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2.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3.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888" r:id="rId3"/>
    <p:sldMasterId id="2147483966" r:id="rId4"/>
  </p:sldMasterIdLst>
  <p:notesMasterIdLst>
    <p:notesMasterId r:id="rId32"/>
  </p:notesMasterIdLst>
  <p:sldIdLst>
    <p:sldId id="2184" r:id="rId5"/>
    <p:sldId id="2193" r:id="rId6"/>
    <p:sldId id="2186" r:id="rId7"/>
    <p:sldId id="2185" r:id="rId8"/>
    <p:sldId id="2149" r:id="rId9"/>
    <p:sldId id="2180" r:id="rId10"/>
    <p:sldId id="2162" r:id="rId11"/>
    <p:sldId id="2156" r:id="rId12"/>
    <p:sldId id="2165" r:id="rId13"/>
    <p:sldId id="2166" r:id="rId14"/>
    <p:sldId id="2157" r:id="rId15"/>
    <p:sldId id="2167" r:id="rId16"/>
    <p:sldId id="2168" r:id="rId17"/>
    <p:sldId id="2169" r:id="rId18"/>
    <p:sldId id="2181" r:id="rId19"/>
    <p:sldId id="2170" r:id="rId20"/>
    <p:sldId id="2171" r:id="rId21"/>
    <p:sldId id="2173" r:id="rId22"/>
    <p:sldId id="2182" r:id="rId23"/>
    <p:sldId id="2183" r:id="rId24"/>
    <p:sldId id="2174" r:id="rId25"/>
    <p:sldId id="2172" r:id="rId26"/>
    <p:sldId id="2068" r:id="rId27"/>
    <p:sldId id="2176" r:id="rId28"/>
    <p:sldId id="2177" r:id="rId29"/>
    <p:sldId id="2178" r:id="rId30"/>
    <p:sldId id="2179" r:id="rId3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1A99C841-16D2-FF15-0DF9-6DB9875C33F5}" name="Bitetti Leandro" initials="LB" userId="S::leandro.bitetti@supsi.ch::e036b6eb-e6fe-4216-a110-9a0f80f36e0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072A50"/>
    <a:srgbClr val="073450"/>
    <a:srgbClr val="738D05"/>
    <a:srgbClr val="0B4874"/>
    <a:srgbClr val="96CB00"/>
    <a:srgbClr val="FFC424"/>
    <a:srgbClr val="B11A96"/>
    <a:srgbClr val="000000"/>
    <a:srgbClr val="B11B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714" autoAdjust="0"/>
  </p:normalViewPr>
  <p:slideViewPr>
    <p:cSldViewPr snapToGrid="0">
      <p:cViewPr varScale="1">
        <p:scale>
          <a:sx n="63" d="100"/>
          <a:sy n="63" d="100"/>
        </p:scale>
        <p:origin x="804" y="60"/>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p:scale>
          <a:sx n="100" d="100"/>
          <a:sy n="100" d="100"/>
        </p:scale>
        <p:origin x="2342" y="-149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spcAft>
                <a:spcPts val="600"/>
              </a:spcAft>
            </a:pPr>
            <a:r>
              <a:rPr lang="de-CH" sz="1100" noProof="0" dirty="0">
                <a:latin typeface="Century Gothic" panose="020B0502020202020204" pitchFamily="34" charset="0"/>
              </a:rPr>
              <a:t>Tell the story behind this picture: A multinational company discovered that many customers in China were using washing machines to clean fruit and vegetables rather than to wash clothes.</a:t>
            </a:r>
            <a:br>
              <a:rPr lang="de-CH" sz="1100" noProof="0" dirty="0">
                <a:latin typeface="Century Gothic" panose="020B0502020202020204" pitchFamily="34" charset="0"/>
              </a:rPr>
            </a:br>
            <a:r>
              <a:rPr lang="de-CH" sz="1100" noProof="0" dirty="0">
                <a:latin typeface="Century Gothic" panose="020B0502020202020204" pitchFamily="34" charset="0"/>
              </a:rPr>
              <a:t>This was because people had discovered in their daily lives that the machine’s </a:t>
            </a:r>
            <a:r>
              <a:rPr lang="de-CH" sz="1100" noProof="0" dirty="0" err="1">
                <a:latin typeface="Century Gothic" panose="020B0502020202020204" pitchFamily="34" charset="0"/>
              </a:rPr>
              <a:t>spin</a:t>
            </a:r>
            <a:r>
              <a:rPr lang="de-CH" sz="1100" noProof="0" dirty="0">
                <a:latin typeface="Century Gothic" panose="020B0502020202020204" pitchFamily="34" charset="0"/>
              </a:rPr>
              <a:t> </a:t>
            </a:r>
            <a:r>
              <a:rPr lang="de-CH" sz="1100" noProof="0" dirty="0" err="1">
                <a:latin typeface="Century Gothic" panose="020B0502020202020204" pitchFamily="34" charset="0"/>
              </a:rPr>
              <a:t>function</a:t>
            </a:r>
            <a:r>
              <a:rPr lang="de-CH" sz="1100" noProof="0" dirty="0">
                <a:latin typeface="Century Gothic" panose="020B0502020202020204" pitchFamily="34" charset="0"/>
              </a:rPr>
              <a:t> was an efficient and safe way to wash fruit and vegetables.</a:t>
            </a:r>
            <a:br>
              <a:rPr lang="de-CH" sz="1100" noProof="0" dirty="0">
                <a:latin typeface="Century Gothic" panose="020B0502020202020204" pitchFamily="34" charset="0"/>
              </a:rPr>
            </a:br>
            <a:r>
              <a:rPr lang="de-CH" sz="1100" noProof="0" dirty="0">
                <a:latin typeface="Century Gothic" panose="020B0502020202020204" pitchFamily="34" charset="0"/>
              </a:rPr>
              <a:t>The company initially thought that customers were using the product incorrectly, but in reality, the customers had simply </a:t>
            </a:r>
            <a:r>
              <a:rPr lang="de-CH" sz="1100" i="1" noProof="0" dirty="0">
                <a:latin typeface="Century Gothic" panose="020B0502020202020204" pitchFamily="34" charset="0"/>
              </a:rPr>
              <a:t>redefined its function</a:t>
            </a:r>
            <a:r>
              <a:rPr lang="de-CH" sz="1100" noProof="0" dirty="0">
                <a:latin typeface="Century Gothic" panose="020B0502020202020204" pitchFamily="34" charset="0"/>
              </a:rPr>
              <a:t>.</a:t>
            </a:r>
            <a:br>
              <a:rPr lang="de-CH" sz="1100" noProof="0" dirty="0">
                <a:latin typeface="Century Gothic" panose="020B0502020202020204" pitchFamily="34" charset="0"/>
              </a:rPr>
            </a:br>
            <a:r>
              <a:rPr lang="de-CH" sz="1100" noProof="0" dirty="0">
                <a:latin typeface="Century Gothic" panose="020B0502020202020204" pitchFamily="34" charset="0"/>
              </a:rPr>
              <a:t>This story illustrates how </a:t>
            </a:r>
            <a:r>
              <a:rPr lang="de-CH" sz="1100" b="1" noProof="0" dirty="0">
                <a:latin typeface="Century Gothic" panose="020B0502020202020204" pitchFamily="34" charset="0"/>
              </a:rPr>
              <a:t>users </a:t>
            </a:r>
            <a:r>
              <a:rPr lang="de-CH" sz="1100" noProof="0" dirty="0">
                <a:latin typeface="Century Gothic" panose="020B0502020202020204" pitchFamily="34" charset="0"/>
              </a:rPr>
              <a:t>assign</a:t>
            </a:r>
            <a:r>
              <a:rPr lang="de-CH" sz="1100" b="1" noProof="0" dirty="0">
                <a:latin typeface="Century Gothic" panose="020B0502020202020204" pitchFamily="34" charset="0"/>
              </a:rPr>
              <a:t> their own meaning </a:t>
            </a:r>
            <a:r>
              <a:rPr lang="de-CH" sz="1100" noProof="0" dirty="0">
                <a:latin typeface="Century Gothic" panose="020B0502020202020204" pitchFamily="34" charset="0"/>
              </a:rPr>
              <a:t>to products. Entrepreneurs must therefore observe how people actually behave, rather than how they think they ought to behave.</a:t>
            </a:r>
          </a:p>
          <a:p>
            <a:pPr>
              <a:spcAft>
                <a:spcPts val="600"/>
              </a:spcAft>
            </a:pPr>
            <a:br>
              <a:rPr lang="de-CH" sz="1100" noProof="0" dirty="0">
                <a:latin typeface="Century Gothic" panose="020B0502020202020204" pitchFamily="34" charset="0"/>
              </a:rPr>
            </a:br>
            <a:r>
              <a:rPr lang="de-CH" sz="1100" noProof="0" dirty="0">
                <a:latin typeface="Century Gothic" panose="020B0502020202020204" pitchFamily="34" charset="0"/>
              </a:rPr>
              <a:t>Discussion prompt: What does this tell us about our understanding of customers?</a:t>
            </a:r>
            <a:br>
              <a:rPr lang="de-CH" sz="1100" noProof="0" dirty="0">
                <a:latin typeface="Century Gothic" panose="020B0502020202020204" pitchFamily="34" charset="0"/>
              </a:rPr>
            </a:br>
            <a:r>
              <a:rPr lang="de-CH" sz="1100" noProof="0" dirty="0">
                <a:latin typeface="Century Gothic" panose="020B0502020202020204" pitchFamily="34" charset="0"/>
              </a:rPr>
              <a:t>Key takeaway: Users do not always use a product for the purpose for which it was designed – and this is often precisely where opportunities for innovation lie.</a:t>
            </a:r>
          </a:p>
        </p:txBody>
      </p:sp>
      <p:sp>
        <p:nvSpPr>
          <p:cNvPr id="4" name="Segnaposto numero diapositiva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1328638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en-GB" sz="1100" noProof="0" dirty="0">
                <a:latin typeface="Century Gothic" panose="020B0502020202020204" pitchFamily="34" charset="0"/>
              </a:rPr>
              <a:t>This is a slide designed to inspire. The aim is not to ask learners to create a complete presentation, but to understand what </a:t>
            </a:r>
            <a:r>
              <a:rPr lang="en-GB" sz="1100" i="1" noProof="0" dirty="0">
                <a:latin typeface="Century Gothic" panose="020B0502020202020204" pitchFamily="34" charset="0"/>
              </a:rPr>
              <a:t>really matters </a:t>
            </a:r>
            <a:r>
              <a:rPr lang="en-GB" sz="1100" noProof="0" dirty="0">
                <a:latin typeface="Century Gothic" panose="020B0502020202020204" pitchFamily="34" charset="0"/>
              </a:rPr>
              <a:t>to the client.</a:t>
            </a:r>
          </a:p>
          <a:p>
            <a:pPr>
              <a:spcAft>
                <a:spcPts val="600"/>
              </a:spcAft>
            </a:pPr>
            <a:br>
              <a:rPr lang="en-GB" sz="1100" noProof="0" dirty="0">
                <a:latin typeface="Century Gothic" panose="020B0502020202020204" pitchFamily="34" charset="0"/>
              </a:rPr>
            </a:br>
            <a:r>
              <a:rPr lang="en-GB" sz="1100" noProof="0" dirty="0">
                <a:latin typeface="Century Gothic" panose="020B0502020202020204" pitchFamily="34" charset="0"/>
              </a:rPr>
              <a:t>Ask learners to read the sections on the slide – identity, task to be completed, current solution, frustration, new solution, acceptance and outcome – and briefly discuss each point in the plenum.</a:t>
            </a:r>
            <a:br>
              <a:rPr lang="en-GB" sz="1100" noProof="0" dirty="0">
                <a:latin typeface="Century Gothic" panose="020B0502020202020204" pitchFamily="34" charset="0"/>
              </a:rPr>
            </a:br>
            <a:r>
              <a:rPr lang="en-GB" sz="1100" noProof="0" dirty="0">
                <a:latin typeface="Century Gothic" panose="020B0502020202020204" pitchFamily="34" charset="0"/>
              </a:rPr>
              <a:t>Explain that the idea of the customer presenting the learners’ idea forces them to think the other way round: what would the customer emphasise if this product were to genuinely improve their life?</a:t>
            </a:r>
            <a:br>
              <a:rPr lang="en-GB" sz="1100" noProof="0" dirty="0">
                <a:latin typeface="Century Gothic" panose="020B0502020202020204" pitchFamily="34" charset="0"/>
              </a:rPr>
            </a:br>
            <a:r>
              <a:rPr lang="en-GB" sz="1100" noProof="0" dirty="0">
                <a:latin typeface="Century Gothic" panose="020B0502020202020204" pitchFamily="34" charset="0"/>
              </a:rPr>
              <a:t>This activity ties in with the </a:t>
            </a:r>
            <a:r>
              <a:rPr lang="en-GB" sz="1100" i="1" noProof="0" dirty="0">
                <a:latin typeface="Century Gothic" panose="020B0502020202020204" pitchFamily="34" charset="0"/>
              </a:rPr>
              <a:t>persona </a:t>
            </a:r>
            <a:r>
              <a:rPr lang="en-GB" sz="1100" noProof="0" dirty="0">
                <a:latin typeface="Century Gothic" panose="020B0502020202020204" pitchFamily="34" charset="0"/>
              </a:rPr>
              <a:t>and prepares the learners to later formulate value propositions from the customer’s perspective rather than the company’s.</a:t>
            </a:r>
            <a:br>
              <a:rPr lang="en-GB" sz="1100" noProof="0" dirty="0">
                <a:latin typeface="Century Gothic" panose="020B0502020202020204" pitchFamily="34" charset="0"/>
              </a:rPr>
            </a:br>
            <a:r>
              <a:rPr lang="en-GB" sz="1100" noProof="0" dirty="0">
                <a:latin typeface="Century Gothic" panose="020B0502020202020204" pitchFamily="34" charset="0"/>
              </a:rPr>
              <a:t>Encourage your learners to reflect: If my customer could explain my idea to others, what story would they tell?</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01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F1BA2-7CBA-B639-66C7-AE4FA6ED4A6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6456DAE-E2EB-D203-0F4D-10AD4159A44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9A39E65-B1DA-511B-4CD6-3AB6CF7C97BF}"/>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Consider this story about the late Harvard professor Clayton Christensen, who developed the </a:t>
            </a:r>
            <a:r>
              <a:rPr lang="en-GB" sz="1100" i="1" noProof="0" dirty="0">
                <a:latin typeface="Century Gothic" panose="020B0502020202020204" pitchFamily="34" charset="0"/>
              </a:rPr>
              <a:t>Jobs to Be </a:t>
            </a:r>
            <a:r>
              <a:rPr lang="en-GB" sz="1100" noProof="0" dirty="0">
                <a:latin typeface="Century Gothic" panose="020B0502020202020204" pitchFamily="34" charset="0"/>
              </a:rPr>
              <a:t>Done theory. Christensen was one of the most influential thinkers in the field of innovation management. He is best known for his theory of </a:t>
            </a:r>
            <a:r>
              <a:rPr lang="en-GB" sz="1100" b="1" noProof="0" dirty="0">
                <a:latin typeface="Century Gothic" panose="020B0502020202020204" pitchFamily="34" charset="0"/>
              </a:rPr>
              <a:t>disruptive innovation</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McDonald’s wanted to boost milkshake sales by adjusting the flavour, price and packaging, but nothing worked.</a:t>
            </a:r>
            <a:br>
              <a:rPr lang="en-GB" sz="1100" noProof="0" dirty="0">
                <a:latin typeface="Century Gothic" panose="020B0502020202020204" pitchFamily="34" charset="0"/>
              </a:rPr>
            </a:br>
            <a:r>
              <a:rPr lang="en-GB" sz="1100" noProof="0" dirty="0">
                <a:latin typeface="Century Gothic" panose="020B0502020202020204" pitchFamily="34" charset="0"/>
              </a:rPr>
              <a:t>Christensen asked a different question: «Why do people buy a milkshake?»</a:t>
            </a:r>
            <a:br>
              <a:rPr lang="en-GB" sz="1100" noProof="0" dirty="0">
                <a:latin typeface="Century Gothic" panose="020B0502020202020204" pitchFamily="34" charset="0"/>
              </a:rPr>
            </a:br>
            <a:r>
              <a:rPr lang="en-GB" sz="1100" noProof="0" dirty="0">
                <a:latin typeface="Century Gothic" panose="020B0502020202020204" pitchFamily="34" charset="0"/>
              </a:rPr>
              <a:t>In other words: What </a:t>
            </a:r>
            <a:r>
              <a:rPr lang="en-GB" sz="1100" i="1" noProof="0" dirty="0">
                <a:latin typeface="Century Gothic" panose="020B0502020202020204" pitchFamily="34" charset="0"/>
              </a:rPr>
              <a:t>task </a:t>
            </a:r>
            <a:r>
              <a:rPr lang="en-GB" sz="1100" noProof="0" dirty="0">
                <a:latin typeface="Century Gothic" panose="020B0502020202020204" pitchFamily="34" charset="0"/>
              </a:rPr>
              <a:t>were they trying to fulfil by making the purchase?</a:t>
            </a:r>
            <a:br>
              <a:rPr lang="en-GB" sz="1100" noProof="0" dirty="0">
                <a:latin typeface="Century Gothic" panose="020B0502020202020204" pitchFamily="34" charset="0"/>
              </a:rPr>
            </a:br>
            <a:r>
              <a:rPr lang="en-GB" sz="1100" noProof="0" dirty="0">
                <a:latin typeface="Century Gothic" panose="020B0502020202020204" pitchFamily="34" charset="0"/>
              </a:rPr>
              <a:t>Customers buy products to fulfil a task in their lives, and when something better comes onto the market, they abandon the old product. </a:t>
            </a:r>
          </a:p>
          <a:p>
            <a:pPr>
              <a:spcAft>
                <a:spcPts val="600"/>
              </a:spcAft>
            </a:pPr>
            <a:br>
              <a:rPr lang="en-GB" sz="1100" noProof="0" dirty="0">
                <a:latin typeface="Century Gothic" panose="020B0502020202020204" pitchFamily="34" charset="0"/>
              </a:rPr>
            </a:br>
            <a:r>
              <a:rPr lang="en-GB" sz="1100" noProof="0" dirty="0">
                <a:latin typeface="Century Gothic" panose="020B0502020202020204" pitchFamily="34" charset="0"/>
              </a:rPr>
              <a:t>This simple metaphor shifts the focus from product features to the purpose for the customer – from </a:t>
            </a:r>
            <a:r>
              <a:rPr lang="en-GB" sz="1100" i="1" noProof="0" dirty="0">
                <a:latin typeface="Century Gothic" panose="020B0502020202020204" pitchFamily="34" charset="0"/>
              </a:rPr>
              <a:t>«What are we selling?» </a:t>
            </a:r>
            <a:r>
              <a:rPr lang="en-GB" sz="1100" noProof="0" dirty="0">
                <a:latin typeface="Century Gothic" panose="020B0502020202020204" pitchFamily="34" charset="0"/>
              </a:rPr>
              <a:t>to </a:t>
            </a:r>
            <a:r>
              <a:rPr lang="en-GB" sz="1100" i="1" noProof="0" dirty="0">
                <a:latin typeface="Century Gothic" panose="020B0502020202020204" pitchFamily="34" charset="0"/>
              </a:rPr>
              <a:t>«What progress does the customer want to make?»</a:t>
            </a:r>
          </a:p>
        </p:txBody>
      </p:sp>
      <p:sp>
        <p:nvSpPr>
          <p:cNvPr id="4" name="Foliennummernplatzhalter 3">
            <a:extLst>
              <a:ext uri="{FF2B5EF4-FFF2-40B4-BE49-F238E27FC236}">
                <a16:creationId xmlns:a16="http://schemas.microsoft.com/office/drawing/2014/main" id="{256A3445-A2EE-550B-AED5-D4BC558D4F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561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55181-004D-FD35-9450-A3E40CD6ED0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5C5BEEB-DC29-58F4-B3F8-05120BD5422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B2944B6-EC84-CBCD-FB45-B55F68CFB24F}"/>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Christensen’s team observed customers directly and interviewed them in the restaurant.</a:t>
            </a:r>
            <a:br>
              <a:rPr lang="en-GB" sz="1100" noProof="0" dirty="0">
                <a:latin typeface="Century Gothic" panose="020B0502020202020204" pitchFamily="34" charset="0"/>
              </a:rPr>
            </a:br>
            <a:r>
              <a:rPr lang="en-GB" sz="1100" noProof="0" dirty="0">
                <a:latin typeface="Century Gothic" panose="020B0502020202020204" pitchFamily="34" charset="0"/>
              </a:rPr>
              <a:t>They found that many customers bought milkshakes early in the morning on their way to work: they filled their stomachs, were easy to carry and made the journey more enjoyable.</a:t>
            </a:r>
            <a:br>
              <a:rPr lang="en-GB" sz="1100" noProof="0" dirty="0">
                <a:latin typeface="Century Gothic" panose="020B0502020202020204" pitchFamily="34" charset="0"/>
              </a:rPr>
            </a:br>
            <a:r>
              <a:rPr lang="en-GB" sz="1100" noProof="0" dirty="0">
                <a:latin typeface="Century Gothic" panose="020B0502020202020204" pitchFamily="34" charset="0"/>
              </a:rPr>
              <a:t>The </a:t>
            </a:r>
            <a:r>
              <a:rPr lang="en-GB" sz="1100" i="1" noProof="0" dirty="0">
                <a:latin typeface="Century Gothic" panose="020B0502020202020204" pitchFamily="34" charset="0"/>
              </a:rPr>
              <a:t>functional purpose </a:t>
            </a:r>
            <a:r>
              <a:rPr lang="en-GB" sz="1100" noProof="0" dirty="0">
                <a:latin typeface="Century Gothic" panose="020B0502020202020204" pitchFamily="34" charset="0"/>
              </a:rPr>
              <a:t>of the milkshake was to keep customers full during their journey, but its </a:t>
            </a:r>
            <a:r>
              <a:rPr lang="en-GB" sz="1100" i="1" noProof="0" dirty="0">
                <a:latin typeface="Century Gothic" panose="020B0502020202020204" pitchFamily="34" charset="0"/>
              </a:rPr>
              <a:t>emotional purpose </a:t>
            </a:r>
            <a:r>
              <a:rPr lang="en-GB" sz="1100" noProof="0" dirty="0">
                <a:latin typeface="Century Gothic" panose="020B0502020202020204" pitchFamily="34" charset="0"/>
              </a:rPr>
              <a:t>was to make the commute more enjoyable.</a:t>
            </a:r>
            <a:br>
              <a:rPr lang="en-GB" sz="1100" noProof="0" dirty="0">
                <a:latin typeface="Century Gothic" panose="020B0502020202020204" pitchFamily="34" charset="0"/>
              </a:rPr>
            </a:br>
            <a:r>
              <a:rPr lang="en-GB" sz="1100" noProof="0" dirty="0">
                <a:latin typeface="Century Gothic" panose="020B0502020202020204" pitchFamily="34" charset="0"/>
              </a:rPr>
              <a:t>This story highlights the importance of field research – genuine insights come from observing real behaviour.</a:t>
            </a:r>
            <a:br>
              <a:rPr lang="en-GB" sz="1100" noProof="0" dirty="0">
                <a:latin typeface="Century Gothic" panose="020B0502020202020204" pitchFamily="34" charset="0"/>
              </a:rPr>
            </a:br>
            <a:r>
              <a:rPr lang="en-GB" sz="1100" noProof="0" dirty="0">
                <a:latin typeface="Century Gothic" panose="020B0502020202020204" pitchFamily="34" charset="0"/>
              </a:rPr>
              <a:t>The key insight: people don’t buy products; they buy progress.</a:t>
            </a:r>
            <a:br>
              <a:rPr lang="en-GB" sz="1100" noProof="0" dirty="0">
                <a:latin typeface="Century Gothic" panose="020B0502020202020204" pitchFamily="34" charset="0"/>
              </a:rPr>
            </a:br>
            <a:r>
              <a:rPr lang="en-GB" sz="1100" noProof="0" dirty="0">
                <a:latin typeface="Century Gothic" panose="020B0502020202020204" pitchFamily="34" charset="0"/>
              </a:rPr>
              <a:t>Observing how customers use products in context reveals the true value they see in them.</a:t>
            </a:r>
          </a:p>
        </p:txBody>
      </p:sp>
      <p:sp>
        <p:nvSpPr>
          <p:cNvPr id="4" name="Foliennummernplatzhalter 3">
            <a:extLst>
              <a:ext uri="{FF2B5EF4-FFF2-40B4-BE49-F238E27FC236}">
                <a16:creationId xmlns:a16="http://schemas.microsoft.com/office/drawing/2014/main" id="{529D16A3-4144-FEFC-DA9A-921D66DDC6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7103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5F4C0-0A72-E6A1-8628-CACBC400EBD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13AC4E6-DF1E-0F92-9714-2260B5AB519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233D2AB-8563-F0CD-B1B4-AB7AF92FF305}"/>
              </a:ext>
            </a:extLst>
          </p:cNvPr>
          <p:cNvSpPr>
            <a:spLocks noGrp="1"/>
          </p:cNvSpPr>
          <p:nvPr>
            <p:ph type="body" idx="1"/>
          </p:nvPr>
        </p:nvSpPr>
        <p:spPr/>
        <p:txBody>
          <a:bodyPr/>
          <a:lstStyle/>
          <a:p>
            <a:pPr marL="0" indent="0">
              <a:spcAft>
                <a:spcPts val="600"/>
              </a:spcAft>
              <a:buFont typeface="Arial" panose="020B0604020202020204" pitchFamily="34" charset="0"/>
              <a:buNone/>
            </a:pPr>
            <a:r>
              <a:rPr lang="en-GB" sz="1100" noProof="0" dirty="0">
                <a:latin typeface="Century Gothic" panose="020B0502020202020204" pitchFamily="34" charset="0"/>
              </a:rPr>
              <a:t>A </a:t>
            </a:r>
            <a:r>
              <a:rPr lang="en-GB" sz="1100" i="1" noProof="0" dirty="0">
                <a:latin typeface="Century Gothic" panose="020B0502020202020204" pitchFamily="34" charset="0"/>
              </a:rPr>
              <a:t>task to be completed </a:t>
            </a:r>
            <a:r>
              <a:rPr lang="en-GB" sz="1100" noProof="0" dirty="0">
                <a:latin typeface="Century Gothic" panose="020B0502020202020204" pitchFamily="34" charset="0"/>
              </a:rPr>
              <a:t>reflects the progress a person is trying to make in a particular context.</a:t>
            </a:r>
            <a:br>
              <a:rPr lang="en-GB" sz="1100" noProof="0" dirty="0">
                <a:latin typeface="Century Gothic" panose="020B0502020202020204" pitchFamily="34" charset="0"/>
              </a:rPr>
            </a:br>
            <a:r>
              <a:rPr lang="en-GB" sz="1100" noProof="0" dirty="0">
                <a:latin typeface="Century Gothic" panose="020B0502020202020204" pitchFamily="34" charset="0"/>
              </a:rPr>
              <a:t>Use the formula </a:t>
            </a:r>
            <a:r>
              <a:rPr lang="en-GB" sz="1100" b="1" noProof="0" dirty="0">
                <a:latin typeface="Century Gothic" panose="020B0502020202020204" pitchFamily="34" charset="0"/>
              </a:rPr>
              <a:t>action verb + object of the action + contextualisation </a:t>
            </a:r>
            <a:r>
              <a:rPr lang="en-GB" sz="1100" noProof="0" dirty="0">
                <a:latin typeface="Century Gothic" panose="020B0502020202020204" pitchFamily="34" charset="0"/>
              </a:rPr>
              <a:t>to structure it.</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marL="0" indent="0">
              <a:spcAft>
                <a:spcPts val="600"/>
              </a:spcAft>
              <a:buFont typeface="Arial" panose="020B0604020202020204" pitchFamily="34" charset="0"/>
              <a:buNone/>
            </a:pPr>
            <a:r>
              <a:rPr lang="en-GB" sz="1100" noProof="0" dirty="0">
                <a:latin typeface="Century Gothic" panose="020B0502020202020204" pitchFamily="34" charset="0"/>
              </a:rPr>
              <a:t>Examples:</a:t>
            </a:r>
          </a:p>
          <a:p>
            <a:pPr marL="171450" indent="-171450">
              <a:spcAft>
                <a:spcPts val="600"/>
              </a:spcAft>
              <a:buFont typeface="Arial" panose="020B0604020202020204" pitchFamily="34" charset="0"/>
              <a:buChar char="•"/>
            </a:pPr>
            <a:r>
              <a:rPr lang="en-GB" sz="1100" i="1" noProof="0" dirty="0">
                <a:latin typeface="Century Gothic" panose="020B0502020202020204" pitchFamily="34" charset="0"/>
              </a:rPr>
              <a:t>Buying healthy food whilst out and about </a:t>
            </a:r>
            <a:r>
              <a:rPr lang="en-GB" sz="1100" noProof="0" dirty="0">
                <a:latin typeface="Century Gothic" panose="020B0502020202020204" pitchFamily="34" charset="0"/>
              </a:rPr>
              <a:t>(staying healthy despite a lack of time)</a:t>
            </a:r>
          </a:p>
          <a:p>
            <a:pPr marL="171450" indent="-171450">
              <a:spcAft>
                <a:spcPts val="600"/>
              </a:spcAft>
              <a:buFont typeface="Arial" panose="020B0604020202020204" pitchFamily="34" charset="0"/>
              <a:buChar char="•"/>
            </a:pPr>
            <a:r>
              <a:rPr lang="en-GB" sz="1100" i="1" noProof="0" dirty="0">
                <a:latin typeface="Century Gothic" panose="020B0502020202020204" pitchFamily="34" charset="0"/>
              </a:rPr>
              <a:t>Learning new skills in my free time </a:t>
            </a:r>
            <a:r>
              <a:rPr lang="en-GB" sz="1100" noProof="0" dirty="0">
                <a:latin typeface="Century Gothic" panose="020B0502020202020204" pitchFamily="34" charset="0"/>
              </a:rPr>
              <a:t>(growing </a:t>
            </a:r>
            <a:r>
              <a:rPr lang="en-GB" sz="1100" noProof="0" dirty="0" err="1">
                <a:latin typeface="Century Gothic" panose="020B0502020202020204" pitchFamily="34" charset="0"/>
              </a:rPr>
              <a:t>ing</a:t>
            </a:r>
            <a:r>
              <a:rPr lang="en-GB" sz="1100" noProof="0" dirty="0">
                <a:latin typeface="Century Gothic" panose="020B0502020202020204" pitchFamily="34" charset="0"/>
              </a:rPr>
              <a:t> as a person despite limited time)</a:t>
            </a:r>
          </a:p>
          <a:p>
            <a:pPr marL="0" indent="0">
              <a:spcAft>
                <a:spcPts val="600"/>
              </a:spcAft>
              <a:buFont typeface="Arial" panose="020B0604020202020204" pitchFamily="34" charset="0"/>
              <a:buNone/>
            </a:pPr>
            <a:endParaRPr lang="en-GB" sz="1100" noProof="0" dirty="0">
              <a:latin typeface="Century Gothic" panose="020B0502020202020204" pitchFamily="34" charset="0"/>
            </a:endParaRPr>
          </a:p>
          <a:p>
            <a:pPr marL="0" indent="0">
              <a:spcAft>
                <a:spcPts val="600"/>
              </a:spcAft>
              <a:buFont typeface="Arial" panose="020B0604020202020204" pitchFamily="34" charset="0"/>
              <a:buNone/>
            </a:pPr>
            <a:r>
              <a:rPr lang="en-GB" sz="1100" noProof="0" dirty="0">
                <a:latin typeface="Century Gothic" panose="020B0502020202020204" pitchFamily="34" charset="0"/>
              </a:rPr>
              <a:t>Every task usually has associated aspects – functional, emotional and social.</a:t>
            </a:r>
          </a:p>
        </p:txBody>
      </p:sp>
      <p:sp>
        <p:nvSpPr>
          <p:cNvPr id="4" name="Foliennummernplatzhalter 3">
            <a:extLst>
              <a:ext uri="{FF2B5EF4-FFF2-40B4-BE49-F238E27FC236}">
                <a16:creationId xmlns:a16="http://schemas.microsoft.com/office/drawing/2014/main" id="{37FBEDEA-5578-275B-076A-280FE486C4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0930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A142A-53D3-300D-9D3A-5A3646D8A22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277DE2-9B14-2F4F-D665-4C2EAD2D50C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F88EEDA-0943-9980-BEB5-9E70614EF9DD}"/>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The example of the iPod illustrates this perfectly: instead of advertising «1 GB of storage», Apple advertised «1,000 songs in your pocket».</a:t>
            </a:r>
          </a:p>
          <a:p>
            <a:pPr>
              <a:spcAft>
                <a:spcPts val="600"/>
              </a:spcAft>
            </a:pPr>
            <a:br>
              <a:rPr lang="en-GB" sz="1100" noProof="0" dirty="0">
                <a:latin typeface="Century Gothic" panose="020B0502020202020204" pitchFamily="34" charset="0"/>
              </a:rPr>
            </a:br>
            <a:r>
              <a:rPr lang="en-GB" sz="1100" noProof="0" dirty="0">
                <a:latin typeface="Century Gothic" panose="020B0502020202020204" pitchFamily="34" charset="0"/>
              </a:rPr>
              <a:t>This phrasing reflected the customer’s goal – convenient access to music – rather than the technology. To identify tasks, use secondary analysis for context and primary research for insights. Observe, ask </a:t>
            </a:r>
            <a:r>
              <a:rPr lang="en-GB" sz="1100" i="1" noProof="0" dirty="0">
                <a:latin typeface="Century Gothic" panose="020B0502020202020204" pitchFamily="34" charset="0"/>
              </a:rPr>
              <a:t>why </a:t>
            </a:r>
            <a:r>
              <a:rPr lang="en-GB" sz="1100" noProof="0" dirty="0">
                <a:latin typeface="Century Gothic" panose="020B0502020202020204" pitchFamily="34" charset="0"/>
              </a:rPr>
              <a:t>and stay curious.</a:t>
            </a:r>
          </a:p>
          <a:p>
            <a:pPr>
              <a:spcAft>
                <a:spcPts val="600"/>
              </a:spcAft>
            </a:pPr>
            <a:br>
              <a:rPr lang="en-GB" sz="1100" noProof="0" dirty="0">
                <a:latin typeface="Century Gothic" panose="020B0502020202020204" pitchFamily="34" charset="0"/>
              </a:rPr>
            </a:br>
            <a:r>
              <a:rPr lang="en-GB" sz="1100" noProof="0" dirty="0">
                <a:latin typeface="Century Gothic" panose="020B0502020202020204" pitchFamily="34" charset="0"/>
              </a:rPr>
              <a:t>Putting yourself in the customer’s shoes means setting aside your own assumptions and focusing entirely on what is important to them.</a:t>
            </a:r>
            <a:endParaRPr lang="en-GB" sz="1100" noProof="0" dirty="0"/>
          </a:p>
        </p:txBody>
      </p:sp>
      <p:sp>
        <p:nvSpPr>
          <p:cNvPr id="4" name="Foliennummernplatzhalter 3">
            <a:extLst>
              <a:ext uri="{FF2B5EF4-FFF2-40B4-BE49-F238E27FC236}">
                <a16:creationId xmlns:a16="http://schemas.microsoft.com/office/drawing/2014/main" id="{3B016054-F2E4-2304-FDA5-65DD3FEA98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113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634AF-77CF-30DB-F030-9DB875C68D7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3918B5-5D58-518A-4253-14C48C68217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661BD7-4E20-3156-7C63-24BFE9C46175}"/>
              </a:ext>
            </a:extLst>
          </p:cNvPr>
          <p:cNvSpPr>
            <a:spLocks noGrp="1"/>
          </p:cNvSpPr>
          <p:nvPr>
            <p:ph type="body" idx="1"/>
          </p:nvPr>
        </p:nvSpPr>
        <p:spPr/>
        <p:txBody>
          <a:bodyPr/>
          <a:lstStyle/>
          <a:p>
            <a:pPr>
              <a:spcAft>
                <a:spcPts val="600"/>
              </a:spcAft>
            </a:pPr>
            <a:r>
              <a:rPr lang="en-GB" sz="1100" noProof="0" dirty="0">
                <a:latin typeface="Century Gothic" panose="020B0502020202020204" pitchFamily="34" charset="0"/>
              </a:rPr>
              <a:t>The example of the skateboard illustrates the same principle as the story of the iPod: customers rarely buy a product </a:t>
            </a:r>
            <a:r>
              <a:rPr lang="en-GB" sz="1100" i="1" noProof="0" dirty="0">
                <a:latin typeface="Century Gothic" panose="020B0502020202020204" pitchFamily="34" charset="0"/>
              </a:rPr>
              <a:t>solely for its technical components</a:t>
            </a:r>
            <a:r>
              <a:rPr lang="en-GB" sz="1100" noProof="0" dirty="0">
                <a:latin typeface="Century Gothic" panose="020B0502020202020204" pitchFamily="34" charset="0"/>
              </a:rPr>
              <a:t>. Whilst a skateboard does have wheels, axles, ball bearings and deck materials, these features are not the main reason why customers buy it.</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Many people might think that customers choose a skateboard because of the ball bearings or the camber of the deck, but in reality most users – particularly young people – buy a skateboard to feel a sense of freedom, express their identity, have fun with friends or get around their neighbourhood quickly. The technical features enhance the experience, but they are not the </a:t>
            </a:r>
            <a:r>
              <a:rPr lang="en-GB" sz="1100" i="1" noProof="0" dirty="0">
                <a:latin typeface="Century Gothic" panose="020B0502020202020204" pitchFamily="34" charset="0"/>
              </a:rPr>
              <a:t>reason </a:t>
            </a:r>
            <a:r>
              <a:rPr lang="en-GB" sz="1100" noProof="0" dirty="0">
                <a:latin typeface="Century Gothic" panose="020B0502020202020204" pitchFamily="34" charset="0"/>
              </a:rPr>
              <a:t>for the purchase.</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This is an important insight for learners:</a:t>
            </a:r>
            <a:br>
              <a:rPr lang="en-GB" sz="1100" noProof="0" dirty="0">
                <a:latin typeface="Century Gothic" panose="020B0502020202020204" pitchFamily="34" charset="0"/>
              </a:rPr>
            </a:br>
            <a:r>
              <a:rPr lang="en-GB" sz="1100" noProof="0" dirty="0">
                <a:latin typeface="Century Gothic" panose="020B0502020202020204" pitchFamily="34" charset="0"/>
              </a:rPr>
              <a:t>The true value lies in what the product </a:t>
            </a:r>
            <a:r>
              <a:rPr lang="en-GB" sz="1100" i="1" noProof="0" dirty="0">
                <a:latin typeface="Century Gothic" panose="020B0502020202020204" pitchFamily="34" charset="0"/>
              </a:rPr>
              <a:t>enables</a:t>
            </a:r>
            <a:r>
              <a:rPr lang="en-GB" sz="1100" noProof="0" dirty="0">
                <a:latin typeface="Century Gothic" panose="020B0502020202020204" pitchFamily="34" charset="0"/>
              </a:rPr>
              <a:t>, not in how it is built.</a:t>
            </a:r>
          </a:p>
          <a:p>
            <a:pPr marL="0" indent="0">
              <a:spcAft>
                <a:spcPts val="600"/>
              </a:spcAft>
              <a:buFont typeface="Arial" panose="020B0604020202020204" pitchFamily="34" charset="0"/>
              <a:buNone/>
            </a:pPr>
            <a:r>
              <a:rPr lang="en-GB" sz="1100" noProof="0" dirty="0">
                <a:latin typeface="Century Gothic" panose="020B0502020202020204" pitchFamily="34" charset="0"/>
              </a:rPr>
              <a:t>When you help learners explore «Jobs to Be Done», encourage them to look beyond the specifications (materials, features, components) and ask questions such as: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emotional or social goal does the product fulfil?</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How does this make the user feel (independent, competent, brave, part of a group)?</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In what situations is the product used (on the way to school, when meeting friends, when practising tricks)?</a:t>
            </a:r>
          </a:p>
          <a:p>
            <a:pPr>
              <a:spcAft>
                <a:spcPts val="600"/>
              </a:spcAft>
            </a:pPr>
            <a:r>
              <a:rPr lang="en-GB" sz="1100" noProof="0" dirty="0">
                <a:latin typeface="Century Gothic" panose="020B0502020202020204" pitchFamily="34" charset="0"/>
              </a:rPr>
              <a:t>This shift helps learners understand that innovation is not about adding more features, but about supporting customers’ deeper goals and experiences.</a:t>
            </a:r>
          </a:p>
        </p:txBody>
      </p:sp>
      <p:sp>
        <p:nvSpPr>
          <p:cNvPr id="4" name="Foliennummernplatzhalter 3">
            <a:extLst>
              <a:ext uri="{FF2B5EF4-FFF2-40B4-BE49-F238E27FC236}">
                <a16:creationId xmlns:a16="http://schemas.microsoft.com/office/drawing/2014/main" id="{1503DB53-6FF6-49E4-C057-460C527D7A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985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23041-7644-5478-7F31-A5F63112B38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0BE6DBD-40B3-0D3B-40BE-C938D0C0191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95233E4-B215-4901-4678-0D071651DF5C}"/>
              </a:ext>
            </a:extLst>
          </p:cNvPr>
          <p:cNvSpPr>
            <a:spLocks noGrp="1"/>
          </p:cNvSpPr>
          <p:nvPr>
            <p:ph type="body" idx="1"/>
          </p:nvPr>
        </p:nvSpPr>
        <p:spPr/>
        <p:txBody>
          <a:bodyPr/>
          <a:lstStyle/>
          <a:p>
            <a:pPr marL="0" indent="0">
              <a:spcAft>
                <a:spcPts val="600"/>
              </a:spcAft>
              <a:buFont typeface="Arial" panose="020B0604020202020204" pitchFamily="34" charset="0"/>
              <a:buNone/>
            </a:pPr>
            <a:r>
              <a:rPr lang="en-GB" sz="1100" noProof="0" dirty="0">
                <a:latin typeface="Century Gothic" panose="020B0502020202020204" pitchFamily="34" charset="0"/>
              </a:rPr>
              <a:t>«Jobs to Be Done» refer to what customers want to achieve; «pain points» are the obstacles that make this difficult. Value is created when a product helps users achieve their goal and removes the obstacles standing in their way. Imagine a journey: the task is the destination, and the obstacles are the stumbling blocks. Customers are already «commissioning» something – they’re using a competitor, have devised a workaround, or sometimes do nothing at all – to complete this task.</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marL="0" indent="0">
              <a:spcAft>
                <a:spcPts val="600"/>
              </a:spcAft>
              <a:buFont typeface="Arial" panose="020B0604020202020204" pitchFamily="34" charset="0"/>
              <a:buNone/>
            </a:pPr>
            <a:r>
              <a:rPr lang="en-GB" sz="1100" noProof="0" dirty="0">
                <a:latin typeface="Century Gothic" panose="020B0502020202020204" pitchFamily="34" charset="0"/>
              </a:rPr>
              <a:t>Innovation occurs when your solution persuades them to abandon their existing option and choose yours instead.</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marL="0" indent="0">
              <a:spcAft>
                <a:spcPts val="600"/>
              </a:spcAft>
              <a:buFont typeface="Arial" panose="020B0604020202020204" pitchFamily="34" charset="0"/>
              <a:buNone/>
            </a:pPr>
            <a:r>
              <a:rPr lang="en-GB" sz="1100" noProof="0" dirty="0">
                <a:latin typeface="Century Gothic" panose="020B0502020202020204" pitchFamily="34" charset="0"/>
              </a:rPr>
              <a:t>Ask the learner to sketch this out:</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task does your customer want to complete?</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frustrations or problems are they currently facing?</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are they currently using to carry out this task, and why doesn’t it work perfectly?</a:t>
            </a:r>
          </a:p>
          <a:p>
            <a:pPr marL="0" indent="0">
              <a:spcAft>
                <a:spcPts val="600"/>
              </a:spcAft>
              <a:buFont typeface="Arial" panose="020B0604020202020204" pitchFamily="34" charset="0"/>
              <a:buNone/>
            </a:pPr>
            <a:r>
              <a:rPr lang="en-GB" sz="1100" noProof="0" dirty="0">
                <a:latin typeface="Century Gothic" panose="020B0502020202020204" pitchFamily="34" charset="0"/>
              </a:rPr>
              <a:t>This helps identify the real opportunities.</a:t>
            </a:r>
          </a:p>
          <a:p>
            <a:endParaRPr lang="de-CH" dirty="0"/>
          </a:p>
        </p:txBody>
      </p:sp>
      <p:sp>
        <p:nvSpPr>
          <p:cNvPr id="4" name="Foliennummernplatzhalter 3">
            <a:extLst>
              <a:ext uri="{FF2B5EF4-FFF2-40B4-BE49-F238E27FC236}">
                <a16:creationId xmlns:a16="http://schemas.microsoft.com/office/drawing/2014/main" id="{AEBC957D-21AA-FF30-74C7-FE25EADE2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9569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A3C0-AE04-B852-36DD-43FE4B28491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FE3E3B6-A73E-14CF-3441-A7154C2C4B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D46D6A5-09F3-926A-FB87-B39A7F89DE86}"/>
              </a:ext>
            </a:extLst>
          </p:cNvPr>
          <p:cNvSpPr>
            <a:spLocks noGrp="1"/>
          </p:cNvSpPr>
          <p:nvPr>
            <p:ph type="body" idx="1"/>
          </p:nvPr>
        </p:nvSpPr>
        <p:spPr/>
        <p:txBody>
          <a:bodyPr/>
          <a:lstStyle/>
          <a:p>
            <a:pPr>
              <a:spcAft>
                <a:spcPts val="600"/>
              </a:spcAft>
              <a:buNone/>
            </a:pPr>
            <a:r>
              <a:rPr lang="en-GB" sz="1100" noProof="0" dirty="0">
                <a:latin typeface="Century Gothic" panose="020B0502020202020204" pitchFamily="34" charset="0"/>
              </a:rPr>
              <a:t>This slide serves as an important bridge between understanding a problem and generating ideas: the </a:t>
            </a:r>
            <a:r>
              <a:rPr lang="en-GB" sz="1100" b="1" noProof="0" dirty="0">
                <a:latin typeface="Century Gothic" panose="020B0502020202020204" pitchFamily="34" charset="0"/>
              </a:rPr>
              <a:t>«How might we…» </a:t>
            </a:r>
            <a:r>
              <a:rPr lang="en-GB" sz="1100" noProof="0" dirty="0">
                <a:latin typeface="Century Gothic" panose="020B0502020202020204" pitchFamily="34" charset="0"/>
              </a:rPr>
              <a:t>question.</a:t>
            </a:r>
            <a:br>
              <a:rPr lang="en-GB" sz="1100" noProof="0" dirty="0">
                <a:latin typeface="Century Gothic" panose="020B0502020202020204" pitchFamily="34" charset="0"/>
              </a:rPr>
            </a:br>
            <a:r>
              <a:rPr lang="en-GB" sz="1100" noProof="0" dirty="0">
                <a:latin typeface="Century Gothic" panose="020B0502020202020204" pitchFamily="34" charset="0"/>
              </a:rPr>
              <a:t>It is a design thinking tool that helps learners move from </a:t>
            </a:r>
            <a:r>
              <a:rPr lang="en-GB" sz="1100" i="1" noProof="0" dirty="0">
                <a:latin typeface="Century Gothic" panose="020B0502020202020204" pitchFamily="34" charset="0"/>
              </a:rPr>
              <a:t>analysis </a:t>
            </a:r>
            <a:r>
              <a:rPr lang="en-GB" sz="1100" noProof="0" dirty="0">
                <a:latin typeface="Century Gothic" panose="020B0502020202020204" pitchFamily="34" charset="0"/>
              </a:rPr>
              <a:t>to </a:t>
            </a:r>
            <a:r>
              <a:rPr lang="en-GB" sz="1100" i="1" noProof="0" dirty="0">
                <a:latin typeface="Century Gothic" panose="020B0502020202020204" pitchFamily="34" charset="0"/>
              </a:rPr>
              <a:t>ideation </a:t>
            </a:r>
            <a:r>
              <a:rPr lang="en-GB" sz="1100" noProof="0" dirty="0">
                <a:latin typeface="Century Gothic" panose="020B0502020202020204" pitchFamily="34" charset="0"/>
              </a:rPr>
              <a:t>– from identifying customers’ tasks and problems to exploring possible solutions.</a:t>
            </a:r>
          </a:p>
          <a:p>
            <a:pPr>
              <a:spcAft>
                <a:spcPts val="600"/>
              </a:spcAft>
              <a:buNone/>
            </a:pPr>
            <a:r>
              <a:rPr lang="en-GB" sz="1100" noProof="0" dirty="0">
                <a:latin typeface="Century Gothic" panose="020B0502020202020204" pitchFamily="34" charset="0"/>
              </a:rPr>
              <a:t>Explain that the phrase </a:t>
            </a:r>
            <a:r>
              <a:rPr lang="en-GB" sz="1100" i="1" noProof="0" dirty="0">
                <a:latin typeface="Century Gothic" panose="020B0502020202020204" pitchFamily="34" charset="0"/>
              </a:rPr>
              <a:t>«How might we» </a:t>
            </a:r>
            <a:r>
              <a:rPr lang="en-GB" sz="1100" noProof="0" dirty="0">
                <a:latin typeface="Century Gothic" panose="020B0502020202020204" pitchFamily="34" charset="0"/>
              </a:rPr>
              <a:t>is deliberately kept open-ended:</a:t>
            </a:r>
          </a:p>
          <a:p>
            <a:pPr>
              <a:spcAft>
                <a:spcPts val="600"/>
              </a:spcAft>
              <a:buNone/>
            </a:pPr>
            <a:endParaRPr lang="en-GB" sz="1100" noProof="0" dirty="0">
              <a:latin typeface="Century Gothic" panose="020B0502020202020204" pitchFamily="34" charset="0"/>
            </a:endParaRPr>
          </a:p>
          <a:p>
            <a:pPr>
              <a:spcAft>
                <a:spcPts val="600"/>
              </a:spcAft>
              <a:buFont typeface="Arial" panose="020B0604020202020204" pitchFamily="34" charset="0"/>
              <a:buChar char="•"/>
            </a:pPr>
            <a:r>
              <a:rPr lang="en-GB" sz="1100" b="1" noProof="0" dirty="0">
                <a:latin typeface="Century Gothic" panose="020B0502020202020204" pitchFamily="34" charset="0"/>
              </a:rPr>
              <a:t> «How» </a:t>
            </a:r>
            <a:r>
              <a:rPr lang="en-GB" sz="1100" noProof="0" dirty="0">
                <a:latin typeface="Century Gothic" panose="020B0502020202020204" pitchFamily="34" charset="0"/>
              </a:rPr>
              <a:t>means that </a:t>
            </a:r>
            <a:r>
              <a:rPr lang="en-GB" sz="1100" i="1" noProof="0" dirty="0">
                <a:latin typeface="Century Gothic" panose="020B0502020202020204" pitchFamily="34" charset="0"/>
              </a:rPr>
              <a:t>we do not yet know the answer </a:t>
            </a:r>
            <a:r>
              <a:rPr lang="en-GB" sz="1100" noProof="0" dirty="0">
                <a:latin typeface="Century Gothic" panose="020B0502020202020204" pitchFamily="34" charset="0"/>
              </a:rPr>
              <a:t>– it invites exploration.</a:t>
            </a:r>
          </a:p>
          <a:p>
            <a:pPr>
              <a:spcAft>
                <a:spcPts val="600"/>
              </a:spcAft>
              <a:buFont typeface="Arial" panose="020B0604020202020204" pitchFamily="34" charset="0"/>
              <a:buChar char="•"/>
            </a:pPr>
            <a:r>
              <a:rPr lang="en-GB" sz="1100" b="1" noProof="0" dirty="0">
                <a:latin typeface="Century Gothic" panose="020B0502020202020204" pitchFamily="34" charset="0"/>
              </a:rPr>
              <a:t> «Might» </a:t>
            </a:r>
            <a:r>
              <a:rPr lang="en-GB" sz="1100" noProof="0" dirty="0">
                <a:latin typeface="Century Gothic" panose="020B0502020202020204" pitchFamily="34" charset="0"/>
              </a:rPr>
              <a:t>means </a:t>
            </a:r>
            <a:r>
              <a:rPr lang="en-GB" sz="1100" i="1" noProof="0" dirty="0">
                <a:latin typeface="Century Gothic" panose="020B0502020202020204" pitchFamily="34" charset="0"/>
              </a:rPr>
              <a:t>that there might be many possible answers </a:t>
            </a:r>
            <a:r>
              <a:rPr lang="en-GB" sz="1100" noProof="0" dirty="0">
                <a:latin typeface="Century Gothic" panose="020B0502020202020204" pitchFamily="34" charset="0"/>
              </a:rPr>
              <a:t>– it gives permission to experiment.</a:t>
            </a:r>
          </a:p>
          <a:p>
            <a:pPr>
              <a:spcAft>
                <a:spcPts val="600"/>
              </a:spcAft>
              <a:buFont typeface="Arial" panose="020B0604020202020204" pitchFamily="34" charset="0"/>
              <a:buChar char="•"/>
            </a:pPr>
            <a:r>
              <a:rPr lang="en-GB" sz="1100" b="1" noProof="0" dirty="0">
                <a:latin typeface="Century Gothic" panose="020B0502020202020204" pitchFamily="34" charset="0"/>
              </a:rPr>
              <a:t> «We» </a:t>
            </a:r>
            <a:r>
              <a:rPr lang="en-GB" sz="1100" noProof="0" dirty="0">
                <a:latin typeface="Century Gothic" panose="020B0502020202020204" pitchFamily="34" charset="0"/>
              </a:rPr>
              <a:t>means that </a:t>
            </a:r>
            <a:r>
              <a:rPr lang="en-GB" sz="1100" i="1" noProof="0" dirty="0">
                <a:latin typeface="Century Gothic" panose="020B0502020202020204" pitchFamily="34" charset="0"/>
              </a:rPr>
              <a:t>we will find this out together </a:t>
            </a:r>
            <a:r>
              <a:rPr lang="en-GB" sz="1100" noProof="0" dirty="0">
                <a:latin typeface="Century Gothic" panose="020B0502020202020204" pitchFamily="34" charset="0"/>
              </a:rPr>
              <a:t>– innovation arises through collaboration, not in isolation.</a:t>
            </a:r>
          </a:p>
          <a:p>
            <a:pPr>
              <a:spcAft>
                <a:spcPts val="600"/>
              </a:spcAft>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The strength of this question lies in the fact that it transforms problems into opportunities for creativity.</a:t>
            </a:r>
            <a:br>
              <a:rPr lang="en-GB" sz="1100" noProof="0" dirty="0">
                <a:latin typeface="Century Gothic" panose="020B0502020202020204" pitchFamily="34" charset="0"/>
              </a:rPr>
            </a:br>
            <a:r>
              <a:rPr lang="en-GB" sz="1100" noProof="0" dirty="0">
                <a:latin typeface="Century Gothic" panose="020B0502020202020204" pitchFamily="34" charset="0"/>
              </a:rPr>
              <a:t>It does not prescribe an answer but frames the challenge in such a way as to encourage learners to brainstorm freely.</a:t>
            </a:r>
          </a:p>
          <a:p>
            <a:pPr>
              <a:spcAft>
                <a:spcPts val="600"/>
              </a:spcAft>
              <a:buNone/>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CDA5D4A7-CABB-883B-E308-E88264F5F3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8538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4E3A-4B5C-CF3D-6950-4066B99E2C2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B1D5409-E5AA-2C5D-0C0B-820D378CEDE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C4E60C6-2B30-5B81-7328-492A63527278}"/>
              </a:ext>
            </a:extLst>
          </p:cNvPr>
          <p:cNvSpPr>
            <a:spLocks noGrp="1"/>
          </p:cNvSpPr>
          <p:nvPr>
            <p:ph type="body" idx="1"/>
          </p:nvPr>
        </p:nvSpPr>
        <p:spPr/>
        <p:txBody>
          <a:bodyPr/>
          <a:lstStyle/>
          <a:p>
            <a:pPr>
              <a:spcAft>
                <a:spcPts val="600"/>
              </a:spcAft>
              <a:buNone/>
            </a:pPr>
            <a:r>
              <a:rPr lang="en-GB" sz="1100" noProof="0" dirty="0">
                <a:latin typeface="Century Gothic" panose="020B0502020202020204" pitchFamily="34" charset="0"/>
              </a:rPr>
              <a:t>Example: If the </a:t>
            </a:r>
            <a:r>
              <a:rPr lang="en-GB" sz="1100" i="1" noProof="0" dirty="0">
                <a:latin typeface="Century Gothic" panose="020B0502020202020204" pitchFamily="34" charset="0"/>
              </a:rPr>
              <a:t>task to be completed </a:t>
            </a:r>
            <a:r>
              <a:rPr lang="en-GB" sz="1100" noProof="0" dirty="0">
                <a:latin typeface="Century Gothic" panose="020B0502020202020204" pitchFamily="34" charset="0"/>
              </a:rPr>
              <a:t>is «learning new skills in your spare time» and the </a:t>
            </a:r>
            <a:r>
              <a:rPr lang="en-GB" sz="1100" i="1" noProof="0" dirty="0">
                <a:latin typeface="Century Gothic" panose="020B0502020202020204" pitchFamily="34" charset="0"/>
              </a:rPr>
              <a:t>pain points </a:t>
            </a:r>
            <a:r>
              <a:rPr lang="en-GB" sz="1100" noProof="0" dirty="0">
                <a:latin typeface="Century Gothic" panose="020B0502020202020204" pitchFamily="34" charset="0"/>
              </a:rPr>
              <a:t>are a lack of time, low motivation and too many online options, a good HMW question might be:</a:t>
            </a:r>
            <a:br>
              <a:rPr lang="en-GB" sz="1100" noProof="0" dirty="0">
                <a:latin typeface="Century Gothic" panose="020B0502020202020204" pitchFamily="34" charset="0"/>
              </a:rPr>
            </a:br>
            <a:r>
              <a:rPr lang="en-GB" sz="1100" noProof="0" dirty="0">
                <a:latin typeface="Century Gothic" panose="020B0502020202020204" pitchFamily="34" charset="0"/>
              </a:rPr>
              <a:t>→ </a:t>
            </a:r>
            <a:r>
              <a:rPr lang="en-GB" sz="1100" b="1" noProof="0" dirty="0">
                <a:latin typeface="Century Gothic" panose="020B0502020202020204" pitchFamily="34" charset="0"/>
              </a:rPr>
              <a:t>How might we help people learn new skills in a concise, motivating and straightforward way?</a:t>
            </a: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This example shows how the HMW question combines both understanding (the task) and empathy (for the customers’ pain points).</a:t>
            </a:r>
            <a:br>
              <a:rPr lang="en-GB" sz="1100" noProof="0" dirty="0">
                <a:latin typeface="Century Gothic" panose="020B0502020202020204" pitchFamily="34" charset="0"/>
              </a:rPr>
            </a:br>
            <a:r>
              <a:rPr lang="en-GB" sz="1100" noProof="0" dirty="0">
                <a:latin typeface="Century Gothic" panose="020B0502020202020204" pitchFamily="34" charset="0"/>
              </a:rPr>
              <a:t>It gives learners a clear starting point for generating ideas – not random brainstorming, but idea generation based on a real user problem.</a:t>
            </a:r>
          </a:p>
          <a:p>
            <a:endParaRPr lang="de-CH" dirty="0"/>
          </a:p>
        </p:txBody>
      </p:sp>
      <p:sp>
        <p:nvSpPr>
          <p:cNvPr id="4" name="Foliennummernplatzhalter 3">
            <a:extLst>
              <a:ext uri="{FF2B5EF4-FFF2-40B4-BE49-F238E27FC236}">
                <a16:creationId xmlns:a16="http://schemas.microsoft.com/office/drawing/2014/main" id="{3EE41087-B917-7389-934F-80DEE853AE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7262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4300-68FE-3BDF-2D92-5844BD6194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FCBA1-99B0-47AE-B78F-CEDDE7AD217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72E06C7-5110-9A5A-A52C-2CE6FD4F5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0930EE78-8077-4E0F-98C9-F074EF463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04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4E33E-F035-DF9A-EE07-C8266A7ECE8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48E50B8-CA23-69BC-6ABB-4EB2EC257B5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A9B5F78-9CCF-4686-F484-ED449A4B30F2}"/>
              </a:ext>
            </a:extLst>
          </p:cNvPr>
          <p:cNvSpPr>
            <a:spLocks noGrp="1"/>
          </p:cNvSpPr>
          <p:nvPr>
            <p:ph type="body" idx="1"/>
          </p:nvPr>
        </p:nvSpPr>
        <p:spPr/>
        <p:txBody>
          <a:bodyPr/>
          <a:lstStyle/>
          <a:p>
            <a:pPr>
              <a:spcAft>
                <a:spcPts val="600"/>
              </a:spcAft>
              <a:buNone/>
            </a:pPr>
            <a:r>
              <a:rPr lang="en-GB" sz="1100" noProof="0" dirty="0">
                <a:latin typeface="Century Gothic" panose="020B0502020202020204" pitchFamily="34" charset="0"/>
              </a:rPr>
              <a:t>This slide helps learners and teachers understand </a:t>
            </a:r>
            <a:r>
              <a:rPr lang="en-GB" sz="1100" i="1" noProof="0" dirty="0">
                <a:latin typeface="Century Gothic" panose="020B0502020202020204" pitchFamily="34" charset="0"/>
              </a:rPr>
              <a:t>how </a:t>
            </a:r>
            <a:r>
              <a:rPr lang="en-GB" sz="1100" noProof="0" dirty="0">
                <a:latin typeface="Century Gothic" panose="020B0502020202020204" pitchFamily="34" charset="0"/>
              </a:rPr>
              <a:t>to formulate good HMW questions.</a:t>
            </a:r>
            <a:br>
              <a:rPr lang="en-GB" sz="1100" noProof="0" dirty="0">
                <a:latin typeface="Century Gothic" panose="020B0502020202020204" pitchFamily="34" charset="0"/>
              </a:rPr>
            </a:br>
            <a:r>
              <a:rPr lang="en-GB" sz="1100" noProof="0" dirty="0">
                <a:latin typeface="Century Gothic" panose="020B0502020202020204" pitchFamily="34" charset="0"/>
              </a:rPr>
              <a:t>IDEO – the innovation and design firm that developed this approach – has decades of experience in the field </a:t>
            </a:r>
            <a:r>
              <a:rPr lang="en-GB" sz="1100" i="1" noProof="0" dirty="0">
                <a:latin typeface="Century Gothic" panose="020B0502020202020204" pitchFamily="34" charset="0"/>
              </a:rPr>
              <a:t>of human-centred design </a:t>
            </a:r>
            <a:r>
              <a:rPr lang="en-GB" sz="1100" noProof="0" dirty="0">
                <a:latin typeface="Century Gothic" panose="020B0502020202020204" pitchFamily="34" charset="0"/>
              </a:rPr>
              <a:t>and helps companies develop new ideas by starting with empathy for users.</a:t>
            </a:r>
          </a:p>
          <a:p>
            <a:pPr>
              <a:spcAft>
                <a:spcPts val="600"/>
              </a:spcAft>
              <a:buNone/>
            </a:pPr>
            <a:r>
              <a:rPr lang="en-GB" sz="1100" noProof="0" dirty="0">
                <a:latin typeface="Century Gothic" panose="020B0502020202020204" pitchFamily="34" charset="0"/>
              </a:rPr>
              <a:t>IDEO’s approach works because it helps people to think like designers rather than like problem-solvers who jump to conclusions too quickly.</a:t>
            </a:r>
            <a:br>
              <a:rPr lang="en-GB" sz="1100" noProof="0" dirty="0">
                <a:latin typeface="Century Gothic" panose="020B0502020202020204" pitchFamily="34" charset="0"/>
              </a:rPr>
            </a:br>
            <a:r>
              <a:rPr lang="en-GB" sz="1100" noProof="0" dirty="0">
                <a:latin typeface="Century Gothic" panose="020B0502020202020204" pitchFamily="34" charset="0"/>
              </a:rPr>
              <a:t>The aim is to ask </a:t>
            </a:r>
            <a:r>
              <a:rPr lang="en-GB" sz="1100" i="1" noProof="0" dirty="0">
                <a:latin typeface="Century Gothic" panose="020B0502020202020204" pitchFamily="34" charset="0"/>
              </a:rPr>
              <a:t>better questions </a:t>
            </a:r>
            <a:r>
              <a:rPr lang="en-GB" sz="1100" noProof="0" dirty="0">
                <a:latin typeface="Century Gothic" panose="020B0502020202020204" pitchFamily="34" charset="0"/>
              </a:rPr>
              <a:t>– not to guess at answers.</a:t>
            </a:r>
          </a:p>
          <a:p>
            <a:pPr>
              <a:spcAft>
                <a:spcPts val="600"/>
              </a:spcAft>
              <a:buNone/>
            </a:pPr>
            <a:r>
              <a:rPr lang="en-GB" sz="1100" noProof="0" dirty="0">
                <a:latin typeface="Century Gothic" panose="020B0502020202020204" pitchFamily="34" charset="0"/>
              </a:rPr>
              <a:t>Go through each guideline clearly and highlight its purpose:</a:t>
            </a:r>
          </a:p>
          <a:p>
            <a:pPr>
              <a:spcAft>
                <a:spcPts val="600"/>
              </a:spcAft>
              <a:buNone/>
            </a:pPr>
            <a:endParaRPr lang="en-GB" sz="1100" noProof="0" dirty="0">
              <a:latin typeface="Century Gothic" panose="020B0502020202020204" pitchFamily="34" charset="0"/>
            </a:endParaRPr>
          </a:p>
          <a:p>
            <a:pPr>
              <a:spcAft>
                <a:spcPts val="600"/>
              </a:spcAft>
              <a:buFont typeface="+mj-lt"/>
              <a:buAutoNum type="arabicPeriod"/>
            </a:pPr>
            <a:r>
              <a:rPr lang="en-GB" sz="1100" b="1" noProof="0" dirty="0">
                <a:latin typeface="Century Gothic" panose="020B0502020202020204" pitchFamily="34" charset="0"/>
              </a:rPr>
              <a:t> Start with real findings</a:t>
            </a:r>
            <a:br>
              <a:rPr lang="en-GB" sz="1100" noProof="0" dirty="0">
                <a:latin typeface="Century Gothic" panose="020B0502020202020204" pitchFamily="34" charset="0"/>
              </a:rPr>
            </a:br>
            <a:r>
              <a:rPr lang="en-GB" sz="1100" noProof="0" dirty="0">
                <a:latin typeface="Century Gothic" panose="020B0502020202020204" pitchFamily="34" charset="0"/>
              </a:rPr>
              <a:t>A strong HMW always starts with an observation – not something </a:t>
            </a:r>
            <a:r>
              <a:rPr lang="en-GB" sz="1100" noProof="0" dirty="0"/>
              <a:t>invented</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Following field research or secondary analysis, select a meaningful insight or pattern and formulate a question based on it.</a:t>
            </a:r>
            <a:br>
              <a:rPr lang="en-GB" sz="1100" noProof="0" dirty="0">
                <a:latin typeface="Century Gothic" panose="020B0502020202020204" pitchFamily="34" charset="0"/>
              </a:rPr>
            </a:br>
            <a:r>
              <a:rPr lang="en-GB" sz="1100" noProof="0" dirty="0">
                <a:latin typeface="Century Gothic" panose="020B0502020202020204" pitchFamily="34" charset="0"/>
              </a:rPr>
              <a:t>Example:</a:t>
            </a:r>
            <a:br>
              <a:rPr lang="en-GB" sz="1100" noProof="0" dirty="0">
                <a:latin typeface="Century Gothic" panose="020B0502020202020204" pitchFamily="34" charset="0"/>
              </a:rPr>
            </a:br>
            <a:r>
              <a:rPr lang="en-GB" sz="1100" noProof="0" dirty="0">
                <a:latin typeface="Century Gothic" panose="020B0502020202020204" pitchFamily="34" charset="0"/>
              </a:rPr>
              <a:t>Insight – Users are not fully aware of the entire product range.</a:t>
            </a:r>
            <a:br>
              <a:rPr lang="en-GB" sz="1100" noProof="0" dirty="0">
                <a:latin typeface="Century Gothic" panose="020B0502020202020204" pitchFamily="34" charset="0"/>
              </a:rPr>
            </a:br>
            <a:r>
              <a:rPr lang="en-GB" sz="1100" noProof="0" dirty="0">
                <a:latin typeface="Century Gothic" panose="020B0502020202020204" pitchFamily="34" charset="0"/>
              </a:rPr>
              <a:t>HMW – </a:t>
            </a:r>
            <a:r>
              <a:rPr lang="en-GB" sz="1100" i="1" noProof="0" dirty="0">
                <a:latin typeface="Century Gothic" panose="020B0502020202020204" pitchFamily="34" charset="0"/>
              </a:rPr>
              <a:t>How might we better inform users about the full product range?</a:t>
            </a:r>
          </a:p>
          <a:p>
            <a:pPr>
              <a:spcAft>
                <a:spcPts val="600"/>
              </a:spcAft>
              <a:buFont typeface="+mj-lt"/>
              <a:buAutoNum type="arabicPeriod"/>
            </a:pPr>
            <a:endParaRPr lang="en-GB" sz="1100" noProof="0" dirty="0">
              <a:latin typeface="Century Gothic" panose="020B0502020202020204" pitchFamily="34" charset="0"/>
            </a:endParaRPr>
          </a:p>
          <a:p>
            <a:pPr>
              <a:spcAft>
                <a:spcPts val="600"/>
              </a:spcAft>
              <a:buFont typeface="+mj-lt"/>
              <a:buAutoNum type="arabicPeriod"/>
            </a:pPr>
            <a:r>
              <a:rPr lang="en-GB" sz="1100" b="1" noProof="0" dirty="0">
                <a:latin typeface="Century Gothic" panose="020B0502020202020204" pitchFamily="34" charset="0"/>
              </a:rPr>
              <a:t> </a:t>
            </a:r>
            <a:r>
              <a:rPr lang="en-GB" sz="1100" b="1" noProof="0" dirty="0"/>
              <a:t>Avoid embedding a potential solution within the question</a:t>
            </a:r>
            <a:br>
              <a:rPr lang="en-GB" sz="1100" noProof="0" dirty="0">
                <a:latin typeface="Century Gothic" panose="020B0502020202020204" pitchFamily="34" charset="0"/>
              </a:rPr>
            </a:br>
            <a:r>
              <a:rPr lang="en-GB" sz="1100" noProof="0" dirty="0">
                <a:latin typeface="Century Gothic" panose="020B0502020202020204" pitchFamily="34" charset="0"/>
              </a:rPr>
              <a:t>Do not formulate questions that already contain an answer.</a:t>
            </a:r>
            <a:br>
              <a:rPr lang="en-GB" sz="1100" noProof="0" dirty="0">
                <a:latin typeface="Century Gothic" panose="020B0502020202020204" pitchFamily="34" charset="0"/>
              </a:rPr>
            </a:br>
            <a:r>
              <a:rPr lang="en-GB" sz="1100" noProof="0" dirty="0">
                <a:latin typeface="Century Gothic" panose="020B0502020202020204" pitchFamily="34" charset="0"/>
              </a:rPr>
              <a:t>Example:</a:t>
            </a:r>
            <a:br>
              <a:rPr lang="en-GB" sz="1100" noProof="0" dirty="0">
                <a:latin typeface="Century Gothic" panose="020B0502020202020204" pitchFamily="34" charset="0"/>
              </a:rPr>
            </a:br>
            <a:r>
              <a:rPr lang="en-GB" sz="1100" noProof="0" dirty="0">
                <a:latin typeface="Century Gothic" panose="020B0502020202020204" pitchFamily="34" charset="0"/>
              </a:rPr>
              <a:t>– Bad: </a:t>
            </a:r>
            <a:r>
              <a:rPr lang="en-GB" sz="1100" i="1" noProof="0" dirty="0">
                <a:latin typeface="Century Gothic" panose="020B0502020202020204" pitchFamily="34" charset="0"/>
              </a:rPr>
              <a:t>How might we send users reminders to check their forms?</a:t>
            </a:r>
            <a:br>
              <a:rPr lang="en-GB" sz="1100" noProof="0" dirty="0">
                <a:latin typeface="Century Gothic" panose="020B0502020202020204" pitchFamily="34" charset="0"/>
              </a:rPr>
            </a:br>
            <a:r>
              <a:rPr lang="en-GB" sz="1100" noProof="0" dirty="0">
                <a:latin typeface="Century Gothic" panose="020B0502020202020204" pitchFamily="34" charset="0"/>
              </a:rPr>
              <a:t>– Better: </a:t>
            </a:r>
            <a:r>
              <a:rPr lang="en-GB" sz="1100" i="1" noProof="0" dirty="0">
                <a:latin typeface="Century Gothic" panose="020B0502020202020204" pitchFamily="34" charset="0"/>
              </a:rPr>
              <a:t>How might we make users feel that their forms are complete?</a:t>
            </a:r>
            <a:br>
              <a:rPr lang="en-GB" sz="1100" noProof="0" dirty="0">
                <a:latin typeface="Century Gothic" panose="020B0502020202020204" pitchFamily="34" charset="0"/>
              </a:rPr>
            </a:br>
            <a:r>
              <a:rPr lang="en-GB" sz="1100" noProof="0" dirty="0">
                <a:latin typeface="Century Gothic" panose="020B0502020202020204" pitchFamily="34" charset="0"/>
              </a:rPr>
              <a:t>The second way of phrasing it leaves more room for creativity.</a:t>
            </a:r>
          </a:p>
          <a:p>
            <a:pPr>
              <a:spcAft>
                <a:spcPts val="600"/>
              </a:spcAft>
              <a:buFont typeface="+mj-lt"/>
              <a:buAutoNum type="arabicPeriod"/>
            </a:pPr>
            <a:endParaRPr lang="en-GB" sz="1100" noProof="0" dirty="0">
              <a:latin typeface="Century Gothic" panose="020B0502020202020204" pitchFamily="34" charset="0"/>
            </a:endParaRPr>
          </a:p>
          <a:p>
            <a:pPr>
              <a:spcAft>
                <a:spcPts val="600"/>
              </a:spcAft>
              <a:buFont typeface="+mj-lt"/>
              <a:buAutoNum type="arabicPeriod"/>
            </a:pPr>
            <a:r>
              <a:rPr lang="en-GB" sz="1100" b="1" noProof="0" dirty="0">
                <a:latin typeface="Century Gothic" panose="020B0502020202020204" pitchFamily="34" charset="0"/>
              </a:rPr>
              <a:t> Keep them general, but focused</a:t>
            </a:r>
            <a:br>
              <a:rPr lang="en-GB" sz="1100" noProof="0" dirty="0">
                <a:latin typeface="Century Gothic" panose="020B0502020202020204" pitchFamily="34" charset="0"/>
              </a:rPr>
            </a:br>
            <a:r>
              <a:rPr lang="en-GB" sz="1100" noProof="0" dirty="0">
                <a:latin typeface="Century Gothic" panose="020B0502020202020204" pitchFamily="34" charset="0"/>
              </a:rPr>
              <a:t>Too narrow = few ideas. Too broad = chaos.</a:t>
            </a:r>
            <a:br>
              <a:rPr lang="en-GB" sz="1100" noProof="0" dirty="0">
                <a:latin typeface="Century Gothic" panose="020B0502020202020204" pitchFamily="34" charset="0"/>
              </a:rPr>
            </a:br>
            <a:r>
              <a:rPr lang="en-GB" sz="1100" noProof="0" dirty="0">
                <a:latin typeface="Century Gothic" panose="020B0502020202020204" pitchFamily="34" charset="0"/>
              </a:rPr>
              <a:t>A good HMW focuses on a need but leaves room for imagination.</a:t>
            </a:r>
            <a:br>
              <a:rPr lang="en-GB" sz="1100" noProof="0" dirty="0">
                <a:latin typeface="Century Gothic" panose="020B0502020202020204" pitchFamily="34" charset="0"/>
              </a:rPr>
            </a:br>
            <a:r>
              <a:rPr lang="en-GB" sz="1100" noProof="0" dirty="0">
                <a:latin typeface="Century Gothic" panose="020B0502020202020204" pitchFamily="34" charset="0"/>
              </a:rPr>
              <a:t>Example:</a:t>
            </a:r>
            <a:br>
              <a:rPr lang="en-GB" sz="1100" noProof="0" dirty="0">
                <a:latin typeface="Century Gothic" panose="020B0502020202020204" pitchFamily="34" charset="0"/>
              </a:rPr>
            </a:br>
            <a:r>
              <a:rPr lang="en-GB" sz="1100" noProof="0" dirty="0">
                <a:latin typeface="Century Gothic" panose="020B0502020202020204" pitchFamily="34" charset="0"/>
              </a:rPr>
              <a:t>– Good: </a:t>
            </a:r>
            <a:r>
              <a:rPr lang="en-GB" sz="1100" i="1" noProof="0" dirty="0">
                <a:latin typeface="Century Gothic" panose="020B0502020202020204" pitchFamily="34" charset="0"/>
              </a:rPr>
              <a:t>How might we make checking for errors quick and easy?</a:t>
            </a:r>
            <a:br>
              <a:rPr lang="en-GB" sz="1100" noProof="0" dirty="0">
                <a:latin typeface="Century Gothic" panose="020B0502020202020204" pitchFamily="34" charset="0"/>
              </a:rPr>
            </a:br>
            <a:r>
              <a:rPr lang="en-GB" sz="1100" noProof="0" dirty="0">
                <a:latin typeface="Century Gothic" panose="020B0502020202020204" pitchFamily="34" charset="0"/>
              </a:rPr>
              <a:t>– Better: </a:t>
            </a:r>
            <a:r>
              <a:rPr lang="en-GB" sz="1100" i="1" noProof="0" dirty="0">
                <a:latin typeface="Century Gothic" panose="020B0502020202020204" pitchFamily="34" charset="0"/>
              </a:rPr>
              <a:t>How might we help users feel confident in their work?</a:t>
            </a:r>
            <a:br>
              <a:rPr lang="en-GB" sz="1100" noProof="0" dirty="0">
                <a:latin typeface="Century Gothic" panose="020B0502020202020204" pitchFamily="34" charset="0"/>
              </a:rPr>
            </a:br>
            <a:r>
              <a:rPr lang="en-GB" sz="1100" noProof="0" dirty="0">
                <a:latin typeface="Century Gothic" panose="020B0502020202020204" pitchFamily="34" charset="0"/>
              </a:rPr>
              <a:t>The second version leaves more room for a variety of ideas.</a:t>
            </a:r>
          </a:p>
          <a:p>
            <a:pPr>
              <a:spcAft>
                <a:spcPts val="600"/>
              </a:spcAft>
              <a:buFont typeface="+mj-lt"/>
              <a:buNone/>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E349533A-FD88-EBF6-9507-A949C5F723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632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AF95D-6AEB-7A64-A9F2-3E63994B692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954476D-7B57-85EF-8E66-F074B478DA4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BAA7781-DB17-C869-38A4-A555F399F55B}"/>
              </a:ext>
            </a:extLst>
          </p:cNvPr>
          <p:cNvSpPr>
            <a:spLocks noGrp="1"/>
          </p:cNvSpPr>
          <p:nvPr>
            <p:ph type="body" idx="1"/>
          </p:nvPr>
        </p:nvSpPr>
        <p:spPr/>
        <p:txBody>
          <a:bodyPr/>
          <a:lstStyle/>
          <a:p>
            <a:pPr>
              <a:spcAft>
                <a:spcPts val="600"/>
              </a:spcAft>
              <a:buFont typeface="+mj-lt"/>
              <a:buNone/>
            </a:pPr>
            <a:r>
              <a:rPr lang="en-GB" sz="1100" b="1" noProof="0" dirty="0">
                <a:latin typeface="Century Gothic" panose="020B0502020202020204" pitchFamily="34" charset="0"/>
              </a:rPr>
              <a:t>4. Focus on outcomes, not symptoms</a:t>
            </a:r>
            <a:br>
              <a:rPr lang="en-GB" sz="1100" noProof="0" dirty="0">
                <a:latin typeface="Century Gothic" panose="020B0502020202020204" pitchFamily="34" charset="0"/>
              </a:rPr>
            </a:br>
            <a:r>
              <a:rPr lang="en-GB" sz="1100" noProof="0" dirty="0">
                <a:latin typeface="Century Gothic" panose="020B0502020202020204" pitchFamily="34" charset="0"/>
              </a:rPr>
              <a:t>Don’t just fix what’s visible – find out what users </a:t>
            </a:r>
            <a:r>
              <a:rPr lang="en-GB" sz="1100" i="1" noProof="0" dirty="0">
                <a:latin typeface="Century Gothic" panose="020B0502020202020204" pitchFamily="34" charset="0"/>
              </a:rPr>
              <a:t>actually want to achieve</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Example:</a:t>
            </a:r>
            <a:br>
              <a:rPr lang="en-GB" sz="1100" noProof="0" dirty="0">
                <a:latin typeface="Century Gothic" panose="020B0502020202020204" pitchFamily="34" charset="0"/>
              </a:rPr>
            </a:br>
            <a:r>
              <a:rPr lang="en-GB" sz="1100" noProof="0" dirty="0">
                <a:latin typeface="Century Gothic" panose="020B0502020202020204" pitchFamily="34" charset="0"/>
              </a:rPr>
              <a:t>– Bad: </a:t>
            </a:r>
            <a:r>
              <a:rPr lang="en-GB" sz="1100" i="1" noProof="0" dirty="0">
                <a:latin typeface="Century Gothic" panose="020B0502020202020204" pitchFamily="34" charset="0"/>
              </a:rPr>
              <a:t>How might we stop users from calling customer service?</a:t>
            </a:r>
            <a:br>
              <a:rPr lang="en-GB" sz="1100" noProof="0" dirty="0">
                <a:latin typeface="Century Gothic" panose="020B0502020202020204" pitchFamily="34" charset="0"/>
              </a:rPr>
            </a:br>
            <a:r>
              <a:rPr lang="en-GB" sz="1100" noProof="0" dirty="0">
                <a:latin typeface="Century Gothic" panose="020B0502020202020204" pitchFamily="34" charset="0"/>
              </a:rPr>
              <a:t>– Better: </a:t>
            </a:r>
            <a:r>
              <a:rPr lang="en-GB" sz="1100" i="1" noProof="0" dirty="0">
                <a:latin typeface="Century Gothic" panose="020B0502020202020204" pitchFamily="34" charset="0"/>
              </a:rPr>
              <a:t>How might we make users feel that they have all the information they need?</a:t>
            </a:r>
          </a:p>
          <a:p>
            <a:pPr>
              <a:spcAft>
                <a:spcPts val="600"/>
              </a:spcAft>
              <a:buFont typeface="+mj-lt"/>
              <a:buAutoNum type="arabicPeriod"/>
            </a:pPr>
            <a:endParaRPr lang="en-GB" sz="1100" noProof="0" dirty="0">
              <a:latin typeface="Century Gothic" panose="020B0502020202020204" pitchFamily="34" charset="0"/>
            </a:endParaRPr>
          </a:p>
          <a:p>
            <a:pPr>
              <a:spcAft>
                <a:spcPts val="600"/>
              </a:spcAft>
              <a:buFont typeface="+mj-lt"/>
              <a:buNone/>
            </a:pPr>
            <a:r>
              <a:rPr lang="en-GB" sz="1100" b="1" noProof="0" dirty="0">
                <a:latin typeface="Century Gothic" panose="020B0502020202020204" pitchFamily="34" charset="0"/>
              </a:rPr>
              <a:t>5. Use positive wording</a:t>
            </a:r>
            <a:br>
              <a:rPr lang="en-GB" sz="1100" noProof="0" dirty="0">
                <a:latin typeface="Century Gothic" panose="020B0502020202020204" pitchFamily="34" charset="0"/>
              </a:rPr>
            </a:br>
            <a:r>
              <a:rPr lang="en-GB" sz="1100" noProof="0" dirty="0">
                <a:latin typeface="Century Gothic" panose="020B0502020202020204" pitchFamily="34" charset="0"/>
              </a:rPr>
              <a:t>Negative verbs such as «reduce», «prevent» or «avoid» stifle creativity.</a:t>
            </a:r>
            <a:br>
              <a:rPr lang="en-GB" sz="1100" noProof="0" dirty="0">
                <a:latin typeface="Century Gothic" panose="020B0502020202020204" pitchFamily="34" charset="0"/>
              </a:rPr>
            </a:br>
            <a:r>
              <a:rPr lang="en-GB" sz="1100" noProof="0" dirty="0">
                <a:latin typeface="Century Gothic" panose="020B0502020202020204" pitchFamily="34" charset="0"/>
              </a:rPr>
              <a:t>Positive verbs such as «create», «enable» or «improve» energise the process.</a:t>
            </a:r>
            <a:br>
              <a:rPr lang="en-GB" sz="1100" noProof="0" dirty="0">
                <a:latin typeface="Century Gothic" panose="020B0502020202020204" pitchFamily="34" charset="0"/>
              </a:rPr>
            </a:br>
            <a:r>
              <a:rPr lang="en-GB" sz="1100" noProof="0" dirty="0">
                <a:latin typeface="Century Gothic" panose="020B0502020202020204" pitchFamily="34" charset="0"/>
              </a:rPr>
              <a:t>Example:</a:t>
            </a:r>
            <a:br>
              <a:rPr lang="en-GB" sz="1100" noProof="0" dirty="0">
                <a:latin typeface="Century Gothic" panose="020B0502020202020204" pitchFamily="34" charset="0"/>
              </a:rPr>
            </a:br>
            <a:r>
              <a:rPr lang="en-GB" sz="1100" noProof="0" dirty="0">
                <a:latin typeface="Century Gothic" panose="020B0502020202020204" pitchFamily="34" charset="0"/>
              </a:rPr>
              <a:t>– Bad: </a:t>
            </a:r>
            <a:r>
              <a:rPr lang="en-GB" sz="1100" i="1" noProof="0" dirty="0">
                <a:latin typeface="Century Gothic" panose="020B0502020202020204" pitchFamily="34" charset="0"/>
              </a:rPr>
              <a:t>How might we make the returns process less frustrating?</a:t>
            </a:r>
            <a:br>
              <a:rPr lang="en-GB" sz="1100" noProof="0" dirty="0">
                <a:latin typeface="Century Gothic" panose="020B0502020202020204" pitchFamily="34" charset="0"/>
              </a:rPr>
            </a:br>
            <a:r>
              <a:rPr lang="en-GB" sz="1100" noProof="0" dirty="0">
                <a:latin typeface="Century Gothic" panose="020B0502020202020204" pitchFamily="34" charset="0"/>
              </a:rPr>
              <a:t>– Good: </a:t>
            </a:r>
            <a:r>
              <a:rPr lang="en-GB" sz="1100" i="1" noProof="0" dirty="0">
                <a:latin typeface="Century Gothic" panose="020B0502020202020204" pitchFamily="34" charset="0"/>
              </a:rPr>
              <a:t>How might we make the returns process quick and intuitive?</a:t>
            </a:r>
            <a:endParaRPr lang="en-GB" sz="1100" noProof="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C2E7E8D3-AC0C-0480-CD02-1737E25ACF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7936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4F179-2581-AC49-F8F2-6C38795001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5D91E3-8101-4C71-366B-48E306672E0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291F90E-AB43-392D-9377-E7DDC40C32E0}"/>
              </a:ext>
            </a:extLst>
          </p:cNvPr>
          <p:cNvSpPr>
            <a:spLocks noGrp="1"/>
          </p:cNvSpPr>
          <p:nvPr>
            <p:ph type="body" idx="1"/>
          </p:nvPr>
        </p:nvSpPr>
        <p:spPr/>
        <p:txBody>
          <a:bodyPr/>
          <a:lstStyle/>
          <a:p>
            <a:pPr>
              <a:spcAft>
                <a:spcPts val="600"/>
              </a:spcAft>
              <a:buNone/>
            </a:pPr>
            <a:r>
              <a:rPr lang="en-GB" sz="1100" noProof="0" dirty="0">
                <a:latin typeface="Century Gothic" panose="020B0502020202020204" pitchFamily="34" charset="0"/>
              </a:rPr>
              <a:t>This slide uses a specific example to show how all the concepts are linked – </a:t>
            </a:r>
            <a:r>
              <a:rPr lang="en-GB" sz="1100" i="1" noProof="0" dirty="0">
                <a:latin typeface="Century Gothic" panose="020B0502020202020204" pitchFamily="34" charset="0"/>
              </a:rPr>
              <a:t>tasks to be completed</a:t>
            </a:r>
            <a:r>
              <a:rPr lang="en-GB" sz="1100" noProof="0" dirty="0">
                <a:latin typeface="Century Gothic" panose="020B0502020202020204" pitchFamily="34" charset="0"/>
              </a:rPr>
              <a:t>, </a:t>
            </a:r>
            <a:r>
              <a:rPr lang="en-GB" sz="1100" i="1" noProof="0" dirty="0">
                <a:latin typeface="Century Gothic" panose="020B0502020202020204" pitchFamily="34" charset="0"/>
              </a:rPr>
              <a:t>weaknesses </a:t>
            </a:r>
            <a:r>
              <a:rPr lang="en-GB" sz="1100" noProof="0" dirty="0">
                <a:latin typeface="Century Gothic" panose="020B0502020202020204" pitchFamily="34" charset="0"/>
              </a:rPr>
              <a:t>and </a:t>
            </a:r>
            <a:r>
              <a:rPr lang="en-GB" sz="1100" i="1" noProof="0" dirty="0">
                <a:latin typeface="Century Gothic" panose="020B0502020202020204" pitchFamily="34" charset="0"/>
              </a:rPr>
              <a:t>«How might </a:t>
            </a:r>
            <a:r>
              <a:rPr lang="en-GB" sz="1100" noProof="0" dirty="0">
                <a:latin typeface="Century Gothic" panose="020B0502020202020204" pitchFamily="34" charset="0"/>
              </a:rPr>
              <a:t>we…».</a:t>
            </a:r>
          </a:p>
          <a:p>
            <a:pPr>
              <a:spcAft>
                <a:spcPts val="600"/>
              </a:spcAft>
              <a:buNone/>
            </a:pPr>
            <a:r>
              <a:rPr lang="en-GB" sz="1100" noProof="0" dirty="0">
                <a:latin typeface="Century Gothic" panose="020B0502020202020204" pitchFamily="34" charset="0"/>
              </a:rPr>
              <a:t>Swapfiets is a company that offers bicycles as part of a monthly subscription model.</a:t>
            </a:r>
          </a:p>
          <a:p>
            <a:pPr>
              <a:spcAft>
                <a:spcPts val="600"/>
              </a:spcAft>
              <a:buNone/>
            </a:pPr>
            <a:br>
              <a:rPr lang="en-GB" sz="1100" noProof="0" dirty="0">
                <a:latin typeface="Century Gothic" panose="020B0502020202020204" pitchFamily="34" charset="0"/>
              </a:rPr>
            </a:br>
            <a:r>
              <a:rPr lang="en-GB" sz="1100" noProof="0" dirty="0">
                <a:latin typeface="Century Gothic" panose="020B0502020202020204" pitchFamily="34" charset="0"/>
              </a:rPr>
              <a:t>The key insight was that customers didn’t really want </a:t>
            </a:r>
            <a:r>
              <a:rPr lang="en-GB" sz="1100" b="1" noProof="0" dirty="0">
                <a:latin typeface="Century Gothic" panose="020B0502020202020204" pitchFamily="34" charset="0"/>
              </a:rPr>
              <a:t>to own</a:t>
            </a:r>
            <a:r>
              <a:rPr lang="en-GB" sz="1100" noProof="0" dirty="0">
                <a:latin typeface="Century Gothic" panose="020B0502020202020204" pitchFamily="34" charset="0"/>
              </a:rPr>
              <a:t> a bike – they wanted </a:t>
            </a:r>
            <a:r>
              <a:rPr lang="en-GB" sz="1100" b="1" noProof="0" dirty="0">
                <a:latin typeface="Century Gothic" panose="020B0502020202020204" pitchFamily="34" charset="0"/>
              </a:rPr>
              <a:t>to have a working bike available at all times</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Owning a bicycle came with its own set of problems: flat tyres, broken chains, and slow repair shops.</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The company reframed the challenge as a single HMW question:</a:t>
            </a:r>
            <a:br>
              <a:rPr lang="en-GB" sz="1100" noProof="0" dirty="0">
                <a:latin typeface="Century Gothic" panose="020B0502020202020204" pitchFamily="34" charset="0"/>
              </a:rPr>
            </a:br>
            <a:r>
              <a:rPr lang="en-GB" sz="1100" noProof="0" dirty="0">
                <a:latin typeface="Century Gothic" panose="020B0502020202020204" pitchFamily="34" charset="0"/>
              </a:rPr>
              <a:t>→ </a:t>
            </a:r>
            <a:r>
              <a:rPr lang="en-GB" sz="1100" i="1" noProof="0" dirty="0">
                <a:latin typeface="Century Gothic" panose="020B0502020202020204" pitchFamily="34" charset="0"/>
              </a:rPr>
              <a:t>How might we make it easy for people to always have a working bike?</a:t>
            </a:r>
            <a:endParaRPr lang="en-GB" sz="1100" noProof="0" dirty="0">
              <a:latin typeface="Century Gothic" panose="020B0502020202020204" pitchFamily="34" charset="0"/>
            </a:endParaRPr>
          </a:p>
          <a:p>
            <a:pPr>
              <a:spcAft>
                <a:spcPts val="600"/>
              </a:spcAft>
              <a:buNone/>
            </a:pPr>
            <a:endParaRPr lang="en-GB" sz="1100" noProof="0" dirty="0">
              <a:latin typeface="Century Gothic" panose="020B0502020202020204" pitchFamily="34" charset="0"/>
            </a:endParaRPr>
          </a:p>
          <a:p>
            <a:pPr marL="0" indent="0">
              <a:spcAft>
                <a:spcPts val="600"/>
              </a:spcAft>
              <a:buFont typeface="Arial" panose="020B0604020202020204" pitchFamily="34" charset="0"/>
              <a:buNone/>
            </a:pPr>
            <a:r>
              <a:rPr lang="en-GB" sz="1100" noProof="0" dirty="0">
                <a:latin typeface="Century Gothic" panose="020B0502020202020204" pitchFamily="34" charset="0"/>
              </a:rPr>
              <a:t>This led to a completely new business model:</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A subscription service where the company takes care of repairs.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A promise to repair or replace the customer’s bicycle quickly, even at their front door.</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A shift from selling products to providing ongoing services.</a:t>
            </a:r>
          </a:p>
          <a:p>
            <a:pPr>
              <a:spcAft>
                <a:spcPts val="600"/>
              </a:spcAft>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This example shows how understanding the customer’s</a:t>
            </a:r>
            <a:r>
              <a:rPr lang="en-GB" sz="1100" i="1" noProof="0" dirty="0">
                <a:latin typeface="Century Gothic" panose="020B0502020202020204" pitchFamily="34" charset="0"/>
              </a:rPr>
              <a:t> actual job to be done </a:t>
            </a:r>
            <a:r>
              <a:rPr lang="en-GB" sz="1100" noProof="0" dirty="0">
                <a:latin typeface="Century Gothic" panose="020B0502020202020204" pitchFamily="34" charset="0"/>
              </a:rPr>
              <a:t>changes everything – from product design to the entire business model.</a:t>
            </a:r>
            <a:br>
              <a:rPr lang="en-GB" sz="1100" noProof="0" dirty="0">
                <a:latin typeface="Century Gothic" panose="020B0502020202020204" pitchFamily="34" charset="0"/>
              </a:rPr>
            </a:br>
            <a:r>
              <a:rPr lang="en-GB" sz="1100" noProof="0" dirty="0">
                <a:latin typeface="Century Gothic" panose="020B0502020202020204" pitchFamily="34" charset="0"/>
              </a:rPr>
              <a:t>The task was not to sell a bicycle, but to provide the means to remain mobile without interruption.</a:t>
            </a:r>
          </a:p>
          <a:p>
            <a:endParaRPr lang="de-CH" dirty="0"/>
          </a:p>
        </p:txBody>
      </p:sp>
      <p:sp>
        <p:nvSpPr>
          <p:cNvPr id="4" name="Foliennummernplatzhalter 3">
            <a:extLst>
              <a:ext uri="{FF2B5EF4-FFF2-40B4-BE49-F238E27FC236}">
                <a16:creationId xmlns:a16="http://schemas.microsoft.com/office/drawing/2014/main" id="{CC50B1B8-260C-39F0-05B0-02F3C0F91F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6017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buNone/>
            </a:pPr>
            <a:r>
              <a:rPr lang="en-GB" sz="1100" b="1" noProof="0" dirty="0">
                <a:latin typeface="Century Gothic" panose="020B0502020202020204" pitchFamily="34" charset="0"/>
              </a:rPr>
              <a:t>Purpose</a:t>
            </a:r>
          </a:p>
          <a:p>
            <a:pPr>
              <a:spcAft>
                <a:spcPts val="600"/>
              </a:spcAft>
              <a:buNone/>
            </a:pPr>
            <a:r>
              <a:rPr lang="en-GB" sz="1100" noProof="0" dirty="0">
                <a:latin typeface="Century Gothic" panose="020B0502020202020204" pitchFamily="34" charset="0"/>
              </a:rPr>
              <a:t>Learners apply what they have learnt about understanding customers to their own business idea.</a:t>
            </a:r>
            <a:br>
              <a:rPr lang="en-GB" sz="1100" noProof="0" dirty="0">
                <a:latin typeface="Century Gothic" panose="020B0502020202020204" pitchFamily="34" charset="0"/>
              </a:rPr>
            </a:br>
            <a:r>
              <a:rPr lang="en-GB" sz="1100" noProof="0" dirty="0">
                <a:latin typeface="Century Gothic" panose="020B0502020202020204" pitchFamily="34" charset="0"/>
              </a:rPr>
              <a:t>By the end, each team will have achieved the following:</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identified </a:t>
            </a:r>
            <a:r>
              <a:rPr lang="en-GB" sz="1100" b="1" noProof="0" dirty="0">
                <a:latin typeface="Century Gothic" panose="020B0502020202020204" pitchFamily="34" charset="0"/>
              </a:rPr>
              <a:t>the tasks </a:t>
            </a:r>
            <a:r>
              <a:rPr lang="en-GB" sz="1100" noProof="0" dirty="0">
                <a:latin typeface="Century Gothic" panose="020B0502020202020204" pitchFamily="34" charset="0"/>
              </a:rPr>
              <a:t>the potential customers </a:t>
            </a:r>
            <a:r>
              <a:rPr lang="en-GB" sz="1100" b="1" noProof="0" dirty="0">
                <a:latin typeface="Century Gothic" panose="020B0502020202020204" pitchFamily="34" charset="0"/>
              </a:rPr>
              <a:t>need to complete (JTBD)</a:t>
            </a:r>
            <a:endParaRPr lang="en-GB"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identified </a:t>
            </a:r>
            <a:r>
              <a:rPr lang="en-GB" sz="1100" b="1" noProof="0" dirty="0">
                <a:latin typeface="Century Gothic" panose="020B0502020202020204" pitchFamily="34" charset="0"/>
              </a:rPr>
              <a:t>the </a:t>
            </a:r>
            <a:r>
              <a:rPr lang="en-GB" sz="1100" noProof="0" dirty="0">
                <a:latin typeface="Century Gothic" panose="020B0502020202020204" pitchFamily="34" charset="0"/>
              </a:rPr>
              <a:t>key </a:t>
            </a:r>
            <a:r>
              <a:rPr lang="en-GB" sz="1100" b="1" noProof="0" dirty="0">
                <a:latin typeface="Century Gothic" panose="020B0502020202020204" pitchFamily="34" charset="0"/>
              </a:rPr>
              <a:t>pain points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formulated a </a:t>
            </a:r>
            <a:r>
              <a:rPr lang="en-GB" sz="1100" b="1" noProof="0" dirty="0">
                <a:latin typeface="Century Gothic" panose="020B0502020202020204" pitchFamily="34" charset="0"/>
              </a:rPr>
              <a:t>«How might we» (HMW) </a:t>
            </a:r>
            <a:r>
              <a:rPr lang="en-GB" sz="1100" noProof="0" dirty="0">
                <a:latin typeface="Century Gothic" panose="020B0502020202020204" pitchFamily="34" charset="0"/>
              </a:rPr>
              <a:t>question that summarises the challenge their idea is intended to address.</a:t>
            </a:r>
          </a:p>
          <a:p>
            <a:pPr>
              <a:spcAft>
                <a:spcPts val="600"/>
              </a:spcAft>
              <a:buFont typeface="Arial" panose="020B0604020202020204" pitchFamily="34" charset="0"/>
              <a:buNone/>
            </a:pPr>
            <a:r>
              <a:rPr lang="en-GB" sz="1100" noProof="0" dirty="0">
                <a:latin typeface="Century Gothic" panose="020B0502020202020204" pitchFamily="34" charset="0"/>
              </a:rPr>
              <a:t>This activity helps learners move from vague product ideas to a structured understanding of what the potential customer actually wants to achieve and what is currently making this difficult. The aim is not yet to design a solution, but simply to define the scope for innovation.</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buNone/>
            </a:pPr>
            <a:r>
              <a:rPr lang="en-GB" sz="1100" b="1" noProof="0" dirty="0">
                <a:latin typeface="Century Gothic" panose="020B0502020202020204" pitchFamily="34" charset="0"/>
              </a:rPr>
              <a:t>Preparation (for the teacher)</a:t>
            </a:r>
          </a:p>
          <a:p>
            <a:pPr>
              <a:spcAft>
                <a:spcPts val="600"/>
              </a:spcAft>
              <a:buFont typeface="Arial" panose="020B0604020202020204" pitchFamily="34" charset="0"/>
              <a:buChar char="•"/>
            </a:pPr>
            <a:r>
              <a:rPr lang="en-GB" sz="1100" noProof="0" dirty="0">
                <a:latin typeface="Century Gothic" panose="020B0502020202020204" pitchFamily="34" charset="0"/>
              </a:rPr>
              <a:t> Duration: approx.</a:t>
            </a:r>
            <a:r>
              <a:rPr lang="en-GB" sz="1100" b="1" noProof="0" dirty="0">
                <a:latin typeface="Century Gothic" panose="020B0502020202020204" pitchFamily="34" charset="0"/>
              </a:rPr>
              <a:t> 60–75 minutes</a:t>
            </a:r>
            <a:endParaRPr lang="en-GB" sz="1100" noProof="0" dirty="0">
              <a:latin typeface="Century Gothic" panose="020B0502020202020204" pitchFamily="34" charset="0"/>
            </a:endParaRPr>
          </a:p>
          <a:p>
            <a:pPr>
              <a:spcAft>
                <a:spcPts val="600"/>
              </a:spcAft>
              <a:buFont typeface="Arial" panose="020B0604020202020204" pitchFamily="34" charset="0"/>
              <a:buChar char="•"/>
            </a:pPr>
            <a:r>
              <a:rPr lang="en-GB" sz="1100" noProof="0" dirty="0">
                <a:latin typeface="Century Gothic" panose="020B0502020202020204" pitchFamily="34" charset="0"/>
              </a:rPr>
              <a:t> Format: Group work (teams of 2–4 learners)</a:t>
            </a:r>
          </a:p>
          <a:p>
            <a:pPr>
              <a:spcAft>
                <a:spcPts val="600"/>
              </a:spcAft>
              <a:buFont typeface="Arial" panose="020B0604020202020204" pitchFamily="34" charset="0"/>
              <a:buChar char="•"/>
            </a:pPr>
            <a:r>
              <a:rPr lang="en-GB" sz="1100" noProof="0" dirty="0">
                <a:latin typeface="Century Gothic" panose="020B0502020202020204" pitchFamily="34" charset="0"/>
              </a:rPr>
              <a:t> Materials: Post-it notes or online whiteboard, pens, templates for JTBD / Pains / HMW (if possible)</a:t>
            </a:r>
          </a:p>
          <a:p>
            <a:pPr>
              <a:spcAft>
                <a:spcPts val="600"/>
              </a:spcAft>
              <a:buFont typeface="Arial" panose="020B0604020202020204" pitchFamily="34" charset="0"/>
              <a:buChar char="•"/>
            </a:pPr>
            <a:r>
              <a:rPr lang="en-GB" sz="1100" noProof="0" dirty="0">
                <a:latin typeface="Century Gothic" panose="020B0502020202020204" pitchFamily="34" charset="0"/>
              </a:rPr>
              <a:t> Encourage learners to base their answers on </a:t>
            </a:r>
            <a:r>
              <a:rPr lang="en-GB" sz="1100" b="1" noProof="0" dirty="0">
                <a:latin typeface="Century Gothic" panose="020B0502020202020204" pitchFamily="34" charset="0"/>
              </a:rPr>
              <a:t>real-world information </a:t>
            </a:r>
            <a:r>
              <a:rPr lang="en-GB" sz="1100" noProof="0" dirty="0">
                <a:latin typeface="Century Gothic" panose="020B0502020202020204" pitchFamily="34" charset="0"/>
              </a:rPr>
              <a:t>– secondary research, short interviews or informal observations. Even just one or two data points will make their insights more meaningful.</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23</a:t>
            </a:fld>
            <a:endParaRPr lang="ru-RU"/>
          </a:p>
        </p:txBody>
      </p:sp>
    </p:spTree>
    <p:extLst>
      <p:ext uri="{BB962C8B-B14F-4D97-AF65-F5344CB8AC3E}">
        <p14:creationId xmlns:p14="http://schemas.microsoft.com/office/powerpoint/2010/main" val="1230721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B3134-A146-A3A4-AFC4-AB8C0D5E67A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ADC043E-BDF9-89FE-1283-0B5D85CB416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EEF5B75-042D-F76E-7E84-B0CE13CBF336}"/>
              </a:ext>
            </a:extLst>
          </p:cNvPr>
          <p:cNvSpPr>
            <a:spLocks noGrp="1"/>
          </p:cNvSpPr>
          <p:nvPr>
            <p:ph type="body" idx="1"/>
          </p:nvPr>
        </p:nvSpPr>
        <p:spPr/>
        <p:txBody>
          <a:bodyPr/>
          <a:lstStyle/>
          <a:p>
            <a:pPr>
              <a:spcAft>
                <a:spcPts val="600"/>
              </a:spcAft>
              <a:buNone/>
            </a:pPr>
            <a:r>
              <a:rPr lang="en-GB" sz="1100" noProof="0" dirty="0">
                <a:latin typeface="Century Gothic" panose="020B0502020202020204" pitchFamily="34" charset="0"/>
              </a:rPr>
              <a:t>Explain that a job is not a task, but a </a:t>
            </a:r>
            <a:r>
              <a:rPr lang="en-GB" sz="1100" i="1" noProof="0" dirty="0">
                <a:latin typeface="Century Gothic" panose="020B0502020202020204" pitchFamily="34" charset="0"/>
              </a:rPr>
              <a:t>goal-oriented statement of progress</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Customers «hire» products or services to carry out tasks in their lives. When a new solution fulfils this task better, they «dismiss» the old one and «hire» the new one.</a:t>
            </a:r>
          </a:p>
          <a:p>
            <a:pPr>
              <a:spcAft>
                <a:spcPts val="600"/>
              </a:spcAft>
              <a:buNone/>
            </a:pPr>
            <a:r>
              <a:rPr lang="en-GB" sz="1100" noProof="0" dirty="0">
                <a:latin typeface="Century Gothic" panose="020B0502020202020204" pitchFamily="34" charset="0"/>
              </a:rPr>
              <a:t>Introduce the </a:t>
            </a:r>
            <a:r>
              <a:rPr lang="en-GB" sz="1100" b="1" noProof="0" dirty="0">
                <a:latin typeface="Century Gothic" panose="020B0502020202020204" pitchFamily="34" charset="0"/>
              </a:rPr>
              <a:t>JTBD framework:</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buNone/>
            </a:pPr>
            <a:r>
              <a:rPr lang="en-GB" sz="1100" b="1" noProof="0" dirty="0">
                <a:latin typeface="Century Gothic" panose="020B0502020202020204" pitchFamily="34" charset="0"/>
              </a:rPr>
              <a:t>Action verb + Object of action + Contextualisation</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Examples:</a:t>
            </a:r>
          </a:p>
          <a:p>
            <a:pPr marL="171450" indent="-171450">
              <a:spcAft>
                <a:spcPts val="600"/>
              </a:spcAft>
              <a:buFont typeface="Arial" panose="020B0604020202020204" pitchFamily="34" charset="0"/>
              <a:buChar char="•"/>
            </a:pPr>
            <a:r>
              <a:rPr lang="en-GB" sz="1100" i="1" noProof="0" dirty="0">
                <a:latin typeface="Century Gothic" panose="020B0502020202020204" pitchFamily="34" charset="0"/>
              </a:rPr>
              <a:t>Buying healthy food to take with you </a:t>
            </a:r>
            <a:r>
              <a:rPr lang="en-GB" sz="1100" noProof="0" dirty="0">
                <a:latin typeface="Century Gothic" panose="020B0502020202020204" pitchFamily="34" charset="0"/>
              </a:rPr>
              <a:t>(action: buying, object: food, context: to take with you)</a:t>
            </a:r>
          </a:p>
          <a:p>
            <a:pPr marL="171450" indent="-171450">
              <a:spcAft>
                <a:spcPts val="600"/>
              </a:spcAft>
              <a:buFont typeface="Arial" panose="020B0604020202020204" pitchFamily="34" charset="0"/>
              <a:buChar char="•"/>
            </a:pPr>
            <a:r>
              <a:rPr lang="en-GB" sz="1100" i="1" noProof="0" dirty="0">
                <a:latin typeface="Century Gothic" panose="020B0502020202020204" pitchFamily="34" charset="0"/>
              </a:rPr>
              <a:t>Learning new skills in one’s spare time </a:t>
            </a:r>
            <a:r>
              <a:rPr lang="en-GB" sz="1100" noProof="0" dirty="0">
                <a:latin typeface="Century Gothic" panose="020B0502020202020204" pitchFamily="34" charset="0"/>
              </a:rPr>
              <a:t>(action: learn, object: skills, context: in one’s spare time)</a:t>
            </a:r>
          </a:p>
          <a:p>
            <a:pPr marL="171450" indent="-171450">
              <a:spcAft>
                <a:spcPts val="600"/>
              </a:spcAft>
              <a:buFont typeface="Arial" panose="020B0604020202020204" pitchFamily="34" charset="0"/>
              <a:buChar char="•"/>
            </a:pPr>
            <a:r>
              <a:rPr lang="en-GB" sz="1100" i="1" noProof="0" dirty="0">
                <a:latin typeface="Century Gothic" panose="020B0502020202020204" pitchFamily="34" charset="0"/>
              </a:rPr>
              <a:t>Managing personal finances at home </a:t>
            </a:r>
            <a:r>
              <a:rPr lang="en-GB" sz="1100" noProof="0" dirty="0">
                <a:latin typeface="Century Gothic" panose="020B0502020202020204" pitchFamily="34" charset="0"/>
              </a:rPr>
              <a:t>(action: manage, object: finances, context: at home)</a:t>
            </a:r>
          </a:p>
          <a:p>
            <a:pPr>
              <a:spcAft>
                <a:spcPts val="600"/>
              </a:spcAft>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Every customer usually has: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A main goal: </a:t>
            </a:r>
            <a:r>
              <a:rPr lang="en-GB" sz="1100" noProof="0" dirty="0">
                <a:latin typeface="Century Gothic" panose="020B0502020202020204" pitchFamily="34" charset="0"/>
              </a:rPr>
              <a:t>the core objective (e.g. «staying healthy despite a busy schedule»)</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Related tasks: </a:t>
            </a:r>
            <a:r>
              <a:rPr lang="en-GB" sz="1100" noProof="0" dirty="0">
                <a:latin typeface="Century Gothic" panose="020B0502020202020204" pitchFamily="34" charset="0"/>
              </a:rPr>
              <a:t>e.g. «being proud of looking after oneself», «saving time and reducing stress»</a:t>
            </a:r>
          </a:p>
          <a:p>
            <a:pPr>
              <a:spcAft>
                <a:spcPts val="600"/>
              </a:spcAft>
              <a:buFont typeface="Arial" panose="020B0604020202020204" pitchFamily="34" charset="0"/>
              <a:buNone/>
            </a:pPr>
            <a:endParaRPr lang="en-GB" sz="1100" noProof="0" dirty="0">
              <a:latin typeface="Century Gothic" panose="020B0502020202020204" pitchFamily="34" charset="0"/>
            </a:endParaRPr>
          </a:p>
          <a:p>
            <a:pPr>
              <a:spcAft>
                <a:spcPts val="600"/>
              </a:spcAft>
              <a:buFont typeface="Arial" panose="020B0604020202020204" pitchFamily="34" charset="0"/>
              <a:buNone/>
            </a:pPr>
            <a:r>
              <a:rPr lang="en-GB" sz="1100" noProof="0" dirty="0">
                <a:latin typeface="Century Gothic" panose="020B0502020202020204" pitchFamily="34" charset="0"/>
              </a:rPr>
              <a:t>Encourage them to look for functional, social and emotional aspects.</a:t>
            </a:r>
          </a:p>
          <a:p>
            <a:pPr>
              <a:spcAft>
                <a:spcPts val="600"/>
              </a:spcAft>
              <a:buFont typeface="Arial" panose="020B0604020202020204" pitchFamily="34" charset="0"/>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Learners should write one or two task descriptions in which they describe what their </a:t>
            </a:r>
            <a:r>
              <a:rPr lang="en-GB" sz="1100" noProof="0" dirty="0">
                <a:solidFill>
                  <a:srgbClr val="FF0000"/>
                </a:solidFill>
                <a:latin typeface="Century Gothic" panose="020B0502020202020204" pitchFamily="34" charset="0"/>
              </a:rPr>
              <a:t>potential customer </a:t>
            </a:r>
            <a:r>
              <a:rPr lang="en-GB" sz="1100" noProof="0" dirty="0">
                <a:latin typeface="Century Gothic" panose="020B0502020202020204" pitchFamily="34" charset="0"/>
              </a:rPr>
              <a:t>wants to achieve in this problem area.</a:t>
            </a:r>
            <a:br>
              <a:rPr lang="en-GB" sz="1100" noProof="0" dirty="0">
                <a:latin typeface="Century Gothic" panose="020B0502020202020204" pitchFamily="34" charset="0"/>
              </a:rPr>
            </a:b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Ask them to imagine that the individual is thinking: «I want to … [do what?] … so that I can … [why?]».</a:t>
            </a:r>
          </a:p>
          <a:p>
            <a:pPr>
              <a:spcAft>
                <a:spcPts val="600"/>
              </a:spcAft>
              <a:buNone/>
            </a:pPr>
            <a:endParaRPr lang="en-GB" sz="1100" b="1" noProof="0" dirty="0">
              <a:latin typeface="Century Gothic" panose="020B0502020202020204" pitchFamily="34" charset="0"/>
            </a:endParaRPr>
          </a:p>
          <a:p>
            <a:pPr>
              <a:spcAft>
                <a:spcPts val="600"/>
              </a:spcAft>
              <a:buNone/>
            </a:pPr>
            <a:r>
              <a:rPr lang="en-GB" sz="1100" b="1" noProof="0" dirty="0">
                <a:latin typeface="Century Gothic" panose="020B0502020202020204" pitchFamily="34" charset="0"/>
              </a:rPr>
              <a:t>In class:</a:t>
            </a:r>
            <a:br>
              <a:rPr lang="en-GB" sz="1100" noProof="0" dirty="0">
                <a:latin typeface="Century Gothic" panose="020B0502020202020204" pitchFamily="34" charset="0"/>
              </a:rPr>
            </a:br>
            <a:r>
              <a:rPr lang="en-GB" sz="1100" noProof="0" dirty="0">
                <a:latin typeface="Century Gothic" panose="020B0502020202020204" pitchFamily="34" charset="0"/>
              </a:rPr>
              <a:t>Walk around and help to clarify vague statements.</a:t>
            </a:r>
            <a:br>
              <a:rPr lang="en-GB" sz="1100" noProof="0" dirty="0">
                <a:latin typeface="Century Gothic" panose="020B0502020202020204" pitchFamily="34" charset="0"/>
              </a:rPr>
            </a:br>
            <a:r>
              <a:rPr lang="en-GB" sz="1100" noProof="0" dirty="0">
                <a:latin typeface="Century Gothic" panose="020B0502020202020204" pitchFamily="34" charset="0"/>
              </a:rPr>
              <a:t>If a learner says «Buy a bike», ask «Why?» until they have identified the actual task: «So that I can get to work on time» → </a:t>
            </a:r>
            <a:r>
              <a:rPr lang="en-GB" sz="1100" i="1" noProof="0" dirty="0">
                <a:latin typeface="Century Gothic" panose="020B0502020202020204" pitchFamily="34" charset="0"/>
              </a:rPr>
              <a:t>Have a reliable means of daily transport</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Encourage short, action-oriented sentences.</a:t>
            </a:r>
            <a:br>
              <a:rPr lang="en-GB" sz="1100" noProof="0" dirty="0">
                <a:latin typeface="Century Gothic" panose="020B0502020202020204" pitchFamily="34" charset="0"/>
              </a:rPr>
            </a:br>
            <a:r>
              <a:rPr lang="en-GB" sz="1100" noProof="0" dirty="0">
                <a:latin typeface="Century Gothic" panose="020B0502020202020204" pitchFamily="34" charset="0"/>
              </a:rPr>
              <a:t>The best JTBD statements sound like something a real person would say.</a:t>
            </a:r>
          </a:p>
          <a:p>
            <a:endParaRPr lang="de-CH" dirty="0"/>
          </a:p>
        </p:txBody>
      </p:sp>
      <p:sp>
        <p:nvSpPr>
          <p:cNvPr id="4" name="Foliennummernplatzhalter 3">
            <a:extLst>
              <a:ext uri="{FF2B5EF4-FFF2-40B4-BE49-F238E27FC236}">
                <a16:creationId xmlns:a16="http://schemas.microsoft.com/office/drawing/2014/main" id="{848697FE-7853-9BDF-2493-2813B5942C9E}"/>
              </a:ext>
            </a:extLst>
          </p:cNvPr>
          <p:cNvSpPr>
            <a:spLocks noGrp="1"/>
          </p:cNvSpPr>
          <p:nvPr>
            <p:ph type="sldNum" sz="quarter" idx="5"/>
          </p:nvPr>
        </p:nvSpPr>
        <p:spPr/>
        <p:txBody>
          <a:bodyPr/>
          <a:lstStyle/>
          <a:p>
            <a:fld id="{552985BD-394C-4249-9520-F7128BE881DD}" type="slidenum">
              <a:rPr lang="ru-RU" smtClean="0"/>
              <a:t>24</a:t>
            </a:fld>
            <a:endParaRPr lang="ru-RU"/>
          </a:p>
        </p:txBody>
      </p:sp>
    </p:spTree>
    <p:extLst>
      <p:ext uri="{BB962C8B-B14F-4D97-AF65-F5344CB8AC3E}">
        <p14:creationId xmlns:p14="http://schemas.microsoft.com/office/powerpoint/2010/main" val="8844605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88212-394B-C15E-068F-D526C8D5D4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678E8AC-00AF-8D41-1EF9-9F64894EC79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AD88DF9-117D-9162-AF56-653822BBFB12}"/>
              </a:ext>
            </a:extLst>
          </p:cNvPr>
          <p:cNvSpPr>
            <a:spLocks noGrp="1"/>
          </p:cNvSpPr>
          <p:nvPr>
            <p:ph type="body" idx="1"/>
          </p:nvPr>
        </p:nvSpPr>
        <p:spPr/>
        <p:txBody>
          <a:bodyPr/>
          <a:lstStyle/>
          <a:p>
            <a:pPr>
              <a:spcAft>
                <a:spcPts val="600"/>
              </a:spcAft>
              <a:buNone/>
            </a:pPr>
            <a:r>
              <a:rPr lang="en-GB" sz="1100" noProof="0" dirty="0">
                <a:latin typeface="Century Gothic" panose="020B0502020202020204" pitchFamily="34" charset="0"/>
              </a:rPr>
              <a:t>Now that the learners have understood what their potential customer wants to achieve, they need to find out </a:t>
            </a:r>
            <a:r>
              <a:rPr lang="en-GB" sz="1100" i="1" noProof="0" dirty="0">
                <a:latin typeface="Century Gothic" panose="020B0502020202020204" pitchFamily="34" charset="0"/>
              </a:rPr>
              <a:t>what is standing in the way of this</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Pains are obstacles that prevent the customer from carrying out their task effectively.</a:t>
            </a:r>
          </a:p>
          <a:p>
            <a:pPr>
              <a:spcAft>
                <a:spcPts val="600"/>
              </a:spcAft>
              <a:buNone/>
            </a:pPr>
            <a:r>
              <a:rPr lang="en-GB" sz="1100" noProof="0" dirty="0">
                <a:latin typeface="Century Gothic" panose="020B0502020202020204" pitchFamily="34" charset="0"/>
              </a:rPr>
              <a:t>These pains are of crucial importance, as value is created when a solution eliminates or reduces them.</a:t>
            </a:r>
            <a:br>
              <a:rPr lang="en-GB" sz="1100" noProof="0" dirty="0">
                <a:latin typeface="Century Gothic" panose="020B0502020202020204" pitchFamily="34" charset="0"/>
              </a:rPr>
            </a:br>
            <a:r>
              <a:rPr lang="en-GB" sz="1100" noProof="0" dirty="0">
                <a:latin typeface="Century Gothic" panose="020B0502020202020204" pitchFamily="34" charset="0"/>
              </a:rPr>
              <a:t>Without an understanding of the pains, there is a risk that any idea will be irrelevant.</a:t>
            </a:r>
          </a:p>
          <a:p>
            <a:pPr>
              <a:spcAft>
                <a:spcPts val="600"/>
              </a:spcAft>
              <a:buNone/>
            </a:pPr>
            <a:endParaRPr lang="en-GB" sz="1100" noProof="0" dirty="0">
              <a:latin typeface="Century Gothic" panose="020B0502020202020204" pitchFamily="34" charset="0"/>
            </a:endParaRPr>
          </a:p>
          <a:p>
            <a:pPr>
              <a:spcAft>
                <a:spcPts val="600"/>
              </a:spcAft>
              <a:buNone/>
            </a:pPr>
            <a:r>
              <a:rPr lang="en-GB" sz="1100" b="1" noProof="0" dirty="0">
                <a:latin typeface="Century Gothic" panose="020B0502020202020204" pitchFamily="34" charset="0"/>
              </a:rPr>
              <a:t>In class:</a:t>
            </a:r>
            <a:br>
              <a:rPr lang="en-GB" sz="1100" noProof="0" dirty="0">
                <a:latin typeface="Century Gothic" panose="020B0502020202020204" pitchFamily="34" charset="0"/>
              </a:rPr>
            </a:br>
            <a:r>
              <a:rPr lang="en-GB" sz="1100" noProof="0" dirty="0">
                <a:latin typeface="Century Gothic" panose="020B0502020202020204" pitchFamily="34" charset="0"/>
              </a:rPr>
              <a:t>Ask the learners to list as many pains as possible for their potential customers.</a:t>
            </a:r>
            <a:br>
              <a:rPr lang="en-GB" sz="1100" noProof="0" dirty="0">
                <a:latin typeface="Century Gothic" panose="020B0502020202020204" pitchFamily="34" charset="0"/>
              </a:rPr>
            </a:br>
            <a:r>
              <a:rPr lang="en-GB" sz="1100" noProof="0" dirty="0">
                <a:latin typeface="Century Gothic" panose="020B0502020202020204" pitchFamily="34" charset="0"/>
              </a:rPr>
              <a:t>Ask specific questions: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annoys or frustrates the individual about the current approach?</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takes up too much time or effort?</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are they already doing to solve the problem – and what isn’t working yet?</a:t>
            </a:r>
          </a:p>
          <a:p>
            <a:pPr>
              <a:spcAft>
                <a:spcPts val="600"/>
              </a:spcAft>
              <a:buFont typeface="Arial" panose="020B0604020202020204" pitchFamily="34" charset="0"/>
              <a:buChar char="•"/>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Encourage them to use evidence: short interviews, online reviews, personal observations or trends they’ve identified through secondary research.</a:t>
            </a:r>
            <a:br>
              <a:rPr lang="en-GB" sz="1100" noProof="0" dirty="0">
                <a:latin typeface="Century Gothic" panose="020B0502020202020204" pitchFamily="34" charset="0"/>
              </a:rPr>
            </a:br>
            <a:r>
              <a:rPr lang="en-GB" sz="1100" noProof="0" dirty="0">
                <a:latin typeface="Century Gothic" panose="020B0502020202020204" pitchFamily="34" charset="0"/>
              </a:rPr>
              <a:t>If they haven’t yet collected any specific data, they can note down assumptions and mark these with a question mark – these can be reviewed later.</a:t>
            </a:r>
          </a:p>
          <a:p>
            <a:pPr>
              <a:spcAft>
                <a:spcPts val="600"/>
              </a:spcAft>
              <a:buNone/>
            </a:pPr>
            <a:r>
              <a:rPr lang="en-GB" sz="1100" noProof="0" dirty="0">
                <a:latin typeface="Century Gothic" panose="020B0502020202020204" pitchFamily="34" charset="0"/>
              </a:rPr>
              <a:t>To conclude this step, ask the teams to select</a:t>
            </a:r>
            <a:r>
              <a:rPr lang="en-GB" sz="1100" b="1" noProof="0" dirty="0">
                <a:latin typeface="Century Gothic" panose="020B0502020202020204" pitchFamily="34" charset="0"/>
              </a:rPr>
              <a:t> one or two pain points </a:t>
            </a:r>
            <a:r>
              <a:rPr lang="en-GB" sz="1100" noProof="0" dirty="0">
                <a:latin typeface="Century Gothic" panose="020B0502020202020204" pitchFamily="34" charset="0"/>
              </a:rPr>
              <a:t>that are most relevant or occur most frequently.</a:t>
            </a:r>
            <a:br>
              <a:rPr lang="en-GB" sz="1100" noProof="0" dirty="0">
                <a:latin typeface="Century Gothic" panose="020B0502020202020204" pitchFamily="34" charset="0"/>
              </a:rPr>
            </a:br>
            <a:r>
              <a:rPr lang="en-GB" sz="1100" noProof="0" dirty="0">
                <a:latin typeface="Century Gothic" panose="020B0502020202020204" pitchFamily="34" charset="0"/>
              </a:rPr>
              <a:t>These will be used to formulate the </a:t>
            </a:r>
            <a:r>
              <a:rPr lang="en-GB" sz="1100" i="1" noProof="0" dirty="0">
                <a:latin typeface="Century Gothic" panose="020B0502020202020204" pitchFamily="34" charset="0"/>
              </a:rPr>
              <a:t>How might we</a:t>
            </a:r>
            <a:r>
              <a:rPr lang="en-GB" sz="1100" i="0" noProof="0" dirty="0">
                <a:latin typeface="Century Gothic" panose="020B0502020202020204" pitchFamily="34" charset="0"/>
              </a:rPr>
              <a:t> </a:t>
            </a:r>
            <a:r>
              <a:rPr lang="en-GB" sz="1100" noProof="0" dirty="0">
                <a:latin typeface="Century Gothic" panose="020B0502020202020204" pitchFamily="34" charset="0"/>
              </a:rPr>
              <a:t>question on the next slide.</a:t>
            </a:r>
          </a:p>
          <a:p>
            <a:endParaRPr lang="de-CH" dirty="0"/>
          </a:p>
        </p:txBody>
      </p:sp>
      <p:sp>
        <p:nvSpPr>
          <p:cNvPr id="4" name="Foliennummernplatzhalter 3">
            <a:extLst>
              <a:ext uri="{FF2B5EF4-FFF2-40B4-BE49-F238E27FC236}">
                <a16:creationId xmlns:a16="http://schemas.microsoft.com/office/drawing/2014/main" id="{D229E445-D430-2C01-E940-03A733E00600}"/>
              </a:ext>
            </a:extLst>
          </p:cNvPr>
          <p:cNvSpPr>
            <a:spLocks noGrp="1"/>
          </p:cNvSpPr>
          <p:nvPr>
            <p:ph type="sldNum" sz="quarter" idx="5"/>
          </p:nvPr>
        </p:nvSpPr>
        <p:spPr/>
        <p:txBody>
          <a:bodyPr/>
          <a:lstStyle/>
          <a:p>
            <a:fld id="{552985BD-394C-4249-9520-F7128BE881DD}" type="slidenum">
              <a:rPr lang="ru-RU" smtClean="0"/>
              <a:t>25</a:t>
            </a:fld>
            <a:endParaRPr lang="ru-RU"/>
          </a:p>
        </p:txBody>
      </p:sp>
    </p:spTree>
    <p:extLst>
      <p:ext uri="{BB962C8B-B14F-4D97-AF65-F5344CB8AC3E}">
        <p14:creationId xmlns:p14="http://schemas.microsoft.com/office/powerpoint/2010/main" val="39350528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F6A33-293B-8B91-4064-5677A26656C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A303C26-348B-1907-4594-83658BE7325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06531EB-17E1-93C8-6BAF-80B2649741DA}"/>
              </a:ext>
            </a:extLst>
          </p:cNvPr>
          <p:cNvSpPr>
            <a:spLocks noGrp="1"/>
          </p:cNvSpPr>
          <p:nvPr>
            <p:ph type="body" idx="1"/>
          </p:nvPr>
        </p:nvSpPr>
        <p:spPr/>
        <p:txBody>
          <a:bodyPr/>
          <a:lstStyle/>
          <a:p>
            <a:pPr>
              <a:spcAft>
                <a:spcPts val="600"/>
              </a:spcAft>
              <a:buNone/>
            </a:pPr>
            <a:r>
              <a:rPr lang="en-GB" sz="1100" noProof="0" dirty="0">
                <a:latin typeface="Century Gothic" panose="020B0502020202020204" pitchFamily="34" charset="0"/>
              </a:rPr>
              <a:t>This is where understanding the potential customer becomes creativity.</a:t>
            </a:r>
            <a:br>
              <a:rPr lang="en-GB" sz="1100" noProof="0" dirty="0">
                <a:latin typeface="Century Gothic" panose="020B0502020202020204" pitchFamily="34" charset="0"/>
              </a:rPr>
            </a:br>
            <a:r>
              <a:rPr lang="en-GB" sz="1100" noProof="0" dirty="0">
                <a:latin typeface="Century Gothic" panose="020B0502020202020204" pitchFamily="34" charset="0"/>
              </a:rPr>
              <a:t>A </a:t>
            </a:r>
            <a:r>
              <a:rPr lang="en-GB" sz="1100" b="1" noProof="0" dirty="0">
                <a:latin typeface="Century Gothic" panose="020B0502020202020204" pitchFamily="34" charset="0"/>
              </a:rPr>
              <a:t>How Might We </a:t>
            </a:r>
            <a:r>
              <a:rPr lang="en-GB" sz="1100" noProof="0" dirty="0">
                <a:latin typeface="Century Gothic" panose="020B0502020202020204" pitchFamily="34" charset="0"/>
              </a:rPr>
              <a:t>question reframes what the team has learnt – the task and the challenge – as an open challenge for innovation. It does not provide a solution but opens the door to many.</a:t>
            </a:r>
          </a:p>
          <a:p>
            <a:pPr>
              <a:spcAft>
                <a:spcPts val="600"/>
              </a:spcAft>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Explain that a good «How Might We…» question lies at the intersection between </a:t>
            </a:r>
            <a:r>
              <a:rPr lang="en-GB" sz="1100" b="1" noProof="0" dirty="0">
                <a:latin typeface="Century Gothic" panose="020B0502020202020204" pitchFamily="34" charset="0"/>
              </a:rPr>
              <a:t>what people want to achieve (JTBD) </a:t>
            </a:r>
            <a:r>
              <a:rPr lang="en-GB" sz="1100" noProof="0" dirty="0">
                <a:latin typeface="Century Gothic" panose="020B0502020202020204" pitchFamily="34" charset="0"/>
              </a:rPr>
              <a:t>and </a:t>
            </a:r>
            <a:r>
              <a:rPr lang="en-GB" sz="1100" b="1" noProof="0" dirty="0">
                <a:latin typeface="Century Gothic" panose="020B0502020202020204" pitchFamily="34" charset="0"/>
              </a:rPr>
              <a:t>what frustrates them (Pains)</a:t>
            </a:r>
            <a:r>
              <a:rPr lang="en-GB" sz="1100" noProof="0" dirty="0">
                <a:latin typeface="Century Gothic" panose="020B0502020202020204" pitchFamily="34" charset="0"/>
              </a:rPr>
              <a:t>.</a:t>
            </a:r>
          </a:p>
          <a:p>
            <a:pPr>
              <a:spcAft>
                <a:spcPts val="600"/>
              </a:spcAft>
              <a:buNone/>
            </a:pPr>
            <a:r>
              <a:rPr lang="en-GB" sz="1100" noProof="0" dirty="0">
                <a:latin typeface="Century Gothic" panose="020B0502020202020204" pitchFamily="34" charset="0"/>
              </a:rPr>
              <a:t>Example:</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Task: </a:t>
            </a:r>
            <a:r>
              <a:rPr lang="en-GB" sz="1100" i="1" noProof="0" dirty="0">
                <a:latin typeface="Century Gothic" panose="020B0502020202020204" pitchFamily="34" charset="0"/>
              </a:rPr>
              <a:t>Learning new skills in one’s spare time</a:t>
            </a:r>
            <a:endParaRPr lang="en-GB"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Problem: </a:t>
            </a:r>
            <a:r>
              <a:rPr lang="en-GB" sz="1100" i="1" noProof="0" dirty="0">
                <a:latin typeface="Century Gothic" panose="020B0502020202020204" pitchFamily="34" charset="0"/>
              </a:rPr>
              <a:t>Limited time, low motivation, an overwhelming range of online options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HMW </a:t>
            </a:r>
            <a:r>
              <a:rPr lang="en-GB" sz="1100" i="1" noProof="0" dirty="0">
                <a:latin typeface="Century Gothic" panose="020B0502020202020204" pitchFamily="34" charset="0"/>
              </a:rPr>
              <a:t>How might we help people learn new skills in a quick, motivating and simple way?</a:t>
            </a:r>
            <a:endParaRPr lang="en-GB" sz="1100" noProof="0" dirty="0">
              <a:latin typeface="Century Gothic" panose="020B0502020202020204" pitchFamily="34" charset="0"/>
            </a:endParaRPr>
          </a:p>
          <a:p>
            <a:pPr>
              <a:spcAft>
                <a:spcPts val="600"/>
              </a:spcAft>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Another example:</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Task: </a:t>
            </a:r>
            <a:r>
              <a:rPr lang="en-GB" sz="1100" i="1" noProof="0" dirty="0">
                <a:latin typeface="Century Gothic" panose="020B0502020202020204" pitchFamily="34" charset="0"/>
              </a:rPr>
              <a:t>Always having a bike that works</a:t>
            </a:r>
            <a:endParaRPr lang="en-GB"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Problem: </a:t>
            </a:r>
            <a:r>
              <a:rPr lang="en-GB" sz="1100" i="1" noProof="0" dirty="0">
                <a:latin typeface="Century Gothic" panose="020B0502020202020204" pitchFamily="34" charset="0"/>
              </a:rPr>
              <a:t>Flat tyres, slow repairs, workshops that are a long way away</a:t>
            </a:r>
            <a:endParaRPr lang="en-GB"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HMW: </a:t>
            </a:r>
            <a:r>
              <a:rPr lang="en-GB" sz="1100" i="1" noProof="0" dirty="0">
                <a:latin typeface="Century Gothic" panose="020B0502020202020204" pitchFamily="34" charset="0"/>
              </a:rPr>
              <a:t>How can we make it easy for cyclists to always have a bike that’s in working order?</a:t>
            </a:r>
            <a:endParaRPr lang="en-GB" sz="1100" noProof="0" dirty="0">
              <a:latin typeface="Century Gothic" panose="020B0502020202020204" pitchFamily="34" charset="0"/>
            </a:endParaRPr>
          </a:p>
          <a:p>
            <a:pPr>
              <a:spcAft>
                <a:spcPts val="600"/>
              </a:spcAft>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Guide the learners to start with their own task and main problem and complete the sentence:</a:t>
            </a:r>
            <a:br>
              <a:rPr lang="en-GB" sz="1100" noProof="0" dirty="0">
                <a:latin typeface="Century Gothic" panose="020B0502020202020204" pitchFamily="34" charset="0"/>
              </a:rPr>
            </a:br>
            <a:r>
              <a:rPr lang="en-GB" sz="1100" b="1" noProof="0" dirty="0">
                <a:latin typeface="Century Gothic" panose="020B0502020202020204" pitchFamily="34" charset="0"/>
              </a:rPr>
              <a:t>How can we help [the customer] to [fulfil the task] despite [pain]?</a:t>
            </a:r>
            <a:endParaRPr lang="en-GB" sz="1100" noProof="0" dirty="0">
              <a:latin typeface="Century Gothic" panose="020B0502020202020204" pitchFamily="34" charset="0"/>
            </a:endParaRPr>
          </a:p>
          <a:p>
            <a:pPr>
              <a:spcAft>
                <a:spcPts val="600"/>
              </a:spcAft>
              <a:buNone/>
            </a:pPr>
            <a:endParaRPr lang="en-GB" sz="1100" b="1" noProof="0" dirty="0">
              <a:latin typeface="Century Gothic" panose="020B0502020202020204" pitchFamily="34" charset="0"/>
            </a:endParaRPr>
          </a:p>
          <a:p>
            <a:pPr>
              <a:spcAft>
                <a:spcPts val="600"/>
              </a:spcAft>
              <a:buNone/>
            </a:pPr>
            <a:r>
              <a:rPr lang="en-GB" sz="1100" b="1" noProof="0" dirty="0">
                <a:latin typeface="Century Gothic" panose="020B0502020202020204" pitchFamily="34" charset="0"/>
              </a:rPr>
              <a:t>In class:</a:t>
            </a:r>
            <a:br>
              <a:rPr lang="en-GB" sz="1100" noProof="0" dirty="0">
                <a:latin typeface="Century Gothic" panose="020B0502020202020204" pitchFamily="34" charset="0"/>
              </a:rPr>
            </a:br>
            <a:r>
              <a:rPr lang="en-GB" sz="1100" noProof="0" dirty="0">
                <a:latin typeface="Century Gothic" panose="020B0502020202020204" pitchFamily="34" charset="0"/>
              </a:rPr>
              <a:t>Ask the groups to write 2–3 different HMWs and then select the one that seems most inspiring and feasible.</a:t>
            </a:r>
            <a:br>
              <a:rPr lang="en-GB" sz="1100" noProof="0" dirty="0">
                <a:latin typeface="Century Gothic" panose="020B0502020202020204" pitchFamily="34" charset="0"/>
              </a:rPr>
            </a:br>
            <a:r>
              <a:rPr lang="en-GB" sz="1100" noProof="0" dirty="0">
                <a:latin typeface="Century Gothic" panose="020B0502020202020204" pitchFamily="34" charset="0"/>
              </a:rPr>
              <a:t>Remind them of IDEO’s principles: base your work on real insights, avoid off-the-shelf solutions, stay open-minded and positive, and focus on the user’s desired outcome.</a:t>
            </a:r>
          </a:p>
          <a:p>
            <a:pPr>
              <a:spcAft>
                <a:spcPts val="600"/>
              </a:spcAft>
              <a:buNone/>
            </a:pPr>
            <a:br>
              <a:rPr lang="en-GB" sz="1100" noProof="0" dirty="0">
                <a:latin typeface="Century Gothic" panose="020B0502020202020204" pitchFamily="34" charset="0"/>
              </a:rPr>
            </a:br>
            <a:r>
              <a:rPr lang="en-GB" sz="1100" noProof="0" dirty="0">
                <a:latin typeface="Century Gothic" panose="020B0502020202020204" pitchFamily="34" charset="0"/>
              </a:rPr>
              <a:t>You can project some examples onto the screen and discuss why they work.</a:t>
            </a:r>
          </a:p>
          <a:p>
            <a:pPr>
              <a:spcAft>
                <a:spcPts val="600"/>
              </a:spcAft>
              <a:buNone/>
            </a:pPr>
            <a:r>
              <a:rPr lang="en-GB" sz="1100" noProof="0" dirty="0">
                <a:latin typeface="Century Gothic" panose="020B0502020202020204" pitchFamily="34" charset="0"/>
              </a:rPr>
              <a:t>A good HMW question should prompt the learner to say: «Yes – that’s a challenge worth tackling!»</a:t>
            </a:r>
          </a:p>
          <a:p>
            <a:endParaRPr lang="de-CH" dirty="0"/>
          </a:p>
        </p:txBody>
      </p:sp>
      <p:sp>
        <p:nvSpPr>
          <p:cNvPr id="4" name="Foliennummernplatzhalter 3">
            <a:extLst>
              <a:ext uri="{FF2B5EF4-FFF2-40B4-BE49-F238E27FC236}">
                <a16:creationId xmlns:a16="http://schemas.microsoft.com/office/drawing/2014/main" id="{AE1EE420-F1E0-1A0A-4556-4715619DCA24}"/>
              </a:ext>
            </a:extLst>
          </p:cNvPr>
          <p:cNvSpPr>
            <a:spLocks noGrp="1"/>
          </p:cNvSpPr>
          <p:nvPr>
            <p:ph type="sldNum" sz="quarter" idx="5"/>
          </p:nvPr>
        </p:nvSpPr>
        <p:spPr/>
        <p:txBody>
          <a:bodyPr/>
          <a:lstStyle/>
          <a:p>
            <a:fld id="{552985BD-394C-4249-9520-F7128BE881DD}" type="slidenum">
              <a:rPr lang="ru-RU" smtClean="0"/>
              <a:t>26</a:t>
            </a:fld>
            <a:endParaRPr lang="ru-RU"/>
          </a:p>
        </p:txBody>
      </p:sp>
    </p:spTree>
    <p:extLst>
      <p:ext uri="{BB962C8B-B14F-4D97-AF65-F5344CB8AC3E}">
        <p14:creationId xmlns:p14="http://schemas.microsoft.com/office/powerpoint/2010/main" val="28213419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38EF5-FCD4-E3A8-0EA5-4D1B50667A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EB42880-E602-E31A-65EB-D1B6845F4D1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5CEBFD-7055-81C7-4E10-152F0886975E}"/>
              </a:ext>
            </a:extLst>
          </p:cNvPr>
          <p:cNvSpPr>
            <a:spLocks noGrp="1"/>
          </p:cNvSpPr>
          <p:nvPr>
            <p:ph type="body" idx="1"/>
          </p:nvPr>
        </p:nvSpPr>
        <p:spPr/>
        <p:txBody>
          <a:bodyPr/>
          <a:lstStyle/>
          <a:p>
            <a:pPr>
              <a:spcAft>
                <a:spcPts val="600"/>
              </a:spcAft>
              <a:buNone/>
            </a:pPr>
            <a:r>
              <a:rPr lang="en-GB" sz="1100" noProof="0" dirty="0">
                <a:latin typeface="Century Gothic" panose="020B0502020202020204" pitchFamily="34" charset="0"/>
              </a:rPr>
              <a:t>This final step consolidates what has been learnt.</a:t>
            </a:r>
            <a:br>
              <a:rPr lang="en-GB" sz="1100" noProof="0" dirty="0">
                <a:latin typeface="Century Gothic" panose="020B0502020202020204" pitchFamily="34" charset="0"/>
              </a:rPr>
            </a:br>
            <a:r>
              <a:rPr lang="en-GB" sz="1100" noProof="0" dirty="0">
                <a:latin typeface="Century Gothic" panose="020B0502020202020204" pitchFamily="34" charset="0"/>
              </a:rPr>
              <a:t>Learners now have a clear sequence: </a:t>
            </a:r>
            <a:r>
              <a:rPr lang="en-GB" sz="1100" b="1" noProof="0" dirty="0">
                <a:latin typeface="Century Gothic" panose="020B0502020202020204" pitchFamily="34" charset="0"/>
              </a:rPr>
              <a:t>task → problem → HMW.</a:t>
            </a:r>
            <a:br>
              <a:rPr lang="en-GB" sz="1100" noProof="0" dirty="0">
                <a:latin typeface="Century Gothic" panose="020B0502020202020204" pitchFamily="34" charset="0"/>
              </a:rPr>
            </a:br>
            <a:r>
              <a:rPr lang="en-GB" sz="1100" noProof="0" dirty="0">
                <a:latin typeface="Century Gothic" panose="020B0502020202020204" pitchFamily="34" charset="0"/>
              </a:rPr>
              <a:t>The aim of this slide is reflection, not assessment – help them understand how these steps are linked and prepare them for the idea generation.</a:t>
            </a:r>
          </a:p>
          <a:p>
            <a:pPr>
              <a:spcAft>
                <a:spcPts val="600"/>
              </a:spcAft>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Ask each group to spend 1–2 minutes sharing the following:</a:t>
            </a:r>
          </a:p>
          <a:p>
            <a:pPr marL="228600" indent="-228600">
              <a:spcAft>
                <a:spcPts val="600"/>
              </a:spcAft>
              <a:buFont typeface="+mj-lt"/>
              <a:buAutoNum type="arabicPeriod"/>
            </a:pPr>
            <a:r>
              <a:rPr lang="en-GB" sz="1100" noProof="0" dirty="0">
                <a:latin typeface="Century Gothic" panose="020B0502020202020204" pitchFamily="34" charset="0"/>
              </a:rPr>
              <a:t>The most important task to be completed.</a:t>
            </a:r>
          </a:p>
          <a:p>
            <a:pPr marL="228600" indent="-228600">
              <a:spcAft>
                <a:spcPts val="600"/>
              </a:spcAft>
              <a:buFont typeface="+mj-lt"/>
              <a:buAutoNum type="arabicPeriod"/>
            </a:pPr>
            <a:r>
              <a:rPr lang="en-GB" sz="1100" noProof="0" dirty="0">
                <a:latin typeface="Century Gothic" panose="020B0502020202020204" pitchFamily="34" charset="0"/>
              </a:rPr>
              <a:t>One or two key pain points.</a:t>
            </a:r>
          </a:p>
          <a:p>
            <a:pPr marL="228600" indent="-228600">
              <a:spcAft>
                <a:spcPts val="600"/>
              </a:spcAft>
              <a:buFont typeface="+mj-lt"/>
              <a:buAutoNum type="arabicPeriod"/>
            </a:pPr>
            <a:r>
              <a:rPr lang="en-GB" sz="1100" noProof="0" dirty="0">
                <a:latin typeface="Century Gothic" panose="020B0502020202020204" pitchFamily="34" charset="0"/>
              </a:rPr>
              <a:t>The </a:t>
            </a:r>
            <a:r>
              <a:rPr lang="en-GB" sz="1100" b="1" noProof="0" dirty="0">
                <a:latin typeface="Century Gothic" panose="020B0502020202020204" pitchFamily="34" charset="0"/>
              </a:rPr>
              <a:t>How Might We</a:t>
            </a:r>
            <a:r>
              <a:rPr lang="en-GB" sz="1100" noProof="0" dirty="0">
                <a:latin typeface="Century Gothic" panose="020B0502020202020204" pitchFamily="34" charset="0"/>
              </a:rPr>
              <a:t>… question they have chosen.</a:t>
            </a:r>
          </a:p>
          <a:p>
            <a:pPr>
              <a:spcAft>
                <a:spcPts val="600"/>
              </a:spcAft>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Whilst each group is presenting, encourage the learners to give each other feedback by asking three guiding questions: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«Is it clear what this individual wants to achieve?»</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«Are the problems real and specific?»</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«Is the How Might We question open-ended enough to generate creative ideas?»</a:t>
            </a:r>
          </a:p>
          <a:p>
            <a:pPr>
              <a:spcAft>
                <a:spcPts val="600"/>
              </a:spcAft>
              <a:buNone/>
            </a:pPr>
            <a:endParaRPr lang="en-GB" sz="1100" noProof="0" dirty="0">
              <a:latin typeface="Century Gothic" panose="020B0502020202020204" pitchFamily="34" charset="0"/>
            </a:endParaRPr>
          </a:p>
          <a:p>
            <a:pPr>
              <a:spcAft>
                <a:spcPts val="600"/>
              </a:spcAft>
              <a:buNone/>
            </a:pPr>
            <a:r>
              <a:rPr lang="en-GB" sz="1100" noProof="0" dirty="0">
                <a:latin typeface="Century Gothic" panose="020B0502020202020204" pitchFamily="34" charset="0"/>
              </a:rPr>
              <a:t>If time permits, ask the learners to display their HMWs on a wall or on a digital whiteboard. Seeing them all together highlights just how varied the challenges can be, even within similar markets.</a:t>
            </a:r>
          </a:p>
          <a:p>
            <a:pPr>
              <a:spcAft>
                <a:spcPts val="600"/>
              </a:spcAft>
              <a:buNone/>
            </a:pPr>
            <a:r>
              <a:rPr lang="en-GB" sz="1100" noProof="0" dirty="0">
                <a:latin typeface="Century Gothic" panose="020B0502020202020204" pitchFamily="34" charset="0"/>
              </a:rPr>
              <a:t>Conclude the session with a brief reflection:</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surprised you about your clients?</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What have you learnt that you didn’t know before, and what might you need to research further?</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Which HMW question would you most like to explore next?</a:t>
            </a:r>
          </a:p>
          <a:p>
            <a:pPr marL="171450" indent="-171450">
              <a:spcAft>
                <a:spcPts val="600"/>
              </a:spcAft>
              <a:buFont typeface="Arial" panose="020B0604020202020204" pitchFamily="34" charset="0"/>
              <a:buChar char="•"/>
            </a:pPr>
            <a:endParaRPr lang="en-GB" sz="1100" noProof="0" dirty="0">
              <a:latin typeface="Century Gothic" panose="020B0502020202020204" pitchFamily="34" charset="0"/>
            </a:endParaRPr>
          </a:p>
          <a:p>
            <a:pPr>
              <a:spcAft>
                <a:spcPts val="600"/>
              </a:spcAft>
              <a:buNone/>
            </a:pPr>
            <a:r>
              <a:rPr lang="en-GB" sz="1100" b="1" noProof="0" dirty="0">
                <a:latin typeface="Century Gothic" panose="020B0502020202020204" pitchFamily="34" charset="0"/>
              </a:rPr>
              <a:t>Outcome: </a:t>
            </a:r>
            <a:r>
              <a:rPr lang="en-GB" sz="1100" noProof="0" dirty="0">
                <a:latin typeface="Century Gothic" panose="020B0502020202020204" pitchFamily="34" charset="0"/>
              </a:rPr>
              <a:t>Each team leaves the session with a clear understanding of who their potential customers are, what they need, what frustrates them, and with a clearly defined innovation challenge – ready for the next phase of ideation.</a:t>
            </a:r>
          </a:p>
          <a:p>
            <a:endParaRPr lang="de-CH" dirty="0"/>
          </a:p>
        </p:txBody>
      </p:sp>
      <p:sp>
        <p:nvSpPr>
          <p:cNvPr id="4" name="Foliennummernplatzhalter 3">
            <a:extLst>
              <a:ext uri="{FF2B5EF4-FFF2-40B4-BE49-F238E27FC236}">
                <a16:creationId xmlns:a16="http://schemas.microsoft.com/office/drawing/2014/main" id="{3EE0A545-3834-64DC-FF00-6473CA13AF2F}"/>
              </a:ext>
            </a:extLst>
          </p:cNvPr>
          <p:cNvSpPr>
            <a:spLocks noGrp="1"/>
          </p:cNvSpPr>
          <p:nvPr>
            <p:ph type="sldNum" sz="quarter" idx="5"/>
          </p:nvPr>
        </p:nvSpPr>
        <p:spPr/>
        <p:txBody>
          <a:bodyPr/>
          <a:lstStyle/>
          <a:p>
            <a:fld id="{552985BD-394C-4249-9520-F7128BE881DD}" type="slidenum">
              <a:rPr lang="ru-RU" smtClean="0"/>
              <a:t>27</a:t>
            </a:fld>
            <a:endParaRPr lang="ru-RU"/>
          </a:p>
        </p:txBody>
      </p:sp>
    </p:spTree>
    <p:extLst>
      <p:ext uri="{BB962C8B-B14F-4D97-AF65-F5344CB8AC3E}">
        <p14:creationId xmlns:p14="http://schemas.microsoft.com/office/powerpoint/2010/main" val="1793343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en-GB" sz="1100" noProof="0" dirty="0">
                <a:latin typeface="Century Gothic" panose="020B0502020202020204" pitchFamily="34" charset="0"/>
              </a:rPr>
              <a:t>In «Module 1: Finding a problem worth solving», learners are given the opportunity to identify a problem that is worth solving. The module consists of three parts:</a:t>
            </a:r>
          </a:p>
          <a:p>
            <a:endParaRPr lang="de-CH" sz="1100" b="1" dirty="0">
              <a:latin typeface="Century Gothic" panose="020B0502020202020204" pitchFamily="34" charset="0"/>
            </a:endParaRPr>
          </a:p>
          <a:p>
            <a:pPr marL="171450" indent="-171450">
              <a:buFont typeface="Arial" panose="020B0604020202020204" pitchFamily="34" charset="0"/>
              <a:buChar char="•"/>
            </a:pPr>
            <a:r>
              <a:rPr lang="de-CH" sz="1100" b="0" dirty="0">
                <a:latin typeface="Century Gothic" panose="020B0502020202020204" pitchFamily="34" charset="0"/>
              </a:rPr>
              <a:t>M1.1 </a:t>
            </a:r>
            <a:r>
              <a:rPr lang="en-GB" sz="1100" b="0" dirty="0">
                <a:solidFill>
                  <a:prstClr val="white"/>
                </a:solidFill>
                <a:latin typeface="+mn-lt"/>
                <a:ea typeface="Roboto" pitchFamily="2" charset="0"/>
                <a:cs typeface="Arial" charset="0"/>
              </a:rPr>
              <a:t>Which problem area are you passionate about? </a:t>
            </a:r>
          </a:p>
          <a:p>
            <a:pPr marL="171450" indent="-171450">
              <a:buFont typeface="Arial" panose="020B0604020202020204" pitchFamily="34" charset="0"/>
              <a:buChar char="•"/>
            </a:pPr>
            <a:r>
              <a:rPr lang="en-GB" sz="1100" b="0" noProof="0" dirty="0">
                <a:latin typeface="Century Gothic" panose="020B0502020202020204" pitchFamily="34" charset="0"/>
              </a:rPr>
              <a:t>M1.2 How can you get to the bottom of a problem?</a:t>
            </a:r>
          </a:p>
          <a:p>
            <a:pPr marL="171450" indent="-171450">
              <a:buFont typeface="Arial" panose="020B0604020202020204" pitchFamily="34" charset="0"/>
              <a:buChar char="•"/>
            </a:pPr>
            <a:r>
              <a:rPr lang="en-GB" sz="1100" b="0" noProof="0" dirty="0">
                <a:latin typeface="Century Gothic" panose="020B0502020202020204" pitchFamily="34" charset="0"/>
              </a:rPr>
              <a:t>M1.3 How do you define the problem you wish to tackle?</a:t>
            </a:r>
          </a:p>
          <a:p>
            <a:endParaRPr lang="en-GB" sz="1100" noProof="0" dirty="0">
              <a:latin typeface="Century Gothic" panose="020B0502020202020204" pitchFamily="34" charset="0"/>
            </a:endParaRPr>
          </a:p>
          <a:p>
            <a:r>
              <a:rPr lang="en-GB" sz="1100" b="0" noProof="0" dirty="0">
                <a:latin typeface="Century Gothic" panose="020B0502020202020204" pitchFamily="34" charset="0"/>
              </a:rPr>
              <a:t>We have deliberately designed this module to be comprehensive. This stems from our experience that learners often rush through the problem analysis and do not delve deeply enough into it. However, a thorough problem analysis is essential for developing a solution that actually alleviates the problem and delivers real benefits to customers. That is why it is given plenty of attention in this module.</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85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100" b="0" noProof="0" dirty="0"/>
              <a:t>«Module 1.3: How do you define the problem you wish to tackle?» focuses on selecting and precisely defining the problem that the learners have chosen to pursue. Two learning units have been developed for this purpose:</a:t>
            </a:r>
          </a:p>
          <a:p>
            <a:endParaRPr lang="en-GB" sz="1100" b="0" noProof="0" dirty="0"/>
          </a:p>
          <a:p>
            <a:pPr marL="171450" indent="-171450">
              <a:buFont typeface="Arial" panose="020B0604020202020204" pitchFamily="34" charset="0"/>
              <a:buChar char="•"/>
            </a:pPr>
            <a:r>
              <a:rPr lang="en-GB" sz="1100" b="1" noProof="0" dirty="0"/>
              <a:t>Learning unit: </a:t>
            </a:r>
            <a:r>
              <a:rPr lang="en-GB" sz="1100" b="0" noProof="0" dirty="0"/>
              <a:t>Considering which problems are worth pursuing</a:t>
            </a:r>
          </a:p>
          <a:p>
            <a:pPr marL="171450" indent="-171450">
              <a:buFont typeface="Arial" panose="020B0604020202020204" pitchFamily="34" charset="0"/>
              <a:buChar char="•"/>
            </a:pPr>
            <a:r>
              <a:rPr lang="en-GB" sz="1100" b="1" noProof="0" dirty="0"/>
              <a:t>Learning unit: </a:t>
            </a:r>
            <a:r>
              <a:rPr kumimoji="0" lang="en-GB" sz="1100" b="0" i="0" u="none" strike="noStrike" kern="1200" cap="none" spc="0" normalizeH="0" baseline="0" noProof="0" dirty="0">
                <a:ln>
                  <a:noFill/>
                </a:ln>
                <a:solidFill>
                  <a:srgbClr val="D17930"/>
                </a:solidFill>
                <a:effectLst/>
                <a:uLnTx/>
                <a:uFillTx/>
                <a:latin typeface="Century Gothic"/>
                <a:ea typeface="+mn-ea"/>
                <a:cs typeface="Arial" pitchFamily="34" charset="0"/>
              </a:rPr>
              <a:t>Understanding your clients’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100" b="0" dirty="0"/>
          </a:p>
          <a:p>
            <a:endParaRPr lang="de-CH" b="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21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B2F2-EFC9-1DC0-BFB7-93792AE4A7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E29202-6221-1BE1-E281-AF01C80201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A2A380-E7E0-5167-5E12-B97C5CBFEEAF}"/>
              </a:ext>
            </a:extLst>
          </p:cNvPr>
          <p:cNvSpPr>
            <a:spLocks noGrp="1"/>
          </p:cNvSpPr>
          <p:nvPr>
            <p:ph type="body" idx="1"/>
          </p:nvPr>
        </p:nvSpPr>
        <p:spPr/>
        <p:txBody>
          <a:bodyPr/>
          <a:lstStyle/>
          <a:p>
            <a:r>
              <a:rPr lang="de-CH" sz="1100" dirty="0"/>
              <a:t>This learning unit briefly considers how the identified problem might be assessed in more detail. Learners should determine whether the problem, in its current form, can or should be pursued further. </a:t>
            </a:r>
          </a:p>
        </p:txBody>
      </p:sp>
      <p:sp>
        <p:nvSpPr>
          <p:cNvPr id="4" name="Foliennummernplatzhalter 3">
            <a:extLst>
              <a:ext uri="{FF2B5EF4-FFF2-40B4-BE49-F238E27FC236}">
                <a16:creationId xmlns:a16="http://schemas.microsoft.com/office/drawing/2014/main" id="{ED2E8D06-109E-0D9F-B5C1-6A7E670490E5}"/>
              </a:ext>
            </a:extLst>
          </p:cNvPr>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1704427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7B5C5-3DCA-EFAE-8ACE-E566CA0A1B7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B45AEE7-D797-35E6-B5B3-61FDFA07BA6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1BC686A-9BD9-F82D-D431-F40E4046D8D4}"/>
              </a:ext>
            </a:extLst>
          </p:cNvPr>
          <p:cNvSpPr>
            <a:spLocks noGrp="1"/>
          </p:cNvSpPr>
          <p:nvPr>
            <p:ph type="body" idx="1"/>
          </p:nvPr>
        </p:nvSpPr>
        <p:spPr/>
        <p:txBody>
          <a:bodyPr/>
          <a:lstStyle/>
          <a:p>
            <a:r>
              <a:rPr lang="en-GB" sz="1100" b="0" noProof="0" dirty="0"/>
              <a:t>It may be useful to take the key perspectives of Design Thinking – desirability, feasibility, viability and responsibility – into account at an early stage. Whilst the assessment of these perspectives depends on the solutions the learners go on to develop, it is possible to gauge the general direction of a project in advance. </a:t>
            </a:r>
          </a:p>
          <a:p>
            <a:endParaRPr lang="en-US" dirty="0"/>
          </a:p>
          <a:p>
            <a:endParaRPr lang="de-CH" dirty="0"/>
          </a:p>
        </p:txBody>
      </p:sp>
      <p:sp>
        <p:nvSpPr>
          <p:cNvPr id="4" name="Foliennummernplatzhalter 3">
            <a:extLst>
              <a:ext uri="{FF2B5EF4-FFF2-40B4-BE49-F238E27FC236}">
                <a16:creationId xmlns:a16="http://schemas.microsoft.com/office/drawing/2014/main" id="{F93C6E60-CC38-8FCD-2225-EDBC694DD2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Aptos" panose="02110004020202020204"/>
                <a:ea typeface="+mn-ea"/>
                <a:cs typeface="+mn-cs"/>
              </a:rPr>
              <a:t>6</a:t>
            </a:fld>
            <a:endParaRPr kumimoji="0" lang="ru-R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200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20D05-3578-0A64-9219-6B6DC8C6489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D02A42-3BF3-825E-3025-82339756DBA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59F87A9-B10D-7EAD-692F-A89C406B9A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noProof="0" dirty="0"/>
              <a:t>On feasibility: It may also be worth learners asking themselves whether their idea can realistically be implemented within the limited timeframe of the </a:t>
            </a:r>
            <a:r>
              <a:rPr lang="en-GB" sz="1100" b="0" i="1" noProof="0" dirty="0"/>
              <a:t>myidea</a:t>
            </a:r>
            <a:r>
              <a:rPr lang="en-GB" sz="1100" b="0" noProof="0" dirty="0"/>
              <a:t> project.</a:t>
            </a:r>
          </a:p>
          <a:p>
            <a:endParaRPr lang="de-CH" dirty="0"/>
          </a:p>
        </p:txBody>
      </p:sp>
      <p:sp>
        <p:nvSpPr>
          <p:cNvPr id="4" name="Foliennummernplatzhalter 3">
            <a:extLst>
              <a:ext uri="{FF2B5EF4-FFF2-40B4-BE49-F238E27FC236}">
                <a16:creationId xmlns:a16="http://schemas.microsoft.com/office/drawing/2014/main" id="{2D928968-E775-712B-160C-F83E65787F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Aptos" panose="02110004020202020204"/>
                <a:ea typeface="+mn-ea"/>
                <a:cs typeface="+mn-cs"/>
              </a:rPr>
              <a:t>7</a:t>
            </a:fld>
            <a:endParaRPr kumimoji="0" lang="ru-R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5289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en-GB" sz="1100" noProof="0" dirty="0">
                <a:latin typeface="Century Gothic" panose="020B0502020202020204" pitchFamily="34" charset="0"/>
              </a:rPr>
              <a:t>This learning unit focuses on understanding your customers based on their </a:t>
            </a:r>
            <a:r>
              <a:rPr lang="en-GB" sz="1100" b="1" i="1" noProof="0" dirty="0">
                <a:latin typeface="Century Gothic" panose="020B0502020202020204" pitchFamily="34" charset="0"/>
              </a:rPr>
              <a:t>Jobs to Be Done </a:t>
            </a:r>
            <a:r>
              <a:rPr lang="en-GB" sz="1100" noProof="0" dirty="0">
                <a:latin typeface="Century Gothic" panose="020B0502020202020204" pitchFamily="34" charset="0"/>
              </a:rPr>
              <a:t>– that is, what they want to achieve in their personal or professional lives – and on </a:t>
            </a:r>
            <a:r>
              <a:rPr lang="en-GB" sz="1100" b="1" i="1" noProof="0" dirty="0">
                <a:latin typeface="Century Gothic" panose="020B0502020202020204" pitchFamily="34" charset="0"/>
              </a:rPr>
              <a:t>the pain points </a:t>
            </a:r>
            <a:r>
              <a:rPr lang="en-GB" sz="1100" noProof="0" dirty="0">
                <a:latin typeface="Century Gothic" panose="020B0502020202020204" pitchFamily="34" charset="0"/>
              </a:rPr>
              <a:t>that make this difficult for them. The focus here is not just on «who» the customer is (age, occupation, income), but above all on </a:t>
            </a:r>
            <a:r>
              <a:rPr lang="en-GB" sz="1100" b="1" noProof="0" dirty="0">
                <a:latin typeface="Century Gothic" panose="020B0502020202020204" pitchFamily="34" charset="0"/>
              </a:rPr>
              <a:t>what they want to achieve </a:t>
            </a:r>
            <a:r>
              <a:rPr lang="en-GB" sz="1100" noProof="0" dirty="0">
                <a:latin typeface="Century Gothic" panose="020B0502020202020204" pitchFamily="34" charset="0"/>
              </a:rPr>
              <a:t>and </a:t>
            </a:r>
            <a:r>
              <a:rPr lang="en-GB" sz="1100" b="1" noProof="0" dirty="0">
                <a:latin typeface="Century Gothic" panose="020B0502020202020204" pitchFamily="34" charset="0"/>
              </a:rPr>
              <a:t>what stands in their way</a:t>
            </a:r>
            <a:r>
              <a:rPr lang="en-GB" sz="1100" noProof="0" dirty="0">
                <a:latin typeface="Century Gothic" panose="020B0502020202020204" pitchFamily="34" charset="0"/>
              </a:rPr>
              <a:t>.</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Remind the learners that good entrepreneurs are not product-focused, but </a:t>
            </a:r>
            <a:r>
              <a:rPr lang="en-GB" sz="1100" b="1" noProof="0" dirty="0">
                <a:latin typeface="Century Gothic" panose="020B0502020202020204" pitchFamily="34" charset="0"/>
              </a:rPr>
              <a:t>customer-focused</a:t>
            </a:r>
            <a:r>
              <a:rPr lang="en-GB" sz="1100" noProof="0" dirty="0">
                <a:latin typeface="Century Gothic" panose="020B0502020202020204" pitchFamily="34" charset="0"/>
              </a:rPr>
              <a:t>. Building on the recurring theme of </a:t>
            </a:r>
            <a:r>
              <a:rPr lang="en-GB" sz="1100" i="1" noProof="0" dirty="0">
                <a:latin typeface="Century Gothic" panose="020B0502020202020204" pitchFamily="34" charset="0"/>
              </a:rPr>
              <a:t>the persona</a:t>
            </a:r>
            <a:r>
              <a:rPr lang="en-GB" sz="1100" noProof="0" dirty="0">
                <a:latin typeface="Century Gothic" panose="020B0502020202020204" pitchFamily="34" charset="0"/>
              </a:rPr>
              <a:t>, this module goes one step further: the learners describe their customers based on the following two points: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the tasks to be completed </a:t>
            </a:r>
            <a:r>
              <a:rPr lang="en-GB" sz="1100" noProof="0" dirty="0">
                <a:latin typeface="Century Gothic" panose="020B0502020202020204" pitchFamily="34" charset="0"/>
              </a:rPr>
              <a:t>(the goal or progress the customer wishes to achieve) and</a:t>
            </a:r>
          </a:p>
          <a:p>
            <a:pPr marL="171450" indent="-171450">
              <a:spcAft>
                <a:spcPts val="600"/>
              </a:spcAft>
              <a:buFont typeface="Arial" panose="020B0604020202020204" pitchFamily="34" charset="0"/>
              <a:buChar char="•"/>
            </a:pPr>
            <a:r>
              <a:rPr lang="en-GB" sz="1100" noProof="0" dirty="0">
                <a:latin typeface="Century Gothic" panose="020B0502020202020204" pitchFamily="34" charset="0"/>
              </a:rPr>
              <a:t>the </a:t>
            </a:r>
            <a:r>
              <a:rPr lang="en-GB" sz="1100" b="1" noProof="0" dirty="0">
                <a:latin typeface="Century Gothic" panose="020B0502020202020204" pitchFamily="34" charset="0"/>
              </a:rPr>
              <a:t>problems </a:t>
            </a:r>
            <a:r>
              <a:rPr lang="en-GB" sz="1100" noProof="0" dirty="0">
                <a:latin typeface="Century Gothic" panose="020B0502020202020204" pitchFamily="34" charset="0"/>
              </a:rPr>
              <a:t>(the obstacles, frustrations and risks associated with this task) </a:t>
            </a:r>
          </a:p>
          <a:p>
            <a:pPr>
              <a:spcAft>
                <a:spcPts val="600"/>
              </a:spcAft>
            </a:pPr>
            <a:endParaRPr lang="en-GB" sz="1100" noProof="0" dirty="0">
              <a:latin typeface="Century Gothic" panose="020B0502020202020204" pitchFamily="34" charset="0"/>
            </a:endParaRPr>
          </a:p>
          <a:p>
            <a:pPr>
              <a:spcAft>
                <a:spcPts val="600"/>
              </a:spcAft>
            </a:pPr>
            <a:r>
              <a:rPr lang="en-GB" sz="1100" noProof="0" dirty="0">
                <a:latin typeface="Century Gothic" panose="020B0502020202020204" pitchFamily="34" charset="0"/>
              </a:rPr>
              <a:t>Explain that understanding these two aspects forms the basis for innovation: products and services create value when they </a:t>
            </a:r>
            <a:r>
              <a:rPr lang="en-GB" sz="1100" b="1" noProof="0" dirty="0">
                <a:latin typeface="Century Gothic" panose="020B0502020202020204" pitchFamily="34" charset="0"/>
              </a:rPr>
              <a:t>help customers achieve their goals </a:t>
            </a:r>
            <a:r>
              <a:rPr lang="en-GB" sz="1100" noProof="0" dirty="0">
                <a:latin typeface="Century Gothic" panose="020B0502020202020204" pitchFamily="34" charset="0"/>
              </a:rPr>
              <a:t>and </a:t>
            </a:r>
            <a:r>
              <a:rPr lang="en-GB" sz="1100" b="1" noProof="0" dirty="0">
                <a:latin typeface="Century Gothic" panose="020B0502020202020204" pitchFamily="34" charset="0"/>
              </a:rPr>
              <a:t>reduce or eliminate their problems</a:t>
            </a:r>
            <a:r>
              <a:rPr lang="en-GB" sz="1100" noProof="0" dirty="0">
                <a:latin typeface="Century Gothic" panose="020B0502020202020204" pitchFamily="34" charset="0"/>
              </a:rPr>
              <a:t>.</a:t>
            </a:r>
          </a:p>
          <a:p>
            <a:pPr>
              <a:spcAft>
                <a:spcPts val="600"/>
              </a:spcAft>
            </a:pPr>
            <a:r>
              <a:rPr lang="en-GB" sz="1100" noProof="0" dirty="0">
                <a:latin typeface="Century Gothic" panose="020B0502020202020204" pitchFamily="34" charset="0"/>
              </a:rPr>
              <a:t>This way of thinking enables learners to view entrepreneurship as a process of </a:t>
            </a:r>
            <a:r>
              <a:rPr lang="en-GB" sz="1100" b="1" noProof="0" dirty="0">
                <a:latin typeface="Century Gothic" panose="020B0502020202020204" pitchFamily="34" charset="0"/>
              </a:rPr>
              <a:t>problem-solving and value creation</a:t>
            </a:r>
            <a:r>
              <a:rPr lang="en-GB" sz="1100" noProof="0" dirty="0">
                <a:latin typeface="Century Gothic" panose="020B0502020202020204" pitchFamily="34" charset="0"/>
              </a:rPr>
              <a:t>, not merely as invention.</a:t>
            </a:r>
            <a:br>
              <a:rPr lang="en-GB" sz="1100" noProof="0" dirty="0">
                <a:latin typeface="Century Gothic" panose="020B0502020202020204" pitchFamily="34" charset="0"/>
              </a:rPr>
            </a:br>
            <a:r>
              <a:rPr lang="en-GB" sz="1100" noProof="0" dirty="0">
                <a:latin typeface="Century Gothic" panose="020B0502020202020204" pitchFamily="34" charset="0"/>
              </a:rPr>
              <a:t>You can illustrate the difference as follows:</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Invention </a:t>
            </a:r>
            <a:r>
              <a:rPr lang="en-GB" sz="1100" noProof="0" dirty="0">
                <a:latin typeface="Century Gothic" panose="020B0502020202020204" pitchFamily="34" charset="0"/>
              </a:rPr>
              <a:t>= the creation of a new idea, product or service that is not yet on the market.</a:t>
            </a:r>
          </a:p>
          <a:p>
            <a:pPr marL="171450" indent="-171450">
              <a:spcAft>
                <a:spcPts val="600"/>
              </a:spcAft>
              <a:buFont typeface="Arial" panose="020B0604020202020204" pitchFamily="34" charset="0"/>
              <a:buChar char="•"/>
            </a:pPr>
            <a:r>
              <a:rPr lang="en-GB" sz="1100" b="1" noProof="0" dirty="0">
                <a:latin typeface="Century Gothic" panose="020B0502020202020204" pitchFamily="34" charset="0"/>
              </a:rPr>
              <a:t>Innovation </a:t>
            </a:r>
            <a:r>
              <a:rPr lang="en-GB" sz="1100" noProof="0" dirty="0">
                <a:latin typeface="Century Gothic" panose="020B0502020202020204" pitchFamily="34" charset="0"/>
              </a:rPr>
              <a:t>= the transformation of ideas into solutions that are actually used and create added value for customers.</a:t>
            </a:r>
          </a:p>
          <a:p>
            <a:pPr>
              <a:spcAft>
                <a:spcPts val="600"/>
              </a:spcAft>
            </a:pPr>
            <a:r>
              <a:rPr lang="en-GB" sz="1100" noProof="0" dirty="0">
                <a:latin typeface="Century Gothic" panose="020B0502020202020204" pitchFamily="34" charset="0"/>
              </a:rPr>
              <a:t>The aim of this unit is to help learners think in terms </a:t>
            </a:r>
            <a:r>
              <a:rPr lang="en-GB" sz="1100" b="1" noProof="0" dirty="0">
                <a:latin typeface="Century Gothic" panose="020B0502020202020204" pitchFamily="34" charset="0"/>
              </a:rPr>
              <a:t>of innovation</a:t>
            </a:r>
            <a:r>
              <a:rPr lang="en-GB" sz="1100" noProof="0" dirty="0">
                <a:latin typeface="Century Gothic" panose="020B0502020202020204" pitchFamily="34" charset="0"/>
              </a:rPr>
              <a:t>: not </a:t>
            </a:r>
            <a:r>
              <a:rPr lang="en-GB" sz="1100" i="1" noProof="0" dirty="0">
                <a:latin typeface="Century Gothic" panose="020B0502020202020204" pitchFamily="34" charset="0"/>
              </a:rPr>
              <a:t>«What cool product can I invent?</a:t>
            </a:r>
            <a:r>
              <a:rPr lang="en-GB" sz="1100" noProof="0" dirty="0">
                <a:latin typeface="Century Gothic" panose="020B0502020202020204" pitchFamily="34" charset="0"/>
              </a:rPr>
              <a:t>», but </a:t>
            </a:r>
            <a:r>
              <a:rPr lang="en-GB" sz="1100" i="1" noProof="0" dirty="0">
                <a:latin typeface="Century Gothic" panose="020B0502020202020204" pitchFamily="34" charset="0"/>
              </a:rPr>
              <a:t>«What task does my customer need to complete?» and «How can I help them do it better?».</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113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spcAft>
                <a:spcPts val="600"/>
              </a:spcAft>
            </a:pPr>
            <a:r>
              <a:rPr lang="en-GB" sz="1100" noProof="0" dirty="0">
                <a:latin typeface="Century Gothic" panose="020B0502020202020204" pitchFamily="34" charset="0"/>
              </a:rPr>
              <a:t>Use this image to illustrate the common discrepancy between entrepreneurs’</a:t>
            </a:r>
            <a:r>
              <a:rPr lang="en-GB" sz="1100" i="1" noProof="0" dirty="0">
                <a:latin typeface="Century Gothic" panose="020B0502020202020204" pitchFamily="34" charset="0"/>
              </a:rPr>
              <a:t> perceptions </a:t>
            </a:r>
            <a:r>
              <a:rPr lang="en-GB" sz="1100" noProof="0" dirty="0">
                <a:latin typeface="Century Gothic" panose="020B0502020202020204" pitchFamily="34" charset="0"/>
              </a:rPr>
              <a:t>of what customers want and customers’ actual experiences.</a:t>
            </a:r>
            <a:br>
              <a:rPr lang="en-GB" sz="1100" noProof="0" dirty="0">
                <a:latin typeface="Century Gothic" panose="020B0502020202020204" pitchFamily="34" charset="0"/>
              </a:rPr>
            </a:br>
            <a:r>
              <a:rPr lang="en-GB" sz="1100" noProof="0" dirty="0">
                <a:latin typeface="Century Gothic" panose="020B0502020202020204" pitchFamily="34" charset="0"/>
              </a:rPr>
              <a:t>The entrepreneur is proud of the product – «It’s really cool!» – but the customer is confused and frustrated. This illustrates an important entrepreneurial bias: </a:t>
            </a:r>
            <a:r>
              <a:rPr lang="en-GB" sz="1100" i="1" noProof="0" dirty="0">
                <a:latin typeface="Century Gothic" panose="020B0502020202020204" pitchFamily="34" charset="0"/>
              </a:rPr>
              <a:t>falling in love with solutions rather than problems</a:t>
            </a:r>
            <a:r>
              <a:rPr lang="en-GB" sz="1100" noProof="0" dirty="0">
                <a:latin typeface="Century Gothic" panose="020B0502020202020204" pitchFamily="34" charset="0"/>
              </a:rPr>
              <a:t>.</a:t>
            </a:r>
            <a:br>
              <a:rPr lang="en-GB" sz="1100" noProof="0" dirty="0">
                <a:latin typeface="Century Gothic" panose="020B0502020202020204" pitchFamily="34" charset="0"/>
              </a:rPr>
            </a:br>
            <a:r>
              <a:rPr lang="en-GB" sz="1100" noProof="0" dirty="0">
                <a:latin typeface="Century Gothic" panose="020B0502020202020204" pitchFamily="34" charset="0"/>
              </a:rPr>
              <a:t>Explain that many start-ups fail because they focus on what they want to develop rather than on users’ needs.</a:t>
            </a:r>
            <a:br>
              <a:rPr lang="en-GB" sz="1100" noProof="0" dirty="0">
                <a:latin typeface="Century Gothic" panose="020B0502020202020204" pitchFamily="34" charset="0"/>
              </a:rPr>
            </a:br>
            <a:r>
              <a:rPr lang="en-GB" sz="1100" noProof="0" dirty="0">
                <a:latin typeface="Century Gothic" panose="020B0502020202020204" pitchFamily="34" charset="0"/>
              </a:rPr>
              <a:t>Ask the learners: «Have you ever seen a product that looked great but didn’t solve a real problem?» This helps them realise that innovation begins with empathy – putting yourself in the user’s shoes.</a:t>
            </a:r>
            <a:br>
              <a:rPr lang="en-GB" sz="1100" noProof="0" dirty="0">
                <a:latin typeface="Century Gothic" panose="020B0502020202020204" pitchFamily="34" charset="0"/>
              </a:rPr>
            </a:br>
            <a:r>
              <a:rPr lang="en-GB" sz="1100" noProof="0" dirty="0">
                <a:latin typeface="Century Gothic" panose="020B0502020202020204" pitchFamily="34" charset="0"/>
              </a:rPr>
              <a:t>Emphasise the necessary shift in mindset: from </a:t>
            </a:r>
            <a:r>
              <a:rPr lang="en-GB" sz="1100" i="1" noProof="0" dirty="0">
                <a:latin typeface="Century Gothic" panose="020B0502020202020204" pitchFamily="34" charset="0"/>
              </a:rPr>
              <a:t>«What do I want to create?» </a:t>
            </a:r>
            <a:r>
              <a:rPr lang="en-GB" sz="1100" noProof="0" dirty="0">
                <a:latin typeface="Century Gothic" panose="020B0502020202020204" pitchFamily="34" charset="0"/>
              </a:rPr>
              <a:t>to </a:t>
            </a:r>
            <a:r>
              <a:rPr lang="en-GB" sz="1100" i="1" noProof="0" dirty="0">
                <a:latin typeface="Century Gothic" panose="020B0502020202020204" pitchFamily="34" charset="0"/>
              </a:rPr>
              <a:t>«What does the customer need to achieve?»</a:t>
            </a:r>
            <a:endParaRPr lang="en-GB" sz="1100" noProof="0" dirty="0">
              <a:latin typeface="Century Gothic" panose="020B0502020202020204" pitchFamily="34" charset="0"/>
            </a:endParaRPr>
          </a:p>
        </p:txBody>
      </p:sp>
      <p:sp>
        <p:nvSpPr>
          <p:cNvPr id="4" name="Segnaposto numero diapositiva 3"/>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244732578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3.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3.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2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3.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53.png"/><Relationship Id="rId2" Type="http://schemas.openxmlformats.org/officeDocument/2006/relationships/image" Target="../media/image251.png"/><Relationship Id="rId1" Type="http://schemas.openxmlformats.org/officeDocument/2006/relationships/slideMaster" Target="../slideMasters/slideMaster3.xml"/><Relationship Id="rId6" Type="http://schemas.openxmlformats.org/officeDocument/2006/relationships/image" Target="../media/image252.png"/><Relationship Id="rId5" Type="http://schemas.openxmlformats.org/officeDocument/2006/relationships/image" Target="../media/image246.png"/><Relationship Id="rId4" Type="http://schemas.openxmlformats.org/officeDocument/2006/relationships/image" Target="../media/image122.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3.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4.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4.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4.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4.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4.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4.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4.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4.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4.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4.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4.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4.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4.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4.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4.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4.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4.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4.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4.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4.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4.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4.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4.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4.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4.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4.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4.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4.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4.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4.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4.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4.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4.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4.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7.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426.png"/><Relationship Id="rId16" Type="http://schemas.openxmlformats.org/officeDocument/2006/relationships/image" Target="../media/image347.png"/><Relationship Id="rId1" Type="http://schemas.openxmlformats.org/officeDocument/2006/relationships/slideMaster" Target="../slideMasters/slideMaster4.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4.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4.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2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4.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2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3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4.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3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36.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4.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2.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2163648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032275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68131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4248846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59871242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03235536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1674227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6149585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59342265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980347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5248301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31950744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93563043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18429018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39073189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74732536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74236627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7186910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65229319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936436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0990121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83676379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33862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3922196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45287694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209330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9694612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0102923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6764536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27516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9622454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08943798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7371494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5059245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0714157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42179397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37431202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7" cstate="email">
            <a:extLst>
              <a:ext uri="{28A0092B-C50C-407E-A947-70E740481C1C}">
                <a14:useLocalDpi xmlns:a14="http://schemas.microsoft.com/office/drawing/2010/main"/>
              </a:ext>
            </a:extLst>
          </a:blip>
          <a:srcRect l="47333"/>
          <a:stretch/>
        </p:blipFill>
        <p:spPr>
          <a:xfrm>
            <a:off x="0" y="5514957"/>
            <a:ext cx="2204044" cy="497537"/>
          </a:xfrm>
          <a:prstGeom prst="rect">
            <a:avLst/>
          </a:prstGeom>
        </p:spPr>
      </p:pic>
    </p:spTree>
    <p:extLst>
      <p:ext uri="{BB962C8B-B14F-4D97-AF65-F5344CB8AC3E}">
        <p14:creationId xmlns:p14="http://schemas.microsoft.com/office/powerpoint/2010/main" val="244719355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140600247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306078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7048940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83254770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5924899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26222103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96744660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43829700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4740130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51043975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3414169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3999923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20621736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95207487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00510910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69327637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20441546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6755057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25548536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6462413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54466123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8379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65401832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94715993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33358700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7696893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875657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239901777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9058581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71069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230417608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649656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40133300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60775601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89936122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575496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9292853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56053926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93998660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2322472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218065954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699127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24418185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86999415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22260838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73638998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74958279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31718838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249017737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44145712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49976593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209169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61772302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38427246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75495793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97163351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4694695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415722949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3101491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62802315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88082785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3974558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194126305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22006784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53307642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11909588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218809423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408657098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19516098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905372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355295930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049119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89259093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86024420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21918723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127455748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324928736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73483269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6208003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18543879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17760449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613817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365398489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79737211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60293155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79791893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77648854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10045083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6798583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105651294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9591419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8435914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03726106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20757566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40106493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363464686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33025959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05152955"/>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55801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C2392-0192-6F73-9EC6-EF8AC7A85871}"/>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9890333B-6A79-09A3-D2EF-5A978AA6D8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665BF47A-59CB-68EA-2F18-05A4FCBEED21}"/>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5" name="Fußzeilenplatzhalter 4">
            <a:extLst>
              <a:ext uri="{FF2B5EF4-FFF2-40B4-BE49-F238E27FC236}">
                <a16:creationId xmlns:a16="http://schemas.microsoft.com/office/drawing/2014/main" id="{E2549AB2-6338-79E7-3B97-927335765DB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05BB1F43-A2BB-3101-41B1-E7ADD92E4617}"/>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3124909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F07305-D4F7-3565-5FBE-43C8111E072A}"/>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BE7C5D13-EEAD-F576-9921-8F5F25338A3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9A828BE9-B169-E9E9-63B6-08F266EAFF06}"/>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5" name="Fußzeilenplatzhalter 4">
            <a:extLst>
              <a:ext uri="{FF2B5EF4-FFF2-40B4-BE49-F238E27FC236}">
                <a16:creationId xmlns:a16="http://schemas.microsoft.com/office/drawing/2014/main" id="{05505AB4-6F34-2552-F3A7-FFB729213E1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561C1E2F-D764-324C-152B-E088071322BE}"/>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94135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14BF0D-0AC5-7313-7F7B-45F8A1E5DB3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870153CE-A49C-AF14-68C0-D02F79033C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66675C33-A90D-8414-B172-70A409178DA1}"/>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5" name="Fußzeilenplatzhalter 4">
            <a:extLst>
              <a:ext uri="{FF2B5EF4-FFF2-40B4-BE49-F238E27FC236}">
                <a16:creationId xmlns:a16="http://schemas.microsoft.com/office/drawing/2014/main" id="{925DA499-474B-4106-9785-0E865241B9DC}"/>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AB876022-56E2-68C6-63C8-DBA50E68A14D}"/>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8749323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A682FA-F101-98B9-DC2B-A47EFB962305}"/>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DE144D58-0754-2339-2E90-22B6CC99D1F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8EC24347-384B-70A2-B8E6-A1E991B4336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4441A1A9-5579-1A38-BF14-6314D4CBEC61}"/>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6" name="Fußzeilenplatzhalter 5">
            <a:extLst>
              <a:ext uri="{FF2B5EF4-FFF2-40B4-BE49-F238E27FC236}">
                <a16:creationId xmlns:a16="http://schemas.microsoft.com/office/drawing/2014/main" id="{C4B37591-C270-8019-87BA-7A0138BFBD96}"/>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EB572D1B-680C-CD13-23BC-42886512FC5B}"/>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132237751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DE44D-EC3A-91F4-D152-41FC4A7EFE39}"/>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6CD9920A-A07D-D474-1C72-5811B5EC28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16D1099-086A-287D-A97F-65EAE720A0C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FA9593E8-E85F-307C-393B-5B5937AFA4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9BACE82-C285-809A-C9CE-BF0AF872E34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09FF7A1A-DFBF-B1C8-133F-B5F2C2012001}"/>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8" name="Fußzeilenplatzhalter 7">
            <a:extLst>
              <a:ext uri="{FF2B5EF4-FFF2-40B4-BE49-F238E27FC236}">
                <a16:creationId xmlns:a16="http://schemas.microsoft.com/office/drawing/2014/main" id="{5AE610E3-D1F9-E35A-710D-AC2507574249}"/>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BCC8E3D5-46FC-C36A-A5B8-A8CCA308E254}"/>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5043520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381C0-B6A0-448E-C55C-BD943329D3F4}"/>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D0CFA1DD-50FE-6DCB-6C5F-A32E20BB88F9}"/>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4" name="Fußzeilenplatzhalter 3">
            <a:extLst>
              <a:ext uri="{FF2B5EF4-FFF2-40B4-BE49-F238E27FC236}">
                <a16:creationId xmlns:a16="http://schemas.microsoft.com/office/drawing/2014/main" id="{AF03C916-921F-7641-07EA-EF4D407BFAB6}"/>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B2D10BBC-E0FF-B375-6B2A-A8EBCAFAE53C}"/>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14504365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A94D13D-AA08-2744-2313-D0C17D7395CA}"/>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3" name="Fußzeilenplatzhalter 2">
            <a:extLst>
              <a:ext uri="{FF2B5EF4-FFF2-40B4-BE49-F238E27FC236}">
                <a16:creationId xmlns:a16="http://schemas.microsoft.com/office/drawing/2014/main" id="{6B924AA8-B3EE-8237-6569-2BBBFA45B310}"/>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0B70A167-AF68-6B01-0338-F39AFF414CBB}"/>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85129400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37CED7-FC6A-778A-15A2-707029ADCC5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794C615D-6D37-7520-3B4E-4323B0716A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ED12F26C-4AE4-5D28-036E-5E9BC5E1B1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8D3C2FC-7587-4E95-971F-C99E4FB20C58}"/>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6" name="Fußzeilenplatzhalter 5">
            <a:extLst>
              <a:ext uri="{FF2B5EF4-FFF2-40B4-BE49-F238E27FC236}">
                <a16:creationId xmlns:a16="http://schemas.microsoft.com/office/drawing/2014/main" id="{04C15B49-D6B4-492A-6280-1F24B53A20E7}"/>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F69EE67B-87D3-3091-DF63-3AA041328B4F}"/>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40875599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ED7437-65A6-E291-E5DF-1986ED548F9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08984747-53A7-D630-8F8A-DF056D3667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1BAF1C24-DD7C-35B8-4D33-1AA6A7387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FCEBC42-2E3F-C51D-77C3-A74145E37D85}"/>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6" name="Fußzeilenplatzhalter 5">
            <a:extLst>
              <a:ext uri="{FF2B5EF4-FFF2-40B4-BE49-F238E27FC236}">
                <a16:creationId xmlns:a16="http://schemas.microsoft.com/office/drawing/2014/main" id="{4BE79239-3299-5036-5024-A166708B4889}"/>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FD91106E-B206-4E8F-87D9-9D44CAD83549}"/>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23937457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3362BF-16DA-7CAA-6711-0A311B4860CA}"/>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345A7988-62FB-EA66-8787-0A82966A9E3F}"/>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EDFB6365-2612-8473-8FB5-76A90FF473BD}"/>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5" name="Fußzeilenplatzhalter 4">
            <a:extLst>
              <a:ext uri="{FF2B5EF4-FFF2-40B4-BE49-F238E27FC236}">
                <a16:creationId xmlns:a16="http://schemas.microsoft.com/office/drawing/2014/main" id="{CC8CC7EB-99A4-AE40-6302-557759E1DC4B}"/>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59BD29A-4671-1127-278F-5B314698F153}"/>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36798531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EA4EFE9-4566-2E38-376A-477FEB4B5282}"/>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9D664729-4A22-47A7-ACB1-38161BF6325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3CF4FE86-25CA-DB02-7C4C-F313BB4391C7}"/>
              </a:ext>
            </a:extLst>
          </p:cNvPr>
          <p:cNvSpPr>
            <a:spLocks noGrp="1"/>
          </p:cNvSpPr>
          <p:nvPr>
            <p:ph type="dt" sz="half" idx="10"/>
          </p:nvPr>
        </p:nvSpPr>
        <p:spPr/>
        <p:txBody>
          <a:bodyPr/>
          <a:lstStyle/>
          <a:p>
            <a:fld id="{FA606D8D-7D45-4113-A5DC-5175BBAE700E}" type="datetimeFigureOut">
              <a:rPr lang="de-CH" smtClean="0"/>
              <a:t>26.08.2026</a:t>
            </a:fld>
            <a:endParaRPr lang="de-CH"/>
          </a:p>
        </p:txBody>
      </p:sp>
      <p:sp>
        <p:nvSpPr>
          <p:cNvPr id="5" name="Fußzeilenplatzhalter 4">
            <a:extLst>
              <a:ext uri="{FF2B5EF4-FFF2-40B4-BE49-F238E27FC236}">
                <a16:creationId xmlns:a16="http://schemas.microsoft.com/office/drawing/2014/main" id="{FE63AF60-769A-23B1-A3A8-572B575A3097}"/>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F3363304-3654-7B70-DF8E-86FD54A73048}"/>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166697871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4066873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20589436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7961237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25656655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9579677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1555431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5515292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20802286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124383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46300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416910952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16.xml"/><Relationship Id="rId21" Type="http://schemas.openxmlformats.org/officeDocument/2006/relationships/slideLayout" Target="../slideLayouts/slideLayout111.xml"/><Relationship Id="rId42" Type="http://schemas.openxmlformats.org/officeDocument/2006/relationships/slideLayout" Target="../slideLayouts/slideLayout132.xml"/><Relationship Id="rId47" Type="http://schemas.openxmlformats.org/officeDocument/2006/relationships/slideLayout" Target="../slideLayouts/slideLayout137.xml"/><Relationship Id="rId63" Type="http://schemas.openxmlformats.org/officeDocument/2006/relationships/slideLayout" Target="../slideLayouts/slideLayout153.xml"/><Relationship Id="rId68" Type="http://schemas.openxmlformats.org/officeDocument/2006/relationships/slideLayout" Target="../slideLayouts/slideLayout15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06.xml"/><Relationship Id="rId11" Type="http://schemas.openxmlformats.org/officeDocument/2006/relationships/slideLayout" Target="../slideLayouts/slideLayout101.xml"/><Relationship Id="rId32" Type="http://schemas.openxmlformats.org/officeDocument/2006/relationships/slideLayout" Target="../slideLayouts/slideLayout122.xml"/><Relationship Id="rId37" Type="http://schemas.openxmlformats.org/officeDocument/2006/relationships/slideLayout" Target="../slideLayouts/slideLayout127.xml"/><Relationship Id="rId53" Type="http://schemas.openxmlformats.org/officeDocument/2006/relationships/slideLayout" Target="../slideLayouts/slideLayout143.xml"/><Relationship Id="rId58" Type="http://schemas.openxmlformats.org/officeDocument/2006/relationships/slideLayout" Target="../slideLayouts/slideLayout148.xml"/><Relationship Id="rId74" Type="http://schemas.openxmlformats.org/officeDocument/2006/relationships/slideLayout" Target="../slideLayouts/slideLayout164.xml"/><Relationship Id="rId79" Type="http://schemas.openxmlformats.org/officeDocument/2006/relationships/image" Target="../media/image1.png"/><Relationship Id="rId5" Type="http://schemas.openxmlformats.org/officeDocument/2006/relationships/slideLayout" Target="../slideLayouts/slideLayout95.xml"/><Relationship Id="rId90" Type="http://schemas.openxmlformats.org/officeDocument/2006/relationships/image" Target="../media/image12.png"/><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slideLayout" Target="../slideLayouts/slideLayout120.xml"/><Relationship Id="rId35" Type="http://schemas.openxmlformats.org/officeDocument/2006/relationships/slideLayout" Target="../slideLayouts/slideLayout125.xml"/><Relationship Id="rId43" Type="http://schemas.openxmlformats.org/officeDocument/2006/relationships/slideLayout" Target="../slideLayouts/slideLayout133.xml"/><Relationship Id="rId48" Type="http://schemas.openxmlformats.org/officeDocument/2006/relationships/slideLayout" Target="../slideLayouts/slideLayout138.xml"/><Relationship Id="rId56" Type="http://schemas.openxmlformats.org/officeDocument/2006/relationships/slideLayout" Target="../slideLayouts/slideLayout146.xml"/><Relationship Id="rId64" Type="http://schemas.openxmlformats.org/officeDocument/2006/relationships/slideLayout" Target="../slideLayouts/slideLayout154.xml"/><Relationship Id="rId69" Type="http://schemas.openxmlformats.org/officeDocument/2006/relationships/slideLayout" Target="../slideLayouts/slideLayout159.xml"/><Relationship Id="rId77" Type="http://schemas.openxmlformats.org/officeDocument/2006/relationships/slideLayout" Target="../slideLayouts/slideLayout167.xml"/><Relationship Id="rId8" Type="http://schemas.openxmlformats.org/officeDocument/2006/relationships/slideLayout" Target="../slideLayouts/slideLayout98.xml"/><Relationship Id="rId51" Type="http://schemas.openxmlformats.org/officeDocument/2006/relationships/slideLayout" Target="../slideLayouts/slideLayout141.xml"/><Relationship Id="rId72" Type="http://schemas.openxmlformats.org/officeDocument/2006/relationships/slideLayout" Target="../slideLayouts/slideLayout16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93.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33" Type="http://schemas.openxmlformats.org/officeDocument/2006/relationships/slideLayout" Target="../slideLayouts/slideLayout123.xml"/><Relationship Id="rId38" Type="http://schemas.openxmlformats.org/officeDocument/2006/relationships/slideLayout" Target="../slideLayouts/slideLayout128.xml"/><Relationship Id="rId46" Type="http://schemas.openxmlformats.org/officeDocument/2006/relationships/slideLayout" Target="../slideLayouts/slideLayout136.xml"/><Relationship Id="rId59" Type="http://schemas.openxmlformats.org/officeDocument/2006/relationships/slideLayout" Target="../slideLayouts/slideLayout149.xml"/><Relationship Id="rId67" Type="http://schemas.openxmlformats.org/officeDocument/2006/relationships/slideLayout" Target="../slideLayouts/slideLayout157.xml"/><Relationship Id="rId20" Type="http://schemas.openxmlformats.org/officeDocument/2006/relationships/slideLayout" Target="../slideLayouts/slideLayout110.xml"/><Relationship Id="rId41" Type="http://schemas.openxmlformats.org/officeDocument/2006/relationships/slideLayout" Target="../slideLayouts/slideLayout131.xml"/><Relationship Id="rId54" Type="http://schemas.openxmlformats.org/officeDocument/2006/relationships/slideLayout" Target="../slideLayouts/slideLayout144.xml"/><Relationship Id="rId62" Type="http://schemas.openxmlformats.org/officeDocument/2006/relationships/slideLayout" Target="../slideLayouts/slideLayout152.xml"/><Relationship Id="rId70" Type="http://schemas.openxmlformats.org/officeDocument/2006/relationships/slideLayout" Target="../slideLayouts/slideLayout160.xml"/><Relationship Id="rId75" Type="http://schemas.openxmlformats.org/officeDocument/2006/relationships/slideLayout" Target="../slideLayouts/slideLayout16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91.xml"/><Relationship Id="rId6" Type="http://schemas.openxmlformats.org/officeDocument/2006/relationships/slideLayout" Target="../slideLayouts/slideLayout96.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slideLayout" Target="../slideLayouts/slideLayout118.xml"/><Relationship Id="rId36" Type="http://schemas.openxmlformats.org/officeDocument/2006/relationships/slideLayout" Target="../slideLayouts/slideLayout126.xml"/><Relationship Id="rId49" Type="http://schemas.openxmlformats.org/officeDocument/2006/relationships/slideLayout" Target="../slideLayouts/slideLayout139.xml"/><Relationship Id="rId57" Type="http://schemas.openxmlformats.org/officeDocument/2006/relationships/slideLayout" Target="../slideLayouts/slideLayout147.xml"/><Relationship Id="rId10" Type="http://schemas.openxmlformats.org/officeDocument/2006/relationships/slideLayout" Target="../slideLayouts/slideLayout100.xml"/><Relationship Id="rId31" Type="http://schemas.openxmlformats.org/officeDocument/2006/relationships/slideLayout" Target="../slideLayouts/slideLayout121.xml"/><Relationship Id="rId44" Type="http://schemas.openxmlformats.org/officeDocument/2006/relationships/slideLayout" Target="../slideLayouts/slideLayout134.xml"/><Relationship Id="rId52" Type="http://schemas.openxmlformats.org/officeDocument/2006/relationships/slideLayout" Target="../slideLayouts/slideLayout142.xml"/><Relationship Id="rId60" Type="http://schemas.openxmlformats.org/officeDocument/2006/relationships/slideLayout" Target="../slideLayouts/slideLayout150.xml"/><Relationship Id="rId65" Type="http://schemas.openxmlformats.org/officeDocument/2006/relationships/slideLayout" Target="../slideLayouts/slideLayout155.xml"/><Relationship Id="rId73" Type="http://schemas.openxmlformats.org/officeDocument/2006/relationships/slideLayout" Target="../slideLayouts/slideLayout163.xml"/><Relationship Id="rId78" Type="http://schemas.openxmlformats.org/officeDocument/2006/relationships/theme" Target="../theme/theme3.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94.xml"/><Relationship Id="rId9" Type="http://schemas.openxmlformats.org/officeDocument/2006/relationships/slideLayout" Target="../slideLayouts/slideLayout99.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9" Type="http://schemas.openxmlformats.org/officeDocument/2006/relationships/slideLayout" Target="../slideLayouts/slideLayout129.xml"/><Relationship Id="rId34" Type="http://schemas.openxmlformats.org/officeDocument/2006/relationships/slideLayout" Target="../slideLayouts/slideLayout124.xml"/><Relationship Id="rId50" Type="http://schemas.openxmlformats.org/officeDocument/2006/relationships/slideLayout" Target="../slideLayouts/slideLayout140.xml"/><Relationship Id="rId55" Type="http://schemas.openxmlformats.org/officeDocument/2006/relationships/slideLayout" Target="../slideLayouts/slideLayout145.xml"/><Relationship Id="rId76" Type="http://schemas.openxmlformats.org/officeDocument/2006/relationships/slideLayout" Target="../slideLayouts/slideLayout166.xml"/><Relationship Id="rId7" Type="http://schemas.openxmlformats.org/officeDocument/2006/relationships/slideLayout" Target="../slideLayouts/slideLayout97.xml"/><Relationship Id="rId71" Type="http://schemas.openxmlformats.org/officeDocument/2006/relationships/slideLayout" Target="../slideLayouts/slideLayout161.xml"/><Relationship Id="rId2" Type="http://schemas.openxmlformats.org/officeDocument/2006/relationships/slideLayout" Target="../slideLayouts/slideLayout92.xml"/><Relationship Id="rId29" Type="http://schemas.openxmlformats.org/officeDocument/2006/relationships/slideLayout" Target="../slideLayouts/slideLayout119.xml"/><Relationship Id="rId24" Type="http://schemas.openxmlformats.org/officeDocument/2006/relationships/slideLayout" Target="../slideLayouts/slideLayout114.xml"/><Relationship Id="rId40" Type="http://schemas.openxmlformats.org/officeDocument/2006/relationships/slideLayout" Target="../slideLayouts/slideLayout130.xml"/><Relationship Id="rId45" Type="http://schemas.openxmlformats.org/officeDocument/2006/relationships/slideLayout" Target="../slideLayouts/slideLayout135.xml"/><Relationship Id="rId66" Type="http://schemas.openxmlformats.org/officeDocument/2006/relationships/slideLayout" Target="../slideLayouts/slideLayout156.xml"/><Relationship Id="rId87" Type="http://schemas.openxmlformats.org/officeDocument/2006/relationships/image" Target="../media/image9.png"/><Relationship Id="rId61" Type="http://schemas.openxmlformats.org/officeDocument/2006/relationships/slideLayout" Target="../slideLayouts/slideLayout151.xml"/><Relationship Id="rId82" Type="http://schemas.openxmlformats.org/officeDocument/2006/relationships/image" Target="../media/image4.png"/><Relationship Id="rId19" Type="http://schemas.openxmlformats.org/officeDocument/2006/relationships/slideLayout" Target="../slideLayouts/slideLayout109.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93.xml"/><Relationship Id="rId21" Type="http://schemas.openxmlformats.org/officeDocument/2006/relationships/slideLayout" Target="../slideLayouts/slideLayout188.xml"/><Relationship Id="rId42" Type="http://schemas.openxmlformats.org/officeDocument/2006/relationships/slideLayout" Target="../slideLayouts/slideLayout209.xml"/><Relationship Id="rId47" Type="http://schemas.openxmlformats.org/officeDocument/2006/relationships/slideLayout" Target="../slideLayouts/slideLayout214.xml"/><Relationship Id="rId63" Type="http://schemas.openxmlformats.org/officeDocument/2006/relationships/slideLayout" Target="../slideLayouts/slideLayout230.xml"/><Relationship Id="rId68" Type="http://schemas.openxmlformats.org/officeDocument/2006/relationships/slideLayout" Target="../slideLayouts/slideLayout235.xml"/><Relationship Id="rId16" Type="http://schemas.openxmlformats.org/officeDocument/2006/relationships/slideLayout" Target="../slideLayouts/slideLayout183.xml"/><Relationship Id="rId11" Type="http://schemas.openxmlformats.org/officeDocument/2006/relationships/slideLayout" Target="../slideLayouts/slideLayout178.xml"/><Relationship Id="rId32" Type="http://schemas.openxmlformats.org/officeDocument/2006/relationships/slideLayout" Target="../slideLayouts/slideLayout199.xml"/><Relationship Id="rId37" Type="http://schemas.openxmlformats.org/officeDocument/2006/relationships/slideLayout" Target="../slideLayouts/slideLayout204.xml"/><Relationship Id="rId53" Type="http://schemas.openxmlformats.org/officeDocument/2006/relationships/slideLayout" Target="../slideLayouts/slideLayout220.xml"/><Relationship Id="rId58" Type="http://schemas.openxmlformats.org/officeDocument/2006/relationships/slideLayout" Target="../slideLayouts/slideLayout225.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72.xml"/><Relationship Id="rId61" Type="http://schemas.openxmlformats.org/officeDocument/2006/relationships/slideLayout" Target="../slideLayouts/slideLayout228.xml"/><Relationship Id="rId82" Type="http://schemas.openxmlformats.org/officeDocument/2006/relationships/image" Target="../media/image12.png"/><Relationship Id="rId19" Type="http://schemas.openxmlformats.org/officeDocument/2006/relationships/slideLayout" Target="../slideLayouts/slideLayout186.xml"/><Relationship Id="rId14" Type="http://schemas.openxmlformats.org/officeDocument/2006/relationships/slideLayout" Target="../slideLayouts/slideLayout181.xml"/><Relationship Id="rId22" Type="http://schemas.openxmlformats.org/officeDocument/2006/relationships/slideLayout" Target="../slideLayouts/slideLayout189.xml"/><Relationship Id="rId27" Type="http://schemas.openxmlformats.org/officeDocument/2006/relationships/slideLayout" Target="../slideLayouts/slideLayout194.xml"/><Relationship Id="rId30" Type="http://schemas.openxmlformats.org/officeDocument/2006/relationships/slideLayout" Target="../slideLayouts/slideLayout197.xml"/><Relationship Id="rId35" Type="http://schemas.openxmlformats.org/officeDocument/2006/relationships/slideLayout" Target="../slideLayouts/slideLayout202.xml"/><Relationship Id="rId43" Type="http://schemas.openxmlformats.org/officeDocument/2006/relationships/slideLayout" Target="../slideLayouts/slideLayout210.xml"/><Relationship Id="rId48" Type="http://schemas.openxmlformats.org/officeDocument/2006/relationships/slideLayout" Target="../slideLayouts/slideLayout215.xml"/><Relationship Id="rId56" Type="http://schemas.openxmlformats.org/officeDocument/2006/relationships/slideLayout" Target="../slideLayouts/slideLayout223.xml"/><Relationship Id="rId64" Type="http://schemas.openxmlformats.org/officeDocument/2006/relationships/slideLayout" Target="../slideLayouts/slideLayout231.xml"/><Relationship Id="rId69" Type="http://schemas.openxmlformats.org/officeDocument/2006/relationships/slideLayout" Target="../slideLayouts/slideLayout236.xml"/><Relationship Id="rId77" Type="http://schemas.openxmlformats.org/officeDocument/2006/relationships/image" Target="../media/image7.png"/><Relationship Id="rId8" Type="http://schemas.openxmlformats.org/officeDocument/2006/relationships/slideLayout" Target="../slideLayouts/slideLayout175.xml"/><Relationship Id="rId51" Type="http://schemas.openxmlformats.org/officeDocument/2006/relationships/slideLayout" Target="../slideLayouts/slideLayout218.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70.xml"/><Relationship Id="rId12" Type="http://schemas.openxmlformats.org/officeDocument/2006/relationships/slideLayout" Target="../slideLayouts/slideLayout179.xml"/><Relationship Id="rId17" Type="http://schemas.openxmlformats.org/officeDocument/2006/relationships/slideLayout" Target="../slideLayouts/slideLayout184.xml"/><Relationship Id="rId25" Type="http://schemas.openxmlformats.org/officeDocument/2006/relationships/slideLayout" Target="../slideLayouts/slideLayout192.xml"/><Relationship Id="rId33" Type="http://schemas.openxmlformats.org/officeDocument/2006/relationships/slideLayout" Target="../slideLayouts/slideLayout200.xml"/><Relationship Id="rId38" Type="http://schemas.openxmlformats.org/officeDocument/2006/relationships/slideLayout" Target="../slideLayouts/slideLayout205.xml"/><Relationship Id="rId46" Type="http://schemas.openxmlformats.org/officeDocument/2006/relationships/slideLayout" Target="../slideLayouts/slideLayout213.xml"/><Relationship Id="rId59" Type="http://schemas.openxmlformats.org/officeDocument/2006/relationships/slideLayout" Target="../slideLayouts/slideLayout226.xml"/><Relationship Id="rId67" Type="http://schemas.openxmlformats.org/officeDocument/2006/relationships/slideLayout" Target="../slideLayouts/slideLayout234.xml"/><Relationship Id="rId20" Type="http://schemas.openxmlformats.org/officeDocument/2006/relationships/slideLayout" Target="../slideLayouts/slideLayout187.xml"/><Relationship Id="rId41" Type="http://schemas.openxmlformats.org/officeDocument/2006/relationships/slideLayout" Target="../slideLayouts/slideLayout208.xml"/><Relationship Id="rId54" Type="http://schemas.openxmlformats.org/officeDocument/2006/relationships/slideLayout" Target="../slideLayouts/slideLayout221.xml"/><Relationship Id="rId62" Type="http://schemas.openxmlformats.org/officeDocument/2006/relationships/slideLayout" Target="../slideLayouts/slideLayout229.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168.xml"/><Relationship Id="rId6" Type="http://schemas.openxmlformats.org/officeDocument/2006/relationships/slideLayout" Target="../slideLayouts/slideLayout173.xml"/><Relationship Id="rId15" Type="http://schemas.openxmlformats.org/officeDocument/2006/relationships/slideLayout" Target="../slideLayouts/slideLayout182.xml"/><Relationship Id="rId23" Type="http://schemas.openxmlformats.org/officeDocument/2006/relationships/slideLayout" Target="../slideLayouts/slideLayout190.xml"/><Relationship Id="rId28" Type="http://schemas.openxmlformats.org/officeDocument/2006/relationships/slideLayout" Target="../slideLayouts/slideLayout195.xml"/><Relationship Id="rId36" Type="http://schemas.openxmlformats.org/officeDocument/2006/relationships/slideLayout" Target="../slideLayouts/slideLayout203.xml"/><Relationship Id="rId49" Type="http://schemas.openxmlformats.org/officeDocument/2006/relationships/slideLayout" Target="../slideLayouts/slideLayout216.xml"/><Relationship Id="rId57" Type="http://schemas.openxmlformats.org/officeDocument/2006/relationships/slideLayout" Target="../slideLayouts/slideLayout224.xml"/><Relationship Id="rId10" Type="http://schemas.openxmlformats.org/officeDocument/2006/relationships/slideLayout" Target="../slideLayouts/slideLayout177.xml"/><Relationship Id="rId31" Type="http://schemas.openxmlformats.org/officeDocument/2006/relationships/slideLayout" Target="../slideLayouts/slideLayout198.xml"/><Relationship Id="rId44" Type="http://schemas.openxmlformats.org/officeDocument/2006/relationships/slideLayout" Target="../slideLayouts/slideLayout211.xml"/><Relationship Id="rId52" Type="http://schemas.openxmlformats.org/officeDocument/2006/relationships/slideLayout" Target="../slideLayouts/slideLayout219.xml"/><Relationship Id="rId60" Type="http://schemas.openxmlformats.org/officeDocument/2006/relationships/slideLayout" Target="../slideLayouts/slideLayout227.xml"/><Relationship Id="rId65" Type="http://schemas.openxmlformats.org/officeDocument/2006/relationships/slideLayout" Target="../slideLayouts/slideLayout232.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71.xml"/><Relationship Id="rId9" Type="http://schemas.openxmlformats.org/officeDocument/2006/relationships/slideLayout" Target="../slideLayouts/slideLayout176.xml"/><Relationship Id="rId13" Type="http://schemas.openxmlformats.org/officeDocument/2006/relationships/slideLayout" Target="../slideLayouts/slideLayout180.xml"/><Relationship Id="rId18" Type="http://schemas.openxmlformats.org/officeDocument/2006/relationships/slideLayout" Target="../slideLayouts/slideLayout185.xml"/><Relationship Id="rId39" Type="http://schemas.openxmlformats.org/officeDocument/2006/relationships/slideLayout" Target="../slideLayouts/slideLayout206.xml"/><Relationship Id="rId34" Type="http://schemas.openxmlformats.org/officeDocument/2006/relationships/slideLayout" Target="../slideLayouts/slideLayout201.xml"/><Relationship Id="rId50" Type="http://schemas.openxmlformats.org/officeDocument/2006/relationships/slideLayout" Target="../slideLayouts/slideLayout217.xml"/><Relationship Id="rId55" Type="http://schemas.openxmlformats.org/officeDocument/2006/relationships/slideLayout" Target="../slideLayouts/slideLayout222.xml"/><Relationship Id="rId76" Type="http://schemas.openxmlformats.org/officeDocument/2006/relationships/image" Target="../media/image6.png"/><Relationship Id="rId7" Type="http://schemas.openxmlformats.org/officeDocument/2006/relationships/slideLayout" Target="../slideLayouts/slideLayout174.xml"/><Relationship Id="rId71" Type="http://schemas.openxmlformats.org/officeDocument/2006/relationships/image" Target="../media/image1.png"/><Relationship Id="rId2" Type="http://schemas.openxmlformats.org/officeDocument/2006/relationships/slideLayout" Target="../slideLayouts/slideLayout169.xml"/><Relationship Id="rId29" Type="http://schemas.openxmlformats.org/officeDocument/2006/relationships/slideLayout" Target="../slideLayouts/slideLayout196.xml"/><Relationship Id="rId24" Type="http://schemas.openxmlformats.org/officeDocument/2006/relationships/slideLayout" Target="../slideLayouts/slideLayout191.xml"/><Relationship Id="rId40" Type="http://schemas.openxmlformats.org/officeDocument/2006/relationships/slideLayout" Target="../slideLayouts/slideLayout207.xml"/><Relationship Id="rId45" Type="http://schemas.openxmlformats.org/officeDocument/2006/relationships/slideLayout" Target="../slideLayouts/slideLayout212.xml"/><Relationship Id="rId66" Type="http://schemas.openxmlformats.org/officeDocument/2006/relationships/slideLayout" Target="../slideLayouts/slideLayout2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B49CBD5-5729-9834-E214-375F7E68C2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Edit master title format</a:t>
            </a:r>
            <a:endParaRPr lang="de-CH"/>
          </a:p>
        </p:txBody>
      </p:sp>
      <p:sp>
        <p:nvSpPr>
          <p:cNvPr id="3" name="Textplatzhalter 2">
            <a:extLst>
              <a:ext uri="{FF2B5EF4-FFF2-40B4-BE49-F238E27FC236}">
                <a16:creationId xmlns:a16="http://schemas.microsoft.com/office/drawing/2014/main" id="{40802EB5-FC5D-FF2A-7A6D-11EF4EFFA1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Edit master text format</a:t>
            </a:r>
          </a:p>
          <a:p>
            <a:pPr lvl="1"/>
            <a:r>
              <a:rPr lang="de-DE"/>
              <a:t>Second level</a:t>
            </a:r>
          </a:p>
          <a:p>
            <a:pPr lvl="2"/>
            <a:r>
              <a:rPr lang="de-DE"/>
              <a:t>Third level</a:t>
            </a:r>
          </a:p>
          <a:p>
            <a:pPr lvl="3"/>
            <a:r>
              <a:rPr lang="de-DE"/>
              <a:t>Fourth level</a:t>
            </a:r>
          </a:p>
          <a:p>
            <a:pPr lvl="4"/>
            <a:r>
              <a:rPr lang="de-DE"/>
              <a:t>Fifth level</a:t>
            </a:r>
            <a:endParaRPr lang="de-CH"/>
          </a:p>
        </p:txBody>
      </p:sp>
      <p:sp>
        <p:nvSpPr>
          <p:cNvPr id="4" name="Datumsplatzhalter 3">
            <a:extLst>
              <a:ext uri="{FF2B5EF4-FFF2-40B4-BE49-F238E27FC236}">
                <a16:creationId xmlns:a16="http://schemas.microsoft.com/office/drawing/2014/main" id="{61A08066-62C1-34A8-AD88-B9D16B920B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606D8D-7D45-4113-A5DC-5175BBAE700E}" type="datetimeFigureOut">
              <a:rPr lang="de-CH" smtClean="0"/>
              <a:t>26.08.2026</a:t>
            </a:fld>
            <a:endParaRPr lang="de-CH"/>
          </a:p>
        </p:txBody>
      </p:sp>
      <p:sp>
        <p:nvSpPr>
          <p:cNvPr id="5" name="Fußzeilenplatzhalter 4">
            <a:extLst>
              <a:ext uri="{FF2B5EF4-FFF2-40B4-BE49-F238E27FC236}">
                <a16:creationId xmlns:a16="http://schemas.microsoft.com/office/drawing/2014/main" id="{1FF9925B-94E9-AA56-05D7-D7B2A0AC6C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CH"/>
          </a:p>
        </p:txBody>
      </p:sp>
      <p:sp>
        <p:nvSpPr>
          <p:cNvPr id="6" name="Foliennummernplatzhalter 5">
            <a:extLst>
              <a:ext uri="{FF2B5EF4-FFF2-40B4-BE49-F238E27FC236}">
                <a16:creationId xmlns:a16="http://schemas.microsoft.com/office/drawing/2014/main" id="{F0176B63-7C21-EB65-C010-7F403D1C8B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955D59-E74D-43FE-9B46-85F6E9427586}" type="slidenum">
              <a:rPr lang="de-CH" smtClean="0"/>
              <a:t>‹Nr.›</a:t>
            </a:fld>
            <a:endParaRPr lang="de-CH"/>
          </a:p>
        </p:txBody>
      </p:sp>
    </p:spTree>
    <p:extLst>
      <p:ext uri="{BB962C8B-B14F-4D97-AF65-F5344CB8AC3E}">
        <p14:creationId xmlns:p14="http://schemas.microsoft.com/office/powerpoint/2010/main" val="727366990"/>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427843930"/>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 id="2147483905" r:id="rId17"/>
    <p:sldLayoutId id="2147483906" r:id="rId18"/>
    <p:sldLayoutId id="2147483907" r:id="rId19"/>
    <p:sldLayoutId id="2147483908" r:id="rId20"/>
    <p:sldLayoutId id="2147483909" r:id="rId21"/>
    <p:sldLayoutId id="2147483910" r:id="rId22"/>
    <p:sldLayoutId id="2147483911" r:id="rId23"/>
    <p:sldLayoutId id="2147483912" r:id="rId24"/>
    <p:sldLayoutId id="2147483913" r:id="rId25"/>
    <p:sldLayoutId id="2147483914" r:id="rId26"/>
    <p:sldLayoutId id="2147483915" r:id="rId27"/>
    <p:sldLayoutId id="2147483916" r:id="rId28"/>
    <p:sldLayoutId id="2147483917" r:id="rId29"/>
    <p:sldLayoutId id="2147483918" r:id="rId30"/>
    <p:sldLayoutId id="2147483919" r:id="rId31"/>
    <p:sldLayoutId id="2147483920" r:id="rId32"/>
    <p:sldLayoutId id="2147483921" r:id="rId33"/>
    <p:sldLayoutId id="2147483922" r:id="rId34"/>
    <p:sldLayoutId id="2147483923" r:id="rId35"/>
    <p:sldLayoutId id="2147483924" r:id="rId36"/>
    <p:sldLayoutId id="2147483925" r:id="rId37"/>
    <p:sldLayoutId id="2147483926" r:id="rId38"/>
    <p:sldLayoutId id="2147483927" r:id="rId39"/>
    <p:sldLayoutId id="2147483928" r:id="rId40"/>
    <p:sldLayoutId id="2147483929" r:id="rId41"/>
    <p:sldLayoutId id="2147483930" r:id="rId42"/>
    <p:sldLayoutId id="2147483931" r:id="rId43"/>
    <p:sldLayoutId id="2147483932" r:id="rId44"/>
    <p:sldLayoutId id="2147483933" r:id="rId45"/>
    <p:sldLayoutId id="2147483934" r:id="rId46"/>
    <p:sldLayoutId id="2147483935" r:id="rId47"/>
    <p:sldLayoutId id="2147483936" r:id="rId48"/>
    <p:sldLayoutId id="2147483937" r:id="rId49"/>
    <p:sldLayoutId id="2147483938" r:id="rId50"/>
    <p:sldLayoutId id="2147483939" r:id="rId51"/>
    <p:sldLayoutId id="2147483940" r:id="rId52"/>
    <p:sldLayoutId id="2147483941" r:id="rId53"/>
    <p:sldLayoutId id="2147483942" r:id="rId54"/>
    <p:sldLayoutId id="2147483943" r:id="rId55"/>
    <p:sldLayoutId id="2147483944" r:id="rId56"/>
    <p:sldLayoutId id="2147483945" r:id="rId57"/>
    <p:sldLayoutId id="2147483946" r:id="rId58"/>
    <p:sldLayoutId id="2147483947" r:id="rId59"/>
    <p:sldLayoutId id="2147483948" r:id="rId60"/>
    <p:sldLayoutId id="2147483949" r:id="rId61"/>
    <p:sldLayoutId id="2147483950" r:id="rId62"/>
    <p:sldLayoutId id="2147483951" r:id="rId63"/>
    <p:sldLayoutId id="2147483952" r:id="rId64"/>
    <p:sldLayoutId id="2147483953" r:id="rId65"/>
    <p:sldLayoutId id="2147483954" r:id="rId66"/>
    <p:sldLayoutId id="2147483955" r:id="rId67"/>
    <p:sldLayoutId id="2147483956" r:id="rId68"/>
    <p:sldLayoutId id="2147483957" r:id="rId69"/>
    <p:sldLayoutId id="2147483958" r:id="rId70"/>
    <p:sldLayoutId id="2147483959" r:id="rId71"/>
    <p:sldLayoutId id="2147483960" r:id="rId72"/>
    <p:sldLayoutId id="2147483961" r:id="rId73"/>
    <p:sldLayoutId id="2147483962" r:id="rId74"/>
    <p:sldLayoutId id="2147483963" r:id="rId75"/>
    <p:sldLayoutId id="2147483964" r:id="rId76"/>
    <p:sldLayoutId id="2147483965"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903246833"/>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 id="2147483979" r:id="rId13"/>
    <p:sldLayoutId id="2147483980" r:id="rId14"/>
    <p:sldLayoutId id="2147483981" r:id="rId15"/>
    <p:sldLayoutId id="2147483982" r:id="rId16"/>
    <p:sldLayoutId id="2147483983" r:id="rId17"/>
    <p:sldLayoutId id="2147483984" r:id="rId18"/>
    <p:sldLayoutId id="2147483985" r:id="rId19"/>
    <p:sldLayoutId id="2147483986" r:id="rId20"/>
    <p:sldLayoutId id="2147483987" r:id="rId21"/>
    <p:sldLayoutId id="2147483988" r:id="rId22"/>
    <p:sldLayoutId id="2147483989" r:id="rId23"/>
    <p:sldLayoutId id="2147483990" r:id="rId24"/>
    <p:sldLayoutId id="2147483991" r:id="rId25"/>
    <p:sldLayoutId id="2147483992" r:id="rId26"/>
    <p:sldLayoutId id="2147483993" r:id="rId27"/>
    <p:sldLayoutId id="2147483994" r:id="rId28"/>
    <p:sldLayoutId id="2147483995" r:id="rId29"/>
    <p:sldLayoutId id="2147483996" r:id="rId30"/>
    <p:sldLayoutId id="2147483997" r:id="rId31"/>
    <p:sldLayoutId id="2147483998" r:id="rId32"/>
    <p:sldLayoutId id="2147483999" r:id="rId33"/>
    <p:sldLayoutId id="2147484000" r:id="rId34"/>
    <p:sldLayoutId id="2147484001" r:id="rId35"/>
    <p:sldLayoutId id="2147484002" r:id="rId36"/>
    <p:sldLayoutId id="2147484003" r:id="rId37"/>
    <p:sldLayoutId id="2147484004" r:id="rId38"/>
    <p:sldLayoutId id="2147484005" r:id="rId39"/>
    <p:sldLayoutId id="2147484006" r:id="rId40"/>
    <p:sldLayoutId id="2147484007" r:id="rId41"/>
    <p:sldLayoutId id="2147484008" r:id="rId42"/>
    <p:sldLayoutId id="2147484009" r:id="rId43"/>
    <p:sldLayoutId id="2147484010" r:id="rId44"/>
    <p:sldLayoutId id="2147484011" r:id="rId45"/>
    <p:sldLayoutId id="2147484012" r:id="rId46"/>
    <p:sldLayoutId id="2147484013" r:id="rId47"/>
    <p:sldLayoutId id="2147484014" r:id="rId48"/>
    <p:sldLayoutId id="2147484015" r:id="rId49"/>
    <p:sldLayoutId id="2147484016" r:id="rId50"/>
    <p:sldLayoutId id="2147484017" r:id="rId51"/>
    <p:sldLayoutId id="2147484018" r:id="rId52"/>
    <p:sldLayoutId id="2147484019" r:id="rId53"/>
    <p:sldLayoutId id="2147484020" r:id="rId54"/>
    <p:sldLayoutId id="2147484021" r:id="rId55"/>
    <p:sldLayoutId id="2147484022" r:id="rId56"/>
    <p:sldLayoutId id="2147484023" r:id="rId57"/>
    <p:sldLayoutId id="2147484024" r:id="rId58"/>
    <p:sldLayoutId id="2147484025" r:id="rId59"/>
    <p:sldLayoutId id="2147484026" r:id="rId60"/>
    <p:sldLayoutId id="2147484027" r:id="rId61"/>
    <p:sldLayoutId id="2147484028" r:id="rId62"/>
    <p:sldLayoutId id="2147484029" r:id="rId63"/>
    <p:sldLayoutId id="2147484030" r:id="rId64"/>
    <p:sldLayoutId id="2147484031" r:id="rId65"/>
    <p:sldLayoutId id="2147484032" r:id="rId66"/>
    <p:sldLayoutId id="2147484033" r:id="rId67"/>
    <p:sldLayoutId id="2147484034" r:id="rId68"/>
    <p:sldLayoutId id="2147484035"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94.xml"/><Relationship Id="rId4" Type="http://schemas.openxmlformats.org/officeDocument/2006/relationships/image" Target="../media/image429.jpeg"/></Relationships>
</file>

<file path=ppt/slides/_rels/slide10.xml.rels><?xml version="1.0" encoding="UTF-8" standalone="yes"?>
<Relationships xmlns="http://schemas.openxmlformats.org/package/2006/relationships"><Relationship Id="rId3" Type="http://schemas.openxmlformats.org/officeDocument/2006/relationships/image" Target="../media/image434.pn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436.pn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image" Target="../media/image437.pn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notesSlide" Target="../notesSlides/notesSlide15.xml"/><Relationship Id="rId1" Type="http://schemas.openxmlformats.org/officeDocument/2006/relationships/slideLayout" Target="../slideLayouts/slideLayout36.xml"/><Relationship Id="rId4" Type="http://schemas.openxmlformats.org/officeDocument/2006/relationships/hyperlink" Target="https://www.facebook.com/cahliagroup/photos/positioning-of-your-product-or-service-is-everything-when-apple-launched-their-f/2183686438628752/"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38.png"/><Relationship Id="rId2" Type="http://schemas.openxmlformats.org/officeDocument/2006/relationships/notesSlide" Target="../notesSlides/notesSlide16.xml"/><Relationship Id="rId1" Type="http://schemas.openxmlformats.org/officeDocument/2006/relationships/slideLayout" Target="../slideLayouts/slideLayout36.xml"/><Relationship Id="rId4" Type="http://schemas.openxmlformats.org/officeDocument/2006/relationships/hyperlink" Target="https://uxdesign.cc/understanding-customer-needs-though-jobs-to-be-done-part1-5415555e230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39.png"/><Relationship Id="rId2" Type="http://schemas.openxmlformats.org/officeDocument/2006/relationships/notesSlide" Target="../notesSlides/notesSlide17.xml"/><Relationship Id="rId1" Type="http://schemas.openxmlformats.org/officeDocument/2006/relationships/slideLayout" Target="../slideLayouts/slideLayout36.xml"/><Relationship Id="rId5" Type="http://schemas.openxmlformats.org/officeDocument/2006/relationships/hyperlink" Target="https://www.doctormarket.fit/p/problemsvsjobs" TargetMode="External"/><Relationship Id="rId4" Type="http://schemas.openxmlformats.org/officeDocument/2006/relationships/image" Target="../media/image44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20.xml"/><Relationship Id="rId4" Type="http://schemas.openxmlformats.org/officeDocument/2006/relationships/image" Target="../media/image430.jpeg"/></Relationships>
</file>

<file path=ppt/slides/_rels/slide20.xml.rels><?xml version="1.0" encoding="UTF-8" standalone="yes"?>
<Relationships xmlns="http://schemas.openxmlformats.org/package/2006/relationships"><Relationship Id="rId3" Type="http://schemas.openxmlformats.org/officeDocument/2006/relationships/image" Target="../media/image441.svg"/><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441.svg"/><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442.jpeg"/><Relationship Id="rId2" Type="http://schemas.openxmlformats.org/officeDocument/2006/relationships/notesSlide" Target="../notesSlides/notesSlide22.xml"/><Relationship Id="rId1" Type="http://schemas.openxmlformats.org/officeDocument/2006/relationships/slideLayout" Target="../slideLayouts/slideLayout36.xml"/><Relationship Id="rId5" Type="http://schemas.openxmlformats.org/officeDocument/2006/relationships/hyperlink" Target="https://swapfiets.fr/en-fr/" TargetMode="External"/><Relationship Id="rId4" Type="http://schemas.openxmlformats.org/officeDocument/2006/relationships/image" Target="../media/image443.png"/></Relationships>
</file>

<file path=ppt/slides/_rels/slide23.xml.rels><?xml version="1.0" encoding="UTF-8" standalone="yes"?>
<Relationships xmlns="http://schemas.openxmlformats.org/package/2006/relationships"><Relationship Id="rId3" Type="http://schemas.openxmlformats.org/officeDocument/2006/relationships/image" Target="../media/image444.png"/><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3" Type="http://schemas.openxmlformats.org/officeDocument/2006/relationships/image" Target="../media/image445.svg"/><Relationship Id="rId2" Type="http://schemas.openxmlformats.org/officeDocument/2006/relationships/notesSlide" Target="../notesSlides/notesSlide24.xml"/><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446.svg"/><Relationship Id="rId2" Type="http://schemas.openxmlformats.org/officeDocument/2006/relationships/notesSlide" Target="../notesSlides/notesSlide25.xml"/><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3" Type="http://schemas.openxmlformats.org/officeDocument/2006/relationships/image" Target="../media/image446.svg"/><Relationship Id="rId2" Type="http://schemas.openxmlformats.org/officeDocument/2006/relationships/notesSlide" Target="../notesSlides/notesSlide26.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447.svg"/><Relationship Id="rId2" Type="http://schemas.openxmlformats.org/officeDocument/2006/relationships/notesSlide" Target="../notesSlides/notesSlide27.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0.xml"/></Relationships>
</file>

<file path=ppt/slides/_rels/slide6.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6.xml"/><Relationship Id="rId1" Type="http://schemas.openxmlformats.org/officeDocument/2006/relationships/slideLayout" Target="../slideLayouts/slideLayout89.xml"/><Relationship Id="rId5" Type="http://schemas.openxmlformats.org/officeDocument/2006/relationships/hyperlink" Target="https://www.youtube.com/watch?v=McTh-xzxfRE&amp;t=663s" TargetMode="External"/><Relationship Id="rId4" Type="http://schemas.openxmlformats.org/officeDocument/2006/relationships/image" Target="../media/image432.jpeg"/></Relationships>
</file>

<file path=ppt/slides/_rels/slide7.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7.xml"/><Relationship Id="rId1" Type="http://schemas.openxmlformats.org/officeDocument/2006/relationships/slideLayout" Target="../slideLayouts/slideLayout89.xml"/><Relationship Id="rId5" Type="http://schemas.openxmlformats.org/officeDocument/2006/relationships/hyperlink" Target="https://www.youtube.com/watch?v=McTh-xzxfRE&amp;t=663s" TargetMode="External"/><Relationship Id="rId4" Type="http://schemas.openxmlformats.org/officeDocument/2006/relationships/image" Target="../media/image43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433.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69D3E-8858-4A05-B3A9-84A618532352}"/>
              </a:ext>
            </a:extLst>
          </p:cNvPr>
          <p:cNvSpPr>
            <a:spLocks noGrp="1"/>
          </p:cNvSpPr>
          <p:nvPr>
            <p:ph type="title"/>
          </p:nvPr>
        </p:nvSpPr>
        <p:spPr>
          <a:xfrm>
            <a:off x="935834" y="5881704"/>
            <a:ext cx="8168410" cy="636104"/>
          </a:xfrm>
        </p:spPr>
        <p:txBody>
          <a:bodyPr>
            <a:noAutofit/>
          </a:bodyPr>
          <a:lstStyle/>
          <a:p>
            <a:pPr algn="l"/>
            <a:r>
              <a:rPr lang="en-GB" sz="2800" b="0" noProof="0" dirty="0">
                <a:solidFill>
                  <a:srgbClr val="8EB403"/>
                </a:solidFill>
              </a:rPr>
              <a:t>Entrepreneurial Thinking and Acting</a:t>
            </a:r>
          </a:p>
        </p:txBody>
      </p:sp>
      <p:sp>
        <p:nvSpPr>
          <p:cNvPr id="4" name="Rechteck 3">
            <a:extLst>
              <a:ext uri="{FF2B5EF4-FFF2-40B4-BE49-F238E27FC236}">
                <a16:creationId xmlns:a16="http://schemas.microsoft.com/office/drawing/2014/main" id="{2B5132A5-C60A-4155-AB83-FBEB00069D1D}"/>
              </a:ext>
            </a:extLst>
          </p:cNvPr>
          <p:cNvSpPr/>
          <p:nvPr/>
        </p:nvSpPr>
        <p:spPr>
          <a:xfrm>
            <a:off x="925894" y="5301350"/>
            <a:ext cx="3886000"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i="0" u="none" strike="noStrike" kern="1200" cap="none" spc="0" normalizeH="0" baseline="0" noProof="0" dirty="0">
                <a:ln>
                  <a:noFill/>
                </a:ln>
                <a:solidFill>
                  <a:srgbClr val="8EB403"/>
                </a:solidFill>
                <a:effectLst/>
                <a:uLnTx/>
                <a:uFillTx/>
                <a:latin typeface="+mj-lt"/>
                <a:ea typeface="+mn-ea"/>
                <a:cs typeface="+mn-cs"/>
              </a:rPr>
              <a:t>my</a:t>
            </a:r>
            <a:r>
              <a:rPr kumimoji="0" lang="de-CH" sz="4200" b="1" i="0" u="none" strike="noStrike" kern="1200" cap="none" spc="0" normalizeH="0" baseline="0" noProof="0" dirty="0">
                <a:ln>
                  <a:noFill/>
                </a:ln>
                <a:solidFill>
                  <a:srgbClr val="8EB403"/>
                </a:solidFill>
                <a:effectLst/>
                <a:uLnTx/>
                <a:uFillTx/>
                <a:latin typeface="+mj-lt"/>
                <a:ea typeface="+mn-ea"/>
                <a:cs typeface="+mn-cs"/>
              </a:rPr>
              <a:t>idea.</a:t>
            </a:r>
            <a:r>
              <a:rPr kumimoji="0" lang="de-CH" sz="4200" b="0" i="0" u="none" strike="noStrike" kern="1200" cap="none" spc="0" normalizeH="0" baseline="0" noProof="0" dirty="0">
                <a:ln>
                  <a:noFill/>
                </a:ln>
                <a:solidFill>
                  <a:srgbClr val="8EB403"/>
                </a:solidFill>
                <a:effectLst/>
                <a:uLnTx/>
                <a:uFillTx/>
                <a:latin typeface="+mj-lt"/>
                <a:ea typeface="+mn-ea"/>
                <a:cs typeface="+mn-cs"/>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de-CH" sz="2400" b="1" i="0" u="none" strike="noStrike" kern="1200" cap="none" spc="0" normalizeH="0" baseline="0" noProof="0" smtClean="0">
                <a:ln>
                  <a:noFill/>
                </a:ln>
                <a:solidFill>
                  <a:prstClr val="white"/>
                </a:solidFill>
                <a:effectLst/>
                <a:uLnTx/>
                <a:uFillTx/>
                <a:latin typeface="Century Gothic"/>
                <a:ea typeface="+mn-ea"/>
                <a:cs typeface="+mn-cs"/>
              </a:rPr>
              <a:t>1</a:t>
            </a:fld>
            <a:endParaRPr kumimoji="0" lang="de-CH"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6" name="Grafik 5">
            <a:extLst>
              <a:ext uri="{FF2B5EF4-FFF2-40B4-BE49-F238E27FC236}">
                <a16:creationId xmlns:a16="http://schemas.microsoft.com/office/drawing/2014/main" id="{5DF5DC4E-6071-9C0A-CE9F-CE265CE4BA93}"/>
              </a:ext>
            </a:extLst>
          </p:cNvPr>
          <p:cNvPicPr>
            <a:picLocks noChangeAspect="1"/>
          </p:cNvPicPr>
          <p:nvPr/>
        </p:nvPicPr>
        <p:blipFill>
          <a:blip r:embed="rId4" cstate="email">
            <a:extLst>
              <a:ext uri="{28A0092B-C50C-407E-A947-70E740481C1C}">
                <a14:useLocalDpi xmlns:a14="http://schemas.microsoft.com/office/drawing/2010/main"/>
              </a:ext>
            </a:extLst>
          </a:blip>
          <a:srcRect r="16716"/>
          <a:stretch>
            <a:fillRect/>
          </a:stretch>
        </p:blipFill>
        <p:spPr>
          <a:xfrm>
            <a:off x="9148681" y="5236341"/>
            <a:ext cx="3043319" cy="1314603"/>
          </a:xfrm>
          <a:prstGeom prst="rect">
            <a:avLst/>
          </a:prstGeom>
        </p:spPr>
      </p:pic>
    </p:spTree>
    <p:extLst>
      <p:ext uri="{BB962C8B-B14F-4D97-AF65-F5344CB8AC3E}">
        <p14:creationId xmlns:p14="http://schemas.microsoft.com/office/powerpoint/2010/main" val="2782615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DA76-5B52-A21D-9737-AE22C639A875}"/>
            </a:ext>
          </a:extLst>
        </p:cNvPr>
        <p:cNvGrpSpPr/>
        <p:nvPr/>
      </p:nvGrpSpPr>
      <p:grpSpPr>
        <a:xfrm>
          <a:off x="0" y="0"/>
          <a:ext cx="0" cy="0"/>
          <a:chOff x="0" y="0"/>
          <a:chExt cx="0" cy="0"/>
        </a:xfrm>
      </p:grpSpPr>
      <p:sp>
        <p:nvSpPr>
          <p:cNvPr id="6" name="Rectangle 2">
            <a:extLst>
              <a:ext uri="{FF2B5EF4-FFF2-40B4-BE49-F238E27FC236}">
                <a16:creationId xmlns:a16="http://schemas.microsoft.com/office/drawing/2014/main" id="{6A17CBD0-7E9D-AC79-4A77-F3A6150258EF}"/>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B4874"/>
                </a:solidFill>
                <a:effectLst/>
                <a:uLnTx/>
                <a:uFillTx/>
                <a:latin typeface="Century Gothic"/>
                <a:ea typeface="ＭＳ Ｐゴシック" charset="0"/>
                <a:cs typeface="Arial"/>
              </a:rPr>
              <a:t>Why do our customers buy our products?</a:t>
            </a:r>
          </a:p>
        </p:txBody>
      </p:sp>
      <p:pic>
        <p:nvPicPr>
          <p:cNvPr id="7" name="Immagine 6">
            <a:extLst>
              <a:ext uri="{FF2B5EF4-FFF2-40B4-BE49-F238E27FC236}">
                <a16:creationId xmlns:a16="http://schemas.microsoft.com/office/drawing/2014/main" id="{CBBCD969-591A-7F73-BE65-75EF66BA01F4}"/>
              </a:ext>
            </a:extLst>
          </p:cNvPr>
          <p:cNvPicPr>
            <a:picLocks noChangeAspect="1"/>
          </p:cNvPicPr>
          <p:nvPr/>
        </p:nvPicPr>
        <p:blipFill>
          <a:blip r:embed="rId3"/>
          <a:stretch>
            <a:fillRect/>
          </a:stretch>
        </p:blipFill>
        <p:spPr>
          <a:xfrm>
            <a:off x="1518025" y="1083898"/>
            <a:ext cx="9155949" cy="5127331"/>
          </a:xfrm>
          <a:prstGeom prst="rect">
            <a:avLst/>
          </a:prstGeom>
        </p:spPr>
      </p:pic>
      <p:sp>
        <p:nvSpPr>
          <p:cNvPr id="4" name="CasellaDiTesto 3">
            <a:extLst>
              <a:ext uri="{FF2B5EF4-FFF2-40B4-BE49-F238E27FC236}">
                <a16:creationId xmlns:a16="http://schemas.microsoft.com/office/drawing/2014/main" id="{7CB4E4D4-8F43-5811-1A30-6B8DAC87AAE0}"/>
              </a:ext>
            </a:extLst>
          </p:cNvPr>
          <p:cNvSpPr txBox="1"/>
          <p:nvPr/>
        </p:nvSpPr>
        <p:spPr>
          <a:xfrm>
            <a:off x="1518024" y="6308452"/>
            <a:ext cx="8072025" cy="246221"/>
          </a:xfrm>
          <a:prstGeom prst="rect">
            <a:avLst/>
          </a:prstGeom>
          <a:noFill/>
        </p:spPr>
        <p:txBody>
          <a:bodyPr wrap="square">
            <a:spAutoFit/>
          </a:bodyPr>
          <a:lstStyle/>
          <a:p>
            <a:r>
              <a:rPr lang="de-CH" sz="1000" b="1" noProof="0" dirty="0">
                <a:solidFill>
                  <a:srgbClr val="686868"/>
                </a:solidFill>
              </a:rPr>
              <a:t>Source: </a:t>
            </a:r>
            <a:r>
              <a:rPr lang="de-CH" sz="1000" noProof="0" dirty="0">
                <a:solidFill>
                  <a:srgbClr val="686868"/>
                </a:solidFill>
              </a:rPr>
              <a:t>Screenshot from YouTube – ‘Experiment – 20 kg of dirty potatoes – in a washing machine’ (Dimo Petkov, 2022).</a:t>
            </a:r>
          </a:p>
        </p:txBody>
      </p:sp>
      <p:sp>
        <p:nvSpPr>
          <p:cNvPr id="2" name="Foliennummernplatzhalter 1">
            <a:extLst>
              <a:ext uri="{FF2B5EF4-FFF2-40B4-BE49-F238E27FC236}">
                <a16:creationId xmlns:a16="http://schemas.microsoft.com/office/drawing/2014/main" id="{CFC04E91-5F51-1FF0-3633-E3E83E6E5E0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4089987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D0E9066D-A746-C920-B035-400199B804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86629" y="2016877"/>
            <a:ext cx="4294261" cy="4090848"/>
          </a:xfrm>
          <a:prstGeom prst="rect">
            <a:avLst/>
          </a:prstGeom>
        </p:spPr>
      </p:pic>
      <p:sp>
        <p:nvSpPr>
          <p:cNvPr id="3" name="Rectangle 2">
            <a:extLst>
              <a:ext uri="{FF2B5EF4-FFF2-40B4-BE49-F238E27FC236}">
                <a16:creationId xmlns:a16="http://schemas.microsoft.com/office/drawing/2014/main" id="{93F77068-A812-4A22-8C5A-931A5034A777}"/>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If your customer could promote your product</a:t>
            </a:r>
          </a:p>
        </p:txBody>
      </p:sp>
      <p:sp>
        <p:nvSpPr>
          <p:cNvPr id="4" name="Textplatzhalter 3">
            <a:extLst>
              <a:ext uri="{FF2B5EF4-FFF2-40B4-BE49-F238E27FC236}">
                <a16:creationId xmlns:a16="http://schemas.microsoft.com/office/drawing/2014/main" id="{6ABEF621-EC44-4CF1-8153-F6AF089786BA}"/>
              </a:ext>
            </a:extLst>
          </p:cNvPr>
          <p:cNvSpPr>
            <a:spLocks noGrp="1"/>
          </p:cNvSpPr>
          <p:nvPr>
            <p:ph type="body" idx="1"/>
          </p:nvPr>
        </p:nvSpPr>
        <p:spPr>
          <a:xfrm>
            <a:off x="1078515" y="898395"/>
            <a:ext cx="6308113" cy="5446619"/>
          </a:xfrm>
          <a:prstGeom prst="rect">
            <a:avLst/>
          </a:prstGeom>
        </p:spPr>
        <p:txBody>
          <a:bodyPr wrap="square">
            <a:spAutoFit/>
          </a:bodyPr>
          <a:lstStyle/>
          <a:p>
            <a:pPr algn="l"/>
            <a:r>
              <a:rPr lang="en-GB" sz="2100" noProof="0" dirty="0">
                <a:solidFill>
                  <a:schemeClr val="tx1"/>
                </a:solidFill>
                <a:ea typeface="ＭＳ Ｐゴシック" charset="0"/>
                <a:cs typeface="Arial"/>
              </a:rPr>
              <a:t>👤 </a:t>
            </a:r>
            <a:r>
              <a:rPr lang="en-GB" sz="2100" b="1" noProof="0" dirty="0">
                <a:solidFill>
                  <a:schemeClr val="tx1"/>
                </a:solidFill>
                <a:ea typeface="ＭＳ Ｐゴシック" charset="0"/>
                <a:cs typeface="Arial"/>
              </a:rPr>
              <a:t>Identity </a:t>
            </a:r>
            <a:r>
              <a:rPr lang="en-GB" sz="2100" noProof="0" dirty="0">
                <a:solidFill>
                  <a:schemeClr val="tx1"/>
                </a:solidFill>
                <a:ea typeface="ＭＳ Ｐゴシック" charset="0"/>
                <a:cs typeface="Arial"/>
              </a:rPr>
              <a:t>→ «I am a …»</a:t>
            </a:r>
          </a:p>
          <a:p>
            <a:pPr algn="l"/>
            <a:endParaRPr lang="en-GB" sz="2100" noProof="0" dirty="0">
              <a:solidFill>
                <a:schemeClr val="tx1"/>
              </a:solidFill>
              <a:ea typeface="ＭＳ Ｐゴシック" charset="0"/>
              <a:cs typeface="Arial"/>
            </a:endParaRPr>
          </a:p>
          <a:p>
            <a:pPr algn="l"/>
            <a:r>
              <a:rPr lang="en-GB" sz="2100" noProof="0" dirty="0">
                <a:solidFill>
                  <a:schemeClr val="tx1"/>
                </a:solidFill>
                <a:ea typeface="ＭＳ Ｐゴシック" charset="0"/>
                <a:cs typeface="Arial"/>
              </a:rPr>
              <a:t>🎯 </a:t>
            </a:r>
            <a:r>
              <a:rPr lang="en-GB" sz="2100" b="1" noProof="0" dirty="0">
                <a:solidFill>
                  <a:schemeClr val="tx1"/>
                </a:solidFill>
                <a:ea typeface="ＭＳ Ｐゴシック" charset="0"/>
                <a:cs typeface="Arial"/>
              </a:rPr>
              <a:t>Task to be completed </a:t>
            </a:r>
            <a:r>
              <a:rPr lang="en-GB" sz="2100" noProof="0" dirty="0">
                <a:solidFill>
                  <a:schemeClr val="tx1"/>
                </a:solidFill>
                <a:ea typeface="ＭＳ Ｐゴシック" charset="0"/>
                <a:cs typeface="Arial"/>
              </a:rPr>
              <a:t>→ «I want to achieve…»</a:t>
            </a:r>
          </a:p>
          <a:p>
            <a:pPr algn="l"/>
            <a:endParaRPr lang="en-GB" sz="2100" noProof="0" dirty="0">
              <a:solidFill>
                <a:schemeClr val="tx1"/>
              </a:solidFill>
              <a:ea typeface="ＭＳ Ｐゴシック" charset="0"/>
              <a:cs typeface="Arial"/>
            </a:endParaRPr>
          </a:p>
          <a:p>
            <a:pPr algn="l"/>
            <a:r>
              <a:rPr lang="en-GB" sz="2100" noProof="0" dirty="0">
                <a:solidFill>
                  <a:schemeClr val="tx1"/>
                </a:solidFill>
                <a:ea typeface="ＭＳ Ｐゴシック" charset="0"/>
                <a:cs typeface="Arial"/>
              </a:rPr>
              <a:t>⚙ </a:t>
            </a:r>
            <a:r>
              <a:rPr lang="en-GB" sz="2100" b="1" noProof="0" dirty="0">
                <a:solidFill>
                  <a:schemeClr val="tx1"/>
                </a:solidFill>
                <a:ea typeface="ＭＳ Ｐゴシック" charset="0"/>
                <a:cs typeface="Arial"/>
              </a:rPr>
              <a:t>Current solution </a:t>
            </a:r>
            <a:r>
              <a:rPr lang="en-GB" sz="2100" noProof="0" dirty="0">
                <a:solidFill>
                  <a:schemeClr val="tx1"/>
                </a:solidFill>
                <a:ea typeface="ＭＳ Ｐゴシック" charset="0"/>
                <a:cs typeface="Arial"/>
              </a:rPr>
              <a:t>→ «At the moment, I use …»</a:t>
            </a:r>
          </a:p>
          <a:p>
            <a:pPr algn="l"/>
            <a:endParaRPr lang="en-GB" sz="2100" noProof="0" dirty="0">
              <a:solidFill>
                <a:schemeClr val="tx1"/>
              </a:solidFill>
              <a:ea typeface="ＭＳ Ｐゴシック" charset="0"/>
              <a:cs typeface="Arial"/>
            </a:endParaRPr>
          </a:p>
          <a:p>
            <a:pPr algn="l"/>
            <a:r>
              <a:rPr lang="en-GB" sz="2100" noProof="0" dirty="0">
                <a:solidFill>
                  <a:schemeClr val="tx1"/>
                </a:solidFill>
                <a:ea typeface="ＭＳ Ｐゴシック" charset="0"/>
                <a:cs typeface="Arial"/>
              </a:rPr>
              <a:t>😤 </a:t>
            </a:r>
            <a:r>
              <a:rPr lang="en-GB" sz="2100" b="1" noProof="0" dirty="0">
                <a:solidFill>
                  <a:schemeClr val="tx1"/>
                </a:solidFill>
                <a:ea typeface="ＭＳ Ｐゴシック" charset="0"/>
                <a:cs typeface="Arial"/>
              </a:rPr>
              <a:t>Frustration </a:t>
            </a:r>
            <a:r>
              <a:rPr lang="en-GB" sz="2100" noProof="0" dirty="0">
                <a:solidFill>
                  <a:schemeClr val="tx1"/>
                </a:solidFill>
                <a:ea typeface="ＭＳ Ｐゴシック" charset="0"/>
                <a:cs typeface="Arial"/>
              </a:rPr>
              <a:t>→ «… but it frustrates me because …»</a:t>
            </a:r>
          </a:p>
          <a:p>
            <a:pPr algn="l"/>
            <a:endParaRPr lang="en-GB" sz="2100" noProof="0" dirty="0">
              <a:solidFill>
                <a:schemeClr val="tx1"/>
              </a:solidFill>
              <a:ea typeface="ＭＳ Ｐゴシック" charset="0"/>
              <a:cs typeface="Arial"/>
            </a:endParaRPr>
          </a:p>
          <a:p>
            <a:pPr algn="l"/>
            <a:r>
              <a:rPr lang="en-GB" sz="2100" noProof="0" dirty="0">
                <a:solidFill>
                  <a:schemeClr val="tx1"/>
                </a:solidFill>
                <a:ea typeface="ＭＳ Ｐゴシック" charset="0"/>
                <a:cs typeface="Arial"/>
              </a:rPr>
              <a:t>💡 </a:t>
            </a:r>
            <a:r>
              <a:rPr lang="en-GB" sz="2100" b="1" noProof="0" dirty="0">
                <a:solidFill>
                  <a:schemeClr val="tx1"/>
                </a:solidFill>
                <a:ea typeface="ＭＳ Ｐゴシック" charset="0"/>
                <a:cs typeface="Arial"/>
              </a:rPr>
              <a:t>New solution </a:t>
            </a:r>
            <a:r>
              <a:rPr lang="en-GB" sz="2100" noProof="0" dirty="0">
                <a:solidFill>
                  <a:schemeClr val="tx1"/>
                </a:solidFill>
                <a:ea typeface="ＭＳ Ｐゴシック" charset="0"/>
                <a:cs typeface="Arial"/>
              </a:rPr>
              <a:t>→ «I’ve discovered that …»</a:t>
            </a:r>
          </a:p>
          <a:p>
            <a:pPr algn="l"/>
            <a:endParaRPr lang="en-GB" sz="2100" noProof="0" dirty="0">
              <a:solidFill>
                <a:schemeClr val="tx1"/>
              </a:solidFill>
              <a:ea typeface="ＭＳ Ｐゴシック" charset="0"/>
              <a:cs typeface="Arial"/>
            </a:endParaRPr>
          </a:p>
          <a:p>
            <a:pPr algn="l"/>
            <a:r>
              <a:rPr lang="en-GB" sz="2100" noProof="0" dirty="0">
                <a:solidFill>
                  <a:schemeClr val="tx1"/>
                </a:solidFill>
                <a:ea typeface="ＭＳ Ｐゴシック" charset="0"/>
                <a:cs typeface="Arial"/>
              </a:rPr>
              <a:t>🚀 </a:t>
            </a:r>
            <a:r>
              <a:rPr lang="en-GB" sz="2100" b="1" noProof="0" dirty="0">
                <a:solidFill>
                  <a:schemeClr val="tx1"/>
                </a:solidFill>
                <a:ea typeface="ＭＳ Ｐゴシック" charset="0"/>
                <a:cs typeface="Arial"/>
              </a:rPr>
              <a:t>Acceptance and outcome </a:t>
            </a:r>
            <a:r>
              <a:rPr lang="en-GB" sz="2100" noProof="0" dirty="0">
                <a:solidFill>
                  <a:schemeClr val="tx1"/>
                </a:solidFill>
                <a:ea typeface="ＭＳ Ｐゴシック" charset="0"/>
                <a:cs typeface="Arial"/>
              </a:rPr>
              <a:t>→ «Now I’m using this because …»</a:t>
            </a:r>
          </a:p>
        </p:txBody>
      </p:sp>
      <p:sp>
        <p:nvSpPr>
          <p:cNvPr id="2" name="Foliennummernplatzhalter 1">
            <a:extLst>
              <a:ext uri="{FF2B5EF4-FFF2-40B4-BE49-F238E27FC236}">
                <a16:creationId xmlns:a16="http://schemas.microsoft.com/office/drawing/2014/main" id="{D927B10C-0874-47B3-8128-41057E48D803}"/>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9" name="Textplatzhalter 3">
            <a:extLst>
              <a:ext uri="{FF2B5EF4-FFF2-40B4-BE49-F238E27FC236}">
                <a16:creationId xmlns:a16="http://schemas.microsoft.com/office/drawing/2014/main" id="{44EB6AD2-24AA-1981-D287-B4C3C906E95D}"/>
              </a:ext>
            </a:extLst>
          </p:cNvPr>
          <p:cNvSpPr txBox="1">
            <a:spLocks/>
          </p:cNvSpPr>
          <p:nvPr/>
        </p:nvSpPr>
        <p:spPr>
          <a:xfrm>
            <a:off x="9936880" y="1753013"/>
            <a:ext cx="1536952" cy="590931"/>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noProof="0" dirty="0">
                <a:solidFill>
                  <a:schemeClr val="tx1"/>
                </a:solidFill>
                <a:ea typeface="ＭＳ Ｐゴシック" charset="0"/>
                <a:cs typeface="Arial"/>
              </a:rPr>
              <a:t>Connection to persona</a:t>
            </a:r>
          </a:p>
        </p:txBody>
      </p:sp>
      <p:sp>
        <p:nvSpPr>
          <p:cNvPr id="5" name="Ellipse 16">
            <a:extLst>
              <a:ext uri="{FF2B5EF4-FFF2-40B4-BE49-F238E27FC236}">
                <a16:creationId xmlns:a16="http://schemas.microsoft.com/office/drawing/2014/main" id="{2B870DBF-8297-8F96-47C5-0F61F31D260E}"/>
              </a:ext>
            </a:extLst>
          </p:cNvPr>
          <p:cNvSpPr/>
          <p:nvPr/>
        </p:nvSpPr>
        <p:spPr>
          <a:xfrm>
            <a:off x="10360480" y="1078465"/>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7" name="Freeform 5">
            <a:extLst>
              <a:ext uri="{FF2B5EF4-FFF2-40B4-BE49-F238E27FC236}">
                <a16:creationId xmlns:a16="http://schemas.microsoft.com/office/drawing/2014/main" id="{2589ED8A-BFB0-8217-07B7-9464DEE08F79}"/>
              </a:ext>
            </a:extLst>
          </p:cNvPr>
          <p:cNvSpPr>
            <a:spLocks noEditPoints="1"/>
          </p:cNvSpPr>
          <p:nvPr/>
        </p:nvSpPr>
        <p:spPr bwMode="auto">
          <a:xfrm>
            <a:off x="10518659" y="1230209"/>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Tree>
    <p:extLst>
      <p:ext uri="{BB962C8B-B14F-4D97-AF65-F5344CB8AC3E}">
        <p14:creationId xmlns:p14="http://schemas.microsoft.com/office/powerpoint/2010/main" val="814777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BCE8F-36AF-B005-445A-7EE06C7B793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FD900DF-7460-F2E0-F884-9981AFCE9D73}"/>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B4874"/>
                </a:solidFill>
                <a:effectLst/>
                <a:uLnTx/>
                <a:uFillTx/>
                <a:latin typeface="Century Gothic"/>
                <a:ea typeface="ＭＳ Ｐゴシック" charset="0"/>
                <a:cs typeface="Arial"/>
              </a:rPr>
              <a:t>The milkshake dilemma (1)</a:t>
            </a:r>
          </a:p>
        </p:txBody>
      </p:sp>
      <p:sp>
        <p:nvSpPr>
          <p:cNvPr id="2" name="Foliennummernplatzhalter 1">
            <a:extLst>
              <a:ext uri="{FF2B5EF4-FFF2-40B4-BE49-F238E27FC236}">
                <a16:creationId xmlns:a16="http://schemas.microsoft.com/office/drawing/2014/main" id="{2874D32C-1072-2E38-4C55-FECB809FAEDD}"/>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9" name="Immagine 8">
            <a:extLst>
              <a:ext uri="{FF2B5EF4-FFF2-40B4-BE49-F238E27FC236}">
                <a16:creationId xmlns:a16="http://schemas.microsoft.com/office/drawing/2014/main" id="{3BF95F1B-A394-8583-B8C1-8280E96C61E6}"/>
              </a:ext>
            </a:extLst>
          </p:cNvPr>
          <p:cNvPicPr>
            <a:picLocks noChangeAspect="1"/>
          </p:cNvPicPr>
          <p:nvPr/>
        </p:nvPicPr>
        <p:blipFill>
          <a:blip r:embed="rId3"/>
          <a:stretch>
            <a:fillRect/>
          </a:stretch>
        </p:blipFill>
        <p:spPr>
          <a:xfrm>
            <a:off x="1094677" y="1278678"/>
            <a:ext cx="5001323" cy="4925112"/>
          </a:xfrm>
          <a:prstGeom prst="rect">
            <a:avLst/>
          </a:prstGeom>
        </p:spPr>
      </p:pic>
      <p:sp>
        <p:nvSpPr>
          <p:cNvPr id="11" name="CasellaDiTesto 10">
            <a:extLst>
              <a:ext uri="{FF2B5EF4-FFF2-40B4-BE49-F238E27FC236}">
                <a16:creationId xmlns:a16="http://schemas.microsoft.com/office/drawing/2014/main" id="{9A560E63-69A1-F76B-6C79-EF80194897F7}"/>
              </a:ext>
            </a:extLst>
          </p:cNvPr>
          <p:cNvSpPr txBox="1"/>
          <p:nvPr/>
        </p:nvSpPr>
        <p:spPr>
          <a:xfrm>
            <a:off x="6672150" y="1363631"/>
            <a:ext cx="4425173" cy="4324261"/>
          </a:xfrm>
          <a:prstGeom prst="rect">
            <a:avLst/>
          </a:prstGeom>
          <a:noFill/>
        </p:spPr>
        <p:txBody>
          <a:bodyPr wrap="square">
            <a:spAutoFit/>
          </a:bodyPr>
          <a:lstStyle/>
          <a:p>
            <a:pPr>
              <a:spcBef>
                <a:spcPts val="600"/>
              </a:spcBef>
            </a:pPr>
            <a:r>
              <a:rPr lang="en-GB" noProof="0" dirty="0"/>
              <a:t>The famous </a:t>
            </a:r>
            <a:r>
              <a:rPr lang="en-GB" i="1" noProof="0" dirty="0"/>
              <a:t>milkshake dilemma</a:t>
            </a:r>
            <a:r>
              <a:rPr lang="en-GB" noProof="0" dirty="0"/>
              <a:t>, coined by the late Harvard professor and innovation expert Clayton Christensen, shows that we often need to</a:t>
            </a:r>
            <a:r>
              <a:rPr lang="en-GB" b="1" noProof="0" dirty="0"/>
              <a:t> change our perspective </a:t>
            </a:r>
            <a:r>
              <a:rPr lang="en-GB" noProof="0" dirty="0"/>
              <a:t>to understand the </a:t>
            </a:r>
            <a:r>
              <a:rPr lang="en-GB" b="1" noProof="0" dirty="0"/>
              <a:t>true value that customers see in a product</a:t>
            </a:r>
            <a:r>
              <a:rPr lang="en-GB" noProof="0" dirty="0"/>
              <a:t>.</a:t>
            </a:r>
            <a:br>
              <a:rPr lang="en-GB" noProof="0" dirty="0"/>
            </a:br>
            <a:r>
              <a:rPr lang="en-GB" noProof="0" dirty="0"/>
              <a:t>McDonald’s wanted to boost milkshake sales by changing the </a:t>
            </a:r>
            <a:r>
              <a:rPr lang="en-GB" b="1" noProof="0" dirty="0"/>
              <a:t>price </a:t>
            </a:r>
            <a:r>
              <a:rPr lang="en-GB" noProof="0" dirty="0"/>
              <a:t>and </a:t>
            </a:r>
            <a:r>
              <a:rPr lang="en-GB" b="1" noProof="0" dirty="0"/>
              <a:t>flavour</a:t>
            </a:r>
            <a:r>
              <a:rPr lang="en-GB" noProof="0" dirty="0"/>
              <a:t>, but nothing worked.</a:t>
            </a:r>
            <a:br>
              <a:rPr lang="en-GB" noProof="0" dirty="0"/>
            </a:br>
            <a:r>
              <a:rPr lang="en-GB" noProof="0" dirty="0"/>
              <a:t>Christensen suggested asking a different question:</a:t>
            </a:r>
          </a:p>
          <a:p>
            <a:pPr>
              <a:spcBef>
                <a:spcPts val="600"/>
              </a:spcBef>
            </a:pPr>
            <a:r>
              <a:rPr lang="en-GB" b="1" noProof="0" dirty="0"/>
              <a:t>Why do customers «commission» a milkshake? What task is it supposed to fulfil for them?</a:t>
            </a:r>
            <a:endParaRPr lang="en-GB" noProof="0" dirty="0"/>
          </a:p>
        </p:txBody>
      </p:sp>
      <p:sp>
        <p:nvSpPr>
          <p:cNvPr id="4" name="CasellaDiTesto 3">
            <a:extLst>
              <a:ext uri="{FF2B5EF4-FFF2-40B4-BE49-F238E27FC236}">
                <a16:creationId xmlns:a16="http://schemas.microsoft.com/office/drawing/2014/main" id="{CEBAC414-0EC4-03A5-A951-1AE1D51B4D04}"/>
              </a:ext>
            </a:extLst>
          </p:cNvPr>
          <p:cNvSpPr txBox="1"/>
          <p:nvPr/>
        </p:nvSpPr>
        <p:spPr>
          <a:xfrm>
            <a:off x="1065180" y="6236936"/>
            <a:ext cx="6053375" cy="246221"/>
          </a:xfrm>
          <a:prstGeom prst="rect">
            <a:avLst/>
          </a:prstGeom>
          <a:noFill/>
        </p:spPr>
        <p:txBody>
          <a:bodyPr wrap="square">
            <a:spAutoFit/>
          </a:bodyPr>
          <a:lstStyle/>
          <a:p>
            <a:r>
              <a:rPr lang="en-US" sz="1000" b="1" dirty="0">
                <a:solidFill>
                  <a:srgbClr val="686868"/>
                </a:solidFill>
              </a:rPr>
              <a:t>Source: </a:t>
            </a:r>
            <a:r>
              <a:rPr lang="en-US" sz="1000" dirty="0">
                <a:solidFill>
                  <a:srgbClr val="686868"/>
                </a:solidFill>
              </a:rPr>
              <a:t>Own work using ChatGPT (OpenAI, 2025).</a:t>
            </a:r>
          </a:p>
        </p:txBody>
      </p:sp>
    </p:spTree>
    <p:extLst>
      <p:ext uri="{BB962C8B-B14F-4D97-AF65-F5344CB8AC3E}">
        <p14:creationId xmlns:p14="http://schemas.microsoft.com/office/powerpoint/2010/main" val="2073011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9ABE6-0DD8-0881-94A4-A7C95F8E83F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F4D8A1E-048F-9863-2E18-4ADB1F1ADA6A}"/>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B4874"/>
                </a:solidFill>
                <a:effectLst/>
                <a:uLnTx/>
                <a:uFillTx/>
                <a:latin typeface="Century Gothic"/>
                <a:ea typeface="ＭＳ Ｐゴシック" charset="0"/>
                <a:cs typeface="Arial"/>
              </a:rPr>
              <a:t>The milkshake dilemma (2)</a:t>
            </a:r>
          </a:p>
        </p:txBody>
      </p:sp>
      <p:sp>
        <p:nvSpPr>
          <p:cNvPr id="2" name="Foliennummernplatzhalter 1">
            <a:extLst>
              <a:ext uri="{FF2B5EF4-FFF2-40B4-BE49-F238E27FC236}">
                <a16:creationId xmlns:a16="http://schemas.microsoft.com/office/drawing/2014/main" id="{D52208F9-DC47-5593-2661-269ECB763999}"/>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5" name="Immagine 4">
            <a:extLst>
              <a:ext uri="{FF2B5EF4-FFF2-40B4-BE49-F238E27FC236}">
                <a16:creationId xmlns:a16="http://schemas.microsoft.com/office/drawing/2014/main" id="{456ED335-C94A-5405-44E5-77317641759D}"/>
              </a:ext>
            </a:extLst>
          </p:cNvPr>
          <p:cNvPicPr>
            <a:picLocks noChangeAspect="1"/>
          </p:cNvPicPr>
          <p:nvPr/>
        </p:nvPicPr>
        <p:blipFill>
          <a:blip r:embed="rId3"/>
          <a:stretch>
            <a:fillRect/>
          </a:stretch>
        </p:blipFill>
        <p:spPr>
          <a:xfrm>
            <a:off x="1282161" y="1273913"/>
            <a:ext cx="4944165" cy="4934639"/>
          </a:xfrm>
          <a:prstGeom prst="rect">
            <a:avLst/>
          </a:prstGeom>
        </p:spPr>
      </p:pic>
      <p:sp>
        <p:nvSpPr>
          <p:cNvPr id="4" name="CasellaDiTesto 3">
            <a:extLst>
              <a:ext uri="{FF2B5EF4-FFF2-40B4-BE49-F238E27FC236}">
                <a16:creationId xmlns:a16="http://schemas.microsoft.com/office/drawing/2014/main" id="{664E00AD-2AAA-B52E-A497-A4A2686C12B6}"/>
              </a:ext>
            </a:extLst>
          </p:cNvPr>
          <p:cNvSpPr txBox="1"/>
          <p:nvPr/>
        </p:nvSpPr>
        <p:spPr>
          <a:xfrm>
            <a:off x="1282160" y="6240894"/>
            <a:ext cx="5797065" cy="246221"/>
          </a:xfrm>
          <a:prstGeom prst="rect">
            <a:avLst/>
          </a:prstGeom>
          <a:noFill/>
        </p:spPr>
        <p:txBody>
          <a:bodyPr wrap="square">
            <a:spAutoFit/>
          </a:bodyPr>
          <a:lstStyle/>
          <a:p>
            <a:r>
              <a:rPr lang="en-US" sz="1000" b="1" dirty="0">
                <a:solidFill>
                  <a:srgbClr val="686868"/>
                </a:solidFill>
              </a:rPr>
              <a:t>Source: </a:t>
            </a:r>
            <a:r>
              <a:rPr lang="en-US" sz="1000" dirty="0">
                <a:solidFill>
                  <a:srgbClr val="686868"/>
                </a:solidFill>
              </a:rPr>
              <a:t>Own work using ChatGPT (OpenAI, 2025).</a:t>
            </a:r>
          </a:p>
        </p:txBody>
      </p:sp>
      <p:sp>
        <p:nvSpPr>
          <p:cNvPr id="6" name="Rechteck 5">
            <a:extLst>
              <a:ext uri="{FF2B5EF4-FFF2-40B4-BE49-F238E27FC236}">
                <a16:creationId xmlns:a16="http://schemas.microsoft.com/office/drawing/2014/main" id="{050F7A4D-D7E2-2420-7626-0E5E9C1FB72E}"/>
              </a:ext>
            </a:extLst>
          </p:cNvPr>
          <p:cNvSpPr/>
          <p:nvPr/>
        </p:nvSpPr>
        <p:spPr>
          <a:xfrm>
            <a:off x="6616875" y="1151182"/>
            <a:ext cx="5130625" cy="4632037"/>
          </a:xfrm>
          <a:prstGeom prst="rect">
            <a:avLst/>
          </a:prstGeom>
        </p:spPr>
        <p:txBody>
          <a:bodyPr wrap="square">
            <a:spAutoFit/>
          </a:bodyPr>
          <a:lstStyle/>
          <a:p>
            <a:pPr>
              <a:spcBef>
                <a:spcPts val="600"/>
              </a:spcBef>
              <a:buClr>
                <a:srgbClr val="073450"/>
              </a:buClr>
            </a:pPr>
            <a:r>
              <a:rPr lang="en-GB" noProof="0" dirty="0"/>
              <a:t>The observations revealed that many customers bought the milkshake </a:t>
            </a:r>
            <a:r>
              <a:rPr lang="en-GB" b="1" noProof="0" dirty="0"/>
              <a:t>in the morning </a:t>
            </a:r>
            <a:r>
              <a:rPr lang="en-GB" noProof="0" dirty="0"/>
              <a:t>on their way to work.</a:t>
            </a:r>
            <a:br>
              <a:rPr lang="en-GB" noProof="0" dirty="0"/>
            </a:br>
            <a:r>
              <a:rPr lang="en-GB" noProof="0" dirty="0"/>
              <a:t>The milkshake met several needs at once:</a:t>
            </a:r>
            <a:endParaRPr lang="en-GB" b="1" noProof="0" dirty="0"/>
          </a:p>
          <a:p>
            <a:pPr marL="354013" indent="-354013">
              <a:spcBef>
                <a:spcPts val="600"/>
              </a:spcBef>
              <a:buClr>
                <a:srgbClr val="073450"/>
              </a:buClr>
              <a:buFont typeface="Arial" panose="020B0604020202020204" pitchFamily="34" charset="0"/>
              <a:buChar char="•"/>
            </a:pPr>
            <a:r>
              <a:rPr lang="en-GB" b="1" noProof="0" dirty="0"/>
              <a:t>filling the stomach </a:t>
            </a:r>
            <a:r>
              <a:rPr lang="en-GB" noProof="0" dirty="0"/>
              <a:t>(functional),</a:t>
            </a:r>
          </a:p>
          <a:p>
            <a:pPr marL="354013" indent="-354013">
              <a:spcBef>
                <a:spcPts val="600"/>
              </a:spcBef>
              <a:buClr>
                <a:srgbClr val="073450"/>
              </a:buClr>
              <a:buFont typeface="Arial" panose="020B0604020202020204" pitchFamily="34" charset="0"/>
              <a:buChar char="•"/>
            </a:pPr>
            <a:r>
              <a:rPr lang="en-GB" b="1" noProof="0" dirty="0"/>
              <a:t>to make the journey more enjoyable </a:t>
            </a:r>
            <a:r>
              <a:rPr lang="en-GB" noProof="0" dirty="0"/>
              <a:t>(emotional),</a:t>
            </a:r>
          </a:p>
          <a:p>
            <a:pPr marL="354013" indent="-354013">
              <a:spcBef>
                <a:spcPts val="600"/>
              </a:spcBef>
              <a:buClr>
                <a:srgbClr val="073450"/>
              </a:buClr>
              <a:buFont typeface="Arial" panose="020B0604020202020204" pitchFamily="34" charset="0"/>
              <a:buChar char="•"/>
            </a:pPr>
            <a:r>
              <a:rPr lang="en-GB" b="1" noProof="0" dirty="0"/>
              <a:t>being practical and not sticky</a:t>
            </a:r>
            <a:br>
              <a:rPr lang="en-GB" b="1" noProof="0" dirty="0"/>
            </a:br>
            <a:r>
              <a:rPr lang="en-GB" noProof="0" dirty="0"/>
              <a:t>(both functional and emotional).</a:t>
            </a:r>
          </a:p>
          <a:p>
            <a:pPr>
              <a:spcBef>
                <a:spcPts val="600"/>
              </a:spcBef>
            </a:pPr>
            <a:r>
              <a:rPr lang="en-GB" noProof="0" dirty="0"/>
              <a:t>The </a:t>
            </a:r>
            <a:r>
              <a:rPr lang="en-GB" i="1" noProof="0" dirty="0"/>
              <a:t>task to be fulfilled </a:t>
            </a:r>
            <a:r>
              <a:rPr lang="en-GB" noProof="0" dirty="0"/>
              <a:t>was therefore </a:t>
            </a:r>
            <a:r>
              <a:rPr lang="en-GB" b="1" noProof="0" dirty="0"/>
              <a:t>not to drink a milkshake, but to make the journey to work more pleasant and satisfying.</a:t>
            </a:r>
            <a:endParaRPr lang="en-GB" noProof="0" dirty="0"/>
          </a:p>
          <a:p>
            <a:pPr>
              <a:spcBef>
                <a:spcPts val="600"/>
              </a:spcBef>
            </a:pPr>
            <a:r>
              <a:rPr lang="en-GB" noProof="0" dirty="0"/>
              <a:t>An important insight can be drawn from this: </a:t>
            </a:r>
            <a:r>
              <a:rPr lang="en-GB" b="1" noProof="0" dirty="0"/>
              <a:t>people don’t buy products – they buy solutions to fulfil a task.</a:t>
            </a:r>
            <a:endParaRPr lang="en-GB" noProof="0" dirty="0"/>
          </a:p>
        </p:txBody>
      </p:sp>
    </p:spTree>
    <p:extLst>
      <p:ext uri="{BB962C8B-B14F-4D97-AF65-F5344CB8AC3E}">
        <p14:creationId xmlns:p14="http://schemas.microsoft.com/office/powerpoint/2010/main" val="2747434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8C6C9-1FAD-17A2-DAB6-49121ACB90B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7975BBD-737D-497D-C968-3B22EA784CB9}"/>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The tasks to be completed</a:t>
            </a:r>
            <a:r>
              <a:rPr lang="de-CH" sz="2400" b="1" noProof="0" dirty="0">
                <a:solidFill>
                  <a:srgbClr val="0B4874"/>
                </a:solidFill>
                <a:latin typeface="Century Gothic"/>
                <a:ea typeface="ＭＳ Ｐゴシック" charset="0"/>
                <a:cs typeface="Arial"/>
              </a:rPr>
              <a:t>: theory and </a:t>
            </a: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practice</a:t>
            </a:r>
          </a:p>
        </p:txBody>
      </p:sp>
      <p:sp>
        <p:nvSpPr>
          <p:cNvPr id="2" name="Foliennummernplatzhalter 1">
            <a:extLst>
              <a:ext uri="{FF2B5EF4-FFF2-40B4-BE49-F238E27FC236}">
                <a16:creationId xmlns:a16="http://schemas.microsoft.com/office/drawing/2014/main" id="{D9AD5DFA-7306-886C-4044-7E0F3565B245}"/>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14</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CasellaDiTesto 3">
            <a:extLst>
              <a:ext uri="{FF2B5EF4-FFF2-40B4-BE49-F238E27FC236}">
                <a16:creationId xmlns:a16="http://schemas.microsoft.com/office/drawing/2014/main" id="{96888C8F-FD2F-9BE5-A251-FBCCF7794FC5}"/>
              </a:ext>
            </a:extLst>
          </p:cNvPr>
          <p:cNvSpPr txBox="1"/>
          <p:nvPr/>
        </p:nvSpPr>
        <p:spPr>
          <a:xfrm>
            <a:off x="1860886" y="1700083"/>
            <a:ext cx="8517971" cy="461665"/>
          </a:xfrm>
          <a:prstGeom prst="rect">
            <a:avLst/>
          </a:prstGeom>
          <a:noFill/>
        </p:spPr>
        <p:txBody>
          <a:bodyPr wrap="square">
            <a:spAutoFit/>
          </a:bodyPr>
          <a:lstStyle/>
          <a:p>
            <a:pPr algn="ctr"/>
            <a:r>
              <a:rPr lang="en-US" sz="2400" b="1" u="sng" dirty="0"/>
              <a:t>Buying</a:t>
            </a:r>
            <a:r>
              <a:rPr lang="en-US" sz="2400" b="1" dirty="0"/>
              <a:t> </a:t>
            </a:r>
            <a:r>
              <a:rPr lang="en-US" sz="2400" b="1" u="sng" dirty="0"/>
              <a:t>healthy food</a:t>
            </a:r>
            <a:r>
              <a:rPr lang="en-US" sz="2400" b="1" dirty="0"/>
              <a:t> for </a:t>
            </a:r>
            <a:r>
              <a:rPr lang="en-US" sz="2400" b="1" u="sng" dirty="0"/>
              <a:t>when you’re out and about</a:t>
            </a:r>
            <a:endParaRPr lang="en-US" sz="2400" u="sng" dirty="0"/>
          </a:p>
        </p:txBody>
      </p:sp>
      <p:sp>
        <p:nvSpPr>
          <p:cNvPr id="5" name="CasellaDiTesto 4">
            <a:extLst>
              <a:ext uri="{FF2B5EF4-FFF2-40B4-BE49-F238E27FC236}">
                <a16:creationId xmlns:a16="http://schemas.microsoft.com/office/drawing/2014/main" id="{7D541D53-D6CD-AE6D-9816-1459DC812130}"/>
              </a:ext>
            </a:extLst>
          </p:cNvPr>
          <p:cNvSpPr txBox="1"/>
          <p:nvPr/>
        </p:nvSpPr>
        <p:spPr>
          <a:xfrm>
            <a:off x="2665137" y="1040445"/>
            <a:ext cx="6897169" cy="538994"/>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800" b="1" i="0" u="none" strike="noStrike" kern="1200" cap="none" spc="0" normalizeH="0" baseline="0" noProof="0" dirty="0">
                <a:ln>
                  <a:noFill/>
                </a:ln>
                <a:solidFill>
                  <a:srgbClr val="D0D0D0">
                    <a:lumMod val="50000"/>
                  </a:srgbClr>
                </a:solidFill>
                <a:effectLst/>
                <a:uLnTx/>
                <a:uFillTx/>
                <a:latin typeface="Century Gothic"/>
                <a:ea typeface="+mn-ea"/>
                <a:cs typeface="+mn-cs"/>
              </a:rPr>
              <a:t>Structure of a task description</a:t>
            </a:r>
          </a:p>
        </p:txBody>
      </p:sp>
      <p:sp>
        <p:nvSpPr>
          <p:cNvPr id="7" name="CasellaDiTesto 6">
            <a:extLst>
              <a:ext uri="{FF2B5EF4-FFF2-40B4-BE49-F238E27FC236}">
                <a16:creationId xmlns:a16="http://schemas.microsoft.com/office/drawing/2014/main" id="{A481AD1F-A87C-1530-2038-16625F7DDD58}"/>
              </a:ext>
            </a:extLst>
          </p:cNvPr>
          <p:cNvSpPr txBox="1"/>
          <p:nvPr/>
        </p:nvSpPr>
        <p:spPr>
          <a:xfrm>
            <a:off x="2745287" y="3147532"/>
            <a:ext cx="6684462" cy="459621"/>
          </a:xfrm>
          <a:prstGeom prst="rect">
            <a:avLst/>
          </a:prstGeom>
          <a:noFill/>
        </p:spPr>
        <p:txBody>
          <a:bodyPr wrap="square">
            <a:spAutoFit/>
          </a:bodyPr>
          <a:lstStyle/>
          <a:p>
            <a:pPr algn="ctr"/>
            <a:r>
              <a:rPr lang="de-CH" sz="2400" b="1" u="sng" noProof="0" dirty="0"/>
              <a:t>Learning</a:t>
            </a:r>
            <a:r>
              <a:rPr lang="de-CH" sz="2400" b="1" noProof="0" dirty="0"/>
              <a:t> </a:t>
            </a:r>
            <a:r>
              <a:rPr lang="de-CH" sz="2400" b="1" u="sng" noProof="0" dirty="0"/>
              <a:t>new skills </a:t>
            </a:r>
            <a:r>
              <a:rPr lang="de-CH" sz="2400" b="1" noProof="0" dirty="0"/>
              <a:t>in your </a:t>
            </a:r>
            <a:r>
              <a:rPr lang="de-CH" sz="2400" b="1" u="sng" noProof="0" dirty="0"/>
              <a:t>free time</a:t>
            </a:r>
            <a:endParaRPr lang="de-CH" sz="2400" u="sng" noProof="0" dirty="0"/>
          </a:p>
        </p:txBody>
      </p:sp>
      <p:sp>
        <p:nvSpPr>
          <p:cNvPr id="9" name="CasellaDiTesto 8">
            <a:extLst>
              <a:ext uri="{FF2B5EF4-FFF2-40B4-BE49-F238E27FC236}">
                <a16:creationId xmlns:a16="http://schemas.microsoft.com/office/drawing/2014/main" id="{3406B415-C782-618D-5720-0465FAC49556}"/>
              </a:ext>
            </a:extLst>
          </p:cNvPr>
          <p:cNvSpPr txBox="1"/>
          <p:nvPr/>
        </p:nvSpPr>
        <p:spPr>
          <a:xfrm>
            <a:off x="2169160" y="2478628"/>
            <a:ext cx="1539757" cy="369332"/>
          </a:xfrm>
          <a:prstGeom prst="rect">
            <a:avLst/>
          </a:prstGeom>
          <a:noFill/>
        </p:spPr>
        <p:txBody>
          <a:bodyPr wrap="square">
            <a:spAutoFit/>
          </a:bodyPr>
          <a:lstStyle/>
          <a:p>
            <a:pPr algn="ctr"/>
            <a:r>
              <a:rPr lang="en-US" dirty="0"/>
              <a:t>Action verb</a:t>
            </a:r>
            <a:endParaRPr lang="en-US" sz="2400" dirty="0"/>
          </a:p>
        </p:txBody>
      </p:sp>
      <p:sp>
        <p:nvSpPr>
          <p:cNvPr id="10" name="CasellaDiTesto 9">
            <a:extLst>
              <a:ext uri="{FF2B5EF4-FFF2-40B4-BE49-F238E27FC236}">
                <a16:creationId xmlns:a16="http://schemas.microsoft.com/office/drawing/2014/main" id="{ED6E6F94-8249-C6F6-2800-89291F5433BE}"/>
              </a:ext>
            </a:extLst>
          </p:cNvPr>
          <p:cNvSpPr txBox="1"/>
          <p:nvPr/>
        </p:nvSpPr>
        <p:spPr>
          <a:xfrm>
            <a:off x="3686383" y="2488967"/>
            <a:ext cx="3127304" cy="369332"/>
          </a:xfrm>
          <a:prstGeom prst="rect">
            <a:avLst/>
          </a:prstGeom>
          <a:noFill/>
        </p:spPr>
        <p:txBody>
          <a:bodyPr wrap="square">
            <a:spAutoFit/>
          </a:bodyPr>
          <a:lstStyle/>
          <a:p>
            <a:pPr algn="ctr"/>
            <a:r>
              <a:rPr lang="en-US" dirty="0"/>
              <a:t>Purpose of the action</a:t>
            </a:r>
            <a:endParaRPr lang="en-US" sz="2400" dirty="0"/>
          </a:p>
        </p:txBody>
      </p:sp>
      <p:sp>
        <p:nvSpPr>
          <p:cNvPr id="11" name="CasellaDiTesto 10">
            <a:extLst>
              <a:ext uri="{FF2B5EF4-FFF2-40B4-BE49-F238E27FC236}">
                <a16:creationId xmlns:a16="http://schemas.microsoft.com/office/drawing/2014/main" id="{108AC418-F96D-12F5-7238-AF06C438B166}"/>
              </a:ext>
            </a:extLst>
          </p:cNvPr>
          <p:cNvSpPr txBox="1"/>
          <p:nvPr/>
        </p:nvSpPr>
        <p:spPr>
          <a:xfrm>
            <a:off x="7223361" y="2514264"/>
            <a:ext cx="2114158" cy="369332"/>
          </a:xfrm>
          <a:prstGeom prst="rect">
            <a:avLst/>
          </a:prstGeom>
          <a:noFill/>
        </p:spPr>
        <p:txBody>
          <a:bodyPr wrap="square">
            <a:spAutoFit/>
          </a:bodyPr>
          <a:lstStyle/>
          <a:p>
            <a:pPr algn="ctr"/>
            <a:r>
              <a:rPr lang="de-CH" noProof="0" dirty="0"/>
              <a:t>Context</a:t>
            </a:r>
            <a:endParaRPr lang="de-CH" sz="2400" noProof="0" dirty="0"/>
          </a:p>
        </p:txBody>
      </p:sp>
      <p:sp>
        <p:nvSpPr>
          <p:cNvPr id="29" name="CasellaDiTesto 28">
            <a:extLst>
              <a:ext uri="{FF2B5EF4-FFF2-40B4-BE49-F238E27FC236}">
                <a16:creationId xmlns:a16="http://schemas.microsoft.com/office/drawing/2014/main" id="{F9760C32-D843-ACA7-B311-55708527CDC8}"/>
              </a:ext>
            </a:extLst>
          </p:cNvPr>
          <p:cNvSpPr txBox="1"/>
          <p:nvPr/>
        </p:nvSpPr>
        <p:spPr>
          <a:xfrm>
            <a:off x="1652721" y="3976164"/>
            <a:ext cx="8886558" cy="2585323"/>
          </a:xfrm>
          <a:prstGeom prst="rect">
            <a:avLst/>
          </a:prstGeom>
          <a:noFill/>
        </p:spPr>
        <p:txBody>
          <a:bodyPr wrap="square">
            <a:spAutoFit/>
          </a:bodyPr>
          <a:lstStyle/>
          <a:p>
            <a:r>
              <a:rPr lang="en-US" dirty="0"/>
              <a:t>As a rule, there are:</a:t>
            </a:r>
          </a:p>
          <a:p>
            <a:r>
              <a:rPr lang="en-US" b="1" dirty="0"/>
              <a:t>one main task</a:t>
            </a:r>
            <a:r>
              <a:rPr lang="en-US" dirty="0"/>
              <a:t>, which is the primary objective, and</a:t>
            </a:r>
          </a:p>
          <a:p>
            <a:r>
              <a:rPr lang="en-US" b="1" dirty="0"/>
              <a:t>several related tasks to be completed </a:t>
            </a:r>
            <a:r>
              <a:rPr lang="en-US" dirty="0"/>
              <a:t>that support it.</a:t>
            </a:r>
          </a:p>
          <a:p>
            <a:endParaRPr lang="en-US" dirty="0"/>
          </a:p>
          <a:p>
            <a:r>
              <a:rPr lang="en-US" dirty="0" err="1"/>
              <a:t>Every </a:t>
            </a:r>
            <a:r>
              <a:rPr lang="en-US" dirty="0"/>
              <a:t>Job To Be Done comprises various dimensions:</a:t>
            </a:r>
          </a:p>
          <a:p>
            <a:pPr marL="285750" indent="-285750">
              <a:buFont typeface="Arial" panose="020B0604020202020204" pitchFamily="34" charset="0"/>
              <a:buChar char="•"/>
            </a:pPr>
            <a:r>
              <a:rPr lang="en-US" b="1" dirty="0"/>
              <a:t>Functional </a:t>
            </a:r>
            <a:r>
              <a:rPr lang="en-US" dirty="0"/>
              <a:t>(e.g. getting from A to B)</a:t>
            </a:r>
          </a:p>
          <a:p>
            <a:pPr marL="285750" indent="-285750">
              <a:buFont typeface="Arial" panose="020B0604020202020204" pitchFamily="34" charset="0"/>
              <a:buChar char="•"/>
            </a:pPr>
            <a:r>
              <a:rPr lang="en-US" b="1" dirty="0"/>
              <a:t>Emotional</a:t>
            </a:r>
            <a:r>
              <a:rPr lang="en-US" dirty="0"/>
              <a:t>, subdivided into:</a:t>
            </a:r>
          </a:p>
          <a:p>
            <a:pPr marL="742950" lvl="1" indent="-285750">
              <a:buFont typeface="Arial" panose="020B0604020202020204" pitchFamily="34" charset="0"/>
              <a:buChar char="•"/>
            </a:pPr>
            <a:r>
              <a:rPr lang="en-US" b="1" dirty="0"/>
              <a:t>Personal </a:t>
            </a:r>
            <a:r>
              <a:rPr lang="en-US" dirty="0"/>
              <a:t>(how I feel)</a:t>
            </a:r>
          </a:p>
          <a:p>
            <a:pPr marL="742950" lvl="1" indent="-285750">
              <a:buFont typeface="Arial" panose="020B0604020202020204" pitchFamily="34" charset="0"/>
              <a:buChar char="•"/>
            </a:pPr>
            <a:r>
              <a:rPr lang="en-US" b="1" dirty="0"/>
              <a:t>Social </a:t>
            </a:r>
            <a:r>
              <a:rPr lang="en-US" dirty="0"/>
              <a:t>(how I want to be seen by others)</a:t>
            </a:r>
          </a:p>
        </p:txBody>
      </p:sp>
      <p:cxnSp>
        <p:nvCxnSpPr>
          <p:cNvPr id="33" name="Connettore 2 19">
            <a:extLst>
              <a:ext uri="{FF2B5EF4-FFF2-40B4-BE49-F238E27FC236}">
                <a16:creationId xmlns:a16="http://schemas.microsoft.com/office/drawing/2014/main" id="{4BEF20A9-8832-757C-05C2-9B4AFA0A5A8E}"/>
              </a:ext>
            </a:extLst>
          </p:cNvPr>
          <p:cNvCxnSpPr>
            <a:cxnSpLocks/>
          </p:cNvCxnSpPr>
          <p:nvPr/>
        </p:nvCxnSpPr>
        <p:spPr>
          <a:xfrm>
            <a:off x="3041883" y="2886141"/>
            <a:ext cx="310917" cy="2613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Connettore 2 19">
            <a:extLst>
              <a:ext uri="{FF2B5EF4-FFF2-40B4-BE49-F238E27FC236}">
                <a16:creationId xmlns:a16="http://schemas.microsoft.com/office/drawing/2014/main" id="{3E7E9FD1-99C3-6A51-CB92-A247882DF184}"/>
              </a:ext>
            </a:extLst>
          </p:cNvPr>
          <p:cNvCxnSpPr>
            <a:cxnSpLocks/>
          </p:cNvCxnSpPr>
          <p:nvPr/>
        </p:nvCxnSpPr>
        <p:spPr>
          <a:xfrm flipV="1">
            <a:off x="2913551" y="2155891"/>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Connettore 2 19">
            <a:extLst>
              <a:ext uri="{FF2B5EF4-FFF2-40B4-BE49-F238E27FC236}">
                <a16:creationId xmlns:a16="http://schemas.microsoft.com/office/drawing/2014/main" id="{0A760E85-F66D-188A-9633-CEFFE20C7F8E}"/>
              </a:ext>
            </a:extLst>
          </p:cNvPr>
          <p:cNvCxnSpPr>
            <a:cxnSpLocks/>
          </p:cNvCxnSpPr>
          <p:nvPr/>
        </p:nvCxnSpPr>
        <p:spPr>
          <a:xfrm>
            <a:off x="8261249" y="2898841"/>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Connettore 2 19">
            <a:extLst>
              <a:ext uri="{FF2B5EF4-FFF2-40B4-BE49-F238E27FC236}">
                <a16:creationId xmlns:a16="http://schemas.microsoft.com/office/drawing/2014/main" id="{9777120D-F2A5-AB0A-71C0-F7F88F59DC9A}"/>
              </a:ext>
            </a:extLst>
          </p:cNvPr>
          <p:cNvCxnSpPr>
            <a:cxnSpLocks/>
          </p:cNvCxnSpPr>
          <p:nvPr/>
        </p:nvCxnSpPr>
        <p:spPr>
          <a:xfrm flipV="1">
            <a:off x="8277293" y="2168591"/>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Connettore 2 19">
            <a:extLst>
              <a:ext uri="{FF2B5EF4-FFF2-40B4-BE49-F238E27FC236}">
                <a16:creationId xmlns:a16="http://schemas.microsoft.com/office/drawing/2014/main" id="{A9EB2672-9AF9-3794-DD40-0A1349ADE010}"/>
              </a:ext>
            </a:extLst>
          </p:cNvPr>
          <p:cNvCxnSpPr>
            <a:cxnSpLocks/>
          </p:cNvCxnSpPr>
          <p:nvPr/>
        </p:nvCxnSpPr>
        <p:spPr>
          <a:xfrm>
            <a:off x="5469255" y="2898841"/>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Connettore 2 19">
            <a:extLst>
              <a:ext uri="{FF2B5EF4-FFF2-40B4-BE49-F238E27FC236}">
                <a16:creationId xmlns:a16="http://schemas.microsoft.com/office/drawing/2014/main" id="{6C574764-6A0E-2A93-7492-126EBA4638F3}"/>
              </a:ext>
            </a:extLst>
          </p:cNvPr>
          <p:cNvCxnSpPr>
            <a:cxnSpLocks/>
          </p:cNvCxnSpPr>
          <p:nvPr/>
        </p:nvCxnSpPr>
        <p:spPr>
          <a:xfrm flipV="1">
            <a:off x="4699234" y="2168591"/>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78567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3135E-C9F1-2CF8-16FD-5D1CE92EEC7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3E3770F-F011-1797-B0DD-CFC15302213C}"/>
              </a:ext>
            </a:extLst>
          </p:cNvPr>
          <p:cNvSpPr txBox="1">
            <a:spLocks noChangeArrowheads="1"/>
          </p:cNvSpPr>
          <p:nvPr/>
        </p:nvSpPr>
        <p:spPr bwMode="auto">
          <a:xfrm>
            <a:off x="955852" y="228352"/>
            <a:ext cx="10171256"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How to identify Jobs To Be Done:</a:t>
            </a:r>
            <a:br>
              <a:rPr lang="en-US" altLang="fr-FR" sz="2400" b="1" dirty="0">
                <a:solidFill>
                  <a:srgbClr val="0B4874"/>
                </a:solidFill>
                <a:ea typeface="ＭＳ Ｐゴシック" charset="0"/>
                <a:cs typeface="Arial"/>
              </a:rPr>
            </a:br>
            <a:r>
              <a:rPr lang="en-US" altLang="fr-FR" sz="2400" b="1" dirty="0">
                <a:solidFill>
                  <a:srgbClr val="0B4874"/>
                </a:solidFill>
                <a:ea typeface="ＭＳ Ｐゴシック" charset="0"/>
                <a:cs typeface="Arial"/>
              </a:rPr>
              <a:t>Putting yourself in the customer’s shoes</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A35DFFD7-237D-D659-99D8-FE906996C9CE}"/>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1" name="CasellaDiTesto 10">
            <a:extLst>
              <a:ext uri="{FF2B5EF4-FFF2-40B4-BE49-F238E27FC236}">
                <a16:creationId xmlns:a16="http://schemas.microsoft.com/office/drawing/2014/main" id="{4D9724EE-41FC-FCF8-BF30-858595949336}"/>
              </a:ext>
            </a:extLst>
          </p:cNvPr>
          <p:cNvSpPr txBox="1"/>
          <p:nvPr/>
        </p:nvSpPr>
        <p:spPr>
          <a:xfrm>
            <a:off x="955851" y="1759257"/>
            <a:ext cx="5731819" cy="3416320"/>
          </a:xfrm>
          <a:prstGeom prst="rect">
            <a:avLst/>
          </a:prstGeom>
          <a:noFill/>
        </p:spPr>
        <p:txBody>
          <a:bodyPr wrap="square">
            <a:spAutoFit/>
          </a:bodyPr>
          <a:lstStyle/>
          <a:p>
            <a:r>
              <a:rPr lang="en-GB" b="1" noProof="0" dirty="0"/>
              <a:t>To </a:t>
            </a:r>
            <a:r>
              <a:rPr lang="en-GB" noProof="0" dirty="0"/>
              <a:t>identify the actual </a:t>
            </a:r>
            <a:r>
              <a:rPr lang="en-GB" b="1" noProof="0" dirty="0"/>
              <a:t>task</a:t>
            </a:r>
            <a:r>
              <a:rPr lang="en-GB" noProof="0" dirty="0"/>
              <a:t>, you need </a:t>
            </a:r>
            <a:r>
              <a:rPr lang="en-GB" b="1" noProof="0" dirty="0"/>
              <a:t>to put yourself in the customer’s shoes </a:t>
            </a:r>
            <a:r>
              <a:rPr lang="en-GB" noProof="0" dirty="0"/>
              <a:t>– observe and understand their behaviour in real-life situations.</a:t>
            </a:r>
          </a:p>
          <a:p>
            <a:endParaRPr lang="en-GB" b="1" noProof="0" dirty="0"/>
          </a:p>
          <a:p>
            <a:r>
              <a:rPr lang="en-GB" b="1" noProof="0" dirty="0"/>
              <a:t>Example 1:</a:t>
            </a:r>
            <a:endParaRPr lang="en-GB" noProof="0" dirty="0"/>
          </a:p>
          <a:p>
            <a:r>
              <a:rPr lang="en-GB" noProof="0" dirty="0"/>
              <a:t>When someone buys an </a:t>
            </a:r>
            <a:r>
              <a:rPr lang="en-GB" b="1" noProof="0" dirty="0"/>
              <a:t>iPod</a:t>
            </a:r>
            <a:r>
              <a:rPr lang="en-GB" noProof="0" dirty="0"/>
              <a:t>, they aren’t buying</a:t>
            </a:r>
            <a:r>
              <a:rPr lang="en-GB" b="1" noProof="0" dirty="0"/>
              <a:t> 1 GB of storage space</a:t>
            </a:r>
            <a:r>
              <a:rPr lang="en-GB" noProof="0" dirty="0"/>
              <a:t>, but </a:t>
            </a:r>
            <a:r>
              <a:rPr lang="en-GB" b="1" dirty="0"/>
              <a:t>«</a:t>
            </a:r>
            <a:r>
              <a:rPr lang="en-GB" b="1" noProof="0" dirty="0"/>
              <a:t>1,000 songs in their pocket».</a:t>
            </a:r>
          </a:p>
          <a:p>
            <a:endParaRPr lang="en-GB" noProof="0" dirty="0"/>
          </a:p>
          <a:p>
            <a:r>
              <a:rPr lang="en-GB" b="1" noProof="0" dirty="0"/>
              <a:t>Value </a:t>
            </a:r>
            <a:r>
              <a:rPr lang="en-GB" noProof="0" dirty="0"/>
              <a:t>is created when we truly understand </a:t>
            </a:r>
            <a:r>
              <a:rPr lang="en-GB" b="1" noProof="0" dirty="0"/>
              <a:t>what the customer wants to achieve </a:t>
            </a:r>
            <a:r>
              <a:rPr lang="en-GB" noProof="0" dirty="0"/>
              <a:t>and develop an offering that meets that need.</a:t>
            </a:r>
          </a:p>
        </p:txBody>
      </p:sp>
      <p:pic>
        <p:nvPicPr>
          <p:cNvPr id="5" name="Immagine 4">
            <a:extLst>
              <a:ext uri="{FF2B5EF4-FFF2-40B4-BE49-F238E27FC236}">
                <a16:creationId xmlns:a16="http://schemas.microsoft.com/office/drawing/2014/main" id="{CB966A65-1B5E-E217-76A6-16DEDBF69A91}"/>
              </a:ext>
            </a:extLst>
          </p:cNvPr>
          <p:cNvPicPr>
            <a:picLocks noChangeAspect="1"/>
          </p:cNvPicPr>
          <p:nvPr/>
        </p:nvPicPr>
        <p:blipFill>
          <a:blip r:embed="rId3" cstate="email">
            <a:extLst>
              <a:ext uri="{28A0092B-C50C-407E-A947-70E740481C1C}">
                <a14:useLocalDpi xmlns:a14="http://schemas.microsoft.com/office/drawing/2010/main"/>
              </a:ext>
            </a:extLst>
          </a:blip>
          <a:srcRect l="57038"/>
          <a:stretch>
            <a:fillRect/>
          </a:stretch>
        </p:blipFill>
        <p:spPr>
          <a:xfrm>
            <a:off x="6513533" y="1976728"/>
            <a:ext cx="4613575" cy="3304826"/>
          </a:xfrm>
          <a:prstGeom prst="rect">
            <a:avLst/>
          </a:prstGeom>
        </p:spPr>
      </p:pic>
      <p:sp>
        <p:nvSpPr>
          <p:cNvPr id="6" name="Rectangle 2">
            <a:extLst>
              <a:ext uri="{FF2B5EF4-FFF2-40B4-BE49-F238E27FC236}">
                <a16:creationId xmlns:a16="http://schemas.microsoft.com/office/drawing/2014/main" id="{87A6776C-8FB5-5BE2-F0BA-4A0F09CF3C44}"/>
              </a:ext>
            </a:extLst>
          </p:cNvPr>
          <p:cNvSpPr txBox="1">
            <a:spLocks noChangeArrowheads="1"/>
          </p:cNvSpPr>
          <p:nvPr/>
        </p:nvSpPr>
        <p:spPr bwMode="auto">
          <a:xfrm>
            <a:off x="6665092" y="4914698"/>
            <a:ext cx="1326551" cy="328613"/>
          </a:xfrm>
          <a:prstGeom prst="rect">
            <a:avLst/>
          </a:prstGeom>
          <a:noFill/>
          <a:ln w="9525">
            <a:noFill/>
            <a:miter lim="800000"/>
            <a:headEnd/>
            <a:tailEnd/>
          </a:ln>
        </p:spPr>
        <p:txBody>
          <a:bodyPr anchor="ctr"/>
          <a:lstStyle/>
          <a:p>
            <a:pPr lvl="0" algn="ctr">
              <a:defRPr/>
            </a:pPr>
            <a:r>
              <a:rPr lang="de-CH" sz="1000" b="1" noProof="0" dirty="0">
                <a:solidFill>
                  <a:srgbClr val="686868"/>
                </a:solidFill>
                <a:ea typeface="ＭＳ Ｐゴシック" charset="0"/>
                <a:cs typeface="Arial"/>
              </a:rPr>
              <a:t>Source: </a:t>
            </a:r>
            <a:r>
              <a:rPr lang="de-CH" sz="1000" noProof="0" dirty="0">
                <a:solidFill>
                  <a:srgbClr val="686868"/>
                </a:solidFill>
                <a:ea typeface="ＭＳ Ｐゴシック" charset="0"/>
                <a:cs typeface="Arial"/>
                <a:hlinkClick r:id="rId4">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a:ea typeface="ＭＳ Ｐゴシック" charset="0"/>
              <a:cs typeface="Arial"/>
            </a:endParaRPr>
          </a:p>
        </p:txBody>
      </p:sp>
    </p:spTree>
    <p:extLst>
      <p:ext uri="{BB962C8B-B14F-4D97-AF65-F5344CB8AC3E}">
        <p14:creationId xmlns:p14="http://schemas.microsoft.com/office/powerpoint/2010/main" val="1456976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6D7A4-3CB1-AC1E-F615-34BDE67E6EB5}"/>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B93CE21-4985-7BA9-64B6-D080499CC400}"/>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1" name="CasellaDiTesto 10">
            <a:extLst>
              <a:ext uri="{FF2B5EF4-FFF2-40B4-BE49-F238E27FC236}">
                <a16:creationId xmlns:a16="http://schemas.microsoft.com/office/drawing/2014/main" id="{2BCB853B-29EF-56D1-6254-35ED3CD8A4C8}"/>
              </a:ext>
            </a:extLst>
          </p:cNvPr>
          <p:cNvSpPr txBox="1"/>
          <p:nvPr/>
        </p:nvSpPr>
        <p:spPr>
          <a:xfrm>
            <a:off x="946020" y="1766169"/>
            <a:ext cx="4367710" cy="1477328"/>
          </a:xfrm>
          <a:prstGeom prst="rect">
            <a:avLst/>
          </a:prstGeom>
          <a:noFill/>
        </p:spPr>
        <p:txBody>
          <a:bodyPr wrap="square">
            <a:spAutoFit/>
          </a:bodyPr>
          <a:lstStyle/>
          <a:p>
            <a:r>
              <a:rPr lang="en-GB" b="1" noProof="0" dirty="0"/>
              <a:t>Example 2:</a:t>
            </a:r>
            <a:endParaRPr lang="en-GB" noProof="0" dirty="0"/>
          </a:p>
          <a:p>
            <a:r>
              <a:rPr lang="en-GB" noProof="0" dirty="0"/>
              <a:t>A skateboarder doesn’t buy </a:t>
            </a:r>
            <a:r>
              <a:rPr lang="en-GB" b="1" noProof="0" dirty="0"/>
              <a:t>carbon bearings </a:t>
            </a:r>
            <a:r>
              <a:rPr lang="en-GB" noProof="0" dirty="0"/>
              <a:t>or </a:t>
            </a:r>
            <a:r>
              <a:rPr lang="en-GB" b="1" noProof="0" dirty="0"/>
              <a:t>polyurethane wheels </a:t>
            </a:r>
            <a:r>
              <a:rPr lang="en-GB" noProof="0" dirty="0"/>
              <a:t>– they buy </a:t>
            </a:r>
            <a:r>
              <a:rPr lang="en-GB" b="1" noProof="0" dirty="0"/>
              <a:t>the opportunity to do an ollie and have fun</a:t>
            </a:r>
            <a:r>
              <a:rPr lang="en-GB" noProof="0" dirty="0"/>
              <a:t>.</a:t>
            </a:r>
          </a:p>
        </p:txBody>
      </p:sp>
      <p:pic>
        <p:nvPicPr>
          <p:cNvPr id="5" name="Immagine 4">
            <a:extLst>
              <a:ext uri="{FF2B5EF4-FFF2-40B4-BE49-F238E27FC236}">
                <a16:creationId xmlns:a16="http://schemas.microsoft.com/office/drawing/2014/main" id="{16D31081-0890-B2CD-F159-23EE60DCC3CD}"/>
              </a:ext>
            </a:extLst>
          </p:cNvPr>
          <p:cNvPicPr>
            <a:picLocks noChangeAspect="1"/>
          </p:cNvPicPr>
          <p:nvPr/>
        </p:nvPicPr>
        <p:blipFill>
          <a:blip r:embed="rId3" cstate="email">
            <a:alphaModFix/>
            <a:extLst>
              <a:ext uri="{28A0092B-C50C-407E-A947-70E740481C1C}">
                <a14:useLocalDpi xmlns:a14="http://schemas.microsoft.com/office/drawing/2010/main"/>
              </a:ext>
            </a:extLst>
          </a:blip>
          <a:srcRect r="42496"/>
          <a:stretch>
            <a:fillRect/>
          </a:stretch>
        </p:blipFill>
        <p:spPr>
          <a:xfrm>
            <a:off x="5334928" y="1889046"/>
            <a:ext cx="6175153" cy="3304826"/>
          </a:xfrm>
          <a:prstGeom prst="rect">
            <a:avLst/>
          </a:prstGeom>
          <a:noFill/>
          <a:ln>
            <a:solidFill>
              <a:schemeClr val="bg1">
                <a:lumMod val="50000"/>
              </a:schemeClr>
            </a:solidFill>
          </a:ln>
          <a:effectLst>
            <a:outerShdw blurRad="50800" dist="38100" dir="2700000" algn="tl" rotWithShape="0">
              <a:prstClr val="black">
                <a:alpha val="40000"/>
              </a:prstClr>
            </a:outerShdw>
          </a:effectLst>
        </p:spPr>
      </p:pic>
      <p:sp>
        <p:nvSpPr>
          <p:cNvPr id="6" name="Rectangle 2">
            <a:extLst>
              <a:ext uri="{FF2B5EF4-FFF2-40B4-BE49-F238E27FC236}">
                <a16:creationId xmlns:a16="http://schemas.microsoft.com/office/drawing/2014/main" id="{28E51AE5-F017-A0AD-3C19-A0ABB43559BD}"/>
              </a:ext>
            </a:extLst>
          </p:cNvPr>
          <p:cNvSpPr txBox="1">
            <a:spLocks noChangeArrowheads="1"/>
          </p:cNvSpPr>
          <p:nvPr/>
        </p:nvSpPr>
        <p:spPr bwMode="auto">
          <a:xfrm>
            <a:off x="955852" y="228352"/>
            <a:ext cx="10171256"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How to identify Jobs To Be Done:</a:t>
            </a:r>
            <a:br>
              <a:rPr lang="en-US" altLang="fr-FR" sz="2400" b="1" dirty="0">
                <a:solidFill>
                  <a:srgbClr val="0B4874"/>
                </a:solidFill>
                <a:ea typeface="ＭＳ Ｐゴシック" charset="0"/>
                <a:cs typeface="Arial"/>
              </a:rPr>
            </a:br>
            <a:r>
              <a:rPr lang="en-US" altLang="fr-FR" sz="2400" b="1" dirty="0">
                <a:solidFill>
                  <a:srgbClr val="0B4874"/>
                </a:solidFill>
                <a:ea typeface="ＭＳ Ｐゴシック" charset="0"/>
                <a:cs typeface="Arial"/>
              </a:rPr>
              <a:t>Putting yourself in the customer’s shoes</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4" name="Rectangle 2">
            <a:extLst>
              <a:ext uri="{FF2B5EF4-FFF2-40B4-BE49-F238E27FC236}">
                <a16:creationId xmlns:a16="http://schemas.microsoft.com/office/drawing/2014/main" id="{52156E84-1DFC-9057-6770-A262CA10AC9A}"/>
              </a:ext>
            </a:extLst>
          </p:cNvPr>
          <p:cNvSpPr txBox="1">
            <a:spLocks noChangeArrowheads="1"/>
          </p:cNvSpPr>
          <p:nvPr/>
        </p:nvSpPr>
        <p:spPr bwMode="auto">
          <a:xfrm>
            <a:off x="5169343" y="5172277"/>
            <a:ext cx="1326551" cy="328613"/>
          </a:xfrm>
          <a:prstGeom prst="rect">
            <a:avLst/>
          </a:prstGeom>
          <a:noFill/>
          <a:ln w="9525">
            <a:noFill/>
            <a:miter lim="800000"/>
            <a:headEnd/>
            <a:tailEnd/>
          </a:ln>
        </p:spPr>
        <p:txBody>
          <a:bodyPr anchor="ctr"/>
          <a:lstStyle/>
          <a:p>
            <a:pPr lvl="0" algn="ctr">
              <a:defRPr/>
            </a:pPr>
            <a:r>
              <a:rPr lang="de-CH" sz="1000" b="1" noProof="0" dirty="0">
                <a:solidFill>
                  <a:srgbClr val="686868"/>
                </a:solidFill>
                <a:latin typeface="Century Gothic" panose="020B0502020202020204" pitchFamily="34" charset="0"/>
                <a:ea typeface="ＭＳ Ｐゴシック" charset="0"/>
              </a:rPr>
              <a:t>Source: </a:t>
            </a:r>
            <a:r>
              <a:rPr lang="de-CH" sz="1000" noProof="0" dirty="0">
                <a:solidFill>
                  <a:srgbClr val="686868"/>
                </a:solidFill>
                <a:latin typeface="Century Gothic" panose="020B0502020202020204" pitchFamily="34" charset="0"/>
                <a:ea typeface="ＭＳ Ｐゴシック" charset="0"/>
                <a:hlinkClick r:id="rId4">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panose="020B0502020202020204" pitchFamily="34" charset="0"/>
              <a:ea typeface="ＭＳ Ｐゴシック" charset="0"/>
            </a:endParaRPr>
          </a:p>
        </p:txBody>
      </p:sp>
    </p:spTree>
    <p:extLst>
      <p:ext uri="{BB962C8B-B14F-4D97-AF65-F5344CB8AC3E}">
        <p14:creationId xmlns:p14="http://schemas.microsoft.com/office/powerpoint/2010/main" val="1887599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7A30E-CACA-8C17-609A-42DC79E7B08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CAB0813-927D-401B-69F2-0BD68C6908A2}"/>
              </a:ext>
            </a:extLst>
          </p:cNvPr>
          <p:cNvSpPr txBox="1">
            <a:spLocks noChangeArrowheads="1"/>
          </p:cNvSpPr>
          <p:nvPr/>
        </p:nvSpPr>
        <p:spPr bwMode="auto">
          <a:xfrm>
            <a:off x="955852" y="117004"/>
            <a:ext cx="9641391" cy="657225"/>
          </a:xfrm>
          <a:prstGeom prst="rect">
            <a:avLst/>
          </a:prstGeom>
          <a:noFill/>
          <a:ln w="9525">
            <a:noFill/>
            <a:miter lim="800000"/>
            <a:headEnd/>
            <a:tailEnd/>
          </a:ln>
        </p:spPr>
        <p:txBody>
          <a:bodyPr anchor="ctr"/>
          <a:lstStyle/>
          <a:p>
            <a:pPr lvl="0">
              <a:defRPr/>
            </a:pPr>
            <a:r>
              <a:rPr lang="de-CH" sz="2400" b="1" noProof="0" dirty="0">
                <a:solidFill>
                  <a:srgbClr val="0B4874"/>
                </a:solidFill>
                <a:ea typeface="ＭＳ Ｐゴシック" charset="0"/>
                <a:cs typeface="Arial"/>
              </a:rPr>
              <a:t>The relationship between pain points and Jobs </a:t>
            </a:r>
            <a:r>
              <a:rPr lang="de-CH" sz="2400" b="1" noProof="0" dirty="0" err="1">
                <a:solidFill>
                  <a:srgbClr val="0B4874"/>
                </a:solidFill>
                <a:ea typeface="ＭＳ Ｐゴシック" charset="0"/>
                <a:cs typeface="Arial"/>
              </a:rPr>
              <a:t>To </a:t>
            </a:r>
            <a:r>
              <a:rPr lang="de-CH" sz="2400" b="1" noProof="0" dirty="0">
                <a:solidFill>
                  <a:srgbClr val="0B4874"/>
                </a:solidFill>
                <a:ea typeface="ＭＳ Ｐゴシック" charset="0"/>
                <a:cs typeface="Arial"/>
              </a:rPr>
              <a:t>Be </a:t>
            </a:r>
            <a:r>
              <a:rPr lang="de-CH" sz="2400" b="1" noProof="0" dirty="0" err="1">
                <a:solidFill>
                  <a:srgbClr val="0B4874"/>
                </a:solidFill>
                <a:ea typeface="ＭＳ Ｐゴシック" charset="0"/>
                <a:cs typeface="Arial"/>
              </a:rPr>
              <a:t>Done</a:t>
            </a:r>
            <a:endPar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F588C3C2-D999-C5D9-22D8-2DD671FAE912}"/>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6" name="Immagine 5">
            <a:extLst>
              <a:ext uri="{FF2B5EF4-FFF2-40B4-BE49-F238E27FC236}">
                <a16:creationId xmlns:a16="http://schemas.microsoft.com/office/drawing/2014/main" id="{D6350869-E6AA-E221-8D2A-8BA60C8DBC54}"/>
              </a:ext>
            </a:extLst>
          </p:cNvPr>
          <p:cNvPicPr>
            <a:picLocks noChangeAspect="1"/>
          </p:cNvPicPr>
          <p:nvPr/>
        </p:nvPicPr>
        <p:blipFill>
          <a:blip r:embed="rId3" cstate="email">
            <a:extLst>
              <a:ext uri="{28A0092B-C50C-407E-A947-70E740481C1C}">
                <a14:useLocalDpi xmlns:a14="http://schemas.microsoft.com/office/drawing/2010/main"/>
              </a:ext>
            </a:extLst>
          </a:blip>
          <a:srcRect r="53427"/>
          <a:stretch>
            <a:fillRect/>
          </a:stretch>
        </p:blipFill>
        <p:spPr>
          <a:xfrm>
            <a:off x="1058732" y="1242788"/>
            <a:ext cx="4799382" cy="3417702"/>
          </a:xfrm>
          <a:prstGeom prst="rect">
            <a:avLst/>
          </a:prstGeom>
        </p:spPr>
      </p:pic>
      <p:sp>
        <p:nvSpPr>
          <p:cNvPr id="8" name="CasellaDiTesto 7">
            <a:extLst>
              <a:ext uri="{FF2B5EF4-FFF2-40B4-BE49-F238E27FC236}">
                <a16:creationId xmlns:a16="http://schemas.microsoft.com/office/drawing/2014/main" id="{8CEEEEF9-6863-77C8-D06B-0C9CAF5596DE}"/>
              </a:ext>
            </a:extLst>
          </p:cNvPr>
          <p:cNvSpPr txBox="1"/>
          <p:nvPr/>
        </p:nvSpPr>
        <p:spPr>
          <a:xfrm>
            <a:off x="955852" y="5114671"/>
            <a:ext cx="10451846" cy="923330"/>
          </a:xfrm>
          <a:prstGeom prst="rect">
            <a:avLst/>
          </a:prstGeom>
          <a:noFill/>
        </p:spPr>
        <p:txBody>
          <a:bodyPr wrap="square">
            <a:spAutoFit/>
          </a:bodyPr>
          <a:lstStyle/>
          <a:p>
            <a:r>
              <a:rPr lang="en-GB" b="1" noProof="0"/>
              <a:t>Value is created when the solution:</a:t>
            </a:r>
            <a:endParaRPr lang="en-GB" noProof="0"/>
          </a:p>
          <a:p>
            <a:pPr marL="285750" indent="-285750">
              <a:buFont typeface="Arial" panose="020B0604020202020204" pitchFamily="34" charset="0"/>
              <a:buChar char="•"/>
            </a:pPr>
            <a:r>
              <a:rPr lang="en-GB" noProof="0" dirty="0"/>
              <a:t>helps the customer</a:t>
            </a:r>
            <a:r>
              <a:rPr lang="en-GB" b="1" noProof="0" dirty="0"/>
              <a:t> fulfil their task</a:t>
            </a:r>
            <a:r>
              <a:rPr lang="en-GB" noProof="0" dirty="0"/>
              <a:t>,</a:t>
            </a:r>
          </a:p>
          <a:p>
            <a:pPr marL="285750" indent="-285750">
              <a:buFont typeface="Arial" panose="020B0604020202020204" pitchFamily="34" charset="0"/>
              <a:buChar char="•"/>
            </a:pPr>
            <a:r>
              <a:rPr lang="en-GB" noProof="0" dirty="0"/>
              <a:t>eliminates the problems that hinder the process.</a:t>
            </a:r>
          </a:p>
        </p:txBody>
      </p:sp>
      <p:pic>
        <p:nvPicPr>
          <p:cNvPr id="4" name="Immagine 3">
            <a:extLst>
              <a:ext uri="{FF2B5EF4-FFF2-40B4-BE49-F238E27FC236}">
                <a16:creationId xmlns:a16="http://schemas.microsoft.com/office/drawing/2014/main" id="{A860EBC0-969D-45AE-94A7-FA1B36DDCB81}"/>
              </a:ext>
            </a:extLst>
          </p:cNvPr>
          <p:cNvPicPr>
            <a:picLocks noChangeAspect="1"/>
          </p:cNvPicPr>
          <p:nvPr/>
        </p:nvPicPr>
        <p:blipFill>
          <a:blip r:embed="rId4" cstate="email">
            <a:extLst>
              <a:ext uri="{28A0092B-C50C-407E-A947-70E740481C1C}">
                <a14:useLocalDpi xmlns:a14="http://schemas.microsoft.com/office/drawing/2010/main"/>
              </a:ext>
            </a:extLst>
          </a:blip>
          <a:srcRect l="48091" t="14861"/>
          <a:stretch>
            <a:fillRect/>
          </a:stretch>
        </p:blipFill>
        <p:spPr>
          <a:xfrm>
            <a:off x="5977053" y="1700680"/>
            <a:ext cx="5635083" cy="3065287"/>
          </a:xfrm>
          <a:prstGeom prst="rect">
            <a:avLst/>
          </a:prstGeom>
        </p:spPr>
      </p:pic>
      <p:sp>
        <p:nvSpPr>
          <p:cNvPr id="7" name="Rectangle 2">
            <a:extLst>
              <a:ext uri="{FF2B5EF4-FFF2-40B4-BE49-F238E27FC236}">
                <a16:creationId xmlns:a16="http://schemas.microsoft.com/office/drawing/2014/main" id="{3A8AAF4A-DAE0-49CD-D5C6-8EA119B79FD3}"/>
              </a:ext>
            </a:extLst>
          </p:cNvPr>
          <p:cNvSpPr txBox="1">
            <a:spLocks noChangeArrowheads="1"/>
          </p:cNvSpPr>
          <p:nvPr/>
        </p:nvSpPr>
        <p:spPr bwMode="auto">
          <a:xfrm>
            <a:off x="955852" y="4721453"/>
            <a:ext cx="1326551" cy="328613"/>
          </a:xfrm>
          <a:prstGeom prst="rect">
            <a:avLst/>
          </a:prstGeom>
          <a:noFill/>
          <a:ln w="9525">
            <a:noFill/>
            <a:miter lim="800000"/>
            <a:headEnd/>
            <a:tailEnd/>
          </a:ln>
        </p:spPr>
        <p:txBody>
          <a:bodyPr anchor="ctr"/>
          <a:lstStyle/>
          <a:p>
            <a:pPr lvl="0" algn="ctr">
              <a:defRPr/>
            </a:pPr>
            <a:r>
              <a:rPr lang="de-CH" sz="1000" b="1" noProof="0" dirty="0">
                <a:solidFill>
                  <a:srgbClr val="686868"/>
                </a:solidFill>
                <a:latin typeface="Century Gothic" panose="020B0502020202020204" pitchFamily="34" charset="0"/>
                <a:ea typeface="ＭＳ Ｐゴシック" charset="0"/>
              </a:rPr>
              <a:t>Source: </a:t>
            </a:r>
            <a:r>
              <a:rPr lang="de-CH" sz="1000" noProof="0" dirty="0">
                <a:solidFill>
                  <a:srgbClr val="686868"/>
                </a:solidFill>
                <a:latin typeface="Century Gothic" panose="020B0502020202020204" pitchFamily="34" charset="0"/>
                <a:ea typeface="ＭＳ Ｐゴシック" charset="0"/>
                <a:hlinkClick r:id="rId5">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panose="020B0502020202020204" pitchFamily="34" charset="0"/>
              <a:ea typeface="ＭＳ Ｐゴシック" charset="0"/>
            </a:endParaRPr>
          </a:p>
        </p:txBody>
      </p:sp>
    </p:spTree>
    <p:extLst>
      <p:ext uri="{BB962C8B-B14F-4D97-AF65-F5344CB8AC3E}">
        <p14:creationId xmlns:p14="http://schemas.microsoft.com/office/powerpoint/2010/main" val="1574783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226D2-2569-0AF7-DA02-9AFB78F3D8F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8E56E02-FFF4-DA10-C078-81DA5E269411}"/>
              </a:ext>
            </a:extLst>
          </p:cNvPr>
          <p:cNvSpPr txBox="1">
            <a:spLocks noChangeArrowheads="1"/>
          </p:cNvSpPr>
          <p:nvPr/>
        </p:nvSpPr>
        <p:spPr bwMode="auto">
          <a:xfrm>
            <a:off x="955852" y="243792"/>
            <a:ext cx="9406555"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How could we…?</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04A50C62-9F78-5BEB-39C8-061AB176D417}"/>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18</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7" name="CasellaDiTesto 6">
            <a:extLst>
              <a:ext uri="{FF2B5EF4-FFF2-40B4-BE49-F238E27FC236}">
                <a16:creationId xmlns:a16="http://schemas.microsoft.com/office/drawing/2014/main" id="{4CCEE3EA-B01F-FCF3-69A3-879A7B21E452}"/>
              </a:ext>
            </a:extLst>
          </p:cNvPr>
          <p:cNvSpPr txBox="1"/>
          <p:nvPr/>
        </p:nvSpPr>
        <p:spPr>
          <a:xfrm>
            <a:off x="955852" y="1289977"/>
            <a:ext cx="10239972" cy="646331"/>
          </a:xfrm>
          <a:prstGeom prst="rect">
            <a:avLst/>
          </a:prstGeom>
          <a:noFill/>
        </p:spPr>
        <p:txBody>
          <a:bodyPr wrap="square">
            <a:spAutoFit/>
          </a:bodyPr>
          <a:lstStyle/>
          <a:p>
            <a:r>
              <a:rPr lang="en-GB" noProof="0" dirty="0"/>
              <a:t>The </a:t>
            </a:r>
            <a:r>
              <a:rPr lang="en-GB" i="1" noProof="0" dirty="0"/>
              <a:t>«How might we…?</a:t>
            </a:r>
            <a:r>
              <a:rPr lang="en-GB" noProof="0" dirty="0"/>
              <a:t>» question (HMW) is a design thinking tool that helps us move from analysis to ideation. </a:t>
            </a:r>
          </a:p>
        </p:txBody>
      </p:sp>
      <p:sp>
        <p:nvSpPr>
          <p:cNvPr id="12" name="CasellaDiTesto 11">
            <a:extLst>
              <a:ext uri="{FF2B5EF4-FFF2-40B4-BE49-F238E27FC236}">
                <a16:creationId xmlns:a16="http://schemas.microsoft.com/office/drawing/2014/main" id="{AD462BC1-00D4-23B0-0B5A-7A016D9F74A8}"/>
              </a:ext>
            </a:extLst>
          </p:cNvPr>
          <p:cNvSpPr txBox="1"/>
          <p:nvPr/>
        </p:nvSpPr>
        <p:spPr>
          <a:xfrm>
            <a:off x="955852" y="4093455"/>
            <a:ext cx="4498464" cy="246221"/>
          </a:xfrm>
          <a:prstGeom prst="rect">
            <a:avLst/>
          </a:prstGeom>
          <a:noFill/>
        </p:spPr>
        <p:txBody>
          <a:bodyPr wrap="square">
            <a:spAutoFit/>
          </a:bodyPr>
          <a:lstStyle/>
          <a:p>
            <a:r>
              <a:rPr lang="en-US" sz="1000" b="1" dirty="0">
                <a:solidFill>
                  <a:srgbClr val="686868"/>
                </a:solidFill>
              </a:rPr>
              <a:t>Source</a:t>
            </a:r>
            <a:r>
              <a:rPr lang="en-US" sz="1000" dirty="0">
                <a:solidFill>
                  <a:srgbClr val="686868"/>
                </a:solidFill>
              </a:rPr>
              <a:t>: Adapted from the Interaction Design Foundation (2016)</a:t>
            </a:r>
          </a:p>
        </p:txBody>
      </p:sp>
      <p:graphicFrame>
        <p:nvGraphicFramePr>
          <p:cNvPr id="15" name="Tabella 14">
            <a:extLst>
              <a:ext uri="{FF2B5EF4-FFF2-40B4-BE49-F238E27FC236}">
                <a16:creationId xmlns:a16="http://schemas.microsoft.com/office/drawing/2014/main" id="{C9EBCFB0-5D72-B677-098F-0159F59F63F5}"/>
              </a:ext>
            </a:extLst>
          </p:cNvPr>
          <p:cNvGraphicFramePr>
            <a:graphicFrameLocks noGrp="1"/>
          </p:cNvGraphicFramePr>
          <p:nvPr>
            <p:extLst>
              <p:ext uri="{D42A27DB-BD31-4B8C-83A1-F6EECF244321}">
                <p14:modId xmlns:p14="http://schemas.microsoft.com/office/powerpoint/2010/main" val="1990473873"/>
              </p:ext>
            </p:extLst>
          </p:nvPr>
        </p:nvGraphicFramePr>
        <p:xfrm>
          <a:off x="832624" y="2362847"/>
          <a:ext cx="10526751" cy="1706880"/>
        </p:xfrm>
        <a:graphic>
          <a:graphicData uri="http://schemas.openxmlformats.org/drawingml/2006/table">
            <a:tbl>
              <a:tblPr firstRow="1" bandRow="1">
                <a:tableStyleId>{616DA210-FB5B-4158-B5E0-FEB733F419BA}</a:tableStyleId>
              </a:tblPr>
              <a:tblGrid>
                <a:gridCol w="3508917">
                  <a:extLst>
                    <a:ext uri="{9D8B030D-6E8A-4147-A177-3AD203B41FA5}">
                      <a16:colId xmlns:a16="http://schemas.microsoft.com/office/drawing/2014/main" val="3384063390"/>
                    </a:ext>
                  </a:extLst>
                </a:gridCol>
                <a:gridCol w="3508917">
                  <a:extLst>
                    <a:ext uri="{9D8B030D-6E8A-4147-A177-3AD203B41FA5}">
                      <a16:colId xmlns:a16="http://schemas.microsoft.com/office/drawing/2014/main" val="1640201488"/>
                    </a:ext>
                  </a:extLst>
                </a:gridCol>
                <a:gridCol w="3508917">
                  <a:extLst>
                    <a:ext uri="{9D8B030D-6E8A-4147-A177-3AD203B41FA5}">
                      <a16:colId xmlns:a16="http://schemas.microsoft.com/office/drawing/2014/main" val="2412359524"/>
                    </a:ext>
                  </a:extLst>
                </a:gridCol>
              </a:tblGrid>
              <a:tr h="423115">
                <a:tc>
                  <a:txBody>
                    <a:bodyPr/>
                    <a:lstStyle/>
                    <a:p>
                      <a:pPr algn="ctr"/>
                      <a:r>
                        <a:rPr lang="en-GB" sz="1800" noProof="0" dirty="0">
                          <a:solidFill>
                            <a:schemeClr val="bg1"/>
                          </a:solidFill>
                        </a:rPr>
                        <a:t>HOW</a:t>
                      </a:r>
                      <a:r>
                        <a:rPr lang="en-GB" sz="1800" noProof="0" dirty="0">
                          <a:solidFill>
                            <a:schemeClr val="bg1"/>
                          </a:solidFill>
                          <a:sym typeface="Wingdings" panose="05000000000000000000" pitchFamily="2" charset="2"/>
                        </a:rPr>
                        <a:t>  expresses curiosity and openness</a:t>
                      </a:r>
                      <a:endParaRPr lang="en-GB" sz="1800" noProof="0" dirty="0">
                        <a:solidFill>
                          <a:schemeClr val="bg1"/>
                        </a:solidFill>
                      </a:endParaRPr>
                    </a:p>
                  </a:txBody>
                  <a:tcPr>
                    <a:solidFill>
                      <a:srgbClr val="738D05"/>
                    </a:solidFill>
                  </a:tcPr>
                </a:tc>
                <a:tc>
                  <a:txBody>
                    <a:bodyPr/>
                    <a:lstStyle/>
                    <a:p>
                      <a:pPr algn="ctr"/>
                      <a:r>
                        <a:rPr lang="en-GB" sz="1800" noProof="0" dirty="0">
                          <a:solidFill>
                            <a:schemeClr val="bg1"/>
                          </a:solidFill>
                        </a:rPr>
                        <a:t>MIGHT </a:t>
                      </a:r>
                      <a:r>
                        <a:rPr lang="en-GB" sz="1800" noProof="0" dirty="0">
                          <a:solidFill>
                            <a:schemeClr val="bg1"/>
                          </a:solidFill>
                          <a:sym typeface="Wingdings" panose="05000000000000000000" pitchFamily="2" charset="2"/>
                        </a:rPr>
                        <a:t> </a:t>
                      </a:r>
                      <a:r>
                        <a:rPr lang="en-GB" sz="1800" noProof="0" dirty="0">
                          <a:solidFill>
                            <a:schemeClr val="bg1"/>
                          </a:solidFill>
                        </a:rPr>
                        <a:t>expresses possibility</a:t>
                      </a:r>
                    </a:p>
                  </a:txBody>
                  <a:tcPr>
                    <a:solidFill>
                      <a:srgbClr val="738D05"/>
                    </a:solidFill>
                  </a:tcPr>
                </a:tc>
                <a:tc>
                  <a:txBody>
                    <a:bodyPr/>
                    <a:lstStyle/>
                    <a:p>
                      <a:pPr algn="ctr"/>
                      <a:r>
                        <a:rPr lang="en-GB" sz="1800" noProof="0" dirty="0">
                          <a:solidFill>
                            <a:schemeClr val="bg1"/>
                          </a:solidFill>
                        </a:rPr>
                        <a:t>WE</a:t>
                      </a:r>
                      <a:r>
                        <a:rPr lang="en-GB" sz="1800" noProof="0" dirty="0">
                          <a:solidFill>
                            <a:schemeClr val="bg1"/>
                          </a:solidFill>
                          <a:sym typeface="Wingdings" panose="05000000000000000000" pitchFamily="2" charset="2"/>
                        </a:rPr>
                        <a:t>  </a:t>
                      </a:r>
                      <a:r>
                        <a:rPr lang="en-GB" sz="1800" noProof="0" dirty="0">
                          <a:solidFill>
                            <a:schemeClr val="bg1"/>
                          </a:solidFill>
                        </a:rPr>
                        <a:t>expresses collaboration</a:t>
                      </a:r>
                    </a:p>
                  </a:txBody>
                  <a:tcPr>
                    <a:solidFill>
                      <a:srgbClr val="738D05"/>
                    </a:solidFill>
                  </a:tcPr>
                </a:tc>
                <a:extLst>
                  <a:ext uri="{0D108BD9-81ED-4DB2-BD59-A6C34878D82A}">
                    <a16:rowId xmlns:a16="http://schemas.microsoft.com/office/drawing/2014/main" val="583345522"/>
                  </a:ext>
                </a:extLst>
              </a:tr>
              <a:tr h="588188">
                <a:tc>
                  <a:txBody>
                    <a:bodyPr/>
                    <a:lstStyle/>
                    <a:p>
                      <a:pPr algn="ctr"/>
                      <a:r>
                        <a:rPr lang="en-GB" sz="1600" noProof="0" dirty="0"/>
                        <a:t>It signals that we do not yet have an answer and encourages us to keep exploring rather than jumping to conclusions.</a:t>
                      </a:r>
                    </a:p>
                  </a:txBody>
                  <a:tcPr>
                    <a:solidFill>
                      <a:schemeClr val="bg1">
                        <a:alpha val="20000"/>
                      </a:schemeClr>
                    </a:solidFill>
                  </a:tcPr>
                </a:tc>
                <a:tc>
                  <a:txBody>
                    <a:bodyPr/>
                    <a:lstStyle/>
                    <a:p>
                      <a:pPr algn="ctr"/>
                      <a:r>
                        <a:rPr lang="en-GB" sz="1600" noProof="0" dirty="0"/>
                        <a:t>Reminds us that there may be many valid solutions and encourages us to experiment before deciding on one.</a:t>
                      </a:r>
                    </a:p>
                  </a:txBody>
                  <a:tcPr>
                    <a:solidFill>
                      <a:schemeClr val="bg1">
                        <a:alpha val="20000"/>
                      </a:schemeClr>
                    </a:solidFill>
                  </a:tcPr>
                </a:tc>
                <a:tc>
                  <a:txBody>
                    <a:bodyPr/>
                    <a:lstStyle/>
                    <a:p>
                      <a:pPr algn="ctr"/>
                      <a:r>
                        <a:rPr lang="en-GB" sz="1600" noProof="0" dirty="0"/>
                        <a:t>Underlines the importance of teamwork and the belief that the best ideas arise from collective creativity.</a:t>
                      </a:r>
                    </a:p>
                  </a:txBody>
                  <a:tcPr>
                    <a:solidFill>
                      <a:schemeClr val="bg1">
                        <a:alpha val="20000"/>
                      </a:schemeClr>
                    </a:solidFill>
                  </a:tcPr>
                </a:tc>
                <a:extLst>
                  <a:ext uri="{0D108BD9-81ED-4DB2-BD59-A6C34878D82A}">
                    <a16:rowId xmlns:a16="http://schemas.microsoft.com/office/drawing/2014/main" val="338075844"/>
                  </a:ext>
                </a:extLst>
              </a:tr>
            </a:tbl>
          </a:graphicData>
        </a:graphic>
      </p:graphicFrame>
    </p:spTree>
    <p:extLst>
      <p:ext uri="{BB962C8B-B14F-4D97-AF65-F5344CB8AC3E}">
        <p14:creationId xmlns:p14="http://schemas.microsoft.com/office/powerpoint/2010/main" val="376245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FD8D1-74AA-0AD9-CF87-2996204DF7D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0B6766D-EB73-4847-D815-CC136286F10B}"/>
              </a:ext>
            </a:extLst>
          </p:cNvPr>
          <p:cNvSpPr txBox="1">
            <a:spLocks noChangeArrowheads="1"/>
          </p:cNvSpPr>
          <p:nvPr/>
        </p:nvSpPr>
        <p:spPr bwMode="auto">
          <a:xfrm>
            <a:off x="955852" y="293896"/>
            <a:ext cx="9406555" cy="657225"/>
          </a:xfrm>
          <a:prstGeom prst="rect">
            <a:avLst/>
          </a:prstGeom>
          <a:noFill/>
          <a:ln w="9525">
            <a:noFill/>
            <a:miter lim="800000"/>
            <a:headEnd/>
            <a:tailEnd/>
          </a:ln>
        </p:spPr>
        <p:txBody>
          <a:bodyPr anchor="ctr"/>
          <a:lstStyle/>
          <a:p>
            <a:pPr lvl="0">
              <a:defRPr/>
            </a:pPr>
            <a:r>
              <a:rPr lang="en-GB" sz="2400" b="1" noProof="0" dirty="0">
                <a:solidFill>
                  <a:srgbClr val="0B4874"/>
                </a:solidFill>
                <a:ea typeface="ＭＳ Ｐゴシック" charset="0"/>
                <a:cs typeface="Arial"/>
              </a:rPr>
              <a:t>From «Jobs to Be Done» and «Pain Points» to Opportunities</a:t>
            </a:r>
            <a:endParaRPr kumimoji="0" lang="en-GB"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8704F38C-3516-F5A5-371D-4D3E9678F40E}"/>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7" name="CasellaDiTesto 6">
            <a:extLst>
              <a:ext uri="{FF2B5EF4-FFF2-40B4-BE49-F238E27FC236}">
                <a16:creationId xmlns:a16="http://schemas.microsoft.com/office/drawing/2014/main" id="{719D3878-CC31-B3A6-A0E1-3910C0534AA1}"/>
              </a:ext>
            </a:extLst>
          </p:cNvPr>
          <p:cNvSpPr txBox="1"/>
          <p:nvPr/>
        </p:nvSpPr>
        <p:spPr>
          <a:xfrm>
            <a:off x="976014" y="1382016"/>
            <a:ext cx="10239972" cy="1477328"/>
          </a:xfrm>
          <a:prstGeom prst="rect">
            <a:avLst/>
          </a:prstGeom>
          <a:noFill/>
        </p:spPr>
        <p:txBody>
          <a:bodyPr wrap="square">
            <a:spAutoFit/>
          </a:bodyPr>
          <a:lstStyle/>
          <a:p>
            <a:r>
              <a:rPr lang="en-GB" noProof="0" dirty="0"/>
              <a:t>HMW questions transform tasks to be done and pain points into open-ended creative challenges for generating ideas.</a:t>
            </a:r>
          </a:p>
          <a:p>
            <a:endParaRPr lang="en-GB" noProof="0" dirty="0"/>
          </a:p>
          <a:p>
            <a:r>
              <a:rPr lang="en-GB" noProof="0" dirty="0"/>
              <a:t>They lie at the intersection between what users need to achieve (JTBD) and what frustrates them (Pains).</a:t>
            </a:r>
          </a:p>
        </p:txBody>
      </p:sp>
      <p:graphicFrame>
        <p:nvGraphicFramePr>
          <p:cNvPr id="9" name="Tabella 8">
            <a:extLst>
              <a:ext uri="{FF2B5EF4-FFF2-40B4-BE49-F238E27FC236}">
                <a16:creationId xmlns:a16="http://schemas.microsoft.com/office/drawing/2014/main" id="{2B1D0FFD-A5A3-6610-61A4-01E68375720F}"/>
              </a:ext>
            </a:extLst>
          </p:cNvPr>
          <p:cNvGraphicFramePr>
            <a:graphicFrameLocks noGrp="1"/>
          </p:cNvGraphicFramePr>
          <p:nvPr>
            <p:extLst>
              <p:ext uri="{D42A27DB-BD31-4B8C-83A1-F6EECF244321}">
                <p14:modId xmlns:p14="http://schemas.microsoft.com/office/powerpoint/2010/main" val="2322612358"/>
              </p:ext>
            </p:extLst>
          </p:nvPr>
        </p:nvGraphicFramePr>
        <p:xfrm>
          <a:off x="983330" y="3429000"/>
          <a:ext cx="10526751" cy="1543811"/>
        </p:xfrm>
        <a:graphic>
          <a:graphicData uri="http://schemas.openxmlformats.org/drawingml/2006/table">
            <a:tbl>
              <a:tblPr>
                <a:tableStyleId>{616DA210-FB5B-4158-B5E0-FEB733F419BA}</a:tableStyleId>
              </a:tblPr>
              <a:tblGrid>
                <a:gridCol w="2441897">
                  <a:extLst>
                    <a:ext uri="{9D8B030D-6E8A-4147-A177-3AD203B41FA5}">
                      <a16:colId xmlns:a16="http://schemas.microsoft.com/office/drawing/2014/main" val="2837081391"/>
                    </a:ext>
                  </a:extLst>
                </a:gridCol>
                <a:gridCol w="3495037">
                  <a:extLst>
                    <a:ext uri="{9D8B030D-6E8A-4147-A177-3AD203B41FA5}">
                      <a16:colId xmlns:a16="http://schemas.microsoft.com/office/drawing/2014/main" val="383450664"/>
                    </a:ext>
                  </a:extLst>
                </a:gridCol>
                <a:gridCol w="4589817">
                  <a:extLst>
                    <a:ext uri="{9D8B030D-6E8A-4147-A177-3AD203B41FA5}">
                      <a16:colId xmlns:a16="http://schemas.microsoft.com/office/drawing/2014/main" val="1443201454"/>
                    </a:ext>
                  </a:extLst>
                </a:gridCol>
              </a:tblGrid>
              <a:tr h="363919">
                <a:tc>
                  <a:txBody>
                    <a:bodyPr/>
                    <a:lstStyle/>
                    <a:p>
                      <a:pPr>
                        <a:buNone/>
                      </a:pPr>
                      <a:r>
                        <a:rPr lang="de-CH" sz="1800" b="1" noProof="0" dirty="0">
                          <a:solidFill>
                            <a:schemeClr val="bg1"/>
                          </a:solidFill>
                        </a:rPr>
                        <a:t>Job </a:t>
                      </a:r>
                      <a:r>
                        <a:rPr lang="de-CH" sz="1800" b="1" noProof="0" dirty="0" err="1">
                          <a:solidFill>
                            <a:schemeClr val="bg1"/>
                          </a:solidFill>
                        </a:rPr>
                        <a:t>to be Done</a:t>
                      </a:r>
                      <a:endParaRPr lang="de-CH" sz="1800" noProof="0" dirty="0">
                        <a:solidFill>
                          <a:schemeClr val="bg1"/>
                        </a:solidFill>
                      </a:endParaRPr>
                    </a:p>
                  </a:txBody>
                  <a:tcPr marL="82611" marR="82611" marT="41306" marB="41306" anchor="ctr">
                    <a:solidFill>
                      <a:srgbClr val="738D05"/>
                    </a:solidFill>
                  </a:tcPr>
                </a:tc>
                <a:tc>
                  <a:txBody>
                    <a:bodyPr/>
                    <a:lstStyle/>
                    <a:p>
                      <a:pPr>
                        <a:buNone/>
                      </a:pPr>
                      <a:r>
                        <a:rPr lang="de-CH" sz="1800" b="1" noProof="0" dirty="0">
                          <a:solidFill>
                            <a:schemeClr val="bg1"/>
                          </a:solidFill>
                        </a:rPr>
                        <a:t>Pains</a:t>
                      </a:r>
                      <a:endParaRPr lang="de-CH" sz="1800" noProof="0" dirty="0">
                        <a:solidFill>
                          <a:schemeClr val="bg1"/>
                        </a:solidFill>
                      </a:endParaRPr>
                    </a:p>
                  </a:txBody>
                  <a:tcPr marL="82611" marR="82611" marT="41306" marB="41306" anchor="ctr">
                    <a:solidFill>
                      <a:srgbClr val="738D05"/>
                    </a:solidFill>
                  </a:tcPr>
                </a:tc>
                <a:tc>
                  <a:txBody>
                    <a:bodyPr/>
                    <a:lstStyle/>
                    <a:p>
                      <a:pPr>
                        <a:buNone/>
                      </a:pPr>
                      <a:r>
                        <a:rPr lang="de-CH" sz="1800" b="1" noProof="0" dirty="0">
                          <a:solidFill>
                            <a:schemeClr val="bg1"/>
                          </a:solidFill>
                        </a:rPr>
                        <a:t>How </a:t>
                      </a:r>
                      <a:r>
                        <a:rPr lang="de-CH" sz="1800" b="1" noProof="0" dirty="0" err="1">
                          <a:solidFill>
                            <a:schemeClr val="bg1"/>
                          </a:solidFill>
                        </a:rPr>
                        <a:t>might</a:t>
                      </a:r>
                      <a:r>
                        <a:rPr lang="de-CH" sz="1800" b="1" noProof="0" dirty="0">
                          <a:solidFill>
                            <a:schemeClr val="bg1"/>
                          </a:solidFill>
                        </a:rPr>
                        <a:t> </a:t>
                      </a:r>
                      <a:r>
                        <a:rPr lang="de-CH" sz="1800" b="1" noProof="0" dirty="0" err="1">
                          <a:solidFill>
                            <a:schemeClr val="bg1"/>
                          </a:solidFill>
                        </a:rPr>
                        <a:t>we</a:t>
                      </a:r>
                      <a:r>
                        <a:rPr lang="de-CH" sz="1800" b="1" noProof="0" dirty="0">
                          <a:solidFill>
                            <a:schemeClr val="bg1"/>
                          </a:solidFill>
                        </a:rPr>
                        <a:t>?</a:t>
                      </a:r>
                      <a:endParaRPr lang="de-CH" sz="1800" noProof="0" dirty="0">
                        <a:solidFill>
                          <a:schemeClr val="bg1"/>
                        </a:solidFill>
                      </a:endParaRPr>
                    </a:p>
                  </a:txBody>
                  <a:tcPr marL="82611" marR="82611" marT="41306" marB="41306" anchor="ctr">
                    <a:solidFill>
                      <a:srgbClr val="738D05"/>
                    </a:solidFill>
                  </a:tcPr>
                </a:tc>
                <a:extLst>
                  <a:ext uri="{0D108BD9-81ED-4DB2-BD59-A6C34878D82A}">
                    <a16:rowId xmlns:a16="http://schemas.microsoft.com/office/drawing/2014/main" val="1494320917"/>
                  </a:ext>
                </a:extLst>
              </a:tr>
              <a:tr h="987779">
                <a:tc>
                  <a:txBody>
                    <a:bodyPr/>
                    <a:lstStyle/>
                    <a:p>
                      <a:pPr>
                        <a:buNone/>
                      </a:pPr>
                      <a:r>
                        <a:rPr lang="de-CH" sz="1800" noProof="0" dirty="0"/>
                        <a:t>Learn new skills in our spare time</a:t>
                      </a:r>
                    </a:p>
                  </a:txBody>
                  <a:tcPr marL="82611" marR="82611" marT="41306" marB="41306" anchor="ctr"/>
                </a:tc>
                <a:tc>
                  <a:txBody>
                    <a:bodyPr/>
                    <a:lstStyle/>
                    <a:p>
                      <a:pPr>
                        <a:buNone/>
                      </a:pPr>
                      <a:r>
                        <a:rPr lang="de-CH" sz="1800" noProof="0" dirty="0"/>
                        <a:t>Limited time, lack of motivation and an overwhelming number of online options</a:t>
                      </a:r>
                    </a:p>
                  </a:txBody>
                  <a:tcPr marL="82611" marR="82611" marT="41306" marB="41306" anchor="ctr"/>
                </a:tc>
                <a:tc>
                  <a:txBody>
                    <a:bodyPr/>
                    <a:lstStyle/>
                    <a:p>
                      <a:pPr>
                        <a:buNone/>
                      </a:pPr>
                      <a:r>
                        <a:rPr lang="de-CH" sz="1800" b="1" noProof="0" dirty="0"/>
                        <a:t>How can we help people learn new skills in a concise, motivating and easy-to-understand way?</a:t>
                      </a:r>
                      <a:endParaRPr lang="de-CH" sz="1800" noProof="0" dirty="0"/>
                    </a:p>
                  </a:txBody>
                  <a:tcPr marL="82611" marR="82611" marT="41306" marB="41306" anchor="ctr"/>
                </a:tc>
                <a:extLst>
                  <a:ext uri="{0D108BD9-81ED-4DB2-BD59-A6C34878D82A}">
                    <a16:rowId xmlns:a16="http://schemas.microsoft.com/office/drawing/2014/main" val="1511736169"/>
                  </a:ext>
                </a:extLst>
              </a:tr>
            </a:tbl>
          </a:graphicData>
        </a:graphic>
      </p:graphicFrame>
      <p:sp>
        <p:nvSpPr>
          <p:cNvPr id="4" name="CasellaDiTesto 11">
            <a:extLst>
              <a:ext uri="{FF2B5EF4-FFF2-40B4-BE49-F238E27FC236}">
                <a16:creationId xmlns:a16="http://schemas.microsoft.com/office/drawing/2014/main" id="{DC333432-A60A-11BC-492E-32F28564C96E}"/>
              </a:ext>
            </a:extLst>
          </p:cNvPr>
          <p:cNvSpPr txBox="1"/>
          <p:nvPr/>
        </p:nvSpPr>
        <p:spPr>
          <a:xfrm>
            <a:off x="955852" y="5103444"/>
            <a:ext cx="4177622" cy="246221"/>
          </a:xfrm>
          <a:prstGeom prst="rect">
            <a:avLst/>
          </a:prstGeom>
          <a:noFill/>
        </p:spPr>
        <p:txBody>
          <a:bodyPr wrap="square">
            <a:spAutoFit/>
          </a:bodyPr>
          <a:lstStyle/>
          <a:p>
            <a:r>
              <a:rPr lang="en-US" sz="1000" b="1" dirty="0">
                <a:solidFill>
                  <a:srgbClr val="686868"/>
                </a:solidFill>
              </a:rPr>
              <a:t>Source</a:t>
            </a:r>
            <a:r>
              <a:rPr lang="en-US" sz="1000" dirty="0">
                <a:solidFill>
                  <a:srgbClr val="686868"/>
                </a:solidFill>
              </a:rPr>
              <a:t>: Adapted from the Interaction Design Foundation (2016)</a:t>
            </a:r>
          </a:p>
        </p:txBody>
      </p:sp>
    </p:spTree>
    <p:extLst>
      <p:ext uri="{BB962C8B-B14F-4D97-AF65-F5344CB8AC3E}">
        <p14:creationId xmlns:p14="http://schemas.microsoft.com/office/powerpoint/2010/main" val="541796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CCE7B-9657-4D90-A7FD-252A8B6817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8CB693-CB75-0186-3103-02F08E1E1E7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C3C73E00-21C3-D284-6455-0A7C37DD8470}"/>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Terms of use for the </a:t>
            </a:r>
            <a:r>
              <a:rPr kumimoji="0" lang="en-GB"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learning programme</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485A417D-FBF7-798C-35BF-58BB9081912F}"/>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Open access: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documents are freely accessible and may, in principle, be used by anyone.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Who are these materials intended for?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These materials have been produced for use in vocational schools. They are primarily aimed at teachers who have completed a four-day basic training course on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learning programme. If you wish to use the materials without having completed this training, you are welcome to do so. In that case, we would ask you to let us know. We would also be happy to discuss this with you:</a:t>
            </a:r>
            <a:br>
              <a:rPr kumimoji="0" lang="en-GB" sz="1200" b="0" i="0" u="none" strike="noStrike" kern="1200" cap="none" spc="0" normalizeH="0" baseline="0" noProof="0" dirty="0">
                <a:ln>
                  <a:noFill/>
                </a:ln>
                <a:solidFill>
                  <a:srgbClr val="073450"/>
                </a:solidFill>
                <a:effectLst/>
                <a:uLnTx/>
                <a:uFillTx/>
                <a:latin typeface="Century Gothic"/>
                <a:ea typeface="+mn-ea"/>
                <a:cs typeface="+mn-cs"/>
              </a:rPr>
            </a:b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Attribution: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Whenever the materials are used,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must be identified as the creator of the documents. This can be done using the following wording: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«Documents created by: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are using entire documents (e.g. PowerPoint slides or Word documents such as the mini business plan), please leave the myidea logo in the relevant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53026507-38AF-3DF5-3454-3751E23EA0A5}"/>
              </a:ext>
            </a:extLst>
          </p:cNvPr>
          <p:cNvSpPr txBox="1"/>
          <p:nvPr/>
        </p:nvSpPr>
        <p:spPr>
          <a:xfrm>
            <a:off x="5992047" y="1916817"/>
            <a:ext cx="5028967"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No commercial use: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materials must not be used for commercial purposes. They may only be used for educational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Adaptations and further developments: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It is a fundamental principle that teachers using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teaching materials may adapt and further develop them. However, even when making changes to the materials, please credit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as the original creator. In this case, please add a note stating that changes have been made, e.g.: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«Based on material from the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adapted by [your name/organisation]»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have any questions or would like further information, please do not hesitate to contact us: </a:t>
            </a: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Thank you very much, and we wish you every success with the launch of myidea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Swiss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Center</a:t>
            </a:r>
            <a:r>
              <a:rPr kumimoji="0" lang="en-GB" sz="1200" b="1" i="1" u="none" strike="noStrike" kern="1200" cap="none" spc="0" normalizeH="0" baseline="0" noProof="0" dirty="0">
                <a:ln>
                  <a:noFill/>
                </a:ln>
                <a:solidFill>
                  <a:srgbClr val="6C0A63"/>
                </a:solidFill>
                <a:effectLst/>
                <a:uLnTx/>
                <a:uFillTx/>
                <a:latin typeface="Century Gothic"/>
                <a:ea typeface="+mn-ea"/>
                <a:cs typeface="+mn-cs"/>
              </a:rPr>
              <a:t> for Entrepreneurial Thinking and Acting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scETA</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584FF290-3988-E352-DA9D-C1E79FABBA21}"/>
              </a:ext>
            </a:extLst>
          </p:cNvPr>
          <p:cNvSpPr txBox="1"/>
          <p:nvPr/>
        </p:nvSpPr>
        <p:spPr>
          <a:xfrm>
            <a:off x="956683" y="1186454"/>
            <a:ext cx="100643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We are delighted that you wish to use the </a:t>
            </a:r>
            <a:r>
              <a:rPr kumimoji="0" lang="en-GB" sz="1400" b="1" i="1" u="none" strike="noStrike" kern="100" cap="none" spc="0" normalizeH="0" baseline="0" noProof="0">
                <a:ln>
                  <a:noFill/>
                </a:ln>
                <a:solidFill>
                  <a:srgbClr val="6C0A63"/>
                </a:solidFill>
                <a:effectLst/>
                <a:uLnTx/>
                <a:uFillTx/>
                <a:latin typeface="Century Gothic" panose="020B0502020202020204" pitchFamily="34" charset="0"/>
                <a:ea typeface="+mn-ea"/>
                <a:cs typeface="+mn-cs"/>
              </a:rPr>
              <a:t>myidea</a:t>
            </a: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 learning materials in your lessons. </a:t>
            </a:r>
            <a:r>
              <a:rPr kumimoji="0" lang="en-GB"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The materials are designed to teach entrepreneurial thinking and acting. Please note the following terms of use:</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57921AF4-5DCB-4AD2-A8CC-F95F71EAFA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73221" y="43228"/>
            <a:ext cx="2065777" cy="1034405"/>
          </a:xfrm>
          <a:prstGeom prst="rect">
            <a:avLst/>
          </a:prstGeom>
        </p:spPr>
      </p:pic>
    </p:spTree>
    <p:extLst>
      <p:ext uri="{BB962C8B-B14F-4D97-AF65-F5344CB8AC3E}">
        <p14:creationId xmlns:p14="http://schemas.microsoft.com/office/powerpoint/2010/main" val="2339278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F0C9E-DEDB-7E7D-235E-FA70E68D402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EC34057-5ABA-506F-376C-25C7B2AA9FA9}"/>
              </a:ext>
            </a:extLst>
          </p:cNvPr>
          <p:cNvSpPr txBox="1">
            <a:spLocks noChangeArrowheads="1"/>
          </p:cNvSpPr>
          <p:nvPr/>
        </p:nvSpPr>
        <p:spPr bwMode="auto">
          <a:xfrm>
            <a:off x="939227" y="203690"/>
            <a:ext cx="9406555"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Guide to writing effective HMW questions (1/2)</a:t>
            </a:r>
          </a:p>
        </p:txBody>
      </p:sp>
      <p:sp>
        <p:nvSpPr>
          <p:cNvPr id="2" name="Foliennummernplatzhalter 1">
            <a:extLst>
              <a:ext uri="{FF2B5EF4-FFF2-40B4-BE49-F238E27FC236}">
                <a16:creationId xmlns:a16="http://schemas.microsoft.com/office/drawing/2014/main" id="{D3EF559C-E769-F517-37A7-BB14DE107F32}"/>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0" name="CasellaDiTesto 9">
            <a:extLst>
              <a:ext uri="{FF2B5EF4-FFF2-40B4-BE49-F238E27FC236}">
                <a16:creationId xmlns:a16="http://schemas.microsoft.com/office/drawing/2014/main" id="{51B04B25-93B4-2F23-0D96-63FED9A46BB9}"/>
              </a:ext>
            </a:extLst>
          </p:cNvPr>
          <p:cNvSpPr txBox="1"/>
          <p:nvPr/>
        </p:nvSpPr>
        <p:spPr>
          <a:xfrm>
            <a:off x="942981" y="1444103"/>
            <a:ext cx="10650344" cy="4401205"/>
          </a:xfrm>
          <a:prstGeom prst="rect">
            <a:avLst/>
          </a:prstGeom>
          <a:noFill/>
        </p:spPr>
        <p:txBody>
          <a:bodyPr wrap="square">
            <a:spAutoFit/>
          </a:bodyPr>
          <a:lstStyle/>
          <a:p>
            <a:pPr>
              <a:buFont typeface="+mj-lt"/>
              <a:buAutoNum type="arabicPeriod"/>
            </a:pPr>
            <a:r>
              <a:rPr lang="en-GB" sz="2000" b="1" noProof="0" dirty="0"/>
              <a:t> Start with real findings</a:t>
            </a:r>
            <a:br>
              <a:rPr lang="en-GB" sz="2000" noProof="0" dirty="0"/>
            </a:br>
            <a:r>
              <a:rPr lang="en-GB" sz="2000" noProof="0" dirty="0"/>
              <a:t>Base your HMW questions on real research findings.</a:t>
            </a:r>
            <a:br>
              <a:rPr lang="en-GB" sz="2000" noProof="0" dirty="0"/>
            </a:br>
            <a:r>
              <a:rPr lang="en-GB" sz="2000" i="1" noProof="0" dirty="0"/>
              <a:t>(e.g. Users are not aware of all product options → How can we raise users’ awareness?)</a:t>
            </a:r>
          </a:p>
          <a:p>
            <a:pPr>
              <a:buFont typeface="+mj-lt"/>
              <a:buAutoNum type="arabicPeriod"/>
            </a:pPr>
            <a:endParaRPr lang="en-GB" sz="2000" noProof="0" dirty="0"/>
          </a:p>
          <a:p>
            <a:pPr>
              <a:buFont typeface="+mj-lt"/>
              <a:buAutoNum type="arabicPeriod"/>
            </a:pPr>
            <a:r>
              <a:rPr lang="en-GB" sz="2000" b="1" noProof="0" dirty="0"/>
              <a:t> Avoid embedding a potential solution within the question</a:t>
            </a:r>
            <a:br>
              <a:rPr lang="en-GB" sz="2000" noProof="0" dirty="0"/>
            </a:br>
            <a:r>
              <a:rPr lang="en-GB" sz="2000" noProof="0" dirty="0"/>
              <a:t>Don’t stifle creativity.</a:t>
            </a:r>
            <a:br>
              <a:rPr lang="en-GB" sz="2000" noProof="0" dirty="0"/>
            </a:br>
            <a:r>
              <a:rPr lang="en-GB" sz="2000" i="1" noProof="0" dirty="0"/>
              <a:t>(Bad: HMW tell users which form to fill in?</a:t>
            </a:r>
            <a:br>
              <a:rPr lang="en-GB" sz="2000" i="1" noProof="0" dirty="0"/>
            </a:br>
            <a:r>
              <a:rPr lang="en-GB" sz="2000" i="1" noProof="0" dirty="0"/>
              <a:t> → Good</a:t>
            </a:r>
            <a:r>
              <a:rPr lang="en-GB" sz="2000" i="1" dirty="0"/>
              <a:t>: How can we </a:t>
            </a:r>
            <a:r>
              <a:rPr lang="en-GB" sz="2000" i="1" noProof="0" dirty="0"/>
              <a:t>give users confidence when filing their tax returns?)</a:t>
            </a:r>
          </a:p>
          <a:p>
            <a:pPr>
              <a:buFont typeface="+mj-lt"/>
              <a:buAutoNum type="arabicPeriod"/>
            </a:pPr>
            <a:endParaRPr lang="en-GB" sz="2000" noProof="0" dirty="0"/>
          </a:p>
          <a:p>
            <a:pPr>
              <a:buFont typeface="+mj-lt"/>
              <a:buAutoNum type="arabicPeriod"/>
            </a:pPr>
            <a:r>
              <a:rPr lang="en-GB" sz="2000" b="1" noProof="0" dirty="0"/>
              <a:t> Keep the question general (but not vague)</a:t>
            </a:r>
            <a:br>
              <a:rPr lang="en-GB" sz="2000" noProof="0" dirty="0"/>
            </a:br>
            <a:r>
              <a:rPr lang="en-GB" sz="2000" noProof="0" dirty="0"/>
              <a:t>Questions that are too narrow limit ideas, whilst those that are too broad lose focus.</a:t>
            </a:r>
            <a:br>
              <a:rPr lang="en-GB" sz="2000" noProof="0" dirty="0"/>
            </a:br>
            <a:r>
              <a:rPr lang="en-GB" sz="2000" i="1" noProof="0" dirty="0"/>
              <a:t>(Better</a:t>
            </a:r>
            <a:r>
              <a:rPr lang="en-GB" sz="2000" i="1" dirty="0"/>
              <a:t>: How can we </a:t>
            </a:r>
            <a:r>
              <a:rPr lang="en-GB" sz="2000" i="1" noProof="0" dirty="0"/>
              <a:t>help users create drafts efficiently that they’re happy with?)</a:t>
            </a:r>
          </a:p>
          <a:p>
            <a:pPr marL="457200" indent="-457200">
              <a:buFont typeface="+mj-lt"/>
              <a:buAutoNum type="arabicPeriod"/>
            </a:pPr>
            <a:endParaRPr lang="en-GB" sz="2000" dirty="0"/>
          </a:p>
        </p:txBody>
      </p:sp>
      <p:pic>
        <p:nvPicPr>
          <p:cNvPr id="5" name="Grafik 4" descr="Puzzle mit einfarbiger Füllung">
            <a:extLst>
              <a:ext uri="{FF2B5EF4-FFF2-40B4-BE49-F238E27FC236}">
                <a16:creationId xmlns:a16="http://schemas.microsoft.com/office/drawing/2014/main" id="{B1652AAE-9DD2-4A29-086D-0E2B552B77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73212" y="816374"/>
            <a:ext cx="914400" cy="914400"/>
          </a:xfrm>
          <a:prstGeom prst="rect">
            <a:avLst/>
          </a:prstGeom>
        </p:spPr>
      </p:pic>
    </p:spTree>
    <p:extLst>
      <p:ext uri="{BB962C8B-B14F-4D97-AF65-F5344CB8AC3E}">
        <p14:creationId xmlns:p14="http://schemas.microsoft.com/office/powerpoint/2010/main" val="2810741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06F4B-1EDC-B98B-D707-42441E0E66DE}"/>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57275DC-E11C-D0E7-BAF7-9E6EA8DC5BF7}"/>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de-CH" sz="2400" b="1" i="0" u="none" strike="noStrike" kern="1200" cap="none" spc="0" normalizeH="0" baseline="0" noProof="0" smtClean="0">
                <a:ln>
                  <a:noFill/>
                </a:ln>
                <a:solidFill>
                  <a:prstClr val="white"/>
                </a:solidFill>
                <a:effectLst/>
                <a:uLnTx/>
                <a:uFillTx/>
                <a:latin typeface="Century Gothic"/>
                <a:ea typeface="+mn-ea"/>
                <a:cs typeface="+mn-cs"/>
              </a:rPr>
              <a:t>21</a:t>
            </a:fld>
            <a:endParaRPr kumimoji="0" lang="de-CH"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0" name="CasellaDiTesto 9">
            <a:extLst>
              <a:ext uri="{FF2B5EF4-FFF2-40B4-BE49-F238E27FC236}">
                <a16:creationId xmlns:a16="http://schemas.microsoft.com/office/drawing/2014/main" id="{BE72BC10-C9C1-4B23-7646-85E764C87984}"/>
              </a:ext>
            </a:extLst>
          </p:cNvPr>
          <p:cNvSpPr txBox="1"/>
          <p:nvPr/>
        </p:nvSpPr>
        <p:spPr>
          <a:xfrm>
            <a:off x="976112" y="1422751"/>
            <a:ext cx="10650344" cy="3477875"/>
          </a:xfrm>
          <a:prstGeom prst="rect">
            <a:avLst/>
          </a:prstGeom>
          <a:noFill/>
        </p:spPr>
        <p:txBody>
          <a:bodyPr wrap="square">
            <a:spAutoFit/>
          </a:bodyPr>
          <a:lstStyle/>
          <a:p>
            <a:pPr marL="342900" indent="-342900">
              <a:buFont typeface="+mj-lt"/>
              <a:buAutoNum type="arabicPeriod"/>
            </a:pPr>
            <a:endParaRPr lang="en-GB" sz="2000" noProof="0" dirty="0"/>
          </a:p>
          <a:p>
            <a:pPr marL="342900" indent="-342900">
              <a:buFont typeface="+mj-lt"/>
              <a:buAutoNum type="arabicPeriod" startAt="4"/>
            </a:pPr>
            <a:r>
              <a:rPr lang="en-GB" sz="2000" b="1" noProof="0" dirty="0"/>
              <a:t>Focus on the desired outcome</a:t>
            </a:r>
            <a:br>
              <a:rPr lang="en-GB" sz="2000" noProof="0" dirty="0"/>
            </a:br>
            <a:r>
              <a:rPr lang="en-GB" sz="2000" noProof="0" dirty="0"/>
              <a:t>Try to tackle the root causes, not the superficial symptoms.</a:t>
            </a:r>
            <a:br>
              <a:rPr lang="en-GB" sz="2000" noProof="0" dirty="0"/>
            </a:br>
            <a:r>
              <a:rPr lang="en-GB" sz="2000" i="1" noProof="0" dirty="0"/>
              <a:t>(Bad: How might we stop users from calling us?</a:t>
            </a:r>
            <a:br>
              <a:rPr lang="en-GB" sz="2000" i="1" noProof="0" dirty="0"/>
            </a:br>
            <a:r>
              <a:rPr lang="en-GB" sz="2000" i="1" noProof="0" dirty="0"/>
              <a:t>→ Good: How can we ensure that users have confidence in the process?)</a:t>
            </a:r>
          </a:p>
          <a:p>
            <a:pPr marL="342900" indent="-342900">
              <a:buFont typeface="+mj-lt"/>
              <a:buAutoNum type="arabicPeriod" startAt="4"/>
            </a:pPr>
            <a:endParaRPr lang="en-GB" sz="2000" noProof="0" dirty="0"/>
          </a:p>
          <a:p>
            <a:pPr marL="342900" indent="-342900">
              <a:buFont typeface="+mj-lt"/>
              <a:buAutoNum type="arabicPeriod" startAt="4"/>
            </a:pPr>
            <a:r>
              <a:rPr lang="en-GB" sz="2000" b="1" noProof="0" dirty="0"/>
              <a:t>Use positive wording</a:t>
            </a:r>
            <a:br>
              <a:rPr lang="en-GB" sz="2000" noProof="0" dirty="0"/>
            </a:br>
            <a:r>
              <a:rPr lang="en-GB" sz="2000" noProof="0" dirty="0"/>
              <a:t>Terms such as «</a:t>
            </a:r>
            <a:r>
              <a:rPr lang="en-GB" sz="2000" i="1" noProof="0" dirty="0"/>
              <a:t>increase», «create», «improve» and «promote» </a:t>
            </a:r>
            <a:r>
              <a:rPr lang="en-GB" sz="2000" noProof="0" dirty="0"/>
              <a:t>inspire more ideas than «</a:t>
            </a:r>
            <a:r>
              <a:rPr lang="en-GB" sz="2000" i="1" noProof="0" dirty="0"/>
              <a:t>reduce» </a:t>
            </a:r>
            <a:r>
              <a:rPr lang="en-GB" sz="2000" noProof="0" dirty="0"/>
              <a:t>or «</a:t>
            </a:r>
            <a:r>
              <a:rPr lang="en-GB" sz="2000" i="1" noProof="0" dirty="0"/>
              <a:t>prevent»</a:t>
            </a:r>
            <a:r>
              <a:rPr lang="en-GB" sz="2000" noProof="0" dirty="0"/>
              <a:t>.</a:t>
            </a:r>
            <a:br>
              <a:rPr lang="en-GB" sz="2000" noProof="0" dirty="0"/>
            </a:br>
            <a:r>
              <a:rPr lang="en-GB" sz="2000" i="1" noProof="0" dirty="0"/>
              <a:t>(Bad: How might we make the returns process less difficult?</a:t>
            </a:r>
            <a:br>
              <a:rPr lang="en-GB" sz="2000" i="1" noProof="0" dirty="0"/>
            </a:br>
            <a:r>
              <a:rPr lang="en-GB" sz="2000" i="1" noProof="0" dirty="0"/>
              <a:t>→ Good: How might we make it quick and intuitive?)</a:t>
            </a:r>
            <a:endParaRPr lang="en-GB" sz="2000" noProof="0" dirty="0"/>
          </a:p>
        </p:txBody>
      </p:sp>
      <p:pic>
        <p:nvPicPr>
          <p:cNvPr id="5" name="Grafik 4" descr="Puzzle mit einfarbiger Füllung">
            <a:extLst>
              <a:ext uri="{FF2B5EF4-FFF2-40B4-BE49-F238E27FC236}">
                <a16:creationId xmlns:a16="http://schemas.microsoft.com/office/drawing/2014/main" id="{ADBA1A34-FC97-7171-CA9B-4839FAD6E63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73212" y="816374"/>
            <a:ext cx="914400" cy="914400"/>
          </a:xfrm>
          <a:prstGeom prst="rect">
            <a:avLst/>
          </a:prstGeom>
        </p:spPr>
      </p:pic>
      <p:sp>
        <p:nvSpPr>
          <p:cNvPr id="6" name="Rectangle 2">
            <a:extLst>
              <a:ext uri="{FF2B5EF4-FFF2-40B4-BE49-F238E27FC236}">
                <a16:creationId xmlns:a16="http://schemas.microsoft.com/office/drawing/2014/main" id="{12A52691-79F3-1B7F-9CD9-D87072267056}"/>
              </a:ext>
            </a:extLst>
          </p:cNvPr>
          <p:cNvSpPr txBox="1">
            <a:spLocks noChangeArrowheads="1"/>
          </p:cNvSpPr>
          <p:nvPr/>
        </p:nvSpPr>
        <p:spPr bwMode="auto">
          <a:xfrm>
            <a:off x="939227" y="220315"/>
            <a:ext cx="9406555"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Guide to writing effective HMW questions (2/2)</a:t>
            </a:r>
          </a:p>
        </p:txBody>
      </p:sp>
    </p:spTree>
    <p:extLst>
      <p:ext uri="{BB962C8B-B14F-4D97-AF65-F5344CB8AC3E}">
        <p14:creationId xmlns:p14="http://schemas.microsoft.com/office/powerpoint/2010/main" val="3991738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68762-5A60-234B-6FA6-8E9CA9F1993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7D2E129-3B38-DF52-89D5-3567AA70A6BB}"/>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lvl="0">
              <a:defRPr/>
            </a:pPr>
            <a:r>
              <a:rPr lang="de-CH" sz="2400" b="1" noProof="0" dirty="0">
                <a:solidFill>
                  <a:srgbClr val="0B4874"/>
                </a:solidFill>
                <a:ea typeface="ＭＳ Ｐゴシック" charset="0"/>
                <a:cs typeface="Arial"/>
              </a:rPr>
              <a:t>Case study: </a:t>
            </a:r>
            <a:r>
              <a:rPr lang="de-CH" sz="2400" b="1" noProof="0" dirty="0" err="1">
                <a:solidFill>
                  <a:srgbClr val="0B4874"/>
                </a:solidFill>
                <a:ea typeface="ＭＳ Ｐゴシック" charset="0"/>
                <a:cs typeface="Arial"/>
              </a:rPr>
              <a:t>Swapfiets</a:t>
            </a:r>
            <a:endPar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4E4AE40F-DA5A-82E7-FA13-A5D1FE552762}"/>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de-CH" sz="2400" b="1" i="0" u="none" strike="noStrike" kern="1200" cap="none" spc="0" normalizeH="0" baseline="0" noProof="0" smtClean="0">
                <a:ln>
                  <a:noFill/>
                </a:ln>
                <a:solidFill>
                  <a:prstClr val="white"/>
                </a:solidFill>
                <a:effectLst/>
                <a:uLnTx/>
                <a:uFillTx/>
                <a:latin typeface="Century Gothic"/>
                <a:ea typeface="+mn-ea"/>
                <a:cs typeface="+mn-cs"/>
              </a:rPr>
              <a:t>22</a:t>
            </a:fld>
            <a:endParaRPr kumimoji="0" lang="de-CH"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CasellaDiTesto 7">
            <a:extLst>
              <a:ext uri="{FF2B5EF4-FFF2-40B4-BE49-F238E27FC236}">
                <a16:creationId xmlns:a16="http://schemas.microsoft.com/office/drawing/2014/main" id="{FD1F4CBE-F6E0-EB65-B759-2AFC554D3A59}"/>
              </a:ext>
            </a:extLst>
          </p:cNvPr>
          <p:cNvSpPr txBox="1"/>
          <p:nvPr/>
        </p:nvSpPr>
        <p:spPr>
          <a:xfrm>
            <a:off x="4539936" y="136524"/>
            <a:ext cx="7238291" cy="2554545"/>
          </a:xfrm>
          <a:prstGeom prst="rect">
            <a:avLst/>
          </a:prstGeom>
          <a:noFill/>
        </p:spPr>
        <p:txBody>
          <a:bodyPr wrap="square">
            <a:spAutoFit/>
          </a:bodyPr>
          <a:lstStyle/>
          <a:p>
            <a:r>
              <a:rPr lang="en-GB" sz="1600" noProof="0" dirty="0"/>
              <a:t>Swapfiets offers a </a:t>
            </a:r>
            <a:r>
              <a:rPr lang="en-GB" sz="1600" b="1" noProof="0" dirty="0"/>
              <a:t>bicycle subscription service </a:t>
            </a:r>
            <a:r>
              <a:rPr lang="en-GB" sz="1600" noProof="0" dirty="0"/>
              <a:t>with </a:t>
            </a:r>
            <a:r>
              <a:rPr lang="en-GB" sz="1600" b="1" noProof="0" dirty="0"/>
              <a:t>on-site</a:t>
            </a:r>
            <a:r>
              <a:rPr lang="en-GB" sz="1600" noProof="0" dirty="0"/>
              <a:t> repairs</a:t>
            </a:r>
            <a:r>
              <a:rPr lang="en-GB" sz="1600" b="1" noProof="0" dirty="0"/>
              <a:t>.</a:t>
            </a:r>
          </a:p>
          <a:p>
            <a:endParaRPr lang="en-GB" sz="1600" noProof="0" dirty="0"/>
          </a:p>
          <a:p>
            <a:r>
              <a:rPr lang="en-GB" sz="1600" b="1" noProof="0" dirty="0"/>
              <a:t>Job To Be Done: </a:t>
            </a:r>
            <a:r>
              <a:rPr lang="en-GB" sz="1600" noProof="0" dirty="0"/>
              <a:t>to have a working bike available at all times.</a:t>
            </a:r>
          </a:p>
          <a:p>
            <a:r>
              <a:rPr lang="en-GB" sz="1600" b="1" noProof="0" dirty="0"/>
              <a:t>Current Pains: </a:t>
            </a:r>
            <a:r>
              <a:rPr lang="en-GB" sz="1600" noProof="0" dirty="0"/>
              <a:t>flat tyres, slow repairs, bike shops that are too far away.</a:t>
            </a:r>
          </a:p>
          <a:p>
            <a:r>
              <a:rPr lang="en-GB" sz="1600" b="1" noProof="0" dirty="0"/>
              <a:t>HMW: </a:t>
            </a:r>
            <a:r>
              <a:rPr lang="en-GB" sz="1600" noProof="0" dirty="0"/>
              <a:t>How might we help cyclists keep their bikes in perfect condition without having to visit a repair shop?</a:t>
            </a:r>
          </a:p>
          <a:p>
            <a:r>
              <a:rPr lang="en-GB" sz="1600" b="1" noProof="0" dirty="0"/>
              <a:t>Solution: </a:t>
            </a:r>
            <a:r>
              <a:rPr lang="en-GB" sz="1600" noProof="0" dirty="0"/>
              <a:t>Bikes always in perfect working order, quick on-site maintenance.</a:t>
            </a:r>
          </a:p>
          <a:p>
            <a:r>
              <a:rPr lang="en-GB" sz="1600" b="1" noProof="0" dirty="0"/>
              <a:t>Result: </a:t>
            </a:r>
            <a:r>
              <a:rPr lang="en-GB" sz="1600" noProof="0" dirty="0"/>
              <a:t>The company solves the customers’ problem and enables them to get on with their work </a:t>
            </a:r>
            <a:r>
              <a:rPr lang="en-GB" sz="1600" b="1" noProof="0" dirty="0"/>
              <a:t>without interruptions</a:t>
            </a:r>
            <a:r>
              <a:rPr lang="en-GB" sz="1600" noProof="0" dirty="0"/>
              <a:t>.</a:t>
            </a:r>
          </a:p>
        </p:txBody>
      </p:sp>
      <p:pic>
        <p:nvPicPr>
          <p:cNvPr id="1026" name="Picture 2" descr="Swapfiets – Bicycle as a service - EcoDesign Circle">
            <a:extLst>
              <a:ext uri="{FF2B5EF4-FFF2-40B4-BE49-F238E27FC236}">
                <a16:creationId xmlns:a16="http://schemas.microsoft.com/office/drawing/2014/main" id="{E4E15583-1067-D1F6-4B49-BF12F7A6E4A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0877" y="774229"/>
            <a:ext cx="3748241" cy="5296828"/>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8">
            <a:extLst>
              <a:ext uri="{FF2B5EF4-FFF2-40B4-BE49-F238E27FC236}">
                <a16:creationId xmlns:a16="http://schemas.microsoft.com/office/drawing/2014/main" id="{40CE00E7-E391-4A47-EC9D-1375B6F235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10841" y="3348546"/>
            <a:ext cx="7118943" cy="1516242"/>
          </a:xfrm>
          <a:prstGeom prst="rect">
            <a:avLst/>
          </a:prstGeom>
        </p:spPr>
      </p:pic>
      <p:sp>
        <p:nvSpPr>
          <p:cNvPr id="11" name="CasellaDiTesto 10">
            <a:extLst>
              <a:ext uri="{FF2B5EF4-FFF2-40B4-BE49-F238E27FC236}">
                <a16:creationId xmlns:a16="http://schemas.microsoft.com/office/drawing/2014/main" id="{F80B8525-1352-4050-754A-8E411B43880F}"/>
              </a:ext>
            </a:extLst>
          </p:cNvPr>
          <p:cNvSpPr txBox="1"/>
          <p:nvPr/>
        </p:nvSpPr>
        <p:spPr>
          <a:xfrm>
            <a:off x="4513712" y="4777872"/>
            <a:ext cx="2465008" cy="1569660"/>
          </a:xfrm>
          <a:prstGeom prst="rect">
            <a:avLst/>
          </a:prstGeom>
          <a:noFill/>
        </p:spPr>
        <p:txBody>
          <a:bodyPr wrap="square">
            <a:spAutoFit/>
          </a:bodyPr>
          <a:lstStyle/>
          <a:p>
            <a:pPr algn="ctr">
              <a:buNone/>
            </a:pPr>
            <a:r>
              <a:rPr lang="en-GB" sz="1600" b="1" noProof="0" dirty="0"/>
              <a:t>Unlimited repairs</a:t>
            </a:r>
          </a:p>
          <a:p>
            <a:pPr algn="ctr"/>
            <a:r>
              <a:rPr lang="en-GB" sz="1600" noProof="0" dirty="0"/>
              <a:t>Quick repairs or an immediate bike replacement, either </a:t>
            </a:r>
            <a:br>
              <a:rPr lang="en-GB" sz="1600" noProof="0" dirty="0"/>
            </a:br>
            <a:r>
              <a:rPr lang="en-GB" sz="1600" noProof="0" dirty="0"/>
              <a:t>in-store or at the customer’s doorstep.</a:t>
            </a:r>
          </a:p>
        </p:txBody>
      </p:sp>
      <p:sp>
        <p:nvSpPr>
          <p:cNvPr id="14" name="CasellaDiTesto 13">
            <a:extLst>
              <a:ext uri="{FF2B5EF4-FFF2-40B4-BE49-F238E27FC236}">
                <a16:creationId xmlns:a16="http://schemas.microsoft.com/office/drawing/2014/main" id="{9233D3A2-DBF2-25DE-14DC-9516DA9EC367}"/>
              </a:ext>
            </a:extLst>
          </p:cNvPr>
          <p:cNvSpPr txBox="1"/>
          <p:nvPr/>
        </p:nvSpPr>
        <p:spPr>
          <a:xfrm>
            <a:off x="6990443" y="4770926"/>
            <a:ext cx="2406393" cy="2062103"/>
          </a:xfrm>
          <a:prstGeom prst="rect">
            <a:avLst/>
          </a:prstGeom>
          <a:noFill/>
        </p:spPr>
        <p:txBody>
          <a:bodyPr wrap="square">
            <a:spAutoFit/>
          </a:bodyPr>
          <a:lstStyle/>
          <a:p>
            <a:pPr algn="ctr">
              <a:buNone/>
            </a:pPr>
            <a:r>
              <a:rPr lang="en-GB" sz="1600" b="1" noProof="0" dirty="0"/>
              <a:t>High-quality bikes</a:t>
            </a:r>
          </a:p>
          <a:p>
            <a:pPr algn="ctr"/>
            <a:r>
              <a:rPr lang="en-GB" sz="1600" noProof="0" dirty="0"/>
              <a:t>Durable design with high-quality components, double locks and powerful headlights.</a:t>
            </a:r>
          </a:p>
        </p:txBody>
      </p:sp>
      <p:sp>
        <p:nvSpPr>
          <p:cNvPr id="15" name="CasellaDiTesto 14">
            <a:extLst>
              <a:ext uri="{FF2B5EF4-FFF2-40B4-BE49-F238E27FC236}">
                <a16:creationId xmlns:a16="http://schemas.microsoft.com/office/drawing/2014/main" id="{ED3BAEA7-CE82-99F6-4613-9FD3B3D19200}"/>
              </a:ext>
            </a:extLst>
          </p:cNvPr>
          <p:cNvSpPr txBox="1"/>
          <p:nvPr/>
        </p:nvSpPr>
        <p:spPr>
          <a:xfrm>
            <a:off x="9396836" y="4752265"/>
            <a:ext cx="2235819" cy="1569660"/>
          </a:xfrm>
          <a:prstGeom prst="rect">
            <a:avLst/>
          </a:prstGeom>
          <a:noFill/>
        </p:spPr>
        <p:txBody>
          <a:bodyPr wrap="square">
            <a:spAutoFit/>
          </a:bodyPr>
          <a:lstStyle/>
          <a:p>
            <a:pPr algn="ctr">
              <a:buNone/>
            </a:pPr>
            <a:r>
              <a:rPr lang="en-GB" sz="1600" b="1" noProof="0" dirty="0"/>
              <a:t>First-class service</a:t>
            </a:r>
          </a:p>
          <a:p>
            <a:pPr algn="ctr"/>
            <a:r>
              <a:rPr lang="en-GB" sz="1600" noProof="0" dirty="0"/>
              <a:t>Personalised set-up, replacement in the event of theft and flexible subscriptions.</a:t>
            </a:r>
          </a:p>
          <a:p>
            <a:pPr algn="ctr"/>
            <a:endParaRPr lang="de-CH" sz="1600" noProof="0" dirty="0"/>
          </a:p>
        </p:txBody>
      </p:sp>
      <p:sp>
        <p:nvSpPr>
          <p:cNvPr id="5" name="Rectangle 2">
            <a:extLst>
              <a:ext uri="{FF2B5EF4-FFF2-40B4-BE49-F238E27FC236}">
                <a16:creationId xmlns:a16="http://schemas.microsoft.com/office/drawing/2014/main" id="{987372C4-1A30-F130-BB16-FDA0BE441D76}"/>
              </a:ext>
            </a:extLst>
          </p:cNvPr>
          <p:cNvSpPr txBox="1">
            <a:spLocks noChangeArrowheads="1"/>
          </p:cNvSpPr>
          <p:nvPr/>
        </p:nvSpPr>
        <p:spPr bwMode="auto">
          <a:xfrm>
            <a:off x="709038" y="5899565"/>
            <a:ext cx="1326551" cy="328613"/>
          </a:xfrm>
          <a:prstGeom prst="rect">
            <a:avLst/>
          </a:prstGeom>
          <a:noFill/>
          <a:ln w="9525">
            <a:noFill/>
            <a:miter lim="800000"/>
            <a:headEnd/>
            <a:tailEnd/>
          </a:ln>
        </p:spPr>
        <p:txBody>
          <a:bodyPr anchor="ctr"/>
          <a:lstStyle/>
          <a:p>
            <a:pPr lvl="0" algn="ctr">
              <a:defRPr/>
            </a:pPr>
            <a:r>
              <a:rPr lang="de-CH" sz="1000" b="1" noProof="0" dirty="0">
                <a:solidFill>
                  <a:srgbClr val="686868"/>
                </a:solidFill>
                <a:latin typeface="Century Gothic" panose="020B0502020202020204" pitchFamily="34" charset="0"/>
                <a:ea typeface="ＭＳ Ｐゴシック" charset="0"/>
              </a:rPr>
              <a:t>Source: </a:t>
            </a:r>
            <a:r>
              <a:rPr lang="de-CH" sz="1000" noProof="0" dirty="0">
                <a:solidFill>
                  <a:srgbClr val="686868"/>
                </a:solidFill>
                <a:latin typeface="Century Gothic" panose="020B0502020202020204" pitchFamily="34" charset="0"/>
                <a:ea typeface="ＭＳ Ｐゴシック" charset="0"/>
                <a:hlinkClick r:id="rId5">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panose="020B0502020202020204" pitchFamily="34" charset="0"/>
              <a:ea typeface="ＭＳ Ｐゴシック" charset="0"/>
            </a:endParaRPr>
          </a:p>
        </p:txBody>
      </p:sp>
    </p:spTree>
    <p:extLst>
      <p:ext uri="{BB962C8B-B14F-4D97-AF65-F5344CB8AC3E}">
        <p14:creationId xmlns:p14="http://schemas.microsoft.com/office/powerpoint/2010/main" val="1707163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fld id="{B7E6CA31-DA56-47CF-9891-B6D0296B6AEC}" type="slidenum">
              <a:rPr lang="ru-RU" smtClean="0"/>
              <a:t>23</a:t>
            </a:fld>
            <a:endParaRPr lang="ru-RU"/>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1516744" y="1657148"/>
            <a:ext cx="9361708" cy="4873829"/>
          </a:xfrm>
        </p:spPr>
        <p:txBody>
          <a:bodyPr>
            <a:normAutofit/>
          </a:bodyPr>
          <a:lstStyle/>
          <a:p>
            <a:pPr algn="l">
              <a:buClr>
                <a:srgbClr val="96CB00"/>
              </a:buClr>
            </a:pPr>
            <a:r>
              <a:rPr lang="en-US" b="1" noProof="0" dirty="0">
                <a:solidFill>
                  <a:srgbClr val="0B4874"/>
                </a:solidFill>
                <a:ea typeface="ＭＳ Ｐゴシック" charset="0"/>
                <a:cs typeface="Arial"/>
              </a:rPr>
              <a:t>Understand your potential customer’s «Jobs To Be Done»</a:t>
            </a:r>
            <a:endParaRPr lang="en-GB" b="1" noProof="0" dirty="0">
              <a:solidFill>
                <a:srgbClr val="0B4874"/>
              </a:solidFill>
              <a:ea typeface="ＭＳ Ｐゴシック" charset="0"/>
              <a:cs typeface="Arial"/>
            </a:endParaRPr>
          </a:p>
          <a:p>
            <a:pPr algn="l">
              <a:buClr>
                <a:srgbClr val="96CB00"/>
              </a:buClr>
            </a:pPr>
            <a:endParaRPr lang="de-CH" sz="2200" b="1" dirty="0">
              <a:solidFill>
                <a:srgbClr val="686868"/>
              </a:solidFill>
            </a:endParaRPr>
          </a:p>
          <a:p>
            <a:pPr algn="l"/>
            <a:r>
              <a:rPr lang="en-US" sz="2000" dirty="0">
                <a:solidFill>
                  <a:srgbClr val="686868"/>
                </a:solidFill>
              </a:rPr>
              <a:t>Every team should do the following:</a:t>
            </a:r>
          </a:p>
          <a:p>
            <a:pPr marL="342900" indent="-342900" algn="l">
              <a:buFont typeface="Arial" panose="020B0604020202020204" pitchFamily="34" charset="0"/>
              <a:buChar char="•"/>
            </a:pPr>
            <a:r>
              <a:rPr lang="en-GB" sz="2000" b="1" noProof="0" dirty="0">
                <a:solidFill>
                  <a:srgbClr val="686868"/>
                </a:solidFill>
              </a:rPr>
              <a:t>Step 1: </a:t>
            </a:r>
            <a:r>
              <a:rPr lang="en-GB" sz="2000" noProof="0" dirty="0">
                <a:solidFill>
                  <a:srgbClr val="686868"/>
                </a:solidFill>
              </a:rPr>
              <a:t>Define the tasks of your potential customer</a:t>
            </a:r>
            <a:r>
              <a:rPr lang="en-GB" sz="2000" dirty="0">
                <a:solidFill>
                  <a:srgbClr val="686868"/>
                </a:solidFill>
              </a:rPr>
              <a:t> </a:t>
            </a:r>
            <a:r>
              <a:rPr lang="en-GB" sz="2000" noProof="0" dirty="0">
                <a:solidFill>
                  <a:srgbClr val="686868"/>
                </a:solidFill>
              </a:rPr>
              <a:t>(Jobs To Be Done):</a:t>
            </a:r>
            <a:br>
              <a:rPr lang="en-GB" sz="2000" noProof="0" dirty="0">
                <a:solidFill>
                  <a:srgbClr val="686868"/>
                </a:solidFill>
              </a:rPr>
            </a:br>
            <a:r>
              <a:rPr lang="en-GB" sz="2000" noProof="0" dirty="0">
                <a:solidFill>
                  <a:srgbClr val="686868"/>
                </a:solidFill>
              </a:rPr>
              <a:t>What does he or she want to achieve?</a:t>
            </a:r>
          </a:p>
          <a:p>
            <a:pPr marL="342900" indent="-342900" algn="l">
              <a:buFont typeface="Arial" panose="020B0604020202020204" pitchFamily="34" charset="0"/>
              <a:buChar char="•"/>
            </a:pPr>
            <a:r>
              <a:rPr lang="en-GB" sz="2000" b="1" noProof="0" dirty="0">
                <a:solidFill>
                  <a:srgbClr val="686868"/>
                </a:solidFill>
              </a:rPr>
              <a:t>Step 2: </a:t>
            </a:r>
            <a:r>
              <a:rPr lang="en-GB" sz="2000" noProof="0" dirty="0">
                <a:solidFill>
                  <a:srgbClr val="686868"/>
                </a:solidFill>
              </a:rPr>
              <a:t>List the actual pain points and frustrations that </a:t>
            </a:r>
            <a:r>
              <a:rPr lang="en-GB" sz="2000" dirty="0">
                <a:solidFill>
                  <a:srgbClr val="686868"/>
                </a:solidFill>
              </a:rPr>
              <a:t>the individual </a:t>
            </a:r>
            <a:r>
              <a:rPr lang="en-GB" sz="2000" noProof="0" dirty="0">
                <a:solidFill>
                  <a:srgbClr val="686868"/>
                </a:solidFill>
              </a:rPr>
              <a:t>experiences.</a:t>
            </a:r>
          </a:p>
          <a:p>
            <a:pPr marL="342900" indent="-342900" algn="l">
              <a:buFont typeface="Arial" panose="020B0604020202020204" pitchFamily="34" charset="0"/>
              <a:buChar char="•"/>
            </a:pPr>
            <a:r>
              <a:rPr lang="en-GB" sz="2000" b="1" noProof="0" dirty="0">
                <a:solidFill>
                  <a:srgbClr val="686868"/>
                </a:solidFill>
              </a:rPr>
              <a:t>Step 3: </a:t>
            </a:r>
            <a:r>
              <a:rPr lang="en-GB" sz="2000" noProof="0" dirty="0">
                <a:solidFill>
                  <a:srgbClr val="686868"/>
                </a:solidFill>
              </a:rPr>
              <a:t>Formulate a </a:t>
            </a:r>
            <a:r>
              <a:rPr lang="en-GB" sz="2000" i="1" noProof="0" dirty="0">
                <a:solidFill>
                  <a:srgbClr val="686868"/>
                </a:solidFill>
              </a:rPr>
              <a:t>«How might </a:t>
            </a:r>
            <a:r>
              <a:rPr lang="en-GB" sz="2000" noProof="0" dirty="0">
                <a:solidFill>
                  <a:srgbClr val="686868"/>
                </a:solidFill>
              </a:rPr>
              <a:t>we…» question to guide brainstorming in the next module. </a:t>
            </a:r>
          </a:p>
          <a:p>
            <a:pPr marL="342900" indent="-342900" algn="l">
              <a:buFont typeface="Arial" panose="020B0604020202020204" pitchFamily="34" charset="0"/>
              <a:buChar char="•"/>
            </a:pPr>
            <a:r>
              <a:rPr lang="en-GB" sz="2000" b="1" noProof="0" dirty="0">
                <a:solidFill>
                  <a:srgbClr val="686868"/>
                </a:solidFill>
              </a:rPr>
              <a:t>Step 4: </a:t>
            </a:r>
            <a:r>
              <a:rPr lang="en-GB" sz="2000" noProof="0" dirty="0">
                <a:solidFill>
                  <a:srgbClr val="686868"/>
                </a:solidFill>
              </a:rPr>
              <a:t>Share your findings with other groups in a short presentation and discuss them.</a:t>
            </a:r>
          </a:p>
        </p:txBody>
      </p:sp>
      <p:pic>
        <p:nvPicPr>
          <p:cNvPr id="4" name="Рисунок 40">
            <a:extLst>
              <a:ext uri="{FF2B5EF4-FFF2-40B4-BE49-F238E27FC236}">
                <a16:creationId xmlns:a16="http://schemas.microsoft.com/office/drawing/2014/main" id="{052DB179-D1D7-4AFB-9191-F811EC9661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72333" y="215847"/>
            <a:ext cx="3073128" cy="1185920"/>
          </a:xfrm>
          <a:prstGeom prst="rect">
            <a:avLst/>
          </a:prstGeom>
        </p:spPr>
      </p:pic>
    </p:spTree>
    <p:extLst>
      <p:ext uri="{BB962C8B-B14F-4D97-AF65-F5344CB8AC3E}">
        <p14:creationId xmlns:p14="http://schemas.microsoft.com/office/powerpoint/2010/main" val="1086903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F6C0F-DB29-AD9B-5E52-943290C9AD17}"/>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D9F2E82-7F17-DF62-C1D1-6E48EA9020F4}"/>
              </a:ext>
            </a:extLst>
          </p:cNvPr>
          <p:cNvSpPr>
            <a:spLocks noGrp="1"/>
          </p:cNvSpPr>
          <p:nvPr>
            <p:ph type="sldNum" sz="quarter" idx="12"/>
          </p:nvPr>
        </p:nvSpPr>
        <p:spPr/>
        <p:txBody>
          <a:bodyPr/>
          <a:lstStyle/>
          <a:p>
            <a:fld id="{B7E6CA31-DA56-47CF-9891-B6D0296B6AEC}" type="slidenum">
              <a:rPr lang="ru-RU" smtClean="0"/>
              <a:t>24</a:t>
            </a:fld>
            <a:endParaRPr lang="ru-RU"/>
          </a:p>
        </p:txBody>
      </p:sp>
      <p:sp>
        <p:nvSpPr>
          <p:cNvPr id="8" name="Rectangle 2">
            <a:extLst>
              <a:ext uri="{FF2B5EF4-FFF2-40B4-BE49-F238E27FC236}">
                <a16:creationId xmlns:a16="http://schemas.microsoft.com/office/drawing/2014/main" id="{EDCD772D-A67F-0190-2F03-61E675834389}"/>
              </a:ext>
            </a:extLst>
          </p:cNvPr>
          <p:cNvSpPr txBox="1">
            <a:spLocks noChangeArrowheads="1"/>
          </p:cNvSpPr>
          <p:nvPr/>
        </p:nvSpPr>
        <p:spPr bwMode="auto">
          <a:xfrm>
            <a:off x="955852" y="218784"/>
            <a:ext cx="10235609" cy="657225"/>
          </a:xfrm>
          <a:prstGeom prst="rect">
            <a:avLst/>
          </a:prstGeom>
          <a:noFill/>
          <a:ln w="9525">
            <a:noFill/>
            <a:miter lim="800000"/>
            <a:headEnd/>
            <a:tailEnd/>
          </a:ln>
        </p:spPr>
        <p:txBody>
          <a:bodyPr anchor="ctr"/>
          <a:lstStyle/>
          <a:p>
            <a:pPr>
              <a:buNone/>
            </a:pPr>
            <a:r>
              <a:rPr lang="en-US" sz="2400" b="1" noProof="0" dirty="0"/>
              <a:t>Step 1: Identify the tasks the potential customer needs to complete</a:t>
            </a:r>
          </a:p>
        </p:txBody>
      </p:sp>
      <p:sp>
        <p:nvSpPr>
          <p:cNvPr id="4" name="CasellaDiTesto 3">
            <a:extLst>
              <a:ext uri="{FF2B5EF4-FFF2-40B4-BE49-F238E27FC236}">
                <a16:creationId xmlns:a16="http://schemas.microsoft.com/office/drawing/2014/main" id="{235A32F7-B129-FC0C-BF40-A56768B06970}"/>
              </a:ext>
            </a:extLst>
          </p:cNvPr>
          <p:cNvSpPr txBox="1"/>
          <p:nvPr/>
        </p:nvSpPr>
        <p:spPr>
          <a:xfrm>
            <a:off x="949174" y="1160376"/>
            <a:ext cx="9880650" cy="4539704"/>
          </a:xfrm>
          <a:prstGeom prst="rect">
            <a:avLst/>
          </a:prstGeom>
          <a:noFill/>
        </p:spPr>
        <p:txBody>
          <a:bodyPr wrap="square">
            <a:spAutoFit/>
          </a:bodyPr>
          <a:lstStyle/>
          <a:p>
            <a:pPr>
              <a:buNone/>
            </a:pPr>
            <a:r>
              <a:rPr lang="en-GB" sz="1700" noProof="0" dirty="0">
                <a:solidFill>
                  <a:srgbClr val="072A50"/>
                </a:solidFill>
              </a:rPr>
              <a:t>What does your potential customer really want to achieve?</a:t>
            </a:r>
          </a:p>
          <a:p>
            <a:pPr>
              <a:buNone/>
            </a:pPr>
            <a:br>
              <a:rPr lang="en-GB" sz="1700" noProof="0" dirty="0">
                <a:solidFill>
                  <a:srgbClr val="072A50"/>
                </a:solidFill>
              </a:rPr>
            </a:br>
            <a:r>
              <a:rPr lang="en-GB" sz="1700" b="1" noProof="0" dirty="0">
                <a:solidFill>
                  <a:srgbClr val="072A50"/>
                </a:solidFill>
              </a:rPr>
              <a:t>A «Job to Be Done» (JTBD) </a:t>
            </a:r>
            <a:r>
              <a:rPr lang="en-GB" sz="1700" noProof="0" dirty="0">
                <a:solidFill>
                  <a:srgbClr val="072A50"/>
                </a:solidFill>
              </a:rPr>
              <a:t>expresses the </a:t>
            </a:r>
            <a:r>
              <a:rPr lang="en-GB" sz="1700" i="1" noProof="0" dirty="0">
                <a:solidFill>
                  <a:srgbClr val="072A50"/>
                </a:solidFill>
              </a:rPr>
              <a:t>goal </a:t>
            </a:r>
            <a:r>
              <a:rPr lang="en-GB" sz="1700" noProof="0" dirty="0">
                <a:solidFill>
                  <a:srgbClr val="072A50"/>
                </a:solidFill>
              </a:rPr>
              <a:t>or </a:t>
            </a:r>
            <a:r>
              <a:rPr lang="en-GB" sz="1700" i="1" noProof="0" dirty="0">
                <a:solidFill>
                  <a:srgbClr val="072A50"/>
                </a:solidFill>
              </a:rPr>
              <a:t>progress </a:t>
            </a:r>
            <a:r>
              <a:rPr lang="en-GB" sz="1700" noProof="0" dirty="0">
                <a:solidFill>
                  <a:srgbClr val="072A50"/>
                </a:solidFill>
              </a:rPr>
              <a:t>an individual wishes to achieve in their life.</a:t>
            </a:r>
          </a:p>
          <a:p>
            <a:pPr>
              <a:buNone/>
            </a:pPr>
            <a:endParaRPr lang="en-GB" sz="1700" b="1" noProof="0" dirty="0">
              <a:solidFill>
                <a:srgbClr val="072A50"/>
              </a:solidFill>
            </a:endParaRPr>
          </a:p>
          <a:p>
            <a:pPr>
              <a:buNone/>
            </a:pPr>
            <a:r>
              <a:rPr lang="en-GB" sz="1700" b="1" noProof="0" dirty="0">
                <a:solidFill>
                  <a:srgbClr val="072A50"/>
                </a:solidFill>
              </a:rPr>
              <a:t>Structure: action verb + object of the action + context</a:t>
            </a:r>
          </a:p>
          <a:p>
            <a:pPr>
              <a:buNone/>
            </a:pPr>
            <a:endParaRPr lang="en-GB" sz="1700" noProof="0" dirty="0">
              <a:solidFill>
                <a:srgbClr val="072A50"/>
              </a:solidFill>
            </a:endParaRPr>
          </a:p>
          <a:p>
            <a:pPr>
              <a:buNone/>
            </a:pPr>
            <a:r>
              <a:rPr lang="en-GB" sz="1700" b="1" noProof="0" dirty="0">
                <a:solidFill>
                  <a:srgbClr val="072A50"/>
                </a:solidFill>
              </a:rPr>
              <a:t>Examples:</a:t>
            </a:r>
            <a:endParaRPr lang="en-GB" sz="1700" noProof="0" dirty="0">
              <a:solidFill>
                <a:srgbClr val="072A50"/>
              </a:solidFill>
            </a:endParaRPr>
          </a:p>
          <a:p>
            <a:pPr marL="285750" indent="-285750">
              <a:buFont typeface="Arial" panose="020B0604020202020204" pitchFamily="34" charset="0"/>
              <a:buChar char="•"/>
            </a:pPr>
            <a:r>
              <a:rPr lang="en-GB" sz="1700" dirty="0">
                <a:solidFill>
                  <a:srgbClr val="072A50"/>
                </a:solidFill>
              </a:rPr>
              <a:t>Buying healthy food to take with you</a:t>
            </a:r>
          </a:p>
          <a:p>
            <a:pPr marL="285750" indent="-285750">
              <a:buFont typeface="Arial" panose="020B0604020202020204" pitchFamily="34" charset="0"/>
              <a:buChar char="•"/>
            </a:pPr>
            <a:r>
              <a:rPr lang="en-GB" sz="1700" dirty="0">
                <a:solidFill>
                  <a:srgbClr val="072A50"/>
                </a:solidFill>
              </a:rPr>
              <a:t>Learning new skills in their spare time</a:t>
            </a:r>
          </a:p>
          <a:p>
            <a:pPr marL="285750" indent="-285750">
              <a:buFont typeface="Arial" panose="020B0604020202020204" pitchFamily="34" charset="0"/>
              <a:buChar char="•"/>
            </a:pPr>
            <a:r>
              <a:rPr lang="en-GB" sz="1700" dirty="0">
                <a:solidFill>
                  <a:srgbClr val="072A50"/>
                </a:solidFill>
              </a:rPr>
              <a:t>Always having a bike in working order</a:t>
            </a:r>
          </a:p>
          <a:p>
            <a:pPr>
              <a:buFont typeface="Arial" panose="020B0604020202020204" pitchFamily="34" charset="0"/>
              <a:buChar char="•"/>
            </a:pPr>
            <a:endParaRPr lang="en-GB" sz="1700" noProof="0" dirty="0">
              <a:solidFill>
                <a:srgbClr val="072A50"/>
              </a:solidFill>
            </a:endParaRPr>
          </a:p>
          <a:p>
            <a:pPr>
              <a:buNone/>
            </a:pPr>
            <a:r>
              <a:rPr lang="en-GB" sz="1700" noProof="0" dirty="0">
                <a:solidFill>
                  <a:srgbClr val="072A50"/>
                </a:solidFill>
              </a:rPr>
              <a:t>Write down a </a:t>
            </a:r>
            <a:r>
              <a:rPr lang="en-GB" sz="1700" b="1" noProof="0" dirty="0">
                <a:solidFill>
                  <a:srgbClr val="072A50"/>
                </a:solidFill>
              </a:rPr>
              <a:t>main task </a:t>
            </a:r>
            <a:r>
              <a:rPr lang="en-GB" sz="1700" noProof="0" dirty="0">
                <a:solidFill>
                  <a:srgbClr val="072A50"/>
                </a:solidFill>
              </a:rPr>
              <a:t>and, if possible, one or two </a:t>
            </a:r>
            <a:r>
              <a:rPr lang="en-GB" sz="1700" b="1" noProof="0" dirty="0">
                <a:solidFill>
                  <a:srgbClr val="072A50"/>
                </a:solidFill>
              </a:rPr>
              <a:t>related </a:t>
            </a:r>
            <a:r>
              <a:rPr lang="en-GB" sz="1700" noProof="0" dirty="0">
                <a:solidFill>
                  <a:srgbClr val="072A50"/>
                </a:solidFill>
              </a:rPr>
              <a:t>tasks. </a:t>
            </a:r>
          </a:p>
          <a:p>
            <a:pPr>
              <a:buNone/>
            </a:pPr>
            <a:r>
              <a:rPr lang="en-GB" sz="1700" noProof="0" dirty="0">
                <a:solidFill>
                  <a:srgbClr val="072A50"/>
                </a:solidFill>
              </a:rPr>
              <a:t>Remember to take functional, emotional and social aspects into account when describing your clients’ tasks</a:t>
            </a:r>
          </a:p>
          <a:p>
            <a:pPr>
              <a:buNone/>
            </a:pPr>
            <a:endParaRPr lang="en-GB" sz="1700" noProof="0" dirty="0">
              <a:solidFill>
                <a:srgbClr val="072A50"/>
              </a:solidFill>
            </a:endParaRPr>
          </a:p>
          <a:p>
            <a:pPr>
              <a:buNone/>
            </a:pPr>
            <a:r>
              <a:rPr lang="en-GB" sz="1700" i="1" noProof="0" dirty="0">
                <a:solidFill>
                  <a:srgbClr val="072A50"/>
                </a:solidFill>
              </a:rPr>
              <a:t>People don’t buy products – they «commission» you to carry out a task.</a:t>
            </a:r>
            <a:endParaRPr lang="en-GB" sz="1700" noProof="0" dirty="0">
              <a:solidFill>
                <a:srgbClr val="072A50"/>
              </a:solidFill>
            </a:endParaRPr>
          </a:p>
        </p:txBody>
      </p:sp>
      <p:pic>
        <p:nvPicPr>
          <p:cNvPr id="7" name="Grafik 6" descr="Blaupause mit einfarbiger Füllung">
            <a:extLst>
              <a:ext uri="{FF2B5EF4-FFF2-40B4-BE49-F238E27FC236}">
                <a16:creationId xmlns:a16="http://schemas.microsoft.com/office/drawing/2014/main" id="{DEAD0FF0-8BC0-5633-15EC-C202B57A96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89939" y="2166578"/>
            <a:ext cx="914400" cy="914400"/>
          </a:xfrm>
          <a:prstGeom prst="rect">
            <a:avLst/>
          </a:prstGeom>
        </p:spPr>
      </p:pic>
    </p:spTree>
    <p:extLst>
      <p:ext uri="{BB962C8B-B14F-4D97-AF65-F5344CB8AC3E}">
        <p14:creationId xmlns:p14="http://schemas.microsoft.com/office/powerpoint/2010/main" val="4279207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851FC-9A16-3A9F-F061-92D34825FD8A}"/>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BEAEC75-3EBD-B031-A14E-657F8EA64ACF}"/>
              </a:ext>
            </a:extLst>
          </p:cNvPr>
          <p:cNvSpPr>
            <a:spLocks noGrp="1"/>
          </p:cNvSpPr>
          <p:nvPr>
            <p:ph type="sldNum" sz="quarter" idx="12"/>
          </p:nvPr>
        </p:nvSpPr>
        <p:spPr/>
        <p:txBody>
          <a:bodyPr/>
          <a:lstStyle/>
          <a:p>
            <a:fld id="{B7E6CA31-DA56-47CF-9891-B6D0296B6AEC}" type="slidenum">
              <a:rPr lang="ru-RU" smtClean="0"/>
              <a:t>25</a:t>
            </a:fld>
            <a:endParaRPr lang="ru-RU"/>
          </a:p>
        </p:txBody>
      </p:sp>
      <p:sp>
        <p:nvSpPr>
          <p:cNvPr id="8" name="Rectangle 2">
            <a:extLst>
              <a:ext uri="{FF2B5EF4-FFF2-40B4-BE49-F238E27FC236}">
                <a16:creationId xmlns:a16="http://schemas.microsoft.com/office/drawing/2014/main" id="{4E148464-84C6-27F4-F2B7-A88716BE50AF}"/>
              </a:ext>
            </a:extLst>
          </p:cNvPr>
          <p:cNvSpPr txBox="1">
            <a:spLocks noChangeArrowheads="1"/>
          </p:cNvSpPr>
          <p:nvPr/>
        </p:nvSpPr>
        <p:spPr bwMode="auto">
          <a:xfrm>
            <a:off x="955852" y="201627"/>
            <a:ext cx="9406555" cy="657225"/>
          </a:xfrm>
          <a:prstGeom prst="rect">
            <a:avLst/>
          </a:prstGeom>
          <a:noFill/>
          <a:ln w="9525">
            <a:noFill/>
            <a:miter lim="800000"/>
            <a:headEnd/>
            <a:tailEnd/>
          </a:ln>
        </p:spPr>
        <p:txBody>
          <a:bodyPr anchor="ctr"/>
          <a:lstStyle/>
          <a:p>
            <a:pPr>
              <a:buNone/>
            </a:pPr>
            <a:r>
              <a:rPr lang="en-US" sz="2400" b="1" dirty="0"/>
              <a:t>Step 2: Identify the pain points</a:t>
            </a:r>
          </a:p>
        </p:txBody>
      </p:sp>
      <p:sp>
        <p:nvSpPr>
          <p:cNvPr id="4" name="CasellaDiTesto 3">
            <a:extLst>
              <a:ext uri="{FF2B5EF4-FFF2-40B4-BE49-F238E27FC236}">
                <a16:creationId xmlns:a16="http://schemas.microsoft.com/office/drawing/2014/main" id="{2F7376B2-7B9D-EDD3-07FE-DAB0AB553D73}"/>
              </a:ext>
            </a:extLst>
          </p:cNvPr>
          <p:cNvSpPr txBox="1"/>
          <p:nvPr/>
        </p:nvSpPr>
        <p:spPr>
          <a:xfrm>
            <a:off x="928399" y="1181389"/>
            <a:ext cx="8312602" cy="4524315"/>
          </a:xfrm>
          <a:prstGeom prst="rect">
            <a:avLst/>
          </a:prstGeom>
          <a:noFill/>
        </p:spPr>
        <p:txBody>
          <a:bodyPr wrap="square">
            <a:spAutoFit/>
          </a:bodyPr>
          <a:lstStyle/>
          <a:p>
            <a:pPr>
              <a:buNone/>
            </a:pPr>
            <a:r>
              <a:rPr lang="en-US" noProof="0" dirty="0"/>
              <a:t>What makes it difficult for your potential customers to achieve their goal?</a:t>
            </a:r>
          </a:p>
          <a:p>
            <a:pPr>
              <a:buNone/>
            </a:pPr>
            <a:br>
              <a:rPr lang="en-US" noProof="0" dirty="0"/>
            </a:br>
            <a:r>
              <a:rPr lang="en-US" b="1" noProof="0" dirty="0"/>
              <a:t>List</a:t>
            </a:r>
            <a:r>
              <a:rPr lang="en-US" noProof="0" dirty="0"/>
              <a:t> the </a:t>
            </a:r>
            <a:r>
              <a:rPr lang="en-US" b="1" noProof="0" dirty="0"/>
              <a:t>pain</a:t>
            </a:r>
            <a:r>
              <a:rPr lang="en-US" noProof="0" dirty="0"/>
              <a:t> points</a:t>
            </a:r>
            <a:r>
              <a:rPr lang="en-US" b="1" noProof="0" dirty="0"/>
              <a:t>, obstacles or frustrations </a:t>
            </a:r>
            <a:r>
              <a:rPr lang="en-US" noProof="0" dirty="0"/>
              <a:t>they face.</a:t>
            </a:r>
          </a:p>
          <a:p>
            <a:pPr>
              <a:buNone/>
            </a:pPr>
            <a:endParaRPr lang="en-US" noProof="0" dirty="0"/>
          </a:p>
          <a:p>
            <a:pPr>
              <a:buNone/>
            </a:pPr>
            <a:r>
              <a:rPr lang="en-US" noProof="0" dirty="0"/>
              <a:t>Consider the following:</a:t>
            </a:r>
          </a:p>
          <a:p>
            <a:pPr marL="285750" indent="-285750">
              <a:buFont typeface="Arial" panose="020B0604020202020204" pitchFamily="34" charset="0"/>
              <a:buChar char="•"/>
            </a:pPr>
            <a:r>
              <a:rPr lang="en-US" b="1" noProof="0" dirty="0"/>
              <a:t>Functional pain points: </a:t>
            </a:r>
            <a:r>
              <a:rPr lang="en-US" noProof="0" dirty="0"/>
              <a:t>cost, time, distance, complexity</a:t>
            </a:r>
          </a:p>
          <a:p>
            <a:pPr marL="285750" indent="-285750">
              <a:buFont typeface="Arial" panose="020B0604020202020204" pitchFamily="34" charset="0"/>
              <a:buChar char="•"/>
            </a:pPr>
            <a:r>
              <a:rPr lang="en-US" b="1" noProof="0" dirty="0"/>
              <a:t>Emotional pain points: </a:t>
            </a:r>
            <a:r>
              <a:rPr lang="en-US" noProof="0" dirty="0"/>
              <a:t>stress, frustration, anxiety, boredom</a:t>
            </a:r>
          </a:p>
          <a:p>
            <a:pPr marL="285750" indent="-285750">
              <a:buFont typeface="Arial" panose="020B0604020202020204" pitchFamily="34" charset="0"/>
              <a:buChar char="•"/>
            </a:pPr>
            <a:r>
              <a:rPr lang="en-US" b="1" noProof="0" dirty="0"/>
              <a:t>Social pain points: </a:t>
            </a:r>
            <a:r>
              <a:rPr lang="en-US" noProof="0" dirty="0"/>
              <a:t>embarrassment, lack of support</a:t>
            </a:r>
          </a:p>
          <a:p>
            <a:pPr>
              <a:buNone/>
            </a:pPr>
            <a:endParaRPr lang="en-US" b="1" noProof="0" dirty="0"/>
          </a:p>
          <a:p>
            <a:pPr>
              <a:buNone/>
            </a:pPr>
            <a:r>
              <a:rPr lang="en-US" b="1" noProof="0" dirty="0">
                <a:solidFill>
                  <a:srgbClr val="738D05"/>
                </a:solidFill>
              </a:rPr>
              <a:t>Example (bicycle commuters)</a:t>
            </a:r>
          </a:p>
          <a:p>
            <a:pPr>
              <a:buNone/>
            </a:pPr>
            <a:endParaRPr lang="en-US" noProof="0" dirty="0"/>
          </a:p>
          <a:p>
            <a:pPr marL="285750" indent="-285750">
              <a:buFont typeface="Arial" panose="020B0604020202020204" pitchFamily="34" charset="0"/>
              <a:buChar char="•"/>
            </a:pPr>
            <a:r>
              <a:rPr lang="en-US" noProof="0" dirty="0"/>
              <a:t>Punctures and slow repairs</a:t>
            </a:r>
          </a:p>
          <a:p>
            <a:pPr marL="285750" indent="-285750">
              <a:buFont typeface="Arial" panose="020B0604020202020204" pitchFamily="34" charset="0"/>
              <a:buChar char="•"/>
            </a:pPr>
            <a:r>
              <a:rPr lang="en-US" noProof="0" dirty="0"/>
              <a:t>Repair shops too far away</a:t>
            </a:r>
          </a:p>
          <a:p>
            <a:pPr marL="285750" indent="-285750">
              <a:buFont typeface="Arial" panose="020B0604020202020204" pitchFamily="34" charset="0"/>
              <a:buChar char="•"/>
            </a:pPr>
            <a:r>
              <a:rPr lang="en-US" noProof="0" dirty="0"/>
              <a:t>Morning commute ruined by delays</a:t>
            </a:r>
          </a:p>
          <a:p>
            <a:pPr>
              <a:buNone/>
            </a:pPr>
            <a:endParaRPr lang="en-US" i="1" noProof="0" dirty="0"/>
          </a:p>
          <a:p>
            <a:pPr>
              <a:buNone/>
            </a:pPr>
            <a:r>
              <a:rPr lang="en-US" i="1" noProof="0" dirty="0"/>
              <a:t>Every pain point is an opportunity to create added value.</a:t>
            </a:r>
            <a:endParaRPr lang="en-US" noProof="0" dirty="0"/>
          </a:p>
        </p:txBody>
      </p:sp>
      <p:pic>
        <p:nvPicPr>
          <p:cNvPr id="2" name="Grafik 1" descr="Marke Fragezeichen mit einfarbiger Füllung">
            <a:extLst>
              <a:ext uri="{FF2B5EF4-FFF2-40B4-BE49-F238E27FC236}">
                <a16:creationId xmlns:a16="http://schemas.microsoft.com/office/drawing/2014/main" id="{F33F2E07-21E5-F052-4B60-B5871DE6C5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94624" y="140837"/>
            <a:ext cx="1203277" cy="1203277"/>
          </a:xfrm>
          <a:prstGeom prst="rect">
            <a:avLst/>
          </a:prstGeom>
        </p:spPr>
      </p:pic>
    </p:spTree>
    <p:extLst>
      <p:ext uri="{BB962C8B-B14F-4D97-AF65-F5344CB8AC3E}">
        <p14:creationId xmlns:p14="http://schemas.microsoft.com/office/powerpoint/2010/main" val="3155926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82B5E-0A9B-18A0-C84C-5724CBB96E22}"/>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32E6F1B-7747-5503-B1E6-EAC27779E50B}"/>
              </a:ext>
            </a:extLst>
          </p:cNvPr>
          <p:cNvSpPr>
            <a:spLocks noGrp="1"/>
          </p:cNvSpPr>
          <p:nvPr>
            <p:ph type="sldNum" sz="quarter" idx="12"/>
          </p:nvPr>
        </p:nvSpPr>
        <p:spPr/>
        <p:txBody>
          <a:bodyPr/>
          <a:lstStyle/>
          <a:p>
            <a:fld id="{B7E6CA31-DA56-47CF-9891-B6D0296B6AEC}" type="slidenum">
              <a:rPr lang="ru-RU" smtClean="0"/>
              <a:t>26</a:t>
            </a:fld>
            <a:endParaRPr lang="ru-RU"/>
          </a:p>
        </p:txBody>
      </p:sp>
      <p:sp>
        <p:nvSpPr>
          <p:cNvPr id="8" name="Rectangle 2">
            <a:extLst>
              <a:ext uri="{FF2B5EF4-FFF2-40B4-BE49-F238E27FC236}">
                <a16:creationId xmlns:a16="http://schemas.microsoft.com/office/drawing/2014/main" id="{0BA3BF1C-B659-784C-4CC3-0167C86E2921}"/>
              </a:ext>
            </a:extLst>
          </p:cNvPr>
          <p:cNvSpPr txBox="1">
            <a:spLocks noChangeArrowheads="1"/>
          </p:cNvSpPr>
          <p:nvPr/>
        </p:nvSpPr>
        <p:spPr bwMode="auto">
          <a:xfrm>
            <a:off x="955852" y="85251"/>
            <a:ext cx="9406555" cy="657225"/>
          </a:xfrm>
          <a:prstGeom prst="rect">
            <a:avLst/>
          </a:prstGeom>
          <a:noFill/>
          <a:ln w="9525">
            <a:noFill/>
            <a:miter lim="800000"/>
            <a:headEnd/>
            <a:tailEnd/>
          </a:ln>
        </p:spPr>
        <p:txBody>
          <a:bodyPr anchor="ctr"/>
          <a:lstStyle/>
          <a:p>
            <a:pPr>
              <a:buNone/>
            </a:pPr>
            <a:r>
              <a:rPr lang="en-GB" sz="2400" b="1" noProof="0" dirty="0"/>
              <a:t>Step 3: Formulate your «How Might We» question</a:t>
            </a:r>
          </a:p>
        </p:txBody>
      </p:sp>
      <p:sp>
        <p:nvSpPr>
          <p:cNvPr id="4" name="CasellaDiTesto 3">
            <a:extLst>
              <a:ext uri="{FF2B5EF4-FFF2-40B4-BE49-F238E27FC236}">
                <a16:creationId xmlns:a16="http://schemas.microsoft.com/office/drawing/2014/main" id="{4E7B3A73-206E-EEDD-1762-49F7710F4A02}"/>
              </a:ext>
            </a:extLst>
          </p:cNvPr>
          <p:cNvSpPr txBox="1"/>
          <p:nvPr/>
        </p:nvSpPr>
        <p:spPr>
          <a:xfrm>
            <a:off x="995196" y="1485233"/>
            <a:ext cx="10102705" cy="4431983"/>
          </a:xfrm>
          <a:prstGeom prst="rect">
            <a:avLst/>
          </a:prstGeom>
          <a:noFill/>
        </p:spPr>
        <p:txBody>
          <a:bodyPr wrap="square">
            <a:spAutoFit/>
          </a:bodyPr>
          <a:lstStyle/>
          <a:p>
            <a:pPr>
              <a:buNone/>
            </a:pPr>
            <a:r>
              <a:rPr lang="en-GB" noProof="0" dirty="0"/>
              <a:t>A </a:t>
            </a:r>
            <a:r>
              <a:rPr lang="en-GB" b="1" noProof="0" dirty="0"/>
              <a:t>«How Might We» (HMW) question </a:t>
            </a:r>
            <a:r>
              <a:rPr lang="en-GB" noProof="0" dirty="0"/>
              <a:t>helps you turn insights into opportunities. It combines the customer’s </a:t>
            </a:r>
            <a:r>
              <a:rPr lang="en-GB" i="1" noProof="0" dirty="0"/>
              <a:t>task </a:t>
            </a:r>
            <a:r>
              <a:rPr lang="en-GB" noProof="0" dirty="0"/>
              <a:t>and </a:t>
            </a:r>
            <a:r>
              <a:rPr lang="en-GB" i="1" noProof="0" dirty="0"/>
              <a:t>problem </a:t>
            </a:r>
            <a:r>
              <a:rPr lang="en-GB" noProof="0" dirty="0"/>
              <a:t>into a creative challenge.</a:t>
            </a:r>
          </a:p>
          <a:p>
            <a:pPr>
              <a:buNone/>
            </a:pPr>
            <a:endParaRPr lang="en-GB" noProof="0" dirty="0"/>
          </a:p>
          <a:p>
            <a:pPr>
              <a:buNone/>
            </a:pPr>
            <a:r>
              <a:rPr lang="en-GB" b="1" noProof="0" dirty="0">
                <a:solidFill>
                  <a:srgbClr val="738D05"/>
                </a:solidFill>
              </a:rPr>
              <a:t>Formula</a:t>
            </a:r>
            <a:br>
              <a:rPr lang="en-GB" noProof="0" dirty="0"/>
            </a:br>
            <a:r>
              <a:rPr lang="en-GB" i="1" noProof="0" dirty="0"/>
              <a:t>How might we help [the </a:t>
            </a:r>
            <a:r>
              <a:rPr lang="en-GB" i="1" dirty="0"/>
              <a:t>customer</a:t>
            </a:r>
            <a:r>
              <a:rPr lang="en-GB" i="1" noProof="0" dirty="0"/>
              <a:t>] to [achieve the task], despite [pain]?</a:t>
            </a:r>
          </a:p>
          <a:p>
            <a:pPr>
              <a:buNone/>
            </a:pPr>
            <a:endParaRPr lang="en-GB" noProof="0" dirty="0"/>
          </a:p>
          <a:p>
            <a:pPr>
              <a:buNone/>
            </a:pPr>
            <a:r>
              <a:rPr lang="en-GB" b="1" noProof="0" dirty="0">
                <a:solidFill>
                  <a:srgbClr val="738D05"/>
                </a:solidFill>
              </a:rPr>
              <a:t>Examples</a:t>
            </a:r>
            <a:endParaRPr lang="en-GB" noProof="0" dirty="0">
              <a:solidFill>
                <a:srgbClr val="738D05"/>
              </a:solidFill>
            </a:endParaRPr>
          </a:p>
          <a:p>
            <a:pPr marL="285750" indent="-285750">
              <a:buFont typeface="Arial" panose="020B0604020202020204" pitchFamily="34" charset="0"/>
              <a:buChar char="•"/>
            </a:pPr>
            <a:r>
              <a:rPr lang="en-GB" noProof="0" dirty="0"/>
              <a:t>How might we help people learn new skills in a concise, motivating and simple way?</a:t>
            </a:r>
          </a:p>
          <a:p>
            <a:pPr marL="285750" indent="-285750">
              <a:buFont typeface="Arial" panose="020B0604020202020204" pitchFamily="34" charset="0"/>
              <a:buChar char="•"/>
            </a:pPr>
            <a:r>
              <a:rPr lang="en-GB" noProof="0" dirty="0"/>
              <a:t>How can we make it easy for cyclists to always have a bike that works?</a:t>
            </a:r>
          </a:p>
          <a:p>
            <a:pPr>
              <a:buFont typeface="Arial" panose="020B0604020202020204" pitchFamily="34" charset="0"/>
              <a:buChar char="•"/>
            </a:pPr>
            <a:endParaRPr lang="en-GB" noProof="0" dirty="0"/>
          </a:p>
          <a:p>
            <a:pPr>
              <a:buNone/>
            </a:pPr>
            <a:r>
              <a:rPr lang="en-GB" b="1" noProof="0" dirty="0">
                <a:solidFill>
                  <a:srgbClr val="738D05"/>
                </a:solidFill>
              </a:rPr>
              <a:t>Tip</a:t>
            </a:r>
          </a:p>
          <a:p>
            <a:r>
              <a:rPr lang="en-GB" noProof="0" dirty="0"/>
              <a:t>A good HMW question should:</a:t>
            </a:r>
          </a:p>
          <a:p>
            <a:pPr marL="285750" indent="-285750">
              <a:buFont typeface="Arial" panose="020B0604020202020204" pitchFamily="34" charset="0"/>
              <a:buChar char="•"/>
            </a:pPr>
            <a:r>
              <a:rPr lang="en-GB" sz="1600" noProof="0" dirty="0"/>
              <a:t>be open-ended and positive</a:t>
            </a:r>
          </a:p>
          <a:p>
            <a:pPr marL="285750" indent="-285750">
              <a:buFont typeface="Arial" panose="020B0604020202020204" pitchFamily="34" charset="0"/>
              <a:buChar char="•"/>
            </a:pPr>
            <a:r>
              <a:rPr lang="en-GB" sz="1600" noProof="0" dirty="0"/>
              <a:t>focus on the desired outcome</a:t>
            </a:r>
          </a:p>
          <a:p>
            <a:pPr marL="285750" indent="-285750">
              <a:buFont typeface="Arial" panose="020B0604020202020204" pitchFamily="34" charset="0"/>
              <a:buChar char="•"/>
            </a:pPr>
            <a:r>
              <a:rPr lang="en-GB" sz="1600" noProof="0" dirty="0"/>
              <a:t>not suggest a specific solution</a:t>
            </a:r>
          </a:p>
          <a:p>
            <a:pPr>
              <a:buNone/>
            </a:pPr>
            <a:endParaRPr lang="en-GB" i="1" noProof="0" dirty="0"/>
          </a:p>
        </p:txBody>
      </p:sp>
      <p:pic>
        <p:nvPicPr>
          <p:cNvPr id="5" name="Grafik 4" descr="Marke Fragezeichen mit einfarbiger Füllung">
            <a:extLst>
              <a:ext uri="{FF2B5EF4-FFF2-40B4-BE49-F238E27FC236}">
                <a16:creationId xmlns:a16="http://schemas.microsoft.com/office/drawing/2014/main" id="{16AF4FA8-00F7-1801-108D-C0DC79F176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94624" y="140837"/>
            <a:ext cx="1203277" cy="1203277"/>
          </a:xfrm>
          <a:prstGeom prst="rect">
            <a:avLst/>
          </a:prstGeom>
        </p:spPr>
      </p:pic>
      <p:sp>
        <p:nvSpPr>
          <p:cNvPr id="6" name="Textfeld 5">
            <a:extLst>
              <a:ext uri="{FF2B5EF4-FFF2-40B4-BE49-F238E27FC236}">
                <a16:creationId xmlns:a16="http://schemas.microsoft.com/office/drawing/2014/main" id="{E40878B3-9DFA-D1C8-0D4A-848C6C872B0E}"/>
              </a:ext>
            </a:extLst>
          </p:cNvPr>
          <p:cNvSpPr txBox="1"/>
          <p:nvPr/>
        </p:nvSpPr>
        <p:spPr>
          <a:xfrm>
            <a:off x="2442971" y="6075461"/>
            <a:ext cx="7315931" cy="369332"/>
          </a:xfrm>
          <a:prstGeom prst="rect">
            <a:avLst/>
          </a:prstGeom>
          <a:noFill/>
        </p:spPr>
        <p:txBody>
          <a:bodyPr wrap="square">
            <a:spAutoFit/>
          </a:bodyPr>
          <a:lstStyle/>
          <a:p>
            <a:pPr algn="ctr">
              <a:buNone/>
            </a:pPr>
            <a:r>
              <a:rPr lang="en-GB" sz="1800" b="1" i="1" noProof="0" dirty="0"/>
              <a:t>Your HMW question is the starting point for brainstorming!</a:t>
            </a:r>
            <a:endParaRPr lang="en-GB" sz="1800" b="1" noProof="0" dirty="0"/>
          </a:p>
        </p:txBody>
      </p:sp>
    </p:spTree>
    <p:extLst>
      <p:ext uri="{BB962C8B-B14F-4D97-AF65-F5344CB8AC3E}">
        <p14:creationId xmlns:p14="http://schemas.microsoft.com/office/powerpoint/2010/main" val="3978874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C1222-C829-616D-F82E-1AE25D3C86A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F2277EA-EF5B-11EE-E72F-5818CA18CA21}"/>
              </a:ext>
            </a:extLst>
          </p:cNvPr>
          <p:cNvSpPr>
            <a:spLocks noGrp="1"/>
          </p:cNvSpPr>
          <p:nvPr>
            <p:ph type="sldNum" sz="quarter" idx="12"/>
          </p:nvPr>
        </p:nvSpPr>
        <p:spPr/>
        <p:txBody>
          <a:bodyPr/>
          <a:lstStyle/>
          <a:p>
            <a:fld id="{B7E6CA31-DA56-47CF-9891-B6D0296B6AEC}" type="slidenum">
              <a:rPr lang="ru-RU" smtClean="0"/>
              <a:t>27</a:t>
            </a:fld>
            <a:endParaRPr lang="ru-RU"/>
          </a:p>
        </p:txBody>
      </p:sp>
      <p:sp>
        <p:nvSpPr>
          <p:cNvPr id="8" name="Rectangle 2">
            <a:extLst>
              <a:ext uri="{FF2B5EF4-FFF2-40B4-BE49-F238E27FC236}">
                <a16:creationId xmlns:a16="http://schemas.microsoft.com/office/drawing/2014/main" id="{C141C9C2-2F64-FF2E-0974-14FBE1E5893C}"/>
              </a:ext>
            </a:extLst>
          </p:cNvPr>
          <p:cNvSpPr txBox="1">
            <a:spLocks noChangeArrowheads="1"/>
          </p:cNvSpPr>
          <p:nvPr/>
        </p:nvSpPr>
        <p:spPr bwMode="auto">
          <a:xfrm>
            <a:off x="955852" y="121827"/>
            <a:ext cx="9406555" cy="657225"/>
          </a:xfrm>
          <a:prstGeom prst="rect">
            <a:avLst/>
          </a:prstGeom>
          <a:noFill/>
          <a:ln w="9525">
            <a:noFill/>
            <a:miter lim="800000"/>
            <a:headEnd/>
            <a:tailEnd/>
          </a:ln>
        </p:spPr>
        <p:txBody>
          <a:bodyPr anchor="ctr"/>
          <a:lstStyle/>
          <a:p>
            <a:pPr>
              <a:buNone/>
            </a:pPr>
            <a:r>
              <a:rPr lang="en-US" sz="2400" b="1" dirty="0"/>
              <a:t>Step 4: Share and </a:t>
            </a:r>
            <a:r>
              <a:rPr lang="en-US" sz="2400" b="1" dirty="0" err="1"/>
              <a:t>reflect</a:t>
            </a:r>
            <a:endParaRPr lang="en-US" sz="2400" b="1" dirty="0"/>
          </a:p>
        </p:txBody>
      </p:sp>
      <p:sp>
        <p:nvSpPr>
          <p:cNvPr id="4" name="CasellaDiTesto 3">
            <a:extLst>
              <a:ext uri="{FF2B5EF4-FFF2-40B4-BE49-F238E27FC236}">
                <a16:creationId xmlns:a16="http://schemas.microsoft.com/office/drawing/2014/main" id="{4AFCD41F-B9C1-7F68-4B73-93698E2CE4B5}"/>
              </a:ext>
            </a:extLst>
          </p:cNvPr>
          <p:cNvSpPr txBox="1"/>
          <p:nvPr/>
        </p:nvSpPr>
        <p:spPr>
          <a:xfrm>
            <a:off x="1165301" y="1409497"/>
            <a:ext cx="9643808" cy="3477875"/>
          </a:xfrm>
          <a:prstGeom prst="rect">
            <a:avLst/>
          </a:prstGeom>
          <a:noFill/>
        </p:spPr>
        <p:txBody>
          <a:bodyPr wrap="square">
            <a:spAutoFit/>
          </a:bodyPr>
          <a:lstStyle/>
          <a:p>
            <a:pPr>
              <a:buNone/>
            </a:pPr>
            <a:r>
              <a:rPr lang="en-GB" sz="2000" noProof="0" dirty="0">
                <a:solidFill>
                  <a:srgbClr val="073450"/>
                </a:solidFill>
              </a:rPr>
              <a:t>Now</a:t>
            </a:r>
            <a:r>
              <a:rPr lang="en-GB" sz="2000" dirty="0">
                <a:solidFill>
                  <a:srgbClr val="073450"/>
                </a:solidFill>
              </a:rPr>
              <a:t> bring </a:t>
            </a:r>
            <a:r>
              <a:rPr lang="en-GB" sz="2000" noProof="0" dirty="0">
                <a:solidFill>
                  <a:srgbClr val="073450"/>
                </a:solidFill>
              </a:rPr>
              <a:t>everything together.</a:t>
            </a:r>
            <a:br>
              <a:rPr lang="en-GB" sz="2000" noProof="0" dirty="0">
                <a:solidFill>
                  <a:srgbClr val="073450"/>
                </a:solidFill>
              </a:rPr>
            </a:br>
            <a:r>
              <a:rPr lang="en-GB" sz="2000" noProof="0" dirty="0">
                <a:solidFill>
                  <a:srgbClr val="073450"/>
                </a:solidFill>
              </a:rPr>
              <a:t>Prepare to present your understanding of the potential customer:</a:t>
            </a:r>
          </a:p>
          <a:p>
            <a:endParaRPr lang="en-GB" sz="2000" noProof="0" dirty="0">
              <a:solidFill>
                <a:srgbClr val="073450"/>
              </a:solidFill>
            </a:endParaRPr>
          </a:p>
          <a:p>
            <a:pPr marL="342900" indent="-342900">
              <a:buFont typeface="+mj-lt"/>
              <a:buAutoNum type="arabicPeriod"/>
            </a:pPr>
            <a:r>
              <a:rPr lang="en-GB" sz="2000" b="1" noProof="0" dirty="0">
                <a:solidFill>
                  <a:srgbClr val="073450"/>
                </a:solidFill>
              </a:rPr>
              <a:t>Tasks to be completed </a:t>
            </a:r>
            <a:r>
              <a:rPr lang="en-GB" sz="2000" noProof="0" dirty="0">
                <a:solidFill>
                  <a:srgbClr val="073450"/>
                </a:solidFill>
              </a:rPr>
              <a:t>– what the individual wants to achieve</a:t>
            </a:r>
          </a:p>
          <a:p>
            <a:pPr marL="342900" indent="-342900">
              <a:buFont typeface="+mj-lt"/>
              <a:buAutoNum type="arabicPeriod"/>
            </a:pPr>
            <a:r>
              <a:rPr lang="en-GB" sz="2000" b="1" noProof="0" dirty="0">
                <a:solidFill>
                  <a:srgbClr val="073450"/>
                </a:solidFill>
              </a:rPr>
              <a:t>Key pain points </a:t>
            </a:r>
            <a:r>
              <a:rPr lang="en-GB" sz="2000" noProof="0" dirty="0">
                <a:solidFill>
                  <a:srgbClr val="073450"/>
                </a:solidFill>
              </a:rPr>
              <a:t>– what makes it difficult</a:t>
            </a:r>
          </a:p>
          <a:p>
            <a:pPr marL="342900" indent="-342900">
              <a:buFont typeface="+mj-lt"/>
              <a:buAutoNum type="arabicPeriod"/>
            </a:pPr>
            <a:r>
              <a:rPr lang="en-GB" sz="2000" b="1" noProof="0" dirty="0">
                <a:solidFill>
                  <a:srgbClr val="073450"/>
                </a:solidFill>
              </a:rPr>
              <a:t>Your </a:t>
            </a:r>
            <a:r>
              <a:rPr lang="en-GB" sz="2000" b="1" dirty="0">
                <a:solidFill>
                  <a:srgbClr val="073450"/>
                </a:solidFill>
              </a:rPr>
              <a:t>HMW</a:t>
            </a:r>
            <a:r>
              <a:rPr lang="en-GB" sz="2000" b="1" noProof="0" dirty="0">
                <a:solidFill>
                  <a:srgbClr val="073450"/>
                </a:solidFill>
              </a:rPr>
              <a:t> question </a:t>
            </a:r>
            <a:r>
              <a:rPr lang="en-GB" sz="2000" noProof="0" dirty="0">
                <a:solidFill>
                  <a:srgbClr val="073450"/>
                </a:solidFill>
              </a:rPr>
              <a:t>– how you could help</a:t>
            </a:r>
          </a:p>
          <a:p>
            <a:pPr>
              <a:buFont typeface="+mj-lt"/>
              <a:buAutoNum type="arabicPeriod"/>
            </a:pPr>
            <a:endParaRPr lang="en-GB" sz="2000" noProof="0" dirty="0">
              <a:solidFill>
                <a:srgbClr val="073450"/>
              </a:solidFill>
            </a:endParaRPr>
          </a:p>
          <a:p>
            <a:pPr>
              <a:buNone/>
            </a:pPr>
            <a:r>
              <a:rPr lang="en-GB" sz="2000" b="1" noProof="0" dirty="0">
                <a:solidFill>
                  <a:srgbClr val="073450"/>
                </a:solidFill>
              </a:rPr>
              <a:t>Points for discussion:</a:t>
            </a:r>
            <a:endParaRPr lang="en-GB" sz="2000" noProof="0" dirty="0">
              <a:solidFill>
                <a:srgbClr val="073450"/>
              </a:solidFill>
            </a:endParaRPr>
          </a:p>
          <a:p>
            <a:pPr marL="285750" indent="-285750">
              <a:buFont typeface="Arial" panose="020B0604020202020204" pitchFamily="34" charset="0"/>
              <a:buChar char="•"/>
            </a:pPr>
            <a:r>
              <a:rPr lang="en-GB" sz="2000" noProof="0" dirty="0">
                <a:solidFill>
                  <a:srgbClr val="073450"/>
                </a:solidFill>
              </a:rPr>
              <a:t>Is your task clearly and specifically defined?</a:t>
            </a:r>
          </a:p>
          <a:p>
            <a:pPr marL="285750" indent="-285750">
              <a:buFont typeface="Arial" panose="020B0604020202020204" pitchFamily="34" charset="0"/>
              <a:buChar char="•"/>
            </a:pPr>
            <a:r>
              <a:rPr lang="en-GB" sz="2000" noProof="0" dirty="0">
                <a:solidFill>
                  <a:srgbClr val="073450"/>
                </a:solidFill>
              </a:rPr>
              <a:t>Are the problems realistic and relevant?</a:t>
            </a:r>
          </a:p>
          <a:p>
            <a:pPr marL="285750" indent="-285750">
              <a:buFont typeface="Arial" panose="020B0604020202020204" pitchFamily="34" charset="0"/>
              <a:buChar char="•"/>
            </a:pPr>
            <a:r>
              <a:rPr lang="en-GB" sz="2000" noProof="0" dirty="0">
                <a:solidFill>
                  <a:srgbClr val="073450"/>
                </a:solidFill>
              </a:rPr>
              <a:t>Does your HMW inspire creative ideas?</a:t>
            </a:r>
          </a:p>
        </p:txBody>
      </p:sp>
      <p:sp>
        <p:nvSpPr>
          <p:cNvPr id="7" name="Textfeld 6">
            <a:extLst>
              <a:ext uri="{FF2B5EF4-FFF2-40B4-BE49-F238E27FC236}">
                <a16:creationId xmlns:a16="http://schemas.microsoft.com/office/drawing/2014/main" id="{35839BDA-CA34-53CF-13D3-7235075F3B90}"/>
              </a:ext>
            </a:extLst>
          </p:cNvPr>
          <p:cNvSpPr txBox="1"/>
          <p:nvPr/>
        </p:nvSpPr>
        <p:spPr>
          <a:xfrm>
            <a:off x="9154573" y="357909"/>
            <a:ext cx="2477286" cy="646331"/>
          </a:xfrm>
          <a:prstGeom prst="rect">
            <a:avLst/>
          </a:prstGeom>
          <a:noFill/>
        </p:spPr>
        <p:txBody>
          <a:bodyPr wrap="square" rtlCol="0">
            <a:spAutoFit/>
          </a:bodyPr>
          <a:lstStyle/>
          <a:p>
            <a:r>
              <a:rPr lang="en-GB" b="1" noProof="0" dirty="0" err="1">
                <a:solidFill>
                  <a:srgbClr val="0B4874"/>
                </a:solidFill>
                <a:latin typeface="Century Gothic" panose="020B0502020202020204" pitchFamily="34" charset="0"/>
              </a:rPr>
              <a:t>Link to </a:t>
            </a:r>
            <a:r>
              <a:rPr lang="en-GB" b="1" noProof="0" dirty="0">
                <a:solidFill>
                  <a:srgbClr val="0B4874"/>
                </a:solidFill>
                <a:latin typeface="Century Gothic" panose="020B0502020202020204" pitchFamily="34" charset="0"/>
              </a:rPr>
              <a:t>pitching</a:t>
            </a:r>
          </a:p>
        </p:txBody>
      </p:sp>
      <p:sp>
        <p:nvSpPr>
          <p:cNvPr id="11" name="Freeform 5">
            <a:extLst>
              <a:ext uri="{FF2B5EF4-FFF2-40B4-BE49-F238E27FC236}">
                <a16:creationId xmlns:a16="http://schemas.microsoft.com/office/drawing/2014/main" id="{4C08646D-8036-C5DE-FD7F-257A8554FC8F}"/>
              </a:ext>
            </a:extLst>
          </p:cNvPr>
          <p:cNvSpPr>
            <a:spLocks noEditPoints="1"/>
          </p:cNvSpPr>
          <p:nvPr/>
        </p:nvSpPr>
        <p:spPr bwMode="auto">
          <a:xfrm>
            <a:off x="10127431" y="929593"/>
            <a:ext cx="681678" cy="682288"/>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2" name="Ellipse 16">
            <a:extLst>
              <a:ext uri="{FF2B5EF4-FFF2-40B4-BE49-F238E27FC236}">
                <a16:creationId xmlns:a16="http://schemas.microsoft.com/office/drawing/2014/main" id="{2CD7C346-7637-28AA-1C4C-A07767D2985E}"/>
              </a:ext>
            </a:extLst>
          </p:cNvPr>
          <p:cNvSpPr/>
          <p:nvPr/>
        </p:nvSpPr>
        <p:spPr>
          <a:xfrm>
            <a:off x="8401049" y="324214"/>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5" name="Freeform 5">
            <a:extLst>
              <a:ext uri="{FF2B5EF4-FFF2-40B4-BE49-F238E27FC236}">
                <a16:creationId xmlns:a16="http://schemas.microsoft.com/office/drawing/2014/main" id="{F319F303-AEF3-C539-741B-D1BD49DB65BC}"/>
              </a:ext>
            </a:extLst>
          </p:cNvPr>
          <p:cNvSpPr>
            <a:spLocks noEditPoints="1"/>
          </p:cNvSpPr>
          <p:nvPr/>
        </p:nvSpPr>
        <p:spPr bwMode="auto">
          <a:xfrm>
            <a:off x="8559228" y="475958"/>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9" name="Grafik 8" descr="Klemmbrett abgehakt mit einfarbiger Füllung">
            <a:extLst>
              <a:ext uri="{FF2B5EF4-FFF2-40B4-BE49-F238E27FC236}">
                <a16:creationId xmlns:a16="http://schemas.microsoft.com/office/drawing/2014/main" id="{A627E0E7-E877-9111-441E-A46CFBA9B1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99105" y="3370837"/>
            <a:ext cx="1909169" cy="1909169"/>
          </a:xfrm>
          <a:prstGeom prst="rect">
            <a:avLst/>
          </a:prstGeom>
        </p:spPr>
      </p:pic>
      <p:sp>
        <p:nvSpPr>
          <p:cNvPr id="10" name="Textfeld 9">
            <a:extLst>
              <a:ext uri="{FF2B5EF4-FFF2-40B4-BE49-F238E27FC236}">
                <a16:creationId xmlns:a16="http://schemas.microsoft.com/office/drawing/2014/main" id="{9A13FDC0-761C-D13B-9DB0-81BC52C13527}"/>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3784765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7268" y="4089555"/>
            <a:ext cx="5094896" cy="846756"/>
          </a:xfrm>
        </p:spPr>
        <p:txBody>
          <a:bodyPr>
            <a:normAutofit fontScale="90000"/>
          </a:bodyPr>
          <a:lstStyle/>
          <a:p>
            <a:r>
              <a:rPr lang="de-CH" noProof="0" dirty="0">
                <a:solidFill>
                  <a:schemeClr val="bg1"/>
                </a:solidFill>
              </a:rPr>
              <a:t>Module 1: </a:t>
            </a:r>
            <a:br>
              <a:rPr lang="de-CH" noProof="0" dirty="0">
                <a:solidFill>
                  <a:schemeClr val="bg1"/>
                </a:solidFill>
              </a:rPr>
            </a:br>
            <a:r>
              <a:rPr lang="en-GB" sz="2200" noProof="0" dirty="0">
                <a:solidFill>
                  <a:schemeClr val="bg1"/>
                </a:solidFill>
              </a:rPr>
              <a:t>Finding a problem worth solving</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6" name="Textplatzhalter 2">
            <a:extLst>
              <a:ext uri="{FF2B5EF4-FFF2-40B4-BE49-F238E27FC236}">
                <a16:creationId xmlns:a16="http://schemas.microsoft.com/office/drawing/2014/main" id="{4E612F30-25E7-FB1A-E59A-6539BFA93F66}"/>
              </a:ext>
            </a:extLst>
          </p:cNvPr>
          <p:cNvSpPr txBox="1">
            <a:spLocks/>
          </p:cNvSpPr>
          <p:nvPr/>
        </p:nvSpPr>
        <p:spPr>
          <a:xfrm>
            <a:off x="233240" y="5530376"/>
            <a:ext cx="11700708" cy="1073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solidFill>
                  <a:schemeClr val="accent6">
                    <a:lumMod val="50000"/>
                  </a:schemeClr>
                </a:solidFill>
                <a:latin typeface="+mj-lt"/>
              </a:rPr>
              <a:t>Inspiration Day | </a:t>
            </a:r>
            <a:r>
              <a:rPr lang="en-GB" sz="2000" b="1" dirty="0">
                <a:solidFill>
                  <a:srgbClr val="B11B96"/>
                </a:solidFill>
                <a:latin typeface="+mj-lt"/>
              </a:rPr>
              <a:t>Module 1: Finding a problem worth solving </a:t>
            </a:r>
            <a:r>
              <a:rPr lang="en-GB" sz="2000" noProof="0" dirty="0">
                <a:solidFill>
                  <a:schemeClr val="accent6">
                    <a:lumMod val="50000"/>
                  </a:schemeClr>
                </a:solidFill>
                <a:latin typeface="+mj-lt"/>
              </a:rPr>
              <a:t>| Module 2: </a:t>
            </a:r>
            <a:r>
              <a:rPr lang="en-GB" sz="2000" dirty="0">
                <a:solidFill>
                  <a:schemeClr val="accent6">
                    <a:lumMod val="50000"/>
                  </a:schemeClr>
                </a:solidFill>
                <a:latin typeface="+mj-lt"/>
              </a:rPr>
              <a:t>Developing a suitable solution </a:t>
            </a:r>
            <a:r>
              <a:rPr lang="en-GB" sz="2000" noProof="0" dirty="0">
                <a:solidFill>
                  <a:schemeClr val="accent6">
                    <a:lumMod val="50000"/>
                  </a:schemeClr>
                </a:solidFill>
                <a:latin typeface="+mj-lt"/>
              </a:rPr>
              <a:t>|</a:t>
            </a:r>
            <a:r>
              <a:rPr lang="en-GB" sz="2000" dirty="0">
                <a:solidFill>
                  <a:schemeClr val="accent6">
                    <a:lumMod val="50000"/>
                  </a:schemeClr>
                </a:solidFill>
                <a:latin typeface="+mj-lt"/>
              </a:rPr>
              <a:t> </a:t>
            </a:r>
            <a:r>
              <a:rPr lang="en-GB" sz="2000" noProof="0" dirty="0">
                <a:solidFill>
                  <a:schemeClr val="accent6">
                    <a:lumMod val="50000"/>
                  </a:schemeClr>
                </a:solidFill>
                <a:latin typeface="+mj-lt"/>
              </a:rPr>
              <a:t>Module 3: Developing a viable business model | Module 4: </a:t>
            </a:r>
            <a:r>
              <a:rPr lang="en-GB" sz="2000" dirty="0">
                <a:solidFill>
                  <a:schemeClr val="accent6">
                    <a:lumMod val="50000"/>
                  </a:schemeClr>
                </a:solidFill>
                <a:latin typeface="+mj-lt"/>
              </a:rPr>
              <a:t>Ensuring financial viability </a:t>
            </a:r>
            <a:r>
              <a:rPr lang="en-GB" sz="2000" noProof="0" dirty="0">
                <a:solidFill>
                  <a:schemeClr val="accent6">
                    <a:lumMod val="50000"/>
                  </a:schemeClr>
                </a:solidFill>
                <a:latin typeface="+mj-lt"/>
              </a:rPr>
              <a:t>| Module 5: Entering the market | Module 6: </a:t>
            </a:r>
            <a:r>
              <a:rPr lang="en-GB" sz="2000" dirty="0">
                <a:solidFill>
                  <a:schemeClr val="accent6">
                    <a:lumMod val="50000"/>
                  </a:schemeClr>
                </a:solidFill>
                <a:latin typeface="+mj-lt"/>
              </a:rPr>
              <a:t>Presentation and conclusion</a:t>
            </a:r>
            <a:endParaRPr lang="en-GB" sz="2000" noProof="0" dirty="0">
              <a:solidFill>
                <a:schemeClr val="accent6">
                  <a:lumMod val="50000"/>
                </a:schemeClr>
              </a:solidFill>
              <a:latin typeface="+mj-lt"/>
            </a:endParaRPr>
          </a:p>
        </p:txBody>
      </p:sp>
    </p:spTree>
    <p:extLst>
      <p:ext uri="{BB962C8B-B14F-4D97-AF65-F5344CB8AC3E}">
        <p14:creationId xmlns:p14="http://schemas.microsoft.com/office/powerpoint/2010/main" val="383266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8D3572A0-2EC0-F247-7A62-88D32A6F1051}"/>
              </a:ext>
            </a:extLst>
          </p:cNvPr>
          <p:cNvSpPr>
            <a:spLocks/>
          </p:cNvSpPr>
          <p:nvPr/>
        </p:nvSpPr>
        <p:spPr bwMode="auto">
          <a:xfrm>
            <a:off x="4641458" y="1904345"/>
            <a:ext cx="3159648" cy="3159216"/>
          </a:xfrm>
          <a:prstGeom prst="ellipse">
            <a:avLst/>
          </a:prstGeom>
          <a:solidFill>
            <a:schemeClr val="accent6"/>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5" name="Freeform 5">
            <a:extLst>
              <a:ext uri="{FF2B5EF4-FFF2-40B4-BE49-F238E27FC236}">
                <a16:creationId xmlns:a16="http://schemas.microsoft.com/office/drawing/2014/main" id="{1752EE11-8F85-770E-B4B3-9B6323016D33}"/>
              </a:ext>
            </a:extLst>
          </p:cNvPr>
          <p:cNvSpPr>
            <a:spLocks/>
          </p:cNvSpPr>
          <p:nvPr/>
        </p:nvSpPr>
        <p:spPr bwMode="auto">
          <a:xfrm>
            <a:off x="7403556" y="1904345"/>
            <a:ext cx="3160758" cy="3159216"/>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de-CH" noProof="0" dirty="0"/>
          </a:p>
        </p:txBody>
      </p:sp>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de-CH"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de-CH"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Freeform 5">
            <a:extLst>
              <a:ext uri="{FF2B5EF4-FFF2-40B4-BE49-F238E27FC236}">
                <a16:creationId xmlns:a16="http://schemas.microsoft.com/office/drawing/2014/main" id="{B5762697-A394-004D-F86B-6B64C8D2B005}"/>
              </a:ext>
            </a:extLst>
          </p:cNvPr>
          <p:cNvSpPr>
            <a:spLocks/>
          </p:cNvSpPr>
          <p:nvPr/>
        </p:nvSpPr>
        <p:spPr bwMode="auto">
          <a:xfrm>
            <a:off x="1855612" y="1904345"/>
            <a:ext cx="3160758" cy="3159216"/>
          </a:xfrm>
          <a:prstGeom prst="ellipse">
            <a:avLst/>
          </a:prstGeom>
          <a:solidFill>
            <a:schemeClr val="accent6"/>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CH" noProof="0" dirty="0">
              <a:solidFill>
                <a:srgbClr val="073450"/>
              </a:solidFill>
              <a:latin typeface="Century Gothic"/>
            </a:endParaRPr>
          </a:p>
        </p:txBody>
      </p:sp>
      <p:sp>
        <p:nvSpPr>
          <p:cNvPr id="6" name="Freeform 7">
            <a:extLst>
              <a:ext uri="{FF2B5EF4-FFF2-40B4-BE49-F238E27FC236}">
                <a16:creationId xmlns:a16="http://schemas.microsoft.com/office/drawing/2014/main" id="{7F495E3A-B735-880A-3C18-ED9EC182782E}"/>
              </a:ext>
            </a:extLst>
          </p:cNvPr>
          <p:cNvSpPr>
            <a:spLocks/>
          </p:cNvSpPr>
          <p:nvPr/>
        </p:nvSpPr>
        <p:spPr bwMode="auto">
          <a:xfrm>
            <a:off x="1409701" y="1520985"/>
            <a:ext cx="3369088" cy="3924666"/>
          </a:xfrm>
          <a:custGeom>
            <a:avLst/>
            <a:gdLst>
              <a:gd name="T0" fmla="*/ 1338 w 1550"/>
              <a:gd name="T1" fmla="*/ 1585 h 1805"/>
              <a:gd name="T2" fmla="*/ 244 w 1550"/>
              <a:gd name="T3" fmla="*/ 1292 h 1805"/>
              <a:gd name="T4" fmla="*/ 537 w 1550"/>
              <a:gd name="T5" fmla="*/ 198 h 1805"/>
              <a:gd name="T6" fmla="*/ 1483 w 1550"/>
              <a:gd name="T7" fmla="*/ 305 h 1805"/>
              <a:gd name="T8" fmla="*/ 1454 w 1550"/>
              <a:gd name="T9" fmla="*/ 335 h 1805"/>
              <a:gd name="T10" fmla="*/ 1550 w 1550"/>
              <a:gd name="T11" fmla="*/ 357 h 1805"/>
              <a:gd name="T12" fmla="*/ 1524 w 1550"/>
              <a:gd name="T13" fmla="*/ 263 h 1805"/>
              <a:gd name="T14" fmla="*/ 1497 w 1550"/>
              <a:gd name="T15" fmla="*/ 290 h 1805"/>
              <a:gd name="T16" fmla="*/ 527 w 1550"/>
              <a:gd name="T17" fmla="*/ 180 h 1805"/>
              <a:gd name="T18" fmla="*/ 227 w 1550"/>
              <a:gd name="T19" fmla="*/ 1302 h 1805"/>
              <a:gd name="T20" fmla="*/ 939 w 1550"/>
              <a:gd name="T21" fmla="*/ 1712 h 1805"/>
              <a:gd name="T22" fmla="*/ 1348 w 1550"/>
              <a:gd name="T23" fmla="*/ 1602 h 1805"/>
              <a:gd name="T24" fmla="*/ 1529 w 1550"/>
              <a:gd name="T25" fmla="*/ 1461 h 1805"/>
              <a:gd name="T26" fmla="*/ 1515 w 1550"/>
              <a:gd name="T27" fmla="*/ 1446 h 1805"/>
              <a:gd name="T28" fmla="*/ 1338 w 1550"/>
              <a:gd name="T29" fmla="*/ 1585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0" h="1805">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noProof="0" dirty="0">
              <a:solidFill>
                <a:srgbClr val="073450"/>
              </a:solidFill>
              <a:latin typeface="Century Gothic"/>
            </a:endParaRPr>
          </a:p>
        </p:txBody>
      </p:sp>
      <p:sp>
        <p:nvSpPr>
          <p:cNvPr id="7" name="Freeform 8">
            <a:extLst>
              <a:ext uri="{FF2B5EF4-FFF2-40B4-BE49-F238E27FC236}">
                <a16:creationId xmlns:a16="http://schemas.microsoft.com/office/drawing/2014/main" id="{E1E6ACAB-5A13-88AE-18C0-3A75993E828E}"/>
              </a:ext>
            </a:extLst>
          </p:cNvPr>
          <p:cNvSpPr>
            <a:spLocks/>
          </p:cNvSpPr>
          <p:nvPr/>
        </p:nvSpPr>
        <p:spPr bwMode="auto">
          <a:xfrm>
            <a:off x="7679277" y="1522255"/>
            <a:ext cx="3360198" cy="3923397"/>
          </a:xfrm>
          <a:custGeom>
            <a:avLst/>
            <a:gdLst>
              <a:gd name="T0" fmla="*/ 1019 w 1546"/>
              <a:gd name="T1" fmla="*/ 179 h 1804"/>
              <a:gd name="T2" fmla="*/ 51 w 1546"/>
              <a:gd name="T3" fmla="*/ 288 h 1804"/>
              <a:gd name="T4" fmla="*/ 26 w 1546"/>
              <a:gd name="T5" fmla="*/ 262 h 1804"/>
              <a:gd name="T6" fmla="*/ 0 w 1546"/>
              <a:gd name="T7" fmla="*/ 356 h 1804"/>
              <a:gd name="T8" fmla="*/ 95 w 1546"/>
              <a:gd name="T9" fmla="*/ 334 h 1804"/>
              <a:gd name="T10" fmla="*/ 65 w 1546"/>
              <a:gd name="T11" fmla="*/ 303 h 1804"/>
              <a:gd name="T12" fmla="*/ 1009 w 1546"/>
              <a:gd name="T13" fmla="*/ 197 h 1804"/>
              <a:gd name="T14" fmla="*/ 1302 w 1546"/>
              <a:gd name="T15" fmla="*/ 1291 h 1804"/>
              <a:gd name="T16" fmla="*/ 209 w 1546"/>
              <a:gd name="T17" fmla="*/ 1584 h 1804"/>
              <a:gd name="T18" fmla="*/ 64 w 1546"/>
              <a:gd name="T19" fmla="*/ 1477 h 1804"/>
              <a:gd name="T20" fmla="*/ 97 w 1546"/>
              <a:gd name="T21" fmla="*/ 1444 h 1804"/>
              <a:gd name="T22" fmla="*/ 1 w 1546"/>
              <a:gd name="T23" fmla="*/ 1421 h 1804"/>
              <a:gd name="T24" fmla="*/ 27 w 1546"/>
              <a:gd name="T25" fmla="*/ 1516 h 1804"/>
              <a:gd name="T26" fmla="*/ 50 w 1546"/>
              <a:gd name="T27" fmla="*/ 1492 h 1804"/>
              <a:gd name="T28" fmla="*/ 199 w 1546"/>
              <a:gd name="T29" fmla="*/ 1601 h 1804"/>
              <a:gd name="T30" fmla="*/ 608 w 1546"/>
              <a:gd name="T31" fmla="*/ 1711 h 1804"/>
              <a:gd name="T32" fmla="*/ 1320 w 1546"/>
              <a:gd name="T33" fmla="*/ 1301 h 1804"/>
              <a:gd name="T34" fmla="*/ 1019 w 1546"/>
              <a:gd name="T35" fmla="*/ 179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6" h="1804">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noProof="0" dirty="0"/>
          </a:p>
        </p:txBody>
      </p:sp>
      <p:sp>
        <p:nvSpPr>
          <p:cNvPr id="9" name="Freeform 10">
            <a:extLst>
              <a:ext uri="{FF2B5EF4-FFF2-40B4-BE49-F238E27FC236}">
                <a16:creationId xmlns:a16="http://schemas.microsoft.com/office/drawing/2014/main" id="{CDBFB933-D9D2-B589-DA5C-B159CC1D9C67}"/>
              </a:ext>
            </a:extLst>
          </p:cNvPr>
          <p:cNvSpPr>
            <a:spLocks/>
          </p:cNvSpPr>
          <p:nvPr/>
        </p:nvSpPr>
        <p:spPr bwMode="auto">
          <a:xfrm>
            <a:off x="4976764" y="1515908"/>
            <a:ext cx="2489036" cy="694306"/>
          </a:xfrm>
          <a:custGeom>
            <a:avLst/>
            <a:gdLst>
              <a:gd name="T0" fmla="*/ 1130 w 1145"/>
              <a:gd name="T1" fmla="*/ 319 h 319"/>
              <a:gd name="T2" fmla="*/ 973 w 1145"/>
              <a:gd name="T3" fmla="*/ 200 h 319"/>
              <a:gd name="T4" fmla="*/ 14 w 1145"/>
              <a:gd name="T5" fmla="*/ 319 h 319"/>
              <a:gd name="T6" fmla="*/ 0 w 1145"/>
              <a:gd name="T7" fmla="*/ 305 h 319"/>
              <a:gd name="T8" fmla="*/ 983 w 1145"/>
              <a:gd name="T9" fmla="*/ 182 h 319"/>
              <a:gd name="T10" fmla="*/ 1145 w 1145"/>
              <a:gd name="T11" fmla="*/ 305 h 319"/>
              <a:gd name="T12" fmla="*/ 1130 w 1145"/>
              <a:gd name="T13" fmla="*/ 319 h 319"/>
            </a:gdLst>
            <a:ahLst/>
            <a:cxnLst>
              <a:cxn ang="0">
                <a:pos x="T0" y="T1"/>
              </a:cxn>
              <a:cxn ang="0">
                <a:pos x="T2" y="T3"/>
              </a:cxn>
              <a:cxn ang="0">
                <a:pos x="T4" y="T5"/>
              </a:cxn>
              <a:cxn ang="0">
                <a:pos x="T6" y="T7"/>
              </a:cxn>
              <a:cxn ang="0">
                <a:pos x="T8" y="T9"/>
              </a:cxn>
              <a:cxn ang="0">
                <a:pos x="T10" y="T11"/>
              </a:cxn>
              <a:cxn ang="0">
                <a:pos x="T12" y="T13"/>
              </a:cxn>
            </a:cxnLst>
            <a:rect l="0" t="0" r="r" b="b"/>
            <a:pathLst>
              <a:path w="1145" h="319">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10" name="Freeform 11">
            <a:extLst>
              <a:ext uri="{FF2B5EF4-FFF2-40B4-BE49-F238E27FC236}">
                <a16:creationId xmlns:a16="http://schemas.microsoft.com/office/drawing/2014/main" id="{BD8FD663-CA9B-A57C-FBB2-E209813664B4}"/>
              </a:ext>
            </a:extLst>
          </p:cNvPr>
          <p:cNvSpPr>
            <a:spLocks/>
          </p:cNvSpPr>
          <p:nvPr/>
        </p:nvSpPr>
        <p:spPr bwMode="auto">
          <a:xfrm>
            <a:off x="4969144" y="4699305"/>
            <a:ext cx="2504275" cy="656227"/>
          </a:xfrm>
          <a:custGeom>
            <a:avLst/>
            <a:gdLst>
              <a:gd name="T0" fmla="*/ 576 w 1152"/>
              <a:gd name="T1" fmla="*/ 250 h 302"/>
              <a:gd name="T2" fmla="*/ 166 w 1152"/>
              <a:gd name="T3" fmla="*/ 140 h 302"/>
              <a:gd name="T4" fmla="*/ 0 w 1152"/>
              <a:gd name="T5" fmla="*/ 14 h 302"/>
              <a:gd name="T6" fmla="*/ 15 w 1152"/>
              <a:gd name="T7" fmla="*/ 0 h 302"/>
              <a:gd name="T8" fmla="*/ 176 w 1152"/>
              <a:gd name="T9" fmla="*/ 123 h 302"/>
              <a:gd name="T10" fmla="*/ 1138 w 1152"/>
              <a:gd name="T11" fmla="*/ 0 h 302"/>
              <a:gd name="T12" fmla="*/ 1152 w 1152"/>
              <a:gd name="T13" fmla="*/ 14 h 302"/>
              <a:gd name="T14" fmla="*/ 576 w 1152"/>
              <a:gd name="T15" fmla="*/ 250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2" h="302">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35" name="Rectangle 399">
            <a:extLst>
              <a:ext uri="{FF2B5EF4-FFF2-40B4-BE49-F238E27FC236}">
                <a16:creationId xmlns:a16="http://schemas.microsoft.com/office/drawing/2014/main" id="{9102112D-C838-DAC5-FB5A-4D874640DAB6}"/>
              </a:ext>
            </a:extLst>
          </p:cNvPr>
          <p:cNvSpPr/>
          <p:nvPr/>
        </p:nvSpPr>
        <p:spPr>
          <a:xfrm>
            <a:off x="2118519" y="3436052"/>
            <a:ext cx="2636471"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M1.1 Which problem area </a:t>
            </a:r>
            <a:r>
              <a:rPr lang="en-GB" b="1" noProof="0" dirty="0">
                <a:solidFill>
                  <a:prstClr val="white"/>
                </a:solidFill>
                <a:latin typeface="Century Gothic"/>
                <a:ea typeface="Roboto" pitchFamily="2" charset="0"/>
                <a:cs typeface="Arial" charset="0"/>
              </a:rPr>
              <a:t>are you passionate about</a:t>
            </a:r>
            <a:r>
              <a:rPr kumimoji="0" lang="en-GB"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a:t>
            </a:r>
          </a:p>
        </p:txBody>
      </p:sp>
      <p:sp>
        <p:nvSpPr>
          <p:cNvPr id="40" name="Rectangle 406">
            <a:extLst>
              <a:ext uri="{FF2B5EF4-FFF2-40B4-BE49-F238E27FC236}">
                <a16:creationId xmlns:a16="http://schemas.microsoft.com/office/drawing/2014/main" id="{FF6647C1-8AA3-9C18-CDF8-0FA2B6657475}"/>
              </a:ext>
            </a:extLst>
          </p:cNvPr>
          <p:cNvSpPr/>
          <p:nvPr/>
        </p:nvSpPr>
        <p:spPr>
          <a:xfrm>
            <a:off x="7749140" y="3436974"/>
            <a:ext cx="2667018" cy="900232"/>
          </a:xfrm>
          <a:prstGeom prst="rect">
            <a:avLst/>
          </a:prstGeom>
        </p:spPr>
        <p:txBody>
          <a:bodyPr wrap="square" lIns="68567" tIns="34283" rIns="68567" bIns="34283">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M1.3 How </a:t>
            </a:r>
            <a:r>
              <a:rPr lang="en-GB" b="1" noProof="0" dirty="0">
                <a:solidFill>
                  <a:prstClr val="white"/>
                </a:solidFill>
                <a:latin typeface="Century Gothic"/>
                <a:ea typeface="Roboto" pitchFamily="2" charset="0"/>
                <a:cs typeface="Arial" charset="0"/>
              </a:rPr>
              <a:t>do</a:t>
            </a:r>
            <a:r>
              <a:rPr kumimoji="0" lang="en-GB"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you define the problem you wish to tackle?</a:t>
            </a:r>
          </a:p>
        </p:txBody>
      </p:sp>
      <p:sp>
        <p:nvSpPr>
          <p:cNvPr id="42" name="Rectangle 399">
            <a:extLst>
              <a:ext uri="{FF2B5EF4-FFF2-40B4-BE49-F238E27FC236}">
                <a16:creationId xmlns:a16="http://schemas.microsoft.com/office/drawing/2014/main" id="{CF573153-C64B-28A3-B8BE-8D62A21B3728}"/>
              </a:ext>
            </a:extLst>
          </p:cNvPr>
          <p:cNvSpPr/>
          <p:nvPr/>
        </p:nvSpPr>
        <p:spPr>
          <a:xfrm>
            <a:off x="4935861" y="3436052"/>
            <a:ext cx="2626934"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M1.2 How can you get to the bottom</a:t>
            </a:r>
            <a:br>
              <a:rPr lang="en-GB" b="1" noProof="0" dirty="0">
                <a:solidFill>
                  <a:prstClr val="white"/>
                </a:solidFill>
                <a:latin typeface="Century Gothic"/>
                <a:ea typeface="Roboto" pitchFamily="2" charset="0"/>
                <a:cs typeface="Arial" charset="0"/>
              </a:rPr>
            </a:br>
            <a:r>
              <a:rPr kumimoji="0" lang="en-GB"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of a problem?</a:t>
            </a:r>
          </a:p>
        </p:txBody>
      </p:sp>
      <p:grpSp>
        <p:nvGrpSpPr>
          <p:cNvPr id="44" name="Group 14">
            <a:extLst>
              <a:ext uri="{FF2B5EF4-FFF2-40B4-BE49-F238E27FC236}">
                <a16:creationId xmlns:a16="http://schemas.microsoft.com/office/drawing/2014/main" id="{073F1A3B-D24B-A20B-0C47-1A868FC6BD1B}"/>
              </a:ext>
            </a:extLst>
          </p:cNvPr>
          <p:cNvGrpSpPr>
            <a:grpSpLocks noChangeAspect="1"/>
          </p:cNvGrpSpPr>
          <p:nvPr/>
        </p:nvGrpSpPr>
        <p:grpSpPr bwMode="auto">
          <a:xfrm>
            <a:off x="8647389" y="2484190"/>
            <a:ext cx="810935" cy="833604"/>
            <a:chOff x="3400" y="815"/>
            <a:chExt cx="4722" cy="4854"/>
          </a:xfrm>
          <a:solidFill>
            <a:schemeClr val="bg1"/>
          </a:solidFill>
        </p:grpSpPr>
        <p:sp>
          <p:nvSpPr>
            <p:cNvPr id="45" name="Freeform 15">
              <a:extLst>
                <a:ext uri="{FF2B5EF4-FFF2-40B4-BE49-F238E27FC236}">
                  <a16:creationId xmlns:a16="http://schemas.microsoft.com/office/drawing/2014/main" id="{97A2BAE0-BDA7-AEB8-3DA3-5FEA2ADB1C91}"/>
                </a:ext>
              </a:extLst>
            </p:cNvPr>
            <p:cNvSpPr>
              <a:spLocks noEditPoints="1"/>
            </p:cNvSpPr>
            <p:nvPr/>
          </p:nvSpPr>
          <p:spPr bwMode="auto">
            <a:xfrm>
              <a:off x="3400" y="815"/>
              <a:ext cx="3828" cy="4854"/>
            </a:xfrm>
            <a:custGeom>
              <a:avLst/>
              <a:gdLst>
                <a:gd name="T0" fmla="*/ 1516 w 1618"/>
                <a:gd name="T1" fmla="*/ 0 h 2052"/>
                <a:gd name="T2" fmla="*/ 1567 w 1618"/>
                <a:gd name="T3" fmla="*/ 21 h 2052"/>
                <a:gd name="T4" fmla="*/ 1616 w 1618"/>
                <a:gd name="T5" fmla="*/ 110 h 2052"/>
                <a:gd name="T6" fmla="*/ 1616 w 1618"/>
                <a:gd name="T7" fmla="*/ 264 h 2052"/>
                <a:gd name="T8" fmla="*/ 1565 w 1618"/>
                <a:gd name="T9" fmla="*/ 320 h 2052"/>
                <a:gd name="T10" fmla="*/ 1512 w 1618"/>
                <a:gd name="T11" fmla="*/ 264 h 2052"/>
                <a:gd name="T12" fmla="*/ 1512 w 1618"/>
                <a:gd name="T13" fmla="*/ 124 h 2052"/>
                <a:gd name="T14" fmla="*/ 1494 w 1618"/>
                <a:gd name="T15" fmla="*/ 104 h 2052"/>
                <a:gd name="T16" fmla="*/ 524 w 1618"/>
                <a:gd name="T17" fmla="*/ 104 h 2052"/>
                <a:gd name="T18" fmla="*/ 512 w 1618"/>
                <a:gd name="T19" fmla="*/ 105 h 2052"/>
                <a:gd name="T20" fmla="*/ 512 w 1618"/>
                <a:gd name="T21" fmla="*/ 127 h 2052"/>
                <a:gd name="T22" fmla="*/ 512 w 1618"/>
                <a:gd name="T23" fmla="*/ 393 h 2052"/>
                <a:gd name="T24" fmla="*/ 488 w 1618"/>
                <a:gd name="T25" fmla="*/ 472 h 2052"/>
                <a:gd name="T26" fmla="*/ 413 w 1618"/>
                <a:gd name="T27" fmla="*/ 512 h 2052"/>
                <a:gd name="T28" fmla="*/ 125 w 1618"/>
                <a:gd name="T29" fmla="*/ 512 h 2052"/>
                <a:gd name="T30" fmla="*/ 100 w 1618"/>
                <a:gd name="T31" fmla="*/ 512 h 2052"/>
                <a:gd name="T32" fmla="*/ 100 w 1618"/>
                <a:gd name="T33" fmla="*/ 534 h 2052"/>
                <a:gd name="T34" fmla="*/ 100 w 1618"/>
                <a:gd name="T35" fmla="*/ 1924 h 2052"/>
                <a:gd name="T36" fmla="*/ 128 w 1618"/>
                <a:gd name="T37" fmla="*/ 1952 h 2052"/>
                <a:gd name="T38" fmla="*/ 1484 w 1618"/>
                <a:gd name="T39" fmla="*/ 1952 h 2052"/>
                <a:gd name="T40" fmla="*/ 1512 w 1618"/>
                <a:gd name="T41" fmla="*/ 1925 h 2052"/>
                <a:gd name="T42" fmla="*/ 1512 w 1618"/>
                <a:gd name="T43" fmla="*/ 1189 h 2052"/>
                <a:gd name="T44" fmla="*/ 1554 w 1618"/>
                <a:gd name="T45" fmla="*/ 1137 h 2052"/>
                <a:gd name="T46" fmla="*/ 1608 w 1618"/>
                <a:gd name="T47" fmla="*/ 1163 h 2052"/>
                <a:gd name="T48" fmla="*/ 1616 w 1618"/>
                <a:gd name="T49" fmla="*/ 1197 h 2052"/>
                <a:gd name="T50" fmla="*/ 1616 w 1618"/>
                <a:gd name="T51" fmla="*/ 1943 h 2052"/>
                <a:gd name="T52" fmla="*/ 1540 w 1618"/>
                <a:gd name="T53" fmla="*/ 2048 h 2052"/>
                <a:gd name="T54" fmla="*/ 1536 w 1618"/>
                <a:gd name="T55" fmla="*/ 2052 h 2052"/>
                <a:gd name="T56" fmla="*/ 80 w 1618"/>
                <a:gd name="T57" fmla="*/ 2052 h 2052"/>
                <a:gd name="T58" fmla="*/ 0 w 1618"/>
                <a:gd name="T59" fmla="*/ 1976 h 2052"/>
                <a:gd name="T60" fmla="*/ 0 w 1618"/>
                <a:gd name="T61" fmla="*/ 440 h 2052"/>
                <a:gd name="T62" fmla="*/ 21 w 1618"/>
                <a:gd name="T63" fmla="*/ 417 h 2052"/>
                <a:gd name="T64" fmla="*/ 404 w 1618"/>
                <a:gd name="T65" fmla="*/ 35 h 2052"/>
                <a:gd name="T66" fmla="*/ 452 w 1618"/>
                <a:gd name="T67" fmla="*/ 0 h 2052"/>
                <a:gd name="T68" fmla="*/ 1516 w 1618"/>
                <a:gd name="T69" fmla="*/ 0 h 2052"/>
                <a:gd name="T70" fmla="*/ 180 w 1618"/>
                <a:gd name="T71" fmla="*/ 412 h 2052"/>
                <a:gd name="T72" fmla="*/ 396 w 1618"/>
                <a:gd name="T73" fmla="*/ 411 h 2052"/>
                <a:gd name="T74" fmla="*/ 408 w 1618"/>
                <a:gd name="T75" fmla="*/ 396 h 2052"/>
                <a:gd name="T76" fmla="*/ 408 w 1618"/>
                <a:gd name="T77" fmla="*/ 290 h 2052"/>
                <a:gd name="T78" fmla="*/ 408 w 1618"/>
                <a:gd name="T79" fmla="*/ 183 h 2052"/>
                <a:gd name="T80" fmla="*/ 180 w 1618"/>
                <a:gd name="T81" fmla="*/ 412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18" h="2052">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46" name="Freeform 16">
              <a:extLst>
                <a:ext uri="{FF2B5EF4-FFF2-40B4-BE49-F238E27FC236}">
                  <a16:creationId xmlns:a16="http://schemas.microsoft.com/office/drawing/2014/main" id="{634604FF-12E3-143A-4603-8075AE6706B7}"/>
                </a:ext>
              </a:extLst>
            </p:cNvPr>
            <p:cNvSpPr>
              <a:spLocks noEditPoints="1"/>
            </p:cNvSpPr>
            <p:nvPr/>
          </p:nvSpPr>
          <p:spPr bwMode="auto">
            <a:xfrm>
              <a:off x="4159" y="1494"/>
              <a:ext cx="3963" cy="3352"/>
            </a:xfrm>
            <a:custGeom>
              <a:avLst/>
              <a:gdLst>
                <a:gd name="T0" fmla="*/ 1675 w 1675"/>
                <a:gd name="T1" fmla="*/ 253 h 1417"/>
                <a:gd name="T2" fmla="*/ 1662 w 1675"/>
                <a:gd name="T3" fmla="*/ 299 h 1417"/>
                <a:gd name="T4" fmla="*/ 1618 w 1675"/>
                <a:gd name="T5" fmla="*/ 363 h 1417"/>
                <a:gd name="T6" fmla="*/ 680 w 1675"/>
                <a:gd name="T7" fmla="*/ 1303 h 1417"/>
                <a:gd name="T8" fmla="*/ 602 w 1675"/>
                <a:gd name="T9" fmla="*/ 1339 h 1417"/>
                <a:gd name="T10" fmla="*/ 344 w 1675"/>
                <a:gd name="T11" fmla="*/ 1410 h 1417"/>
                <a:gd name="T12" fmla="*/ 297 w 1675"/>
                <a:gd name="T13" fmla="*/ 1417 h 1417"/>
                <a:gd name="T14" fmla="*/ 71 w 1675"/>
                <a:gd name="T15" fmla="*/ 1417 h 1417"/>
                <a:gd name="T16" fmla="*/ 22 w 1675"/>
                <a:gd name="T17" fmla="*/ 1336 h 1417"/>
                <a:gd name="T18" fmla="*/ 62 w 1675"/>
                <a:gd name="T19" fmla="*/ 1313 h 1417"/>
                <a:gd name="T20" fmla="*/ 260 w 1675"/>
                <a:gd name="T21" fmla="*/ 1313 h 1417"/>
                <a:gd name="T22" fmla="*/ 285 w 1675"/>
                <a:gd name="T23" fmla="*/ 1295 h 1417"/>
                <a:gd name="T24" fmla="*/ 355 w 1675"/>
                <a:gd name="T25" fmla="*/ 1043 h 1417"/>
                <a:gd name="T26" fmla="*/ 364 w 1675"/>
                <a:gd name="T27" fmla="*/ 1018 h 1417"/>
                <a:gd name="T28" fmla="*/ 344 w 1675"/>
                <a:gd name="T29" fmla="*/ 1017 h 1417"/>
                <a:gd name="T30" fmla="*/ 62 w 1675"/>
                <a:gd name="T31" fmla="*/ 1017 h 1417"/>
                <a:gd name="T32" fmla="*/ 15 w 1675"/>
                <a:gd name="T33" fmla="*/ 968 h 1417"/>
                <a:gd name="T34" fmla="*/ 62 w 1675"/>
                <a:gd name="T35" fmla="*/ 917 h 1417"/>
                <a:gd name="T36" fmla="*/ 452 w 1675"/>
                <a:gd name="T37" fmla="*/ 917 h 1417"/>
                <a:gd name="T38" fmla="*/ 477 w 1675"/>
                <a:gd name="T39" fmla="*/ 909 h 1417"/>
                <a:gd name="T40" fmla="*/ 765 w 1675"/>
                <a:gd name="T41" fmla="*/ 621 h 1417"/>
                <a:gd name="T42" fmla="*/ 741 w 1675"/>
                <a:gd name="T43" fmla="*/ 621 h 1417"/>
                <a:gd name="T44" fmla="*/ 65 w 1675"/>
                <a:gd name="T45" fmla="*/ 621 h 1417"/>
                <a:gd name="T46" fmla="*/ 15 w 1675"/>
                <a:gd name="T47" fmla="*/ 583 h 1417"/>
                <a:gd name="T48" fmla="*/ 47 w 1675"/>
                <a:gd name="T49" fmla="*/ 524 h 1417"/>
                <a:gd name="T50" fmla="*/ 70 w 1675"/>
                <a:gd name="T51" fmla="*/ 521 h 1417"/>
                <a:gd name="T52" fmla="*/ 846 w 1675"/>
                <a:gd name="T53" fmla="*/ 521 h 1417"/>
                <a:gd name="T54" fmla="*/ 879 w 1675"/>
                <a:gd name="T55" fmla="*/ 508 h 1417"/>
                <a:gd name="T56" fmla="*/ 1328 w 1675"/>
                <a:gd name="T57" fmla="*/ 58 h 1417"/>
                <a:gd name="T58" fmla="*/ 1491 w 1675"/>
                <a:gd name="T59" fmla="*/ 15 h 1417"/>
                <a:gd name="T60" fmla="*/ 1568 w 1675"/>
                <a:gd name="T61" fmla="*/ 60 h 1417"/>
                <a:gd name="T62" fmla="*/ 1645 w 1675"/>
                <a:gd name="T63" fmla="*/ 143 h 1417"/>
                <a:gd name="T64" fmla="*/ 1675 w 1675"/>
                <a:gd name="T65" fmla="*/ 217 h 1417"/>
                <a:gd name="T66" fmla="*/ 1675 w 1675"/>
                <a:gd name="T67" fmla="*/ 253 h 1417"/>
                <a:gd name="T68" fmla="*/ 631 w 1675"/>
                <a:gd name="T69" fmla="*/ 1198 h 1417"/>
                <a:gd name="T70" fmla="*/ 1412 w 1675"/>
                <a:gd name="T71" fmla="*/ 416 h 1417"/>
                <a:gd name="T72" fmla="*/ 1264 w 1675"/>
                <a:gd name="T73" fmla="*/ 268 h 1417"/>
                <a:gd name="T74" fmla="*/ 482 w 1675"/>
                <a:gd name="T75" fmla="*/ 1049 h 1417"/>
                <a:gd name="T76" fmla="*/ 631 w 1675"/>
                <a:gd name="T77" fmla="*/ 1198 h 1417"/>
                <a:gd name="T78" fmla="*/ 1494 w 1675"/>
                <a:gd name="T79" fmla="*/ 342 h 1417"/>
                <a:gd name="T80" fmla="*/ 1552 w 1675"/>
                <a:gd name="T81" fmla="*/ 282 h 1417"/>
                <a:gd name="T82" fmla="*/ 1551 w 1675"/>
                <a:gd name="T83" fmla="*/ 190 h 1417"/>
                <a:gd name="T84" fmla="*/ 1493 w 1675"/>
                <a:gd name="T85" fmla="*/ 133 h 1417"/>
                <a:gd name="T86" fmla="*/ 1410 w 1675"/>
                <a:gd name="T87" fmla="*/ 125 h 1417"/>
                <a:gd name="T88" fmla="*/ 1340 w 1675"/>
                <a:gd name="T89" fmla="*/ 188 h 1417"/>
                <a:gd name="T90" fmla="*/ 1494 w 1675"/>
                <a:gd name="T91" fmla="*/ 342 h 1417"/>
                <a:gd name="T92" fmla="*/ 527 w 1675"/>
                <a:gd name="T93" fmla="*/ 1253 h 1417"/>
                <a:gd name="T94" fmla="*/ 431 w 1675"/>
                <a:gd name="T95" fmla="*/ 1156 h 1417"/>
                <a:gd name="T96" fmla="*/ 394 w 1675"/>
                <a:gd name="T97" fmla="*/ 1289 h 1417"/>
                <a:gd name="T98" fmla="*/ 527 w 1675"/>
                <a:gd name="T99" fmla="*/ 1253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75" h="1417">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grpSp>
      <p:grpSp>
        <p:nvGrpSpPr>
          <p:cNvPr id="90" name="Group 48"/>
          <p:cNvGrpSpPr>
            <a:grpSpLocks noChangeAspect="1"/>
          </p:cNvGrpSpPr>
          <p:nvPr/>
        </p:nvGrpSpPr>
        <p:grpSpPr bwMode="auto">
          <a:xfrm>
            <a:off x="5757692" y="2511925"/>
            <a:ext cx="776986" cy="776986"/>
            <a:chOff x="3923" y="1401"/>
            <a:chExt cx="3678" cy="3678"/>
          </a:xfrm>
          <a:solidFill>
            <a:schemeClr val="bg1"/>
          </a:solidFill>
        </p:grpSpPr>
        <p:sp>
          <p:nvSpPr>
            <p:cNvPr id="92" name="Freeform 49"/>
            <p:cNvSpPr>
              <a:spLocks noEditPoints="1"/>
            </p:cNvSpPr>
            <p:nvPr/>
          </p:nvSpPr>
          <p:spPr bwMode="auto">
            <a:xfrm>
              <a:off x="4430" y="1908"/>
              <a:ext cx="800" cy="800"/>
            </a:xfrm>
            <a:custGeom>
              <a:avLst/>
              <a:gdLst>
                <a:gd name="T0" fmla="*/ 309 w 338"/>
                <a:gd name="T1" fmla="*/ 0 h 338"/>
                <a:gd name="T2" fmla="*/ 0 w 338"/>
                <a:gd name="T3" fmla="*/ 309 h 338"/>
                <a:gd name="T4" fmla="*/ 29 w 338"/>
                <a:gd name="T5" fmla="*/ 338 h 338"/>
                <a:gd name="T6" fmla="*/ 58 w 338"/>
                <a:gd name="T7" fmla="*/ 309 h 338"/>
                <a:gd name="T8" fmla="*/ 309 w 338"/>
                <a:gd name="T9" fmla="*/ 59 h 338"/>
                <a:gd name="T10" fmla="*/ 338 w 338"/>
                <a:gd name="T11" fmla="*/ 30 h 338"/>
                <a:gd name="T12" fmla="*/ 309 w 338"/>
                <a:gd name="T13" fmla="*/ 0 h 338"/>
                <a:gd name="T14" fmla="*/ 309 w 338"/>
                <a:gd name="T15" fmla="*/ 0 h 338"/>
                <a:gd name="T16" fmla="*/ 309 w 338"/>
                <a:gd name="T1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8">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93" name="Freeform 50"/>
            <p:cNvSpPr>
              <a:spLocks noEditPoints="1"/>
            </p:cNvSpPr>
            <p:nvPr/>
          </p:nvSpPr>
          <p:spPr bwMode="auto">
            <a:xfrm>
              <a:off x="3923" y="1401"/>
              <a:ext cx="3678" cy="3678"/>
            </a:xfrm>
            <a:custGeom>
              <a:avLst/>
              <a:gdLst>
                <a:gd name="T0" fmla="*/ 1072 w 1554"/>
                <a:gd name="T1" fmla="*/ 888 h 1554"/>
                <a:gd name="T2" fmla="*/ 1031 w 1554"/>
                <a:gd name="T3" fmla="*/ 888 h 1554"/>
                <a:gd name="T4" fmla="*/ 980 w 1554"/>
                <a:gd name="T5" fmla="*/ 939 h 1554"/>
                <a:gd name="T6" fmla="*/ 913 w 1554"/>
                <a:gd name="T7" fmla="*/ 871 h 1554"/>
                <a:gd name="T8" fmla="*/ 1046 w 1554"/>
                <a:gd name="T9" fmla="*/ 523 h 1554"/>
                <a:gd name="T10" fmla="*/ 523 w 1554"/>
                <a:gd name="T11" fmla="*/ 0 h 1554"/>
                <a:gd name="T12" fmla="*/ 0 w 1554"/>
                <a:gd name="T13" fmla="*/ 523 h 1554"/>
                <a:gd name="T14" fmla="*/ 523 w 1554"/>
                <a:gd name="T15" fmla="*/ 1046 h 1554"/>
                <a:gd name="T16" fmla="*/ 871 w 1554"/>
                <a:gd name="T17" fmla="*/ 912 h 1554"/>
                <a:gd name="T18" fmla="*/ 939 w 1554"/>
                <a:gd name="T19" fmla="*/ 980 h 1554"/>
                <a:gd name="T20" fmla="*/ 888 w 1554"/>
                <a:gd name="T21" fmla="*/ 1031 h 1554"/>
                <a:gd name="T22" fmla="*/ 879 w 1554"/>
                <a:gd name="T23" fmla="*/ 1051 h 1554"/>
                <a:gd name="T24" fmla="*/ 888 w 1554"/>
                <a:gd name="T25" fmla="*/ 1072 h 1554"/>
                <a:gd name="T26" fmla="*/ 1342 w 1554"/>
                <a:gd name="T27" fmla="*/ 1526 h 1554"/>
                <a:gd name="T28" fmla="*/ 1409 w 1554"/>
                <a:gd name="T29" fmla="*/ 1554 h 1554"/>
                <a:gd name="T30" fmla="*/ 1476 w 1554"/>
                <a:gd name="T31" fmla="*/ 1526 h 1554"/>
                <a:gd name="T32" fmla="*/ 1526 w 1554"/>
                <a:gd name="T33" fmla="*/ 1476 h 1554"/>
                <a:gd name="T34" fmla="*/ 1554 w 1554"/>
                <a:gd name="T35" fmla="*/ 1409 h 1554"/>
                <a:gd name="T36" fmla="*/ 1526 w 1554"/>
                <a:gd name="T37" fmla="*/ 1342 h 1554"/>
                <a:gd name="T38" fmla="*/ 1072 w 1554"/>
                <a:gd name="T39" fmla="*/ 888 h 1554"/>
                <a:gd name="T40" fmla="*/ 58 w 1554"/>
                <a:gd name="T41" fmla="*/ 523 h 1554"/>
                <a:gd name="T42" fmla="*/ 523 w 1554"/>
                <a:gd name="T43" fmla="*/ 58 h 1554"/>
                <a:gd name="T44" fmla="*/ 988 w 1554"/>
                <a:gd name="T45" fmla="*/ 523 h 1554"/>
                <a:gd name="T46" fmla="*/ 523 w 1554"/>
                <a:gd name="T47" fmla="*/ 988 h 1554"/>
                <a:gd name="T48" fmla="*/ 58 w 1554"/>
                <a:gd name="T49" fmla="*/ 523 h 1554"/>
                <a:gd name="T50" fmla="*/ 1485 w 1554"/>
                <a:gd name="T51" fmla="*/ 1435 h 1554"/>
                <a:gd name="T52" fmla="*/ 1435 w 1554"/>
                <a:gd name="T53" fmla="*/ 1485 h 1554"/>
                <a:gd name="T54" fmla="*/ 1409 w 1554"/>
                <a:gd name="T55" fmla="*/ 1496 h 1554"/>
                <a:gd name="T56" fmla="*/ 1383 w 1554"/>
                <a:gd name="T57" fmla="*/ 1485 h 1554"/>
                <a:gd name="T58" fmla="*/ 949 w 1554"/>
                <a:gd name="T59" fmla="*/ 1052 h 1554"/>
                <a:gd name="T60" fmla="*/ 1052 w 1554"/>
                <a:gd name="T61" fmla="*/ 949 h 1554"/>
                <a:gd name="T62" fmla="*/ 1485 w 1554"/>
                <a:gd name="T63" fmla="*/ 1383 h 1554"/>
                <a:gd name="T64" fmla="*/ 1496 w 1554"/>
                <a:gd name="T65" fmla="*/ 1409 h 1554"/>
                <a:gd name="T66" fmla="*/ 1485 w 1554"/>
                <a:gd name="T67" fmla="*/ 1435 h 1554"/>
                <a:gd name="T68" fmla="*/ 1485 w 1554"/>
                <a:gd name="T69" fmla="*/ 1435 h 1554"/>
                <a:gd name="T70" fmla="*/ 1485 w 1554"/>
                <a:gd name="T71" fmla="*/ 1435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54" h="1554">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grpSp>
      <p:grpSp>
        <p:nvGrpSpPr>
          <p:cNvPr id="50" name="Group 132">
            <a:extLst>
              <a:ext uri="{FF2B5EF4-FFF2-40B4-BE49-F238E27FC236}">
                <a16:creationId xmlns:a16="http://schemas.microsoft.com/office/drawing/2014/main" id="{48BA9E98-006A-F8E1-E2E3-FB0FB16E7177}"/>
              </a:ext>
            </a:extLst>
          </p:cNvPr>
          <p:cNvGrpSpPr>
            <a:grpSpLocks noChangeAspect="1"/>
          </p:cNvGrpSpPr>
          <p:nvPr/>
        </p:nvGrpSpPr>
        <p:grpSpPr bwMode="auto">
          <a:xfrm>
            <a:off x="3038578" y="2619374"/>
            <a:ext cx="659642" cy="659641"/>
            <a:chOff x="2867" y="347"/>
            <a:chExt cx="5790" cy="5790"/>
          </a:xfrm>
          <a:solidFill>
            <a:schemeClr val="bg1"/>
          </a:solidFill>
        </p:grpSpPr>
        <p:sp>
          <p:nvSpPr>
            <p:cNvPr id="51" name="Freeform 133">
              <a:extLst>
                <a:ext uri="{FF2B5EF4-FFF2-40B4-BE49-F238E27FC236}">
                  <a16:creationId xmlns:a16="http://schemas.microsoft.com/office/drawing/2014/main" id="{BC8DF01D-8A93-1EC7-487C-91E0AC8232EC}"/>
                </a:ext>
              </a:extLst>
            </p:cNvPr>
            <p:cNvSpPr>
              <a:spLocks noEditPoints="1"/>
            </p:cNvSpPr>
            <p:nvPr/>
          </p:nvSpPr>
          <p:spPr bwMode="auto">
            <a:xfrm>
              <a:off x="2867" y="347"/>
              <a:ext cx="5790" cy="5790"/>
            </a:xfrm>
            <a:custGeom>
              <a:avLst/>
              <a:gdLst>
                <a:gd name="T0" fmla="*/ 1224 w 2448"/>
                <a:gd name="T1" fmla="*/ 0 h 2448"/>
                <a:gd name="T2" fmla="*/ 0 w 2448"/>
                <a:gd name="T3" fmla="*/ 1224 h 2448"/>
                <a:gd name="T4" fmla="*/ 1224 w 2448"/>
                <a:gd name="T5" fmla="*/ 2448 h 2448"/>
                <a:gd name="T6" fmla="*/ 2448 w 2448"/>
                <a:gd name="T7" fmla="*/ 1224 h 2448"/>
                <a:gd name="T8" fmla="*/ 1224 w 2448"/>
                <a:gd name="T9" fmla="*/ 0 h 2448"/>
                <a:gd name="T10" fmla="*/ 1224 w 2448"/>
                <a:gd name="T11" fmla="*/ 2316 h 2448"/>
                <a:gd name="T12" fmla="*/ 455 w 2448"/>
                <a:gd name="T13" fmla="*/ 1998 h 2448"/>
                <a:gd name="T14" fmla="*/ 257 w 2448"/>
                <a:gd name="T15" fmla="*/ 1730 h 2448"/>
                <a:gd name="T16" fmla="*/ 132 w 2448"/>
                <a:gd name="T17" fmla="*/ 1224 h 2448"/>
                <a:gd name="T18" fmla="*/ 1224 w 2448"/>
                <a:gd name="T19" fmla="*/ 132 h 2448"/>
                <a:gd name="T20" fmla="*/ 1964 w 2448"/>
                <a:gd name="T21" fmla="*/ 423 h 2448"/>
                <a:gd name="T22" fmla="*/ 2209 w 2448"/>
                <a:gd name="T23" fmla="*/ 753 h 2448"/>
                <a:gd name="T24" fmla="*/ 2316 w 2448"/>
                <a:gd name="T25" fmla="*/ 1224 h 2448"/>
                <a:gd name="T26" fmla="*/ 1224 w 2448"/>
                <a:gd name="T27" fmla="*/ 2316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2448">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52" name="Oval 134">
              <a:extLst>
                <a:ext uri="{FF2B5EF4-FFF2-40B4-BE49-F238E27FC236}">
                  <a16:creationId xmlns:a16="http://schemas.microsoft.com/office/drawing/2014/main" id="{BAD5D198-B268-6124-DA09-2EE1AC979DAD}"/>
                </a:ext>
              </a:extLst>
            </p:cNvPr>
            <p:cNvSpPr>
              <a:spLocks noChangeArrowheads="1"/>
            </p:cNvSpPr>
            <p:nvPr/>
          </p:nvSpPr>
          <p:spPr bwMode="auto">
            <a:xfrm>
              <a:off x="4504" y="2284"/>
              <a:ext cx="627"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53" name="Oval 135">
              <a:extLst>
                <a:ext uri="{FF2B5EF4-FFF2-40B4-BE49-F238E27FC236}">
                  <a16:creationId xmlns:a16="http://schemas.microsoft.com/office/drawing/2014/main" id="{D59BA849-06F0-6A3E-3208-2E5F6651F56E}"/>
                </a:ext>
              </a:extLst>
            </p:cNvPr>
            <p:cNvSpPr>
              <a:spLocks noChangeArrowheads="1"/>
            </p:cNvSpPr>
            <p:nvPr/>
          </p:nvSpPr>
          <p:spPr bwMode="auto">
            <a:xfrm>
              <a:off x="6441" y="2284"/>
              <a:ext cx="625"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54" name="Freeform 136">
              <a:extLst>
                <a:ext uri="{FF2B5EF4-FFF2-40B4-BE49-F238E27FC236}">
                  <a16:creationId xmlns:a16="http://schemas.microsoft.com/office/drawing/2014/main" id="{3F759C11-AC56-B10D-C27F-A0990D42961C}"/>
                </a:ext>
              </a:extLst>
            </p:cNvPr>
            <p:cNvSpPr>
              <a:spLocks/>
            </p:cNvSpPr>
            <p:nvPr/>
          </p:nvSpPr>
          <p:spPr bwMode="auto">
            <a:xfrm>
              <a:off x="4251" y="3853"/>
              <a:ext cx="3023" cy="993"/>
            </a:xfrm>
            <a:custGeom>
              <a:avLst/>
              <a:gdLst>
                <a:gd name="T0" fmla="*/ 637 w 1278"/>
                <a:gd name="T1" fmla="*/ 420 h 420"/>
                <a:gd name="T2" fmla="*/ 1278 w 1278"/>
                <a:gd name="T3" fmla="*/ 72 h 420"/>
                <a:gd name="T4" fmla="*/ 1167 w 1278"/>
                <a:gd name="T5" fmla="*/ 0 h 420"/>
                <a:gd name="T6" fmla="*/ 566 w 1278"/>
                <a:gd name="T7" fmla="*/ 284 h 420"/>
                <a:gd name="T8" fmla="*/ 111 w 1278"/>
                <a:gd name="T9" fmla="*/ 0 h 420"/>
                <a:gd name="T10" fmla="*/ 0 w 1278"/>
                <a:gd name="T11" fmla="*/ 72 h 420"/>
                <a:gd name="T12" fmla="*/ 551 w 1278"/>
                <a:gd name="T13" fmla="*/ 415 h 420"/>
                <a:gd name="T14" fmla="*/ 637 w 1278"/>
                <a:gd name="T15" fmla="*/ 420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8" h="42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73450"/>
                </a:solidFill>
                <a:effectLst/>
                <a:uLnTx/>
                <a:uFillTx/>
                <a:latin typeface="Century Gothic"/>
                <a:ea typeface="+mn-ea"/>
                <a:cs typeface="+mn-cs"/>
              </a:endParaRPr>
            </a:p>
          </p:txBody>
        </p:sp>
      </p:grpSp>
      <p:sp>
        <p:nvSpPr>
          <p:cNvPr id="11" name="Textfeld 10">
            <a:extLst>
              <a:ext uri="{FF2B5EF4-FFF2-40B4-BE49-F238E27FC236}">
                <a16:creationId xmlns:a16="http://schemas.microsoft.com/office/drawing/2014/main" id="{69C1DEDA-5EE0-7A74-8884-259158843D60}"/>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2354727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D1E04-1584-C0F8-340B-FA89FBD6C066}"/>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B345535-18BC-6202-D4E8-6ED69FB02124}"/>
              </a:ext>
            </a:extLst>
          </p:cNvPr>
          <p:cNvSpPr txBox="1">
            <a:spLocks/>
          </p:cNvSpPr>
          <p:nvPr/>
        </p:nvSpPr>
        <p:spPr>
          <a:xfrm>
            <a:off x="5505450" y="2887888"/>
            <a:ext cx="6921464" cy="114808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lnSpc>
                <a:spcPct val="100000"/>
              </a:lnSpc>
              <a:spcBef>
                <a:spcPts val="1200"/>
              </a:spcBef>
              <a:spcAft>
                <a:spcPts val="1200"/>
              </a:spcAft>
            </a:pPr>
            <a:r>
              <a:rPr lang="en-GB" sz="3200" b="0" noProof="0" dirty="0">
                <a:solidFill>
                  <a:srgbClr val="D17930"/>
                </a:solidFill>
                <a:latin typeface="Century Gothic" panose="020B0502020202020204" pitchFamily="34" charset="0"/>
                <a:cs typeface="Arial" pitchFamily="34" charset="0"/>
              </a:rPr>
              <a:t>Learning unit</a:t>
            </a:r>
            <a:br>
              <a:rPr lang="en-GB" sz="3200" b="0" noProof="0" dirty="0">
                <a:solidFill>
                  <a:srgbClr val="D17930"/>
                </a:solidFill>
                <a:latin typeface="Century Gothic" panose="020B0502020202020204" pitchFamily="34" charset="0"/>
                <a:cs typeface="Arial" pitchFamily="34" charset="0"/>
              </a:rPr>
            </a:br>
            <a:r>
              <a:rPr lang="en-GB" sz="3200" noProof="0" dirty="0">
                <a:solidFill>
                  <a:srgbClr val="D17930"/>
                </a:solidFill>
                <a:latin typeface="Century Gothic" panose="020B0502020202020204" pitchFamily="34" charset="0"/>
                <a:cs typeface="Arial" pitchFamily="34" charset="0"/>
              </a:rPr>
              <a:t>Considering which problems</a:t>
            </a:r>
            <a:br>
              <a:rPr lang="en-GB" sz="3200" noProof="0" dirty="0">
                <a:solidFill>
                  <a:srgbClr val="D17930"/>
                </a:solidFill>
                <a:latin typeface="Century Gothic" panose="020B0502020202020204" pitchFamily="34" charset="0"/>
                <a:cs typeface="Arial" pitchFamily="34" charset="0"/>
              </a:rPr>
            </a:br>
            <a:r>
              <a:rPr lang="en-GB" sz="3200" noProof="0" dirty="0">
                <a:solidFill>
                  <a:srgbClr val="D17930"/>
                </a:solidFill>
                <a:latin typeface="Century Gothic" panose="020B0502020202020204" pitchFamily="34" charset="0"/>
                <a:cs typeface="Arial" pitchFamily="34" charset="0"/>
              </a:rPr>
              <a:t>are worth pursuing</a:t>
            </a:r>
            <a:endParaRPr lang="en-GB" sz="3200" noProof="0" dirty="0">
              <a:solidFill>
                <a:srgbClr val="D17930"/>
              </a:solidFill>
              <a:latin typeface="Century Gothic" panose="020B0502020202020204" pitchFamily="34" charset="0"/>
            </a:endParaRPr>
          </a:p>
        </p:txBody>
      </p:sp>
      <p:sp>
        <p:nvSpPr>
          <p:cNvPr id="5" name="Foliennummernplatzhalter 1">
            <a:extLst>
              <a:ext uri="{FF2B5EF4-FFF2-40B4-BE49-F238E27FC236}">
                <a16:creationId xmlns:a16="http://schemas.microsoft.com/office/drawing/2014/main" id="{38D6E368-FE37-A681-8D8D-24104C5E2DF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741925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20091-1579-0156-41F1-CE0CD4299956}"/>
            </a:ext>
          </a:extLst>
        </p:cNvPr>
        <p:cNvGrpSpPr/>
        <p:nvPr/>
      </p:nvGrpSpPr>
      <p:grpSpPr>
        <a:xfrm>
          <a:off x="0" y="0"/>
          <a:ext cx="0" cy="0"/>
          <a:chOff x="0" y="0"/>
          <a:chExt cx="0" cy="0"/>
        </a:xfrm>
      </p:grpSpPr>
      <p:sp>
        <p:nvSpPr>
          <p:cNvPr id="35" name="Ellipse 4">
            <a:extLst>
              <a:ext uri="{FF2B5EF4-FFF2-40B4-BE49-F238E27FC236}">
                <a16:creationId xmlns:a16="http://schemas.microsoft.com/office/drawing/2014/main" id="{F3828434-D8C6-B74B-E03E-4DAFC0FD37FF}"/>
              </a:ext>
            </a:extLst>
          </p:cNvPr>
          <p:cNvSpPr/>
          <p:nvPr/>
        </p:nvSpPr>
        <p:spPr bwMode="auto">
          <a:xfrm>
            <a:off x="2168398" y="3477366"/>
            <a:ext cx="2520000" cy="2520000"/>
          </a:xfrm>
          <a:prstGeom prst="ellipse">
            <a:avLst/>
          </a:prstGeom>
          <a:solidFill>
            <a:schemeClr val="accent1">
              <a:alpha val="80000"/>
            </a:schemeClr>
          </a:solid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4" name="Rectangle 2">
            <a:extLst>
              <a:ext uri="{FF2B5EF4-FFF2-40B4-BE49-F238E27FC236}">
                <a16:creationId xmlns:a16="http://schemas.microsoft.com/office/drawing/2014/main" id="{415CA35A-AACF-A9FF-CB1F-F408960E9138}"/>
              </a:ext>
            </a:extLst>
          </p:cNvPr>
          <p:cNvSpPr txBox="1">
            <a:spLocks noChangeArrowheads="1"/>
          </p:cNvSpPr>
          <p:nvPr/>
        </p:nvSpPr>
        <p:spPr bwMode="auto">
          <a:xfrm>
            <a:off x="937426" y="131291"/>
            <a:ext cx="10168110" cy="795947"/>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350" b="1" i="0" u="none" strike="noStrike" kern="1200" cap="none" spc="0" normalizeH="0" baseline="0" noProof="0" dirty="0">
                <a:ln>
                  <a:noFill/>
                </a:ln>
                <a:solidFill>
                  <a:srgbClr val="D17930"/>
                </a:solidFill>
                <a:effectLst/>
                <a:uLnTx/>
                <a:uFillTx/>
                <a:latin typeface="Century Gothic" panose="020B0502020202020204" pitchFamily="34" charset="0"/>
                <a:ea typeface="ＭＳ Ｐゴシック" charset="0"/>
                <a:cs typeface="Arial"/>
              </a:rPr>
              <a:t>Design Thinking brings together four perspectives:</a:t>
            </a:r>
            <a:br>
              <a:rPr kumimoji="0" lang="en-GB" sz="2350" b="1" i="0" u="none" strike="noStrike" kern="1200" cap="none" spc="0" normalizeH="0" baseline="0" noProof="0" dirty="0">
                <a:ln>
                  <a:noFill/>
                </a:ln>
                <a:solidFill>
                  <a:srgbClr val="D17930"/>
                </a:solidFill>
                <a:effectLst/>
                <a:uLnTx/>
                <a:uFillTx/>
                <a:latin typeface="Century Gothic" panose="020B0502020202020204" pitchFamily="34" charset="0"/>
                <a:ea typeface="ＭＳ Ｐゴシック" charset="0"/>
                <a:cs typeface="Arial"/>
              </a:rPr>
            </a:br>
            <a:r>
              <a:rPr kumimoji="0" lang="en-GB" sz="2350" b="1" i="0" u="none" strike="noStrike" kern="1200" cap="none" spc="0" normalizeH="0" baseline="0" noProof="0" dirty="0">
                <a:ln>
                  <a:noFill/>
                </a:ln>
                <a:solidFill>
                  <a:srgbClr val="D17930"/>
                </a:solidFill>
                <a:effectLst/>
                <a:uLnTx/>
                <a:uFillTx/>
                <a:latin typeface="Century Gothic" panose="020B0502020202020204" pitchFamily="34" charset="0"/>
                <a:ea typeface="ＭＳ Ｐゴシック" charset="0"/>
                <a:cs typeface="Arial"/>
              </a:rPr>
              <a:t>desirability, feasibility, economic viability and responsibility</a:t>
            </a:r>
          </a:p>
        </p:txBody>
      </p:sp>
      <p:sp>
        <p:nvSpPr>
          <p:cNvPr id="6" name="Ellipse 4">
            <a:extLst>
              <a:ext uri="{FF2B5EF4-FFF2-40B4-BE49-F238E27FC236}">
                <a16:creationId xmlns:a16="http://schemas.microsoft.com/office/drawing/2014/main" id="{5B865A2A-7207-B484-5D93-15DF132B3130}"/>
              </a:ext>
            </a:extLst>
          </p:cNvPr>
          <p:cNvSpPr/>
          <p:nvPr/>
        </p:nvSpPr>
        <p:spPr bwMode="auto">
          <a:xfrm>
            <a:off x="2132685" y="1528975"/>
            <a:ext cx="2520000" cy="2520000"/>
          </a:xfrm>
          <a:prstGeom prst="ellipse">
            <a:avLst/>
          </a:prstGeom>
          <a:solidFill>
            <a:srgbClr val="96CB00">
              <a:alpha val="80000"/>
            </a:srgbClr>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8" name="Ellipse 5">
            <a:extLst>
              <a:ext uri="{FF2B5EF4-FFF2-40B4-BE49-F238E27FC236}">
                <a16:creationId xmlns:a16="http://schemas.microsoft.com/office/drawing/2014/main" id="{69543349-1BD2-2B0B-E677-52C1FCEA30DE}"/>
              </a:ext>
            </a:extLst>
          </p:cNvPr>
          <p:cNvSpPr/>
          <p:nvPr/>
        </p:nvSpPr>
        <p:spPr bwMode="auto">
          <a:xfrm>
            <a:off x="1101635" y="2655625"/>
            <a:ext cx="2520000" cy="2520000"/>
          </a:xfrm>
          <a:prstGeom prst="ellipse">
            <a:avLst/>
          </a:prstGeom>
          <a:solidFill>
            <a:srgbClr val="B11A96">
              <a:alpha val="80000"/>
            </a:srgbClr>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9" name="Ellipse 6">
            <a:extLst>
              <a:ext uri="{FF2B5EF4-FFF2-40B4-BE49-F238E27FC236}">
                <a16:creationId xmlns:a16="http://schemas.microsoft.com/office/drawing/2014/main" id="{C1DD3BF2-CD65-6A76-3A5D-47058A684FC0}"/>
              </a:ext>
            </a:extLst>
          </p:cNvPr>
          <p:cNvSpPr/>
          <p:nvPr/>
        </p:nvSpPr>
        <p:spPr bwMode="auto">
          <a:xfrm>
            <a:off x="3176755" y="2599064"/>
            <a:ext cx="2520000" cy="2520000"/>
          </a:xfrm>
          <a:prstGeom prst="ellipse">
            <a:avLst/>
          </a:prstGeom>
          <a:solidFill>
            <a:srgbClr val="FFC424">
              <a:alpha val="80000"/>
            </a:srgbClr>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10" name="Textfeld 7">
            <a:extLst>
              <a:ext uri="{FF2B5EF4-FFF2-40B4-BE49-F238E27FC236}">
                <a16:creationId xmlns:a16="http://schemas.microsoft.com/office/drawing/2014/main" id="{EBBBF5B3-BC43-CD1A-CF02-9764EABD6BDF}"/>
              </a:ext>
            </a:extLst>
          </p:cNvPr>
          <p:cNvSpPr txBox="1"/>
          <p:nvPr/>
        </p:nvSpPr>
        <p:spPr>
          <a:xfrm>
            <a:off x="2449583" y="2138477"/>
            <a:ext cx="184056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Desirability</a:t>
            </a:r>
            <a:endPar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11" name="Textfeld 8">
            <a:extLst>
              <a:ext uri="{FF2B5EF4-FFF2-40B4-BE49-F238E27FC236}">
                <a16:creationId xmlns:a16="http://schemas.microsoft.com/office/drawing/2014/main" id="{B142675E-2B20-6B82-79C3-6321366EDD19}"/>
              </a:ext>
            </a:extLst>
          </p:cNvPr>
          <p:cNvSpPr txBox="1"/>
          <p:nvPr/>
        </p:nvSpPr>
        <p:spPr>
          <a:xfrm>
            <a:off x="1381796" y="3694853"/>
            <a:ext cx="161614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Feasibility</a:t>
            </a:r>
            <a:endPar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12" name="Textfeld 9">
            <a:extLst>
              <a:ext uri="{FF2B5EF4-FFF2-40B4-BE49-F238E27FC236}">
                <a16:creationId xmlns:a16="http://schemas.microsoft.com/office/drawing/2014/main" id="{7262A72F-DEAB-6B79-E74A-6CE87543F60A}"/>
              </a:ext>
            </a:extLst>
          </p:cNvPr>
          <p:cNvSpPr txBox="1"/>
          <p:nvPr/>
        </p:nvSpPr>
        <p:spPr>
          <a:xfrm>
            <a:off x="3964713" y="3694853"/>
            <a:ext cx="130516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Economic</a:t>
            </a:r>
          </a:p>
          <a:p>
            <a:pPr marL="0" marR="0" lvl="0" indent="0" algn="ctr" defTabSz="914400" rtl="0" eaLnBrk="1" fontAlgn="auto" latinLnBrk="0" hangingPunct="1">
              <a:lnSpc>
                <a:spcPct val="100000"/>
              </a:lnSpc>
              <a:spcBef>
                <a:spcPts val="0"/>
              </a:spcBef>
              <a:spcAft>
                <a:spcPts val="0"/>
              </a:spcAft>
              <a:buClrTx/>
              <a:buSzTx/>
              <a:buFontTx/>
              <a:buNone/>
              <a:tabLst/>
              <a:defRPr/>
            </a:pPr>
            <a:r>
              <a:rPr lang="de-CH" b="1" noProof="0" dirty="0" err="1">
                <a:solidFill>
                  <a:schemeClr val="bg1"/>
                </a:solidFill>
                <a:latin typeface="Century Gothic" panose="020B0502020202020204" pitchFamily="34" charset="0"/>
                <a:cs typeface="Calibri" panose="020F0502020204030204" pitchFamily="34" charset="0"/>
              </a:rPr>
              <a:t>viability</a:t>
            </a:r>
            <a:endPar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30" name="Textfeld 7">
            <a:extLst>
              <a:ext uri="{FF2B5EF4-FFF2-40B4-BE49-F238E27FC236}">
                <a16:creationId xmlns:a16="http://schemas.microsoft.com/office/drawing/2014/main" id="{D917D168-186F-CA86-1EDA-44D4746B67A0}"/>
              </a:ext>
            </a:extLst>
          </p:cNvPr>
          <p:cNvSpPr txBox="1"/>
          <p:nvPr/>
        </p:nvSpPr>
        <p:spPr>
          <a:xfrm>
            <a:off x="2518795" y="5117886"/>
            <a:ext cx="1829347"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Responsibility</a:t>
            </a:r>
          </a:p>
        </p:txBody>
      </p:sp>
      <p:sp>
        <p:nvSpPr>
          <p:cNvPr id="5" name="Flussdiagramm: Grenzstelle 4">
            <a:extLst>
              <a:ext uri="{FF2B5EF4-FFF2-40B4-BE49-F238E27FC236}">
                <a16:creationId xmlns:a16="http://schemas.microsoft.com/office/drawing/2014/main" id="{B212A8CA-148D-FF1A-347E-67C4DA561C50}"/>
              </a:ext>
            </a:extLst>
          </p:cNvPr>
          <p:cNvSpPr/>
          <p:nvPr/>
        </p:nvSpPr>
        <p:spPr>
          <a:xfrm>
            <a:off x="3176755" y="3501770"/>
            <a:ext cx="432501" cy="532435"/>
          </a:xfrm>
          <a:prstGeom prst="flowChartTerminator">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36" name="Rechteck 35">
            <a:extLst>
              <a:ext uri="{FF2B5EF4-FFF2-40B4-BE49-F238E27FC236}">
                <a16:creationId xmlns:a16="http://schemas.microsoft.com/office/drawing/2014/main" id="{24A2EAA2-E7AA-C804-7BE0-F1FFCDF8E9FC}"/>
              </a:ext>
            </a:extLst>
          </p:cNvPr>
          <p:cNvSpPr/>
          <p:nvPr/>
        </p:nvSpPr>
        <p:spPr>
          <a:xfrm>
            <a:off x="6020814" y="1561068"/>
            <a:ext cx="5489267" cy="424731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Core idea: When defining the problem you wish to tackle, take the key perspectives of Design Thinking into account right from the start: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Desirability: </a:t>
            </a:r>
            <a:r>
              <a:rPr kumimoji="0" lang="de-CH"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Do users actually want a solution to this problem?</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Feasibility: </a:t>
            </a:r>
            <a:r>
              <a:rPr kumimoji="0" lang="de-CH"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Is it technically possible to solve this problem?</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Economic viability: </a:t>
            </a:r>
            <a:r>
              <a:rPr kumimoji="0" lang="de-CH"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Does developing a solution make sense from a business perspective?</a:t>
            </a:r>
          </a:p>
          <a:p>
            <a:pPr marL="354013" lvl="0" indent="-354013">
              <a:buClr>
                <a:srgbClr val="073450"/>
              </a:buClr>
              <a:buFont typeface="Century Gothic" panose="020B0502020202020204" pitchFamily="34" charset="0"/>
              <a:buChar char="●"/>
              <a:defRPr/>
            </a:pPr>
            <a:r>
              <a:rPr kumimoji="0" lang="de-CH"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Responsibility</a:t>
            </a:r>
            <a:r>
              <a:rPr lang="de-CH" b="1" dirty="0">
                <a:solidFill>
                  <a:srgbClr val="0B4874"/>
                </a:solidFill>
                <a:latin typeface="Century Gothic" panose="020B0502020202020204" pitchFamily="34" charset="0"/>
              </a:rPr>
              <a:t>: </a:t>
            </a:r>
            <a:r>
              <a:rPr lang="en-GB" dirty="0">
                <a:solidFill>
                  <a:srgbClr val="0B4874"/>
                </a:solidFill>
                <a:latin typeface="Century Gothic" panose="020B0502020202020204" pitchFamily="34" charset="0"/>
              </a:rPr>
              <a:t>Is it ethically justifiable and sustainable (in terms of social and ecological considerations) to offer this solution?</a:t>
            </a:r>
            <a:endParaRPr lang="en-US" dirty="0">
              <a:solidFill>
                <a:srgbClr val="0B4874"/>
              </a:solidFill>
              <a:latin typeface="Century Gothic" panose="020B0502020202020204" pitchFamily="34" charset="0"/>
            </a:endParaRPr>
          </a:p>
        </p:txBody>
      </p:sp>
      <p:sp>
        <p:nvSpPr>
          <p:cNvPr id="3" name="Foliennummernplatzhalter 1">
            <a:extLst>
              <a:ext uri="{FF2B5EF4-FFF2-40B4-BE49-F238E27FC236}">
                <a16:creationId xmlns:a16="http://schemas.microsoft.com/office/drawing/2014/main" id="{0241F240-FD12-AC06-F817-877AEC815B5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7" name="Gruppieren 6">
            <a:extLst>
              <a:ext uri="{FF2B5EF4-FFF2-40B4-BE49-F238E27FC236}">
                <a16:creationId xmlns:a16="http://schemas.microsoft.com/office/drawing/2014/main" id="{A7421FE6-1756-85C9-011D-927F9F73C832}"/>
              </a:ext>
            </a:extLst>
          </p:cNvPr>
          <p:cNvGrpSpPr/>
          <p:nvPr/>
        </p:nvGrpSpPr>
        <p:grpSpPr>
          <a:xfrm>
            <a:off x="10731053" y="-1959"/>
            <a:ext cx="1454331" cy="1277285"/>
            <a:chOff x="10737669" y="0"/>
            <a:chExt cx="1454331" cy="1277285"/>
          </a:xfrm>
        </p:grpSpPr>
        <p:sp>
          <p:nvSpPr>
            <p:cNvPr id="16" name="Rechteck 15">
              <a:extLst>
                <a:ext uri="{FF2B5EF4-FFF2-40B4-BE49-F238E27FC236}">
                  <a16:creationId xmlns:a16="http://schemas.microsoft.com/office/drawing/2014/main" id="{1284C078-1D72-06A1-7FDD-5D7461DAE3C4}"/>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7" name="Grafik 16">
              <a:extLst>
                <a:ext uri="{FF2B5EF4-FFF2-40B4-BE49-F238E27FC236}">
                  <a16:creationId xmlns:a16="http://schemas.microsoft.com/office/drawing/2014/main" id="{EE9AC391-5BC3-CC37-C0DB-24F7A58DB39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pic>
        <p:nvPicPr>
          <p:cNvPr id="18" name="Grafik 17">
            <a:extLst>
              <a:ext uri="{FF2B5EF4-FFF2-40B4-BE49-F238E27FC236}">
                <a16:creationId xmlns:a16="http://schemas.microsoft.com/office/drawing/2014/main" id="{8D862F3E-208F-31B4-92CC-85265A79B985}"/>
              </a:ext>
            </a:extLst>
          </p:cNvPr>
          <p:cNvPicPr>
            <a:picLocks noChangeAspect="1"/>
          </p:cNvPicPr>
          <p:nvPr/>
        </p:nvPicPr>
        <p:blipFill>
          <a:blip r:embed="rId4" cstate="email">
            <a:extLst>
              <a:ext uri="{28A0092B-C50C-407E-A947-70E740481C1C}">
                <a14:useLocalDpi xmlns:a14="http://schemas.microsoft.com/office/drawing/2010/main"/>
              </a:ext>
            </a:extLst>
          </a:blip>
          <a:srcRect l="15420" t="9003" r="19824" b="17236"/>
          <a:stretch>
            <a:fillRect/>
          </a:stretch>
        </p:blipFill>
        <p:spPr>
          <a:xfrm>
            <a:off x="9664359" y="9003"/>
            <a:ext cx="1156848" cy="1317734"/>
          </a:xfrm>
          <a:prstGeom prst="rect">
            <a:avLst/>
          </a:prstGeom>
        </p:spPr>
      </p:pic>
      <p:sp>
        <p:nvSpPr>
          <p:cNvPr id="14" name="Textfeld 13">
            <a:extLst>
              <a:ext uri="{FF2B5EF4-FFF2-40B4-BE49-F238E27FC236}">
                <a16:creationId xmlns:a16="http://schemas.microsoft.com/office/drawing/2014/main" id="{8582FF88-FAE6-366C-5197-D26F904D3855}"/>
              </a:ext>
            </a:extLst>
          </p:cNvPr>
          <p:cNvSpPr txBox="1"/>
          <p:nvPr/>
        </p:nvSpPr>
        <p:spPr>
          <a:xfrm>
            <a:off x="1965519" y="6249096"/>
            <a:ext cx="6398508" cy="246221"/>
          </a:xfrm>
          <a:prstGeom prst="rect">
            <a:avLst/>
          </a:prstGeom>
          <a:noFill/>
        </p:spPr>
        <p:txBody>
          <a:bodyPr wrap="square">
            <a:spAutoFit/>
          </a:bodyPr>
          <a:lstStyle/>
          <a:p>
            <a:pPr>
              <a:defRPr/>
            </a:pPr>
            <a:r>
              <a:rPr lang="en-US" sz="1000" b="1" dirty="0">
                <a:solidFill>
                  <a:srgbClr val="686868"/>
                </a:solidFill>
                <a:latin typeface="Century Gothic" panose="020B0502020202020204" pitchFamily="34" charset="0"/>
              </a:rPr>
              <a:t>Source: </a:t>
            </a:r>
            <a:r>
              <a:rPr lang="de-CH" sz="1000" dirty="0">
                <a:solidFill>
                  <a:srgbClr val="686868"/>
                </a:solidFill>
                <a:latin typeface="Century Gothic" panose="020B0502020202020204" pitchFamily="34" charset="0"/>
              </a:rPr>
              <a:t>The Design Thinking </a:t>
            </a:r>
            <a:r>
              <a:rPr lang="de-CH" sz="1000" dirty="0" err="1">
                <a:solidFill>
                  <a:srgbClr val="686868"/>
                </a:solidFill>
                <a:latin typeface="Century Gothic" panose="020B0502020202020204" pitchFamily="34" charset="0"/>
              </a:rPr>
              <a:t>Process</a:t>
            </a:r>
            <a:r>
              <a:rPr lang="de-CH" sz="1000" dirty="0">
                <a:solidFill>
                  <a:srgbClr val="686868"/>
                </a:solidFill>
                <a:latin typeface="Century Gothic" panose="020B0502020202020204" pitchFamily="34" charset="0"/>
              </a:rPr>
              <a:t> Broken Down </a:t>
            </a:r>
            <a:r>
              <a:rPr lang="de-CH" sz="1000" dirty="0" err="1">
                <a:solidFill>
                  <a:srgbClr val="686868"/>
                </a:solidFill>
                <a:latin typeface="Century Gothic" panose="020B0502020202020204" pitchFamily="34" charset="0"/>
              </a:rPr>
              <a:t>Step</a:t>
            </a:r>
            <a:r>
              <a:rPr lang="de-CH" sz="1000" dirty="0">
                <a:solidFill>
                  <a:srgbClr val="686868"/>
                </a:solidFill>
                <a:latin typeface="Century Gothic" panose="020B0502020202020204" pitchFamily="34" charset="0"/>
              </a:rPr>
              <a:t>-by-</a:t>
            </a:r>
            <a:r>
              <a:rPr lang="de-CH" sz="1000" dirty="0" err="1">
                <a:solidFill>
                  <a:srgbClr val="686868"/>
                </a:solidFill>
                <a:latin typeface="Century Gothic" panose="020B0502020202020204" pitchFamily="34" charset="0"/>
              </a:rPr>
              <a:t>Step</a:t>
            </a:r>
            <a:r>
              <a:rPr lang="de-CH" sz="1000" dirty="0">
                <a:solidFill>
                  <a:srgbClr val="686868"/>
                </a:solidFill>
                <a:latin typeface="Century Gothic" panose="020B0502020202020204" pitchFamily="34" charset="0"/>
              </a:rPr>
              <a:t>,</a:t>
            </a:r>
            <a:r>
              <a:rPr kumimoji="0" lang="en-US" sz="1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en-US" sz="1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hlinkClick r:id="rId5">
                  <a:extLst>
                    <a:ext uri="{A12FA001-AC4F-418D-AE19-62706E023703}">
                      <ahyp:hlinkClr xmlns:ahyp="http://schemas.microsoft.com/office/drawing/2018/hyperlinkcolor" val="tx"/>
                    </a:ext>
                  </a:extLst>
                </a:hlinkClick>
              </a:rPr>
              <a:t>Link</a:t>
            </a:r>
            <a:endParaRPr kumimoji="0" lang="en-US" sz="1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875666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C6780-B4A4-80CE-C5CD-2CB9D323209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B528693-B01E-3FDF-4814-571291E06A80}"/>
              </a:ext>
            </a:extLst>
          </p:cNvPr>
          <p:cNvSpPr txBox="1">
            <a:spLocks noChangeArrowheads="1"/>
          </p:cNvSpPr>
          <p:nvPr/>
        </p:nvSpPr>
        <p:spPr bwMode="auto">
          <a:xfrm>
            <a:off x="957090" y="131291"/>
            <a:ext cx="9090021" cy="795947"/>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D17930"/>
                </a:solidFill>
                <a:effectLst/>
                <a:uLnTx/>
                <a:uFillTx/>
                <a:latin typeface="Century Gothic" panose="020B0502020202020204" pitchFamily="34" charset="0"/>
                <a:ea typeface="ＭＳ Ｐゴシック" charset="0"/>
                <a:cs typeface="Arial"/>
              </a:rPr>
              <a:t>How can I determine whether my product or service strikes the right balance between desirability, feasibility, economic viability and responsibility?</a:t>
            </a:r>
          </a:p>
        </p:txBody>
      </p:sp>
      <p:sp>
        <p:nvSpPr>
          <p:cNvPr id="18" name="Textfeld 12">
            <a:extLst>
              <a:ext uri="{FF2B5EF4-FFF2-40B4-BE49-F238E27FC236}">
                <a16:creationId xmlns:a16="http://schemas.microsoft.com/office/drawing/2014/main" id="{D2E43ED1-3D16-B7F3-C234-35E859B41C60}"/>
              </a:ext>
            </a:extLst>
          </p:cNvPr>
          <p:cNvSpPr txBox="1"/>
          <p:nvPr/>
        </p:nvSpPr>
        <p:spPr>
          <a:xfrm>
            <a:off x="3272227" y="1070995"/>
            <a:ext cx="3152900"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Calibri" panose="020F0502020204030204" pitchFamily="34" charset="0"/>
              </a:rPr>
              <a:t>Relevant questions</a:t>
            </a:r>
          </a:p>
        </p:txBody>
      </p:sp>
      <p:sp>
        <p:nvSpPr>
          <p:cNvPr id="20" name="Ellipse 4">
            <a:extLst>
              <a:ext uri="{FF2B5EF4-FFF2-40B4-BE49-F238E27FC236}">
                <a16:creationId xmlns:a16="http://schemas.microsoft.com/office/drawing/2014/main" id="{5745AB80-BFA8-58DD-754F-AE9C97CB8B8E}"/>
              </a:ext>
            </a:extLst>
          </p:cNvPr>
          <p:cNvSpPr/>
          <p:nvPr/>
        </p:nvSpPr>
        <p:spPr bwMode="auto">
          <a:xfrm>
            <a:off x="2134500" y="1418369"/>
            <a:ext cx="1080000" cy="1080000"/>
          </a:xfrm>
          <a:prstGeom prst="ellipse">
            <a:avLst/>
          </a:prstGeom>
          <a:solidFill>
            <a:srgbClr val="96CB00">
              <a:alpha val="80000"/>
            </a:srgbClr>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21" name="Ellipse 5">
            <a:extLst>
              <a:ext uri="{FF2B5EF4-FFF2-40B4-BE49-F238E27FC236}">
                <a16:creationId xmlns:a16="http://schemas.microsoft.com/office/drawing/2014/main" id="{E7262915-F29A-20C0-4210-6AC4CE404CE7}"/>
              </a:ext>
            </a:extLst>
          </p:cNvPr>
          <p:cNvSpPr/>
          <p:nvPr/>
        </p:nvSpPr>
        <p:spPr bwMode="auto">
          <a:xfrm>
            <a:off x="2134500" y="2678385"/>
            <a:ext cx="1080000" cy="1080000"/>
          </a:xfrm>
          <a:prstGeom prst="ellipse">
            <a:avLst/>
          </a:prstGeom>
          <a:solidFill>
            <a:srgbClr val="B11A96">
              <a:alpha val="80000"/>
            </a:srgbClr>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22" name="Ellipse 6">
            <a:extLst>
              <a:ext uri="{FF2B5EF4-FFF2-40B4-BE49-F238E27FC236}">
                <a16:creationId xmlns:a16="http://schemas.microsoft.com/office/drawing/2014/main" id="{EB4BA8A7-CA04-45CC-E33E-E79E499415D4}"/>
              </a:ext>
            </a:extLst>
          </p:cNvPr>
          <p:cNvSpPr/>
          <p:nvPr/>
        </p:nvSpPr>
        <p:spPr bwMode="auto">
          <a:xfrm>
            <a:off x="2134500" y="3938401"/>
            <a:ext cx="1080000" cy="1080000"/>
          </a:xfrm>
          <a:prstGeom prst="ellipse">
            <a:avLst/>
          </a:prstGeom>
          <a:solidFill>
            <a:srgbClr val="FFC424">
              <a:alpha val="80000"/>
            </a:srgbClr>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19" name="Ellipse 5">
            <a:extLst>
              <a:ext uri="{FF2B5EF4-FFF2-40B4-BE49-F238E27FC236}">
                <a16:creationId xmlns:a16="http://schemas.microsoft.com/office/drawing/2014/main" id="{A3411A31-4759-0A78-52DE-5F79F1298C58}"/>
              </a:ext>
            </a:extLst>
          </p:cNvPr>
          <p:cNvSpPr/>
          <p:nvPr/>
        </p:nvSpPr>
        <p:spPr bwMode="auto">
          <a:xfrm>
            <a:off x="2134500" y="5198418"/>
            <a:ext cx="1080000" cy="1080000"/>
          </a:xfrm>
          <a:prstGeom prst="ellipse">
            <a:avLst/>
          </a:prstGeom>
          <a:solidFill>
            <a:schemeClr val="accent1">
              <a:alpha val="80000"/>
            </a:schemeClr>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27" name="Textfeld 7">
            <a:extLst>
              <a:ext uri="{FF2B5EF4-FFF2-40B4-BE49-F238E27FC236}">
                <a16:creationId xmlns:a16="http://schemas.microsoft.com/office/drawing/2014/main" id="{63B69F06-21BE-85AA-607D-3CEEF4FD8218}"/>
              </a:ext>
            </a:extLst>
          </p:cNvPr>
          <p:cNvSpPr txBox="1"/>
          <p:nvPr/>
        </p:nvSpPr>
        <p:spPr>
          <a:xfrm>
            <a:off x="2097460" y="1802275"/>
            <a:ext cx="1130439"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Desirability</a:t>
            </a:r>
          </a:p>
        </p:txBody>
      </p:sp>
      <p:sp>
        <p:nvSpPr>
          <p:cNvPr id="28" name="Textfeld 7">
            <a:extLst>
              <a:ext uri="{FF2B5EF4-FFF2-40B4-BE49-F238E27FC236}">
                <a16:creationId xmlns:a16="http://schemas.microsoft.com/office/drawing/2014/main" id="{4DA3C44D-CD09-944D-93C1-00F8734D234F}"/>
              </a:ext>
            </a:extLst>
          </p:cNvPr>
          <p:cNvSpPr txBox="1"/>
          <p:nvPr/>
        </p:nvSpPr>
        <p:spPr>
          <a:xfrm>
            <a:off x="2124848" y="4220292"/>
            <a:ext cx="109517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Economic viability</a:t>
            </a:r>
          </a:p>
        </p:txBody>
      </p:sp>
      <p:sp>
        <p:nvSpPr>
          <p:cNvPr id="29" name="Textfeld 7">
            <a:extLst>
              <a:ext uri="{FF2B5EF4-FFF2-40B4-BE49-F238E27FC236}">
                <a16:creationId xmlns:a16="http://schemas.microsoft.com/office/drawing/2014/main" id="{4A4E7AA5-D713-DE43-0EAE-2B3B5AFCCD27}"/>
              </a:ext>
            </a:extLst>
          </p:cNvPr>
          <p:cNvSpPr txBox="1"/>
          <p:nvPr/>
        </p:nvSpPr>
        <p:spPr>
          <a:xfrm>
            <a:off x="2155080" y="3086540"/>
            <a:ext cx="1034257"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Feasibility</a:t>
            </a:r>
          </a:p>
        </p:txBody>
      </p:sp>
      <p:sp>
        <p:nvSpPr>
          <p:cNvPr id="31" name="Rechteck 30">
            <a:extLst>
              <a:ext uri="{FF2B5EF4-FFF2-40B4-BE49-F238E27FC236}">
                <a16:creationId xmlns:a16="http://schemas.microsoft.com/office/drawing/2014/main" id="{A1BA5079-6DAC-FDEE-7DE8-C7D6FBCBF3FF}"/>
              </a:ext>
            </a:extLst>
          </p:cNvPr>
          <p:cNvSpPr/>
          <p:nvPr/>
        </p:nvSpPr>
        <p:spPr>
          <a:xfrm>
            <a:off x="3788546" y="1549149"/>
            <a:ext cx="7153941" cy="830997"/>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Does the solution meet the users’ needs?</a:t>
            </a:r>
          </a:p>
          <a:p>
            <a:pPr marL="354013" lvl="0" indent="-354013">
              <a:buClr>
                <a:srgbClr val="073450"/>
              </a:buClr>
              <a:buFont typeface="Century Gothic" panose="020B0502020202020204" pitchFamily="34" charset="0"/>
              <a:buChar char="●"/>
              <a:defRPr/>
            </a:pPr>
            <a:r>
              <a:rPr lang="en-GB" sz="1600" noProof="0" dirty="0">
                <a:solidFill>
                  <a:srgbClr val="073450"/>
                </a:solidFill>
                <a:latin typeface="Century Gothic" panose="020B0502020202020204" pitchFamily="34" charset="0"/>
              </a:rPr>
              <a:t>What is truly important and desirable for the people who will use the solution or be affected by it?</a:t>
            </a:r>
          </a:p>
        </p:txBody>
      </p:sp>
      <p:sp>
        <p:nvSpPr>
          <p:cNvPr id="32" name="Rechteck 31">
            <a:extLst>
              <a:ext uri="{FF2B5EF4-FFF2-40B4-BE49-F238E27FC236}">
                <a16:creationId xmlns:a16="http://schemas.microsoft.com/office/drawing/2014/main" id="{D23EF69F-2E05-FA17-870A-09BCBFC63970}"/>
              </a:ext>
            </a:extLst>
          </p:cNvPr>
          <p:cNvSpPr/>
          <p:nvPr/>
        </p:nvSpPr>
        <p:spPr>
          <a:xfrm>
            <a:off x="3783742" y="5331768"/>
            <a:ext cx="7684358" cy="1077218"/>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Is it the right thing to do? </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What are the responsible choices for people and the planet?</a:t>
            </a:r>
          </a:p>
          <a:p>
            <a:pPr marL="354013" lvl="0" indent="-354013">
              <a:buClr>
                <a:srgbClr val="073450"/>
              </a:buClr>
              <a:buFont typeface="Century Gothic" panose="020B0502020202020204" pitchFamily="34" charset="0"/>
              <a:buChar char="●"/>
              <a:defRPr/>
            </a:pPr>
            <a:r>
              <a:rPr lang="en-GB" sz="1600" noProof="0" dirty="0">
                <a:solidFill>
                  <a:srgbClr val="073450"/>
                </a:solidFill>
                <a:latin typeface="Century Gothic" panose="020B0502020202020204" pitchFamily="34" charset="0"/>
              </a:rPr>
              <a:t>Could the solution cause harm to people or planet? Also consider any potential unintended consequences.</a:t>
            </a:r>
          </a:p>
        </p:txBody>
      </p:sp>
      <p:sp>
        <p:nvSpPr>
          <p:cNvPr id="33" name="Rechteck 32">
            <a:extLst>
              <a:ext uri="{FF2B5EF4-FFF2-40B4-BE49-F238E27FC236}">
                <a16:creationId xmlns:a16="http://schemas.microsoft.com/office/drawing/2014/main" id="{243B0AEA-03F5-A5D0-458E-33A8ECDEFB25}"/>
              </a:ext>
            </a:extLst>
          </p:cNvPr>
          <p:cNvSpPr/>
          <p:nvPr/>
        </p:nvSpPr>
        <p:spPr>
          <a:xfrm>
            <a:off x="3788546" y="2804174"/>
            <a:ext cx="7679554" cy="830997"/>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Is the solution technologically feasible?</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Can you implement </a:t>
            </a:r>
            <a:r>
              <a:rPr lang="en-GB" sz="1600" noProof="0" dirty="0">
                <a:solidFill>
                  <a:srgbClr val="073450"/>
                </a:solidFill>
                <a:latin typeface="Century Gothic" panose="020B0502020202020204" pitchFamily="34" charset="0"/>
              </a:rPr>
              <a:t>the solution using </a:t>
            </a:r>
            <a:r>
              <a:rPr kumimoji="0" lang="en-GB"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the skills, technologies and infrastructure at your disposal? </a:t>
            </a:r>
          </a:p>
        </p:txBody>
      </p:sp>
      <p:sp>
        <p:nvSpPr>
          <p:cNvPr id="34" name="Rechteck 33">
            <a:extLst>
              <a:ext uri="{FF2B5EF4-FFF2-40B4-BE49-F238E27FC236}">
                <a16:creationId xmlns:a16="http://schemas.microsoft.com/office/drawing/2014/main" id="{93AA3B15-AF7F-90E4-C3E4-984836714230}"/>
              </a:ext>
            </a:extLst>
          </p:cNvPr>
          <p:cNvSpPr/>
          <p:nvPr/>
        </p:nvSpPr>
        <p:spPr>
          <a:xfrm>
            <a:off x="3788546" y="4093666"/>
            <a:ext cx="5905500" cy="830997"/>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What is feasible given the current business and economic conditions?</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GB"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Is it economically </a:t>
            </a:r>
            <a:r>
              <a:rPr lang="en-GB" sz="1600" noProof="0" dirty="0">
                <a:solidFill>
                  <a:srgbClr val="073450"/>
                </a:solidFill>
                <a:latin typeface="Century Gothic" panose="020B0502020202020204" pitchFamily="34" charset="0"/>
              </a:rPr>
              <a:t>lucrative</a:t>
            </a:r>
            <a:r>
              <a:rPr kumimoji="0" lang="en-GB"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a:t>
            </a:r>
          </a:p>
        </p:txBody>
      </p:sp>
      <p:sp>
        <p:nvSpPr>
          <p:cNvPr id="38" name="Textfeld 7">
            <a:extLst>
              <a:ext uri="{FF2B5EF4-FFF2-40B4-BE49-F238E27FC236}">
                <a16:creationId xmlns:a16="http://schemas.microsoft.com/office/drawing/2014/main" id="{1A0CFAC1-B6BC-65B9-5772-D325ABB81544}"/>
              </a:ext>
            </a:extLst>
          </p:cNvPr>
          <p:cNvSpPr txBox="1"/>
          <p:nvPr/>
        </p:nvSpPr>
        <p:spPr>
          <a:xfrm>
            <a:off x="2233658" y="5507981"/>
            <a:ext cx="89960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noProof="0" dirty="0" err="1">
                <a:solidFill>
                  <a:schemeClr val="bg1"/>
                </a:solidFill>
                <a:latin typeface="Century Gothic" panose="020B0502020202020204" pitchFamily="34" charset="0"/>
                <a:cs typeface="Calibri" panose="020F0502020204030204" pitchFamily="34" charset="0"/>
              </a:rPr>
              <a:t>Respon</a:t>
            </a:r>
            <a:r>
              <a:rPr lang="en-GB" sz="1400" b="1" noProof="0" dirty="0">
                <a:solidFill>
                  <a:schemeClr val="bg1"/>
                </a:solidFill>
                <a:latin typeface="Century Gothic" panose="020B050202020202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noProof="0" dirty="0" err="1">
                <a:solidFill>
                  <a:schemeClr val="bg1"/>
                </a:solidFill>
                <a:latin typeface="Century Gothic" panose="020B0502020202020204" pitchFamily="34" charset="0"/>
                <a:cs typeface="Calibri" panose="020F0502020204030204" pitchFamily="34" charset="0"/>
              </a:rPr>
              <a:t>sibility</a:t>
            </a:r>
            <a:endParaRPr lang="en-GB" sz="1400" b="1" noProof="0" dirty="0">
              <a:solidFill>
                <a:schemeClr val="bg1"/>
              </a:solidFill>
              <a:latin typeface="Century Gothic" panose="020B0502020202020204" pitchFamily="34" charset="0"/>
              <a:cs typeface="Calibri" panose="020F0502020204030204" pitchFamily="34" charset="0"/>
            </a:endParaRPr>
          </a:p>
        </p:txBody>
      </p:sp>
      <p:sp>
        <p:nvSpPr>
          <p:cNvPr id="3" name="Foliennummernplatzhalter 1">
            <a:extLst>
              <a:ext uri="{FF2B5EF4-FFF2-40B4-BE49-F238E27FC236}">
                <a16:creationId xmlns:a16="http://schemas.microsoft.com/office/drawing/2014/main" id="{D37C2EA8-532C-859D-42D2-DAB2ECC8C5B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11" name="Gruppieren 10">
            <a:extLst>
              <a:ext uri="{FF2B5EF4-FFF2-40B4-BE49-F238E27FC236}">
                <a16:creationId xmlns:a16="http://schemas.microsoft.com/office/drawing/2014/main" id="{616903B9-80ED-3497-D607-7503D1AD09A8}"/>
              </a:ext>
            </a:extLst>
          </p:cNvPr>
          <p:cNvGrpSpPr/>
          <p:nvPr/>
        </p:nvGrpSpPr>
        <p:grpSpPr>
          <a:xfrm>
            <a:off x="10731053" y="-1959"/>
            <a:ext cx="1454331" cy="1277285"/>
            <a:chOff x="10737669" y="0"/>
            <a:chExt cx="1454331" cy="1277285"/>
          </a:xfrm>
        </p:grpSpPr>
        <p:sp>
          <p:nvSpPr>
            <p:cNvPr id="12" name="Rechteck 11">
              <a:extLst>
                <a:ext uri="{FF2B5EF4-FFF2-40B4-BE49-F238E27FC236}">
                  <a16:creationId xmlns:a16="http://schemas.microsoft.com/office/drawing/2014/main" id="{E37A8261-C9A2-310B-8911-429DD5925DA3}"/>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en-GB" noProof="0" dirty="0"/>
            </a:p>
          </p:txBody>
        </p:sp>
        <p:pic>
          <p:nvPicPr>
            <p:cNvPr id="13" name="Grafik 12">
              <a:extLst>
                <a:ext uri="{FF2B5EF4-FFF2-40B4-BE49-F238E27FC236}">
                  <a16:creationId xmlns:a16="http://schemas.microsoft.com/office/drawing/2014/main" id="{C118612D-CCD6-8D7A-22AD-F0548C19B3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pic>
        <p:nvPicPr>
          <p:cNvPr id="14" name="Grafik 13">
            <a:extLst>
              <a:ext uri="{FF2B5EF4-FFF2-40B4-BE49-F238E27FC236}">
                <a16:creationId xmlns:a16="http://schemas.microsoft.com/office/drawing/2014/main" id="{4A53717E-29E6-BD48-210A-CDC22CFB2AB1}"/>
              </a:ext>
            </a:extLst>
          </p:cNvPr>
          <p:cNvPicPr>
            <a:picLocks noChangeAspect="1"/>
          </p:cNvPicPr>
          <p:nvPr/>
        </p:nvPicPr>
        <p:blipFill>
          <a:blip r:embed="rId4" cstate="email">
            <a:extLst>
              <a:ext uri="{28A0092B-C50C-407E-A947-70E740481C1C}">
                <a14:useLocalDpi xmlns:a14="http://schemas.microsoft.com/office/drawing/2010/main"/>
              </a:ext>
            </a:extLst>
          </a:blip>
          <a:srcRect l="15420" t="9003" r="19824" b="17236"/>
          <a:stretch>
            <a:fillRect/>
          </a:stretch>
        </p:blipFill>
        <p:spPr>
          <a:xfrm>
            <a:off x="9664359" y="9003"/>
            <a:ext cx="1156848" cy="1317734"/>
          </a:xfrm>
          <a:prstGeom prst="rect">
            <a:avLst/>
          </a:prstGeom>
        </p:spPr>
      </p:pic>
      <p:sp>
        <p:nvSpPr>
          <p:cNvPr id="5" name="Textfeld 4">
            <a:extLst>
              <a:ext uri="{FF2B5EF4-FFF2-40B4-BE49-F238E27FC236}">
                <a16:creationId xmlns:a16="http://schemas.microsoft.com/office/drawing/2014/main" id="{CDFB824C-F944-FAA7-6C5C-A6502968ADFC}"/>
              </a:ext>
            </a:extLst>
          </p:cNvPr>
          <p:cNvSpPr txBox="1"/>
          <p:nvPr/>
        </p:nvSpPr>
        <p:spPr>
          <a:xfrm>
            <a:off x="1965519" y="6459301"/>
            <a:ext cx="6398508" cy="246221"/>
          </a:xfrm>
          <a:prstGeom prst="rect">
            <a:avLst/>
          </a:prstGeom>
          <a:noFill/>
        </p:spPr>
        <p:txBody>
          <a:bodyPr wrap="square">
            <a:spAutoFit/>
          </a:bodyPr>
          <a:lstStyle/>
          <a:p>
            <a:pPr>
              <a:defRPr/>
            </a:pPr>
            <a:r>
              <a:rPr lang="en-US" sz="1000" b="1" dirty="0">
                <a:solidFill>
                  <a:srgbClr val="686868"/>
                </a:solidFill>
                <a:latin typeface="Century Gothic" panose="020B0502020202020204" pitchFamily="34" charset="0"/>
              </a:rPr>
              <a:t>Source: </a:t>
            </a:r>
            <a:r>
              <a:rPr lang="de-CH" sz="1000" dirty="0">
                <a:solidFill>
                  <a:srgbClr val="686868"/>
                </a:solidFill>
                <a:latin typeface="Century Gothic" panose="020B0502020202020204" pitchFamily="34" charset="0"/>
              </a:rPr>
              <a:t>The Design Thinking </a:t>
            </a:r>
            <a:r>
              <a:rPr lang="de-CH" sz="1000" dirty="0" err="1">
                <a:solidFill>
                  <a:srgbClr val="686868"/>
                </a:solidFill>
                <a:latin typeface="Century Gothic" panose="020B0502020202020204" pitchFamily="34" charset="0"/>
              </a:rPr>
              <a:t>Process</a:t>
            </a:r>
            <a:r>
              <a:rPr lang="de-CH" sz="1000" dirty="0">
                <a:solidFill>
                  <a:srgbClr val="686868"/>
                </a:solidFill>
                <a:latin typeface="Century Gothic" panose="020B0502020202020204" pitchFamily="34" charset="0"/>
              </a:rPr>
              <a:t> Broken Down </a:t>
            </a:r>
            <a:r>
              <a:rPr lang="de-CH" sz="1000" dirty="0" err="1">
                <a:solidFill>
                  <a:srgbClr val="686868"/>
                </a:solidFill>
                <a:latin typeface="Century Gothic" panose="020B0502020202020204" pitchFamily="34" charset="0"/>
              </a:rPr>
              <a:t>Step</a:t>
            </a:r>
            <a:r>
              <a:rPr lang="de-CH" sz="1000" dirty="0">
                <a:solidFill>
                  <a:srgbClr val="686868"/>
                </a:solidFill>
                <a:latin typeface="Century Gothic" panose="020B0502020202020204" pitchFamily="34" charset="0"/>
              </a:rPr>
              <a:t>-by-</a:t>
            </a:r>
            <a:r>
              <a:rPr lang="de-CH" sz="1000" dirty="0" err="1">
                <a:solidFill>
                  <a:srgbClr val="686868"/>
                </a:solidFill>
                <a:latin typeface="Century Gothic" panose="020B0502020202020204" pitchFamily="34" charset="0"/>
              </a:rPr>
              <a:t>Step</a:t>
            </a:r>
            <a:r>
              <a:rPr lang="de-CH" sz="1000" dirty="0">
                <a:solidFill>
                  <a:srgbClr val="686868"/>
                </a:solidFill>
                <a:latin typeface="Century Gothic" panose="020B0502020202020204" pitchFamily="34" charset="0"/>
              </a:rPr>
              <a:t>,</a:t>
            </a:r>
            <a:r>
              <a:rPr kumimoji="0" lang="en-US" sz="1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t>
            </a:r>
            <a:r>
              <a:rPr kumimoji="0" lang="en-US" sz="1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hlinkClick r:id="rId5">
                  <a:extLst>
                    <a:ext uri="{A12FA001-AC4F-418D-AE19-62706E023703}">
                      <ahyp:hlinkClr xmlns:ahyp="http://schemas.microsoft.com/office/drawing/2018/hyperlinkcolor" val="tx"/>
                    </a:ext>
                  </a:extLst>
                </a:hlinkClick>
              </a:rPr>
              <a:t>Link</a:t>
            </a:r>
            <a:endParaRPr kumimoji="0" lang="en-US" sz="100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385309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8E69D3B5-FDED-4BF3-A25F-C6C18DA6A15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itel 1">
            <a:extLst>
              <a:ext uri="{FF2B5EF4-FFF2-40B4-BE49-F238E27FC236}">
                <a16:creationId xmlns:a16="http://schemas.microsoft.com/office/drawing/2014/main" id="{25BF81B5-3425-414F-AE66-F61593BD5B89}"/>
              </a:ext>
            </a:extLst>
          </p:cNvPr>
          <p:cNvSpPr>
            <a:spLocks noGrp="1"/>
          </p:cNvSpPr>
          <p:nvPr>
            <p:ph type="title"/>
          </p:nvPr>
        </p:nvSpPr>
        <p:spPr>
          <a:xfrm>
            <a:off x="6000763" y="2618390"/>
            <a:ext cx="6191237" cy="1811719"/>
          </a:xfrm>
        </p:spPr>
        <p:txBody>
          <a:bodyPr>
            <a:noAutofit/>
          </a:bodyPr>
          <a:lstStyle/>
          <a:p>
            <a:pPr>
              <a:lnSpc>
                <a:spcPct val="100000"/>
              </a:lnSpc>
              <a:spcBef>
                <a:spcPts val="600"/>
              </a:spcBef>
              <a:spcAft>
                <a:spcPts val="1200"/>
              </a:spcAft>
            </a:pPr>
            <a:br>
              <a:rPr lang="de-DE" altLang="fr-FR" sz="3200" dirty="0">
                <a:solidFill>
                  <a:srgbClr val="0B4874"/>
                </a:solidFill>
                <a:cs typeface="Arial" pitchFamily="34" charset="0"/>
              </a:rPr>
            </a:br>
            <a:r>
              <a:rPr lang="de-DE" altLang="fr-FR" sz="3200" b="0" dirty="0">
                <a:solidFill>
                  <a:srgbClr val="0B4874"/>
                </a:solidFill>
                <a:cs typeface="Arial" pitchFamily="34" charset="0"/>
              </a:rPr>
              <a:t>Learning unit</a:t>
            </a:r>
            <a:br>
              <a:rPr lang="de-DE" altLang="fr-FR" sz="3200" dirty="0">
                <a:solidFill>
                  <a:srgbClr val="0B4874"/>
                </a:solidFill>
                <a:cs typeface="Arial" pitchFamily="34" charset="0"/>
              </a:rPr>
            </a:br>
            <a:r>
              <a:rPr lang="en-US" sz="3200" noProof="0" dirty="0">
                <a:solidFill>
                  <a:srgbClr val="0B4874"/>
                </a:solidFill>
                <a:cs typeface="Arial" pitchFamily="34" charset="0"/>
              </a:rPr>
              <a:t>Understanding your customers’ needs</a:t>
            </a:r>
            <a:endParaRPr lang="de-CH" sz="3200" dirty="0">
              <a:solidFill>
                <a:srgbClr val="0B4874"/>
              </a:solidFill>
              <a:cs typeface="Arial" pitchFamily="34" charset="0"/>
            </a:endParaRPr>
          </a:p>
        </p:txBody>
      </p:sp>
      <p:sp>
        <p:nvSpPr>
          <p:cNvPr id="2" name="Textplatzhalter 3">
            <a:extLst>
              <a:ext uri="{FF2B5EF4-FFF2-40B4-BE49-F238E27FC236}">
                <a16:creationId xmlns:a16="http://schemas.microsoft.com/office/drawing/2014/main" id="{1F737733-87A0-1BBE-53C1-25EAF79284E1}"/>
              </a:ext>
            </a:extLst>
          </p:cNvPr>
          <p:cNvSpPr txBox="1">
            <a:spLocks/>
          </p:cNvSpPr>
          <p:nvPr/>
        </p:nvSpPr>
        <p:spPr>
          <a:xfrm>
            <a:off x="10185286" y="2071198"/>
            <a:ext cx="1536952" cy="341632"/>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tx1"/>
                </a:solidFill>
                <a:ea typeface="ＭＳ Ｐゴシック" charset="0"/>
                <a:cs typeface="Arial"/>
              </a:rPr>
              <a:t>Persona</a:t>
            </a:r>
            <a:endParaRPr lang="de-DE" sz="1800" b="1" dirty="0">
              <a:solidFill>
                <a:schemeClr val="tx1"/>
              </a:solidFill>
              <a:ea typeface="ＭＳ Ｐゴシック" charset="0"/>
              <a:cs typeface="Arial"/>
            </a:endParaRPr>
          </a:p>
        </p:txBody>
      </p:sp>
      <p:sp>
        <p:nvSpPr>
          <p:cNvPr id="5" name="Ellipse 16">
            <a:extLst>
              <a:ext uri="{FF2B5EF4-FFF2-40B4-BE49-F238E27FC236}">
                <a16:creationId xmlns:a16="http://schemas.microsoft.com/office/drawing/2014/main" id="{2FCD329C-5ACC-44C9-DBBB-113EE4743B48}"/>
              </a:ext>
            </a:extLst>
          </p:cNvPr>
          <p:cNvSpPr/>
          <p:nvPr/>
        </p:nvSpPr>
        <p:spPr>
          <a:xfrm>
            <a:off x="10386189" y="941677"/>
            <a:ext cx="1135146" cy="113616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6" name="Freeform 5">
            <a:extLst>
              <a:ext uri="{FF2B5EF4-FFF2-40B4-BE49-F238E27FC236}">
                <a16:creationId xmlns:a16="http://schemas.microsoft.com/office/drawing/2014/main" id="{6BEF67E7-BB54-A4D6-DA3A-6174CDA71ED3}"/>
              </a:ext>
            </a:extLst>
          </p:cNvPr>
          <p:cNvSpPr>
            <a:spLocks noEditPoints="1"/>
          </p:cNvSpPr>
          <p:nvPr/>
        </p:nvSpPr>
        <p:spPr bwMode="auto">
          <a:xfrm>
            <a:off x="10612923" y="1165294"/>
            <a:ext cx="681678" cy="682288"/>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Tree>
    <p:extLst>
      <p:ext uri="{BB962C8B-B14F-4D97-AF65-F5344CB8AC3E}">
        <p14:creationId xmlns:p14="http://schemas.microsoft.com/office/powerpoint/2010/main" val="3993233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2960BD5-B5E6-A2A1-10BB-AB51321423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8213" y="1050913"/>
            <a:ext cx="7875574" cy="5133578"/>
          </a:xfrm>
          <a:prstGeom prst="rect">
            <a:avLst/>
          </a:prstGeom>
        </p:spPr>
      </p:pic>
      <p:sp>
        <p:nvSpPr>
          <p:cNvPr id="6" name="Rectangle 2">
            <a:extLst>
              <a:ext uri="{FF2B5EF4-FFF2-40B4-BE49-F238E27FC236}">
                <a16:creationId xmlns:a16="http://schemas.microsoft.com/office/drawing/2014/main" id="{4E59DCC5-776C-FC2A-0367-97A402E8A2C2}"/>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Entrepreneurs’ perceptions vs.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customers’ perceptions</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CasellaDiTesto 1">
            <a:extLst>
              <a:ext uri="{FF2B5EF4-FFF2-40B4-BE49-F238E27FC236}">
                <a16:creationId xmlns:a16="http://schemas.microsoft.com/office/drawing/2014/main" id="{3F9D183F-9DF2-6780-E648-AF4DBFBFE7CB}"/>
              </a:ext>
            </a:extLst>
          </p:cNvPr>
          <p:cNvSpPr txBox="1"/>
          <p:nvPr/>
        </p:nvSpPr>
        <p:spPr>
          <a:xfrm>
            <a:off x="2158213" y="6233239"/>
            <a:ext cx="6592666" cy="246221"/>
          </a:xfrm>
          <a:prstGeom prst="rect">
            <a:avLst/>
          </a:prstGeom>
          <a:noFill/>
        </p:spPr>
        <p:txBody>
          <a:bodyPr wrap="square">
            <a:spAutoFit/>
          </a:bodyPr>
          <a:lstStyle/>
          <a:p>
            <a:r>
              <a:rPr lang="en-US" sz="1000" b="1" dirty="0">
                <a:solidFill>
                  <a:srgbClr val="686868"/>
                </a:solidFill>
              </a:rPr>
              <a:t>Source</a:t>
            </a:r>
            <a:r>
              <a:rPr lang="en-US" sz="1000" dirty="0">
                <a:solidFill>
                  <a:srgbClr val="686868"/>
                </a:solidFill>
              </a:rPr>
              <a:t>: Own work using ChatGPT (OpenAI, 2025).</a:t>
            </a:r>
          </a:p>
        </p:txBody>
      </p:sp>
      <p:sp>
        <p:nvSpPr>
          <p:cNvPr id="4" name="Foliennummernplatzhalter 1">
            <a:extLst>
              <a:ext uri="{FF2B5EF4-FFF2-40B4-BE49-F238E27FC236}">
                <a16:creationId xmlns:a16="http://schemas.microsoft.com/office/drawing/2014/main" id="{C9427FEC-F4E7-D45E-3B70-C910833418C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472703697"/>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6841</Words>
  <Application>Microsoft Office PowerPoint</Application>
  <PresentationFormat>Breitbild</PresentationFormat>
  <Paragraphs>459</Paragraphs>
  <Slides>27</Slides>
  <Notes>27</Notes>
  <HiddenSlides>0</HiddenSlides>
  <MMClips>0</MMClips>
  <ScaleCrop>false</ScaleCrop>
  <HeadingPairs>
    <vt:vector size="6" baseType="variant">
      <vt:variant>
        <vt:lpstr>Verwendete Schriftarten</vt:lpstr>
      </vt:variant>
      <vt:variant>
        <vt:i4>9</vt:i4>
      </vt:variant>
      <vt:variant>
        <vt:lpstr>Design</vt:lpstr>
      </vt:variant>
      <vt:variant>
        <vt:i4>4</vt:i4>
      </vt:variant>
      <vt:variant>
        <vt:lpstr>Folientitel</vt:lpstr>
      </vt:variant>
      <vt:variant>
        <vt:i4>27</vt:i4>
      </vt:variant>
    </vt:vector>
  </HeadingPairs>
  <TitlesOfParts>
    <vt:vector size="40" baseType="lpstr">
      <vt:lpstr>Malgun Gothic</vt:lpstr>
      <vt:lpstr>ＭＳ Ｐゴシック</vt:lpstr>
      <vt:lpstr>Aptos</vt:lpstr>
      <vt:lpstr>Aptos Display</vt:lpstr>
      <vt:lpstr>Arial</vt:lpstr>
      <vt:lpstr>Calibri</vt:lpstr>
      <vt:lpstr>Century Gothic</vt:lpstr>
      <vt:lpstr>Roboto</vt:lpstr>
      <vt:lpstr>Wingdings</vt:lpstr>
      <vt:lpstr>myidea</vt:lpstr>
      <vt:lpstr>Office</vt:lpstr>
      <vt:lpstr>1_myidea</vt:lpstr>
      <vt:lpstr>2_myidea</vt:lpstr>
      <vt:lpstr>Entrepreneurial Thinking and Acting</vt:lpstr>
      <vt:lpstr>PowerPoint-Präsentation</vt:lpstr>
      <vt:lpstr>Module 1:  Finding a problem worth solving</vt:lpstr>
      <vt:lpstr>PowerPoint-Präsentation</vt:lpstr>
      <vt:lpstr>PowerPoint-Präsentation</vt:lpstr>
      <vt:lpstr>PowerPoint-Präsentation</vt:lpstr>
      <vt:lpstr>PowerPoint-Präsentation</vt:lpstr>
      <vt:lpstr> Learning unit Understanding your customers’ needs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docId:47EC1ECDD868DCFC0463E6BDCFD8C04D</cp:keywords>
  <cp:lastModifiedBy>Stucki Jana</cp:lastModifiedBy>
  <cp:revision>1375</cp:revision>
  <cp:lastPrinted>2021-01-20T19:01:33Z</cp:lastPrinted>
  <dcterms:created xsi:type="dcterms:W3CDTF">2020-11-11T18:04:37Z</dcterms:created>
  <dcterms:modified xsi:type="dcterms:W3CDTF">2026-08-26T15:38:25Z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