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2.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3.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 id="2147484008" r:id="rId4"/>
  </p:sldMasterIdLst>
  <p:notesMasterIdLst>
    <p:notesMasterId r:id="rId31"/>
  </p:notesMasterIdLst>
  <p:sldIdLst>
    <p:sldId id="2161" r:id="rId5"/>
    <p:sldId id="2202" r:id="rId6"/>
    <p:sldId id="264" r:id="rId7"/>
    <p:sldId id="2191" r:id="rId8"/>
    <p:sldId id="2194" r:id="rId9"/>
    <p:sldId id="2195" r:id="rId10"/>
    <p:sldId id="2196" r:id="rId11"/>
    <p:sldId id="2197" r:id="rId12"/>
    <p:sldId id="2157" r:id="rId13"/>
    <p:sldId id="2192" r:id="rId14"/>
    <p:sldId id="2199" r:id="rId15"/>
    <p:sldId id="2200" r:id="rId16"/>
    <p:sldId id="2201" r:id="rId17"/>
    <p:sldId id="2193" r:id="rId18"/>
    <p:sldId id="2186" r:id="rId19"/>
    <p:sldId id="2187" r:id="rId20"/>
    <p:sldId id="2188" r:id="rId21"/>
    <p:sldId id="2168" r:id="rId22"/>
    <p:sldId id="2169" r:id="rId23"/>
    <p:sldId id="2170" r:id="rId24"/>
    <p:sldId id="2171" r:id="rId25"/>
    <p:sldId id="2189" r:id="rId26"/>
    <p:sldId id="2175" r:id="rId27"/>
    <p:sldId id="2172" r:id="rId28"/>
    <p:sldId id="2190" r:id="rId29"/>
    <p:sldId id="2184" r:id="rId30"/>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073450"/>
    <a:srgbClr val="BEBEBE"/>
    <a:srgbClr val="D0D0D0"/>
    <a:srgbClr val="738D05"/>
    <a:srgbClr val="B11B96"/>
    <a:srgbClr val="909090"/>
    <a:srgbClr val="FFC424"/>
    <a:srgbClr val="0B487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95706" autoAdjust="0"/>
  </p:normalViewPr>
  <p:slideViewPr>
    <p:cSldViewPr snapToGrid="0">
      <p:cViewPr varScale="1">
        <p:scale>
          <a:sx n="74" d="100"/>
          <a:sy n="74" d="100"/>
        </p:scale>
        <p:origin x="428" y="48"/>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p:scale>
          <a:sx n="100" d="100"/>
          <a:sy n="100" d="100"/>
        </p:scale>
        <p:origin x="2342" y="-149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02.09.2026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Nello sviluppo delle proprie idee imprenditoriali nell’ambito di </a:t>
            </a:r>
            <a:r>
              <a:rPr lang="it-CH" sz="1100" i="1" noProof="0" dirty="0">
                <a:latin typeface="Century Gothic" panose="020B0502020202020204" pitchFamily="34" charset="0"/>
              </a:rPr>
              <a:t>myidea</a:t>
            </a:r>
            <a:r>
              <a:rPr lang="it-CH" sz="1100" noProof="0" dirty="0">
                <a:latin typeface="Century Gothic" panose="020B0502020202020204" pitchFamily="34" charset="0"/>
              </a:rPr>
              <a:t>, alcuni temi, attività e relativi strumenti/strategie ricorrono più volte per supportare il processo. La maggior parte di essi è stata trattata, elaborata e applicata nell’ambito dell’insegnamento di cultura generale. Per garantire che le persone in formazione dispongano delle competenze di base necessarie per lavorare con </a:t>
            </a:r>
            <a:r>
              <a:rPr lang="it-CH" sz="1100" i="1" noProof="0" dirty="0">
                <a:latin typeface="Century Gothic" panose="020B0502020202020204" pitchFamily="34" charset="0"/>
              </a:rPr>
              <a:t>myidea</a:t>
            </a:r>
            <a:r>
              <a:rPr lang="it-CH" sz="1100" noProof="0" dirty="0">
                <a:latin typeface="Century Gothic" panose="020B0502020202020204" pitchFamily="34" charset="0"/>
              </a:rPr>
              <a:t>, tali temi, attività e relativi strumenti/strategie vengono qui brevemente riproposti, in caso di bisogno. Vengono inoltre fornite alcune indicazioni iniziali su dove e come essi assumono rilevanza nell’ambito di </a:t>
            </a:r>
            <a:r>
              <a:rPr lang="it-CH" sz="1100" i="1" noProof="0" dirty="0">
                <a:highlight>
                  <a:srgbClr val="FFFF00"/>
                </a:highlight>
                <a:latin typeface="Century Gothic" panose="020B0502020202020204" pitchFamily="34" charset="0"/>
              </a:rPr>
              <a:t>myidea</a:t>
            </a:r>
            <a:r>
              <a:rPr lang="it-CH" sz="1100" noProof="0" dirty="0">
                <a:latin typeface="Century Gothic" panose="020B0502020202020204" pitchFamily="34" charset="0"/>
              </a:rPr>
              <a:t>. Per evidenziare tali argomenti ricorrenti in </a:t>
            </a:r>
            <a:r>
              <a:rPr lang="it-CH" sz="1100" i="1" noProof="0" dirty="0">
                <a:latin typeface="Century Gothic" panose="020B0502020202020204" pitchFamily="34" charset="0"/>
              </a:rPr>
              <a:t>myidea</a:t>
            </a:r>
            <a:r>
              <a:rPr lang="it-CH" sz="1100" noProof="0" dirty="0">
                <a:latin typeface="Century Gothic" panose="020B0502020202020204" pitchFamily="34" charset="0"/>
              </a:rPr>
              <a:t> 2.0, viene utilizzata l’icona della freccia nel cerchio qui raffigurata. Ciò consente agli insegnanti di creare riferimenti espliciti, mentre per le persone in formazione garantisce un effetto di riconoscimento.</a:t>
            </a:r>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t>Alcune persone in formazione hanno difficoltà a trovare interlocutori/interlocutrici per le interviste e a contattarli/e in modo appropriato. Tuttavia, ciò non vale in generale: le persone in formazione che nella loro professione hanno molti contatti con i/le clienti sono spesso già più esperti/e in questo ambito. Alle persone in formazione che non hanno spesso questa esperienza, a volte mancano queste conoscenze. Per questo motivo, nella pagina seguente sono riportati alcuni consigli.</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1727232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98824-5922-920D-8B1F-B6E50C7934F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779EEA8-C33B-072C-D988-6D64E07A3735}"/>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78A6F5F-03C8-4AD1-AEE2-C2DDA6517ACA}"/>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6CC02462-BFEE-0E7D-A301-D71AE1339F65}"/>
              </a:ext>
            </a:extLst>
          </p:cNvPr>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819250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A36A1-D5C8-9638-B9E9-B85A5067162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D755C20-E4AC-45AF-8572-E8AD8F609B4B}"/>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220475C-C9D9-8A6D-CAA5-1249472D5766}"/>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223CC804-3119-EAED-705D-DEE80A75F60C}"/>
              </a:ext>
            </a:extLst>
          </p:cNvPr>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3382142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9A928-B9C5-68A6-630A-CF2371D673B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77C81A1-682D-DF42-5EE3-51EB23C4655C}"/>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38BB237-CFE6-6CC3-943C-30C946838D2A}"/>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D4871E29-D12F-B207-3D8E-1BC93E1B8A23}"/>
              </a:ext>
            </a:extLst>
          </p:cNvPr>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745783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100" noProof="0" dirty="0"/>
              <a:t>Per ottenere un feedback sulle proprie idee relative a prodotti o servizi, le persone in formazione conducono spesso sondaggi digitali, ai quali rispondono poi amici e conoscenti. Tali sondaggi possono certamente essere utili. Le interviste qualitative, in cui i/le potenziali clienti reagiscono direttamente alla propria idea, sono tuttavia solitamente più adatte per comprendere davvero quanto sia valida un’idea di prodotto o servizio e in quale direzione dovrebbe essere ulteriormente sviluppata.</a:t>
            </a:r>
          </a:p>
          <a:p>
            <a:endParaRPr lang="it-CH" sz="1100" noProof="0" dirty="0"/>
          </a:p>
          <a:p>
            <a:r>
              <a:rPr lang="it-CH" sz="1100" noProof="0" dirty="0"/>
              <a:t>Nell’ambito di </a:t>
            </a:r>
            <a:r>
              <a:rPr lang="it-CH" sz="1100" i="1" noProof="0" dirty="0"/>
              <a:t>myidea</a:t>
            </a:r>
            <a:r>
              <a:rPr lang="it-CH" sz="1100" noProof="0" dirty="0"/>
              <a:t>, le persone in formazione di solito non hanno molto tempo a disposizione. Nel caso di una vera e propria start-up, tuttavia, si consiglia di condurre un numero sufficiente di interviste qualitative per poter raccogliere osservazioni trasversali e trarre conclusioni fondate. A tal fine sono necessarie, di norma, almeno dieci interviste.</a:t>
            </a:r>
          </a:p>
          <a:p>
            <a:endParaRPr lang="it-CH" sz="1100" noProof="0" dirty="0"/>
          </a:p>
          <a:p>
            <a:r>
              <a:rPr lang="it-CH" sz="1100" noProof="0" dirty="0"/>
              <a:t>Di seguito le persone in formazione troveranno informazioni e consigli importanti e pratici su come condurre interviste qualitative.</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1012696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t>Le persone in formazione, ma anche altri futuri imprenditori/altre future imprenditrici, commettono spesso l’errore di iniziare troppo tardi a parlare con i/le potenziali clienti. Spesso si pensa che sia necessario avere prima un prodotto o un servizio quasi pronto prima di raccogliere feedback. Si tratta però di un errore: prima si presenta l’idea all’esterno, meglio è. L’unica cosa importante è che la persona intervistata riesca a comprendere bene di cosa si tratta. Ciò può avvenire anche tramite un semplice prototipo o un </a:t>
            </a:r>
            <a:r>
              <a:rPr lang="it-CH" sz="1100" noProof="0" dirty="0" err="1"/>
              <a:t>mockup</a:t>
            </a:r>
            <a:r>
              <a:rPr lang="it-CH" sz="1100" noProof="0" dirty="0"/>
              <a:t>, proprio come raccomandato dal Design Thinking.</a:t>
            </a:r>
          </a:p>
          <a:p>
            <a:endParaRPr lang="de-CH" dirty="0"/>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15</a:t>
            </a:fld>
            <a:endParaRPr lang="ru-RU"/>
          </a:p>
        </p:txBody>
      </p:sp>
    </p:spTree>
    <p:extLst>
      <p:ext uri="{BB962C8B-B14F-4D97-AF65-F5344CB8AC3E}">
        <p14:creationId xmlns:p14="http://schemas.microsoft.com/office/powerpoint/2010/main" val="1482686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100" noProof="0" dirty="0"/>
              <a:t>Le diapositive evidenziano alcuni errori comuni che vengono commessi spesso. Per quanto riguarda il primo punto («Tenere per sé la propria idea»), va detto che le persone in formazione hanno spesso il timore che la loro idea possa essere rubata. Naturalmente ciò può accadere. In linea di massima, però, vale quanto segue: un’idea di per sé non ha solitamente molto valore, ed è improbabile che qualcuno decida di mettersi in proprio o di fondare un’azienda proprio con quella specifica idea. Se si tratta effettivamente di aspetti tecnici che potrebbero essere protetti da un brevetto, di norma non è necessario condividerli quando si tratta di validare l’idea per la prima volta con potenziali clienti.</a:t>
            </a:r>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879057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17</a:t>
            </a:fld>
            <a:endParaRPr lang="ru-RU"/>
          </a:p>
        </p:txBody>
      </p:sp>
    </p:spTree>
    <p:extLst>
      <p:ext uri="{BB962C8B-B14F-4D97-AF65-F5344CB8AC3E}">
        <p14:creationId xmlns:p14="http://schemas.microsoft.com/office/powerpoint/2010/main" val="2965882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100" noProof="0" dirty="0"/>
              <a:t>Di seguito viene illustrato passo dopo passo come può svolgersi un’intervista qualitativa. Ciò ha lo scopo di fornire un supporto alle persone in formazione e infondere loro sicurezza. Può tuttavia essere utile esercitarsi in anticipo con un’intervista di questo tipo nell’ambiente protetto dell’aula.</a:t>
            </a:r>
          </a:p>
          <a:p>
            <a:endParaRPr lang="it-CH" sz="1100" noProof="0" dirty="0"/>
          </a:p>
          <a:p>
            <a:r>
              <a:rPr lang="it-CH" sz="1100" noProof="0" dirty="0"/>
              <a:t>Nell’ambito di </a:t>
            </a:r>
            <a:r>
              <a:rPr lang="it-CH" sz="1100" i="1" noProof="0" dirty="0"/>
              <a:t>myidea </a:t>
            </a:r>
            <a:r>
              <a:rPr lang="it-CH" sz="1100" noProof="0" dirty="0"/>
              <a:t>si lavora solitamente in coppie. In questo caso è opportuno che entrambe le persone partecipino effettivamente all’intervista, se i tempi lo consentono. È tuttavia importante che sia chiaro chi conduce la conversazione e quale ruolo ricopre ciascuna persona.</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18</a:t>
            </a:fld>
            <a:endParaRPr lang="ru-RU"/>
          </a:p>
        </p:txBody>
      </p:sp>
    </p:spTree>
    <p:extLst>
      <p:ext uri="{BB962C8B-B14F-4D97-AF65-F5344CB8AC3E}">
        <p14:creationId xmlns:p14="http://schemas.microsoft.com/office/powerpoint/2010/main" val="30986935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noProof="0" dirty="0"/>
              <a:t>Se la conduzione delle interviste viene valutata o costituisce una parte obbligatoria dello svolgimento di </a:t>
            </a:r>
            <a:r>
              <a:rPr lang="it-CH" i="1" noProof="0" dirty="0"/>
              <a:t>myidea</a:t>
            </a:r>
            <a:r>
              <a:rPr lang="it-CH" noProof="0" dirty="0"/>
              <a:t>, gli insegnanti a volte richiedono alle persone in formazione di mettere a disposizione i file audio. In questo caso, può essere opportuno che le persone intervistate firmino una dichiarazione di consenso (informativa sulla privacy) per confermare la loro accettazione. Allo stesso tempo, occorre garantire alle persone intervistate che tali file saranno condivisi esclusivamente in ambito scolastico.</a:t>
            </a:r>
          </a:p>
        </p:txBody>
      </p:sp>
      <p:sp>
        <p:nvSpPr>
          <p:cNvPr id="4" name="Foliennummernplatzhalter 3"/>
          <p:cNvSpPr>
            <a:spLocks noGrp="1"/>
          </p:cNvSpPr>
          <p:nvPr>
            <p:ph type="sldNum" sz="quarter" idx="5"/>
          </p:nvPr>
        </p:nvSpPr>
        <p:spPr/>
        <p:txBody>
          <a:bodyPr/>
          <a:lstStyle/>
          <a:p>
            <a:fld id="{552985BD-394C-4249-9520-F7128BE881DD}" type="slidenum">
              <a:rPr lang="ru-RU" smtClean="0"/>
              <a:t>19</a:t>
            </a:fld>
            <a:endParaRPr lang="ru-RU"/>
          </a:p>
        </p:txBody>
      </p:sp>
    </p:spTree>
    <p:extLst>
      <p:ext uri="{BB962C8B-B14F-4D97-AF65-F5344CB8AC3E}">
        <p14:creationId xmlns:p14="http://schemas.microsoft.com/office/powerpoint/2010/main" val="947870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sz="1100" noProof="0" dirty="0"/>
              <a:t>Affinché l’interlocutore o l’interlocutrice possa reagire in modo adeguato e fornire informazioni, è importante che l’idea relativa al prodotto o al servizio venga compresa nel miglior modo possibile. Si consiglia quindi di rendere l’idea più chiara e di portare con sé qualcosa di «concreto». Può trattarsi, ad esempio, di un semplice prototipo o anche di </a:t>
            </a:r>
            <a:r>
              <a:rPr lang="it-CH" sz="1100" noProof="0" dirty="0" err="1"/>
              <a:t>mockup</a:t>
            </a:r>
            <a:r>
              <a:rPr lang="it-CH" sz="1100" noProof="0" dirty="0"/>
              <a:t> di schermo.</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21</a:t>
            </a:fld>
            <a:endParaRPr lang="ru-RU"/>
          </a:p>
        </p:txBody>
      </p:sp>
    </p:spTree>
    <p:extLst>
      <p:ext uri="{BB962C8B-B14F-4D97-AF65-F5344CB8AC3E}">
        <p14:creationId xmlns:p14="http://schemas.microsoft.com/office/powerpoint/2010/main" val="217001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22</a:t>
            </a:fld>
            <a:endParaRPr lang="ru-RU"/>
          </a:p>
        </p:txBody>
      </p:sp>
    </p:spTree>
    <p:extLst>
      <p:ext uri="{BB962C8B-B14F-4D97-AF65-F5344CB8AC3E}">
        <p14:creationId xmlns:p14="http://schemas.microsoft.com/office/powerpoint/2010/main" val="1023723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t>Nel lavoro con </a:t>
            </a:r>
            <a:r>
              <a:rPr lang="it-CH" sz="1100" i="1" noProof="0" dirty="0"/>
              <a:t>myidea</a:t>
            </a:r>
            <a:r>
              <a:rPr lang="it-CH" sz="1100" noProof="0" dirty="0"/>
              <a:t>, durante il processo si presentano frequentemente momenti in cui intervistare persone rilevanti fornisce informazioni importanti, anche sotto forma di feedback. Può trattarsi di un’intervista informale per strada o di un’intervista più formale con un imprenditore o un’imprenditrice, un esperto o un’esperta, ecc. Per garantire che le persone in formazione siano in grado di mettere in pratica le competenze di base necessarie, in questa sede vengono trattati tre aspetti fondamentali relativi alle interviste: pianificare e condurre con successo le interviste; trovare persone disposte a farsi intervistare; e condurre interviste qualitative per la validazione di idee imprenditoriali.</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297391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t>A questo punto è possibile fare una breve pausa per verificare le conoscenze pregresse delle persone in formazione sul tema dell’intervista. Ciò facilita l’approccio all’argomento e offre possibili spunti di discussione.</a:t>
            </a:r>
          </a:p>
        </p:txBody>
      </p:sp>
      <p:sp>
        <p:nvSpPr>
          <p:cNvPr id="4" name="Foliennummernplatzhalter 3"/>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1532704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t>Lo scopo delle interviste è raccogliere informazioni da persone rilevanti. Alle persone in formazione viene spiegato che le interviste forniscono informazioni che non si trovano (così su due piedi) in altre fonti. Allo stesso tempo, viene chiaramente sottolineato che gli esperti/le esperte e i/le potenziali clienti sono figure importanti per le interviste nel contesto di </a:t>
            </a:r>
            <a:r>
              <a:rPr lang="it-CH" sz="1100" i="1" noProof="0" dirty="0"/>
              <a:t>myidea</a:t>
            </a:r>
            <a:r>
              <a:rPr lang="it-CH" sz="1100" noProof="0" dirty="0"/>
              <a:t>.</a:t>
            </a: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2844997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t>I passaggi qui elencati possono anche essere organizzati sotto forma di lista di controllo e utilizzati come tale. Si fa notare alle persone in formazione l’importanza di un comportamento professionale. A questo punto è possibile dedicare un breve momento di discussione in coppia per riflettere </a:t>
            </a:r>
            <a:r>
              <a:rPr lang="it-CH" sz="1100" kern="1200" noProof="0" dirty="0">
                <a:solidFill>
                  <a:schemeClr val="tx1"/>
                </a:solidFill>
                <a:latin typeface="+mn-lt"/>
                <a:ea typeface="+mn-ea"/>
                <a:cs typeface="+mn-cs"/>
              </a:rPr>
              <a:t>sul significato di </a:t>
            </a:r>
            <a:r>
              <a:rPr lang="it-CH" sz="1100" kern="1200" dirty="0">
                <a:solidFill>
                  <a:schemeClr val="tx1"/>
                </a:solidFill>
                <a:latin typeface="+mn-lt"/>
                <a:ea typeface="+mn-ea"/>
                <a:cs typeface="+mn-cs"/>
              </a:rPr>
              <a:t>«</a:t>
            </a:r>
            <a:r>
              <a:rPr lang="it-CH" sz="1100" kern="1200" noProof="0" dirty="0">
                <a:solidFill>
                  <a:schemeClr val="tx1"/>
                </a:solidFill>
                <a:latin typeface="+mn-lt"/>
                <a:ea typeface="+mn-ea"/>
                <a:cs typeface="+mn-cs"/>
              </a:rPr>
              <a:t>professionale</a:t>
            </a:r>
            <a:r>
              <a:rPr lang="it-CH" sz="1100" kern="1200" dirty="0">
                <a:solidFill>
                  <a:schemeClr val="tx1"/>
                </a:solidFill>
                <a:latin typeface="+mn-lt"/>
                <a:ea typeface="+mn-ea"/>
                <a:cs typeface="+mn-cs"/>
              </a:rPr>
              <a:t>»</a:t>
            </a:r>
            <a:r>
              <a:rPr lang="it-CH" sz="1100" kern="1200" noProof="0" dirty="0">
                <a:solidFill>
                  <a:schemeClr val="tx1"/>
                </a:solidFill>
                <a:latin typeface="+mn-lt"/>
                <a:ea typeface="+mn-ea"/>
                <a:cs typeface="+mn-cs"/>
              </a:rPr>
              <a:t>.</a:t>
            </a: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1665632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t>La struttura dell’intervista in tre fasi è importante soprattutto per le interviste con esperti/esperte, imprenditori/imprenditrici ecc. Queste interviste durano più a lungo, sono più formali e la persona intervistata si prende tempo per gli intervistatori/le intervistatrici. È possibile che la persona esperta venga intervistata più di una volta o che le venga chiesto un feedback. Per questo è ancora più importante comportarsi in modo professionale e lasciare una buona impressione. In plenaria, le persone in formazione possono sintetizzare brevemente perché una struttura chiara sia particolarmente importante proprio per le interviste con gli esperti/le esperte.</a:t>
            </a:r>
          </a:p>
        </p:txBody>
      </p:sp>
      <p:sp>
        <p:nvSpPr>
          <p:cNvPr id="4" name="Foliennummernplatzhalter 3"/>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1137298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t>Vengono ribaditi i principi fondamentali per la formulazione delle domande di un’intervista. Le persone in formazione devono comprendere che non si tratta di seguire meccanicamente un elenco di domande né di «tormentare» la persona intervistata con domande incessanti. L’obiettivo è invece quello di indurre l’intervistato/a </a:t>
            </a:r>
            <a:r>
              <a:rPr lang="it-CH" sz="1100" noProof="0" dirty="0" err="1"/>
              <a:t>a</a:t>
            </a:r>
            <a:r>
              <a:rPr lang="it-CH" sz="1100" noProof="0" dirty="0"/>
              <a:t> raccontare e a fornire spiegazioni più dettagliate. </a:t>
            </a:r>
          </a:p>
        </p:txBody>
      </p:sp>
      <p:sp>
        <p:nvSpPr>
          <p:cNvPr id="4" name="Foliennummernplatzhalter 3"/>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4016210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t>Durante l’</a:t>
            </a:r>
            <a:r>
              <a:rPr lang="it-CH" sz="1100" noProof="0" dirty="0" err="1"/>
              <a:t>Inspiration</a:t>
            </a:r>
            <a:r>
              <a:rPr lang="it-CH" sz="1100" noProof="0" dirty="0"/>
              <a:t> Day, nell’ambito del tema «Design Thinking», si analizzerà in diverse fasi come conoscere meglio un’altra persona e comprenderne meglio il punto di vista, le esperienze ecc. Le persone in formazione non devono dare per scontato di sapere come «funziona» l’altra persona, </a:t>
            </a:r>
            <a:r>
              <a:rPr lang="it-CH" sz="1200" kern="1200" noProof="0" dirty="0">
                <a:solidFill>
                  <a:schemeClr val="tx1"/>
                </a:solidFill>
                <a:effectLst/>
                <a:latin typeface="+mn-lt"/>
                <a:ea typeface="+mn-ea"/>
                <a:cs typeface="+mn-cs"/>
              </a:rPr>
              <a:t>ma devono richiedere queste informazioni in modo attivo e diretto.</a:t>
            </a:r>
            <a:endParaRPr lang="it-CH" sz="1100" noProof="0" dirty="0"/>
          </a:p>
        </p:txBody>
      </p:sp>
      <p:sp>
        <p:nvSpPr>
          <p:cNvPr id="4" name="Foliennummernplatzhalter 3"/>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410877744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7" Type="http://schemas.openxmlformats.org/officeDocument/2006/relationships/image" Target="../media/image26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417.png"/><Relationship Id="rId4" Type="http://schemas.openxmlformats.org/officeDocument/2006/relationships/image" Target="../media/image231.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302.png"/><Relationship Id="rId7" Type="http://schemas.openxmlformats.org/officeDocument/2006/relationships/image" Target="../media/image263.png"/><Relationship Id="rId2" Type="http://schemas.openxmlformats.org/officeDocument/2006/relationships/image" Target="../media/image50.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4.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4.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4.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4.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4.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4.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4.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4.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4.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228.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229.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4.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3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4.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32.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4.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3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4.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3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3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3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3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4.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4.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4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4.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4.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244.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4.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245.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246.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247.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248.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4.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49.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4.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50.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251.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4.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52.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4.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253.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4.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254.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4.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4.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56.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4.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257.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25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59.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4.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60.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4.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4.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62.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4.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63.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4.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64.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66.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4.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67.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4.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68.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69.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4.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70.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427.png"/><Relationship Id="rId16" Type="http://schemas.openxmlformats.org/officeDocument/2006/relationships/image" Target="../media/image347.png"/><Relationship Id="rId1" Type="http://schemas.openxmlformats.org/officeDocument/2006/relationships/slideMaster" Target="../slideMasters/slideMaster4.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7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4.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72.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4.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73.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4.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74.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7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4.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79.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81.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4.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06854844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410602237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32526013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5394014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59380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1956623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4974097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4458967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95385362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8899697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1692460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03075842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91220308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14673529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4693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72498145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25018486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76934698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03651090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12926857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4056712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24854201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02034223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66201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056112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3655572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86056590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387853513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5880731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61031589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3778493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63723134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29346551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01322030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822164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82111876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09082851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0822043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9" name="Рисунок 18"/>
          <p:cNvPicPr>
            <a:picLocks noChangeAspect="1"/>
          </p:cNvPicPr>
          <p:nvPr userDrawn="1"/>
        </p:nvPicPr>
        <p:blipFill rotWithShape="1">
          <a:blip r:embed="rId5"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5"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77199061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44881083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5320758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91985289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71166264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37338972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539516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69432440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3736864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31249389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1031529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9697638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9118654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16132432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6760195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229127513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495440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08358574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15483376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1122434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35730657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6736886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64415355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17202483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78821577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18173627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375138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411924056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7952060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60372790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268831912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51949393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83019885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27396594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42925211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6665848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68410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245009271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84562784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65015820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23740053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49937929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48038170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126696988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09094335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94211716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0868564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29625411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94520520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708209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91471312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52771775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18652072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971573482"/>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31778975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3663541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40012154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65124347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04317487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4105871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4254702180"/>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459909774"/>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821382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57880516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9038562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103291099"/>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21675171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227518620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9353377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4472185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96224811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806984751"/>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59823922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88547032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89012226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1224054706"/>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41175406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47557095"/>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95804720"/>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44275766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49408180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9843196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428175443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72649980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114760369"/>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12352420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652628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845341287"/>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2686209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195206827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0353315"/>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63798806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49858492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54336492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64470419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10091419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5003136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678028570"/>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9264258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image" Target="../media/image5.png"/><Relationship Id="rId79" Type="http://schemas.openxmlformats.org/officeDocument/2006/relationships/image" Target="../media/image10.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theme" Target="../theme/theme2.xml"/><Relationship Id="rId77" Type="http://schemas.openxmlformats.org/officeDocument/2006/relationships/image" Target="../media/image8.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3.png"/><Relationship Id="rId80" Type="http://schemas.openxmlformats.org/officeDocument/2006/relationships/image" Target="../media/image11.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1.png"/><Relationship Id="rId75" Type="http://schemas.openxmlformats.org/officeDocument/2006/relationships/image" Target="../media/image6.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4.png"/><Relationship Id="rId78" Type="http://schemas.openxmlformats.org/officeDocument/2006/relationships/image" Target="../media/image9.png"/><Relationship Id="rId81" Type="http://schemas.openxmlformats.org/officeDocument/2006/relationships/image" Target="../media/image12.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7.png"/><Relationship Id="rId7" Type="http://schemas.openxmlformats.org/officeDocument/2006/relationships/slideLayout" Target="../slideLayouts/slideLayout84.xml"/><Relationship Id="rId71" Type="http://schemas.openxmlformats.org/officeDocument/2006/relationships/image" Target="../media/image2.png"/><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1.xml"/><Relationship Id="rId21" Type="http://schemas.openxmlformats.org/officeDocument/2006/relationships/slideLayout" Target="../slideLayouts/slideLayout166.xml"/><Relationship Id="rId42" Type="http://schemas.openxmlformats.org/officeDocument/2006/relationships/slideLayout" Target="../slideLayouts/slideLayout187.xml"/><Relationship Id="rId47" Type="http://schemas.openxmlformats.org/officeDocument/2006/relationships/slideLayout" Target="../slideLayouts/slideLayout192.xml"/><Relationship Id="rId63" Type="http://schemas.openxmlformats.org/officeDocument/2006/relationships/slideLayout" Target="../slideLayouts/slideLayout208.xml"/><Relationship Id="rId68" Type="http://schemas.openxmlformats.org/officeDocument/2006/relationships/theme" Target="../theme/theme3.xml"/><Relationship Id="rId16" Type="http://schemas.openxmlformats.org/officeDocument/2006/relationships/slideLayout" Target="../slideLayouts/slideLayout16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37" Type="http://schemas.openxmlformats.org/officeDocument/2006/relationships/slideLayout" Target="../slideLayouts/slideLayout182.xml"/><Relationship Id="rId40" Type="http://schemas.openxmlformats.org/officeDocument/2006/relationships/slideLayout" Target="../slideLayouts/slideLayout185.xml"/><Relationship Id="rId45" Type="http://schemas.openxmlformats.org/officeDocument/2006/relationships/slideLayout" Target="../slideLayouts/slideLayout190.xml"/><Relationship Id="rId53" Type="http://schemas.openxmlformats.org/officeDocument/2006/relationships/slideLayout" Target="../slideLayouts/slideLayout198.xml"/><Relationship Id="rId58" Type="http://schemas.openxmlformats.org/officeDocument/2006/relationships/slideLayout" Target="../slideLayouts/slideLayout203.xml"/><Relationship Id="rId66" Type="http://schemas.openxmlformats.org/officeDocument/2006/relationships/slideLayout" Target="../slideLayouts/slideLayout211.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150.xml"/><Relationship Id="rId61" Type="http://schemas.openxmlformats.org/officeDocument/2006/relationships/slideLayout" Target="../slideLayouts/slideLayout206.xml"/><Relationship Id="rId19" Type="http://schemas.openxmlformats.org/officeDocument/2006/relationships/slideLayout" Target="../slideLayouts/slideLayout16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 Id="rId35" Type="http://schemas.openxmlformats.org/officeDocument/2006/relationships/slideLayout" Target="../slideLayouts/slideLayout180.xml"/><Relationship Id="rId43" Type="http://schemas.openxmlformats.org/officeDocument/2006/relationships/slideLayout" Target="../slideLayouts/slideLayout188.xml"/><Relationship Id="rId48" Type="http://schemas.openxmlformats.org/officeDocument/2006/relationships/slideLayout" Target="../slideLayouts/slideLayout193.xml"/><Relationship Id="rId56" Type="http://schemas.openxmlformats.org/officeDocument/2006/relationships/slideLayout" Target="../slideLayouts/slideLayout201.xml"/><Relationship Id="rId64" Type="http://schemas.openxmlformats.org/officeDocument/2006/relationships/slideLayout" Target="../slideLayouts/slideLayout209.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153.xml"/><Relationship Id="rId51" Type="http://schemas.openxmlformats.org/officeDocument/2006/relationships/slideLayout" Target="../slideLayouts/slideLayout196.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148.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slideLayout" Target="../slideLayouts/slideLayout178.xml"/><Relationship Id="rId38" Type="http://schemas.openxmlformats.org/officeDocument/2006/relationships/slideLayout" Target="../slideLayouts/slideLayout183.xml"/><Relationship Id="rId46" Type="http://schemas.openxmlformats.org/officeDocument/2006/relationships/slideLayout" Target="../slideLayouts/slideLayout191.xml"/><Relationship Id="rId59" Type="http://schemas.openxmlformats.org/officeDocument/2006/relationships/slideLayout" Target="../slideLayouts/slideLayout204.xml"/><Relationship Id="rId67" Type="http://schemas.openxmlformats.org/officeDocument/2006/relationships/slideLayout" Target="../slideLayouts/slideLayout212.xml"/><Relationship Id="rId20" Type="http://schemas.openxmlformats.org/officeDocument/2006/relationships/slideLayout" Target="../slideLayouts/slideLayout165.xml"/><Relationship Id="rId41" Type="http://schemas.openxmlformats.org/officeDocument/2006/relationships/slideLayout" Target="../slideLayouts/slideLayout186.xml"/><Relationship Id="rId54" Type="http://schemas.openxmlformats.org/officeDocument/2006/relationships/slideLayout" Target="../slideLayouts/slideLayout199.xml"/><Relationship Id="rId62" Type="http://schemas.openxmlformats.org/officeDocument/2006/relationships/slideLayout" Target="../slideLayouts/slideLayout207.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46.xml"/><Relationship Id="rId6" Type="http://schemas.openxmlformats.org/officeDocument/2006/relationships/slideLayout" Target="../slideLayouts/slideLayout151.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36" Type="http://schemas.openxmlformats.org/officeDocument/2006/relationships/slideLayout" Target="../slideLayouts/slideLayout181.xml"/><Relationship Id="rId49" Type="http://schemas.openxmlformats.org/officeDocument/2006/relationships/slideLayout" Target="../slideLayouts/slideLayout194.xml"/><Relationship Id="rId57" Type="http://schemas.openxmlformats.org/officeDocument/2006/relationships/slideLayout" Target="../slideLayouts/slideLayout202.xml"/><Relationship Id="rId10" Type="http://schemas.openxmlformats.org/officeDocument/2006/relationships/slideLayout" Target="../slideLayouts/slideLayout155.xml"/><Relationship Id="rId31" Type="http://schemas.openxmlformats.org/officeDocument/2006/relationships/slideLayout" Target="../slideLayouts/slideLayout176.xml"/><Relationship Id="rId44" Type="http://schemas.openxmlformats.org/officeDocument/2006/relationships/slideLayout" Target="../slideLayouts/slideLayout189.xml"/><Relationship Id="rId52" Type="http://schemas.openxmlformats.org/officeDocument/2006/relationships/slideLayout" Target="../slideLayouts/slideLayout197.xml"/><Relationship Id="rId60" Type="http://schemas.openxmlformats.org/officeDocument/2006/relationships/slideLayout" Target="../slideLayouts/slideLayout205.xml"/><Relationship Id="rId65" Type="http://schemas.openxmlformats.org/officeDocument/2006/relationships/slideLayout" Target="../slideLayouts/slideLayout210.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149.xml"/><Relationship Id="rId9" Type="http://schemas.openxmlformats.org/officeDocument/2006/relationships/slideLayout" Target="../slideLayouts/slideLayout154.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39" Type="http://schemas.openxmlformats.org/officeDocument/2006/relationships/slideLayout" Target="../slideLayouts/slideLayout184.xml"/><Relationship Id="rId34" Type="http://schemas.openxmlformats.org/officeDocument/2006/relationships/slideLayout" Target="../slideLayouts/slideLayout179.xml"/><Relationship Id="rId50" Type="http://schemas.openxmlformats.org/officeDocument/2006/relationships/slideLayout" Target="../slideLayouts/slideLayout195.xml"/><Relationship Id="rId55" Type="http://schemas.openxmlformats.org/officeDocument/2006/relationships/slideLayout" Target="../slideLayouts/slideLayout200.xml"/><Relationship Id="rId76" Type="http://schemas.openxmlformats.org/officeDocument/2006/relationships/image" Target="../media/image8.png"/><Relationship Id="rId7" Type="http://schemas.openxmlformats.org/officeDocument/2006/relationships/slideLayout" Target="../slideLayouts/slideLayout152.xml"/><Relationship Id="rId71" Type="http://schemas.openxmlformats.org/officeDocument/2006/relationships/image" Target="../media/image3.png"/><Relationship Id="rId2" Type="http://schemas.openxmlformats.org/officeDocument/2006/relationships/slideLayout" Target="../slideLayouts/slideLayout147.xml"/><Relationship Id="rId29" Type="http://schemas.openxmlformats.org/officeDocument/2006/relationships/slideLayout" Target="../slideLayouts/slideLayout174.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38.xml"/><Relationship Id="rId21" Type="http://schemas.openxmlformats.org/officeDocument/2006/relationships/slideLayout" Target="../slideLayouts/slideLayout233.xml"/><Relationship Id="rId42" Type="http://schemas.openxmlformats.org/officeDocument/2006/relationships/slideLayout" Target="../slideLayouts/slideLayout254.xml"/><Relationship Id="rId47" Type="http://schemas.openxmlformats.org/officeDocument/2006/relationships/slideLayout" Target="../slideLayouts/slideLayout259.xml"/><Relationship Id="rId63" Type="http://schemas.openxmlformats.org/officeDocument/2006/relationships/slideLayout" Target="../slideLayouts/slideLayout275.xml"/><Relationship Id="rId68" Type="http://schemas.openxmlformats.org/officeDocument/2006/relationships/slideLayout" Target="../slideLayouts/slideLayout280.xml"/><Relationship Id="rId16" Type="http://schemas.openxmlformats.org/officeDocument/2006/relationships/slideLayout" Target="../slideLayouts/slideLayout228.xml"/><Relationship Id="rId11" Type="http://schemas.openxmlformats.org/officeDocument/2006/relationships/slideLayout" Target="../slideLayouts/slideLayout223.xml"/><Relationship Id="rId32" Type="http://schemas.openxmlformats.org/officeDocument/2006/relationships/slideLayout" Target="../slideLayouts/slideLayout244.xml"/><Relationship Id="rId37" Type="http://schemas.openxmlformats.org/officeDocument/2006/relationships/slideLayout" Target="../slideLayouts/slideLayout249.xml"/><Relationship Id="rId53" Type="http://schemas.openxmlformats.org/officeDocument/2006/relationships/slideLayout" Target="../slideLayouts/slideLayout265.xml"/><Relationship Id="rId58" Type="http://schemas.openxmlformats.org/officeDocument/2006/relationships/slideLayout" Target="../slideLayouts/slideLayout270.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217.xml"/><Relationship Id="rId61" Type="http://schemas.openxmlformats.org/officeDocument/2006/relationships/slideLayout" Target="../slideLayouts/slideLayout273.xml"/><Relationship Id="rId82" Type="http://schemas.openxmlformats.org/officeDocument/2006/relationships/image" Target="../media/image12.png"/><Relationship Id="rId19" Type="http://schemas.openxmlformats.org/officeDocument/2006/relationships/slideLayout" Target="../slideLayouts/slideLayout231.xml"/><Relationship Id="rId14" Type="http://schemas.openxmlformats.org/officeDocument/2006/relationships/slideLayout" Target="../slideLayouts/slideLayout226.xml"/><Relationship Id="rId22" Type="http://schemas.openxmlformats.org/officeDocument/2006/relationships/slideLayout" Target="../slideLayouts/slideLayout234.xml"/><Relationship Id="rId27" Type="http://schemas.openxmlformats.org/officeDocument/2006/relationships/slideLayout" Target="../slideLayouts/slideLayout239.xml"/><Relationship Id="rId30" Type="http://schemas.openxmlformats.org/officeDocument/2006/relationships/slideLayout" Target="../slideLayouts/slideLayout242.xml"/><Relationship Id="rId35" Type="http://schemas.openxmlformats.org/officeDocument/2006/relationships/slideLayout" Target="../slideLayouts/slideLayout247.xml"/><Relationship Id="rId43" Type="http://schemas.openxmlformats.org/officeDocument/2006/relationships/slideLayout" Target="../slideLayouts/slideLayout255.xml"/><Relationship Id="rId48" Type="http://schemas.openxmlformats.org/officeDocument/2006/relationships/slideLayout" Target="../slideLayouts/slideLayout260.xml"/><Relationship Id="rId56" Type="http://schemas.openxmlformats.org/officeDocument/2006/relationships/slideLayout" Target="../slideLayouts/slideLayout268.xml"/><Relationship Id="rId64" Type="http://schemas.openxmlformats.org/officeDocument/2006/relationships/slideLayout" Target="../slideLayouts/slideLayout276.xml"/><Relationship Id="rId69" Type="http://schemas.openxmlformats.org/officeDocument/2006/relationships/slideLayout" Target="../slideLayouts/slideLayout281.xml"/><Relationship Id="rId77" Type="http://schemas.openxmlformats.org/officeDocument/2006/relationships/image" Target="../media/image7.png"/><Relationship Id="rId8" Type="http://schemas.openxmlformats.org/officeDocument/2006/relationships/slideLayout" Target="../slideLayouts/slideLayout220.xml"/><Relationship Id="rId51" Type="http://schemas.openxmlformats.org/officeDocument/2006/relationships/slideLayout" Target="../slideLayouts/slideLayout263.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215.xml"/><Relationship Id="rId12" Type="http://schemas.openxmlformats.org/officeDocument/2006/relationships/slideLayout" Target="../slideLayouts/slideLayout224.xml"/><Relationship Id="rId17" Type="http://schemas.openxmlformats.org/officeDocument/2006/relationships/slideLayout" Target="../slideLayouts/slideLayout229.xml"/><Relationship Id="rId25" Type="http://schemas.openxmlformats.org/officeDocument/2006/relationships/slideLayout" Target="../slideLayouts/slideLayout237.xml"/><Relationship Id="rId33" Type="http://schemas.openxmlformats.org/officeDocument/2006/relationships/slideLayout" Target="../slideLayouts/slideLayout245.xml"/><Relationship Id="rId38" Type="http://schemas.openxmlformats.org/officeDocument/2006/relationships/slideLayout" Target="../slideLayouts/slideLayout250.xml"/><Relationship Id="rId46" Type="http://schemas.openxmlformats.org/officeDocument/2006/relationships/slideLayout" Target="../slideLayouts/slideLayout258.xml"/><Relationship Id="rId59" Type="http://schemas.openxmlformats.org/officeDocument/2006/relationships/slideLayout" Target="../slideLayouts/slideLayout271.xml"/><Relationship Id="rId67" Type="http://schemas.openxmlformats.org/officeDocument/2006/relationships/slideLayout" Target="../slideLayouts/slideLayout279.xml"/><Relationship Id="rId20" Type="http://schemas.openxmlformats.org/officeDocument/2006/relationships/slideLayout" Target="../slideLayouts/slideLayout232.xml"/><Relationship Id="rId41" Type="http://schemas.openxmlformats.org/officeDocument/2006/relationships/slideLayout" Target="../slideLayouts/slideLayout253.xml"/><Relationship Id="rId54" Type="http://schemas.openxmlformats.org/officeDocument/2006/relationships/slideLayout" Target="../slideLayouts/slideLayout266.xml"/><Relationship Id="rId62" Type="http://schemas.openxmlformats.org/officeDocument/2006/relationships/slideLayout" Target="../slideLayouts/slideLayout274.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213.xml"/><Relationship Id="rId6" Type="http://schemas.openxmlformats.org/officeDocument/2006/relationships/slideLayout" Target="../slideLayouts/slideLayout218.xml"/><Relationship Id="rId15" Type="http://schemas.openxmlformats.org/officeDocument/2006/relationships/slideLayout" Target="../slideLayouts/slideLayout227.xml"/><Relationship Id="rId23" Type="http://schemas.openxmlformats.org/officeDocument/2006/relationships/slideLayout" Target="../slideLayouts/slideLayout235.xml"/><Relationship Id="rId28" Type="http://schemas.openxmlformats.org/officeDocument/2006/relationships/slideLayout" Target="../slideLayouts/slideLayout240.xml"/><Relationship Id="rId36" Type="http://schemas.openxmlformats.org/officeDocument/2006/relationships/slideLayout" Target="../slideLayouts/slideLayout248.xml"/><Relationship Id="rId49" Type="http://schemas.openxmlformats.org/officeDocument/2006/relationships/slideLayout" Target="../slideLayouts/slideLayout261.xml"/><Relationship Id="rId57" Type="http://schemas.openxmlformats.org/officeDocument/2006/relationships/slideLayout" Target="../slideLayouts/slideLayout269.xml"/><Relationship Id="rId10" Type="http://schemas.openxmlformats.org/officeDocument/2006/relationships/slideLayout" Target="../slideLayouts/slideLayout222.xml"/><Relationship Id="rId31" Type="http://schemas.openxmlformats.org/officeDocument/2006/relationships/slideLayout" Target="../slideLayouts/slideLayout243.xml"/><Relationship Id="rId44" Type="http://schemas.openxmlformats.org/officeDocument/2006/relationships/slideLayout" Target="../slideLayouts/slideLayout256.xml"/><Relationship Id="rId52" Type="http://schemas.openxmlformats.org/officeDocument/2006/relationships/slideLayout" Target="../slideLayouts/slideLayout264.xml"/><Relationship Id="rId60" Type="http://schemas.openxmlformats.org/officeDocument/2006/relationships/slideLayout" Target="../slideLayouts/slideLayout272.xml"/><Relationship Id="rId65" Type="http://schemas.openxmlformats.org/officeDocument/2006/relationships/slideLayout" Target="../slideLayouts/slideLayout277.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216.xml"/><Relationship Id="rId9" Type="http://schemas.openxmlformats.org/officeDocument/2006/relationships/slideLayout" Target="../slideLayouts/slideLayout221.xml"/><Relationship Id="rId13" Type="http://schemas.openxmlformats.org/officeDocument/2006/relationships/slideLayout" Target="../slideLayouts/slideLayout225.xml"/><Relationship Id="rId18" Type="http://schemas.openxmlformats.org/officeDocument/2006/relationships/slideLayout" Target="../slideLayouts/slideLayout230.xml"/><Relationship Id="rId39" Type="http://schemas.openxmlformats.org/officeDocument/2006/relationships/slideLayout" Target="../slideLayouts/slideLayout251.xml"/><Relationship Id="rId34" Type="http://schemas.openxmlformats.org/officeDocument/2006/relationships/slideLayout" Target="../slideLayouts/slideLayout246.xml"/><Relationship Id="rId50" Type="http://schemas.openxmlformats.org/officeDocument/2006/relationships/slideLayout" Target="../slideLayouts/slideLayout262.xml"/><Relationship Id="rId55" Type="http://schemas.openxmlformats.org/officeDocument/2006/relationships/slideLayout" Target="../slideLayouts/slideLayout267.xml"/><Relationship Id="rId76" Type="http://schemas.openxmlformats.org/officeDocument/2006/relationships/image" Target="../media/image6.png"/><Relationship Id="rId7" Type="http://schemas.openxmlformats.org/officeDocument/2006/relationships/slideLayout" Target="../slideLayouts/slideLayout219.xml"/><Relationship Id="rId71" Type="http://schemas.openxmlformats.org/officeDocument/2006/relationships/image" Target="../media/image1.png"/><Relationship Id="rId2" Type="http://schemas.openxmlformats.org/officeDocument/2006/relationships/slideLayout" Target="../slideLayouts/slideLayout214.xml"/><Relationship Id="rId29" Type="http://schemas.openxmlformats.org/officeDocument/2006/relationships/slideLayout" Target="../slideLayouts/slideLayout241.xml"/><Relationship Id="rId24" Type="http://schemas.openxmlformats.org/officeDocument/2006/relationships/slideLayout" Target="../slideLayouts/slideLayout236.xml"/><Relationship Id="rId40" Type="http://schemas.openxmlformats.org/officeDocument/2006/relationships/slideLayout" Target="../slideLayouts/slideLayout252.xml"/><Relationship Id="rId45" Type="http://schemas.openxmlformats.org/officeDocument/2006/relationships/slideLayout" Target="../slideLayouts/slideLayout257.xml"/><Relationship Id="rId66" Type="http://schemas.openxmlformats.org/officeDocument/2006/relationships/slideLayout" Target="../slideLayouts/slideLayout2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 id="2147484007" r:id="rId6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6978532"/>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97774726"/>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021" r:id="rId13"/>
    <p:sldLayoutId id="2147484022" r:id="rId14"/>
    <p:sldLayoutId id="2147484023" r:id="rId15"/>
    <p:sldLayoutId id="2147484024" r:id="rId16"/>
    <p:sldLayoutId id="2147484025" r:id="rId17"/>
    <p:sldLayoutId id="2147484026" r:id="rId18"/>
    <p:sldLayoutId id="2147484027" r:id="rId19"/>
    <p:sldLayoutId id="2147484028" r:id="rId20"/>
    <p:sldLayoutId id="2147484029" r:id="rId21"/>
    <p:sldLayoutId id="2147484030" r:id="rId22"/>
    <p:sldLayoutId id="2147484031" r:id="rId23"/>
    <p:sldLayoutId id="2147484032" r:id="rId24"/>
    <p:sldLayoutId id="2147484033" r:id="rId25"/>
    <p:sldLayoutId id="2147484034" r:id="rId26"/>
    <p:sldLayoutId id="2147484035" r:id="rId27"/>
    <p:sldLayoutId id="2147484036" r:id="rId28"/>
    <p:sldLayoutId id="2147484037" r:id="rId29"/>
    <p:sldLayoutId id="2147484038" r:id="rId30"/>
    <p:sldLayoutId id="2147484039" r:id="rId31"/>
    <p:sldLayoutId id="2147484040" r:id="rId32"/>
    <p:sldLayoutId id="2147484041" r:id="rId33"/>
    <p:sldLayoutId id="2147484042" r:id="rId34"/>
    <p:sldLayoutId id="2147484043" r:id="rId35"/>
    <p:sldLayoutId id="2147484044" r:id="rId36"/>
    <p:sldLayoutId id="2147484045" r:id="rId37"/>
    <p:sldLayoutId id="2147484046" r:id="rId38"/>
    <p:sldLayoutId id="2147484047" r:id="rId39"/>
    <p:sldLayoutId id="2147484048" r:id="rId40"/>
    <p:sldLayoutId id="2147484049" r:id="rId41"/>
    <p:sldLayoutId id="2147484050" r:id="rId42"/>
    <p:sldLayoutId id="2147484051" r:id="rId43"/>
    <p:sldLayoutId id="2147484052" r:id="rId44"/>
    <p:sldLayoutId id="2147484053" r:id="rId45"/>
    <p:sldLayoutId id="2147484054" r:id="rId46"/>
    <p:sldLayoutId id="2147484055" r:id="rId47"/>
    <p:sldLayoutId id="2147484056" r:id="rId48"/>
    <p:sldLayoutId id="2147484057" r:id="rId49"/>
    <p:sldLayoutId id="2147484058" r:id="rId50"/>
    <p:sldLayoutId id="2147484059" r:id="rId51"/>
    <p:sldLayoutId id="2147484060" r:id="rId52"/>
    <p:sldLayoutId id="2147484061" r:id="rId53"/>
    <p:sldLayoutId id="2147484062" r:id="rId54"/>
    <p:sldLayoutId id="2147484063" r:id="rId55"/>
    <p:sldLayoutId id="2147484064" r:id="rId56"/>
    <p:sldLayoutId id="2147484065" r:id="rId57"/>
    <p:sldLayoutId id="2147484066" r:id="rId58"/>
    <p:sldLayoutId id="2147484067" r:id="rId59"/>
    <p:sldLayoutId id="2147484068" r:id="rId60"/>
    <p:sldLayoutId id="2147484069" r:id="rId61"/>
    <p:sldLayoutId id="2147484070" r:id="rId62"/>
    <p:sldLayoutId id="2147484071" r:id="rId63"/>
    <p:sldLayoutId id="2147484072" r:id="rId64"/>
    <p:sldLayoutId id="2147484073" r:id="rId65"/>
    <p:sldLayoutId id="2147484074" r:id="rId66"/>
    <p:sldLayoutId id="2147484075" r:id="rId67"/>
    <p:sldLayoutId id="2147484076" r:id="rId68"/>
    <p:sldLayoutId id="2147484077"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81.xml"/><Relationship Id="rId4" Type="http://schemas.openxmlformats.org/officeDocument/2006/relationships/image" Target="../media/image42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0.xml"/></Relationships>
</file>

<file path=ppt/slides/_rels/slide15.xml.rels><?xml version="1.0" encoding="UTF-8" standalone="yes"?>
<Relationships xmlns="http://schemas.openxmlformats.org/package/2006/relationships"><Relationship Id="rId3" Type="http://schemas.openxmlformats.org/officeDocument/2006/relationships/image" Target="../media/image437.png"/><Relationship Id="rId2" Type="http://schemas.openxmlformats.org/officeDocument/2006/relationships/notesSlide" Target="../notesSlides/notesSlide15.xml"/><Relationship Id="rId1" Type="http://schemas.openxmlformats.org/officeDocument/2006/relationships/slideLayout" Target="../slideLayouts/slideLayout183.xml"/></Relationships>
</file>

<file path=ppt/slides/_rels/slide16.xml.rels><?xml version="1.0" encoding="UTF-8" standalone="yes"?>
<Relationships xmlns="http://schemas.openxmlformats.org/package/2006/relationships"><Relationship Id="rId3" Type="http://schemas.openxmlformats.org/officeDocument/2006/relationships/image" Target="../media/image438.svg"/><Relationship Id="rId2" Type="http://schemas.openxmlformats.org/officeDocument/2006/relationships/notesSlide" Target="../notesSlides/notesSlide16.xml"/><Relationship Id="rId1" Type="http://schemas.openxmlformats.org/officeDocument/2006/relationships/slideLayout" Target="../slideLayouts/slideLayout183.xml"/><Relationship Id="rId6" Type="http://schemas.openxmlformats.org/officeDocument/2006/relationships/image" Target="../media/image441.svg"/><Relationship Id="rId5" Type="http://schemas.openxmlformats.org/officeDocument/2006/relationships/image" Target="../media/image440.svg"/><Relationship Id="rId4" Type="http://schemas.openxmlformats.org/officeDocument/2006/relationships/image" Target="../media/image439.svg"/></Relationships>
</file>

<file path=ppt/slides/_rels/slide17.xml.rels><?xml version="1.0" encoding="UTF-8" standalone="yes"?>
<Relationships xmlns="http://schemas.openxmlformats.org/package/2006/relationships"><Relationship Id="rId3" Type="http://schemas.openxmlformats.org/officeDocument/2006/relationships/image" Target="../media/image442.svg"/><Relationship Id="rId2" Type="http://schemas.openxmlformats.org/officeDocument/2006/relationships/notesSlide" Target="../notesSlides/notesSlide17.xml"/><Relationship Id="rId1" Type="http://schemas.openxmlformats.org/officeDocument/2006/relationships/slideLayout" Target="../slideLayouts/slideLayout183.xml"/><Relationship Id="rId5" Type="http://schemas.openxmlformats.org/officeDocument/2006/relationships/image" Target="../media/image444.svg"/><Relationship Id="rId4" Type="http://schemas.openxmlformats.org/officeDocument/2006/relationships/image" Target="../media/image443.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3.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65.xml"/><Relationship Id="rId4" Type="http://schemas.openxmlformats.org/officeDocument/2006/relationships/image" Target="../media/image43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3.xml"/></Relationships>
</file>

<file path=ppt/slides/_rels/slide22.xml.rels><?xml version="1.0" encoding="UTF-8" standalone="yes"?>
<Relationships xmlns="http://schemas.openxmlformats.org/package/2006/relationships"><Relationship Id="rId8" Type="http://schemas.openxmlformats.org/officeDocument/2006/relationships/image" Target="../media/image450.svg"/><Relationship Id="rId3" Type="http://schemas.openxmlformats.org/officeDocument/2006/relationships/image" Target="../media/image445.svg"/><Relationship Id="rId7" Type="http://schemas.openxmlformats.org/officeDocument/2006/relationships/image" Target="../media/image449.svg"/><Relationship Id="rId2" Type="http://schemas.openxmlformats.org/officeDocument/2006/relationships/notesSlide" Target="../notesSlides/notesSlide21.xml"/><Relationship Id="rId1" Type="http://schemas.openxmlformats.org/officeDocument/2006/relationships/slideLayout" Target="../slideLayouts/slideLayout183.xml"/><Relationship Id="rId6" Type="http://schemas.openxmlformats.org/officeDocument/2006/relationships/image" Target="../media/image448.svg"/><Relationship Id="rId5" Type="http://schemas.openxmlformats.org/officeDocument/2006/relationships/image" Target="../media/image447.svg"/><Relationship Id="rId4" Type="http://schemas.openxmlformats.org/officeDocument/2006/relationships/image" Target="../media/image446.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5.xml.rels><?xml version="1.0" encoding="UTF-8" standalone="yes"?>
<Relationships xmlns="http://schemas.openxmlformats.org/package/2006/relationships"><Relationship Id="rId3" Type="http://schemas.openxmlformats.org/officeDocument/2006/relationships/image" Target="../media/image452.svg"/><Relationship Id="rId2" Type="http://schemas.openxmlformats.org/officeDocument/2006/relationships/image" Target="../media/image451.svg"/><Relationship Id="rId1" Type="http://schemas.openxmlformats.org/officeDocument/2006/relationships/slideLayout" Target="../slideLayouts/slideLayout183.xml"/><Relationship Id="rId5" Type="http://schemas.openxmlformats.org/officeDocument/2006/relationships/image" Target="../media/image454.svg"/><Relationship Id="rId4" Type="http://schemas.openxmlformats.org/officeDocument/2006/relationships/image" Target="../media/image453.svg"/></Relationships>
</file>

<file path=ppt/slides/_rels/slide26.xml.rels><?xml version="1.0" encoding="UTF-8" standalone="yes"?>
<Relationships xmlns="http://schemas.openxmlformats.org/package/2006/relationships"><Relationship Id="rId2" Type="http://schemas.openxmlformats.org/officeDocument/2006/relationships/image" Target="../media/image455.png"/><Relationship Id="rId1" Type="http://schemas.openxmlformats.org/officeDocument/2006/relationships/slideLayout" Target="../slideLayouts/slideLayout183.xml"/></Relationships>
</file>

<file path=ppt/slides/_rels/slide3.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0.xml"/></Relationships>
</file>

<file path=ppt/slides/_rels/slide5.xml.rels><?xml version="1.0" encoding="UTF-8" standalone="yes"?>
<Relationships xmlns="http://schemas.openxmlformats.org/package/2006/relationships"><Relationship Id="rId3" Type="http://schemas.openxmlformats.org/officeDocument/2006/relationships/hyperlink" Target="https://www.savagechickens.com/"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4" Type="http://schemas.openxmlformats.org/officeDocument/2006/relationships/image" Target="../media/image431.png"/></Relationships>
</file>

<file path=ppt/slides/_rels/slide6.xml.rels><?xml version="1.0" encoding="UTF-8" standalone="yes"?>
<Relationships xmlns="http://schemas.openxmlformats.org/package/2006/relationships"><Relationship Id="rId3" Type="http://schemas.openxmlformats.org/officeDocument/2006/relationships/image" Target="../media/image432.svg"/><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image" Target="../media/image433.svg"/></Relationships>
</file>

<file path=ppt/slides/_rels/slide7.xml.rels><?xml version="1.0" encoding="UTF-8" standalone="yes"?>
<Relationships xmlns="http://schemas.openxmlformats.org/package/2006/relationships"><Relationship Id="rId3" Type="http://schemas.openxmlformats.org/officeDocument/2006/relationships/image" Target="../media/image434.pn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de-CH" sz="3600" dirty="0">
                <a:solidFill>
                  <a:srgbClr val="0B4874"/>
                </a:solidFill>
              </a:rPr>
              <a:t>Temi ricorrenti</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455140"/>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4" name="Grafik 3">
            <a:extLst>
              <a:ext uri="{FF2B5EF4-FFF2-40B4-BE49-F238E27FC236}">
                <a16:creationId xmlns:a16="http://schemas.microsoft.com/office/drawing/2014/main" id="{E690C707-E95F-0D15-48B3-302D91614704}"/>
              </a:ext>
            </a:extLst>
          </p:cNvPr>
          <p:cNvPicPr>
            <a:picLocks noChangeAspect="1"/>
          </p:cNvPicPr>
          <p:nvPr/>
        </p:nvPicPr>
        <p:blipFill>
          <a:blip r:embed="rId4" cstate="email">
            <a:extLst>
              <a:ext uri="{28A0092B-C50C-407E-A947-70E740481C1C}">
                <a14:useLocalDpi xmlns:a14="http://schemas.microsoft.com/office/drawing/2010/main"/>
              </a:ext>
            </a:extLst>
          </a:blip>
          <a:srcRect t="6781" r="18139"/>
          <a:stretch>
            <a:fillRect/>
          </a:stretch>
        </p:blipFill>
        <p:spPr>
          <a:xfrm>
            <a:off x="9262983" y="5365826"/>
            <a:ext cx="2860191" cy="1172957"/>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2C6C5-F6FF-72D8-A5FD-0B0641BEE9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9F74858-160F-E246-3358-F964672B0366}"/>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10</a:t>
            </a:fld>
            <a:endParaRPr lang="ru-RU" dirty="0"/>
          </a:p>
        </p:txBody>
      </p:sp>
      <p:sp>
        <p:nvSpPr>
          <p:cNvPr id="6" name="Freeform 5">
            <a:extLst>
              <a:ext uri="{FF2B5EF4-FFF2-40B4-BE49-F238E27FC236}">
                <a16:creationId xmlns:a16="http://schemas.microsoft.com/office/drawing/2014/main" id="{809E35A3-FE01-16B0-39AC-6B762A77107D}"/>
              </a:ext>
            </a:extLst>
          </p:cNvPr>
          <p:cNvSpPr>
            <a:spLocks/>
          </p:cNvSpPr>
          <p:nvPr/>
        </p:nvSpPr>
        <p:spPr bwMode="auto">
          <a:xfrm>
            <a:off x="1765353"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fr-FR" dirty="0"/>
          </a:p>
        </p:txBody>
      </p:sp>
      <p:sp>
        <p:nvSpPr>
          <p:cNvPr id="7" name="Freeform 5">
            <a:extLst>
              <a:ext uri="{FF2B5EF4-FFF2-40B4-BE49-F238E27FC236}">
                <a16:creationId xmlns:a16="http://schemas.microsoft.com/office/drawing/2014/main" id="{36B43D7D-8580-435B-07FF-9A81F57284FA}"/>
              </a:ext>
            </a:extLst>
          </p:cNvPr>
          <p:cNvSpPr>
            <a:spLocks/>
          </p:cNvSpPr>
          <p:nvPr/>
        </p:nvSpPr>
        <p:spPr bwMode="auto">
          <a:xfrm>
            <a:off x="7251157"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fr-FR"/>
          </a:p>
        </p:txBody>
      </p:sp>
      <p:sp>
        <p:nvSpPr>
          <p:cNvPr id="10" name="Freeform 9">
            <a:extLst>
              <a:ext uri="{FF2B5EF4-FFF2-40B4-BE49-F238E27FC236}">
                <a16:creationId xmlns:a16="http://schemas.microsoft.com/office/drawing/2014/main" id="{625F5844-3EC2-3B8F-2F0B-CD971476C343}"/>
              </a:ext>
            </a:extLst>
          </p:cNvPr>
          <p:cNvSpPr>
            <a:spLocks/>
          </p:cNvSpPr>
          <p:nvPr/>
        </p:nvSpPr>
        <p:spPr bwMode="auto">
          <a:xfrm>
            <a:off x="4489059" y="1664859"/>
            <a:ext cx="3159648" cy="3159216"/>
          </a:xfrm>
          <a:prstGeom prst="ellipse">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p>
        </p:txBody>
      </p:sp>
      <p:sp>
        <p:nvSpPr>
          <p:cNvPr id="13" name="Rectangle 399">
            <a:extLst>
              <a:ext uri="{FF2B5EF4-FFF2-40B4-BE49-F238E27FC236}">
                <a16:creationId xmlns:a16="http://schemas.microsoft.com/office/drawing/2014/main" id="{2AD562A5-6CE0-85B4-5BB0-00C53465458D}"/>
              </a:ext>
            </a:extLst>
          </p:cNvPr>
          <p:cNvSpPr/>
          <p:nvPr/>
        </p:nvSpPr>
        <p:spPr>
          <a:xfrm>
            <a:off x="4721512" y="2880879"/>
            <a:ext cx="2636471" cy="923330"/>
          </a:xfrm>
          <a:prstGeom prst="rect">
            <a:avLst/>
          </a:prstGeom>
        </p:spPr>
        <p:txBody>
          <a:bodyPr wrap="square">
            <a:spAutoFit/>
          </a:bodyPr>
          <a:lstStyle/>
          <a:p>
            <a:pPr algn="ctr" defTabSz="685800"/>
            <a:r>
              <a:rPr lang="de-CH" b="1" dirty="0">
                <a:solidFill>
                  <a:schemeClr val="bg1"/>
                </a:solidFill>
                <a:ea typeface="Roboto" pitchFamily="2" charset="0"/>
                <a:cs typeface="Arial" charset="0"/>
              </a:rPr>
              <a:t>Come </a:t>
            </a:r>
            <a:r>
              <a:rPr lang="de-CH" b="1" dirty="0" err="1">
                <a:solidFill>
                  <a:schemeClr val="bg1"/>
                </a:solidFill>
                <a:ea typeface="Roboto" pitchFamily="2" charset="0"/>
                <a:cs typeface="Arial" charset="0"/>
              </a:rPr>
              <a:t>posso</a:t>
            </a:r>
            <a:r>
              <a:rPr lang="de-CH" b="1" dirty="0">
                <a:solidFill>
                  <a:schemeClr val="bg1"/>
                </a:solidFill>
                <a:ea typeface="Roboto" pitchFamily="2" charset="0"/>
                <a:cs typeface="Arial" charset="0"/>
              </a:rPr>
              <a:t> </a:t>
            </a:r>
            <a:r>
              <a:rPr lang="de-CH" b="1" dirty="0" err="1">
                <a:solidFill>
                  <a:schemeClr val="bg1"/>
                </a:solidFill>
                <a:ea typeface="Roboto" pitchFamily="2" charset="0"/>
                <a:cs typeface="Arial" charset="0"/>
              </a:rPr>
              <a:t>trovare</a:t>
            </a:r>
            <a:r>
              <a:rPr lang="de-CH" b="1" dirty="0">
                <a:solidFill>
                  <a:schemeClr val="bg1"/>
                </a:solidFill>
                <a:ea typeface="Roboto" pitchFamily="2" charset="0"/>
                <a:cs typeface="Arial" charset="0"/>
              </a:rPr>
              <a:t> </a:t>
            </a:r>
            <a:r>
              <a:rPr lang="de-CH" b="1" dirty="0" err="1">
                <a:solidFill>
                  <a:schemeClr val="bg1"/>
                </a:solidFill>
                <a:ea typeface="Roboto" pitchFamily="2" charset="0"/>
                <a:cs typeface="Arial" charset="0"/>
              </a:rPr>
              <a:t>persone</a:t>
            </a:r>
            <a:r>
              <a:rPr lang="de-CH" b="1" dirty="0">
                <a:solidFill>
                  <a:schemeClr val="bg1"/>
                </a:solidFill>
                <a:ea typeface="Roboto" pitchFamily="2" charset="0"/>
                <a:cs typeface="Arial" charset="0"/>
              </a:rPr>
              <a:t> </a:t>
            </a:r>
            <a:r>
              <a:rPr lang="de-CH" b="1" dirty="0" err="1">
                <a:solidFill>
                  <a:schemeClr val="bg1"/>
                </a:solidFill>
                <a:ea typeface="Roboto" pitchFamily="2" charset="0"/>
                <a:cs typeface="Arial" charset="0"/>
              </a:rPr>
              <a:t>disposte</a:t>
            </a:r>
            <a:r>
              <a:rPr lang="de-CH" b="1" dirty="0">
                <a:solidFill>
                  <a:schemeClr val="bg1"/>
                </a:solidFill>
                <a:ea typeface="Roboto" pitchFamily="2" charset="0"/>
                <a:cs typeface="Arial" charset="0"/>
              </a:rPr>
              <a:t> a </a:t>
            </a:r>
            <a:r>
              <a:rPr lang="de-CH" b="1" dirty="0" err="1">
                <a:solidFill>
                  <a:schemeClr val="bg1"/>
                </a:solidFill>
                <a:ea typeface="Roboto" pitchFamily="2" charset="0"/>
                <a:cs typeface="Arial" charset="0"/>
              </a:rPr>
              <a:t>farsi</a:t>
            </a:r>
            <a:r>
              <a:rPr lang="de-CH" b="1" dirty="0">
                <a:solidFill>
                  <a:schemeClr val="bg1"/>
                </a:solidFill>
                <a:ea typeface="Roboto" pitchFamily="2" charset="0"/>
                <a:cs typeface="Arial" charset="0"/>
              </a:rPr>
              <a:t> </a:t>
            </a:r>
            <a:r>
              <a:rPr lang="de-CH" b="1" dirty="0" err="1">
                <a:solidFill>
                  <a:schemeClr val="bg1"/>
                </a:solidFill>
                <a:ea typeface="Roboto" pitchFamily="2" charset="0"/>
                <a:cs typeface="Arial" charset="0"/>
              </a:rPr>
              <a:t>intervistare</a:t>
            </a:r>
            <a:r>
              <a:rPr lang="de-CH" b="1" dirty="0">
                <a:solidFill>
                  <a:schemeClr val="bg1"/>
                </a:solidFill>
                <a:ea typeface="Roboto" pitchFamily="2" charset="0"/>
                <a:cs typeface="Arial" charset="0"/>
              </a:rPr>
              <a:t>?</a:t>
            </a:r>
          </a:p>
        </p:txBody>
      </p:sp>
      <p:sp>
        <p:nvSpPr>
          <p:cNvPr id="14" name="Rectangle 406">
            <a:extLst>
              <a:ext uri="{FF2B5EF4-FFF2-40B4-BE49-F238E27FC236}">
                <a16:creationId xmlns:a16="http://schemas.microsoft.com/office/drawing/2014/main" id="{C8C1F90F-A083-B099-A151-1D23EF397F72}"/>
              </a:ext>
            </a:extLst>
          </p:cNvPr>
          <p:cNvSpPr/>
          <p:nvPr/>
        </p:nvSpPr>
        <p:spPr>
          <a:xfrm>
            <a:off x="7555024" y="2791839"/>
            <a:ext cx="2667018" cy="1454230"/>
          </a:xfrm>
          <a:prstGeom prst="rect">
            <a:avLst/>
          </a:prstGeom>
        </p:spPr>
        <p:txBody>
          <a:bodyPr wrap="square" lIns="68567" tIns="34283" rIns="68567" bIns="34283">
            <a:spAutoFit/>
          </a:bodyPr>
          <a:lstStyle/>
          <a:p>
            <a:pPr algn="ctr" defTabSz="685800"/>
            <a:r>
              <a:rPr lang="de-CH" b="1" noProof="0" dirty="0">
                <a:solidFill>
                  <a:schemeClr val="bg1"/>
                </a:solidFill>
                <a:latin typeface="+mj-lt"/>
                <a:ea typeface="Roboto" pitchFamily="2" charset="0"/>
                <a:cs typeface="Arial" charset="0"/>
              </a:rPr>
              <a:t>Come posso condurre con successo interviste qualitative per la validazione delle idee?</a:t>
            </a:r>
          </a:p>
        </p:txBody>
      </p:sp>
      <p:sp>
        <p:nvSpPr>
          <p:cNvPr id="15" name="Rectangle 399">
            <a:extLst>
              <a:ext uri="{FF2B5EF4-FFF2-40B4-BE49-F238E27FC236}">
                <a16:creationId xmlns:a16="http://schemas.microsoft.com/office/drawing/2014/main" id="{339FFCF5-AA42-0282-A9AE-E345E6763E0F}"/>
              </a:ext>
            </a:extLst>
          </p:cNvPr>
          <p:cNvSpPr/>
          <p:nvPr/>
        </p:nvSpPr>
        <p:spPr>
          <a:xfrm>
            <a:off x="2134675" y="283300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Come posso </a:t>
            </a:r>
            <a:r>
              <a:rPr lang="de-CH" b="1" dirty="0">
                <a:solidFill>
                  <a:schemeClr val="bg1"/>
                </a:solidFill>
                <a:latin typeface="+mj-lt"/>
                <a:ea typeface="Roboto" pitchFamily="2" charset="0"/>
                <a:cs typeface="Arial" charset="0"/>
              </a:rPr>
              <a:t>pianificare e </a:t>
            </a:r>
            <a:r>
              <a:rPr lang="de-CH" b="1" noProof="0" dirty="0">
                <a:solidFill>
                  <a:schemeClr val="bg1"/>
                </a:solidFill>
                <a:latin typeface="+mj-lt"/>
                <a:ea typeface="Roboto" pitchFamily="2" charset="0"/>
                <a:cs typeface="Arial" charset="0"/>
              </a:rPr>
              <a:t>condurre con successo le interviste?</a:t>
            </a:r>
          </a:p>
        </p:txBody>
      </p:sp>
      <p:grpSp>
        <p:nvGrpSpPr>
          <p:cNvPr id="27" name="Group 17">
            <a:extLst>
              <a:ext uri="{FF2B5EF4-FFF2-40B4-BE49-F238E27FC236}">
                <a16:creationId xmlns:a16="http://schemas.microsoft.com/office/drawing/2014/main" id="{855FC453-E327-1EBE-BB09-248E01AA5D57}"/>
              </a:ext>
            </a:extLst>
          </p:cNvPr>
          <p:cNvGrpSpPr>
            <a:grpSpLocks noChangeAspect="1"/>
          </p:cNvGrpSpPr>
          <p:nvPr/>
        </p:nvGrpSpPr>
        <p:grpSpPr bwMode="auto">
          <a:xfrm>
            <a:off x="5706005" y="2016958"/>
            <a:ext cx="722112" cy="709640"/>
            <a:chOff x="-2439" y="397"/>
            <a:chExt cx="5790" cy="5690"/>
          </a:xfrm>
          <a:solidFill>
            <a:schemeClr val="bg1"/>
          </a:solidFill>
        </p:grpSpPr>
        <p:sp>
          <p:nvSpPr>
            <p:cNvPr id="28" name="Freeform 18">
              <a:extLst>
                <a:ext uri="{FF2B5EF4-FFF2-40B4-BE49-F238E27FC236}">
                  <a16:creationId xmlns:a16="http://schemas.microsoft.com/office/drawing/2014/main" id="{0C30D349-3F3E-110D-2146-89B9C93B26A3}"/>
                </a:ext>
              </a:extLst>
            </p:cNvPr>
            <p:cNvSpPr>
              <a:spLocks noEditPoints="1"/>
            </p:cNvSpPr>
            <p:nvPr/>
          </p:nvSpPr>
          <p:spPr bwMode="auto">
            <a:xfrm>
              <a:off x="1405" y="397"/>
              <a:ext cx="1461" cy="1462"/>
            </a:xfrm>
            <a:custGeom>
              <a:avLst/>
              <a:gdLst>
                <a:gd name="T0" fmla="*/ 309 w 618"/>
                <a:gd name="T1" fmla="*/ 0 h 618"/>
                <a:gd name="T2" fmla="*/ 0 w 618"/>
                <a:gd name="T3" fmla="*/ 309 h 618"/>
                <a:gd name="T4" fmla="*/ 309 w 618"/>
                <a:gd name="T5" fmla="*/ 618 h 618"/>
                <a:gd name="T6" fmla="*/ 618 w 618"/>
                <a:gd name="T7" fmla="*/ 309 h 618"/>
                <a:gd name="T8" fmla="*/ 309 w 618"/>
                <a:gd name="T9" fmla="*/ 0 h 618"/>
                <a:gd name="T10" fmla="*/ 309 w 618"/>
                <a:gd name="T11" fmla="*/ 495 h 618"/>
                <a:gd name="T12" fmla="*/ 123 w 618"/>
                <a:gd name="T13" fmla="*/ 309 h 618"/>
                <a:gd name="T14" fmla="*/ 309 w 618"/>
                <a:gd name="T15" fmla="*/ 122 h 618"/>
                <a:gd name="T16" fmla="*/ 496 w 618"/>
                <a:gd name="T17" fmla="*/ 309 h 618"/>
                <a:gd name="T18" fmla="*/ 309 w 618"/>
                <a:gd name="T19" fmla="*/ 49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19">
              <a:extLst>
                <a:ext uri="{FF2B5EF4-FFF2-40B4-BE49-F238E27FC236}">
                  <a16:creationId xmlns:a16="http://schemas.microsoft.com/office/drawing/2014/main" id="{91E6E7FE-799A-B16F-FF94-E7A4BF426933}"/>
                </a:ext>
              </a:extLst>
            </p:cNvPr>
            <p:cNvSpPr>
              <a:spLocks noEditPoints="1"/>
            </p:cNvSpPr>
            <p:nvPr/>
          </p:nvSpPr>
          <p:spPr bwMode="auto">
            <a:xfrm>
              <a:off x="-275" y="397"/>
              <a:ext cx="1462" cy="1462"/>
            </a:xfrm>
            <a:custGeom>
              <a:avLst/>
              <a:gdLst>
                <a:gd name="T0" fmla="*/ 309 w 618"/>
                <a:gd name="T1" fmla="*/ 618 h 618"/>
                <a:gd name="T2" fmla="*/ 618 w 618"/>
                <a:gd name="T3" fmla="*/ 309 h 618"/>
                <a:gd name="T4" fmla="*/ 309 w 618"/>
                <a:gd name="T5" fmla="*/ 0 h 618"/>
                <a:gd name="T6" fmla="*/ 0 w 618"/>
                <a:gd name="T7" fmla="*/ 309 h 618"/>
                <a:gd name="T8" fmla="*/ 309 w 618"/>
                <a:gd name="T9" fmla="*/ 618 h 618"/>
                <a:gd name="T10" fmla="*/ 309 w 618"/>
                <a:gd name="T11" fmla="*/ 122 h 618"/>
                <a:gd name="T12" fmla="*/ 496 w 618"/>
                <a:gd name="T13" fmla="*/ 309 h 618"/>
                <a:gd name="T14" fmla="*/ 309 w 618"/>
                <a:gd name="T15" fmla="*/ 495 h 618"/>
                <a:gd name="T16" fmla="*/ 123 w 618"/>
                <a:gd name="T17" fmla="*/ 309 h 618"/>
                <a:gd name="T18" fmla="*/ 309 w 618"/>
                <a:gd name="T19" fmla="*/ 12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Freeform 20">
              <a:extLst>
                <a:ext uri="{FF2B5EF4-FFF2-40B4-BE49-F238E27FC236}">
                  <a16:creationId xmlns:a16="http://schemas.microsoft.com/office/drawing/2014/main" id="{49FC3376-55EA-B037-6DA9-950D331245B7}"/>
                </a:ext>
              </a:extLst>
            </p:cNvPr>
            <p:cNvSpPr>
              <a:spLocks/>
            </p:cNvSpPr>
            <p:nvPr/>
          </p:nvSpPr>
          <p:spPr bwMode="auto">
            <a:xfrm>
              <a:off x="1592" y="2006"/>
              <a:ext cx="1759" cy="4081"/>
            </a:xfrm>
            <a:custGeom>
              <a:avLst/>
              <a:gdLst>
                <a:gd name="T0" fmla="*/ 438 w 744"/>
                <a:gd name="T1" fmla="*/ 0 h 1726"/>
                <a:gd name="T2" fmla="*/ 175 w 744"/>
                <a:gd name="T3" fmla="*/ 0 h 1726"/>
                <a:gd name="T4" fmla="*/ 113 w 744"/>
                <a:gd name="T5" fmla="*/ 62 h 1726"/>
                <a:gd name="T6" fmla="*/ 175 w 744"/>
                <a:gd name="T7" fmla="*/ 123 h 1726"/>
                <a:gd name="T8" fmla="*/ 438 w 744"/>
                <a:gd name="T9" fmla="*/ 123 h 1726"/>
                <a:gd name="T10" fmla="*/ 622 w 744"/>
                <a:gd name="T11" fmla="*/ 307 h 1726"/>
                <a:gd name="T12" fmla="*/ 622 w 744"/>
                <a:gd name="T13" fmla="*/ 699 h 1726"/>
                <a:gd name="T14" fmla="*/ 501 w 744"/>
                <a:gd name="T15" fmla="*/ 871 h 1726"/>
                <a:gd name="T16" fmla="*/ 461 w 744"/>
                <a:gd name="T17" fmla="*/ 929 h 1726"/>
                <a:gd name="T18" fmla="*/ 461 w 744"/>
                <a:gd name="T19" fmla="*/ 1482 h 1726"/>
                <a:gd name="T20" fmla="*/ 339 w 744"/>
                <a:gd name="T21" fmla="*/ 1603 h 1726"/>
                <a:gd name="T22" fmla="*/ 61 w 744"/>
                <a:gd name="T23" fmla="*/ 1603 h 1726"/>
                <a:gd name="T24" fmla="*/ 0 w 744"/>
                <a:gd name="T25" fmla="*/ 1665 h 1726"/>
                <a:gd name="T26" fmla="*/ 61 w 744"/>
                <a:gd name="T27" fmla="*/ 1726 h 1726"/>
                <a:gd name="T28" fmla="*/ 339 w 744"/>
                <a:gd name="T29" fmla="*/ 1726 h 1726"/>
                <a:gd name="T30" fmla="*/ 583 w 744"/>
                <a:gd name="T31" fmla="*/ 1482 h 1726"/>
                <a:gd name="T32" fmla="*/ 583 w 744"/>
                <a:gd name="T33" fmla="*/ 967 h 1726"/>
                <a:gd name="T34" fmla="*/ 744 w 744"/>
                <a:gd name="T35" fmla="*/ 698 h 1726"/>
                <a:gd name="T36" fmla="*/ 744 w 744"/>
                <a:gd name="T37" fmla="*/ 306 h 1726"/>
                <a:gd name="T38" fmla="*/ 438 w 744"/>
                <a:gd name="T39" fmla="*/ 0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4" h="1726">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1" name="Freeform 21">
              <a:extLst>
                <a:ext uri="{FF2B5EF4-FFF2-40B4-BE49-F238E27FC236}">
                  <a16:creationId xmlns:a16="http://schemas.microsoft.com/office/drawing/2014/main" id="{3BE948D1-2812-6CC7-5BF3-199C22BCCA83}"/>
                </a:ext>
              </a:extLst>
            </p:cNvPr>
            <p:cNvSpPr>
              <a:spLocks noEditPoints="1"/>
            </p:cNvSpPr>
            <p:nvPr/>
          </p:nvSpPr>
          <p:spPr bwMode="auto">
            <a:xfrm>
              <a:off x="-830" y="2006"/>
              <a:ext cx="2573" cy="4079"/>
            </a:xfrm>
            <a:custGeom>
              <a:avLst/>
              <a:gdLst>
                <a:gd name="T0" fmla="*/ 405 w 1088"/>
                <a:gd name="T1" fmla="*/ 1725 h 1725"/>
                <a:gd name="T2" fmla="*/ 683 w 1088"/>
                <a:gd name="T3" fmla="*/ 1725 h 1725"/>
                <a:gd name="T4" fmla="*/ 927 w 1088"/>
                <a:gd name="T5" fmla="*/ 1481 h 1725"/>
                <a:gd name="T6" fmla="*/ 927 w 1088"/>
                <a:gd name="T7" fmla="*/ 967 h 1725"/>
                <a:gd name="T8" fmla="*/ 1088 w 1088"/>
                <a:gd name="T9" fmla="*/ 698 h 1725"/>
                <a:gd name="T10" fmla="*/ 1088 w 1088"/>
                <a:gd name="T11" fmla="*/ 306 h 1725"/>
                <a:gd name="T12" fmla="*/ 782 w 1088"/>
                <a:gd name="T13" fmla="*/ 0 h 1725"/>
                <a:gd name="T14" fmla="*/ 306 w 1088"/>
                <a:gd name="T15" fmla="*/ 0 h 1725"/>
                <a:gd name="T16" fmla="*/ 0 w 1088"/>
                <a:gd name="T17" fmla="*/ 306 h 1725"/>
                <a:gd name="T18" fmla="*/ 0 w 1088"/>
                <a:gd name="T19" fmla="*/ 698 h 1725"/>
                <a:gd name="T20" fmla="*/ 161 w 1088"/>
                <a:gd name="T21" fmla="*/ 967 h 1725"/>
                <a:gd name="T22" fmla="*/ 161 w 1088"/>
                <a:gd name="T23" fmla="*/ 1481 h 1725"/>
                <a:gd name="T24" fmla="*/ 405 w 1088"/>
                <a:gd name="T25" fmla="*/ 1725 h 1725"/>
                <a:gd name="T26" fmla="*/ 123 w 1088"/>
                <a:gd name="T27" fmla="*/ 698 h 1725"/>
                <a:gd name="T28" fmla="*/ 123 w 1088"/>
                <a:gd name="T29" fmla="*/ 306 h 1725"/>
                <a:gd name="T30" fmla="*/ 307 w 1088"/>
                <a:gd name="T31" fmla="*/ 122 h 1725"/>
                <a:gd name="T32" fmla="*/ 782 w 1088"/>
                <a:gd name="T33" fmla="*/ 122 h 1725"/>
                <a:gd name="T34" fmla="*/ 966 w 1088"/>
                <a:gd name="T35" fmla="*/ 306 h 1725"/>
                <a:gd name="T36" fmla="*/ 966 w 1088"/>
                <a:gd name="T37" fmla="*/ 698 h 1725"/>
                <a:gd name="T38" fmla="*/ 846 w 1088"/>
                <a:gd name="T39" fmla="*/ 870 h 1725"/>
                <a:gd name="T40" fmla="*/ 806 w 1088"/>
                <a:gd name="T41" fmla="*/ 928 h 1725"/>
                <a:gd name="T42" fmla="*/ 806 w 1088"/>
                <a:gd name="T43" fmla="*/ 1481 h 1725"/>
                <a:gd name="T44" fmla="*/ 684 w 1088"/>
                <a:gd name="T45" fmla="*/ 1602 h 1725"/>
                <a:gd name="T46" fmla="*/ 406 w 1088"/>
                <a:gd name="T47" fmla="*/ 1602 h 1725"/>
                <a:gd name="T48" fmla="*/ 285 w 1088"/>
                <a:gd name="T49" fmla="*/ 1481 h 1725"/>
                <a:gd name="T50" fmla="*/ 285 w 1088"/>
                <a:gd name="T51" fmla="*/ 928 h 1725"/>
                <a:gd name="T52" fmla="*/ 245 w 1088"/>
                <a:gd name="T53" fmla="*/ 870 h 1725"/>
                <a:gd name="T54" fmla="*/ 123 w 1088"/>
                <a:gd name="T55" fmla="*/ 698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88" h="1725">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2" name="Freeform 22">
              <a:extLst>
                <a:ext uri="{FF2B5EF4-FFF2-40B4-BE49-F238E27FC236}">
                  <a16:creationId xmlns:a16="http://schemas.microsoft.com/office/drawing/2014/main" id="{938C84CB-AE99-9330-9B31-5B55BD9FECC6}"/>
                </a:ext>
              </a:extLst>
            </p:cNvPr>
            <p:cNvSpPr>
              <a:spLocks noEditPoints="1"/>
            </p:cNvSpPr>
            <p:nvPr/>
          </p:nvSpPr>
          <p:spPr bwMode="auto">
            <a:xfrm>
              <a:off x="-1954" y="397"/>
              <a:ext cx="1462" cy="1462"/>
            </a:xfrm>
            <a:custGeom>
              <a:avLst/>
              <a:gdLst>
                <a:gd name="T0" fmla="*/ 618 w 618"/>
                <a:gd name="T1" fmla="*/ 309 h 618"/>
                <a:gd name="T2" fmla="*/ 309 w 618"/>
                <a:gd name="T3" fmla="*/ 0 h 618"/>
                <a:gd name="T4" fmla="*/ 0 w 618"/>
                <a:gd name="T5" fmla="*/ 309 h 618"/>
                <a:gd name="T6" fmla="*/ 309 w 618"/>
                <a:gd name="T7" fmla="*/ 618 h 618"/>
                <a:gd name="T8" fmla="*/ 618 w 618"/>
                <a:gd name="T9" fmla="*/ 309 h 618"/>
                <a:gd name="T10" fmla="*/ 123 w 618"/>
                <a:gd name="T11" fmla="*/ 309 h 618"/>
                <a:gd name="T12" fmla="*/ 309 w 618"/>
                <a:gd name="T13" fmla="*/ 122 h 618"/>
                <a:gd name="T14" fmla="*/ 496 w 618"/>
                <a:gd name="T15" fmla="*/ 309 h 618"/>
                <a:gd name="T16" fmla="*/ 309 w 618"/>
                <a:gd name="T17" fmla="*/ 495 h 618"/>
                <a:gd name="T18" fmla="*/ 123 w 618"/>
                <a:gd name="T19" fmla="*/ 3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23">
              <a:extLst>
                <a:ext uri="{FF2B5EF4-FFF2-40B4-BE49-F238E27FC236}">
                  <a16:creationId xmlns:a16="http://schemas.microsoft.com/office/drawing/2014/main" id="{7FAA1A4B-D2DE-E1C7-B277-5944346C7A2E}"/>
                </a:ext>
              </a:extLst>
            </p:cNvPr>
            <p:cNvSpPr>
              <a:spLocks/>
            </p:cNvSpPr>
            <p:nvPr/>
          </p:nvSpPr>
          <p:spPr bwMode="auto">
            <a:xfrm>
              <a:off x="-2439" y="2003"/>
              <a:ext cx="1762" cy="4082"/>
            </a:xfrm>
            <a:custGeom>
              <a:avLst/>
              <a:gdLst>
                <a:gd name="T0" fmla="*/ 405 w 745"/>
                <a:gd name="T1" fmla="*/ 1726 h 1726"/>
                <a:gd name="T2" fmla="*/ 683 w 745"/>
                <a:gd name="T3" fmla="*/ 1726 h 1726"/>
                <a:gd name="T4" fmla="*/ 745 w 745"/>
                <a:gd name="T5" fmla="*/ 1664 h 1726"/>
                <a:gd name="T6" fmla="*/ 683 w 745"/>
                <a:gd name="T7" fmla="*/ 1603 h 1726"/>
                <a:gd name="T8" fmla="*/ 405 w 745"/>
                <a:gd name="T9" fmla="*/ 1603 h 1726"/>
                <a:gd name="T10" fmla="*/ 284 w 745"/>
                <a:gd name="T11" fmla="*/ 1481 h 1726"/>
                <a:gd name="T12" fmla="*/ 284 w 745"/>
                <a:gd name="T13" fmla="*/ 929 h 1726"/>
                <a:gd name="T14" fmla="*/ 244 w 745"/>
                <a:gd name="T15" fmla="*/ 871 h 1726"/>
                <a:gd name="T16" fmla="*/ 123 w 745"/>
                <a:gd name="T17" fmla="*/ 699 h 1726"/>
                <a:gd name="T18" fmla="*/ 123 w 745"/>
                <a:gd name="T19" fmla="*/ 307 h 1726"/>
                <a:gd name="T20" fmla="*/ 307 w 745"/>
                <a:gd name="T21" fmla="*/ 123 h 1726"/>
                <a:gd name="T22" fmla="*/ 569 w 745"/>
                <a:gd name="T23" fmla="*/ 123 h 1726"/>
                <a:gd name="T24" fmla="*/ 631 w 745"/>
                <a:gd name="T25" fmla="*/ 62 h 1726"/>
                <a:gd name="T26" fmla="*/ 569 w 745"/>
                <a:gd name="T27" fmla="*/ 0 h 1726"/>
                <a:gd name="T28" fmla="*/ 307 w 745"/>
                <a:gd name="T29" fmla="*/ 0 h 1726"/>
                <a:gd name="T30" fmla="*/ 0 w 745"/>
                <a:gd name="T31" fmla="*/ 307 h 1726"/>
                <a:gd name="T32" fmla="*/ 0 w 745"/>
                <a:gd name="T33" fmla="*/ 698 h 1726"/>
                <a:gd name="T34" fmla="*/ 161 w 745"/>
                <a:gd name="T35" fmla="*/ 968 h 1726"/>
                <a:gd name="T36" fmla="*/ 161 w 745"/>
                <a:gd name="T37" fmla="*/ 1481 h 1726"/>
                <a:gd name="T38" fmla="*/ 405 w 745"/>
                <a:gd name="T39" fmla="*/ 172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5" h="1726">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4" name="Group 26">
            <a:extLst>
              <a:ext uri="{FF2B5EF4-FFF2-40B4-BE49-F238E27FC236}">
                <a16:creationId xmlns:a16="http://schemas.microsoft.com/office/drawing/2014/main" id="{689AFFA2-BAF1-FEFC-A458-D016460480BB}"/>
              </a:ext>
            </a:extLst>
          </p:cNvPr>
          <p:cNvGrpSpPr>
            <a:grpSpLocks noChangeAspect="1"/>
          </p:cNvGrpSpPr>
          <p:nvPr/>
        </p:nvGrpSpPr>
        <p:grpSpPr bwMode="auto">
          <a:xfrm>
            <a:off x="2792809" y="1992389"/>
            <a:ext cx="936470" cy="797213"/>
            <a:chOff x="-1847" y="777"/>
            <a:chExt cx="5790" cy="4929"/>
          </a:xfrm>
          <a:solidFill>
            <a:schemeClr val="bg1"/>
          </a:solidFill>
        </p:grpSpPr>
        <p:sp>
          <p:nvSpPr>
            <p:cNvPr id="35" name="Freeform 27">
              <a:extLst>
                <a:ext uri="{FF2B5EF4-FFF2-40B4-BE49-F238E27FC236}">
                  <a16:creationId xmlns:a16="http://schemas.microsoft.com/office/drawing/2014/main" id="{6EFC5D94-5A9C-1B29-D909-3D943EF4BAD1}"/>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6" name="Freeform 28">
              <a:extLst>
                <a:ext uri="{FF2B5EF4-FFF2-40B4-BE49-F238E27FC236}">
                  <a16:creationId xmlns:a16="http://schemas.microsoft.com/office/drawing/2014/main" id="{809B134C-368F-C12C-4333-C4D978415C43}"/>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7" name="Oval 29">
              <a:extLst>
                <a:ext uri="{FF2B5EF4-FFF2-40B4-BE49-F238E27FC236}">
                  <a16:creationId xmlns:a16="http://schemas.microsoft.com/office/drawing/2014/main" id="{66461FB7-E901-CD6F-C5DF-2FA4122BA40D}"/>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8" name="Oval 30">
              <a:extLst>
                <a:ext uri="{FF2B5EF4-FFF2-40B4-BE49-F238E27FC236}">
                  <a16:creationId xmlns:a16="http://schemas.microsoft.com/office/drawing/2014/main" id="{9D436BB0-A359-A6CF-B7EA-BF17E2ABE6B9}"/>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9" name="Oval 31">
              <a:extLst>
                <a:ext uri="{FF2B5EF4-FFF2-40B4-BE49-F238E27FC236}">
                  <a16:creationId xmlns:a16="http://schemas.microsoft.com/office/drawing/2014/main" id="{3B53E562-934F-F40D-6E17-5A6D24994BAF}"/>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0" name="Freeform 16">
            <a:extLst>
              <a:ext uri="{FF2B5EF4-FFF2-40B4-BE49-F238E27FC236}">
                <a16:creationId xmlns:a16="http://schemas.microsoft.com/office/drawing/2014/main" id="{B86A0E81-88DC-FC77-5C21-6BC2A86274D2}"/>
              </a:ext>
            </a:extLst>
          </p:cNvPr>
          <p:cNvSpPr>
            <a:spLocks noEditPoints="1"/>
          </p:cNvSpPr>
          <p:nvPr/>
        </p:nvSpPr>
        <p:spPr bwMode="auto">
          <a:xfrm>
            <a:off x="8786685" y="1874435"/>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41" name="Group 26">
            <a:extLst>
              <a:ext uri="{FF2B5EF4-FFF2-40B4-BE49-F238E27FC236}">
                <a16:creationId xmlns:a16="http://schemas.microsoft.com/office/drawing/2014/main" id="{6D4B7F21-AEAC-8BC5-FD72-25D3AFD8FED6}"/>
              </a:ext>
            </a:extLst>
          </p:cNvPr>
          <p:cNvGrpSpPr>
            <a:grpSpLocks noChangeAspect="1"/>
          </p:cNvGrpSpPr>
          <p:nvPr/>
        </p:nvGrpSpPr>
        <p:grpSpPr bwMode="auto">
          <a:xfrm>
            <a:off x="8242491" y="2184719"/>
            <a:ext cx="609231" cy="518636"/>
            <a:chOff x="-1847" y="777"/>
            <a:chExt cx="5790" cy="4929"/>
          </a:xfrm>
          <a:solidFill>
            <a:schemeClr val="bg1"/>
          </a:solidFill>
        </p:grpSpPr>
        <p:sp>
          <p:nvSpPr>
            <p:cNvPr id="42" name="Freeform 27">
              <a:extLst>
                <a:ext uri="{FF2B5EF4-FFF2-40B4-BE49-F238E27FC236}">
                  <a16:creationId xmlns:a16="http://schemas.microsoft.com/office/drawing/2014/main" id="{C6F458E3-329F-9691-7E84-3366DFE91829}"/>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3" name="Freeform 28">
              <a:extLst>
                <a:ext uri="{FF2B5EF4-FFF2-40B4-BE49-F238E27FC236}">
                  <a16:creationId xmlns:a16="http://schemas.microsoft.com/office/drawing/2014/main" id="{02BBE6E9-5A48-4545-66B5-9B79930A42BE}"/>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4" name="Oval 29">
              <a:extLst>
                <a:ext uri="{FF2B5EF4-FFF2-40B4-BE49-F238E27FC236}">
                  <a16:creationId xmlns:a16="http://schemas.microsoft.com/office/drawing/2014/main" id="{C78ADC78-9FBA-DF1A-E7A0-267A14B16F61}"/>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5" name="Oval 30">
              <a:extLst>
                <a:ext uri="{FF2B5EF4-FFF2-40B4-BE49-F238E27FC236}">
                  <a16:creationId xmlns:a16="http://schemas.microsoft.com/office/drawing/2014/main" id="{5348A7E0-EC2A-D5BD-E4D9-CE4CFF2B5F59}"/>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6" name="Oval 31">
              <a:extLst>
                <a:ext uri="{FF2B5EF4-FFF2-40B4-BE49-F238E27FC236}">
                  <a16:creationId xmlns:a16="http://schemas.microsoft.com/office/drawing/2014/main" id="{33994F01-14AD-A622-C46E-A24F7828EF5E}"/>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2467330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47596-C48B-B8EC-37BB-A195FBBDF6E8}"/>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20D7A92-F857-D40C-3A45-4132C88CE924}"/>
              </a:ext>
            </a:extLst>
          </p:cNvPr>
          <p:cNvSpPr>
            <a:spLocks noGrp="1"/>
          </p:cNvSpPr>
          <p:nvPr>
            <p:ph type="sldNum" sz="quarter" idx="12"/>
          </p:nvPr>
        </p:nvSpPr>
        <p:spPr/>
        <p:txBody>
          <a:bodyPr/>
          <a:lstStyle/>
          <a:p>
            <a:fld id="{B7E6CA31-DA56-47CF-9891-B6D0296B6AEC}" type="slidenum">
              <a:rPr lang="ru-RU" smtClean="0"/>
              <a:t>11</a:t>
            </a:fld>
            <a:endParaRPr lang="ru-RU" dirty="0"/>
          </a:p>
        </p:txBody>
      </p:sp>
      <p:sp>
        <p:nvSpPr>
          <p:cNvPr id="5" name="Titel 1">
            <a:extLst>
              <a:ext uri="{FF2B5EF4-FFF2-40B4-BE49-F238E27FC236}">
                <a16:creationId xmlns:a16="http://schemas.microsoft.com/office/drawing/2014/main" id="{D069A435-1B85-C609-04EE-E805354DA7DF}"/>
              </a:ext>
            </a:extLst>
          </p:cNvPr>
          <p:cNvSpPr txBox="1">
            <a:spLocks/>
          </p:cNvSpPr>
          <p:nvPr/>
        </p:nvSpPr>
        <p:spPr>
          <a:xfrm>
            <a:off x="963090" y="184433"/>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Come posso trovare persone da intervistare?</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8" name="Rechteck 7">
            <a:extLst>
              <a:ext uri="{FF2B5EF4-FFF2-40B4-BE49-F238E27FC236}">
                <a16:creationId xmlns:a16="http://schemas.microsoft.com/office/drawing/2014/main" id="{47739446-E214-019E-1954-68A11577D56B}"/>
              </a:ext>
            </a:extLst>
          </p:cNvPr>
          <p:cNvSpPr/>
          <p:nvPr/>
        </p:nvSpPr>
        <p:spPr>
          <a:xfrm>
            <a:off x="963090" y="1273873"/>
            <a:ext cx="9865871" cy="4585871"/>
          </a:xfrm>
          <a:prstGeom prst="rect">
            <a:avLst/>
          </a:prstGeom>
        </p:spPr>
        <p:txBody>
          <a:bodyPr wrap="square">
            <a:spAutoFit/>
          </a:bodyPr>
          <a:lstStyle/>
          <a:p>
            <a:pPr marL="354013" indent="-354013">
              <a:spcBef>
                <a:spcPts val="800"/>
              </a:spcBef>
              <a:buClr>
                <a:srgbClr val="073450"/>
              </a:buClr>
              <a:buFont typeface="Century Gothic" panose="020B0502020202020204" pitchFamily="34" charset="0"/>
              <a:buChar char="●"/>
            </a:pPr>
            <a:r>
              <a:rPr lang="de-CH" b="1" dirty="0" err="1"/>
              <a:t>Esperti</a:t>
            </a:r>
            <a:r>
              <a:rPr lang="de-CH" b="1" dirty="0"/>
              <a:t>/</a:t>
            </a:r>
            <a:r>
              <a:rPr lang="de-CH" b="1" dirty="0" err="1"/>
              <a:t>e</a:t>
            </a:r>
            <a:r>
              <a:rPr lang="de-CH" b="1" dirty="0"/>
              <a:t>: </a:t>
            </a:r>
            <a:r>
              <a:rPr lang="de-CH" dirty="0"/>
              <a:t>pensate a quali organizzazioni potrebbero mettervi in contatto con </a:t>
            </a:r>
            <a:r>
              <a:rPr lang="de-CH" dirty="0" err="1"/>
              <a:t>degli</a:t>
            </a:r>
            <a:r>
              <a:rPr lang="de-CH" dirty="0"/>
              <a:t> </a:t>
            </a:r>
            <a:r>
              <a:rPr lang="de-CH" dirty="0" err="1"/>
              <a:t>esperti</a:t>
            </a:r>
            <a:r>
              <a:rPr lang="de-CH" dirty="0"/>
              <a:t>/delle </a:t>
            </a:r>
            <a:r>
              <a:rPr lang="de-CH" dirty="0" err="1"/>
              <a:t>esperte</a:t>
            </a:r>
            <a:r>
              <a:rPr lang="de-CH" dirty="0"/>
              <a:t>, ad esempio associazioni di categoria, organizzazioni di startup, università o altri istituti di ricerca, nonché enti pubblici.</a:t>
            </a:r>
          </a:p>
          <a:p>
            <a:pPr marL="354013" indent="-354013">
              <a:spcBef>
                <a:spcPts val="800"/>
              </a:spcBef>
              <a:buClr>
                <a:srgbClr val="073450"/>
              </a:buClr>
              <a:buFont typeface="Century Gothic" panose="020B0502020202020204" pitchFamily="34" charset="0"/>
              <a:buChar char="●"/>
            </a:pPr>
            <a:r>
              <a:rPr lang="de-CH" b="1" dirty="0"/>
              <a:t>Potenziali clienti: </a:t>
            </a:r>
            <a:r>
              <a:rPr lang="de-CH" dirty="0"/>
              <a:t>pensate a dove potete trovare persone rilevanti per il vostro prodotto o servizio, ad esempio all’interno della vostra azienda, in altre aziende, tra i vostri amici o conoscenti, in associazioni, reti o comunità online.</a:t>
            </a:r>
          </a:p>
          <a:p>
            <a:pPr marL="354013" indent="-354013">
              <a:spcBef>
                <a:spcPts val="800"/>
              </a:spcBef>
              <a:buClr>
                <a:srgbClr val="073450"/>
              </a:buClr>
              <a:buFont typeface="Century Gothic" panose="020B0502020202020204" pitchFamily="34" charset="0"/>
              <a:buChar char="●"/>
            </a:pPr>
            <a:r>
              <a:rPr lang="de-CH" b="1" dirty="0"/>
              <a:t>Consigli generali: </a:t>
            </a:r>
          </a:p>
          <a:p>
            <a:pPr marL="811213" lvl="1" indent="-354013">
              <a:spcBef>
                <a:spcPts val="800"/>
              </a:spcBef>
              <a:buClr>
                <a:srgbClr val="073450"/>
              </a:buClr>
              <a:buFont typeface="Century Gothic" panose="020B0502020202020204" pitchFamily="34" charset="0"/>
              <a:buChar char="●"/>
            </a:pPr>
            <a:r>
              <a:rPr lang="de-CH" dirty="0"/>
              <a:t>Pensate alle persone che conoscete personalmente e che potreste intervistare voi stessi o che hanno contatti </a:t>
            </a:r>
            <a:r>
              <a:rPr lang="de-CH" dirty="0" err="1"/>
              <a:t>con</a:t>
            </a:r>
            <a:r>
              <a:rPr lang="de-CH" dirty="0"/>
              <a:t> altre </a:t>
            </a:r>
            <a:r>
              <a:rPr lang="de-CH" dirty="0" err="1"/>
              <a:t>possibili</a:t>
            </a:r>
            <a:r>
              <a:rPr lang="de-CH" dirty="0"/>
              <a:t> </a:t>
            </a:r>
            <a:r>
              <a:rPr lang="de-CH" dirty="0" err="1"/>
              <a:t>persone</a:t>
            </a:r>
            <a:r>
              <a:rPr lang="de-CH" dirty="0"/>
              <a:t> da </a:t>
            </a:r>
            <a:r>
              <a:rPr lang="de-CH" dirty="0" err="1"/>
              <a:t>intervistare</a:t>
            </a:r>
            <a:r>
              <a:rPr lang="de-CH" dirty="0"/>
              <a:t> in questo settore.</a:t>
            </a:r>
          </a:p>
          <a:p>
            <a:pPr marL="811213" lvl="1" indent="-354013">
              <a:spcBef>
                <a:spcPts val="800"/>
              </a:spcBef>
              <a:buClr>
                <a:srgbClr val="073450"/>
              </a:buClr>
              <a:buFont typeface="Century Gothic" panose="020B0502020202020204" pitchFamily="34" charset="0"/>
              <a:buChar char="●"/>
            </a:pPr>
            <a:r>
              <a:rPr lang="de-CH" dirty="0"/>
              <a:t>Quando conducete un’intervista, chiedete sempre alla fine: «Potrebbe </a:t>
            </a:r>
            <a:r>
              <a:rPr lang="de-CH" dirty="0" err="1"/>
              <a:t>consigliarmi</a:t>
            </a:r>
            <a:r>
              <a:rPr lang="de-CH" dirty="0"/>
              <a:t> altre </a:t>
            </a:r>
            <a:r>
              <a:rPr lang="de-CH" dirty="0" err="1"/>
              <a:t>persone</a:t>
            </a:r>
            <a:r>
              <a:rPr lang="de-CH" dirty="0"/>
              <a:t> da </a:t>
            </a:r>
            <a:r>
              <a:rPr lang="de-CH" dirty="0" err="1"/>
              <a:t>intervistare</a:t>
            </a:r>
            <a:r>
              <a:rPr lang="de-CH" dirty="0"/>
              <a:t>?»</a:t>
            </a:r>
          </a:p>
          <a:p>
            <a:pPr marL="354013" indent="-354013">
              <a:spcBef>
                <a:spcPts val="800"/>
              </a:spcBef>
              <a:buClr>
                <a:srgbClr val="073450"/>
              </a:buClr>
              <a:buFont typeface="Century Gothic" panose="020B0502020202020204" pitchFamily="34" charset="0"/>
              <a:buChar char="●"/>
            </a:pPr>
            <a:endParaRPr lang="de-CH" dirty="0"/>
          </a:p>
          <a:p>
            <a:pPr marL="354013" indent="-354013">
              <a:spcBef>
                <a:spcPts val="800"/>
              </a:spcBef>
              <a:buClr>
                <a:srgbClr val="073450"/>
              </a:buClr>
              <a:buFont typeface="Century Gothic" panose="020B0502020202020204" pitchFamily="34" charset="0"/>
              <a:buChar char="●"/>
            </a:pPr>
            <a:endParaRPr lang="de-CH" noProof="0" dirty="0">
              <a:solidFill>
                <a:srgbClr val="073450"/>
              </a:solidFill>
            </a:endParaRPr>
          </a:p>
        </p:txBody>
      </p:sp>
    </p:spTree>
    <p:extLst>
      <p:ext uri="{BB962C8B-B14F-4D97-AF65-F5344CB8AC3E}">
        <p14:creationId xmlns:p14="http://schemas.microsoft.com/office/powerpoint/2010/main" val="2455264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229C1-2A53-B874-826C-A2D765DB2205}"/>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740BD3-7556-EDCD-206D-E653981F0F16}"/>
              </a:ext>
            </a:extLst>
          </p:cNvPr>
          <p:cNvSpPr>
            <a:spLocks noGrp="1"/>
          </p:cNvSpPr>
          <p:nvPr>
            <p:ph type="sldNum" sz="quarter" idx="12"/>
          </p:nvPr>
        </p:nvSpPr>
        <p:spPr/>
        <p:txBody>
          <a:bodyPr/>
          <a:lstStyle/>
          <a:p>
            <a:fld id="{B7E6CA31-DA56-47CF-9891-B6D0296B6AEC}" type="slidenum">
              <a:rPr lang="ru-RU" smtClean="0"/>
              <a:t>12</a:t>
            </a:fld>
            <a:endParaRPr lang="ru-RU" dirty="0"/>
          </a:p>
        </p:txBody>
      </p:sp>
      <p:sp>
        <p:nvSpPr>
          <p:cNvPr id="5" name="Titel 1">
            <a:extLst>
              <a:ext uri="{FF2B5EF4-FFF2-40B4-BE49-F238E27FC236}">
                <a16:creationId xmlns:a16="http://schemas.microsoft.com/office/drawing/2014/main" id="{EC8E4C10-C78A-EE7A-877E-EDA3C63BC80B}"/>
              </a:ext>
            </a:extLst>
          </p:cNvPr>
          <p:cNvSpPr txBox="1">
            <a:spLocks/>
          </p:cNvSpPr>
          <p:nvPr/>
        </p:nvSpPr>
        <p:spPr>
          <a:xfrm>
            <a:off x="963090" y="150566"/>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Come posso rivolgermi alle </a:t>
            </a:r>
            <a:r>
              <a:rPr lang="de-CH" sz="2400" dirty="0" err="1">
                <a:solidFill>
                  <a:srgbClr val="073450"/>
                </a:solidFill>
                <a:latin typeface="Century Gothic"/>
              </a:rPr>
              <a:t>persone</a:t>
            </a:r>
            <a:r>
              <a:rPr lang="de-CH" sz="2400" dirty="0">
                <a:solidFill>
                  <a:srgbClr val="073450"/>
                </a:solidFill>
                <a:latin typeface="Century Gothic"/>
              </a:rPr>
              <a:t> da </a:t>
            </a:r>
            <a:r>
              <a:rPr lang="de-CH" sz="2400" dirty="0" err="1">
                <a:solidFill>
                  <a:srgbClr val="073450"/>
                </a:solidFill>
                <a:latin typeface="Century Gothic"/>
              </a:rPr>
              <a:t>intervistare</a:t>
            </a:r>
            <a:br>
              <a:rPr lang="de-CH" sz="2400" dirty="0">
                <a:solidFill>
                  <a:srgbClr val="073450"/>
                </a:solidFill>
                <a:latin typeface="Century Gothic"/>
              </a:rPr>
            </a:br>
            <a:r>
              <a:rPr lang="de-CH" sz="2400" dirty="0">
                <a:solidFill>
                  <a:srgbClr val="073450"/>
                </a:solidFill>
                <a:latin typeface="Century Gothic"/>
              </a:rPr>
              <a:t>in modo appropriato? 1/2</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1" name="Rechteck 10">
            <a:extLst>
              <a:ext uri="{FF2B5EF4-FFF2-40B4-BE49-F238E27FC236}">
                <a16:creationId xmlns:a16="http://schemas.microsoft.com/office/drawing/2014/main" id="{ACBA91FF-6EDD-ABC5-B944-600F58F6083E}"/>
              </a:ext>
            </a:extLst>
          </p:cNvPr>
          <p:cNvSpPr/>
          <p:nvPr/>
        </p:nvSpPr>
        <p:spPr>
          <a:xfrm>
            <a:off x="1335623" y="1702857"/>
            <a:ext cx="9493338" cy="2749471"/>
          </a:xfrm>
          <a:prstGeom prst="rect">
            <a:avLst/>
          </a:prstGeom>
        </p:spPr>
        <p:txBody>
          <a:bodyPr wrap="square">
            <a:spAutoFit/>
          </a:bodyPr>
          <a:lstStyle/>
          <a:p>
            <a:pPr>
              <a:spcBef>
                <a:spcPts val="800"/>
              </a:spcBef>
              <a:buClr>
                <a:srgbClr val="073450"/>
              </a:buClr>
            </a:pPr>
            <a:r>
              <a:rPr lang="de-CH" sz="2000" b="1" dirty="0" err="1"/>
              <a:t>Contattare</a:t>
            </a:r>
            <a:r>
              <a:rPr lang="de-CH" sz="2000" b="1" dirty="0"/>
              <a:t> le </a:t>
            </a:r>
            <a:r>
              <a:rPr lang="de-CH" sz="2000" b="1" dirty="0" err="1"/>
              <a:t>persone</a:t>
            </a:r>
            <a:r>
              <a:rPr lang="de-CH" sz="2000" b="1" dirty="0"/>
              <a:t> da </a:t>
            </a:r>
            <a:r>
              <a:rPr lang="de-CH" sz="2000" b="1" dirty="0" err="1"/>
              <a:t>intervistare</a:t>
            </a:r>
            <a:endParaRPr lang="de-CH" sz="2000" b="1" dirty="0"/>
          </a:p>
          <a:p>
            <a:pPr marL="354013" indent="-354013">
              <a:spcBef>
                <a:spcPts val="800"/>
              </a:spcBef>
              <a:buClr>
                <a:srgbClr val="073450"/>
              </a:buClr>
              <a:buFont typeface="Century Gothic" panose="020B0502020202020204" pitchFamily="34" charset="0"/>
              <a:buChar char="●"/>
            </a:pPr>
            <a:r>
              <a:rPr lang="de-CH" dirty="0"/>
              <a:t>Di solito tramite e-mail o LinkedIn.</a:t>
            </a:r>
          </a:p>
          <a:p>
            <a:pPr marL="354013" indent="-354013">
              <a:spcBef>
                <a:spcPts val="800"/>
              </a:spcBef>
              <a:buClr>
                <a:srgbClr val="073450"/>
              </a:buClr>
              <a:buFont typeface="Century Gothic" panose="020B0502020202020204" pitchFamily="34" charset="0"/>
              <a:buChar char="●"/>
            </a:pPr>
            <a:r>
              <a:rPr lang="de-CH" dirty="0"/>
              <a:t>Nel messaggio, indicate il nome del </a:t>
            </a:r>
            <a:r>
              <a:rPr lang="de-CH" dirty="0" err="1"/>
              <a:t>destinatario</a:t>
            </a:r>
            <a:r>
              <a:rPr lang="de-CH" dirty="0"/>
              <a:t> (utilizzate la </a:t>
            </a:r>
            <a:r>
              <a:rPr lang="de-CH" dirty="0" err="1"/>
              <a:t>formula</a:t>
            </a:r>
            <a:r>
              <a:rPr lang="de-CH" dirty="0"/>
              <a:t> «Gentili </a:t>
            </a:r>
            <a:r>
              <a:rPr lang="de-CH" dirty="0" err="1"/>
              <a:t>signore</a:t>
            </a:r>
            <a:r>
              <a:rPr lang="de-CH" dirty="0"/>
              <a:t>, </a:t>
            </a:r>
            <a:r>
              <a:rPr lang="de-CH" dirty="0" err="1"/>
              <a:t>egregi</a:t>
            </a:r>
            <a:r>
              <a:rPr lang="de-CH" dirty="0"/>
              <a:t> </a:t>
            </a:r>
            <a:r>
              <a:rPr lang="de-CH" dirty="0" err="1"/>
              <a:t>signori</a:t>
            </a:r>
            <a:r>
              <a:rPr lang="de-CH" dirty="0"/>
              <a:t>» solo in via eccezionale, qualora non sia possibile </a:t>
            </a:r>
            <a:r>
              <a:rPr lang="de-CH" dirty="0" err="1"/>
              <a:t>individuare</a:t>
            </a:r>
            <a:r>
              <a:rPr lang="de-CH" dirty="0"/>
              <a:t> </a:t>
            </a:r>
            <a:r>
              <a:rPr lang="de-CH" dirty="0" err="1"/>
              <a:t>un</a:t>
            </a:r>
            <a:r>
              <a:rPr lang="de-CH" dirty="0"/>
              <a:t>/</a:t>
            </a:r>
            <a:r>
              <a:rPr lang="de-CH" dirty="0" err="1"/>
              <a:t>una</a:t>
            </a:r>
            <a:r>
              <a:rPr lang="de-CH" dirty="0"/>
              <a:t> </a:t>
            </a:r>
            <a:r>
              <a:rPr lang="de-CH" dirty="0" err="1"/>
              <a:t>referente</a:t>
            </a:r>
            <a:r>
              <a:rPr lang="de-CH" dirty="0"/>
              <a:t> </a:t>
            </a:r>
            <a:r>
              <a:rPr lang="de-CH" dirty="0" err="1"/>
              <a:t>specifico</a:t>
            </a:r>
            <a:r>
              <a:rPr lang="de-CH" dirty="0"/>
              <a:t>/a).</a:t>
            </a:r>
          </a:p>
          <a:p>
            <a:pPr marL="354013" indent="-354013">
              <a:spcBef>
                <a:spcPts val="800"/>
              </a:spcBef>
              <a:buClr>
                <a:srgbClr val="073450"/>
              </a:buClr>
              <a:buFont typeface="Century Gothic" panose="020B0502020202020204" pitchFamily="34" charset="0"/>
              <a:buChar char="●"/>
            </a:pPr>
            <a:r>
              <a:rPr lang="de-CH" dirty="0" err="1"/>
              <a:t>Prestate</a:t>
            </a:r>
            <a:r>
              <a:rPr lang="de-CH" dirty="0"/>
              <a:t> attenzione all’ortografia e alla grammatica.</a:t>
            </a:r>
          </a:p>
          <a:p>
            <a:pPr marL="354013" indent="-354013">
              <a:spcBef>
                <a:spcPts val="800"/>
              </a:spcBef>
              <a:buClr>
                <a:srgbClr val="073450"/>
              </a:buClr>
              <a:buFont typeface="Century Gothic" panose="020B0502020202020204" pitchFamily="34" charset="0"/>
              <a:buChar char="●"/>
            </a:pPr>
            <a:r>
              <a:rPr lang="de-CH" dirty="0"/>
              <a:t>Spiegate in modo conciso e preciso di cosa si tratta e chiedete un appuntamento.</a:t>
            </a:r>
          </a:p>
        </p:txBody>
      </p:sp>
    </p:spTree>
    <p:extLst>
      <p:ext uri="{BB962C8B-B14F-4D97-AF65-F5344CB8AC3E}">
        <p14:creationId xmlns:p14="http://schemas.microsoft.com/office/powerpoint/2010/main" val="1058579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AEFC1-D150-3F38-8337-DA9BC11F352E}"/>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EE1153E-6830-0F79-6278-57BE36F4B0AE}"/>
              </a:ext>
            </a:extLst>
          </p:cNvPr>
          <p:cNvSpPr>
            <a:spLocks noGrp="1"/>
          </p:cNvSpPr>
          <p:nvPr>
            <p:ph type="sldNum" sz="quarter" idx="12"/>
          </p:nvPr>
        </p:nvSpPr>
        <p:spPr/>
        <p:txBody>
          <a:bodyPr/>
          <a:lstStyle/>
          <a:p>
            <a:fld id="{B7E6CA31-DA56-47CF-9891-B6D0296B6AEC}" type="slidenum">
              <a:rPr lang="ru-RU" smtClean="0"/>
              <a:t>13</a:t>
            </a:fld>
            <a:endParaRPr lang="ru-RU" dirty="0"/>
          </a:p>
        </p:txBody>
      </p:sp>
      <p:sp>
        <p:nvSpPr>
          <p:cNvPr id="5" name="Titel 1">
            <a:extLst>
              <a:ext uri="{FF2B5EF4-FFF2-40B4-BE49-F238E27FC236}">
                <a16:creationId xmlns:a16="http://schemas.microsoft.com/office/drawing/2014/main" id="{C1D11376-CC32-534E-FDCC-0A91E92F11C6}"/>
              </a:ext>
            </a:extLst>
          </p:cNvPr>
          <p:cNvSpPr txBox="1">
            <a:spLocks/>
          </p:cNvSpPr>
          <p:nvPr/>
        </p:nvSpPr>
        <p:spPr>
          <a:xfrm>
            <a:off x="963090" y="150566"/>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Come posso </a:t>
            </a:r>
            <a:r>
              <a:rPr lang="de-CH" sz="2400" dirty="0" err="1">
                <a:solidFill>
                  <a:srgbClr val="073450"/>
                </a:solidFill>
                <a:latin typeface="Century Gothic"/>
              </a:rPr>
              <a:t>rivolgermi</a:t>
            </a:r>
            <a:r>
              <a:rPr lang="de-CH" sz="2400" dirty="0">
                <a:solidFill>
                  <a:srgbClr val="073450"/>
                </a:solidFill>
                <a:latin typeface="Century Gothic"/>
              </a:rPr>
              <a:t> alle </a:t>
            </a:r>
            <a:r>
              <a:rPr lang="de-CH" sz="2400" dirty="0" err="1">
                <a:solidFill>
                  <a:srgbClr val="073450"/>
                </a:solidFill>
                <a:latin typeface="Century Gothic"/>
              </a:rPr>
              <a:t>persone</a:t>
            </a:r>
            <a:r>
              <a:rPr lang="de-CH" sz="2400" dirty="0">
                <a:solidFill>
                  <a:srgbClr val="073450"/>
                </a:solidFill>
                <a:latin typeface="Century Gothic"/>
              </a:rPr>
              <a:t> da </a:t>
            </a:r>
            <a:r>
              <a:rPr lang="de-CH" sz="2400" dirty="0" err="1">
                <a:solidFill>
                  <a:srgbClr val="073450"/>
                </a:solidFill>
                <a:latin typeface="Century Gothic"/>
              </a:rPr>
              <a:t>intervistare</a:t>
            </a:r>
            <a:br>
              <a:rPr lang="de-CH" sz="2400" dirty="0">
                <a:solidFill>
                  <a:srgbClr val="073450"/>
                </a:solidFill>
                <a:latin typeface="Century Gothic"/>
              </a:rPr>
            </a:br>
            <a:r>
              <a:rPr lang="de-CH" sz="2400" dirty="0">
                <a:solidFill>
                  <a:srgbClr val="073450"/>
                </a:solidFill>
                <a:latin typeface="Century Gothic"/>
              </a:rPr>
              <a:t>in modo appropriato? 2/2</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1" name="Rechteck 10">
            <a:extLst>
              <a:ext uri="{FF2B5EF4-FFF2-40B4-BE49-F238E27FC236}">
                <a16:creationId xmlns:a16="http://schemas.microsoft.com/office/drawing/2014/main" id="{0E174165-E384-A47A-575E-3E82221D923E}"/>
              </a:ext>
            </a:extLst>
          </p:cNvPr>
          <p:cNvSpPr/>
          <p:nvPr/>
        </p:nvSpPr>
        <p:spPr>
          <a:xfrm>
            <a:off x="1313087" y="1702857"/>
            <a:ext cx="9452935" cy="3683060"/>
          </a:xfrm>
          <a:prstGeom prst="rect">
            <a:avLst/>
          </a:prstGeom>
        </p:spPr>
        <p:txBody>
          <a:bodyPr wrap="square">
            <a:spAutoFit/>
          </a:bodyPr>
          <a:lstStyle/>
          <a:p>
            <a:pPr>
              <a:spcBef>
                <a:spcPts val="800"/>
              </a:spcBef>
              <a:buClr>
                <a:srgbClr val="073450"/>
              </a:buClr>
            </a:pPr>
            <a:r>
              <a:rPr lang="de-CH" sz="2000" b="1" dirty="0" err="1"/>
              <a:t>Contattare</a:t>
            </a:r>
            <a:r>
              <a:rPr lang="de-CH" sz="2000" b="1" dirty="0"/>
              <a:t> le </a:t>
            </a:r>
            <a:r>
              <a:rPr lang="de-CH" sz="2000" b="1" dirty="0" err="1"/>
              <a:t>persone</a:t>
            </a:r>
            <a:r>
              <a:rPr lang="de-CH" sz="2000" b="1" dirty="0"/>
              <a:t> da </a:t>
            </a:r>
            <a:r>
              <a:rPr lang="de-CH" sz="2000" b="1" dirty="0" err="1"/>
              <a:t>intervistare</a:t>
            </a:r>
            <a:endParaRPr lang="de-CH" sz="2000" b="1" dirty="0"/>
          </a:p>
          <a:p>
            <a:pPr marL="354013" indent="-354013">
              <a:spcBef>
                <a:spcPts val="800"/>
              </a:spcBef>
              <a:buClr>
                <a:srgbClr val="073450"/>
              </a:buClr>
              <a:buFont typeface="Century Gothic" panose="020B0502020202020204" pitchFamily="34" charset="0"/>
              <a:buChar char="●"/>
            </a:pPr>
            <a:r>
              <a:rPr lang="de-CH" dirty="0"/>
              <a:t>Proponete delle date, ma dimostrate al contempo di essere flessibili in base alla </a:t>
            </a:r>
            <a:r>
              <a:rPr lang="de-CH" dirty="0" err="1"/>
              <a:t>disponibilità</a:t>
            </a:r>
            <a:r>
              <a:rPr lang="de-CH" dirty="0"/>
              <a:t> della </a:t>
            </a:r>
            <a:r>
              <a:rPr lang="de-CH" dirty="0" err="1"/>
              <a:t>persona</a:t>
            </a:r>
            <a:r>
              <a:rPr lang="de-CH" dirty="0"/>
              <a:t> </a:t>
            </a:r>
            <a:r>
              <a:rPr lang="de-CH" dirty="0" err="1"/>
              <a:t>contattata</a:t>
            </a:r>
            <a:r>
              <a:rPr lang="de-CH" dirty="0"/>
              <a:t>.</a:t>
            </a:r>
          </a:p>
          <a:p>
            <a:pPr marL="354013" indent="-354013">
              <a:spcBef>
                <a:spcPts val="800"/>
              </a:spcBef>
              <a:buClr>
                <a:srgbClr val="073450"/>
              </a:buClr>
              <a:buFont typeface="Century Gothic" panose="020B0502020202020204" pitchFamily="34" charset="0"/>
              <a:buChar char="●"/>
            </a:pPr>
            <a:r>
              <a:rPr lang="de-CH" dirty="0"/>
              <a:t>Utilizzate una formula di chiusura cortese, ad es. «Cordiali saluti».</a:t>
            </a:r>
          </a:p>
          <a:p>
            <a:pPr marL="354013" indent="-354013">
              <a:spcBef>
                <a:spcPts val="800"/>
              </a:spcBef>
              <a:buClr>
                <a:srgbClr val="073450"/>
              </a:buClr>
              <a:buFont typeface="Century Gothic" panose="020B0502020202020204" pitchFamily="34" charset="0"/>
              <a:buChar char="●"/>
            </a:pPr>
            <a:r>
              <a:rPr lang="de-CH" dirty="0"/>
              <a:t>Aggiungete una firma che indichi il vostro nome completo e l’organizzazione per conto della quale scrivete, ad esempio la vostra scuola professionale.</a:t>
            </a:r>
          </a:p>
          <a:p>
            <a:pPr marL="354013" indent="-354013">
              <a:spcBef>
                <a:spcPts val="800"/>
              </a:spcBef>
              <a:buClr>
                <a:srgbClr val="073450"/>
              </a:buClr>
              <a:buFont typeface="Century Gothic" panose="020B0502020202020204" pitchFamily="34" charset="0"/>
              <a:buChar char="●"/>
            </a:pPr>
            <a:r>
              <a:rPr lang="de-CH" dirty="0"/>
              <a:t>Se non avete ricevuto risposta, ricontattate cortesemente dopo circa una settimana.</a:t>
            </a:r>
          </a:p>
          <a:p>
            <a:pPr marL="354013" indent="-354013">
              <a:spcBef>
                <a:spcPts val="800"/>
              </a:spcBef>
              <a:buClr>
                <a:srgbClr val="073450"/>
              </a:buClr>
              <a:buFont typeface="Century Gothic" panose="020B0502020202020204" pitchFamily="34" charset="0"/>
              <a:buChar char="●"/>
            </a:pPr>
            <a:r>
              <a:rPr lang="de-CH" dirty="0"/>
              <a:t>Tenete presente che non tutte le persone vi risponderanno. Pertanto, scrivete sempre a un numero di </a:t>
            </a:r>
            <a:r>
              <a:rPr lang="de-CH" dirty="0" err="1"/>
              <a:t>potenziali</a:t>
            </a:r>
            <a:r>
              <a:rPr lang="de-CH" dirty="0"/>
              <a:t> </a:t>
            </a:r>
            <a:r>
              <a:rPr lang="de-CH" dirty="0" err="1"/>
              <a:t>interlocutori</a:t>
            </a:r>
            <a:r>
              <a:rPr lang="de-CH" dirty="0"/>
              <a:t>/</a:t>
            </a:r>
            <a:r>
              <a:rPr lang="de-CH" dirty="0" err="1"/>
              <a:t>interlocutrici</a:t>
            </a:r>
            <a:r>
              <a:rPr lang="de-CH" dirty="0"/>
              <a:t> superiore a quello di cui avete effettivamente bisogno.</a:t>
            </a:r>
          </a:p>
        </p:txBody>
      </p:sp>
    </p:spTree>
    <p:extLst>
      <p:ext uri="{BB962C8B-B14F-4D97-AF65-F5344CB8AC3E}">
        <p14:creationId xmlns:p14="http://schemas.microsoft.com/office/powerpoint/2010/main" val="1091231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45F3A-55DE-648A-1227-7D3DB918E58C}"/>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3FC6EF5-C721-8A30-7450-A201142CE80C}"/>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14</a:t>
            </a:fld>
            <a:endParaRPr lang="ru-RU" dirty="0"/>
          </a:p>
        </p:txBody>
      </p:sp>
      <p:sp>
        <p:nvSpPr>
          <p:cNvPr id="6" name="Freeform 5">
            <a:extLst>
              <a:ext uri="{FF2B5EF4-FFF2-40B4-BE49-F238E27FC236}">
                <a16:creationId xmlns:a16="http://schemas.microsoft.com/office/drawing/2014/main" id="{6B3C106A-F722-0C7D-BBFB-CC278F8F323D}"/>
              </a:ext>
            </a:extLst>
          </p:cNvPr>
          <p:cNvSpPr>
            <a:spLocks/>
          </p:cNvSpPr>
          <p:nvPr/>
        </p:nvSpPr>
        <p:spPr bwMode="auto">
          <a:xfrm>
            <a:off x="1765353"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fr-FR" dirty="0"/>
          </a:p>
        </p:txBody>
      </p:sp>
      <p:sp>
        <p:nvSpPr>
          <p:cNvPr id="7" name="Freeform 5">
            <a:extLst>
              <a:ext uri="{FF2B5EF4-FFF2-40B4-BE49-F238E27FC236}">
                <a16:creationId xmlns:a16="http://schemas.microsoft.com/office/drawing/2014/main" id="{B7B80BC6-256D-E954-C553-5E86EAF3439D}"/>
              </a:ext>
            </a:extLst>
          </p:cNvPr>
          <p:cNvSpPr>
            <a:spLocks/>
          </p:cNvSpPr>
          <p:nvPr/>
        </p:nvSpPr>
        <p:spPr bwMode="auto">
          <a:xfrm>
            <a:off x="7251157" y="1664859"/>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a:p>
        </p:txBody>
      </p:sp>
      <p:sp>
        <p:nvSpPr>
          <p:cNvPr id="10" name="Freeform 9">
            <a:extLst>
              <a:ext uri="{FF2B5EF4-FFF2-40B4-BE49-F238E27FC236}">
                <a16:creationId xmlns:a16="http://schemas.microsoft.com/office/drawing/2014/main" id="{781BA442-C06B-3164-E7FD-EA46B578DE7B}"/>
              </a:ext>
            </a:extLst>
          </p:cNvPr>
          <p:cNvSpPr>
            <a:spLocks/>
          </p:cNvSpPr>
          <p:nvPr/>
        </p:nvSpPr>
        <p:spPr bwMode="auto">
          <a:xfrm>
            <a:off x="4489059" y="166485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13" name="Rectangle 399">
            <a:extLst>
              <a:ext uri="{FF2B5EF4-FFF2-40B4-BE49-F238E27FC236}">
                <a16:creationId xmlns:a16="http://schemas.microsoft.com/office/drawing/2014/main" id="{E1AEC8D7-80C4-40E3-DB5B-003838F08A08}"/>
              </a:ext>
            </a:extLst>
          </p:cNvPr>
          <p:cNvSpPr/>
          <p:nvPr/>
        </p:nvSpPr>
        <p:spPr>
          <a:xfrm>
            <a:off x="4721512" y="2880879"/>
            <a:ext cx="2636471" cy="923330"/>
          </a:xfrm>
          <a:prstGeom prst="rect">
            <a:avLst/>
          </a:prstGeom>
        </p:spPr>
        <p:txBody>
          <a:bodyPr wrap="square">
            <a:spAutoFit/>
          </a:bodyPr>
          <a:lstStyle/>
          <a:p>
            <a:pPr algn="ctr" defTabSz="685800"/>
            <a:r>
              <a:rPr lang="de-CH" b="1" dirty="0">
                <a:solidFill>
                  <a:schemeClr val="bg1"/>
                </a:solidFill>
                <a:ea typeface="Roboto" pitchFamily="2" charset="0"/>
                <a:cs typeface="Arial" charset="0"/>
              </a:rPr>
              <a:t>Come </a:t>
            </a:r>
            <a:r>
              <a:rPr lang="de-CH" b="1" dirty="0" err="1">
                <a:solidFill>
                  <a:schemeClr val="bg1"/>
                </a:solidFill>
                <a:ea typeface="Roboto" pitchFamily="2" charset="0"/>
                <a:cs typeface="Arial" charset="0"/>
              </a:rPr>
              <a:t>posso</a:t>
            </a:r>
            <a:r>
              <a:rPr lang="de-CH" b="1" dirty="0">
                <a:solidFill>
                  <a:schemeClr val="bg1"/>
                </a:solidFill>
                <a:ea typeface="Roboto" pitchFamily="2" charset="0"/>
                <a:cs typeface="Arial" charset="0"/>
              </a:rPr>
              <a:t> </a:t>
            </a:r>
            <a:r>
              <a:rPr lang="de-CH" b="1" dirty="0" err="1">
                <a:solidFill>
                  <a:schemeClr val="bg1"/>
                </a:solidFill>
                <a:ea typeface="Roboto" pitchFamily="2" charset="0"/>
                <a:cs typeface="Arial" charset="0"/>
              </a:rPr>
              <a:t>trovare</a:t>
            </a:r>
            <a:r>
              <a:rPr lang="de-CH" b="1" dirty="0">
                <a:solidFill>
                  <a:schemeClr val="bg1"/>
                </a:solidFill>
                <a:ea typeface="Roboto" pitchFamily="2" charset="0"/>
                <a:cs typeface="Arial" charset="0"/>
              </a:rPr>
              <a:t> </a:t>
            </a:r>
            <a:r>
              <a:rPr lang="de-CH" b="1" dirty="0" err="1">
                <a:solidFill>
                  <a:schemeClr val="bg1"/>
                </a:solidFill>
                <a:ea typeface="Roboto" pitchFamily="2" charset="0"/>
                <a:cs typeface="Arial" charset="0"/>
              </a:rPr>
              <a:t>persone</a:t>
            </a:r>
            <a:r>
              <a:rPr lang="de-CH" b="1" dirty="0">
                <a:solidFill>
                  <a:schemeClr val="bg1"/>
                </a:solidFill>
                <a:ea typeface="Roboto" pitchFamily="2" charset="0"/>
                <a:cs typeface="Arial" charset="0"/>
              </a:rPr>
              <a:t> </a:t>
            </a:r>
            <a:r>
              <a:rPr lang="de-CH" b="1" dirty="0" err="1">
                <a:solidFill>
                  <a:schemeClr val="bg1"/>
                </a:solidFill>
                <a:ea typeface="Roboto" pitchFamily="2" charset="0"/>
                <a:cs typeface="Arial" charset="0"/>
              </a:rPr>
              <a:t>disposte</a:t>
            </a:r>
            <a:r>
              <a:rPr lang="de-CH" b="1" dirty="0">
                <a:solidFill>
                  <a:schemeClr val="bg1"/>
                </a:solidFill>
                <a:ea typeface="Roboto" pitchFamily="2" charset="0"/>
                <a:cs typeface="Arial" charset="0"/>
              </a:rPr>
              <a:t> a </a:t>
            </a:r>
            <a:r>
              <a:rPr lang="de-CH" b="1" dirty="0" err="1">
                <a:solidFill>
                  <a:schemeClr val="bg1"/>
                </a:solidFill>
                <a:ea typeface="Roboto" pitchFamily="2" charset="0"/>
                <a:cs typeface="Arial" charset="0"/>
              </a:rPr>
              <a:t>farsi</a:t>
            </a:r>
            <a:r>
              <a:rPr lang="de-CH" b="1" dirty="0">
                <a:solidFill>
                  <a:schemeClr val="bg1"/>
                </a:solidFill>
                <a:ea typeface="Roboto" pitchFamily="2" charset="0"/>
                <a:cs typeface="Arial" charset="0"/>
              </a:rPr>
              <a:t> </a:t>
            </a:r>
            <a:r>
              <a:rPr lang="de-CH" b="1" dirty="0" err="1">
                <a:solidFill>
                  <a:schemeClr val="bg1"/>
                </a:solidFill>
                <a:ea typeface="Roboto" pitchFamily="2" charset="0"/>
                <a:cs typeface="Arial" charset="0"/>
              </a:rPr>
              <a:t>intervistare</a:t>
            </a:r>
            <a:r>
              <a:rPr lang="de-CH" b="1" dirty="0">
                <a:solidFill>
                  <a:schemeClr val="bg1"/>
                </a:solidFill>
                <a:ea typeface="Roboto" pitchFamily="2" charset="0"/>
                <a:cs typeface="Arial" charset="0"/>
              </a:rPr>
              <a:t>?</a:t>
            </a:r>
          </a:p>
        </p:txBody>
      </p:sp>
      <p:sp>
        <p:nvSpPr>
          <p:cNvPr id="14" name="Rectangle 406">
            <a:extLst>
              <a:ext uri="{FF2B5EF4-FFF2-40B4-BE49-F238E27FC236}">
                <a16:creationId xmlns:a16="http://schemas.microsoft.com/office/drawing/2014/main" id="{FD2B447B-40C5-B06F-FA9A-73C8E42BECB9}"/>
              </a:ext>
            </a:extLst>
          </p:cNvPr>
          <p:cNvSpPr/>
          <p:nvPr/>
        </p:nvSpPr>
        <p:spPr>
          <a:xfrm>
            <a:off x="7555024" y="2791839"/>
            <a:ext cx="2667018" cy="1454230"/>
          </a:xfrm>
          <a:prstGeom prst="rect">
            <a:avLst/>
          </a:prstGeom>
        </p:spPr>
        <p:txBody>
          <a:bodyPr wrap="square" lIns="68567" tIns="34283" rIns="68567" bIns="34283">
            <a:spAutoFit/>
          </a:bodyPr>
          <a:lstStyle/>
          <a:p>
            <a:pPr algn="ctr" defTabSz="685800"/>
            <a:r>
              <a:rPr lang="de-CH" b="1" noProof="0" dirty="0">
                <a:solidFill>
                  <a:schemeClr val="bg1"/>
                </a:solidFill>
                <a:latin typeface="+mj-lt"/>
                <a:ea typeface="Roboto" pitchFamily="2" charset="0"/>
                <a:cs typeface="Arial" charset="0"/>
              </a:rPr>
              <a:t>Come posso condurre con successo interviste qualitative per la validazione delle idee?</a:t>
            </a:r>
          </a:p>
        </p:txBody>
      </p:sp>
      <p:sp>
        <p:nvSpPr>
          <p:cNvPr id="15" name="Rectangle 399">
            <a:extLst>
              <a:ext uri="{FF2B5EF4-FFF2-40B4-BE49-F238E27FC236}">
                <a16:creationId xmlns:a16="http://schemas.microsoft.com/office/drawing/2014/main" id="{DBA2156C-7B48-9BA8-BD78-EB43AADC0238}"/>
              </a:ext>
            </a:extLst>
          </p:cNvPr>
          <p:cNvSpPr/>
          <p:nvPr/>
        </p:nvSpPr>
        <p:spPr>
          <a:xfrm>
            <a:off x="2134675" y="283300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Come posso </a:t>
            </a:r>
            <a:r>
              <a:rPr lang="de-CH" b="1" dirty="0">
                <a:solidFill>
                  <a:schemeClr val="bg1"/>
                </a:solidFill>
                <a:latin typeface="+mj-lt"/>
                <a:ea typeface="Roboto" pitchFamily="2" charset="0"/>
                <a:cs typeface="Arial" charset="0"/>
              </a:rPr>
              <a:t>pianificare e </a:t>
            </a:r>
            <a:r>
              <a:rPr lang="de-CH" b="1" noProof="0" dirty="0">
                <a:solidFill>
                  <a:schemeClr val="bg1"/>
                </a:solidFill>
                <a:latin typeface="+mj-lt"/>
                <a:ea typeface="Roboto" pitchFamily="2" charset="0"/>
                <a:cs typeface="Arial" charset="0"/>
              </a:rPr>
              <a:t>condurre con successo le interviste?</a:t>
            </a:r>
          </a:p>
        </p:txBody>
      </p:sp>
      <p:grpSp>
        <p:nvGrpSpPr>
          <p:cNvPr id="27" name="Group 17">
            <a:extLst>
              <a:ext uri="{FF2B5EF4-FFF2-40B4-BE49-F238E27FC236}">
                <a16:creationId xmlns:a16="http://schemas.microsoft.com/office/drawing/2014/main" id="{C37029D1-33DC-1B70-DC6B-FC0DDA225629}"/>
              </a:ext>
            </a:extLst>
          </p:cNvPr>
          <p:cNvGrpSpPr>
            <a:grpSpLocks noChangeAspect="1"/>
          </p:cNvGrpSpPr>
          <p:nvPr/>
        </p:nvGrpSpPr>
        <p:grpSpPr bwMode="auto">
          <a:xfrm>
            <a:off x="5706005" y="2016958"/>
            <a:ext cx="722112" cy="709640"/>
            <a:chOff x="-2439" y="397"/>
            <a:chExt cx="5790" cy="5690"/>
          </a:xfrm>
          <a:solidFill>
            <a:schemeClr val="bg1"/>
          </a:solidFill>
        </p:grpSpPr>
        <p:sp>
          <p:nvSpPr>
            <p:cNvPr id="28" name="Freeform 18">
              <a:extLst>
                <a:ext uri="{FF2B5EF4-FFF2-40B4-BE49-F238E27FC236}">
                  <a16:creationId xmlns:a16="http://schemas.microsoft.com/office/drawing/2014/main" id="{D234D047-E041-1C78-10DA-8EF295C876D7}"/>
                </a:ext>
              </a:extLst>
            </p:cNvPr>
            <p:cNvSpPr>
              <a:spLocks noEditPoints="1"/>
            </p:cNvSpPr>
            <p:nvPr/>
          </p:nvSpPr>
          <p:spPr bwMode="auto">
            <a:xfrm>
              <a:off x="1405" y="397"/>
              <a:ext cx="1461" cy="1462"/>
            </a:xfrm>
            <a:custGeom>
              <a:avLst/>
              <a:gdLst>
                <a:gd name="T0" fmla="*/ 309 w 618"/>
                <a:gd name="T1" fmla="*/ 0 h 618"/>
                <a:gd name="T2" fmla="*/ 0 w 618"/>
                <a:gd name="T3" fmla="*/ 309 h 618"/>
                <a:gd name="T4" fmla="*/ 309 w 618"/>
                <a:gd name="T5" fmla="*/ 618 h 618"/>
                <a:gd name="T6" fmla="*/ 618 w 618"/>
                <a:gd name="T7" fmla="*/ 309 h 618"/>
                <a:gd name="T8" fmla="*/ 309 w 618"/>
                <a:gd name="T9" fmla="*/ 0 h 618"/>
                <a:gd name="T10" fmla="*/ 309 w 618"/>
                <a:gd name="T11" fmla="*/ 495 h 618"/>
                <a:gd name="T12" fmla="*/ 123 w 618"/>
                <a:gd name="T13" fmla="*/ 309 h 618"/>
                <a:gd name="T14" fmla="*/ 309 w 618"/>
                <a:gd name="T15" fmla="*/ 122 h 618"/>
                <a:gd name="T16" fmla="*/ 496 w 618"/>
                <a:gd name="T17" fmla="*/ 309 h 618"/>
                <a:gd name="T18" fmla="*/ 309 w 618"/>
                <a:gd name="T19" fmla="*/ 49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19">
              <a:extLst>
                <a:ext uri="{FF2B5EF4-FFF2-40B4-BE49-F238E27FC236}">
                  <a16:creationId xmlns:a16="http://schemas.microsoft.com/office/drawing/2014/main" id="{F4DD8229-00F5-8241-0B08-1B152B9FEF11}"/>
                </a:ext>
              </a:extLst>
            </p:cNvPr>
            <p:cNvSpPr>
              <a:spLocks noEditPoints="1"/>
            </p:cNvSpPr>
            <p:nvPr/>
          </p:nvSpPr>
          <p:spPr bwMode="auto">
            <a:xfrm>
              <a:off x="-275" y="397"/>
              <a:ext cx="1462" cy="1462"/>
            </a:xfrm>
            <a:custGeom>
              <a:avLst/>
              <a:gdLst>
                <a:gd name="T0" fmla="*/ 309 w 618"/>
                <a:gd name="T1" fmla="*/ 618 h 618"/>
                <a:gd name="T2" fmla="*/ 618 w 618"/>
                <a:gd name="T3" fmla="*/ 309 h 618"/>
                <a:gd name="T4" fmla="*/ 309 w 618"/>
                <a:gd name="T5" fmla="*/ 0 h 618"/>
                <a:gd name="T6" fmla="*/ 0 w 618"/>
                <a:gd name="T7" fmla="*/ 309 h 618"/>
                <a:gd name="T8" fmla="*/ 309 w 618"/>
                <a:gd name="T9" fmla="*/ 618 h 618"/>
                <a:gd name="T10" fmla="*/ 309 w 618"/>
                <a:gd name="T11" fmla="*/ 122 h 618"/>
                <a:gd name="T12" fmla="*/ 496 w 618"/>
                <a:gd name="T13" fmla="*/ 309 h 618"/>
                <a:gd name="T14" fmla="*/ 309 w 618"/>
                <a:gd name="T15" fmla="*/ 495 h 618"/>
                <a:gd name="T16" fmla="*/ 123 w 618"/>
                <a:gd name="T17" fmla="*/ 309 h 618"/>
                <a:gd name="T18" fmla="*/ 309 w 618"/>
                <a:gd name="T19" fmla="*/ 12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Freeform 20">
              <a:extLst>
                <a:ext uri="{FF2B5EF4-FFF2-40B4-BE49-F238E27FC236}">
                  <a16:creationId xmlns:a16="http://schemas.microsoft.com/office/drawing/2014/main" id="{3070F97E-92FC-ED0B-2C2C-3E2B79662BBD}"/>
                </a:ext>
              </a:extLst>
            </p:cNvPr>
            <p:cNvSpPr>
              <a:spLocks/>
            </p:cNvSpPr>
            <p:nvPr/>
          </p:nvSpPr>
          <p:spPr bwMode="auto">
            <a:xfrm>
              <a:off x="1592" y="2006"/>
              <a:ext cx="1759" cy="4081"/>
            </a:xfrm>
            <a:custGeom>
              <a:avLst/>
              <a:gdLst>
                <a:gd name="T0" fmla="*/ 438 w 744"/>
                <a:gd name="T1" fmla="*/ 0 h 1726"/>
                <a:gd name="T2" fmla="*/ 175 w 744"/>
                <a:gd name="T3" fmla="*/ 0 h 1726"/>
                <a:gd name="T4" fmla="*/ 113 w 744"/>
                <a:gd name="T5" fmla="*/ 62 h 1726"/>
                <a:gd name="T6" fmla="*/ 175 w 744"/>
                <a:gd name="T7" fmla="*/ 123 h 1726"/>
                <a:gd name="T8" fmla="*/ 438 w 744"/>
                <a:gd name="T9" fmla="*/ 123 h 1726"/>
                <a:gd name="T10" fmla="*/ 622 w 744"/>
                <a:gd name="T11" fmla="*/ 307 h 1726"/>
                <a:gd name="T12" fmla="*/ 622 w 744"/>
                <a:gd name="T13" fmla="*/ 699 h 1726"/>
                <a:gd name="T14" fmla="*/ 501 w 744"/>
                <a:gd name="T15" fmla="*/ 871 h 1726"/>
                <a:gd name="T16" fmla="*/ 461 w 744"/>
                <a:gd name="T17" fmla="*/ 929 h 1726"/>
                <a:gd name="T18" fmla="*/ 461 w 744"/>
                <a:gd name="T19" fmla="*/ 1482 h 1726"/>
                <a:gd name="T20" fmla="*/ 339 w 744"/>
                <a:gd name="T21" fmla="*/ 1603 h 1726"/>
                <a:gd name="T22" fmla="*/ 61 w 744"/>
                <a:gd name="T23" fmla="*/ 1603 h 1726"/>
                <a:gd name="T24" fmla="*/ 0 w 744"/>
                <a:gd name="T25" fmla="*/ 1665 h 1726"/>
                <a:gd name="T26" fmla="*/ 61 w 744"/>
                <a:gd name="T27" fmla="*/ 1726 h 1726"/>
                <a:gd name="T28" fmla="*/ 339 w 744"/>
                <a:gd name="T29" fmla="*/ 1726 h 1726"/>
                <a:gd name="T30" fmla="*/ 583 w 744"/>
                <a:gd name="T31" fmla="*/ 1482 h 1726"/>
                <a:gd name="T32" fmla="*/ 583 w 744"/>
                <a:gd name="T33" fmla="*/ 967 h 1726"/>
                <a:gd name="T34" fmla="*/ 744 w 744"/>
                <a:gd name="T35" fmla="*/ 698 h 1726"/>
                <a:gd name="T36" fmla="*/ 744 w 744"/>
                <a:gd name="T37" fmla="*/ 306 h 1726"/>
                <a:gd name="T38" fmla="*/ 438 w 744"/>
                <a:gd name="T39" fmla="*/ 0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4" h="1726">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1" name="Freeform 21">
              <a:extLst>
                <a:ext uri="{FF2B5EF4-FFF2-40B4-BE49-F238E27FC236}">
                  <a16:creationId xmlns:a16="http://schemas.microsoft.com/office/drawing/2014/main" id="{963AAEFB-0B2C-5AA0-9642-FB9C5F498F08}"/>
                </a:ext>
              </a:extLst>
            </p:cNvPr>
            <p:cNvSpPr>
              <a:spLocks noEditPoints="1"/>
            </p:cNvSpPr>
            <p:nvPr/>
          </p:nvSpPr>
          <p:spPr bwMode="auto">
            <a:xfrm>
              <a:off x="-830" y="2006"/>
              <a:ext cx="2573" cy="4079"/>
            </a:xfrm>
            <a:custGeom>
              <a:avLst/>
              <a:gdLst>
                <a:gd name="T0" fmla="*/ 405 w 1088"/>
                <a:gd name="T1" fmla="*/ 1725 h 1725"/>
                <a:gd name="T2" fmla="*/ 683 w 1088"/>
                <a:gd name="T3" fmla="*/ 1725 h 1725"/>
                <a:gd name="T4" fmla="*/ 927 w 1088"/>
                <a:gd name="T5" fmla="*/ 1481 h 1725"/>
                <a:gd name="T6" fmla="*/ 927 w 1088"/>
                <a:gd name="T7" fmla="*/ 967 h 1725"/>
                <a:gd name="T8" fmla="*/ 1088 w 1088"/>
                <a:gd name="T9" fmla="*/ 698 h 1725"/>
                <a:gd name="T10" fmla="*/ 1088 w 1088"/>
                <a:gd name="T11" fmla="*/ 306 h 1725"/>
                <a:gd name="T12" fmla="*/ 782 w 1088"/>
                <a:gd name="T13" fmla="*/ 0 h 1725"/>
                <a:gd name="T14" fmla="*/ 306 w 1088"/>
                <a:gd name="T15" fmla="*/ 0 h 1725"/>
                <a:gd name="T16" fmla="*/ 0 w 1088"/>
                <a:gd name="T17" fmla="*/ 306 h 1725"/>
                <a:gd name="T18" fmla="*/ 0 w 1088"/>
                <a:gd name="T19" fmla="*/ 698 h 1725"/>
                <a:gd name="T20" fmla="*/ 161 w 1088"/>
                <a:gd name="T21" fmla="*/ 967 h 1725"/>
                <a:gd name="T22" fmla="*/ 161 w 1088"/>
                <a:gd name="T23" fmla="*/ 1481 h 1725"/>
                <a:gd name="T24" fmla="*/ 405 w 1088"/>
                <a:gd name="T25" fmla="*/ 1725 h 1725"/>
                <a:gd name="T26" fmla="*/ 123 w 1088"/>
                <a:gd name="T27" fmla="*/ 698 h 1725"/>
                <a:gd name="T28" fmla="*/ 123 w 1088"/>
                <a:gd name="T29" fmla="*/ 306 h 1725"/>
                <a:gd name="T30" fmla="*/ 307 w 1088"/>
                <a:gd name="T31" fmla="*/ 122 h 1725"/>
                <a:gd name="T32" fmla="*/ 782 w 1088"/>
                <a:gd name="T33" fmla="*/ 122 h 1725"/>
                <a:gd name="T34" fmla="*/ 966 w 1088"/>
                <a:gd name="T35" fmla="*/ 306 h 1725"/>
                <a:gd name="T36" fmla="*/ 966 w 1088"/>
                <a:gd name="T37" fmla="*/ 698 h 1725"/>
                <a:gd name="T38" fmla="*/ 846 w 1088"/>
                <a:gd name="T39" fmla="*/ 870 h 1725"/>
                <a:gd name="T40" fmla="*/ 806 w 1088"/>
                <a:gd name="T41" fmla="*/ 928 h 1725"/>
                <a:gd name="T42" fmla="*/ 806 w 1088"/>
                <a:gd name="T43" fmla="*/ 1481 h 1725"/>
                <a:gd name="T44" fmla="*/ 684 w 1088"/>
                <a:gd name="T45" fmla="*/ 1602 h 1725"/>
                <a:gd name="T46" fmla="*/ 406 w 1088"/>
                <a:gd name="T47" fmla="*/ 1602 h 1725"/>
                <a:gd name="T48" fmla="*/ 285 w 1088"/>
                <a:gd name="T49" fmla="*/ 1481 h 1725"/>
                <a:gd name="T50" fmla="*/ 285 w 1088"/>
                <a:gd name="T51" fmla="*/ 928 h 1725"/>
                <a:gd name="T52" fmla="*/ 245 w 1088"/>
                <a:gd name="T53" fmla="*/ 870 h 1725"/>
                <a:gd name="T54" fmla="*/ 123 w 1088"/>
                <a:gd name="T55" fmla="*/ 698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88" h="1725">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2" name="Freeform 22">
              <a:extLst>
                <a:ext uri="{FF2B5EF4-FFF2-40B4-BE49-F238E27FC236}">
                  <a16:creationId xmlns:a16="http://schemas.microsoft.com/office/drawing/2014/main" id="{0058BFB6-4ADE-CF56-BCDA-680DEEAD8AF4}"/>
                </a:ext>
              </a:extLst>
            </p:cNvPr>
            <p:cNvSpPr>
              <a:spLocks noEditPoints="1"/>
            </p:cNvSpPr>
            <p:nvPr/>
          </p:nvSpPr>
          <p:spPr bwMode="auto">
            <a:xfrm>
              <a:off x="-1954" y="397"/>
              <a:ext cx="1462" cy="1462"/>
            </a:xfrm>
            <a:custGeom>
              <a:avLst/>
              <a:gdLst>
                <a:gd name="T0" fmla="*/ 618 w 618"/>
                <a:gd name="T1" fmla="*/ 309 h 618"/>
                <a:gd name="T2" fmla="*/ 309 w 618"/>
                <a:gd name="T3" fmla="*/ 0 h 618"/>
                <a:gd name="T4" fmla="*/ 0 w 618"/>
                <a:gd name="T5" fmla="*/ 309 h 618"/>
                <a:gd name="T6" fmla="*/ 309 w 618"/>
                <a:gd name="T7" fmla="*/ 618 h 618"/>
                <a:gd name="T8" fmla="*/ 618 w 618"/>
                <a:gd name="T9" fmla="*/ 309 h 618"/>
                <a:gd name="T10" fmla="*/ 123 w 618"/>
                <a:gd name="T11" fmla="*/ 309 h 618"/>
                <a:gd name="T12" fmla="*/ 309 w 618"/>
                <a:gd name="T13" fmla="*/ 122 h 618"/>
                <a:gd name="T14" fmla="*/ 496 w 618"/>
                <a:gd name="T15" fmla="*/ 309 h 618"/>
                <a:gd name="T16" fmla="*/ 309 w 618"/>
                <a:gd name="T17" fmla="*/ 495 h 618"/>
                <a:gd name="T18" fmla="*/ 123 w 618"/>
                <a:gd name="T19" fmla="*/ 3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23">
              <a:extLst>
                <a:ext uri="{FF2B5EF4-FFF2-40B4-BE49-F238E27FC236}">
                  <a16:creationId xmlns:a16="http://schemas.microsoft.com/office/drawing/2014/main" id="{B23C521F-D999-684D-43A0-3C2D8D3CA4CE}"/>
                </a:ext>
              </a:extLst>
            </p:cNvPr>
            <p:cNvSpPr>
              <a:spLocks/>
            </p:cNvSpPr>
            <p:nvPr/>
          </p:nvSpPr>
          <p:spPr bwMode="auto">
            <a:xfrm>
              <a:off x="-2439" y="2003"/>
              <a:ext cx="1762" cy="4082"/>
            </a:xfrm>
            <a:custGeom>
              <a:avLst/>
              <a:gdLst>
                <a:gd name="T0" fmla="*/ 405 w 745"/>
                <a:gd name="T1" fmla="*/ 1726 h 1726"/>
                <a:gd name="T2" fmla="*/ 683 w 745"/>
                <a:gd name="T3" fmla="*/ 1726 h 1726"/>
                <a:gd name="T4" fmla="*/ 745 w 745"/>
                <a:gd name="T5" fmla="*/ 1664 h 1726"/>
                <a:gd name="T6" fmla="*/ 683 w 745"/>
                <a:gd name="T7" fmla="*/ 1603 h 1726"/>
                <a:gd name="T8" fmla="*/ 405 w 745"/>
                <a:gd name="T9" fmla="*/ 1603 h 1726"/>
                <a:gd name="T10" fmla="*/ 284 w 745"/>
                <a:gd name="T11" fmla="*/ 1481 h 1726"/>
                <a:gd name="T12" fmla="*/ 284 w 745"/>
                <a:gd name="T13" fmla="*/ 929 h 1726"/>
                <a:gd name="T14" fmla="*/ 244 w 745"/>
                <a:gd name="T15" fmla="*/ 871 h 1726"/>
                <a:gd name="T16" fmla="*/ 123 w 745"/>
                <a:gd name="T17" fmla="*/ 699 h 1726"/>
                <a:gd name="T18" fmla="*/ 123 w 745"/>
                <a:gd name="T19" fmla="*/ 307 h 1726"/>
                <a:gd name="T20" fmla="*/ 307 w 745"/>
                <a:gd name="T21" fmla="*/ 123 h 1726"/>
                <a:gd name="T22" fmla="*/ 569 w 745"/>
                <a:gd name="T23" fmla="*/ 123 h 1726"/>
                <a:gd name="T24" fmla="*/ 631 w 745"/>
                <a:gd name="T25" fmla="*/ 62 h 1726"/>
                <a:gd name="T26" fmla="*/ 569 w 745"/>
                <a:gd name="T27" fmla="*/ 0 h 1726"/>
                <a:gd name="T28" fmla="*/ 307 w 745"/>
                <a:gd name="T29" fmla="*/ 0 h 1726"/>
                <a:gd name="T30" fmla="*/ 0 w 745"/>
                <a:gd name="T31" fmla="*/ 307 h 1726"/>
                <a:gd name="T32" fmla="*/ 0 w 745"/>
                <a:gd name="T33" fmla="*/ 698 h 1726"/>
                <a:gd name="T34" fmla="*/ 161 w 745"/>
                <a:gd name="T35" fmla="*/ 968 h 1726"/>
                <a:gd name="T36" fmla="*/ 161 w 745"/>
                <a:gd name="T37" fmla="*/ 1481 h 1726"/>
                <a:gd name="T38" fmla="*/ 405 w 745"/>
                <a:gd name="T39" fmla="*/ 172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5" h="1726">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4" name="Group 26">
            <a:extLst>
              <a:ext uri="{FF2B5EF4-FFF2-40B4-BE49-F238E27FC236}">
                <a16:creationId xmlns:a16="http://schemas.microsoft.com/office/drawing/2014/main" id="{49A1EF14-480A-991D-5408-8CD1200B05E1}"/>
              </a:ext>
            </a:extLst>
          </p:cNvPr>
          <p:cNvGrpSpPr>
            <a:grpSpLocks noChangeAspect="1"/>
          </p:cNvGrpSpPr>
          <p:nvPr/>
        </p:nvGrpSpPr>
        <p:grpSpPr bwMode="auto">
          <a:xfrm>
            <a:off x="2792809" y="1992389"/>
            <a:ext cx="936470" cy="797213"/>
            <a:chOff x="-1847" y="777"/>
            <a:chExt cx="5790" cy="4929"/>
          </a:xfrm>
          <a:solidFill>
            <a:schemeClr val="bg1"/>
          </a:solidFill>
        </p:grpSpPr>
        <p:sp>
          <p:nvSpPr>
            <p:cNvPr id="35" name="Freeform 27">
              <a:extLst>
                <a:ext uri="{FF2B5EF4-FFF2-40B4-BE49-F238E27FC236}">
                  <a16:creationId xmlns:a16="http://schemas.microsoft.com/office/drawing/2014/main" id="{BF4FC57B-CAF9-9E22-5BAA-4C4EC884214C}"/>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6" name="Freeform 28">
              <a:extLst>
                <a:ext uri="{FF2B5EF4-FFF2-40B4-BE49-F238E27FC236}">
                  <a16:creationId xmlns:a16="http://schemas.microsoft.com/office/drawing/2014/main" id="{585FA2B5-68E6-0320-C6F4-A430AA795478}"/>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7" name="Oval 29">
              <a:extLst>
                <a:ext uri="{FF2B5EF4-FFF2-40B4-BE49-F238E27FC236}">
                  <a16:creationId xmlns:a16="http://schemas.microsoft.com/office/drawing/2014/main" id="{BFBBC55C-C3C4-2998-2CDF-4B636960AFC1}"/>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8" name="Oval 30">
              <a:extLst>
                <a:ext uri="{FF2B5EF4-FFF2-40B4-BE49-F238E27FC236}">
                  <a16:creationId xmlns:a16="http://schemas.microsoft.com/office/drawing/2014/main" id="{E62AAA5F-AF78-CDC8-D349-7E8F7959A78D}"/>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9" name="Oval 31">
              <a:extLst>
                <a:ext uri="{FF2B5EF4-FFF2-40B4-BE49-F238E27FC236}">
                  <a16:creationId xmlns:a16="http://schemas.microsoft.com/office/drawing/2014/main" id="{BFCF5A19-E41D-9C1E-CA17-A8D17C451CF8}"/>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0" name="Freeform 16">
            <a:extLst>
              <a:ext uri="{FF2B5EF4-FFF2-40B4-BE49-F238E27FC236}">
                <a16:creationId xmlns:a16="http://schemas.microsoft.com/office/drawing/2014/main" id="{275024B4-6F10-2EF9-1A96-931CFC74B79E}"/>
              </a:ext>
            </a:extLst>
          </p:cNvPr>
          <p:cNvSpPr>
            <a:spLocks noEditPoints="1"/>
          </p:cNvSpPr>
          <p:nvPr/>
        </p:nvSpPr>
        <p:spPr bwMode="auto">
          <a:xfrm>
            <a:off x="8786685" y="1874435"/>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41" name="Group 26">
            <a:extLst>
              <a:ext uri="{FF2B5EF4-FFF2-40B4-BE49-F238E27FC236}">
                <a16:creationId xmlns:a16="http://schemas.microsoft.com/office/drawing/2014/main" id="{62F7D97F-D718-12E9-1696-1304E561AE42}"/>
              </a:ext>
            </a:extLst>
          </p:cNvPr>
          <p:cNvGrpSpPr>
            <a:grpSpLocks noChangeAspect="1"/>
          </p:cNvGrpSpPr>
          <p:nvPr/>
        </p:nvGrpSpPr>
        <p:grpSpPr bwMode="auto">
          <a:xfrm>
            <a:off x="8242491" y="2184719"/>
            <a:ext cx="609231" cy="518636"/>
            <a:chOff x="-1847" y="777"/>
            <a:chExt cx="5790" cy="4929"/>
          </a:xfrm>
          <a:solidFill>
            <a:schemeClr val="bg1"/>
          </a:solidFill>
        </p:grpSpPr>
        <p:sp>
          <p:nvSpPr>
            <p:cNvPr id="42" name="Freeform 27">
              <a:extLst>
                <a:ext uri="{FF2B5EF4-FFF2-40B4-BE49-F238E27FC236}">
                  <a16:creationId xmlns:a16="http://schemas.microsoft.com/office/drawing/2014/main" id="{845B18D1-4E9C-D524-1CFD-A0CC9536C544}"/>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3" name="Freeform 28">
              <a:extLst>
                <a:ext uri="{FF2B5EF4-FFF2-40B4-BE49-F238E27FC236}">
                  <a16:creationId xmlns:a16="http://schemas.microsoft.com/office/drawing/2014/main" id="{5C38CD5F-AF4E-69E9-64CB-5A1FD1DBA8D5}"/>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4" name="Oval 29">
              <a:extLst>
                <a:ext uri="{FF2B5EF4-FFF2-40B4-BE49-F238E27FC236}">
                  <a16:creationId xmlns:a16="http://schemas.microsoft.com/office/drawing/2014/main" id="{8B767C78-D7D1-1B50-F3CA-DFAB13BEB676}"/>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5" name="Oval 30">
              <a:extLst>
                <a:ext uri="{FF2B5EF4-FFF2-40B4-BE49-F238E27FC236}">
                  <a16:creationId xmlns:a16="http://schemas.microsoft.com/office/drawing/2014/main" id="{328EC3F3-DA87-BE83-5743-3E98CCFD2A89}"/>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6" name="Oval 31">
              <a:extLst>
                <a:ext uri="{FF2B5EF4-FFF2-40B4-BE49-F238E27FC236}">
                  <a16:creationId xmlns:a16="http://schemas.microsoft.com/office/drawing/2014/main" id="{968CA609-CE06-C19F-2E83-9D08D335C3EA}"/>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3496983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FDFC5-680D-46B7-352F-4A6BA4CA240F}"/>
            </a:ext>
          </a:extLst>
        </p:cNvPr>
        <p:cNvGrpSpPr/>
        <p:nvPr/>
      </p:nvGrpSpPr>
      <p:grpSpPr>
        <a:xfrm>
          <a:off x="0" y="0"/>
          <a:ext cx="0" cy="0"/>
          <a:chOff x="0" y="0"/>
          <a:chExt cx="0" cy="0"/>
        </a:xfrm>
      </p:grpSpPr>
      <p:sp>
        <p:nvSpPr>
          <p:cNvPr id="8" name="Rechteck 7">
            <a:extLst>
              <a:ext uri="{FF2B5EF4-FFF2-40B4-BE49-F238E27FC236}">
                <a16:creationId xmlns:a16="http://schemas.microsoft.com/office/drawing/2014/main" id="{5541A23A-D448-15C5-FC2F-AE324D2E64D4}"/>
              </a:ext>
            </a:extLst>
          </p:cNvPr>
          <p:cNvSpPr/>
          <p:nvPr/>
        </p:nvSpPr>
        <p:spPr>
          <a:xfrm>
            <a:off x="6694311" y="1863575"/>
            <a:ext cx="4891970" cy="3008819"/>
          </a:xfrm>
          <a:prstGeom prst="rect">
            <a:avLst/>
          </a:prstGeom>
          <a:noFill/>
          <a:ln w="38100">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Titel 1">
            <a:extLst>
              <a:ext uri="{FF2B5EF4-FFF2-40B4-BE49-F238E27FC236}">
                <a16:creationId xmlns:a16="http://schemas.microsoft.com/office/drawing/2014/main" id="{71DAA497-DA54-742D-AAE8-24CC90136EC4}"/>
              </a:ext>
            </a:extLst>
          </p:cNvPr>
          <p:cNvSpPr txBox="1">
            <a:spLocks/>
          </p:cNvSpPr>
          <p:nvPr/>
        </p:nvSpPr>
        <p:spPr>
          <a:xfrm>
            <a:off x="963090"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err="1">
                <a:ln>
                  <a:noFill/>
                </a:ln>
                <a:solidFill>
                  <a:srgbClr val="073450"/>
                </a:solidFill>
                <a:effectLst/>
                <a:uLnTx/>
                <a:uFillTx/>
                <a:latin typeface="Century Gothic"/>
                <a:ea typeface="+mj-ea"/>
                <a:cs typeface="+mj-cs"/>
              </a:rPr>
              <a:t>Validazione</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di idee per nuovi prodotti e servizi</a:t>
            </a:r>
          </a:p>
        </p:txBody>
      </p:sp>
      <p:sp>
        <p:nvSpPr>
          <p:cNvPr id="6" name="Rechteck 5">
            <a:extLst>
              <a:ext uri="{FF2B5EF4-FFF2-40B4-BE49-F238E27FC236}">
                <a16:creationId xmlns:a16="http://schemas.microsoft.com/office/drawing/2014/main" id="{CAE6BC12-29DA-AB64-A9DE-4C6CB91D2BA5}"/>
              </a:ext>
            </a:extLst>
          </p:cNvPr>
          <p:cNvSpPr/>
          <p:nvPr/>
        </p:nvSpPr>
        <p:spPr>
          <a:xfrm>
            <a:off x="941824" y="1713584"/>
            <a:ext cx="5132910" cy="3170099"/>
          </a:xfrm>
          <a:prstGeom prst="rect">
            <a:avLst/>
          </a:prstGeom>
        </p:spPr>
        <p:txBody>
          <a:bodyPr wrap="square">
            <a:spAutoFit/>
          </a:bodyPr>
          <a:lstStyle/>
          <a:p>
            <a:pPr>
              <a:spcBef>
                <a:spcPts val="1200"/>
              </a:spcBef>
              <a:buClr>
                <a:srgbClr val="073450"/>
              </a:buClr>
            </a:pPr>
            <a:r>
              <a:rPr lang="de-CH" sz="2000" b="1" dirty="0">
                <a:solidFill>
                  <a:srgbClr val="073450"/>
                </a:solidFill>
              </a:rPr>
              <a:t>L'idea di fondo: </a:t>
            </a:r>
          </a:p>
          <a:p>
            <a:pPr marL="354013" indent="-354013">
              <a:spcBef>
                <a:spcPts val="1200"/>
              </a:spcBef>
              <a:buClr>
                <a:srgbClr val="073450"/>
              </a:buClr>
              <a:buFont typeface="Century Gothic" panose="020B0502020202020204" pitchFamily="34" charset="0"/>
              <a:buChar char="●"/>
            </a:pPr>
            <a:r>
              <a:rPr lang="de-CH" sz="2000" dirty="0" err="1">
                <a:solidFill>
                  <a:srgbClr val="073450"/>
                </a:solidFill>
              </a:rPr>
              <a:t>cercate</a:t>
            </a:r>
            <a:r>
              <a:rPr lang="de-CH" sz="2000" dirty="0">
                <a:solidFill>
                  <a:srgbClr val="073450"/>
                </a:solidFill>
              </a:rPr>
              <a:t> di parlare </a:t>
            </a:r>
            <a:r>
              <a:rPr lang="de-CH" sz="2000" dirty="0" err="1">
                <a:solidFill>
                  <a:srgbClr val="073450"/>
                </a:solidFill>
              </a:rPr>
              <a:t>con</a:t>
            </a:r>
            <a:r>
              <a:rPr lang="de-CH" sz="2000" dirty="0">
                <a:solidFill>
                  <a:srgbClr val="073450"/>
                </a:solidFill>
              </a:rPr>
              <a:t> i/le potenziali clienti il prima possibile per ottenere un feedback sulla </a:t>
            </a:r>
            <a:r>
              <a:rPr lang="de-CH" sz="2000" dirty="0" err="1">
                <a:solidFill>
                  <a:srgbClr val="073450"/>
                </a:solidFill>
              </a:rPr>
              <a:t>vostra</a:t>
            </a:r>
            <a:r>
              <a:rPr lang="de-CH" sz="2000" dirty="0">
                <a:solidFill>
                  <a:srgbClr val="073450"/>
                </a:solidFill>
              </a:rPr>
              <a:t> </a:t>
            </a:r>
            <a:r>
              <a:rPr lang="de-CH" sz="2000" dirty="0" err="1">
                <a:solidFill>
                  <a:srgbClr val="073450"/>
                </a:solidFill>
              </a:rPr>
              <a:t>idea</a:t>
            </a:r>
            <a:r>
              <a:rPr lang="de-CH" sz="2000" dirty="0">
                <a:solidFill>
                  <a:srgbClr val="073450"/>
                </a:solidFill>
              </a:rPr>
              <a:t>;</a:t>
            </a:r>
          </a:p>
          <a:p>
            <a:pPr marL="354013" indent="-354013">
              <a:spcBef>
                <a:spcPts val="1200"/>
              </a:spcBef>
              <a:buClr>
                <a:srgbClr val="073450"/>
              </a:buClr>
              <a:buFont typeface="Century Gothic" panose="020B0502020202020204" pitchFamily="34" charset="0"/>
              <a:buChar char="●"/>
            </a:pPr>
            <a:r>
              <a:rPr lang="de-CH" sz="2000" dirty="0">
                <a:solidFill>
                  <a:srgbClr val="073450"/>
                </a:solidFill>
              </a:rPr>
              <a:t>in questo modo potrete comprendere meglio chi </a:t>
            </a:r>
            <a:r>
              <a:rPr lang="de-CH" sz="2000" dirty="0" err="1">
                <a:solidFill>
                  <a:srgbClr val="073450"/>
                </a:solidFill>
              </a:rPr>
              <a:t>sono</a:t>
            </a:r>
            <a:r>
              <a:rPr lang="de-CH" sz="2000" dirty="0">
                <a:solidFill>
                  <a:srgbClr val="073450"/>
                </a:solidFill>
              </a:rPr>
              <a:t> i/le </a:t>
            </a:r>
            <a:r>
              <a:rPr lang="de-CH" sz="2000" dirty="0" err="1">
                <a:solidFill>
                  <a:srgbClr val="073450"/>
                </a:solidFill>
              </a:rPr>
              <a:t>vostri</a:t>
            </a:r>
            <a:r>
              <a:rPr lang="de-CH" sz="2000" dirty="0">
                <a:solidFill>
                  <a:srgbClr val="073450"/>
                </a:solidFill>
              </a:rPr>
              <a:t>/</a:t>
            </a:r>
            <a:r>
              <a:rPr lang="de-CH" sz="2000" dirty="0" err="1">
                <a:solidFill>
                  <a:srgbClr val="073450"/>
                </a:solidFill>
              </a:rPr>
              <a:t>vostre</a:t>
            </a:r>
            <a:r>
              <a:rPr lang="de-CH" sz="2000" dirty="0">
                <a:solidFill>
                  <a:srgbClr val="073450"/>
                </a:solidFill>
              </a:rPr>
              <a:t> clienti ed evitare di proseguire troppo a lungo nella direzione sbagliata.</a:t>
            </a:r>
          </a:p>
        </p:txBody>
      </p:sp>
      <p:sp>
        <p:nvSpPr>
          <p:cNvPr id="2" name="Foliennummernplatzhalter 1">
            <a:extLst>
              <a:ext uri="{FF2B5EF4-FFF2-40B4-BE49-F238E27FC236}">
                <a16:creationId xmlns:a16="http://schemas.microsoft.com/office/drawing/2014/main" id="{E35F2FDE-CC39-B868-31DA-285475737410}"/>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15</a:t>
            </a:fld>
            <a:endParaRPr lang="ru-RU" dirty="0"/>
          </a:p>
        </p:txBody>
      </p:sp>
      <p:sp>
        <p:nvSpPr>
          <p:cNvPr id="4" name="Rechteck 3">
            <a:extLst>
              <a:ext uri="{FF2B5EF4-FFF2-40B4-BE49-F238E27FC236}">
                <a16:creationId xmlns:a16="http://schemas.microsoft.com/office/drawing/2014/main" id="{1C2FA852-E78B-D84A-D91A-AF513A02ED76}"/>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
        <p:nvSpPr>
          <p:cNvPr id="5" name="Rechteck 4">
            <a:extLst>
              <a:ext uri="{FF2B5EF4-FFF2-40B4-BE49-F238E27FC236}">
                <a16:creationId xmlns:a16="http://schemas.microsoft.com/office/drawing/2014/main" id="{99B39574-BC19-88DE-B244-32A9B2218DC3}"/>
              </a:ext>
            </a:extLst>
          </p:cNvPr>
          <p:cNvSpPr/>
          <p:nvPr/>
        </p:nvSpPr>
        <p:spPr>
          <a:xfrm>
            <a:off x="6898100" y="2493800"/>
            <a:ext cx="4352076" cy="2246769"/>
          </a:xfrm>
          <a:prstGeom prst="rect">
            <a:avLst/>
          </a:prstGeom>
        </p:spPr>
        <p:txBody>
          <a:bodyPr wrap="square">
            <a:spAutoFit/>
          </a:bodyPr>
          <a:lstStyle/>
          <a:p>
            <a:r>
              <a:rPr lang="de-CH" sz="2000" dirty="0"/>
              <a:t>Questa e le slide successive sono state realizzate sulla base di </a:t>
            </a:r>
            <a:r>
              <a:rPr lang="de-CH" sz="2000" dirty="0" err="1"/>
              <a:t>un</a:t>
            </a:r>
            <a:r>
              <a:rPr lang="de-CH" sz="2000" dirty="0"/>
              <a:t> </a:t>
            </a:r>
            <a:r>
              <a:rPr lang="de-CH" sz="2000" dirty="0" err="1"/>
              <a:t>set</a:t>
            </a:r>
            <a:r>
              <a:rPr lang="de-CH" sz="2000" dirty="0"/>
              <a:t> di </a:t>
            </a:r>
            <a:r>
              <a:rPr lang="de-CH" sz="2000" dirty="0" err="1"/>
              <a:t>diapositive</a:t>
            </a:r>
            <a:r>
              <a:rPr lang="de-CH" sz="2000" dirty="0"/>
              <a:t> di Dom </a:t>
            </a:r>
            <a:r>
              <a:rPr lang="de-CH" sz="2000" dirty="0" err="1"/>
              <a:t>Zuend</a:t>
            </a:r>
            <a:r>
              <a:rPr lang="de-CH" sz="2000" dirty="0"/>
              <a:t>,  </a:t>
            </a:r>
            <a:r>
              <a:rPr lang="de-CH" sz="2000" dirty="0" err="1"/>
              <a:t>specialista</a:t>
            </a:r>
            <a:r>
              <a:rPr lang="de-CH" sz="2000" dirty="0"/>
              <a:t> nella validazione di idee di prodotto attraverso </a:t>
            </a:r>
            <a:r>
              <a:rPr lang="de-CH" sz="2000" dirty="0" err="1"/>
              <a:t>interviste</a:t>
            </a:r>
            <a:r>
              <a:rPr lang="de-CH" sz="2000" dirty="0"/>
              <a:t> qualitative </a:t>
            </a:r>
            <a:r>
              <a:rPr lang="de-CH" sz="2000" dirty="0" err="1"/>
              <a:t>nonché</a:t>
            </a:r>
            <a:r>
              <a:rPr lang="de-CH" sz="2000" dirty="0"/>
              <a:t> </a:t>
            </a:r>
            <a:r>
              <a:rPr lang="de-CH" sz="2000" dirty="0" err="1"/>
              <a:t>fondatore</a:t>
            </a:r>
            <a:r>
              <a:rPr lang="de-CH" sz="2000" dirty="0"/>
              <a:t> </a:t>
            </a:r>
            <a:r>
              <a:rPr lang="de-CH" sz="2000" dirty="0" err="1"/>
              <a:t>dell’azienda</a:t>
            </a:r>
            <a:r>
              <a:rPr lang="de-CH" sz="2000" dirty="0"/>
              <a:t> </a:t>
            </a:r>
            <a:r>
              <a:rPr lang="de-CH" sz="2000" dirty="0" err="1"/>
              <a:t>headbits</a:t>
            </a:r>
            <a:r>
              <a:rPr lang="de-CH" sz="2000" dirty="0"/>
              <a:t>.</a:t>
            </a:r>
            <a:endParaRPr lang="de-CH" sz="2000" dirty="0">
              <a:solidFill>
                <a:srgbClr val="073450"/>
              </a:solidFill>
            </a:endParaRPr>
          </a:p>
        </p:txBody>
      </p:sp>
      <p:pic>
        <p:nvPicPr>
          <p:cNvPr id="7" name="Grafik 6">
            <a:extLst>
              <a:ext uri="{FF2B5EF4-FFF2-40B4-BE49-F238E27FC236}">
                <a16:creationId xmlns:a16="http://schemas.microsoft.com/office/drawing/2014/main" id="{F64FF53F-70B9-A4D4-9C98-696534B22F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47006" y="1897867"/>
            <a:ext cx="1726961" cy="595347"/>
          </a:xfrm>
          <a:prstGeom prst="rect">
            <a:avLst/>
          </a:prstGeom>
        </p:spPr>
      </p:pic>
    </p:spTree>
    <p:extLst>
      <p:ext uri="{BB962C8B-B14F-4D97-AF65-F5344CB8AC3E}">
        <p14:creationId xmlns:p14="http://schemas.microsoft.com/office/powerpoint/2010/main" val="672590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54B95-9C7A-105A-F034-8825BAF812A2}"/>
            </a:ext>
          </a:extLst>
        </p:cNvPr>
        <p:cNvGrpSpPr/>
        <p:nvPr/>
      </p:nvGrpSpPr>
      <p:grpSpPr>
        <a:xfrm>
          <a:off x="0" y="0"/>
          <a:ext cx="0" cy="0"/>
          <a:chOff x="0" y="0"/>
          <a:chExt cx="0" cy="0"/>
        </a:xfrm>
      </p:grpSpPr>
      <p:sp>
        <p:nvSpPr>
          <p:cNvPr id="5" name="Rechteck: abgerundete Ecken 4">
            <a:extLst>
              <a:ext uri="{FF2B5EF4-FFF2-40B4-BE49-F238E27FC236}">
                <a16:creationId xmlns:a16="http://schemas.microsoft.com/office/drawing/2014/main" id="{21DCB330-665B-C26C-D130-881C0EE9E2FB}"/>
              </a:ext>
            </a:extLst>
          </p:cNvPr>
          <p:cNvSpPr/>
          <p:nvPr/>
        </p:nvSpPr>
        <p:spPr>
          <a:xfrm>
            <a:off x="1469571" y="4883116"/>
            <a:ext cx="8327219" cy="103871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Titel 1">
            <a:extLst>
              <a:ext uri="{FF2B5EF4-FFF2-40B4-BE49-F238E27FC236}">
                <a16:creationId xmlns:a16="http://schemas.microsoft.com/office/drawing/2014/main" id="{857EDA98-DE2C-167E-B20D-3A71F2D44D1D}"/>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Errori iniziali che dovreste </a:t>
            </a:r>
            <a:r>
              <a:rPr lang="de-CH" sz="2400" dirty="0" err="1">
                <a:solidFill>
                  <a:srgbClr val="073450"/>
                </a:solidFill>
                <a:latin typeface="Century Gothic"/>
              </a:rPr>
              <a:t>assolutamente</a:t>
            </a:r>
            <a:r>
              <a:rPr lang="de-CH" sz="2400" dirty="0">
                <a:solidFill>
                  <a:srgbClr val="073450"/>
                </a:solidFill>
                <a:latin typeface="Century Gothic"/>
              </a:rPr>
              <a:t> </a:t>
            </a:r>
            <a:r>
              <a:rPr lang="de-CH" sz="2400" dirty="0" err="1">
                <a:solidFill>
                  <a:srgbClr val="073450"/>
                </a:solidFill>
                <a:latin typeface="Century Gothic"/>
              </a:rPr>
              <a:t>evitare</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Rechteck 1">
            <a:extLst>
              <a:ext uri="{FF2B5EF4-FFF2-40B4-BE49-F238E27FC236}">
                <a16:creationId xmlns:a16="http://schemas.microsoft.com/office/drawing/2014/main" id="{E50E1931-EC63-52E1-6C4E-9BF187183CE5}"/>
              </a:ext>
            </a:extLst>
          </p:cNvPr>
          <p:cNvSpPr/>
          <p:nvPr/>
        </p:nvSpPr>
        <p:spPr>
          <a:xfrm>
            <a:off x="901446" y="1372551"/>
            <a:ext cx="9393261" cy="2769989"/>
          </a:xfrm>
          <a:prstGeom prst="rect">
            <a:avLst/>
          </a:prstGeom>
        </p:spPr>
        <p:txBody>
          <a:bodyPr wrap="square">
            <a:spAutoFit/>
          </a:bodyPr>
          <a:lstStyle/>
          <a:p>
            <a:pPr marL="985838" indent="-985838">
              <a:spcBef>
                <a:spcPts val="800"/>
              </a:spcBef>
              <a:buClr>
                <a:srgbClr val="073450"/>
              </a:buClr>
            </a:pPr>
            <a:r>
              <a:rPr lang="de-CH" dirty="0">
                <a:solidFill>
                  <a:srgbClr val="073450"/>
                </a:solidFill>
              </a:rPr>
              <a:t> 	</a:t>
            </a:r>
            <a:r>
              <a:rPr lang="de-CH" noProof="0" dirty="0">
                <a:solidFill>
                  <a:srgbClr val="073450"/>
                </a:solidFill>
              </a:rPr>
              <a:t>Tenere per sé la propria idea</a:t>
            </a:r>
          </a:p>
          <a:p>
            <a:pPr marL="985838" indent="-985838">
              <a:spcBef>
                <a:spcPts val="800"/>
              </a:spcBef>
              <a:buClr>
                <a:srgbClr val="073450"/>
              </a:buClr>
            </a:pPr>
            <a:r>
              <a:rPr lang="de-CH" noProof="0" dirty="0">
                <a:solidFill>
                  <a:srgbClr val="073450"/>
                </a:solidFill>
              </a:rPr>
              <a:t>	Lavorare al proprio business plan senza mai «uscire» per raccogliere feedback</a:t>
            </a:r>
          </a:p>
          <a:p>
            <a:pPr marL="989013" indent="-989013">
              <a:spcBef>
                <a:spcPts val="800"/>
              </a:spcBef>
              <a:buClr>
                <a:srgbClr val="073450"/>
              </a:buClr>
            </a:pPr>
            <a:r>
              <a:rPr lang="de-CH" dirty="0">
                <a:solidFill>
                  <a:srgbClr val="073450"/>
                </a:solidFill>
              </a:rPr>
              <a:t>	</a:t>
            </a:r>
            <a:r>
              <a:rPr lang="de-CH" noProof="0" dirty="0">
                <a:solidFill>
                  <a:srgbClr val="073450"/>
                </a:solidFill>
              </a:rPr>
              <a:t>Credere: «Ho sviluppato un prodotto o un servizio di cui </a:t>
            </a:r>
            <a:r>
              <a:rPr lang="de-CH" b="1" i="1" noProof="0" dirty="0" err="1">
                <a:solidFill>
                  <a:srgbClr val="073450"/>
                </a:solidFill>
              </a:rPr>
              <a:t>tutti </a:t>
            </a:r>
            <a:r>
              <a:rPr lang="de-CH" noProof="0" dirty="0">
                <a:solidFill>
                  <a:srgbClr val="073450"/>
                </a:solidFill>
              </a:rPr>
              <a:t>hanno davvero bisogno!»</a:t>
            </a:r>
          </a:p>
          <a:p>
            <a:pPr marL="985838" indent="-985838">
              <a:spcBef>
                <a:spcPts val="800"/>
              </a:spcBef>
              <a:buClr>
                <a:srgbClr val="073450"/>
              </a:buClr>
            </a:pPr>
            <a:r>
              <a:rPr lang="de-CH" dirty="0">
                <a:solidFill>
                  <a:srgbClr val="073450"/>
                </a:solidFill>
              </a:rPr>
              <a:t>	</a:t>
            </a:r>
            <a:r>
              <a:rPr lang="de-CH" noProof="0" dirty="0">
                <a:solidFill>
                  <a:srgbClr val="073450"/>
                </a:solidFill>
              </a:rPr>
              <a:t>Considerare le opinioni contrastanti come un motivo per abbandonare la propria idea. Chiedetevi invece: «Come posso adattare la mia idea in modo </a:t>
            </a:r>
            <a:r>
              <a:rPr lang="de-CH" dirty="0">
                <a:solidFill>
                  <a:srgbClr val="073450"/>
                </a:solidFill>
              </a:rPr>
              <a:t>che </a:t>
            </a:r>
            <a:r>
              <a:rPr lang="de-CH" noProof="0" dirty="0">
                <a:solidFill>
                  <a:srgbClr val="073450"/>
                </a:solidFill>
              </a:rPr>
              <a:t>piaccia davvero a un numero sufficiente di persone?» </a:t>
            </a:r>
          </a:p>
        </p:txBody>
      </p:sp>
      <p:sp>
        <p:nvSpPr>
          <p:cNvPr id="7" name="Textfeld 6">
            <a:extLst>
              <a:ext uri="{FF2B5EF4-FFF2-40B4-BE49-F238E27FC236}">
                <a16:creationId xmlns:a16="http://schemas.microsoft.com/office/drawing/2014/main" id="{94228C20-9934-4F26-10B1-A546B9EF5C89}"/>
              </a:ext>
            </a:extLst>
          </p:cNvPr>
          <p:cNvSpPr txBox="1"/>
          <p:nvPr/>
        </p:nvSpPr>
        <p:spPr>
          <a:xfrm>
            <a:off x="1706623" y="4915775"/>
            <a:ext cx="8015185" cy="923330"/>
          </a:xfrm>
          <a:prstGeom prst="rect">
            <a:avLst/>
          </a:prstGeom>
          <a:noFill/>
        </p:spPr>
        <p:txBody>
          <a:bodyPr wrap="square">
            <a:spAutoFit/>
          </a:bodyPr>
          <a:lstStyle/>
          <a:p>
            <a:r>
              <a:rPr lang="de-CH" dirty="0">
                <a:solidFill>
                  <a:schemeClr val="bg1"/>
                </a:solidFill>
              </a:rPr>
              <a:t>Imparerete di più mostrando la vostra idea a potenziali clienti e parlando con loro. In questo modo vi farete un’idea chiara di chi siano </a:t>
            </a:r>
            <a:r>
              <a:rPr lang="de-CH" dirty="0" err="1">
                <a:solidFill>
                  <a:schemeClr val="bg1"/>
                </a:solidFill>
              </a:rPr>
              <a:t>realmente</a:t>
            </a:r>
            <a:r>
              <a:rPr lang="de-CH" dirty="0">
                <a:solidFill>
                  <a:schemeClr val="bg1"/>
                </a:solidFill>
              </a:rPr>
              <a:t> i/le </a:t>
            </a:r>
            <a:r>
              <a:rPr lang="de-CH" dirty="0" err="1">
                <a:solidFill>
                  <a:schemeClr val="bg1"/>
                </a:solidFill>
              </a:rPr>
              <a:t>vostri</a:t>
            </a:r>
            <a:r>
              <a:rPr lang="de-CH" dirty="0">
                <a:solidFill>
                  <a:schemeClr val="bg1"/>
                </a:solidFill>
              </a:rPr>
              <a:t>/</a:t>
            </a:r>
            <a:r>
              <a:rPr lang="de-CH" dirty="0" err="1">
                <a:solidFill>
                  <a:schemeClr val="bg1"/>
                </a:solidFill>
              </a:rPr>
              <a:t>vostre</a:t>
            </a:r>
            <a:r>
              <a:rPr lang="de-CH" dirty="0">
                <a:solidFill>
                  <a:schemeClr val="bg1"/>
                </a:solidFill>
              </a:rPr>
              <a:t> </a:t>
            </a:r>
            <a:r>
              <a:rPr lang="de-CH" dirty="0" err="1">
                <a:solidFill>
                  <a:schemeClr val="bg1"/>
                </a:solidFill>
              </a:rPr>
              <a:t>clienti</a:t>
            </a:r>
            <a:r>
              <a:rPr lang="de-CH" dirty="0">
                <a:solidFill>
                  <a:schemeClr val="bg1"/>
                </a:solidFill>
              </a:rPr>
              <a:t> </a:t>
            </a:r>
            <a:r>
              <a:rPr lang="de-CH" dirty="0" err="1">
                <a:solidFill>
                  <a:schemeClr val="bg1"/>
                </a:solidFill>
              </a:rPr>
              <a:t>target</a:t>
            </a:r>
            <a:r>
              <a:rPr lang="de-CH" dirty="0">
                <a:solidFill>
                  <a:schemeClr val="bg1"/>
                </a:solidFill>
              </a:rPr>
              <a:t>.</a:t>
            </a:r>
            <a:endParaRPr lang="de-CH" i="1" noProof="0" dirty="0">
              <a:solidFill>
                <a:schemeClr val="bg1"/>
              </a:solidFill>
            </a:endParaRPr>
          </a:p>
        </p:txBody>
      </p:sp>
      <p:sp>
        <p:nvSpPr>
          <p:cNvPr id="9" name="Foliennummernplatzhalter 1">
            <a:extLst>
              <a:ext uri="{FF2B5EF4-FFF2-40B4-BE49-F238E27FC236}">
                <a16:creationId xmlns:a16="http://schemas.microsoft.com/office/drawing/2014/main" id="{A4FB88E8-CDE4-4A21-5EAC-8CB464F817BE}"/>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16</a:t>
            </a:fld>
            <a:endParaRPr lang="ru-RU" dirty="0"/>
          </a:p>
        </p:txBody>
      </p:sp>
      <p:pic>
        <p:nvPicPr>
          <p:cNvPr id="11" name="Grafik 10" descr="Trophäe mit einfarbiger Füllung">
            <a:extLst>
              <a:ext uri="{FF2B5EF4-FFF2-40B4-BE49-F238E27FC236}">
                <a16:creationId xmlns:a16="http://schemas.microsoft.com/office/drawing/2014/main" id="{0FAE61CD-D894-7013-3286-3909392993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61256" y="2643521"/>
            <a:ext cx="540000" cy="540000"/>
          </a:xfrm>
          <a:prstGeom prst="rect">
            <a:avLst/>
          </a:prstGeom>
        </p:spPr>
      </p:pic>
      <p:pic>
        <p:nvPicPr>
          <p:cNvPr id="15" name="Grafik 14" descr="Schreibtisch mit einfarbiger Füllung">
            <a:extLst>
              <a:ext uri="{FF2B5EF4-FFF2-40B4-BE49-F238E27FC236}">
                <a16:creationId xmlns:a16="http://schemas.microsoft.com/office/drawing/2014/main" id="{03FF6202-336A-E810-9849-9FB23CDB2CD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62095" y="1995735"/>
            <a:ext cx="540000" cy="540000"/>
          </a:xfrm>
          <a:prstGeom prst="rect">
            <a:avLst/>
          </a:prstGeom>
        </p:spPr>
      </p:pic>
      <p:pic>
        <p:nvPicPr>
          <p:cNvPr id="19" name="Grafik 18" descr="Weinende Gesichtskontur mit einfarbiger Füllung">
            <a:extLst>
              <a:ext uri="{FF2B5EF4-FFF2-40B4-BE49-F238E27FC236}">
                <a16:creationId xmlns:a16="http://schemas.microsoft.com/office/drawing/2014/main" id="{E0C172A7-FD63-3B5D-7C70-47E6F8444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61256" y="3384097"/>
            <a:ext cx="540000" cy="540000"/>
          </a:xfrm>
          <a:prstGeom prst="rect">
            <a:avLst/>
          </a:prstGeom>
        </p:spPr>
      </p:pic>
      <p:pic>
        <p:nvPicPr>
          <p:cNvPr id="21" name="Grafik 20" descr="Alter Schlüssel mit einfarbiger Füllung">
            <a:extLst>
              <a:ext uri="{FF2B5EF4-FFF2-40B4-BE49-F238E27FC236}">
                <a16:creationId xmlns:a16="http://schemas.microsoft.com/office/drawing/2014/main" id="{A4B9640A-91F3-2268-BF00-A05FE62BD9E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61256" y="1448237"/>
            <a:ext cx="540000" cy="540000"/>
          </a:xfrm>
          <a:prstGeom prst="rect">
            <a:avLst/>
          </a:prstGeom>
        </p:spPr>
      </p:pic>
      <p:sp>
        <p:nvSpPr>
          <p:cNvPr id="4" name="Rechteck 3">
            <a:extLst>
              <a:ext uri="{FF2B5EF4-FFF2-40B4-BE49-F238E27FC236}">
                <a16:creationId xmlns:a16="http://schemas.microsoft.com/office/drawing/2014/main" id="{5A5DA504-36A4-2D52-026E-932357D907FD}"/>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Tratto da: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3563044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3A505-6901-813B-C99A-BEDBE6AE1CAE}"/>
            </a:ext>
          </a:extLst>
        </p:cNvPr>
        <p:cNvGrpSpPr/>
        <p:nvPr/>
      </p:nvGrpSpPr>
      <p:grpSpPr>
        <a:xfrm>
          <a:off x="0" y="0"/>
          <a:ext cx="0" cy="0"/>
          <a:chOff x="0" y="0"/>
          <a:chExt cx="0" cy="0"/>
        </a:xfrm>
      </p:grpSpPr>
      <p:sp>
        <p:nvSpPr>
          <p:cNvPr id="5" name="Rechteck: abgerundete Ecken 4">
            <a:extLst>
              <a:ext uri="{FF2B5EF4-FFF2-40B4-BE49-F238E27FC236}">
                <a16:creationId xmlns:a16="http://schemas.microsoft.com/office/drawing/2014/main" id="{3E57AB38-2A6C-A52E-6508-53FD7D08F202}"/>
              </a:ext>
            </a:extLst>
          </p:cNvPr>
          <p:cNvSpPr/>
          <p:nvPr/>
        </p:nvSpPr>
        <p:spPr>
          <a:xfrm>
            <a:off x="1469571" y="4883116"/>
            <a:ext cx="8327219" cy="111429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Titel 1">
            <a:extLst>
              <a:ext uri="{FF2B5EF4-FFF2-40B4-BE49-F238E27FC236}">
                <a16:creationId xmlns:a16="http://schemas.microsoft.com/office/drawing/2014/main" id="{618F6D7B-5DDD-60BE-B665-1A2BA6F74953}"/>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La validazione della vostra idea è fondamentale per il vostro successo!</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Rechteck 1">
            <a:extLst>
              <a:ext uri="{FF2B5EF4-FFF2-40B4-BE49-F238E27FC236}">
                <a16:creationId xmlns:a16="http://schemas.microsoft.com/office/drawing/2014/main" id="{36DCC6DC-6E86-F51D-5141-880B90155278}"/>
              </a:ext>
            </a:extLst>
          </p:cNvPr>
          <p:cNvSpPr/>
          <p:nvPr/>
        </p:nvSpPr>
        <p:spPr>
          <a:xfrm>
            <a:off x="942542" y="1787224"/>
            <a:ext cx="9393261" cy="1870961"/>
          </a:xfrm>
          <a:prstGeom prst="rect">
            <a:avLst/>
          </a:prstGeom>
        </p:spPr>
        <p:txBody>
          <a:bodyPr wrap="square">
            <a:spAutoFit/>
          </a:bodyPr>
          <a:lstStyle/>
          <a:p>
            <a:pPr marL="985838" indent="-985838">
              <a:spcBef>
                <a:spcPts val="800"/>
              </a:spcBef>
              <a:buClr>
                <a:srgbClr val="073450"/>
              </a:buClr>
            </a:pPr>
            <a:r>
              <a:rPr lang="de-CH" dirty="0"/>
              <a:t>Ecco cosa può succedere se non </a:t>
            </a:r>
            <a:r>
              <a:rPr lang="de-CH" dirty="0" err="1"/>
              <a:t>validate</a:t>
            </a:r>
            <a:r>
              <a:rPr lang="de-CH" dirty="0"/>
              <a:t> la </a:t>
            </a:r>
            <a:r>
              <a:rPr lang="de-CH" dirty="0" err="1"/>
              <a:t>vostra</a:t>
            </a:r>
            <a:r>
              <a:rPr lang="de-CH" dirty="0"/>
              <a:t> </a:t>
            </a:r>
            <a:r>
              <a:rPr lang="de-CH" dirty="0" err="1"/>
              <a:t>idea</a:t>
            </a:r>
            <a:endParaRPr lang="de-CH" noProof="0" dirty="0">
              <a:solidFill>
                <a:srgbClr val="073450"/>
              </a:solidFill>
            </a:endParaRPr>
          </a:p>
          <a:p>
            <a:pPr marL="985838" indent="-985838">
              <a:lnSpc>
                <a:spcPct val="150000"/>
              </a:lnSpc>
              <a:spcBef>
                <a:spcPts val="800"/>
              </a:spcBef>
              <a:buClr>
                <a:srgbClr val="073450"/>
              </a:buClr>
            </a:pPr>
            <a:r>
              <a:rPr lang="de-CH" noProof="0" dirty="0">
                <a:solidFill>
                  <a:srgbClr val="073450"/>
                </a:solidFill>
              </a:rPr>
              <a:t>	</a:t>
            </a:r>
            <a:r>
              <a:rPr lang="de-CH" dirty="0" err="1">
                <a:solidFill>
                  <a:srgbClr val="073450"/>
                </a:solidFill>
              </a:rPr>
              <a:t>R</a:t>
            </a:r>
            <a:r>
              <a:rPr lang="de-CH" dirty="0" err="1"/>
              <a:t>ischiate</a:t>
            </a:r>
            <a:r>
              <a:rPr lang="de-CH" dirty="0"/>
              <a:t> di fallire </a:t>
            </a:r>
          </a:p>
          <a:p>
            <a:pPr marL="989013" indent="-989013">
              <a:lnSpc>
                <a:spcPct val="150000"/>
              </a:lnSpc>
              <a:spcBef>
                <a:spcPts val="800"/>
              </a:spcBef>
              <a:buClr>
                <a:srgbClr val="073450"/>
              </a:buClr>
            </a:pPr>
            <a:r>
              <a:rPr lang="de-CH" dirty="0"/>
              <a:t>	</a:t>
            </a:r>
            <a:r>
              <a:rPr lang="de-CH" dirty="0" err="1"/>
              <a:t>Sprecherete</a:t>
            </a:r>
            <a:r>
              <a:rPr lang="de-CH" dirty="0"/>
              <a:t> risorse inutilmente </a:t>
            </a:r>
          </a:p>
          <a:p>
            <a:pPr marL="989013" indent="-989013">
              <a:lnSpc>
                <a:spcPct val="150000"/>
              </a:lnSpc>
              <a:spcBef>
                <a:spcPts val="800"/>
              </a:spcBef>
              <a:buClr>
                <a:srgbClr val="073450"/>
              </a:buClr>
            </a:pPr>
            <a:r>
              <a:rPr lang="de-CH" dirty="0">
                <a:solidFill>
                  <a:srgbClr val="073450"/>
                </a:solidFill>
              </a:rPr>
              <a:t>	</a:t>
            </a:r>
            <a:r>
              <a:rPr lang="de-CH" dirty="0" err="1">
                <a:solidFill>
                  <a:srgbClr val="073450"/>
                </a:solidFill>
              </a:rPr>
              <a:t>N</a:t>
            </a:r>
            <a:r>
              <a:rPr lang="de-CH" dirty="0" err="1"/>
              <a:t>essuno</a:t>
            </a:r>
            <a:r>
              <a:rPr lang="de-CH" dirty="0"/>
              <a:t> troverà la vostra idea </a:t>
            </a:r>
            <a:r>
              <a:rPr lang="de-CH" b="1" i="1" dirty="0"/>
              <a:t>davvero, davvero </a:t>
            </a:r>
            <a:r>
              <a:rPr lang="de-CH" dirty="0"/>
              <a:t>valida</a:t>
            </a:r>
            <a:endParaRPr lang="de-CH" noProof="0" dirty="0">
              <a:solidFill>
                <a:srgbClr val="073450"/>
              </a:solidFill>
            </a:endParaRPr>
          </a:p>
        </p:txBody>
      </p:sp>
      <p:sp>
        <p:nvSpPr>
          <p:cNvPr id="7" name="Textfeld 6">
            <a:extLst>
              <a:ext uri="{FF2B5EF4-FFF2-40B4-BE49-F238E27FC236}">
                <a16:creationId xmlns:a16="http://schemas.microsoft.com/office/drawing/2014/main" id="{B5993646-759D-7DA5-6D2B-E098316C110D}"/>
              </a:ext>
            </a:extLst>
          </p:cNvPr>
          <p:cNvSpPr txBox="1"/>
          <p:nvPr/>
        </p:nvSpPr>
        <p:spPr>
          <a:xfrm>
            <a:off x="2604760" y="4978366"/>
            <a:ext cx="7127823" cy="923330"/>
          </a:xfrm>
          <a:prstGeom prst="rect">
            <a:avLst/>
          </a:prstGeom>
          <a:noFill/>
        </p:spPr>
        <p:txBody>
          <a:bodyPr wrap="square">
            <a:spAutoFit/>
          </a:bodyPr>
          <a:lstStyle/>
          <a:p>
            <a:r>
              <a:rPr lang="de-CH" i="1" dirty="0">
                <a:solidFill>
                  <a:schemeClr val="bg1"/>
                </a:solidFill>
              </a:rPr>
              <a:t>«</a:t>
            </a:r>
            <a:r>
              <a:rPr lang="en-US" i="1" dirty="0">
                <a:solidFill>
                  <a:schemeClr val="bg1"/>
                </a:solidFill>
              </a:rPr>
              <a:t>Better to have 100 users love you than 1 million that </a:t>
            </a:r>
            <a:r>
              <a:rPr lang="en-US" i="1" dirty="0" err="1">
                <a:solidFill>
                  <a:schemeClr val="bg1"/>
                </a:solidFill>
              </a:rPr>
              <a:t>kinda</a:t>
            </a:r>
            <a:endParaRPr lang="en-US" i="1" dirty="0">
              <a:solidFill>
                <a:schemeClr val="bg1"/>
              </a:solidFill>
            </a:endParaRPr>
          </a:p>
          <a:p>
            <a:r>
              <a:rPr lang="en-US" i="1" dirty="0">
                <a:solidFill>
                  <a:schemeClr val="bg1"/>
                </a:solidFill>
              </a:rPr>
              <a:t>like you. The true seed of scale is love, and you can’t buy</a:t>
            </a:r>
          </a:p>
          <a:p>
            <a:r>
              <a:rPr lang="en-US" i="1" dirty="0">
                <a:solidFill>
                  <a:schemeClr val="bg1"/>
                </a:solidFill>
              </a:rPr>
              <a:t>it, hack it, or game it</a:t>
            </a:r>
            <a:r>
              <a:rPr lang="de-CH" i="1" dirty="0">
                <a:solidFill>
                  <a:schemeClr val="bg1"/>
                </a:solidFill>
              </a:rPr>
              <a:t>»</a:t>
            </a:r>
            <a:r>
              <a:rPr lang="en-US" i="1" dirty="0">
                <a:solidFill>
                  <a:schemeClr val="bg1"/>
                </a:solidFill>
              </a:rPr>
              <a:t>     Y-Combinator</a:t>
            </a:r>
            <a:endParaRPr lang="de-CH" i="1" dirty="0">
              <a:solidFill>
                <a:schemeClr val="bg1"/>
              </a:solidFill>
            </a:endParaRPr>
          </a:p>
        </p:txBody>
      </p:sp>
      <p:sp>
        <p:nvSpPr>
          <p:cNvPr id="9" name="Foliennummernplatzhalter 1">
            <a:extLst>
              <a:ext uri="{FF2B5EF4-FFF2-40B4-BE49-F238E27FC236}">
                <a16:creationId xmlns:a16="http://schemas.microsoft.com/office/drawing/2014/main" id="{2E8177CA-9C6E-732D-FF4E-02ED88F2F596}"/>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17</a:t>
            </a:fld>
            <a:endParaRPr lang="ru-RU" dirty="0"/>
          </a:p>
        </p:txBody>
      </p:sp>
      <p:sp>
        <p:nvSpPr>
          <p:cNvPr id="4" name="Freeform 69">
            <a:extLst>
              <a:ext uri="{FF2B5EF4-FFF2-40B4-BE49-F238E27FC236}">
                <a16:creationId xmlns:a16="http://schemas.microsoft.com/office/drawing/2014/main" id="{DE6CC5D6-9A22-4DED-BA7D-B3D0BFFCEE6B}"/>
              </a:ext>
            </a:extLst>
          </p:cNvPr>
          <p:cNvSpPr>
            <a:spLocks noEditPoints="1"/>
          </p:cNvSpPr>
          <p:nvPr/>
        </p:nvSpPr>
        <p:spPr bwMode="auto">
          <a:xfrm>
            <a:off x="1743328" y="5025866"/>
            <a:ext cx="651882" cy="418004"/>
          </a:xfrm>
          <a:custGeom>
            <a:avLst/>
            <a:gdLst>
              <a:gd name="T0" fmla="*/ 329 w 329"/>
              <a:gd name="T1" fmla="*/ 149 h 218"/>
              <a:gd name="T2" fmla="*/ 260 w 329"/>
              <a:gd name="T3" fmla="*/ 218 h 218"/>
              <a:gd name="T4" fmla="*/ 189 w 329"/>
              <a:gd name="T5" fmla="*/ 140 h 218"/>
              <a:gd name="T6" fmla="*/ 295 w 329"/>
              <a:gd name="T7" fmla="*/ 0 h 218"/>
              <a:gd name="T8" fmla="*/ 302 w 329"/>
              <a:gd name="T9" fmla="*/ 15 h 218"/>
              <a:gd name="T10" fmla="*/ 225 w 329"/>
              <a:gd name="T11" fmla="*/ 93 h 218"/>
              <a:gd name="T12" fmla="*/ 265 w 329"/>
              <a:gd name="T13" fmla="*/ 79 h 218"/>
              <a:gd name="T14" fmla="*/ 329 w 329"/>
              <a:gd name="T15" fmla="*/ 149 h 218"/>
              <a:gd name="T16" fmla="*/ 140 w 329"/>
              <a:gd name="T17" fmla="*/ 149 h 218"/>
              <a:gd name="T18" fmla="*/ 71 w 329"/>
              <a:gd name="T19" fmla="*/ 218 h 218"/>
              <a:gd name="T20" fmla="*/ 0 w 329"/>
              <a:gd name="T21" fmla="*/ 140 h 218"/>
              <a:gd name="T22" fmla="*/ 106 w 329"/>
              <a:gd name="T23" fmla="*/ 0 h 218"/>
              <a:gd name="T24" fmla="*/ 113 w 329"/>
              <a:gd name="T25" fmla="*/ 15 h 218"/>
              <a:gd name="T26" fmla="*/ 36 w 329"/>
              <a:gd name="T27" fmla="*/ 93 h 218"/>
              <a:gd name="T28" fmla="*/ 76 w 329"/>
              <a:gd name="T29" fmla="*/ 79 h 218"/>
              <a:gd name="T30" fmla="*/ 140 w 329"/>
              <a:gd name="T31" fmla="*/ 149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218">
                <a:moveTo>
                  <a:pt x="329" y="149"/>
                </a:moveTo>
                <a:cubicBezTo>
                  <a:pt x="329" y="194"/>
                  <a:pt x="288" y="218"/>
                  <a:pt x="260" y="218"/>
                </a:cubicBezTo>
                <a:cubicBezTo>
                  <a:pt x="232" y="218"/>
                  <a:pt x="189" y="190"/>
                  <a:pt x="189" y="140"/>
                </a:cubicBezTo>
                <a:cubicBezTo>
                  <a:pt x="189" y="62"/>
                  <a:pt x="251" y="6"/>
                  <a:pt x="295" y="0"/>
                </a:cubicBezTo>
                <a:cubicBezTo>
                  <a:pt x="298" y="6"/>
                  <a:pt x="302" y="15"/>
                  <a:pt x="302" y="15"/>
                </a:cubicBezTo>
                <a:cubicBezTo>
                  <a:pt x="283" y="22"/>
                  <a:pt x="228" y="60"/>
                  <a:pt x="225" y="93"/>
                </a:cubicBezTo>
                <a:cubicBezTo>
                  <a:pt x="240" y="84"/>
                  <a:pt x="247" y="79"/>
                  <a:pt x="265" y="79"/>
                </a:cubicBezTo>
                <a:cubicBezTo>
                  <a:pt x="302" y="79"/>
                  <a:pt x="329" y="114"/>
                  <a:pt x="329" y="149"/>
                </a:cubicBezTo>
                <a:close/>
                <a:moveTo>
                  <a:pt x="140" y="149"/>
                </a:moveTo>
                <a:cubicBezTo>
                  <a:pt x="140" y="194"/>
                  <a:pt x="99" y="218"/>
                  <a:pt x="71" y="218"/>
                </a:cubicBezTo>
                <a:cubicBezTo>
                  <a:pt x="43" y="218"/>
                  <a:pt x="0" y="190"/>
                  <a:pt x="0" y="140"/>
                </a:cubicBezTo>
                <a:cubicBezTo>
                  <a:pt x="0" y="62"/>
                  <a:pt x="62" y="6"/>
                  <a:pt x="106" y="0"/>
                </a:cubicBezTo>
                <a:cubicBezTo>
                  <a:pt x="109" y="6"/>
                  <a:pt x="113" y="15"/>
                  <a:pt x="113" y="15"/>
                </a:cubicBezTo>
                <a:cubicBezTo>
                  <a:pt x="94" y="22"/>
                  <a:pt x="39" y="60"/>
                  <a:pt x="36" y="93"/>
                </a:cubicBezTo>
                <a:cubicBezTo>
                  <a:pt x="51" y="84"/>
                  <a:pt x="58" y="79"/>
                  <a:pt x="76" y="79"/>
                </a:cubicBezTo>
                <a:cubicBezTo>
                  <a:pt x="113" y="79"/>
                  <a:pt x="140" y="114"/>
                  <a:pt x="140" y="14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pic>
        <p:nvPicPr>
          <p:cNvPr id="8" name="Grafik 7" descr="Gebrochenes Herz mit einfarbiger Füllung">
            <a:extLst>
              <a:ext uri="{FF2B5EF4-FFF2-40B4-BE49-F238E27FC236}">
                <a16:creationId xmlns:a16="http://schemas.microsoft.com/office/drawing/2014/main" id="{CA2631AD-A11A-3CAF-330C-8647EF8401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84227" y="3236333"/>
            <a:ext cx="540000" cy="540000"/>
          </a:xfrm>
          <a:prstGeom prst="rect">
            <a:avLst/>
          </a:prstGeom>
        </p:spPr>
      </p:pic>
      <p:pic>
        <p:nvPicPr>
          <p:cNvPr id="11" name="Grafik 10" descr="Fliegendes Geld mit einfarbiger Füllung">
            <a:extLst>
              <a:ext uri="{FF2B5EF4-FFF2-40B4-BE49-F238E27FC236}">
                <a16:creationId xmlns:a16="http://schemas.microsoft.com/office/drawing/2014/main" id="{34BCC2D7-0D30-A2A7-28AA-59AD580B6D4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84227" y="2702247"/>
            <a:ext cx="540000" cy="540000"/>
          </a:xfrm>
          <a:prstGeom prst="rect">
            <a:avLst/>
          </a:prstGeom>
        </p:spPr>
      </p:pic>
      <p:pic>
        <p:nvPicPr>
          <p:cNvPr id="15" name="Grafik 14" descr="Verschüttetes, zerbrochenes Glas Milch mit einfarbiger Füllung">
            <a:extLst>
              <a:ext uri="{FF2B5EF4-FFF2-40B4-BE49-F238E27FC236}">
                <a16:creationId xmlns:a16="http://schemas.microsoft.com/office/drawing/2014/main" id="{507CDE55-B72D-A439-0633-7596973B38B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84227" y="2148856"/>
            <a:ext cx="540000" cy="540000"/>
          </a:xfrm>
          <a:prstGeom prst="rect">
            <a:avLst/>
          </a:prstGeom>
        </p:spPr>
      </p:pic>
      <p:sp>
        <p:nvSpPr>
          <p:cNvPr id="12" name="Rechteck 11">
            <a:extLst>
              <a:ext uri="{FF2B5EF4-FFF2-40B4-BE49-F238E27FC236}">
                <a16:creationId xmlns:a16="http://schemas.microsoft.com/office/drawing/2014/main" id="{63295657-56EF-3F20-644E-5764EBE5FFF0}"/>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2967038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51421-00A9-5530-E079-05910F96C83A}"/>
            </a:ext>
          </a:extLst>
        </p:cNvPr>
        <p:cNvGrpSpPr/>
        <p:nvPr/>
      </p:nvGrpSpPr>
      <p:grpSpPr>
        <a:xfrm>
          <a:off x="0" y="0"/>
          <a:ext cx="0" cy="0"/>
          <a:chOff x="0" y="0"/>
          <a:chExt cx="0" cy="0"/>
        </a:xfrm>
      </p:grpSpPr>
      <p:sp>
        <p:nvSpPr>
          <p:cNvPr id="16" name="Freeform 5">
            <a:extLst>
              <a:ext uri="{FF2B5EF4-FFF2-40B4-BE49-F238E27FC236}">
                <a16:creationId xmlns:a16="http://schemas.microsoft.com/office/drawing/2014/main" id="{751E5504-257B-3AF7-679A-F49012ADC296}"/>
              </a:ext>
            </a:extLst>
          </p:cNvPr>
          <p:cNvSpPr>
            <a:spLocks/>
          </p:cNvSpPr>
          <p:nvPr/>
        </p:nvSpPr>
        <p:spPr bwMode="auto">
          <a:xfrm>
            <a:off x="898733" y="2590891"/>
            <a:ext cx="2736000" cy="1247461"/>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b="1" noProof="0" dirty="0">
                <a:solidFill>
                  <a:schemeClr val="bg1"/>
                </a:solidFill>
                <a:latin typeface="+mj-lt"/>
              </a:rPr>
              <a:t>Introduzione</a:t>
            </a:r>
          </a:p>
          <a:p>
            <a:pPr algn="ctr"/>
            <a:r>
              <a:rPr lang="de-CH" noProof="0" dirty="0">
                <a:solidFill>
                  <a:schemeClr val="bg1"/>
                </a:solidFill>
                <a:latin typeface="+mj-lt"/>
              </a:rPr>
              <a:t>5 min</a:t>
            </a:r>
          </a:p>
        </p:txBody>
      </p:sp>
      <p:sp>
        <p:nvSpPr>
          <p:cNvPr id="17" name="Freeform 6">
            <a:extLst>
              <a:ext uri="{FF2B5EF4-FFF2-40B4-BE49-F238E27FC236}">
                <a16:creationId xmlns:a16="http://schemas.microsoft.com/office/drawing/2014/main" id="{64AEC8DB-3A74-FC0B-6C4E-964EEDB51FDB}"/>
              </a:ext>
            </a:extLst>
          </p:cNvPr>
          <p:cNvSpPr>
            <a:spLocks/>
          </p:cNvSpPr>
          <p:nvPr/>
        </p:nvSpPr>
        <p:spPr bwMode="auto">
          <a:xfrm>
            <a:off x="3443840" y="2590891"/>
            <a:ext cx="2736000" cy="1247461"/>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b="1" noProof="0" dirty="0">
                <a:solidFill>
                  <a:schemeClr val="bg1"/>
                </a:solidFill>
                <a:latin typeface="+mj-lt"/>
              </a:rPr>
              <a:t>Contesto</a:t>
            </a:r>
          </a:p>
          <a:p>
            <a:pPr algn="ctr"/>
            <a:r>
              <a:rPr lang="de-CH" noProof="0" dirty="0">
                <a:solidFill>
                  <a:schemeClr val="bg1"/>
                </a:solidFill>
                <a:latin typeface="+mj-lt"/>
              </a:rPr>
              <a:t>10 min</a:t>
            </a:r>
            <a:endParaRPr lang="fr-FR" dirty="0">
              <a:solidFill>
                <a:schemeClr val="bg1"/>
              </a:solidFill>
              <a:latin typeface="+mj-lt"/>
            </a:endParaRPr>
          </a:p>
        </p:txBody>
      </p:sp>
      <p:sp>
        <p:nvSpPr>
          <p:cNvPr id="18" name="Freeform 7">
            <a:extLst>
              <a:ext uri="{FF2B5EF4-FFF2-40B4-BE49-F238E27FC236}">
                <a16:creationId xmlns:a16="http://schemas.microsoft.com/office/drawing/2014/main" id="{471D8E03-B178-AC7E-3CCB-E53CFFABBF21}"/>
              </a:ext>
            </a:extLst>
          </p:cNvPr>
          <p:cNvSpPr>
            <a:spLocks/>
          </p:cNvSpPr>
          <p:nvPr/>
        </p:nvSpPr>
        <p:spPr bwMode="auto">
          <a:xfrm>
            <a:off x="5988947" y="2590891"/>
            <a:ext cx="2736000" cy="1247461"/>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endParaRPr lang="de-CH" sz="1700" noProof="0" dirty="0">
              <a:solidFill>
                <a:schemeClr val="bg1"/>
              </a:solidFill>
              <a:latin typeface="+mj-lt"/>
            </a:endParaRPr>
          </a:p>
        </p:txBody>
      </p:sp>
      <p:sp>
        <p:nvSpPr>
          <p:cNvPr id="19" name="Freeform 8">
            <a:extLst>
              <a:ext uri="{FF2B5EF4-FFF2-40B4-BE49-F238E27FC236}">
                <a16:creationId xmlns:a16="http://schemas.microsoft.com/office/drawing/2014/main" id="{264B3328-38A6-A957-A98D-3871F9AF01EA}"/>
              </a:ext>
            </a:extLst>
          </p:cNvPr>
          <p:cNvSpPr>
            <a:spLocks/>
          </p:cNvSpPr>
          <p:nvPr/>
        </p:nvSpPr>
        <p:spPr bwMode="auto">
          <a:xfrm>
            <a:off x="8534054" y="2590891"/>
            <a:ext cx="2736000" cy="1247461"/>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b="1" noProof="0" dirty="0">
                <a:solidFill>
                  <a:schemeClr val="bg1"/>
                </a:solidFill>
                <a:latin typeface="+mj-lt"/>
              </a:rPr>
              <a:t>Conclusione</a:t>
            </a:r>
          </a:p>
          <a:p>
            <a:pPr algn="ctr"/>
            <a:r>
              <a:rPr lang="de-CH" noProof="0" dirty="0">
                <a:solidFill>
                  <a:schemeClr val="bg1"/>
                </a:solidFill>
                <a:latin typeface="+mj-lt"/>
              </a:rPr>
              <a:t>10 min</a:t>
            </a:r>
          </a:p>
        </p:txBody>
      </p:sp>
      <p:sp>
        <p:nvSpPr>
          <p:cNvPr id="29" name="Titel 1">
            <a:extLst>
              <a:ext uri="{FF2B5EF4-FFF2-40B4-BE49-F238E27FC236}">
                <a16:creationId xmlns:a16="http://schemas.microsoft.com/office/drawing/2014/main" id="{7755B684-07BD-AB6A-F7BC-B1098B672B3D}"/>
              </a:ext>
            </a:extLst>
          </p:cNvPr>
          <p:cNvSpPr txBox="1">
            <a:spLocks/>
          </p:cNvSpPr>
          <p:nvPr/>
        </p:nvSpPr>
        <p:spPr>
          <a:xfrm>
            <a:off x="963808" y="615517"/>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Possibile struttura di un'intervista qualitativa per la validazione della vostra idea di prodotto o servizio</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32" name="Ellipse 31">
            <a:extLst>
              <a:ext uri="{FF2B5EF4-FFF2-40B4-BE49-F238E27FC236}">
                <a16:creationId xmlns:a16="http://schemas.microsoft.com/office/drawing/2014/main" id="{62900E4B-FD31-FEA4-39BC-C7C078672163}"/>
              </a:ext>
            </a:extLst>
          </p:cNvPr>
          <p:cNvSpPr/>
          <p:nvPr/>
        </p:nvSpPr>
        <p:spPr>
          <a:xfrm>
            <a:off x="1992409" y="2255965"/>
            <a:ext cx="540000" cy="540000"/>
          </a:xfrm>
          <a:prstGeom prst="ellipse">
            <a:avLst/>
          </a:prstGeom>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b="1" dirty="0"/>
              <a:t>1</a:t>
            </a:r>
          </a:p>
        </p:txBody>
      </p:sp>
      <p:sp>
        <p:nvSpPr>
          <p:cNvPr id="33" name="Ellipse 32">
            <a:extLst>
              <a:ext uri="{FF2B5EF4-FFF2-40B4-BE49-F238E27FC236}">
                <a16:creationId xmlns:a16="http://schemas.microsoft.com/office/drawing/2014/main" id="{16099E1B-72DC-7782-76F3-3EAD57F00B4C}"/>
              </a:ext>
            </a:extLst>
          </p:cNvPr>
          <p:cNvSpPr/>
          <p:nvPr/>
        </p:nvSpPr>
        <p:spPr>
          <a:xfrm>
            <a:off x="4515506" y="2255965"/>
            <a:ext cx="540000" cy="540000"/>
          </a:xfrm>
          <a:prstGeom prst="ellipse">
            <a:avLst/>
          </a:prstGeom>
          <a:solidFill>
            <a:schemeClr val="accent2"/>
          </a:solidFill>
          <a:ln w="28575">
            <a:solidFill>
              <a:schemeClr val="bg1"/>
            </a:solidFill>
            <a:round/>
            <a:headEnd/>
            <a:tailEnd/>
          </a:ln>
        </p:spPr>
        <p:txBody>
          <a:bodyPr vert="horz" wrap="square" lIns="68572" tIns="34286" rIns="68572" bIns="34286" numCol="1" anchor="ctr" anchorCtr="0" compatLnSpc="1">
            <a:prstTxWarp prst="textNoShape">
              <a:avLst/>
            </a:prstTxWarp>
          </a:bodyPr>
          <a:lstStyle/>
          <a:p>
            <a:pPr algn="ctr"/>
            <a:r>
              <a:rPr lang="de-CH" b="1" dirty="0">
                <a:solidFill>
                  <a:schemeClr val="bg1"/>
                </a:solidFill>
                <a:latin typeface="+mj-lt"/>
              </a:rPr>
              <a:t>2</a:t>
            </a:r>
          </a:p>
        </p:txBody>
      </p:sp>
      <p:sp>
        <p:nvSpPr>
          <p:cNvPr id="34" name="Ellipse 33">
            <a:extLst>
              <a:ext uri="{FF2B5EF4-FFF2-40B4-BE49-F238E27FC236}">
                <a16:creationId xmlns:a16="http://schemas.microsoft.com/office/drawing/2014/main" id="{5F696C66-0081-B2D7-2C4C-1F7B27CE19E1}"/>
              </a:ext>
            </a:extLst>
          </p:cNvPr>
          <p:cNvSpPr/>
          <p:nvPr/>
        </p:nvSpPr>
        <p:spPr>
          <a:xfrm>
            <a:off x="6974806" y="2255965"/>
            <a:ext cx="540000" cy="540000"/>
          </a:xfrm>
          <a:prstGeom prst="ellipse">
            <a:avLst/>
          </a:prstGeom>
          <a:solidFill>
            <a:schemeClr val="accent4"/>
          </a:solidFill>
          <a:ln w="28575">
            <a:solidFill>
              <a:schemeClr val="bg1"/>
            </a:solidFill>
            <a:round/>
            <a:headEnd/>
            <a:tailEnd/>
          </a:ln>
        </p:spPr>
        <p:txBody>
          <a:bodyPr vert="horz" wrap="square" lIns="68572" tIns="34286" rIns="68572" bIns="34286" numCol="1" anchor="ctr" anchorCtr="0" compatLnSpc="1">
            <a:prstTxWarp prst="textNoShape">
              <a:avLst/>
            </a:prstTxWarp>
          </a:bodyPr>
          <a:lstStyle/>
          <a:p>
            <a:pPr algn="ctr"/>
            <a:r>
              <a:rPr lang="de-CH" b="1" dirty="0">
                <a:solidFill>
                  <a:schemeClr val="bg1"/>
                </a:solidFill>
                <a:latin typeface="+mj-lt"/>
              </a:rPr>
              <a:t>3</a:t>
            </a:r>
          </a:p>
        </p:txBody>
      </p:sp>
      <p:sp>
        <p:nvSpPr>
          <p:cNvPr id="35" name="Ellipse 34">
            <a:extLst>
              <a:ext uri="{FF2B5EF4-FFF2-40B4-BE49-F238E27FC236}">
                <a16:creationId xmlns:a16="http://schemas.microsoft.com/office/drawing/2014/main" id="{E176D730-B23F-4A9A-3DCF-65C26520F92C}"/>
              </a:ext>
            </a:extLst>
          </p:cNvPr>
          <p:cNvSpPr/>
          <p:nvPr/>
        </p:nvSpPr>
        <p:spPr>
          <a:xfrm>
            <a:off x="9462634" y="2255965"/>
            <a:ext cx="540000" cy="540000"/>
          </a:xfrm>
          <a:prstGeom prst="ellipse">
            <a:avLst/>
          </a:prstGeom>
          <a:solidFill>
            <a:schemeClr val="accent5"/>
          </a:solidFill>
          <a:ln w="28575">
            <a:solidFill>
              <a:schemeClr val="bg1"/>
            </a:solidFill>
            <a:round/>
            <a:headEnd/>
            <a:tailEnd/>
          </a:ln>
        </p:spPr>
        <p:txBody>
          <a:bodyPr vert="horz" wrap="square" lIns="68572" tIns="34286" rIns="68572" bIns="34286" numCol="1" anchor="ctr" anchorCtr="0" compatLnSpc="1">
            <a:prstTxWarp prst="textNoShape">
              <a:avLst/>
            </a:prstTxWarp>
          </a:bodyPr>
          <a:lstStyle/>
          <a:p>
            <a:pPr algn="ctr"/>
            <a:r>
              <a:rPr lang="de-CH" b="1" dirty="0">
                <a:solidFill>
                  <a:schemeClr val="bg1"/>
                </a:solidFill>
                <a:latin typeface="+mj-lt"/>
              </a:rPr>
              <a:t>4</a:t>
            </a:r>
          </a:p>
        </p:txBody>
      </p:sp>
      <p:sp>
        <p:nvSpPr>
          <p:cNvPr id="37" name="Textfeld 36">
            <a:extLst>
              <a:ext uri="{FF2B5EF4-FFF2-40B4-BE49-F238E27FC236}">
                <a16:creationId xmlns:a16="http://schemas.microsoft.com/office/drawing/2014/main" id="{27DCB443-7F27-3389-987D-0ABB68DBEFD2}"/>
              </a:ext>
            </a:extLst>
          </p:cNvPr>
          <p:cNvSpPr txBox="1"/>
          <p:nvPr/>
        </p:nvSpPr>
        <p:spPr>
          <a:xfrm>
            <a:off x="6231914" y="2866126"/>
            <a:ext cx="2448146" cy="923330"/>
          </a:xfrm>
          <a:prstGeom prst="rect">
            <a:avLst/>
          </a:prstGeom>
          <a:noFill/>
        </p:spPr>
        <p:txBody>
          <a:bodyPr wrap="square">
            <a:spAutoFit/>
          </a:bodyPr>
          <a:lstStyle/>
          <a:p>
            <a:pPr algn="ctr"/>
            <a:r>
              <a:rPr lang="de-CH" sz="1800" b="1" noProof="0" dirty="0" err="1">
                <a:solidFill>
                  <a:schemeClr val="bg1"/>
                </a:solidFill>
                <a:latin typeface="+mj-lt"/>
              </a:rPr>
              <a:t>Mostrare</a:t>
            </a:r>
            <a:r>
              <a:rPr lang="de-CH" sz="1800" b="1" noProof="0" dirty="0">
                <a:solidFill>
                  <a:schemeClr val="bg1"/>
                </a:solidFill>
                <a:latin typeface="+mj-lt"/>
              </a:rPr>
              <a:t> </a:t>
            </a:r>
            <a:r>
              <a:rPr lang="de-CH" sz="1800" b="1" noProof="0" dirty="0" err="1">
                <a:solidFill>
                  <a:schemeClr val="bg1"/>
                </a:solidFill>
                <a:latin typeface="+mj-lt"/>
              </a:rPr>
              <a:t>prototipi</a:t>
            </a:r>
            <a:r>
              <a:rPr lang="de-CH" sz="1800" b="1" noProof="0" dirty="0">
                <a:solidFill>
                  <a:schemeClr val="bg1"/>
                </a:solidFill>
                <a:latin typeface="+mj-lt"/>
              </a:rPr>
              <a:t> e </a:t>
            </a:r>
            <a:r>
              <a:rPr lang="de-CH" sz="1800" b="1" noProof="0" dirty="0" err="1">
                <a:solidFill>
                  <a:schemeClr val="bg1"/>
                </a:solidFill>
                <a:latin typeface="+mj-lt"/>
              </a:rPr>
              <a:t>sperimentare</a:t>
            </a:r>
            <a:r>
              <a:rPr lang="de-CH" sz="1800" b="1" noProof="0" dirty="0">
                <a:solidFill>
                  <a:schemeClr val="bg1"/>
                </a:solidFill>
                <a:latin typeface="+mj-lt"/>
              </a:rPr>
              <a:t> </a:t>
            </a:r>
            <a:r>
              <a:rPr lang="de-CH" sz="1800" b="1" noProof="0" dirty="0" err="1">
                <a:solidFill>
                  <a:schemeClr val="bg1"/>
                </a:solidFill>
                <a:latin typeface="+mj-lt"/>
              </a:rPr>
              <a:t>idee</a:t>
            </a:r>
            <a:endParaRPr lang="de-CH" sz="1800" b="1" noProof="0" dirty="0">
              <a:solidFill>
                <a:schemeClr val="bg1"/>
              </a:solidFill>
              <a:latin typeface="+mj-lt"/>
            </a:endParaRPr>
          </a:p>
          <a:p>
            <a:pPr algn="ctr"/>
            <a:r>
              <a:rPr lang="de-CH" sz="1800" noProof="0" dirty="0">
                <a:solidFill>
                  <a:schemeClr val="bg1"/>
                </a:solidFill>
                <a:latin typeface="+mj-lt"/>
              </a:rPr>
              <a:t>30 min</a:t>
            </a:r>
            <a:endParaRPr lang="de-CH" dirty="0"/>
          </a:p>
        </p:txBody>
      </p:sp>
      <p:sp>
        <p:nvSpPr>
          <p:cNvPr id="38" name="Foliennummernplatzhalter 1">
            <a:extLst>
              <a:ext uri="{FF2B5EF4-FFF2-40B4-BE49-F238E27FC236}">
                <a16:creationId xmlns:a16="http://schemas.microsoft.com/office/drawing/2014/main" id="{15EDDA4F-F635-6E28-BB1B-BA1FD99FF2EE}"/>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18</a:t>
            </a:fld>
            <a:endParaRPr lang="ru-RU" dirty="0"/>
          </a:p>
        </p:txBody>
      </p:sp>
      <p:sp>
        <p:nvSpPr>
          <p:cNvPr id="2" name="Rechteck 1">
            <a:extLst>
              <a:ext uri="{FF2B5EF4-FFF2-40B4-BE49-F238E27FC236}">
                <a16:creationId xmlns:a16="http://schemas.microsoft.com/office/drawing/2014/main" id="{A674512C-5D47-38F8-6771-574C4C9A1D0A}"/>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3192592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EC49F-A13D-722C-A8D3-429FF861FE49}"/>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B3F88B77-749D-AE5B-F917-824D7C6F9287}"/>
              </a:ext>
            </a:extLst>
          </p:cNvPr>
          <p:cNvSpPr txBox="1">
            <a:spLocks/>
          </p:cNvSpPr>
          <p:nvPr/>
        </p:nvSpPr>
        <p:spPr>
          <a:xfrm>
            <a:off x="1279725" y="466658"/>
            <a:ext cx="5118016"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1. Introduzione: argomenti per un</a:t>
            </a:r>
            <a:br>
              <a:rPr lang="de-CH" sz="2400" dirty="0">
                <a:solidFill>
                  <a:srgbClr val="073450"/>
                </a:solidFill>
                <a:latin typeface="Century Gothic"/>
              </a:rPr>
            </a:br>
            <a:r>
              <a:rPr lang="de-CH" sz="2400" dirty="0">
                <a:solidFill>
                  <a:srgbClr val="073450"/>
                </a:solidFill>
                <a:latin typeface="Century Gothic"/>
              </a:rPr>
              <a:t>buon inizio</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reeform 5">
            <a:extLst>
              <a:ext uri="{FF2B5EF4-FFF2-40B4-BE49-F238E27FC236}">
                <a16:creationId xmlns:a16="http://schemas.microsoft.com/office/drawing/2014/main" id="{AB7F31E6-F885-37DC-A9B7-68E761417A2B}"/>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Introduzione</a:t>
            </a:r>
          </a:p>
        </p:txBody>
      </p:sp>
      <p:sp>
        <p:nvSpPr>
          <p:cNvPr id="4" name="Freeform 6">
            <a:extLst>
              <a:ext uri="{FF2B5EF4-FFF2-40B4-BE49-F238E27FC236}">
                <a16:creationId xmlns:a16="http://schemas.microsoft.com/office/drawing/2014/main" id="{10748E3F-C168-A77E-55EE-7FB8BF1A7A8F}"/>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Contesto</a:t>
            </a:r>
          </a:p>
        </p:txBody>
      </p:sp>
      <p:sp>
        <p:nvSpPr>
          <p:cNvPr id="5" name="Freeform 7">
            <a:extLst>
              <a:ext uri="{FF2B5EF4-FFF2-40B4-BE49-F238E27FC236}">
                <a16:creationId xmlns:a16="http://schemas.microsoft.com/office/drawing/2014/main" id="{2C36FCEA-7934-5CAD-B084-2CC9B7D45A1F}"/>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000" b="1" noProof="0" dirty="0" err="1">
                <a:solidFill>
                  <a:schemeClr val="bg1"/>
                </a:solidFill>
                <a:latin typeface="+mj-lt"/>
              </a:rPr>
              <a:t>Mostrare</a:t>
            </a:r>
            <a:r>
              <a:rPr lang="de-CH" sz="1000" b="1" noProof="0" dirty="0">
                <a:solidFill>
                  <a:schemeClr val="bg1"/>
                </a:solidFill>
                <a:latin typeface="+mj-lt"/>
              </a:rPr>
              <a:t> prototipi e</a:t>
            </a:r>
          </a:p>
          <a:p>
            <a:pPr algn="ctr"/>
            <a:r>
              <a:rPr lang="de-CH" sz="1000" b="1" noProof="0" dirty="0">
                <a:solidFill>
                  <a:schemeClr val="bg1"/>
                </a:solidFill>
                <a:latin typeface="+mj-lt"/>
              </a:rPr>
              <a:t>sperimentare idee</a:t>
            </a:r>
          </a:p>
        </p:txBody>
      </p:sp>
      <p:sp>
        <p:nvSpPr>
          <p:cNvPr id="6" name="Freeform 8">
            <a:extLst>
              <a:ext uri="{FF2B5EF4-FFF2-40B4-BE49-F238E27FC236}">
                <a16:creationId xmlns:a16="http://schemas.microsoft.com/office/drawing/2014/main" id="{0B847BFE-505E-1F8F-4E10-18E2366EBB30}"/>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Conclusione</a:t>
            </a:r>
          </a:p>
        </p:txBody>
      </p:sp>
      <p:sp>
        <p:nvSpPr>
          <p:cNvPr id="13" name="Foliennummernplatzhalter 1">
            <a:extLst>
              <a:ext uri="{FF2B5EF4-FFF2-40B4-BE49-F238E27FC236}">
                <a16:creationId xmlns:a16="http://schemas.microsoft.com/office/drawing/2014/main" id="{E4F7F2C1-49FD-20A5-B948-6F9E7A7B7AB8}"/>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19</a:t>
            </a:fld>
            <a:endParaRPr lang="ru-RU" dirty="0"/>
          </a:p>
        </p:txBody>
      </p:sp>
      <p:sp>
        <p:nvSpPr>
          <p:cNvPr id="14" name="Rechteck 13">
            <a:extLst>
              <a:ext uri="{FF2B5EF4-FFF2-40B4-BE49-F238E27FC236}">
                <a16:creationId xmlns:a16="http://schemas.microsoft.com/office/drawing/2014/main" id="{7A5F8FE3-B91C-EDB3-5438-2490B3E8A748}"/>
              </a:ext>
            </a:extLst>
          </p:cNvPr>
          <p:cNvSpPr/>
          <p:nvPr/>
        </p:nvSpPr>
        <p:spPr>
          <a:xfrm>
            <a:off x="1338560" y="1455861"/>
            <a:ext cx="10537245" cy="3744615"/>
          </a:xfrm>
          <a:prstGeom prst="rect">
            <a:avLst/>
          </a:prstGeom>
        </p:spPr>
        <p:txBody>
          <a:bodyPr wrap="square">
            <a:spAutoFit/>
          </a:bodyPr>
          <a:lstStyle/>
          <a:p>
            <a:pPr marL="354013" indent="-354013">
              <a:spcBef>
                <a:spcPts val="800"/>
              </a:spcBef>
              <a:buClr>
                <a:srgbClr val="073450"/>
              </a:buClr>
              <a:buFont typeface="Century Gothic" panose="020B0502020202020204" pitchFamily="34" charset="0"/>
              <a:buChar char="●"/>
            </a:pPr>
            <a:r>
              <a:rPr lang="de-CH" sz="1700" b="1" dirty="0"/>
              <a:t>Ringraziare: </a:t>
            </a:r>
            <a:r>
              <a:rPr lang="de-CH" sz="1700" noProof="0" dirty="0">
                <a:solidFill>
                  <a:srgbClr val="073450"/>
                </a:solidFill>
              </a:rPr>
              <a:t>ringraziate il </a:t>
            </a:r>
            <a:r>
              <a:rPr lang="de-CH" sz="1700" noProof="0" dirty="0" err="1">
                <a:solidFill>
                  <a:srgbClr val="073450"/>
                </a:solidFill>
              </a:rPr>
              <a:t>vostro</a:t>
            </a:r>
            <a:r>
              <a:rPr lang="de-CH" sz="1700" noProof="0" dirty="0">
                <a:solidFill>
                  <a:srgbClr val="073450"/>
                </a:solidFill>
              </a:rPr>
              <a:t> </a:t>
            </a:r>
            <a:r>
              <a:rPr lang="de-CH" sz="1700" noProof="0" dirty="0" err="1">
                <a:solidFill>
                  <a:srgbClr val="073450"/>
                </a:solidFill>
              </a:rPr>
              <a:t>interlocutore</a:t>
            </a:r>
            <a:r>
              <a:rPr lang="de-CH" sz="1700" noProof="0" dirty="0">
                <a:solidFill>
                  <a:srgbClr val="073450"/>
                </a:solidFill>
              </a:rPr>
              <a:t>/la </a:t>
            </a:r>
            <a:r>
              <a:rPr lang="de-CH" sz="1700" noProof="0" dirty="0" err="1">
                <a:solidFill>
                  <a:srgbClr val="073450"/>
                </a:solidFill>
              </a:rPr>
              <a:t>vostra</a:t>
            </a:r>
            <a:r>
              <a:rPr lang="de-CH" sz="1700" noProof="0" dirty="0">
                <a:solidFill>
                  <a:srgbClr val="073450"/>
                </a:solidFill>
              </a:rPr>
              <a:t> </a:t>
            </a:r>
            <a:r>
              <a:rPr lang="de-CH" sz="1700" noProof="0" dirty="0" err="1">
                <a:solidFill>
                  <a:srgbClr val="073450"/>
                </a:solidFill>
              </a:rPr>
              <a:t>interlocutrice</a:t>
            </a:r>
            <a:r>
              <a:rPr lang="de-CH" sz="1700" noProof="0" dirty="0">
                <a:solidFill>
                  <a:srgbClr val="073450"/>
                </a:solidFill>
              </a:rPr>
              <a:t> per il tempo che vi ha </a:t>
            </a:r>
            <a:r>
              <a:rPr lang="de-CH" sz="1700" noProof="0" dirty="0" err="1">
                <a:solidFill>
                  <a:srgbClr val="073450"/>
                </a:solidFill>
              </a:rPr>
              <a:t>dedicato</a:t>
            </a:r>
            <a:r>
              <a:rPr lang="de-CH" sz="1700" noProof="0" dirty="0">
                <a:solidFill>
                  <a:srgbClr val="073450"/>
                </a:solidFill>
              </a:rPr>
              <a:t>.</a:t>
            </a: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Chiarire le aspettative: </a:t>
            </a:r>
            <a:r>
              <a:rPr lang="de-CH" sz="1700" dirty="0"/>
              <a:t>spiegate brevemente di cosa </a:t>
            </a:r>
            <a:r>
              <a:rPr lang="de-CH" sz="1700" dirty="0" err="1"/>
              <a:t>tratta</a:t>
            </a:r>
            <a:r>
              <a:rPr lang="de-CH" sz="1700" dirty="0"/>
              <a:t> </a:t>
            </a:r>
            <a:r>
              <a:rPr lang="de-CH" sz="1700" dirty="0" err="1"/>
              <a:t>l’intervista</a:t>
            </a:r>
            <a:r>
              <a:rPr lang="de-CH" sz="1700" dirty="0"/>
              <a:t> </a:t>
            </a:r>
            <a:r>
              <a:rPr lang="de-CH" sz="1700" dirty="0" err="1"/>
              <a:t>e</a:t>
            </a:r>
            <a:r>
              <a:rPr lang="de-CH" sz="1700" dirty="0"/>
              <a:t> cosa vi aspettate da </a:t>
            </a:r>
            <a:r>
              <a:rPr lang="de-CH" sz="1700" dirty="0" err="1"/>
              <a:t>essa</a:t>
            </a:r>
            <a:r>
              <a:rPr lang="de-CH" sz="1700" dirty="0"/>
              <a:t>.</a:t>
            </a:r>
            <a:endParaRPr lang="de-CH" sz="1700" noProof="0" dirty="0">
              <a:solidFill>
                <a:srgbClr val="073450"/>
              </a:solidFill>
            </a:endParaRP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Trasmettere sicurezza: </a:t>
            </a:r>
            <a:r>
              <a:rPr lang="de-CH" sz="1700" dirty="0"/>
              <a:t>fate capire che le informazioni vengono condivise esclusivamente in ambito scolastico e che non esistono risposte «giuste» o «sbagliate».</a:t>
            </a:r>
            <a:endParaRPr lang="de-CH" sz="1700" noProof="0" dirty="0">
              <a:solidFill>
                <a:srgbClr val="073450"/>
              </a:solidFill>
            </a:endParaRP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Prendere appunti: </a:t>
            </a:r>
            <a:r>
              <a:rPr lang="de-CH" sz="1700" dirty="0"/>
              <a:t>annotate i punti salienti. Questo vi aiuterà a condurre la conversazione. Inoltre, in questo modo dimostrerete </a:t>
            </a:r>
            <a:r>
              <a:rPr lang="de-CH" sz="1700" noProof="0" dirty="0">
                <a:solidFill>
                  <a:srgbClr val="073450"/>
                </a:solidFill>
              </a:rPr>
              <a:t>che il </a:t>
            </a:r>
            <a:r>
              <a:rPr lang="de-CH" sz="1700" noProof="0" dirty="0" err="1">
                <a:solidFill>
                  <a:srgbClr val="073450"/>
                </a:solidFill>
              </a:rPr>
              <a:t>feedback</a:t>
            </a:r>
            <a:r>
              <a:rPr lang="de-CH" sz="1700" noProof="0" dirty="0">
                <a:solidFill>
                  <a:srgbClr val="073450"/>
                </a:solidFill>
              </a:rPr>
              <a:t> della </a:t>
            </a:r>
            <a:r>
              <a:rPr lang="de-CH" sz="1700" noProof="0" dirty="0" err="1">
                <a:solidFill>
                  <a:srgbClr val="073450"/>
                </a:solidFill>
              </a:rPr>
              <a:t>persona</a:t>
            </a:r>
            <a:r>
              <a:rPr lang="de-CH" sz="1700" noProof="0" dirty="0">
                <a:solidFill>
                  <a:srgbClr val="073450"/>
                </a:solidFill>
              </a:rPr>
              <a:t> </a:t>
            </a:r>
            <a:r>
              <a:rPr lang="de-CH" sz="1700" noProof="0" dirty="0" err="1">
                <a:solidFill>
                  <a:srgbClr val="073450"/>
                </a:solidFill>
              </a:rPr>
              <a:t>intervistata</a:t>
            </a:r>
            <a:r>
              <a:rPr lang="de-CH" sz="1700" noProof="0" dirty="0">
                <a:solidFill>
                  <a:srgbClr val="073450"/>
                </a:solidFill>
              </a:rPr>
              <a:t> </a:t>
            </a:r>
            <a:r>
              <a:rPr lang="de-CH" sz="1700" noProof="0" dirty="0" err="1">
                <a:solidFill>
                  <a:srgbClr val="073450"/>
                </a:solidFill>
              </a:rPr>
              <a:t>è</a:t>
            </a:r>
            <a:r>
              <a:rPr lang="de-CH" sz="1700" noProof="0" dirty="0">
                <a:solidFill>
                  <a:srgbClr val="073450"/>
                </a:solidFill>
              </a:rPr>
              <a:t> importante per voi.</a:t>
            </a: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Registrazioni audio: </a:t>
            </a:r>
            <a:r>
              <a:rPr lang="de-CH" sz="1700" noProof="0" dirty="0">
                <a:solidFill>
                  <a:srgbClr val="073450"/>
                </a:solidFill>
              </a:rPr>
              <a:t>chiedete il permesso di registrare l’intervista. </a:t>
            </a:r>
            <a:r>
              <a:rPr lang="de-CH" sz="1700" dirty="0"/>
              <a:t>In questo modo vi assicurate che nessuna informazione vada persa.</a:t>
            </a:r>
            <a:endParaRPr lang="de-CH" sz="1700" noProof="0" dirty="0">
              <a:solidFill>
                <a:srgbClr val="073450"/>
              </a:solidFill>
            </a:endParaRP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100%: </a:t>
            </a:r>
            <a:r>
              <a:rPr lang="de-CH" sz="1700" dirty="0"/>
              <a:t>dedicate al vostro interlocutore il 100% della vostra attenzione. Evitate le distrazioni.</a:t>
            </a:r>
            <a:endParaRPr lang="de-CH" sz="1700" noProof="0" dirty="0">
              <a:solidFill>
                <a:srgbClr val="073450"/>
              </a:solidFill>
            </a:endParaRPr>
          </a:p>
        </p:txBody>
      </p:sp>
      <p:sp>
        <p:nvSpPr>
          <p:cNvPr id="16" name="Textfeld 15">
            <a:extLst>
              <a:ext uri="{FF2B5EF4-FFF2-40B4-BE49-F238E27FC236}">
                <a16:creationId xmlns:a16="http://schemas.microsoft.com/office/drawing/2014/main" id="{4BE371C6-D6E2-5F76-2A9B-4A142FE1D264}"/>
              </a:ext>
            </a:extLst>
          </p:cNvPr>
          <p:cNvSpPr txBox="1"/>
          <p:nvPr/>
        </p:nvSpPr>
        <p:spPr>
          <a:xfrm>
            <a:off x="1338559" y="5158935"/>
            <a:ext cx="8802967" cy="877163"/>
          </a:xfrm>
          <a:prstGeom prst="rect">
            <a:avLst/>
          </a:prstGeom>
          <a:noFill/>
        </p:spPr>
        <p:txBody>
          <a:bodyPr wrap="square">
            <a:spAutoFit/>
          </a:bodyPr>
          <a:lstStyle/>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Limitare il numero dei partecipanti: </a:t>
            </a:r>
            <a:r>
              <a:rPr lang="de-CH" sz="1700" noProof="0" dirty="0">
                <a:solidFill>
                  <a:srgbClr val="073450"/>
                </a:solidFill>
              </a:rPr>
              <a:t>non dovrebbero esserci troppe persone nella </a:t>
            </a:r>
            <a:r>
              <a:rPr lang="de-CH" sz="1700" noProof="0" dirty="0" err="1">
                <a:solidFill>
                  <a:srgbClr val="073450"/>
                </a:solidFill>
              </a:rPr>
              <a:t>stanza</a:t>
            </a:r>
            <a:r>
              <a:rPr lang="de-CH" sz="1700" noProof="0" dirty="0">
                <a:solidFill>
                  <a:srgbClr val="073450"/>
                </a:solidFill>
              </a:rPr>
              <a:t> (3 o 4 persone sono solitamente un numero adeguato). Ciò garantisce un’atmosfera piacevole durante la conversazione.</a:t>
            </a:r>
          </a:p>
        </p:txBody>
      </p:sp>
      <p:sp>
        <p:nvSpPr>
          <p:cNvPr id="7" name="Rechteck 6">
            <a:extLst>
              <a:ext uri="{FF2B5EF4-FFF2-40B4-BE49-F238E27FC236}">
                <a16:creationId xmlns:a16="http://schemas.microsoft.com/office/drawing/2014/main" id="{FAE1BC0A-D8F0-3C6F-9D78-6A54F2910AA8}"/>
              </a:ext>
            </a:extLst>
          </p:cNvPr>
          <p:cNvSpPr/>
          <p:nvPr/>
        </p:nvSpPr>
        <p:spPr>
          <a:xfrm>
            <a:off x="2167623" y="6446463"/>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807337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0" y="456780"/>
            <a:ext cx="10629597"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a:pPr>
            <a:r>
              <a:rPr kumimoji="0" lang="it-CH" sz="21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Condizioni di utilizzo del programma di apprendimento myidea</a:t>
            </a:r>
            <a:endParaRPr kumimoji="0" lang="it-CH" sz="21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Uso liberamente accessibile: </a:t>
            </a:r>
            <a:r>
              <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I documenti sono liberamente accessibili e in linea di principio possono essere utilizzati da chiunque.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Per chi sono stati creati i documenti?</a:t>
            </a:r>
            <a:r>
              <a:rPr kumimoji="0" lang="it-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documenti sono stati creati per essere utilizzati nelle scuole professionali. Si rivolgono principalmente agli insegnanti che hanno completato un corso di formazione di base di quattro giorni sul programma di apprendimento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Se si desidera utilizzare i documenti senza aver completato questa formazione, è possibile farlo. In questo caso, vi preghiamo di comunicarcelo. Saremo lieti di parlare con voi: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Attribuzione: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Ogni volta che i materiali vengono utilizzati, il “Centro svizzero per la mentalità e l'agire imprenditoriale </a:t>
            </a:r>
            <a:r>
              <a:rPr kumimoji="0" lang="it-CH" sz="1200" b="0" i="0"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deve essere identificato come l'autore dei documenti. Ciò può essere fatto utilizzando la seguente dicitura: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"Documenti creati da: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Se si utilizzano documenti completi (ad esempio diapositive PowerPoint, documenti Word come il mini business plan), si prega di lasciare il logo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nei punti appropriati.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2011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Nessun uso commerciale: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materiali non possono essere utilizzati per scopi commerciali. Possono essere utilizzati solo a fini didattici.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Modifica e ulteriore sviluppo: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È un principio fondamentale che gli insegnanti che utilizzano i materiali didattici di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possano adattarli e svilupparli ulteriormente. Tuttavia, anche se vengono apportate modifiche ai documenti, è necessario citare il Centro svizzero per la mentalità e l’agire imprenditoriale come creatore originale. In questo caso, aggiungete una nota che indichi che sono state apportate delle modifiche, ad 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“Basato su materiali del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 cura di [vostro nome/organizzazione]”.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Contatti: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Per eventuali domande o ulteriori informazioni, non esitate a contattarci: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Grazie e buona fortuna per la realizzazione di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Centro svizzero per la mentalità e l’agire imprenditoriale </a:t>
            </a:r>
            <a:r>
              <a:rPr kumimoji="0" lang="it-CH" sz="1200" b="1" i="1" u="none" strike="noStrike" kern="1200" cap="none" spc="0" normalizeH="0" baseline="0" noProof="0" dirty="0" err="1">
                <a:ln>
                  <a:noFill/>
                </a:ln>
                <a:solidFill>
                  <a:srgbClr val="6C0A63"/>
                </a:solidFill>
                <a:effectLst/>
                <a:uLnTx/>
                <a:uFillTx/>
                <a:latin typeface="Century Gothic"/>
                <a:ea typeface="+mn-ea"/>
                <a:cs typeface="+mn-cs"/>
              </a:rPr>
              <a:t>csMAI</a:t>
            </a:r>
            <a:endParaRPr kumimoji="0" lang="it-CH"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97717"/>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350" b="1" i="0" u="none" strike="noStrike" kern="1200" cap="none" spc="0" normalizeH="0" baseline="0" noProof="0" dirty="0">
                <a:ln>
                  <a:noFill/>
                </a:ln>
                <a:solidFill>
                  <a:srgbClr val="6C0A63"/>
                </a:solidFill>
                <a:effectLst/>
                <a:uLnTx/>
                <a:uFillTx/>
                <a:latin typeface="Century Gothic"/>
                <a:ea typeface="+mn-ea"/>
                <a:cs typeface="+mn-cs"/>
              </a:rPr>
              <a:t>Siamo lieti che vogliate utilizzare i documenti del programma di apprendimento </a:t>
            </a:r>
            <a:r>
              <a:rPr kumimoji="0" lang="it-CH" sz="1350" b="1" i="1" u="none" strike="noStrike" kern="1200" cap="none" spc="0" normalizeH="0" baseline="0" noProof="0" dirty="0">
                <a:ln>
                  <a:noFill/>
                </a:ln>
                <a:solidFill>
                  <a:srgbClr val="6C0A63"/>
                </a:solidFill>
                <a:effectLst/>
                <a:uLnTx/>
                <a:uFillTx/>
                <a:latin typeface="Century Gothic"/>
                <a:ea typeface="+mn-ea"/>
                <a:cs typeface="+mn-cs"/>
              </a:rPr>
              <a:t>myidea </a:t>
            </a:r>
            <a:r>
              <a:rPr kumimoji="0" lang="it-CH" sz="1350" b="1" i="0" u="none" strike="noStrike" kern="1200" cap="none" spc="0" normalizeH="0" baseline="0" noProof="0" dirty="0">
                <a:ln>
                  <a:noFill/>
                </a:ln>
                <a:solidFill>
                  <a:srgbClr val="6C0A63"/>
                </a:solidFill>
                <a:effectLst/>
                <a:uLnTx/>
                <a:uFillTx/>
                <a:latin typeface="Century Gothic"/>
                <a:ea typeface="+mn-ea"/>
                <a:cs typeface="+mn-cs"/>
              </a:rPr>
              <a:t>nelle vostre lezioni. I documenti sono utilizzati per insegnare il pensiero e il comportamento imprenditoriale. Vi preghiamo di osservare le seguenti condizioni d'uso:</a:t>
            </a:r>
            <a:endParaRPr kumimoji="0" lang="it-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5125" y="183479"/>
            <a:ext cx="1851032" cy="925516"/>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D7613-E494-A65D-86CC-51422DE89E3F}"/>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7F3F337B-BA5E-B403-BC82-1DF3811834D3}"/>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4" name="Freeform 5">
            <a:extLst>
              <a:ext uri="{FF2B5EF4-FFF2-40B4-BE49-F238E27FC236}">
                <a16:creationId xmlns:a16="http://schemas.microsoft.com/office/drawing/2014/main" id="{8F4B2476-2D48-3E6D-5575-D9CD6AF5E8BC}"/>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Introduzione</a:t>
            </a:r>
          </a:p>
        </p:txBody>
      </p:sp>
      <p:sp>
        <p:nvSpPr>
          <p:cNvPr id="5" name="Freeform 6">
            <a:extLst>
              <a:ext uri="{FF2B5EF4-FFF2-40B4-BE49-F238E27FC236}">
                <a16:creationId xmlns:a16="http://schemas.microsoft.com/office/drawing/2014/main" id="{CFCCECAE-60AB-A7CD-BF49-066CCCA159D9}"/>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Contesto</a:t>
            </a:r>
          </a:p>
        </p:txBody>
      </p:sp>
      <p:sp>
        <p:nvSpPr>
          <p:cNvPr id="6" name="Freeform 7">
            <a:extLst>
              <a:ext uri="{FF2B5EF4-FFF2-40B4-BE49-F238E27FC236}">
                <a16:creationId xmlns:a16="http://schemas.microsoft.com/office/drawing/2014/main" id="{EE27FEAE-E163-1941-6404-12A197F4D91E}"/>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000" b="1" noProof="0" dirty="0">
                <a:solidFill>
                  <a:schemeClr val="bg1"/>
                </a:solidFill>
                <a:latin typeface="+mj-lt"/>
              </a:rPr>
              <a:t>Mostrare prototipi e</a:t>
            </a:r>
          </a:p>
          <a:p>
            <a:pPr algn="ctr"/>
            <a:r>
              <a:rPr lang="de-CH" sz="1000" b="1" noProof="0" dirty="0">
                <a:solidFill>
                  <a:schemeClr val="bg1"/>
                </a:solidFill>
                <a:latin typeface="+mj-lt"/>
              </a:rPr>
              <a:t>sperimentare idee</a:t>
            </a:r>
          </a:p>
        </p:txBody>
      </p:sp>
      <p:sp>
        <p:nvSpPr>
          <p:cNvPr id="8" name="Freeform 8">
            <a:extLst>
              <a:ext uri="{FF2B5EF4-FFF2-40B4-BE49-F238E27FC236}">
                <a16:creationId xmlns:a16="http://schemas.microsoft.com/office/drawing/2014/main" id="{C38B06B6-AE0E-4BAE-7FAD-73E9CED22C8F}"/>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Conclusione</a:t>
            </a:r>
          </a:p>
        </p:txBody>
      </p:sp>
      <p:sp>
        <p:nvSpPr>
          <p:cNvPr id="10" name="Rechteck 9">
            <a:extLst>
              <a:ext uri="{FF2B5EF4-FFF2-40B4-BE49-F238E27FC236}">
                <a16:creationId xmlns:a16="http://schemas.microsoft.com/office/drawing/2014/main" id="{52B6E1EC-D12B-C796-9AE9-7952D8F6C202}"/>
              </a:ext>
            </a:extLst>
          </p:cNvPr>
          <p:cNvSpPr/>
          <p:nvPr/>
        </p:nvSpPr>
        <p:spPr>
          <a:xfrm>
            <a:off x="1302632" y="2508560"/>
            <a:ext cx="5087535" cy="584775"/>
          </a:xfrm>
          <a:prstGeom prst="rect">
            <a:avLst/>
          </a:prstGeom>
        </p:spPr>
        <p:txBody>
          <a:bodyPr wrap="square">
            <a:spAutoFit/>
          </a:bodyPr>
          <a:lstStyle/>
          <a:p>
            <a:pPr>
              <a:spcBef>
                <a:spcPts val="800"/>
              </a:spcBef>
              <a:buClr>
                <a:srgbClr val="073450"/>
              </a:buClr>
            </a:pPr>
            <a:r>
              <a:rPr lang="de-CH" sz="1600" dirty="0"/>
              <a:t>«</a:t>
            </a:r>
            <a:r>
              <a:rPr lang="de-CH" sz="1600" dirty="0" err="1"/>
              <a:t>Può</a:t>
            </a:r>
            <a:r>
              <a:rPr lang="de-CH" sz="1600" dirty="0"/>
              <a:t> </a:t>
            </a:r>
            <a:r>
              <a:rPr lang="de-CH" sz="1600" dirty="0" err="1"/>
              <a:t>raccontare</a:t>
            </a:r>
            <a:r>
              <a:rPr lang="de-CH" sz="1600" dirty="0"/>
              <a:t> qualcosa di sé / della sua azienda / della sua posizione?»</a:t>
            </a:r>
          </a:p>
        </p:txBody>
      </p:sp>
      <p:sp>
        <p:nvSpPr>
          <p:cNvPr id="13" name="Titel 1">
            <a:extLst>
              <a:ext uri="{FF2B5EF4-FFF2-40B4-BE49-F238E27FC236}">
                <a16:creationId xmlns:a16="http://schemas.microsoft.com/office/drawing/2014/main" id="{D95CB9AE-6552-044E-0FFC-D383938B4843}"/>
              </a:ext>
            </a:extLst>
          </p:cNvPr>
          <p:cNvSpPr txBox="1">
            <a:spLocks/>
          </p:cNvSpPr>
          <p:nvPr/>
        </p:nvSpPr>
        <p:spPr>
          <a:xfrm>
            <a:off x="612927" y="456025"/>
            <a:ext cx="6652846" cy="7810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2. Contesto: </a:t>
            </a:r>
            <a:r>
              <a:rPr lang="de-CH" sz="2400" dirty="0" err="1">
                <a:solidFill>
                  <a:srgbClr val="073450"/>
                </a:solidFill>
                <a:latin typeface="Century Gothic"/>
              </a:rPr>
              <a:t>offrite</a:t>
            </a:r>
            <a:r>
              <a:rPr lang="de-CH" sz="2400" dirty="0">
                <a:solidFill>
                  <a:srgbClr val="073450"/>
                </a:solidFill>
                <a:latin typeface="Century Gothic"/>
              </a:rPr>
              <a:t> al </a:t>
            </a:r>
            <a:r>
              <a:rPr lang="de-CH" sz="2400" dirty="0" err="1">
                <a:solidFill>
                  <a:srgbClr val="073450"/>
                </a:solidFill>
                <a:latin typeface="Century Gothic"/>
              </a:rPr>
              <a:t>vostro</a:t>
            </a:r>
            <a:r>
              <a:rPr lang="de-CH" sz="2400" dirty="0">
                <a:solidFill>
                  <a:srgbClr val="073450"/>
                </a:solidFill>
                <a:latin typeface="Century Gothic"/>
              </a:rPr>
              <a:t> interlocutore</a:t>
            </a:r>
            <a:br>
              <a:rPr lang="de-CH" sz="2400" dirty="0">
                <a:solidFill>
                  <a:srgbClr val="073450"/>
                </a:solidFill>
                <a:latin typeface="Century Gothic"/>
              </a:rPr>
            </a:br>
            <a:r>
              <a:rPr lang="de-CH" sz="2400" dirty="0">
                <a:solidFill>
                  <a:srgbClr val="073450"/>
                </a:solidFill>
                <a:latin typeface="Century Gothic"/>
              </a:rPr>
              <a:t>la possibilità di entrare nel vivo dell’argomento!</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4" name="Rechteck 13">
            <a:extLst>
              <a:ext uri="{FF2B5EF4-FFF2-40B4-BE49-F238E27FC236}">
                <a16:creationId xmlns:a16="http://schemas.microsoft.com/office/drawing/2014/main" id="{D3B28548-8A8B-6202-B3F0-61E28F3B0016}"/>
              </a:ext>
            </a:extLst>
          </p:cNvPr>
          <p:cNvSpPr/>
          <p:nvPr/>
        </p:nvSpPr>
        <p:spPr>
          <a:xfrm>
            <a:off x="1302632" y="2076746"/>
            <a:ext cx="1833970" cy="338554"/>
          </a:xfrm>
          <a:prstGeom prst="rect">
            <a:avLst/>
          </a:prstGeom>
        </p:spPr>
        <p:txBody>
          <a:bodyPr wrap="square">
            <a:spAutoFit/>
          </a:bodyPr>
          <a:lstStyle/>
          <a:p>
            <a:pPr>
              <a:spcBef>
                <a:spcPts val="800"/>
              </a:spcBef>
              <a:buClr>
                <a:srgbClr val="073450"/>
              </a:buClr>
            </a:pPr>
            <a:r>
              <a:rPr lang="de-CH" sz="1600" b="1" dirty="0"/>
              <a:t>Domanda</a:t>
            </a:r>
            <a:endParaRPr lang="de-CH" sz="1600" b="1" dirty="0">
              <a:solidFill>
                <a:srgbClr val="073450"/>
              </a:solidFill>
            </a:endParaRPr>
          </a:p>
        </p:txBody>
      </p:sp>
      <p:sp>
        <p:nvSpPr>
          <p:cNvPr id="15" name="Rechteck 14">
            <a:extLst>
              <a:ext uri="{FF2B5EF4-FFF2-40B4-BE49-F238E27FC236}">
                <a16:creationId xmlns:a16="http://schemas.microsoft.com/office/drawing/2014/main" id="{39C700A6-7BC9-C714-CD60-7DC01B03BAF9}"/>
              </a:ext>
            </a:extLst>
          </p:cNvPr>
          <p:cNvSpPr/>
          <p:nvPr/>
        </p:nvSpPr>
        <p:spPr>
          <a:xfrm>
            <a:off x="6716455" y="2069606"/>
            <a:ext cx="1833970" cy="338554"/>
          </a:xfrm>
          <a:prstGeom prst="rect">
            <a:avLst/>
          </a:prstGeom>
        </p:spPr>
        <p:txBody>
          <a:bodyPr wrap="square">
            <a:spAutoFit/>
          </a:bodyPr>
          <a:lstStyle/>
          <a:p>
            <a:pPr>
              <a:spcBef>
                <a:spcPts val="800"/>
              </a:spcBef>
              <a:buClr>
                <a:srgbClr val="073450"/>
              </a:buClr>
            </a:pPr>
            <a:r>
              <a:rPr lang="de-CH" sz="1600" b="1" dirty="0"/>
              <a:t>Idea alla base</a:t>
            </a:r>
            <a:endParaRPr lang="de-CH" sz="1600" b="1" dirty="0">
              <a:solidFill>
                <a:srgbClr val="073450"/>
              </a:solidFill>
            </a:endParaRPr>
          </a:p>
        </p:txBody>
      </p:sp>
      <p:sp>
        <p:nvSpPr>
          <p:cNvPr id="16" name="Rechteck 15">
            <a:extLst>
              <a:ext uri="{FF2B5EF4-FFF2-40B4-BE49-F238E27FC236}">
                <a16:creationId xmlns:a16="http://schemas.microsoft.com/office/drawing/2014/main" id="{0327A6FE-2FE0-F158-FD9A-BE20794FB29B}"/>
              </a:ext>
            </a:extLst>
          </p:cNvPr>
          <p:cNvSpPr/>
          <p:nvPr/>
        </p:nvSpPr>
        <p:spPr>
          <a:xfrm>
            <a:off x="6846147" y="2513961"/>
            <a:ext cx="4308488" cy="584775"/>
          </a:xfrm>
          <a:prstGeom prst="rect">
            <a:avLst/>
          </a:prstGeom>
        </p:spPr>
        <p:txBody>
          <a:bodyPr wrap="square">
            <a:spAutoFit/>
          </a:bodyPr>
          <a:lstStyle/>
          <a:p>
            <a:pPr>
              <a:spcBef>
                <a:spcPts val="800"/>
              </a:spcBef>
              <a:buClr>
                <a:srgbClr val="073450"/>
              </a:buClr>
            </a:pPr>
            <a:r>
              <a:rPr lang="de-CH" sz="1600" dirty="0"/>
              <a:t>Si tratta di un terreno familiare e risulta facile a tutti.</a:t>
            </a:r>
          </a:p>
        </p:txBody>
      </p:sp>
      <p:cxnSp>
        <p:nvCxnSpPr>
          <p:cNvPr id="18" name="Gerader Verbinder 17">
            <a:extLst>
              <a:ext uri="{FF2B5EF4-FFF2-40B4-BE49-F238E27FC236}">
                <a16:creationId xmlns:a16="http://schemas.microsoft.com/office/drawing/2014/main" id="{0F606643-56C3-7F99-6D07-2BEEAE82677E}"/>
              </a:ext>
            </a:extLst>
          </p:cNvPr>
          <p:cNvCxnSpPr>
            <a:cxnSpLocks/>
          </p:cNvCxnSpPr>
          <p:nvPr/>
        </p:nvCxnSpPr>
        <p:spPr>
          <a:xfrm>
            <a:off x="1301072" y="3175535"/>
            <a:ext cx="972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21" name="Rechteck 20">
            <a:extLst>
              <a:ext uri="{FF2B5EF4-FFF2-40B4-BE49-F238E27FC236}">
                <a16:creationId xmlns:a16="http://schemas.microsoft.com/office/drawing/2014/main" id="{91C4FA74-8CC8-84A8-9411-B54351C3D379}"/>
              </a:ext>
            </a:extLst>
          </p:cNvPr>
          <p:cNvSpPr/>
          <p:nvPr/>
        </p:nvSpPr>
        <p:spPr>
          <a:xfrm>
            <a:off x="6843951" y="3739968"/>
            <a:ext cx="4462235" cy="1323439"/>
          </a:xfrm>
          <a:prstGeom prst="rect">
            <a:avLst/>
          </a:prstGeom>
        </p:spPr>
        <p:txBody>
          <a:bodyPr wrap="square">
            <a:spAutoFit/>
          </a:bodyPr>
          <a:lstStyle/>
          <a:p>
            <a:pPr>
              <a:spcBef>
                <a:spcPts val="800"/>
              </a:spcBef>
              <a:buClr>
                <a:srgbClr val="073450"/>
              </a:buClr>
            </a:pPr>
            <a:r>
              <a:rPr lang="de-CH" sz="1600" dirty="0"/>
              <a:t>In questo modo otterrete preziose informazioni sulle esperienze e sulle modalità operative passate del vostro interlocutore. Potrete così comprendere meglio il «Job </a:t>
            </a:r>
            <a:r>
              <a:rPr lang="de-CH" sz="1600" dirty="0" err="1"/>
              <a:t>to be </a:t>
            </a:r>
            <a:r>
              <a:rPr lang="de-CH" sz="1600" dirty="0"/>
              <a:t>Done».</a:t>
            </a:r>
            <a:endParaRPr lang="de-CH" sz="1600" dirty="0">
              <a:solidFill>
                <a:srgbClr val="073450"/>
              </a:solidFill>
            </a:endParaRPr>
          </a:p>
        </p:txBody>
      </p:sp>
      <p:sp>
        <p:nvSpPr>
          <p:cNvPr id="31" name="Rechteck 30">
            <a:extLst>
              <a:ext uri="{FF2B5EF4-FFF2-40B4-BE49-F238E27FC236}">
                <a16:creationId xmlns:a16="http://schemas.microsoft.com/office/drawing/2014/main" id="{CBDB17BC-11A8-F8EF-60A5-8C961BF4BC4C}"/>
              </a:ext>
            </a:extLst>
          </p:cNvPr>
          <p:cNvSpPr/>
          <p:nvPr/>
        </p:nvSpPr>
        <p:spPr>
          <a:xfrm>
            <a:off x="1311705" y="4203224"/>
            <a:ext cx="5087535" cy="584775"/>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noProof="0" dirty="0">
                <a:solidFill>
                  <a:srgbClr val="073450"/>
                </a:solidFill>
              </a:rPr>
              <a:t>Potrebbe </a:t>
            </a:r>
            <a:r>
              <a:rPr lang="de-CH" sz="1600" dirty="0" err="1">
                <a:solidFill>
                  <a:srgbClr val="073450"/>
                </a:solidFill>
              </a:rPr>
              <a:t>fornirmi</a:t>
            </a:r>
            <a:r>
              <a:rPr lang="de-CH" sz="1600" noProof="0" dirty="0">
                <a:solidFill>
                  <a:srgbClr val="073450"/>
                </a:solidFill>
              </a:rPr>
              <a:t> una panoramica su </a:t>
            </a:r>
            <a:r>
              <a:rPr lang="de-CH" sz="1600" dirty="0">
                <a:solidFill>
                  <a:srgbClr val="073450"/>
                </a:solidFill>
              </a:rPr>
              <a:t>come utilizza [un prodotto della concorrenza]?»</a:t>
            </a:r>
          </a:p>
        </p:txBody>
      </p:sp>
      <p:sp>
        <p:nvSpPr>
          <p:cNvPr id="32" name="Rechteck 31">
            <a:extLst>
              <a:ext uri="{FF2B5EF4-FFF2-40B4-BE49-F238E27FC236}">
                <a16:creationId xmlns:a16="http://schemas.microsoft.com/office/drawing/2014/main" id="{66DC5EE9-A351-E080-333E-F3C51D071B44}"/>
              </a:ext>
            </a:extLst>
          </p:cNvPr>
          <p:cNvSpPr/>
          <p:nvPr/>
        </p:nvSpPr>
        <p:spPr>
          <a:xfrm>
            <a:off x="1301072" y="3214175"/>
            <a:ext cx="5370946" cy="830997"/>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Può raccontarmi di una situazione in cui ha svolto [compito che desidera supportare o semplificare con il suo prodotto]?</a:t>
            </a:r>
            <a:r>
              <a:rPr lang="de-CH" sz="1600" dirty="0">
                <a:solidFill>
                  <a:srgbClr val="073450"/>
                </a:solidFill>
              </a:rPr>
              <a:t>» </a:t>
            </a:r>
          </a:p>
        </p:txBody>
      </p:sp>
      <p:sp>
        <p:nvSpPr>
          <p:cNvPr id="33" name="Rechteck 32">
            <a:extLst>
              <a:ext uri="{FF2B5EF4-FFF2-40B4-BE49-F238E27FC236}">
                <a16:creationId xmlns:a16="http://schemas.microsoft.com/office/drawing/2014/main" id="{37FB4B3E-8A74-EDD8-5173-77E71B029662}"/>
              </a:ext>
            </a:extLst>
          </p:cNvPr>
          <p:cNvSpPr/>
          <p:nvPr/>
        </p:nvSpPr>
        <p:spPr>
          <a:xfrm>
            <a:off x="1313265" y="4946375"/>
            <a:ext cx="5087535" cy="830997"/>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Quali strumenti o procedure utilizza attualmente per svolgere [i compiti che intende coprire con il suo prodotto]?</a:t>
            </a:r>
            <a:r>
              <a:rPr lang="de-CH" sz="1600" dirty="0">
                <a:solidFill>
                  <a:srgbClr val="073450"/>
                </a:solidFill>
              </a:rPr>
              <a:t>»</a:t>
            </a:r>
          </a:p>
        </p:txBody>
      </p:sp>
      <p:cxnSp>
        <p:nvCxnSpPr>
          <p:cNvPr id="36" name="Gerader Verbinder 35">
            <a:extLst>
              <a:ext uri="{FF2B5EF4-FFF2-40B4-BE49-F238E27FC236}">
                <a16:creationId xmlns:a16="http://schemas.microsoft.com/office/drawing/2014/main" id="{5505083A-347C-9E93-FB5F-5667D185C1F2}"/>
              </a:ext>
            </a:extLst>
          </p:cNvPr>
          <p:cNvCxnSpPr>
            <a:cxnSpLocks/>
          </p:cNvCxnSpPr>
          <p:nvPr/>
        </p:nvCxnSpPr>
        <p:spPr>
          <a:xfrm>
            <a:off x="1301072" y="2431260"/>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43" name="Gerader Verbinder 42">
            <a:extLst>
              <a:ext uri="{FF2B5EF4-FFF2-40B4-BE49-F238E27FC236}">
                <a16:creationId xmlns:a16="http://schemas.microsoft.com/office/drawing/2014/main" id="{3B962153-7472-F8DA-DE16-2230F2ABB29B}"/>
              </a:ext>
            </a:extLst>
          </p:cNvPr>
          <p:cNvCxnSpPr>
            <a:cxnSpLocks/>
          </p:cNvCxnSpPr>
          <p:nvPr/>
        </p:nvCxnSpPr>
        <p:spPr>
          <a:xfrm>
            <a:off x="1301072" y="4118881"/>
            <a:ext cx="543341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B3F64713-FDCC-AC35-2C34-45738F682CC4}"/>
              </a:ext>
            </a:extLst>
          </p:cNvPr>
          <p:cNvCxnSpPr>
            <a:cxnSpLocks/>
          </p:cNvCxnSpPr>
          <p:nvPr/>
        </p:nvCxnSpPr>
        <p:spPr>
          <a:xfrm>
            <a:off x="1301072" y="5865587"/>
            <a:ext cx="8019077"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868123AC-A8B4-9698-4253-2A48DE51531F}"/>
              </a:ext>
            </a:extLst>
          </p:cNvPr>
          <p:cNvCxnSpPr>
            <a:cxnSpLocks/>
          </p:cNvCxnSpPr>
          <p:nvPr/>
        </p:nvCxnSpPr>
        <p:spPr>
          <a:xfrm>
            <a:off x="1315246" y="4877338"/>
            <a:ext cx="543341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7" name="Ellipse 16">
            <a:extLst>
              <a:ext uri="{FF2B5EF4-FFF2-40B4-BE49-F238E27FC236}">
                <a16:creationId xmlns:a16="http://schemas.microsoft.com/office/drawing/2014/main" id="{D6C45FD3-641E-1BB5-6F60-EA799FDF1FBD}"/>
              </a:ext>
            </a:extLst>
          </p:cNvPr>
          <p:cNvSpPr/>
          <p:nvPr/>
        </p:nvSpPr>
        <p:spPr>
          <a:xfrm>
            <a:off x="8623474" y="1276427"/>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2D14DCE3-CBBE-09B0-9C4A-591C54C87283}"/>
              </a:ext>
            </a:extLst>
          </p:cNvPr>
          <p:cNvSpPr>
            <a:spLocks noEditPoints="1"/>
          </p:cNvSpPr>
          <p:nvPr/>
        </p:nvSpPr>
        <p:spPr bwMode="auto">
          <a:xfrm>
            <a:off x="8781653" y="1428171"/>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Textfeld 11">
            <a:extLst>
              <a:ext uri="{FF2B5EF4-FFF2-40B4-BE49-F238E27FC236}">
                <a16:creationId xmlns:a16="http://schemas.microsoft.com/office/drawing/2014/main" id="{7928109F-E7C4-A559-7F1B-81D78115D23F}"/>
              </a:ext>
            </a:extLst>
          </p:cNvPr>
          <p:cNvSpPr txBox="1"/>
          <p:nvPr/>
        </p:nvSpPr>
        <p:spPr>
          <a:xfrm>
            <a:off x="9287501" y="1309083"/>
            <a:ext cx="2920977" cy="738664"/>
          </a:xfrm>
          <a:prstGeom prst="rect">
            <a:avLst/>
          </a:prstGeom>
          <a:noFill/>
        </p:spPr>
        <p:txBody>
          <a:bodyPr wrap="square" rtlCol="0">
            <a:spAutoFit/>
          </a:bodyPr>
          <a:lstStyle/>
          <a:p>
            <a:r>
              <a:rPr lang="de-CH" sz="1400" dirty="0"/>
              <a:t>Collegamento a</a:t>
            </a:r>
            <a:br>
              <a:rPr lang="de-CH" sz="1400" dirty="0"/>
            </a:br>
            <a:r>
              <a:rPr lang="de-CH" sz="1400" dirty="0"/>
              <a:t>«Jobs </a:t>
            </a:r>
            <a:r>
              <a:rPr lang="de-CH" sz="1400" dirty="0" err="1"/>
              <a:t>to be </a:t>
            </a:r>
            <a:r>
              <a:rPr lang="de-CH" sz="1400" dirty="0"/>
              <a:t>Done» (M 1.3)</a:t>
            </a:r>
            <a:endParaRPr lang="en-US" sz="1400" dirty="0"/>
          </a:p>
          <a:p>
            <a:endParaRPr lang="de-CH" sz="1400" dirty="0"/>
          </a:p>
        </p:txBody>
      </p:sp>
      <p:sp>
        <p:nvSpPr>
          <p:cNvPr id="19" name="Rechteck 18">
            <a:extLst>
              <a:ext uri="{FF2B5EF4-FFF2-40B4-BE49-F238E27FC236}">
                <a16:creationId xmlns:a16="http://schemas.microsoft.com/office/drawing/2014/main" id="{30E39FF3-2B5D-FFCF-5F5C-1A203392E6D9}"/>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
        <p:nvSpPr>
          <p:cNvPr id="17" name="Foliennummernplatzhalter 1">
            <a:extLst>
              <a:ext uri="{FF2B5EF4-FFF2-40B4-BE49-F238E27FC236}">
                <a16:creationId xmlns:a16="http://schemas.microsoft.com/office/drawing/2014/main" id="{5D8B7D8F-75F6-0543-C672-5544046153A8}"/>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20</a:t>
            </a:fld>
            <a:endParaRPr lang="ru-RU" dirty="0"/>
          </a:p>
        </p:txBody>
      </p:sp>
    </p:spTree>
    <p:extLst>
      <p:ext uri="{BB962C8B-B14F-4D97-AF65-F5344CB8AC3E}">
        <p14:creationId xmlns:p14="http://schemas.microsoft.com/office/powerpoint/2010/main" val="3627995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5F74B-9D49-CEC7-AA5B-2A545A909D2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6B4C832-E7E7-0105-0B26-25E581AC2842}"/>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21</a:t>
            </a:fld>
            <a:endParaRPr lang="ru-RU" dirty="0"/>
          </a:p>
        </p:txBody>
      </p:sp>
      <p:sp>
        <p:nvSpPr>
          <p:cNvPr id="4" name="Freeform 5">
            <a:extLst>
              <a:ext uri="{FF2B5EF4-FFF2-40B4-BE49-F238E27FC236}">
                <a16:creationId xmlns:a16="http://schemas.microsoft.com/office/drawing/2014/main" id="{2AE9F37A-9AE3-A569-7546-BDF405989887}"/>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Introduzione</a:t>
            </a:r>
          </a:p>
        </p:txBody>
      </p:sp>
      <p:sp>
        <p:nvSpPr>
          <p:cNvPr id="5" name="Freeform 6">
            <a:extLst>
              <a:ext uri="{FF2B5EF4-FFF2-40B4-BE49-F238E27FC236}">
                <a16:creationId xmlns:a16="http://schemas.microsoft.com/office/drawing/2014/main" id="{7F323D60-9693-A493-DC19-746C540E84AC}"/>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Contesto</a:t>
            </a:r>
          </a:p>
        </p:txBody>
      </p:sp>
      <p:sp>
        <p:nvSpPr>
          <p:cNvPr id="6" name="Freeform 7">
            <a:extLst>
              <a:ext uri="{FF2B5EF4-FFF2-40B4-BE49-F238E27FC236}">
                <a16:creationId xmlns:a16="http://schemas.microsoft.com/office/drawing/2014/main" id="{641EAC99-D9D7-3A59-0639-7E88956967E9}"/>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000" b="1" noProof="0" dirty="0">
                <a:solidFill>
                  <a:schemeClr val="bg1"/>
                </a:solidFill>
                <a:latin typeface="+mj-lt"/>
              </a:rPr>
              <a:t>Mostrare prototipi e</a:t>
            </a:r>
          </a:p>
          <a:p>
            <a:pPr algn="ctr"/>
            <a:r>
              <a:rPr lang="de-CH" sz="1000" b="1" noProof="0" dirty="0">
                <a:solidFill>
                  <a:schemeClr val="bg1"/>
                </a:solidFill>
                <a:latin typeface="+mj-lt"/>
              </a:rPr>
              <a:t>sperimentare idee</a:t>
            </a:r>
          </a:p>
        </p:txBody>
      </p:sp>
      <p:sp>
        <p:nvSpPr>
          <p:cNvPr id="8" name="Freeform 8">
            <a:extLst>
              <a:ext uri="{FF2B5EF4-FFF2-40B4-BE49-F238E27FC236}">
                <a16:creationId xmlns:a16="http://schemas.microsoft.com/office/drawing/2014/main" id="{5CBEF2F3-9230-8B4A-973F-DB6639F5BD08}"/>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Conclusione</a:t>
            </a:r>
          </a:p>
        </p:txBody>
      </p:sp>
      <p:sp>
        <p:nvSpPr>
          <p:cNvPr id="9" name="Titel 1">
            <a:extLst>
              <a:ext uri="{FF2B5EF4-FFF2-40B4-BE49-F238E27FC236}">
                <a16:creationId xmlns:a16="http://schemas.microsoft.com/office/drawing/2014/main" id="{47910DE4-2FBB-3B4F-CA4A-19EAE3F6F08C}"/>
              </a:ext>
            </a:extLst>
          </p:cNvPr>
          <p:cNvSpPr txBox="1">
            <a:spLocks/>
          </p:cNvSpPr>
          <p:nvPr/>
        </p:nvSpPr>
        <p:spPr>
          <a:xfrm>
            <a:off x="591663" y="456025"/>
            <a:ext cx="6304696" cy="7810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3. Mostrare prototipi o mockup: porre domande aperte e orientate al compito</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Rechteck 9">
            <a:extLst>
              <a:ext uri="{FF2B5EF4-FFF2-40B4-BE49-F238E27FC236}">
                <a16:creationId xmlns:a16="http://schemas.microsoft.com/office/drawing/2014/main" id="{B4A9A2C7-33B3-796F-DCBC-5FD441A77973}"/>
              </a:ext>
            </a:extLst>
          </p:cNvPr>
          <p:cNvSpPr/>
          <p:nvPr/>
        </p:nvSpPr>
        <p:spPr>
          <a:xfrm>
            <a:off x="1302632" y="2424587"/>
            <a:ext cx="5087535" cy="338554"/>
          </a:xfrm>
          <a:prstGeom prst="rect">
            <a:avLst/>
          </a:prstGeom>
        </p:spPr>
        <p:txBody>
          <a:bodyPr wrap="square">
            <a:spAutoFit/>
          </a:bodyPr>
          <a:lstStyle/>
          <a:p>
            <a:pPr>
              <a:spcBef>
                <a:spcPts val="800"/>
              </a:spcBef>
              <a:buClr>
                <a:srgbClr val="073450"/>
              </a:buClr>
            </a:pPr>
            <a:r>
              <a:rPr lang="de-CH" sz="1600" dirty="0"/>
              <a:t>«Qual è la sua prima impressione?»</a:t>
            </a:r>
          </a:p>
        </p:txBody>
      </p:sp>
      <p:sp>
        <p:nvSpPr>
          <p:cNvPr id="11" name="Rechteck 10">
            <a:extLst>
              <a:ext uri="{FF2B5EF4-FFF2-40B4-BE49-F238E27FC236}">
                <a16:creationId xmlns:a16="http://schemas.microsoft.com/office/drawing/2014/main" id="{5FDCA46B-72DA-E27E-5662-F16CD370E2D5}"/>
              </a:ext>
            </a:extLst>
          </p:cNvPr>
          <p:cNvSpPr/>
          <p:nvPr/>
        </p:nvSpPr>
        <p:spPr>
          <a:xfrm>
            <a:off x="1302632" y="1777019"/>
            <a:ext cx="1833970" cy="338554"/>
          </a:xfrm>
          <a:prstGeom prst="rect">
            <a:avLst/>
          </a:prstGeom>
        </p:spPr>
        <p:txBody>
          <a:bodyPr wrap="square">
            <a:spAutoFit/>
          </a:bodyPr>
          <a:lstStyle/>
          <a:p>
            <a:pPr>
              <a:spcBef>
                <a:spcPts val="800"/>
              </a:spcBef>
              <a:buClr>
                <a:srgbClr val="073450"/>
              </a:buClr>
            </a:pPr>
            <a:r>
              <a:rPr lang="de-CH" sz="1600" b="1" dirty="0"/>
              <a:t>Domanda</a:t>
            </a:r>
            <a:endParaRPr lang="de-CH" sz="1600" b="1" dirty="0">
              <a:solidFill>
                <a:srgbClr val="073450"/>
              </a:solidFill>
            </a:endParaRPr>
          </a:p>
        </p:txBody>
      </p:sp>
      <p:sp>
        <p:nvSpPr>
          <p:cNvPr id="12" name="Rechteck 11">
            <a:extLst>
              <a:ext uri="{FF2B5EF4-FFF2-40B4-BE49-F238E27FC236}">
                <a16:creationId xmlns:a16="http://schemas.microsoft.com/office/drawing/2014/main" id="{802FD938-D1BD-7010-40C4-60909869EB97}"/>
              </a:ext>
            </a:extLst>
          </p:cNvPr>
          <p:cNvSpPr/>
          <p:nvPr/>
        </p:nvSpPr>
        <p:spPr>
          <a:xfrm>
            <a:off x="5996134" y="1750098"/>
            <a:ext cx="1833970" cy="338554"/>
          </a:xfrm>
          <a:prstGeom prst="rect">
            <a:avLst/>
          </a:prstGeom>
        </p:spPr>
        <p:txBody>
          <a:bodyPr wrap="square">
            <a:spAutoFit/>
          </a:bodyPr>
          <a:lstStyle/>
          <a:p>
            <a:pPr>
              <a:spcBef>
                <a:spcPts val="800"/>
              </a:spcBef>
              <a:buClr>
                <a:srgbClr val="073450"/>
              </a:buClr>
            </a:pPr>
            <a:r>
              <a:rPr lang="de-CH" sz="1600" b="1" dirty="0"/>
              <a:t>L'idea alla base</a:t>
            </a:r>
            <a:endParaRPr lang="de-CH" sz="1600" b="1" dirty="0">
              <a:solidFill>
                <a:srgbClr val="073450"/>
              </a:solidFill>
            </a:endParaRPr>
          </a:p>
        </p:txBody>
      </p:sp>
      <p:sp>
        <p:nvSpPr>
          <p:cNvPr id="13" name="Rechteck 12">
            <a:extLst>
              <a:ext uri="{FF2B5EF4-FFF2-40B4-BE49-F238E27FC236}">
                <a16:creationId xmlns:a16="http://schemas.microsoft.com/office/drawing/2014/main" id="{6F0BF883-3C8D-89F1-A946-8EBD21CE8D36}"/>
              </a:ext>
            </a:extLst>
          </p:cNvPr>
          <p:cNvSpPr/>
          <p:nvPr/>
        </p:nvSpPr>
        <p:spPr>
          <a:xfrm>
            <a:off x="6000198" y="2171702"/>
            <a:ext cx="5087535" cy="830997"/>
          </a:xfrm>
          <a:prstGeom prst="rect">
            <a:avLst/>
          </a:prstGeom>
        </p:spPr>
        <p:txBody>
          <a:bodyPr wrap="square">
            <a:spAutoFit/>
          </a:bodyPr>
          <a:lstStyle/>
          <a:p>
            <a:pPr>
              <a:spcBef>
                <a:spcPts val="800"/>
              </a:spcBef>
              <a:buClr>
                <a:srgbClr val="073450"/>
              </a:buClr>
            </a:pPr>
            <a:r>
              <a:rPr lang="de-CH" sz="1600" dirty="0"/>
              <a:t>Importante: ponete assolutamente una domanda iniziale aperta, per non </a:t>
            </a:r>
            <a:r>
              <a:rPr lang="de-CH" sz="1600" dirty="0" err="1"/>
              <a:t>spingere</a:t>
            </a:r>
            <a:r>
              <a:rPr lang="de-CH" sz="1600" dirty="0"/>
              <a:t> la </a:t>
            </a:r>
            <a:r>
              <a:rPr lang="de-CH" sz="1600" dirty="0" err="1"/>
              <a:t>persona</a:t>
            </a:r>
            <a:r>
              <a:rPr lang="de-CH" sz="1600" dirty="0"/>
              <a:t> </a:t>
            </a:r>
            <a:r>
              <a:rPr lang="de-CH" sz="1600" dirty="0" err="1"/>
              <a:t>intervistata</a:t>
            </a:r>
            <a:r>
              <a:rPr lang="de-CH" sz="1600" dirty="0"/>
              <a:t> in una direzione specifica.</a:t>
            </a:r>
          </a:p>
        </p:txBody>
      </p:sp>
      <p:sp>
        <p:nvSpPr>
          <p:cNvPr id="16" name="Rechteck 15">
            <a:extLst>
              <a:ext uri="{FF2B5EF4-FFF2-40B4-BE49-F238E27FC236}">
                <a16:creationId xmlns:a16="http://schemas.microsoft.com/office/drawing/2014/main" id="{3936642C-9F5D-97A9-37D7-CB073BDD18FF}"/>
              </a:ext>
            </a:extLst>
          </p:cNvPr>
          <p:cNvSpPr/>
          <p:nvPr/>
        </p:nvSpPr>
        <p:spPr>
          <a:xfrm>
            <a:off x="5996133" y="3391900"/>
            <a:ext cx="5087535" cy="1077218"/>
          </a:xfrm>
          <a:prstGeom prst="rect">
            <a:avLst/>
          </a:prstGeom>
        </p:spPr>
        <p:txBody>
          <a:bodyPr wrap="square">
            <a:spAutoFit/>
          </a:bodyPr>
          <a:lstStyle/>
          <a:p>
            <a:pPr>
              <a:spcBef>
                <a:spcPts val="800"/>
              </a:spcBef>
              <a:buClr>
                <a:srgbClr val="073450"/>
              </a:buClr>
            </a:pPr>
            <a:r>
              <a:rPr lang="de-CH" sz="1600" dirty="0">
                <a:solidFill>
                  <a:srgbClr val="073450"/>
                </a:solidFill>
              </a:rPr>
              <a:t>Probabilmente per voi il vostro prodotto è del tutto intuitivo, </a:t>
            </a:r>
            <a:r>
              <a:rPr lang="de-CH" sz="1600" dirty="0" err="1">
                <a:solidFill>
                  <a:srgbClr val="073450"/>
                </a:solidFill>
              </a:rPr>
              <a:t>poiché</a:t>
            </a:r>
            <a:r>
              <a:rPr lang="de-CH" sz="1600" dirty="0">
                <a:solidFill>
                  <a:srgbClr val="073450"/>
                </a:solidFill>
              </a:rPr>
              <a:t> vi ci siete dedicati a lungo. È così anche per il </a:t>
            </a:r>
            <a:r>
              <a:rPr lang="de-CH" sz="1600" dirty="0" err="1">
                <a:solidFill>
                  <a:srgbClr val="073450"/>
                </a:solidFill>
              </a:rPr>
              <a:t>vostro</a:t>
            </a:r>
            <a:r>
              <a:rPr lang="de-CH" sz="1600" dirty="0">
                <a:solidFill>
                  <a:srgbClr val="073450"/>
                </a:solidFill>
              </a:rPr>
              <a:t> </a:t>
            </a:r>
            <a:r>
              <a:rPr lang="de-CH" sz="1600" dirty="0" err="1">
                <a:solidFill>
                  <a:srgbClr val="073450"/>
                </a:solidFill>
              </a:rPr>
              <a:t>interlocutore</a:t>
            </a:r>
            <a:r>
              <a:rPr lang="de-CH" sz="1600" dirty="0">
                <a:solidFill>
                  <a:srgbClr val="073450"/>
                </a:solidFill>
              </a:rPr>
              <a:t>/la </a:t>
            </a:r>
            <a:r>
              <a:rPr lang="de-CH" sz="1600" dirty="0" err="1">
                <a:solidFill>
                  <a:srgbClr val="073450"/>
                </a:solidFill>
              </a:rPr>
              <a:t>vostra</a:t>
            </a:r>
            <a:r>
              <a:rPr lang="de-CH" sz="1600" dirty="0">
                <a:solidFill>
                  <a:srgbClr val="073450"/>
                </a:solidFill>
              </a:rPr>
              <a:t> </a:t>
            </a:r>
            <a:r>
              <a:rPr lang="de-CH" sz="1600" dirty="0" err="1">
                <a:solidFill>
                  <a:srgbClr val="073450"/>
                </a:solidFill>
              </a:rPr>
              <a:t>interlocutrice</a:t>
            </a:r>
            <a:r>
              <a:rPr lang="de-CH" sz="1600" dirty="0">
                <a:solidFill>
                  <a:srgbClr val="073450"/>
                </a:solidFill>
              </a:rPr>
              <a:t>?</a:t>
            </a:r>
          </a:p>
        </p:txBody>
      </p:sp>
      <p:sp>
        <p:nvSpPr>
          <p:cNvPr id="17" name="Rechteck 16">
            <a:extLst>
              <a:ext uri="{FF2B5EF4-FFF2-40B4-BE49-F238E27FC236}">
                <a16:creationId xmlns:a16="http://schemas.microsoft.com/office/drawing/2014/main" id="{63F9A848-BCFA-08E6-3ECE-8384219ED7B3}"/>
              </a:ext>
            </a:extLst>
          </p:cNvPr>
          <p:cNvSpPr/>
          <p:nvPr/>
        </p:nvSpPr>
        <p:spPr>
          <a:xfrm>
            <a:off x="5985501" y="4941592"/>
            <a:ext cx="4893234" cy="830997"/>
          </a:xfrm>
          <a:prstGeom prst="rect">
            <a:avLst/>
          </a:prstGeom>
        </p:spPr>
        <p:txBody>
          <a:bodyPr wrap="square">
            <a:spAutoFit/>
          </a:bodyPr>
          <a:lstStyle/>
          <a:p>
            <a:pPr>
              <a:spcBef>
                <a:spcPts val="800"/>
              </a:spcBef>
              <a:buClr>
                <a:srgbClr val="073450"/>
              </a:buClr>
            </a:pPr>
            <a:r>
              <a:rPr lang="de-CH" sz="1600" dirty="0">
                <a:solidFill>
                  <a:srgbClr val="073450"/>
                </a:solidFill>
              </a:rPr>
              <a:t>In questo modo </a:t>
            </a:r>
            <a:r>
              <a:rPr lang="de-CH" sz="1600" dirty="0" err="1">
                <a:solidFill>
                  <a:srgbClr val="073450"/>
                </a:solidFill>
              </a:rPr>
              <a:t>scoprirete</a:t>
            </a:r>
            <a:r>
              <a:rPr lang="de-CH" sz="1600" dirty="0">
                <a:solidFill>
                  <a:srgbClr val="073450"/>
                </a:solidFill>
              </a:rPr>
              <a:t> di più su come il </a:t>
            </a:r>
            <a:r>
              <a:rPr lang="de-CH" sz="1600" dirty="0" err="1">
                <a:solidFill>
                  <a:srgbClr val="073450"/>
                </a:solidFill>
              </a:rPr>
              <a:t>vostro</a:t>
            </a:r>
            <a:r>
              <a:rPr lang="de-CH" sz="1600" dirty="0">
                <a:solidFill>
                  <a:srgbClr val="073450"/>
                </a:solidFill>
              </a:rPr>
              <a:t> prodotto potrebbe essere utilizzato in un contesto reale. </a:t>
            </a:r>
          </a:p>
        </p:txBody>
      </p:sp>
      <p:sp>
        <p:nvSpPr>
          <p:cNvPr id="18" name="Rechteck 17">
            <a:extLst>
              <a:ext uri="{FF2B5EF4-FFF2-40B4-BE49-F238E27FC236}">
                <a16:creationId xmlns:a16="http://schemas.microsoft.com/office/drawing/2014/main" id="{700FBA93-AF30-3C9E-579D-0ACBB2D96642}"/>
              </a:ext>
            </a:extLst>
          </p:cNvPr>
          <p:cNvSpPr/>
          <p:nvPr/>
        </p:nvSpPr>
        <p:spPr>
          <a:xfrm>
            <a:off x="1302632" y="3130993"/>
            <a:ext cx="5087535" cy="584775"/>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noProof="0" dirty="0">
                <a:solidFill>
                  <a:srgbClr val="073450"/>
                </a:solidFill>
              </a:rPr>
              <a:t>Può descrivere ciò che vede sullo schermo?</a:t>
            </a:r>
            <a:r>
              <a:rPr lang="de-CH" sz="1600" dirty="0">
                <a:solidFill>
                  <a:srgbClr val="073450"/>
                </a:solidFill>
              </a:rPr>
              <a:t>»  </a:t>
            </a:r>
            <a:br>
              <a:rPr lang="de-CH" sz="1600" dirty="0">
                <a:solidFill>
                  <a:srgbClr val="073450"/>
                </a:solidFill>
              </a:rPr>
            </a:br>
            <a:r>
              <a:rPr lang="de-CH" sz="1600" dirty="0">
                <a:solidFill>
                  <a:srgbClr val="073450"/>
                </a:solidFill>
              </a:rPr>
              <a:t>[se si tratta di un’app] </a:t>
            </a:r>
          </a:p>
        </p:txBody>
      </p:sp>
      <p:sp>
        <p:nvSpPr>
          <p:cNvPr id="19" name="Rechteck 18">
            <a:extLst>
              <a:ext uri="{FF2B5EF4-FFF2-40B4-BE49-F238E27FC236}">
                <a16:creationId xmlns:a16="http://schemas.microsoft.com/office/drawing/2014/main" id="{31348E8A-8E4B-46D7-D393-39BA9048D4C0}"/>
              </a:ext>
            </a:extLst>
          </p:cNvPr>
          <p:cNvSpPr/>
          <p:nvPr/>
        </p:nvSpPr>
        <p:spPr>
          <a:xfrm>
            <a:off x="1302633" y="4052432"/>
            <a:ext cx="4449582" cy="584775"/>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A cosa pensa che serva questo prototipo?</a:t>
            </a:r>
            <a:r>
              <a:rPr lang="de-CH" sz="1600" dirty="0">
                <a:solidFill>
                  <a:srgbClr val="073450"/>
                </a:solidFill>
              </a:rPr>
              <a:t>»</a:t>
            </a:r>
          </a:p>
        </p:txBody>
      </p:sp>
      <p:sp>
        <p:nvSpPr>
          <p:cNvPr id="20" name="Rechteck 19">
            <a:extLst>
              <a:ext uri="{FF2B5EF4-FFF2-40B4-BE49-F238E27FC236}">
                <a16:creationId xmlns:a16="http://schemas.microsoft.com/office/drawing/2014/main" id="{455FCDA0-3C1B-35F0-2546-46BBD7CD1B8A}"/>
              </a:ext>
            </a:extLst>
          </p:cNvPr>
          <p:cNvSpPr/>
          <p:nvPr/>
        </p:nvSpPr>
        <p:spPr>
          <a:xfrm>
            <a:off x="1313266" y="4978451"/>
            <a:ext cx="4353888" cy="830997"/>
          </a:xfrm>
          <a:prstGeom prst="rect">
            <a:avLst/>
          </a:prstGeom>
        </p:spPr>
        <p:txBody>
          <a:bodyPr wrap="square">
            <a:spAutoFit/>
          </a:bodyPr>
          <a:lstStyle/>
          <a:p>
            <a:pPr>
              <a:spcBef>
                <a:spcPts val="800"/>
              </a:spcBef>
              <a:buClr>
                <a:srgbClr val="073450"/>
              </a:buClr>
            </a:pPr>
            <a:r>
              <a:rPr lang="de-CH" sz="1600" dirty="0"/>
              <a:t>«Immagini di dover svolgere [compito]. Come utilizzerebbe il prototipo in questo caso?</a:t>
            </a:r>
            <a:r>
              <a:rPr lang="de-CH" sz="1600" dirty="0">
                <a:solidFill>
                  <a:srgbClr val="073450"/>
                </a:solidFill>
              </a:rPr>
              <a:t>»</a:t>
            </a:r>
          </a:p>
        </p:txBody>
      </p:sp>
      <p:cxnSp>
        <p:nvCxnSpPr>
          <p:cNvPr id="22" name="Gerader Verbinder 21">
            <a:extLst>
              <a:ext uri="{FF2B5EF4-FFF2-40B4-BE49-F238E27FC236}">
                <a16:creationId xmlns:a16="http://schemas.microsoft.com/office/drawing/2014/main" id="{601ECC75-4367-7A98-796B-E1EFB31B1734}"/>
              </a:ext>
            </a:extLst>
          </p:cNvPr>
          <p:cNvCxnSpPr>
            <a:cxnSpLocks/>
          </p:cNvCxnSpPr>
          <p:nvPr/>
        </p:nvCxnSpPr>
        <p:spPr>
          <a:xfrm>
            <a:off x="1280479" y="3879500"/>
            <a:ext cx="4546835"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17FD2627-8858-5568-E52F-945ACE0970C1}"/>
              </a:ext>
            </a:extLst>
          </p:cNvPr>
          <p:cNvCxnSpPr>
            <a:cxnSpLocks/>
          </p:cNvCxnSpPr>
          <p:nvPr/>
        </p:nvCxnSpPr>
        <p:spPr>
          <a:xfrm>
            <a:off x="1280479" y="5916738"/>
            <a:ext cx="809409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7" name="Gerader Verbinder 6">
            <a:extLst>
              <a:ext uri="{FF2B5EF4-FFF2-40B4-BE49-F238E27FC236}">
                <a16:creationId xmlns:a16="http://schemas.microsoft.com/office/drawing/2014/main" id="{D42CE15B-0F73-62E6-6302-F206DC7EA0B3}"/>
              </a:ext>
            </a:extLst>
          </p:cNvPr>
          <p:cNvCxnSpPr>
            <a:cxnSpLocks/>
          </p:cNvCxnSpPr>
          <p:nvPr/>
        </p:nvCxnSpPr>
        <p:spPr>
          <a:xfrm>
            <a:off x="1280479" y="2109982"/>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D99DCA35-3C45-446C-F99E-D24C1CDC431C}"/>
              </a:ext>
            </a:extLst>
          </p:cNvPr>
          <p:cNvCxnSpPr>
            <a:cxnSpLocks/>
          </p:cNvCxnSpPr>
          <p:nvPr/>
        </p:nvCxnSpPr>
        <p:spPr>
          <a:xfrm>
            <a:off x="1280479" y="3040862"/>
            <a:ext cx="972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4F87F2CB-4079-9DB6-A844-03D8D5CCA1E5}"/>
              </a:ext>
            </a:extLst>
          </p:cNvPr>
          <p:cNvCxnSpPr>
            <a:cxnSpLocks/>
          </p:cNvCxnSpPr>
          <p:nvPr/>
        </p:nvCxnSpPr>
        <p:spPr>
          <a:xfrm>
            <a:off x="1280479" y="4799645"/>
            <a:ext cx="972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26" name="Rechteck 25">
            <a:extLst>
              <a:ext uri="{FF2B5EF4-FFF2-40B4-BE49-F238E27FC236}">
                <a16:creationId xmlns:a16="http://schemas.microsoft.com/office/drawing/2014/main" id="{A070F159-3F26-691B-AD4C-1594D1D19F5D}"/>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939521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05229-1D72-5F79-F70B-CCEC572FC66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6499B7-AF1E-C7CC-AE8B-C08012B159E1}"/>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22</a:t>
            </a:fld>
            <a:endParaRPr lang="ru-RU" dirty="0"/>
          </a:p>
        </p:txBody>
      </p:sp>
      <p:sp>
        <p:nvSpPr>
          <p:cNvPr id="4" name="Freeform 5">
            <a:extLst>
              <a:ext uri="{FF2B5EF4-FFF2-40B4-BE49-F238E27FC236}">
                <a16:creationId xmlns:a16="http://schemas.microsoft.com/office/drawing/2014/main" id="{15AAB610-3D3A-6EFB-B804-D974E8BE6504}"/>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Introduzione</a:t>
            </a:r>
          </a:p>
        </p:txBody>
      </p:sp>
      <p:sp>
        <p:nvSpPr>
          <p:cNvPr id="5" name="Freeform 6">
            <a:extLst>
              <a:ext uri="{FF2B5EF4-FFF2-40B4-BE49-F238E27FC236}">
                <a16:creationId xmlns:a16="http://schemas.microsoft.com/office/drawing/2014/main" id="{236B21A9-1359-625C-4A21-B6F8019FE921}"/>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Contesto</a:t>
            </a:r>
          </a:p>
        </p:txBody>
      </p:sp>
      <p:sp>
        <p:nvSpPr>
          <p:cNvPr id="6" name="Freeform 7">
            <a:extLst>
              <a:ext uri="{FF2B5EF4-FFF2-40B4-BE49-F238E27FC236}">
                <a16:creationId xmlns:a16="http://schemas.microsoft.com/office/drawing/2014/main" id="{D60DA4AC-C1AF-031A-272F-33294DD3FD7A}"/>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000" b="1" noProof="0" dirty="0">
                <a:solidFill>
                  <a:schemeClr val="bg1"/>
                </a:solidFill>
                <a:latin typeface="+mj-lt"/>
              </a:rPr>
              <a:t>Mostrare prototipi e</a:t>
            </a:r>
          </a:p>
          <a:p>
            <a:pPr algn="ctr"/>
            <a:r>
              <a:rPr lang="de-CH" sz="1000" b="1" noProof="0" dirty="0">
                <a:solidFill>
                  <a:schemeClr val="bg1"/>
                </a:solidFill>
                <a:latin typeface="+mj-lt"/>
              </a:rPr>
              <a:t>sperimentare idee</a:t>
            </a:r>
          </a:p>
        </p:txBody>
      </p:sp>
      <p:sp>
        <p:nvSpPr>
          <p:cNvPr id="8" name="Freeform 8">
            <a:extLst>
              <a:ext uri="{FF2B5EF4-FFF2-40B4-BE49-F238E27FC236}">
                <a16:creationId xmlns:a16="http://schemas.microsoft.com/office/drawing/2014/main" id="{C631A62F-D502-0158-78A9-73300FD0FD98}"/>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Conclusione</a:t>
            </a:r>
          </a:p>
        </p:txBody>
      </p:sp>
      <p:sp>
        <p:nvSpPr>
          <p:cNvPr id="9" name="Titel 1">
            <a:extLst>
              <a:ext uri="{FF2B5EF4-FFF2-40B4-BE49-F238E27FC236}">
                <a16:creationId xmlns:a16="http://schemas.microsoft.com/office/drawing/2014/main" id="{FE66BA76-64CB-0002-80DD-183896179952}"/>
              </a:ext>
            </a:extLst>
          </p:cNvPr>
          <p:cNvSpPr txBox="1">
            <a:spLocks/>
          </p:cNvSpPr>
          <p:nvPr/>
        </p:nvSpPr>
        <p:spPr>
          <a:xfrm>
            <a:off x="942542" y="456025"/>
            <a:ext cx="5770042"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3. Presentare prototipi o mockup: ecco alcuni consigli</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3" name="Rechteck 2">
            <a:extLst>
              <a:ext uri="{FF2B5EF4-FFF2-40B4-BE49-F238E27FC236}">
                <a16:creationId xmlns:a16="http://schemas.microsoft.com/office/drawing/2014/main" id="{9B93E7E6-999A-4363-9F8F-CFE725B5ED8C}"/>
              </a:ext>
            </a:extLst>
          </p:cNvPr>
          <p:cNvSpPr/>
          <p:nvPr/>
        </p:nvSpPr>
        <p:spPr>
          <a:xfrm>
            <a:off x="2191125" y="1785740"/>
            <a:ext cx="7790202" cy="3939540"/>
          </a:xfrm>
          <a:prstGeom prst="rect">
            <a:avLst/>
          </a:prstGeom>
        </p:spPr>
        <p:txBody>
          <a:bodyPr wrap="square">
            <a:spAutoFit/>
          </a:bodyPr>
          <a:lstStyle/>
          <a:p>
            <a:pPr marL="989013" indent="-808038">
              <a:spcBef>
                <a:spcPts val="1200"/>
              </a:spcBef>
              <a:tabLst>
                <a:tab pos="989013" algn="l"/>
                <a:tab pos="1073150" algn="l"/>
              </a:tabLst>
            </a:pPr>
            <a:r>
              <a:rPr lang="de-CH" sz="2400" dirty="0"/>
              <a:t>	</a:t>
            </a:r>
            <a:r>
              <a:rPr lang="de-CH" sz="2200" dirty="0"/>
              <a:t>Ponete una domanda alla volta </a:t>
            </a:r>
          </a:p>
          <a:p>
            <a:pPr marL="989013" indent="-808038">
              <a:spcBef>
                <a:spcPts val="1200"/>
              </a:spcBef>
              <a:tabLst>
                <a:tab pos="989013" algn="l"/>
                <a:tab pos="1073150" algn="l"/>
              </a:tabLst>
            </a:pPr>
            <a:br>
              <a:rPr lang="de-CH" sz="2200" dirty="0"/>
            </a:br>
            <a:r>
              <a:rPr lang="de-CH" sz="2200" dirty="0" err="1"/>
              <a:t>Evitate</a:t>
            </a:r>
            <a:r>
              <a:rPr lang="de-CH" sz="2200" dirty="0"/>
              <a:t> domande suggestive o chiuse</a:t>
            </a:r>
          </a:p>
          <a:p>
            <a:pPr marL="989013" indent="-808038">
              <a:spcBef>
                <a:spcPts val="1200"/>
              </a:spcBef>
              <a:tabLst>
                <a:tab pos="989013" algn="l"/>
                <a:tab pos="1073150" algn="l"/>
              </a:tabLst>
            </a:pPr>
            <a:r>
              <a:rPr lang="de-CH" sz="2200" dirty="0"/>
              <a:t>	</a:t>
            </a:r>
            <a:r>
              <a:rPr lang="de-CH" sz="2200" dirty="0" err="1"/>
              <a:t>Tollerate</a:t>
            </a:r>
            <a:r>
              <a:rPr lang="de-CH" sz="2200" dirty="0"/>
              <a:t> le pause nella conversazione e lasciate tempo alla </a:t>
            </a:r>
            <a:r>
              <a:rPr lang="de-CH" sz="2200" dirty="0" err="1"/>
              <a:t>persona</a:t>
            </a:r>
            <a:r>
              <a:rPr lang="de-CH" sz="2200" dirty="0"/>
              <a:t> </a:t>
            </a:r>
            <a:r>
              <a:rPr lang="de-CH" sz="2200" dirty="0" err="1"/>
              <a:t>intervistata</a:t>
            </a:r>
            <a:r>
              <a:rPr lang="de-CH" sz="2200" dirty="0"/>
              <a:t> per rispondere</a:t>
            </a:r>
          </a:p>
          <a:p>
            <a:pPr marL="989013" indent="-808038">
              <a:spcBef>
                <a:spcPts val="1200"/>
              </a:spcBef>
              <a:tabLst>
                <a:tab pos="989013" algn="l"/>
                <a:tab pos="1073150" algn="l"/>
              </a:tabLst>
            </a:pPr>
            <a:r>
              <a:rPr lang="de-CH" sz="2200" dirty="0"/>
              <a:t>	Prestate attenzione ai segnali non verbali</a:t>
            </a:r>
          </a:p>
          <a:p>
            <a:pPr marL="989013" indent="-808038">
              <a:spcBef>
                <a:spcPts val="1200"/>
              </a:spcBef>
              <a:tabLst>
                <a:tab pos="989013" algn="l"/>
                <a:tab pos="1073150" algn="l"/>
              </a:tabLst>
            </a:pPr>
            <a:r>
              <a:rPr lang="de-CH" sz="2200" dirty="0"/>
              <a:t>	Non difendete il vostro prototipo</a:t>
            </a:r>
          </a:p>
          <a:p>
            <a:pPr marL="989013" indent="-808038">
              <a:spcBef>
                <a:spcPts val="1200"/>
              </a:spcBef>
              <a:tabLst>
                <a:tab pos="989013" algn="l"/>
                <a:tab pos="1073150" algn="l"/>
              </a:tabLst>
            </a:pPr>
            <a:r>
              <a:rPr lang="de-CH" sz="2200" dirty="0"/>
              <a:t>	Approfondite: chiedete ulteriori dettagli per saperne di più</a:t>
            </a:r>
          </a:p>
        </p:txBody>
      </p:sp>
      <p:pic>
        <p:nvPicPr>
          <p:cNvPr id="10" name="Grafik 9" descr="Gebäudesteinmauer mit einfarbiger Füllung">
            <a:extLst>
              <a:ext uri="{FF2B5EF4-FFF2-40B4-BE49-F238E27FC236}">
                <a16:creationId xmlns:a16="http://schemas.microsoft.com/office/drawing/2014/main" id="{38CA991F-B3A1-D9F3-CEC3-51485D5D7C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67810" y="1777028"/>
            <a:ext cx="540000" cy="540000"/>
          </a:xfrm>
          <a:prstGeom prst="rect">
            <a:avLst/>
          </a:prstGeom>
        </p:spPr>
      </p:pic>
      <p:pic>
        <p:nvPicPr>
          <p:cNvPr id="12" name="Grafik 11" descr="Tür geschlossen mit einfarbiger Füllung">
            <a:extLst>
              <a:ext uri="{FF2B5EF4-FFF2-40B4-BE49-F238E27FC236}">
                <a16:creationId xmlns:a16="http://schemas.microsoft.com/office/drawing/2014/main" id="{43F72686-4DAD-1256-4A36-A0D4AAF632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67810" y="2517081"/>
            <a:ext cx="540000" cy="540000"/>
          </a:xfrm>
          <a:prstGeom prst="rect">
            <a:avLst/>
          </a:prstGeom>
        </p:spPr>
      </p:pic>
      <p:pic>
        <p:nvPicPr>
          <p:cNvPr id="18" name="Grafik 17" descr="Zeichensprache Silhouette">
            <a:extLst>
              <a:ext uri="{FF2B5EF4-FFF2-40B4-BE49-F238E27FC236}">
                <a16:creationId xmlns:a16="http://schemas.microsoft.com/office/drawing/2014/main" id="{A5911FEB-6EFB-582D-8151-0F93604ED4A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38392" y="3908993"/>
            <a:ext cx="540000" cy="540000"/>
          </a:xfrm>
          <a:prstGeom prst="rect">
            <a:avLst/>
          </a:prstGeom>
        </p:spPr>
      </p:pic>
      <p:pic>
        <p:nvPicPr>
          <p:cNvPr id="20" name="Grafik 19" descr="Fechten mit einfarbiger Füllung">
            <a:extLst>
              <a:ext uri="{FF2B5EF4-FFF2-40B4-BE49-F238E27FC236}">
                <a16:creationId xmlns:a16="http://schemas.microsoft.com/office/drawing/2014/main" id="{CF9788E2-97BE-A6D1-AFAD-3436DC2ECC5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67810" y="4457705"/>
            <a:ext cx="540000" cy="540000"/>
          </a:xfrm>
          <a:prstGeom prst="rect">
            <a:avLst/>
          </a:prstGeom>
        </p:spPr>
      </p:pic>
      <p:pic>
        <p:nvPicPr>
          <p:cNvPr id="24" name="Grafik 23" descr="Meditation mit einfarbiger Füllung">
            <a:extLst>
              <a:ext uri="{FF2B5EF4-FFF2-40B4-BE49-F238E27FC236}">
                <a16:creationId xmlns:a16="http://schemas.microsoft.com/office/drawing/2014/main" id="{34DAD9A9-711F-FABD-338E-DB417DC892A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406925" y="3159000"/>
            <a:ext cx="540000" cy="540000"/>
          </a:xfrm>
          <a:prstGeom prst="rect">
            <a:avLst/>
          </a:prstGeom>
        </p:spPr>
      </p:pic>
      <p:pic>
        <p:nvPicPr>
          <p:cNvPr id="28" name="Grafik 27" descr="Tauchen mit Tauchgerät mit einfarbiger Füllung">
            <a:extLst>
              <a:ext uri="{FF2B5EF4-FFF2-40B4-BE49-F238E27FC236}">
                <a16:creationId xmlns:a16="http://schemas.microsoft.com/office/drawing/2014/main" id="{2159E35D-997A-B8A1-FC72-AC740B9A1B5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467810" y="4997705"/>
            <a:ext cx="540000" cy="540000"/>
          </a:xfrm>
          <a:prstGeom prst="rect">
            <a:avLst/>
          </a:prstGeom>
        </p:spPr>
      </p:pic>
      <p:sp>
        <p:nvSpPr>
          <p:cNvPr id="7" name="Rechteck 6">
            <a:extLst>
              <a:ext uri="{FF2B5EF4-FFF2-40B4-BE49-F238E27FC236}">
                <a16:creationId xmlns:a16="http://schemas.microsoft.com/office/drawing/2014/main" id="{D5C5AC8A-3E8B-BBFA-075A-3C3B2E45D1C3}"/>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Tratto da: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2999094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0F2FC-9BFF-56E7-24B2-9BF469540731}"/>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F93A1706-DE5B-9FF5-321D-1C83011CB23C}"/>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1613D55E-E4E9-08BF-6211-26DB28748DAC}"/>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23</a:t>
            </a:fld>
            <a:endParaRPr lang="ru-RU" dirty="0"/>
          </a:p>
        </p:txBody>
      </p:sp>
      <p:sp>
        <p:nvSpPr>
          <p:cNvPr id="4" name="Freeform 5">
            <a:extLst>
              <a:ext uri="{FF2B5EF4-FFF2-40B4-BE49-F238E27FC236}">
                <a16:creationId xmlns:a16="http://schemas.microsoft.com/office/drawing/2014/main" id="{6401552A-1FEC-9940-F2C1-4ABC5F16049A}"/>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Introduzione</a:t>
            </a:r>
          </a:p>
        </p:txBody>
      </p:sp>
      <p:sp>
        <p:nvSpPr>
          <p:cNvPr id="5" name="Freeform 6">
            <a:extLst>
              <a:ext uri="{FF2B5EF4-FFF2-40B4-BE49-F238E27FC236}">
                <a16:creationId xmlns:a16="http://schemas.microsoft.com/office/drawing/2014/main" id="{933FC6E8-8438-4816-DCB8-8FFAA8F638F8}"/>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Contesto</a:t>
            </a:r>
          </a:p>
        </p:txBody>
      </p:sp>
      <p:sp>
        <p:nvSpPr>
          <p:cNvPr id="6" name="Freeform 7">
            <a:extLst>
              <a:ext uri="{FF2B5EF4-FFF2-40B4-BE49-F238E27FC236}">
                <a16:creationId xmlns:a16="http://schemas.microsoft.com/office/drawing/2014/main" id="{2A473BB9-A78B-99F9-B307-D47EF55B993E}"/>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000" b="1" noProof="0" dirty="0">
                <a:solidFill>
                  <a:schemeClr val="bg1"/>
                </a:solidFill>
                <a:latin typeface="+mj-lt"/>
              </a:rPr>
              <a:t>Mostrare prototipi e</a:t>
            </a:r>
          </a:p>
          <a:p>
            <a:pPr algn="ctr"/>
            <a:r>
              <a:rPr lang="de-CH" sz="1000" b="1" noProof="0" dirty="0">
                <a:solidFill>
                  <a:schemeClr val="bg1"/>
                </a:solidFill>
                <a:latin typeface="+mj-lt"/>
              </a:rPr>
              <a:t>sperimentare idee</a:t>
            </a:r>
          </a:p>
        </p:txBody>
      </p:sp>
      <p:sp>
        <p:nvSpPr>
          <p:cNvPr id="8" name="Freeform 8">
            <a:extLst>
              <a:ext uri="{FF2B5EF4-FFF2-40B4-BE49-F238E27FC236}">
                <a16:creationId xmlns:a16="http://schemas.microsoft.com/office/drawing/2014/main" id="{3C505AEB-B505-9584-6F40-560E0A192B99}"/>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Conclusione</a:t>
            </a:r>
          </a:p>
        </p:txBody>
      </p:sp>
      <p:sp>
        <p:nvSpPr>
          <p:cNvPr id="7" name="Titel 1">
            <a:extLst>
              <a:ext uri="{FF2B5EF4-FFF2-40B4-BE49-F238E27FC236}">
                <a16:creationId xmlns:a16="http://schemas.microsoft.com/office/drawing/2014/main" id="{84AA9946-86C6-B5DC-2AC9-1C5923891F3F}"/>
              </a:ext>
            </a:extLst>
          </p:cNvPr>
          <p:cNvSpPr txBox="1">
            <a:spLocks/>
          </p:cNvSpPr>
          <p:nvPr/>
        </p:nvSpPr>
        <p:spPr>
          <a:xfrm>
            <a:off x="942542" y="456025"/>
            <a:ext cx="5770042" cy="78100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3. Presentazione dei prototipi o dei mockup: domande di approfondimento e di confronto</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9" name="Rechteck 8">
            <a:extLst>
              <a:ext uri="{FF2B5EF4-FFF2-40B4-BE49-F238E27FC236}">
                <a16:creationId xmlns:a16="http://schemas.microsoft.com/office/drawing/2014/main" id="{92E71906-B9B6-E345-7807-B59FE4744F88}"/>
              </a:ext>
            </a:extLst>
          </p:cNvPr>
          <p:cNvSpPr/>
          <p:nvPr/>
        </p:nvSpPr>
        <p:spPr>
          <a:xfrm>
            <a:off x="1302632" y="2404039"/>
            <a:ext cx="4438949" cy="584775"/>
          </a:xfrm>
          <a:prstGeom prst="rect">
            <a:avLst/>
          </a:prstGeom>
        </p:spPr>
        <p:txBody>
          <a:bodyPr wrap="square">
            <a:spAutoFit/>
          </a:bodyPr>
          <a:lstStyle/>
          <a:p>
            <a:pPr>
              <a:spcBef>
                <a:spcPts val="800"/>
              </a:spcBef>
              <a:buClr>
                <a:srgbClr val="073450"/>
              </a:buClr>
            </a:pPr>
            <a:r>
              <a:rPr lang="de-CH" sz="1600" dirty="0"/>
              <a:t>«</a:t>
            </a:r>
            <a:r>
              <a:rPr lang="de-CH" sz="1600" dirty="0" err="1"/>
              <a:t>Perché</a:t>
            </a:r>
            <a:r>
              <a:rPr lang="de-CH" sz="1600" dirty="0"/>
              <a:t> ha deciso di risolvere il compito in questo modo?»</a:t>
            </a:r>
          </a:p>
        </p:txBody>
      </p:sp>
      <p:sp>
        <p:nvSpPr>
          <p:cNvPr id="10" name="Rechteck 9">
            <a:extLst>
              <a:ext uri="{FF2B5EF4-FFF2-40B4-BE49-F238E27FC236}">
                <a16:creationId xmlns:a16="http://schemas.microsoft.com/office/drawing/2014/main" id="{2B9355A1-B295-B71B-8596-764809EFE457}"/>
              </a:ext>
            </a:extLst>
          </p:cNvPr>
          <p:cNvSpPr/>
          <p:nvPr/>
        </p:nvSpPr>
        <p:spPr>
          <a:xfrm>
            <a:off x="1302632" y="1777019"/>
            <a:ext cx="1833970" cy="338554"/>
          </a:xfrm>
          <a:prstGeom prst="rect">
            <a:avLst/>
          </a:prstGeom>
        </p:spPr>
        <p:txBody>
          <a:bodyPr wrap="square">
            <a:spAutoFit/>
          </a:bodyPr>
          <a:lstStyle/>
          <a:p>
            <a:pPr>
              <a:spcBef>
                <a:spcPts val="800"/>
              </a:spcBef>
              <a:buClr>
                <a:srgbClr val="073450"/>
              </a:buClr>
            </a:pPr>
            <a:r>
              <a:rPr lang="de-CH" sz="1600" b="1" dirty="0"/>
              <a:t>Domanda</a:t>
            </a:r>
            <a:endParaRPr lang="de-CH" sz="1600" b="1" dirty="0">
              <a:solidFill>
                <a:srgbClr val="073450"/>
              </a:solidFill>
            </a:endParaRPr>
          </a:p>
        </p:txBody>
      </p:sp>
      <p:sp>
        <p:nvSpPr>
          <p:cNvPr id="11" name="Rechteck 10">
            <a:extLst>
              <a:ext uri="{FF2B5EF4-FFF2-40B4-BE49-F238E27FC236}">
                <a16:creationId xmlns:a16="http://schemas.microsoft.com/office/drawing/2014/main" id="{500A6E73-D7D0-580E-431B-4AF9CBE434F8}"/>
              </a:ext>
            </a:extLst>
          </p:cNvPr>
          <p:cNvSpPr/>
          <p:nvPr/>
        </p:nvSpPr>
        <p:spPr>
          <a:xfrm>
            <a:off x="5996134" y="1750098"/>
            <a:ext cx="1833970" cy="338554"/>
          </a:xfrm>
          <a:prstGeom prst="rect">
            <a:avLst/>
          </a:prstGeom>
        </p:spPr>
        <p:txBody>
          <a:bodyPr wrap="square">
            <a:spAutoFit/>
          </a:bodyPr>
          <a:lstStyle/>
          <a:p>
            <a:pPr>
              <a:spcBef>
                <a:spcPts val="800"/>
              </a:spcBef>
              <a:buClr>
                <a:srgbClr val="073450"/>
              </a:buClr>
            </a:pPr>
            <a:r>
              <a:rPr lang="de-CH" sz="1600" b="1" dirty="0"/>
              <a:t>L'idea alla base</a:t>
            </a:r>
            <a:endParaRPr lang="de-CH" sz="1600" b="1" dirty="0">
              <a:solidFill>
                <a:srgbClr val="073450"/>
              </a:solidFill>
            </a:endParaRPr>
          </a:p>
        </p:txBody>
      </p:sp>
      <p:sp>
        <p:nvSpPr>
          <p:cNvPr id="12" name="Rechteck 11">
            <a:extLst>
              <a:ext uri="{FF2B5EF4-FFF2-40B4-BE49-F238E27FC236}">
                <a16:creationId xmlns:a16="http://schemas.microsoft.com/office/drawing/2014/main" id="{9D7BA24F-91FC-C84E-3B5B-79A607111A47}"/>
              </a:ext>
            </a:extLst>
          </p:cNvPr>
          <p:cNvSpPr/>
          <p:nvPr/>
        </p:nvSpPr>
        <p:spPr>
          <a:xfrm>
            <a:off x="6000198" y="2208773"/>
            <a:ext cx="5087535" cy="830997"/>
          </a:xfrm>
          <a:prstGeom prst="rect">
            <a:avLst/>
          </a:prstGeom>
        </p:spPr>
        <p:txBody>
          <a:bodyPr wrap="square">
            <a:spAutoFit/>
          </a:bodyPr>
          <a:lstStyle/>
          <a:p>
            <a:pPr>
              <a:spcBef>
                <a:spcPts val="800"/>
              </a:spcBef>
              <a:buClr>
                <a:srgbClr val="073450"/>
              </a:buClr>
            </a:pPr>
            <a:r>
              <a:rPr lang="de-CH" sz="1600" dirty="0"/>
              <a:t>Importante: ponete assolutamente una domanda iniziale aperta, per non </a:t>
            </a:r>
            <a:r>
              <a:rPr lang="de-CH" sz="1600" dirty="0" err="1"/>
              <a:t>spingere</a:t>
            </a:r>
            <a:r>
              <a:rPr lang="de-CH" sz="1600" dirty="0"/>
              <a:t> la </a:t>
            </a:r>
            <a:r>
              <a:rPr lang="de-CH" sz="1600" dirty="0" err="1"/>
              <a:t>persona</a:t>
            </a:r>
            <a:r>
              <a:rPr lang="de-CH" sz="1600" dirty="0"/>
              <a:t> </a:t>
            </a:r>
            <a:r>
              <a:rPr lang="de-CH" sz="1600" dirty="0" err="1"/>
              <a:t>intervistata</a:t>
            </a:r>
            <a:r>
              <a:rPr lang="de-CH" sz="1600" dirty="0"/>
              <a:t> in una direzione specifica.</a:t>
            </a:r>
          </a:p>
        </p:txBody>
      </p:sp>
      <p:cxnSp>
        <p:nvCxnSpPr>
          <p:cNvPr id="13" name="Gerader Verbinder 12">
            <a:extLst>
              <a:ext uri="{FF2B5EF4-FFF2-40B4-BE49-F238E27FC236}">
                <a16:creationId xmlns:a16="http://schemas.microsoft.com/office/drawing/2014/main" id="{913F227D-7796-6247-CCA3-2434C3A1EEA6}"/>
              </a:ext>
            </a:extLst>
          </p:cNvPr>
          <p:cNvCxnSpPr>
            <a:cxnSpLocks/>
          </p:cNvCxnSpPr>
          <p:nvPr/>
        </p:nvCxnSpPr>
        <p:spPr>
          <a:xfrm flipV="1">
            <a:off x="1301072" y="2115573"/>
            <a:ext cx="10574896" cy="1596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Rechteck 13">
            <a:extLst>
              <a:ext uri="{FF2B5EF4-FFF2-40B4-BE49-F238E27FC236}">
                <a16:creationId xmlns:a16="http://schemas.microsoft.com/office/drawing/2014/main" id="{2AA40C05-95B3-EBCF-A501-6238ADC968D2}"/>
              </a:ext>
            </a:extLst>
          </p:cNvPr>
          <p:cNvSpPr/>
          <p:nvPr/>
        </p:nvSpPr>
        <p:spPr>
          <a:xfrm>
            <a:off x="1299512" y="3241156"/>
            <a:ext cx="4438949" cy="1077218"/>
          </a:xfrm>
          <a:prstGeom prst="rect">
            <a:avLst/>
          </a:prstGeom>
        </p:spPr>
        <p:txBody>
          <a:bodyPr wrap="square">
            <a:spAutoFit/>
          </a:bodyPr>
          <a:lstStyle/>
          <a:p>
            <a:pPr>
              <a:spcBef>
                <a:spcPts val="800"/>
              </a:spcBef>
              <a:buClr>
                <a:srgbClr val="073450"/>
              </a:buClr>
            </a:pPr>
            <a:r>
              <a:rPr lang="de-CH" sz="1600" dirty="0"/>
              <a:t>«In che modo l’approccio con il mio prodotto si differenzia dal modo in cui </a:t>
            </a:r>
            <a:r>
              <a:rPr lang="de-CH" sz="1600" dirty="0" err="1"/>
              <a:t>attualmente</a:t>
            </a:r>
            <a:r>
              <a:rPr lang="de-CH" sz="1600" dirty="0"/>
              <a:t> </a:t>
            </a:r>
            <a:r>
              <a:rPr lang="de-CH" sz="1600" dirty="0" err="1"/>
              <a:t>svolge</a:t>
            </a:r>
            <a:r>
              <a:rPr lang="de-CH" sz="1600" dirty="0"/>
              <a:t> [il compito in questione]?»</a:t>
            </a:r>
          </a:p>
        </p:txBody>
      </p:sp>
      <p:sp>
        <p:nvSpPr>
          <p:cNvPr id="15" name="Rechteck 14">
            <a:extLst>
              <a:ext uri="{FF2B5EF4-FFF2-40B4-BE49-F238E27FC236}">
                <a16:creationId xmlns:a16="http://schemas.microsoft.com/office/drawing/2014/main" id="{DEC9E7C8-998D-29F5-F955-32131049FC4C}"/>
              </a:ext>
            </a:extLst>
          </p:cNvPr>
          <p:cNvSpPr/>
          <p:nvPr/>
        </p:nvSpPr>
        <p:spPr>
          <a:xfrm>
            <a:off x="6000198" y="3323496"/>
            <a:ext cx="5087535" cy="830997"/>
          </a:xfrm>
          <a:prstGeom prst="rect">
            <a:avLst/>
          </a:prstGeom>
        </p:spPr>
        <p:txBody>
          <a:bodyPr wrap="square">
            <a:spAutoFit/>
          </a:bodyPr>
          <a:lstStyle/>
          <a:p>
            <a:pPr>
              <a:spcBef>
                <a:spcPts val="800"/>
              </a:spcBef>
              <a:buClr>
                <a:srgbClr val="073450"/>
              </a:buClr>
            </a:pPr>
            <a:r>
              <a:rPr lang="de-CH" sz="1600" dirty="0"/>
              <a:t>Se volete avere successo con un’idea, dovete essere in grado di offrire una soluzione migliore di quella attualmente disponibile.</a:t>
            </a:r>
          </a:p>
        </p:txBody>
      </p:sp>
      <p:sp>
        <p:nvSpPr>
          <p:cNvPr id="18" name="Rechteck 17">
            <a:extLst>
              <a:ext uri="{FF2B5EF4-FFF2-40B4-BE49-F238E27FC236}">
                <a16:creationId xmlns:a16="http://schemas.microsoft.com/office/drawing/2014/main" id="{B356E481-2926-482B-301C-CF7A224211A2}"/>
              </a:ext>
            </a:extLst>
          </p:cNvPr>
          <p:cNvSpPr/>
          <p:nvPr/>
        </p:nvSpPr>
        <p:spPr>
          <a:xfrm>
            <a:off x="1299512" y="4762690"/>
            <a:ext cx="4438949" cy="830997"/>
          </a:xfrm>
          <a:prstGeom prst="rect">
            <a:avLst/>
          </a:prstGeom>
        </p:spPr>
        <p:txBody>
          <a:bodyPr wrap="square">
            <a:spAutoFit/>
          </a:bodyPr>
          <a:lstStyle/>
          <a:p>
            <a:pPr>
              <a:spcBef>
                <a:spcPts val="800"/>
              </a:spcBef>
              <a:buClr>
                <a:srgbClr val="073450"/>
              </a:buClr>
            </a:pPr>
            <a:r>
              <a:rPr lang="de-CH" sz="1600" dirty="0"/>
              <a:t>«Se confrontasse queste opzioni con lo status quo: quale preferirebbe e perché?»</a:t>
            </a:r>
          </a:p>
        </p:txBody>
      </p:sp>
      <p:sp>
        <p:nvSpPr>
          <p:cNvPr id="19" name="Rechteck 18">
            <a:extLst>
              <a:ext uri="{FF2B5EF4-FFF2-40B4-BE49-F238E27FC236}">
                <a16:creationId xmlns:a16="http://schemas.microsoft.com/office/drawing/2014/main" id="{F61D73E2-2B64-F9D9-1455-9B4C01AD296D}"/>
              </a:ext>
            </a:extLst>
          </p:cNvPr>
          <p:cNvSpPr/>
          <p:nvPr/>
        </p:nvSpPr>
        <p:spPr>
          <a:xfrm>
            <a:off x="5997078" y="4540627"/>
            <a:ext cx="5087535" cy="1077218"/>
          </a:xfrm>
          <a:prstGeom prst="rect">
            <a:avLst/>
          </a:prstGeom>
        </p:spPr>
        <p:txBody>
          <a:bodyPr wrap="square">
            <a:spAutoFit/>
          </a:bodyPr>
          <a:lstStyle/>
          <a:p>
            <a:pPr>
              <a:spcBef>
                <a:spcPts val="800"/>
              </a:spcBef>
              <a:buClr>
                <a:srgbClr val="073450"/>
              </a:buClr>
            </a:pPr>
            <a:r>
              <a:rPr lang="de-CH" sz="1600" dirty="0"/>
              <a:t>È più facile per noi confrontare soluzioni concrete. E, in fin dei conti, ciò che volete sapere è: la vostra soluzione offre un vantaggio rispetto a quella attuale o no?</a:t>
            </a:r>
          </a:p>
        </p:txBody>
      </p:sp>
      <p:cxnSp>
        <p:nvCxnSpPr>
          <p:cNvPr id="20" name="Gerader Verbinder 19">
            <a:extLst>
              <a:ext uri="{FF2B5EF4-FFF2-40B4-BE49-F238E27FC236}">
                <a16:creationId xmlns:a16="http://schemas.microsoft.com/office/drawing/2014/main" id="{E1261909-0F92-7A6D-ADFD-B95E0B027B8B}"/>
              </a:ext>
            </a:extLst>
          </p:cNvPr>
          <p:cNvCxnSpPr>
            <a:cxnSpLocks/>
          </p:cNvCxnSpPr>
          <p:nvPr/>
        </p:nvCxnSpPr>
        <p:spPr>
          <a:xfrm>
            <a:off x="1301072" y="3184155"/>
            <a:ext cx="10574896"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33F5465E-499D-395F-5513-F7F3F51BE93F}"/>
              </a:ext>
            </a:extLst>
          </p:cNvPr>
          <p:cNvCxnSpPr>
            <a:cxnSpLocks/>
          </p:cNvCxnSpPr>
          <p:nvPr/>
        </p:nvCxnSpPr>
        <p:spPr>
          <a:xfrm>
            <a:off x="1293982" y="4389182"/>
            <a:ext cx="10574896"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8B602606-4C02-F879-8CC2-F809453D72DE}"/>
              </a:ext>
            </a:extLst>
          </p:cNvPr>
          <p:cNvCxnSpPr>
            <a:cxnSpLocks/>
          </p:cNvCxnSpPr>
          <p:nvPr/>
        </p:nvCxnSpPr>
        <p:spPr>
          <a:xfrm>
            <a:off x="1301072" y="5749919"/>
            <a:ext cx="8321393"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16" name="Rechteck 15">
            <a:extLst>
              <a:ext uri="{FF2B5EF4-FFF2-40B4-BE49-F238E27FC236}">
                <a16:creationId xmlns:a16="http://schemas.microsoft.com/office/drawing/2014/main" id="{1D961E9E-0793-9899-16BD-19843384DE2D}"/>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2914244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01943-4DFA-2ED1-434E-3FB40D500512}"/>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C030DCD3-3C75-095E-337D-95E8BFA0BC42}"/>
              </a:ext>
            </a:extLst>
          </p:cNvPr>
          <p:cNvSpPr txBox="1">
            <a:spLocks/>
          </p:cNvSpPr>
          <p:nvPr/>
        </p:nvSpPr>
        <p:spPr>
          <a:xfrm>
            <a:off x="942542" y="466658"/>
            <a:ext cx="5660277"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4. Conclusione: possibili domande finali  </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00FD16BA-42EF-DEE5-1A9C-CD9A957B7D5B}"/>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24</a:t>
            </a:fld>
            <a:endParaRPr lang="ru-RU" dirty="0"/>
          </a:p>
        </p:txBody>
      </p:sp>
      <p:sp>
        <p:nvSpPr>
          <p:cNvPr id="4" name="Freeform 5">
            <a:extLst>
              <a:ext uri="{FF2B5EF4-FFF2-40B4-BE49-F238E27FC236}">
                <a16:creationId xmlns:a16="http://schemas.microsoft.com/office/drawing/2014/main" id="{E25D18FE-E9CC-706D-9669-CF45CC7088A5}"/>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Introduzione</a:t>
            </a:r>
          </a:p>
        </p:txBody>
      </p:sp>
      <p:sp>
        <p:nvSpPr>
          <p:cNvPr id="5" name="Freeform 6">
            <a:extLst>
              <a:ext uri="{FF2B5EF4-FFF2-40B4-BE49-F238E27FC236}">
                <a16:creationId xmlns:a16="http://schemas.microsoft.com/office/drawing/2014/main" id="{BB300478-5965-FDB9-A579-E6432A2368E6}"/>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Contesto</a:t>
            </a:r>
          </a:p>
        </p:txBody>
      </p:sp>
      <p:sp>
        <p:nvSpPr>
          <p:cNvPr id="6" name="Freeform 7">
            <a:extLst>
              <a:ext uri="{FF2B5EF4-FFF2-40B4-BE49-F238E27FC236}">
                <a16:creationId xmlns:a16="http://schemas.microsoft.com/office/drawing/2014/main" id="{3543CE21-4363-E242-C922-64F033886D6C}"/>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000" b="1" noProof="0" dirty="0" err="1">
                <a:solidFill>
                  <a:schemeClr val="bg1"/>
                </a:solidFill>
                <a:latin typeface="+mj-lt"/>
              </a:rPr>
              <a:t>Mostrare</a:t>
            </a:r>
            <a:r>
              <a:rPr lang="de-CH" sz="1000" b="1" noProof="0" dirty="0">
                <a:solidFill>
                  <a:schemeClr val="bg1"/>
                </a:solidFill>
                <a:latin typeface="+mj-lt"/>
              </a:rPr>
              <a:t> </a:t>
            </a:r>
            <a:r>
              <a:rPr lang="de-CH" sz="1000" b="1" noProof="0" dirty="0" err="1">
                <a:solidFill>
                  <a:schemeClr val="bg1"/>
                </a:solidFill>
                <a:latin typeface="+mj-lt"/>
              </a:rPr>
              <a:t>prototipi</a:t>
            </a:r>
            <a:r>
              <a:rPr lang="de-CH" sz="1000" b="1" noProof="0" dirty="0">
                <a:solidFill>
                  <a:schemeClr val="bg1"/>
                </a:solidFill>
                <a:latin typeface="+mj-lt"/>
              </a:rPr>
              <a:t> </a:t>
            </a:r>
            <a:r>
              <a:rPr lang="de-CH" sz="1000" b="1" noProof="0" dirty="0" err="1">
                <a:solidFill>
                  <a:schemeClr val="bg1"/>
                </a:solidFill>
                <a:latin typeface="+mj-lt"/>
              </a:rPr>
              <a:t>e</a:t>
            </a:r>
            <a:endParaRPr lang="de-CH" sz="1000" b="1" noProof="0" dirty="0">
              <a:solidFill>
                <a:schemeClr val="bg1"/>
              </a:solidFill>
              <a:latin typeface="+mj-lt"/>
            </a:endParaRPr>
          </a:p>
          <a:p>
            <a:pPr algn="ctr"/>
            <a:r>
              <a:rPr lang="de-CH" sz="1000" b="1" noProof="0" dirty="0">
                <a:solidFill>
                  <a:schemeClr val="bg1"/>
                </a:solidFill>
                <a:latin typeface="+mj-lt"/>
              </a:rPr>
              <a:t>sperimentare idee</a:t>
            </a:r>
          </a:p>
        </p:txBody>
      </p:sp>
      <p:sp>
        <p:nvSpPr>
          <p:cNvPr id="8" name="Freeform 8">
            <a:extLst>
              <a:ext uri="{FF2B5EF4-FFF2-40B4-BE49-F238E27FC236}">
                <a16:creationId xmlns:a16="http://schemas.microsoft.com/office/drawing/2014/main" id="{C394701B-7864-F8AE-0A25-CE14459C09C0}"/>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Conclusione</a:t>
            </a:r>
          </a:p>
        </p:txBody>
      </p:sp>
      <p:sp>
        <p:nvSpPr>
          <p:cNvPr id="9" name="Rechteck 8">
            <a:extLst>
              <a:ext uri="{FF2B5EF4-FFF2-40B4-BE49-F238E27FC236}">
                <a16:creationId xmlns:a16="http://schemas.microsoft.com/office/drawing/2014/main" id="{612F1242-189C-4530-E115-751E62950C9E}"/>
              </a:ext>
            </a:extLst>
          </p:cNvPr>
          <p:cNvSpPr/>
          <p:nvPr/>
        </p:nvSpPr>
        <p:spPr>
          <a:xfrm>
            <a:off x="1302632" y="2070033"/>
            <a:ext cx="5087535" cy="338554"/>
          </a:xfrm>
          <a:prstGeom prst="rect">
            <a:avLst/>
          </a:prstGeom>
        </p:spPr>
        <p:txBody>
          <a:bodyPr wrap="square">
            <a:spAutoFit/>
          </a:bodyPr>
          <a:lstStyle/>
          <a:p>
            <a:pPr>
              <a:spcBef>
                <a:spcPts val="800"/>
              </a:spcBef>
              <a:buClr>
                <a:srgbClr val="073450"/>
              </a:buClr>
            </a:pPr>
            <a:r>
              <a:rPr lang="de-CH" sz="1600" dirty="0"/>
              <a:t>«</a:t>
            </a:r>
            <a:r>
              <a:rPr lang="de-CH" sz="1600" dirty="0" err="1"/>
              <a:t>Che</a:t>
            </a:r>
            <a:r>
              <a:rPr lang="de-CH" sz="1600" dirty="0"/>
              <a:t> </a:t>
            </a:r>
            <a:r>
              <a:rPr lang="de-CH" sz="1600" dirty="0" err="1"/>
              <a:t>cosa</a:t>
            </a:r>
            <a:r>
              <a:rPr lang="de-CH" sz="1600" dirty="0"/>
              <a:t> le piace di più?»</a:t>
            </a:r>
          </a:p>
        </p:txBody>
      </p:sp>
      <p:sp>
        <p:nvSpPr>
          <p:cNvPr id="10" name="Rechteck 9">
            <a:extLst>
              <a:ext uri="{FF2B5EF4-FFF2-40B4-BE49-F238E27FC236}">
                <a16:creationId xmlns:a16="http://schemas.microsoft.com/office/drawing/2014/main" id="{A731DB5F-A4AB-E449-C664-F90E3D29E887}"/>
              </a:ext>
            </a:extLst>
          </p:cNvPr>
          <p:cNvSpPr/>
          <p:nvPr/>
        </p:nvSpPr>
        <p:spPr>
          <a:xfrm>
            <a:off x="1302632" y="1638219"/>
            <a:ext cx="1833970" cy="338554"/>
          </a:xfrm>
          <a:prstGeom prst="rect">
            <a:avLst/>
          </a:prstGeom>
        </p:spPr>
        <p:txBody>
          <a:bodyPr wrap="square">
            <a:spAutoFit/>
          </a:bodyPr>
          <a:lstStyle/>
          <a:p>
            <a:pPr>
              <a:spcBef>
                <a:spcPts val="800"/>
              </a:spcBef>
              <a:buClr>
                <a:srgbClr val="073450"/>
              </a:buClr>
            </a:pPr>
            <a:r>
              <a:rPr lang="de-CH" sz="1600" b="1" dirty="0"/>
              <a:t>Domanda</a:t>
            </a:r>
            <a:endParaRPr lang="de-CH" sz="1600" b="1" dirty="0">
              <a:solidFill>
                <a:srgbClr val="073450"/>
              </a:solidFill>
            </a:endParaRPr>
          </a:p>
        </p:txBody>
      </p:sp>
      <p:sp>
        <p:nvSpPr>
          <p:cNvPr id="11" name="Rechteck 10">
            <a:extLst>
              <a:ext uri="{FF2B5EF4-FFF2-40B4-BE49-F238E27FC236}">
                <a16:creationId xmlns:a16="http://schemas.microsoft.com/office/drawing/2014/main" id="{632721C0-B124-508D-DE4A-086D70D2F6BD}"/>
              </a:ext>
            </a:extLst>
          </p:cNvPr>
          <p:cNvSpPr/>
          <p:nvPr/>
        </p:nvSpPr>
        <p:spPr>
          <a:xfrm>
            <a:off x="6716455" y="1631079"/>
            <a:ext cx="1833970" cy="338554"/>
          </a:xfrm>
          <a:prstGeom prst="rect">
            <a:avLst/>
          </a:prstGeom>
        </p:spPr>
        <p:txBody>
          <a:bodyPr wrap="square">
            <a:spAutoFit/>
          </a:bodyPr>
          <a:lstStyle/>
          <a:p>
            <a:pPr>
              <a:spcBef>
                <a:spcPts val="800"/>
              </a:spcBef>
              <a:buClr>
                <a:srgbClr val="073450"/>
              </a:buClr>
            </a:pPr>
            <a:r>
              <a:rPr lang="de-CH" sz="1600" b="1" dirty="0"/>
              <a:t>L'idea alla base</a:t>
            </a:r>
            <a:endParaRPr lang="de-CH" sz="1600" b="1" dirty="0">
              <a:solidFill>
                <a:srgbClr val="073450"/>
              </a:solidFill>
            </a:endParaRPr>
          </a:p>
        </p:txBody>
      </p:sp>
      <p:sp>
        <p:nvSpPr>
          <p:cNvPr id="12" name="Rechteck 11">
            <a:extLst>
              <a:ext uri="{FF2B5EF4-FFF2-40B4-BE49-F238E27FC236}">
                <a16:creationId xmlns:a16="http://schemas.microsoft.com/office/drawing/2014/main" id="{65170DB8-239B-FEED-0366-220E88181D51}"/>
              </a:ext>
            </a:extLst>
          </p:cNvPr>
          <p:cNvSpPr/>
          <p:nvPr/>
        </p:nvSpPr>
        <p:spPr>
          <a:xfrm>
            <a:off x="6712584" y="2300728"/>
            <a:ext cx="4176783" cy="1323439"/>
          </a:xfrm>
          <a:prstGeom prst="rect">
            <a:avLst/>
          </a:prstGeom>
        </p:spPr>
        <p:txBody>
          <a:bodyPr wrap="square">
            <a:spAutoFit/>
          </a:bodyPr>
          <a:lstStyle/>
          <a:p>
            <a:pPr>
              <a:spcBef>
                <a:spcPts val="800"/>
              </a:spcBef>
              <a:buClr>
                <a:srgbClr val="073450"/>
              </a:buClr>
            </a:pPr>
            <a:r>
              <a:rPr lang="de-CH" sz="1600" dirty="0"/>
              <a:t>È opportuno chiedere quali sono i due estremi e cosa andrebbe cambiato. Importante: ponete domande aperte, in modo da non </a:t>
            </a:r>
            <a:r>
              <a:rPr lang="de-CH" sz="1600" dirty="0" err="1"/>
              <a:t>spingere</a:t>
            </a:r>
            <a:r>
              <a:rPr lang="de-CH" sz="1600" dirty="0"/>
              <a:t> la </a:t>
            </a:r>
            <a:r>
              <a:rPr lang="de-CH" sz="1600" dirty="0" err="1"/>
              <a:t>persona</a:t>
            </a:r>
            <a:r>
              <a:rPr lang="de-CH" sz="1600" dirty="0"/>
              <a:t> </a:t>
            </a:r>
            <a:r>
              <a:rPr lang="de-CH" sz="1600" dirty="0" err="1"/>
              <a:t>intervistata</a:t>
            </a:r>
            <a:r>
              <a:rPr lang="de-CH" sz="1600" dirty="0"/>
              <a:t> in una direzione specifica.</a:t>
            </a:r>
          </a:p>
        </p:txBody>
      </p:sp>
      <p:cxnSp>
        <p:nvCxnSpPr>
          <p:cNvPr id="13" name="Gerader Verbinder 12">
            <a:extLst>
              <a:ext uri="{FF2B5EF4-FFF2-40B4-BE49-F238E27FC236}">
                <a16:creationId xmlns:a16="http://schemas.microsoft.com/office/drawing/2014/main" id="{DA389584-7BA7-A37A-D292-3EC051FD1798}"/>
              </a:ext>
            </a:extLst>
          </p:cNvPr>
          <p:cNvCxnSpPr>
            <a:cxnSpLocks/>
          </p:cNvCxnSpPr>
          <p:nvPr/>
        </p:nvCxnSpPr>
        <p:spPr>
          <a:xfrm>
            <a:off x="1302632" y="2534988"/>
            <a:ext cx="5098168"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6" name="Rechteck 15">
            <a:extLst>
              <a:ext uri="{FF2B5EF4-FFF2-40B4-BE49-F238E27FC236}">
                <a16:creationId xmlns:a16="http://schemas.microsoft.com/office/drawing/2014/main" id="{3F0E740D-56C8-AE0E-4673-FBDE9FD1B1DB}"/>
              </a:ext>
            </a:extLst>
          </p:cNvPr>
          <p:cNvSpPr/>
          <p:nvPr/>
        </p:nvSpPr>
        <p:spPr>
          <a:xfrm>
            <a:off x="6722128" y="4265095"/>
            <a:ext cx="4384235" cy="1323439"/>
          </a:xfrm>
          <a:prstGeom prst="rect">
            <a:avLst/>
          </a:prstGeom>
        </p:spPr>
        <p:txBody>
          <a:bodyPr wrap="square">
            <a:spAutoFit/>
          </a:bodyPr>
          <a:lstStyle/>
          <a:p>
            <a:pPr>
              <a:spcBef>
                <a:spcPts val="800"/>
              </a:spcBef>
              <a:buClr>
                <a:srgbClr val="073450"/>
              </a:buClr>
            </a:pPr>
            <a:r>
              <a:rPr lang="de-CH" sz="1600" dirty="0">
                <a:solidFill>
                  <a:srgbClr val="073450"/>
                </a:solidFill>
              </a:rPr>
              <a:t>Se il </a:t>
            </a:r>
            <a:r>
              <a:rPr lang="de-CH" sz="1600" dirty="0" err="1">
                <a:solidFill>
                  <a:srgbClr val="073450"/>
                </a:solidFill>
              </a:rPr>
              <a:t>vostro</a:t>
            </a:r>
            <a:r>
              <a:rPr lang="de-CH" sz="1600" dirty="0">
                <a:solidFill>
                  <a:srgbClr val="073450"/>
                </a:solidFill>
              </a:rPr>
              <a:t> </a:t>
            </a:r>
            <a:r>
              <a:rPr lang="de-CH" sz="1600" dirty="0" err="1">
                <a:solidFill>
                  <a:srgbClr val="073450"/>
                </a:solidFill>
              </a:rPr>
              <a:t>interlocutore</a:t>
            </a:r>
            <a:r>
              <a:rPr lang="de-CH" sz="1600" dirty="0">
                <a:solidFill>
                  <a:srgbClr val="073450"/>
                </a:solidFill>
              </a:rPr>
              <a:t>/la </a:t>
            </a:r>
            <a:r>
              <a:rPr lang="de-CH" sz="1600" dirty="0" err="1">
                <a:solidFill>
                  <a:srgbClr val="073450"/>
                </a:solidFill>
              </a:rPr>
              <a:t>vostra</a:t>
            </a:r>
            <a:r>
              <a:rPr lang="de-CH" sz="1600" dirty="0">
                <a:solidFill>
                  <a:srgbClr val="073450"/>
                </a:solidFill>
              </a:rPr>
              <a:t> </a:t>
            </a:r>
            <a:r>
              <a:rPr lang="de-CH" sz="1600" dirty="0" err="1">
                <a:solidFill>
                  <a:srgbClr val="073450"/>
                </a:solidFill>
              </a:rPr>
              <a:t>interlocutrice</a:t>
            </a:r>
            <a:r>
              <a:rPr lang="de-CH" sz="1600" dirty="0">
                <a:solidFill>
                  <a:srgbClr val="073450"/>
                </a:solidFill>
              </a:rPr>
              <a:t> non utilizzerebbe il vostro prodotto (almeno nella forma attuale), potete imparare molto da lui/lei. Cogliete l’occasione!</a:t>
            </a:r>
          </a:p>
        </p:txBody>
      </p:sp>
      <p:sp>
        <p:nvSpPr>
          <p:cNvPr id="17" name="Rechteck 16">
            <a:extLst>
              <a:ext uri="{FF2B5EF4-FFF2-40B4-BE49-F238E27FC236}">
                <a16:creationId xmlns:a16="http://schemas.microsoft.com/office/drawing/2014/main" id="{129D558D-69D5-F4E2-58B0-28B0384FA22E}"/>
              </a:ext>
            </a:extLst>
          </p:cNvPr>
          <p:cNvSpPr/>
          <p:nvPr/>
        </p:nvSpPr>
        <p:spPr>
          <a:xfrm>
            <a:off x="1302632" y="2773443"/>
            <a:ext cx="5087535" cy="584775"/>
          </a:xfrm>
          <a:prstGeom prst="rect">
            <a:avLst/>
          </a:prstGeom>
        </p:spPr>
        <p:txBody>
          <a:bodyPr wrap="square">
            <a:spAutoFit/>
          </a:bodyPr>
          <a:lstStyle/>
          <a:p>
            <a:pPr>
              <a:spcBef>
                <a:spcPts val="800"/>
              </a:spcBef>
              <a:buClr>
                <a:srgbClr val="073450"/>
              </a:buClr>
            </a:pPr>
            <a:r>
              <a:rPr lang="de-CH" sz="1600" dirty="0"/>
              <a:t>«Cosa le piace di meno o cosa trova confuso?»</a:t>
            </a:r>
            <a:endParaRPr lang="de-CH" sz="1600" dirty="0">
              <a:solidFill>
                <a:srgbClr val="073450"/>
              </a:solidFill>
            </a:endParaRPr>
          </a:p>
        </p:txBody>
      </p:sp>
      <p:sp>
        <p:nvSpPr>
          <p:cNvPr id="18" name="Rechteck 17">
            <a:extLst>
              <a:ext uri="{FF2B5EF4-FFF2-40B4-BE49-F238E27FC236}">
                <a16:creationId xmlns:a16="http://schemas.microsoft.com/office/drawing/2014/main" id="{B911CCC8-F714-4FE1-CED6-E21E293D3D12}"/>
              </a:ext>
            </a:extLst>
          </p:cNvPr>
          <p:cNvSpPr/>
          <p:nvPr/>
        </p:nvSpPr>
        <p:spPr>
          <a:xfrm>
            <a:off x="1302632" y="3530496"/>
            <a:ext cx="5087535" cy="584775"/>
          </a:xfrm>
          <a:prstGeom prst="rect">
            <a:avLst/>
          </a:prstGeom>
        </p:spPr>
        <p:txBody>
          <a:bodyPr wrap="square">
            <a:spAutoFit/>
          </a:bodyPr>
          <a:lstStyle/>
          <a:p>
            <a:pPr>
              <a:spcBef>
                <a:spcPts val="800"/>
              </a:spcBef>
              <a:buClr>
                <a:srgbClr val="073450"/>
              </a:buClr>
            </a:pPr>
            <a:r>
              <a:rPr lang="de-CH" sz="1600" dirty="0"/>
              <a:t>«Se potesse cambiare una cosa di questo prototipo, quale sarebbe?»</a:t>
            </a:r>
            <a:endParaRPr lang="de-CH" sz="1600" dirty="0">
              <a:solidFill>
                <a:srgbClr val="073450"/>
              </a:solidFill>
            </a:endParaRPr>
          </a:p>
        </p:txBody>
      </p:sp>
      <p:sp>
        <p:nvSpPr>
          <p:cNvPr id="19" name="Rechteck 18">
            <a:extLst>
              <a:ext uri="{FF2B5EF4-FFF2-40B4-BE49-F238E27FC236}">
                <a16:creationId xmlns:a16="http://schemas.microsoft.com/office/drawing/2014/main" id="{A33D2AE2-6E60-1916-1E0C-77FEF5E58263}"/>
              </a:ext>
            </a:extLst>
          </p:cNvPr>
          <p:cNvSpPr/>
          <p:nvPr/>
        </p:nvSpPr>
        <p:spPr>
          <a:xfrm>
            <a:off x="1313265" y="4494024"/>
            <a:ext cx="5087535" cy="1077218"/>
          </a:xfrm>
          <a:prstGeom prst="rect">
            <a:avLst/>
          </a:prstGeom>
        </p:spPr>
        <p:txBody>
          <a:bodyPr wrap="square">
            <a:spAutoFit/>
          </a:bodyPr>
          <a:lstStyle/>
          <a:p>
            <a:pPr>
              <a:spcBef>
                <a:spcPts val="800"/>
              </a:spcBef>
              <a:buClr>
                <a:srgbClr val="073450"/>
              </a:buClr>
            </a:pPr>
            <a:r>
              <a:rPr lang="de-CH" sz="1600" dirty="0"/>
              <a:t>«Sulla base di ciò che ha visto oggi: lo utilizzerebbe? Se sì: perché? Se no: come dovrei modificarlo affinché lei lo utilizzasse?»</a:t>
            </a:r>
            <a:endParaRPr lang="de-CH" sz="1600" dirty="0">
              <a:solidFill>
                <a:srgbClr val="073450"/>
              </a:solidFill>
            </a:endParaRPr>
          </a:p>
        </p:txBody>
      </p:sp>
      <p:cxnSp>
        <p:nvCxnSpPr>
          <p:cNvPr id="20" name="Gerader Verbinder 19">
            <a:extLst>
              <a:ext uri="{FF2B5EF4-FFF2-40B4-BE49-F238E27FC236}">
                <a16:creationId xmlns:a16="http://schemas.microsoft.com/office/drawing/2014/main" id="{8FFA7B39-FA53-B161-D46C-82002AB704D1}"/>
              </a:ext>
            </a:extLst>
          </p:cNvPr>
          <p:cNvCxnSpPr>
            <a:cxnSpLocks/>
          </p:cNvCxnSpPr>
          <p:nvPr/>
        </p:nvCxnSpPr>
        <p:spPr>
          <a:xfrm>
            <a:off x="1302632" y="1992733"/>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BB28A030-752F-DCD6-2144-5DF2C3F14BA4}"/>
              </a:ext>
            </a:extLst>
          </p:cNvPr>
          <p:cNvCxnSpPr>
            <a:cxnSpLocks/>
          </p:cNvCxnSpPr>
          <p:nvPr/>
        </p:nvCxnSpPr>
        <p:spPr>
          <a:xfrm>
            <a:off x="1302632" y="4260411"/>
            <a:ext cx="972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30" name="Gerader Verbinder 29">
            <a:extLst>
              <a:ext uri="{FF2B5EF4-FFF2-40B4-BE49-F238E27FC236}">
                <a16:creationId xmlns:a16="http://schemas.microsoft.com/office/drawing/2014/main" id="{5239A6DB-9AA8-AE07-352D-4341BF0F7510}"/>
              </a:ext>
            </a:extLst>
          </p:cNvPr>
          <p:cNvCxnSpPr>
            <a:cxnSpLocks/>
          </p:cNvCxnSpPr>
          <p:nvPr/>
        </p:nvCxnSpPr>
        <p:spPr>
          <a:xfrm>
            <a:off x="1302632" y="5558181"/>
            <a:ext cx="8904049"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33" name="Gerader Verbinder 32">
            <a:extLst>
              <a:ext uri="{FF2B5EF4-FFF2-40B4-BE49-F238E27FC236}">
                <a16:creationId xmlns:a16="http://schemas.microsoft.com/office/drawing/2014/main" id="{067166B7-FB0F-C411-9E7C-9CB2DDDAB81A}"/>
              </a:ext>
            </a:extLst>
          </p:cNvPr>
          <p:cNvCxnSpPr>
            <a:cxnSpLocks/>
          </p:cNvCxnSpPr>
          <p:nvPr/>
        </p:nvCxnSpPr>
        <p:spPr>
          <a:xfrm>
            <a:off x="1316810" y="3357243"/>
            <a:ext cx="5098168"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Rechteck 13">
            <a:extLst>
              <a:ext uri="{FF2B5EF4-FFF2-40B4-BE49-F238E27FC236}">
                <a16:creationId xmlns:a16="http://schemas.microsoft.com/office/drawing/2014/main" id="{FD892BC2-35C1-B1F4-85D0-6385F9CC7F7B}"/>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1603284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E4099-E0FB-33D6-5864-B9C93A0718D9}"/>
            </a:ext>
          </a:extLst>
        </p:cNvPr>
        <p:cNvGrpSpPr/>
        <p:nvPr/>
      </p:nvGrpSpPr>
      <p:grpSpPr>
        <a:xfrm>
          <a:off x="0" y="0"/>
          <a:ext cx="0" cy="0"/>
          <a:chOff x="0" y="0"/>
          <a:chExt cx="0" cy="0"/>
        </a:xfrm>
      </p:grpSpPr>
      <p:sp>
        <p:nvSpPr>
          <p:cNvPr id="38" name="Foliennummernplatzhalter 1">
            <a:extLst>
              <a:ext uri="{FF2B5EF4-FFF2-40B4-BE49-F238E27FC236}">
                <a16:creationId xmlns:a16="http://schemas.microsoft.com/office/drawing/2014/main" id="{B746FEBC-A717-BC97-3957-AEE1BD9FAF97}"/>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25</a:t>
            </a:fld>
            <a:endParaRPr lang="ru-RU" dirty="0"/>
          </a:p>
        </p:txBody>
      </p:sp>
      <p:sp>
        <p:nvSpPr>
          <p:cNvPr id="2" name="Titel 1">
            <a:extLst>
              <a:ext uri="{FF2B5EF4-FFF2-40B4-BE49-F238E27FC236}">
                <a16:creationId xmlns:a16="http://schemas.microsoft.com/office/drawing/2014/main" id="{4C0597C2-ED33-7C2F-8A0D-4A9520AD09A0}"/>
              </a:ext>
            </a:extLst>
          </p:cNvPr>
          <p:cNvSpPr txBox="1">
            <a:spLocks/>
          </p:cNvSpPr>
          <p:nvPr/>
        </p:nvSpPr>
        <p:spPr>
          <a:xfrm>
            <a:off x="963090"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Riassumete i vostri appunti</a:t>
            </a:r>
          </a:p>
        </p:txBody>
      </p:sp>
      <p:sp>
        <p:nvSpPr>
          <p:cNvPr id="3" name="Rechteck 2">
            <a:extLst>
              <a:ext uri="{FF2B5EF4-FFF2-40B4-BE49-F238E27FC236}">
                <a16:creationId xmlns:a16="http://schemas.microsoft.com/office/drawing/2014/main" id="{285BC824-1FE2-55F0-7585-862F4DA122B7}"/>
              </a:ext>
            </a:extLst>
          </p:cNvPr>
          <p:cNvSpPr/>
          <p:nvPr/>
        </p:nvSpPr>
        <p:spPr>
          <a:xfrm>
            <a:off x="2151525" y="1428289"/>
            <a:ext cx="7888949" cy="3293209"/>
          </a:xfrm>
          <a:prstGeom prst="rect">
            <a:avLst/>
          </a:prstGeom>
        </p:spPr>
        <p:txBody>
          <a:bodyPr wrap="square">
            <a:spAutoFit/>
          </a:bodyPr>
          <a:lstStyle/>
          <a:p>
            <a:pPr marL="808038" indent="-627063">
              <a:spcBef>
                <a:spcPts val="1200"/>
              </a:spcBef>
              <a:tabLst>
                <a:tab pos="627063" algn="l"/>
                <a:tab pos="1073150" algn="l"/>
              </a:tabLst>
            </a:pPr>
            <a:r>
              <a:rPr lang="de-CH" sz="2400" dirty="0"/>
              <a:t>		</a:t>
            </a:r>
            <a:r>
              <a:rPr lang="de-CH" sz="2200" dirty="0" err="1"/>
              <a:t>Ricopiate</a:t>
            </a:r>
            <a:r>
              <a:rPr lang="de-CH" sz="2200" dirty="0"/>
              <a:t> i vostri appunti in modo che tutto </a:t>
            </a:r>
            <a:r>
              <a:rPr lang="de-CH" sz="2200" dirty="0" err="1"/>
              <a:t>sia</a:t>
            </a:r>
            <a:r>
              <a:rPr lang="de-CH" sz="2200" dirty="0"/>
              <a:t> </a:t>
            </a:r>
            <a:r>
              <a:rPr lang="de-CH" sz="2200" dirty="0" err="1"/>
              <a:t>trascritto</a:t>
            </a:r>
            <a:r>
              <a:rPr lang="de-CH" sz="2200" dirty="0"/>
              <a:t> in modo chiaro</a:t>
            </a:r>
            <a:endParaRPr lang="en-US" sz="2200" dirty="0"/>
          </a:p>
          <a:p>
            <a:pPr marL="808038" indent="-627063">
              <a:spcBef>
                <a:spcPts val="1200"/>
              </a:spcBef>
              <a:tabLst>
                <a:tab pos="808038" algn="l"/>
                <a:tab pos="1073150" algn="l"/>
              </a:tabLst>
            </a:pPr>
            <a:r>
              <a:rPr lang="en-US" sz="2200" dirty="0"/>
              <a:t>	</a:t>
            </a:r>
            <a:r>
              <a:rPr lang="de-CH" sz="2200" dirty="0"/>
              <a:t>Classificate i feedback in base al tipo, ad esempio elogi, critiche o domande</a:t>
            </a:r>
            <a:endParaRPr lang="en-US" sz="2200" dirty="0"/>
          </a:p>
          <a:p>
            <a:pPr marL="808038" indent="-627063">
              <a:spcBef>
                <a:spcPts val="1200"/>
              </a:spcBef>
              <a:tabLst>
                <a:tab pos="808038" algn="l"/>
                <a:tab pos="1073150" algn="l"/>
              </a:tabLst>
            </a:pPr>
            <a:r>
              <a:rPr lang="en-US" sz="2200" dirty="0"/>
              <a:t>	</a:t>
            </a:r>
            <a:r>
              <a:rPr lang="de-CH" sz="2200" dirty="0"/>
              <a:t>Confrontate tutte le interviste tra loro: riuscite a individuare degli schemi ricorrenti?</a:t>
            </a:r>
            <a:endParaRPr lang="en-US" sz="2200" dirty="0"/>
          </a:p>
          <a:p>
            <a:pPr marL="808038" indent="-627063">
              <a:spcBef>
                <a:spcPts val="1200"/>
              </a:spcBef>
              <a:tabLst>
                <a:tab pos="808038" algn="l"/>
                <a:tab pos="1073150" algn="l"/>
              </a:tabLst>
            </a:pPr>
            <a:r>
              <a:rPr lang="en-US" sz="2200" dirty="0"/>
              <a:t>	</a:t>
            </a:r>
            <a:r>
              <a:rPr lang="de-CH" sz="2200" dirty="0"/>
              <a:t>Non prendete tutto alla lettera, chiedetevi cosa sia davvero importante</a:t>
            </a:r>
          </a:p>
        </p:txBody>
      </p:sp>
      <p:sp>
        <p:nvSpPr>
          <p:cNvPr id="6" name="Rechteck: abgerundete Ecken 5">
            <a:extLst>
              <a:ext uri="{FF2B5EF4-FFF2-40B4-BE49-F238E27FC236}">
                <a16:creationId xmlns:a16="http://schemas.microsoft.com/office/drawing/2014/main" id="{C82F9DAF-B00D-FC4B-0F45-3B2422C0EBC0}"/>
              </a:ext>
            </a:extLst>
          </p:cNvPr>
          <p:cNvSpPr/>
          <p:nvPr/>
        </p:nvSpPr>
        <p:spPr>
          <a:xfrm>
            <a:off x="1546276" y="4957543"/>
            <a:ext cx="7888949" cy="129487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Textfeld 4">
            <a:extLst>
              <a:ext uri="{FF2B5EF4-FFF2-40B4-BE49-F238E27FC236}">
                <a16:creationId xmlns:a16="http://schemas.microsoft.com/office/drawing/2014/main" id="{A81BC1A6-2C79-2931-8475-7840D7E88256}"/>
              </a:ext>
            </a:extLst>
          </p:cNvPr>
          <p:cNvSpPr txBox="1"/>
          <p:nvPr/>
        </p:nvSpPr>
        <p:spPr>
          <a:xfrm>
            <a:off x="1749532" y="5020187"/>
            <a:ext cx="7482436" cy="1200329"/>
          </a:xfrm>
          <a:prstGeom prst="rect">
            <a:avLst/>
          </a:prstGeom>
          <a:noFill/>
        </p:spPr>
        <p:txBody>
          <a:bodyPr wrap="square">
            <a:spAutoFit/>
          </a:bodyPr>
          <a:lstStyle/>
          <a:p>
            <a:r>
              <a:rPr lang="de-CH" dirty="0"/>
              <a:t>Non modificate il vostro prodotto in modo affrettato sulla base di un singolo feedback. Analizzate attentamente i risultati per </a:t>
            </a:r>
            <a:r>
              <a:rPr lang="de-CH" dirty="0" err="1"/>
              <a:t>individuare</a:t>
            </a:r>
            <a:r>
              <a:rPr lang="de-CH" dirty="0"/>
              <a:t> </a:t>
            </a:r>
            <a:r>
              <a:rPr lang="de-CH" dirty="0" err="1"/>
              <a:t>schemi</a:t>
            </a:r>
            <a:r>
              <a:rPr lang="de-CH" dirty="0"/>
              <a:t> </a:t>
            </a:r>
            <a:r>
              <a:rPr lang="de-CH" dirty="0" err="1"/>
              <a:t>evidenti</a:t>
            </a:r>
            <a:r>
              <a:rPr lang="de-CH" dirty="0"/>
              <a:t> che vi aiutino a sviluppare il vostro prodotto in modo mirato nella giusta direzione.</a:t>
            </a:r>
          </a:p>
        </p:txBody>
      </p:sp>
      <p:pic>
        <p:nvPicPr>
          <p:cNvPr id="7" name="Grafik 6" descr="Tastatur mit einfarbiger Füllung">
            <a:extLst>
              <a:ext uri="{FF2B5EF4-FFF2-40B4-BE49-F238E27FC236}">
                <a16:creationId xmlns:a16="http://schemas.microsoft.com/office/drawing/2014/main" id="{075E1305-2561-BF5D-E308-86B763691F3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186635" y="1501025"/>
            <a:ext cx="540000" cy="540000"/>
          </a:xfrm>
          <a:prstGeom prst="rect">
            <a:avLst/>
          </a:prstGeom>
        </p:spPr>
      </p:pic>
      <p:pic>
        <p:nvPicPr>
          <p:cNvPr id="11" name="Grafik 10" descr="Anker mit einfarbiger Füllung">
            <a:extLst>
              <a:ext uri="{FF2B5EF4-FFF2-40B4-BE49-F238E27FC236}">
                <a16:creationId xmlns:a16="http://schemas.microsoft.com/office/drawing/2014/main" id="{68F978FA-6940-3F9F-55EE-9447B540D9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86635" y="2372819"/>
            <a:ext cx="540000" cy="540000"/>
          </a:xfrm>
          <a:prstGeom prst="rect">
            <a:avLst/>
          </a:prstGeom>
        </p:spPr>
      </p:pic>
      <p:pic>
        <p:nvPicPr>
          <p:cNvPr id="13" name="Grafik 12" descr="Blitzlicht mit einfarbiger Füllung">
            <a:extLst>
              <a:ext uri="{FF2B5EF4-FFF2-40B4-BE49-F238E27FC236}">
                <a16:creationId xmlns:a16="http://schemas.microsoft.com/office/drawing/2014/main" id="{14868344-E855-6127-16AF-AD8FCADDAAF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90532" y="3166183"/>
            <a:ext cx="540000" cy="540000"/>
          </a:xfrm>
          <a:prstGeom prst="rect">
            <a:avLst/>
          </a:prstGeom>
        </p:spPr>
      </p:pic>
      <p:pic>
        <p:nvPicPr>
          <p:cNvPr id="15" name="Grafik 14" descr="Neutrale Gesichtskontur mit einfarbiger Füllung">
            <a:extLst>
              <a:ext uri="{FF2B5EF4-FFF2-40B4-BE49-F238E27FC236}">
                <a16:creationId xmlns:a16="http://schemas.microsoft.com/office/drawing/2014/main" id="{DC1934B6-C5A2-EFAE-9F04-5E700F0F52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86635" y="3959547"/>
            <a:ext cx="540000" cy="540000"/>
          </a:xfrm>
          <a:prstGeom prst="rect">
            <a:avLst/>
          </a:prstGeom>
        </p:spPr>
      </p:pic>
      <p:sp>
        <p:nvSpPr>
          <p:cNvPr id="4" name="Rechteck 3">
            <a:extLst>
              <a:ext uri="{FF2B5EF4-FFF2-40B4-BE49-F238E27FC236}">
                <a16:creationId xmlns:a16="http://schemas.microsoft.com/office/drawing/2014/main" id="{4E795EF4-EB72-5B0C-E987-B966F1B7BD98}"/>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436746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8BC41-045D-A16E-5452-0511588858E7}"/>
            </a:ext>
          </a:extLst>
        </p:cNvPr>
        <p:cNvGrpSpPr/>
        <p:nvPr/>
      </p:nvGrpSpPr>
      <p:grpSpPr>
        <a:xfrm>
          <a:off x="0" y="0"/>
          <a:ext cx="0" cy="0"/>
          <a:chOff x="0" y="0"/>
          <a:chExt cx="0" cy="0"/>
        </a:xfrm>
      </p:grpSpPr>
      <p:sp>
        <p:nvSpPr>
          <p:cNvPr id="38" name="Foliennummernplatzhalter 1">
            <a:extLst>
              <a:ext uri="{FF2B5EF4-FFF2-40B4-BE49-F238E27FC236}">
                <a16:creationId xmlns:a16="http://schemas.microsoft.com/office/drawing/2014/main" id="{C8F3B40C-2DD6-975A-1B1D-CF4320057E05}"/>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26</a:t>
            </a:fld>
            <a:endParaRPr lang="ru-RU" dirty="0"/>
          </a:p>
        </p:txBody>
      </p:sp>
      <p:sp>
        <p:nvSpPr>
          <p:cNvPr id="2" name="Titel 1">
            <a:extLst>
              <a:ext uri="{FF2B5EF4-FFF2-40B4-BE49-F238E27FC236}">
                <a16:creationId xmlns:a16="http://schemas.microsoft.com/office/drawing/2014/main" id="{5FF34540-552E-9C61-E401-AC78C1257182}"/>
              </a:ext>
            </a:extLst>
          </p:cNvPr>
          <p:cNvSpPr txBox="1">
            <a:spLocks/>
          </p:cNvSpPr>
          <p:nvPr/>
        </p:nvSpPr>
        <p:spPr>
          <a:xfrm>
            <a:off x="963090"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Sintesi e passi successivi</a:t>
            </a:r>
          </a:p>
        </p:txBody>
      </p:sp>
      <p:sp>
        <p:nvSpPr>
          <p:cNvPr id="7" name="Rechteck 6">
            <a:extLst>
              <a:ext uri="{FF2B5EF4-FFF2-40B4-BE49-F238E27FC236}">
                <a16:creationId xmlns:a16="http://schemas.microsoft.com/office/drawing/2014/main" id="{5C4FC09F-697D-F093-87AF-DAFE9ACF5F8A}"/>
              </a:ext>
            </a:extLst>
          </p:cNvPr>
          <p:cNvSpPr/>
          <p:nvPr/>
        </p:nvSpPr>
        <p:spPr>
          <a:xfrm>
            <a:off x="1338560" y="1596915"/>
            <a:ext cx="4349859" cy="3170099"/>
          </a:xfrm>
          <a:prstGeom prst="rect">
            <a:avLst/>
          </a:prstGeom>
        </p:spPr>
        <p:txBody>
          <a:bodyPr wrap="square">
            <a:spAutoFit/>
          </a:bodyPr>
          <a:lstStyle/>
          <a:p>
            <a:pPr marL="354013" indent="-354013">
              <a:spcBef>
                <a:spcPts val="800"/>
              </a:spcBef>
              <a:buClr>
                <a:srgbClr val="073450"/>
              </a:buClr>
              <a:buFont typeface="Century Gothic" panose="020B0502020202020204" pitchFamily="34" charset="0"/>
              <a:buChar char="●"/>
            </a:pPr>
            <a:r>
              <a:rPr lang="de-CH" dirty="0"/>
              <a:t>Esaminate i risultati e il feedback </a:t>
            </a:r>
            <a:r>
              <a:rPr lang="de-CH" dirty="0" err="1"/>
              <a:t>insieme</a:t>
            </a:r>
            <a:r>
              <a:rPr lang="de-CH" dirty="0"/>
              <a:t> al/alla </a:t>
            </a:r>
            <a:r>
              <a:rPr lang="de-CH" dirty="0" err="1"/>
              <a:t>vostro</a:t>
            </a:r>
            <a:r>
              <a:rPr lang="de-CH" dirty="0"/>
              <a:t>/</a:t>
            </a:r>
            <a:r>
              <a:rPr lang="de-CH"/>
              <a:t>vostra</a:t>
            </a:r>
            <a:r>
              <a:rPr lang="de-CH" dirty="0"/>
              <a:t> partner di squadra.</a:t>
            </a:r>
          </a:p>
          <a:p>
            <a:pPr marL="354013" indent="-354013">
              <a:spcBef>
                <a:spcPts val="800"/>
              </a:spcBef>
              <a:buClr>
                <a:srgbClr val="073450"/>
              </a:buClr>
              <a:buFont typeface="Century Gothic" panose="020B0502020202020204" pitchFamily="34" charset="0"/>
              <a:buChar char="●"/>
            </a:pPr>
            <a:r>
              <a:rPr lang="de-CH" dirty="0"/>
              <a:t>Classificate il feedback in base alla fattibilità e all’importanza.</a:t>
            </a:r>
          </a:p>
          <a:p>
            <a:pPr marL="354013" indent="-354013">
              <a:spcBef>
                <a:spcPts val="800"/>
              </a:spcBef>
              <a:buClr>
                <a:srgbClr val="073450"/>
              </a:buClr>
              <a:buFont typeface="Century Gothic" panose="020B0502020202020204" pitchFamily="34" charset="0"/>
              <a:buChar char="●"/>
            </a:pPr>
            <a:r>
              <a:rPr lang="de-CH" dirty="0"/>
              <a:t>Apportate modifiche al vostro prototipo sulla base del feedback ricevuto.</a:t>
            </a:r>
          </a:p>
          <a:p>
            <a:pPr marL="354013" indent="-354013">
              <a:spcBef>
                <a:spcPts val="800"/>
              </a:spcBef>
              <a:buClr>
                <a:srgbClr val="073450"/>
              </a:buClr>
              <a:buFont typeface="Century Gothic" panose="020B0502020202020204" pitchFamily="34" charset="0"/>
              <a:buChar char="●"/>
            </a:pPr>
            <a:r>
              <a:rPr lang="de-CH" dirty="0"/>
              <a:t>Verificate in modo mirato le nuove ipotesi.</a:t>
            </a:r>
            <a:endParaRPr lang="de-CH" noProof="0" dirty="0">
              <a:solidFill>
                <a:srgbClr val="073450"/>
              </a:solidFill>
            </a:endParaRPr>
          </a:p>
        </p:txBody>
      </p:sp>
      <p:pic>
        <p:nvPicPr>
          <p:cNvPr id="10" name="Grafik 9">
            <a:extLst>
              <a:ext uri="{FF2B5EF4-FFF2-40B4-BE49-F238E27FC236}">
                <a16:creationId xmlns:a16="http://schemas.microsoft.com/office/drawing/2014/main" id="{F7907A64-9EB5-1A4A-3E7E-DA66752403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45514" y="1386245"/>
            <a:ext cx="3870961" cy="3900286"/>
          </a:xfrm>
          <a:prstGeom prst="rect">
            <a:avLst/>
          </a:prstGeom>
        </p:spPr>
      </p:pic>
      <p:sp>
        <p:nvSpPr>
          <p:cNvPr id="3" name="Rechteck 2">
            <a:extLst>
              <a:ext uri="{FF2B5EF4-FFF2-40B4-BE49-F238E27FC236}">
                <a16:creationId xmlns:a16="http://schemas.microsoft.com/office/drawing/2014/main" id="{D6F70049-EC89-CAC1-7839-6D8792D8A10E}"/>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Ispirato a: Zuend (2003). </a:t>
            </a:r>
            <a:r>
              <a:rPr lang="de-CH" sz="999" dirty="0" err="1">
                <a:solidFill>
                  <a:srgbClr val="686868"/>
                </a:solidFill>
                <a:latin typeface="Century Gothic" panose="020B0502020202020204" pitchFamily="34" charset="0"/>
              </a:rPr>
              <a:t>Validating product 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 to </a:t>
            </a:r>
            <a:r>
              <a:rPr lang="de-CH" sz="999" dirty="0">
                <a:solidFill>
                  <a:srgbClr val="686868"/>
                </a:solidFill>
                <a:latin typeface="Century Gothic" panose="020B0502020202020204" pitchFamily="34" charset="0"/>
              </a:rPr>
              <a:t>conduct </a:t>
            </a:r>
            <a:r>
              <a:rPr lang="de-CH" sz="999" dirty="0" err="1">
                <a:solidFill>
                  <a:srgbClr val="686868"/>
                </a:solidFill>
                <a:latin typeface="Century Gothic" panose="020B0502020202020204" pitchFamily="34" charset="0"/>
              </a:rPr>
              <a:t>customer 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
        <p:nvSpPr>
          <p:cNvPr id="5" name="Textfeld 4">
            <a:extLst>
              <a:ext uri="{FF2B5EF4-FFF2-40B4-BE49-F238E27FC236}">
                <a16:creationId xmlns:a16="http://schemas.microsoft.com/office/drawing/2014/main" id="{DDDD587C-C682-89A6-A357-74A215D278A2}"/>
              </a:ext>
            </a:extLst>
          </p:cNvPr>
          <p:cNvSpPr txBox="1"/>
          <p:nvPr/>
        </p:nvSpPr>
        <p:spPr>
          <a:xfrm>
            <a:off x="6354294" y="5321011"/>
            <a:ext cx="3042355"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mj-lt"/>
                <a:ea typeface="Times New Roman" panose="02020603050405020304" pitchFamily="18" charset="0"/>
                <a:cs typeface="Times New Roman" panose="02020603050405020304" pitchFamily="18" charset="0"/>
              </a:rPr>
              <a:t>Fonte: </a:t>
            </a:r>
            <a:r>
              <a:rPr lang="en-US"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a:solidFill>
                  <a:srgbClr val="686868"/>
                </a:solidFill>
                <a:effectLst/>
                <a:latin typeface="+mj-lt"/>
                <a:ea typeface="Times New Roman" panose="02020603050405020304" pitchFamily="18" charset="0"/>
                <a:cs typeface="Times New Roman" panose="02020603050405020304" pitchFamily="18" charset="0"/>
              </a:rPr>
              <a:t>Natalia </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Shabasheva</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1003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56319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1486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630732"/>
            <a:ext cx="4864230" cy="1569660"/>
          </a:xfrm>
          <a:prstGeom prst="rect">
            <a:avLst/>
          </a:prstGeom>
        </p:spPr>
        <p:txBody>
          <a:bodyPr wrap="square">
            <a:spAutoFit/>
          </a:bodyPr>
          <a:lstStyle/>
          <a:p>
            <a:r>
              <a:rPr lang="de-CH" sz="3200" b="1" noProof="0" dirty="0">
                <a:solidFill>
                  <a:srgbClr val="0B4874"/>
                </a:solidFill>
              </a:rPr>
              <a:t>Tema ricorrente</a:t>
            </a:r>
          </a:p>
          <a:p>
            <a:r>
              <a:rPr lang="en-GB" sz="3200" noProof="0" dirty="0" err="1">
                <a:solidFill>
                  <a:srgbClr val="0B4874"/>
                </a:solidFill>
              </a:rPr>
              <a:t>Condurre</a:t>
            </a:r>
            <a:r>
              <a:rPr lang="en-GB" sz="3200" noProof="0" dirty="0">
                <a:solidFill>
                  <a:srgbClr val="0B4874"/>
                </a:solidFill>
              </a:rPr>
              <a:t> interviste</a:t>
            </a: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01B69-7E66-AE38-A00A-9C50E8D4485A}"/>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40329-CAB6-5F4C-5168-4261B3BB47E4}"/>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4</a:t>
            </a:fld>
            <a:endParaRPr lang="ru-RU" dirty="0"/>
          </a:p>
        </p:txBody>
      </p:sp>
      <p:sp>
        <p:nvSpPr>
          <p:cNvPr id="6" name="Freeform 5">
            <a:extLst>
              <a:ext uri="{FF2B5EF4-FFF2-40B4-BE49-F238E27FC236}">
                <a16:creationId xmlns:a16="http://schemas.microsoft.com/office/drawing/2014/main" id="{2253E780-C7E4-7386-6B92-2D3DC0D2B974}"/>
              </a:ext>
            </a:extLst>
          </p:cNvPr>
          <p:cNvSpPr>
            <a:spLocks/>
          </p:cNvSpPr>
          <p:nvPr/>
        </p:nvSpPr>
        <p:spPr bwMode="auto">
          <a:xfrm>
            <a:off x="1765353" y="1664859"/>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p>
        </p:txBody>
      </p:sp>
      <p:sp>
        <p:nvSpPr>
          <p:cNvPr id="7" name="Freeform 5">
            <a:extLst>
              <a:ext uri="{FF2B5EF4-FFF2-40B4-BE49-F238E27FC236}">
                <a16:creationId xmlns:a16="http://schemas.microsoft.com/office/drawing/2014/main" id="{D01436A8-35BE-2944-6423-6BFAF1FE6E72}"/>
              </a:ext>
            </a:extLst>
          </p:cNvPr>
          <p:cNvSpPr>
            <a:spLocks/>
          </p:cNvSpPr>
          <p:nvPr/>
        </p:nvSpPr>
        <p:spPr bwMode="auto">
          <a:xfrm>
            <a:off x="7251157"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fr-FR"/>
          </a:p>
        </p:txBody>
      </p:sp>
      <p:sp>
        <p:nvSpPr>
          <p:cNvPr id="10" name="Freeform 9">
            <a:extLst>
              <a:ext uri="{FF2B5EF4-FFF2-40B4-BE49-F238E27FC236}">
                <a16:creationId xmlns:a16="http://schemas.microsoft.com/office/drawing/2014/main" id="{4968D934-BBF7-5F5A-04B8-3838A9938A48}"/>
              </a:ext>
            </a:extLst>
          </p:cNvPr>
          <p:cNvSpPr>
            <a:spLocks/>
          </p:cNvSpPr>
          <p:nvPr/>
        </p:nvSpPr>
        <p:spPr bwMode="auto">
          <a:xfrm>
            <a:off x="4489059" y="166485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13" name="Rectangle 399">
            <a:extLst>
              <a:ext uri="{FF2B5EF4-FFF2-40B4-BE49-F238E27FC236}">
                <a16:creationId xmlns:a16="http://schemas.microsoft.com/office/drawing/2014/main" id="{B0B0E7C9-D7F7-9382-034B-762578AF97FF}"/>
              </a:ext>
            </a:extLst>
          </p:cNvPr>
          <p:cNvSpPr/>
          <p:nvPr/>
        </p:nvSpPr>
        <p:spPr>
          <a:xfrm>
            <a:off x="4721512" y="2880879"/>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Come posso trovare </a:t>
            </a:r>
            <a:r>
              <a:rPr lang="de-CH" b="1" noProof="0" dirty="0" err="1">
                <a:solidFill>
                  <a:schemeClr val="bg1"/>
                </a:solidFill>
                <a:latin typeface="+mj-lt"/>
                <a:ea typeface="Roboto" pitchFamily="2" charset="0"/>
                <a:cs typeface="Arial" charset="0"/>
              </a:rPr>
              <a:t>persone</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disposte</a:t>
            </a:r>
            <a:r>
              <a:rPr lang="de-CH" b="1" noProof="0" dirty="0">
                <a:solidFill>
                  <a:schemeClr val="bg1"/>
                </a:solidFill>
                <a:latin typeface="+mj-lt"/>
                <a:ea typeface="Roboto" pitchFamily="2" charset="0"/>
                <a:cs typeface="Arial" charset="0"/>
              </a:rPr>
              <a:t> a </a:t>
            </a:r>
            <a:r>
              <a:rPr lang="de-CH" b="1" noProof="0" dirty="0" err="1">
                <a:solidFill>
                  <a:schemeClr val="bg1"/>
                </a:solidFill>
                <a:latin typeface="+mj-lt"/>
                <a:ea typeface="Roboto" pitchFamily="2" charset="0"/>
                <a:cs typeface="Arial" charset="0"/>
              </a:rPr>
              <a:t>farsi</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intervistare</a:t>
            </a:r>
            <a:r>
              <a:rPr lang="de-CH" b="1" noProof="0" dirty="0">
                <a:solidFill>
                  <a:schemeClr val="bg1"/>
                </a:solidFill>
                <a:latin typeface="+mj-lt"/>
                <a:ea typeface="Roboto" pitchFamily="2" charset="0"/>
                <a:cs typeface="Arial" charset="0"/>
              </a:rPr>
              <a:t>?</a:t>
            </a:r>
          </a:p>
        </p:txBody>
      </p:sp>
      <p:sp>
        <p:nvSpPr>
          <p:cNvPr id="14" name="Rectangle 406">
            <a:extLst>
              <a:ext uri="{FF2B5EF4-FFF2-40B4-BE49-F238E27FC236}">
                <a16:creationId xmlns:a16="http://schemas.microsoft.com/office/drawing/2014/main" id="{19B7D1C7-2B45-3B35-9A41-6D3ABBF7189E}"/>
              </a:ext>
            </a:extLst>
          </p:cNvPr>
          <p:cNvSpPr/>
          <p:nvPr/>
        </p:nvSpPr>
        <p:spPr>
          <a:xfrm>
            <a:off x="7555024" y="2791839"/>
            <a:ext cx="2667018" cy="1454230"/>
          </a:xfrm>
          <a:prstGeom prst="rect">
            <a:avLst/>
          </a:prstGeom>
        </p:spPr>
        <p:txBody>
          <a:bodyPr wrap="square" lIns="68567" tIns="34283" rIns="68567" bIns="34283">
            <a:spAutoFit/>
          </a:bodyPr>
          <a:lstStyle/>
          <a:p>
            <a:pPr algn="ctr" defTabSz="685800"/>
            <a:r>
              <a:rPr lang="de-CH" b="1" noProof="0" dirty="0">
                <a:solidFill>
                  <a:schemeClr val="bg1"/>
                </a:solidFill>
                <a:latin typeface="+mj-lt"/>
                <a:ea typeface="Roboto" pitchFamily="2" charset="0"/>
                <a:cs typeface="Arial" charset="0"/>
              </a:rPr>
              <a:t>Come posso condurre con successo interviste qualitative per la validazione delle idee?</a:t>
            </a:r>
          </a:p>
        </p:txBody>
      </p:sp>
      <p:sp>
        <p:nvSpPr>
          <p:cNvPr id="15" name="Rectangle 399">
            <a:extLst>
              <a:ext uri="{FF2B5EF4-FFF2-40B4-BE49-F238E27FC236}">
                <a16:creationId xmlns:a16="http://schemas.microsoft.com/office/drawing/2014/main" id="{50F03C65-FFA6-0D7C-4995-619CEC8B8EE7}"/>
              </a:ext>
            </a:extLst>
          </p:cNvPr>
          <p:cNvSpPr/>
          <p:nvPr/>
        </p:nvSpPr>
        <p:spPr>
          <a:xfrm>
            <a:off x="2134675" y="283300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Come posso </a:t>
            </a:r>
            <a:r>
              <a:rPr lang="de-CH" b="1" dirty="0">
                <a:solidFill>
                  <a:schemeClr val="bg1"/>
                </a:solidFill>
                <a:latin typeface="+mj-lt"/>
                <a:ea typeface="Roboto" pitchFamily="2" charset="0"/>
                <a:cs typeface="Arial" charset="0"/>
              </a:rPr>
              <a:t>pianificare e </a:t>
            </a:r>
            <a:r>
              <a:rPr lang="de-CH" b="1" noProof="0" dirty="0">
                <a:solidFill>
                  <a:schemeClr val="bg1"/>
                </a:solidFill>
                <a:latin typeface="+mj-lt"/>
                <a:ea typeface="Roboto" pitchFamily="2" charset="0"/>
                <a:cs typeface="Arial" charset="0"/>
              </a:rPr>
              <a:t>condurre con successo le interviste?</a:t>
            </a:r>
          </a:p>
        </p:txBody>
      </p:sp>
      <p:grpSp>
        <p:nvGrpSpPr>
          <p:cNvPr id="27" name="Group 17">
            <a:extLst>
              <a:ext uri="{FF2B5EF4-FFF2-40B4-BE49-F238E27FC236}">
                <a16:creationId xmlns:a16="http://schemas.microsoft.com/office/drawing/2014/main" id="{24412F92-7714-CE0C-38D0-9A699349428E}"/>
              </a:ext>
            </a:extLst>
          </p:cNvPr>
          <p:cNvGrpSpPr>
            <a:grpSpLocks noChangeAspect="1"/>
          </p:cNvGrpSpPr>
          <p:nvPr/>
        </p:nvGrpSpPr>
        <p:grpSpPr bwMode="auto">
          <a:xfrm>
            <a:off x="5706005" y="2016958"/>
            <a:ext cx="722112" cy="709640"/>
            <a:chOff x="-2439" y="397"/>
            <a:chExt cx="5790" cy="5690"/>
          </a:xfrm>
          <a:solidFill>
            <a:schemeClr val="bg1"/>
          </a:solidFill>
        </p:grpSpPr>
        <p:sp>
          <p:nvSpPr>
            <p:cNvPr id="28" name="Freeform 18">
              <a:extLst>
                <a:ext uri="{FF2B5EF4-FFF2-40B4-BE49-F238E27FC236}">
                  <a16:creationId xmlns:a16="http://schemas.microsoft.com/office/drawing/2014/main" id="{32D4982F-E331-62EF-0F75-DF7DE40DC735}"/>
                </a:ext>
              </a:extLst>
            </p:cNvPr>
            <p:cNvSpPr>
              <a:spLocks noEditPoints="1"/>
            </p:cNvSpPr>
            <p:nvPr/>
          </p:nvSpPr>
          <p:spPr bwMode="auto">
            <a:xfrm>
              <a:off x="1405" y="397"/>
              <a:ext cx="1461" cy="1462"/>
            </a:xfrm>
            <a:custGeom>
              <a:avLst/>
              <a:gdLst>
                <a:gd name="T0" fmla="*/ 309 w 618"/>
                <a:gd name="T1" fmla="*/ 0 h 618"/>
                <a:gd name="T2" fmla="*/ 0 w 618"/>
                <a:gd name="T3" fmla="*/ 309 h 618"/>
                <a:gd name="T4" fmla="*/ 309 w 618"/>
                <a:gd name="T5" fmla="*/ 618 h 618"/>
                <a:gd name="T6" fmla="*/ 618 w 618"/>
                <a:gd name="T7" fmla="*/ 309 h 618"/>
                <a:gd name="T8" fmla="*/ 309 w 618"/>
                <a:gd name="T9" fmla="*/ 0 h 618"/>
                <a:gd name="T10" fmla="*/ 309 w 618"/>
                <a:gd name="T11" fmla="*/ 495 h 618"/>
                <a:gd name="T12" fmla="*/ 123 w 618"/>
                <a:gd name="T13" fmla="*/ 309 h 618"/>
                <a:gd name="T14" fmla="*/ 309 w 618"/>
                <a:gd name="T15" fmla="*/ 122 h 618"/>
                <a:gd name="T16" fmla="*/ 496 w 618"/>
                <a:gd name="T17" fmla="*/ 309 h 618"/>
                <a:gd name="T18" fmla="*/ 309 w 618"/>
                <a:gd name="T19" fmla="*/ 49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19">
              <a:extLst>
                <a:ext uri="{FF2B5EF4-FFF2-40B4-BE49-F238E27FC236}">
                  <a16:creationId xmlns:a16="http://schemas.microsoft.com/office/drawing/2014/main" id="{3BFDF2A1-E7C5-D95B-957B-9E3F0B70B89B}"/>
                </a:ext>
              </a:extLst>
            </p:cNvPr>
            <p:cNvSpPr>
              <a:spLocks noEditPoints="1"/>
            </p:cNvSpPr>
            <p:nvPr/>
          </p:nvSpPr>
          <p:spPr bwMode="auto">
            <a:xfrm>
              <a:off x="-275" y="397"/>
              <a:ext cx="1462" cy="1462"/>
            </a:xfrm>
            <a:custGeom>
              <a:avLst/>
              <a:gdLst>
                <a:gd name="T0" fmla="*/ 309 w 618"/>
                <a:gd name="T1" fmla="*/ 618 h 618"/>
                <a:gd name="T2" fmla="*/ 618 w 618"/>
                <a:gd name="T3" fmla="*/ 309 h 618"/>
                <a:gd name="T4" fmla="*/ 309 w 618"/>
                <a:gd name="T5" fmla="*/ 0 h 618"/>
                <a:gd name="T6" fmla="*/ 0 w 618"/>
                <a:gd name="T7" fmla="*/ 309 h 618"/>
                <a:gd name="T8" fmla="*/ 309 w 618"/>
                <a:gd name="T9" fmla="*/ 618 h 618"/>
                <a:gd name="T10" fmla="*/ 309 w 618"/>
                <a:gd name="T11" fmla="*/ 122 h 618"/>
                <a:gd name="T12" fmla="*/ 496 w 618"/>
                <a:gd name="T13" fmla="*/ 309 h 618"/>
                <a:gd name="T14" fmla="*/ 309 w 618"/>
                <a:gd name="T15" fmla="*/ 495 h 618"/>
                <a:gd name="T16" fmla="*/ 123 w 618"/>
                <a:gd name="T17" fmla="*/ 309 h 618"/>
                <a:gd name="T18" fmla="*/ 309 w 618"/>
                <a:gd name="T19" fmla="*/ 12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Freeform 20">
              <a:extLst>
                <a:ext uri="{FF2B5EF4-FFF2-40B4-BE49-F238E27FC236}">
                  <a16:creationId xmlns:a16="http://schemas.microsoft.com/office/drawing/2014/main" id="{CA1DF324-AF54-1CF5-1DBF-A8520BFAF95C}"/>
                </a:ext>
              </a:extLst>
            </p:cNvPr>
            <p:cNvSpPr>
              <a:spLocks/>
            </p:cNvSpPr>
            <p:nvPr/>
          </p:nvSpPr>
          <p:spPr bwMode="auto">
            <a:xfrm>
              <a:off x="1592" y="2006"/>
              <a:ext cx="1759" cy="4081"/>
            </a:xfrm>
            <a:custGeom>
              <a:avLst/>
              <a:gdLst>
                <a:gd name="T0" fmla="*/ 438 w 744"/>
                <a:gd name="T1" fmla="*/ 0 h 1726"/>
                <a:gd name="T2" fmla="*/ 175 w 744"/>
                <a:gd name="T3" fmla="*/ 0 h 1726"/>
                <a:gd name="T4" fmla="*/ 113 w 744"/>
                <a:gd name="T5" fmla="*/ 62 h 1726"/>
                <a:gd name="T6" fmla="*/ 175 w 744"/>
                <a:gd name="T7" fmla="*/ 123 h 1726"/>
                <a:gd name="T8" fmla="*/ 438 w 744"/>
                <a:gd name="T9" fmla="*/ 123 h 1726"/>
                <a:gd name="T10" fmla="*/ 622 w 744"/>
                <a:gd name="T11" fmla="*/ 307 h 1726"/>
                <a:gd name="T12" fmla="*/ 622 w 744"/>
                <a:gd name="T13" fmla="*/ 699 h 1726"/>
                <a:gd name="T14" fmla="*/ 501 w 744"/>
                <a:gd name="T15" fmla="*/ 871 h 1726"/>
                <a:gd name="T16" fmla="*/ 461 w 744"/>
                <a:gd name="T17" fmla="*/ 929 h 1726"/>
                <a:gd name="T18" fmla="*/ 461 w 744"/>
                <a:gd name="T19" fmla="*/ 1482 h 1726"/>
                <a:gd name="T20" fmla="*/ 339 w 744"/>
                <a:gd name="T21" fmla="*/ 1603 h 1726"/>
                <a:gd name="T22" fmla="*/ 61 w 744"/>
                <a:gd name="T23" fmla="*/ 1603 h 1726"/>
                <a:gd name="T24" fmla="*/ 0 w 744"/>
                <a:gd name="T25" fmla="*/ 1665 h 1726"/>
                <a:gd name="T26" fmla="*/ 61 w 744"/>
                <a:gd name="T27" fmla="*/ 1726 h 1726"/>
                <a:gd name="T28" fmla="*/ 339 w 744"/>
                <a:gd name="T29" fmla="*/ 1726 h 1726"/>
                <a:gd name="T30" fmla="*/ 583 w 744"/>
                <a:gd name="T31" fmla="*/ 1482 h 1726"/>
                <a:gd name="T32" fmla="*/ 583 w 744"/>
                <a:gd name="T33" fmla="*/ 967 h 1726"/>
                <a:gd name="T34" fmla="*/ 744 w 744"/>
                <a:gd name="T35" fmla="*/ 698 h 1726"/>
                <a:gd name="T36" fmla="*/ 744 w 744"/>
                <a:gd name="T37" fmla="*/ 306 h 1726"/>
                <a:gd name="T38" fmla="*/ 438 w 744"/>
                <a:gd name="T39" fmla="*/ 0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4" h="1726">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1" name="Freeform 21">
              <a:extLst>
                <a:ext uri="{FF2B5EF4-FFF2-40B4-BE49-F238E27FC236}">
                  <a16:creationId xmlns:a16="http://schemas.microsoft.com/office/drawing/2014/main" id="{282B9E90-B32C-B1CF-44D2-643BF132B5C5}"/>
                </a:ext>
              </a:extLst>
            </p:cNvPr>
            <p:cNvSpPr>
              <a:spLocks noEditPoints="1"/>
            </p:cNvSpPr>
            <p:nvPr/>
          </p:nvSpPr>
          <p:spPr bwMode="auto">
            <a:xfrm>
              <a:off x="-830" y="2006"/>
              <a:ext cx="2573" cy="4079"/>
            </a:xfrm>
            <a:custGeom>
              <a:avLst/>
              <a:gdLst>
                <a:gd name="T0" fmla="*/ 405 w 1088"/>
                <a:gd name="T1" fmla="*/ 1725 h 1725"/>
                <a:gd name="T2" fmla="*/ 683 w 1088"/>
                <a:gd name="T3" fmla="*/ 1725 h 1725"/>
                <a:gd name="T4" fmla="*/ 927 w 1088"/>
                <a:gd name="T5" fmla="*/ 1481 h 1725"/>
                <a:gd name="T6" fmla="*/ 927 w 1088"/>
                <a:gd name="T7" fmla="*/ 967 h 1725"/>
                <a:gd name="T8" fmla="*/ 1088 w 1088"/>
                <a:gd name="T9" fmla="*/ 698 h 1725"/>
                <a:gd name="T10" fmla="*/ 1088 w 1088"/>
                <a:gd name="T11" fmla="*/ 306 h 1725"/>
                <a:gd name="T12" fmla="*/ 782 w 1088"/>
                <a:gd name="T13" fmla="*/ 0 h 1725"/>
                <a:gd name="T14" fmla="*/ 306 w 1088"/>
                <a:gd name="T15" fmla="*/ 0 h 1725"/>
                <a:gd name="T16" fmla="*/ 0 w 1088"/>
                <a:gd name="T17" fmla="*/ 306 h 1725"/>
                <a:gd name="T18" fmla="*/ 0 w 1088"/>
                <a:gd name="T19" fmla="*/ 698 h 1725"/>
                <a:gd name="T20" fmla="*/ 161 w 1088"/>
                <a:gd name="T21" fmla="*/ 967 h 1725"/>
                <a:gd name="T22" fmla="*/ 161 w 1088"/>
                <a:gd name="T23" fmla="*/ 1481 h 1725"/>
                <a:gd name="T24" fmla="*/ 405 w 1088"/>
                <a:gd name="T25" fmla="*/ 1725 h 1725"/>
                <a:gd name="T26" fmla="*/ 123 w 1088"/>
                <a:gd name="T27" fmla="*/ 698 h 1725"/>
                <a:gd name="T28" fmla="*/ 123 w 1088"/>
                <a:gd name="T29" fmla="*/ 306 h 1725"/>
                <a:gd name="T30" fmla="*/ 307 w 1088"/>
                <a:gd name="T31" fmla="*/ 122 h 1725"/>
                <a:gd name="T32" fmla="*/ 782 w 1088"/>
                <a:gd name="T33" fmla="*/ 122 h 1725"/>
                <a:gd name="T34" fmla="*/ 966 w 1088"/>
                <a:gd name="T35" fmla="*/ 306 h 1725"/>
                <a:gd name="T36" fmla="*/ 966 w 1088"/>
                <a:gd name="T37" fmla="*/ 698 h 1725"/>
                <a:gd name="T38" fmla="*/ 846 w 1088"/>
                <a:gd name="T39" fmla="*/ 870 h 1725"/>
                <a:gd name="T40" fmla="*/ 806 w 1088"/>
                <a:gd name="T41" fmla="*/ 928 h 1725"/>
                <a:gd name="T42" fmla="*/ 806 w 1088"/>
                <a:gd name="T43" fmla="*/ 1481 h 1725"/>
                <a:gd name="T44" fmla="*/ 684 w 1088"/>
                <a:gd name="T45" fmla="*/ 1602 h 1725"/>
                <a:gd name="T46" fmla="*/ 406 w 1088"/>
                <a:gd name="T47" fmla="*/ 1602 h 1725"/>
                <a:gd name="T48" fmla="*/ 285 w 1088"/>
                <a:gd name="T49" fmla="*/ 1481 h 1725"/>
                <a:gd name="T50" fmla="*/ 285 w 1088"/>
                <a:gd name="T51" fmla="*/ 928 h 1725"/>
                <a:gd name="T52" fmla="*/ 245 w 1088"/>
                <a:gd name="T53" fmla="*/ 870 h 1725"/>
                <a:gd name="T54" fmla="*/ 123 w 1088"/>
                <a:gd name="T55" fmla="*/ 698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88" h="1725">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2" name="Freeform 22">
              <a:extLst>
                <a:ext uri="{FF2B5EF4-FFF2-40B4-BE49-F238E27FC236}">
                  <a16:creationId xmlns:a16="http://schemas.microsoft.com/office/drawing/2014/main" id="{1770DB64-90E8-D0AE-8B64-CDA2D5C62D29}"/>
                </a:ext>
              </a:extLst>
            </p:cNvPr>
            <p:cNvSpPr>
              <a:spLocks noEditPoints="1"/>
            </p:cNvSpPr>
            <p:nvPr/>
          </p:nvSpPr>
          <p:spPr bwMode="auto">
            <a:xfrm>
              <a:off x="-1954" y="397"/>
              <a:ext cx="1462" cy="1462"/>
            </a:xfrm>
            <a:custGeom>
              <a:avLst/>
              <a:gdLst>
                <a:gd name="T0" fmla="*/ 618 w 618"/>
                <a:gd name="T1" fmla="*/ 309 h 618"/>
                <a:gd name="T2" fmla="*/ 309 w 618"/>
                <a:gd name="T3" fmla="*/ 0 h 618"/>
                <a:gd name="T4" fmla="*/ 0 w 618"/>
                <a:gd name="T5" fmla="*/ 309 h 618"/>
                <a:gd name="T6" fmla="*/ 309 w 618"/>
                <a:gd name="T7" fmla="*/ 618 h 618"/>
                <a:gd name="T8" fmla="*/ 618 w 618"/>
                <a:gd name="T9" fmla="*/ 309 h 618"/>
                <a:gd name="T10" fmla="*/ 123 w 618"/>
                <a:gd name="T11" fmla="*/ 309 h 618"/>
                <a:gd name="T12" fmla="*/ 309 w 618"/>
                <a:gd name="T13" fmla="*/ 122 h 618"/>
                <a:gd name="T14" fmla="*/ 496 w 618"/>
                <a:gd name="T15" fmla="*/ 309 h 618"/>
                <a:gd name="T16" fmla="*/ 309 w 618"/>
                <a:gd name="T17" fmla="*/ 495 h 618"/>
                <a:gd name="T18" fmla="*/ 123 w 618"/>
                <a:gd name="T19" fmla="*/ 3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23">
              <a:extLst>
                <a:ext uri="{FF2B5EF4-FFF2-40B4-BE49-F238E27FC236}">
                  <a16:creationId xmlns:a16="http://schemas.microsoft.com/office/drawing/2014/main" id="{A9A8E27E-D2ED-EB44-2B1F-6673433758F0}"/>
                </a:ext>
              </a:extLst>
            </p:cNvPr>
            <p:cNvSpPr>
              <a:spLocks/>
            </p:cNvSpPr>
            <p:nvPr/>
          </p:nvSpPr>
          <p:spPr bwMode="auto">
            <a:xfrm>
              <a:off x="-2439" y="2003"/>
              <a:ext cx="1762" cy="4082"/>
            </a:xfrm>
            <a:custGeom>
              <a:avLst/>
              <a:gdLst>
                <a:gd name="T0" fmla="*/ 405 w 745"/>
                <a:gd name="T1" fmla="*/ 1726 h 1726"/>
                <a:gd name="T2" fmla="*/ 683 w 745"/>
                <a:gd name="T3" fmla="*/ 1726 h 1726"/>
                <a:gd name="T4" fmla="*/ 745 w 745"/>
                <a:gd name="T5" fmla="*/ 1664 h 1726"/>
                <a:gd name="T6" fmla="*/ 683 w 745"/>
                <a:gd name="T7" fmla="*/ 1603 h 1726"/>
                <a:gd name="T8" fmla="*/ 405 w 745"/>
                <a:gd name="T9" fmla="*/ 1603 h 1726"/>
                <a:gd name="T10" fmla="*/ 284 w 745"/>
                <a:gd name="T11" fmla="*/ 1481 h 1726"/>
                <a:gd name="T12" fmla="*/ 284 w 745"/>
                <a:gd name="T13" fmla="*/ 929 h 1726"/>
                <a:gd name="T14" fmla="*/ 244 w 745"/>
                <a:gd name="T15" fmla="*/ 871 h 1726"/>
                <a:gd name="T16" fmla="*/ 123 w 745"/>
                <a:gd name="T17" fmla="*/ 699 h 1726"/>
                <a:gd name="T18" fmla="*/ 123 w 745"/>
                <a:gd name="T19" fmla="*/ 307 h 1726"/>
                <a:gd name="T20" fmla="*/ 307 w 745"/>
                <a:gd name="T21" fmla="*/ 123 h 1726"/>
                <a:gd name="T22" fmla="*/ 569 w 745"/>
                <a:gd name="T23" fmla="*/ 123 h 1726"/>
                <a:gd name="T24" fmla="*/ 631 w 745"/>
                <a:gd name="T25" fmla="*/ 62 h 1726"/>
                <a:gd name="T26" fmla="*/ 569 w 745"/>
                <a:gd name="T27" fmla="*/ 0 h 1726"/>
                <a:gd name="T28" fmla="*/ 307 w 745"/>
                <a:gd name="T29" fmla="*/ 0 h 1726"/>
                <a:gd name="T30" fmla="*/ 0 w 745"/>
                <a:gd name="T31" fmla="*/ 307 h 1726"/>
                <a:gd name="T32" fmla="*/ 0 w 745"/>
                <a:gd name="T33" fmla="*/ 698 h 1726"/>
                <a:gd name="T34" fmla="*/ 161 w 745"/>
                <a:gd name="T35" fmla="*/ 968 h 1726"/>
                <a:gd name="T36" fmla="*/ 161 w 745"/>
                <a:gd name="T37" fmla="*/ 1481 h 1726"/>
                <a:gd name="T38" fmla="*/ 405 w 745"/>
                <a:gd name="T39" fmla="*/ 172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5" h="1726">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4" name="Group 26">
            <a:extLst>
              <a:ext uri="{FF2B5EF4-FFF2-40B4-BE49-F238E27FC236}">
                <a16:creationId xmlns:a16="http://schemas.microsoft.com/office/drawing/2014/main" id="{CBF94FEA-052E-615F-9CAF-789007E01B11}"/>
              </a:ext>
            </a:extLst>
          </p:cNvPr>
          <p:cNvGrpSpPr>
            <a:grpSpLocks noChangeAspect="1"/>
          </p:cNvGrpSpPr>
          <p:nvPr/>
        </p:nvGrpSpPr>
        <p:grpSpPr bwMode="auto">
          <a:xfrm>
            <a:off x="2792809" y="1992389"/>
            <a:ext cx="936470" cy="797213"/>
            <a:chOff x="-1847" y="777"/>
            <a:chExt cx="5790" cy="4929"/>
          </a:xfrm>
          <a:solidFill>
            <a:schemeClr val="bg1"/>
          </a:solidFill>
        </p:grpSpPr>
        <p:sp>
          <p:nvSpPr>
            <p:cNvPr id="35" name="Freeform 27">
              <a:extLst>
                <a:ext uri="{FF2B5EF4-FFF2-40B4-BE49-F238E27FC236}">
                  <a16:creationId xmlns:a16="http://schemas.microsoft.com/office/drawing/2014/main" id="{13B96760-1338-A3CB-4E1E-38FD0E26FB27}"/>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6" name="Freeform 28">
              <a:extLst>
                <a:ext uri="{FF2B5EF4-FFF2-40B4-BE49-F238E27FC236}">
                  <a16:creationId xmlns:a16="http://schemas.microsoft.com/office/drawing/2014/main" id="{A706C7B4-9092-60D5-4D76-4C9058DF4925}"/>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7" name="Oval 29">
              <a:extLst>
                <a:ext uri="{FF2B5EF4-FFF2-40B4-BE49-F238E27FC236}">
                  <a16:creationId xmlns:a16="http://schemas.microsoft.com/office/drawing/2014/main" id="{A5634AD2-B40B-3FC9-420C-53019ADA0819}"/>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8" name="Oval 30">
              <a:extLst>
                <a:ext uri="{FF2B5EF4-FFF2-40B4-BE49-F238E27FC236}">
                  <a16:creationId xmlns:a16="http://schemas.microsoft.com/office/drawing/2014/main" id="{478D126B-6AFC-F993-4D55-72FE549689AF}"/>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9" name="Oval 31">
              <a:extLst>
                <a:ext uri="{FF2B5EF4-FFF2-40B4-BE49-F238E27FC236}">
                  <a16:creationId xmlns:a16="http://schemas.microsoft.com/office/drawing/2014/main" id="{03683DE8-D7DF-D05A-74D0-FE1AD46466CD}"/>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0" name="Freeform 16">
            <a:extLst>
              <a:ext uri="{FF2B5EF4-FFF2-40B4-BE49-F238E27FC236}">
                <a16:creationId xmlns:a16="http://schemas.microsoft.com/office/drawing/2014/main" id="{CED50F9E-E391-8508-837B-081401FA60FF}"/>
              </a:ext>
            </a:extLst>
          </p:cNvPr>
          <p:cNvSpPr>
            <a:spLocks noEditPoints="1"/>
          </p:cNvSpPr>
          <p:nvPr/>
        </p:nvSpPr>
        <p:spPr bwMode="auto">
          <a:xfrm>
            <a:off x="8786685" y="1874435"/>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41" name="Group 26">
            <a:extLst>
              <a:ext uri="{FF2B5EF4-FFF2-40B4-BE49-F238E27FC236}">
                <a16:creationId xmlns:a16="http://schemas.microsoft.com/office/drawing/2014/main" id="{A9D8888F-7EB7-8F29-4C4E-DEEBB4A62DB0}"/>
              </a:ext>
            </a:extLst>
          </p:cNvPr>
          <p:cNvGrpSpPr>
            <a:grpSpLocks noChangeAspect="1"/>
          </p:cNvGrpSpPr>
          <p:nvPr/>
        </p:nvGrpSpPr>
        <p:grpSpPr bwMode="auto">
          <a:xfrm>
            <a:off x="8242491" y="2184719"/>
            <a:ext cx="609231" cy="518636"/>
            <a:chOff x="-1847" y="777"/>
            <a:chExt cx="5790" cy="4929"/>
          </a:xfrm>
          <a:solidFill>
            <a:schemeClr val="bg1"/>
          </a:solidFill>
        </p:grpSpPr>
        <p:sp>
          <p:nvSpPr>
            <p:cNvPr id="42" name="Freeform 27">
              <a:extLst>
                <a:ext uri="{FF2B5EF4-FFF2-40B4-BE49-F238E27FC236}">
                  <a16:creationId xmlns:a16="http://schemas.microsoft.com/office/drawing/2014/main" id="{CF9C0172-2C66-9BA5-4FDE-E1511B5B9281}"/>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3" name="Freeform 28">
              <a:extLst>
                <a:ext uri="{FF2B5EF4-FFF2-40B4-BE49-F238E27FC236}">
                  <a16:creationId xmlns:a16="http://schemas.microsoft.com/office/drawing/2014/main" id="{8172B2BD-E9DF-C06E-0FA6-AB6F539850AA}"/>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4" name="Oval 29">
              <a:extLst>
                <a:ext uri="{FF2B5EF4-FFF2-40B4-BE49-F238E27FC236}">
                  <a16:creationId xmlns:a16="http://schemas.microsoft.com/office/drawing/2014/main" id="{8DF20CBD-8130-2406-14E7-1941F302EDFF}"/>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5" name="Oval 30">
              <a:extLst>
                <a:ext uri="{FF2B5EF4-FFF2-40B4-BE49-F238E27FC236}">
                  <a16:creationId xmlns:a16="http://schemas.microsoft.com/office/drawing/2014/main" id="{57531019-7FEC-6F9B-E6E3-71DAB458E310}"/>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6" name="Oval 31">
              <a:extLst>
                <a:ext uri="{FF2B5EF4-FFF2-40B4-BE49-F238E27FC236}">
                  <a16:creationId xmlns:a16="http://schemas.microsoft.com/office/drawing/2014/main" id="{B6B1000C-0AA9-BD4B-BB91-52F8B6BADFDF}"/>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151481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88A1D05-6692-AE1E-475C-63FD2F1B8EDB}"/>
              </a:ext>
            </a:extLst>
          </p:cNvPr>
          <p:cNvSpPr>
            <a:spLocks noGrp="1"/>
          </p:cNvSpPr>
          <p:nvPr>
            <p:ph type="sldNum" sz="quarter" idx="12"/>
          </p:nvPr>
        </p:nvSpPr>
        <p:spPr/>
        <p:txBody>
          <a:bodyPr/>
          <a:lstStyle/>
          <a:p>
            <a:fld id="{B7E6CA31-DA56-47CF-9891-B6D0296B6AEC}" type="slidenum">
              <a:rPr lang="ru-RU" smtClean="0"/>
              <a:t>5</a:t>
            </a:fld>
            <a:endParaRPr lang="ru-RU" dirty="0"/>
          </a:p>
        </p:txBody>
      </p:sp>
      <p:sp>
        <p:nvSpPr>
          <p:cNvPr id="6" name="Textfeld 5">
            <a:extLst>
              <a:ext uri="{FF2B5EF4-FFF2-40B4-BE49-F238E27FC236}">
                <a16:creationId xmlns:a16="http://schemas.microsoft.com/office/drawing/2014/main" id="{A969685C-2AEE-7A93-C533-4098B648B0E1}"/>
              </a:ext>
            </a:extLst>
          </p:cNvPr>
          <p:cNvSpPr txBox="1"/>
          <p:nvPr/>
        </p:nvSpPr>
        <p:spPr>
          <a:xfrm>
            <a:off x="1057112" y="4527872"/>
            <a:ext cx="1121010" cy="246221"/>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rPr>
              <a:t>: </a:t>
            </a:r>
            <a:r>
              <a:rPr lang="de-CH" sz="1000" dirty="0">
                <a:solidFill>
                  <a:srgbClr val="686868"/>
                </a:solidFill>
                <a:hlinkClick r:id="rId3">
                  <a:extLst>
                    <a:ext uri="{A12FA001-AC4F-418D-AE19-62706E023703}">
                      <ahyp:hlinkClr xmlns:ahyp="http://schemas.microsoft.com/office/drawing/2018/hyperlinkcolor" val="tx"/>
                    </a:ext>
                  </a:extLst>
                </a:hlinkClick>
              </a:rPr>
              <a:t>Link</a:t>
            </a:r>
            <a:endParaRPr lang="de-CH" sz="1000" dirty="0">
              <a:solidFill>
                <a:srgbClr val="686868"/>
              </a:solidFill>
            </a:endParaRPr>
          </a:p>
        </p:txBody>
      </p:sp>
      <p:pic>
        <p:nvPicPr>
          <p:cNvPr id="8" name="Grafik 7" descr="Ein Bild, das Zeichnung, Handschrift, Entwurf, Text enthält.&#10;&#10;KI-generierte Inhalte können fehlerhaft sein.">
            <a:extLst>
              <a:ext uri="{FF2B5EF4-FFF2-40B4-BE49-F238E27FC236}">
                <a16:creationId xmlns:a16="http://schemas.microsoft.com/office/drawing/2014/main" id="{AFB9E184-70CC-04B5-EF03-C4E3098534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2506" y="1171810"/>
            <a:ext cx="3261643" cy="3368332"/>
          </a:xfrm>
          <a:prstGeom prst="rect">
            <a:avLst/>
          </a:prstGeom>
          <a:effectLst>
            <a:outerShdw blurRad="50800" dist="38100" dir="2700000" algn="tl" rotWithShape="0">
              <a:prstClr val="black">
                <a:alpha val="40000"/>
              </a:prstClr>
            </a:outerShdw>
          </a:effectLst>
        </p:spPr>
      </p:pic>
      <p:sp>
        <p:nvSpPr>
          <p:cNvPr id="9" name="Titel 1">
            <a:extLst>
              <a:ext uri="{FF2B5EF4-FFF2-40B4-BE49-F238E27FC236}">
                <a16:creationId xmlns:a16="http://schemas.microsoft.com/office/drawing/2014/main" id="{7EBE14C5-64CA-F617-F1CF-6EA97F508CFF}"/>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Le interviste aiutano a raccogliere informazioni</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216D8696-BBE2-E6AF-432D-E232B047499B}"/>
              </a:ext>
            </a:extLst>
          </p:cNvPr>
          <p:cNvSpPr txBox="1">
            <a:spLocks/>
          </p:cNvSpPr>
          <p:nvPr/>
        </p:nvSpPr>
        <p:spPr>
          <a:xfrm>
            <a:off x="4060371" y="1247661"/>
            <a:ext cx="7519123" cy="473880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r>
              <a:rPr lang="de-CH" sz="2200" noProof="0" dirty="0"/>
              <a:t>Le interviste consentono di ottenere informazioni </a:t>
            </a:r>
            <a:r>
              <a:rPr lang="de-CH" sz="2200" b="1" noProof="0" dirty="0"/>
              <a:t>personali</a:t>
            </a:r>
            <a:r>
              <a:rPr lang="de-CH" sz="2200" noProof="0" dirty="0"/>
              <a:t>:</a:t>
            </a:r>
          </a:p>
          <a:p>
            <a:pPr marL="628650" lvl="1" indent="-171450"/>
            <a:r>
              <a:rPr lang="de-CH" sz="2000" dirty="0"/>
              <a:t>e</a:t>
            </a:r>
            <a:r>
              <a:rPr lang="de-CH" sz="2000" noProof="0" dirty="0" err="1"/>
              <a:t>sperienze</a:t>
            </a:r>
            <a:endParaRPr lang="de-CH" sz="2000" noProof="0" dirty="0"/>
          </a:p>
          <a:p>
            <a:pPr marL="628650" lvl="1" indent="-171450"/>
            <a:r>
              <a:rPr lang="de-CH" sz="2000" dirty="0"/>
              <a:t>o</a:t>
            </a:r>
            <a:r>
              <a:rPr lang="de-CH" sz="2000" noProof="0" dirty="0" err="1"/>
              <a:t>pinioni</a:t>
            </a:r>
            <a:endParaRPr lang="de-CH" sz="2000" noProof="0" dirty="0"/>
          </a:p>
          <a:p>
            <a:pPr marL="628650" lvl="1" indent="-171450"/>
            <a:r>
              <a:rPr lang="de-CH" sz="2000" dirty="0"/>
              <a:t>d</a:t>
            </a:r>
            <a:r>
              <a:rPr lang="de-CH" sz="2000" noProof="0" dirty="0" err="1"/>
              <a:t>esideri</a:t>
            </a:r>
            <a:r>
              <a:rPr lang="de-CH" sz="2000" noProof="0" dirty="0"/>
              <a:t> ed esigenze</a:t>
            </a:r>
          </a:p>
          <a:p>
            <a:pPr marL="628650" lvl="1" indent="-171450"/>
            <a:r>
              <a:rPr lang="de-CH" sz="2000" dirty="0"/>
              <a:t>i</a:t>
            </a:r>
            <a:r>
              <a:rPr lang="de-CH" sz="2000" noProof="0" dirty="0" err="1"/>
              <a:t>dee</a:t>
            </a:r>
            <a:endParaRPr lang="de-CH" sz="2000" noProof="0" dirty="0"/>
          </a:p>
          <a:p>
            <a:pPr marL="628650" lvl="1" indent="-171450"/>
            <a:r>
              <a:rPr lang="de-CH" sz="2000" dirty="0"/>
              <a:t>o</a:t>
            </a:r>
            <a:r>
              <a:rPr lang="de-CH" sz="2000" noProof="0" dirty="0" err="1"/>
              <a:t>biettivi</a:t>
            </a:r>
            <a:endParaRPr lang="de-CH" sz="2000" noProof="0" dirty="0"/>
          </a:p>
          <a:p>
            <a:pPr marL="628650" lvl="1" indent="-171450"/>
            <a:r>
              <a:rPr lang="de-CH" sz="2000" noProof="0" dirty="0"/>
              <a:t>ecc.</a:t>
            </a:r>
          </a:p>
          <a:p>
            <a:pPr marL="171450" indent="-171450"/>
            <a:r>
              <a:rPr lang="de-CH" sz="2200" noProof="0" dirty="0"/>
              <a:t>Queste informazioni non si trovano in altre </a:t>
            </a:r>
            <a:r>
              <a:rPr lang="de-CH" sz="2200" noProof="0" dirty="0" err="1"/>
              <a:t>fonti</a:t>
            </a:r>
            <a:r>
              <a:rPr lang="de-CH" sz="2200" noProof="0" dirty="0"/>
              <a:t> </a:t>
            </a:r>
            <a:br>
              <a:rPr lang="de-CH" sz="2200" noProof="0" dirty="0"/>
            </a:br>
            <a:r>
              <a:rPr lang="de-CH" sz="2200" noProof="0" dirty="0"/>
              <a:t>(ad es. libri, giornali).</a:t>
            </a:r>
          </a:p>
          <a:p>
            <a:pPr marL="171450" indent="-171450"/>
            <a:r>
              <a:rPr lang="de-CH" sz="2200" dirty="0"/>
              <a:t>Le informazioni personali provengono direttamente dalle persone a cui siamo interessati, ad </a:t>
            </a:r>
            <a:r>
              <a:rPr lang="de-CH" sz="2200" dirty="0" err="1"/>
              <a:t>esempio</a:t>
            </a:r>
            <a:r>
              <a:rPr lang="de-CH" sz="2200" dirty="0"/>
              <a:t> </a:t>
            </a:r>
            <a:r>
              <a:rPr lang="de-CH" sz="2200" dirty="0" err="1"/>
              <a:t>esperti</a:t>
            </a:r>
            <a:r>
              <a:rPr lang="de-CH" sz="2200" dirty="0"/>
              <a:t>/</a:t>
            </a:r>
            <a:r>
              <a:rPr lang="de-CH" sz="2200" dirty="0" err="1"/>
              <a:t>esperte</a:t>
            </a:r>
            <a:r>
              <a:rPr lang="de-CH" sz="2200" dirty="0"/>
              <a:t> su un determinato argomento o potenziali </a:t>
            </a:r>
            <a:r>
              <a:rPr lang="de-CH" sz="2200" dirty="0" err="1"/>
              <a:t>clienti</a:t>
            </a:r>
            <a:r>
              <a:rPr lang="de-CH" sz="2200" dirty="0"/>
              <a:t>. Queste persone sono importanti per </a:t>
            </a:r>
            <a:r>
              <a:rPr lang="de-CH" sz="2200" i="1" dirty="0" err="1"/>
              <a:t>myidea</a:t>
            </a:r>
            <a:r>
              <a:rPr lang="de-CH" sz="2200" dirty="0"/>
              <a:t>.</a:t>
            </a:r>
            <a:endParaRPr lang="de-CH" sz="2400" noProof="0" dirty="0"/>
          </a:p>
          <a:p>
            <a:pPr marL="171450" indent="-171450"/>
            <a:endParaRPr lang="de-CH" sz="2400" noProof="0" dirty="0"/>
          </a:p>
          <a:p>
            <a:pPr marL="628650" lvl="1" indent="-171450"/>
            <a:endParaRPr lang="de-CH" noProof="0" dirty="0"/>
          </a:p>
        </p:txBody>
      </p:sp>
    </p:spTree>
    <p:extLst>
      <p:ext uri="{BB962C8B-B14F-4D97-AF65-F5344CB8AC3E}">
        <p14:creationId xmlns:p14="http://schemas.microsoft.com/office/powerpoint/2010/main" val="377748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D0788-0D64-1653-AF93-A22D0F26DF4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B86303C-A5DC-1B90-B459-63B94E4BA81B}"/>
              </a:ext>
            </a:extLst>
          </p:cNvPr>
          <p:cNvSpPr>
            <a:spLocks noGrp="1"/>
          </p:cNvSpPr>
          <p:nvPr>
            <p:ph type="sldNum" sz="quarter" idx="12"/>
          </p:nvPr>
        </p:nvSpPr>
        <p:spPr/>
        <p:txBody>
          <a:bodyPr/>
          <a:lstStyle/>
          <a:p>
            <a:fld id="{B7E6CA31-DA56-47CF-9891-B6D0296B6AEC}" type="slidenum">
              <a:rPr lang="ru-RU" smtClean="0"/>
              <a:t>6</a:t>
            </a:fld>
            <a:endParaRPr lang="ru-RU" dirty="0"/>
          </a:p>
        </p:txBody>
      </p:sp>
      <p:sp>
        <p:nvSpPr>
          <p:cNvPr id="9" name="Titel 1">
            <a:extLst>
              <a:ext uri="{FF2B5EF4-FFF2-40B4-BE49-F238E27FC236}">
                <a16:creationId xmlns:a16="http://schemas.microsoft.com/office/drawing/2014/main" id="{BCC23074-0A31-56F2-AEB6-CD755DA42D54}"/>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Pianificare un'intervista</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3CDC62CB-13CB-EAD1-543C-6542BDE21B70}"/>
              </a:ext>
            </a:extLst>
          </p:cNvPr>
          <p:cNvSpPr txBox="1">
            <a:spLocks/>
          </p:cNvSpPr>
          <p:nvPr/>
        </p:nvSpPr>
        <p:spPr>
          <a:xfrm>
            <a:off x="1292352" y="1247660"/>
            <a:ext cx="9619488" cy="510868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2400" noProof="0" dirty="0"/>
              <a:t>Le interviste richiedono una </a:t>
            </a:r>
            <a:r>
              <a:rPr lang="de-CH" sz="2400" b="1" noProof="0" dirty="0" err="1"/>
              <a:t>buona</a:t>
            </a:r>
            <a:r>
              <a:rPr lang="de-CH" sz="2400" b="1" noProof="0" dirty="0"/>
              <a:t> </a:t>
            </a:r>
            <a:r>
              <a:rPr lang="de-CH" sz="2400" b="1" noProof="0" dirty="0" err="1"/>
              <a:t>preparazione</a:t>
            </a:r>
            <a:r>
              <a:rPr lang="de-CH" sz="2400" b="1" dirty="0"/>
              <a:t>.</a:t>
            </a:r>
            <a:br>
              <a:rPr lang="de-CH" sz="2400" noProof="0" dirty="0"/>
            </a:br>
            <a:endParaRPr lang="de-CH" sz="2400" noProof="0" dirty="0"/>
          </a:p>
          <a:p>
            <a:pPr marL="171450" indent="-171450">
              <a:lnSpc>
                <a:spcPct val="100000"/>
              </a:lnSpc>
            </a:pPr>
            <a:r>
              <a:rPr lang="de-CH" sz="2300" noProof="0" dirty="0" err="1"/>
              <a:t>Cercare</a:t>
            </a:r>
            <a:r>
              <a:rPr lang="de-CH" sz="2300" noProof="0" dirty="0"/>
              <a:t> una o più persone </a:t>
            </a:r>
            <a:r>
              <a:rPr lang="de-CH" sz="2300" noProof="0" dirty="0" err="1"/>
              <a:t>competenti</a:t>
            </a:r>
            <a:r>
              <a:rPr lang="de-CH" sz="2300" noProof="0" dirty="0"/>
              <a:t> </a:t>
            </a:r>
            <a:r>
              <a:rPr lang="de-CH" sz="2300" noProof="0" dirty="0" err="1"/>
              <a:t>sull'argomento</a:t>
            </a:r>
            <a:endParaRPr lang="de-CH" sz="2300" noProof="0" dirty="0"/>
          </a:p>
          <a:p>
            <a:pPr marL="171450" indent="-171450">
              <a:lnSpc>
                <a:spcPct val="100000"/>
              </a:lnSpc>
            </a:pPr>
            <a:r>
              <a:rPr lang="de-CH" sz="2300" dirty="0" err="1"/>
              <a:t>Prendere</a:t>
            </a:r>
            <a:r>
              <a:rPr lang="de-CH" sz="2300" dirty="0"/>
              <a:t> contatto e spiegare di cosa si tratta</a:t>
            </a:r>
          </a:p>
          <a:p>
            <a:pPr marL="628650" lvl="1" indent="-171450">
              <a:lnSpc>
                <a:spcPct val="100000"/>
              </a:lnSpc>
            </a:pPr>
            <a:r>
              <a:rPr lang="de-CH" sz="1900" dirty="0" err="1"/>
              <a:t>Comportarsi</a:t>
            </a:r>
            <a:r>
              <a:rPr lang="de-CH" sz="1900" dirty="0"/>
              <a:t> in modo cortese e professionale</a:t>
            </a:r>
          </a:p>
          <a:p>
            <a:pPr marL="628650" lvl="1" indent="-171450">
              <a:lnSpc>
                <a:spcPct val="100000"/>
              </a:lnSpc>
            </a:pPr>
            <a:r>
              <a:rPr lang="de-CH" sz="1900" dirty="0" err="1"/>
              <a:t>Accettare</a:t>
            </a:r>
            <a:r>
              <a:rPr lang="de-CH" sz="1900" dirty="0"/>
              <a:t> un eventuale </a:t>
            </a:r>
            <a:r>
              <a:rPr lang="de-CH" sz="1900" dirty="0" err="1"/>
              <a:t>rifiuto</a:t>
            </a:r>
            <a:endParaRPr lang="de-CH" sz="1900" dirty="0"/>
          </a:p>
          <a:p>
            <a:pPr marL="171450" indent="-171450">
              <a:lnSpc>
                <a:spcPct val="100000"/>
              </a:lnSpc>
            </a:pPr>
            <a:r>
              <a:rPr lang="de-CH" sz="2300" dirty="0"/>
              <a:t>Per le interviste </a:t>
            </a:r>
            <a:r>
              <a:rPr lang="de-CH" sz="2300" dirty="0" err="1"/>
              <a:t>con</a:t>
            </a:r>
            <a:r>
              <a:rPr lang="de-CH" sz="2300" dirty="0"/>
              <a:t> </a:t>
            </a:r>
            <a:r>
              <a:rPr lang="de-CH" sz="2300" dirty="0" err="1"/>
              <a:t>esperti</a:t>
            </a:r>
            <a:r>
              <a:rPr lang="de-CH" sz="2300" dirty="0"/>
              <a:t>/</a:t>
            </a:r>
            <a:r>
              <a:rPr lang="de-CH" sz="2300" dirty="0" err="1"/>
              <a:t>esperte</a:t>
            </a:r>
            <a:r>
              <a:rPr lang="de-CH" sz="2300" dirty="0"/>
              <a:t>: concordare luogo e orario</a:t>
            </a:r>
            <a:r>
              <a:rPr lang="de-CH" sz="2300" dirty="0">
                <a:sym typeface="Wingdings" panose="05000000000000000000" pitchFamily="2" charset="2"/>
              </a:rPr>
              <a:t>  cercare di essere il più possibile indisturbati</a:t>
            </a:r>
            <a:endParaRPr lang="de-CH" sz="2300" dirty="0"/>
          </a:p>
          <a:p>
            <a:pPr marL="171450" indent="-171450">
              <a:lnSpc>
                <a:spcPct val="100000"/>
              </a:lnSpc>
            </a:pPr>
            <a:r>
              <a:rPr lang="de-CH" sz="2300" dirty="0"/>
              <a:t>Per le interviste con potenziali clienti: recarsi in un luogo adatto (tenendo conto dell’ora del giorno)</a:t>
            </a:r>
            <a:r>
              <a:rPr lang="de-CH" sz="2300" dirty="0">
                <a:sym typeface="Wingdings" panose="05000000000000000000" pitchFamily="2" charset="2"/>
              </a:rPr>
              <a:t>  ad es. intervista per strada</a:t>
            </a:r>
            <a:endParaRPr lang="de-CH" sz="2300" dirty="0"/>
          </a:p>
          <a:p>
            <a:pPr marL="171450" indent="-171450">
              <a:lnSpc>
                <a:spcPct val="100000"/>
              </a:lnSpc>
            </a:pPr>
            <a:r>
              <a:rPr lang="de-CH" sz="2300" dirty="0"/>
              <a:t>Preparare le domande</a:t>
            </a:r>
          </a:p>
          <a:p>
            <a:pPr marL="171450" indent="-171450">
              <a:lnSpc>
                <a:spcPct val="100000"/>
              </a:lnSpc>
            </a:pPr>
            <a:r>
              <a:rPr lang="de-CH" sz="2300" dirty="0" err="1"/>
              <a:t>Preparare</a:t>
            </a:r>
            <a:r>
              <a:rPr lang="de-CH" sz="2300" dirty="0"/>
              <a:t> il materiale di </a:t>
            </a:r>
            <a:r>
              <a:rPr lang="de-CH" sz="2300" dirty="0" err="1"/>
              <a:t>supporto</a:t>
            </a:r>
            <a:endParaRPr lang="de-CH" sz="2300" dirty="0"/>
          </a:p>
          <a:p>
            <a:pPr marL="628650" lvl="1" indent="-171450">
              <a:lnSpc>
                <a:spcPct val="100000"/>
              </a:lnSpc>
            </a:pPr>
            <a:r>
              <a:rPr lang="de-CH" sz="2000" dirty="0">
                <a:sym typeface="Wingdings" panose="05000000000000000000" pitchFamily="2" charset="2"/>
              </a:rPr>
              <a:t>Se necessario, portare </a:t>
            </a:r>
            <a:r>
              <a:rPr lang="de-CH" sz="2000" dirty="0"/>
              <a:t>un dispositivo di registrazione (ad es. cellulare)</a:t>
            </a:r>
          </a:p>
          <a:p>
            <a:pPr marL="628650" lvl="1" indent="-171450">
              <a:lnSpc>
                <a:spcPct val="100000"/>
              </a:lnSpc>
            </a:pPr>
            <a:r>
              <a:rPr lang="de-CH" sz="2000" dirty="0"/>
              <a:t>In ogni caso, carta e penna </a:t>
            </a:r>
          </a:p>
          <a:p>
            <a:pPr marL="0" indent="0">
              <a:buNone/>
            </a:pPr>
            <a:endParaRPr lang="de-CH" sz="2400" noProof="0" dirty="0"/>
          </a:p>
          <a:p>
            <a:pPr marL="628650" lvl="1" indent="-171450"/>
            <a:endParaRPr lang="de-CH" noProof="0" dirty="0"/>
          </a:p>
        </p:txBody>
      </p:sp>
      <p:pic>
        <p:nvPicPr>
          <p:cNvPr id="4" name="Grafik 3" descr="Mikrofon mit einfarbiger Füllung">
            <a:extLst>
              <a:ext uri="{FF2B5EF4-FFF2-40B4-BE49-F238E27FC236}">
                <a16:creationId xmlns:a16="http://schemas.microsoft.com/office/drawing/2014/main" id="{84F8FAC9-17DF-B643-E6A7-8812D42023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9944" y="423672"/>
            <a:ext cx="1161288" cy="1161288"/>
          </a:xfrm>
          <a:prstGeom prst="rect">
            <a:avLst/>
          </a:prstGeom>
        </p:spPr>
      </p:pic>
      <p:pic>
        <p:nvPicPr>
          <p:cNvPr id="7" name="Grafik 6" descr="Klemmbrett mit einfarbiger Füllung">
            <a:extLst>
              <a:ext uri="{FF2B5EF4-FFF2-40B4-BE49-F238E27FC236}">
                <a16:creationId xmlns:a16="http://schemas.microsoft.com/office/drawing/2014/main" id="{375B787A-6288-E955-D129-A607658036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25000" y="411480"/>
            <a:ext cx="1161288" cy="1161288"/>
          </a:xfrm>
          <a:prstGeom prst="rect">
            <a:avLst/>
          </a:prstGeom>
        </p:spPr>
      </p:pic>
    </p:spTree>
    <p:extLst>
      <p:ext uri="{BB962C8B-B14F-4D97-AF65-F5344CB8AC3E}">
        <p14:creationId xmlns:p14="http://schemas.microsoft.com/office/powerpoint/2010/main" val="2039335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BFBD3-3C33-89B1-51C5-F0E8CA5C8038}"/>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826168E-C2EF-E606-780E-1D1B02890B19}"/>
              </a:ext>
            </a:extLst>
          </p:cNvPr>
          <p:cNvSpPr>
            <a:spLocks noGrp="1"/>
          </p:cNvSpPr>
          <p:nvPr>
            <p:ph type="sldNum" sz="quarter" idx="12"/>
          </p:nvPr>
        </p:nvSpPr>
        <p:spPr/>
        <p:txBody>
          <a:bodyPr/>
          <a:lstStyle/>
          <a:p>
            <a:fld id="{B7E6CA31-DA56-47CF-9891-B6D0296B6AEC}" type="slidenum">
              <a:rPr lang="ru-RU" smtClean="0"/>
              <a:t>7</a:t>
            </a:fld>
            <a:endParaRPr lang="ru-RU" dirty="0"/>
          </a:p>
        </p:txBody>
      </p:sp>
      <p:sp>
        <p:nvSpPr>
          <p:cNvPr id="9" name="Titel 1">
            <a:extLst>
              <a:ext uri="{FF2B5EF4-FFF2-40B4-BE49-F238E27FC236}">
                <a16:creationId xmlns:a16="http://schemas.microsoft.com/office/drawing/2014/main" id="{FC8630BB-9FDB-C63E-F142-30B83421DBD5}"/>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Struttura dell’intervista</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771B1C5D-2199-2CE5-3386-919400DEB607}"/>
              </a:ext>
            </a:extLst>
          </p:cNvPr>
          <p:cNvSpPr txBox="1">
            <a:spLocks/>
          </p:cNvSpPr>
          <p:nvPr/>
        </p:nvSpPr>
        <p:spPr>
          <a:xfrm>
            <a:off x="1292352" y="1284236"/>
            <a:ext cx="6364224" cy="507211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2400" noProof="0" dirty="0"/>
              <a:t>Le </a:t>
            </a:r>
            <a:r>
              <a:rPr lang="de-CH" sz="2400" noProof="0" dirty="0" err="1"/>
              <a:t>persone</a:t>
            </a:r>
            <a:r>
              <a:rPr lang="de-CH" sz="2400" noProof="0" dirty="0"/>
              <a:t> </a:t>
            </a:r>
            <a:r>
              <a:rPr lang="de-CH" sz="2400" noProof="0" dirty="0" err="1"/>
              <a:t>intervistate</a:t>
            </a:r>
            <a:r>
              <a:rPr lang="de-CH" sz="2400" noProof="0" dirty="0"/>
              <a:t> </a:t>
            </a:r>
            <a:r>
              <a:rPr lang="de-CH" sz="2400" noProof="0" dirty="0" err="1"/>
              <a:t>dovrebbero</a:t>
            </a:r>
            <a:r>
              <a:rPr lang="de-CH" sz="2400" noProof="0" dirty="0"/>
              <a:t> sapere il più possibile di cosa si tratta e </a:t>
            </a:r>
            <a:r>
              <a:rPr lang="de-CH" sz="2400" noProof="0" dirty="0" err="1"/>
              <a:t>cosa</a:t>
            </a:r>
            <a:r>
              <a:rPr lang="de-CH" sz="2400" noProof="0" dirty="0"/>
              <a:t> le aspetta. </a:t>
            </a:r>
          </a:p>
          <a:p>
            <a:pPr marL="0" indent="0">
              <a:buNone/>
            </a:pPr>
            <a:r>
              <a:rPr lang="de-CH" sz="2400" noProof="0" dirty="0"/>
              <a:t>Ciò vale in particolare per le interviste </a:t>
            </a:r>
            <a:r>
              <a:rPr lang="de-CH" sz="2400" noProof="0" dirty="0" err="1"/>
              <a:t>con</a:t>
            </a:r>
            <a:r>
              <a:rPr lang="de-CH" sz="2400" noProof="0" dirty="0"/>
              <a:t> </a:t>
            </a:r>
            <a:r>
              <a:rPr lang="de-CH" sz="2400" noProof="0" dirty="0" err="1"/>
              <a:t>esperti</a:t>
            </a:r>
            <a:r>
              <a:rPr lang="de-CH" sz="2400" noProof="0" dirty="0"/>
              <a:t>/</a:t>
            </a:r>
            <a:r>
              <a:rPr lang="de-CH" sz="2400" noProof="0" dirty="0" err="1"/>
              <a:t>esperte</a:t>
            </a:r>
            <a:r>
              <a:rPr lang="de-CH" sz="2400" noProof="0" dirty="0"/>
              <a:t>.</a:t>
            </a:r>
            <a:br>
              <a:rPr lang="de-CH" sz="2400" noProof="0" dirty="0"/>
            </a:br>
            <a:endParaRPr lang="de-CH" sz="2400" noProof="0" dirty="0"/>
          </a:p>
          <a:p>
            <a:pPr marL="171450" indent="-171450"/>
            <a:r>
              <a:rPr lang="de-CH" sz="2400" noProof="0" dirty="0">
                <a:solidFill>
                  <a:srgbClr val="738D05"/>
                </a:solidFill>
              </a:rPr>
              <a:t>Introduzione</a:t>
            </a:r>
          </a:p>
          <a:p>
            <a:pPr marL="628650" lvl="1" indent="-171450"/>
            <a:r>
              <a:rPr lang="de-CH" sz="2000" dirty="0"/>
              <a:t>Presentarsi (di nuovo) brevemente</a:t>
            </a:r>
          </a:p>
          <a:p>
            <a:pPr marL="628650" lvl="1" indent="-171450"/>
            <a:r>
              <a:rPr lang="de-CH" sz="2000" noProof="0" dirty="0"/>
              <a:t>Indicare l’obiettivo e lo scopo dell’intervista</a:t>
            </a:r>
          </a:p>
          <a:p>
            <a:pPr marL="628650" lvl="1" indent="-171450"/>
            <a:r>
              <a:rPr lang="de-CH" sz="2000" noProof="0" dirty="0"/>
              <a:t>Indicare la durata</a:t>
            </a:r>
          </a:p>
          <a:p>
            <a:pPr marL="171450" indent="-171450"/>
            <a:r>
              <a:rPr lang="de-CH" sz="2400" dirty="0">
                <a:solidFill>
                  <a:srgbClr val="738D05"/>
                </a:solidFill>
              </a:rPr>
              <a:t>Parte centrale</a:t>
            </a:r>
          </a:p>
          <a:p>
            <a:pPr marL="628650" lvl="1" indent="-171450"/>
            <a:r>
              <a:rPr lang="de-CH" sz="2000" dirty="0"/>
              <a:t>Porre una semplice domanda per rompere il ghiaccio, ad esempio: «Come è venuto al lavoro oggi?»</a:t>
            </a:r>
          </a:p>
          <a:p>
            <a:pPr marL="628650" lvl="1" indent="-171450"/>
            <a:r>
              <a:rPr lang="de-CH" sz="2000" dirty="0"/>
              <a:t>Porre domande sull’argomento di interesse</a:t>
            </a:r>
          </a:p>
          <a:p>
            <a:pPr marL="628650" lvl="1" indent="-171450"/>
            <a:r>
              <a:rPr lang="de-CH" sz="2000" dirty="0"/>
              <a:t>Porre </a:t>
            </a:r>
            <a:r>
              <a:rPr lang="de-CH" sz="2000" dirty="0" err="1"/>
              <a:t>ulteriori</a:t>
            </a:r>
            <a:r>
              <a:rPr lang="de-CH" sz="2000" dirty="0"/>
              <a:t> </a:t>
            </a:r>
            <a:r>
              <a:rPr lang="de-CH" sz="2000" dirty="0" err="1"/>
              <a:t>domande</a:t>
            </a:r>
            <a:r>
              <a:rPr lang="de-CH" sz="2000" dirty="0"/>
              <a:t> in caso di </a:t>
            </a:r>
            <a:r>
              <a:rPr lang="de-CH" sz="2000" dirty="0" err="1"/>
              <a:t>risposte</a:t>
            </a:r>
            <a:r>
              <a:rPr lang="de-CH" sz="2000" dirty="0"/>
              <a:t> poco </a:t>
            </a:r>
            <a:r>
              <a:rPr lang="de-CH" sz="2000" dirty="0" err="1"/>
              <a:t>chiare</a:t>
            </a:r>
            <a:r>
              <a:rPr lang="de-CH" sz="2000" dirty="0"/>
              <a:t> o per ottenere maggiori dettagli</a:t>
            </a:r>
          </a:p>
          <a:p>
            <a:pPr marL="171450" indent="-171450"/>
            <a:r>
              <a:rPr lang="de-CH" sz="2400" noProof="0" dirty="0">
                <a:solidFill>
                  <a:srgbClr val="738D05"/>
                </a:solidFill>
              </a:rPr>
              <a:t>Conclusione</a:t>
            </a:r>
          </a:p>
          <a:p>
            <a:pPr marL="628650" lvl="1" indent="-171450"/>
            <a:r>
              <a:rPr lang="de-CH" sz="2000" dirty="0" err="1"/>
              <a:t>Ringraziare</a:t>
            </a:r>
            <a:r>
              <a:rPr lang="de-CH" sz="2000" dirty="0"/>
              <a:t> </a:t>
            </a:r>
            <a:r>
              <a:rPr lang="de-CH" sz="2000" dirty="0" err="1"/>
              <a:t>e</a:t>
            </a:r>
            <a:r>
              <a:rPr lang="de-CH" sz="2000" dirty="0"/>
              <a:t> </a:t>
            </a:r>
            <a:r>
              <a:rPr lang="de-CH" sz="2000" dirty="0" err="1"/>
              <a:t>congedarsi</a:t>
            </a:r>
            <a:endParaRPr lang="de-CH" sz="2000" noProof="0" dirty="0"/>
          </a:p>
          <a:p>
            <a:pPr marL="0" indent="0">
              <a:buNone/>
            </a:pPr>
            <a:endParaRPr lang="de-CH" sz="2400" noProof="0" dirty="0"/>
          </a:p>
          <a:p>
            <a:pPr marL="628650" lvl="1" indent="-171450"/>
            <a:endParaRPr lang="de-CH" noProof="0" dirty="0"/>
          </a:p>
        </p:txBody>
      </p:sp>
      <p:pic>
        <p:nvPicPr>
          <p:cNvPr id="4" name="Grafik 3" descr="Ein Bild, das Zeichnung, Entwurf, Lineart, Clipart enthält.&#10;&#10;KI-generierte Inhalte können fehlerhaft sein.">
            <a:extLst>
              <a:ext uri="{FF2B5EF4-FFF2-40B4-BE49-F238E27FC236}">
                <a16:creationId xmlns:a16="http://schemas.microsoft.com/office/drawing/2014/main" id="{B8E8372C-00F8-DAEC-5FDD-8C8D50F850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34485" y="826675"/>
            <a:ext cx="4587021" cy="3361273"/>
          </a:xfrm>
          <a:prstGeom prst="rect">
            <a:avLst/>
          </a:prstGeom>
          <a:effectLst>
            <a:outerShdw blurRad="50800" dist="38100" dir="2700000" algn="tl" rotWithShape="0">
              <a:prstClr val="black">
                <a:alpha val="40000"/>
              </a:prstClr>
            </a:outerShdw>
          </a:effectLst>
        </p:spPr>
      </p:pic>
      <p:sp>
        <p:nvSpPr>
          <p:cNvPr id="3" name="Textfeld 4">
            <a:extLst>
              <a:ext uri="{FF2B5EF4-FFF2-40B4-BE49-F238E27FC236}">
                <a16:creationId xmlns:a16="http://schemas.microsoft.com/office/drawing/2014/main" id="{06BADACD-FE7F-C00B-C73E-CBC54008EC6F}"/>
              </a:ext>
            </a:extLst>
          </p:cNvPr>
          <p:cNvSpPr txBox="1"/>
          <p:nvPr/>
        </p:nvSpPr>
        <p:spPr>
          <a:xfrm>
            <a:off x="7553013" y="4249662"/>
            <a:ext cx="4553713" cy="246221"/>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rPr>
              <a:t>: Spiegel et al. (2016). Sprache und Kommunikation. </a:t>
            </a:r>
            <a:r>
              <a:rPr lang="de-CH" sz="1000" dirty="0" err="1">
                <a:solidFill>
                  <a:srgbClr val="686868"/>
                </a:solidFill>
              </a:rPr>
              <a:t>hep</a:t>
            </a:r>
            <a:r>
              <a:rPr lang="de-CH" sz="1000" dirty="0">
                <a:solidFill>
                  <a:srgbClr val="686868"/>
                </a:solidFill>
              </a:rPr>
              <a:t>-Verlag. </a:t>
            </a:r>
          </a:p>
        </p:txBody>
      </p:sp>
      <p:sp>
        <p:nvSpPr>
          <p:cNvPr id="5" name="CasellaDiTesto 4">
            <a:extLst>
              <a:ext uri="{FF2B5EF4-FFF2-40B4-BE49-F238E27FC236}">
                <a16:creationId xmlns:a16="http://schemas.microsoft.com/office/drawing/2014/main" id="{812B97D0-DE09-DCE7-0CAC-C7C6447EA0C7}"/>
              </a:ext>
            </a:extLst>
          </p:cNvPr>
          <p:cNvSpPr txBox="1"/>
          <p:nvPr/>
        </p:nvSpPr>
        <p:spPr>
          <a:xfrm>
            <a:off x="8080005" y="902586"/>
            <a:ext cx="3708341" cy="369332"/>
          </a:xfrm>
          <a:prstGeom prst="rect">
            <a:avLst/>
          </a:prstGeom>
          <a:solidFill>
            <a:schemeClr val="bg1"/>
          </a:solidFill>
        </p:spPr>
        <p:txBody>
          <a:bodyPr wrap="square" rtlCol="0">
            <a:spAutoFit/>
          </a:bodyPr>
          <a:lstStyle/>
          <a:p>
            <a:r>
              <a:rPr lang="it-CH" dirty="0">
                <a:latin typeface="Comic Sans MS" panose="030F0902030302020204" pitchFamily="66" charset="0"/>
              </a:rPr>
              <a:t>Intervista con un fumettista</a:t>
            </a:r>
          </a:p>
        </p:txBody>
      </p:sp>
      <p:sp>
        <p:nvSpPr>
          <p:cNvPr id="8" name="Callout ovale 7">
            <a:extLst>
              <a:ext uri="{FF2B5EF4-FFF2-40B4-BE49-F238E27FC236}">
                <a16:creationId xmlns:a16="http://schemas.microsoft.com/office/drawing/2014/main" id="{DE0F4E2E-3205-C321-E8FE-C65E1D997E6B}"/>
              </a:ext>
            </a:extLst>
          </p:cNvPr>
          <p:cNvSpPr/>
          <p:nvPr/>
        </p:nvSpPr>
        <p:spPr>
          <a:xfrm rot="21251657">
            <a:off x="6655419" y="1785055"/>
            <a:ext cx="2684234" cy="1585115"/>
          </a:xfrm>
          <a:prstGeom prst="wedgeEllipseCallout">
            <a:avLst>
              <a:gd name="adj1" fmla="val 58334"/>
              <a:gd name="adj2" fmla="val 6664"/>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CH" dirty="0">
                <a:solidFill>
                  <a:schemeClr val="tx1"/>
                </a:solidFill>
                <a:latin typeface="Comic Sans MS" panose="030F0902030302020204" pitchFamily="66" charset="0"/>
              </a:rPr>
              <a:t>Un’ultima domanda: da dove prende le sue idee?</a:t>
            </a:r>
          </a:p>
        </p:txBody>
      </p:sp>
    </p:spTree>
    <p:extLst>
      <p:ext uri="{BB962C8B-B14F-4D97-AF65-F5344CB8AC3E}">
        <p14:creationId xmlns:p14="http://schemas.microsoft.com/office/powerpoint/2010/main" val="1804220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4CF2C-D6EF-EBB7-7CCD-4E6EB5409BE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E253B9A-7518-2110-AB43-2FAF6E7ABE24}"/>
              </a:ext>
            </a:extLst>
          </p:cNvPr>
          <p:cNvSpPr>
            <a:spLocks noGrp="1"/>
          </p:cNvSpPr>
          <p:nvPr>
            <p:ph type="sldNum" sz="quarter" idx="12"/>
          </p:nvPr>
        </p:nvSpPr>
        <p:spPr/>
        <p:txBody>
          <a:bodyPr/>
          <a:lstStyle/>
          <a:p>
            <a:fld id="{B7E6CA31-DA56-47CF-9891-B6D0296B6AEC}" type="slidenum">
              <a:rPr lang="ru-RU" smtClean="0"/>
              <a:t>8</a:t>
            </a:fld>
            <a:endParaRPr lang="ru-RU" dirty="0"/>
          </a:p>
        </p:txBody>
      </p:sp>
      <p:sp>
        <p:nvSpPr>
          <p:cNvPr id="9" name="Titel 1">
            <a:extLst>
              <a:ext uri="{FF2B5EF4-FFF2-40B4-BE49-F238E27FC236}">
                <a16:creationId xmlns:a16="http://schemas.microsoft.com/office/drawing/2014/main" id="{D4367708-EFB0-21D4-F356-D0E991E069E3}"/>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Le domande efficaci </a:t>
            </a:r>
            <a:r>
              <a:rPr lang="de-CH" sz="2400" dirty="0">
                <a:solidFill>
                  <a:srgbClr val="073450"/>
                </a:solidFill>
                <a:latin typeface="Century Gothic"/>
              </a:rPr>
              <a:t>devono </a:t>
            </a:r>
            <a:r>
              <a:rPr lang="de-CH" sz="2400" dirty="0" err="1">
                <a:solidFill>
                  <a:srgbClr val="073450"/>
                </a:solidFill>
                <a:latin typeface="Century Gothic"/>
              </a:rPr>
              <a:t>essere</a:t>
            </a:r>
            <a:r>
              <a:rPr lang="de-CH" sz="2400" dirty="0">
                <a:solidFill>
                  <a:srgbClr val="073450"/>
                </a:solidFill>
                <a:latin typeface="Century Gothic"/>
              </a:rPr>
              <a:t> </a:t>
            </a:r>
            <a:r>
              <a:rPr lang="de-CH" sz="2400" dirty="0" err="1">
                <a:solidFill>
                  <a:srgbClr val="073450"/>
                </a:solidFill>
                <a:latin typeface="Century Gothic"/>
              </a:rPr>
              <a:t>preparate</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91877D80-7496-6152-E4D9-D112324917BD}"/>
              </a:ext>
            </a:extLst>
          </p:cNvPr>
          <p:cNvSpPr txBox="1">
            <a:spLocks/>
          </p:cNvSpPr>
          <p:nvPr/>
        </p:nvSpPr>
        <p:spPr>
          <a:xfrm>
            <a:off x="1292351" y="1210094"/>
            <a:ext cx="6418883" cy="5265602"/>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de-CH" sz="2400" noProof="0" dirty="0"/>
              <a:t>Nella formulazione delle domande è necessario rispettare alcuni principi fondamentali:</a:t>
            </a:r>
            <a:br>
              <a:rPr lang="de-CH" sz="2400" noProof="0" dirty="0"/>
            </a:br>
            <a:r>
              <a:rPr lang="de-CH" sz="900" noProof="0" dirty="0">
                <a:solidFill>
                  <a:schemeClr val="bg1"/>
                </a:solidFill>
              </a:rPr>
              <a:t>e</a:t>
            </a:r>
          </a:p>
          <a:p>
            <a:pPr marL="171450" indent="-171450">
              <a:lnSpc>
                <a:spcPct val="120000"/>
              </a:lnSpc>
            </a:pPr>
            <a:r>
              <a:rPr lang="de-CH" sz="2400" noProof="0" dirty="0">
                <a:solidFill>
                  <a:srgbClr val="738D05"/>
                </a:solidFill>
              </a:rPr>
              <a:t>Porre domande aperte (</a:t>
            </a:r>
            <a:r>
              <a:rPr lang="de-CH" sz="2400" noProof="0" dirty="0">
                <a:solidFill>
                  <a:srgbClr val="738D05"/>
                </a:solidFill>
                <a:sym typeface="Wingdings" panose="05000000000000000000" pitchFamily="2" charset="2"/>
              </a:rPr>
              <a:t> </a:t>
            </a:r>
            <a:r>
              <a:rPr lang="de-CH" sz="2400" noProof="0" dirty="0" err="1">
                <a:solidFill>
                  <a:srgbClr val="738D05"/>
                </a:solidFill>
                <a:sym typeface="Wingdings" panose="05000000000000000000" pitchFamily="2" charset="2"/>
              </a:rPr>
              <a:t>domande</a:t>
            </a:r>
            <a:r>
              <a:rPr lang="de-CH" sz="2400" noProof="0" dirty="0">
                <a:solidFill>
                  <a:srgbClr val="738D05"/>
                </a:solidFill>
                <a:sym typeface="Wingdings" panose="05000000000000000000" pitchFamily="2" charset="2"/>
              </a:rPr>
              <a:t> </a:t>
            </a:r>
            <a:r>
              <a:rPr lang="de-CH" sz="2400" noProof="0" dirty="0" err="1">
                <a:solidFill>
                  <a:srgbClr val="738D05"/>
                </a:solidFill>
                <a:sym typeface="Wingdings" panose="05000000000000000000" pitchFamily="2" charset="2"/>
              </a:rPr>
              <a:t>chiave</a:t>
            </a:r>
            <a:r>
              <a:rPr lang="de-CH" sz="2400" noProof="0" dirty="0">
                <a:solidFill>
                  <a:srgbClr val="738D05"/>
                </a:solidFill>
                <a:sym typeface="Wingdings" panose="05000000000000000000" pitchFamily="2" charset="2"/>
              </a:rPr>
              <a:t>)</a:t>
            </a:r>
            <a:endParaRPr lang="de-CH" sz="2400" noProof="0" dirty="0">
              <a:solidFill>
                <a:srgbClr val="738D05"/>
              </a:solidFill>
            </a:endParaRPr>
          </a:p>
          <a:p>
            <a:pPr marL="628650" lvl="1" indent="-171450">
              <a:lnSpc>
                <a:spcPct val="120000"/>
              </a:lnSpc>
              <a:spcBef>
                <a:spcPts val="200"/>
              </a:spcBef>
            </a:pPr>
            <a:r>
              <a:rPr lang="de-CH" sz="2000" dirty="0"/>
              <a:t>«Come mai…? »</a:t>
            </a:r>
          </a:p>
          <a:p>
            <a:pPr marL="628650" lvl="1" indent="-171450">
              <a:lnSpc>
                <a:spcPct val="120000"/>
              </a:lnSpc>
              <a:spcBef>
                <a:spcPts val="200"/>
              </a:spcBef>
            </a:pPr>
            <a:r>
              <a:rPr lang="de-CH" sz="2000" noProof="0" dirty="0"/>
              <a:t>«Che cos’è…? </a:t>
            </a:r>
            <a:r>
              <a:rPr lang="de-CH" sz="2000" dirty="0"/>
              <a:t>»</a:t>
            </a:r>
            <a:endParaRPr lang="de-CH" sz="2000" noProof="0" dirty="0"/>
          </a:p>
          <a:p>
            <a:pPr marL="628650" lvl="1" indent="-171450">
              <a:lnSpc>
                <a:spcPct val="120000"/>
              </a:lnSpc>
              <a:spcBef>
                <a:spcPts val="200"/>
              </a:spcBef>
            </a:pPr>
            <a:r>
              <a:rPr lang="de-CH" sz="2000" dirty="0"/>
              <a:t>«Da dove sappiamo / sapete …? »</a:t>
            </a:r>
          </a:p>
          <a:p>
            <a:pPr marL="628650" lvl="1" indent="-171450">
              <a:lnSpc>
                <a:spcPct val="120000"/>
              </a:lnSpc>
              <a:spcBef>
                <a:spcPts val="200"/>
              </a:spcBef>
            </a:pPr>
            <a:r>
              <a:rPr lang="de-CH" sz="2000" dirty="0"/>
              <a:t>ecc. </a:t>
            </a:r>
            <a:endParaRPr lang="de-CH" sz="2000" noProof="0" dirty="0"/>
          </a:p>
          <a:p>
            <a:pPr marL="171450" indent="-171450">
              <a:lnSpc>
                <a:spcPct val="120000"/>
              </a:lnSpc>
            </a:pPr>
            <a:r>
              <a:rPr lang="de-CH" sz="2400" dirty="0">
                <a:solidFill>
                  <a:srgbClr val="738D05"/>
                </a:solidFill>
              </a:rPr>
              <a:t>Niente domande suggestive</a:t>
            </a:r>
          </a:p>
          <a:p>
            <a:pPr marL="0" indent="0">
              <a:lnSpc>
                <a:spcPct val="120000"/>
              </a:lnSpc>
              <a:buNone/>
            </a:pPr>
            <a:r>
              <a:rPr lang="de-CH" sz="2000" dirty="0"/>
              <a:t>Evitate formulazioni del tipo</a:t>
            </a:r>
          </a:p>
          <a:p>
            <a:pPr marL="628650" lvl="1" indent="-171450">
              <a:lnSpc>
                <a:spcPct val="120000"/>
              </a:lnSpc>
              <a:spcBef>
                <a:spcPts val="200"/>
              </a:spcBef>
            </a:pPr>
            <a:r>
              <a:rPr lang="de-CH" sz="2000" dirty="0"/>
              <a:t>«Non è forse anche lei dell’opinione che…? »</a:t>
            </a:r>
          </a:p>
          <a:p>
            <a:pPr marL="628650" lvl="1" indent="-171450">
              <a:lnSpc>
                <a:spcPct val="120000"/>
              </a:lnSpc>
              <a:spcBef>
                <a:spcPts val="200"/>
              </a:spcBef>
            </a:pPr>
            <a:r>
              <a:rPr lang="de-CH" sz="2000" dirty="0"/>
              <a:t>«Sicuramente anche </a:t>
            </a:r>
            <a:r>
              <a:rPr lang="de-CH" sz="2000" dirty="0" err="1"/>
              <a:t>lei</a:t>
            </a:r>
            <a:r>
              <a:rPr lang="de-CH" sz="2000" dirty="0"/>
              <a:t> </a:t>
            </a:r>
            <a:r>
              <a:rPr lang="de-CH" sz="2000" dirty="0" err="1"/>
              <a:t>pensa</a:t>
            </a:r>
            <a:r>
              <a:rPr lang="de-CH" sz="2000" dirty="0"/>
              <a:t> che…?»</a:t>
            </a:r>
          </a:p>
          <a:p>
            <a:pPr marL="171450" indent="-171450">
              <a:lnSpc>
                <a:spcPct val="120000"/>
              </a:lnSpc>
            </a:pPr>
            <a:r>
              <a:rPr lang="de-CH" sz="2400" noProof="0" dirty="0">
                <a:solidFill>
                  <a:srgbClr val="738D05"/>
                </a:solidFill>
              </a:rPr>
              <a:t>Niente domande a cui si risponde con «sì» o «no» </a:t>
            </a:r>
            <a:endParaRPr lang="de-CH" sz="2400" dirty="0">
              <a:solidFill>
                <a:srgbClr val="738D05"/>
              </a:solidFill>
            </a:endParaRPr>
          </a:p>
          <a:p>
            <a:pPr lvl="1">
              <a:lnSpc>
                <a:spcPct val="120000"/>
              </a:lnSpc>
              <a:spcBef>
                <a:spcPts val="200"/>
              </a:spcBef>
            </a:pPr>
            <a:r>
              <a:rPr lang="de-CH" sz="1800" dirty="0"/>
              <a:t>Le domande a cui si può rispondere solo con sì o no non forniscono molte informazioni.</a:t>
            </a:r>
          </a:p>
          <a:p>
            <a:pPr lvl="1">
              <a:lnSpc>
                <a:spcPct val="120000"/>
              </a:lnSpc>
              <a:spcBef>
                <a:spcPts val="200"/>
              </a:spcBef>
            </a:pPr>
            <a:r>
              <a:rPr lang="de-CH" sz="1800" dirty="0"/>
              <a:t>Le domande sì/no </a:t>
            </a:r>
            <a:r>
              <a:rPr lang="de-CH" sz="1800" b="1" dirty="0"/>
              <a:t>non</a:t>
            </a:r>
            <a:r>
              <a:rPr lang="de-CH" sz="1800" dirty="0"/>
              <a:t> </a:t>
            </a:r>
            <a:r>
              <a:rPr lang="de-CH" sz="1800" dirty="0" err="1"/>
              <a:t>danno</a:t>
            </a:r>
            <a:r>
              <a:rPr lang="de-CH" sz="1800" dirty="0"/>
              <a:t> alla </a:t>
            </a:r>
            <a:r>
              <a:rPr lang="de-CH" sz="1800" dirty="0" err="1"/>
              <a:t>persona</a:t>
            </a:r>
            <a:r>
              <a:rPr lang="de-CH" sz="1800" dirty="0"/>
              <a:t> </a:t>
            </a:r>
            <a:r>
              <a:rPr lang="de-CH" sz="1800" dirty="0" err="1"/>
              <a:t>intervistata</a:t>
            </a:r>
            <a:r>
              <a:rPr lang="de-CH" sz="1800" dirty="0"/>
              <a:t> la possibilità di </a:t>
            </a:r>
            <a:r>
              <a:rPr lang="de-CH" sz="1800" b="1" dirty="0"/>
              <a:t>raccontare</a:t>
            </a:r>
            <a:r>
              <a:rPr lang="de-CH" sz="1800" dirty="0"/>
              <a:t> qualcosa.</a:t>
            </a:r>
          </a:p>
          <a:p>
            <a:pPr marL="0" indent="0">
              <a:lnSpc>
                <a:spcPct val="120000"/>
              </a:lnSpc>
              <a:buNone/>
            </a:pPr>
            <a:endParaRPr lang="de-CH" sz="2000" noProof="0" dirty="0"/>
          </a:p>
          <a:p>
            <a:pPr marL="0" indent="0">
              <a:buNone/>
            </a:pPr>
            <a:endParaRPr lang="de-CH" sz="2000" dirty="0"/>
          </a:p>
          <a:p>
            <a:pPr marL="0" indent="0">
              <a:buNone/>
            </a:pPr>
            <a:endParaRPr lang="de-CH" sz="2000" noProof="0" dirty="0"/>
          </a:p>
          <a:p>
            <a:pPr marL="0" indent="0">
              <a:buNone/>
            </a:pPr>
            <a:endParaRPr lang="de-CH" sz="2000" dirty="0"/>
          </a:p>
          <a:p>
            <a:pPr marL="0" indent="0">
              <a:buNone/>
            </a:pPr>
            <a:endParaRPr lang="de-CH" sz="2000" noProof="0" dirty="0"/>
          </a:p>
          <a:p>
            <a:pPr marL="0" indent="0">
              <a:buNone/>
            </a:pPr>
            <a:endParaRPr lang="de-CH" sz="2000" noProof="0" dirty="0"/>
          </a:p>
          <a:p>
            <a:pPr marL="0" indent="0">
              <a:buNone/>
            </a:pPr>
            <a:endParaRPr lang="de-CH" sz="2400" noProof="0" dirty="0"/>
          </a:p>
          <a:p>
            <a:pPr marL="628650" lvl="1" indent="-171450"/>
            <a:endParaRPr lang="de-CH" noProof="0" dirty="0"/>
          </a:p>
        </p:txBody>
      </p:sp>
      <p:sp>
        <p:nvSpPr>
          <p:cNvPr id="3" name="Ellipse 16">
            <a:extLst>
              <a:ext uri="{FF2B5EF4-FFF2-40B4-BE49-F238E27FC236}">
                <a16:creationId xmlns:a16="http://schemas.microsoft.com/office/drawing/2014/main" id="{18931495-3430-BD56-B1BC-9ABF2988F9AE}"/>
              </a:ext>
            </a:extLst>
          </p:cNvPr>
          <p:cNvSpPr/>
          <p:nvPr/>
        </p:nvSpPr>
        <p:spPr>
          <a:xfrm>
            <a:off x="8229599" y="391887"/>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6" name="Freeform 5">
            <a:extLst>
              <a:ext uri="{FF2B5EF4-FFF2-40B4-BE49-F238E27FC236}">
                <a16:creationId xmlns:a16="http://schemas.microsoft.com/office/drawing/2014/main" id="{C0AD5F5D-956B-5CB3-D323-57071C73083D}"/>
              </a:ext>
            </a:extLst>
          </p:cNvPr>
          <p:cNvSpPr>
            <a:spLocks noEditPoints="1"/>
          </p:cNvSpPr>
          <p:nvPr/>
        </p:nvSpPr>
        <p:spPr bwMode="auto">
          <a:xfrm>
            <a:off x="8387778" y="543631"/>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7" name="Textfeld 6">
            <a:extLst>
              <a:ext uri="{FF2B5EF4-FFF2-40B4-BE49-F238E27FC236}">
                <a16:creationId xmlns:a16="http://schemas.microsoft.com/office/drawing/2014/main" id="{5268F861-6B96-AB85-1DC0-F9E4D1D092DC}"/>
              </a:ext>
            </a:extLst>
          </p:cNvPr>
          <p:cNvSpPr txBox="1"/>
          <p:nvPr/>
        </p:nvSpPr>
        <p:spPr>
          <a:xfrm>
            <a:off x="8893627" y="424543"/>
            <a:ext cx="2345334" cy="738664"/>
          </a:xfrm>
          <a:prstGeom prst="rect">
            <a:avLst/>
          </a:prstGeom>
          <a:noFill/>
        </p:spPr>
        <p:txBody>
          <a:bodyPr wrap="square" rtlCol="0">
            <a:spAutoFit/>
          </a:bodyPr>
          <a:lstStyle/>
          <a:p>
            <a:r>
              <a:rPr lang="de-CH" sz="1400" dirty="0"/>
              <a:t>Collegamento con le </a:t>
            </a:r>
            <a:r>
              <a:rPr lang="de-CH" sz="1400" dirty="0" err="1"/>
              <a:t>domande</a:t>
            </a:r>
            <a:r>
              <a:rPr lang="de-CH" sz="1400" dirty="0"/>
              <a:t> </a:t>
            </a:r>
            <a:r>
              <a:rPr lang="de-CH" sz="1400" dirty="0" err="1"/>
              <a:t>chiave</a:t>
            </a:r>
            <a:r>
              <a:rPr lang="de-CH" sz="1400" dirty="0"/>
              <a:t> e il pensiero critico</a:t>
            </a:r>
          </a:p>
        </p:txBody>
      </p:sp>
      <p:pic>
        <p:nvPicPr>
          <p:cNvPr id="13" name="Grafik 12" descr="Ein Bild, das Text, Cartoon, Darstellung, Design enthält.&#10;&#10;KI-generierte Inhalte können fehlerhaft sein.">
            <a:extLst>
              <a:ext uri="{FF2B5EF4-FFF2-40B4-BE49-F238E27FC236}">
                <a16:creationId xmlns:a16="http://schemas.microsoft.com/office/drawing/2014/main" id="{EC76C53E-B338-5B98-4A7A-D03FE700542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33281" y="2481943"/>
            <a:ext cx="3542763" cy="2835765"/>
          </a:xfrm>
          <a:prstGeom prst="rect">
            <a:avLst/>
          </a:prstGeom>
          <a:effectLst>
            <a:outerShdw blurRad="50800" dist="38100" dir="2700000" algn="tl" rotWithShape="0">
              <a:prstClr val="black">
                <a:alpha val="40000"/>
              </a:prstClr>
            </a:outerShdw>
          </a:effectLst>
        </p:spPr>
      </p:pic>
      <p:sp>
        <p:nvSpPr>
          <p:cNvPr id="14" name="Textfeld 13">
            <a:extLst>
              <a:ext uri="{FF2B5EF4-FFF2-40B4-BE49-F238E27FC236}">
                <a16:creationId xmlns:a16="http://schemas.microsoft.com/office/drawing/2014/main" id="{CC7D049B-A821-1D22-2769-F749D8071A99}"/>
              </a:ext>
            </a:extLst>
          </p:cNvPr>
          <p:cNvSpPr txBox="1"/>
          <p:nvPr/>
        </p:nvSpPr>
        <p:spPr>
          <a:xfrm>
            <a:off x="7946576" y="1970312"/>
            <a:ext cx="3542763" cy="523220"/>
          </a:xfrm>
          <a:prstGeom prst="rect">
            <a:avLst/>
          </a:prstGeom>
          <a:noFill/>
        </p:spPr>
        <p:txBody>
          <a:bodyPr wrap="square" rtlCol="0">
            <a:spAutoFit/>
          </a:bodyPr>
          <a:lstStyle/>
          <a:p>
            <a:r>
              <a:rPr lang="de-CH" sz="1400" dirty="0"/>
              <a:t>Le domande chiuse forniscono poche informazioni</a:t>
            </a:r>
          </a:p>
        </p:txBody>
      </p:sp>
      <p:sp>
        <p:nvSpPr>
          <p:cNvPr id="16" name="Pfeil: nach rechts 15">
            <a:extLst>
              <a:ext uri="{FF2B5EF4-FFF2-40B4-BE49-F238E27FC236}">
                <a16:creationId xmlns:a16="http://schemas.microsoft.com/office/drawing/2014/main" id="{81B7674A-CAB7-66F6-4808-F77CB3078EFE}"/>
              </a:ext>
            </a:extLst>
          </p:cNvPr>
          <p:cNvSpPr/>
          <p:nvPr/>
        </p:nvSpPr>
        <p:spPr>
          <a:xfrm>
            <a:off x="5257800" y="2786743"/>
            <a:ext cx="2398776" cy="195943"/>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de-CH"/>
          </a:p>
        </p:txBody>
      </p:sp>
      <p:sp>
        <p:nvSpPr>
          <p:cNvPr id="4" name="Textfeld 14">
            <a:extLst>
              <a:ext uri="{FF2B5EF4-FFF2-40B4-BE49-F238E27FC236}">
                <a16:creationId xmlns:a16="http://schemas.microsoft.com/office/drawing/2014/main" id="{8C15F1A5-6B44-0583-52B6-F69E8AE71E87}"/>
              </a:ext>
            </a:extLst>
          </p:cNvPr>
          <p:cNvSpPr txBox="1"/>
          <p:nvPr/>
        </p:nvSpPr>
        <p:spPr>
          <a:xfrm>
            <a:off x="7938148" y="5341046"/>
            <a:ext cx="3922342" cy="400110"/>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rPr>
              <a:t>: Böhner und Schütz (2020). Psychologie der Kommunikation. Springer.</a:t>
            </a:r>
          </a:p>
        </p:txBody>
      </p:sp>
      <p:sp>
        <p:nvSpPr>
          <p:cNvPr id="8" name="Textfeld 3">
            <a:extLst>
              <a:ext uri="{FF2B5EF4-FFF2-40B4-BE49-F238E27FC236}">
                <a16:creationId xmlns:a16="http://schemas.microsoft.com/office/drawing/2014/main" id="{31C5B5A7-AD4E-BE78-9A67-03A7D9385F08}"/>
              </a:ext>
            </a:extLst>
          </p:cNvPr>
          <p:cNvSpPr txBox="1"/>
          <p:nvPr/>
        </p:nvSpPr>
        <p:spPr>
          <a:xfrm>
            <a:off x="8229599" y="2522220"/>
            <a:ext cx="2080261" cy="246221"/>
          </a:xfrm>
          <a:prstGeom prst="rect">
            <a:avLst/>
          </a:prstGeom>
          <a:solidFill>
            <a:srgbClr val="ECF295"/>
          </a:solidFill>
        </p:spPr>
        <p:txBody>
          <a:bodyPr wrap="square" rtlCol="0">
            <a:spAutoFit/>
          </a:bodyPr>
          <a:lstStyle/>
          <a:p>
            <a:r>
              <a:rPr lang="en-GB" sz="1000" noProof="0" dirty="0" err="1">
                <a:solidFill>
                  <a:srgbClr val="000000"/>
                </a:solidFill>
              </a:rPr>
              <a:t>È</a:t>
            </a:r>
            <a:r>
              <a:rPr lang="en-GB" sz="1000" noProof="0" dirty="0">
                <a:solidFill>
                  <a:srgbClr val="000000"/>
                </a:solidFill>
              </a:rPr>
              <a:t> </a:t>
            </a:r>
            <a:r>
              <a:rPr lang="en-GB" sz="1000" noProof="0" dirty="0" err="1">
                <a:solidFill>
                  <a:srgbClr val="000000"/>
                </a:solidFill>
              </a:rPr>
              <a:t>stato</a:t>
            </a:r>
            <a:r>
              <a:rPr lang="en-GB" sz="1000" noProof="0" dirty="0">
                <a:solidFill>
                  <a:srgbClr val="000000"/>
                </a:solidFill>
              </a:rPr>
              <a:t> qui </a:t>
            </a:r>
            <a:r>
              <a:rPr lang="en-GB" sz="1000" noProof="0" dirty="0" err="1">
                <a:solidFill>
                  <a:srgbClr val="000000"/>
                </a:solidFill>
              </a:rPr>
              <a:t>tutto</a:t>
            </a:r>
            <a:r>
              <a:rPr lang="en-GB" sz="1000" noProof="0" dirty="0">
                <a:solidFill>
                  <a:srgbClr val="000000"/>
                </a:solidFill>
              </a:rPr>
              <a:t> il tempo?</a:t>
            </a:r>
          </a:p>
        </p:txBody>
      </p:sp>
      <p:sp>
        <p:nvSpPr>
          <p:cNvPr id="12" name="Textfeld 10">
            <a:extLst>
              <a:ext uri="{FF2B5EF4-FFF2-40B4-BE49-F238E27FC236}">
                <a16:creationId xmlns:a16="http://schemas.microsoft.com/office/drawing/2014/main" id="{07158266-F3B5-9AF2-E57A-458AB833DF6C}"/>
              </a:ext>
            </a:extLst>
          </p:cNvPr>
          <p:cNvSpPr txBox="1"/>
          <p:nvPr/>
        </p:nvSpPr>
        <p:spPr>
          <a:xfrm>
            <a:off x="8224649" y="3012205"/>
            <a:ext cx="431671" cy="246221"/>
          </a:xfrm>
          <a:prstGeom prst="rect">
            <a:avLst/>
          </a:prstGeom>
          <a:solidFill>
            <a:srgbClr val="F7DA00"/>
          </a:solidFill>
        </p:spPr>
        <p:txBody>
          <a:bodyPr wrap="square" rtlCol="0">
            <a:spAutoFit/>
          </a:bodyPr>
          <a:lstStyle/>
          <a:p>
            <a:pPr algn="ctr"/>
            <a:r>
              <a:rPr lang="en-GB" sz="1000" noProof="0" dirty="0" err="1">
                <a:solidFill>
                  <a:srgbClr val="000000"/>
                </a:solidFill>
              </a:rPr>
              <a:t>Sì</a:t>
            </a:r>
            <a:endParaRPr lang="en-GB" sz="1000" noProof="0" dirty="0">
              <a:solidFill>
                <a:srgbClr val="000000"/>
              </a:solidFill>
            </a:endParaRPr>
          </a:p>
        </p:txBody>
      </p:sp>
      <p:sp>
        <p:nvSpPr>
          <p:cNvPr id="15" name="Textfeld 10">
            <a:extLst>
              <a:ext uri="{FF2B5EF4-FFF2-40B4-BE49-F238E27FC236}">
                <a16:creationId xmlns:a16="http://schemas.microsoft.com/office/drawing/2014/main" id="{8203C354-62BF-90E3-3EDF-B38A5203363C}"/>
              </a:ext>
            </a:extLst>
          </p:cNvPr>
          <p:cNvSpPr txBox="1"/>
          <p:nvPr/>
        </p:nvSpPr>
        <p:spPr>
          <a:xfrm>
            <a:off x="9848983" y="3499135"/>
            <a:ext cx="431671" cy="246221"/>
          </a:xfrm>
          <a:prstGeom prst="rect">
            <a:avLst/>
          </a:prstGeom>
          <a:solidFill>
            <a:srgbClr val="F7DA00"/>
          </a:solidFill>
        </p:spPr>
        <p:txBody>
          <a:bodyPr wrap="square" rtlCol="0">
            <a:spAutoFit/>
          </a:bodyPr>
          <a:lstStyle/>
          <a:p>
            <a:pPr algn="ctr"/>
            <a:r>
              <a:rPr lang="en-GB" sz="1000" dirty="0" err="1">
                <a:solidFill>
                  <a:srgbClr val="000000"/>
                </a:solidFill>
              </a:rPr>
              <a:t>Sì</a:t>
            </a:r>
            <a:endParaRPr lang="en-GB" sz="1000" noProof="0" dirty="0">
              <a:solidFill>
                <a:srgbClr val="000000"/>
              </a:solidFill>
            </a:endParaRPr>
          </a:p>
        </p:txBody>
      </p:sp>
      <p:sp>
        <p:nvSpPr>
          <p:cNvPr id="17" name="Textfeld 4">
            <a:extLst>
              <a:ext uri="{FF2B5EF4-FFF2-40B4-BE49-F238E27FC236}">
                <a16:creationId xmlns:a16="http://schemas.microsoft.com/office/drawing/2014/main" id="{5EE7091B-25E4-8854-0992-2E74AD1763BF}"/>
              </a:ext>
            </a:extLst>
          </p:cNvPr>
          <p:cNvSpPr txBox="1"/>
          <p:nvPr/>
        </p:nvSpPr>
        <p:spPr>
          <a:xfrm>
            <a:off x="9113520" y="3071951"/>
            <a:ext cx="1694893" cy="246221"/>
          </a:xfrm>
          <a:prstGeom prst="rect">
            <a:avLst/>
          </a:prstGeom>
          <a:solidFill>
            <a:srgbClr val="ECF295"/>
          </a:solidFill>
        </p:spPr>
        <p:txBody>
          <a:bodyPr wrap="square" rtlCol="0">
            <a:spAutoFit/>
          </a:bodyPr>
          <a:lstStyle/>
          <a:p>
            <a:r>
              <a:rPr lang="en-GB" sz="1000" noProof="0" dirty="0">
                <a:solidFill>
                  <a:srgbClr val="000000"/>
                </a:solidFill>
              </a:rPr>
              <a:t>Ha visto il </a:t>
            </a:r>
            <a:r>
              <a:rPr lang="en-GB" sz="1000" noProof="0" dirty="0" err="1">
                <a:solidFill>
                  <a:srgbClr val="000000"/>
                </a:solidFill>
              </a:rPr>
              <a:t>colpevole</a:t>
            </a:r>
            <a:r>
              <a:rPr lang="en-GB" sz="1000" noProof="0" dirty="0">
                <a:solidFill>
                  <a:srgbClr val="000000"/>
                </a:solidFill>
              </a:rPr>
              <a:t>?</a:t>
            </a:r>
          </a:p>
        </p:txBody>
      </p:sp>
      <p:sp>
        <p:nvSpPr>
          <p:cNvPr id="18" name="Textfeld 7">
            <a:extLst>
              <a:ext uri="{FF2B5EF4-FFF2-40B4-BE49-F238E27FC236}">
                <a16:creationId xmlns:a16="http://schemas.microsoft.com/office/drawing/2014/main" id="{12037DB7-708E-AFB9-D272-6731C0103CFF}"/>
              </a:ext>
            </a:extLst>
          </p:cNvPr>
          <p:cNvSpPr txBox="1"/>
          <p:nvPr/>
        </p:nvSpPr>
        <p:spPr>
          <a:xfrm>
            <a:off x="10043161" y="3921032"/>
            <a:ext cx="1386840" cy="400110"/>
          </a:xfrm>
          <a:prstGeom prst="rect">
            <a:avLst/>
          </a:prstGeom>
          <a:solidFill>
            <a:srgbClr val="ECF295"/>
          </a:solidFill>
        </p:spPr>
        <p:txBody>
          <a:bodyPr wrap="square" rtlCol="0">
            <a:spAutoFit/>
          </a:bodyPr>
          <a:lstStyle/>
          <a:p>
            <a:r>
              <a:rPr lang="en-GB" sz="1000" noProof="0" dirty="0" err="1">
                <a:solidFill>
                  <a:srgbClr val="000000"/>
                </a:solidFill>
              </a:rPr>
              <a:t>È</a:t>
            </a:r>
            <a:r>
              <a:rPr lang="en-GB" sz="1000" noProof="0" dirty="0">
                <a:solidFill>
                  <a:srgbClr val="000000"/>
                </a:solidFill>
              </a:rPr>
              <a:t> </a:t>
            </a:r>
            <a:r>
              <a:rPr lang="en-GB" sz="1000" noProof="0" dirty="0" err="1">
                <a:solidFill>
                  <a:srgbClr val="000000"/>
                </a:solidFill>
              </a:rPr>
              <a:t>andato</a:t>
            </a:r>
            <a:r>
              <a:rPr lang="en-GB" sz="1000" noProof="0" dirty="0">
                <a:solidFill>
                  <a:srgbClr val="000000"/>
                </a:solidFill>
              </a:rPr>
              <a:t> a </a:t>
            </a:r>
            <a:r>
              <a:rPr lang="en-GB" sz="1000" noProof="0" dirty="0" err="1">
                <a:solidFill>
                  <a:srgbClr val="000000"/>
                </a:solidFill>
              </a:rPr>
              <a:t>destra</a:t>
            </a:r>
            <a:r>
              <a:rPr lang="en-GB" sz="1000" noProof="0" dirty="0">
                <a:solidFill>
                  <a:srgbClr val="000000"/>
                </a:solidFill>
              </a:rPr>
              <a:t> o a sinistra?</a:t>
            </a:r>
          </a:p>
        </p:txBody>
      </p:sp>
      <p:sp>
        <p:nvSpPr>
          <p:cNvPr id="19" name="Textfeld 16">
            <a:extLst>
              <a:ext uri="{FF2B5EF4-FFF2-40B4-BE49-F238E27FC236}">
                <a16:creationId xmlns:a16="http://schemas.microsoft.com/office/drawing/2014/main" id="{54013550-69A2-6442-CB67-D49D97B0C794}"/>
              </a:ext>
            </a:extLst>
          </p:cNvPr>
          <p:cNvSpPr txBox="1"/>
          <p:nvPr/>
        </p:nvSpPr>
        <p:spPr>
          <a:xfrm>
            <a:off x="10318107" y="4549326"/>
            <a:ext cx="891540" cy="246221"/>
          </a:xfrm>
          <a:prstGeom prst="rect">
            <a:avLst/>
          </a:prstGeom>
          <a:solidFill>
            <a:srgbClr val="F7DA00"/>
          </a:solidFill>
        </p:spPr>
        <p:txBody>
          <a:bodyPr wrap="square" rtlCol="0">
            <a:spAutoFit/>
          </a:bodyPr>
          <a:lstStyle/>
          <a:p>
            <a:pPr algn="ctr"/>
            <a:r>
              <a:rPr lang="en-GB" sz="1000" noProof="0" dirty="0">
                <a:solidFill>
                  <a:srgbClr val="000000"/>
                </a:solidFill>
              </a:rPr>
              <a:t>A sinistra</a:t>
            </a:r>
          </a:p>
        </p:txBody>
      </p:sp>
    </p:spTree>
    <p:extLst>
      <p:ext uri="{BB962C8B-B14F-4D97-AF65-F5344CB8AC3E}">
        <p14:creationId xmlns:p14="http://schemas.microsoft.com/office/powerpoint/2010/main" val="929459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DC541E5-3AD9-A9E7-70E1-4C14EF657917}"/>
              </a:ext>
            </a:extLst>
          </p:cNvPr>
          <p:cNvSpPr>
            <a:spLocks noGrp="1"/>
          </p:cNvSpPr>
          <p:nvPr>
            <p:ph type="sldNum" sz="quarter" idx="12"/>
          </p:nvPr>
        </p:nvSpPr>
        <p:spPr/>
        <p:txBody>
          <a:bodyPr/>
          <a:lstStyle/>
          <a:p>
            <a:fld id="{B7E6CA31-DA56-47CF-9891-B6D0296B6AEC}" type="slidenum">
              <a:rPr lang="ru-RU" smtClean="0"/>
              <a:t>9</a:t>
            </a:fld>
            <a:endParaRPr lang="ru-RU"/>
          </a:p>
        </p:txBody>
      </p:sp>
      <p:sp>
        <p:nvSpPr>
          <p:cNvPr id="3" name="Textplatzhalter 2">
            <a:extLst>
              <a:ext uri="{FF2B5EF4-FFF2-40B4-BE49-F238E27FC236}">
                <a16:creationId xmlns:a16="http://schemas.microsoft.com/office/drawing/2014/main" id="{77683771-3291-CF51-F7B2-3C81B26C569C}"/>
              </a:ext>
            </a:extLst>
          </p:cNvPr>
          <p:cNvSpPr>
            <a:spLocks noGrp="1"/>
          </p:cNvSpPr>
          <p:nvPr>
            <p:ph type="body" idx="4294967295"/>
          </p:nvPr>
        </p:nvSpPr>
        <p:spPr>
          <a:xfrm>
            <a:off x="2578490" y="1707101"/>
            <a:ext cx="7326007" cy="984476"/>
          </a:xfrm>
        </p:spPr>
        <p:txBody>
          <a:bodyPr>
            <a:normAutofit fontScale="92500" lnSpcReduction="20000"/>
          </a:bodyPr>
          <a:lstStyle/>
          <a:p>
            <a:pPr marL="0" indent="0">
              <a:buNone/>
            </a:pPr>
            <a:r>
              <a:rPr lang="de-CH" sz="1700" dirty="0"/>
              <a:t>La </a:t>
            </a:r>
            <a:r>
              <a:rPr lang="de-CH" sz="1700" dirty="0" err="1"/>
              <a:t>mappa</a:t>
            </a:r>
            <a:r>
              <a:rPr lang="de-CH" sz="1700" dirty="0"/>
              <a:t> </a:t>
            </a:r>
            <a:r>
              <a:rPr lang="de-CH" sz="1700" dirty="0" err="1"/>
              <a:t>dell'empatia</a:t>
            </a:r>
            <a:r>
              <a:rPr lang="de-CH" sz="1700" dirty="0"/>
              <a:t> </a:t>
            </a:r>
            <a:r>
              <a:rPr lang="de-CH" sz="1700" dirty="0" err="1"/>
              <a:t>fornisce</a:t>
            </a:r>
            <a:r>
              <a:rPr lang="de-CH" sz="1700" dirty="0"/>
              <a:t> </a:t>
            </a:r>
            <a:r>
              <a:rPr lang="de-CH" sz="1700" dirty="0" err="1"/>
              <a:t>ulteriori</a:t>
            </a:r>
            <a:r>
              <a:rPr lang="de-CH" sz="1700" dirty="0"/>
              <a:t> indicazioni sulle </a:t>
            </a:r>
            <a:r>
              <a:rPr lang="de-CH" sz="1700" dirty="0" err="1"/>
              <a:t>domande</a:t>
            </a:r>
            <a:r>
              <a:rPr lang="de-CH" sz="1700" dirty="0"/>
              <a:t> </a:t>
            </a:r>
            <a:r>
              <a:rPr lang="de-CH" sz="1700" dirty="0" err="1"/>
              <a:t>chiave</a:t>
            </a:r>
            <a:r>
              <a:rPr lang="de-CH" sz="1700" dirty="0"/>
              <a:t>.</a:t>
            </a:r>
          </a:p>
          <a:p>
            <a:pPr marL="0" indent="0">
              <a:buNone/>
            </a:pPr>
            <a:r>
              <a:rPr lang="de-CH" sz="1700" dirty="0"/>
              <a:t>Le domande possono anche servire da spunto per domande rompighiaccio. </a:t>
            </a:r>
          </a:p>
        </p:txBody>
      </p:sp>
      <p:grpSp>
        <p:nvGrpSpPr>
          <p:cNvPr id="5" name="Gruppieren 4">
            <a:extLst>
              <a:ext uri="{FF2B5EF4-FFF2-40B4-BE49-F238E27FC236}">
                <a16:creationId xmlns:a16="http://schemas.microsoft.com/office/drawing/2014/main" id="{9D312B9B-B5CF-0AE1-A2C1-502CC42BD2AC}"/>
              </a:ext>
            </a:extLst>
          </p:cNvPr>
          <p:cNvGrpSpPr/>
          <p:nvPr/>
        </p:nvGrpSpPr>
        <p:grpSpPr>
          <a:xfrm>
            <a:off x="8255000" y="399143"/>
            <a:ext cx="638627" cy="599420"/>
            <a:chOff x="4096535" y="3368565"/>
            <a:chExt cx="1135146" cy="1136163"/>
          </a:xfrm>
        </p:grpSpPr>
        <p:sp>
          <p:nvSpPr>
            <p:cNvPr id="6" name="Oval 11">
              <a:extLst>
                <a:ext uri="{FF2B5EF4-FFF2-40B4-BE49-F238E27FC236}">
                  <a16:creationId xmlns:a16="http://schemas.microsoft.com/office/drawing/2014/main" id="{D5A1BAE0-9515-23FE-7830-647818284FE6}"/>
                </a:ext>
              </a:extLst>
            </p:cNvPr>
            <p:cNvSpPr>
              <a:spLocks noChangeArrowheads="1"/>
            </p:cNvSpPr>
            <p:nvPr/>
          </p:nvSpPr>
          <p:spPr bwMode="auto">
            <a:xfrm>
              <a:off x="4096535" y="3368565"/>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7" name="Freeform 51">
              <a:extLst>
                <a:ext uri="{FF2B5EF4-FFF2-40B4-BE49-F238E27FC236}">
                  <a16:creationId xmlns:a16="http://schemas.microsoft.com/office/drawing/2014/main" id="{3D888080-F195-1F37-F422-8A1480E3FF1F}"/>
                </a:ext>
              </a:extLst>
            </p:cNvPr>
            <p:cNvSpPr>
              <a:spLocks noEditPoints="1"/>
            </p:cNvSpPr>
            <p:nvPr/>
          </p:nvSpPr>
          <p:spPr bwMode="auto">
            <a:xfrm>
              <a:off x="4292633" y="3558567"/>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grpSp>
      <p:sp>
        <p:nvSpPr>
          <p:cNvPr id="10" name="Textfeld 9">
            <a:extLst>
              <a:ext uri="{FF2B5EF4-FFF2-40B4-BE49-F238E27FC236}">
                <a16:creationId xmlns:a16="http://schemas.microsoft.com/office/drawing/2014/main" id="{DA983005-A9E5-3DB5-2468-D4243861BA01}"/>
              </a:ext>
            </a:extLst>
          </p:cNvPr>
          <p:cNvSpPr txBox="1"/>
          <p:nvPr/>
        </p:nvSpPr>
        <p:spPr>
          <a:xfrm>
            <a:off x="8893627" y="424543"/>
            <a:ext cx="2345334" cy="523220"/>
          </a:xfrm>
          <a:prstGeom prst="rect">
            <a:avLst/>
          </a:prstGeom>
          <a:noFill/>
        </p:spPr>
        <p:txBody>
          <a:bodyPr wrap="square" rtlCol="0">
            <a:spAutoFit/>
          </a:bodyPr>
          <a:lstStyle/>
          <a:p>
            <a:r>
              <a:rPr lang="de-CH" sz="1400" dirty="0"/>
              <a:t>Collegamento con il Design </a:t>
            </a:r>
            <a:r>
              <a:rPr lang="de-CH" sz="1400" dirty="0" err="1"/>
              <a:t>Thinking</a:t>
            </a:r>
            <a:endParaRPr lang="de-CH" sz="1400" dirty="0"/>
          </a:p>
        </p:txBody>
      </p:sp>
      <p:pic>
        <p:nvPicPr>
          <p:cNvPr id="9" name="Grafik 8">
            <a:extLst>
              <a:ext uri="{FF2B5EF4-FFF2-40B4-BE49-F238E27FC236}">
                <a16:creationId xmlns:a16="http://schemas.microsoft.com/office/drawing/2014/main" id="{B18FFB38-E36D-95DE-2CFC-3B3F2A3DC9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8489" y="2691577"/>
            <a:ext cx="7050469" cy="3927884"/>
          </a:xfrm>
          <a:prstGeom prst="rect">
            <a:avLst/>
          </a:prstGeom>
          <a:ln>
            <a:solidFill>
              <a:schemeClr val="bg1">
                <a:lumMod val="9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48538234"/>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4292</Words>
  <Application>Microsoft Office PowerPoint</Application>
  <PresentationFormat>Breitbild</PresentationFormat>
  <Paragraphs>330</Paragraphs>
  <Slides>26</Slides>
  <Notes>21</Notes>
  <HiddenSlides>0</HiddenSlides>
  <MMClips>0</MMClips>
  <ScaleCrop>false</ScaleCrop>
  <HeadingPairs>
    <vt:vector size="6" baseType="variant">
      <vt:variant>
        <vt:lpstr>Verwendete Schriftarten</vt:lpstr>
      </vt:variant>
      <vt:variant>
        <vt:i4>7</vt:i4>
      </vt:variant>
      <vt:variant>
        <vt:lpstr>Design</vt:lpstr>
      </vt:variant>
      <vt:variant>
        <vt:i4>4</vt:i4>
      </vt:variant>
      <vt:variant>
        <vt:lpstr>Folientitel</vt:lpstr>
      </vt:variant>
      <vt:variant>
        <vt:i4>26</vt:i4>
      </vt:variant>
    </vt:vector>
  </HeadingPairs>
  <TitlesOfParts>
    <vt:vector size="37" baseType="lpstr">
      <vt:lpstr>Malgun Gothic</vt:lpstr>
      <vt:lpstr>Arial</vt:lpstr>
      <vt:lpstr>Calibri</vt:lpstr>
      <vt:lpstr>Century Gothic</vt:lpstr>
      <vt:lpstr>Comic Sans MS</vt:lpstr>
      <vt:lpstr>Roboto</vt:lpstr>
      <vt:lpstr>Wingdings</vt:lpstr>
      <vt:lpstr>myidea</vt:lpstr>
      <vt:lpstr>1_myidea</vt:lpstr>
      <vt:lpstr>2_myidea</vt:lpstr>
      <vt:lpstr>3_myidea</vt:lpstr>
      <vt:lpstr>Temi ricorrenti</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docId:0191DB12C222310997739280A7289845</cp:keywords>
  <cp:lastModifiedBy>Jana Ruth Stucki</cp:lastModifiedBy>
  <cp:revision>1420</cp:revision>
  <cp:lastPrinted>2021-01-20T19:01:33Z</cp:lastPrinted>
  <dcterms:created xsi:type="dcterms:W3CDTF">2020-11-11T18:04:37Z</dcterms:created>
  <dcterms:modified xsi:type="dcterms:W3CDTF">2026-09-02T11:41:57Z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