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1.xml" ContentType="application/vnd.openxmlformats-officedocument.themeOverride+xml"/>
  <Override PartName="/ppt/notesSlides/notesSlide9.xml" ContentType="application/vnd.openxmlformats-officedocument.presentationml.notesSlide+xml"/>
  <Override PartName="/ppt/theme/themeOverride2.xml" ContentType="application/vnd.openxmlformats-officedocument.themeOverr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theme/themeOverride4.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32"/>
  </p:notesMasterIdLst>
  <p:sldIdLst>
    <p:sldId id="2161" r:id="rId4"/>
    <p:sldId id="2202" r:id="rId5"/>
    <p:sldId id="264" r:id="rId6"/>
    <p:sldId id="3824" r:id="rId7"/>
    <p:sldId id="2072" r:id="rId8"/>
    <p:sldId id="2073" r:id="rId9"/>
    <p:sldId id="3825" r:id="rId10"/>
    <p:sldId id="2205" r:id="rId11"/>
    <p:sldId id="2206" r:id="rId12"/>
    <p:sldId id="2207" r:id="rId13"/>
    <p:sldId id="2208" r:id="rId14"/>
    <p:sldId id="2209" r:id="rId15"/>
    <p:sldId id="3816" r:id="rId16"/>
    <p:sldId id="3817" r:id="rId17"/>
    <p:sldId id="3826" r:id="rId18"/>
    <p:sldId id="3821" r:id="rId19"/>
    <p:sldId id="3818" r:id="rId20"/>
    <p:sldId id="3822" r:id="rId21"/>
    <p:sldId id="3823" r:id="rId22"/>
    <p:sldId id="2079" r:id="rId23"/>
    <p:sldId id="2080" r:id="rId24"/>
    <p:sldId id="3827" r:id="rId25"/>
    <p:sldId id="3828" r:id="rId26"/>
    <p:sldId id="2204" r:id="rId27"/>
    <p:sldId id="3833" r:id="rId28"/>
    <p:sldId id="3834" r:id="rId29"/>
    <p:sldId id="3835" r:id="rId30"/>
    <p:sldId id="3836" r:id="rId3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B11B96"/>
    <a:srgbClr val="0B4874"/>
    <a:srgbClr val="135B87"/>
    <a:srgbClr val="738D05"/>
    <a:srgbClr val="000000"/>
    <a:srgbClr val="6C0A63"/>
    <a:srgbClr val="909090"/>
    <a:srgbClr val="FFFF99"/>
    <a:srgbClr val="898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527" autoAdjust="0"/>
    <p:restoredTop sz="79177" autoAdjust="0"/>
  </p:normalViewPr>
  <p:slideViewPr>
    <p:cSldViewPr snapToGrid="0">
      <p:cViewPr varScale="1">
        <p:scale>
          <a:sx n="58" d="100"/>
          <a:sy n="58" d="100"/>
        </p:scale>
        <p:origin x="472" y="56"/>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978"/>
    </p:cViewPr>
  </p:sorterViewPr>
  <p:notesViewPr>
    <p:cSldViewPr snapToGrid="0">
      <p:cViewPr>
        <p:scale>
          <a:sx n="100" d="100"/>
          <a:sy n="100" d="100"/>
        </p:scale>
        <p:origin x="3486" y="-7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Century Gothic" panose="020B05020202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Nello sviluppo delle proprie idee imprenditoriali nell’ambito di </a:t>
            </a:r>
            <a:r>
              <a:rPr lang="it-CH" sz="1100" i="1" noProof="0" dirty="0">
                <a:latin typeface="Century Gothic" panose="020B0502020202020204" pitchFamily="34" charset="0"/>
              </a:rPr>
              <a:t>myidea</a:t>
            </a:r>
            <a:r>
              <a:rPr lang="it-CH" sz="1100" noProof="0" dirty="0">
                <a:latin typeface="Century Gothic" panose="020B0502020202020204" pitchFamily="34" charset="0"/>
              </a:rPr>
              <a:t>, alcuni temi, attività e relativi strumenti/strategie ricorrono più volte per supportare il processo. Per garantire che tutte le persone in formazione dispongano delle competenze di base necessarie per lavorare con </a:t>
            </a:r>
            <a:r>
              <a:rPr lang="it-CH" sz="1100" i="1" noProof="0" dirty="0">
                <a:latin typeface="Century Gothic" panose="020B0502020202020204" pitchFamily="34" charset="0"/>
              </a:rPr>
              <a:t>myidea</a:t>
            </a:r>
            <a:r>
              <a:rPr lang="it-CH" sz="1100" noProof="0" dirty="0">
                <a:latin typeface="Century Gothic" panose="020B0502020202020204" pitchFamily="34" charset="0"/>
              </a:rPr>
              <a:t>, tali temi, attività e relativi strumenti/strategie vengono qui brevemente riproposti, in caso di bisogno. Vengono inoltre fornite alcune indicazioni iniziali su dove e come essi assumono rilevanza nell’ambito di </a:t>
            </a:r>
            <a:r>
              <a:rPr lang="it-CH" sz="1100" i="1" noProof="0" dirty="0">
                <a:highlight>
                  <a:srgbClr val="FFFF00"/>
                </a:highlight>
                <a:latin typeface="Century Gothic" panose="020B0502020202020204" pitchFamily="34" charset="0"/>
              </a:rPr>
              <a:t>myidea</a:t>
            </a:r>
            <a:r>
              <a:rPr lang="it-CH" sz="1100" noProof="0" dirty="0">
                <a:latin typeface="Century Gothic" panose="020B0502020202020204" pitchFamily="34" charset="0"/>
              </a:rPr>
              <a:t>. Per evidenziare tali temi ricorrenti in </a:t>
            </a:r>
            <a:r>
              <a:rPr lang="it-CH" sz="1100" i="1" noProof="0" dirty="0">
                <a:latin typeface="Century Gothic" panose="020B0502020202020204" pitchFamily="34" charset="0"/>
              </a:rPr>
              <a:t>myidea</a:t>
            </a:r>
            <a:r>
              <a:rPr lang="it-CH" sz="1100" noProof="0" dirty="0">
                <a:latin typeface="Century Gothic" panose="020B0502020202020204" pitchFamily="34" charset="0"/>
              </a:rPr>
              <a:t> 2.0, viene utilizzata l’icona raffigurante una freccia all’interno di un cerchio qui rappresentata. Ciò consente ai docenti di creare riferimenti espliciti, mentre per le persone in formazione garantisce un effetto di riconoscimento.</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11FF4-519A-D50F-808C-CF7CF116F5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AF416C4-9728-74B6-8956-C29A9E399D3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BB92EBA-0DDA-3361-75F6-D9F02D005B6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5CF23-C1F8-1486-8B26-CC66C722EA2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752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4BF4B-81BA-5EFB-749A-8EEF103E7A9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C27F66-FD36-7105-3B22-3E609B80015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1B4FD54-6085-7A62-9302-DF102042607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9BB03FDB-38FC-195E-6930-DFFBABD42B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78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DF09BF-6969-BC6A-FAEB-7FC1DDA1258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178B12D-D9A0-8DF4-A7B1-7C1B25920DFA}"/>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D9A435CF-40BB-DF7D-53B8-4BEC935F0FD2}"/>
              </a:ext>
            </a:extLst>
          </p:cNvPr>
          <p:cNvSpPr>
            <a:spLocks noGrp="1"/>
          </p:cNvSpPr>
          <p:nvPr>
            <p:ph type="body" idx="1"/>
          </p:nvPr>
        </p:nvSpPr>
        <p:spPr/>
        <p:txBody>
          <a:bodyPr/>
          <a:lstStyle/>
          <a:p>
            <a:r>
              <a:rPr lang="it-CH" noProof="0" dirty="0"/>
              <a:t>Spesso le persone in formazione concludono la loro presentazione con la frase «Questa era la nostra presentazione». Proprio come le introduzioni stereotipate, anche questa conclusione risulta prevedibile e poco efficace. Inoltre, in questo modo si perde l’occasione di coinvolgere il pubblico. Consiglio: il membro del gruppo che pronuncia la frase conclusiva dovrebbe impararla a memoria, come se fosse un’azione da compiere.</a:t>
            </a:r>
          </a:p>
        </p:txBody>
      </p:sp>
      <p:sp>
        <p:nvSpPr>
          <p:cNvPr id="4" name="Foliennummernplatzhalter 3">
            <a:extLst>
              <a:ext uri="{FF2B5EF4-FFF2-40B4-BE49-F238E27FC236}">
                <a16:creationId xmlns:a16="http://schemas.microsoft.com/office/drawing/2014/main" id="{BD651978-AE66-A2E1-3F65-3357258BC0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476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1" noProof="0" dirty="0"/>
              <a:t>Obiettivo dell’attività: </a:t>
            </a:r>
            <a:r>
              <a:rPr lang="it-CH" b="0" noProof="0" dirty="0"/>
              <a:t>le persone in formazione applicano il modello AIDA e strutturano consapevolmente un breve pitch seguendo la sequenza </a:t>
            </a:r>
            <a:r>
              <a:rPr lang="it-CH" b="0" noProof="0" dirty="0" err="1"/>
              <a:t>Attention</a:t>
            </a:r>
            <a:r>
              <a:rPr lang="it-CH" b="0" noProof="0" dirty="0"/>
              <a:t> – </a:t>
            </a:r>
            <a:r>
              <a:rPr lang="it-CH" b="0" noProof="0" dirty="0" err="1"/>
              <a:t>Interest</a:t>
            </a:r>
            <a:r>
              <a:rPr lang="it-CH" b="0" noProof="0" dirty="0"/>
              <a:t> – Desire – Action.</a:t>
            </a:r>
          </a:p>
          <a:p>
            <a:endParaRPr lang="it-CH" b="0" noProof="0" dirty="0"/>
          </a:p>
          <a:p>
            <a:r>
              <a:rPr lang="it-CH" b="1" noProof="0" dirty="0"/>
              <a:t>Nota sul prodotto: </a:t>
            </a:r>
            <a:r>
              <a:rPr lang="it-CH" b="0" noProof="0" dirty="0"/>
              <a:t>non è necessario che si tratti proprio di questo alimento. L’elemento decisivo è che nel pitch sia possibile promuoverlo per un nuovo scopo di utilizzo (ad es. come uso alternativo, nuovo campo di applicazione, nuova idea di prodotto legato all’oggetto).</a:t>
            </a:r>
          </a:p>
          <a:p>
            <a:endParaRPr lang="it-CH" b="1" noProof="0" dirty="0"/>
          </a:p>
          <a:p>
            <a:r>
              <a:rPr lang="it-CH" b="1" noProof="0" dirty="0"/>
              <a:t>Importante per lo svolgimento: </a:t>
            </a:r>
            <a:r>
              <a:rPr lang="it-CH" b="0" noProof="0" dirty="0"/>
              <a:t>occorre assicurarsi che alle persone in formazione venga consegnato fisicamente il prodotto da utilizzare per il pitch. Esso deve essere visibile e utilizzabile durante la presentazione (ad es. per mostrarlo, dimostrarne l’uso, come spunto iniziale). L’insegnante porta in classe una quantità sufficiente del prodotto.</a:t>
            </a:r>
          </a:p>
          <a:p>
            <a:endParaRPr lang="de-CH" b="0" dirty="0"/>
          </a:p>
        </p:txBody>
      </p:sp>
      <p:sp>
        <p:nvSpPr>
          <p:cNvPr id="4" name="Foliennummernplatzhalter 3"/>
          <p:cNvSpPr>
            <a:spLocks noGrp="1"/>
          </p:cNvSpPr>
          <p:nvPr>
            <p:ph type="sldNum" sz="quarter" idx="5"/>
          </p:nvPr>
        </p:nvSpPr>
        <p:spPr/>
        <p:txBody>
          <a:bodyPr/>
          <a:lstStyle/>
          <a:p>
            <a:fld id="{552985BD-394C-4249-9520-F7128BE881DD}" type="slidenum">
              <a:rPr lang="ru-RU" smtClean="0"/>
              <a:t>13</a:t>
            </a:fld>
            <a:endParaRPr lang="ru-RU"/>
          </a:p>
        </p:txBody>
      </p:sp>
    </p:spTree>
    <p:extLst>
      <p:ext uri="{BB962C8B-B14F-4D97-AF65-F5344CB8AC3E}">
        <p14:creationId xmlns:p14="http://schemas.microsoft.com/office/powerpoint/2010/main" val="2334007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noProof="0" dirty="0"/>
              <a:t>Un'alternativa alle arachidi, che non sono necessariamente disponibili tutto l'anno, sono i </a:t>
            </a:r>
            <a:r>
              <a:rPr lang="it-CH" noProof="0" dirty="0" err="1"/>
              <a:t>Hörnli</a:t>
            </a:r>
            <a:r>
              <a:rPr lang="it-CH" noProof="0" dirty="0"/>
              <a:t>.</a:t>
            </a:r>
          </a:p>
        </p:txBody>
      </p:sp>
      <p:sp>
        <p:nvSpPr>
          <p:cNvPr id="4" name="Foliennummernplatzhalter 3"/>
          <p:cNvSpPr>
            <a:spLocks noGrp="1"/>
          </p:cNvSpPr>
          <p:nvPr>
            <p:ph type="sldNum" sz="quarter" idx="5"/>
          </p:nvPr>
        </p:nvSpPr>
        <p:spPr/>
        <p:txBody>
          <a:bodyPr/>
          <a:lstStyle/>
          <a:p>
            <a:fld id="{552985BD-394C-4249-9520-F7128BE881DD}" type="slidenum">
              <a:rPr lang="ru-RU" smtClean="0"/>
              <a:t>14</a:t>
            </a:fld>
            <a:endParaRPr lang="ru-RU"/>
          </a:p>
        </p:txBody>
      </p:sp>
    </p:spTree>
    <p:extLst>
      <p:ext uri="{BB962C8B-B14F-4D97-AF65-F5344CB8AC3E}">
        <p14:creationId xmlns:p14="http://schemas.microsoft.com/office/powerpoint/2010/main" val="726650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85D22-0701-C6CD-FF07-944109E90BE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7A5351B-AECD-059D-C1B0-15C62F32E1E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08D3E17C-F534-1742-C6E3-630A3B8A9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100" noProof="0" dirty="0"/>
              <a:t>Inoltre, le persone in formazione dovranno riflettere su come presentare la propria idea in modo credibile e autentico. Il loro obiettivo è convincere il pubblico della validità della loro idea imprenditoriale attraverso il loro pitch. Per raggiungere questo obiettivo, i singoli elementi e le diverse parti della presentazione devono essere coerenti e stabilire un nesso chiaro e significativo con il prodotto o il servizio. </a:t>
            </a:r>
            <a:r>
              <a:rPr lang="it-CH" noProof="0" dirty="0"/>
              <a:t>Ad esempio, una presentazione su un metodo innovativo di coltivazione degli ortaggi risulterà più autentica e convincente se i relatori indossano abiti da giardinaggio e, se del caso, portano con sé gli attrezzi utilizzati per la coltivazione, piuttosto che se si presentano in completo gessato e con una valigetta.</a:t>
            </a:r>
            <a:endParaRPr lang="it-CH" sz="1100" noProof="0" dirty="0"/>
          </a:p>
        </p:txBody>
      </p:sp>
      <p:sp>
        <p:nvSpPr>
          <p:cNvPr id="4" name="Foliennummernplatzhalter 3">
            <a:extLst>
              <a:ext uri="{FF2B5EF4-FFF2-40B4-BE49-F238E27FC236}">
                <a16:creationId xmlns:a16="http://schemas.microsoft.com/office/drawing/2014/main" id="{192C2496-8981-1080-EC1F-BE8EE3999E03}"/>
              </a:ext>
            </a:extLst>
          </p:cNvPr>
          <p:cNvSpPr>
            <a:spLocks noGrp="1"/>
          </p:cNvSpPr>
          <p:nvPr>
            <p:ph type="sldNum" sz="quarter" idx="5"/>
          </p:nvPr>
        </p:nvSpPr>
        <p:spPr/>
        <p:txBody>
          <a:bodyPr/>
          <a:lstStyle/>
          <a:p>
            <a:fld id="{552985BD-394C-4249-9520-F7128BE881DD}" type="slidenum">
              <a:rPr lang="ru-RU" smtClean="0"/>
              <a:t>15</a:t>
            </a:fld>
            <a:endParaRPr lang="ru-RU"/>
          </a:p>
        </p:txBody>
      </p:sp>
    </p:spTree>
    <p:extLst>
      <p:ext uri="{BB962C8B-B14F-4D97-AF65-F5344CB8AC3E}">
        <p14:creationId xmlns:p14="http://schemas.microsoft.com/office/powerpoint/2010/main" val="1703850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16</a:t>
            </a:fld>
            <a:endParaRPr lang="ru-RU"/>
          </a:p>
        </p:txBody>
      </p:sp>
    </p:spTree>
    <p:extLst>
      <p:ext uri="{BB962C8B-B14F-4D97-AF65-F5344CB8AC3E}">
        <p14:creationId xmlns:p14="http://schemas.microsoft.com/office/powerpoint/2010/main" val="2315911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dirty="0"/>
              <a:t>Informazioni e fonti relative a persone, prodotti e immagini: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50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655A2F-77A9-CAC2-06A2-FF99C7623DB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E4A8DDD-1E36-D6E4-097E-683C97C129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1BFED2B-BBA4-102A-FE17-FEDC3A9DAD56}"/>
              </a:ext>
            </a:extLst>
          </p:cNvPr>
          <p:cNvSpPr>
            <a:spLocks noGrp="1"/>
          </p:cNvSpPr>
          <p:nvPr>
            <p:ph type="body" idx="1"/>
          </p:nvPr>
        </p:nvSpPr>
        <p:spPr/>
        <p:txBody>
          <a:bodyPr/>
          <a:lstStyle/>
          <a:p>
            <a:r>
              <a:rPr lang="de-CH" b="1" dirty="0"/>
              <a:t>Informazioni e fonti relative a persone, prodotti e immagini: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a:extLst>
              <a:ext uri="{FF2B5EF4-FFF2-40B4-BE49-F238E27FC236}">
                <a16:creationId xmlns:a16="http://schemas.microsoft.com/office/drawing/2014/main" id="{BCD8D8E4-52AF-A28F-3DA0-F233A7B9C55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70101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3F6F-038E-FDBD-3BAE-167FAE5D522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6A7438C-F133-9EB1-2E4F-62D0AF4B8C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E11365B-D8ED-638A-23C2-656E814B8C59}"/>
              </a:ext>
            </a:extLst>
          </p:cNvPr>
          <p:cNvSpPr>
            <a:spLocks noGrp="1"/>
          </p:cNvSpPr>
          <p:nvPr>
            <p:ph type="body" idx="1"/>
          </p:nvPr>
        </p:nvSpPr>
        <p:spPr/>
        <p:txBody>
          <a:bodyPr/>
          <a:lstStyle/>
          <a:p>
            <a:r>
              <a:rPr lang="de-CH" b="1" dirty="0"/>
              <a:t>Informazioni e fonti relative a persone, prodotti e immagini: </a:t>
            </a:r>
          </a:p>
          <a:p>
            <a:br>
              <a:rPr lang="de-CH" dirty="0"/>
            </a:br>
            <a:r>
              <a:rPr lang="de-CH" sz="1100" b="0" dirty="0"/>
              <a:t>A: Sonia </a:t>
            </a:r>
            <a:r>
              <a:rPr lang="de-CH" sz="1100" b="0" dirty="0" err="1"/>
              <a:t>Eterno</a:t>
            </a:r>
            <a:r>
              <a:rPr lang="de-CH" sz="1100" b="0" dirty="0"/>
              <a:t>, </a:t>
            </a:r>
            <a:r>
              <a:rPr lang="de-CH" sz="1100" b="0" dirty="0" err="1"/>
              <a:t>Shubidu</a:t>
            </a:r>
            <a:r>
              <a:rPr lang="de-CH" sz="1100" b="0" dirty="0"/>
              <a:t>, solothurnerzeitung.ch, shubidu.com/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B: Roland Laux &amp; Enrique Drescher, re-coffee.ch</a:t>
            </a:r>
          </a:p>
          <a:p>
            <a:r>
              <a:rPr lang="de-CH" sz="1100" b="0" dirty="0"/>
              <a:t>C: Sandra Fischer, Shea Yeah, blick.ch, sheayeah.ch</a:t>
            </a:r>
          </a:p>
          <a:p>
            <a:r>
              <a:rPr lang="de-CH" sz="1100" b="0" dirty="0"/>
              <a:t>D: Ennio Kubli, Leon Bossard &amp; </a:t>
            </a:r>
            <a:r>
              <a:rPr lang="de-CH" sz="1100" b="0" dirty="0" err="1"/>
              <a:t>Ljam Oehninger</a:t>
            </a:r>
            <a:r>
              <a:rPr lang="de-CH" sz="1100" b="0" dirty="0"/>
              <a:t>, </a:t>
            </a:r>
            <a:r>
              <a:rPr lang="de-CH" sz="1100" b="0" dirty="0" err="1"/>
              <a:t>ChewUp</a:t>
            </a:r>
            <a:r>
              <a:rPr lang="de-CH" sz="1100" b="0" dirty="0"/>
              <a:t>, chewup.ch/uber-uns</a:t>
            </a:r>
          </a:p>
          <a:p>
            <a:r>
              <a:rPr lang="de-CH" sz="1100" b="0" dirty="0"/>
              <a:t>E: Christian Käser &amp; Linus Lingg, </a:t>
            </a:r>
            <a:r>
              <a:rPr lang="de-CH" sz="1100" b="0" dirty="0" err="1"/>
              <a:t>bottleplus</a:t>
            </a:r>
            <a:r>
              <a:rPr lang="de-CH" sz="1100" b="0" dirty="0"/>
              <a:t>, bluewin.ch, bottleplus.com</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100" b="0" dirty="0"/>
              <a:t>F: Martina Hammer, </a:t>
            </a:r>
            <a:r>
              <a:rPr lang="de-CH" sz="1100" b="0" dirty="0" err="1"/>
              <a:t>feelgood Condoms</a:t>
            </a:r>
            <a:r>
              <a:rPr lang="de-CH" sz="1100" b="0" dirty="0"/>
              <a:t>, feelgoodcondoms.ch/#ueberuns</a:t>
            </a:r>
          </a:p>
          <a:p>
            <a:r>
              <a:rPr lang="de-CH" sz="1100" b="0" dirty="0"/>
              <a:t>G: Kevin </a:t>
            </a:r>
            <a:r>
              <a:rPr lang="de-CH" sz="1100" b="0" dirty="0" err="1"/>
              <a:t>Willeit</a:t>
            </a:r>
            <a:r>
              <a:rPr lang="de-CH" sz="1100" b="0" dirty="0"/>
              <a:t>, </a:t>
            </a:r>
            <a:r>
              <a:rPr lang="de-CH" sz="1100" b="0" dirty="0" err="1"/>
              <a:t>FindMee</a:t>
            </a:r>
            <a:r>
              <a:rPr lang="de-CH" sz="1100" b="0" dirty="0"/>
              <a:t>, hometipp.ch/wp-content/uploads/2025/09/68d64a660e47b165cbc247e8.jpg, findmee.ch</a:t>
            </a:r>
          </a:p>
        </p:txBody>
      </p:sp>
      <p:sp>
        <p:nvSpPr>
          <p:cNvPr id="4" name="Foliennummernplatzhalter 3">
            <a:extLst>
              <a:ext uri="{FF2B5EF4-FFF2-40B4-BE49-F238E27FC236}">
                <a16:creationId xmlns:a16="http://schemas.microsoft.com/office/drawing/2014/main" id="{5A0B177D-49F1-1394-3A76-5D602AB66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453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I fattori qui menzionati possono aiutare le persone in formazione anche in altre presentazioni in cui è importante fare una buona impressione, ad esempio durante i colloqui di lavoro o quando, per conto del proprio datore di lavoro, entrano in contatto con la clientela e desiderano vendere un prodotto.</a:t>
            </a:r>
            <a:endParaRPr lang="it-CH"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263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In questa fase le persone in formazione riflettono sulle differenze tra il loro ruolo di persone private e quello di professionisti/e. Facendo riferimento al colloquio di lavoro, si rendono conto che anche nel “pitch” è fondamentale la professionalità.</a:t>
            </a:r>
            <a:endParaRPr lang="it-CH" noProof="0"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58560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229B3-43BB-0074-AB07-E978FB67EF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454D334-C48E-FF03-A545-5CE425CE3E4B}"/>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6AFD7A8E-CC9F-9FCC-8C7F-F31BC19C34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100" noProof="0" dirty="0"/>
              <a:t>Infine, è importante che le persone in formazione non si limitino a «evadere la questione» del pitch, ma cerchino attivamente di ottenere un feedback. Ciò può avvenire attraverso diversi metodi. In questa sede viene presentato più nel dettaglio il metodo «</a:t>
            </a:r>
            <a:r>
              <a:rPr lang="it-CH" sz="1100" noProof="0" dirty="0" err="1"/>
              <a:t>Watering</a:t>
            </a:r>
            <a:r>
              <a:rPr lang="it-CH" sz="1100" noProof="0" dirty="0"/>
              <a:t> Hole». </a:t>
            </a:r>
            <a:r>
              <a:rPr lang="it-CH" noProof="0" dirty="0"/>
              <a:t>In questo contesto, le persone in formazione vengono preparate, da un lato, a fornire un feedback costruttivo e, dall’altro, ad accogliere i commenti con attenzione e gratitudine - senza sentirsi in dovere di giustificarsi - al fine di utilizzarli per l’ulteriore sviluppo della propria idea.</a:t>
            </a:r>
            <a:endParaRPr lang="it-CH" sz="1100" noProof="0" dirty="0"/>
          </a:p>
        </p:txBody>
      </p:sp>
      <p:sp>
        <p:nvSpPr>
          <p:cNvPr id="4" name="Foliennummernplatzhalter 3">
            <a:extLst>
              <a:ext uri="{FF2B5EF4-FFF2-40B4-BE49-F238E27FC236}">
                <a16:creationId xmlns:a16="http://schemas.microsoft.com/office/drawing/2014/main" id="{1B1E0642-1505-FEED-F532-7F34C4292915}"/>
              </a:ext>
            </a:extLst>
          </p:cNvPr>
          <p:cNvSpPr>
            <a:spLocks noGrp="1"/>
          </p:cNvSpPr>
          <p:nvPr>
            <p:ph type="sldNum" sz="quarter" idx="5"/>
          </p:nvPr>
        </p:nvSpPr>
        <p:spPr/>
        <p:txBody>
          <a:bodyPr/>
          <a:lstStyle/>
          <a:p>
            <a:fld id="{552985BD-394C-4249-9520-F7128BE881DD}" type="slidenum">
              <a:rPr lang="ru-RU" smtClean="0"/>
              <a:t>22</a:t>
            </a:fld>
            <a:endParaRPr lang="ru-RU"/>
          </a:p>
        </p:txBody>
      </p:sp>
    </p:spTree>
    <p:extLst>
      <p:ext uri="{BB962C8B-B14F-4D97-AF65-F5344CB8AC3E}">
        <p14:creationId xmlns:p14="http://schemas.microsoft.com/office/powerpoint/2010/main" val="1233644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noProof="0" dirty="0"/>
              <a:t>Durante lo svolgimento di</a:t>
            </a:r>
            <a:r>
              <a:rPr lang="it-CH" i="1" noProof="0" dirty="0"/>
              <a:t> myidea</a:t>
            </a:r>
            <a:r>
              <a:rPr lang="it-CH" noProof="0" dirty="0"/>
              <a:t>, alle persone in formazione verrà chiesto di presentare ripetutamente la propria idea per ottenere un feedback. Un libro utile sul tema del “pitch”, rivolto esplicitamente anche alle persone in formazione, è quello citato qui di seguito: </a:t>
            </a:r>
            <a:r>
              <a:rPr lang="it-CH" sz="1100" noProof="0" dirty="0">
                <a:solidFill>
                  <a:srgbClr val="686868"/>
                </a:solidFill>
                <a:latin typeface="Century Gothic"/>
              </a:rPr>
              <a:t>Diener-Kimmich (2024) Perfect Pitch: Mein Praxis-</a:t>
            </a:r>
            <a:r>
              <a:rPr lang="it-CH" sz="1100" noProof="0" dirty="0" err="1">
                <a:solidFill>
                  <a:srgbClr val="686868"/>
                </a:solidFill>
                <a:latin typeface="Century Gothic"/>
              </a:rPr>
              <a:t>Handbuch</a:t>
            </a:r>
            <a:r>
              <a:rPr lang="it-CH" sz="1100" noProof="0" dirty="0">
                <a:solidFill>
                  <a:srgbClr val="686868"/>
                </a:solidFill>
                <a:latin typeface="Century Gothic"/>
              </a:rPr>
              <a:t> für </a:t>
            </a:r>
            <a:r>
              <a:rPr lang="it-CH" sz="1100" noProof="0" dirty="0" err="1">
                <a:solidFill>
                  <a:srgbClr val="686868"/>
                </a:solidFill>
                <a:latin typeface="Century Gothic"/>
              </a:rPr>
              <a:t>Lernende</a:t>
            </a:r>
            <a:r>
              <a:rPr lang="it-CH" sz="1100" noProof="0" dirty="0">
                <a:solidFill>
                  <a:srgbClr val="686868"/>
                </a:solidFill>
                <a:latin typeface="Century Gothic"/>
              </a:rPr>
              <a:t>, </a:t>
            </a:r>
            <a:r>
              <a:rPr lang="it-CH" sz="1100" noProof="0" dirty="0" err="1">
                <a:solidFill>
                  <a:srgbClr val="686868"/>
                </a:solidFill>
                <a:latin typeface="Century Gothic"/>
              </a:rPr>
              <a:t>Führungskräfte</a:t>
            </a:r>
            <a:r>
              <a:rPr lang="it-CH" sz="1100" noProof="0" dirty="0">
                <a:solidFill>
                  <a:srgbClr val="686868"/>
                </a:solidFill>
                <a:latin typeface="Century Gothic"/>
              </a:rPr>
              <a:t> und CEOs (</a:t>
            </a:r>
            <a:r>
              <a:rPr lang="it-CH" sz="1100" noProof="0" dirty="0" err="1">
                <a:solidFill>
                  <a:srgbClr val="686868"/>
                </a:solidFill>
                <a:latin typeface="Century Gothic"/>
              </a:rPr>
              <a:t>Iteration</a:t>
            </a:r>
            <a:r>
              <a:rPr lang="it-CH" sz="1100" noProof="0" dirty="0">
                <a:solidFill>
                  <a:srgbClr val="686868"/>
                </a:solidFill>
                <a:latin typeface="Century Gothic"/>
              </a:rPr>
              <a:t> 1)</a:t>
            </a:r>
            <a:endParaRPr lang="it-CH" noProof="0" dirty="0"/>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23</a:t>
            </a:fld>
            <a:endParaRPr lang="ru-RU"/>
          </a:p>
        </p:txBody>
      </p:sp>
    </p:spTree>
    <p:extLst>
      <p:ext uri="{BB962C8B-B14F-4D97-AF65-F5344CB8AC3E}">
        <p14:creationId xmlns:p14="http://schemas.microsoft.com/office/powerpoint/2010/main" val="1635538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b="0" noProof="0" dirty="0"/>
              <a:t>Il termine «</a:t>
            </a:r>
            <a:r>
              <a:rPr lang="it-CH" b="0" noProof="0" dirty="0" err="1"/>
              <a:t>Watering</a:t>
            </a:r>
            <a:r>
              <a:rPr lang="it-CH" b="0" noProof="0" dirty="0"/>
              <a:t> Hole» deriva dal contesto dell’innovazione e della creatività (Carlson &amp; Wilmot, 2006) e indica luoghi in cui persone provenienti da diverse discipline si riuniscono per scambiarsi idee e svilupparle ulteriormente. </a:t>
            </a:r>
            <a:r>
              <a:rPr lang="it-CH" noProof="0" dirty="0"/>
              <a:t>L’idea del </a:t>
            </a:r>
            <a:r>
              <a:rPr lang="it-CH" b="0" noProof="0" dirty="0"/>
              <a:t>«</a:t>
            </a:r>
            <a:r>
              <a:rPr lang="it-CH" b="0" noProof="0" dirty="0" err="1"/>
              <a:t>Watering</a:t>
            </a:r>
            <a:r>
              <a:rPr lang="it-CH" b="0" noProof="0" dirty="0"/>
              <a:t> Hole» </a:t>
            </a:r>
            <a:r>
              <a:rPr lang="it-CH" noProof="0" dirty="0"/>
              <a:t>può essere ripresa più volte nel corso del </a:t>
            </a:r>
            <a:r>
              <a:rPr lang="it-CH" b="0" noProof="0" dirty="0"/>
              <a:t>programma di apprendimento</a:t>
            </a:r>
            <a:r>
              <a:rPr lang="it-CH" b="0" i="1" noProof="0" dirty="0"/>
              <a:t> myidea 2.0</a:t>
            </a:r>
            <a:r>
              <a:rPr lang="it-CH" noProof="0" dirty="0"/>
              <a:t>. A seconda della fase del programma, è possibile presentare e discutere diversi elementi del pitch deck, ad esempio, all’inizio del programma, solo il problema; in seguito, il problema e la soluzione, ecc.</a:t>
            </a:r>
            <a:endParaRPr lang="it-CH" b="0" noProof="0" dirty="0"/>
          </a:p>
        </p:txBody>
      </p:sp>
      <p:sp>
        <p:nvSpPr>
          <p:cNvPr id="4" name="Foliennummernplatzhalter 3"/>
          <p:cNvSpPr>
            <a:spLocks noGrp="1"/>
          </p:cNvSpPr>
          <p:nvPr>
            <p:ph type="sldNum" sz="quarter" idx="5"/>
          </p:nvPr>
        </p:nvSpPr>
        <p:spPr/>
        <p:txBody>
          <a:bodyPr/>
          <a:lstStyle/>
          <a:p>
            <a:fld id="{552985BD-394C-4249-9520-F7128BE881DD}" type="slidenum">
              <a:rPr lang="ru-RU" smtClean="0"/>
              <a:t>24</a:t>
            </a:fld>
            <a:endParaRPr lang="ru-RU"/>
          </a:p>
        </p:txBody>
      </p:sp>
    </p:spTree>
    <p:extLst>
      <p:ext uri="{BB962C8B-B14F-4D97-AF65-F5344CB8AC3E}">
        <p14:creationId xmlns:p14="http://schemas.microsoft.com/office/powerpoint/2010/main" val="1258265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40707-710B-DE2C-6E8A-0FF8682293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577A43-F9C5-ABBA-A160-90C95C3886D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13624E-B19C-3F92-FC4C-9B621A5FC4C2}"/>
              </a:ext>
            </a:extLst>
          </p:cNvPr>
          <p:cNvSpPr>
            <a:spLocks noGrp="1"/>
          </p:cNvSpPr>
          <p:nvPr>
            <p:ph type="body" idx="1"/>
          </p:nvPr>
        </p:nvSpPr>
        <p:spPr/>
        <p:txBody>
          <a:bodyPr/>
          <a:lstStyle/>
          <a:p>
            <a:r>
              <a:rPr lang="it-CH" noProof="0" dirty="0"/>
              <a:t>I cappelli verdi e rossi possono essere rappresentati, ad esempio, da Post-it verdi e rossi, pedine da gioco o dadi. È importante che sia chiaramente riconoscibile chi sta fornendo un feedback con un cappello verde o rosso. </a:t>
            </a:r>
          </a:p>
        </p:txBody>
      </p:sp>
      <p:sp>
        <p:nvSpPr>
          <p:cNvPr id="4" name="Foliennummernplatzhalter 3">
            <a:extLst>
              <a:ext uri="{FF2B5EF4-FFF2-40B4-BE49-F238E27FC236}">
                <a16:creationId xmlns:a16="http://schemas.microsoft.com/office/drawing/2014/main" id="{5E5F3C6A-B09C-5A2D-67F5-A03C87E58E24}"/>
              </a:ext>
            </a:extLst>
          </p:cNvPr>
          <p:cNvSpPr>
            <a:spLocks noGrp="1"/>
          </p:cNvSpPr>
          <p:nvPr>
            <p:ph type="sldNum" sz="quarter" idx="5"/>
          </p:nvPr>
        </p:nvSpPr>
        <p:spPr/>
        <p:txBody>
          <a:bodyPr/>
          <a:lstStyle/>
          <a:p>
            <a:fld id="{552985BD-394C-4249-9520-F7128BE881DD}" type="slidenum">
              <a:rPr lang="ru-RU" smtClean="0"/>
              <a:t>25</a:t>
            </a:fld>
            <a:endParaRPr lang="ru-RU"/>
          </a:p>
        </p:txBody>
      </p:sp>
    </p:spTree>
    <p:extLst>
      <p:ext uri="{BB962C8B-B14F-4D97-AF65-F5344CB8AC3E}">
        <p14:creationId xmlns:p14="http://schemas.microsoft.com/office/powerpoint/2010/main" val="1225655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sz="1100" noProof="0" dirty="0"/>
              <a:t>A questo punto, si può iniziare con una breve sessione di brainstorming insieme alle persone in formazione per definire insieme cosa si intenda per feedback costruttivo. Successivamente, vengono presentati i tre criteri qui menzionati.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CH"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it-CH" sz="1100" noProof="0" dirty="0"/>
              <a:t>Per quanto riguarda il feedback concreto: ad esempio «L’introduzione non mi ha convinto perché…» è preferibile a un feedback generico.</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26</a:t>
            </a:fld>
            <a:endParaRPr lang="ru-RU"/>
          </a:p>
        </p:txBody>
      </p:sp>
    </p:spTree>
    <p:extLst>
      <p:ext uri="{BB962C8B-B14F-4D97-AF65-F5344CB8AC3E}">
        <p14:creationId xmlns:p14="http://schemas.microsoft.com/office/powerpoint/2010/main" val="28111657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29487-FB83-5EE4-5F51-1B59A20C397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575B054-3640-4E7A-3AE2-2132DD40D0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63EB63B-6018-18FA-B272-1DF5099F9AA8}"/>
              </a:ext>
            </a:extLst>
          </p:cNvPr>
          <p:cNvSpPr>
            <a:spLocks noGrp="1"/>
          </p:cNvSpPr>
          <p:nvPr>
            <p:ph type="body" idx="1"/>
          </p:nvPr>
        </p:nvSpPr>
        <p:spPr/>
        <p:txBody>
          <a:bodyPr/>
          <a:lstStyle/>
          <a:p>
            <a:r>
              <a:rPr lang="it-CH" b="0" noProof="0" dirty="0"/>
              <a:t>L’esercizio ha lo scopo di mostrare alle persone in formazione come il feedback cambia a seconda che le regole per un buon feedback vengano rispettate o ignorate. Nella diapositiva viene presentato un esempio fittizio: un rimorchio per biciclette leggero e pieghevole per il trasporto sicuro e comodo della spesa. L’esercizio può essere svolto anche al termine di una vera e propria presentazione di gruppo. Nella successiva discussione, si può chiedere al gruppo che ha presentato come ha percepito il feedback nelle due diverse varianti e quale feedback ha trovato più accettabile.</a:t>
            </a:r>
            <a:endParaRPr lang="it-CH" sz="1100" b="0" noProof="0" dirty="0"/>
          </a:p>
        </p:txBody>
      </p:sp>
      <p:sp>
        <p:nvSpPr>
          <p:cNvPr id="4" name="Foliennummernplatzhalter 3">
            <a:extLst>
              <a:ext uri="{FF2B5EF4-FFF2-40B4-BE49-F238E27FC236}">
                <a16:creationId xmlns:a16="http://schemas.microsoft.com/office/drawing/2014/main" id="{08555B38-85D7-D37C-BCE6-26D886C22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59007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E2DAE-3EF8-EA70-9C34-B880D2BD8B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53B285A-D5D6-6C3A-A3B9-0BBEE15C2A9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D5948CD-B90A-7FCA-BD8C-7E6B5083D8A7}"/>
              </a:ext>
            </a:extLst>
          </p:cNvPr>
          <p:cNvSpPr>
            <a:spLocks noGrp="1"/>
          </p:cNvSpPr>
          <p:nvPr>
            <p:ph type="body" idx="1"/>
          </p:nvPr>
        </p:nvSpPr>
        <p:spPr/>
        <p:txBody>
          <a:bodyPr/>
          <a:lstStyle/>
          <a:p>
            <a:r>
              <a:rPr lang="it-CH" noProof="0" dirty="0"/>
              <a:t>Dopo la sessione di feedback sui propri pitch, si può concedere alle persone in formazione un po’ di tempo per discutere alcuni punti in modo più approfondito con la persona che ha fornito il feedback. </a:t>
            </a:r>
          </a:p>
        </p:txBody>
      </p:sp>
      <p:sp>
        <p:nvSpPr>
          <p:cNvPr id="4" name="Foliennummernplatzhalter 3">
            <a:extLst>
              <a:ext uri="{FF2B5EF4-FFF2-40B4-BE49-F238E27FC236}">
                <a16:creationId xmlns:a16="http://schemas.microsoft.com/office/drawing/2014/main" id="{C646E65A-15FE-4A1D-C0B8-52655E105883}"/>
              </a:ext>
            </a:extLst>
          </p:cNvPr>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2374783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b="0" noProof="0" dirty="0"/>
              <a:t>Quando si sviluppano idee imprenditoriali proprie, è importante presentare regolarmente l’idea, raccogliere feedback e utilizzarli in modo coerente per l’ulteriore sviluppo dell’idea imprenditoriale. Le persone in formazione dovrebbero quindi essere costantemente incoraggiate a presentare la propria idea nelle diverse fasi del processo di sviluppo. A questo proposito è particolarmente importante riuscire a esporre l’idea centrale in modo comprensibile in breve tempo e a rispondere con sicurezza alle domande. In questo modo le persone in formazione migliorano sia le loro capacità di presentazione che quelle di comunicazione. Allo stesso tempo, questo contesto offre l’opportunità di esercitarsi a fornire un feedback costruttivo e a gestire in modo produttivo i riscontri ricevuti.</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2571129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1CF2C-527A-E953-5F70-E3545271647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AC5E517-ADBD-1EC3-E2C4-F1F59E1DEB0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E57FCBDD-366C-D68C-ED31-7DE5A36725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noProof="0" dirty="0"/>
              <a:t>Le quattro unità didattiche sul tema «Pitch e Feedback» sono concepite in modo tale da poter essere utilizzate singolarmente o in combinazione tra loro. Non è necessario seguire un ordine prestabilito. Una delle unità tratta di cosa sia esattamente un pitch e quali siano gli elementi che lo rendono efficace.</a:t>
            </a:r>
            <a:endParaRPr lang="it-CH" sz="1100" noProof="0" dirty="0"/>
          </a:p>
        </p:txBody>
      </p:sp>
      <p:sp>
        <p:nvSpPr>
          <p:cNvPr id="4" name="Foliennummernplatzhalter 3">
            <a:extLst>
              <a:ext uri="{FF2B5EF4-FFF2-40B4-BE49-F238E27FC236}">
                <a16:creationId xmlns:a16="http://schemas.microsoft.com/office/drawing/2014/main" id="{BFE80B84-2501-0C57-423B-3CD3F606F720}"/>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372987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200" kern="1200" noProof="0" dirty="0">
                <a:solidFill>
                  <a:schemeClr val="tx1"/>
                </a:solidFill>
                <a:effectLst/>
                <a:latin typeface="Century Gothic" panose="020B0502020202020204" pitchFamily="34" charset="0"/>
                <a:ea typeface="+mn-ea"/>
                <a:cs typeface="+mn-cs"/>
              </a:rPr>
              <a:t>Le persone in formazione guardano due presentazioni che hanno ottenuto un successo diverso, tratte dal programma «</a:t>
            </a:r>
            <a:r>
              <a:rPr lang="it-CH" sz="1200" kern="1200" noProof="0" dirty="0" err="1">
                <a:solidFill>
                  <a:schemeClr val="tx1"/>
                </a:solidFill>
                <a:effectLst/>
                <a:latin typeface="Century Gothic" panose="020B0502020202020204" pitchFamily="34" charset="0"/>
                <a:ea typeface="+mn-ea"/>
                <a:cs typeface="+mn-cs"/>
              </a:rPr>
              <a:t>Höhle</a:t>
            </a:r>
            <a:r>
              <a:rPr lang="it-CH" sz="1200" kern="1200" noProof="0" dirty="0">
                <a:solidFill>
                  <a:schemeClr val="tx1"/>
                </a:solidFill>
                <a:effectLst/>
                <a:latin typeface="Century Gothic" panose="020B0502020202020204" pitchFamily="34" charset="0"/>
                <a:ea typeface="+mn-ea"/>
                <a:cs typeface="+mn-cs"/>
              </a:rPr>
              <a:t> der </a:t>
            </a:r>
            <a:r>
              <a:rPr lang="it-CH" sz="1200" kern="1200" noProof="0" dirty="0" err="1">
                <a:solidFill>
                  <a:schemeClr val="tx1"/>
                </a:solidFill>
                <a:effectLst/>
                <a:latin typeface="Century Gothic" panose="020B0502020202020204" pitchFamily="34" charset="0"/>
                <a:ea typeface="+mn-ea"/>
                <a:cs typeface="+mn-cs"/>
              </a:rPr>
              <a:t>Löwen</a:t>
            </a:r>
            <a:r>
              <a:rPr lang="it-CH" sz="1200" kern="1200" noProof="0" dirty="0">
                <a:solidFill>
                  <a:schemeClr val="tx1"/>
                </a:solidFill>
                <a:effectLst/>
                <a:latin typeface="Century Gothic" panose="020B0502020202020204" pitchFamily="34" charset="0"/>
                <a:ea typeface="+mn-ea"/>
                <a:cs typeface="+mn-cs"/>
              </a:rPr>
              <a:t> Schweiz» e prendono appunti sulle loro impressioni sulla base delle domande fornite.</a:t>
            </a:r>
          </a:p>
          <a:p>
            <a:endParaRPr lang="it-CH" sz="1200" kern="1200" noProof="0" dirty="0">
              <a:solidFill>
                <a:schemeClr val="tx1"/>
              </a:solidFill>
              <a:effectLst/>
              <a:latin typeface="Century Gothic" panose="020B0502020202020204" pitchFamily="34" charset="0"/>
              <a:ea typeface="+mn-ea"/>
              <a:cs typeface="+mn-cs"/>
            </a:endParaRPr>
          </a:p>
          <a:p>
            <a:r>
              <a:rPr lang="it-CH" sz="1200" kern="1200" noProof="0" dirty="0">
                <a:solidFill>
                  <a:schemeClr val="tx1"/>
                </a:solidFill>
                <a:effectLst/>
                <a:latin typeface="Century Gothic" panose="020B0502020202020204" pitchFamily="34" charset="0"/>
                <a:ea typeface="+mn-ea"/>
                <a:cs typeface="+mn-cs"/>
              </a:rPr>
              <a:t>Dopo una breve discussione in coppia sulle loro impressioni e osservazioni, queste vengono raccolte in plenaria e brevemente discusse. L’obiettivo è quello di affinare la percezione delle persone in formazione riguardo ai possibili criteri di valutazione. I criteri</a:t>
            </a:r>
            <a:r>
              <a:rPr lang="it-CH" sz="1200" kern="1200" noProof="0" dirty="0">
                <a:solidFill>
                  <a:schemeClr val="tx1"/>
                </a:solidFill>
                <a:effectLst/>
                <a:highlight>
                  <a:srgbClr val="FFFF00"/>
                </a:highlight>
                <a:latin typeface="Century Gothic" panose="020B0502020202020204" pitchFamily="34" charset="0"/>
                <a:ea typeface="+mn-ea"/>
                <a:cs typeface="+mn-cs"/>
              </a:rPr>
              <a:t> qui raccolti </a:t>
            </a:r>
            <a:r>
              <a:rPr lang="it-CH" sz="1200" kern="1200" noProof="0" dirty="0">
                <a:solidFill>
                  <a:schemeClr val="tx1"/>
                </a:solidFill>
                <a:effectLst/>
                <a:latin typeface="Century Gothic" panose="020B0502020202020204" pitchFamily="34" charset="0"/>
                <a:ea typeface="+mn-ea"/>
                <a:cs typeface="+mn-cs"/>
              </a:rPr>
              <a:t>verranno integrati nel corso della lezione.</a:t>
            </a:r>
            <a:endParaRPr lang="it-CH" noProof="0" dirty="0">
              <a:latin typeface="Century Gothic" panose="020B0502020202020204" pitchFamily="34" charset="0"/>
            </a:endParaRP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149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txBody>
          <a:bodyPr/>
          <a:lstStyle/>
          <a:p>
            <a:endParaRPr lang="de-CH"/>
          </a:p>
        </p:txBody>
      </p:sp>
      <p:sp>
        <p:nvSpPr>
          <p:cNvPr id="3" name="Notizenplatzhalter 2"/>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Le due presentazioni, «</a:t>
            </a:r>
            <a:r>
              <a:rPr lang="it-CH" sz="1100" kern="1200" noProof="0" dirty="0" err="1">
                <a:solidFill>
                  <a:schemeClr val="tx1"/>
                </a:solidFill>
                <a:effectLst/>
                <a:latin typeface="Century Gothic" panose="020B0502020202020204" pitchFamily="34" charset="0"/>
                <a:ea typeface="+mn-ea"/>
                <a:cs typeface="+mn-cs"/>
              </a:rPr>
              <a:t>Vatorex</a:t>
            </a:r>
            <a:r>
              <a:rPr lang="it-CH" sz="1100" kern="1200" noProof="0" dirty="0">
                <a:solidFill>
                  <a:schemeClr val="tx1"/>
                </a:solidFill>
                <a:effectLst/>
                <a:latin typeface="Century Gothic" panose="020B0502020202020204" pitchFamily="34" charset="0"/>
                <a:ea typeface="+mn-ea"/>
                <a:cs typeface="+mn-cs"/>
              </a:rPr>
              <a:t>: la lotta ecologica contro gli acari» e «Alver: alimenti ricchi di proteine e vegani», possono essere mostrate, a seconda del tempo a disposizione, per intero (circa 15 minuti) oppure solo nella parte iniziale (i primi 4-5 minuti). Vale comunque la pena guardare almeno una presentazione per intero o la sua parte successiva. In questo modo le persone in formazione possono osservare quali domande pongono gli investitori (in tedesco: die </a:t>
            </a:r>
            <a:r>
              <a:rPr lang="it-CH" sz="1100" kern="1200" noProof="0" dirty="0" err="1">
                <a:solidFill>
                  <a:schemeClr val="tx1"/>
                </a:solidFill>
                <a:effectLst/>
                <a:latin typeface="Century Gothic" panose="020B0502020202020204" pitchFamily="34" charset="0"/>
                <a:ea typeface="+mn-ea"/>
                <a:cs typeface="+mn-cs"/>
              </a:rPr>
              <a:t>Löw:innen</a:t>
            </a:r>
            <a:r>
              <a:rPr lang="it-CH" sz="1100" kern="1200" noProof="0" dirty="0">
                <a:solidFill>
                  <a:schemeClr val="tx1"/>
                </a:solidFill>
                <a:effectLst/>
                <a:latin typeface="Century Gothic" panose="020B0502020202020204" pitchFamily="34" charset="0"/>
                <a:ea typeface="+mn-ea"/>
                <a:cs typeface="+mn-cs"/>
              </a:rPr>
              <a:t>) e come i giovani imprenditori gestiscono questa situazione, ovvero se e con quanta competenza rispondono.</a:t>
            </a:r>
          </a:p>
          <a:p>
            <a:endParaRPr lang="it-CH" sz="1100" kern="1200" noProof="0" dirty="0">
              <a:solidFill>
                <a:schemeClr val="tx1"/>
              </a:solidFill>
              <a:effectLst/>
              <a:latin typeface="Century Gothic" panose="020B0502020202020204" pitchFamily="34" charset="0"/>
              <a:ea typeface="+mn-ea"/>
              <a:cs typeface="+mn-cs"/>
            </a:endParaRPr>
          </a:p>
          <a:p>
            <a:r>
              <a:rPr lang="it-CH" sz="1100" kern="1200" noProof="0" dirty="0">
                <a:solidFill>
                  <a:schemeClr val="tx1"/>
                </a:solidFill>
                <a:effectLst/>
                <a:latin typeface="Century Gothic" panose="020B0502020202020204" pitchFamily="34" charset="0"/>
                <a:ea typeface="+mn-ea"/>
                <a:cs typeface="+mn-cs"/>
              </a:rPr>
              <a:t>Il pitch di «</a:t>
            </a:r>
            <a:r>
              <a:rPr lang="it-CH" sz="1100" kern="1200" noProof="0" dirty="0" err="1">
                <a:solidFill>
                  <a:schemeClr val="tx1"/>
                </a:solidFill>
                <a:effectLst/>
                <a:latin typeface="Century Gothic" panose="020B0502020202020204" pitchFamily="34" charset="0"/>
                <a:ea typeface="+mn-ea"/>
                <a:cs typeface="+mn-cs"/>
              </a:rPr>
              <a:t>Vatorex</a:t>
            </a:r>
            <a:r>
              <a:rPr lang="it-CH" sz="1100" kern="1200" noProof="0" dirty="0">
                <a:solidFill>
                  <a:schemeClr val="tx1"/>
                </a:solidFill>
                <a:effectLst/>
                <a:latin typeface="Century Gothic" panose="020B0502020202020204" pitchFamily="34" charset="0"/>
                <a:ea typeface="+mn-ea"/>
                <a:cs typeface="+mn-cs"/>
              </a:rPr>
              <a:t>» è molto ben riuscito e gli investitori decidono all’unanimità di investire. Per un investimento di 500'000 CHF (ognuno investe 100'000 CHF), gli investitori ottengono il 15% dell’azienda. Ciò corrisponde a una valutazione aziendale di 3'333’333 CHF. Tra i punti positivi vi sono:</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l’inizio del pitch è molto efficace: «Immaginate se non ci fossero più le api. Sarebbe un mondo grigio…»;</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l’idea viene presentata in modo conciso;</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il potenziale di mercato viene illustrato in modo convincente;</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il team è convincente: i membri sostengono pienamente l’idea e sanno di cosa parlano;</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il prodotto convince: a differenza di altri approcci, si tratta di un metodo ecologico per risolvere il problema degli acari;</a:t>
            </a:r>
          </a:p>
          <a:p>
            <a:pPr marL="171450" lvl="0" indent="-171450">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i due fondatori sono in grado di rispondere in modo convincente a tutte le domande.</a:t>
            </a:r>
          </a:p>
          <a:p>
            <a:pPr marL="171450" lvl="0" indent="-171450">
              <a:buFont typeface="Arial" panose="020B0604020202020204" pitchFamily="34" charset="0"/>
              <a:buChar char="•"/>
            </a:pPr>
            <a:endParaRPr lang="it-CH" sz="1100" kern="1200" noProof="0" dirty="0">
              <a:solidFill>
                <a:schemeClr val="tx1"/>
              </a:solidFill>
              <a:effectLst/>
              <a:latin typeface="Century Gothic" panose="020B0502020202020204" pitchFamily="34" charset="0"/>
              <a:ea typeface="+mn-ea"/>
              <a:cs typeface="+mn-cs"/>
            </a:endParaRPr>
          </a:p>
          <a:p>
            <a:r>
              <a:rPr lang="it-CH" sz="1100" kern="1200" noProof="0" dirty="0">
                <a:solidFill>
                  <a:schemeClr val="tx1"/>
                </a:solidFill>
                <a:effectLst/>
                <a:latin typeface="Century Gothic" panose="020B0502020202020204" pitchFamily="34" charset="0"/>
                <a:ea typeface="+mn-ea"/>
                <a:cs typeface="+mn-cs"/>
              </a:rPr>
              <a:t>Il pitch di «Alver», nonostante un’idea imprenditoriale altrettanto convincente, non ha avuto lo stesso successo, il che è dovuto, tra l’altro, al fatto che le due fondatrici non sono in grado di fornire risposte, o almeno non soddisfacenti, a domande fondamentali (anche in materia finanziaria). Non riescono nemmeno a illustrare il carattere distintivo del loro marchio. Alla fine, le due fondatrici non ottengono alcun investimento, ma hanno suscitato grande interesse e possono ottenere sostegno da singoli investitori.</a:t>
            </a:r>
          </a:p>
          <a:p>
            <a:endParaRPr lang="it-CH" sz="1100" kern="1200" noProof="0" dirty="0">
              <a:solidFill>
                <a:schemeClr val="tx1"/>
              </a:solidFill>
              <a:effectLst/>
              <a:latin typeface="Century Gothic" panose="020B0502020202020204" pitchFamily="34" charset="0"/>
              <a:ea typeface="+mn-ea"/>
              <a:cs typeface="+mn-cs"/>
            </a:endParaRPr>
          </a:p>
          <a:p>
            <a:r>
              <a:rPr lang="it-CH" sz="1100" kern="1200" noProof="0" dirty="0">
                <a:solidFill>
                  <a:schemeClr val="tx1"/>
                </a:solidFill>
                <a:effectLst/>
                <a:latin typeface="Century Gothic" panose="020B0502020202020204" pitchFamily="34" charset="0"/>
                <a:ea typeface="+mn-ea"/>
                <a:cs typeface="+mn-cs"/>
              </a:rPr>
              <a:t>Naturalmente è possibile utilizzare anche altri pitch, anche provenienti da programmi simili. È importante verificare nuovamente la disponibilità dei rispettivi link prima della lezione.</a:t>
            </a:r>
            <a:endParaRPr lang="it-CH" sz="1100" noProof="0"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2187593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17FE1-85D8-28F7-A7B0-AD4C5DD8CB4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35DD0F-7E24-DE2F-BAED-A88E819F39B8}"/>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BCFFB738-EF2E-0971-45A8-BE14796AFA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CH" noProof="0" dirty="0"/>
              <a:t>La formula AIDA è uno strumento noto ed efficace per strutturare le presentazioni. Aiuta le persone in formazione a creare presentazioni convincenti e orientate al pubblico. In questo caso viene applicata alle idee imprenditoriali, ma è applicabile anche ad altri contesti di presentazione.</a:t>
            </a:r>
            <a:endParaRPr lang="it-CH" sz="1100" noProof="0" dirty="0"/>
          </a:p>
        </p:txBody>
      </p:sp>
      <p:sp>
        <p:nvSpPr>
          <p:cNvPr id="4" name="Foliennummernplatzhalter 3">
            <a:extLst>
              <a:ext uri="{FF2B5EF4-FFF2-40B4-BE49-F238E27FC236}">
                <a16:creationId xmlns:a16="http://schemas.microsoft.com/office/drawing/2014/main" id="{F5CAD9B8-ACD8-B68F-A689-31C005309BBE}"/>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879261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118E-DDBC-9A56-A26A-697DDADF852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9B80015-A2FE-33A8-C060-440481E99C9E}"/>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A8807A3-65C6-D00D-CFF9-581945BB9015}"/>
              </a:ext>
            </a:extLst>
          </p:cNvPr>
          <p:cNvSpPr>
            <a:spLocks noGrp="1"/>
          </p:cNvSpPr>
          <p:nvPr>
            <p:ph type="body" idx="1"/>
          </p:nvPr>
        </p:nvSpPr>
        <p:spPr/>
        <p:txBody>
          <a:bodyPr/>
          <a:lstStyle/>
          <a:p>
            <a:r>
              <a:rPr lang="it-CH" noProof="0" dirty="0"/>
              <a:t>Qui viene fornita una breve spiegazione dell'acronimo. I singoli ambiti / le lettere saranno illustrate in modo più dettagliato nelle diapositive successive.</a:t>
            </a:r>
          </a:p>
        </p:txBody>
      </p:sp>
      <p:sp>
        <p:nvSpPr>
          <p:cNvPr id="4" name="Foliennummernplatzhalter 3">
            <a:extLst>
              <a:ext uri="{FF2B5EF4-FFF2-40B4-BE49-F238E27FC236}">
                <a16:creationId xmlns:a16="http://schemas.microsoft.com/office/drawing/2014/main" id="{C4CCFD53-4D9E-52F4-3DD5-C104BEE199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7427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334A1-7E62-0744-5238-6FC858B0CD9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EBF4ECC-CBBF-53BF-36CF-E12B6BC4C070}"/>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33506BC6-2D6E-32C6-DAD2-85FDCD07805A}"/>
              </a:ext>
            </a:extLst>
          </p:cNvPr>
          <p:cNvSpPr>
            <a:spLocks noGrp="1"/>
          </p:cNvSpPr>
          <p:nvPr>
            <p:ph type="body" idx="1"/>
          </p:nvPr>
        </p:nvSpPr>
        <p:spPr/>
        <p:txBody>
          <a:bodyPr/>
          <a:lstStyle/>
          <a:p>
            <a:r>
              <a:rPr lang="it-CH" sz="1100" kern="1200" noProof="0" dirty="0">
                <a:solidFill>
                  <a:schemeClr val="tx1"/>
                </a:solidFill>
                <a:effectLst/>
                <a:latin typeface="Century Gothic" panose="020B0502020202020204" pitchFamily="34" charset="0"/>
                <a:ea typeface="+mn-ea"/>
                <a:cs typeface="+mn-cs"/>
              </a:rPr>
              <a:t>È importante far notare alle persone in formazione che catturare l’attenzione e suscitare l’interesse costituiscono il primo passo fondamentale di una presentazione. Un pitch non dovrebbe quindi iniziare con introduzioni stereotipate del tipo «Vi diamo un caloroso benvenuto alla nostra presentazione». Questo tipo di introduzioni risulta noioso e consuma tempo prezioso, senza trasmettere alcun messaggio di sostanza. È preferibile un’introduzione a effetto, che assicuri immediatamente al team di fondatori l’attenzione del pubblico. Un consiglio: la persona che si occupa dell’introduzione dovrebbe imparare a memoria la prima frase.</a:t>
            </a:r>
          </a:p>
          <a:p>
            <a:endParaRPr lang="de-CH" dirty="0"/>
          </a:p>
        </p:txBody>
      </p:sp>
      <p:sp>
        <p:nvSpPr>
          <p:cNvPr id="4" name="Foliennummernplatzhalter 3">
            <a:extLst>
              <a:ext uri="{FF2B5EF4-FFF2-40B4-BE49-F238E27FC236}">
                <a16:creationId xmlns:a16="http://schemas.microsoft.com/office/drawing/2014/main" id="{1D7E9BF8-776F-80D3-EC73-512648F5EE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7402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7.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3.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3.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71.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5.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3.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3.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3.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98.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208.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9.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12.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14.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15.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20.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129155044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277177427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231776470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999242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4284428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196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01094103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9293805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504976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99394625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98352702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87818710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395463417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416983056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212510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89547471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2086671071"/>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3805119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4637098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56712953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5908357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35824955"/>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380161169"/>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194390437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4365516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1416474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417505218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273480318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065242109"/>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45793491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404238190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5107152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8028206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302362528"/>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9712333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91559902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9764424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7140380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60131540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86918330"/>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21157786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6475563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605587731"/>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662666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29842241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9400209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548096939"/>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70770371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950040545"/>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275558730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418171290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31209479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1629900691"/>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411529070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213656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68020368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353151756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672609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188330018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399628899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4051850737"/>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54778743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817544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94026524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3008713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84270462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191113574"/>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88401504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59925397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02881543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28379084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49944468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9903446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19028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206779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148463901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272388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slideLayout" Target="../slideLayouts/slideLayout218.xml"/><Relationship Id="rId79" Type="http://schemas.openxmlformats.org/officeDocument/2006/relationships/image" Target="../media/image1.png"/><Relationship Id="rId5" Type="http://schemas.openxmlformats.org/officeDocument/2006/relationships/slideLayout" Target="../slideLayouts/slideLayout149.xml"/><Relationship Id="rId90" Type="http://schemas.openxmlformats.org/officeDocument/2006/relationships/image" Target="../media/image12.png"/><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slideLayout" Target="../slideLayouts/slideLayout221.xml"/><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slideLayout" Target="../slideLayouts/slideLayout216.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slideLayout" Target="../slideLayouts/slideLayout214.xml"/><Relationship Id="rId75" Type="http://schemas.openxmlformats.org/officeDocument/2006/relationships/slideLayout" Target="../slideLayouts/slideLayout219.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slideLayout" Target="../slideLayouts/slideLayout217.xml"/><Relationship Id="rId78" Type="http://schemas.openxmlformats.org/officeDocument/2006/relationships/theme" Target="../theme/theme3.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slideLayout" Target="../slideLayouts/slideLayout220.xml"/><Relationship Id="rId7" Type="http://schemas.openxmlformats.org/officeDocument/2006/relationships/slideLayout" Target="../slideLayouts/slideLayout151.xml"/><Relationship Id="rId71" Type="http://schemas.openxmlformats.org/officeDocument/2006/relationships/slideLayout" Target="../slideLayouts/slideLayout215.xml"/><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 Id="rId87" Type="http://schemas.openxmlformats.org/officeDocument/2006/relationships/image" Target="../media/image9.png"/><Relationship Id="rId61" Type="http://schemas.openxmlformats.org/officeDocument/2006/relationships/slideLayout" Target="../slideLayouts/slideLayout205.xml"/><Relationship Id="rId82" Type="http://schemas.openxmlformats.org/officeDocument/2006/relationships/image" Target="../media/image4.png"/><Relationship Id="rId19" Type="http://schemas.openxmlformats.org/officeDocument/2006/relationships/slideLayout" Target="../slideLayouts/slideLayout1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548309717"/>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 id="2147484009" r:id="rId70"/>
    <p:sldLayoutId id="2147484010" r:id="rId71"/>
    <p:sldLayoutId id="2147484011" r:id="rId72"/>
    <p:sldLayoutId id="2147484012" r:id="rId73"/>
    <p:sldLayoutId id="2147484013" r:id="rId74"/>
    <p:sldLayoutId id="2147484014" r:id="rId75"/>
    <p:sldLayoutId id="2147484015" r:id="rId76"/>
    <p:sldLayoutId id="2147484016"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6.xml"/><Relationship Id="rId1" Type="http://schemas.openxmlformats.org/officeDocument/2006/relationships/themeOverride" Target="../theme/themeOverride2.xml"/><Relationship Id="rId4" Type="http://schemas.openxmlformats.org/officeDocument/2006/relationships/image" Target="../media/image430.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6.xml"/><Relationship Id="rId1" Type="http://schemas.openxmlformats.org/officeDocument/2006/relationships/themeOverride" Target="../theme/themeOverride3.xml"/><Relationship Id="rId4" Type="http://schemas.openxmlformats.org/officeDocument/2006/relationships/image" Target="../media/image430.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6.xml"/><Relationship Id="rId1" Type="http://schemas.openxmlformats.org/officeDocument/2006/relationships/themeOverride" Target="../theme/themeOverride4.xml"/><Relationship Id="rId4" Type="http://schemas.openxmlformats.org/officeDocument/2006/relationships/image" Target="../media/image430.svg"/></Relationships>
</file>

<file path=ppt/slides/_rels/slide13.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13.xml"/><Relationship Id="rId1" Type="http://schemas.openxmlformats.org/officeDocument/2006/relationships/slideLayout" Target="../slideLayouts/slideLayout187.xml"/><Relationship Id="rId5" Type="http://schemas.openxmlformats.org/officeDocument/2006/relationships/hyperlink" Target="https://www.crackerscompany.de/Erdnuss-Snack-Wiki" TargetMode="External"/><Relationship Id="rId4" Type="http://schemas.openxmlformats.org/officeDocument/2006/relationships/image" Target="../media/image432.jpeg"/></Relationships>
</file>

<file path=ppt/slides/_rels/slide14.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14.xml"/><Relationship Id="rId1" Type="http://schemas.openxmlformats.org/officeDocument/2006/relationships/slideLayout" Target="../slideLayouts/slideLayout187.xml"/><Relationship Id="rId5" Type="http://schemas.openxmlformats.org/officeDocument/2006/relationships/hyperlink" Target="https://fabulous.ch/de" TargetMode="External"/><Relationship Id="rId4" Type="http://schemas.openxmlformats.org/officeDocument/2006/relationships/image" Target="../media/image43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9.xml"/></Relationships>
</file>

<file path=ppt/slides/_rels/slide16.xml.rels><?xml version="1.0" encoding="UTF-8" standalone="yes"?>
<Relationships xmlns="http://schemas.openxmlformats.org/package/2006/relationships"><Relationship Id="rId3" Type="http://schemas.openxmlformats.org/officeDocument/2006/relationships/image" Target="../media/image434.jpeg"/><Relationship Id="rId2" Type="http://schemas.openxmlformats.org/officeDocument/2006/relationships/notesSlide" Target="../notesSlides/notesSlide16.xml"/><Relationship Id="rId1" Type="http://schemas.openxmlformats.org/officeDocument/2006/relationships/slideLayout" Target="../slideLayouts/slideLayout115.xml"/><Relationship Id="rId4" Type="http://schemas.openxmlformats.org/officeDocument/2006/relationships/hyperlink" Target="https://www.youtube.com/playlist?list=PLqI90ylGNhawPrHq6CGTcemMmSLvfbgUv"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35.png"/><Relationship Id="rId7" Type="http://schemas.openxmlformats.org/officeDocument/2006/relationships/image" Target="../media/image439.png"/><Relationship Id="rId2" Type="http://schemas.openxmlformats.org/officeDocument/2006/relationships/notesSlide" Target="../notesSlides/notesSlide17.xml"/><Relationship Id="rId1" Type="http://schemas.openxmlformats.org/officeDocument/2006/relationships/slideLayout" Target="../slideLayouts/slideLayout187.xml"/><Relationship Id="rId6" Type="http://schemas.openxmlformats.org/officeDocument/2006/relationships/image" Target="../media/image438.png"/><Relationship Id="rId5" Type="http://schemas.openxmlformats.org/officeDocument/2006/relationships/image" Target="../media/image437.png"/><Relationship Id="rId10" Type="http://schemas.openxmlformats.org/officeDocument/2006/relationships/image" Target="../media/image431.png"/><Relationship Id="rId4" Type="http://schemas.openxmlformats.org/officeDocument/2006/relationships/image" Target="../media/image436.png"/><Relationship Id="rId9" Type="http://schemas.openxmlformats.org/officeDocument/2006/relationships/image" Target="../media/image441.png"/></Relationships>
</file>

<file path=ppt/slides/_rels/slide18.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5.jpeg"/><Relationship Id="rId3" Type="http://schemas.openxmlformats.org/officeDocument/2006/relationships/image" Target="../media/image435.png"/><Relationship Id="rId7" Type="http://schemas.openxmlformats.org/officeDocument/2006/relationships/image" Target="../media/image439.png"/><Relationship Id="rId12" Type="http://schemas.openxmlformats.org/officeDocument/2006/relationships/image" Target="../media/image444.png"/><Relationship Id="rId17" Type="http://schemas.openxmlformats.org/officeDocument/2006/relationships/image" Target="../media/image449.jpeg"/><Relationship Id="rId2" Type="http://schemas.openxmlformats.org/officeDocument/2006/relationships/notesSlide" Target="../notesSlides/notesSlide18.xml"/><Relationship Id="rId16" Type="http://schemas.openxmlformats.org/officeDocument/2006/relationships/image" Target="../media/image448.png"/><Relationship Id="rId1" Type="http://schemas.openxmlformats.org/officeDocument/2006/relationships/slideLayout" Target="../slideLayouts/slideLayout187.xml"/><Relationship Id="rId6" Type="http://schemas.openxmlformats.org/officeDocument/2006/relationships/image" Target="../media/image438.png"/><Relationship Id="rId11" Type="http://schemas.openxmlformats.org/officeDocument/2006/relationships/image" Target="../media/image443.jpeg"/><Relationship Id="rId5" Type="http://schemas.openxmlformats.org/officeDocument/2006/relationships/image" Target="../media/image437.png"/><Relationship Id="rId15" Type="http://schemas.openxmlformats.org/officeDocument/2006/relationships/image" Target="../media/image447.png"/><Relationship Id="rId10" Type="http://schemas.openxmlformats.org/officeDocument/2006/relationships/image" Target="../media/image431.png"/><Relationship Id="rId4" Type="http://schemas.openxmlformats.org/officeDocument/2006/relationships/image" Target="../media/image442.png"/><Relationship Id="rId9" Type="http://schemas.openxmlformats.org/officeDocument/2006/relationships/image" Target="../media/image441.png"/><Relationship Id="rId14" Type="http://schemas.openxmlformats.org/officeDocument/2006/relationships/image" Target="../media/image446.png"/></Relationships>
</file>

<file path=ppt/slides/_rels/slide19.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5.jpeg"/><Relationship Id="rId3" Type="http://schemas.openxmlformats.org/officeDocument/2006/relationships/image" Target="../media/image435.png"/><Relationship Id="rId7" Type="http://schemas.openxmlformats.org/officeDocument/2006/relationships/image" Target="../media/image439.png"/><Relationship Id="rId12" Type="http://schemas.openxmlformats.org/officeDocument/2006/relationships/image" Target="../media/image444.png"/><Relationship Id="rId17" Type="http://schemas.openxmlformats.org/officeDocument/2006/relationships/image" Target="../media/image449.jpeg"/><Relationship Id="rId2" Type="http://schemas.openxmlformats.org/officeDocument/2006/relationships/notesSlide" Target="../notesSlides/notesSlide19.xml"/><Relationship Id="rId16" Type="http://schemas.openxmlformats.org/officeDocument/2006/relationships/image" Target="../media/image448.png"/><Relationship Id="rId1" Type="http://schemas.openxmlformats.org/officeDocument/2006/relationships/slideLayout" Target="../slideLayouts/slideLayout187.xml"/><Relationship Id="rId6" Type="http://schemas.openxmlformats.org/officeDocument/2006/relationships/image" Target="../media/image438.png"/><Relationship Id="rId11" Type="http://schemas.openxmlformats.org/officeDocument/2006/relationships/image" Target="../media/image443.jpeg"/><Relationship Id="rId5" Type="http://schemas.openxmlformats.org/officeDocument/2006/relationships/image" Target="../media/image437.png"/><Relationship Id="rId15" Type="http://schemas.openxmlformats.org/officeDocument/2006/relationships/image" Target="../media/image447.png"/><Relationship Id="rId10" Type="http://schemas.openxmlformats.org/officeDocument/2006/relationships/image" Target="../media/image431.png"/><Relationship Id="rId4" Type="http://schemas.openxmlformats.org/officeDocument/2006/relationships/image" Target="../media/image442.png"/><Relationship Id="rId9" Type="http://schemas.openxmlformats.org/officeDocument/2006/relationships/image" Target="../media/image441.png"/><Relationship Id="rId14" Type="http://schemas.openxmlformats.org/officeDocument/2006/relationships/image" Target="../media/image446.pn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30.xml"/><Relationship Id="rId4" Type="http://schemas.openxmlformats.org/officeDocument/2006/relationships/image" Target="../media/image429.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tRm6BF4iYNs" TargetMode="External"/><Relationship Id="rId2" Type="http://schemas.openxmlformats.org/officeDocument/2006/relationships/notesSlide" Target="../notesSlides/notesSlide21.xml"/><Relationship Id="rId1" Type="http://schemas.openxmlformats.org/officeDocument/2006/relationships/slideLayout" Target="../slideLayouts/slideLayout36.xml"/><Relationship Id="rId4" Type="http://schemas.openxmlformats.org/officeDocument/2006/relationships/hyperlink" Target="https://www.youtube.com/watch?v=cGXC-goI0O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9.xml"/></Relationships>
</file>

<file path=ppt/slides/_rels/slide23.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451.png"/><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notesSlide" Target="../notesSlides/notesSlide25.xml"/><Relationship Id="rId1" Type="http://schemas.openxmlformats.org/officeDocument/2006/relationships/slideLayout" Target="../slideLayouts/slideLayout36.xml"/><Relationship Id="rId4" Type="http://schemas.openxmlformats.org/officeDocument/2006/relationships/image" Target="../media/image453.png"/></Relationships>
</file>

<file path=ppt/slides/_rels/slide26.xml.rels><?xml version="1.0" encoding="UTF-8" standalone="yes"?>
<Relationships xmlns="http://schemas.openxmlformats.org/package/2006/relationships"><Relationship Id="rId3" Type="http://schemas.openxmlformats.org/officeDocument/2006/relationships/image" Target="../media/image454.png"/><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455.png"/><Relationship Id="rId2" Type="http://schemas.openxmlformats.org/officeDocument/2006/relationships/notesSlide" Target="../notesSlides/notesSlide28.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427.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6.xml"/><Relationship Id="rId1" Type="http://schemas.openxmlformats.org/officeDocument/2006/relationships/themeOverride" Target="../theme/themeOverride1.xml"/><Relationship Id="rId4" Type="http://schemas.openxmlformats.org/officeDocument/2006/relationships/image" Target="../media/image4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de-CH" sz="3600" dirty="0">
                <a:solidFill>
                  <a:srgbClr val="0B4874"/>
                </a:solidFill>
              </a:rPr>
              <a:t>Temi ricorrenti</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587945"/>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5" name="Grafik 4">
            <a:extLst>
              <a:ext uri="{FF2B5EF4-FFF2-40B4-BE49-F238E27FC236}">
                <a16:creationId xmlns:a16="http://schemas.microsoft.com/office/drawing/2014/main" id="{646C73BC-18B8-25AB-52C8-0662CF04C7E3}"/>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3A54C68-78CF-2C54-4552-6C7C9FFC1EFF}"/>
            </a:ext>
          </a:extLst>
        </p:cNvPr>
        <p:cNvGrpSpPr/>
        <p:nvPr/>
      </p:nvGrpSpPr>
      <p:grpSpPr>
        <a:xfrm>
          <a:off x="0" y="0"/>
          <a:ext cx="0" cy="0"/>
          <a:chOff x="0" y="0"/>
          <a:chExt cx="0" cy="0"/>
        </a:xfrm>
      </p:grpSpPr>
      <p:sp>
        <p:nvSpPr>
          <p:cNvPr id="16" name="Rechteck: abgerundete Ecken 15">
            <a:extLst>
              <a:ext uri="{FF2B5EF4-FFF2-40B4-BE49-F238E27FC236}">
                <a16:creationId xmlns:a16="http://schemas.microsoft.com/office/drawing/2014/main" id="{3CD0AF2C-4378-9E69-BACD-83AD84C8C150}"/>
              </a:ext>
            </a:extLst>
          </p:cNvPr>
          <p:cNvSpPr/>
          <p:nvPr/>
        </p:nvSpPr>
        <p:spPr>
          <a:xfrm>
            <a:off x="998112" y="5266521"/>
            <a:ext cx="10142113" cy="1272391"/>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3" name="Rechteck: abgerundete Ecken 12">
            <a:extLst>
              <a:ext uri="{FF2B5EF4-FFF2-40B4-BE49-F238E27FC236}">
                <a16:creationId xmlns:a16="http://schemas.microsoft.com/office/drawing/2014/main" id="{040D1663-C45C-F6D0-8B2C-41018B1625DC}"/>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97CF1A92-9776-279C-4BED-3D26276D350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9198430B-EBA4-93A1-9AB2-CE158A0D2E7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EF1B5CB2-8EDD-57D4-013A-AC8D41E3909B}"/>
              </a:ext>
            </a:extLst>
          </p:cNvPr>
          <p:cNvSpPr txBox="1"/>
          <p:nvPr/>
        </p:nvSpPr>
        <p:spPr>
          <a:xfrm>
            <a:off x="1571504" y="2160885"/>
            <a:ext cx="9226876" cy="2846933"/>
          </a:xfrm>
          <a:prstGeom prst="rect">
            <a:avLst/>
          </a:prstGeom>
          <a:noFill/>
        </p:spPr>
        <p:txBody>
          <a:bodyPr wrap="square">
            <a:spAutoFit/>
          </a:bodyPr>
          <a:lstStyle/>
          <a:p>
            <a:pPr>
              <a:spcAft>
                <a:spcPts val="1800"/>
              </a:spcAft>
              <a:buNone/>
            </a:pPr>
            <a:r>
              <a:rPr lang="de-CH" b="1" noProof="0" dirty="0">
                <a:solidFill>
                  <a:srgbClr val="686868"/>
                </a:solidFill>
              </a:rPr>
              <a:t>In concreto, ciò significa ad esempio:</a:t>
            </a:r>
          </a:p>
          <a:p>
            <a:pPr marL="285750" indent="-285750">
              <a:spcAft>
                <a:spcPts val="1200"/>
              </a:spcAft>
              <a:buFont typeface="Arial" panose="020B0604020202020204" pitchFamily="34" charset="0"/>
              <a:buChar char="•"/>
            </a:pPr>
            <a:r>
              <a:rPr lang="de-CH" noProof="0" dirty="0">
                <a:solidFill>
                  <a:srgbClr val="686868"/>
                </a:solidFill>
              </a:rPr>
              <a:t>Descrivete il </a:t>
            </a:r>
            <a:r>
              <a:rPr lang="de-CH" b="1" noProof="0" dirty="0">
                <a:solidFill>
                  <a:srgbClr val="686868"/>
                </a:solidFill>
              </a:rPr>
              <a:t>problema </a:t>
            </a:r>
            <a:r>
              <a:rPr lang="de-CH" noProof="0" dirty="0">
                <a:solidFill>
                  <a:srgbClr val="686868"/>
                </a:solidFill>
              </a:rPr>
              <a:t>con frasi semplici, senza termini tecnici:</a:t>
            </a:r>
            <a:br>
              <a:rPr lang="de-CH" noProof="0" dirty="0">
                <a:solidFill>
                  <a:srgbClr val="686868"/>
                </a:solidFill>
              </a:rPr>
            </a:br>
            <a:r>
              <a:rPr lang="de-CH" i="1" noProof="0" dirty="0">
                <a:solidFill>
                  <a:srgbClr val="686868"/>
                </a:solidFill>
              </a:rPr>
              <a:t>«Molte </a:t>
            </a:r>
            <a:r>
              <a:rPr lang="de-CH" i="1" noProof="0" dirty="0" err="1">
                <a:solidFill>
                  <a:srgbClr val="686868"/>
                </a:solidFill>
              </a:rPr>
              <a:t>persone</a:t>
            </a:r>
            <a:r>
              <a:rPr lang="de-CH" i="1" noProof="0" dirty="0">
                <a:solidFill>
                  <a:srgbClr val="686868"/>
                </a:solidFill>
              </a:rPr>
              <a:t> in </a:t>
            </a:r>
            <a:r>
              <a:rPr lang="de-CH" i="1" noProof="0" dirty="0" err="1">
                <a:solidFill>
                  <a:srgbClr val="686868"/>
                </a:solidFill>
              </a:rPr>
              <a:t>formazione</a:t>
            </a:r>
            <a:r>
              <a:rPr lang="de-CH" i="1" noProof="0" dirty="0">
                <a:solidFill>
                  <a:srgbClr val="686868"/>
                </a:solidFill>
              </a:rPr>
              <a:t> si trovano di fronte al problema che…»</a:t>
            </a:r>
          </a:p>
          <a:p>
            <a:pPr marL="285750" indent="-285750">
              <a:spcAft>
                <a:spcPts val="1200"/>
              </a:spcAft>
              <a:buFont typeface="Arial" panose="020B0604020202020204" pitchFamily="34" charset="0"/>
              <a:buChar char="•"/>
            </a:pPr>
            <a:r>
              <a:rPr lang="de-CH" noProof="0" dirty="0">
                <a:solidFill>
                  <a:srgbClr val="686868"/>
                </a:solidFill>
              </a:rPr>
              <a:t>Spiegate </a:t>
            </a:r>
            <a:r>
              <a:rPr lang="de-CH" b="1" noProof="0" dirty="0">
                <a:solidFill>
                  <a:srgbClr val="686868"/>
                </a:solidFill>
              </a:rPr>
              <a:t>la vostra idea </a:t>
            </a:r>
            <a:r>
              <a:rPr lang="de-CH" noProof="0" dirty="0">
                <a:solidFill>
                  <a:srgbClr val="686868"/>
                </a:solidFill>
              </a:rPr>
              <a:t>in poche frasi:</a:t>
            </a:r>
            <a:br>
              <a:rPr lang="de-CH" noProof="0" dirty="0">
                <a:solidFill>
                  <a:srgbClr val="686868"/>
                </a:solidFill>
              </a:rPr>
            </a:br>
            <a:r>
              <a:rPr lang="de-CH" i="1" noProof="0" dirty="0">
                <a:solidFill>
                  <a:srgbClr val="686868"/>
                </a:solidFill>
              </a:rPr>
              <a:t>«La nostra soluzione è… Funziona in questo modo…»</a:t>
            </a:r>
          </a:p>
          <a:p>
            <a:pPr marL="285750" indent="-285750">
              <a:spcAft>
                <a:spcPts val="1200"/>
              </a:spcAft>
              <a:buFont typeface="Arial" panose="020B0604020202020204" pitchFamily="34" charset="0"/>
              <a:buChar char="•"/>
            </a:pPr>
            <a:r>
              <a:rPr lang="de-CH" noProof="0" dirty="0">
                <a:solidFill>
                  <a:srgbClr val="686868"/>
                </a:solidFill>
              </a:rPr>
              <a:t>Utilizzate un </a:t>
            </a:r>
            <a:r>
              <a:rPr lang="de-CH" b="1" noProof="0" dirty="0">
                <a:solidFill>
                  <a:srgbClr val="686868"/>
                </a:solidFill>
              </a:rPr>
              <a:t>esempio, un’immagine, un paragone </a:t>
            </a:r>
            <a:r>
              <a:rPr lang="de-CH" noProof="0" dirty="0">
                <a:solidFill>
                  <a:srgbClr val="686868"/>
                </a:solidFill>
              </a:rPr>
              <a:t>ecc., invece di parlare solo in modo astratto:</a:t>
            </a:r>
            <a:br>
              <a:rPr lang="de-CH" noProof="0" dirty="0">
                <a:solidFill>
                  <a:srgbClr val="686868"/>
                </a:solidFill>
              </a:rPr>
            </a:br>
            <a:r>
              <a:rPr lang="de-CH" i="1" noProof="0" dirty="0">
                <a:solidFill>
                  <a:srgbClr val="686868"/>
                </a:solidFill>
              </a:rPr>
              <a:t>«Funziona esattamente come nel caso di…»</a:t>
            </a:r>
          </a:p>
        </p:txBody>
      </p:sp>
      <p:sp>
        <p:nvSpPr>
          <p:cNvPr id="2" name="Rechteck 1">
            <a:extLst>
              <a:ext uri="{FF2B5EF4-FFF2-40B4-BE49-F238E27FC236}">
                <a16:creationId xmlns:a16="http://schemas.microsoft.com/office/drawing/2014/main" id="{7856E3BE-8640-F32F-D72E-DFEC73B7021D}"/>
              </a:ext>
            </a:extLst>
          </p:cNvPr>
          <p:cNvSpPr/>
          <p:nvPr/>
        </p:nvSpPr>
        <p:spPr>
          <a:xfrm>
            <a:off x="1571504" y="815223"/>
            <a:ext cx="9226876" cy="4770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500" b="1" dirty="0">
                <a:solidFill>
                  <a:srgbClr val="0B4874"/>
                </a:solidFill>
                <a:latin typeface="Century Gothic"/>
              </a:rPr>
              <a:t>: </a:t>
            </a:r>
            <a:r>
              <a:rPr lang="de-CH" sz="2500" b="1" dirty="0">
                <a:solidFill>
                  <a:srgbClr val="0B4874"/>
                </a:solidFill>
                <a:latin typeface="Century Gothic"/>
              </a:rPr>
              <a:t>chiarire il problema e l’idea</a:t>
            </a:r>
            <a:endParaRPr lang="de-DE" sz="2500" b="1" dirty="0">
              <a:solidFill>
                <a:srgbClr val="0B4874"/>
              </a:solidFill>
              <a:latin typeface="Century Gothic"/>
            </a:endParaRPr>
          </a:p>
        </p:txBody>
      </p:sp>
      <p:sp>
        <p:nvSpPr>
          <p:cNvPr id="4" name="Textfeld 3">
            <a:extLst>
              <a:ext uri="{FF2B5EF4-FFF2-40B4-BE49-F238E27FC236}">
                <a16:creationId xmlns:a16="http://schemas.microsoft.com/office/drawing/2014/main" id="{D9A7151B-128E-1FBA-2263-2A53DE09F2EE}"/>
              </a:ext>
            </a:extLst>
          </p:cNvPr>
          <p:cNvSpPr txBox="1"/>
          <p:nvPr/>
        </p:nvSpPr>
        <p:spPr>
          <a:xfrm>
            <a:off x="1571504" y="1203004"/>
            <a:ext cx="8828739" cy="646331"/>
          </a:xfrm>
          <a:prstGeom prst="rect">
            <a:avLst/>
          </a:prstGeom>
          <a:noFill/>
        </p:spPr>
        <p:txBody>
          <a:bodyPr wrap="square" rtlCol="0">
            <a:spAutoFit/>
          </a:bodyPr>
          <a:lstStyle/>
          <a:p>
            <a:r>
              <a:rPr lang="de-DE" dirty="0" err="1">
                <a:solidFill>
                  <a:srgbClr val="0B4874"/>
                </a:solidFill>
              </a:rPr>
              <a:t>Sapete</a:t>
            </a:r>
            <a:r>
              <a:rPr lang="de-DE" dirty="0">
                <a:solidFill>
                  <a:srgbClr val="0B4874"/>
                </a:solidFill>
              </a:rPr>
              <a:t> </a:t>
            </a:r>
            <a:r>
              <a:rPr lang="de-DE" dirty="0" err="1">
                <a:solidFill>
                  <a:srgbClr val="0B4874"/>
                </a:solidFill>
              </a:rPr>
              <a:t>spiegare</a:t>
            </a:r>
            <a:r>
              <a:rPr lang="de-DE" dirty="0">
                <a:solidFill>
                  <a:srgbClr val="0B4874"/>
                </a:solidFill>
              </a:rPr>
              <a:t> il </a:t>
            </a:r>
            <a:r>
              <a:rPr lang="de-DE" dirty="0" err="1">
                <a:solidFill>
                  <a:srgbClr val="0B4874"/>
                </a:solidFill>
              </a:rPr>
              <a:t>problema</a:t>
            </a:r>
            <a:r>
              <a:rPr lang="de-DE" dirty="0">
                <a:solidFill>
                  <a:srgbClr val="0B4874"/>
                </a:solidFill>
              </a:rPr>
              <a:t> </a:t>
            </a:r>
            <a:r>
              <a:rPr lang="de-DE" dirty="0" err="1">
                <a:solidFill>
                  <a:srgbClr val="0B4874"/>
                </a:solidFill>
              </a:rPr>
              <a:t>e</a:t>
            </a:r>
            <a:r>
              <a:rPr lang="de-DE" dirty="0">
                <a:solidFill>
                  <a:srgbClr val="0B4874"/>
                </a:solidFill>
              </a:rPr>
              <a:t> la </a:t>
            </a:r>
            <a:r>
              <a:rPr lang="de-DE" dirty="0" err="1">
                <a:solidFill>
                  <a:srgbClr val="0B4874"/>
                </a:solidFill>
              </a:rPr>
              <a:t>vostra</a:t>
            </a:r>
            <a:r>
              <a:rPr lang="de-DE" dirty="0">
                <a:solidFill>
                  <a:srgbClr val="0B4874"/>
                </a:solidFill>
              </a:rPr>
              <a:t> </a:t>
            </a:r>
            <a:r>
              <a:rPr lang="de-DE" dirty="0" err="1">
                <a:solidFill>
                  <a:srgbClr val="0B4874"/>
                </a:solidFill>
              </a:rPr>
              <a:t>soluzione</a:t>
            </a:r>
            <a:r>
              <a:rPr lang="de-DE" dirty="0">
                <a:solidFill>
                  <a:srgbClr val="0B4874"/>
                </a:solidFill>
              </a:rPr>
              <a:t> in modo </a:t>
            </a:r>
            <a:r>
              <a:rPr lang="de-DE" dirty="0" err="1">
                <a:solidFill>
                  <a:srgbClr val="0B4874"/>
                </a:solidFill>
              </a:rPr>
              <a:t>che</a:t>
            </a:r>
            <a:r>
              <a:rPr lang="de-DE" dirty="0">
                <a:solidFill>
                  <a:srgbClr val="0B4874"/>
                </a:solidFill>
              </a:rPr>
              <a:t> </a:t>
            </a:r>
            <a:r>
              <a:rPr lang="de-DE" dirty="0" err="1">
                <a:solidFill>
                  <a:srgbClr val="0B4874"/>
                </a:solidFill>
              </a:rPr>
              <a:t>anche</a:t>
            </a:r>
            <a:r>
              <a:rPr lang="de-DE" dirty="0">
                <a:solidFill>
                  <a:srgbClr val="0B4874"/>
                </a:solidFill>
              </a:rPr>
              <a:t> </a:t>
            </a:r>
            <a:r>
              <a:rPr lang="de-DE" dirty="0" err="1">
                <a:solidFill>
                  <a:srgbClr val="0B4874"/>
                </a:solidFill>
              </a:rPr>
              <a:t>chi</a:t>
            </a:r>
            <a:r>
              <a:rPr lang="de-DE" dirty="0">
                <a:solidFill>
                  <a:srgbClr val="0B4874"/>
                </a:solidFill>
              </a:rPr>
              <a:t> non </a:t>
            </a:r>
            <a:r>
              <a:rPr lang="de-DE" dirty="0" err="1">
                <a:solidFill>
                  <a:srgbClr val="0B4874"/>
                </a:solidFill>
              </a:rPr>
              <a:t>fa</a:t>
            </a:r>
            <a:r>
              <a:rPr lang="de-DE" dirty="0">
                <a:solidFill>
                  <a:srgbClr val="0B4874"/>
                </a:solidFill>
              </a:rPr>
              <a:t> </a:t>
            </a:r>
            <a:r>
              <a:rPr lang="de-DE" dirty="0" err="1">
                <a:solidFill>
                  <a:srgbClr val="0B4874"/>
                </a:solidFill>
              </a:rPr>
              <a:t>parte</a:t>
            </a:r>
            <a:r>
              <a:rPr lang="de-DE" dirty="0">
                <a:solidFill>
                  <a:srgbClr val="0B4874"/>
                </a:solidFill>
              </a:rPr>
              <a:t> del </a:t>
            </a:r>
            <a:r>
              <a:rPr lang="de-DE" dirty="0" err="1">
                <a:solidFill>
                  <a:srgbClr val="0B4874"/>
                </a:solidFill>
              </a:rPr>
              <a:t>vostro</a:t>
            </a:r>
            <a:r>
              <a:rPr lang="de-DE" dirty="0">
                <a:solidFill>
                  <a:srgbClr val="0B4874"/>
                </a:solidFill>
              </a:rPr>
              <a:t> </a:t>
            </a:r>
            <a:r>
              <a:rPr lang="de-DE" dirty="0" err="1">
                <a:solidFill>
                  <a:srgbClr val="0B4874"/>
                </a:solidFill>
              </a:rPr>
              <a:t>gruppo</a:t>
            </a:r>
            <a:r>
              <a:rPr lang="de-DE" dirty="0">
                <a:solidFill>
                  <a:srgbClr val="0B4874"/>
                </a:solidFill>
              </a:rPr>
              <a:t> </a:t>
            </a:r>
            <a:r>
              <a:rPr lang="de-DE" dirty="0" err="1">
                <a:solidFill>
                  <a:srgbClr val="0B4874"/>
                </a:solidFill>
              </a:rPr>
              <a:t>target</a:t>
            </a:r>
            <a:r>
              <a:rPr lang="de-DE" dirty="0">
                <a:solidFill>
                  <a:srgbClr val="0B4874"/>
                </a:solidFill>
              </a:rPr>
              <a:t> </a:t>
            </a:r>
            <a:r>
              <a:rPr lang="de-DE" dirty="0" err="1">
                <a:solidFill>
                  <a:srgbClr val="0B4874"/>
                </a:solidFill>
              </a:rPr>
              <a:t>possa</a:t>
            </a:r>
            <a:r>
              <a:rPr lang="de-DE" dirty="0">
                <a:solidFill>
                  <a:srgbClr val="0B4874"/>
                </a:solidFill>
              </a:rPr>
              <a:t> </a:t>
            </a:r>
            <a:r>
              <a:rPr lang="de-DE" dirty="0" err="1">
                <a:solidFill>
                  <a:srgbClr val="0B4874"/>
                </a:solidFill>
              </a:rPr>
              <a:t>capirvi</a:t>
            </a:r>
            <a:r>
              <a:rPr lang="de-DE" dirty="0">
                <a:solidFill>
                  <a:srgbClr val="0B4874"/>
                </a:solidFill>
              </a:rPr>
              <a:t> </a:t>
            </a:r>
            <a:r>
              <a:rPr lang="de-DE" dirty="0" err="1">
                <a:solidFill>
                  <a:srgbClr val="0B4874"/>
                </a:solidFill>
              </a:rPr>
              <a:t>bene</a:t>
            </a:r>
            <a:r>
              <a:rPr lang="de-CH" noProof="0" dirty="0">
                <a:solidFill>
                  <a:srgbClr val="0B4874"/>
                </a:solidFill>
              </a:rPr>
              <a:t>.</a:t>
            </a:r>
          </a:p>
        </p:txBody>
      </p:sp>
      <p:sp>
        <p:nvSpPr>
          <p:cNvPr id="12" name="Textfeld 11">
            <a:extLst>
              <a:ext uri="{FF2B5EF4-FFF2-40B4-BE49-F238E27FC236}">
                <a16:creationId xmlns:a16="http://schemas.microsoft.com/office/drawing/2014/main" id="{62F58A8F-07DA-36AF-91BF-6997BFC01A26}"/>
              </a:ext>
            </a:extLst>
          </p:cNvPr>
          <p:cNvSpPr txBox="1"/>
          <p:nvPr/>
        </p:nvSpPr>
        <p:spPr>
          <a:xfrm>
            <a:off x="1770844" y="5400281"/>
            <a:ext cx="9453093" cy="861774"/>
          </a:xfrm>
          <a:prstGeom prst="rect">
            <a:avLst/>
          </a:prstGeom>
          <a:noFill/>
        </p:spPr>
        <p:txBody>
          <a:bodyPr wrap="square">
            <a:spAutoFit/>
          </a:bodyPr>
          <a:lstStyle/>
          <a:p>
            <a:pPr>
              <a:buNone/>
            </a:pPr>
            <a:r>
              <a:rPr lang="de-CH" b="1" noProof="0" dirty="0">
                <a:solidFill>
                  <a:schemeClr val="bg1"/>
                </a:solidFill>
              </a:rPr>
              <a:t>Lista di controllo per il vostro team:</a:t>
            </a:r>
            <a:endParaRPr lang="de-CH" noProof="0" dirty="0">
              <a:solidFill>
                <a:schemeClr val="bg1"/>
              </a:solidFill>
            </a:endParaRPr>
          </a:p>
          <a:p>
            <a:pPr marL="285750" indent="-285750">
              <a:buFont typeface="Arial" panose="020B0604020202020204" pitchFamily="34" charset="0"/>
              <a:buChar char="•"/>
            </a:pPr>
            <a:r>
              <a:rPr lang="de-CH" sz="1600" noProof="0" dirty="0">
                <a:solidFill>
                  <a:schemeClr val="bg1"/>
                </a:solidFill>
              </a:rPr>
              <a:t>Una persona che svolge una professione completamente diversa capirebbe di cosa si tratta?</a:t>
            </a:r>
          </a:p>
          <a:p>
            <a:pPr marL="285750" indent="-285750">
              <a:buFont typeface="Arial" panose="020B0604020202020204" pitchFamily="34" charset="0"/>
              <a:buChar char="•"/>
            </a:pPr>
            <a:r>
              <a:rPr lang="de-CH" sz="1600" noProof="0" dirty="0">
                <a:solidFill>
                  <a:schemeClr val="bg1"/>
                </a:solidFill>
              </a:rPr>
              <a:t>Abbiamo inserito almeno un esempio concreto o un’immagine?</a:t>
            </a:r>
          </a:p>
        </p:txBody>
      </p:sp>
      <p:pic>
        <p:nvPicPr>
          <p:cNvPr id="5" name="Grafik 4" descr="Klemmbrett abgehakt Silhouette">
            <a:extLst>
              <a:ext uri="{FF2B5EF4-FFF2-40B4-BE49-F238E27FC236}">
                <a16:creationId xmlns:a16="http://schemas.microsoft.com/office/drawing/2014/main" id="{505BAEA8-414F-0192-4D5E-D2CB1859F4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879846007"/>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2A1A3B1E-0087-1D77-82DA-12BCF4B08C63}"/>
            </a:ext>
          </a:extLst>
        </p:cNvPr>
        <p:cNvGrpSpPr/>
        <p:nvPr/>
      </p:nvGrpSpPr>
      <p:grpSpPr>
        <a:xfrm>
          <a:off x="0" y="0"/>
          <a:ext cx="0" cy="0"/>
          <a:chOff x="0" y="0"/>
          <a:chExt cx="0" cy="0"/>
        </a:xfrm>
      </p:grpSpPr>
      <p:sp>
        <p:nvSpPr>
          <p:cNvPr id="14" name="Rechteck: abgerundete Ecken 13">
            <a:extLst>
              <a:ext uri="{FF2B5EF4-FFF2-40B4-BE49-F238E27FC236}">
                <a16:creationId xmlns:a16="http://schemas.microsoft.com/office/drawing/2014/main" id="{D7BAC301-78BF-EB58-7F54-187CBE14B9FF}"/>
              </a:ext>
            </a:extLst>
          </p:cNvPr>
          <p:cNvSpPr/>
          <p:nvPr/>
        </p:nvSpPr>
        <p:spPr>
          <a:xfrm>
            <a:off x="998112" y="5424476"/>
            <a:ext cx="10142113" cy="1362761"/>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Rechteck: abgerundete Ecken 10">
            <a:extLst>
              <a:ext uri="{FF2B5EF4-FFF2-40B4-BE49-F238E27FC236}">
                <a16:creationId xmlns:a16="http://schemas.microsoft.com/office/drawing/2014/main" id="{C4392999-2146-0A4B-6C42-15EAAEC1169D}"/>
              </a:ext>
            </a:extLst>
          </p:cNvPr>
          <p:cNvSpPr/>
          <p:nvPr/>
        </p:nvSpPr>
        <p:spPr>
          <a:xfrm>
            <a:off x="998113" y="787746"/>
            <a:ext cx="10142113"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D531683B-7764-4E4B-0A32-5B9D7F4CD076}"/>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F514C637-03DA-42A1-BD16-3634A80F873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ED31FCE-9F81-E0C2-9F0F-68ECB553A31B}"/>
              </a:ext>
            </a:extLst>
          </p:cNvPr>
          <p:cNvSpPr txBox="1"/>
          <p:nvPr/>
        </p:nvSpPr>
        <p:spPr>
          <a:xfrm>
            <a:off x="1571504" y="2180204"/>
            <a:ext cx="9226876" cy="3123932"/>
          </a:xfrm>
          <a:prstGeom prst="rect">
            <a:avLst/>
          </a:prstGeom>
          <a:noFill/>
        </p:spPr>
        <p:txBody>
          <a:bodyPr wrap="square">
            <a:spAutoFit/>
          </a:bodyPr>
          <a:lstStyle/>
          <a:p>
            <a:pPr>
              <a:spcAft>
                <a:spcPts val="1800"/>
              </a:spcAft>
              <a:buNone/>
            </a:pPr>
            <a:r>
              <a:rPr lang="de-CH" b="1" noProof="0" dirty="0">
                <a:solidFill>
                  <a:srgbClr val="686868"/>
                </a:solidFill>
              </a:rPr>
              <a:t>In concreto, ciò significa ad esempio:</a:t>
            </a:r>
          </a:p>
          <a:p>
            <a:pPr marL="285750" indent="-285750">
              <a:spcAft>
                <a:spcPts val="1200"/>
              </a:spcAft>
              <a:buFont typeface="Arial" panose="020B0604020202020204" pitchFamily="34" charset="0"/>
              <a:buChar char="•"/>
            </a:pPr>
            <a:r>
              <a:rPr lang="de-CH" noProof="0" dirty="0" err="1">
                <a:solidFill>
                  <a:srgbClr val="686868"/>
                </a:solidFill>
              </a:rPr>
              <a:t>Elencate</a:t>
            </a:r>
            <a:r>
              <a:rPr lang="de-CH" noProof="0" dirty="0">
                <a:solidFill>
                  <a:srgbClr val="686868"/>
                </a:solidFill>
              </a:rPr>
              <a:t> </a:t>
            </a:r>
            <a:r>
              <a:rPr lang="de-CH" b="1" noProof="0" dirty="0" err="1">
                <a:solidFill>
                  <a:srgbClr val="686868"/>
                </a:solidFill>
              </a:rPr>
              <a:t>vantaggi</a:t>
            </a:r>
            <a:r>
              <a:rPr lang="de-CH" b="1" noProof="0" dirty="0">
                <a:solidFill>
                  <a:srgbClr val="686868"/>
                </a:solidFill>
              </a:rPr>
              <a:t> concreti</a:t>
            </a:r>
            <a:r>
              <a:rPr lang="de-CH" noProof="0" dirty="0">
                <a:solidFill>
                  <a:srgbClr val="686868"/>
                </a:solidFill>
              </a:rPr>
              <a:t>:</a:t>
            </a:r>
            <a:br>
              <a:rPr lang="de-CH" noProof="0" dirty="0">
                <a:solidFill>
                  <a:srgbClr val="686868"/>
                </a:solidFill>
              </a:rPr>
            </a:br>
            <a:r>
              <a:rPr lang="de-CH" i="1" noProof="0" dirty="0">
                <a:solidFill>
                  <a:srgbClr val="686868"/>
                </a:solidFill>
              </a:rPr>
              <a:t>«In questo modo risparmierete circa … minuti / franchi / stress a settimana.»</a:t>
            </a:r>
            <a:br>
              <a:rPr lang="de-CH" i="1" noProof="0" dirty="0">
                <a:solidFill>
                  <a:srgbClr val="686868"/>
                </a:solidFill>
              </a:rPr>
            </a:br>
            <a:r>
              <a:rPr lang="de-CH" i="1" noProof="0" dirty="0">
                <a:solidFill>
                  <a:srgbClr val="686868"/>
                </a:solidFill>
              </a:rPr>
              <a:t>«In questo modo otterrete…»</a:t>
            </a:r>
          </a:p>
          <a:p>
            <a:pPr marL="285750" indent="-285750">
              <a:spcAft>
                <a:spcPts val="1200"/>
              </a:spcAft>
              <a:buFont typeface="Arial" panose="020B0604020202020204" pitchFamily="34" charset="0"/>
              <a:buChar char="•"/>
            </a:pPr>
            <a:r>
              <a:rPr lang="de-CH" noProof="0" dirty="0">
                <a:solidFill>
                  <a:srgbClr val="686868"/>
                </a:solidFill>
              </a:rPr>
              <a:t>Descrivete un </a:t>
            </a:r>
            <a:r>
              <a:rPr lang="de-CH" b="1" noProof="0" dirty="0">
                <a:solidFill>
                  <a:srgbClr val="686868"/>
                </a:solidFill>
              </a:rPr>
              <a:t>contrasto «prima/dopo</a:t>
            </a:r>
            <a:r>
              <a:rPr lang="de-CH" noProof="0" dirty="0">
                <a:solidFill>
                  <a:srgbClr val="686868"/>
                </a:solidFill>
              </a:rPr>
              <a:t>»:</a:t>
            </a:r>
            <a:br>
              <a:rPr lang="de-CH" noProof="0" dirty="0">
                <a:solidFill>
                  <a:srgbClr val="686868"/>
                </a:solidFill>
              </a:rPr>
            </a:br>
            <a:r>
              <a:rPr lang="de-CH" i="1" noProof="0" dirty="0">
                <a:solidFill>
                  <a:srgbClr val="686868"/>
                </a:solidFill>
              </a:rPr>
              <a:t>«Oggi la situazione è questa: … Con la nostra soluzione sarebbe così: …»</a:t>
            </a:r>
          </a:p>
          <a:p>
            <a:pPr marL="285750" indent="-285750">
              <a:spcAft>
                <a:spcPts val="1200"/>
              </a:spcAft>
              <a:buFont typeface="Arial" panose="020B0604020202020204" pitchFamily="34" charset="0"/>
              <a:buChar char="•"/>
            </a:pPr>
            <a:r>
              <a:rPr lang="de-CH" noProof="0" dirty="0" err="1">
                <a:solidFill>
                  <a:srgbClr val="686868"/>
                </a:solidFill>
              </a:rPr>
              <a:t>Mostrate</a:t>
            </a:r>
            <a:r>
              <a:rPr lang="de-CH" noProof="0" dirty="0">
                <a:solidFill>
                  <a:srgbClr val="686868"/>
                </a:solidFill>
              </a:rPr>
              <a:t> perché questo tema è</a:t>
            </a:r>
            <a:r>
              <a:rPr lang="de-CH" b="1" noProof="0" dirty="0">
                <a:solidFill>
                  <a:srgbClr val="686868"/>
                </a:solidFill>
              </a:rPr>
              <a:t> importante </a:t>
            </a:r>
            <a:r>
              <a:rPr lang="de-CH" noProof="0" dirty="0">
                <a:solidFill>
                  <a:srgbClr val="686868"/>
                </a:solidFill>
              </a:rPr>
              <a:t>per </a:t>
            </a:r>
            <a:r>
              <a:rPr lang="de-CH" noProof="0" dirty="0" err="1">
                <a:solidFill>
                  <a:srgbClr val="686868"/>
                </a:solidFill>
              </a:rPr>
              <a:t>voi</a:t>
            </a:r>
            <a:r>
              <a:rPr lang="de-CH" noProof="0" dirty="0">
                <a:solidFill>
                  <a:srgbClr val="686868"/>
                </a:solidFill>
              </a:rPr>
              <a:t> </a:t>
            </a:r>
            <a:r>
              <a:rPr lang="de-CH" b="1" noProof="0" dirty="0">
                <a:solidFill>
                  <a:srgbClr val="686868"/>
                </a:solidFill>
              </a:rPr>
              <a:t>a livello personale</a:t>
            </a:r>
            <a:r>
              <a:rPr lang="de-CH" noProof="0" dirty="0">
                <a:solidFill>
                  <a:srgbClr val="686868"/>
                </a:solidFill>
              </a:rPr>
              <a:t>:</a:t>
            </a:r>
            <a:br>
              <a:rPr lang="de-CH" noProof="0" dirty="0">
                <a:solidFill>
                  <a:srgbClr val="686868"/>
                </a:solidFill>
              </a:rPr>
            </a:br>
            <a:r>
              <a:rPr lang="de-CH" i="1" noProof="0" dirty="0">
                <a:solidFill>
                  <a:srgbClr val="686868"/>
                </a:solidFill>
              </a:rPr>
              <a:t>«Per noi è una questione importante perché abbiamo sperimentato in prima persona che…»</a:t>
            </a:r>
          </a:p>
        </p:txBody>
      </p:sp>
      <p:sp>
        <p:nvSpPr>
          <p:cNvPr id="12" name="Textfeld 11">
            <a:extLst>
              <a:ext uri="{FF2B5EF4-FFF2-40B4-BE49-F238E27FC236}">
                <a16:creationId xmlns:a16="http://schemas.microsoft.com/office/drawing/2014/main" id="{FC9ECFB4-96FB-BC72-490D-3E57C8FD0A06}"/>
              </a:ext>
            </a:extLst>
          </p:cNvPr>
          <p:cNvSpPr txBox="1"/>
          <p:nvPr/>
        </p:nvSpPr>
        <p:spPr>
          <a:xfrm>
            <a:off x="1783724" y="5433020"/>
            <a:ext cx="9440214" cy="1354217"/>
          </a:xfrm>
          <a:prstGeom prst="rect">
            <a:avLst/>
          </a:prstGeom>
          <a:noFill/>
        </p:spPr>
        <p:txBody>
          <a:bodyPr wrap="square">
            <a:spAutoFit/>
          </a:bodyPr>
          <a:lstStyle/>
          <a:p>
            <a:pPr>
              <a:buNone/>
            </a:pPr>
            <a:r>
              <a:rPr lang="de-DE" b="1" dirty="0">
                <a:solidFill>
                  <a:schemeClr val="bg1"/>
                </a:solidFill>
              </a:rPr>
              <a:t>Lista di controllo per il vostro team:</a:t>
            </a:r>
            <a:endParaRPr lang="de-DE" dirty="0">
              <a:solidFill>
                <a:schemeClr val="bg1"/>
              </a:solidFill>
            </a:endParaRPr>
          </a:p>
          <a:p>
            <a:pPr marL="285750" indent="-285750">
              <a:buFont typeface="Arial" panose="020B0604020202020204" pitchFamily="34" charset="0"/>
              <a:buChar char="•"/>
            </a:pPr>
            <a:r>
              <a:rPr lang="de-CH" sz="1600" noProof="0" dirty="0">
                <a:solidFill>
                  <a:schemeClr val="bg1"/>
                </a:solidFill>
              </a:rPr>
              <a:t>È chiaro cosa migliorerà per il gruppo target?</a:t>
            </a:r>
          </a:p>
          <a:p>
            <a:pPr marL="285750" indent="-285750">
              <a:buFont typeface="Arial" panose="020B0604020202020204" pitchFamily="34" charset="0"/>
              <a:buChar char="•"/>
            </a:pPr>
            <a:r>
              <a:rPr lang="de-CH" sz="1600" noProof="0" dirty="0">
                <a:solidFill>
                  <a:schemeClr val="bg1"/>
                </a:solidFill>
              </a:rPr>
              <a:t>Abbiamo menzionato uno o più vantaggi concreti?</a:t>
            </a:r>
          </a:p>
          <a:p>
            <a:pPr marL="285750" indent="-285750">
              <a:buFont typeface="Arial" panose="020B0604020202020204" pitchFamily="34" charset="0"/>
              <a:buChar char="•"/>
            </a:pPr>
            <a:r>
              <a:rPr lang="de-CH" sz="1600" noProof="0" dirty="0">
                <a:solidFill>
                  <a:schemeClr val="bg1"/>
                </a:solidFill>
              </a:rPr>
              <a:t>Il pubblico capisce o percepisce perché questa idea è importante per noi e non è</a:t>
            </a:r>
            <a:br>
              <a:rPr lang="de-CH" sz="1600" noProof="0" dirty="0">
                <a:solidFill>
                  <a:schemeClr val="bg1"/>
                </a:solidFill>
              </a:rPr>
            </a:br>
            <a:r>
              <a:rPr lang="de-CH" sz="1600" noProof="0" dirty="0">
                <a:solidFill>
                  <a:schemeClr val="bg1"/>
                </a:solidFill>
              </a:rPr>
              <a:t>semplicemente un «nice </a:t>
            </a:r>
            <a:r>
              <a:rPr lang="de-CH" sz="1600" noProof="0" dirty="0" err="1">
                <a:solidFill>
                  <a:schemeClr val="bg1"/>
                </a:solidFill>
              </a:rPr>
              <a:t>to </a:t>
            </a:r>
            <a:r>
              <a:rPr lang="de-CH" sz="1600" noProof="0" dirty="0">
                <a:solidFill>
                  <a:schemeClr val="bg1"/>
                </a:solidFill>
              </a:rPr>
              <a:t>have»?</a:t>
            </a:r>
          </a:p>
        </p:txBody>
      </p:sp>
      <p:sp>
        <p:nvSpPr>
          <p:cNvPr id="7" name="Rechteck 6">
            <a:extLst>
              <a:ext uri="{FF2B5EF4-FFF2-40B4-BE49-F238E27FC236}">
                <a16:creationId xmlns:a16="http://schemas.microsoft.com/office/drawing/2014/main" id="{6698B79A-4C44-D91A-A707-3DB8833626CB}"/>
              </a:ext>
            </a:extLst>
          </p:cNvPr>
          <p:cNvSpPr/>
          <p:nvPr/>
        </p:nvSpPr>
        <p:spPr>
          <a:xfrm>
            <a:off x="1544637" y="804070"/>
            <a:ext cx="9253743" cy="477054"/>
          </a:xfrm>
          <a:prstGeom prst="rect">
            <a:avLst/>
          </a:prstGeom>
        </p:spPr>
        <p:txBody>
          <a:bodyPr wrap="square">
            <a:spAutoFit/>
          </a:bodyPr>
          <a:lstStyle/>
          <a:p>
            <a:pPr lvl="0">
              <a:defRPr/>
            </a:pPr>
            <a:r>
              <a:rPr lang="de-DE" sz="2500" b="1" dirty="0">
                <a:solidFill>
                  <a:srgbClr val="0B4874"/>
                </a:solidFill>
                <a:latin typeface="Century Gothic"/>
              </a:rPr>
              <a:t>D – </a:t>
            </a:r>
            <a:r>
              <a:rPr lang="de-CH" sz="2500" b="1" noProof="0" dirty="0" err="1">
                <a:solidFill>
                  <a:srgbClr val="0B4874"/>
                </a:solidFill>
                <a:latin typeface="Century Gothic"/>
              </a:rPr>
              <a:t>Desire</a:t>
            </a:r>
            <a:r>
              <a:rPr lang="de-CH" sz="2500" b="1" noProof="0" dirty="0">
                <a:solidFill>
                  <a:srgbClr val="0B4874"/>
                </a:solidFill>
                <a:latin typeface="Century Gothic"/>
              </a:rPr>
              <a:t>: suscitare il </a:t>
            </a:r>
            <a:r>
              <a:rPr lang="de-CH" sz="2500" b="1" noProof="0" dirty="0" err="1">
                <a:solidFill>
                  <a:srgbClr val="0B4874"/>
                </a:solidFill>
                <a:latin typeface="Century Gothic"/>
              </a:rPr>
              <a:t>desiderio</a:t>
            </a:r>
            <a:r>
              <a:rPr lang="de-CH" sz="2500" b="1" noProof="0" dirty="0">
                <a:solidFill>
                  <a:srgbClr val="0B4874"/>
                </a:solidFill>
                <a:latin typeface="Century Gothic"/>
              </a:rPr>
              <a:t> di </a:t>
            </a:r>
            <a:r>
              <a:rPr lang="de-CH" sz="2500" b="1" noProof="0" dirty="0" err="1">
                <a:solidFill>
                  <a:srgbClr val="0B4874"/>
                </a:solidFill>
                <a:latin typeface="Century Gothic"/>
              </a:rPr>
              <a:t>una</a:t>
            </a:r>
            <a:r>
              <a:rPr lang="de-CH" sz="2500" b="1" noProof="0" dirty="0">
                <a:solidFill>
                  <a:srgbClr val="0B4874"/>
                </a:solidFill>
                <a:latin typeface="Century Gothic"/>
              </a:rPr>
              <a:t> soluzione</a:t>
            </a:r>
            <a:endParaRPr lang="de-DE" sz="2500" b="1" dirty="0">
              <a:solidFill>
                <a:srgbClr val="0B4874"/>
              </a:solidFill>
              <a:latin typeface="Century Gothic"/>
            </a:endParaRPr>
          </a:p>
        </p:txBody>
      </p:sp>
      <p:sp>
        <p:nvSpPr>
          <p:cNvPr id="8" name="Textfeld 7">
            <a:extLst>
              <a:ext uri="{FF2B5EF4-FFF2-40B4-BE49-F238E27FC236}">
                <a16:creationId xmlns:a16="http://schemas.microsoft.com/office/drawing/2014/main" id="{4E029079-264C-7747-4B71-80081DD51CC7}"/>
              </a:ext>
            </a:extLst>
          </p:cNvPr>
          <p:cNvSpPr txBox="1"/>
          <p:nvPr/>
        </p:nvSpPr>
        <p:spPr>
          <a:xfrm>
            <a:off x="1544637" y="1213257"/>
            <a:ext cx="8828739" cy="646331"/>
          </a:xfrm>
          <a:prstGeom prst="rect">
            <a:avLst/>
          </a:prstGeom>
          <a:noFill/>
        </p:spPr>
        <p:txBody>
          <a:bodyPr wrap="square" rtlCol="0">
            <a:spAutoFit/>
          </a:bodyPr>
          <a:lstStyle/>
          <a:p>
            <a:r>
              <a:rPr lang="de-DE" dirty="0" err="1">
                <a:solidFill>
                  <a:srgbClr val="0B4874"/>
                </a:solidFill>
              </a:rPr>
              <a:t>Sapete</a:t>
            </a:r>
            <a:r>
              <a:rPr lang="de-DE" dirty="0">
                <a:solidFill>
                  <a:srgbClr val="0B4874"/>
                </a:solidFill>
              </a:rPr>
              <a:t> </a:t>
            </a:r>
            <a:r>
              <a:rPr lang="de-DE" dirty="0" err="1">
                <a:solidFill>
                  <a:srgbClr val="0B4874"/>
                </a:solidFill>
              </a:rPr>
              <a:t>dimostrare</a:t>
            </a:r>
            <a:r>
              <a:rPr lang="de-DE" dirty="0">
                <a:solidFill>
                  <a:srgbClr val="0B4874"/>
                </a:solidFill>
              </a:rPr>
              <a:t> </a:t>
            </a:r>
            <a:r>
              <a:rPr lang="de-DE" dirty="0" err="1">
                <a:solidFill>
                  <a:srgbClr val="0B4874"/>
                </a:solidFill>
              </a:rPr>
              <a:t>perché</a:t>
            </a:r>
            <a:r>
              <a:rPr lang="de-DE" dirty="0">
                <a:solidFill>
                  <a:srgbClr val="0B4874"/>
                </a:solidFill>
              </a:rPr>
              <a:t> la </a:t>
            </a:r>
            <a:r>
              <a:rPr lang="de-DE" dirty="0" err="1">
                <a:solidFill>
                  <a:srgbClr val="0B4874"/>
                </a:solidFill>
              </a:rPr>
              <a:t>vostra</a:t>
            </a:r>
            <a:r>
              <a:rPr lang="de-DE" dirty="0">
                <a:solidFill>
                  <a:srgbClr val="0B4874"/>
                </a:solidFill>
              </a:rPr>
              <a:t> </a:t>
            </a:r>
            <a:r>
              <a:rPr lang="de-DE" dirty="0" err="1">
                <a:solidFill>
                  <a:srgbClr val="0B4874"/>
                </a:solidFill>
              </a:rPr>
              <a:t>idea</a:t>
            </a:r>
            <a:r>
              <a:rPr lang="de-DE" dirty="0">
                <a:solidFill>
                  <a:srgbClr val="0B4874"/>
                </a:solidFill>
              </a:rPr>
              <a:t> </a:t>
            </a:r>
            <a:r>
              <a:rPr lang="de-DE" dirty="0" err="1">
                <a:solidFill>
                  <a:srgbClr val="0B4874"/>
                </a:solidFill>
              </a:rPr>
              <a:t>è</a:t>
            </a:r>
            <a:r>
              <a:rPr lang="de-DE" dirty="0">
                <a:solidFill>
                  <a:srgbClr val="0B4874"/>
                </a:solidFill>
              </a:rPr>
              <a:t> interessante per il </a:t>
            </a:r>
            <a:r>
              <a:rPr lang="de-DE" dirty="0" err="1">
                <a:solidFill>
                  <a:srgbClr val="0B4874"/>
                </a:solidFill>
              </a:rPr>
              <a:t>gruppo</a:t>
            </a:r>
            <a:r>
              <a:rPr lang="de-DE" dirty="0">
                <a:solidFill>
                  <a:srgbClr val="0B4874"/>
                </a:solidFill>
              </a:rPr>
              <a:t> </a:t>
            </a:r>
            <a:r>
              <a:rPr lang="de-DE" dirty="0" err="1">
                <a:solidFill>
                  <a:srgbClr val="0B4874"/>
                </a:solidFill>
              </a:rPr>
              <a:t>target</a:t>
            </a:r>
            <a:r>
              <a:rPr lang="de-DE" dirty="0">
                <a:solidFill>
                  <a:srgbClr val="0B4874"/>
                </a:solidFill>
              </a:rPr>
              <a:t> </a:t>
            </a:r>
            <a:r>
              <a:rPr lang="de-DE" dirty="0" err="1">
                <a:solidFill>
                  <a:srgbClr val="0B4874"/>
                </a:solidFill>
              </a:rPr>
              <a:t>e</a:t>
            </a:r>
            <a:r>
              <a:rPr lang="de-DE" dirty="0">
                <a:solidFill>
                  <a:srgbClr val="0B4874"/>
                </a:solidFill>
              </a:rPr>
              <a:t> </a:t>
            </a:r>
            <a:r>
              <a:rPr lang="de-DE" dirty="0" err="1">
                <a:solidFill>
                  <a:srgbClr val="0B4874"/>
                </a:solidFill>
              </a:rPr>
              <a:t>quali</a:t>
            </a:r>
            <a:r>
              <a:rPr lang="de-DE" dirty="0">
                <a:solidFill>
                  <a:srgbClr val="0B4874"/>
                </a:solidFill>
              </a:rPr>
              <a:t> </a:t>
            </a:r>
            <a:r>
              <a:rPr lang="de-DE" dirty="0" err="1">
                <a:solidFill>
                  <a:srgbClr val="0B4874"/>
                </a:solidFill>
              </a:rPr>
              <a:t>miglioramenti</a:t>
            </a:r>
            <a:r>
              <a:rPr lang="de-DE" dirty="0">
                <a:solidFill>
                  <a:srgbClr val="0B4874"/>
                </a:solidFill>
              </a:rPr>
              <a:t> </a:t>
            </a:r>
            <a:r>
              <a:rPr lang="de-DE" dirty="0" err="1">
                <a:solidFill>
                  <a:srgbClr val="0B4874"/>
                </a:solidFill>
              </a:rPr>
              <a:t>comporta</a:t>
            </a:r>
            <a:r>
              <a:rPr lang="de-CH" noProof="0" dirty="0">
                <a:solidFill>
                  <a:srgbClr val="0B4874"/>
                </a:solidFill>
              </a:rPr>
              <a:t>.</a:t>
            </a:r>
          </a:p>
        </p:txBody>
      </p:sp>
      <p:pic>
        <p:nvPicPr>
          <p:cNvPr id="4" name="Grafik 3" descr="Klemmbrett abgehakt Silhouette">
            <a:extLst>
              <a:ext uri="{FF2B5EF4-FFF2-40B4-BE49-F238E27FC236}">
                <a16:creationId xmlns:a16="http://schemas.microsoft.com/office/drawing/2014/main" id="{2320E923-2123-26EE-4BCF-31B6C8830FA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1599464678"/>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82A2E0A6-B90D-AAF0-7E3B-18352F0B1D92}"/>
            </a:ext>
          </a:extLst>
        </p:cNvPr>
        <p:cNvGrpSpPr/>
        <p:nvPr/>
      </p:nvGrpSpPr>
      <p:grpSpPr>
        <a:xfrm>
          <a:off x="0" y="0"/>
          <a:ext cx="0" cy="0"/>
          <a:chOff x="0" y="0"/>
          <a:chExt cx="0" cy="0"/>
        </a:xfrm>
      </p:grpSpPr>
      <p:sp>
        <p:nvSpPr>
          <p:cNvPr id="11" name="Rechteck: abgerundete Ecken 10">
            <a:extLst>
              <a:ext uri="{FF2B5EF4-FFF2-40B4-BE49-F238E27FC236}">
                <a16:creationId xmlns:a16="http://schemas.microsoft.com/office/drawing/2014/main" id="{CAC82817-7A6A-EDA8-3F3F-BDEBD1F37E8F}"/>
              </a:ext>
            </a:extLst>
          </p:cNvPr>
          <p:cNvSpPr/>
          <p:nvPr/>
        </p:nvSpPr>
        <p:spPr>
          <a:xfrm>
            <a:off x="998112" y="5424476"/>
            <a:ext cx="10064839" cy="1114436"/>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Rechteck: abgerundete Ecken 4">
            <a:extLst>
              <a:ext uri="{FF2B5EF4-FFF2-40B4-BE49-F238E27FC236}">
                <a16:creationId xmlns:a16="http://schemas.microsoft.com/office/drawing/2014/main" id="{95F86303-85F9-5709-3B9E-8E2E8E78BC6C}"/>
              </a:ext>
            </a:extLst>
          </p:cNvPr>
          <p:cNvSpPr/>
          <p:nvPr/>
        </p:nvSpPr>
        <p:spPr>
          <a:xfrm>
            <a:off x="998113" y="787746"/>
            <a:ext cx="10064839" cy="111443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6DBE509B-F3DE-991F-89EA-954D4A721F20}"/>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18" name="Foliennummernplatzhalter 1">
            <a:extLst>
              <a:ext uri="{FF2B5EF4-FFF2-40B4-BE49-F238E27FC236}">
                <a16:creationId xmlns:a16="http://schemas.microsoft.com/office/drawing/2014/main" id="{886C6E02-2B8A-DC78-237A-54C92FD267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3F6A37F8-C2C9-CCBA-4445-91C1DCBF42B3}"/>
              </a:ext>
            </a:extLst>
          </p:cNvPr>
          <p:cNvSpPr txBox="1"/>
          <p:nvPr/>
        </p:nvSpPr>
        <p:spPr>
          <a:xfrm>
            <a:off x="1571504" y="2160885"/>
            <a:ext cx="9226876" cy="3123932"/>
          </a:xfrm>
          <a:prstGeom prst="rect">
            <a:avLst/>
          </a:prstGeom>
          <a:noFill/>
        </p:spPr>
        <p:txBody>
          <a:bodyPr wrap="square">
            <a:spAutoFit/>
          </a:bodyPr>
          <a:lstStyle/>
          <a:p>
            <a:pPr>
              <a:spcAft>
                <a:spcPts val="1800"/>
              </a:spcAft>
              <a:buNone/>
            </a:pPr>
            <a:r>
              <a:rPr lang="de-CH" b="1" noProof="0" dirty="0">
                <a:solidFill>
                  <a:srgbClr val="686868"/>
                </a:solidFill>
              </a:rPr>
              <a:t>In concreto, ciò significa ad esempio:</a:t>
            </a:r>
          </a:p>
          <a:p>
            <a:pPr marL="285750" indent="-285750">
              <a:spcAft>
                <a:spcPts val="1200"/>
              </a:spcAft>
              <a:buFont typeface="Arial" panose="020B0604020202020204" pitchFamily="34" charset="0"/>
              <a:buChar char="•"/>
            </a:pPr>
            <a:r>
              <a:rPr lang="de-CH" noProof="0" dirty="0">
                <a:solidFill>
                  <a:srgbClr val="686868"/>
                </a:solidFill>
              </a:rPr>
              <a:t>Chiedete di </a:t>
            </a:r>
            <a:r>
              <a:rPr lang="de-CH" b="1" noProof="0" dirty="0">
                <a:solidFill>
                  <a:srgbClr val="686868"/>
                </a:solidFill>
              </a:rPr>
              <a:t>compiere </a:t>
            </a:r>
            <a:r>
              <a:rPr lang="de-CH" noProof="0" dirty="0">
                <a:solidFill>
                  <a:srgbClr val="686868"/>
                </a:solidFill>
              </a:rPr>
              <a:t>un </a:t>
            </a:r>
            <a:r>
              <a:rPr lang="de-CH" b="1" noProof="0" dirty="0">
                <a:solidFill>
                  <a:srgbClr val="686868"/>
                </a:solidFill>
              </a:rPr>
              <a:t>passo concreto</a:t>
            </a:r>
            <a:r>
              <a:rPr lang="de-CH" noProof="0" dirty="0">
                <a:solidFill>
                  <a:srgbClr val="686868"/>
                </a:solidFill>
              </a:rPr>
              <a:t>:</a:t>
            </a:r>
            <a:br>
              <a:rPr lang="de-CH" noProof="0" dirty="0">
                <a:solidFill>
                  <a:srgbClr val="686868"/>
                </a:solidFill>
              </a:rPr>
            </a:br>
            <a:r>
              <a:rPr lang="de-CH" i="1" noProof="0" dirty="0">
                <a:solidFill>
                  <a:srgbClr val="686868"/>
                </a:solidFill>
              </a:rPr>
              <a:t>«Provate la nostra offerta con un progetto pilota di due settimane.»</a:t>
            </a:r>
          </a:p>
          <a:p>
            <a:pPr marL="285750" indent="-285750">
              <a:spcAft>
                <a:spcPts val="1200"/>
              </a:spcAft>
              <a:buFont typeface="Arial" panose="020B0604020202020204" pitchFamily="34" charset="0"/>
              <a:buChar char="•"/>
            </a:pPr>
            <a:r>
              <a:rPr lang="de-CH" noProof="0" dirty="0">
                <a:solidFill>
                  <a:srgbClr val="686868"/>
                </a:solidFill>
              </a:rPr>
              <a:t>Invitate a fornire un </a:t>
            </a:r>
            <a:r>
              <a:rPr lang="de-CH" b="1" noProof="0" dirty="0">
                <a:solidFill>
                  <a:srgbClr val="686868"/>
                </a:solidFill>
              </a:rPr>
              <a:t>feedback o a partecipare a un colloquio</a:t>
            </a:r>
            <a:r>
              <a:rPr lang="de-CH" noProof="0" dirty="0">
                <a:solidFill>
                  <a:srgbClr val="686868"/>
                </a:solidFill>
              </a:rPr>
              <a:t>:</a:t>
            </a:r>
            <a:br>
              <a:rPr lang="de-CH" noProof="0" dirty="0">
                <a:solidFill>
                  <a:srgbClr val="686868"/>
                </a:solidFill>
              </a:rPr>
            </a:br>
            <a:r>
              <a:rPr lang="de-CH" i="1" noProof="0" dirty="0">
                <a:solidFill>
                  <a:srgbClr val="686868"/>
                </a:solidFill>
              </a:rPr>
              <a:t>«Fateci sapere se questo concetto potrebbe funzionare nella vostra quotidianità.»</a:t>
            </a:r>
          </a:p>
          <a:p>
            <a:pPr marL="285750" indent="-285750">
              <a:spcAft>
                <a:spcPts val="1200"/>
              </a:spcAft>
              <a:buFont typeface="Arial" panose="020B0604020202020204" pitchFamily="34" charset="0"/>
              <a:buChar char="•"/>
            </a:pPr>
            <a:r>
              <a:rPr lang="de-CH" noProof="0" dirty="0">
                <a:solidFill>
                  <a:srgbClr val="686868"/>
                </a:solidFill>
              </a:rPr>
              <a:t>Associate la call to action a un </a:t>
            </a:r>
            <a:r>
              <a:rPr lang="de-CH" b="1" noProof="0" dirty="0">
                <a:solidFill>
                  <a:srgbClr val="686868"/>
                </a:solidFill>
              </a:rPr>
              <a:t>chiaro vantaggio</a:t>
            </a:r>
            <a:r>
              <a:rPr lang="de-CH" noProof="0" dirty="0">
                <a:solidFill>
                  <a:srgbClr val="686868"/>
                </a:solidFill>
              </a:rPr>
              <a:t>:</a:t>
            </a:r>
            <a:br>
              <a:rPr lang="de-CH" noProof="0" dirty="0">
                <a:solidFill>
                  <a:srgbClr val="686868"/>
                </a:solidFill>
              </a:rPr>
            </a:br>
            <a:r>
              <a:rPr lang="de-CH" i="1" noProof="0" dirty="0">
                <a:solidFill>
                  <a:srgbClr val="686868"/>
                </a:solidFill>
              </a:rPr>
              <a:t>«Se ci sostenete, potremo… renderlo disponibile per le </a:t>
            </a:r>
            <a:r>
              <a:rPr lang="de-CH" i="1" noProof="0" dirty="0" err="1">
                <a:solidFill>
                  <a:srgbClr val="686868"/>
                </a:solidFill>
              </a:rPr>
              <a:t>persone</a:t>
            </a:r>
            <a:r>
              <a:rPr lang="de-CH" i="1" noProof="0" dirty="0">
                <a:solidFill>
                  <a:srgbClr val="686868"/>
                </a:solidFill>
              </a:rPr>
              <a:t> in </a:t>
            </a:r>
            <a:r>
              <a:rPr lang="de-CH" i="1" noProof="0" dirty="0" err="1">
                <a:solidFill>
                  <a:srgbClr val="686868"/>
                </a:solidFill>
              </a:rPr>
              <a:t>formazione</a:t>
            </a:r>
            <a:r>
              <a:rPr lang="de-CH" i="1" noProof="0" dirty="0">
                <a:solidFill>
                  <a:srgbClr val="686868"/>
                </a:solidFill>
              </a:rPr>
              <a:t> </a:t>
            </a:r>
            <a:r>
              <a:rPr lang="de-CH" i="1" noProof="0" dirty="0" err="1">
                <a:solidFill>
                  <a:srgbClr val="686868"/>
                </a:solidFill>
              </a:rPr>
              <a:t>già</a:t>
            </a:r>
            <a:r>
              <a:rPr lang="de-CH" i="1" noProof="0" dirty="0">
                <a:solidFill>
                  <a:srgbClr val="686868"/>
                </a:solidFill>
              </a:rPr>
              <a:t> a partire dal prossimo semestre.»</a:t>
            </a:r>
          </a:p>
        </p:txBody>
      </p:sp>
      <p:sp>
        <p:nvSpPr>
          <p:cNvPr id="12" name="Textfeld 11">
            <a:extLst>
              <a:ext uri="{FF2B5EF4-FFF2-40B4-BE49-F238E27FC236}">
                <a16:creationId xmlns:a16="http://schemas.microsoft.com/office/drawing/2014/main" id="{E9B60B03-BC1E-594A-B6BE-202B765F3BEF}"/>
              </a:ext>
            </a:extLst>
          </p:cNvPr>
          <p:cNvSpPr txBox="1"/>
          <p:nvPr/>
        </p:nvSpPr>
        <p:spPr>
          <a:xfrm>
            <a:off x="1751527" y="5543520"/>
            <a:ext cx="9446653" cy="861774"/>
          </a:xfrm>
          <a:prstGeom prst="rect">
            <a:avLst/>
          </a:prstGeom>
          <a:noFill/>
        </p:spPr>
        <p:txBody>
          <a:bodyPr wrap="square">
            <a:spAutoFit/>
          </a:bodyPr>
          <a:lstStyle/>
          <a:p>
            <a:pPr>
              <a:buNone/>
            </a:pPr>
            <a:r>
              <a:rPr lang="de-DE" b="1" dirty="0">
                <a:solidFill>
                  <a:schemeClr val="bg1"/>
                </a:solidFill>
              </a:rPr>
              <a:t>Lista di controllo per il vostro team:</a:t>
            </a:r>
            <a:endParaRPr lang="de-DE" dirty="0">
              <a:solidFill>
                <a:schemeClr val="bg1"/>
              </a:solidFill>
            </a:endParaRPr>
          </a:p>
          <a:p>
            <a:pPr marL="285750" indent="-285750">
              <a:buFont typeface="Arial" panose="020B0604020202020204" pitchFamily="34" charset="0"/>
              <a:buChar char="•"/>
            </a:pPr>
            <a:r>
              <a:rPr lang="de-DE" sz="1600" dirty="0">
                <a:solidFill>
                  <a:schemeClr val="bg1"/>
                </a:solidFill>
              </a:rPr>
              <a:t>È chiaro, in una sola frase, cosa ci aspettiamo dal pubblico?</a:t>
            </a:r>
          </a:p>
          <a:p>
            <a:pPr marL="285750" indent="-285750">
              <a:buFont typeface="Arial" panose="020B0604020202020204" pitchFamily="34" charset="0"/>
              <a:buChar char="•"/>
            </a:pPr>
            <a:r>
              <a:rPr lang="de-DE" sz="1600" dirty="0">
                <a:solidFill>
                  <a:schemeClr val="bg1"/>
                </a:solidFill>
              </a:rPr>
              <a:t>Ciò che diciamo nel pitch si adatta bene alla richiesta che formuliamo alla fine?</a:t>
            </a:r>
          </a:p>
        </p:txBody>
      </p:sp>
      <p:sp>
        <p:nvSpPr>
          <p:cNvPr id="2" name="Inhaltsplatzhalter 2">
            <a:extLst>
              <a:ext uri="{FF2B5EF4-FFF2-40B4-BE49-F238E27FC236}">
                <a16:creationId xmlns:a16="http://schemas.microsoft.com/office/drawing/2014/main" id="{27B08001-C100-3E47-92D6-99AED7597D54}"/>
              </a:ext>
            </a:extLst>
          </p:cNvPr>
          <p:cNvSpPr txBox="1">
            <a:spLocks/>
          </p:cNvSpPr>
          <p:nvPr/>
        </p:nvSpPr>
        <p:spPr>
          <a:xfrm>
            <a:off x="1571503" y="922800"/>
            <a:ext cx="10064839" cy="47705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500" b="1" dirty="0">
                <a:solidFill>
                  <a:srgbClr val="0B4874"/>
                </a:solidFill>
                <a:latin typeface="Century Gothic"/>
              </a:rPr>
              <a:t>A - Action: </a:t>
            </a:r>
            <a:r>
              <a:rPr lang="de-DE" sz="2500" b="1" dirty="0" err="1">
                <a:solidFill>
                  <a:srgbClr val="0B4874"/>
                </a:solidFill>
              </a:rPr>
              <a:t>dire</a:t>
            </a:r>
            <a:r>
              <a:rPr lang="de-DE" sz="2500" b="1" dirty="0">
                <a:solidFill>
                  <a:srgbClr val="0B4874"/>
                </a:solidFill>
              </a:rPr>
              <a:t> </a:t>
            </a:r>
            <a:r>
              <a:rPr lang="de-DE" sz="2500" b="1" dirty="0" err="1">
                <a:solidFill>
                  <a:srgbClr val="0B4874"/>
                </a:solidFill>
              </a:rPr>
              <a:t>chiaramente</a:t>
            </a:r>
            <a:r>
              <a:rPr lang="de-DE" sz="2500" b="1" dirty="0">
                <a:solidFill>
                  <a:srgbClr val="0B4874"/>
                </a:solidFill>
              </a:rPr>
              <a:t> </a:t>
            </a:r>
            <a:r>
              <a:rPr lang="de-DE" sz="2500" b="1" dirty="0" err="1">
                <a:solidFill>
                  <a:srgbClr val="0B4874"/>
                </a:solidFill>
              </a:rPr>
              <a:t>quale</a:t>
            </a:r>
            <a:r>
              <a:rPr lang="de-DE" sz="2500" b="1" dirty="0">
                <a:solidFill>
                  <a:srgbClr val="0B4874"/>
                </a:solidFill>
              </a:rPr>
              <a:t> </a:t>
            </a:r>
            <a:r>
              <a:rPr lang="de-DE" sz="2500" b="1" dirty="0" err="1">
                <a:solidFill>
                  <a:srgbClr val="0B4874"/>
                </a:solidFill>
              </a:rPr>
              <a:t>sarà</a:t>
            </a:r>
            <a:r>
              <a:rPr lang="de-DE" sz="2500" b="1" dirty="0">
                <a:solidFill>
                  <a:srgbClr val="0B4874"/>
                </a:solidFill>
              </a:rPr>
              <a:t> il </a:t>
            </a:r>
            <a:r>
              <a:rPr lang="de-DE" sz="2500" b="1" dirty="0" err="1">
                <a:solidFill>
                  <a:srgbClr val="0B4874"/>
                </a:solidFill>
              </a:rPr>
              <a:t>passo</a:t>
            </a:r>
            <a:r>
              <a:rPr lang="de-DE" sz="2500" b="1" dirty="0">
                <a:solidFill>
                  <a:srgbClr val="0B4874"/>
                </a:solidFill>
              </a:rPr>
              <a:t> </a:t>
            </a:r>
            <a:r>
              <a:rPr lang="de-DE" sz="2500" b="1" dirty="0" err="1">
                <a:solidFill>
                  <a:srgbClr val="0B4874"/>
                </a:solidFill>
              </a:rPr>
              <a:t>successivo</a:t>
            </a:r>
            <a:endParaRPr kumimoji="0" lang="de-DE" sz="25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4" name="Textfeld 3">
            <a:extLst>
              <a:ext uri="{FF2B5EF4-FFF2-40B4-BE49-F238E27FC236}">
                <a16:creationId xmlns:a16="http://schemas.microsoft.com/office/drawing/2014/main" id="{70B328AB-CD61-D275-EEE0-B78DF6C49980}"/>
              </a:ext>
            </a:extLst>
          </p:cNvPr>
          <p:cNvSpPr txBox="1"/>
          <p:nvPr/>
        </p:nvSpPr>
        <p:spPr>
          <a:xfrm>
            <a:off x="1571504" y="1373329"/>
            <a:ext cx="8828739" cy="369332"/>
          </a:xfrm>
          <a:prstGeom prst="rect">
            <a:avLst/>
          </a:prstGeom>
          <a:noFill/>
        </p:spPr>
        <p:txBody>
          <a:bodyPr wrap="square" rtlCol="0">
            <a:spAutoFit/>
          </a:bodyPr>
          <a:lstStyle/>
          <a:p>
            <a:r>
              <a:rPr lang="de-DE" dirty="0">
                <a:solidFill>
                  <a:srgbClr val="0B4874"/>
                </a:solidFill>
              </a:rPr>
              <a:t>Alla </a:t>
            </a:r>
            <a:r>
              <a:rPr lang="de-DE" dirty="0" err="1">
                <a:solidFill>
                  <a:srgbClr val="0B4874"/>
                </a:solidFill>
              </a:rPr>
              <a:t>fine</a:t>
            </a:r>
            <a:r>
              <a:rPr lang="de-DE" dirty="0">
                <a:solidFill>
                  <a:srgbClr val="0B4874"/>
                </a:solidFill>
              </a:rPr>
              <a:t> </a:t>
            </a:r>
            <a:r>
              <a:rPr lang="de-DE" dirty="0" err="1">
                <a:solidFill>
                  <a:srgbClr val="0B4874"/>
                </a:solidFill>
              </a:rPr>
              <a:t>sapete</a:t>
            </a:r>
            <a:r>
              <a:rPr lang="de-DE" dirty="0">
                <a:solidFill>
                  <a:srgbClr val="0B4874"/>
                </a:solidFill>
              </a:rPr>
              <a:t> </a:t>
            </a:r>
            <a:r>
              <a:rPr lang="de-DE" dirty="0" err="1">
                <a:solidFill>
                  <a:srgbClr val="0B4874"/>
                </a:solidFill>
              </a:rPr>
              <a:t>indicare</a:t>
            </a:r>
            <a:r>
              <a:rPr lang="de-DE" dirty="0">
                <a:solidFill>
                  <a:srgbClr val="0B4874"/>
                </a:solidFill>
              </a:rPr>
              <a:t> </a:t>
            </a:r>
            <a:r>
              <a:rPr lang="de-DE" dirty="0" err="1">
                <a:solidFill>
                  <a:srgbClr val="0B4874"/>
                </a:solidFill>
              </a:rPr>
              <a:t>chiaramente</a:t>
            </a:r>
            <a:r>
              <a:rPr lang="de-DE" dirty="0">
                <a:solidFill>
                  <a:srgbClr val="0B4874"/>
                </a:solidFill>
              </a:rPr>
              <a:t> </a:t>
            </a:r>
            <a:r>
              <a:rPr lang="de-DE" dirty="0" err="1">
                <a:solidFill>
                  <a:srgbClr val="0B4874"/>
                </a:solidFill>
              </a:rPr>
              <a:t>cosa</a:t>
            </a:r>
            <a:r>
              <a:rPr lang="de-DE" dirty="0">
                <a:solidFill>
                  <a:srgbClr val="0B4874"/>
                </a:solidFill>
              </a:rPr>
              <a:t> </a:t>
            </a:r>
            <a:r>
              <a:rPr lang="de-DE" dirty="0" err="1">
                <a:solidFill>
                  <a:srgbClr val="0B4874"/>
                </a:solidFill>
              </a:rPr>
              <a:t>deve</a:t>
            </a:r>
            <a:r>
              <a:rPr lang="de-DE" dirty="0">
                <a:solidFill>
                  <a:srgbClr val="0B4874"/>
                </a:solidFill>
              </a:rPr>
              <a:t> </a:t>
            </a:r>
            <a:r>
              <a:rPr lang="de-DE" dirty="0" err="1">
                <a:solidFill>
                  <a:srgbClr val="0B4874"/>
                </a:solidFill>
              </a:rPr>
              <a:t>fare</a:t>
            </a:r>
            <a:r>
              <a:rPr lang="de-DE" dirty="0">
                <a:solidFill>
                  <a:srgbClr val="0B4874"/>
                </a:solidFill>
              </a:rPr>
              <a:t> </a:t>
            </a:r>
            <a:r>
              <a:rPr lang="de-DE" dirty="0" err="1">
                <a:solidFill>
                  <a:srgbClr val="0B4874"/>
                </a:solidFill>
              </a:rPr>
              <a:t>ora</a:t>
            </a:r>
            <a:r>
              <a:rPr lang="de-DE" dirty="0">
                <a:solidFill>
                  <a:srgbClr val="0B4874"/>
                </a:solidFill>
              </a:rPr>
              <a:t> il </a:t>
            </a:r>
            <a:r>
              <a:rPr lang="de-DE" dirty="0" err="1">
                <a:solidFill>
                  <a:srgbClr val="0B4874"/>
                </a:solidFill>
              </a:rPr>
              <a:t>pubblico</a:t>
            </a:r>
            <a:r>
              <a:rPr lang="de-DE" dirty="0">
                <a:solidFill>
                  <a:srgbClr val="0B4874"/>
                </a:solidFill>
              </a:rPr>
              <a:t>.</a:t>
            </a:r>
            <a:endParaRPr lang="de-CH" dirty="0">
              <a:solidFill>
                <a:srgbClr val="0B4874"/>
              </a:solidFill>
            </a:endParaRPr>
          </a:p>
        </p:txBody>
      </p:sp>
      <p:pic>
        <p:nvPicPr>
          <p:cNvPr id="6" name="Grafik 5" descr="Klemmbrett abgehakt Silhouette">
            <a:extLst>
              <a:ext uri="{FF2B5EF4-FFF2-40B4-BE49-F238E27FC236}">
                <a16:creationId xmlns:a16="http://schemas.microsoft.com/office/drawing/2014/main" id="{0FF61D0B-AC92-8C72-5845-22C149A7843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63642751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B97A6-5FB7-E522-3FFA-84680BC42F88}"/>
            </a:ext>
          </a:extLst>
        </p:cNvPr>
        <p:cNvGrpSpPr/>
        <p:nvPr/>
      </p:nvGrpSpPr>
      <p:grpSpPr>
        <a:xfrm>
          <a:off x="0" y="0"/>
          <a:ext cx="0" cy="0"/>
          <a:chOff x="0" y="0"/>
          <a:chExt cx="0" cy="0"/>
        </a:xfrm>
      </p:grpSpPr>
      <p:pic>
        <p:nvPicPr>
          <p:cNvPr id="3" name="Рисунок 40">
            <a:extLst>
              <a:ext uri="{FF2B5EF4-FFF2-40B4-BE49-F238E27FC236}">
                <a16:creationId xmlns:a16="http://schemas.microsoft.com/office/drawing/2014/main" id="{7D413460-9D54-BD58-64C1-C51B75D0B6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AAA61E63-55C5-F3BA-8531-121456A8F07F}"/>
              </a:ext>
            </a:extLst>
          </p:cNvPr>
          <p:cNvSpPr/>
          <p:nvPr/>
        </p:nvSpPr>
        <p:spPr>
          <a:xfrm>
            <a:off x="959246" y="21710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Sfida</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4631C5E-7EC9-F56A-09FC-3C7E4C0B5AEE}"/>
              </a:ext>
            </a:extLst>
          </p:cNvPr>
          <p:cNvSpPr txBox="1"/>
          <p:nvPr/>
        </p:nvSpPr>
        <p:spPr>
          <a:xfrm>
            <a:off x="962390" y="848486"/>
            <a:ext cx="8990879" cy="1569660"/>
          </a:xfrm>
          <a:prstGeom prst="rect">
            <a:avLst/>
          </a:prstGeom>
          <a:noFill/>
        </p:spPr>
        <p:txBody>
          <a:bodyPr wrap="square" lIns="91440" tIns="45720" rIns="91440" bIns="45720" rtlCol="0" anchor="t">
            <a:spAutoFit/>
          </a:bodyPr>
          <a:lstStyle/>
          <a:p>
            <a:r>
              <a:rPr lang="de-DE" sz="1600" b="1" dirty="0">
                <a:solidFill>
                  <a:srgbClr val="D0D0D0">
                    <a:lumMod val="50000"/>
                  </a:srgbClr>
                </a:solidFill>
                <a:latin typeface="Century Gothic"/>
              </a:rPr>
              <a:t>Immaginate che il vostro team abbia scoperto un modo completamente nuovo di utilizzare le </a:t>
            </a:r>
            <a:r>
              <a:rPr lang="de-DE" sz="1600" b="1" dirty="0" err="1">
                <a:solidFill>
                  <a:srgbClr val="D0D0D0">
                    <a:lumMod val="50000"/>
                  </a:srgbClr>
                </a:solidFill>
                <a:latin typeface="Century Gothic"/>
              </a:rPr>
              <a:t>arachidi</a:t>
            </a:r>
            <a:r>
              <a:rPr lang="de-DE" sz="1600" b="1" dirty="0">
                <a:solidFill>
                  <a:srgbClr val="D0D0D0">
                    <a:lumMod val="50000"/>
                  </a:srgbClr>
                </a:solidFill>
                <a:latin typeface="Century Gothic"/>
              </a:rPr>
              <a:t> </a:t>
            </a:r>
            <a:r>
              <a:rPr lang="de-DE" sz="1600" b="1" dirty="0" err="1">
                <a:solidFill>
                  <a:srgbClr val="D0D0D0">
                    <a:lumMod val="50000"/>
                  </a:srgbClr>
                </a:solidFill>
                <a:latin typeface="Century Gothic"/>
              </a:rPr>
              <a:t>con</a:t>
            </a:r>
            <a:r>
              <a:rPr lang="de-DE" sz="1600" b="1" dirty="0">
                <a:solidFill>
                  <a:srgbClr val="D0D0D0">
                    <a:lumMod val="50000"/>
                  </a:srgbClr>
                </a:solidFill>
                <a:latin typeface="Century Gothic"/>
              </a:rPr>
              <a:t> il guscio. Di solito si mangiano, ma voi avete scoperto che possono essere utilizzate in modo ancora migliore per qualcos’altro.</a:t>
            </a:r>
          </a:p>
          <a:p>
            <a:endParaRPr lang="de-DE" sz="1600" b="1" dirty="0">
              <a:solidFill>
                <a:srgbClr val="D0D0D0">
                  <a:lumMod val="50000"/>
                </a:srgbClr>
              </a:solidFill>
              <a:latin typeface="Century Gothic"/>
            </a:endParaRPr>
          </a:p>
          <a:p>
            <a:r>
              <a:rPr lang="de-DE" sz="1600" b="1" dirty="0">
                <a:solidFill>
                  <a:srgbClr val="D0D0D0">
                    <a:lumMod val="50000"/>
                  </a:srgbClr>
                </a:solidFill>
                <a:latin typeface="Century Gothic"/>
              </a:rPr>
              <a:t>Ora volete promuovere questa nuova idea come progetto imprenditoriale e, a tal fine, </a:t>
            </a:r>
            <a:r>
              <a:rPr lang="de-DE" sz="1600" b="1" dirty="0" err="1">
                <a:solidFill>
                  <a:srgbClr val="D0D0D0">
                    <a:lumMod val="50000"/>
                  </a:srgbClr>
                </a:solidFill>
                <a:latin typeface="Century Gothic"/>
              </a:rPr>
              <a:t>preparare</a:t>
            </a:r>
            <a:r>
              <a:rPr lang="de-DE" sz="1600" b="1" dirty="0">
                <a:solidFill>
                  <a:srgbClr val="D0D0D0">
                    <a:lumMod val="50000"/>
                  </a:srgbClr>
                </a:solidFill>
                <a:latin typeface="Century Gothic"/>
              </a:rPr>
              <a:t> </a:t>
            </a:r>
            <a:r>
              <a:rPr lang="de-DE" sz="1600" b="1" dirty="0" err="1">
                <a:solidFill>
                  <a:srgbClr val="D0D0D0">
                    <a:lumMod val="50000"/>
                  </a:srgbClr>
                </a:solidFill>
                <a:latin typeface="Century Gothic"/>
              </a:rPr>
              <a:t>un</a:t>
            </a:r>
            <a:r>
              <a:rPr lang="de-DE" sz="1600" b="1" dirty="0">
                <a:solidFill>
                  <a:srgbClr val="D0D0D0">
                    <a:lumMod val="50000"/>
                  </a:srgbClr>
                </a:solidFill>
                <a:latin typeface="Century Gothic"/>
              </a:rPr>
              <a:t> breve pitch della durata massima di 1 minuto.</a:t>
            </a:r>
          </a:p>
        </p:txBody>
      </p:sp>
      <p:sp>
        <p:nvSpPr>
          <p:cNvPr id="7" name="Foliennummernplatzhalter 1">
            <a:extLst>
              <a:ext uri="{FF2B5EF4-FFF2-40B4-BE49-F238E27FC236}">
                <a16:creationId xmlns:a16="http://schemas.microsoft.com/office/drawing/2014/main" id="{713E55CE-431D-D63F-ED33-C3963C6C87D9}"/>
              </a:ext>
            </a:extLst>
          </p:cNvPr>
          <p:cNvSpPr>
            <a:spLocks noGrp="1"/>
          </p:cNvSpPr>
          <p:nvPr>
            <p:ph type="sldNum" sz="quarter" idx="12"/>
          </p:nvPr>
        </p:nvSpPr>
        <p:spPr/>
        <p:txBody>
          <a:bodyPr/>
          <a:lstStyle/>
          <a:p>
            <a:fld id="{B7E6CA31-DA56-47CF-9891-B6D0296B6AEC}" type="slidenum">
              <a:rPr lang="ru-RU" smtClean="0"/>
              <a:t>13</a:t>
            </a:fld>
            <a:endParaRPr lang="ru-RU"/>
          </a:p>
        </p:txBody>
      </p:sp>
      <p:sp>
        <p:nvSpPr>
          <p:cNvPr id="4" name="Textfeld 3">
            <a:extLst>
              <a:ext uri="{FF2B5EF4-FFF2-40B4-BE49-F238E27FC236}">
                <a16:creationId xmlns:a16="http://schemas.microsoft.com/office/drawing/2014/main" id="{15AD5785-80AF-6021-37F9-0D4B2880D4CE}"/>
              </a:ext>
            </a:extLst>
          </p:cNvPr>
          <p:cNvSpPr txBox="1"/>
          <p:nvPr/>
        </p:nvSpPr>
        <p:spPr>
          <a:xfrm>
            <a:off x="962390" y="2637479"/>
            <a:ext cx="6579466" cy="784830"/>
          </a:xfrm>
          <a:prstGeom prst="rect">
            <a:avLst/>
          </a:prstGeom>
          <a:noFill/>
        </p:spPr>
        <p:txBody>
          <a:bodyPr wrap="square">
            <a:spAutoFit/>
          </a:bodyPr>
          <a:lstStyle/>
          <a:p>
            <a:r>
              <a:rPr lang="de-DE" sz="1500" b="1" dirty="0">
                <a:solidFill>
                  <a:srgbClr val="686868"/>
                </a:solidFill>
              </a:rPr>
              <a:t>Attention – Introduzione</a:t>
            </a:r>
            <a:br>
              <a:rPr lang="de-DE" sz="1500" dirty="0">
                <a:solidFill>
                  <a:srgbClr val="686868"/>
                </a:solidFill>
              </a:rPr>
            </a:br>
            <a:r>
              <a:rPr lang="de-DE" sz="1500" dirty="0">
                <a:solidFill>
                  <a:srgbClr val="686868"/>
                </a:solidFill>
              </a:rPr>
              <a:t>Con quale frase iniziale o breve scena iniziereste per suscitare immediatamente la curiosità del vostro pubblico?</a:t>
            </a:r>
          </a:p>
        </p:txBody>
      </p:sp>
      <p:sp>
        <p:nvSpPr>
          <p:cNvPr id="8" name="Textfeld 7">
            <a:extLst>
              <a:ext uri="{FF2B5EF4-FFF2-40B4-BE49-F238E27FC236}">
                <a16:creationId xmlns:a16="http://schemas.microsoft.com/office/drawing/2014/main" id="{32D88CD3-8CBB-C08C-1E08-1C2A9AB13BAB}"/>
              </a:ext>
            </a:extLst>
          </p:cNvPr>
          <p:cNvSpPr txBox="1"/>
          <p:nvPr/>
        </p:nvSpPr>
        <p:spPr>
          <a:xfrm>
            <a:off x="949198" y="3508524"/>
            <a:ext cx="6579465" cy="784830"/>
          </a:xfrm>
          <a:prstGeom prst="rect">
            <a:avLst/>
          </a:prstGeom>
          <a:noFill/>
        </p:spPr>
        <p:txBody>
          <a:bodyPr wrap="square">
            <a:spAutoFit/>
          </a:bodyPr>
          <a:lstStyle/>
          <a:p>
            <a:r>
              <a:rPr lang="de-DE" sz="1500" b="1" dirty="0">
                <a:solidFill>
                  <a:srgbClr val="686868"/>
                </a:solidFill>
              </a:rPr>
              <a:t>Interest – Rendere comprensibili il problema e l’idea</a:t>
            </a:r>
            <a:br>
              <a:rPr lang="de-DE" sz="1500" dirty="0">
                <a:solidFill>
                  <a:srgbClr val="686868"/>
                </a:solidFill>
              </a:rPr>
            </a:br>
            <a:r>
              <a:rPr lang="de-DE" sz="1500" dirty="0">
                <a:solidFill>
                  <a:srgbClr val="686868"/>
                </a:solidFill>
              </a:rPr>
              <a:t>Quale problema o quale situazione affrontate – e in cosa consiste concretamente la vostra nuova idea di utilizzo per le noccioline?</a:t>
            </a:r>
          </a:p>
        </p:txBody>
      </p:sp>
      <p:sp>
        <p:nvSpPr>
          <p:cNvPr id="10" name="Textfeld 9">
            <a:extLst>
              <a:ext uri="{FF2B5EF4-FFF2-40B4-BE49-F238E27FC236}">
                <a16:creationId xmlns:a16="http://schemas.microsoft.com/office/drawing/2014/main" id="{EA0EC473-58B2-04D4-C353-ED6604AA91C6}"/>
              </a:ext>
            </a:extLst>
          </p:cNvPr>
          <p:cNvSpPr txBox="1"/>
          <p:nvPr/>
        </p:nvSpPr>
        <p:spPr>
          <a:xfrm>
            <a:off x="962391" y="4379569"/>
            <a:ext cx="6579465" cy="784830"/>
          </a:xfrm>
          <a:prstGeom prst="rect">
            <a:avLst/>
          </a:prstGeom>
          <a:noFill/>
        </p:spPr>
        <p:txBody>
          <a:bodyPr wrap="square">
            <a:spAutoFit/>
          </a:bodyPr>
          <a:lstStyle/>
          <a:p>
            <a:r>
              <a:rPr lang="de-DE" sz="1500" b="1" dirty="0" err="1">
                <a:solidFill>
                  <a:srgbClr val="686868"/>
                </a:solidFill>
              </a:rPr>
              <a:t>Desire</a:t>
            </a:r>
            <a:r>
              <a:rPr lang="de-DE" sz="1500" b="1" dirty="0">
                <a:solidFill>
                  <a:srgbClr val="686868"/>
                </a:solidFill>
              </a:rPr>
              <a:t> – Presentare i vantaggi in modo accattivante</a:t>
            </a:r>
            <a:br>
              <a:rPr lang="de-DE" sz="1500" dirty="0">
                <a:solidFill>
                  <a:srgbClr val="686868"/>
                </a:solidFill>
              </a:rPr>
            </a:br>
            <a:r>
              <a:rPr lang="de-DE" sz="1500" dirty="0">
                <a:solidFill>
                  <a:srgbClr val="686868"/>
                </a:solidFill>
              </a:rPr>
              <a:t>Cosa migliorerà per il vostro pubblico grazie alla vostra idea? Quali vantaggi concreti </a:t>
            </a:r>
            <a:r>
              <a:rPr lang="de-DE" sz="1500" dirty="0" err="1">
                <a:solidFill>
                  <a:srgbClr val="686868"/>
                </a:solidFill>
              </a:rPr>
              <a:t>offrono</a:t>
            </a:r>
            <a:r>
              <a:rPr lang="de-DE" sz="1500" dirty="0">
                <a:solidFill>
                  <a:srgbClr val="686868"/>
                </a:solidFill>
              </a:rPr>
              <a:t> le </a:t>
            </a:r>
            <a:r>
              <a:rPr lang="de-DE" sz="1500" dirty="0" err="1">
                <a:solidFill>
                  <a:srgbClr val="686868"/>
                </a:solidFill>
              </a:rPr>
              <a:t>noccioline</a:t>
            </a:r>
            <a:r>
              <a:rPr lang="de-DE" sz="1500" dirty="0">
                <a:solidFill>
                  <a:srgbClr val="686868"/>
                </a:solidFill>
              </a:rPr>
              <a:t> in questo nuovo utilizzo?</a:t>
            </a:r>
          </a:p>
        </p:txBody>
      </p:sp>
      <p:sp>
        <p:nvSpPr>
          <p:cNvPr id="12" name="Textfeld 11">
            <a:extLst>
              <a:ext uri="{FF2B5EF4-FFF2-40B4-BE49-F238E27FC236}">
                <a16:creationId xmlns:a16="http://schemas.microsoft.com/office/drawing/2014/main" id="{F8F2033D-1F81-99D5-07C0-34F63CC1C8AB}"/>
              </a:ext>
            </a:extLst>
          </p:cNvPr>
          <p:cNvSpPr txBox="1"/>
          <p:nvPr/>
        </p:nvSpPr>
        <p:spPr>
          <a:xfrm>
            <a:off x="962391" y="5250613"/>
            <a:ext cx="6568858" cy="553998"/>
          </a:xfrm>
          <a:prstGeom prst="rect">
            <a:avLst/>
          </a:prstGeom>
          <a:noFill/>
        </p:spPr>
        <p:txBody>
          <a:bodyPr wrap="square">
            <a:spAutoFit/>
          </a:bodyPr>
          <a:lstStyle/>
          <a:p>
            <a:r>
              <a:rPr lang="de-DE" sz="1500" b="1" dirty="0">
                <a:solidFill>
                  <a:srgbClr val="686868"/>
                </a:solidFill>
              </a:rPr>
              <a:t>Action – Invito all’azione</a:t>
            </a:r>
            <a:br>
              <a:rPr lang="de-DE" sz="1500" dirty="0">
                <a:solidFill>
                  <a:srgbClr val="686868"/>
                </a:solidFill>
              </a:rPr>
            </a:br>
            <a:r>
              <a:rPr lang="de-DE" sz="1500" dirty="0">
                <a:solidFill>
                  <a:srgbClr val="686868"/>
                </a:solidFill>
              </a:rPr>
              <a:t>Cosa chiedete concretamente al vostro pubblico alla fine?</a:t>
            </a:r>
          </a:p>
        </p:txBody>
      </p:sp>
      <p:sp>
        <p:nvSpPr>
          <p:cNvPr id="13" name="Textfeld 12">
            <a:extLst>
              <a:ext uri="{FF2B5EF4-FFF2-40B4-BE49-F238E27FC236}">
                <a16:creationId xmlns:a16="http://schemas.microsoft.com/office/drawing/2014/main" id="{79A2D2CA-9B3C-87D3-8C4C-1878F17A1D3E}"/>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Tempo di preparazione: 10 minuti</a:t>
            </a:r>
            <a:endParaRPr lang="de-CH" sz="1600" b="1" dirty="0">
              <a:solidFill>
                <a:schemeClr val="accent1"/>
              </a:solidFill>
              <a:latin typeface="Century Gothic"/>
            </a:endParaRPr>
          </a:p>
        </p:txBody>
      </p:sp>
      <p:pic>
        <p:nvPicPr>
          <p:cNvPr id="6146" name="Picture 2" descr="Erdnüsse sind ein gesunder Nuss-Snack und reich an pflanzlichen Proteinen">
            <a:extLst>
              <a:ext uri="{FF2B5EF4-FFF2-40B4-BE49-F238E27FC236}">
                <a16:creationId xmlns:a16="http://schemas.microsoft.com/office/drawing/2014/main" id="{DA2F6709-2EC6-8105-6A93-8378CC60DA0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319951" y="2459079"/>
            <a:ext cx="4801556" cy="2400778"/>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D9AD34E9-CA51-2670-0788-D8420CD0645C}"/>
              </a:ext>
            </a:extLst>
          </p:cNvPr>
          <p:cNvSpPr txBox="1"/>
          <p:nvPr/>
        </p:nvSpPr>
        <p:spPr>
          <a:xfrm>
            <a:off x="8583074" y="4757730"/>
            <a:ext cx="1047542" cy="246093"/>
          </a:xfrm>
          <a:prstGeom prst="rect">
            <a:avLst/>
          </a:prstGeom>
          <a:noFill/>
        </p:spPr>
        <p:txBody>
          <a:bodyPr wrap="square">
            <a:spAutoFit/>
          </a:bodyPr>
          <a:lstStyle/>
          <a:p>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616927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B1696-C9B1-682F-7B1B-C2EAF83DAE04}"/>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C1A47CD6-1BC4-C131-C6D6-5439C4CF4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73694" y="1979391"/>
            <a:ext cx="5086978" cy="3815234"/>
          </a:xfrm>
          <a:prstGeom prst="rect">
            <a:avLst/>
          </a:prstGeom>
        </p:spPr>
      </p:pic>
      <p:pic>
        <p:nvPicPr>
          <p:cNvPr id="3" name="Рисунок 40">
            <a:extLst>
              <a:ext uri="{FF2B5EF4-FFF2-40B4-BE49-F238E27FC236}">
                <a16:creationId xmlns:a16="http://schemas.microsoft.com/office/drawing/2014/main" id="{18E3CB18-5F10-342A-9F82-F40FD57C95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06682" y="141233"/>
            <a:ext cx="2128409" cy="821353"/>
          </a:xfrm>
          <a:prstGeom prst="rect">
            <a:avLst/>
          </a:prstGeom>
        </p:spPr>
      </p:pic>
      <p:sp>
        <p:nvSpPr>
          <p:cNvPr id="6" name="Rechteck 5">
            <a:extLst>
              <a:ext uri="{FF2B5EF4-FFF2-40B4-BE49-F238E27FC236}">
                <a16:creationId xmlns:a16="http://schemas.microsoft.com/office/drawing/2014/main" id="{3D350452-E043-9D57-9C03-FDC9DBF8B957}"/>
              </a:ext>
            </a:extLst>
          </p:cNvPr>
          <p:cNvSpPr/>
          <p:nvPr/>
        </p:nvSpPr>
        <p:spPr>
          <a:xfrm>
            <a:off x="978890" y="207352"/>
            <a:ext cx="9605007" cy="1015663"/>
          </a:xfrm>
          <a:prstGeom prst="rect">
            <a:avLst/>
          </a:prstGeom>
        </p:spPr>
        <p:txBody>
          <a:bodyPr wrap="square">
            <a:spAutoFit/>
          </a:bodyPr>
          <a:lstStyle/>
          <a:p>
            <a:pPr>
              <a:spcBef>
                <a:spcPts val="1200"/>
              </a:spcBef>
              <a:buClr>
                <a:srgbClr val="D17930"/>
              </a:buClr>
              <a:defRPr/>
            </a:pPr>
            <a:r>
              <a:rPr lang="de-CH" altLang="fr-FR" sz="2500" b="1" dirty="0">
                <a:solidFill>
                  <a:srgbClr val="D17930"/>
                </a:solidFill>
                <a:latin typeface="Century Gothic" panose="020B0502020202020204" pitchFamily="34" charset="0"/>
                <a:cs typeface="Arial" panose="020B0604020202020204" pitchFamily="34" charset="0"/>
              </a:rPr>
              <a:t>Sfida</a:t>
            </a:r>
            <a:endParaRPr lang="de-DE" altLang="fr-FR" sz="2500" b="1" dirty="0">
              <a:solidFill>
                <a:srgbClr val="D17930"/>
              </a:solidFill>
              <a:latin typeface="Century Gothic" panose="020B0502020202020204" pitchFamily="34" charset="0"/>
              <a:cs typeface="Arial" panose="020B0604020202020204" pitchFamily="34" charset="0"/>
            </a:endParaRPr>
          </a:p>
          <a:p>
            <a:pPr fontAlgn="auto">
              <a:spcBef>
                <a:spcPts val="1200"/>
              </a:spcBef>
              <a:spcAft>
                <a:spcPts val="0"/>
              </a:spcAft>
              <a:buClr>
                <a:srgbClr val="D17930"/>
              </a:buClr>
              <a:defRPr/>
            </a:pPr>
            <a:endParaRPr lang="de-CH" sz="2500" b="1" dirty="0">
              <a:solidFill>
                <a:srgbClr val="D17930"/>
              </a:solidFill>
              <a:latin typeface="Century Gothic" panose="020B0502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7DFDE99-F9B1-59AB-06EE-0534EC615A1E}"/>
              </a:ext>
            </a:extLst>
          </p:cNvPr>
          <p:cNvSpPr txBox="1"/>
          <p:nvPr/>
        </p:nvSpPr>
        <p:spPr>
          <a:xfrm>
            <a:off x="961260" y="831101"/>
            <a:ext cx="8990879" cy="1569660"/>
          </a:xfrm>
          <a:prstGeom prst="rect">
            <a:avLst/>
          </a:prstGeom>
          <a:noFill/>
        </p:spPr>
        <p:txBody>
          <a:bodyPr wrap="square" lIns="91440" tIns="45720" rIns="91440" bIns="45720" rtlCol="0" anchor="t">
            <a:spAutoFit/>
          </a:bodyPr>
          <a:lstStyle/>
          <a:p>
            <a:r>
              <a:rPr lang="de-CH" sz="1600" b="1" noProof="0" dirty="0">
                <a:solidFill>
                  <a:srgbClr val="D0D0D0">
                    <a:lumMod val="50000"/>
                  </a:srgbClr>
                </a:solidFill>
                <a:latin typeface="Century Gothic"/>
              </a:rPr>
              <a:t>Immaginate che il vostro team abbia scoperto un modo completamente nuovo di utilizzare gli «Hörnli». Di solito si mangiano, ma voi avete scoperto che possono essere utilizzati in modo ancora migliore per qualcos’altro.</a:t>
            </a:r>
          </a:p>
          <a:p>
            <a:endParaRPr lang="de-CH" sz="1600" b="1" noProof="0" dirty="0">
              <a:solidFill>
                <a:srgbClr val="D0D0D0">
                  <a:lumMod val="50000"/>
                </a:srgbClr>
              </a:solidFill>
              <a:latin typeface="Century Gothic"/>
            </a:endParaRPr>
          </a:p>
          <a:p>
            <a:r>
              <a:rPr lang="de-CH" sz="1600" b="1" noProof="0" dirty="0">
                <a:solidFill>
                  <a:srgbClr val="D0D0D0">
                    <a:lumMod val="50000"/>
                  </a:srgbClr>
                </a:solidFill>
                <a:latin typeface="Century Gothic"/>
              </a:rPr>
              <a:t>Ora volete promuovere questa nuova idea come progetto imprenditoriale e sviluppare a tal fine una breve presentazione della durata massima di 1 minuto.</a:t>
            </a:r>
          </a:p>
        </p:txBody>
      </p:sp>
      <p:sp>
        <p:nvSpPr>
          <p:cNvPr id="7" name="Foliennummernplatzhalter 1">
            <a:extLst>
              <a:ext uri="{FF2B5EF4-FFF2-40B4-BE49-F238E27FC236}">
                <a16:creationId xmlns:a16="http://schemas.microsoft.com/office/drawing/2014/main" id="{A0B2180B-C3D8-596C-F189-3573CF6B18A4}"/>
              </a:ext>
            </a:extLst>
          </p:cNvPr>
          <p:cNvSpPr>
            <a:spLocks noGrp="1"/>
          </p:cNvSpPr>
          <p:nvPr>
            <p:ph type="sldNum" sz="quarter" idx="12"/>
          </p:nvPr>
        </p:nvSpPr>
        <p:spPr/>
        <p:txBody>
          <a:bodyPr/>
          <a:lstStyle/>
          <a:p>
            <a:fld id="{B7E6CA31-DA56-47CF-9891-B6D0296B6AEC}" type="slidenum">
              <a:rPr lang="ru-RU" smtClean="0"/>
              <a:t>14</a:t>
            </a:fld>
            <a:endParaRPr lang="ru-RU"/>
          </a:p>
        </p:txBody>
      </p:sp>
      <p:sp>
        <p:nvSpPr>
          <p:cNvPr id="4" name="Textfeld 3">
            <a:extLst>
              <a:ext uri="{FF2B5EF4-FFF2-40B4-BE49-F238E27FC236}">
                <a16:creationId xmlns:a16="http://schemas.microsoft.com/office/drawing/2014/main" id="{E3C35B4F-24EC-0D00-23A5-C699B7CCF346}"/>
              </a:ext>
            </a:extLst>
          </p:cNvPr>
          <p:cNvSpPr txBox="1"/>
          <p:nvPr/>
        </p:nvSpPr>
        <p:spPr>
          <a:xfrm>
            <a:off x="971534" y="2496806"/>
            <a:ext cx="6579466" cy="784830"/>
          </a:xfrm>
          <a:prstGeom prst="rect">
            <a:avLst/>
          </a:prstGeom>
          <a:noFill/>
        </p:spPr>
        <p:txBody>
          <a:bodyPr wrap="square">
            <a:spAutoFit/>
          </a:bodyPr>
          <a:lstStyle/>
          <a:p>
            <a:r>
              <a:rPr lang="de-DE" sz="1500" b="1" dirty="0">
                <a:solidFill>
                  <a:srgbClr val="686868"/>
                </a:solidFill>
              </a:rPr>
              <a:t>Attention – Introduzione</a:t>
            </a:r>
            <a:br>
              <a:rPr lang="de-DE" sz="1500" dirty="0">
                <a:solidFill>
                  <a:srgbClr val="686868"/>
                </a:solidFill>
              </a:rPr>
            </a:br>
            <a:r>
              <a:rPr lang="de-DE" sz="1500" dirty="0">
                <a:solidFill>
                  <a:srgbClr val="686868"/>
                </a:solidFill>
              </a:rPr>
              <a:t>Con quale frase iniziale o breve scena iniziereste per suscitare immediatamente la curiosità del vostro pubblico?</a:t>
            </a:r>
          </a:p>
        </p:txBody>
      </p:sp>
      <p:sp>
        <p:nvSpPr>
          <p:cNvPr id="8" name="Textfeld 7">
            <a:extLst>
              <a:ext uri="{FF2B5EF4-FFF2-40B4-BE49-F238E27FC236}">
                <a16:creationId xmlns:a16="http://schemas.microsoft.com/office/drawing/2014/main" id="{E8072CC2-6347-2536-B2AA-91B74B124DAD}"/>
              </a:ext>
            </a:extLst>
          </p:cNvPr>
          <p:cNvSpPr txBox="1"/>
          <p:nvPr/>
        </p:nvSpPr>
        <p:spPr>
          <a:xfrm>
            <a:off x="958342" y="3367851"/>
            <a:ext cx="6579465" cy="784830"/>
          </a:xfrm>
          <a:prstGeom prst="rect">
            <a:avLst/>
          </a:prstGeom>
          <a:noFill/>
        </p:spPr>
        <p:txBody>
          <a:bodyPr wrap="square">
            <a:spAutoFit/>
          </a:bodyPr>
          <a:lstStyle/>
          <a:p>
            <a:r>
              <a:rPr lang="de-CH" sz="1500" b="1" noProof="0" dirty="0">
                <a:solidFill>
                  <a:srgbClr val="686868"/>
                </a:solidFill>
              </a:rPr>
              <a:t>Interest – Rendere comprensibili il problema e l’idea</a:t>
            </a:r>
            <a:br>
              <a:rPr lang="de-CH" sz="1500" noProof="0" dirty="0">
                <a:solidFill>
                  <a:srgbClr val="686868"/>
                </a:solidFill>
              </a:rPr>
            </a:br>
            <a:r>
              <a:rPr lang="de-CH" sz="1500" noProof="0" dirty="0">
                <a:solidFill>
                  <a:srgbClr val="686868"/>
                </a:solidFill>
              </a:rPr>
              <a:t>Quale problema o quale situazione affrontate – e in cosa consiste concretamente la vostra nuova idea di utilizzo per gli «Hörnli»?</a:t>
            </a:r>
          </a:p>
        </p:txBody>
      </p:sp>
      <p:sp>
        <p:nvSpPr>
          <p:cNvPr id="10" name="Textfeld 9">
            <a:extLst>
              <a:ext uri="{FF2B5EF4-FFF2-40B4-BE49-F238E27FC236}">
                <a16:creationId xmlns:a16="http://schemas.microsoft.com/office/drawing/2014/main" id="{8DE0BD69-EA51-2C78-E85A-64C062C07745}"/>
              </a:ext>
            </a:extLst>
          </p:cNvPr>
          <p:cNvSpPr txBox="1"/>
          <p:nvPr/>
        </p:nvSpPr>
        <p:spPr>
          <a:xfrm>
            <a:off x="950987" y="4238896"/>
            <a:ext cx="6579465" cy="784830"/>
          </a:xfrm>
          <a:prstGeom prst="rect">
            <a:avLst/>
          </a:prstGeom>
          <a:noFill/>
        </p:spPr>
        <p:txBody>
          <a:bodyPr wrap="square">
            <a:spAutoFit/>
          </a:bodyPr>
          <a:lstStyle/>
          <a:p>
            <a:r>
              <a:rPr lang="de-DE" sz="1500" b="1" dirty="0" err="1">
                <a:solidFill>
                  <a:srgbClr val="686868"/>
                </a:solidFill>
              </a:rPr>
              <a:t>Desire</a:t>
            </a:r>
            <a:r>
              <a:rPr lang="de-DE" sz="1500" b="1" dirty="0">
                <a:solidFill>
                  <a:srgbClr val="686868"/>
                </a:solidFill>
              </a:rPr>
              <a:t> – Presentare i vantaggi in modo accattivante</a:t>
            </a:r>
            <a:br>
              <a:rPr lang="de-DE" sz="1500" dirty="0">
                <a:solidFill>
                  <a:srgbClr val="686868"/>
                </a:solidFill>
              </a:rPr>
            </a:br>
            <a:r>
              <a:rPr lang="de-CH" sz="1500" noProof="0" dirty="0">
                <a:solidFill>
                  <a:srgbClr val="686868"/>
                </a:solidFill>
              </a:rPr>
              <a:t>Cosa migliorerà per il vostro pubblico grazie alla vostra idea? Quali vantaggi concreti offrono i vostri «Hörnli» in questo nuovo utilizzo?</a:t>
            </a:r>
            <a:endParaRPr lang="de-DE" sz="1500" dirty="0">
              <a:solidFill>
                <a:srgbClr val="686868"/>
              </a:solidFill>
            </a:endParaRPr>
          </a:p>
        </p:txBody>
      </p:sp>
      <p:sp>
        <p:nvSpPr>
          <p:cNvPr id="12" name="Textfeld 11">
            <a:extLst>
              <a:ext uri="{FF2B5EF4-FFF2-40B4-BE49-F238E27FC236}">
                <a16:creationId xmlns:a16="http://schemas.microsoft.com/office/drawing/2014/main" id="{8F2AC900-D568-85DE-1E36-452795A19E2E}"/>
              </a:ext>
            </a:extLst>
          </p:cNvPr>
          <p:cNvSpPr txBox="1"/>
          <p:nvPr/>
        </p:nvSpPr>
        <p:spPr>
          <a:xfrm>
            <a:off x="961261" y="5109940"/>
            <a:ext cx="6568858" cy="553998"/>
          </a:xfrm>
          <a:prstGeom prst="rect">
            <a:avLst/>
          </a:prstGeom>
          <a:noFill/>
        </p:spPr>
        <p:txBody>
          <a:bodyPr wrap="square">
            <a:spAutoFit/>
          </a:bodyPr>
          <a:lstStyle/>
          <a:p>
            <a:r>
              <a:rPr lang="de-DE" sz="1500" b="1" dirty="0">
                <a:solidFill>
                  <a:srgbClr val="686868"/>
                </a:solidFill>
              </a:rPr>
              <a:t>Action – Invito all’azione</a:t>
            </a:r>
            <a:br>
              <a:rPr lang="de-DE" sz="1500" dirty="0">
                <a:solidFill>
                  <a:srgbClr val="686868"/>
                </a:solidFill>
              </a:rPr>
            </a:br>
            <a:r>
              <a:rPr lang="de-DE" sz="1500" dirty="0">
                <a:solidFill>
                  <a:srgbClr val="686868"/>
                </a:solidFill>
              </a:rPr>
              <a:t>Cosa chiedete concretamente al vostro pubblico alla fine?</a:t>
            </a:r>
          </a:p>
        </p:txBody>
      </p:sp>
      <p:sp>
        <p:nvSpPr>
          <p:cNvPr id="11" name="Textfeld 10">
            <a:extLst>
              <a:ext uri="{FF2B5EF4-FFF2-40B4-BE49-F238E27FC236}">
                <a16:creationId xmlns:a16="http://schemas.microsoft.com/office/drawing/2014/main" id="{27CD531F-DFD9-F2BB-50D4-D65365863A13}"/>
              </a:ext>
            </a:extLst>
          </p:cNvPr>
          <p:cNvSpPr txBox="1"/>
          <p:nvPr/>
        </p:nvSpPr>
        <p:spPr>
          <a:xfrm>
            <a:off x="959472" y="6081241"/>
            <a:ext cx="3713916" cy="338554"/>
          </a:xfrm>
          <a:prstGeom prst="rect">
            <a:avLst/>
          </a:prstGeom>
          <a:noFill/>
        </p:spPr>
        <p:txBody>
          <a:bodyPr wrap="square" lIns="91440" tIns="45720" rIns="91440" bIns="45720" rtlCol="0" anchor="t">
            <a:spAutoFit/>
          </a:bodyPr>
          <a:lstStyle/>
          <a:p>
            <a:r>
              <a:rPr lang="de-DE" sz="1600" b="1" dirty="0">
                <a:solidFill>
                  <a:schemeClr val="accent1"/>
                </a:solidFill>
              </a:rPr>
              <a:t>Tempo di preparazione: 10 minuti</a:t>
            </a:r>
            <a:endParaRPr lang="de-CH" sz="1600" b="1" dirty="0">
              <a:solidFill>
                <a:schemeClr val="accent1"/>
              </a:solidFill>
              <a:latin typeface="Century Gothic"/>
            </a:endParaRPr>
          </a:p>
        </p:txBody>
      </p:sp>
      <p:sp>
        <p:nvSpPr>
          <p:cNvPr id="14" name="Textfeld 13">
            <a:extLst>
              <a:ext uri="{FF2B5EF4-FFF2-40B4-BE49-F238E27FC236}">
                <a16:creationId xmlns:a16="http://schemas.microsoft.com/office/drawing/2014/main" id="{99E0DDCA-C4E8-0CB9-48BA-3E450C2CE584}"/>
              </a:ext>
            </a:extLst>
          </p:cNvPr>
          <p:cNvSpPr txBox="1"/>
          <p:nvPr/>
        </p:nvSpPr>
        <p:spPr>
          <a:xfrm>
            <a:off x="8928418" y="5428475"/>
            <a:ext cx="1498289" cy="246221"/>
          </a:xfrm>
          <a:prstGeom prst="rect">
            <a:avLst/>
          </a:prstGeom>
          <a:noFill/>
        </p:spPr>
        <p:txBody>
          <a:bodyPr wrap="square">
            <a:spAutoFit/>
          </a:bodyPr>
          <a:lstStyle/>
          <a:p>
            <a:r>
              <a:rPr lang="de-CH" sz="1000" b="1" noProof="1">
                <a:solidFill>
                  <a:srgbClr val="686868"/>
                </a:solidFill>
                <a:latin typeface="Century Gothic" panose="020B0502020202020204" pitchFamily="34" charset="0"/>
              </a:rPr>
              <a:t>Fonte: </a:t>
            </a:r>
            <a:r>
              <a:rPr lang="de-CH" sz="1000" noProof="1">
                <a:solidFill>
                  <a:srgbClr val="686868"/>
                </a:solidFill>
                <a:latin typeface="Century Gothic" panose="020B0502020202020204" pitchFamily="34" charset="0"/>
                <a:hlinkClick r:id="rId5">
                  <a:extLst>
                    <a:ext uri="{A12FA001-AC4F-418D-AE19-62706E023703}">
                      <ahyp:hlinkClr xmlns:ahyp="http://schemas.microsoft.com/office/drawing/2018/hyperlinkcolor" val="tx"/>
                    </a:ext>
                  </a:extLst>
                </a:hlinkClick>
              </a:rPr>
              <a:t>Link</a:t>
            </a:r>
            <a:endParaRPr lang="de-DE" sz="1000"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728640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C3094-1C45-B8CF-2A3C-D7627C3877C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039EF4B-AEAC-EDBD-9667-8571C6BA0AF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CB7B4BEE-3FF6-0EC6-9820-03D865061A56}"/>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2CAD8CB8-B66D-A579-372F-F2938EDECE3E}"/>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706002AC-FA7A-3EAD-6FAE-48A0F1BB4AB1}"/>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a:t>
            </a:r>
            <a:r>
              <a:rPr lang="de-CH" b="1" noProof="0" dirty="0" err="1">
                <a:solidFill>
                  <a:schemeClr val="bg1"/>
                </a:solidFill>
                <a:latin typeface="+mj-lt"/>
                <a:ea typeface="Roboto" pitchFamily="2" charset="0"/>
                <a:cs typeface="Arial" charset="0"/>
              </a:rPr>
              <a:t>come</a:t>
            </a:r>
            <a:r>
              <a:rPr lang="de-CH" b="1" noProof="0" dirty="0">
                <a:solidFill>
                  <a:schemeClr val="bg1"/>
                </a:solidFill>
                <a:latin typeface="+mj-lt"/>
                <a:ea typeface="Roboto" pitchFamily="2" charset="0"/>
                <a:cs typeface="Arial" charset="0"/>
              </a:rPr>
              <a:t> strutturare una presentazione</a:t>
            </a:r>
            <a:r>
              <a:rPr lang="de-CH" b="1" dirty="0">
                <a:solidFill>
                  <a:schemeClr val="bg1"/>
                </a:solidFill>
                <a:latin typeface="+mj-lt"/>
                <a:ea typeface="Roboto" pitchFamily="2" charset="0"/>
                <a:cs typeface="Arial" charset="0"/>
              </a:rPr>
              <a:t> convincente</a:t>
            </a:r>
            <a:r>
              <a:rPr lang="de-CH" b="1" noProof="0" dirty="0">
                <a:solidFill>
                  <a:schemeClr val="bg1"/>
                </a:solidFill>
                <a:latin typeface="+mj-lt"/>
                <a:ea typeface="Roboto" pitchFamily="2" charset="0"/>
                <a:cs typeface="Arial" charset="0"/>
              </a:rPr>
              <a:t>?</a:t>
            </a:r>
          </a:p>
        </p:txBody>
      </p:sp>
      <p:sp>
        <p:nvSpPr>
          <p:cNvPr id="25" name="Freeform 16">
            <a:extLst>
              <a:ext uri="{FF2B5EF4-FFF2-40B4-BE49-F238E27FC236}">
                <a16:creationId xmlns:a16="http://schemas.microsoft.com/office/drawing/2014/main" id="{10B3BF7A-3F38-A9B3-4A8C-57D28D3400F7}"/>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33417B0E-683B-CC36-9718-6791AB05255D}"/>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06684D5-B8AC-1F0C-33D4-3A0020D32882}"/>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B4C8DA62-B3A7-FEBC-6C9D-774B6DDC4121}"/>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EB9EB3F-9436-26DD-E6D6-35319C0A6F5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668F7AFE-E1B1-2379-6999-FDE78395930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7043854-F4F9-B8EC-0845-E744D27F484E}"/>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354D203C-4D86-074E-90C9-D3FFED094BA6}"/>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31E3D95-7B99-8043-1DDD-842927B254CE}"/>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0653FA7E-31C8-E5B6-39B2-1BA8E8FAEC04}"/>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639092BC-76BA-7BA0-8156-A47D0A23ECDB}"/>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8E239E8-0183-BBA2-4E6B-243054B9E136}"/>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C26EFC80-F86B-318A-29F4-CB98C96DE3BA}"/>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BD9B8DD9-C285-487E-EC23-FE791DCE2DFC}"/>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90F24AE8-513F-AE85-F548-6344E2AF844D}"/>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Fare pitch e</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ottenere feedback</a:t>
            </a:r>
          </a:p>
        </p:txBody>
      </p:sp>
      <p:sp>
        <p:nvSpPr>
          <p:cNvPr id="5" name="Freeform 9">
            <a:extLst>
              <a:ext uri="{FF2B5EF4-FFF2-40B4-BE49-F238E27FC236}">
                <a16:creationId xmlns:a16="http://schemas.microsoft.com/office/drawing/2014/main" id="{EC3EC271-077B-4FEE-DBBF-AFC7652E7763}"/>
              </a:ext>
            </a:extLst>
          </p:cNvPr>
          <p:cNvSpPr>
            <a:spLocks/>
          </p:cNvSpPr>
          <p:nvPr/>
        </p:nvSpPr>
        <p:spPr bwMode="auto">
          <a:xfrm>
            <a:off x="4808249" y="436309"/>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6" name="Rectangle 399">
            <a:extLst>
              <a:ext uri="{FF2B5EF4-FFF2-40B4-BE49-F238E27FC236}">
                <a16:creationId xmlns:a16="http://schemas.microsoft.com/office/drawing/2014/main" id="{BD5F0407-E5FA-EA38-038A-E6BA4348EA49}"/>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si fa a presentare in modo credibile e autentico?</a:t>
            </a:r>
          </a:p>
        </p:txBody>
      </p:sp>
      <p:sp>
        <p:nvSpPr>
          <p:cNvPr id="17" name="Freeform 5">
            <a:extLst>
              <a:ext uri="{FF2B5EF4-FFF2-40B4-BE49-F238E27FC236}">
                <a16:creationId xmlns:a16="http://schemas.microsoft.com/office/drawing/2014/main" id="{7AD526D4-0CD8-D75F-F6CE-01C079334C5D}"/>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D2054C29-7C75-E3E1-3122-E7AAC4FDA86A}"/>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8F452CC7-09E9-4C71-7401-B96D573E980A}"/>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048A0FF0-E137-AC4D-536F-20D362FD4463}"/>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Che cos’è un pitch? E </a:t>
            </a:r>
            <a:r>
              <a:rPr lang="de-CH" b="1" noProof="0" dirty="0" err="1">
                <a:solidFill>
                  <a:schemeClr val="bg1"/>
                </a:solidFill>
                <a:latin typeface="+mj-lt"/>
                <a:ea typeface="Roboto" pitchFamily="2" charset="0"/>
                <a:cs typeface="Arial" charset="0"/>
              </a:rPr>
              <a:t>quali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elementi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rendono</a:t>
            </a:r>
            <a:r>
              <a:rPr lang="de-CH" b="1" noProof="0" dirty="0">
                <a:solidFill>
                  <a:schemeClr val="bg1"/>
                </a:solidFill>
                <a:latin typeface="+mj-lt"/>
                <a:ea typeface="Roboto" pitchFamily="2" charset="0"/>
                <a:cs typeface="Arial" charset="0"/>
              </a:rPr>
              <a:t> un pitch efficace?</a:t>
            </a:r>
          </a:p>
        </p:txBody>
      </p:sp>
      <p:grpSp>
        <p:nvGrpSpPr>
          <p:cNvPr id="8" name="Group 94">
            <a:extLst>
              <a:ext uri="{FF2B5EF4-FFF2-40B4-BE49-F238E27FC236}">
                <a16:creationId xmlns:a16="http://schemas.microsoft.com/office/drawing/2014/main" id="{7FE1ACF5-6D22-AC74-EDCB-163B9FEC07E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EECCA9DB-2AE8-A01A-4A6E-501A9CB2FDF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4729745F-81FF-A033-6721-4246CF1FC87C}"/>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00138A31-E6D2-8604-C9A8-8AD2AB6AE31E}"/>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19954639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5A37FC-A453-1B5F-BAE0-815AB04FEA6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3074" name="Picture 2" descr="Die Höhle der Löwen 2. Staffel - YouTube">
            <a:extLst>
              <a:ext uri="{FF2B5EF4-FFF2-40B4-BE49-F238E27FC236}">
                <a16:creationId xmlns:a16="http://schemas.microsoft.com/office/drawing/2014/main" id="{6F413B0F-B769-6F2F-632F-0D756957122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12632" r="13316"/>
          <a:stretch>
            <a:fillRect/>
          </a:stretch>
        </p:blipFill>
        <p:spPr bwMode="auto">
          <a:xfrm>
            <a:off x="6337302" y="1247775"/>
            <a:ext cx="4838698" cy="3676650"/>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E055F040-A420-7DB8-FF95-316FEDA47B72}"/>
              </a:ext>
            </a:extLst>
          </p:cNvPr>
          <p:cNvSpPr txBox="1"/>
          <p:nvPr/>
        </p:nvSpPr>
        <p:spPr>
          <a:xfrm>
            <a:off x="2959102" y="6538912"/>
            <a:ext cx="6756399" cy="2460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99" b="1" dirty="0">
                <a:solidFill>
                  <a:srgbClr val="686868"/>
                </a:solidFill>
                <a:latin typeface="Century Gothic" panose="020B0502020202020204" pitchFamily="34" charset="0"/>
              </a:rPr>
              <a:t>Fonte immagine: </a:t>
            </a:r>
            <a:r>
              <a:rPr lang="de-CH" sz="999" dirty="0">
                <a:solidFill>
                  <a:srgbClr val="686868"/>
                </a:solidFill>
                <a:latin typeface="Century Gothic" panose="020B0502020202020204" pitchFamily="34" charset="0"/>
              </a:rPr>
              <a:t>youtube.com/playlist?list=PLqI90ylGNhawPrHq6CGTcemMmSLvfbgUv</a:t>
            </a:r>
          </a:p>
        </p:txBody>
      </p:sp>
      <p:sp>
        <p:nvSpPr>
          <p:cNvPr id="8" name="Textfeld 7">
            <a:extLst>
              <a:ext uri="{FF2B5EF4-FFF2-40B4-BE49-F238E27FC236}">
                <a16:creationId xmlns:a16="http://schemas.microsoft.com/office/drawing/2014/main" id="{7F9EA506-636F-C214-0C22-ACF4A36C3488}"/>
              </a:ext>
            </a:extLst>
          </p:cNvPr>
          <p:cNvSpPr txBox="1"/>
          <p:nvPr/>
        </p:nvSpPr>
        <p:spPr>
          <a:xfrm>
            <a:off x="1562100" y="2455158"/>
            <a:ext cx="4292599"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Le immagini seguenti mostrano le </a:t>
            </a:r>
            <a:r>
              <a:rPr kumimoji="0" lang="de-DE"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startup</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DE"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persone</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DE"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singole</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 o team) che hanno presentato la propria idea nel programma «Die Höhle der </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Löwen» </a:t>
            </a:r>
            <a:r>
              <a:rPr kumimoji="0" lang="de-DE" sz="1800" b="0" i="0" u="none" strike="noStrike" kern="1200" cap="none" spc="0" normalizeH="0" baseline="0" noProof="0" dirty="0">
                <a:ln>
                  <a:noFill/>
                </a:ln>
                <a:solidFill>
                  <a:srgbClr val="D0D0D0">
                    <a:lumMod val="50000"/>
                  </a:srgbClr>
                </a:solidFill>
                <a:effectLst/>
                <a:uLnTx/>
                <a:uFillTx/>
                <a:latin typeface="Century Gothic"/>
                <a:ea typeface="+mn-ea"/>
                <a:cs typeface="+mn-cs"/>
              </a:rPr>
              <a:t>(Svizzera e Germania) proprio con questo look.</a:t>
            </a:r>
            <a:endPar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08849B8C-8866-5F73-BB03-35EF16B11843}"/>
              </a:ext>
            </a:extLst>
          </p:cNvPr>
          <p:cNvSpPr txBox="1"/>
          <p:nvPr/>
        </p:nvSpPr>
        <p:spPr>
          <a:xfrm>
            <a:off x="6713978" y="3819167"/>
            <a:ext cx="1000055" cy="24609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hlinkClick r:id="rId4">
                  <a:extLst>
                    <a:ext uri="{A12FA001-AC4F-418D-AE19-62706E023703}">
                      <ahyp:hlinkClr xmlns:ahyp="http://schemas.microsoft.com/office/drawing/2018/hyperlinkcolor" val="tx"/>
                    </a:ext>
                  </a:extLst>
                </a:hlinkClick>
              </a:rPr>
              <a:t>Link</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99773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6DE0B2FA-BFD5-BB03-0FFE-90573165BFE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A6568B38-B64E-CCCD-3938-1E4155041F0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825905F9-5F01-BEC5-2C2F-604394139505}"/>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27622"/>
            <a:ext cx="2094006" cy="3612050"/>
          </a:xfrm>
          <a:prstGeom prst="rect">
            <a:avLst/>
          </a:prstGeom>
          <a:noFill/>
          <a:ln>
            <a:noFill/>
          </a:ln>
        </p:spPr>
      </p:pic>
      <p:pic>
        <p:nvPicPr>
          <p:cNvPr id="8" name="Grafik 7">
            <a:extLst>
              <a:ext uri="{FF2B5EF4-FFF2-40B4-BE49-F238E27FC236}">
                <a16:creationId xmlns:a16="http://schemas.microsoft.com/office/drawing/2014/main" id="{E1922BB7-7B7B-094F-C219-A2A821773B5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885FB4BD-E11F-4666-A7CD-0693B561F39C}"/>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41064ADE-C833-EE3A-3591-960D383DF254}"/>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BD08B543-560A-3F7A-CC06-1DD37A61CEC5}"/>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8840E116-713A-06BB-1CCC-1C614480FA87}"/>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E52A60B4-8F85-D203-5E32-8F7E4883ED3C}"/>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37BDAA71-0808-0FD2-175D-AAC8DBB37EDC}"/>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9EED31F-A26A-7FC6-B397-E1C83E7118EA}"/>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74D0876C-C62C-B950-0229-E90A5B07DCB0}"/>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DC5059D3-D7DC-364E-62F7-FF8CD5738145}"/>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EAA0E8ED-9217-5A27-950B-B476D0444F98}"/>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7253958C-2F93-F1B0-14AA-DF5D726CA84F}"/>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6006726-F680-021D-BCD0-3CB994B5D7A6}"/>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36E33819-2422-3E6E-C880-ED546887F4C1}"/>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sp>
        <p:nvSpPr>
          <p:cNvPr id="38" name="Textfeld 37">
            <a:extLst>
              <a:ext uri="{FF2B5EF4-FFF2-40B4-BE49-F238E27FC236}">
                <a16:creationId xmlns:a16="http://schemas.microsoft.com/office/drawing/2014/main" id="{33016563-AF6C-20B4-29F0-6A114CCAE257}"/>
              </a:ext>
            </a:extLst>
          </p:cNvPr>
          <p:cNvSpPr txBox="1"/>
          <p:nvPr/>
        </p:nvSpPr>
        <p:spPr>
          <a:xfrm>
            <a:off x="1221278" y="923218"/>
            <a:ext cx="9386208" cy="2031325"/>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Quale persona o quale squadra sembra a prima vista la più credibile – e quale la meno credibile?</a:t>
            </a:r>
            <a:b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Motivate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entrambe le decisioni con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un'osservazione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tratta dall'immagine.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Per quali prodotti potrebbero aver presentato la loro idea le startup (A–G)?</a:t>
            </a:r>
            <a:b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0" i="0" u="none" strike="noStrike" kern="1200" cap="none" spc="0" normalizeH="0" baseline="0" noProof="0" dirty="0" err="1">
                <a:ln>
                  <a:noFill/>
                </a:ln>
                <a:solidFill>
                  <a:prstClr val="white">
                    <a:lumMod val="50000"/>
                  </a:prstClr>
                </a:solidFill>
                <a:effectLst/>
                <a:uLnTx/>
                <a:uFillTx/>
                <a:latin typeface="Century Gothic"/>
                <a:ea typeface="+mn-ea"/>
                <a:cs typeface="+mn-cs"/>
              </a:rPr>
              <a:t>Formulate</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un'ipotesi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per ciascuna delle startup da A a G </a:t>
            </a:r>
            <a:r>
              <a:rPr kumimoji="0" lang="de-DE" sz="1800" b="0" i="0" u="none" strike="noStrike" kern="1200" cap="none" spc="0" normalizeH="0" baseline="0" noProof="0" dirty="0" err="1">
                <a:ln>
                  <a:noFill/>
                </a:ln>
                <a:solidFill>
                  <a:prstClr val="white">
                    <a:lumMod val="50000"/>
                  </a:prstClr>
                </a:solidFill>
                <a:effectLst/>
                <a:uLnTx/>
                <a:uFillTx/>
                <a:latin typeface="Century Gothic"/>
                <a:ea typeface="+mn-ea"/>
                <a:cs typeface="+mn-cs"/>
              </a:rPr>
              <a:t>e</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 </a:t>
            </a:r>
            <a:r>
              <a:rPr kumimoji="0" lang="de-DE" sz="1800" b="1" i="0" u="none" strike="noStrike" kern="1200" cap="none" spc="0" normalizeH="0" baseline="0" noProof="0" dirty="0" err="1">
                <a:ln>
                  <a:noFill/>
                </a:ln>
                <a:solidFill>
                  <a:prstClr val="white">
                    <a:lumMod val="50000"/>
                  </a:prstClr>
                </a:solidFill>
                <a:effectLst/>
                <a:uLnTx/>
                <a:uFillTx/>
                <a:latin typeface="Century Gothic"/>
                <a:ea typeface="+mn-ea"/>
                <a:cs typeface="+mn-cs"/>
              </a:rPr>
              <a:t>giustificatela</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con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un'osservazione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tratta dall'immagine.</a:t>
            </a:r>
            <a:endParaRPr kumimoji="0" lang="de-CH" sz="1800" b="0" i="0" u="none" strike="noStrike" kern="1200" cap="none" spc="0" normalizeH="0" baseline="0" noProof="0" dirty="0">
              <a:ln>
                <a:noFill/>
              </a:ln>
              <a:solidFill>
                <a:prstClr val="white">
                  <a:lumMod val="50000"/>
                </a:prstClr>
              </a:solidFill>
              <a:effectLst/>
              <a:uLnTx/>
              <a:uFillTx/>
              <a:latin typeface="Century Gothic"/>
              <a:ea typeface="+mn-ea"/>
              <a:cs typeface="+mn-cs"/>
            </a:endParaRPr>
          </a:p>
        </p:txBody>
      </p:sp>
      <p:pic>
        <p:nvPicPr>
          <p:cNvPr id="39" name="Рисунок 40">
            <a:extLst>
              <a:ext uri="{FF2B5EF4-FFF2-40B4-BE49-F238E27FC236}">
                <a16:creationId xmlns:a16="http://schemas.microsoft.com/office/drawing/2014/main" id="{10F06377-880B-2EDA-4C40-92E259C1B74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1D87F606-1363-CDF6-D2F4-DD88C123BFC4}"/>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Compiti</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95932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animEffect transition="in" filter="fade">
                                      <p:cBhvr>
                                        <p:cTn id="7" dur="500"/>
                                        <p:tgtEl>
                                          <p:spTgt spid="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
                                            <p:txEl>
                                              <p:pRg st="2" end="2"/>
                                            </p:txEl>
                                          </p:spTgt>
                                        </p:tgtEl>
                                        <p:attrNameLst>
                                          <p:attrName>style.visibility</p:attrName>
                                        </p:attrNameLst>
                                      </p:cBhvr>
                                      <p:to>
                                        <p:strVal val="visible"/>
                                      </p:to>
                                    </p:set>
                                    <p:animEffect transition="in" filter="fade">
                                      <p:cBhvr>
                                        <p:cTn id="12"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4A80-1DFE-5B2B-A32B-6D7BB76F6496}"/>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F08D895C-A882-CB2E-642F-CA7C033349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60339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905DC615-FA0A-F7AB-3260-B72071B9536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A9A0A3D-7EAD-82F5-ED9A-3CB5EDFC874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72592"/>
            <a:ext cx="2094006" cy="3612050"/>
          </a:xfrm>
          <a:prstGeom prst="rect">
            <a:avLst/>
          </a:prstGeom>
          <a:noFill/>
          <a:ln>
            <a:noFill/>
          </a:ln>
        </p:spPr>
      </p:pic>
      <p:pic>
        <p:nvPicPr>
          <p:cNvPr id="8" name="Grafik 7">
            <a:extLst>
              <a:ext uri="{FF2B5EF4-FFF2-40B4-BE49-F238E27FC236}">
                <a16:creationId xmlns:a16="http://schemas.microsoft.com/office/drawing/2014/main" id="{60CE9BA5-60AC-676C-5F74-377D6880EA2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635D82-6066-C67D-25E9-3AE7CCB6F06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56E02CD6-7599-F89A-F33D-968198166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BD03E6E-EF33-9E07-038F-A2512DB6D893}"/>
              </a:ext>
            </a:extLst>
          </p:cNvPr>
          <p:cNvGrpSpPr>
            <a:grpSpLocks noChangeAspect="1"/>
          </p:cNvGrpSpPr>
          <p:nvPr/>
        </p:nvGrpSpPr>
        <p:grpSpPr>
          <a:xfrm>
            <a:off x="3951245" y="3919097"/>
            <a:ext cx="3373828" cy="2114721"/>
            <a:chOff x="3998875" y="2712308"/>
            <a:chExt cx="3391379" cy="2125722"/>
          </a:xfrm>
        </p:grpSpPr>
        <p:pic>
          <p:nvPicPr>
            <p:cNvPr id="7" name="Grafik 6">
              <a:extLst>
                <a:ext uri="{FF2B5EF4-FFF2-40B4-BE49-F238E27FC236}">
                  <a16:creationId xmlns:a16="http://schemas.microsoft.com/office/drawing/2014/main" id="{28195A86-4F71-472B-49F4-E0A9FDBD74EE}"/>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11BE1D2B-F923-FBBB-4BD3-E7206C886D8D}"/>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F1225E0-B00C-E50E-383B-CF47D8B8B27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F69174BB-E0E5-C889-9CD4-004A8B43F464}"/>
              </a:ext>
            </a:extLst>
          </p:cNvPr>
          <p:cNvSpPr txBox="1"/>
          <p:nvPr/>
        </p:nvSpPr>
        <p:spPr>
          <a:xfrm>
            <a:off x="15741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A</a:t>
            </a:r>
          </a:p>
        </p:txBody>
      </p:sp>
      <p:sp>
        <p:nvSpPr>
          <p:cNvPr id="26" name="Textfeld 25">
            <a:extLst>
              <a:ext uri="{FF2B5EF4-FFF2-40B4-BE49-F238E27FC236}">
                <a16:creationId xmlns:a16="http://schemas.microsoft.com/office/drawing/2014/main" id="{92F296BA-859F-CE82-1317-20F41EC2D348}"/>
              </a:ext>
            </a:extLst>
          </p:cNvPr>
          <p:cNvSpPr txBox="1"/>
          <p:nvPr/>
        </p:nvSpPr>
        <p:spPr>
          <a:xfrm>
            <a:off x="1833162"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B</a:t>
            </a:r>
          </a:p>
        </p:txBody>
      </p:sp>
      <p:sp>
        <p:nvSpPr>
          <p:cNvPr id="31" name="Textfeld 30">
            <a:extLst>
              <a:ext uri="{FF2B5EF4-FFF2-40B4-BE49-F238E27FC236}">
                <a16:creationId xmlns:a16="http://schemas.microsoft.com/office/drawing/2014/main" id="{EE2783DC-26C4-C734-732A-65540191C66E}"/>
              </a:ext>
            </a:extLst>
          </p:cNvPr>
          <p:cNvSpPr txBox="1"/>
          <p:nvPr/>
        </p:nvSpPr>
        <p:spPr>
          <a:xfrm>
            <a:off x="11205214"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G</a:t>
            </a:r>
          </a:p>
        </p:txBody>
      </p:sp>
      <p:sp>
        <p:nvSpPr>
          <p:cNvPr id="30" name="Textfeld 29">
            <a:extLst>
              <a:ext uri="{FF2B5EF4-FFF2-40B4-BE49-F238E27FC236}">
                <a16:creationId xmlns:a16="http://schemas.microsoft.com/office/drawing/2014/main" id="{76C31BF2-DE12-DC21-4F9F-576C5823B2CD}"/>
              </a:ext>
            </a:extLst>
          </p:cNvPr>
          <p:cNvSpPr txBox="1"/>
          <p:nvPr/>
        </p:nvSpPr>
        <p:spPr>
          <a:xfrm>
            <a:off x="1018150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F</a:t>
            </a:r>
          </a:p>
        </p:txBody>
      </p:sp>
      <p:sp>
        <p:nvSpPr>
          <p:cNvPr id="28" name="Textfeld 27">
            <a:extLst>
              <a:ext uri="{FF2B5EF4-FFF2-40B4-BE49-F238E27FC236}">
                <a16:creationId xmlns:a16="http://schemas.microsoft.com/office/drawing/2014/main" id="{A951E9C5-5567-9CD7-6EA6-45F182296A1D}"/>
              </a:ext>
            </a:extLst>
          </p:cNvPr>
          <p:cNvSpPr txBox="1"/>
          <p:nvPr/>
        </p:nvSpPr>
        <p:spPr>
          <a:xfrm>
            <a:off x="580096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D</a:t>
            </a:r>
          </a:p>
        </p:txBody>
      </p:sp>
      <p:sp>
        <p:nvSpPr>
          <p:cNvPr id="27" name="Textfeld 26">
            <a:extLst>
              <a:ext uri="{FF2B5EF4-FFF2-40B4-BE49-F238E27FC236}">
                <a16:creationId xmlns:a16="http://schemas.microsoft.com/office/drawing/2014/main" id="{9E29AF7F-6758-2695-F9B3-9F28C658F363}"/>
              </a:ext>
            </a:extLst>
          </p:cNvPr>
          <p:cNvSpPr txBox="1"/>
          <p:nvPr/>
        </p:nvSpPr>
        <p:spPr>
          <a:xfrm>
            <a:off x="32236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C</a:t>
            </a:r>
          </a:p>
        </p:txBody>
      </p:sp>
      <p:sp>
        <p:nvSpPr>
          <p:cNvPr id="29" name="Textfeld 28">
            <a:extLst>
              <a:ext uri="{FF2B5EF4-FFF2-40B4-BE49-F238E27FC236}">
                <a16:creationId xmlns:a16="http://schemas.microsoft.com/office/drawing/2014/main" id="{87543BDC-3A8F-F98F-12D1-622E36094EF4}"/>
              </a:ext>
            </a:extLst>
          </p:cNvPr>
          <p:cNvSpPr txBox="1"/>
          <p:nvPr/>
        </p:nvSpPr>
        <p:spPr>
          <a:xfrm>
            <a:off x="8474443" y="5922284"/>
            <a:ext cx="65288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4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rPr>
              <a:t>E</a:t>
            </a:r>
          </a:p>
        </p:txBody>
      </p:sp>
      <p:pic>
        <p:nvPicPr>
          <p:cNvPr id="39" name="Рисунок 40">
            <a:extLst>
              <a:ext uri="{FF2B5EF4-FFF2-40B4-BE49-F238E27FC236}">
                <a16:creationId xmlns:a16="http://schemas.microsoft.com/office/drawing/2014/main" id="{92E878DC-9F2E-FC3E-4673-7A2A74DC48D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D75A115F-32AF-8CF4-3D1C-039083E5560A}"/>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Compiti</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8C543850-2DE8-0998-EEDD-6702EF6C2875}"/>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58696" y="2207481"/>
            <a:ext cx="1441231" cy="1441231"/>
          </a:xfrm>
          <a:prstGeom prst="rect">
            <a:avLst/>
          </a:prstGeom>
          <a:noFill/>
          <a:ln>
            <a:noFill/>
          </a:ln>
        </p:spPr>
      </p:pic>
      <p:pic>
        <p:nvPicPr>
          <p:cNvPr id="3" name="Grafik 2">
            <a:extLst>
              <a:ext uri="{FF2B5EF4-FFF2-40B4-BE49-F238E27FC236}">
                <a16:creationId xmlns:a16="http://schemas.microsoft.com/office/drawing/2014/main" id="{8DE74D61-D9D7-6A80-9B0D-37D4EF30C41D}"/>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648003" y="2118027"/>
            <a:ext cx="871511" cy="1452811"/>
          </a:xfrm>
          <a:prstGeom prst="rect">
            <a:avLst/>
          </a:prstGeom>
          <a:noFill/>
        </p:spPr>
      </p:pic>
      <p:sp>
        <p:nvSpPr>
          <p:cNvPr id="11" name="Rechteck 10">
            <a:extLst>
              <a:ext uri="{FF2B5EF4-FFF2-40B4-BE49-F238E27FC236}">
                <a16:creationId xmlns:a16="http://schemas.microsoft.com/office/drawing/2014/main" id="{9AE3ED34-00D6-929C-AEA1-57FEF7103D9C}"/>
              </a:ext>
            </a:extLst>
          </p:cNvPr>
          <p:cNvSpPr/>
          <p:nvPr/>
        </p:nvSpPr>
        <p:spPr>
          <a:xfrm>
            <a:off x="4461680" y="3551145"/>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Preservativi vegani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86981A45-69D9-B41C-DA04-6D9287151DB0}"/>
              </a:ext>
            </a:extLst>
          </p:cNvPr>
          <p:cNvSpPr/>
          <p:nvPr/>
        </p:nvSpPr>
        <p:spPr>
          <a:xfrm>
            <a:off x="8508979" y="3435993"/>
            <a:ext cx="2096449" cy="646331"/>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Localizzatori GPS per l'edilizia e le flotte </a:t>
            </a:r>
            <a:r>
              <a:rPr kumimoji="0" lang="de-DE" altLang="fr-FR"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aziendali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3" name="Grafik 12">
            <a:extLst>
              <a:ext uri="{FF2B5EF4-FFF2-40B4-BE49-F238E27FC236}">
                <a16:creationId xmlns:a16="http://schemas.microsoft.com/office/drawing/2014/main" id="{82D6FBE2-146A-AAB4-F959-D651A898B2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10571579" y="2205050"/>
            <a:ext cx="1411943" cy="1215062"/>
          </a:xfrm>
          <a:prstGeom prst="rect">
            <a:avLst/>
          </a:prstGeom>
          <a:noFill/>
          <a:ln>
            <a:noFill/>
          </a:ln>
        </p:spPr>
      </p:pic>
      <p:sp>
        <p:nvSpPr>
          <p:cNvPr id="14" name="Rechteck 13">
            <a:extLst>
              <a:ext uri="{FF2B5EF4-FFF2-40B4-BE49-F238E27FC236}">
                <a16:creationId xmlns:a16="http://schemas.microsoft.com/office/drawing/2014/main" id="{2DBC82B1-7B86-FBC4-7EAC-AA53392F52BE}"/>
              </a:ext>
            </a:extLst>
          </p:cNvPr>
          <p:cNvSpPr/>
          <p:nvPr/>
        </p:nvSpPr>
        <p:spPr>
          <a:xfrm>
            <a:off x="9695400" y="3404894"/>
            <a:ext cx="3061534"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lang="de-CH" sz="1200" b="1" dirty="0">
                <a:solidFill>
                  <a:srgbClr val="0B4874"/>
                </a:solidFill>
                <a:latin typeface="Century Gothic" panose="020B0502020202020204" pitchFamily="34" charset="0"/>
                <a:cs typeface="Arial" panose="020B0604020202020204" pitchFamily="34" charset="0"/>
              </a:rPr>
              <a:t>G</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omma</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da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masticare</a:t>
            </a:r>
            <a:b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al matcha</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245CFD1D-664E-2F89-8D29-92A047E89187}"/>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14858" y="2053828"/>
            <a:ext cx="1348500" cy="1348500"/>
          </a:xfrm>
          <a:prstGeom prst="rect">
            <a:avLst/>
          </a:prstGeom>
          <a:noFill/>
        </p:spPr>
      </p:pic>
      <p:sp>
        <p:nvSpPr>
          <p:cNvPr id="16" name="Rechteck 15">
            <a:extLst>
              <a:ext uri="{FF2B5EF4-FFF2-40B4-BE49-F238E27FC236}">
                <a16:creationId xmlns:a16="http://schemas.microsoft.com/office/drawing/2014/main" id="{681CE320-2F07-94A4-2EF7-B7A4007A683A}"/>
              </a:ext>
            </a:extLst>
          </p:cNvPr>
          <p:cNvSpPr/>
          <p:nvPr/>
        </p:nvSpPr>
        <p:spPr>
          <a:xfrm>
            <a:off x="59177" y="3338239"/>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Borraccia con acqua frizzante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da asporto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DEBE904A-7D4F-5572-88FC-5287DA289C43}"/>
              </a:ext>
            </a:extLst>
          </p:cNvPr>
          <p:cNvSpPr/>
          <p:nvPr/>
        </p:nvSpPr>
        <p:spPr>
          <a:xfrm>
            <a:off x="6702131" y="3397001"/>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Cosmetici naturali senza acqua </a:t>
            </a:r>
          </a:p>
        </p:txBody>
      </p:sp>
      <p:pic>
        <p:nvPicPr>
          <p:cNvPr id="18" name="Grafik 17">
            <a:extLst>
              <a:ext uri="{FF2B5EF4-FFF2-40B4-BE49-F238E27FC236}">
                <a16:creationId xmlns:a16="http://schemas.microsoft.com/office/drawing/2014/main" id="{307F6BDA-D0A7-52E2-8968-6E4B49D0AAD6}"/>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332909" y="2165574"/>
            <a:ext cx="905080" cy="1356373"/>
          </a:xfrm>
          <a:prstGeom prst="rect">
            <a:avLst/>
          </a:prstGeom>
          <a:noFill/>
          <a:ln>
            <a:noFill/>
          </a:ln>
        </p:spPr>
      </p:pic>
      <p:sp>
        <p:nvSpPr>
          <p:cNvPr id="19" name="Rechteck 18">
            <a:extLst>
              <a:ext uri="{FF2B5EF4-FFF2-40B4-BE49-F238E27FC236}">
                <a16:creationId xmlns:a16="http://schemas.microsoft.com/office/drawing/2014/main" id="{3218278A-FC0A-3443-BD98-54C3E7B5A5F3}"/>
              </a:ext>
            </a:extLst>
          </p:cNvPr>
          <p:cNvSpPr/>
          <p:nvPr/>
        </p:nvSpPr>
        <p:spPr>
          <a:xfrm>
            <a:off x="1754533" y="3447961"/>
            <a:ext cx="2061832"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App per la pianificazione familiare</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CC4BFAB4-41E7-3551-6EF2-96001A7B1858}"/>
              </a:ext>
            </a:extLst>
          </p:cNvPr>
          <p:cNvSpPr txBox="1"/>
          <p:nvPr/>
        </p:nvSpPr>
        <p:spPr>
          <a:xfrm>
            <a:off x="3797000" y="3683554"/>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Caffè 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a:t>
            </a:r>
          </a:p>
        </p:txBody>
      </p:sp>
      <p:pic>
        <p:nvPicPr>
          <p:cNvPr id="21" name="Picture 4" descr="Black - Cold Brew Coffee">
            <a:extLst>
              <a:ext uri="{FF2B5EF4-FFF2-40B4-BE49-F238E27FC236}">
                <a16:creationId xmlns:a16="http://schemas.microsoft.com/office/drawing/2014/main" id="{0A69C6D0-DE43-96D6-20BC-C9459A8DF2D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3963952" y="2210048"/>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14884B63-585C-5820-D038-D9D2693D6EC6}"/>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8830147" y="2180712"/>
            <a:ext cx="1328173" cy="120948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2">
            <a:extLst>
              <a:ext uri="{FF2B5EF4-FFF2-40B4-BE49-F238E27FC236}">
                <a16:creationId xmlns:a16="http://schemas.microsoft.com/office/drawing/2014/main" id="{18B7D20E-F872-DCB0-DF5A-94DD19073B63}"/>
              </a:ext>
            </a:extLst>
          </p:cNvPr>
          <p:cNvSpPr txBox="1"/>
          <p:nvPr/>
        </p:nvSpPr>
        <p:spPr>
          <a:xfrm>
            <a:off x="1221278" y="923218"/>
            <a:ext cx="9386208" cy="923330"/>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Assegnate i prodotti alle persone/ai team da A a G.</a:t>
            </a:r>
            <a:b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Regola: giustificate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ogni assegnazione con </a:t>
            </a:r>
            <a:r>
              <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rPr>
              <a:t>un riferimento </a:t>
            </a: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alle immagini</a:t>
            </a:r>
            <a:b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br>
            <a:r>
              <a:rPr kumimoji="0" lang="de-DE" sz="1800" b="0" i="0" u="none" strike="noStrike" kern="1200" cap="none" spc="0" normalizeH="0" baseline="0" noProof="0" dirty="0">
                <a:ln>
                  <a:noFill/>
                </a:ln>
                <a:solidFill>
                  <a:prstClr val="white">
                    <a:lumMod val="50000"/>
                  </a:prstClr>
                </a:solidFill>
                <a:effectLst/>
                <a:uLnTx/>
                <a:uFillTx/>
                <a:latin typeface="Century Gothic"/>
                <a:ea typeface="+mn-ea"/>
                <a:cs typeface="+mn-cs"/>
              </a:rPr>
              <a:t>(ad es. abbigliamento, aspetto/ruolo, tipo di prodotto e materiale, design, target).</a:t>
            </a:r>
            <a:endParaRPr kumimoji="0" lang="de-DE" sz="1800" b="1" i="0" u="none" strike="noStrike" kern="1200" cap="none" spc="0" normalizeH="0" baseline="0" noProof="0" dirty="0">
              <a:ln>
                <a:noFill/>
              </a:ln>
              <a:solidFill>
                <a:prstClr val="white">
                  <a:lumMod val="50000"/>
                </a:prstClr>
              </a:solidFill>
              <a:effectLst/>
              <a:uLnTx/>
              <a:uFillTx/>
              <a:latin typeface="Century Gothic"/>
              <a:ea typeface="+mn-ea"/>
              <a:cs typeface="+mn-cs"/>
            </a:endParaRPr>
          </a:p>
        </p:txBody>
      </p:sp>
    </p:spTree>
    <p:extLst>
      <p:ext uri="{BB962C8B-B14F-4D97-AF65-F5344CB8AC3E}">
        <p14:creationId xmlns:p14="http://schemas.microsoft.com/office/powerpoint/2010/main" val="365116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BFFB2-9449-101B-7A52-A2348C6C39E5}"/>
            </a:ext>
          </a:extLst>
        </p:cNvPr>
        <p:cNvGrpSpPr/>
        <p:nvPr/>
      </p:nvGrpSpPr>
      <p:grpSpPr>
        <a:xfrm>
          <a:off x="0" y="0"/>
          <a:ext cx="0" cy="0"/>
          <a:chOff x="0" y="0"/>
          <a:chExt cx="0" cy="0"/>
        </a:xfrm>
      </p:grpSpPr>
      <p:pic>
        <p:nvPicPr>
          <p:cNvPr id="4" name="Grafik 3" descr="Ein Bild, das Kleidung, Jeans, Schuhwerk, Person enthält.&#10;&#10;KI-generierte Inhalte können fehlerhaft sein.">
            <a:extLst>
              <a:ext uri="{FF2B5EF4-FFF2-40B4-BE49-F238E27FC236}">
                <a16:creationId xmlns:a16="http://schemas.microsoft.com/office/drawing/2014/main" id="{DD9311DB-9370-D1C1-4A9B-0748417A51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4365" r="18651"/>
          <a:stretch>
            <a:fillRect/>
          </a:stretch>
        </p:blipFill>
        <p:spPr bwMode="auto">
          <a:xfrm flipH="1">
            <a:off x="-298327" y="3738305"/>
            <a:ext cx="1742726" cy="3627120"/>
          </a:xfrm>
          <a:prstGeom prst="rect">
            <a:avLst/>
          </a:prstGeom>
          <a:noFill/>
          <a:ln>
            <a:noFill/>
          </a:ln>
          <a:extLst>
            <a:ext uri="{53640926-AAD7-44D8-BBD7-CCE9431645EC}">
              <a14:shadowObscured xmlns:a14="http://schemas.microsoft.com/office/drawing/2010/main"/>
            </a:ext>
          </a:extLst>
        </p:spPr>
      </p:pic>
      <p:pic>
        <p:nvPicPr>
          <p:cNvPr id="5" name="Grafik 4">
            <a:extLst>
              <a:ext uri="{FF2B5EF4-FFF2-40B4-BE49-F238E27FC236}">
                <a16:creationId xmlns:a16="http://schemas.microsoft.com/office/drawing/2014/main" id="{87243879-93C8-DAD8-376C-2E3CF013448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7103" t="14584" r="34723"/>
          <a:stretch>
            <a:fillRect/>
          </a:stretch>
        </p:blipFill>
        <p:spPr bwMode="auto">
          <a:xfrm flipH="1">
            <a:off x="3062413" y="3848125"/>
            <a:ext cx="1111911" cy="2247312"/>
          </a:xfrm>
          <a:prstGeom prst="rect">
            <a:avLst/>
          </a:prstGeom>
          <a:noFill/>
          <a:ln>
            <a:noFill/>
          </a:ln>
          <a:extLst>
            <a:ext uri="{53640926-AAD7-44D8-BBD7-CCE9431645EC}">
              <a14:shadowObscured xmlns:a14="http://schemas.microsoft.com/office/drawing/2010/main"/>
            </a:ext>
          </a:extLst>
        </p:spPr>
      </p:pic>
      <p:pic>
        <p:nvPicPr>
          <p:cNvPr id="6" name="Grafik 5">
            <a:extLst>
              <a:ext uri="{FF2B5EF4-FFF2-40B4-BE49-F238E27FC236}">
                <a16:creationId xmlns:a16="http://schemas.microsoft.com/office/drawing/2014/main" id="{062D5FB9-F1F3-253B-B30E-ABE70E64C222}"/>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flipH="1">
            <a:off x="1129637" y="3787582"/>
            <a:ext cx="2094006" cy="3612050"/>
          </a:xfrm>
          <a:prstGeom prst="rect">
            <a:avLst/>
          </a:prstGeom>
          <a:noFill/>
          <a:ln>
            <a:noFill/>
          </a:ln>
        </p:spPr>
      </p:pic>
      <p:pic>
        <p:nvPicPr>
          <p:cNvPr id="8" name="Grafik 7">
            <a:extLst>
              <a:ext uri="{FF2B5EF4-FFF2-40B4-BE49-F238E27FC236}">
                <a16:creationId xmlns:a16="http://schemas.microsoft.com/office/drawing/2014/main" id="{2E18AD6D-BCEF-D1BE-3146-96B67AE01E1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50992" r="26786"/>
          <a:stretch>
            <a:fillRect/>
          </a:stretch>
        </p:blipFill>
        <p:spPr bwMode="auto">
          <a:xfrm>
            <a:off x="10815605" y="3603395"/>
            <a:ext cx="1514996" cy="3834833"/>
          </a:xfrm>
          <a:prstGeom prst="rect">
            <a:avLst/>
          </a:prstGeom>
          <a:noFill/>
          <a:ln>
            <a:noFill/>
          </a:ln>
          <a:extLst>
            <a:ext uri="{53640926-AAD7-44D8-BBD7-CCE9431645EC}">
              <a14:shadowObscured xmlns:a14="http://schemas.microsoft.com/office/drawing/2010/main"/>
            </a:ext>
          </a:extLst>
        </p:spPr>
      </p:pic>
      <p:pic>
        <p:nvPicPr>
          <p:cNvPr id="9" name="Grafik 8" descr="Ein Bild, das Person, Kleidung, Schulter, Menschliches Gesicht enthält.&#10;&#10;KI-generierte Inhalte können fehlerhaft sein.">
            <a:extLst>
              <a:ext uri="{FF2B5EF4-FFF2-40B4-BE49-F238E27FC236}">
                <a16:creationId xmlns:a16="http://schemas.microsoft.com/office/drawing/2014/main" id="{E7B7B9F9-D32B-E897-D0E4-D0EB565967F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9823884" y="3970176"/>
            <a:ext cx="1065267" cy="2202527"/>
          </a:xfrm>
          <a:prstGeom prst="rect">
            <a:avLst/>
          </a:prstGeom>
          <a:noFill/>
          <a:ln>
            <a:noFill/>
          </a:ln>
        </p:spPr>
      </p:pic>
      <p:pic>
        <p:nvPicPr>
          <p:cNvPr id="10" name="Grafik 9">
            <a:extLst>
              <a:ext uri="{FF2B5EF4-FFF2-40B4-BE49-F238E27FC236}">
                <a16:creationId xmlns:a16="http://schemas.microsoft.com/office/drawing/2014/main" id="{C754F581-9B19-FA75-5A3B-AA6AFE182A6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l="29952" t="15064" r="17315"/>
          <a:stretch>
            <a:fillRect/>
          </a:stretch>
        </p:blipFill>
        <p:spPr bwMode="auto">
          <a:xfrm>
            <a:off x="7582502" y="3970176"/>
            <a:ext cx="2260878" cy="2435773"/>
          </a:xfrm>
          <a:prstGeom prst="rect">
            <a:avLst/>
          </a:prstGeom>
          <a:noFill/>
          <a:ln>
            <a:noFill/>
          </a:ln>
          <a:extLst>
            <a:ext uri="{53640926-AAD7-44D8-BBD7-CCE9431645EC}">
              <a14:shadowObscured xmlns:a14="http://schemas.microsoft.com/office/drawing/2010/main"/>
            </a:ext>
          </a:extLst>
        </p:spPr>
      </p:pic>
      <p:grpSp>
        <p:nvGrpSpPr>
          <p:cNvPr id="34" name="Gruppieren 33">
            <a:extLst>
              <a:ext uri="{FF2B5EF4-FFF2-40B4-BE49-F238E27FC236}">
                <a16:creationId xmlns:a16="http://schemas.microsoft.com/office/drawing/2014/main" id="{8211E58B-92FF-EB6B-0D04-6127C7728A08}"/>
              </a:ext>
            </a:extLst>
          </p:cNvPr>
          <p:cNvGrpSpPr>
            <a:grpSpLocks noChangeAspect="1"/>
          </p:cNvGrpSpPr>
          <p:nvPr/>
        </p:nvGrpSpPr>
        <p:grpSpPr>
          <a:xfrm>
            <a:off x="4116135" y="3919097"/>
            <a:ext cx="3373828" cy="2114721"/>
            <a:chOff x="3998875" y="2712308"/>
            <a:chExt cx="3391379" cy="2125722"/>
          </a:xfrm>
        </p:grpSpPr>
        <p:pic>
          <p:nvPicPr>
            <p:cNvPr id="7" name="Grafik 6">
              <a:extLst>
                <a:ext uri="{FF2B5EF4-FFF2-40B4-BE49-F238E27FC236}">
                  <a16:creationId xmlns:a16="http://schemas.microsoft.com/office/drawing/2014/main" id="{30A9A2C8-07B1-E308-FDAD-9B299D0EDF9D}"/>
                </a:ext>
              </a:extLst>
            </p:cNvPr>
            <p:cNvPicPr>
              <a:picLocks noChangeAspect="1"/>
            </p:cNvPicPr>
            <p:nvPr/>
          </p:nvPicPr>
          <p:blipFill>
            <a:blip r:embed="rId9" cstate="email">
              <a:extLst>
                <a:ext uri="{28A0092B-C50C-407E-A947-70E740481C1C}">
                  <a14:useLocalDpi xmlns:a14="http://schemas.microsoft.com/office/drawing/2010/main"/>
                </a:ext>
              </a:extLst>
            </a:blip>
            <a:srcRect l="43150" b="14461"/>
            <a:stretch>
              <a:fillRect/>
            </a:stretch>
          </p:blipFill>
          <p:spPr bwMode="auto">
            <a:xfrm flipH="1">
              <a:off x="3998875" y="2712308"/>
              <a:ext cx="2483875" cy="2100183"/>
            </a:xfrm>
            <a:prstGeom prst="rect">
              <a:avLst/>
            </a:prstGeom>
            <a:noFill/>
            <a:ln>
              <a:noFill/>
            </a:ln>
          </p:spPr>
        </p:pic>
        <p:pic>
          <p:nvPicPr>
            <p:cNvPr id="33" name="Grafik 32">
              <a:extLst>
                <a:ext uri="{FF2B5EF4-FFF2-40B4-BE49-F238E27FC236}">
                  <a16:creationId xmlns:a16="http://schemas.microsoft.com/office/drawing/2014/main" id="{0C6C4A6F-3902-E771-250A-D30C7604E608}"/>
                </a:ext>
              </a:extLst>
            </p:cNvPr>
            <p:cNvPicPr>
              <a:picLocks noChangeAspect="1"/>
            </p:cNvPicPr>
            <p:nvPr/>
          </p:nvPicPr>
          <p:blipFill>
            <a:blip r:embed="rId9" cstate="email">
              <a:extLst>
                <a:ext uri="{28A0092B-C50C-407E-A947-70E740481C1C}">
                  <a14:useLocalDpi xmlns:a14="http://schemas.microsoft.com/office/drawing/2010/main"/>
                </a:ext>
              </a:extLst>
            </a:blip>
            <a:srcRect l="9884" r="63554" b="14461"/>
            <a:stretch>
              <a:fillRect/>
            </a:stretch>
          </p:blipFill>
          <p:spPr bwMode="auto">
            <a:xfrm flipH="1">
              <a:off x="6229721" y="2737847"/>
              <a:ext cx="1160533" cy="2100183"/>
            </a:xfrm>
            <a:prstGeom prst="rect">
              <a:avLst/>
            </a:prstGeom>
            <a:noFill/>
            <a:ln>
              <a:noFill/>
            </a:ln>
          </p:spPr>
        </p:pic>
      </p:grpSp>
      <p:sp>
        <p:nvSpPr>
          <p:cNvPr id="35" name="Rechteck 34">
            <a:extLst>
              <a:ext uri="{FF2B5EF4-FFF2-40B4-BE49-F238E27FC236}">
                <a16:creationId xmlns:a16="http://schemas.microsoft.com/office/drawing/2014/main" id="{B88D26BC-F084-0B56-B056-166B296C7AB5}"/>
              </a:ext>
            </a:extLst>
          </p:cNvPr>
          <p:cNvSpPr/>
          <p:nvPr/>
        </p:nvSpPr>
        <p:spPr>
          <a:xfrm>
            <a:off x="0" y="5880589"/>
            <a:ext cx="12192000" cy="1557640"/>
          </a:xfrm>
          <a:prstGeom prst="rect">
            <a:avLst/>
          </a:prstGeom>
          <a:solidFill>
            <a:srgbClr val="0B48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25" name="Textfeld 24">
            <a:extLst>
              <a:ext uri="{FF2B5EF4-FFF2-40B4-BE49-F238E27FC236}">
                <a16:creationId xmlns:a16="http://schemas.microsoft.com/office/drawing/2014/main" id="{34A0A6D2-908E-DF24-147F-F7E060537E7E}"/>
              </a:ext>
            </a:extLst>
          </p:cNvPr>
          <p:cNvSpPr txBox="1"/>
          <p:nvPr/>
        </p:nvSpPr>
        <p:spPr>
          <a:xfrm>
            <a:off x="27197" y="5980226"/>
            <a:ext cx="1405025"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SHUBiDU</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pic>
        <p:nvPicPr>
          <p:cNvPr id="39" name="Рисунок 40">
            <a:extLst>
              <a:ext uri="{FF2B5EF4-FFF2-40B4-BE49-F238E27FC236}">
                <a16:creationId xmlns:a16="http://schemas.microsoft.com/office/drawing/2014/main" id="{12FCAFD3-D096-2DCC-79DB-BF4D0533425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E85A0464-715C-3907-E9A7-287C5A00F69D}"/>
              </a:ext>
            </a:extLst>
          </p:cNvPr>
          <p:cNvSpPr txBox="1"/>
          <p:nvPr/>
        </p:nvSpPr>
        <p:spPr>
          <a:xfrm>
            <a:off x="520309" y="319041"/>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Compiti</a:t>
            </a:r>
            <a:r>
              <a:rPr kumimoji="0" lang="de-CH"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 - </a:t>
            </a:r>
            <a:r>
              <a:rPr kumimoji="0" lang="de-CH" altLang="fr-FR" sz="2500" b="1" i="0" u="none" strike="noStrike" kern="1200" cap="none" spc="0" normalizeH="0" baseline="0" noProof="0" dirty="0" err="1">
                <a:ln>
                  <a:noFill/>
                </a:ln>
                <a:solidFill>
                  <a:srgbClr val="D17930"/>
                </a:solidFill>
                <a:effectLst/>
                <a:uLnTx/>
                <a:uFillTx/>
                <a:latin typeface="Century Gothic" panose="020B0502020202020204" pitchFamily="34" charset="0"/>
                <a:ea typeface="+mn-ea"/>
                <a:cs typeface="Arial" panose="020B0604020202020204" pitchFamily="34" charset="0"/>
              </a:rPr>
              <a:t>Soluzioni</a:t>
            </a:r>
            <a:endParaRPr kumimoji="0" lang="de-DE" altLang="fr-FR"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endParaRPr>
          </a:p>
        </p:txBody>
      </p:sp>
      <p:pic>
        <p:nvPicPr>
          <p:cNvPr id="2" name="Grafik 1" descr="Shea Body Butter Lavendel">
            <a:extLst>
              <a:ext uri="{FF2B5EF4-FFF2-40B4-BE49-F238E27FC236}">
                <a16:creationId xmlns:a16="http://schemas.microsoft.com/office/drawing/2014/main" id="{1F88B973-2EAE-FAF1-5404-70A4EB6BEB54}"/>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098801" y="2221507"/>
            <a:ext cx="1441231" cy="1441231"/>
          </a:xfrm>
          <a:prstGeom prst="rect">
            <a:avLst/>
          </a:prstGeom>
          <a:noFill/>
          <a:ln>
            <a:noFill/>
          </a:ln>
        </p:spPr>
      </p:pic>
      <p:pic>
        <p:nvPicPr>
          <p:cNvPr id="3" name="Grafik 2">
            <a:extLst>
              <a:ext uri="{FF2B5EF4-FFF2-40B4-BE49-F238E27FC236}">
                <a16:creationId xmlns:a16="http://schemas.microsoft.com/office/drawing/2014/main" id="{B8ACB4E5-B40A-EA35-1B11-C04E45D8908C}"/>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9796507" y="2397455"/>
            <a:ext cx="871511" cy="1452811"/>
          </a:xfrm>
          <a:prstGeom prst="rect">
            <a:avLst/>
          </a:prstGeom>
          <a:noFill/>
        </p:spPr>
      </p:pic>
      <p:sp>
        <p:nvSpPr>
          <p:cNvPr id="11" name="Rechteck 10">
            <a:extLst>
              <a:ext uri="{FF2B5EF4-FFF2-40B4-BE49-F238E27FC236}">
                <a16:creationId xmlns:a16="http://schemas.microsoft.com/office/drawing/2014/main" id="{BB340B6F-80A9-5043-33B1-B9DC9792FEE7}"/>
              </a:ext>
            </a:extLst>
          </p:cNvPr>
          <p:cNvSpPr/>
          <p:nvPr/>
        </p:nvSpPr>
        <p:spPr>
          <a:xfrm>
            <a:off x="8745094" y="3830573"/>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Preservativi vegani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2" name="Rechteck 11">
            <a:extLst>
              <a:ext uri="{FF2B5EF4-FFF2-40B4-BE49-F238E27FC236}">
                <a16:creationId xmlns:a16="http://schemas.microsoft.com/office/drawing/2014/main" id="{090C1813-BF9D-66D8-34A4-6A3E9C988DB4}"/>
              </a:ext>
            </a:extLst>
          </p:cNvPr>
          <p:cNvSpPr/>
          <p:nvPr/>
        </p:nvSpPr>
        <p:spPr>
          <a:xfrm>
            <a:off x="10327767" y="2840542"/>
            <a:ext cx="2096449" cy="646331"/>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Localizzatori GPS per l'edilizia e le flotte </a:t>
            </a:r>
            <a:r>
              <a:rPr kumimoji="0" lang="de-DE" altLang="fr-FR"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aziendali</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3" name="Grafik 12">
            <a:extLst>
              <a:ext uri="{FF2B5EF4-FFF2-40B4-BE49-F238E27FC236}">
                <a16:creationId xmlns:a16="http://schemas.microsoft.com/office/drawing/2014/main" id="{AFCE89CA-69EB-A2C8-56BE-466265396812}"/>
              </a:ext>
            </a:extLst>
          </p:cNvPr>
          <p:cNvPicPr>
            <a:picLocks noChangeAspect="1"/>
          </p:cNvPicPr>
          <p:nvPr/>
        </p:nvPicPr>
        <p:blipFill>
          <a:blip r:embed="rId13" cstate="email">
            <a:extLst>
              <a:ext uri="{28A0092B-C50C-407E-A947-70E740481C1C}">
                <a14:useLocalDpi xmlns:a14="http://schemas.microsoft.com/office/drawing/2010/main"/>
              </a:ext>
            </a:extLst>
          </a:blip>
          <a:srcRect/>
          <a:stretch>
            <a:fillRect/>
          </a:stretch>
        </p:blipFill>
        <p:spPr bwMode="auto">
          <a:xfrm>
            <a:off x="5313384" y="2633063"/>
            <a:ext cx="1411943" cy="1215062"/>
          </a:xfrm>
          <a:prstGeom prst="rect">
            <a:avLst/>
          </a:prstGeom>
          <a:noFill/>
          <a:ln>
            <a:noFill/>
          </a:ln>
        </p:spPr>
      </p:pic>
      <p:sp>
        <p:nvSpPr>
          <p:cNvPr id="14" name="Rechteck 13">
            <a:extLst>
              <a:ext uri="{FF2B5EF4-FFF2-40B4-BE49-F238E27FC236}">
                <a16:creationId xmlns:a16="http://schemas.microsoft.com/office/drawing/2014/main" id="{C3E464FB-4584-8035-9048-33B540E4FFF2}"/>
              </a:ext>
            </a:extLst>
          </p:cNvPr>
          <p:cNvSpPr/>
          <p:nvPr/>
        </p:nvSpPr>
        <p:spPr>
          <a:xfrm>
            <a:off x="4647067" y="3794807"/>
            <a:ext cx="3061534" cy="276999"/>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lang="de-CH" sz="1200" b="1" dirty="0">
                <a:solidFill>
                  <a:srgbClr val="0B4874"/>
                </a:solidFill>
                <a:latin typeface="Century Gothic" panose="020B0502020202020204" pitchFamily="34" charset="0"/>
                <a:cs typeface="Arial" panose="020B0604020202020204" pitchFamily="34" charset="0"/>
              </a:rPr>
              <a:t>G</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omma</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da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masticare</a:t>
            </a: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al matcha</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pic>
        <p:nvPicPr>
          <p:cNvPr id="15" name="Grafik 14">
            <a:extLst>
              <a:ext uri="{FF2B5EF4-FFF2-40B4-BE49-F238E27FC236}">
                <a16:creationId xmlns:a16="http://schemas.microsoft.com/office/drawing/2014/main" id="{D7524208-5E24-86F7-1E86-DAF797FF66F1}"/>
              </a:ext>
            </a:extLst>
          </p:cNvPr>
          <p:cNvPicPr>
            <a:picLocks noChangeAspect="1"/>
          </p:cNvPicPr>
          <p:nvPr/>
        </p:nvPicPr>
        <p:blipFill>
          <a:blip r:embed="rId14" cstate="email">
            <a:extLst>
              <a:ext uri="{28A0092B-C50C-407E-A947-70E740481C1C}">
                <a14:useLocalDpi xmlns:a14="http://schemas.microsoft.com/office/drawing/2010/main"/>
              </a:ext>
            </a:extLst>
          </a:blip>
          <a:srcRect/>
          <a:stretch>
            <a:fillRect/>
          </a:stretch>
        </p:blipFill>
        <p:spPr bwMode="auto">
          <a:xfrm>
            <a:off x="8072662" y="2071027"/>
            <a:ext cx="1348500" cy="1348500"/>
          </a:xfrm>
          <a:prstGeom prst="rect">
            <a:avLst/>
          </a:prstGeom>
          <a:noFill/>
        </p:spPr>
      </p:pic>
      <p:sp>
        <p:nvSpPr>
          <p:cNvPr id="16" name="Rechteck 15">
            <a:extLst>
              <a:ext uri="{FF2B5EF4-FFF2-40B4-BE49-F238E27FC236}">
                <a16:creationId xmlns:a16="http://schemas.microsoft.com/office/drawing/2014/main" id="{046806BF-9C74-7D79-A88A-AD81DF3F4975}"/>
              </a:ext>
            </a:extLst>
          </p:cNvPr>
          <p:cNvSpPr/>
          <p:nvPr/>
        </p:nvSpPr>
        <p:spPr>
          <a:xfrm>
            <a:off x="7901991" y="3355438"/>
            <a:ext cx="1651768"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Borraccia con acqua frizzante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da asporto</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17" name="Rechteck 16">
            <a:extLst>
              <a:ext uri="{FF2B5EF4-FFF2-40B4-BE49-F238E27FC236}">
                <a16:creationId xmlns:a16="http://schemas.microsoft.com/office/drawing/2014/main" id="{A537C813-CA74-ADFA-B7D7-8D6695A0EF7E}"/>
              </a:ext>
            </a:extLst>
          </p:cNvPr>
          <p:cNvSpPr/>
          <p:nvPr/>
        </p:nvSpPr>
        <p:spPr>
          <a:xfrm>
            <a:off x="2842236" y="3500967"/>
            <a:ext cx="2096449" cy="461665"/>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Cosmetici </a:t>
            </a:r>
            <a:r>
              <a:rPr kumimoji="0" lang="de-DE" altLang="fr-FR"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naturali</a:t>
            </a: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a:t>
            </a:r>
            <a:b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senza acqua </a:t>
            </a:r>
          </a:p>
        </p:txBody>
      </p:sp>
      <p:pic>
        <p:nvPicPr>
          <p:cNvPr id="18" name="Grafik 17">
            <a:extLst>
              <a:ext uri="{FF2B5EF4-FFF2-40B4-BE49-F238E27FC236}">
                <a16:creationId xmlns:a16="http://schemas.microsoft.com/office/drawing/2014/main" id="{7658E3D0-CB81-BEA0-88D5-F6E6877C78E0}"/>
              </a:ext>
            </a:extLst>
          </p:cNvPr>
          <p:cNvPicPr>
            <a:picLocks noChangeAspect="1"/>
          </p:cNvPicPr>
          <p:nvPr/>
        </p:nvPicPr>
        <p:blipFill>
          <a:blip r:embed="rId15" cstate="email">
            <a:extLst>
              <a:ext uri="{28A0092B-C50C-407E-A947-70E740481C1C}">
                <a14:useLocalDpi xmlns:a14="http://schemas.microsoft.com/office/drawing/2010/main"/>
              </a:ext>
            </a:extLst>
          </a:blip>
          <a:srcRect/>
          <a:stretch>
            <a:fillRect/>
          </a:stretch>
        </p:blipFill>
        <p:spPr bwMode="auto">
          <a:xfrm>
            <a:off x="219890" y="2021555"/>
            <a:ext cx="905080" cy="1356373"/>
          </a:xfrm>
          <a:prstGeom prst="rect">
            <a:avLst/>
          </a:prstGeom>
          <a:noFill/>
          <a:ln>
            <a:noFill/>
          </a:ln>
        </p:spPr>
      </p:pic>
      <p:sp>
        <p:nvSpPr>
          <p:cNvPr id="19" name="Rechteck 18">
            <a:extLst>
              <a:ext uri="{FF2B5EF4-FFF2-40B4-BE49-F238E27FC236}">
                <a16:creationId xmlns:a16="http://schemas.microsoft.com/office/drawing/2014/main" id="{78593489-173B-D54D-3584-DA6188693E08}"/>
              </a:ext>
            </a:extLst>
          </p:cNvPr>
          <p:cNvSpPr/>
          <p:nvPr/>
        </p:nvSpPr>
        <p:spPr>
          <a:xfrm>
            <a:off x="-373476" y="3423862"/>
            <a:ext cx="2061832" cy="646331"/>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
                <a:srgbClr val="D17930"/>
              </a:buClr>
              <a:buSzTx/>
              <a:buFontTx/>
              <a:buNone/>
              <a:tabLst/>
              <a:defRPr/>
            </a:pP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App per la </a:t>
            </a:r>
            <a:b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CH" altLang="fr-FR"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pianificazione</a:t>
            </a:r>
            <a: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 </a:t>
            </a:r>
            <a:br>
              <a:rPr kumimoji="0" lang="de-CH"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br>
            <a:r>
              <a:rPr kumimoji="0" lang="de-CH" altLang="fr-FR"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familiare</a:t>
            </a:r>
            <a:endParaRPr kumimoji="0" lang="de-DE" altLang="fr-FR"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endParaRPr>
          </a:p>
        </p:txBody>
      </p:sp>
      <p:sp>
        <p:nvSpPr>
          <p:cNvPr id="20" name="Textfeld 19">
            <a:extLst>
              <a:ext uri="{FF2B5EF4-FFF2-40B4-BE49-F238E27FC236}">
                <a16:creationId xmlns:a16="http://schemas.microsoft.com/office/drawing/2014/main" id="{A98F269E-1E03-0219-238C-F0144C588886}"/>
              </a:ext>
            </a:extLst>
          </p:cNvPr>
          <p:cNvSpPr txBox="1"/>
          <p:nvPr/>
        </p:nvSpPr>
        <p:spPr>
          <a:xfrm>
            <a:off x="1453184" y="3369551"/>
            <a:ext cx="153492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12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Arial" panose="020B0604020202020204" pitchFamily="34" charset="0"/>
              </a:rPr>
              <a:t>Caffè cold </a:t>
            </a:r>
            <a:r>
              <a:rPr kumimoji="0" lang="de-CH" sz="12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Arial" panose="020B0604020202020204" pitchFamily="34" charset="0"/>
              </a:rPr>
              <a:t>brew</a:t>
            </a:r>
          </a:p>
        </p:txBody>
      </p:sp>
      <p:pic>
        <p:nvPicPr>
          <p:cNvPr id="21" name="Picture 4" descr="Black - Cold Brew Coffee">
            <a:extLst>
              <a:ext uri="{FF2B5EF4-FFF2-40B4-BE49-F238E27FC236}">
                <a16:creationId xmlns:a16="http://schemas.microsoft.com/office/drawing/2014/main" id="{3F1D3AC5-7700-98E2-4D8D-2C05DA3E597A}"/>
              </a:ext>
            </a:extLst>
          </p:cNvPr>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1650116" y="1926025"/>
            <a:ext cx="1121612" cy="14954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PS Tracker für Bau &amp; Fuhrpark – Wartungsplaner | Findmee">
            <a:extLst>
              <a:ext uri="{FF2B5EF4-FFF2-40B4-BE49-F238E27FC236}">
                <a16:creationId xmlns:a16="http://schemas.microsoft.com/office/drawing/2014/main" id="{55E440F7-C3E4-2D74-101A-ED0FE65C7A18}"/>
              </a:ext>
            </a:extLst>
          </p:cNvPr>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10774438" y="1585851"/>
            <a:ext cx="1328173" cy="1209485"/>
          </a:xfrm>
          <a:prstGeom prst="rect">
            <a:avLst/>
          </a:prstGeom>
          <a:noFill/>
          <a:extLst>
            <a:ext uri="{909E8E84-426E-40DD-AFC4-6F175D3DCCD1}">
              <a14:hiddenFill xmlns:a14="http://schemas.microsoft.com/office/drawing/2010/main">
                <a:solidFill>
                  <a:srgbClr val="FFFFFF"/>
                </a:solidFill>
              </a14:hiddenFill>
            </a:ext>
          </a:extLst>
        </p:spPr>
      </p:pic>
      <p:sp>
        <p:nvSpPr>
          <p:cNvPr id="24" name="Textfeld 23">
            <a:extLst>
              <a:ext uri="{FF2B5EF4-FFF2-40B4-BE49-F238E27FC236}">
                <a16:creationId xmlns:a16="http://schemas.microsoft.com/office/drawing/2014/main" id="{2BA28B41-0115-72D9-0A31-CE475A1403E5}"/>
              </a:ext>
            </a:extLst>
          </p:cNvPr>
          <p:cNvSpPr txBox="1"/>
          <p:nvPr/>
        </p:nvSpPr>
        <p:spPr>
          <a:xfrm>
            <a:off x="1350220" y="5980226"/>
            <a:ext cx="1508141"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Re-Coffee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2" name="Textfeld 31">
            <a:extLst>
              <a:ext uri="{FF2B5EF4-FFF2-40B4-BE49-F238E27FC236}">
                <a16:creationId xmlns:a16="http://schemas.microsoft.com/office/drawing/2014/main" id="{8727FEFE-339A-D2D7-B320-CE4D02BF8C45}"/>
              </a:ext>
            </a:extLst>
          </p:cNvPr>
          <p:cNvSpPr txBox="1"/>
          <p:nvPr/>
        </p:nvSpPr>
        <p:spPr>
          <a:xfrm>
            <a:off x="290801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SHEA YEAH</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6" name="Textfeld 35">
            <a:extLst>
              <a:ext uri="{FF2B5EF4-FFF2-40B4-BE49-F238E27FC236}">
                <a16:creationId xmlns:a16="http://schemas.microsoft.com/office/drawing/2014/main" id="{B9F05065-295D-1480-8ACC-3CF29D2F6A78}"/>
              </a:ext>
            </a:extLst>
          </p:cNvPr>
          <p:cNvSpPr txBox="1"/>
          <p:nvPr/>
        </p:nvSpPr>
        <p:spPr>
          <a:xfrm>
            <a:off x="5466191"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Century Gothic"/>
                <a:ea typeface="+mn-ea"/>
                <a:cs typeface="+mn-cs"/>
              </a:rPr>
              <a:t>Chew Up</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7" name="Textfeld 36">
            <a:extLst>
              <a:ext uri="{FF2B5EF4-FFF2-40B4-BE49-F238E27FC236}">
                <a16:creationId xmlns:a16="http://schemas.microsoft.com/office/drawing/2014/main" id="{B12E9AD9-2EAB-5C0E-0607-1EC3EAF110B6}"/>
              </a:ext>
            </a:extLst>
          </p:cNvPr>
          <p:cNvSpPr txBox="1"/>
          <p:nvPr/>
        </p:nvSpPr>
        <p:spPr>
          <a:xfrm>
            <a:off x="7740448"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bottleplus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38" name="Textfeld 37">
            <a:extLst>
              <a:ext uri="{FF2B5EF4-FFF2-40B4-BE49-F238E27FC236}">
                <a16:creationId xmlns:a16="http://schemas.microsoft.com/office/drawing/2014/main" id="{39A305CC-5F09-E598-A525-ACBC5968DA0E}"/>
              </a:ext>
            </a:extLst>
          </p:cNvPr>
          <p:cNvSpPr txBox="1"/>
          <p:nvPr/>
        </p:nvSpPr>
        <p:spPr>
          <a:xfrm>
            <a:off x="9513201" y="5980226"/>
            <a:ext cx="171973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feelgood</a:t>
            </a:r>
            <a:endParaRPr kumimoji="0" lang="de-CH" sz="2000" b="1" i="0" u="none" strike="noStrike" kern="1200" cap="none" spc="0" normalizeH="0" baseline="0" noProof="0" dirty="0">
              <a:ln>
                <a:noFill/>
              </a:ln>
              <a:solidFill>
                <a:prstClr val="white"/>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2000" b="1" dirty="0" err="1">
                <a:solidFill>
                  <a:prstClr val="white"/>
                </a:solidFill>
                <a:latin typeface="Century Gothic"/>
              </a:rPr>
              <a:t>Condoms</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
        <p:nvSpPr>
          <p:cNvPr id="40" name="Textfeld 39">
            <a:extLst>
              <a:ext uri="{FF2B5EF4-FFF2-40B4-BE49-F238E27FC236}">
                <a16:creationId xmlns:a16="http://schemas.microsoft.com/office/drawing/2014/main" id="{AE956A7F-D1F2-803D-48F2-18AF69935862}"/>
              </a:ext>
            </a:extLst>
          </p:cNvPr>
          <p:cNvSpPr txBox="1"/>
          <p:nvPr/>
        </p:nvSpPr>
        <p:spPr>
          <a:xfrm>
            <a:off x="11002732" y="5980226"/>
            <a:ext cx="1719738"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prstClr val="white"/>
                </a:solidFill>
                <a:effectLst/>
                <a:uLnTx/>
                <a:uFillTx/>
                <a:latin typeface="Century Gothic"/>
                <a:ea typeface="+mn-ea"/>
                <a:cs typeface="+mn-cs"/>
              </a:rPr>
              <a:t>FindMee</a:t>
            </a:r>
            <a:endParaRPr kumimoji="0" lang="de-CH" sz="2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77771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70682" y="229936"/>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Chi vuole convincere deve fare una buona impressione</a:t>
            </a:r>
          </a:p>
        </p:txBody>
      </p:sp>
      <p:sp>
        <p:nvSpPr>
          <p:cNvPr id="9" name="Textplatzhalter 2">
            <a:extLst>
              <a:ext uri="{FF2B5EF4-FFF2-40B4-BE49-F238E27FC236}">
                <a16:creationId xmlns:a16="http://schemas.microsoft.com/office/drawing/2014/main" id="{4B6D0033-B1BB-47EA-A6DF-B4AD71D11D43}"/>
              </a:ext>
            </a:extLst>
          </p:cNvPr>
          <p:cNvSpPr txBox="1">
            <a:spLocks/>
          </p:cNvSpPr>
          <p:nvPr/>
        </p:nvSpPr>
        <p:spPr bwMode="gray">
          <a:xfrm>
            <a:off x="1070012" y="6285778"/>
            <a:ext cx="9430689" cy="138371"/>
          </a:xfrm>
          <a:prstGeom prst="rect">
            <a:avLst/>
          </a:prstGeom>
        </p:spPr>
        <p:txBody>
          <a:bodyPr vert="horz" wrap="square" lIns="0" tIns="0" rIns="0" bIns="0" rtlCol="0" anchor="b" anchorCtr="0">
            <a:spAutoFit/>
          </a:bodyPr>
          <a:lstStyle>
            <a:lvl1pPr marL="0" indent="0" algn="l" defTabSz="914400" rtl="0" eaLnBrk="1" latinLnBrk="0" hangingPunct="1">
              <a:lnSpc>
                <a:spcPct val="90000"/>
              </a:lnSpc>
              <a:spcBef>
                <a:spcPts val="0"/>
              </a:spcBef>
              <a:spcAft>
                <a:spcPts val="1000"/>
              </a:spcAft>
              <a:buClr>
                <a:schemeClr val="accent1"/>
              </a:buClr>
              <a:buFont typeface="Arial" panose="020B0604020202020204" pitchFamily="34" charset="0"/>
              <a:buNone/>
              <a:defRPr sz="1000" kern="1200" baseline="0">
                <a:solidFill>
                  <a:schemeClr val="bg1">
                    <a:lumMod val="50000"/>
                  </a:schemeClr>
                </a:solidFill>
                <a:latin typeface="Arial"/>
                <a:ea typeface="+mn-ea"/>
                <a:cs typeface="Arial"/>
              </a:defRPr>
            </a:lvl1pPr>
            <a:lvl2pPr marL="53975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1000"/>
              </a:spcAft>
              <a:buClr>
                <a:srgbClr val="8EB403"/>
              </a:buClr>
              <a:buSzTx/>
              <a:buFont typeface="Arial" panose="020B0604020202020204" pitchFamily="34" charset="0"/>
              <a:buNone/>
              <a:tabLst/>
              <a:defRPr/>
            </a:pPr>
            <a:r>
              <a:rPr lang="de-CH" sz="999" b="1" dirty="0">
                <a:solidFill>
                  <a:srgbClr val="686868"/>
                </a:solidFill>
                <a:latin typeface="Century Gothic" panose="020B0502020202020204" pitchFamily="34" charset="0"/>
                <a:cs typeface="+mn-cs"/>
              </a:rPr>
              <a:t>Fonte: </a:t>
            </a:r>
            <a:r>
              <a:rPr lang="de-CH" sz="999" dirty="0">
                <a:solidFill>
                  <a:srgbClr val="686868"/>
                </a:solidFill>
                <a:latin typeface="Century Gothic" panose="020B0502020202020204" pitchFamily="34" charset="0"/>
                <a:cs typeface="+mn-cs"/>
              </a:rPr>
              <a:t>Brian Tracy </a:t>
            </a:r>
            <a:r>
              <a:rPr lang="de-CH" sz="999" dirty="0" err="1">
                <a:solidFill>
                  <a:srgbClr val="686868"/>
                </a:solidFill>
                <a:latin typeface="Century Gothic" panose="020B0502020202020204" pitchFamily="34" charset="0"/>
                <a:cs typeface="+mn-cs"/>
              </a:rPr>
              <a:t>«Everything </a:t>
            </a:r>
            <a:r>
              <a:rPr lang="de-CH" sz="999" dirty="0">
                <a:solidFill>
                  <a:srgbClr val="686868"/>
                </a:solidFill>
                <a:latin typeface="Century Gothic" panose="020B0502020202020204" pitchFamily="34" charset="0"/>
                <a:cs typeface="+mn-cs"/>
              </a:rPr>
              <a:t>Counts! </a:t>
            </a:r>
            <a:r>
              <a:rPr lang="de-CH" sz="999" dirty="0" err="1">
                <a:solidFill>
                  <a:srgbClr val="686868"/>
                </a:solidFill>
                <a:latin typeface="Century Gothic" panose="020B0502020202020204" pitchFamily="34" charset="0"/>
                <a:cs typeface="+mn-cs"/>
              </a:rPr>
              <a:t>How to Make </a:t>
            </a:r>
            <a:r>
              <a:rPr lang="de-CH" sz="999" dirty="0">
                <a:solidFill>
                  <a:srgbClr val="686868"/>
                </a:solidFill>
                <a:latin typeface="Century Gothic" panose="020B0502020202020204" pitchFamily="34" charset="0"/>
                <a:cs typeface="+mn-cs"/>
              </a:rPr>
              <a:t>a </a:t>
            </a:r>
            <a:r>
              <a:rPr lang="de-CH" sz="999" dirty="0" err="1">
                <a:solidFill>
                  <a:srgbClr val="686868"/>
                </a:solidFill>
                <a:latin typeface="Century Gothic" panose="020B0502020202020204" pitchFamily="34" charset="0"/>
                <a:cs typeface="+mn-cs"/>
              </a:rPr>
              <a:t>Good </a:t>
            </a:r>
            <a:r>
              <a:rPr lang="de-CH" sz="999" dirty="0">
                <a:solidFill>
                  <a:srgbClr val="686868"/>
                </a:solidFill>
                <a:latin typeface="Century Gothic" panose="020B0502020202020204" pitchFamily="34" charset="0"/>
                <a:cs typeface="+mn-cs"/>
              </a:rPr>
              <a:t>First Impression». https://www.youtube.com/watch?v=BFSXyD-ycjY</a:t>
            </a:r>
          </a:p>
        </p:txBody>
      </p:sp>
      <p:sp>
        <p:nvSpPr>
          <p:cNvPr id="13" name="Textfeld 12">
            <a:extLst>
              <a:ext uri="{FF2B5EF4-FFF2-40B4-BE49-F238E27FC236}">
                <a16:creationId xmlns:a16="http://schemas.microsoft.com/office/drawing/2014/main" id="{3EFD66FF-3783-4DB6-9B00-23DAB7447E1B}"/>
              </a:ext>
            </a:extLst>
          </p:cNvPr>
          <p:cNvSpPr txBox="1"/>
          <p:nvPr/>
        </p:nvSpPr>
        <p:spPr>
          <a:xfrm>
            <a:off x="683809" y="947865"/>
            <a:ext cx="10455966" cy="423129"/>
          </a:xfrm>
          <a:prstGeom prst="rect">
            <a:avLst/>
          </a:prstGeom>
          <a:noFill/>
        </p:spPr>
        <p:txBody>
          <a:bodyPr wrap="square">
            <a:spAutoFit/>
          </a:bodyPr>
          <a:lstStyle/>
          <a:p>
            <a:pPr marL="273050" marR="0" lvl="1" indent="0" algn="l" defTabSz="914400" rtl="0" eaLnBrk="1" fontAlgn="auto" latinLnBrk="0" hangingPunct="1">
              <a:lnSpc>
                <a:spcPts val="2800"/>
              </a:lnSpc>
              <a:spcBef>
                <a:spcPts val="0"/>
              </a:spcBef>
              <a:spcAft>
                <a:spcPts val="600"/>
              </a:spcAft>
              <a:buClr>
                <a:srgbClr val="0E6E36"/>
              </a:buClr>
              <a:buSzTx/>
              <a:buFontTx/>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Come volete essere </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percepiti</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dai</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dalle</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vostri</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vostre</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DE" sz="2200" b="1" i="0" u="none" strike="noStrike" kern="1200" cap="none" spc="0" normalizeH="0" baseline="0" noProof="0" dirty="0" err="1">
                <a:ln>
                  <a:noFill/>
                </a:ln>
                <a:solidFill>
                  <a:srgbClr val="0B4874"/>
                </a:solidFill>
                <a:effectLst/>
                <a:uLnTx/>
                <a:uFillTx/>
                <a:latin typeface="Century Gothic"/>
                <a:ea typeface="+mn-ea"/>
                <a:cs typeface="Arial" pitchFamily="34" charset="0"/>
              </a:rPr>
              <a:t>clienti</a:t>
            </a: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a:t>
            </a:r>
          </a:p>
        </p:txBody>
      </p:sp>
      <p:sp>
        <p:nvSpPr>
          <p:cNvPr id="6" name="Foliennummernplatzhalter 1">
            <a:extLst>
              <a:ext uri="{FF2B5EF4-FFF2-40B4-BE49-F238E27FC236}">
                <a16:creationId xmlns:a16="http://schemas.microsoft.com/office/drawing/2014/main" id="{3B9C2E16-E6CC-491D-8B89-13C12BD197B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04F32FAF-B58F-74B7-B93C-A1DA1A985964}"/>
              </a:ext>
            </a:extLst>
          </p:cNvPr>
          <p:cNvSpPr txBox="1"/>
          <p:nvPr/>
        </p:nvSpPr>
        <p:spPr>
          <a:xfrm>
            <a:off x="683809" y="1819456"/>
            <a:ext cx="10455966" cy="4317016"/>
          </a:xfrm>
          <a:prstGeom prst="rect">
            <a:avLst/>
          </a:prstGeom>
          <a:noFill/>
        </p:spPr>
        <p:txBody>
          <a:bodyPr wrap="square">
            <a:spAutoFit/>
          </a:bodyPr>
          <a:lstStyle/>
          <a:p>
            <a:pPr marL="269875" marR="0" lvl="0" indent="0" algn="l" defTabSz="914400" rtl="0" eaLnBrk="1" fontAlgn="auto" latinLnBrk="0" hangingPunct="1">
              <a:lnSpc>
                <a:spcPts val="2800"/>
              </a:lnSpc>
              <a:spcBef>
                <a:spcPts val="0"/>
              </a:spcBef>
              <a:spcAft>
                <a:spcPts val="600"/>
              </a:spcAft>
              <a:buClr>
                <a:srgbClr val="96CB00"/>
              </a:buClr>
              <a:buSzTx/>
              <a:buFontTx/>
              <a:buNone/>
              <a:tabLst/>
              <a:defRPr/>
            </a:pPr>
            <a:r>
              <a:rPr kumimoji="0" lang="de-DE" sz="2200" b="1" i="0" u="none" strike="noStrike" kern="1200" cap="none" spc="0" normalizeH="0" baseline="0" noProof="0" dirty="0">
                <a:ln>
                  <a:noFill/>
                </a:ln>
                <a:solidFill>
                  <a:srgbClr val="0B4874"/>
                </a:solidFill>
                <a:effectLst/>
                <a:uLnTx/>
                <a:uFillTx/>
                <a:latin typeface="Century Gothic"/>
                <a:ea typeface="+mn-ea"/>
                <a:cs typeface="Arial" pitchFamily="34" charset="0"/>
              </a:rPr>
              <a:t>Credibilità</a:t>
            </a: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CH" sz="2200" b="0" i="0" u="none" strike="noStrike" kern="1200" cap="none" spc="0" normalizeH="0" baseline="0" noProof="0" dirty="0">
                <a:ln>
                  <a:noFill/>
                </a:ln>
                <a:solidFill>
                  <a:srgbClr val="0B4874"/>
                </a:solidFill>
                <a:effectLst/>
                <a:uLnTx/>
                <a:uFillTx/>
                <a:latin typeface="Century Gothic"/>
                <a:ea typeface="+mn-ea"/>
                <a:cs typeface="Arial" pitchFamily="34" charset="0"/>
              </a:rPr>
              <a:t>ciò che dite e il modo in cui vi presentate devono essere coerenti. Tutto conta!</a:t>
            </a: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ts val="2800"/>
              </a:lnSpc>
              <a:spcBef>
                <a:spcPts val="0"/>
              </a:spcBef>
              <a:spcAft>
                <a:spcPts val="6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Più siete credibili, più riuscite a convincere gli altri.</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E tutto inizia dall’aspetto esteriore! La prima impressione è fondamentale.</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Prima valutazione: nei primi 4 secondi</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Dopo circa 30 secondi l’impressione è definitiva</a:t>
            </a:r>
          </a:p>
          <a:p>
            <a:pPr marL="631825" marR="0" lvl="1"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Cosa </a:t>
            </a:r>
            <a:r>
              <a:rPr kumimoji="0" lang="de-DE" sz="2200" b="0" i="0" u="none" strike="noStrike" kern="1200" cap="none" spc="0" normalizeH="0" baseline="0" noProof="0" dirty="0" err="1">
                <a:ln>
                  <a:noFill/>
                </a:ln>
                <a:solidFill>
                  <a:srgbClr val="0B4874"/>
                </a:solidFill>
                <a:effectLst/>
                <a:uLnTx/>
                <a:uFillTx/>
                <a:latin typeface="Century Gothic"/>
                <a:ea typeface="+mn-ea"/>
                <a:cs typeface="Arial" pitchFamily="34" charset="0"/>
              </a:rPr>
              <a:t>potete</a:t>
            </a:r>
            <a:r>
              <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rPr>
              <a:t> </a:t>
            </a:r>
            <a:r>
              <a:rPr kumimoji="0" lang="de-DE" sz="2200" b="0" i="0" u="none" strike="noStrike" kern="1200" cap="none" spc="0" normalizeH="0" baseline="0" noProof="0" dirty="0" err="1">
                <a:ln>
                  <a:noFill/>
                </a:ln>
                <a:solidFill>
                  <a:srgbClr val="0B4874"/>
                </a:solidFill>
                <a:effectLst/>
                <a:uLnTx/>
                <a:uFillTx/>
                <a:latin typeface="Century Gothic"/>
                <a:ea typeface="+mn-ea"/>
                <a:cs typeface="Arial" pitchFamily="34" charset="0"/>
              </a:rPr>
              <a:t>influenzare</a:t>
            </a:r>
            <a:endParaRPr kumimoji="0" lang="de-DE" sz="22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lang="de-DE" sz="2000" dirty="0">
                <a:solidFill>
                  <a:srgbClr val="0B4874"/>
                </a:solidFill>
                <a:latin typeface="Century Gothic"/>
                <a:cs typeface="Arial" pitchFamily="34" charset="0"/>
              </a:rPr>
              <a:t>I</a:t>
            </a: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l vostro abbigliamento</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Il </a:t>
            </a:r>
            <a:r>
              <a:rPr kumimoji="0" lang="de-DE" sz="2000" b="0" i="0" u="none" strike="noStrike" kern="1200" cap="none" spc="0" normalizeH="0" baseline="0" noProof="0" dirty="0" err="1">
                <a:ln>
                  <a:noFill/>
                </a:ln>
                <a:solidFill>
                  <a:srgbClr val="0B4874"/>
                </a:solidFill>
                <a:effectLst/>
                <a:uLnTx/>
                <a:uFillTx/>
                <a:latin typeface="Century Gothic"/>
                <a:ea typeface="+mn-ea"/>
                <a:cs typeface="Arial" pitchFamily="34" charset="0"/>
              </a:rPr>
              <a:t>vostro</a:t>
            </a:r>
            <a:r>
              <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rPr>
              <a:t> aspetto generale</a:t>
            </a:r>
          </a:p>
          <a:p>
            <a:pPr marL="1133475" marR="0" lvl="2" indent="-358775" algn="l" defTabSz="914400" rtl="0" eaLnBrk="1" fontAlgn="auto" latinLnBrk="0" hangingPunct="1">
              <a:lnSpc>
                <a:spcPts val="2800"/>
              </a:lnSpc>
              <a:spcBef>
                <a:spcPts val="0"/>
              </a:spcBef>
              <a:spcAft>
                <a:spcPts val="200"/>
              </a:spcAft>
              <a:buClr>
                <a:srgbClr val="96CB00"/>
              </a:buClr>
              <a:buSzTx/>
              <a:buFont typeface="Arial" panose="020B0604020202020204" pitchFamily="34" charset="0"/>
              <a:buChar char="•"/>
              <a:tabLst/>
              <a:defRPr/>
            </a:pPr>
            <a:r>
              <a:rPr lang="de-DE" sz="2000" dirty="0">
                <a:solidFill>
                  <a:srgbClr val="0B4874"/>
                </a:solidFill>
                <a:latin typeface="Century Gothic"/>
                <a:cs typeface="Arial" pitchFamily="34" charset="0"/>
              </a:rPr>
              <a:t>La postura, la gestualità, il contatto visivo </a:t>
            </a:r>
            <a:r>
              <a:rPr lang="de-DE" sz="2000" dirty="0" err="1">
                <a:solidFill>
                  <a:srgbClr val="0B4874"/>
                </a:solidFill>
                <a:latin typeface="Century Gothic"/>
                <a:cs typeface="Arial" pitchFamily="34" charset="0"/>
              </a:rPr>
              <a:t>con</a:t>
            </a:r>
            <a:r>
              <a:rPr lang="de-DE" sz="2000" dirty="0">
                <a:solidFill>
                  <a:srgbClr val="0B4874"/>
                </a:solidFill>
                <a:latin typeface="Century Gothic"/>
                <a:cs typeface="Arial" pitchFamily="34" charset="0"/>
              </a:rPr>
              <a:t> il </a:t>
            </a:r>
            <a:r>
              <a:rPr lang="de-DE" sz="2000" dirty="0" err="1">
                <a:solidFill>
                  <a:srgbClr val="0B4874"/>
                </a:solidFill>
                <a:latin typeface="Century Gothic"/>
                <a:cs typeface="Arial" pitchFamily="34" charset="0"/>
              </a:rPr>
              <a:t>pubblico</a:t>
            </a:r>
            <a:endParaRPr lang="de-DE" sz="2000" dirty="0">
              <a:solidFill>
                <a:srgbClr val="0B4874"/>
              </a:solidFill>
              <a:latin typeface="Century Gothic"/>
              <a:cs typeface="Arial" pitchFamily="34" charset="0"/>
            </a:endParaRPr>
          </a:p>
        </p:txBody>
      </p:sp>
    </p:spTree>
    <p:extLst>
      <p:ext uri="{BB962C8B-B14F-4D97-AF65-F5344CB8AC3E}">
        <p14:creationId xmlns:p14="http://schemas.microsoft.com/office/powerpoint/2010/main" val="1680102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Chi vuole convincere deve fare una buona impressione</a:t>
            </a:r>
          </a:p>
        </p:txBody>
      </p:sp>
      <p:sp>
        <p:nvSpPr>
          <p:cNvPr id="6" name="Inhaltsplatzhalter 2">
            <a:extLst>
              <a:ext uri="{FF2B5EF4-FFF2-40B4-BE49-F238E27FC236}">
                <a16:creationId xmlns:a16="http://schemas.microsoft.com/office/drawing/2014/main" id="{2C40551C-AC13-4642-90D5-B70FE6A903C2}"/>
              </a:ext>
            </a:extLst>
          </p:cNvPr>
          <p:cNvSpPr txBox="1">
            <a:spLocks/>
          </p:cNvSpPr>
          <p:nvPr/>
        </p:nvSpPr>
        <p:spPr bwMode="gray">
          <a:xfrm>
            <a:off x="789943" y="1561876"/>
            <a:ext cx="9929813" cy="4243388"/>
          </a:xfrm>
          <a:prstGeom prst="rect">
            <a:avLst/>
          </a:prstGeom>
        </p:spPr>
        <p:txBody>
          <a:bodyPr vert="horz" lIns="0" tIns="0" rIns="0" bIns="0" rtlCol="0" anchor="ctr">
            <a:noAutofit/>
          </a:bodyPr>
          <a:lstStyle>
            <a:lvl1pPr marL="0" indent="0" algn="l" defTabSz="914400" rtl="0" eaLnBrk="1" latinLnBrk="0" hangingPunct="1">
              <a:lnSpc>
                <a:spcPct val="120000"/>
              </a:lnSpc>
              <a:spcBef>
                <a:spcPts val="0"/>
              </a:spcBef>
              <a:spcAft>
                <a:spcPts val="1000"/>
              </a:spcAft>
              <a:buClrTx/>
              <a:buFontTx/>
              <a:buNone/>
              <a:defRPr sz="2000" b="1" kern="1200" baseline="0">
                <a:solidFill>
                  <a:schemeClr val="bg1">
                    <a:lumMod val="65000"/>
                  </a:schemeClr>
                </a:solidFill>
                <a:latin typeface="Arial"/>
                <a:ea typeface="+mn-ea"/>
                <a:cs typeface="Arial"/>
              </a:defRPr>
            </a:lvl1pPr>
            <a:lvl2pPr marL="577850" indent="-342900" algn="l" defTabSz="914400" rtl="0" eaLnBrk="1" latinLnBrk="0" hangingPunct="1">
              <a:lnSpc>
                <a:spcPct val="120000"/>
              </a:lnSpc>
              <a:spcBef>
                <a:spcPts val="0"/>
              </a:spcBef>
              <a:spcAft>
                <a:spcPts val="1000"/>
              </a:spcAft>
              <a:buClrTx/>
              <a:buFont typeface="Wingdings" charset="2"/>
              <a:buAutoNum type="arabicPlain"/>
              <a:defRPr sz="1800" b="1" kern="1200">
                <a:solidFill>
                  <a:srgbClr val="7F7F7F"/>
                </a:solidFill>
                <a:latin typeface="Arial"/>
                <a:ea typeface="+mn-ea"/>
                <a:cs typeface="Arial"/>
              </a:defRPr>
            </a:lvl2pPr>
            <a:lvl3pPr marL="1079500" indent="-27305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1440000" indent="-2664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4pPr>
            <a:lvl5pPr marL="1701800" indent="-266700" algn="l" defTabSz="914400" rtl="0" eaLnBrk="1" latinLnBrk="0" hangingPunct="1">
              <a:lnSpc>
                <a:spcPct val="90000"/>
              </a:lnSpc>
              <a:spcBef>
                <a:spcPts val="0"/>
              </a:spcBef>
              <a:spcAft>
                <a:spcPts val="1000"/>
              </a:spcAft>
              <a:buClr>
                <a:schemeClr val="accent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73050" marR="0" lvl="1" indent="0" algn="l" defTabSz="914400" rtl="0" eaLnBrk="1" fontAlgn="auto" latinLnBrk="0" hangingPunct="1">
              <a:lnSpc>
                <a:spcPct val="120000"/>
              </a:lnSpc>
              <a:spcBef>
                <a:spcPts val="0"/>
              </a:spcBef>
              <a:spcAft>
                <a:spcPts val="1000"/>
              </a:spcAft>
              <a:buClr>
                <a:srgbClr val="0E6E36"/>
              </a:buClr>
              <a:buSzTx/>
              <a:buFont typeface="Wingdings" charset="2"/>
              <a:buNone/>
              <a:tabLst/>
              <a:defRPr/>
            </a:pPr>
            <a:r>
              <a:rPr kumimoji="0" lang="de-DE" sz="2200" b="1" i="0" u="none" strike="noStrike" kern="1200" cap="none" spc="0" normalizeH="0" baseline="0" noProof="0" dirty="0">
                <a:ln>
                  <a:noFill/>
                </a:ln>
                <a:solidFill>
                  <a:srgbClr val="073450"/>
                </a:solidFill>
                <a:effectLst/>
                <a:uLnTx/>
                <a:uFillTx/>
                <a:latin typeface="Century Gothic"/>
                <a:ea typeface="+mn-ea"/>
                <a:cs typeface="Arial" pitchFamily="34" charset="0"/>
              </a:rPr>
              <a:t>Quali sono le regole da seguire per l'abbigliamento e l'aspetto?</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Presentazioni e pitch: analogie con il colloquio di lavoro</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r>
              <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rPr>
              <a:t>Non «io come persona privata», ma «io come professionista»</a:t>
            </a: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CH" sz="22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20000"/>
              </a:lnSpc>
              <a:spcBef>
                <a:spcPts val="0"/>
              </a:spcBef>
              <a:spcAft>
                <a:spcPts val="1000"/>
              </a:spcAft>
              <a:buClr>
                <a:srgbClr val="96CB00"/>
              </a:buClr>
              <a:buSzTx/>
              <a:buFont typeface="Arial" panose="020B0604020202020204" pitchFamily="34" charset="0"/>
              <a:buChar char="•"/>
              <a:tabLst/>
              <a:defRPr/>
            </a:pPr>
            <a:endParaRPr kumimoji="0" lang="de-DE" sz="1000" b="0" i="0" u="none" strike="noStrike" kern="1200" cap="none" spc="0" normalizeH="0" baseline="0" noProof="0" dirty="0">
              <a:ln>
                <a:noFill/>
              </a:ln>
              <a:solidFill>
                <a:srgbClr val="073450"/>
              </a:solidFill>
              <a:effectLst/>
              <a:uLnTx/>
              <a:uFillTx/>
              <a:latin typeface="Century Gothic"/>
              <a:ea typeface="+mn-ea"/>
              <a:cs typeface="Arial" pitchFamily="34" charset="0"/>
            </a:endParaRP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DE" sz="2000" b="0" i="0" u="none" strike="noStrike" kern="1200" cap="none" spc="0" normalizeH="0" baseline="0" noProof="0" dirty="0">
                <a:ln>
                  <a:noFill/>
                </a:ln>
                <a:solidFill>
                  <a:srgbClr val="073450"/>
                </a:solidFill>
                <a:effectLst/>
                <a:uLnTx/>
                <a:uFillTx/>
                <a:latin typeface="Century Gothic"/>
                <a:ea typeface="+mn-ea"/>
                <a:cs typeface="Arial" pitchFamily="34" charset="0"/>
              </a:rPr>
              <a:t>Consigli su abbigliamento e aspetto: </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Codice di abbigliamento durante il colloquio di </a:t>
            </a:r>
            <a:r>
              <a:rPr kumimoji="0" lang="de-CH" sz="1800" b="0" i="0" u="none" strike="noStrike" kern="1200" cap="none" spc="0" normalizeH="0" baseline="0" noProof="0" dirty="0" err="1">
                <a:ln>
                  <a:noFill/>
                </a:ln>
                <a:solidFill>
                  <a:srgbClr val="073450"/>
                </a:solidFill>
                <a:effectLst/>
                <a:uLnTx/>
                <a:uFillTx/>
                <a:latin typeface="Century Gothic"/>
                <a:ea typeface="+mn-ea"/>
                <a:cs typeface="Arial" pitchFamily="34" charset="0"/>
              </a:rPr>
              <a:t>lavoro</a:t>
            </a: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 per la tua formazione – Cosa fare e cosa non fare</a:t>
            </a:r>
            <a:r>
              <a:rPr kumimoji="0" lang="de-DE" sz="1800" b="0" i="0" u="none" strike="noStrike" kern="1200" cap="none" spc="0" normalizeH="0" baseline="0" noProof="0" dirty="0">
                <a:ln>
                  <a:noFill/>
                </a:ln>
                <a:solidFill>
                  <a:srgbClr val="073450"/>
                </a:solidFill>
                <a:effectLst/>
                <a:uLnTx/>
                <a:uFillTx/>
                <a:latin typeface="Century Gothic"/>
                <a:ea typeface="+mn-ea"/>
                <a:cs typeface="Arial" pitchFamily="34" charset="0"/>
              </a:rPr>
              <a:t>:</a:t>
            </a:r>
            <a:r>
              <a:rPr kumimoji="0" lang="de-CH" sz="1600" b="0" i="0" u="sng" strike="noStrike" kern="1200" cap="none" spc="0" normalizeH="0" baseline="0" noProof="0" dirty="0">
                <a:ln>
                  <a:noFill/>
                </a:ln>
                <a:solidFill>
                  <a:srgbClr val="D17930"/>
                </a:solidFill>
                <a:effectLst/>
                <a:uLnTx/>
                <a:uFillTx/>
                <a:latin typeface="Century Gothic"/>
                <a:ea typeface="+mn-ea"/>
                <a:cs typeface="+mn-cs"/>
                <a:hlinkClick r:id="rId3">
                  <a:extLst>
                    <a:ext uri="{A12FA001-AC4F-418D-AE19-62706E023703}">
                      <ahyp:hlinkClr xmlns:ahyp="http://schemas.microsoft.com/office/drawing/2018/hyperlinkcolor" val="tx"/>
                    </a:ext>
                  </a:extLst>
                </a:hlinkClick>
              </a:rPr>
              <a:t> https://www.youtube.com/watch?v=tRm6BF4iYNs </a:t>
            </a:r>
            <a:r>
              <a:rPr kumimoji="0" lang="de-CH" sz="1600" b="0" i="0" u="none" strike="noStrike" kern="1200" cap="none" spc="0" normalizeH="0" baseline="0" noProof="0" dirty="0">
                <a:ln>
                  <a:noFill/>
                </a:ln>
                <a:solidFill>
                  <a:srgbClr val="073450"/>
                </a:solidFill>
                <a:effectLst/>
                <a:uLnTx/>
                <a:uFillTx/>
                <a:latin typeface="Century Gothic"/>
                <a:ea typeface="+mn-ea"/>
                <a:cs typeface="+mn-cs"/>
              </a:rPr>
              <a:t>(Durata: 5 minuti)</a:t>
            </a:r>
          </a:p>
          <a:p>
            <a:pPr marL="615950" marR="0" lvl="1" indent="-34290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Arial" pitchFamily="34" charset="0"/>
              </a:rPr>
              <a:t>Consigli sulle tecniche di presentazione</a:t>
            </a:r>
          </a:p>
          <a:p>
            <a:pPr marL="1130300" marR="0" lvl="2" indent="-285750" algn="l" defTabSz="914400" rtl="0" eaLnBrk="1" fontAlgn="auto" latinLnBrk="0" hangingPunct="1">
              <a:lnSpc>
                <a:spcPct val="100000"/>
              </a:lnSpc>
              <a:spcBef>
                <a:spcPts val="0"/>
              </a:spcBef>
              <a:spcAft>
                <a:spcPts val="1000"/>
              </a:spcAft>
              <a:buClr>
                <a:srgbClr val="96CB00"/>
              </a:buClr>
              <a:buSzTx/>
              <a:buFont typeface="Arial" panose="020B0604020202020204" pitchFamily="34" charset="0"/>
              <a:buChar char="•"/>
              <a:tabLst/>
              <a:defRPr/>
            </a:pPr>
            <a:r>
              <a:rPr kumimoji="0" lang="de-CH" sz="1800" b="0" i="0" u="none" strike="noStrike" kern="1200" cap="none" spc="0" normalizeH="0" baseline="0" noProof="0" dirty="0">
                <a:ln>
                  <a:noFill/>
                </a:ln>
                <a:solidFill>
                  <a:srgbClr val="073450"/>
                </a:solidFill>
                <a:effectLst/>
                <a:uLnTx/>
                <a:uFillTx/>
                <a:latin typeface="Century Gothic"/>
                <a:ea typeface="+mn-ea"/>
                <a:cs typeface="Arial" pitchFamily="34" charset="0"/>
              </a:rPr>
              <a:t>5 passaggi in 2 minuti: tecniche di presentazione:</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hlinkClick r:id="rId4">
                  <a:extLst>
                    <a:ext uri="{A12FA001-AC4F-418D-AE19-62706E023703}">
                      <ahyp:hlinkClr xmlns:ahyp="http://schemas.microsoft.com/office/drawing/2018/hyperlinkcolor" val="tx"/>
                    </a:ext>
                  </a:extLst>
                </a:hlinkClick>
              </a:rPr>
              <a:t> https://www.youtube.com/watch?v=cGXC-goI0Os</a:t>
            </a:r>
            <a:r>
              <a:rPr kumimoji="0" lang="de-CH" sz="1600" b="0" i="0" u="none" strike="noStrike" kern="1200" cap="none" spc="0" normalizeH="0" baseline="0" noProof="0" dirty="0">
                <a:ln>
                  <a:noFill/>
                </a:ln>
                <a:solidFill>
                  <a:srgbClr val="D17930"/>
                </a:solidFill>
                <a:effectLst/>
                <a:uLnTx/>
                <a:uFillTx/>
                <a:latin typeface="Century Gothic"/>
                <a:ea typeface="+mn-ea"/>
                <a:cs typeface="Arial" pitchFamily="34" charset="0"/>
              </a:rPr>
              <a:t> </a:t>
            </a:r>
            <a:endParaRPr kumimoji="0" lang="de-DE" sz="1600" b="0" i="0" u="none" strike="noStrike" kern="1200" cap="none" spc="0" normalizeH="0" baseline="0" noProof="0" dirty="0">
              <a:ln>
                <a:noFill/>
              </a:ln>
              <a:solidFill>
                <a:srgbClr val="D17930"/>
              </a:solidFill>
              <a:effectLst/>
              <a:uLnTx/>
              <a:uFillTx/>
              <a:latin typeface="Century Gothic"/>
              <a:ea typeface="+mn-ea"/>
              <a:cs typeface="Arial" pitchFamily="34" charset="0"/>
            </a:endParaRPr>
          </a:p>
          <a:p>
            <a:pPr marL="631825" marR="0" lvl="1" indent="-358775" algn="l" defTabSz="914400" rtl="0" eaLnBrk="1" fontAlgn="auto" latinLnBrk="0" hangingPunct="1">
              <a:lnSpc>
                <a:spcPct val="120000"/>
              </a:lnSpc>
              <a:spcBef>
                <a:spcPts val="0"/>
              </a:spcBef>
              <a:spcAft>
                <a:spcPts val="1000"/>
              </a:spcAft>
              <a:buClr>
                <a:srgbClr val="0E6E36"/>
              </a:buClr>
              <a:buSzTx/>
              <a:buFont typeface="Wingdings" pitchFamily="2" charset="2"/>
              <a:buChar char="§"/>
              <a:tabLst/>
              <a:defRPr/>
            </a:pPr>
            <a:endParaRPr kumimoji="0" lang="de-DE" sz="2000" b="1" i="0" u="none" strike="noStrike" kern="1200" cap="none" spc="0" normalizeH="0" baseline="0" noProof="0" dirty="0">
              <a:ln>
                <a:noFill/>
              </a:ln>
              <a:solidFill>
                <a:srgbClr val="909090"/>
              </a:solidFill>
              <a:effectLst/>
              <a:uLnTx/>
              <a:uFillTx/>
              <a:latin typeface="Century Gothic"/>
              <a:ea typeface="+mn-ea"/>
              <a:cs typeface="Arial" pitchFamily="34" charset="0"/>
            </a:endParaRPr>
          </a:p>
        </p:txBody>
      </p:sp>
      <p:sp>
        <p:nvSpPr>
          <p:cNvPr id="8" name="Rechteck 7">
            <a:extLst>
              <a:ext uri="{FF2B5EF4-FFF2-40B4-BE49-F238E27FC236}">
                <a16:creationId xmlns:a16="http://schemas.microsoft.com/office/drawing/2014/main" id="{A427ED14-4EC1-4086-9E9C-C974372A696D}"/>
              </a:ext>
            </a:extLst>
          </p:cNvPr>
          <p:cNvSpPr/>
          <p:nvPr/>
        </p:nvSpPr>
        <p:spPr>
          <a:xfrm>
            <a:off x="1151287" y="2584164"/>
            <a:ext cx="10078688" cy="1237007"/>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prstClr val="white"/>
              </a:solidFill>
              <a:effectLst/>
              <a:uLnTx/>
              <a:uFillTx/>
              <a:latin typeface="Century Gothic"/>
              <a:ea typeface="+mn-ea"/>
              <a:cs typeface="+mn-cs"/>
            </a:endParaRPr>
          </a:p>
        </p:txBody>
      </p:sp>
      <p:sp>
        <p:nvSpPr>
          <p:cNvPr id="11" name="Titel 1">
            <a:extLst>
              <a:ext uri="{FF2B5EF4-FFF2-40B4-BE49-F238E27FC236}">
                <a16:creationId xmlns:a16="http://schemas.microsoft.com/office/drawing/2014/main" id="{70313B30-22D4-4EBE-B9D1-EB38822832D3}"/>
              </a:ext>
            </a:extLst>
          </p:cNvPr>
          <p:cNvSpPr txBox="1">
            <a:spLocks/>
          </p:cNvSpPr>
          <p:nvPr/>
        </p:nvSpPr>
        <p:spPr>
          <a:xfrm>
            <a:off x="1051115" y="2571897"/>
            <a:ext cx="9929813" cy="1097134"/>
          </a:xfrm>
          <a:prstGeom prst="rect">
            <a:avLst/>
          </a:prstGeom>
          <a:noFill/>
          <a:ln w="28575">
            <a:solidFill>
              <a:srgbClr val="96CB00"/>
            </a:solidFill>
          </a:ln>
        </p:spPr>
        <p:txBody>
          <a:bodyPr>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273050" marR="0" lvl="1" indent="0"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t>Compito: </a:t>
            </a:r>
            <a:br>
              <a:rPr kumimoji="0" lang="de-CH" sz="2000" b="1" i="0" u="none" strike="noStrike" kern="0" cap="none" spc="0" normalizeH="0" baseline="0" noProof="0" dirty="0">
                <a:ln>
                  <a:noFill/>
                </a:ln>
                <a:solidFill>
                  <a:srgbClr val="073450"/>
                </a:solidFill>
                <a:effectLst/>
                <a:uLnTx/>
                <a:uFillTx/>
                <a:latin typeface="Century Gothic"/>
                <a:ea typeface="+mn-ea"/>
                <a:cs typeface="Arial" pitchFamily="34" charset="0"/>
              </a:rPr>
            </a:br>
            <a:r>
              <a:rPr kumimoji="0" lang="de-CH" sz="2000" b="0" i="0" u="none" strike="noStrike" kern="0" cap="none" spc="0" normalizeH="0" baseline="0" noProof="0" dirty="0">
                <a:ln>
                  <a:noFill/>
                </a:ln>
                <a:solidFill>
                  <a:srgbClr val="073450"/>
                </a:solidFill>
                <a:effectLst/>
                <a:uLnTx/>
                <a:uFillTx/>
                <a:latin typeface="Century Gothic"/>
                <a:ea typeface="+mn-ea"/>
                <a:cs typeface="Arial" pitchFamily="34" charset="0"/>
              </a:rPr>
              <a:t>Prendete brevemente nota della differenza tra «io come persona privata» e «io come persona professionale». Condividete i vostri risultati in coppia.</a:t>
            </a:r>
            <a:endParaRPr kumimoji="0" lang="de-CH" sz="1800" b="0" i="0" u="none" strike="noStrike" kern="0" cap="none" spc="0" normalizeH="0" baseline="0" noProof="0" dirty="0">
              <a:ln>
                <a:noFill/>
              </a:ln>
              <a:solidFill>
                <a:sysClr val="windowText" lastClr="000000"/>
              </a:solidFill>
              <a:effectLst/>
              <a:uLnTx/>
              <a:uFillTx/>
              <a:latin typeface="Century Gothic"/>
              <a:ea typeface="+mn-ea"/>
              <a:cs typeface="+mn-cs"/>
            </a:endParaRPr>
          </a:p>
        </p:txBody>
      </p:sp>
      <p:sp>
        <p:nvSpPr>
          <p:cNvPr id="7" name="Foliennummernplatzhalter 1">
            <a:extLst>
              <a:ext uri="{FF2B5EF4-FFF2-40B4-BE49-F238E27FC236}">
                <a16:creationId xmlns:a16="http://schemas.microsoft.com/office/drawing/2014/main" id="{81FDB14C-119D-4E74-B621-3D22EF179F8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14078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46EB2-F634-CB21-1EE0-777C6610D2B2}"/>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5BB7B595-90A0-A414-E587-562ECA56AF2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F9F0BAF9-476C-581A-C687-D9C4E3ACC9BC}"/>
              </a:ext>
            </a:extLst>
          </p:cNvPr>
          <p:cNvSpPr>
            <a:spLocks/>
          </p:cNvSpPr>
          <p:nvPr/>
        </p:nvSpPr>
        <p:spPr bwMode="auto">
          <a:xfrm>
            <a:off x="8097156" y="1930391"/>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1" name="Freeform 9">
            <a:extLst>
              <a:ext uri="{FF2B5EF4-FFF2-40B4-BE49-F238E27FC236}">
                <a16:creationId xmlns:a16="http://schemas.microsoft.com/office/drawing/2014/main" id="{47D4F7AF-00C0-FC27-DFC0-51D1935E5C1D}"/>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88EB33F2-81BA-0142-0A2E-BA12F0E7CFE2}"/>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a:t>
            </a:r>
            <a:r>
              <a:rPr lang="de-CH" b="1" noProof="0" dirty="0" err="1">
                <a:solidFill>
                  <a:schemeClr val="bg1"/>
                </a:solidFill>
                <a:latin typeface="+mj-lt"/>
                <a:ea typeface="Roboto" pitchFamily="2" charset="0"/>
                <a:cs typeface="Arial" charset="0"/>
              </a:rPr>
              <a:t>come</a:t>
            </a:r>
            <a:r>
              <a:rPr lang="de-CH" b="1" noProof="0" dirty="0">
                <a:solidFill>
                  <a:schemeClr val="bg1"/>
                </a:solidFill>
                <a:latin typeface="+mj-lt"/>
                <a:ea typeface="Roboto" pitchFamily="2" charset="0"/>
                <a:cs typeface="Arial" charset="0"/>
              </a:rPr>
              <a:t> strutturare una presentazione</a:t>
            </a:r>
            <a:r>
              <a:rPr lang="de-CH" b="1" dirty="0">
                <a:solidFill>
                  <a:schemeClr val="bg1"/>
                </a:solidFill>
                <a:latin typeface="+mj-lt"/>
                <a:ea typeface="Roboto" pitchFamily="2" charset="0"/>
                <a:cs typeface="Arial" charset="0"/>
              </a:rPr>
              <a:t> convincente</a:t>
            </a:r>
            <a:r>
              <a:rPr lang="de-CH" b="1" noProof="0" dirty="0">
                <a:solidFill>
                  <a:schemeClr val="bg1"/>
                </a:solidFill>
                <a:latin typeface="+mj-lt"/>
                <a:ea typeface="Roboto" pitchFamily="2" charset="0"/>
                <a:cs typeface="Arial" charset="0"/>
              </a:rPr>
              <a:t>?</a:t>
            </a:r>
          </a:p>
        </p:txBody>
      </p:sp>
      <p:sp>
        <p:nvSpPr>
          <p:cNvPr id="25" name="Freeform 16">
            <a:extLst>
              <a:ext uri="{FF2B5EF4-FFF2-40B4-BE49-F238E27FC236}">
                <a16:creationId xmlns:a16="http://schemas.microsoft.com/office/drawing/2014/main" id="{D0FD4205-1434-B397-BE7C-561254E09280}"/>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E909EED9-B8C2-02A9-977F-92A4AD656A7B}"/>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A2F8C191-7345-C70E-CDC8-DB0A2ECEA6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C2330A4C-58DD-1848-3D0A-52800A00C24E}"/>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C16A0E86-D8DF-7E0A-C5F0-11EAE6F7CB42}"/>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D8C2D07C-0C01-9FDF-7E3B-734FEB2C7CDA}"/>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D1614FED-1EF8-BD40-F48E-1E205803E590}"/>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CC78A13F-9777-9100-B3F3-2D7A8EEEF794}"/>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117224F0-C95D-03A2-F997-0E1007AEDF1C}"/>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8425B426-824A-C2F4-7F81-43895750949C}"/>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7D29448-007A-3911-915D-5E1C0B63F5AC}"/>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FDBF04A5-AF1D-B2C1-595E-72D961990A65}"/>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027A397E-EAAF-CAEE-BD95-4C5DA13813E5}"/>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046DC665-4523-3B91-D59F-2BDFC544079B}"/>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F4341F07-251B-B490-27FD-46DDA851FE2E}"/>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Fare pitch e</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ottenere feedback</a:t>
            </a:r>
          </a:p>
        </p:txBody>
      </p:sp>
      <p:sp>
        <p:nvSpPr>
          <p:cNvPr id="5" name="Freeform 9">
            <a:extLst>
              <a:ext uri="{FF2B5EF4-FFF2-40B4-BE49-F238E27FC236}">
                <a16:creationId xmlns:a16="http://schemas.microsoft.com/office/drawing/2014/main" id="{0B11D961-2699-31E7-CECF-7F012406B2D5}"/>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69F195C-52E0-608C-F272-26188CDB33B7}"/>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si fa a presentare in modo credibile e autentico?</a:t>
            </a:r>
          </a:p>
        </p:txBody>
      </p:sp>
      <p:sp>
        <p:nvSpPr>
          <p:cNvPr id="17" name="Freeform 5">
            <a:extLst>
              <a:ext uri="{FF2B5EF4-FFF2-40B4-BE49-F238E27FC236}">
                <a16:creationId xmlns:a16="http://schemas.microsoft.com/office/drawing/2014/main" id="{54EA7E80-266B-3792-6A43-AD1A456C26B9}"/>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F51FA8BD-9A4B-F0CE-B85E-859106C8C83D}"/>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9F07CACB-7B4B-BAAD-ACC0-D9FD07AB360B}"/>
              </a:ext>
            </a:extLst>
          </p:cNvPr>
          <p:cNvSpPr>
            <a:spLocks/>
          </p:cNvSpPr>
          <p:nvPr/>
        </p:nvSpPr>
        <p:spPr bwMode="auto">
          <a:xfrm>
            <a:off x="509619" y="195230"/>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4D71A553-B037-1B31-F6D5-4464B125173F}"/>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Che cos’è un pitch? E </a:t>
            </a:r>
            <a:r>
              <a:rPr lang="de-CH" b="1" noProof="0" dirty="0" err="1">
                <a:solidFill>
                  <a:schemeClr val="bg1"/>
                </a:solidFill>
                <a:latin typeface="+mj-lt"/>
                <a:ea typeface="Roboto" pitchFamily="2" charset="0"/>
                <a:cs typeface="Arial" charset="0"/>
              </a:rPr>
              <a:t>quali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elementi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rendono</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un</a:t>
            </a:r>
            <a:r>
              <a:rPr lang="de-CH" b="1" noProof="0" dirty="0">
                <a:solidFill>
                  <a:schemeClr val="bg1"/>
                </a:solidFill>
                <a:latin typeface="+mj-lt"/>
                <a:ea typeface="Roboto" pitchFamily="2" charset="0"/>
                <a:cs typeface="Arial" charset="0"/>
              </a:rPr>
              <a:t> pitch </a:t>
            </a:r>
            <a:r>
              <a:rPr lang="de-CH" b="1" noProof="0" dirty="0" err="1">
                <a:solidFill>
                  <a:schemeClr val="bg1"/>
                </a:solidFill>
                <a:latin typeface="+mj-lt"/>
                <a:ea typeface="Roboto" pitchFamily="2" charset="0"/>
                <a:cs typeface="Arial" charset="0"/>
              </a:rPr>
              <a:t>efficace</a:t>
            </a:r>
            <a:r>
              <a:rPr lang="de-CH" b="1" noProof="0" dirty="0">
                <a:solidFill>
                  <a:schemeClr val="bg1"/>
                </a:solidFill>
                <a:latin typeface="+mj-lt"/>
                <a:ea typeface="Roboto" pitchFamily="2" charset="0"/>
                <a:cs typeface="Arial" charset="0"/>
              </a:rPr>
              <a:t>?</a:t>
            </a:r>
          </a:p>
        </p:txBody>
      </p:sp>
      <p:grpSp>
        <p:nvGrpSpPr>
          <p:cNvPr id="8" name="Group 94">
            <a:extLst>
              <a:ext uri="{FF2B5EF4-FFF2-40B4-BE49-F238E27FC236}">
                <a16:creationId xmlns:a16="http://schemas.microsoft.com/office/drawing/2014/main" id="{3CB1E1EF-4FD8-CC08-A4F3-6C74408D34A4}"/>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B63236EE-0420-A1D4-AF59-A3F3443017DD}"/>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A36972D3-1AB3-D7B4-987A-51A0E7F7712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D043B880-FF02-4E06-5B6F-A7AD5E557A5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2" name="Textfeld 11">
            <a:extLst>
              <a:ext uri="{FF2B5EF4-FFF2-40B4-BE49-F238E27FC236}">
                <a16:creationId xmlns:a16="http://schemas.microsoft.com/office/drawing/2014/main" id="{BD10EEB4-7DEA-8705-525D-BD1518E636E9}"/>
              </a:ext>
            </a:extLst>
          </p:cNvPr>
          <p:cNvSpPr txBox="1"/>
          <p:nvPr/>
        </p:nvSpPr>
        <p:spPr>
          <a:xfrm>
            <a:off x="6875258" y="5230212"/>
            <a:ext cx="4096731" cy="1400383"/>
          </a:xfrm>
          <a:prstGeom prst="rect">
            <a:avLst/>
          </a:prstGeom>
          <a:noFill/>
        </p:spPr>
        <p:txBody>
          <a:bodyPr wrap="square">
            <a:spAutoFit/>
          </a:bodyPr>
          <a:lstStyle/>
          <a:p>
            <a:r>
              <a:rPr lang="de-CH" sz="1700" dirty="0"/>
              <a:t>Queste unità didattiche sono state ispirate dal progetto «TechPreneurs», realizzato da Lars Diener-Kimmich con il sostegno della Fondazione Gebert </a:t>
            </a:r>
            <a:r>
              <a:rPr lang="de-CH" sz="1700" dirty="0" err="1"/>
              <a:t>Rüf</a:t>
            </a:r>
            <a:r>
              <a:rPr lang="de-CH" sz="1700" dirty="0"/>
              <a:t>.</a:t>
            </a:r>
          </a:p>
        </p:txBody>
      </p:sp>
      <p:sp>
        <p:nvSpPr>
          <p:cNvPr id="13" name="Rechteck 12">
            <a:extLst>
              <a:ext uri="{FF2B5EF4-FFF2-40B4-BE49-F238E27FC236}">
                <a16:creationId xmlns:a16="http://schemas.microsoft.com/office/drawing/2014/main" id="{7BB4B1DC-3421-323B-56A7-343A4C3430AD}"/>
              </a:ext>
            </a:extLst>
          </p:cNvPr>
          <p:cNvSpPr/>
          <p:nvPr/>
        </p:nvSpPr>
        <p:spPr>
          <a:xfrm>
            <a:off x="6797365" y="5180367"/>
            <a:ext cx="4252519" cy="1476561"/>
          </a:xfrm>
          <a:prstGeom prst="rect">
            <a:avLst/>
          </a:prstGeom>
          <a:no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1381252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FC11F1EF-CE03-EAB7-8769-3B2DCE9B5A54}"/>
              </a:ext>
            </a:extLst>
          </p:cNvPr>
          <p:cNvSpPr txBox="1"/>
          <p:nvPr/>
        </p:nvSpPr>
        <p:spPr>
          <a:xfrm>
            <a:off x="970324" y="6233239"/>
            <a:ext cx="10261876" cy="246221"/>
          </a:xfrm>
          <a:prstGeom prst="rect">
            <a:avLst/>
          </a:prstGeom>
          <a:noFill/>
        </p:spPr>
        <p:txBody>
          <a:bodyPr wrap="square">
            <a:spAutoFit/>
          </a:bodyPr>
          <a:lstStyle/>
          <a:p>
            <a:r>
              <a:rPr lang="en-US" sz="1000" b="1" dirty="0">
                <a:solidFill>
                  <a:srgbClr val="686868"/>
                </a:solidFill>
                <a:latin typeface="Century Gothic"/>
              </a:rPr>
              <a:t>Fonte: </a:t>
            </a:r>
            <a:r>
              <a:rPr lang="en-US" sz="1000" dirty="0">
                <a:solidFill>
                  <a:srgbClr val="686868"/>
                </a:solidFill>
                <a:latin typeface="Century Gothic"/>
              </a:rPr>
              <a:t>Diener-Kimmich (2024) </a:t>
            </a:r>
            <a:r>
              <a:rPr lang="en-US" sz="1000" dirty="0">
                <a:solidFill>
                  <a:srgbClr val="686868"/>
                </a:solidFill>
              </a:rPr>
              <a:t>Perfect Pitch: Mein Praxis-</a:t>
            </a:r>
            <a:r>
              <a:rPr lang="en-US" sz="1000" dirty="0" err="1">
                <a:solidFill>
                  <a:srgbClr val="686868"/>
                </a:solidFill>
              </a:rPr>
              <a:t>Handbuch</a:t>
            </a:r>
            <a:r>
              <a:rPr lang="en-US" sz="1000" dirty="0">
                <a:solidFill>
                  <a:srgbClr val="686868"/>
                </a:solidFill>
              </a:rPr>
              <a:t> für </a:t>
            </a:r>
            <a:r>
              <a:rPr lang="en-US" sz="1000" dirty="0" err="1">
                <a:solidFill>
                  <a:srgbClr val="686868"/>
                </a:solidFill>
              </a:rPr>
              <a:t>Lernende</a:t>
            </a:r>
            <a:r>
              <a:rPr lang="en-US" sz="1000" dirty="0">
                <a:solidFill>
                  <a:srgbClr val="686868"/>
                </a:solidFill>
              </a:rPr>
              <a:t>, </a:t>
            </a:r>
            <a:r>
              <a:rPr lang="en-US" sz="1000" dirty="0" err="1">
                <a:solidFill>
                  <a:srgbClr val="686868"/>
                </a:solidFill>
              </a:rPr>
              <a:t>Führungskräfte</a:t>
            </a:r>
            <a:r>
              <a:rPr lang="en-US" sz="1000" dirty="0">
                <a:solidFill>
                  <a:srgbClr val="686868"/>
                </a:solidFill>
              </a:rPr>
              <a:t> und CEOs (Iteration 1)</a:t>
            </a:r>
            <a:endParaRPr lang="de-CH" sz="1000" dirty="0">
              <a:solidFill>
                <a:srgbClr val="686868"/>
              </a:solidFill>
              <a:latin typeface="Century Gothic"/>
            </a:endParaRPr>
          </a:p>
        </p:txBody>
      </p:sp>
      <p:sp>
        <p:nvSpPr>
          <p:cNvPr id="2" name="Foliennummernplatzhalter 1">
            <a:extLst>
              <a:ext uri="{FF2B5EF4-FFF2-40B4-BE49-F238E27FC236}">
                <a16:creationId xmlns:a16="http://schemas.microsoft.com/office/drawing/2014/main" id="{4A58AE1B-0B78-71A4-3F06-49B20230D11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3" name="Textfeld 2">
            <a:extLst>
              <a:ext uri="{FF2B5EF4-FFF2-40B4-BE49-F238E27FC236}">
                <a16:creationId xmlns:a16="http://schemas.microsoft.com/office/drawing/2014/main" id="{49B0DADB-A233-E28D-D8AF-C149AA431E18}"/>
              </a:ext>
            </a:extLst>
          </p:cNvPr>
          <p:cNvSpPr txBox="1"/>
          <p:nvPr/>
        </p:nvSpPr>
        <p:spPr>
          <a:xfrm>
            <a:off x="949042" y="1318190"/>
            <a:ext cx="5527062" cy="4760278"/>
          </a:xfrm>
          <a:prstGeom prst="rect">
            <a:avLst/>
          </a:prstGeom>
          <a:noFill/>
        </p:spPr>
        <p:txBody>
          <a:bodyPr wrap="square">
            <a:spAutoFit/>
          </a:bodyPr>
          <a:lstStyle/>
          <a:p>
            <a:pPr marL="285750" indent="-285750">
              <a:spcBef>
                <a:spcPts val="800"/>
              </a:spcBef>
              <a:buFont typeface="Arial" panose="020B0604020202020204" pitchFamily="34" charset="0"/>
              <a:buChar char="•"/>
            </a:pPr>
            <a:r>
              <a:rPr lang="de-CH" sz="2000" dirty="0"/>
              <a:t>Presentare significa esporre un'idea</a:t>
            </a:r>
          </a:p>
          <a:p>
            <a:pPr marL="285750" indent="-285750">
              <a:spcBef>
                <a:spcPts val="800"/>
              </a:spcBef>
              <a:buFont typeface="Arial" panose="020B0604020202020204" pitchFamily="34" charset="0"/>
              <a:buChar char="•"/>
            </a:pPr>
            <a:r>
              <a:rPr lang="de-CH" sz="2000" dirty="0"/>
              <a:t>È possibile fare un pitch in diverse situazioni, sia sul lavoro che nella vita privata o a scuola</a:t>
            </a:r>
          </a:p>
          <a:p>
            <a:pPr marL="285750" indent="-285750">
              <a:spcBef>
                <a:spcPts val="800"/>
              </a:spcBef>
              <a:buFont typeface="Arial" panose="020B0604020202020204" pitchFamily="34" charset="0"/>
              <a:buChar char="•"/>
            </a:pPr>
            <a:r>
              <a:rPr lang="de-CH" sz="2000" dirty="0"/>
              <a:t>Gli obiettivi del pitch sono:</a:t>
            </a:r>
          </a:p>
          <a:p>
            <a:pPr marL="742950" lvl="1" indent="-285750">
              <a:spcBef>
                <a:spcPts val="200"/>
              </a:spcBef>
              <a:buFont typeface="Arial" panose="020B0604020202020204" pitchFamily="34" charset="0"/>
              <a:buChar char="•"/>
            </a:pPr>
            <a:r>
              <a:rPr lang="de-CH" sz="2000" dirty="0"/>
              <a:t>presentare la propria idea ad altre persone, in modo che possano fornire un feedback prezioso</a:t>
            </a:r>
          </a:p>
          <a:p>
            <a:pPr marL="742950" lvl="1" indent="-285750">
              <a:spcBef>
                <a:spcPts val="200"/>
              </a:spcBef>
              <a:buFont typeface="Arial" panose="020B0604020202020204" pitchFamily="34" charset="0"/>
              <a:buChar char="•"/>
            </a:pPr>
            <a:r>
              <a:rPr lang="de-CH" sz="2000" dirty="0"/>
              <a:t>utilizzare questo feedback per migliorare continuamente l’idea</a:t>
            </a:r>
          </a:p>
          <a:p>
            <a:pPr marL="285750" indent="-285750">
              <a:spcBef>
                <a:spcPts val="800"/>
              </a:spcBef>
              <a:buFont typeface="Arial" panose="020B0604020202020204" pitchFamily="34" charset="0"/>
              <a:buChar char="•"/>
            </a:pPr>
            <a:r>
              <a:rPr lang="de-CH" sz="2000" dirty="0"/>
              <a:t>L’obiettivo del pitch non è: preparare per mesi il pitch perfetto</a:t>
            </a:r>
          </a:p>
          <a:p>
            <a:pPr marL="742950" lvl="1" indent="-285750">
              <a:buFont typeface="Arial" panose="020B0604020202020204" pitchFamily="34" charset="0"/>
              <a:buChar char="•"/>
            </a:pPr>
            <a:endParaRPr lang="de-CH" sz="2000" dirty="0"/>
          </a:p>
          <a:p>
            <a:pPr marL="742950" lvl="1" indent="-285750">
              <a:buFont typeface="Arial" panose="020B0604020202020204" pitchFamily="34" charset="0"/>
              <a:buChar char="•"/>
            </a:pPr>
            <a:endParaRPr lang="de-CH" sz="2000" noProof="0" dirty="0">
              <a:highlight>
                <a:srgbClr val="FFFF00"/>
              </a:highlight>
            </a:endParaRPr>
          </a:p>
        </p:txBody>
      </p:sp>
      <p:sp>
        <p:nvSpPr>
          <p:cNvPr id="4" name="Titel 1">
            <a:extLst>
              <a:ext uri="{FF2B5EF4-FFF2-40B4-BE49-F238E27FC236}">
                <a16:creationId xmlns:a16="http://schemas.microsoft.com/office/drawing/2014/main" id="{0D17C666-183B-EF7D-0BA1-79A587E19E63}"/>
              </a:ext>
            </a:extLst>
          </p:cNvPr>
          <p:cNvSpPr txBox="1">
            <a:spLocks/>
          </p:cNvSpPr>
          <p:nvPr/>
        </p:nvSpPr>
        <p:spPr>
          <a:xfrm>
            <a:off x="949042"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Cosa significa, in realtà, «</a:t>
            </a:r>
            <a:r>
              <a:rPr lang="de-CH" altLang="fr-FR" sz="2400" dirty="0" err="1">
                <a:solidFill>
                  <a:srgbClr val="0B4874"/>
                </a:solidFill>
                <a:latin typeface="Century Gothic"/>
                <a:ea typeface="ＭＳ Ｐゴシック" charset="0"/>
                <a:cs typeface="Arial"/>
              </a:rPr>
              <a:t>fare</a:t>
            </a:r>
            <a:r>
              <a:rPr lang="de-CH" altLang="fr-FR" sz="2400" dirty="0">
                <a:solidFill>
                  <a:srgbClr val="0B4874"/>
                </a:solidFill>
                <a:latin typeface="Century Gothic"/>
                <a:ea typeface="ＭＳ Ｐゴシック" charset="0"/>
                <a:cs typeface="Arial"/>
              </a:rPr>
              <a:t> </a:t>
            </a:r>
            <a:r>
              <a:rPr lang="de-CH" altLang="fr-FR" sz="2400" dirty="0" err="1">
                <a:solidFill>
                  <a:srgbClr val="0B4874"/>
                </a:solidFill>
                <a:latin typeface="Century Gothic"/>
                <a:ea typeface="ＭＳ Ｐゴシック" charset="0"/>
                <a:cs typeface="Arial"/>
              </a:rPr>
              <a:t>un</a:t>
            </a:r>
            <a:r>
              <a:rPr lang="de-CH" altLang="fr-FR" sz="2400" dirty="0">
                <a:solidFill>
                  <a:srgbClr val="0B4874"/>
                </a:solidFill>
                <a:latin typeface="Century Gothic"/>
                <a:ea typeface="ＭＳ Ｐゴシック" charset="0"/>
                <a:cs typeface="Arial"/>
              </a:rPr>
              <a:t> pitch» di </a:t>
            </a:r>
            <a:r>
              <a:rPr lang="de-CH" altLang="fr-FR" sz="2400" dirty="0" err="1">
                <a:solidFill>
                  <a:srgbClr val="0B4874"/>
                </a:solidFill>
                <a:latin typeface="Century Gothic"/>
                <a:ea typeface="ＭＳ Ｐゴシック" charset="0"/>
                <a:cs typeface="Arial"/>
              </a:rPr>
              <a:t>un’idea</a:t>
            </a:r>
            <a:r>
              <a:rPr lang="de-CH" altLang="fr-FR" sz="2400" dirty="0">
                <a:solidFill>
                  <a:srgbClr val="0B4874"/>
                </a:solidFill>
                <a:latin typeface="Century Gothic"/>
                <a:ea typeface="ＭＳ Ｐゴシック" charset="0"/>
                <a:cs typeface="Arial"/>
              </a:rPr>
              <a:t>?</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pic>
        <p:nvPicPr>
          <p:cNvPr id="6" name="Grafik 5" descr="Ein Bild, das Kleidung, Person, Wand, Im Haus enthält.&#10;&#10;KI-generierte Inhalte können fehlerhaft sein.">
            <a:extLst>
              <a:ext uri="{FF2B5EF4-FFF2-40B4-BE49-F238E27FC236}">
                <a16:creationId xmlns:a16="http://schemas.microsoft.com/office/drawing/2014/main" id="{1D32A08A-C31C-2E50-57E1-56E083FAE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4211" y="1426347"/>
            <a:ext cx="4376473" cy="3040662"/>
          </a:xfrm>
          <a:prstGeom prst="rect">
            <a:avLst/>
          </a:prstGeom>
        </p:spPr>
      </p:pic>
      <p:sp>
        <p:nvSpPr>
          <p:cNvPr id="7" name="Textfeld 6">
            <a:extLst>
              <a:ext uri="{FF2B5EF4-FFF2-40B4-BE49-F238E27FC236}">
                <a16:creationId xmlns:a16="http://schemas.microsoft.com/office/drawing/2014/main" id="{20244904-8B97-E693-8713-96A6E0E5F9F3}"/>
              </a:ext>
            </a:extLst>
          </p:cNvPr>
          <p:cNvSpPr txBox="1"/>
          <p:nvPr/>
        </p:nvSpPr>
        <p:spPr>
          <a:xfrm>
            <a:off x="6834211" y="4491086"/>
            <a:ext cx="2494597" cy="238527"/>
          </a:xfrm>
          <a:prstGeom prst="rect">
            <a:avLst/>
          </a:prstGeom>
          <a:noFill/>
        </p:spPr>
        <p:txBody>
          <a:bodyPr wrap="square">
            <a:spAutoFit/>
          </a:bodyPr>
          <a:lstStyle/>
          <a:p>
            <a:r>
              <a:rPr lang="en-US" sz="950" b="1"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Fonte: </a:t>
            </a:r>
            <a:r>
              <a:rPr lang="en-US" sz="95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zamrznutitonovi</a:t>
            </a:r>
            <a:endParaRPr lang="de-CH" dirty="0">
              <a:solidFill>
                <a:srgbClr val="686868"/>
              </a:solidFill>
            </a:endParaRPr>
          </a:p>
        </p:txBody>
      </p:sp>
    </p:spTree>
    <p:extLst>
      <p:ext uri="{BB962C8B-B14F-4D97-AF65-F5344CB8AC3E}">
        <p14:creationId xmlns:p14="http://schemas.microsoft.com/office/powerpoint/2010/main" val="42210610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AF9E578D-524F-A5D6-968E-32D00A51149B}"/>
              </a:ext>
            </a:extLst>
          </p:cNvPr>
          <p:cNvSpPr>
            <a:spLocks noGrp="1"/>
          </p:cNvSpPr>
          <p:nvPr>
            <p:ph type="sldNum" sz="quarter" idx="12"/>
          </p:nvPr>
        </p:nvSpPr>
        <p:spPr/>
        <p:txBody>
          <a:bodyPr/>
          <a:lstStyle/>
          <a:p>
            <a:fld id="{B7E6CA31-DA56-47CF-9891-B6D0296B6AEC}" type="slidenum">
              <a:rPr lang="ru-RU" smtClean="0"/>
              <a:t>24</a:t>
            </a:fld>
            <a:endParaRPr lang="ru-RU" dirty="0"/>
          </a:p>
        </p:txBody>
      </p:sp>
      <p:pic>
        <p:nvPicPr>
          <p:cNvPr id="5" name="Grafik 4" descr="Ein Bild, das Säugetier, draußen, Himmel, Wildleben enthält.&#10;&#10;KI-generierte Inhalte können fehlerhaft sein.">
            <a:extLst>
              <a:ext uri="{FF2B5EF4-FFF2-40B4-BE49-F238E27FC236}">
                <a16:creationId xmlns:a16="http://schemas.microsoft.com/office/drawing/2014/main" id="{63332025-F08F-C412-A0A7-B1A1D4D389F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3295" y="1422537"/>
            <a:ext cx="5441879" cy="3672684"/>
          </a:xfrm>
          <a:prstGeom prst="rect">
            <a:avLst/>
          </a:prstGeom>
          <a:effectLst>
            <a:softEdge rad="63500"/>
          </a:effectLst>
        </p:spPr>
      </p:pic>
      <p:sp>
        <p:nvSpPr>
          <p:cNvPr id="2" name="Textfeld 1">
            <a:extLst>
              <a:ext uri="{FF2B5EF4-FFF2-40B4-BE49-F238E27FC236}">
                <a16:creationId xmlns:a16="http://schemas.microsoft.com/office/drawing/2014/main" id="{51C4E770-F43B-5409-ADC4-4C8A74DC7D98}"/>
              </a:ext>
            </a:extLst>
          </p:cNvPr>
          <p:cNvSpPr txBox="1"/>
          <p:nvPr/>
        </p:nvSpPr>
        <p:spPr>
          <a:xfrm>
            <a:off x="936605" y="3645240"/>
            <a:ext cx="4834375" cy="1354217"/>
          </a:xfrm>
          <a:prstGeom prst="rect">
            <a:avLst/>
          </a:prstGeom>
          <a:noFill/>
        </p:spPr>
        <p:txBody>
          <a:bodyPr wrap="square">
            <a:spAutoFit/>
          </a:bodyPr>
          <a:lstStyle/>
          <a:p>
            <a:pPr marL="342900" indent="-342900">
              <a:spcBef>
                <a:spcPts val="1200"/>
              </a:spcBef>
              <a:buFont typeface="+mj-lt"/>
              <a:buAutoNum type="arabicPeriod"/>
            </a:pPr>
            <a:r>
              <a:rPr lang="de-CH" b="1" dirty="0">
                <a:solidFill>
                  <a:srgbClr val="738D05"/>
                </a:solidFill>
                <a:sym typeface="Wingdings" panose="05000000000000000000" pitchFamily="2" charset="2"/>
              </a:rPr>
              <a:t>«Green Hats»: </a:t>
            </a:r>
            <a:r>
              <a:rPr lang="de-CH" dirty="0"/>
              <a:t>si concentrano su tutto ciò che è positivo.</a:t>
            </a:r>
          </a:p>
          <a:p>
            <a:pPr marL="342900" indent="-342900">
              <a:spcBef>
                <a:spcPts val="1200"/>
              </a:spcBef>
              <a:buFont typeface="+mj-lt"/>
              <a:buAutoNum type="arabicPeriod"/>
            </a:pPr>
            <a:r>
              <a:rPr lang="de-CH" b="1" dirty="0">
                <a:solidFill>
                  <a:srgbClr val="C00000"/>
                </a:solidFill>
                <a:sym typeface="Wingdings" panose="05000000000000000000" pitchFamily="2" charset="2"/>
              </a:rPr>
              <a:t>«Red Hats»: </a:t>
            </a:r>
            <a:r>
              <a:rPr lang="de-CH" dirty="0"/>
              <a:t>si concentrano su tutto ciò che può essere migliorato.</a:t>
            </a:r>
            <a:endParaRPr lang="de-CH" b="1" dirty="0">
              <a:solidFill>
                <a:srgbClr val="C00000"/>
              </a:solidFill>
            </a:endParaRPr>
          </a:p>
        </p:txBody>
      </p:sp>
      <p:sp>
        <p:nvSpPr>
          <p:cNvPr id="4" name="Titel 1">
            <a:extLst>
              <a:ext uri="{FF2B5EF4-FFF2-40B4-BE49-F238E27FC236}">
                <a16:creationId xmlns:a16="http://schemas.microsoft.com/office/drawing/2014/main" id="{90B3E273-76E9-3170-2203-0168C45345D7}"/>
              </a:ext>
            </a:extLst>
          </p:cNvPr>
          <p:cNvSpPr txBox="1">
            <a:spLocks/>
          </p:cNvSpPr>
          <p:nvPr/>
        </p:nvSpPr>
        <p:spPr>
          <a:xfrm>
            <a:off x="967878" y="238497"/>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CH" altLang="fr-FR" sz="2400" dirty="0">
                <a:solidFill>
                  <a:srgbClr val="0B4874"/>
                </a:solidFill>
                <a:latin typeface="Century Gothic"/>
                <a:ea typeface="ＭＳ Ｐゴシック" charset="0"/>
                <a:cs typeface="Arial"/>
              </a:rPr>
              <a:t>Al </a:t>
            </a:r>
            <a:r>
              <a:rPr lang="de-CH" altLang="fr-FR" sz="2400" dirty="0" err="1">
                <a:solidFill>
                  <a:srgbClr val="0B4874"/>
                </a:solidFill>
                <a:latin typeface="Century Gothic"/>
                <a:ea typeface="ＭＳ Ｐゴシック" charset="0"/>
                <a:cs typeface="Arial"/>
              </a:rPr>
              <a:t>«Watering </a:t>
            </a:r>
            <a:r>
              <a:rPr lang="de-CH" altLang="fr-FR" sz="2400" dirty="0">
                <a:solidFill>
                  <a:srgbClr val="0B4874"/>
                </a:solidFill>
                <a:latin typeface="Century Gothic"/>
                <a:ea typeface="ＭＳ Ｐゴシック" charset="0"/>
                <a:cs typeface="Arial"/>
              </a:rPr>
              <a:t>Hole» riceverete un prezioso feedback per ottimizzare continuamente la vostra idea</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6" name="Rechteck 5">
            <a:extLst>
              <a:ext uri="{FF2B5EF4-FFF2-40B4-BE49-F238E27FC236}">
                <a16:creationId xmlns:a16="http://schemas.microsoft.com/office/drawing/2014/main" id="{EC0F15D7-7C64-8403-F759-0F00CEC35078}"/>
              </a:ext>
            </a:extLst>
          </p:cNvPr>
          <p:cNvSpPr/>
          <p:nvPr/>
        </p:nvSpPr>
        <p:spPr>
          <a:xfrm>
            <a:off x="967878" y="6137826"/>
            <a:ext cx="9708182" cy="24609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en-US" sz="999" dirty="0">
                <a:solidFill>
                  <a:srgbClr val="686868"/>
                </a:solidFill>
                <a:latin typeface="Century Gothic" panose="020B0502020202020204" pitchFamily="34" charset="0"/>
              </a:rPr>
              <a:t>Carlson, E., &amp; Wilmot, W. (2006). Innovation: The Five Disciplines for Creating What Customers Want. Crown Business. </a:t>
            </a:r>
            <a:r>
              <a:rPr lang="en-US" sz="999" dirty="0" err="1">
                <a:solidFill>
                  <a:srgbClr val="686868"/>
                </a:solidFill>
                <a:latin typeface="Century Gothic" panose="020B0502020202020204" pitchFamily="34" charset="0"/>
              </a:rPr>
              <a:t>Pagina</a:t>
            </a:r>
            <a:r>
              <a:rPr lang="en-US" sz="999" dirty="0">
                <a:solidFill>
                  <a:srgbClr val="686868"/>
                </a:solidFill>
                <a:latin typeface="Century Gothic" panose="020B0502020202020204" pitchFamily="34" charset="0"/>
              </a:rPr>
              <a:t> 103.</a:t>
            </a:r>
            <a:endParaRPr lang="de-CH" sz="999" dirty="0">
              <a:solidFill>
                <a:srgbClr val="686868"/>
              </a:solidFill>
              <a:latin typeface="Century Gothic" panose="020B0502020202020204" pitchFamily="34" charset="0"/>
            </a:endParaRPr>
          </a:p>
        </p:txBody>
      </p:sp>
      <p:sp>
        <p:nvSpPr>
          <p:cNvPr id="7" name="Textfeld 6">
            <a:extLst>
              <a:ext uri="{FF2B5EF4-FFF2-40B4-BE49-F238E27FC236}">
                <a16:creationId xmlns:a16="http://schemas.microsoft.com/office/drawing/2014/main" id="{67E1CC76-FBA0-390F-D882-7E57410B21FA}"/>
              </a:ext>
            </a:extLst>
          </p:cNvPr>
          <p:cNvSpPr txBox="1"/>
          <p:nvPr/>
        </p:nvSpPr>
        <p:spPr>
          <a:xfrm>
            <a:off x="959516" y="1557244"/>
            <a:ext cx="4834375" cy="923330"/>
          </a:xfrm>
          <a:prstGeom prst="rect">
            <a:avLst/>
          </a:prstGeom>
          <a:noFill/>
        </p:spPr>
        <p:txBody>
          <a:bodyPr wrap="square">
            <a:spAutoFit/>
          </a:bodyPr>
          <a:lstStyle/>
          <a:p>
            <a:pPr>
              <a:buNone/>
            </a:pPr>
            <a:r>
              <a:rPr lang="de-CH" b="1" noProof="0" dirty="0" err="1"/>
              <a:t>«Watering </a:t>
            </a:r>
            <a:r>
              <a:rPr lang="de-CH" b="1" noProof="0" dirty="0"/>
              <a:t>Hole»: </a:t>
            </a:r>
            <a:r>
              <a:rPr lang="de-CH" noProof="0" dirty="0"/>
              <a:t>un </a:t>
            </a:r>
            <a:r>
              <a:rPr lang="de-CH" dirty="0"/>
              <a:t>punto di incontro dove ricaricare le energie. Le idee vengono migliorate insieme.</a:t>
            </a:r>
            <a:endParaRPr lang="de-CH" noProof="0" dirty="0"/>
          </a:p>
        </p:txBody>
      </p:sp>
      <p:sp>
        <p:nvSpPr>
          <p:cNvPr id="8" name="Textfeld 7">
            <a:extLst>
              <a:ext uri="{FF2B5EF4-FFF2-40B4-BE49-F238E27FC236}">
                <a16:creationId xmlns:a16="http://schemas.microsoft.com/office/drawing/2014/main" id="{1F0E2688-ABC6-E570-52FD-5DC2604B2B53}"/>
              </a:ext>
            </a:extLst>
          </p:cNvPr>
          <p:cNvSpPr txBox="1"/>
          <p:nvPr/>
        </p:nvSpPr>
        <p:spPr>
          <a:xfrm>
            <a:off x="936605" y="2703933"/>
            <a:ext cx="4834375" cy="923330"/>
          </a:xfrm>
          <a:prstGeom prst="rect">
            <a:avLst/>
          </a:prstGeom>
          <a:noFill/>
        </p:spPr>
        <p:txBody>
          <a:bodyPr wrap="square">
            <a:spAutoFit/>
          </a:bodyPr>
          <a:lstStyle/>
          <a:p>
            <a:pPr>
              <a:buNone/>
            </a:pPr>
            <a:r>
              <a:rPr lang="de-CH" b="1" dirty="0"/>
              <a:t>Un team presenta la propria idea. Gli altri forniscono feedback, assumendo uno dei due ruoli seguenti:</a:t>
            </a:r>
            <a:endParaRPr lang="de-CH" noProof="0" dirty="0"/>
          </a:p>
        </p:txBody>
      </p:sp>
      <p:sp>
        <p:nvSpPr>
          <p:cNvPr id="10" name="Textfeld 9">
            <a:extLst>
              <a:ext uri="{FF2B5EF4-FFF2-40B4-BE49-F238E27FC236}">
                <a16:creationId xmlns:a16="http://schemas.microsoft.com/office/drawing/2014/main" id="{F5149ED0-3C94-D362-3F91-128161BAE260}"/>
              </a:ext>
            </a:extLst>
          </p:cNvPr>
          <p:cNvSpPr txBox="1"/>
          <p:nvPr/>
        </p:nvSpPr>
        <p:spPr>
          <a:xfrm>
            <a:off x="6214334" y="5095221"/>
            <a:ext cx="2194560" cy="234808"/>
          </a:xfrm>
          <a:prstGeom prst="rect">
            <a:avLst/>
          </a:prstGeom>
          <a:noFill/>
        </p:spPr>
        <p:txBody>
          <a:bodyPr wrap="square">
            <a:spAutoFit/>
          </a:bodyPr>
          <a:lstStyle/>
          <a:p>
            <a:pPr>
              <a:lnSpc>
                <a:spcPts val="1220"/>
              </a:lnSpc>
              <a:buNone/>
            </a:pPr>
            <a:r>
              <a:rPr lang="en-US" sz="950" b="1"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Fonte: </a:t>
            </a:r>
            <a:r>
              <a:rPr lang="en-US"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iStock.com/</a:t>
            </a:r>
            <a:r>
              <a:rPr lang="de-CH" sz="950" kern="100" dirty="0" err="1">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rPr>
              <a:t>bryanjhall</a:t>
            </a:r>
            <a:endParaRPr lang="de-CH" sz="950" kern="100" dirty="0">
              <a:solidFill>
                <a:srgbClr val="686868"/>
              </a:solidFill>
              <a:effectLst/>
              <a:latin typeface="Lucida Sans" panose="020B0602030504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1867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98B1B-8E41-7303-C598-E322AAC094DA}"/>
            </a:ext>
          </a:extLst>
        </p:cNvPr>
        <p:cNvGrpSpPr/>
        <p:nvPr/>
      </p:nvGrpSpPr>
      <p:grpSpPr>
        <a:xfrm>
          <a:off x="0" y="0"/>
          <a:ext cx="0" cy="0"/>
          <a:chOff x="0" y="0"/>
          <a:chExt cx="0" cy="0"/>
        </a:xfrm>
      </p:grpSpPr>
      <p:pic>
        <p:nvPicPr>
          <p:cNvPr id="7" name="Grafik 6" descr="Ein Bild, das Kopfbedeckung, Hut, Kleidung, Sonnenhut enthält.&#10;&#10;KI-generierte Inhalte können fehlerhaft sein.">
            <a:extLst>
              <a:ext uri="{FF2B5EF4-FFF2-40B4-BE49-F238E27FC236}">
                <a16:creationId xmlns:a16="http://schemas.microsoft.com/office/drawing/2014/main" id="{D324E5BC-E710-A447-0802-798BDF46AF8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006104" y="1200622"/>
            <a:ext cx="1255081" cy="1080405"/>
          </a:xfrm>
          <a:prstGeom prst="rect">
            <a:avLst/>
          </a:prstGeom>
        </p:spPr>
      </p:pic>
      <p:sp>
        <p:nvSpPr>
          <p:cNvPr id="6" name="Titel 1">
            <a:extLst>
              <a:ext uri="{FF2B5EF4-FFF2-40B4-BE49-F238E27FC236}">
                <a16:creationId xmlns:a16="http://schemas.microsoft.com/office/drawing/2014/main" id="{1562D3BB-B2C6-1B16-B5DF-49C1D34E54CD}"/>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Feedback positivo e negativo:</a:t>
            </a:r>
            <a:b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br>
            <a:r>
              <a:rPr kumimoji="0" lang="de-DE"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entrambi</a:t>
            </a: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contribuiscono a migliorare un'idea</a:t>
            </a:r>
          </a:p>
        </p:txBody>
      </p:sp>
      <p:sp>
        <p:nvSpPr>
          <p:cNvPr id="8" name="Textfeld 7">
            <a:extLst>
              <a:ext uri="{FF2B5EF4-FFF2-40B4-BE49-F238E27FC236}">
                <a16:creationId xmlns:a16="http://schemas.microsoft.com/office/drawing/2014/main" id="{282B8881-F4BA-ACE1-6CB6-853018FEEBBA}"/>
              </a:ext>
            </a:extLst>
          </p:cNvPr>
          <p:cNvSpPr txBox="1"/>
          <p:nvPr/>
        </p:nvSpPr>
        <p:spPr>
          <a:xfrm>
            <a:off x="6572250" y="2324648"/>
            <a:ext cx="5124450" cy="4288353"/>
          </a:xfrm>
          <a:prstGeom prst="rect">
            <a:avLst/>
          </a:prstGeom>
          <a:noFill/>
        </p:spPr>
        <p:txBody>
          <a:bodyPr wrap="square">
            <a:spAutoFit/>
          </a:bodyPr>
          <a:lstStyle/>
          <a:p>
            <a:pPr>
              <a:buNone/>
            </a:pPr>
            <a:r>
              <a:rPr lang="de-CH" b="1" dirty="0">
                <a:solidFill>
                  <a:srgbClr val="C00000"/>
                </a:solidFill>
              </a:rPr>
              <a:t>Cappello rosso = sviluppare ulteriormente l’idea con suggerimenti di miglioramento</a:t>
            </a:r>
          </a:p>
          <a:p>
            <a:pPr marL="285750" indent="-285750">
              <a:spcBef>
                <a:spcPts val="400"/>
              </a:spcBef>
              <a:buFont typeface="Arial" panose="020B0604020202020204" pitchFamily="34" charset="0"/>
              <a:buChar char="•"/>
            </a:pPr>
            <a:r>
              <a:rPr lang="de-CH" dirty="0"/>
              <a:t>Chi indossa un cappello rosso indica solo gli aspetti che possono essere migliorati.</a:t>
            </a:r>
          </a:p>
          <a:p>
            <a:pPr marL="285750" indent="-285750">
              <a:spcBef>
                <a:spcPts val="400"/>
              </a:spcBef>
              <a:buFont typeface="Arial" panose="020B0604020202020204" pitchFamily="34" charset="0"/>
              <a:buChar char="•"/>
            </a:pPr>
            <a:r>
              <a:rPr lang="de-CH" dirty="0"/>
              <a:t>L’ideale sono i miglioramenti concreti.</a:t>
            </a:r>
          </a:p>
          <a:p>
            <a:pPr marL="285750" indent="-285750">
              <a:spcBef>
                <a:spcPts val="400"/>
              </a:spcBef>
              <a:buFont typeface="Arial" panose="020B0604020202020204" pitchFamily="34" charset="0"/>
              <a:buChar char="•"/>
            </a:pPr>
            <a:r>
              <a:rPr lang="de-CH" noProof="0" dirty="0"/>
              <a:t>Esempi:</a:t>
            </a:r>
          </a:p>
          <a:p>
            <a:pPr marL="742950" lvl="1" indent="-285750">
              <a:spcBef>
                <a:spcPts val="400"/>
              </a:spcBef>
              <a:buFont typeface="Symbol" panose="05050102010706020507" pitchFamily="18" charset="2"/>
              <a:buChar char="-"/>
            </a:pPr>
            <a:r>
              <a:rPr lang="de-CH" sz="1600" noProof="0" dirty="0"/>
              <a:t>«Non mi è ancora chiara la </a:t>
            </a:r>
            <a:r>
              <a:rPr lang="de-CH" sz="1600" dirty="0"/>
              <a:t>rilevanza ecologica </a:t>
            </a:r>
            <a:r>
              <a:rPr lang="de-CH" sz="1600" noProof="0" dirty="0"/>
              <a:t>del problema. Potreste quantificare le emissioni di CO</a:t>
            </a:r>
            <a:r>
              <a:rPr lang="de-CH" sz="1600" baseline="-25000" noProof="0" dirty="0"/>
              <a:t>2</a:t>
            </a:r>
            <a:r>
              <a:rPr lang="de-CH" sz="1600" noProof="0" dirty="0"/>
              <a:t> ?»</a:t>
            </a:r>
          </a:p>
          <a:p>
            <a:pPr marL="742950" lvl="1" indent="-285750">
              <a:spcBef>
                <a:spcPts val="400"/>
              </a:spcBef>
              <a:buFont typeface="Symbol" panose="05050102010706020507" pitchFamily="18" charset="2"/>
              <a:buChar char="-"/>
            </a:pPr>
            <a:r>
              <a:rPr lang="de-CH" sz="1600" dirty="0"/>
              <a:t>«Non mi è ancora chiaro il gruppo target. Potreste definirlo in modo più concreto? Forse i genitori con bambini potrebbero essere un buon gruppo target.»</a:t>
            </a:r>
            <a:endParaRPr lang="de-CH" sz="1600" noProof="0" dirty="0"/>
          </a:p>
          <a:p>
            <a:pPr marL="742950" lvl="1" indent="-285750">
              <a:buFont typeface="Arial" panose="020B0604020202020204" pitchFamily="34" charset="0"/>
              <a:buChar char="•"/>
            </a:pPr>
            <a:endParaRPr lang="de-CH" noProof="0" dirty="0"/>
          </a:p>
          <a:p>
            <a:pPr marL="742950" lvl="1" indent="-285750">
              <a:buFont typeface="Arial" panose="020B0604020202020204" pitchFamily="34" charset="0"/>
              <a:buChar char="•"/>
            </a:pPr>
            <a:endParaRPr lang="de-CH" noProof="0" dirty="0"/>
          </a:p>
        </p:txBody>
      </p:sp>
      <p:sp>
        <p:nvSpPr>
          <p:cNvPr id="2" name="Foliennummernplatzhalter 1">
            <a:extLst>
              <a:ext uri="{FF2B5EF4-FFF2-40B4-BE49-F238E27FC236}">
                <a16:creationId xmlns:a16="http://schemas.microsoft.com/office/drawing/2014/main" id="{02C75491-5CD2-37B8-74F5-BB189318A1D8}"/>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2" name="Textfeld 11">
            <a:extLst>
              <a:ext uri="{FF2B5EF4-FFF2-40B4-BE49-F238E27FC236}">
                <a16:creationId xmlns:a16="http://schemas.microsoft.com/office/drawing/2014/main" id="{DE59FE28-F70C-6714-765E-81B0A485FC53}"/>
              </a:ext>
            </a:extLst>
          </p:cNvPr>
          <p:cNvSpPr txBox="1"/>
          <p:nvPr/>
        </p:nvSpPr>
        <p:spPr>
          <a:xfrm>
            <a:off x="950852" y="2321506"/>
            <a:ext cx="5462749" cy="3785652"/>
          </a:xfrm>
          <a:prstGeom prst="rect">
            <a:avLst/>
          </a:prstGeom>
          <a:noFill/>
        </p:spPr>
        <p:txBody>
          <a:bodyPr wrap="square">
            <a:spAutoFit/>
          </a:bodyPr>
          <a:lstStyle/>
          <a:p>
            <a:pPr>
              <a:buNone/>
            </a:pPr>
            <a:r>
              <a:rPr lang="de-CH" b="1" dirty="0">
                <a:solidFill>
                  <a:srgbClr val="738D05"/>
                </a:solidFill>
              </a:rPr>
              <a:t>Cappello verde = </a:t>
            </a:r>
            <a:r>
              <a:rPr lang="de-CH" b="1" dirty="0" err="1">
                <a:solidFill>
                  <a:srgbClr val="738D05"/>
                </a:solidFill>
              </a:rPr>
              <a:t>rafforzare</a:t>
            </a:r>
            <a:r>
              <a:rPr lang="de-CH" b="1" dirty="0">
                <a:solidFill>
                  <a:srgbClr val="738D05"/>
                </a:solidFill>
              </a:rPr>
              <a:t> </a:t>
            </a:r>
            <a:r>
              <a:rPr lang="de-CH" b="1" dirty="0" err="1">
                <a:solidFill>
                  <a:srgbClr val="738D05"/>
                </a:solidFill>
              </a:rPr>
              <a:t>l'idea</a:t>
            </a:r>
            <a:r>
              <a:rPr lang="de-CH" b="1" dirty="0">
                <a:solidFill>
                  <a:srgbClr val="738D05"/>
                </a:solidFill>
              </a:rPr>
              <a:t> con un</a:t>
            </a:r>
            <a:br>
              <a:rPr lang="de-CH" b="1" dirty="0">
                <a:solidFill>
                  <a:srgbClr val="738D05"/>
                </a:solidFill>
              </a:rPr>
            </a:br>
            <a:r>
              <a:rPr lang="de-CH" b="1" dirty="0" err="1">
                <a:solidFill>
                  <a:srgbClr val="738D05"/>
                </a:solidFill>
              </a:rPr>
              <a:t>feedback</a:t>
            </a:r>
            <a:r>
              <a:rPr lang="de-CH" b="1" dirty="0">
                <a:solidFill>
                  <a:srgbClr val="738D05"/>
                </a:solidFill>
              </a:rPr>
              <a:t> </a:t>
            </a:r>
            <a:r>
              <a:rPr lang="de-CH" b="1" dirty="0" err="1">
                <a:solidFill>
                  <a:srgbClr val="738D05"/>
                </a:solidFill>
              </a:rPr>
              <a:t>positivo</a:t>
            </a:r>
            <a:endParaRPr lang="de-CH" b="1" dirty="0">
              <a:solidFill>
                <a:srgbClr val="738D05"/>
              </a:solidFill>
            </a:endParaRPr>
          </a:p>
          <a:p>
            <a:pPr marL="285750" indent="-285750">
              <a:spcBef>
                <a:spcPts val="400"/>
              </a:spcBef>
              <a:buFont typeface="Arial" panose="020B0604020202020204" pitchFamily="34" charset="0"/>
              <a:buChar char="•"/>
            </a:pPr>
            <a:r>
              <a:rPr lang="de-CH" noProof="0" dirty="0"/>
              <a:t>Chi indossa un cappello verde può dare solo feedback positivi!</a:t>
            </a:r>
          </a:p>
          <a:p>
            <a:pPr marL="285750" indent="-285750">
              <a:spcBef>
                <a:spcPts val="400"/>
              </a:spcBef>
              <a:buFont typeface="Arial" panose="020B0604020202020204" pitchFamily="34" charset="0"/>
              <a:buChar char="•"/>
            </a:pPr>
            <a:r>
              <a:rPr lang="de-CH" dirty="0"/>
              <a:t>È importante essere concreti.</a:t>
            </a:r>
          </a:p>
          <a:p>
            <a:pPr marL="285750" indent="-285750">
              <a:spcBef>
                <a:spcPts val="400"/>
              </a:spcBef>
              <a:buFont typeface="Arial" panose="020B0604020202020204" pitchFamily="34" charset="0"/>
              <a:buChar char="•"/>
            </a:pPr>
            <a:r>
              <a:rPr lang="de-CH" noProof="0" dirty="0"/>
              <a:t>Esempi:</a:t>
            </a:r>
          </a:p>
          <a:p>
            <a:pPr marL="742950" lvl="1" indent="-285750">
              <a:spcBef>
                <a:spcPts val="400"/>
              </a:spcBef>
              <a:buFont typeface="Symbol" panose="05050102010706020507" pitchFamily="18" charset="2"/>
              <a:buChar char="-"/>
            </a:pPr>
            <a:r>
              <a:rPr lang="de-CH" sz="1600" dirty="0"/>
              <a:t>«Avete descritto le </a:t>
            </a:r>
            <a:r>
              <a:rPr lang="de-CH" sz="1600" dirty="0" err="1"/>
              <a:t>esigenze</a:t>
            </a:r>
            <a:r>
              <a:rPr lang="de-CH" sz="1600" dirty="0"/>
              <a:t> della </a:t>
            </a:r>
            <a:r>
              <a:rPr lang="de-CH" sz="1600" dirty="0" err="1"/>
              <a:t>clientela</a:t>
            </a:r>
            <a:r>
              <a:rPr lang="de-CH" sz="1600" dirty="0"/>
              <a:t> in modo molto chiaro.»</a:t>
            </a:r>
          </a:p>
          <a:p>
            <a:pPr marL="742950" lvl="1" indent="-285750">
              <a:spcBef>
                <a:spcPts val="400"/>
              </a:spcBef>
              <a:buFont typeface="Symbol" panose="05050102010706020507" pitchFamily="18" charset="2"/>
              <a:buChar char="-"/>
            </a:pPr>
            <a:r>
              <a:rPr lang="de-CH" sz="1600" noProof="0" dirty="0"/>
              <a:t>«Ho capito molto bene come funziona il vostro prodotto.»</a:t>
            </a:r>
          </a:p>
          <a:p>
            <a:pPr marL="742950" lvl="1" indent="-285750">
              <a:spcBef>
                <a:spcPts val="400"/>
              </a:spcBef>
              <a:buFont typeface="Symbol" panose="05050102010706020507" pitchFamily="18" charset="2"/>
              <a:buChar char="-"/>
            </a:pPr>
            <a:r>
              <a:rPr lang="de-CH" sz="1600" noProof="0" dirty="0"/>
              <a:t>«Avete </a:t>
            </a:r>
            <a:r>
              <a:rPr lang="de-CH" sz="1600" dirty="0"/>
              <a:t>spiegato</a:t>
            </a:r>
            <a:r>
              <a:rPr lang="de-CH" sz="1600" noProof="0" dirty="0"/>
              <a:t> molto bene </a:t>
            </a:r>
            <a:r>
              <a:rPr lang="de-CH" sz="1600" dirty="0"/>
              <a:t>perché proprio il vostro prodotto è in grado di risolvere il problema.»</a:t>
            </a:r>
            <a:endParaRPr lang="de-CH" sz="1600" noProof="0" dirty="0"/>
          </a:p>
        </p:txBody>
      </p:sp>
      <p:pic>
        <p:nvPicPr>
          <p:cNvPr id="4" name="Grafik 3" descr="Ein Bild, das Kleidung, Kopfbedeckung, Hut, Sonnenhut enthält.&#10;&#10;KI-generierte Inhalte können fehlerhaft sein.">
            <a:extLst>
              <a:ext uri="{FF2B5EF4-FFF2-40B4-BE49-F238E27FC236}">
                <a16:creationId xmlns:a16="http://schemas.microsoft.com/office/drawing/2014/main" id="{8326B50A-EB3A-A872-FC18-13DF2B70FDE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11259" y="1200622"/>
            <a:ext cx="1771643" cy="1161838"/>
          </a:xfrm>
          <a:prstGeom prst="rect">
            <a:avLst/>
          </a:prstGeom>
        </p:spPr>
      </p:pic>
      <p:sp>
        <p:nvSpPr>
          <p:cNvPr id="9" name="Rechteck 8">
            <a:extLst>
              <a:ext uri="{FF2B5EF4-FFF2-40B4-BE49-F238E27FC236}">
                <a16:creationId xmlns:a16="http://schemas.microsoft.com/office/drawing/2014/main" id="{CCF395DD-46FA-5365-A2D6-9C2527824D06}"/>
              </a:ext>
            </a:extLst>
          </p:cNvPr>
          <p:cNvSpPr/>
          <p:nvPr/>
        </p:nvSpPr>
        <p:spPr>
          <a:xfrm>
            <a:off x="950851" y="6358154"/>
            <a:ext cx="10117641" cy="399853"/>
          </a:xfrm>
          <a:prstGeom prst="rect">
            <a:avLst/>
          </a:prstGeom>
        </p:spPr>
        <p:txBody>
          <a:bodyPr wrap="square">
            <a:spAutoFit/>
          </a:bodyPr>
          <a:lstStyle/>
          <a:p>
            <a:pPr>
              <a:spcBef>
                <a:spcPts val="1200"/>
              </a:spcBef>
              <a:buClr>
                <a:srgbClr val="073450"/>
              </a:buClr>
            </a:pPr>
            <a:r>
              <a:rPr lang="de-CH" sz="999" b="1" dirty="0">
                <a:solidFill>
                  <a:srgbClr val="686868"/>
                </a:solidFill>
                <a:latin typeface="Century Gothic" panose="020B0502020202020204" pitchFamily="34" charset="0"/>
              </a:rPr>
              <a:t>Fonte: </a:t>
            </a:r>
            <a:r>
              <a:rPr lang="de-CH" sz="999" dirty="0">
                <a:solidFill>
                  <a:srgbClr val="686868"/>
                </a:solidFill>
                <a:latin typeface="Century Gothic" panose="020B0502020202020204" pitchFamily="34" charset="0"/>
              </a:rPr>
              <a:t>concetto dei cappelli verdi e rossi: </a:t>
            </a:r>
            <a:r>
              <a:rPr lang="en-US" sz="999" dirty="0">
                <a:solidFill>
                  <a:srgbClr val="686868"/>
                </a:solidFill>
                <a:latin typeface="Century Gothic" panose="020B0502020202020204" pitchFamily="34" charset="0"/>
              </a:rPr>
              <a:t>Carlson, E., &amp; Wilmot, W. (2006). Innovation: The Five Disciplines for Creating What Customers Want. Crown Business.</a:t>
            </a:r>
            <a:br>
              <a:rPr lang="en-US" sz="999" dirty="0">
                <a:solidFill>
                  <a:srgbClr val="686868"/>
                </a:solidFill>
                <a:latin typeface="Century Gothic" panose="020B0502020202020204" pitchFamily="34" charset="0"/>
              </a:rPr>
            </a:br>
            <a:r>
              <a:rPr lang="en-US" sz="999" dirty="0" err="1">
                <a:solidFill>
                  <a:srgbClr val="686868"/>
                </a:solidFill>
                <a:latin typeface="Century Gothic" panose="020B0502020202020204" pitchFamily="34" charset="0"/>
              </a:rPr>
              <a:t>Pagine</a:t>
            </a:r>
            <a:r>
              <a:rPr lang="en-US" sz="999" dirty="0">
                <a:solidFill>
                  <a:srgbClr val="686868"/>
                </a:solidFill>
                <a:latin typeface="Century Gothic" panose="020B0502020202020204" pitchFamily="34" charset="0"/>
              </a:rPr>
              <a:t> 103 e 104. </a:t>
            </a:r>
            <a:r>
              <a:rPr lang="en-US" sz="999" dirty="0" err="1">
                <a:solidFill>
                  <a:srgbClr val="686868"/>
                </a:solidFill>
                <a:latin typeface="Century Gothic" panose="020B0502020202020204" pitchFamily="34" charset="0"/>
              </a:rPr>
              <a:t>Esempi propri</a:t>
            </a:r>
            <a:r>
              <a:rPr lang="en-US" sz="999" dirty="0">
                <a:solidFill>
                  <a:srgbClr val="686868"/>
                </a:solidFill>
                <a:latin typeface="Century Gothic" panose="020B0502020202020204" pitchFamily="34" charset="0"/>
              </a:rPr>
              <a:t>.</a:t>
            </a:r>
            <a:endParaRPr lang="de-CH" sz="999"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106174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BB909E1E-94D7-BBC4-0610-6F535F0774F8}"/>
              </a:ext>
            </a:extLst>
          </p:cNvPr>
          <p:cNvSpPr>
            <a:spLocks noGrp="1"/>
          </p:cNvSpPr>
          <p:nvPr>
            <p:ph type="sldNum" sz="quarter" idx="12"/>
          </p:nvPr>
        </p:nvSpPr>
        <p:spPr/>
        <p:txBody>
          <a:bodyPr/>
          <a:lstStyle/>
          <a:p>
            <a:fld id="{B7E6CA31-DA56-47CF-9891-B6D0296B6AEC}" type="slidenum">
              <a:rPr lang="ru-RU" smtClean="0"/>
              <a:t>26</a:t>
            </a:fld>
            <a:endParaRPr lang="ru-RU" dirty="0"/>
          </a:p>
        </p:txBody>
      </p:sp>
      <p:sp>
        <p:nvSpPr>
          <p:cNvPr id="4" name="Rechteck 3">
            <a:extLst>
              <a:ext uri="{FF2B5EF4-FFF2-40B4-BE49-F238E27FC236}">
                <a16:creationId xmlns:a16="http://schemas.microsoft.com/office/drawing/2014/main" id="{D4234706-FC6E-B4CB-30FA-13273C0D9E2B}"/>
              </a:ext>
            </a:extLst>
          </p:cNvPr>
          <p:cNvSpPr/>
          <p:nvPr/>
        </p:nvSpPr>
        <p:spPr>
          <a:xfrm>
            <a:off x="1098237" y="1816489"/>
            <a:ext cx="5087534" cy="923330"/>
          </a:xfrm>
          <a:prstGeom prst="rect">
            <a:avLst/>
          </a:prstGeom>
        </p:spPr>
        <p:txBody>
          <a:bodyPr wrap="square">
            <a:spAutoFit/>
          </a:bodyPr>
          <a:lstStyle/>
          <a:p>
            <a:pPr>
              <a:spcBef>
                <a:spcPts val="800"/>
              </a:spcBef>
              <a:buClr>
                <a:srgbClr val="073450"/>
              </a:buClr>
            </a:pPr>
            <a:r>
              <a:rPr lang="de-CH" b="1" dirty="0" err="1"/>
              <a:t>Messaggi</a:t>
            </a:r>
            <a:r>
              <a:rPr lang="de-CH" b="1" dirty="0"/>
              <a:t> </a:t>
            </a:r>
            <a:r>
              <a:rPr lang="de-CH" b="1" dirty="0" err="1"/>
              <a:t>io</a:t>
            </a:r>
            <a:r>
              <a:rPr lang="de-CH" b="1" dirty="0"/>
              <a:t>: </a:t>
            </a:r>
            <a:r>
              <a:rPr lang="de-CH" dirty="0"/>
              <a:t>i messaggi in prima persona evitano di attribuire colpe e chiariscono che si tratta del proprio punto di vista.</a:t>
            </a:r>
          </a:p>
        </p:txBody>
      </p:sp>
      <p:cxnSp>
        <p:nvCxnSpPr>
          <p:cNvPr id="8" name="Gerader Verbinder 7">
            <a:extLst>
              <a:ext uri="{FF2B5EF4-FFF2-40B4-BE49-F238E27FC236}">
                <a16:creationId xmlns:a16="http://schemas.microsoft.com/office/drawing/2014/main" id="{BFB8A02D-876B-D902-8076-75C53E18FDD4}"/>
              </a:ext>
            </a:extLst>
          </p:cNvPr>
          <p:cNvCxnSpPr>
            <a:cxnSpLocks/>
          </p:cNvCxnSpPr>
          <p:nvPr/>
        </p:nvCxnSpPr>
        <p:spPr>
          <a:xfrm>
            <a:off x="1076083" y="1766981"/>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B6BF19E8-80C1-80E3-E1EF-9E57DDB306FF}"/>
              </a:ext>
            </a:extLst>
          </p:cNvPr>
          <p:cNvCxnSpPr>
            <a:cxnSpLocks/>
          </p:cNvCxnSpPr>
          <p:nvPr/>
        </p:nvCxnSpPr>
        <p:spPr>
          <a:xfrm>
            <a:off x="1076083" y="3006210"/>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A524BFAB-042F-5200-D66F-2F72AE40128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lvl="0">
              <a:defRPr/>
            </a:pPr>
            <a:r>
              <a:rPr lang="de-CH" sz="2400" dirty="0"/>
              <a:t>Dare un feedback: affinché il feedback sia efficace, occorre tenere presente alcuni aspetti</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cxnSp>
        <p:nvCxnSpPr>
          <p:cNvPr id="11" name="Gerader Verbinder 10">
            <a:extLst>
              <a:ext uri="{FF2B5EF4-FFF2-40B4-BE49-F238E27FC236}">
                <a16:creationId xmlns:a16="http://schemas.microsoft.com/office/drawing/2014/main" id="{D53EF6E5-6CF1-7E4D-FBF8-F1999A9DD0DF}"/>
              </a:ext>
            </a:extLst>
          </p:cNvPr>
          <p:cNvCxnSpPr>
            <a:cxnSpLocks/>
          </p:cNvCxnSpPr>
          <p:nvPr/>
        </p:nvCxnSpPr>
        <p:spPr>
          <a:xfrm>
            <a:off x="1076083" y="4413252"/>
            <a:ext cx="5040000"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58A40F04-2297-5FC4-8848-E4E502C09CD6}"/>
              </a:ext>
            </a:extLst>
          </p:cNvPr>
          <p:cNvSpPr txBox="1"/>
          <p:nvPr/>
        </p:nvSpPr>
        <p:spPr>
          <a:xfrm>
            <a:off x="1098236" y="3272599"/>
            <a:ext cx="4513377" cy="1200329"/>
          </a:xfrm>
          <a:prstGeom prst="rect">
            <a:avLst/>
          </a:prstGeom>
          <a:noFill/>
        </p:spPr>
        <p:txBody>
          <a:bodyPr wrap="square">
            <a:spAutoFit/>
          </a:bodyPr>
          <a:lstStyle/>
          <a:p>
            <a:pPr>
              <a:spcBef>
                <a:spcPts val="600"/>
              </a:spcBef>
            </a:pPr>
            <a:r>
              <a:rPr lang="de-CH" sz="1800" b="1" dirty="0"/>
              <a:t>Feedback</a:t>
            </a:r>
            <a:r>
              <a:rPr lang="de-CH" sz="1800" b="1" noProof="0" dirty="0"/>
              <a:t> concreto</a:t>
            </a:r>
            <a:r>
              <a:rPr lang="de-CH" sz="1800" b="1" dirty="0"/>
              <a:t>: </a:t>
            </a:r>
            <a:r>
              <a:rPr lang="de-CH" sz="1800" dirty="0"/>
              <a:t>il feedback è utile quando è concreto. Un feedback vago, al contrario, è meno utile.</a:t>
            </a:r>
          </a:p>
        </p:txBody>
      </p:sp>
      <p:sp>
        <p:nvSpPr>
          <p:cNvPr id="17" name="Textfeld 16">
            <a:extLst>
              <a:ext uri="{FF2B5EF4-FFF2-40B4-BE49-F238E27FC236}">
                <a16:creationId xmlns:a16="http://schemas.microsoft.com/office/drawing/2014/main" id="{F62CECC7-A1E5-FB2E-2281-358F52277D85}"/>
              </a:ext>
            </a:extLst>
          </p:cNvPr>
          <p:cNvSpPr txBox="1"/>
          <p:nvPr/>
        </p:nvSpPr>
        <p:spPr>
          <a:xfrm>
            <a:off x="1110785" y="4577418"/>
            <a:ext cx="4513377" cy="923330"/>
          </a:xfrm>
          <a:prstGeom prst="rect">
            <a:avLst/>
          </a:prstGeom>
          <a:noFill/>
        </p:spPr>
        <p:txBody>
          <a:bodyPr wrap="square">
            <a:spAutoFit/>
          </a:bodyPr>
          <a:lstStyle/>
          <a:p>
            <a:pPr>
              <a:spcBef>
                <a:spcPts val="600"/>
              </a:spcBef>
            </a:pPr>
            <a:r>
              <a:rPr lang="de-CH" sz="1800" b="1" noProof="0" dirty="0"/>
              <a:t>Concentrarsi sull’idea</a:t>
            </a:r>
            <a:r>
              <a:rPr lang="de-CH" sz="1800" b="1" dirty="0"/>
              <a:t>: </a:t>
            </a:r>
            <a:r>
              <a:rPr lang="de-CH" sz="1800" dirty="0"/>
              <a:t>la </a:t>
            </a:r>
            <a:r>
              <a:rPr lang="de-CH" dirty="0"/>
              <a:t>critica dovrebbe riguardare l’idea, non chi l’ha proposta.</a:t>
            </a:r>
            <a:endParaRPr lang="de-CH" sz="1800" dirty="0"/>
          </a:p>
        </p:txBody>
      </p:sp>
      <p:pic>
        <p:nvPicPr>
          <p:cNvPr id="29" name="Grafik 28" descr="Ein Bild, das Lächeln enthält.&#10;&#10;KI-generierte Inhalte können fehlerhaft sein.">
            <a:extLst>
              <a:ext uri="{FF2B5EF4-FFF2-40B4-BE49-F238E27FC236}">
                <a16:creationId xmlns:a16="http://schemas.microsoft.com/office/drawing/2014/main" id="{61B026B9-6590-9FC7-1AA6-855ABA5F8047}"/>
              </a:ext>
            </a:extLst>
          </p:cNvPr>
          <p:cNvPicPr>
            <a:picLocks noChangeAspect="1"/>
          </p:cNvPicPr>
          <p:nvPr/>
        </p:nvPicPr>
        <p:blipFill>
          <a:blip r:embed="rId3"/>
          <a:stretch>
            <a:fillRect/>
          </a:stretch>
        </p:blipFill>
        <p:spPr>
          <a:xfrm>
            <a:off x="6829484" y="1679185"/>
            <a:ext cx="4215157" cy="4134355"/>
          </a:xfrm>
          <a:prstGeom prst="rect">
            <a:avLst/>
          </a:prstGeom>
        </p:spPr>
      </p:pic>
      <p:cxnSp>
        <p:nvCxnSpPr>
          <p:cNvPr id="30" name="Gerader Verbinder 29">
            <a:extLst>
              <a:ext uri="{FF2B5EF4-FFF2-40B4-BE49-F238E27FC236}">
                <a16:creationId xmlns:a16="http://schemas.microsoft.com/office/drawing/2014/main" id="{E03B3A02-B6BF-3E0A-E903-50A6BF402ED8}"/>
              </a:ext>
            </a:extLst>
          </p:cNvPr>
          <p:cNvCxnSpPr>
            <a:cxnSpLocks/>
          </p:cNvCxnSpPr>
          <p:nvPr/>
        </p:nvCxnSpPr>
        <p:spPr>
          <a:xfrm>
            <a:off x="1076083" y="5725866"/>
            <a:ext cx="504000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13" name="Textfeld 12">
            <a:extLst>
              <a:ext uri="{FF2B5EF4-FFF2-40B4-BE49-F238E27FC236}">
                <a16:creationId xmlns:a16="http://schemas.microsoft.com/office/drawing/2014/main" id="{BE41CC98-0C5E-D586-1060-E9ABB92AFCD6}"/>
              </a:ext>
            </a:extLst>
          </p:cNvPr>
          <p:cNvSpPr txBox="1"/>
          <p:nvPr/>
        </p:nvSpPr>
        <p:spPr>
          <a:xfrm>
            <a:off x="7032142" y="5852589"/>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Fonte: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9535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398EB-2D46-2579-B5DC-2DF27B127660}"/>
            </a:ext>
          </a:extLst>
        </p:cNvPr>
        <p:cNvGrpSpPr/>
        <p:nvPr/>
      </p:nvGrpSpPr>
      <p:grpSpPr>
        <a:xfrm>
          <a:off x="0" y="0"/>
          <a:ext cx="0" cy="0"/>
          <a:chOff x="0" y="0"/>
          <a:chExt cx="0" cy="0"/>
        </a:xfrm>
      </p:grpSpPr>
      <p:pic>
        <p:nvPicPr>
          <p:cNvPr id="39" name="Рисунок 40">
            <a:extLst>
              <a:ext uri="{FF2B5EF4-FFF2-40B4-BE49-F238E27FC236}">
                <a16:creationId xmlns:a16="http://schemas.microsoft.com/office/drawing/2014/main" id="{15487E00-304E-9D90-39BE-C892352E6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43282" y="274620"/>
            <a:ext cx="2128409" cy="821353"/>
          </a:xfrm>
          <a:prstGeom prst="rect">
            <a:avLst/>
          </a:prstGeom>
        </p:spPr>
      </p:pic>
      <p:sp>
        <p:nvSpPr>
          <p:cNvPr id="41" name="Textfeld 40">
            <a:extLst>
              <a:ext uri="{FF2B5EF4-FFF2-40B4-BE49-F238E27FC236}">
                <a16:creationId xmlns:a16="http://schemas.microsoft.com/office/drawing/2014/main" id="{82D6D799-FF53-B8E8-D620-E0E2DA8950E0}"/>
              </a:ext>
            </a:extLst>
          </p:cNvPr>
          <p:cNvSpPr txBox="1"/>
          <p:nvPr/>
        </p:nvSpPr>
        <p:spPr>
          <a:xfrm>
            <a:off x="627889" y="308283"/>
            <a:ext cx="6311900" cy="477054"/>
          </a:xfrm>
          <a:prstGeom prst="rect">
            <a:avLst/>
          </a:prstGeom>
          <a:noFill/>
        </p:spPr>
        <p:txBody>
          <a:bodyPr wrap="square">
            <a:spAutoFit/>
          </a:bodyPr>
          <a:lstStyle/>
          <a:p>
            <a:pPr marL="0" marR="0" lvl="0" indent="0" algn="l" defTabSz="914400" rtl="0" eaLnBrk="1" fontAlgn="auto" latinLnBrk="0" hangingPunct="1">
              <a:lnSpc>
                <a:spcPct val="100000"/>
              </a:lnSpc>
              <a:spcBef>
                <a:spcPts val="1200"/>
              </a:spcBef>
              <a:spcAft>
                <a:spcPts val="0"/>
              </a:spcAft>
              <a:buClr>
                <a:srgbClr val="D17930"/>
              </a:buClr>
              <a:buSzTx/>
              <a:buFontTx/>
              <a:buNone/>
              <a:tabLst/>
              <a:defRPr/>
            </a:pPr>
            <a:r>
              <a:rPr kumimoji="0" lang="it-CH" sz="2500" b="1" i="0" u="none" strike="noStrike" kern="1200" cap="none" spc="0" normalizeH="0" baseline="0" noProof="0" dirty="0">
                <a:ln>
                  <a:noFill/>
                </a:ln>
                <a:solidFill>
                  <a:srgbClr val="D17930"/>
                </a:solidFill>
                <a:effectLst/>
                <a:uLnTx/>
                <a:uFillTx/>
                <a:latin typeface="Century Gothic" panose="020B0502020202020204" pitchFamily="34" charset="0"/>
                <a:ea typeface="+mn-ea"/>
                <a:cs typeface="Arial" panose="020B0604020202020204" pitchFamily="34" charset="0"/>
              </a:rPr>
              <a:t>Compito relativo al dare un feedback</a:t>
            </a:r>
          </a:p>
        </p:txBody>
      </p:sp>
      <p:sp>
        <p:nvSpPr>
          <p:cNvPr id="2" name="Foliennummernplatzhalter 2">
            <a:extLst>
              <a:ext uri="{FF2B5EF4-FFF2-40B4-BE49-F238E27FC236}">
                <a16:creationId xmlns:a16="http://schemas.microsoft.com/office/drawing/2014/main" id="{1D95D609-B68C-666F-BF87-FD8F07358AFE}"/>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27</a:t>
            </a:fld>
            <a:endParaRPr lang="ru-RU" dirty="0"/>
          </a:p>
        </p:txBody>
      </p:sp>
      <p:sp>
        <p:nvSpPr>
          <p:cNvPr id="3" name="Rechteck 2">
            <a:extLst>
              <a:ext uri="{FF2B5EF4-FFF2-40B4-BE49-F238E27FC236}">
                <a16:creationId xmlns:a16="http://schemas.microsoft.com/office/drawing/2014/main" id="{03F788B7-FDF2-0CBF-CFC5-84857FBA0183}"/>
              </a:ext>
            </a:extLst>
          </p:cNvPr>
          <p:cNvSpPr/>
          <p:nvPr/>
        </p:nvSpPr>
        <p:spPr>
          <a:xfrm>
            <a:off x="4387343" y="3575714"/>
            <a:ext cx="3302279" cy="523220"/>
          </a:xfrm>
          <a:prstGeom prst="rect">
            <a:avLst/>
          </a:prstGeom>
        </p:spPr>
        <p:txBody>
          <a:bodyPr wrap="square">
            <a:spAutoFit/>
          </a:bodyPr>
          <a:lstStyle/>
          <a:p>
            <a:pPr>
              <a:spcBef>
                <a:spcPts val="800"/>
              </a:spcBef>
              <a:buClr>
                <a:srgbClr val="073450"/>
              </a:buClr>
            </a:pPr>
            <a:r>
              <a:rPr lang="it-CH" sz="1400" noProof="0" dirty="0"/>
              <a:t>Formulate </a:t>
            </a:r>
            <a:r>
              <a:rPr lang="it-CH" sz="1400" b="1" noProof="0" dirty="0"/>
              <a:t>un'affermazione di carattere generale</a:t>
            </a:r>
          </a:p>
        </p:txBody>
      </p:sp>
      <p:cxnSp>
        <p:nvCxnSpPr>
          <p:cNvPr id="11" name="Gerader Verbinder 10">
            <a:extLst>
              <a:ext uri="{FF2B5EF4-FFF2-40B4-BE49-F238E27FC236}">
                <a16:creationId xmlns:a16="http://schemas.microsoft.com/office/drawing/2014/main" id="{01EC022C-2889-B1B6-8174-502072BD94B4}"/>
              </a:ext>
            </a:extLst>
          </p:cNvPr>
          <p:cNvCxnSpPr>
            <a:cxnSpLocks/>
          </p:cNvCxnSpPr>
          <p:nvPr/>
        </p:nvCxnSpPr>
        <p:spPr>
          <a:xfrm>
            <a:off x="613505" y="3419244"/>
            <a:ext cx="11230664"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F4B5F36-768E-937A-0671-4D60419399DC}"/>
              </a:ext>
            </a:extLst>
          </p:cNvPr>
          <p:cNvCxnSpPr>
            <a:cxnSpLocks/>
          </p:cNvCxnSpPr>
          <p:nvPr/>
        </p:nvCxnSpPr>
        <p:spPr>
          <a:xfrm>
            <a:off x="613505" y="4378768"/>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D9A2B478-D0A8-25F4-2908-4D66B6A38551}"/>
              </a:ext>
            </a:extLst>
          </p:cNvPr>
          <p:cNvCxnSpPr>
            <a:cxnSpLocks/>
          </p:cNvCxnSpPr>
          <p:nvPr/>
        </p:nvCxnSpPr>
        <p:spPr>
          <a:xfrm>
            <a:off x="613505" y="5441563"/>
            <a:ext cx="11230664"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4" name="Textfeld 13">
            <a:extLst>
              <a:ext uri="{FF2B5EF4-FFF2-40B4-BE49-F238E27FC236}">
                <a16:creationId xmlns:a16="http://schemas.microsoft.com/office/drawing/2014/main" id="{11FB7B11-F484-E7A7-16AA-3DBF201FA0B4}"/>
              </a:ext>
            </a:extLst>
          </p:cNvPr>
          <p:cNvSpPr txBox="1"/>
          <p:nvPr/>
        </p:nvSpPr>
        <p:spPr>
          <a:xfrm>
            <a:off x="4387343" y="4604813"/>
            <a:ext cx="3046196" cy="523220"/>
          </a:xfrm>
          <a:prstGeom prst="rect">
            <a:avLst/>
          </a:prstGeom>
          <a:noFill/>
        </p:spPr>
        <p:txBody>
          <a:bodyPr wrap="square">
            <a:spAutoFit/>
          </a:bodyPr>
          <a:lstStyle/>
          <a:p>
            <a:pPr>
              <a:spcBef>
                <a:spcPts val="600"/>
              </a:spcBef>
            </a:pPr>
            <a:r>
              <a:rPr lang="it-CH" sz="1400" noProof="0" dirty="0"/>
              <a:t>Formulate il vostro feedback in modo molto </a:t>
            </a:r>
            <a:r>
              <a:rPr lang="it-CH" sz="1400" b="1" noProof="0" dirty="0"/>
              <a:t>vago.</a:t>
            </a:r>
          </a:p>
        </p:txBody>
      </p:sp>
      <p:sp>
        <p:nvSpPr>
          <p:cNvPr id="15" name="Textfeld 14">
            <a:extLst>
              <a:ext uri="{FF2B5EF4-FFF2-40B4-BE49-F238E27FC236}">
                <a16:creationId xmlns:a16="http://schemas.microsoft.com/office/drawing/2014/main" id="{8191FD35-4485-4437-7BBB-1F20666FE337}"/>
              </a:ext>
            </a:extLst>
          </p:cNvPr>
          <p:cNvSpPr txBox="1"/>
          <p:nvPr/>
        </p:nvSpPr>
        <p:spPr>
          <a:xfrm>
            <a:off x="4387343" y="5598118"/>
            <a:ext cx="3164530" cy="307777"/>
          </a:xfrm>
          <a:prstGeom prst="rect">
            <a:avLst/>
          </a:prstGeom>
          <a:noFill/>
        </p:spPr>
        <p:txBody>
          <a:bodyPr wrap="square">
            <a:spAutoFit/>
          </a:bodyPr>
          <a:lstStyle/>
          <a:p>
            <a:pPr>
              <a:spcBef>
                <a:spcPts val="600"/>
              </a:spcBef>
            </a:pPr>
            <a:r>
              <a:rPr lang="it-CH" sz="1400" noProof="0" dirty="0"/>
              <a:t>Criticate il </a:t>
            </a:r>
            <a:r>
              <a:rPr lang="it-CH" sz="1400" b="1" noProof="0" dirty="0"/>
              <a:t>team</a:t>
            </a:r>
            <a:r>
              <a:rPr lang="it-CH" sz="1400" noProof="0" dirty="0"/>
              <a:t>.</a:t>
            </a:r>
          </a:p>
        </p:txBody>
      </p:sp>
      <p:cxnSp>
        <p:nvCxnSpPr>
          <p:cNvPr id="16" name="Gerader Verbinder 15">
            <a:extLst>
              <a:ext uri="{FF2B5EF4-FFF2-40B4-BE49-F238E27FC236}">
                <a16:creationId xmlns:a16="http://schemas.microsoft.com/office/drawing/2014/main" id="{03A4E346-DD62-6E8A-7993-3F084ED6C9DC}"/>
              </a:ext>
            </a:extLst>
          </p:cNvPr>
          <p:cNvCxnSpPr>
            <a:cxnSpLocks/>
          </p:cNvCxnSpPr>
          <p:nvPr/>
        </p:nvCxnSpPr>
        <p:spPr>
          <a:xfrm>
            <a:off x="613505" y="6280834"/>
            <a:ext cx="10563690"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sp>
        <p:nvSpPr>
          <p:cNvPr id="21" name="Rechteck 20">
            <a:extLst>
              <a:ext uri="{FF2B5EF4-FFF2-40B4-BE49-F238E27FC236}">
                <a16:creationId xmlns:a16="http://schemas.microsoft.com/office/drawing/2014/main" id="{47F10060-5D08-C199-6696-4F1130A42BFA}"/>
              </a:ext>
            </a:extLst>
          </p:cNvPr>
          <p:cNvSpPr/>
          <p:nvPr/>
        </p:nvSpPr>
        <p:spPr>
          <a:xfrm>
            <a:off x="602747" y="1219784"/>
            <a:ext cx="10911200" cy="1190069"/>
          </a:xfrm>
          <a:prstGeom prst="rect">
            <a:avLst/>
          </a:prstGeom>
        </p:spPr>
        <p:txBody>
          <a:bodyPr wrap="square">
            <a:spAutoFit/>
          </a:bodyPr>
          <a:lstStyle/>
          <a:p>
            <a:pPr marL="342900" indent="-342900">
              <a:spcBef>
                <a:spcPts val="200"/>
              </a:spcBef>
              <a:buClr>
                <a:srgbClr val="073450"/>
              </a:buClr>
              <a:buFont typeface="+mj-lt"/>
              <a:buAutoNum type="arabicPeriod"/>
            </a:pPr>
            <a:r>
              <a:rPr lang="de-CH" sz="1700" b="1" dirty="0"/>
              <a:t>Immaginate che un team abbia presentato la seguente idea: </a:t>
            </a:r>
            <a:r>
              <a:rPr lang="de-CH" sz="1700" dirty="0"/>
              <a:t>un rimorchio per biciclette leggero e pieghevole per trasportare la spesa in modo sicuro e comodo. </a:t>
            </a:r>
          </a:p>
          <a:p>
            <a:pPr marL="342900" indent="-342900">
              <a:spcBef>
                <a:spcPts val="200"/>
              </a:spcBef>
              <a:buClr>
                <a:srgbClr val="073450"/>
              </a:buClr>
              <a:buFont typeface="+mj-lt"/>
              <a:buAutoNum type="arabicPeriod"/>
            </a:pPr>
            <a:r>
              <a:rPr lang="de-CH" sz="1700" b="1" dirty="0"/>
              <a:t>Il vostro feedback: </a:t>
            </a:r>
            <a:r>
              <a:rPr lang="de-CH" sz="1600" dirty="0"/>
              <a:t>fornite un feedback: una volta senza seguire le regole, una volta seguendo le regole (vedi tabella).</a:t>
            </a:r>
          </a:p>
          <a:p>
            <a:pPr marL="342900" indent="-342900">
              <a:spcBef>
                <a:spcPts val="200"/>
              </a:spcBef>
              <a:buClr>
                <a:srgbClr val="073450"/>
              </a:buClr>
              <a:buFont typeface="+mj-lt"/>
              <a:buAutoNum type="arabicPeriod"/>
            </a:pPr>
            <a:r>
              <a:rPr lang="it-CH" sz="1700" b="1" noProof="0" dirty="0"/>
              <a:t>Discussione: </a:t>
            </a:r>
            <a:r>
              <a:rPr lang="it-CH" sz="1700" noProof="0" dirty="0"/>
              <a:t>come pensate che il rispettivo feedback venga percepito dai destinatari?</a:t>
            </a:r>
          </a:p>
        </p:txBody>
      </p:sp>
      <p:sp>
        <p:nvSpPr>
          <p:cNvPr id="23" name="Rechteck 22">
            <a:extLst>
              <a:ext uri="{FF2B5EF4-FFF2-40B4-BE49-F238E27FC236}">
                <a16:creationId xmlns:a16="http://schemas.microsoft.com/office/drawing/2014/main" id="{EEF74237-66AA-963E-93D8-673892CABB6E}"/>
              </a:ext>
            </a:extLst>
          </p:cNvPr>
          <p:cNvSpPr/>
          <p:nvPr/>
        </p:nvSpPr>
        <p:spPr>
          <a:xfrm>
            <a:off x="7919727" y="3660059"/>
            <a:ext cx="3467229" cy="523220"/>
          </a:xfrm>
          <a:prstGeom prst="rect">
            <a:avLst/>
          </a:prstGeom>
        </p:spPr>
        <p:txBody>
          <a:bodyPr wrap="square">
            <a:spAutoFit/>
          </a:bodyPr>
          <a:lstStyle/>
          <a:p>
            <a:pPr>
              <a:spcBef>
                <a:spcPts val="800"/>
              </a:spcBef>
              <a:buClr>
                <a:srgbClr val="073450"/>
              </a:buClr>
            </a:pPr>
            <a:r>
              <a:rPr lang="it-CH" sz="1400" noProof="0" dirty="0"/>
              <a:t>Formulate un </a:t>
            </a:r>
            <a:r>
              <a:rPr lang="it-CH" sz="1400" b="1" noProof="0" dirty="0"/>
              <a:t>messaggio io</a:t>
            </a:r>
            <a:r>
              <a:rPr lang="it-CH" sz="1400" noProof="0" dirty="0"/>
              <a:t> (in prima persona)</a:t>
            </a:r>
          </a:p>
        </p:txBody>
      </p:sp>
      <p:sp>
        <p:nvSpPr>
          <p:cNvPr id="24" name="Rechteck 23">
            <a:extLst>
              <a:ext uri="{FF2B5EF4-FFF2-40B4-BE49-F238E27FC236}">
                <a16:creationId xmlns:a16="http://schemas.microsoft.com/office/drawing/2014/main" id="{9DB69EF7-B236-F817-BF3A-EE1549CBAF28}"/>
              </a:ext>
            </a:extLst>
          </p:cNvPr>
          <p:cNvSpPr/>
          <p:nvPr/>
        </p:nvSpPr>
        <p:spPr>
          <a:xfrm>
            <a:off x="712755" y="3443654"/>
            <a:ext cx="3444483" cy="954107"/>
          </a:xfrm>
          <a:prstGeom prst="rect">
            <a:avLst/>
          </a:prstGeom>
        </p:spPr>
        <p:txBody>
          <a:bodyPr wrap="square">
            <a:spAutoFit/>
          </a:bodyPr>
          <a:lstStyle/>
          <a:p>
            <a:r>
              <a:rPr lang="it-CH" sz="1400" b="1" dirty="0"/>
              <a:t>Sostenibilità: </a:t>
            </a:r>
            <a:r>
              <a:rPr lang="it-CH" sz="1400" dirty="0"/>
              <a:t>Temete che il rimorchio per biciclette offra possibilità limitate di riparazione e riciclaggio dei singoli componenti.</a:t>
            </a:r>
            <a:endParaRPr lang="de-CH" sz="1400" dirty="0"/>
          </a:p>
        </p:txBody>
      </p:sp>
      <p:sp>
        <p:nvSpPr>
          <p:cNvPr id="40" name="Rechteck 39">
            <a:extLst>
              <a:ext uri="{FF2B5EF4-FFF2-40B4-BE49-F238E27FC236}">
                <a16:creationId xmlns:a16="http://schemas.microsoft.com/office/drawing/2014/main" id="{0588C2E5-5C38-ED0F-C5E3-1CD1D39405A0}"/>
              </a:ext>
            </a:extLst>
          </p:cNvPr>
          <p:cNvSpPr/>
          <p:nvPr/>
        </p:nvSpPr>
        <p:spPr>
          <a:xfrm>
            <a:off x="712755" y="2786143"/>
            <a:ext cx="3302279" cy="338554"/>
          </a:xfrm>
          <a:prstGeom prst="rect">
            <a:avLst/>
          </a:prstGeom>
        </p:spPr>
        <p:txBody>
          <a:bodyPr wrap="square">
            <a:spAutoFit/>
          </a:bodyPr>
          <a:lstStyle/>
          <a:p>
            <a:pPr>
              <a:spcBef>
                <a:spcPts val="800"/>
              </a:spcBef>
              <a:buClr>
                <a:srgbClr val="073450"/>
              </a:buClr>
            </a:pPr>
            <a:r>
              <a:rPr lang="de-CH" sz="1600" b="1" dirty="0"/>
              <a:t>Contenuto del vostro feedback</a:t>
            </a:r>
          </a:p>
        </p:txBody>
      </p:sp>
      <p:sp>
        <p:nvSpPr>
          <p:cNvPr id="42" name="Rechteck 41">
            <a:extLst>
              <a:ext uri="{FF2B5EF4-FFF2-40B4-BE49-F238E27FC236}">
                <a16:creationId xmlns:a16="http://schemas.microsoft.com/office/drawing/2014/main" id="{972637F5-C476-EA7A-AD91-E422DDB4FF08}"/>
              </a:ext>
            </a:extLst>
          </p:cNvPr>
          <p:cNvSpPr/>
          <p:nvPr/>
        </p:nvSpPr>
        <p:spPr>
          <a:xfrm>
            <a:off x="7919727" y="2786143"/>
            <a:ext cx="3302279" cy="338554"/>
          </a:xfrm>
          <a:prstGeom prst="rect">
            <a:avLst/>
          </a:prstGeom>
        </p:spPr>
        <p:txBody>
          <a:bodyPr wrap="square">
            <a:spAutoFit/>
          </a:bodyPr>
          <a:lstStyle/>
          <a:p>
            <a:pPr>
              <a:spcBef>
                <a:spcPts val="800"/>
              </a:spcBef>
              <a:buClr>
                <a:srgbClr val="073450"/>
              </a:buClr>
            </a:pPr>
            <a:r>
              <a:rPr lang="de-CH" sz="1600" b="1" dirty="0"/>
              <a:t>Rispetto delle regole del gioco</a:t>
            </a:r>
          </a:p>
        </p:txBody>
      </p:sp>
      <p:sp>
        <p:nvSpPr>
          <p:cNvPr id="43" name="Rechteck 42">
            <a:extLst>
              <a:ext uri="{FF2B5EF4-FFF2-40B4-BE49-F238E27FC236}">
                <a16:creationId xmlns:a16="http://schemas.microsoft.com/office/drawing/2014/main" id="{31B3590E-4534-1CBA-FB59-CF893B7B13BC}"/>
              </a:ext>
            </a:extLst>
          </p:cNvPr>
          <p:cNvSpPr/>
          <p:nvPr/>
        </p:nvSpPr>
        <p:spPr>
          <a:xfrm>
            <a:off x="4387343" y="2786143"/>
            <a:ext cx="3302279" cy="338554"/>
          </a:xfrm>
          <a:prstGeom prst="rect">
            <a:avLst/>
          </a:prstGeom>
        </p:spPr>
        <p:txBody>
          <a:bodyPr wrap="square">
            <a:spAutoFit/>
          </a:bodyPr>
          <a:lstStyle/>
          <a:p>
            <a:pPr>
              <a:spcBef>
                <a:spcPts val="800"/>
              </a:spcBef>
              <a:buClr>
                <a:srgbClr val="073450"/>
              </a:buClr>
            </a:pPr>
            <a:r>
              <a:rPr lang="de-CH" sz="1600" b="1" dirty="0"/>
              <a:t>Inosservanza delle regole del gioco</a:t>
            </a:r>
          </a:p>
        </p:txBody>
      </p:sp>
      <p:sp>
        <p:nvSpPr>
          <p:cNvPr id="44" name="Textfeld 43">
            <a:extLst>
              <a:ext uri="{FF2B5EF4-FFF2-40B4-BE49-F238E27FC236}">
                <a16:creationId xmlns:a16="http://schemas.microsoft.com/office/drawing/2014/main" id="{CCF6A822-7998-A42F-9A7E-F36733E6CF34}"/>
              </a:ext>
            </a:extLst>
          </p:cNvPr>
          <p:cNvSpPr txBox="1"/>
          <p:nvPr/>
        </p:nvSpPr>
        <p:spPr>
          <a:xfrm>
            <a:off x="7919727" y="4545760"/>
            <a:ext cx="3046196" cy="523220"/>
          </a:xfrm>
          <a:prstGeom prst="rect">
            <a:avLst/>
          </a:prstGeom>
          <a:noFill/>
        </p:spPr>
        <p:txBody>
          <a:bodyPr wrap="square">
            <a:spAutoFit/>
          </a:bodyPr>
          <a:lstStyle/>
          <a:p>
            <a:pPr>
              <a:spcBef>
                <a:spcPts val="600"/>
              </a:spcBef>
            </a:pPr>
            <a:r>
              <a:rPr lang="it-CH" sz="1400" noProof="0" dirty="0"/>
              <a:t>Formulate il vostro feedback in modo molto </a:t>
            </a:r>
            <a:r>
              <a:rPr lang="it-CH" sz="1400" b="1" noProof="0" dirty="0"/>
              <a:t>concreto.</a:t>
            </a:r>
          </a:p>
        </p:txBody>
      </p:sp>
      <p:sp>
        <p:nvSpPr>
          <p:cNvPr id="45" name="Textfeld 44">
            <a:extLst>
              <a:ext uri="{FF2B5EF4-FFF2-40B4-BE49-F238E27FC236}">
                <a16:creationId xmlns:a16="http://schemas.microsoft.com/office/drawing/2014/main" id="{644B0BB0-AD10-B00D-FAD8-EAF490F677AB}"/>
              </a:ext>
            </a:extLst>
          </p:cNvPr>
          <p:cNvSpPr txBox="1"/>
          <p:nvPr/>
        </p:nvSpPr>
        <p:spPr>
          <a:xfrm>
            <a:off x="7919727" y="5512054"/>
            <a:ext cx="3164530" cy="523220"/>
          </a:xfrm>
          <a:prstGeom prst="rect">
            <a:avLst/>
          </a:prstGeom>
          <a:noFill/>
        </p:spPr>
        <p:txBody>
          <a:bodyPr wrap="square">
            <a:spAutoFit/>
          </a:bodyPr>
          <a:lstStyle/>
          <a:p>
            <a:pPr>
              <a:spcBef>
                <a:spcPts val="600"/>
              </a:spcBef>
            </a:pPr>
            <a:r>
              <a:rPr lang="it-CH" sz="1400" noProof="0" dirty="0"/>
              <a:t>Criticate </a:t>
            </a:r>
            <a:r>
              <a:rPr lang="it-CH" sz="1400" b="1" noProof="0" dirty="0"/>
              <a:t>l'idea</a:t>
            </a:r>
            <a:r>
              <a:rPr lang="it-CH" sz="1400" noProof="0" dirty="0"/>
              <a:t>, </a:t>
            </a:r>
            <a:br>
              <a:rPr lang="it-CH" sz="1400" noProof="0" dirty="0"/>
            </a:br>
            <a:r>
              <a:rPr lang="it-CH" sz="1400" noProof="0" dirty="0"/>
              <a:t>non il team</a:t>
            </a:r>
          </a:p>
        </p:txBody>
      </p:sp>
      <p:sp>
        <p:nvSpPr>
          <p:cNvPr id="47" name="Textfeld 46">
            <a:extLst>
              <a:ext uri="{FF2B5EF4-FFF2-40B4-BE49-F238E27FC236}">
                <a16:creationId xmlns:a16="http://schemas.microsoft.com/office/drawing/2014/main" id="{05F0DF0F-463E-4DAF-1131-6F18AC738B0B}"/>
              </a:ext>
            </a:extLst>
          </p:cNvPr>
          <p:cNvSpPr txBox="1"/>
          <p:nvPr/>
        </p:nvSpPr>
        <p:spPr>
          <a:xfrm>
            <a:off x="712755" y="5529335"/>
            <a:ext cx="3084694" cy="523220"/>
          </a:xfrm>
          <a:prstGeom prst="rect">
            <a:avLst/>
          </a:prstGeom>
          <a:noFill/>
        </p:spPr>
        <p:txBody>
          <a:bodyPr wrap="square">
            <a:spAutoFit/>
          </a:bodyPr>
          <a:lstStyle/>
          <a:p>
            <a:r>
              <a:rPr lang="de-CH" sz="1400" b="1" dirty="0"/>
              <a:t>Dimensioni del mercato: </a:t>
            </a:r>
            <a:r>
              <a:rPr lang="de-CH" sz="1400" dirty="0"/>
              <a:t>ritenete che il mercato sia troppo piccolo.</a:t>
            </a:r>
          </a:p>
        </p:txBody>
      </p:sp>
      <p:sp>
        <p:nvSpPr>
          <p:cNvPr id="48" name="Textfeld 47">
            <a:extLst>
              <a:ext uri="{FF2B5EF4-FFF2-40B4-BE49-F238E27FC236}">
                <a16:creationId xmlns:a16="http://schemas.microsoft.com/office/drawing/2014/main" id="{184C1EBD-5367-916C-08DC-5A9F5BB27F44}"/>
              </a:ext>
            </a:extLst>
          </p:cNvPr>
          <p:cNvSpPr txBox="1"/>
          <p:nvPr/>
        </p:nvSpPr>
        <p:spPr>
          <a:xfrm>
            <a:off x="712755" y="4440985"/>
            <a:ext cx="3418830" cy="738664"/>
          </a:xfrm>
          <a:prstGeom prst="rect">
            <a:avLst/>
          </a:prstGeom>
          <a:noFill/>
        </p:spPr>
        <p:txBody>
          <a:bodyPr wrap="square">
            <a:spAutoFit/>
          </a:bodyPr>
          <a:lstStyle/>
          <a:p>
            <a:r>
              <a:rPr lang="de-CH" sz="1400" b="1" dirty="0"/>
              <a:t>Resistenza alle intemperie: </a:t>
            </a:r>
            <a:r>
              <a:rPr lang="de-CH" sz="1400" dirty="0"/>
              <a:t>temete che il materiale non sia impermeabile e che la spesa possa bagnarsi.</a:t>
            </a:r>
          </a:p>
        </p:txBody>
      </p:sp>
    </p:spTree>
    <p:extLst>
      <p:ext uri="{BB962C8B-B14F-4D97-AF65-F5344CB8AC3E}">
        <p14:creationId xmlns:p14="http://schemas.microsoft.com/office/powerpoint/2010/main" val="2712784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404CB-5CBD-625E-58CA-761BC90BBF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1E9B8E4D-9B41-E49E-B745-6FCE0B04772C}"/>
              </a:ext>
            </a:extLst>
          </p:cNvPr>
          <p:cNvSpPr>
            <a:spLocks noGrp="1"/>
          </p:cNvSpPr>
          <p:nvPr>
            <p:ph type="sldNum" sz="quarter" idx="12"/>
          </p:nvPr>
        </p:nvSpPr>
        <p:spPr/>
        <p:txBody>
          <a:bodyPr/>
          <a:lstStyle/>
          <a:p>
            <a:fld id="{B7E6CA31-DA56-47CF-9891-B6D0296B6AEC}" type="slidenum">
              <a:rPr lang="ru-RU" smtClean="0"/>
              <a:t>28</a:t>
            </a:fld>
            <a:endParaRPr lang="ru-RU" dirty="0"/>
          </a:p>
        </p:txBody>
      </p:sp>
      <p:sp>
        <p:nvSpPr>
          <p:cNvPr id="4" name="Rechteck 3">
            <a:extLst>
              <a:ext uri="{FF2B5EF4-FFF2-40B4-BE49-F238E27FC236}">
                <a16:creationId xmlns:a16="http://schemas.microsoft.com/office/drawing/2014/main" id="{4952AB24-3C65-D8FE-8377-188F655A6EE2}"/>
              </a:ext>
            </a:extLst>
          </p:cNvPr>
          <p:cNvSpPr/>
          <p:nvPr/>
        </p:nvSpPr>
        <p:spPr>
          <a:xfrm>
            <a:off x="1098237" y="3979048"/>
            <a:ext cx="6313782" cy="923330"/>
          </a:xfrm>
          <a:prstGeom prst="rect">
            <a:avLst/>
          </a:prstGeom>
        </p:spPr>
        <p:txBody>
          <a:bodyPr wrap="square">
            <a:spAutoFit/>
          </a:bodyPr>
          <a:lstStyle/>
          <a:p>
            <a:pPr>
              <a:spcBef>
                <a:spcPts val="800"/>
              </a:spcBef>
              <a:buClr>
                <a:srgbClr val="073450"/>
              </a:buClr>
            </a:pPr>
            <a:r>
              <a:rPr lang="de-CH" b="1" dirty="0"/>
              <a:t>Non giustificarsi: </a:t>
            </a:r>
            <a:r>
              <a:rPr lang="de-CH" dirty="0"/>
              <a:t>non perdete tempo a cercare giustificazioni. Se il feedback non vi convince, lasciate perdere.</a:t>
            </a:r>
          </a:p>
        </p:txBody>
      </p:sp>
      <p:cxnSp>
        <p:nvCxnSpPr>
          <p:cNvPr id="8" name="Gerader Verbinder 7">
            <a:extLst>
              <a:ext uri="{FF2B5EF4-FFF2-40B4-BE49-F238E27FC236}">
                <a16:creationId xmlns:a16="http://schemas.microsoft.com/office/drawing/2014/main" id="{21404E47-5413-E6FF-0BAE-CCA5EF851226}"/>
              </a:ext>
            </a:extLst>
          </p:cNvPr>
          <p:cNvCxnSpPr>
            <a:cxnSpLocks/>
          </p:cNvCxnSpPr>
          <p:nvPr/>
        </p:nvCxnSpPr>
        <p:spPr>
          <a:xfrm>
            <a:off x="1041381" y="1508795"/>
            <a:ext cx="6335936" cy="0"/>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9" name="Gerader Verbinder 8">
            <a:extLst>
              <a:ext uri="{FF2B5EF4-FFF2-40B4-BE49-F238E27FC236}">
                <a16:creationId xmlns:a16="http://schemas.microsoft.com/office/drawing/2014/main" id="{462CF0DC-BAFD-03A4-5A24-5190B794EB57}"/>
              </a:ext>
            </a:extLst>
          </p:cNvPr>
          <p:cNvCxnSpPr>
            <a:cxnSpLocks/>
          </p:cNvCxnSpPr>
          <p:nvPr/>
        </p:nvCxnSpPr>
        <p:spPr>
          <a:xfrm>
            <a:off x="1041381" y="2672302"/>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10" name="Titel 1">
            <a:extLst>
              <a:ext uri="{FF2B5EF4-FFF2-40B4-BE49-F238E27FC236}">
                <a16:creationId xmlns:a16="http://schemas.microsoft.com/office/drawing/2014/main" id="{B82375A7-B58F-A79F-A4DB-BF84898A0E0C}"/>
              </a:ext>
            </a:extLst>
          </p:cNvPr>
          <p:cNvSpPr txBox="1">
            <a:spLocks/>
          </p:cNvSpPr>
          <p:nvPr/>
        </p:nvSpPr>
        <p:spPr>
          <a:xfrm>
            <a:off x="940219"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altLang="fr-FR" sz="2400" dirty="0" err="1">
                <a:solidFill>
                  <a:srgbClr val="0B4874"/>
                </a:solidFill>
                <a:latin typeface="Century Gothic"/>
                <a:ea typeface="ＭＳ Ｐゴシック" charset="0"/>
                <a:cs typeface="Arial"/>
              </a:rPr>
              <a:t>Ottenere</a:t>
            </a:r>
            <a:r>
              <a:rPr lang="de-DE" altLang="fr-FR" sz="2400" dirty="0">
                <a:solidFill>
                  <a:srgbClr val="0B4874"/>
                </a:solidFill>
                <a:latin typeface="Century Gothic"/>
                <a:ea typeface="ＭＳ Ｐゴシック" charset="0"/>
                <a:cs typeface="Arial"/>
              </a:rPr>
              <a:t> </a:t>
            </a:r>
            <a:r>
              <a:rPr lang="de-DE" altLang="fr-FR" sz="2400" dirty="0" err="1">
                <a:solidFill>
                  <a:srgbClr val="0B4874"/>
                </a:solidFill>
                <a:latin typeface="Century Gothic"/>
                <a:ea typeface="ＭＳ Ｐゴシック" charset="0"/>
                <a:cs typeface="Arial"/>
              </a:rPr>
              <a:t>feedback</a:t>
            </a:r>
            <a:r>
              <a:rPr lang="de-DE" altLang="fr-FR" sz="2400" dirty="0">
                <a:solidFill>
                  <a:srgbClr val="0B4874"/>
                </a:solidFill>
                <a:latin typeface="Century Gothic"/>
                <a:ea typeface="ＭＳ Ｐゴシック" charset="0"/>
                <a:cs typeface="Arial"/>
              </a:rPr>
              <a:t>: accettare il feedback nel modo giusto</a:t>
            </a:r>
            <a:br>
              <a:rPr lang="de-DE" altLang="fr-FR" sz="2400" dirty="0">
                <a:solidFill>
                  <a:srgbClr val="0B4874"/>
                </a:solidFill>
                <a:latin typeface="Century Gothic"/>
                <a:ea typeface="ＭＳ Ｐゴシック" charset="0"/>
                <a:cs typeface="Arial"/>
              </a:rPr>
            </a:br>
            <a:r>
              <a:rPr lang="de-DE" altLang="fr-FR" sz="2400" dirty="0">
                <a:solidFill>
                  <a:srgbClr val="0B4874"/>
                </a:solidFill>
                <a:latin typeface="Century Gothic"/>
                <a:ea typeface="ＭＳ Ｐゴシック" charset="0"/>
                <a:cs typeface="Arial"/>
              </a:rPr>
              <a:t>non è affatto così facile</a:t>
            </a:r>
            <a:endPar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14" name="Textfeld 13">
            <a:extLst>
              <a:ext uri="{FF2B5EF4-FFF2-40B4-BE49-F238E27FC236}">
                <a16:creationId xmlns:a16="http://schemas.microsoft.com/office/drawing/2014/main" id="{0CCF7B14-88F2-3C2B-7164-BDEBCD2BBC6C}"/>
              </a:ext>
            </a:extLst>
          </p:cNvPr>
          <p:cNvSpPr txBox="1"/>
          <p:nvPr/>
        </p:nvSpPr>
        <p:spPr>
          <a:xfrm>
            <a:off x="1087159" y="2797594"/>
            <a:ext cx="6895015" cy="923330"/>
          </a:xfrm>
          <a:prstGeom prst="rect">
            <a:avLst/>
          </a:prstGeom>
          <a:noFill/>
        </p:spPr>
        <p:txBody>
          <a:bodyPr wrap="square">
            <a:spAutoFit/>
          </a:bodyPr>
          <a:lstStyle/>
          <a:p>
            <a:pPr>
              <a:spcBef>
                <a:spcPts val="600"/>
              </a:spcBef>
            </a:pPr>
            <a:r>
              <a:rPr lang="de-CH" b="1" dirty="0"/>
              <a:t>Chiedere chiarimenti: </a:t>
            </a:r>
            <a:r>
              <a:rPr lang="de-CH" dirty="0"/>
              <a:t>se non siete sicuri di </a:t>
            </a:r>
            <a:r>
              <a:rPr lang="de-CH" dirty="0" err="1"/>
              <a:t>aver</a:t>
            </a:r>
            <a:r>
              <a:rPr lang="de-CH" dirty="0"/>
              <a:t> </a:t>
            </a:r>
            <a:r>
              <a:rPr lang="de-CH" dirty="0" err="1"/>
              <a:t>capito</a:t>
            </a:r>
            <a:br>
              <a:rPr lang="de-CH" dirty="0"/>
            </a:br>
            <a:r>
              <a:rPr lang="de-CH" dirty="0" err="1"/>
              <a:t>bene</a:t>
            </a:r>
            <a:r>
              <a:rPr lang="de-CH" dirty="0"/>
              <a:t> il </a:t>
            </a:r>
            <a:r>
              <a:rPr lang="de-CH" dirty="0" err="1"/>
              <a:t>feedback</a:t>
            </a:r>
            <a:r>
              <a:rPr lang="de-CH" dirty="0"/>
              <a:t>, riformulatelo con parole vostre e chiedete: «È questo che intendevi?»</a:t>
            </a:r>
            <a:endParaRPr lang="de-CH" sz="1800" dirty="0"/>
          </a:p>
        </p:txBody>
      </p:sp>
      <p:sp>
        <p:nvSpPr>
          <p:cNvPr id="17" name="Textfeld 16">
            <a:extLst>
              <a:ext uri="{FF2B5EF4-FFF2-40B4-BE49-F238E27FC236}">
                <a16:creationId xmlns:a16="http://schemas.microsoft.com/office/drawing/2014/main" id="{1645EB14-F8D0-3BB6-7BDB-7F8A0FC1BEC8}"/>
              </a:ext>
            </a:extLst>
          </p:cNvPr>
          <p:cNvSpPr txBox="1"/>
          <p:nvPr/>
        </p:nvSpPr>
        <p:spPr>
          <a:xfrm>
            <a:off x="1076083" y="5385643"/>
            <a:ext cx="9068378" cy="646331"/>
          </a:xfrm>
          <a:prstGeom prst="rect">
            <a:avLst/>
          </a:prstGeom>
          <a:noFill/>
        </p:spPr>
        <p:txBody>
          <a:bodyPr wrap="square">
            <a:spAutoFit/>
          </a:bodyPr>
          <a:lstStyle/>
          <a:p>
            <a:pPr>
              <a:spcBef>
                <a:spcPts val="600"/>
              </a:spcBef>
            </a:pPr>
            <a:r>
              <a:rPr lang="de-CH" b="1" dirty="0"/>
              <a:t>Essere grati: </a:t>
            </a:r>
            <a:r>
              <a:rPr lang="de-CH" dirty="0"/>
              <a:t>il feedback è un dono che vi aiuta a migliorare la vostra idea</a:t>
            </a:r>
            <a:r>
              <a:rPr lang="de-CH" dirty="0">
                <a:sym typeface="Wingdings" panose="05000000000000000000" pitchFamily="2" charset="2"/>
              </a:rPr>
              <a:t> </a:t>
            </a:r>
            <a:endParaRPr lang="de-CH" sz="1800" dirty="0"/>
          </a:p>
        </p:txBody>
      </p:sp>
      <p:cxnSp>
        <p:nvCxnSpPr>
          <p:cNvPr id="30" name="Gerader Verbinder 29">
            <a:extLst>
              <a:ext uri="{FF2B5EF4-FFF2-40B4-BE49-F238E27FC236}">
                <a16:creationId xmlns:a16="http://schemas.microsoft.com/office/drawing/2014/main" id="{47BE2FD4-6D6F-7136-AA3D-635459A06F43}"/>
              </a:ext>
            </a:extLst>
          </p:cNvPr>
          <p:cNvCxnSpPr>
            <a:cxnSpLocks/>
          </p:cNvCxnSpPr>
          <p:nvPr/>
        </p:nvCxnSpPr>
        <p:spPr>
          <a:xfrm flipV="1">
            <a:off x="1041381" y="6162823"/>
            <a:ext cx="10074536" cy="42556"/>
          </a:xfrm>
          <a:prstGeom prst="line">
            <a:avLst/>
          </a:prstGeom>
          <a:ln w="28575">
            <a:solidFill>
              <a:srgbClr val="073450"/>
            </a:solidFill>
          </a:ln>
        </p:spPr>
        <p:style>
          <a:lnRef idx="1">
            <a:schemeClr val="accent1"/>
          </a:lnRef>
          <a:fillRef idx="0">
            <a:schemeClr val="accent1"/>
          </a:fillRef>
          <a:effectRef idx="0">
            <a:schemeClr val="accent1"/>
          </a:effectRef>
          <a:fontRef idx="minor">
            <a:schemeClr val="tx1"/>
          </a:fontRef>
        </p:style>
      </p:cxnSp>
      <p:pic>
        <p:nvPicPr>
          <p:cNvPr id="5" name="Grafik 4" descr="Ein Bild, das Lächeln, Smiley, Ball enthält.&#10;&#10;KI-generierte Inhalte können fehlerhaft sein.">
            <a:extLst>
              <a:ext uri="{FF2B5EF4-FFF2-40B4-BE49-F238E27FC236}">
                <a16:creationId xmlns:a16="http://schemas.microsoft.com/office/drawing/2014/main" id="{EE316094-47BD-D164-0352-B58853E350AF}"/>
              </a:ext>
            </a:extLst>
          </p:cNvPr>
          <p:cNvPicPr>
            <a:picLocks noChangeAspect="1"/>
          </p:cNvPicPr>
          <p:nvPr/>
        </p:nvPicPr>
        <p:blipFill>
          <a:blip r:embed="rId3"/>
          <a:stretch>
            <a:fillRect/>
          </a:stretch>
        </p:blipFill>
        <p:spPr>
          <a:xfrm>
            <a:off x="7714193" y="1484762"/>
            <a:ext cx="3280122" cy="3197602"/>
          </a:xfrm>
          <a:prstGeom prst="rect">
            <a:avLst/>
          </a:prstGeom>
        </p:spPr>
      </p:pic>
      <p:sp>
        <p:nvSpPr>
          <p:cNvPr id="7" name="Textfeld 6">
            <a:extLst>
              <a:ext uri="{FF2B5EF4-FFF2-40B4-BE49-F238E27FC236}">
                <a16:creationId xmlns:a16="http://schemas.microsoft.com/office/drawing/2014/main" id="{A9D9010B-C9D8-7E73-67BD-7DE88A835E15}"/>
              </a:ext>
            </a:extLst>
          </p:cNvPr>
          <p:cNvSpPr txBox="1"/>
          <p:nvPr/>
        </p:nvSpPr>
        <p:spPr>
          <a:xfrm>
            <a:off x="1076083" y="1658062"/>
            <a:ext cx="6335936" cy="923330"/>
          </a:xfrm>
          <a:prstGeom prst="rect">
            <a:avLst/>
          </a:prstGeom>
          <a:noFill/>
        </p:spPr>
        <p:txBody>
          <a:bodyPr wrap="square">
            <a:spAutoFit/>
          </a:bodyPr>
          <a:lstStyle/>
          <a:p>
            <a:pPr>
              <a:spcBef>
                <a:spcPts val="600"/>
              </a:spcBef>
            </a:pPr>
            <a:r>
              <a:rPr lang="de-CH" b="1" dirty="0" err="1"/>
              <a:t>Prendere</a:t>
            </a:r>
            <a:r>
              <a:rPr lang="de-CH" b="1" dirty="0"/>
              <a:t> in </a:t>
            </a:r>
            <a:r>
              <a:rPr lang="de-CH" b="1" dirty="0" err="1"/>
              <a:t>considerazione</a:t>
            </a:r>
            <a:r>
              <a:rPr lang="de-CH" b="1" dirty="0"/>
              <a:t> </a:t>
            </a:r>
            <a:r>
              <a:rPr lang="de-CH" b="1" dirty="0" err="1"/>
              <a:t>tutto</a:t>
            </a:r>
            <a:r>
              <a:rPr lang="de-CH" b="1" dirty="0"/>
              <a:t> : </a:t>
            </a:r>
            <a:r>
              <a:rPr lang="de-CH" dirty="0"/>
              <a:t>il feedback è prezioso. Lasciate che chi </a:t>
            </a:r>
            <a:r>
              <a:rPr lang="de-CH" dirty="0" err="1"/>
              <a:t>vi dà il feedback </a:t>
            </a:r>
            <a:r>
              <a:rPr lang="de-CH" dirty="0"/>
              <a:t>finisca di parlare e prendete appunti.</a:t>
            </a:r>
            <a:endParaRPr lang="de-CH" sz="1800" dirty="0"/>
          </a:p>
        </p:txBody>
      </p:sp>
      <p:cxnSp>
        <p:nvCxnSpPr>
          <p:cNvPr id="16" name="Gerader Verbinder 15">
            <a:extLst>
              <a:ext uri="{FF2B5EF4-FFF2-40B4-BE49-F238E27FC236}">
                <a16:creationId xmlns:a16="http://schemas.microsoft.com/office/drawing/2014/main" id="{F1153F76-861D-3E4A-2FDB-339A4A263946}"/>
              </a:ext>
            </a:extLst>
          </p:cNvPr>
          <p:cNvCxnSpPr>
            <a:cxnSpLocks/>
          </p:cNvCxnSpPr>
          <p:nvPr/>
        </p:nvCxnSpPr>
        <p:spPr>
          <a:xfrm>
            <a:off x="1041381" y="3835809"/>
            <a:ext cx="6313783"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2741C5BA-1AF0-9176-FBCD-9A0EE4A05869}"/>
              </a:ext>
            </a:extLst>
          </p:cNvPr>
          <p:cNvCxnSpPr>
            <a:cxnSpLocks/>
          </p:cNvCxnSpPr>
          <p:nvPr/>
        </p:nvCxnSpPr>
        <p:spPr>
          <a:xfrm>
            <a:off x="1041381" y="4999316"/>
            <a:ext cx="10040472" cy="0"/>
          </a:xfrm>
          <a:prstGeom prst="line">
            <a:avLst/>
          </a:prstGeom>
          <a:ln w="19050">
            <a:solidFill>
              <a:srgbClr val="073450"/>
            </a:solidFill>
          </a:ln>
        </p:spPr>
        <p:style>
          <a:lnRef idx="1">
            <a:schemeClr val="accent1"/>
          </a:lnRef>
          <a:fillRef idx="0">
            <a:schemeClr val="accent1"/>
          </a:fillRef>
          <a:effectRef idx="0">
            <a:schemeClr val="accent1"/>
          </a:effectRef>
          <a:fontRef idx="minor">
            <a:schemeClr val="tx1"/>
          </a:fontRef>
        </p:style>
      </p:cxnSp>
      <p:sp>
        <p:nvSpPr>
          <p:cNvPr id="6" name="Textfeld 5">
            <a:extLst>
              <a:ext uri="{FF2B5EF4-FFF2-40B4-BE49-F238E27FC236}">
                <a16:creationId xmlns:a16="http://schemas.microsoft.com/office/drawing/2014/main" id="{974AB1EB-63A1-7B58-5797-12E9796C20B4}"/>
              </a:ext>
            </a:extLst>
          </p:cNvPr>
          <p:cNvSpPr txBox="1"/>
          <p:nvPr/>
        </p:nvSpPr>
        <p:spPr>
          <a:xfrm>
            <a:off x="7771048" y="4685309"/>
            <a:ext cx="2031848" cy="246221"/>
          </a:xfrm>
          <a:prstGeom prst="rect">
            <a:avLst/>
          </a:prstGeom>
          <a:noFill/>
        </p:spPr>
        <p:txBody>
          <a:bodyPr wrap="square">
            <a:spAutoFit/>
          </a:bodyPr>
          <a:lstStyle/>
          <a:p>
            <a:pPr>
              <a:lnSpc>
                <a:spcPts val="1220"/>
              </a:lnSpc>
              <a:buNone/>
            </a:pPr>
            <a:r>
              <a:rPr lang="de-CH" sz="1000" b="1" kern="100" dirty="0">
                <a:solidFill>
                  <a:srgbClr val="686868"/>
                </a:solidFill>
                <a:effectLst/>
                <a:latin typeface="+mj-lt"/>
                <a:ea typeface="Times New Roman" panose="02020603050405020304" pitchFamily="18" charset="0"/>
                <a:cs typeface="Times New Roman" panose="02020603050405020304" pitchFamily="18" charset="0"/>
              </a:rPr>
              <a:t>Quelle: </a:t>
            </a:r>
            <a:r>
              <a:rPr lang="de-CH" sz="1000" kern="1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kern="100" dirty="0" err="1">
                <a:solidFill>
                  <a:srgbClr val="686868"/>
                </a:solidFill>
                <a:effectLst/>
                <a:latin typeface="+mj-lt"/>
                <a:ea typeface="Times New Roman" panose="02020603050405020304" pitchFamily="18" charset="0"/>
                <a:cs typeface="Times New Roman" panose="02020603050405020304" pitchFamily="18" charset="0"/>
              </a:rPr>
              <a:t>BeritK</a:t>
            </a:r>
            <a:endParaRPr lang="de-CH" sz="1000" kern="100" dirty="0">
              <a:solidFill>
                <a:srgbClr val="686868"/>
              </a:solidFill>
              <a:effectLst/>
              <a:latin typeface="+mj-l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3542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4701096" cy="1569660"/>
          </a:xfrm>
          <a:prstGeom prst="rect">
            <a:avLst/>
          </a:prstGeom>
        </p:spPr>
        <p:txBody>
          <a:bodyPr wrap="square">
            <a:spAutoFit/>
          </a:bodyPr>
          <a:lstStyle/>
          <a:p>
            <a:r>
              <a:rPr lang="de-CH" sz="3200" b="1" noProof="0" dirty="0">
                <a:solidFill>
                  <a:srgbClr val="0B4874"/>
                </a:solidFill>
              </a:rPr>
              <a:t>Tema ricorrente</a:t>
            </a:r>
          </a:p>
          <a:p>
            <a:r>
              <a:rPr lang="de-CH" sz="3200" noProof="0" dirty="0">
                <a:solidFill>
                  <a:srgbClr val="0B4874"/>
                </a:solidFill>
              </a:rPr>
              <a:t>Fare pitch e</a:t>
            </a:r>
            <a:br>
              <a:rPr lang="de-CH" sz="3200" noProof="0" dirty="0">
                <a:solidFill>
                  <a:srgbClr val="0B4874"/>
                </a:solidFill>
              </a:rPr>
            </a:br>
            <a:r>
              <a:rPr lang="de-CH" sz="3200" noProof="0" dirty="0" err="1">
                <a:solidFill>
                  <a:srgbClr val="0B4874"/>
                </a:solidFill>
              </a:rPr>
              <a:t>dare</a:t>
            </a:r>
            <a:r>
              <a:rPr lang="de-CH" sz="3200" noProof="0" dirty="0">
                <a:solidFill>
                  <a:srgbClr val="0B4874"/>
                </a:solidFill>
              </a:rPr>
              <a:t> feedback</a:t>
            </a:r>
            <a:endParaRPr lang="en-GB" sz="3200" noProof="0" dirty="0">
              <a:solidFill>
                <a:srgbClr val="0B4874"/>
              </a:solidFill>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8636A-9967-568A-0E56-63F6B8490015}"/>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2F8493D4-BBF0-830B-8B2F-B13940218B6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BEC35BC8-4194-9437-EF7E-2522620D8DF2}"/>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6F73D2D8-D2B7-8151-54D7-5148D8CAB579}"/>
              </a:ext>
            </a:extLst>
          </p:cNvPr>
          <p:cNvSpPr>
            <a:spLocks/>
          </p:cNvSpPr>
          <p:nvPr/>
        </p:nvSpPr>
        <p:spPr bwMode="auto">
          <a:xfrm>
            <a:off x="2359504" y="3125737"/>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22" name="Rectangle 399">
            <a:extLst>
              <a:ext uri="{FF2B5EF4-FFF2-40B4-BE49-F238E27FC236}">
                <a16:creationId xmlns:a16="http://schemas.microsoft.com/office/drawing/2014/main" id="{F1CE5B8B-5DEB-FD7A-DE01-9AC6D4769F5E}"/>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a:t>
            </a:r>
            <a:r>
              <a:rPr lang="de-CH" b="1" noProof="0" dirty="0" err="1">
                <a:solidFill>
                  <a:schemeClr val="bg1"/>
                </a:solidFill>
                <a:latin typeface="+mj-lt"/>
                <a:ea typeface="Roboto" pitchFamily="2" charset="0"/>
                <a:cs typeface="Arial" charset="0"/>
              </a:rPr>
              <a:t>come</a:t>
            </a:r>
            <a:r>
              <a:rPr lang="de-CH" b="1" noProof="0" dirty="0">
                <a:solidFill>
                  <a:schemeClr val="bg1"/>
                </a:solidFill>
                <a:latin typeface="+mj-lt"/>
                <a:ea typeface="Roboto" pitchFamily="2" charset="0"/>
                <a:cs typeface="Arial" charset="0"/>
              </a:rPr>
              <a:t> strutturare una presentazione</a:t>
            </a:r>
            <a:r>
              <a:rPr lang="de-CH" b="1" dirty="0">
                <a:solidFill>
                  <a:schemeClr val="bg1"/>
                </a:solidFill>
                <a:latin typeface="+mj-lt"/>
                <a:ea typeface="Roboto" pitchFamily="2" charset="0"/>
                <a:cs typeface="Arial" charset="0"/>
              </a:rPr>
              <a:t> convincente</a:t>
            </a:r>
            <a:r>
              <a:rPr lang="de-CH" b="1" noProof="0" dirty="0">
                <a:solidFill>
                  <a:schemeClr val="bg1"/>
                </a:solidFill>
                <a:latin typeface="+mj-lt"/>
                <a:ea typeface="Roboto" pitchFamily="2" charset="0"/>
                <a:cs typeface="Arial" charset="0"/>
              </a:rPr>
              <a:t>?</a:t>
            </a:r>
          </a:p>
        </p:txBody>
      </p:sp>
      <p:sp>
        <p:nvSpPr>
          <p:cNvPr id="25" name="Freeform 16">
            <a:extLst>
              <a:ext uri="{FF2B5EF4-FFF2-40B4-BE49-F238E27FC236}">
                <a16:creationId xmlns:a16="http://schemas.microsoft.com/office/drawing/2014/main" id="{2DE521A2-2BFD-5C27-3C64-7EA9BCD74B29}"/>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F832B872-4701-CE6A-C25D-665501137094}"/>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4D04E287-EAB0-C2ED-7CE5-F7B641BC3FE0}"/>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FF8A45FD-17C0-23F2-350B-37A0535B20D4}"/>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F276D53A-459B-09B7-55A5-275B88ECA191}"/>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CCD02FF3-C382-BC0F-3625-D18E08064216}"/>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CC8EF6BE-6502-46E2-56F2-545404BC0D26}"/>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88C07ADD-05B7-9EA5-37A3-FE6D0D99F4F0}"/>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A2B5BB69-1069-F030-8AD8-3042BE6DE7A9}"/>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34E6FF97-196C-1D3B-7CF4-82B0C1EDADBB}"/>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28FAD0D8-1738-0590-8ADB-59F027B64E9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84870C66-BE02-D51D-E050-77B3AC44194C}"/>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5CECE0BE-B2A5-F4E7-F132-13CACA4C1C6F}"/>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E0CBDC7B-B3CC-6585-B492-96674BB2B98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0" name="Freeform 5">
            <a:extLst>
              <a:ext uri="{FF2B5EF4-FFF2-40B4-BE49-F238E27FC236}">
                <a16:creationId xmlns:a16="http://schemas.microsoft.com/office/drawing/2014/main" id="{2AB11502-73D7-9745-E765-8568B0849627}"/>
              </a:ext>
            </a:extLst>
          </p:cNvPr>
          <p:cNvSpPr>
            <a:spLocks/>
          </p:cNvSpPr>
          <p:nvPr/>
        </p:nvSpPr>
        <p:spPr bwMode="auto">
          <a:xfrm>
            <a:off x="509619" y="195230"/>
            <a:ext cx="316075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3" name="Rectangle 399">
            <a:extLst>
              <a:ext uri="{FF2B5EF4-FFF2-40B4-BE49-F238E27FC236}">
                <a16:creationId xmlns:a16="http://schemas.microsoft.com/office/drawing/2014/main" id="{7B8345E2-2020-EF19-3B78-2B5F2A5C9BED}"/>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Che cos’è un pitch? E </a:t>
            </a:r>
            <a:r>
              <a:rPr lang="de-CH" b="1" noProof="0" dirty="0" err="1">
                <a:solidFill>
                  <a:schemeClr val="bg1"/>
                </a:solidFill>
                <a:latin typeface="+mj-lt"/>
                <a:ea typeface="Roboto" pitchFamily="2" charset="0"/>
                <a:cs typeface="Arial" charset="0"/>
              </a:rPr>
              <a:t>quali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elementi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rendono</a:t>
            </a:r>
            <a:r>
              <a:rPr lang="de-CH" b="1" noProof="0" dirty="0">
                <a:solidFill>
                  <a:schemeClr val="bg1"/>
                </a:solidFill>
                <a:latin typeface="+mj-lt"/>
                <a:ea typeface="Roboto" pitchFamily="2" charset="0"/>
                <a:cs typeface="Arial" charset="0"/>
              </a:rPr>
              <a:t> un pitch efficace?</a:t>
            </a:r>
          </a:p>
        </p:txBody>
      </p:sp>
      <p:grpSp>
        <p:nvGrpSpPr>
          <p:cNvPr id="39" name="Group 94">
            <a:extLst>
              <a:ext uri="{FF2B5EF4-FFF2-40B4-BE49-F238E27FC236}">
                <a16:creationId xmlns:a16="http://schemas.microsoft.com/office/drawing/2014/main" id="{93F3A9AB-218E-4572-5BD5-2F7C1D76101D}"/>
              </a:ext>
            </a:extLst>
          </p:cNvPr>
          <p:cNvGrpSpPr>
            <a:grpSpLocks noChangeAspect="1"/>
          </p:cNvGrpSpPr>
          <p:nvPr/>
        </p:nvGrpSpPr>
        <p:grpSpPr bwMode="auto">
          <a:xfrm>
            <a:off x="1698434" y="708509"/>
            <a:ext cx="661070" cy="648635"/>
            <a:chOff x="2756" y="347"/>
            <a:chExt cx="5901" cy="5790"/>
          </a:xfrm>
          <a:solidFill>
            <a:schemeClr val="bg1"/>
          </a:solidFill>
        </p:grpSpPr>
        <p:sp>
          <p:nvSpPr>
            <p:cNvPr id="40" name="Freeform 95">
              <a:extLst>
                <a:ext uri="{FF2B5EF4-FFF2-40B4-BE49-F238E27FC236}">
                  <a16:creationId xmlns:a16="http://schemas.microsoft.com/office/drawing/2014/main" id="{7A767B64-E49A-1864-8B29-D313D4456C26}"/>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1" name="Freeform 96">
              <a:extLst>
                <a:ext uri="{FF2B5EF4-FFF2-40B4-BE49-F238E27FC236}">
                  <a16:creationId xmlns:a16="http://schemas.microsoft.com/office/drawing/2014/main" id="{91D8CBD7-28E0-E1D3-5C3F-69D16E78438F}"/>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2" name="Freeform 97">
              <a:extLst>
                <a:ext uri="{FF2B5EF4-FFF2-40B4-BE49-F238E27FC236}">
                  <a16:creationId xmlns:a16="http://schemas.microsoft.com/office/drawing/2014/main" id="{A3F33B14-46E7-E2DB-1300-C5DB21902DCF}"/>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465A0579-1D06-585A-0233-4D32142ACEF9}"/>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Fare pitch e</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ottenere feedback</a:t>
            </a:r>
          </a:p>
        </p:txBody>
      </p:sp>
      <p:sp>
        <p:nvSpPr>
          <p:cNvPr id="5" name="Freeform 9">
            <a:extLst>
              <a:ext uri="{FF2B5EF4-FFF2-40B4-BE49-F238E27FC236}">
                <a16:creationId xmlns:a16="http://schemas.microsoft.com/office/drawing/2014/main" id="{81AC63FC-9280-5670-7725-9AC1F93207E9}"/>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D113CD92-4490-D1C7-7673-6F2285EF5E45}"/>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si </a:t>
            </a:r>
            <a:r>
              <a:rPr lang="de-CH" b="1" noProof="0" dirty="0" err="1">
                <a:solidFill>
                  <a:schemeClr val="bg1"/>
                </a:solidFill>
                <a:latin typeface="+mj-lt"/>
                <a:ea typeface="Roboto" pitchFamily="2" charset="0"/>
                <a:cs typeface="Arial" charset="0"/>
              </a:rPr>
              <a:t>fa</a:t>
            </a:r>
            <a:r>
              <a:rPr lang="de-CH" b="1" noProof="0" dirty="0">
                <a:solidFill>
                  <a:schemeClr val="bg1"/>
                </a:solidFill>
                <a:latin typeface="+mj-lt"/>
                <a:ea typeface="Roboto" pitchFamily="2" charset="0"/>
                <a:cs typeface="Arial" charset="0"/>
              </a:rPr>
              <a:t> a </a:t>
            </a:r>
            <a:r>
              <a:rPr lang="de-CH" b="1" noProof="0" dirty="0" err="1">
                <a:solidFill>
                  <a:schemeClr val="bg1"/>
                </a:solidFill>
                <a:latin typeface="+mj-lt"/>
                <a:ea typeface="Roboto" pitchFamily="2" charset="0"/>
                <a:cs typeface="Arial" charset="0"/>
              </a:rPr>
              <a:t>presentare</a:t>
            </a:r>
            <a:r>
              <a:rPr lang="de-CH" b="1" noProof="0" dirty="0">
                <a:solidFill>
                  <a:schemeClr val="bg1"/>
                </a:solidFill>
                <a:latin typeface="+mj-lt"/>
                <a:ea typeface="Roboto" pitchFamily="2" charset="0"/>
                <a:cs typeface="Arial" charset="0"/>
              </a:rPr>
              <a:t> in modo credibile e autentico?</a:t>
            </a:r>
          </a:p>
        </p:txBody>
      </p:sp>
      <p:sp>
        <p:nvSpPr>
          <p:cNvPr id="17" name="Freeform 5">
            <a:extLst>
              <a:ext uri="{FF2B5EF4-FFF2-40B4-BE49-F238E27FC236}">
                <a16:creationId xmlns:a16="http://schemas.microsoft.com/office/drawing/2014/main" id="{6ED2771E-524C-FE46-D504-CB2661D8B95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3877AE4E-325A-EA43-00F1-6C41240B03CF}"/>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975773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96065672-70D5-4DC7-9914-CD86F065E2F2}"/>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Pitch? Che cos’è?</a:t>
            </a:r>
          </a:p>
        </p:txBody>
      </p:sp>
      <p:sp>
        <p:nvSpPr>
          <p:cNvPr id="21" name="Inhaltsplatzhalter 2">
            <a:extLst>
              <a:ext uri="{FF2B5EF4-FFF2-40B4-BE49-F238E27FC236}">
                <a16:creationId xmlns:a16="http://schemas.microsoft.com/office/drawing/2014/main" id="{DF23717F-BAB3-4854-BF64-494261B7B335}"/>
              </a:ext>
            </a:extLst>
          </p:cNvPr>
          <p:cNvSpPr txBox="1">
            <a:spLocks/>
          </p:cNvSpPr>
          <p:nvPr/>
        </p:nvSpPr>
        <p:spPr>
          <a:xfrm>
            <a:off x="1027604" y="1029132"/>
            <a:ext cx="10144166" cy="131974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marR="0" lvl="0" indent="-358775"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Pitch = presentazione dal vivo di un'idea imprenditoriale davanti a un pubblico </a:t>
            </a: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Wingdings" pitchFamily="2" charset="2"/>
              <a:buChar char="§"/>
              <a:tabLst/>
              <a:defRPr/>
            </a:pPr>
            <a:endParaRPr kumimoji="0" lang="de-DE" sz="2000" b="0"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endPar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endParaRPr>
          </a:p>
          <a:p>
            <a:pPr marL="631825" marR="0" lvl="1" indent="-358775" algn="l" defTabSz="914400" rtl="0" eaLnBrk="1" fontAlgn="auto" latinLnBrk="0" hangingPunct="1">
              <a:lnSpc>
                <a:spcPct val="90000"/>
              </a:lnSpc>
              <a:spcBef>
                <a:spcPts val="500"/>
              </a:spcBef>
              <a:spcAft>
                <a:spcPts val="0"/>
              </a:spcAft>
              <a:buClr>
                <a:srgbClr val="0E6E36"/>
              </a:buClr>
              <a:buSzTx/>
              <a:buFont typeface="Arial" panose="020B0604020202020204" pitchFamily="34" charset="0"/>
              <a:buNone/>
              <a:tabLst/>
              <a:defRPr/>
            </a:pPr>
            <a:r>
              <a:rPr kumimoji="0" lang="de-DE" sz="2000" b="1" i="0" u="none" strike="noStrike" kern="1200" cap="none" spc="0" normalizeH="0" baseline="0" noProof="0" dirty="0">
                <a:ln>
                  <a:noFill/>
                </a:ln>
                <a:solidFill>
                  <a:srgbClr val="0B4874"/>
                </a:solidFill>
                <a:effectLst/>
                <a:uLnTx/>
                <a:uFillTx/>
                <a:latin typeface="Century Gothic"/>
                <a:ea typeface="+mn-ea"/>
                <a:cs typeface="Arial" pitchFamily="34" charset="0"/>
              </a:rPr>
              <a:t>				</a:t>
            </a:r>
          </a:p>
        </p:txBody>
      </p:sp>
      <p:sp>
        <p:nvSpPr>
          <p:cNvPr id="23" name="Rechteck 22">
            <a:extLst>
              <a:ext uri="{FF2B5EF4-FFF2-40B4-BE49-F238E27FC236}">
                <a16:creationId xmlns:a16="http://schemas.microsoft.com/office/drawing/2014/main" id="{BE811DFC-58DA-49E6-B71E-C0B4652F9228}"/>
              </a:ext>
            </a:extLst>
          </p:cNvPr>
          <p:cNvSpPr/>
          <p:nvPr/>
        </p:nvSpPr>
        <p:spPr>
          <a:xfrm>
            <a:off x="1140477" y="1950239"/>
            <a:ext cx="9069813" cy="4029141"/>
          </a:xfrm>
          <a:prstGeom prst="rect">
            <a:avLst/>
          </a:prstGeom>
          <a:noFill/>
          <a:ln w="28575">
            <a:solidFill>
              <a:srgbClr val="96CB00"/>
            </a:solidFill>
          </a:ln>
        </p:spPr>
        <p:style>
          <a:lnRef idx="1">
            <a:schemeClr val="accent1"/>
          </a:lnRef>
          <a:fillRef idx="3">
            <a:schemeClr val="accent1"/>
          </a:fillRef>
          <a:effectRef idx="2">
            <a:schemeClr val="accent1"/>
          </a:effectRef>
          <a:fontRef idx="minor">
            <a:schemeClr val="lt1"/>
          </a:fontRef>
        </p:style>
        <p:txBody>
          <a:bodyPr rtlCol="0" anchor="ctr"/>
          <a:lstStyle/>
          <a:p>
            <a:pPr marL="715963" marR="0" lvl="0" indent="-358775" algn="l" defTabSz="914400" rtl="0" eaLnBrk="1" fontAlgn="auto" latinLnBrk="0" hangingPunct="1">
              <a:lnSpc>
                <a:spcPct val="100000"/>
              </a:lnSpc>
              <a:spcBef>
                <a:spcPts val="0"/>
              </a:spcBef>
              <a:spcAft>
                <a:spcPts val="0"/>
              </a:spcAft>
              <a:buClrTx/>
              <a:buSzTx/>
              <a:buFontTx/>
              <a:buNone/>
              <a:tabLst/>
              <a:defRPr/>
            </a:pPr>
            <a:r>
              <a:rPr kumimoji="0" lang="de-CH" sz="2000" b="1" i="0" u="none" strike="noStrike" kern="1200" cap="none" spc="0" normalizeH="0" baseline="0" noProof="0" dirty="0" err="1">
                <a:ln>
                  <a:noFill/>
                </a:ln>
                <a:solidFill>
                  <a:srgbClr val="073450"/>
                </a:solidFill>
                <a:effectLst/>
                <a:uLnTx/>
                <a:uFillTx/>
                <a:latin typeface="Century Gothic"/>
                <a:ea typeface="+mn-ea"/>
                <a:cs typeface="+mn-cs"/>
              </a:rPr>
              <a:t>Compito</a:t>
            </a:r>
            <a:endParaRPr kumimoji="0" lang="de-CH" sz="2000" b="1"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endParaRPr kumimoji="0" lang="de-CH" sz="1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Ora vedremo insieme due pitch tratti dal programma </a:t>
            </a:r>
            <a:br>
              <a:rPr kumimoji="0" lang="de-CH" sz="2000" b="0" i="0" u="none" strike="noStrike" kern="1200" cap="none" spc="0" normalizeH="0" baseline="0" noProof="0" dirty="0">
                <a:ln>
                  <a:noFill/>
                </a:ln>
                <a:solidFill>
                  <a:srgbClr val="073450"/>
                </a:solidFill>
                <a:effectLst/>
                <a:uLnTx/>
                <a:uFillTx/>
                <a:latin typeface="Century Gothic"/>
                <a:ea typeface="+mn-ea"/>
                <a:cs typeface="+mn-cs"/>
              </a:rPr>
            </a:br>
            <a:r>
              <a:rPr kumimoji="0" lang="de-CH" sz="2000" b="0" i="0" u="none" strike="noStrike" kern="1200" cap="none" spc="0" normalizeH="0" baseline="0" noProof="0" dirty="0">
                <a:ln>
                  <a:noFill/>
                </a:ln>
                <a:solidFill>
                  <a:srgbClr val="073450"/>
                </a:solidFill>
                <a:effectLst/>
                <a:uLnTx/>
                <a:uFillTx/>
                <a:latin typeface="Century Gothic"/>
                <a:ea typeface="+mn-ea"/>
                <a:cs typeface="+mn-cs"/>
              </a:rPr>
              <a:t>«Höhle der Löwen Schweiz». Prendete nota:</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Che impressione vi fanno questi pitch?</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Quali aspetti dell’idea imprenditoriale trovate convincenti? </a:t>
            </a:r>
            <a:br>
              <a:rPr kumimoji="0" lang="de-CH" sz="2000" b="0" i="0" u="none" strike="noStrike" kern="1200" cap="none" spc="0" normalizeH="0" baseline="0" noProof="0" dirty="0">
                <a:ln>
                  <a:noFill/>
                </a:ln>
                <a:solidFill>
                  <a:srgbClr val="073450"/>
                </a:solidFill>
                <a:effectLst/>
                <a:uLnTx/>
                <a:uFillTx/>
                <a:latin typeface="Century Gothic"/>
                <a:ea typeface="+mn-ea"/>
                <a:cs typeface="+mn-cs"/>
              </a:rPr>
            </a:br>
            <a:r>
              <a:rPr kumimoji="0" lang="de-CH" sz="2000" b="0" i="0" u="none" strike="noStrike" kern="1200" cap="none" spc="0" normalizeH="0" baseline="0" noProof="0" dirty="0" err="1">
                <a:ln>
                  <a:noFill/>
                </a:ln>
                <a:solidFill>
                  <a:srgbClr val="073450"/>
                </a:solidFill>
                <a:effectLst/>
                <a:uLnTx/>
                <a:uFillTx/>
                <a:latin typeface="Century Gothic"/>
                <a:ea typeface="+mn-ea"/>
                <a:cs typeface="+mn-cs"/>
              </a:rPr>
              <a:t>Quali</a:t>
            </a:r>
            <a:r>
              <a:rPr kumimoji="0" lang="de-CH" sz="2000" b="0" i="0" u="none" strike="noStrike" kern="1200" cap="none" spc="0" normalizeH="0" baseline="0" noProof="0" dirty="0">
                <a:ln>
                  <a:noFill/>
                </a:ln>
                <a:solidFill>
                  <a:srgbClr val="073450"/>
                </a:solidFill>
                <a:effectLst/>
                <a:uLnTx/>
                <a:uFillTx/>
                <a:latin typeface="Century Gothic"/>
                <a:ea typeface="+mn-ea"/>
                <a:cs typeface="+mn-cs"/>
              </a:rPr>
              <a:t> no?</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Quali aspetti della presentazione trovate convincenti? Quali no?</a:t>
            </a:r>
          </a:p>
          <a:p>
            <a:pPr marL="715963" marR="0" lvl="0" indent="-358775" algn="l" defTabSz="914400" rtl="0" eaLnBrk="1" fontAlgn="auto" latinLnBrk="0" hangingPunct="1">
              <a:lnSpc>
                <a:spcPct val="100000"/>
              </a:lnSpc>
              <a:spcBef>
                <a:spcPts val="200"/>
              </a:spcBef>
              <a:spcAft>
                <a:spcPts val="0"/>
              </a:spcAft>
              <a:buClrTx/>
              <a:buSzTx/>
              <a:buFont typeface="Wingdings" panose="05000000000000000000" pitchFamily="2" charset="2"/>
              <a:buChar char="§"/>
              <a:tabLst/>
              <a:defRPr/>
            </a:pPr>
            <a:endParaRPr kumimoji="0" lang="de-CH" sz="2000" b="0" i="0" u="none" strike="noStrike" kern="1200" cap="none" spc="0" normalizeH="0" baseline="0" noProof="0" dirty="0">
              <a:ln>
                <a:noFill/>
              </a:ln>
              <a:solidFill>
                <a:srgbClr val="073450"/>
              </a:solidFill>
              <a:effectLst/>
              <a:uLnTx/>
              <a:uFillTx/>
              <a:latin typeface="Century Gothic"/>
              <a:ea typeface="+mn-ea"/>
              <a:cs typeface="+mn-cs"/>
            </a:endParaRPr>
          </a:p>
          <a:p>
            <a:pPr marL="715963" marR="0" lvl="0" indent="-358775" algn="l" defTabSz="914400" rtl="0" eaLnBrk="1" fontAlgn="auto" latinLnBrk="0" hangingPunct="1">
              <a:lnSpc>
                <a:spcPct val="100000"/>
              </a:lnSpc>
              <a:spcBef>
                <a:spcPts val="200"/>
              </a:spcBef>
              <a:spcAft>
                <a:spcPts val="0"/>
              </a:spcAft>
              <a:buClrTx/>
              <a:buSzTx/>
              <a:buFontTx/>
              <a:buNone/>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Discutete poi brevemente in coppia:</a:t>
            </a:r>
          </a:p>
          <a:p>
            <a:pPr marL="715963" marR="0" lvl="0" indent="-358775" algn="l" defTabSz="9144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de-CH" sz="2000" b="0" i="0" u="none" strike="noStrike" kern="1200" cap="none" spc="0" normalizeH="0" baseline="0" noProof="0" dirty="0">
                <a:ln>
                  <a:noFill/>
                </a:ln>
                <a:solidFill>
                  <a:srgbClr val="073450"/>
                </a:solidFill>
                <a:effectLst/>
                <a:uLnTx/>
                <a:uFillTx/>
                <a:latin typeface="Century Gothic"/>
                <a:ea typeface="+mn-ea"/>
                <a:cs typeface="+mn-cs"/>
              </a:rPr>
              <a:t>Quale pitch </a:t>
            </a:r>
            <a:r>
              <a:rPr kumimoji="0" lang="de-CH" sz="2000" b="0" i="0" u="none" strike="noStrike" kern="1200" cap="none" spc="0" normalizeH="0" baseline="0" noProof="0" dirty="0" err="1">
                <a:ln>
                  <a:noFill/>
                </a:ln>
                <a:solidFill>
                  <a:srgbClr val="073450"/>
                </a:solidFill>
                <a:effectLst/>
                <a:uLnTx/>
                <a:uFillTx/>
                <a:latin typeface="Century Gothic"/>
                <a:ea typeface="+mn-ea"/>
                <a:cs typeface="+mn-cs"/>
              </a:rPr>
              <a:t>è</a:t>
            </a:r>
            <a:r>
              <a:rPr kumimoji="0" lang="de-CH" sz="2000" b="0" i="0" u="none" strike="noStrike" kern="1200" cap="none" spc="0" normalizeH="0" baseline="0" noProof="0" dirty="0">
                <a:ln>
                  <a:noFill/>
                </a:ln>
                <a:solidFill>
                  <a:srgbClr val="073450"/>
                </a:solidFill>
                <a:effectLst/>
                <a:uLnTx/>
                <a:uFillTx/>
                <a:latin typeface="Century Gothic"/>
                <a:ea typeface="+mn-ea"/>
                <a:cs typeface="+mn-cs"/>
              </a:rPr>
              <a:t> </a:t>
            </a:r>
            <a:r>
              <a:rPr kumimoji="0" lang="de-CH" sz="2000" b="0" i="0" u="none" strike="noStrike" kern="1200" cap="none" spc="0" normalizeH="0" baseline="0" noProof="0" dirty="0" err="1">
                <a:ln>
                  <a:noFill/>
                </a:ln>
                <a:solidFill>
                  <a:srgbClr val="073450"/>
                </a:solidFill>
                <a:effectLst/>
                <a:uLnTx/>
                <a:uFillTx/>
                <a:latin typeface="Century Gothic"/>
                <a:ea typeface="+mn-ea"/>
                <a:cs typeface="+mn-cs"/>
              </a:rPr>
              <a:t>stato</a:t>
            </a:r>
            <a:r>
              <a:rPr kumimoji="0" lang="de-CH" sz="2000" b="0" i="0" u="none" strike="noStrike" kern="1200" cap="none" spc="0" normalizeH="0" baseline="0" noProof="0" dirty="0">
                <a:ln>
                  <a:noFill/>
                </a:ln>
                <a:solidFill>
                  <a:srgbClr val="073450"/>
                </a:solidFill>
                <a:effectLst/>
                <a:uLnTx/>
                <a:uFillTx/>
                <a:latin typeface="Century Gothic"/>
                <a:ea typeface="+mn-ea"/>
                <a:cs typeface="+mn-cs"/>
              </a:rPr>
              <a:t> migliore? Perché?</a:t>
            </a:r>
          </a:p>
        </p:txBody>
      </p:sp>
      <p:sp>
        <p:nvSpPr>
          <p:cNvPr id="6" name="Foliennummernplatzhalter 1">
            <a:extLst>
              <a:ext uri="{FF2B5EF4-FFF2-40B4-BE49-F238E27FC236}">
                <a16:creationId xmlns:a16="http://schemas.microsoft.com/office/drawing/2014/main" id="{14E34AC0-2349-4C0E-B21C-2CA13E4BD63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035711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E17A328E-0515-4DFE-BCAB-319448BB7880}"/>
              </a:ext>
            </a:extLst>
          </p:cNvPr>
          <p:cNvSpPr>
            <a:spLocks noGrp="1"/>
          </p:cNvSpPr>
          <p:nvPr>
            <p:ph type="body" idx="1"/>
          </p:nvPr>
        </p:nvSpPr>
        <p:spPr>
          <a:xfrm>
            <a:off x="1863431" y="2214346"/>
            <a:ext cx="7817304" cy="2548117"/>
          </a:xfrm>
        </p:spPr>
        <p:txBody>
          <a:bodyPr>
            <a:normAutofit lnSpcReduction="10000"/>
          </a:bodyPr>
          <a:lstStyle/>
          <a:p>
            <a:pPr algn="l"/>
            <a:r>
              <a:rPr lang="de-CH" b="1" dirty="0">
                <a:solidFill>
                  <a:schemeClr val="accent6">
                    <a:lumMod val="50000"/>
                  </a:schemeClr>
                </a:solidFill>
              </a:rPr>
              <a:t>Pitch di </a:t>
            </a:r>
            <a:r>
              <a:rPr lang="de-CH" b="1" dirty="0" err="1">
                <a:solidFill>
                  <a:schemeClr val="accent6">
                    <a:lumMod val="50000"/>
                  </a:schemeClr>
                </a:solidFill>
              </a:rPr>
              <a:t>Vatorex</a:t>
            </a:r>
            <a:r>
              <a:rPr lang="de-CH" b="1" dirty="0">
                <a:solidFill>
                  <a:schemeClr val="accent6">
                    <a:lumMod val="50000"/>
                  </a:schemeClr>
                </a:solidFill>
              </a:rPr>
              <a:t> </a:t>
            </a:r>
            <a:r>
              <a:rPr lang="de-CH" dirty="0">
                <a:solidFill>
                  <a:schemeClr val="accent6">
                    <a:lumMod val="50000"/>
                  </a:schemeClr>
                </a:solidFill>
              </a:rPr>
              <a:t>–</a:t>
            </a:r>
            <a:r>
              <a:rPr lang="de-CH" dirty="0">
                <a:solidFill>
                  <a:srgbClr val="92D050"/>
                </a:solidFill>
              </a:rPr>
              <a:t> https://www.youtube.com/watch?v=QrDuPNtz8W8&amp;ab_channel=TV24</a:t>
            </a:r>
          </a:p>
          <a:p>
            <a:pPr algn="l"/>
            <a:endParaRPr lang="de-CH" b="1" dirty="0">
              <a:solidFill>
                <a:schemeClr val="accent6">
                  <a:lumMod val="50000"/>
                </a:schemeClr>
              </a:solidFill>
            </a:endParaRPr>
          </a:p>
          <a:p>
            <a:pPr algn="l"/>
            <a:r>
              <a:rPr lang="de-CH" b="1" dirty="0">
                <a:solidFill>
                  <a:schemeClr val="accent6">
                    <a:lumMod val="50000"/>
                  </a:schemeClr>
                </a:solidFill>
              </a:rPr>
              <a:t>Pitch di Alver </a:t>
            </a:r>
            <a:r>
              <a:rPr lang="de-CH" dirty="0">
                <a:solidFill>
                  <a:schemeClr val="accent6">
                    <a:lumMod val="50000"/>
                  </a:schemeClr>
                </a:solidFill>
              </a:rPr>
              <a:t>–</a:t>
            </a:r>
            <a:r>
              <a:rPr lang="de-CH" dirty="0">
                <a:solidFill>
                  <a:srgbClr val="92D050"/>
                </a:solidFill>
              </a:rPr>
              <a:t> https://www.youtube.com/watch?v=4z9g4Axe6Pw&amp;ab_channel=AlverWorld</a:t>
            </a:r>
          </a:p>
        </p:txBody>
      </p:sp>
      <p:sp>
        <p:nvSpPr>
          <p:cNvPr id="4" name="Foliennummernplatzhalter 1">
            <a:extLst>
              <a:ext uri="{FF2B5EF4-FFF2-40B4-BE49-F238E27FC236}">
                <a16:creationId xmlns:a16="http://schemas.microsoft.com/office/drawing/2014/main" id="{2938E8F8-5E61-4870-A489-19AD0985BE34}"/>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978617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A5C4C-53E7-2F50-568F-480F9EDA6B3E}"/>
            </a:ext>
          </a:extLst>
        </p:cNvPr>
        <p:cNvGrpSpPr/>
        <p:nvPr/>
      </p:nvGrpSpPr>
      <p:grpSpPr>
        <a:xfrm>
          <a:off x="0" y="0"/>
          <a:ext cx="0" cy="0"/>
          <a:chOff x="0" y="0"/>
          <a:chExt cx="0" cy="0"/>
        </a:xfrm>
      </p:grpSpPr>
      <p:sp>
        <p:nvSpPr>
          <p:cNvPr id="7" name="Foliennummernplatzhalter 1">
            <a:extLst>
              <a:ext uri="{FF2B5EF4-FFF2-40B4-BE49-F238E27FC236}">
                <a16:creationId xmlns:a16="http://schemas.microsoft.com/office/drawing/2014/main" id="{D4FE3156-72A7-8EE4-2C2F-B20A4C6E270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4" name="Freeform 5">
            <a:extLst>
              <a:ext uri="{FF2B5EF4-FFF2-40B4-BE49-F238E27FC236}">
                <a16:creationId xmlns:a16="http://schemas.microsoft.com/office/drawing/2014/main" id="{39E5C156-AD0F-3F50-1D2B-01381FB59DB3}"/>
              </a:ext>
            </a:extLst>
          </p:cNvPr>
          <p:cNvSpPr>
            <a:spLocks/>
          </p:cNvSpPr>
          <p:nvPr/>
        </p:nvSpPr>
        <p:spPr bwMode="auto">
          <a:xfrm>
            <a:off x="8097156" y="1930391"/>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21" name="Freeform 9">
            <a:extLst>
              <a:ext uri="{FF2B5EF4-FFF2-40B4-BE49-F238E27FC236}">
                <a16:creationId xmlns:a16="http://schemas.microsoft.com/office/drawing/2014/main" id="{B5CDF3F5-0019-4B07-CA29-67200EE27B1B}"/>
              </a:ext>
            </a:extLst>
          </p:cNvPr>
          <p:cNvSpPr>
            <a:spLocks/>
          </p:cNvSpPr>
          <p:nvPr/>
        </p:nvSpPr>
        <p:spPr bwMode="auto">
          <a:xfrm>
            <a:off x="2359504" y="3125737"/>
            <a:ext cx="3159648" cy="3159216"/>
          </a:xfrm>
          <a:prstGeom prst="ellipse">
            <a:avLst/>
          </a:prstGeom>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lang="fr-FR" dirty="0">
              <a:solidFill>
                <a:schemeClr val="lt1"/>
              </a:solidFill>
            </a:endParaRPr>
          </a:p>
        </p:txBody>
      </p:sp>
      <p:sp>
        <p:nvSpPr>
          <p:cNvPr id="22" name="Rectangle 399">
            <a:extLst>
              <a:ext uri="{FF2B5EF4-FFF2-40B4-BE49-F238E27FC236}">
                <a16:creationId xmlns:a16="http://schemas.microsoft.com/office/drawing/2014/main" id="{ED0E0941-9841-6BA3-63BF-2C57A120833A}"/>
              </a:ext>
            </a:extLst>
          </p:cNvPr>
          <p:cNvSpPr/>
          <p:nvPr/>
        </p:nvSpPr>
        <p:spPr>
          <a:xfrm>
            <a:off x="2603246" y="4506420"/>
            <a:ext cx="2636471"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AIDA: </a:t>
            </a:r>
            <a:r>
              <a:rPr lang="de-CH" b="1" noProof="0" dirty="0" err="1">
                <a:solidFill>
                  <a:schemeClr val="bg1"/>
                </a:solidFill>
                <a:latin typeface="+mj-lt"/>
                <a:ea typeface="Roboto" pitchFamily="2" charset="0"/>
                <a:cs typeface="Arial" charset="0"/>
              </a:rPr>
              <a:t>come</a:t>
            </a:r>
            <a:r>
              <a:rPr lang="de-CH" b="1" noProof="0" dirty="0">
                <a:solidFill>
                  <a:schemeClr val="bg1"/>
                </a:solidFill>
                <a:latin typeface="+mj-lt"/>
                <a:ea typeface="Roboto" pitchFamily="2" charset="0"/>
                <a:cs typeface="Arial" charset="0"/>
              </a:rPr>
              <a:t> strutturare una presentazione</a:t>
            </a:r>
            <a:r>
              <a:rPr lang="de-CH" b="1" dirty="0">
                <a:solidFill>
                  <a:schemeClr val="bg1"/>
                </a:solidFill>
                <a:latin typeface="+mj-lt"/>
                <a:ea typeface="Roboto" pitchFamily="2" charset="0"/>
                <a:cs typeface="Arial" charset="0"/>
              </a:rPr>
              <a:t> convincente</a:t>
            </a:r>
            <a:r>
              <a:rPr lang="de-CH" b="1" noProof="0" dirty="0">
                <a:solidFill>
                  <a:schemeClr val="bg1"/>
                </a:solidFill>
                <a:latin typeface="+mj-lt"/>
                <a:ea typeface="Roboto" pitchFamily="2" charset="0"/>
                <a:cs typeface="Arial" charset="0"/>
              </a:rPr>
              <a:t>?</a:t>
            </a:r>
          </a:p>
        </p:txBody>
      </p:sp>
      <p:sp>
        <p:nvSpPr>
          <p:cNvPr id="25" name="Freeform 16">
            <a:extLst>
              <a:ext uri="{FF2B5EF4-FFF2-40B4-BE49-F238E27FC236}">
                <a16:creationId xmlns:a16="http://schemas.microsoft.com/office/drawing/2014/main" id="{EC9CA5D0-2E70-20BE-F629-A1B5991CA3F5}"/>
              </a:ext>
            </a:extLst>
          </p:cNvPr>
          <p:cNvSpPr>
            <a:spLocks noEditPoints="1"/>
          </p:cNvSpPr>
          <p:nvPr/>
        </p:nvSpPr>
        <p:spPr bwMode="auto">
          <a:xfrm>
            <a:off x="9716375" y="2453576"/>
            <a:ext cx="491278" cy="563105"/>
          </a:xfrm>
          <a:custGeom>
            <a:avLst/>
            <a:gdLst>
              <a:gd name="T0" fmla="*/ 98 w 136"/>
              <a:gd name="T1" fmla="*/ 10 h 146"/>
              <a:gd name="T2" fmla="*/ 103 w 136"/>
              <a:gd name="T3" fmla="*/ 14 h 146"/>
              <a:gd name="T4" fmla="*/ 97 w 136"/>
              <a:gd name="T5" fmla="*/ 22 h 146"/>
              <a:gd name="T6" fmla="*/ 94 w 136"/>
              <a:gd name="T7" fmla="*/ 17 h 146"/>
              <a:gd name="T8" fmla="*/ 40 w 136"/>
              <a:gd name="T9" fmla="*/ 22 h 146"/>
              <a:gd name="T10" fmla="*/ 42 w 136"/>
              <a:gd name="T11" fmla="*/ 17 h 146"/>
              <a:gd name="T12" fmla="*/ 34 w 136"/>
              <a:gd name="T13" fmla="*/ 9 h 146"/>
              <a:gd name="T14" fmla="*/ 37 w 136"/>
              <a:gd name="T15" fmla="*/ 20 h 146"/>
              <a:gd name="T16" fmla="*/ 71 w 136"/>
              <a:gd name="T17" fmla="*/ 11 h 146"/>
              <a:gd name="T18" fmla="*/ 68 w 136"/>
              <a:gd name="T19" fmla="*/ 0 h 146"/>
              <a:gd name="T20" fmla="*/ 65 w 136"/>
              <a:gd name="T21" fmla="*/ 11 h 146"/>
              <a:gd name="T22" fmla="*/ 11 w 136"/>
              <a:gd name="T23" fmla="*/ 65 h 146"/>
              <a:gd name="T24" fmla="*/ 0 w 136"/>
              <a:gd name="T25" fmla="*/ 68 h 146"/>
              <a:gd name="T26" fmla="*/ 11 w 136"/>
              <a:gd name="T27" fmla="*/ 71 h 146"/>
              <a:gd name="T28" fmla="*/ 11 w 136"/>
              <a:gd name="T29" fmla="*/ 65 h 146"/>
              <a:gd name="T30" fmla="*/ 125 w 136"/>
              <a:gd name="T31" fmla="*/ 65 h 146"/>
              <a:gd name="T32" fmla="*/ 125 w 136"/>
              <a:gd name="T33" fmla="*/ 71 h 146"/>
              <a:gd name="T34" fmla="*/ 136 w 136"/>
              <a:gd name="T35" fmla="*/ 68 h 146"/>
              <a:gd name="T36" fmla="*/ 127 w 136"/>
              <a:gd name="T37" fmla="*/ 34 h 146"/>
              <a:gd name="T38" fmla="*/ 116 w 136"/>
              <a:gd name="T39" fmla="*/ 37 h 146"/>
              <a:gd name="T40" fmla="*/ 118 w 136"/>
              <a:gd name="T41" fmla="*/ 43 h 146"/>
              <a:gd name="T42" fmla="*/ 126 w 136"/>
              <a:gd name="T43" fmla="*/ 38 h 146"/>
              <a:gd name="T44" fmla="*/ 110 w 136"/>
              <a:gd name="T45" fmla="*/ 68 h 146"/>
              <a:gd name="T46" fmla="*/ 104 w 136"/>
              <a:gd name="T47" fmla="*/ 89 h 146"/>
              <a:gd name="T48" fmla="*/ 99 w 136"/>
              <a:gd name="T49" fmla="*/ 96 h 146"/>
              <a:gd name="T50" fmla="*/ 89 w 136"/>
              <a:gd name="T51" fmla="*/ 117 h 146"/>
              <a:gd name="T52" fmla="*/ 90 w 136"/>
              <a:gd name="T53" fmla="*/ 134 h 146"/>
              <a:gd name="T54" fmla="*/ 58 w 136"/>
              <a:gd name="T55" fmla="*/ 146 h 146"/>
              <a:gd name="T56" fmla="*/ 46 w 136"/>
              <a:gd name="T57" fmla="*/ 117 h 146"/>
              <a:gd name="T58" fmla="*/ 32 w 136"/>
              <a:gd name="T59" fmla="*/ 89 h 146"/>
              <a:gd name="T60" fmla="*/ 26 w 136"/>
              <a:gd name="T61" fmla="*/ 68 h 146"/>
              <a:gd name="T62" fmla="*/ 110 w 136"/>
              <a:gd name="T63" fmla="*/ 68 h 146"/>
              <a:gd name="T64" fmla="*/ 53 w 136"/>
              <a:gd name="T65" fmla="*/ 120 h 146"/>
              <a:gd name="T66" fmla="*/ 83 w 136"/>
              <a:gd name="T67" fmla="*/ 126 h 146"/>
              <a:gd name="T68" fmla="*/ 83 w 136"/>
              <a:gd name="T69" fmla="*/ 134 h 146"/>
              <a:gd name="T70" fmla="*/ 53 w 136"/>
              <a:gd name="T71" fmla="*/ 133 h 146"/>
              <a:gd name="T72" fmla="*/ 58 w 136"/>
              <a:gd name="T73" fmla="*/ 139 h 146"/>
              <a:gd name="T74" fmla="*/ 83 w 136"/>
              <a:gd name="T75" fmla="*/ 134 h 146"/>
              <a:gd name="T76" fmla="*/ 68 w 136"/>
              <a:gd name="T77" fmla="*/ 32 h 146"/>
              <a:gd name="T78" fmla="*/ 37 w 136"/>
              <a:gd name="T79" fmla="*/ 86 h 146"/>
              <a:gd name="T80" fmla="*/ 42 w 136"/>
              <a:gd name="T81" fmla="*/ 92 h 146"/>
              <a:gd name="T82" fmla="*/ 52 w 136"/>
              <a:gd name="T83" fmla="*/ 114 h 146"/>
              <a:gd name="T84" fmla="*/ 94 w 136"/>
              <a:gd name="T85" fmla="*/ 92 h 146"/>
              <a:gd name="T86" fmla="*/ 98 w 136"/>
              <a:gd name="T87" fmla="*/ 86 h 146"/>
              <a:gd name="T88" fmla="*/ 98 w 136"/>
              <a:gd name="T89" fmla="*/ 85 h 146"/>
              <a:gd name="T90" fmla="*/ 20 w 136"/>
              <a:gd name="T91" fmla="*/ 37 h 146"/>
              <a:gd name="T92" fmla="*/ 9 w 136"/>
              <a:gd name="T93" fmla="*/ 34 h 146"/>
              <a:gd name="T94" fmla="*/ 17 w 136"/>
              <a:gd name="T95" fmla="*/ 42 h 146"/>
              <a:gd name="T96" fmla="*/ 21 w 136"/>
              <a:gd name="T97" fmla="*/ 41 h 146"/>
              <a:gd name="T98" fmla="*/ 20 w 136"/>
              <a:gd name="T99" fmla="*/ 37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6" h="146">
                <a:moveTo>
                  <a:pt x="94" y="17"/>
                </a:moveTo>
                <a:cubicBezTo>
                  <a:pt x="98" y="10"/>
                  <a:pt x="98" y="10"/>
                  <a:pt x="98" y="10"/>
                </a:cubicBezTo>
                <a:cubicBezTo>
                  <a:pt x="99" y="9"/>
                  <a:pt x="101" y="8"/>
                  <a:pt x="102" y="9"/>
                </a:cubicBezTo>
                <a:cubicBezTo>
                  <a:pt x="104" y="10"/>
                  <a:pt x="104" y="12"/>
                  <a:pt x="103" y="14"/>
                </a:cubicBezTo>
                <a:cubicBezTo>
                  <a:pt x="100" y="20"/>
                  <a:pt x="100" y="20"/>
                  <a:pt x="100" y="20"/>
                </a:cubicBezTo>
                <a:cubicBezTo>
                  <a:pt x="99" y="21"/>
                  <a:pt x="98" y="22"/>
                  <a:pt x="97" y="22"/>
                </a:cubicBezTo>
                <a:cubicBezTo>
                  <a:pt x="96" y="22"/>
                  <a:pt x="96" y="21"/>
                  <a:pt x="95" y="21"/>
                </a:cubicBezTo>
                <a:cubicBezTo>
                  <a:pt x="94" y="20"/>
                  <a:pt x="93" y="19"/>
                  <a:pt x="94" y="17"/>
                </a:cubicBezTo>
                <a:close/>
                <a:moveTo>
                  <a:pt x="37" y="20"/>
                </a:moveTo>
                <a:cubicBezTo>
                  <a:pt x="37" y="21"/>
                  <a:pt x="38" y="22"/>
                  <a:pt x="40" y="22"/>
                </a:cubicBezTo>
                <a:cubicBezTo>
                  <a:pt x="40" y="22"/>
                  <a:pt x="41" y="22"/>
                  <a:pt x="41" y="21"/>
                </a:cubicBezTo>
                <a:cubicBezTo>
                  <a:pt x="43" y="20"/>
                  <a:pt x="43" y="19"/>
                  <a:pt x="42" y="17"/>
                </a:cubicBezTo>
                <a:cubicBezTo>
                  <a:pt x="38" y="10"/>
                  <a:pt x="38" y="10"/>
                  <a:pt x="38" y="10"/>
                </a:cubicBezTo>
                <a:cubicBezTo>
                  <a:pt x="38" y="9"/>
                  <a:pt x="36" y="8"/>
                  <a:pt x="34" y="9"/>
                </a:cubicBezTo>
                <a:cubicBezTo>
                  <a:pt x="32" y="10"/>
                  <a:pt x="32" y="12"/>
                  <a:pt x="33" y="14"/>
                </a:cubicBezTo>
                <a:lnTo>
                  <a:pt x="37" y="20"/>
                </a:lnTo>
                <a:close/>
                <a:moveTo>
                  <a:pt x="68" y="14"/>
                </a:moveTo>
                <a:cubicBezTo>
                  <a:pt x="70" y="14"/>
                  <a:pt x="71" y="13"/>
                  <a:pt x="71" y="11"/>
                </a:cubicBezTo>
                <a:cubicBezTo>
                  <a:pt x="71" y="3"/>
                  <a:pt x="71" y="3"/>
                  <a:pt x="71" y="3"/>
                </a:cubicBezTo>
                <a:cubicBezTo>
                  <a:pt x="71" y="2"/>
                  <a:pt x="70" y="0"/>
                  <a:pt x="68" y="0"/>
                </a:cubicBezTo>
                <a:cubicBezTo>
                  <a:pt x="66" y="0"/>
                  <a:pt x="65" y="2"/>
                  <a:pt x="65" y="3"/>
                </a:cubicBezTo>
                <a:cubicBezTo>
                  <a:pt x="65" y="11"/>
                  <a:pt x="65" y="11"/>
                  <a:pt x="65" y="11"/>
                </a:cubicBezTo>
                <a:cubicBezTo>
                  <a:pt x="65" y="13"/>
                  <a:pt x="66" y="14"/>
                  <a:pt x="68" y="14"/>
                </a:cubicBezTo>
                <a:close/>
                <a:moveTo>
                  <a:pt x="11" y="65"/>
                </a:moveTo>
                <a:cubicBezTo>
                  <a:pt x="3" y="65"/>
                  <a:pt x="3" y="65"/>
                  <a:pt x="3" y="65"/>
                </a:cubicBezTo>
                <a:cubicBezTo>
                  <a:pt x="2" y="65"/>
                  <a:pt x="0" y="66"/>
                  <a:pt x="0" y="68"/>
                </a:cubicBezTo>
                <a:cubicBezTo>
                  <a:pt x="0" y="70"/>
                  <a:pt x="2" y="71"/>
                  <a:pt x="3" y="71"/>
                </a:cubicBezTo>
                <a:cubicBezTo>
                  <a:pt x="11" y="71"/>
                  <a:pt x="11" y="71"/>
                  <a:pt x="11" y="71"/>
                </a:cubicBezTo>
                <a:cubicBezTo>
                  <a:pt x="13" y="71"/>
                  <a:pt x="14" y="70"/>
                  <a:pt x="14" y="68"/>
                </a:cubicBezTo>
                <a:cubicBezTo>
                  <a:pt x="14" y="66"/>
                  <a:pt x="13" y="65"/>
                  <a:pt x="11" y="65"/>
                </a:cubicBezTo>
                <a:close/>
                <a:moveTo>
                  <a:pt x="133" y="65"/>
                </a:moveTo>
                <a:cubicBezTo>
                  <a:pt x="125" y="65"/>
                  <a:pt x="125" y="65"/>
                  <a:pt x="125" y="65"/>
                </a:cubicBezTo>
                <a:cubicBezTo>
                  <a:pt x="124" y="65"/>
                  <a:pt x="122" y="66"/>
                  <a:pt x="122" y="68"/>
                </a:cubicBezTo>
                <a:cubicBezTo>
                  <a:pt x="122" y="70"/>
                  <a:pt x="124" y="71"/>
                  <a:pt x="125" y="71"/>
                </a:cubicBezTo>
                <a:cubicBezTo>
                  <a:pt x="133" y="71"/>
                  <a:pt x="133" y="71"/>
                  <a:pt x="133" y="71"/>
                </a:cubicBezTo>
                <a:cubicBezTo>
                  <a:pt x="135" y="71"/>
                  <a:pt x="136" y="70"/>
                  <a:pt x="136" y="68"/>
                </a:cubicBezTo>
                <a:cubicBezTo>
                  <a:pt x="136" y="66"/>
                  <a:pt x="135" y="65"/>
                  <a:pt x="133" y="65"/>
                </a:cubicBezTo>
                <a:close/>
                <a:moveTo>
                  <a:pt x="127" y="34"/>
                </a:moveTo>
                <a:cubicBezTo>
                  <a:pt x="126" y="32"/>
                  <a:pt x="124" y="32"/>
                  <a:pt x="123" y="33"/>
                </a:cubicBezTo>
                <a:cubicBezTo>
                  <a:pt x="116" y="37"/>
                  <a:pt x="116" y="37"/>
                  <a:pt x="116" y="37"/>
                </a:cubicBezTo>
                <a:cubicBezTo>
                  <a:pt x="115" y="38"/>
                  <a:pt x="114" y="40"/>
                  <a:pt x="115" y="41"/>
                </a:cubicBezTo>
                <a:cubicBezTo>
                  <a:pt x="115" y="42"/>
                  <a:pt x="117" y="43"/>
                  <a:pt x="118" y="43"/>
                </a:cubicBezTo>
                <a:cubicBezTo>
                  <a:pt x="118" y="43"/>
                  <a:pt x="119" y="43"/>
                  <a:pt x="119" y="42"/>
                </a:cubicBezTo>
                <a:cubicBezTo>
                  <a:pt x="126" y="38"/>
                  <a:pt x="126" y="38"/>
                  <a:pt x="126" y="38"/>
                </a:cubicBezTo>
                <a:cubicBezTo>
                  <a:pt x="127" y="38"/>
                  <a:pt x="128" y="36"/>
                  <a:pt x="127" y="34"/>
                </a:cubicBezTo>
                <a:close/>
                <a:moveTo>
                  <a:pt x="110" y="68"/>
                </a:moveTo>
                <a:cubicBezTo>
                  <a:pt x="110" y="75"/>
                  <a:pt x="108" y="82"/>
                  <a:pt x="104" y="88"/>
                </a:cubicBezTo>
                <a:cubicBezTo>
                  <a:pt x="104" y="89"/>
                  <a:pt x="104" y="89"/>
                  <a:pt x="104" y="89"/>
                </a:cubicBezTo>
                <a:cubicBezTo>
                  <a:pt x="103" y="90"/>
                  <a:pt x="103" y="90"/>
                  <a:pt x="103" y="90"/>
                </a:cubicBezTo>
                <a:cubicBezTo>
                  <a:pt x="102" y="92"/>
                  <a:pt x="100" y="94"/>
                  <a:pt x="99" y="96"/>
                </a:cubicBezTo>
                <a:cubicBezTo>
                  <a:pt x="92" y="105"/>
                  <a:pt x="89" y="112"/>
                  <a:pt x="89" y="117"/>
                </a:cubicBezTo>
                <a:cubicBezTo>
                  <a:pt x="89" y="117"/>
                  <a:pt x="89" y="117"/>
                  <a:pt x="89" y="117"/>
                </a:cubicBezTo>
                <a:cubicBezTo>
                  <a:pt x="89" y="117"/>
                  <a:pt x="90" y="118"/>
                  <a:pt x="90" y="118"/>
                </a:cubicBezTo>
                <a:cubicBezTo>
                  <a:pt x="90" y="134"/>
                  <a:pt x="90" y="134"/>
                  <a:pt x="90" y="134"/>
                </a:cubicBezTo>
                <a:cubicBezTo>
                  <a:pt x="90" y="140"/>
                  <a:pt x="84" y="146"/>
                  <a:pt x="78" y="146"/>
                </a:cubicBezTo>
                <a:cubicBezTo>
                  <a:pt x="58" y="146"/>
                  <a:pt x="58" y="146"/>
                  <a:pt x="58" y="146"/>
                </a:cubicBezTo>
                <a:cubicBezTo>
                  <a:pt x="51" y="146"/>
                  <a:pt x="46" y="140"/>
                  <a:pt x="46" y="134"/>
                </a:cubicBezTo>
                <a:cubicBezTo>
                  <a:pt x="46" y="117"/>
                  <a:pt x="46" y="117"/>
                  <a:pt x="46" y="117"/>
                </a:cubicBezTo>
                <a:cubicBezTo>
                  <a:pt x="46" y="112"/>
                  <a:pt x="43" y="105"/>
                  <a:pt x="37" y="97"/>
                </a:cubicBezTo>
                <a:cubicBezTo>
                  <a:pt x="35" y="94"/>
                  <a:pt x="33" y="92"/>
                  <a:pt x="32" y="89"/>
                </a:cubicBezTo>
                <a:cubicBezTo>
                  <a:pt x="32" y="89"/>
                  <a:pt x="32" y="89"/>
                  <a:pt x="31" y="89"/>
                </a:cubicBezTo>
                <a:cubicBezTo>
                  <a:pt x="28" y="82"/>
                  <a:pt x="26" y="75"/>
                  <a:pt x="26" y="68"/>
                </a:cubicBezTo>
                <a:cubicBezTo>
                  <a:pt x="26" y="45"/>
                  <a:pt x="45" y="26"/>
                  <a:pt x="68" y="26"/>
                </a:cubicBezTo>
                <a:cubicBezTo>
                  <a:pt x="91" y="26"/>
                  <a:pt x="110" y="44"/>
                  <a:pt x="110" y="68"/>
                </a:cubicBezTo>
                <a:close/>
                <a:moveTo>
                  <a:pt x="83" y="120"/>
                </a:moveTo>
                <a:cubicBezTo>
                  <a:pt x="53" y="120"/>
                  <a:pt x="53" y="120"/>
                  <a:pt x="53" y="120"/>
                </a:cubicBezTo>
                <a:cubicBezTo>
                  <a:pt x="53" y="126"/>
                  <a:pt x="53" y="126"/>
                  <a:pt x="53" y="126"/>
                </a:cubicBezTo>
                <a:cubicBezTo>
                  <a:pt x="83" y="126"/>
                  <a:pt x="83" y="126"/>
                  <a:pt x="83" y="126"/>
                </a:cubicBezTo>
                <a:lnTo>
                  <a:pt x="83" y="120"/>
                </a:lnTo>
                <a:close/>
                <a:moveTo>
                  <a:pt x="83" y="134"/>
                </a:moveTo>
                <a:cubicBezTo>
                  <a:pt x="83" y="133"/>
                  <a:pt x="83" y="133"/>
                  <a:pt x="83" y="133"/>
                </a:cubicBezTo>
                <a:cubicBezTo>
                  <a:pt x="53" y="133"/>
                  <a:pt x="53" y="133"/>
                  <a:pt x="53" y="133"/>
                </a:cubicBezTo>
                <a:cubicBezTo>
                  <a:pt x="53" y="134"/>
                  <a:pt x="53" y="134"/>
                  <a:pt x="53" y="134"/>
                </a:cubicBezTo>
                <a:cubicBezTo>
                  <a:pt x="53" y="137"/>
                  <a:pt x="55" y="139"/>
                  <a:pt x="58" y="139"/>
                </a:cubicBezTo>
                <a:cubicBezTo>
                  <a:pt x="78" y="139"/>
                  <a:pt x="78" y="139"/>
                  <a:pt x="78" y="139"/>
                </a:cubicBezTo>
                <a:cubicBezTo>
                  <a:pt x="80" y="139"/>
                  <a:pt x="83" y="137"/>
                  <a:pt x="83" y="134"/>
                </a:cubicBezTo>
                <a:close/>
                <a:moveTo>
                  <a:pt x="103" y="68"/>
                </a:moveTo>
                <a:cubicBezTo>
                  <a:pt x="103" y="48"/>
                  <a:pt x="87" y="32"/>
                  <a:pt x="68" y="32"/>
                </a:cubicBezTo>
                <a:cubicBezTo>
                  <a:pt x="48" y="32"/>
                  <a:pt x="32" y="48"/>
                  <a:pt x="32" y="68"/>
                </a:cubicBezTo>
                <a:cubicBezTo>
                  <a:pt x="32" y="74"/>
                  <a:pt x="34" y="80"/>
                  <a:pt x="37" y="86"/>
                </a:cubicBezTo>
                <a:cubicBezTo>
                  <a:pt x="37" y="86"/>
                  <a:pt x="37" y="86"/>
                  <a:pt x="37" y="86"/>
                </a:cubicBezTo>
                <a:cubicBezTo>
                  <a:pt x="39" y="88"/>
                  <a:pt x="40" y="90"/>
                  <a:pt x="42" y="92"/>
                </a:cubicBezTo>
                <a:cubicBezTo>
                  <a:pt x="42" y="93"/>
                  <a:pt x="42" y="93"/>
                  <a:pt x="42" y="93"/>
                </a:cubicBezTo>
                <a:cubicBezTo>
                  <a:pt x="48" y="101"/>
                  <a:pt x="52" y="108"/>
                  <a:pt x="52" y="114"/>
                </a:cubicBezTo>
                <a:cubicBezTo>
                  <a:pt x="83" y="114"/>
                  <a:pt x="83" y="114"/>
                  <a:pt x="83" y="114"/>
                </a:cubicBezTo>
                <a:cubicBezTo>
                  <a:pt x="84" y="106"/>
                  <a:pt x="89" y="98"/>
                  <a:pt x="94" y="92"/>
                </a:cubicBezTo>
                <a:cubicBezTo>
                  <a:pt x="94" y="92"/>
                  <a:pt x="94" y="92"/>
                  <a:pt x="94" y="92"/>
                </a:cubicBezTo>
                <a:cubicBezTo>
                  <a:pt x="96" y="90"/>
                  <a:pt x="97" y="88"/>
                  <a:pt x="98" y="86"/>
                </a:cubicBezTo>
                <a:cubicBezTo>
                  <a:pt x="98" y="86"/>
                  <a:pt x="98" y="86"/>
                  <a:pt x="98" y="86"/>
                </a:cubicBezTo>
                <a:cubicBezTo>
                  <a:pt x="98" y="86"/>
                  <a:pt x="98" y="86"/>
                  <a:pt x="98" y="85"/>
                </a:cubicBezTo>
                <a:cubicBezTo>
                  <a:pt x="102" y="80"/>
                  <a:pt x="103" y="74"/>
                  <a:pt x="103" y="68"/>
                </a:cubicBezTo>
                <a:close/>
                <a:moveTo>
                  <a:pt x="20" y="37"/>
                </a:moveTo>
                <a:cubicBezTo>
                  <a:pt x="14" y="33"/>
                  <a:pt x="14" y="33"/>
                  <a:pt x="14" y="33"/>
                </a:cubicBezTo>
                <a:cubicBezTo>
                  <a:pt x="12" y="32"/>
                  <a:pt x="10" y="32"/>
                  <a:pt x="9" y="34"/>
                </a:cubicBezTo>
                <a:cubicBezTo>
                  <a:pt x="8" y="36"/>
                  <a:pt x="9" y="38"/>
                  <a:pt x="10" y="38"/>
                </a:cubicBezTo>
                <a:cubicBezTo>
                  <a:pt x="17" y="42"/>
                  <a:pt x="17" y="42"/>
                  <a:pt x="17" y="42"/>
                </a:cubicBezTo>
                <a:cubicBezTo>
                  <a:pt x="17" y="43"/>
                  <a:pt x="18" y="43"/>
                  <a:pt x="19" y="43"/>
                </a:cubicBezTo>
                <a:cubicBezTo>
                  <a:pt x="20" y="43"/>
                  <a:pt x="21" y="42"/>
                  <a:pt x="21" y="41"/>
                </a:cubicBezTo>
                <a:cubicBezTo>
                  <a:pt x="22" y="40"/>
                  <a:pt x="22" y="38"/>
                  <a:pt x="20" y="37"/>
                </a:cubicBezTo>
                <a:close/>
                <a:moveTo>
                  <a:pt x="20" y="37"/>
                </a:moveTo>
                <a:cubicBezTo>
                  <a:pt x="20" y="37"/>
                  <a:pt x="20" y="37"/>
                  <a:pt x="20" y="37"/>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nvGrpSpPr>
          <p:cNvPr id="26" name="Group 26">
            <a:extLst>
              <a:ext uri="{FF2B5EF4-FFF2-40B4-BE49-F238E27FC236}">
                <a16:creationId xmlns:a16="http://schemas.microsoft.com/office/drawing/2014/main" id="{891416F1-EAF6-644A-264C-5938F34EB831}"/>
              </a:ext>
            </a:extLst>
          </p:cNvPr>
          <p:cNvGrpSpPr>
            <a:grpSpLocks noChangeAspect="1"/>
          </p:cNvGrpSpPr>
          <p:nvPr/>
        </p:nvGrpSpPr>
        <p:grpSpPr bwMode="auto">
          <a:xfrm>
            <a:off x="9172181" y="2763860"/>
            <a:ext cx="609231" cy="518636"/>
            <a:chOff x="-1847" y="777"/>
            <a:chExt cx="5790" cy="4929"/>
          </a:xfrm>
          <a:solidFill>
            <a:schemeClr val="bg1"/>
          </a:solidFill>
        </p:grpSpPr>
        <p:sp>
          <p:nvSpPr>
            <p:cNvPr id="27" name="Freeform 27">
              <a:extLst>
                <a:ext uri="{FF2B5EF4-FFF2-40B4-BE49-F238E27FC236}">
                  <a16:creationId xmlns:a16="http://schemas.microsoft.com/office/drawing/2014/main" id="{BC2FD376-0959-92B2-35B8-FA287ADAC25B}"/>
                </a:ext>
              </a:extLst>
            </p:cNvPr>
            <p:cNvSpPr>
              <a:spLocks noEditPoints="1"/>
            </p:cNvSpPr>
            <p:nvPr/>
          </p:nvSpPr>
          <p:spPr bwMode="auto">
            <a:xfrm>
              <a:off x="-1847" y="777"/>
              <a:ext cx="4669" cy="4053"/>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8" name="Freeform 28">
              <a:extLst>
                <a:ext uri="{FF2B5EF4-FFF2-40B4-BE49-F238E27FC236}">
                  <a16:creationId xmlns:a16="http://schemas.microsoft.com/office/drawing/2014/main" id="{E9005CF9-A2AA-93E9-1C8F-45855539C607}"/>
                </a:ext>
              </a:extLst>
            </p:cNvPr>
            <p:cNvSpPr>
              <a:spLocks/>
            </p:cNvSpPr>
            <p:nvPr/>
          </p:nvSpPr>
          <p:spPr bwMode="auto">
            <a:xfrm>
              <a:off x="-51" y="1652"/>
              <a:ext cx="3994" cy="4054"/>
            </a:xfrm>
            <a:custGeom>
              <a:avLst/>
              <a:gdLst>
                <a:gd name="T0" fmla="*/ 1240 w 1689"/>
                <a:gd name="T1" fmla="*/ 1682 h 1713"/>
                <a:gd name="T2" fmla="*/ 1308 w 1689"/>
                <a:gd name="T3" fmla="*/ 1713 h 1713"/>
                <a:gd name="T4" fmla="*/ 1340 w 1689"/>
                <a:gd name="T5" fmla="*/ 1707 h 1713"/>
                <a:gd name="T6" fmla="*/ 1399 w 1689"/>
                <a:gd name="T7" fmla="*/ 1622 h 1713"/>
                <a:gd name="T8" fmla="*/ 1399 w 1689"/>
                <a:gd name="T9" fmla="*/ 1351 h 1713"/>
                <a:gd name="T10" fmla="*/ 1463 w 1689"/>
                <a:gd name="T11" fmla="*/ 1351 h 1713"/>
                <a:gd name="T12" fmla="*/ 1689 w 1689"/>
                <a:gd name="T13" fmla="*/ 1125 h 1713"/>
                <a:gd name="T14" fmla="*/ 1689 w 1689"/>
                <a:gd name="T15" fmla="*/ 226 h 1713"/>
                <a:gd name="T16" fmla="*/ 1463 w 1689"/>
                <a:gd name="T17" fmla="*/ 0 h 1713"/>
                <a:gd name="T18" fmla="*/ 1402 w 1689"/>
                <a:gd name="T19" fmla="*/ 61 h 1713"/>
                <a:gd name="T20" fmla="*/ 1463 w 1689"/>
                <a:gd name="T21" fmla="*/ 123 h 1713"/>
                <a:gd name="T22" fmla="*/ 1567 w 1689"/>
                <a:gd name="T23" fmla="*/ 226 h 1713"/>
                <a:gd name="T24" fmla="*/ 1567 w 1689"/>
                <a:gd name="T25" fmla="*/ 1125 h 1713"/>
                <a:gd name="T26" fmla="*/ 1463 w 1689"/>
                <a:gd name="T27" fmla="*/ 1229 h 1713"/>
                <a:gd name="T28" fmla="*/ 1338 w 1689"/>
                <a:gd name="T29" fmla="*/ 1229 h 1713"/>
                <a:gd name="T30" fmla="*/ 1276 w 1689"/>
                <a:gd name="T31" fmla="*/ 1290 h 1713"/>
                <a:gd name="T32" fmla="*/ 1276 w 1689"/>
                <a:gd name="T33" fmla="*/ 1537 h 1713"/>
                <a:gd name="T34" fmla="*/ 1028 w 1689"/>
                <a:gd name="T35" fmla="*/ 1250 h 1713"/>
                <a:gd name="T36" fmla="*/ 982 w 1689"/>
                <a:gd name="T37" fmla="*/ 1229 h 1713"/>
                <a:gd name="T38" fmla="*/ 62 w 1689"/>
                <a:gd name="T39" fmla="*/ 1229 h 1713"/>
                <a:gd name="T40" fmla="*/ 0 w 1689"/>
                <a:gd name="T41" fmla="*/ 1291 h 1713"/>
                <a:gd name="T42" fmla="*/ 62 w 1689"/>
                <a:gd name="T43" fmla="*/ 1352 h 1713"/>
                <a:gd name="T44" fmla="*/ 954 w 1689"/>
                <a:gd name="T45" fmla="*/ 1352 h 1713"/>
                <a:gd name="T46" fmla="*/ 1240 w 1689"/>
                <a:gd name="T47" fmla="*/ 1682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89" h="1713">
                  <a:moveTo>
                    <a:pt x="1240" y="1682"/>
                  </a:moveTo>
                  <a:cubicBezTo>
                    <a:pt x="1257" y="1702"/>
                    <a:pt x="1282" y="1713"/>
                    <a:pt x="1308" y="1713"/>
                  </a:cubicBezTo>
                  <a:cubicBezTo>
                    <a:pt x="1318" y="1713"/>
                    <a:pt x="1329" y="1711"/>
                    <a:pt x="1340" y="1707"/>
                  </a:cubicBezTo>
                  <a:cubicBezTo>
                    <a:pt x="1376" y="1694"/>
                    <a:pt x="1399" y="1661"/>
                    <a:pt x="1399" y="1622"/>
                  </a:cubicBezTo>
                  <a:cubicBezTo>
                    <a:pt x="1399" y="1351"/>
                    <a:pt x="1399" y="1351"/>
                    <a:pt x="1399" y="1351"/>
                  </a:cubicBezTo>
                  <a:cubicBezTo>
                    <a:pt x="1463" y="1351"/>
                    <a:pt x="1463" y="1351"/>
                    <a:pt x="1463" y="1351"/>
                  </a:cubicBezTo>
                  <a:cubicBezTo>
                    <a:pt x="1588" y="1351"/>
                    <a:pt x="1689" y="1250"/>
                    <a:pt x="1689" y="1125"/>
                  </a:cubicBezTo>
                  <a:cubicBezTo>
                    <a:pt x="1689" y="226"/>
                    <a:pt x="1689" y="226"/>
                    <a:pt x="1689" y="226"/>
                  </a:cubicBezTo>
                  <a:cubicBezTo>
                    <a:pt x="1689" y="102"/>
                    <a:pt x="1588" y="0"/>
                    <a:pt x="1463" y="0"/>
                  </a:cubicBezTo>
                  <a:cubicBezTo>
                    <a:pt x="1429" y="0"/>
                    <a:pt x="1402" y="28"/>
                    <a:pt x="1402" y="61"/>
                  </a:cubicBezTo>
                  <a:cubicBezTo>
                    <a:pt x="1402" y="95"/>
                    <a:pt x="1429" y="123"/>
                    <a:pt x="1463" y="123"/>
                  </a:cubicBezTo>
                  <a:cubicBezTo>
                    <a:pt x="1520" y="123"/>
                    <a:pt x="1567" y="169"/>
                    <a:pt x="1567" y="226"/>
                  </a:cubicBezTo>
                  <a:cubicBezTo>
                    <a:pt x="1567" y="1125"/>
                    <a:pt x="1567" y="1125"/>
                    <a:pt x="1567" y="1125"/>
                  </a:cubicBezTo>
                  <a:cubicBezTo>
                    <a:pt x="1567" y="1182"/>
                    <a:pt x="1520" y="1229"/>
                    <a:pt x="1463" y="1229"/>
                  </a:cubicBezTo>
                  <a:cubicBezTo>
                    <a:pt x="1338" y="1229"/>
                    <a:pt x="1338" y="1229"/>
                    <a:pt x="1338" y="1229"/>
                  </a:cubicBezTo>
                  <a:cubicBezTo>
                    <a:pt x="1304" y="1229"/>
                    <a:pt x="1276" y="1256"/>
                    <a:pt x="1276" y="1290"/>
                  </a:cubicBezTo>
                  <a:cubicBezTo>
                    <a:pt x="1276" y="1537"/>
                    <a:pt x="1276" y="1537"/>
                    <a:pt x="1276" y="1537"/>
                  </a:cubicBezTo>
                  <a:cubicBezTo>
                    <a:pt x="1028" y="1250"/>
                    <a:pt x="1028" y="1250"/>
                    <a:pt x="1028" y="1250"/>
                  </a:cubicBezTo>
                  <a:cubicBezTo>
                    <a:pt x="1017" y="1237"/>
                    <a:pt x="1000" y="1229"/>
                    <a:pt x="982" y="1229"/>
                  </a:cubicBezTo>
                  <a:cubicBezTo>
                    <a:pt x="62" y="1229"/>
                    <a:pt x="62" y="1229"/>
                    <a:pt x="62" y="1229"/>
                  </a:cubicBezTo>
                  <a:cubicBezTo>
                    <a:pt x="28" y="1229"/>
                    <a:pt x="0" y="1257"/>
                    <a:pt x="0" y="1291"/>
                  </a:cubicBezTo>
                  <a:cubicBezTo>
                    <a:pt x="0" y="1325"/>
                    <a:pt x="28" y="1352"/>
                    <a:pt x="62" y="1352"/>
                  </a:cubicBezTo>
                  <a:cubicBezTo>
                    <a:pt x="954" y="1352"/>
                    <a:pt x="954" y="1352"/>
                    <a:pt x="954" y="1352"/>
                  </a:cubicBezTo>
                  <a:lnTo>
                    <a:pt x="1240" y="16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9" name="Oval 29">
              <a:extLst>
                <a:ext uri="{FF2B5EF4-FFF2-40B4-BE49-F238E27FC236}">
                  <a16:creationId xmlns:a16="http://schemas.microsoft.com/office/drawing/2014/main" id="{96041234-EF11-7A48-1FBD-B8CBA01F5204}"/>
                </a:ext>
              </a:extLst>
            </p:cNvPr>
            <p:cNvSpPr>
              <a:spLocks noChangeArrowheads="1"/>
            </p:cNvSpPr>
            <p:nvPr/>
          </p:nvSpPr>
          <p:spPr bwMode="auto">
            <a:xfrm>
              <a:off x="31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0" name="Oval 30">
              <a:extLst>
                <a:ext uri="{FF2B5EF4-FFF2-40B4-BE49-F238E27FC236}">
                  <a16:creationId xmlns:a16="http://schemas.microsoft.com/office/drawing/2014/main" id="{A0344232-46D4-AA79-7F9E-20FB148B8122}"/>
                </a:ext>
              </a:extLst>
            </p:cNvPr>
            <p:cNvSpPr>
              <a:spLocks noChangeArrowheads="1"/>
            </p:cNvSpPr>
            <p:nvPr/>
          </p:nvSpPr>
          <p:spPr bwMode="auto">
            <a:xfrm>
              <a:off x="895"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1" name="Oval 31">
              <a:extLst>
                <a:ext uri="{FF2B5EF4-FFF2-40B4-BE49-F238E27FC236}">
                  <a16:creationId xmlns:a16="http://schemas.microsoft.com/office/drawing/2014/main" id="{6394B76E-EB25-FB47-A80D-CEB01447EBC7}"/>
                </a:ext>
              </a:extLst>
            </p:cNvPr>
            <p:cNvSpPr>
              <a:spLocks noChangeArrowheads="1"/>
            </p:cNvSpPr>
            <p:nvPr/>
          </p:nvSpPr>
          <p:spPr bwMode="auto">
            <a:xfrm>
              <a:off x="-262" y="2253"/>
              <a:ext cx="345" cy="346"/>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grpSp>
        <p:nvGrpSpPr>
          <p:cNvPr id="32" name="Group 76">
            <a:extLst>
              <a:ext uri="{FF2B5EF4-FFF2-40B4-BE49-F238E27FC236}">
                <a16:creationId xmlns:a16="http://schemas.microsoft.com/office/drawing/2014/main" id="{79D1C17A-5355-B238-7F47-4B514020577B}"/>
              </a:ext>
            </a:extLst>
          </p:cNvPr>
          <p:cNvGrpSpPr>
            <a:grpSpLocks noChangeAspect="1"/>
          </p:cNvGrpSpPr>
          <p:nvPr/>
        </p:nvGrpSpPr>
        <p:grpSpPr bwMode="auto">
          <a:xfrm>
            <a:off x="3604838" y="3509999"/>
            <a:ext cx="700903" cy="699815"/>
            <a:chOff x="2858" y="347"/>
            <a:chExt cx="5799" cy="5790"/>
          </a:xfrm>
          <a:solidFill>
            <a:schemeClr val="bg1"/>
          </a:solidFill>
        </p:grpSpPr>
        <p:sp>
          <p:nvSpPr>
            <p:cNvPr id="33" name="Freeform 77">
              <a:extLst>
                <a:ext uri="{FF2B5EF4-FFF2-40B4-BE49-F238E27FC236}">
                  <a16:creationId xmlns:a16="http://schemas.microsoft.com/office/drawing/2014/main" id="{C16AB3BF-E405-9FCC-62B7-10DCA78E7F6A}"/>
                </a:ext>
              </a:extLst>
            </p:cNvPr>
            <p:cNvSpPr>
              <a:spLocks noEditPoints="1"/>
            </p:cNvSpPr>
            <p:nvPr/>
          </p:nvSpPr>
          <p:spPr bwMode="auto">
            <a:xfrm>
              <a:off x="3350" y="347"/>
              <a:ext cx="1206" cy="1207"/>
            </a:xfrm>
            <a:custGeom>
              <a:avLst/>
              <a:gdLst>
                <a:gd name="T0" fmla="*/ 255 w 510"/>
                <a:gd name="T1" fmla="*/ 510 h 510"/>
                <a:gd name="T2" fmla="*/ 510 w 510"/>
                <a:gd name="T3" fmla="*/ 255 h 510"/>
                <a:gd name="T4" fmla="*/ 255 w 510"/>
                <a:gd name="T5" fmla="*/ 0 h 510"/>
                <a:gd name="T6" fmla="*/ 0 w 510"/>
                <a:gd name="T7" fmla="*/ 255 h 510"/>
                <a:gd name="T8" fmla="*/ 255 w 510"/>
                <a:gd name="T9" fmla="*/ 510 h 510"/>
                <a:gd name="T10" fmla="*/ 255 w 510"/>
                <a:gd name="T11" fmla="*/ 102 h 510"/>
                <a:gd name="T12" fmla="*/ 408 w 510"/>
                <a:gd name="T13" fmla="*/ 255 h 510"/>
                <a:gd name="T14" fmla="*/ 255 w 510"/>
                <a:gd name="T15" fmla="*/ 408 h 510"/>
                <a:gd name="T16" fmla="*/ 102 w 510"/>
                <a:gd name="T17" fmla="*/ 255 h 510"/>
                <a:gd name="T18" fmla="*/ 255 w 510"/>
                <a:gd name="T19" fmla="*/ 102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0" h="51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4" name="Freeform 78">
              <a:extLst>
                <a:ext uri="{FF2B5EF4-FFF2-40B4-BE49-F238E27FC236}">
                  <a16:creationId xmlns:a16="http://schemas.microsoft.com/office/drawing/2014/main" id="{E7AC64FF-F2B8-7F24-4BBB-79AEB1EFC676}"/>
                </a:ext>
              </a:extLst>
            </p:cNvPr>
            <p:cNvSpPr>
              <a:spLocks noEditPoints="1"/>
            </p:cNvSpPr>
            <p:nvPr/>
          </p:nvSpPr>
          <p:spPr bwMode="auto">
            <a:xfrm>
              <a:off x="7210" y="1071"/>
              <a:ext cx="965" cy="2413"/>
            </a:xfrm>
            <a:custGeom>
              <a:avLst/>
              <a:gdLst>
                <a:gd name="T0" fmla="*/ 357 w 408"/>
                <a:gd name="T1" fmla="*/ 1020 h 1020"/>
                <a:gd name="T2" fmla="*/ 408 w 408"/>
                <a:gd name="T3" fmla="*/ 969 h 1020"/>
                <a:gd name="T4" fmla="*/ 408 w 408"/>
                <a:gd name="T5" fmla="*/ 51 h 1020"/>
                <a:gd name="T6" fmla="*/ 357 w 408"/>
                <a:gd name="T7" fmla="*/ 0 h 1020"/>
                <a:gd name="T8" fmla="*/ 51 w 408"/>
                <a:gd name="T9" fmla="*/ 0 h 1020"/>
                <a:gd name="T10" fmla="*/ 0 w 408"/>
                <a:gd name="T11" fmla="*/ 51 h 1020"/>
                <a:gd name="T12" fmla="*/ 0 w 408"/>
                <a:gd name="T13" fmla="*/ 969 h 1020"/>
                <a:gd name="T14" fmla="*/ 51 w 408"/>
                <a:gd name="T15" fmla="*/ 1020 h 1020"/>
                <a:gd name="T16" fmla="*/ 357 w 408"/>
                <a:gd name="T17" fmla="*/ 1020 h 1020"/>
                <a:gd name="T18" fmla="*/ 102 w 408"/>
                <a:gd name="T19" fmla="*/ 102 h 1020"/>
                <a:gd name="T20" fmla="*/ 306 w 408"/>
                <a:gd name="T21" fmla="*/ 102 h 1020"/>
                <a:gd name="T22" fmla="*/ 306 w 408"/>
                <a:gd name="T23" fmla="*/ 918 h 1020"/>
                <a:gd name="T24" fmla="*/ 102 w 408"/>
                <a:gd name="T25" fmla="*/ 918 h 1020"/>
                <a:gd name="T26" fmla="*/ 102 w 408"/>
                <a:gd name="T27" fmla="*/ 102 h 10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102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5" name="Freeform 79">
              <a:extLst>
                <a:ext uri="{FF2B5EF4-FFF2-40B4-BE49-F238E27FC236}">
                  <a16:creationId xmlns:a16="http://schemas.microsoft.com/office/drawing/2014/main" id="{344AA357-F7BE-1FCC-FC55-0ED935695638}"/>
                </a:ext>
              </a:extLst>
            </p:cNvPr>
            <p:cNvSpPr>
              <a:spLocks noEditPoints="1"/>
            </p:cNvSpPr>
            <p:nvPr/>
          </p:nvSpPr>
          <p:spPr bwMode="auto">
            <a:xfrm>
              <a:off x="6004" y="1554"/>
              <a:ext cx="965" cy="1930"/>
            </a:xfrm>
            <a:custGeom>
              <a:avLst/>
              <a:gdLst>
                <a:gd name="T0" fmla="*/ 357 w 408"/>
                <a:gd name="T1" fmla="*/ 816 h 816"/>
                <a:gd name="T2" fmla="*/ 408 w 408"/>
                <a:gd name="T3" fmla="*/ 765 h 816"/>
                <a:gd name="T4" fmla="*/ 408 w 408"/>
                <a:gd name="T5" fmla="*/ 51 h 816"/>
                <a:gd name="T6" fmla="*/ 357 w 408"/>
                <a:gd name="T7" fmla="*/ 0 h 816"/>
                <a:gd name="T8" fmla="*/ 51 w 408"/>
                <a:gd name="T9" fmla="*/ 0 h 816"/>
                <a:gd name="T10" fmla="*/ 0 w 408"/>
                <a:gd name="T11" fmla="*/ 51 h 816"/>
                <a:gd name="T12" fmla="*/ 0 w 408"/>
                <a:gd name="T13" fmla="*/ 765 h 816"/>
                <a:gd name="T14" fmla="*/ 51 w 408"/>
                <a:gd name="T15" fmla="*/ 816 h 816"/>
                <a:gd name="T16" fmla="*/ 357 w 408"/>
                <a:gd name="T17" fmla="*/ 816 h 816"/>
                <a:gd name="T18" fmla="*/ 102 w 408"/>
                <a:gd name="T19" fmla="*/ 102 h 816"/>
                <a:gd name="T20" fmla="*/ 306 w 408"/>
                <a:gd name="T21" fmla="*/ 102 h 816"/>
                <a:gd name="T22" fmla="*/ 306 w 408"/>
                <a:gd name="T23" fmla="*/ 714 h 816"/>
                <a:gd name="T24" fmla="*/ 102 w 408"/>
                <a:gd name="T25" fmla="*/ 714 h 816"/>
                <a:gd name="T26" fmla="*/ 102 w 408"/>
                <a:gd name="T27" fmla="*/ 102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8" h="816">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p>
          </p:txBody>
        </p:sp>
        <p:sp>
          <p:nvSpPr>
            <p:cNvPr id="36" name="Freeform 80">
              <a:extLst>
                <a:ext uri="{FF2B5EF4-FFF2-40B4-BE49-F238E27FC236}">
                  <a16:creationId xmlns:a16="http://schemas.microsoft.com/office/drawing/2014/main" id="{AB97AB41-C652-A241-D602-9458CA510959}"/>
                </a:ext>
              </a:extLst>
            </p:cNvPr>
            <p:cNvSpPr>
              <a:spLocks/>
            </p:cNvSpPr>
            <p:nvPr/>
          </p:nvSpPr>
          <p:spPr bwMode="auto">
            <a:xfrm>
              <a:off x="5121" y="2277"/>
              <a:ext cx="641" cy="1207"/>
            </a:xfrm>
            <a:custGeom>
              <a:avLst/>
              <a:gdLst>
                <a:gd name="T0" fmla="*/ 220 w 271"/>
                <a:gd name="T1" fmla="*/ 510 h 510"/>
                <a:gd name="T2" fmla="*/ 271 w 271"/>
                <a:gd name="T3" fmla="*/ 459 h 510"/>
                <a:gd name="T4" fmla="*/ 271 w 271"/>
                <a:gd name="T5" fmla="*/ 51 h 510"/>
                <a:gd name="T6" fmla="*/ 220 w 271"/>
                <a:gd name="T7" fmla="*/ 0 h 510"/>
                <a:gd name="T8" fmla="*/ 51 w 271"/>
                <a:gd name="T9" fmla="*/ 0 h 510"/>
                <a:gd name="T10" fmla="*/ 0 w 271"/>
                <a:gd name="T11" fmla="*/ 51 h 510"/>
                <a:gd name="T12" fmla="*/ 51 w 271"/>
                <a:gd name="T13" fmla="*/ 102 h 510"/>
                <a:gd name="T14" fmla="*/ 169 w 271"/>
                <a:gd name="T15" fmla="*/ 102 h 510"/>
                <a:gd name="T16" fmla="*/ 169 w 271"/>
                <a:gd name="T17" fmla="*/ 408 h 510"/>
                <a:gd name="T18" fmla="*/ 98 w 271"/>
                <a:gd name="T19" fmla="*/ 408 h 510"/>
                <a:gd name="T20" fmla="*/ 47 w 271"/>
                <a:gd name="T21" fmla="*/ 459 h 510"/>
                <a:gd name="T22" fmla="*/ 98 w 271"/>
                <a:gd name="T23" fmla="*/ 510 h 510"/>
                <a:gd name="T24" fmla="*/ 220 w 271"/>
                <a:gd name="T25" fmla="*/ 510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51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7" name="Freeform 81">
              <a:extLst>
                <a:ext uri="{FF2B5EF4-FFF2-40B4-BE49-F238E27FC236}">
                  <a16:creationId xmlns:a16="http://schemas.microsoft.com/office/drawing/2014/main" id="{2D1D5E9E-69ED-07A5-0943-04DCEA99201E}"/>
                </a:ext>
              </a:extLst>
            </p:cNvPr>
            <p:cNvSpPr>
              <a:spLocks/>
            </p:cNvSpPr>
            <p:nvPr/>
          </p:nvSpPr>
          <p:spPr bwMode="auto">
            <a:xfrm>
              <a:off x="4677" y="347"/>
              <a:ext cx="3980" cy="3619"/>
            </a:xfrm>
            <a:custGeom>
              <a:avLst/>
              <a:gdLst>
                <a:gd name="T0" fmla="*/ 1632 w 1683"/>
                <a:gd name="T1" fmla="*/ 0 h 1530"/>
                <a:gd name="T2" fmla="*/ 51 w 1683"/>
                <a:gd name="T3" fmla="*/ 0 h 1530"/>
                <a:gd name="T4" fmla="*/ 0 w 1683"/>
                <a:gd name="T5" fmla="*/ 51 h 1530"/>
                <a:gd name="T6" fmla="*/ 51 w 1683"/>
                <a:gd name="T7" fmla="*/ 102 h 1530"/>
                <a:gd name="T8" fmla="*/ 1581 w 1683"/>
                <a:gd name="T9" fmla="*/ 102 h 1530"/>
                <a:gd name="T10" fmla="*/ 1581 w 1683"/>
                <a:gd name="T11" fmla="*/ 1428 h 1530"/>
                <a:gd name="T12" fmla="*/ 306 w 1683"/>
                <a:gd name="T13" fmla="*/ 1428 h 1530"/>
                <a:gd name="T14" fmla="*/ 255 w 1683"/>
                <a:gd name="T15" fmla="*/ 1479 h 1530"/>
                <a:gd name="T16" fmla="*/ 306 w 1683"/>
                <a:gd name="T17" fmla="*/ 1530 h 1530"/>
                <a:gd name="T18" fmla="*/ 1632 w 1683"/>
                <a:gd name="T19" fmla="*/ 1530 h 1530"/>
                <a:gd name="T20" fmla="*/ 1683 w 1683"/>
                <a:gd name="T21" fmla="*/ 1479 h 1530"/>
                <a:gd name="T22" fmla="*/ 1683 w 1683"/>
                <a:gd name="T23" fmla="*/ 51 h 1530"/>
                <a:gd name="T24" fmla="*/ 1632 w 1683"/>
                <a:gd name="T25" fmla="*/ 0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83" h="153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8" name="Freeform 82">
              <a:extLst>
                <a:ext uri="{FF2B5EF4-FFF2-40B4-BE49-F238E27FC236}">
                  <a16:creationId xmlns:a16="http://schemas.microsoft.com/office/drawing/2014/main" id="{4A12952C-6210-FF3C-DA47-D97B3CD5DFC0}"/>
                </a:ext>
              </a:extLst>
            </p:cNvPr>
            <p:cNvSpPr>
              <a:spLocks noEditPoints="1"/>
            </p:cNvSpPr>
            <p:nvPr/>
          </p:nvSpPr>
          <p:spPr bwMode="auto">
            <a:xfrm>
              <a:off x="2858" y="1795"/>
              <a:ext cx="2190" cy="4342"/>
            </a:xfrm>
            <a:custGeom>
              <a:avLst/>
              <a:gdLst>
                <a:gd name="T0" fmla="*/ 853 w 926"/>
                <a:gd name="T1" fmla="*/ 248 h 1836"/>
                <a:gd name="T2" fmla="*/ 593 w 926"/>
                <a:gd name="T3" fmla="*/ 0 h 1836"/>
                <a:gd name="T4" fmla="*/ 333 w 926"/>
                <a:gd name="T5" fmla="*/ 0 h 1836"/>
                <a:gd name="T6" fmla="*/ 73 w 926"/>
                <a:gd name="T7" fmla="*/ 248 h 1836"/>
                <a:gd name="T8" fmla="*/ 5 w 926"/>
                <a:gd name="T9" fmla="*/ 840 h 1836"/>
                <a:gd name="T10" fmla="*/ 47 w 926"/>
                <a:gd name="T11" fmla="*/ 975 h 1836"/>
                <a:gd name="T12" fmla="*/ 152 w 926"/>
                <a:gd name="T13" fmla="*/ 1027 h 1836"/>
                <a:gd name="T14" fmla="*/ 208 w 926"/>
                <a:gd name="T15" fmla="*/ 1789 h 1836"/>
                <a:gd name="T16" fmla="*/ 259 w 926"/>
                <a:gd name="T17" fmla="*/ 1836 h 1836"/>
                <a:gd name="T18" fmla="*/ 667 w 926"/>
                <a:gd name="T19" fmla="*/ 1836 h 1836"/>
                <a:gd name="T20" fmla="*/ 718 w 926"/>
                <a:gd name="T21" fmla="*/ 1789 h 1836"/>
                <a:gd name="T22" fmla="*/ 774 w 926"/>
                <a:gd name="T23" fmla="*/ 1027 h 1836"/>
                <a:gd name="T24" fmla="*/ 879 w 926"/>
                <a:gd name="T25" fmla="*/ 975 h 1836"/>
                <a:gd name="T26" fmla="*/ 921 w 926"/>
                <a:gd name="T27" fmla="*/ 840 h 1836"/>
                <a:gd name="T28" fmla="*/ 853 w 926"/>
                <a:gd name="T29" fmla="*/ 248 h 1836"/>
                <a:gd name="T30" fmla="*/ 803 w 926"/>
                <a:gd name="T31" fmla="*/ 907 h 1836"/>
                <a:gd name="T32" fmla="*/ 765 w 926"/>
                <a:gd name="T33" fmla="*/ 925 h 1836"/>
                <a:gd name="T34" fmla="*/ 727 w 926"/>
                <a:gd name="T35" fmla="*/ 925 h 1836"/>
                <a:gd name="T36" fmla="*/ 676 w 926"/>
                <a:gd name="T37" fmla="*/ 972 h 1836"/>
                <a:gd name="T38" fmla="*/ 620 w 926"/>
                <a:gd name="T39" fmla="*/ 1734 h 1836"/>
                <a:gd name="T40" fmla="*/ 306 w 926"/>
                <a:gd name="T41" fmla="*/ 1734 h 1836"/>
                <a:gd name="T42" fmla="*/ 250 w 926"/>
                <a:gd name="T43" fmla="*/ 972 h 1836"/>
                <a:gd name="T44" fmla="*/ 199 w 926"/>
                <a:gd name="T45" fmla="*/ 925 h 1836"/>
                <a:gd name="T46" fmla="*/ 161 w 926"/>
                <a:gd name="T47" fmla="*/ 925 h 1836"/>
                <a:gd name="T48" fmla="*/ 123 w 926"/>
                <a:gd name="T49" fmla="*/ 907 h 1836"/>
                <a:gd name="T50" fmla="*/ 107 w 926"/>
                <a:gd name="T51" fmla="*/ 852 h 1836"/>
                <a:gd name="T52" fmla="*/ 174 w 926"/>
                <a:gd name="T53" fmla="*/ 259 h 1836"/>
                <a:gd name="T54" fmla="*/ 333 w 926"/>
                <a:gd name="T55" fmla="*/ 102 h 1836"/>
                <a:gd name="T56" fmla="*/ 593 w 926"/>
                <a:gd name="T57" fmla="*/ 102 h 1836"/>
                <a:gd name="T58" fmla="*/ 752 w 926"/>
                <a:gd name="T59" fmla="*/ 259 h 1836"/>
                <a:gd name="T60" fmla="*/ 820 w 926"/>
                <a:gd name="T61" fmla="*/ 852 h 1836"/>
                <a:gd name="T62" fmla="*/ 803 w 926"/>
                <a:gd name="T63" fmla="*/ 907 h 1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6" h="1836">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Rectangle 406">
            <a:extLst>
              <a:ext uri="{FF2B5EF4-FFF2-40B4-BE49-F238E27FC236}">
                <a16:creationId xmlns:a16="http://schemas.microsoft.com/office/drawing/2014/main" id="{7F93547F-8AAD-81B9-E1CD-A437305FD302}"/>
              </a:ext>
            </a:extLst>
          </p:cNvPr>
          <p:cNvSpPr/>
          <p:nvPr/>
        </p:nvSpPr>
        <p:spPr>
          <a:xfrm>
            <a:off x="8382866" y="3449404"/>
            <a:ext cx="2667018" cy="623233"/>
          </a:xfrm>
          <a:prstGeom prst="rect">
            <a:avLst/>
          </a:prstGeom>
        </p:spPr>
        <p:txBody>
          <a:bodyPr wrap="square" lIns="68567" tIns="34283" rIns="68567" bIns="34283">
            <a:spAutoFit/>
          </a:bodyPr>
          <a:lstStyle/>
          <a:p>
            <a:pPr algn="ctr" defTabSz="685800"/>
            <a:r>
              <a:rPr lang="de-CH" b="1" dirty="0">
                <a:solidFill>
                  <a:schemeClr val="bg1"/>
                </a:solidFill>
                <a:ea typeface="Roboto" pitchFamily="2" charset="0"/>
                <a:cs typeface="Arial" charset="0"/>
              </a:rPr>
              <a:t>Fare pitch e</a:t>
            </a:r>
            <a:br>
              <a:rPr lang="de-CH" b="1" dirty="0">
                <a:solidFill>
                  <a:schemeClr val="bg1"/>
                </a:solidFill>
                <a:ea typeface="Roboto" pitchFamily="2" charset="0"/>
                <a:cs typeface="Arial" charset="0"/>
              </a:rPr>
            </a:br>
            <a:r>
              <a:rPr lang="de-CH" b="1" dirty="0">
                <a:solidFill>
                  <a:schemeClr val="bg1"/>
                </a:solidFill>
                <a:ea typeface="Roboto" pitchFamily="2" charset="0"/>
                <a:cs typeface="Arial" charset="0"/>
              </a:rPr>
              <a:t>ottenere feedback</a:t>
            </a:r>
          </a:p>
        </p:txBody>
      </p:sp>
      <p:sp>
        <p:nvSpPr>
          <p:cNvPr id="5" name="Freeform 9">
            <a:extLst>
              <a:ext uri="{FF2B5EF4-FFF2-40B4-BE49-F238E27FC236}">
                <a16:creationId xmlns:a16="http://schemas.microsoft.com/office/drawing/2014/main" id="{086A44F2-971D-F36E-5AF3-29D21F143AD7}"/>
              </a:ext>
            </a:extLst>
          </p:cNvPr>
          <p:cNvSpPr>
            <a:spLocks/>
          </p:cNvSpPr>
          <p:nvPr/>
        </p:nvSpPr>
        <p:spPr bwMode="auto">
          <a:xfrm>
            <a:off x="4808249" y="436309"/>
            <a:ext cx="315964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6" name="Rectangle 399">
            <a:extLst>
              <a:ext uri="{FF2B5EF4-FFF2-40B4-BE49-F238E27FC236}">
                <a16:creationId xmlns:a16="http://schemas.microsoft.com/office/drawing/2014/main" id="{CEEB7F21-C5B0-20DD-8A7D-6BF12E48086A}"/>
              </a:ext>
            </a:extLst>
          </p:cNvPr>
          <p:cNvSpPr/>
          <p:nvPr/>
        </p:nvSpPr>
        <p:spPr>
          <a:xfrm>
            <a:off x="5080399" y="1909295"/>
            <a:ext cx="2636471" cy="923330"/>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Come si fa a presentare in modo credibile e autentico?</a:t>
            </a:r>
          </a:p>
        </p:txBody>
      </p:sp>
      <p:sp>
        <p:nvSpPr>
          <p:cNvPr id="17" name="Freeform 5">
            <a:extLst>
              <a:ext uri="{FF2B5EF4-FFF2-40B4-BE49-F238E27FC236}">
                <a16:creationId xmlns:a16="http://schemas.microsoft.com/office/drawing/2014/main" id="{ACF85ECB-FB35-08A3-AE1E-5E28C22217A7}"/>
              </a:ext>
            </a:extLst>
          </p:cNvPr>
          <p:cNvSpPr>
            <a:spLocks noEditPoints="1"/>
          </p:cNvSpPr>
          <p:nvPr/>
        </p:nvSpPr>
        <p:spPr bwMode="auto">
          <a:xfrm>
            <a:off x="6207778" y="1105502"/>
            <a:ext cx="330741" cy="264116"/>
          </a:xfrm>
          <a:custGeom>
            <a:avLst/>
            <a:gdLst>
              <a:gd name="T0" fmla="*/ 387 w 458"/>
              <a:gd name="T1" fmla="*/ 15 h 342"/>
              <a:gd name="T2" fmla="*/ 153 w 458"/>
              <a:gd name="T3" fmla="*/ 248 h 342"/>
              <a:gd name="T4" fmla="*/ 71 w 458"/>
              <a:gd name="T5" fmla="*/ 165 h 342"/>
              <a:gd name="T6" fmla="*/ 16 w 458"/>
              <a:gd name="T7" fmla="*/ 165 h 342"/>
              <a:gd name="T8" fmla="*/ 16 w 458"/>
              <a:gd name="T9" fmla="*/ 221 h 342"/>
              <a:gd name="T10" fmla="*/ 125 w 458"/>
              <a:gd name="T11" fmla="*/ 331 h 342"/>
              <a:gd name="T12" fmla="*/ 153 w 458"/>
              <a:gd name="T13" fmla="*/ 342 h 342"/>
              <a:gd name="T14" fmla="*/ 181 w 458"/>
              <a:gd name="T15" fmla="*/ 331 h 342"/>
              <a:gd name="T16" fmla="*/ 443 w 458"/>
              <a:gd name="T17" fmla="*/ 70 h 342"/>
              <a:gd name="T18" fmla="*/ 443 w 458"/>
              <a:gd name="T19" fmla="*/ 15 h 342"/>
              <a:gd name="T20" fmla="*/ 387 w 458"/>
              <a:gd name="T21" fmla="*/ 15 h 342"/>
              <a:gd name="T22" fmla="*/ 387 w 458"/>
              <a:gd name="T23" fmla="*/ 15 h 342"/>
              <a:gd name="T24" fmla="*/ 387 w 458"/>
              <a:gd name="T25" fmla="*/ 1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8" h="342">
                <a:moveTo>
                  <a:pt x="387" y="15"/>
                </a:moveTo>
                <a:cubicBezTo>
                  <a:pt x="153" y="248"/>
                  <a:pt x="153" y="248"/>
                  <a:pt x="153" y="248"/>
                </a:cubicBezTo>
                <a:cubicBezTo>
                  <a:pt x="71" y="165"/>
                  <a:pt x="71" y="165"/>
                  <a:pt x="71" y="165"/>
                </a:cubicBezTo>
                <a:cubicBezTo>
                  <a:pt x="56" y="150"/>
                  <a:pt x="31" y="150"/>
                  <a:pt x="16" y="165"/>
                </a:cubicBezTo>
                <a:cubicBezTo>
                  <a:pt x="0" y="181"/>
                  <a:pt x="0" y="205"/>
                  <a:pt x="16" y="221"/>
                </a:cubicBezTo>
                <a:cubicBezTo>
                  <a:pt x="125" y="331"/>
                  <a:pt x="125" y="331"/>
                  <a:pt x="125" y="331"/>
                </a:cubicBezTo>
                <a:cubicBezTo>
                  <a:pt x="133" y="338"/>
                  <a:pt x="143" y="342"/>
                  <a:pt x="153" y="342"/>
                </a:cubicBezTo>
                <a:cubicBezTo>
                  <a:pt x="163" y="342"/>
                  <a:pt x="173" y="338"/>
                  <a:pt x="181" y="331"/>
                </a:cubicBezTo>
                <a:cubicBezTo>
                  <a:pt x="443" y="70"/>
                  <a:pt x="443" y="70"/>
                  <a:pt x="443" y="70"/>
                </a:cubicBezTo>
                <a:cubicBezTo>
                  <a:pt x="458" y="55"/>
                  <a:pt x="458" y="30"/>
                  <a:pt x="443" y="15"/>
                </a:cubicBezTo>
                <a:cubicBezTo>
                  <a:pt x="428" y="0"/>
                  <a:pt x="403" y="0"/>
                  <a:pt x="387" y="15"/>
                </a:cubicBezTo>
                <a:close/>
                <a:moveTo>
                  <a:pt x="387" y="15"/>
                </a:moveTo>
                <a:cubicBezTo>
                  <a:pt x="387" y="15"/>
                  <a:pt x="387" y="15"/>
                  <a:pt x="387" y="15"/>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2" tIns="34286" rIns="68572" bIns="34286" numCol="1" anchor="t" anchorCtr="0" compatLnSpc="1">
            <a:prstTxWarp prst="textNoShape">
              <a:avLst/>
            </a:prstTxWarp>
          </a:bodyPr>
          <a:lstStyle/>
          <a:p>
            <a:endParaRPr lang="fr-FR" sz="2418"/>
          </a:p>
        </p:txBody>
      </p:sp>
      <p:sp>
        <p:nvSpPr>
          <p:cNvPr id="49" name="Freeform 27">
            <a:extLst>
              <a:ext uri="{FF2B5EF4-FFF2-40B4-BE49-F238E27FC236}">
                <a16:creationId xmlns:a16="http://schemas.microsoft.com/office/drawing/2014/main" id="{9EB233AF-E77F-D475-4D9A-91D0177A56A5}"/>
              </a:ext>
            </a:extLst>
          </p:cNvPr>
          <p:cNvSpPr>
            <a:spLocks noEditPoints="1"/>
          </p:cNvSpPr>
          <p:nvPr/>
        </p:nvSpPr>
        <p:spPr bwMode="auto">
          <a:xfrm>
            <a:off x="5972783" y="983971"/>
            <a:ext cx="825582" cy="640297"/>
          </a:xfrm>
          <a:custGeom>
            <a:avLst/>
            <a:gdLst>
              <a:gd name="T0" fmla="*/ 1974 w 1974"/>
              <a:gd name="T1" fmla="*/ 1125 h 1713"/>
              <a:gd name="T2" fmla="*/ 1974 w 1974"/>
              <a:gd name="T3" fmla="*/ 226 h 1713"/>
              <a:gd name="T4" fmla="*/ 1748 w 1974"/>
              <a:gd name="T5" fmla="*/ 0 h 1713"/>
              <a:gd name="T6" fmla="*/ 226 w 1974"/>
              <a:gd name="T7" fmla="*/ 0 h 1713"/>
              <a:gd name="T8" fmla="*/ 0 w 1974"/>
              <a:gd name="T9" fmla="*/ 226 h 1713"/>
              <a:gd name="T10" fmla="*/ 0 w 1974"/>
              <a:gd name="T11" fmla="*/ 1125 h 1713"/>
              <a:gd name="T12" fmla="*/ 226 w 1974"/>
              <a:gd name="T13" fmla="*/ 1351 h 1713"/>
              <a:gd name="T14" fmla="*/ 291 w 1974"/>
              <a:gd name="T15" fmla="*/ 1351 h 1713"/>
              <a:gd name="T16" fmla="*/ 291 w 1974"/>
              <a:gd name="T17" fmla="*/ 1622 h 1713"/>
              <a:gd name="T18" fmla="*/ 382 w 1974"/>
              <a:gd name="T19" fmla="*/ 1713 h 1713"/>
              <a:gd name="T20" fmla="*/ 382 w 1974"/>
              <a:gd name="T21" fmla="*/ 1713 h 1713"/>
              <a:gd name="T22" fmla="*/ 450 w 1974"/>
              <a:gd name="T23" fmla="*/ 1681 h 1713"/>
              <a:gd name="T24" fmla="*/ 736 w 1974"/>
              <a:gd name="T25" fmla="*/ 1351 h 1713"/>
              <a:gd name="T26" fmla="*/ 1749 w 1974"/>
              <a:gd name="T27" fmla="*/ 1351 h 1713"/>
              <a:gd name="T28" fmla="*/ 1974 w 1974"/>
              <a:gd name="T29" fmla="*/ 1125 h 1713"/>
              <a:gd name="T30" fmla="*/ 707 w 1974"/>
              <a:gd name="T31" fmla="*/ 1229 h 1713"/>
              <a:gd name="T32" fmla="*/ 661 w 1974"/>
              <a:gd name="T33" fmla="*/ 1250 h 1713"/>
              <a:gd name="T34" fmla="*/ 413 w 1974"/>
              <a:gd name="T35" fmla="*/ 1536 h 1713"/>
              <a:gd name="T36" fmla="*/ 413 w 1974"/>
              <a:gd name="T37" fmla="*/ 1290 h 1713"/>
              <a:gd name="T38" fmla="*/ 351 w 1974"/>
              <a:gd name="T39" fmla="*/ 1228 h 1713"/>
              <a:gd name="T40" fmla="*/ 226 w 1974"/>
              <a:gd name="T41" fmla="*/ 1228 h 1713"/>
              <a:gd name="T42" fmla="*/ 123 w 1974"/>
              <a:gd name="T43" fmla="*/ 1125 h 1713"/>
              <a:gd name="T44" fmla="*/ 123 w 1974"/>
              <a:gd name="T45" fmla="*/ 226 h 1713"/>
              <a:gd name="T46" fmla="*/ 226 w 1974"/>
              <a:gd name="T47" fmla="*/ 123 h 1713"/>
              <a:gd name="T48" fmla="*/ 1748 w 1974"/>
              <a:gd name="T49" fmla="*/ 123 h 1713"/>
              <a:gd name="T50" fmla="*/ 1852 w 1974"/>
              <a:gd name="T51" fmla="*/ 226 h 1713"/>
              <a:gd name="T52" fmla="*/ 1852 w 1974"/>
              <a:gd name="T53" fmla="*/ 1125 h 1713"/>
              <a:gd name="T54" fmla="*/ 1748 w 1974"/>
              <a:gd name="T55" fmla="*/ 1229 h 1713"/>
              <a:gd name="T56" fmla="*/ 707 w 1974"/>
              <a:gd name="T57" fmla="*/ 1229 h 1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974" h="1713">
                <a:moveTo>
                  <a:pt x="1974" y="1125"/>
                </a:moveTo>
                <a:cubicBezTo>
                  <a:pt x="1974" y="226"/>
                  <a:pt x="1974" y="226"/>
                  <a:pt x="1974" y="226"/>
                </a:cubicBezTo>
                <a:cubicBezTo>
                  <a:pt x="1974" y="102"/>
                  <a:pt x="1873" y="0"/>
                  <a:pt x="1748" y="0"/>
                </a:cubicBezTo>
                <a:cubicBezTo>
                  <a:pt x="226" y="0"/>
                  <a:pt x="226" y="0"/>
                  <a:pt x="226" y="0"/>
                </a:cubicBezTo>
                <a:cubicBezTo>
                  <a:pt x="102" y="0"/>
                  <a:pt x="0" y="102"/>
                  <a:pt x="0" y="226"/>
                </a:cubicBezTo>
                <a:cubicBezTo>
                  <a:pt x="0" y="1125"/>
                  <a:pt x="0" y="1125"/>
                  <a:pt x="0" y="1125"/>
                </a:cubicBezTo>
                <a:cubicBezTo>
                  <a:pt x="0" y="1250"/>
                  <a:pt x="102" y="1351"/>
                  <a:pt x="226" y="1351"/>
                </a:cubicBezTo>
                <a:cubicBezTo>
                  <a:pt x="291" y="1351"/>
                  <a:pt x="291" y="1351"/>
                  <a:pt x="291" y="1351"/>
                </a:cubicBezTo>
                <a:cubicBezTo>
                  <a:pt x="291" y="1622"/>
                  <a:pt x="291" y="1622"/>
                  <a:pt x="291" y="1622"/>
                </a:cubicBezTo>
                <a:cubicBezTo>
                  <a:pt x="291" y="1672"/>
                  <a:pt x="331" y="1713"/>
                  <a:pt x="382" y="1713"/>
                </a:cubicBezTo>
                <a:cubicBezTo>
                  <a:pt x="382" y="1713"/>
                  <a:pt x="382" y="1713"/>
                  <a:pt x="382" y="1713"/>
                </a:cubicBezTo>
                <a:cubicBezTo>
                  <a:pt x="408" y="1713"/>
                  <a:pt x="433" y="1701"/>
                  <a:pt x="450" y="1681"/>
                </a:cubicBezTo>
                <a:cubicBezTo>
                  <a:pt x="736" y="1351"/>
                  <a:pt x="736" y="1351"/>
                  <a:pt x="736" y="1351"/>
                </a:cubicBezTo>
                <a:cubicBezTo>
                  <a:pt x="1749" y="1351"/>
                  <a:pt x="1749" y="1351"/>
                  <a:pt x="1749" y="1351"/>
                </a:cubicBezTo>
                <a:cubicBezTo>
                  <a:pt x="1873" y="1351"/>
                  <a:pt x="1974" y="1250"/>
                  <a:pt x="1974" y="1125"/>
                </a:cubicBezTo>
                <a:close/>
                <a:moveTo>
                  <a:pt x="707" y="1229"/>
                </a:moveTo>
                <a:cubicBezTo>
                  <a:pt x="689" y="1229"/>
                  <a:pt x="673" y="1236"/>
                  <a:pt x="661" y="1250"/>
                </a:cubicBezTo>
                <a:cubicBezTo>
                  <a:pt x="413" y="1536"/>
                  <a:pt x="413" y="1536"/>
                  <a:pt x="413" y="1536"/>
                </a:cubicBezTo>
                <a:cubicBezTo>
                  <a:pt x="413" y="1290"/>
                  <a:pt x="413" y="1290"/>
                  <a:pt x="413" y="1290"/>
                </a:cubicBezTo>
                <a:cubicBezTo>
                  <a:pt x="413" y="1256"/>
                  <a:pt x="385" y="1228"/>
                  <a:pt x="351" y="1228"/>
                </a:cubicBezTo>
                <a:cubicBezTo>
                  <a:pt x="226" y="1228"/>
                  <a:pt x="226" y="1228"/>
                  <a:pt x="226" y="1228"/>
                </a:cubicBezTo>
                <a:cubicBezTo>
                  <a:pt x="169" y="1228"/>
                  <a:pt x="123" y="1182"/>
                  <a:pt x="123" y="1125"/>
                </a:cubicBezTo>
                <a:cubicBezTo>
                  <a:pt x="123" y="226"/>
                  <a:pt x="123" y="226"/>
                  <a:pt x="123" y="226"/>
                </a:cubicBezTo>
                <a:cubicBezTo>
                  <a:pt x="123" y="169"/>
                  <a:pt x="169" y="123"/>
                  <a:pt x="226" y="123"/>
                </a:cubicBezTo>
                <a:cubicBezTo>
                  <a:pt x="1748" y="123"/>
                  <a:pt x="1748" y="123"/>
                  <a:pt x="1748" y="123"/>
                </a:cubicBezTo>
                <a:cubicBezTo>
                  <a:pt x="1805" y="123"/>
                  <a:pt x="1852" y="169"/>
                  <a:pt x="1852" y="226"/>
                </a:cubicBezTo>
                <a:cubicBezTo>
                  <a:pt x="1852" y="1125"/>
                  <a:pt x="1852" y="1125"/>
                  <a:pt x="1852" y="1125"/>
                </a:cubicBezTo>
                <a:cubicBezTo>
                  <a:pt x="1852" y="1182"/>
                  <a:pt x="1805" y="1229"/>
                  <a:pt x="1748" y="1229"/>
                </a:cubicBezTo>
                <a:cubicBezTo>
                  <a:pt x="707" y="1229"/>
                  <a:pt x="707" y="1229"/>
                  <a:pt x="707" y="1229"/>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3" name="Freeform 5">
            <a:extLst>
              <a:ext uri="{FF2B5EF4-FFF2-40B4-BE49-F238E27FC236}">
                <a16:creationId xmlns:a16="http://schemas.microsoft.com/office/drawing/2014/main" id="{1AD271FC-BB66-74D1-380A-0A793A508560}"/>
              </a:ext>
            </a:extLst>
          </p:cNvPr>
          <p:cNvSpPr>
            <a:spLocks/>
          </p:cNvSpPr>
          <p:nvPr/>
        </p:nvSpPr>
        <p:spPr bwMode="auto">
          <a:xfrm>
            <a:off x="512489" y="414112"/>
            <a:ext cx="3160758" cy="3159216"/>
          </a:xfrm>
          <a:prstGeom prst="ellipse">
            <a:avLst/>
          </a:prstGeom>
          <a:solidFill>
            <a:srgbClr val="BEBEBE"/>
          </a:solidFill>
          <a:ln w="2857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dirty="0">
              <a:solidFill>
                <a:schemeClr val="tx1"/>
              </a:solidFill>
            </a:endParaRPr>
          </a:p>
        </p:txBody>
      </p:sp>
      <p:sp>
        <p:nvSpPr>
          <p:cNvPr id="4" name="Rectangle 399">
            <a:extLst>
              <a:ext uri="{FF2B5EF4-FFF2-40B4-BE49-F238E27FC236}">
                <a16:creationId xmlns:a16="http://schemas.microsoft.com/office/drawing/2014/main" id="{BD845584-378D-8752-24BF-145F1AF7DDF5}"/>
              </a:ext>
            </a:extLst>
          </p:cNvPr>
          <p:cNvSpPr/>
          <p:nvPr/>
        </p:nvSpPr>
        <p:spPr>
          <a:xfrm>
            <a:off x="990531" y="1651550"/>
            <a:ext cx="2224364" cy="1200329"/>
          </a:xfrm>
          <a:prstGeom prst="rect">
            <a:avLst/>
          </a:prstGeom>
        </p:spPr>
        <p:txBody>
          <a:bodyPr wrap="square">
            <a:spAutoFit/>
          </a:bodyPr>
          <a:lstStyle/>
          <a:p>
            <a:pPr algn="ctr" defTabSz="685800"/>
            <a:r>
              <a:rPr lang="de-CH" b="1" noProof="0" dirty="0">
                <a:solidFill>
                  <a:schemeClr val="bg1"/>
                </a:solidFill>
                <a:latin typeface="+mj-lt"/>
                <a:ea typeface="Roboto" pitchFamily="2" charset="0"/>
                <a:cs typeface="Arial" charset="0"/>
              </a:rPr>
              <a:t>Che cos’è un pitch? E </a:t>
            </a:r>
            <a:r>
              <a:rPr lang="de-CH" b="1" noProof="0" dirty="0" err="1">
                <a:solidFill>
                  <a:schemeClr val="bg1"/>
                </a:solidFill>
                <a:latin typeface="+mj-lt"/>
                <a:ea typeface="Roboto" pitchFamily="2" charset="0"/>
                <a:cs typeface="Arial" charset="0"/>
              </a:rPr>
              <a:t>quali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elementi</a:t>
            </a:r>
            <a:r>
              <a:rPr lang="de-CH" b="1" noProof="0" dirty="0">
                <a:solidFill>
                  <a:schemeClr val="bg1"/>
                </a:solidFill>
                <a:latin typeface="+mj-lt"/>
                <a:ea typeface="Roboto" pitchFamily="2" charset="0"/>
                <a:cs typeface="Arial" charset="0"/>
              </a:rPr>
              <a:t> </a:t>
            </a:r>
            <a:r>
              <a:rPr lang="de-CH" b="1" noProof="0" dirty="0" err="1">
                <a:solidFill>
                  <a:schemeClr val="bg1"/>
                </a:solidFill>
                <a:latin typeface="+mj-lt"/>
                <a:ea typeface="Roboto" pitchFamily="2" charset="0"/>
                <a:cs typeface="Arial" charset="0"/>
              </a:rPr>
              <a:t>rendono</a:t>
            </a:r>
            <a:r>
              <a:rPr lang="de-CH" b="1" noProof="0" dirty="0">
                <a:solidFill>
                  <a:schemeClr val="bg1"/>
                </a:solidFill>
                <a:latin typeface="+mj-lt"/>
                <a:ea typeface="Roboto" pitchFamily="2" charset="0"/>
                <a:cs typeface="Arial" charset="0"/>
              </a:rPr>
              <a:t> un pitch efficace?</a:t>
            </a:r>
          </a:p>
        </p:txBody>
      </p:sp>
      <p:grpSp>
        <p:nvGrpSpPr>
          <p:cNvPr id="8" name="Group 94">
            <a:extLst>
              <a:ext uri="{FF2B5EF4-FFF2-40B4-BE49-F238E27FC236}">
                <a16:creationId xmlns:a16="http://schemas.microsoft.com/office/drawing/2014/main" id="{45E357EF-C27B-AEA3-289D-E73736E6A43E}"/>
              </a:ext>
            </a:extLst>
          </p:cNvPr>
          <p:cNvGrpSpPr>
            <a:grpSpLocks noChangeAspect="1"/>
          </p:cNvGrpSpPr>
          <p:nvPr/>
        </p:nvGrpSpPr>
        <p:grpSpPr bwMode="auto">
          <a:xfrm>
            <a:off x="1698434" y="708509"/>
            <a:ext cx="661070" cy="648635"/>
            <a:chOff x="2756" y="347"/>
            <a:chExt cx="5901" cy="5790"/>
          </a:xfrm>
          <a:solidFill>
            <a:schemeClr val="bg1"/>
          </a:solidFill>
        </p:grpSpPr>
        <p:sp>
          <p:nvSpPr>
            <p:cNvPr id="9" name="Freeform 95">
              <a:extLst>
                <a:ext uri="{FF2B5EF4-FFF2-40B4-BE49-F238E27FC236}">
                  <a16:creationId xmlns:a16="http://schemas.microsoft.com/office/drawing/2014/main" id="{AF671902-2607-AEC4-18EE-C9F7D9DA6C11}"/>
                </a:ext>
              </a:extLst>
            </p:cNvPr>
            <p:cNvSpPr>
              <a:spLocks noEditPoints="1"/>
            </p:cNvSpPr>
            <p:nvPr/>
          </p:nvSpPr>
          <p:spPr bwMode="auto">
            <a:xfrm>
              <a:off x="6004" y="3484"/>
              <a:ext cx="2653" cy="2653"/>
            </a:xfrm>
            <a:custGeom>
              <a:avLst/>
              <a:gdLst>
                <a:gd name="T0" fmla="*/ 911 w 1122"/>
                <a:gd name="T1" fmla="*/ 801 h 1122"/>
                <a:gd name="T2" fmla="*/ 758 w 1122"/>
                <a:gd name="T3" fmla="*/ 763 h 1122"/>
                <a:gd name="T4" fmla="*/ 752 w 1122"/>
                <a:gd name="T5" fmla="*/ 737 h 1122"/>
                <a:gd name="T6" fmla="*/ 831 w 1122"/>
                <a:gd name="T7" fmla="*/ 579 h 1122"/>
                <a:gd name="T8" fmla="*/ 882 w 1122"/>
                <a:gd name="T9" fmla="*/ 506 h 1122"/>
                <a:gd name="T10" fmla="*/ 893 w 1122"/>
                <a:gd name="T11" fmla="*/ 418 h 1122"/>
                <a:gd name="T12" fmla="*/ 871 w 1122"/>
                <a:gd name="T13" fmla="*/ 343 h 1122"/>
                <a:gd name="T14" fmla="*/ 852 w 1122"/>
                <a:gd name="T15" fmla="*/ 327 h 1122"/>
                <a:gd name="T16" fmla="*/ 855 w 1122"/>
                <a:gd name="T17" fmla="*/ 273 h 1122"/>
                <a:gd name="T18" fmla="*/ 864 w 1122"/>
                <a:gd name="T19" fmla="*/ 263 h 1122"/>
                <a:gd name="T20" fmla="*/ 869 w 1122"/>
                <a:gd name="T21" fmla="*/ 90 h 1122"/>
                <a:gd name="T22" fmla="*/ 677 w 1122"/>
                <a:gd name="T23" fmla="*/ 0 h 1122"/>
                <a:gd name="T24" fmla="*/ 500 w 1122"/>
                <a:gd name="T25" fmla="*/ 45 h 1122"/>
                <a:gd name="T26" fmla="*/ 266 w 1122"/>
                <a:gd name="T27" fmla="*/ 251 h 1122"/>
                <a:gd name="T28" fmla="*/ 272 w 1122"/>
                <a:gd name="T29" fmla="*/ 325 h 1122"/>
                <a:gd name="T30" fmla="*/ 251 w 1122"/>
                <a:gd name="T31" fmla="*/ 343 h 1122"/>
                <a:gd name="T32" fmla="*/ 228 w 1122"/>
                <a:gd name="T33" fmla="*/ 418 h 1122"/>
                <a:gd name="T34" fmla="*/ 239 w 1122"/>
                <a:gd name="T35" fmla="*/ 506 h 1122"/>
                <a:gd name="T36" fmla="*/ 295 w 1122"/>
                <a:gd name="T37" fmla="*/ 581 h 1122"/>
                <a:gd name="T38" fmla="*/ 371 w 1122"/>
                <a:gd name="T39" fmla="*/ 733 h 1122"/>
                <a:gd name="T40" fmla="*/ 363 w 1122"/>
                <a:gd name="T41" fmla="*/ 763 h 1122"/>
                <a:gd name="T42" fmla="*/ 210 w 1122"/>
                <a:gd name="T43" fmla="*/ 801 h 1122"/>
                <a:gd name="T44" fmla="*/ 0 w 1122"/>
                <a:gd name="T45" fmla="*/ 1071 h 1122"/>
                <a:gd name="T46" fmla="*/ 15 w 1122"/>
                <a:gd name="T47" fmla="*/ 1107 h 1122"/>
                <a:gd name="T48" fmla="*/ 51 w 1122"/>
                <a:gd name="T49" fmla="*/ 1122 h 1122"/>
                <a:gd name="T50" fmla="*/ 1071 w 1122"/>
                <a:gd name="T51" fmla="*/ 1122 h 1122"/>
                <a:gd name="T52" fmla="*/ 1122 w 1122"/>
                <a:gd name="T53" fmla="*/ 1071 h 1122"/>
                <a:gd name="T54" fmla="*/ 911 w 1122"/>
                <a:gd name="T55" fmla="*/ 801 h 1122"/>
                <a:gd name="T56" fmla="*/ 109 w 1122"/>
                <a:gd name="T57" fmla="*/ 1020 h 1122"/>
                <a:gd name="T58" fmla="*/ 235 w 1122"/>
                <a:gd name="T59" fmla="*/ 900 h 1122"/>
                <a:gd name="T60" fmla="*/ 418 w 1122"/>
                <a:gd name="T61" fmla="*/ 854 h 1122"/>
                <a:gd name="T62" fmla="*/ 455 w 1122"/>
                <a:gd name="T63" fmla="*/ 817 h 1122"/>
                <a:gd name="T64" fmla="*/ 477 w 1122"/>
                <a:gd name="T65" fmla="*/ 730 h 1122"/>
                <a:gd name="T66" fmla="*/ 462 w 1122"/>
                <a:gd name="T67" fmla="*/ 681 h 1122"/>
                <a:gd name="T68" fmla="*/ 392 w 1122"/>
                <a:gd name="T69" fmla="*/ 535 h 1122"/>
                <a:gd name="T70" fmla="*/ 340 w 1122"/>
                <a:gd name="T71" fmla="*/ 494 h 1122"/>
                <a:gd name="T72" fmla="*/ 327 w 1122"/>
                <a:gd name="T73" fmla="*/ 412 h 1122"/>
                <a:gd name="T74" fmla="*/ 366 w 1122"/>
                <a:gd name="T75" fmla="*/ 395 h 1122"/>
                <a:gd name="T76" fmla="*/ 378 w 1122"/>
                <a:gd name="T77" fmla="*/ 355 h 1122"/>
                <a:gd name="T78" fmla="*/ 368 w 1122"/>
                <a:gd name="T79" fmla="*/ 251 h 1122"/>
                <a:gd name="T80" fmla="*/ 517 w 1122"/>
                <a:gd name="T81" fmla="*/ 146 h 1122"/>
                <a:gd name="T82" fmla="*/ 546 w 1122"/>
                <a:gd name="T83" fmla="*/ 137 h 1122"/>
                <a:gd name="T84" fmla="*/ 677 w 1122"/>
                <a:gd name="T85" fmla="*/ 102 h 1122"/>
                <a:gd name="T86" fmla="*/ 784 w 1122"/>
                <a:gd name="T87" fmla="*/ 145 h 1122"/>
                <a:gd name="T88" fmla="*/ 791 w 1122"/>
                <a:gd name="T89" fmla="*/ 192 h 1122"/>
                <a:gd name="T90" fmla="*/ 769 w 1122"/>
                <a:gd name="T91" fmla="*/ 215 h 1122"/>
                <a:gd name="T92" fmla="*/ 754 w 1122"/>
                <a:gd name="T93" fmla="*/ 248 h 1122"/>
                <a:gd name="T94" fmla="*/ 748 w 1122"/>
                <a:gd name="T95" fmla="*/ 359 h 1122"/>
                <a:gd name="T96" fmla="*/ 759 w 1122"/>
                <a:gd name="T97" fmla="*/ 393 h 1122"/>
                <a:gd name="T98" fmla="*/ 792 w 1122"/>
                <a:gd name="T99" fmla="*/ 405 h 1122"/>
                <a:gd name="T100" fmla="*/ 786 w 1122"/>
                <a:gd name="T101" fmla="*/ 488 h 1122"/>
                <a:gd name="T102" fmla="*/ 735 w 1122"/>
                <a:gd name="T103" fmla="*/ 535 h 1122"/>
                <a:gd name="T104" fmla="*/ 661 w 1122"/>
                <a:gd name="T105" fmla="*/ 684 h 1122"/>
                <a:gd name="T106" fmla="*/ 646 w 1122"/>
                <a:gd name="T107" fmla="*/ 734 h 1122"/>
                <a:gd name="T108" fmla="*/ 666 w 1122"/>
                <a:gd name="T109" fmla="*/ 817 h 1122"/>
                <a:gd name="T110" fmla="*/ 704 w 1122"/>
                <a:gd name="T111" fmla="*/ 854 h 1122"/>
                <a:gd name="T112" fmla="*/ 886 w 1122"/>
                <a:gd name="T113" fmla="*/ 900 h 1122"/>
                <a:gd name="T114" fmla="*/ 1012 w 1122"/>
                <a:gd name="T115" fmla="*/ 1020 h 1122"/>
                <a:gd name="T116" fmla="*/ 109 w 1122"/>
                <a:gd name="T117" fmla="*/ 102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1122">
                  <a:moveTo>
                    <a:pt x="911" y="801"/>
                  </a:moveTo>
                  <a:cubicBezTo>
                    <a:pt x="758" y="763"/>
                    <a:pt x="758" y="763"/>
                    <a:pt x="758" y="763"/>
                  </a:cubicBezTo>
                  <a:cubicBezTo>
                    <a:pt x="752" y="737"/>
                    <a:pt x="752" y="737"/>
                    <a:pt x="752" y="737"/>
                  </a:cubicBezTo>
                  <a:cubicBezTo>
                    <a:pt x="791" y="693"/>
                    <a:pt x="820" y="637"/>
                    <a:pt x="831" y="579"/>
                  </a:cubicBezTo>
                  <a:cubicBezTo>
                    <a:pt x="859" y="565"/>
                    <a:pt x="878" y="538"/>
                    <a:pt x="882" y="506"/>
                  </a:cubicBezTo>
                  <a:cubicBezTo>
                    <a:pt x="893" y="418"/>
                    <a:pt x="893" y="418"/>
                    <a:pt x="893" y="418"/>
                  </a:cubicBezTo>
                  <a:cubicBezTo>
                    <a:pt x="897" y="391"/>
                    <a:pt x="888" y="364"/>
                    <a:pt x="871" y="343"/>
                  </a:cubicBezTo>
                  <a:cubicBezTo>
                    <a:pt x="865" y="337"/>
                    <a:pt x="859" y="331"/>
                    <a:pt x="852" y="327"/>
                  </a:cubicBezTo>
                  <a:cubicBezTo>
                    <a:pt x="855" y="273"/>
                    <a:pt x="855" y="273"/>
                    <a:pt x="855" y="273"/>
                  </a:cubicBezTo>
                  <a:cubicBezTo>
                    <a:pt x="864" y="263"/>
                    <a:pt x="864" y="263"/>
                    <a:pt x="864" y="263"/>
                  </a:cubicBezTo>
                  <a:cubicBezTo>
                    <a:pt x="890" y="235"/>
                    <a:pt x="926" y="176"/>
                    <a:pt x="869" y="90"/>
                  </a:cubicBezTo>
                  <a:cubicBezTo>
                    <a:pt x="843" y="49"/>
                    <a:pt x="788" y="0"/>
                    <a:pt x="677" y="0"/>
                  </a:cubicBezTo>
                  <a:cubicBezTo>
                    <a:pt x="645" y="0"/>
                    <a:pt x="571" y="0"/>
                    <a:pt x="500" y="45"/>
                  </a:cubicBezTo>
                  <a:cubicBezTo>
                    <a:pt x="290"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3" y="540"/>
                    <a:pt x="264" y="567"/>
                    <a:pt x="295" y="581"/>
                  </a:cubicBezTo>
                  <a:cubicBezTo>
                    <a:pt x="307" y="636"/>
                    <a:pt x="333" y="690"/>
                    <a:pt x="371" y="733"/>
                  </a:cubicBezTo>
                  <a:cubicBezTo>
                    <a:pt x="363" y="763"/>
                    <a:pt x="363" y="763"/>
                    <a:pt x="363" y="763"/>
                  </a:cubicBezTo>
                  <a:cubicBezTo>
                    <a:pt x="210" y="801"/>
                    <a:pt x="210" y="801"/>
                    <a:pt x="210" y="801"/>
                  </a:cubicBezTo>
                  <a:cubicBezTo>
                    <a:pt x="86"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5" y="832"/>
                    <a:pt x="911" y="801"/>
                  </a:cubicBezTo>
                  <a:close/>
                  <a:moveTo>
                    <a:pt x="109" y="1020"/>
                  </a:moveTo>
                  <a:cubicBezTo>
                    <a:pt x="127" y="962"/>
                    <a:pt x="174" y="915"/>
                    <a:pt x="235" y="900"/>
                  </a:cubicBezTo>
                  <a:cubicBezTo>
                    <a:pt x="418" y="854"/>
                    <a:pt x="418" y="854"/>
                    <a:pt x="418" y="854"/>
                  </a:cubicBezTo>
                  <a:cubicBezTo>
                    <a:pt x="436" y="850"/>
                    <a:pt x="450" y="836"/>
                    <a:pt x="455" y="817"/>
                  </a:cubicBezTo>
                  <a:cubicBezTo>
                    <a:pt x="477" y="730"/>
                    <a:pt x="477" y="730"/>
                    <a:pt x="477" y="730"/>
                  </a:cubicBezTo>
                  <a:cubicBezTo>
                    <a:pt x="481" y="712"/>
                    <a:pt x="476" y="693"/>
                    <a:pt x="462" y="681"/>
                  </a:cubicBezTo>
                  <a:cubicBezTo>
                    <a:pt x="422" y="643"/>
                    <a:pt x="396" y="589"/>
                    <a:pt x="392" y="535"/>
                  </a:cubicBezTo>
                  <a:cubicBezTo>
                    <a:pt x="390" y="508"/>
                    <a:pt x="367" y="494"/>
                    <a:pt x="340" y="494"/>
                  </a:cubicBezTo>
                  <a:cubicBezTo>
                    <a:pt x="327" y="412"/>
                    <a:pt x="327" y="412"/>
                    <a:pt x="327" y="412"/>
                  </a:cubicBezTo>
                  <a:cubicBezTo>
                    <a:pt x="342" y="412"/>
                    <a:pt x="356" y="406"/>
                    <a:pt x="366" y="395"/>
                  </a:cubicBezTo>
                  <a:cubicBezTo>
                    <a:pt x="375" y="384"/>
                    <a:pt x="380" y="370"/>
                    <a:pt x="378" y="355"/>
                  </a:cubicBezTo>
                  <a:cubicBezTo>
                    <a:pt x="374" y="324"/>
                    <a:pt x="368" y="268"/>
                    <a:pt x="368" y="251"/>
                  </a:cubicBezTo>
                  <a:cubicBezTo>
                    <a:pt x="368" y="198"/>
                    <a:pt x="368" y="148"/>
                    <a:pt x="517" y="146"/>
                  </a:cubicBezTo>
                  <a:cubicBezTo>
                    <a:pt x="527" y="146"/>
                    <a:pt x="537" y="143"/>
                    <a:pt x="546" y="137"/>
                  </a:cubicBezTo>
                  <a:cubicBezTo>
                    <a:pt x="595" y="102"/>
                    <a:pt x="650" y="102"/>
                    <a:pt x="677" y="102"/>
                  </a:cubicBezTo>
                  <a:cubicBezTo>
                    <a:pt x="756" y="102"/>
                    <a:pt x="777" y="135"/>
                    <a:pt x="784" y="145"/>
                  </a:cubicBezTo>
                  <a:cubicBezTo>
                    <a:pt x="805" y="177"/>
                    <a:pt x="796" y="186"/>
                    <a:pt x="791" y="192"/>
                  </a:cubicBezTo>
                  <a:cubicBezTo>
                    <a:pt x="769" y="215"/>
                    <a:pt x="769" y="215"/>
                    <a:pt x="769" y="215"/>
                  </a:cubicBezTo>
                  <a:cubicBezTo>
                    <a:pt x="760" y="223"/>
                    <a:pt x="754" y="235"/>
                    <a:pt x="754" y="248"/>
                  </a:cubicBezTo>
                  <a:cubicBezTo>
                    <a:pt x="748" y="359"/>
                    <a:pt x="748" y="359"/>
                    <a:pt x="748" y="359"/>
                  </a:cubicBezTo>
                  <a:cubicBezTo>
                    <a:pt x="748" y="373"/>
                    <a:pt x="749" y="383"/>
                    <a:pt x="759" y="393"/>
                  </a:cubicBezTo>
                  <a:cubicBezTo>
                    <a:pt x="768" y="403"/>
                    <a:pt x="778" y="405"/>
                    <a:pt x="792" y="405"/>
                  </a:cubicBezTo>
                  <a:cubicBezTo>
                    <a:pt x="786" y="488"/>
                    <a:pt x="786" y="488"/>
                    <a:pt x="786" y="488"/>
                  </a:cubicBezTo>
                  <a:cubicBezTo>
                    <a:pt x="759" y="488"/>
                    <a:pt x="737" y="508"/>
                    <a:pt x="735" y="535"/>
                  </a:cubicBezTo>
                  <a:cubicBezTo>
                    <a:pt x="730" y="590"/>
                    <a:pt x="702" y="647"/>
                    <a:pt x="661" y="684"/>
                  </a:cubicBezTo>
                  <a:cubicBezTo>
                    <a:pt x="647" y="696"/>
                    <a:pt x="641" y="716"/>
                    <a:pt x="646" y="734"/>
                  </a:cubicBezTo>
                  <a:cubicBezTo>
                    <a:pt x="666" y="817"/>
                    <a:pt x="666" y="817"/>
                    <a:pt x="666" y="817"/>
                  </a:cubicBezTo>
                  <a:cubicBezTo>
                    <a:pt x="671" y="836"/>
                    <a:pt x="685" y="850"/>
                    <a:pt x="704" y="854"/>
                  </a:cubicBezTo>
                  <a:cubicBezTo>
                    <a:pt x="886" y="900"/>
                    <a:pt x="886" y="900"/>
                    <a:pt x="886" y="900"/>
                  </a:cubicBezTo>
                  <a:cubicBezTo>
                    <a:pt x="948" y="915"/>
                    <a:pt x="995" y="962"/>
                    <a:pt x="1012" y="1020"/>
                  </a:cubicBezTo>
                  <a:lnTo>
                    <a:pt x="109" y="102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0" name="Freeform 96">
              <a:extLst>
                <a:ext uri="{FF2B5EF4-FFF2-40B4-BE49-F238E27FC236}">
                  <a16:creationId xmlns:a16="http://schemas.microsoft.com/office/drawing/2014/main" id="{B151C51A-C829-B8FF-0D77-6D2237F08C5A}"/>
                </a:ext>
              </a:extLst>
            </p:cNvPr>
            <p:cNvSpPr>
              <a:spLocks noEditPoints="1"/>
            </p:cNvSpPr>
            <p:nvPr/>
          </p:nvSpPr>
          <p:spPr bwMode="auto">
            <a:xfrm>
              <a:off x="2756" y="347"/>
              <a:ext cx="5521" cy="5790"/>
            </a:xfrm>
            <a:custGeom>
              <a:avLst/>
              <a:gdLst>
                <a:gd name="T0" fmla="*/ 1220 w 2334"/>
                <a:gd name="T1" fmla="*/ 2346 h 2448"/>
                <a:gd name="T2" fmla="*/ 763 w 2334"/>
                <a:gd name="T3" fmla="*/ 2346 h 2448"/>
                <a:gd name="T4" fmla="*/ 1116 w 2334"/>
                <a:gd name="T5" fmla="*/ 2040 h 2448"/>
                <a:gd name="T6" fmla="*/ 1218 w 2334"/>
                <a:gd name="T7" fmla="*/ 2040 h 2448"/>
                <a:gd name="T8" fmla="*/ 1387 w 2334"/>
                <a:gd name="T9" fmla="*/ 2084 h 2448"/>
                <a:gd name="T10" fmla="*/ 1456 w 2334"/>
                <a:gd name="T11" fmla="*/ 2064 h 2448"/>
                <a:gd name="T12" fmla="*/ 1435 w 2334"/>
                <a:gd name="T13" fmla="*/ 1995 h 2448"/>
                <a:gd name="T14" fmla="*/ 1399 w 2334"/>
                <a:gd name="T15" fmla="*/ 1978 h 2448"/>
                <a:gd name="T16" fmla="*/ 1499 w 2334"/>
                <a:gd name="T17" fmla="*/ 1849 h 2448"/>
                <a:gd name="T18" fmla="*/ 1484 w 2334"/>
                <a:gd name="T19" fmla="*/ 1778 h 2448"/>
                <a:gd name="T20" fmla="*/ 1414 w 2334"/>
                <a:gd name="T21" fmla="*/ 1792 h 2448"/>
                <a:gd name="T22" fmla="*/ 1299 w 2334"/>
                <a:gd name="T23" fmla="*/ 1938 h 2448"/>
                <a:gd name="T24" fmla="*/ 1221 w 2334"/>
                <a:gd name="T25" fmla="*/ 1938 h 2448"/>
                <a:gd name="T26" fmla="*/ 1218 w 2334"/>
                <a:gd name="T27" fmla="*/ 1938 h 2448"/>
                <a:gd name="T28" fmla="*/ 1116 w 2334"/>
                <a:gd name="T29" fmla="*/ 1938 h 2448"/>
                <a:gd name="T30" fmla="*/ 1114 w 2334"/>
                <a:gd name="T31" fmla="*/ 1938 h 2448"/>
                <a:gd name="T32" fmla="*/ 1036 w 2334"/>
                <a:gd name="T33" fmla="*/ 1938 h 2448"/>
                <a:gd name="T34" fmla="*/ 554 w 2334"/>
                <a:gd name="T35" fmla="*/ 102 h 2448"/>
                <a:gd name="T36" fmla="*/ 1780 w 2334"/>
                <a:gd name="T37" fmla="*/ 102 h 2448"/>
                <a:gd name="T38" fmla="*/ 1650 w 2334"/>
                <a:gd name="T39" fmla="*/ 1236 h 2448"/>
                <a:gd name="T40" fmla="*/ 1686 w 2334"/>
                <a:gd name="T41" fmla="*/ 1298 h 2448"/>
                <a:gd name="T42" fmla="*/ 1749 w 2334"/>
                <a:gd name="T43" fmla="*/ 1262 h 2448"/>
                <a:gd name="T44" fmla="*/ 1870 w 2334"/>
                <a:gd name="T45" fmla="*/ 491 h 2448"/>
                <a:gd name="T46" fmla="*/ 2078 w 2334"/>
                <a:gd name="T47" fmla="*/ 430 h 2448"/>
                <a:gd name="T48" fmla="*/ 2140 w 2334"/>
                <a:gd name="T49" fmla="*/ 950 h 2448"/>
                <a:gd name="T50" fmla="*/ 2026 w 2334"/>
                <a:gd name="T51" fmla="*/ 1143 h 2448"/>
                <a:gd name="T52" fmla="*/ 2036 w 2334"/>
                <a:gd name="T53" fmla="*/ 1215 h 2448"/>
                <a:gd name="T54" fmla="*/ 2067 w 2334"/>
                <a:gd name="T55" fmla="*/ 1225 h 2448"/>
                <a:gd name="T56" fmla="*/ 2108 w 2334"/>
                <a:gd name="T57" fmla="*/ 1205 h 2448"/>
                <a:gd name="T58" fmla="*/ 2234 w 2334"/>
                <a:gd name="T59" fmla="*/ 988 h 2448"/>
                <a:gd name="T60" fmla="*/ 2135 w 2334"/>
                <a:gd name="T61" fmla="*/ 345 h 2448"/>
                <a:gd name="T62" fmla="*/ 1878 w 2334"/>
                <a:gd name="T63" fmla="*/ 356 h 2448"/>
                <a:gd name="T64" fmla="*/ 1882 w 2334"/>
                <a:gd name="T65" fmla="*/ 102 h 2448"/>
                <a:gd name="T66" fmla="*/ 1932 w 2334"/>
                <a:gd name="T67" fmla="*/ 102 h 2448"/>
                <a:gd name="T68" fmla="*/ 1983 w 2334"/>
                <a:gd name="T69" fmla="*/ 51 h 2448"/>
                <a:gd name="T70" fmla="*/ 1932 w 2334"/>
                <a:gd name="T71" fmla="*/ 0 h 2448"/>
                <a:gd name="T72" fmla="*/ 402 w 2334"/>
                <a:gd name="T73" fmla="*/ 0 h 2448"/>
                <a:gd name="T74" fmla="*/ 351 w 2334"/>
                <a:gd name="T75" fmla="*/ 51 h 2448"/>
                <a:gd name="T76" fmla="*/ 402 w 2334"/>
                <a:gd name="T77" fmla="*/ 102 h 2448"/>
                <a:gd name="T78" fmla="*/ 452 w 2334"/>
                <a:gd name="T79" fmla="*/ 102 h 2448"/>
                <a:gd name="T80" fmla="*/ 456 w 2334"/>
                <a:gd name="T81" fmla="*/ 356 h 2448"/>
                <a:gd name="T82" fmla="*/ 200 w 2334"/>
                <a:gd name="T83" fmla="*/ 345 h 2448"/>
                <a:gd name="T84" fmla="*/ 100 w 2334"/>
                <a:gd name="T85" fmla="*/ 988 h 2448"/>
                <a:gd name="T86" fmla="*/ 731 w 2334"/>
                <a:gd name="T87" fmla="*/ 1674 h 2448"/>
                <a:gd name="T88" fmla="*/ 737 w 2334"/>
                <a:gd name="T89" fmla="*/ 1676 h 2448"/>
                <a:gd name="T90" fmla="*/ 933 w 2334"/>
                <a:gd name="T91" fmla="*/ 1977 h 2448"/>
                <a:gd name="T92" fmla="*/ 657 w 2334"/>
                <a:gd name="T93" fmla="*/ 2397 h 2448"/>
                <a:gd name="T94" fmla="*/ 708 w 2334"/>
                <a:gd name="T95" fmla="*/ 2448 h 2448"/>
                <a:gd name="T96" fmla="*/ 1220 w 2334"/>
                <a:gd name="T97" fmla="*/ 2448 h 2448"/>
                <a:gd name="T98" fmla="*/ 1270 w 2334"/>
                <a:gd name="T99" fmla="*/ 2397 h 2448"/>
                <a:gd name="T100" fmla="*/ 1220 w 2334"/>
                <a:gd name="T101" fmla="*/ 2346 h 2448"/>
                <a:gd name="T102" fmla="*/ 194 w 2334"/>
                <a:gd name="T103" fmla="*/ 950 h 2448"/>
                <a:gd name="T104" fmla="*/ 256 w 2334"/>
                <a:gd name="T105" fmla="*/ 430 h 2448"/>
                <a:gd name="T106" fmla="*/ 463 w 2334"/>
                <a:gd name="T107" fmla="*/ 490 h 2448"/>
                <a:gd name="T108" fmla="*/ 657 w 2334"/>
                <a:gd name="T109" fmla="*/ 1492 h 2448"/>
                <a:gd name="T110" fmla="*/ 194 w 2334"/>
                <a:gd name="T111" fmla="*/ 95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34" h="2448">
                  <a:moveTo>
                    <a:pt x="1220" y="2346"/>
                  </a:moveTo>
                  <a:cubicBezTo>
                    <a:pt x="763" y="2346"/>
                    <a:pt x="763" y="2346"/>
                    <a:pt x="763" y="2346"/>
                  </a:cubicBezTo>
                  <a:cubicBezTo>
                    <a:pt x="788" y="2173"/>
                    <a:pt x="937" y="2040"/>
                    <a:pt x="1116" y="2040"/>
                  </a:cubicBezTo>
                  <a:cubicBezTo>
                    <a:pt x="1218" y="2040"/>
                    <a:pt x="1218" y="2040"/>
                    <a:pt x="1218" y="2040"/>
                  </a:cubicBezTo>
                  <a:cubicBezTo>
                    <a:pt x="1275" y="2040"/>
                    <a:pt x="1332" y="2055"/>
                    <a:pt x="1387" y="2084"/>
                  </a:cubicBezTo>
                  <a:cubicBezTo>
                    <a:pt x="1411" y="2098"/>
                    <a:pt x="1442" y="2089"/>
                    <a:pt x="1456" y="2064"/>
                  </a:cubicBezTo>
                  <a:cubicBezTo>
                    <a:pt x="1469" y="2039"/>
                    <a:pt x="1460" y="2008"/>
                    <a:pt x="1435" y="1995"/>
                  </a:cubicBezTo>
                  <a:cubicBezTo>
                    <a:pt x="1423" y="1988"/>
                    <a:pt x="1411" y="1983"/>
                    <a:pt x="1399" y="1978"/>
                  </a:cubicBezTo>
                  <a:cubicBezTo>
                    <a:pt x="1433" y="1938"/>
                    <a:pt x="1467" y="1896"/>
                    <a:pt x="1499" y="1849"/>
                  </a:cubicBezTo>
                  <a:cubicBezTo>
                    <a:pt x="1514" y="1825"/>
                    <a:pt x="1508" y="1794"/>
                    <a:pt x="1484" y="1778"/>
                  </a:cubicBezTo>
                  <a:cubicBezTo>
                    <a:pt x="1461" y="1763"/>
                    <a:pt x="1429" y="1769"/>
                    <a:pt x="1414" y="1792"/>
                  </a:cubicBezTo>
                  <a:cubicBezTo>
                    <a:pt x="1377" y="1847"/>
                    <a:pt x="1339" y="1896"/>
                    <a:pt x="1299" y="1938"/>
                  </a:cubicBezTo>
                  <a:cubicBezTo>
                    <a:pt x="1221" y="1938"/>
                    <a:pt x="1221" y="1938"/>
                    <a:pt x="1221" y="1938"/>
                  </a:cubicBezTo>
                  <a:cubicBezTo>
                    <a:pt x="1220" y="1938"/>
                    <a:pt x="1219" y="1938"/>
                    <a:pt x="1218" y="1938"/>
                  </a:cubicBezTo>
                  <a:cubicBezTo>
                    <a:pt x="1116" y="1938"/>
                    <a:pt x="1116" y="1938"/>
                    <a:pt x="1116" y="1938"/>
                  </a:cubicBezTo>
                  <a:cubicBezTo>
                    <a:pt x="1115" y="1938"/>
                    <a:pt x="1115" y="1938"/>
                    <a:pt x="1114" y="1938"/>
                  </a:cubicBezTo>
                  <a:cubicBezTo>
                    <a:pt x="1036" y="1938"/>
                    <a:pt x="1036" y="1938"/>
                    <a:pt x="1036" y="1938"/>
                  </a:cubicBezTo>
                  <a:cubicBezTo>
                    <a:pt x="567" y="1448"/>
                    <a:pt x="551" y="348"/>
                    <a:pt x="554" y="102"/>
                  </a:cubicBezTo>
                  <a:cubicBezTo>
                    <a:pt x="1780" y="102"/>
                    <a:pt x="1780" y="102"/>
                    <a:pt x="1780" y="102"/>
                  </a:cubicBezTo>
                  <a:cubicBezTo>
                    <a:pt x="1782" y="259"/>
                    <a:pt x="1776" y="765"/>
                    <a:pt x="1650" y="1236"/>
                  </a:cubicBezTo>
                  <a:cubicBezTo>
                    <a:pt x="1643" y="1263"/>
                    <a:pt x="1659" y="1291"/>
                    <a:pt x="1686" y="1298"/>
                  </a:cubicBezTo>
                  <a:cubicBezTo>
                    <a:pt x="1714" y="1305"/>
                    <a:pt x="1741" y="1290"/>
                    <a:pt x="1749" y="1262"/>
                  </a:cubicBezTo>
                  <a:cubicBezTo>
                    <a:pt x="1822" y="990"/>
                    <a:pt x="1855" y="713"/>
                    <a:pt x="1870" y="491"/>
                  </a:cubicBezTo>
                  <a:cubicBezTo>
                    <a:pt x="1927" y="436"/>
                    <a:pt x="2007" y="383"/>
                    <a:pt x="2078" y="430"/>
                  </a:cubicBezTo>
                  <a:cubicBezTo>
                    <a:pt x="2179" y="497"/>
                    <a:pt x="2227" y="733"/>
                    <a:pt x="2140" y="950"/>
                  </a:cubicBezTo>
                  <a:cubicBezTo>
                    <a:pt x="2116" y="1010"/>
                    <a:pt x="2077" y="1075"/>
                    <a:pt x="2026" y="1143"/>
                  </a:cubicBezTo>
                  <a:cubicBezTo>
                    <a:pt x="2009" y="1166"/>
                    <a:pt x="2014" y="1198"/>
                    <a:pt x="2036" y="1215"/>
                  </a:cubicBezTo>
                  <a:cubicBezTo>
                    <a:pt x="2045" y="1222"/>
                    <a:pt x="2056" y="1225"/>
                    <a:pt x="2067" y="1225"/>
                  </a:cubicBezTo>
                  <a:cubicBezTo>
                    <a:pt x="2082" y="1225"/>
                    <a:pt x="2098" y="1218"/>
                    <a:pt x="2108" y="1205"/>
                  </a:cubicBezTo>
                  <a:cubicBezTo>
                    <a:pt x="2165" y="1128"/>
                    <a:pt x="2207" y="1057"/>
                    <a:pt x="2234" y="988"/>
                  </a:cubicBezTo>
                  <a:cubicBezTo>
                    <a:pt x="2334" y="741"/>
                    <a:pt x="2288" y="446"/>
                    <a:pt x="2135" y="345"/>
                  </a:cubicBezTo>
                  <a:cubicBezTo>
                    <a:pt x="2096" y="319"/>
                    <a:pt x="2002" y="279"/>
                    <a:pt x="1878" y="356"/>
                  </a:cubicBezTo>
                  <a:cubicBezTo>
                    <a:pt x="1883" y="243"/>
                    <a:pt x="1883" y="155"/>
                    <a:pt x="1882" y="102"/>
                  </a:cubicBezTo>
                  <a:cubicBezTo>
                    <a:pt x="1932" y="102"/>
                    <a:pt x="1932" y="102"/>
                    <a:pt x="1932" y="102"/>
                  </a:cubicBezTo>
                  <a:cubicBezTo>
                    <a:pt x="1960" y="102"/>
                    <a:pt x="1983" y="79"/>
                    <a:pt x="1983" y="51"/>
                  </a:cubicBezTo>
                  <a:cubicBezTo>
                    <a:pt x="1983" y="23"/>
                    <a:pt x="1960" y="0"/>
                    <a:pt x="1932" y="0"/>
                  </a:cubicBezTo>
                  <a:cubicBezTo>
                    <a:pt x="402" y="0"/>
                    <a:pt x="402" y="0"/>
                    <a:pt x="402" y="0"/>
                  </a:cubicBezTo>
                  <a:cubicBezTo>
                    <a:pt x="374" y="0"/>
                    <a:pt x="351" y="23"/>
                    <a:pt x="351" y="51"/>
                  </a:cubicBezTo>
                  <a:cubicBezTo>
                    <a:pt x="351" y="79"/>
                    <a:pt x="374" y="102"/>
                    <a:pt x="402" y="102"/>
                  </a:cubicBezTo>
                  <a:cubicBezTo>
                    <a:pt x="452" y="102"/>
                    <a:pt x="452" y="102"/>
                    <a:pt x="452" y="102"/>
                  </a:cubicBezTo>
                  <a:cubicBezTo>
                    <a:pt x="451" y="155"/>
                    <a:pt x="451" y="243"/>
                    <a:pt x="456" y="356"/>
                  </a:cubicBezTo>
                  <a:cubicBezTo>
                    <a:pt x="332" y="279"/>
                    <a:pt x="239" y="319"/>
                    <a:pt x="200" y="345"/>
                  </a:cubicBezTo>
                  <a:cubicBezTo>
                    <a:pt x="46" y="446"/>
                    <a:pt x="0" y="741"/>
                    <a:pt x="100" y="988"/>
                  </a:cubicBezTo>
                  <a:cubicBezTo>
                    <a:pt x="242" y="1341"/>
                    <a:pt x="711" y="1661"/>
                    <a:pt x="731" y="1674"/>
                  </a:cubicBezTo>
                  <a:cubicBezTo>
                    <a:pt x="732" y="1676"/>
                    <a:pt x="735" y="1675"/>
                    <a:pt x="737" y="1676"/>
                  </a:cubicBezTo>
                  <a:cubicBezTo>
                    <a:pt x="791" y="1787"/>
                    <a:pt x="856" y="1889"/>
                    <a:pt x="933" y="1977"/>
                  </a:cubicBezTo>
                  <a:cubicBezTo>
                    <a:pt x="771" y="2048"/>
                    <a:pt x="657" y="2209"/>
                    <a:pt x="657" y="2397"/>
                  </a:cubicBezTo>
                  <a:cubicBezTo>
                    <a:pt x="657" y="2425"/>
                    <a:pt x="680" y="2448"/>
                    <a:pt x="708" y="2448"/>
                  </a:cubicBezTo>
                  <a:cubicBezTo>
                    <a:pt x="1220" y="2448"/>
                    <a:pt x="1220" y="2448"/>
                    <a:pt x="1220" y="2448"/>
                  </a:cubicBezTo>
                  <a:cubicBezTo>
                    <a:pt x="1248" y="2448"/>
                    <a:pt x="1270" y="2425"/>
                    <a:pt x="1270" y="2397"/>
                  </a:cubicBezTo>
                  <a:cubicBezTo>
                    <a:pt x="1270" y="2369"/>
                    <a:pt x="1248" y="2346"/>
                    <a:pt x="1220" y="2346"/>
                  </a:cubicBezTo>
                  <a:close/>
                  <a:moveTo>
                    <a:pt x="194" y="950"/>
                  </a:moveTo>
                  <a:cubicBezTo>
                    <a:pt x="107" y="733"/>
                    <a:pt x="155" y="496"/>
                    <a:pt x="256" y="430"/>
                  </a:cubicBezTo>
                  <a:cubicBezTo>
                    <a:pt x="327" y="383"/>
                    <a:pt x="407" y="435"/>
                    <a:pt x="463" y="490"/>
                  </a:cubicBezTo>
                  <a:cubicBezTo>
                    <a:pt x="482" y="776"/>
                    <a:pt x="532" y="1155"/>
                    <a:pt x="657" y="1492"/>
                  </a:cubicBezTo>
                  <a:cubicBezTo>
                    <a:pt x="510" y="1374"/>
                    <a:pt x="281" y="1165"/>
                    <a:pt x="194" y="95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1" name="Freeform 97">
              <a:extLst>
                <a:ext uri="{FF2B5EF4-FFF2-40B4-BE49-F238E27FC236}">
                  <a16:creationId xmlns:a16="http://schemas.microsoft.com/office/drawing/2014/main" id="{FDFB5858-8B29-089E-F05D-B30DDCBF1970}"/>
                </a:ext>
              </a:extLst>
            </p:cNvPr>
            <p:cNvSpPr>
              <a:spLocks/>
            </p:cNvSpPr>
            <p:nvPr/>
          </p:nvSpPr>
          <p:spPr bwMode="auto">
            <a:xfrm>
              <a:off x="4308" y="830"/>
              <a:ext cx="1223" cy="3860"/>
            </a:xfrm>
            <a:custGeom>
              <a:avLst/>
              <a:gdLst>
                <a:gd name="T0" fmla="*/ 51 w 517"/>
                <a:gd name="T1" fmla="*/ 0 h 1632"/>
                <a:gd name="T2" fmla="*/ 1 w 517"/>
                <a:gd name="T3" fmla="*/ 52 h 1632"/>
                <a:gd name="T4" fmla="*/ 421 w 517"/>
                <a:gd name="T5" fmla="*/ 1613 h 1632"/>
                <a:gd name="T6" fmla="*/ 460 w 517"/>
                <a:gd name="T7" fmla="*/ 1632 h 1632"/>
                <a:gd name="T8" fmla="*/ 492 w 517"/>
                <a:gd name="T9" fmla="*/ 1620 h 1632"/>
                <a:gd name="T10" fmla="*/ 500 w 517"/>
                <a:gd name="T11" fmla="*/ 1549 h 1632"/>
                <a:gd name="T12" fmla="*/ 103 w 517"/>
                <a:gd name="T13" fmla="*/ 50 h 1632"/>
                <a:gd name="T14" fmla="*/ 51 w 517"/>
                <a:gd name="T15" fmla="*/ 0 h 16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1632">
                  <a:moveTo>
                    <a:pt x="51" y="0"/>
                  </a:moveTo>
                  <a:cubicBezTo>
                    <a:pt x="23" y="1"/>
                    <a:pt x="0" y="24"/>
                    <a:pt x="1" y="52"/>
                  </a:cubicBezTo>
                  <a:cubicBezTo>
                    <a:pt x="5" y="232"/>
                    <a:pt x="45" y="1154"/>
                    <a:pt x="421" y="1613"/>
                  </a:cubicBezTo>
                  <a:cubicBezTo>
                    <a:pt x="431" y="1626"/>
                    <a:pt x="445" y="1632"/>
                    <a:pt x="460" y="1632"/>
                  </a:cubicBezTo>
                  <a:cubicBezTo>
                    <a:pt x="472" y="1632"/>
                    <a:pt x="483" y="1628"/>
                    <a:pt x="492" y="1620"/>
                  </a:cubicBezTo>
                  <a:cubicBezTo>
                    <a:pt x="514" y="1602"/>
                    <a:pt x="517" y="1570"/>
                    <a:pt x="500" y="1549"/>
                  </a:cubicBezTo>
                  <a:cubicBezTo>
                    <a:pt x="145" y="1115"/>
                    <a:pt x="107" y="224"/>
                    <a:pt x="103" y="50"/>
                  </a:cubicBezTo>
                  <a:cubicBezTo>
                    <a:pt x="102" y="22"/>
                    <a:pt x="80" y="2"/>
                    <a:pt x="51" y="0"/>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2227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2531A-8AC9-6EAD-3704-0F44ADE779CF}"/>
            </a:ext>
          </a:extLst>
        </p:cNvPr>
        <p:cNvGrpSpPr/>
        <p:nvPr/>
      </p:nvGrpSpPr>
      <p:grpSpPr>
        <a:xfrm>
          <a:off x="0" y="0"/>
          <a:ext cx="0" cy="0"/>
          <a:chOff x="0" y="0"/>
          <a:chExt cx="0" cy="0"/>
        </a:xfrm>
      </p:grpSpPr>
      <p:sp>
        <p:nvSpPr>
          <p:cNvPr id="23" name="Rechteck: abgerundete Ecken 22">
            <a:extLst>
              <a:ext uri="{FF2B5EF4-FFF2-40B4-BE49-F238E27FC236}">
                <a16:creationId xmlns:a16="http://schemas.microsoft.com/office/drawing/2014/main" id="{42FE06A1-3806-E33A-9C94-93014ADCCFC3}"/>
              </a:ext>
            </a:extLst>
          </p:cNvPr>
          <p:cNvSpPr/>
          <p:nvPr/>
        </p:nvSpPr>
        <p:spPr>
          <a:xfrm>
            <a:off x="1059057" y="516882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2" name="Rechteck: abgerundete Ecken 21">
            <a:extLst>
              <a:ext uri="{FF2B5EF4-FFF2-40B4-BE49-F238E27FC236}">
                <a16:creationId xmlns:a16="http://schemas.microsoft.com/office/drawing/2014/main" id="{15DCA037-213A-A54C-C8BD-E2CEBC555C2D}"/>
              </a:ext>
            </a:extLst>
          </p:cNvPr>
          <p:cNvSpPr/>
          <p:nvPr/>
        </p:nvSpPr>
        <p:spPr>
          <a:xfrm>
            <a:off x="1022331" y="3757146"/>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1" name="Rechteck: abgerundete Ecken 20">
            <a:extLst>
              <a:ext uri="{FF2B5EF4-FFF2-40B4-BE49-F238E27FC236}">
                <a16:creationId xmlns:a16="http://schemas.microsoft.com/office/drawing/2014/main" id="{FEEB99F2-8EDB-89F8-4F4E-61E0BAABF3C9}"/>
              </a:ext>
            </a:extLst>
          </p:cNvPr>
          <p:cNvSpPr/>
          <p:nvPr/>
        </p:nvSpPr>
        <p:spPr>
          <a:xfrm>
            <a:off x="1022331" y="2318504"/>
            <a:ext cx="10066380" cy="1117242"/>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bg1"/>
              </a:solidFill>
            </a:endParaRPr>
          </a:p>
        </p:txBody>
      </p:sp>
      <p:sp>
        <p:nvSpPr>
          <p:cNvPr id="20" name="Rechteck: abgerundete Ecken 19">
            <a:extLst>
              <a:ext uri="{FF2B5EF4-FFF2-40B4-BE49-F238E27FC236}">
                <a16:creationId xmlns:a16="http://schemas.microsoft.com/office/drawing/2014/main" id="{4F4F2F11-82CE-6AC8-F1F4-AB592AB9D1F4}"/>
              </a:ext>
            </a:extLst>
          </p:cNvPr>
          <p:cNvSpPr/>
          <p:nvPr/>
        </p:nvSpPr>
        <p:spPr>
          <a:xfrm>
            <a:off x="1022331" y="1062294"/>
            <a:ext cx="10066380" cy="99016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5AD6BB29-D718-6434-EFBD-7412B66068BF}"/>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A95A20E1-3B68-11AC-62E6-844D53B3A59F}"/>
              </a:ext>
            </a:extLst>
          </p:cNvPr>
          <p:cNvSpPr txBox="1">
            <a:spLocks/>
          </p:cNvSpPr>
          <p:nvPr/>
        </p:nvSpPr>
        <p:spPr>
          <a:xfrm>
            <a:off x="1687213" y="1046197"/>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A - </a:t>
            </a:r>
            <a:r>
              <a:rPr lang="de-DE" sz="2300" b="1" dirty="0">
                <a:solidFill>
                  <a:srgbClr val="0B4874"/>
                </a:solidFill>
                <a:latin typeface="Century Gothic"/>
              </a:rPr>
              <a:t>Attention</a:t>
            </a:r>
            <a:r>
              <a:rPr kumimoji="0" lang="de-DE" sz="2300" b="1" i="0" u="none" strike="noStrike" kern="1200" cap="none" spc="0" normalizeH="0" baseline="0" noProof="0" dirty="0">
                <a:ln>
                  <a:noFill/>
                </a:ln>
                <a:solidFill>
                  <a:srgbClr val="0B4874"/>
                </a:solidFill>
                <a:effectLst/>
                <a:uLnTx/>
                <a:uFillTx/>
                <a:latin typeface="Century Gothic"/>
                <a:ea typeface="+mn-ea"/>
                <a:cs typeface="+mn-cs"/>
              </a:rPr>
              <a:t>: </a:t>
            </a:r>
            <a:r>
              <a:rPr lang="de-CH" sz="2300" b="1" dirty="0">
                <a:solidFill>
                  <a:srgbClr val="0B4874"/>
                </a:solidFill>
                <a:latin typeface="Century Gothic"/>
              </a:rPr>
              <a:t>catturare l'attenzione</a:t>
            </a:r>
            <a:endParaRPr lang="de-DE" sz="2300" b="1" dirty="0">
              <a:solidFill>
                <a:srgbClr val="0B4874"/>
              </a:solidFill>
              <a:latin typeface="Century Gothic"/>
            </a:endParaRPr>
          </a:p>
        </p:txBody>
      </p:sp>
      <p:sp>
        <p:nvSpPr>
          <p:cNvPr id="12" name="Rechteck 11">
            <a:extLst>
              <a:ext uri="{FF2B5EF4-FFF2-40B4-BE49-F238E27FC236}">
                <a16:creationId xmlns:a16="http://schemas.microsoft.com/office/drawing/2014/main" id="{9B97399E-ADC9-5FFA-62A5-9983F6A6002C}"/>
              </a:ext>
            </a:extLst>
          </p:cNvPr>
          <p:cNvSpPr/>
          <p:nvPr/>
        </p:nvSpPr>
        <p:spPr>
          <a:xfrm>
            <a:off x="1662996" y="2328228"/>
            <a:ext cx="9226876" cy="44627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300" b="1" i="0" u="none" strike="noStrike" kern="1200" cap="none" spc="0" normalizeH="0" baseline="0" noProof="0" dirty="0">
                <a:ln>
                  <a:noFill/>
                </a:ln>
                <a:solidFill>
                  <a:srgbClr val="0B4874"/>
                </a:solidFill>
                <a:effectLst/>
                <a:uLnTx/>
                <a:uFillTx/>
                <a:latin typeface="Century Gothic"/>
                <a:ea typeface="+mn-ea"/>
                <a:cs typeface="+mn-cs"/>
              </a:rPr>
              <a:t>I – Interest</a:t>
            </a:r>
            <a:r>
              <a:rPr lang="de-DE" sz="2300" b="1" dirty="0">
                <a:solidFill>
                  <a:srgbClr val="0B4874"/>
                </a:solidFill>
                <a:latin typeface="Century Gothic"/>
              </a:rPr>
              <a:t>: </a:t>
            </a:r>
            <a:r>
              <a:rPr lang="de-CH" sz="2300" b="1" dirty="0">
                <a:solidFill>
                  <a:srgbClr val="0B4874"/>
                </a:solidFill>
                <a:latin typeface="Century Gothic"/>
              </a:rPr>
              <a:t>chiarire il problema e l’idea</a:t>
            </a:r>
            <a:endParaRPr lang="de-DE" sz="2300" b="1" dirty="0">
              <a:solidFill>
                <a:srgbClr val="0B4874"/>
              </a:solidFill>
              <a:latin typeface="Century Gothic"/>
            </a:endParaRPr>
          </a:p>
        </p:txBody>
      </p:sp>
      <p:sp>
        <p:nvSpPr>
          <p:cNvPr id="14" name="Rechteck 13">
            <a:extLst>
              <a:ext uri="{FF2B5EF4-FFF2-40B4-BE49-F238E27FC236}">
                <a16:creationId xmlns:a16="http://schemas.microsoft.com/office/drawing/2014/main" id="{2B8ACA1A-50D2-C77F-2220-635A3F656599}"/>
              </a:ext>
            </a:extLst>
          </p:cNvPr>
          <p:cNvSpPr/>
          <p:nvPr/>
        </p:nvSpPr>
        <p:spPr>
          <a:xfrm>
            <a:off x="1662994" y="3778553"/>
            <a:ext cx="9253743" cy="446276"/>
          </a:xfrm>
          <a:prstGeom prst="rect">
            <a:avLst/>
          </a:prstGeom>
        </p:spPr>
        <p:txBody>
          <a:bodyPr wrap="square">
            <a:spAutoFit/>
          </a:bodyPr>
          <a:lstStyle/>
          <a:p>
            <a:pPr lvl="0">
              <a:defRPr/>
            </a:pPr>
            <a:r>
              <a:rPr lang="de-DE" sz="2300" b="1" dirty="0">
                <a:solidFill>
                  <a:srgbClr val="0B4874"/>
                </a:solidFill>
                <a:latin typeface="Century Gothic"/>
              </a:rPr>
              <a:t>D – </a:t>
            </a:r>
            <a:r>
              <a:rPr lang="de-DE" sz="2300" b="1" dirty="0" err="1">
                <a:solidFill>
                  <a:srgbClr val="0B4874"/>
                </a:solidFill>
                <a:latin typeface="Century Gothic"/>
              </a:rPr>
              <a:t>Desire</a:t>
            </a:r>
            <a:r>
              <a:rPr lang="de-DE" sz="2300" b="1" dirty="0">
                <a:solidFill>
                  <a:srgbClr val="0B4874"/>
                </a:solidFill>
                <a:latin typeface="Century Gothic"/>
              </a:rPr>
              <a:t>: suscitare il desiderio di una soluzione</a:t>
            </a:r>
          </a:p>
        </p:txBody>
      </p:sp>
      <p:sp>
        <p:nvSpPr>
          <p:cNvPr id="16" name="Inhaltsplatzhalter 2">
            <a:extLst>
              <a:ext uri="{FF2B5EF4-FFF2-40B4-BE49-F238E27FC236}">
                <a16:creationId xmlns:a16="http://schemas.microsoft.com/office/drawing/2014/main" id="{B305467C-2159-9223-9DDC-397F3E3AC571}"/>
              </a:ext>
            </a:extLst>
          </p:cNvPr>
          <p:cNvSpPr txBox="1">
            <a:spLocks/>
          </p:cNvSpPr>
          <p:nvPr/>
        </p:nvSpPr>
        <p:spPr>
          <a:xfrm>
            <a:off x="1684512" y="5250393"/>
            <a:ext cx="9226876" cy="4770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lang="de-DE" sz="2300" b="1" dirty="0">
                <a:solidFill>
                  <a:srgbClr val="0B4874"/>
                </a:solidFill>
                <a:latin typeface="Century Gothic"/>
              </a:rPr>
              <a:t>A - Action: </a:t>
            </a:r>
            <a:r>
              <a:rPr lang="de-DE" sz="2300" b="1" dirty="0" err="1">
                <a:solidFill>
                  <a:srgbClr val="0B4874"/>
                </a:solidFill>
                <a:latin typeface="Century Gothic"/>
              </a:rPr>
              <a:t>dire</a:t>
            </a:r>
            <a:r>
              <a:rPr lang="de-DE" sz="2300" b="1" dirty="0">
                <a:solidFill>
                  <a:srgbClr val="0B4874"/>
                </a:solidFill>
                <a:latin typeface="Century Gothic"/>
              </a:rPr>
              <a:t> chiaramente quale sarà il passo successivo</a:t>
            </a:r>
            <a:endParaRPr kumimoji="0" lang="de-DE" sz="2300" b="1" i="0" u="none" strike="noStrike" kern="1200" cap="none" spc="0" normalizeH="0" baseline="0" noProof="0" dirty="0">
              <a:ln>
                <a:noFill/>
              </a:ln>
              <a:solidFill>
                <a:srgbClr val="0B4874"/>
              </a:solidFill>
              <a:effectLst/>
              <a:uLnTx/>
              <a:uFillTx/>
              <a:latin typeface="Century Gothic"/>
              <a:ea typeface="+mn-ea"/>
              <a:cs typeface="Arial" pitchFamily="34" charset="0"/>
            </a:endParaRPr>
          </a:p>
        </p:txBody>
      </p:sp>
      <p:sp>
        <p:nvSpPr>
          <p:cNvPr id="18" name="Foliennummernplatzhalter 1">
            <a:extLst>
              <a:ext uri="{FF2B5EF4-FFF2-40B4-BE49-F238E27FC236}">
                <a16:creationId xmlns:a16="http://schemas.microsoft.com/office/drawing/2014/main" id="{8B9DC57E-2523-92BF-4A36-92EF41EE9B01}"/>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feld 3">
            <a:extLst>
              <a:ext uri="{FF2B5EF4-FFF2-40B4-BE49-F238E27FC236}">
                <a16:creationId xmlns:a16="http://schemas.microsoft.com/office/drawing/2014/main" id="{75B716F4-F390-6170-8DF3-137524C614A4}"/>
              </a:ext>
            </a:extLst>
          </p:cNvPr>
          <p:cNvSpPr txBox="1"/>
          <p:nvPr/>
        </p:nvSpPr>
        <p:spPr>
          <a:xfrm>
            <a:off x="1684511" y="5700922"/>
            <a:ext cx="8828739" cy="369332"/>
          </a:xfrm>
          <a:prstGeom prst="rect">
            <a:avLst/>
          </a:prstGeom>
          <a:noFill/>
        </p:spPr>
        <p:txBody>
          <a:bodyPr wrap="square" rtlCol="0">
            <a:spAutoFit/>
          </a:bodyPr>
          <a:lstStyle/>
          <a:p>
            <a:r>
              <a:rPr lang="de-DE" dirty="0">
                <a:solidFill>
                  <a:srgbClr val="0B4874"/>
                </a:solidFill>
              </a:rPr>
              <a:t>Alla </a:t>
            </a:r>
            <a:r>
              <a:rPr lang="de-DE" dirty="0" err="1">
                <a:solidFill>
                  <a:srgbClr val="0B4874"/>
                </a:solidFill>
              </a:rPr>
              <a:t>fine</a:t>
            </a:r>
            <a:r>
              <a:rPr lang="de-DE" dirty="0">
                <a:solidFill>
                  <a:srgbClr val="0B4874"/>
                </a:solidFill>
              </a:rPr>
              <a:t> </a:t>
            </a:r>
            <a:r>
              <a:rPr lang="de-DE" dirty="0" err="1">
                <a:solidFill>
                  <a:srgbClr val="0B4874"/>
                </a:solidFill>
              </a:rPr>
              <a:t>sapete</a:t>
            </a:r>
            <a:r>
              <a:rPr lang="de-DE" dirty="0">
                <a:solidFill>
                  <a:srgbClr val="0B4874"/>
                </a:solidFill>
              </a:rPr>
              <a:t> indicare chiaramente cosa deve fare ora il pubblico.</a:t>
            </a:r>
            <a:endParaRPr lang="de-CH" dirty="0">
              <a:solidFill>
                <a:srgbClr val="0B4874"/>
              </a:solidFill>
            </a:endParaRPr>
          </a:p>
        </p:txBody>
      </p:sp>
      <p:sp>
        <p:nvSpPr>
          <p:cNvPr id="5" name="Textfeld 4">
            <a:extLst>
              <a:ext uri="{FF2B5EF4-FFF2-40B4-BE49-F238E27FC236}">
                <a16:creationId xmlns:a16="http://schemas.microsoft.com/office/drawing/2014/main" id="{B3588E8A-B0E8-2B5A-2FF9-9F4384C9E05B}"/>
              </a:ext>
            </a:extLst>
          </p:cNvPr>
          <p:cNvSpPr txBox="1"/>
          <p:nvPr/>
        </p:nvSpPr>
        <p:spPr>
          <a:xfrm>
            <a:off x="1662994" y="4187740"/>
            <a:ext cx="8828739" cy="646331"/>
          </a:xfrm>
          <a:prstGeom prst="rect">
            <a:avLst/>
          </a:prstGeom>
          <a:noFill/>
        </p:spPr>
        <p:txBody>
          <a:bodyPr wrap="square" rtlCol="0">
            <a:spAutoFit/>
          </a:bodyPr>
          <a:lstStyle/>
          <a:p>
            <a:r>
              <a:rPr lang="de-DE" dirty="0">
                <a:solidFill>
                  <a:srgbClr val="0B4874"/>
                </a:solidFill>
              </a:rPr>
              <a:t>Sapete dimostrare perché la vostra idea è interessante per il gruppo target e quali miglioramenti comporta.</a:t>
            </a:r>
            <a:endParaRPr lang="de-CH" dirty="0">
              <a:solidFill>
                <a:srgbClr val="0B4874"/>
              </a:solidFill>
            </a:endParaRPr>
          </a:p>
        </p:txBody>
      </p:sp>
      <p:sp>
        <p:nvSpPr>
          <p:cNvPr id="13" name="Textfeld 12">
            <a:extLst>
              <a:ext uri="{FF2B5EF4-FFF2-40B4-BE49-F238E27FC236}">
                <a16:creationId xmlns:a16="http://schemas.microsoft.com/office/drawing/2014/main" id="{5ED00BBF-50A8-8B9E-8C15-F822C21E8914}"/>
              </a:ext>
            </a:extLst>
          </p:cNvPr>
          <p:cNvSpPr txBox="1"/>
          <p:nvPr/>
        </p:nvSpPr>
        <p:spPr>
          <a:xfrm>
            <a:off x="1673753" y="2726767"/>
            <a:ext cx="8828739" cy="646331"/>
          </a:xfrm>
          <a:prstGeom prst="rect">
            <a:avLst/>
          </a:prstGeom>
          <a:noFill/>
        </p:spPr>
        <p:txBody>
          <a:bodyPr wrap="square" rtlCol="0">
            <a:spAutoFit/>
          </a:bodyPr>
          <a:lstStyle/>
          <a:p>
            <a:r>
              <a:rPr lang="de-DE" dirty="0" err="1">
                <a:solidFill>
                  <a:srgbClr val="0B4874"/>
                </a:solidFill>
              </a:rPr>
              <a:t>Sapete</a:t>
            </a:r>
            <a:r>
              <a:rPr lang="de-DE" dirty="0">
                <a:solidFill>
                  <a:srgbClr val="0B4874"/>
                </a:solidFill>
              </a:rPr>
              <a:t> </a:t>
            </a:r>
            <a:r>
              <a:rPr lang="de-DE" dirty="0" err="1">
                <a:solidFill>
                  <a:srgbClr val="0B4874"/>
                </a:solidFill>
              </a:rPr>
              <a:t>spiegare</a:t>
            </a:r>
            <a:r>
              <a:rPr lang="de-DE" dirty="0">
                <a:solidFill>
                  <a:srgbClr val="0B4874"/>
                </a:solidFill>
              </a:rPr>
              <a:t> il problema e la vostra soluzione in modo che anche chi non </a:t>
            </a:r>
            <a:r>
              <a:rPr lang="de-DE" dirty="0" err="1">
                <a:solidFill>
                  <a:srgbClr val="0B4874"/>
                </a:solidFill>
              </a:rPr>
              <a:t>fa</a:t>
            </a:r>
            <a:r>
              <a:rPr lang="de-DE" dirty="0">
                <a:solidFill>
                  <a:srgbClr val="0B4874"/>
                </a:solidFill>
              </a:rPr>
              <a:t> </a:t>
            </a:r>
            <a:r>
              <a:rPr lang="de-DE" dirty="0" err="1">
                <a:solidFill>
                  <a:srgbClr val="0B4874"/>
                </a:solidFill>
              </a:rPr>
              <a:t>parte</a:t>
            </a:r>
            <a:r>
              <a:rPr lang="de-DE" dirty="0">
                <a:solidFill>
                  <a:srgbClr val="0B4874"/>
                </a:solidFill>
              </a:rPr>
              <a:t> del </a:t>
            </a:r>
            <a:r>
              <a:rPr lang="de-DE" dirty="0" err="1">
                <a:solidFill>
                  <a:srgbClr val="0B4874"/>
                </a:solidFill>
              </a:rPr>
              <a:t>vostro</a:t>
            </a:r>
            <a:r>
              <a:rPr lang="de-DE" dirty="0">
                <a:solidFill>
                  <a:srgbClr val="0B4874"/>
                </a:solidFill>
              </a:rPr>
              <a:t> </a:t>
            </a:r>
            <a:r>
              <a:rPr lang="de-DE" dirty="0" err="1">
                <a:solidFill>
                  <a:srgbClr val="0B4874"/>
                </a:solidFill>
              </a:rPr>
              <a:t>gruppo</a:t>
            </a:r>
            <a:r>
              <a:rPr lang="de-DE" dirty="0">
                <a:solidFill>
                  <a:srgbClr val="0B4874"/>
                </a:solidFill>
              </a:rPr>
              <a:t> </a:t>
            </a:r>
            <a:r>
              <a:rPr lang="de-DE" dirty="0" err="1">
                <a:solidFill>
                  <a:srgbClr val="0B4874"/>
                </a:solidFill>
              </a:rPr>
              <a:t>target</a:t>
            </a:r>
            <a:r>
              <a:rPr lang="de-DE" dirty="0">
                <a:solidFill>
                  <a:srgbClr val="0B4874"/>
                </a:solidFill>
              </a:rPr>
              <a:t> possa capirvi bene.</a:t>
            </a:r>
            <a:endParaRPr lang="de-CH" dirty="0">
              <a:solidFill>
                <a:srgbClr val="0B4874"/>
              </a:solidFill>
            </a:endParaRPr>
          </a:p>
        </p:txBody>
      </p:sp>
      <p:sp>
        <p:nvSpPr>
          <p:cNvPr id="15" name="Textfeld 14">
            <a:extLst>
              <a:ext uri="{FF2B5EF4-FFF2-40B4-BE49-F238E27FC236}">
                <a16:creationId xmlns:a16="http://schemas.microsoft.com/office/drawing/2014/main" id="{021FBFEA-A883-CD15-820C-EB68BAB2D2A3}"/>
              </a:ext>
            </a:extLst>
          </p:cNvPr>
          <p:cNvSpPr txBox="1"/>
          <p:nvPr/>
        </p:nvSpPr>
        <p:spPr>
          <a:xfrm>
            <a:off x="1654940" y="1402217"/>
            <a:ext cx="8828739" cy="646331"/>
          </a:xfrm>
          <a:prstGeom prst="rect">
            <a:avLst/>
          </a:prstGeom>
          <a:noFill/>
        </p:spPr>
        <p:txBody>
          <a:bodyPr wrap="square" rtlCol="0">
            <a:spAutoFit/>
          </a:bodyPr>
          <a:lstStyle/>
          <a:p>
            <a:r>
              <a:rPr lang="de-DE" dirty="0" err="1">
                <a:solidFill>
                  <a:srgbClr val="0B4874"/>
                </a:solidFill>
              </a:rPr>
              <a:t>Sapete</a:t>
            </a:r>
            <a:r>
              <a:rPr lang="de-DE" dirty="0">
                <a:solidFill>
                  <a:srgbClr val="0B4874"/>
                </a:solidFill>
              </a:rPr>
              <a:t> </a:t>
            </a:r>
            <a:r>
              <a:rPr lang="de-DE" dirty="0" err="1">
                <a:solidFill>
                  <a:srgbClr val="0B4874"/>
                </a:solidFill>
              </a:rPr>
              <a:t>iniziare</a:t>
            </a:r>
            <a:r>
              <a:rPr lang="de-DE" dirty="0">
                <a:solidFill>
                  <a:srgbClr val="0B4874"/>
                </a:solidFill>
              </a:rPr>
              <a:t> la vostra presentazione in modo da suscitare immediatamente la curiosità del pubblico.</a:t>
            </a:r>
            <a:endParaRPr lang="de-CH" dirty="0">
              <a:solidFill>
                <a:srgbClr val="0B4874"/>
              </a:solidFill>
            </a:endParaRPr>
          </a:p>
        </p:txBody>
      </p:sp>
    </p:spTree>
    <p:extLst>
      <p:ext uri="{BB962C8B-B14F-4D97-AF65-F5344CB8AC3E}">
        <p14:creationId xmlns:p14="http://schemas.microsoft.com/office/powerpoint/2010/main" val="1206029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BA4AC7DC-FA14-F503-1880-CC27B85601EE}"/>
            </a:ext>
          </a:extLst>
        </p:cNvPr>
        <p:cNvGrpSpPr/>
        <p:nvPr/>
      </p:nvGrpSpPr>
      <p:grpSpPr>
        <a:xfrm>
          <a:off x="0" y="0"/>
          <a:ext cx="0" cy="0"/>
          <a:chOff x="0" y="0"/>
          <a:chExt cx="0" cy="0"/>
        </a:xfrm>
      </p:grpSpPr>
      <p:sp>
        <p:nvSpPr>
          <p:cNvPr id="17" name="Rechteck: abgerundete Ecken 16">
            <a:extLst>
              <a:ext uri="{FF2B5EF4-FFF2-40B4-BE49-F238E27FC236}">
                <a16:creationId xmlns:a16="http://schemas.microsoft.com/office/drawing/2014/main" id="{1F58EB12-6EF7-DE62-478A-47051A10F91C}"/>
              </a:ext>
            </a:extLst>
          </p:cNvPr>
          <p:cNvSpPr/>
          <p:nvPr/>
        </p:nvSpPr>
        <p:spPr>
          <a:xfrm>
            <a:off x="998113" y="5108114"/>
            <a:ext cx="10144138" cy="1600438"/>
          </a:xfrm>
          <a:prstGeom prst="roundRect">
            <a:avLst/>
          </a:prstGeom>
          <a:solidFill>
            <a:srgbClr val="B11B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8" name="Rechteck: abgerundete Ecken 7">
            <a:extLst>
              <a:ext uri="{FF2B5EF4-FFF2-40B4-BE49-F238E27FC236}">
                <a16:creationId xmlns:a16="http://schemas.microsoft.com/office/drawing/2014/main" id="{73F60CCF-9A75-44DB-ADB8-9B8741DC92CD}"/>
              </a:ext>
            </a:extLst>
          </p:cNvPr>
          <p:cNvSpPr/>
          <p:nvPr/>
        </p:nvSpPr>
        <p:spPr>
          <a:xfrm>
            <a:off x="998114" y="787746"/>
            <a:ext cx="9800266" cy="1107363"/>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0" name="Titel 1">
            <a:extLst>
              <a:ext uri="{FF2B5EF4-FFF2-40B4-BE49-F238E27FC236}">
                <a16:creationId xmlns:a16="http://schemas.microsoft.com/office/drawing/2014/main" id="{31BE2870-AA01-08C9-1164-AAC31396F475}"/>
              </a:ext>
            </a:extLst>
          </p:cNvPr>
          <p:cNvSpPr txBox="1">
            <a:spLocks/>
          </p:cNvSpPr>
          <p:nvPr/>
        </p:nvSpPr>
        <p:spPr>
          <a:xfrm>
            <a:off x="929586" y="260758"/>
            <a:ext cx="9566963" cy="719970"/>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AIDA</a:t>
            </a:r>
          </a:p>
        </p:txBody>
      </p:sp>
      <p:sp>
        <p:nvSpPr>
          <p:cNvPr id="6" name="Inhaltsplatzhalter 2">
            <a:extLst>
              <a:ext uri="{FF2B5EF4-FFF2-40B4-BE49-F238E27FC236}">
                <a16:creationId xmlns:a16="http://schemas.microsoft.com/office/drawing/2014/main" id="{94DAC185-E882-E2FD-E3B8-E3ED06C253A7}"/>
              </a:ext>
            </a:extLst>
          </p:cNvPr>
          <p:cNvSpPr txBox="1">
            <a:spLocks/>
          </p:cNvSpPr>
          <p:nvPr/>
        </p:nvSpPr>
        <p:spPr>
          <a:xfrm>
            <a:off x="1764133" y="787746"/>
            <a:ext cx="9226876" cy="5241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00000"/>
              </a:lnSpc>
              <a:buNone/>
              <a:defRPr/>
            </a:pPr>
            <a:r>
              <a:rPr kumimoji="0" lang="de-DE" sz="2500" b="1" i="0" u="none" strike="noStrike" kern="1200" cap="none" spc="0" normalizeH="0" baseline="0" noProof="0" dirty="0">
                <a:ln>
                  <a:noFill/>
                </a:ln>
                <a:solidFill>
                  <a:srgbClr val="0B4874"/>
                </a:solidFill>
                <a:effectLst/>
                <a:uLnTx/>
                <a:uFillTx/>
                <a:latin typeface="Century Gothic"/>
                <a:ea typeface="+mn-ea"/>
                <a:cs typeface="+mn-cs"/>
              </a:rPr>
              <a:t>A - </a:t>
            </a:r>
            <a:r>
              <a:rPr lang="de-DE" sz="2500" b="1" dirty="0">
                <a:solidFill>
                  <a:srgbClr val="0B4874"/>
                </a:solidFill>
                <a:latin typeface="Century Gothic"/>
              </a:rPr>
              <a:t>Attention</a:t>
            </a:r>
            <a:r>
              <a:rPr kumimoji="0" lang="de-DE" sz="2500" b="1" i="0" u="none" strike="noStrike" kern="1200" cap="none" spc="0" normalizeH="0" baseline="0" noProof="0" dirty="0">
                <a:ln>
                  <a:noFill/>
                </a:ln>
                <a:solidFill>
                  <a:srgbClr val="0B4874"/>
                </a:solidFill>
                <a:effectLst/>
                <a:uLnTx/>
                <a:uFillTx/>
                <a:latin typeface="Century Gothic"/>
                <a:ea typeface="+mn-ea"/>
                <a:cs typeface="+mn-cs"/>
              </a:rPr>
              <a:t>: </a:t>
            </a:r>
            <a:r>
              <a:rPr lang="de-CH" sz="2500" b="1" dirty="0" err="1">
                <a:solidFill>
                  <a:srgbClr val="0B4874"/>
                </a:solidFill>
                <a:latin typeface="Century Gothic"/>
              </a:rPr>
              <a:t>catturare</a:t>
            </a:r>
            <a:r>
              <a:rPr lang="de-CH" sz="2500" b="1" dirty="0">
                <a:solidFill>
                  <a:srgbClr val="0B4874"/>
                </a:solidFill>
                <a:latin typeface="Century Gothic"/>
              </a:rPr>
              <a:t> l'attenzione</a:t>
            </a:r>
            <a:endParaRPr lang="de-DE" sz="2500" b="1" dirty="0">
              <a:solidFill>
                <a:srgbClr val="0B4874"/>
              </a:solidFill>
              <a:latin typeface="Century Gothic"/>
            </a:endParaRPr>
          </a:p>
        </p:txBody>
      </p:sp>
      <p:sp>
        <p:nvSpPr>
          <p:cNvPr id="18" name="Foliennummernplatzhalter 1">
            <a:extLst>
              <a:ext uri="{FF2B5EF4-FFF2-40B4-BE49-F238E27FC236}">
                <a16:creationId xmlns:a16="http://schemas.microsoft.com/office/drawing/2014/main" id="{1A0A6087-BD8A-E522-F704-ED4A8A127B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15" name="Textfeld 14">
            <a:extLst>
              <a:ext uri="{FF2B5EF4-FFF2-40B4-BE49-F238E27FC236}">
                <a16:creationId xmlns:a16="http://schemas.microsoft.com/office/drawing/2014/main" id="{6D58EBCE-B2F7-78F4-A19E-BE0AF5890D4B}"/>
              </a:ext>
            </a:extLst>
          </p:cNvPr>
          <p:cNvSpPr txBox="1"/>
          <p:nvPr/>
        </p:nvSpPr>
        <p:spPr>
          <a:xfrm>
            <a:off x="1764133" y="1248778"/>
            <a:ext cx="8828739" cy="646331"/>
          </a:xfrm>
          <a:prstGeom prst="rect">
            <a:avLst/>
          </a:prstGeom>
          <a:noFill/>
        </p:spPr>
        <p:txBody>
          <a:bodyPr wrap="square" rtlCol="0">
            <a:spAutoFit/>
          </a:bodyPr>
          <a:lstStyle/>
          <a:p>
            <a:r>
              <a:rPr lang="de-DE" dirty="0" err="1">
                <a:solidFill>
                  <a:srgbClr val="0B4874"/>
                </a:solidFill>
              </a:rPr>
              <a:t>Sapete</a:t>
            </a:r>
            <a:r>
              <a:rPr lang="de-DE" dirty="0">
                <a:solidFill>
                  <a:srgbClr val="0B4874"/>
                </a:solidFill>
              </a:rPr>
              <a:t> iniziare la vostra presentazione in modo tale da suscitare immediatamente la curiosità del pubblico.</a:t>
            </a:r>
            <a:endParaRPr lang="de-CH" dirty="0">
              <a:solidFill>
                <a:srgbClr val="0B4874"/>
              </a:solidFill>
            </a:endParaRPr>
          </a:p>
        </p:txBody>
      </p:sp>
      <p:sp>
        <p:nvSpPr>
          <p:cNvPr id="3" name="Textfeld 2">
            <a:extLst>
              <a:ext uri="{FF2B5EF4-FFF2-40B4-BE49-F238E27FC236}">
                <a16:creationId xmlns:a16="http://schemas.microsoft.com/office/drawing/2014/main" id="{B0CA5B44-E759-AA82-A963-1AFE33F5AAA1}"/>
              </a:ext>
            </a:extLst>
          </p:cNvPr>
          <p:cNvSpPr txBox="1"/>
          <p:nvPr/>
        </p:nvSpPr>
        <p:spPr>
          <a:xfrm>
            <a:off x="1571504" y="2160885"/>
            <a:ext cx="9226876" cy="2846933"/>
          </a:xfrm>
          <a:prstGeom prst="rect">
            <a:avLst/>
          </a:prstGeom>
          <a:noFill/>
        </p:spPr>
        <p:txBody>
          <a:bodyPr wrap="square">
            <a:spAutoFit/>
          </a:bodyPr>
          <a:lstStyle/>
          <a:p>
            <a:pPr>
              <a:spcAft>
                <a:spcPts val="1800"/>
              </a:spcAft>
              <a:buNone/>
            </a:pPr>
            <a:r>
              <a:rPr lang="de-CH" b="1" noProof="0" dirty="0">
                <a:solidFill>
                  <a:srgbClr val="686868"/>
                </a:solidFill>
              </a:rPr>
              <a:t>In concreto, ciò significa ad esempio:</a:t>
            </a:r>
          </a:p>
          <a:p>
            <a:pPr marL="285750" indent="-285750">
              <a:spcAft>
                <a:spcPts val="1200"/>
              </a:spcAft>
              <a:buFont typeface="Arial" panose="020B0604020202020204" pitchFamily="34" charset="0"/>
              <a:buChar char="•"/>
            </a:pPr>
            <a:r>
              <a:rPr lang="de-CH" noProof="0" dirty="0">
                <a:solidFill>
                  <a:srgbClr val="686868"/>
                </a:solidFill>
              </a:rPr>
              <a:t>Iniziate con una </a:t>
            </a:r>
            <a:r>
              <a:rPr lang="de-CH" b="1" noProof="0" dirty="0">
                <a:solidFill>
                  <a:srgbClr val="686868"/>
                </a:solidFill>
              </a:rPr>
              <a:t>domanda </a:t>
            </a:r>
            <a:r>
              <a:rPr lang="de-CH" noProof="0" dirty="0">
                <a:solidFill>
                  <a:srgbClr val="686868"/>
                </a:solidFill>
              </a:rPr>
              <a:t>che riguarda direttamente il problema:</a:t>
            </a:r>
            <a:br>
              <a:rPr lang="de-CH" noProof="0" dirty="0">
                <a:solidFill>
                  <a:srgbClr val="686868"/>
                </a:solidFill>
              </a:rPr>
            </a:br>
            <a:r>
              <a:rPr lang="de-CH" i="1" noProof="0" dirty="0">
                <a:solidFill>
                  <a:srgbClr val="686868"/>
                </a:solidFill>
              </a:rPr>
              <a:t>«Conoscete quella sensazione quando…?»</a:t>
            </a:r>
          </a:p>
          <a:p>
            <a:pPr marL="285750" indent="-285750">
              <a:spcAft>
                <a:spcPts val="1200"/>
              </a:spcAft>
              <a:buFont typeface="Arial" panose="020B0604020202020204" pitchFamily="34" charset="0"/>
              <a:buChar char="•"/>
            </a:pPr>
            <a:r>
              <a:rPr lang="de-CH" noProof="0" dirty="0">
                <a:solidFill>
                  <a:srgbClr val="686868"/>
                </a:solidFill>
              </a:rPr>
              <a:t>Iniziate con un </a:t>
            </a:r>
            <a:r>
              <a:rPr lang="de-CH" b="1" noProof="0" dirty="0">
                <a:solidFill>
                  <a:srgbClr val="686868"/>
                </a:solidFill>
              </a:rPr>
              <a:t>dato o un fatto </a:t>
            </a:r>
            <a:r>
              <a:rPr lang="de-CH" b="1" noProof="0" dirty="0" err="1">
                <a:solidFill>
                  <a:srgbClr val="686868"/>
                </a:solidFill>
              </a:rPr>
              <a:t>che</a:t>
            </a:r>
            <a:r>
              <a:rPr lang="de-CH" b="1" noProof="0" dirty="0">
                <a:solidFill>
                  <a:srgbClr val="686868"/>
                </a:solidFill>
              </a:rPr>
              <a:t> </a:t>
            </a:r>
            <a:r>
              <a:rPr lang="de-CH" b="1" noProof="0" dirty="0" err="1">
                <a:solidFill>
                  <a:srgbClr val="686868"/>
                </a:solidFill>
              </a:rPr>
              <a:t>susciti</a:t>
            </a:r>
            <a:r>
              <a:rPr lang="de-CH" b="1" noProof="0" dirty="0">
                <a:solidFill>
                  <a:srgbClr val="686868"/>
                </a:solidFill>
              </a:rPr>
              <a:t> l’attenzione</a:t>
            </a:r>
            <a:r>
              <a:rPr lang="de-CH" noProof="0" dirty="0">
                <a:solidFill>
                  <a:srgbClr val="686868"/>
                </a:solidFill>
              </a:rPr>
              <a:t>:</a:t>
            </a:r>
            <a:br>
              <a:rPr lang="de-CH" noProof="0" dirty="0">
                <a:solidFill>
                  <a:srgbClr val="686868"/>
                </a:solidFill>
              </a:rPr>
            </a:br>
            <a:r>
              <a:rPr lang="de-CH" i="1" noProof="0" dirty="0">
                <a:solidFill>
                  <a:srgbClr val="686868"/>
                </a:solidFill>
              </a:rPr>
              <a:t>«In Svizzera ogni giorno succede…»</a:t>
            </a:r>
          </a:p>
          <a:p>
            <a:pPr marL="285750" indent="-285750">
              <a:spcAft>
                <a:spcPts val="1200"/>
              </a:spcAft>
              <a:buFont typeface="Arial" panose="020B0604020202020204" pitchFamily="34" charset="0"/>
              <a:buChar char="•"/>
            </a:pPr>
            <a:r>
              <a:rPr lang="de-CH" noProof="0" dirty="0">
                <a:solidFill>
                  <a:srgbClr val="686868"/>
                </a:solidFill>
              </a:rPr>
              <a:t>Raccontate </a:t>
            </a:r>
            <a:r>
              <a:rPr lang="de-CH" b="1" noProof="0" dirty="0">
                <a:solidFill>
                  <a:srgbClr val="686868"/>
                </a:solidFill>
              </a:rPr>
              <a:t>una brevissima scena </a:t>
            </a:r>
            <a:r>
              <a:rPr lang="de-CH" noProof="0" dirty="0">
                <a:solidFill>
                  <a:srgbClr val="686868"/>
                </a:solidFill>
              </a:rPr>
              <a:t>tratta dalla vostra vita quotidiana o da quella del vostro gruppo target:</a:t>
            </a:r>
            <a:br>
              <a:rPr lang="de-CH" noProof="0" dirty="0">
                <a:solidFill>
                  <a:srgbClr val="686868"/>
                </a:solidFill>
              </a:rPr>
            </a:br>
            <a:r>
              <a:rPr lang="de-CH" i="1" noProof="0" dirty="0">
                <a:solidFill>
                  <a:srgbClr val="686868"/>
                </a:solidFill>
              </a:rPr>
              <a:t>«La </a:t>
            </a:r>
            <a:r>
              <a:rPr lang="de-CH" i="1" noProof="0" dirty="0" err="1">
                <a:solidFill>
                  <a:srgbClr val="686868"/>
                </a:solidFill>
              </a:rPr>
              <a:t>settimana</a:t>
            </a:r>
            <a:r>
              <a:rPr lang="de-CH" i="1" noProof="0" dirty="0">
                <a:solidFill>
                  <a:srgbClr val="686868"/>
                </a:solidFill>
              </a:rPr>
              <a:t> </a:t>
            </a:r>
            <a:r>
              <a:rPr lang="de-CH" i="1" noProof="0" dirty="0" err="1">
                <a:solidFill>
                  <a:srgbClr val="686868"/>
                </a:solidFill>
              </a:rPr>
              <a:t>scorsa</a:t>
            </a:r>
            <a:r>
              <a:rPr lang="de-CH" i="1" dirty="0">
                <a:solidFill>
                  <a:srgbClr val="686868"/>
                </a:solidFill>
              </a:rPr>
              <a:t> in </a:t>
            </a:r>
            <a:r>
              <a:rPr lang="de-CH" i="1" dirty="0" err="1">
                <a:solidFill>
                  <a:srgbClr val="686868"/>
                </a:solidFill>
              </a:rPr>
              <a:t>azienda</a:t>
            </a:r>
            <a:r>
              <a:rPr lang="de-CH" i="1" noProof="0" dirty="0">
                <a:solidFill>
                  <a:srgbClr val="686868"/>
                </a:solidFill>
              </a:rPr>
              <a:t> ci è </a:t>
            </a:r>
            <a:r>
              <a:rPr lang="de-CH" i="1" noProof="0" dirty="0" err="1">
                <a:solidFill>
                  <a:srgbClr val="686868"/>
                </a:solidFill>
              </a:rPr>
              <a:t>successo</a:t>
            </a:r>
            <a:r>
              <a:rPr lang="de-CH" i="1" noProof="0" dirty="0">
                <a:solidFill>
                  <a:srgbClr val="686868"/>
                </a:solidFill>
              </a:rPr>
              <a:t> …»</a:t>
            </a:r>
            <a:endParaRPr lang="de-CH" b="1" noProof="0" dirty="0">
              <a:solidFill>
                <a:srgbClr val="686868"/>
              </a:solidFill>
            </a:endParaRPr>
          </a:p>
        </p:txBody>
      </p:sp>
      <p:sp>
        <p:nvSpPr>
          <p:cNvPr id="7" name="Textfeld 6">
            <a:extLst>
              <a:ext uri="{FF2B5EF4-FFF2-40B4-BE49-F238E27FC236}">
                <a16:creationId xmlns:a16="http://schemas.microsoft.com/office/drawing/2014/main" id="{8E86FDBF-AF80-D88C-7B42-A19D4A41C284}"/>
              </a:ext>
            </a:extLst>
          </p:cNvPr>
          <p:cNvSpPr txBox="1"/>
          <p:nvPr/>
        </p:nvSpPr>
        <p:spPr>
          <a:xfrm>
            <a:off x="1764132" y="5108115"/>
            <a:ext cx="9378119" cy="1600438"/>
          </a:xfrm>
          <a:prstGeom prst="rect">
            <a:avLst/>
          </a:prstGeom>
          <a:noFill/>
        </p:spPr>
        <p:txBody>
          <a:bodyPr wrap="square">
            <a:spAutoFit/>
          </a:bodyPr>
          <a:lstStyle/>
          <a:p>
            <a:pPr>
              <a:buNone/>
            </a:pPr>
            <a:r>
              <a:rPr lang="de-DE" b="1" dirty="0">
                <a:solidFill>
                  <a:schemeClr val="bg1"/>
                </a:solidFill>
              </a:rPr>
              <a:t>Lista di controllo per il </a:t>
            </a:r>
            <a:r>
              <a:rPr lang="de-DE" b="1" dirty="0" err="1">
                <a:solidFill>
                  <a:schemeClr val="bg1"/>
                </a:solidFill>
              </a:rPr>
              <a:t>vostro</a:t>
            </a:r>
            <a:r>
              <a:rPr lang="de-DE" b="1" dirty="0">
                <a:solidFill>
                  <a:schemeClr val="bg1"/>
                </a:solidFill>
              </a:rPr>
              <a:t> </a:t>
            </a:r>
            <a:r>
              <a:rPr lang="de-DE" b="1" dirty="0" err="1">
                <a:solidFill>
                  <a:schemeClr val="bg1"/>
                </a:solidFill>
              </a:rPr>
              <a:t>team</a:t>
            </a:r>
            <a:endParaRPr lang="de-DE" dirty="0">
              <a:solidFill>
                <a:schemeClr val="bg1"/>
              </a:solidFill>
            </a:endParaRPr>
          </a:p>
          <a:p>
            <a:pPr marL="285750" indent="-285750">
              <a:buFont typeface="Arial" panose="020B0604020202020204" pitchFamily="34" charset="0"/>
              <a:buChar char="•"/>
            </a:pPr>
            <a:r>
              <a:rPr lang="de-CH" sz="1600" noProof="0" dirty="0">
                <a:solidFill>
                  <a:schemeClr val="bg1"/>
                </a:solidFill>
              </a:rPr>
              <a:t>Abbiamo evitato frasi di circostanza come </a:t>
            </a:r>
            <a:r>
              <a:rPr lang="de-CH" sz="1600" i="1" noProof="0" dirty="0">
                <a:solidFill>
                  <a:schemeClr val="bg1"/>
                </a:solidFill>
              </a:rPr>
              <a:t>«Vi diamo il benvenuto alla </a:t>
            </a:r>
            <a:r>
              <a:rPr lang="de-CH" sz="1600" i="1" noProof="0" dirty="0" err="1">
                <a:solidFill>
                  <a:schemeClr val="bg1"/>
                </a:solidFill>
              </a:rPr>
              <a:t>presentazione</a:t>
            </a:r>
            <a:r>
              <a:rPr lang="de-CH" sz="1600" i="1" noProof="0" dirty="0">
                <a:solidFill>
                  <a:schemeClr val="bg1"/>
                </a:solidFill>
              </a:rPr>
              <a:t>…»,</a:t>
            </a:r>
            <a:br>
              <a:rPr lang="de-CH" sz="1600" noProof="0" dirty="0">
                <a:solidFill>
                  <a:schemeClr val="bg1"/>
                </a:solidFill>
              </a:rPr>
            </a:br>
            <a:r>
              <a:rPr lang="de-CH" sz="1600" noProof="0" dirty="0">
                <a:solidFill>
                  <a:schemeClr val="bg1"/>
                </a:solidFill>
              </a:rPr>
              <a:t>iniziando invece con un’introduzione accattivante?</a:t>
            </a:r>
          </a:p>
          <a:p>
            <a:pPr marL="285750" indent="-285750">
              <a:buFont typeface="Arial" panose="020B0604020202020204" pitchFamily="34" charset="0"/>
              <a:buChar char="•"/>
            </a:pPr>
            <a:r>
              <a:rPr lang="de-CH" sz="1600" noProof="0" dirty="0">
                <a:solidFill>
                  <a:schemeClr val="bg1"/>
                </a:solidFill>
              </a:rPr>
              <a:t>La nostra </a:t>
            </a:r>
            <a:r>
              <a:rPr lang="de-CH" sz="1600" noProof="0" dirty="0" err="1">
                <a:solidFill>
                  <a:schemeClr val="bg1"/>
                </a:solidFill>
              </a:rPr>
              <a:t>introduzione</a:t>
            </a:r>
            <a:r>
              <a:rPr lang="de-CH" sz="1600" noProof="0" dirty="0">
                <a:solidFill>
                  <a:schemeClr val="bg1"/>
                </a:solidFill>
              </a:rPr>
              <a:t> </a:t>
            </a:r>
            <a:r>
              <a:rPr lang="de-CH" sz="1600" noProof="0" dirty="0" err="1">
                <a:solidFill>
                  <a:schemeClr val="bg1"/>
                </a:solidFill>
              </a:rPr>
              <a:t>chiarisce</a:t>
            </a:r>
            <a:r>
              <a:rPr lang="de-CH" sz="1600" noProof="0" dirty="0">
                <a:solidFill>
                  <a:schemeClr val="bg1"/>
                </a:solidFill>
              </a:rPr>
              <a:t> </a:t>
            </a:r>
            <a:r>
              <a:rPr lang="de-CH" sz="1600" noProof="0" dirty="0" err="1">
                <a:solidFill>
                  <a:schemeClr val="bg1"/>
                </a:solidFill>
              </a:rPr>
              <a:t>immediatamente</a:t>
            </a:r>
            <a:r>
              <a:rPr lang="de-CH" sz="1600" noProof="0" dirty="0">
                <a:solidFill>
                  <a:schemeClr val="bg1"/>
                </a:solidFill>
              </a:rPr>
              <a:t> </a:t>
            </a:r>
            <a:r>
              <a:rPr lang="de-CH" sz="1600" noProof="0" dirty="0" err="1">
                <a:solidFill>
                  <a:schemeClr val="bg1"/>
                </a:solidFill>
              </a:rPr>
              <a:t>qual</a:t>
            </a:r>
            <a:r>
              <a:rPr lang="de-CH" sz="1600" noProof="0" dirty="0">
                <a:solidFill>
                  <a:schemeClr val="bg1"/>
                </a:solidFill>
              </a:rPr>
              <a:t> </a:t>
            </a:r>
            <a:r>
              <a:rPr lang="de-CH" sz="1600" noProof="0" dirty="0" err="1">
                <a:solidFill>
                  <a:schemeClr val="bg1"/>
                </a:solidFill>
              </a:rPr>
              <a:t>è</a:t>
            </a:r>
            <a:r>
              <a:rPr lang="de-CH" sz="1600" noProof="0" dirty="0">
                <a:solidFill>
                  <a:schemeClr val="bg1"/>
                </a:solidFill>
              </a:rPr>
              <a:t> </a:t>
            </a:r>
            <a:r>
              <a:rPr lang="de-CH" sz="1600" dirty="0">
                <a:solidFill>
                  <a:schemeClr val="bg1"/>
                </a:solidFill>
              </a:rPr>
              <a:t>i</a:t>
            </a:r>
            <a:r>
              <a:rPr lang="de-CH" sz="1600" noProof="0" dirty="0">
                <a:solidFill>
                  <a:schemeClr val="bg1"/>
                </a:solidFill>
              </a:rPr>
              <a:t>l nostro obiettivo (problema / </a:t>
            </a:r>
            <a:r>
              <a:rPr lang="de-CH" sz="1600" noProof="0" dirty="0" err="1">
                <a:solidFill>
                  <a:schemeClr val="bg1"/>
                </a:solidFill>
              </a:rPr>
              <a:t>gruppo</a:t>
            </a:r>
            <a:r>
              <a:rPr lang="de-CH" sz="1600" noProof="0" dirty="0">
                <a:solidFill>
                  <a:schemeClr val="bg1"/>
                </a:solidFill>
              </a:rPr>
              <a:t> </a:t>
            </a:r>
            <a:r>
              <a:rPr lang="de-CH" sz="1600" noProof="0" dirty="0" err="1">
                <a:solidFill>
                  <a:schemeClr val="bg1"/>
                </a:solidFill>
              </a:rPr>
              <a:t>target</a:t>
            </a:r>
            <a:r>
              <a:rPr lang="de-CH" sz="1600" noProof="0" dirty="0">
                <a:solidFill>
                  <a:schemeClr val="bg1"/>
                </a:solidFill>
              </a:rPr>
              <a:t>)?</a:t>
            </a:r>
          </a:p>
          <a:p>
            <a:pPr marL="285750" indent="-285750">
              <a:buFont typeface="Arial" panose="020B0604020202020204" pitchFamily="34" charset="0"/>
              <a:buChar char="•"/>
            </a:pPr>
            <a:r>
              <a:rPr lang="de-CH" sz="1600" noProof="0" dirty="0">
                <a:solidFill>
                  <a:schemeClr val="bg1"/>
                </a:solidFill>
              </a:rPr>
              <a:t>È chiaro chi nel team si occuperà dell’introduzione e qual è esattamente la prima frase</a:t>
            </a:r>
            <a:r>
              <a:rPr lang="de-DE" sz="1600" dirty="0">
                <a:solidFill>
                  <a:schemeClr val="bg1"/>
                </a:solidFill>
              </a:rPr>
              <a:t>?</a:t>
            </a:r>
          </a:p>
        </p:txBody>
      </p:sp>
      <p:pic>
        <p:nvPicPr>
          <p:cNvPr id="2" name="Grafik 1" descr="Klemmbrett abgehakt Silhouette">
            <a:extLst>
              <a:ext uri="{FF2B5EF4-FFF2-40B4-BE49-F238E27FC236}">
                <a16:creationId xmlns:a16="http://schemas.microsoft.com/office/drawing/2014/main" id="{B3235587-C105-FD6F-44CE-F6B36BE238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8062" y="5496182"/>
            <a:ext cx="914400" cy="914400"/>
          </a:xfrm>
          <a:prstGeom prst="rect">
            <a:avLst/>
          </a:prstGeom>
        </p:spPr>
      </p:pic>
    </p:spTree>
    <p:extLst>
      <p:ext uri="{BB962C8B-B14F-4D97-AF65-F5344CB8AC3E}">
        <p14:creationId xmlns:p14="http://schemas.microsoft.com/office/powerpoint/2010/main" val="378631142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2.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3.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ppt/theme/themeOverride4.xml><?xml version="1.0" encoding="utf-8"?>
<a:themeOverride xmlns:a="http://schemas.openxmlformats.org/drawingml/2006/main">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themeOverride>
</file>

<file path=docProps/app.xml><?xml version="1.0" encoding="utf-8"?>
<Properties xmlns="http://schemas.openxmlformats.org/officeDocument/2006/extended-properties" xmlns:vt="http://schemas.openxmlformats.org/officeDocument/2006/docPropsVTypes">
  <Template/>
  <TotalTime>0</TotalTime>
  <Words>5373</Words>
  <Application>Microsoft Office PowerPoint</Application>
  <PresentationFormat>Breitbild</PresentationFormat>
  <Paragraphs>381</Paragraphs>
  <Slides>28</Slides>
  <Notes>28</Notes>
  <HiddenSlides>0</HiddenSlides>
  <MMClips>0</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28</vt:i4>
      </vt:variant>
    </vt:vector>
  </HeadingPairs>
  <TitlesOfParts>
    <vt:vector size="39" baseType="lpstr">
      <vt:lpstr>Malgun Gothic</vt:lpstr>
      <vt:lpstr>Arial</vt:lpstr>
      <vt:lpstr>Calibri</vt:lpstr>
      <vt:lpstr>Century Gothic</vt:lpstr>
      <vt:lpstr>Lucida Sans</vt:lpstr>
      <vt:lpstr>Roboto</vt:lpstr>
      <vt:lpstr>Symbol</vt:lpstr>
      <vt:lpstr>Wingdings</vt:lpstr>
      <vt:lpstr>myidea</vt:lpstr>
      <vt:lpstr>1_myidea</vt:lpstr>
      <vt:lpstr>2_myidea</vt:lpstr>
      <vt:lpstr>Temi ricorrenti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 docId:7D06F5661E55E66EDF916C10E3099FD6</cp:keywords>
  <cp:lastModifiedBy>Jana Ruth Stucki</cp:lastModifiedBy>
  <cp:revision>1414</cp:revision>
  <cp:lastPrinted>2025-12-16T20:07:57Z</cp:lastPrinted>
  <dcterms:created xsi:type="dcterms:W3CDTF">2020-11-11T18:04:37Z</dcterms:created>
  <dcterms:modified xsi:type="dcterms:W3CDTF">2026-09-02T11:44:37Z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