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2.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 id="2147483939" r:id="rId3"/>
  </p:sldMasterIdLst>
  <p:notesMasterIdLst>
    <p:notesMasterId r:id="rId13"/>
  </p:notesMasterIdLst>
  <p:sldIdLst>
    <p:sldId id="2168" r:id="rId4"/>
    <p:sldId id="2202" r:id="rId5"/>
    <p:sldId id="264" r:id="rId6"/>
    <p:sldId id="2161" r:id="rId7"/>
    <p:sldId id="2162" r:id="rId8"/>
    <p:sldId id="2163" r:id="rId9"/>
    <p:sldId id="2165" r:id="rId10"/>
    <p:sldId id="2166" r:id="rId11"/>
    <p:sldId id="2167" r:id="rId12"/>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D84306-7393-E6CE-38AA-6E4E3DF15666}" name="Leandro Bitetti" initials="LB" userId="VnnWZ16OMh6B8RnzymEXBnX7EHUEEWvWwPlVNE62Sps=" providerId="None"/>
  <p188:author id="{AAA76640-4AD6-897D-476B-065745185465}" name="Eveline Gutzwiller-Helfenfinger" initials="EG" userId="S::eveline.gutzwiller@phsz.ch::051a8f6c-2ee5-443c-80ae-0468ac528f16" providerId="AD"/>
  <p188:author id="{1A99C841-16D2-FF15-0DF9-6DB9875C33F5}" name="Bitetti Leandro" initials="LB" userId="S::leandro.bitetti@supsi.ch::e036b6eb-e6fe-4216-a110-9a0f80f36e0a"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738D05"/>
    <a:srgbClr val="0B4874"/>
    <a:srgbClr val="000000"/>
    <a:srgbClr val="B11B96"/>
    <a:srgbClr val="6C0A63"/>
    <a:srgbClr val="909090"/>
    <a:srgbClr val="135B87"/>
    <a:srgbClr val="FFFF99"/>
    <a:srgbClr val="898F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577" autoAdjust="0"/>
    <p:restoredTop sz="84407" autoAdjust="0"/>
  </p:normalViewPr>
  <p:slideViewPr>
    <p:cSldViewPr snapToGrid="0">
      <p:cViewPr varScale="1">
        <p:scale>
          <a:sx n="62" d="100"/>
          <a:sy n="62" d="100"/>
        </p:scale>
        <p:origin x="464" y="52"/>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p:scale>
          <a:sx n="100" d="100"/>
          <a:sy n="100" d="100"/>
        </p:scale>
        <p:origin x="3486" y="-8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19" Type="http://schemas.microsoft.com/office/2018/10/relationships/authors" Targe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02.09.2026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sz="1100" noProof="0" dirty="0">
                <a:latin typeface="Century Gothic" panose="020B0502020202020204" pitchFamily="34" charset="0"/>
              </a:rPr>
              <a:t>Nello sviluppo delle proprie idee imprenditoriali nell’ambito di </a:t>
            </a:r>
            <a:r>
              <a:rPr lang="it-CH" sz="1100" i="1" noProof="0" dirty="0">
                <a:latin typeface="Century Gothic" panose="020B0502020202020204" pitchFamily="34" charset="0"/>
              </a:rPr>
              <a:t>myidea</a:t>
            </a:r>
            <a:r>
              <a:rPr lang="it-CH" sz="1100" noProof="0" dirty="0">
                <a:latin typeface="Century Gothic" panose="020B0502020202020204" pitchFamily="34" charset="0"/>
              </a:rPr>
              <a:t>, alcuni temi, attività e relativi strumenti/strategie ricorrono più volte per supportare il processo. La maggior parte di essi è stata trattata, elaborata e applicata nell’ambito dell’insegnamento di cultura generale. Per garantire che tutte le persone in formazione dispongano delle competenze di base necessarie per lavorare con </a:t>
            </a:r>
            <a:r>
              <a:rPr lang="it-CH" sz="1100" i="1" noProof="0" dirty="0">
                <a:latin typeface="Century Gothic" panose="020B0502020202020204" pitchFamily="34" charset="0"/>
              </a:rPr>
              <a:t>myidea</a:t>
            </a:r>
            <a:r>
              <a:rPr lang="it-CH" sz="1100" noProof="0" dirty="0">
                <a:latin typeface="Century Gothic" panose="020B0502020202020204" pitchFamily="34" charset="0"/>
              </a:rPr>
              <a:t>, tali temi, attività e relativi strumenti/strategie vengono qui brevemente riproposti, in caso di bisogno. Vengono inoltre fornite alcune indicazioni iniziali su dove e come essi assumono rilevanza nell’ambito di </a:t>
            </a:r>
            <a:r>
              <a:rPr lang="it-CH" sz="1100" i="1" noProof="0" dirty="0">
                <a:highlight>
                  <a:srgbClr val="FFFF00"/>
                </a:highlight>
                <a:latin typeface="Century Gothic" panose="020B0502020202020204" pitchFamily="34" charset="0"/>
              </a:rPr>
              <a:t>myidea</a:t>
            </a:r>
            <a:r>
              <a:rPr lang="it-CH" sz="1100" noProof="0" dirty="0">
                <a:latin typeface="Century Gothic" panose="020B0502020202020204" pitchFamily="34" charset="0"/>
              </a:rPr>
              <a:t>. Per evidenziare tali argomenti ricorrenti in </a:t>
            </a:r>
            <a:r>
              <a:rPr lang="it-CH" sz="1100" i="1" noProof="0" dirty="0">
                <a:latin typeface="Century Gothic" panose="020B0502020202020204" pitchFamily="34" charset="0"/>
              </a:rPr>
              <a:t>myidea</a:t>
            </a:r>
            <a:r>
              <a:rPr lang="it-CH" sz="1100" noProof="0" dirty="0">
                <a:latin typeface="Century Gothic" panose="020B0502020202020204" pitchFamily="34" charset="0"/>
              </a:rPr>
              <a:t> 2.0, viene utilizzata l’icona della freccia nel cerchio qui raffigurata. Ciò consente agli insegnanti di creare riferimenti espliciti, mentre per le persone in formazione garantisce un effetto di riconoscimento.</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entury Gothic" panose="020F0302020204030204"/>
                <a:ea typeface="+mn-ea"/>
                <a:cs typeface="+mn-cs"/>
              </a:rPr>
              <a:t>1</a:t>
            </a:fld>
            <a:endParaRPr kumimoji="0" lang="ru-RU" sz="12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57454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CH" sz="1100" kern="1200" noProof="0" dirty="0">
                <a:solidFill>
                  <a:schemeClr val="tx1"/>
                </a:solidFill>
                <a:effectLst/>
                <a:latin typeface="Century Gothic" panose="020B0502020202020204" pitchFamily="34" charset="0"/>
                <a:ea typeface="+mn-ea"/>
                <a:cs typeface="+mn-cs"/>
              </a:rPr>
              <a:t>Una «Persona» è una rappresentazione fittizia, ma realistica, di una cliente o di un cliente tipico. Aiuta i team, durante l’intero processo </a:t>
            </a:r>
            <a:r>
              <a:rPr lang="it-CH" sz="1100" i="1" kern="1200" noProof="0" dirty="0">
                <a:solidFill>
                  <a:schemeClr val="tx1"/>
                </a:solidFill>
                <a:effectLst/>
                <a:latin typeface="Century Gothic" panose="020B0502020202020204" pitchFamily="34" charset="0"/>
                <a:ea typeface="+mn-ea"/>
                <a:cs typeface="+mn-cs"/>
              </a:rPr>
              <a:t>myidea</a:t>
            </a:r>
            <a:r>
              <a:rPr lang="it-CH" sz="1100" kern="1200" noProof="0" dirty="0">
                <a:solidFill>
                  <a:schemeClr val="tx1"/>
                </a:solidFill>
                <a:effectLst/>
                <a:latin typeface="Century Gothic" panose="020B0502020202020204" pitchFamily="34" charset="0"/>
                <a:ea typeface="+mn-ea"/>
                <a:cs typeface="+mn-cs"/>
              </a:rPr>
              <a:t>, a mantenere un’immagine chiara delle persone per cui stanno sviluppando una soluzione.</a:t>
            </a:r>
          </a:p>
          <a:p>
            <a:r>
              <a:rPr lang="it-CH" sz="1100" kern="1200" noProof="0" dirty="0">
                <a:solidFill>
                  <a:schemeClr val="tx1"/>
                </a:solidFill>
                <a:effectLst/>
                <a:latin typeface="Century Gothic" panose="020B0502020202020204" pitchFamily="34" charset="0"/>
                <a:ea typeface="+mn-ea"/>
                <a:cs typeface="+mn-cs"/>
              </a:rPr>
              <a:t> </a:t>
            </a:r>
          </a:p>
          <a:p>
            <a:pPr algn="l"/>
            <a:r>
              <a:rPr lang="it-CH" sz="1100" kern="1200" noProof="0" dirty="0">
                <a:solidFill>
                  <a:schemeClr val="tx1"/>
                </a:solidFill>
                <a:effectLst/>
                <a:latin typeface="Century Gothic" panose="020B0502020202020204" pitchFamily="34" charset="0"/>
                <a:ea typeface="+mn-ea"/>
                <a:cs typeface="+mn-cs"/>
              </a:rPr>
              <a:t>Definire la «Persona» è uno dei temi ricorrenti, poiché risulta utile in </a:t>
            </a:r>
            <a:r>
              <a:rPr lang="it-CH" sz="1100" b="1" i="0" kern="1200" noProof="0" dirty="0">
                <a:solidFill>
                  <a:schemeClr val="tx1"/>
                </a:solidFill>
                <a:effectLst/>
                <a:latin typeface="Century Gothic" panose="020B0502020202020204" pitchFamily="34" charset="0"/>
                <a:ea typeface="+mn-ea"/>
                <a:cs typeface="+mn-cs"/>
              </a:rPr>
              <a:t>tutte le fasi </a:t>
            </a:r>
            <a:r>
              <a:rPr lang="it-CH" sz="1100" kern="1200" noProof="0" dirty="0">
                <a:solidFill>
                  <a:schemeClr val="tx1"/>
                </a:solidFill>
                <a:effectLst/>
                <a:latin typeface="Century Gothic" panose="020B0502020202020204" pitchFamily="34" charset="0"/>
                <a:ea typeface="+mn-ea"/>
                <a:cs typeface="+mn-cs"/>
              </a:rPr>
              <a:t>del processo di Design Thinking – non solo nella «fase del problema». Funge da punto di riferimento stabile e rappresenta il «tipo di persona» che le persone in formazione desiderano aiutare.</a:t>
            </a:r>
          </a:p>
          <a:p>
            <a:r>
              <a:rPr lang="it-CH" sz="1100" kern="1200" noProof="0" dirty="0">
                <a:solidFill>
                  <a:schemeClr val="tx1"/>
                </a:solidFill>
                <a:effectLst/>
                <a:latin typeface="Century Gothic" panose="020B0502020202020204" pitchFamily="34" charset="0"/>
                <a:ea typeface="+mn-ea"/>
                <a:cs typeface="+mn-cs"/>
              </a:rPr>
              <a:t> </a:t>
            </a:r>
          </a:p>
          <a:p>
            <a:r>
              <a:rPr lang="it-CH" sz="1100" kern="1200" noProof="0" dirty="0">
                <a:solidFill>
                  <a:schemeClr val="tx1"/>
                </a:solidFill>
                <a:effectLst/>
                <a:latin typeface="Century Gothic" panose="020B0502020202020204" pitchFamily="34" charset="0"/>
                <a:ea typeface="+mn-ea"/>
                <a:cs typeface="+mn-cs"/>
              </a:rPr>
              <a:t>Sebbene la persona sia </a:t>
            </a:r>
            <a:r>
              <a:rPr lang="it-CH" sz="1100" b="1" i="0" kern="1200" noProof="0" dirty="0">
                <a:solidFill>
                  <a:schemeClr val="tx1"/>
                </a:solidFill>
                <a:effectLst/>
                <a:latin typeface="Century Gothic" panose="020B0502020202020204" pitchFamily="34" charset="0"/>
                <a:ea typeface="+mn-ea"/>
                <a:cs typeface="+mn-cs"/>
              </a:rPr>
              <a:t>fittizia</a:t>
            </a:r>
            <a:r>
              <a:rPr lang="it-CH" sz="1100" kern="1200" noProof="0" dirty="0">
                <a:solidFill>
                  <a:schemeClr val="tx1"/>
                </a:solidFill>
                <a:effectLst/>
                <a:latin typeface="Century Gothic" panose="020B0502020202020204" pitchFamily="34" charset="0"/>
                <a:ea typeface="+mn-ea"/>
                <a:cs typeface="+mn-cs"/>
              </a:rPr>
              <a:t>, viene creata sulla base di </a:t>
            </a:r>
            <a:r>
              <a:rPr lang="it-CH" sz="1100" b="1" i="0" kern="1200" noProof="0" dirty="0">
                <a:solidFill>
                  <a:schemeClr val="tx1"/>
                </a:solidFill>
                <a:effectLst/>
                <a:latin typeface="Century Gothic" panose="020B0502020202020204" pitchFamily="34" charset="0"/>
                <a:ea typeface="+mn-ea"/>
                <a:cs typeface="+mn-cs"/>
              </a:rPr>
              <a:t>conoscenze reali </a:t>
            </a:r>
            <a:r>
              <a:rPr lang="it-CH" sz="1100" kern="1200" noProof="0" dirty="0">
                <a:solidFill>
                  <a:schemeClr val="tx1"/>
                </a:solidFill>
                <a:effectLst/>
                <a:latin typeface="Century Gothic" panose="020B0502020202020204" pitchFamily="34" charset="0"/>
                <a:ea typeface="+mn-ea"/>
                <a:cs typeface="+mn-cs"/>
              </a:rPr>
              <a:t>ottenute attraverso la ricerca secondaria e la ricerca sul campo. Non deve essere statisticamente esatta, ma aiutare le persone in formazione a dare un «volto» concreto ai/alle propri/e clienti, in modo che possano procedere in modo coerente ed empatico nello sviluppo della loro soluzione.</a:t>
            </a:r>
            <a:endParaRPr lang="it-CH" sz="1100" noProof="0" dirty="0">
              <a:latin typeface="Century Gothic" panose="020B0502020202020204" pitchFamily="34" charset="0"/>
            </a:endParaRPr>
          </a:p>
          <a:p>
            <a:pPr>
              <a:spcAft>
                <a:spcPts val="600"/>
              </a:spcAft>
            </a:pPr>
            <a:endParaRPr lang="it-CH" sz="1100" noProof="0" dirty="0">
              <a:latin typeface="Century Gothic" panose="020B0502020202020204" pitchFamily="34" charset="0"/>
            </a:endParaRPr>
          </a:p>
          <a:p>
            <a:r>
              <a:rPr lang="it-CH" sz="1100" b="0" kern="1200" noProof="0" dirty="0">
                <a:solidFill>
                  <a:schemeClr val="tx1"/>
                </a:solidFill>
                <a:effectLst/>
                <a:latin typeface="Century Gothic" panose="020B0502020202020204" pitchFamily="34" charset="0"/>
                <a:ea typeface="+mn-ea"/>
                <a:cs typeface="+mn-cs"/>
              </a:rPr>
              <a:t>Può essere utile conoscere le principali differenze tra mappa dell’empatia, </a:t>
            </a:r>
            <a:r>
              <a:rPr lang="it-CH" sz="1100" kern="1200" noProof="0" dirty="0">
                <a:solidFill>
                  <a:schemeClr val="tx1"/>
                </a:solidFill>
                <a:effectLst/>
                <a:latin typeface="Century Gothic" panose="020B0502020202020204" pitchFamily="34" charset="0"/>
                <a:ea typeface="+mn-ea"/>
                <a:cs typeface="+mn-cs"/>
              </a:rPr>
              <a:t>«Persona»</a:t>
            </a:r>
            <a:r>
              <a:rPr lang="it-CH" sz="1100" b="0" kern="1200" noProof="0" dirty="0">
                <a:solidFill>
                  <a:schemeClr val="tx1"/>
                </a:solidFill>
                <a:effectLst/>
                <a:latin typeface="Century Gothic" panose="020B0502020202020204" pitchFamily="34" charset="0"/>
                <a:ea typeface="+mn-ea"/>
                <a:cs typeface="+mn-cs"/>
              </a:rPr>
              <a:t> e «Jobs to Be Done»:</a:t>
            </a:r>
          </a:p>
          <a:p>
            <a:pPr marL="171450" indent="-171450">
              <a:buFont typeface="Arial" panose="020B0604020202020204" pitchFamily="34" charset="0"/>
              <a:buChar char="•"/>
            </a:pPr>
            <a:r>
              <a:rPr lang="it-CH" sz="1100" b="0" kern="1200" noProof="0" dirty="0">
                <a:solidFill>
                  <a:schemeClr val="tx1"/>
                </a:solidFill>
                <a:effectLst/>
                <a:latin typeface="Century Gothic" panose="020B0502020202020204" pitchFamily="34" charset="0"/>
                <a:ea typeface="+mn-ea"/>
                <a:cs typeface="+mn-cs"/>
              </a:rPr>
              <a:t>Mappa dell’empatia = si concentra sulle emozioni, sui pensieri e sui comportamenti </a:t>
            </a:r>
            <a:r>
              <a:rPr lang="it-CH" sz="1100" b="0" i="1" kern="1200" noProof="0" dirty="0">
                <a:solidFill>
                  <a:schemeClr val="tx1"/>
                </a:solidFill>
                <a:effectLst/>
                <a:latin typeface="Century Gothic" panose="020B0502020202020204" pitchFamily="34" charset="0"/>
                <a:ea typeface="+mn-ea"/>
                <a:cs typeface="+mn-cs"/>
              </a:rPr>
              <a:t>legati al problema</a:t>
            </a:r>
            <a:r>
              <a:rPr lang="it-CH" sz="1100" b="0" kern="1200" noProof="0" dirty="0">
                <a:solidFill>
                  <a:schemeClr val="tx1"/>
                </a:solidFill>
                <a:effectLst/>
                <a:latin typeface="Century Gothic" panose="020B0502020202020204" pitchFamily="34" charset="0"/>
                <a:ea typeface="+mn-ea"/>
                <a:cs typeface="+mn-cs"/>
              </a:rPr>
              <a:t>. Si basa su informazioni ottenute principalmente attraverso colloqui con persone reali.</a:t>
            </a:r>
          </a:p>
          <a:p>
            <a:pPr marL="17145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«Persona»</a:t>
            </a:r>
            <a:r>
              <a:rPr lang="it-CH" sz="1100" b="0" kern="1200" noProof="0" dirty="0">
                <a:solidFill>
                  <a:schemeClr val="tx1"/>
                </a:solidFill>
                <a:effectLst/>
                <a:latin typeface="Century Gothic" panose="020B0502020202020204" pitchFamily="34" charset="0"/>
                <a:ea typeface="+mn-ea"/>
                <a:cs typeface="+mn-cs"/>
              </a:rPr>
              <a:t> = una descrizione più completa e generale della persona, </a:t>
            </a:r>
            <a:r>
              <a:rPr lang="it-CH" sz="1100" b="0" i="1" kern="1200" noProof="0" dirty="0">
                <a:solidFill>
                  <a:schemeClr val="tx1"/>
                </a:solidFill>
                <a:effectLst/>
                <a:latin typeface="Century Gothic" panose="020B0502020202020204" pitchFamily="34" charset="0"/>
                <a:ea typeface="+mn-ea"/>
                <a:cs typeface="+mn-cs"/>
              </a:rPr>
              <a:t>prima</a:t>
            </a:r>
            <a:r>
              <a:rPr lang="it-CH" sz="1100" b="0" kern="1200" noProof="0" dirty="0">
                <a:solidFill>
                  <a:schemeClr val="tx1"/>
                </a:solidFill>
                <a:effectLst/>
                <a:latin typeface="Century Gothic" panose="020B0502020202020204" pitchFamily="34" charset="0"/>
                <a:ea typeface="+mn-ea"/>
                <a:cs typeface="+mn-cs"/>
              </a:rPr>
              <a:t> ancora </a:t>
            </a:r>
            <a:r>
              <a:rPr lang="it-CH" sz="1100" b="0" i="0" kern="1200" noProof="0" dirty="0">
                <a:solidFill>
                  <a:schemeClr val="tx1"/>
                </a:solidFill>
                <a:effectLst/>
                <a:latin typeface="Century Gothic" panose="020B0502020202020204" pitchFamily="34" charset="0"/>
                <a:ea typeface="+mn-ea"/>
                <a:cs typeface="+mn-cs"/>
              </a:rPr>
              <a:t>che</a:t>
            </a:r>
            <a:r>
              <a:rPr lang="it-CH" sz="1100" b="0" i="1" kern="1200" noProof="0" dirty="0">
                <a:solidFill>
                  <a:schemeClr val="tx1"/>
                </a:solidFill>
                <a:effectLst/>
                <a:latin typeface="Century Gothic" panose="020B0502020202020204" pitchFamily="34" charset="0"/>
                <a:ea typeface="+mn-ea"/>
                <a:cs typeface="+mn-cs"/>
              </a:rPr>
              <a:t> </a:t>
            </a:r>
            <a:r>
              <a:rPr lang="it-CH" sz="1100" b="0" kern="1200" noProof="0" dirty="0">
                <a:solidFill>
                  <a:schemeClr val="tx1"/>
                </a:solidFill>
                <a:effectLst/>
                <a:latin typeface="Century Gothic" panose="020B0502020202020204" pitchFamily="34" charset="0"/>
                <a:ea typeface="+mn-ea"/>
                <a:cs typeface="+mn-cs"/>
              </a:rPr>
              <a:t>il problema venga esaminato più da vicino. Comprende il contesto, lo stile di vita, le abitudini e le motivazioni. Inoltre, rimane utile durante l’intero processo di ideazione, sviluppo del prototipo e durante i pitch ricorrenti.</a:t>
            </a:r>
          </a:p>
          <a:p>
            <a:pPr marL="171450" indent="-171450">
              <a:buFont typeface="Arial" panose="020B0604020202020204" pitchFamily="34" charset="0"/>
              <a:buChar char="•"/>
            </a:pPr>
            <a:r>
              <a:rPr lang="it-CH" sz="1100" b="0" kern="1200" noProof="0" dirty="0">
                <a:solidFill>
                  <a:schemeClr val="tx1"/>
                </a:solidFill>
                <a:effectLst/>
                <a:latin typeface="Century Gothic" panose="020B0502020202020204" pitchFamily="34" charset="0"/>
                <a:ea typeface="+mn-ea"/>
                <a:cs typeface="+mn-cs"/>
              </a:rPr>
              <a:t>Jobs to Be Done = descrive </a:t>
            </a:r>
            <a:r>
              <a:rPr lang="it-CH" sz="1100" b="0" i="1" kern="1200" noProof="0" dirty="0">
                <a:solidFill>
                  <a:schemeClr val="tx1"/>
                </a:solidFill>
                <a:effectLst/>
                <a:latin typeface="Century Gothic" panose="020B0502020202020204" pitchFamily="34" charset="0"/>
                <a:ea typeface="+mn-ea"/>
                <a:cs typeface="+mn-cs"/>
              </a:rPr>
              <a:t>ciò che </a:t>
            </a:r>
            <a:r>
              <a:rPr lang="it-CH" sz="1100" b="0" kern="1200" noProof="0" dirty="0">
                <a:solidFill>
                  <a:schemeClr val="tx1"/>
                </a:solidFill>
                <a:effectLst/>
                <a:latin typeface="Century Gothic" panose="020B0502020202020204" pitchFamily="34" charset="0"/>
                <a:ea typeface="+mn-ea"/>
                <a:cs typeface="+mn-cs"/>
              </a:rPr>
              <a:t>il/la cliente desidera ottenere (obiettivo) e </a:t>
            </a:r>
            <a:r>
              <a:rPr lang="it-CH" sz="1100" b="0" i="1" kern="1200" noProof="0" dirty="0">
                <a:solidFill>
                  <a:schemeClr val="tx1"/>
                </a:solidFill>
                <a:effectLst/>
                <a:latin typeface="Century Gothic" panose="020B0502020202020204" pitchFamily="34" charset="0"/>
                <a:ea typeface="+mn-ea"/>
                <a:cs typeface="+mn-cs"/>
              </a:rPr>
              <a:t>perché </a:t>
            </a:r>
            <a:r>
              <a:rPr lang="it-CH" sz="1100" b="0" kern="1200" noProof="0" dirty="0">
                <a:solidFill>
                  <a:schemeClr val="tx1"/>
                </a:solidFill>
                <a:effectLst/>
                <a:latin typeface="Century Gothic" panose="020B0502020202020204" pitchFamily="34" charset="0"/>
                <a:ea typeface="+mn-ea"/>
                <a:cs typeface="+mn-cs"/>
              </a:rPr>
              <a:t>(motivazione e contesto). Diverse </a:t>
            </a:r>
            <a:r>
              <a:rPr lang="it-CH" sz="1100" kern="1200" noProof="0" dirty="0">
                <a:solidFill>
                  <a:schemeClr val="tx1"/>
                </a:solidFill>
                <a:effectLst/>
                <a:latin typeface="Century Gothic" panose="020B0502020202020204" pitchFamily="34" charset="0"/>
                <a:ea typeface="+mn-ea"/>
                <a:cs typeface="+mn-cs"/>
              </a:rPr>
              <a:t>«Persona»</a:t>
            </a:r>
            <a:r>
              <a:rPr lang="it-CH" sz="1100" b="0" kern="1200" noProof="0" dirty="0">
                <a:solidFill>
                  <a:schemeClr val="tx1"/>
                </a:solidFill>
                <a:effectLst/>
                <a:latin typeface="Century Gothic" panose="020B0502020202020204" pitchFamily="34" charset="0"/>
                <a:ea typeface="+mn-ea"/>
                <a:cs typeface="+mn-cs"/>
              </a:rPr>
              <a:t> possono avere lo stesso «Job to Be Done».</a:t>
            </a:r>
          </a:p>
          <a:p>
            <a:r>
              <a:rPr lang="it-CH" sz="1100" b="0" kern="1200" noProof="0" dirty="0">
                <a:solidFill>
                  <a:schemeClr val="tx1"/>
                </a:solidFill>
                <a:effectLst/>
                <a:latin typeface="Century Gothic" panose="020B0502020202020204" pitchFamily="34" charset="0"/>
                <a:ea typeface="+mn-ea"/>
                <a:cs typeface="+mn-cs"/>
              </a:rPr>
              <a:t> </a:t>
            </a:r>
          </a:p>
          <a:p>
            <a:r>
              <a:rPr lang="it-CH" sz="1100" b="1" kern="1200" noProof="0" dirty="0">
                <a:solidFill>
                  <a:schemeClr val="tx1"/>
                </a:solidFill>
                <a:effectLst/>
                <a:latin typeface="Century Gothic" panose="020B0502020202020204" pitchFamily="34" charset="0"/>
                <a:ea typeface="+mn-ea"/>
                <a:cs typeface="+mn-cs"/>
              </a:rPr>
              <a:t>Importante: </a:t>
            </a:r>
            <a:r>
              <a:rPr lang="it-CH" sz="1100" b="0" kern="1200" noProof="0" dirty="0">
                <a:solidFill>
                  <a:schemeClr val="tx1"/>
                </a:solidFill>
                <a:effectLst/>
                <a:latin typeface="Century Gothic" panose="020B0502020202020204" pitchFamily="34" charset="0"/>
                <a:ea typeface="+mn-ea"/>
                <a:cs typeface="+mn-cs"/>
              </a:rPr>
              <a:t>le </a:t>
            </a:r>
            <a:r>
              <a:rPr lang="it-CH" sz="1100" kern="1200" noProof="0" dirty="0">
                <a:solidFill>
                  <a:schemeClr val="tx1"/>
                </a:solidFill>
                <a:effectLst/>
                <a:latin typeface="Century Gothic" panose="020B0502020202020204" pitchFamily="34" charset="0"/>
                <a:ea typeface="+mn-ea"/>
                <a:cs typeface="+mn-cs"/>
              </a:rPr>
              <a:t>«Persona»</a:t>
            </a:r>
            <a:r>
              <a:rPr lang="it-CH" sz="1100" b="0" kern="1200" noProof="0" dirty="0">
                <a:solidFill>
                  <a:schemeClr val="tx1"/>
                </a:solidFill>
                <a:effectLst/>
                <a:latin typeface="Century Gothic" panose="020B0502020202020204" pitchFamily="34" charset="0"/>
                <a:ea typeface="+mn-ea"/>
                <a:cs typeface="+mn-cs"/>
              </a:rPr>
              <a:t> non sono fisse. Le persone in formazione possono adattare o modificare la </a:t>
            </a:r>
            <a:r>
              <a:rPr lang="it-CH" sz="1100" kern="1200" noProof="0" dirty="0">
                <a:solidFill>
                  <a:schemeClr val="tx1"/>
                </a:solidFill>
                <a:effectLst/>
                <a:latin typeface="Century Gothic" panose="020B0502020202020204" pitchFamily="34" charset="0"/>
                <a:ea typeface="+mn-ea"/>
                <a:cs typeface="+mn-cs"/>
              </a:rPr>
              <a:t>«Persona»</a:t>
            </a:r>
            <a:r>
              <a:rPr lang="it-CH" sz="1100" b="0" kern="1200" noProof="0" dirty="0">
                <a:solidFill>
                  <a:schemeClr val="tx1"/>
                </a:solidFill>
                <a:effectLst/>
                <a:latin typeface="Century Gothic" panose="020B0502020202020204" pitchFamily="34" charset="0"/>
                <a:ea typeface="+mn-ea"/>
                <a:cs typeface="+mn-cs"/>
              </a:rPr>
              <a:t> man mano che acquisiscono nuove conoscenze. Questo approccio impedisce alle persone in formazione di dire «Il nostro gruppo target è rappresentativo per tutto il mondo» – le costringe, invece, a immaginare una cliente o un cliente concreto. Le </a:t>
            </a:r>
            <a:r>
              <a:rPr lang="it-CH" sz="1100" kern="1200" noProof="0" dirty="0">
                <a:solidFill>
                  <a:schemeClr val="tx1"/>
                </a:solidFill>
                <a:effectLst/>
                <a:latin typeface="Century Gothic" panose="020B0502020202020204" pitchFamily="34" charset="0"/>
                <a:ea typeface="+mn-ea"/>
                <a:cs typeface="+mn-cs"/>
              </a:rPr>
              <a:t>«Persona»</a:t>
            </a:r>
            <a:r>
              <a:rPr lang="it-CH" sz="1100" b="0" kern="1200" noProof="0" dirty="0">
                <a:solidFill>
                  <a:schemeClr val="tx1"/>
                </a:solidFill>
                <a:effectLst/>
                <a:latin typeface="Century Gothic" panose="020B0502020202020204" pitchFamily="34" charset="0"/>
                <a:ea typeface="+mn-ea"/>
                <a:cs typeface="+mn-cs"/>
              </a:rPr>
              <a:t> sono strumenti di ispirazione. Stimolano l’empatia e la creatività, ma non devono limitare l’esplorazione di diverse clienti e clienti che potrebbero avere «Jobs to Be Done» simili.</a:t>
            </a:r>
          </a:p>
          <a:p>
            <a:r>
              <a:rPr lang="it-CH" sz="1100" b="1" kern="1200" noProof="0" dirty="0">
                <a:solidFill>
                  <a:schemeClr val="tx1"/>
                </a:solidFill>
                <a:effectLst/>
                <a:latin typeface="Century Gothic" panose="020B0502020202020204" pitchFamily="34" charset="0"/>
                <a:ea typeface="+mn-ea"/>
                <a:cs typeface="+mn-cs"/>
              </a:rPr>
              <a:t> </a:t>
            </a:r>
            <a:endParaRPr lang="it-CH" sz="1100" kern="1200" noProof="0" dirty="0">
              <a:solidFill>
                <a:schemeClr val="tx1"/>
              </a:solidFill>
              <a:effectLst/>
              <a:latin typeface="Century Gothic" panose="020B0502020202020204" pitchFamily="34" charset="0"/>
              <a:ea typeface="+mn-ea"/>
              <a:cs typeface="+mn-cs"/>
            </a:endParaRPr>
          </a:p>
          <a:p>
            <a:r>
              <a:rPr lang="it-CH" sz="1100" kern="1200" noProof="0" dirty="0">
                <a:solidFill>
                  <a:schemeClr val="tx1"/>
                </a:solidFill>
                <a:effectLst/>
                <a:latin typeface="Century Gothic" panose="020B0502020202020204" pitchFamily="34" charset="0"/>
                <a:ea typeface="+mn-ea"/>
                <a:cs typeface="+mn-cs"/>
              </a:rPr>
              <a:t>La «Persona» costituisce la base per tutto il resto.</a:t>
            </a:r>
          </a:p>
          <a:p>
            <a:pPr marL="171450" lvl="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Nella definizione dei </a:t>
            </a:r>
            <a:r>
              <a:rPr lang="it-CH" sz="1100" b="1" kern="1200" noProof="0" dirty="0">
                <a:solidFill>
                  <a:schemeClr val="tx1"/>
                </a:solidFill>
                <a:effectLst/>
                <a:latin typeface="Century Gothic" panose="020B0502020202020204" pitchFamily="34" charset="0"/>
                <a:ea typeface="+mn-ea"/>
                <a:cs typeface="+mn-cs"/>
              </a:rPr>
              <a:t>«Jobs to Be Done»</a:t>
            </a:r>
            <a:r>
              <a:rPr lang="it-CH" sz="1100" kern="1200" noProof="0" dirty="0">
                <a:solidFill>
                  <a:schemeClr val="tx1"/>
                </a:solidFill>
                <a:effectLst/>
                <a:latin typeface="Century Gothic" panose="020B0502020202020204" pitchFamily="34" charset="0"/>
                <a:ea typeface="+mn-ea"/>
                <a:cs typeface="+mn-cs"/>
              </a:rPr>
              <a:t>, la «Persona» aiuta a concentrarsi su ciò che quella </a:t>
            </a:r>
            <a:r>
              <a:rPr lang="it-CH" sz="1100" i="1" kern="1200" noProof="0" dirty="0">
                <a:solidFill>
                  <a:schemeClr val="tx1"/>
                </a:solidFill>
                <a:effectLst/>
                <a:latin typeface="Century Gothic" panose="020B0502020202020204" pitchFamily="34" charset="0"/>
                <a:ea typeface="+mn-ea"/>
                <a:cs typeface="+mn-cs"/>
              </a:rPr>
              <a:t>specifica </a:t>
            </a:r>
            <a:r>
              <a:rPr lang="it-CH" sz="1100" kern="1200" noProof="0" dirty="0">
                <a:solidFill>
                  <a:schemeClr val="tx1"/>
                </a:solidFill>
                <a:effectLst/>
                <a:latin typeface="Century Gothic" panose="020B0502020202020204" pitchFamily="34" charset="0"/>
                <a:ea typeface="+mn-ea"/>
                <a:cs typeface="+mn-cs"/>
              </a:rPr>
              <a:t>cliente o quel </a:t>
            </a:r>
            <a:r>
              <a:rPr lang="it-CH" sz="1100" i="1" kern="1200" noProof="0" dirty="0">
                <a:solidFill>
                  <a:schemeClr val="tx1"/>
                </a:solidFill>
                <a:effectLst/>
                <a:latin typeface="Century Gothic" panose="020B0502020202020204" pitchFamily="34" charset="0"/>
                <a:ea typeface="+mn-ea"/>
                <a:cs typeface="+mn-cs"/>
              </a:rPr>
              <a:t>specifico </a:t>
            </a:r>
            <a:r>
              <a:rPr lang="it-CH" sz="1100" kern="1200" noProof="0" dirty="0">
                <a:solidFill>
                  <a:schemeClr val="tx1"/>
                </a:solidFill>
                <a:effectLst/>
                <a:latin typeface="Century Gothic" panose="020B0502020202020204" pitchFamily="34" charset="0"/>
                <a:ea typeface="+mn-ea"/>
                <a:cs typeface="+mn-cs"/>
              </a:rPr>
              <a:t>cliente desidera ottenere.</a:t>
            </a:r>
          </a:p>
          <a:p>
            <a:pPr marL="171450" lvl="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Nell’identificazione dei problemi, la «Persona» evidenzia quali frustrazioni sono particolarmente rilevanti.</a:t>
            </a:r>
          </a:p>
          <a:p>
            <a:pPr marL="171450" lvl="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Nella fase di generazione delle idee, la «Persona» funge da bussola per valutare le idee: «Quali funzioni sono importanti per </a:t>
            </a:r>
            <a:r>
              <a:rPr lang="it-CH" sz="1100" i="1" kern="1200" noProof="0" dirty="0">
                <a:solidFill>
                  <a:schemeClr val="tx1"/>
                </a:solidFill>
                <a:effectLst/>
                <a:latin typeface="Century Gothic" panose="020B0502020202020204" pitchFamily="34" charset="0"/>
                <a:ea typeface="+mn-ea"/>
                <a:cs typeface="+mn-cs"/>
              </a:rPr>
              <a:t>questa «Persona»</a:t>
            </a:r>
            <a:r>
              <a:rPr lang="it-CH" sz="1100" kern="1200" noProof="0" dirty="0">
                <a:solidFill>
                  <a:schemeClr val="tx1"/>
                </a:solidFill>
                <a:effectLst/>
                <a:latin typeface="Century Gothic" panose="020B0502020202020204" pitchFamily="34" charset="0"/>
                <a:ea typeface="+mn-ea"/>
                <a:cs typeface="+mn-cs"/>
              </a:rPr>
              <a:t>?»</a:t>
            </a:r>
          </a:p>
          <a:p>
            <a:pPr marL="171450" lvl="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Durante il pitch, la «Persona» consente di creare una narrazione vivida, più facile da trasmettere.</a:t>
            </a:r>
          </a:p>
          <a:p>
            <a:pPr>
              <a:spcAft>
                <a:spcPts val="600"/>
              </a:spcAft>
            </a:pPr>
            <a:endParaRPr lang="it-CH" sz="1100" noProof="0" dirty="0">
              <a:latin typeface="Century Gothic" panose="020B0502020202020204" pitchFamily="34" charset="0"/>
            </a:endParaRPr>
          </a:p>
          <a:p>
            <a:endParaRPr lang="it-CH" dirty="0"/>
          </a:p>
        </p:txBody>
      </p:sp>
      <p:sp>
        <p:nvSpPr>
          <p:cNvPr id="4" name="Segnaposto numero diapositiva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3829137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CH" sz="1100" kern="1200" noProof="0" dirty="0">
                <a:solidFill>
                  <a:schemeClr val="tx1"/>
                </a:solidFill>
                <a:effectLst/>
                <a:latin typeface="Century Gothic" panose="020B0502020202020204" pitchFamily="34" charset="0"/>
                <a:ea typeface="+mn-ea"/>
                <a:cs typeface="+mn-cs"/>
              </a:rPr>
              <a:t>Questa diapositiva illustra perché il concetto di «Persona» è così efficace: garantisce precisione. Spesso chi sta imparando parte da gruppi target vaghi («giovani», «viaggiatori», «lavoratori»). Una «Persona» li costringe a scegliere una persona specifica e concreta invece che «tutti».</a:t>
            </a:r>
          </a:p>
          <a:p>
            <a:r>
              <a:rPr lang="it-CH" sz="1100" kern="1200" noProof="0" dirty="0">
                <a:solidFill>
                  <a:schemeClr val="tx1"/>
                </a:solidFill>
                <a:effectLst/>
                <a:latin typeface="Century Gothic" panose="020B0502020202020204" pitchFamily="34" charset="0"/>
                <a:ea typeface="+mn-ea"/>
                <a:cs typeface="+mn-cs"/>
              </a:rPr>
              <a:t> </a:t>
            </a:r>
          </a:p>
          <a:p>
            <a:r>
              <a:rPr lang="it-CH" sz="1100" kern="1200" noProof="0" dirty="0">
                <a:solidFill>
                  <a:schemeClr val="tx1"/>
                </a:solidFill>
                <a:effectLst/>
                <a:latin typeface="Century Gothic" panose="020B0502020202020204" pitchFamily="34" charset="0"/>
                <a:ea typeface="+mn-ea"/>
                <a:cs typeface="+mn-cs"/>
              </a:rPr>
              <a:t>Il Design Thinking parte sempre dalla comprensione di</a:t>
            </a:r>
            <a:r>
              <a:rPr lang="it-CH" sz="1100" i="1" kern="1200" noProof="0" dirty="0">
                <a:solidFill>
                  <a:schemeClr val="tx1"/>
                </a:solidFill>
                <a:effectLst/>
                <a:latin typeface="Century Gothic" panose="020B0502020202020204" pitchFamily="34" charset="0"/>
                <a:ea typeface="+mn-ea"/>
                <a:cs typeface="+mn-cs"/>
              </a:rPr>
              <a:t> individui reali in contesti reali</a:t>
            </a:r>
            <a:r>
              <a:rPr lang="it-CH" sz="1100" kern="1200" noProof="0" dirty="0">
                <a:solidFill>
                  <a:schemeClr val="tx1"/>
                </a:solidFill>
                <a:effectLst/>
                <a:latin typeface="Century Gothic" panose="020B0502020202020204" pitchFamily="34" charset="0"/>
                <a:ea typeface="+mn-ea"/>
                <a:cs typeface="+mn-cs"/>
              </a:rPr>
              <a:t>. La «Persona» funge da punto di riferimento mentale:</a:t>
            </a:r>
          </a:p>
          <a:p>
            <a:pPr marL="17145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evita le generalizzazioni</a:t>
            </a:r>
          </a:p>
          <a:p>
            <a:pPr marL="17145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chiarisce a quali esigenze la soluzione deve rispondere</a:t>
            </a:r>
          </a:p>
          <a:p>
            <a:pPr marL="17145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favorisce una progettazione basata sull’empatia anziché su una logica puramente commerciale</a:t>
            </a:r>
          </a:p>
          <a:p>
            <a:r>
              <a:rPr lang="it-CH" sz="1100" kern="1200" noProof="0" dirty="0">
                <a:solidFill>
                  <a:schemeClr val="tx1"/>
                </a:solidFill>
                <a:effectLst/>
                <a:latin typeface="Century Gothic" panose="020B0502020202020204" pitchFamily="34" charset="0"/>
                <a:ea typeface="+mn-ea"/>
                <a:cs typeface="+mn-cs"/>
              </a:rPr>
              <a:t> </a:t>
            </a:r>
          </a:p>
          <a:p>
            <a:r>
              <a:rPr lang="it-CH" sz="1100" kern="1200" noProof="0" dirty="0">
                <a:solidFill>
                  <a:schemeClr val="tx1"/>
                </a:solidFill>
                <a:effectLst/>
                <a:latin typeface="Century Gothic" panose="020B0502020202020204" pitchFamily="34" charset="0"/>
                <a:ea typeface="+mn-ea"/>
                <a:cs typeface="+mn-cs"/>
              </a:rPr>
              <a:t>La «Persona» non riguarda quindi solo i dati demografici (età, sesso, professione), ma anche motivazioni, routine, desideri, paure e abitudini quotidiane. Questi elementi saranno tanto più importanti quando le persone in formazione svilupperanno in seguito i «Jobs to Be Done», i «Pain Points» e le domande «How Might </a:t>
            </a:r>
            <a:r>
              <a:rPr lang="it-CH" sz="1100" kern="1200" noProof="0" dirty="0" err="1">
                <a:solidFill>
                  <a:schemeClr val="tx1"/>
                </a:solidFill>
                <a:effectLst/>
                <a:latin typeface="Century Gothic" panose="020B0502020202020204" pitchFamily="34" charset="0"/>
                <a:ea typeface="+mn-ea"/>
                <a:cs typeface="+mn-cs"/>
              </a:rPr>
              <a:t>We</a:t>
            </a:r>
            <a:r>
              <a:rPr lang="it-CH" sz="1100" kern="1200" noProof="0" dirty="0">
                <a:solidFill>
                  <a:schemeClr val="tx1"/>
                </a:solidFill>
                <a:effectLst/>
                <a:latin typeface="Century Gothic" panose="020B0502020202020204" pitchFamily="34" charset="0"/>
                <a:ea typeface="+mn-ea"/>
                <a:cs typeface="+mn-cs"/>
              </a:rPr>
              <a:t>».</a:t>
            </a:r>
          </a:p>
        </p:txBody>
      </p:sp>
      <p:sp>
        <p:nvSpPr>
          <p:cNvPr id="4" name="Segnaposto numero diapositiva 3"/>
          <p:cNvSpPr>
            <a:spLocks noGrp="1"/>
          </p:cNvSpPr>
          <p:nvPr>
            <p:ph type="sldNum" sz="quarter" idx="5"/>
          </p:nvPr>
        </p:nvSpPr>
        <p:spPr/>
        <p:txBody>
          <a:bodyPr/>
          <a:lstStyle/>
          <a:p>
            <a:fld id="{552985BD-394C-4249-9520-F7128BE881DD}" type="slidenum">
              <a:rPr lang="ru-RU" smtClean="0"/>
              <a:t>4</a:t>
            </a:fld>
            <a:endParaRPr lang="ru-RU"/>
          </a:p>
        </p:txBody>
      </p:sp>
    </p:spTree>
    <p:extLst>
      <p:ext uri="{BB962C8B-B14F-4D97-AF65-F5344CB8AC3E}">
        <p14:creationId xmlns:p14="http://schemas.microsoft.com/office/powerpoint/2010/main" val="328566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282B4-BA94-066D-0E00-FB64373A414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3045F88-36CB-EA17-D4E0-B223A0FE33E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38DE0F6-BD31-8A4B-F370-D664EFF4CC4F}"/>
              </a:ext>
            </a:extLst>
          </p:cNvPr>
          <p:cNvSpPr>
            <a:spLocks noGrp="1"/>
          </p:cNvSpPr>
          <p:nvPr>
            <p:ph type="body" idx="1"/>
          </p:nvPr>
        </p:nvSpPr>
        <p:spPr/>
        <p:txBody>
          <a:bodyPr/>
          <a:lstStyle/>
          <a:p>
            <a:pPr>
              <a:spcAft>
                <a:spcPts val="600"/>
              </a:spcAft>
            </a:pPr>
            <a:r>
              <a:rPr lang="it-CH" sz="1100" noProof="0" dirty="0">
                <a:latin typeface="Century Gothic" panose="020B0502020202020204" pitchFamily="34" charset="0"/>
              </a:rPr>
              <a:t>Questa diapositiva spiega </a:t>
            </a:r>
            <a:r>
              <a:rPr lang="it-CH" sz="1100" i="1" noProof="0" dirty="0">
                <a:latin typeface="Century Gothic" panose="020B0502020202020204" pitchFamily="34" charset="0"/>
              </a:rPr>
              <a:t>perché </a:t>
            </a:r>
            <a:r>
              <a:rPr lang="it-CH" sz="1100" noProof="0" dirty="0">
                <a:latin typeface="Century Gothic" panose="020B0502020202020204" pitchFamily="34" charset="0"/>
              </a:rPr>
              <a:t>le </a:t>
            </a:r>
            <a:r>
              <a:rPr lang="it-CH" sz="1100" kern="1200" noProof="0" dirty="0">
                <a:solidFill>
                  <a:schemeClr val="tx1"/>
                </a:solidFill>
                <a:effectLst/>
                <a:latin typeface="+mn-lt"/>
                <a:ea typeface="+mn-ea"/>
                <a:cs typeface="+mn-cs"/>
              </a:rPr>
              <a:t>«Persona» </a:t>
            </a:r>
            <a:r>
              <a:rPr lang="it-CH" sz="1100" noProof="0" dirty="0">
                <a:latin typeface="Century Gothic" panose="020B0502020202020204" pitchFamily="34" charset="0"/>
              </a:rPr>
              <a:t>sono utili nell’imprenditoria: trasmettono un’immagine concreta e comprensibile dei/delle clienti. Comprendiamo meglio le persone rispetto ai segmenti di mercato astratti. Quando si introduce il concetto di «Persona», è utile che il personaggio di riferimento sia vicino al mondo delle persone in formazione – ad esempio un apprendista cuoco, una giovane addetta alla logistica o un apprendista nel settore alberghiero. In questo modo, le persone in formazione possono familiarizzare più facilmente con l’idea di sviluppare soluzioni per una persona specifica.</a:t>
            </a:r>
          </a:p>
          <a:p>
            <a:pPr>
              <a:spcAft>
                <a:spcPts val="600"/>
              </a:spcAft>
            </a:pPr>
            <a:endParaRPr lang="it-CH" sz="1100"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La differenza tra </a:t>
            </a:r>
            <a:r>
              <a:rPr lang="it-CH" sz="1100" b="1" i="1" noProof="0" dirty="0">
                <a:latin typeface="Century Gothic" panose="020B0502020202020204" pitchFamily="34" charset="0"/>
              </a:rPr>
              <a:t>cliente target </a:t>
            </a:r>
            <a:r>
              <a:rPr lang="it-CH" sz="1100" b="1" noProof="0" dirty="0">
                <a:latin typeface="Century Gothic" panose="020B0502020202020204" pitchFamily="34" charset="0"/>
              </a:rPr>
              <a:t>e </a:t>
            </a:r>
            <a:r>
              <a:rPr lang="it-CH" sz="1100" kern="1200" noProof="0" dirty="0">
                <a:solidFill>
                  <a:schemeClr val="tx1"/>
                </a:solidFill>
                <a:effectLst/>
                <a:latin typeface="+mn-lt"/>
                <a:ea typeface="+mn-ea"/>
                <a:cs typeface="+mn-cs"/>
              </a:rPr>
              <a:t>«</a:t>
            </a:r>
            <a:r>
              <a:rPr lang="it-CH" sz="1100" b="1" i="1" kern="1200" noProof="0" dirty="0">
                <a:solidFill>
                  <a:schemeClr val="tx1"/>
                </a:solidFill>
                <a:latin typeface="Century Gothic" panose="020B0502020202020204" pitchFamily="34" charset="0"/>
                <a:ea typeface="+mn-ea"/>
                <a:cs typeface="+mn-cs"/>
              </a:rPr>
              <a:t>Persona»:</a:t>
            </a:r>
          </a:p>
          <a:p>
            <a:pPr>
              <a:spcAft>
                <a:spcPts val="600"/>
              </a:spcAft>
            </a:pPr>
            <a:r>
              <a:rPr lang="it-CH" sz="1100" b="1" noProof="0" dirty="0">
                <a:latin typeface="Century Gothic" panose="020B0502020202020204" pitchFamily="34" charset="0"/>
              </a:rPr>
              <a:t>Cliente target: </a:t>
            </a:r>
            <a:r>
              <a:rPr lang="it-CH" sz="1100" noProof="0" dirty="0">
                <a:latin typeface="Century Gothic" panose="020B0502020202020204" pitchFamily="34" charset="0"/>
              </a:rPr>
              <a:t>si tratta di un </a:t>
            </a:r>
            <a:r>
              <a:rPr lang="it-CH" sz="1100" i="1" noProof="0" dirty="0">
                <a:latin typeface="Century Gothic" panose="020B0502020202020204" pitchFamily="34" charset="0"/>
              </a:rPr>
              <a:t>segmento </a:t>
            </a:r>
            <a:r>
              <a:rPr lang="it-CH" sz="1100" noProof="0" dirty="0">
                <a:latin typeface="Century Gothic" panose="020B0502020202020204" pitchFamily="34" charset="0"/>
              </a:rPr>
              <a:t>descritto con numeri e caratteristiche generali (ad es. </a:t>
            </a:r>
            <a:r>
              <a:rPr lang="it-CH" sz="1100" i="1" noProof="0" dirty="0">
                <a:latin typeface="Century Gothic" panose="020B0502020202020204" pitchFamily="34" charset="0"/>
              </a:rPr>
              <a:t>«età 17–35 anni, vive in Svizzera, lavora in un determinato settore, reddito medio, fa il pendolare ogni giorno»</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Aiuta a definire </a:t>
            </a:r>
            <a:r>
              <a:rPr lang="it-CH" sz="1100" i="1" noProof="0" dirty="0">
                <a:latin typeface="Century Gothic" panose="020B0502020202020204" pitchFamily="34" charset="0"/>
              </a:rPr>
              <a:t>chi appartiene</a:t>
            </a:r>
            <a:r>
              <a:rPr lang="it-CH" sz="1100" noProof="0" dirty="0">
                <a:latin typeface="Century Gothic" panose="020B0502020202020204" pitchFamily="34" charset="0"/>
              </a:rPr>
              <a:t> al mercato di riferimento e </a:t>
            </a:r>
            <a:r>
              <a:rPr lang="it-CH" sz="1100" i="1" noProof="0" dirty="0">
                <a:latin typeface="Century Gothic" panose="020B0502020202020204" pitchFamily="34" charset="0"/>
              </a:rPr>
              <a:t>chi no, </a:t>
            </a:r>
            <a:r>
              <a:rPr lang="it-CH" sz="1100" noProof="0" dirty="0">
                <a:latin typeface="Century Gothic" panose="020B0502020202020204" pitchFamily="34" charset="0"/>
              </a:rPr>
              <a:t>ma rimane astratto.</a:t>
            </a:r>
          </a:p>
          <a:p>
            <a:pPr>
              <a:spcAft>
                <a:spcPts val="600"/>
              </a:spcAft>
            </a:pPr>
            <a:endParaRPr lang="it-CH" sz="1100" b="1"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«Persona:» </a:t>
            </a:r>
            <a:r>
              <a:rPr lang="it-CH" sz="1100" noProof="0" dirty="0">
                <a:latin typeface="Century Gothic" panose="020B0502020202020204" pitchFamily="34" charset="0"/>
              </a:rPr>
              <a:t>una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 è un </a:t>
            </a:r>
            <a:r>
              <a:rPr lang="it-CH" sz="1100" i="1" noProof="0" dirty="0">
                <a:latin typeface="Century Gothic" panose="020B0502020202020204" pitchFamily="34" charset="0"/>
              </a:rPr>
              <a:t>personaggio fittizio, ma realistico, </a:t>
            </a:r>
            <a:r>
              <a:rPr lang="it-CH" sz="1100" noProof="0" dirty="0">
                <a:latin typeface="Century Gothic" panose="020B0502020202020204" pitchFamily="34" charset="0"/>
              </a:rPr>
              <a:t>creato per rappresentare questo segmento. Comprende un nome, un’età, un background, motivazioni, frustrazioni, citazioni e modelli comportamentali. Dà al gruppo target un volto, una voce e una storia, rendendo più facile per le persone in formazione immedesimarsi in essa e, in seguito, spiegare le proprie decisioni durante il pitch.</a:t>
            </a:r>
          </a:p>
          <a:p>
            <a:pPr>
              <a:spcAft>
                <a:spcPts val="600"/>
              </a:spcAft>
            </a:pPr>
            <a:endParaRPr lang="it-CH" sz="1100" b="1"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Perché l’uso di </a:t>
            </a:r>
            <a:r>
              <a:rPr lang="it-CH" sz="1100" b="1" kern="1200" noProof="0" dirty="0">
                <a:solidFill>
                  <a:schemeClr val="tx1"/>
                </a:solidFill>
                <a:effectLst/>
                <a:latin typeface="+mn-lt"/>
                <a:ea typeface="+mn-ea"/>
                <a:cs typeface="+mn-cs"/>
              </a:rPr>
              <a:t>«Persona» </a:t>
            </a:r>
            <a:r>
              <a:rPr lang="it-CH" sz="1100" b="1" noProof="0" dirty="0">
                <a:latin typeface="Century Gothic" panose="020B0502020202020204" pitchFamily="34" charset="0"/>
              </a:rPr>
              <a:t>aiuta le persone in formazione:</a:t>
            </a:r>
            <a:endParaRPr lang="it-CH"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promuovono l’empatia e una comprensione più profonda della vita quotidiana dei/delle clienti;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aiutano le persone in formazione a rimanere focalizzate, invece di dire: «Il nostro prodotto è adatto a tutti»;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supportano le decisioni nel corso del progetto: le funzionalità del prodotto, la comunicazione, le priorità e la storia del pitch diventano spesso più chiare se si immagina cosa direbbe o farebbe la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a:t>
            </a:r>
          </a:p>
          <a:p>
            <a:pPr>
              <a:spcAft>
                <a:spcPts val="600"/>
              </a:spcAft>
            </a:pPr>
            <a:endParaRPr lang="it-CH" sz="1100"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Importante: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una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 </a:t>
            </a:r>
            <a:r>
              <a:rPr lang="it-CH" sz="1100" i="1" noProof="0" dirty="0">
                <a:latin typeface="Century Gothic" panose="020B0502020202020204" pitchFamily="34" charset="0"/>
              </a:rPr>
              <a:t>non</a:t>
            </a:r>
            <a:r>
              <a:rPr lang="it-CH" sz="1100" noProof="0" dirty="0">
                <a:latin typeface="Century Gothic" panose="020B0502020202020204" pitchFamily="34" charset="0"/>
              </a:rPr>
              <a:t> è una descrizione fissa o «perfetta». Dovrebbe evolversi man mano che le persone in formazione acquisiscono nuove conoscenze durante le loro ricerche;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diverse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 possono avere lo</a:t>
            </a:r>
            <a:r>
              <a:rPr lang="it-CH" sz="1100" i="1" noProof="0" dirty="0">
                <a:latin typeface="Century Gothic" panose="020B0502020202020204" pitchFamily="34" charset="0"/>
              </a:rPr>
              <a:t> stesso </a:t>
            </a:r>
            <a:r>
              <a:rPr lang="it-CH" sz="1100" noProof="0" dirty="0">
                <a:latin typeface="Century Gothic" panose="020B0502020202020204" pitchFamily="34" charset="0"/>
              </a:rPr>
              <a:t>compito da svolgere (Jobs to be Done); questo aiuta le persone in formazione a non confondere la persona con il problema;</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le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 possono portare a distorsioni se prese troppo alla lettera («progettare solo per Lea»). Ricordate ai/alle partecipanti che le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 sono strumenti di ispirazione e focalizzazione e non definizioni rigide del mercato;</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i profili utente sono </a:t>
            </a:r>
            <a:r>
              <a:rPr lang="it-CH" sz="1100" b="1" noProof="0" dirty="0">
                <a:latin typeface="Century Gothic" panose="020B0502020202020204" pitchFamily="34" charset="0"/>
              </a:rPr>
              <a:t>strumenti pratici e flessibili. </a:t>
            </a:r>
            <a:r>
              <a:rPr lang="it-CH" sz="1100" b="0" noProof="0" dirty="0">
                <a:latin typeface="Century Gothic" panose="020B0502020202020204" pitchFamily="34" charset="0"/>
              </a:rPr>
              <a:t>Hanno lo scopo di </a:t>
            </a:r>
            <a:r>
              <a:rPr lang="it-CH" sz="1100" noProof="0" dirty="0">
                <a:latin typeface="Century Gothic" panose="020B0502020202020204" pitchFamily="34" charset="0"/>
              </a:rPr>
              <a:t>favorire la comprensione dei problemi, la generazione di idee e lo storytelling durante l’intero processo </a:t>
            </a:r>
            <a:r>
              <a:rPr lang="it-CH" sz="1100" i="1" noProof="0" dirty="0">
                <a:latin typeface="Century Gothic" panose="020B0502020202020204" pitchFamily="34" charset="0"/>
              </a:rPr>
              <a:t>myidea</a:t>
            </a:r>
            <a:r>
              <a:rPr lang="it-CH" sz="1100" noProof="0" dirty="0">
                <a:latin typeface="Century Gothic" panose="020B0502020202020204" pitchFamily="34" charset="0"/>
              </a:rPr>
              <a:t>.</a:t>
            </a:r>
          </a:p>
          <a:p>
            <a:pPr>
              <a:spcAft>
                <a:spcPts val="600"/>
              </a:spcAft>
            </a:pPr>
            <a:endParaRPr lang="de-CH" dirty="0"/>
          </a:p>
        </p:txBody>
      </p:sp>
      <p:sp>
        <p:nvSpPr>
          <p:cNvPr id="4" name="Foliennummernplatzhalter 3">
            <a:extLst>
              <a:ext uri="{FF2B5EF4-FFF2-40B4-BE49-F238E27FC236}">
                <a16:creationId xmlns:a16="http://schemas.microsoft.com/office/drawing/2014/main" id="{712A74F3-8566-79E0-9C71-4ACDB4241E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7335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204F6-F232-CE24-0441-B8A199D3D7E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EE23A06-AB67-1711-5FD1-BB70BFBCD2F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D76AB0A-107B-65A9-555F-37E31023F921}"/>
              </a:ext>
            </a:extLst>
          </p:cNvPr>
          <p:cNvSpPr>
            <a:spLocks noGrp="1"/>
          </p:cNvSpPr>
          <p:nvPr>
            <p:ph type="body" idx="1"/>
          </p:nvPr>
        </p:nvSpPr>
        <p:spPr/>
        <p:txBody>
          <a:bodyPr/>
          <a:lstStyle/>
          <a:p>
            <a:pPr>
              <a:spcAft>
                <a:spcPts val="600"/>
              </a:spcAft>
            </a:pPr>
            <a:r>
              <a:rPr lang="it-CH" sz="1100" noProof="0" dirty="0">
                <a:latin typeface="Century Gothic" panose="020B0502020202020204" pitchFamily="34" charset="0"/>
              </a:rPr>
              <a:t>Questa diapositiva illustra il flusso di lavoro per la creazione di una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a:t>
            </a:r>
          </a:p>
          <a:p>
            <a:pPr>
              <a:spcAft>
                <a:spcPts val="600"/>
              </a:spcAft>
            </a:pPr>
            <a:endParaRPr lang="it-CH" sz="1100"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Fase 1 – Raccogliere dati</a:t>
            </a:r>
            <a:br>
              <a:rPr lang="it-CH" sz="1100" b="1" noProof="0" dirty="0">
                <a:latin typeface="Century Gothic" panose="020B0502020202020204" pitchFamily="34" charset="0"/>
              </a:rPr>
            </a:br>
            <a:r>
              <a:rPr lang="it-CH" sz="1100" noProof="0" dirty="0">
                <a:latin typeface="Century Gothic" panose="020B0502020202020204" pitchFamily="34" charset="0"/>
              </a:rPr>
              <a:t>Le persone in formazione raccolgono innanzitutto informazioni reali. Queste possono provenire da diverse fonti (vedi modulo 1.2):</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ricerca secondaria (articoli, relazioni, recensioni online);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ricerca sul campo (interviste, osservazioni).</a:t>
            </a:r>
          </a:p>
          <a:p>
            <a:pPr marL="0" indent="0">
              <a:spcAft>
                <a:spcPts val="600"/>
              </a:spcAft>
              <a:buFont typeface="Arial" panose="020B0604020202020204" pitchFamily="34" charset="0"/>
              <a:buNone/>
            </a:pPr>
            <a:r>
              <a:rPr lang="it-CH" sz="1100" noProof="0" dirty="0">
                <a:latin typeface="Century Gothic" panose="020B0502020202020204" pitchFamily="34" charset="0"/>
              </a:rPr>
              <a:t>L’obiettivo è evitare che la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 venga creata di sana pianta.</a:t>
            </a:r>
          </a:p>
          <a:p>
            <a:pPr>
              <a:spcAft>
                <a:spcPts val="600"/>
              </a:spcAft>
            </a:pPr>
            <a:endParaRPr lang="it-CH" sz="1100"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Fase 2 – Individuare schemi</a:t>
            </a:r>
            <a:br>
              <a:rPr lang="it-CH" sz="1100" noProof="0" dirty="0">
                <a:latin typeface="Century Gothic" panose="020B0502020202020204" pitchFamily="34" charset="0"/>
              </a:rPr>
            </a:br>
            <a:r>
              <a:rPr lang="it-CH" sz="1100" noProof="0" dirty="0">
                <a:latin typeface="Century Gothic" panose="020B0502020202020204" pitchFamily="34" charset="0"/>
              </a:rPr>
              <a:t>I/Le partecipanti individuano i punti in comune tra più persone.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Cosa desiderano molte di loro?</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Con cosa molte di loro hanno difficoltà?</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Quali routine o abitudini si ripetono?</a:t>
            </a:r>
          </a:p>
          <a:p>
            <a:pPr marL="0" indent="0">
              <a:spcAft>
                <a:spcPts val="600"/>
              </a:spcAft>
              <a:buFont typeface="Arial" panose="020B0604020202020204" pitchFamily="34" charset="0"/>
              <a:buNone/>
            </a:pPr>
            <a:r>
              <a:rPr lang="it-CH" sz="1100" b="0" noProof="0" dirty="0"/>
              <a:t>Gli schemi aiutano a evitare che una </a:t>
            </a:r>
            <a:r>
              <a:rPr lang="it-CH" sz="1100" kern="1200" noProof="0" dirty="0">
                <a:solidFill>
                  <a:schemeClr val="tx1"/>
                </a:solidFill>
                <a:effectLst/>
                <a:latin typeface="+mn-lt"/>
                <a:ea typeface="+mn-ea"/>
                <a:cs typeface="+mn-cs"/>
              </a:rPr>
              <a:t>«Persona»</a:t>
            </a:r>
            <a:r>
              <a:rPr lang="it-CH" sz="1100" b="0" noProof="0" dirty="0"/>
              <a:t> venga creata sulla base di un singolo caso estremo.</a:t>
            </a:r>
          </a:p>
          <a:p>
            <a:pPr marL="0" indent="0">
              <a:spcAft>
                <a:spcPts val="600"/>
              </a:spcAft>
              <a:buFont typeface="Arial" panose="020B0604020202020204" pitchFamily="34" charset="0"/>
              <a:buNone/>
            </a:pPr>
            <a:endParaRPr lang="it-CH" sz="1100"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Fase 3 – Creare una </a:t>
            </a:r>
            <a:r>
              <a:rPr lang="it-CH" sz="1100" kern="1200" noProof="0" dirty="0">
                <a:solidFill>
                  <a:schemeClr val="tx1"/>
                </a:solidFill>
                <a:effectLst/>
                <a:latin typeface="+mn-lt"/>
                <a:ea typeface="+mn-ea"/>
                <a:cs typeface="+mn-cs"/>
              </a:rPr>
              <a:t>«</a:t>
            </a:r>
            <a:r>
              <a:rPr lang="it-CH" sz="1100" b="1" kern="1200" noProof="0" dirty="0">
                <a:solidFill>
                  <a:schemeClr val="tx1"/>
                </a:solidFill>
                <a:latin typeface="Century Gothic" panose="020B0502020202020204" pitchFamily="34" charset="0"/>
                <a:ea typeface="+mn-ea"/>
                <a:cs typeface="+mn-cs"/>
              </a:rPr>
              <a:t>Persona» </a:t>
            </a:r>
            <a:br>
              <a:rPr lang="it-CH" sz="1100" b="1" noProof="0" dirty="0">
                <a:latin typeface="Century Gothic" panose="020B0502020202020204" pitchFamily="34" charset="0"/>
              </a:rPr>
            </a:br>
            <a:r>
              <a:rPr lang="it-CH" sz="1100" noProof="0" dirty="0">
                <a:latin typeface="Century Gothic" panose="020B0502020202020204" pitchFamily="34" charset="0"/>
              </a:rPr>
              <a:t>Una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 dovrebbe includere quanto segue: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Nome e immagine (fittizi)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Età, professione, background</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Obiettivi e motivazioni (perché suscita interesse questo argomento)</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Frustrazioni e ostacoli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Una citazione che rifletta il suo modo di pensare</a:t>
            </a:r>
          </a:p>
          <a:p>
            <a:pPr marL="0" indent="0">
              <a:spcAft>
                <a:spcPts val="600"/>
              </a:spcAft>
              <a:buFont typeface="Arial" panose="020B0604020202020204" pitchFamily="34" charset="0"/>
              <a:buNone/>
            </a:pPr>
            <a:endParaRPr lang="it-CH" sz="1100" noProof="0" dirty="0">
              <a:latin typeface="Century Gothic" panose="020B0502020202020204" pitchFamily="34" charset="0"/>
            </a:endParaRPr>
          </a:p>
          <a:p>
            <a:pPr marL="0" indent="0">
              <a:spcAft>
                <a:spcPts val="600"/>
              </a:spcAft>
              <a:buFont typeface="Arial" panose="020B0604020202020204" pitchFamily="34" charset="0"/>
              <a:buNone/>
            </a:pPr>
            <a:r>
              <a:rPr lang="it-CH" sz="1100" b="1" noProof="0" dirty="0">
                <a:latin typeface="Century Gothic" panose="020B0502020202020204" pitchFamily="34" charset="0"/>
              </a:rPr>
              <a:t>Importante: la </a:t>
            </a:r>
            <a:r>
              <a:rPr lang="it-CH" sz="1100" b="1" kern="1200" noProof="0" dirty="0">
                <a:solidFill>
                  <a:schemeClr val="tx1"/>
                </a:solidFill>
                <a:effectLst/>
                <a:latin typeface="+mn-lt"/>
                <a:ea typeface="+mn-ea"/>
                <a:cs typeface="+mn-cs"/>
              </a:rPr>
              <a:t>«Persona»</a:t>
            </a:r>
            <a:r>
              <a:rPr lang="it-CH" sz="1100" b="1" noProof="0" dirty="0">
                <a:latin typeface="Century Gothic" panose="020B0502020202020204" pitchFamily="34" charset="0"/>
              </a:rPr>
              <a:t> non è la stessa cosa della mappa dell’empatia.</a:t>
            </a:r>
          </a:p>
          <a:p>
            <a:pPr marL="171450" indent="-171450">
              <a:spcAft>
                <a:spcPts val="600"/>
              </a:spcAft>
              <a:buFont typeface="Arial" panose="020B0604020202020204" pitchFamily="34" charset="0"/>
              <a:buChar char="•"/>
            </a:pP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 = </a:t>
            </a:r>
            <a:r>
              <a:rPr lang="it-CH" sz="1100" noProof="0" dirty="0"/>
              <a:t>chi è il cliente o la cliente.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La mappa dell’empatia = come il cliente o la cliente vive il problema.</a:t>
            </a:r>
          </a:p>
        </p:txBody>
      </p:sp>
      <p:sp>
        <p:nvSpPr>
          <p:cNvPr id="4" name="Foliennummernplatzhalter 3">
            <a:extLst>
              <a:ext uri="{FF2B5EF4-FFF2-40B4-BE49-F238E27FC236}">
                <a16:creationId xmlns:a16="http://schemas.microsoft.com/office/drawing/2014/main" id="{AB62518C-B570-6920-D372-2CC914427C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9212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5D992-4507-011A-35C8-97586C0C895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AFFBDFA-02E2-D6F3-02A9-C4D606AF5FB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1ED39B9-2882-8F02-0D76-00D555E517F6}"/>
              </a:ext>
            </a:extLst>
          </p:cNvPr>
          <p:cNvSpPr>
            <a:spLocks noGrp="1"/>
          </p:cNvSpPr>
          <p:nvPr>
            <p:ph type="body" idx="1"/>
          </p:nvPr>
        </p:nvSpPr>
        <p:spPr/>
        <p:txBody>
          <a:bodyPr/>
          <a:lstStyle/>
          <a:p>
            <a:pPr>
              <a:spcAft>
                <a:spcPts val="600"/>
              </a:spcAft>
            </a:pPr>
            <a:r>
              <a:rPr lang="it-CH" sz="1100" noProof="0" dirty="0">
                <a:latin typeface="Century Gothic" panose="020B0502020202020204" pitchFamily="34" charset="0"/>
              </a:rPr>
              <a:t>Questa diapositiva illustra la prima fase: la raccolta di informazioni prima della creazione di una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a:t>
            </a:r>
          </a:p>
          <a:p>
            <a:pPr>
              <a:spcAft>
                <a:spcPts val="600"/>
              </a:spcAft>
            </a:pPr>
            <a:br>
              <a:rPr lang="it-CH" sz="1100" noProof="0" dirty="0">
                <a:latin typeface="Century Gothic" panose="020B0502020202020204" pitchFamily="34" charset="0"/>
              </a:rPr>
            </a:br>
            <a:r>
              <a:rPr lang="it-CH" sz="1100" noProof="0" dirty="0">
                <a:latin typeface="Century Gothic" panose="020B0502020202020204" pitchFamily="34" charset="0"/>
              </a:rPr>
              <a:t>È importante che le persone in formazione </a:t>
            </a:r>
            <a:r>
              <a:rPr lang="it-CH" sz="1100" b="1" noProof="0" dirty="0">
                <a:latin typeface="Century Gothic" panose="020B0502020202020204" pitchFamily="34" charset="0"/>
              </a:rPr>
              <a:t>non inventino dettagli dal nulla</a:t>
            </a:r>
            <a:r>
              <a:rPr lang="it-CH" sz="1100" noProof="0" dirty="0">
                <a:latin typeface="Century Gothic" panose="020B0502020202020204" pitchFamily="34" charset="0"/>
              </a:rPr>
              <a:t>. Una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 si basa su </a:t>
            </a:r>
            <a:r>
              <a:rPr lang="it-CH" sz="1100" b="1" noProof="0" dirty="0">
                <a:latin typeface="Century Gothic" panose="020B0502020202020204" pitchFamily="34" charset="0"/>
              </a:rPr>
              <a:t>dati reali</a:t>
            </a:r>
            <a:r>
              <a:rPr lang="it-CH" sz="1100" noProof="0" dirty="0">
                <a:latin typeface="Century Gothic" panose="020B0502020202020204" pitchFamily="34" charset="0"/>
              </a:rPr>
              <a:t>, raccolti attraverso i seguenti metodi:</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ricerca secondaria: </a:t>
            </a:r>
            <a:r>
              <a:rPr lang="it-CH" sz="1100" noProof="0" dirty="0">
                <a:latin typeface="Century Gothic" panose="020B0502020202020204" pitchFamily="34" charset="0"/>
              </a:rPr>
              <a:t>statistiche demografiche, abitudini generali degli apprendisti, rapporti sul comportamento dei giovani, osservazioni online (ad esempio, ciò che i giovani dicono su TikTok riguardo alle abitudini alimentari);</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ricerca sul campo: le </a:t>
            </a:r>
            <a:r>
              <a:rPr lang="it-CH" sz="1100" b="1" kern="1200" noProof="0" dirty="0">
                <a:solidFill>
                  <a:schemeClr val="tx1"/>
                </a:solidFill>
                <a:effectLst/>
                <a:latin typeface="+mn-lt"/>
                <a:ea typeface="+mn-ea"/>
                <a:cs typeface="+mn-cs"/>
              </a:rPr>
              <a:t>«Persona»</a:t>
            </a:r>
            <a:r>
              <a:rPr lang="it-CH" sz="1100" b="1" noProof="0" dirty="0">
                <a:latin typeface="Century Gothic" panose="020B0502020202020204" pitchFamily="34" charset="0"/>
              </a:rPr>
              <a:t> </a:t>
            </a:r>
            <a:r>
              <a:rPr lang="it-CH" sz="1100" noProof="0" dirty="0">
                <a:latin typeface="Century Gothic" panose="020B0502020202020204" pitchFamily="34" charset="0"/>
              </a:rPr>
              <a:t>si riferiscono a persone che corrispondono effettivamente al gruppo di clienti target. Le persone in formazione dovrebbero recarsi nei luoghi frequentati da queste persone: ad esempio, intervistare i/le clienti all’interno o nelle vicinanze di un negozio, parlare con i/le dipendenti durante o dopo il loro turno (se questi acconsentono alla conversazione) oppure osservare i comportamenti in contesti reali rilevanti (mense, palestre, mezzi di trasporto pubblico, chioschi, ecc.). Amici, compagni di classe o familiari dovrebbero essere coinvolti solo se appartengono effettivamente al gruppo target. In caso contrario, possono essere coinvolti in una breve «sessione di esercitazione» per mettere in pratica le capacità di intervista. </a:t>
            </a:r>
          </a:p>
          <a:p>
            <a:pPr marL="0" indent="0">
              <a:spcAft>
                <a:spcPts val="600"/>
              </a:spcAft>
              <a:buFont typeface="Arial" panose="020B0604020202020204" pitchFamily="34" charset="0"/>
              <a:buNone/>
            </a:pPr>
            <a:endParaRPr lang="it-CH" sz="1100" noProof="0" dirty="0">
              <a:latin typeface="Century Gothic" panose="020B0502020202020204" pitchFamily="34" charset="0"/>
            </a:endParaRPr>
          </a:p>
          <a:p>
            <a:pPr marL="0" indent="0">
              <a:spcAft>
                <a:spcPts val="600"/>
              </a:spcAft>
              <a:buFont typeface="Arial" panose="020B0604020202020204" pitchFamily="34" charset="0"/>
              <a:buNone/>
            </a:pPr>
            <a:r>
              <a:rPr lang="it-CH" sz="1100" b="1" noProof="0" dirty="0">
                <a:latin typeface="Century Gothic" panose="020B0502020202020204" pitchFamily="34" charset="0"/>
              </a:rPr>
              <a:t>Importante: </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una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 è significativa solo se </a:t>
            </a:r>
            <a:r>
              <a:rPr lang="it-CH" sz="1100" b="1" noProof="0" dirty="0">
                <a:latin typeface="Century Gothic" panose="020B0502020202020204" pitchFamily="34" charset="0"/>
              </a:rPr>
              <a:t>si basa su modelli di persone reali</a:t>
            </a:r>
            <a:r>
              <a:rPr lang="it-CH" sz="1100" noProof="0" dirty="0">
                <a:latin typeface="Century Gothic" panose="020B0502020202020204" pitchFamily="34" charset="0"/>
              </a:rPr>
              <a:t>. Pertanto, il primo passo consiste nel raccogliere quante più informazioni concrete possibili;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le informazioni raccolte </a:t>
            </a:r>
            <a:r>
              <a:rPr lang="it-CH" sz="1100" b="1" noProof="0" dirty="0">
                <a:latin typeface="Century Gothic" panose="020B0502020202020204" pitchFamily="34" charset="0"/>
              </a:rPr>
              <a:t>non </a:t>
            </a:r>
            <a:r>
              <a:rPr lang="it-CH" sz="1100" noProof="0" dirty="0">
                <a:latin typeface="Century Gothic" panose="020B0502020202020204" pitchFamily="34" charset="0"/>
              </a:rPr>
              <a:t>costituiscono </a:t>
            </a:r>
            <a:r>
              <a:rPr lang="it-CH" sz="1100" b="1" noProof="0" dirty="0">
                <a:latin typeface="Century Gothic" panose="020B0502020202020204" pitchFamily="34" charset="0"/>
              </a:rPr>
              <a:t>ancora la </a:t>
            </a:r>
            <a:r>
              <a:rPr lang="it-CH" sz="1100" b="1" kern="1200" noProof="0" dirty="0">
                <a:solidFill>
                  <a:schemeClr val="tx1"/>
                </a:solidFill>
                <a:effectLst/>
                <a:latin typeface="+mn-lt"/>
                <a:ea typeface="+mn-ea"/>
                <a:cs typeface="+mn-cs"/>
              </a:rPr>
              <a:t>«Persona»</a:t>
            </a:r>
            <a:r>
              <a:rPr lang="it-CH" sz="1100" b="1" noProof="0" dirty="0">
                <a:latin typeface="Century Gothic" panose="020B0502020202020204" pitchFamily="34" charset="0"/>
              </a:rPr>
              <a:t>, </a:t>
            </a:r>
            <a:r>
              <a:rPr lang="it-CH" sz="1100" noProof="0" dirty="0">
                <a:latin typeface="Century Gothic" panose="020B0502020202020204" pitchFamily="34" charset="0"/>
              </a:rPr>
              <a:t>ma sono semplicemente il materiale grezzo.</a:t>
            </a:r>
          </a:p>
          <a:p>
            <a:pPr>
              <a:spcAft>
                <a:spcPts val="600"/>
              </a:spcAft>
            </a:pPr>
            <a:endParaRPr lang="en-US"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64FB4041-4AEB-738F-A005-5053A7926B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9271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99014-4911-AF82-FBAE-E5D8F327061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D9AAB4C-9DAF-F6D9-CB1A-9F7FCFA290E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5A96E00-908B-1C71-3CA9-3DB10714C72D}"/>
              </a:ext>
            </a:extLst>
          </p:cNvPr>
          <p:cNvSpPr>
            <a:spLocks noGrp="1"/>
          </p:cNvSpPr>
          <p:nvPr>
            <p:ph type="body" idx="1"/>
          </p:nvPr>
        </p:nvSpPr>
        <p:spPr/>
        <p:txBody>
          <a:bodyPr/>
          <a:lstStyle/>
          <a:p>
            <a:r>
              <a:rPr lang="it-CH" sz="1100" kern="1200" noProof="0" dirty="0">
                <a:solidFill>
                  <a:schemeClr val="tx1"/>
                </a:solidFill>
                <a:effectLst/>
                <a:latin typeface="Century Gothic" panose="020B0502020202020204" pitchFamily="34" charset="0"/>
                <a:ea typeface="+mn-ea"/>
                <a:cs typeface="+mn-cs"/>
              </a:rPr>
              <a:t>Questa diapositiva mostra alle persone in formazione come trasformare i dati grezzi in informazioni utili. I/Le partecipanti dovrebbero comprendere che individuare degli schemi significa:</a:t>
            </a:r>
          </a:p>
          <a:p>
            <a:pPr marL="17145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riassumere affermazioni simili;</a:t>
            </a:r>
          </a:p>
          <a:p>
            <a:pPr marL="17145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evidenziare comportamenti o esigenze che si verificano più frequentemente;</a:t>
            </a:r>
          </a:p>
          <a:p>
            <a:pPr marL="17145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distinguere i valori anomali dalle tendenze generali.</a:t>
            </a:r>
          </a:p>
          <a:p>
            <a:r>
              <a:rPr lang="it-CH" sz="1100" kern="1200" noProof="0" dirty="0">
                <a:solidFill>
                  <a:schemeClr val="tx1"/>
                </a:solidFill>
                <a:effectLst/>
                <a:latin typeface="Century Gothic" panose="020B0502020202020204" pitchFamily="34" charset="0"/>
                <a:ea typeface="+mn-ea"/>
                <a:cs typeface="+mn-cs"/>
              </a:rPr>
              <a:t> </a:t>
            </a:r>
          </a:p>
          <a:p>
            <a:r>
              <a:rPr lang="it-CH" sz="1100" b="1" kern="1200" noProof="0" dirty="0">
                <a:solidFill>
                  <a:schemeClr val="tx1"/>
                </a:solidFill>
                <a:effectLst/>
                <a:latin typeface="Century Gothic" panose="020B0502020202020204" pitchFamily="34" charset="0"/>
                <a:ea typeface="+mn-ea"/>
                <a:cs typeface="+mn-cs"/>
              </a:rPr>
              <a:t>Perché è importante: </a:t>
            </a:r>
            <a:r>
              <a:rPr lang="it-CH" sz="1100" kern="1200" noProof="0" dirty="0">
                <a:solidFill>
                  <a:schemeClr val="tx1"/>
                </a:solidFill>
                <a:effectLst/>
                <a:latin typeface="Century Gothic" panose="020B0502020202020204" pitchFamily="34" charset="0"/>
                <a:ea typeface="+mn-ea"/>
                <a:cs typeface="+mn-cs"/>
              </a:rPr>
              <a:t>una «Persona» non deve rappresentare</a:t>
            </a:r>
            <a:r>
              <a:rPr lang="it-CH" sz="1100" b="1" kern="1200" noProof="0" dirty="0">
                <a:solidFill>
                  <a:schemeClr val="tx1"/>
                </a:solidFill>
                <a:effectLst/>
                <a:latin typeface="Century Gothic" panose="020B0502020202020204" pitchFamily="34" charset="0"/>
                <a:ea typeface="+mn-ea"/>
                <a:cs typeface="+mn-cs"/>
              </a:rPr>
              <a:t> un singolo individuo</a:t>
            </a:r>
            <a:r>
              <a:rPr lang="it-CH" sz="1100" kern="1200" noProof="0" dirty="0">
                <a:solidFill>
                  <a:schemeClr val="tx1"/>
                </a:solidFill>
                <a:effectLst/>
                <a:latin typeface="Century Gothic" panose="020B0502020202020204" pitchFamily="34" charset="0"/>
                <a:ea typeface="+mn-ea"/>
                <a:cs typeface="+mn-cs"/>
              </a:rPr>
              <a:t>, ma un gruppo di clienti simili.</a:t>
            </a:r>
          </a:p>
          <a:p>
            <a:r>
              <a:rPr lang="it-CH" sz="1100" kern="1200" noProof="0" dirty="0">
                <a:solidFill>
                  <a:schemeClr val="tx1"/>
                </a:solidFill>
                <a:effectLst/>
                <a:latin typeface="Century Gothic" panose="020B0502020202020204" pitchFamily="34" charset="0"/>
                <a:ea typeface="+mn-ea"/>
                <a:cs typeface="+mn-cs"/>
              </a:rPr>
              <a:t> </a:t>
            </a:r>
          </a:p>
          <a:p>
            <a:r>
              <a:rPr lang="it-CH" sz="1100" b="1" kern="1200" noProof="0" dirty="0">
                <a:solidFill>
                  <a:schemeClr val="tx1"/>
                </a:solidFill>
                <a:effectLst/>
                <a:latin typeface="Century Gothic" panose="020B0502020202020204" pitchFamily="34" charset="0"/>
                <a:ea typeface="+mn-ea"/>
                <a:cs typeface="+mn-cs"/>
              </a:rPr>
              <a:t>Possibile attività didattica: </a:t>
            </a:r>
            <a:r>
              <a:rPr lang="it-CH" sz="1100" kern="1200" noProof="0" dirty="0">
                <a:solidFill>
                  <a:schemeClr val="tx1"/>
                </a:solidFill>
                <a:effectLst/>
                <a:latin typeface="Century Gothic" panose="020B0502020202020204" pitchFamily="34" charset="0"/>
                <a:ea typeface="+mn-ea"/>
                <a:cs typeface="+mn-cs"/>
              </a:rPr>
              <a:t>chiedete alle persone in formazione di scrivere ogni dato su un post-it e di raggrupparli poi in categorie (ad es. motivazioni, frustrazioni, abitudini). In questo modo si ottiene una panoramica visiva degli schemi ricorrenti.</a:t>
            </a:r>
          </a:p>
          <a:p>
            <a:r>
              <a:rPr lang="it-CH" sz="1100" kern="1200" noProof="0" dirty="0">
                <a:solidFill>
                  <a:schemeClr val="tx1"/>
                </a:solidFill>
                <a:effectLst/>
                <a:latin typeface="Century Gothic" panose="020B0502020202020204" pitchFamily="34" charset="0"/>
                <a:ea typeface="+mn-ea"/>
                <a:cs typeface="+mn-cs"/>
              </a:rPr>
              <a:t> </a:t>
            </a:r>
          </a:p>
          <a:p>
            <a:r>
              <a:rPr lang="it-CH" sz="1100" b="1" kern="1200" noProof="0" dirty="0">
                <a:solidFill>
                  <a:schemeClr val="tx1"/>
                </a:solidFill>
                <a:effectLst/>
                <a:latin typeface="Century Gothic" panose="020B0502020202020204" pitchFamily="34" charset="0"/>
                <a:ea typeface="+mn-ea"/>
                <a:cs typeface="+mn-cs"/>
              </a:rPr>
              <a:t>Importante per le fasi successive:</a:t>
            </a:r>
          </a:p>
          <a:p>
            <a:r>
              <a:rPr lang="it-CH" sz="1100" kern="1200" noProof="0" dirty="0">
                <a:solidFill>
                  <a:schemeClr val="tx1"/>
                </a:solidFill>
                <a:effectLst/>
                <a:latin typeface="Century Gothic" panose="020B0502020202020204" pitchFamily="34" charset="0"/>
                <a:ea typeface="+mn-ea"/>
                <a:cs typeface="+mn-cs"/>
              </a:rPr>
              <a:t>gli schemi aiutano a collegare le persona ai «Jobs to Be Done». Se, ad esempio, emerge più volte il desiderio di seguire un’alimentazione più sana durante le settimane stressanti, ciò indica un «Job to Be Done» ricorrente.</a:t>
            </a:r>
            <a:endParaRPr lang="it-CH" sz="1100" noProof="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639AB37E-5905-3CFA-826D-EFA096EAE1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7514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88567-57F5-E72B-0DC6-A9BBEE9AD31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E7C2ACA-C971-60F0-1E8D-9F61B7E561A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7B2FB6E-E8FF-794D-A000-B4BD473FAD7E}"/>
              </a:ext>
            </a:extLst>
          </p:cNvPr>
          <p:cNvSpPr>
            <a:spLocks noGrp="1"/>
          </p:cNvSpPr>
          <p:nvPr>
            <p:ph type="body" idx="1"/>
          </p:nvPr>
        </p:nvSpPr>
        <p:spPr/>
        <p:txBody>
          <a:bodyPr/>
          <a:lstStyle/>
          <a:p>
            <a:pPr>
              <a:spcAft>
                <a:spcPts val="600"/>
              </a:spcAft>
            </a:pPr>
            <a:r>
              <a:rPr lang="it-CH" sz="1100" noProof="0" dirty="0">
                <a:latin typeface="Century Gothic" panose="020B0502020202020204" pitchFamily="34" charset="0"/>
              </a:rPr>
              <a:t>Questa diapositiva guida le persone in formazione nella creazione della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 vera e propria.</a:t>
            </a:r>
            <a:br>
              <a:rPr lang="it-CH" sz="1100" noProof="0" dirty="0">
                <a:latin typeface="Century Gothic" panose="020B0502020202020204" pitchFamily="34" charset="0"/>
              </a:rPr>
            </a:br>
            <a:r>
              <a:rPr lang="it-CH" sz="1100" noProof="0" dirty="0">
                <a:latin typeface="Century Gothic" panose="020B0502020202020204" pitchFamily="34" charset="0"/>
              </a:rPr>
              <a:t>Spiegate bene che questa fase trasforma </a:t>
            </a:r>
            <a:r>
              <a:rPr lang="it-CH" sz="1100" b="1" noProof="0" dirty="0">
                <a:latin typeface="Century Gothic" panose="020B0502020202020204" pitchFamily="34" charset="0"/>
              </a:rPr>
              <a:t>gli schemi </a:t>
            </a:r>
            <a:r>
              <a:rPr lang="it-CH" sz="1100" noProof="0" dirty="0">
                <a:latin typeface="Century Gothic" panose="020B0502020202020204" pitchFamily="34" charset="0"/>
              </a:rPr>
              <a:t>in un </a:t>
            </a:r>
            <a:r>
              <a:rPr lang="it-CH" sz="1100" b="1" noProof="0" dirty="0">
                <a:latin typeface="Century Gothic" panose="020B0502020202020204" pitchFamily="34" charset="0"/>
              </a:rPr>
              <a:t>personaggio fittizio, ma realistico </a:t>
            </a:r>
            <a:r>
              <a:rPr lang="it-CH" sz="1100" noProof="0" dirty="0">
                <a:latin typeface="Century Gothic" panose="020B0502020202020204" pitchFamily="34" charset="0"/>
              </a:rPr>
              <a:t>che rappresenta il vostro gruppo target.</a:t>
            </a:r>
          </a:p>
          <a:p>
            <a:pPr>
              <a:spcAft>
                <a:spcPts val="600"/>
              </a:spcAft>
            </a:pPr>
            <a:r>
              <a:rPr lang="it-CH" sz="1100" noProof="0" dirty="0">
                <a:latin typeface="Century Gothic" panose="020B0502020202020204" pitchFamily="34" charset="0"/>
              </a:rPr>
              <a:t>Da sottolineare: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la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 non è una biografia, bensì uno </a:t>
            </a:r>
            <a:r>
              <a:rPr lang="it-CH" sz="1100" b="1" noProof="0" dirty="0">
                <a:latin typeface="Century Gothic" panose="020B0502020202020204" pitchFamily="34" charset="0"/>
              </a:rPr>
              <a:t>strumento di progettazione;</a:t>
            </a:r>
            <a:endParaRPr lang="it-CH"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ha lo scopo di aiutare le persone in formazione a «tenere a mente un volto» mentre progettano la loro soluzione;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non deve essere perfetta, ma può evolversi nel corso di ulteriori ricerche sul campo.</a:t>
            </a:r>
          </a:p>
          <a:p>
            <a:pPr>
              <a:spcAft>
                <a:spcPts val="600"/>
              </a:spcAft>
            </a:pPr>
            <a:endParaRPr lang="it-CH" sz="1100"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Importante: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le </a:t>
            </a:r>
            <a:r>
              <a:rPr lang="it-CH" sz="1100" kern="1200" noProof="0" dirty="0">
                <a:solidFill>
                  <a:schemeClr val="tx1"/>
                </a:solidFill>
                <a:effectLst/>
                <a:latin typeface="+mn-lt"/>
                <a:ea typeface="+mn-ea"/>
                <a:cs typeface="+mn-cs"/>
              </a:rPr>
              <a:t>«Persona» </a:t>
            </a:r>
            <a:r>
              <a:rPr lang="it-CH" sz="1100" noProof="0" dirty="0">
                <a:latin typeface="Century Gothic" panose="020B0502020202020204" pitchFamily="34" charset="0"/>
              </a:rPr>
              <a:t>non devono diventare stereotipi;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incoraggiate le persone in formazione a sviluppare la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 sulla base di osservazioni reali anziché di supposizioni;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l’esempio di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 di Lea mostra come sia possibile integrare motivazioni, frustrazioni e comportamenti senza sovraccaricare i/le partecipanti con troppi dettagli. In questo modo la </a:t>
            </a:r>
            <a:r>
              <a:rPr lang="it-CH" sz="1100" kern="1200" noProof="0" dirty="0">
                <a:solidFill>
                  <a:schemeClr val="tx1"/>
                </a:solidFill>
                <a:effectLst/>
                <a:latin typeface="+mn-lt"/>
                <a:ea typeface="+mn-ea"/>
                <a:cs typeface="+mn-cs"/>
              </a:rPr>
              <a:t>«Persona»</a:t>
            </a:r>
            <a:r>
              <a:rPr lang="it-CH" sz="1100" noProof="0" dirty="0">
                <a:latin typeface="Century Gothic" panose="020B0502020202020204" pitchFamily="34" charset="0"/>
              </a:rPr>
              <a:t> rimane comprensibile e vicina al contesto della scuola professionale.</a:t>
            </a:r>
          </a:p>
          <a:p>
            <a:pPr>
              <a:spcAft>
                <a:spcPts val="600"/>
              </a:spcAft>
            </a:pPr>
            <a:endParaRPr lang="en-US"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6DE2C83F-C938-BCB0-19C2-FF610FFB6D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29753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2.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2.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2.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2.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2.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02.png"/><Relationship Id="rId7" Type="http://schemas.openxmlformats.org/officeDocument/2006/relationships/image" Target="../media/image263.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2.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2.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2.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2.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2.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2.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2.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15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62.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3.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3.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3.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3.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3.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75.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3.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3.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3.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3.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3.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3.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3.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3.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3.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3.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3.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3.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3.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3.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3.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3.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3.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3.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3.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3.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3.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3.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3.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3.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20.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3.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1.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1.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1.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1.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1.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1.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1.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2.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2.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2.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183588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49090381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823470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82331769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9362147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971170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9722595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991594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363299738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00254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6951721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17714858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38680566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9997219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40666591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1543768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98926531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210668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35820657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526251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74460096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33103974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58619174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87367215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32766500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3105721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79697883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404291995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0792615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64378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44112" y="6101888"/>
            <a:ext cx="10058400" cy="138303"/>
          </a:xfrm>
          <a:prstGeom prst="rect">
            <a:avLst/>
          </a:prstGeom>
        </p:spPr>
      </p:pic>
    </p:spTree>
    <p:extLst>
      <p:ext uri="{BB962C8B-B14F-4D97-AF65-F5344CB8AC3E}">
        <p14:creationId xmlns:p14="http://schemas.microsoft.com/office/powerpoint/2010/main" val="172562770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01488591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7980933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889384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7912159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02149990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2233494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48646648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416905547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76336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86067133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19285681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51350322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5715017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4531991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137497317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34085637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426998701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32744678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23202453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1160296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6940588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0252872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226720806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72188311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4180957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87292660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313653279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99653374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3032454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427273226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326405405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213594525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247930006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259766549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360903833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84000879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421235464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77249782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5750547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8084475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297514971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64546924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32848848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404950841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135443171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4908950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53733631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79180465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530607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02.09.2026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3932696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7384246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9604582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5270532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99732068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57744720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36702744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404933599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33285612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20008219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97308601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253927971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209527831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57469470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09515287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474374952"/>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140139767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03451686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43318075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592335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3188522949"/>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43287528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6204319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36049851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378965810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20009314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88972999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149001137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1893580585"/>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4875286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59343592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386305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623296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40673903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88234503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421810709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262585550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26488243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90381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39111979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037731913"/>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3108430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02.09.2026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8819864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975016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831234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4456288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360839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85036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721947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1837426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0923685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78211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85919389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588536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6736635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6535385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2007371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8520329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286992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4900104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5942595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88153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8351655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93630375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theme" Target="../theme/theme2.xml"/><Relationship Id="rId16" Type="http://schemas.openxmlformats.org/officeDocument/2006/relationships/slideLayout" Target="../slideLayouts/slideLayout9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66" Type="http://schemas.openxmlformats.org/officeDocument/2006/relationships/slideLayout" Target="../slideLayouts/slideLayout143.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82.xml"/><Relationship Id="rId61" Type="http://schemas.openxmlformats.org/officeDocument/2006/relationships/slideLayout" Target="../slideLayouts/slideLayout138.xml"/><Relationship Id="rId19" Type="http://schemas.openxmlformats.org/officeDocument/2006/relationships/slideLayout" Target="../slideLayouts/slideLayout9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image" Target="../media/image8.png"/><Relationship Id="rId7" Type="http://schemas.openxmlformats.org/officeDocument/2006/relationships/slideLayout" Target="../slideLayouts/slideLayout84.xml"/><Relationship Id="rId71" Type="http://schemas.openxmlformats.org/officeDocument/2006/relationships/image" Target="../media/image3.png"/><Relationship Id="rId2" Type="http://schemas.openxmlformats.org/officeDocument/2006/relationships/slideLayout" Target="../slideLayouts/slideLayout79.xml"/><Relationship Id="rId29" Type="http://schemas.openxmlformats.org/officeDocument/2006/relationships/slideLayout" Target="../slideLayouts/slideLayout10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70.xml"/><Relationship Id="rId21" Type="http://schemas.openxmlformats.org/officeDocument/2006/relationships/slideLayout" Target="../slideLayouts/slideLayout165.xml"/><Relationship Id="rId42" Type="http://schemas.openxmlformats.org/officeDocument/2006/relationships/slideLayout" Target="../slideLayouts/slideLayout186.xml"/><Relationship Id="rId47" Type="http://schemas.openxmlformats.org/officeDocument/2006/relationships/slideLayout" Target="../slideLayouts/slideLayout191.xml"/><Relationship Id="rId63" Type="http://schemas.openxmlformats.org/officeDocument/2006/relationships/slideLayout" Target="../slideLayouts/slideLayout207.xml"/><Relationship Id="rId68" Type="http://schemas.openxmlformats.org/officeDocument/2006/relationships/slideLayout" Target="../slideLayouts/slideLayout212.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0.xml"/><Relationship Id="rId11" Type="http://schemas.openxmlformats.org/officeDocument/2006/relationships/slideLayout" Target="../slideLayouts/slideLayout155.xml"/><Relationship Id="rId32" Type="http://schemas.openxmlformats.org/officeDocument/2006/relationships/slideLayout" Target="../slideLayouts/slideLayout176.xml"/><Relationship Id="rId37" Type="http://schemas.openxmlformats.org/officeDocument/2006/relationships/slideLayout" Target="../slideLayouts/slideLayout181.xml"/><Relationship Id="rId53" Type="http://schemas.openxmlformats.org/officeDocument/2006/relationships/slideLayout" Target="../slideLayouts/slideLayout197.xml"/><Relationship Id="rId58" Type="http://schemas.openxmlformats.org/officeDocument/2006/relationships/slideLayout" Target="../slideLayouts/slideLayout202.xml"/><Relationship Id="rId74" Type="http://schemas.openxmlformats.org/officeDocument/2006/relationships/slideLayout" Target="../slideLayouts/slideLayout218.xml"/><Relationship Id="rId79" Type="http://schemas.openxmlformats.org/officeDocument/2006/relationships/image" Target="../media/image1.png"/><Relationship Id="rId5" Type="http://schemas.openxmlformats.org/officeDocument/2006/relationships/slideLayout" Target="../slideLayouts/slideLayout149.xml"/><Relationship Id="rId90" Type="http://schemas.openxmlformats.org/officeDocument/2006/relationships/image" Target="../media/image12.png"/><Relationship Id="rId14" Type="http://schemas.openxmlformats.org/officeDocument/2006/relationships/slideLayout" Target="../slideLayouts/slideLayout158.xml"/><Relationship Id="rId22" Type="http://schemas.openxmlformats.org/officeDocument/2006/relationships/slideLayout" Target="../slideLayouts/slideLayout166.xml"/><Relationship Id="rId27" Type="http://schemas.openxmlformats.org/officeDocument/2006/relationships/slideLayout" Target="../slideLayouts/slideLayout171.xml"/><Relationship Id="rId30" Type="http://schemas.openxmlformats.org/officeDocument/2006/relationships/slideLayout" Target="../slideLayouts/slideLayout174.xml"/><Relationship Id="rId35" Type="http://schemas.openxmlformats.org/officeDocument/2006/relationships/slideLayout" Target="../slideLayouts/slideLayout179.xml"/><Relationship Id="rId43" Type="http://schemas.openxmlformats.org/officeDocument/2006/relationships/slideLayout" Target="../slideLayouts/slideLayout187.xml"/><Relationship Id="rId48" Type="http://schemas.openxmlformats.org/officeDocument/2006/relationships/slideLayout" Target="../slideLayouts/slideLayout192.xml"/><Relationship Id="rId56" Type="http://schemas.openxmlformats.org/officeDocument/2006/relationships/slideLayout" Target="../slideLayouts/slideLayout200.xml"/><Relationship Id="rId64" Type="http://schemas.openxmlformats.org/officeDocument/2006/relationships/slideLayout" Target="../slideLayouts/slideLayout208.xml"/><Relationship Id="rId69" Type="http://schemas.openxmlformats.org/officeDocument/2006/relationships/slideLayout" Target="../slideLayouts/slideLayout213.xml"/><Relationship Id="rId77" Type="http://schemas.openxmlformats.org/officeDocument/2006/relationships/slideLayout" Target="../slideLayouts/slideLayout221.xml"/><Relationship Id="rId8" Type="http://schemas.openxmlformats.org/officeDocument/2006/relationships/slideLayout" Target="../slideLayouts/slideLayout152.xml"/><Relationship Id="rId51" Type="http://schemas.openxmlformats.org/officeDocument/2006/relationships/slideLayout" Target="../slideLayouts/slideLayout195.xml"/><Relationship Id="rId72" Type="http://schemas.openxmlformats.org/officeDocument/2006/relationships/slideLayout" Target="../slideLayouts/slideLayout216.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147.xml"/><Relationship Id="rId12" Type="http://schemas.openxmlformats.org/officeDocument/2006/relationships/slideLayout" Target="../slideLayouts/slideLayout156.xml"/><Relationship Id="rId17" Type="http://schemas.openxmlformats.org/officeDocument/2006/relationships/slideLayout" Target="../slideLayouts/slideLayout161.xml"/><Relationship Id="rId25" Type="http://schemas.openxmlformats.org/officeDocument/2006/relationships/slideLayout" Target="../slideLayouts/slideLayout169.xml"/><Relationship Id="rId33" Type="http://schemas.openxmlformats.org/officeDocument/2006/relationships/slideLayout" Target="../slideLayouts/slideLayout177.xml"/><Relationship Id="rId38" Type="http://schemas.openxmlformats.org/officeDocument/2006/relationships/slideLayout" Target="../slideLayouts/slideLayout182.xml"/><Relationship Id="rId46" Type="http://schemas.openxmlformats.org/officeDocument/2006/relationships/slideLayout" Target="../slideLayouts/slideLayout190.xml"/><Relationship Id="rId59" Type="http://schemas.openxmlformats.org/officeDocument/2006/relationships/slideLayout" Target="../slideLayouts/slideLayout203.xml"/><Relationship Id="rId67" Type="http://schemas.openxmlformats.org/officeDocument/2006/relationships/slideLayout" Target="../slideLayouts/slideLayout211.xml"/><Relationship Id="rId20" Type="http://schemas.openxmlformats.org/officeDocument/2006/relationships/slideLayout" Target="../slideLayouts/slideLayout164.xml"/><Relationship Id="rId41" Type="http://schemas.openxmlformats.org/officeDocument/2006/relationships/slideLayout" Target="../slideLayouts/slideLayout185.xml"/><Relationship Id="rId54" Type="http://schemas.openxmlformats.org/officeDocument/2006/relationships/slideLayout" Target="../slideLayouts/slideLayout198.xml"/><Relationship Id="rId62" Type="http://schemas.openxmlformats.org/officeDocument/2006/relationships/slideLayout" Target="../slideLayouts/slideLayout206.xml"/><Relationship Id="rId70" Type="http://schemas.openxmlformats.org/officeDocument/2006/relationships/slideLayout" Target="../slideLayouts/slideLayout214.xml"/><Relationship Id="rId75" Type="http://schemas.openxmlformats.org/officeDocument/2006/relationships/slideLayout" Target="../slideLayouts/slideLayout219.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45.xml"/><Relationship Id="rId6" Type="http://schemas.openxmlformats.org/officeDocument/2006/relationships/slideLayout" Target="../slideLayouts/slideLayout150.xml"/><Relationship Id="rId15" Type="http://schemas.openxmlformats.org/officeDocument/2006/relationships/slideLayout" Target="../slideLayouts/slideLayout159.xml"/><Relationship Id="rId23" Type="http://schemas.openxmlformats.org/officeDocument/2006/relationships/slideLayout" Target="../slideLayouts/slideLayout167.xml"/><Relationship Id="rId28" Type="http://schemas.openxmlformats.org/officeDocument/2006/relationships/slideLayout" Target="../slideLayouts/slideLayout172.xml"/><Relationship Id="rId36" Type="http://schemas.openxmlformats.org/officeDocument/2006/relationships/slideLayout" Target="../slideLayouts/slideLayout180.xml"/><Relationship Id="rId49" Type="http://schemas.openxmlformats.org/officeDocument/2006/relationships/slideLayout" Target="../slideLayouts/slideLayout193.xml"/><Relationship Id="rId57" Type="http://schemas.openxmlformats.org/officeDocument/2006/relationships/slideLayout" Target="../slideLayouts/slideLayout201.xml"/><Relationship Id="rId10" Type="http://schemas.openxmlformats.org/officeDocument/2006/relationships/slideLayout" Target="../slideLayouts/slideLayout154.xml"/><Relationship Id="rId31" Type="http://schemas.openxmlformats.org/officeDocument/2006/relationships/slideLayout" Target="../slideLayouts/slideLayout175.xml"/><Relationship Id="rId44" Type="http://schemas.openxmlformats.org/officeDocument/2006/relationships/slideLayout" Target="../slideLayouts/slideLayout188.xml"/><Relationship Id="rId52" Type="http://schemas.openxmlformats.org/officeDocument/2006/relationships/slideLayout" Target="../slideLayouts/slideLayout196.xml"/><Relationship Id="rId60" Type="http://schemas.openxmlformats.org/officeDocument/2006/relationships/slideLayout" Target="../slideLayouts/slideLayout204.xml"/><Relationship Id="rId65" Type="http://schemas.openxmlformats.org/officeDocument/2006/relationships/slideLayout" Target="../slideLayouts/slideLayout209.xml"/><Relationship Id="rId73" Type="http://schemas.openxmlformats.org/officeDocument/2006/relationships/slideLayout" Target="../slideLayouts/slideLayout217.xml"/><Relationship Id="rId78" Type="http://schemas.openxmlformats.org/officeDocument/2006/relationships/theme" Target="../theme/theme3.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148.xml"/><Relationship Id="rId9" Type="http://schemas.openxmlformats.org/officeDocument/2006/relationships/slideLayout" Target="../slideLayouts/slideLayout153.xml"/><Relationship Id="rId13" Type="http://schemas.openxmlformats.org/officeDocument/2006/relationships/slideLayout" Target="../slideLayouts/slideLayout157.xml"/><Relationship Id="rId18" Type="http://schemas.openxmlformats.org/officeDocument/2006/relationships/slideLayout" Target="../slideLayouts/slideLayout162.xml"/><Relationship Id="rId39" Type="http://schemas.openxmlformats.org/officeDocument/2006/relationships/slideLayout" Target="../slideLayouts/slideLayout183.xml"/><Relationship Id="rId34" Type="http://schemas.openxmlformats.org/officeDocument/2006/relationships/slideLayout" Target="../slideLayouts/slideLayout178.xml"/><Relationship Id="rId50" Type="http://schemas.openxmlformats.org/officeDocument/2006/relationships/slideLayout" Target="../slideLayouts/slideLayout194.xml"/><Relationship Id="rId55" Type="http://schemas.openxmlformats.org/officeDocument/2006/relationships/slideLayout" Target="../slideLayouts/slideLayout199.xml"/><Relationship Id="rId76" Type="http://schemas.openxmlformats.org/officeDocument/2006/relationships/slideLayout" Target="../slideLayouts/slideLayout220.xml"/><Relationship Id="rId7" Type="http://schemas.openxmlformats.org/officeDocument/2006/relationships/slideLayout" Target="../slideLayouts/slideLayout151.xml"/><Relationship Id="rId71" Type="http://schemas.openxmlformats.org/officeDocument/2006/relationships/slideLayout" Target="../slideLayouts/slideLayout215.xml"/><Relationship Id="rId2" Type="http://schemas.openxmlformats.org/officeDocument/2006/relationships/slideLayout" Target="../slideLayouts/slideLayout146.xml"/><Relationship Id="rId29" Type="http://schemas.openxmlformats.org/officeDocument/2006/relationships/slideLayout" Target="../slideLayouts/slideLayout173.xml"/><Relationship Id="rId24" Type="http://schemas.openxmlformats.org/officeDocument/2006/relationships/slideLayout" Target="../slideLayouts/slideLayout168.xml"/><Relationship Id="rId40" Type="http://schemas.openxmlformats.org/officeDocument/2006/relationships/slideLayout" Target="../slideLayouts/slideLayout184.xml"/><Relationship Id="rId45" Type="http://schemas.openxmlformats.org/officeDocument/2006/relationships/slideLayout" Target="../slideLayouts/slideLayout189.xml"/><Relationship Id="rId66" Type="http://schemas.openxmlformats.org/officeDocument/2006/relationships/slideLayout" Target="../slideLayouts/slideLayout210.xml"/><Relationship Id="rId87" Type="http://schemas.openxmlformats.org/officeDocument/2006/relationships/image" Target="../media/image9.png"/><Relationship Id="rId61" Type="http://schemas.openxmlformats.org/officeDocument/2006/relationships/slideLayout" Target="../slideLayouts/slideLayout205.xml"/><Relationship Id="rId82" Type="http://schemas.openxmlformats.org/officeDocument/2006/relationships/image" Target="../media/image4.png"/><Relationship Id="rId19" Type="http://schemas.openxmlformats.org/officeDocument/2006/relationships/slideLayout" Target="../slideLayouts/slideLayout1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88151815"/>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62614533"/>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 id="2147483953" r:id="rId14"/>
    <p:sldLayoutId id="2147483954" r:id="rId15"/>
    <p:sldLayoutId id="2147483955" r:id="rId16"/>
    <p:sldLayoutId id="2147483956" r:id="rId17"/>
    <p:sldLayoutId id="2147483957" r:id="rId18"/>
    <p:sldLayoutId id="2147483958" r:id="rId19"/>
    <p:sldLayoutId id="2147483959" r:id="rId20"/>
    <p:sldLayoutId id="2147483960" r:id="rId21"/>
    <p:sldLayoutId id="2147483961" r:id="rId22"/>
    <p:sldLayoutId id="2147483962" r:id="rId23"/>
    <p:sldLayoutId id="2147483963" r:id="rId24"/>
    <p:sldLayoutId id="2147483964" r:id="rId25"/>
    <p:sldLayoutId id="2147483965" r:id="rId26"/>
    <p:sldLayoutId id="2147483966" r:id="rId27"/>
    <p:sldLayoutId id="2147483967" r:id="rId28"/>
    <p:sldLayoutId id="2147483968" r:id="rId29"/>
    <p:sldLayoutId id="2147483969" r:id="rId30"/>
    <p:sldLayoutId id="2147483970" r:id="rId31"/>
    <p:sldLayoutId id="2147483971" r:id="rId32"/>
    <p:sldLayoutId id="2147483972" r:id="rId33"/>
    <p:sldLayoutId id="2147483973" r:id="rId34"/>
    <p:sldLayoutId id="2147483974" r:id="rId35"/>
    <p:sldLayoutId id="2147483975" r:id="rId36"/>
    <p:sldLayoutId id="2147483976" r:id="rId37"/>
    <p:sldLayoutId id="2147483977" r:id="rId38"/>
    <p:sldLayoutId id="2147483978" r:id="rId39"/>
    <p:sldLayoutId id="2147483979" r:id="rId40"/>
    <p:sldLayoutId id="2147483980" r:id="rId41"/>
    <p:sldLayoutId id="2147483981" r:id="rId42"/>
    <p:sldLayoutId id="2147483982" r:id="rId43"/>
    <p:sldLayoutId id="2147483983" r:id="rId44"/>
    <p:sldLayoutId id="2147483984" r:id="rId45"/>
    <p:sldLayoutId id="2147483985" r:id="rId46"/>
    <p:sldLayoutId id="2147483986" r:id="rId47"/>
    <p:sldLayoutId id="2147483987" r:id="rId48"/>
    <p:sldLayoutId id="2147483988" r:id="rId49"/>
    <p:sldLayoutId id="2147483989" r:id="rId50"/>
    <p:sldLayoutId id="2147483990" r:id="rId51"/>
    <p:sldLayoutId id="2147483991" r:id="rId52"/>
    <p:sldLayoutId id="2147483992" r:id="rId53"/>
    <p:sldLayoutId id="2147483993" r:id="rId54"/>
    <p:sldLayoutId id="2147483994" r:id="rId55"/>
    <p:sldLayoutId id="2147483995" r:id="rId56"/>
    <p:sldLayoutId id="2147483996" r:id="rId57"/>
    <p:sldLayoutId id="2147483997" r:id="rId58"/>
    <p:sldLayoutId id="2147483998" r:id="rId59"/>
    <p:sldLayoutId id="2147483999" r:id="rId60"/>
    <p:sldLayoutId id="2147484000" r:id="rId61"/>
    <p:sldLayoutId id="2147484001" r:id="rId62"/>
    <p:sldLayoutId id="2147484002" r:id="rId63"/>
    <p:sldLayoutId id="2147484003" r:id="rId64"/>
    <p:sldLayoutId id="2147484004" r:id="rId65"/>
    <p:sldLayoutId id="2147484005" r:id="rId66"/>
    <p:sldLayoutId id="2147484006" r:id="rId67"/>
    <p:sldLayoutId id="2147484007" r:id="rId68"/>
    <p:sldLayoutId id="2147484008" r:id="rId69"/>
    <p:sldLayoutId id="2147484009" r:id="rId70"/>
    <p:sldLayoutId id="2147484010" r:id="rId71"/>
    <p:sldLayoutId id="2147484011" r:id="rId72"/>
    <p:sldLayoutId id="2147484012" r:id="rId73"/>
    <p:sldLayoutId id="2147484013" r:id="rId74"/>
    <p:sldLayoutId id="2147484014" r:id="rId75"/>
    <p:sldLayoutId id="2147484015" r:id="rId76"/>
    <p:sldLayoutId id="2147484016"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7.png"/><Relationship Id="rId2" Type="http://schemas.openxmlformats.org/officeDocument/2006/relationships/notesSlide" Target="../notesSlides/notesSlide1.xml"/><Relationship Id="rId1" Type="http://schemas.openxmlformats.org/officeDocument/2006/relationships/slideLayout" Target="../slideLayouts/slideLayout149.xml"/><Relationship Id="rId4" Type="http://schemas.openxmlformats.org/officeDocument/2006/relationships/image" Target="../media/image428.jpeg"/></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03.xml"/><Relationship Id="rId4" Type="http://schemas.openxmlformats.org/officeDocument/2006/relationships/image" Target="../media/image429.jpeg"/></Relationships>
</file>

<file path=ppt/slides/_rels/slide3.xml.rels><?xml version="1.0" encoding="UTF-8" standalone="yes"?>
<Relationships xmlns="http://schemas.openxmlformats.org/package/2006/relationships"><Relationship Id="rId3" Type="http://schemas.openxmlformats.org/officeDocument/2006/relationships/image" Target="../media/image427.png"/><Relationship Id="rId2" Type="http://schemas.openxmlformats.org/officeDocument/2006/relationships/notesSlide" Target="../notesSlides/notesSlide3.xml"/><Relationship Id="rId1" Type="http://schemas.openxmlformats.org/officeDocument/2006/relationships/slideLayout" Target="../slideLayouts/slideLayout8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8.xml"/></Relationships>
</file>

<file path=ppt/slides/_rels/slide5.xml.rels><?xml version="1.0" encoding="UTF-8" standalone="yes"?>
<Relationships xmlns="http://schemas.openxmlformats.org/package/2006/relationships"><Relationship Id="rId3" Type="http://schemas.openxmlformats.org/officeDocument/2006/relationships/image" Target="../media/image430.jpe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notesSlide" Target="../notesSlides/notesSlide6.xml"/><Relationship Id="rId1" Type="http://schemas.openxmlformats.org/officeDocument/2006/relationships/slideLayout" Target="../slideLayouts/slideLayout36.xml"/><Relationship Id="rId5" Type="http://schemas.openxmlformats.org/officeDocument/2006/relationships/image" Target="../media/image433.png"/><Relationship Id="rId4" Type="http://schemas.openxmlformats.org/officeDocument/2006/relationships/image" Target="../media/image432.png"/></Relationships>
</file>

<file path=ppt/slides/_rels/slide7.xml.rels><?xml version="1.0" encoding="UTF-8" standalone="yes"?>
<Relationships xmlns="http://schemas.openxmlformats.org/package/2006/relationships"><Relationship Id="rId3" Type="http://schemas.openxmlformats.org/officeDocument/2006/relationships/image" Target="../media/image434.png"/><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9.xml"/><Relationship Id="rId1" Type="http://schemas.openxmlformats.org/officeDocument/2006/relationships/slideLayout" Target="../slideLayouts/slideLayout36.xml"/><Relationship Id="rId4" Type="http://schemas.openxmlformats.org/officeDocument/2006/relationships/image" Target="../media/image4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22434B1-6DF2-61BB-7847-1D5B6A457AE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10729" y="0"/>
            <a:ext cx="2176672" cy="1043578"/>
          </a:xfrm>
          <a:prstGeom prst="rect">
            <a:avLst/>
          </a:prstGeom>
        </p:spPr>
      </p:pic>
      <p:sp>
        <p:nvSpPr>
          <p:cNvPr id="7" name="Titel 1">
            <a:extLst>
              <a:ext uri="{FF2B5EF4-FFF2-40B4-BE49-F238E27FC236}">
                <a16:creationId xmlns:a16="http://schemas.microsoft.com/office/drawing/2014/main" id="{7BCE883B-BFCE-4258-A307-77A544A10374}"/>
              </a:ext>
            </a:extLst>
          </p:cNvPr>
          <p:cNvSpPr>
            <a:spLocks noGrp="1"/>
          </p:cNvSpPr>
          <p:nvPr>
            <p:ph type="title"/>
          </p:nvPr>
        </p:nvSpPr>
        <p:spPr>
          <a:xfrm>
            <a:off x="7652084" y="3827039"/>
            <a:ext cx="4331369" cy="846756"/>
          </a:xfrm>
        </p:spPr>
        <p:txBody>
          <a:bodyPr>
            <a:noAutofit/>
          </a:bodyPr>
          <a:lstStyle/>
          <a:p>
            <a:r>
              <a:rPr lang="de-CH" sz="3600" dirty="0">
                <a:solidFill>
                  <a:srgbClr val="0B4874"/>
                </a:solidFill>
              </a:rPr>
              <a:t>Temi ricorrenti</a:t>
            </a:r>
          </a:p>
        </p:txBody>
      </p:sp>
      <p:sp>
        <p:nvSpPr>
          <p:cNvPr id="9" name="Rechteck 8">
            <a:extLst>
              <a:ext uri="{FF2B5EF4-FFF2-40B4-BE49-F238E27FC236}">
                <a16:creationId xmlns:a16="http://schemas.microsoft.com/office/drawing/2014/main" id="{07A64030-BEEE-F49E-3FDE-63683A65BE68}"/>
              </a:ext>
            </a:extLst>
          </p:cNvPr>
          <p:cNvSpPr/>
          <p:nvPr/>
        </p:nvSpPr>
        <p:spPr>
          <a:xfrm>
            <a:off x="925894" y="5630244"/>
            <a:ext cx="3886000" cy="73866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200" i="0" u="none" strike="noStrike" kern="1200" cap="none" spc="0" normalizeH="0" baseline="0" noProof="0" dirty="0">
                <a:ln>
                  <a:noFill/>
                </a:ln>
                <a:solidFill>
                  <a:srgbClr val="8EB403"/>
                </a:solidFill>
                <a:effectLst/>
                <a:uLnTx/>
                <a:uFillTx/>
                <a:latin typeface="Century Gothic"/>
                <a:ea typeface="+mn-ea"/>
                <a:cs typeface="+mn-cs"/>
              </a:rPr>
              <a:t>my</a:t>
            </a:r>
            <a:r>
              <a:rPr kumimoji="0" lang="de-CH" sz="4200" b="1" i="0" u="none" strike="noStrike" kern="1200" cap="none" spc="0" normalizeH="0" baseline="0" noProof="0" dirty="0">
                <a:ln>
                  <a:noFill/>
                </a:ln>
                <a:solidFill>
                  <a:srgbClr val="8EB403"/>
                </a:solidFill>
                <a:effectLst/>
                <a:uLnTx/>
                <a:uFillTx/>
                <a:latin typeface="Century Gothic"/>
                <a:ea typeface="+mn-ea"/>
                <a:cs typeface="+mn-cs"/>
              </a:rPr>
              <a:t>idea.</a:t>
            </a:r>
            <a:r>
              <a:rPr kumimoji="0" lang="de-CH" sz="4200" b="0" i="0" u="none" strike="noStrike" kern="1200" cap="none" spc="0" normalizeH="0" baseline="0" noProof="0" dirty="0">
                <a:ln>
                  <a:noFill/>
                </a:ln>
                <a:solidFill>
                  <a:srgbClr val="8EB403"/>
                </a:solidFill>
                <a:effectLst/>
                <a:uLnTx/>
                <a:uFillTx/>
                <a:latin typeface="Century Gothic"/>
                <a:ea typeface="+mn-ea"/>
                <a:cs typeface="+mn-cs"/>
              </a:rPr>
              <a:t>ch 2.0</a:t>
            </a:r>
          </a:p>
        </p:txBody>
      </p:sp>
      <p:sp>
        <p:nvSpPr>
          <p:cNvPr id="10" name="Ellipse 16">
            <a:extLst>
              <a:ext uri="{FF2B5EF4-FFF2-40B4-BE49-F238E27FC236}">
                <a16:creationId xmlns:a16="http://schemas.microsoft.com/office/drawing/2014/main" id="{4450165A-BC44-E98E-90B6-10DFF709CB95}"/>
              </a:ext>
            </a:extLst>
          </p:cNvPr>
          <p:cNvSpPr/>
          <p:nvPr/>
        </p:nvSpPr>
        <p:spPr>
          <a:xfrm>
            <a:off x="9348253" y="188484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B833D50E-B8E9-F177-C10D-9B091BCE63B1}"/>
              </a:ext>
            </a:extLst>
          </p:cNvPr>
          <p:cNvSpPr>
            <a:spLocks noEditPoints="1"/>
          </p:cNvSpPr>
          <p:nvPr/>
        </p:nvSpPr>
        <p:spPr bwMode="auto">
          <a:xfrm>
            <a:off x="9599926" y="2136513"/>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1632741" rtl="0"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a typeface="+mn-ea"/>
              <a:cs typeface="+mn-cs"/>
            </a:endParaRPr>
          </a:p>
        </p:txBody>
      </p:sp>
      <p:pic>
        <p:nvPicPr>
          <p:cNvPr id="4" name="Grafik 3">
            <a:extLst>
              <a:ext uri="{FF2B5EF4-FFF2-40B4-BE49-F238E27FC236}">
                <a16:creationId xmlns:a16="http://schemas.microsoft.com/office/drawing/2014/main" id="{D5E85829-7912-E8B9-F081-1A99CC4AEDFF}"/>
              </a:ext>
            </a:extLst>
          </p:cNvPr>
          <p:cNvPicPr>
            <a:picLocks noChangeAspect="1"/>
          </p:cNvPicPr>
          <p:nvPr/>
        </p:nvPicPr>
        <p:blipFill>
          <a:blip r:embed="rId4" cstate="email">
            <a:extLst>
              <a:ext uri="{28A0092B-C50C-407E-A947-70E740481C1C}">
                <a14:useLocalDpi xmlns:a14="http://schemas.microsoft.com/office/drawing/2010/main"/>
              </a:ext>
            </a:extLst>
          </a:blip>
          <a:srcRect t="6781" r="18139"/>
          <a:stretch>
            <a:fillRect/>
          </a:stretch>
        </p:blipFill>
        <p:spPr>
          <a:xfrm>
            <a:off x="9262983" y="5365826"/>
            <a:ext cx="2860191" cy="1172957"/>
          </a:xfrm>
          <a:prstGeom prst="rect">
            <a:avLst/>
          </a:prstGeom>
        </p:spPr>
      </p:pic>
    </p:spTree>
    <p:extLst>
      <p:ext uri="{BB962C8B-B14F-4D97-AF65-F5344CB8AC3E}">
        <p14:creationId xmlns:p14="http://schemas.microsoft.com/office/powerpoint/2010/main" val="2901858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0" y="456780"/>
            <a:ext cx="10629597"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a:pPr>
            <a:r>
              <a:rPr kumimoji="0" lang="it-CH" sz="21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Condizioni di utilizzo del programma di apprendimento myidea</a:t>
            </a:r>
            <a:endParaRPr kumimoji="0" lang="it-CH" sz="21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Uso liberamente accessibile: </a:t>
            </a:r>
            <a:r>
              <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I documenti sono liberamente accessibili e in linea di principio possono essere utilizzati da chiunque.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Per chi sono stati creati i documenti?</a:t>
            </a:r>
            <a:r>
              <a:rPr kumimoji="0" lang="it-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documenti sono stati creati per essere utilizzati nelle scuole professionali. Si rivolgono principalmente agli insegnanti che hanno completato un corso di formazione di base di quattro giorni sul programma di apprendimento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Se si desidera utilizzare i documenti senza aver completato questa formazione, è possibile farlo. In questo caso, vi preghiamo di comunicarcelo. Saremo lieti di parlare con voi: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Attribuzione: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Ogni volta che i materiali vengono utilizzati, il “Centro svizzero per la mentalità e l'agire imprenditoriale </a:t>
            </a:r>
            <a:r>
              <a:rPr kumimoji="0" lang="it-CH" sz="1200" b="0" i="0"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deve essere identificato come l'autore dei documenti. Ciò può essere fatto utilizzando la seguente dicitura: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"Documenti creati da: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Se si utilizzano documenti completi (ad esempio diapositive PowerPoint, documenti Word come il mini business plan), si prega di lasciare il logo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nei punti appropriati.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2011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Nessun uso commerciale: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materiali non possono essere utilizzati per scopi commerciali. Possono essere utilizzati solo a fini didattici.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Modifica e ulteriore sviluppo: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È un principio fondamentale che gli insegnanti che utilizzano i materiali didattici di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possano adattarli e svilupparli ulteriormente. Tuttavia, anche se vengono apportate modifiche ai documenti, è necessario citare il Centro svizzero per la mentalità e l’agire imprenditoriale come creatore originale. In questo caso, aggiungete una nota che indichi che sono state apportate delle modifiche, ad 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“Basato su materiali del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 cura di [vostro nome/organizzazione]”.</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Contatti: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Per eventuali domande o ulteriori informazioni, non esitate a contattarci: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Grazie e buona fortuna per la realizzazione di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Centro svizzero per la mentalità e l’agire imprenditoriale </a:t>
            </a:r>
            <a:r>
              <a:rPr kumimoji="0" lang="it-CH" sz="1200" b="1" i="1" u="none" strike="noStrike" kern="1200" cap="none" spc="0" normalizeH="0" baseline="0" noProof="0" dirty="0" err="1">
                <a:ln>
                  <a:noFill/>
                </a:ln>
                <a:solidFill>
                  <a:srgbClr val="6C0A63"/>
                </a:solidFill>
                <a:effectLst/>
                <a:uLnTx/>
                <a:uFillTx/>
                <a:latin typeface="Century Gothic"/>
                <a:ea typeface="+mn-ea"/>
                <a:cs typeface="+mn-cs"/>
              </a:rPr>
              <a:t>csMAI</a:t>
            </a:r>
            <a:endParaRPr kumimoji="0" lang="it-CH" sz="1200" b="1" i="1" u="none" strike="noStrike" kern="1200" cap="none" spc="0" normalizeH="0" baseline="0" noProof="0" dirty="0">
              <a:ln>
                <a:noFill/>
              </a:ln>
              <a:solidFill>
                <a:srgbClr val="6C0A63"/>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97717"/>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350" b="1" i="0" u="none" strike="noStrike" kern="1200" cap="none" spc="0" normalizeH="0" baseline="0" noProof="0" dirty="0">
                <a:ln>
                  <a:noFill/>
                </a:ln>
                <a:solidFill>
                  <a:srgbClr val="6C0A63"/>
                </a:solidFill>
                <a:effectLst/>
                <a:uLnTx/>
                <a:uFillTx/>
                <a:latin typeface="Century Gothic"/>
                <a:ea typeface="+mn-ea"/>
                <a:cs typeface="+mn-cs"/>
              </a:rPr>
              <a:t>Siamo lieti che vogliate utilizzare i documenti del programma di apprendimento </a:t>
            </a:r>
            <a:r>
              <a:rPr kumimoji="0" lang="it-CH" sz="1350" b="1" i="1" u="none" strike="noStrike" kern="1200" cap="none" spc="0" normalizeH="0" baseline="0" noProof="0" dirty="0">
                <a:ln>
                  <a:noFill/>
                </a:ln>
                <a:solidFill>
                  <a:srgbClr val="6C0A63"/>
                </a:solidFill>
                <a:effectLst/>
                <a:uLnTx/>
                <a:uFillTx/>
                <a:latin typeface="Century Gothic"/>
                <a:ea typeface="+mn-ea"/>
                <a:cs typeface="+mn-cs"/>
              </a:rPr>
              <a:t>myidea </a:t>
            </a:r>
            <a:r>
              <a:rPr kumimoji="0" lang="it-CH" sz="1350" b="1" i="0" u="none" strike="noStrike" kern="1200" cap="none" spc="0" normalizeH="0" baseline="0" noProof="0" dirty="0">
                <a:ln>
                  <a:noFill/>
                </a:ln>
                <a:solidFill>
                  <a:srgbClr val="6C0A63"/>
                </a:solidFill>
                <a:effectLst/>
                <a:uLnTx/>
                <a:uFillTx/>
                <a:latin typeface="Century Gothic"/>
                <a:ea typeface="+mn-ea"/>
                <a:cs typeface="+mn-cs"/>
              </a:rPr>
              <a:t>nelle vostre lezioni. I documenti sono utilizzati per insegnare il pensiero e il comportamento imprenditoriale. Vi preghiamo di osservare le seguenti condizioni d'uso:</a:t>
            </a:r>
            <a:endParaRPr kumimoji="0" lang="it-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35125" y="183479"/>
            <a:ext cx="1851032" cy="925516"/>
          </a:xfrm>
          <a:prstGeom prst="rect">
            <a:avLst/>
          </a:prstGeom>
        </p:spPr>
      </p:pic>
    </p:spTree>
    <p:extLst>
      <p:ext uri="{BB962C8B-B14F-4D97-AF65-F5344CB8AC3E}">
        <p14:creationId xmlns:p14="http://schemas.microsoft.com/office/powerpoint/2010/main" val="1760388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2AF07B8-FE56-A24B-3C17-5744DE298E1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225749" y="0"/>
            <a:ext cx="2176672" cy="1043578"/>
          </a:xfrm>
          <a:prstGeom prst="rect">
            <a:avLst/>
          </a:prstGeom>
        </p:spPr>
      </p:pic>
      <p:sp>
        <p:nvSpPr>
          <p:cNvPr id="10" name="Ellipse 16">
            <a:extLst>
              <a:ext uri="{FF2B5EF4-FFF2-40B4-BE49-F238E27FC236}">
                <a16:creationId xmlns:a16="http://schemas.microsoft.com/office/drawing/2014/main" id="{E62AD2C4-A293-98A3-CBC7-BAE4DA89F446}"/>
              </a:ext>
            </a:extLst>
          </p:cNvPr>
          <p:cNvSpPr/>
          <p:nvPr/>
        </p:nvSpPr>
        <p:spPr>
          <a:xfrm>
            <a:off x="5425953" y="2606736"/>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983EDD37-61CE-BDC6-E7B3-7B682E17C8D1}"/>
              </a:ext>
            </a:extLst>
          </p:cNvPr>
          <p:cNvSpPr>
            <a:spLocks noEditPoints="1"/>
          </p:cNvSpPr>
          <p:nvPr/>
        </p:nvSpPr>
        <p:spPr bwMode="auto">
          <a:xfrm>
            <a:off x="5677626" y="2858409"/>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12" name="Rechteck 11">
            <a:extLst>
              <a:ext uri="{FF2B5EF4-FFF2-40B4-BE49-F238E27FC236}">
                <a16:creationId xmlns:a16="http://schemas.microsoft.com/office/drawing/2014/main" id="{5E071E20-F44F-5F09-BE4A-9B6FF0F99F78}"/>
              </a:ext>
            </a:extLst>
          </p:cNvPr>
          <p:cNvSpPr/>
          <p:nvPr/>
        </p:nvSpPr>
        <p:spPr>
          <a:xfrm>
            <a:off x="6937626" y="2686685"/>
            <a:ext cx="4701096" cy="1077218"/>
          </a:xfrm>
          <a:prstGeom prst="rect">
            <a:avLst/>
          </a:prstGeom>
        </p:spPr>
        <p:txBody>
          <a:bodyPr wrap="square">
            <a:spAutoFit/>
          </a:bodyPr>
          <a:lstStyle/>
          <a:p>
            <a:r>
              <a:rPr lang="en-GB" sz="3200" b="1" noProof="0" dirty="0">
                <a:solidFill>
                  <a:srgbClr val="0B4874"/>
                </a:solidFill>
              </a:rPr>
              <a:t>Tema ricorrente</a:t>
            </a:r>
          </a:p>
          <a:p>
            <a:r>
              <a:rPr lang="en-GB" sz="3200" noProof="0" dirty="0" err="1">
                <a:solidFill>
                  <a:srgbClr val="0B4874"/>
                </a:solidFill>
              </a:rPr>
              <a:t>Definire</a:t>
            </a:r>
            <a:r>
              <a:rPr lang="en-GB" sz="3200" noProof="0" dirty="0">
                <a:solidFill>
                  <a:srgbClr val="0B4874"/>
                </a:solidFill>
              </a:rPr>
              <a:t> la </a:t>
            </a:r>
            <a:r>
              <a:rPr lang="de-CH" sz="3200" dirty="0">
                <a:solidFill>
                  <a:srgbClr val="0B4874"/>
                </a:solidFill>
              </a:rPr>
              <a:t>«</a:t>
            </a:r>
            <a:r>
              <a:rPr lang="en-GB" sz="3200" noProof="0" dirty="0">
                <a:solidFill>
                  <a:srgbClr val="0B4874"/>
                </a:solidFill>
              </a:rPr>
              <a:t>Persona</a:t>
            </a:r>
            <a:r>
              <a:rPr lang="de-CH" sz="3200" dirty="0">
                <a:solidFill>
                  <a:srgbClr val="0B4874"/>
                </a:solidFill>
              </a:rPr>
              <a:t>»</a:t>
            </a:r>
            <a:endParaRPr lang="en-GB" sz="3200" noProof="0" dirty="0">
              <a:solidFill>
                <a:srgbClr val="0B4874"/>
              </a:solidFill>
            </a:endParaRPr>
          </a:p>
        </p:txBody>
      </p:sp>
    </p:spTree>
    <p:extLst>
      <p:ext uri="{BB962C8B-B14F-4D97-AF65-F5344CB8AC3E}">
        <p14:creationId xmlns:p14="http://schemas.microsoft.com/office/powerpoint/2010/main" val="3309457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402EB-40B5-D225-54A7-9940CBB053C4}"/>
            </a:ext>
          </a:extLst>
        </p:cNvPr>
        <p:cNvGrpSpPr/>
        <p:nvPr/>
      </p:nvGrpSpPr>
      <p:grpSpPr>
        <a:xfrm>
          <a:off x="0" y="0"/>
          <a:ext cx="0" cy="0"/>
          <a:chOff x="0" y="0"/>
          <a:chExt cx="0" cy="0"/>
        </a:xfrm>
      </p:grpSpPr>
      <p:sp>
        <p:nvSpPr>
          <p:cNvPr id="4" name="Foliennummernplatzhalter 1">
            <a:extLst>
              <a:ext uri="{FF2B5EF4-FFF2-40B4-BE49-F238E27FC236}">
                <a16:creationId xmlns:a16="http://schemas.microsoft.com/office/drawing/2014/main" id="{5DB0020D-26F9-7495-6205-6438569AA9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4</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 name="Titolo 1">
            <a:extLst>
              <a:ext uri="{FF2B5EF4-FFF2-40B4-BE49-F238E27FC236}">
                <a16:creationId xmlns:a16="http://schemas.microsoft.com/office/drawing/2014/main" id="{5936EC3E-9899-C60C-9354-8455D6E5031F}"/>
              </a:ext>
            </a:extLst>
          </p:cNvPr>
          <p:cNvSpPr>
            <a:spLocks noGrp="1"/>
          </p:cNvSpPr>
          <p:nvPr>
            <p:ph type="title"/>
          </p:nvPr>
        </p:nvSpPr>
        <p:spPr/>
        <p:txBody>
          <a:bodyPr>
            <a:noAutofit/>
          </a:bodyPr>
          <a:lstStyle/>
          <a:p>
            <a:r>
              <a:rPr lang="de-CH" sz="3600" dirty="0">
                <a:solidFill>
                  <a:srgbClr val="0B4874"/>
                </a:solidFill>
              </a:rPr>
              <a:t>«Persona»</a:t>
            </a:r>
            <a:br>
              <a:rPr lang="de-CH" sz="2400" dirty="0">
                <a:solidFill>
                  <a:srgbClr val="0B4874"/>
                </a:solidFill>
              </a:rPr>
            </a:br>
            <a:r>
              <a:rPr lang="de-CH" sz="2400" i="1" dirty="0">
                <a:solidFill>
                  <a:srgbClr val="0B4874"/>
                </a:solidFill>
              </a:rPr>
              <a:t>Per chi state sviluppando</a:t>
            </a:r>
            <a:br>
              <a:rPr lang="de-CH" sz="2400" i="1" dirty="0">
                <a:solidFill>
                  <a:srgbClr val="0B4874"/>
                </a:solidFill>
              </a:rPr>
            </a:br>
            <a:r>
              <a:rPr lang="de-CH" sz="2400" i="1" dirty="0">
                <a:solidFill>
                  <a:srgbClr val="0B4874"/>
                </a:solidFill>
              </a:rPr>
              <a:t>una soluzione?</a:t>
            </a:r>
            <a:endParaRPr lang="it-CH" sz="2400" dirty="0"/>
          </a:p>
        </p:txBody>
      </p:sp>
      <p:sp>
        <p:nvSpPr>
          <p:cNvPr id="7" name="Textplatzhalter 6">
            <a:extLst>
              <a:ext uri="{FF2B5EF4-FFF2-40B4-BE49-F238E27FC236}">
                <a16:creationId xmlns:a16="http://schemas.microsoft.com/office/drawing/2014/main" id="{0861C103-F229-446A-2AF8-3ED954E17EE1}"/>
              </a:ext>
            </a:extLst>
          </p:cNvPr>
          <p:cNvSpPr>
            <a:spLocks noGrp="1"/>
          </p:cNvSpPr>
          <p:nvPr>
            <p:ph type="body" idx="1"/>
          </p:nvPr>
        </p:nvSpPr>
        <p:spPr>
          <a:xfrm>
            <a:off x="2187348" y="2219334"/>
            <a:ext cx="7817304" cy="3212202"/>
          </a:xfrm>
        </p:spPr>
        <p:txBody>
          <a:bodyPr>
            <a:noAutofit/>
          </a:bodyPr>
          <a:lstStyle/>
          <a:p>
            <a:endParaRPr lang="de-CH" sz="1800" b="1" dirty="0">
              <a:solidFill>
                <a:srgbClr val="0B4874"/>
              </a:solidFill>
            </a:endParaRPr>
          </a:p>
          <a:p>
            <a:pPr algn="l">
              <a:lnSpc>
                <a:spcPct val="120000"/>
              </a:lnSpc>
            </a:pPr>
            <a:r>
              <a:rPr lang="de-CH" sz="1800" noProof="0" dirty="0">
                <a:solidFill>
                  <a:srgbClr val="0B4874"/>
                </a:solidFill>
              </a:rPr>
              <a:t>Una </a:t>
            </a:r>
            <a:r>
              <a:rPr lang="de-CH" sz="1800" dirty="0">
                <a:solidFill>
                  <a:schemeClr val="tx1"/>
                </a:solidFill>
              </a:rPr>
              <a:t>«Persona»</a:t>
            </a:r>
            <a:r>
              <a:rPr lang="de-CH" sz="1800" noProof="0" dirty="0">
                <a:solidFill>
                  <a:srgbClr val="0B4874"/>
                </a:solidFill>
              </a:rPr>
              <a:t> vi aiuta a:</a:t>
            </a:r>
          </a:p>
          <a:p>
            <a:pPr marL="457200" indent="-457200" algn="l">
              <a:lnSpc>
                <a:spcPct val="120000"/>
              </a:lnSpc>
              <a:buFont typeface="Arial" panose="020B0604020202020204" pitchFamily="34" charset="0"/>
              <a:buChar char="•"/>
            </a:pPr>
            <a:r>
              <a:rPr lang="de-CH" sz="1800" noProof="0" dirty="0" err="1">
                <a:solidFill>
                  <a:srgbClr val="0B4874"/>
                </a:solidFill>
              </a:rPr>
              <a:t>concentrarvi</a:t>
            </a:r>
            <a:r>
              <a:rPr lang="de-CH" sz="1800" noProof="0" dirty="0">
                <a:solidFill>
                  <a:srgbClr val="0B4874"/>
                </a:solidFill>
              </a:rPr>
              <a:t> sulle esigenze reali, anziché su </a:t>
            </a:r>
            <a:r>
              <a:rPr lang="de-CH" sz="1800" noProof="0" dirty="0" err="1">
                <a:solidFill>
                  <a:srgbClr val="0B4874"/>
                </a:solidFill>
              </a:rPr>
              <a:t>supposizioni</a:t>
            </a:r>
            <a:r>
              <a:rPr lang="de-CH" sz="1800" noProof="0" dirty="0">
                <a:solidFill>
                  <a:srgbClr val="0B4874"/>
                </a:solidFill>
              </a:rPr>
              <a:t> </a:t>
            </a:r>
            <a:r>
              <a:rPr lang="de-CH" sz="1800" noProof="0" dirty="0" err="1">
                <a:solidFill>
                  <a:srgbClr val="0B4874"/>
                </a:solidFill>
              </a:rPr>
              <a:t>generiche</a:t>
            </a:r>
            <a:r>
              <a:rPr lang="de-CH" sz="1800" noProof="0" dirty="0">
                <a:solidFill>
                  <a:srgbClr val="0B4874"/>
                </a:solidFill>
              </a:rPr>
              <a:t>;</a:t>
            </a:r>
          </a:p>
          <a:p>
            <a:pPr marL="457200" indent="-457200" algn="l">
              <a:lnSpc>
                <a:spcPct val="120000"/>
              </a:lnSpc>
              <a:buFont typeface="Arial" panose="020B0604020202020204" pitchFamily="34" charset="0"/>
              <a:buChar char="•"/>
            </a:pPr>
            <a:r>
              <a:rPr lang="de-CH" sz="1800" dirty="0">
                <a:solidFill>
                  <a:srgbClr val="0B4874"/>
                </a:solidFill>
              </a:rPr>
              <a:t>a comprendere motivazioni </a:t>
            </a:r>
            <a:r>
              <a:rPr lang="de-CH" sz="1800" dirty="0" err="1">
                <a:solidFill>
                  <a:srgbClr val="0B4874"/>
                </a:solidFill>
              </a:rPr>
              <a:t>e</a:t>
            </a:r>
            <a:r>
              <a:rPr lang="de-CH" sz="1800" dirty="0">
                <a:solidFill>
                  <a:srgbClr val="0B4874"/>
                </a:solidFill>
              </a:rPr>
              <a:t> </a:t>
            </a:r>
            <a:r>
              <a:rPr lang="de-CH" sz="1800" dirty="0" err="1">
                <a:solidFill>
                  <a:srgbClr val="0B4874"/>
                </a:solidFill>
              </a:rPr>
              <a:t>frustrazioni</a:t>
            </a:r>
            <a:r>
              <a:rPr lang="de-CH" sz="1800" dirty="0">
                <a:solidFill>
                  <a:srgbClr val="0B4874"/>
                </a:solidFill>
              </a:rPr>
              <a:t>;</a:t>
            </a:r>
          </a:p>
          <a:p>
            <a:pPr marL="457200" indent="-457200" algn="l">
              <a:lnSpc>
                <a:spcPct val="120000"/>
              </a:lnSpc>
              <a:buFont typeface="Arial" panose="020B0604020202020204" pitchFamily="34" charset="0"/>
              <a:buChar char="•"/>
            </a:pPr>
            <a:r>
              <a:rPr lang="de-CH" sz="1800" dirty="0" err="1">
                <a:solidFill>
                  <a:srgbClr val="0B4874"/>
                </a:solidFill>
              </a:rPr>
              <a:t>evitare</a:t>
            </a:r>
            <a:r>
              <a:rPr lang="de-CH" sz="1800" dirty="0">
                <a:solidFill>
                  <a:srgbClr val="0B4874"/>
                </a:solidFill>
              </a:rPr>
              <a:t> di sviluppare soluzioni per «tutti»;</a:t>
            </a:r>
          </a:p>
          <a:p>
            <a:pPr marL="457200" indent="-457200" algn="l">
              <a:lnSpc>
                <a:spcPct val="120000"/>
              </a:lnSpc>
              <a:buFont typeface="Arial" panose="020B0604020202020204" pitchFamily="34" charset="0"/>
              <a:buChar char="•"/>
            </a:pPr>
            <a:r>
              <a:rPr lang="de-CH" sz="1800" noProof="0" dirty="0">
                <a:solidFill>
                  <a:srgbClr val="0B4874"/>
                </a:solidFill>
              </a:rPr>
              <a:t>tenere sempre </a:t>
            </a:r>
            <a:r>
              <a:rPr lang="de-CH" sz="1800" noProof="0" dirty="0" err="1">
                <a:solidFill>
                  <a:srgbClr val="0B4874"/>
                </a:solidFill>
              </a:rPr>
              <a:t>presenti</a:t>
            </a:r>
            <a:r>
              <a:rPr lang="de-CH" sz="1800" noProof="0" dirty="0">
                <a:solidFill>
                  <a:srgbClr val="0B4874"/>
                </a:solidFill>
              </a:rPr>
              <a:t> i/le </a:t>
            </a:r>
            <a:r>
              <a:rPr lang="de-CH" sz="1800" noProof="0" dirty="0" err="1">
                <a:solidFill>
                  <a:srgbClr val="0B4874"/>
                </a:solidFill>
              </a:rPr>
              <a:t>clienti</a:t>
            </a:r>
            <a:r>
              <a:rPr lang="de-CH" sz="1800" noProof="0" dirty="0">
                <a:solidFill>
                  <a:srgbClr val="0B4874"/>
                </a:solidFill>
              </a:rPr>
              <a:t> durante tutte le fasi del progetto.</a:t>
            </a:r>
          </a:p>
        </p:txBody>
      </p:sp>
    </p:spTree>
    <p:extLst>
      <p:ext uri="{BB962C8B-B14F-4D97-AF65-F5344CB8AC3E}">
        <p14:creationId xmlns:p14="http://schemas.microsoft.com/office/powerpoint/2010/main" val="8258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CB986-9529-CD30-4A06-358015D1D077}"/>
            </a:ext>
          </a:extLst>
        </p:cNvPr>
        <p:cNvGrpSpPr/>
        <p:nvPr/>
      </p:nvGrpSpPr>
      <p:grpSpPr>
        <a:xfrm>
          <a:off x="0" y="0"/>
          <a:ext cx="0" cy="0"/>
          <a:chOff x="0" y="0"/>
          <a:chExt cx="0" cy="0"/>
        </a:xfrm>
      </p:grpSpPr>
      <p:sp>
        <p:nvSpPr>
          <p:cNvPr id="10" name="Titel 1">
            <a:extLst>
              <a:ext uri="{FF2B5EF4-FFF2-40B4-BE49-F238E27FC236}">
                <a16:creationId xmlns:a16="http://schemas.microsoft.com/office/drawing/2014/main" id="{EEDB37CB-48CD-271D-F8B2-A6C7C91652CE}"/>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lvl="0">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Ecco </a:t>
            </a:r>
            <a:r>
              <a:rPr lang="de-DE" altLang="fr-FR" sz="2400" dirty="0" err="1">
                <a:solidFill>
                  <a:srgbClr val="0B4874"/>
                </a:solidFill>
                <a:latin typeface="Century Gothic"/>
                <a:ea typeface="ＭＳ Ｐゴシック" charset="0"/>
                <a:cs typeface="Arial"/>
              </a:rPr>
              <a:t>perché</a:t>
            </a:r>
            <a:r>
              <a:rPr lang="de-DE" altLang="fr-FR" sz="2400" dirty="0">
                <a:solidFill>
                  <a:srgbClr val="0B4874"/>
                </a:solidFill>
                <a:latin typeface="Century Gothic"/>
                <a:ea typeface="ＭＳ Ｐゴシック" charset="0"/>
                <a:cs typeface="Arial"/>
              </a:rPr>
              <a:t> il </a:t>
            </a:r>
            <a:r>
              <a:rPr lang="de-DE" altLang="fr-FR" sz="2400" dirty="0" err="1">
                <a:solidFill>
                  <a:srgbClr val="0B4874"/>
                </a:solidFill>
                <a:latin typeface="Century Gothic"/>
                <a:ea typeface="ＭＳ Ｐゴシック" charset="0"/>
                <a:cs typeface="Arial"/>
              </a:rPr>
              <a:t>concetto</a:t>
            </a:r>
            <a:r>
              <a:rPr lang="de-DE" altLang="fr-FR" sz="2400" dirty="0">
                <a:solidFill>
                  <a:srgbClr val="0B4874"/>
                </a:solidFill>
                <a:latin typeface="Century Gothic"/>
                <a:ea typeface="ＭＳ Ｐゴシック" charset="0"/>
                <a:cs typeface="Arial"/>
              </a:rPr>
              <a:t> di </a:t>
            </a:r>
            <a:r>
              <a:rPr lang="de-CH" sz="2400" dirty="0">
                <a:solidFill>
                  <a:srgbClr val="0B4874"/>
                </a:solidFill>
                <a:latin typeface="Century Gothic"/>
                <a:ea typeface="ＭＳ Ｐゴシック" charset="0"/>
                <a:cs typeface="Arial"/>
              </a:rPr>
              <a:t>«Persona»</a:t>
            </a:r>
            <a:r>
              <a:rPr lang="de-DE" altLang="fr-FR" sz="2400" dirty="0">
                <a:solidFill>
                  <a:srgbClr val="0B4874"/>
                </a:solidFill>
                <a:latin typeface="Century Gothic"/>
                <a:ea typeface="ＭＳ Ｐゴシック" charset="0"/>
                <a:cs typeface="Arial"/>
              </a:rPr>
              <a:t> è </a:t>
            </a:r>
            <a:r>
              <a:rPr lang="de-DE" altLang="fr-FR" sz="2400" dirty="0" err="1">
                <a:solidFill>
                  <a:srgbClr val="0B4874"/>
                </a:solidFill>
                <a:latin typeface="Century Gothic"/>
                <a:ea typeface="ＭＳ Ｐゴシック" charset="0"/>
                <a:cs typeface="Arial"/>
              </a:rPr>
              <a:t>così</a:t>
            </a:r>
            <a:r>
              <a:rPr lang="de-DE" altLang="fr-FR" sz="2400" dirty="0">
                <a:solidFill>
                  <a:srgbClr val="0B4874"/>
                </a:solidFill>
                <a:latin typeface="Century Gothic"/>
                <a:ea typeface="ＭＳ Ｐゴシック" charset="0"/>
                <a:cs typeface="Arial"/>
              </a:rPr>
              <a:t> importante</a:t>
            </a:r>
          </a:p>
        </p:txBody>
      </p:sp>
      <p:sp>
        <p:nvSpPr>
          <p:cNvPr id="21" name="Inhaltsplatzhalter 2">
            <a:extLst>
              <a:ext uri="{FF2B5EF4-FFF2-40B4-BE49-F238E27FC236}">
                <a16:creationId xmlns:a16="http://schemas.microsoft.com/office/drawing/2014/main" id="{6134CDA4-3753-49B2-3BE8-EF5456BD76BC}"/>
              </a:ext>
            </a:extLst>
          </p:cNvPr>
          <p:cNvSpPr txBox="1">
            <a:spLocks/>
          </p:cNvSpPr>
          <p:nvPr/>
        </p:nvSpPr>
        <p:spPr>
          <a:xfrm>
            <a:off x="929586" y="721181"/>
            <a:ext cx="9987230" cy="6831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lvl="0" indent="-358775">
              <a:buNone/>
              <a:defRPr/>
            </a:pPr>
            <a:r>
              <a:rPr kumimoji="0" lang="en-US" sz="2000" b="1" i="0" u="none" strike="noStrike" kern="1200" cap="none" spc="0" normalizeH="0" baseline="0" noProof="0" dirty="0">
                <a:ln>
                  <a:noFill/>
                </a:ln>
                <a:solidFill>
                  <a:srgbClr val="0B4874"/>
                </a:solidFill>
                <a:effectLst/>
                <a:uLnTx/>
                <a:uFillTx/>
                <a:latin typeface="Century Gothic"/>
                <a:ea typeface="+mn-ea"/>
                <a:cs typeface="Arial" pitchFamily="34" charset="0"/>
              </a:rPr>
              <a:t>Le </a:t>
            </a:r>
            <a:r>
              <a:rPr lang="de-CH" sz="2000" dirty="0"/>
              <a:t>«</a:t>
            </a:r>
            <a:r>
              <a:rPr lang="de-CH" sz="2000" b="1" dirty="0">
                <a:solidFill>
                  <a:srgbClr val="0B4874"/>
                </a:solidFill>
                <a:latin typeface="Century Gothic"/>
                <a:cs typeface="Arial" pitchFamily="34" charset="0"/>
              </a:rPr>
              <a:t>Persona»</a:t>
            </a:r>
            <a:r>
              <a:rPr kumimoji="0" lang="en-US" sz="2000" b="1" i="0" u="none" strike="noStrike" kern="1200" cap="none" spc="0" normalizeH="0" baseline="0" noProof="0" dirty="0">
                <a:ln>
                  <a:noFill/>
                </a:ln>
                <a:solidFill>
                  <a:srgbClr val="0B4874"/>
                </a:solidFill>
                <a:effectLst/>
                <a:uLnTx/>
                <a:uFillTx/>
                <a:latin typeface="Century Gothic"/>
                <a:ea typeface="+mn-ea"/>
                <a:cs typeface="Arial" pitchFamily="34" charset="0"/>
              </a:rPr>
              <a:t> </a:t>
            </a:r>
            <a:r>
              <a:rPr kumimoji="0" lang="en-US" sz="2000" b="1" i="0" u="none" strike="noStrike" kern="1200" cap="none" spc="0" normalizeH="0" baseline="0" noProof="0" dirty="0" err="1">
                <a:ln>
                  <a:noFill/>
                </a:ln>
                <a:solidFill>
                  <a:srgbClr val="0B4874"/>
                </a:solidFill>
                <a:effectLst/>
                <a:uLnTx/>
                <a:uFillTx/>
                <a:latin typeface="Century Gothic"/>
                <a:ea typeface="+mn-ea"/>
                <a:cs typeface="Arial" pitchFamily="34" charset="0"/>
              </a:rPr>
              <a:t>rendono</a:t>
            </a:r>
            <a:r>
              <a:rPr kumimoji="0" lang="en-US" sz="2000" b="1" i="0" u="none" strike="noStrike" kern="1200" cap="none" spc="0" normalizeH="0" baseline="0" noProof="0" dirty="0">
                <a:ln>
                  <a:noFill/>
                </a:ln>
                <a:solidFill>
                  <a:srgbClr val="0B4874"/>
                </a:solidFill>
                <a:effectLst/>
                <a:uLnTx/>
                <a:uFillTx/>
                <a:latin typeface="Century Gothic"/>
                <a:ea typeface="+mn-ea"/>
                <a:cs typeface="Arial" pitchFamily="34" charset="0"/>
              </a:rPr>
              <a:t> gli utenti visibili, riconoscibili e umani.</a:t>
            </a: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Arial" panose="020B0604020202020204" pitchFamily="34" charset="0"/>
              <a:buNone/>
              <a:tabLst/>
              <a:defRPr/>
            </a:pPr>
            <a:endParaRPr kumimoji="0" lang="de-DE" sz="2000" b="1"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Arial" panose="020B0604020202020204" pitchFamily="34" charset="0"/>
              <a:buNone/>
              <a:tabLst/>
              <a:defRPr/>
            </a:pPr>
            <a:r>
              <a:rPr kumimoji="0" lang="de-DE" sz="2000" b="1" i="0" u="none" strike="noStrike" kern="1200" cap="none" spc="0" normalizeH="0" baseline="0" noProof="0" dirty="0">
                <a:ln>
                  <a:noFill/>
                </a:ln>
                <a:solidFill>
                  <a:srgbClr val="0B4874"/>
                </a:solidFill>
                <a:effectLst/>
                <a:uLnTx/>
                <a:uFillTx/>
                <a:latin typeface="Century Gothic"/>
                <a:ea typeface="+mn-ea"/>
                <a:cs typeface="Arial" pitchFamily="34" charset="0"/>
              </a:rPr>
              <a:t>				</a:t>
            </a:r>
          </a:p>
        </p:txBody>
      </p:sp>
      <p:sp>
        <p:nvSpPr>
          <p:cNvPr id="6" name="Foliennummernplatzhalter 1">
            <a:extLst>
              <a:ext uri="{FF2B5EF4-FFF2-40B4-BE49-F238E27FC236}">
                <a16:creationId xmlns:a16="http://schemas.microsoft.com/office/drawing/2014/main" id="{27288457-B44B-71D0-4150-FEADCCD4CD50}"/>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 name="Textplatzhalter 6">
            <a:extLst>
              <a:ext uri="{FF2B5EF4-FFF2-40B4-BE49-F238E27FC236}">
                <a16:creationId xmlns:a16="http://schemas.microsoft.com/office/drawing/2014/main" id="{0F7F1187-E10F-8F51-81CD-5D746A21FF4A}"/>
              </a:ext>
            </a:extLst>
          </p:cNvPr>
          <p:cNvSpPr>
            <a:spLocks noGrp="1"/>
          </p:cNvSpPr>
          <p:nvPr>
            <p:ph type="body" idx="1"/>
          </p:nvPr>
        </p:nvSpPr>
        <p:spPr>
          <a:xfrm>
            <a:off x="966910" y="1917860"/>
            <a:ext cx="2642457" cy="434601"/>
          </a:xfrm>
        </p:spPr>
        <p:txBody>
          <a:bodyPr>
            <a:normAutofit/>
          </a:bodyPr>
          <a:lstStyle/>
          <a:p>
            <a:pPr algn="l"/>
            <a:r>
              <a:rPr lang="de-CH" b="1" dirty="0">
                <a:solidFill>
                  <a:schemeClr val="accent6">
                    <a:lumMod val="50000"/>
                  </a:schemeClr>
                </a:solidFill>
              </a:rPr>
              <a:t>Gruppo </a:t>
            </a:r>
            <a:r>
              <a:rPr lang="de-CH" b="1" dirty="0" err="1">
                <a:solidFill>
                  <a:schemeClr val="accent6">
                    <a:lumMod val="50000"/>
                  </a:schemeClr>
                </a:solidFill>
              </a:rPr>
              <a:t>target</a:t>
            </a:r>
            <a:endParaRPr lang="de-CH" dirty="0">
              <a:solidFill>
                <a:srgbClr val="92D050"/>
              </a:solidFill>
            </a:endParaRPr>
          </a:p>
        </p:txBody>
      </p:sp>
      <p:sp>
        <p:nvSpPr>
          <p:cNvPr id="3" name="Textplatzhalter 6">
            <a:extLst>
              <a:ext uri="{FF2B5EF4-FFF2-40B4-BE49-F238E27FC236}">
                <a16:creationId xmlns:a16="http://schemas.microsoft.com/office/drawing/2014/main" id="{16A34397-4247-4EE6-75FB-9D382A22F991}"/>
              </a:ext>
            </a:extLst>
          </p:cNvPr>
          <p:cNvSpPr txBox="1">
            <a:spLocks/>
          </p:cNvSpPr>
          <p:nvPr/>
        </p:nvSpPr>
        <p:spPr>
          <a:xfrm>
            <a:off x="6291219" y="1914652"/>
            <a:ext cx="1780701" cy="44570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de-CH" b="1" dirty="0">
                <a:solidFill>
                  <a:schemeClr val="accent6">
                    <a:lumMod val="50000"/>
                  </a:schemeClr>
                </a:solidFill>
              </a:rPr>
              <a:t>«Persona»</a:t>
            </a:r>
            <a:endParaRPr lang="de-CH" dirty="0">
              <a:solidFill>
                <a:srgbClr val="92D050"/>
              </a:solidFill>
            </a:endParaRPr>
          </a:p>
        </p:txBody>
      </p:sp>
      <p:sp>
        <p:nvSpPr>
          <p:cNvPr id="7" name="CasellaDiTesto 6">
            <a:extLst>
              <a:ext uri="{FF2B5EF4-FFF2-40B4-BE49-F238E27FC236}">
                <a16:creationId xmlns:a16="http://schemas.microsoft.com/office/drawing/2014/main" id="{3C664078-B746-1789-00C6-30420AF3C437}"/>
              </a:ext>
            </a:extLst>
          </p:cNvPr>
          <p:cNvSpPr txBox="1"/>
          <p:nvPr/>
        </p:nvSpPr>
        <p:spPr>
          <a:xfrm>
            <a:off x="2824526" y="2360360"/>
            <a:ext cx="3247548" cy="4016484"/>
          </a:xfrm>
          <a:prstGeom prst="rect">
            <a:avLst/>
          </a:prstGeom>
          <a:noFill/>
        </p:spPr>
        <p:txBody>
          <a:bodyPr wrap="square">
            <a:spAutoFit/>
          </a:bodyPr>
          <a:lstStyle/>
          <a:p>
            <a:pPr marL="285750" indent="-285750">
              <a:buFont typeface="Arial" panose="020B0604020202020204" pitchFamily="34" charset="0"/>
              <a:buChar char="•"/>
            </a:pPr>
            <a:r>
              <a:rPr lang="en-US" sz="1500" dirty="0"/>
              <a:t>Fascia d’età: 17–35</a:t>
            </a:r>
          </a:p>
          <a:p>
            <a:pPr marL="285750" indent="-285750">
              <a:buFont typeface="Arial" panose="020B0604020202020204" pitchFamily="34" charset="0"/>
              <a:buChar char="•"/>
            </a:pPr>
            <a:r>
              <a:rPr lang="en-US" sz="1500" dirty="0"/>
              <a:t>Località: aree urbane in Svizzera (ad es. Zurigo, Basilea, Losanna)</a:t>
            </a:r>
          </a:p>
          <a:p>
            <a:pPr marL="285750" indent="-285750">
              <a:buFont typeface="Arial" panose="020B0604020202020204" pitchFamily="34" charset="0"/>
              <a:buChar char="•"/>
            </a:pPr>
            <a:r>
              <a:rPr lang="en-US" sz="1500" dirty="0"/>
              <a:t>Situazione di vita: </a:t>
            </a:r>
            <a:r>
              <a:rPr lang="en-US" sz="1500" dirty="0" err="1"/>
              <a:t>studenti</a:t>
            </a:r>
            <a:r>
              <a:rPr lang="en-US" sz="1500" dirty="0"/>
              <a:t>, apprendisti o giovani lavoratori</a:t>
            </a:r>
          </a:p>
          <a:p>
            <a:pPr marL="285750" indent="-285750">
              <a:buFont typeface="Arial" panose="020B0604020202020204" pitchFamily="34" charset="0"/>
              <a:buChar char="•"/>
            </a:pPr>
            <a:r>
              <a:rPr lang="en-US" sz="1500" dirty="0"/>
              <a:t>Livello di reddito: da</a:t>
            </a:r>
            <a:r>
              <a:rPr lang="en-US" sz="1500" dirty="0" err="1"/>
              <a:t> basso </a:t>
            </a:r>
            <a:r>
              <a:rPr lang="en-US" sz="1500" dirty="0"/>
              <a:t>a medio (paghetta o stipendio iniziale)</a:t>
            </a:r>
          </a:p>
          <a:p>
            <a:pPr marL="285750" indent="-285750">
              <a:buFont typeface="Arial" panose="020B0604020202020204" pitchFamily="34" charset="0"/>
              <a:buChar char="•"/>
            </a:pPr>
            <a:r>
              <a:rPr lang="en-US" sz="1500" dirty="0"/>
              <a:t>Caratteristiche dello stile di vita:</a:t>
            </a:r>
          </a:p>
          <a:p>
            <a:pPr marL="742950" lvl="1" indent="-285750">
              <a:buFont typeface="Arial" panose="020B0604020202020204" pitchFamily="34" charset="0"/>
              <a:buChar char="•"/>
            </a:pPr>
            <a:r>
              <a:rPr lang="en-US" sz="1400" dirty="0" err="1"/>
              <a:t>utilizza</a:t>
            </a:r>
            <a:r>
              <a:rPr lang="en-US" sz="1400" dirty="0"/>
              <a:t> i mezzi pubblici o la </a:t>
            </a:r>
            <a:r>
              <a:rPr lang="en-US" sz="1400" dirty="0" err="1"/>
              <a:t>bicicletta</a:t>
            </a:r>
            <a:r>
              <a:rPr lang="en-US" sz="1400" dirty="0"/>
              <a:t>;</a:t>
            </a:r>
          </a:p>
          <a:p>
            <a:pPr marL="742950" lvl="1" indent="-285750">
              <a:buFont typeface="Arial" panose="020B0604020202020204" pitchFamily="34" charset="0"/>
              <a:buChar char="•"/>
            </a:pPr>
            <a:r>
              <a:rPr lang="en-US" sz="1400" dirty="0" err="1"/>
              <a:t>acquista</a:t>
            </a:r>
            <a:r>
              <a:rPr lang="en-US" sz="1400" dirty="0"/>
              <a:t> spesso cibo da </a:t>
            </a:r>
            <a:r>
              <a:rPr lang="en-US" sz="1400" dirty="0" err="1"/>
              <a:t>asporto</a:t>
            </a:r>
            <a:r>
              <a:rPr lang="en-US" sz="1400" dirty="0"/>
              <a:t>;</a:t>
            </a:r>
          </a:p>
          <a:p>
            <a:pPr marL="742950" lvl="1" indent="-285750">
              <a:buFont typeface="Arial" panose="020B0604020202020204" pitchFamily="34" charset="0"/>
              <a:buChar char="•"/>
            </a:pPr>
            <a:r>
              <a:rPr lang="en-US" sz="1400" dirty="0" err="1"/>
              <a:t>attivo</a:t>
            </a:r>
            <a:r>
              <a:rPr lang="en-US" sz="1400" dirty="0"/>
              <a:t> sui social media. </a:t>
            </a:r>
          </a:p>
        </p:txBody>
      </p:sp>
      <p:sp>
        <p:nvSpPr>
          <p:cNvPr id="8" name="CasellaDiTesto 7">
            <a:extLst>
              <a:ext uri="{FF2B5EF4-FFF2-40B4-BE49-F238E27FC236}">
                <a16:creationId xmlns:a16="http://schemas.microsoft.com/office/drawing/2014/main" id="{B4CC8321-9BDF-1E21-11B9-545FE904ED87}"/>
              </a:ext>
            </a:extLst>
          </p:cNvPr>
          <p:cNvSpPr txBox="1"/>
          <p:nvPr/>
        </p:nvSpPr>
        <p:spPr>
          <a:xfrm>
            <a:off x="8151312" y="2107388"/>
            <a:ext cx="3549039" cy="4708981"/>
          </a:xfrm>
          <a:prstGeom prst="rect">
            <a:avLst/>
          </a:prstGeom>
          <a:noFill/>
        </p:spPr>
        <p:txBody>
          <a:bodyPr wrap="square">
            <a:spAutoFit/>
          </a:bodyPr>
          <a:lstStyle/>
          <a:p>
            <a:r>
              <a:rPr lang="en-US" sz="1500" b="1" dirty="0"/>
              <a:t>Lea Bauer, 19 anni</a:t>
            </a:r>
          </a:p>
          <a:p>
            <a:pPr marL="285750" indent="-285750">
              <a:buFont typeface="Arial" panose="020B0604020202020204" pitchFamily="34" charset="0"/>
              <a:buChar char="•"/>
            </a:pPr>
            <a:r>
              <a:rPr lang="de-CH" sz="1500" noProof="0" dirty="0"/>
              <a:t>Apprendista nel settore del commercio al dettaglio, vive a Winterthur.</a:t>
            </a:r>
          </a:p>
          <a:p>
            <a:pPr marL="285750" indent="-285750">
              <a:buFont typeface="Arial" panose="020B0604020202020204" pitchFamily="34" charset="0"/>
              <a:buChar char="•"/>
            </a:pPr>
            <a:r>
              <a:rPr lang="de-CH" sz="1500" noProof="0" dirty="0"/>
              <a:t>Ogni mattina prende il treno ed è spesso stressata per via </a:t>
            </a:r>
            <a:r>
              <a:rPr lang="de-CH" sz="1500" noProof="0" dirty="0" err="1"/>
              <a:t>degli</a:t>
            </a:r>
            <a:r>
              <a:rPr lang="de-CH" sz="1500" noProof="0" dirty="0"/>
              <a:t> </a:t>
            </a:r>
            <a:r>
              <a:rPr lang="de-CH" sz="1500" noProof="0" dirty="0" err="1"/>
              <a:t>orari</a:t>
            </a:r>
            <a:r>
              <a:rPr lang="de-CH" sz="1500" noProof="0" dirty="0"/>
              <a:t>.</a:t>
            </a:r>
          </a:p>
          <a:p>
            <a:pPr marL="285750" indent="-285750">
              <a:buFont typeface="Arial" panose="020B0604020202020204" pitchFamily="34" charset="0"/>
              <a:buChar char="•"/>
            </a:pPr>
            <a:r>
              <a:rPr lang="de-CH" sz="1500" noProof="0" dirty="0"/>
              <a:t>Vorrebbe sfruttare meglio il tempo libero, ma ha difficoltà a </a:t>
            </a:r>
            <a:r>
              <a:rPr lang="de-CH" sz="1500" noProof="0" dirty="0" err="1"/>
              <a:t>motivarsi</a:t>
            </a:r>
            <a:r>
              <a:rPr lang="de-CH" sz="1500" noProof="0" dirty="0"/>
              <a:t>.</a:t>
            </a:r>
          </a:p>
          <a:p>
            <a:pPr marL="285750" indent="-285750">
              <a:buFont typeface="Arial" panose="020B0604020202020204" pitchFamily="34" charset="0"/>
              <a:buChar char="•"/>
            </a:pPr>
            <a:r>
              <a:rPr lang="de-CH" sz="1500" noProof="0" dirty="0"/>
              <a:t>Le piace incontrare gli amici, ascoltare musica e dedicarsi a brevi </a:t>
            </a:r>
            <a:r>
              <a:rPr lang="de-CH" sz="1500" noProof="0" dirty="0" err="1"/>
              <a:t>attività</a:t>
            </a:r>
            <a:r>
              <a:rPr lang="de-CH" sz="1500" noProof="0" dirty="0"/>
              <a:t> </a:t>
            </a:r>
            <a:r>
              <a:rPr lang="de-CH" sz="1500" noProof="0" dirty="0" err="1"/>
              <a:t>creative</a:t>
            </a:r>
            <a:r>
              <a:rPr lang="de-CH" sz="1500" noProof="0" dirty="0"/>
              <a:t>.</a:t>
            </a:r>
          </a:p>
          <a:p>
            <a:pPr marL="285750" indent="-285750">
              <a:buFont typeface="Arial" panose="020B0604020202020204" pitchFamily="34" charset="0"/>
              <a:buChar char="•"/>
            </a:pPr>
            <a:r>
              <a:rPr lang="de-CH" sz="1500" noProof="0" dirty="0"/>
              <a:t>Si sente frustrata quando gli strumenti o i prodotti sono troppo complicati o richiedono troppo tempo.</a:t>
            </a:r>
          </a:p>
          <a:p>
            <a:pPr marL="285750" indent="-285750">
              <a:buFont typeface="Arial" panose="020B0604020202020204" pitchFamily="34" charset="0"/>
              <a:buChar char="•"/>
            </a:pPr>
            <a:r>
              <a:rPr lang="de-CH" sz="1500" noProof="0" dirty="0"/>
              <a:t>Dice cose del tipo: «Comincio cose nuove, ma dopo una settimana smetto di </a:t>
            </a:r>
            <a:r>
              <a:rPr lang="de-CH" sz="1500" noProof="0" dirty="0" err="1"/>
              <a:t>nuovo</a:t>
            </a:r>
            <a:r>
              <a:rPr lang="de-CH" sz="1500" noProof="0" dirty="0"/>
              <a:t>.»</a:t>
            </a:r>
          </a:p>
        </p:txBody>
      </p:sp>
      <p:sp>
        <p:nvSpPr>
          <p:cNvPr id="11" name="CasellaDiTesto 10">
            <a:extLst>
              <a:ext uri="{FF2B5EF4-FFF2-40B4-BE49-F238E27FC236}">
                <a16:creationId xmlns:a16="http://schemas.microsoft.com/office/drawing/2014/main" id="{C182D30C-1C44-AB1D-7BFA-D171F8606FFA}"/>
              </a:ext>
            </a:extLst>
          </p:cNvPr>
          <p:cNvSpPr txBox="1"/>
          <p:nvPr/>
        </p:nvSpPr>
        <p:spPr>
          <a:xfrm>
            <a:off x="929586" y="1014036"/>
            <a:ext cx="8429018" cy="646331"/>
          </a:xfrm>
          <a:prstGeom prst="rect">
            <a:avLst/>
          </a:prstGeom>
          <a:noFill/>
        </p:spPr>
        <p:txBody>
          <a:bodyPr wrap="square">
            <a:spAutoFit/>
          </a:bodyPr>
          <a:lstStyle/>
          <a:p>
            <a:r>
              <a:rPr lang="en-US" i="1" dirty="0"/>
              <a:t>Un/a </a:t>
            </a:r>
            <a:r>
              <a:rPr lang="en-US" i="1" dirty="0" err="1"/>
              <a:t>cliente</a:t>
            </a:r>
            <a:r>
              <a:rPr lang="en-US" i="1" dirty="0"/>
              <a:t> target vi fornisce dati.</a:t>
            </a:r>
          </a:p>
          <a:p>
            <a:r>
              <a:rPr lang="en-US" i="1" dirty="0"/>
              <a:t>Una </a:t>
            </a:r>
            <a:r>
              <a:rPr lang="de-CH" i="1" dirty="0"/>
              <a:t>«Persona»</a:t>
            </a:r>
            <a:r>
              <a:rPr lang="en-US" i="1" dirty="0"/>
              <a:t> vi offre una storia e </a:t>
            </a:r>
            <a:r>
              <a:rPr lang="en-US" i="1" dirty="0" err="1"/>
              <a:t>empatia</a:t>
            </a:r>
            <a:r>
              <a:rPr lang="en-US" i="1" dirty="0"/>
              <a:t>.</a:t>
            </a:r>
            <a:endParaRPr lang="it-CH" i="1" dirty="0"/>
          </a:p>
        </p:txBody>
      </p:sp>
      <p:pic>
        <p:nvPicPr>
          <p:cNvPr id="14" name="Immagine 13">
            <a:extLst>
              <a:ext uri="{FF2B5EF4-FFF2-40B4-BE49-F238E27FC236}">
                <a16:creationId xmlns:a16="http://schemas.microsoft.com/office/drawing/2014/main" id="{A59C279B-F7B3-F463-1BA0-9D4562CF09D7}"/>
              </a:ext>
            </a:extLst>
          </p:cNvPr>
          <p:cNvPicPr>
            <a:picLocks noChangeAspect="1"/>
          </p:cNvPicPr>
          <p:nvPr/>
        </p:nvPicPr>
        <p:blipFill>
          <a:blip r:embed="rId3" cstate="email">
            <a:extLst>
              <a:ext uri="{28A0092B-C50C-407E-A947-70E740481C1C}">
                <a14:useLocalDpi xmlns:a14="http://schemas.microsoft.com/office/drawing/2010/main"/>
              </a:ext>
            </a:extLst>
          </a:blip>
          <a:srcRect t="25991" r="51180"/>
          <a:stretch>
            <a:fillRect/>
          </a:stretch>
        </p:blipFill>
        <p:spPr>
          <a:xfrm>
            <a:off x="1052902" y="2437411"/>
            <a:ext cx="1780701" cy="1799655"/>
          </a:xfrm>
          <a:prstGeom prst="rect">
            <a:avLst/>
          </a:prstGeom>
        </p:spPr>
      </p:pic>
      <p:pic>
        <p:nvPicPr>
          <p:cNvPr id="16" name="Immagine 15">
            <a:extLst>
              <a:ext uri="{FF2B5EF4-FFF2-40B4-BE49-F238E27FC236}">
                <a16:creationId xmlns:a16="http://schemas.microsoft.com/office/drawing/2014/main" id="{EFD4EC5B-A2F1-BFC4-CEA7-1F8BE3ED1B41}"/>
              </a:ext>
            </a:extLst>
          </p:cNvPr>
          <p:cNvPicPr>
            <a:picLocks noChangeAspect="1"/>
          </p:cNvPicPr>
          <p:nvPr/>
        </p:nvPicPr>
        <p:blipFill>
          <a:blip r:embed="rId3" cstate="email">
            <a:extLst>
              <a:ext uri="{28A0092B-C50C-407E-A947-70E740481C1C}">
                <a14:useLocalDpi xmlns:a14="http://schemas.microsoft.com/office/drawing/2010/main"/>
              </a:ext>
            </a:extLst>
          </a:blip>
          <a:srcRect l="50000" t="24478" r="1180" b="1513"/>
          <a:stretch>
            <a:fillRect/>
          </a:stretch>
        </p:blipFill>
        <p:spPr>
          <a:xfrm>
            <a:off x="6291220" y="2495669"/>
            <a:ext cx="1780701" cy="1799655"/>
          </a:xfrm>
          <a:prstGeom prst="rect">
            <a:avLst/>
          </a:prstGeom>
        </p:spPr>
      </p:pic>
      <p:sp>
        <p:nvSpPr>
          <p:cNvPr id="17" name="CasellaDiTesto 16">
            <a:extLst>
              <a:ext uri="{FF2B5EF4-FFF2-40B4-BE49-F238E27FC236}">
                <a16:creationId xmlns:a16="http://schemas.microsoft.com/office/drawing/2014/main" id="{A103D68B-870D-49B1-E50E-7E914B12014B}"/>
              </a:ext>
            </a:extLst>
          </p:cNvPr>
          <p:cNvSpPr txBox="1"/>
          <p:nvPr/>
        </p:nvSpPr>
        <p:spPr>
          <a:xfrm>
            <a:off x="937849" y="4259732"/>
            <a:ext cx="1846727" cy="707886"/>
          </a:xfrm>
          <a:prstGeom prst="rect">
            <a:avLst/>
          </a:prstGeom>
          <a:noFill/>
        </p:spPr>
        <p:txBody>
          <a:bodyPr wrap="square">
            <a:spAutoFit/>
          </a:bodyPr>
          <a:lstStyle/>
          <a:p>
            <a:r>
              <a:rPr lang="en-US" sz="1000" b="1" dirty="0">
                <a:solidFill>
                  <a:srgbClr val="686868"/>
                </a:solidFill>
              </a:rPr>
              <a:t>Fonte: </a:t>
            </a:r>
            <a:r>
              <a:rPr lang="en-US" sz="1000" dirty="0">
                <a:solidFill>
                  <a:srgbClr val="686868"/>
                </a:solidFill>
              </a:rPr>
              <a:t>elaborazione propria con l’utilizzo di ChatGPT (OpenAI, 2025).</a:t>
            </a:r>
          </a:p>
        </p:txBody>
      </p:sp>
      <p:sp>
        <p:nvSpPr>
          <p:cNvPr id="18" name="CasellaDiTesto 17">
            <a:extLst>
              <a:ext uri="{FF2B5EF4-FFF2-40B4-BE49-F238E27FC236}">
                <a16:creationId xmlns:a16="http://schemas.microsoft.com/office/drawing/2014/main" id="{AFF02BB0-3077-40CB-333C-C29125790731}"/>
              </a:ext>
            </a:extLst>
          </p:cNvPr>
          <p:cNvSpPr txBox="1"/>
          <p:nvPr/>
        </p:nvSpPr>
        <p:spPr>
          <a:xfrm>
            <a:off x="6225194" y="4320441"/>
            <a:ext cx="1846727" cy="707886"/>
          </a:xfrm>
          <a:prstGeom prst="rect">
            <a:avLst/>
          </a:prstGeom>
          <a:noFill/>
        </p:spPr>
        <p:txBody>
          <a:bodyPr wrap="square">
            <a:spAutoFit/>
          </a:bodyPr>
          <a:lstStyle/>
          <a:p>
            <a:r>
              <a:rPr lang="en-US" sz="1000" b="1" dirty="0">
                <a:solidFill>
                  <a:srgbClr val="686868"/>
                </a:solidFill>
              </a:rPr>
              <a:t>Fonte: </a:t>
            </a:r>
            <a:r>
              <a:rPr lang="en-US" sz="1000" dirty="0">
                <a:solidFill>
                  <a:srgbClr val="686868"/>
                </a:solidFill>
              </a:rPr>
              <a:t>elaborazione propria con l’utilizzo di ChatGPT (OpenAI, 2025).</a:t>
            </a:r>
          </a:p>
        </p:txBody>
      </p:sp>
    </p:spTree>
    <p:extLst>
      <p:ext uri="{BB962C8B-B14F-4D97-AF65-F5344CB8AC3E}">
        <p14:creationId xmlns:p14="http://schemas.microsoft.com/office/powerpoint/2010/main" val="4071249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C475A-2E5F-46EB-88ED-44A52099DA18}"/>
            </a:ext>
          </a:extLst>
        </p:cNvPr>
        <p:cNvGrpSpPr/>
        <p:nvPr/>
      </p:nvGrpSpPr>
      <p:grpSpPr>
        <a:xfrm>
          <a:off x="0" y="0"/>
          <a:ext cx="0" cy="0"/>
          <a:chOff x="0" y="0"/>
          <a:chExt cx="0" cy="0"/>
        </a:xfrm>
      </p:grpSpPr>
      <p:sp>
        <p:nvSpPr>
          <p:cNvPr id="10" name="Titel 1">
            <a:extLst>
              <a:ext uri="{FF2B5EF4-FFF2-40B4-BE49-F238E27FC236}">
                <a16:creationId xmlns:a16="http://schemas.microsoft.com/office/drawing/2014/main" id="{AAD3A25E-33E8-88B4-DDB5-17F99C2996E5}"/>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lvl="0">
              <a:defRPr/>
            </a:pPr>
            <a:r>
              <a:rPr lang="de-CH" sz="2400" dirty="0">
                <a:solidFill>
                  <a:srgbClr val="0B4874"/>
                </a:solidFill>
                <a:latin typeface="Century Gothic"/>
                <a:ea typeface="ＭＳ Ｐゴシック" charset="0"/>
                <a:cs typeface="Arial"/>
              </a:rPr>
              <a:t>Come creare </a:t>
            </a:r>
            <a:r>
              <a:rPr lang="de-CH" sz="2400" dirty="0" err="1">
                <a:solidFill>
                  <a:srgbClr val="0B4874"/>
                </a:solidFill>
                <a:latin typeface="Century Gothic"/>
                <a:ea typeface="ＭＳ Ｐゴシック" charset="0"/>
                <a:cs typeface="Arial"/>
              </a:rPr>
              <a:t>una</a:t>
            </a:r>
            <a:r>
              <a:rPr lang="de-CH" sz="2400" dirty="0">
                <a:solidFill>
                  <a:srgbClr val="0B4874"/>
                </a:solidFill>
                <a:latin typeface="Century Gothic"/>
                <a:ea typeface="ＭＳ Ｐゴシック" charset="0"/>
                <a:cs typeface="Arial"/>
              </a:rPr>
              <a:t> «Persona» </a:t>
            </a:r>
          </a:p>
        </p:txBody>
      </p:sp>
      <p:sp>
        <p:nvSpPr>
          <p:cNvPr id="6" name="Foliennummernplatzhalter 1">
            <a:extLst>
              <a:ext uri="{FF2B5EF4-FFF2-40B4-BE49-F238E27FC236}">
                <a16:creationId xmlns:a16="http://schemas.microsoft.com/office/drawing/2014/main" id="{3566F50E-D200-195A-FD53-76262FCD7A3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 name="Textplatzhalter 6">
            <a:extLst>
              <a:ext uri="{FF2B5EF4-FFF2-40B4-BE49-F238E27FC236}">
                <a16:creationId xmlns:a16="http://schemas.microsoft.com/office/drawing/2014/main" id="{63EA21B8-A7D9-9B35-6BD3-D3A9CE6626A6}"/>
              </a:ext>
            </a:extLst>
          </p:cNvPr>
          <p:cNvSpPr>
            <a:spLocks noGrp="1"/>
          </p:cNvSpPr>
          <p:nvPr>
            <p:ph type="body" idx="1"/>
          </p:nvPr>
        </p:nvSpPr>
        <p:spPr>
          <a:xfrm>
            <a:off x="1315812" y="4559725"/>
            <a:ext cx="2642457" cy="434601"/>
          </a:xfrm>
        </p:spPr>
        <p:txBody>
          <a:bodyPr>
            <a:normAutofit/>
          </a:bodyPr>
          <a:lstStyle/>
          <a:p>
            <a:r>
              <a:rPr lang="de-CH" b="1" noProof="0" dirty="0">
                <a:solidFill>
                  <a:schemeClr val="accent6">
                    <a:lumMod val="50000"/>
                  </a:schemeClr>
                </a:solidFill>
              </a:rPr>
              <a:t>Raccogliere dati</a:t>
            </a:r>
            <a:endParaRPr lang="de-CH" noProof="0" dirty="0">
              <a:solidFill>
                <a:srgbClr val="92D050"/>
              </a:solidFill>
            </a:endParaRPr>
          </a:p>
        </p:txBody>
      </p:sp>
      <p:pic>
        <p:nvPicPr>
          <p:cNvPr id="2050" name="Picture 2" descr="Lookup icon | Free SVG">
            <a:extLst>
              <a:ext uri="{FF2B5EF4-FFF2-40B4-BE49-F238E27FC236}">
                <a16:creationId xmlns:a16="http://schemas.microsoft.com/office/drawing/2014/main" id="{B1FB8F92-68CE-4AA5-65E1-EA46EE05AB2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94048" y="1193475"/>
            <a:ext cx="2959172" cy="295917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882D02F4-6D73-2D94-CE2C-D114FDF69E3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43249" y="917851"/>
            <a:ext cx="3726413" cy="3458770"/>
          </a:xfrm>
          <a:prstGeom prst="rect">
            <a:avLst/>
          </a:prstGeom>
          <a:noFill/>
          <a:extLst>
            <a:ext uri="{909E8E84-426E-40DD-AFC4-6F175D3DCCD1}">
              <a14:hiddenFill xmlns:a14="http://schemas.microsoft.com/office/drawing/2010/main">
                <a:solidFill>
                  <a:srgbClr val="FFFFFF"/>
                </a:solidFill>
              </a14:hiddenFill>
            </a:ext>
          </a:extLst>
        </p:spPr>
      </p:pic>
      <p:sp>
        <p:nvSpPr>
          <p:cNvPr id="5" name="Textplatzhalter 6">
            <a:extLst>
              <a:ext uri="{FF2B5EF4-FFF2-40B4-BE49-F238E27FC236}">
                <a16:creationId xmlns:a16="http://schemas.microsoft.com/office/drawing/2014/main" id="{2EEBA604-E7A5-7551-BEE4-E161F1F8D098}"/>
              </a:ext>
            </a:extLst>
          </p:cNvPr>
          <p:cNvSpPr txBox="1">
            <a:spLocks/>
          </p:cNvSpPr>
          <p:nvPr/>
        </p:nvSpPr>
        <p:spPr>
          <a:xfrm>
            <a:off x="7801091" y="4560094"/>
            <a:ext cx="3576470" cy="43460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de-CH" b="1" dirty="0">
                <a:solidFill>
                  <a:schemeClr val="accent6">
                    <a:lumMod val="50000"/>
                  </a:schemeClr>
                </a:solidFill>
              </a:rPr>
              <a:t>Creare</a:t>
            </a:r>
            <a:br>
              <a:rPr lang="de-CH" b="1" dirty="0">
                <a:solidFill>
                  <a:schemeClr val="accent6">
                    <a:lumMod val="50000"/>
                  </a:schemeClr>
                </a:solidFill>
              </a:rPr>
            </a:br>
            <a:r>
              <a:rPr lang="de-CH" b="1" dirty="0" err="1">
                <a:solidFill>
                  <a:schemeClr val="accent6">
                    <a:lumMod val="50000"/>
                  </a:schemeClr>
                </a:solidFill>
              </a:rPr>
              <a:t>una</a:t>
            </a:r>
            <a:r>
              <a:rPr lang="de-CH" b="1" dirty="0">
                <a:solidFill>
                  <a:schemeClr val="accent6">
                    <a:lumMod val="50000"/>
                  </a:schemeClr>
                </a:solidFill>
              </a:rPr>
              <a:t> «Persona»</a:t>
            </a:r>
          </a:p>
        </p:txBody>
      </p:sp>
      <p:pic>
        <p:nvPicPr>
          <p:cNvPr id="2058" name="Picture 10">
            <a:extLst>
              <a:ext uri="{FF2B5EF4-FFF2-40B4-BE49-F238E27FC236}">
                <a16:creationId xmlns:a16="http://schemas.microsoft.com/office/drawing/2014/main" id="{FDDE2351-859A-1637-458C-5D27B02B719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94268" y="1318189"/>
            <a:ext cx="2741227" cy="2741227"/>
          </a:xfrm>
          <a:prstGeom prst="rect">
            <a:avLst/>
          </a:prstGeom>
          <a:noFill/>
          <a:extLst>
            <a:ext uri="{909E8E84-426E-40DD-AFC4-6F175D3DCCD1}">
              <a14:hiddenFill xmlns:a14="http://schemas.microsoft.com/office/drawing/2010/main">
                <a:solidFill>
                  <a:srgbClr val="FFFFFF"/>
                </a:solidFill>
              </a14:hiddenFill>
            </a:ext>
          </a:extLst>
        </p:spPr>
      </p:pic>
      <p:sp>
        <p:nvSpPr>
          <p:cNvPr id="9" name="Textplatzhalter 6">
            <a:extLst>
              <a:ext uri="{FF2B5EF4-FFF2-40B4-BE49-F238E27FC236}">
                <a16:creationId xmlns:a16="http://schemas.microsoft.com/office/drawing/2014/main" id="{4E2BD551-48B0-E674-87C0-2284D5E313E4}"/>
              </a:ext>
            </a:extLst>
          </p:cNvPr>
          <p:cNvSpPr txBox="1">
            <a:spLocks/>
          </p:cNvSpPr>
          <p:nvPr/>
        </p:nvSpPr>
        <p:spPr>
          <a:xfrm>
            <a:off x="4581411" y="4554459"/>
            <a:ext cx="3039570" cy="43460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de-CH" b="1" dirty="0" err="1">
                <a:solidFill>
                  <a:schemeClr val="accent6">
                    <a:lumMod val="50000"/>
                  </a:schemeClr>
                </a:solidFill>
              </a:rPr>
              <a:t>Individuare</a:t>
            </a:r>
            <a:r>
              <a:rPr lang="de-CH" b="1" dirty="0">
                <a:solidFill>
                  <a:schemeClr val="accent6">
                    <a:lumMod val="50000"/>
                  </a:schemeClr>
                </a:solidFill>
              </a:rPr>
              <a:t> </a:t>
            </a:r>
            <a:r>
              <a:rPr lang="de-CH" b="1" dirty="0" err="1">
                <a:solidFill>
                  <a:schemeClr val="accent6">
                    <a:lumMod val="50000"/>
                  </a:schemeClr>
                </a:solidFill>
              </a:rPr>
              <a:t>schemi</a:t>
            </a:r>
            <a:endParaRPr lang="de-CH" b="1" dirty="0">
              <a:solidFill>
                <a:schemeClr val="accent6">
                  <a:lumMod val="50000"/>
                </a:schemeClr>
              </a:solidFill>
            </a:endParaRPr>
          </a:p>
        </p:txBody>
      </p:sp>
      <p:sp>
        <p:nvSpPr>
          <p:cNvPr id="3" name="CasellaDiTesto 2">
            <a:extLst>
              <a:ext uri="{FF2B5EF4-FFF2-40B4-BE49-F238E27FC236}">
                <a16:creationId xmlns:a16="http://schemas.microsoft.com/office/drawing/2014/main" id="{277398A9-DDB1-5DE2-633E-EDA7996A1EC5}"/>
              </a:ext>
            </a:extLst>
          </p:cNvPr>
          <p:cNvSpPr txBox="1"/>
          <p:nvPr/>
        </p:nvSpPr>
        <p:spPr>
          <a:xfrm>
            <a:off x="1107300" y="5070805"/>
            <a:ext cx="3059479" cy="923330"/>
          </a:xfrm>
          <a:prstGeom prst="rect">
            <a:avLst/>
          </a:prstGeom>
          <a:noFill/>
        </p:spPr>
        <p:txBody>
          <a:bodyPr wrap="square">
            <a:spAutoFit/>
          </a:bodyPr>
          <a:lstStyle/>
          <a:p>
            <a:pPr algn="ctr"/>
            <a:r>
              <a:rPr lang="en-US" dirty="0"/>
              <a:t>Utilizzate la ricerca secondaria e primaria per comprendere le persone</a:t>
            </a:r>
            <a:endParaRPr lang="it-CH" dirty="0"/>
          </a:p>
        </p:txBody>
      </p:sp>
      <p:sp>
        <p:nvSpPr>
          <p:cNvPr id="7" name="CasellaDiTesto 6">
            <a:extLst>
              <a:ext uri="{FF2B5EF4-FFF2-40B4-BE49-F238E27FC236}">
                <a16:creationId xmlns:a16="http://schemas.microsoft.com/office/drawing/2014/main" id="{93F175C8-480F-18A3-4D05-C4457A096C55}"/>
              </a:ext>
            </a:extLst>
          </p:cNvPr>
          <p:cNvSpPr txBox="1"/>
          <p:nvPr/>
        </p:nvSpPr>
        <p:spPr>
          <a:xfrm>
            <a:off x="4539755" y="5092041"/>
            <a:ext cx="3059479" cy="923330"/>
          </a:xfrm>
          <a:prstGeom prst="rect">
            <a:avLst/>
          </a:prstGeom>
          <a:noFill/>
        </p:spPr>
        <p:txBody>
          <a:bodyPr wrap="square">
            <a:spAutoFit/>
          </a:bodyPr>
          <a:lstStyle/>
          <a:p>
            <a:pPr algn="ctr"/>
            <a:r>
              <a:rPr lang="en-US" dirty="0"/>
              <a:t>Identificate comportamenti, obiettivi e frustrazioni comuni</a:t>
            </a:r>
            <a:endParaRPr lang="it-CH" dirty="0"/>
          </a:p>
        </p:txBody>
      </p:sp>
      <p:sp>
        <p:nvSpPr>
          <p:cNvPr id="8" name="CasellaDiTesto 7">
            <a:extLst>
              <a:ext uri="{FF2B5EF4-FFF2-40B4-BE49-F238E27FC236}">
                <a16:creationId xmlns:a16="http://schemas.microsoft.com/office/drawing/2014/main" id="{C42A1A8F-C620-AF22-315B-4DB3ECA54EA1}"/>
              </a:ext>
            </a:extLst>
          </p:cNvPr>
          <p:cNvSpPr txBox="1"/>
          <p:nvPr/>
        </p:nvSpPr>
        <p:spPr>
          <a:xfrm>
            <a:off x="8182035" y="5339249"/>
            <a:ext cx="3059479" cy="923330"/>
          </a:xfrm>
          <a:prstGeom prst="rect">
            <a:avLst/>
          </a:prstGeom>
          <a:noFill/>
        </p:spPr>
        <p:txBody>
          <a:bodyPr wrap="square">
            <a:spAutoFit/>
          </a:bodyPr>
          <a:lstStyle/>
          <a:p>
            <a:pPr algn="ctr"/>
            <a:r>
              <a:rPr lang="en-US" dirty="0"/>
              <a:t>Create un personaggio fittizio che rappresenti questi modelli</a:t>
            </a:r>
            <a:endParaRPr lang="it-CH" dirty="0"/>
          </a:p>
        </p:txBody>
      </p:sp>
      <p:grpSp>
        <p:nvGrpSpPr>
          <p:cNvPr id="11" name="Gruppo 10">
            <a:extLst>
              <a:ext uri="{FF2B5EF4-FFF2-40B4-BE49-F238E27FC236}">
                <a16:creationId xmlns:a16="http://schemas.microsoft.com/office/drawing/2014/main" id="{9A471B3C-6205-8397-3730-6D7EF88DBCD5}"/>
              </a:ext>
            </a:extLst>
          </p:cNvPr>
          <p:cNvGrpSpPr/>
          <p:nvPr/>
        </p:nvGrpSpPr>
        <p:grpSpPr>
          <a:xfrm>
            <a:off x="10496549" y="110590"/>
            <a:ext cx="687128" cy="687744"/>
            <a:chOff x="11145319" y="1306408"/>
            <a:chExt cx="1135146" cy="1136163"/>
          </a:xfrm>
        </p:grpSpPr>
        <p:sp>
          <p:nvSpPr>
            <p:cNvPr id="12" name="Oval 11">
              <a:extLst>
                <a:ext uri="{FF2B5EF4-FFF2-40B4-BE49-F238E27FC236}">
                  <a16:creationId xmlns:a16="http://schemas.microsoft.com/office/drawing/2014/main" id="{AD8B5336-1C67-EEB5-C148-F14F70332368}"/>
                </a:ext>
              </a:extLst>
            </p:cNvPr>
            <p:cNvSpPr>
              <a:spLocks noChangeArrowheads="1"/>
            </p:cNvSpPr>
            <p:nvPr/>
          </p:nvSpPr>
          <p:spPr bwMode="auto">
            <a:xfrm>
              <a:off x="11145319" y="1306408"/>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13" name="Freeform 51">
              <a:extLst>
                <a:ext uri="{FF2B5EF4-FFF2-40B4-BE49-F238E27FC236}">
                  <a16:creationId xmlns:a16="http://schemas.microsoft.com/office/drawing/2014/main" id="{EB688053-ACE6-1C55-11EA-0052658AC4A7}"/>
                </a:ext>
              </a:extLst>
            </p:cNvPr>
            <p:cNvSpPr>
              <a:spLocks noEditPoints="1"/>
            </p:cNvSpPr>
            <p:nvPr/>
          </p:nvSpPr>
          <p:spPr bwMode="auto">
            <a:xfrm>
              <a:off x="11346179" y="1497455"/>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grpSp>
      <p:sp>
        <p:nvSpPr>
          <p:cNvPr id="14" name="Textfeld 6">
            <a:extLst>
              <a:ext uri="{FF2B5EF4-FFF2-40B4-BE49-F238E27FC236}">
                <a16:creationId xmlns:a16="http://schemas.microsoft.com/office/drawing/2014/main" id="{5C4A7F09-6479-4C20-32DD-94DB1C2C3E1A}"/>
              </a:ext>
            </a:extLst>
          </p:cNvPr>
          <p:cNvSpPr txBox="1"/>
          <p:nvPr/>
        </p:nvSpPr>
        <p:spPr>
          <a:xfrm>
            <a:off x="9916062" y="824143"/>
            <a:ext cx="1848102" cy="369332"/>
          </a:xfrm>
          <a:prstGeom prst="rect">
            <a:avLst/>
          </a:prstGeom>
          <a:noFill/>
        </p:spPr>
        <p:txBody>
          <a:bodyPr wrap="square" rtlCol="0">
            <a:spAutoFit/>
          </a:bodyPr>
          <a:lstStyle/>
          <a:p>
            <a:pPr algn="ctr"/>
            <a:r>
              <a:rPr lang="en-GB" b="1" noProof="0" dirty="0">
                <a:solidFill>
                  <a:srgbClr val="0B4874"/>
                </a:solidFill>
                <a:latin typeface="Century Gothic" panose="020B0502020202020204" pitchFamily="34" charset="0"/>
              </a:rPr>
              <a:t>Modulo 1.2</a:t>
            </a:r>
          </a:p>
        </p:txBody>
      </p:sp>
    </p:spTree>
    <p:extLst>
      <p:ext uri="{BB962C8B-B14F-4D97-AF65-F5344CB8AC3E}">
        <p14:creationId xmlns:p14="http://schemas.microsoft.com/office/powerpoint/2010/main" val="3631219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1A6B8-094B-2798-5E2C-F2D440A633B0}"/>
            </a:ext>
          </a:extLst>
        </p:cNvPr>
        <p:cNvGrpSpPr/>
        <p:nvPr/>
      </p:nvGrpSpPr>
      <p:grpSpPr>
        <a:xfrm>
          <a:off x="0" y="0"/>
          <a:ext cx="0" cy="0"/>
          <a:chOff x="0" y="0"/>
          <a:chExt cx="0" cy="0"/>
        </a:xfrm>
      </p:grpSpPr>
      <p:sp>
        <p:nvSpPr>
          <p:cNvPr id="10" name="Titel 1">
            <a:extLst>
              <a:ext uri="{FF2B5EF4-FFF2-40B4-BE49-F238E27FC236}">
                <a16:creationId xmlns:a16="http://schemas.microsoft.com/office/drawing/2014/main" id="{B48284DE-36BE-C587-B8A6-19A7804C2208}"/>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rPr>
              <a:t>Fase 1 – </a:t>
            </a:r>
            <a:r>
              <a:rPr kumimoji="0" lang="de-CH"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Raccogliere</a:t>
            </a:r>
            <a:r>
              <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rPr>
              <a:t> </a:t>
            </a:r>
            <a:r>
              <a:rPr kumimoji="0" lang="de-CH"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dati</a:t>
            </a:r>
            <a:endPar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6" name="Foliennummernplatzhalter 1">
            <a:extLst>
              <a:ext uri="{FF2B5EF4-FFF2-40B4-BE49-F238E27FC236}">
                <a16:creationId xmlns:a16="http://schemas.microsoft.com/office/drawing/2014/main" id="{30186692-0F86-A3A8-9767-E77DE685195D}"/>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7</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2050" name="Picture 2" descr="Lookup icon | Free SVG">
            <a:extLst>
              <a:ext uri="{FF2B5EF4-FFF2-40B4-BE49-F238E27FC236}">
                <a16:creationId xmlns:a16="http://schemas.microsoft.com/office/drawing/2014/main" id="{C651CCEE-98DF-18A9-66BF-23AD73A6062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51376" y="57347"/>
            <a:ext cx="923381" cy="92338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po 10">
            <a:extLst>
              <a:ext uri="{FF2B5EF4-FFF2-40B4-BE49-F238E27FC236}">
                <a16:creationId xmlns:a16="http://schemas.microsoft.com/office/drawing/2014/main" id="{8DF9A3A1-A0CA-EFC8-E88C-9CC8FE94993D}"/>
              </a:ext>
            </a:extLst>
          </p:cNvPr>
          <p:cNvGrpSpPr/>
          <p:nvPr/>
        </p:nvGrpSpPr>
        <p:grpSpPr>
          <a:xfrm>
            <a:off x="10496549" y="110590"/>
            <a:ext cx="687128" cy="687744"/>
            <a:chOff x="11145319" y="1306408"/>
            <a:chExt cx="1135146" cy="1136163"/>
          </a:xfrm>
        </p:grpSpPr>
        <p:sp>
          <p:nvSpPr>
            <p:cNvPr id="12" name="Oval 11">
              <a:extLst>
                <a:ext uri="{FF2B5EF4-FFF2-40B4-BE49-F238E27FC236}">
                  <a16:creationId xmlns:a16="http://schemas.microsoft.com/office/drawing/2014/main" id="{6C41AAF0-627D-51E9-C762-82EB68379B7E}"/>
                </a:ext>
              </a:extLst>
            </p:cNvPr>
            <p:cNvSpPr>
              <a:spLocks noChangeArrowheads="1"/>
            </p:cNvSpPr>
            <p:nvPr/>
          </p:nvSpPr>
          <p:spPr bwMode="auto">
            <a:xfrm>
              <a:off x="11145319" y="1306408"/>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13" name="Freeform 51">
              <a:extLst>
                <a:ext uri="{FF2B5EF4-FFF2-40B4-BE49-F238E27FC236}">
                  <a16:creationId xmlns:a16="http://schemas.microsoft.com/office/drawing/2014/main" id="{C720556D-F461-622F-C494-700BC6FD2A63}"/>
                </a:ext>
              </a:extLst>
            </p:cNvPr>
            <p:cNvSpPr>
              <a:spLocks noEditPoints="1"/>
            </p:cNvSpPr>
            <p:nvPr/>
          </p:nvSpPr>
          <p:spPr bwMode="auto">
            <a:xfrm>
              <a:off x="11346179" y="1497455"/>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grpSp>
      <p:sp>
        <p:nvSpPr>
          <p:cNvPr id="14" name="Textfeld 6">
            <a:extLst>
              <a:ext uri="{FF2B5EF4-FFF2-40B4-BE49-F238E27FC236}">
                <a16:creationId xmlns:a16="http://schemas.microsoft.com/office/drawing/2014/main" id="{6AEBFCE1-139C-B877-9E0E-41B247787A28}"/>
              </a:ext>
            </a:extLst>
          </p:cNvPr>
          <p:cNvSpPr txBox="1"/>
          <p:nvPr/>
        </p:nvSpPr>
        <p:spPr>
          <a:xfrm>
            <a:off x="9916062" y="824143"/>
            <a:ext cx="1848102" cy="369332"/>
          </a:xfrm>
          <a:prstGeom prst="rect">
            <a:avLst/>
          </a:prstGeom>
          <a:noFill/>
        </p:spPr>
        <p:txBody>
          <a:bodyPr wrap="square" rtlCol="0">
            <a:spAutoFit/>
          </a:bodyPr>
          <a:lstStyle/>
          <a:p>
            <a:pPr algn="ctr"/>
            <a:r>
              <a:rPr lang="en-GB" b="1" noProof="0" dirty="0">
                <a:solidFill>
                  <a:srgbClr val="0B4874"/>
                </a:solidFill>
                <a:latin typeface="Century Gothic" panose="020B0502020202020204" pitchFamily="34" charset="0"/>
              </a:rPr>
              <a:t>Modulo 1.2</a:t>
            </a:r>
          </a:p>
        </p:txBody>
      </p:sp>
      <p:sp>
        <p:nvSpPr>
          <p:cNvPr id="16" name="Inhaltsplatzhalter 2">
            <a:extLst>
              <a:ext uri="{FF2B5EF4-FFF2-40B4-BE49-F238E27FC236}">
                <a16:creationId xmlns:a16="http://schemas.microsoft.com/office/drawing/2014/main" id="{09217CCD-60F1-263E-83C0-B0B84AC531A8}"/>
              </a:ext>
            </a:extLst>
          </p:cNvPr>
          <p:cNvSpPr txBox="1">
            <a:spLocks/>
          </p:cNvSpPr>
          <p:nvPr/>
        </p:nvSpPr>
        <p:spPr>
          <a:xfrm>
            <a:off x="1251670" y="1361719"/>
            <a:ext cx="9688659" cy="5242461"/>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b="1"/>
            </a:lvl1pPr>
            <a:lvl2pPr marL="742950" lvl="1" indent="-285750">
              <a:lnSpc>
                <a:spcPct val="90000"/>
              </a:lnSpc>
              <a:spcBef>
                <a:spcPts val="500"/>
              </a:spcBef>
              <a:buFont typeface="Arial" panose="020B0604020202020204" pitchFamily="34" charset="0"/>
              <a:buChar char="•"/>
              <a:defRPr b="1"/>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it-CH" b="0" noProof="0" dirty="0"/>
              <a:t>Per creare una </a:t>
            </a:r>
            <a:r>
              <a:rPr lang="it-CH" b="0" dirty="0"/>
              <a:t>«Persona»</a:t>
            </a:r>
            <a:r>
              <a:rPr lang="it-CH" b="0" noProof="0" dirty="0"/>
              <a:t> utile, iniziate raccogliendo informazioni reali sui gruppi di persone per i quali desiderate sviluppare una soluzione.</a:t>
            </a:r>
            <a:br>
              <a:rPr lang="it-CH" b="0" noProof="0" dirty="0"/>
            </a:br>
            <a:endParaRPr lang="it-CH" b="0" noProof="0" dirty="0"/>
          </a:p>
          <a:p>
            <a:r>
              <a:rPr lang="it-CH" b="0" noProof="0" dirty="0"/>
              <a:t>Utilizzate sia la ricerca secondaria che quella primaria per individuare fatti, abitudini, esigenze e frustrazioni.</a:t>
            </a:r>
          </a:p>
          <a:p>
            <a:endParaRPr lang="it-CH" b="0" noProof="0" dirty="0"/>
          </a:p>
          <a:p>
            <a:r>
              <a:rPr lang="it-CH" noProof="0" dirty="0"/>
              <a:t>Cosa cercare:</a:t>
            </a:r>
          </a:p>
          <a:p>
            <a:pPr marL="285750" indent="-285750">
              <a:buFont typeface="Arial" panose="020B0604020202020204" pitchFamily="34" charset="0"/>
              <a:buChar char="•"/>
            </a:pPr>
            <a:r>
              <a:rPr lang="it-CH" b="0" dirty="0"/>
              <a:t>d</a:t>
            </a:r>
            <a:r>
              <a:rPr lang="it-CH" b="0" noProof="0" dirty="0" err="1"/>
              <a:t>ati</a:t>
            </a:r>
            <a:r>
              <a:rPr lang="it-CH" b="0" noProof="0" dirty="0"/>
              <a:t> demografici di base (età, istruzione, situazione lavorativa);</a:t>
            </a:r>
          </a:p>
          <a:p>
            <a:pPr marL="285750" indent="-285750">
              <a:buFont typeface="Arial" panose="020B0604020202020204" pitchFamily="34" charset="0"/>
              <a:buChar char="•"/>
            </a:pPr>
            <a:r>
              <a:rPr lang="it-CH" b="0" dirty="0"/>
              <a:t>r</a:t>
            </a:r>
            <a:r>
              <a:rPr lang="it-CH" b="0" noProof="0" dirty="0" err="1"/>
              <a:t>outine</a:t>
            </a:r>
            <a:r>
              <a:rPr lang="it-CH" b="0" noProof="0" dirty="0"/>
              <a:t> quotidiane e abitudini di vita;</a:t>
            </a:r>
          </a:p>
          <a:p>
            <a:pPr marL="285750" indent="-285750">
              <a:buFont typeface="Arial" panose="020B0604020202020204" pitchFamily="34" charset="0"/>
              <a:buChar char="•"/>
            </a:pPr>
            <a:r>
              <a:rPr lang="it-CH" b="0" dirty="0"/>
              <a:t>i</a:t>
            </a:r>
            <a:r>
              <a:rPr lang="it-CH" b="0" noProof="0" dirty="0" err="1"/>
              <a:t>nteressi</a:t>
            </a:r>
            <a:r>
              <a:rPr lang="it-CH" b="0" noProof="0" dirty="0"/>
              <a:t>, motivazioni, obiettivi;</a:t>
            </a:r>
          </a:p>
          <a:p>
            <a:pPr marL="285750" indent="-285750">
              <a:buFont typeface="Arial" panose="020B0604020202020204" pitchFamily="34" charset="0"/>
              <a:buChar char="•"/>
            </a:pPr>
            <a:r>
              <a:rPr lang="it-CH" b="0" dirty="0"/>
              <a:t>s</a:t>
            </a:r>
            <a:r>
              <a:rPr lang="it-CH" b="0" noProof="0" dirty="0"/>
              <a:t>fide e frustrazioni legate al vostro argomento;</a:t>
            </a:r>
          </a:p>
          <a:p>
            <a:pPr marL="285750" indent="-285750">
              <a:buFont typeface="Arial" panose="020B0604020202020204" pitchFamily="34" charset="0"/>
              <a:buChar char="•"/>
            </a:pPr>
            <a:r>
              <a:rPr lang="it-CH" b="0" dirty="0"/>
              <a:t>c</a:t>
            </a:r>
            <a:r>
              <a:rPr lang="it-CH" b="0" noProof="0" dirty="0" err="1"/>
              <a:t>ome</a:t>
            </a:r>
            <a:r>
              <a:rPr lang="it-CH" b="0" noProof="0" dirty="0"/>
              <a:t> le persone risolvono attualmente il problema (se lo fanno);</a:t>
            </a:r>
          </a:p>
          <a:p>
            <a:pPr marL="285750" indent="-285750">
              <a:buFont typeface="Arial" panose="020B0604020202020204" pitchFamily="34" charset="0"/>
              <a:buChar char="•"/>
            </a:pPr>
            <a:r>
              <a:rPr lang="it-CH" b="0" noProof="0" dirty="0"/>
              <a:t>abitudini digitali (app utilizzate, canali di comunicazione);</a:t>
            </a:r>
          </a:p>
          <a:p>
            <a:pPr marL="285750" indent="-285750">
              <a:buFont typeface="Arial" panose="020B0604020202020204" pitchFamily="34" charset="0"/>
              <a:buChar char="•"/>
            </a:pPr>
            <a:r>
              <a:rPr lang="it-CH" b="0" dirty="0"/>
              <a:t>f</a:t>
            </a:r>
            <a:r>
              <a:rPr lang="it-CH" b="0" noProof="0" dirty="0"/>
              <a:t>attori ambientali rilevanti (luogo di lavoro, famiglia, mobilità, budget).</a:t>
            </a:r>
          </a:p>
          <a:p>
            <a:pPr marL="285750" indent="-285750">
              <a:buFont typeface="Arial" panose="020B0604020202020204" pitchFamily="34" charset="0"/>
              <a:buChar char="•"/>
            </a:pPr>
            <a:endParaRPr lang="de-CH" dirty="0"/>
          </a:p>
        </p:txBody>
      </p:sp>
    </p:spTree>
    <p:extLst>
      <p:ext uri="{BB962C8B-B14F-4D97-AF65-F5344CB8AC3E}">
        <p14:creationId xmlns:p14="http://schemas.microsoft.com/office/powerpoint/2010/main" val="716593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A3001-40C2-1785-13DA-7C1B2B2C1F2E}"/>
            </a:ext>
          </a:extLst>
        </p:cNvPr>
        <p:cNvGrpSpPr/>
        <p:nvPr/>
      </p:nvGrpSpPr>
      <p:grpSpPr>
        <a:xfrm>
          <a:off x="0" y="0"/>
          <a:ext cx="0" cy="0"/>
          <a:chOff x="0" y="0"/>
          <a:chExt cx="0" cy="0"/>
        </a:xfrm>
      </p:grpSpPr>
      <p:sp>
        <p:nvSpPr>
          <p:cNvPr id="10" name="Titel 1">
            <a:extLst>
              <a:ext uri="{FF2B5EF4-FFF2-40B4-BE49-F238E27FC236}">
                <a16:creationId xmlns:a16="http://schemas.microsoft.com/office/drawing/2014/main" id="{CD2CB8B1-7A3B-BDCB-2368-F9527EB98253}"/>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rPr>
              <a:t>Fase 2 – </a:t>
            </a:r>
            <a:r>
              <a:rPr kumimoji="0" lang="de-CH"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Individuare</a:t>
            </a:r>
            <a:r>
              <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rPr>
              <a:t> </a:t>
            </a:r>
            <a:r>
              <a:rPr kumimoji="0" lang="de-CH"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schemi</a:t>
            </a:r>
            <a:endPar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6" name="Foliennummernplatzhalter 1">
            <a:extLst>
              <a:ext uri="{FF2B5EF4-FFF2-40B4-BE49-F238E27FC236}">
                <a16:creationId xmlns:a16="http://schemas.microsoft.com/office/drawing/2014/main" id="{A9495F12-DBC3-4464-9AA6-E9C6ACA742C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8</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2058" name="Picture 10">
            <a:extLst>
              <a:ext uri="{FF2B5EF4-FFF2-40B4-BE49-F238E27FC236}">
                <a16:creationId xmlns:a16="http://schemas.microsoft.com/office/drawing/2014/main" id="{FC0668E1-AE64-DBF1-1B9C-D73C825ABD5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47385" y="32158"/>
            <a:ext cx="923381" cy="923381"/>
          </a:xfrm>
          <a:prstGeom prst="rect">
            <a:avLst/>
          </a:prstGeom>
          <a:noFill/>
          <a:extLst>
            <a:ext uri="{909E8E84-426E-40DD-AFC4-6F175D3DCCD1}">
              <a14:hiddenFill xmlns:a14="http://schemas.microsoft.com/office/drawing/2010/main">
                <a:solidFill>
                  <a:srgbClr val="FFFFFF"/>
                </a:solidFill>
              </a14:hiddenFill>
            </a:ext>
          </a:extLst>
        </p:spPr>
      </p:pic>
      <p:sp>
        <p:nvSpPr>
          <p:cNvPr id="16" name="Inhaltsplatzhalter 2">
            <a:extLst>
              <a:ext uri="{FF2B5EF4-FFF2-40B4-BE49-F238E27FC236}">
                <a16:creationId xmlns:a16="http://schemas.microsoft.com/office/drawing/2014/main" id="{08708850-A3AA-8F0C-C938-DDCAB18055AB}"/>
              </a:ext>
            </a:extLst>
          </p:cNvPr>
          <p:cNvSpPr txBox="1">
            <a:spLocks/>
          </p:cNvSpPr>
          <p:nvPr/>
        </p:nvSpPr>
        <p:spPr>
          <a:xfrm>
            <a:off x="1251670" y="1361719"/>
            <a:ext cx="9688659" cy="4238083"/>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b="1"/>
            </a:lvl1pPr>
            <a:lvl2pPr marL="742950" lvl="1" indent="-285750">
              <a:lnSpc>
                <a:spcPct val="90000"/>
              </a:lnSpc>
              <a:spcBef>
                <a:spcPts val="500"/>
              </a:spcBef>
              <a:buFont typeface="Arial" panose="020B0604020202020204" pitchFamily="34" charset="0"/>
              <a:buChar char="•"/>
              <a:defRPr b="1"/>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de-CH" b="0" noProof="0" dirty="0"/>
              <a:t>Raggruppate le informazioni raccolte e </a:t>
            </a:r>
            <a:r>
              <a:rPr lang="de-CH" b="0" noProof="0" dirty="0" err="1"/>
              <a:t>cercate</a:t>
            </a:r>
            <a:r>
              <a:rPr lang="de-CH" b="0" noProof="0" dirty="0"/>
              <a:t> </a:t>
            </a:r>
            <a:r>
              <a:rPr lang="de-CH" b="0" noProof="0" dirty="0" err="1"/>
              <a:t>schemi</a:t>
            </a:r>
            <a:r>
              <a:rPr lang="de-CH" b="0" noProof="0" dirty="0"/>
              <a:t> </a:t>
            </a:r>
            <a:r>
              <a:rPr lang="de-CH" b="0" noProof="0" dirty="0" err="1"/>
              <a:t>trasversali</a:t>
            </a:r>
            <a:r>
              <a:rPr lang="de-CH" b="0" noProof="0" dirty="0"/>
              <a:t>.</a:t>
            </a:r>
          </a:p>
          <a:p>
            <a:br>
              <a:rPr lang="de-CH" b="0" noProof="0" dirty="0"/>
            </a:br>
            <a:r>
              <a:rPr lang="de-CH" b="0" noProof="0" dirty="0"/>
              <a:t>Gli </a:t>
            </a:r>
            <a:r>
              <a:rPr lang="de-CH" b="0" noProof="0" dirty="0" err="1"/>
              <a:t>schemi</a:t>
            </a:r>
            <a:r>
              <a:rPr lang="de-CH" b="0" noProof="0" dirty="0"/>
              <a:t> vi aiutano a individuare i punti in comune tra più persone, anziché concentrarvi su una singola persona.</a:t>
            </a:r>
          </a:p>
          <a:p>
            <a:endParaRPr lang="de-CH" b="0" noProof="0" dirty="0"/>
          </a:p>
          <a:p>
            <a:r>
              <a:rPr lang="de-CH" noProof="0" dirty="0" err="1"/>
              <a:t>Cercate</a:t>
            </a:r>
            <a:r>
              <a:rPr lang="de-CH" noProof="0" dirty="0"/>
              <a:t> </a:t>
            </a:r>
            <a:r>
              <a:rPr lang="de-CH" noProof="0" dirty="0" err="1"/>
              <a:t>schemi</a:t>
            </a:r>
            <a:r>
              <a:rPr lang="de-CH" noProof="0" dirty="0"/>
              <a:t> in:</a:t>
            </a:r>
          </a:p>
          <a:p>
            <a:pPr marL="285750" indent="-285750">
              <a:buFont typeface="Arial" panose="020B0604020202020204" pitchFamily="34" charset="0"/>
              <a:buChar char="•"/>
            </a:pPr>
            <a:r>
              <a:rPr lang="de-CH" b="0" dirty="0"/>
              <a:t>o</a:t>
            </a:r>
            <a:r>
              <a:rPr lang="de-CH" b="0" noProof="0" dirty="0" err="1"/>
              <a:t>biettivi</a:t>
            </a:r>
            <a:r>
              <a:rPr lang="de-CH" b="0" noProof="0" dirty="0"/>
              <a:t> e motivazioni</a:t>
            </a:r>
          </a:p>
          <a:p>
            <a:pPr marL="285750" indent="-285750">
              <a:buFont typeface="Arial" panose="020B0604020202020204" pitchFamily="34" charset="0"/>
              <a:buChar char="•"/>
            </a:pPr>
            <a:r>
              <a:rPr lang="de-CH" b="0" dirty="0"/>
              <a:t>c</a:t>
            </a:r>
            <a:r>
              <a:rPr lang="de-CH" b="0" noProof="0" dirty="0" err="1"/>
              <a:t>omportamenti</a:t>
            </a:r>
            <a:r>
              <a:rPr lang="de-CH" b="0" noProof="0" dirty="0"/>
              <a:t> e routine</a:t>
            </a:r>
          </a:p>
          <a:p>
            <a:pPr marL="285750" indent="-285750">
              <a:buFont typeface="Arial" panose="020B0604020202020204" pitchFamily="34" charset="0"/>
              <a:buChar char="•"/>
            </a:pPr>
            <a:r>
              <a:rPr lang="de-CH" b="0" dirty="0"/>
              <a:t>f</a:t>
            </a:r>
            <a:r>
              <a:rPr lang="de-CH" b="0" noProof="0" dirty="0" err="1"/>
              <a:t>rustrazioni</a:t>
            </a:r>
            <a:r>
              <a:rPr lang="de-CH" b="0" noProof="0" dirty="0"/>
              <a:t> ricorrenti</a:t>
            </a:r>
          </a:p>
          <a:p>
            <a:pPr marL="285750" indent="-285750">
              <a:buFont typeface="Arial" panose="020B0604020202020204" pitchFamily="34" charset="0"/>
              <a:buChar char="•"/>
            </a:pPr>
            <a:r>
              <a:rPr lang="de-CH" b="0" dirty="0"/>
              <a:t>l</a:t>
            </a:r>
            <a:r>
              <a:rPr lang="de-CH" b="0" noProof="0" dirty="0" err="1"/>
              <a:t>imitazioni</a:t>
            </a:r>
            <a:r>
              <a:rPr lang="de-CH" b="0" noProof="0" dirty="0"/>
              <a:t> comuni (tempo, denaro, accesso, capacità)</a:t>
            </a:r>
          </a:p>
          <a:p>
            <a:pPr marL="285750" indent="-285750">
              <a:buFont typeface="Arial" panose="020B0604020202020204" pitchFamily="34" charset="0"/>
              <a:buChar char="•"/>
            </a:pPr>
            <a:r>
              <a:rPr lang="de-CH" b="0" dirty="0"/>
              <a:t>a</a:t>
            </a:r>
            <a:r>
              <a:rPr lang="de-CH" b="0" noProof="0" dirty="0" err="1"/>
              <a:t>tteggiamenti</a:t>
            </a:r>
            <a:r>
              <a:rPr lang="de-CH" b="0" noProof="0" dirty="0"/>
              <a:t> (ad es. «Vorrei stare bene, ma mi sento sopraffatto»)</a:t>
            </a:r>
          </a:p>
          <a:p>
            <a:endParaRPr lang="de-CH" dirty="0"/>
          </a:p>
        </p:txBody>
      </p:sp>
    </p:spTree>
    <p:extLst>
      <p:ext uri="{BB962C8B-B14F-4D97-AF65-F5344CB8AC3E}">
        <p14:creationId xmlns:p14="http://schemas.microsoft.com/office/powerpoint/2010/main" val="1526765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144F2-85D9-2A43-4999-EF42373EF6E5}"/>
            </a:ext>
          </a:extLst>
        </p:cNvPr>
        <p:cNvGrpSpPr/>
        <p:nvPr/>
      </p:nvGrpSpPr>
      <p:grpSpPr>
        <a:xfrm>
          <a:off x="0" y="0"/>
          <a:ext cx="0" cy="0"/>
          <a:chOff x="0" y="0"/>
          <a:chExt cx="0" cy="0"/>
        </a:xfrm>
      </p:grpSpPr>
      <p:sp>
        <p:nvSpPr>
          <p:cNvPr id="10" name="Titel 1">
            <a:extLst>
              <a:ext uri="{FF2B5EF4-FFF2-40B4-BE49-F238E27FC236}">
                <a16:creationId xmlns:a16="http://schemas.microsoft.com/office/drawing/2014/main" id="{AD839E20-D38A-8732-C47C-94DFC8227A97}"/>
              </a:ext>
            </a:extLst>
          </p:cNvPr>
          <p:cNvSpPr txBox="1">
            <a:spLocks/>
          </p:cNvSpPr>
          <p:nvPr/>
        </p:nvSpPr>
        <p:spPr>
          <a:xfrm>
            <a:off x="944100"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lvl="0">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Fase 3 – </a:t>
            </a:r>
            <a:r>
              <a:rPr kumimoji="0" lang="de-DE"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Creare</a:t>
            </a: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 </a:t>
            </a:r>
            <a:r>
              <a:rPr kumimoji="0" lang="de-DE"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una</a:t>
            </a: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 </a:t>
            </a:r>
            <a:r>
              <a:rPr lang="de-CH" sz="2400" dirty="0"/>
              <a:t>«Persona»</a:t>
            </a:r>
            <a:endPar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6" name="Foliennummernplatzhalter 1">
            <a:extLst>
              <a:ext uri="{FF2B5EF4-FFF2-40B4-BE49-F238E27FC236}">
                <a16:creationId xmlns:a16="http://schemas.microsoft.com/office/drawing/2014/main" id="{560103BA-A434-4FB7-5ED0-DAEF64D2861D}"/>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9</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2056" name="Picture 8">
            <a:extLst>
              <a:ext uri="{FF2B5EF4-FFF2-40B4-BE49-F238E27FC236}">
                <a16:creationId xmlns:a16="http://schemas.microsoft.com/office/drawing/2014/main" id="{51AF9767-CB65-C062-5AF1-D5E2D018848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30273" y="-48987"/>
            <a:ext cx="1281692" cy="1189637"/>
          </a:xfrm>
          <a:prstGeom prst="rect">
            <a:avLst/>
          </a:prstGeom>
          <a:noFill/>
          <a:extLst>
            <a:ext uri="{909E8E84-426E-40DD-AFC4-6F175D3DCCD1}">
              <a14:hiddenFill xmlns:a14="http://schemas.microsoft.com/office/drawing/2010/main">
                <a:solidFill>
                  <a:srgbClr val="FFFFFF"/>
                </a:solidFill>
              </a14:hiddenFill>
            </a:ext>
          </a:extLst>
        </p:spPr>
      </p:pic>
      <p:sp>
        <p:nvSpPr>
          <p:cNvPr id="16" name="Inhaltsplatzhalter 2">
            <a:extLst>
              <a:ext uri="{FF2B5EF4-FFF2-40B4-BE49-F238E27FC236}">
                <a16:creationId xmlns:a16="http://schemas.microsoft.com/office/drawing/2014/main" id="{5D984901-3882-702A-1111-AC9F496CFA6A}"/>
              </a:ext>
            </a:extLst>
          </p:cNvPr>
          <p:cNvSpPr txBox="1">
            <a:spLocks/>
          </p:cNvSpPr>
          <p:nvPr/>
        </p:nvSpPr>
        <p:spPr>
          <a:xfrm>
            <a:off x="964256" y="1967834"/>
            <a:ext cx="4321816" cy="4109843"/>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b="1"/>
            </a:lvl1pPr>
            <a:lvl2pPr marL="742950" lvl="1" indent="-285750">
              <a:lnSpc>
                <a:spcPct val="90000"/>
              </a:lnSpc>
              <a:spcBef>
                <a:spcPts val="500"/>
              </a:spcBef>
              <a:buFont typeface="Arial" panose="020B0604020202020204" pitchFamily="34" charset="0"/>
              <a:buChar char="•"/>
              <a:defRPr b="1"/>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endParaRPr lang="de-CH" b="0" noProof="0" dirty="0"/>
          </a:p>
          <a:p>
            <a:r>
              <a:rPr lang="de-CH" b="0" noProof="0" dirty="0"/>
              <a:t>La </a:t>
            </a:r>
            <a:r>
              <a:rPr lang="de-CH" b="0" noProof="0" dirty="0" err="1"/>
              <a:t>vostra</a:t>
            </a:r>
            <a:r>
              <a:rPr lang="de-CH" b="0" dirty="0"/>
              <a:t> «Persona»</a:t>
            </a:r>
            <a:r>
              <a:rPr lang="de-CH" b="0" noProof="0" dirty="0"/>
              <a:t> dovrebbe includere quanto segue:</a:t>
            </a:r>
          </a:p>
          <a:p>
            <a:pPr marL="285750" indent="-285750">
              <a:buFont typeface="Arial" panose="020B0604020202020204" pitchFamily="34" charset="0"/>
              <a:buChar char="•"/>
            </a:pPr>
            <a:r>
              <a:rPr lang="de-CH" b="0" dirty="0"/>
              <a:t>n</a:t>
            </a:r>
            <a:r>
              <a:rPr lang="de-CH" b="0" noProof="0" dirty="0" err="1"/>
              <a:t>ome</a:t>
            </a:r>
            <a:r>
              <a:rPr lang="de-CH" b="0" noProof="0" dirty="0"/>
              <a:t> ed età</a:t>
            </a:r>
          </a:p>
          <a:p>
            <a:pPr marL="285750" indent="-285750">
              <a:buFont typeface="Arial" panose="020B0604020202020204" pitchFamily="34" charset="0"/>
              <a:buChar char="•"/>
            </a:pPr>
            <a:r>
              <a:rPr lang="de-CH" b="0" dirty="0"/>
              <a:t>f</a:t>
            </a:r>
            <a:r>
              <a:rPr lang="de-CH" b="0" noProof="0" dirty="0" err="1"/>
              <a:t>ormazione</a:t>
            </a:r>
            <a:r>
              <a:rPr lang="de-CH" b="0" noProof="0" dirty="0"/>
              <a:t>/Professione</a:t>
            </a:r>
          </a:p>
          <a:p>
            <a:pPr marL="285750" indent="-285750">
              <a:buFont typeface="Arial" panose="020B0604020202020204" pitchFamily="34" charset="0"/>
              <a:buChar char="•"/>
            </a:pPr>
            <a:r>
              <a:rPr lang="de-CH" b="0" dirty="0"/>
              <a:t>r</a:t>
            </a:r>
            <a:r>
              <a:rPr lang="de-CH" b="0" noProof="0" dirty="0" err="1"/>
              <a:t>outine</a:t>
            </a:r>
            <a:r>
              <a:rPr lang="de-CH" b="0" noProof="0" dirty="0"/>
              <a:t> quotidiana e stile di vita</a:t>
            </a:r>
          </a:p>
          <a:p>
            <a:pPr marL="285750" indent="-285750">
              <a:buFont typeface="Arial" panose="020B0604020202020204" pitchFamily="34" charset="0"/>
              <a:buChar char="•"/>
            </a:pPr>
            <a:r>
              <a:rPr lang="de-CH" b="0" dirty="0"/>
              <a:t>o</a:t>
            </a:r>
            <a:r>
              <a:rPr lang="de-CH" b="0" noProof="0" dirty="0" err="1"/>
              <a:t>biettivi</a:t>
            </a:r>
            <a:r>
              <a:rPr lang="de-CH" b="0" noProof="0" dirty="0"/>
              <a:t> e motivazioni</a:t>
            </a:r>
          </a:p>
          <a:p>
            <a:pPr marL="285750" indent="-285750">
              <a:buFont typeface="Arial" panose="020B0604020202020204" pitchFamily="34" charset="0"/>
              <a:buChar char="•"/>
            </a:pPr>
            <a:r>
              <a:rPr lang="de-CH" b="0" dirty="0"/>
              <a:t>f</a:t>
            </a:r>
            <a:r>
              <a:rPr lang="de-CH" b="0" noProof="0" dirty="0" err="1"/>
              <a:t>rustrazioni</a:t>
            </a:r>
            <a:r>
              <a:rPr lang="de-CH" b="0" noProof="0" dirty="0"/>
              <a:t> e punti deboli</a:t>
            </a:r>
          </a:p>
          <a:p>
            <a:pPr marL="285750" indent="-285750">
              <a:buFont typeface="Arial" panose="020B0604020202020204" pitchFamily="34" charset="0"/>
              <a:buChar char="•"/>
            </a:pPr>
            <a:r>
              <a:rPr lang="de-CH" b="0" dirty="0"/>
              <a:t>u</a:t>
            </a:r>
            <a:r>
              <a:rPr lang="de-CH" b="0" noProof="0" dirty="0"/>
              <a:t>na breve citazione che rifletta il suo modo di pensare</a:t>
            </a:r>
            <a:br>
              <a:rPr lang="de-CH" b="0" noProof="0" dirty="0"/>
            </a:br>
            <a:r>
              <a:rPr lang="de-CH" b="0" noProof="0" dirty="0"/>
              <a:t>riflette</a:t>
            </a:r>
          </a:p>
          <a:p>
            <a:endParaRPr lang="de-CH" dirty="0"/>
          </a:p>
        </p:txBody>
      </p:sp>
      <p:sp>
        <p:nvSpPr>
          <p:cNvPr id="5" name="CasellaDiTesto 4">
            <a:extLst>
              <a:ext uri="{FF2B5EF4-FFF2-40B4-BE49-F238E27FC236}">
                <a16:creationId xmlns:a16="http://schemas.microsoft.com/office/drawing/2014/main" id="{5630DED8-0CA4-0EC3-D2B6-F14EA9FB0C82}"/>
              </a:ext>
            </a:extLst>
          </p:cNvPr>
          <p:cNvSpPr txBox="1"/>
          <p:nvPr/>
        </p:nvSpPr>
        <p:spPr>
          <a:xfrm>
            <a:off x="7813164" y="2198062"/>
            <a:ext cx="3549039" cy="4708981"/>
          </a:xfrm>
          <a:prstGeom prst="rect">
            <a:avLst/>
          </a:prstGeom>
          <a:noFill/>
        </p:spPr>
        <p:txBody>
          <a:bodyPr wrap="square">
            <a:spAutoFit/>
          </a:bodyPr>
          <a:lstStyle/>
          <a:p>
            <a:r>
              <a:rPr lang="de-CH" sz="1500" b="1" noProof="0" dirty="0"/>
              <a:t>Lea Bauer, 19 anni</a:t>
            </a:r>
          </a:p>
          <a:p>
            <a:pPr marL="285750" indent="-285750">
              <a:buFont typeface="Arial" panose="020B0604020202020204" pitchFamily="34" charset="0"/>
              <a:buChar char="•"/>
            </a:pPr>
            <a:r>
              <a:rPr lang="de-CH" sz="1500" noProof="0" dirty="0"/>
              <a:t>Apprendista nel settore del commercio al dettaglio, vive a Winterthur.</a:t>
            </a:r>
          </a:p>
          <a:p>
            <a:pPr marL="285750" indent="-285750">
              <a:buFont typeface="Arial" panose="020B0604020202020204" pitchFamily="34" charset="0"/>
              <a:buChar char="•"/>
            </a:pPr>
            <a:r>
              <a:rPr lang="de-CH" sz="1500" noProof="0" dirty="0"/>
              <a:t>Ogni mattina prende il treno ed è spesso stressata per via </a:t>
            </a:r>
            <a:r>
              <a:rPr lang="de-CH" sz="1500" noProof="0" dirty="0" err="1"/>
              <a:t>degli</a:t>
            </a:r>
            <a:r>
              <a:rPr lang="de-CH" sz="1500" noProof="0" dirty="0"/>
              <a:t> </a:t>
            </a:r>
            <a:r>
              <a:rPr lang="de-CH" sz="1500" noProof="0" dirty="0" err="1"/>
              <a:t>orari</a:t>
            </a:r>
            <a:r>
              <a:rPr lang="de-CH" sz="1500" noProof="0" dirty="0"/>
              <a:t>.</a:t>
            </a:r>
          </a:p>
          <a:p>
            <a:pPr marL="285750" indent="-285750">
              <a:buFont typeface="Arial" panose="020B0604020202020204" pitchFamily="34" charset="0"/>
              <a:buChar char="•"/>
            </a:pPr>
            <a:r>
              <a:rPr lang="de-CH" sz="1500" noProof="0" dirty="0"/>
              <a:t>Vorrebbe sfruttare meglio il tempo libero, ma ha difficoltà a </a:t>
            </a:r>
            <a:r>
              <a:rPr lang="de-CH" sz="1500" noProof="0" dirty="0" err="1"/>
              <a:t>motivarsi</a:t>
            </a:r>
            <a:r>
              <a:rPr lang="de-CH" sz="1500" noProof="0" dirty="0"/>
              <a:t>.</a:t>
            </a:r>
          </a:p>
          <a:p>
            <a:pPr marL="285750" indent="-285750">
              <a:buFont typeface="Arial" panose="020B0604020202020204" pitchFamily="34" charset="0"/>
              <a:buChar char="•"/>
            </a:pPr>
            <a:r>
              <a:rPr lang="de-CH" sz="1500" noProof="0" dirty="0"/>
              <a:t>Le piace incontrare gli amici, ascoltare musica e dedicarsi a brevi </a:t>
            </a:r>
            <a:r>
              <a:rPr lang="de-CH" sz="1500" noProof="0" dirty="0" err="1"/>
              <a:t>attività</a:t>
            </a:r>
            <a:r>
              <a:rPr lang="de-CH" sz="1500" noProof="0" dirty="0"/>
              <a:t> </a:t>
            </a:r>
            <a:r>
              <a:rPr lang="de-CH" sz="1500" noProof="0" dirty="0" err="1"/>
              <a:t>creative</a:t>
            </a:r>
            <a:r>
              <a:rPr lang="de-CH" sz="1500" noProof="0" dirty="0"/>
              <a:t>.</a:t>
            </a:r>
          </a:p>
          <a:p>
            <a:pPr marL="285750" indent="-285750">
              <a:buFont typeface="Arial" panose="020B0604020202020204" pitchFamily="34" charset="0"/>
              <a:buChar char="•"/>
            </a:pPr>
            <a:r>
              <a:rPr lang="de-CH" sz="1500" noProof="0" dirty="0"/>
              <a:t>Si sente frustrata quando gli strumenti o i prodotti sono troppo complicati o richiedono troppo tempo.</a:t>
            </a:r>
          </a:p>
          <a:p>
            <a:pPr marL="285750" indent="-285750">
              <a:buFont typeface="Arial" panose="020B0604020202020204" pitchFamily="34" charset="0"/>
              <a:buChar char="•"/>
            </a:pPr>
            <a:r>
              <a:rPr lang="de-CH" sz="1500" noProof="0" dirty="0"/>
              <a:t>Dice cose del tipo: «Inizio cose nuove, ma dopo una settimana smetto di nuovo.»</a:t>
            </a:r>
          </a:p>
        </p:txBody>
      </p:sp>
      <p:pic>
        <p:nvPicPr>
          <p:cNvPr id="8" name="Immagine 7" descr="Immagine che contiene disegno, schizzo, Cartoni animati, illustrazione&#10;&#10;Il contenuto generato dall&amp;#39;IA potrebbe non essere corretto.">
            <a:extLst>
              <a:ext uri="{FF2B5EF4-FFF2-40B4-BE49-F238E27FC236}">
                <a16:creationId xmlns:a16="http://schemas.microsoft.com/office/drawing/2014/main" id="{2FCD8F18-ABBD-A3A3-AEA6-1BC4F68D551F}"/>
              </a:ext>
            </a:extLst>
          </p:cNvPr>
          <p:cNvPicPr>
            <a:picLocks noChangeAspect="1"/>
          </p:cNvPicPr>
          <p:nvPr/>
        </p:nvPicPr>
        <p:blipFill>
          <a:blip r:embed="rId4" cstate="email">
            <a:extLst>
              <a:ext uri="{28A0092B-C50C-407E-A947-70E740481C1C}">
                <a14:useLocalDpi xmlns:a14="http://schemas.microsoft.com/office/drawing/2010/main"/>
              </a:ext>
            </a:extLst>
          </a:blip>
          <a:srcRect l="50000" t="24478" r="1180" b="1513"/>
          <a:stretch>
            <a:fillRect/>
          </a:stretch>
        </p:blipFill>
        <p:spPr>
          <a:xfrm>
            <a:off x="5893060" y="2273557"/>
            <a:ext cx="1780701" cy="1799655"/>
          </a:xfrm>
          <a:prstGeom prst="rect">
            <a:avLst/>
          </a:prstGeom>
        </p:spPr>
      </p:pic>
      <p:sp>
        <p:nvSpPr>
          <p:cNvPr id="11" name="CasellaDiTesto 10">
            <a:extLst>
              <a:ext uri="{FF2B5EF4-FFF2-40B4-BE49-F238E27FC236}">
                <a16:creationId xmlns:a16="http://schemas.microsoft.com/office/drawing/2014/main" id="{DCEC63C4-071A-3CE6-E1D6-6D0D32A45530}"/>
              </a:ext>
            </a:extLst>
          </p:cNvPr>
          <p:cNvSpPr txBox="1"/>
          <p:nvPr/>
        </p:nvSpPr>
        <p:spPr>
          <a:xfrm>
            <a:off x="5860437" y="4162905"/>
            <a:ext cx="1846727" cy="707886"/>
          </a:xfrm>
          <a:prstGeom prst="rect">
            <a:avLst/>
          </a:prstGeom>
          <a:noFill/>
        </p:spPr>
        <p:txBody>
          <a:bodyPr wrap="square">
            <a:spAutoFit/>
          </a:bodyPr>
          <a:lstStyle/>
          <a:p>
            <a:r>
              <a:rPr lang="en-US" sz="1000" b="1" dirty="0">
                <a:solidFill>
                  <a:srgbClr val="686868"/>
                </a:solidFill>
              </a:rPr>
              <a:t>Fonte: </a:t>
            </a:r>
            <a:r>
              <a:rPr lang="en-US" sz="1000" dirty="0">
                <a:solidFill>
                  <a:srgbClr val="686868"/>
                </a:solidFill>
              </a:rPr>
              <a:t>elaborazione propria con l’utilizzo di ChatGPT (OpenAI, 2025).</a:t>
            </a:r>
          </a:p>
        </p:txBody>
      </p:sp>
      <p:sp>
        <p:nvSpPr>
          <p:cNvPr id="2" name="Inhaltsplatzhalter 2">
            <a:extLst>
              <a:ext uri="{FF2B5EF4-FFF2-40B4-BE49-F238E27FC236}">
                <a16:creationId xmlns:a16="http://schemas.microsoft.com/office/drawing/2014/main" id="{6BBA7F91-0A44-B680-5491-6761F5158C0E}"/>
              </a:ext>
            </a:extLst>
          </p:cNvPr>
          <p:cNvSpPr txBox="1">
            <a:spLocks/>
          </p:cNvSpPr>
          <p:nvPr/>
        </p:nvSpPr>
        <p:spPr>
          <a:xfrm>
            <a:off x="964256" y="1170180"/>
            <a:ext cx="10216362" cy="1595309"/>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b="1"/>
            </a:lvl1pPr>
            <a:lvl2pPr marL="742950" lvl="1" indent="-285750">
              <a:lnSpc>
                <a:spcPct val="90000"/>
              </a:lnSpc>
              <a:spcBef>
                <a:spcPts val="500"/>
              </a:spcBef>
              <a:buFont typeface="Arial" panose="020B0604020202020204" pitchFamily="34" charset="0"/>
              <a:buChar char="•"/>
              <a:defRPr b="1"/>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de-CH" b="0" noProof="0" dirty="0"/>
              <a:t>Combinate i </a:t>
            </a:r>
            <a:r>
              <a:rPr lang="de-CH" b="0" noProof="0" dirty="0" err="1"/>
              <a:t>vostri</a:t>
            </a:r>
            <a:r>
              <a:rPr lang="de-CH" b="0" noProof="0" dirty="0"/>
              <a:t> </a:t>
            </a:r>
            <a:r>
              <a:rPr lang="de-CH" b="0" noProof="0" dirty="0" err="1"/>
              <a:t>schemi</a:t>
            </a:r>
            <a:r>
              <a:rPr lang="de-CH" b="0" noProof="0" dirty="0"/>
              <a:t> per ottenere un profilo chiaro e realistico. Una </a:t>
            </a:r>
            <a:r>
              <a:rPr lang="de-CH" b="0" dirty="0"/>
              <a:t>«Persona»</a:t>
            </a:r>
            <a:r>
              <a:rPr lang="de-CH" b="0" noProof="0" dirty="0"/>
              <a:t> dovrebbe essere abbastanza realistica da poter sviluppare una soluzione su misura per lei, ma rappresenta un gruppo, non una singola persona.</a:t>
            </a:r>
          </a:p>
          <a:p>
            <a:endParaRPr lang="de-CH" b="0" noProof="0" dirty="0"/>
          </a:p>
          <a:p>
            <a:endParaRPr lang="de-CH" dirty="0"/>
          </a:p>
        </p:txBody>
      </p:sp>
    </p:spTree>
    <p:extLst>
      <p:ext uri="{BB962C8B-B14F-4D97-AF65-F5344CB8AC3E}">
        <p14:creationId xmlns:p14="http://schemas.microsoft.com/office/powerpoint/2010/main" val="3845528521"/>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2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3271</Words>
  <Application>Microsoft Office PowerPoint</Application>
  <PresentationFormat>Breitbild</PresentationFormat>
  <Paragraphs>225</Paragraphs>
  <Slides>9</Slides>
  <Notes>9</Notes>
  <HiddenSlides>0</HiddenSlides>
  <MMClips>0</MMClips>
  <ScaleCrop>false</ScaleCrop>
  <HeadingPairs>
    <vt:vector size="6" baseType="variant">
      <vt:variant>
        <vt:lpstr>Verwendete Schriftarten</vt:lpstr>
      </vt:variant>
      <vt:variant>
        <vt:i4>6</vt:i4>
      </vt:variant>
      <vt:variant>
        <vt:lpstr>Design</vt:lpstr>
      </vt:variant>
      <vt:variant>
        <vt:i4>3</vt:i4>
      </vt:variant>
      <vt:variant>
        <vt:lpstr>Folientitel</vt:lpstr>
      </vt:variant>
      <vt:variant>
        <vt:i4>9</vt:i4>
      </vt:variant>
    </vt:vector>
  </HeadingPairs>
  <TitlesOfParts>
    <vt:vector size="18" baseType="lpstr">
      <vt:lpstr>Malgun Gothic</vt:lpstr>
      <vt:lpstr>Arial</vt:lpstr>
      <vt:lpstr>Calibri</vt:lpstr>
      <vt:lpstr>Century Gothic</vt:lpstr>
      <vt:lpstr>Roboto</vt:lpstr>
      <vt:lpstr>Wingdings</vt:lpstr>
      <vt:lpstr>myidea</vt:lpstr>
      <vt:lpstr>1_myidea</vt:lpstr>
      <vt:lpstr>2_myidea</vt:lpstr>
      <vt:lpstr>Temi ricorrenti</vt:lpstr>
      <vt:lpstr>PowerPoint-Präsentation</vt:lpstr>
      <vt:lpstr>PowerPoint-Präsentation</vt:lpstr>
      <vt:lpstr>«Persona» Per chi state sviluppando una soluzione?</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docId:8558953FC98992A9571C4ED2C06DC40B</cp:keywords>
  <cp:lastModifiedBy>Jana Ruth Stucki</cp:lastModifiedBy>
  <cp:revision>1372</cp:revision>
  <cp:lastPrinted>2021-01-20T19:01:33Z</cp:lastPrinted>
  <dcterms:created xsi:type="dcterms:W3CDTF">2020-11-11T18:04:37Z</dcterms:created>
  <dcterms:modified xsi:type="dcterms:W3CDTF">2026-09-02T11:42:50Z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