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96" r:id="rId4"/>
  </p:sldMasterIdLst>
  <p:notesMasterIdLst>
    <p:notesMasterId r:id="rId25"/>
  </p:notesMasterIdLst>
  <p:sldIdLst>
    <p:sldId id="1881" r:id="rId5"/>
    <p:sldId id="3799" r:id="rId6"/>
    <p:sldId id="1882" r:id="rId7"/>
    <p:sldId id="2141" r:id="rId8"/>
    <p:sldId id="3786" r:id="rId9"/>
    <p:sldId id="3787" r:id="rId10"/>
    <p:sldId id="3788" r:id="rId11"/>
    <p:sldId id="1793" r:id="rId12"/>
    <p:sldId id="3789" r:id="rId13"/>
    <p:sldId id="3790" r:id="rId14"/>
    <p:sldId id="3785" r:id="rId15"/>
    <p:sldId id="3791" r:id="rId16"/>
    <p:sldId id="3792" r:id="rId17"/>
    <p:sldId id="1815" r:id="rId18"/>
    <p:sldId id="3793" r:id="rId19"/>
    <p:sldId id="3794" r:id="rId20"/>
    <p:sldId id="3781" r:id="rId21"/>
    <p:sldId id="3795" r:id="rId22"/>
    <p:sldId id="3796" r:id="rId23"/>
    <p:sldId id="379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450"/>
    <a:srgbClr val="8EB403"/>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90" autoAdjust="0"/>
    <p:restoredTop sz="89040" autoAdjust="0"/>
  </p:normalViewPr>
  <p:slideViewPr>
    <p:cSldViewPr snapToGrid="0">
      <p:cViewPr varScale="1">
        <p:scale>
          <a:sx n="66" d="100"/>
          <a:sy n="66" d="100"/>
        </p:scale>
        <p:origin x="356" y="32"/>
      </p:cViewPr>
      <p:guideLst/>
    </p:cSldViewPr>
  </p:slideViewPr>
  <p:notesTextViewPr>
    <p:cViewPr>
      <p:scale>
        <a:sx n="1" d="1"/>
        <a:sy n="1" d="1"/>
      </p:scale>
      <p:origin x="0" y="0"/>
    </p:cViewPr>
  </p:notesTextViewPr>
  <p:sorterViewPr>
    <p:cViewPr varScale="1">
      <p:scale>
        <a:sx n="100" d="100"/>
        <a:sy n="100" d="100"/>
      </p:scale>
      <p:origin x="0" y="-774"/>
    </p:cViewPr>
  </p:sorterViewPr>
  <p:notesViewPr>
    <p:cSldViewPr snapToGrid="0">
      <p:cViewPr>
        <p:scale>
          <a:sx n="150" d="100"/>
          <a:sy n="150" d="100"/>
        </p:scale>
        <p:origin x="2640" y="-32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noProof="0" dirty="0"/>
              <a:t>Esempio di testo</a:t>
            </a:r>
          </a:p>
          <a:p>
            <a:pPr lvl="1"/>
            <a:r>
              <a:rPr lang="de-CH" noProof="0" dirty="0" err="1"/>
              <a:t>Secondo livello</a:t>
            </a:r>
            <a:endParaRPr lang="de-CH" noProof="0" dirty="0"/>
          </a:p>
          <a:p>
            <a:pPr lvl="2"/>
            <a:r>
              <a:rPr lang="de-CH" noProof="0" dirty="0"/>
              <a:t>Terzo livello</a:t>
            </a:r>
          </a:p>
          <a:p>
            <a:pPr lvl="3"/>
            <a:r>
              <a:rPr lang="de-CH" noProof="0" dirty="0"/>
              <a:t>Quarto livello</a:t>
            </a:r>
          </a:p>
          <a:p>
            <a:pPr lvl="4"/>
            <a:r>
              <a:rPr lang="de-CH" noProof="0" dirty="0"/>
              <a:t>Quinto livello</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0C7CC-6DF7-7BEE-A479-5B7ADA4CC9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FF7B40-7494-065D-B1C4-3FF06A3A95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B51A60-5CF3-4008-FFAE-64C3CBDFF50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0AA2E15-D685-9EF9-BE41-60CBDDAFC9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38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AC52-4FDD-1E9D-FF35-3483A229DA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AE81E41-1B36-D47B-6964-E63BFD882D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F164F88-C226-24A6-B3B8-8CD30318518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D2C595B-CBB2-E5DE-B412-20DBD35568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200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288548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2CB3-79BC-A969-1AC6-03AB97B04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CC0A41-A6CC-52A7-A98B-FEB8F8F598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BDA25C-DEAD-4484-E8CE-C45DD729980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CE58D57-0309-BC89-27C6-8DBDF53F8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4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2948-ED68-9A0D-7A0E-F662A9DDAF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38D1E8-AA75-F1FF-1908-530293D7F5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095403-ACEA-6930-4EEF-1DCC19DB4C6C}"/>
              </a:ext>
            </a:extLst>
          </p:cNvPr>
          <p:cNvSpPr>
            <a:spLocks noGrp="1"/>
          </p:cNvSpPr>
          <p:nvPr>
            <p:ph type="body" idx="1"/>
          </p:nvPr>
        </p:nvSpPr>
        <p:spPr/>
        <p:txBody>
          <a:bodyPr/>
          <a:lstStyle/>
          <a:p>
            <a:r>
              <a:rPr lang="it-CH" noProof="0" dirty="0">
                <a:latin typeface="Century Gothic" panose="020B0502020202020204" pitchFamily="34" charset="0"/>
              </a:rPr>
              <a:t>In alternativa, le persone in formazione possono naturalmente confrontare i progetti anche su altre piattaforme di crowdfunding. Esistono tuttavia piattaforme su cui è difficile trovare campagne concluse o fallite (ad esempio </a:t>
            </a:r>
            <a:r>
              <a:rPr lang="it-CH" noProof="0" dirty="0" err="1">
                <a:latin typeface="Century Gothic" panose="020B0502020202020204" pitchFamily="34" charset="0"/>
              </a:rPr>
              <a:t>wemakeit</a:t>
            </a:r>
            <a:r>
              <a:rPr lang="it-CH" noProof="0" dirty="0">
                <a:latin typeface="Century Gothic" panose="020B0502020202020204" pitchFamily="34" charset="0"/>
              </a:rPr>
              <a:t>). In questi casi, è possibile accedervi tramite appositi prompt su ChatGPT. </a:t>
            </a:r>
          </a:p>
        </p:txBody>
      </p:sp>
      <p:sp>
        <p:nvSpPr>
          <p:cNvPr id="4" name="Foliennummernplatzhalter 3">
            <a:extLst>
              <a:ext uri="{FF2B5EF4-FFF2-40B4-BE49-F238E27FC236}">
                <a16:creationId xmlns:a16="http://schemas.microsoft.com/office/drawing/2014/main" id="{6839746A-935E-8BEA-4597-F3E756A28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97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4970E-6478-6D9A-7D09-2D68E845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66DB5A-7E0B-7808-B22B-F05A8E0605E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8348E45-5287-B276-3AE2-1698C99005F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52946C-3F26-7AF5-7267-960CDDA2BA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90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D6B39-450B-61F8-08B1-D41127B302F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F25E77-7CEA-5B1C-22D9-DDDEB6F18D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0B43BA0-7812-3EED-2446-512949FAA6B8}"/>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BBB2D89-F5EB-A681-656E-13BE18EA8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94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F2D6-F4CC-92CA-C6FF-0DB1DF5CD1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E2B4AB-C63F-CD77-0B7D-73A76EF53B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18786BC-A845-9B22-CE1C-74116A2F3AD9}"/>
              </a:ext>
            </a:extLst>
          </p:cNvPr>
          <p:cNvSpPr>
            <a:spLocks noGrp="1"/>
          </p:cNvSpPr>
          <p:nvPr>
            <p:ph type="body" idx="1"/>
          </p:nvPr>
        </p:nvSpPr>
        <p:spPr/>
        <p:txBody>
          <a:bodyPr/>
          <a:lstStyle/>
          <a:p>
            <a:r>
              <a:rPr lang="it-CH" sz="1100" noProof="0" dirty="0"/>
              <a:t>Sebbene le attività proposte siano esercizi ludici, la tabella mostra che consentono di sviluppare importanti competenze imprenditoriali.</a:t>
            </a:r>
          </a:p>
          <a:p>
            <a:endParaRPr lang="it-CH" sz="1100" kern="1200" noProof="0" dirty="0">
              <a:solidFill>
                <a:schemeClr val="tx1"/>
              </a:solidFill>
              <a:effectLst/>
              <a:latin typeface="+mn-lt"/>
              <a:ea typeface="+mn-ea"/>
              <a:cs typeface="+mn-cs"/>
            </a:endParaRPr>
          </a:p>
          <a:p>
            <a:r>
              <a:rPr lang="it-CH" sz="1100" noProof="0" dirty="0"/>
              <a:t>Una volta che le persone in formazione avranno svolto le attività, in classe si potrà avviare un processo di apprendimento trasversale attraverso un’apposita discussione in plenaria, ad esempio:</a:t>
            </a:r>
          </a:p>
          <a:p>
            <a:r>
              <a:rPr lang="it-CH" sz="1100" kern="1200" noProof="0" dirty="0">
                <a:solidFill>
                  <a:schemeClr val="tx1"/>
                </a:solidFill>
                <a:effectLst/>
                <a:latin typeface="+mn-lt"/>
                <a:ea typeface="+mn-ea"/>
                <a:cs typeface="+mn-cs"/>
              </a:rPr>
              <a:t> </a:t>
            </a:r>
          </a:p>
          <a:p>
            <a:r>
              <a:rPr lang="it-CH" sz="1100" b="1" kern="1200" noProof="0" dirty="0">
                <a:solidFill>
                  <a:schemeClr val="tx1"/>
                </a:solidFill>
                <a:effectLst/>
                <a:latin typeface="+mn-lt"/>
                <a:ea typeface="+mn-ea"/>
                <a:cs typeface="+mn-cs"/>
              </a:rPr>
              <a:t>Per quanto riguarda la sfida dello scambio</a:t>
            </a:r>
            <a:endParaRPr lang="it-CH" sz="1100" kern="1200" noProof="0" dirty="0">
              <a:solidFill>
                <a:schemeClr val="tx1"/>
              </a:solidFill>
              <a:effectLst/>
              <a:latin typeface="+mn-lt"/>
              <a:ea typeface="+mn-ea"/>
              <a:cs typeface="+mn-cs"/>
            </a:endParaRPr>
          </a:p>
          <a:p>
            <a:r>
              <a:rPr lang="it-CH" sz="1100" kern="1200" noProof="0" dirty="0">
                <a:solidFill>
                  <a:schemeClr val="tx1"/>
                </a:solidFill>
                <a:effectLst/>
                <a:latin typeface="+mn-lt"/>
                <a:ea typeface="+mn-ea"/>
                <a:cs typeface="+mn-cs"/>
              </a:rPr>
              <a:t>Gli imprenditori e le imprenditrici devono soddisfare le esigenze dei/delle clienti con i propri prodotti e servizi. Pertanto, sono rilevanti, ad esempio, le seguenti domande:</a:t>
            </a:r>
          </a:p>
          <a:p>
            <a:pPr marL="171450" lvl="0" indent="-171450">
              <a:buFont typeface="Arial" panose="020B0604020202020204" pitchFamily="34" charset="0"/>
              <a:buChar char="•"/>
            </a:pPr>
            <a:r>
              <a:rPr lang="it-CH" sz="1100" kern="1200" noProof="0" dirty="0">
                <a:solidFill>
                  <a:schemeClr val="tx1"/>
                </a:solidFill>
                <a:effectLst/>
                <a:latin typeface="+mn-lt"/>
                <a:ea typeface="+mn-ea"/>
                <a:cs typeface="+mn-cs"/>
              </a:rPr>
              <a:t>«Perché alcune persone hanno accettato lo scambio?»</a:t>
            </a:r>
          </a:p>
          <a:p>
            <a:pPr marL="171450" lvl="0" indent="-171450">
              <a:buFont typeface="Arial" panose="020B0604020202020204" pitchFamily="34" charset="0"/>
              <a:buChar char="•"/>
            </a:pPr>
            <a:r>
              <a:rPr lang="it-CH" sz="1100" kern="1200" noProof="0" dirty="0">
                <a:solidFill>
                  <a:schemeClr val="tx1"/>
                </a:solidFill>
                <a:effectLst/>
                <a:latin typeface="+mn-lt"/>
                <a:ea typeface="+mn-ea"/>
                <a:cs typeface="+mn-cs"/>
              </a:rPr>
              <a:t>«Perché alcune persone non hanno accettato lo scambio?»</a:t>
            </a:r>
          </a:p>
          <a:p>
            <a:pPr marL="171450" lvl="0" indent="-171450">
              <a:buFont typeface="Arial" panose="020B0604020202020204" pitchFamily="34" charset="0"/>
              <a:buChar char="•"/>
            </a:pPr>
            <a:r>
              <a:rPr lang="it-CH" sz="1100" kern="1200" noProof="0" dirty="0">
                <a:solidFill>
                  <a:schemeClr val="tx1"/>
                </a:solidFill>
                <a:effectLst/>
                <a:latin typeface="+mn-lt"/>
                <a:ea typeface="+mn-ea"/>
                <a:cs typeface="+mn-cs"/>
              </a:rPr>
              <a:t>«Quali esigenze sono state soddisfatte nelle persone che hanno accettato?»</a:t>
            </a:r>
          </a:p>
          <a:p>
            <a:pPr marL="171450" lvl="0" indent="-171450">
              <a:buFont typeface="Arial" panose="020B0604020202020204" pitchFamily="34" charset="0"/>
              <a:buChar char="•"/>
            </a:pPr>
            <a:r>
              <a:rPr lang="it-CH" sz="1100" kern="1200" noProof="0" dirty="0">
                <a:solidFill>
                  <a:schemeClr val="tx1"/>
                </a:solidFill>
                <a:effectLst/>
                <a:latin typeface="+mn-lt"/>
                <a:ea typeface="+mn-ea"/>
                <a:cs typeface="+mn-cs"/>
              </a:rPr>
              <a:t>«Come avete adattato il vostro pitch?» [Nota: un pitch è una breve esposizione di un’idea.]</a:t>
            </a:r>
          </a:p>
          <a:p>
            <a:r>
              <a:rPr lang="it-CH" sz="1100" kern="1200" noProof="0" dirty="0">
                <a:solidFill>
                  <a:schemeClr val="tx1"/>
                </a:solidFill>
                <a:effectLst/>
                <a:latin typeface="+mn-lt"/>
                <a:ea typeface="+mn-ea"/>
                <a:cs typeface="+mn-cs"/>
              </a:rPr>
              <a:t> </a:t>
            </a:r>
          </a:p>
          <a:p>
            <a:r>
              <a:rPr lang="it-CH" sz="1100" b="1" kern="1200" noProof="0" dirty="0">
                <a:solidFill>
                  <a:schemeClr val="tx1"/>
                </a:solidFill>
                <a:effectLst/>
                <a:latin typeface="+mn-lt"/>
                <a:ea typeface="+mn-ea"/>
                <a:cs typeface="+mn-cs"/>
              </a:rPr>
              <a:t>In relazione a «Raccontami la tua storia»</a:t>
            </a:r>
            <a:endParaRPr lang="it-CH" sz="1100" kern="1200" noProof="0" dirty="0">
              <a:solidFill>
                <a:schemeClr val="tx1"/>
              </a:solidFill>
              <a:effectLst/>
              <a:latin typeface="+mn-lt"/>
              <a:ea typeface="+mn-ea"/>
              <a:cs typeface="+mn-cs"/>
            </a:endParaRPr>
          </a:p>
          <a:p>
            <a:r>
              <a:rPr lang="it-CH" sz="1100" kern="1200" noProof="0" dirty="0">
                <a:solidFill>
                  <a:schemeClr val="tx1"/>
                </a:solidFill>
                <a:effectLst/>
                <a:latin typeface="+mn-lt"/>
                <a:ea typeface="+mn-ea"/>
                <a:cs typeface="+mn-cs"/>
              </a:rPr>
              <a:t>Nel processo imprenditoriale la resilienza è molto importante. Pertanto, si potrebbe discutere:</a:t>
            </a:r>
          </a:p>
          <a:p>
            <a:pPr marL="171450" indent="-171450">
              <a:buFont typeface="Arial" panose="020B0604020202020204" pitchFamily="34" charset="0"/>
              <a:buChar char="•"/>
            </a:pPr>
            <a:r>
              <a:rPr lang="it-CH" sz="1100" kern="1200" noProof="0" dirty="0">
                <a:solidFill>
                  <a:schemeClr val="tx1"/>
                </a:solidFill>
                <a:effectLst/>
                <a:latin typeface="+mn-lt"/>
                <a:ea typeface="+mn-ea"/>
                <a:cs typeface="+mn-cs"/>
              </a:rPr>
              <a:t>«Di quali battute d’arresto o errori hanno parlato gli imprenditori/le imprenditrici?»</a:t>
            </a:r>
          </a:p>
          <a:p>
            <a:pPr marL="171450" indent="-171450">
              <a:buFont typeface="Arial" panose="020B0604020202020204" pitchFamily="34" charset="0"/>
              <a:buChar char="•"/>
            </a:pPr>
            <a:r>
              <a:rPr lang="it-CH" sz="1100" kern="1200" noProof="0" dirty="0">
                <a:solidFill>
                  <a:schemeClr val="tx1"/>
                </a:solidFill>
                <a:effectLst/>
                <a:latin typeface="+mn-lt"/>
                <a:ea typeface="+mn-ea"/>
                <a:cs typeface="+mn-cs"/>
              </a:rPr>
              <a:t>«Come li hanno affrontati i fondatori/le fondatrici?»</a:t>
            </a:r>
          </a:p>
          <a:p>
            <a:r>
              <a:rPr lang="it-CH" sz="1100" kern="1200" noProof="0" dirty="0">
                <a:solidFill>
                  <a:schemeClr val="tx1"/>
                </a:solidFill>
                <a:effectLst/>
                <a:latin typeface="+mn-lt"/>
                <a:ea typeface="+mn-ea"/>
                <a:cs typeface="+mn-cs"/>
              </a:rPr>
              <a:t> </a:t>
            </a:r>
          </a:p>
          <a:p>
            <a:endParaRPr lang="de-CH" dirty="0"/>
          </a:p>
        </p:txBody>
      </p:sp>
      <p:sp>
        <p:nvSpPr>
          <p:cNvPr id="4" name="Foliennummernplatzhalter 3">
            <a:extLst>
              <a:ext uri="{FF2B5EF4-FFF2-40B4-BE49-F238E27FC236}">
                <a16:creationId xmlns:a16="http://schemas.microsoft.com/office/drawing/2014/main" id="{3907DA05-0A03-D07A-772E-C455C2EE2C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13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noProof="0" dirty="0">
                <a:latin typeface="Century Gothic" panose="020B0502020202020204" pitchFamily="34" charset="0"/>
              </a:rPr>
              <a:t>Le persone in formazione si sono già confrontate attivamente con il tema del pensiero e dell’azione imprenditoriale, si presenteranno all’</a:t>
            </a:r>
            <a:r>
              <a:rPr lang="it-CH" noProof="0" dirty="0" err="1">
                <a:latin typeface="Century Gothic" panose="020B0502020202020204" pitchFamily="34" charset="0"/>
              </a:rPr>
              <a:t>Inspiration</a:t>
            </a:r>
            <a:r>
              <a:rPr lang="it-CH" noProof="0" dirty="0">
                <a:latin typeface="Century Gothic" panose="020B0502020202020204" pitchFamily="34" charset="0"/>
              </a:rPr>
              <a:t> Day – o, qualora non venga organizzato alcun </a:t>
            </a:r>
            <a:r>
              <a:rPr lang="it-CH" noProof="0" dirty="0" err="1">
                <a:latin typeface="Century Gothic" panose="020B0502020202020204" pitchFamily="34" charset="0"/>
              </a:rPr>
              <a:t>Inspiration</a:t>
            </a:r>
            <a:r>
              <a:rPr lang="it-CH" noProof="0" dirty="0">
                <a:latin typeface="Century Gothic" panose="020B0502020202020204" pitchFamily="34" charset="0"/>
              </a:rPr>
              <a:t> Day, al Modulo 1 – con una mentalità completamente diversa. Raccomandiamo quindi di assegnare un compito preparatorio. Le cinque attività illustrate in questa presentazione sono esempi che possono essere utilizzati a tal fine. Ovviamente non vanno intese in alcun modo come esaustive. </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21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4E58-1F94-BEB1-96BB-2943ABCE4C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D2A1B4-E0DE-1D0D-D828-A8E3B5AE1B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F4FAD7-9353-67AB-B27A-FEEB03967BA9}"/>
              </a:ext>
            </a:extLst>
          </p:cNvPr>
          <p:cNvSpPr>
            <a:spLocks noGrp="1"/>
          </p:cNvSpPr>
          <p:nvPr>
            <p:ph type="body" idx="1"/>
          </p:nvPr>
        </p:nvSpPr>
        <p:spPr/>
        <p:txBody>
          <a:bodyPr/>
          <a:lstStyle/>
          <a:p>
            <a:r>
              <a:rPr lang="it-CH" noProof="0" dirty="0">
                <a:latin typeface="Century Gothic" panose="020B0502020202020204" pitchFamily="34" charset="0"/>
              </a:rPr>
              <a:t>Per ogni attività vengono descritti il collegamento con il pensiero e l’azione imprenditoriale, il compito concreto e le domande guida di riflessione. Le attività possono essere svolte individualmente o in gruppo.</a:t>
            </a:r>
          </a:p>
        </p:txBody>
      </p:sp>
      <p:sp>
        <p:nvSpPr>
          <p:cNvPr id="4" name="Foliennummernplatzhalter 3">
            <a:extLst>
              <a:ext uri="{FF2B5EF4-FFF2-40B4-BE49-F238E27FC236}">
                <a16:creationId xmlns:a16="http://schemas.microsoft.com/office/drawing/2014/main" id="{7C750345-719A-7FAA-0A81-587993F07C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93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ECCB-8E8D-2E31-600C-DBD917CCBE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63635C-31EA-FE37-B0C9-218463A2982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F0C83E-EDE4-FA77-CFAD-6C4A6F6D487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C379B17-26A5-BF3A-BCDC-D05034B443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19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C0DA1-C500-C96C-2936-6523B09C28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4EE3C2-7E3C-C2E5-A856-4A4FDCE771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8B05757-48F7-A01C-5AFB-99C8189E8E4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131839F-685E-665E-EC28-6CC4CE40A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470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696D-4E29-8F66-C72A-77B1A4C4B9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06F422-4E1F-AB51-11CA-8F705DCD78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C99CF6F-7669-00A7-E29E-798C50445F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0A60D99-90F3-42DF-C250-BA7AD8F459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75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567A-AC3A-B510-4474-C02EA4C697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C1198D-CD04-CDEC-0115-E4F3AF12F4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83997C7-A28F-FB0F-2B65-64D8E67BAF51}"/>
              </a:ext>
            </a:extLst>
          </p:cNvPr>
          <p:cNvSpPr>
            <a:spLocks noGrp="1"/>
          </p:cNvSpPr>
          <p:nvPr>
            <p:ph type="body" idx="1"/>
          </p:nvPr>
        </p:nvSpPr>
        <p:spPr/>
        <p:txBody>
          <a:bodyPr/>
          <a:lstStyle/>
          <a:p>
            <a:r>
              <a:rPr lang="it-CH" sz="1100" kern="1200" dirty="0">
                <a:solidFill>
                  <a:schemeClr val="tx1"/>
                </a:solidFill>
                <a:effectLst/>
                <a:latin typeface="Century Gothic" panose="020B0502020202020204" pitchFamily="34" charset="0"/>
                <a:ea typeface="+mn-ea"/>
                <a:cs typeface="+mn-cs"/>
              </a:rPr>
              <a:t>A questo punto può essere utile richiamare esplicitamente l’attenzione delle persone in formazione sui temi della sostenibilità già trattati. Una risorsa utile in materia di Educazione allo Sviluppo Sostenibile (ESS) e Obiettivi di Sviluppo Sostenibile (SDG) è il portale éducation21. I dossier tematici trattano una vasta gamma di tematiche sociali (ad es. parità di genere, salute, migrazione e partecipazione) ed ecologiche (ad es. rifiuti, clima, economia circolare e plastica), fornendo informazioni e materiali di approfondimento al riguardo:</a:t>
            </a:r>
          </a:p>
          <a:p>
            <a:r>
              <a:rPr lang="it-CH" sz="1100" kern="1200" dirty="0">
                <a:solidFill>
                  <a:schemeClr val="tx1"/>
                </a:solidFill>
                <a:effectLst/>
                <a:latin typeface="Century Gothic" panose="020B0502020202020204" pitchFamily="34" charset="0"/>
                <a:ea typeface="+mn-ea"/>
                <a:cs typeface="+mn-cs"/>
              </a:rPr>
              <a:t>https://www.education21.ch/it/dossiers-tematici</a:t>
            </a:r>
          </a:p>
          <a:p>
            <a:r>
              <a:rPr lang="it-CH" sz="1100" kern="1200" dirty="0">
                <a:solidFill>
                  <a:schemeClr val="tx1"/>
                </a:solidFill>
                <a:effectLst/>
                <a:latin typeface="Century Gothic" panose="020B0502020202020204" pitchFamily="34" charset="0"/>
                <a:ea typeface="+mn-ea"/>
                <a:cs typeface="+mn-cs"/>
              </a:rPr>
              <a:t>https://www.education21.ch/it/17_obiettivi_sviluppoSostenibile</a:t>
            </a:r>
            <a:endParaRPr lang="de-CH" sz="1100" kern="1200" dirty="0">
              <a:solidFill>
                <a:schemeClr val="tx1"/>
              </a:solidFill>
              <a:effectLst/>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48E29E8C-5021-49AE-6D4C-5B7F4EC56D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60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40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7.png"/><Relationship Id="rId1" Type="http://schemas.openxmlformats.org/officeDocument/2006/relationships/slideMaster" Target="../slideMasters/slideMaster2.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3.png"/><Relationship Id="rId7" Type="http://schemas.openxmlformats.org/officeDocument/2006/relationships/image" Target="../media/image215.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2.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2.png"/><Relationship Id="rId7" Type="http://schemas.openxmlformats.org/officeDocument/2006/relationships/image" Target="../media/image40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45.png"/><Relationship Id="rId4" Type="http://schemas.openxmlformats.org/officeDocument/2006/relationships/image" Target="../media/image244.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2.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Master" Target="../slideMasters/slideMaster2.xml"/><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2.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5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2.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2.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2.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49.png"/><Relationship Id="rId7" Type="http://schemas.openxmlformats.org/officeDocument/2006/relationships/image" Target="../media/image324.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323.png"/><Relationship Id="rId11" Type="http://schemas.openxmlformats.org/officeDocument/2006/relationships/image" Target="../media/image329.png"/><Relationship Id="rId5" Type="http://schemas.openxmlformats.org/officeDocument/2006/relationships/image" Target="../media/image322.png"/><Relationship Id="rId10" Type="http://schemas.openxmlformats.org/officeDocument/2006/relationships/image" Target="../media/image328.png"/><Relationship Id="rId4" Type="http://schemas.openxmlformats.org/officeDocument/2006/relationships/image" Target="../media/image321.png"/><Relationship Id="rId9" Type="http://schemas.openxmlformats.org/officeDocument/2006/relationships/image" Target="../media/image32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2.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2.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2.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2.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1.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2.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20.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1.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19.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21.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3.xml"/><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4.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422.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3.png"/><Relationship Id="rId1" Type="http://schemas.openxmlformats.org/officeDocument/2006/relationships/slideMaster" Target="../slideMasters/slideMaster4.xml"/><Relationship Id="rId6" Type="http://schemas.openxmlformats.org/officeDocument/2006/relationships/image" Target="../media/image70.png"/><Relationship Id="rId5" Type="http://schemas.openxmlformats.org/officeDocument/2006/relationships/image" Target="../media/image49.png"/><Relationship Id="rId4" Type="http://schemas.openxmlformats.org/officeDocument/2006/relationships/image" Target="../media/image42.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424.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422.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4.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4.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425.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4.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4.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4.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291.png"/><Relationship Id="rId2" Type="http://schemas.openxmlformats.org/officeDocument/2006/relationships/image" Target="../media/image194.png"/><Relationship Id="rId1" Type="http://schemas.openxmlformats.org/officeDocument/2006/relationships/slideMaster" Target="../slideMasters/slideMaster4.xml"/><Relationship Id="rId6" Type="http://schemas.openxmlformats.org/officeDocument/2006/relationships/image" Target="../media/image426.png"/><Relationship Id="rId5" Type="http://schemas.openxmlformats.org/officeDocument/2006/relationships/image" Target="../media/image197.png"/><Relationship Id="rId10" Type="http://schemas.openxmlformats.org/officeDocument/2006/relationships/image" Target="../media/image49.png"/><Relationship Id="rId4" Type="http://schemas.openxmlformats.org/officeDocument/2006/relationships/image" Target="../media/image196.png"/><Relationship Id="rId9" Type="http://schemas.openxmlformats.org/officeDocument/2006/relationships/image" Target="../media/image19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49.png"/><Relationship Id="rId7" Type="http://schemas.openxmlformats.org/officeDocument/2006/relationships/image" Target="../media/image209.png"/><Relationship Id="rId2" Type="http://schemas.openxmlformats.org/officeDocument/2006/relationships/image" Target="../media/image207.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3.png"/><Relationship Id="rId4" Type="http://schemas.openxmlformats.org/officeDocument/2006/relationships/image" Target="../media/image202.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49.png"/><Relationship Id="rId4" Type="http://schemas.openxmlformats.org/officeDocument/2006/relationships/image" Target="../media/image140.png"/><Relationship Id="rId9" Type="http://schemas.openxmlformats.org/officeDocument/2006/relationships/image" Target="../media/image1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49.png"/><Relationship Id="rId7" Type="http://schemas.openxmlformats.org/officeDocument/2006/relationships/image" Target="../media/image233.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232.png"/><Relationship Id="rId4" Type="http://schemas.openxmlformats.org/officeDocument/2006/relationships/image" Target="../media/image428.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4.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4.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4.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4.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4.xml"/><Relationship Id="rId6" Type="http://schemas.openxmlformats.org/officeDocument/2006/relationships/image" Target="../media/image429.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4.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4.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4.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49.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4.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431.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430.png"/><Relationship Id="rId16"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4.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4.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4.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31.png"/><Relationship Id="rId1" Type="http://schemas.openxmlformats.org/officeDocument/2006/relationships/slideMaster" Target="../slideMasters/slideMaster4.xml"/><Relationship Id="rId6" Type="http://schemas.openxmlformats.org/officeDocument/2006/relationships/image" Target="../media/image234.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8.png"/><Relationship Id="rId7" Type="http://schemas.openxmlformats.org/officeDocument/2006/relationships/image" Target="../media/image220.png"/><Relationship Id="rId2" Type="http://schemas.openxmlformats.org/officeDocument/2006/relationships/image" Target="../media/image217.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1.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1.png"/><Relationship Id="rId7" Type="http://schemas.openxmlformats.org/officeDocument/2006/relationships/image" Target="../media/image193.png"/><Relationship Id="rId2" Type="http://schemas.openxmlformats.org/officeDocument/2006/relationships/image" Target="../media/image190.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53.png"/><Relationship Id="rId4" Type="http://schemas.openxmlformats.org/officeDocument/2006/relationships/image" Target="../media/image4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5.png"/><Relationship Id="rId7" Type="http://schemas.openxmlformats.org/officeDocument/2006/relationships/image" Target="../media/image199.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01.png"/><Relationship Id="rId7"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10" Type="http://schemas.openxmlformats.org/officeDocument/2006/relationships/image" Target="../media/image206.png"/><Relationship Id="rId4" Type="http://schemas.openxmlformats.org/officeDocument/2006/relationships/image" Target="../media/image49.png"/><Relationship Id="rId9" Type="http://schemas.openxmlformats.org/officeDocument/2006/relationships/image" Target="../media/image20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10.png"/><Relationship Id="rId2" Type="http://schemas.openxmlformats.org/officeDocument/2006/relationships/image" Target="../media/image207.png"/><Relationship Id="rId1" Type="http://schemas.openxmlformats.org/officeDocument/2006/relationships/slideMaster" Target="../slideMasters/slideMaster1.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42.png"/><Relationship Id="rId7" Type="http://schemas.openxmlformats.org/officeDocument/2006/relationships/image" Target="../media/image121.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11.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13.png"/><Relationship Id="rId7" Type="http://schemas.openxmlformats.org/officeDocument/2006/relationships/image" Target="../media/image121.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3.png"/><Relationship Id="rId11" Type="http://schemas.openxmlformats.org/officeDocument/2006/relationships/image" Target="../media/image216.png"/><Relationship Id="rId5" Type="http://schemas.openxmlformats.org/officeDocument/2006/relationships/image" Target="../media/image202.png"/><Relationship Id="rId10" Type="http://schemas.openxmlformats.org/officeDocument/2006/relationships/image" Target="../media/image215.png"/><Relationship Id="rId4" Type="http://schemas.openxmlformats.org/officeDocument/2006/relationships/image" Target="../media/image49.png"/><Relationship Id="rId9" Type="http://schemas.openxmlformats.org/officeDocument/2006/relationships/image" Target="../media/image21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8.png"/><Relationship Id="rId7" Type="http://schemas.openxmlformats.org/officeDocument/2006/relationships/image" Target="../media/image219.png"/><Relationship Id="rId2" Type="http://schemas.openxmlformats.org/officeDocument/2006/relationships/image" Target="../media/image217.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3.png"/><Relationship Id="rId4" Type="http://schemas.openxmlformats.org/officeDocument/2006/relationships/image" Target="../media/image49.png"/><Relationship Id="rId9" Type="http://schemas.openxmlformats.org/officeDocument/2006/relationships/image" Target="../media/image221.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5.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00.png"/><Relationship Id="rId7" Type="http://schemas.openxmlformats.org/officeDocument/2006/relationships/image" Target="../media/image228.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02.png"/><Relationship Id="rId4" Type="http://schemas.openxmlformats.org/officeDocument/2006/relationships/image" Target="../media/image49.png"/><Relationship Id="rId9" Type="http://schemas.openxmlformats.org/officeDocument/2006/relationships/image" Target="../media/image23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34.png"/><Relationship Id="rId2" Type="http://schemas.openxmlformats.org/officeDocument/2006/relationships/image" Target="../media/image231.png"/><Relationship Id="rId1" Type="http://schemas.openxmlformats.org/officeDocument/2006/relationships/slideMaster" Target="../slideMasters/slideMaster1.xml"/><Relationship Id="rId6" Type="http://schemas.openxmlformats.org/officeDocument/2006/relationships/image" Target="../media/image233.png"/><Relationship Id="rId5" Type="http://schemas.openxmlformats.org/officeDocument/2006/relationships/image" Target="../media/image202.png"/><Relationship Id="rId4" Type="http://schemas.openxmlformats.org/officeDocument/2006/relationships/image" Target="../media/image232.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38.png"/><Relationship Id="rId3" Type="http://schemas.openxmlformats.org/officeDocument/2006/relationships/image" Target="../media/image236.png"/><Relationship Id="rId7" Type="http://schemas.openxmlformats.org/officeDocument/2006/relationships/image" Target="../media/image121.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02.png"/><Relationship Id="rId4" Type="http://schemas.openxmlformats.org/officeDocument/2006/relationships/image" Target="../media/image4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243.png"/><Relationship Id="rId5" Type="http://schemas.openxmlformats.org/officeDocument/2006/relationships/image" Target="../media/image242.png"/><Relationship Id="rId10" Type="http://schemas.openxmlformats.org/officeDocument/2006/relationships/image" Target="../media/image49.png"/><Relationship Id="rId4" Type="http://schemas.openxmlformats.org/officeDocument/2006/relationships/image" Target="../media/image241.png"/><Relationship Id="rId9" Type="http://schemas.openxmlformats.org/officeDocument/2006/relationships/image" Target="../media/image246.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8.png"/><Relationship Id="rId7" Type="http://schemas.openxmlformats.org/officeDocument/2006/relationships/image" Target="../media/image251.png"/><Relationship Id="rId2" Type="http://schemas.openxmlformats.org/officeDocument/2006/relationships/image" Target="../media/image247.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49.png"/><Relationship Id="rId10" Type="http://schemas.openxmlformats.org/officeDocument/2006/relationships/image" Target="../media/image254.png"/><Relationship Id="rId4" Type="http://schemas.openxmlformats.org/officeDocument/2006/relationships/image" Target="../media/image249.png"/><Relationship Id="rId9" Type="http://schemas.openxmlformats.org/officeDocument/2006/relationships/image" Target="../media/image253.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6.png"/><Relationship Id="rId7" Type="http://schemas.openxmlformats.org/officeDocument/2006/relationships/image" Target="../media/image252.png"/><Relationship Id="rId2" Type="http://schemas.openxmlformats.org/officeDocument/2006/relationships/image" Target="../media/image255.png"/><Relationship Id="rId1" Type="http://schemas.openxmlformats.org/officeDocument/2006/relationships/slideMaster" Target="../slideMasters/slideMaster1.xml"/><Relationship Id="rId6" Type="http://schemas.openxmlformats.org/officeDocument/2006/relationships/image" Target="../media/image121.png"/><Relationship Id="rId5" Type="http://schemas.openxmlformats.org/officeDocument/2006/relationships/image" Target="../media/image49.png"/><Relationship Id="rId10" Type="http://schemas.openxmlformats.org/officeDocument/2006/relationships/image" Target="../media/image194.png"/><Relationship Id="rId4" Type="http://schemas.openxmlformats.org/officeDocument/2006/relationships/image" Target="../media/image257.png"/><Relationship Id="rId9" Type="http://schemas.openxmlformats.org/officeDocument/2006/relationships/image" Target="../media/image25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image" Target="../media/image121.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64.png"/><Relationship Id="rId7" Type="http://schemas.openxmlformats.org/officeDocument/2006/relationships/image" Target="../media/image121.png"/><Relationship Id="rId2" Type="http://schemas.openxmlformats.org/officeDocument/2006/relationships/image" Target="../media/image263.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49.png"/><Relationship Id="rId4" Type="http://schemas.openxmlformats.org/officeDocument/2006/relationships/image" Target="../media/image265.png"/><Relationship Id="rId9" Type="http://schemas.openxmlformats.org/officeDocument/2006/relationships/image" Target="../media/image25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8.png"/><Relationship Id="rId7" Type="http://schemas.openxmlformats.org/officeDocument/2006/relationships/image" Target="../media/image194.png"/><Relationship Id="rId2" Type="http://schemas.openxmlformats.org/officeDocument/2006/relationships/image" Target="../media/image267.png"/><Relationship Id="rId1" Type="http://schemas.openxmlformats.org/officeDocument/2006/relationships/slideMaster" Target="../slideMasters/slideMaster1.xml"/><Relationship Id="rId6" Type="http://schemas.openxmlformats.org/officeDocument/2006/relationships/image" Target="../media/image269.png"/><Relationship Id="rId5" Type="http://schemas.openxmlformats.org/officeDocument/2006/relationships/image" Target="../media/image252.png"/><Relationship Id="rId4" Type="http://schemas.openxmlformats.org/officeDocument/2006/relationships/image" Target="../media/image49.png"/><Relationship Id="rId9" Type="http://schemas.openxmlformats.org/officeDocument/2006/relationships/image" Target="../media/image121.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72.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49.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76.png"/><Relationship Id="rId4" Type="http://schemas.openxmlformats.org/officeDocument/2006/relationships/image" Target="../media/image252.png"/><Relationship Id="rId9" Type="http://schemas.openxmlformats.org/officeDocument/2006/relationships/image" Target="../media/image19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81.png"/><Relationship Id="rId7" Type="http://schemas.openxmlformats.org/officeDocument/2006/relationships/image" Target="../media/image283.png"/><Relationship Id="rId2" Type="http://schemas.openxmlformats.org/officeDocument/2006/relationships/image" Target="../media/image280.png"/><Relationship Id="rId1" Type="http://schemas.openxmlformats.org/officeDocument/2006/relationships/slideMaster" Target="../slideMasters/slideMaster1.xml"/><Relationship Id="rId6" Type="http://schemas.openxmlformats.org/officeDocument/2006/relationships/image" Target="../media/image282.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7.png"/><Relationship Id="rId5" Type="http://schemas.openxmlformats.org/officeDocument/2006/relationships/image" Target="../media/image252.png"/><Relationship Id="rId4" Type="http://schemas.openxmlformats.org/officeDocument/2006/relationships/image" Target="../media/image4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90.png"/><Relationship Id="rId7" Type="http://schemas.openxmlformats.org/officeDocument/2006/relationships/image" Target="../media/image292.png"/><Relationship Id="rId2" Type="http://schemas.openxmlformats.org/officeDocument/2006/relationships/image" Target="../media/image289.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91.png"/><Relationship Id="rId10" Type="http://schemas.openxmlformats.org/officeDocument/2006/relationships/image" Target="../media/image295.png"/><Relationship Id="rId4" Type="http://schemas.openxmlformats.org/officeDocument/2006/relationships/image" Target="../media/image49.png"/><Relationship Id="rId9" Type="http://schemas.openxmlformats.org/officeDocument/2006/relationships/image" Target="../media/image294.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7.png"/><Relationship Id="rId7" Type="http://schemas.openxmlformats.org/officeDocument/2006/relationships/image" Target="../media/image300.png"/><Relationship Id="rId2" Type="http://schemas.openxmlformats.org/officeDocument/2006/relationships/image" Target="../media/image29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4" Type="http://schemas.openxmlformats.org/officeDocument/2006/relationships/image" Target="../media/image49.png"/><Relationship Id="rId9" Type="http://schemas.openxmlformats.org/officeDocument/2006/relationships/image" Target="../media/image302.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65.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7.png"/><Relationship Id="rId5" Type="http://schemas.openxmlformats.org/officeDocument/2006/relationships/image" Target="../media/image306.png"/><Relationship Id="rId10" Type="http://schemas.openxmlformats.org/officeDocument/2006/relationships/image" Target="../media/image49.png"/><Relationship Id="rId4" Type="http://schemas.openxmlformats.org/officeDocument/2006/relationships/image" Target="../media/image305.png"/><Relationship Id="rId9" Type="http://schemas.openxmlformats.org/officeDocument/2006/relationships/image" Target="../media/image30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270.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312.png"/><Relationship Id="rId4" Type="http://schemas.openxmlformats.org/officeDocument/2006/relationships/image" Target="../media/image31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png"/><Relationship Id="rId1" Type="http://schemas.openxmlformats.org/officeDocument/2006/relationships/slideMaster" Target="../slideMasters/slideMaster1.xml"/><Relationship Id="rId6" Type="http://schemas.openxmlformats.org/officeDocument/2006/relationships/image" Target="../media/image317.png"/><Relationship Id="rId5" Type="http://schemas.openxmlformats.org/officeDocument/2006/relationships/image" Target="../media/image316.png"/><Relationship Id="rId4" Type="http://schemas.openxmlformats.org/officeDocument/2006/relationships/image" Target="../media/image49.png"/><Relationship Id="rId9" Type="http://schemas.openxmlformats.org/officeDocument/2006/relationships/image" Target="../media/image32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24.png"/><Relationship Id="rId13" Type="http://schemas.openxmlformats.org/officeDocument/2006/relationships/image" Target="../media/image329.png"/><Relationship Id="rId3" Type="http://schemas.openxmlformats.org/officeDocument/2006/relationships/image" Target="../media/image49.png"/><Relationship Id="rId7" Type="http://schemas.openxmlformats.org/officeDocument/2006/relationships/image" Target="../media/image323.png"/><Relationship Id="rId12" Type="http://schemas.openxmlformats.org/officeDocument/2006/relationships/image" Target="../media/image328.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322.png"/><Relationship Id="rId11" Type="http://schemas.openxmlformats.org/officeDocument/2006/relationships/image" Target="../media/image327.png"/><Relationship Id="rId5" Type="http://schemas.openxmlformats.org/officeDocument/2006/relationships/image" Target="../media/image321.png"/><Relationship Id="rId10" Type="http://schemas.openxmlformats.org/officeDocument/2006/relationships/image" Target="../media/image326.png"/><Relationship Id="rId4" Type="http://schemas.openxmlformats.org/officeDocument/2006/relationships/image" Target="../media/image65.png"/><Relationship Id="rId9" Type="http://schemas.openxmlformats.org/officeDocument/2006/relationships/image" Target="../media/image32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4.png"/><Relationship Id="rId3" Type="http://schemas.openxmlformats.org/officeDocument/2006/relationships/image" Target="../media/image92.png"/><Relationship Id="rId7" Type="http://schemas.openxmlformats.org/officeDocument/2006/relationships/image" Target="../media/image333.png"/><Relationship Id="rId2" Type="http://schemas.openxmlformats.org/officeDocument/2006/relationships/image" Target="../media/image330.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332.png"/><Relationship Id="rId10" Type="http://schemas.openxmlformats.org/officeDocument/2006/relationships/image" Target="../media/image65.png"/><Relationship Id="rId4" Type="http://schemas.openxmlformats.org/officeDocument/2006/relationships/image" Target="../media/image331.png"/><Relationship Id="rId9" Type="http://schemas.openxmlformats.org/officeDocument/2006/relationships/image" Target="../media/image335.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41.png"/><Relationship Id="rId3" Type="http://schemas.openxmlformats.org/officeDocument/2006/relationships/image" Target="../media/image76.png"/><Relationship Id="rId7" Type="http://schemas.openxmlformats.org/officeDocument/2006/relationships/image" Target="../media/image340.png"/><Relationship Id="rId2" Type="http://schemas.openxmlformats.org/officeDocument/2006/relationships/image" Target="../media/image336.png"/><Relationship Id="rId1" Type="http://schemas.openxmlformats.org/officeDocument/2006/relationships/slideMaster" Target="../slideMasters/slideMaster1.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 Id="rId9" Type="http://schemas.openxmlformats.org/officeDocument/2006/relationships/image" Target="../media/image4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48.png"/><Relationship Id="rId13" Type="http://schemas.openxmlformats.org/officeDocument/2006/relationships/image" Target="../media/image353.png"/><Relationship Id="rId3" Type="http://schemas.openxmlformats.org/officeDocument/2006/relationships/image" Target="../media/image343.png"/><Relationship Id="rId7" Type="http://schemas.openxmlformats.org/officeDocument/2006/relationships/image" Target="../media/image347.png"/><Relationship Id="rId12" Type="http://schemas.openxmlformats.org/officeDocument/2006/relationships/image" Target="../media/image352.png"/><Relationship Id="rId17" Type="http://schemas.openxmlformats.org/officeDocument/2006/relationships/image" Target="../media/image49.png"/><Relationship Id="rId2" Type="http://schemas.openxmlformats.org/officeDocument/2006/relationships/image" Target="../media/image342.png"/><Relationship Id="rId16" Type="http://schemas.openxmlformats.org/officeDocument/2006/relationships/image" Target="../media/image356.png"/><Relationship Id="rId1" Type="http://schemas.openxmlformats.org/officeDocument/2006/relationships/slideMaster" Target="../slideMasters/slideMaster1.xml"/><Relationship Id="rId6" Type="http://schemas.openxmlformats.org/officeDocument/2006/relationships/image" Target="../media/image346.png"/><Relationship Id="rId11" Type="http://schemas.openxmlformats.org/officeDocument/2006/relationships/image" Target="../media/image351.png"/><Relationship Id="rId5" Type="http://schemas.openxmlformats.org/officeDocument/2006/relationships/image" Target="../media/image345.png"/><Relationship Id="rId15" Type="http://schemas.openxmlformats.org/officeDocument/2006/relationships/image" Target="../media/image355.png"/><Relationship Id="rId10" Type="http://schemas.openxmlformats.org/officeDocument/2006/relationships/image" Target="../media/image350.png"/><Relationship Id="rId4" Type="http://schemas.openxmlformats.org/officeDocument/2006/relationships/image" Target="../media/image344.png"/><Relationship Id="rId9" Type="http://schemas.openxmlformats.org/officeDocument/2006/relationships/image" Target="../media/image349.png"/><Relationship Id="rId14" Type="http://schemas.openxmlformats.org/officeDocument/2006/relationships/image" Target="../media/image354.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58.png"/><Relationship Id="rId7" Type="http://schemas.openxmlformats.org/officeDocument/2006/relationships/image" Target="../media/image361.png"/><Relationship Id="rId2" Type="http://schemas.openxmlformats.org/officeDocument/2006/relationships/image" Target="../media/image357.png"/><Relationship Id="rId1" Type="http://schemas.openxmlformats.org/officeDocument/2006/relationships/slideMaster" Target="../slideMasters/slideMaster1.xml"/><Relationship Id="rId6" Type="http://schemas.openxmlformats.org/officeDocument/2006/relationships/image" Target="../media/image360.png"/><Relationship Id="rId5" Type="http://schemas.openxmlformats.org/officeDocument/2006/relationships/image" Target="../media/image270.png"/><Relationship Id="rId4" Type="http://schemas.openxmlformats.org/officeDocument/2006/relationships/image" Target="../media/image35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1.png"/><Relationship Id="rId3" Type="http://schemas.openxmlformats.org/officeDocument/2006/relationships/image" Target="../media/image315.png"/><Relationship Id="rId7" Type="http://schemas.openxmlformats.org/officeDocument/2006/relationships/image" Target="../media/image366.png"/><Relationship Id="rId12" Type="http://schemas.openxmlformats.org/officeDocument/2006/relationships/image" Target="../media/image370.png"/><Relationship Id="rId2" Type="http://schemas.openxmlformats.org/officeDocument/2006/relationships/image" Target="../media/image362.png"/><Relationship Id="rId1" Type="http://schemas.openxmlformats.org/officeDocument/2006/relationships/slideMaster" Target="../slideMasters/slideMaster1.xml"/><Relationship Id="rId6" Type="http://schemas.openxmlformats.org/officeDocument/2006/relationships/image" Target="../media/image365.png"/><Relationship Id="rId11" Type="http://schemas.openxmlformats.org/officeDocument/2006/relationships/image" Target="../media/image49.png"/><Relationship Id="rId5" Type="http://schemas.openxmlformats.org/officeDocument/2006/relationships/image" Target="../media/image364.png"/><Relationship Id="rId10" Type="http://schemas.openxmlformats.org/officeDocument/2006/relationships/image" Target="../media/image369.png"/><Relationship Id="rId4" Type="http://schemas.openxmlformats.org/officeDocument/2006/relationships/image" Target="../media/image363.png"/><Relationship Id="rId9" Type="http://schemas.openxmlformats.org/officeDocument/2006/relationships/image" Target="../media/image36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57.png"/><Relationship Id="rId7" Type="http://schemas.openxmlformats.org/officeDocument/2006/relationships/image" Target="../media/image375.png"/><Relationship Id="rId2" Type="http://schemas.openxmlformats.org/officeDocument/2006/relationships/image" Target="../media/image372.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49.png"/><Relationship Id="rId4" Type="http://schemas.openxmlformats.org/officeDocument/2006/relationships/image" Target="../media/image373.png"/><Relationship Id="rId9" Type="http://schemas.openxmlformats.org/officeDocument/2006/relationships/image" Target="../media/image9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4.png"/><Relationship Id="rId7" Type="http://schemas.openxmlformats.org/officeDocument/2006/relationships/image" Target="../media/image379.png"/><Relationship Id="rId2" Type="http://schemas.openxmlformats.org/officeDocument/2006/relationships/image" Target="../media/image377.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378.png"/><Relationship Id="rId4" Type="http://schemas.openxmlformats.org/officeDocument/2006/relationships/image" Target="../media/image49.png"/><Relationship Id="rId9" Type="http://schemas.openxmlformats.org/officeDocument/2006/relationships/image" Target="../media/image38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14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49.png"/><Relationship Id="rId4" Type="http://schemas.openxmlformats.org/officeDocument/2006/relationships/image" Target="../media/image377.png"/><Relationship Id="rId9" Type="http://schemas.openxmlformats.org/officeDocument/2006/relationships/image" Target="../media/image38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9.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49.png"/><Relationship Id="rId4"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1.png"/><Relationship Id="rId7" Type="http://schemas.openxmlformats.org/officeDocument/2006/relationships/image" Target="../media/image393.png"/><Relationship Id="rId2" Type="http://schemas.openxmlformats.org/officeDocument/2006/relationships/image" Target="../media/image390.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49.png"/><Relationship Id="rId4" Type="http://schemas.openxmlformats.org/officeDocument/2006/relationships/image" Target="../media/image5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Master" Target="../slideMasters/slideMaster1.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49.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03.png"/><Relationship Id="rId3" Type="http://schemas.openxmlformats.org/officeDocument/2006/relationships/image" Target="../media/image399.png"/><Relationship Id="rId7" Type="http://schemas.openxmlformats.org/officeDocument/2006/relationships/image" Target="../media/image402.png"/><Relationship Id="rId2" Type="http://schemas.openxmlformats.org/officeDocument/2006/relationships/image" Target="../media/image398.png"/><Relationship Id="rId1" Type="http://schemas.openxmlformats.org/officeDocument/2006/relationships/slideMaster" Target="../slideMasters/slideMaster1.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49.png"/><Relationship Id="rId9" Type="http://schemas.openxmlformats.org/officeDocument/2006/relationships/image" Target="../media/image404.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405.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52.png"/><Relationship Id="rId11" Type="http://schemas.openxmlformats.org/officeDocument/2006/relationships/image" Target="../media/image49.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5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Master" Target="../slideMasters/slideMaster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2.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87.png"/><Relationship Id="rId9" Type="http://schemas.openxmlformats.org/officeDocument/2006/relationships/image" Target="../media/image49.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49.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68.png"/><Relationship Id="rId9" Type="http://schemas.openxmlformats.org/officeDocument/2006/relationships/image" Target="../media/image71.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9.png"/><Relationship Id="rId7"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92.png"/><Relationship Id="rId10" Type="http://schemas.openxmlformats.org/officeDocument/2006/relationships/image" Target="../media/image106.png"/><Relationship Id="rId4" Type="http://schemas.openxmlformats.org/officeDocument/2006/relationships/image" Target="../media/image91.png"/><Relationship Id="rId9" Type="http://schemas.openxmlformats.org/officeDocument/2006/relationships/image" Target="../media/image105.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Master" Target="../slideMasters/slideMaster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91.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5.png"/><Relationship Id="rId2" Type="http://schemas.openxmlformats.org/officeDocument/2006/relationships/image" Target="../media/image112.png"/><Relationship Id="rId1" Type="http://schemas.openxmlformats.org/officeDocument/2006/relationships/slideMaster" Target="../slideMasters/slideMaster2.xml"/><Relationship Id="rId6" Type="http://schemas.openxmlformats.org/officeDocument/2006/relationships/image" Target="../media/image91.png"/><Relationship Id="rId5" Type="http://schemas.openxmlformats.org/officeDocument/2006/relationships/image" Target="../media/image49.png"/><Relationship Id="rId4" Type="http://schemas.openxmlformats.org/officeDocument/2006/relationships/image" Target="../media/image114.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49.png"/><Relationship Id="rId7"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Master" Target="../slideMasters/slideMaster2.xml"/><Relationship Id="rId6" Type="http://schemas.openxmlformats.org/officeDocument/2006/relationships/image" Target="../media/image118.png"/><Relationship Id="rId5" Type="http://schemas.openxmlformats.org/officeDocument/2006/relationships/image" Target="../media/image89.png"/><Relationship Id="rId4" Type="http://schemas.openxmlformats.org/officeDocument/2006/relationships/image" Target="../media/image91.png"/><Relationship Id="rId9" Type="http://schemas.openxmlformats.org/officeDocument/2006/relationships/image" Target="../media/image12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49.png"/><Relationship Id="rId7" Type="http://schemas.openxmlformats.org/officeDocument/2006/relationships/image" Target="../media/image124.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91.png"/><Relationship Id="rId9" Type="http://schemas.openxmlformats.org/officeDocument/2006/relationships/image" Target="../media/image12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9.png"/><Relationship Id="rId7"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4.png"/><Relationship Id="rId11" Type="http://schemas.openxmlformats.org/officeDocument/2006/relationships/image" Target="../media/image131.png"/><Relationship Id="rId5" Type="http://schemas.openxmlformats.org/officeDocument/2006/relationships/image" Target="../media/image122.png"/><Relationship Id="rId10" Type="http://schemas.openxmlformats.org/officeDocument/2006/relationships/image" Target="../media/image130.png"/><Relationship Id="rId4" Type="http://schemas.openxmlformats.org/officeDocument/2006/relationships/image" Target="../media/image91.png"/><Relationship Id="rId9" Type="http://schemas.openxmlformats.org/officeDocument/2006/relationships/image" Target="../media/image12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2.xml"/><Relationship Id="rId6" Type="http://schemas.openxmlformats.org/officeDocument/2006/relationships/image" Target="../media/image134.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91.png"/><Relationship Id="rId4" Type="http://schemas.openxmlformats.org/officeDocument/2006/relationships/image" Target="../media/image49.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40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11" Type="http://schemas.openxmlformats.org/officeDocument/2006/relationships/image" Target="../media/image405.png"/><Relationship Id="rId5" Type="http://schemas.microsoft.com/office/2007/relationships/hdphoto" Target="../media/hdphoto2.wdp"/><Relationship Id="rId10" Type="http://schemas.openxmlformats.org/officeDocument/2006/relationships/image" Target="../media/image49.png"/><Relationship Id="rId4" Type="http://schemas.openxmlformats.org/officeDocument/2006/relationships/image" Target="../media/image407.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41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10.png"/><Relationship Id="rId1" Type="http://schemas.openxmlformats.org/officeDocument/2006/relationships/slideMaster" Target="../slideMasters/slideMaster2.xml"/><Relationship Id="rId6" Type="http://schemas.openxmlformats.org/officeDocument/2006/relationships/image" Target="../media/image412.png"/><Relationship Id="rId5" Type="http://schemas.microsoft.com/office/2007/relationships/hdphoto" Target="../media/hdphoto2.wdp"/><Relationship Id="rId10" Type="http://schemas.openxmlformats.org/officeDocument/2006/relationships/image" Target="../media/image405.png"/><Relationship Id="rId4" Type="http://schemas.openxmlformats.org/officeDocument/2006/relationships/image" Target="../media/image411.png"/><Relationship Id="rId9" Type="http://schemas.openxmlformats.org/officeDocument/2006/relationships/image" Target="../media/image4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Master" Target="../slideMasters/slideMaster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49.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49.png"/><Relationship Id="rId7" Type="http://schemas.openxmlformats.org/officeDocument/2006/relationships/image" Target="../media/image149.png"/><Relationship Id="rId2" Type="http://schemas.openxmlformats.org/officeDocument/2006/relationships/image" Target="../media/image141.png"/><Relationship Id="rId1" Type="http://schemas.openxmlformats.org/officeDocument/2006/relationships/slideMaster" Target="../slideMasters/slideMaster2.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9.png"/><Relationship Id="rId7" Type="http://schemas.openxmlformats.org/officeDocument/2006/relationships/image" Target="../media/image156.png"/><Relationship Id="rId2" Type="http://schemas.openxmlformats.org/officeDocument/2006/relationships/image" Target="../media/image154.png"/><Relationship Id="rId1" Type="http://schemas.openxmlformats.org/officeDocument/2006/relationships/slideMaster" Target="../slideMasters/slideMaster2.xml"/><Relationship Id="rId6" Type="http://schemas.openxmlformats.org/officeDocument/2006/relationships/image" Target="../media/image153.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image" Target="../media/image161.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163.png"/><Relationship Id="rId4" Type="http://schemas.openxmlformats.org/officeDocument/2006/relationships/image" Target="../media/image49.png"/><Relationship Id="rId9" Type="http://schemas.openxmlformats.org/officeDocument/2006/relationships/image" Target="../media/image166.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42.png"/><Relationship Id="rId7" Type="http://schemas.openxmlformats.org/officeDocument/2006/relationships/image" Target="../media/image147.png"/><Relationship Id="rId2" Type="http://schemas.openxmlformats.org/officeDocument/2006/relationships/image" Target="../media/image167.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41.png"/><Relationship Id="rId10" Type="http://schemas.openxmlformats.org/officeDocument/2006/relationships/image" Target="../media/image169.png"/><Relationship Id="rId4" Type="http://schemas.openxmlformats.org/officeDocument/2006/relationships/image" Target="../media/image168.png"/><Relationship Id="rId9" Type="http://schemas.openxmlformats.org/officeDocument/2006/relationships/image" Target="../media/image15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53.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5.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7.png"/><Relationship Id="rId7" Type="http://schemas.openxmlformats.org/officeDocument/2006/relationships/image" Target="../media/image179.png"/><Relationship Id="rId2" Type="http://schemas.openxmlformats.org/officeDocument/2006/relationships/image" Target="../media/image176.png"/><Relationship Id="rId1" Type="http://schemas.openxmlformats.org/officeDocument/2006/relationships/slideMaster" Target="../slideMasters/slideMaster2.xml"/><Relationship Id="rId6" Type="http://schemas.openxmlformats.org/officeDocument/2006/relationships/image" Target="../media/image178.png"/><Relationship Id="rId5" Type="http://schemas.openxmlformats.org/officeDocument/2006/relationships/image" Target="../media/image153.png"/><Relationship Id="rId4" Type="http://schemas.openxmlformats.org/officeDocument/2006/relationships/image" Target="../media/image49.png"/><Relationship Id="rId9" Type="http://schemas.openxmlformats.org/officeDocument/2006/relationships/image" Target="../media/image18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5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7.png"/><Relationship Id="rId7" Type="http://schemas.openxmlformats.org/officeDocument/2006/relationships/image" Target="../media/image188.png"/><Relationship Id="rId2" Type="http://schemas.openxmlformats.org/officeDocument/2006/relationships/image" Target="../media/image186.png"/><Relationship Id="rId1" Type="http://schemas.openxmlformats.org/officeDocument/2006/relationships/slideMaster" Target="../slideMasters/slideMaster2.xml"/><Relationship Id="rId6" Type="http://schemas.openxmlformats.org/officeDocument/2006/relationships/image" Target="../media/image153.png"/><Relationship Id="rId5" Type="http://schemas.openxmlformats.org/officeDocument/2006/relationships/image" Target="../media/image49.png"/><Relationship Id="rId4" Type="http://schemas.openxmlformats.org/officeDocument/2006/relationships/image" Target="../media/image141.png"/><Relationship Id="rId9"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416.png"/><Relationship Id="rId2" Type="http://schemas.openxmlformats.org/officeDocument/2006/relationships/image" Target="../media/image414.png"/><Relationship Id="rId1" Type="http://schemas.openxmlformats.org/officeDocument/2006/relationships/slideMaster" Target="../slideMasters/slideMaster2.xml"/><Relationship Id="rId6" Type="http://schemas.openxmlformats.org/officeDocument/2006/relationships/image" Target="../media/image49.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415.png"/><Relationship Id="rId9" Type="http://schemas.openxmlformats.org/officeDocument/2006/relationships/image" Target="../media/image41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49.png"/><Relationship Id="rId2" Type="http://schemas.openxmlformats.org/officeDocument/2006/relationships/image" Target="../media/image194.png"/><Relationship Id="rId1" Type="http://schemas.openxmlformats.org/officeDocument/2006/relationships/slideMaster" Target="../slideMasters/slideMaster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1"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1" y="1633539"/>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1" y="4513264"/>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0" y="1839809"/>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0"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49"/>
            <a:ext cx="9972674"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3"/>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4"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5"/>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6"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3"/>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6" y="1268762"/>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487BBEC2-C31A-49DB-9862-23EF95F2F018}" type="datetime1">
              <a:rPr lang="de-CH" smtClean="0"/>
              <a:t>02.09.2026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CB078B63-BED8-4B4C-880F-E4D3D5F2ADB6}" type="datetime1">
              <a:rPr lang="de-CH" smtClean="0"/>
              <a:t>02.09.2026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B63D52E5-7D90-426E-8EB2-F9328CE29B7D}" type="datetime1">
              <a:rPr lang="de-CH" smtClean="0"/>
              <a:t>02.09.2026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1"/>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7734FA1C-CB3E-46EE-8CAC-1DABD2B281F5}" type="datetime1">
              <a:rPr lang="de-CH" smtClean="0"/>
              <a:t>02.09.2026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0"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5"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1"/>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7"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2"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4" y="4509121"/>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4"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8"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p15:clr>
            <a:srgbClr val="FBAE40"/>
          </p15:clr>
        </p15:guide>
        <p15:guide id="2" orient="horz" pos="1082">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0" y="3479471"/>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0"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0"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0"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0"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0"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2AD59ABB-AF66-4E92-A989-74581D3E8EC3}" type="datetime1">
              <a:rPr lang="de-CH" smtClean="0"/>
              <a:t>02.09.2026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62931AD2-0BEE-452D-9061-4A248BE61E5B}" type="datetime1">
              <a:rPr lang="de-CH" smtClean="0"/>
              <a:t>02.09.2026</a:t>
            </a:fld>
            <a:endParaRPr lang="de-CH" dirty="0"/>
          </a:p>
        </p:txBody>
      </p:sp>
      <p:sp>
        <p:nvSpPr>
          <p:cNvPr id="7" name="Fußzeilenplatzhalter 6"/>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ECDE4F61-4EC5-40E0-B4CB-067F0B94BDCC}" type="datetime1">
              <a:rPr lang="de-CH" smtClean="0"/>
              <a:t>02.09.2026</a:t>
            </a:fld>
            <a:endParaRPr lang="de-CH" dirty="0"/>
          </a:p>
        </p:txBody>
      </p:sp>
      <p:sp>
        <p:nvSpPr>
          <p:cNvPr id="6" name="Fußzeilenplatzhalter 5"/>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7"/>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2" y="4449770"/>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1" y="6347020"/>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7"/>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4" name="Text Placeholder 6">
            <a:extLst>
              <a:ext uri="{FF2B5EF4-FFF2-40B4-BE49-F238E27FC236}">
                <a16:creationId xmlns:a16="http://schemas.microsoft.com/office/drawing/2014/main" id="{73548A00-AF10-4218-8B97-D4174C08E3B7}"/>
              </a:ext>
            </a:extLst>
          </p:cNvPr>
          <p:cNvSpPr>
            <a:spLocks noGrp="1"/>
          </p:cNvSpPr>
          <p:nvPr>
            <p:ph type="body" sz="quarter" idx="14" hasCustomPrompt="1"/>
          </p:nvPr>
        </p:nvSpPr>
        <p:spPr>
          <a:xfrm>
            <a:off x="536024" y="5950690"/>
            <a:ext cx="482752" cy="180020"/>
          </a:xfrm>
          <a:prstGeom prst="rect">
            <a:avLst/>
          </a:prstGeom>
        </p:spPr>
        <p:txBody>
          <a:bodyPr lIns="0" rIns="36000"/>
          <a:lstStyle>
            <a:lvl1pPr marL="0" indent="0">
              <a:buNone/>
              <a:defRPr sz="999"/>
            </a:lvl1pPr>
          </a:lstStyle>
          <a:p>
            <a:pPr lvl="0"/>
            <a:r>
              <a:rPr lang="en-US"/>
              <a:t>Quelle:</a:t>
            </a:r>
          </a:p>
        </p:txBody>
      </p:sp>
      <p:sp>
        <p:nvSpPr>
          <p:cNvPr id="6" name="Text Placeholder 6">
            <a:extLst>
              <a:ext uri="{FF2B5EF4-FFF2-40B4-BE49-F238E27FC236}">
                <a16:creationId xmlns:a16="http://schemas.microsoft.com/office/drawing/2014/main" id="{67749F7A-15CA-4EF9-9586-84E7F0FFED5A}"/>
              </a:ext>
            </a:extLst>
          </p:cNvPr>
          <p:cNvSpPr>
            <a:spLocks noGrp="1"/>
          </p:cNvSpPr>
          <p:nvPr>
            <p:ph type="body" sz="quarter" idx="15" hasCustomPrompt="1"/>
          </p:nvPr>
        </p:nvSpPr>
        <p:spPr>
          <a:xfrm>
            <a:off x="1018776" y="5950690"/>
            <a:ext cx="5760750" cy="180020"/>
          </a:xfrm>
          <a:prstGeom prst="rect">
            <a:avLst/>
          </a:prstGeom>
        </p:spPr>
        <p:txBody>
          <a:bodyPr lIns="0" rIns="36000"/>
          <a:lstStyle>
            <a:lvl1pPr marL="0" indent="0">
              <a:buNone/>
              <a:defRPr sz="999"/>
            </a:lvl1pPr>
          </a:lstStyle>
          <a:p>
            <a:pPr lvl="0"/>
            <a:r>
              <a:rPr lang="en-US"/>
              <a:t>Insert here</a:t>
            </a:r>
          </a:p>
        </p:txBody>
      </p:sp>
    </p:spTree>
    <p:extLst>
      <p:ext uri="{BB962C8B-B14F-4D97-AF65-F5344CB8AC3E}">
        <p14:creationId xmlns:p14="http://schemas.microsoft.com/office/powerpoint/2010/main" val="55940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3233172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88985893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37499134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7645810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51312183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87064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2307077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367109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99067390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82388837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376752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30295117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35518997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95319631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123234320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477099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49014261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78008903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50024455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419496222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0645214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0772052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93566042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88829957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60301901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788055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1664275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59948452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97546730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19064811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9982087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8919508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91151625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419245413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139139867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24733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6889697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0535784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82209380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3813452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0560263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62367486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42776130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217474886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67561550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018505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22850402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98858914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89230217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13604553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5994844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36127494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2370922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337534414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38999531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801076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48791311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2525610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77495766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4212103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07001417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35678786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85954486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21390569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427507993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87291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21599422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72752136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35592964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51558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7"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3.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19" Type="http://schemas.openxmlformats.org/officeDocument/2006/relationships/image" Target="../media/image418.emf"/><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42" Type="http://schemas.openxmlformats.org/officeDocument/2006/relationships/slideLayout" Target="../slideLayouts/slideLayout206.xml"/><Relationship Id="rId47" Type="http://schemas.openxmlformats.org/officeDocument/2006/relationships/slideLayout" Target="../slideLayouts/slideLayout211.xml"/><Relationship Id="rId63" Type="http://schemas.openxmlformats.org/officeDocument/2006/relationships/slideLayout" Target="../slideLayouts/slideLayout227.xml"/><Relationship Id="rId68" Type="http://schemas.openxmlformats.org/officeDocument/2006/relationships/slideLayout" Target="../slideLayouts/slideLayout232.xml"/><Relationship Id="rId16" Type="http://schemas.openxmlformats.org/officeDocument/2006/relationships/slideLayout" Target="../slideLayouts/slideLayout180.xml"/><Relationship Id="rId11" Type="http://schemas.openxmlformats.org/officeDocument/2006/relationships/slideLayout" Target="../slideLayouts/slideLayout175.xml"/><Relationship Id="rId32" Type="http://schemas.openxmlformats.org/officeDocument/2006/relationships/slideLayout" Target="../slideLayouts/slideLayout196.xml"/><Relationship Id="rId37" Type="http://schemas.openxmlformats.org/officeDocument/2006/relationships/slideLayout" Target="../slideLayouts/slideLayout201.xml"/><Relationship Id="rId53" Type="http://schemas.openxmlformats.org/officeDocument/2006/relationships/slideLayout" Target="../slideLayouts/slideLayout217.xml"/><Relationship Id="rId58" Type="http://schemas.openxmlformats.org/officeDocument/2006/relationships/slideLayout" Target="../slideLayouts/slideLayout22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9.xml"/><Relationship Id="rId61" Type="http://schemas.openxmlformats.org/officeDocument/2006/relationships/slideLayout" Target="../slideLayouts/slideLayout225.xml"/><Relationship Id="rId82" Type="http://schemas.openxmlformats.org/officeDocument/2006/relationships/image" Target="../media/image12.png"/><Relationship Id="rId19" Type="http://schemas.openxmlformats.org/officeDocument/2006/relationships/slideLayout" Target="../slideLayouts/slideLayout18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slideLayout" Target="../slideLayouts/slideLayout199.xml"/><Relationship Id="rId43" Type="http://schemas.openxmlformats.org/officeDocument/2006/relationships/slideLayout" Target="../slideLayouts/slideLayout207.xml"/><Relationship Id="rId48" Type="http://schemas.openxmlformats.org/officeDocument/2006/relationships/slideLayout" Target="../slideLayouts/slideLayout212.xml"/><Relationship Id="rId56" Type="http://schemas.openxmlformats.org/officeDocument/2006/relationships/slideLayout" Target="../slideLayouts/slideLayout220.xml"/><Relationship Id="rId64" Type="http://schemas.openxmlformats.org/officeDocument/2006/relationships/slideLayout" Target="../slideLayouts/slideLayout228.xml"/><Relationship Id="rId69" Type="http://schemas.openxmlformats.org/officeDocument/2006/relationships/slideLayout" Target="../slideLayouts/slideLayout233.xml"/><Relationship Id="rId77" Type="http://schemas.openxmlformats.org/officeDocument/2006/relationships/image" Target="../media/image7.png"/><Relationship Id="rId8" Type="http://schemas.openxmlformats.org/officeDocument/2006/relationships/slideLayout" Target="../slideLayouts/slideLayout172.xml"/><Relationship Id="rId51" Type="http://schemas.openxmlformats.org/officeDocument/2006/relationships/slideLayout" Target="../slideLayouts/slideLayout21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7.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38" Type="http://schemas.openxmlformats.org/officeDocument/2006/relationships/slideLayout" Target="../slideLayouts/slideLayout202.xml"/><Relationship Id="rId46" Type="http://schemas.openxmlformats.org/officeDocument/2006/relationships/slideLayout" Target="../slideLayouts/slideLayout210.xml"/><Relationship Id="rId59" Type="http://schemas.openxmlformats.org/officeDocument/2006/relationships/slideLayout" Target="../slideLayouts/slideLayout223.xml"/><Relationship Id="rId67" Type="http://schemas.openxmlformats.org/officeDocument/2006/relationships/slideLayout" Target="../slideLayouts/slideLayout231.xml"/><Relationship Id="rId20" Type="http://schemas.openxmlformats.org/officeDocument/2006/relationships/slideLayout" Target="../slideLayouts/slideLayout184.xml"/><Relationship Id="rId41" Type="http://schemas.openxmlformats.org/officeDocument/2006/relationships/slideLayout" Target="../slideLayouts/slideLayout205.xml"/><Relationship Id="rId54" Type="http://schemas.openxmlformats.org/officeDocument/2006/relationships/slideLayout" Target="../slideLayouts/slideLayout218.xml"/><Relationship Id="rId62" Type="http://schemas.openxmlformats.org/officeDocument/2006/relationships/slideLayout" Target="../slideLayouts/slideLayout226.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slideLayout" Target="../slideLayouts/slideLayout200.xml"/><Relationship Id="rId49" Type="http://schemas.openxmlformats.org/officeDocument/2006/relationships/slideLayout" Target="../slideLayouts/slideLayout213.xml"/><Relationship Id="rId57" Type="http://schemas.openxmlformats.org/officeDocument/2006/relationships/slideLayout" Target="../slideLayouts/slideLayout221.xml"/><Relationship Id="rId10" Type="http://schemas.openxmlformats.org/officeDocument/2006/relationships/slideLayout" Target="../slideLayouts/slideLayout174.xml"/><Relationship Id="rId31" Type="http://schemas.openxmlformats.org/officeDocument/2006/relationships/slideLayout" Target="../slideLayouts/slideLayout195.xml"/><Relationship Id="rId44" Type="http://schemas.openxmlformats.org/officeDocument/2006/relationships/slideLayout" Target="../slideLayouts/slideLayout208.xml"/><Relationship Id="rId52" Type="http://schemas.openxmlformats.org/officeDocument/2006/relationships/slideLayout" Target="../slideLayouts/slideLayout216.xml"/><Relationship Id="rId60" Type="http://schemas.openxmlformats.org/officeDocument/2006/relationships/slideLayout" Target="../slideLayouts/slideLayout224.xml"/><Relationship Id="rId65" Type="http://schemas.openxmlformats.org/officeDocument/2006/relationships/slideLayout" Target="../slideLayouts/slideLayout22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9" Type="http://schemas.openxmlformats.org/officeDocument/2006/relationships/slideLayout" Target="../slideLayouts/slideLayout203.xml"/><Relationship Id="rId34" Type="http://schemas.openxmlformats.org/officeDocument/2006/relationships/slideLayout" Target="../slideLayouts/slideLayout198.xml"/><Relationship Id="rId50" Type="http://schemas.openxmlformats.org/officeDocument/2006/relationships/slideLayout" Target="../slideLayouts/slideLayout214.xml"/><Relationship Id="rId55" Type="http://schemas.openxmlformats.org/officeDocument/2006/relationships/slideLayout" Target="../slideLayouts/slideLayout219.xml"/><Relationship Id="rId76" Type="http://schemas.openxmlformats.org/officeDocument/2006/relationships/image" Target="../media/image6.png"/><Relationship Id="rId7" Type="http://schemas.openxmlformats.org/officeDocument/2006/relationships/slideLayout" Target="../slideLayouts/slideLayout171.xml"/><Relationship Id="rId71" Type="http://schemas.openxmlformats.org/officeDocument/2006/relationships/image" Target="../media/image1.png"/><Relationship Id="rId2" Type="http://schemas.openxmlformats.org/officeDocument/2006/relationships/slideLayout" Target="../slideLayouts/slideLayout166.xml"/><Relationship Id="rId29" Type="http://schemas.openxmlformats.org/officeDocument/2006/relationships/slideLayout" Target="../slideLayouts/slideLayout193.xml"/><Relationship Id="rId24" Type="http://schemas.openxmlformats.org/officeDocument/2006/relationships/slideLayout" Target="../slideLayouts/slideLayout188.xml"/><Relationship Id="rId40" Type="http://schemas.openxmlformats.org/officeDocument/2006/relationships/slideLayout" Target="../slideLayouts/slideLayout204.xml"/><Relationship Id="rId45" Type="http://schemas.openxmlformats.org/officeDocument/2006/relationships/slideLayout" Target="../slideLayouts/slideLayout209.xml"/><Relationship Id="rId66" Type="http://schemas.openxmlformats.org/officeDocument/2006/relationships/slideLayout" Target="../slideLayouts/slideLayout2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5"/>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Modifica il formato del testo principale</a:t>
            </a:r>
          </a:p>
          <a:p>
            <a:pPr lvl="1"/>
            <a:r>
              <a:rPr lang="de-CH" noProof="0" dirty="0"/>
              <a:t>Secondo livello</a:t>
            </a:r>
          </a:p>
          <a:p>
            <a:pPr lvl="2"/>
            <a:r>
              <a:rPr lang="de-CH" noProof="0" dirty="0"/>
              <a:t>Terzo livello</a:t>
            </a:r>
          </a:p>
          <a:p>
            <a:pPr lvl="3"/>
            <a:r>
              <a:rPr lang="de-CH" noProof="0" dirty="0"/>
              <a:t>Quarto livello</a:t>
            </a:r>
          </a:p>
          <a:p>
            <a:pPr lvl="4"/>
            <a:r>
              <a:rPr lang="de-CH" noProof="0" dirty="0"/>
              <a:t>Quinto livello</a:t>
            </a:r>
          </a:p>
        </p:txBody>
      </p:sp>
      <p:sp>
        <p:nvSpPr>
          <p:cNvPr id="4" name="Datumsplatzhalter 3"/>
          <p:cNvSpPr>
            <a:spLocks noGrp="1"/>
          </p:cNvSpPr>
          <p:nvPr>
            <p:ph type="dt" sz="half" idx="2"/>
          </p:nvPr>
        </p:nvSpPr>
        <p:spPr>
          <a:xfrm>
            <a:off x="9166447" y="6160267"/>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92C19E8F-39D4-4946-A932-BCCB718DD68C}" type="datetime1">
              <a:rPr lang="de-CH" smtClean="0"/>
              <a:t>02.09.2026</a:t>
            </a:fld>
            <a:endParaRPr lang="de-CH" dirty="0"/>
          </a:p>
        </p:txBody>
      </p:sp>
      <p:sp>
        <p:nvSpPr>
          <p:cNvPr id="6" name="Foliennummernplatzhalter 5"/>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89"/>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95" r:id="rId17"/>
  </p:sldLayoutIdLst>
  <p:hf sldNum="0"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58497765"/>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 id="2147483914" r:id="rId18"/>
    <p:sldLayoutId id="2147483915" r:id="rId19"/>
    <p:sldLayoutId id="2147483916" r:id="rId20"/>
    <p:sldLayoutId id="2147483917" r:id="rId21"/>
    <p:sldLayoutId id="2147483918" r:id="rId22"/>
    <p:sldLayoutId id="2147483919" r:id="rId23"/>
    <p:sldLayoutId id="2147483920" r:id="rId24"/>
    <p:sldLayoutId id="2147483921" r:id="rId25"/>
    <p:sldLayoutId id="2147483922" r:id="rId26"/>
    <p:sldLayoutId id="2147483923" r:id="rId27"/>
    <p:sldLayoutId id="2147483924" r:id="rId28"/>
    <p:sldLayoutId id="2147483925" r:id="rId29"/>
    <p:sldLayoutId id="2147483926" r:id="rId30"/>
    <p:sldLayoutId id="2147483927" r:id="rId31"/>
    <p:sldLayoutId id="2147483928" r:id="rId32"/>
    <p:sldLayoutId id="2147483929" r:id="rId33"/>
    <p:sldLayoutId id="2147483930" r:id="rId34"/>
    <p:sldLayoutId id="2147483931" r:id="rId35"/>
    <p:sldLayoutId id="2147483932" r:id="rId36"/>
    <p:sldLayoutId id="2147483933" r:id="rId37"/>
    <p:sldLayoutId id="2147483934" r:id="rId38"/>
    <p:sldLayoutId id="2147483935" r:id="rId39"/>
    <p:sldLayoutId id="2147483936" r:id="rId40"/>
    <p:sldLayoutId id="2147483937" r:id="rId41"/>
    <p:sldLayoutId id="2147483938" r:id="rId42"/>
    <p:sldLayoutId id="2147483939" r:id="rId43"/>
    <p:sldLayoutId id="2147483940" r:id="rId44"/>
    <p:sldLayoutId id="2147483941" r:id="rId45"/>
    <p:sldLayoutId id="2147483942" r:id="rId46"/>
    <p:sldLayoutId id="2147483943" r:id="rId47"/>
    <p:sldLayoutId id="2147483944" r:id="rId48"/>
    <p:sldLayoutId id="2147483945" r:id="rId49"/>
    <p:sldLayoutId id="2147483946" r:id="rId50"/>
    <p:sldLayoutId id="2147483947" r:id="rId51"/>
    <p:sldLayoutId id="2147483948" r:id="rId52"/>
    <p:sldLayoutId id="2147483949" r:id="rId53"/>
    <p:sldLayoutId id="2147483950" r:id="rId54"/>
    <p:sldLayoutId id="2147483951" r:id="rId55"/>
    <p:sldLayoutId id="2147483952" r:id="rId56"/>
    <p:sldLayoutId id="2147483953" r:id="rId57"/>
    <p:sldLayoutId id="2147483954" r:id="rId58"/>
    <p:sldLayoutId id="2147483955" r:id="rId59"/>
    <p:sldLayoutId id="2147483956" r:id="rId60"/>
    <p:sldLayoutId id="2147483957" r:id="rId61"/>
    <p:sldLayoutId id="2147483958" r:id="rId62"/>
    <p:sldLayoutId id="2147483959" r:id="rId63"/>
    <p:sldLayoutId id="2147483960" r:id="rId64"/>
    <p:sldLayoutId id="2147483961" r:id="rId65"/>
    <p:sldLayoutId id="2147483962" r:id="rId66"/>
    <p:sldLayoutId id="2147483963" r:id="rId67"/>
    <p:sldLayoutId id="2147483964" r:id="rId68"/>
    <p:sldLayoutId id="2147483965"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33.jpeg"/></Relationships>
</file>

<file path=ppt/slides/_rels/slide10.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164.xml"/><Relationship Id="rId4" Type="http://schemas.openxmlformats.org/officeDocument/2006/relationships/image" Target="../media/image438.jpeg"/></Relationships>
</file>

<file path=ppt/slides/_rels/slide11.xml.rels><?xml version="1.0" encoding="UTF-8" standalone="yes"?>
<Relationships xmlns="http://schemas.openxmlformats.org/package/2006/relationships"><Relationship Id="rId2" Type="http://schemas.openxmlformats.org/officeDocument/2006/relationships/image" Target="../media/image439.png"/><Relationship Id="rId1" Type="http://schemas.openxmlformats.org/officeDocument/2006/relationships/slideLayout" Target="../slideLayouts/slideLayout1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4.xml"/></Relationships>
</file>

<file path=ppt/slides/_rels/slide13.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1.xml"/><Relationship Id="rId1" Type="http://schemas.openxmlformats.org/officeDocument/2006/relationships/slideLayout" Target="../slideLayouts/slideLayout164.xml"/></Relationships>
</file>

<file path=ppt/slides/_rels/slide14.xml.rels><?xml version="1.0" encoding="UTF-8" standalone="yes"?>
<Relationships xmlns="http://schemas.openxmlformats.org/package/2006/relationships"><Relationship Id="rId3" Type="http://schemas.openxmlformats.org/officeDocument/2006/relationships/image" Target="../media/image440.jpeg"/><Relationship Id="rId2" Type="http://schemas.openxmlformats.org/officeDocument/2006/relationships/notesSlide" Target="../notesSlides/notesSlide12.xml"/><Relationship Id="rId1" Type="http://schemas.openxmlformats.org/officeDocument/2006/relationships/slideLayout" Target="../slideLayouts/slideLayout1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4.xml"/></Relationships>
</file>

<file path=ppt/slides/_rels/slide16.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4.xml"/><Relationship Id="rId1" Type="http://schemas.openxmlformats.org/officeDocument/2006/relationships/slideLayout" Target="../slideLayouts/slideLayout164.xml"/></Relationships>
</file>

<file path=ppt/slides/_rels/slide17.xml.rels><?xml version="1.0" encoding="UTF-8" standalone="yes"?>
<Relationships xmlns="http://schemas.openxmlformats.org/package/2006/relationships"><Relationship Id="rId2" Type="http://schemas.openxmlformats.org/officeDocument/2006/relationships/image" Target="../media/image441.png"/><Relationship Id="rId1" Type="http://schemas.openxmlformats.org/officeDocument/2006/relationships/slideLayout" Target="../slideLayouts/slideLayout16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4.xml"/></Relationships>
</file>

<file path=ppt/slides/_rels/slide1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6.xml"/><Relationship Id="rId1" Type="http://schemas.openxmlformats.org/officeDocument/2006/relationships/slideLayout" Target="../slideLayouts/slideLayout164.xml"/><Relationship Id="rId4" Type="http://schemas.openxmlformats.org/officeDocument/2006/relationships/image" Target="../media/image442.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7.xml"/><Relationship Id="rId4" Type="http://schemas.openxmlformats.org/officeDocument/2006/relationships/image" Target="../media/image43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3" Type="http://schemas.openxmlformats.org/officeDocument/2006/relationships/image" Target="../media/image435.jpeg"/><Relationship Id="rId2" Type="http://schemas.openxmlformats.org/officeDocument/2006/relationships/notesSlide" Target="../notesSlides/notesSlide5.xml"/><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7.xml"/><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2" Type="http://schemas.openxmlformats.org/officeDocument/2006/relationships/image" Target="../media/image437.jpeg"/><Relationship Id="rId1" Type="http://schemas.openxmlformats.org/officeDocument/2006/relationships/slideLayout" Target="../slideLayouts/slideLayout16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5132A5-C60A-4155-AB83-FBEB00069D1D}"/>
              </a:ext>
            </a:extLst>
          </p:cNvPr>
          <p:cNvSpPr/>
          <p:nvPr/>
        </p:nvSpPr>
        <p:spPr>
          <a:xfrm>
            <a:off x="925894" y="5529523"/>
            <a:ext cx="3886000" cy="738664"/>
          </a:xfrm>
          <a:prstGeom prst="rect">
            <a:avLst/>
          </a:prstGeom>
        </p:spPr>
        <p:txBody>
          <a:bodyPr wrap="none">
            <a:spAutoFit/>
          </a:bodyPr>
          <a:lstStyle/>
          <a:p>
            <a:r>
              <a:rPr lang="de-CH" sz="4200" b="1" dirty="0">
                <a:solidFill>
                  <a:srgbClr val="8EB403"/>
                </a:solidFill>
              </a:rPr>
              <a:t>myidea.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7" name="Grafik 6">
            <a:extLst>
              <a:ext uri="{FF2B5EF4-FFF2-40B4-BE49-F238E27FC236}">
                <a16:creationId xmlns:a16="http://schemas.microsoft.com/office/drawing/2014/main" id="{FE4EEA02-B129-7604-2E5F-F538E248FC43}"/>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ADC7-2687-19B2-194A-C4E3D005303D}"/>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9A35EF1-2442-4E32-3894-17BBAEC8B1DD}"/>
              </a:ext>
            </a:extLst>
          </p:cNvPr>
          <p:cNvSpPr/>
          <p:nvPr/>
        </p:nvSpPr>
        <p:spPr>
          <a:xfrm>
            <a:off x="1052445" y="4265641"/>
            <a:ext cx="10535454" cy="1746810"/>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E6A5BC6D-11F1-DE1D-473C-04D0A31044D8}"/>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2 Raccontami la tua storia</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il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vostro</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compito</a:t>
            </a:r>
          </a:p>
        </p:txBody>
      </p:sp>
      <p:sp>
        <p:nvSpPr>
          <p:cNvPr id="4" name="Rechteck 3">
            <a:extLst>
              <a:ext uri="{FF2B5EF4-FFF2-40B4-BE49-F238E27FC236}">
                <a16:creationId xmlns:a16="http://schemas.microsoft.com/office/drawing/2014/main" id="{D006D27D-DAF6-3FCB-EF9C-170AC895598A}"/>
              </a:ext>
            </a:extLst>
          </p:cNvPr>
          <p:cNvSpPr/>
          <p:nvPr/>
        </p:nvSpPr>
        <p:spPr>
          <a:xfrm>
            <a:off x="1495308" y="4404498"/>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en-US" b="1" i="0" u="none" strike="noStrike" kern="1200" cap="none" spc="0" normalizeH="0" baseline="0" noProof="0" dirty="0" err="1">
                <a:ln>
                  <a:noFill/>
                </a:ln>
                <a:solidFill>
                  <a:srgbClr val="073450"/>
                </a:solidFill>
                <a:effectLst/>
                <a:uLnTx/>
                <a:uFillTx/>
                <a:latin typeface="Century Gothic" panose="020B0502020202020204" pitchFamily="34" charset="0"/>
              </a:rPr>
              <a:t>Possibili domande di riflessione</a:t>
            </a:r>
            <a:endParaRPr kumimoji="0" lang="en-US" b="1" i="0" u="none" strike="noStrike" kern="1200" cap="none" spc="0" normalizeH="0" baseline="0" noProof="0" dirty="0">
              <a:ln>
                <a:noFill/>
              </a:ln>
              <a:solidFill>
                <a:srgbClr val="073450"/>
              </a:solidFill>
              <a:effectLst/>
              <a:uLnTx/>
              <a:uFillTx/>
              <a:latin typeface="Century Gothic" panose="020B0502020202020204" pitchFamily="34" charset="0"/>
            </a:endParaRPr>
          </a:p>
        </p:txBody>
      </p:sp>
      <p:sp>
        <p:nvSpPr>
          <p:cNvPr id="11" name="Text Placeholder 3">
            <a:extLst>
              <a:ext uri="{FF2B5EF4-FFF2-40B4-BE49-F238E27FC236}">
                <a16:creationId xmlns:a16="http://schemas.microsoft.com/office/drawing/2014/main" id="{D7970742-BCCA-4924-BD4B-2CACC8784B0A}"/>
              </a:ext>
            </a:extLst>
          </p:cNvPr>
          <p:cNvSpPr txBox="1">
            <a:spLocks/>
          </p:cNvSpPr>
          <p:nvPr/>
        </p:nvSpPr>
        <p:spPr>
          <a:xfrm>
            <a:off x="4904373" y="6330904"/>
            <a:ext cx="6472293" cy="395529"/>
          </a:xfrm>
          <a:prstGeom prst="rect">
            <a:avLst/>
          </a:prstGeom>
        </p:spPr>
        <p:txBody>
          <a:bodyPr lIns="0" rIns="35953"/>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a:solidFill>
                  <a:schemeClr val="tx1"/>
                </a:solidFill>
                <a:latin typeface="+mn-lt"/>
                <a:ea typeface="+mn-ea"/>
                <a:cs typeface="+mn-cs"/>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r>
              <a:rPr kumimoji="0" lang="de-AT" sz="999" b="1" i="0" u="none" strike="noStrike" kern="1200" cap="none" spc="0" normalizeH="0" baseline="0" noProof="0" dirty="0">
                <a:ln>
                  <a:noFill/>
                </a:ln>
                <a:solidFill>
                  <a:srgbClr val="697D91"/>
                </a:solidFill>
                <a:effectLst/>
                <a:uLnTx/>
                <a:uFillTx/>
                <a:latin typeface="Lucida Sans"/>
                <a:ea typeface="+mn-ea"/>
                <a:cs typeface="+mn-cs"/>
              </a:rPr>
              <a:t>Fonte: </a:t>
            </a:r>
            <a:r>
              <a:rPr kumimoji="0" lang="de-AT" sz="999" b="0" i="0" u="none" strike="noStrike" kern="1200" cap="none" spc="0" normalizeH="0" baseline="0" noProof="0" dirty="0">
                <a:ln>
                  <a:noFill/>
                </a:ln>
                <a:solidFill>
                  <a:srgbClr val="697D91"/>
                </a:solidFill>
                <a:effectLst/>
                <a:uLnTx/>
                <a:uFillTx/>
                <a:latin typeface="Lucida Sans"/>
                <a:ea typeface="+mn-ea"/>
                <a:cs typeface="+mn-cs"/>
              </a:rPr>
              <a:t>Fueglistaller et al. (2019), p. 91. </a:t>
            </a:r>
            <a:r>
              <a:rPr kumimoji="0" lang="en-US" sz="999" b="0" i="0" u="none" strike="noStrike" kern="1200" cap="none" spc="0" normalizeH="0" baseline="0" noProof="0" dirty="0" err="1">
                <a:ln>
                  <a:noFill/>
                </a:ln>
                <a:solidFill>
                  <a:srgbClr val="697D91"/>
                </a:solidFill>
                <a:effectLst/>
                <a:uLnTx/>
                <a:uFillTx/>
                <a:latin typeface="Lucida Sans"/>
                <a:ea typeface="+mn-ea"/>
                <a:cs typeface="+mn-cs"/>
              </a:rPr>
              <a:t>Ispirato </a:t>
            </a:r>
            <a:r>
              <a:rPr kumimoji="0" lang="en-US" sz="999" b="0" i="0" u="none" strike="noStrike" kern="1200" cap="none" spc="0" normalizeH="0" baseline="0" noProof="0" dirty="0">
                <a:ln>
                  <a:noFill/>
                </a:ln>
                <a:solidFill>
                  <a:srgbClr val="697D91"/>
                </a:solidFill>
                <a:effectLst/>
                <a:uLnTx/>
                <a:uFillTx/>
                <a:latin typeface="Lucida Sans"/>
                <a:ea typeface="+mn-ea"/>
                <a:cs typeface="+mn-cs"/>
              </a:rPr>
              <a:t>a Neck, H. M., Neck, C. P., &amp; Murray, E. (2017). </a:t>
            </a:r>
            <a:r>
              <a:rPr kumimoji="0" lang="en-US" sz="999" b="0" i="1" u="none" strike="noStrike" kern="1200" cap="none" spc="0" normalizeH="0" baseline="0" noProof="0" dirty="0">
                <a:ln>
                  <a:noFill/>
                </a:ln>
                <a:solidFill>
                  <a:srgbClr val="697D91"/>
                </a:solidFill>
                <a:effectLst/>
                <a:uLnTx/>
                <a:uFillTx/>
                <a:latin typeface="Lucida Sans"/>
                <a:ea typeface="+mn-ea"/>
                <a:cs typeface="+mn-cs"/>
              </a:rPr>
              <a:t>Entrepreneurship: The practice and mindset</a:t>
            </a:r>
            <a:r>
              <a:rPr kumimoji="0" lang="en-US" sz="999" b="0" i="0" u="none" strike="noStrike" kern="1200" cap="none" spc="0" normalizeH="0" baseline="0" noProof="0" dirty="0">
                <a:ln>
                  <a:noFill/>
                </a:ln>
                <a:solidFill>
                  <a:srgbClr val="697D91"/>
                </a:solidFill>
                <a:effectLst/>
                <a:uLnTx/>
                <a:uFillTx/>
                <a:latin typeface="Lucida Sans"/>
                <a:ea typeface="+mn-ea"/>
                <a:cs typeface="+mn-cs"/>
              </a:rPr>
              <a:t>. Thousand Oaks: SAGE Publications, p. 16.</a:t>
            </a:r>
            <a:endParaRPr kumimoji="0" lang="de-DE" sz="999" b="0" i="0" u="none" strike="noStrike" kern="1200" cap="none" spc="0" normalizeH="0" baseline="0" noProof="0" dirty="0">
              <a:ln>
                <a:noFill/>
              </a:ln>
              <a:solidFill>
                <a:srgbClr val="697D91"/>
              </a:solidFill>
              <a:effectLst/>
              <a:uLnTx/>
              <a:uFillTx/>
              <a:latin typeface="Lucida Sans"/>
              <a:ea typeface="+mn-ea"/>
              <a:cs typeface="+mn-cs"/>
            </a:endParaRPr>
          </a:p>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endParaRPr kumimoji="0" lang="de-AT" sz="999" b="0" i="0" u="none" strike="noStrike" kern="1200" cap="none" spc="0" normalizeH="0" baseline="0" noProof="0" dirty="0">
              <a:ln>
                <a:noFill/>
              </a:ln>
              <a:solidFill>
                <a:srgbClr val="697D91"/>
              </a:solidFill>
              <a:effectLst/>
              <a:uLnTx/>
              <a:uFillTx/>
              <a:latin typeface="Lucida Sans"/>
              <a:ea typeface="+mn-ea"/>
              <a:cs typeface="+mn-cs"/>
            </a:endParaRPr>
          </a:p>
        </p:txBody>
      </p:sp>
      <p:sp>
        <p:nvSpPr>
          <p:cNvPr id="6" name="Foliennummernplatzhalter 1">
            <a:extLst>
              <a:ext uri="{FF2B5EF4-FFF2-40B4-BE49-F238E27FC236}">
                <a16:creationId xmlns:a16="http://schemas.microsoft.com/office/drawing/2014/main" id="{7B397F7F-37BC-1F42-0EB5-1F882933665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a:extLst>
              <a:ext uri="{FF2B5EF4-FFF2-40B4-BE49-F238E27FC236}">
                <a16:creationId xmlns:a16="http://schemas.microsoft.com/office/drawing/2014/main" id="{C8274783-9AC2-7D38-0E5B-971345FBC5C9}"/>
              </a:ext>
            </a:extLst>
          </p:cNvPr>
          <p:cNvSpPr/>
          <p:nvPr/>
        </p:nvSpPr>
        <p:spPr>
          <a:xfrm>
            <a:off x="951802" y="1058497"/>
            <a:ext cx="10535454" cy="30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defTabSz="913211">
              <a:spcBef>
                <a:spcPts val="799"/>
              </a:spcBef>
              <a:defRPr/>
            </a:pPr>
            <a:r>
              <a:rPr lang="de-CH" sz="1700" dirty="0">
                <a:solidFill>
                  <a:srgbClr val="073450"/>
                </a:solidFill>
                <a:latin typeface="Century Gothic" panose="020B0502020202020204" pitchFamily="34" charset="0"/>
              </a:rPr>
              <a:t>Chiedete a un imprenditore o a un’imprenditrice di dedicarvi 30 minuti del proprio tempo. Chiedete all’imprenditore o all’imprenditrice di raccontarvi la storia dell’azienda. Come gli/le è venuta l’idea? Quali sono stati i primi </a:t>
            </a:r>
            <a:r>
              <a:rPr lang="de-CH" sz="1700" dirty="0" err="1">
                <a:solidFill>
                  <a:srgbClr val="073450"/>
                </a:solidFill>
                <a:latin typeface="Century Gothic" panose="020B0502020202020204" pitchFamily="34" charset="0"/>
              </a:rPr>
              <a:t>passi</a:t>
            </a:r>
            <a:r>
              <a:rPr lang="de-CH" sz="1700" dirty="0">
                <a:solidFill>
                  <a:srgbClr val="073450"/>
                </a:solidFill>
                <a:latin typeface="Century Gothic" panose="020B0502020202020204" pitchFamily="34" charset="0"/>
              </a:rPr>
              <a:t>? </a:t>
            </a:r>
            <a:r>
              <a:rPr lang="it-CH" sz="1700" dirty="0">
                <a:solidFill>
                  <a:srgbClr val="073450"/>
                </a:solidFill>
                <a:latin typeface="Century Gothic" panose="020B0502020202020204" pitchFamily="34" charset="0"/>
              </a:rPr>
              <a:t>In che misura hanno influito gli aspetti legati alla sostenibilità, ad esempio quelli sociali (quale impatto hanno le attività aziendali sulle persone e sulla società, ad esempio condizioni di lavoro eque, inclusione) o quelli ambientali (quale impatto hanno le attività aziendali sull’ambiente, ad esempio l’uso responsabile delle risorse, gli effetti sul clima)?</a:t>
            </a:r>
            <a:endParaRPr lang="de-CH" sz="1700" dirty="0">
              <a:solidFill>
                <a:srgbClr val="073450"/>
              </a:solidFill>
              <a:latin typeface="Century Gothic" panose="020B0502020202020204" pitchFamily="34" charset="0"/>
            </a:endParaRPr>
          </a:p>
          <a:p>
            <a:pPr marL="0" marR="0" lvl="0" indent="0" algn="l" defTabSz="913211" rtl="0" eaLnBrk="1" fontAlgn="auto" latinLnBrk="0" hangingPunct="1">
              <a:lnSpc>
                <a:spcPct val="100000"/>
              </a:lnSpc>
              <a:spcBef>
                <a:spcPts val="799"/>
              </a:spcBef>
              <a:spcAft>
                <a:spcPts val="0"/>
              </a:spcAft>
              <a:buClrTx/>
              <a:buSzTx/>
              <a:buFontTx/>
              <a:buNone/>
              <a:tabLst/>
              <a:defRPr/>
            </a:pPr>
            <a:r>
              <a:rPr lang="de-CH" sz="1700" dirty="0">
                <a:solidFill>
                  <a:srgbClr val="073450"/>
                </a:solidFill>
                <a:latin typeface="Century Gothic" panose="020B0502020202020204" pitchFamily="34" charset="0"/>
              </a:rPr>
              <a:t>Altre domande potrebbero essere: con quali risorse ha iniziato e da dove provenivano? Quali sono state le maggiori difficoltà che ha dovuto affrontare? Quali sono state le esperienze più belle? </a:t>
            </a:r>
          </a:p>
        </p:txBody>
      </p:sp>
      <p:sp>
        <p:nvSpPr>
          <p:cNvPr id="9" name="Rechteck 8">
            <a:extLst>
              <a:ext uri="{FF2B5EF4-FFF2-40B4-BE49-F238E27FC236}">
                <a16:creationId xmlns:a16="http://schemas.microsoft.com/office/drawing/2014/main" id="{9D8D4A43-A5EB-4863-B198-E803D914434E}"/>
              </a:ext>
            </a:extLst>
          </p:cNvPr>
          <p:cNvSpPr/>
          <p:nvPr/>
        </p:nvSpPr>
        <p:spPr>
          <a:xfrm>
            <a:off x="1499188" y="4733099"/>
            <a:ext cx="9122340" cy="1200329"/>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In che misura la conversazione ha soddisfatto le vostre aspettative?</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Cosa vi ha sorpreso?</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La conversazione l’ha motivata a diventare imprenditore o imprenditrice? Oppure è stato vero il contrario?</a:t>
            </a:r>
          </a:p>
        </p:txBody>
      </p:sp>
      <p:pic>
        <p:nvPicPr>
          <p:cNvPr id="5" name="Google Shape;2334;p5">
            <a:extLst>
              <a:ext uri="{FF2B5EF4-FFF2-40B4-BE49-F238E27FC236}">
                <a16:creationId xmlns:a16="http://schemas.microsoft.com/office/drawing/2014/main" id="{69E3D2C8-6816-6011-671B-DC72A6380598}"/>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49632" y="3938814"/>
            <a:ext cx="1110557" cy="1110557"/>
          </a:xfrm>
          <a:prstGeom prst="rect">
            <a:avLst/>
          </a:prstGeom>
          <a:noFill/>
          <a:ln>
            <a:noFill/>
          </a:ln>
        </p:spPr>
      </p:pic>
      <p:sp>
        <p:nvSpPr>
          <p:cNvPr id="14" name="Rechteck 13">
            <a:extLst>
              <a:ext uri="{FF2B5EF4-FFF2-40B4-BE49-F238E27FC236}">
                <a16:creationId xmlns:a16="http://schemas.microsoft.com/office/drawing/2014/main" id="{1A0A3F65-CF6D-68F9-F2BC-588A40A98508}"/>
              </a:ext>
            </a:extLst>
          </p:cNvPr>
          <p:cNvSpPr/>
          <p:nvPr/>
        </p:nvSpPr>
        <p:spPr>
          <a:xfrm>
            <a:off x="11667142" y="903430"/>
            <a:ext cx="536009" cy="1399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pic>
        <p:nvPicPr>
          <p:cNvPr id="16" name="Grafik 15">
            <a:extLst>
              <a:ext uri="{FF2B5EF4-FFF2-40B4-BE49-F238E27FC236}">
                <a16:creationId xmlns:a16="http://schemas.microsoft.com/office/drawing/2014/main" id="{D3297A89-1C3B-4AF3-91C9-527FC5C0DF60}"/>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7340" b="17236"/>
          <a:stretch>
            <a:fillRect/>
          </a:stretch>
        </p:blipFill>
        <p:spPr>
          <a:xfrm>
            <a:off x="10756717" y="1565"/>
            <a:ext cx="1465021" cy="1399060"/>
          </a:xfrm>
          <a:prstGeom prst="rect">
            <a:avLst/>
          </a:prstGeom>
        </p:spPr>
      </p:pic>
    </p:spTree>
    <p:extLst>
      <p:ext uri="{BB962C8B-B14F-4D97-AF65-F5344CB8AC3E}">
        <p14:creationId xmlns:p14="http://schemas.microsoft.com/office/powerpoint/2010/main" val="263320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499C8-156B-CBD7-3D8A-A0057B69C9C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8BF2CBE5-F755-0895-723A-F2E040EC82DD}"/>
              </a:ext>
            </a:extLst>
          </p:cNvPr>
          <p:cNvPicPr>
            <a:picLocks noChangeAspect="1"/>
          </p:cNvPicPr>
          <p:nvPr/>
        </p:nvPicPr>
        <p:blipFill>
          <a:blip r:embed="rId2"/>
          <a:stretch>
            <a:fillRect/>
          </a:stretch>
        </p:blipFill>
        <p:spPr>
          <a:xfrm>
            <a:off x="-1" y="0"/>
            <a:ext cx="12597319" cy="7024432"/>
          </a:xfrm>
          <a:prstGeom prst="rect">
            <a:avLst/>
          </a:prstGeom>
        </p:spPr>
      </p:pic>
      <p:sp>
        <p:nvSpPr>
          <p:cNvPr id="6" name="Rechteck 5">
            <a:extLst>
              <a:ext uri="{FF2B5EF4-FFF2-40B4-BE49-F238E27FC236}">
                <a16:creationId xmlns:a16="http://schemas.microsoft.com/office/drawing/2014/main" id="{A5C5374F-D518-D1CC-AF20-D4213C93D0AD}"/>
              </a:ext>
            </a:extLst>
          </p:cNvPr>
          <p:cNvSpPr/>
          <p:nvPr/>
        </p:nvSpPr>
        <p:spPr>
          <a:xfrm>
            <a:off x="-1" y="1915165"/>
            <a:ext cx="6096001" cy="3028975"/>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D0777E99-FC37-E1A4-5D90-1DB7B5A51F2C}"/>
              </a:ext>
            </a:extLst>
          </p:cNvPr>
          <p:cNvSpPr/>
          <p:nvPr/>
        </p:nvSpPr>
        <p:spPr>
          <a:xfrm>
            <a:off x="226419" y="2208763"/>
            <a:ext cx="7049388" cy="2419124"/>
          </a:xfrm>
          <a:prstGeom prst="rect">
            <a:avLst/>
          </a:prstGeom>
        </p:spPr>
        <p:txBody>
          <a:bodyPr wrap="square">
            <a:spAutoFit/>
          </a:bodyPr>
          <a:lstStyle/>
          <a:p>
            <a:pPr lvl="0" defTabSz="913211">
              <a:lnSpc>
                <a:spcPct val="90000"/>
              </a:lnSpc>
              <a:spcAft>
                <a:spcPts val="999"/>
              </a:spcAft>
              <a:defRPr/>
            </a:pPr>
            <a:r>
              <a:rPr lang="en-US" sz="4200" b="1" dirty="0">
                <a:solidFill>
                  <a:srgbClr val="073450"/>
                </a:solidFill>
                <a:latin typeface="Century Gothic"/>
                <a:ea typeface="+mj-ea"/>
                <a:cs typeface="+mj-cs"/>
              </a:rPr>
              <a:t>3 </a:t>
            </a:r>
            <a:r>
              <a:rPr lang="en-US" sz="4200" b="1" dirty="0" err="1">
                <a:solidFill>
                  <a:srgbClr val="073450"/>
                </a:solidFill>
                <a:latin typeface="Century Gothic"/>
                <a:ea typeface="+mj-ea"/>
                <a:cs typeface="+mj-cs"/>
              </a:rPr>
              <a:t>Questo</a:t>
            </a:r>
            <a:r>
              <a:rPr lang="en-US" sz="4200" b="1" dirty="0">
                <a:solidFill>
                  <a:srgbClr val="073450"/>
                </a:solidFill>
                <a:latin typeface="Century Gothic"/>
                <a:ea typeface="+mj-ea"/>
                <a:cs typeface="+mj-cs"/>
              </a:rPr>
              <a:t> </a:t>
            </a:r>
            <a:r>
              <a:rPr lang="en-US" sz="4200" b="1" dirty="0" err="1">
                <a:solidFill>
                  <a:srgbClr val="073450"/>
                </a:solidFill>
                <a:latin typeface="Century Gothic"/>
                <a:ea typeface="+mj-ea"/>
                <a:cs typeface="+mj-cs"/>
              </a:rPr>
              <a:t>è</a:t>
            </a:r>
            <a:r>
              <a:rPr lang="en-US" sz="4200" b="1" dirty="0">
                <a:solidFill>
                  <a:srgbClr val="073450"/>
                </a:solidFill>
                <a:latin typeface="Century Gothic"/>
                <a:ea typeface="+mj-ea"/>
                <a:cs typeface="+mj-cs"/>
              </a:rPr>
              <a:t> inutile! </a:t>
            </a:r>
            <a:r>
              <a:rPr lang="de-CH" sz="4200" dirty="0" err="1">
                <a:solidFill>
                  <a:srgbClr val="073450"/>
                </a:solidFill>
                <a:latin typeface="Century Gothic"/>
                <a:ea typeface="+mj-ea"/>
                <a:cs typeface="+mj-cs"/>
              </a:rPr>
              <a:t>Individuate</a:t>
            </a:r>
            <a:r>
              <a:rPr lang="de-CH" sz="4200" dirty="0">
                <a:solidFill>
                  <a:srgbClr val="073450"/>
                </a:solidFill>
                <a:latin typeface="Century Gothic"/>
                <a:ea typeface="+mj-ea"/>
                <a:cs typeface="+mj-cs"/>
              </a:rPr>
              <a:t> </a:t>
            </a:r>
            <a:br>
              <a:rPr lang="de-CH" sz="4200" dirty="0">
                <a:solidFill>
                  <a:srgbClr val="073450"/>
                </a:solidFill>
                <a:latin typeface="Century Gothic"/>
                <a:ea typeface="+mj-ea"/>
                <a:cs typeface="+mj-cs"/>
              </a:rPr>
            </a:br>
            <a:r>
              <a:rPr lang="de-CH" sz="4200" dirty="0" err="1">
                <a:solidFill>
                  <a:srgbClr val="073450"/>
                </a:solidFill>
                <a:latin typeface="Century Gothic"/>
                <a:ea typeface="+mj-ea"/>
                <a:cs typeface="+mj-cs"/>
              </a:rPr>
              <a:t>un</a:t>
            </a:r>
            <a:r>
              <a:rPr lang="de-CH" sz="4200" dirty="0">
                <a:solidFill>
                  <a:srgbClr val="073450"/>
                </a:solidFill>
                <a:latin typeface="Century Gothic"/>
                <a:ea typeface="+mj-ea"/>
                <a:cs typeface="+mj-cs"/>
              </a:rPr>
              <a:t> prodotto </a:t>
            </a:r>
            <a:r>
              <a:rPr lang="de-CH" sz="4200" dirty="0" err="1">
                <a:solidFill>
                  <a:srgbClr val="073450"/>
                </a:solidFill>
                <a:latin typeface="Century Gothic"/>
                <a:ea typeface="+mj-ea"/>
                <a:cs typeface="+mj-cs"/>
              </a:rPr>
              <a:t>che</a:t>
            </a:r>
            <a:r>
              <a:rPr lang="de-CH" sz="4200" dirty="0">
                <a:solidFill>
                  <a:srgbClr val="073450"/>
                </a:solidFill>
                <a:latin typeface="Century Gothic"/>
                <a:ea typeface="+mj-ea"/>
                <a:cs typeface="+mj-cs"/>
              </a:rPr>
              <a:t> si </a:t>
            </a:r>
            <a:r>
              <a:rPr lang="de-CH" sz="4200" dirty="0" err="1">
                <a:solidFill>
                  <a:srgbClr val="073450"/>
                </a:solidFill>
                <a:latin typeface="Century Gothic"/>
                <a:ea typeface="+mj-ea"/>
                <a:cs typeface="+mj-cs"/>
              </a:rPr>
              <a:t>è</a:t>
            </a:r>
            <a:br>
              <a:rPr lang="de-CH" sz="4200" dirty="0">
                <a:solidFill>
                  <a:srgbClr val="073450"/>
                </a:solidFill>
                <a:latin typeface="Century Gothic"/>
                <a:ea typeface="+mj-ea"/>
                <a:cs typeface="+mj-cs"/>
              </a:rPr>
            </a:br>
            <a:r>
              <a:rPr lang="de-CH" sz="4200" dirty="0" err="1">
                <a:solidFill>
                  <a:srgbClr val="073450"/>
                </a:solidFill>
                <a:latin typeface="Century Gothic"/>
                <a:ea typeface="+mj-ea"/>
                <a:cs typeface="+mj-cs"/>
              </a:rPr>
              <a:t>rivelato</a:t>
            </a:r>
            <a:r>
              <a:rPr lang="de-CH" sz="4200" dirty="0">
                <a:solidFill>
                  <a:srgbClr val="073450"/>
                </a:solidFill>
                <a:latin typeface="Century Gothic"/>
                <a:ea typeface="+mj-ea"/>
                <a:cs typeface="+mj-cs"/>
              </a:rPr>
              <a:t> </a:t>
            </a:r>
            <a:r>
              <a:rPr lang="de-CH" sz="4200" dirty="0" err="1">
                <a:solidFill>
                  <a:srgbClr val="073450"/>
                </a:solidFill>
                <a:latin typeface="Century Gothic"/>
                <a:ea typeface="+mj-ea"/>
                <a:cs typeface="+mj-cs"/>
              </a:rPr>
              <a:t>un</a:t>
            </a:r>
            <a:r>
              <a:rPr lang="de-CH" sz="4200" dirty="0">
                <a:solidFill>
                  <a:srgbClr val="073450"/>
                </a:solidFill>
                <a:latin typeface="Century Gothic"/>
                <a:ea typeface="+mj-ea"/>
                <a:cs typeface="+mj-cs"/>
              </a:rPr>
              <a:t> </a:t>
            </a:r>
            <a:r>
              <a:rPr lang="de-CH" sz="4200" dirty="0" err="1">
                <a:solidFill>
                  <a:srgbClr val="073450"/>
                </a:solidFill>
                <a:latin typeface="Century Gothic"/>
                <a:ea typeface="+mj-ea"/>
                <a:cs typeface="+mj-cs"/>
              </a:rPr>
              <a:t>fallimento</a:t>
            </a:r>
            <a:endParaRPr lang="de-AT" sz="4200" dirty="0">
              <a:solidFill>
                <a:srgbClr val="073450"/>
              </a:solidFill>
              <a:latin typeface="Century Gothic"/>
              <a:ea typeface="+mj-ea"/>
              <a:cs typeface="+mj-cs"/>
            </a:endParaRPr>
          </a:p>
        </p:txBody>
      </p:sp>
      <p:sp>
        <p:nvSpPr>
          <p:cNvPr id="4" name="Textfeld 3">
            <a:extLst>
              <a:ext uri="{FF2B5EF4-FFF2-40B4-BE49-F238E27FC236}">
                <a16:creationId xmlns:a16="http://schemas.microsoft.com/office/drawing/2014/main" id="{BF4988B6-0205-1848-9C90-CCF6DCFAC82E}"/>
              </a:ext>
            </a:extLst>
          </p:cNvPr>
          <p:cNvSpPr txBox="1"/>
          <p:nvPr/>
        </p:nvSpPr>
        <p:spPr>
          <a:xfrm>
            <a:off x="9507794" y="6252438"/>
            <a:ext cx="2361183"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Fonte:</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Matt Molloy</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82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12B28-C4A0-2DA9-BB57-D99026D245A0}"/>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9F839B4D-2878-81D1-93CE-FCC911E58454}"/>
              </a:ext>
            </a:extLst>
          </p:cNvPr>
          <p:cNvSpPr/>
          <p:nvPr/>
        </p:nvSpPr>
        <p:spPr>
          <a:xfrm>
            <a:off x="1053503" y="1467289"/>
            <a:ext cx="9813429" cy="4455042"/>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222D76C1-C0CE-4111-A92A-0278C9B976D4}"/>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err="1">
                <a:solidFill>
                  <a:srgbClr val="073450"/>
                </a:solidFill>
                <a:latin typeface="Century Gothic"/>
              </a:rPr>
              <a:t>Questo</a:t>
            </a:r>
            <a:r>
              <a:rPr lang="de-CH" sz="2400" dirty="0">
                <a:solidFill>
                  <a:srgbClr val="073450"/>
                </a:solidFill>
                <a:latin typeface="Century Gothic"/>
              </a:rPr>
              <a:t> è</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inutile</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Contesto</a:t>
            </a:r>
          </a:p>
        </p:txBody>
      </p:sp>
      <p:sp>
        <p:nvSpPr>
          <p:cNvPr id="8" name="New shape">
            <a:extLst>
              <a:ext uri="{FF2B5EF4-FFF2-40B4-BE49-F238E27FC236}">
                <a16:creationId xmlns:a16="http://schemas.microsoft.com/office/drawing/2014/main" id="{858BDFCF-C606-FA80-6799-A724F9660AE9}"/>
              </a:ext>
            </a:extLst>
          </p:cNvPr>
          <p:cNvSpPr/>
          <p:nvPr/>
        </p:nvSpPr>
        <p:spPr>
          <a:xfrm>
            <a:off x="1672932" y="1892309"/>
            <a:ext cx="8680899" cy="1302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lvl="0" defTabSz="913211">
              <a:spcBef>
                <a:spcPts val="799"/>
              </a:spcBef>
              <a:defRPr/>
            </a:pPr>
            <a:r>
              <a:rPr lang="de-CH" dirty="0">
                <a:solidFill>
                  <a:srgbClr val="073450"/>
                </a:solidFill>
                <a:latin typeface="Century Gothic" panose="020B0502020202020204" pitchFamily="34" charset="0"/>
              </a:rPr>
              <a:t>Gli </a:t>
            </a:r>
            <a:r>
              <a:rPr lang="de-CH" dirty="0" err="1">
                <a:solidFill>
                  <a:srgbClr val="073450"/>
                </a:solidFill>
                <a:latin typeface="Century Gothic" panose="020B0502020202020204" pitchFamily="34" charset="0"/>
              </a:rPr>
              <a:t>imprenditori</a:t>
            </a:r>
            <a:r>
              <a:rPr lang="de-CH" dirty="0">
                <a:solidFill>
                  <a:srgbClr val="073450"/>
                </a:solidFill>
                <a:latin typeface="Century Gothic" panose="020B0502020202020204" pitchFamily="34" charset="0"/>
              </a:rPr>
              <a:t> o le </a:t>
            </a:r>
            <a:r>
              <a:rPr lang="de-CH" dirty="0" err="1">
                <a:solidFill>
                  <a:srgbClr val="073450"/>
                </a:solidFill>
                <a:latin typeface="Century Gothic" panose="020B0502020202020204" pitchFamily="34" charset="0"/>
              </a:rPr>
              <a:t>imprenditrici</a:t>
            </a:r>
            <a:r>
              <a:rPr lang="de-CH" dirty="0">
                <a:solidFill>
                  <a:srgbClr val="073450"/>
                </a:solidFill>
                <a:latin typeface="Century Gothic" panose="020B0502020202020204" pitchFamily="34" charset="0"/>
              </a:rPr>
              <a:t> hanno successo solo se creano un vero valore aggiunto per i </a:t>
            </a:r>
            <a:r>
              <a:rPr lang="de-CH" dirty="0" err="1">
                <a:solidFill>
                  <a:srgbClr val="073450"/>
                </a:solidFill>
                <a:latin typeface="Century Gothic" panose="020B0502020202020204" pitchFamily="34" charset="0"/>
              </a:rPr>
              <a:t>propri</a:t>
            </a:r>
            <a:r>
              <a:rPr lang="de-CH" dirty="0">
                <a:solidFill>
                  <a:srgbClr val="073450"/>
                </a:solidFill>
                <a:latin typeface="Century Gothic" panose="020B0502020202020204" pitchFamily="34" charset="0"/>
              </a:rPr>
              <a:t>/le proprie </a:t>
            </a:r>
            <a:r>
              <a:rPr lang="de-CH" dirty="0" err="1">
                <a:solidFill>
                  <a:srgbClr val="073450"/>
                </a:solidFill>
                <a:latin typeface="Century Gothic" panose="020B0502020202020204" pitchFamily="34" charset="0"/>
              </a:rPr>
              <a:t>clienti</a:t>
            </a:r>
            <a:r>
              <a:rPr lang="de-CH" dirty="0">
                <a:solidFill>
                  <a:srgbClr val="073450"/>
                </a:solidFill>
                <a:latin typeface="Century Gothic" panose="020B0502020202020204" pitchFamily="34" charset="0"/>
              </a:rPr>
              <a:t>. Per raggiungere questo obiettivo, i loro prodotti devono essere progettati in modo tale da fornire effettivamente tale beneficio. In questo processo, molte cose possono andare storte: i prodotti possono, ad esempio…</a:t>
            </a:r>
            <a:endParaRPr lang="en-US" dirty="0">
              <a:solidFill>
                <a:srgbClr val="073450"/>
              </a:solidFill>
              <a:latin typeface="Century Gothic" panose="020B0502020202020204" pitchFamily="34" charset="0"/>
            </a:endParaRPr>
          </a:p>
        </p:txBody>
      </p:sp>
      <p:sp>
        <p:nvSpPr>
          <p:cNvPr id="9" name="Foliennummernplatzhalter 1">
            <a:extLst>
              <a:ext uri="{FF2B5EF4-FFF2-40B4-BE49-F238E27FC236}">
                <a16:creationId xmlns:a16="http://schemas.microsoft.com/office/drawing/2014/main" id="{D4458112-E5ED-E6B6-ED62-7669A312CEF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Rechteck 9">
            <a:extLst>
              <a:ext uri="{FF2B5EF4-FFF2-40B4-BE49-F238E27FC236}">
                <a16:creationId xmlns:a16="http://schemas.microsoft.com/office/drawing/2014/main" id="{5A761367-D2CE-BC42-860F-CAD21F1F81B2}"/>
              </a:ext>
            </a:extLst>
          </p:cNvPr>
          <p:cNvSpPr/>
          <p:nvPr/>
        </p:nvSpPr>
        <p:spPr>
          <a:xfrm>
            <a:off x="1662220" y="3396931"/>
            <a:ext cx="6758766" cy="2339102"/>
          </a:xfrm>
          <a:prstGeom prst="rect">
            <a:avLst/>
          </a:prstGeom>
        </p:spPr>
        <p:txBody>
          <a:bodyPr wrap="square">
            <a:spAutoFit/>
          </a:bodyPr>
          <a:lstStyle/>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non offrire alcun beneficio reale</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essere inaccessibili a determinati gruppi di clienti</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comportare rischi per la sicurezza</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non essere sostenibili</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non essere durevoli</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essere non etici</a:t>
            </a:r>
          </a:p>
          <a:p>
            <a:pPr marL="354013" indent="-354013">
              <a:spcBef>
                <a:spcPts val="400"/>
              </a:spcBef>
              <a:buClr>
                <a:schemeClr val="bg1"/>
              </a:buClr>
              <a:buFont typeface="Century Gothic" panose="020B0502020202020204" pitchFamily="34" charset="0"/>
              <a:buChar char="●"/>
            </a:pPr>
            <a:endParaRPr lang="de-CH" noProof="0" dirty="0">
              <a:solidFill>
                <a:srgbClr val="073450"/>
              </a:solidFill>
              <a:latin typeface="Century Gothic" panose="020B0502020202020204" pitchFamily="34" charset="0"/>
            </a:endParaRPr>
          </a:p>
        </p:txBody>
      </p:sp>
    </p:spTree>
    <p:extLst>
      <p:ext uri="{BB962C8B-B14F-4D97-AF65-F5344CB8AC3E}">
        <p14:creationId xmlns:p14="http://schemas.microsoft.com/office/powerpoint/2010/main" val="6484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7092D-7890-FB3C-9EAC-5C87C65BB2CB}"/>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9D8AA78-8FED-48F5-8924-1BB13067279F}"/>
              </a:ext>
            </a:extLst>
          </p:cNvPr>
          <p:cNvSpPr/>
          <p:nvPr/>
        </p:nvSpPr>
        <p:spPr>
          <a:xfrm>
            <a:off x="1089767" y="3032846"/>
            <a:ext cx="10535454" cy="1949104"/>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10" name="New shape">
            <a:extLst>
              <a:ext uri="{FF2B5EF4-FFF2-40B4-BE49-F238E27FC236}">
                <a16:creationId xmlns:a16="http://schemas.microsoft.com/office/drawing/2014/main" id="{3EE504B6-3E7C-35A0-4D4A-13AB40F02A36}"/>
              </a:ext>
            </a:extLst>
          </p:cNvPr>
          <p:cNvSpPr/>
          <p:nvPr/>
        </p:nvSpPr>
        <p:spPr>
          <a:xfrm>
            <a:off x="963089" y="1757300"/>
            <a:ext cx="10286157" cy="106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lang="de-CH" dirty="0">
                <a:solidFill>
                  <a:srgbClr val="073450"/>
                </a:solidFill>
                <a:latin typeface="Century Gothic" panose="020B0502020202020204" pitchFamily="34" charset="0"/>
              </a:rPr>
              <a:t>Individuate un prodotto che presenti evidenti difetti di progettazione. Questi possono riguardare la forma fisica o il funzionamento del prodotto, ma anche altri aspetti della progettazione, come l’accessibilità o la durata (vedi diapositiva precedente).</a:t>
            </a:r>
            <a:endParaRPr lang="en-US" dirty="0">
              <a:solidFill>
                <a:srgbClr val="073450"/>
              </a:solidFill>
              <a:latin typeface="Century Gothic" panose="020B0502020202020204" pitchFamily="34" charset="0"/>
            </a:endParaRPr>
          </a:p>
        </p:txBody>
      </p:sp>
      <p:sp>
        <p:nvSpPr>
          <p:cNvPr id="6" name="Foliennummernplatzhalter 1">
            <a:extLst>
              <a:ext uri="{FF2B5EF4-FFF2-40B4-BE49-F238E27FC236}">
                <a16:creationId xmlns:a16="http://schemas.microsoft.com/office/drawing/2014/main" id="{321CC6A5-035D-E073-A143-AEF86FF8B10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2370EA77-EB7E-42CA-3B0C-25B170BEEE26}"/>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err="1">
                <a:ln>
                  <a:noFill/>
                </a:ln>
                <a:solidFill>
                  <a:srgbClr val="073450"/>
                </a:solidFill>
                <a:effectLst/>
                <a:uLnTx/>
                <a:uFillTx/>
                <a:latin typeface="Century Gothic"/>
                <a:ea typeface="+mj-ea"/>
                <a:cs typeface="+mj-cs"/>
              </a:rPr>
              <a:t>Questo</a:t>
            </a:r>
            <a:r>
              <a:rPr kumimoji="0" lang="en-GB" sz="2400" b="1" i="0" u="none" strike="noStrike" kern="1200" cap="none" spc="0" normalizeH="0" baseline="0" noProof="0" dirty="0">
                <a:ln>
                  <a:noFill/>
                </a:ln>
                <a:solidFill>
                  <a:srgbClr val="073450"/>
                </a:solidFill>
                <a:effectLst/>
                <a:uLnTx/>
                <a:uFillTx/>
                <a:latin typeface="Century Gothic"/>
                <a:ea typeface="+mj-ea"/>
                <a:cs typeface="+mj-cs"/>
              </a:rPr>
              <a:t> è inutile: il vostro compito</a:t>
            </a:r>
          </a:p>
        </p:txBody>
      </p:sp>
      <p:sp>
        <p:nvSpPr>
          <p:cNvPr id="11" name="Rechteck 10">
            <a:extLst>
              <a:ext uri="{FF2B5EF4-FFF2-40B4-BE49-F238E27FC236}">
                <a16:creationId xmlns:a16="http://schemas.microsoft.com/office/drawing/2014/main" id="{7892F3FA-A524-A6F2-8B3C-6D766F3234C5}"/>
              </a:ext>
            </a:extLst>
          </p:cNvPr>
          <p:cNvSpPr/>
          <p:nvPr/>
        </p:nvSpPr>
        <p:spPr>
          <a:xfrm>
            <a:off x="1536510" y="3579327"/>
            <a:ext cx="9122340" cy="923330"/>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Cosa c’è di mal progettato in questo prodotto?</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In che modo ciò riduce il </a:t>
            </a:r>
            <a:r>
              <a:rPr lang="de-CH" dirty="0" err="1">
                <a:solidFill>
                  <a:srgbClr val="073450"/>
                </a:solidFill>
                <a:latin typeface="Century Gothic" panose="020B0502020202020204" pitchFamily="34" charset="0"/>
              </a:rPr>
              <a:t>beneficio</a:t>
            </a:r>
            <a:r>
              <a:rPr lang="de-CH" dirty="0">
                <a:solidFill>
                  <a:srgbClr val="073450"/>
                </a:solidFill>
                <a:latin typeface="Century Gothic" panose="020B0502020202020204" pitchFamily="34" charset="0"/>
              </a:rPr>
              <a:t> per il/la cliente?</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Cosa cambiereste per renderlo più utile?</a:t>
            </a:r>
            <a:endParaRPr lang="en-US" dirty="0">
              <a:solidFill>
                <a:srgbClr val="073450"/>
              </a:solidFill>
              <a:latin typeface="Century Gothic" panose="020B0502020202020204" pitchFamily="34" charset="0"/>
            </a:endParaRPr>
          </a:p>
        </p:txBody>
      </p:sp>
      <p:sp>
        <p:nvSpPr>
          <p:cNvPr id="2" name="Rechteck 1">
            <a:extLst>
              <a:ext uri="{FF2B5EF4-FFF2-40B4-BE49-F238E27FC236}">
                <a16:creationId xmlns:a16="http://schemas.microsoft.com/office/drawing/2014/main" id="{653E3555-2FB9-94A2-19A9-FC4F398CFD72}"/>
              </a:ext>
            </a:extLst>
          </p:cNvPr>
          <p:cNvSpPr/>
          <p:nvPr/>
        </p:nvSpPr>
        <p:spPr>
          <a:xfrm>
            <a:off x="1532630" y="3250726"/>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Possibili domande di riflessione</a:t>
            </a:r>
          </a:p>
        </p:txBody>
      </p:sp>
      <p:pic>
        <p:nvPicPr>
          <p:cNvPr id="4" name="Google Shape;2334;p5">
            <a:extLst>
              <a:ext uri="{FF2B5EF4-FFF2-40B4-BE49-F238E27FC236}">
                <a16:creationId xmlns:a16="http://schemas.microsoft.com/office/drawing/2014/main" id="{4FCD7027-A28C-6AAB-84CB-C2289EC7F11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45715" y="2673675"/>
            <a:ext cx="1110557" cy="1110557"/>
          </a:xfrm>
          <a:prstGeom prst="rect">
            <a:avLst/>
          </a:prstGeom>
          <a:noFill/>
          <a:ln>
            <a:noFill/>
          </a:ln>
        </p:spPr>
      </p:pic>
    </p:spTree>
    <p:extLst>
      <p:ext uri="{BB962C8B-B14F-4D97-AF65-F5344CB8AC3E}">
        <p14:creationId xmlns:p14="http://schemas.microsoft.com/office/powerpoint/2010/main" val="234367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iStock-1168369576_Crowdfunding.jpg"/>
          <p:cNvPicPr>
            <a:picLocks noChangeAspect="1"/>
          </p:cNvPicPr>
          <p:nvPr/>
        </p:nvPicPr>
        <p:blipFill>
          <a:blip r:embed="rId3" cstate="email">
            <a:extLst>
              <a:ext uri="{28A0092B-C50C-407E-A947-70E740481C1C}">
                <a14:useLocalDpi xmlns:a14="http://schemas.microsoft.com/office/drawing/2010/main"/>
              </a:ext>
            </a:extLst>
          </a:blip>
          <a:srcRect l="25604" t="23186" b="14753"/>
          <a:stretch>
            <a:fillRect/>
          </a:stretch>
        </p:blipFill>
        <p:spPr>
          <a:xfrm>
            <a:off x="0" y="-10836"/>
            <a:ext cx="12192000" cy="6868837"/>
          </a:xfrm>
          <a:prstGeom prst="rect">
            <a:avLst/>
          </a:prstGeom>
        </p:spPr>
      </p:pic>
      <p:sp>
        <p:nvSpPr>
          <p:cNvPr id="6" name="Rechteck 5"/>
          <p:cNvSpPr/>
          <p:nvPr/>
        </p:nvSpPr>
        <p:spPr>
          <a:xfrm>
            <a:off x="6096000" y="1350335"/>
            <a:ext cx="6087282" cy="3806456"/>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p:cNvSpPr/>
          <p:nvPr/>
        </p:nvSpPr>
        <p:spPr>
          <a:xfrm>
            <a:off x="6514767" y="1796906"/>
            <a:ext cx="5249748" cy="3129062"/>
          </a:xfrm>
          <a:prstGeom prst="rect">
            <a:avLst/>
          </a:prstGeom>
        </p:spPr>
        <p:txBody>
          <a:bodyPr wrap="square">
            <a:spAutoFit/>
          </a:bodyPr>
          <a:lstStyle/>
          <a:p>
            <a:pPr defTabSz="913211">
              <a:lnSpc>
                <a:spcPct val="90000"/>
              </a:lnSpc>
              <a:spcAft>
                <a:spcPts val="999"/>
              </a:spcAft>
              <a:defRPr/>
            </a:pPr>
            <a:r>
              <a:rPr lang="en-GB" sz="4200" b="1" dirty="0">
                <a:solidFill>
                  <a:srgbClr val="073450"/>
                </a:solidFill>
                <a:latin typeface="Century Gothic"/>
                <a:ea typeface="+mj-ea"/>
                <a:cs typeface="+mj-cs"/>
              </a:rPr>
              <a:t>4 Kickstart it: </a:t>
            </a:r>
            <a:r>
              <a:rPr lang="en-GB" sz="4200" dirty="0" err="1">
                <a:solidFill>
                  <a:srgbClr val="073450"/>
                </a:solidFill>
                <a:latin typeface="Century Gothic"/>
                <a:ea typeface="+mj-ea"/>
                <a:cs typeface="+mj-cs"/>
              </a:rPr>
              <a:t>Confrontate</a:t>
            </a:r>
            <a:r>
              <a:rPr lang="en-GB" sz="4200" dirty="0">
                <a:solidFill>
                  <a:srgbClr val="073450"/>
                </a:solidFill>
                <a:latin typeface="Century Gothic"/>
                <a:ea typeface="+mj-ea"/>
                <a:cs typeface="+mj-cs"/>
              </a:rPr>
              <a:t> diverse </a:t>
            </a:r>
            <a:r>
              <a:rPr lang="en-GB" sz="4200" dirty="0" err="1">
                <a:solidFill>
                  <a:srgbClr val="073450"/>
                </a:solidFill>
                <a:latin typeface="Century Gothic"/>
                <a:ea typeface="+mj-ea"/>
                <a:cs typeface="+mj-cs"/>
              </a:rPr>
              <a:t>campagne</a:t>
            </a:r>
            <a:r>
              <a:rPr lang="en-GB" sz="4200" dirty="0">
                <a:solidFill>
                  <a:srgbClr val="073450"/>
                </a:solidFill>
                <a:latin typeface="Century Gothic"/>
                <a:ea typeface="+mj-ea"/>
                <a:cs typeface="+mj-cs"/>
              </a:rPr>
              <a:t> di crowdfunding</a:t>
            </a: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AT" sz="4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3" name="Textfeld 2">
            <a:extLst>
              <a:ext uri="{FF2B5EF4-FFF2-40B4-BE49-F238E27FC236}">
                <a16:creationId xmlns:a16="http://schemas.microsoft.com/office/drawing/2014/main" id="{0340C2B9-1B69-BBCA-BF75-3F9A5649671F}"/>
              </a:ext>
            </a:extLst>
          </p:cNvPr>
          <p:cNvSpPr txBox="1"/>
          <p:nvPr/>
        </p:nvSpPr>
        <p:spPr>
          <a:xfrm>
            <a:off x="9108374" y="6397988"/>
            <a:ext cx="265614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Fonte: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Prostock-Studio</a:t>
            </a:r>
            <a:endParaRPr lang="de-CH" dirty="0">
              <a:solidFill>
                <a:srgbClr val="68686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B1BB-AE3E-9817-3A78-C01275DD624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D30638-CF89-8376-7918-D8AC46E0D8FB}"/>
              </a:ext>
            </a:extLst>
          </p:cNvPr>
          <p:cNvSpPr/>
          <p:nvPr/>
        </p:nvSpPr>
        <p:spPr>
          <a:xfrm>
            <a:off x="1052445" y="1233377"/>
            <a:ext cx="10535454" cy="4657060"/>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9201F65-9C2A-4A9F-4A76-8FF9B33DC636}"/>
              </a:ext>
            </a:extLst>
          </p:cNvPr>
          <p:cNvSpPr txBox="1">
            <a:spLocks/>
          </p:cNvSpPr>
          <p:nvPr/>
        </p:nvSpPr>
        <p:spPr>
          <a:xfrm>
            <a:off x="941824" y="77823"/>
            <a:ext cx="992464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Contesto</a:t>
            </a:r>
          </a:p>
        </p:txBody>
      </p:sp>
      <p:sp>
        <p:nvSpPr>
          <p:cNvPr id="6" name="New shape">
            <a:extLst>
              <a:ext uri="{FF2B5EF4-FFF2-40B4-BE49-F238E27FC236}">
                <a16:creationId xmlns:a16="http://schemas.microsoft.com/office/drawing/2014/main" id="{E189E59B-4350-F444-D2BF-82B521D9F5D8}"/>
              </a:ext>
            </a:extLst>
          </p:cNvPr>
          <p:cNvSpPr/>
          <p:nvPr/>
        </p:nvSpPr>
        <p:spPr>
          <a:xfrm>
            <a:off x="1353690" y="1484830"/>
            <a:ext cx="9932963" cy="4218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Per ottenere fondi per un'idea imprenditoriale, è necessario convincere gli altri della qualità dell'idea. Sulla piattaforma di crowdfunding Kickstarter.com sono stati finanziati con successo quasi 300'000 progetti (dati aggiornati a novembre 2025). Su Kickstarter vige il motto «tutto o niente». Se un progetto non riesce a raccogliere l’intero importo necessario, il denaro viene restituito ai finanziatori e l’ideatore o l’ideatrice della campagna di crowdfunding rimane a mani vuote. Chi invece raggiunge il proprio obiettivo di finanziamento ha la possibilità di realizzare il proprio progetto.</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Ma cosa distingue le attività di crowdfunding di successo da quelle meno riuscite? Questa attività vi aiuta a individuare i fattori di successo di una campagna di crowdfunding. Queste conoscenze possono però essere applicate anche ad altre situazioni in cui è necessario presentare la propria idea.</a:t>
            </a:r>
          </a:p>
          <a:p>
            <a:pPr marL="0" marR="0" lvl="0" indent="0" algn="l" defTabSz="913211" rtl="0" eaLnBrk="1" fontAlgn="auto" latinLnBrk="0" hangingPunct="1">
              <a:lnSpc>
                <a:spcPts val="2397"/>
              </a:lnSpc>
              <a:spcBef>
                <a:spcPts val="399"/>
              </a:spcBef>
              <a:spcAft>
                <a:spcPts val="0"/>
              </a:spcAft>
              <a:buClr>
                <a:srgbClr val="00802F"/>
              </a:buClr>
              <a:buSzTx/>
              <a:buFontTx/>
              <a:buNone/>
              <a:tabLst/>
              <a:defRPr/>
            </a:pPr>
            <a:endParaRPr kumimoji="0" lang="en-US"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5" name="Text Placeholder 3">
            <a:extLst>
              <a:ext uri="{FF2B5EF4-FFF2-40B4-BE49-F238E27FC236}">
                <a16:creationId xmlns:a16="http://schemas.microsoft.com/office/drawing/2014/main" id="{18D7A446-8280-4B98-BC5C-15984611F504}"/>
              </a:ext>
            </a:extLst>
          </p:cNvPr>
          <p:cNvSpPr txBox="1">
            <a:spLocks/>
          </p:cNvSpPr>
          <p:nvPr/>
        </p:nvSpPr>
        <p:spPr>
          <a:xfrm>
            <a:off x="8683086" y="6018797"/>
            <a:ext cx="2720669"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000" b="1" dirty="0">
                <a:solidFill>
                  <a:srgbClr val="697D91"/>
                </a:solidFill>
                <a:latin typeface="Century Gothic" panose="020B0502020202020204" pitchFamily="34" charset="0"/>
              </a:rPr>
              <a:t>Fonte</a:t>
            </a:r>
            <a:r>
              <a:rPr lang="fr-FR" sz="1000" dirty="0">
                <a:solidFill>
                  <a:srgbClr val="697D91"/>
                </a:solidFill>
                <a:latin typeface="Century Gothic" panose="020B0502020202020204" pitchFamily="34" charset="0"/>
              </a:rPr>
              <a:t>: Fueglistaller et al. (2019), p. 253.</a:t>
            </a:r>
          </a:p>
        </p:txBody>
      </p:sp>
      <p:sp>
        <p:nvSpPr>
          <p:cNvPr id="4" name="Foliennummernplatzhalter 1">
            <a:extLst>
              <a:ext uri="{FF2B5EF4-FFF2-40B4-BE49-F238E27FC236}">
                <a16:creationId xmlns:a16="http://schemas.microsoft.com/office/drawing/2014/main" id="{FD00365E-8539-BBB2-69C2-8CAA622ADBF6}"/>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033191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D1A61-C034-B3EA-7D55-0267A55B4BB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AEDBCD53-8B70-2849-D188-5A553CC249B6}"/>
              </a:ext>
            </a:extLst>
          </p:cNvPr>
          <p:cNvSpPr/>
          <p:nvPr/>
        </p:nvSpPr>
        <p:spPr>
          <a:xfrm>
            <a:off x="1052445" y="3486570"/>
            <a:ext cx="10535454" cy="2300807"/>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AEDF292-9107-F073-C3D5-83B708722DBB}"/>
              </a:ext>
            </a:extLst>
          </p:cNvPr>
          <p:cNvSpPr txBox="1">
            <a:spLocks/>
          </p:cNvSpPr>
          <p:nvPr/>
        </p:nvSpPr>
        <p:spPr>
          <a:xfrm>
            <a:off x="941824" y="77825"/>
            <a:ext cx="1012666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il vostro compito</a:t>
            </a:r>
          </a:p>
        </p:txBody>
      </p:sp>
      <p:sp>
        <p:nvSpPr>
          <p:cNvPr id="5" name="Text Placeholder 3">
            <a:extLst>
              <a:ext uri="{FF2B5EF4-FFF2-40B4-BE49-F238E27FC236}">
                <a16:creationId xmlns:a16="http://schemas.microsoft.com/office/drawing/2014/main" id="{F5A5A244-3A25-CE8A-80EE-5783D529F164}"/>
              </a:ext>
            </a:extLst>
          </p:cNvPr>
          <p:cNvSpPr txBox="1">
            <a:spLocks/>
          </p:cNvSpPr>
          <p:nvPr/>
        </p:nvSpPr>
        <p:spPr>
          <a:xfrm>
            <a:off x="8584163" y="584024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Fonte: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p. 29.</a:t>
            </a:r>
          </a:p>
        </p:txBody>
      </p:sp>
      <p:sp>
        <p:nvSpPr>
          <p:cNvPr id="6" name="Foliennummernplatzhalter 1">
            <a:extLst>
              <a:ext uri="{FF2B5EF4-FFF2-40B4-BE49-F238E27FC236}">
                <a16:creationId xmlns:a16="http://schemas.microsoft.com/office/drawing/2014/main" id="{B695AF95-BF22-13AA-FE04-B4F44D04F17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p:cNvSpPr/>
          <p:nvPr/>
        </p:nvSpPr>
        <p:spPr>
          <a:xfrm>
            <a:off x="954123" y="1743464"/>
            <a:ext cx="10607368"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0"/>
              </a:spcBef>
              <a:spcAft>
                <a:spcPts val="0"/>
              </a:spcAft>
              <a:buClrTx/>
              <a:buSzTx/>
              <a:buFontTx/>
              <a:buNone/>
              <a:tabLst/>
              <a:defRPr/>
            </a:pPr>
            <a:r>
              <a:rPr lang="de-CH" dirty="0">
                <a:solidFill>
                  <a:srgbClr val="073450"/>
                </a:solidFill>
                <a:latin typeface="Century Gothic" panose="020B0502020202020204" pitchFamily="34" charset="0"/>
              </a:rPr>
              <a:t>Sulla piattaforma di crowdfunding Kickstarter vengono presentati diversi tipi di progetti (ad esempio nei settori dell’arte, dei fumetti, del design e della tecnologia). Per prima cosa scegliete una categoria che vi interessa. Guardate cinque video di campagne di crowdfunding che hanno raggiunto il loro obiettivo di finanziamento e cinque video di campagne che non l’hanno raggiunto.</a:t>
            </a:r>
          </a:p>
          <a:p>
            <a:pPr marL="0" marR="0" lvl="0" indent="0" algn="l" defTabSz="913211" rtl="0" eaLnBrk="1" fontAlgn="auto" latinLnBrk="0" hangingPunct="1">
              <a:lnSpc>
                <a:spcPct val="100000"/>
              </a:lnSpc>
              <a:spcBef>
                <a:spcPts val="0"/>
              </a:spcBef>
              <a:spcAft>
                <a:spcPts val="0"/>
              </a:spcAft>
              <a:buClrTx/>
              <a:buSzTx/>
              <a:buFontTx/>
              <a:buNone/>
              <a:tabLst/>
              <a:defRPr/>
            </a:pPr>
            <a:endParaRPr lang="en-US" dirty="0">
              <a:solidFill>
                <a:srgbClr val="073450"/>
              </a:solidFill>
              <a:latin typeface="Century Gothic" panose="020B0502020202020204" pitchFamily="34" charset="0"/>
            </a:endParaRPr>
          </a:p>
        </p:txBody>
      </p:sp>
      <p:sp>
        <p:nvSpPr>
          <p:cNvPr id="9" name="Rechteck 8">
            <a:extLst>
              <a:ext uri="{FF2B5EF4-FFF2-40B4-BE49-F238E27FC236}">
                <a16:creationId xmlns:a16="http://schemas.microsoft.com/office/drawing/2014/main" id="{226A0356-C2FC-A2F6-CB80-E8537D8A6CB4}"/>
              </a:ext>
            </a:extLst>
          </p:cNvPr>
          <p:cNvSpPr/>
          <p:nvPr/>
        </p:nvSpPr>
        <p:spPr>
          <a:xfrm>
            <a:off x="1286540" y="3546760"/>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Possibili domande di riflessione</a:t>
            </a:r>
          </a:p>
        </p:txBody>
      </p:sp>
      <p:sp>
        <p:nvSpPr>
          <p:cNvPr id="11" name="Rechteck 10">
            <a:extLst>
              <a:ext uri="{FF2B5EF4-FFF2-40B4-BE49-F238E27FC236}">
                <a16:creationId xmlns:a16="http://schemas.microsoft.com/office/drawing/2014/main" id="{EFF9B040-E7C1-1433-F843-0B017E7732D0}"/>
              </a:ext>
            </a:extLst>
          </p:cNvPr>
          <p:cNvSpPr/>
          <p:nvPr/>
        </p:nvSpPr>
        <p:spPr>
          <a:xfrm>
            <a:off x="1286540" y="3916092"/>
            <a:ext cx="10132827"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Quali punti in comune hanno i progetti che hanno raggiunto il loro obiettivo di finanziamento?</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Quali punti in comune hanno i progetti che non hanno raggiunto il loro obiettivo di finanziamento?</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Quale progetto vi ha colpito di più? Perché? Lo avreste presentato in modo diverso?</a:t>
            </a:r>
          </a:p>
        </p:txBody>
      </p:sp>
      <p:pic>
        <p:nvPicPr>
          <p:cNvPr id="4" name="Google Shape;2334;p5">
            <a:extLst>
              <a:ext uri="{FF2B5EF4-FFF2-40B4-BE49-F238E27FC236}">
                <a16:creationId xmlns:a16="http://schemas.microsoft.com/office/drawing/2014/main" id="{F9395F4D-64DA-0E87-FEB3-E8E96DEACB26}"/>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86490" y="3208555"/>
            <a:ext cx="1110557" cy="1110557"/>
          </a:xfrm>
          <a:prstGeom prst="rect">
            <a:avLst/>
          </a:prstGeom>
          <a:noFill/>
          <a:ln>
            <a:noFill/>
          </a:ln>
        </p:spPr>
      </p:pic>
    </p:spTree>
    <p:extLst>
      <p:ext uri="{BB962C8B-B14F-4D97-AF65-F5344CB8AC3E}">
        <p14:creationId xmlns:p14="http://schemas.microsoft.com/office/powerpoint/2010/main" val="3764146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DF94-861F-6C33-0A12-43B54E54C150}"/>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27C6110F-528B-2D6D-1722-3AD9DB9D436C}"/>
              </a:ext>
            </a:extLst>
          </p:cNvPr>
          <p:cNvPicPr>
            <a:picLocks noChangeAspect="1"/>
          </p:cNvPicPr>
          <p:nvPr/>
        </p:nvPicPr>
        <p:blipFill>
          <a:blip r:embed="rId2"/>
          <a:srcRect r="5156" b="15019"/>
          <a:stretch>
            <a:fillRect/>
          </a:stretch>
        </p:blipFill>
        <p:spPr>
          <a:xfrm>
            <a:off x="-26339" y="-115614"/>
            <a:ext cx="12218339" cy="7313856"/>
          </a:xfrm>
          <a:prstGeom prst="rect">
            <a:avLst/>
          </a:prstGeom>
        </p:spPr>
      </p:pic>
      <p:sp>
        <p:nvSpPr>
          <p:cNvPr id="6" name="Rechteck 5">
            <a:extLst>
              <a:ext uri="{FF2B5EF4-FFF2-40B4-BE49-F238E27FC236}">
                <a16:creationId xmlns:a16="http://schemas.microsoft.com/office/drawing/2014/main" id="{C2370930-3CB7-AB2B-5EBC-210E8F9838A1}"/>
              </a:ext>
            </a:extLst>
          </p:cNvPr>
          <p:cNvSpPr/>
          <p:nvPr/>
        </p:nvSpPr>
        <p:spPr>
          <a:xfrm>
            <a:off x="-26340" y="466920"/>
            <a:ext cx="7150153" cy="3233210"/>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058FEA2D-837C-984A-157B-C88099553007}"/>
              </a:ext>
            </a:extLst>
          </p:cNvPr>
          <p:cNvSpPr/>
          <p:nvPr/>
        </p:nvSpPr>
        <p:spPr>
          <a:xfrm>
            <a:off x="233924" y="580996"/>
            <a:ext cx="6639224" cy="3000821"/>
          </a:xfrm>
          <a:prstGeom prst="rect">
            <a:avLst/>
          </a:prstGeom>
        </p:spPr>
        <p:txBody>
          <a:bodyPr wrap="square">
            <a:spAutoFit/>
          </a:bodyPr>
          <a:lstStyle/>
          <a:p>
            <a:pPr marL="0" marR="0" lvl="0" indent="0" algn="l" defTabSz="913211" rtl="0" eaLnBrk="1" fontAlgn="auto" latinLnBrk="0" hangingPunct="1">
              <a:lnSpc>
                <a:spcPct val="90000"/>
              </a:lnSpc>
              <a:spcBef>
                <a:spcPts val="0"/>
              </a:spcBef>
              <a:spcAft>
                <a:spcPts val="999"/>
              </a:spcAft>
              <a:buClrTx/>
              <a:buSzTx/>
              <a:buFontTx/>
              <a:buNone/>
              <a:tabLst/>
              <a:defRPr/>
            </a:pPr>
            <a:r>
              <a:rPr kumimoji="0" lang="en-US"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5 </a:t>
            </a:r>
            <a:r>
              <a:rPr kumimoji="0" lang="de-CH"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Il marketing sotto la lente </a:t>
            </a:r>
            <a:r>
              <a:rPr kumimoji="0" lang="it-CH"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d’ingrandimento: </a:t>
            </a:r>
            <a:r>
              <a:rPr kumimoji="0" lang="it-CH" sz="42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individuate una campagna di marketing che non vi convince.</a:t>
            </a:r>
            <a:endParaRPr kumimoji="0" lang="de-AT" sz="42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4" name="Textfeld 3">
            <a:extLst>
              <a:ext uri="{FF2B5EF4-FFF2-40B4-BE49-F238E27FC236}">
                <a16:creationId xmlns:a16="http://schemas.microsoft.com/office/drawing/2014/main" id="{4A58B84B-633A-16AE-CEED-BB864E2371F0}"/>
              </a:ext>
            </a:extLst>
          </p:cNvPr>
          <p:cNvSpPr txBox="1"/>
          <p:nvPr/>
        </p:nvSpPr>
        <p:spPr>
          <a:xfrm>
            <a:off x="9473940" y="6249410"/>
            <a:ext cx="2330776"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Fonte:</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en-US" sz="1000" kern="100" dirty="0" err="1">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MicroStockHub</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22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9BA7-9A8C-210B-AF4C-C7986DC4107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2554EAE5-2227-5B76-ED89-6F0860F35EFA}"/>
              </a:ext>
            </a:extLst>
          </p:cNvPr>
          <p:cNvSpPr/>
          <p:nvPr/>
        </p:nvSpPr>
        <p:spPr>
          <a:xfrm>
            <a:off x="1052445" y="1976283"/>
            <a:ext cx="10535454" cy="253108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758C9873-A0E8-A5D7-E80F-673B3CCFBD1C}"/>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Il marketing sotto la lente d’ingrandimento: contesto</a:t>
            </a:r>
          </a:p>
        </p:txBody>
      </p:sp>
      <p:sp>
        <p:nvSpPr>
          <p:cNvPr id="6" name="New shape">
            <a:extLst>
              <a:ext uri="{FF2B5EF4-FFF2-40B4-BE49-F238E27FC236}">
                <a16:creationId xmlns:a16="http://schemas.microsoft.com/office/drawing/2014/main" id="{1FDE2A69-1B9C-2C46-95AE-FB149A119C32}"/>
              </a:ext>
            </a:extLst>
          </p:cNvPr>
          <p:cNvSpPr/>
          <p:nvPr/>
        </p:nvSpPr>
        <p:spPr>
          <a:xfrm>
            <a:off x="1352082" y="2261420"/>
            <a:ext cx="9787473" cy="2245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r>
              <a:rPr lang="it-CH" noProof="0" dirty="0">
                <a:solidFill>
                  <a:srgbClr val="073450"/>
                </a:solidFill>
                <a:latin typeface="Century Gothic" panose="020B0502020202020204" pitchFamily="34" charset="0"/>
              </a:rPr>
              <a:t>È ovvio che gli imprenditori e le imprenditrici debbano far conoscere i propri prodotti e servizi. Tuttavia, molte campagne di marketing trasmettono un’immagine distorta o esagerano i vantaggi dei prodotti e dei servizi. Inoltre, in alcune campagne di marketing vengono utilizzate tecniche di persuasione che fanno apparire prodotti e servizi più sostenibili di quanto non siano in realtà. Questa attività ha lo scopo di aiutarvi a diventare più consapevoli di questo fatto e a valutare criticamente le misure di marketing. </a:t>
            </a:r>
          </a:p>
        </p:txBody>
      </p:sp>
      <p:sp>
        <p:nvSpPr>
          <p:cNvPr id="5" name="Text Placeholder 3">
            <a:extLst>
              <a:ext uri="{FF2B5EF4-FFF2-40B4-BE49-F238E27FC236}">
                <a16:creationId xmlns:a16="http://schemas.microsoft.com/office/drawing/2014/main" id="{51030440-B571-FCC0-1E4F-E5C65F2BA303}"/>
              </a:ext>
            </a:extLst>
          </p:cNvPr>
          <p:cNvSpPr txBox="1">
            <a:spLocks/>
          </p:cNvSpPr>
          <p:nvPr/>
        </p:nvSpPr>
        <p:spPr>
          <a:xfrm>
            <a:off x="9010332" y="4613054"/>
            <a:ext cx="2716579" cy="2609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Fonte: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p. 29.</a:t>
            </a:r>
          </a:p>
        </p:txBody>
      </p:sp>
      <p:sp>
        <p:nvSpPr>
          <p:cNvPr id="8" name="Foliennummernplatzhalter 12">
            <a:extLst>
              <a:ext uri="{FF2B5EF4-FFF2-40B4-BE49-F238E27FC236}">
                <a16:creationId xmlns:a16="http://schemas.microsoft.com/office/drawing/2014/main" id="{B426E1CA-E6B3-3283-E543-5E7033333F8E}"/>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18</a:t>
            </a:fld>
            <a:endParaRPr lang="ru-RU" dirty="0">
              <a:solidFill>
                <a:prstClr val="white"/>
              </a:solidFill>
              <a:latin typeface="Century Gothic"/>
            </a:endParaRPr>
          </a:p>
        </p:txBody>
      </p:sp>
    </p:spTree>
    <p:extLst>
      <p:ext uri="{BB962C8B-B14F-4D97-AF65-F5344CB8AC3E}">
        <p14:creationId xmlns:p14="http://schemas.microsoft.com/office/powerpoint/2010/main" val="272651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4DBC-63FF-08EE-E5A9-1555CEC21CE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BB375A7D-92FD-BC3E-C89E-7A0F668E6A4E}"/>
              </a:ext>
            </a:extLst>
          </p:cNvPr>
          <p:cNvSpPr/>
          <p:nvPr/>
        </p:nvSpPr>
        <p:spPr>
          <a:xfrm>
            <a:off x="1052445" y="3429000"/>
            <a:ext cx="10535454" cy="2676832"/>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5" name="Text Placeholder 3">
            <a:extLst>
              <a:ext uri="{FF2B5EF4-FFF2-40B4-BE49-F238E27FC236}">
                <a16:creationId xmlns:a16="http://schemas.microsoft.com/office/drawing/2014/main" id="{3D121037-B9A7-D89F-C72D-7E2427C64953}"/>
              </a:ext>
            </a:extLst>
          </p:cNvPr>
          <p:cNvSpPr txBox="1">
            <a:spLocks/>
          </p:cNvSpPr>
          <p:nvPr/>
        </p:nvSpPr>
        <p:spPr>
          <a:xfrm>
            <a:off x="8556995" y="6153695"/>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Fonte: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p. 29.</a:t>
            </a:r>
          </a:p>
        </p:txBody>
      </p:sp>
      <p:sp>
        <p:nvSpPr>
          <p:cNvPr id="10" name="New shape">
            <a:extLst>
              <a:ext uri="{FF2B5EF4-FFF2-40B4-BE49-F238E27FC236}">
                <a16:creationId xmlns:a16="http://schemas.microsoft.com/office/drawing/2014/main" id="{DC0DBC6F-150D-7B1C-3A02-1D9CCB0ADDD3}"/>
              </a:ext>
            </a:extLst>
          </p:cNvPr>
          <p:cNvSpPr/>
          <p:nvPr/>
        </p:nvSpPr>
        <p:spPr>
          <a:xfrm>
            <a:off x="953363" y="1651324"/>
            <a:ext cx="10607368" cy="1265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US" b="0" i="0" u="none" strike="noStrike" kern="1200" cap="none" spc="0" normalizeH="0" baseline="0" noProof="0" dirty="0">
                <a:ln>
                  <a:noFill/>
                </a:ln>
                <a:solidFill>
                  <a:srgbClr val="073450"/>
                </a:solidFill>
                <a:effectLst/>
                <a:uLnTx/>
                <a:uFillTx/>
                <a:latin typeface="Century Gothic" panose="020B0502020202020204" pitchFamily="34" charset="0"/>
              </a:rPr>
              <a:t>Cercate una pubblicità di un prodotto o di un servizio che intendete analizzare in modo critico. Create un documento contenente un’immagine della pubblicità o, nel caso di annunci audio o audiovisivi, un link. Annotate brevemente quali aspetti ritenete problematici. Portate con voi il documento sul vostro laptop in modo da potervi accedere sul posto.</a:t>
            </a: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6" name="Rechteck 5">
            <a:extLst>
              <a:ext uri="{FF2B5EF4-FFF2-40B4-BE49-F238E27FC236}">
                <a16:creationId xmlns:a16="http://schemas.microsoft.com/office/drawing/2014/main" id="{8A18B6CE-7596-BD8B-D20C-D9D474A022D1}"/>
              </a:ext>
            </a:extLst>
          </p:cNvPr>
          <p:cNvSpPr/>
          <p:nvPr/>
        </p:nvSpPr>
        <p:spPr>
          <a:xfrm>
            <a:off x="1461762" y="3706840"/>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Possibili spunti di riflessione</a:t>
            </a:r>
          </a:p>
        </p:txBody>
      </p:sp>
      <p:sp>
        <p:nvSpPr>
          <p:cNvPr id="8" name="Rechteck 7">
            <a:extLst>
              <a:ext uri="{FF2B5EF4-FFF2-40B4-BE49-F238E27FC236}">
                <a16:creationId xmlns:a16="http://schemas.microsoft.com/office/drawing/2014/main" id="{0DAD057D-A66B-0C05-4242-4E59BD785771}"/>
              </a:ext>
            </a:extLst>
          </p:cNvPr>
          <p:cNvSpPr/>
          <p:nvPr/>
        </p:nvSpPr>
        <p:spPr>
          <a:xfrm>
            <a:off x="1461762" y="4194175"/>
            <a:ext cx="9590569"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Quali aspetti del marketing ritenete particolarmente problematici? Perché? </a:t>
            </a:r>
          </a:p>
          <a:p>
            <a:pPr marL="354013" indent="-354013">
              <a:buClr>
                <a:srgbClr val="073450"/>
              </a:buClr>
              <a:buFont typeface="Century Gothic" panose="020B0502020202020204" pitchFamily="34" charset="0"/>
              <a:buChar char="●"/>
            </a:pPr>
            <a:r>
              <a:rPr lang="it-CH" dirty="0">
                <a:solidFill>
                  <a:srgbClr val="073450"/>
                </a:solidFill>
                <a:latin typeface="Century Gothic" panose="020B0502020202020204" pitchFamily="34" charset="0"/>
              </a:rPr>
              <a:t>Esistono aspetti della pubblicità che amplificano gli effetti positivi sulla sostenibilità oppure che minimizzano o omettono gli effetti negativi sulla sostenibilità?</a:t>
            </a:r>
            <a:endParaRPr lang="de-CH" dirty="0">
              <a:solidFill>
                <a:srgbClr val="073450"/>
              </a:solidFill>
              <a:latin typeface="Century Gothic" panose="020B0502020202020204" pitchFamily="34" charset="0"/>
            </a:endParaRPr>
          </a:p>
          <a:p>
            <a:pPr marL="354013" indent="-354013">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Come potrebbe essere una campagna di marketing che promuova </a:t>
            </a:r>
            <a:r>
              <a:rPr lang="de-CH" dirty="0">
                <a:solidFill>
                  <a:srgbClr val="073450"/>
                </a:solidFill>
                <a:latin typeface="Century Gothic" panose="020B0502020202020204" pitchFamily="34" charset="0"/>
              </a:rPr>
              <a:t>questo o un </a:t>
            </a:r>
            <a:r>
              <a:rPr lang="de-CH" noProof="0" dirty="0">
                <a:solidFill>
                  <a:srgbClr val="073450"/>
                </a:solidFill>
                <a:latin typeface="Century Gothic" panose="020B0502020202020204" pitchFamily="34" charset="0"/>
              </a:rPr>
              <a:t>prodotto o servizio </a:t>
            </a:r>
            <a:r>
              <a:rPr lang="de-CH" dirty="0">
                <a:solidFill>
                  <a:srgbClr val="073450"/>
                </a:solidFill>
                <a:latin typeface="Century Gothic" panose="020B0502020202020204" pitchFamily="34" charset="0"/>
              </a:rPr>
              <a:t>simile </a:t>
            </a:r>
            <a:r>
              <a:rPr lang="de-CH" noProof="0" dirty="0">
                <a:solidFill>
                  <a:srgbClr val="073450"/>
                </a:solidFill>
                <a:latin typeface="Century Gothic" panose="020B0502020202020204" pitchFamily="34" charset="0"/>
              </a:rPr>
              <a:t>senza suscitare in voi perplessità? </a:t>
            </a:r>
          </a:p>
        </p:txBody>
      </p:sp>
      <p:sp>
        <p:nvSpPr>
          <p:cNvPr id="9" name="Foliennummernplatzhalter 12">
            <a:extLst>
              <a:ext uri="{FF2B5EF4-FFF2-40B4-BE49-F238E27FC236}">
                <a16:creationId xmlns:a16="http://schemas.microsoft.com/office/drawing/2014/main" id="{70C513B3-EEE3-580B-AAA4-0F16FB540633}"/>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19</a:t>
            </a:fld>
            <a:endParaRPr lang="ru-RU" dirty="0">
              <a:solidFill>
                <a:prstClr val="white"/>
              </a:solidFill>
              <a:latin typeface="Century Gothic"/>
            </a:endParaRPr>
          </a:p>
        </p:txBody>
      </p:sp>
      <p:sp>
        <p:nvSpPr>
          <p:cNvPr id="11" name="Titel 1">
            <a:extLst>
              <a:ext uri="{FF2B5EF4-FFF2-40B4-BE49-F238E27FC236}">
                <a16:creationId xmlns:a16="http://schemas.microsoft.com/office/drawing/2014/main" id="{EC7DD0CE-045D-BCC4-B044-07529D9C370D}"/>
              </a:ext>
            </a:extLst>
          </p:cNvPr>
          <p:cNvSpPr txBox="1">
            <a:spLocks/>
          </p:cNvSpPr>
          <p:nvPr/>
        </p:nvSpPr>
        <p:spPr>
          <a:xfrm>
            <a:off x="973724"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Il marketing sotto la lente d’ingrandimento: il vostro compito</a:t>
            </a:r>
          </a:p>
        </p:txBody>
      </p:sp>
      <p:pic>
        <p:nvPicPr>
          <p:cNvPr id="3" name="Google Shape;2334;p5">
            <a:extLst>
              <a:ext uri="{FF2B5EF4-FFF2-40B4-BE49-F238E27FC236}">
                <a16:creationId xmlns:a16="http://schemas.microsoft.com/office/drawing/2014/main" id="{34D6B66E-9C46-F11A-384F-915D6715E53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22666" y="3002230"/>
            <a:ext cx="1110557" cy="1110557"/>
          </a:xfrm>
          <a:prstGeom prst="rect">
            <a:avLst/>
          </a:prstGeom>
          <a:noFill/>
          <a:ln>
            <a:noFill/>
          </a:ln>
        </p:spPr>
      </p:pic>
      <p:pic>
        <p:nvPicPr>
          <p:cNvPr id="12" name="Grafik 11">
            <a:extLst>
              <a:ext uri="{FF2B5EF4-FFF2-40B4-BE49-F238E27FC236}">
                <a16:creationId xmlns:a16="http://schemas.microsoft.com/office/drawing/2014/main" id="{647E07F9-8F46-182E-EE8A-F12BF5B41B52}"/>
              </a:ext>
            </a:extLst>
          </p:cNvPr>
          <p:cNvPicPr>
            <a:picLocks noChangeAspect="1"/>
          </p:cNvPicPr>
          <p:nvPr/>
        </p:nvPicPr>
        <p:blipFill>
          <a:blip r:embed="rId4" cstate="email">
            <a:extLst>
              <a:ext uri="{28A0092B-C50C-407E-A947-70E740481C1C}">
                <a14:useLocalDpi xmlns:a14="http://schemas.microsoft.com/office/drawing/2010/main"/>
              </a:ext>
            </a:extLst>
          </a:blip>
          <a:srcRect l="15420" t="18945" r="18033" b="17236"/>
          <a:stretch>
            <a:fillRect/>
          </a:stretch>
        </p:blipFill>
        <p:spPr>
          <a:xfrm>
            <a:off x="9474740" y="2977473"/>
            <a:ext cx="1231439" cy="1180958"/>
          </a:xfrm>
          <a:prstGeom prst="rect">
            <a:avLst/>
          </a:prstGeom>
        </p:spPr>
      </p:pic>
    </p:spTree>
    <p:extLst>
      <p:ext uri="{BB962C8B-B14F-4D97-AF65-F5344CB8AC3E}">
        <p14:creationId xmlns:p14="http://schemas.microsoft.com/office/powerpoint/2010/main" val="237052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533620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75A4-FF9C-050F-F29D-0B211B90DAD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685F4310-669A-B12E-BE9B-99A8A18B7F38}"/>
              </a:ext>
            </a:extLst>
          </p:cNvPr>
          <p:cNvSpPr txBox="1">
            <a:spLocks/>
          </p:cNvSpPr>
          <p:nvPr/>
        </p:nvSpPr>
        <p:spPr>
          <a:xfrm>
            <a:off x="963091" y="-219894"/>
            <a:ext cx="10275546" cy="1389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CH" sz="2400" b="1" i="0" u="none" strike="noStrike" kern="1200" cap="none" spc="0" normalizeH="0" baseline="0" noProof="0" dirty="0">
                <a:ln>
                  <a:noFill/>
                </a:ln>
                <a:solidFill>
                  <a:srgbClr val="073450"/>
                </a:solidFill>
                <a:effectLst/>
                <a:uLnTx/>
                <a:uFillTx/>
                <a:latin typeface="Century Gothic"/>
                <a:ea typeface="+mj-ea"/>
                <a:cs typeface="+mj-cs"/>
              </a:rPr>
              <a:t>In che modo le attività sono collegate al pensiero e all’azione imprenditoriale</a:t>
            </a:r>
          </a:p>
        </p:txBody>
      </p:sp>
      <p:graphicFrame>
        <p:nvGraphicFramePr>
          <p:cNvPr id="4" name="Tabelle 3">
            <a:extLst>
              <a:ext uri="{FF2B5EF4-FFF2-40B4-BE49-F238E27FC236}">
                <a16:creationId xmlns:a16="http://schemas.microsoft.com/office/drawing/2014/main" id="{F44CF4B6-DD49-E415-056D-E4D00FAA28D5}"/>
              </a:ext>
            </a:extLst>
          </p:cNvPr>
          <p:cNvGraphicFramePr>
            <a:graphicFrameLocks noGrp="1"/>
          </p:cNvGraphicFramePr>
          <p:nvPr>
            <p:extLst>
              <p:ext uri="{D42A27DB-BD31-4B8C-83A1-F6EECF244321}">
                <p14:modId xmlns:p14="http://schemas.microsoft.com/office/powerpoint/2010/main" val="4113077856"/>
              </p:ext>
            </p:extLst>
          </p:nvPr>
        </p:nvGraphicFramePr>
        <p:xfrm>
          <a:off x="1056387" y="1083310"/>
          <a:ext cx="10079225" cy="5425440"/>
        </p:xfrm>
        <a:graphic>
          <a:graphicData uri="http://schemas.openxmlformats.org/drawingml/2006/table">
            <a:tbl>
              <a:tblPr firstRow="1" bandRow="1">
                <a:tableStyleId>{5C22544A-7EE6-4342-B048-85BDC9FD1C3A}</a:tableStyleId>
              </a:tblPr>
              <a:tblGrid>
                <a:gridCol w="2271604">
                  <a:extLst>
                    <a:ext uri="{9D8B030D-6E8A-4147-A177-3AD203B41FA5}">
                      <a16:colId xmlns:a16="http://schemas.microsoft.com/office/drawing/2014/main" val="20000"/>
                    </a:ext>
                  </a:extLst>
                </a:gridCol>
                <a:gridCol w="1255229">
                  <a:extLst>
                    <a:ext uri="{9D8B030D-6E8A-4147-A177-3AD203B41FA5}">
                      <a16:colId xmlns:a16="http://schemas.microsoft.com/office/drawing/2014/main" val="2344219916"/>
                    </a:ext>
                  </a:extLst>
                </a:gridCol>
                <a:gridCol w="1638098">
                  <a:extLst>
                    <a:ext uri="{9D8B030D-6E8A-4147-A177-3AD203B41FA5}">
                      <a16:colId xmlns:a16="http://schemas.microsoft.com/office/drawing/2014/main" val="1412005768"/>
                    </a:ext>
                  </a:extLst>
                </a:gridCol>
                <a:gridCol w="1638098">
                  <a:extLst>
                    <a:ext uri="{9D8B030D-6E8A-4147-A177-3AD203B41FA5}">
                      <a16:colId xmlns:a16="http://schemas.microsoft.com/office/drawing/2014/main" val="2717812065"/>
                    </a:ext>
                  </a:extLst>
                </a:gridCol>
                <a:gridCol w="1481354">
                  <a:extLst>
                    <a:ext uri="{9D8B030D-6E8A-4147-A177-3AD203B41FA5}">
                      <a16:colId xmlns:a16="http://schemas.microsoft.com/office/drawing/2014/main" val="3441884437"/>
                    </a:ext>
                  </a:extLst>
                </a:gridCol>
                <a:gridCol w="1794842">
                  <a:extLst>
                    <a:ext uri="{9D8B030D-6E8A-4147-A177-3AD203B41FA5}">
                      <a16:colId xmlns:a16="http://schemas.microsoft.com/office/drawing/2014/main" val="2522732302"/>
                    </a:ext>
                  </a:extLst>
                </a:gridCol>
              </a:tblGrid>
              <a:tr h="189910">
                <a:tc>
                  <a:txBody>
                    <a:bodyPr/>
                    <a:lstStyle/>
                    <a:p>
                      <a:pPr algn="ctr"/>
                      <a:endParaRPr lang="it-CH" sz="1400" b="0"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1500" b="0" kern="1200" noProof="0" dirty="0">
                          <a:solidFill>
                            <a:srgbClr val="073450"/>
                          </a:solidFill>
                          <a:latin typeface="Century Gothic" panose="020B0502020202020204" pitchFamily="34" charset="0"/>
                          <a:ea typeface="+mn-ea"/>
                          <a:cs typeface="+mn-cs"/>
                        </a:rPr>
                        <a:t>La sfida dello scambio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1500" b="0" kern="1200" noProof="0" dirty="0">
                          <a:solidFill>
                            <a:srgbClr val="073450"/>
                          </a:solidFill>
                          <a:latin typeface="Century Gothic" panose="020B0502020202020204" pitchFamily="34" charset="0"/>
                          <a:ea typeface="+mn-ea"/>
                          <a:cs typeface="+mn-cs"/>
                        </a:rPr>
                        <a:t>Raccontami la tua storia!</a:t>
                      </a:r>
                    </a:p>
                    <a:p>
                      <a:pPr algn="ctr"/>
                      <a:endParaRPr lang="it-CH" sz="1500" b="0"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1500" b="0" kern="1200" noProof="0" dirty="0">
                          <a:solidFill>
                            <a:srgbClr val="073450"/>
                          </a:solidFill>
                          <a:latin typeface="Century Gothic" panose="020B0502020202020204" pitchFamily="34" charset="0"/>
                          <a:ea typeface="+mn-ea"/>
                          <a:cs typeface="+mn-cs"/>
                        </a:rPr>
                        <a:t>Questo è inutile!</a:t>
                      </a:r>
                    </a:p>
                    <a:p>
                      <a:pPr algn="ctr"/>
                      <a:endParaRPr lang="it-CH" sz="1500" b="0"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CH" sz="1500" b="0" kern="1200" baseline="0" noProof="0" dirty="0" err="1">
                          <a:solidFill>
                            <a:srgbClr val="073450"/>
                          </a:solidFill>
                          <a:latin typeface="Century Gothic" panose="020B0502020202020204" pitchFamily="34" charset="0"/>
                          <a:ea typeface="+mn-ea"/>
                          <a:cs typeface="+mn-cs"/>
                        </a:rPr>
                        <a:t>Kickstart</a:t>
                      </a:r>
                      <a:r>
                        <a:rPr lang="it-CH" sz="1500" b="0" kern="1200" baseline="0" noProof="0" dirty="0">
                          <a:solidFill>
                            <a:srgbClr val="073450"/>
                          </a:solidFill>
                          <a:latin typeface="Century Gothic" panose="020B0502020202020204" pitchFamily="34" charset="0"/>
                          <a:ea typeface="+mn-ea"/>
                          <a:cs typeface="+mn-cs"/>
                        </a:rPr>
                        <a:t> </a:t>
                      </a:r>
                      <a:r>
                        <a:rPr lang="it-CH" sz="1500" b="0" kern="1200" baseline="0" noProof="0" dirty="0" err="1">
                          <a:solidFill>
                            <a:srgbClr val="073450"/>
                          </a:solidFill>
                          <a:latin typeface="Century Gothic" panose="020B0502020202020204" pitchFamily="34" charset="0"/>
                          <a:ea typeface="+mn-ea"/>
                          <a:cs typeface="+mn-cs"/>
                        </a:rPr>
                        <a:t>it!</a:t>
                      </a:r>
                      <a:endParaRPr lang="it-CH" sz="1500" b="0"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1500" b="0" noProof="0" dirty="0">
                          <a:solidFill>
                            <a:srgbClr val="073450"/>
                          </a:solidFill>
                          <a:latin typeface="Century Gothic" panose="020B0502020202020204" pitchFamily="34" charset="0"/>
                        </a:rPr>
                        <a:t>Il marketing sotto la lente d’ingrandimento</a:t>
                      </a:r>
                    </a:p>
                    <a:p>
                      <a:pPr algn="ctr"/>
                      <a:endParaRPr lang="it-CH" sz="1500" b="0"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it-CH" sz="1400" b="0" noProof="0" dirty="0">
                          <a:solidFill>
                            <a:srgbClr val="073450"/>
                          </a:solidFill>
                          <a:latin typeface="Century Gothic" panose="020B0502020202020204" pitchFamily="34" charset="0"/>
                        </a:rPr>
                        <a:t>Gli imprenditori e le imprenditrici devono rivolgersi agli altri e convincerli (ad esempio per ottenere feedback o per concludere vendite)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r>
                        <a:rPr lang="it-CH" sz="1400" b="0" kern="1200" noProof="0" dirty="0">
                          <a:solidFill>
                            <a:srgbClr val="073450"/>
                          </a:solidFill>
                          <a:latin typeface="Century Gothic" panose="020B0502020202020204" pitchFamily="34" charset="0"/>
                          <a:ea typeface="+mn-ea"/>
                          <a:cs typeface="+mn-cs"/>
                        </a:rPr>
                        <a:t>Gli imprenditori e le imprenditrici devono soddisfare un'esigenza dei/delle clienti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l"/>
                      <a:r>
                        <a:rPr lang="it-CH" sz="1400" b="0" kern="1200" noProof="0" dirty="0">
                          <a:solidFill>
                            <a:srgbClr val="073450"/>
                          </a:solidFill>
                          <a:latin typeface="Century Gothic" panose="020B0502020202020204" pitchFamily="34" charset="0"/>
                          <a:ea typeface="+mn-ea"/>
                          <a:cs typeface="+mn-cs"/>
                        </a:rPr>
                        <a:t>Gli imprenditori e le imprenditrici devono avere spirito critico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it-CH" sz="1400" b="0" kern="1200" noProof="0" dirty="0">
                          <a:solidFill>
                            <a:srgbClr val="073450"/>
                          </a:solidFill>
                          <a:latin typeface="Century Gothic" panose="020B0502020202020204" pitchFamily="34" charset="0"/>
                          <a:ea typeface="+mn-ea"/>
                          <a:cs typeface="+mn-cs"/>
                        </a:rPr>
                        <a:t>Gli imprenditori e le imprenditrici possono imparare dagli altri, sia da ciò che funziona sia dai loro errori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CH" sz="3200" b="0" noProof="0" dirty="0">
                        <a:solidFill>
                          <a:srgbClr val="8EB403"/>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it-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9" name="Foliennummernplatzhalter 12">
            <a:extLst>
              <a:ext uri="{FF2B5EF4-FFF2-40B4-BE49-F238E27FC236}">
                <a16:creationId xmlns:a16="http://schemas.microsoft.com/office/drawing/2014/main" id="{CC8ACA9A-9DC7-D921-2C76-8BBB0FAA96CA}"/>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20</a:t>
            </a:fld>
            <a:endParaRPr lang="ru-RU" dirty="0">
              <a:solidFill>
                <a:prstClr val="white"/>
              </a:solidFill>
              <a:latin typeface="Century Gothic"/>
            </a:endParaRPr>
          </a:p>
        </p:txBody>
      </p:sp>
    </p:spTree>
    <p:extLst>
      <p:ext uri="{BB962C8B-B14F-4D97-AF65-F5344CB8AC3E}">
        <p14:creationId xmlns:p14="http://schemas.microsoft.com/office/powerpoint/2010/main" val="10808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54881" y="2619501"/>
            <a:ext cx="4649884" cy="3135086"/>
          </a:xfrm>
        </p:spPr>
        <p:txBody>
          <a:bodyPr>
            <a:noAutofit/>
          </a:bodyPr>
          <a:lstStyle/>
          <a:p>
            <a:r>
              <a:rPr lang="it-CH" sz="4200" noProof="0" dirty="0">
                <a:solidFill>
                  <a:schemeClr val="bg1"/>
                </a:solidFill>
              </a:rPr>
              <a:t>Warm-up:</a:t>
            </a:r>
            <a:br>
              <a:rPr lang="it-CH" sz="3000" noProof="0" dirty="0">
                <a:solidFill>
                  <a:schemeClr val="bg1"/>
                </a:solidFill>
              </a:rPr>
            </a:br>
            <a:r>
              <a:rPr lang="it-CH" sz="3000" noProof="0" dirty="0">
                <a:solidFill>
                  <a:schemeClr val="bg1"/>
                </a:solidFill>
              </a:rPr>
              <a:t>Preparatevi</a:t>
            </a:r>
            <a:r>
              <a:rPr lang="it-CH" sz="3000" dirty="0">
                <a:solidFill>
                  <a:schemeClr val="bg1"/>
                </a:solidFill>
              </a:rPr>
              <a:t> </a:t>
            </a:r>
            <a:r>
              <a:rPr lang="it-CH" sz="3000" noProof="0" dirty="0">
                <a:solidFill>
                  <a:schemeClr val="bg1"/>
                </a:solidFill>
              </a:rPr>
              <a:t>a intraprendere il viaggio imprenditoriale</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t>3</a:t>
            </a:fld>
            <a:endParaRPr lang="ru-RU" dirty="0"/>
          </a:p>
        </p:txBody>
      </p:sp>
      <p:sp>
        <p:nvSpPr>
          <p:cNvPr id="6" name="Textplatzhalter 2">
            <a:extLst>
              <a:ext uri="{FF2B5EF4-FFF2-40B4-BE49-F238E27FC236}">
                <a16:creationId xmlns:a16="http://schemas.microsoft.com/office/drawing/2014/main" id="{61EE5B9E-2278-8945-612B-7A2CBC9F01B4}"/>
              </a:ext>
            </a:extLst>
          </p:cNvPr>
          <p:cNvSpPr txBox="1">
            <a:spLocks/>
          </p:cNvSpPr>
          <p:nvPr/>
        </p:nvSpPr>
        <p:spPr>
          <a:xfrm>
            <a:off x="229888" y="5545886"/>
            <a:ext cx="11962111" cy="1321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CH" sz="1800" b="1" dirty="0" err="1">
                <a:solidFill>
                  <a:srgbClr val="B11B96"/>
                </a:solidFill>
                <a:latin typeface="+mj-lt"/>
              </a:rPr>
              <a:t>Inspiration</a:t>
            </a:r>
            <a:r>
              <a:rPr lang="it-CH" sz="1800" b="1" dirty="0">
                <a:solidFill>
                  <a:srgbClr val="B11B96"/>
                </a:solidFill>
                <a:latin typeface="+mj-lt"/>
              </a:rPr>
              <a:t> Day </a:t>
            </a:r>
            <a:r>
              <a:rPr lang="it-CH" sz="1800" noProof="0" dirty="0">
                <a:solidFill>
                  <a:schemeClr val="accent6">
                    <a:lumMod val="50000"/>
                  </a:schemeClr>
                </a:solidFill>
                <a:latin typeface="+mj-lt"/>
              </a:rPr>
              <a:t>| </a:t>
            </a:r>
            <a:r>
              <a:rPr lang="it-CH" sz="1800" dirty="0">
                <a:solidFill>
                  <a:schemeClr val="accent6">
                    <a:lumMod val="50000"/>
                  </a:schemeClr>
                </a:solidFill>
                <a:latin typeface="+mj-lt"/>
              </a:rPr>
              <a:t>Modulo 1: Individuare un problema che valga la pena risolvere </a:t>
            </a:r>
            <a:r>
              <a:rPr lang="it-CH" sz="1800" noProof="0" dirty="0">
                <a:solidFill>
                  <a:schemeClr val="accent6">
                    <a:lumMod val="50000"/>
                  </a:schemeClr>
                </a:solidFill>
                <a:latin typeface="+mj-lt"/>
              </a:rPr>
              <a:t>| Modulo 2: Sviluppare una soluzione adeguata | Modulo 3: Sviluppare un modello di business solido | Modulo 4: Garantire la sostenibilità finanziaria| Modulo 5: Entrare nel mercato | Modulo 6: Presentazione e conclusione</a:t>
            </a: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4302-0436-7AF5-E769-529EC89F383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1B3BE3F-FDA7-3AB4-FFB3-397A4E95C5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BDA03F60-27A3-C5B2-7A28-05D012684997}"/>
              </a:ext>
            </a:extLst>
          </p:cNvPr>
          <p:cNvSpPr txBox="1">
            <a:spLocks/>
          </p:cNvSpPr>
          <p:nvPr/>
        </p:nvSpPr>
        <p:spPr>
          <a:xfrm>
            <a:off x="963091" y="148160"/>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Possibili attività per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avvicinarsi</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al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pensiero</a:t>
            </a:r>
            <a:r>
              <a:rPr kumimoji="0" lang="de-CH" sz="2400" b="1" i="0" u="none" strike="noStrike" kern="1200" cap="none" spc="0" normalizeH="0" baseline="0" noProof="0">
                <a:ln>
                  <a:noFill/>
                </a:ln>
                <a:solidFill>
                  <a:srgbClr val="073450"/>
                </a:solidFill>
                <a:effectLst/>
                <a:uLnTx/>
                <a:uFillTx/>
                <a:latin typeface="Century Gothic"/>
                <a:ea typeface="+mj-ea"/>
                <a:cs typeface="+mj-cs"/>
              </a:rPr>
              <a:t> e</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all’azione imprenditoriale</a:t>
            </a:r>
          </a:p>
        </p:txBody>
      </p:sp>
      <p:graphicFrame>
        <p:nvGraphicFramePr>
          <p:cNvPr id="3" name="Tabelle 2">
            <a:extLst>
              <a:ext uri="{FF2B5EF4-FFF2-40B4-BE49-F238E27FC236}">
                <a16:creationId xmlns:a16="http://schemas.microsoft.com/office/drawing/2014/main" id="{50B0CD00-60B9-CE3C-2E0B-91ED76B3DEDB}"/>
              </a:ext>
            </a:extLst>
          </p:cNvPr>
          <p:cNvGraphicFramePr>
            <a:graphicFrameLocks noGrp="1"/>
          </p:cNvGraphicFramePr>
          <p:nvPr>
            <p:extLst>
              <p:ext uri="{D42A27DB-BD31-4B8C-83A1-F6EECF244321}">
                <p14:modId xmlns:p14="http://schemas.microsoft.com/office/powerpoint/2010/main" val="733438605"/>
              </p:ext>
            </p:extLst>
          </p:nvPr>
        </p:nvGraphicFramePr>
        <p:xfrm>
          <a:off x="1047345" y="2010056"/>
          <a:ext cx="10000034" cy="2987040"/>
        </p:xfrm>
        <a:graphic>
          <a:graphicData uri="http://schemas.openxmlformats.org/drawingml/2006/table">
            <a:tbl>
              <a:tblPr firstRow="1" bandRow="1">
                <a:tableStyleId>{5C22544A-7EE6-4342-B048-85BDC9FD1C3A}</a:tableStyleId>
              </a:tblPr>
              <a:tblGrid>
                <a:gridCol w="643197">
                  <a:extLst>
                    <a:ext uri="{9D8B030D-6E8A-4147-A177-3AD203B41FA5}">
                      <a16:colId xmlns:a16="http://schemas.microsoft.com/office/drawing/2014/main" val="20000"/>
                    </a:ext>
                  </a:extLst>
                </a:gridCol>
                <a:gridCol w="9356837">
                  <a:extLst>
                    <a:ext uri="{9D8B030D-6E8A-4147-A177-3AD203B41FA5}">
                      <a16:colId xmlns:a16="http://schemas.microsoft.com/office/drawing/2014/main" val="20001"/>
                    </a:ext>
                  </a:extLst>
                </a:gridCol>
              </a:tblGrid>
              <a:tr h="370840">
                <a:tc>
                  <a:txBody>
                    <a:bodyPr/>
                    <a:lstStyle/>
                    <a:p>
                      <a:pPr algn="ctr"/>
                      <a:r>
                        <a:rPr lang="en-GB" sz="2000" noProof="0" dirty="0">
                          <a:solidFill>
                            <a:schemeClr val="accent1"/>
                          </a:solidFill>
                        </a:rPr>
                        <a:t>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noProof="0" dirty="0">
                          <a:solidFill>
                            <a:schemeClr val="accent1"/>
                          </a:solidFill>
                        </a:rPr>
                        <a:t>Attività</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de-CH" sz="2000" b="1" noProof="0" dirty="0">
                          <a:solidFill>
                            <a:srgbClr val="697D91"/>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noProof="0" dirty="0">
                          <a:solidFill>
                            <a:srgbClr val="697D91"/>
                          </a:solidFill>
                          <a:latin typeface="+mn-lt"/>
                          <a:ea typeface="+mn-ea"/>
                          <a:cs typeface="+mn-cs"/>
                        </a:rPr>
                        <a:t>La </a:t>
                      </a:r>
                      <a:r>
                        <a:rPr lang="de-CH" sz="2000" b="1" noProof="0" dirty="0">
                          <a:solidFill>
                            <a:srgbClr val="697D91"/>
                          </a:solidFill>
                        </a:rPr>
                        <a:t>sfida dello scambio</a:t>
                      </a:r>
                      <a:r>
                        <a:rPr lang="de-CH" sz="2000" b="1" kern="1200" noProof="0" dirty="0">
                          <a:solidFill>
                            <a:srgbClr val="697D91"/>
                          </a:solidFill>
                          <a:latin typeface="+mn-lt"/>
                          <a:ea typeface="+mn-ea"/>
                          <a:cs typeface="+mn-cs"/>
                        </a:rPr>
                        <a:t>: </a:t>
                      </a:r>
                      <a:r>
                        <a:rPr lang="de-CH" sz="2000" kern="1200" noProof="0" dirty="0">
                          <a:solidFill>
                            <a:srgbClr val="697D91"/>
                          </a:solidFill>
                          <a:latin typeface="+mn-lt"/>
                          <a:ea typeface="+mn-ea"/>
                          <a:cs typeface="+mn-cs"/>
                        </a:rPr>
                        <a:t>iniziate con un piccolo oggetto e procedete con scambi sempre più vantaggiosi</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de-CH" sz="2000" b="1" noProof="0" dirty="0">
                          <a:solidFill>
                            <a:srgbClr val="697D91"/>
                          </a:solidFill>
                        </a:rPr>
                        <a:t>2</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de-CH" sz="2000" b="1" kern="1200" noProof="0" dirty="0">
                          <a:solidFill>
                            <a:srgbClr val="697D91"/>
                          </a:solidFill>
                          <a:latin typeface="+mn-lt"/>
                          <a:ea typeface="+mn-ea"/>
                          <a:cs typeface="+mn-cs"/>
                        </a:rPr>
                        <a:t>Raccontami la tua storia: </a:t>
                      </a:r>
                      <a:r>
                        <a:rPr lang="de-CH" sz="2000" kern="1200" noProof="0" dirty="0" err="1">
                          <a:solidFill>
                            <a:srgbClr val="697D91"/>
                          </a:solidFill>
                          <a:latin typeface="+mn-lt"/>
                          <a:ea typeface="+mn-ea"/>
                          <a:cs typeface="+mn-cs"/>
                        </a:rPr>
                        <a:t>intervistate</a:t>
                      </a:r>
                      <a:r>
                        <a:rPr lang="de-CH" sz="2000" kern="1200" noProof="0" dirty="0">
                          <a:solidFill>
                            <a:srgbClr val="697D91"/>
                          </a:solidFill>
                          <a:latin typeface="+mn-lt"/>
                          <a:ea typeface="+mn-ea"/>
                          <a:cs typeface="+mn-cs"/>
                        </a:rPr>
                        <a:t> </a:t>
                      </a:r>
                      <a:r>
                        <a:rPr lang="de-CH" sz="2000" kern="1200" noProof="0" dirty="0" err="1">
                          <a:solidFill>
                            <a:srgbClr val="697D91"/>
                          </a:solidFill>
                          <a:latin typeface="+mn-lt"/>
                          <a:ea typeface="+mn-ea"/>
                          <a:cs typeface="+mn-cs"/>
                        </a:rPr>
                        <a:t>un</a:t>
                      </a:r>
                      <a:r>
                        <a:rPr lang="de-CH" sz="2000" kern="1200" noProof="0" dirty="0">
                          <a:solidFill>
                            <a:srgbClr val="697D91"/>
                          </a:solidFill>
                          <a:latin typeface="+mn-lt"/>
                          <a:ea typeface="+mn-ea"/>
                          <a:cs typeface="+mn-cs"/>
                        </a:rPr>
                        <a:t> imprenditore o un'imprenditrice</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3"/>
                  </a:ext>
                </a:extLst>
              </a:tr>
              <a:tr h="0">
                <a:tc>
                  <a:txBody>
                    <a:bodyPr/>
                    <a:lstStyle/>
                    <a:p>
                      <a:pPr algn="ctr"/>
                      <a:r>
                        <a:rPr lang="de-CH" sz="2000" b="1" noProof="0" dirty="0">
                          <a:solidFill>
                            <a:srgbClr val="697D91"/>
                          </a:solidFill>
                        </a:rPr>
                        <a:t>3</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noProof="0" dirty="0">
                          <a:solidFill>
                            <a:srgbClr val="697D91"/>
                          </a:solidFill>
                          <a:latin typeface="+mn-lt"/>
                          <a:ea typeface="+mn-ea"/>
                          <a:cs typeface="+mn-cs"/>
                        </a:rPr>
                        <a:t>Questo è inutile: </a:t>
                      </a:r>
                      <a:r>
                        <a:rPr lang="de-CH" sz="2000" b="0" kern="1200" noProof="0" dirty="0">
                          <a:solidFill>
                            <a:srgbClr val="697D91"/>
                          </a:solidFill>
                          <a:latin typeface="+mn-lt"/>
                          <a:ea typeface="+mn-ea"/>
                          <a:cs typeface="+mn-cs"/>
                        </a:rPr>
                        <a:t>individuate un prodotto che si è rivelato un fallimento</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de-CH" sz="2000" b="1" noProof="0" dirty="0">
                          <a:solidFill>
                            <a:srgbClr val="697D91"/>
                          </a:solidFill>
                        </a:rPr>
                        <a:t>4</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baseline="0" noProof="0" dirty="0">
                          <a:solidFill>
                            <a:srgbClr val="697D91"/>
                          </a:solidFill>
                          <a:latin typeface="+mn-lt"/>
                          <a:ea typeface="+mn-ea"/>
                          <a:cs typeface="+mn-cs"/>
                        </a:rPr>
                        <a:t>Kickstart it: </a:t>
                      </a:r>
                      <a:r>
                        <a:rPr lang="de-CH" sz="2000" kern="1200" baseline="0" noProof="0" dirty="0" err="1">
                          <a:solidFill>
                            <a:srgbClr val="697D91"/>
                          </a:solidFill>
                          <a:latin typeface="+mn-lt"/>
                          <a:ea typeface="+mn-ea"/>
                          <a:cs typeface="+mn-cs"/>
                        </a:rPr>
                        <a:t>confrontate</a:t>
                      </a:r>
                      <a:r>
                        <a:rPr lang="de-CH" sz="2000" kern="1200" baseline="0" noProof="0" dirty="0">
                          <a:solidFill>
                            <a:srgbClr val="697D91"/>
                          </a:solidFill>
                          <a:latin typeface="+mn-lt"/>
                          <a:ea typeface="+mn-ea"/>
                          <a:cs typeface="+mn-cs"/>
                        </a:rPr>
                        <a:t> diverse campagne di crowdfunding</a:t>
                      </a:r>
                      <a:endParaRPr lang="de-CH" sz="200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de-CH" sz="2000" b="1" noProof="0" dirty="0">
                          <a:solidFill>
                            <a:srgbClr val="697D91"/>
                          </a:solidFill>
                        </a:rPr>
                        <a:t>5</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noProof="0" dirty="0">
                          <a:solidFill>
                            <a:srgbClr val="697D91"/>
                          </a:solidFill>
                        </a:rPr>
                        <a:t>Il marketing sotto la lente d’ingrandimento: </a:t>
                      </a:r>
                      <a:r>
                        <a:rPr lang="de-CH" sz="2000" noProof="0" dirty="0">
                          <a:solidFill>
                            <a:srgbClr val="697D91"/>
                          </a:solidFill>
                        </a:rPr>
                        <a:t>individuate una campagna di </a:t>
                      </a:r>
                      <a:r>
                        <a:rPr lang="de-CH" sz="2000" noProof="0" dirty="0" err="1">
                          <a:solidFill>
                            <a:srgbClr val="697D91"/>
                          </a:solidFill>
                        </a:rPr>
                        <a:t>marketing</a:t>
                      </a:r>
                      <a:r>
                        <a:rPr lang="de-CH" sz="2000" noProof="0" dirty="0">
                          <a:solidFill>
                            <a:srgbClr val="697D91"/>
                          </a:solidFill>
                        </a:rPr>
                        <a:t> </a:t>
                      </a:r>
                      <a:r>
                        <a:rPr lang="de-CH" sz="2000" noProof="0" dirty="0" err="1">
                          <a:solidFill>
                            <a:srgbClr val="697D91"/>
                          </a:solidFill>
                        </a:rPr>
                        <a:t>che</a:t>
                      </a:r>
                      <a:r>
                        <a:rPr lang="de-CH" sz="2000" noProof="0" dirty="0">
                          <a:solidFill>
                            <a:srgbClr val="697D91"/>
                          </a:solidFill>
                        </a:rPr>
                        <a:t> non vi </a:t>
                      </a:r>
                      <a:r>
                        <a:rPr lang="de-CH" sz="2000" noProof="0" dirty="0" err="1">
                          <a:solidFill>
                            <a:srgbClr val="697D91"/>
                          </a:solidFill>
                        </a:rPr>
                        <a:t>convince</a:t>
                      </a:r>
                      <a:endParaRPr lang="de-CH" sz="200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759988"/>
                  </a:ext>
                </a:extLst>
              </a:tr>
            </a:tbl>
          </a:graphicData>
        </a:graphic>
      </p:graphicFrame>
    </p:spTree>
    <p:extLst>
      <p:ext uri="{BB962C8B-B14F-4D97-AF65-F5344CB8AC3E}">
        <p14:creationId xmlns:p14="http://schemas.microsoft.com/office/powerpoint/2010/main" val="5953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B4705-66FC-BF60-69AB-02250FFF5F90}"/>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8636DBB3-2E1B-D524-AD9C-7E3EDBCA5D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7331" y="2585335"/>
            <a:ext cx="5694234" cy="3771015"/>
          </a:xfrm>
          <a:prstGeom prst="rect">
            <a:avLst/>
          </a:prstGeom>
        </p:spPr>
      </p:pic>
      <p:sp>
        <p:nvSpPr>
          <p:cNvPr id="2" name="Foliennummernplatzhalter 1">
            <a:extLst>
              <a:ext uri="{FF2B5EF4-FFF2-40B4-BE49-F238E27FC236}">
                <a16:creationId xmlns:a16="http://schemas.microsoft.com/office/drawing/2014/main" id="{07A0ABAB-4556-D1D4-B704-FAF44571E6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E61F3751-5317-A9E3-4873-90C762D4E41B}"/>
              </a:ext>
            </a:extLst>
          </p:cNvPr>
          <p:cNvSpPr txBox="1">
            <a:spLocks/>
          </p:cNvSpPr>
          <p:nvPr/>
        </p:nvSpPr>
        <p:spPr>
          <a:xfrm>
            <a:off x="2209825" y="897118"/>
            <a:ext cx="7772349" cy="199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4200" dirty="0">
                <a:solidFill>
                  <a:srgbClr val="073450"/>
                </a:solidFill>
                <a:latin typeface="Century Gothic"/>
              </a:rPr>
              <a:t>1 La sfida dello scambio: </a:t>
            </a:r>
            <a:r>
              <a:rPr lang="de-CH" sz="4200" b="0" dirty="0">
                <a:solidFill>
                  <a:srgbClr val="073450"/>
                </a:solidFill>
                <a:latin typeface="Century Gothic"/>
              </a:rPr>
              <a:t>iniziate con un piccolo oggetto </a:t>
            </a:r>
            <a:r>
              <a:rPr lang="de-CH" sz="4200" b="0" dirty="0" err="1">
                <a:solidFill>
                  <a:srgbClr val="073450"/>
                </a:solidFill>
                <a:latin typeface="Century Gothic"/>
              </a:rPr>
              <a:t>e</a:t>
            </a:r>
            <a:r>
              <a:rPr lang="de-CH" sz="4200" b="0" dirty="0">
                <a:solidFill>
                  <a:srgbClr val="073450"/>
                </a:solidFill>
                <a:latin typeface="Century Gothic"/>
              </a:rPr>
              <a:t> </a:t>
            </a:r>
            <a:r>
              <a:rPr lang="de-CH" sz="4200" b="0" dirty="0" err="1">
                <a:solidFill>
                  <a:srgbClr val="073450"/>
                </a:solidFill>
                <a:latin typeface="Century Gothic"/>
              </a:rPr>
              <a:t>procedete</a:t>
            </a:r>
            <a:r>
              <a:rPr lang="de-CH" sz="4200" b="0" dirty="0">
                <a:solidFill>
                  <a:srgbClr val="073450"/>
                </a:solidFill>
                <a:latin typeface="Century Gothic"/>
              </a:rPr>
              <a:t> </a:t>
            </a:r>
            <a:r>
              <a:rPr lang="de-CH" sz="4200" b="0" dirty="0" err="1">
                <a:solidFill>
                  <a:srgbClr val="073450"/>
                </a:solidFill>
                <a:latin typeface="Century Gothic"/>
              </a:rPr>
              <a:t>con</a:t>
            </a:r>
            <a:r>
              <a:rPr lang="de-CH" sz="4200" b="0" dirty="0">
                <a:solidFill>
                  <a:srgbClr val="073450"/>
                </a:solidFill>
                <a:latin typeface="Century Gothic"/>
              </a:rPr>
              <a:t> </a:t>
            </a:r>
            <a:r>
              <a:rPr lang="de-CH" sz="4200" b="0" dirty="0" err="1">
                <a:solidFill>
                  <a:srgbClr val="073450"/>
                </a:solidFill>
                <a:latin typeface="Century Gothic"/>
              </a:rPr>
              <a:t>scambi</a:t>
            </a:r>
            <a:r>
              <a:rPr lang="de-CH" sz="4200" b="0" dirty="0">
                <a:solidFill>
                  <a:srgbClr val="073450"/>
                </a:solidFill>
                <a:latin typeface="Century Gothic"/>
              </a:rPr>
              <a:t> sempre più </a:t>
            </a:r>
            <a:r>
              <a:rPr lang="de-CH" sz="4200" b="0" dirty="0" err="1">
                <a:solidFill>
                  <a:srgbClr val="073450"/>
                </a:solidFill>
                <a:latin typeface="Century Gothic"/>
              </a:rPr>
              <a:t>vantaggiosi</a:t>
            </a:r>
            <a:endParaRPr lang="en-GB" sz="4200" b="0" dirty="0">
              <a:solidFill>
                <a:srgbClr val="073450"/>
              </a:solidFill>
              <a:latin typeface="Century Gothic"/>
            </a:endParaRPr>
          </a:p>
        </p:txBody>
      </p:sp>
    </p:spTree>
    <p:extLst>
      <p:ext uri="{BB962C8B-B14F-4D97-AF65-F5344CB8AC3E}">
        <p14:creationId xmlns:p14="http://schemas.microsoft.com/office/powerpoint/2010/main" val="350946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D1BDC-FD6E-6FBB-73DF-23CB09B6D9A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900708-58DB-0AE9-1BE4-5007FF798C61}"/>
              </a:ext>
            </a:extLst>
          </p:cNvPr>
          <p:cNvSpPr/>
          <p:nvPr/>
        </p:nvSpPr>
        <p:spPr>
          <a:xfrm>
            <a:off x="1062493" y="1499192"/>
            <a:ext cx="10535454" cy="4332930"/>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2" name="Foliennummernplatzhalter 1">
            <a:extLst>
              <a:ext uri="{FF2B5EF4-FFF2-40B4-BE49-F238E27FC236}">
                <a16:creationId xmlns:a16="http://schemas.microsoft.com/office/drawing/2014/main" id="{EF0C5F81-2B61-9688-FD0E-8CE40D641B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920083B0-AF12-1C77-5C6D-7D88C55B4B63}"/>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La sfida dello scambio: contesto</a:t>
            </a:r>
          </a:p>
        </p:txBody>
      </p:sp>
      <p:sp>
        <p:nvSpPr>
          <p:cNvPr id="6" name="New shape"/>
          <p:cNvSpPr/>
          <p:nvPr/>
        </p:nvSpPr>
        <p:spPr>
          <a:xfrm>
            <a:off x="1316896" y="1800534"/>
            <a:ext cx="10026648" cy="3704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Per realizzare un'idea imprenditoriale, gli imprenditori e le imprenditrici hanno bisogno dell'aiuto e del sostegno degli altri. Hanno bisogno di tempo o denaro, idee, feedback o contatti. </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In breve: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gli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imprenditori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imprenditrici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devono convincere gli altri a mettere a disposizione delle risorse. A volte possono attingere alla propria cerchia di conoscenti o rivolgersi ad amici di amici. Altre volte, però, devono rivolgersi a persone con cui non hanno ancora avuto contatti e convincerle della validità di un’idea. In questo caso, il successo dipende in larga misura dal modo in cui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gli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imprenditori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imprenditrici</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si rivolgono al proprio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interlocutore</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/alla propria </a:t>
            </a:r>
            <a:r>
              <a:rPr kumimoji="0" lang="de-CH"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interlocutrice</a:t>
            </a: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Questo esercizio aiuta ad avvicinare persone che non conoscete ancora e che vorreste convincere di qualcosa.</a:t>
            </a:r>
          </a:p>
        </p:txBody>
      </p:sp>
      <p:sp>
        <p:nvSpPr>
          <p:cNvPr id="8" name="Text Placeholder 3">
            <a:extLst>
              <a:ext uri="{FF2B5EF4-FFF2-40B4-BE49-F238E27FC236}">
                <a16:creationId xmlns:a16="http://schemas.microsoft.com/office/drawing/2014/main" id="{C83E2D15-EB2E-C429-4D1E-8F80CEEE7420}"/>
              </a:ext>
            </a:extLst>
          </p:cNvPr>
          <p:cNvSpPr txBox="1">
            <a:spLocks/>
          </p:cNvSpPr>
          <p:nvPr/>
        </p:nvSpPr>
        <p:spPr>
          <a:xfrm>
            <a:off x="4343401" y="5887931"/>
            <a:ext cx="7481006" cy="3651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Fonte: </a:t>
            </a:r>
            <a:r>
              <a:rPr lang="de-CH" sz="1000" dirty="0">
                <a:solidFill>
                  <a:srgbClr val="697D91"/>
                </a:solidFill>
                <a:latin typeface="Century Gothic" panose="020B0502020202020204" pitchFamily="34" charset="0"/>
              </a:rPr>
              <a:t>Fueglistaller, U., Fust, A., Müller, C., Müller, S., &amp; Zellweger, T. (2019). Entrepreneurship – Modelle, Umsetzung, Perspektiven: Mit Fallbeispielen aus Deutschland, Österreich und der Schweiz (5. Aufl.). Springer Gabler. p. 29.</a:t>
            </a:r>
            <a:endParaRPr lang="de-AT" sz="1000" dirty="0">
              <a:solidFill>
                <a:srgbClr val="697D91"/>
              </a:solidFill>
              <a:latin typeface="Century Gothic" panose="020B0502020202020204" pitchFamily="34" charset="0"/>
            </a:endParaRPr>
          </a:p>
        </p:txBody>
      </p:sp>
    </p:spTree>
    <p:extLst>
      <p:ext uri="{BB962C8B-B14F-4D97-AF65-F5344CB8AC3E}">
        <p14:creationId xmlns:p14="http://schemas.microsoft.com/office/powerpoint/2010/main" val="206737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EF08-EE8C-94F0-AE3C-96334225311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FC1B23C4-76AD-389B-FE53-99ED8B4D87BD}"/>
              </a:ext>
            </a:extLst>
          </p:cNvPr>
          <p:cNvSpPr/>
          <p:nvPr/>
        </p:nvSpPr>
        <p:spPr>
          <a:xfrm>
            <a:off x="1052445" y="3866615"/>
            <a:ext cx="10535454" cy="2364852"/>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2" name="Foliennummernplatzhalter 1">
            <a:extLst>
              <a:ext uri="{FF2B5EF4-FFF2-40B4-BE49-F238E27FC236}">
                <a16:creationId xmlns:a16="http://schemas.microsoft.com/office/drawing/2014/main" id="{8AC086C6-9EE6-9B85-E839-8A59AA5B79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F3475A17-3522-0078-3B42-8C1913D58A01}"/>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La sfida dello scambio: il vostro compito</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5" name="Text Placeholder 3">
            <a:extLst>
              <a:ext uri="{FF2B5EF4-FFF2-40B4-BE49-F238E27FC236}">
                <a16:creationId xmlns:a16="http://schemas.microsoft.com/office/drawing/2014/main" id="{8F88E34C-E8A4-4F6D-52FC-E2692A264F52}"/>
              </a:ext>
            </a:extLst>
          </p:cNvPr>
          <p:cNvSpPr txBox="1">
            <a:spLocks/>
          </p:cNvSpPr>
          <p:nvPr/>
        </p:nvSpPr>
        <p:spPr>
          <a:xfrm>
            <a:off x="8506345" y="6286346"/>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Fonte: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p. 29.</a:t>
            </a:r>
          </a:p>
        </p:txBody>
      </p:sp>
      <p:sp>
        <p:nvSpPr>
          <p:cNvPr id="10" name="New shape"/>
          <p:cNvSpPr/>
          <p:nvPr/>
        </p:nvSpPr>
        <p:spPr>
          <a:xfrm>
            <a:off x="956199" y="1008484"/>
            <a:ext cx="10792777"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Iniziate con un piccolo oggetto (ad esempio una tazza, una penna a sfera, una molletta per capelli) e cercate qualcuno disposto a scambiarlo con un oggetto che, secondo voi, </a:t>
            </a:r>
            <a:r>
              <a:rPr kumimoji="0" lang="de-CH" b="0" i="0" u="none" strike="noStrike" kern="1200" cap="none" spc="0" normalizeH="0" baseline="0" noProof="0" dirty="0" err="1">
                <a:ln>
                  <a:noFill/>
                </a:ln>
                <a:solidFill>
                  <a:srgbClr val="073450"/>
                </a:solidFill>
                <a:effectLst/>
                <a:uLnTx/>
                <a:uFillTx/>
                <a:ea typeface="+mn-ea"/>
                <a:cs typeface="+mn-cs"/>
              </a:rPr>
              <a:t>abbia</a:t>
            </a:r>
            <a:r>
              <a:rPr kumimoji="0" lang="de-CH" b="0" i="0" u="none" strike="noStrike" kern="1200" cap="none" spc="0" normalizeH="0" baseline="0" noProof="0" dirty="0">
                <a:ln>
                  <a:noFill/>
                </a:ln>
                <a:solidFill>
                  <a:srgbClr val="073450"/>
                </a:solidFill>
                <a:effectLst/>
                <a:uLnTx/>
                <a:uFillTx/>
                <a:ea typeface="+mn-ea"/>
                <a:cs typeface="+mn-cs"/>
              </a:rPr>
              <a:t> un valore maggiore.</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err="1">
                <a:ln>
                  <a:noFill/>
                </a:ln>
                <a:solidFill>
                  <a:srgbClr val="073450"/>
                </a:solidFill>
                <a:effectLst/>
                <a:uLnTx/>
                <a:uFillTx/>
                <a:ea typeface="+mn-ea"/>
                <a:cs typeface="+mn-cs"/>
              </a:rPr>
              <a:t>Scambiate</a:t>
            </a:r>
            <a:r>
              <a:rPr kumimoji="0" lang="de-CH" b="0" i="0" u="none" strike="noStrike" kern="1200" cap="none" spc="0" normalizeH="0" baseline="0" noProof="0" dirty="0">
                <a:ln>
                  <a:noFill/>
                </a:ln>
                <a:solidFill>
                  <a:srgbClr val="073450"/>
                </a:solidFill>
                <a:effectLst/>
                <a:uLnTx/>
                <a:uFillTx/>
                <a:ea typeface="+mn-ea"/>
                <a:cs typeface="+mn-cs"/>
              </a:rPr>
              <a:t> </a:t>
            </a:r>
            <a:r>
              <a:rPr kumimoji="0" lang="de-CH" b="0" i="0" u="none" strike="noStrike" kern="1200" cap="none" spc="0" normalizeH="0" baseline="0" noProof="0" dirty="0" err="1">
                <a:ln>
                  <a:noFill/>
                </a:ln>
                <a:solidFill>
                  <a:srgbClr val="073450"/>
                </a:solidFill>
                <a:effectLst/>
                <a:uLnTx/>
                <a:uFillTx/>
                <a:ea typeface="+mn-ea"/>
                <a:cs typeface="+mn-cs"/>
              </a:rPr>
              <a:t>nuovamente</a:t>
            </a:r>
            <a:r>
              <a:rPr kumimoji="0" lang="de-CH" b="0" i="0" u="none" strike="noStrike" kern="1200" cap="none" spc="0" normalizeH="0" baseline="0" noProof="0" dirty="0">
                <a:ln>
                  <a:noFill/>
                </a:ln>
                <a:solidFill>
                  <a:srgbClr val="073450"/>
                </a:solidFill>
                <a:effectLst/>
                <a:uLnTx/>
                <a:uFillTx/>
                <a:ea typeface="+mn-ea"/>
                <a:cs typeface="+mn-cs"/>
              </a:rPr>
              <a:t> </a:t>
            </a:r>
            <a:r>
              <a:rPr kumimoji="0" lang="de-CH" b="0" i="0" u="none" strike="noStrike" kern="1200" cap="none" spc="0" normalizeH="0" baseline="0" noProof="0" dirty="0" err="1">
                <a:ln>
                  <a:noFill/>
                </a:ln>
                <a:solidFill>
                  <a:srgbClr val="073450"/>
                </a:solidFill>
                <a:effectLst/>
                <a:uLnTx/>
                <a:uFillTx/>
                <a:ea typeface="+mn-ea"/>
                <a:cs typeface="+mn-cs"/>
              </a:rPr>
              <a:t>questo</a:t>
            </a:r>
            <a:r>
              <a:rPr kumimoji="0" lang="de-CH" b="0" i="0" u="none" strike="noStrike" kern="1200" cap="none" spc="0" normalizeH="0" baseline="0" noProof="0" dirty="0">
                <a:ln>
                  <a:noFill/>
                </a:ln>
                <a:solidFill>
                  <a:srgbClr val="073450"/>
                </a:solidFill>
                <a:effectLst/>
                <a:uLnTx/>
                <a:uFillTx/>
                <a:ea typeface="+mn-ea"/>
                <a:cs typeface="+mn-cs"/>
              </a:rPr>
              <a:t> oggetto con qualcosa che, secondo voi, abbia un valore maggiore. Effettuate almeno cinque scambi e scambiate solo con persone che non conoscete ancora.</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Kyle MacDonald è riuscito così, </a:t>
            </a:r>
            <a:r>
              <a:rPr kumimoji="0" lang="de-CH" b="0" i="0" u="none" strike="noStrike" kern="1200" cap="none" spc="0" normalizeH="0" baseline="0" noProof="0" dirty="0" err="1">
                <a:ln>
                  <a:noFill/>
                </a:ln>
                <a:solidFill>
                  <a:srgbClr val="073450"/>
                </a:solidFill>
                <a:effectLst/>
                <a:uLnTx/>
                <a:uFillTx/>
                <a:ea typeface="+mn-ea"/>
                <a:cs typeface="+mn-cs"/>
              </a:rPr>
              <a:t>con</a:t>
            </a:r>
            <a:r>
              <a:rPr kumimoji="0" lang="de-CH" b="0" i="0" u="none" strike="noStrike" kern="1200" cap="none" spc="0" normalizeH="0" baseline="0" noProof="0" dirty="0">
                <a:ln>
                  <a:noFill/>
                </a:ln>
                <a:solidFill>
                  <a:srgbClr val="073450"/>
                </a:solidFill>
                <a:effectLst/>
                <a:uLnTx/>
                <a:uFillTx/>
                <a:ea typeface="+mn-ea"/>
                <a:cs typeface="+mn-cs"/>
              </a:rPr>
              <a:t> 14 scambi e nel giro di un anno, a passare da una graffetta rossa a una casa di proprietà; anche se questo è probabilmente più un’eccezione (https://de.wikipedia.org/wiki/One_red_paperclip).</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4" name="Rechteck 3">
            <a:extLst>
              <a:ext uri="{FF2B5EF4-FFF2-40B4-BE49-F238E27FC236}">
                <a16:creationId xmlns:a16="http://schemas.microsoft.com/office/drawing/2014/main" id="{F3130A79-DF05-AB49-7687-D25E0A519418}"/>
              </a:ext>
            </a:extLst>
          </p:cNvPr>
          <p:cNvSpPr/>
          <p:nvPr/>
        </p:nvSpPr>
        <p:spPr>
          <a:xfrm>
            <a:off x="1260071" y="3982199"/>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ea typeface="+mn-ea"/>
                <a:cs typeface="+mn-cs"/>
              </a:rPr>
              <a:t>Possibili domande di riflessione</a:t>
            </a:r>
          </a:p>
        </p:txBody>
      </p:sp>
      <p:sp>
        <p:nvSpPr>
          <p:cNvPr id="8" name="Rechteck 7">
            <a:extLst>
              <a:ext uri="{FF2B5EF4-FFF2-40B4-BE49-F238E27FC236}">
                <a16:creationId xmlns:a16="http://schemas.microsoft.com/office/drawing/2014/main" id="{166346B3-6FB0-255E-A10F-C19396FC5818}"/>
              </a:ext>
            </a:extLst>
          </p:cNvPr>
          <p:cNvSpPr/>
          <p:nvPr/>
        </p:nvSpPr>
        <p:spPr>
          <a:xfrm>
            <a:off x="1250731" y="4310893"/>
            <a:ext cx="10407882"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rPr>
              <a:t>Come avete proceduto durante lo scambio? Cosa ha funzionato </a:t>
            </a:r>
            <a:r>
              <a:rPr lang="de-CH" dirty="0" err="1">
                <a:solidFill>
                  <a:srgbClr val="073450"/>
                </a:solidFill>
              </a:rPr>
              <a:t>bene</a:t>
            </a:r>
            <a:r>
              <a:rPr lang="de-CH" dirty="0">
                <a:solidFill>
                  <a:srgbClr val="073450"/>
                </a:solidFill>
              </a:rPr>
              <a:t>?</a:t>
            </a:r>
            <a:br>
              <a:rPr lang="de-CH" dirty="0">
                <a:solidFill>
                  <a:srgbClr val="073450"/>
                </a:solidFill>
              </a:rPr>
            </a:br>
            <a:r>
              <a:rPr lang="de-CH" dirty="0">
                <a:solidFill>
                  <a:srgbClr val="073450"/>
                </a:solidFill>
              </a:rPr>
              <a:t>Cosa meno bene?</a:t>
            </a:r>
          </a:p>
          <a:p>
            <a:pPr marL="354013" indent="-354013">
              <a:buClr>
                <a:srgbClr val="073450"/>
              </a:buClr>
              <a:buFont typeface="Century Gothic" panose="020B0502020202020204" pitchFamily="34" charset="0"/>
              <a:buChar char="●"/>
            </a:pPr>
            <a:r>
              <a:rPr lang="de-CH" dirty="0">
                <a:solidFill>
                  <a:srgbClr val="073450"/>
                </a:solidFill>
              </a:rPr>
              <a:t>Quanto è stato difficile rivolgersi a degli sconosciuti? Cosa vi è piaciuto di più?</a:t>
            </a:r>
          </a:p>
          <a:p>
            <a:pPr marL="354013" indent="-354013">
              <a:buClr>
                <a:srgbClr val="073450"/>
              </a:buClr>
              <a:buFont typeface="Century Gothic" panose="020B0502020202020204" pitchFamily="34" charset="0"/>
              <a:buChar char="●"/>
            </a:pPr>
            <a:r>
              <a:rPr lang="de-CH" dirty="0">
                <a:solidFill>
                  <a:srgbClr val="073450"/>
                </a:solidFill>
              </a:rPr>
              <a:t>Quale modo di approcciare le persone ha funzionato bene? Quale meno bene?</a:t>
            </a:r>
          </a:p>
          <a:p>
            <a:pPr marL="354013" indent="-354013">
              <a:buClr>
                <a:srgbClr val="073450"/>
              </a:buClr>
              <a:buFont typeface="Century Gothic" panose="020B0502020202020204" pitchFamily="34" charset="0"/>
              <a:buChar char="●"/>
            </a:pPr>
            <a:r>
              <a:rPr lang="de-CH" dirty="0">
                <a:solidFill>
                  <a:srgbClr val="073450"/>
                </a:solidFill>
              </a:rPr>
              <a:t>Con il passare del tempo siete diventati più bravi ad avvicinare e convincere gli sconosciuti? Se sì: perché? Cosa avete cambiato?</a:t>
            </a:r>
          </a:p>
        </p:txBody>
      </p:sp>
      <p:pic>
        <p:nvPicPr>
          <p:cNvPr id="9" name="Google Shape;2334;p5">
            <a:extLst>
              <a:ext uri="{FF2B5EF4-FFF2-40B4-BE49-F238E27FC236}">
                <a16:creationId xmlns:a16="http://schemas.microsoft.com/office/drawing/2014/main" id="{9AD7C396-F81E-22AB-615A-A549A4676BF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801884" y="3598759"/>
            <a:ext cx="1110557" cy="1110557"/>
          </a:xfrm>
          <a:prstGeom prst="rect">
            <a:avLst/>
          </a:prstGeom>
          <a:noFill/>
          <a:ln>
            <a:noFill/>
          </a:ln>
        </p:spPr>
      </p:pic>
    </p:spTree>
    <p:extLst>
      <p:ext uri="{BB962C8B-B14F-4D97-AF65-F5344CB8AC3E}">
        <p14:creationId xmlns:p14="http://schemas.microsoft.com/office/powerpoint/2010/main" val="205663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iStock-1142425798_Erzähl mir Deine Geschichte.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20" y="-202675"/>
            <a:ext cx="12174561" cy="8116374"/>
          </a:xfrm>
          <a:prstGeom prst="rect">
            <a:avLst/>
          </a:prstGeom>
        </p:spPr>
      </p:pic>
      <p:sp>
        <p:nvSpPr>
          <p:cNvPr id="3" name="Rechteck 2"/>
          <p:cNvSpPr/>
          <p:nvPr/>
        </p:nvSpPr>
        <p:spPr>
          <a:xfrm>
            <a:off x="19238" y="1356526"/>
            <a:ext cx="6076762" cy="3247372"/>
          </a:xfrm>
          <a:prstGeom prst="rect">
            <a:avLst/>
          </a:prstGeom>
          <a:solidFill>
            <a:srgbClr val="FFFFFF">
              <a:alpha val="78039"/>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1598"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5" name="Textfeld 4"/>
          <p:cNvSpPr txBox="1"/>
          <p:nvPr/>
        </p:nvSpPr>
        <p:spPr>
          <a:xfrm>
            <a:off x="318786" y="1588559"/>
            <a:ext cx="5080066" cy="1819350"/>
          </a:xfrm>
          <a:prstGeom prst="rect">
            <a:avLst/>
          </a:prstGeom>
          <a:noFill/>
        </p:spPr>
        <p:txBody>
          <a:bodyPr wrap="none" lIns="0" tIns="0" rIns="0" bIns="0" rtlCol="0">
            <a:noAutofit/>
          </a:bodyPr>
          <a:lstStyle/>
          <a:p>
            <a:pPr defTabSz="913211">
              <a:lnSpc>
                <a:spcPct val="90000"/>
              </a:lnSpc>
              <a:spcAft>
                <a:spcPts val="999"/>
              </a:spcAft>
              <a:defRPr/>
            </a:pPr>
            <a:r>
              <a:rPr lang="de-DE" sz="4200" b="1" dirty="0">
                <a:solidFill>
                  <a:srgbClr val="073450"/>
                </a:solidFill>
                <a:latin typeface="Century Gothic"/>
                <a:ea typeface="+mj-ea"/>
                <a:cs typeface="+mj-cs"/>
              </a:rPr>
              <a:t>2 </a:t>
            </a:r>
            <a:r>
              <a:rPr lang="de-AT" sz="4200" b="1" dirty="0">
                <a:solidFill>
                  <a:srgbClr val="073450"/>
                </a:solidFill>
                <a:latin typeface="Century Gothic"/>
                <a:ea typeface="+mj-ea"/>
                <a:cs typeface="+mj-cs"/>
              </a:rPr>
              <a:t>Raccontami</a:t>
            </a:r>
            <a:br>
              <a:rPr lang="de-AT" sz="4200" b="1" dirty="0">
                <a:solidFill>
                  <a:srgbClr val="073450"/>
                </a:solidFill>
                <a:latin typeface="Century Gothic"/>
                <a:ea typeface="+mj-ea"/>
                <a:cs typeface="+mj-cs"/>
              </a:rPr>
            </a:br>
            <a:r>
              <a:rPr lang="de-AT" sz="4200" b="1" dirty="0">
                <a:solidFill>
                  <a:srgbClr val="073450"/>
                </a:solidFill>
                <a:latin typeface="Century Gothic"/>
                <a:ea typeface="+mj-ea"/>
                <a:cs typeface="+mj-cs"/>
              </a:rPr>
              <a:t>la tua storia:</a:t>
            </a:r>
            <a:br>
              <a:rPr lang="de-AT" sz="4200" b="1" dirty="0">
                <a:solidFill>
                  <a:srgbClr val="073450"/>
                </a:solidFill>
                <a:latin typeface="Century Gothic"/>
                <a:ea typeface="+mj-ea"/>
                <a:cs typeface="+mj-cs"/>
              </a:rPr>
            </a:br>
            <a:r>
              <a:rPr lang="en-GB" sz="4200" dirty="0" err="1">
                <a:solidFill>
                  <a:srgbClr val="073450"/>
                </a:solidFill>
                <a:latin typeface="Century Gothic"/>
                <a:ea typeface="+mj-ea"/>
                <a:cs typeface="+mj-cs"/>
              </a:rPr>
              <a:t>Intervistate</a:t>
            </a:r>
            <a:r>
              <a:rPr lang="en-GB" sz="4200" dirty="0">
                <a:solidFill>
                  <a:srgbClr val="073450"/>
                </a:solidFill>
                <a:latin typeface="Century Gothic"/>
                <a:ea typeface="+mj-ea"/>
                <a:cs typeface="+mj-cs"/>
              </a:rPr>
              <a:t> un</a:t>
            </a:r>
            <a:br>
              <a:rPr lang="en-GB" sz="4200" dirty="0">
                <a:solidFill>
                  <a:srgbClr val="073450"/>
                </a:solidFill>
                <a:latin typeface="Century Gothic"/>
                <a:ea typeface="+mj-ea"/>
                <a:cs typeface="+mj-cs"/>
              </a:rPr>
            </a:br>
            <a:r>
              <a:rPr lang="en-GB" sz="4200" dirty="0">
                <a:solidFill>
                  <a:srgbClr val="073450"/>
                </a:solidFill>
                <a:latin typeface="Century Gothic"/>
                <a:ea typeface="+mj-ea"/>
                <a:cs typeface="+mj-cs"/>
              </a:rPr>
              <a:t>imprenditore o </a:t>
            </a:r>
            <a:br>
              <a:rPr lang="en-GB" sz="4200" dirty="0">
                <a:solidFill>
                  <a:srgbClr val="073450"/>
                </a:solidFill>
                <a:latin typeface="Century Gothic"/>
                <a:ea typeface="+mj-ea"/>
                <a:cs typeface="+mj-cs"/>
              </a:rPr>
            </a:br>
            <a:r>
              <a:rPr lang="en-GB" sz="4200" dirty="0" err="1">
                <a:solidFill>
                  <a:srgbClr val="073450"/>
                </a:solidFill>
                <a:latin typeface="Century Gothic"/>
                <a:ea typeface="+mj-ea"/>
                <a:cs typeface="+mj-cs"/>
              </a:rPr>
              <a:t>un’imprenditrice</a:t>
            </a:r>
            <a:endParaRPr lang="de-AT" sz="4200" dirty="0">
              <a:solidFill>
                <a:srgbClr val="073450"/>
              </a:solidFill>
              <a:latin typeface="Century Gothic"/>
              <a:ea typeface="+mj-ea"/>
              <a:cs typeface="+mj-cs"/>
            </a:endParaRP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DE" sz="4200" b="1"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6" name="Textfeld 5">
            <a:extLst>
              <a:ext uri="{FF2B5EF4-FFF2-40B4-BE49-F238E27FC236}">
                <a16:creationId xmlns:a16="http://schemas.microsoft.com/office/drawing/2014/main" id="{84719D74-E454-6480-E20D-D864D0A31C1B}"/>
              </a:ext>
            </a:extLst>
          </p:cNvPr>
          <p:cNvSpPr txBox="1"/>
          <p:nvPr/>
        </p:nvSpPr>
        <p:spPr>
          <a:xfrm>
            <a:off x="9924699" y="6489231"/>
            <a:ext cx="2380268" cy="246221"/>
          </a:xfrm>
          <a:prstGeom prst="rect">
            <a:avLst/>
          </a:prstGeom>
          <a:noFill/>
        </p:spPr>
        <p:txBody>
          <a:bodyPr wrap="square">
            <a:spAutoFit/>
          </a:bodyPr>
          <a:lstStyle/>
          <a:p>
            <a:r>
              <a:rPr lang="en-US" sz="10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Fonte: </a:t>
            </a:r>
            <a:r>
              <a:rPr lang="en-US"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hobo_018</a:t>
            </a:r>
            <a:endParaRPr lang="de-CH" sz="1000" dirty="0">
              <a:solidFill>
                <a:schemeClr val="bg1"/>
              </a:solidFill>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31137-DD33-B09C-5D71-79E15B05E3E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834AA50E-D005-A91D-F65A-B84F428909AA}"/>
              </a:ext>
            </a:extLst>
          </p:cNvPr>
          <p:cNvSpPr/>
          <p:nvPr/>
        </p:nvSpPr>
        <p:spPr>
          <a:xfrm>
            <a:off x="1052445" y="2023354"/>
            <a:ext cx="10535454" cy="237354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3" name="Titel 1">
            <a:extLst>
              <a:ext uri="{FF2B5EF4-FFF2-40B4-BE49-F238E27FC236}">
                <a16:creationId xmlns:a16="http://schemas.microsoft.com/office/drawing/2014/main" id="{D0B75331-C986-7422-50F4-804B00DC11C6}"/>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2 Raccontami la tua storia: il contesto</a:t>
            </a:r>
          </a:p>
        </p:txBody>
      </p:sp>
      <p:sp>
        <p:nvSpPr>
          <p:cNvPr id="4" name="New shape"/>
          <p:cNvSpPr/>
          <p:nvPr/>
        </p:nvSpPr>
        <p:spPr>
          <a:xfrm>
            <a:off x="1440023" y="2242738"/>
            <a:ext cx="9787956" cy="1624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La fiducia in un'idea, la voglia di creare qualcosa di proprio, il desiderio di non avere un capo o </a:t>
            </a:r>
            <a:r>
              <a:rPr lang="de-CH" sz="2000" dirty="0" err="1">
                <a:solidFill>
                  <a:srgbClr val="073450"/>
                </a:solidFill>
                <a:latin typeface="Century Gothic" panose="020B0502020202020204" pitchFamily="34" charset="0"/>
              </a:rPr>
              <a:t>una</a:t>
            </a:r>
            <a:r>
              <a:rPr lang="de-CH" sz="2000" dirty="0">
                <a:solidFill>
                  <a:srgbClr val="073450"/>
                </a:solidFill>
                <a:latin typeface="Century Gothic" panose="020B0502020202020204" pitchFamily="34" charset="0"/>
              </a:rPr>
              <a:t> </a:t>
            </a:r>
            <a:r>
              <a:rPr lang="de-CH" sz="2000" dirty="0" err="1">
                <a:solidFill>
                  <a:srgbClr val="073450"/>
                </a:solidFill>
                <a:latin typeface="Century Gothic" panose="020B0502020202020204" pitchFamily="34" charset="0"/>
              </a:rPr>
              <a:t>capa</a:t>
            </a:r>
            <a:r>
              <a:rPr lang="de-CH" sz="2000" dirty="0">
                <a:solidFill>
                  <a:srgbClr val="073450"/>
                </a:solidFill>
                <a:latin typeface="Century Gothic" panose="020B0502020202020204" pitchFamily="34" charset="0"/>
              </a:rPr>
              <a:t>: ci sono motivi molto diversi per decidere di avviare un'impresa. Cercate di scoprire di più su un imprenditore o un'imprenditrice. </a:t>
            </a:r>
          </a:p>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Questo esercizio vi aiuterà a mettere alla prova le vostre idee e i vostri pregiudizi sugli imprenditori e sulle imprenditrici.</a:t>
            </a:r>
          </a:p>
        </p:txBody>
      </p:sp>
      <p:sp>
        <p:nvSpPr>
          <p:cNvPr id="8" name="Text Placeholder 3">
            <a:extLst>
              <a:ext uri="{FF2B5EF4-FFF2-40B4-BE49-F238E27FC236}">
                <a16:creationId xmlns:a16="http://schemas.microsoft.com/office/drawing/2014/main" id="{03740717-F3B6-479C-AED1-2CAB05E8B648}"/>
              </a:ext>
            </a:extLst>
          </p:cNvPr>
          <p:cNvSpPr txBox="1">
            <a:spLocks/>
          </p:cNvSpPr>
          <p:nvPr/>
        </p:nvSpPr>
        <p:spPr>
          <a:xfrm>
            <a:off x="5115606" y="4523792"/>
            <a:ext cx="6472293" cy="395529"/>
          </a:xfrm>
          <a:prstGeom prst="rect">
            <a:avLst/>
          </a:prstGeom>
        </p:spPr>
        <p:txBody>
          <a:bodyPr/>
          <a:lst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a:lstStyle>
          <a:p>
            <a:r>
              <a:rPr lang="de-AT" sz="1000" b="1" dirty="0"/>
              <a:t>Fonte: </a:t>
            </a:r>
            <a:r>
              <a:rPr lang="de-AT" sz="1000" dirty="0"/>
              <a:t>Fueglistaller et al. (2019), p. 91. </a:t>
            </a:r>
            <a:r>
              <a:rPr lang="en-US" sz="1000" dirty="0" err="1"/>
              <a:t>Ispirato </a:t>
            </a:r>
            <a:r>
              <a:rPr lang="en-US" sz="1000" dirty="0"/>
              <a:t>a Neck, H. M., Neck, C. P., &amp; Murray, E. (2017). </a:t>
            </a:r>
            <a:r>
              <a:rPr lang="en-US" sz="1000" i="1" dirty="0"/>
              <a:t>Entrepreneurship: The practice and mindset</a:t>
            </a:r>
            <a:r>
              <a:rPr lang="en-US" sz="1000" dirty="0"/>
              <a:t>. Thousand Oaks: SAGE Publications, p. 16.</a:t>
            </a:r>
            <a:endParaRPr lang="de-DE" sz="1000" dirty="0"/>
          </a:p>
          <a:p>
            <a:endParaRPr lang="de-AT" dirty="0"/>
          </a:p>
        </p:txBody>
      </p:sp>
      <p:sp>
        <p:nvSpPr>
          <p:cNvPr id="9" name="Foliennummernplatzhalter 1">
            <a:extLst>
              <a:ext uri="{FF2B5EF4-FFF2-40B4-BE49-F238E27FC236}">
                <a16:creationId xmlns:a16="http://schemas.microsoft.com/office/drawing/2014/main" id="{37E2E60F-D950-CA5C-D9CF-2C621932E95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2946679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2742</Words>
  <Application>Microsoft Office PowerPoint</Application>
  <PresentationFormat>Breitbild</PresentationFormat>
  <Paragraphs>187</Paragraphs>
  <Slides>20</Slides>
  <Notes>17</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20</vt:i4>
      </vt:variant>
    </vt:vector>
  </HeadingPairs>
  <TitlesOfParts>
    <vt:vector size="32" baseType="lpstr">
      <vt:lpstr>Malgun Gothic</vt:lpstr>
      <vt:lpstr>MS PGothic</vt:lpstr>
      <vt:lpstr>Arial</vt:lpstr>
      <vt:lpstr>Calibri</vt:lpstr>
      <vt:lpstr>Century Gothic</vt:lpstr>
      <vt:lpstr>Lucida Grande</vt:lpstr>
      <vt:lpstr>Lucida Grande (Textkörper)</vt:lpstr>
      <vt:lpstr>Lucida Sans</vt:lpstr>
      <vt:lpstr>myidea</vt:lpstr>
      <vt:lpstr>1_myidea</vt:lpstr>
      <vt:lpstr>Benutzerdefiniertes Design</vt:lpstr>
      <vt:lpstr>3_myidea</vt:lpstr>
      <vt:lpstr>PowerPoint-Präsentation</vt:lpstr>
      <vt:lpstr>PowerPoint-Präsentation</vt:lpstr>
      <vt:lpstr>Warm-up: Preparatevi a intraprendere il viaggio imprenditoriale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docId:2E7D63323E4979BFF0301D6632D4CD9D</cp:keywords>
  <cp:lastModifiedBy>Jana Ruth Stucki</cp:lastModifiedBy>
  <cp:revision>744</cp:revision>
  <dcterms:created xsi:type="dcterms:W3CDTF">2020-11-11T18:04:37Z</dcterms:created>
  <dcterms:modified xsi:type="dcterms:W3CDTF">2026-09-02T11:51:42Z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2026-07-14T09:32:57Z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259ee9a9-2c65-4425-ad3f-1e9c94ff2a26</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