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2.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3.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8" r:id="rId2"/>
    <p:sldMasterId id="2147483809" r:id="rId3"/>
    <p:sldMasterId id="2147483825" r:id="rId4"/>
  </p:sldMasterIdLst>
  <p:notesMasterIdLst>
    <p:notesMasterId r:id="rId52"/>
  </p:notesMasterIdLst>
  <p:sldIdLst>
    <p:sldId id="1881" r:id="rId5"/>
    <p:sldId id="3800" r:id="rId6"/>
    <p:sldId id="1882" r:id="rId7"/>
    <p:sldId id="3777" r:id="rId8"/>
    <p:sldId id="264" r:id="rId9"/>
    <p:sldId id="266" r:id="rId10"/>
    <p:sldId id="272" r:id="rId11"/>
    <p:sldId id="273" r:id="rId12"/>
    <p:sldId id="274" r:id="rId13"/>
    <p:sldId id="271" r:id="rId14"/>
    <p:sldId id="270" r:id="rId15"/>
    <p:sldId id="275" r:id="rId16"/>
    <p:sldId id="276" r:id="rId17"/>
    <p:sldId id="1883" r:id="rId18"/>
    <p:sldId id="1884" r:id="rId19"/>
    <p:sldId id="268" r:id="rId20"/>
    <p:sldId id="267" r:id="rId21"/>
    <p:sldId id="1885" r:id="rId22"/>
    <p:sldId id="1886" r:id="rId23"/>
    <p:sldId id="269" r:id="rId24"/>
    <p:sldId id="3794" r:id="rId25"/>
    <p:sldId id="3776" r:id="rId26"/>
    <p:sldId id="394" r:id="rId27"/>
    <p:sldId id="3760" r:id="rId28"/>
    <p:sldId id="3759" r:id="rId29"/>
    <p:sldId id="3792" r:id="rId30"/>
    <p:sldId id="3762" r:id="rId31"/>
    <p:sldId id="2173" r:id="rId32"/>
    <p:sldId id="3788" r:id="rId33"/>
    <p:sldId id="3763" r:id="rId34"/>
    <p:sldId id="3764" r:id="rId35"/>
    <p:sldId id="3765" r:id="rId36"/>
    <p:sldId id="3766" r:id="rId37"/>
    <p:sldId id="3767" r:id="rId38"/>
    <p:sldId id="3768" r:id="rId39"/>
    <p:sldId id="3769" r:id="rId40"/>
    <p:sldId id="3770" r:id="rId41"/>
    <p:sldId id="3771" r:id="rId42"/>
    <p:sldId id="3772" r:id="rId43"/>
    <p:sldId id="3773" r:id="rId44"/>
    <p:sldId id="3774" r:id="rId45"/>
    <p:sldId id="3775" r:id="rId46"/>
    <p:sldId id="3793" r:id="rId47"/>
    <p:sldId id="3799" r:id="rId48"/>
    <p:sldId id="3797" r:id="rId49"/>
    <p:sldId id="3795" r:id="rId50"/>
    <p:sldId id="3798" r:id="rId5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3450"/>
    <a:srgbClr val="686868"/>
    <a:srgbClr val="135B87"/>
    <a:srgbClr val="156082"/>
    <a:srgbClr val="002060"/>
    <a:srgbClr val="697D91"/>
    <a:srgbClr val="738D05"/>
    <a:srgbClr val="898F97"/>
    <a:srgbClr val="0B48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66" autoAdjust="0"/>
    <p:restoredTop sz="89605" autoAdjust="0"/>
  </p:normalViewPr>
  <p:slideViewPr>
    <p:cSldViewPr snapToGrid="0">
      <p:cViewPr varScale="1">
        <p:scale>
          <a:sx n="66" d="100"/>
          <a:sy n="66" d="100"/>
        </p:scale>
        <p:origin x="480" y="40"/>
      </p:cViewPr>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snapToGrid="0">
      <p:cViewPr>
        <p:scale>
          <a:sx n="200" d="100"/>
          <a:sy n="200" d="100"/>
        </p:scale>
        <p:origin x="1560" y="-25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3D0C0-5BDE-495E-A54C-EA63650EE5ED}" type="datetimeFigureOut">
              <a:rPr lang="ru-RU" smtClean="0"/>
              <a:t>02.09.2026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Esempio di testo</a:t>
            </a:r>
          </a:p>
          <a:p>
            <a:pPr lvl="1"/>
            <a:r>
              <a:rPr lang="ru-RU"/>
              <a:t>Secondo livello</a:t>
            </a:r>
          </a:p>
          <a:p>
            <a:pPr lvl="2"/>
            <a:r>
              <a:rPr lang="ru-RU"/>
              <a:t>Terzo livello</a:t>
            </a:r>
          </a:p>
          <a:p>
            <a:pPr lvl="3"/>
            <a:r>
              <a:rPr lang="ru-RU"/>
              <a:t>Quarto livello</a:t>
            </a:r>
          </a:p>
          <a:p>
            <a:pPr lvl="4"/>
            <a:r>
              <a:rPr lang="ru-RU"/>
              <a:t>Quinto livello</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Questo tipo di compiti trova la sua origine nella psicologia della Gestalt. In tale ambito, il pensiero fuori dagli schemi viene descritto come pensiero laterale. Le due soluzioni dimostrano quanto sia importante superare i principi appresi, nel senso che «tutto è possibile, purché porti alla soluzione». In questo caso, ciò significa posizionare gli angoli acuti </a:t>
            </a:r>
            <a:r>
              <a:rPr lang="it-CH" sz="1100" u="sng" noProof="0" dirty="0">
                <a:latin typeface="Century Gothic" panose="020B0502020202020204" pitchFamily="34" charset="0"/>
              </a:rPr>
              <a:t>al di fuori</a:t>
            </a:r>
            <a:r>
              <a:rPr lang="it-CH" sz="1100" u="none" noProof="0" dirty="0">
                <a:latin typeface="Century Gothic" panose="020B0502020202020204" pitchFamily="34" charset="0"/>
              </a:rPr>
              <a:t> </a:t>
            </a:r>
            <a:r>
              <a:rPr lang="it-CH" sz="1100" noProof="0" dirty="0">
                <a:latin typeface="Century Gothic" panose="020B0502020202020204" pitchFamily="34" charset="0"/>
              </a:rPr>
              <a:t>dei punti. L’insegnante può anche sottolineare che molti adulti non riescono a risolvere questo esercizio al primo tentativo. Ciò contribuisce a mantenere alta la motivazione delle persone in formazione a non arrendersi.  </a:t>
            </a:r>
          </a:p>
        </p:txBody>
      </p:sp>
      <p:sp>
        <p:nvSpPr>
          <p:cNvPr id="4" name="Foliennummernplatzhalter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3341448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pPr marL="0" algn="l" defTabSz="914400" rtl="0" eaLnBrk="1" latinLnBrk="0" hangingPunct="1"/>
            <a:r>
              <a:rPr lang="it-CH" sz="1100" kern="1200" noProof="0" dirty="0">
                <a:solidFill>
                  <a:schemeClr val="tx1"/>
                </a:solidFill>
                <a:latin typeface="Century Gothic" panose="020B0502020202020204" pitchFamily="34" charset="0"/>
                <a:ea typeface="+mn-ea"/>
                <a:cs typeface="+mn-cs"/>
              </a:rPr>
              <a:t>Anche le </a:t>
            </a:r>
            <a:r>
              <a:rPr lang="it-CH" sz="1100" kern="1200" dirty="0">
                <a:solidFill>
                  <a:schemeClr val="tx1"/>
                </a:solidFill>
                <a:latin typeface="Century Gothic" panose="020B0502020202020204" pitchFamily="34" charset="0"/>
                <a:ea typeface="+mn-ea"/>
                <a:cs typeface="+mn-cs"/>
              </a:rPr>
              <a:t>«</a:t>
            </a:r>
            <a:r>
              <a:rPr lang="it-CH" sz="1100" kern="1200" noProof="0" dirty="0">
                <a:solidFill>
                  <a:schemeClr val="tx1"/>
                </a:solidFill>
                <a:latin typeface="Century Gothic" panose="020B0502020202020204" pitchFamily="34" charset="0"/>
                <a:ea typeface="+mn-ea"/>
                <a:cs typeface="+mn-cs"/>
              </a:rPr>
              <a:t>Black Stories</a:t>
            </a:r>
            <a:r>
              <a:rPr lang="it-CH" sz="1100" kern="1200" dirty="0">
                <a:solidFill>
                  <a:schemeClr val="tx1"/>
                </a:solidFill>
                <a:latin typeface="Century Gothic" panose="020B0502020202020204" pitchFamily="34" charset="0"/>
                <a:ea typeface="+mn-ea"/>
                <a:cs typeface="+mn-cs"/>
              </a:rPr>
              <a:t>»</a:t>
            </a:r>
            <a:r>
              <a:rPr lang="it-CH" sz="1100" kern="1200" noProof="0" dirty="0">
                <a:solidFill>
                  <a:schemeClr val="tx1"/>
                </a:solidFill>
                <a:latin typeface="Century Gothic" panose="020B0502020202020204" pitchFamily="34" charset="0"/>
                <a:ea typeface="+mn-ea"/>
                <a:cs typeface="+mn-cs"/>
              </a:rPr>
              <a:t> sono adatte a stimolare il pensiero fuori dagli schemi. Le </a:t>
            </a:r>
            <a:r>
              <a:rPr lang="it-CH" sz="1100" kern="1200" dirty="0">
                <a:solidFill>
                  <a:schemeClr val="tx1"/>
                </a:solidFill>
                <a:latin typeface="Century Gothic" panose="020B0502020202020204" pitchFamily="34" charset="0"/>
                <a:ea typeface="+mn-ea"/>
                <a:cs typeface="+mn-cs"/>
              </a:rPr>
              <a:t>«</a:t>
            </a:r>
            <a:r>
              <a:rPr lang="it-CH" sz="1100" kern="1200" noProof="0" dirty="0">
                <a:solidFill>
                  <a:schemeClr val="tx1"/>
                </a:solidFill>
                <a:latin typeface="Century Gothic" panose="020B0502020202020204" pitchFamily="34" charset="0"/>
                <a:ea typeface="+mn-ea"/>
                <a:cs typeface="+mn-cs"/>
              </a:rPr>
              <a:t>Black Stories</a:t>
            </a:r>
            <a:r>
              <a:rPr lang="it-CH" sz="1100" kern="1200" dirty="0">
                <a:solidFill>
                  <a:schemeClr val="tx1"/>
                </a:solidFill>
                <a:latin typeface="Century Gothic" panose="020B0502020202020204" pitchFamily="34" charset="0"/>
                <a:ea typeface="+mn-ea"/>
                <a:cs typeface="+mn-cs"/>
              </a:rPr>
              <a:t>»</a:t>
            </a:r>
            <a:r>
              <a:rPr lang="it-CH" sz="1100" kern="1200" noProof="0" dirty="0">
                <a:solidFill>
                  <a:schemeClr val="tx1"/>
                </a:solidFill>
                <a:latin typeface="Century Gothic" panose="020B0502020202020204" pitchFamily="34" charset="0"/>
                <a:ea typeface="+mn-ea"/>
                <a:cs typeface="+mn-cs"/>
              </a:rPr>
              <a:t> sono racconti che, partendo da poche informazioni, descrivono una situazione bizzarra. La domanda fondamentale è: cosa è successo? Come si è venuta a creare questa situazione? Le soluzioni sono sorprendenti e a volte sembrano un po’ folli. Le spiegazioni aiutano a comprendere meglio il contesto, chiarendo come si sia potuto arrivare alla situazione descritta.  </a:t>
            </a:r>
          </a:p>
          <a:p>
            <a:pPr marL="0" algn="l" defTabSz="914400" rtl="0" eaLnBrk="1" latinLnBrk="0" hangingPunct="1"/>
            <a:endParaRPr lang="it-CH" sz="1100" kern="1200" noProof="0" dirty="0">
              <a:solidFill>
                <a:schemeClr val="tx1"/>
              </a:solidFill>
              <a:latin typeface="Century Gothic" panose="020B0502020202020204" pitchFamily="34" charset="0"/>
              <a:ea typeface="+mn-ea"/>
              <a:cs typeface="+mn-cs"/>
            </a:endParaRPr>
          </a:p>
          <a:p>
            <a:pPr marL="0" algn="l" defTabSz="914400" rtl="0" eaLnBrk="1" latinLnBrk="0" hangingPunct="1"/>
            <a:r>
              <a:rPr lang="it-CH" sz="1100" kern="1200" noProof="0" dirty="0">
                <a:solidFill>
                  <a:schemeClr val="tx1"/>
                </a:solidFill>
                <a:latin typeface="Century Gothic" panose="020B0502020202020204" pitchFamily="34" charset="0"/>
                <a:ea typeface="+mn-ea"/>
                <a:cs typeface="+mn-cs"/>
              </a:rPr>
              <a:t>Forse le persone in formazione elaboreranno soluzioni diverse da quelle qui descritte. Se la spiegazione è plausibile, è fantastico e verrà valorizzata di conseguenza.</a:t>
            </a:r>
          </a:p>
        </p:txBody>
      </p:sp>
      <p:sp>
        <p:nvSpPr>
          <p:cNvPr id="4" name="Foliennummernplatzhalter 3"/>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304636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Per aiutare le persone in formazione a comprendere il principio delle </a:t>
            </a:r>
            <a:r>
              <a:rPr lang="it-CH" sz="1100" kern="1200" dirty="0">
                <a:solidFill>
                  <a:schemeClr val="tx1"/>
                </a:solidFill>
                <a:latin typeface="Century Gothic" panose="020B0502020202020204" pitchFamily="34" charset="0"/>
                <a:ea typeface="+mn-ea"/>
                <a:cs typeface="+mn-cs"/>
              </a:rPr>
              <a:t>«</a:t>
            </a:r>
            <a:r>
              <a:rPr lang="it-CH" sz="1100" kern="1200" noProof="0" dirty="0">
                <a:solidFill>
                  <a:schemeClr val="tx1"/>
                </a:solidFill>
                <a:latin typeface="Century Gothic" panose="020B0502020202020204" pitchFamily="34" charset="0"/>
                <a:ea typeface="+mn-ea"/>
                <a:cs typeface="+mn-cs"/>
              </a:rPr>
              <a:t>Black Stories</a:t>
            </a:r>
            <a:r>
              <a:rPr lang="it-CH" sz="1100" kern="1200" dirty="0">
                <a:solidFill>
                  <a:schemeClr val="tx1"/>
                </a:solidFill>
                <a:latin typeface="Century Gothic" panose="020B0502020202020204" pitchFamily="34" charset="0"/>
                <a:ea typeface="+mn-ea"/>
                <a:cs typeface="+mn-cs"/>
              </a:rPr>
              <a:t>»</a:t>
            </a:r>
            <a:r>
              <a:rPr lang="it-CH" sz="1100" kern="1200" noProof="0" dirty="0">
                <a:solidFill>
                  <a:schemeClr val="tx1"/>
                </a:solidFill>
                <a:latin typeface="Century Gothic" panose="020B0502020202020204" pitchFamily="34" charset="0"/>
                <a:ea typeface="+mn-ea"/>
                <a:cs typeface="+mn-cs"/>
              </a:rPr>
              <a:t> </a:t>
            </a:r>
            <a:r>
              <a:rPr lang="it-CH" sz="1100" noProof="0" dirty="0">
                <a:latin typeface="Century Gothic" panose="020B0502020202020204" pitchFamily="34" charset="0"/>
              </a:rPr>
              <a:t>e le sfide ad esse associate, ecco una seconda storia. La sfida, comune a entrambe le storie, consiste nel rendersi conto che le supposizioni iniziali – quasi automatiche – devono essere identificate e consapevolmente scartate. Quando sentiamo parlare di Romeo e Giulietta, pensiamo automaticamente a una coppia di innamorati (esseri umani). Il pedone nel campo e il cavallo ci fanno pensare a una scena di vita contadina. </a:t>
            </a:r>
          </a:p>
          <a:p>
            <a:endParaRPr lang="it-CH" sz="1100" noProof="0" dirty="0">
              <a:latin typeface="Century Gothic" panose="020B0502020202020204" pitchFamily="34" charset="0"/>
            </a:endParaRPr>
          </a:p>
          <a:p>
            <a:r>
              <a:rPr lang="it-CH" sz="1100" noProof="0" dirty="0">
                <a:latin typeface="Century Gothic" panose="020B0502020202020204" pitchFamily="34" charset="0"/>
              </a:rPr>
              <a:t>Nella discussione che seguirà, le persone in formazione saranno incoraggiate a individuare la sfida presente nelle storie. Questa consapevolezza potrà poi essere utilizzata – dopo aver scartato le supposizioni iniziali – per dare libero sfogo alla fantasia e mettere tutto in discussione. Nel caso di questa storia, le domande potrebbero essere:</a:t>
            </a:r>
          </a:p>
          <a:p>
            <a:pPr marL="171450" indent="-171450">
              <a:buFont typeface="Arial" panose="020B0604020202020204" pitchFamily="34" charset="0"/>
              <a:buChar char="•"/>
            </a:pPr>
            <a:r>
              <a:rPr lang="it-CH" sz="1100" noProof="0" dirty="0">
                <a:latin typeface="Century Gothic" panose="020B0502020202020204" pitchFamily="34" charset="0"/>
              </a:rPr>
              <a:t>Dove si trovano i pedoni? Quali tipi di pedoni esistono?</a:t>
            </a:r>
          </a:p>
          <a:p>
            <a:pPr marL="171450" indent="-171450">
              <a:buFont typeface="Arial" panose="020B0604020202020204" pitchFamily="34" charset="0"/>
              <a:buChar char="•"/>
            </a:pPr>
            <a:r>
              <a:rPr lang="it-CH" sz="1100" noProof="0" dirty="0">
                <a:latin typeface="Century Gothic" panose="020B0502020202020204" pitchFamily="34" charset="0"/>
              </a:rPr>
              <a:t>Cosa si intende con «campo»? Quali tipi di campi conosciamo?</a:t>
            </a:r>
          </a:p>
          <a:p>
            <a:pPr marL="171450" indent="-171450">
              <a:buFont typeface="Arial" panose="020B0604020202020204" pitchFamily="34" charset="0"/>
              <a:buChar char="•"/>
            </a:pPr>
            <a:r>
              <a:rPr lang="it-CH" sz="1100" noProof="0" dirty="0">
                <a:latin typeface="Century Gothic" panose="020B0502020202020204" pitchFamily="34" charset="0"/>
              </a:rPr>
              <a:t>ecc.</a:t>
            </a:r>
          </a:p>
        </p:txBody>
      </p:sp>
      <p:sp>
        <p:nvSpPr>
          <p:cNvPr id="4" name="Foliennummernplatzhalter 3"/>
          <p:cNvSpPr>
            <a:spLocks noGrp="1"/>
          </p:cNvSpPr>
          <p:nvPr>
            <p:ph type="sldNum" sz="quarter" idx="5"/>
          </p:nvPr>
        </p:nvSpPr>
        <p:spPr/>
        <p:txBody>
          <a:bodyPr/>
          <a:lstStyle/>
          <a:p>
            <a:fld id="{552985BD-394C-4249-9520-F7128BE881DD}" type="slidenum">
              <a:rPr lang="ru-RU" smtClean="0"/>
              <a:t>12</a:t>
            </a:fld>
            <a:endParaRPr lang="ru-RU"/>
          </a:p>
        </p:txBody>
      </p:sp>
    </p:spTree>
    <p:extLst>
      <p:ext uri="{BB962C8B-B14F-4D97-AF65-F5344CB8AC3E}">
        <p14:creationId xmlns:p14="http://schemas.microsoft.com/office/powerpoint/2010/main" val="3957188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D8681-2CA0-3074-19BC-0CAF2B4F1C6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F87804E-AAC8-8F31-2C8A-4BA0469A2D92}"/>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2F5F50E9-689C-4995-024C-3130F50DEC63}"/>
              </a:ext>
            </a:extLst>
          </p:cNvPr>
          <p:cNvSpPr>
            <a:spLocks noGrp="1"/>
          </p:cNvSpPr>
          <p:nvPr>
            <p:ph type="body" idx="1"/>
          </p:nvPr>
        </p:nvSpPr>
        <p:spPr/>
        <p:txBody>
          <a:bodyPr/>
          <a:lstStyle/>
          <a:p>
            <a:r>
              <a:rPr lang="it-CH" sz="1100" noProof="0" dirty="0">
                <a:latin typeface="Century Gothic" panose="020B0502020202020204" pitchFamily="34" charset="0"/>
              </a:rPr>
              <a:t>Il concetto di «</a:t>
            </a:r>
            <a:r>
              <a:rPr lang="it-CH" sz="1100" noProof="0" dirty="0" err="1">
                <a:latin typeface="Century Gothic" panose="020B0502020202020204" pitchFamily="34" charset="0"/>
              </a:rPr>
              <a:t>reframing</a:t>
            </a:r>
            <a:r>
              <a:rPr lang="it-CH" sz="1100" noProof="0" dirty="0">
                <a:latin typeface="Century Gothic" panose="020B0502020202020204" pitchFamily="34" charset="0"/>
              </a:rPr>
              <a:t>» è qui illustrato in modo figurativo. Considerare un problema da diverse prospettive aiuta a individuare possibili soluzioni. Se, ad esempio, il problema fosse «Non c’è un punto di alimentazione per l’inverno dove gli uccelli possano rifornirsi», allora valuteremmo diverse soluzioni. A seconda del contesto che utilizziamo, formuliamo considerazioni relative alla vicinanza al suolo, ai rami spessi o sottili, ecc. Se ci riferiamo alla vicinanza al suolo, potremmo pensare a una soluzione che preveda una mangiatoia sopraelevata, in modo che il cibo non venga mangiato da altri animali. All’estremità di rami sottili si può installare solo qualcosa di leggero, in modo che il ramo non venga tirato verso il basso o addirittura si spezzi. E così via.</a:t>
            </a:r>
          </a:p>
        </p:txBody>
      </p:sp>
      <p:sp>
        <p:nvSpPr>
          <p:cNvPr id="4" name="Foliennummernplatzhalter 3">
            <a:extLst>
              <a:ext uri="{FF2B5EF4-FFF2-40B4-BE49-F238E27FC236}">
                <a16:creationId xmlns:a16="http://schemas.microsoft.com/office/drawing/2014/main" id="{61A33E6D-C9E1-DBF0-73D8-4772D95DF6DA}"/>
              </a:ext>
            </a:extLst>
          </p:cNvPr>
          <p:cNvSpPr>
            <a:spLocks noGrp="1"/>
          </p:cNvSpPr>
          <p:nvPr>
            <p:ph type="sldNum" sz="quarter" idx="5"/>
          </p:nvPr>
        </p:nvSpPr>
        <p:spPr/>
        <p:txBody>
          <a:bodyPr/>
          <a:lstStyle/>
          <a:p>
            <a:fld id="{552985BD-394C-4249-9520-F7128BE881DD}" type="slidenum">
              <a:rPr lang="ru-RU" smtClean="0"/>
              <a:t>13</a:t>
            </a:fld>
            <a:endParaRPr lang="ru-RU"/>
          </a:p>
        </p:txBody>
      </p:sp>
    </p:spTree>
    <p:extLst>
      <p:ext uri="{BB962C8B-B14F-4D97-AF65-F5344CB8AC3E}">
        <p14:creationId xmlns:p14="http://schemas.microsoft.com/office/powerpoint/2010/main" val="2588673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In questa sezione viene approfondito il concetto di «</a:t>
            </a:r>
            <a:r>
              <a:rPr lang="it-CH" sz="1100" noProof="0" dirty="0" err="1">
                <a:latin typeface="Century Gothic" panose="020B0502020202020204" pitchFamily="34" charset="0"/>
              </a:rPr>
              <a:t>reframing</a:t>
            </a:r>
            <a:r>
              <a:rPr lang="it-CH" sz="1100" noProof="0" dirty="0">
                <a:latin typeface="Century Gothic" panose="020B0502020202020204" pitchFamily="34" charset="0"/>
              </a:rPr>
              <a:t>» e viene illustrato come esso possa aprire lo spazio delle soluzioni. Si parte da un problema della vita quotidiana, ovvero un ascensore lento.</a:t>
            </a:r>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1526328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t>Il punto di partenza è una breve storia. In una prima fase, le persone in formazione vengono guidate attraverso un «consueto» processo di risoluzione dei problemi: identificare il problema, abbozzare una soluzione.</a:t>
            </a:r>
          </a:p>
        </p:txBody>
      </p:sp>
      <p:sp>
        <p:nvSpPr>
          <p:cNvPr id="4" name="Foliennummernplatzhalter 3"/>
          <p:cNvSpPr>
            <a:spLocks noGrp="1"/>
          </p:cNvSpPr>
          <p:nvPr>
            <p:ph type="sldNum" sz="quarter" idx="5"/>
          </p:nvPr>
        </p:nvSpPr>
        <p:spPr/>
        <p:txBody>
          <a:bodyPr/>
          <a:lstStyle/>
          <a:p>
            <a:fld id="{552985BD-394C-4249-9520-F7128BE881DD}" type="slidenum">
              <a:rPr lang="ru-RU" smtClean="0"/>
              <a:t>15</a:t>
            </a:fld>
            <a:endParaRPr lang="ru-RU"/>
          </a:p>
        </p:txBody>
      </p:sp>
    </p:spTree>
    <p:extLst>
      <p:ext uri="{BB962C8B-B14F-4D97-AF65-F5344CB8AC3E}">
        <p14:creationId xmlns:p14="http://schemas.microsoft.com/office/powerpoint/2010/main" val="2595405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t>Successivamente ci si chiede se sia stato affrontato il vero problema. In questa fase le persone in formazione vengono incoraggiate a riflettere sull’eventuale presenza di un altro problema, più fondamentale. Le persone in formazione devono immedesimarsi negli ospiti dell’hotel. A tal fine possono anche attingere alle proprie esperienze. È importante che in questa fase vengano individuate delle alternative. Ciò può avvenire, ad esempio, semplicemente attraverso una breve discussione in coppia, al termine della quale ogni coppia condivide brevemente i propri risultati con l’intera classe.  </a:t>
            </a:r>
          </a:p>
        </p:txBody>
      </p:sp>
      <p:sp>
        <p:nvSpPr>
          <p:cNvPr id="4" name="Foliennummernplatzhalter 3"/>
          <p:cNvSpPr>
            <a:spLocks noGrp="1"/>
          </p:cNvSpPr>
          <p:nvPr>
            <p:ph type="sldNum" sz="quarter" idx="5"/>
          </p:nvPr>
        </p:nvSpPr>
        <p:spPr/>
        <p:txBody>
          <a:bodyPr/>
          <a:lstStyle/>
          <a:p>
            <a:fld id="{552985BD-394C-4249-9520-F7128BE881DD}" type="slidenum">
              <a:rPr lang="ru-RU" smtClean="0"/>
              <a:t>16</a:t>
            </a:fld>
            <a:endParaRPr lang="ru-RU"/>
          </a:p>
        </p:txBody>
      </p:sp>
    </p:spTree>
    <p:extLst>
      <p:ext uri="{BB962C8B-B14F-4D97-AF65-F5344CB8AC3E}">
        <p14:creationId xmlns:p14="http://schemas.microsoft.com/office/powerpoint/2010/main" val="891090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t>Qui la storia prosegue. Un «</a:t>
            </a:r>
            <a:r>
              <a:rPr lang="it-CH" sz="1100" noProof="0" dirty="0" err="1"/>
              <a:t>reframing</a:t>
            </a:r>
            <a:r>
              <a:rPr lang="it-CH" sz="1100" noProof="0" dirty="0"/>
              <a:t>» ha aiutato la direzione dell’hotel a individuare il problema di fondo. L’esempio dimostra che non esiste un unico modo di interpretare una situazione o un problema. È utile approfondire la questione. Il problema, infatti, non è la velocità dell’ascensore. Anche l’ascensore più veloce, in un edificio di 50 piani, comporterà un certo tempo di attesa. È l’attesa in sé che viene percepita come sgradevole.</a:t>
            </a:r>
          </a:p>
        </p:txBody>
      </p:sp>
      <p:sp>
        <p:nvSpPr>
          <p:cNvPr id="4" name="Foliennummernplatzhalter 3"/>
          <p:cNvSpPr>
            <a:spLocks noGrp="1"/>
          </p:cNvSpPr>
          <p:nvPr>
            <p:ph type="sldNum" sz="quarter" idx="5"/>
          </p:nvPr>
        </p:nvSpPr>
        <p:spPr/>
        <p:txBody>
          <a:bodyPr/>
          <a:lstStyle/>
          <a:p>
            <a:fld id="{552985BD-394C-4249-9520-F7128BE881DD}" type="slidenum">
              <a:rPr lang="ru-RU" smtClean="0"/>
              <a:t>17</a:t>
            </a:fld>
            <a:endParaRPr lang="ru-RU"/>
          </a:p>
        </p:txBody>
      </p:sp>
    </p:spTree>
    <p:extLst>
      <p:ext uri="{BB962C8B-B14F-4D97-AF65-F5344CB8AC3E}">
        <p14:creationId xmlns:p14="http://schemas.microsoft.com/office/powerpoint/2010/main" val="236080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t>In questo modo, attraverso il «</a:t>
            </a:r>
            <a:r>
              <a:rPr lang="it-CH" sz="1100" noProof="0" dirty="0" err="1"/>
              <a:t>reframing</a:t>
            </a:r>
            <a:r>
              <a:rPr lang="it-CH" sz="1100" noProof="0" dirty="0"/>
              <a:t>», si va oltre il problema apparente e si individua quello reale. Le soluzioni esemplificative al problema reale qui riportate possono essere integrate o adattate a piacere. L’importante è affrontare la noia, non la velocità dell’ascensore. Lo spazio delle soluzioni nell’inquadramento originario del problema è complesso e costoso. Queste soluzioni comportano un forte onere finanziario per l’hotel e non garantiscono che la noia – il problema di fondo – venga effettivamente risolta. </a:t>
            </a:r>
          </a:p>
        </p:txBody>
      </p:sp>
      <p:sp>
        <p:nvSpPr>
          <p:cNvPr id="4" name="Foliennummernplatzhalter 3"/>
          <p:cNvSpPr>
            <a:spLocks noGrp="1"/>
          </p:cNvSpPr>
          <p:nvPr>
            <p:ph type="sldNum" sz="quarter" idx="5"/>
          </p:nvPr>
        </p:nvSpPr>
        <p:spPr/>
        <p:txBody>
          <a:bodyPr/>
          <a:lstStyle/>
          <a:p>
            <a:fld id="{552985BD-394C-4249-9520-F7128BE881DD}" type="slidenum">
              <a:rPr lang="ru-RU" smtClean="0"/>
              <a:t>18</a:t>
            </a:fld>
            <a:endParaRPr lang="ru-RU"/>
          </a:p>
        </p:txBody>
      </p:sp>
    </p:spTree>
    <p:extLst>
      <p:ext uri="{BB962C8B-B14F-4D97-AF65-F5344CB8AC3E}">
        <p14:creationId xmlns:p14="http://schemas.microsoft.com/office/powerpoint/2010/main" val="2292741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t>La distinzione tra sintomo e causa è fondamentale: se ci si limita ad affrontare i sintomi senza risolvere la causa, potrebbe manifestarsi un nuovo sintomo oppure il sintomo potrebbe essere solo attenuato. Nel nostro esempio, quindi, i disturbi sono il segno che qualcosa non funziona in modo soddisfacente nell’utilizzo degli ascensori. Gli ospiti indicano l’attesa come motivo, sebbene in realtà si tratti delle sensazioni negative provate durante l’attesa (impazienza, frustrazione, ecc.). Se ci si prendesse il tempo di parlare un po’ più a lungo con alcuni ospiti e di chiedere loro cosa esattamente sia così fastidioso nell’attesa dell’ascensore, alcuni direbbero cose del tipo: «Devo aspettare così tanto.»; «Mi annoio.»; «Non ho pazienza perché ho ancora tante cose da sbrigare.»; «Mi mette a disagio stare lì in piedi senza far nulla.», ecc.</a:t>
            </a:r>
          </a:p>
        </p:txBody>
      </p:sp>
      <p:sp>
        <p:nvSpPr>
          <p:cNvPr id="4" name="Foliennummernplatzhalter 3"/>
          <p:cNvSpPr>
            <a:spLocks noGrp="1"/>
          </p:cNvSpPr>
          <p:nvPr>
            <p:ph type="sldNum" sz="quarter" idx="5"/>
          </p:nvPr>
        </p:nvSpPr>
        <p:spPr/>
        <p:txBody>
          <a:bodyPr/>
          <a:lstStyle/>
          <a:p>
            <a:fld id="{552985BD-394C-4249-9520-F7128BE881DD}" type="slidenum">
              <a:rPr lang="ru-RU" smtClean="0"/>
              <a:t>19</a:t>
            </a:fld>
            <a:endParaRPr lang="ru-RU"/>
          </a:p>
        </p:txBody>
      </p:sp>
    </p:spTree>
    <p:extLst>
      <p:ext uri="{BB962C8B-B14F-4D97-AF65-F5344CB8AC3E}">
        <p14:creationId xmlns:p14="http://schemas.microsoft.com/office/powerpoint/2010/main" val="813219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t>Se il contenuto della diapositiva è troppo complesso, l’insegnante può anche accennare brevemente ai punti salienti. L’esempio illustra come valga la pena dedicare tempo all’analisi del problema o all’esplorazione dell’ambito del problema. Tale analisi contribuisce a determinare i passi successivi nello sviluppo di una soluzione come punto di partenza per l’idea imprenditoriale. </a:t>
            </a:r>
          </a:p>
        </p:txBody>
      </p:sp>
      <p:sp>
        <p:nvSpPr>
          <p:cNvPr id="4" name="Foliennummernplatzhalter 3"/>
          <p:cNvSpPr>
            <a:spLocks noGrp="1"/>
          </p:cNvSpPr>
          <p:nvPr>
            <p:ph type="sldNum" sz="quarter" idx="5"/>
          </p:nvPr>
        </p:nvSpPr>
        <p:spPr/>
        <p:txBody>
          <a:bodyPr/>
          <a:lstStyle/>
          <a:p>
            <a:fld id="{552985BD-394C-4249-9520-F7128BE881DD}" type="slidenum">
              <a:rPr lang="ru-RU" smtClean="0"/>
              <a:t>20</a:t>
            </a:fld>
            <a:endParaRPr lang="ru-RU"/>
          </a:p>
        </p:txBody>
      </p:sp>
    </p:spTree>
    <p:extLst>
      <p:ext uri="{BB962C8B-B14F-4D97-AF65-F5344CB8AC3E}">
        <p14:creationId xmlns:p14="http://schemas.microsoft.com/office/powerpoint/2010/main" val="1905667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23D6D-7847-B9DB-362A-02FC3B9DC85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2F8E3ED-E2AF-7C50-A9BD-626D5B42065D}"/>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B3420083-67B1-75A6-29CE-88C357AB2DF8}"/>
              </a:ext>
            </a:extLst>
          </p:cNvPr>
          <p:cNvSpPr>
            <a:spLocks noGrp="1"/>
          </p:cNvSpPr>
          <p:nvPr>
            <p:ph type="body" idx="1"/>
          </p:nvPr>
        </p:nvSpPr>
        <p:spPr/>
        <p:txBody>
          <a:bodyPr/>
          <a:lstStyle/>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98A22CBF-F5B1-23EE-927C-DC1B02CE28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23431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8B047-89E6-E636-976F-2348BBCFA43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5D89D7E-F010-8B58-3F9D-04B8D246816A}"/>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73FDD3BD-F153-4652-7095-6225F22EC207}"/>
              </a:ext>
            </a:extLst>
          </p:cNvPr>
          <p:cNvSpPr>
            <a:spLocks noGrp="1"/>
          </p:cNvSpPr>
          <p:nvPr>
            <p:ph type="body" idx="1"/>
          </p:nvPr>
        </p:nvSpPr>
        <p:spPr/>
        <p:txBody>
          <a:bodyPr/>
          <a:lstStyle/>
          <a:p>
            <a:pPr marL="0" algn="l" defTabSz="914400" rtl="0" eaLnBrk="1" latinLnBrk="0" hangingPunct="1">
              <a:lnSpc>
                <a:spcPct val="115000"/>
              </a:lnSpc>
              <a:spcAft>
                <a:spcPts val="600"/>
              </a:spcAft>
              <a:buNone/>
            </a:pPr>
            <a:r>
              <a:rPr lang="it-CH" sz="1100" kern="1200" noProof="0" dirty="0">
                <a:solidFill>
                  <a:schemeClr val="tx1"/>
                </a:solidFill>
                <a:effectLst/>
                <a:latin typeface="Century Gothic" panose="020B0502020202020204" pitchFamily="34" charset="0"/>
                <a:ea typeface="+mn-ea"/>
                <a:cs typeface="+mn-cs"/>
              </a:rPr>
              <a:t>Per la sequenza che segue occorrono materiali per il bricolage in quantità sufficiente. Preparare cartone di recupero, nastro adesivo, post-it, spago spesso, forbici, ecc.</a:t>
            </a:r>
          </a:p>
          <a:p>
            <a:pPr marL="0" algn="l" defTabSz="914400" rtl="0" eaLnBrk="1" latinLnBrk="0" hangingPunct="1">
              <a:lnSpc>
                <a:spcPct val="115000"/>
              </a:lnSpc>
              <a:spcAft>
                <a:spcPts val="600"/>
              </a:spcAft>
              <a:buNone/>
            </a:pPr>
            <a:r>
              <a:rPr lang="it-CH" sz="1100" kern="1200" noProof="0" dirty="0">
                <a:solidFill>
                  <a:schemeClr val="tx1"/>
                </a:solidFill>
                <a:effectLst/>
                <a:latin typeface="Century Gothic" panose="020B0502020202020204" pitchFamily="34" charset="0"/>
                <a:ea typeface="+mn-ea"/>
                <a:cs typeface="+mn-cs"/>
              </a:rPr>
              <a:t>Per la fase di prototipazione, se possibile, è consigliabile utilizzare una stanza separata; in questo modo il materiale per il bricolage preparato nelle fasi precedenti non distrae le persone in formazione.</a:t>
            </a:r>
          </a:p>
          <a:p>
            <a:pPr marL="0" algn="l" defTabSz="914400" rtl="0" eaLnBrk="1" latinLnBrk="0" hangingPunct="1">
              <a:lnSpc>
                <a:spcPct val="115000"/>
              </a:lnSpc>
              <a:spcAft>
                <a:spcPts val="600"/>
              </a:spcAft>
              <a:buNone/>
            </a:pPr>
            <a:r>
              <a:rPr lang="it-CH" sz="1100" kern="1200" noProof="0" dirty="0">
                <a:solidFill>
                  <a:schemeClr val="tx1"/>
                </a:solidFill>
                <a:effectLst/>
                <a:latin typeface="Century Gothic" panose="020B0502020202020204" pitchFamily="34" charset="0"/>
                <a:ea typeface="+mn-ea"/>
                <a:cs typeface="+mn-cs"/>
              </a:rPr>
              <a:t>Per la fase delle interviste, disporre i tavoli in modo che due persone in formazione possano sedersi una di fronte all’altra. Per ogni tavolo, predisporre: due dispense, una busta con le carte delle domande colorate, due mappe dell’empatia (formato A3), materiale per scrivere e gli attuali supporti per il trasporto delle persone in formazione (zaini, borse, ecc.).</a:t>
            </a:r>
          </a:p>
          <a:p>
            <a:pPr>
              <a:lnSpc>
                <a:spcPct val="107000"/>
              </a:lnSpc>
              <a:spcAft>
                <a:spcPts val="800"/>
              </a:spcAft>
              <a:buNone/>
            </a:pPr>
            <a:endParaRPr lang="de-CH"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FF9E3656-E02A-03C1-9BBE-687C6FF69C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216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pPr marL="0" algn="l" defTabSz="914400" rtl="0" eaLnBrk="1" latinLnBrk="0" hangingPunct="1">
              <a:spcAft>
                <a:spcPts val="600"/>
              </a:spcAft>
            </a:pPr>
            <a:r>
              <a:rPr lang="it-CH" sz="1100" kern="1200" noProof="0" dirty="0">
                <a:solidFill>
                  <a:schemeClr val="tx1"/>
                </a:solidFill>
                <a:effectLst/>
                <a:latin typeface="Century Gothic" panose="020B0502020202020204" pitchFamily="34" charset="0"/>
                <a:ea typeface="+mn-ea"/>
                <a:cs typeface="+mn-cs"/>
              </a:rPr>
              <a:t>Per iniziare, si definiscono i presupposti: non teoria, ma esperienza diretta. Le persone in formazione lavorano a ritmo serrato in coppia, conducono interviste, sintetizzano le osservazioni, abbozzano idee e le mettono immediatamente alla prova. L’attenzione è rivolta al processo e al cambio di prospettiva: allontanarsi dalla propria opinione per arrivare a comprendere l’interlocutore/l’interlocutrice.</a:t>
            </a:r>
          </a:p>
          <a:p>
            <a:pPr marL="0" algn="l" defTabSz="914400" rtl="0" eaLnBrk="1" latinLnBrk="0" hangingPunct="1">
              <a:spcAft>
                <a:spcPts val="600"/>
              </a:spcAft>
            </a:pPr>
            <a:r>
              <a:rPr lang="it-CH" sz="1100" kern="1200" noProof="0" dirty="0">
                <a:solidFill>
                  <a:schemeClr val="tx1"/>
                </a:solidFill>
                <a:effectLst/>
                <a:latin typeface="Century Gothic" panose="020B0502020202020204" pitchFamily="34" charset="0"/>
                <a:ea typeface="+mn-ea"/>
                <a:cs typeface="+mn-cs"/>
              </a:rPr>
              <a:t>Le tre fasi – intervista, individuazione delle esigenze, primi approcci risolutivi – vengono presentate come un’esperienza coerente. Diventa evidente come dalle conversazioni emergano spunti concreti per soluzioni migliori. Ci si aspetta semplici schizzi e un breve prototipo; la perfezione è secondaria, poiché è in primo piano l’acquisizione di conoscenze.</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454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1CA0A-2CF2-DC4F-123A-C257465705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226E941-A569-8CAF-4F94-B5559B00C643}"/>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FFA32617-81F1-D77F-EC7C-43791981B1A0}"/>
              </a:ext>
            </a:extLst>
          </p:cNvPr>
          <p:cNvSpPr>
            <a:spLocks noGrp="1"/>
          </p:cNvSpPr>
          <p:nvPr>
            <p:ph type="body" idx="1"/>
          </p:nvPr>
        </p:nvSpPr>
        <p:spPr/>
        <p:txBody>
          <a:bodyPr/>
          <a:lstStyle/>
          <a:p>
            <a:pPr marL="0" algn="l" defTabSz="914400" rtl="0" eaLnBrk="1" latinLnBrk="0" hangingPunct="1">
              <a:spcAft>
                <a:spcPts val="600"/>
              </a:spcAft>
            </a:pPr>
            <a:r>
              <a:rPr lang="it-CH" sz="1100" kern="1200" noProof="0" dirty="0">
                <a:solidFill>
                  <a:schemeClr val="tx1"/>
                </a:solidFill>
                <a:effectLst/>
                <a:latin typeface="Century Gothic" panose="020B0502020202020204" pitchFamily="34" charset="0"/>
                <a:ea typeface="+mn-ea"/>
                <a:cs typeface="+mn-cs"/>
              </a:rPr>
              <a:t>L’esercizio applica la logica del Wallet Project (</a:t>
            </a:r>
            <a:r>
              <a:rPr lang="it-CH" sz="1100" kern="1200" noProof="0" dirty="0" err="1">
                <a:solidFill>
                  <a:schemeClr val="tx1"/>
                </a:solidFill>
                <a:effectLst/>
                <a:latin typeface="Century Gothic" panose="020B0502020202020204" pitchFamily="34" charset="0"/>
                <a:ea typeface="+mn-ea"/>
                <a:cs typeface="+mn-cs"/>
              </a:rPr>
              <a:t>d.school</a:t>
            </a:r>
            <a:r>
              <a:rPr lang="it-CH" sz="1100" kern="1200" noProof="0" dirty="0">
                <a:solidFill>
                  <a:schemeClr val="tx1"/>
                </a:solidFill>
                <a:effectLst/>
                <a:latin typeface="Century Gothic" panose="020B0502020202020204" pitchFamily="34" charset="0"/>
                <a:ea typeface="+mn-ea"/>
                <a:cs typeface="+mn-cs"/>
              </a:rPr>
              <a:t>) alla vita quotidiana delle persone in formazione: non progettare per se stessi, ma per il proprio partner, tenendo conto delle sue situazioni concrete, dei suoi limiti e delle sue preferenze.</a:t>
            </a:r>
          </a:p>
        </p:txBody>
      </p:sp>
      <p:sp>
        <p:nvSpPr>
          <p:cNvPr id="4" name="Foliennummernplatzhalter 3">
            <a:extLst>
              <a:ext uri="{FF2B5EF4-FFF2-40B4-BE49-F238E27FC236}">
                <a16:creationId xmlns:a16="http://schemas.microsoft.com/office/drawing/2014/main" id="{47654AAC-147D-A45A-8FF9-62687236F0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045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7636F-4D67-A15C-901C-AC0E71CB82F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0A61829-CA93-634F-4D6A-30CD341F6EC3}"/>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7CBD6BD9-88A7-FE5B-8448-76E38E3109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Le coppie vengono formate in modo casuale; il doppio ruolo (designer ↔ cliente) garantisce un cambio di prospettiva. Il materiale struttura il processo: le mappe dell’empatia e i dossier fissano le osservazioni, mentre le carte con le domande forniscono un punto di riferimento senza limitare la conversazione. Il tempo viene gestito in modo rigoroso; fasi brevi e chiare facilitano l’avanzamento del lavoro e mantengono alto il livello di energia.</a:t>
            </a:r>
          </a:p>
          <a:p>
            <a:endParaRPr lang="de-CH" dirty="0"/>
          </a:p>
        </p:txBody>
      </p:sp>
      <p:sp>
        <p:nvSpPr>
          <p:cNvPr id="4" name="Foliennummernplatzhalter 3">
            <a:extLst>
              <a:ext uri="{FF2B5EF4-FFF2-40B4-BE49-F238E27FC236}">
                <a16:creationId xmlns:a16="http://schemas.microsoft.com/office/drawing/2014/main" id="{5BED81C0-C26A-E33E-8AF2-C2225424F5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4380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FB7C0-A7C2-BEF5-4486-9C4B2733910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85DB307-5BC0-BC96-C9F9-E1B693D2667F}"/>
              </a:ext>
            </a:extLst>
          </p:cNvPr>
          <p:cNvSpPr>
            <a:spLocks noGrp="1" noRot="1" noChangeAspect="1"/>
          </p:cNvSpPr>
          <p:nvPr>
            <p:ph type="sldImg"/>
          </p:nvPr>
        </p:nvSpPr>
        <p:spPr>
          <a:xfrm>
            <a:off x="685800" y="1143000"/>
            <a:ext cx="5484813" cy="3084513"/>
          </a:xfrm>
        </p:spPr>
        <p:txBody>
          <a:bodyPr/>
          <a:lstStyle/>
          <a:p>
            <a:endParaRPr lang="de-CH"/>
          </a:p>
        </p:txBody>
      </p:sp>
      <p:sp>
        <p:nvSpPr>
          <p:cNvPr id="3" name="Notizenplatzhalter 2">
            <a:extLst>
              <a:ext uri="{FF2B5EF4-FFF2-40B4-BE49-F238E27FC236}">
                <a16:creationId xmlns:a16="http://schemas.microsoft.com/office/drawing/2014/main" id="{FF0ADA48-EA83-D5A9-E8AE-3E86082AB2AF}"/>
              </a:ext>
            </a:extLst>
          </p:cNvPr>
          <p:cNvSpPr>
            <a:spLocks noGrp="1"/>
          </p:cNvSpPr>
          <p:nvPr>
            <p:ph type="body" idx="1"/>
          </p:nvPr>
        </p:nvSpPr>
        <p:spPr/>
        <p:txBody>
          <a:bodyPr/>
          <a:lstStyle/>
          <a:p>
            <a:r>
              <a:rPr lang="it-CH" sz="1100" kern="1200" noProof="0" dirty="0">
                <a:solidFill>
                  <a:schemeClr val="tx1"/>
                </a:solidFill>
                <a:effectLst/>
                <a:latin typeface="Century Gothic" panose="020B0502020202020204" pitchFamily="34" charset="0"/>
                <a:ea typeface="+mn-ea"/>
                <a:cs typeface="+mn-cs"/>
              </a:rPr>
              <a:t>Questo breve esercizio di schizzo viene svolto volutamente prima della fase di empatia. Le persone in formazione descrivono in 2–3 minuti la propria soluzione ideale per il trasporto – senza discussione, senza giustificazioni, solo in modo rapido e approssimativo. L’obiettivo è rendere visibili i propri desideri e le proprie preferenze. Lo schizzo servirà in seguito come base di confronto per rendersi conto che le idee personali spesso non coincidono con le esigenze degli altri.</a:t>
            </a:r>
            <a:endParaRPr lang="it-CH" noProof="0" dirty="0"/>
          </a:p>
        </p:txBody>
      </p:sp>
      <p:sp>
        <p:nvSpPr>
          <p:cNvPr id="4" name="Foliennummernplatzhalter 3">
            <a:extLst>
              <a:ext uri="{FF2B5EF4-FFF2-40B4-BE49-F238E27FC236}">
                <a16:creationId xmlns:a16="http://schemas.microsoft.com/office/drawing/2014/main" id="{5D836E27-BD40-DCCE-F34D-E9AF23FAD0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26</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340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L’unicità dell’interlocutore/interlocutrice diventa un principio guida: porre domande in modo diverso, ascoltare con maggiore attenzione, raccogliere esempi anziché opinioni. </a:t>
            </a:r>
            <a:r>
              <a:rPr lang="it-CH" sz="1100" b="0" kern="1200" noProof="0" dirty="0">
                <a:solidFill>
                  <a:schemeClr val="tx1"/>
                </a:solidFill>
                <a:effectLst/>
                <a:latin typeface="Century Gothic" panose="020B0502020202020204" pitchFamily="34" charset="0"/>
                <a:ea typeface="+mn-ea"/>
                <a:cs typeface="+mn-cs"/>
              </a:rPr>
              <a:t>La conversazione non mira a trovare una soluzione. Le persone in formazione devono essere preparate a questo approccio. L’obiettivo </a:t>
            </a:r>
            <a:r>
              <a:rPr lang="it-CH" sz="1100" kern="1200" noProof="0" dirty="0">
                <a:solidFill>
                  <a:schemeClr val="tx1"/>
                </a:solidFill>
                <a:effectLst/>
                <a:latin typeface="Century Gothic" panose="020B0502020202020204" pitchFamily="34" charset="0"/>
                <a:ea typeface="+mn-ea"/>
                <a:cs typeface="+mn-cs"/>
              </a:rPr>
              <a:t>è comprendere situazioni, schemi e bisogni. Piccole storie concrete («Raccontami dell’ultima volta che…») forniscono spunti utili per la successiva elaborazione.</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27</a:t>
            </a:fld>
            <a:endParaRPr lang="ru-RU"/>
          </a:p>
        </p:txBody>
      </p:sp>
    </p:spTree>
    <p:extLst>
      <p:ext uri="{BB962C8B-B14F-4D97-AF65-F5344CB8AC3E}">
        <p14:creationId xmlns:p14="http://schemas.microsoft.com/office/powerpoint/2010/main" val="5430361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Affinché le persone in formazione possano cogliere tutti gli aspetti importanti della persona con cui interagiscono durante la fase di empatia, è disponibile la mappa dell’empatia. Essa mette in evidenza quanto ogni persona sia unica e aiuta a registrare in modo strutturato osservazioni e affermazioni.</a:t>
            </a:r>
          </a:p>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Attraverso domande mirate, vengono esplorati sistematicamente i diversi aspetti: chi è la persona, quali sono i suoi obiettivi, cosa vede, dice, fa e sente, nonché cosa la frustra o cosa desidera. In questo modo si ottiene un quadro completo dell’interlocutore/interlocutrice.</a:t>
            </a:r>
          </a:p>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Solo quando questa persona, con le sue esigenze, è stata veramente compresa, è possibile riflettere su possibili soluzioni per un nuovo sistema di trasporto.</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701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BC403-D217-6374-39C4-08E03C8531A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28EDEE0-5CA4-C043-91DB-5CD0FC5ED2E1}"/>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F53FC435-5E91-8B27-1E33-20E09DDB4B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In questa sezione viene spiegata la procedura da seguire per le interviste.</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Le </a:t>
            </a:r>
            <a:r>
              <a:rPr lang="de-CH" sz="1100" kern="1200" dirty="0" err="1">
                <a:solidFill>
                  <a:schemeClr val="tx1"/>
                </a:solidFill>
                <a:effectLst/>
                <a:latin typeface="Century Gothic" panose="020B0502020202020204" pitchFamily="34" charset="0"/>
                <a:ea typeface="+mn-ea"/>
                <a:cs typeface="+mn-cs"/>
              </a:rPr>
              <a:t>persone</a:t>
            </a:r>
            <a:r>
              <a:rPr lang="de-CH" sz="1100" kern="1200" dirty="0">
                <a:solidFill>
                  <a:schemeClr val="tx1"/>
                </a:solidFill>
                <a:effectLst/>
                <a:latin typeface="Century Gothic" panose="020B0502020202020204" pitchFamily="34" charset="0"/>
                <a:ea typeface="+mn-ea"/>
                <a:cs typeface="+mn-cs"/>
              </a:rPr>
              <a:t> in </a:t>
            </a:r>
            <a:r>
              <a:rPr lang="de-CH" sz="1100" kern="1200" dirty="0" err="1">
                <a:solidFill>
                  <a:schemeClr val="tx1"/>
                </a:solidFill>
                <a:effectLst/>
                <a:latin typeface="Century Gothic" panose="020B0502020202020204" pitchFamily="34" charset="0"/>
                <a:ea typeface="+mn-ea"/>
                <a:cs typeface="+mn-cs"/>
              </a:rPr>
              <a:t>formazione</a:t>
            </a:r>
            <a:r>
              <a:rPr lang="de-CH" sz="1100" kern="1200" dirty="0">
                <a:solidFill>
                  <a:schemeClr val="tx1"/>
                </a:solidFill>
                <a:effectLst/>
                <a:latin typeface="Century Gothic" panose="020B0502020202020204" pitchFamily="34" charset="0"/>
                <a:ea typeface="+mn-ea"/>
                <a:cs typeface="+mn-cs"/>
              </a:rPr>
              <a:t> </a:t>
            </a:r>
            <a:r>
              <a:rPr lang="de-CH" sz="1100" kern="1200" dirty="0" err="1">
                <a:solidFill>
                  <a:schemeClr val="tx1"/>
                </a:solidFill>
                <a:effectLst/>
                <a:latin typeface="Century Gothic" panose="020B0502020202020204" pitchFamily="34" charset="0"/>
                <a:ea typeface="+mn-ea"/>
                <a:cs typeface="+mn-cs"/>
              </a:rPr>
              <a:t>compilano</a:t>
            </a:r>
            <a:r>
              <a:rPr lang="de-CH" sz="1100" kern="1200" dirty="0">
                <a:solidFill>
                  <a:schemeClr val="tx1"/>
                </a:solidFill>
                <a:effectLst/>
                <a:latin typeface="Century Gothic" panose="020B0502020202020204" pitchFamily="34" charset="0"/>
                <a:ea typeface="+mn-ea"/>
                <a:cs typeface="+mn-cs"/>
              </a:rPr>
              <a:t> la </a:t>
            </a:r>
            <a:r>
              <a:rPr lang="de-CH" sz="1100" kern="1200" dirty="0" err="1">
                <a:solidFill>
                  <a:schemeClr val="tx1"/>
                </a:solidFill>
                <a:effectLst/>
                <a:latin typeface="Century Gothic" panose="020B0502020202020204" pitchFamily="34" charset="0"/>
                <a:ea typeface="+mn-ea"/>
                <a:cs typeface="+mn-cs"/>
              </a:rPr>
              <a:t>mappa</a:t>
            </a:r>
            <a:r>
              <a:rPr lang="de-CH" sz="1100" kern="1200" dirty="0">
                <a:solidFill>
                  <a:schemeClr val="tx1"/>
                </a:solidFill>
                <a:effectLst/>
                <a:latin typeface="Century Gothic" panose="020B0502020202020204" pitchFamily="34" charset="0"/>
                <a:ea typeface="+mn-ea"/>
                <a:cs typeface="+mn-cs"/>
              </a:rPr>
              <a:t> dell’empatia passo dopo passo seguendo le carte delle </a:t>
            </a:r>
            <a:r>
              <a:rPr lang="de-CH" sz="1100" kern="1200" dirty="0" err="1">
                <a:solidFill>
                  <a:schemeClr val="tx1"/>
                </a:solidFill>
                <a:effectLst/>
                <a:latin typeface="Century Gothic" panose="020B0502020202020204" pitchFamily="34" charset="0"/>
                <a:ea typeface="+mn-ea"/>
                <a:cs typeface="+mn-cs"/>
              </a:rPr>
              <a:t>domande</a:t>
            </a:r>
            <a:r>
              <a:rPr lang="de-CH" sz="1100" kern="1200" dirty="0">
                <a:solidFill>
                  <a:schemeClr val="tx1"/>
                </a:solidFill>
                <a:effectLst/>
                <a:latin typeface="Century Gothic" panose="020B0502020202020204" pitchFamily="34" charset="0"/>
                <a:ea typeface="+mn-ea"/>
                <a:cs typeface="+mn-cs"/>
              </a:rPr>
              <a:t> colorate contenute nella busta: prima quella gialla (1), poi quella verde (2) e così via.</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L’insegnante guida chiaramente lo svolgimento: dà il segnale di inizio, </a:t>
            </a:r>
            <a:r>
              <a:rPr lang="de-CH" sz="1100" kern="1200" dirty="0" err="1">
                <a:solidFill>
                  <a:schemeClr val="tx1"/>
                </a:solidFill>
                <a:effectLst/>
                <a:latin typeface="Century Gothic" panose="020B0502020202020204" pitchFamily="34" charset="0"/>
                <a:ea typeface="+mn-ea"/>
                <a:cs typeface="+mn-cs"/>
              </a:rPr>
              <a:t>annuncia</a:t>
            </a:r>
            <a:r>
              <a:rPr lang="de-CH" sz="1100" kern="1200" dirty="0">
                <a:solidFill>
                  <a:schemeClr val="tx1"/>
                </a:solidFill>
                <a:effectLst/>
                <a:latin typeface="Century Gothic" panose="020B0502020202020204" pitchFamily="34" charset="0"/>
                <a:ea typeface="+mn-ea"/>
                <a:cs typeface="+mn-cs"/>
              </a:rPr>
              <a:t> il tempo a </a:t>
            </a:r>
            <a:r>
              <a:rPr lang="de-CH" sz="1100" kern="1200" dirty="0" err="1">
                <a:solidFill>
                  <a:schemeClr val="tx1"/>
                </a:solidFill>
                <a:effectLst/>
                <a:latin typeface="Century Gothic" panose="020B0502020202020204" pitchFamily="34" charset="0"/>
                <a:ea typeface="+mn-ea"/>
                <a:cs typeface="+mn-cs"/>
              </a:rPr>
              <a:t>disposizione</a:t>
            </a:r>
            <a:r>
              <a:rPr lang="de-CH" sz="1100" kern="1200" dirty="0">
                <a:solidFill>
                  <a:schemeClr val="tx1"/>
                </a:solidFill>
                <a:effectLst/>
                <a:latin typeface="Century Gothic" panose="020B0502020202020204" pitchFamily="34" charset="0"/>
                <a:ea typeface="+mn-ea"/>
                <a:cs typeface="+mn-cs"/>
              </a:rPr>
              <a:t>, introduce il cambio di ruoli.</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Chi conduce l’intervista legge ad alta voce la domanda </a:t>
            </a:r>
            <a:r>
              <a:rPr lang="de-CH" sz="1100" kern="1200" dirty="0" err="1">
                <a:solidFill>
                  <a:schemeClr val="tx1"/>
                </a:solidFill>
                <a:effectLst/>
                <a:latin typeface="Century Gothic" panose="020B0502020202020204" pitchFamily="34" charset="0"/>
                <a:ea typeface="+mn-ea"/>
                <a:cs typeface="+mn-cs"/>
              </a:rPr>
              <a:t>sulla</a:t>
            </a:r>
            <a:r>
              <a:rPr lang="de-CH" sz="1100" kern="1200" dirty="0">
                <a:solidFill>
                  <a:schemeClr val="tx1"/>
                </a:solidFill>
                <a:effectLst/>
                <a:latin typeface="Century Gothic" panose="020B0502020202020204" pitchFamily="34" charset="0"/>
                <a:ea typeface="+mn-ea"/>
                <a:cs typeface="+mn-cs"/>
              </a:rPr>
              <a:t> </a:t>
            </a:r>
            <a:r>
              <a:rPr lang="de-CH" sz="1100" kern="1200" dirty="0" err="1">
                <a:solidFill>
                  <a:schemeClr val="tx1"/>
                </a:solidFill>
                <a:effectLst/>
                <a:latin typeface="Century Gothic" panose="020B0502020202020204" pitchFamily="34" charset="0"/>
                <a:ea typeface="+mn-ea"/>
                <a:cs typeface="+mn-cs"/>
              </a:rPr>
              <a:t>mappa</a:t>
            </a:r>
            <a:r>
              <a:rPr lang="de-CH" sz="1100" kern="1200" dirty="0">
                <a:solidFill>
                  <a:schemeClr val="tx1"/>
                </a:solidFill>
                <a:effectLst/>
                <a:latin typeface="Century Gothic" panose="020B0502020202020204" pitchFamily="34" charset="0"/>
                <a:ea typeface="+mn-ea"/>
                <a:cs typeface="+mn-cs"/>
              </a:rPr>
              <a:t>, ascolta attivamente, pone domande di approfondimento («Perché? Quando? Dove? Raccontami dell’ultima volta…») e annota le risposte direttamente nel campo corrispondente – possibilmente alla lettera e con esempi. La persona intervistata parla sulla base della propria esperienza; si tratta di osservazioni e bisogni, non di soluzioni.</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Dopo questa introduzione, la procedura è chiara per tutti e si può procedere passo dopo passo con le diapositive successive.</a:t>
            </a:r>
          </a:p>
          <a:p>
            <a:endParaRPr lang="de-CH" dirty="0"/>
          </a:p>
        </p:txBody>
      </p:sp>
      <p:sp>
        <p:nvSpPr>
          <p:cNvPr id="4" name="Foliennummernplatzhalter 3">
            <a:extLst>
              <a:ext uri="{FF2B5EF4-FFF2-40B4-BE49-F238E27FC236}">
                <a16:creationId xmlns:a16="http://schemas.microsoft.com/office/drawing/2014/main" id="{7EEFE9B2-815C-376C-B65C-4492A82D34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670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t>Durante l’</a:t>
            </a:r>
            <a:r>
              <a:rPr lang="it-CH" sz="1100" noProof="0" dirty="0" err="1"/>
              <a:t>Inspiration</a:t>
            </a:r>
            <a:r>
              <a:rPr lang="it-CH" sz="1100" noProof="0" dirty="0"/>
              <a:t> Day, le persone in formazione fanno le prime esperienze con il pensiero e l’azione imprenditoriale. L’evento si svolge nell’arco di mezza giornata o di una giornata intera. Se si opta per mezza giornata, consigliamo di concentrarsi sul Design Thinking. L’Entrepreneur Talk può essere integrato anche durante lo svolgimento del resto del programma.</a:t>
            </a:r>
          </a:p>
          <a:p>
            <a:endParaRPr lang="it-CH" sz="1100" noProof="0" dirty="0"/>
          </a:p>
          <a:p>
            <a:r>
              <a:rPr lang="it-CH" sz="1100" noProof="0" dirty="0"/>
              <a:t>Gli elementi e le attività dell’</a:t>
            </a:r>
            <a:r>
              <a:rPr lang="it-CH" sz="1100" noProof="0" dirty="0" err="1"/>
              <a:t>Inspiration</a:t>
            </a:r>
            <a:r>
              <a:rPr lang="it-CH" sz="1100" noProof="0" dirty="0"/>
              <a:t> Day preparano le persone in formazione a lavorare con </a:t>
            </a:r>
            <a:r>
              <a:rPr lang="it-CH" sz="1100" i="1" noProof="0" dirty="0"/>
              <a:t>myidea</a:t>
            </a:r>
            <a:r>
              <a:rPr lang="it-CH" sz="1100" noProof="0" dirty="0"/>
              <a:t>. Nei moduli successivi di </a:t>
            </a:r>
            <a:r>
              <a:rPr lang="it-CH" sz="1100" i="1" noProof="0" dirty="0"/>
              <a:t>myidea</a:t>
            </a:r>
            <a:r>
              <a:rPr lang="it-CH" sz="1100" noProof="0" dirty="0"/>
              <a:t> è possibile fare numerosi riferimenti all’</a:t>
            </a:r>
            <a:r>
              <a:rPr lang="it-CH" sz="1100" noProof="0" dirty="0" err="1"/>
              <a:t>Inspiration</a:t>
            </a:r>
            <a:r>
              <a:rPr lang="it-CH" sz="1100" noProof="0" dirty="0"/>
              <a:t> Day, ad esempio quando si tratta di approfondire un ambito problematico nel contesto del Modulo 1. Il collegamento con l’</a:t>
            </a:r>
            <a:r>
              <a:rPr lang="it-CH" sz="1100" noProof="0" dirty="0" err="1"/>
              <a:t>Inspiration</a:t>
            </a:r>
            <a:r>
              <a:rPr lang="it-CH" sz="1100" noProof="0" dirty="0"/>
              <a:t> Day può anche significare che singole attività nei moduli successivi possano essere omesse o adattate, qualora risulti che le persone in formazione dispongano già di competenze di base sull’argomento in questione. </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95854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152FB-722D-6887-FF74-73A350265D6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FE1F9E7-E821-9EF5-7A08-D994FE76D8C2}"/>
              </a:ext>
            </a:extLst>
          </p:cNvPr>
          <p:cNvSpPr>
            <a:spLocks noGrp="1" noRot="1" noChangeAspect="1"/>
          </p:cNvSpPr>
          <p:nvPr>
            <p:ph type="sldImg"/>
          </p:nvPr>
        </p:nvSpPr>
        <p:spPr>
          <a:xfrm>
            <a:off x="687388" y="1143000"/>
            <a:ext cx="5484812" cy="3084513"/>
          </a:xfrm>
        </p:spPr>
        <p:txBody>
          <a:bodyPr/>
          <a:lstStyle/>
          <a:p>
            <a:endParaRPr lang="de-CH"/>
          </a:p>
        </p:txBody>
      </p:sp>
      <p:sp>
        <p:nvSpPr>
          <p:cNvPr id="3" name="Notizenplatzhalter 2">
            <a:extLst>
              <a:ext uri="{FF2B5EF4-FFF2-40B4-BE49-F238E27FC236}">
                <a16:creationId xmlns:a16="http://schemas.microsoft.com/office/drawing/2014/main" id="{31317710-61F8-468E-D74D-256B8C92E4D9}"/>
              </a:ext>
            </a:extLst>
          </p:cNvPr>
          <p:cNvSpPr>
            <a:spLocks noGrp="1"/>
          </p:cNvSpPr>
          <p:nvPr>
            <p:ph type="body" idx="1"/>
          </p:nvPr>
        </p:nvSpPr>
        <p:spPr/>
        <p:txBody>
          <a:bodyPr/>
          <a:lstStyle/>
          <a:p>
            <a:pPr marL="228600" indent="-228600">
              <a:buAutoNum type="arabicPeriod"/>
            </a:pPr>
            <a:endParaRPr lang="en-US" dirty="0"/>
          </a:p>
        </p:txBody>
      </p:sp>
      <p:sp>
        <p:nvSpPr>
          <p:cNvPr id="4" name="Foliennummernplatzhalter 3">
            <a:extLst>
              <a:ext uri="{FF2B5EF4-FFF2-40B4-BE49-F238E27FC236}">
                <a16:creationId xmlns:a16="http://schemas.microsoft.com/office/drawing/2014/main" id="{C2951933-6DCC-5FED-2353-82F8117425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30</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464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DB74E-C0D6-5052-2DCE-55424B60716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A414C7D-C552-4428-7B01-5D7A2346BA51}"/>
              </a:ext>
            </a:extLst>
          </p:cNvPr>
          <p:cNvSpPr>
            <a:spLocks noGrp="1" noRot="1" noChangeAspect="1"/>
          </p:cNvSpPr>
          <p:nvPr>
            <p:ph type="sldImg"/>
          </p:nvPr>
        </p:nvSpPr>
        <p:spPr>
          <a:xfrm>
            <a:off x="690563" y="1143000"/>
            <a:ext cx="5481637" cy="3084513"/>
          </a:xfrm>
        </p:spPr>
        <p:txBody>
          <a:bodyPr/>
          <a:lstStyle/>
          <a:p>
            <a:endParaRPr lang="de-CH"/>
          </a:p>
        </p:txBody>
      </p:sp>
      <p:sp>
        <p:nvSpPr>
          <p:cNvPr id="3" name="Notizenplatzhalter 2">
            <a:extLst>
              <a:ext uri="{FF2B5EF4-FFF2-40B4-BE49-F238E27FC236}">
                <a16:creationId xmlns:a16="http://schemas.microsoft.com/office/drawing/2014/main" id="{806D20DA-9889-444C-6216-21CF90493FDD}"/>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Foliennummernplatzhalter 3">
            <a:extLst>
              <a:ext uri="{FF2B5EF4-FFF2-40B4-BE49-F238E27FC236}">
                <a16:creationId xmlns:a16="http://schemas.microsoft.com/office/drawing/2014/main" id="{B57E32B9-CAE7-CFEB-AFFE-7E8C86213E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31</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1968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DF806-B8E9-6909-5DAC-19586EDE60C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A32DBFF-92C1-3AE7-485B-D04325D1A4A3}"/>
              </a:ext>
            </a:extLst>
          </p:cNvPr>
          <p:cNvSpPr>
            <a:spLocks noGrp="1" noRot="1" noChangeAspect="1"/>
          </p:cNvSpPr>
          <p:nvPr>
            <p:ph type="sldImg"/>
          </p:nvPr>
        </p:nvSpPr>
        <p:spPr>
          <a:xfrm>
            <a:off x="690563" y="1143000"/>
            <a:ext cx="5481637" cy="3084513"/>
          </a:xfrm>
        </p:spPr>
        <p:txBody>
          <a:bodyPr/>
          <a:lstStyle/>
          <a:p>
            <a:endParaRPr lang="de-CH"/>
          </a:p>
        </p:txBody>
      </p:sp>
      <p:sp>
        <p:nvSpPr>
          <p:cNvPr id="3" name="Notizenplatzhalter 2">
            <a:extLst>
              <a:ext uri="{FF2B5EF4-FFF2-40B4-BE49-F238E27FC236}">
                <a16:creationId xmlns:a16="http://schemas.microsoft.com/office/drawing/2014/main" id="{4C8B9903-310C-9659-0FE0-F6ED83B83E1C}"/>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729C3821-6171-AF67-6D5B-341A7529FD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32</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4227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5AF0C-724A-45A9-482E-F3740EEBC24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896187A-4204-36EE-4198-E735089C5971}"/>
              </a:ext>
            </a:extLst>
          </p:cNvPr>
          <p:cNvSpPr>
            <a:spLocks noGrp="1" noRot="1" noChangeAspect="1"/>
          </p:cNvSpPr>
          <p:nvPr>
            <p:ph type="sldImg"/>
          </p:nvPr>
        </p:nvSpPr>
        <p:spPr>
          <a:xfrm>
            <a:off x="688975" y="1143000"/>
            <a:ext cx="5483225" cy="3084513"/>
          </a:xfrm>
        </p:spPr>
        <p:txBody>
          <a:bodyPr/>
          <a:lstStyle/>
          <a:p>
            <a:endParaRPr lang="de-CH"/>
          </a:p>
        </p:txBody>
      </p:sp>
      <p:sp>
        <p:nvSpPr>
          <p:cNvPr id="3" name="Notizenplatzhalter 2">
            <a:extLst>
              <a:ext uri="{FF2B5EF4-FFF2-40B4-BE49-F238E27FC236}">
                <a16:creationId xmlns:a16="http://schemas.microsoft.com/office/drawing/2014/main" id="{9E344D83-3A51-2D83-D193-0822FC14C607}"/>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BE547BDF-A283-F0F4-A5B3-992DC746DD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33</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05115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24EAE-6843-461E-1665-7976DA58B4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793048F-1755-61B9-63AE-F208F60FE231}"/>
              </a:ext>
            </a:extLst>
          </p:cNvPr>
          <p:cNvSpPr>
            <a:spLocks noGrp="1" noRot="1" noChangeAspect="1"/>
          </p:cNvSpPr>
          <p:nvPr>
            <p:ph type="sldImg"/>
          </p:nvPr>
        </p:nvSpPr>
        <p:spPr>
          <a:xfrm>
            <a:off x="688975" y="1143000"/>
            <a:ext cx="5483225" cy="3084513"/>
          </a:xfrm>
        </p:spPr>
        <p:txBody>
          <a:bodyPr/>
          <a:lstStyle/>
          <a:p>
            <a:endParaRPr lang="de-CH"/>
          </a:p>
        </p:txBody>
      </p:sp>
      <p:sp>
        <p:nvSpPr>
          <p:cNvPr id="3" name="Notizenplatzhalter 2">
            <a:extLst>
              <a:ext uri="{FF2B5EF4-FFF2-40B4-BE49-F238E27FC236}">
                <a16:creationId xmlns:a16="http://schemas.microsoft.com/office/drawing/2014/main" id="{45870D02-3371-C002-0B6B-A8B17B7755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Le domande contrassegnate in arancione riguardano ciò che la persona fa effettivamente. In questo contesto si può sottolineare che le persone in formazione possono mostrare e spiegare direttamente le soluzioni di trasporto che utilizzano attualmente. Devono descrivere come le utilizzano nella vita quotidiana, cosa funziona bene e cosa li disturba. La dimostrazione concreta rende più facile mettere in luce i reali modelli di utilizzo e le abitudini, invece di limitarsi a parlarne.</a:t>
            </a:r>
          </a:p>
          <a:p>
            <a:endParaRPr lang="en-US" dirty="0"/>
          </a:p>
        </p:txBody>
      </p:sp>
      <p:sp>
        <p:nvSpPr>
          <p:cNvPr id="4" name="Foliennummernplatzhalter 3">
            <a:extLst>
              <a:ext uri="{FF2B5EF4-FFF2-40B4-BE49-F238E27FC236}">
                <a16:creationId xmlns:a16="http://schemas.microsoft.com/office/drawing/2014/main" id="{11D14D3C-9CFC-1BCA-3052-E46DF433F5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34</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3777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30FE6-D2A5-2C74-69FD-13C741A20FB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D10A62B-BAED-4F8F-2F36-C929A732E30D}"/>
              </a:ext>
            </a:extLst>
          </p:cNvPr>
          <p:cNvSpPr>
            <a:spLocks noGrp="1" noRot="1" noChangeAspect="1"/>
          </p:cNvSpPr>
          <p:nvPr>
            <p:ph type="sldImg"/>
          </p:nvPr>
        </p:nvSpPr>
        <p:spPr>
          <a:xfrm>
            <a:off x="688975" y="1143000"/>
            <a:ext cx="5483225" cy="3084513"/>
          </a:xfrm>
        </p:spPr>
        <p:txBody>
          <a:bodyPr/>
          <a:lstStyle/>
          <a:p>
            <a:endParaRPr lang="de-CH"/>
          </a:p>
        </p:txBody>
      </p:sp>
      <p:sp>
        <p:nvSpPr>
          <p:cNvPr id="3" name="Notizenplatzhalter 2">
            <a:extLst>
              <a:ext uri="{FF2B5EF4-FFF2-40B4-BE49-F238E27FC236}">
                <a16:creationId xmlns:a16="http://schemas.microsoft.com/office/drawing/2014/main" id="{259D3B93-B7BB-666B-F7F2-0DD0B22F5F31}"/>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85C93BA0-2A53-99ED-282A-389A68DDBE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35</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42330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1C1BE-81A2-04A8-8D62-D249B342382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9FC46C-DAAD-132E-D142-DEA463DE2B9D}"/>
              </a:ext>
            </a:extLst>
          </p:cNvPr>
          <p:cNvSpPr>
            <a:spLocks noGrp="1" noRot="1" noChangeAspect="1"/>
          </p:cNvSpPr>
          <p:nvPr>
            <p:ph type="sldImg"/>
          </p:nvPr>
        </p:nvSpPr>
        <p:spPr>
          <a:xfrm>
            <a:off x="688975" y="1143000"/>
            <a:ext cx="5483225" cy="3084513"/>
          </a:xfrm>
        </p:spPr>
        <p:txBody>
          <a:bodyPr/>
          <a:lstStyle/>
          <a:p>
            <a:endParaRPr lang="de-CH"/>
          </a:p>
        </p:txBody>
      </p:sp>
      <p:sp>
        <p:nvSpPr>
          <p:cNvPr id="3" name="Notizenplatzhalter 2">
            <a:extLst>
              <a:ext uri="{FF2B5EF4-FFF2-40B4-BE49-F238E27FC236}">
                <a16:creationId xmlns:a16="http://schemas.microsoft.com/office/drawing/2014/main" id="{EDCD2993-41C3-66CA-DAE8-4689E98F8D07}"/>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E969E6E5-F1F7-B747-D3B3-44E1957E8D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36</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16872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1B8EF-EEBF-36EC-382F-D599AC4942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96ADEB-C5EE-D1CD-DC53-8D47B6EE0577}"/>
              </a:ext>
            </a:extLst>
          </p:cNvPr>
          <p:cNvSpPr>
            <a:spLocks noGrp="1" noRot="1" noChangeAspect="1"/>
          </p:cNvSpPr>
          <p:nvPr>
            <p:ph type="sldImg"/>
          </p:nvPr>
        </p:nvSpPr>
        <p:spPr>
          <a:xfrm>
            <a:off x="688975" y="1143000"/>
            <a:ext cx="5483225" cy="3084513"/>
          </a:xfrm>
        </p:spPr>
        <p:txBody>
          <a:bodyPr/>
          <a:lstStyle/>
          <a:p>
            <a:endParaRPr lang="de-CH"/>
          </a:p>
        </p:txBody>
      </p:sp>
      <p:sp>
        <p:nvSpPr>
          <p:cNvPr id="3" name="Notizenplatzhalter 2">
            <a:extLst>
              <a:ext uri="{FF2B5EF4-FFF2-40B4-BE49-F238E27FC236}">
                <a16:creationId xmlns:a16="http://schemas.microsoft.com/office/drawing/2014/main" id="{229334EC-D1B2-FC25-D3DA-A182B19755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Ora si passa dall’intervista alla sintesi: le persone in formazione prendono la dispensa e lavorano con la mappa dell’empatia del proprio interlocutore/della propria interlocutrice appena compilata.</a:t>
            </a:r>
          </a:p>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Procedura: esaminare la mappa in silenzio, evidenziare i punti ricorrenti; successivamente, compilare nella dispensa i campi relativi a modelli, sorprese e 1–2 citazioni a sostegno, formulando poi una frase precisa sul bisogno o problema centrale (</a:t>
            </a:r>
            <a:r>
              <a:rPr lang="it-CH" sz="1100" b="1" kern="1200" noProof="0" dirty="0">
                <a:solidFill>
                  <a:schemeClr val="tx1"/>
                </a:solidFill>
                <a:effectLst/>
                <a:latin typeface="Century Gothic" panose="020B0502020202020204" pitchFamily="34" charset="0"/>
                <a:ea typeface="+mn-ea"/>
                <a:cs typeface="+mn-cs"/>
              </a:rPr>
              <a:t>senza fornire una soluzione concreta</a:t>
            </a:r>
            <a:r>
              <a:rPr lang="it-CH" sz="1100" kern="1200" noProof="0" dirty="0">
                <a:solidFill>
                  <a:schemeClr val="tx1"/>
                </a:solidFill>
                <a:effectLst/>
                <a:latin typeface="Century Gothic" panose="020B0502020202020204" pitchFamily="34" charset="0"/>
                <a:ea typeface="+mn-ea"/>
                <a:cs typeface="+mn-cs"/>
              </a:rPr>
              <a:t>). L’insegnante dà il segnale di inizio, stabilisce il tempo a disposizione e il cambio di ruoli.</a:t>
            </a:r>
          </a:p>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Le diapositive seguenti illustrano il prosieguo dell’attività e descrivono passo dopo passo le prossime attività delle persone in formazione.</a:t>
            </a:r>
          </a:p>
          <a:p>
            <a:endParaRPr lang="en-US" dirty="0"/>
          </a:p>
        </p:txBody>
      </p:sp>
      <p:sp>
        <p:nvSpPr>
          <p:cNvPr id="4" name="Foliennummernplatzhalter 3">
            <a:extLst>
              <a:ext uri="{FF2B5EF4-FFF2-40B4-BE49-F238E27FC236}">
                <a16:creationId xmlns:a16="http://schemas.microsoft.com/office/drawing/2014/main" id="{9131A2D6-B602-06CD-51A5-F5277E8FA6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t>37</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10856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38</a:t>
            </a:fld>
            <a:endParaRPr lang="ru-RU"/>
          </a:p>
        </p:txBody>
      </p:sp>
    </p:spTree>
    <p:extLst>
      <p:ext uri="{BB962C8B-B14F-4D97-AF65-F5344CB8AC3E}">
        <p14:creationId xmlns:p14="http://schemas.microsoft.com/office/powerpoint/2010/main" val="30707091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39</a:t>
            </a:fld>
            <a:endParaRPr lang="ru-RU"/>
          </a:p>
        </p:txBody>
      </p:sp>
    </p:spTree>
    <p:extLst>
      <p:ext uri="{BB962C8B-B14F-4D97-AF65-F5344CB8AC3E}">
        <p14:creationId xmlns:p14="http://schemas.microsoft.com/office/powerpoint/2010/main" val="227525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851BE-47EE-6F12-ACE1-3153A49A51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63D484A-F200-85F1-F1AC-3BB63D2171BB}"/>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B634FFE8-D65C-D77C-9719-8348F85C0ACC}"/>
              </a:ext>
            </a:extLst>
          </p:cNvPr>
          <p:cNvSpPr>
            <a:spLocks noGrp="1"/>
          </p:cNvSpPr>
          <p:nvPr>
            <p:ph type="body" idx="1"/>
          </p:nvPr>
        </p:nvSpPr>
        <p:spPr/>
        <p:txBody>
          <a:bodyPr/>
          <a:lstStyle/>
          <a:p>
            <a:r>
              <a:rPr lang="it-CH" sz="1100" noProof="0" dirty="0">
                <a:latin typeface="Century Gothic" panose="020B0502020202020204" pitchFamily="34" charset="0"/>
              </a:rPr>
              <a:t>Durante l’</a:t>
            </a:r>
            <a:r>
              <a:rPr lang="it-CH" sz="1100" noProof="0" dirty="0" err="1">
                <a:latin typeface="Century Gothic" panose="020B0502020202020204" pitchFamily="34" charset="0"/>
              </a:rPr>
              <a:t>Inspiration</a:t>
            </a:r>
            <a:r>
              <a:rPr lang="it-CH" sz="1100" noProof="0" dirty="0">
                <a:latin typeface="Century Gothic" panose="020B0502020202020204" pitchFamily="34" charset="0"/>
              </a:rPr>
              <a:t> Day verranno presentati tre ambiti tematici rilevanti per il pensiero e l’azione imprenditoriale: riflettere sui problemi in molteplici modi, il Design Thinking e l’Entrepreneur Talk. Le attività correlate offrono una prima panoramica sull’imprenditorialità incentrata su tre aspetti chiave: esplorare un problema in modo più approfondito, anziché sviluppare soluzioni affrettate e unilaterali; non partire dalla propria visione di un prodotto o di un servizio, ma comprendere meglio le esigenze dei/delle potenziali clienti; e ottenere spunti autentici dialogando con imprenditori e imprenditrici carismatici: cosa significa sviluppare un’idea imprenditoriale e affrontare ostacoli e insuccessi? </a:t>
            </a:r>
          </a:p>
        </p:txBody>
      </p:sp>
      <p:sp>
        <p:nvSpPr>
          <p:cNvPr id="4" name="Foliennummernplatzhalter 3">
            <a:extLst>
              <a:ext uri="{FF2B5EF4-FFF2-40B4-BE49-F238E27FC236}">
                <a16:creationId xmlns:a16="http://schemas.microsoft.com/office/drawing/2014/main" id="{72250FFA-79B9-E966-B0C4-B05F00314C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9782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40</a:t>
            </a:fld>
            <a:endParaRPr lang="ru-RU"/>
          </a:p>
        </p:txBody>
      </p:sp>
    </p:spTree>
    <p:extLst>
      <p:ext uri="{BB962C8B-B14F-4D97-AF65-F5344CB8AC3E}">
        <p14:creationId xmlns:p14="http://schemas.microsoft.com/office/powerpoint/2010/main" val="33678991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41</a:t>
            </a:fld>
            <a:endParaRPr lang="ru-RU"/>
          </a:p>
        </p:txBody>
      </p:sp>
    </p:spTree>
    <p:extLst>
      <p:ext uri="{BB962C8B-B14F-4D97-AF65-F5344CB8AC3E}">
        <p14:creationId xmlns:p14="http://schemas.microsoft.com/office/powerpoint/2010/main" val="9628643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42</a:t>
            </a:fld>
            <a:endParaRPr lang="ru-RU"/>
          </a:p>
        </p:txBody>
      </p:sp>
    </p:spTree>
    <p:extLst>
      <p:ext uri="{BB962C8B-B14F-4D97-AF65-F5344CB8AC3E}">
        <p14:creationId xmlns:p14="http://schemas.microsoft.com/office/powerpoint/2010/main" val="24199135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pPr marL="0" algn="l" defTabSz="914400" rtl="0" eaLnBrk="1" latinLnBrk="0" hangingPunct="1">
              <a:spcAft>
                <a:spcPts val="600"/>
              </a:spcAft>
            </a:pPr>
            <a:r>
              <a:rPr lang="it-CH" sz="1100" kern="1200" noProof="0" dirty="0">
                <a:solidFill>
                  <a:schemeClr val="tx1"/>
                </a:solidFill>
                <a:effectLst/>
                <a:latin typeface="Century Gothic" panose="020B0502020202020204" pitchFamily="34" charset="0"/>
                <a:ea typeface="+mn-ea"/>
                <a:cs typeface="+mn-cs"/>
              </a:rPr>
              <a:t>Alla fine, il primo schizzo e il prototipo finale vengono messi uno accanto all’altro. Le persone in formazione indicano concretamente cosa è cambiato e perché: quali osservazioni tratte dall’intervista e dalla mappa dell’empatia hanno influenzato il design, quali ipotesi sono state scartate, quali funzioni sono state aggiunte o semplificate? L’obiettivo è rendere visibile il progresso nell’apprendimento ottenuto grazie all’empatia e all’iterazione.</a:t>
            </a:r>
          </a:p>
          <a:p>
            <a:endParaRPr lang="de-CH" sz="1100" kern="1200" dirty="0">
              <a:solidFill>
                <a:schemeClr val="tx1"/>
              </a:solidFill>
              <a:effectLst/>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8043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44</a:t>
            </a:fld>
            <a:endParaRPr lang="ru-RU"/>
          </a:p>
        </p:txBody>
      </p:sp>
    </p:spTree>
    <p:extLst>
      <p:ext uri="{BB962C8B-B14F-4D97-AF65-F5344CB8AC3E}">
        <p14:creationId xmlns:p14="http://schemas.microsoft.com/office/powerpoint/2010/main" val="6309224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FFE27-D817-BEF8-DAAB-067B7121776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2D9B3F9-E767-6656-749F-F96370D6DAF3}"/>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851169E0-D614-04DC-9348-0918E8EC9B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noProof="0" dirty="0"/>
              <a:t>Un concetto fondamentale del metodo del Design Thinking è quello di riunire quattro prospettive – desiderabilità, fattibilità, sostenibilità e responsabilità – e di tenerne conto sin dall’inizio.</a:t>
            </a:r>
            <a:endParaRPr lang="it-CH" sz="1100" noProof="0" dirty="0">
              <a:latin typeface="+mn-lt"/>
            </a:endParaRPr>
          </a:p>
        </p:txBody>
      </p:sp>
      <p:sp>
        <p:nvSpPr>
          <p:cNvPr id="4" name="Foliennummernplatzhalter 3">
            <a:extLst>
              <a:ext uri="{FF2B5EF4-FFF2-40B4-BE49-F238E27FC236}">
                <a16:creationId xmlns:a16="http://schemas.microsoft.com/office/drawing/2014/main" id="{2F7CEE60-8B90-2BE6-5FCB-18BDDE2E7F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14330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F3A96-BD16-D75F-390B-2F187F18FE9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B65CDA2-E805-F91B-4B95-CC7F68CADF3D}"/>
              </a:ext>
            </a:extLst>
          </p:cNvPr>
          <p:cNvSpPr>
            <a:spLocks noGrp="1" noRot="1" noChangeAspect="1"/>
          </p:cNvSpPr>
          <p:nvPr>
            <p:ph type="sldImg"/>
          </p:nvPr>
        </p:nvSpPr>
        <p:spPr>
          <a:xfrm>
            <a:off x="685800" y="1143000"/>
            <a:ext cx="5486400" cy="3086100"/>
          </a:xfrm>
        </p:spPr>
        <p:txBody>
          <a:bodyPr/>
          <a:lstStyle/>
          <a:p>
            <a:endParaRPr lang="de-CH"/>
          </a:p>
        </p:txBody>
      </p:sp>
      <p:sp>
        <p:nvSpPr>
          <p:cNvPr id="3" name="Notizenplatzhalter 2">
            <a:extLst>
              <a:ext uri="{FF2B5EF4-FFF2-40B4-BE49-F238E27FC236}">
                <a16:creationId xmlns:a16="http://schemas.microsoft.com/office/drawing/2014/main" id="{71C36EA9-983A-30AD-4704-BA4B3AFCF64D}"/>
              </a:ext>
            </a:extLst>
          </p:cNvPr>
          <p:cNvSpPr>
            <a:spLocks noGrp="1"/>
          </p:cNvSpPr>
          <p:nvPr>
            <p:ph type="body" idx="1"/>
          </p:nvPr>
        </p:nvSpPr>
        <p:spPr/>
        <p:txBody>
          <a:bodyPr/>
          <a:lstStyle/>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4F5955D1-BB37-51FA-B8CB-C3E7FDDCE8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8432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b="0" kern="1200" noProof="0" dirty="0">
                <a:solidFill>
                  <a:schemeClr val="tx1"/>
                </a:solidFill>
                <a:effectLst/>
                <a:latin typeface="+mn-lt"/>
                <a:ea typeface="+mn-ea"/>
                <a:cs typeface="+mn-cs"/>
              </a:rPr>
              <a:t>La terza parte dell’</a:t>
            </a:r>
            <a:r>
              <a:rPr lang="it-CH" sz="1100" b="0" kern="1200" noProof="0" dirty="0" err="1">
                <a:solidFill>
                  <a:schemeClr val="tx1"/>
                </a:solidFill>
                <a:effectLst/>
                <a:latin typeface="+mn-lt"/>
                <a:ea typeface="+mn-ea"/>
                <a:cs typeface="+mn-cs"/>
              </a:rPr>
              <a:t>Inspiration</a:t>
            </a:r>
            <a:r>
              <a:rPr lang="it-CH" sz="1100" b="0" kern="1200" noProof="0" dirty="0">
                <a:solidFill>
                  <a:schemeClr val="tx1"/>
                </a:solidFill>
                <a:effectLst/>
                <a:latin typeface="+mn-lt"/>
                <a:ea typeface="+mn-ea"/>
                <a:cs typeface="+mn-cs"/>
              </a:rPr>
              <a:t> Day consiste in una conferenza tenuta da un’imprenditrice o da un imprenditore.</a:t>
            </a:r>
          </a:p>
          <a:p>
            <a:r>
              <a:rPr lang="it-CH" sz="1100" b="0" kern="1200" noProof="0" dirty="0">
                <a:solidFill>
                  <a:schemeClr val="tx1"/>
                </a:solidFill>
                <a:effectLst/>
                <a:latin typeface="+mn-lt"/>
                <a:ea typeface="+mn-ea"/>
                <a:cs typeface="+mn-cs"/>
              </a:rPr>
              <a:t> </a:t>
            </a:r>
          </a:p>
          <a:p>
            <a:r>
              <a:rPr lang="it-CH" sz="1100" b="0" kern="1200" noProof="0" dirty="0">
                <a:solidFill>
                  <a:schemeClr val="tx1"/>
                </a:solidFill>
                <a:effectLst/>
                <a:latin typeface="+mn-lt"/>
                <a:ea typeface="+mn-ea"/>
                <a:cs typeface="+mn-cs"/>
              </a:rPr>
              <a:t>L’obiettivo non è quello di tenere una lezione formale, ma di trasmettere alle persone in formazione una storia autentica e personale: come avviare un’attività, superare gli ostacoli e imparare dall’esperienza.</a:t>
            </a:r>
          </a:p>
          <a:p>
            <a:r>
              <a:rPr lang="it-CH" sz="1100" b="0" kern="1200" noProof="0" dirty="0">
                <a:solidFill>
                  <a:schemeClr val="tx1"/>
                </a:solidFill>
                <a:effectLst/>
                <a:latin typeface="+mn-lt"/>
                <a:ea typeface="+mn-ea"/>
                <a:cs typeface="+mn-cs"/>
              </a:rPr>
              <a:t> </a:t>
            </a:r>
          </a:p>
          <a:p>
            <a:r>
              <a:rPr lang="it-CH" sz="1100" b="0" kern="1200" noProof="0" dirty="0">
                <a:solidFill>
                  <a:schemeClr val="tx1"/>
                </a:solidFill>
                <a:effectLst/>
                <a:latin typeface="+mn-lt"/>
                <a:ea typeface="+mn-ea"/>
                <a:cs typeface="+mn-cs"/>
              </a:rPr>
              <a:t>Un documento di supporto aiuta nella preparazione e nell’invito dell’imprenditrice o dell’imprenditore.</a:t>
            </a:r>
          </a:p>
          <a:p>
            <a:r>
              <a:rPr lang="it-CH" sz="1100" b="0" kern="1200" noProof="0" dirty="0">
                <a:solidFill>
                  <a:schemeClr val="tx1"/>
                </a:solidFill>
                <a:effectLst/>
                <a:latin typeface="+mn-lt"/>
                <a:ea typeface="+mn-ea"/>
                <a:cs typeface="+mn-cs"/>
              </a:rPr>
              <a:t>Titolo del documento: «Entrepreneur Talk – Guida per gli insegnanti»</a:t>
            </a:r>
          </a:p>
          <a:p>
            <a:r>
              <a:rPr lang="it-CH" sz="1100" b="0" kern="1200" noProof="0" dirty="0">
                <a:solidFill>
                  <a:schemeClr val="tx1"/>
                </a:solidFill>
                <a:effectLst/>
                <a:latin typeface="+mn-lt"/>
                <a:ea typeface="+mn-ea"/>
                <a:cs typeface="+mn-cs"/>
              </a:rPr>
              <a:t> </a:t>
            </a:r>
          </a:p>
          <a:p>
            <a:r>
              <a:rPr lang="it-CH" sz="1100" b="0" kern="1200" noProof="0" dirty="0">
                <a:solidFill>
                  <a:schemeClr val="tx1"/>
                </a:solidFill>
                <a:effectLst/>
                <a:latin typeface="+mn-lt"/>
                <a:ea typeface="+mn-ea"/>
                <a:cs typeface="+mn-cs"/>
              </a:rPr>
              <a:t>Nel documento vengono illustrati i seguenti punti:</a:t>
            </a:r>
          </a:p>
          <a:p>
            <a:pPr marL="171450" lvl="0" indent="-171450">
              <a:buFont typeface="Arial" panose="020B0604020202020204" pitchFamily="34" charset="0"/>
              <a:buChar char="•"/>
            </a:pPr>
            <a:r>
              <a:rPr lang="it-CH" sz="1100" b="0" kern="1200" noProof="0" dirty="0">
                <a:solidFill>
                  <a:schemeClr val="tx1"/>
                </a:solidFill>
                <a:effectLst/>
                <a:latin typeface="+mn-lt"/>
                <a:ea typeface="+mn-ea"/>
                <a:cs typeface="+mn-cs"/>
              </a:rPr>
              <a:t>come invitare un imprenditore o un'imprenditrice e spiegare lo scopo della conferenza;</a:t>
            </a:r>
          </a:p>
          <a:p>
            <a:pPr marL="171450" lvl="0" indent="-171450">
              <a:buFont typeface="Arial" panose="020B0604020202020204" pitchFamily="34" charset="0"/>
              <a:buChar char="•"/>
            </a:pPr>
            <a:r>
              <a:rPr lang="it-CH" sz="1100" b="0" kern="1200" noProof="0" dirty="0">
                <a:solidFill>
                  <a:schemeClr val="tx1"/>
                </a:solidFill>
                <a:effectLst/>
                <a:latin typeface="+mn-lt"/>
                <a:ea typeface="+mn-ea"/>
                <a:cs typeface="+mn-cs"/>
              </a:rPr>
              <a:t>quali organizzazioni possono aiutare a trovare imprenditori;</a:t>
            </a:r>
          </a:p>
          <a:p>
            <a:pPr marL="171450" lvl="0" indent="-171450">
              <a:buFont typeface="Arial" panose="020B0604020202020204" pitchFamily="34" charset="0"/>
              <a:buChar char="•"/>
            </a:pPr>
            <a:r>
              <a:rPr lang="it-CH" sz="1100" b="0" kern="1200" noProof="0" dirty="0">
                <a:solidFill>
                  <a:schemeClr val="tx1"/>
                </a:solidFill>
                <a:effectLst/>
                <a:latin typeface="+mn-lt"/>
                <a:ea typeface="+mn-ea"/>
                <a:cs typeface="+mn-cs"/>
              </a:rPr>
              <a:t>una proposta relativa allo svolgimento (20–30 minuti di storytelling + 10–15 minuti di domande e risposte);</a:t>
            </a:r>
          </a:p>
          <a:p>
            <a:pPr marL="171450" lvl="0" indent="-171450">
              <a:buFont typeface="Arial" panose="020B0604020202020204" pitchFamily="34" charset="0"/>
              <a:buChar char="•"/>
            </a:pPr>
            <a:r>
              <a:rPr lang="it-CH" sz="1100" b="0" kern="1200" noProof="0" dirty="0">
                <a:solidFill>
                  <a:schemeClr val="tx1"/>
                </a:solidFill>
                <a:effectLst/>
                <a:latin typeface="+mn-lt"/>
                <a:ea typeface="+mn-ea"/>
                <a:cs typeface="+mn-cs"/>
              </a:rPr>
              <a:t>un modello di invito che può essere adattato e inviato via e-mail;</a:t>
            </a:r>
          </a:p>
          <a:p>
            <a:pPr marL="171450" lvl="0" indent="-171450">
              <a:buFont typeface="Arial" panose="020B0604020202020204" pitchFamily="34" charset="0"/>
              <a:buChar char="•"/>
            </a:pPr>
            <a:r>
              <a:rPr lang="it-CH" sz="1100" b="0" kern="1200" noProof="0" dirty="0">
                <a:solidFill>
                  <a:schemeClr val="tx1"/>
                </a:solidFill>
                <a:effectLst/>
                <a:latin typeface="+mn-lt"/>
                <a:ea typeface="+mn-ea"/>
                <a:cs typeface="+mn-cs"/>
              </a:rPr>
              <a:t>quali tipi di storie si adattano bene alle fasi</a:t>
            </a:r>
            <a:r>
              <a:rPr lang="it-CH" sz="1100" b="0" i="1" kern="1200" noProof="0" dirty="0">
                <a:solidFill>
                  <a:schemeClr val="tx1"/>
                </a:solidFill>
                <a:effectLst/>
                <a:latin typeface="+mn-lt"/>
                <a:ea typeface="+mn-ea"/>
                <a:cs typeface="+mn-cs"/>
              </a:rPr>
              <a:t> </a:t>
            </a:r>
            <a:r>
              <a:rPr lang="it-CH" sz="1100" b="0" i="0" kern="1200" noProof="0" dirty="0">
                <a:solidFill>
                  <a:schemeClr val="tx1"/>
                </a:solidFill>
                <a:effectLst/>
                <a:latin typeface="+mn-lt"/>
                <a:ea typeface="+mn-ea"/>
                <a:cs typeface="+mn-cs"/>
              </a:rPr>
              <a:t>di</a:t>
            </a:r>
            <a:r>
              <a:rPr lang="it-CH" sz="1100" b="0" kern="1200" noProof="0" dirty="0">
                <a:solidFill>
                  <a:schemeClr val="tx1"/>
                </a:solidFill>
                <a:effectLst/>
                <a:latin typeface="+mn-lt"/>
                <a:ea typeface="+mn-ea"/>
                <a:cs typeface="+mn-cs"/>
              </a:rPr>
              <a:t> </a:t>
            </a:r>
            <a:r>
              <a:rPr lang="it-CH" sz="1100" b="0" i="1" kern="1200" noProof="0" dirty="0">
                <a:solidFill>
                  <a:schemeClr val="tx1"/>
                </a:solidFill>
                <a:effectLst/>
                <a:latin typeface="+mn-lt"/>
                <a:ea typeface="+mn-ea"/>
                <a:cs typeface="+mn-cs"/>
              </a:rPr>
              <a:t>myidea</a:t>
            </a:r>
            <a:r>
              <a:rPr lang="it-CH" sz="1100" b="0" kern="1200" noProof="0" dirty="0">
                <a:solidFill>
                  <a:schemeClr val="tx1"/>
                </a:solidFill>
                <a:effectLst/>
                <a:latin typeface="+mn-lt"/>
                <a:ea typeface="+mn-ea"/>
                <a:cs typeface="+mn-cs"/>
              </a:rPr>
              <a:t>;</a:t>
            </a:r>
          </a:p>
          <a:p>
            <a:pPr marL="171450" lvl="0" indent="-171450">
              <a:buFont typeface="Arial" panose="020B0604020202020204" pitchFamily="34" charset="0"/>
              <a:buChar char="•"/>
            </a:pPr>
            <a:r>
              <a:rPr lang="it-CH" sz="1100" b="0" kern="1200" noProof="0" dirty="0">
                <a:solidFill>
                  <a:schemeClr val="tx1"/>
                </a:solidFill>
                <a:effectLst/>
                <a:latin typeface="+mn-lt"/>
                <a:ea typeface="+mn-ea"/>
                <a:cs typeface="+mn-cs"/>
              </a:rPr>
              <a:t>come preparare i partecipanti e accompagnarli nella riflessione dopo la conferenza.</a:t>
            </a:r>
          </a:p>
          <a:p>
            <a:r>
              <a:rPr lang="it-CH" sz="1100" b="0" kern="1200" noProof="0" dirty="0">
                <a:solidFill>
                  <a:schemeClr val="tx1"/>
                </a:solidFill>
                <a:effectLst/>
                <a:latin typeface="+mn-lt"/>
                <a:ea typeface="+mn-ea"/>
                <a:cs typeface="+mn-cs"/>
              </a:rPr>
              <a:t> </a:t>
            </a:r>
          </a:p>
          <a:p>
            <a:r>
              <a:rPr lang="it-CH" sz="1100" b="0" kern="1200" noProof="0" dirty="0">
                <a:solidFill>
                  <a:schemeClr val="tx1"/>
                </a:solidFill>
                <a:effectLst/>
                <a:latin typeface="+mn-lt"/>
                <a:ea typeface="+mn-ea"/>
                <a:cs typeface="+mn-cs"/>
              </a:rPr>
              <a:t>Per il successo di una presentazione di questo tipo è importante creare un’atmosfera rilassata, in cui l’imprenditore o l’imprenditrice possa parlare liberamente dei successi, delle sfide, degli errori e delle esperienze acquisite.</a:t>
            </a:r>
          </a:p>
          <a:p>
            <a:r>
              <a:rPr lang="de-CH" sz="1100" kern="1200" dirty="0">
                <a:solidFill>
                  <a:schemeClr val="tx1"/>
                </a:solidFill>
                <a:effectLst/>
                <a:latin typeface="+mn-lt"/>
                <a:ea typeface="+mn-ea"/>
                <a:cs typeface="+mn-cs"/>
              </a:rPr>
              <a:t> </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014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b="0" kern="1200" noProof="0" dirty="0">
                <a:solidFill>
                  <a:schemeClr val="tx1"/>
                </a:solidFill>
                <a:effectLst/>
                <a:latin typeface="+mn-lt"/>
                <a:ea typeface="+mn-ea"/>
                <a:cs typeface="+mn-cs"/>
              </a:rPr>
              <a:t>Molte persone in formazione hanno difficoltà ad analizzare un problema da molteplici prospettive. Non sempre sono consapevoli, infatti, che la loro visione di un problema non è l’unica possibile. Attraverso le cosiddette «Black Stories» possono imparare che ciò che per loro è ovvio non è l’unico modo di riflettere su un problema o di definirlo. Per raggiungere questo obiettivo, è utile esporli a quesiti apparentemente semplici e chiari e poi far loro sperimentare che a volte dietro le cose c’è più di quanto possiamo vedere.</a:t>
            </a:r>
          </a:p>
        </p:txBody>
      </p:sp>
      <p:sp>
        <p:nvSpPr>
          <p:cNvPr id="4" name="Foliennummernplatzhalter 3"/>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4202425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de-CH" sz="1100" dirty="0">
                <a:latin typeface="Century Gothic" panose="020B0502020202020204" pitchFamily="34" charset="0"/>
              </a:rPr>
              <a:t>Il compito assegnato induce a procedere in modo tradizionale, cercando faticosamente la strada </a:t>
            </a:r>
            <a:r>
              <a:rPr lang="de-CH" sz="1100" dirty="0" err="1">
                <a:latin typeface="Century Gothic" panose="020B0502020202020204" pitchFamily="34" charset="0"/>
              </a:rPr>
              <a:t>giusta</a:t>
            </a:r>
            <a:r>
              <a:rPr lang="de-CH" sz="1100" dirty="0">
                <a:latin typeface="Century Gothic" panose="020B0502020202020204" pitchFamily="34" charset="0"/>
              </a:rPr>
              <a:t> per </a:t>
            </a:r>
            <a:r>
              <a:rPr lang="de-CH" sz="1100" dirty="0" err="1">
                <a:latin typeface="Century Gothic" panose="020B0502020202020204" pitchFamily="34" charset="0"/>
              </a:rPr>
              <a:t>poi</a:t>
            </a:r>
            <a:r>
              <a:rPr lang="de-CH" sz="1100" dirty="0">
                <a:latin typeface="Century Gothic" panose="020B0502020202020204" pitchFamily="34" charset="0"/>
              </a:rPr>
              <a:t> </a:t>
            </a:r>
            <a:r>
              <a:rPr lang="de-CH" sz="1100" dirty="0" err="1">
                <a:latin typeface="Century Gothic" panose="020B0502020202020204" pitchFamily="34" charset="0"/>
              </a:rPr>
              <a:t>tracciarla</a:t>
            </a:r>
            <a:r>
              <a:rPr lang="de-CH" sz="1100" dirty="0">
                <a:latin typeface="Century Gothic" panose="020B0502020202020204" pitchFamily="34" charset="0"/>
              </a:rPr>
              <a:t>. </a:t>
            </a:r>
          </a:p>
        </p:txBody>
      </p:sp>
      <p:sp>
        <p:nvSpPr>
          <p:cNvPr id="4" name="Foliennummernplatzhalter 3"/>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4035443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Questa è la strada che conosciamo bene. Ci affidiamo a ciò che ci è familiare, soprattutto quando si tratta di strategie. Non è sbagliato, ma ci induce a non prendere in considerazione alternative. </a:t>
            </a:r>
          </a:p>
        </p:txBody>
      </p:sp>
      <p:sp>
        <p:nvSpPr>
          <p:cNvPr id="4" name="Foliennummernplatzhalter 3"/>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1653052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Questa soluzione dimostra che è perfettamente possibile arrivare da A </a:t>
            </a:r>
            <a:r>
              <a:rPr lang="it-CH" sz="1100" noProof="0" dirty="0" err="1">
                <a:latin typeface="Century Gothic" panose="020B0502020202020204" pitchFamily="34" charset="0"/>
              </a:rPr>
              <a:t>a</a:t>
            </a:r>
            <a:r>
              <a:rPr lang="it-CH" sz="1100" noProof="0" dirty="0">
                <a:latin typeface="Century Gothic" panose="020B0502020202020204" pitchFamily="34" charset="0"/>
              </a:rPr>
              <a:t> B in modo molto semplice, con poco sforzo e molto più velocemente. Le persone in formazione devono ricevere un primo spunto per capire che lavorare con </a:t>
            </a:r>
            <a:r>
              <a:rPr lang="it-CH" sz="1100" i="1" noProof="0" dirty="0">
                <a:latin typeface="Century Gothic" panose="020B0502020202020204" pitchFamily="34" charset="0"/>
              </a:rPr>
              <a:t>myidea </a:t>
            </a:r>
            <a:r>
              <a:rPr lang="it-CH" sz="1100" i="0" noProof="0" dirty="0">
                <a:latin typeface="Century Gothic" panose="020B0502020202020204" pitchFamily="34" charset="0"/>
              </a:rPr>
              <a:t>significa essere creativi e non limitare il proprio pensiero fin dall’inizio.</a:t>
            </a:r>
          </a:p>
        </p:txBody>
      </p:sp>
      <p:sp>
        <p:nvSpPr>
          <p:cNvPr id="4" name="Foliennummernplatzhalter 3"/>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2997652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txBody>
          <a:bodyPr/>
          <a:lstStyle/>
          <a:p>
            <a:endParaRPr lang="de-CH"/>
          </a:p>
        </p:txBody>
      </p:sp>
      <p:sp>
        <p:nvSpPr>
          <p:cNvPr id="3" name="Notizenplatzhalter 2"/>
          <p:cNvSpPr>
            <a:spLocks noGrp="1"/>
          </p:cNvSpPr>
          <p:nvPr>
            <p:ph type="body" idx="1"/>
          </p:nvPr>
        </p:nvSpPr>
        <p:spPr/>
        <p:txBody>
          <a:bodyPr/>
          <a:lstStyle/>
          <a:p>
            <a:r>
              <a:rPr lang="it-CH" sz="1100" noProof="0" dirty="0"/>
              <a:t>Da qui riprende il riferimento al lavoro con </a:t>
            </a:r>
            <a:r>
              <a:rPr lang="it-CH" sz="1100" i="1" noProof="0" dirty="0"/>
              <a:t>myidea</a:t>
            </a:r>
            <a:r>
              <a:rPr lang="it-CH" sz="1100" noProof="0" dirty="0"/>
              <a:t>. Le persone in formazione imparano che </a:t>
            </a:r>
            <a:r>
              <a:rPr lang="it-CH" sz="1200" kern="1200" noProof="0" dirty="0">
                <a:solidFill>
                  <a:schemeClr val="tx1"/>
                </a:solidFill>
                <a:effectLst/>
                <a:latin typeface="+mn-lt"/>
                <a:ea typeface="+mn-ea"/>
                <a:cs typeface="+mn-cs"/>
              </a:rPr>
              <a:t>pensare fuori dagli schemi </a:t>
            </a:r>
            <a:r>
              <a:rPr lang="it-CH" sz="1100" noProof="0" dirty="0"/>
              <a:t>rappresenta una competenza importante e che tale competenza può essere allenata. In questo modo vengono motivate a mettersi alla prova. </a:t>
            </a:r>
          </a:p>
        </p:txBody>
      </p:sp>
      <p:sp>
        <p:nvSpPr>
          <p:cNvPr id="4" name="Foliennummernplatzhalter 3"/>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35198072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405.png"/><Relationship Id="rId2" Type="http://schemas.openxmlformats.org/officeDocument/2006/relationships/image" Target="../media/image195.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98.png"/><Relationship Id="rId4" Type="http://schemas.openxmlformats.org/officeDocument/2006/relationships/image" Target="../media/image197.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1.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07.png"/><Relationship Id="rId1" Type="http://schemas.openxmlformats.org/officeDocument/2006/relationships/slideMaster" Target="../slideMasters/slideMaster2.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3.png"/><Relationship Id="rId7" Type="http://schemas.openxmlformats.org/officeDocument/2006/relationships/image" Target="../media/image215.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2.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2.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2.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2.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2.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42.png"/><Relationship Id="rId7" Type="http://schemas.openxmlformats.org/officeDocument/2006/relationships/image" Target="../media/image405.png"/><Relationship Id="rId2" Type="http://schemas.openxmlformats.org/officeDocument/2006/relationships/image" Target="../media/image239.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245.png"/><Relationship Id="rId4" Type="http://schemas.openxmlformats.org/officeDocument/2006/relationships/image" Target="../media/image244.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2.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image" Target="../media/image260.png"/><Relationship Id="rId1" Type="http://schemas.openxmlformats.org/officeDocument/2006/relationships/slideMaster" Target="../slideMasters/slideMaster2.xml"/><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2.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2.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2.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83.png"/><Relationship Id="rId5" Type="http://schemas.openxmlformats.org/officeDocument/2006/relationships/image" Target="../media/image282.png"/><Relationship Id="rId4" Type="http://schemas.openxmlformats.org/officeDocument/2006/relationships/image" Target="../media/image252.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2.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2.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2.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2.xml"/><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2.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49.png"/><Relationship Id="rId7" Type="http://schemas.openxmlformats.org/officeDocument/2006/relationships/image" Target="../media/image324.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3.png"/><Relationship Id="rId11" Type="http://schemas.openxmlformats.org/officeDocument/2006/relationships/image" Target="../media/image329.png"/><Relationship Id="rId5" Type="http://schemas.openxmlformats.org/officeDocument/2006/relationships/image" Target="../media/image322.png"/><Relationship Id="rId10" Type="http://schemas.openxmlformats.org/officeDocument/2006/relationships/image" Target="../media/image328.png"/><Relationship Id="rId4" Type="http://schemas.openxmlformats.org/officeDocument/2006/relationships/image" Target="../media/image321.png"/><Relationship Id="rId9" Type="http://schemas.openxmlformats.org/officeDocument/2006/relationships/image" Target="../media/image326.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2.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2.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2.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2.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1.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2.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2.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20.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1.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21.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4.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42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1.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23.png"/><Relationship Id="rId1" Type="http://schemas.openxmlformats.org/officeDocument/2006/relationships/slideMaster" Target="../slideMasters/slideMaster4.xml"/><Relationship Id="rId6" Type="http://schemas.openxmlformats.org/officeDocument/2006/relationships/image" Target="../media/image70.png"/><Relationship Id="rId5" Type="http://schemas.openxmlformats.org/officeDocument/2006/relationships/image" Target="../media/image49.png"/><Relationship Id="rId4" Type="http://schemas.openxmlformats.org/officeDocument/2006/relationships/image" Target="../media/image42.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4.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424.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422.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4.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4.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4.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4.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4.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1.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425.png"/><Relationship Id="rId2" Type="http://schemas.openxmlformats.org/officeDocument/2006/relationships/image" Target="../media/image132.png"/><Relationship Id="rId1" Type="http://schemas.openxmlformats.org/officeDocument/2006/relationships/slideMaster" Target="../slideMasters/slideMaster4.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4.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4.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4.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4.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4.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5.png"/><Relationship Id="rId7" Type="http://schemas.openxmlformats.org/officeDocument/2006/relationships/image" Target="../media/image291.png"/><Relationship Id="rId2" Type="http://schemas.openxmlformats.org/officeDocument/2006/relationships/image" Target="../media/image194.png"/><Relationship Id="rId1" Type="http://schemas.openxmlformats.org/officeDocument/2006/relationships/slideMaster" Target="../slideMasters/slideMaster4.xml"/><Relationship Id="rId6" Type="http://schemas.openxmlformats.org/officeDocument/2006/relationships/image" Target="../media/image426.png"/><Relationship Id="rId5" Type="http://schemas.openxmlformats.org/officeDocument/2006/relationships/image" Target="../media/image197.png"/><Relationship Id="rId10" Type="http://schemas.openxmlformats.org/officeDocument/2006/relationships/image" Target="../media/image49.png"/><Relationship Id="rId4" Type="http://schemas.openxmlformats.org/officeDocument/2006/relationships/image" Target="../media/image196.png"/><Relationship Id="rId9" Type="http://schemas.openxmlformats.org/officeDocument/2006/relationships/image" Target="../media/image199.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49.png"/><Relationship Id="rId7" Type="http://schemas.openxmlformats.org/officeDocument/2006/relationships/image" Target="../media/image209.png"/><Relationship Id="rId2" Type="http://schemas.openxmlformats.org/officeDocument/2006/relationships/image" Target="../media/image207.png"/><Relationship Id="rId1" Type="http://schemas.openxmlformats.org/officeDocument/2006/relationships/slideMaster" Target="../slideMasters/slideMaster4.xml"/><Relationship Id="rId6" Type="http://schemas.openxmlformats.org/officeDocument/2006/relationships/image" Target="../media/image208.png"/><Relationship Id="rId5" Type="http://schemas.openxmlformats.org/officeDocument/2006/relationships/image" Target="../media/image203.png"/><Relationship Id="rId4" Type="http://schemas.openxmlformats.org/officeDocument/2006/relationships/image" Target="../media/image202.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427.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4.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4.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1.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49.png"/><Relationship Id="rId7" Type="http://schemas.openxmlformats.org/officeDocument/2006/relationships/image" Target="../media/image233.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32.png"/><Relationship Id="rId4" Type="http://schemas.openxmlformats.org/officeDocument/2006/relationships/image" Target="../media/image428.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4.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4.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4.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4.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4.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4.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4.xml"/><Relationship Id="rId6" Type="http://schemas.openxmlformats.org/officeDocument/2006/relationships/image" Target="../media/image429.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4.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4.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4.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4.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4.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4.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4.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1.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431.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430.png"/><Relationship Id="rId16" Type="http://schemas.openxmlformats.org/officeDocument/2006/relationships/image" Target="../media/image356.png"/><Relationship Id="rId1" Type="http://schemas.openxmlformats.org/officeDocument/2006/relationships/slideMaster" Target="../slideMasters/slideMaster4.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4.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4.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4.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229.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4.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4.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1.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1.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1.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95.png"/><Relationship Id="rId7" Type="http://schemas.openxmlformats.org/officeDocument/2006/relationships/image" Target="../media/image199.png"/><Relationship Id="rId2" Type="http://schemas.openxmlformats.org/officeDocument/2006/relationships/image" Target="../media/image194.png"/><Relationship Id="rId1" Type="http://schemas.openxmlformats.org/officeDocument/2006/relationships/slideMaster" Target="../slideMasters/slideMaster1.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10.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217.png"/><Relationship Id="rId1" Type="http://schemas.openxmlformats.org/officeDocument/2006/relationships/slideMaster" Target="../slideMasters/slideMaster1.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1.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1.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34.png"/><Relationship Id="rId2" Type="http://schemas.openxmlformats.org/officeDocument/2006/relationships/image" Target="../media/image231.png"/><Relationship Id="rId1" Type="http://schemas.openxmlformats.org/officeDocument/2006/relationships/slideMaster" Target="../slideMasters/slideMaster1.xml"/><Relationship Id="rId6" Type="http://schemas.openxmlformats.org/officeDocument/2006/relationships/image" Target="../media/image233.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1.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1.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1.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1.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1.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1.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1.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1.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270.png"/><Relationship Id="rId2" Type="http://schemas.openxmlformats.org/officeDocument/2006/relationships/image" Target="../media/image49.png"/><Relationship Id="rId1" Type="http://schemas.openxmlformats.org/officeDocument/2006/relationships/slideMaster" Target="../slideMasters/slideMaster1.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1.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1.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1.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1.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1.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1.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1.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405.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2.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2.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2.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2.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2.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2.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2.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40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11" Type="http://schemas.openxmlformats.org/officeDocument/2006/relationships/image" Target="../media/image405.png"/><Relationship Id="rId5" Type="http://schemas.microsoft.com/office/2007/relationships/hdphoto" Target="../media/hdphoto2.wdp"/><Relationship Id="rId10" Type="http://schemas.openxmlformats.org/officeDocument/2006/relationships/image" Target="../media/image49.png"/><Relationship Id="rId4" Type="http://schemas.openxmlformats.org/officeDocument/2006/relationships/image" Target="../media/image407.png"/><Relationship Id="rId9" Type="http://schemas.microsoft.com/office/2007/relationships/hdphoto" Target="../media/hdphoto4.wdp"/></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41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10.png"/><Relationship Id="rId1" Type="http://schemas.openxmlformats.org/officeDocument/2006/relationships/slideMaster" Target="../slideMasters/slideMaster2.xml"/><Relationship Id="rId6" Type="http://schemas.openxmlformats.org/officeDocument/2006/relationships/image" Target="../media/image412.png"/><Relationship Id="rId5" Type="http://schemas.microsoft.com/office/2007/relationships/hdphoto" Target="../media/hdphoto2.wdp"/><Relationship Id="rId10" Type="http://schemas.openxmlformats.org/officeDocument/2006/relationships/image" Target="../media/image405.png"/><Relationship Id="rId4" Type="http://schemas.openxmlformats.org/officeDocument/2006/relationships/image" Target="../media/image411.png"/><Relationship Id="rId9" Type="http://schemas.openxmlformats.org/officeDocument/2006/relationships/image" Target="../media/image49.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2.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2.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2.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9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416.png"/><Relationship Id="rId2" Type="http://schemas.openxmlformats.org/officeDocument/2006/relationships/image" Target="../media/image414.png"/><Relationship Id="rId1" Type="http://schemas.openxmlformats.org/officeDocument/2006/relationships/slideMaster" Target="../slideMasters/slideMaster2.xml"/><Relationship Id="rId6" Type="http://schemas.openxmlformats.org/officeDocument/2006/relationships/image" Target="../media/image49.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415.png"/><Relationship Id="rId9" Type="http://schemas.openxmlformats.org/officeDocument/2006/relationships/image" Target="../media/image417.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49.png"/><Relationship Id="rId2" Type="http://schemas.openxmlformats.org/officeDocument/2006/relationships/image" Target="../media/image194.png"/><Relationship Id="rId1" Type="http://schemas.openxmlformats.org/officeDocument/2006/relationships/slideMaster" Target="../slideMasters/slideMaster2.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D5E6D953-DCA7-43E2-8847-4713CFAF34E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6" y="2975648"/>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2"/>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z="1200" smtClean="0">
                <a:solidFill>
                  <a:schemeClr val="tx1"/>
                </a:solidFill>
              </a:rPr>
              <a:pPr/>
              <a:t>02.09.2026</a:t>
            </a:fld>
            <a:endParaRPr lang="ru-RU" sz="1200" dirty="0">
              <a:solidFill>
                <a:schemeClr val="tx1"/>
              </a:solidFill>
            </a:endParaRPr>
          </a:p>
        </p:txBody>
      </p:sp>
      <p:sp>
        <p:nvSpPr>
          <p:cNvPr id="45" name="Номер слайда 5"/>
          <p:cNvSpPr txBox="1">
            <a:spLocks/>
          </p:cNvSpPr>
          <p:nvPr userDrawn="1"/>
        </p:nvSpPr>
        <p:spPr>
          <a:xfrm>
            <a:off x="11381363" y="6356352"/>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z="2400" b="0" cap="none" spc="0" smtClean="0">
                <a:ln w="0"/>
                <a:solidFill>
                  <a:schemeClr val="tx1"/>
                </a:solidFill>
                <a:effectLst>
                  <a:outerShdw blurRad="38100" dist="19050" dir="2700000" algn="tl" rotWithShape="0">
                    <a:schemeClr val="dk1">
                      <a:alpha val="40000"/>
                    </a:schemeClr>
                  </a:outerShdw>
                </a:effectLst>
              </a:rPr>
              <a:pPr/>
              <a:t>‹Nr.›</a:t>
            </a:fld>
            <a:endParaRPr lang="ru-RU" sz="2400"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1" y="1"/>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40"/>
            <a:ext cx="5164407"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5" y="424211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C7EF104F-2364-400F-B1BB-D507DB5584FA}"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9"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5"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7" y="0"/>
            <a:ext cx="2712927"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C205B457-2478-4B00-8CBC-F2D9F0FD4E08}"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852692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F4DBF9E-7414-4F1E-BE8A-7A02B312A5F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09" y="5774611"/>
            <a:ext cx="6125691"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6"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8" y="196625"/>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1" y="6048974"/>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1"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997412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5188A794-979C-405D-A782-D9A501E43BCD}"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8" y="196625"/>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810805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1"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3"/>
            <a:ext cx="2743200" cy="365125"/>
          </a:xfrm>
        </p:spPr>
        <p:txBody>
          <a:bodyPr/>
          <a:lstStyle/>
          <a:p>
            <a:fld id="{CB6ED8B8-0304-49A1-A54B-2A2DD054CD63}" type="datetime1">
              <a:rPr lang="ru-RU" smtClean="0"/>
              <a:t>02.09.2026</a:t>
            </a:fld>
            <a:endParaRPr lang="ru-RU"/>
          </a:p>
        </p:txBody>
      </p:sp>
      <p:sp>
        <p:nvSpPr>
          <p:cNvPr id="5" name="Нижний колонтитул 4"/>
          <p:cNvSpPr>
            <a:spLocks noGrp="1"/>
          </p:cNvSpPr>
          <p:nvPr>
            <p:ph type="ftr" sz="quarter" idx="11"/>
          </p:nvPr>
        </p:nvSpPr>
        <p:spPr>
          <a:xfrm>
            <a:off x="4038600" y="6356353"/>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1" y="0"/>
            <a:ext cx="963140" cy="801332"/>
          </a:xfrm>
          <a:prstGeom prst="rect">
            <a:avLst/>
          </a:prstGeom>
        </p:spPr>
      </p:pic>
      <p:sp>
        <p:nvSpPr>
          <p:cNvPr id="22" name="Текст 2"/>
          <p:cNvSpPr>
            <a:spLocks noGrp="1"/>
          </p:cNvSpPr>
          <p:nvPr>
            <p:ph type="body" idx="1" hasCustomPrompt="1"/>
          </p:nvPr>
        </p:nvSpPr>
        <p:spPr>
          <a:xfrm>
            <a:off x="877170" y="375559"/>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9"/>
            <a:ext cx="592159"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7" y="6330756"/>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2108344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80" y="3369265"/>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6"/>
            <a:ext cx="3106621" cy="3494315"/>
          </a:xfrm>
          <a:prstGeom prst="rect">
            <a:avLst/>
          </a:prstGeom>
        </p:spPr>
      </p:pic>
      <p:grpSp>
        <p:nvGrpSpPr>
          <p:cNvPr id="3" name="Группа 2"/>
          <p:cNvGrpSpPr/>
          <p:nvPr userDrawn="1"/>
        </p:nvGrpSpPr>
        <p:grpSpPr>
          <a:xfrm>
            <a:off x="114205" y="-3847"/>
            <a:ext cx="11889643"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2FF4864-A4B6-4123-81C0-FDAFF1FF7138}"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1" y="5373849"/>
            <a:ext cx="6125691"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307422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6"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9"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3266457-909E-4217-A514-31A050C7A4FF}"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9"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6"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1"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1" y="5627363"/>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697593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6"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3849864-88C4-4C9E-AD4F-4575F750874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1"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51"/>
            <a:ext cx="1675539"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3"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025490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1" y="2"/>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3"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055E209-72A0-47A1-B277-C02100FB445A}"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90" y="4638676"/>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49" y="2397444"/>
            <a:ext cx="1568451"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275071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8" y="2972428"/>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2"/>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D18E0B74-E257-4696-8C3F-502028E84CE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09" y="2101929"/>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1"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29" y="1156300"/>
            <a:ext cx="628651"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1"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3" y="1877545"/>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4"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764530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499" y="4304007"/>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8E3D4684-EBFB-467F-8905-042027F0CCE1}" type="datetime1">
              <a:rPr lang="ru-RU" smtClean="0"/>
              <a:t>02.09.2026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7" y="4936790"/>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5"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3234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5"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F25773B5-8832-47DE-9F46-770790C395E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3" y="5579157"/>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3"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7"/>
            <a:ext cx="253723"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8" y="3203983"/>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9"/>
            <a:ext cx="794379"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9"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3"/>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5"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9"/>
            <a:ext cx="342551"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2"/>
            <a:ext cx="342551"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90"/>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spTree>
    <p:extLst>
      <p:ext uri="{BB962C8B-B14F-4D97-AF65-F5344CB8AC3E}">
        <p14:creationId xmlns:p14="http://schemas.microsoft.com/office/powerpoint/2010/main" val="34029674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41" y="2130443"/>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307D5207-2904-422B-A6B6-A58C5914E955}"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7"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1" y="2220929"/>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4017702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1"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6"/>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FEA9C8E5-6C12-437B-8592-B538249B6A0D}"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22591269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9"/>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18948375-3914-4F67-87AD-FF6794A421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1"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7"/>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4" y="765592"/>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6" y="2699915"/>
            <a:ext cx="1593553" cy="239033"/>
          </a:xfrm>
          <a:prstGeom prst="rect">
            <a:avLst/>
          </a:prstGeom>
        </p:spPr>
      </p:pic>
    </p:spTree>
    <p:extLst>
      <p:ext uri="{BB962C8B-B14F-4D97-AF65-F5344CB8AC3E}">
        <p14:creationId xmlns:p14="http://schemas.microsoft.com/office/powerpoint/2010/main" val="6451867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3" y="4045976"/>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3"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934A134-E59E-4E0F-BA23-62BD8B3C10B8}"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3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3" y="1615417"/>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6" y="1062617"/>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1" y="4579290"/>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2"/>
            <a:ext cx="5200651"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9" y="5048661"/>
            <a:ext cx="504825" cy="504825"/>
          </a:xfrm>
          <a:prstGeom prst="rect">
            <a:avLst/>
          </a:prstGeom>
        </p:spPr>
      </p:pic>
    </p:spTree>
    <p:extLst>
      <p:ext uri="{BB962C8B-B14F-4D97-AF65-F5344CB8AC3E}">
        <p14:creationId xmlns:p14="http://schemas.microsoft.com/office/powerpoint/2010/main" val="40177136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3" y="5110601"/>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0"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4EC882B-49AE-480F-9B2F-26C9DAAA1DC6}"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
        <p:nvSpPr>
          <p:cNvPr id="16"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2106871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1" y="889313"/>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3"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4"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E133327-FE82-4F2D-88B1-2DB6B9CBF76C}" type="datetime1">
              <a:rPr lang="ru-RU" smtClean="0"/>
              <a:t>02.09.2026</a:t>
            </a:fld>
            <a:endParaRPr lang="ru-RU" dirty="0"/>
          </a:p>
        </p:txBody>
      </p:sp>
      <p:sp>
        <p:nvSpPr>
          <p:cNvPr id="5" name="Нижний колонтитул 4"/>
          <p:cNvSpPr>
            <a:spLocks noGrp="1"/>
          </p:cNvSpPr>
          <p:nvPr>
            <p:ph type="ftr" sz="quarter" idx="11"/>
          </p:nvPr>
        </p:nvSpPr>
        <p:spPr>
          <a:xfrm>
            <a:off x="4570605" y="6350002"/>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1" y="5344149"/>
            <a:ext cx="529385" cy="88674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7" y="587365"/>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2" y="1092190"/>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25212053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6" y="2"/>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9" y="1568843"/>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998BFA21-EF63-4178-926B-3B805B684CB6}"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2" y="3876677"/>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3"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7"/>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5" y="4272893"/>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7" y="3011123"/>
            <a:ext cx="504825" cy="504825"/>
          </a:xfrm>
          <a:prstGeom prst="rect">
            <a:avLst/>
          </a:prstGeom>
        </p:spPr>
      </p:pic>
    </p:spTree>
    <p:extLst>
      <p:ext uri="{BB962C8B-B14F-4D97-AF65-F5344CB8AC3E}">
        <p14:creationId xmlns:p14="http://schemas.microsoft.com/office/powerpoint/2010/main" val="23979926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6" y="3401935"/>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2" y="0"/>
            <a:ext cx="6477015"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5BF94C8-D74A-4DDB-AE14-391B8E62423D}"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7" y="4281251"/>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7" y="589585"/>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2" y="5538980"/>
            <a:ext cx="4289653" cy="509992"/>
          </a:xfrm>
          <a:prstGeom prst="rect">
            <a:avLst/>
          </a:prstGeom>
        </p:spPr>
      </p:pic>
    </p:spTree>
    <p:extLst>
      <p:ext uri="{BB962C8B-B14F-4D97-AF65-F5344CB8AC3E}">
        <p14:creationId xmlns:p14="http://schemas.microsoft.com/office/powerpoint/2010/main" val="21133671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8FC5306E-2A68-4401-9FFE-403B868B6110}"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1"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4" y="3035914"/>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1" y="2174169"/>
            <a:ext cx="2905845" cy="4683832"/>
          </a:xfrm>
          <a:prstGeom prst="rect">
            <a:avLst/>
          </a:prstGeom>
        </p:spPr>
      </p:pic>
    </p:spTree>
    <p:extLst>
      <p:ext uri="{BB962C8B-B14F-4D97-AF65-F5344CB8AC3E}">
        <p14:creationId xmlns:p14="http://schemas.microsoft.com/office/powerpoint/2010/main" val="3905991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4"/>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9ECA04F-98D8-4643-9C7C-0B41B2A06E15}"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2" y="5648183"/>
            <a:ext cx="5252359"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5"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4" y="1537919"/>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3"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2"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4"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8"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3"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D9A0EE7-BC42-42BD-B2B6-2A95A5D0343F}" type="datetime1">
              <a:rPr lang="ru-RU" smtClean="0"/>
              <a:t>02.09.2026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1"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3" y="1730702"/>
            <a:ext cx="747385" cy="1476086"/>
          </a:xfrm>
          <a:prstGeom prst="rect">
            <a:avLst/>
          </a:prstGeom>
        </p:spPr>
      </p:pic>
    </p:spTree>
    <p:extLst>
      <p:ext uri="{BB962C8B-B14F-4D97-AF65-F5344CB8AC3E}">
        <p14:creationId xmlns:p14="http://schemas.microsoft.com/office/powerpoint/2010/main" val="14712795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782A5268-5B9C-45EC-8E72-305EC6B90F3E}"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1674295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3" y="-917382"/>
            <a:ext cx="2289621" cy="4124383"/>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4"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D3683B93-0B61-4D09-9F6C-17C1D337F86E}"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3"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1" y="4929564"/>
            <a:ext cx="1486403" cy="1387929"/>
          </a:xfrm>
          <a:prstGeom prst="rect">
            <a:avLst/>
          </a:prstGeom>
        </p:spPr>
      </p:pic>
    </p:spTree>
    <p:extLst>
      <p:ext uri="{BB962C8B-B14F-4D97-AF65-F5344CB8AC3E}">
        <p14:creationId xmlns:p14="http://schemas.microsoft.com/office/powerpoint/2010/main" val="35410460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8"/>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7"/>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69091136-4BAB-4894-82F4-4E76C2220270}"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 y="3747977"/>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4" y="4866919"/>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3" y="3469731"/>
            <a:ext cx="1265179"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1" y="76215"/>
            <a:ext cx="751115" cy="751114"/>
          </a:xfrm>
          <a:prstGeom prst="rect">
            <a:avLst/>
          </a:prstGeom>
        </p:spPr>
      </p:pic>
    </p:spTree>
    <p:extLst>
      <p:ext uri="{BB962C8B-B14F-4D97-AF65-F5344CB8AC3E}">
        <p14:creationId xmlns:p14="http://schemas.microsoft.com/office/powerpoint/2010/main" val="11377428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7"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9" y="1844867"/>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9"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1"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1"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1B4904C4-F37E-4B58-B8E0-C872B6CA512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91"/>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3" y="5286491"/>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1" y="1135879"/>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5" y="1135879"/>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1"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70" y="4833259"/>
            <a:ext cx="2020459" cy="2024743"/>
          </a:xfrm>
          <a:prstGeom prst="rect">
            <a:avLst/>
          </a:prstGeom>
        </p:spPr>
      </p:pic>
    </p:spTree>
    <p:extLst>
      <p:ext uri="{BB962C8B-B14F-4D97-AF65-F5344CB8AC3E}">
        <p14:creationId xmlns:p14="http://schemas.microsoft.com/office/powerpoint/2010/main" val="327953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5"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30" y="2680794"/>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C8CE5B3D-DB23-4359-A7DA-AB76C39A16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66472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41FE566B-15E5-4ADB-8863-85994B1BAF4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9" y="4566011"/>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3" y="2"/>
            <a:ext cx="1165627"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40" y="3061609"/>
            <a:ext cx="745043" cy="731383"/>
          </a:xfrm>
          <a:prstGeom prst="rect">
            <a:avLst/>
          </a:prstGeom>
        </p:spPr>
      </p:pic>
    </p:spTree>
    <p:extLst>
      <p:ext uri="{BB962C8B-B14F-4D97-AF65-F5344CB8AC3E}">
        <p14:creationId xmlns:p14="http://schemas.microsoft.com/office/powerpoint/2010/main" val="18233226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D652A272-B3C6-4764-9EE1-E34639DAE4E5}"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3" y="2"/>
            <a:ext cx="1165627" cy="2432957"/>
          </a:xfrm>
          <a:prstGeom prst="rect">
            <a:avLst/>
          </a:prstGeom>
        </p:spPr>
      </p:pic>
    </p:spTree>
    <p:extLst>
      <p:ext uri="{BB962C8B-B14F-4D97-AF65-F5344CB8AC3E}">
        <p14:creationId xmlns:p14="http://schemas.microsoft.com/office/powerpoint/2010/main" val="17585162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8" y="1683884"/>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1" y="1"/>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7FB92D34-C400-44D5-9EE6-B61EEE3DCF2D}"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90"/>
            <a:ext cx="1469115"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9"/>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7" y="4648049"/>
            <a:ext cx="883356" cy="965215"/>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9" y="432395"/>
            <a:ext cx="1267035" cy="1384447"/>
          </a:xfrm>
          <a:prstGeom prst="rect">
            <a:avLst/>
          </a:prstGeom>
        </p:spPr>
      </p:pic>
    </p:spTree>
    <p:extLst>
      <p:ext uri="{BB962C8B-B14F-4D97-AF65-F5344CB8AC3E}">
        <p14:creationId xmlns:p14="http://schemas.microsoft.com/office/powerpoint/2010/main" val="2022760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809A9A4A-1266-4BA7-853A-77233CD65A3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1"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4" y="796259"/>
            <a:ext cx="1771650" cy="179135"/>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3346799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1" y="2998368"/>
            <a:ext cx="1261915"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301FB5F0-6148-4EF7-9B07-AA5FEF6CD0D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2" y="6059211"/>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10"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60F73298-B68F-41F4-9234-B4D98C4FE59B}"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426303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8" y="4919650"/>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1" y="1589978"/>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5"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568A6AB-CA9D-4AA9-BA26-48CDE02B181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2"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8"/>
            <a:ext cx="476251"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09" y="493332"/>
            <a:ext cx="476251"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09" y="5758551"/>
            <a:ext cx="476251"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2"/>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2" y="5794675"/>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5272025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6" y="2"/>
            <a:ext cx="12194059"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8"/>
            <a:ext cx="7947499"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B8A01D13-F2C9-4188-A25D-C6AAF8B0451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640003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9"/>
            <a:ext cx="9793907"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1"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9"/>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D9042C3A-2BC2-4707-B4C3-11F6C21272CF}"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4" y="115094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4" y="253841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4" y="3838321"/>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3" y="5145152"/>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7" y="2480271"/>
            <a:ext cx="1480519"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7" y="5189146"/>
            <a:ext cx="1480519"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5" y="1198225"/>
            <a:ext cx="1480519"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5" y="2480270"/>
            <a:ext cx="1480519"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5" y="3791491"/>
            <a:ext cx="1480519"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5" y="5192437"/>
            <a:ext cx="1480519"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9373169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1"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7429B2BD-8689-4BFC-AD10-32E521E827F5}"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5480251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187FF0D0-2442-4C3D-8C87-3FC44B27D5D5}" type="datetime1">
              <a:rPr lang="ru-RU" smtClean="0"/>
              <a:t>02.09.2026</a:t>
            </a:fld>
            <a:endParaRPr lang="ru-RU"/>
          </a:p>
        </p:txBody>
      </p:sp>
      <p:sp>
        <p:nvSpPr>
          <p:cNvPr id="3" name="Нижний колонтитул 2"/>
          <p:cNvSpPr>
            <a:spLocks noGrp="1"/>
          </p:cNvSpPr>
          <p:nvPr>
            <p:ph type="ftr" sz="quarter" idx="11"/>
          </p:nvPr>
        </p:nvSpPr>
        <p:spPr>
          <a:xfrm>
            <a:off x="4030435" y="6215294"/>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7"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9"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2" y="1331914"/>
            <a:ext cx="3055617" cy="4707143"/>
          </a:xfrm>
          <a:prstGeom prst="rect">
            <a:avLst/>
          </a:prstGeom>
        </p:spPr>
      </p:pic>
    </p:spTree>
    <p:extLst>
      <p:ext uri="{BB962C8B-B14F-4D97-AF65-F5344CB8AC3E}">
        <p14:creationId xmlns:p14="http://schemas.microsoft.com/office/powerpoint/2010/main" val="3276516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 y="2"/>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1" y="0"/>
            <a:ext cx="3285659"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5"/>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57595AF5-EB6B-405A-B914-A4D50A420904}" type="datetime1">
              <a:rPr lang="ru-RU" smtClean="0"/>
              <a:t>02.09.2026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9"/>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70" y="4532183"/>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4" y="922318"/>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2" y="3414718"/>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1" y="6265972"/>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1" y="5414582"/>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93589580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4"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62D7C742-2ED5-461A-BA28-3388A4744161}" type="datetime1">
              <a:rPr lang="ru-RU" smtClean="0"/>
              <a:t>02.09.2026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8"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8"/>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7"/>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50"/>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3" y="219650"/>
            <a:ext cx="1780699" cy="3504747"/>
          </a:xfrm>
          <a:prstGeom prst="rect">
            <a:avLst/>
          </a:prstGeom>
        </p:spPr>
      </p:pic>
    </p:spTree>
    <p:extLst>
      <p:ext uri="{BB962C8B-B14F-4D97-AF65-F5344CB8AC3E}">
        <p14:creationId xmlns:p14="http://schemas.microsoft.com/office/powerpoint/2010/main" val="10672551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3" y="2"/>
            <a:ext cx="4331867"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8" y="4677003"/>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7" y="457201"/>
            <a:ext cx="4846831"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F8D3D50C-366D-49ED-8ADC-A688D8C620BF}"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8"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9"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7"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4"/>
            <a:ext cx="516691" cy="516691"/>
          </a:xfrm>
          <a:prstGeom prst="rect">
            <a:avLst/>
          </a:prstGeom>
        </p:spPr>
      </p:pic>
    </p:spTree>
    <p:extLst>
      <p:ext uri="{BB962C8B-B14F-4D97-AF65-F5344CB8AC3E}">
        <p14:creationId xmlns:p14="http://schemas.microsoft.com/office/powerpoint/2010/main" val="4036252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5"/>
            <a:ext cx="4634946" cy="12182455"/>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7" y="155278"/>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2"/>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9" y="2573953"/>
            <a:ext cx="4436751"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1A9868AD-4DF9-43BD-8B33-957D0DD82BB7}"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7" y="4771473"/>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745150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1" y="5921855"/>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7" y="6356351"/>
            <a:ext cx="2743200" cy="365125"/>
          </a:xfrm>
        </p:spPr>
        <p:txBody>
          <a:bodyPr/>
          <a:lstStyle/>
          <a:p>
            <a:fld id="{569B0CD8-3F0F-40BB-B2E3-7DEDB069819E}" type="datetime1">
              <a:rPr lang="ru-RU" smtClean="0"/>
              <a:t>02.09.2026</a:t>
            </a:fld>
            <a:endParaRPr lang="ru-RU"/>
          </a:p>
        </p:txBody>
      </p:sp>
      <p:sp>
        <p:nvSpPr>
          <p:cNvPr id="5" name="Нижний колонтитул 4"/>
          <p:cNvSpPr>
            <a:spLocks noGrp="1"/>
          </p:cNvSpPr>
          <p:nvPr>
            <p:ph type="ftr" sz="quarter" idx="11"/>
          </p:nvPr>
        </p:nvSpPr>
        <p:spPr>
          <a:xfrm>
            <a:off x="6316436" y="6356351"/>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7179598"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9" y="230237"/>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60" y="3823361"/>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7"/>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9"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9"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E56DA147-CFF8-4E56-A7F7-2439A49997FC}" type="datetime1">
              <a:rPr lang="ru-RU" smtClean="0"/>
              <a:t>02.09.2026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8" y="3421105"/>
            <a:ext cx="1205815" cy="1317554"/>
          </a:xfrm>
          <a:prstGeom prst="rect">
            <a:avLst/>
          </a:prstGeom>
        </p:spPr>
      </p:pic>
    </p:spTree>
    <p:extLst>
      <p:ext uri="{BB962C8B-B14F-4D97-AF65-F5344CB8AC3E}">
        <p14:creationId xmlns:p14="http://schemas.microsoft.com/office/powerpoint/2010/main" val="16282146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1863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3"/>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C49F1AA7-0827-4CDC-A5AF-4E7D4F46A62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8" y="1642740"/>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5" y="1371796"/>
            <a:ext cx="768501" cy="1518557"/>
          </a:xfrm>
          <a:prstGeom prst="rect">
            <a:avLst/>
          </a:prstGeom>
        </p:spPr>
      </p:pic>
    </p:spTree>
    <p:extLst>
      <p:ext uri="{BB962C8B-B14F-4D97-AF65-F5344CB8AC3E}">
        <p14:creationId xmlns:p14="http://schemas.microsoft.com/office/powerpoint/2010/main" val="5217392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6"/>
            <a:ext cx="1760175"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1"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1"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E93B2EAE-CC41-472B-A93D-FD0516C87D35}"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9" y="3136062"/>
            <a:ext cx="3483429" cy="269967"/>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8"/>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5"/>
            <a:ext cx="1270935"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4"/>
            <a:ext cx="3581400" cy="1382063"/>
          </a:xfrm>
          <a:prstGeom prst="rect">
            <a:avLst/>
          </a:prstGeom>
        </p:spPr>
      </p:pic>
    </p:spTree>
    <p:extLst>
      <p:ext uri="{BB962C8B-B14F-4D97-AF65-F5344CB8AC3E}">
        <p14:creationId xmlns:p14="http://schemas.microsoft.com/office/powerpoint/2010/main" val="363992330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7"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6783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Kapiteltrennseite orange">
    <p:spTree>
      <p:nvGrpSpPr>
        <p:cNvPr id="1" name=""/>
        <p:cNvGrpSpPr/>
        <p:nvPr/>
      </p:nvGrpSpPr>
      <p:grpSpPr>
        <a:xfrm>
          <a:off x="0" y="0"/>
          <a:ext cx="0" cy="0"/>
          <a:chOff x="0" y="0"/>
          <a:chExt cx="0" cy="0"/>
        </a:xfrm>
      </p:grpSpPr>
      <p:sp>
        <p:nvSpPr>
          <p:cNvPr id="4" name="Abgerundetes Rechteck 3"/>
          <p:cNvSpPr/>
          <p:nvPr/>
        </p:nvSpPr>
        <p:spPr>
          <a:xfrm>
            <a:off x="2" y="1668463"/>
            <a:ext cx="9359900" cy="2881312"/>
          </a:xfrm>
          <a:prstGeom prst="roundRect">
            <a:avLst>
              <a:gd name="adj" fmla="val 1188"/>
            </a:avLst>
          </a:prstGeom>
          <a:solidFill>
            <a:srgbClr val="FAA5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FAA500"/>
              </a:solidFill>
            </a:endParaRPr>
          </a:p>
        </p:txBody>
      </p:sp>
      <p:sp>
        <p:nvSpPr>
          <p:cNvPr id="5" name="Abgerundetes Rechteck 4"/>
          <p:cNvSpPr/>
          <p:nvPr/>
        </p:nvSpPr>
        <p:spPr>
          <a:xfrm>
            <a:off x="2" y="1633541"/>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6" name="Abgerundetes Rechteck 5"/>
          <p:cNvSpPr/>
          <p:nvPr/>
        </p:nvSpPr>
        <p:spPr>
          <a:xfrm>
            <a:off x="2" y="4513266"/>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7" name="Titel 1"/>
          <p:cNvSpPr>
            <a:spLocks noGrp="1"/>
          </p:cNvSpPr>
          <p:nvPr>
            <p:ph type="ctrTitle" hasCustomPrompt="1"/>
          </p:nvPr>
        </p:nvSpPr>
        <p:spPr>
          <a:xfrm>
            <a:off x="624001" y="1839811"/>
            <a:ext cx="8685179" cy="533105"/>
          </a:xfrm>
          <a:prstGeom prst="rect">
            <a:avLst/>
          </a:prstGeom>
        </p:spPr>
        <p:txBody>
          <a:bodyPr lIns="0" rIns="0"/>
          <a:lstStyle>
            <a:lvl1pPr algn="l">
              <a:defRPr sz="2600">
                <a:solidFill>
                  <a:schemeClr val="bg1"/>
                </a:solidFill>
                <a:latin typeface="Lucida Sans"/>
                <a:cs typeface="Lucida Sans Unicode"/>
              </a:defRPr>
            </a:lvl1pPr>
          </a:lstStyle>
          <a:p>
            <a:r>
              <a:rPr lang="de-DE" dirty="0"/>
              <a:t>Kapiteltrennseite orange</a:t>
            </a:r>
          </a:p>
        </p:txBody>
      </p:sp>
      <p:sp>
        <p:nvSpPr>
          <p:cNvPr id="8" name="Untertitel 2"/>
          <p:cNvSpPr>
            <a:spLocks noGrp="1"/>
          </p:cNvSpPr>
          <p:nvPr>
            <p:ph type="subTitle" idx="1"/>
          </p:nvPr>
        </p:nvSpPr>
        <p:spPr>
          <a:xfrm>
            <a:off x="624001" y="2372913"/>
            <a:ext cx="8685179" cy="805526"/>
          </a:xfrm>
          <a:prstGeom prst="rect">
            <a:avLst/>
          </a:prstGeom>
        </p:spPr>
        <p:txBody>
          <a:bodyPr lIns="0"/>
          <a:lstStyle>
            <a:lvl1pPr marL="0" indent="0" algn="l">
              <a:buNone/>
              <a:defRPr sz="1600" spc="0">
                <a:solidFill>
                  <a:schemeClr val="bg1"/>
                </a:solidFill>
                <a:latin typeface="Lucida Sans"/>
                <a:cs typeface="Lucida Sans Unicod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2" name="Foliennummernplatzhalter 1"/>
          <p:cNvSpPr>
            <a:spLocks noGrp="1"/>
          </p:cNvSpPr>
          <p:nvPr>
            <p:ph type="sldNum" sz="quarter" idx="10"/>
          </p:nvPr>
        </p:nvSpPr>
        <p:spPr/>
        <p:txBody>
          <a:bodyPr/>
          <a:lstStyle/>
          <a:p>
            <a:fld id="{F19AE9A8-34D4-4E8C-BE9C-13C550F1BED0}" type="slidenum">
              <a:rPr lang="de-CH" smtClean="0"/>
              <a:t>‹Nr.›</a:t>
            </a:fld>
            <a:endParaRPr lang="de-CH" dirty="0"/>
          </a:p>
        </p:txBody>
      </p:sp>
    </p:spTree>
    <p:extLst>
      <p:ext uri="{BB962C8B-B14F-4D97-AF65-F5344CB8AC3E}">
        <p14:creationId xmlns:p14="http://schemas.microsoft.com/office/powerpoint/2010/main" val="12705246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ext/Bi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4000" y="1439999"/>
            <a:ext cx="10800000" cy="4680000"/>
          </a:xfrm>
          <a:prstGeom prst="rect">
            <a:avLst/>
          </a:prstGeom>
        </p:spPr>
        <p:txBody>
          <a:bodyPr lIns="0" rIns="0"/>
          <a:lstStyle>
            <a:lvl1pPr marL="271463" indent="-271463">
              <a:buClr>
                <a:srgbClr val="FAA500"/>
              </a:buClr>
              <a:buSzPct val="80000"/>
              <a:buFont typeface="Lucida Grande"/>
              <a:buChar char="▶"/>
              <a:defRPr sz="1800">
                <a:latin typeface="Lucida Sans"/>
                <a:cs typeface="Lucida Sans"/>
              </a:defRPr>
            </a:lvl1pPr>
            <a:lvl2pPr marL="742950" indent="-285750">
              <a:buClr>
                <a:srgbClr val="FAA500"/>
              </a:buClr>
              <a:buSzPct val="80000"/>
              <a:buFont typeface="Lucida Grande"/>
              <a:buChar char="▶"/>
              <a:defRPr sz="1800">
                <a:latin typeface="Lucida Sans"/>
                <a:cs typeface="Lucida Sans"/>
              </a:defRPr>
            </a:lvl2pPr>
            <a:lvl3pPr marL="1143000" indent="-228600">
              <a:buClr>
                <a:srgbClr val="FAA500"/>
              </a:buClr>
              <a:buSzPct val="80000"/>
              <a:buFont typeface="Lucida Grande"/>
              <a:buChar char="▶"/>
              <a:defRPr sz="1800">
                <a:latin typeface="Lucida Sans"/>
                <a:cs typeface="Lucida Sans"/>
              </a:defRPr>
            </a:lvl3pPr>
            <a:lvl4pPr marL="1600200" indent="-228600">
              <a:buClr>
                <a:srgbClr val="FAA500"/>
              </a:buClr>
              <a:buSzPct val="80000"/>
              <a:buFont typeface="Lucida Grande"/>
              <a:buChar char="▶"/>
              <a:defRPr sz="1800">
                <a:latin typeface="Lucida Sans"/>
                <a:cs typeface="Lucida Sans"/>
              </a:defRPr>
            </a:lvl4pPr>
            <a:lvl5pPr marL="2057400" indent="-228600">
              <a:buClr>
                <a:srgbClr val="FAA500"/>
              </a:buClr>
              <a:buSzPct val="80000"/>
              <a:buFont typeface="Lucida Grande"/>
              <a:buChar char="▶"/>
              <a:defRPr sz="1800">
                <a:latin typeface="Lucida Sans"/>
                <a:cs typeface="Lucida Sans"/>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Titel 1"/>
          <p:cNvSpPr>
            <a:spLocks noGrp="1"/>
          </p:cNvSpPr>
          <p:nvPr>
            <p:ph type="ctrTitle" hasCustomPrompt="1"/>
          </p:nvPr>
        </p:nvSpPr>
        <p:spPr>
          <a:xfrm>
            <a:off x="624000" y="360000"/>
            <a:ext cx="10800000" cy="540000"/>
          </a:xfrm>
          <a:prstGeom prst="rect">
            <a:avLst/>
          </a:prstGeom>
        </p:spPr>
        <p:txBody>
          <a:bodyPr lIns="0" rIns="0"/>
          <a:lstStyle>
            <a:lvl1pPr algn="l">
              <a:defRPr sz="2600" b="0" i="0">
                <a:solidFill>
                  <a:srgbClr val="697D91"/>
                </a:solidFill>
                <a:latin typeface="Lucida Sans"/>
                <a:cs typeface="Lucida Sans"/>
              </a:defRPr>
            </a:lvl1pPr>
          </a:lstStyle>
          <a:p>
            <a:r>
              <a:rPr lang="de-DE" dirty="0"/>
              <a:t>Titel durch Klicken hinzufügen</a:t>
            </a:r>
          </a:p>
        </p:txBody>
      </p:sp>
      <p:sp>
        <p:nvSpPr>
          <p:cNvPr id="2" name="Foliennummernplatzhalter 1"/>
          <p:cNvSpPr>
            <a:spLocks noGrp="1"/>
          </p:cNvSpPr>
          <p:nvPr>
            <p:ph type="sldNum" sz="quarter" idx="10"/>
          </p:nvPr>
        </p:nvSpPr>
        <p:spPr/>
        <p:txBody>
          <a:bodyPr rIns="0"/>
          <a:lstStyle/>
          <a:p>
            <a:fld id="{F19AE9A8-34D4-4E8C-BE9C-13C550F1BED0}" type="slidenum">
              <a:rPr lang="de-CH" smtClean="0"/>
              <a:t>‹Nr.›</a:t>
            </a:fld>
            <a:endParaRPr lang="de-CH" dirty="0"/>
          </a:p>
        </p:txBody>
      </p:sp>
    </p:spTree>
    <p:extLst>
      <p:ext uri="{BB962C8B-B14F-4D97-AF65-F5344CB8AC3E}">
        <p14:creationId xmlns:p14="http://schemas.microsoft.com/office/powerpoint/2010/main" val="39257027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Foliennummernplatzhalter 2">
            <a:extLst>
              <a:ext uri="{FF2B5EF4-FFF2-40B4-BE49-F238E27FC236}">
                <a16:creationId xmlns:a16="http://schemas.microsoft.com/office/drawing/2014/main" id="{022C4720-848E-292D-F03D-4CFF36F9EB03}"/>
              </a:ext>
            </a:extLst>
          </p:cNvPr>
          <p:cNvSpPr>
            <a:spLocks noGrp="1"/>
          </p:cNvSpPr>
          <p:nvPr>
            <p:ph type="sldNum" sz="quarter" idx="10"/>
          </p:nvPr>
        </p:nvSpPr>
        <p:spPr/>
        <p:txBody>
          <a:bodyPr/>
          <a:lstStyle>
            <a:lvl1pPr>
              <a:defRPr/>
            </a:lvl1pPr>
          </a:lstStyle>
          <a:p>
            <a:pPr>
              <a:defRPr/>
            </a:pPr>
            <a:fld id="{9CAA81FF-116A-49EB-8C35-0BD612EDEE2C}" type="slidenum">
              <a:rPr lang="de-CH"/>
              <a:pPr>
                <a:defRPr/>
              </a:pPr>
              <a:t>‹Nr.›</a:t>
            </a:fld>
            <a:endParaRPr lang="de-CH" dirty="0"/>
          </a:p>
        </p:txBody>
      </p:sp>
    </p:spTree>
    <p:extLst>
      <p:ext uri="{BB962C8B-B14F-4D97-AF65-F5344CB8AC3E}">
        <p14:creationId xmlns:p14="http://schemas.microsoft.com/office/powerpoint/2010/main" val="17586414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elfolie (Logo blau)">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2" name="Titel 1"/>
          <p:cNvSpPr>
            <a:spLocks noGrp="1"/>
          </p:cNvSpPr>
          <p:nvPr>
            <p:ph type="ctrTitle" hasCustomPrompt="1"/>
          </p:nvPr>
        </p:nvSpPr>
        <p:spPr>
          <a:xfrm>
            <a:off x="660549" y="4719131"/>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3" name="Untertitel 2"/>
          <p:cNvSpPr>
            <a:spLocks noGrp="1"/>
          </p:cNvSpPr>
          <p:nvPr>
            <p:ph type="subTitle" idx="1" hasCustomPrompt="1"/>
          </p:nvPr>
        </p:nvSpPr>
        <p:spPr>
          <a:xfrm>
            <a:off x="660549"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9" name="Textplatzhalter 8">
            <a:extLst>
              <a:ext uri="{FF2B5EF4-FFF2-40B4-BE49-F238E27FC236}">
                <a16:creationId xmlns:a16="http://schemas.microsoft.com/office/drawing/2014/main" id="{841956DE-3C7B-4AA2-BC8D-DCAEB4A856F6}"/>
              </a:ext>
            </a:extLst>
          </p:cNvPr>
          <p:cNvSpPr>
            <a:spLocks noGrp="1"/>
          </p:cNvSpPr>
          <p:nvPr>
            <p:ph type="body" sz="quarter" idx="12" hasCustomPrompt="1"/>
          </p:nvPr>
        </p:nvSpPr>
        <p:spPr>
          <a:xfrm>
            <a:off x="660549" y="4032619"/>
            <a:ext cx="10339135"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0061375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elfolie (Logo orang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6" name="Titel 1">
            <a:extLst>
              <a:ext uri="{FF2B5EF4-FFF2-40B4-BE49-F238E27FC236}">
                <a16:creationId xmlns:a16="http://schemas.microsoft.com/office/drawing/2014/main" id="{09F85079-FBE5-45D3-A121-9368E48BD9E7}"/>
              </a:ext>
            </a:extLst>
          </p:cNvPr>
          <p:cNvSpPr>
            <a:spLocks noGrp="1"/>
          </p:cNvSpPr>
          <p:nvPr>
            <p:ph type="ctrTitle" hasCustomPrompt="1"/>
          </p:nvPr>
        </p:nvSpPr>
        <p:spPr>
          <a:xfrm>
            <a:off x="660549" y="4719131"/>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7" name="Untertitel 2">
            <a:extLst>
              <a:ext uri="{FF2B5EF4-FFF2-40B4-BE49-F238E27FC236}">
                <a16:creationId xmlns:a16="http://schemas.microsoft.com/office/drawing/2014/main" id="{775F9DB8-EE42-4612-81FD-16E4482D6257}"/>
              </a:ext>
            </a:extLst>
          </p:cNvPr>
          <p:cNvSpPr>
            <a:spLocks noGrp="1"/>
          </p:cNvSpPr>
          <p:nvPr>
            <p:ph type="subTitle" idx="1" hasCustomPrompt="1"/>
          </p:nvPr>
        </p:nvSpPr>
        <p:spPr>
          <a:xfrm>
            <a:off x="660549"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8" name="Textplatzhalter 8">
            <a:extLst>
              <a:ext uri="{FF2B5EF4-FFF2-40B4-BE49-F238E27FC236}">
                <a16:creationId xmlns:a16="http://schemas.microsoft.com/office/drawing/2014/main" id="{BD1B50E2-45F7-4651-9399-8B82A1153AD2}"/>
              </a:ext>
            </a:extLst>
          </p:cNvPr>
          <p:cNvSpPr>
            <a:spLocks noGrp="1"/>
          </p:cNvSpPr>
          <p:nvPr>
            <p:ph type="body" sz="quarter" idx="12" hasCustomPrompt="1"/>
          </p:nvPr>
        </p:nvSpPr>
        <p:spPr>
          <a:xfrm>
            <a:off x="660549" y="4032619"/>
            <a:ext cx="10339135"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866504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FA4C7C10-30C8-48B2-A2CB-AF0DBFCF0A52}" type="datetime1">
              <a:rPr lang="ru-RU" smtClean="0"/>
              <a:t>02.09.2026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1379765" y="739551"/>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2" y="739551"/>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6"/>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7"/>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5"/>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2"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5" y="2"/>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elfolie weiss">
    <p:spTree>
      <p:nvGrpSpPr>
        <p:cNvPr id="1" name=""/>
        <p:cNvGrpSpPr/>
        <p:nvPr/>
      </p:nvGrpSpPr>
      <p:grpSpPr>
        <a:xfrm>
          <a:off x="0" y="0"/>
          <a:ext cx="0" cy="0"/>
          <a:chOff x="0" y="0"/>
          <a:chExt cx="0" cy="0"/>
        </a:xfrm>
      </p:grpSpPr>
      <p:sp>
        <p:nvSpPr>
          <p:cNvPr id="2" name="Titel 1"/>
          <p:cNvSpPr>
            <a:spLocks noGrp="1"/>
          </p:cNvSpPr>
          <p:nvPr>
            <p:ph type="ctrTitle"/>
          </p:nvPr>
        </p:nvSpPr>
        <p:spPr>
          <a:xfrm>
            <a:off x="695325" y="4562951"/>
            <a:ext cx="9972675" cy="1818381"/>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695325" y="4155545"/>
            <a:ext cx="9972675" cy="353579"/>
          </a:xfrm>
        </p:spPr>
        <p:txBody>
          <a:bodyPr anchor="t"/>
          <a:lstStyle>
            <a:lvl1pPr marL="0" indent="0" algn="l">
              <a:buNone/>
              <a:defRPr sz="1997"/>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Tree>
    <p:extLst>
      <p:ext uri="{BB962C8B-B14F-4D97-AF65-F5344CB8AC3E}">
        <p14:creationId xmlns:p14="http://schemas.microsoft.com/office/powerpoint/2010/main" val="7503230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Zwischentitel">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371851"/>
            <a:ext cx="9972675" cy="1137270"/>
          </a:xfrm>
        </p:spPr>
        <p:txBody>
          <a:bodyPr anchor="t"/>
          <a:lstStyle>
            <a:lvl1pPr algn="l">
              <a:lnSpc>
                <a:spcPct val="110000"/>
              </a:lnSpc>
              <a:defRPr sz="2297">
                <a:solidFill>
                  <a:schemeClr val="bg1"/>
                </a:solidFill>
              </a:defRPr>
            </a:lvl1pPr>
          </a:lstStyle>
          <a:p>
            <a:r>
              <a:rPr lang="de-DE"/>
              <a:t>Mastertitelformat bearbeiten</a:t>
            </a:r>
            <a:endParaRPr lang="de-CH" dirty="0"/>
          </a:p>
        </p:txBody>
      </p:sp>
      <p:sp>
        <p:nvSpPr>
          <p:cNvPr id="3" name="Untertitel 2"/>
          <p:cNvSpPr>
            <a:spLocks noGrp="1"/>
          </p:cNvSpPr>
          <p:nvPr>
            <p:ph type="subTitle" idx="1" hasCustomPrompt="1"/>
          </p:nvPr>
        </p:nvSpPr>
        <p:spPr>
          <a:xfrm>
            <a:off x="695325" y="3060127"/>
            <a:ext cx="9972675" cy="296869"/>
          </a:xfrm>
        </p:spPr>
        <p:txBody>
          <a:bodyPr anchor="t"/>
          <a:lstStyle>
            <a:lvl1pPr marL="0" indent="0" algn="l">
              <a:buNone/>
              <a:defRPr sz="15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7" name="Textplatzhalter 6">
            <a:extLst>
              <a:ext uri="{FF2B5EF4-FFF2-40B4-BE49-F238E27FC236}">
                <a16:creationId xmlns:a16="http://schemas.microsoft.com/office/drawing/2014/main" id="{0D05A64D-5978-4C06-BBF9-856EF1F636FF}"/>
              </a:ext>
            </a:extLst>
          </p:cNvPr>
          <p:cNvSpPr>
            <a:spLocks noGrp="1"/>
          </p:cNvSpPr>
          <p:nvPr>
            <p:ph type="body" sz="quarter" idx="10" hasCustomPrompt="1"/>
          </p:nvPr>
        </p:nvSpPr>
        <p:spPr>
          <a:xfrm>
            <a:off x="695327" y="4604273"/>
            <a:ext cx="9972675" cy="840852"/>
          </a:xfrm>
        </p:spPr>
        <p:txBody>
          <a:bodyPr/>
          <a:lstStyle>
            <a:lvl1pPr>
              <a:defRPr sz="1598">
                <a:solidFill>
                  <a:schemeClr val="bg1"/>
                </a:solidFill>
              </a:defRPr>
            </a:lvl1pPr>
          </a:lstStyle>
          <a:p>
            <a:pPr lvl="0"/>
            <a:r>
              <a:rPr lang="de-DE" dirty="0"/>
              <a:t>Textformat bearbeiten</a:t>
            </a:r>
          </a:p>
        </p:txBody>
      </p:sp>
    </p:spTree>
    <p:extLst>
      <p:ext uri="{BB962C8B-B14F-4D97-AF65-F5344CB8AC3E}">
        <p14:creationId xmlns:p14="http://schemas.microsoft.com/office/powerpoint/2010/main" val="6891640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Zahl und Text">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429005"/>
            <a:ext cx="10657259" cy="1656183"/>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563528" y="1268764"/>
            <a:ext cx="10789057" cy="2016225"/>
          </a:xfrm>
        </p:spPr>
        <p:txBody>
          <a:bodyPr anchor="t"/>
          <a:lstStyle>
            <a:lvl1pPr marL="0" indent="0" algn="l">
              <a:buNone/>
              <a:defRPr sz="14381"/>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1 </a:t>
            </a:r>
            <a:endParaRPr lang="de-CH" dirty="0"/>
          </a:p>
        </p:txBody>
      </p:sp>
      <p:sp>
        <p:nvSpPr>
          <p:cNvPr id="4" name="Datumsplatzhalter 3">
            <a:extLst>
              <a:ext uri="{FF2B5EF4-FFF2-40B4-BE49-F238E27FC236}">
                <a16:creationId xmlns:a16="http://schemas.microsoft.com/office/drawing/2014/main" id="{E10A7DB9-33EC-4FDC-BF7B-0F482BF51E40}"/>
              </a:ext>
            </a:extLst>
          </p:cNvPr>
          <p:cNvSpPr>
            <a:spLocks noGrp="1"/>
          </p:cNvSpPr>
          <p:nvPr>
            <p:ph type="dt" sz="half" idx="10"/>
          </p:nvPr>
        </p:nvSpPr>
        <p:spPr/>
        <p:txBody>
          <a:bodyPr/>
          <a:lstStyle/>
          <a:p>
            <a:fld id="{0E1A897F-ECDC-45A6-8CA2-20BCD767B66F}" type="datetime1">
              <a:rPr lang="ru-RU" smtClean="0"/>
              <a:t>02.09.2026</a:t>
            </a:fld>
            <a:endParaRPr lang="de-CH" dirty="0"/>
          </a:p>
        </p:txBody>
      </p:sp>
      <p:sp>
        <p:nvSpPr>
          <p:cNvPr id="7" name="Fußzeilenplatzhalter 6">
            <a:extLst>
              <a:ext uri="{FF2B5EF4-FFF2-40B4-BE49-F238E27FC236}">
                <a16:creationId xmlns:a16="http://schemas.microsoft.com/office/drawing/2014/main" id="{24B31533-AC0A-4597-9D5D-B1A7047F0056}"/>
              </a:ext>
            </a:extLst>
          </p:cNvPr>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8" name="Foliennummernplatzhalter 7">
            <a:extLst>
              <a:ext uri="{FF2B5EF4-FFF2-40B4-BE49-F238E27FC236}">
                <a16:creationId xmlns:a16="http://schemas.microsoft.com/office/drawing/2014/main" id="{5F5F6767-D1A8-4982-A7E0-5306C8D5D0B8}"/>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6490901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a:xfrm>
            <a:off x="695400"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8F4C934E-165B-4E17-B6D9-91C131BDB1A2}" type="datetime1">
              <a:rPr lang="ru-RU" smtClean="0"/>
              <a:t>02.09.2026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Inhaltsplatzhalter 2">
            <a:extLst>
              <a:ext uri="{FF2B5EF4-FFF2-40B4-BE49-F238E27FC236}">
                <a16:creationId xmlns:a16="http://schemas.microsoft.com/office/drawing/2014/main" id="{F8C08398-E6B7-4101-B777-CE11CB665BEC}"/>
              </a:ext>
            </a:extLst>
          </p:cNvPr>
          <p:cNvSpPr>
            <a:spLocks noGrp="1"/>
          </p:cNvSpPr>
          <p:nvPr>
            <p:ph idx="13"/>
          </p:nvPr>
        </p:nvSpPr>
        <p:spPr>
          <a:xfrm>
            <a:off x="6312025"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442017525"/>
      </p:ext>
    </p:extLst>
  </p:cSld>
  <p:clrMapOvr>
    <a:masterClrMapping/>
  </p:clrMapOvr>
  <p:extLst>
    <p:ext uri="{DCECCB84-F9BA-43D5-87BE-67443E8EF086}">
      <p15:sldGuideLst xmlns:p15="http://schemas.microsoft.com/office/powerpoint/2012/main">
        <p15:guide id="1" pos="3845" userDrawn="1">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8B76F389-9182-47FC-8214-945FC5FE2F6A}" type="datetime1">
              <a:rPr lang="ru-RU" smtClean="0"/>
              <a:t>02.09.2026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9999639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Drei Bilder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a:xfrm>
            <a:off x="695400" y="4509123"/>
            <a:ext cx="3312368" cy="1080121"/>
          </a:xfrm>
        </p:spPr>
        <p:txBody>
          <a:bodyPr/>
          <a:lstStyle/>
          <a:p>
            <a:pPr lvl="0"/>
            <a:r>
              <a:rPr lang="de-DE" dirty="0"/>
              <a:t>Textmasterformat bearbeiten</a:t>
            </a:r>
          </a:p>
        </p:txBody>
      </p:sp>
      <p:sp>
        <p:nvSpPr>
          <p:cNvPr id="7" name="Datumsplatzhalter 6"/>
          <p:cNvSpPr>
            <a:spLocks noGrp="1"/>
          </p:cNvSpPr>
          <p:nvPr>
            <p:ph type="dt" sz="half" idx="10"/>
          </p:nvPr>
        </p:nvSpPr>
        <p:spPr/>
        <p:txBody>
          <a:bodyPr/>
          <a:lstStyle/>
          <a:p>
            <a:fld id="{55F40822-755B-4E83-99AE-638A24E9D539}" type="datetime1">
              <a:rPr lang="ru-RU" smtClean="0"/>
              <a:t>02.09.2026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2" name="Bildplatzhalter 10">
            <a:extLst>
              <a:ext uri="{FF2B5EF4-FFF2-40B4-BE49-F238E27FC236}">
                <a16:creationId xmlns:a16="http://schemas.microsoft.com/office/drawing/2014/main" id="{07EB8404-FD2C-46BC-B835-07167B9F1C05}"/>
              </a:ext>
            </a:extLst>
          </p:cNvPr>
          <p:cNvSpPr>
            <a:spLocks noGrp="1"/>
          </p:cNvSpPr>
          <p:nvPr>
            <p:ph type="pic" sz="quarter" idx="13"/>
          </p:nvPr>
        </p:nvSpPr>
        <p:spPr>
          <a:xfrm>
            <a:off x="695401"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4" name="Rechteck: abgerundete Ecken 3">
            <a:extLst>
              <a:ext uri="{FF2B5EF4-FFF2-40B4-BE49-F238E27FC236}">
                <a16:creationId xmlns:a16="http://schemas.microsoft.com/office/drawing/2014/main" id="{8906CEB3-4C83-457B-B6DA-E527A9041EAC}"/>
              </a:ext>
            </a:extLst>
          </p:cNvPr>
          <p:cNvSpPr/>
          <p:nvPr userDrawn="1"/>
        </p:nvSpPr>
        <p:spPr>
          <a:xfrm>
            <a:off x="695326"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3" name="Inhaltsplatzhalter 2">
            <a:extLst>
              <a:ext uri="{FF2B5EF4-FFF2-40B4-BE49-F238E27FC236}">
                <a16:creationId xmlns:a16="http://schemas.microsoft.com/office/drawing/2014/main" id="{ABD7BF64-D05D-4FA1-B925-6AC1AAA7D0CA}"/>
              </a:ext>
            </a:extLst>
          </p:cNvPr>
          <p:cNvSpPr>
            <a:spLocks noGrp="1"/>
          </p:cNvSpPr>
          <p:nvPr>
            <p:ph idx="14" hasCustomPrompt="1"/>
          </p:nvPr>
        </p:nvSpPr>
        <p:spPr>
          <a:xfrm>
            <a:off x="4403736" y="4509123"/>
            <a:ext cx="3312368" cy="1080121"/>
          </a:xfrm>
        </p:spPr>
        <p:txBody>
          <a:bodyPr/>
          <a:lstStyle/>
          <a:p>
            <a:pPr lvl="0"/>
            <a:r>
              <a:rPr lang="de-DE" dirty="0"/>
              <a:t>Textmasterformat bearbeiten</a:t>
            </a:r>
          </a:p>
        </p:txBody>
      </p:sp>
      <p:sp>
        <p:nvSpPr>
          <p:cNvPr id="14" name="Bildplatzhalter 10">
            <a:extLst>
              <a:ext uri="{FF2B5EF4-FFF2-40B4-BE49-F238E27FC236}">
                <a16:creationId xmlns:a16="http://schemas.microsoft.com/office/drawing/2014/main" id="{25DE83E3-2BA6-417E-8DF2-1C4ED2FE6B84}"/>
              </a:ext>
            </a:extLst>
          </p:cNvPr>
          <p:cNvSpPr>
            <a:spLocks noGrp="1"/>
          </p:cNvSpPr>
          <p:nvPr>
            <p:ph type="pic" sz="quarter" idx="15"/>
          </p:nvPr>
        </p:nvSpPr>
        <p:spPr>
          <a:xfrm>
            <a:off x="4403738"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5" name="Rechteck: abgerundete Ecken 14">
            <a:extLst>
              <a:ext uri="{FF2B5EF4-FFF2-40B4-BE49-F238E27FC236}">
                <a16:creationId xmlns:a16="http://schemas.microsoft.com/office/drawing/2014/main" id="{EFB9D6EB-4B88-4966-8B93-9BD21B9FC188}"/>
              </a:ext>
            </a:extLst>
          </p:cNvPr>
          <p:cNvSpPr/>
          <p:nvPr userDrawn="1"/>
        </p:nvSpPr>
        <p:spPr>
          <a:xfrm>
            <a:off x="4403663"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6" name="Inhaltsplatzhalter 2">
            <a:extLst>
              <a:ext uri="{FF2B5EF4-FFF2-40B4-BE49-F238E27FC236}">
                <a16:creationId xmlns:a16="http://schemas.microsoft.com/office/drawing/2014/main" id="{5288B0FC-F3ED-49CD-9740-B0BB136B8573}"/>
              </a:ext>
            </a:extLst>
          </p:cNvPr>
          <p:cNvSpPr>
            <a:spLocks noGrp="1"/>
          </p:cNvSpPr>
          <p:nvPr>
            <p:ph idx="16" hasCustomPrompt="1"/>
          </p:nvPr>
        </p:nvSpPr>
        <p:spPr>
          <a:xfrm>
            <a:off x="8112075" y="4509123"/>
            <a:ext cx="3312368" cy="1080121"/>
          </a:xfrm>
        </p:spPr>
        <p:txBody>
          <a:bodyPr/>
          <a:lstStyle/>
          <a:p>
            <a:pPr lvl="0"/>
            <a:r>
              <a:rPr lang="de-DE" dirty="0"/>
              <a:t>Textmasterformat bearbeiten</a:t>
            </a:r>
          </a:p>
        </p:txBody>
      </p:sp>
      <p:sp>
        <p:nvSpPr>
          <p:cNvPr id="17" name="Bildplatzhalter 10">
            <a:extLst>
              <a:ext uri="{FF2B5EF4-FFF2-40B4-BE49-F238E27FC236}">
                <a16:creationId xmlns:a16="http://schemas.microsoft.com/office/drawing/2014/main" id="{D5CF0947-800B-4380-B227-178C832286F6}"/>
              </a:ext>
            </a:extLst>
          </p:cNvPr>
          <p:cNvSpPr>
            <a:spLocks noGrp="1"/>
          </p:cNvSpPr>
          <p:nvPr>
            <p:ph type="pic" sz="quarter" idx="17"/>
          </p:nvPr>
        </p:nvSpPr>
        <p:spPr>
          <a:xfrm>
            <a:off x="8112075"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8" name="Rechteck: abgerundete Ecken 17">
            <a:extLst>
              <a:ext uri="{FF2B5EF4-FFF2-40B4-BE49-F238E27FC236}">
                <a16:creationId xmlns:a16="http://schemas.microsoft.com/office/drawing/2014/main" id="{7BA587B8-B5B0-44C6-AE0F-DD58653DA85B}"/>
              </a:ext>
            </a:extLst>
          </p:cNvPr>
          <p:cNvSpPr/>
          <p:nvPr userDrawn="1"/>
        </p:nvSpPr>
        <p:spPr>
          <a:xfrm>
            <a:off x="8111999"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Tree>
    <p:extLst>
      <p:ext uri="{BB962C8B-B14F-4D97-AF65-F5344CB8AC3E}">
        <p14:creationId xmlns:p14="http://schemas.microsoft.com/office/powerpoint/2010/main" val="1048605891"/>
      </p:ext>
    </p:extLst>
  </p:cSld>
  <p:clrMapOvr>
    <a:masterClrMapping/>
  </p:clrMapOvr>
  <p:extLst>
    <p:ext uri="{DCECCB84-F9BA-43D5-87BE-67443E8EF086}">
      <p15:sldGuideLst xmlns:p15="http://schemas.microsoft.com/office/powerpoint/2012/main">
        <p15:guide id="1" pos="3845" userDrawn="1">
          <p15:clr>
            <a:srgbClr val="FBAE40"/>
          </p15:clr>
        </p15:guide>
        <p15:guide id="2" orient="horz" pos="1082" userDrawn="1">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ildfolie mit 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itel 1">
            <a:extLst>
              <a:ext uri="{FF2B5EF4-FFF2-40B4-BE49-F238E27FC236}">
                <a16:creationId xmlns:a16="http://schemas.microsoft.com/office/drawing/2014/main" id="{5167ACBE-DF2F-4C19-B1A2-F42E3917AEDF}"/>
              </a:ext>
            </a:extLst>
          </p:cNvPr>
          <p:cNvSpPr>
            <a:spLocks noGrp="1"/>
          </p:cNvSpPr>
          <p:nvPr>
            <p:ph type="ctrTitle" hasCustomPrompt="1"/>
          </p:nvPr>
        </p:nvSpPr>
        <p:spPr>
          <a:xfrm>
            <a:off x="654541" y="3479472"/>
            <a:ext cx="10355667" cy="201881"/>
          </a:xfrm>
          <a:solidFill>
            <a:srgbClr val="000000">
              <a:alpha val="34902"/>
            </a:srgbClr>
          </a:solidFill>
        </p:spPr>
        <p:txBody>
          <a:bodyPr vert="horz" lIns="36000" tIns="0" rIns="36000" bIns="18000" rtlCol="0" anchor="t">
            <a:noAutofit/>
          </a:bodyPr>
          <a:lstStyle>
            <a:lvl1pPr>
              <a:defRPr lang="de-CH" sz="1149"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Text</a:t>
            </a:r>
          </a:p>
        </p:txBody>
      </p:sp>
      <p:sp>
        <p:nvSpPr>
          <p:cNvPr id="6" name="Untertitel 2">
            <a:extLst>
              <a:ext uri="{FF2B5EF4-FFF2-40B4-BE49-F238E27FC236}">
                <a16:creationId xmlns:a16="http://schemas.microsoft.com/office/drawing/2014/main" id="{1B1AB986-6D68-4B01-B450-26D52599E5BA}"/>
              </a:ext>
            </a:extLst>
          </p:cNvPr>
          <p:cNvSpPr>
            <a:spLocks noGrp="1"/>
          </p:cNvSpPr>
          <p:nvPr>
            <p:ph type="subTitle" idx="1" hasCustomPrompt="1"/>
          </p:nvPr>
        </p:nvSpPr>
        <p:spPr>
          <a:xfrm>
            <a:off x="654541" y="3788230"/>
            <a:ext cx="10343324" cy="302820"/>
          </a:xfrm>
          <a:solidFill>
            <a:srgbClr val="000000">
              <a:alpha val="34902"/>
            </a:srgbClr>
          </a:solidFill>
        </p:spPr>
        <p:txBody>
          <a:bodyPr lIns="36000" tIns="0" rIns="36000" bIns="18000" anchor="t"/>
          <a:lstStyle>
            <a:lvl1pPr marL="0" indent="0" algn="l">
              <a:buNone/>
              <a:defRPr sz="17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9" name="Textplatzhalter 8">
            <a:extLst>
              <a:ext uri="{FF2B5EF4-FFF2-40B4-BE49-F238E27FC236}">
                <a16:creationId xmlns:a16="http://schemas.microsoft.com/office/drawing/2014/main" id="{C109B286-5159-4500-A247-E72114CB63F0}"/>
              </a:ext>
            </a:extLst>
          </p:cNvPr>
          <p:cNvSpPr>
            <a:spLocks noGrp="1"/>
          </p:cNvSpPr>
          <p:nvPr>
            <p:ph type="body" sz="quarter" idx="12" hasCustomPrompt="1"/>
          </p:nvPr>
        </p:nvSpPr>
        <p:spPr>
          <a:xfrm>
            <a:off x="654541" y="417280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2" name="Textplatzhalter 8">
            <a:extLst>
              <a:ext uri="{FF2B5EF4-FFF2-40B4-BE49-F238E27FC236}">
                <a16:creationId xmlns:a16="http://schemas.microsoft.com/office/drawing/2014/main" id="{99F80FDE-4806-40C3-AAB5-303198D41810}"/>
              </a:ext>
            </a:extLst>
          </p:cNvPr>
          <p:cNvSpPr>
            <a:spLocks noGrp="1"/>
          </p:cNvSpPr>
          <p:nvPr>
            <p:ph type="body" sz="quarter" idx="13" hasCustomPrompt="1"/>
          </p:nvPr>
        </p:nvSpPr>
        <p:spPr>
          <a:xfrm>
            <a:off x="654541" y="4556960"/>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3" name="Textplatzhalter 8">
            <a:extLst>
              <a:ext uri="{FF2B5EF4-FFF2-40B4-BE49-F238E27FC236}">
                <a16:creationId xmlns:a16="http://schemas.microsoft.com/office/drawing/2014/main" id="{78115501-DB9E-4F50-86CD-985C5D568FB1}"/>
              </a:ext>
            </a:extLst>
          </p:cNvPr>
          <p:cNvSpPr>
            <a:spLocks noGrp="1"/>
          </p:cNvSpPr>
          <p:nvPr>
            <p:ph type="body" sz="quarter" idx="14" hasCustomPrompt="1"/>
          </p:nvPr>
        </p:nvSpPr>
        <p:spPr>
          <a:xfrm>
            <a:off x="654541" y="494111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4" name="Textplatzhalter 8">
            <a:extLst>
              <a:ext uri="{FF2B5EF4-FFF2-40B4-BE49-F238E27FC236}">
                <a16:creationId xmlns:a16="http://schemas.microsoft.com/office/drawing/2014/main" id="{1ECAD63B-8AEB-4D70-8170-55AC67B9C508}"/>
              </a:ext>
            </a:extLst>
          </p:cNvPr>
          <p:cNvSpPr>
            <a:spLocks noGrp="1"/>
          </p:cNvSpPr>
          <p:nvPr>
            <p:ph type="body" sz="quarter" idx="15" hasCustomPrompt="1"/>
          </p:nvPr>
        </p:nvSpPr>
        <p:spPr>
          <a:xfrm>
            <a:off x="654541" y="5325271"/>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 nicht verwendete Zeilen löschen</a:t>
            </a:r>
          </a:p>
        </p:txBody>
      </p:sp>
    </p:spTree>
    <p:extLst>
      <p:ext uri="{BB962C8B-B14F-4D97-AF65-F5344CB8AC3E}">
        <p14:creationId xmlns:p14="http://schemas.microsoft.com/office/powerpoint/2010/main" val="26562371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Tree>
    <p:extLst>
      <p:ext uri="{BB962C8B-B14F-4D97-AF65-F5344CB8AC3E}">
        <p14:creationId xmlns:p14="http://schemas.microsoft.com/office/powerpoint/2010/main" val="26460449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772817"/>
            <a:ext cx="9361040" cy="3816424"/>
          </a:xfrm>
        </p:spPr>
        <p:txBody>
          <a:bodyPr/>
          <a:lstStyle>
            <a:lvl1pPr marL="267939" indent="-267939">
              <a:defRPr sz="2597">
                <a:solidFill>
                  <a:schemeClr val="accent2"/>
                </a:solidFill>
                <a:latin typeface="Lucida Grande" panose="020B0600040502020204" pitchFamily="34" charset="0"/>
                <a:cs typeface="Lucida Grande" panose="020B0600040502020204" pitchFamily="34" charset="0"/>
              </a:defRPr>
            </a:lvl1pPr>
            <a:lvl2pPr marL="0" indent="0">
              <a:buNone/>
              <a:defRPr/>
            </a:lvl2pPr>
          </a:lstStyle>
          <a:p>
            <a:pPr lvl="0"/>
            <a:r>
              <a:rPr lang="de-DE" dirty="0"/>
              <a:t>«	Textmasterformat </a:t>
            </a:r>
            <a:br>
              <a:rPr lang="de-DE" dirty="0"/>
            </a:br>
            <a:r>
              <a:rPr lang="de-DE" dirty="0"/>
              <a:t>zweite Zeile bearbeiten. »</a:t>
            </a:r>
          </a:p>
          <a:p>
            <a:pPr lvl="1"/>
            <a:endParaRPr lang="de-CH" dirty="0"/>
          </a:p>
        </p:txBody>
      </p:sp>
      <p:sp>
        <p:nvSpPr>
          <p:cNvPr id="4" name="Foliennummernplatzhalter 5">
            <a:extLst>
              <a:ext uri="{FF2B5EF4-FFF2-40B4-BE49-F238E27FC236}">
                <a16:creationId xmlns:a16="http://schemas.microsoft.com/office/drawing/2014/main" id="{E33C4A45-B496-4591-95D4-0BBC694065EB}"/>
              </a:ext>
            </a:extLst>
          </p:cNvPr>
          <p:cNvSpPr>
            <a:spLocks noGrp="1"/>
          </p:cNvSpPr>
          <p:nvPr>
            <p:ph type="sldNum" sz="quarter" idx="4"/>
          </p:nvPr>
        </p:nvSpPr>
        <p:spPr>
          <a:xfrm>
            <a:off x="10776520" y="6160269"/>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5690224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Grosser 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665668"/>
            <a:ext cx="10801200" cy="3923574"/>
          </a:xfrm>
        </p:spPr>
        <p:txBody>
          <a:bodyPr/>
          <a:lstStyle>
            <a:lvl1pPr marL="0" indent="0">
              <a:defRPr sz="3595">
                <a:solidFill>
                  <a:schemeClr val="accent1"/>
                </a:solidFill>
                <a:latin typeface="Lucida Grande" panose="020B0600040502020204" pitchFamily="34" charset="0"/>
                <a:cs typeface="Lucida Grande" panose="020B0600040502020204" pitchFamily="34" charset="0"/>
              </a:defRPr>
            </a:lvl1pPr>
            <a:lvl2pPr marL="0" indent="0">
              <a:buNone/>
              <a:defRPr sz="2397"/>
            </a:lvl2pPr>
          </a:lstStyle>
          <a:p>
            <a:pPr lvl="0"/>
            <a:r>
              <a:rPr lang="de-DE" dirty="0"/>
              <a:t>Text bearbeiten 36pt</a:t>
            </a:r>
          </a:p>
          <a:p>
            <a:pPr lvl="1"/>
            <a:endParaRPr lang="de-CH" dirty="0"/>
          </a:p>
        </p:txBody>
      </p:sp>
      <p:sp>
        <p:nvSpPr>
          <p:cNvPr id="2" name="Datumsplatzhalter 1">
            <a:extLst>
              <a:ext uri="{FF2B5EF4-FFF2-40B4-BE49-F238E27FC236}">
                <a16:creationId xmlns:a16="http://schemas.microsoft.com/office/drawing/2014/main" id="{0A7667E2-AC56-44A4-90E3-D9A919B7C064}"/>
              </a:ext>
            </a:extLst>
          </p:cNvPr>
          <p:cNvSpPr>
            <a:spLocks noGrp="1"/>
          </p:cNvSpPr>
          <p:nvPr>
            <p:ph type="dt" sz="half" idx="10"/>
          </p:nvPr>
        </p:nvSpPr>
        <p:spPr/>
        <p:txBody>
          <a:bodyPr/>
          <a:lstStyle/>
          <a:p>
            <a:fld id="{F86D87E9-A0A4-456A-8194-4A07C932E3AB}" type="datetime1">
              <a:rPr lang="ru-RU" smtClean="0"/>
              <a:t>02.09.2026</a:t>
            </a:fld>
            <a:endParaRPr lang="de-CH" dirty="0"/>
          </a:p>
        </p:txBody>
      </p:sp>
      <p:sp>
        <p:nvSpPr>
          <p:cNvPr id="5" name="Fußzeilenplatzhalter 4">
            <a:extLst>
              <a:ext uri="{FF2B5EF4-FFF2-40B4-BE49-F238E27FC236}">
                <a16:creationId xmlns:a16="http://schemas.microsoft.com/office/drawing/2014/main" id="{F53A3603-2670-4A9B-8E4C-559BD285290E}"/>
              </a:ext>
            </a:extLst>
          </p:cNvPr>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6" name="Foliennummernplatzhalter 5">
            <a:extLst>
              <a:ext uri="{FF2B5EF4-FFF2-40B4-BE49-F238E27FC236}">
                <a16:creationId xmlns:a16="http://schemas.microsoft.com/office/drawing/2014/main" id="{41562A12-5F87-40E4-BEF4-A51044325546}"/>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97441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6" y="0"/>
            <a:ext cx="446390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205CE029-8DCF-43D5-84E3-EBE14096B939}" type="datetime1">
              <a:rPr lang="ru-RU" smtClean="0"/>
              <a:t>02.09.2026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865868" y="1314451"/>
            <a:ext cx="4449763" cy="4138613"/>
          </a:xfrm>
        </p:spPr>
        <p:txBody>
          <a:bodyPr/>
          <a:lstStyle/>
          <a:p>
            <a:endParaRPr lang="ru-RU"/>
          </a:p>
        </p:txBody>
      </p:sp>
      <p:sp>
        <p:nvSpPr>
          <p:cNvPr id="12"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7" y="5892986"/>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9" y="5892986"/>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8"/>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7"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6"/>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7" y="3161716"/>
            <a:ext cx="1885683"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4"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6" name="Datumsplatzhalter 5"/>
          <p:cNvSpPr>
            <a:spLocks noGrp="1"/>
          </p:cNvSpPr>
          <p:nvPr>
            <p:ph type="dt" sz="half" idx="10"/>
          </p:nvPr>
        </p:nvSpPr>
        <p:spPr/>
        <p:txBody>
          <a:bodyPr/>
          <a:lstStyle/>
          <a:p>
            <a:fld id="{5D84A391-EA99-4BE2-A690-82D9A7B83501}" type="datetime1">
              <a:rPr lang="ru-RU" smtClean="0"/>
              <a:t>02.09.2026</a:t>
            </a:fld>
            <a:endParaRPr lang="de-CH" dirty="0"/>
          </a:p>
        </p:txBody>
      </p:sp>
      <p:sp>
        <p:nvSpPr>
          <p:cNvPr id="7" name="Fußzeilenplatzhalter 6"/>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8" name="Foliennummernplatzhalter 7"/>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6053471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817C3936-8135-459C-8C54-A358BF0B9C52}" type="datetime1">
              <a:rPr lang="ru-RU" smtClean="0"/>
              <a:t>02.09.2026</a:t>
            </a:fld>
            <a:endParaRPr lang="de-CH" dirty="0"/>
          </a:p>
        </p:txBody>
      </p:sp>
      <p:sp>
        <p:nvSpPr>
          <p:cNvPr id="6" name="Fußzeilenplatzhalter 5"/>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7" name="Foliennummernplatzhalter 6"/>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1396969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userDrawn="1">
  <p:cSld name="Titelfolie (mit Bild hell)">
    <p:spTree>
      <p:nvGrpSpPr>
        <p:cNvPr id="1" name=""/>
        <p:cNvGrpSpPr/>
        <p:nvPr/>
      </p:nvGrpSpPr>
      <p:grpSpPr>
        <a:xfrm>
          <a:off x="0" y="0"/>
          <a:ext cx="0" cy="0"/>
          <a:chOff x="0" y="0"/>
          <a:chExt cx="0" cy="0"/>
        </a:xfrm>
      </p:grpSpPr>
      <p:sp>
        <p:nvSpPr>
          <p:cNvPr id="17" name="Bildplatzhalter 10">
            <a:extLst>
              <a:ext uri="{FF2B5EF4-FFF2-40B4-BE49-F238E27FC236}">
                <a16:creationId xmlns:a16="http://schemas.microsoft.com/office/drawing/2014/main" id="{034EF83C-B1FD-49FF-B648-E50C717A4176}"/>
              </a:ext>
            </a:extLst>
          </p:cNvPr>
          <p:cNvSpPr>
            <a:spLocks noGrp="1"/>
          </p:cNvSpPr>
          <p:nvPr>
            <p:ph type="pic" sz="quarter" idx="16"/>
          </p:nvPr>
        </p:nvSpPr>
        <p:spPr>
          <a:xfrm>
            <a:off x="0" y="9"/>
            <a:ext cx="12192000" cy="4449763"/>
          </a:xfrm>
          <a:prstGeom prst="rect">
            <a:avLst/>
          </a:prstGeom>
          <a:pattFill prst="lgCheck">
            <a:fgClr>
              <a:schemeClr val="bg1">
                <a:lumMod val="85000"/>
              </a:schemeClr>
            </a:fgClr>
            <a:bgClr>
              <a:schemeClr val="bg1"/>
            </a:bgClr>
          </a:pattFill>
        </p:spPr>
        <p:txBody>
          <a:bodyPr lIns="72000" tIns="684000" rIns="72000" bIns="72000" anchor="ctr"/>
          <a:lstStyle>
            <a:lvl1pPr marL="0" indent="0" algn="ctr">
              <a:buFontTx/>
              <a:buNone/>
              <a:defRPr sz="1048">
                <a:solidFill>
                  <a:schemeClr val="tx2"/>
                </a:solidFill>
              </a:defRPr>
            </a:lvl1pPr>
          </a:lstStyle>
          <a:p>
            <a:r>
              <a:rPr lang="de-DE"/>
              <a:t>Bild durch Klicken auf Symbol hinzufügen</a:t>
            </a:r>
            <a:endParaRPr lang="de-CH" dirty="0"/>
          </a:p>
        </p:txBody>
      </p:sp>
      <p:sp>
        <p:nvSpPr>
          <p:cNvPr id="16" name="Textplatzhalter 15">
            <a:extLst>
              <a:ext uri="{FF2B5EF4-FFF2-40B4-BE49-F238E27FC236}">
                <a16:creationId xmlns:a16="http://schemas.microsoft.com/office/drawing/2014/main" id="{C0EE3DD9-895F-4EB2-9E74-C52ABBAEB720}"/>
              </a:ext>
            </a:extLst>
          </p:cNvPr>
          <p:cNvSpPr>
            <a:spLocks noGrp="1" noChangeAspect="1"/>
          </p:cNvSpPr>
          <p:nvPr>
            <p:ph type="body" sz="quarter" idx="15" hasCustomPrompt="1"/>
          </p:nvPr>
        </p:nvSpPr>
        <p:spPr>
          <a:xfrm>
            <a:off x="528001" y="324000"/>
            <a:ext cx="3403200" cy="871200"/>
          </a:xfrm>
          <a:blipFill>
            <a:blip r:embed="rId2"/>
            <a:stretch>
              <a:fillRect/>
            </a:stretch>
          </a:blipFill>
        </p:spPr>
        <p:txBody>
          <a:bodyPr/>
          <a:lstStyle>
            <a:lvl1pPr marL="0" indent="0">
              <a:buNone/>
              <a:defRPr sz="375">
                <a:solidFill>
                  <a:schemeClr val="bg1"/>
                </a:solidFill>
              </a:defRPr>
            </a:lvl1pPr>
          </a:lstStyle>
          <a:p>
            <a:pPr lvl="0"/>
            <a:r>
              <a:rPr lang="de-CH" dirty="0"/>
              <a:t>   </a:t>
            </a:r>
          </a:p>
        </p:txBody>
      </p:sp>
      <p:sp>
        <p:nvSpPr>
          <p:cNvPr id="7" name="Abgerundetes Rechteck 6"/>
          <p:cNvSpPr/>
          <p:nvPr/>
        </p:nvSpPr>
        <p:spPr>
          <a:xfrm>
            <a:off x="3" y="4449772"/>
            <a:ext cx="12191364" cy="122237"/>
          </a:xfrm>
          <a:prstGeom prst="rect">
            <a:avLst/>
          </a:prstGeom>
          <a:solidFill>
            <a:srgbClr val="FAC3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346">
              <a:solidFill>
                <a:srgbClr val="E78E23"/>
              </a:solidFill>
            </a:endParaRPr>
          </a:p>
        </p:txBody>
      </p:sp>
      <p:sp>
        <p:nvSpPr>
          <p:cNvPr id="12" name="Untertitel 2"/>
          <p:cNvSpPr>
            <a:spLocks noGrp="1"/>
          </p:cNvSpPr>
          <p:nvPr>
            <p:ph type="subTitle" idx="1"/>
          </p:nvPr>
        </p:nvSpPr>
        <p:spPr>
          <a:xfrm>
            <a:off x="527051" y="5288816"/>
            <a:ext cx="8975408" cy="736710"/>
          </a:xfrm>
          <a:prstGeom prst="rect">
            <a:avLst/>
          </a:prstGeom>
        </p:spPr>
        <p:txBody>
          <a:bodyPr lIns="0"/>
          <a:lstStyle>
            <a:lvl1pPr marL="0" indent="0" algn="l">
              <a:buNone/>
              <a:defRPr sz="1598">
                <a:solidFill>
                  <a:schemeClr val="tx2"/>
                </a:solidFill>
                <a:latin typeface="Lucida Sans"/>
                <a:cs typeface="Lucida Sans Unicode"/>
              </a:defRPr>
            </a:lvl1pPr>
            <a:lvl2pPr marL="341995" indent="0" algn="ctr">
              <a:buNone/>
              <a:defRPr>
                <a:solidFill>
                  <a:schemeClr val="tx1">
                    <a:tint val="75000"/>
                  </a:schemeClr>
                </a:solidFill>
              </a:defRPr>
            </a:lvl2pPr>
            <a:lvl3pPr marL="683989" indent="0" algn="ctr">
              <a:buNone/>
              <a:defRPr>
                <a:solidFill>
                  <a:schemeClr val="tx1">
                    <a:tint val="75000"/>
                  </a:schemeClr>
                </a:solidFill>
              </a:defRPr>
            </a:lvl3pPr>
            <a:lvl4pPr marL="1025982" indent="0" algn="ctr">
              <a:buNone/>
              <a:defRPr>
                <a:solidFill>
                  <a:schemeClr val="tx1">
                    <a:tint val="75000"/>
                  </a:schemeClr>
                </a:solidFill>
              </a:defRPr>
            </a:lvl4pPr>
            <a:lvl5pPr marL="1367976" indent="0" algn="ctr">
              <a:buNone/>
              <a:defRPr>
                <a:solidFill>
                  <a:schemeClr val="tx1">
                    <a:tint val="75000"/>
                  </a:schemeClr>
                </a:solidFill>
              </a:defRPr>
            </a:lvl5pPr>
            <a:lvl6pPr marL="1709971" indent="0" algn="ctr">
              <a:buNone/>
              <a:defRPr>
                <a:solidFill>
                  <a:schemeClr val="tx1">
                    <a:tint val="75000"/>
                  </a:schemeClr>
                </a:solidFill>
              </a:defRPr>
            </a:lvl6pPr>
            <a:lvl7pPr marL="2051966" indent="0" algn="ctr">
              <a:buNone/>
              <a:defRPr>
                <a:solidFill>
                  <a:schemeClr val="tx1">
                    <a:tint val="75000"/>
                  </a:schemeClr>
                </a:solidFill>
              </a:defRPr>
            </a:lvl7pPr>
            <a:lvl8pPr marL="2393960" indent="0" algn="ctr">
              <a:buNone/>
              <a:defRPr>
                <a:solidFill>
                  <a:schemeClr val="tx1">
                    <a:tint val="75000"/>
                  </a:schemeClr>
                </a:solidFill>
              </a:defRPr>
            </a:lvl8pPr>
            <a:lvl9pPr marL="2735954" indent="0" algn="ctr">
              <a:buNone/>
              <a:defRPr>
                <a:solidFill>
                  <a:schemeClr val="tx1">
                    <a:tint val="75000"/>
                  </a:schemeClr>
                </a:solidFill>
              </a:defRPr>
            </a:lvl9pPr>
          </a:lstStyle>
          <a:p>
            <a:r>
              <a:rPr lang="de-DE"/>
              <a:t>Master-Untertitelformat bearbeiten</a:t>
            </a:r>
            <a:endParaRPr lang="de-DE" dirty="0"/>
          </a:p>
        </p:txBody>
      </p:sp>
      <p:sp>
        <p:nvSpPr>
          <p:cNvPr id="4" name="Titel 3">
            <a:extLst>
              <a:ext uri="{FF2B5EF4-FFF2-40B4-BE49-F238E27FC236}">
                <a16:creationId xmlns:a16="http://schemas.microsoft.com/office/drawing/2014/main" id="{E39DF830-F09E-4F9D-B580-79824EBBBCBB}"/>
              </a:ext>
            </a:extLst>
          </p:cNvPr>
          <p:cNvSpPr>
            <a:spLocks noGrp="1"/>
          </p:cNvSpPr>
          <p:nvPr>
            <p:ph type="title"/>
          </p:nvPr>
        </p:nvSpPr>
        <p:spPr>
          <a:xfrm>
            <a:off x="527051" y="4682539"/>
            <a:ext cx="11137900" cy="514636"/>
          </a:xfrm>
        </p:spPr>
        <p:txBody>
          <a:bodyPr/>
          <a:lstStyle>
            <a:lvl1pPr>
              <a:defRPr>
                <a:solidFill>
                  <a:schemeClr val="tx2"/>
                </a:solidFill>
              </a:defRPr>
            </a:lvl1pPr>
          </a:lstStyle>
          <a:p>
            <a:r>
              <a:rPr lang="de-DE"/>
              <a:t>Mastertitelformat bearbeiten</a:t>
            </a:r>
            <a:endParaRPr lang="de-CH" dirty="0"/>
          </a:p>
        </p:txBody>
      </p:sp>
      <p:sp>
        <p:nvSpPr>
          <p:cNvPr id="8" name="Textplatzhalter 7">
            <a:extLst>
              <a:ext uri="{FF2B5EF4-FFF2-40B4-BE49-F238E27FC236}">
                <a16:creationId xmlns:a16="http://schemas.microsoft.com/office/drawing/2014/main" id="{C075B3A6-6DCD-467C-B3B9-D845AAA650CC}"/>
              </a:ext>
            </a:extLst>
          </p:cNvPr>
          <p:cNvSpPr>
            <a:spLocks noGrp="1"/>
          </p:cNvSpPr>
          <p:nvPr>
            <p:ph type="body" sz="quarter" idx="17" hasCustomPrompt="1"/>
          </p:nvPr>
        </p:nvSpPr>
        <p:spPr>
          <a:xfrm>
            <a:off x="527052" y="6347022"/>
            <a:ext cx="8983979" cy="233081"/>
          </a:xfrm>
        </p:spPr>
        <p:txBody>
          <a:bodyPr/>
          <a:lstStyle>
            <a:lvl1pPr marL="134186" indent="-134186">
              <a:defRPr sz="1048">
                <a:solidFill>
                  <a:schemeClr val="tx2"/>
                </a:solidFill>
              </a:defRPr>
            </a:lvl1pPr>
          </a:lstStyle>
          <a:p>
            <a:pPr lvl="0"/>
            <a:r>
              <a:rPr lang="de-DE" dirty="0"/>
              <a:t>Organisationseinheit oder Leistungsbereich</a:t>
            </a:r>
            <a:endParaRPr lang="de-CH" dirty="0"/>
          </a:p>
        </p:txBody>
      </p:sp>
      <p:sp>
        <p:nvSpPr>
          <p:cNvPr id="9" name="Foliennummernplatzhalter 2">
            <a:extLst>
              <a:ext uri="{FF2B5EF4-FFF2-40B4-BE49-F238E27FC236}">
                <a16:creationId xmlns:a16="http://schemas.microsoft.com/office/drawing/2014/main" id="{BF1B9096-6113-43FC-ACE8-4FA93AC850E1}"/>
              </a:ext>
            </a:extLst>
          </p:cNvPr>
          <p:cNvSpPr>
            <a:spLocks noGrp="1"/>
          </p:cNvSpPr>
          <p:nvPr>
            <p:ph type="sldNum" sz="quarter" idx="10"/>
          </p:nvPr>
        </p:nvSpPr>
        <p:spPr>
          <a:xfrm>
            <a:off x="10776520" y="6160269"/>
            <a:ext cx="720080" cy="190741"/>
          </a:xfrm>
        </p:spPr>
        <p:txBody>
          <a:bodyPr/>
          <a:lstStyle>
            <a:lvl1pPr>
              <a:defRPr/>
            </a:lvl1pPr>
          </a:lstStyle>
          <a:p>
            <a:pPr>
              <a:defRPr/>
            </a:pPr>
            <a:fld id="{9F0A35F2-7595-4779-9180-596D2E72BBB9}" type="slidenum">
              <a:rPr lang="de-CH"/>
              <a:pPr>
                <a:defRPr/>
              </a:pPr>
              <a:t>‹Nr.›</a:t>
            </a:fld>
            <a:endParaRPr lang="de-CH" dirty="0"/>
          </a:p>
        </p:txBody>
      </p:sp>
    </p:spTree>
    <p:extLst>
      <p:ext uri="{BB962C8B-B14F-4D97-AF65-F5344CB8AC3E}">
        <p14:creationId xmlns:p14="http://schemas.microsoft.com/office/powerpoint/2010/main" val="1253180456"/>
      </p:ext>
    </p:extLst>
  </p:cSld>
  <p:clrMapOvr>
    <a:masterClrMapping/>
  </p:clrMapOvr>
  <p:extLst>
    <p:ext uri="{DCECCB84-F9BA-43D5-87BE-67443E8EF086}">
      <p15:sldGuideLst xmlns:p15="http://schemas.microsoft.com/office/powerpoint/2012/main">
        <p15:guide id="1" orient="horz" pos="2803" userDrawn="1">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76604441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4751719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40099382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9151059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5167620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039184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80985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1741C56F-6EF8-4C38-8E54-C24378795078}" type="datetime1">
              <a:rPr lang="ru-RU" smtClean="0"/>
              <a:t>02.09.2026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3707779" y="1542822"/>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50" y="5976098"/>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3"/>
            <a:ext cx="653248" cy="656877"/>
          </a:xfrm>
          <a:prstGeom prst="rect">
            <a:avLst/>
          </a:prstGeom>
        </p:spPr>
      </p:pic>
      <p:sp>
        <p:nvSpPr>
          <p:cNvPr id="20"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4" y="4267378"/>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1" y="-55596"/>
            <a:ext cx="1687651"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7"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60"/>
            <a:ext cx="2509395"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9"/>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1"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8"/>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04498276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54671845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816492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60980364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421825663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6060918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130908122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24692554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742094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7969119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49" y="2374060"/>
            <a:ext cx="3719051"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2"/>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DD7FA769-1878-4554-9E4C-778609BC8FBB}" type="datetime1">
              <a:rPr lang="ru-RU" smtClean="0"/>
              <a:t>02.09.2026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8" name="Таблица 7"/>
          <p:cNvSpPr>
            <a:spLocks noGrp="1"/>
          </p:cNvSpPr>
          <p:nvPr>
            <p:ph type="tbl" sz="quarter" idx="13"/>
          </p:nvPr>
        </p:nvSpPr>
        <p:spPr>
          <a:xfrm>
            <a:off x="885521" y="447599"/>
            <a:ext cx="10382251"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7"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5"/>
            <a:ext cx="383151"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201"/>
            <a:ext cx="383151"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07450354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25664801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93077591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97425121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9448032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76186550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39066733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87074251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325379161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4163201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7"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8"/>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tx1"/>
                </a:solidFill>
              </a:defRPr>
            </a:lvl1pPr>
          </a:lstStyle>
          <a:p>
            <a:fld id="{5ABE5411-0AB1-4E49-9708-CA2D350F0D6A}"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7"/>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7"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8"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3" y="218678"/>
            <a:ext cx="321481" cy="302192"/>
          </a:xfrm>
          <a:prstGeom prst="rect">
            <a:avLst/>
          </a:prstGeom>
        </p:spPr>
      </p:pic>
      <p:sp>
        <p:nvSpPr>
          <p:cNvPr id="39" name="Текст 38"/>
          <p:cNvSpPr>
            <a:spLocks noGrp="1"/>
          </p:cNvSpPr>
          <p:nvPr>
            <p:ph type="body" sz="quarter" idx="17" hasCustomPrompt="1"/>
          </p:nvPr>
        </p:nvSpPr>
        <p:spPr>
          <a:xfrm>
            <a:off x="1851559" y="132372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10"/>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07887843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267362726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27201527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404099291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58755503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2296156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38351749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68420616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76108974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4100542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C57D1998-F568-4E90-94B2-00427730145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7" y="174222"/>
            <a:ext cx="2115711" cy="1974095"/>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7"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61"/>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2BCFA547-B2C6-4217-9785-6155D2E8D9AA}"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5066512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33848233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55758164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8928259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382595429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97662476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74218925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41466693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57228131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48133353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1272974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1"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7D41C42-7EA1-46D2-BC9B-07C0B5EBCF2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3"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10" y="4963195"/>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8" y="2167500"/>
            <a:ext cx="2064527"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2" y="928887"/>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7" y="4788919"/>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80707623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6167360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6296788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30054984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6168836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5377909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4673867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409324166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42656345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433818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5"/>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8F8CFFED-B801-4C51-B0D6-32F9BB7E669A}"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9" y="3431495"/>
            <a:ext cx="1991563" cy="3021993"/>
          </a:xfrm>
          <a:prstGeom prst="rect">
            <a:avLst/>
          </a:prstGeom>
        </p:spPr>
      </p:pic>
      <p:sp>
        <p:nvSpPr>
          <p:cNvPr id="19"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6" y="813709"/>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5" y="2777105"/>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3"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2"/>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4"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92032575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3364148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8016266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87469648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814767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420441044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21200557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22013268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75097717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18928608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21" y="5673481"/>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D5ACD13F-57F6-4939-A03E-4BAA551744B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4" y="2"/>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60" y="6419245"/>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9" y="4812465"/>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4851790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11463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5"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8"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5"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A9A3739-796F-402A-85F3-65126A75BABF}"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1" y="1"/>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25"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8"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6" y="489859"/>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4"/>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3"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9"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7"/>
            <a:ext cx="2355887"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C8A8F27-301B-49CA-9D20-491FC4AD12FA}"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8" name="Рисунок 8"/>
          <p:cNvSpPr>
            <a:spLocks noGrp="1"/>
          </p:cNvSpPr>
          <p:nvPr>
            <p:ph type="pic" sz="quarter" idx="13"/>
          </p:nvPr>
        </p:nvSpPr>
        <p:spPr>
          <a:xfrm>
            <a:off x="1379765" y="739551"/>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5" y="2943681"/>
            <a:ext cx="2215319"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4"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79" y="3841354"/>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3"/>
            <a:ext cx="5627739"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983F950-9511-4ADB-865E-5D88B19D052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5" y="4552119"/>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5" y="4777962"/>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7" y="2"/>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2"/>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92B0AB3-7C25-4A52-ADB0-8E7C9BA727C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6" y="1619022"/>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1" y="1619022"/>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5"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1"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3"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600"/>
            <a:ext cx="4620638" cy="4620639"/>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9"/>
            <a:ext cx="5276445" cy="5238751"/>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CFCC0F8F-9700-475C-A96E-95B083E9EEAE}" type="datetime1">
              <a:rPr lang="ru-RU" smtClean="0"/>
              <a:t>02.09.2026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4"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4" y="5523051"/>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1"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6"/>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1" y="3836633"/>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bg1"/>
                </a:solidFill>
              </a:defRPr>
            </a:lvl1pPr>
          </a:lstStyle>
          <a:p>
            <a:fld id="{F1F31838-764E-45C2-BC2F-884CAAE16BFA}"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6" y="1782779"/>
            <a:ext cx="5021907" cy="1456353"/>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70" y="3493790"/>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61"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2"/>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46ADD807-6C82-480A-BED0-170DA56D9E0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2"/>
            <a:ext cx="6381891"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10" y="27722"/>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90" y="1333869"/>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258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6" y="3992975"/>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883615E-834D-4AFC-ADF8-6EB0D300BC9F}" type="datetime1">
              <a:rPr lang="ru-RU" smtClean="0"/>
              <a:t>02.09.2026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40574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703F64B-C777-4B86-ADBD-43271994EF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09" y="5774611"/>
            <a:ext cx="6125691"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6"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8" y="196625"/>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1" y="6048974"/>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1"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261569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rcRect r="7402"/>
          <a:stretch>
            <a:fillRect/>
          </a:stretch>
        </p:blipFill>
        <p:spPr>
          <a:xfrm>
            <a:off x="1" y="-1"/>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295A960-ABEC-4059-A8FC-D8FB7B52B2B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sp>
        <p:nvSpPr>
          <p:cNvPr id="22"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8"/>
            <a:ext cx="592159"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488811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80" y="3359838"/>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2" y="3359839"/>
            <a:ext cx="3106621" cy="3494315"/>
          </a:xfrm>
          <a:prstGeom prst="rect">
            <a:avLst/>
          </a:prstGeom>
        </p:spPr>
      </p:pic>
      <p:grpSp>
        <p:nvGrpSpPr>
          <p:cNvPr id="3" name="Группа 2"/>
          <p:cNvGrpSpPr/>
          <p:nvPr userDrawn="1"/>
        </p:nvGrpSpPr>
        <p:grpSpPr>
          <a:xfrm>
            <a:off x="114205" y="-3848"/>
            <a:ext cx="11889643"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DC309B43-EE9B-4FDE-9DD8-857964F173BE}"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1" y="5373849"/>
            <a:ext cx="6125691"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9" y="2710793"/>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3"/>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3" y="366728"/>
            <a:ext cx="561975" cy="561975"/>
          </a:xfrm>
          <a:prstGeom prst="rect">
            <a:avLst/>
          </a:prstGeom>
        </p:spPr>
      </p:pic>
    </p:spTree>
    <p:extLst>
      <p:ext uri="{BB962C8B-B14F-4D97-AF65-F5344CB8AC3E}">
        <p14:creationId xmlns:p14="http://schemas.microsoft.com/office/powerpoint/2010/main" val="29580467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6"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9"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C2248CF-2D8F-4B28-BF6A-F63D1E8D1A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0" y="5991159"/>
            <a:ext cx="6125691"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7" y="5081888"/>
            <a:ext cx="504825" cy="504825"/>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1" y="1186064"/>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9"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1"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7"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1" y="5627363"/>
            <a:ext cx="862052" cy="866841"/>
          </a:xfrm>
          <a:prstGeom prst="rect">
            <a:avLst/>
          </a:prstGeom>
        </p:spPr>
      </p:pic>
    </p:spTree>
    <p:extLst>
      <p:ext uri="{BB962C8B-B14F-4D97-AF65-F5344CB8AC3E}">
        <p14:creationId xmlns:p14="http://schemas.microsoft.com/office/powerpoint/2010/main" val="306906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6"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2225A4B-6915-4455-849E-80655BBF2689}"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1" cy="222056"/>
          </a:xfrm>
          <a:prstGeom prst="rect">
            <a:avLst/>
          </a:prstGeom>
        </p:spPr>
      </p:pic>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1"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51"/>
            <a:ext cx="1675539"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3" y="4716518"/>
            <a:ext cx="1066364" cy="490868"/>
          </a:xfrm>
          <a:prstGeom prst="rect">
            <a:avLst/>
          </a:prstGeom>
        </p:spPr>
      </p:pic>
    </p:spTree>
    <p:extLst>
      <p:ext uri="{BB962C8B-B14F-4D97-AF65-F5344CB8AC3E}">
        <p14:creationId xmlns:p14="http://schemas.microsoft.com/office/powerpoint/2010/main" val="2639549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1" y="2"/>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3"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CA1A3B2-9912-4C2B-9663-4AD65ACB474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90" y="4638676"/>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49" y="2397444"/>
            <a:ext cx="1568451" cy="1972622"/>
          </a:xfrm>
          <a:prstGeom prst="rect">
            <a:avLst/>
          </a:prstGeom>
        </p:spPr>
      </p:pic>
    </p:spTree>
    <p:extLst>
      <p:ext uri="{BB962C8B-B14F-4D97-AF65-F5344CB8AC3E}">
        <p14:creationId xmlns:p14="http://schemas.microsoft.com/office/powerpoint/2010/main" val="1192523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8" y="2972428"/>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2"/>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946B23A-3CBE-4776-BF15-48244F4396A5}"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09" y="2101929"/>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1"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29" y="1156300"/>
            <a:ext cx="628651"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1"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3" y="1877545"/>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4" y="736542"/>
            <a:ext cx="319089" cy="319089"/>
          </a:xfrm>
          <a:prstGeom prst="rect">
            <a:avLst/>
          </a:prstGeom>
        </p:spPr>
      </p:pic>
    </p:spTree>
    <p:extLst>
      <p:ext uri="{BB962C8B-B14F-4D97-AF65-F5344CB8AC3E}">
        <p14:creationId xmlns:p14="http://schemas.microsoft.com/office/powerpoint/2010/main" val="366437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499" y="4304007"/>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09AF919-F351-48CC-AE13-681D4C22B928}" type="datetime1">
              <a:rPr lang="ru-RU" smtClean="0"/>
              <a:t>02.09.2026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756366" y="4936790"/>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9" name="Рисунок 18"/>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rot="16200000">
            <a:off x="2585607" y="-182877"/>
            <a:ext cx="378720" cy="744471"/>
          </a:xfrm>
          <a:prstGeom prst="rect">
            <a:avLst/>
          </a:prstGeom>
        </p:spPr>
      </p:pic>
      <p:pic>
        <p:nvPicPr>
          <p:cNvPr id="21" name="Рисунок 20"/>
          <p:cNvPicPr>
            <a:picLocks noChangeAspect="1"/>
          </p:cNvPicPr>
          <p:nvPr userDrawn="1"/>
        </p:nvPicPr>
        <p:blipFill rotWithShape="1">
          <a:blip r:embed="rId7" cstate="email">
            <a:extLst>
              <a:ext uri="{28A0092B-C50C-407E-A947-70E740481C1C}">
                <a14:useLocalDpi xmlns:a14="http://schemas.microsoft.com/office/drawing/2010/main"/>
              </a:ext>
            </a:extLst>
          </a:blip>
          <a:srcRect l="32736"/>
          <a:stretch/>
        </p:blipFill>
        <p:spPr>
          <a:xfrm>
            <a:off x="0" y="4333878"/>
            <a:ext cx="1419875" cy="2110896"/>
          </a:xfrm>
          <a:prstGeom prst="rect">
            <a:avLst/>
          </a:prstGeom>
        </p:spPr>
      </p:pic>
    </p:spTree>
    <p:extLst>
      <p:ext uri="{BB962C8B-B14F-4D97-AF65-F5344CB8AC3E}">
        <p14:creationId xmlns:p14="http://schemas.microsoft.com/office/powerpoint/2010/main" val="38810042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41" y="2130443"/>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5B688B2C-9F73-47D3-BD1B-A599274F9361}"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7"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1" y="2220929"/>
            <a:ext cx="409575" cy="409575"/>
          </a:xfrm>
          <a:prstGeom prst="rect">
            <a:avLst/>
          </a:prstGeom>
        </p:spPr>
      </p:pic>
    </p:spTree>
    <p:extLst>
      <p:ext uri="{BB962C8B-B14F-4D97-AF65-F5344CB8AC3E}">
        <p14:creationId xmlns:p14="http://schemas.microsoft.com/office/powerpoint/2010/main" val="251848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2"/>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8"/>
            <a:ext cx="4872219"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6"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6" y="0"/>
            <a:ext cx="8742647" cy="530678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76DDE771-F5B0-4BC8-A148-55CBAEA3428E}"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9"/>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1"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1"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8" y="62981"/>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9" y="3851207"/>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5"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1"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4" y="1641128"/>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AE1540C4-7511-4782-81C8-E74581AAFB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443129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9"/>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B6BA7279-26DB-4306-A403-342FF0F622EA}"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1"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7"/>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4" y="765592"/>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6" y="2699915"/>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3" y="4045976"/>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3"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9EF3445-37E7-4008-A873-A9D93987C379}"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3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3" y="1615417"/>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6" y="1062617"/>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1" y="4579290"/>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2"/>
            <a:ext cx="5200651"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9" y="5048661"/>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3" y="5110601"/>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0"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EA1A5B03-7A50-42E4-8572-28D8C4AE5D1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
        <p:nvSpPr>
          <p:cNvPr id="16"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8" y="6048974"/>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80" y="4938929"/>
            <a:ext cx="504825" cy="504825"/>
          </a:xfrm>
          <a:prstGeom prst="rect">
            <a:avLst/>
          </a:prstGeom>
        </p:spPr>
      </p:pic>
    </p:spTree>
    <p:extLst>
      <p:ext uri="{BB962C8B-B14F-4D97-AF65-F5344CB8AC3E}">
        <p14:creationId xmlns:p14="http://schemas.microsoft.com/office/powerpoint/2010/main" val="5537985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1" y="889313"/>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3"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4"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9DFBDD3-24DA-44D2-826A-EC341FE39F14}" type="datetime1">
              <a:rPr lang="ru-RU" smtClean="0"/>
              <a:t>02.09.2026</a:t>
            </a:fld>
            <a:endParaRPr lang="ru-RU" dirty="0"/>
          </a:p>
        </p:txBody>
      </p:sp>
      <p:sp>
        <p:nvSpPr>
          <p:cNvPr id="5" name="Нижний колонтитул 4"/>
          <p:cNvSpPr>
            <a:spLocks noGrp="1"/>
          </p:cNvSpPr>
          <p:nvPr>
            <p:ph type="ftr" sz="quarter" idx="11"/>
          </p:nvPr>
        </p:nvSpPr>
        <p:spPr>
          <a:xfrm>
            <a:off x="4570605" y="6350002"/>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1" y="5344149"/>
            <a:ext cx="529385" cy="88674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7" y="587365"/>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2" y="1092190"/>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6" y="2"/>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9" y="1568843"/>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D1A7175C-EB41-4C34-AFC8-7CF830DF62E1}"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2" y="3876677"/>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3"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7"/>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5" y="4272893"/>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7" y="3011123"/>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6" y="3401935"/>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2" y="0"/>
            <a:ext cx="6477015"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C45E160-1B9C-46DA-96E5-F23F23B64AD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7" y="4281251"/>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7" y="589585"/>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2"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A6E004-F67D-481C-B99F-F45B3AB1C97C}"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1"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4" y="3035914"/>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1"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1" y="5934164"/>
            <a:ext cx="4367315" cy="334827"/>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3" y="2291424"/>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3"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8DAA398-839D-48B3-80BB-B6FF935272A2}" type="datetime1">
              <a:rPr lang="ru-RU" smtClean="0"/>
              <a:t>02.09.2026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1"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3"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3" y="-917382"/>
            <a:ext cx="2289621" cy="4124383"/>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4"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29555567-39ED-415D-9A09-BBC9BF8D5BC8}"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3"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1" y="4929564"/>
            <a:ext cx="1486403" cy="1387929"/>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2"/>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499172F6-74DA-4D14-A9CA-AA3FC939C29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8"/>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7"/>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31D6EF5E-1EB9-4086-A6A3-8F5A7EEC3267}"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 y="3747977"/>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4" y="4866919"/>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3" y="3469731"/>
            <a:ext cx="1265179"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1" y="76215"/>
            <a:ext cx="751115"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7"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9" y="1844867"/>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9"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1"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1"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7B2DEF94-AA99-443E-B657-4EE3B904F21C}"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91"/>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3" y="5286491"/>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1" y="1135879"/>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5" y="1135879"/>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1"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70" y="4833259"/>
            <a:ext cx="2020459"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5"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30" y="2680794"/>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EC05343D-74F1-4152-8E2E-00C98B69A1C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C559B68-7274-4B2B-9080-36C2A9E85CE9}"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9" y="4566011"/>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3" y="2"/>
            <a:ext cx="1165627"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40" y="3061609"/>
            <a:ext cx="745043"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7" y="1216479"/>
            <a:ext cx="261257" cy="245583"/>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90"/>
            <a:ext cx="10058400" cy="13830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8" y="1683884"/>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1" y="1"/>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04A72260-8CF1-4788-B230-053F7E74F5BA}"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90"/>
            <a:ext cx="1469115"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9"/>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7" y="4648049"/>
            <a:ext cx="883356" cy="965215"/>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9" y="432395"/>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A0326CA4-998C-43B2-9C68-67871DEBECE2}"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1"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4" y="796259"/>
            <a:ext cx="1771650" cy="179135"/>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8" y="4919650"/>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1" y="1589978"/>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5"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D5F751F8-BED7-4BB8-A3FC-7400918E6935}"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2"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8"/>
            <a:ext cx="476251"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09" y="493332"/>
            <a:ext cx="476251"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09" y="5758551"/>
            <a:ext cx="476251"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2"/>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2" y="5794675"/>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6" y="2"/>
            <a:ext cx="12194059"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8"/>
            <a:ext cx="7947499"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25E75DB8-E0A1-43B1-B4C6-930773B671A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9"/>
            <a:ext cx="9793907"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1"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9"/>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4250069D-02FE-4E37-B547-BBC511438C9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4" y="115094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4" y="253841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4" y="3838321"/>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3" y="5145152"/>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7" y="2480271"/>
            <a:ext cx="1480519"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7" y="5189146"/>
            <a:ext cx="1480519"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5" y="1198225"/>
            <a:ext cx="1480519"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5" y="2480270"/>
            <a:ext cx="1480519"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5" y="3791491"/>
            <a:ext cx="1480519"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5" y="5192437"/>
            <a:ext cx="1480519"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1"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5425872B-AFE4-4A11-92D4-EA8E9EE57FE3}"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8"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5"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254E99D9-9B4F-44AE-AB5E-0A88856067B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E8C46605-64D2-4670-ACAE-658104A48A96}" type="datetime1">
              <a:rPr lang="ru-RU" smtClean="0"/>
              <a:t>02.09.2026</a:t>
            </a:fld>
            <a:endParaRPr lang="ru-RU"/>
          </a:p>
        </p:txBody>
      </p:sp>
      <p:sp>
        <p:nvSpPr>
          <p:cNvPr id="3" name="Нижний колонтитул 2"/>
          <p:cNvSpPr>
            <a:spLocks noGrp="1"/>
          </p:cNvSpPr>
          <p:nvPr>
            <p:ph type="ftr" sz="quarter" idx="11"/>
          </p:nvPr>
        </p:nvSpPr>
        <p:spPr>
          <a:xfrm>
            <a:off x="4030435" y="6215294"/>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7"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9"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2" y="1331914"/>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 y="2"/>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1" y="0"/>
            <a:ext cx="3285659"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5"/>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3A5C9F2C-8866-4625-94DE-454EE246D59B}" type="datetime1">
              <a:rPr lang="ru-RU" smtClean="0"/>
              <a:t>02.09.2026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9"/>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70" y="4532183"/>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4" y="922318"/>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2" y="3414718"/>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1" y="6265972"/>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1" y="5414582"/>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4"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19445E0B-43CB-4EA3-ABE4-ABAE639C39EE}" type="datetime1">
              <a:rPr lang="ru-RU" smtClean="0"/>
              <a:t>02.09.2026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8"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8"/>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7"/>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50"/>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3"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3" y="2"/>
            <a:ext cx="4331867"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8" y="4677003"/>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7" y="457201"/>
            <a:ext cx="4846831"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B036830F-E83C-484C-91A6-C0CBD2BDB4F8}"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8"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9"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7"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4"/>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5"/>
            <a:ext cx="4634946" cy="12182455"/>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7" y="155278"/>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2"/>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9" y="2573953"/>
            <a:ext cx="4436751"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8539F16-3FA7-40B0-B63D-18334EA3689A}"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7" y="4771473"/>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7"/>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9"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9"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7F76B806-937B-4633-BC8E-E2BC4F247A8F}" type="datetime1">
              <a:rPr lang="ru-RU" smtClean="0"/>
              <a:t>02.09.2026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8"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3"/>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27278C02-4522-4DE4-863D-1D268FE9F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8" y="1642740"/>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5" y="1371796"/>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6"/>
            <a:ext cx="1760175"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1"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1"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8884BA0D-DEBB-4068-821A-BC1E81CD8BF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9" y="3136062"/>
            <a:ext cx="3483429" cy="269967"/>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8"/>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5"/>
            <a:ext cx="1270935"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4"/>
            <a:ext cx="3581400" cy="1382063"/>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97814DE7-7B0F-418B-A857-754CF3FD413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6" y="2975648"/>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2"/>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z="1200" smtClean="0">
                <a:solidFill>
                  <a:schemeClr val="tx1"/>
                </a:solidFill>
              </a:rPr>
              <a:pPr/>
              <a:t>02.09.2026</a:t>
            </a:fld>
            <a:endParaRPr lang="ru-RU" sz="1200" dirty="0">
              <a:solidFill>
                <a:schemeClr val="tx1"/>
              </a:solidFill>
            </a:endParaRPr>
          </a:p>
        </p:txBody>
      </p:sp>
      <p:sp>
        <p:nvSpPr>
          <p:cNvPr id="45" name="Номер слайда 5"/>
          <p:cNvSpPr txBox="1">
            <a:spLocks/>
          </p:cNvSpPr>
          <p:nvPr userDrawn="1"/>
        </p:nvSpPr>
        <p:spPr>
          <a:xfrm>
            <a:off x="11381363" y="6356352"/>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z="2400" b="0" cap="none" spc="0" smtClean="0">
                <a:ln w="0"/>
                <a:solidFill>
                  <a:schemeClr val="tx1"/>
                </a:solidFill>
                <a:effectLst>
                  <a:outerShdw blurRad="38100" dist="19050" dir="2700000" algn="tl" rotWithShape="0">
                    <a:schemeClr val="dk1">
                      <a:alpha val="40000"/>
                    </a:schemeClr>
                  </a:outerShdw>
                </a:effectLst>
              </a:rPr>
              <a:pPr/>
              <a:t>‹Nr.›</a:t>
            </a:fld>
            <a:endParaRPr lang="ru-RU" sz="2400" dirty="0"/>
          </a:p>
        </p:txBody>
      </p:sp>
    </p:spTree>
    <p:extLst>
      <p:ext uri="{BB962C8B-B14F-4D97-AF65-F5344CB8AC3E}">
        <p14:creationId xmlns:p14="http://schemas.microsoft.com/office/powerpoint/2010/main" val="806136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B277BB65-3438-4087-92DC-EED452EB5D6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7" y="174222"/>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7" y="1440687"/>
            <a:ext cx="1363283" cy="653609"/>
          </a:xfrm>
          <a:prstGeom prst="rect">
            <a:avLst/>
          </a:prstGeom>
        </p:spPr>
      </p:pic>
    </p:spTree>
    <p:extLst>
      <p:ext uri="{BB962C8B-B14F-4D97-AF65-F5344CB8AC3E}">
        <p14:creationId xmlns:p14="http://schemas.microsoft.com/office/powerpoint/2010/main" val="266432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5"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5" y="2818414"/>
            <a:ext cx="8762987"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7"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3" y="1696342"/>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1269961A-4835-422D-B858-F1A26C41EE5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815E77A7-657D-4DF7-B155-107C5BEA746E}"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7" y="174222"/>
            <a:ext cx="2115711" cy="1974095"/>
          </a:xfrm>
          <a:prstGeom prst="rect">
            <a:avLst/>
          </a:prstGeom>
        </p:spPr>
      </p:pic>
    </p:spTree>
    <p:extLst>
      <p:ext uri="{BB962C8B-B14F-4D97-AF65-F5344CB8AC3E}">
        <p14:creationId xmlns:p14="http://schemas.microsoft.com/office/powerpoint/2010/main" val="5938531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70" y="3493790"/>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61"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2"/>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83D4134-B47B-4C68-A975-B3E5480623C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2"/>
            <a:ext cx="6381891"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10" y="27722"/>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90" y="1333869"/>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5698071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2"/>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8"/>
            <a:ext cx="4872219"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6"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6" y="0"/>
            <a:ext cx="8742647" cy="530678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C04E14B-FD34-4EFF-9437-A91D2914DD9E}"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9"/>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1"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1"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8" y="62981"/>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9" y="3851207"/>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5" cy="905638"/>
          </a:xfrm>
          <a:prstGeom prst="rect">
            <a:avLst/>
          </a:prstGeom>
        </p:spPr>
      </p:pic>
    </p:spTree>
    <p:extLst>
      <p:ext uri="{BB962C8B-B14F-4D97-AF65-F5344CB8AC3E}">
        <p14:creationId xmlns:p14="http://schemas.microsoft.com/office/powerpoint/2010/main" val="36171904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2"/>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7981C97E-828E-4C57-B702-3B94BE6529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78363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8"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5"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7918D8E-7FCA-43D6-A2F5-A95946DB8D3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32221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5"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5" y="2818414"/>
            <a:ext cx="8762987"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7"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3" y="1696342"/>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EF248921-51EF-48F3-8A3F-9ADA6002B01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174689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9" y="2"/>
            <a:ext cx="4669971" cy="1038381"/>
          </a:xfrm>
          <a:prstGeom prst="rect">
            <a:avLst/>
          </a:prstGeom>
        </p:spPr>
      </p:pic>
      <p:grpSp>
        <p:nvGrpSpPr>
          <p:cNvPr id="11" name="Группа 10"/>
          <p:cNvGrpSpPr/>
          <p:nvPr userDrawn="1"/>
        </p:nvGrpSpPr>
        <p:grpSpPr>
          <a:xfrm>
            <a:off x="2"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1"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E6861C99-B966-4EF0-B247-A15E11EC6D9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6"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7"/>
            <a:ext cx="3444607"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3" cy="2433572"/>
          </a:xfrm>
          <a:prstGeom prst="rect">
            <a:avLst/>
          </a:prstGeom>
        </p:spPr>
      </p:pic>
    </p:spTree>
    <p:extLst>
      <p:ext uri="{BB962C8B-B14F-4D97-AF65-F5344CB8AC3E}">
        <p14:creationId xmlns:p14="http://schemas.microsoft.com/office/powerpoint/2010/main" val="4117789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7" y="0"/>
            <a:ext cx="12203411"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7"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EF56E187-062A-4A10-A6B7-3B7C9F240C05}"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6"/>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9573718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1" y="1"/>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40"/>
            <a:ext cx="5164407"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5" y="424211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F6DC9B80-303D-44EC-8B03-F3414F961C8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972331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5"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53B14636-5523-43E5-AA02-62BA3644908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3" y="5579157"/>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3"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7"/>
            <a:ext cx="253723"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8" y="3203983"/>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9"/>
            <a:ext cx="794379"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9"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3"/>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5"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9"/>
            <a:ext cx="342551"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2"/>
            <a:ext cx="342551"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90"/>
            <a:ext cx="342550" cy="321997"/>
          </a:xfrm>
          <a:prstGeom prst="rect">
            <a:avLst/>
          </a:prstGeom>
        </p:spPr>
      </p:pic>
    </p:spTree>
    <p:extLst>
      <p:ext uri="{BB962C8B-B14F-4D97-AF65-F5344CB8AC3E}">
        <p14:creationId xmlns:p14="http://schemas.microsoft.com/office/powerpoint/2010/main" val="425220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9" y="2"/>
            <a:ext cx="4669971" cy="1038381"/>
          </a:xfrm>
          <a:prstGeom prst="rect">
            <a:avLst/>
          </a:prstGeom>
        </p:spPr>
      </p:pic>
      <p:grpSp>
        <p:nvGrpSpPr>
          <p:cNvPr id="11" name="Группа 10"/>
          <p:cNvGrpSpPr/>
          <p:nvPr userDrawn="1"/>
        </p:nvGrpSpPr>
        <p:grpSpPr>
          <a:xfrm>
            <a:off x="2"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1"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8742849D-B69E-4D08-844C-F55C3DBEC55D}"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6"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7"/>
            <a:ext cx="3444607"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3"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4"/>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6046619-F932-42F8-A308-7FFF9C630FD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2" y="5648183"/>
            <a:ext cx="5252359"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5"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4" y="1537919"/>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3"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2"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4"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8" y="5563248"/>
            <a:ext cx="399721" cy="375738"/>
          </a:xfrm>
          <a:prstGeom prst="rect">
            <a:avLst/>
          </a:prstGeom>
        </p:spPr>
      </p:pic>
    </p:spTree>
    <p:extLst>
      <p:ext uri="{BB962C8B-B14F-4D97-AF65-F5344CB8AC3E}">
        <p14:creationId xmlns:p14="http://schemas.microsoft.com/office/powerpoint/2010/main" val="21060276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1" y="2998368"/>
            <a:ext cx="1261915"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22983F5C-B8B9-4955-BB41-9B766E020BE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2" y="6059211"/>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10" y="4942988"/>
            <a:ext cx="302079" cy="283954"/>
          </a:xfrm>
          <a:prstGeom prst="rect">
            <a:avLst/>
          </a:prstGeom>
        </p:spPr>
      </p:pic>
    </p:spTree>
    <p:extLst>
      <p:ext uri="{BB962C8B-B14F-4D97-AF65-F5344CB8AC3E}">
        <p14:creationId xmlns:p14="http://schemas.microsoft.com/office/powerpoint/2010/main" val="20461456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1" y="5921855"/>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7" y="6356351"/>
            <a:ext cx="2743200" cy="365125"/>
          </a:xfrm>
        </p:spPr>
        <p:txBody>
          <a:bodyPr/>
          <a:lstStyle/>
          <a:p>
            <a:fld id="{32CE0A53-EBF7-45A9-B65D-83B3F0221B69}" type="datetime1">
              <a:rPr lang="ru-RU" smtClean="0"/>
              <a:t>02.09.2026</a:t>
            </a:fld>
            <a:endParaRPr lang="ru-RU"/>
          </a:p>
        </p:txBody>
      </p:sp>
      <p:sp>
        <p:nvSpPr>
          <p:cNvPr id="5" name="Нижний колонтитул 4"/>
          <p:cNvSpPr>
            <a:spLocks noGrp="1"/>
          </p:cNvSpPr>
          <p:nvPr>
            <p:ph type="ftr" sz="quarter" idx="11"/>
          </p:nvPr>
        </p:nvSpPr>
        <p:spPr>
          <a:xfrm>
            <a:off x="6316436" y="6356351"/>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7179598"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9" y="230237"/>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60" y="3823361"/>
            <a:ext cx="976061" cy="1629861"/>
          </a:xfrm>
          <a:prstGeom prst="rect">
            <a:avLst/>
          </a:prstGeom>
        </p:spPr>
      </p:pic>
    </p:spTree>
    <p:extLst>
      <p:ext uri="{BB962C8B-B14F-4D97-AF65-F5344CB8AC3E}">
        <p14:creationId xmlns:p14="http://schemas.microsoft.com/office/powerpoint/2010/main" val="38452629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370C03CE-2571-4F30-A217-A2CC28256472}" type="datetime1">
              <a:rPr lang="ru-RU" smtClean="0"/>
              <a:t>02.09.2026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1379765" y="739551"/>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2" y="739551"/>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6"/>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7"/>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5"/>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2"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5" y="2"/>
            <a:ext cx="505255" cy="314653"/>
          </a:xfrm>
          <a:prstGeom prst="rect">
            <a:avLst/>
          </a:prstGeom>
        </p:spPr>
      </p:pic>
    </p:spTree>
    <p:extLst>
      <p:ext uri="{BB962C8B-B14F-4D97-AF65-F5344CB8AC3E}">
        <p14:creationId xmlns:p14="http://schemas.microsoft.com/office/powerpoint/2010/main" val="27327562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6" y="0"/>
            <a:ext cx="446390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DFB1593A-A728-4A19-AD02-5F77F37611B5}" type="datetime1">
              <a:rPr lang="ru-RU" smtClean="0"/>
              <a:t>02.09.2026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865868" y="1314451"/>
            <a:ext cx="4449763" cy="4138613"/>
          </a:xfrm>
        </p:spPr>
        <p:txBody>
          <a:bodyPr/>
          <a:lstStyle/>
          <a:p>
            <a:endParaRPr lang="ru-RU"/>
          </a:p>
        </p:txBody>
      </p:sp>
      <p:sp>
        <p:nvSpPr>
          <p:cNvPr id="12"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7" y="5892986"/>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9" y="5892986"/>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8"/>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7"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6"/>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7" y="3161716"/>
            <a:ext cx="1885683"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4" y="196568"/>
            <a:ext cx="2326821" cy="897920"/>
          </a:xfrm>
          <a:prstGeom prst="rect">
            <a:avLst/>
          </a:prstGeom>
        </p:spPr>
      </p:pic>
    </p:spTree>
    <p:extLst>
      <p:ext uri="{BB962C8B-B14F-4D97-AF65-F5344CB8AC3E}">
        <p14:creationId xmlns:p14="http://schemas.microsoft.com/office/powerpoint/2010/main" val="3026362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4361BA82-7CCD-41F7-9BF0-013D6758166A}" type="datetime1">
              <a:rPr lang="ru-RU" smtClean="0"/>
              <a:t>02.09.2026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3707779" y="1542822"/>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50" y="5976098"/>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3"/>
            <a:ext cx="653248" cy="656877"/>
          </a:xfrm>
          <a:prstGeom prst="rect">
            <a:avLst/>
          </a:prstGeom>
        </p:spPr>
      </p:pic>
      <p:sp>
        <p:nvSpPr>
          <p:cNvPr id="20"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4" y="4267378"/>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1" y="-55596"/>
            <a:ext cx="1687651"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7"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60"/>
            <a:ext cx="2509395"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9"/>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1"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8"/>
            <a:ext cx="1729928" cy="1733597"/>
          </a:xfrm>
          <a:prstGeom prst="rect">
            <a:avLst/>
          </a:prstGeom>
        </p:spPr>
      </p:pic>
    </p:spTree>
    <p:extLst>
      <p:ext uri="{BB962C8B-B14F-4D97-AF65-F5344CB8AC3E}">
        <p14:creationId xmlns:p14="http://schemas.microsoft.com/office/powerpoint/2010/main" val="35690533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49" y="2374060"/>
            <a:ext cx="3719051"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2"/>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420C822B-3BFB-435C-90B2-B56160FB5CBA}" type="datetime1">
              <a:rPr lang="ru-RU" smtClean="0"/>
              <a:t>02.09.2026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8" name="Таблица 7"/>
          <p:cNvSpPr>
            <a:spLocks noGrp="1"/>
          </p:cNvSpPr>
          <p:nvPr>
            <p:ph type="tbl" sz="quarter" idx="13"/>
          </p:nvPr>
        </p:nvSpPr>
        <p:spPr>
          <a:xfrm>
            <a:off x="885521" y="447599"/>
            <a:ext cx="10382251"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7"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5"/>
            <a:ext cx="383151"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201"/>
            <a:ext cx="383151"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618181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7"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8"/>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tx1"/>
                </a:solidFill>
              </a:defRPr>
            </a:lvl1pPr>
          </a:lstStyle>
          <a:p>
            <a:fld id="{D904EB09-5E28-4CB9-AAED-37722CAC1FE2}"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7"/>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7"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8"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3" y="218678"/>
            <a:ext cx="321481" cy="302192"/>
          </a:xfrm>
          <a:prstGeom prst="rect">
            <a:avLst/>
          </a:prstGeom>
        </p:spPr>
      </p:pic>
      <p:sp>
        <p:nvSpPr>
          <p:cNvPr id="39" name="Текст 38"/>
          <p:cNvSpPr>
            <a:spLocks noGrp="1"/>
          </p:cNvSpPr>
          <p:nvPr>
            <p:ph type="body" sz="quarter" idx="17" hasCustomPrompt="1"/>
          </p:nvPr>
        </p:nvSpPr>
        <p:spPr>
          <a:xfrm>
            <a:off x="1851559" y="132372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10"/>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7249458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3"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4"/>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5"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581F9FFF-60E1-4D46-A1A7-93EEB4E1F9BB}"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41597912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3"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4"/>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5"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FBA1974D-2AFB-48A7-B18A-034E0A35749C}"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827830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7" y="0"/>
            <a:ext cx="12203411"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7"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25B1BEB7-C58F-4008-B1D8-2F901E26BFE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6"/>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1"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127F6E5-6860-4342-BB3E-05FE8267412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3"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10" y="4963195"/>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8" y="2167500"/>
            <a:ext cx="2064527"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2" y="928887"/>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7" y="4788919"/>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Tree>
    <p:extLst>
      <p:ext uri="{BB962C8B-B14F-4D97-AF65-F5344CB8AC3E}">
        <p14:creationId xmlns:p14="http://schemas.microsoft.com/office/powerpoint/2010/main" val="37889690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5"/>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F12A321-5420-45D0-A6D1-43DC630F6E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9" y="3431495"/>
            <a:ext cx="1991563" cy="3021993"/>
          </a:xfrm>
          <a:prstGeom prst="rect">
            <a:avLst/>
          </a:prstGeom>
        </p:spPr>
      </p:pic>
      <p:sp>
        <p:nvSpPr>
          <p:cNvPr id="19"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6" y="813709"/>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5" y="2777105"/>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3"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2"/>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4" y="1206802"/>
            <a:ext cx="952500" cy="952500"/>
          </a:xfrm>
          <a:prstGeom prst="rect">
            <a:avLst/>
          </a:prstGeom>
        </p:spPr>
      </p:pic>
    </p:spTree>
    <p:extLst>
      <p:ext uri="{BB962C8B-B14F-4D97-AF65-F5344CB8AC3E}">
        <p14:creationId xmlns:p14="http://schemas.microsoft.com/office/powerpoint/2010/main" val="37651448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21" y="5673481"/>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54FBEC49-9195-4666-ACF3-D204EEB39495}"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4" y="2"/>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60" y="6419245"/>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9" y="4812465"/>
            <a:ext cx="426027" cy="400465"/>
          </a:xfrm>
          <a:prstGeom prst="rect">
            <a:avLst/>
          </a:prstGeom>
        </p:spPr>
      </p:pic>
    </p:spTree>
    <p:extLst>
      <p:ext uri="{BB962C8B-B14F-4D97-AF65-F5344CB8AC3E}">
        <p14:creationId xmlns:p14="http://schemas.microsoft.com/office/powerpoint/2010/main" val="3078219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5"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8"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5"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C3FD5C1-6543-4915-B2DB-E57D75A9AAB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1" y="1"/>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25"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8"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6" y="489859"/>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4"/>
            <a:ext cx="606829" cy="606829"/>
          </a:xfrm>
          <a:prstGeom prst="rect">
            <a:avLst/>
          </a:prstGeom>
        </p:spPr>
      </p:pic>
    </p:spTree>
    <p:extLst>
      <p:ext uri="{BB962C8B-B14F-4D97-AF65-F5344CB8AC3E}">
        <p14:creationId xmlns:p14="http://schemas.microsoft.com/office/powerpoint/2010/main" val="35566296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3"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9"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7"/>
            <a:ext cx="2355887"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24FDBEE-98E3-4730-9234-0404F728217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8" name="Рисунок 8"/>
          <p:cNvSpPr>
            <a:spLocks noGrp="1"/>
          </p:cNvSpPr>
          <p:nvPr>
            <p:ph type="pic" sz="quarter" idx="13"/>
          </p:nvPr>
        </p:nvSpPr>
        <p:spPr>
          <a:xfrm>
            <a:off x="1379765" y="739551"/>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5" y="2943681"/>
            <a:ext cx="2215319"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4" y="4810805"/>
            <a:ext cx="2291077" cy="343662"/>
          </a:xfrm>
          <a:prstGeom prst="rect">
            <a:avLst/>
          </a:prstGeom>
        </p:spPr>
      </p:pic>
    </p:spTree>
    <p:extLst>
      <p:ext uri="{BB962C8B-B14F-4D97-AF65-F5344CB8AC3E}">
        <p14:creationId xmlns:p14="http://schemas.microsoft.com/office/powerpoint/2010/main" val="13352224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79" y="3841354"/>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3"/>
            <a:ext cx="5627739"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9F2BA21-9E12-44CD-9AE1-BEC44755350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5" y="4552119"/>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5" y="4777962"/>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7" y="2"/>
            <a:ext cx="3743325" cy="1193705"/>
          </a:xfrm>
          <a:prstGeom prst="rect">
            <a:avLst/>
          </a:prstGeom>
        </p:spPr>
      </p:pic>
    </p:spTree>
    <p:extLst>
      <p:ext uri="{BB962C8B-B14F-4D97-AF65-F5344CB8AC3E}">
        <p14:creationId xmlns:p14="http://schemas.microsoft.com/office/powerpoint/2010/main" val="25314001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2"/>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A643BC6-D0A7-4812-80C9-B7CC55A0201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6" y="1619022"/>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1" y="1619022"/>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5"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1" cy="801650"/>
          </a:xfrm>
          <a:prstGeom prst="rect">
            <a:avLst/>
          </a:prstGeom>
        </p:spPr>
      </p:pic>
    </p:spTree>
    <p:extLst>
      <p:ext uri="{BB962C8B-B14F-4D97-AF65-F5344CB8AC3E}">
        <p14:creationId xmlns:p14="http://schemas.microsoft.com/office/powerpoint/2010/main" val="9646082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3"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600"/>
            <a:ext cx="4620638" cy="4620639"/>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9"/>
            <a:ext cx="5276445" cy="5238751"/>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BB3E23C8-9EA8-454F-87AF-9271D564AB7E}" type="datetime1">
              <a:rPr lang="ru-RU" smtClean="0"/>
              <a:t>02.09.2026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4"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4" y="5523051"/>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1" y="6071359"/>
            <a:ext cx="4762500" cy="247650"/>
          </a:xfrm>
          <a:prstGeom prst="rect">
            <a:avLst/>
          </a:prstGeom>
        </p:spPr>
      </p:pic>
    </p:spTree>
    <p:extLst>
      <p:ext uri="{BB962C8B-B14F-4D97-AF65-F5344CB8AC3E}">
        <p14:creationId xmlns:p14="http://schemas.microsoft.com/office/powerpoint/2010/main" val="35644183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6"/>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1" y="3836633"/>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bg1"/>
                </a:solidFill>
              </a:defRPr>
            </a:lvl1pPr>
          </a:lstStyle>
          <a:p>
            <a:fld id="{C88554E7-1D41-4DB5-A6A3-77454AF87AAD}" type="datetime1">
              <a:rPr lang="ru-RU" smtClean="0"/>
              <a:t>02.09.2026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32008518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9" y="736116"/>
            <a:ext cx="4466271"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9"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5"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7" y="0"/>
            <a:ext cx="2712927"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1A83D4BE-2AE8-4AFD-959F-3225174BAAD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75690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8.png"/><Relationship Id="rId7" Type="http://schemas.openxmlformats.org/officeDocument/2006/relationships/slideLayout" Target="../slideLayouts/slideLayout7.xml"/><Relationship Id="rId71" Type="http://schemas.openxmlformats.org/officeDocument/2006/relationships/image" Target="../media/image3.png"/><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3.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63" Type="http://schemas.openxmlformats.org/officeDocument/2006/relationships/slideLayout" Target="../slideLayouts/slideLayout130.xml"/><Relationship Id="rId68" Type="http://schemas.openxmlformats.org/officeDocument/2006/relationships/slideLayout" Target="../slideLayouts/slideLayout135.xml"/><Relationship Id="rId84" Type="http://schemas.openxmlformats.org/officeDocument/2006/relationships/image" Target="../media/image3.png"/><Relationship Id="rId89" Type="http://schemas.openxmlformats.org/officeDocument/2006/relationships/image" Target="../media/image8.png"/><Relationship Id="rId16" Type="http://schemas.openxmlformats.org/officeDocument/2006/relationships/slideLayout" Target="../slideLayouts/slideLayout83.xml"/><Relationship Id="rId11" Type="http://schemas.openxmlformats.org/officeDocument/2006/relationships/slideLayout" Target="../slideLayouts/slideLayout78.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74" Type="http://schemas.openxmlformats.org/officeDocument/2006/relationships/slideLayout" Target="../slideLayouts/slideLayout141.xml"/><Relationship Id="rId79" Type="http://schemas.openxmlformats.org/officeDocument/2006/relationships/slideLayout" Target="../slideLayouts/slideLayout146.xml"/><Relationship Id="rId5" Type="http://schemas.openxmlformats.org/officeDocument/2006/relationships/slideLayout" Target="../slideLayouts/slideLayout72.xml"/><Relationship Id="rId90" Type="http://schemas.openxmlformats.org/officeDocument/2006/relationships/image" Target="../media/image9.png"/><Relationship Id="rId22" Type="http://schemas.openxmlformats.org/officeDocument/2006/relationships/slideLayout" Target="../slideLayouts/slideLayout89.xml"/><Relationship Id="rId27" Type="http://schemas.openxmlformats.org/officeDocument/2006/relationships/slideLayout" Target="../slideLayouts/slideLayout94.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64" Type="http://schemas.openxmlformats.org/officeDocument/2006/relationships/slideLayout" Target="../slideLayouts/slideLayout131.xml"/><Relationship Id="rId69" Type="http://schemas.openxmlformats.org/officeDocument/2006/relationships/slideLayout" Target="../slideLayouts/slideLayout136.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slideLayout" Target="../slideLayouts/slideLayout139.xml"/><Relationship Id="rId80" Type="http://schemas.openxmlformats.org/officeDocument/2006/relationships/slideLayout" Target="../slideLayouts/slideLayout147.xml"/><Relationship Id="rId85" Type="http://schemas.openxmlformats.org/officeDocument/2006/relationships/image" Target="../media/image4.png"/><Relationship Id="rId93" Type="http://schemas.openxmlformats.org/officeDocument/2006/relationships/image" Target="../media/image12.png"/><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67" Type="http://schemas.openxmlformats.org/officeDocument/2006/relationships/slideLayout" Target="../slideLayouts/slideLayout134.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70" Type="http://schemas.openxmlformats.org/officeDocument/2006/relationships/slideLayout" Target="../slideLayouts/slideLayout137.xml"/><Relationship Id="rId75" Type="http://schemas.openxmlformats.org/officeDocument/2006/relationships/slideLayout" Target="../slideLayouts/slideLayout142.xml"/><Relationship Id="rId83" Type="http://schemas.openxmlformats.org/officeDocument/2006/relationships/image" Target="../media/image2.png"/><Relationship Id="rId88" Type="http://schemas.openxmlformats.org/officeDocument/2006/relationships/image" Target="../media/image7.png"/><Relationship Id="rId91" Type="http://schemas.openxmlformats.org/officeDocument/2006/relationships/image" Target="../media/image10.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65" Type="http://schemas.openxmlformats.org/officeDocument/2006/relationships/slideLayout" Target="../slideLayouts/slideLayout132.xml"/><Relationship Id="rId73" Type="http://schemas.openxmlformats.org/officeDocument/2006/relationships/slideLayout" Target="../slideLayouts/slideLayout140.xml"/><Relationship Id="rId78" Type="http://schemas.openxmlformats.org/officeDocument/2006/relationships/slideLayout" Target="../slideLayouts/slideLayout145.xml"/><Relationship Id="rId81" Type="http://schemas.openxmlformats.org/officeDocument/2006/relationships/theme" Target="../theme/theme2.xml"/><Relationship Id="rId86" Type="http://schemas.openxmlformats.org/officeDocument/2006/relationships/image" Target="../media/image5.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slideLayout" Target="../slideLayouts/slideLayout143.xml"/><Relationship Id="rId7" Type="http://schemas.openxmlformats.org/officeDocument/2006/relationships/slideLayout" Target="../slideLayouts/slideLayout74.xml"/><Relationship Id="rId71" Type="http://schemas.openxmlformats.org/officeDocument/2006/relationships/slideLayout" Target="../slideLayouts/slideLayout138.xml"/><Relationship Id="rId92" Type="http://schemas.openxmlformats.org/officeDocument/2006/relationships/image" Target="../media/image11.png"/><Relationship Id="rId2" Type="http://schemas.openxmlformats.org/officeDocument/2006/relationships/slideLayout" Target="../slideLayouts/slideLayout69.xml"/><Relationship Id="rId29" Type="http://schemas.openxmlformats.org/officeDocument/2006/relationships/slideLayout" Target="../slideLayouts/slideLayout96.xml"/><Relationship Id="rId24" Type="http://schemas.openxmlformats.org/officeDocument/2006/relationships/slideLayout" Target="../slideLayouts/slideLayout91.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66" Type="http://schemas.openxmlformats.org/officeDocument/2006/relationships/slideLayout" Target="../slideLayouts/slideLayout133.xml"/><Relationship Id="rId87" Type="http://schemas.openxmlformats.org/officeDocument/2006/relationships/image" Target="../media/image6.png"/><Relationship Id="rId61" Type="http://schemas.openxmlformats.org/officeDocument/2006/relationships/slideLayout" Target="../slideLayouts/slideLayout128.xml"/><Relationship Id="rId82" Type="http://schemas.openxmlformats.org/officeDocument/2006/relationships/image" Target="../media/image1.png"/><Relationship Id="rId19" Type="http://schemas.openxmlformats.org/officeDocument/2006/relationships/slideLayout" Target="../slideLayouts/slideLayout86.xml"/><Relationship Id="rId14" Type="http://schemas.openxmlformats.org/officeDocument/2006/relationships/slideLayout" Target="../slideLayouts/slideLayout81.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56" Type="http://schemas.openxmlformats.org/officeDocument/2006/relationships/slideLayout" Target="../slideLayouts/slideLayout123.xml"/><Relationship Id="rId77" Type="http://schemas.openxmlformats.org/officeDocument/2006/relationships/slideLayout" Target="../slideLayouts/slideLayout1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image" Target="../media/image418.emf"/><Relationship Id="rId2" Type="http://schemas.openxmlformats.org/officeDocument/2006/relationships/slideLayout" Target="../slideLayouts/slideLayout149.xml"/><Relationship Id="rId16" Type="http://schemas.openxmlformats.org/officeDocument/2006/relationships/theme" Target="../theme/theme3.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88.xml"/><Relationship Id="rId21" Type="http://schemas.openxmlformats.org/officeDocument/2006/relationships/slideLayout" Target="../slideLayouts/slideLayout183.xml"/><Relationship Id="rId42" Type="http://schemas.openxmlformats.org/officeDocument/2006/relationships/slideLayout" Target="../slideLayouts/slideLayout204.xml"/><Relationship Id="rId47" Type="http://schemas.openxmlformats.org/officeDocument/2006/relationships/slideLayout" Target="../slideLayouts/slideLayout209.xml"/><Relationship Id="rId63" Type="http://schemas.openxmlformats.org/officeDocument/2006/relationships/slideLayout" Target="../slideLayouts/slideLayout225.xml"/><Relationship Id="rId68" Type="http://schemas.openxmlformats.org/officeDocument/2006/relationships/slideLayout" Target="../slideLayouts/slideLayout230.xml"/><Relationship Id="rId16" Type="http://schemas.openxmlformats.org/officeDocument/2006/relationships/slideLayout" Target="../slideLayouts/slideLayout178.xml"/><Relationship Id="rId11" Type="http://schemas.openxmlformats.org/officeDocument/2006/relationships/slideLayout" Target="../slideLayouts/slideLayout173.xml"/><Relationship Id="rId32" Type="http://schemas.openxmlformats.org/officeDocument/2006/relationships/slideLayout" Target="../slideLayouts/slideLayout194.xml"/><Relationship Id="rId37" Type="http://schemas.openxmlformats.org/officeDocument/2006/relationships/slideLayout" Target="../slideLayouts/slideLayout199.xml"/><Relationship Id="rId53" Type="http://schemas.openxmlformats.org/officeDocument/2006/relationships/slideLayout" Target="../slideLayouts/slideLayout215.xml"/><Relationship Id="rId58" Type="http://schemas.openxmlformats.org/officeDocument/2006/relationships/slideLayout" Target="../slideLayouts/slideLayout220.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67.xml"/><Relationship Id="rId61" Type="http://schemas.openxmlformats.org/officeDocument/2006/relationships/slideLayout" Target="../slideLayouts/slideLayout223.xml"/><Relationship Id="rId82" Type="http://schemas.openxmlformats.org/officeDocument/2006/relationships/image" Target="../media/image12.png"/><Relationship Id="rId19" Type="http://schemas.openxmlformats.org/officeDocument/2006/relationships/slideLayout" Target="../slideLayouts/slideLayout181.xml"/><Relationship Id="rId14" Type="http://schemas.openxmlformats.org/officeDocument/2006/relationships/slideLayout" Target="../slideLayouts/slideLayout176.xml"/><Relationship Id="rId22" Type="http://schemas.openxmlformats.org/officeDocument/2006/relationships/slideLayout" Target="../slideLayouts/slideLayout184.xml"/><Relationship Id="rId27" Type="http://schemas.openxmlformats.org/officeDocument/2006/relationships/slideLayout" Target="../slideLayouts/slideLayout189.xml"/><Relationship Id="rId30" Type="http://schemas.openxmlformats.org/officeDocument/2006/relationships/slideLayout" Target="../slideLayouts/slideLayout192.xml"/><Relationship Id="rId35" Type="http://schemas.openxmlformats.org/officeDocument/2006/relationships/slideLayout" Target="../slideLayouts/slideLayout197.xml"/><Relationship Id="rId43" Type="http://schemas.openxmlformats.org/officeDocument/2006/relationships/slideLayout" Target="../slideLayouts/slideLayout205.xml"/><Relationship Id="rId48" Type="http://schemas.openxmlformats.org/officeDocument/2006/relationships/slideLayout" Target="../slideLayouts/slideLayout210.xml"/><Relationship Id="rId56" Type="http://schemas.openxmlformats.org/officeDocument/2006/relationships/slideLayout" Target="../slideLayouts/slideLayout218.xml"/><Relationship Id="rId64" Type="http://schemas.openxmlformats.org/officeDocument/2006/relationships/slideLayout" Target="../slideLayouts/slideLayout226.xml"/><Relationship Id="rId69" Type="http://schemas.openxmlformats.org/officeDocument/2006/relationships/slideLayout" Target="../slideLayouts/slideLayout231.xml"/><Relationship Id="rId77" Type="http://schemas.openxmlformats.org/officeDocument/2006/relationships/image" Target="../media/image7.png"/><Relationship Id="rId8" Type="http://schemas.openxmlformats.org/officeDocument/2006/relationships/slideLayout" Target="../slideLayouts/slideLayout170.xml"/><Relationship Id="rId51" Type="http://schemas.openxmlformats.org/officeDocument/2006/relationships/slideLayout" Target="../slideLayouts/slideLayout213.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65.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5" Type="http://schemas.openxmlformats.org/officeDocument/2006/relationships/slideLayout" Target="../slideLayouts/slideLayout187.xml"/><Relationship Id="rId33" Type="http://schemas.openxmlformats.org/officeDocument/2006/relationships/slideLayout" Target="../slideLayouts/slideLayout195.xml"/><Relationship Id="rId38" Type="http://schemas.openxmlformats.org/officeDocument/2006/relationships/slideLayout" Target="../slideLayouts/slideLayout200.xml"/><Relationship Id="rId46" Type="http://schemas.openxmlformats.org/officeDocument/2006/relationships/slideLayout" Target="../slideLayouts/slideLayout208.xml"/><Relationship Id="rId59" Type="http://schemas.openxmlformats.org/officeDocument/2006/relationships/slideLayout" Target="../slideLayouts/slideLayout221.xml"/><Relationship Id="rId67" Type="http://schemas.openxmlformats.org/officeDocument/2006/relationships/slideLayout" Target="../slideLayouts/slideLayout229.xml"/><Relationship Id="rId20" Type="http://schemas.openxmlformats.org/officeDocument/2006/relationships/slideLayout" Target="../slideLayouts/slideLayout182.xml"/><Relationship Id="rId41" Type="http://schemas.openxmlformats.org/officeDocument/2006/relationships/slideLayout" Target="../slideLayouts/slideLayout203.xml"/><Relationship Id="rId54" Type="http://schemas.openxmlformats.org/officeDocument/2006/relationships/slideLayout" Target="../slideLayouts/slideLayout216.xml"/><Relationship Id="rId62" Type="http://schemas.openxmlformats.org/officeDocument/2006/relationships/slideLayout" Target="../slideLayouts/slideLayout224.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163.xml"/><Relationship Id="rId6" Type="http://schemas.openxmlformats.org/officeDocument/2006/relationships/slideLayout" Target="../slideLayouts/slideLayout168.xml"/><Relationship Id="rId15" Type="http://schemas.openxmlformats.org/officeDocument/2006/relationships/slideLayout" Target="../slideLayouts/slideLayout177.xml"/><Relationship Id="rId23" Type="http://schemas.openxmlformats.org/officeDocument/2006/relationships/slideLayout" Target="../slideLayouts/slideLayout185.xml"/><Relationship Id="rId28" Type="http://schemas.openxmlformats.org/officeDocument/2006/relationships/slideLayout" Target="../slideLayouts/slideLayout190.xml"/><Relationship Id="rId36" Type="http://schemas.openxmlformats.org/officeDocument/2006/relationships/slideLayout" Target="../slideLayouts/slideLayout198.xml"/><Relationship Id="rId49" Type="http://schemas.openxmlformats.org/officeDocument/2006/relationships/slideLayout" Target="../slideLayouts/slideLayout211.xml"/><Relationship Id="rId57" Type="http://schemas.openxmlformats.org/officeDocument/2006/relationships/slideLayout" Target="../slideLayouts/slideLayout219.xml"/><Relationship Id="rId10" Type="http://schemas.openxmlformats.org/officeDocument/2006/relationships/slideLayout" Target="../slideLayouts/slideLayout172.xml"/><Relationship Id="rId31" Type="http://schemas.openxmlformats.org/officeDocument/2006/relationships/slideLayout" Target="../slideLayouts/slideLayout193.xml"/><Relationship Id="rId44" Type="http://schemas.openxmlformats.org/officeDocument/2006/relationships/slideLayout" Target="../slideLayouts/slideLayout206.xml"/><Relationship Id="rId52" Type="http://schemas.openxmlformats.org/officeDocument/2006/relationships/slideLayout" Target="../slideLayouts/slideLayout214.xml"/><Relationship Id="rId60" Type="http://schemas.openxmlformats.org/officeDocument/2006/relationships/slideLayout" Target="../slideLayouts/slideLayout222.xml"/><Relationship Id="rId65" Type="http://schemas.openxmlformats.org/officeDocument/2006/relationships/slideLayout" Target="../slideLayouts/slideLayout227.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66.xml"/><Relationship Id="rId9" Type="http://schemas.openxmlformats.org/officeDocument/2006/relationships/slideLayout" Target="../slideLayouts/slideLayout171.xml"/><Relationship Id="rId13" Type="http://schemas.openxmlformats.org/officeDocument/2006/relationships/slideLayout" Target="../slideLayouts/slideLayout175.xml"/><Relationship Id="rId18" Type="http://schemas.openxmlformats.org/officeDocument/2006/relationships/slideLayout" Target="../slideLayouts/slideLayout180.xml"/><Relationship Id="rId39" Type="http://schemas.openxmlformats.org/officeDocument/2006/relationships/slideLayout" Target="../slideLayouts/slideLayout201.xml"/><Relationship Id="rId34" Type="http://schemas.openxmlformats.org/officeDocument/2006/relationships/slideLayout" Target="../slideLayouts/slideLayout196.xml"/><Relationship Id="rId50" Type="http://schemas.openxmlformats.org/officeDocument/2006/relationships/slideLayout" Target="../slideLayouts/slideLayout212.xml"/><Relationship Id="rId55" Type="http://schemas.openxmlformats.org/officeDocument/2006/relationships/slideLayout" Target="../slideLayouts/slideLayout217.xml"/><Relationship Id="rId76" Type="http://schemas.openxmlformats.org/officeDocument/2006/relationships/image" Target="../media/image6.png"/><Relationship Id="rId7" Type="http://schemas.openxmlformats.org/officeDocument/2006/relationships/slideLayout" Target="../slideLayouts/slideLayout169.xml"/><Relationship Id="rId71" Type="http://schemas.openxmlformats.org/officeDocument/2006/relationships/image" Target="../media/image1.png"/><Relationship Id="rId2" Type="http://schemas.openxmlformats.org/officeDocument/2006/relationships/slideLayout" Target="../slideLayouts/slideLayout164.xml"/><Relationship Id="rId29" Type="http://schemas.openxmlformats.org/officeDocument/2006/relationships/slideLayout" Target="../slideLayouts/slideLayout191.xml"/><Relationship Id="rId24" Type="http://schemas.openxmlformats.org/officeDocument/2006/relationships/slideLayout" Target="../slideLayouts/slideLayout186.xml"/><Relationship Id="rId40" Type="http://schemas.openxmlformats.org/officeDocument/2006/relationships/slideLayout" Target="../slideLayouts/slideLayout202.xml"/><Relationship Id="rId45" Type="http://schemas.openxmlformats.org/officeDocument/2006/relationships/slideLayout" Target="../slideLayouts/slideLayout207.xml"/><Relationship Id="rId66" Type="http://schemas.openxmlformats.org/officeDocument/2006/relationships/slideLayout" Target="../slideLayouts/slideLayout2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6" y="2975648"/>
            <a:ext cx="6295383"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E485B4-C34F-4C07-B69F-598B97E2F1E7}" type="datetime1">
              <a:rPr lang="ru-RU" smtClean="0"/>
              <a:t>02.09.2026</a:t>
            </a:fld>
            <a:endParaRPr lang="ru-RU"/>
          </a:p>
        </p:txBody>
      </p:sp>
      <p:sp>
        <p:nvSpPr>
          <p:cNvPr id="5" name="Нижний колонтитул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2" y="6356352"/>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682" r:id="rId3"/>
    <p:sldLayoutId id="2147483683" r:id="rId4"/>
    <p:sldLayoutId id="2147483661" r:id="rId5"/>
    <p:sldLayoutId id="2147483672" r:id="rId6"/>
    <p:sldLayoutId id="2147483673" r:id="rId7"/>
    <p:sldLayoutId id="2147483662" r:id="rId8"/>
    <p:sldLayoutId id="2147483677" r:id="rId9"/>
    <p:sldLayoutId id="2147483663" r:id="rId10"/>
    <p:sldLayoutId id="2147483688" r:id="rId11"/>
    <p:sldLayoutId id="2147483691" r:id="rId12"/>
    <p:sldLayoutId id="2147483718" r:id="rId13"/>
    <p:sldLayoutId id="2147483689" r:id="rId14"/>
    <p:sldLayoutId id="2147483690" r:id="rId15"/>
    <p:sldLayoutId id="2147483692" r:id="rId16"/>
    <p:sldLayoutId id="2147483693" r:id="rId17"/>
    <p:sldLayoutId id="2147483712" r:id="rId18"/>
    <p:sldLayoutId id="2147483723" r:id="rId19"/>
    <p:sldLayoutId id="2147483674" r:id="rId20"/>
    <p:sldLayoutId id="2147483694" r:id="rId21"/>
    <p:sldLayoutId id="2147483695" r:id="rId22"/>
    <p:sldLayoutId id="2147483719" r:id="rId23"/>
    <p:sldLayoutId id="2147483696" r:id="rId24"/>
    <p:sldLayoutId id="2147483697" r:id="rId25"/>
    <p:sldLayoutId id="2147483698" r:id="rId26"/>
    <p:sldLayoutId id="2147483699" r:id="rId27"/>
    <p:sldLayoutId id="2147483713" r:id="rId28"/>
    <p:sldLayoutId id="2147483724" r:id="rId29"/>
    <p:sldLayoutId id="2147483675" r:id="rId30"/>
    <p:sldLayoutId id="2147483700" r:id="rId31"/>
    <p:sldLayoutId id="2147483720" r:id="rId32"/>
    <p:sldLayoutId id="2147483701" r:id="rId33"/>
    <p:sldLayoutId id="2147483702" r:id="rId34"/>
    <p:sldLayoutId id="2147483703" r:id="rId35"/>
    <p:sldLayoutId id="2147483704" r:id="rId36"/>
    <p:sldLayoutId id="2147483705" r:id="rId37"/>
    <p:sldLayoutId id="2147483714" r:id="rId38"/>
    <p:sldLayoutId id="2147483725" r:id="rId39"/>
    <p:sldLayoutId id="2147483676" r:id="rId40"/>
    <p:sldLayoutId id="2147483706" r:id="rId41"/>
    <p:sldLayoutId id="2147483707" r:id="rId42"/>
    <p:sldLayoutId id="2147483721" r:id="rId43"/>
    <p:sldLayoutId id="2147483708" r:id="rId44"/>
    <p:sldLayoutId id="2147483709" r:id="rId45"/>
    <p:sldLayoutId id="2147483710" r:id="rId46"/>
    <p:sldLayoutId id="2147483711" r:id="rId47"/>
    <p:sldLayoutId id="2147483715" r:id="rId48"/>
    <p:sldLayoutId id="2147483726" r:id="rId49"/>
    <p:sldLayoutId id="2147483664" r:id="rId50"/>
    <p:sldLayoutId id="2147483665" r:id="rId51"/>
    <p:sldLayoutId id="2147483666" r:id="rId52"/>
    <p:sldLayoutId id="2147483722" r:id="rId53"/>
    <p:sldLayoutId id="2147483727" r:id="rId54"/>
    <p:sldLayoutId id="2147483686" r:id="rId55"/>
    <p:sldLayoutId id="2147483687" r:id="rId56"/>
    <p:sldLayoutId id="2147483678" r:id="rId57"/>
    <p:sldLayoutId id="2147483680" r:id="rId58"/>
    <p:sldLayoutId id="2147483667" r:id="rId59"/>
    <p:sldLayoutId id="2147483679" r:id="rId60"/>
    <p:sldLayoutId id="2147483684" r:id="rId61"/>
    <p:sldLayoutId id="2147483685" r:id="rId62"/>
    <p:sldLayoutId id="2147483668" r:id="rId63"/>
    <p:sldLayoutId id="2147483669" r:id="rId64"/>
    <p:sldLayoutId id="2147483716" r:id="rId65"/>
    <p:sldLayoutId id="2147483670" r:id="rId66"/>
    <p:sldLayoutId id="2147483671" r:id="rId6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6" y="2975648"/>
            <a:ext cx="6295383"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AF527D-CE7F-48FB-8CA5-9E4E76559F66}" type="datetime1">
              <a:rPr lang="ru-RU" smtClean="0"/>
              <a:t>02.09.2026</a:t>
            </a:fld>
            <a:endParaRPr lang="ru-RU"/>
          </a:p>
        </p:txBody>
      </p:sp>
      <p:sp>
        <p:nvSpPr>
          <p:cNvPr id="5" name="Нижний колонтитул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2" y="6356352"/>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73544449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3" r:id="rId35"/>
    <p:sldLayoutId id="2147483764" r:id="rId36"/>
    <p:sldLayoutId id="2147483765" r:id="rId37"/>
    <p:sldLayoutId id="2147483766" r:id="rId38"/>
    <p:sldLayoutId id="2147483767" r:id="rId39"/>
    <p:sldLayoutId id="2147483768" r:id="rId40"/>
    <p:sldLayoutId id="2147483769" r:id="rId41"/>
    <p:sldLayoutId id="2147483770" r:id="rId42"/>
    <p:sldLayoutId id="2147483771" r:id="rId43"/>
    <p:sldLayoutId id="2147483772" r:id="rId44"/>
    <p:sldLayoutId id="2147483773" r:id="rId45"/>
    <p:sldLayoutId id="2147483774" r:id="rId46"/>
    <p:sldLayoutId id="2147483775" r:id="rId47"/>
    <p:sldLayoutId id="2147483776" r:id="rId48"/>
    <p:sldLayoutId id="2147483777" r:id="rId49"/>
    <p:sldLayoutId id="2147483778" r:id="rId50"/>
    <p:sldLayoutId id="2147483779" r:id="rId51"/>
    <p:sldLayoutId id="2147483780" r:id="rId52"/>
    <p:sldLayoutId id="2147483781" r:id="rId53"/>
    <p:sldLayoutId id="2147483782" r:id="rId54"/>
    <p:sldLayoutId id="2147483783" r:id="rId55"/>
    <p:sldLayoutId id="2147483784" r:id="rId56"/>
    <p:sldLayoutId id="2147483785" r:id="rId57"/>
    <p:sldLayoutId id="2147483786" r:id="rId58"/>
    <p:sldLayoutId id="2147483787" r:id="rId59"/>
    <p:sldLayoutId id="2147483788" r:id="rId60"/>
    <p:sldLayoutId id="2147483789" r:id="rId61"/>
    <p:sldLayoutId id="2147483790" r:id="rId62"/>
    <p:sldLayoutId id="2147483791" r:id="rId63"/>
    <p:sldLayoutId id="2147483792" r:id="rId64"/>
    <p:sldLayoutId id="2147483793" r:id="rId65"/>
    <p:sldLayoutId id="2147483794" r:id="rId66"/>
    <p:sldLayoutId id="2147483795" r:id="rId67"/>
    <p:sldLayoutId id="2147483796" r:id="rId68"/>
    <p:sldLayoutId id="2147483797" r:id="rId69"/>
    <p:sldLayoutId id="2147483798" r:id="rId70"/>
    <p:sldLayoutId id="2147483799" r:id="rId71"/>
    <p:sldLayoutId id="2147483800" r:id="rId72"/>
    <p:sldLayoutId id="2147483801" r:id="rId73"/>
    <p:sldLayoutId id="2147483802" r:id="rId74"/>
    <p:sldLayoutId id="2147483803" r:id="rId75"/>
    <p:sldLayoutId id="2147483804" r:id="rId76"/>
    <p:sldLayoutId id="2147483805" r:id="rId77"/>
    <p:sldLayoutId id="2147483806" r:id="rId78"/>
    <p:sldLayoutId id="2147483807" r:id="rId79"/>
    <p:sldLayoutId id="2147483808" r:id="rId80"/>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95400" y="506997"/>
            <a:ext cx="10801200" cy="617751"/>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695400" y="1628801"/>
            <a:ext cx="10801200" cy="3960440"/>
          </a:xfrm>
          <a:prstGeom prst="rect">
            <a:avLst/>
          </a:prstGeom>
        </p:spPr>
        <p:txBody>
          <a:bodyPr vert="horz" lIns="0" tIns="0" rIns="0" bIns="0" rtlCol="0">
            <a:noAutofit/>
          </a:bodyPr>
          <a:lstStyle/>
          <a:p>
            <a:pPr lvl="0"/>
            <a:r>
              <a:rPr lang="de-CH" noProof="0" dirty="0"/>
              <a:t>Modifica il formato del testo principale</a:t>
            </a:r>
          </a:p>
          <a:p>
            <a:pPr lvl="1"/>
            <a:r>
              <a:rPr lang="de-CH" noProof="0" dirty="0"/>
              <a:t>Secondo livello</a:t>
            </a:r>
          </a:p>
          <a:p>
            <a:pPr lvl="2"/>
            <a:r>
              <a:rPr lang="de-CH" noProof="0" dirty="0"/>
              <a:t>Terzo livello</a:t>
            </a:r>
          </a:p>
          <a:p>
            <a:pPr lvl="3"/>
            <a:r>
              <a:rPr lang="de-CH" noProof="0" dirty="0"/>
              <a:t>Quarto livello</a:t>
            </a:r>
          </a:p>
          <a:p>
            <a:pPr lvl="4"/>
            <a:r>
              <a:rPr lang="de-CH" noProof="0" dirty="0"/>
              <a:t>Quinto livello</a:t>
            </a:r>
          </a:p>
        </p:txBody>
      </p:sp>
      <p:sp>
        <p:nvSpPr>
          <p:cNvPr id="4" name="Datumsplatzhalter 3"/>
          <p:cNvSpPr>
            <a:spLocks noGrp="1"/>
          </p:cNvSpPr>
          <p:nvPr>
            <p:ph type="dt" sz="half" idx="2"/>
          </p:nvPr>
        </p:nvSpPr>
        <p:spPr>
          <a:xfrm>
            <a:off x="9166447" y="6160269"/>
            <a:ext cx="1513384" cy="190741"/>
          </a:xfrm>
          <a:prstGeom prst="rect">
            <a:avLst/>
          </a:prstGeom>
        </p:spPr>
        <p:txBody>
          <a:bodyPr vert="horz" lIns="0" tIns="0" rIns="0" bIns="0" rtlCol="0" anchor="t" anchorCtr="0"/>
          <a:lstStyle>
            <a:lvl1pPr algn="r">
              <a:defRPr sz="1298">
                <a:solidFill>
                  <a:schemeClr val="accent1"/>
                </a:solidFill>
                <a:latin typeface="Lucida Grande (Textkörper)"/>
              </a:defRPr>
            </a:lvl1pPr>
          </a:lstStyle>
          <a:p>
            <a:fld id="{70FF7B83-6E4C-44BC-8413-B2A6F5DBA3BF}" type="datetime1">
              <a:rPr lang="ru-RU" smtClean="0"/>
              <a:t>02.09.2026</a:t>
            </a:fld>
            <a:endParaRPr lang="de-CH" dirty="0"/>
          </a:p>
        </p:txBody>
      </p:sp>
      <p:sp>
        <p:nvSpPr>
          <p:cNvPr id="6" name="Foliennummernplatzhalter 5"/>
          <p:cNvSpPr>
            <a:spLocks noGrp="1"/>
          </p:cNvSpPr>
          <p:nvPr>
            <p:ph type="sldNum" sz="quarter" idx="4"/>
          </p:nvPr>
        </p:nvSpPr>
        <p:spPr>
          <a:xfrm>
            <a:off x="10776520" y="6160269"/>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t>‹Nr.›</a:t>
            </a:fld>
            <a:endParaRPr lang="de-CH" dirty="0"/>
          </a:p>
        </p:txBody>
      </p:sp>
      <p:pic>
        <p:nvPicPr>
          <p:cNvPr id="9" name="Grafik 8"/>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2288689" y="6000468"/>
            <a:ext cx="89728" cy="855360"/>
          </a:xfrm>
          <a:prstGeom prst="rect">
            <a:avLst/>
          </a:prstGeom>
        </p:spPr>
      </p:pic>
      <p:sp>
        <p:nvSpPr>
          <p:cNvPr id="12" name="Foliennummernplatzhalter 3">
            <a:extLst>
              <a:ext uri="{FF2B5EF4-FFF2-40B4-BE49-F238E27FC236}">
                <a16:creationId xmlns:a16="http://schemas.microsoft.com/office/drawing/2014/main" id="{43B1C2CE-0DE5-4E24-968A-1CC7C3D49E80}"/>
              </a:ext>
            </a:extLst>
          </p:cNvPr>
          <p:cNvSpPr txBox="1">
            <a:spLocks/>
          </p:cNvSpPr>
          <p:nvPr userDrawn="1"/>
        </p:nvSpPr>
        <p:spPr>
          <a:xfrm>
            <a:off x="8737336" y="6300791"/>
            <a:ext cx="2845856"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9F0A35F2-7595-4779-9180-596D2E72BBB9}" type="slidenum">
              <a:rPr lang="de-CH" sz="1398" smtClean="0">
                <a:solidFill>
                  <a:srgbClr val="697D91"/>
                </a:solidFill>
              </a:rPr>
              <a:t>‹Nr.›</a:t>
            </a:fld>
            <a:endParaRPr lang="de-CH" sz="1398" dirty="0">
              <a:solidFill>
                <a:srgbClr val="697D91"/>
              </a:solidFill>
            </a:endParaRPr>
          </a:p>
        </p:txBody>
      </p:sp>
    </p:spTree>
    <p:extLst>
      <p:ext uri="{BB962C8B-B14F-4D97-AF65-F5344CB8AC3E}">
        <p14:creationId xmlns:p14="http://schemas.microsoft.com/office/powerpoint/2010/main" val="341009917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Lst>
  <p:hf hdr="0" ftr="0" dt="0"/>
  <p:txStyles>
    <p:titleStyle>
      <a:lvl1pPr algn="l" defTabSz="913211" rtl="0" eaLnBrk="1" latinLnBrk="0" hangingPunct="1">
        <a:lnSpc>
          <a:spcPct val="100000"/>
        </a:lnSpc>
        <a:spcBef>
          <a:spcPct val="0"/>
        </a:spcBef>
        <a:buNone/>
        <a:tabLst>
          <a:tab pos="1789958" algn="l"/>
        </a:tabLst>
        <a:defRPr sz="3595" kern="1200">
          <a:solidFill>
            <a:schemeClr val="accent1"/>
          </a:solidFill>
          <a:latin typeface="+mj-lt"/>
          <a:ea typeface="+mj-ea"/>
          <a:cs typeface="+mj-cs"/>
        </a:defRPr>
      </a:lvl1pPr>
    </p:titleStyle>
    <p:body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p:bodyStyle>
    <p:otherStyle>
      <a:defPPr>
        <a:defRPr lang="de-DE"/>
      </a:defPPr>
      <a:lvl1pPr marL="0" algn="l" defTabSz="913211" rtl="0" eaLnBrk="1" latinLnBrk="0" hangingPunct="1">
        <a:defRPr sz="1798" kern="1200">
          <a:solidFill>
            <a:schemeClr val="tx1"/>
          </a:solidFill>
          <a:latin typeface="+mn-lt"/>
          <a:ea typeface="+mn-ea"/>
          <a:cs typeface="+mn-cs"/>
        </a:defRPr>
      </a:lvl1pPr>
      <a:lvl2pPr marL="456606" algn="l" defTabSz="913211" rtl="0" eaLnBrk="1" latinLnBrk="0" hangingPunct="1">
        <a:defRPr sz="1798" kern="1200">
          <a:solidFill>
            <a:schemeClr val="tx1"/>
          </a:solidFill>
          <a:latin typeface="+mn-lt"/>
          <a:ea typeface="+mn-ea"/>
          <a:cs typeface="+mn-cs"/>
        </a:defRPr>
      </a:lvl2pPr>
      <a:lvl3pPr marL="913211" algn="l" defTabSz="913211" rtl="0" eaLnBrk="1" latinLnBrk="0" hangingPunct="1">
        <a:defRPr sz="1798" kern="1200">
          <a:solidFill>
            <a:schemeClr val="tx1"/>
          </a:solidFill>
          <a:latin typeface="+mn-lt"/>
          <a:ea typeface="+mn-ea"/>
          <a:cs typeface="+mn-cs"/>
        </a:defRPr>
      </a:lvl3pPr>
      <a:lvl4pPr marL="1369817" algn="l" defTabSz="913211" rtl="0" eaLnBrk="1" latinLnBrk="0" hangingPunct="1">
        <a:defRPr sz="1798" kern="1200">
          <a:solidFill>
            <a:schemeClr val="tx1"/>
          </a:solidFill>
          <a:latin typeface="+mn-lt"/>
          <a:ea typeface="+mn-ea"/>
          <a:cs typeface="+mn-cs"/>
        </a:defRPr>
      </a:lvl4pPr>
      <a:lvl5pPr marL="1826423" algn="l" defTabSz="913211" rtl="0" eaLnBrk="1" latinLnBrk="0" hangingPunct="1">
        <a:defRPr sz="1798" kern="1200">
          <a:solidFill>
            <a:schemeClr val="tx1"/>
          </a:solidFill>
          <a:latin typeface="+mn-lt"/>
          <a:ea typeface="+mn-ea"/>
          <a:cs typeface="+mn-cs"/>
        </a:defRPr>
      </a:lvl5pPr>
      <a:lvl6pPr marL="2283028" algn="l" defTabSz="913211" rtl="0" eaLnBrk="1" latinLnBrk="0" hangingPunct="1">
        <a:defRPr sz="1798" kern="1200">
          <a:solidFill>
            <a:schemeClr val="tx1"/>
          </a:solidFill>
          <a:latin typeface="+mn-lt"/>
          <a:ea typeface="+mn-ea"/>
          <a:cs typeface="+mn-cs"/>
        </a:defRPr>
      </a:lvl6pPr>
      <a:lvl7pPr marL="2739634" algn="l" defTabSz="913211" rtl="0" eaLnBrk="1" latinLnBrk="0" hangingPunct="1">
        <a:defRPr sz="1798" kern="1200">
          <a:solidFill>
            <a:schemeClr val="tx1"/>
          </a:solidFill>
          <a:latin typeface="+mn-lt"/>
          <a:ea typeface="+mn-ea"/>
          <a:cs typeface="+mn-cs"/>
        </a:defRPr>
      </a:lvl7pPr>
      <a:lvl8pPr marL="3196239" algn="l" defTabSz="913211" rtl="0" eaLnBrk="1" latinLnBrk="0" hangingPunct="1">
        <a:defRPr sz="1798" kern="1200">
          <a:solidFill>
            <a:schemeClr val="tx1"/>
          </a:solidFill>
          <a:latin typeface="+mn-lt"/>
          <a:ea typeface="+mn-ea"/>
          <a:cs typeface="+mn-cs"/>
        </a:defRPr>
      </a:lvl8pPr>
      <a:lvl9pPr marL="3652845" algn="l" defTabSz="913211" rtl="0" eaLnBrk="1" latinLnBrk="0" hangingPunct="1">
        <a:defRPr sz="179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9"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25937834"/>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 id="2147483842" r:id="rId17"/>
    <p:sldLayoutId id="2147483843" r:id="rId18"/>
    <p:sldLayoutId id="2147483844" r:id="rId19"/>
    <p:sldLayoutId id="2147483845" r:id="rId20"/>
    <p:sldLayoutId id="2147483846" r:id="rId21"/>
    <p:sldLayoutId id="2147483847" r:id="rId22"/>
    <p:sldLayoutId id="2147483848" r:id="rId23"/>
    <p:sldLayoutId id="2147483849" r:id="rId24"/>
    <p:sldLayoutId id="2147483850" r:id="rId25"/>
    <p:sldLayoutId id="2147483851" r:id="rId26"/>
    <p:sldLayoutId id="2147483852" r:id="rId27"/>
    <p:sldLayoutId id="2147483853" r:id="rId28"/>
    <p:sldLayoutId id="2147483854" r:id="rId29"/>
    <p:sldLayoutId id="2147483855" r:id="rId30"/>
    <p:sldLayoutId id="2147483856" r:id="rId31"/>
    <p:sldLayoutId id="2147483857" r:id="rId32"/>
    <p:sldLayoutId id="2147483858" r:id="rId33"/>
    <p:sldLayoutId id="2147483859" r:id="rId34"/>
    <p:sldLayoutId id="2147483860" r:id="rId35"/>
    <p:sldLayoutId id="2147483861" r:id="rId36"/>
    <p:sldLayoutId id="2147483862" r:id="rId37"/>
    <p:sldLayoutId id="2147483863" r:id="rId38"/>
    <p:sldLayoutId id="2147483864" r:id="rId39"/>
    <p:sldLayoutId id="2147483865" r:id="rId40"/>
    <p:sldLayoutId id="2147483866" r:id="rId41"/>
    <p:sldLayoutId id="2147483867" r:id="rId42"/>
    <p:sldLayoutId id="2147483868" r:id="rId43"/>
    <p:sldLayoutId id="2147483869" r:id="rId44"/>
    <p:sldLayoutId id="2147483870" r:id="rId45"/>
    <p:sldLayoutId id="2147483871" r:id="rId46"/>
    <p:sldLayoutId id="2147483872" r:id="rId47"/>
    <p:sldLayoutId id="2147483873" r:id="rId48"/>
    <p:sldLayoutId id="2147483874" r:id="rId49"/>
    <p:sldLayoutId id="2147483875" r:id="rId50"/>
    <p:sldLayoutId id="2147483876" r:id="rId51"/>
    <p:sldLayoutId id="2147483877" r:id="rId52"/>
    <p:sldLayoutId id="2147483878" r:id="rId53"/>
    <p:sldLayoutId id="2147483879" r:id="rId54"/>
    <p:sldLayoutId id="2147483880" r:id="rId55"/>
    <p:sldLayoutId id="2147483881" r:id="rId56"/>
    <p:sldLayoutId id="2147483882" r:id="rId57"/>
    <p:sldLayoutId id="2147483883" r:id="rId58"/>
    <p:sldLayoutId id="2147483884" r:id="rId59"/>
    <p:sldLayoutId id="2147483885" r:id="rId60"/>
    <p:sldLayoutId id="2147483886" r:id="rId61"/>
    <p:sldLayoutId id="2147483887" r:id="rId62"/>
    <p:sldLayoutId id="2147483888" r:id="rId63"/>
    <p:sldLayoutId id="2147483889" r:id="rId64"/>
    <p:sldLayoutId id="2147483890" r:id="rId65"/>
    <p:sldLayoutId id="2147483891" r:id="rId66"/>
    <p:sldLayoutId id="2147483892" r:id="rId67"/>
    <p:sldLayoutId id="2147483893" r:id="rId68"/>
    <p:sldLayoutId id="2147483894"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33.jpeg"/></Relationships>
</file>

<file path=ppt/slides/_rels/slide10.xml.rels><?xml version="1.0" encoding="UTF-8" standalone="yes"?>
<Relationships xmlns="http://schemas.openxmlformats.org/package/2006/relationships"><Relationship Id="rId3" Type="http://schemas.openxmlformats.org/officeDocument/2006/relationships/image" Target="../media/image443.png"/><Relationship Id="rId2" Type="http://schemas.openxmlformats.org/officeDocument/2006/relationships/notesSlide" Target="../notesSlides/notesSlide10.xml"/><Relationship Id="rId1" Type="http://schemas.openxmlformats.org/officeDocument/2006/relationships/slideLayout" Target="../slideLayouts/slideLayout32.xml"/><Relationship Id="rId5" Type="http://schemas.openxmlformats.org/officeDocument/2006/relationships/image" Target="../media/image445.png"/><Relationship Id="rId4" Type="http://schemas.openxmlformats.org/officeDocument/2006/relationships/image" Target="../media/image444.png"/></Relationships>
</file>

<file path=ppt/slides/_rels/slide11.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447.png"/><Relationship Id="rId2" Type="http://schemas.openxmlformats.org/officeDocument/2006/relationships/notesSlide" Target="../notesSlides/notesSlide13.xml"/><Relationship Id="rId1" Type="http://schemas.openxmlformats.org/officeDocument/2006/relationships/slideLayout" Target="../slideLayouts/slideLayout32.xml"/><Relationship Id="rId5" Type="http://schemas.openxmlformats.org/officeDocument/2006/relationships/hyperlink" Target="https://karlhosang.de/reframing-methode/" TargetMode="External"/><Relationship Id="rId4" Type="http://schemas.openxmlformats.org/officeDocument/2006/relationships/image" Target="../media/image446.png"/></Relationships>
</file>

<file path=ppt/slides/_rels/slide14.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448.jpeg"/><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448.jpeg"/><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449.jpeg"/><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15.xml"/><Relationship Id="rId4" Type="http://schemas.openxmlformats.org/officeDocument/2006/relationships/image" Target="../media/image434.jpeg"/></Relationships>
</file>

<file path=ppt/slides/_rels/slide20.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436.svg"/><Relationship Id="rId2" Type="http://schemas.openxmlformats.org/officeDocument/2006/relationships/notesSlide" Target="../notesSlides/notesSlide21.xml"/><Relationship Id="rId1" Type="http://schemas.openxmlformats.org/officeDocument/2006/relationships/slideLayout" Target="../slideLayouts/slideLayout126.xml"/><Relationship Id="rId4" Type="http://schemas.openxmlformats.org/officeDocument/2006/relationships/image" Target="../media/image437.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6.xml"/></Relationships>
</file>

<file path=ppt/slides/_rels/slide24.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notesSlide" Target="../notesSlides/notesSlide24.xml"/><Relationship Id="rId1" Type="http://schemas.openxmlformats.org/officeDocument/2006/relationships/slideLayout" Target="../slideLayouts/slideLayout103.xml"/><Relationship Id="rId5" Type="http://schemas.openxmlformats.org/officeDocument/2006/relationships/hyperlink" Target="https://www.bgland24.de/bgland/polizeimeldungen/reichenhall-diebstahl-eines-riesenrucksacks-bgland24-2350100.html" TargetMode="External"/><Relationship Id="rId4" Type="http://schemas.microsoft.com/office/2007/relationships/hdphoto" Target="../media/hdphoto9.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6.xml"/></Relationships>
</file>

<file path=ppt/slides/_rels/slide26.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26.xml"/><Relationship Id="rId1" Type="http://schemas.openxmlformats.org/officeDocument/2006/relationships/slideLayout" Target="../slideLayouts/slideLayout109.xml"/></Relationships>
</file>

<file path=ppt/slides/_rels/slide27.xml.rels><?xml version="1.0" encoding="UTF-8" standalone="yes"?>
<Relationships xmlns="http://schemas.openxmlformats.org/package/2006/relationships"><Relationship Id="rId3" Type="http://schemas.openxmlformats.org/officeDocument/2006/relationships/image" Target="../media/image452.png"/><Relationship Id="rId2" Type="http://schemas.openxmlformats.org/officeDocument/2006/relationships/notesSlide" Target="../notesSlides/notesSlide27.xml"/><Relationship Id="rId1" Type="http://schemas.openxmlformats.org/officeDocument/2006/relationships/slideLayout" Target="../slideLayouts/slideLayout109.xm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3.svg"/><Relationship Id="rId2" Type="http://schemas.openxmlformats.org/officeDocument/2006/relationships/notesSlide" Target="../notesSlides/notesSlide30.xml"/><Relationship Id="rId1" Type="http://schemas.openxmlformats.org/officeDocument/2006/relationships/slideLayout" Target="../slideLayouts/slideLayout109.xml"/><Relationship Id="rId4" Type="http://schemas.openxmlformats.org/officeDocument/2006/relationships/image" Target="../media/image451.svg"/></Relationships>
</file>

<file path=ppt/slides/_rels/slide31.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1.xml"/><Relationship Id="rId1" Type="http://schemas.openxmlformats.org/officeDocument/2006/relationships/slideLayout" Target="../slideLayouts/slideLayout109.xml"/><Relationship Id="rId4" Type="http://schemas.openxmlformats.org/officeDocument/2006/relationships/image" Target="../media/image453.svg"/></Relationships>
</file>

<file path=ppt/slides/_rels/slide32.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2.xml"/><Relationship Id="rId1" Type="http://schemas.openxmlformats.org/officeDocument/2006/relationships/slideLayout" Target="../slideLayouts/slideLayout109.xml"/><Relationship Id="rId4" Type="http://schemas.openxmlformats.org/officeDocument/2006/relationships/image" Target="../media/image453.svg"/></Relationships>
</file>

<file path=ppt/slides/_rels/slide33.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3.xml"/><Relationship Id="rId1" Type="http://schemas.openxmlformats.org/officeDocument/2006/relationships/slideLayout" Target="../slideLayouts/slideLayout109.xml"/><Relationship Id="rId4" Type="http://schemas.openxmlformats.org/officeDocument/2006/relationships/image" Target="../media/image453.svg"/></Relationships>
</file>

<file path=ppt/slides/_rels/slide34.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4.xml"/><Relationship Id="rId1" Type="http://schemas.openxmlformats.org/officeDocument/2006/relationships/slideLayout" Target="../slideLayouts/slideLayout109.xml"/><Relationship Id="rId4" Type="http://schemas.openxmlformats.org/officeDocument/2006/relationships/image" Target="../media/image453.svg"/></Relationships>
</file>

<file path=ppt/slides/_rels/slide35.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5.xml"/><Relationship Id="rId1" Type="http://schemas.openxmlformats.org/officeDocument/2006/relationships/slideLayout" Target="../slideLayouts/slideLayout109.xml"/><Relationship Id="rId4" Type="http://schemas.openxmlformats.org/officeDocument/2006/relationships/image" Target="../media/image453.svg"/></Relationships>
</file>

<file path=ppt/slides/_rels/slide36.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6.xml"/><Relationship Id="rId1" Type="http://schemas.openxmlformats.org/officeDocument/2006/relationships/slideLayout" Target="../slideLayouts/slideLayout109.xml"/><Relationship Id="rId4" Type="http://schemas.openxmlformats.org/officeDocument/2006/relationships/image" Target="../media/image453.svg"/></Relationships>
</file>

<file path=ppt/slides/_rels/slide37.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7.xml"/><Relationship Id="rId1" Type="http://schemas.openxmlformats.org/officeDocument/2006/relationships/slideLayout" Target="../slideLayouts/slideLayout109.xml"/><Relationship Id="rId4" Type="http://schemas.openxmlformats.org/officeDocument/2006/relationships/image" Target="../media/image454.png"/></Relationships>
</file>

<file path=ppt/slides/_rels/slide38.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8.xml"/><Relationship Id="rId1" Type="http://schemas.openxmlformats.org/officeDocument/2006/relationships/slideLayout" Target="../slideLayouts/slideLayout109.xml"/></Relationships>
</file>

<file path=ppt/slides/_rels/slide39.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9.xml"/><Relationship Id="rId1" Type="http://schemas.openxmlformats.org/officeDocument/2006/relationships/slideLayout" Target="../slideLayouts/slideLayout109.xml"/></Relationships>
</file>

<file path=ppt/slides/_rels/slide4.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4.xml"/><Relationship Id="rId1" Type="http://schemas.openxmlformats.org/officeDocument/2006/relationships/slideLayout" Target="../slideLayouts/slideLayout126.xml"/><Relationship Id="rId5" Type="http://schemas.openxmlformats.org/officeDocument/2006/relationships/image" Target="../media/image437.svg"/><Relationship Id="rId4" Type="http://schemas.openxmlformats.org/officeDocument/2006/relationships/image" Target="../media/image436.svg"/></Relationships>
</file>

<file path=ppt/slides/_rels/slide40.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40.xml"/><Relationship Id="rId1" Type="http://schemas.openxmlformats.org/officeDocument/2006/relationships/slideLayout" Target="../slideLayouts/slideLayout109.xml"/></Relationships>
</file>

<file path=ppt/slides/_rels/slide41.xml.rels><?xml version="1.0" encoding="UTF-8" standalone="yes"?>
<Relationships xmlns="http://schemas.openxmlformats.org/package/2006/relationships"><Relationship Id="rId3" Type="http://schemas.openxmlformats.org/officeDocument/2006/relationships/image" Target="../media/image455.png"/><Relationship Id="rId2" Type="http://schemas.openxmlformats.org/officeDocument/2006/relationships/notesSlide" Target="../notesSlides/notesSlide41.xml"/><Relationship Id="rId1" Type="http://schemas.openxmlformats.org/officeDocument/2006/relationships/slideLayout" Target="../slideLayouts/slideLayout109.xml"/><Relationship Id="rId4" Type="http://schemas.openxmlformats.org/officeDocument/2006/relationships/image" Target="../media/image451.svg"/></Relationships>
</file>

<file path=ppt/slides/_rels/slide42.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42.xml"/><Relationship Id="rId1" Type="http://schemas.openxmlformats.org/officeDocument/2006/relationships/slideLayout" Target="../slideLayouts/slideLayout109.xml"/></Relationships>
</file>

<file path=ppt/slides/_rels/slide43.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notesSlide" Target="../notesSlides/notesSlide43.xml"/><Relationship Id="rId1" Type="http://schemas.openxmlformats.org/officeDocument/2006/relationships/slideLayout" Target="../slideLayouts/slideLayout105.xml"/><Relationship Id="rId6" Type="http://schemas.openxmlformats.org/officeDocument/2006/relationships/image" Target="../media/image458.svg"/><Relationship Id="rId5" Type="http://schemas.openxmlformats.org/officeDocument/2006/relationships/image" Target="../media/image457.svg"/><Relationship Id="rId4" Type="http://schemas.microsoft.com/office/2007/relationships/hdphoto" Target="../media/hdphoto11.wdp"/></Relationships>
</file>

<file path=ppt/slides/_rels/slide44.xml.rels><?xml version="1.0" encoding="UTF-8" standalone="yes"?>
<Relationships xmlns="http://schemas.openxmlformats.org/package/2006/relationships"><Relationship Id="rId3" Type="http://schemas.openxmlformats.org/officeDocument/2006/relationships/hyperlink" Target="https://www.ideou.com/pages/design-thinking" TargetMode="External"/><Relationship Id="rId2" Type="http://schemas.openxmlformats.org/officeDocument/2006/relationships/notesSlide" Target="../notesSlides/notesSlide44.xml"/><Relationship Id="rId1" Type="http://schemas.openxmlformats.org/officeDocument/2006/relationships/slideLayout" Target="../slideLayouts/slideLayout105.xml"/></Relationships>
</file>

<file path=ppt/slides/_rels/slide45.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45.xml"/><Relationship Id="rId1" Type="http://schemas.openxmlformats.org/officeDocument/2006/relationships/slideLayout" Target="../slideLayouts/slideLayout105.xml"/><Relationship Id="rId4" Type="http://schemas.openxmlformats.org/officeDocument/2006/relationships/image" Target="../media/image459.jpeg"/></Relationships>
</file>

<file path=ppt/slides/_rels/slide46.xml.rels><?xml version="1.0" encoding="UTF-8" standalone="yes"?>
<Relationships xmlns="http://schemas.openxmlformats.org/package/2006/relationships"><Relationship Id="rId3" Type="http://schemas.openxmlformats.org/officeDocument/2006/relationships/image" Target="../media/image436.svg"/><Relationship Id="rId2" Type="http://schemas.openxmlformats.org/officeDocument/2006/relationships/notesSlide" Target="../notesSlides/notesSlide46.xml"/><Relationship Id="rId1" Type="http://schemas.openxmlformats.org/officeDocument/2006/relationships/slideLayout" Target="../slideLayouts/slideLayout126.xml"/><Relationship Id="rId4" Type="http://schemas.openxmlformats.org/officeDocument/2006/relationships/image" Target="../media/image437.sv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8.xml"/></Relationships>
</file>

<file path=ppt/slides/_rels/slide5.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439.png"/><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441.pn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image" Target="../media/image442.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2B5132A5-C60A-4155-AB83-FBEB00069D1D}"/>
              </a:ext>
            </a:extLst>
          </p:cNvPr>
          <p:cNvSpPr/>
          <p:nvPr/>
        </p:nvSpPr>
        <p:spPr>
          <a:xfrm>
            <a:off x="925894" y="5564732"/>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ru-RU" smtClean="0"/>
              <a:t>1</a:t>
            </a:fld>
            <a:endParaRPr lang="ru-RU" dirty="0"/>
          </a:p>
        </p:txBody>
      </p:sp>
      <p:pic>
        <p:nvPicPr>
          <p:cNvPr id="7" name="Grafik 6">
            <a:extLst>
              <a:ext uri="{FF2B5EF4-FFF2-40B4-BE49-F238E27FC236}">
                <a16:creationId xmlns:a16="http://schemas.microsoft.com/office/drawing/2014/main" id="{87CAC00D-EFF7-EEE9-82C7-8926B2963CAE}"/>
              </a:ext>
            </a:extLst>
          </p:cNvPr>
          <p:cNvPicPr>
            <a:picLocks noChangeAspect="1"/>
          </p:cNvPicPr>
          <p:nvPr/>
        </p:nvPicPr>
        <p:blipFill>
          <a:blip r:embed="rId4" cstate="email">
            <a:extLst>
              <a:ext uri="{28A0092B-C50C-407E-A947-70E740481C1C}">
                <a14:useLocalDpi xmlns:a14="http://schemas.microsoft.com/office/drawing/2010/main"/>
              </a:ext>
            </a:extLst>
          </a:blip>
          <a:srcRect t="6781" r="18139"/>
          <a:stretch>
            <a:fillRect/>
          </a:stretch>
        </p:blipFill>
        <p:spPr>
          <a:xfrm>
            <a:off x="9262983" y="5365826"/>
            <a:ext cx="2860191" cy="1172957"/>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1244FD0-22C4-7645-E046-442EA027EEF0}"/>
              </a:ext>
            </a:extLst>
          </p:cNvPr>
          <p:cNvPicPr>
            <a:picLocks noChangeAspect="1"/>
          </p:cNvPicPr>
          <p:nvPr/>
        </p:nvPicPr>
        <p:blipFill>
          <a:blip r:embed="rId3"/>
          <a:stretch>
            <a:fillRect/>
          </a:stretch>
        </p:blipFill>
        <p:spPr>
          <a:xfrm>
            <a:off x="1593670" y="1460866"/>
            <a:ext cx="2552749" cy="2552749"/>
          </a:xfrm>
          <a:prstGeom prst="rect">
            <a:avLst/>
          </a:prstGeom>
          <a:ln w="3175">
            <a:solidFill>
              <a:schemeClr val="tx1"/>
            </a:solidFill>
          </a:ln>
        </p:spPr>
      </p:pic>
      <p:pic>
        <p:nvPicPr>
          <p:cNvPr id="15" name="Grafik 14">
            <a:extLst>
              <a:ext uri="{FF2B5EF4-FFF2-40B4-BE49-F238E27FC236}">
                <a16:creationId xmlns:a16="http://schemas.microsoft.com/office/drawing/2014/main" id="{5F278507-ED16-5A8A-5B40-F791B8B84C46}"/>
              </a:ext>
            </a:extLst>
          </p:cNvPr>
          <p:cNvPicPr>
            <a:picLocks noChangeAspect="1"/>
          </p:cNvPicPr>
          <p:nvPr/>
        </p:nvPicPr>
        <p:blipFill>
          <a:blip r:embed="rId4"/>
          <a:stretch>
            <a:fillRect/>
          </a:stretch>
        </p:blipFill>
        <p:spPr>
          <a:xfrm>
            <a:off x="4725984" y="3811519"/>
            <a:ext cx="2750912" cy="2657344"/>
          </a:xfrm>
          <a:prstGeom prst="rect">
            <a:avLst/>
          </a:prstGeom>
          <a:ln w="3175">
            <a:solidFill>
              <a:schemeClr val="tx1"/>
            </a:solidFill>
          </a:ln>
        </p:spPr>
      </p:pic>
      <p:pic>
        <p:nvPicPr>
          <p:cNvPr id="17" name="Grafik 16">
            <a:extLst>
              <a:ext uri="{FF2B5EF4-FFF2-40B4-BE49-F238E27FC236}">
                <a16:creationId xmlns:a16="http://schemas.microsoft.com/office/drawing/2014/main" id="{C2CD2FDF-6251-B235-F0C0-D9F0EF6CA21C}"/>
              </a:ext>
            </a:extLst>
          </p:cNvPr>
          <p:cNvPicPr>
            <a:picLocks noChangeAspect="1"/>
          </p:cNvPicPr>
          <p:nvPr/>
        </p:nvPicPr>
        <p:blipFill>
          <a:blip r:embed="rId5"/>
          <a:stretch>
            <a:fillRect/>
          </a:stretch>
        </p:blipFill>
        <p:spPr>
          <a:xfrm>
            <a:off x="8190413" y="3808687"/>
            <a:ext cx="2584193" cy="2654512"/>
          </a:xfrm>
          <a:prstGeom prst="rect">
            <a:avLst/>
          </a:prstGeom>
          <a:ln w="3175">
            <a:solidFill>
              <a:schemeClr val="tx1"/>
            </a:solidFill>
          </a:ln>
        </p:spPr>
      </p:pic>
      <p:sp>
        <p:nvSpPr>
          <p:cNvPr id="18" name="Textfeld 17">
            <a:extLst>
              <a:ext uri="{FF2B5EF4-FFF2-40B4-BE49-F238E27FC236}">
                <a16:creationId xmlns:a16="http://schemas.microsoft.com/office/drawing/2014/main" id="{16AF0349-AB20-CAC1-543B-9E51C08E3E20}"/>
              </a:ext>
            </a:extLst>
          </p:cNvPr>
          <p:cNvSpPr txBox="1"/>
          <p:nvPr/>
        </p:nvSpPr>
        <p:spPr>
          <a:xfrm>
            <a:off x="5873933" y="1970094"/>
            <a:ext cx="5098719" cy="1323439"/>
          </a:xfrm>
          <a:prstGeom prst="rect">
            <a:avLst/>
          </a:prstGeom>
          <a:noFill/>
        </p:spPr>
        <p:txBody>
          <a:bodyPr wrap="square">
            <a:spAutoFit/>
          </a:bodyPr>
          <a:lstStyle/>
          <a:p>
            <a:r>
              <a:rPr lang="de-CH" sz="2000" noProof="0"/>
              <a:t>Unite i punti con quattro linee rette, senza staccare la matita dal foglio.</a:t>
            </a:r>
          </a:p>
          <a:p>
            <a:endParaRPr lang="de-CH" sz="2000" noProof="0" dirty="0"/>
          </a:p>
        </p:txBody>
      </p:sp>
      <p:sp>
        <p:nvSpPr>
          <p:cNvPr id="2" name="Foliennummernplatzhalter 1">
            <a:extLst>
              <a:ext uri="{FF2B5EF4-FFF2-40B4-BE49-F238E27FC236}">
                <a16:creationId xmlns:a16="http://schemas.microsoft.com/office/drawing/2014/main" id="{A73F150D-5358-C38C-776C-B31646A40360}"/>
              </a:ext>
            </a:extLst>
          </p:cNvPr>
          <p:cNvSpPr>
            <a:spLocks noGrp="1"/>
          </p:cNvSpPr>
          <p:nvPr>
            <p:ph type="sldNum" sz="quarter" idx="12"/>
          </p:nvPr>
        </p:nvSpPr>
        <p:spPr/>
        <p:txBody>
          <a:bodyPr/>
          <a:lstStyle/>
          <a:p>
            <a:fld id="{B7E6CA31-DA56-47CF-9891-B6D0296B6AEC}" type="slidenum">
              <a:rPr lang="ru-RU" smtClean="0"/>
              <a:t>10</a:t>
            </a:fld>
            <a:endParaRPr lang="ru-RU"/>
          </a:p>
        </p:txBody>
      </p:sp>
    </p:spTree>
    <p:extLst>
      <p:ext uri="{BB962C8B-B14F-4D97-AF65-F5344CB8AC3E}">
        <p14:creationId xmlns:p14="http://schemas.microsoft.com/office/powerpoint/2010/main" val="11464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566AB-6EDA-2DE4-9918-29D488552E5B}"/>
              </a:ext>
            </a:extLst>
          </p:cNvPr>
          <p:cNvSpPr>
            <a:spLocks noGrp="1"/>
          </p:cNvSpPr>
          <p:nvPr>
            <p:ph type="body" idx="1"/>
          </p:nvPr>
        </p:nvSpPr>
        <p:spPr>
          <a:xfrm>
            <a:off x="937116" y="1306288"/>
            <a:ext cx="10164860" cy="4679443"/>
          </a:xfrm>
        </p:spPr>
        <p:txBody>
          <a:bodyPr>
            <a:normAutofit lnSpcReduction="10000"/>
          </a:bodyPr>
          <a:lstStyle/>
          <a:p>
            <a:pPr algn="l"/>
            <a:r>
              <a:rPr lang="de-CH" sz="2000" b="1" noProof="0" dirty="0">
                <a:solidFill>
                  <a:schemeClr val="tx1"/>
                </a:solidFill>
              </a:rPr>
              <a:t>Possiamo fare lo stesso con le storie. </a:t>
            </a:r>
            <a:r>
              <a:rPr lang="de-DE" sz="2000" b="1" dirty="0">
                <a:solidFill>
                  <a:schemeClr val="tx1"/>
                </a:solidFill>
              </a:rPr>
              <a:t>Provate a capire cosa è successo in questa storia e perché.</a:t>
            </a:r>
            <a:r>
              <a:rPr lang="de-CH" sz="2000" b="1" noProof="0" dirty="0">
                <a:solidFill>
                  <a:schemeClr val="tx1"/>
                </a:solidFill>
              </a:rPr>
              <a:t> </a:t>
            </a:r>
          </a:p>
          <a:p>
            <a:pPr algn="l"/>
            <a:endParaRPr lang="de-CH" sz="2000" b="1" noProof="0" dirty="0">
              <a:solidFill>
                <a:schemeClr val="tx1"/>
              </a:solidFill>
            </a:endParaRPr>
          </a:p>
          <a:p>
            <a:pPr algn="l"/>
            <a:r>
              <a:rPr lang="de-CH" sz="2000" b="1" noProof="0" dirty="0">
                <a:solidFill>
                  <a:schemeClr val="tx1"/>
                </a:solidFill>
              </a:rPr>
              <a:t>Romeo e Giulietta</a:t>
            </a:r>
          </a:p>
          <a:p>
            <a:pPr algn="l"/>
            <a:r>
              <a:rPr lang="de-CH" sz="2000" noProof="0" dirty="0">
                <a:solidFill>
                  <a:schemeClr val="tx1"/>
                </a:solidFill>
              </a:rPr>
              <a:t>Romeo e Giulietta giacciono morti in una pozzanghera, la finestra è aperta e il vetro è rotto. Che cosa è successo?</a:t>
            </a:r>
          </a:p>
          <a:p>
            <a:pPr algn="l"/>
            <a:endParaRPr lang="de-CH" sz="2000" noProof="0" dirty="0">
              <a:solidFill>
                <a:schemeClr val="tx1"/>
              </a:solidFill>
            </a:endParaRPr>
          </a:p>
          <a:p>
            <a:pPr algn="l"/>
            <a:r>
              <a:rPr lang="de-CH" sz="2000" noProof="0" dirty="0">
                <a:solidFill>
                  <a:schemeClr val="tx1"/>
                </a:solidFill>
              </a:rPr>
              <a:t>Discutete le possibili soluzioni con il vostro compagno o la vostra compagna di banco. Potete proporre tutte le spiegazioni «stravaganti» che vi vengono in mente!</a:t>
            </a:r>
          </a:p>
          <a:p>
            <a:pPr algn="l"/>
            <a:endParaRPr lang="de-CH" sz="2000" noProof="0" dirty="0">
              <a:solidFill>
                <a:schemeClr val="tx1"/>
              </a:solidFill>
            </a:endParaRPr>
          </a:p>
          <a:p>
            <a:pPr algn="l"/>
            <a:r>
              <a:rPr lang="de-CH" sz="2000" i="1" noProof="0" dirty="0">
                <a:solidFill>
                  <a:schemeClr val="tx1"/>
                </a:solidFill>
              </a:rPr>
              <a:t>Soluzione</a:t>
            </a:r>
            <a:r>
              <a:rPr lang="de-CH" sz="2000" noProof="0" dirty="0">
                <a:solidFill>
                  <a:schemeClr val="tx1"/>
                </a:solidFill>
              </a:rPr>
              <a:t>: Romeo e Giulietta sono pesci rossi e la finestra si è aperta a causa di una raffica di vento. Di conseguenza, la </a:t>
            </a:r>
            <a:r>
              <a:rPr lang="de-CH" sz="2000" noProof="0" dirty="0" err="1">
                <a:solidFill>
                  <a:schemeClr val="tx1"/>
                </a:solidFill>
              </a:rPr>
              <a:t>boccia</a:t>
            </a:r>
            <a:r>
              <a:rPr lang="de-CH" sz="2000" noProof="0" dirty="0">
                <a:solidFill>
                  <a:schemeClr val="tx1"/>
                </a:solidFill>
              </a:rPr>
              <a:t> per </a:t>
            </a:r>
            <a:r>
              <a:rPr lang="de-CH" sz="2000" noProof="0" dirty="0" err="1">
                <a:solidFill>
                  <a:schemeClr val="tx1"/>
                </a:solidFill>
              </a:rPr>
              <a:t>pesci</a:t>
            </a:r>
            <a:r>
              <a:rPr lang="de-CH" sz="2000" noProof="0" dirty="0">
                <a:solidFill>
                  <a:schemeClr val="tx1"/>
                </a:solidFill>
              </a:rPr>
              <a:t> è </a:t>
            </a:r>
            <a:r>
              <a:rPr lang="de-CH" sz="2000" noProof="0" dirty="0" err="1">
                <a:solidFill>
                  <a:schemeClr val="tx1"/>
                </a:solidFill>
              </a:rPr>
              <a:t>caduta</a:t>
            </a:r>
            <a:r>
              <a:rPr lang="de-CH" sz="2000" noProof="0" dirty="0">
                <a:solidFill>
                  <a:schemeClr val="tx1"/>
                </a:solidFill>
              </a:rPr>
              <a:t>, si è </a:t>
            </a:r>
            <a:r>
              <a:rPr lang="de-CH" sz="2000" noProof="0" dirty="0" err="1">
                <a:solidFill>
                  <a:schemeClr val="tx1"/>
                </a:solidFill>
              </a:rPr>
              <a:t>rotta</a:t>
            </a:r>
            <a:r>
              <a:rPr lang="de-CH" sz="2000" noProof="0" dirty="0">
                <a:solidFill>
                  <a:schemeClr val="tx1"/>
                </a:solidFill>
              </a:rPr>
              <a:t> e i pesci sono morti.</a:t>
            </a:r>
          </a:p>
          <a:p>
            <a:pPr algn="l"/>
            <a:endParaRPr lang="de-CH" noProof="0" dirty="0"/>
          </a:p>
          <a:p>
            <a:pPr algn="l"/>
            <a:endParaRPr lang="de-CH" noProof="0" dirty="0"/>
          </a:p>
        </p:txBody>
      </p:sp>
      <p:sp>
        <p:nvSpPr>
          <p:cNvPr id="3" name="Rectangle 2">
            <a:extLst>
              <a:ext uri="{FF2B5EF4-FFF2-40B4-BE49-F238E27FC236}">
                <a16:creationId xmlns:a16="http://schemas.microsoft.com/office/drawing/2014/main" id="{5161FD62-3EFC-7EB6-6E69-DC1471A00209}"/>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Esistono diversi modi di </a:t>
            </a:r>
            <a:r>
              <a:rPr lang="de-CH" altLang="fr-FR" sz="2400" b="1" dirty="0" err="1">
                <a:solidFill>
                  <a:srgbClr val="0B4874"/>
                </a:solidFill>
                <a:ea typeface="ＭＳ Ｐゴシック" charset="0"/>
                <a:cs typeface="Arial"/>
              </a:rPr>
              <a:t>riflettere</a:t>
            </a:r>
            <a:r>
              <a:rPr lang="de-CH" altLang="fr-FR" sz="2400" b="1" dirty="0">
                <a:solidFill>
                  <a:srgbClr val="0B4874"/>
                </a:solidFill>
                <a:ea typeface="ＭＳ Ｐゴシック" charset="0"/>
                <a:cs typeface="Arial"/>
              </a:rPr>
              <a:t> sui problemi</a:t>
            </a:r>
          </a:p>
        </p:txBody>
      </p:sp>
      <p:sp>
        <p:nvSpPr>
          <p:cNvPr id="4" name="Foliennummernplatzhalter 3">
            <a:extLst>
              <a:ext uri="{FF2B5EF4-FFF2-40B4-BE49-F238E27FC236}">
                <a16:creationId xmlns:a16="http://schemas.microsoft.com/office/drawing/2014/main" id="{B1846482-7C1A-2838-9022-8B121D42E7EB}"/>
              </a:ext>
            </a:extLst>
          </p:cNvPr>
          <p:cNvSpPr>
            <a:spLocks noGrp="1"/>
          </p:cNvSpPr>
          <p:nvPr>
            <p:ph type="sldNum" sz="quarter" idx="12"/>
          </p:nvPr>
        </p:nvSpPr>
        <p:spPr/>
        <p:txBody>
          <a:bodyPr/>
          <a:lstStyle/>
          <a:p>
            <a:fld id="{B7E6CA31-DA56-47CF-9891-B6D0296B6AEC}" type="slidenum">
              <a:rPr lang="ru-RU" smtClean="0"/>
              <a:t>11</a:t>
            </a:fld>
            <a:endParaRPr lang="ru-RU"/>
          </a:p>
        </p:txBody>
      </p:sp>
      <p:grpSp>
        <p:nvGrpSpPr>
          <p:cNvPr id="5" name="Gruppieren 4">
            <a:extLst>
              <a:ext uri="{FF2B5EF4-FFF2-40B4-BE49-F238E27FC236}">
                <a16:creationId xmlns:a16="http://schemas.microsoft.com/office/drawing/2014/main" id="{7E5AAD5C-7ADC-D6D4-93B5-805EAC70DE77}"/>
              </a:ext>
            </a:extLst>
          </p:cNvPr>
          <p:cNvGrpSpPr/>
          <p:nvPr/>
        </p:nvGrpSpPr>
        <p:grpSpPr>
          <a:xfrm>
            <a:off x="10741563" y="-1959"/>
            <a:ext cx="1454331" cy="1277285"/>
            <a:chOff x="10737669" y="0"/>
            <a:chExt cx="1454331" cy="1277285"/>
          </a:xfrm>
        </p:grpSpPr>
        <p:sp>
          <p:nvSpPr>
            <p:cNvPr id="6" name="Rechteck 5">
              <a:extLst>
                <a:ext uri="{FF2B5EF4-FFF2-40B4-BE49-F238E27FC236}">
                  <a16:creationId xmlns:a16="http://schemas.microsoft.com/office/drawing/2014/main" id="{1E83A67D-5FA6-F6FD-5772-BFF043090861}"/>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7" name="Grafik 6">
              <a:extLst>
                <a:ext uri="{FF2B5EF4-FFF2-40B4-BE49-F238E27FC236}">
                  <a16:creationId xmlns:a16="http://schemas.microsoft.com/office/drawing/2014/main" id="{352B528D-6DA0-0611-4B19-B71C41449C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357108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BE287-E068-BEBC-FE92-9697580612E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FC5727D9-41B2-2864-4A85-4E02858AC96F}"/>
              </a:ext>
            </a:extLst>
          </p:cNvPr>
          <p:cNvSpPr>
            <a:spLocks noGrp="1"/>
          </p:cNvSpPr>
          <p:nvPr>
            <p:ph type="body" idx="1"/>
          </p:nvPr>
        </p:nvSpPr>
        <p:spPr>
          <a:xfrm>
            <a:off x="943066" y="1306288"/>
            <a:ext cx="10164860" cy="4679443"/>
          </a:xfrm>
        </p:spPr>
        <p:txBody>
          <a:bodyPr/>
          <a:lstStyle/>
          <a:p>
            <a:pPr algn="l"/>
            <a:r>
              <a:rPr lang="de-CH" sz="2000" b="1" noProof="0" dirty="0">
                <a:solidFill>
                  <a:schemeClr val="tx1"/>
                </a:solidFill>
              </a:rPr>
              <a:t>Ecco un’altra storia:</a:t>
            </a:r>
          </a:p>
          <a:p>
            <a:pPr algn="l"/>
            <a:endParaRPr lang="de-CH" sz="2000" b="1" noProof="0" dirty="0">
              <a:solidFill>
                <a:schemeClr val="tx1"/>
              </a:solidFill>
            </a:endParaRPr>
          </a:p>
          <a:p>
            <a:pPr algn="l"/>
            <a:r>
              <a:rPr lang="de-CH" sz="2000" b="1" noProof="0" dirty="0" err="1">
                <a:solidFill>
                  <a:schemeClr val="tx1"/>
                </a:solidFill>
              </a:rPr>
              <a:t>Un</a:t>
            </a:r>
            <a:r>
              <a:rPr lang="de-CH" sz="2000" b="1" noProof="0" dirty="0">
                <a:solidFill>
                  <a:schemeClr val="tx1"/>
                </a:solidFill>
              </a:rPr>
              <a:t> </a:t>
            </a:r>
            <a:r>
              <a:rPr lang="de-CH" sz="2000" b="1" noProof="0" dirty="0" err="1">
                <a:solidFill>
                  <a:schemeClr val="tx1"/>
                </a:solidFill>
              </a:rPr>
              <a:t>pedone</a:t>
            </a:r>
            <a:r>
              <a:rPr lang="de-CH" sz="2000" b="1" noProof="0" dirty="0">
                <a:solidFill>
                  <a:schemeClr val="tx1"/>
                </a:solidFill>
              </a:rPr>
              <a:t> </a:t>
            </a:r>
            <a:r>
              <a:rPr lang="de-CH" sz="2000" b="1" noProof="0" dirty="0" err="1">
                <a:solidFill>
                  <a:schemeClr val="tx1"/>
                </a:solidFill>
              </a:rPr>
              <a:t>nel</a:t>
            </a:r>
            <a:r>
              <a:rPr lang="de-CH" sz="2000" b="1" noProof="0" dirty="0">
                <a:solidFill>
                  <a:schemeClr val="tx1"/>
                </a:solidFill>
              </a:rPr>
              <a:t> </a:t>
            </a:r>
            <a:r>
              <a:rPr lang="de-CH" sz="2000" b="1" noProof="0" dirty="0" err="1">
                <a:solidFill>
                  <a:schemeClr val="tx1"/>
                </a:solidFill>
              </a:rPr>
              <a:t>campo</a:t>
            </a:r>
            <a:endParaRPr lang="de-CH" sz="2000" b="1" noProof="0" dirty="0">
              <a:solidFill>
                <a:schemeClr val="tx1"/>
              </a:solidFill>
            </a:endParaRPr>
          </a:p>
          <a:p>
            <a:pPr algn="l"/>
            <a:r>
              <a:rPr lang="de-CH" sz="2000" noProof="0" dirty="0" err="1">
                <a:solidFill>
                  <a:schemeClr val="tx1"/>
                </a:solidFill>
              </a:rPr>
              <a:t>Un</a:t>
            </a:r>
            <a:r>
              <a:rPr lang="de-CH" sz="2000" noProof="0" dirty="0">
                <a:solidFill>
                  <a:schemeClr val="tx1"/>
                </a:solidFill>
              </a:rPr>
              <a:t> </a:t>
            </a:r>
            <a:r>
              <a:rPr lang="de-CH" sz="2000" noProof="0" dirty="0" err="1">
                <a:solidFill>
                  <a:schemeClr val="tx1"/>
                </a:solidFill>
              </a:rPr>
              <a:t>pedone</a:t>
            </a:r>
            <a:r>
              <a:rPr lang="de-CH" sz="2000" noProof="0" dirty="0">
                <a:solidFill>
                  <a:schemeClr val="tx1"/>
                </a:solidFill>
              </a:rPr>
              <a:t> è </a:t>
            </a:r>
            <a:r>
              <a:rPr lang="de-CH" sz="2000" noProof="0" dirty="0" err="1">
                <a:solidFill>
                  <a:schemeClr val="tx1"/>
                </a:solidFill>
              </a:rPr>
              <a:t>nel</a:t>
            </a:r>
            <a:r>
              <a:rPr lang="de-CH" sz="2000" noProof="0" dirty="0">
                <a:solidFill>
                  <a:schemeClr val="tx1"/>
                </a:solidFill>
              </a:rPr>
              <a:t> </a:t>
            </a:r>
            <a:r>
              <a:rPr lang="de-CH" sz="2000" noProof="0" dirty="0" err="1">
                <a:solidFill>
                  <a:schemeClr val="tx1"/>
                </a:solidFill>
              </a:rPr>
              <a:t>campo</a:t>
            </a:r>
            <a:r>
              <a:rPr lang="de-CH" sz="2000" noProof="0" dirty="0">
                <a:solidFill>
                  <a:schemeClr val="tx1"/>
                </a:solidFill>
              </a:rPr>
              <a:t>. Ecco che un cavallo gli viene incontro. All’improvviso il </a:t>
            </a:r>
            <a:r>
              <a:rPr lang="de-CH" sz="2000" noProof="0" dirty="0" err="1">
                <a:solidFill>
                  <a:schemeClr val="tx1"/>
                </a:solidFill>
              </a:rPr>
              <a:t>pedone</a:t>
            </a:r>
            <a:r>
              <a:rPr lang="de-CH" sz="2000" noProof="0" dirty="0">
                <a:solidFill>
                  <a:schemeClr val="tx1"/>
                </a:solidFill>
              </a:rPr>
              <a:t> scompare. Che cosa è successo?</a:t>
            </a:r>
          </a:p>
          <a:p>
            <a:pPr algn="l"/>
            <a:endParaRPr lang="de-CH" sz="2000" noProof="0" dirty="0">
              <a:solidFill>
                <a:schemeClr val="tx1"/>
              </a:solidFill>
            </a:endParaRPr>
          </a:p>
          <a:p>
            <a:pPr algn="l"/>
            <a:r>
              <a:rPr lang="de-CH" sz="2000" i="1" noProof="0" dirty="0">
                <a:solidFill>
                  <a:schemeClr val="tx1"/>
                </a:solidFill>
              </a:rPr>
              <a:t>Soluzione</a:t>
            </a:r>
            <a:r>
              <a:rPr lang="de-CH" sz="2000" noProof="0" dirty="0">
                <a:solidFill>
                  <a:schemeClr val="tx1"/>
                </a:solidFill>
              </a:rPr>
              <a:t>:  Si tratta di una partita a scacchi. Il cavallo ha mangiato il pedone.</a:t>
            </a:r>
          </a:p>
          <a:p>
            <a:pPr algn="l"/>
            <a:endParaRPr lang="de-CH" sz="2000" noProof="0" dirty="0">
              <a:solidFill>
                <a:schemeClr val="tx1"/>
              </a:solidFill>
            </a:endParaRPr>
          </a:p>
          <a:p>
            <a:pPr algn="l"/>
            <a:r>
              <a:rPr lang="de-CH" sz="2000" b="1" noProof="0" dirty="0">
                <a:solidFill>
                  <a:schemeClr val="tx1"/>
                </a:solidFill>
              </a:rPr>
              <a:t>Discutete in gruppi di tre o quattro: </a:t>
            </a:r>
          </a:p>
          <a:p>
            <a:pPr marL="342900" indent="-342900" algn="l">
              <a:buFont typeface="Arial" panose="020B0604020202020204" pitchFamily="34" charset="0"/>
              <a:buChar char="•"/>
            </a:pPr>
            <a:r>
              <a:rPr lang="de-CH" sz="2000" noProof="0" dirty="0">
                <a:solidFill>
                  <a:schemeClr val="tx1"/>
                </a:solidFill>
              </a:rPr>
              <a:t>Cosa c’è di così speciale in questo tipo di storia?</a:t>
            </a:r>
          </a:p>
          <a:p>
            <a:pPr marL="342900" indent="-342900" algn="l">
              <a:buFont typeface="Arial" panose="020B0604020202020204" pitchFamily="34" charset="0"/>
              <a:buChar char="•"/>
            </a:pPr>
            <a:r>
              <a:rPr lang="de-CH" sz="2000" noProof="0" dirty="0">
                <a:solidFill>
                  <a:schemeClr val="tx1"/>
                </a:solidFill>
              </a:rPr>
              <a:t>Come possiamo trovare dei modi che ci portino alla soluzione?</a:t>
            </a:r>
          </a:p>
          <a:p>
            <a:pPr algn="l"/>
            <a:endParaRPr lang="de-CH" noProof="0" dirty="0"/>
          </a:p>
          <a:p>
            <a:pPr algn="l"/>
            <a:endParaRPr lang="de-CH" noProof="0" dirty="0"/>
          </a:p>
        </p:txBody>
      </p:sp>
      <p:sp>
        <p:nvSpPr>
          <p:cNvPr id="3" name="Rectangle 2">
            <a:extLst>
              <a:ext uri="{FF2B5EF4-FFF2-40B4-BE49-F238E27FC236}">
                <a16:creationId xmlns:a16="http://schemas.microsoft.com/office/drawing/2014/main" id="{F9464A9B-2319-E1A8-7E08-C8D59C5D40BB}"/>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Esistono diversi modi di </a:t>
            </a:r>
            <a:r>
              <a:rPr lang="de-CH" altLang="fr-FR" sz="2400" b="1" dirty="0" err="1">
                <a:solidFill>
                  <a:srgbClr val="0B4874"/>
                </a:solidFill>
                <a:ea typeface="ＭＳ Ｐゴシック" charset="0"/>
                <a:cs typeface="Arial"/>
              </a:rPr>
              <a:t>riflettere</a:t>
            </a:r>
            <a:r>
              <a:rPr lang="de-CH" altLang="fr-FR" sz="2400" b="1" dirty="0">
                <a:solidFill>
                  <a:srgbClr val="0B4874"/>
                </a:solidFill>
                <a:ea typeface="ＭＳ Ｐゴシック" charset="0"/>
                <a:cs typeface="Arial"/>
              </a:rPr>
              <a:t> sui problemi</a:t>
            </a:r>
          </a:p>
        </p:txBody>
      </p:sp>
      <p:sp>
        <p:nvSpPr>
          <p:cNvPr id="4" name="Foliennummernplatzhalter 3">
            <a:extLst>
              <a:ext uri="{FF2B5EF4-FFF2-40B4-BE49-F238E27FC236}">
                <a16:creationId xmlns:a16="http://schemas.microsoft.com/office/drawing/2014/main" id="{C959486C-9200-F037-4BE9-E1962CA69669}"/>
              </a:ext>
            </a:extLst>
          </p:cNvPr>
          <p:cNvSpPr>
            <a:spLocks noGrp="1"/>
          </p:cNvSpPr>
          <p:nvPr>
            <p:ph type="sldNum" sz="quarter" idx="12"/>
          </p:nvPr>
        </p:nvSpPr>
        <p:spPr/>
        <p:txBody>
          <a:bodyPr/>
          <a:lstStyle/>
          <a:p>
            <a:fld id="{B7E6CA31-DA56-47CF-9891-B6D0296B6AEC}" type="slidenum">
              <a:rPr lang="ru-RU" smtClean="0"/>
              <a:t>12</a:t>
            </a:fld>
            <a:endParaRPr lang="ru-RU"/>
          </a:p>
        </p:txBody>
      </p:sp>
      <p:grpSp>
        <p:nvGrpSpPr>
          <p:cNvPr id="5" name="Gruppieren 4">
            <a:extLst>
              <a:ext uri="{FF2B5EF4-FFF2-40B4-BE49-F238E27FC236}">
                <a16:creationId xmlns:a16="http://schemas.microsoft.com/office/drawing/2014/main" id="{DBE4AAFA-68E1-9FEE-EA2E-E9F31D0D51E7}"/>
              </a:ext>
            </a:extLst>
          </p:cNvPr>
          <p:cNvGrpSpPr/>
          <p:nvPr/>
        </p:nvGrpSpPr>
        <p:grpSpPr>
          <a:xfrm>
            <a:off x="10741563" y="-1959"/>
            <a:ext cx="1454331" cy="1277285"/>
            <a:chOff x="10737669" y="0"/>
            <a:chExt cx="1454331" cy="1277285"/>
          </a:xfrm>
        </p:grpSpPr>
        <p:sp>
          <p:nvSpPr>
            <p:cNvPr id="6" name="Rechteck 5">
              <a:extLst>
                <a:ext uri="{FF2B5EF4-FFF2-40B4-BE49-F238E27FC236}">
                  <a16:creationId xmlns:a16="http://schemas.microsoft.com/office/drawing/2014/main" id="{7783D5A4-DFE9-1B6C-51B0-5D49DF9C461E}"/>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7" name="Grafik 6">
              <a:extLst>
                <a:ext uri="{FF2B5EF4-FFF2-40B4-BE49-F238E27FC236}">
                  <a16:creationId xmlns:a16="http://schemas.microsoft.com/office/drawing/2014/main" id="{A7936789-3F83-1A07-C240-BAA5327EB4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26170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24B02-9373-A9FD-E1C9-6A2966D6B4F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2B315447-2DF6-1F14-0306-12D67AB49B83}"/>
              </a:ext>
            </a:extLst>
          </p:cNvPr>
          <p:cNvSpPr>
            <a:spLocks noGrp="1"/>
          </p:cNvSpPr>
          <p:nvPr>
            <p:ph type="body" idx="1"/>
          </p:nvPr>
        </p:nvSpPr>
        <p:spPr>
          <a:xfrm>
            <a:off x="6096000" y="1227158"/>
            <a:ext cx="5100826" cy="5024263"/>
          </a:xfrm>
        </p:spPr>
        <p:txBody>
          <a:bodyPr>
            <a:normAutofit fontScale="85000" lnSpcReduction="10000"/>
          </a:bodyPr>
          <a:lstStyle/>
          <a:p>
            <a:pPr algn="l">
              <a:lnSpc>
                <a:spcPct val="120000"/>
              </a:lnSpc>
            </a:pPr>
            <a:r>
              <a:rPr lang="de-DE" sz="2000" b="1" dirty="0">
                <a:solidFill>
                  <a:schemeClr val="tx1"/>
                </a:solidFill>
              </a:rPr>
              <a:t>Ciò di </a:t>
            </a:r>
            <a:r>
              <a:rPr lang="de-CH" sz="2000" b="1" noProof="0" dirty="0">
                <a:solidFill>
                  <a:schemeClr val="tx1"/>
                </a:solidFill>
              </a:rPr>
              <a:t>cui abbiamo bisogno per risolvere questo tipo di problemi si chiama «reframing», ovvero ridefinizione del contesto. </a:t>
            </a:r>
          </a:p>
          <a:p>
            <a:pPr algn="l"/>
            <a:endParaRPr lang="de-CH" sz="900" b="1" noProof="0" dirty="0">
              <a:solidFill>
                <a:schemeClr val="tx1"/>
              </a:solidFill>
            </a:endParaRPr>
          </a:p>
          <a:p>
            <a:pPr algn="l"/>
            <a:r>
              <a:rPr lang="de-CH" sz="2000" noProof="0" dirty="0">
                <a:solidFill>
                  <a:schemeClr val="tx1"/>
                </a:solidFill>
              </a:rPr>
              <a:t>È come se si togliesse un quadro dalla sua cornice per dargliene una nuova.  </a:t>
            </a:r>
          </a:p>
          <a:p>
            <a:pPr algn="l"/>
            <a:endParaRPr lang="de-CH" sz="900" noProof="0" dirty="0">
              <a:solidFill>
                <a:schemeClr val="tx1"/>
              </a:solidFill>
            </a:endParaRPr>
          </a:p>
          <a:p>
            <a:pPr algn="l"/>
            <a:r>
              <a:rPr lang="de-CH" sz="2000" noProof="0" dirty="0">
                <a:solidFill>
                  <a:schemeClr val="tx1"/>
                </a:solidFill>
              </a:rPr>
              <a:t>Questo cambia anche l’immagine. Ora vediamo il problema in modo diverso.</a:t>
            </a:r>
          </a:p>
          <a:p>
            <a:pPr algn="l"/>
            <a:endParaRPr lang="de-CH" sz="900" b="1" noProof="0" dirty="0">
              <a:solidFill>
                <a:schemeClr val="tx1"/>
              </a:solidFill>
            </a:endParaRPr>
          </a:p>
          <a:p>
            <a:pPr algn="l"/>
            <a:r>
              <a:rPr lang="de-CH" sz="2000" b="1" noProof="0" dirty="0">
                <a:solidFill>
                  <a:schemeClr val="tx1"/>
                </a:solidFill>
              </a:rPr>
              <a:t>Perché è importante?</a:t>
            </a:r>
          </a:p>
          <a:p>
            <a:pPr algn="l"/>
            <a:endParaRPr lang="de-CH" sz="900" b="1" noProof="0" dirty="0">
              <a:solidFill>
                <a:schemeClr val="tx1"/>
              </a:solidFill>
            </a:endParaRPr>
          </a:p>
          <a:p>
            <a:pPr algn="l"/>
            <a:r>
              <a:rPr lang="de-CH" sz="2000" noProof="0" dirty="0">
                <a:solidFill>
                  <a:schemeClr val="tx1"/>
                </a:solidFill>
              </a:rPr>
              <a:t>Se consideriamo un problema in modo troppo unilaterale, può risultare difficile trovare diversi approcci per possibili soluzioni.</a:t>
            </a:r>
          </a:p>
          <a:p>
            <a:pPr algn="l"/>
            <a:endParaRPr lang="de-CH" sz="900" noProof="0" dirty="0">
              <a:solidFill>
                <a:schemeClr val="tx1"/>
              </a:solidFill>
            </a:endParaRPr>
          </a:p>
          <a:p>
            <a:pPr algn="l"/>
            <a:r>
              <a:rPr lang="de-CH" sz="2000" b="1" noProof="0" dirty="0">
                <a:solidFill>
                  <a:schemeClr val="tx1"/>
                </a:solidFill>
              </a:rPr>
              <a:t>Ora facciamo il passo successivo e colleghiamo questo concetto agli ascensori…</a:t>
            </a:r>
          </a:p>
          <a:p>
            <a:pPr algn="l"/>
            <a:endParaRPr lang="de-DE" sz="2000" b="1" dirty="0">
              <a:solidFill>
                <a:schemeClr val="tx1"/>
              </a:solidFill>
            </a:endParaRPr>
          </a:p>
          <a:p>
            <a:pPr algn="l"/>
            <a:endParaRPr lang="de-DE" sz="2000" b="1" dirty="0">
              <a:solidFill>
                <a:schemeClr val="tx1"/>
              </a:solidFill>
            </a:endParaRPr>
          </a:p>
          <a:p>
            <a:pPr algn="l"/>
            <a:endParaRPr lang="de-DE" b="1" dirty="0"/>
          </a:p>
          <a:p>
            <a:pPr algn="l"/>
            <a:endParaRPr lang="de-CH" b="1" dirty="0"/>
          </a:p>
        </p:txBody>
      </p:sp>
      <p:sp>
        <p:nvSpPr>
          <p:cNvPr id="3" name="Rectangle 2">
            <a:extLst>
              <a:ext uri="{FF2B5EF4-FFF2-40B4-BE49-F238E27FC236}">
                <a16:creationId xmlns:a16="http://schemas.microsoft.com/office/drawing/2014/main" id="{9C91735C-2E40-415C-D8EC-CD99F4B53E97}"/>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Esistono diversi modi di </a:t>
            </a:r>
            <a:r>
              <a:rPr lang="de-CH" altLang="fr-FR" sz="2400" b="1" dirty="0" err="1">
                <a:solidFill>
                  <a:srgbClr val="0B4874"/>
                </a:solidFill>
                <a:ea typeface="ＭＳ Ｐゴシック" charset="0"/>
                <a:cs typeface="Arial"/>
              </a:rPr>
              <a:t>riflettere</a:t>
            </a:r>
            <a:r>
              <a:rPr lang="de-CH" altLang="fr-FR" sz="2400" b="1" dirty="0">
                <a:solidFill>
                  <a:srgbClr val="0B4874"/>
                </a:solidFill>
                <a:ea typeface="ＭＳ Ｐゴシック" charset="0"/>
                <a:cs typeface="Arial"/>
              </a:rPr>
              <a:t> sui problemi</a:t>
            </a:r>
          </a:p>
        </p:txBody>
      </p:sp>
      <p:sp>
        <p:nvSpPr>
          <p:cNvPr id="4" name="Foliennummernplatzhalter 3">
            <a:extLst>
              <a:ext uri="{FF2B5EF4-FFF2-40B4-BE49-F238E27FC236}">
                <a16:creationId xmlns:a16="http://schemas.microsoft.com/office/drawing/2014/main" id="{241371BD-4A54-B9BF-60D8-B90BDAEC3F77}"/>
              </a:ext>
            </a:extLst>
          </p:cNvPr>
          <p:cNvSpPr>
            <a:spLocks noGrp="1"/>
          </p:cNvSpPr>
          <p:nvPr>
            <p:ph type="sldNum" sz="quarter" idx="12"/>
          </p:nvPr>
        </p:nvSpPr>
        <p:spPr/>
        <p:txBody>
          <a:bodyPr/>
          <a:lstStyle/>
          <a:p>
            <a:fld id="{B7E6CA31-DA56-47CF-9891-B6D0296B6AEC}" type="slidenum">
              <a:rPr lang="ru-RU" smtClean="0"/>
              <a:t>13</a:t>
            </a:fld>
            <a:endParaRPr lang="ru-RU"/>
          </a:p>
        </p:txBody>
      </p:sp>
      <p:pic>
        <p:nvPicPr>
          <p:cNvPr id="6" name="Grafik 5" descr="Ein Bild, das Baum, draußen, Kunst, Pflanze enthält.&#10;&#10;KI-generierte Inhalte können fehlerhaft sein.">
            <a:extLst>
              <a:ext uri="{FF2B5EF4-FFF2-40B4-BE49-F238E27FC236}">
                <a16:creationId xmlns:a16="http://schemas.microsoft.com/office/drawing/2014/main" id="{E1646FC8-0CB4-2D37-F697-3B1867C806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9325" y="1325697"/>
            <a:ext cx="4534293" cy="4206605"/>
          </a:xfrm>
          <a:prstGeom prst="rect">
            <a:avLst/>
          </a:prstGeom>
        </p:spPr>
      </p:pic>
      <p:grpSp>
        <p:nvGrpSpPr>
          <p:cNvPr id="7" name="Gruppieren 6">
            <a:extLst>
              <a:ext uri="{FF2B5EF4-FFF2-40B4-BE49-F238E27FC236}">
                <a16:creationId xmlns:a16="http://schemas.microsoft.com/office/drawing/2014/main" id="{FF873E8C-44E9-DEE9-F6B6-341CB1969D00}"/>
              </a:ext>
            </a:extLst>
          </p:cNvPr>
          <p:cNvGrpSpPr/>
          <p:nvPr/>
        </p:nvGrpSpPr>
        <p:grpSpPr>
          <a:xfrm>
            <a:off x="10741563" y="-1959"/>
            <a:ext cx="1454331" cy="1277285"/>
            <a:chOff x="10737669" y="0"/>
            <a:chExt cx="1454331" cy="1277285"/>
          </a:xfrm>
        </p:grpSpPr>
        <p:sp>
          <p:nvSpPr>
            <p:cNvPr id="8" name="Rechteck 7">
              <a:extLst>
                <a:ext uri="{FF2B5EF4-FFF2-40B4-BE49-F238E27FC236}">
                  <a16:creationId xmlns:a16="http://schemas.microsoft.com/office/drawing/2014/main" id="{A6279B8F-8E96-7C2D-3AE3-B2E254A7B0C6}"/>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9" name="Grafik 8">
              <a:extLst>
                <a:ext uri="{FF2B5EF4-FFF2-40B4-BE49-F238E27FC236}">
                  <a16:creationId xmlns:a16="http://schemas.microsoft.com/office/drawing/2014/main" id="{9A52774F-5ABF-5B07-B621-0E258BD6FA1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11" name="Textfeld 10">
            <a:extLst>
              <a:ext uri="{FF2B5EF4-FFF2-40B4-BE49-F238E27FC236}">
                <a16:creationId xmlns:a16="http://schemas.microsoft.com/office/drawing/2014/main" id="{1B3E9B1B-CFB8-A643-E5FE-EF6CCA923381}"/>
              </a:ext>
            </a:extLst>
          </p:cNvPr>
          <p:cNvSpPr txBox="1"/>
          <p:nvPr/>
        </p:nvSpPr>
        <p:spPr>
          <a:xfrm>
            <a:off x="1330529" y="5522230"/>
            <a:ext cx="1076341" cy="246221"/>
          </a:xfrm>
          <a:prstGeom prst="rect">
            <a:avLst/>
          </a:prstGeom>
          <a:noFill/>
        </p:spPr>
        <p:txBody>
          <a:bodyPr wrap="square">
            <a:spAutoFit/>
          </a:bodyPr>
          <a:lstStyle/>
          <a:p>
            <a:r>
              <a:rPr lang="de-CH" sz="1000" b="1" dirty="0">
                <a:solidFill>
                  <a:srgbClr val="686868"/>
                </a:solidFill>
              </a:rPr>
              <a:t>Fonte: </a:t>
            </a:r>
            <a:r>
              <a:rPr lang="de-CH" sz="1000" dirty="0">
                <a:solidFill>
                  <a:srgbClr val="686868"/>
                </a:solidFill>
                <a:hlinkClick r:id="rId5">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904772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8D7CE9-A598-67EF-8AC4-80531AA5904B}"/>
              </a:ext>
            </a:extLst>
          </p:cNvPr>
          <p:cNvSpPr>
            <a:spLocks noGrp="1"/>
          </p:cNvSpPr>
          <p:nvPr>
            <p:ph type="title"/>
          </p:nvPr>
        </p:nvSpPr>
        <p:spPr>
          <a:xfrm>
            <a:off x="5354283" y="2388020"/>
            <a:ext cx="5164406" cy="1015694"/>
          </a:xfrm>
        </p:spPr>
        <p:txBody>
          <a:bodyPr>
            <a:noAutofit/>
          </a:bodyPr>
          <a:lstStyle/>
          <a:p>
            <a:r>
              <a:rPr lang="de-CH" sz="3000" noProof="0" dirty="0"/>
              <a:t>Il problema dell’ascensore lento: una lezione di «reframing»</a:t>
            </a:r>
          </a:p>
        </p:txBody>
      </p:sp>
      <p:sp>
        <p:nvSpPr>
          <p:cNvPr id="3" name="Foliennummernplatzhalter 2">
            <a:extLst>
              <a:ext uri="{FF2B5EF4-FFF2-40B4-BE49-F238E27FC236}">
                <a16:creationId xmlns:a16="http://schemas.microsoft.com/office/drawing/2014/main" id="{A9F0A7C5-B77F-5997-F567-C7D303B497F0}"/>
              </a:ext>
            </a:extLst>
          </p:cNvPr>
          <p:cNvSpPr>
            <a:spLocks noGrp="1"/>
          </p:cNvSpPr>
          <p:nvPr>
            <p:ph type="sldNum" sz="quarter" idx="12"/>
          </p:nvPr>
        </p:nvSpPr>
        <p:spPr/>
        <p:txBody>
          <a:bodyPr/>
          <a:lstStyle/>
          <a:p>
            <a:fld id="{B7E6CA31-DA56-47CF-9891-B6D0296B6AEC}" type="slidenum">
              <a:rPr lang="ru-RU" smtClean="0"/>
              <a:t>14</a:t>
            </a:fld>
            <a:endParaRPr lang="ru-RU"/>
          </a:p>
        </p:txBody>
      </p:sp>
      <p:pic>
        <p:nvPicPr>
          <p:cNvPr id="5" name="Google Shape;2334;p5">
            <a:extLst>
              <a:ext uri="{FF2B5EF4-FFF2-40B4-BE49-F238E27FC236}">
                <a16:creationId xmlns:a16="http://schemas.microsoft.com/office/drawing/2014/main" id="{D847BB42-310F-87A9-4518-8954EAF4E0E4}"/>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28061" y="1110345"/>
            <a:ext cx="1110557" cy="1110557"/>
          </a:xfrm>
          <a:prstGeom prst="rect">
            <a:avLst/>
          </a:prstGeom>
          <a:noFill/>
          <a:ln>
            <a:noFill/>
          </a:ln>
        </p:spPr>
      </p:pic>
    </p:spTree>
    <p:extLst>
      <p:ext uri="{BB962C8B-B14F-4D97-AF65-F5344CB8AC3E}">
        <p14:creationId xmlns:p14="http://schemas.microsoft.com/office/powerpoint/2010/main" val="3193088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Screenshot, Schuhwerk, Cartoon enthält.&#10;&#10;Automatisch generierte Beschreibung">
            <a:extLst>
              <a:ext uri="{FF2B5EF4-FFF2-40B4-BE49-F238E27FC236}">
                <a16:creationId xmlns:a16="http://schemas.microsoft.com/office/drawing/2014/main" id="{6FF21EED-A43E-78F6-2F8C-C13821C481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3336" y="1970843"/>
            <a:ext cx="4788258" cy="3178205"/>
          </a:xfrm>
          <a:prstGeom prst="rect">
            <a:avLst/>
          </a:prstGeom>
        </p:spPr>
      </p:pic>
      <p:sp>
        <p:nvSpPr>
          <p:cNvPr id="6" name="Textfeld 5">
            <a:extLst>
              <a:ext uri="{FF2B5EF4-FFF2-40B4-BE49-F238E27FC236}">
                <a16:creationId xmlns:a16="http://schemas.microsoft.com/office/drawing/2014/main" id="{4AECFCB9-92E9-6F79-3615-92173E11B4BD}"/>
              </a:ext>
            </a:extLst>
          </p:cNvPr>
          <p:cNvSpPr txBox="1"/>
          <p:nvPr/>
        </p:nvSpPr>
        <p:spPr>
          <a:xfrm>
            <a:off x="6096000" y="2553236"/>
            <a:ext cx="5098719" cy="2246769"/>
          </a:xfrm>
          <a:prstGeom prst="rect">
            <a:avLst/>
          </a:prstGeom>
          <a:noFill/>
        </p:spPr>
        <p:txBody>
          <a:bodyPr wrap="square">
            <a:spAutoFit/>
          </a:bodyPr>
          <a:lstStyle/>
          <a:p>
            <a:r>
              <a:rPr lang="de-CH" sz="2000" b="1" noProof="0" dirty="0"/>
              <a:t>Gli ospiti che alloggiano ai piani superiori del vostro hotel si lamentano della lentezza degli ascensori. </a:t>
            </a:r>
          </a:p>
          <a:p>
            <a:endParaRPr lang="de-CH" sz="2000" b="1" noProof="0" dirty="0"/>
          </a:p>
          <a:p>
            <a:r>
              <a:rPr lang="de-CH" sz="2000" b="1" noProof="0" dirty="0"/>
              <a:t>Qual è il problema?</a:t>
            </a:r>
          </a:p>
          <a:p>
            <a:r>
              <a:rPr lang="de-CH" sz="2000" b="1" noProof="0" dirty="0"/>
              <a:t>Pensate a una possibile soluzione!</a:t>
            </a:r>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Qual è il problema?</a:t>
            </a:r>
          </a:p>
        </p:txBody>
      </p:sp>
      <p:sp>
        <p:nvSpPr>
          <p:cNvPr id="9" name="Textfeld 8">
            <a:extLst>
              <a:ext uri="{FF2B5EF4-FFF2-40B4-BE49-F238E27FC236}">
                <a16:creationId xmlns:a16="http://schemas.microsoft.com/office/drawing/2014/main" id="{11EF6152-5803-21C0-02D1-780DE1F4C5D6}"/>
              </a:ext>
            </a:extLst>
          </p:cNvPr>
          <p:cNvSpPr txBox="1"/>
          <p:nvPr/>
        </p:nvSpPr>
        <p:spPr>
          <a:xfrm>
            <a:off x="1041145" y="6233433"/>
            <a:ext cx="9704104" cy="246221"/>
          </a:xfrm>
          <a:prstGeom prst="rect">
            <a:avLst/>
          </a:prstGeom>
          <a:noFill/>
        </p:spPr>
        <p:txBody>
          <a:bodyPr wrap="square">
            <a:spAutoFit/>
          </a:bodyPr>
          <a:lstStyle/>
          <a:p>
            <a:r>
              <a:rPr lang="de-CH" sz="1000" b="1" dirty="0">
                <a:solidFill>
                  <a:srgbClr val="686868"/>
                </a:solidFill>
              </a:rPr>
              <a:t>Fonte:</a:t>
            </a:r>
            <a:r>
              <a:rPr lang="de-CH" sz="1000" dirty="0">
                <a:solidFill>
                  <a:srgbClr val="686868"/>
                </a:solidFill>
              </a:rPr>
              <a:t> https://pennstatelearning.psu.edu/istudy_tutorials/problemsolving/problemsolving5.html</a:t>
            </a:r>
          </a:p>
        </p:txBody>
      </p:sp>
      <p:sp>
        <p:nvSpPr>
          <p:cNvPr id="2" name="Foliennummernplatzhalter 1">
            <a:extLst>
              <a:ext uri="{FF2B5EF4-FFF2-40B4-BE49-F238E27FC236}">
                <a16:creationId xmlns:a16="http://schemas.microsoft.com/office/drawing/2014/main" id="{D6ED4F96-E967-3B27-D18F-2567ED68D341}"/>
              </a:ext>
            </a:extLst>
          </p:cNvPr>
          <p:cNvSpPr>
            <a:spLocks noGrp="1"/>
          </p:cNvSpPr>
          <p:nvPr>
            <p:ph type="sldNum" sz="quarter" idx="12"/>
          </p:nvPr>
        </p:nvSpPr>
        <p:spPr/>
        <p:txBody>
          <a:bodyPr/>
          <a:lstStyle/>
          <a:p>
            <a:fld id="{B7E6CA31-DA56-47CF-9891-B6D0296B6AEC}" type="slidenum">
              <a:rPr lang="ru-RU" smtClean="0"/>
              <a:t>15</a:t>
            </a:fld>
            <a:endParaRPr lang="ru-RU"/>
          </a:p>
        </p:txBody>
      </p:sp>
    </p:spTree>
    <p:extLst>
      <p:ext uri="{BB962C8B-B14F-4D97-AF65-F5344CB8AC3E}">
        <p14:creationId xmlns:p14="http://schemas.microsoft.com/office/powerpoint/2010/main" val="2354890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Screenshot, Schuhwerk, Cartoon enthält.&#10;&#10;Automatisch generierte Beschreibung">
            <a:extLst>
              <a:ext uri="{FF2B5EF4-FFF2-40B4-BE49-F238E27FC236}">
                <a16:creationId xmlns:a16="http://schemas.microsoft.com/office/drawing/2014/main" id="{6FF21EED-A43E-78F6-2F8C-C13821C481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3336" y="1970843"/>
            <a:ext cx="4788258" cy="3178205"/>
          </a:xfrm>
          <a:prstGeom prst="rect">
            <a:avLst/>
          </a:prstGeom>
        </p:spPr>
      </p:pic>
      <p:sp>
        <p:nvSpPr>
          <p:cNvPr id="6" name="Textfeld 5">
            <a:extLst>
              <a:ext uri="{FF2B5EF4-FFF2-40B4-BE49-F238E27FC236}">
                <a16:creationId xmlns:a16="http://schemas.microsoft.com/office/drawing/2014/main" id="{4AECFCB9-92E9-6F79-3615-92173E11B4BD}"/>
              </a:ext>
            </a:extLst>
          </p:cNvPr>
          <p:cNvSpPr txBox="1"/>
          <p:nvPr/>
        </p:nvSpPr>
        <p:spPr>
          <a:xfrm>
            <a:off x="6096002" y="2396823"/>
            <a:ext cx="5108810" cy="2554545"/>
          </a:xfrm>
          <a:prstGeom prst="rect">
            <a:avLst/>
          </a:prstGeom>
          <a:noFill/>
        </p:spPr>
        <p:txBody>
          <a:bodyPr wrap="square">
            <a:spAutoFit/>
          </a:bodyPr>
          <a:lstStyle/>
          <a:p>
            <a:r>
              <a:rPr lang="de-CH" sz="2000" b="1" noProof="0" dirty="0"/>
              <a:t>Il problema è davvero che gli ascensori sono lenti? Oppure potrebbe esserci un altro problema? </a:t>
            </a:r>
          </a:p>
          <a:p>
            <a:endParaRPr lang="de-CH" sz="2000" b="1" noProof="0" dirty="0"/>
          </a:p>
          <a:p>
            <a:r>
              <a:rPr lang="de-CH" sz="2000" b="1" noProof="0" dirty="0"/>
              <a:t>Nota: cosa succede agli ospiti dell’hotel mentre aspettano? Come si sentono in quel momento? Come si sente lei quando aspetta l’ascensore?</a:t>
            </a:r>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Qual è il problema?</a:t>
            </a:r>
          </a:p>
        </p:txBody>
      </p:sp>
      <p:sp>
        <p:nvSpPr>
          <p:cNvPr id="2" name="Foliennummernplatzhalter 1">
            <a:extLst>
              <a:ext uri="{FF2B5EF4-FFF2-40B4-BE49-F238E27FC236}">
                <a16:creationId xmlns:a16="http://schemas.microsoft.com/office/drawing/2014/main" id="{59DC1D19-D377-DEA2-CDF0-526D36472E81}"/>
              </a:ext>
            </a:extLst>
          </p:cNvPr>
          <p:cNvSpPr>
            <a:spLocks noGrp="1"/>
          </p:cNvSpPr>
          <p:nvPr>
            <p:ph type="sldNum" sz="quarter" idx="12"/>
          </p:nvPr>
        </p:nvSpPr>
        <p:spPr/>
        <p:txBody>
          <a:bodyPr/>
          <a:lstStyle/>
          <a:p>
            <a:fld id="{B7E6CA31-DA56-47CF-9891-B6D0296B6AEC}" type="slidenum">
              <a:rPr lang="ru-RU" smtClean="0"/>
              <a:t>16</a:t>
            </a:fld>
            <a:endParaRPr lang="ru-RU"/>
          </a:p>
        </p:txBody>
      </p:sp>
    </p:spTree>
    <p:extLst>
      <p:ext uri="{BB962C8B-B14F-4D97-AF65-F5344CB8AC3E}">
        <p14:creationId xmlns:p14="http://schemas.microsoft.com/office/powerpoint/2010/main" val="199161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Qual è il problema?</a:t>
            </a:r>
          </a:p>
        </p:txBody>
      </p:sp>
      <p:sp>
        <p:nvSpPr>
          <p:cNvPr id="3" name="Textfeld 2">
            <a:extLst>
              <a:ext uri="{FF2B5EF4-FFF2-40B4-BE49-F238E27FC236}">
                <a16:creationId xmlns:a16="http://schemas.microsoft.com/office/drawing/2014/main" id="{6C9B599F-D044-6057-EF48-60D5A58904B9}"/>
              </a:ext>
            </a:extLst>
          </p:cNvPr>
          <p:cNvSpPr txBox="1"/>
          <p:nvPr/>
        </p:nvSpPr>
        <p:spPr>
          <a:xfrm>
            <a:off x="6198497" y="2215373"/>
            <a:ext cx="4876397" cy="2862322"/>
          </a:xfrm>
          <a:prstGeom prst="rect">
            <a:avLst/>
          </a:prstGeom>
          <a:noFill/>
        </p:spPr>
        <p:txBody>
          <a:bodyPr wrap="square">
            <a:spAutoFit/>
          </a:bodyPr>
          <a:lstStyle/>
          <a:p>
            <a:r>
              <a:rPr lang="de-CH" b="1" noProof="0" dirty="0"/>
              <a:t>La direzione dell'hotel si rese conto che il vero problema era un altro: gli ospiti si concentravano sul tempo di attesa dell'ascensore.</a:t>
            </a:r>
          </a:p>
          <a:p>
            <a:endParaRPr lang="de-CH" b="1" dirty="0"/>
          </a:p>
          <a:p>
            <a:r>
              <a:rPr lang="de-CH" b="1" noProof="0" dirty="0"/>
              <a:t>La </a:t>
            </a:r>
            <a:r>
              <a:rPr lang="de-CH" b="1" noProof="0" dirty="0" err="1"/>
              <a:t>direzione</a:t>
            </a:r>
            <a:r>
              <a:rPr lang="de-CH" b="1" noProof="0" dirty="0"/>
              <a:t> </a:t>
            </a:r>
            <a:r>
              <a:rPr lang="de-CH" b="1" noProof="0" dirty="0" err="1"/>
              <a:t>decise</a:t>
            </a:r>
            <a:r>
              <a:rPr lang="de-CH" b="1" noProof="0" dirty="0"/>
              <a:t> </a:t>
            </a:r>
            <a:r>
              <a:rPr lang="de-CH" b="1" noProof="0" dirty="0" err="1"/>
              <a:t>quindi</a:t>
            </a:r>
            <a:r>
              <a:rPr lang="de-CH" b="1" noProof="0" dirty="0"/>
              <a:t> di installare degli specchi accanto agli ascensori. In questo modo gli ospiti venivano distratti. Dopo l’installazione degli specchi non ci sono più state lamentele. </a:t>
            </a:r>
          </a:p>
        </p:txBody>
      </p:sp>
      <p:pic>
        <p:nvPicPr>
          <p:cNvPr id="10" name="Grafik 9" descr="Ein Bild, das Cartoon, Tür, Kleidung enthält.&#10;&#10;Automatisch generierte Beschreibung">
            <a:extLst>
              <a:ext uri="{FF2B5EF4-FFF2-40B4-BE49-F238E27FC236}">
                <a16:creationId xmlns:a16="http://schemas.microsoft.com/office/drawing/2014/main" id="{56980839-6BF9-17C9-6A31-53B4D82A04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0011" y="1961567"/>
            <a:ext cx="4876397" cy="3236708"/>
          </a:xfrm>
          <a:prstGeom prst="rect">
            <a:avLst/>
          </a:prstGeom>
        </p:spPr>
      </p:pic>
      <p:sp>
        <p:nvSpPr>
          <p:cNvPr id="2" name="Foliennummernplatzhalter 1">
            <a:extLst>
              <a:ext uri="{FF2B5EF4-FFF2-40B4-BE49-F238E27FC236}">
                <a16:creationId xmlns:a16="http://schemas.microsoft.com/office/drawing/2014/main" id="{CAC09B57-32C2-9F3C-C9A7-E47FA757A2A9}"/>
              </a:ext>
            </a:extLst>
          </p:cNvPr>
          <p:cNvSpPr>
            <a:spLocks noGrp="1"/>
          </p:cNvSpPr>
          <p:nvPr>
            <p:ph type="sldNum" sz="quarter" idx="12"/>
          </p:nvPr>
        </p:nvSpPr>
        <p:spPr/>
        <p:txBody>
          <a:bodyPr/>
          <a:lstStyle/>
          <a:p>
            <a:fld id="{B7E6CA31-DA56-47CF-9891-B6D0296B6AEC}" type="slidenum">
              <a:rPr lang="ru-RU" smtClean="0"/>
              <a:t>17</a:t>
            </a:fld>
            <a:endParaRPr lang="ru-RU"/>
          </a:p>
        </p:txBody>
      </p:sp>
    </p:spTree>
    <p:extLst>
      <p:ext uri="{BB962C8B-B14F-4D97-AF65-F5344CB8AC3E}">
        <p14:creationId xmlns:p14="http://schemas.microsoft.com/office/powerpoint/2010/main" val="2698036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C757C266-A5A7-789C-A13E-11703925D78A}"/>
              </a:ext>
            </a:extLst>
          </p:cNvPr>
          <p:cNvSpPr txBox="1">
            <a:spLocks noChangeArrowheads="1"/>
          </p:cNvSpPr>
          <p:nvPr/>
        </p:nvSpPr>
        <p:spPr bwMode="auto">
          <a:xfrm>
            <a:off x="943193" y="195353"/>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Riformulare un problema amplia lo spazio delle soluzioni</a:t>
            </a:r>
          </a:p>
        </p:txBody>
      </p:sp>
      <p:sp>
        <p:nvSpPr>
          <p:cNvPr id="2" name="Textfeld 1">
            <a:extLst>
              <a:ext uri="{FF2B5EF4-FFF2-40B4-BE49-F238E27FC236}">
                <a16:creationId xmlns:a16="http://schemas.microsoft.com/office/drawing/2014/main" id="{276264B8-3BF6-EA4D-0FA6-841D4F439FFA}"/>
              </a:ext>
            </a:extLst>
          </p:cNvPr>
          <p:cNvSpPr txBox="1"/>
          <p:nvPr/>
        </p:nvSpPr>
        <p:spPr>
          <a:xfrm>
            <a:off x="1185330" y="5851394"/>
            <a:ext cx="9517223" cy="246221"/>
          </a:xfrm>
          <a:prstGeom prst="rect">
            <a:avLst/>
          </a:prstGeom>
          <a:noFill/>
        </p:spPr>
        <p:txBody>
          <a:bodyPr wrap="square">
            <a:spAutoFit/>
          </a:bodyPr>
          <a:lstStyle/>
          <a:p>
            <a:r>
              <a:rPr lang="de-CH" sz="1000" b="1" dirty="0">
                <a:solidFill>
                  <a:srgbClr val="686868"/>
                </a:solidFill>
              </a:rPr>
              <a:t>Fonte</a:t>
            </a:r>
            <a:r>
              <a:rPr lang="de-CH" sz="1000" dirty="0">
                <a:solidFill>
                  <a:srgbClr val="686868"/>
                </a:solidFill>
              </a:rPr>
              <a:t>: https://hbr.org/2017/01/are-you-solving-the-right-problems</a:t>
            </a:r>
          </a:p>
        </p:txBody>
      </p:sp>
      <p:sp>
        <p:nvSpPr>
          <p:cNvPr id="3" name="Foliennummernplatzhalter 2">
            <a:extLst>
              <a:ext uri="{FF2B5EF4-FFF2-40B4-BE49-F238E27FC236}">
                <a16:creationId xmlns:a16="http://schemas.microsoft.com/office/drawing/2014/main" id="{65F1EE14-7411-02C1-42F0-04839C11A34F}"/>
              </a:ext>
            </a:extLst>
          </p:cNvPr>
          <p:cNvSpPr>
            <a:spLocks noGrp="1"/>
          </p:cNvSpPr>
          <p:nvPr>
            <p:ph type="sldNum" sz="quarter" idx="12"/>
          </p:nvPr>
        </p:nvSpPr>
        <p:spPr/>
        <p:txBody>
          <a:bodyPr/>
          <a:lstStyle/>
          <a:p>
            <a:fld id="{B7E6CA31-DA56-47CF-9891-B6D0296B6AEC}" type="slidenum">
              <a:rPr lang="ru-RU" smtClean="0"/>
              <a:t>18</a:t>
            </a:fld>
            <a:endParaRPr lang="ru-RU"/>
          </a:p>
        </p:txBody>
      </p:sp>
      <p:sp>
        <p:nvSpPr>
          <p:cNvPr id="5" name="Rechteck 4">
            <a:extLst>
              <a:ext uri="{FF2B5EF4-FFF2-40B4-BE49-F238E27FC236}">
                <a16:creationId xmlns:a16="http://schemas.microsoft.com/office/drawing/2014/main" id="{8B010EB3-24BA-6627-1C22-59378633E9C1}"/>
              </a:ext>
            </a:extLst>
          </p:cNvPr>
          <p:cNvSpPr/>
          <p:nvPr/>
        </p:nvSpPr>
        <p:spPr>
          <a:xfrm>
            <a:off x="1226274" y="1339306"/>
            <a:ext cx="4505786" cy="544737"/>
          </a:xfrm>
          <a:prstGeom prst="rect">
            <a:avLst/>
          </a:prstGeom>
          <a:noFill/>
          <a:ln w="38100">
            <a:solidFill>
              <a:srgbClr val="738D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extLst>
              <a:ext uri="{FF2B5EF4-FFF2-40B4-BE49-F238E27FC236}">
                <a16:creationId xmlns:a16="http://schemas.microsoft.com/office/drawing/2014/main" id="{1F4DF4D8-D58E-7355-4E61-915228497792}"/>
              </a:ext>
            </a:extLst>
          </p:cNvPr>
          <p:cNvSpPr/>
          <p:nvPr/>
        </p:nvSpPr>
        <p:spPr>
          <a:xfrm>
            <a:off x="7319751" y="1315242"/>
            <a:ext cx="4505786" cy="544737"/>
          </a:xfrm>
          <a:prstGeom prst="rect">
            <a:avLst/>
          </a:prstGeom>
          <a:noFill/>
          <a:ln w="38100">
            <a:solidFill>
              <a:srgbClr val="738D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extLst>
              <a:ext uri="{FF2B5EF4-FFF2-40B4-BE49-F238E27FC236}">
                <a16:creationId xmlns:a16="http://schemas.microsoft.com/office/drawing/2014/main" id="{A3512942-D384-4569-C6D3-FE5BDFEE8BD3}"/>
              </a:ext>
            </a:extLst>
          </p:cNvPr>
          <p:cNvSpPr/>
          <p:nvPr/>
        </p:nvSpPr>
        <p:spPr>
          <a:xfrm>
            <a:off x="1226274" y="1891180"/>
            <a:ext cx="4505786" cy="1473465"/>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hteck 9">
            <a:extLst>
              <a:ext uri="{FF2B5EF4-FFF2-40B4-BE49-F238E27FC236}">
                <a16:creationId xmlns:a16="http://schemas.microsoft.com/office/drawing/2014/main" id="{431A8A2B-C024-CD3D-2634-9FD45438CE68}"/>
              </a:ext>
            </a:extLst>
          </p:cNvPr>
          <p:cNvSpPr/>
          <p:nvPr/>
        </p:nvSpPr>
        <p:spPr>
          <a:xfrm>
            <a:off x="7319751" y="1866137"/>
            <a:ext cx="4505786" cy="1473465"/>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Textfeld 11">
            <a:extLst>
              <a:ext uri="{FF2B5EF4-FFF2-40B4-BE49-F238E27FC236}">
                <a16:creationId xmlns:a16="http://schemas.microsoft.com/office/drawing/2014/main" id="{01EFA178-D573-0815-B21A-D6FF3FC9FBF0}"/>
              </a:ext>
            </a:extLst>
          </p:cNvPr>
          <p:cNvSpPr txBox="1"/>
          <p:nvPr/>
        </p:nvSpPr>
        <p:spPr>
          <a:xfrm>
            <a:off x="1349104" y="1378560"/>
            <a:ext cx="4211147" cy="430887"/>
          </a:xfrm>
          <a:prstGeom prst="rect">
            <a:avLst/>
          </a:prstGeom>
          <a:noFill/>
        </p:spPr>
        <p:txBody>
          <a:bodyPr wrap="square" rtlCol="0">
            <a:spAutoFit/>
          </a:bodyPr>
          <a:lstStyle/>
          <a:p>
            <a:pPr algn="ctr"/>
            <a:r>
              <a:rPr lang="it-CH" sz="2200" b="1" noProof="0" dirty="0">
                <a:solidFill>
                  <a:srgbClr val="738D05"/>
                </a:solidFill>
              </a:rPr>
              <a:t>Inquadramento del problema</a:t>
            </a:r>
          </a:p>
        </p:txBody>
      </p:sp>
      <p:sp>
        <p:nvSpPr>
          <p:cNvPr id="13" name="Textfeld 12">
            <a:extLst>
              <a:ext uri="{FF2B5EF4-FFF2-40B4-BE49-F238E27FC236}">
                <a16:creationId xmlns:a16="http://schemas.microsoft.com/office/drawing/2014/main" id="{9B987CCE-F1C8-D5D7-9813-E6AFC9FE289B}"/>
              </a:ext>
            </a:extLst>
          </p:cNvPr>
          <p:cNvSpPr txBox="1"/>
          <p:nvPr/>
        </p:nvSpPr>
        <p:spPr>
          <a:xfrm>
            <a:off x="7440556" y="1346701"/>
            <a:ext cx="4172230" cy="430887"/>
          </a:xfrm>
          <a:prstGeom prst="rect">
            <a:avLst/>
          </a:prstGeom>
          <a:noFill/>
        </p:spPr>
        <p:txBody>
          <a:bodyPr wrap="square" rtlCol="0">
            <a:spAutoFit/>
          </a:bodyPr>
          <a:lstStyle/>
          <a:p>
            <a:pPr algn="ctr"/>
            <a:r>
              <a:rPr lang="de-CH" sz="2200" b="1" dirty="0">
                <a:solidFill>
                  <a:srgbClr val="738D05"/>
                </a:solidFill>
              </a:rPr>
              <a:t>Spazio delle soluzioni</a:t>
            </a:r>
          </a:p>
        </p:txBody>
      </p:sp>
      <p:sp>
        <p:nvSpPr>
          <p:cNvPr id="14" name="Textfeld 13">
            <a:extLst>
              <a:ext uri="{FF2B5EF4-FFF2-40B4-BE49-F238E27FC236}">
                <a16:creationId xmlns:a16="http://schemas.microsoft.com/office/drawing/2014/main" id="{86310902-AF65-6733-65BC-D05811B9ABFB}"/>
              </a:ext>
            </a:extLst>
          </p:cNvPr>
          <p:cNvSpPr txBox="1"/>
          <p:nvPr/>
        </p:nvSpPr>
        <p:spPr>
          <a:xfrm>
            <a:off x="1226274" y="2346067"/>
            <a:ext cx="4505785" cy="369332"/>
          </a:xfrm>
          <a:prstGeom prst="rect">
            <a:avLst/>
          </a:prstGeom>
          <a:noFill/>
        </p:spPr>
        <p:txBody>
          <a:bodyPr wrap="square" rtlCol="0">
            <a:spAutoFit/>
          </a:bodyPr>
          <a:lstStyle/>
          <a:p>
            <a:pPr algn="ctr"/>
            <a:r>
              <a:rPr lang="de-CH" dirty="0">
                <a:solidFill>
                  <a:srgbClr val="686868"/>
                </a:solidFill>
              </a:rPr>
              <a:t>«L'ascensore è troppo lento»</a:t>
            </a:r>
          </a:p>
        </p:txBody>
      </p:sp>
      <p:sp>
        <p:nvSpPr>
          <p:cNvPr id="15" name="Textfeld 14">
            <a:extLst>
              <a:ext uri="{FF2B5EF4-FFF2-40B4-BE49-F238E27FC236}">
                <a16:creationId xmlns:a16="http://schemas.microsoft.com/office/drawing/2014/main" id="{7EF85DDE-B629-DDEE-CAD8-9DCFB0EB7F65}"/>
              </a:ext>
            </a:extLst>
          </p:cNvPr>
          <p:cNvSpPr txBox="1"/>
          <p:nvPr/>
        </p:nvSpPr>
        <p:spPr>
          <a:xfrm>
            <a:off x="7319750" y="2004866"/>
            <a:ext cx="4503761" cy="1231106"/>
          </a:xfrm>
          <a:prstGeom prst="rect">
            <a:avLst/>
          </a:prstGeom>
          <a:noFill/>
        </p:spPr>
        <p:txBody>
          <a:bodyPr wrap="square" rtlCol="0">
            <a:spAutoFit/>
          </a:bodyPr>
          <a:lstStyle/>
          <a:p>
            <a:pPr algn="ctr"/>
            <a:r>
              <a:rPr lang="de-CH">
                <a:solidFill>
                  <a:srgbClr val="686868"/>
                </a:solidFill>
              </a:rPr>
              <a:t>«Rendi l’ascensore più veloce»</a:t>
            </a:r>
          </a:p>
          <a:p>
            <a:pPr algn="ctr"/>
            <a:endParaRPr lang="de-CH" sz="800">
              <a:solidFill>
                <a:srgbClr val="686868"/>
              </a:solidFill>
            </a:endParaRPr>
          </a:p>
          <a:p>
            <a:pPr algn="ctr"/>
            <a:r>
              <a:rPr lang="de-CH" sz="1600">
                <a:solidFill>
                  <a:srgbClr val="686868"/>
                </a:solidFill>
              </a:rPr>
              <a:t>Installa un nuovo ascensore</a:t>
            </a:r>
          </a:p>
          <a:p>
            <a:pPr algn="ctr"/>
            <a:r>
              <a:rPr lang="de-CH" sz="1600">
                <a:solidFill>
                  <a:srgbClr val="686868"/>
                </a:solidFill>
              </a:rPr>
              <a:t>Sostituisci il motore</a:t>
            </a:r>
          </a:p>
          <a:p>
            <a:pPr algn="ctr"/>
            <a:r>
              <a:rPr lang="de-CH" sz="1600">
                <a:solidFill>
                  <a:srgbClr val="686868"/>
                </a:solidFill>
              </a:rPr>
              <a:t>Migliora il sistema di controllo</a:t>
            </a:r>
            <a:endParaRPr lang="de-CH" sz="1600" dirty="0">
              <a:solidFill>
                <a:srgbClr val="686868"/>
              </a:solidFill>
            </a:endParaRPr>
          </a:p>
        </p:txBody>
      </p:sp>
      <p:sp>
        <p:nvSpPr>
          <p:cNvPr id="16" name="Rechteck 15">
            <a:extLst>
              <a:ext uri="{FF2B5EF4-FFF2-40B4-BE49-F238E27FC236}">
                <a16:creationId xmlns:a16="http://schemas.microsoft.com/office/drawing/2014/main" id="{BF00CA67-8B13-1882-843B-52C2252BE06B}"/>
              </a:ext>
            </a:extLst>
          </p:cNvPr>
          <p:cNvSpPr/>
          <p:nvPr/>
        </p:nvSpPr>
        <p:spPr>
          <a:xfrm>
            <a:off x="1226274" y="3940582"/>
            <a:ext cx="4505786" cy="1777706"/>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Rechteck 16">
            <a:extLst>
              <a:ext uri="{FF2B5EF4-FFF2-40B4-BE49-F238E27FC236}">
                <a16:creationId xmlns:a16="http://schemas.microsoft.com/office/drawing/2014/main" id="{E6B364B2-92AD-AF1C-EDDF-7B3A503E4507}"/>
              </a:ext>
            </a:extLst>
          </p:cNvPr>
          <p:cNvSpPr/>
          <p:nvPr/>
        </p:nvSpPr>
        <p:spPr>
          <a:xfrm>
            <a:off x="7319751" y="3901891"/>
            <a:ext cx="4505786" cy="1860016"/>
          </a:xfrm>
          <a:prstGeom prst="rect">
            <a:avLst/>
          </a:prstGeom>
          <a:solidFill>
            <a:schemeClr val="bg1"/>
          </a:solid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Textfeld 17">
            <a:extLst>
              <a:ext uri="{FF2B5EF4-FFF2-40B4-BE49-F238E27FC236}">
                <a16:creationId xmlns:a16="http://schemas.microsoft.com/office/drawing/2014/main" id="{39C7621F-7A82-26D2-BD3E-2612B779F189}"/>
              </a:ext>
            </a:extLst>
          </p:cNvPr>
          <p:cNvSpPr txBox="1"/>
          <p:nvPr/>
        </p:nvSpPr>
        <p:spPr>
          <a:xfrm>
            <a:off x="1226274" y="4654775"/>
            <a:ext cx="4505785" cy="369332"/>
          </a:xfrm>
          <a:prstGeom prst="rect">
            <a:avLst/>
          </a:prstGeom>
          <a:noFill/>
        </p:spPr>
        <p:txBody>
          <a:bodyPr wrap="square" rtlCol="0">
            <a:spAutoFit/>
          </a:bodyPr>
          <a:lstStyle/>
          <a:p>
            <a:pPr algn="ctr"/>
            <a:r>
              <a:rPr lang="de-CH" dirty="0">
                <a:solidFill>
                  <a:srgbClr val="686868"/>
                </a:solidFill>
              </a:rPr>
              <a:t>«L'attesa è snervante»</a:t>
            </a:r>
          </a:p>
        </p:txBody>
      </p:sp>
      <p:sp>
        <p:nvSpPr>
          <p:cNvPr id="19" name="Textfeld 18">
            <a:extLst>
              <a:ext uri="{FF2B5EF4-FFF2-40B4-BE49-F238E27FC236}">
                <a16:creationId xmlns:a16="http://schemas.microsoft.com/office/drawing/2014/main" id="{2FB7D6E3-FA55-340C-7DD1-EA41FF838D89}"/>
              </a:ext>
            </a:extLst>
          </p:cNvPr>
          <p:cNvSpPr txBox="1"/>
          <p:nvPr/>
        </p:nvSpPr>
        <p:spPr>
          <a:xfrm>
            <a:off x="7319750" y="4040620"/>
            <a:ext cx="4503761" cy="1508105"/>
          </a:xfrm>
          <a:prstGeom prst="rect">
            <a:avLst/>
          </a:prstGeom>
          <a:noFill/>
        </p:spPr>
        <p:txBody>
          <a:bodyPr wrap="square" rtlCol="0">
            <a:spAutoFit/>
          </a:bodyPr>
          <a:lstStyle/>
          <a:p>
            <a:pPr algn="ctr"/>
            <a:r>
              <a:rPr lang="de-CH" dirty="0">
                <a:solidFill>
                  <a:srgbClr val="686868"/>
                </a:solidFill>
              </a:rPr>
              <a:t>«Fai in modo che l’attesa sembri più breve»</a:t>
            </a:r>
          </a:p>
          <a:p>
            <a:pPr algn="ctr"/>
            <a:endParaRPr lang="de-CH" sz="800" dirty="0">
              <a:solidFill>
                <a:srgbClr val="686868"/>
              </a:solidFill>
            </a:endParaRPr>
          </a:p>
          <a:p>
            <a:pPr algn="ctr"/>
            <a:r>
              <a:rPr lang="de-CH" sz="1600" dirty="0">
                <a:solidFill>
                  <a:srgbClr val="686868"/>
                </a:solidFill>
              </a:rPr>
              <a:t>Appendi degli specchi</a:t>
            </a:r>
          </a:p>
          <a:p>
            <a:pPr algn="ctr"/>
            <a:r>
              <a:rPr lang="de-CH" sz="1600" dirty="0">
                <a:solidFill>
                  <a:srgbClr val="686868"/>
                </a:solidFill>
              </a:rPr>
              <a:t>Metti un po’ di musica</a:t>
            </a:r>
          </a:p>
          <a:p>
            <a:pPr algn="ctr"/>
            <a:r>
              <a:rPr lang="de-CH" sz="1600" dirty="0">
                <a:solidFill>
                  <a:srgbClr val="686868"/>
                </a:solidFill>
              </a:rPr>
              <a:t>Installa un dispenser di disinfettante per le mani</a:t>
            </a:r>
          </a:p>
        </p:txBody>
      </p:sp>
      <p:sp>
        <p:nvSpPr>
          <p:cNvPr id="20" name="Pfeil: nach rechts 19">
            <a:extLst>
              <a:ext uri="{FF2B5EF4-FFF2-40B4-BE49-F238E27FC236}">
                <a16:creationId xmlns:a16="http://schemas.microsoft.com/office/drawing/2014/main" id="{C55785E4-E9B4-74F4-73C2-5E85C05325C3}"/>
              </a:ext>
            </a:extLst>
          </p:cNvPr>
          <p:cNvSpPr/>
          <p:nvPr/>
        </p:nvSpPr>
        <p:spPr>
          <a:xfrm>
            <a:off x="5773003" y="1841090"/>
            <a:ext cx="1531073" cy="1430271"/>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1" name="Textfeld 20">
            <a:extLst>
              <a:ext uri="{FF2B5EF4-FFF2-40B4-BE49-F238E27FC236}">
                <a16:creationId xmlns:a16="http://schemas.microsoft.com/office/drawing/2014/main" id="{13DDE624-E8B2-D062-44B1-0FA1D399D686}"/>
              </a:ext>
            </a:extLst>
          </p:cNvPr>
          <p:cNvSpPr txBox="1"/>
          <p:nvPr/>
        </p:nvSpPr>
        <p:spPr>
          <a:xfrm>
            <a:off x="2770484" y="3495582"/>
            <a:ext cx="2961573" cy="369332"/>
          </a:xfrm>
          <a:prstGeom prst="rect">
            <a:avLst/>
          </a:prstGeom>
          <a:noFill/>
        </p:spPr>
        <p:txBody>
          <a:bodyPr wrap="square" rtlCol="0">
            <a:spAutoFit/>
          </a:bodyPr>
          <a:lstStyle/>
          <a:p>
            <a:r>
              <a:rPr lang="it-CH" b="1" noProof="0" dirty="0"/>
              <a:t>Riformulare il problema</a:t>
            </a:r>
          </a:p>
        </p:txBody>
      </p:sp>
      <p:sp>
        <p:nvSpPr>
          <p:cNvPr id="22" name="Pfeil: nach rechts 21">
            <a:extLst>
              <a:ext uri="{FF2B5EF4-FFF2-40B4-BE49-F238E27FC236}">
                <a16:creationId xmlns:a16="http://schemas.microsoft.com/office/drawing/2014/main" id="{3147709C-C85C-32D2-32A1-0C330C7E12BC}"/>
              </a:ext>
            </a:extLst>
          </p:cNvPr>
          <p:cNvSpPr/>
          <p:nvPr/>
        </p:nvSpPr>
        <p:spPr>
          <a:xfrm>
            <a:off x="5760368" y="4142639"/>
            <a:ext cx="1531073" cy="1430271"/>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3" name="Textfeld 22">
            <a:extLst>
              <a:ext uri="{FF2B5EF4-FFF2-40B4-BE49-F238E27FC236}">
                <a16:creationId xmlns:a16="http://schemas.microsoft.com/office/drawing/2014/main" id="{3880DB62-6D2C-512A-3C8D-85C7823D09B1}"/>
              </a:ext>
            </a:extLst>
          </p:cNvPr>
          <p:cNvSpPr txBox="1"/>
          <p:nvPr/>
        </p:nvSpPr>
        <p:spPr>
          <a:xfrm>
            <a:off x="5758342" y="4578406"/>
            <a:ext cx="1531073" cy="646331"/>
          </a:xfrm>
          <a:prstGeom prst="rect">
            <a:avLst/>
          </a:prstGeom>
          <a:noFill/>
        </p:spPr>
        <p:txBody>
          <a:bodyPr wrap="square" rtlCol="0">
            <a:spAutoFit/>
          </a:bodyPr>
          <a:lstStyle/>
          <a:p>
            <a:r>
              <a:rPr lang="de-CH" dirty="0" err="1"/>
              <a:t>Trovare</a:t>
            </a:r>
            <a:r>
              <a:rPr lang="de-CH" dirty="0"/>
              <a:t> </a:t>
            </a:r>
            <a:r>
              <a:rPr lang="de-CH" dirty="0" err="1"/>
              <a:t>una</a:t>
            </a:r>
            <a:r>
              <a:rPr lang="de-CH" dirty="0"/>
              <a:t> </a:t>
            </a:r>
            <a:r>
              <a:rPr lang="de-CH" dirty="0" err="1"/>
              <a:t>soluzione</a:t>
            </a:r>
            <a:endParaRPr lang="de-CH" dirty="0"/>
          </a:p>
        </p:txBody>
      </p:sp>
      <p:sp>
        <p:nvSpPr>
          <p:cNvPr id="24" name="Pfeil: nach unten 23">
            <a:extLst>
              <a:ext uri="{FF2B5EF4-FFF2-40B4-BE49-F238E27FC236}">
                <a16:creationId xmlns:a16="http://schemas.microsoft.com/office/drawing/2014/main" id="{64D068A0-7CC0-F1D7-E99C-67FFB3A619BC}"/>
              </a:ext>
            </a:extLst>
          </p:cNvPr>
          <p:cNvSpPr/>
          <p:nvPr/>
        </p:nvSpPr>
        <p:spPr>
          <a:xfrm>
            <a:off x="1951630" y="3432885"/>
            <a:ext cx="600501" cy="47342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5" name="Textfeld 24">
            <a:extLst>
              <a:ext uri="{FF2B5EF4-FFF2-40B4-BE49-F238E27FC236}">
                <a16:creationId xmlns:a16="http://schemas.microsoft.com/office/drawing/2014/main" id="{B4D8146F-C4B4-4887-CE70-5FC073F597CA}"/>
              </a:ext>
            </a:extLst>
          </p:cNvPr>
          <p:cNvSpPr txBox="1"/>
          <p:nvPr/>
        </p:nvSpPr>
        <p:spPr>
          <a:xfrm>
            <a:off x="5770977" y="2255693"/>
            <a:ext cx="1520464" cy="646331"/>
          </a:xfrm>
          <a:prstGeom prst="rect">
            <a:avLst/>
          </a:prstGeom>
          <a:noFill/>
        </p:spPr>
        <p:txBody>
          <a:bodyPr wrap="square" rtlCol="0">
            <a:spAutoFit/>
          </a:bodyPr>
          <a:lstStyle/>
          <a:p>
            <a:r>
              <a:rPr lang="de-CH" dirty="0" err="1"/>
              <a:t>Trovare</a:t>
            </a:r>
            <a:r>
              <a:rPr lang="de-CH" dirty="0"/>
              <a:t> </a:t>
            </a:r>
            <a:r>
              <a:rPr lang="de-CH" dirty="0" err="1"/>
              <a:t>una</a:t>
            </a:r>
            <a:r>
              <a:rPr lang="de-CH" dirty="0"/>
              <a:t> </a:t>
            </a:r>
            <a:r>
              <a:rPr lang="de-CH" dirty="0" err="1"/>
              <a:t>soluzione</a:t>
            </a:r>
            <a:endParaRPr lang="de-CH" dirty="0"/>
          </a:p>
        </p:txBody>
      </p:sp>
      <p:grpSp>
        <p:nvGrpSpPr>
          <p:cNvPr id="4" name="Gruppieren 3">
            <a:extLst>
              <a:ext uri="{FF2B5EF4-FFF2-40B4-BE49-F238E27FC236}">
                <a16:creationId xmlns:a16="http://schemas.microsoft.com/office/drawing/2014/main" id="{82E2C569-BA72-E36D-5282-E8010CF8C03E}"/>
              </a:ext>
            </a:extLst>
          </p:cNvPr>
          <p:cNvGrpSpPr/>
          <p:nvPr/>
        </p:nvGrpSpPr>
        <p:grpSpPr>
          <a:xfrm>
            <a:off x="10741563" y="-1959"/>
            <a:ext cx="1454331" cy="1277285"/>
            <a:chOff x="10737669" y="0"/>
            <a:chExt cx="1454331" cy="1277285"/>
          </a:xfrm>
        </p:grpSpPr>
        <p:sp>
          <p:nvSpPr>
            <p:cNvPr id="6" name="Rechteck 5">
              <a:extLst>
                <a:ext uri="{FF2B5EF4-FFF2-40B4-BE49-F238E27FC236}">
                  <a16:creationId xmlns:a16="http://schemas.microsoft.com/office/drawing/2014/main" id="{4643222F-964B-CE56-9407-366BC4E01DFC}"/>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1" name="Grafik 10">
              <a:extLst>
                <a:ext uri="{FF2B5EF4-FFF2-40B4-BE49-F238E27FC236}">
                  <a16:creationId xmlns:a16="http://schemas.microsoft.com/office/drawing/2014/main" id="{63B5AC28-6976-BF04-7B70-85A7A2B644D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205024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E547CC7-641B-D0CA-235B-CF8569AC369B}"/>
              </a:ext>
            </a:extLst>
          </p:cNvPr>
          <p:cNvSpPr>
            <a:spLocks noGrp="1"/>
          </p:cNvSpPr>
          <p:nvPr>
            <p:ph type="body" idx="1"/>
          </p:nvPr>
        </p:nvSpPr>
        <p:spPr>
          <a:xfrm>
            <a:off x="950225" y="532264"/>
            <a:ext cx="9967545" cy="3628896"/>
          </a:xfrm>
        </p:spPr>
        <p:txBody>
          <a:bodyPr>
            <a:normAutofit fontScale="92500" lnSpcReduction="20000"/>
          </a:bodyPr>
          <a:lstStyle/>
          <a:p>
            <a:pPr algn="l"/>
            <a:r>
              <a:rPr lang="de-CH" b="1" noProof="0" dirty="0">
                <a:solidFill>
                  <a:srgbClr val="0B4874"/>
                </a:solidFill>
              </a:rPr>
              <a:t>L'obiettivo del «reframing»</a:t>
            </a:r>
          </a:p>
          <a:p>
            <a:pPr algn="l"/>
            <a:endParaRPr lang="de-CH" b="1" noProof="0" dirty="0">
              <a:solidFill>
                <a:srgbClr val="0B4874"/>
              </a:solidFill>
            </a:endParaRPr>
          </a:p>
          <a:p>
            <a:pPr algn="l"/>
            <a:r>
              <a:rPr lang="de-CH" sz="2200" noProof="0" dirty="0">
                <a:solidFill>
                  <a:srgbClr val="0B4874"/>
                </a:solidFill>
              </a:rPr>
              <a:t>Identificare il vero problema è il passo più importante, perché: </a:t>
            </a:r>
          </a:p>
          <a:p>
            <a:pPr marL="355600" indent="-355600" algn="l">
              <a:buFont typeface="Arial" panose="020B0604020202020204" pitchFamily="34" charset="0"/>
              <a:buChar char="•"/>
            </a:pPr>
            <a:r>
              <a:rPr lang="de-CH" sz="2200" noProof="0" dirty="0">
                <a:solidFill>
                  <a:srgbClr val="0B4874"/>
                </a:solidFill>
              </a:rPr>
              <a:t>è fondamentale comprendere appieno il </a:t>
            </a:r>
            <a:r>
              <a:rPr lang="de-CH" sz="2200" noProof="0" dirty="0" err="1">
                <a:solidFill>
                  <a:srgbClr val="0B4874"/>
                </a:solidFill>
              </a:rPr>
              <a:t>problema</a:t>
            </a:r>
            <a:r>
              <a:rPr lang="de-CH" sz="2200" noProof="0" dirty="0">
                <a:solidFill>
                  <a:srgbClr val="0B4874"/>
                </a:solidFill>
              </a:rPr>
              <a:t>;</a:t>
            </a:r>
          </a:p>
          <a:p>
            <a:pPr marL="355600" indent="-355600" algn="l">
              <a:buFont typeface="Arial" panose="020B0604020202020204" pitchFamily="34" charset="0"/>
              <a:buChar char="•"/>
            </a:pPr>
            <a:r>
              <a:rPr lang="de-CH" sz="2200" noProof="0" dirty="0">
                <a:solidFill>
                  <a:srgbClr val="0B4874"/>
                </a:solidFill>
              </a:rPr>
              <a:t>è necessario distinguere i sintomi dalle cause.</a:t>
            </a:r>
          </a:p>
          <a:p>
            <a:pPr algn="l"/>
            <a:endParaRPr lang="de-CH" sz="2200" noProof="0" dirty="0">
              <a:solidFill>
                <a:srgbClr val="0B4874"/>
              </a:solidFill>
            </a:endParaRPr>
          </a:p>
          <a:p>
            <a:pPr marL="355600" indent="-355600" algn="l">
              <a:buFont typeface="Arial" panose="020B0604020202020204" pitchFamily="34" charset="0"/>
              <a:buChar char="•"/>
            </a:pPr>
            <a:endParaRPr lang="de-CH" sz="2200" dirty="0">
              <a:solidFill>
                <a:srgbClr val="0B4874"/>
              </a:solidFill>
            </a:endParaRPr>
          </a:p>
          <a:p>
            <a:pPr algn="l"/>
            <a:r>
              <a:rPr lang="de-CH" sz="2200" dirty="0">
                <a:solidFill>
                  <a:srgbClr val="0B4874"/>
                </a:solidFill>
              </a:rPr>
              <a:t>Nel nostro esempio: </a:t>
            </a:r>
          </a:p>
          <a:p>
            <a:pPr algn="l"/>
            <a:r>
              <a:rPr lang="de-CH" sz="2200" dirty="0">
                <a:solidFill>
                  <a:srgbClr val="0B4874"/>
                </a:solidFill>
              </a:rPr>
              <a:t>i reclami relativi alla lentezza dell’ascensore sono il </a:t>
            </a:r>
            <a:r>
              <a:rPr lang="de-CH" sz="2200" dirty="0" err="1">
                <a:solidFill>
                  <a:srgbClr val="0B4874"/>
                </a:solidFill>
              </a:rPr>
              <a:t>sintomo</a:t>
            </a:r>
            <a:r>
              <a:rPr lang="de-CH" sz="2200" dirty="0">
                <a:solidFill>
                  <a:srgbClr val="0B4874"/>
                </a:solidFill>
              </a:rPr>
              <a:t>;</a:t>
            </a:r>
          </a:p>
          <a:p>
            <a:pPr algn="l"/>
            <a:r>
              <a:rPr lang="de-CH" sz="2200" dirty="0">
                <a:solidFill>
                  <a:srgbClr val="0B4874"/>
                </a:solidFill>
              </a:rPr>
              <a:t>la noia durante l’attesa è la causa. </a:t>
            </a:r>
            <a:endParaRPr lang="de-CH" sz="2200" noProof="0" dirty="0">
              <a:solidFill>
                <a:srgbClr val="0B4874"/>
              </a:solidFill>
            </a:endParaRPr>
          </a:p>
          <a:p>
            <a:endParaRPr lang="de-CH" noProof="0" dirty="0">
              <a:solidFill>
                <a:srgbClr val="0B4874"/>
              </a:solidFill>
            </a:endParaRPr>
          </a:p>
        </p:txBody>
      </p:sp>
      <p:sp>
        <p:nvSpPr>
          <p:cNvPr id="4" name="Textfeld 3">
            <a:extLst>
              <a:ext uri="{FF2B5EF4-FFF2-40B4-BE49-F238E27FC236}">
                <a16:creationId xmlns:a16="http://schemas.microsoft.com/office/drawing/2014/main" id="{1AD27F8F-6036-34CC-1F53-E50F62430A9C}"/>
              </a:ext>
            </a:extLst>
          </p:cNvPr>
          <p:cNvSpPr txBox="1"/>
          <p:nvPr/>
        </p:nvSpPr>
        <p:spPr>
          <a:xfrm>
            <a:off x="1185330" y="2337995"/>
            <a:ext cx="8021215" cy="246221"/>
          </a:xfrm>
          <a:prstGeom prst="rect">
            <a:avLst/>
          </a:prstGeom>
          <a:noFill/>
        </p:spPr>
        <p:txBody>
          <a:bodyPr wrap="square">
            <a:spAutoFit/>
          </a:bodyPr>
          <a:lstStyle>
            <a:defPPr>
              <a:defRPr lang="ru-RU"/>
            </a:defPPr>
            <a:lvl1pPr>
              <a:defRPr sz="1400">
                <a:solidFill>
                  <a:srgbClr val="898F97"/>
                </a:solidFill>
              </a:defRPr>
            </a:lvl1pPr>
          </a:lstStyle>
          <a:p>
            <a:r>
              <a:rPr lang="de-CH" sz="1000" b="1" dirty="0">
                <a:solidFill>
                  <a:srgbClr val="686868"/>
                </a:solidFill>
              </a:rPr>
              <a:t>Fonte</a:t>
            </a:r>
            <a:r>
              <a:rPr lang="de-CH" sz="1000" dirty="0">
                <a:solidFill>
                  <a:srgbClr val="686868"/>
                </a:solidFill>
              </a:rPr>
              <a:t>: https://pennstatelearning.psu.edu/istudy_tutorials/problemsolving/problemsolving5.html</a:t>
            </a:r>
          </a:p>
        </p:txBody>
      </p:sp>
      <p:sp>
        <p:nvSpPr>
          <p:cNvPr id="6" name="Textfeld 5">
            <a:extLst>
              <a:ext uri="{FF2B5EF4-FFF2-40B4-BE49-F238E27FC236}">
                <a16:creationId xmlns:a16="http://schemas.microsoft.com/office/drawing/2014/main" id="{CE806EDD-D9D3-A6E2-06A9-8484960815D4}"/>
              </a:ext>
            </a:extLst>
          </p:cNvPr>
          <p:cNvSpPr txBox="1"/>
          <p:nvPr/>
        </p:nvSpPr>
        <p:spPr>
          <a:xfrm>
            <a:off x="1039125" y="4434120"/>
            <a:ext cx="9517222" cy="1200329"/>
          </a:xfrm>
          <a:prstGeom prst="rect">
            <a:avLst/>
          </a:prstGeom>
          <a:noFill/>
          <a:ln w="28575">
            <a:solidFill>
              <a:srgbClr val="738D05"/>
            </a:solidFill>
          </a:ln>
        </p:spPr>
        <p:txBody>
          <a:bodyPr wrap="square">
            <a:spAutoFit/>
          </a:bodyPr>
          <a:lstStyle/>
          <a:p>
            <a:r>
              <a:rPr lang="de-CH" noProof="0" dirty="0">
                <a:solidFill>
                  <a:srgbClr val="686868"/>
                </a:solidFill>
              </a:rPr>
              <a:t>«Si noti che l’inquadramento iniziale del problema non deve necessariamente essere sbagliato. Installare un nuovo ascensore probabilmente funzionerebbe. Il punto importante del </a:t>
            </a:r>
            <a:r>
              <a:rPr lang="de-CH" dirty="0">
                <a:solidFill>
                  <a:srgbClr val="686868"/>
                </a:solidFill>
              </a:rPr>
              <a:t>“reframing” </a:t>
            </a:r>
            <a:r>
              <a:rPr lang="de-CH" noProof="0" dirty="0">
                <a:solidFill>
                  <a:srgbClr val="686868"/>
                </a:solidFill>
              </a:rPr>
              <a:t>non è trovare il problema</a:t>
            </a:r>
            <a:r>
              <a:rPr lang="de-CH" dirty="0">
                <a:solidFill>
                  <a:srgbClr val="686868"/>
                </a:solidFill>
              </a:rPr>
              <a:t> “reale”</a:t>
            </a:r>
            <a:r>
              <a:rPr lang="de-CH" noProof="0" dirty="0">
                <a:solidFill>
                  <a:srgbClr val="686868"/>
                </a:solidFill>
              </a:rPr>
              <a:t>, ma verificare se ne esiste uno migliore che si possa risolvere.»</a:t>
            </a:r>
          </a:p>
        </p:txBody>
      </p:sp>
      <p:sp>
        <p:nvSpPr>
          <p:cNvPr id="8" name="Textfeld 7">
            <a:extLst>
              <a:ext uri="{FF2B5EF4-FFF2-40B4-BE49-F238E27FC236}">
                <a16:creationId xmlns:a16="http://schemas.microsoft.com/office/drawing/2014/main" id="{E8297063-AE4F-5178-06B5-D3C5196641D7}"/>
              </a:ext>
            </a:extLst>
          </p:cNvPr>
          <p:cNvSpPr txBox="1"/>
          <p:nvPr/>
        </p:nvSpPr>
        <p:spPr>
          <a:xfrm>
            <a:off x="1185330" y="5812066"/>
            <a:ext cx="9517223" cy="246221"/>
          </a:xfrm>
          <a:prstGeom prst="rect">
            <a:avLst/>
          </a:prstGeom>
          <a:noFill/>
        </p:spPr>
        <p:txBody>
          <a:bodyPr wrap="square">
            <a:spAutoFit/>
          </a:bodyPr>
          <a:lstStyle/>
          <a:p>
            <a:r>
              <a:rPr lang="de-CH" sz="1000" b="1" dirty="0">
                <a:solidFill>
                  <a:srgbClr val="686868"/>
                </a:solidFill>
              </a:rPr>
              <a:t>Fonte</a:t>
            </a:r>
            <a:r>
              <a:rPr lang="de-CH" sz="1000" dirty="0">
                <a:solidFill>
                  <a:srgbClr val="686868"/>
                </a:solidFill>
              </a:rPr>
              <a:t>: https://hbr.org/2017/01/are-you-solving-the-right-problems [Citazione originale in inglese]</a:t>
            </a:r>
          </a:p>
        </p:txBody>
      </p:sp>
      <p:sp>
        <p:nvSpPr>
          <p:cNvPr id="3" name="Foliennummernplatzhalter 2">
            <a:extLst>
              <a:ext uri="{FF2B5EF4-FFF2-40B4-BE49-F238E27FC236}">
                <a16:creationId xmlns:a16="http://schemas.microsoft.com/office/drawing/2014/main" id="{C4D39B13-A4F7-E7E4-99C0-F375FA8D11DA}"/>
              </a:ext>
            </a:extLst>
          </p:cNvPr>
          <p:cNvSpPr>
            <a:spLocks noGrp="1"/>
          </p:cNvSpPr>
          <p:nvPr>
            <p:ph type="sldNum" sz="quarter" idx="12"/>
          </p:nvPr>
        </p:nvSpPr>
        <p:spPr/>
        <p:txBody>
          <a:bodyPr/>
          <a:lstStyle/>
          <a:p>
            <a:fld id="{B7E6CA31-DA56-47CF-9891-B6D0296B6AEC}" type="slidenum">
              <a:rPr lang="ru-RU" smtClean="0"/>
              <a:t>19</a:t>
            </a:fld>
            <a:endParaRPr lang="ru-RU"/>
          </a:p>
        </p:txBody>
      </p:sp>
      <p:grpSp>
        <p:nvGrpSpPr>
          <p:cNvPr id="5" name="Gruppieren 4">
            <a:extLst>
              <a:ext uri="{FF2B5EF4-FFF2-40B4-BE49-F238E27FC236}">
                <a16:creationId xmlns:a16="http://schemas.microsoft.com/office/drawing/2014/main" id="{16A0053C-1A29-590F-BD88-6361FD54C3E2}"/>
              </a:ext>
            </a:extLst>
          </p:cNvPr>
          <p:cNvGrpSpPr/>
          <p:nvPr/>
        </p:nvGrpSpPr>
        <p:grpSpPr>
          <a:xfrm>
            <a:off x="10741563" y="-1959"/>
            <a:ext cx="1454331" cy="1277285"/>
            <a:chOff x="10737669" y="0"/>
            <a:chExt cx="1454331" cy="1277285"/>
          </a:xfrm>
        </p:grpSpPr>
        <p:sp>
          <p:nvSpPr>
            <p:cNvPr id="7" name="Rechteck 6">
              <a:extLst>
                <a:ext uri="{FF2B5EF4-FFF2-40B4-BE49-F238E27FC236}">
                  <a16:creationId xmlns:a16="http://schemas.microsoft.com/office/drawing/2014/main" id="{5E826E09-47BC-4094-F91E-4E326FF8E2C1}"/>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9" name="Grafik 8">
              <a:extLst>
                <a:ext uri="{FF2B5EF4-FFF2-40B4-BE49-F238E27FC236}">
                  <a16:creationId xmlns:a16="http://schemas.microsoft.com/office/drawing/2014/main" id="{AAA2CA79-4AD0-9299-3E64-808AEFA0EF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200878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0" y="456780"/>
            <a:ext cx="10629597"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a:pPr>
            <a:r>
              <a:rPr kumimoji="0" lang="it-CH" sz="21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Condizioni di utilizzo del programma di apprendimento myidea</a:t>
            </a:r>
            <a:endParaRPr kumimoji="0" lang="it-CH" sz="21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Uso liberamente accessibile: </a:t>
            </a:r>
            <a:r>
              <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I documenti sono liberamente accessibili e in linea di principio possono essere utilizzati da chiunque.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Per chi sono stati creati i documenti?</a:t>
            </a:r>
            <a:r>
              <a:rPr kumimoji="0" lang="it-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documenti sono stati creati per essere utilizzati nelle scuole professionali. Si rivolgono principalmente agli insegnanti che hanno completato un corso di formazione di base di quattro giorni sul programma di apprendimento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Se si desidera utilizzare i documenti senza aver completato questa formazione, è possibile farlo. In questo caso, vi preghiamo di comunicarcelo. Saremo lieti di parlare con voi: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Attribuzione: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Ogni volta che i materiali vengono utilizzati, il “Centro svizzero per la mentalità e l'agire imprenditoriale </a:t>
            </a:r>
            <a:r>
              <a:rPr kumimoji="0" lang="it-CH" sz="1200" b="0" i="0"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deve essere identificato come l'autore dei documenti. Ciò può essere fatto utilizzando la seguente dicitura: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"Documenti creati da: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Se si utilizzano documenti completi (ad esempio diapositive PowerPoint, documenti Word come il mini business plan), si prega di lasciare il logo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nei punti appropriati.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2011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Nessun uso commerciale: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materiali non possono essere utilizzati per scopi commerciali. Possono essere utilizzati solo a fini didattici.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Modifica e ulteriore sviluppo: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È un principio fondamentale che gli insegnanti che utilizzano i materiali didattici di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possano adattarli e svilupparli ulteriormente. Tuttavia, anche se vengono apportate modifiche ai documenti, è necessario citare il Centro svizzero per la mentalità e l’agire imprenditoriale come creatore originale. In questo caso, aggiungete una nota che indichi che sono state apportate delle modifiche, ad 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“Basato su materiali del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 cura di [vostro nome/organizzazione]”.</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Contatti: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Per eventuali domande o ulteriori informazioni, non esitate a contattarci: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Grazie e buona fortuna per la realizzazione di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Centro svizzero per la mentalità e l’agire imprenditoriale </a:t>
            </a:r>
            <a:r>
              <a:rPr kumimoji="0" lang="it-CH" sz="1200" b="1" i="1" u="none" strike="noStrike" kern="1200" cap="none" spc="0" normalizeH="0" baseline="0" noProof="0" dirty="0" err="1">
                <a:ln>
                  <a:noFill/>
                </a:ln>
                <a:solidFill>
                  <a:srgbClr val="6C0A63"/>
                </a:solidFill>
                <a:effectLst/>
                <a:uLnTx/>
                <a:uFillTx/>
                <a:latin typeface="Century Gothic"/>
                <a:ea typeface="+mn-ea"/>
                <a:cs typeface="+mn-cs"/>
              </a:rPr>
              <a:t>csMAI</a:t>
            </a:r>
            <a:endParaRPr kumimoji="0" lang="it-CH" sz="1200" b="1" i="1" u="none" strike="noStrike" kern="1200" cap="none" spc="0" normalizeH="0" baseline="0" noProof="0" dirty="0">
              <a:ln>
                <a:noFill/>
              </a:ln>
              <a:solidFill>
                <a:srgbClr val="6C0A63"/>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97717"/>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350" b="1" i="0" u="none" strike="noStrike" kern="1200" cap="none" spc="0" normalizeH="0" baseline="0" noProof="0" dirty="0">
                <a:ln>
                  <a:noFill/>
                </a:ln>
                <a:solidFill>
                  <a:srgbClr val="6C0A63"/>
                </a:solidFill>
                <a:effectLst/>
                <a:uLnTx/>
                <a:uFillTx/>
                <a:latin typeface="Century Gothic"/>
                <a:ea typeface="+mn-ea"/>
                <a:cs typeface="+mn-cs"/>
              </a:rPr>
              <a:t>Siamo lieti che vogliate utilizzare i documenti del programma di apprendimento </a:t>
            </a:r>
            <a:r>
              <a:rPr kumimoji="0" lang="it-CH" sz="1350" b="1" i="1" u="none" strike="noStrike" kern="1200" cap="none" spc="0" normalizeH="0" baseline="0" noProof="0" dirty="0">
                <a:ln>
                  <a:noFill/>
                </a:ln>
                <a:solidFill>
                  <a:srgbClr val="6C0A63"/>
                </a:solidFill>
                <a:effectLst/>
                <a:uLnTx/>
                <a:uFillTx/>
                <a:latin typeface="Century Gothic"/>
                <a:ea typeface="+mn-ea"/>
                <a:cs typeface="+mn-cs"/>
              </a:rPr>
              <a:t>myidea </a:t>
            </a:r>
            <a:r>
              <a:rPr kumimoji="0" lang="it-CH" sz="1350" b="1" i="0" u="none" strike="noStrike" kern="1200" cap="none" spc="0" normalizeH="0" baseline="0" noProof="0" dirty="0">
                <a:ln>
                  <a:noFill/>
                </a:ln>
                <a:solidFill>
                  <a:srgbClr val="6C0A63"/>
                </a:solidFill>
                <a:effectLst/>
                <a:uLnTx/>
                <a:uFillTx/>
                <a:latin typeface="Century Gothic"/>
                <a:ea typeface="+mn-ea"/>
                <a:cs typeface="+mn-cs"/>
              </a:rPr>
              <a:t>nelle vostre lezioni. I documenti sono utilizzati per insegnare il pensiero e il comportamento imprenditoriale. Vi preghiamo di osservare le seguenti condizioni d'uso:</a:t>
            </a:r>
            <a:endParaRPr kumimoji="0" lang="it-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5125" y="183479"/>
            <a:ext cx="1851032" cy="925516"/>
          </a:xfrm>
          <a:prstGeom prst="rect">
            <a:avLst/>
          </a:prstGeom>
        </p:spPr>
      </p:pic>
    </p:spTree>
    <p:extLst>
      <p:ext uri="{BB962C8B-B14F-4D97-AF65-F5344CB8AC3E}">
        <p14:creationId xmlns:p14="http://schemas.microsoft.com/office/powerpoint/2010/main" val="533620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3D3403F-398C-AFCA-9555-02417E22FF39}"/>
              </a:ext>
            </a:extLst>
          </p:cNvPr>
          <p:cNvSpPr>
            <a:spLocks noGrp="1"/>
          </p:cNvSpPr>
          <p:nvPr>
            <p:ph type="body" idx="1"/>
          </p:nvPr>
        </p:nvSpPr>
        <p:spPr>
          <a:xfrm>
            <a:off x="936172" y="1411709"/>
            <a:ext cx="10319657" cy="3730562"/>
          </a:xfrm>
        </p:spPr>
        <p:txBody>
          <a:bodyPr>
            <a:normAutofit/>
          </a:bodyPr>
          <a:lstStyle/>
          <a:p>
            <a:pPr algn="l">
              <a:lnSpc>
                <a:spcPct val="130000"/>
              </a:lnSpc>
            </a:pPr>
            <a:r>
              <a:rPr lang="de-CH" sz="1800" noProof="0" dirty="0">
                <a:solidFill>
                  <a:srgbClr val="686868"/>
                </a:solidFill>
              </a:rPr>
              <a:t>Da un sondaggio condotto su 106 dirigenti di 91 aziende private e pubbliche di 17 paesi, Thomas </a:t>
            </a:r>
            <a:r>
              <a:rPr lang="de-CH" sz="1800" noProof="0" dirty="0" err="1">
                <a:solidFill>
                  <a:srgbClr val="686868"/>
                </a:solidFill>
              </a:rPr>
              <a:t>Wedell-Wedellsborg</a:t>
            </a:r>
            <a:r>
              <a:rPr lang="de-CH" sz="1800" noProof="0" dirty="0">
                <a:solidFill>
                  <a:srgbClr val="686868"/>
                </a:solidFill>
              </a:rPr>
              <a:t> ha rilevato quanto segue: ben l’85% degli intervistati riteneva che la propria azienda fosse </a:t>
            </a:r>
            <a:r>
              <a:rPr lang="de-CH" sz="1800" b="1" noProof="0" dirty="0">
                <a:solidFill>
                  <a:srgbClr val="686868"/>
                </a:solidFill>
              </a:rPr>
              <a:t>carente nell’analisi dei problemi</a:t>
            </a:r>
            <a:r>
              <a:rPr lang="de-CH" sz="1800" noProof="0" dirty="0">
                <a:solidFill>
                  <a:srgbClr val="686868"/>
                </a:solidFill>
              </a:rPr>
              <a:t>. L’87% concordava sul fatto che questa carenza comportasse costi considerevoli. Più di nove persone su dieci hanno dichiarato di essere interessate da questo problema. È emerso che la loro difficoltà non risiedeva nella risoluzione dei problemi, bensì </a:t>
            </a:r>
            <a:r>
              <a:rPr lang="de-CH" sz="1800" b="1" noProof="0" dirty="0">
                <a:solidFill>
                  <a:srgbClr val="686868"/>
                </a:solidFill>
              </a:rPr>
              <a:t>nell’individuare dove si trovassero</a:t>
            </a:r>
            <a:r>
              <a:rPr lang="de-CH" sz="1800" noProof="0" dirty="0">
                <a:solidFill>
                  <a:srgbClr val="686868"/>
                </a:solidFill>
              </a:rPr>
              <a:t>. </a:t>
            </a:r>
          </a:p>
          <a:p>
            <a:pPr algn="l">
              <a:lnSpc>
                <a:spcPct val="130000"/>
              </a:lnSpc>
            </a:pPr>
            <a:r>
              <a:rPr lang="de-CH" sz="1800" noProof="0" dirty="0">
                <a:solidFill>
                  <a:srgbClr val="686868"/>
                </a:solidFill>
              </a:rPr>
              <a:t>Le soluzioni creative nascono quasi sempre da una spiegazione alternativa o da una ridefinizione del problema. Lo scopo di una ridefinizione non è quello di individuare il «vero» problema, ma piuttosto di verificare se esista un problema migliore da risolvere. </a:t>
            </a:r>
          </a:p>
        </p:txBody>
      </p:sp>
      <p:sp>
        <p:nvSpPr>
          <p:cNvPr id="3" name="Textfeld 2">
            <a:extLst>
              <a:ext uri="{FF2B5EF4-FFF2-40B4-BE49-F238E27FC236}">
                <a16:creationId xmlns:a16="http://schemas.microsoft.com/office/drawing/2014/main" id="{684B1A30-6D66-0005-4E6D-2CBA32953D60}"/>
              </a:ext>
            </a:extLst>
          </p:cNvPr>
          <p:cNvSpPr txBox="1"/>
          <p:nvPr/>
        </p:nvSpPr>
        <p:spPr>
          <a:xfrm>
            <a:off x="945994" y="6180557"/>
            <a:ext cx="9517223" cy="246221"/>
          </a:xfrm>
          <a:prstGeom prst="rect">
            <a:avLst/>
          </a:prstGeom>
          <a:noFill/>
        </p:spPr>
        <p:txBody>
          <a:bodyPr wrap="square">
            <a:spAutoFit/>
          </a:bodyPr>
          <a:lstStyle/>
          <a:p>
            <a:r>
              <a:rPr lang="de-CH" sz="1000" b="1" dirty="0">
                <a:solidFill>
                  <a:srgbClr val="686868"/>
                </a:solidFill>
              </a:rPr>
              <a:t>Fonte</a:t>
            </a:r>
            <a:r>
              <a:rPr lang="de-CH" sz="1000" dirty="0">
                <a:solidFill>
                  <a:srgbClr val="686868"/>
                </a:solidFill>
              </a:rPr>
              <a:t>: https://hbr.org/2017/01/are-you-solving-the-right-problems</a:t>
            </a:r>
          </a:p>
        </p:txBody>
      </p:sp>
      <p:sp>
        <p:nvSpPr>
          <p:cNvPr id="4" name="Foliennummernplatzhalter 3">
            <a:extLst>
              <a:ext uri="{FF2B5EF4-FFF2-40B4-BE49-F238E27FC236}">
                <a16:creationId xmlns:a16="http://schemas.microsoft.com/office/drawing/2014/main" id="{DC425732-3272-76DE-BABD-6FAD60D9E2F3}"/>
              </a:ext>
            </a:extLst>
          </p:cNvPr>
          <p:cNvSpPr>
            <a:spLocks noGrp="1"/>
          </p:cNvSpPr>
          <p:nvPr>
            <p:ph type="sldNum" sz="quarter" idx="12"/>
          </p:nvPr>
        </p:nvSpPr>
        <p:spPr/>
        <p:txBody>
          <a:bodyPr/>
          <a:lstStyle/>
          <a:p>
            <a:fld id="{B7E6CA31-DA56-47CF-9891-B6D0296B6AEC}" type="slidenum">
              <a:rPr lang="ru-RU" smtClean="0"/>
              <a:t>20</a:t>
            </a:fld>
            <a:endParaRPr lang="ru-RU"/>
          </a:p>
        </p:txBody>
      </p:sp>
      <p:sp>
        <p:nvSpPr>
          <p:cNvPr id="5" name="Rectangle 2">
            <a:extLst>
              <a:ext uri="{FF2B5EF4-FFF2-40B4-BE49-F238E27FC236}">
                <a16:creationId xmlns:a16="http://schemas.microsoft.com/office/drawing/2014/main" id="{472AC3ED-0D85-5C02-4179-55605DB7991E}"/>
              </a:ext>
            </a:extLst>
          </p:cNvPr>
          <p:cNvSpPr txBox="1">
            <a:spLocks noChangeArrowheads="1"/>
          </p:cNvSpPr>
          <p:nvPr/>
        </p:nvSpPr>
        <p:spPr bwMode="auto">
          <a:xfrm>
            <a:off x="943193" y="236297"/>
            <a:ext cx="9406555" cy="657225"/>
          </a:xfrm>
          <a:prstGeom prst="rect">
            <a:avLst/>
          </a:prstGeom>
          <a:noFill/>
          <a:ln w="9525">
            <a:noFill/>
            <a:miter lim="800000"/>
            <a:headEnd/>
            <a:tailEnd/>
          </a:ln>
        </p:spPr>
        <p:txBody>
          <a:bodyPr anchor="ctr"/>
          <a:lstStyle/>
          <a:p>
            <a:pPr>
              <a:defRPr/>
            </a:pPr>
            <a:r>
              <a:rPr lang="de-CH" sz="2400" b="1" dirty="0">
                <a:solidFill>
                  <a:srgbClr val="0B4874"/>
                </a:solidFill>
              </a:rPr>
              <a:t>Anche nella pratica, spesso è una vera sfida individuare dove si trovano realmente i problemi</a:t>
            </a:r>
            <a:endParaRPr lang="de-CH" altLang="fr-FR" sz="2400" b="1" dirty="0">
              <a:solidFill>
                <a:srgbClr val="0B4874"/>
              </a:solidFill>
            </a:endParaRPr>
          </a:p>
        </p:txBody>
      </p:sp>
      <p:grpSp>
        <p:nvGrpSpPr>
          <p:cNvPr id="6" name="Gruppieren 5">
            <a:extLst>
              <a:ext uri="{FF2B5EF4-FFF2-40B4-BE49-F238E27FC236}">
                <a16:creationId xmlns:a16="http://schemas.microsoft.com/office/drawing/2014/main" id="{BF05D54F-F07A-F0E4-7417-A6B638D3D996}"/>
              </a:ext>
            </a:extLst>
          </p:cNvPr>
          <p:cNvGrpSpPr/>
          <p:nvPr/>
        </p:nvGrpSpPr>
        <p:grpSpPr>
          <a:xfrm>
            <a:off x="10741563" y="-1959"/>
            <a:ext cx="1454331" cy="1277285"/>
            <a:chOff x="10737669" y="0"/>
            <a:chExt cx="1454331" cy="1277285"/>
          </a:xfrm>
        </p:grpSpPr>
        <p:sp>
          <p:nvSpPr>
            <p:cNvPr id="7" name="Rechteck 6">
              <a:extLst>
                <a:ext uri="{FF2B5EF4-FFF2-40B4-BE49-F238E27FC236}">
                  <a16:creationId xmlns:a16="http://schemas.microsoft.com/office/drawing/2014/main" id="{F5D43AD7-D613-E15A-DBC7-38398BBF4BD5}"/>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8" name="Grafik 7">
              <a:extLst>
                <a:ext uri="{FF2B5EF4-FFF2-40B4-BE49-F238E27FC236}">
                  <a16:creationId xmlns:a16="http://schemas.microsoft.com/office/drawing/2014/main" id="{254F2A2E-BB23-FDC1-2FF6-9FC7A93E90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4242390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970FE-716B-67D0-398A-8BB80D08FD7B}"/>
            </a:ext>
          </a:extLst>
        </p:cNvPr>
        <p:cNvGrpSpPr/>
        <p:nvPr/>
      </p:nvGrpSpPr>
      <p:grpSpPr>
        <a:xfrm>
          <a:off x="0" y="0"/>
          <a:ext cx="0" cy="0"/>
          <a:chOff x="0" y="0"/>
          <a:chExt cx="0" cy="0"/>
        </a:xfrm>
      </p:grpSpPr>
      <p:sp>
        <p:nvSpPr>
          <p:cNvPr id="42" name="Freeform 5">
            <a:extLst>
              <a:ext uri="{FF2B5EF4-FFF2-40B4-BE49-F238E27FC236}">
                <a16:creationId xmlns:a16="http://schemas.microsoft.com/office/drawing/2014/main" id="{67B3EAB1-22B2-57C5-6FD3-B4C33BEB7C8F}"/>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sp>
        <p:nvSpPr>
          <p:cNvPr id="43" name="Freeform 5">
            <a:extLst>
              <a:ext uri="{FF2B5EF4-FFF2-40B4-BE49-F238E27FC236}">
                <a16:creationId xmlns:a16="http://schemas.microsoft.com/office/drawing/2014/main" id="{D4133597-B7F3-D7B3-26CB-A38FF844AF4A}"/>
              </a:ext>
            </a:extLst>
          </p:cNvPr>
          <p:cNvSpPr>
            <a:spLocks/>
          </p:cNvSpPr>
          <p:nvPr/>
        </p:nvSpPr>
        <p:spPr bwMode="auto">
          <a:xfrm>
            <a:off x="2054482" y="445930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2" name="Foliennummernplatzhalter 1">
            <a:extLst>
              <a:ext uri="{FF2B5EF4-FFF2-40B4-BE49-F238E27FC236}">
                <a16:creationId xmlns:a16="http://schemas.microsoft.com/office/drawing/2014/main" id="{17336BDA-747F-6957-3011-76C28CEBB8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a:ln>
                  <a:noFill/>
                </a:ln>
                <a:solidFill>
                  <a:prstClr val="white"/>
                </a:solidFill>
                <a:effectLst/>
                <a:uLnTx/>
                <a:uFillTx/>
                <a:latin typeface="Century Gothic"/>
                <a:ea typeface="+mn-ea"/>
                <a:cs typeface="+mn-cs"/>
              </a:rPr>
              <a:t>21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87" name="Gruppieren 86">
            <a:extLst>
              <a:ext uri="{FF2B5EF4-FFF2-40B4-BE49-F238E27FC236}">
                <a16:creationId xmlns:a16="http://schemas.microsoft.com/office/drawing/2014/main" id="{A8DDB2E9-FA63-2DF4-9EB9-1DE65DDEA46F}"/>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D9530097-E39B-483A-8A15-BC3F4964AC17}"/>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3" name="Freeform 7">
              <a:extLst>
                <a:ext uri="{FF2B5EF4-FFF2-40B4-BE49-F238E27FC236}">
                  <a16:creationId xmlns:a16="http://schemas.microsoft.com/office/drawing/2014/main" id="{93FC8E62-C8E3-5B8F-0D98-E59C810A7FD7}"/>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4" name="Freeform 8">
              <a:extLst>
                <a:ext uri="{FF2B5EF4-FFF2-40B4-BE49-F238E27FC236}">
                  <a16:creationId xmlns:a16="http://schemas.microsoft.com/office/drawing/2014/main" id="{871D4AC4-E8EC-6ADD-FEF4-99C9EDB9FE69}"/>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5" name="Freeform 9">
              <a:extLst>
                <a:ext uri="{FF2B5EF4-FFF2-40B4-BE49-F238E27FC236}">
                  <a16:creationId xmlns:a16="http://schemas.microsoft.com/office/drawing/2014/main" id="{7DCF0B6E-2423-F553-DB69-6832221C8CB0}"/>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6" name="Freeform 10">
              <a:extLst>
                <a:ext uri="{FF2B5EF4-FFF2-40B4-BE49-F238E27FC236}">
                  <a16:creationId xmlns:a16="http://schemas.microsoft.com/office/drawing/2014/main" id="{782998CF-4CDE-D531-3871-4807CF78A426}"/>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7" name="Freeform 11">
              <a:extLst>
                <a:ext uri="{FF2B5EF4-FFF2-40B4-BE49-F238E27FC236}">
                  <a16:creationId xmlns:a16="http://schemas.microsoft.com/office/drawing/2014/main" id="{2EE930F4-6488-A8D7-95F5-FB69F2401430}"/>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8" name="Freeform 12">
              <a:extLst>
                <a:ext uri="{FF2B5EF4-FFF2-40B4-BE49-F238E27FC236}">
                  <a16:creationId xmlns:a16="http://schemas.microsoft.com/office/drawing/2014/main" id="{A92AB8D6-0E23-3D7D-F725-CFE96298DA74}"/>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9" name="Freeform 13">
              <a:extLst>
                <a:ext uri="{FF2B5EF4-FFF2-40B4-BE49-F238E27FC236}">
                  <a16:creationId xmlns:a16="http://schemas.microsoft.com/office/drawing/2014/main" id="{6B881783-B2B8-6312-1065-3EE4EED5B438}"/>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0" name="Freeform 14">
              <a:extLst>
                <a:ext uri="{FF2B5EF4-FFF2-40B4-BE49-F238E27FC236}">
                  <a16:creationId xmlns:a16="http://schemas.microsoft.com/office/drawing/2014/main" id="{7928A5E0-822E-554B-6C48-CAA85B84F6E7}"/>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1" name="Freeform 15">
              <a:extLst>
                <a:ext uri="{FF2B5EF4-FFF2-40B4-BE49-F238E27FC236}">
                  <a16:creationId xmlns:a16="http://schemas.microsoft.com/office/drawing/2014/main" id="{1AB41B12-2BD6-138E-F6BC-747BD9F826D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2" name="Freeform 16">
              <a:extLst>
                <a:ext uri="{FF2B5EF4-FFF2-40B4-BE49-F238E27FC236}">
                  <a16:creationId xmlns:a16="http://schemas.microsoft.com/office/drawing/2014/main" id="{20651D4C-C1B9-D418-5C75-3FA93284B80E}"/>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3" name="Freeform 17">
              <a:extLst>
                <a:ext uri="{FF2B5EF4-FFF2-40B4-BE49-F238E27FC236}">
                  <a16:creationId xmlns:a16="http://schemas.microsoft.com/office/drawing/2014/main" id="{CC215967-9F0A-EF9D-BD30-E8175999AE9F}"/>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4" name="Freeform 18">
              <a:extLst>
                <a:ext uri="{FF2B5EF4-FFF2-40B4-BE49-F238E27FC236}">
                  <a16:creationId xmlns:a16="http://schemas.microsoft.com/office/drawing/2014/main" id="{DAE29FCD-ACCB-06A8-4D87-CA64904364D6}"/>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5" name="Freeform 19">
              <a:extLst>
                <a:ext uri="{FF2B5EF4-FFF2-40B4-BE49-F238E27FC236}">
                  <a16:creationId xmlns:a16="http://schemas.microsoft.com/office/drawing/2014/main" id="{1B457422-E6F0-6460-E2D5-5645A0EE71F7}"/>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6" name="Freeform 20">
              <a:extLst>
                <a:ext uri="{FF2B5EF4-FFF2-40B4-BE49-F238E27FC236}">
                  <a16:creationId xmlns:a16="http://schemas.microsoft.com/office/drawing/2014/main" id="{5286111C-37FE-E92D-D894-AC4934F0451C}"/>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7" name="Freeform 21">
              <a:extLst>
                <a:ext uri="{FF2B5EF4-FFF2-40B4-BE49-F238E27FC236}">
                  <a16:creationId xmlns:a16="http://schemas.microsoft.com/office/drawing/2014/main" id="{80A2E549-F4A1-B5F2-8BF3-16802B9FC906}"/>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8" name="Freeform 22">
              <a:extLst>
                <a:ext uri="{FF2B5EF4-FFF2-40B4-BE49-F238E27FC236}">
                  <a16:creationId xmlns:a16="http://schemas.microsoft.com/office/drawing/2014/main" id="{14CAE9C1-83BC-8C84-0105-F1729DDF68AF}"/>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9" name="Freeform 23">
              <a:extLst>
                <a:ext uri="{FF2B5EF4-FFF2-40B4-BE49-F238E27FC236}">
                  <a16:creationId xmlns:a16="http://schemas.microsoft.com/office/drawing/2014/main" id="{9D1C5CCE-4087-6E70-11D1-E36434C3C2D5}"/>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0" name="Freeform 24">
              <a:extLst>
                <a:ext uri="{FF2B5EF4-FFF2-40B4-BE49-F238E27FC236}">
                  <a16:creationId xmlns:a16="http://schemas.microsoft.com/office/drawing/2014/main" id="{8643242E-62BD-313E-2EF9-9766D1BFDE65}"/>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1" name="Freeform 25">
              <a:extLst>
                <a:ext uri="{FF2B5EF4-FFF2-40B4-BE49-F238E27FC236}">
                  <a16:creationId xmlns:a16="http://schemas.microsoft.com/office/drawing/2014/main" id="{C9280ED6-46A5-9081-7DE6-5A19F8D04811}"/>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2" name="Freeform 26">
              <a:extLst>
                <a:ext uri="{FF2B5EF4-FFF2-40B4-BE49-F238E27FC236}">
                  <a16:creationId xmlns:a16="http://schemas.microsoft.com/office/drawing/2014/main" id="{B1300992-03F3-E02C-7172-F3979D6F4C19}"/>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3" name="Freeform 27">
              <a:extLst>
                <a:ext uri="{FF2B5EF4-FFF2-40B4-BE49-F238E27FC236}">
                  <a16:creationId xmlns:a16="http://schemas.microsoft.com/office/drawing/2014/main" id="{6157A643-3B00-26D9-BADD-028ECADBBAB3}"/>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4" name="Freeform 28">
              <a:extLst>
                <a:ext uri="{FF2B5EF4-FFF2-40B4-BE49-F238E27FC236}">
                  <a16:creationId xmlns:a16="http://schemas.microsoft.com/office/drawing/2014/main" id="{322007DF-44E1-B652-9DD8-7217EDA26E93}"/>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6" name="Freeform 29">
              <a:extLst>
                <a:ext uri="{FF2B5EF4-FFF2-40B4-BE49-F238E27FC236}">
                  <a16:creationId xmlns:a16="http://schemas.microsoft.com/office/drawing/2014/main" id="{FD64950E-8617-DF09-07F8-119DD6BC8F70}"/>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7" name="Freeform 30">
              <a:extLst>
                <a:ext uri="{FF2B5EF4-FFF2-40B4-BE49-F238E27FC236}">
                  <a16:creationId xmlns:a16="http://schemas.microsoft.com/office/drawing/2014/main" id="{81E2F0C6-1659-528C-98F3-6718E1746EFC}"/>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39" name="Freeform 5">
            <a:extLst>
              <a:ext uri="{FF2B5EF4-FFF2-40B4-BE49-F238E27FC236}">
                <a16:creationId xmlns:a16="http://schemas.microsoft.com/office/drawing/2014/main" id="{62389E19-540E-E098-60AE-CDF874BDA987}"/>
              </a:ext>
            </a:extLst>
          </p:cNvPr>
          <p:cNvSpPr>
            <a:spLocks/>
          </p:cNvSpPr>
          <p:nvPr/>
        </p:nvSpPr>
        <p:spPr bwMode="auto">
          <a:xfrm>
            <a:off x="5221215" y="362202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135B87"/>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1" name="Freeform 5">
            <a:extLst>
              <a:ext uri="{FF2B5EF4-FFF2-40B4-BE49-F238E27FC236}">
                <a16:creationId xmlns:a16="http://schemas.microsoft.com/office/drawing/2014/main" id="{02EB812B-27BB-A370-92DC-A297994633E5}"/>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9" name="Rectangle 38">
            <a:extLst>
              <a:ext uri="{FF2B5EF4-FFF2-40B4-BE49-F238E27FC236}">
                <a16:creationId xmlns:a16="http://schemas.microsoft.com/office/drawing/2014/main" id="{04A07313-9FCF-ABA5-8B1B-AB6DA3616022}"/>
              </a:ext>
            </a:extLst>
          </p:cNvPr>
          <p:cNvSpPr/>
          <p:nvPr/>
        </p:nvSpPr>
        <p:spPr>
          <a:xfrm>
            <a:off x="780701" y="5501373"/>
            <a:ext cx="3545169" cy="8771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Riflettere sui problemi in modi diversi:</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de-CH" sz="1700" dirty="0">
                <a:solidFill>
                  <a:srgbClr val="073450"/>
                </a:solidFill>
                <a:latin typeface="Century Gothic"/>
                <a:ea typeface="Roboto Light" pitchFamily="2" charset="0"/>
              </a:rPr>
              <a:t>a</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mpliare</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gli orizzonti</a:t>
            </a:r>
          </a:p>
        </p:txBody>
      </p:sp>
      <p:sp>
        <p:nvSpPr>
          <p:cNvPr id="55" name="Rectangle 39">
            <a:extLst>
              <a:ext uri="{FF2B5EF4-FFF2-40B4-BE49-F238E27FC236}">
                <a16:creationId xmlns:a16="http://schemas.microsoft.com/office/drawing/2014/main" id="{C9116F72-D844-5023-EF89-A7977091E7B1}"/>
              </a:ext>
            </a:extLst>
          </p:cNvPr>
          <p:cNvSpPr/>
          <p:nvPr/>
        </p:nvSpPr>
        <p:spPr>
          <a:xfrm>
            <a:off x="5338629" y="1138340"/>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Entrepreneur Talk:</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de-CH" sz="1700" dirty="0">
                <a:solidFill>
                  <a:srgbClr val="073450"/>
                </a:solidFill>
                <a:latin typeface="Century Gothic"/>
                <a:ea typeface="Roboto Light" pitchFamily="2" charset="0"/>
              </a:rPr>
              <a:t>i</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ncontrare</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imprenditori</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e</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imprenditrici</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carismatici</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e</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imparare da loro</a:t>
            </a:r>
          </a:p>
        </p:txBody>
      </p:sp>
      <p:sp>
        <p:nvSpPr>
          <p:cNvPr id="57" name="Rectangle 41">
            <a:extLst>
              <a:ext uri="{FF2B5EF4-FFF2-40B4-BE49-F238E27FC236}">
                <a16:creationId xmlns:a16="http://schemas.microsoft.com/office/drawing/2014/main" id="{59ADF2E4-0CB3-A685-DC8D-842E784BDC8D}"/>
              </a:ext>
            </a:extLst>
          </p:cNvPr>
          <p:cNvSpPr/>
          <p:nvPr/>
        </p:nvSpPr>
        <p:spPr>
          <a:xfrm>
            <a:off x="4153848" y="4837487"/>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Design </a:t>
            </a:r>
            <a:r>
              <a:rPr kumimoji="0" lang="de-CH" sz="1700" b="1" i="0" u="none" strike="noStrike" kern="1200" cap="none" spc="0" normalizeH="0" baseline="0" noProof="0" dirty="0" err="1">
                <a:ln>
                  <a:noFill/>
                </a:ln>
                <a:solidFill>
                  <a:srgbClr val="073450"/>
                </a:solidFill>
                <a:effectLst/>
                <a:uLnTx/>
                <a:uFillTx/>
                <a:latin typeface="Century Gothic"/>
                <a:ea typeface="Roboto Bold" pitchFamily="2" charset="0"/>
                <a:cs typeface="Arial" charset="0"/>
              </a:rPr>
              <a:t>Thinking</a:t>
            </a: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de-CH" sz="1700" dirty="0">
                <a:solidFill>
                  <a:srgbClr val="073450"/>
                </a:solidFill>
                <a:latin typeface="Century Gothic"/>
              </a:rPr>
              <a:t>m</a:t>
            </a:r>
            <a:r>
              <a:rPr kumimoji="0" lang="de-CH" sz="1700" b="0" i="0" u="none" strike="noStrike" kern="1200" cap="none" spc="0" normalizeH="0" baseline="0" noProof="0" dirty="0" err="1">
                <a:ln>
                  <a:noFill/>
                </a:ln>
                <a:solidFill>
                  <a:srgbClr val="073450"/>
                </a:solidFill>
                <a:effectLst/>
                <a:uLnTx/>
                <a:uFillTx/>
                <a:latin typeface="Century Gothic"/>
                <a:ea typeface="+mn-ea"/>
                <a:cs typeface="+mn-cs"/>
              </a:rPr>
              <a:t>ettersi</a:t>
            </a:r>
            <a:r>
              <a:rPr kumimoji="0" lang="de-CH" sz="1700" b="0" i="0" u="none" strike="noStrike" kern="1200" cap="none" spc="0" normalizeH="0" baseline="0" noProof="0" dirty="0">
                <a:ln>
                  <a:noFill/>
                </a:ln>
                <a:solidFill>
                  <a:srgbClr val="073450"/>
                </a:solidFill>
                <a:effectLst/>
                <a:uLnTx/>
                <a:uFillTx/>
                <a:latin typeface="Century Gothic"/>
                <a:ea typeface="+mn-ea"/>
                <a:cs typeface="+mn-cs"/>
              </a:rPr>
              <a:t> nei </a:t>
            </a:r>
            <a:r>
              <a:rPr kumimoji="0" lang="de-CH" sz="1700" b="0" i="0" u="none" strike="noStrike" kern="1200" cap="none" spc="0" normalizeH="0" baseline="0" noProof="0" dirty="0" err="1">
                <a:ln>
                  <a:noFill/>
                </a:ln>
                <a:solidFill>
                  <a:srgbClr val="073450"/>
                </a:solidFill>
                <a:effectLst/>
                <a:uLnTx/>
                <a:uFillTx/>
                <a:latin typeface="Century Gothic"/>
                <a:ea typeface="+mn-ea"/>
                <a:cs typeface="+mn-cs"/>
              </a:rPr>
              <a:t>panni</a:t>
            </a:r>
            <a:r>
              <a:rPr kumimoji="0" lang="de-CH" sz="17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mn-ea"/>
                <a:cs typeface="+mn-cs"/>
              </a:rPr>
              <a:t>dei</a:t>
            </a:r>
            <a:r>
              <a:rPr kumimoji="0" lang="de-CH" sz="1700" b="0" i="0" u="none" strike="noStrike" kern="1200" cap="none" spc="0" normalizeH="0" baseline="0" noProof="0" dirty="0">
                <a:ln>
                  <a:noFill/>
                </a:ln>
                <a:solidFill>
                  <a:srgbClr val="073450"/>
                </a:solidFill>
                <a:effectLst/>
                <a:uLnTx/>
                <a:uFillTx/>
                <a:latin typeface="Century Gothic"/>
                <a:ea typeface="+mn-ea"/>
                <a:cs typeface="+mn-cs"/>
              </a:rPr>
              <a:t>/delle </a:t>
            </a:r>
            <a:r>
              <a:rPr kumimoji="0" lang="de-CH" sz="1700" b="0" i="0" u="none" strike="noStrike" kern="1200" cap="none" spc="0" normalizeH="0" baseline="0" noProof="0" dirty="0" err="1">
                <a:ln>
                  <a:noFill/>
                </a:ln>
                <a:solidFill>
                  <a:srgbClr val="073450"/>
                </a:solidFill>
                <a:effectLst/>
                <a:uLnTx/>
                <a:uFillTx/>
                <a:latin typeface="Century Gothic"/>
                <a:ea typeface="+mn-ea"/>
                <a:cs typeface="+mn-cs"/>
              </a:rPr>
              <a:t>clienti</a:t>
            </a:r>
            <a:r>
              <a:rPr kumimoji="0" lang="de-CH" sz="1700" b="0" i="0" u="none" strike="noStrike" kern="1200" cap="none" spc="0" normalizeH="0" baseline="0" noProof="0" dirty="0">
                <a:ln>
                  <a:noFill/>
                </a:ln>
                <a:solidFill>
                  <a:srgbClr val="073450"/>
                </a:solidFill>
                <a:effectLst/>
                <a:uLnTx/>
                <a:uFillTx/>
                <a:latin typeface="Century Gothic"/>
                <a:ea typeface="+mn-ea"/>
                <a:cs typeface="+mn-cs"/>
              </a:rPr>
              <a:t> per sviluppare prodotti migliori</a:t>
            </a:r>
            <a:endPar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endParaRPr>
          </a:p>
        </p:txBody>
      </p:sp>
      <p:pic>
        <p:nvPicPr>
          <p:cNvPr id="5" name="Grafik 4" descr="Chat mit einfarbiger Füllung">
            <a:extLst>
              <a:ext uri="{FF2B5EF4-FFF2-40B4-BE49-F238E27FC236}">
                <a16:creationId xmlns:a16="http://schemas.microsoft.com/office/drawing/2014/main" id="{D69AE428-621E-B356-35A9-0CF7F759BD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A1F84382-0454-E87D-866F-08D0A6DC70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12062" y="3686165"/>
            <a:ext cx="1006124" cy="1006124"/>
          </a:xfrm>
          <a:prstGeom prst="rect">
            <a:avLst/>
          </a:prstGeom>
        </p:spPr>
      </p:pic>
      <p:grpSp>
        <p:nvGrpSpPr>
          <p:cNvPr id="7" name="Group 108">
            <a:extLst>
              <a:ext uri="{FF2B5EF4-FFF2-40B4-BE49-F238E27FC236}">
                <a16:creationId xmlns:a16="http://schemas.microsoft.com/office/drawing/2014/main" id="{08F4AE3B-2952-F0FE-7E88-73F30D010918}"/>
              </a:ext>
            </a:extLst>
          </p:cNvPr>
          <p:cNvGrpSpPr>
            <a:grpSpLocks noChangeAspect="1"/>
          </p:cNvGrpSpPr>
          <p:nvPr/>
        </p:nvGrpSpPr>
        <p:grpSpPr bwMode="auto">
          <a:xfrm>
            <a:off x="2243697" y="4618281"/>
            <a:ext cx="628526" cy="628525"/>
            <a:chOff x="2867" y="259"/>
            <a:chExt cx="5790" cy="5790"/>
          </a:xfrm>
          <a:solidFill>
            <a:schemeClr val="bg1"/>
          </a:solidFill>
        </p:grpSpPr>
        <p:sp>
          <p:nvSpPr>
            <p:cNvPr id="8" name="Freeform 109">
              <a:extLst>
                <a:ext uri="{FF2B5EF4-FFF2-40B4-BE49-F238E27FC236}">
                  <a16:creationId xmlns:a16="http://schemas.microsoft.com/office/drawing/2014/main" id="{A2F009D0-4879-8EB4-A9AA-F5A4159A2448}"/>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 name="Freeform 110">
              <a:extLst>
                <a:ext uri="{FF2B5EF4-FFF2-40B4-BE49-F238E27FC236}">
                  <a16:creationId xmlns:a16="http://schemas.microsoft.com/office/drawing/2014/main" id="{1A29537E-210F-B2F9-4D5C-CDD74D6E7FE5}"/>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 name="Freeform 111">
              <a:extLst>
                <a:ext uri="{FF2B5EF4-FFF2-40B4-BE49-F238E27FC236}">
                  <a16:creationId xmlns:a16="http://schemas.microsoft.com/office/drawing/2014/main" id="{4E597386-5E91-D064-9C63-CAC8A25B0C0E}"/>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5" name="Freeform 112">
              <a:extLst>
                <a:ext uri="{FF2B5EF4-FFF2-40B4-BE49-F238E27FC236}">
                  <a16:creationId xmlns:a16="http://schemas.microsoft.com/office/drawing/2014/main" id="{C67B2A72-6C77-377E-DC28-10B13497D176}"/>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0" name="Freeform 113">
              <a:extLst>
                <a:ext uri="{FF2B5EF4-FFF2-40B4-BE49-F238E27FC236}">
                  <a16:creationId xmlns:a16="http://schemas.microsoft.com/office/drawing/2014/main" id="{5B939856-20DB-EF2F-C718-20962200CC9E}"/>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Tree>
    <p:extLst>
      <p:ext uri="{BB962C8B-B14F-4D97-AF65-F5344CB8AC3E}">
        <p14:creationId xmlns:p14="http://schemas.microsoft.com/office/powerpoint/2010/main" val="3192445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872F9-9D14-7E26-79AB-F38F8C396037}"/>
            </a:ext>
          </a:extLst>
        </p:cNvPr>
        <p:cNvGrpSpPr/>
        <p:nvPr/>
      </p:nvGrpSpPr>
      <p:grpSpPr>
        <a:xfrm>
          <a:off x="0" y="0"/>
          <a:ext cx="0" cy="0"/>
          <a:chOff x="0" y="0"/>
          <a:chExt cx="0" cy="0"/>
        </a:xfrm>
      </p:grpSpPr>
      <p:sp>
        <p:nvSpPr>
          <p:cNvPr id="2" name="Titel 4">
            <a:extLst>
              <a:ext uri="{FF2B5EF4-FFF2-40B4-BE49-F238E27FC236}">
                <a16:creationId xmlns:a16="http://schemas.microsoft.com/office/drawing/2014/main" id="{E4CFD3AE-8F89-679D-3B8B-9067BEAA2F1D}"/>
              </a:ext>
            </a:extLst>
          </p:cNvPr>
          <p:cNvSpPr txBox="1">
            <a:spLocks/>
          </p:cNvSpPr>
          <p:nvPr/>
        </p:nvSpPr>
        <p:spPr>
          <a:xfrm>
            <a:off x="3204941" y="3082152"/>
            <a:ext cx="7640457" cy="80748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dirty="0">
                <a:solidFill>
                  <a:srgbClr val="073450"/>
                </a:solidFill>
                <a:latin typeface="Century Gothic"/>
              </a:rPr>
              <a:t>Design Thinking</a:t>
            </a:r>
          </a:p>
        </p:txBody>
      </p:sp>
      <p:sp>
        <p:nvSpPr>
          <p:cNvPr id="3" name="Foliennummernplatzhalter 2">
            <a:extLst>
              <a:ext uri="{FF2B5EF4-FFF2-40B4-BE49-F238E27FC236}">
                <a16:creationId xmlns:a16="http://schemas.microsoft.com/office/drawing/2014/main" id="{1BD475FB-09F4-588F-3735-ADD06594A005}"/>
              </a:ext>
            </a:extLst>
          </p:cNvPr>
          <p:cNvSpPr>
            <a:spLocks noGrp="1"/>
          </p:cNvSpPr>
          <p:nvPr>
            <p:ph type="sldNum" sz="quarter" idx="12"/>
          </p:nvPr>
        </p:nvSpPr>
        <p:spPr/>
        <p:txBody>
          <a:bodyPr/>
          <a:lstStyle/>
          <a:p>
            <a:fld id="{B7E6CA31-DA56-47CF-9891-B6D0296B6AEC}" type="slidenum">
              <a:rPr lang="ru-RU" smtClean="0"/>
              <a:t>22</a:t>
            </a:fld>
            <a:endParaRPr lang="ru-RU" dirty="0"/>
          </a:p>
        </p:txBody>
      </p:sp>
    </p:spTree>
    <p:extLst>
      <p:ext uri="{BB962C8B-B14F-4D97-AF65-F5344CB8AC3E}">
        <p14:creationId xmlns:p14="http://schemas.microsoft.com/office/powerpoint/2010/main" val="2744984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B71E792-76D3-D247-9464-A83815B7C429}"/>
              </a:ext>
            </a:extLst>
          </p:cNvPr>
          <p:cNvSpPr>
            <a:spLocks noGrp="1"/>
          </p:cNvSpPr>
          <p:nvPr>
            <p:ph type="ctrTitle" idx="4294967295"/>
          </p:nvPr>
        </p:nvSpPr>
        <p:spPr>
          <a:xfrm>
            <a:off x="349308" y="398677"/>
            <a:ext cx="8063855" cy="1412825"/>
          </a:xfrm>
        </p:spPr>
        <p:txBody>
          <a:bodyPr>
            <a:normAutofit/>
          </a:bodyPr>
          <a:lstStyle/>
          <a:p>
            <a:r>
              <a:rPr lang="de-CH" b="1" noProof="0" dirty="0">
                <a:solidFill>
                  <a:schemeClr val="bg1"/>
                </a:solidFill>
              </a:rPr>
              <a:t>Imparerete…</a:t>
            </a:r>
          </a:p>
        </p:txBody>
      </p:sp>
      <p:sp>
        <p:nvSpPr>
          <p:cNvPr id="19" name="Titel 2">
            <a:extLst>
              <a:ext uri="{FF2B5EF4-FFF2-40B4-BE49-F238E27FC236}">
                <a16:creationId xmlns:a16="http://schemas.microsoft.com/office/drawing/2014/main" id="{81F685FE-7FB2-6540-B664-F52A0700A979}"/>
              </a:ext>
            </a:extLst>
          </p:cNvPr>
          <p:cNvSpPr txBox="1">
            <a:spLocks/>
          </p:cNvSpPr>
          <p:nvPr/>
        </p:nvSpPr>
        <p:spPr>
          <a:xfrm>
            <a:off x="9440487" y="3062012"/>
            <a:ext cx="408982" cy="770576"/>
          </a:xfrm>
          <a:prstGeom prst="rect">
            <a:avLst/>
          </a:prstGeom>
        </p:spPr>
        <p:txBody>
          <a:bodyPr vert="horz" lIns="0" tIns="0" rIns="0" bIns="0" rtlCol="0" anchor="t">
            <a:noAutofit/>
          </a:bodyPr>
          <a:lstStyle>
            <a:lvl1pPr algn="l" defTabSz="341710" rtl="0" fontAlgn="base">
              <a:spcBef>
                <a:spcPct val="0"/>
              </a:spcBef>
              <a:spcAft>
                <a:spcPct val="0"/>
              </a:spcAft>
              <a:defRPr sz="2600" b="0" i="0" kern="1200">
                <a:solidFill>
                  <a:srgbClr val="697D91"/>
                </a:solidFill>
                <a:latin typeface="Lucida Sans"/>
                <a:ea typeface="MS PGothic" pitchFamily="34" charset="-128"/>
                <a:cs typeface="Lucida Sans"/>
              </a:defRPr>
            </a:lvl1pPr>
            <a:lvl2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2pPr>
            <a:lvl3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3pPr>
            <a:lvl4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4pPr>
            <a:lvl5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5pPr>
            <a:lvl6pPr marL="342455"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6pPr>
            <a:lvl7pPr marL="684908"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7pPr>
            <a:lvl8pPr marL="1027363"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8pPr>
            <a:lvl9pPr marL="1369817"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9pPr>
          </a:lstStyle>
          <a:p>
            <a:pPr>
              <a:defRPr/>
            </a:pPr>
            <a:endParaRPr lang="de-CH" sz="8200" b="1" dirty="0"/>
          </a:p>
        </p:txBody>
      </p:sp>
      <p:sp>
        <p:nvSpPr>
          <p:cNvPr id="4" name="Textfeld 3">
            <a:extLst>
              <a:ext uri="{FF2B5EF4-FFF2-40B4-BE49-F238E27FC236}">
                <a16:creationId xmlns:a16="http://schemas.microsoft.com/office/drawing/2014/main" id="{F8FF7E74-19FC-1827-149B-3F0E7899993B}"/>
              </a:ext>
            </a:extLst>
          </p:cNvPr>
          <p:cNvSpPr txBox="1"/>
          <p:nvPr/>
        </p:nvSpPr>
        <p:spPr>
          <a:xfrm>
            <a:off x="2727483" y="2634298"/>
            <a:ext cx="6243724" cy="1785104"/>
          </a:xfrm>
          <a:prstGeom prst="rect">
            <a:avLst/>
          </a:prstGeom>
          <a:noFill/>
        </p:spPr>
        <p:txBody>
          <a:bodyPr wrap="square" rtlCol="0">
            <a:spAutoFit/>
          </a:bodyPr>
          <a:lstStyle/>
          <a:p>
            <a:pPr marL="342900" indent="-342900">
              <a:spcBef>
                <a:spcPts val="600"/>
              </a:spcBef>
              <a:buFont typeface="Arial" panose="020B0604020202020204" pitchFamily="34" charset="0"/>
              <a:buChar char="•"/>
              <a:defRPr/>
            </a:pPr>
            <a:r>
              <a:rPr lang="de-CH" sz="2500" dirty="0">
                <a:solidFill>
                  <a:srgbClr val="073450"/>
                </a:solidFill>
                <a:latin typeface="Century Gothic"/>
              </a:rPr>
              <a:t>come </a:t>
            </a:r>
            <a:r>
              <a:rPr lang="de-CH" sz="2500" dirty="0" err="1">
                <a:solidFill>
                  <a:srgbClr val="073450"/>
                </a:solidFill>
                <a:latin typeface="Century Gothic"/>
              </a:rPr>
              <a:t>condurre</a:t>
            </a:r>
            <a:r>
              <a:rPr lang="de-CH" sz="2500" dirty="0">
                <a:solidFill>
                  <a:srgbClr val="073450"/>
                </a:solidFill>
                <a:latin typeface="Century Gothic"/>
              </a:rPr>
              <a:t> </a:t>
            </a:r>
            <a:r>
              <a:rPr lang="de-CH" sz="2500" dirty="0" err="1">
                <a:solidFill>
                  <a:srgbClr val="073450"/>
                </a:solidFill>
                <a:latin typeface="Century Gothic"/>
              </a:rPr>
              <a:t>un’intervista</a:t>
            </a:r>
            <a:r>
              <a:rPr lang="de-CH" sz="2500" dirty="0">
                <a:solidFill>
                  <a:srgbClr val="073450"/>
                </a:solidFill>
                <a:latin typeface="Century Gothic"/>
              </a:rPr>
              <a:t>;</a:t>
            </a:r>
          </a:p>
          <a:p>
            <a:pPr marL="342900" indent="-342900">
              <a:spcBef>
                <a:spcPts val="600"/>
              </a:spcBef>
              <a:buFont typeface="Arial" panose="020B0604020202020204" pitchFamily="34" charset="0"/>
              <a:buChar char="•"/>
              <a:defRPr/>
            </a:pPr>
            <a:r>
              <a:rPr lang="de-CH" sz="2500" dirty="0">
                <a:solidFill>
                  <a:srgbClr val="073450"/>
                </a:solidFill>
                <a:latin typeface="Century Gothic"/>
              </a:rPr>
              <a:t>come individuare le </a:t>
            </a:r>
            <a:r>
              <a:rPr lang="de-CH" sz="2500" dirty="0" err="1">
                <a:solidFill>
                  <a:srgbClr val="073450"/>
                </a:solidFill>
                <a:latin typeface="Century Gothic"/>
              </a:rPr>
              <a:t>esigenze</a:t>
            </a:r>
            <a:r>
              <a:rPr lang="de-CH" sz="2500" dirty="0">
                <a:solidFill>
                  <a:srgbClr val="073450"/>
                </a:solidFill>
                <a:latin typeface="Century Gothic"/>
              </a:rPr>
              <a:t>;</a:t>
            </a:r>
          </a:p>
          <a:p>
            <a:pPr marL="342900" indent="-342900">
              <a:spcBef>
                <a:spcPts val="600"/>
              </a:spcBef>
              <a:buFont typeface="Arial" panose="020B0604020202020204" pitchFamily="34" charset="0"/>
              <a:buChar char="•"/>
              <a:defRPr/>
            </a:pPr>
            <a:r>
              <a:rPr lang="de-CH" sz="2500" dirty="0">
                <a:solidFill>
                  <a:srgbClr val="073450"/>
                </a:solidFill>
                <a:latin typeface="Century Gothic"/>
              </a:rPr>
              <a:t>e come da queste possano nascere le prime idee per una soluzione.</a:t>
            </a:r>
          </a:p>
        </p:txBody>
      </p:sp>
      <p:sp>
        <p:nvSpPr>
          <p:cNvPr id="2" name="Foliennummernplatzhalter 1">
            <a:extLst>
              <a:ext uri="{FF2B5EF4-FFF2-40B4-BE49-F238E27FC236}">
                <a16:creationId xmlns:a16="http://schemas.microsoft.com/office/drawing/2014/main" id="{E0FEFAF3-F22B-972F-88DC-57633B3FD35C}"/>
              </a:ext>
            </a:extLst>
          </p:cNvPr>
          <p:cNvSpPr>
            <a:spLocks noGrp="1"/>
          </p:cNvSpPr>
          <p:nvPr>
            <p:ph type="sldNum" sz="quarter" idx="12"/>
          </p:nvPr>
        </p:nvSpPr>
        <p:spPr/>
        <p:txBody>
          <a:bodyPr/>
          <a:lstStyle/>
          <a:p>
            <a:fld id="{B7E6CA31-DA56-47CF-9891-B6D0296B6AEC}" type="slidenum">
              <a:rPr lang="ru-RU" smtClean="0"/>
              <a:t>23</a:t>
            </a:fld>
            <a:endParaRPr lang="ru-RU" dirty="0"/>
          </a:p>
        </p:txBody>
      </p:sp>
    </p:spTree>
    <p:extLst>
      <p:ext uri="{BB962C8B-B14F-4D97-AF65-F5344CB8AC3E}">
        <p14:creationId xmlns:p14="http://schemas.microsoft.com/office/powerpoint/2010/main" val="323943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90D37-1409-67D4-C7FB-4F5A014B7438}"/>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F7C1B746-9C86-F3D0-4747-AF8A482E61A8}"/>
              </a:ext>
            </a:extLst>
          </p:cNvPr>
          <p:cNvSpPr>
            <a:spLocks noGrp="1"/>
          </p:cNvSpPr>
          <p:nvPr>
            <p:ph type="title" idx="4294967295"/>
          </p:nvPr>
        </p:nvSpPr>
        <p:spPr>
          <a:xfrm>
            <a:off x="1492477" y="400051"/>
            <a:ext cx="8484280" cy="1343025"/>
          </a:xfrm>
        </p:spPr>
        <p:txBody>
          <a:bodyPr>
            <a:normAutofit/>
          </a:bodyPr>
          <a:lstStyle/>
          <a:p>
            <a:pPr algn="ctr"/>
            <a:r>
              <a:rPr lang="de-CH" noProof="0" dirty="0"/>
              <a:t>«Progetto BestBag»</a:t>
            </a:r>
            <a:endParaRPr lang="de-CH" b="1" noProof="0" dirty="0"/>
          </a:p>
        </p:txBody>
      </p:sp>
      <p:sp>
        <p:nvSpPr>
          <p:cNvPr id="3" name="Textfeld 2">
            <a:extLst>
              <a:ext uri="{FF2B5EF4-FFF2-40B4-BE49-F238E27FC236}">
                <a16:creationId xmlns:a16="http://schemas.microsoft.com/office/drawing/2014/main" id="{807E903E-5E55-D590-C599-A8BFC7409F54}"/>
              </a:ext>
            </a:extLst>
          </p:cNvPr>
          <p:cNvSpPr txBox="1"/>
          <p:nvPr/>
        </p:nvSpPr>
        <p:spPr>
          <a:xfrm>
            <a:off x="129595" y="1611525"/>
            <a:ext cx="9455276" cy="477438"/>
          </a:xfrm>
          <a:prstGeom prst="rect">
            <a:avLst/>
          </a:prstGeom>
          <a:noFill/>
        </p:spPr>
        <p:txBody>
          <a:bodyPr wrap="square">
            <a:spAutoFit/>
          </a:bodyPr>
          <a:lstStyle/>
          <a:p>
            <a:pPr marL="899160" algn="ctr">
              <a:lnSpc>
                <a:spcPct val="107000"/>
              </a:lnSpc>
              <a:spcAft>
                <a:spcPts val="800"/>
              </a:spcAft>
              <a:defRPr/>
            </a:pP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Questo esercizio si ispira al «Wallet Exercise» della </a:t>
            </a:r>
            <a:r>
              <a:rPr lang="de-CH" sz="1200" dirty="0" err="1">
                <a:solidFill>
                  <a:srgbClr val="135B87"/>
                </a:solidFill>
                <a:latin typeface="Century Gothic" panose="020B0502020202020204" pitchFamily="34" charset="0"/>
                <a:ea typeface="Calibri" panose="020F0502020204030204" pitchFamily="34" charset="0"/>
                <a:cs typeface="Times New Roman" panose="02020603050405020304" pitchFamily="18" charset="0"/>
              </a:rPr>
              <a:t>d.school</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della Stanford University ed è stato </a:t>
            </a:r>
            <a:r>
              <a:rPr lang="de-CH" sz="1200" dirty="0" err="1">
                <a:solidFill>
                  <a:srgbClr val="135B87"/>
                </a:solidFill>
                <a:latin typeface="Century Gothic" panose="020B0502020202020204" pitchFamily="34" charset="0"/>
                <a:ea typeface="Calibri" panose="020F0502020204030204" pitchFamily="34" charset="0"/>
                <a:cs typeface="Times New Roman" panose="02020603050405020304" pitchFamily="18" charset="0"/>
              </a:rPr>
              <a:t>adattato</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a:t>
            </a:r>
            <a:b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b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per </a:t>
            </a:r>
            <a:r>
              <a:rPr lang="de-CH" sz="1200" i="1"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myidea 2.0</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Il materiale originale è disponibile all’indirizzo dschool.stanford.</a:t>
            </a:r>
            <a:r>
              <a:rPr lang="de-CH" sz="1200" dirty="0" err="1">
                <a:solidFill>
                  <a:srgbClr val="135B87"/>
                </a:solidFill>
                <a:latin typeface="Century Gothic" panose="020B0502020202020204" pitchFamily="34" charset="0"/>
                <a:ea typeface="Calibri" panose="020F0502020204030204" pitchFamily="34" charset="0"/>
                <a:cs typeface="Times New Roman" panose="02020603050405020304" pitchFamily="18" charset="0"/>
              </a:rPr>
              <a:t>edu/resources</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a:t>
            </a:r>
            <a:endParaRPr lang="de-CH" sz="1200" kern="100" dirty="0">
              <a:solidFill>
                <a:srgbClr val="135B87"/>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Grafik 6" descr="Ein Bild, das Schuhwerk, Kleidung, draußen, Person enthält.&#10;&#10;KI-generierte Inhalte können fehlerhaft sein.">
            <a:extLst>
              <a:ext uri="{FF2B5EF4-FFF2-40B4-BE49-F238E27FC236}">
                <a16:creationId xmlns:a16="http://schemas.microsoft.com/office/drawing/2014/main" id="{915124BE-8982-0B6C-B0D3-6E00CF32F13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542" b="97750" l="10000" r="90000">
                        <a14:foregroundMark x1="41000" y1="4542" x2="59375" y2="40000"/>
                        <a14:foregroundMark x1="59375" y1="40000" x2="60667" y2="40875"/>
                        <a14:foregroundMark x1="41000" y1="6500" x2="81167" y2="30250"/>
                        <a14:foregroundMark x1="81167" y1="30250" x2="89000" y2="32208"/>
                        <a14:foregroundMark x1="86417" y1="28958" x2="74042" y2="55000"/>
                        <a14:foregroundMark x1="74042" y1="55000" x2="63917" y2="70250"/>
                        <a14:foregroundMark x1="74083" y1="57292" x2="83917" y2="51792"/>
                        <a14:foregroundMark x1="83917" y1="51792" x2="86625" y2="41333"/>
                        <a14:foregroundMark x1="86625" y1="41333" x2="85958" y2="33292"/>
                        <a14:foregroundMark x1="57417" y1="58375" x2="60542" y2="68042"/>
                        <a14:foregroundMark x1="60542" y1="68042" x2="59792" y2="91958"/>
                        <a14:foregroundMark x1="59792" y1="91958" x2="57625" y2="97750"/>
                        <a14:foregroundMark x1="34917" y1="6500" x2="33875" y2="16000"/>
                        <a14:foregroundMark x1="33875" y1="16000" x2="34292" y2="16417"/>
                        <a14:foregroundMark x1="47458" y1="47125" x2="49000" y2="44542"/>
                        <a14:foregroundMark x1="44250" y1="43875" x2="48125" y2="48667"/>
                        <a14:foregroundMark x1="77083" y1="82167" x2="81417" y2="91667"/>
                        <a14:foregroundMark x1="81417" y1="91667" x2="81417" y2="91875"/>
                        <a14:backgroundMark x1="11792" y1="11458" x2="49625" y2="85625"/>
                        <a14:backgroundMark x1="36875" y1="62250" x2="39000" y2="39667"/>
                        <a14:backgroundMark x1="39000" y1="39667" x2="39917" y2="36958"/>
                        <a14:backgroundMark x1="50292" y1="53417" x2="50917" y2="55792"/>
                      </a14:backgroundRemoval>
                    </a14:imgEffect>
                    <a14:imgEffect>
                      <a14:artisticLineDrawing/>
                    </a14:imgEffect>
                    <a14:imgEffect>
                      <a14:saturation sat="2000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7252022" y="1028356"/>
            <a:ext cx="5974123" cy="5974123"/>
          </a:xfrm>
          <a:prstGeom prst="rect">
            <a:avLst/>
          </a:prstGeom>
        </p:spPr>
      </p:pic>
      <p:sp>
        <p:nvSpPr>
          <p:cNvPr id="9" name="Textfeld 8">
            <a:extLst>
              <a:ext uri="{FF2B5EF4-FFF2-40B4-BE49-F238E27FC236}">
                <a16:creationId xmlns:a16="http://schemas.microsoft.com/office/drawing/2014/main" id="{2B767EC2-351C-143F-43FA-298623934F43}"/>
              </a:ext>
            </a:extLst>
          </p:cNvPr>
          <p:cNvSpPr txBox="1"/>
          <p:nvPr/>
        </p:nvSpPr>
        <p:spPr>
          <a:xfrm>
            <a:off x="1479777" y="6246668"/>
            <a:ext cx="9064251" cy="246221"/>
          </a:xfrm>
          <a:prstGeom prst="rect">
            <a:avLst/>
          </a:prstGeom>
          <a:noFill/>
        </p:spPr>
        <p:txBody>
          <a:bodyPr wrap="square">
            <a:spAutoFit/>
          </a:bodyPr>
          <a:lstStyle/>
          <a:p>
            <a:pPr>
              <a:defRPr/>
            </a:pPr>
            <a:r>
              <a:rPr lang="de-CH" sz="1000" b="1" dirty="0">
                <a:solidFill>
                  <a:srgbClr val="686868"/>
                </a:solidFill>
                <a:latin typeface="Century Gothic"/>
              </a:rPr>
              <a:t>Fonte</a:t>
            </a:r>
            <a:r>
              <a:rPr lang="de-CH" sz="1000" dirty="0">
                <a:solidFill>
                  <a:srgbClr val="686868"/>
                </a:solidFill>
                <a:latin typeface="Century Gothic"/>
              </a:rPr>
              <a:t>: https://www.bgland24.de/bgland/polizeimeldungen/reichenhall-diebstahl-eines-riesenrucksacks-bgland24-2350100.html</a:t>
            </a:r>
          </a:p>
        </p:txBody>
      </p:sp>
      <p:sp>
        <p:nvSpPr>
          <p:cNvPr id="11" name="Textfeld 10">
            <a:extLst>
              <a:ext uri="{FF2B5EF4-FFF2-40B4-BE49-F238E27FC236}">
                <a16:creationId xmlns:a16="http://schemas.microsoft.com/office/drawing/2014/main" id="{0B540C57-444E-A0ED-4B1C-F80303227CE5}"/>
              </a:ext>
            </a:extLst>
          </p:cNvPr>
          <p:cNvSpPr txBox="1"/>
          <p:nvPr/>
        </p:nvSpPr>
        <p:spPr>
          <a:xfrm>
            <a:off x="1563462" y="3383420"/>
            <a:ext cx="7678511" cy="1938992"/>
          </a:xfrm>
          <a:prstGeom prst="rect">
            <a:avLst/>
          </a:prstGeom>
          <a:noFill/>
        </p:spPr>
        <p:txBody>
          <a:bodyPr wrap="square">
            <a:spAutoFit/>
          </a:bodyPr>
          <a:lstStyle/>
          <a:p>
            <a:pPr algn="ctr">
              <a:defRPr/>
            </a:pPr>
            <a:r>
              <a:rPr lang="de-CH" sz="3000" b="1" dirty="0" err="1">
                <a:solidFill>
                  <a:srgbClr val="8EB403"/>
                </a:solidFill>
                <a:latin typeface="Century Gothic"/>
              </a:rPr>
              <a:t>S</a:t>
            </a:r>
            <a:r>
              <a:rPr lang="de-CH" sz="3000" b="1" dirty="0" err="1">
                <a:solidFill>
                  <a:srgbClr val="8EB403"/>
                </a:solidFill>
                <a:latin typeface="Century Gothic"/>
                <a:cs typeface="Times New Roman" panose="02020603050405020304" pitchFamily="18" charset="0"/>
              </a:rPr>
              <a:t>vil</a:t>
            </a:r>
            <a:r>
              <a:rPr lang="de-CH" sz="3000" b="1" dirty="0" err="1">
                <a:solidFill>
                  <a:srgbClr val="8EB403"/>
                </a:solidFill>
                <a:latin typeface="Century Gothic"/>
              </a:rPr>
              <a:t>uppate</a:t>
            </a:r>
            <a:r>
              <a:rPr lang="de-CH" sz="3000" b="1" dirty="0">
                <a:solidFill>
                  <a:srgbClr val="8EB403"/>
                </a:solidFill>
                <a:latin typeface="Century Gothic"/>
              </a:rPr>
              <a:t> una nuova soluzione di trasporto per le </a:t>
            </a:r>
            <a:r>
              <a:rPr lang="de-CH" sz="3000" b="1" dirty="0" err="1">
                <a:solidFill>
                  <a:srgbClr val="8EB403"/>
                </a:solidFill>
                <a:latin typeface="Century Gothic"/>
              </a:rPr>
              <a:t>persone</a:t>
            </a:r>
            <a:r>
              <a:rPr lang="de-CH" sz="3000" b="1" dirty="0">
                <a:solidFill>
                  <a:srgbClr val="8EB403"/>
                </a:solidFill>
                <a:latin typeface="Century Gothic"/>
              </a:rPr>
              <a:t> in </a:t>
            </a:r>
            <a:r>
              <a:rPr lang="de-CH" sz="3000" b="1" dirty="0" err="1">
                <a:solidFill>
                  <a:srgbClr val="8EB403"/>
                </a:solidFill>
                <a:latin typeface="Century Gothic"/>
              </a:rPr>
              <a:t>formazione</a:t>
            </a:r>
            <a:r>
              <a:rPr lang="de-CH" sz="3000" b="1" dirty="0">
                <a:solidFill>
                  <a:srgbClr val="8EB403"/>
                </a:solidFill>
                <a:latin typeface="Century Gothic"/>
              </a:rPr>
              <a:t>, migliore di qualsiasi altra esistente finora.</a:t>
            </a:r>
          </a:p>
        </p:txBody>
      </p:sp>
      <p:sp>
        <p:nvSpPr>
          <p:cNvPr id="2" name="Foliennummernplatzhalter 1">
            <a:extLst>
              <a:ext uri="{FF2B5EF4-FFF2-40B4-BE49-F238E27FC236}">
                <a16:creationId xmlns:a16="http://schemas.microsoft.com/office/drawing/2014/main" id="{CE72E2D9-3B44-A0A9-6314-2FFF813960B1}"/>
              </a:ext>
            </a:extLst>
          </p:cNvPr>
          <p:cNvSpPr>
            <a:spLocks noGrp="1"/>
          </p:cNvSpPr>
          <p:nvPr>
            <p:ph type="sldNum" sz="quarter" idx="12"/>
          </p:nvPr>
        </p:nvSpPr>
        <p:spPr/>
        <p:txBody>
          <a:bodyPr/>
          <a:lstStyle/>
          <a:p>
            <a:fld id="{B7E6CA31-DA56-47CF-9891-B6D0296B6AEC}" type="slidenum">
              <a:rPr lang="ru-RU" smtClean="0"/>
              <a:t>24</a:t>
            </a:fld>
            <a:endParaRPr lang="ru-RU" dirty="0"/>
          </a:p>
        </p:txBody>
      </p:sp>
      <p:sp>
        <p:nvSpPr>
          <p:cNvPr id="6" name="Textfeld 5">
            <a:extLst>
              <a:ext uri="{FF2B5EF4-FFF2-40B4-BE49-F238E27FC236}">
                <a16:creationId xmlns:a16="http://schemas.microsoft.com/office/drawing/2014/main" id="{1090CBD4-7B28-B679-08EC-65D67EFDF743}"/>
              </a:ext>
            </a:extLst>
          </p:cNvPr>
          <p:cNvSpPr txBox="1"/>
          <p:nvPr/>
        </p:nvSpPr>
        <p:spPr>
          <a:xfrm>
            <a:off x="9610994" y="5910207"/>
            <a:ext cx="1059028" cy="246221"/>
          </a:xfrm>
          <a:prstGeom prst="rect">
            <a:avLst/>
          </a:prstGeom>
          <a:noFill/>
        </p:spPr>
        <p:txBody>
          <a:bodyPr wrap="square">
            <a:spAutoFit/>
          </a:bodyPr>
          <a:lstStyle/>
          <a:p>
            <a:pPr>
              <a:defRPr/>
            </a:pPr>
            <a:r>
              <a:rPr lang="de-CH" sz="1000" b="1" dirty="0">
                <a:solidFill>
                  <a:srgbClr val="686868"/>
                </a:solidFill>
                <a:latin typeface="Century Gothic"/>
              </a:rPr>
              <a:t>Quelle</a:t>
            </a:r>
            <a:r>
              <a:rPr lang="de-CH" sz="1000" dirty="0">
                <a:solidFill>
                  <a:srgbClr val="686868"/>
                </a:solidFill>
                <a:latin typeface="Century Gothic"/>
              </a:rPr>
              <a:t>: </a:t>
            </a:r>
            <a:r>
              <a:rPr lang="de-CH" sz="1000" dirty="0">
                <a:solidFill>
                  <a:srgbClr val="686868"/>
                </a:solidFill>
                <a:latin typeface="Century Gothic"/>
                <a:hlinkClick r:id="rId5">
                  <a:extLst>
                    <a:ext uri="{A12FA001-AC4F-418D-AE19-62706E023703}">
                      <ahyp:hlinkClr xmlns:ahyp="http://schemas.microsoft.com/office/drawing/2018/hyperlinkcolor" val="tx"/>
                    </a:ext>
                  </a:extLst>
                </a:hlinkClick>
              </a:rPr>
              <a:t>Link</a:t>
            </a:r>
            <a:endParaRPr lang="de-CH" sz="1000" dirty="0">
              <a:solidFill>
                <a:srgbClr val="686868"/>
              </a:solidFill>
              <a:latin typeface="Century Gothic"/>
            </a:endParaRPr>
          </a:p>
        </p:txBody>
      </p:sp>
    </p:spTree>
    <p:extLst>
      <p:ext uri="{BB962C8B-B14F-4D97-AF65-F5344CB8AC3E}">
        <p14:creationId xmlns:p14="http://schemas.microsoft.com/office/powerpoint/2010/main" val="1216457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BF1AD-351B-8308-3269-4B0E40F7880F}"/>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C18E8439-302E-3B10-F669-CC5A204FD026}"/>
              </a:ext>
            </a:extLst>
          </p:cNvPr>
          <p:cNvSpPr>
            <a:spLocks noGrp="1"/>
          </p:cNvSpPr>
          <p:nvPr>
            <p:ph type="ctrTitle" idx="4294967295"/>
          </p:nvPr>
        </p:nvSpPr>
        <p:spPr>
          <a:xfrm>
            <a:off x="381965" y="-91180"/>
            <a:ext cx="8063855" cy="1412825"/>
          </a:xfrm>
        </p:spPr>
        <p:txBody>
          <a:bodyPr>
            <a:normAutofit/>
          </a:bodyPr>
          <a:lstStyle/>
          <a:p>
            <a:r>
              <a:rPr lang="de-CH" b="1" noProof="0" dirty="0">
                <a:solidFill>
                  <a:schemeClr val="bg1"/>
                </a:solidFill>
              </a:rPr>
              <a:t>«Progetto BestBag» </a:t>
            </a:r>
          </a:p>
        </p:txBody>
      </p:sp>
      <p:sp>
        <p:nvSpPr>
          <p:cNvPr id="19" name="Titel 2">
            <a:extLst>
              <a:ext uri="{FF2B5EF4-FFF2-40B4-BE49-F238E27FC236}">
                <a16:creationId xmlns:a16="http://schemas.microsoft.com/office/drawing/2014/main" id="{014B4440-636D-5BE5-46E2-F9B7B953713B}"/>
              </a:ext>
            </a:extLst>
          </p:cNvPr>
          <p:cNvSpPr txBox="1">
            <a:spLocks/>
          </p:cNvSpPr>
          <p:nvPr/>
        </p:nvSpPr>
        <p:spPr>
          <a:xfrm>
            <a:off x="9440487" y="3062012"/>
            <a:ext cx="408982" cy="770576"/>
          </a:xfrm>
          <a:prstGeom prst="rect">
            <a:avLst/>
          </a:prstGeom>
        </p:spPr>
        <p:txBody>
          <a:bodyPr vert="horz" lIns="0" tIns="0" rIns="0" bIns="0" rtlCol="0" anchor="t">
            <a:noAutofit/>
          </a:bodyPr>
          <a:lstStyle>
            <a:lvl1pPr algn="l" defTabSz="341710" rtl="0" fontAlgn="base">
              <a:spcBef>
                <a:spcPct val="0"/>
              </a:spcBef>
              <a:spcAft>
                <a:spcPct val="0"/>
              </a:spcAft>
              <a:defRPr sz="2600" b="0" i="0" kern="1200">
                <a:solidFill>
                  <a:srgbClr val="697D91"/>
                </a:solidFill>
                <a:latin typeface="Lucida Sans"/>
                <a:ea typeface="MS PGothic" pitchFamily="34" charset="-128"/>
                <a:cs typeface="Lucida Sans"/>
              </a:defRPr>
            </a:lvl1pPr>
            <a:lvl2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2pPr>
            <a:lvl3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3pPr>
            <a:lvl4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4pPr>
            <a:lvl5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5pPr>
            <a:lvl6pPr marL="342455"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6pPr>
            <a:lvl7pPr marL="684908"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7pPr>
            <a:lvl8pPr marL="1027363"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8pPr>
            <a:lvl9pPr marL="1369817"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9pPr>
          </a:lstStyle>
          <a:p>
            <a:pPr>
              <a:defRPr/>
            </a:pPr>
            <a:endParaRPr lang="de-CH" sz="8200" b="1" dirty="0"/>
          </a:p>
        </p:txBody>
      </p:sp>
      <p:sp>
        <p:nvSpPr>
          <p:cNvPr id="4" name="Textfeld 3">
            <a:extLst>
              <a:ext uri="{FF2B5EF4-FFF2-40B4-BE49-F238E27FC236}">
                <a16:creationId xmlns:a16="http://schemas.microsoft.com/office/drawing/2014/main" id="{F235A38E-8A38-4DE2-8739-493F71D04C7A}"/>
              </a:ext>
            </a:extLst>
          </p:cNvPr>
          <p:cNvSpPr txBox="1"/>
          <p:nvPr/>
        </p:nvSpPr>
        <p:spPr>
          <a:xfrm>
            <a:off x="2253956" y="2226084"/>
            <a:ext cx="8522902" cy="4708981"/>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Modalità di lavoro: </a:t>
            </a:r>
            <a:r>
              <a:rPr lang="de-CH" sz="2500" dirty="0">
                <a:solidFill>
                  <a:srgbClr val="073450"/>
                </a:solidFill>
                <a:latin typeface="Century Gothic"/>
              </a:rPr>
              <a:t>coppie formate in modo casuale</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Doppio ruolo: </a:t>
            </a:r>
            <a:r>
              <a:rPr lang="de-CH" sz="2500" dirty="0">
                <a:solidFill>
                  <a:srgbClr val="073450"/>
                </a:solidFill>
                <a:latin typeface="Century Gothic"/>
              </a:rPr>
              <a:t>designer di prodotto </a:t>
            </a:r>
            <a:r>
              <a:rPr lang="de-CH" sz="2500" b="1" i="1" dirty="0">
                <a:solidFill>
                  <a:srgbClr val="073450"/>
                </a:solidFill>
                <a:latin typeface="Century Gothic"/>
              </a:rPr>
              <a:t>e </a:t>
            </a:r>
            <a:r>
              <a:rPr lang="de-CH" sz="2500" dirty="0">
                <a:solidFill>
                  <a:srgbClr val="073450"/>
                </a:solidFill>
                <a:latin typeface="Century Gothic"/>
              </a:rPr>
              <a:t>cliente</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Svolgimento</a:t>
            </a:r>
            <a:r>
              <a:rPr lang="de-CH" sz="2500" dirty="0">
                <a:solidFill>
                  <a:srgbClr val="073450"/>
                </a:solidFill>
                <a:latin typeface="Century Gothic"/>
              </a:rPr>
              <a:t>: strutturato, durata circa 3 lezioni</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Cronometrista: </a:t>
            </a:r>
            <a:r>
              <a:rPr lang="de-CH" sz="2500" dirty="0">
                <a:solidFill>
                  <a:srgbClr val="073450"/>
                </a:solidFill>
                <a:latin typeface="Century Gothic"/>
              </a:rPr>
              <a:t>il tempo per ogni fase di sviluppo viene cronometrato dall’insegnante</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Materiale:</a:t>
            </a:r>
            <a:r>
              <a:rPr lang="de-CH" sz="2500" dirty="0">
                <a:solidFill>
                  <a:srgbClr val="073450"/>
                </a:solidFill>
                <a:latin typeface="Century Gothic"/>
              </a:rPr>
              <a:t> 2 mappe </a:t>
            </a:r>
            <a:r>
              <a:rPr lang="de-CH" sz="2500" dirty="0" err="1">
                <a:solidFill>
                  <a:srgbClr val="073450"/>
                </a:solidFill>
                <a:latin typeface="Century Gothic"/>
              </a:rPr>
              <a:t>dell’empatia</a:t>
            </a:r>
            <a:r>
              <a:rPr lang="de-CH" sz="2500" dirty="0">
                <a:solidFill>
                  <a:srgbClr val="073450"/>
                </a:solidFill>
                <a:latin typeface="Century Gothic"/>
              </a:rPr>
              <a:t>, 2 dossier, busta </a:t>
            </a:r>
            <a:r>
              <a:rPr lang="de-CH" sz="2500" dirty="0" err="1">
                <a:solidFill>
                  <a:srgbClr val="073450"/>
                </a:solidFill>
                <a:latin typeface="Century Gothic"/>
              </a:rPr>
              <a:t>con</a:t>
            </a:r>
            <a:r>
              <a:rPr lang="de-CH" sz="2500" dirty="0">
                <a:solidFill>
                  <a:srgbClr val="073450"/>
                </a:solidFill>
                <a:latin typeface="Century Gothic"/>
              </a:rPr>
              <a:t> carte delle domande per ogni coppia, materiale per scrivere</a:t>
            </a:r>
          </a:p>
          <a:p>
            <a:pPr marL="342900" indent="-342900">
              <a:spcBef>
                <a:spcPts val="600"/>
              </a:spcBef>
              <a:buFont typeface="Arial" panose="020B0604020202020204" pitchFamily="34" charset="0"/>
              <a:buChar char="•"/>
              <a:defRPr/>
            </a:pPr>
            <a:endParaRPr lang="de-CH" sz="2500" dirty="0">
              <a:solidFill>
                <a:srgbClr val="073450"/>
              </a:solidFill>
              <a:latin typeface="Century Gothic"/>
            </a:endParaRPr>
          </a:p>
        </p:txBody>
      </p:sp>
      <p:sp>
        <p:nvSpPr>
          <p:cNvPr id="2" name="Foliennummernplatzhalter 1">
            <a:extLst>
              <a:ext uri="{FF2B5EF4-FFF2-40B4-BE49-F238E27FC236}">
                <a16:creationId xmlns:a16="http://schemas.microsoft.com/office/drawing/2014/main" id="{F12C5FE4-B3C9-CBB6-865D-2B5895570309}"/>
              </a:ext>
            </a:extLst>
          </p:cNvPr>
          <p:cNvSpPr>
            <a:spLocks noGrp="1"/>
          </p:cNvSpPr>
          <p:nvPr>
            <p:ph type="sldNum" sz="quarter" idx="12"/>
          </p:nvPr>
        </p:nvSpPr>
        <p:spPr/>
        <p:txBody>
          <a:bodyPr/>
          <a:lstStyle/>
          <a:p>
            <a:fld id="{B7E6CA31-DA56-47CF-9891-B6D0296B6AEC}" type="slidenum">
              <a:rPr lang="ru-RU" smtClean="0"/>
              <a:t>25</a:t>
            </a:fld>
            <a:endParaRPr lang="ru-RU" dirty="0"/>
          </a:p>
        </p:txBody>
      </p:sp>
    </p:spTree>
    <p:extLst>
      <p:ext uri="{BB962C8B-B14F-4D97-AF65-F5344CB8AC3E}">
        <p14:creationId xmlns:p14="http://schemas.microsoft.com/office/powerpoint/2010/main" val="125428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5316F-797E-B96F-1CC5-3F9ACD559311}"/>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40CBE85-4227-20D2-91A2-D75E2FF232DB}"/>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26</a:t>
            </a:fld>
            <a:endParaRPr lang="ru-RU" dirty="0"/>
          </a:p>
        </p:txBody>
      </p:sp>
      <p:sp>
        <p:nvSpPr>
          <p:cNvPr id="10243" name="Titel 2">
            <a:extLst>
              <a:ext uri="{FF2B5EF4-FFF2-40B4-BE49-F238E27FC236}">
                <a16:creationId xmlns:a16="http://schemas.microsoft.com/office/drawing/2014/main" id="{66595171-DA1C-47FA-1891-98BC916889B9}"/>
              </a:ext>
            </a:extLst>
          </p:cNvPr>
          <p:cNvSpPr>
            <a:spLocks noGrp="1"/>
          </p:cNvSpPr>
          <p:nvPr>
            <p:ph type="ctrTitle" idx="4294967295"/>
          </p:nvPr>
        </p:nvSpPr>
        <p:spPr>
          <a:xfrm>
            <a:off x="225287" y="426194"/>
            <a:ext cx="10799763" cy="541337"/>
          </a:xfrm>
        </p:spPr>
        <p:txBody>
          <a:bodyPr>
            <a:normAutofit fontScale="90000"/>
          </a:bodyPr>
          <a:lstStyle/>
          <a:p>
            <a:r>
              <a:rPr lang="de-DE" sz="3000" dirty="0"/>
              <a:t>Progettate la VOSTRA soluzione ideale per il progetto BestBag</a:t>
            </a:r>
            <a:endParaRPr lang="de-CH" sz="3000" dirty="0">
              <a:highlight>
                <a:srgbClr val="FFFF00"/>
              </a:highlight>
            </a:endParaRPr>
          </a:p>
        </p:txBody>
      </p:sp>
      <p:sp>
        <p:nvSpPr>
          <p:cNvPr id="13" name="TextBox 6">
            <a:extLst>
              <a:ext uri="{FF2B5EF4-FFF2-40B4-BE49-F238E27FC236}">
                <a16:creationId xmlns:a16="http://schemas.microsoft.com/office/drawing/2014/main" id="{9542494F-10ED-CC79-3BBF-E24814AB0A4B}"/>
              </a:ext>
            </a:extLst>
          </p:cNvPr>
          <p:cNvSpPr txBox="1"/>
          <p:nvPr/>
        </p:nvSpPr>
        <p:spPr>
          <a:xfrm>
            <a:off x="635533" y="1067343"/>
            <a:ext cx="2956259" cy="373307"/>
          </a:xfrm>
          <a:prstGeom prst="rect">
            <a:avLst/>
          </a:prstGeom>
          <a:noFill/>
        </p:spPr>
        <p:txBody>
          <a:bodyPr wrap="none" rtlCol="0">
            <a:spAutoFit/>
          </a:bodyPr>
          <a:lstStyle/>
          <a:p>
            <a:pPr>
              <a:lnSpc>
                <a:spcPct val="107000"/>
              </a:lnSpc>
              <a:spcAft>
                <a:spcPts val="800"/>
              </a:spcAft>
            </a:pPr>
            <a:r>
              <a:rPr lang="de-CH" b="1" dirty="0" err="1">
                <a:solidFill>
                  <a:srgbClr val="BE30BB"/>
                </a:solidFill>
                <a:latin typeface="Century Gothic" panose="020B0502020202020204" pitchFamily="34" charset="0"/>
              </a:rPr>
              <a:t>Disegnate</a:t>
            </a:r>
            <a:r>
              <a:rPr lang="de-CH" b="1" dirty="0">
                <a:solidFill>
                  <a:srgbClr val="BE30BB"/>
                </a:solidFill>
                <a:latin typeface="Century Gothic" panose="020B0502020202020204" pitchFamily="34" charset="0"/>
              </a:rPr>
              <a:t> la </a:t>
            </a:r>
            <a:r>
              <a:rPr lang="de-CH" b="1" dirty="0" err="1">
                <a:solidFill>
                  <a:srgbClr val="BE30BB"/>
                </a:solidFill>
                <a:latin typeface="Century Gothic" panose="020B0502020202020204" pitchFamily="34" charset="0"/>
              </a:rPr>
              <a:t>vostra</a:t>
            </a:r>
            <a:r>
              <a:rPr lang="de-CH" b="1" dirty="0">
                <a:solidFill>
                  <a:srgbClr val="BE30BB"/>
                </a:solidFill>
                <a:latin typeface="Century Gothic" panose="020B0502020202020204" pitchFamily="34" charset="0"/>
              </a:rPr>
              <a:t> idea.</a:t>
            </a:r>
            <a:endParaRPr lang="de-CH"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Rounded Corners 6">
            <a:extLst>
              <a:ext uri="{FF2B5EF4-FFF2-40B4-BE49-F238E27FC236}">
                <a16:creationId xmlns:a16="http://schemas.microsoft.com/office/drawing/2014/main" id="{62E7CC80-979C-A043-47F1-1A273D38CF2A}"/>
              </a:ext>
            </a:extLst>
          </p:cNvPr>
          <p:cNvSpPr/>
          <p:nvPr/>
        </p:nvSpPr>
        <p:spPr>
          <a:xfrm>
            <a:off x="1409700" y="1998619"/>
            <a:ext cx="9448800" cy="3297283"/>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grpSp>
        <p:nvGrpSpPr>
          <p:cNvPr id="15" name="Gruppieren 14">
            <a:extLst>
              <a:ext uri="{FF2B5EF4-FFF2-40B4-BE49-F238E27FC236}">
                <a16:creationId xmlns:a16="http://schemas.microsoft.com/office/drawing/2014/main" id="{1450FBB1-8E42-D1CE-B567-D122E028E57C}"/>
              </a:ext>
            </a:extLst>
          </p:cNvPr>
          <p:cNvGrpSpPr/>
          <p:nvPr/>
        </p:nvGrpSpPr>
        <p:grpSpPr>
          <a:xfrm>
            <a:off x="10275451" y="997379"/>
            <a:ext cx="1846056" cy="1846056"/>
            <a:chOff x="10211791" y="2927331"/>
            <a:chExt cx="1846056" cy="1846056"/>
          </a:xfrm>
        </p:grpSpPr>
        <p:pic>
          <p:nvPicPr>
            <p:cNvPr id="16" name="Grafik 15" descr="Wecker Silhouette">
              <a:extLst>
                <a:ext uri="{FF2B5EF4-FFF2-40B4-BE49-F238E27FC236}">
                  <a16:creationId xmlns:a16="http://schemas.microsoft.com/office/drawing/2014/main" id="{E877A2A6-64BF-C175-0D48-449C5F33B6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7" name="Ellipse 16">
              <a:extLst>
                <a:ext uri="{FF2B5EF4-FFF2-40B4-BE49-F238E27FC236}">
                  <a16:creationId xmlns:a16="http://schemas.microsoft.com/office/drawing/2014/main" id="{32CBA0D6-79AF-A48C-B167-9811E6E2521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3 min.</a:t>
              </a:r>
            </a:p>
          </p:txBody>
        </p:sp>
      </p:grpSp>
    </p:spTree>
    <p:extLst>
      <p:ext uri="{BB962C8B-B14F-4D97-AF65-F5344CB8AC3E}">
        <p14:creationId xmlns:p14="http://schemas.microsoft.com/office/powerpoint/2010/main" val="2576814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3630B77-F899-8C2D-C480-7F8B182BA22A}"/>
              </a:ext>
            </a:extLst>
          </p:cNvPr>
          <p:cNvSpPr>
            <a:spLocks noGrp="1"/>
          </p:cNvSpPr>
          <p:nvPr>
            <p:ph type="sldNum" sz="quarter" idx="12"/>
          </p:nvPr>
        </p:nvSpPr>
        <p:spPr>
          <a:xfrm>
            <a:off x="11235070" y="6330950"/>
            <a:ext cx="817230" cy="365125"/>
          </a:xfrm>
        </p:spPr>
        <p:txBody>
          <a:bodyPr/>
          <a:lstStyle/>
          <a:p>
            <a:pPr>
              <a:defRPr/>
            </a:pPr>
            <a:fld id="{B7E6CA31-DA56-47CF-9891-B6D0296B6AEC}" type="slidenum">
              <a:rPr lang="ru-RU">
                <a:solidFill>
                  <a:prstClr val="white"/>
                </a:solidFill>
                <a:latin typeface="Century Gothic"/>
              </a:rPr>
              <a:t>27</a:t>
            </a:fld>
            <a:endParaRPr lang="ru-RU" dirty="0">
              <a:solidFill>
                <a:prstClr val="white"/>
              </a:solidFill>
              <a:latin typeface="Century Gothic"/>
            </a:endParaRPr>
          </a:p>
        </p:txBody>
      </p:sp>
      <p:sp>
        <p:nvSpPr>
          <p:cNvPr id="14" name="Titel 2">
            <a:extLst>
              <a:ext uri="{FF2B5EF4-FFF2-40B4-BE49-F238E27FC236}">
                <a16:creationId xmlns:a16="http://schemas.microsoft.com/office/drawing/2014/main" id="{80B306A6-70C7-FB9D-44FE-819BC6BAB6F9}"/>
              </a:ext>
            </a:extLst>
          </p:cNvPr>
          <p:cNvSpPr txBox="1">
            <a:spLocks/>
          </p:cNvSpPr>
          <p:nvPr/>
        </p:nvSpPr>
        <p:spPr>
          <a:xfrm>
            <a:off x="6096000" y="684644"/>
            <a:ext cx="5956300" cy="541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Fase di empatia – </a:t>
            </a:r>
            <a:r>
              <a:rPr lang="de-CH" sz="3000" dirty="0" err="1">
                <a:solidFill>
                  <a:srgbClr val="073450"/>
                </a:solidFill>
                <a:latin typeface="Century Gothic"/>
              </a:rPr>
              <a:t>conoscere</a:t>
            </a:r>
            <a:r>
              <a:rPr lang="de-CH" sz="3000" dirty="0">
                <a:solidFill>
                  <a:srgbClr val="073450"/>
                </a:solidFill>
                <a:latin typeface="Century Gothic"/>
              </a:rPr>
              <a:t> </a:t>
            </a:r>
            <a:r>
              <a:rPr lang="de-CH" sz="3000" dirty="0" err="1">
                <a:solidFill>
                  <a:srgbClr val="073450"/>
                </a:solidFill>
                <a:latin typeface="Century Gothic"/>
              </a:rPr>
              <a:t>l’interlocutore</a:t>
            </a:r>
            <a:r>
              <a:rPr lang="de-CH" sz="3000" dirty="0">
                <a:solidFill>
                  <a:srgbClr val="073450"/>
                </a:solidFill>
                <a:latin typeface="Century Gothic"/>
              </a:rPr>
              <a:t>/</a:t>
            </a:r>
            <a:r>
              <a:rPr lang="de-CH" sz="3000" dirty="0" err="1">
                <a:solidFill>
                  <a:srgbClr val="073450"/>
                </a:solidFill>
                <a:latin typeface="Century Gothic"/>
              </a:rPr>
              <a:t>l’interlocutrice</a:t>
            </a:r>
            <a:endParaRPr lang="de-CH" sz="3000" dirty="0">
              <a:solidFill>
                <a:srgbClr val="073450"/>
              </a:solidFill>
              <a:highlight>
                <a:srgbClr val="FFFF00"/>
              </a:highlight>
              <a:latin typeface="Century Gothic"/>
            </a:endParaRPr>
          </a:p>
        </p:txBody>
      </p:sp>
      <p:pic>
        <p:nvPicPr>
          <p:cNvPr id="3" name="Grafik 2" descr="Tintenfingerabdruck auf Papier">
            <a:extLst>
              <a:ext uri="{FF2B5EF4-FFF2-40B4-BE49-F238E27FC236}">
                <a16:creationId xmlns:a16="http://schemas.microsoft.com/office/drawing/2014/main" id="{5D189592-30D0-4274-4902-9CBC6DEBA849}"/>
              </a:ext>
            </a:extLst>
          </p:cNvPr>
          <p:cNvPicPr>
            <a:picLocks noChangeAspect="1"/>
          </p:cNvPicPr>
          <p:nvPr/>
        </p:nvPicPr>
        <p:blipFill>
          <a:blip r:embed="rId3" cstate="email">
            <a:duotone>
              <a:prstClr val="black"/>
              <a:srgbClr val="8EB403">
                <a:tint val="45000"/>
                <a:satMod val="400000"/>
              </a:srgbClr>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r="42071"/>
          <a:stretch>
            <a:fillRect/>
          </a:stretch>
        </p:blipFill>
        <p:spPr>
          <a:xfrm>
            <a:off x="0" y="0"/>
            <a:ext cx="5956300" cy="6858000"/>
          </a:xfrm>
          <a:prstGeom prst="rect">
            <a:avLst/>
          </a:prstGeom>
        </p:spPr>
      </p:pic>
      <p:sp>
        <p:nvSpPr>
          <p:cNvPr id="5" name="Textfeld 4">
            <a:extLst>
              <a:ext uri="{FF2B5EF4-FFF2-40B4-BE49-F238E27FC236}">
                <a16:creationId xmlns:a16="http://schemas.microsoft.com/office/drawing/2014/main" id="{6A15DFA9-07AB-01D5-6901-71EC5E0F1915}"/>
              </a:ext>
            </a:extLst>
          </p:cNvPr>
          <p:cNvSpPr txBox="1"/>
          <p:nvPr/>
        </p:nvSpPr>
        <p:spPr>
          <a:xfrm>
            <a:off x="6235703" y="1997841"/>
            <a:ext cx="5157512" cy="3402983"/>
          </a:xfrm>
          <a:prstGeom prst="rect">
            <a:avLst/>
          </a:prstGeom>
          <a:noFill/>
        </p:spPr>
        <p:txBody>
          <a:bodyPr wrap="square">
            <a:spAutoFit/>
          </a:bodyPr>
          <a:lstStyle/>
          <a:p>
            <a:pPr>
              <a:lnSpc>
                <a:spcPct val="90000"/>
              </a:lnSpc>
              <a:spcBef>
                <a:spcPts val="1000"/>
              </a:spcBef>
            </a:pPr>
            <a:r>
              <a:rPr lang="de-DE" sz="2000" b="1" dirty="0"/>
              <a:t>Ogni persona è unica!</a:t>
            </a:r>
          </a:p>
          <a:p>
            <a:pPr>
              <a:lnSpc>
                <a:spcPct val="90000"/>
              </a:lnSpc>
              <a:spcBef>
                <a:spcPts val="1000"/>
              </a:spcBef>
            </a:pPr>
            <a:endParaRPr lang="de-DE" sz="2000" dirty="0"/>
          </a:p>
          <a:p>
            <a:pPr>
              <a:lnSpc>
                <a:spcPct val="90000"/>
              </a:lnSpc>
              <a:spcBef>
                <a:spcPts val="1000"/>
              </a:spcBef>
            </a:pPr>
            <a:r>
              <a:rPr lang="de-DE" dirty="0"/>
              <a:t>Spesso crediamo di conoscere già gli altri. Ma molte cose rimangono invisibili finché non ascoltiamo con maggiore attenzione e poniamo domande diverse.</a:t>
            </a:r>
          </a:p>
          <a:p>
            <a:pPr>
              <a:lnSpc>
                <a:spcPct val="90000"/>
              </a:lnSpc>
              <a:spcBef>
                <a:spcPts val="1000"/>
              </a:spcBef>
            </a:pPr>
            <a:r>
              <a:rPr lang="de-DE" dirty="0"/>
              <a:t>Nella fase di empatia cerchiamo di comprendere veramente chi abbiamo di fronte.</a:t>
            </a:r>
          </a:p>
          <a:p>
            <a:pPr>
              <a:lnSpc>
                <a:spcPct val="90000"/>
              </a:lnSpc>
              <a:spcBef>
                <a:spcPts val="1000"/>
              </a:spcBef>
            </a:pPr>
            <a:r>
              <a:rPr lang="de-DE" b="1" dirty="0"/>
              <a:t>Cosa pensa, prova e di cosa ha davvero bisogno questa persona?</a:t>
            </a:r>
            <a:endParaRPr lang="de-CH" b="1" dirty="0"/>
          </a:p>
        </p:txBody>
      </p:sp>
    </p:spTree>
    <p:extLst>
      <p:ext uri="{BB962C8B-B14F-4D97-AF65-F5344CB8AC3E}">
        <p14:creationId xmlns:p14="http://schemas.microsoft.com/office/powerpoint/2010/main" val="3261108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6778859B-7866-8E0B-D0BD-DE4204B802B0}"/>
              </a:ext>
            </a:extLst>
          </p:cNvPr>
          <p:cNvSpPr/>
          <p:nvPr/>
        </p:nvSpPr>
        <p:spPr>
          <a:xfrm rot="5400000">
            <a:off x="-351279" y="349514"/>
            <a:ext cx="6851903" cy="6165070"/>
          </a:xfrm>
          <a:prstGeom prst="triangle">
            <a:avLst>
              <a:gd name="adj" fmla="val 49051"/>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42" name="Gleichschenkliges Dreieck 41">
            <a:extLst>
              <a:ext uri="{FF2B5EF4-FFF2-40B4-BE49-F238E27FC236}">
                <a16:creationId xmlns:a16="http://schemas.microsoft.com/office/drawing/2014/main" id="{3535B80A-37B4-C410-EBF9-7CD3358F3CEE}"/>
              </a:ext>
            </a:extLst>
          </p:cNvPr>
          <p:cNvSpPr/>
          <p:nvPr/>
        </p:nvSpPr>
        <p:spPr>
          <a:xfrm rot="16200000">
            <a:off x="1250661" y="-1329477"/>
            <a:ext cx="3511439" cy="6165071"/>
          </a:xfrm>
          <a:prstGeom prst="triangle">
            <a:avLst>
              <a:gd name="adj" fmla="val 99457"/>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1" name="Gleichschenkliges Dreieck 40">
            <a:extLst>
              <a:ext uri="{FF2B5EF4-FFF2-40B4-BE49-F238E27FC236}">
                <a16:creationId xmlns:a16="http://schemas.microsoft.com/office/drawing/2014/main" id="{8CC50F00-353A-B14B-157F-8E6B12E1D41F}"/>
              </a:ext>
            </a:extLst>
          </p:cNvPr>
          <p:cNvSpPr/>
          <p:nvPr/>
        </p:nvSpPr>
        <p:spPr>
          <a:xfrm rot="5400000" flipV="1">
            <a:off x="6578109" y="-2200017"/>
            <a:ext cx="3415646" cy="7827875"/>
          </a:xfrm>
          <a:prstGeom prst="triangle">
            <a:avLst>
              <a:gd name="adj" fmla="val 100000"/>
            </a:avLst>
          </a:prstGeom>
          <a:solidFill>
            <a:srgbClr val="BDDF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3" name="Gleichschenkliges Dreieck 42">
            <a:extLst>
              <a:ext uri="{FF2B5EF4-FFF2-40B4-BE49-F238E27FC236}">
                <a16:creationId xmlns:a16="http://schemas.microsoft.com/office/drawing/2014/main" id="{FB91FA86-B226-29D3-C93C-356111C3FDB3}"/>
              </a:ext>
            </a:extLst>
          </p:cNvPr>
          <p:cNvSpPr/>
          <p:nvPr/>
        </p:nvSpPr>
        <p:spPr>
          <a:xfrm rot="5400000" flipH="1">
            <a:off x="7416322" y="-1353936"/>
            <a:ext cx="3415646" cy="6118199"/>
          </a:xfrm>
          <a:prstGeom prst="triangle">
            <a:avLst>
              <a:gd name="adj" fmla="val 100000"/>
            </a:avLst>
          </a:prstGeom>
          <a:solidFill>
            <a:srgbClr val="E8FD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0" name="Gleichschenkliges Dreieck 39">
            <a:extLst>
              <a:ext uri="{FF2B5EF4-FFF2-40B4-BE49-F238E27FC236}">
                <a16:creationId xmlns:a16="http://schemas.microsoft.com/office/drawing/2014/main" id="{F55061CD-8038-8D24-8BAC-3AAB1E17B5A4}"/>
              </a:ext>
            </a:extLst>
          </p:cNvPr>
          <p:cNvSpPr/>
          <p:nvPr/>
        </p:nvSpPr>
        <p:spPr>
          <a:xfrm rot="16200000">
            <a:off x="6575064" y="1212410"/>
            <a:ext cx="3421744" cy="7827874"/>
          </a:xfrm>
          <a:prstGeom prst="triangle">
            <a:avLst>
              <a:gd name="adj" fmla="val 100000"/>
            </a:avLst>
          </a:prstGeom>
          <a:solidFill>
            <a:srgbClr val="F3B3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20" name="Gleichschenkliges Dreieck 19">
            <a:extLst>
              <a:ext uri="{FF2B5EF4-FFF2-40B4-BE49-F238E27FC236}">
                <a16:creationId xmlns:a16="http://schemas.microsoft.com/office/drawing/2014/main" id="{5CD58A3C-FD30-113C-1413-F9F30D4BC57F}"/>
              </a:ext>
            </a:extLst>
          </p:cNvPr>
          <p:cNvSpPr/>
          <p:nvPr/>
        </p:nvSpPr>
        <p:spPr>
          <a:xfrm rot="5698340">
            <a:off x="8213430"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12" name="Gleichschenkliges Dreieck 11">
            <a:extLst>
              <a:ext uri="{FF2B5EF4-FFF2-40B4-BE49-F238E27FC236}">
                <a16:creationId xmlns:a16="http://schemas.microsoft.com/office/drawing/2014/main" id="{A5C34198-3BA2-5126-1B09-8D5CAAADF445}"/>
              </a:ext>
            </a:extLst>
          </p:cNvPr>
          <p:cNvSpPr/>
          <p:nvPr/>
        </p:nvSpPr>
        <p:spPr>
          <a:xfrm>
            <a:off x="16784" y="3346560"/>
            <a:ext cx="12175216" cy="3511440"/>
          </a:xfrm>
          <a:prstGeom prst="triangle">
            <a:avLst>
              <a:gd name="adj" fmla="val 50000"/>
            </a:avLst>
          </a:prstGeom>
          <a:solidFill>
            <a:srgbClr val="FFE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22" name="Teilkreis 21">
            <a:extLst>
              <a:ext uri="{FF2B5EF4-FFF2-40B4-BE49-F238E27FC236}">
                <a16:creationId xmlns:a16="http://schemas.microsoft.com/office/drawing/2014/main" id="{7CC6F89F-5CFA-2C46-6218-61483E00DAD6}"/>
              </a:ext>
            </a:extLst>
          </p:cNvPr>
          <p:cNvSpPr/>
          <p:nvPr/>
        </p:nvSpPr>
        <p:spPr>
          <a:xfrm rot="3051141">
            <a:off x="4048698"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cxnSp>
        <p:nvCxnSpPr>
          <p:cNvPr id="14" name="Gerader Verbinder 13">
            <a:extLst>
              <a:ext uri="{FF2B5EF4-FFF2-40B4-BE49-F238E27FC236}">
                <a16:creationId xmlns:a16="http://schemas.microsoft.com/office/drawing/2014/main" id="{61AC3678-BEAA-1936-AEC0-416CAAE79E79}"/>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EC04A262-49DE-22C4-AF04-7403A713BBF1}"/>
              </a:ext>
            </a:extLst>
          </p:cNvPr>
          <p:cNvSpPr txBox="1"/>
          <p:nvPr/>
        </p:nvSpPr>
        <p:spPr>
          <a:xfrm>
            <a:off x="257547" y="6645246"/>
            <a:ext cx="11410577" cy="246221"/>
          </a:xfrm>
          <a:prstGeom prst="rect">
            <a:avLst/>
          </a:prstGeom>
          <a:noFill/>
        </p:spPr>
        <p:txBody>
          <a:bodyPr wrap="square">
            <a:spAutoFit/>
          </a:bodyPr>
          <a:lstStyle/>
          <a:p>
            <a:pPr>
              <a:defRPr/>
            </a:pPr>
            <a:r>
              <a:rPr lang="de-CH" sz="1000" b="1"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Fonte: </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Adattato da Dave Gray / XPLANE: </a:t>
            </a:r>
            <a:r>
              <a:rPr lang="de-CH" sz="1000" i="1" kern="100" dirty="0" err="1">
                <a:solidFill>
                  <a:srgbClr val="686868"/>
                </a:solidFill>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 disponibile all'indirizzo https://gamestorming.com/empathy-map/, licenza: CC BY-NC-ND 3.0.</a:t>
            </a:r>
            <a:endParaRPr lang="de-CH" sz="1000" kern="100" dirty="0">
              <a:solidFill>
                <a:srgbClr val="686868"/>
              </a:solidFill>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FA62B60C-D89E-2873-5050-6019981AABFB}"/>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4B505C7F-45C5-BD80-824F-11379FE4091A}"/>
              </a:ext>
            </a:extLst>
          </p:cNvPr>
          <p:cNvSpPr txBox="1"/>
          <p:nvPr/>
        </p:nvSpPr>
        <p:spPr>
          <a:xfrm>
            <a:off x="1002165" y="-23269"/>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1</a:t>
            </a:r>
          </a:p>
        </p:txBody>
      </p:sp>
      <p:sp>
        <p:nvSpPr>
          <p:cNvPr id="26" name="Textfeld 25">
            <a:extLst>
              <a:ext uri="{FF2B5EF4-FFF2-40B4-BE49-F238E27FC236}">
                <a16:creationId xmlns:a16="http://schemas.microsoft.com/office/drawing/2014/main" id="{B614C5D5-9792-9607-285A-106E095BD2AF}"/>
              </a:ext>
            </a:extLst>
          </p:cNvPr>
          <p:cNvSpPr txBox="1"/>
          <p:nvPr/>
        </p:nvSpPr>
        <p:spPr>
          <a:xfrm>
            <a:off x="6157211" y="-60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2</a:t>
            </a:r>
          </a:p>
        </p:txBody>
      </p:sp>
      <p:sp>
        <p:nvSpPr>
          <p:cNvPr id="21" name="Teilkreis 20">
            <a:extLst>
              <a:ext uri="{FF2B5EF4-FFF2-40B4-BE49-F238E27FC236}">
                <a16:creationId xmlns:a16="http://schemas.microsoft.com/office/drawing/2014/main" id="{BC3693D5-2918-E288-9846-904F9E81CF23}"/>
              </a:ext>
            </a:extLst>
          </p:cNvPr>
          <p:cNvSpPr/>
          <p:nvPr/>
        </p:nvSpPr>
        <p:spPr>
          <a:xfrm rot="1818390">
            <a:off x="3938580" y="1303357"/>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sp>
        <p:nvSpPr>
          <p:cNvPr id="10" name="Mond 9">
            <a:extLst>
              <a:ext uri="{FF2B5EF4-FFF2-40B4-BE49-F238E27FC236}">
                <a16:creationId xmlns:a16="http://schemas.microsoft.com/office/drawing/2014/main" id="{058BEEAF-D3A0-BBD9-3E37-D82831C15D1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5" name="Ellipse 4">
            <a:extLst>
              <a:ext uri="{FF2B5EF4-FFF2-40B4-BE49-F238E27FC236}">
                <a16:creationId xmlns:a16="http://schemas.microsoft.com/office/drawing/2014/main" id="{F55ED1A0-23F8-85CA-2C3C-3863E543B0D7}"/>
              </a:ext>
            </a:extLst>
          </p:cNvPr>
          <p:cNvSpPr/>
          <p:nvPr/>
        </p:nvSpPr>
        <p:spPr>
          <a:xfrm>
            <a:off x="7525518" y="2270129"/>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31" name="Textfeld 30">
            <a:extLst>
              <a:ext uri="{FF2B5EF4-FFF2-40B4-BE49-F238E27FC236}">
                <a16:creationId xmlns:a16="http://schemas.microsoft.com/office/drawing/2014/main" id="{4FCD2072-7515-0A34-8B72-FFED3976326C}"/>
              </a:ext>
            </a:extLst>
          </p:cNvPr>
          <p:cNvSpPr txBox="1"/>
          <p:nvPr/>
        </p:nvSpPr>
        <p:spPr>
          <a:xfrm>
            <a:off x="11449844" y="292950"/>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3</a:t>
            </a:r>
          </a:p>
        </p:txBody>
      </p:sp>
      <p:sp>
        <p:nvSpPr>
          <p:cNvPr id="32" name="Textfeld 31">
            <a:extLst>
              <a:ext uri="{FF2B5EF4-FFF2-40B4-BE49-F238E27FC236}">
                <a16:creationId xmlns:a16="http://schemas.microsoft.com/office/drawing/2014/main" id="{EDE99E07-60FE-5F26-83C0-E8F8A769A61A}"/>
              </a:ext>
            </a:extLst>
          </p:cNvPr>
          <p:cNvSpPr txBox="1"/>
          <p:nvPr/>
        </p:nvSpPr>
        <p:spPr>
          <a:xfrm>
            <a:off x="11516493" y="344235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4</a:t>
            </a:r>
          </a:p>
        </p:txBody>
      </p:sp>
      <p:sp>
        <p:nvSpPr>
          <p:cNvPr id="33" name="Textfeld 32">
            <a:extLst>
              <a:ext uri="{FF2B5EF4-FFF2-40B4-BE49-F238E27FC236}">
                <a16:creationId xmlns:a16="http://schemas.microsoft.com/office/drawing/2014/main" id="{DF844769-AD94-50A3-7042-491DCD185DEC}"/>
              </a:ext>
            </a:extLst>
          </p:cNvPr>
          <p:cNvSpPr txBox="1"/>
          <p:nvPr/>
        </p:nvSpPr>
        <p:spPr>
          <a:xfrm>
            <a:off x="7859775" y="4830496"/>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5</a:t>
            </a:r>
          </a:p>
        </p:txBody>
      </p:sp>
      <p:sp>
        <p:nvSpPr>
          <p:cNvPr id="34" name="Textfeld 33">
            <a:extLst>
              <a:ext uri="{FF2B5EF4-FFF2-40B4-BE49-F238E27FC236}">
                <a16:creationId xmlns:a16="http://schemas.microsoft.com/office/drawing/2014/main" id="{BE043F5F-6EAB-223D-8ECE-6701FC412614}"/>
              </a:ext>
            </a:extLst>
          </p:cNvPr>
          <p:cNvSpPr txBox="1"/>
          <p:nvPr/>
        </p:nvSpPr>
        <p:spPr>
          <a:xfrm>
            <a:off x="91764" y="37103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6</a:t>
            </a:r>
          </a:p>
        </p:txBody>
      </p:sp>
      <p:sp>
        <p:nvSpPr>
          <p:cNvPr id="35" name="Textfeld 34">
            <a:extLst>
              <a:ext uri="{FF2B5EF4-FFF2-40B4-BE49-F238E27FC236}">
                <a16:creationId xmlns:a16="http://schemas.microsoft.com/office/drawing/2014/main" id="{BC24EA1F-80BF-FB09-DA49-7F7469F64506}"/>
              </a:ext>
            </a:extLst>
          </p:cNvPr>
          <p:cNvSpPr txBox="1"/>
          <p:nvPr/>
        </p:nvSpPr>
        <p:spPr>
          <a:xfrm>
            <a:off x="5734109" y="1238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7</a:t>
            </a:r>
          </a:p>
        </p:txBody>
      </p:sp>
      <p:cxnSp>
        <p:nvCxnSpPr>
          <p:cNvPr id="36" name="Gerader Verbinder 35">
            <a:extLst>
              <a:ext uri="{FF2B5EF4-FFF2-40B4-BE49-F238E27FC236}">
                <a16:creationId xmlns:a16="http://schemas.microsoft.com/office/drawing/2014/main" id="{4F918D9E-94F3-F182-9C25-B8CC4930CE53}"/>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84AB3987-6A9F-1725-398E-AAED9DA67A3A}"/>
              </a:ext>
            </a:extLst>
          </p:cNvPr>
          <p:cNvSpPr txBox="1"/>
          <p:nvPr/>
        </p:nvSpPr>
        <p:spPr>
          <a:xfrm>
            <a:off x="6606807" y="45895"/>
            <a:ext cx="5418195"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Cosa deve realizzare o portare a termine questa persona? </a:t>
            </a:r>
          </a:p>
        </p:txBody>
      </p:sp>
      <p:sp>
        <p:nvSpPr>
          <p:cNvPr id="46" name="Textfeld 45">
            <a:extLst>
              <a:ext uri="{FF2B5EF4-FFF2-40B4-BE49-F238E27FC236}">
                <a16:creationId xmlns:a16="http://schemas.microsoft.com/office/drawing/2014/main" id="{DFB8DF9F-6F49-6C0B-C107-CAB04A9DB7FA}"/>
              </a:ext>
            </a:extLst>
          </p:cNvPr>
          <p:cNvSpPr txBox="1"/>
          <p:nvPr/>
        </p:nvSpPr>
        <p:spPr>
          <a:xfrm rot="19844067">
            <a:off x="7966497" y="981660"/>
            <a:ext cx="4834452" cy="584775"/>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Cosa </a:t>
            </a:r>
            <a:r>
              <a:rPr lang="de-CH" dirty="0" err="1">
                <a:solidFill>
                  <a:srgbClr val="073450"/>
                </a:solidFill>
                <a:latin typeface="Century Gothic"/>
              </a:rPr>
              <a:t>vede</a:t>
            </a:r>
            <a:r>
              <a:rPr lang="de-CH" dirty="0">
                <a:solidFill>
                  <a:srgbClr val="073450"/>
                </a:solidFill>
                <a:latin typeface="Century Gothic"/>
              </a:rPr>
              <a:t> </a:t>
            </a:r>
            <a:r>
              <a:rPr lang="de-CH" dirty="0" err="1">
                <a:solidFill>
                  <a:srgbClr val="073450"/>
                </a:solidFill>
                <a:latin typeface="Century Gothic"/>
              </a:rPr>
              <a:t>questa</a:t>
            </a:r>
            <a:r>
              <a:rPr lang="de-CH" dirty="0">
                <a:solidFill>
                  <a:srgbClr val="073450"/>
                </a:solidFill>
                <a:latin typeface="Century Gothic"/>
              </a:rPr>
              <a:t> persona </a:t>
            </a:r>
            <a:r>
              <a:rPr lang="de-CH" dirty="0" err="1">
                <a:solidFill>
                  <a:srgbClr val="073450"/>
                </a:solidFill>
                <a:latin typeface="Century Gothic"/>
              </a:rPr>
              <a:t>nel</a:t>
            </a:r>
            <a:r>
              <a:rPr lang="de-CH" dirty="0">
                <a:solidFill>
                  <a:srgbClr val="073450"/>
                </a:solidFill>
                <a:latin typeface="Century Gothic"/>
              </a:rPr>
              <a:t> </a:t>
            </a:r>
          </a:p>
          <a:p>
            <a:pPr>
              <a:defRPr/>
            </a:pPr>
            <a:r>
              <a:rPr lang="de-CH" dirty="0">
                <a:solidFill>
                  <a:srgbClr val="073450"/>
                </a:solidFill>
                <a:latin typeface="Century Gothic"/>
              </a:rPr>
              <a:t>proprio ambiente?</a:t>
            </a:r>
          </a:p>
        </p:txBody>
      </p:sp>
      <p:sp>
        <p:nvSpPr>
          <p:cNvPr id="47" name="Textfeld 46">
            <a:extLst>
              <a:ext uri="{FF2B5EF4-FFF2-40B4-BE49-F238E27FC236}">
                <a16:creationId xmlns:a16="http://schemas.microsoft.com/office/drawing/2014/main" id="{4E8AF0F3-7561-1DF1-75EA-1C0B54CB1CAF}"/>
              </a:ext>
            </a:extLst>
          </p:cNvPr>
          <p:cNvSpPr txBox="1"/>
          <p:nvPr/>
        </p:nvSpPr>
        <p:spPr>
          <a:xfrm>
            <a:off x="8268710" y="3500021"/>
            <a:ext cx="4834452" cy="584775"/>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Cosa </a:t>
            </a:r>
            <a:r>
              <a:rPr lang="de-CH" dirty="0" err="1">
                <a:solidFill>
                  <a:srgbClr val="073450"/>
                </a:solidFill>
                <a:latin typeface="Century Gothic"/>
              </a:rPr>
              <a:t>dice</a:t>
            </a:r>
            <a:r>
              <a:rPr lang="de-CH" dirty="0">
                <a:solidFill>
                  <a:srgbClr val="073450"/>
                </a:solidFill>
                <a:latin typeface="Century Gothic"/>
              </a:rPr>
              <a:t> </a:t>
            </a:r>
            <a:r>
              <a:rPr lang="de-CH" dirty="0" err="1">
                <a:solidFill>
                  <a:srgbClr val="073450"/>
                </a:solidFill>
                <a:latin typeface="Century Gothic"/>
              </a:rPr>
              <a:t>questa</a:t>
            </a:r>
            <a:r>
              <a:rPr lang="de-CH" dirty="0">
                <a:solidFill>
                  <a:srgbClr val="073450"/>
                </a:solidFill>
                <a:latin typeface="Century Gothic"/>
              </a:rPr>
              <a:t> persona al </a:t>
            </a:r>
          </a:p>
          <a:p>
            <a:pPr>
              <a:defRPr/>
            </a:pPr>
            <a:r>
              <a:rPr lang="de-CH" dirty="0" err="1">
                <a:solidFill>
                  <a:srgbClr val="073450"/>
                </a:solidFill>
                <a:latin typeface="Century Gothic"/>
              </a:rPr>
              <a:t>riguardo</a:t>
            </a:r>
            <a:r>
              <a:rPr lang="de-CH" dirty="0">
                <a:solidFill>
                  <a:srgbClr val="073450"/>
                </a:solidFill>
                <a:latin typeface="Century Gothic"/>
              </a:rPr>
              <a:t>?</a:t>
            </a:r>
          </a:p>
        </p:txBody>
      </p:sp>
      <p:sp>
        <p:nvSpPr>
          <p:cNvPr id="48" name="Textfeld 47">
            <a:extLst>
              <a:ext uri="{FF2B5EF4-FFF2-40B4-BE49-F238E27FC236}">
                <a16:creationId xmlns:a16="http://schemas.microsoft.com/office/drawing/2014/main" id="{919D7D0F-D2D1-C58B-68FF-67D9F4AB3243}"/>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Cosa fa questa persona?</a:t>
            </a:r>
          </a:p>
        </p:txBody>
      </p:sp>
      <p:sp>
        <p:nvSpPr>
          <p:cNvPr id="49" name="Textfeld 48">
            <a:extLst>
              <a:ext uri="{FF2B5EF4-FFF2-40B4-BE49-F238E27FC236}">
                <a16:creationId xmlns:a16="http://schemas.microsoft.com/office/drawing/2014/main" id="{30303BC3-B763-72C9-A9D3-CE12A532E429}"/>
              </a:ext>
            </a:extLst>
          </p:cNvPr>
          <p:cNvSpPr txBox="1"/>
          <p:nvPr/>
        </p:nvSpPr>
        <p:spPr>
          <a:xfrm rot="1816376">
            <a:off x="406942" y="1411968"/>
            <a:ext cx="3702167" cy="584775"/>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Cosa </a:t>
            </a:r>
            <a:r>
              <a:rPr lang="de-CH" dirty="0" err="1">
                <a:solidFill>
                  <a:srgbClr val="073450"/>
                </a:solidFill>
                <a:latin typeface="Century Gothic"/>
              </a:rPr>
              <a:t>sente</a:t>
            </a:r>
            <a:r>
              <a:rPr lang="de-CH" dirty="0">
                <a:solidFill>
                  <a:srgbClr val="073450"/>
                </a:solidFill>
                <a:latin typeface="Century Gothic"/>
              </a:rPr>
              <a:t> </a:t>
            </a:r>
            <a:r>
              <a:rPr lang="de-CH" dirty="0" err="1">
                <a:solidFill>
                  <a:srgbClr val="073450"/>
                </a:solidFill>
                <a:latin typeface="Century Gothic"/>
              </a:rPr>
              <a:t>dire</a:t>
            </a:r>
            <a:r>
              <a:rPr lang="de-CH" dirty="0">
                <a:solidFill>
                  <a:srgbClr val="073450"/>
                </a:solidFill>
                <a:latin typeface="Century Gothic"/>
              </a:rPr>
              <a:t> </a:t>
            </a:r>
            <a:r>
              <a:rPr lang="de-CH" dirty="0" err="1">
                <a:solidFill>
                  <a:srgbClr val="073450"/>
                </a:solidFill>
                <a:latin typeface="Century Gothic"/>
              </a:rPr>
              <a:t>questa</a:t>
            </a:r>
            <a:r>
              <a:rPr lang="de-CH" dirty="0">
                <a:solidFill>
                  <a:srgbClr val="073450"/>
                </a:solidFill>
                <a:latin typeface="Century Gothic"/>
              </a:rPr>
              <a:t> </a:t>
            </a:r>
            <a:r>
              <a:rPr lang="de-CH" dirty="0" err="1">
                <a:solidFill>
                  <a:srgbClr val="073450"/>
                </a:solidFill>
                <a:latin typeface="Century Gothic"/>
              </a:rPr>
              <a:t>persona</a:t>
            </a:r>
            <a:r>
              <a:rPr lang="de-CH" dirty="0">
                <a:solidFill>
                  <a:srgbClr val="073450"/>
                </a:solidFill>
                <a:latin typeface="Century Gothic"/>
              </a:rPr>
              <a:t> dagli altri?</a:t>
            </a:r>
          </a:p>
        </p:txBody>
      </p:sp>
      <p:sp>
        <p:nvSpPr>
          <p:cNvPr id="50" name="Textfeld 49">
            <a:extLst>
              <a:ext uri="{FF2B5EF4-FFF2-40B4-BE49-F238E27FC236}">
                <a16:creationId xmlns:a16="http://schemas.microsoft.com/office/drawing/2014/main" id="{4DE0F798-45AA-F7A6-D359-FD9E12F995AB}"/>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Chi è questa persona?</a:t>
            </a:r>
          </a:p>
        </p:txBody>
      </p:sp>
      <p:sp>
        <p:nvSpPr>
          <p:cNvPr id="51" name="Textfeld 50">
            <a:extLst>
              <a:ext uri="{FF2B5EF4-FFF2-40B4-BE49-F238E27FC236}">
                <a16:creationId xmlns:a16="http://schemas.microsoft.com/office/drawing/2014/main" id="{B9122717-2BDD-D5EA-6F71-028F8B366DD9}"/>
              </a:ext>
            </a:extLst>
          </p:cNvPr>
          <p:cNvSpPr txBox="1"/>
          <p:nvPr/>
        </p:nvSpPr>
        <p:spPr>
          <a:xfrm>
            <a:off x="4513921" y="2106592"/>
            <a:ext cx="148220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Frustrazione?</a:t>
            </a:r>
          </a:p>
        </p:txBody>
      </p:sp>
      <p:sp>
        <p:nvSpPr>
          <p:cNvPr id="53" name="Textfeld 52">
            <a:extLst>
              <a:ext uri="{FF2B5EF4-FFF2-40B4-BE49-F238E27FC236}">
                <a16:creationId xmlns:a16="http://schemas.microsoft.com/office/drawing/2014/main" id="{44362BC7-639F-0EB2-BA17-EB80376DBA01}"/>
              </a:ext>
            </a:extLst>
          </p:cNvPr>
          <p:cNvSpPr txBox="1"/>
          <p:nvPr/>
        </p:nvSpPr>
        <p:spPr>
          <a:xfrm>
            <a:off x="6192177" y="2045650"/>
            <a:ext cx="1482207" cy="584775"/>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Situazione desiderata?</a:t>
            </a:r>
          </a:p>
        </p:txBody>
      </p:sp>
    </p:spTree>
    <p:extLst>
      <p:ext uri="{BB962C8B-B14F-4D97-AF65-F5344CB8AC3E}">
        <p14:creationId xmlns:p14="http://schemas.microsoft.com/office/powerpoint/2010/main" val="2568827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7397F-1E9B-14E0-6CFD-1D8DF2FAB08A}"/>
            </a:ext>
          </a:extLst>
        </p:cNvPr>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ADA9D609-E65E-56EF-9ACA-CF14DD0F7FF6}"/>
              </a:ext>
            </a:extLst>
          </p:cNvPr>
          <p:cNvSpPr/>
          <p:nvPr/>
        </p:nvSpPr>
        <p:spPr>
          <a:xfrm rot="5400000">
            <a:off x="-394233" y="548297"/>
            <a:ext cx="6605163" cy="5832422"/>
          </a:xfrm>
          <a:prstGeom prst="triangle">
            <a:avLst>
              <a:gd name="adj" fmla="val 49051"/>
            </a:avLst>
          </a:prstGeom>
          <a:solidFill>
            <a:schemeClr val="bg1"/>
          </a:solidFill>
          <a:ln w="76200">
            <a:solidFill>
              <a:srgbClr val="FF3F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41" name="Gleichschenkliges Dreieck 40">
            <a:extLst>
              <a:ext uri="{FF2B5EF4-FFF2-40B4-BE49-F238E27FC236}">
                <a16:creationId xmlns:a16="http://schemas.microsoft.com/office/drawing/2014/main" id="{6AB115DE-DCE1-C207-117A-FACA9F8D8B3C}"/>
              </a:ext>
            </a:extLst>
          </p:cNvPr>
          <p:cNvSpPr/>
          <p:nvPr/>
        </p:nvSpPr>
        <p:spPr>
          <a:xfrm rot="5400000" flipV="1">
            <a:off x="7530610" y="-1247519"/>
            <a:ext cx="3330827" cy="6007697"/>
          </a:xfrm>
          <a:prstGeom prst="triangle">
            <a:avLst>
              <a:gd name="adj" fmla="val 100000"/>
            </a:avLst>
          </a:prstGeom>
          <a:solidFill>
            <a:schemeClr val="bg1"/>
          </a:solidFill>
          <a:ln w="76200">
            <a:solidFill>
              <a:srgbClr val="BDDF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2" name="Gleichschenkliges Dreieck 41">
            <a:extLst>
              <a:ext uri="{FF2B5EF4-FFF2-40B4-BE49-F238E27FC236}">
                <a16:creationId xmlns:a16="http://schemas.microsoft.com/office/drawing/2014/main" id="{55B5ED7A-1C4B-88F0-7095-8F78C2F14927}"/>
              </a:ext>
            </a:extLst>
          </p:cNvPr>
          <p:cNvSpPr/>
          <p:nvPr/>
        </p:nvSpPr>
        <p:spPr>
          <a:xfrm rot="16200000">
            <a:off x="1246412" y="-1325227"/>
            <a:ext cx="3415650" cy="6060778"/>
          </a:xfrm>
          <a:prstGeom prst="triangle">
            <a:avLst>
              <a:gd name="adj" fmla="val 99457"/>
            </a:avLst>
          </a:prstGeom>
          <a:solidFill>
            <a:schemeClr val="bg1"/>
          </a:solidFill>
          <a:ln w="76200">
            <a:solidFill>
              <a:srgbClr val="FFFF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3" name="Gleichschenkliges Dreieck 42">
            <a:extLst>
              <a:ext uri="{FF2B5EF4-FFF2-40B4-BE49-F238E27FC236}">
                <a16:creationId xmlns:a16="http://schemas.microsoft.com/office/drawing/2014/main" id="{4E86FCD6-A2CF-C628-E0CC-94D9FC7A3D77}"/>
              </a:ext>
            </a:extLst>
          </p:cNvPr>
          <p:cNvSpPr/>
          <p:nvPr/>
        </p:nvSpPr>
        <p:spPr>
          <a:xfrm rot="5400000" flipH="1">
            <a:off x="7416322" y="-1353936"/>
            <a:ext cx="3415646" cy="6118199"/>
          </a:xfrm>
          <a:prstGeom prst="triangle">
            <a:avLst>
              <a:gd name="adj" fmla="val 100000"/>
            </a:avLst>
          </a:prstGeom>
          <a:solidFill>
            <a:schemeClr val="bg1"/>
          </a:solidFill>
          <a:ln w="76200">
            <a:solidFill>
              <a:srgbClr val="E8FD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0" name="Gleichschenkliges Dreieck 39">
            <a:extLst>
              <a:ext uri="{FF2B5EF4-FFF2-40B4-BE49-F238E27FC236}">
                <a16:creationId xmlns:a16="http://schemas.microsoft.com/office/drawing/2014/main" id="{3E08903B-01B3-57D5-1456-BAF9FBE28A7B}"/>
              </a:ext>
            </a:extLst>
          </p:cNvPr>
          <p:cNvSpPr/>
          <p:nvPr/>
        </p:nvSpPr>
        <p:spPr>
          <a:xfrm rot="16200000">
            <a:off x="7728720" y="2295932"/>
            <a:ext cx="3267063" cy="5675245"/>
          </a:xfrm>
          <a:prstGeom prst="triangle">
            <a:avLst>
              <a:gd name="adj" fmla="val 100000"/>
            </a:avLst>
          </a:prstGeom>
          <a:solidFill>
            <a:schemeClr val="bg1"/>
          </a:solidFill>
          <a:ln w="76200">
            <a:solidFill>
              <a:srgbClr val="F3B3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20" name="Gleichschenkliges Dreieck 19">
            <a:extLst>
              <a:ext uri="{FF2B5EF4-FFF2-40B4-BE49-F238E27FC236}">
                <a16:creationId xmlns:a16="http://schemas.microsoft.com/office/drawing/2014/main" id="{A991646F-D9F2-D425-81F4-798D2996300E}"/>
              </a:ext>
            </a:extLst>
          </p:cNvPr>
          <p:cNvSpPr/>
          <p:nvPr/>
        </p:nvSpPr>
        <p:spPr>
          <a:xfrm rot="5698340">
            <a:off x="8213430" y="2333394"/>
            <a:ext cx="729839" cy="1357824"/>
          </a:xfrm>
          <a:prstGeom prst="triangle">
            <a:avLst/>
          </a:prstGeom>
          <a:solidFill>
            <a:schemeClr val="bg1"/>
          </a:solidFill>
          <a:ln w="762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12" name="Gleichschenkliges Dreieck 11">
            <a:extLst>
              <a:ext uri="{FF2B5EF4-FFF2-40B4-BE49-F238E27FC236}">
                <a16:creationId xmlns:a16="http://schemas.microsoft.com/office/drawing/2014/main" id="{753AE5D5-2294-45B9-AE90-B29A3D41173D}"/>
              </a:ext>
            </a:extLst>
          </p:cNvPr>
          <p:cNvSpPr/>
          <p:nvPr/>
        </p:nvSpPr>
        <p:spPr>
          <a:xfrm>
            <a:off x="-111117" y="3346560"/>
            <a:ext cx="12310989" cy="3511440"/>
          </a:xfrm>
          <a:prstGeom prst="triangle">
            <a:avLst>
              <a:gd name="adj" fmla="val 50000"/>
            </a:avLst>
          </a:prstGeom>
          <a:solidFill>
            <a:schemeClr val="bg1"/>
          </a:solidFill>
          <a:ln w="76200">
            <a:solidFill>
              <a:srgbClr val="FFE8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22" name="Teilkreis 21">
            <a:extLst>
              <a:ext uri="{FF2B5EF4-FFF2-40B4-BE49-F238E27FC236}">
                <a16:creationId xmlns:a16="http://schemas.microsoft.com/office/drawing/2014/main" id="{831EA095-D81A-377C-5344-9551E19B57E8}"/>
              </a:ext>
            </a:extLst>
          </p:cNvPr>
          <p:cNvSpPr/>
          <p:nvPr/>
        </p:nvSpPr>
        <p:spPr>
          <a:xfrm rot="3051141">
            <a:off x="4048698"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cxnSp>
        <p:nvCxnSpPr>
          <p:cNvPr id="14" name="Gerader Verbinder 13">
            <a:extLst>
              <a:ext uri="{FF2B5EF4-FFF2-40B4-BE49-F238E27FC236}">
                <a16:creationId xmlns:a16="http://schemas.microsoft.com/office/drawing/2014/main" id="{572501B7-20E3-DBA2-0193-92B9103962A4}"/>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A5AF0620-B6A5-7482-6FD3-C08BCD140F73}"/>
              </a:ext>
            </a:extLst>
          </p:cNvPr>
          <p:cNvSpPr txBox="1"/>
          <p:nvPr/>
        </p:nvSpPr>
        <p:spPr>
          <a:xfrm>
            <a:off x="257547" y="6643835"/>
            <a:ext cx="11410577" cy="246221"/>
          </a:xfrm>
          <a:prstGeom prst="rect">
            <a:avLst/>
          </a:prstGeom>
          <a:noFill/>
        </p:spPr>
        <p:txBody>
          <a:bodyPr wrap="square">
            <a:spAutoFit/>
          </a:bodyPr>
          <a:lstStyle/>
          <a:p>
            <a:pPr>
              <a:defRPr/>
            </a:pPr>
            <a:r>
              <a:rPr lang="it-CH" sz="1000" b="1" kern="100" noProof="1">
                <a:solidFill>
                  <a:srgbClr val="686868"/>
                </a:solidFill>
                <a:latin typeface="Century Gothic" panose="020B0502020202020204" pitchFamily="34" charset="0"/>
                <a:ea typeface="Aptos" panose="020B0004020202020204" pitchFamily="34" charset="0"/>
                <a:cs typeface="Times New Roman" panose="02020603050405020304" pitchFamily="18" charset="0"/>
              </a:rPr>
              <a:t>Fonte: </a:t>
            </a:r>
            <a:r>
              <a:rPr lang="it-CH" sz="1000" kern="100" noProof="1">
                <a:solidFill>
                  <a:srgbClr val="686868"/>
                </a:solidFill>
                <a:latin typeface="Century Gothic" panose="020B0502020202020204" pitchFamily="34" charset="0"/>
                <a:ea typeface="Aptos" panose="020B0004020202020204" pitchFamily="34" charset="0"/>
                <a:cs typeface="Times New Roman" panose="02020603050405020304" pitchFamily="18" charset="0"/>
              </a:rPr>
              <a:t>Adattato da Dave Gray / XPLANE: </a:t>
            </a:r>
            <a:r>
              <a:rPr lang="it-CH" sz="1000" i="1" kern="100" noProof="1">
                <a:solidFill>
                  <a:srgbClr val="686868"/>
                </a:solidFill>
                <a:latin typeface="Century Gothic" panose="020B0502020202020204" pitchFamily="34" charset="0"/>
                <a:ea typeface="Aptos" panose="020B0004020202020204" pitchFamily="34" charset="0"/>
                <a:cs typeface="Times New Roman" panose="02020603050405020304" pitchFamily="18" charset="0"/>
              </a:rPr>
              <a:t>Empathy Map</a:t>
            </a:r>
            <a:r>
              <a:rPr lang="it-CH" sz="1000" kern="100" noProof="1">
                <a:solidFill>
                  <a:srgbClr val="686868"/>
                </a:solidFill>
                <a:latin typeface="Century Gothic" panose="020B0502020202020204" pitchFamily="34" charset="0"/>
                <a:ea typeface="Aptos" panose="020B0004020202020204" pitchFamily="34" charset="0"/>
                <a:cs typeface="Times New Roman" panose="02020603050405020304" pitchFamily="18" charset="0"/>
              </a:rPr>
              <a:t>, disponibile all'indirizzo https://gamestorming.com/empathy-map/, licenza: CC BY-NC-ND 3.0.</a:t>
            </a:r>
            <a:endParaRPr lang="it-CH" sz="1000" kern="100" noProof="1">
              <a:solidFill>
                <a:srgbClr val="686868"/>
              </a:solidFill>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E2860C89-FCED-5EE7-A55C-E41A4FDEB863}"/>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1E2A7E5B-FD93-5739-E1B9-45BC51C5B11F}"/>
              </a:ext>
            </a:extLst>
          </p:cNvPr>
          <p:cNvSpPr txBox="1"/>
          <p:nvPr/>
        </p:nvSpPr>
        <p:spPr>
          <a:xfrm>
            <a:off x="1002165" y="-23269"/>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1</a:t>
            </a:r>
          </a:p>
        </p:txBody>
      </p:sp>
      <p:sp>
        <p:nvSpPr>
          <p:cNvPr id="26" name="Textfeld 25">
            <a:extLst>
              <a:ext uri="{FF2B5EF4-FFF2-40B4-BE49-F238E27FC236}">
                <a16:creationId xmlns:a16="http://schemas.microsoft.com/office/drawing/2014/main" id="{EB2AC3AD-2D42-D28C-A9B6-1C3368C16D11}"/>
              </a:ext>
            </a:extLst>
          </p:cNvPr>
          <p:cNvSpPr txBox="1"/>
          <p:nvPr/>
        </p:nvSpPr>
        <p:spPr>
          <a:xfrm>
            <a:off x="6157211" y="-60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2</a:t>
            </a:r>
          </a:p>
        </p:txBody>
      </p:sp>
      <p:sp>
        <p:nvSpPr>
          <p:cNvPr id="21" name="Teilkreis 20">
            <a:extLst>
              <a:ext uri="{FF2B5EF4-FFF2-40B4-BE49-F238E27FC236}">
                <a16:creationId xmlns:a16="http://schemas.microsoft.com/office/drawing/2014/main" id="{0CA7951D-F656-698E-3F70-B7C167BBF2EB}"/>
              </a:ext>
            </a:extLst>
          </p:cNvPr>
          <p:cNvSpPr/>
          <p:nvPr/>
        </p:nvSpPr>
        <p:spPr>
          <a:xfrm rot="1818390">
            <a:off x="3938580" y="1303357"/>
            <a:ext cx="4276800" cy="4276800"/>
          </a:xfrm>
          <a:prstGeom prst="pie">
            <a:avLst>
              <a:gd name="adj1" fmla="val 21166558"/>
              <a:gd name="adj2" fmla="val 20099492"/>
            </a:avLst>
          </a:prstGeom>
          <a:solidFill>
            <a:schemeClr val="bg1"/>
          </a:solidFill>
          <a:ln w="762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sp>
        <p:nvSpPr>
          <p:cNvPr id="10" name="Mond 9">
            <a:extLst>
              <a:ext uri="{FF2B5EF4-FFF2-40B4-BE49-F238E27FC236}">
                <a16:creationId xmlns:a16="http://schemas.microsoft.com/office/drawing/2014/main" id="{8F9A0E15-63B9-71FC-767C-4776B13C965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5" name="Ellipse 4">
            <a:extLst>
              <a:ext uri="{FF2B5EF4-FFF2-40B4-BE49-F238E27FC236}">
                <a16:creationId xmlns:a16="http://schemas.microsoft.com/office/drawing/2014/main" id="{0E1A06A8-2A50-686F-3372-0ACE5B768539}"/>
              </a:ext>
            </a:extLst>
          </p:cNvPr>
          <p:cNvSpPr/>
          <p:nvPr/>
        </p:nvSpPr>
        <p:spPr>
          <a:xfrm>
            <a:off x="7525518" y="2270129"/>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31" name="Textfeld 30">
            <a:extLst>
              <a:ext uri="{FF2B5EF4-FFF2-40B4-BE49-F238E27FC236}">
                <a16:creationId xmlns:a16="http://schemas.microsoft.com/office/drawing/2014/main" id="{49E95717-9C14-F839-184E-7D3F6AFB4CD7}"/>
              </a:ext>
            </a:extLst>
          </p:cNvPr>
          <p:cNvSpPr txBox="1"/>
          <p:nvPr/>
        </p:nvSpPr>
        <p:spPr>
          <a:xfrm>
            <a:off x="11449844" y="292950"/>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3</a:t>
            </a:r>
          </a:p>
        </p:txBody>
      </p:sp>
      <p:sp>
        <p:nvSpPr>
          <p:cNvPr id="32" name="Textfeld 31">
            <a:extLst>
              <a:ext uri="{FF2B5EF4-FFF2-40B4-BE49-F238E27FC236}">
                <a16:creationId xmlns:a16="http://schemas.microsoft.com/office/drawing/2014/main" id="{C34BA3D6-A9C8-CCE3-600A-46423D91C8F1}"/>
              </a:ext>
            </a:extLst>
          </p:cNvPr>
          <p:cNvSpPr txBox="1"/>
          <p:nvPr/>
        </p:nvSpPr>
        <p:spPr>
          <a:xfrm>
            <a:off x="11516493" y="344235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4</a:t>
            </a:r>
          </a:p>
        </p:txBody>
      </p:sp>
      <p:sp>
        <p:nvSpPr>
          <p:cNvPr id="33" name="Textfeld 32">
            <a:extLst>
              <a:ext uri="{FF2B5EF4-FFF2-40B4-BE49-F238E27FC236}">
                <a16:creationId xmlns:a16="http://schemas.microsoft.com/office/drawing/2014/main" id="{CC8CC2F7-665D-5CEB-6570-8E0B8C0E58E0}"/>
              </a:ext>
            </a:extLst>
          </p:cNvPr>
          <p:cNvSpPr txBox="1"/>
          <p:nvPr/>
        </p:nvSpPr>
        <p:spPr>
          <a:xfrm>
            <a:off x="7859775" y="4830496"/>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5</a:t>
            </a:r>
          </a:p>
        </p:txBody>
      </p:sp>
      <p:sp>
        <p:nvSpPr>
          <p:cNvPr id="34" name="Textfeld 33">
            <a:extLst>
              <a:ext uri="{FF2B5EF4-FFF2-40B4-BE49-F238E27FC236}">
                <a16:creationId xmlns:a16="http://schemas.microsoft.com/office/drawing/2014/main" id="{F4549A71-CCF8-D889-D80C-C50A5CB0765F}"/>
              </a:ext>
            </a:extLst>
          </p:cNvPr>
          <p:cNvSpPr txBox="1"/>
          <p:nvPr/>
        </p:nvSpPr>
        <p:spPr>
          <a:xfrm>
            <a:off x="91764" y="37103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6</a:t>
            </a:r>
          </a:p>
        </p:txBody>
      </p:sp>
      <p:sp>
        <p:nvSpPr>
          <p:cNvPr id="35" name="Textfeld 34">
            <a:extLst>
              <a:ext uri="{FF2B5EF4-FFF2-40B4-BE49-F238E27FC236}">
                <a16:creationId xmlns:a16="http://schemas.microsoft.com/office/drawing/2014/main" id="{1CD658B6-28C2-A038-79E2-CB7F0E26EB48}"/>
              </a:ext>
            </a:extLst>
          </p:cNvPr>
          <p:cNvSpPr txBox="1"/>
          <p:nvPr/>
        </p:nvSpPr>
        <p:spPr>
          <a:xfrm>
            <a:off x="5734109" y="1238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7</a:t>
            </a:r>
          </a:p>
        </p:txBody>
      </p:sp>
      <p:cxnSp>
        <p:nvCxnSpPr>
          <p:cNvPr id="36" name="Gerader Verbinder 35">
            <a:extLst>
              <a:ext uri="{FF2B5EF4-FFF2-40B4-BE49-F238E27FC236}">
                <a16:creationId xmlns:a16="http://schemas.microsoft.com/office/drawing/2014/main" id="{8DA12193-B725-3A90-A752-54A8360755EA}"/>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2F16F89A-18CE-1F76-8DCF-B67BB9767595}"/>
              </a:ext>
            </a:extLst>
          </p:cNvPr>
          <p:cNvSpPr txBox="1"/>
          <p:nvPr/>
        </p:nvSpPr>
        <p:spPr>
          <a:xfrm>
            <a:off x="6606807" y="45895"/>
            <a:ext cx="5418195"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Cosa deve realizzare o portare a termine questa persona? </a:t>
            </a:r>
          </a:p>
        </p:txBody>
      </p:sp>
      <p:sp>
        <p:nvSpPr>
          <p:cNvPr id="46" name="Textfeld 45">
            <a:extLst>
              <a:ext uri="{FF2B5EF4-FFF2-40B4-BE49-F238E27FC236}">
                <a16:creationId xmlns:a16="http://schemas.microsoft.com/office/drawing/2014/main" id="{E1D60E47-9DDC-29BE-C3D2-4C5B6723896E}"/>
              </a:ext>
            </a:extLst>
          </p:cNvPr>
          <p:cNvSpPr txBox="1"/>
          <p:nvPr/>
        </p:nvSpPr>
        <p:spPr>
          <a:xfrm rot="19844067">
            <a:off x="8094833" y="1109996"/>
            <a:ext cx="4834452" cy="584775"/>
          </a:xfrm>
          <a:prstGeom prst="rect">
            <a:avLst/>
          </a:prstGeom>
          <a:noFill/>
        </p:spPr>
        <p:txBody>
          <a:bodyPr wrap="square" rtlCol="0">
            <a:spAutoFit/>
          </a:bodyPr>
          <a:lstStyle>
            <a:defPPr>
              <a:defRPr lang="ru-RU"/>
            </a:defPPr>
            <a:lvl1pPr>
              <a:defRPr sz="1600" b="1"/>
            </a:lvl1pPr>
          </a:lstStyle>
          <a:p>
            <a:pPr>
              <a:defRPr/>
            </a:pPr>
            <a:r>
              <a:rPr lang="it-CH" noProof="0" dirty="0">
                <a:solidFill>
                  <a:srgbClr val="073450"/>
                </a:solidFill>
                <a:latin typeface="Century Gothic"/>
              </a:rPr>
              <a:t>Cosa vede questa persona nel </a:t>
            </a:r>
          </a:p>
          <a:p>
            <a:pPr>
              <a:defRPr/>
            </a:pPr>
            <a:r>
              <a:rPr lang="it-CH" noProof="0" dirty="0">
                <a:solidFill>
                  <a:srgbClr val="073450"/>
                </a:solidFill>
                <a:latin typeface="Century Gothic"/>
              </a:rPr>
              <a:t>proprio ambiente?</a:t>
            </a:r>
          </a:p>
        </p:txBody>
      </p:sp>
      <p:sp>
        <p:nvSpPr>
          <p:cNvPr id="47" name="Textfeld 46">
            <a:extLst>
              <a:ext uri="{FF2B5EF4-FFF2-40B4-BE49-F238E27FC236}">
                <a16:creationId xmlns:a16="http://schemas.microsoft.com/office/drawing/2014/main" id="{E8480E76-5AD0-10DE-745D-3BF0EEF8CAF9}"/>
              </a:ext>
            </a:extLst>
          </p:cNvPr>
          <p:cNvSpPr txBox="1"/>
          <p:nvPr/>
        </p:nvSpPr>
        <p:spPr>
          <a:xfrm>
            <a:off x="8236626" y="3500021"/>
            <a:ext cx="4834452" cy="584775"/>
          </a:xfrm>
          <a:prstGeom prst="rect">
            <a:avLst/>
          </a:prstGeom>
          <a:noFill/>
        </p:spPr>
        <p:txBody>
          <a:bodyPr wrap="square" rtlCol="0">
            <a:spAutoFit/>
          </a:bodyPr>
          <a:lstStyle>
            <a:defPPr>
              <a:defRPr lang="ru-RU"/>
            </a:defPPr>
            <a:lvl1pPr>
              <a:defRPr sz="1600" b="1"/>
            </a:lvl1pPr>
          </a:lstStyle>
          <a:p>
            <a:pPr>
              <a:defRPr/>
            </a:pPr>
            <a:r>
              <a:rPr lang="it-CH" noProof="0" dirty="0">
                <a:solidFill>
                  <a:srgbClr val="073450"/>
                </a:solidFill>
                <a:latin typeface="Century Gothic"/>
              </a:rPr>
              <a:t>Cosa dice questa persona al </a:t>
            </a:r>
          </a:p>
          <a:p>
            <a:pPr>
              <a:defRPr/>
            </a:pPr>
            <a:r>
              <a:rPr lang="it-CH" noProof="0" dirty="0">
                <a:solidFill>
                  <a:srgbClr val="073450"/>
                </a:solidFill>
                <a:latin typeface="Century Gothic"/>
              </a:rPr>
              <a:t>riguardo?</a:t>
            </a:r>
          </a:p>
        </p:txBody>
      </p:sp>
      <p:sp>
        <p:nvSpPr>
          <p:cNvPr id="48" name="Textfeld 47">
            <a:extLst>
              <a:ext uri="{FF2B5EF4-FFF2-40B4-BE49-F238E27FC236}">
                <a16:creationId xmlns:a16="http://schemas.microsoft.com/office/drawing/2014/main" id="{026403C6-A518-7DEB-AD98-6DE12ABD248B}"/>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pPr>
              <a:defRPr/>
            </a:pPr>
            <a:r>
              <a:rPr lang="it-CH" noProof="0" dirty="0">
                <a:solidFill>
                  <a:srgbClr val="073450"/>
                </a:solidFill>
                <a:latin typeface="Century Gothic"/>
              </a:rPr>
              <a:t>Cosa fa questa persona?</a:t>
            </a:r>
          </a:p>
        </p:txBody>
      </p:sp>
      <p:sp>
        <p:nvSpPr>
          <p:cNvPr id="49" name="Textfeld 48">
            <a:extLst>
              <a:ext uri="{FF2B5EF4-FFF2-40B4-BE49-F238E27FC236}">
                <a16:creationId xmlns:a16="http://schemas.microsoft.com/office/drawing/2014/main" id="{F8E2D904-7904-D45B-48DF-CD8EFB1BD9E2}"/>
              </a:ext>
            </a:extLst>
          </p:cNvPr>
          <p:cNvSpPr txBox="1"/>
          <p:nvPr/>
        </p:nvSpPr>
        <p:spPr>
          <a:xfrm rot="1816376">
            <a:off x="406942" y="1492178"/>
            <a:ext cx="3702167" cy="584775"/>
          </a:xfrm>
          <a:prstGeom prst="rect">
            <a:avLst/>
          </a:prstGeom>
          <a:noFill/>
        </p:spPr>
        <p:txBody>
          <a:bodyPr wrap="square" rtlCol="0">
            <a:spAutoFit/>
          </a:bodyPr>
          <a:lstStyle>
            <a:defPPr>
              <a:defRPr lang="ru-RU"/>
            </a:defPPr>
            <a:lvl1pPr>
              <a:defRPr sz="1600" b="1"/>
            </a:lvl1pPr>
          </a:lstStyle>
          <a:p>
            <a:pPr>
              <a:defRPr/>
            </a:pPr>
            <a:r>
              <a:rPr lang="it-CH" noProof="0" dirty="0">
                <a:solidFill>
                  <a:srgbClr val="073450"/>
                </a:solidFill>
                <a:latin typeface="Century Gothic"/>
              </a:rPr>
              <a:t>Cosa sente dire questa persone dagli altri?</a:t>
            </a:r>
          </a:p>
        </p:txBody>
      </p:sp>
      <p:sp>
        <p:nvSpPr>
          <p:cNvPr id="50" name="Textfeld 49">
            <a:extLst>
              <a:ext uri="{FF2B5EF4-FFF2-40B4-BE49-F238E27FC236}">
                <a16:creationId xmlns:a16="http://schemas.microsoft.com/office/drawing/2014/main" id="{848B0D25-E1D3-C1A6-CBA6-8F1AD91C65C7}"/>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Chi è questa persona?</a:t>
            </a:r>
          </a:p>
        </p:txBody>
      </p:sp>
      <p:sp>
        <p:nvSpPr>
          <p:cNvPr id="51" name="Textfeld 50">
            <a:extLst>
              <a:ext uri="{FF2B5EF4-FFF2-40B4-BE49-F238E27FC236}">
                <a16:creationId xmlns:a16="http://schemas.microsoft.com/office/drawing/2014/main" id="{7745F177-5935-7B61-2770-319EAA4BEBD5}"/>
              </a:ext>
            </a:extLst>
          </p:cNvPr>
          <p:cNvSpPr txBox="1"/>
          <p:nvPr/>
        </p:nvSpPr>
        <p:spPr>
          <a:xfrm>
            <a:off x="4610173" y="2106592"/>
            <a:ext cx="148220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Frustrazione?</a:t>
            </a:r>
          </a:p>
        </p:txBody>
      </p:sp>
      <p:sp>
        <p:nvSpPr>
          <p:cNvPr id="53" name="Textfeld 52">
            <a:extLst>
              <a:ext uri="{FF2B5EF4-FFF2-40B4-BE49-F238E27FC236}">
                <a16:creationId xmlns:a16="http://schemas.microsoft.com/office/drawing/2014/main" id="{55F6EF38-04DC-1CBA-951A-A7D14BF08604}"/>
              </a:ext>
            </a:extLst>
          </p:cNvPr>
          <p:cNvSpPr txBox="1"/>
          <p:nvPr/>
        </p:nvSpPr>
        <p:spPr>
          <a:xfrm>
            <a:off x="6192177" y="2045650"/>
            <a:ext cx="1482207" cy="584775"/>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Situazione desiderata?</a:t>
            </a:r>
          </a:p>
        </p:txBody>
      </p:sp>
    </p:spTree>
    <p:extLst>
      <p:ext uri="{BB962C8B-B14F-4D97-AF65-F5344CB8AC3E}">
        <p14:creationId xmlns:p14="http://schemas.microsoft.com/office/powerpoint/2010/main" val="96901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08956" y="3935317"/>
            <a:ext cx="3930015" cy="846756"/>
          </a:xfrm>
        </p:spPr>
        <p:txBody>
          <a:bodyPr>
            <a:normAutofit fontScale="90000"/>
          </a:bodyPr>
          <a:lstStyle/>
          <a:p>
            <a:r>
              <a:rPr lang="de-CH" dirty="0">
                <a:solidFill>
                  <a:schemeClr val="bg1"/>
                </a:solidFill>
              </a:rPr>
              <a:t>Inspiration Day</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fld id="{B7E6CA31-DA56-47CF-9891-B6D0296B6AEC}" type="slidenum">
              <a:rPr lang="ru-RU" smtClean="0"/>
              <a:t>3</a:t>
            </a:fld>
            <a:endParaRPr lang="ru-RU" dirty="0"/>
          </a:p>
        </p:txBody>
      </p:sp>
      <p:sp>
        <p:nvSpPr>
          <p:cNvPr id="6" name="Textplatzhalter 2">
            <a:extLst>
              <a:ext uri="{FF2B5EF4-FFF2-40B4-BE49-F238E27FC236}">
                <a16:creationId xmlns:a16="http://schemas.microsoft.com/office/drawing/2014/main" id="{A9C9E953-359D-CE38-3347-685B8A8606E6}"/>
              </a:ext>
            </a:extLst>
          </p:cNvPr>
          <p:cNvSpPr txBox="1">
            <a:spLocks/>
          </p:cNvSpPr>
          <p:nvPr/>
        </p:nvSpPr>
        <p:spPr>
          <a:xfrm>
            <a:off x="229888" y="5545886"/>
            <a:ext cx="11962111" cy="1321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it-CH" sz="1800" b="1" dirty="0" err="1">
                <a:solidFill>
                  <a:srgbClr val="B11B96"/>
                </a:solidFill>
                <a:latin typeface="+mj-lt"/>
              </a:rPr>
              <a:t>Inspiration</a:t>
            </a:r>
            <a:r>
              <a:rPr lang="it-CH" sz="1800" b="1" dirty="0">
                <a:solidFill>
                  <a:srgbClr val="B11B96"/>
                </a:solidFill>
                <a:latin typeface="+mj-lt"/>
              </a:rPr>
              <a:t> Day </a:t>
            </a:r>
            <a:r>
              <a:rPr lang="it-CH" sz="1800" noProof="0" dirty="0">
                <a:solidFill>
                  <a:schemeClr val="accent6">
                    <a:lumMod val="50000"/>
                  </a:schemeClr>
                </a:solidFill>
                <a:latin typeface="+mj-lt"/>
              </a:rPr>
              <a:t>| </a:t>
            </a:r>
            <a:r>
              <a:rPr lang="it-CH" sz="1800" dirty="0">
                <a:solidFill>
                  <a:schemeClr val="accent6">
                    <a:lumMod val="50000"/>
                  </a:schemeClr>
                </a:solidFill>
                <a:latin typeface="+mj-lt"/>
              </a:rPr>
              <a:t>Modulo 1: Individuare un problema che valga la pena risolvere </a:t>
            </a:r>
            <a:r>
              <a:rPr lang="it-CH" sz="1800" noProof="0" dirty="0">
                <a:solidFill>
                  <a:schemeClr val="accent6">
                    <a:lumMod val="50000"/>
                  </a:schemeClr>
                </a:solidFill>
                <a:latin typeface="+mj-lt"/>
              </a:rPr>
              <a:t>| Modulo 2: Sviluppare una soluzione adeguata | Modulo 3: Sviluppare un modello di business solido | Modulo 4: Garantire la sostenibilità finanziaria| Modulo 5: Entrare nel mercato | Modulo 6: Presentazione e conclusione</a:t>
            </a:r>
          </a:p>
        </p:txBody>
      </p:sp>
    </p:spTree>
    <p:extLst>
      <p:ext uri="{BB962C8B-B14F-4D97-AF65-F5344CB8AC3E}">
        <p14:creationId xmlns:p14="http://schemas.microsoft.com/office/powerpoint/2010/main" val="38326619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8DD7E-2834-42E9-5275-52F91C28579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F643BFCA-07B1-309E-7406-54F3D45A83B7}"/>
              </a:ext>
            </a:extLst>
          </p:cNvPr>
          <p:cNvSpPr>
            <a:spLocks noGrp="1"/>
          </p:cNvSpPr>
          <p:nvPr>
            <p:ph type="ctrTitle" idx="4294967295"/>
          </p:nvPr>
        </p:nvSpPr>
        <p:spPr>
          <a:xfrm>
            <a:off x="615395" y="456042"/>
            <a:ext cx="11191594" cy="541337"/>
          </a:xfrm>
        </p:spPr>
        <p:txBody>
          <a:bodyPr>
            <a:noAutofit/>
          </a:bodyPr>
          <a:lstStyle/>
          <a:p>
            <a:r>
              <a:rPr lang="de-CH" sz="3000" dirty="0"/>
              <a:t>Fase </a:t>
            </a:r>
            <a:r>
              <a:rPr lang="de-CH" sz="3000" dirty="0" err="1"/>
              <a:t>dell’empatia</a:t>
            </a:r>
            <a:r>
              <a:rPr lang="de-CH" sz="3000" dirty="0"/>
              <a:t> – </a:t>
            </a:r>
            <a:r>
              <a:rPr lang="de-CH" sz="3000" dirty="0" err="1"/>
              <a:t>conoscere</a:t>
            </a:r>
            <a:r>
              <a:rPr lang="de-CH" sz="3000" dirty="0"/>
              <a:t> </a:t>
            </a:r>
            <a:r>
              <a:rPr lang="de-CH" sz="3000" dirty="0" err="1"/>
              <a:t>l’interlocutore</a:t>
            </a:r>
            <a:r>
              <a:rPr lang="de-CH" sz="3000" dirty="0"/>
              <a:t>/</a:t>
            </a:r>
            <a:r>
              <a:rPr lang="de-CH" sz="3000" dirty="0" err="1"/>
              <a:t>interlocutrice</a:t>
            </a:r>
            <a:endParaRPr lang="de-CH" sz="3000" dirty="0">
              <a:highlight>
                <a:srgbClr val="FFFF00"/>
              </a:highlight>
            </a:endParaRPr>
          </a:p>
        </p:txBody>
      </p:sp>
      <p:pic>
        <p:nvPicPr>
          <p:cNvPr id="7" name="Grafik 6" descr="Benutzer Silhouette">
            <a:extLst>
              <a:ext uri="{FF2B5EF4-FFF2-40B4-BE49-F238E27FC236}">
                <a16:creationId xmlns:a16="http://schemas.microsoft.com/office/drawing/2014/main" id="{27C64BFB-5CDC-7E20-6FE9-0172965685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70297" y="1079500"/>
            <a:ext cx="1917700" cy="1917700"/>
          </a:xfrm>
          <a:prstGeom prst="rect">
            <a:avLst/>
          </a:prstGeom>
        </p:spPr>
      </p:pic>
      <p:pic>
        <p:nvPicPr>
          <p:cNvPr id="9" name="Grafik 8" descr="Benutzer Silhouette">
            <a:extLst>
              <a:ext uri="{FF2B5EF4-FFF2-40B4-BE49-F238E27FC236}">
                <a16:creationId xmlns:a16="http://schemas.microsoft.com/office/drawing/2014/main" id="{B0C900B8-A7DB-CA74-18B3-B48D1741851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04003" y="1079500"/>
            <a:ext cx="1917700" cy="1917700"/>
          </a:xfrm>
          <a:prstGeom prst="rect">
            <a:avLst/>
          </a:prstGeom>
        </p:spPr>
      </p:pic>
      <p:sp>
        <p:nvSpPr>
          <p:cNvPr id="11" name="Textfeld 2">
            <a:extLst>
              <a:ext uri="{FF2B5EF4-FFF2-40B4-BE49-F238E27FC236}">
                <a16:creationId xmlns:a16="http://schemas.microsoft.com/office/drawing/2014/main" id="{15DE9843-6027-8790-589B-A27A6B91C769}"/>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8BD48858-FDA3-B1BE-0407-A7B56B7B8336}"/>
              </a:ext>
            </a:extLst>
          </p:cNvPr>
          <p:cNvSpPr>
            <a:spLocks noGrp="1"/>
          </p:cNvSpPr>
          <p:nvPr>
            <p:ph type="sldNum" sz="quarter" idx="12"/>
          </p:nvPr>
        </p:nvSpPr>
        <p:spPr/>
        <p:txBody>
          <a:bodyPr/>
          <a:lstStyle/>
          <a:p>
            <a:fld id="{B7E6CA31-DA56-47CF-9891-B6D0296B6AEC}" type="slidenum">
              <a:rPr lang="ru-RU" smtClean="0"/>
              <a:t>30</a:t>
            </a:fld>
            <a:endParaRPr lang="ru-RU" dirty="0"/>
          </a:p>
        </p:txBody>
      </p:sp>
      <p:grpSp>
        <p:nvGrpSpPr>
          <p:cNvPr id="3" name="Gruppieren 2">
            <a:extLst>
              <a:ext uri="{FF2B5EF4-FFF2-40B4-BE49-F238E27FC236}">
                <a16:creationId xmlns:a16="http://schemas.microsoft.com/office/drawing/2014/main" id="{46EA5366-9528-C476-52EA-F258C692E232}"/>
              </a:ext>
            </a:extLst>
          </p:cNvPr>
          <p:cNvGrpSpPr/>
          <p:nvPr/>
        </p:nvGrpSpPr>
        <p:grpSpPr>
          <a:xfrm>
            <a:off x="5172972" y="1151144"/>
            <a:ext cx="1846056" cy="1846056"/>
            <a:chOff x="10211791" y="2927331"/>
            <a:chExt cx="1846056" cy="1846056"/>
          </a:xfrm>
        </p:grpSpPr>
        <p:pic>
          <p:nvPicPr>
            <p:cNvPr id="4" name="Grafik 3" descr="Wecker Silhouette">
              <a:extLst>
                <a:ext uri="{FF2B5EF4-FFF2-40B4-BE49-F238E27FC236}">
                  <a16:creationId xmlns:a16="http://schemas.microsoft.com/office/drawing/2014/main" id="{5843A270-436D-CC6C-B5E5-FDA2D14535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11791" y="2927331"/>
              <a:ext cx="1846056" cy="1846056"/>
            </a:xfrm>
            <a:prstGeom prst="rect">
              <a:avLst/>
            </a:prstGeom>
          </p:spPr>
        </p:pic>
        <p:sp>
          <p:nvSpPr>
            <p:cNvPr id="6" name="Ellipse 5">
              <a:extLst>
                <a:ext uri="{FF2B5EF4-FFF2-40B4-BE49-F238E27FC236}">
                  <a16:creationId xmlns:a16="http://schemas.microsoft.com/office/drawing/2014/main" id="{A492B32E-E799-4FC1-D3CD-B2971892FE55}"/>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a:t>
              </a:r>
            </a:p>
            <a:p>
              <a:pPr algn="ctr"/>
              <a:r>
                <a:rPr lang="de-CH" sz="1300" b="1" dirty="0"/>
                <a:t>a </a:t>
              </a:r>
              <a:r>
                <a:rPr lang="de-CH" sz="1300" b="1" dirty="0" err="1"/>
                <a:t>testa</a:t>
              </a:r>
              <a:endParaRPr lang="de-CH" sz="1300" b="1" dirty="0"/>
            </a:p>
          </p:txBody>
        </p:sp>
      </p:grpSp>
      <p:sp>
        <p:nvSpPr>
          <p:cNvPr id="8" name="Textfeld 2">
            <a:extLst>
              <a:ext uri="{FF2B5EF4-FFF2-40B4-BE49-F238E27FC236}">
                <a16:creationId xmlns:a16="http://schemas.microsoft.com/office/drawing/2014/main" id="{1FF6F8A7-433E-49E6-491F-37FAE85EB0F0}"/>
              </a:ext>
            </a:extLst>
          </p:cNvPr>
          <p:cNvSpPr txBox="1">
            <a:spLocks noChangeArrowheads="1"/>
          </p:cNvSpPr>
          <p:nvPr/>
        </p:nvSpPr>
        <p:spPr bwMode="auto">
          <a:xfrm>
            <a:off x="4138648" y="3753843"/>
            <a:ext cx="3834278" cy="2478032"/>
          </a:xfrm>
          <a:prstGeom prst="rect">
            <a:avLst/>
          </a:prstGeom>
          <a:solidFill>
            <a:srgbClr val="FFFFFF"/>
          </a:solidFill>
          <a:ln w="104775">
            <a:solidFill>
              <a:srgbClr val="FFFF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noAutofit/>
          </a:bodyPr>
          <a:lstStyle/>
          <a:p>
            <a:pPr marL="228600" indent="-228600" algn="ctr">
              <a:spcBef>
                <a:spcPts val="600"/>
              </a:spcBef>
              <a:spcAft>
                <a:spcPts val="600"/>
              </a:spcAft>
              <a:buAutoNum type="arabicPeriod"/>
            </a:pP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Chi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è</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questa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persona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p>
          <a:p>
            <a:pPr marL="342900" lvl="0" indent="-342900" algn="l">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Chi sei?</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spcBef>
                <a:spcPts val="600"/>
              </a:spcBef>
              <a:buSzPts val="1000"/>
              <a:buFont typeface="Symbol" pitchFamily="2" charset="2"/>
              <a:buChar char=""/>
              <a:tabLst>
                <a:tab pos="270510" algn="l"/>
              </a:tabLst>
            </a:pP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Com'è</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la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tua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giornata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tipo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quando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vai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scuola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al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lavoro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spcBef>
                <a:spcPts val="600"/>
              </a:spcBef>
              <a:buSzPts val="1000"/>
              <a:buFont typeface="Symbol" pitchFamily="2" charset="2"/>
              <a:buChar char=""/>
              <a:tabLst>
                <a:tab pos="270510" algn="l"/>
              </a:tabLst>
            </a:pP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Cos'altro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fai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nel</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tempo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libero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è</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importante per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in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generale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nella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vita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nella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quotidianità</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706949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6243A-8919-E340-3274-DF740BE509EF}"/>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074EA12E-A8A4-74D5-815E-8073B53F4377}"/>
              </a:ext>
            </a:extLst>
          </p:cNvPr>
          <p:cNvSpPr>
            <a:spLocks noGrp="1"/>
          </p:cNvSpPr>
          <p:nvPr>
            <p:ph type="ctrTitle" idx="4294967295"/>
          </p:nvPr>
        </p:nvSpPr>
        <p:spPr>
          <a:xfrm>
            <a:off x="615395" y="456042"/>
            <a:ext cx="11191594" cy="541337"/>
          </a:xfrm>
        </p:spPr>
        <p:txBody>
          <a:bodyPr>
            <a:noAutofit/>
          </a:bodyPr>
          <a:lstStyle/>
          <a:p>
            <a:r>
              <a:rPr lang="de-CH" sz="3000" dirty="0"/>
              <a:t>Fase dell’empatia – </a:t>
            </a:r>
            <a:r>
              <a:rPr lang="de-CH" sz="3000" dirty="0" err="1"/>
              <a:t>conoscere</a:t>
            </a:r>
            <a:r>
              <a:rPr lang="de-CH" sz="3000" dirty="0"/>
              <a:t> </a:t>
            </a:r>
            <a:r>
              <a:rPr lang="de-CH" sz="3000" dirty="0" err="1"/>
              <a:t>l’interlocutore</a:t>
            </a:r>
            <a:r>
              <a:rPr lang="de-CH" sz="3000" dirty="0"/>
              <a:t>/</a:t>
            </a:r>
            <a:r>
              <a:rPr lang="de-CH" sz="3000" dirty="0" err="1"/>
              <a:t>interlocutrice</a:t>
            </a:r>
            <a:endParaRPr lang="de-CH" sz="3000" dirty="0">
              <a:highlight>
                <a:srgbClr val="FFFF00"/>
              </a:highlight>
            </a:endParaRPr>
          </a:p>
        </p:txBody>
      </p:sp>
      <p:sp>
        <p:nvSpPr>
          <p:cNvPr id="6" name="Textfeld 2">
            <a:extLst>
              <a:ext uri="{FF2B5EF4-FFF2-40B4-BE49-F238E27FC236}">
                <a16:creationId xmlns:a16="http://schemas.microsoft.com/office/drawing/2014/main" id="{FE371981-ECB8-1133-99C2-1C0B1A042993}"/>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2</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3F6A1E48-B42B-C5D7-C199-B4DB17285CBE}"/>
              </a:ext>
            </a:extLst>
          </p:cNvPr>
          <p:cNvSpPr>
            <a:spLocks noGrp="1"/>
          </p:cNvSpPr>
          <p:nvPr>
            <p:ph type="sldNum" sz="quarter" idx="12"/>
          </p:nvPr>
        </p:nvSpPr>
        <p:spPr/>
        <p:txBody>
          <a:bodyPr/>
          <a:lstStyle/>
          <a:p>
            <a:fld id="{B7E6CA31-DA56-47CF-9891-B6D0296B6AEC}" type="slidenum">
              <a:rPr lang="ru-RU" smtClean="0"/>
              <a:t>31</a:t>
            </a:fld>
            <a:endParaRPr lang="ru-RU" dirty="0"/>
          </a:p>
        </p:txBody>
      </p:sp>
      <p:grpSp>
        <p:nvGrpSpPr>
          <p:cNvPr id="3" name="Gruppieren 2">
            <a:extLst>
              <a:ext uri="{FF2B5EF4-FFF2-40B4-BE49-F238E27FC236}">
                <a16:creationId xmlns:a16="http://schemas.microsoft.com/office/drawing/2014/main" id="{859F350D-3BF8-9E72-7E0E-47B6F1FE88AA}"/>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6F4C1A90-5DB4-238F-BBBD-9A59FA1958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37DC74A1-34FD-5276-D855-6E16394CC512}"/>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a </a:t>
              </a:r>
              <a:r>
                <a:rPr lang="de-CH" sz="1300" b="1" dirty="0" err="1"/>
                <a:t>testa</a:t>
              </a:r>
              <a:endParaRPr lang="de-CH" sz="1300" b="1" dirty="0"/>
            </a:p>
          </p:txBody>
        </p:sp>
      </p:grpSp>
      <p:pic>
        <p:nvPicPr>
          <p:cNvPr id="10" name="Grafik 9" descr="Benutzer Silhouette">
            <a:extLst>
              <a:ext uri="{FF2B5EF4-FFF2-40B4-BE49-F238E27FC236}">
                <a16:creationId xmlns:a16="http://schemas.microsoft.com/office/drawing/2014/main" id="{F1B92476-40E5-A59C-2964-B31E0F138C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3" name="Grafik 12" descr="Benutzer Silhouette">
            <a:extLst>
              <a:ext uri="{FF2B5EF4-FFF2-40B4-BE49-F238E27FC236}">
                <a16:creationId xmlns:a16="http://schemas.microsoft.com/office/drawing/2014/main" id="{AE856C09-2EF8-D12C-E8A8-38E44B007E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sp>
        <p:nvSpPr>
          <p:cNvPr id="7" name="Textfeld 2">
            <a:extLst>
              <a:ext uri="{FF2B5EF4-FFF2-40B4-BE49-F238E27FC236}">
                <a16:creationId xmlns:a16="http://schemas.microsoft.com/office/drawing/2014/main" id="{323857F7-CE52-49E4-C2AA-45D66DC213BC}"/>
              </a:ext>
            </a:extLst>
          </p:cNvPr>
          <p:cNvSpPr txBox="1">
            <a:spLocks noChangeArrowheads="1"/>
          </p:cNvSpPr>
          <p:nvPr/>
        </p:nvSpPr>
        <p:spPr bwMode="auto">
          <a:xfrm>
            <a:off x="4170295" y="3498869"/>
            <a:ext cx="3882841" cy="3078394"/>
          </a:xfrm>
          <a:prstGeom prst="rect">
            <a:avLst/>
          </a:prstGeom>
          <a:solidFill>
            <a:srgbClr val="FFFFFF"/>
          </a:solidFill>
          <a:ln w="104775">
            <a:solidFill>
              <a:srgbClr val="92D05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noAutofit/>
          </a:bodyPr>
          <a:lstStyle/>
          <a:p>
            <a:pPr algn="ctr">
              <a:lnSpc>
                <a:spcPts val="1400"/>
              </a:lnSpc>
              <a:spcBef>
                <a:spcPts val="600"/>
              </a:spcBef>
              <a:spcAft>
                <a:spcPts val="600"/>
              </a:spcAft>
              <a:buNone/>
            </a:pPr>
            <a:endPar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algn="ctr">
              <a:lnSpc>
                <a:spcPts val="1400"/>
              </a:lnSpc>
              <a:spcBef>
                <a:spcPts val="600"/>
              </a:spcBef>
              <a:spcAft>
                <a:spcPts val="600"/>
              </a:spcAft>
              <a:buNone/>
            </a:pP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2. Cosa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deve</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realizzare</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portare</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termine</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questa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persona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p>
          <a:p>
            <a:pPr algn="ctr">
              <a:lnSpc>
                <a:spcPts val="1400"/>
              </a:lnSpc>
              <a:spcBef>
                <a:spcPts val="600"/>
              </a:spcBef>
              <a:spcAft>
                <a:spcPts val="600"/>
              </a:spcAft>
              <a:buNone/>
            </a:pP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devi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portare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con</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scuola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al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lavoro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devi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organizzare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tenere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presente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in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questo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contesto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è</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importante per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quando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trasporti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porti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con</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le tue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significa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per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essere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ben</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preparato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3944278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7CBB0-0F64-CA21-1196-A18D9E46343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31279AF7-7677-3B03-E330-64266A101121}"/>
              </a:ext>
            </a:extLst>
          </p:cNvPr>
          <p:cNvSpPr>
            <a:spLocks noGrp="1"/>
          </p:cNvSpPr>
          <p:nvPr>
            <p:ph type="ctrTitle" idx="4294967295"/>
          </p:nvPr>
        </p:nvSpPr>
        <p:spPr>
          <a:xfrm>
            <a:off x="615394" y="456042"/>
            <a:ext cx="11271805" cy="541337"/>
          </a:xfrm>
        </p:spPr>
        <p:txBody>
          <a:bodyPr>
            <a:noAutofit/>
          </a:bodyPr>
          <a:lstStyle/>
          <a:p>
            <a:r>
              <a:rPr lang="de-CH" sz="3000" dirty="0"/>
              <a:t>Fase dell’empatia – </a:t>
            </a:r>
            <a:r>
              <a:rPr lang="de-CH" sz="3000" dirty="0" err="1"/>
              <a:t>conoscere</a:t>
            </a:r>
            <a:r>
              <a:rPr lang="de-CH" sz="3000" dirty="0"/>
              <a:t> </a:t>
            </a:r>
            <a:r>
              <a:rPr lang="de-CH" sz="3000" dirty="0" err="1"/>
              <a:t>l’interlocutore</a:t>
            </a:r>
            <a:r>
              <a:rPr lang="de-CH" sz="3000" dirty="0"/>
              <a:t>/</a:t>
            </a:r>
            <a:r>
              <a:rPr lang="de-CH" sz="3000" dirty="0" err="1"/>
              <a:t>interlocutrice</a:t>
            </a:r>
            <a:endParaRPr lang="de-CH" sz="3000" dirty="0">
              <a:highlight>
                <a:srgbClr val="FFFF00"/>
              </a:highlight>
            </a:endParaRPr>
          </a:p>
        </p:txBody>
      </p:sp>
      <p:sp>
        <p:nvSpPr>
          <p:cNvPr id="6" name="Textfeld 2">
            <a:extLst>
              <a:ext uri="{FF2B5EF4-FFF2-40B4-BE49-F238E27FC236}">
                <a16:creationId xmlns:a16="http://schemas.microsoft.com/office/drawing/2014/main" id="{1DE6DA88-F883-AA4F-01B1-0BA21760F0F3}"/>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3</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FF0F0245-7807-D8B0-88D4-D2C8BDBB314A}"/>
              </a:ext>
            </a:extLst>
          </p:cNvPr>
          <p:cNvSpPr>
            <a:spLocks noGrp="1"/>
          </p:cNvSpPr>
          <p:nvPr>
            <p:ph type="sldNum" sz="quarter" idx="12"/>
          </p:nvPr>
        </p:nvSpPr>
        <p:spPr/>
        <p:txBody>
          <a:bodyPr/>
          <a:lstStyle/>
          <a:p>
            <a:fld id="{B7E6CA31-DA56-47CF-9891-B6D0296B6AEC}" type="slidenum">
              <a:rPr lang="ru-RU" smtClean="0"/>
              <a:t>32</a:t>
            </a:fld>
            <a:endParaRPr lang="ru-RU" dirty="0"/>
          </a:p>
        </p:txBody>
      </p:sp>
      <p:grpSp>
        <p:nvGrpSpPr>
          <p:cNvPr id="4" name="Gruppieren 3">
            <a:extLst>
              <a:ext uri="{FF2B5EF4-FFF2-40B4-BE49-F238E27FC236}">
                <a16:creationId xmlns:a16="http://schemas.microsoft.com/office/drawing/2014/main" id="{4060EA87-85AB-05FA-1637-FDCE955B9E27}"/>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AA8E7E3D-888B-335C-5DF9-14B55DCC63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D713CFAE-0CFA-2AC6-961D-C553453A53D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a </a:t>
              </a:r>
              <a:r>
                <a:rPr lang="de-CH" sz="1300" b="1" dirty="0" err="1"/>
                <a:t>testa</a:t>
              </a:r>
              <a:endParaRPr lang="de-CH" sz="1300" b="1" dirty="0"/>
            </a:p>
          </p:txBody>
        </p:sp>
      </p:grpSp>
      <p:pic>
        <p:nvPicPr>
          <p:cNvPr id="13" name="Grafik 12" descr="Benutzer Silhouette">
            <a:extLst>
              <a:ext uri="{FF2B5EF4-FFF2-40B4-BE49-F238E27FC236}">
                <a16:creationId xmlns:a16="http://schemas.microsoft.com/office/drawing/2014/main" id="{DC9AC6EE-8557-1382-EA67-9D3E1011F7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0CA9F1EB-5B99-1330-12BB-A3F252C6EF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sp>
        <p:nvSpPr>
          <p:cNvPr id="3" name="Textfeld 2">
            <a:extLst>
              <a:ext uri="{FF2B5EF4-FFF2-40B4-BE49-F238E27FC236}">
                <a16:creationId xmlns:a16="http://schemas.microsoft.com/office/drawing/2014/main" id="{53AFEAE1-F629-7CF8-7A47-698900F140FC}"/>
              </a:ext>
            </a:extLst>
          </p:cNvPr>
          <p:cNvSpPr txBox="1">
            <a:spLocks noChangeArrowheads="1"/>
          </p:cNvSpPr>
          <p:nvPr/>
        </p:nvSpPr>
        <p:spPr bwMode="auto">
          <a:xfrm>
            <a:off x="3969294" y="3382036"/>
            <a:ext cx="4266209" cy="2974315"/>
          </a:xfrm>
          <a:prstGeom prst="rect">
            <a:avLst/>
          </a:prstGeom>
          <a:solidFill>
            <a:srgbClr val="FFFFFF"/>
          </a:solidFill>
          <a:ln w="104775">
            <a:solidFill>
              <a:srgbClr val="46B1E1"/>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noAutofit/>
          </a:bodyPr>
          <a:lstStyle/>
          <a:p>
            <a:pPr algn="ctr">
              <a:lnSpc>
                <a:spcPts val="1400"/>
              </a:lnSpc>
              <a:spcBef>
                <a:spcPts val="600"/>
              </a:spcBef>
              <a:spcAft>
                <a:spcPts val="600"/>
              </a:spcAft>
              <a:buNone/>
            </a:pPr>
            <a:endPar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algn="ctr">
              <a:lnSpc>
                <a:spcPts val="1400"/>
              </a:lnSpc>
              <a:spcBef>
                <a:spcPts val="600"/>
              </a:spcBef>
              <a:spcAft>
                <a:spcPts val="600"/>
              </a:spcAft>
              <a:buNone/>
            </a:pP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3. Cosa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vede</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questa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persona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nel</a:t>
            </a:r>
            <a:b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b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proprio ambiente?</a:t>
            </a:r>
          </a:p>
          <a:p>
            <a:pPr algn="ctr">
              <a:lnSpc>
                <a:spcPts val="1400"/>
              </a:lnSpc>
              <a:spcBef>
                <a:spcPts val="600"/>
              </a:spcBef>
              <a:spcAft>
                <a:spcPts val="600"/>
              </a:spcAft>
              <a:buNone/>
            </a:pP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noti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negli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altri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quando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si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tratta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di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borse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zaini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soluzioni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per il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trasporto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colpisce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delle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loro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soluzioni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pP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C'è</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qualcosa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che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trovi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interessante,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pratico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alla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moda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sono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anche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aspetti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che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sembrano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negativi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270510" algn="l">
              <a:lnSpc>
                <a:spcPts val="1400"/>
              </a:lnSpc>
              <a:spcBef>
                <a:spcPts val="600"/>
              </a:spcBef>
              <a:buNone/>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676799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15814-E1DD-3A00-1022-032963EAD8C7}"/>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A213081E-4DB9-0799-9C42-3C38D93885BF}"/>
              </a:ext>
            </a:extLst>
          </p:cNvPr>
          <p:cNvSpPr>
            <a:spLocks noGrp="1"/>
          </p:cNvSpPr>
          <p:nvPr>
            <p:ph type="ctrTitle" idx="4294967295"/>
          </p:nvPr>
        </p:nvSpPr>
        <p:spPr>
          <a:xfrm>
            <a:off x="615395" y="456042"/>
            <a:ext cx="11175552" cy="541337"/>
          </a:xfrm>
        </p:spPr>
        <p:txBody>
          <a:bodyPr>
            <a:noAutofit/>
          </a:bodyPr>
          <a:lstStyle/>
          <a:p>
            <a:r>
              <a:rPr lang="de-CH" sz="3000" dirty="0"/>
              <a:t>Fase dell’empatia – </a:t>
            </a:r>
            <a:r>
              <a:rPr lang="de-CH" sz="3000" dirty="0" err="1"/>
              <a:t>conoscere</a:t>
            </a:r>
            <a:r>
              <a:rPr lang="de-CH" sz="3000" dirty="0"/>
              <a:t> </a:t>
            </a:r>
            <a:r>
              <a:rPr lang="de-CH" sz="3000" dirty="0" err="1"/>
              <a:t>l’interlocutore</a:t>
            </a:r>
            <a:r>
              <a:rPr lang="de-CH" sz="3000" dirty="0"/>
              <a:t>/</a:t>
            </a:r>
            <a:r>
              <a:rPr lang="de-CH" sz="3000" dirty="0" err="1"/>
              <a:t>interlocutrice</a:t>
            </a:r>
            <a:endParaRPr lang="de-CH" sz="3000" dirty="0">
              <a:highlight>
                <a:srgbClr val="FFFF00"/>
              </a:highlight>
            </a:endParaRPr>
          </a:p>
        </p:txBody>
      </p:sp>
      <p:sp>
        <p:nvSpPr>
          <p:cNvPr id="6" name="Textfeld 2">
            <a:extLst>
              <a:ext uri="{FF2B5EF4-FFF2-40B4-BE49-F238E27FC236}">
                <a16:creationId xmlns:a16="http://schemas.microsoft.com/office/drawing/2014/main" id="{52D3D285-B750-4981-F726-360A5C705BA2}"/>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4</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A66B3DCB-6868-74BC-5EFE-A2EB7ACAC897}"/>
              </a:ext>
            </a:extLst>
          </p:cNvPr>
          <p:cNvSpPr>
            <a:spLocks noGrp="1"/>
          </p:cNvSpPr>
          <p:nvPr>
            <p:ph type="sldNum" sz="quarter" idx="12"/>
          </p:nvPr>
        </p:nvSpPr>
        <p:spPr/>
        <p:txBody>
          <a:bodyPr/>
          <a:lstStyle/>
          <a:p>
            <a:fld id="{B7E6CA31-DA56-47CF-9891-B6D0296B6AEC}" type="slidenum">
              <a:rPr lang="ru-RU" smtClean="0"/>
              <a:t>33</a:t>
            </a:fld>
            <a:endParaRPr lang="ru-RU" dirty="0"/>
          </a:p>
        </p:txBody>
      </p:sp>
      <p:grpSp>
        <p:nvGrpSpPr>
          <p:cNvPr id="5" name="Gruppieren 4">
            <a:extLst>
              <a:ext uri="{FF2B5EF4-FFF2-40B4-BE49-F238E27FC236}">
                <a16:creationId xmlns:a16="http://schemas.microsoft.com/office/drawing/2014/main" id="{31E91935-1F5D-69BD-50C9-F4BDD7B5A7E9}"/>
              </a:ext>
            </a:extLst>
          </p:cNvPr>
          <p:cNvGrpSpPr/>
          <p:nvPr/>
        </p:nvGrpSpPr>
        <p:grpSpPr>
          <a:xfrm>
            <a:off x="5172972" y="1151144"/>
            <a:ext cx="1846056" cy="1846056"/>
            <a:chOff x="10211791" y="2927331"/>
            <a:chExt cx="1846056" cy="1846056"/>
          </a:xfrm>
        </p:grpSpPr>
        <p:pic>
          <p:nvPicPr>
            <p:cNvPr id="8" name="Grafik 7" descr="Wecker Silhouette">
              <a:extLst>
                <a:ext uri="{FF2B5EF4-FFF2-40B4-BE49-F238E27FC236}">
                  <a16:creationId xmlns:a16="http://schemas.microsoft.com/office/drawing/2014/main" id="{3986197F-0461-8F69-552B-0219937836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ED312CBE-96A1-B8BF-732B-77120D850147}"/>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a:t>
              </a:r>
            </a:p>
            <a:p>
              <a:pPr algn="ctr"/>
              <a:r>
                <a:rPr lang="de-CH" sz="1300" b="1" dirty="0"/>
                <a:t>a </a:t>
              </a:r>
              <a:r>
                <a:rPr lang="de-CH" sz="1300" b="1" dirty="0" err="1"/>
                <a:t>testa</a:t>
              </a:r>
              <a:endParaRPr lang="de-CH" sz="1300" b="1" dirty="0"/>
            </a:p>
          </p:txBody>
        </p:sp>
      </p:grpSp>
      <p:pic>
        <p:nvPicPr>
          <p:cNvPr id="13" name="Grafik 12" descr="Benutzer Silhouette">
            <a:extLst>
              <a:ext uri="{FF2B5EF4-FFF2-40B4-BE49-F238E27FC236}">
                <a16:creationId xmlns:a16="http://schemas.microsoft.com/office/drawing/2014/main" id="{B1517EC9-B374-0AA6-851A-E4F824D67C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D4CC32C0-4419-97E9-8E33-775D918280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sp>
        <p:nvSpPr>
          <p:cNvPr id="3" name="Textfeld 2">
            <a:extLst>
              <a:ext uri="{FF2B5EF4-FFF2-40B4-BE49-F238E27FC236}">
                <a16:creationId xmlns:a16="http://schemas.microsoft.com/office/drawing/2014/main" id="{AB6E4ABA-E819-DC93-2A13-04D7D40D88F2}"/>
              </a:ext>
            </a:extLst>
          </p:cNvPr>
          <p:cNvSpPr txBox="1">
            <a:spLocks noChangeArrowheads="1"/>
          </p:cNvSpPr>
          <p:nvPr/>
        </p:nvSpPr>
        <p:spPr bwMode="auto">
          <a:xfrm>
            <a:off x="4195697" y="3391278"/>
            <a:ext cx="3761187" cy="2965074"/>
          </a:xfrm>
          <a:prstGeom prst="rect">
            <a:avLst/>
          </a:prstGeom>
          <a:solidFill>
            <a:srgbClr val="FFFFFF"/>
          </a:solidFill>
          <a:ln w="104775">
            <a:solidFill>
              <a:srgbClr val="E59EDD"/>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noAutofit/>
          </a:bodyPr>
          <a:lstStyle/>
          <a:p>
            <a:pPr algn="ctr">
              <a:lnSpc>
                <a:spcPts val="1400"/>
              </a:lnSpc>
              <a:spcBef>
                <a:spcPts val="600"/>
              </a:spcBef>
              <a:spcAft>
                <a:spcPts val="600"/>
              </a:spcAft>
              <a:buNone/>
            </a:pPr>
            <a:endPar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algn="ctr">
              <a:lnSpc>
                <a:spcPts val="1400"/>
              </a:lnSpc>
              <a:spcBef>
                <a:spcPts val="600"/>
              </a:spcBef>
              <a:spcAft>
                <a:spcPts val="600"/>
              </a:spcAft>
              <a:buNone/>
            </a:pP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4. Cosa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dice</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questa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persona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al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riguardo</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p>
          <a:p>
            <a:pPr algn="ctr">
              <a:lnSpc>
                <a:spcPts val="1400"/>
              </a:lnSpc>
              <a:spcBef>
                <a:spcPts val="600"/>
              </a:spcBef>
              <a:spcAft>
                <a:spcPts val="600"/>
              </a:spcAft>
              <a:buNone/>
            </a:pP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dici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tu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stesso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di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come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trasporti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le tue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racconti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tuoi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amici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casa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questo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proposito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Ti sei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mai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lamentato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ne sei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stato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contento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sono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frasi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tipiche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che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dici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in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questo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contesto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34829532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DCC0-E7F5-9DE7-CE8A-18B8AB93D77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DFB46B89-BCE1-EDDF-3A02-F36A15D00B45}"/>
              </a:ext>
            </a:extLst>
          </p:cNvPr>
          <p:cNvSpPr>
            <a:spLocks noGrp="1"/>
          </p:cNvSpPr>
          <p:nvPr>
            <p:ph type="ctrTitle" idx="4294967295"/>
          </p:nvPr>
        </p:nvSpPr>
        <p:spPr>
          <a:xfrm>
            <a:off x="615395" y="456042"/>
            <a:ext cx="11127426" cy="541337"/>
          </a:xfrm>
        </p:spPr>
        <p:txBody>
          <a:bodyPr>
            <a:noAutofit/>
          </a:bodyPr>
          <a:lstStyle/>
          <a:p>
            <a:r>
              <a:rPr lang="de-CH" sz="3000" dirty="0"/>
              <a:t>Fase dell’empatia – </a:t>
            </a:r>
            <a:r>
              <a:rPr lang="de-CH" sz="3000" dirty="0" err="1"/>
              <a:t>conoscere</a:t>
            </a:r>
            <a:r>
              <a:rPr lang="de-CH" sz="3000" dirty="0"/>
              <a:t> </a:t>
            </a:r>
            <a:r>
              <a:rPr lang="de-CH" sz="3000" dirty="0" err="1"/>
              <a:t>l’interlocutore</a:t>
            </a:r>
            <a:r>
              <a:rPr lang="de-CH" sz="3000" dirty="0"/>
              <a:t>/</a:t>
            </a:r>
            <a:r>
              <a:rPr lang="de-CH" sz="3000" dirty="0" err="1"/>
              <a:t>interlocutrice</a:t>
            </a:r>
            <a:endParaRPr lang="de-CH" sz="3000" dirty="0">
              <a:highlight>
                <a:srgbClr val="FFFF00"/>
              </a:highlight>
            </a:endParaRPr>
          </a:p>
        </p:txBody>
      </p:sp>
      <p:sp>
        <p:nvSpPr>
          <p:cNvPr id="6" name="Textfeld 2">
            <a:extLst>
              <a:ext uri="{FF2B5EF4-FFF2-40B4-BE49-F238E27FC236}">
                <a16:creationId xmlns:a16="http://schemas.microsoft.com/office/drawing/2014/main" id="{5432D5DA-4047-1F36-2618-D48EC42E0A28}"/>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5</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FFB0E68C-4F99-EEA6-1EEE-562CAA9317DD}"/>
              </a:ext>
            </a:extLst>
          </p:cNvPr>
          <p:cNvSpPr>
            <a:spLocks noGrp="1"/>
          </p:cNvSpPr>
          <p:nvPr>
            <p:ph type="sldNum" sz="quarter" idx="12"/>
          </p:nvPr>
        </p:nvSpPr>
        <p:spPr/>
        <p:txBody>
          <a:bodyPr/>
          <a:lstStyle/>
          <a:p>
            <a:fld id="{B7E6CA31-DA56-47CF-9891-B6D0296B6AEC}" type="slidenum">
              <a:rPr lang="ru-RU" smtClean="0"/>
              <a:t>34</a:t>
            </a:fld>
            <a:endParaRPr lang="ru-RU" dirty="0"/>
          </a:p>
        </p:txBody>
      </p:sp>
      <p:grpSp>
        <p:nvGrpSpPr>
          <p:cNvPr id="4" name="Gruppieren 3">
            <a:extLst>
              <a:ext uri="{FF2B5EF4-FFF2-40B4-BE49-F238E27FC236}">
                <a16:creationId xmlns:a16="http://schemas.microsoft.com/office/drawing/2014/main" id="{D31A1527-0634-014C-1E8F-8BD75EAB0324}"/>
              </a:ext>
            </a:extLst>
          </p:cNvPr>
          <p:cNvGrpSpPr/>
          <p:nvPr/>
        </p:nvGrpSpPr>
        <p:grpSpPr>
          <a:xfrm>
            <a:off x="5172972" y="1151144"/>
            <a:ext cx="1846056" cy="1846056"/>
            <a:chOff x="10211791" y="2927331"/>
            <a:chExt cx="1846056" cy="1846056"/>
          </a:xfrm>
        </p:grpSpPr>
        <p:pic>
          <p:nvPicPr>
            <p:cNvPr id="8" name="Grafik 7" descr="Wecker Silhouette">
              <a:extLst>
                <a:ext uri="{FF2B5EF4-FFF2-40B4-BE49-F238E27FC236}">
                  <a16:creationId xmlns:a16="http://schemas.microsoft.com/office/drawing/2014/main" id="{A4D6B76D-37B5-28D6-58CF-0912C24D5B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DB261C26-A6A3-B3EF-52BF-F0FB916A385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a </a:t>
              </a:r>
              <a:r>
                <a:rPr lang="de-CH" sz="1300" b="1" dirty="0" err="1"/>
                <a:t>testa</a:t>
              </a:r>
              <a:endParaRPr lang="de-CH" sz="1300" b="1" dirty="0"/>
            </a:p>
          </p:txBody>
        </p:sp>
      </p:grpSp>
      <p:pic>
        <p:nvPicPr>
          <p:cNvPr id="13" name="Grafik 12" descr="Benutzer Silhouette">
            <a:extLst>
              <a:ext uri="{FF2B5EF4-FFF2-40B4-BE49-F238E27FC236}">
                <a16:creationId xmlns:a16="http://schemas.microsoft.com/office/drawing/2014/main" id="{45540EF3-7523-3B99-BF02-45C7AF118BE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3B4C35AA-6CED-D009-BF5B-C7A9357FBC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sp>
        <p:nvSpPr>
          <p:cNvPr id="3" name="Textfeld 2">
            <a:extLst>
              <a:ext uri="{FF2B5EF4-FFF2-40B4-BE49-F238E27FC236}">
                <a16:creationId xmlns:a16="http://schemas.microsoft.com/office/drawing/2014/main" id="{C648D76D-BE2A-3130-FFD2-4DC5F5CAA7DA}"/>
              </a:ext>
            </a:extLst>
          </p:cNvPr>
          <p:cNvSpPr txBox="1">
            <a:spLocks noChangeArrowheads="1"/>
          </p:cNvSpPr>
          <p:nvPr/>
        </p:nvSpPr>
        <p:spPr bwMode="auto">
          <a:xfrm>
            <a:off x="4195698" y="3409554"/>
            <a:ext cx="4001818" cy="3016210"/>
          </a:xfrm>
          <a:prstGeom prst="rect">
            <a:avLst/>
          </a:prstGeom>
          <a:solidFill>
            <a:srgbClr val="FFFFFF"/>
          </a:solidFill>
          <a:ln w="104775">
            <a:solidFill>
              <a:srgbClr val="FFC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spAutoFit/>
          </a:bodyPr>
          <a:lstStyle/>
          <a:p>
            <a:pPr algn="ctr">
              <a:lnSpc>
                <a:spcPts val="1400"/>
              </a:lnSpc>
              <a:spcBef>
                <a:spcPts val="600"/>
              </a:spcBef>
              <a:spcAft>
                <a:spcPts val="600"/>
              </a:spcAft>
              <a:buNone/>
            </a:pPr>
            <a:endPar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algn="ctr">
              <a:lnSpc>
                <a:spcPts val="1400"/>
              </a:lnSpc>
              <a:spcBef>
                <a:spcPts val="600"/>
              </a:spcBef>
              <a:spcAft>
                <a:spcPts val="600"/>
              </a:spcAft>
              <a:buNone/>
            </a:pP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5. Cosa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fa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concretamente</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questa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persona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p>
          <a:p>
            <a:pPr algn="ctr">
              <a:lnSpc>
                <a:spcPts val="1400"/>
              </a:lnSpc>
              <a:spcBef>
                <a:spcPts val="600"/>
              </a:spcBef>
              <a:spcAft>
                <a:spcPts val="600"/>
              </a:spcAft>
              <a:buNone/>
            </a:pP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Come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prepari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di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solito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le tue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Quali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sono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le tue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abitudini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in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questo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senso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Come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porti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la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borsa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lo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zaino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(ad es. sempre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su</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una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spalla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con</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entrambe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le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tracolle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in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mano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Come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gestisci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le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pesanti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quando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ne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hai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molte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p>
          <a:p>
            <a:pPr lvl="0" algn="l">
              <a:lnSpc>
                <a:spcPts val="1400"/>
              </a:lnSpc>
              <a:spcBef>
                <a:spcPts val="600"/>
              </a:spcBef>
              <a:buSzPts val="1000"/>
              <a:tabLst>
                <a:tab pos="270510" algn="l"/>
              </a:tabLst>
            </a:pP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1182705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19684-3EE4-B7C4-8E05-61E8071446C7}"/>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8C2C2711-30ED-0F00-389C-0895DDD5BE38}"/>
              </a:ext>
            </a:extLst>
          </p:cNvPr>
          <p:cNvSpPr>
            <a:spLocks noGrp="1"/>
          </p:cNvSpPr>
          <p:nvPr>
            <p:ph type="ctrTitle" idx="4294967295"/>
          </p:nvPr>
        </p:nvSpPr>
        <p:spPr>
          <a:xfrm>
            <a:off x="615395" y="456042"/>
            <a:ext cx="11191594" cy="541337"/>
          </a:xfrm>
        </p:spPr>
        <p:txBody>
          <a:bodyPr>
            <a:noAutofit/>
          </a:bodyPr>
          <a:lstStyle/>
          <a:p>
            <a:r>
              <a:rPr lang="de-CH" sz="3000" dirty="0"/>
              <a:t>Fase dell’empatia – </a:t>
            </a:r>
            <a:r>
              <a:rPr lang="de-CH" sz="3000" dirty="0" err="1"/>
              <a:t>conoscere</a:t>
            </a:r>
            <a:r>
              <a:rPr lang="de-CH" sz="3000" dirty="0"/>
              <a:t> </a:t>
            </a:r>
            <a:r>
              <a:rPr lang="de-CH" sz="3000" dirty="0" err="1"/>
              <a:t>l’interlocutore</a:t>
            </a:r>
            <a:r>
              <a:rPr lang="de-CH" sz="3000" dirty="0"/>
              <a:t>/</a:t>
            </a:r>
            <a:r>
              <a:rPr lang="de-CH" sz="3000" dirty="0" err="1"/>
              <a:t>interlocutrice</a:t>
            </a:r>
            <a:endParaRPr lang="de-CH" sz="3000" dirty="0">
              <a:highlight>
                <a:srgbClr val="FFFF00"/>
              </a:highlight>
            </a:endParaRPr>
          </a:p>
        </p:txBody>
      </p:sp>
      <p:sp>
        <p:nvSpPr>
          <p:cNvPr id="6" name="Textfeld 2">
            <a:extLst>
              <a:ext uri="{FF2B5EF4-FFF2-40B4-BE49-F238E27FC236}">
                <a16:creationId xmlns:a16="http://schemas.microsoft.com/office/drawing/2014/main" id="{C71F1538-2364-3C12-CE68-D46F48B1F0B1}"/>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6</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16C0D541-6989-FA09-4C4E-B9C09650ADBC}"/>
              </a:ext>
            </a:extLst>
          </p:cNvPr>
          <p:cNvSpPr>
            <a:spLocks noGrp="1"/>
          </p:cNvSpPr>
          <p:nvPr>
            <p:ph type="sldNum" sz="quarter" idx="12"/>
          </p:nvPr>
        </p:nvSpPr>
        <p:spPr/>
        <p:txBody>
          <a:bodyPr/>
          <a:lstStyle/>
          <a:p>
            <a:fld id="{B7E6CA31-DA56-47CF-9891-B6D0296B6AEC}" type="slidenum">
              <a:rPr lang="ru-RU" smtClean="0"/>
              <a:t>35</a:t>
            </a:fld>
            <a:endParaRPr lang="ru-RU" dirty="0"/>
          </a:p>
        </p:txBody>
      </p:sp>
      <p:grpSp>
        <p:nvGrpSpPr>
          <p:cNvPr id="5" name="Gruppieren 4">
            <a:extLst>
              <a:ext uri="{FF2B5EF4-FFF2-40B4-BE49-F238E27FC236}">
                <a16:creationId xmlns:a16="http://schemas.microsoft.com/office/drawing/2014/main" id="{B6F60335-C743-9DD8-D381-2E52183A30AC}"/>
              </a:ext>
            </a:extLst>
          </p:cNvPr>
          <p:cNvGrpSpPr/>
          <p:nvPr/>
        </p:nvGrpSpPr>
        <p:grpSpPr>
          <a:xfrm>
            <a:off x="5172972" y="1130824"/>
            <a:ext cx="1846056" cy="1846056"/>
            <a:chOff x="10211791" y="2927331"/>
            <a:chExt cx="1846056" cy="1846056"/>
          </a:xfrm>
        </p:grpSpPr>
        <p:pic>
          <p:nvPicPr>
            <p:cNvPr id="8" name="Grafik 7" descr="Wecker Silhouette">
              <a:extLst>
                <a:ext uri="{FF2B5EF4-FFF2-40B4-BE49-F238E27FC236}">
                  <a16:creationId xmlns:a16="http://schemas.microsoft.com/office/drawing/2014/main" id="{13F116CE-C415-A2C3-6D69-911EDB810F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24991AA7-6974-0EB1-0419-1C5627FEE40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a </a:t>
              </a:r>
              <a:r>
                <a:rPr lang="de-CH" sz="1300" b="1" dirty="0" err="1"/>
                <a:t>testa</a:t>
              </a:r>
              <a:endParaRPr lang="de-CH" sz="1300" b="1" dirty="0"/>
            </a:p>
          </p:txBody>
        </p:sp>
      </p:grpSp>
      <p:pic>
        <p:nvPicPr>
          <p:cNvPr id="13" name="Grafik 12" descr="Benutzer Silhouette">
            <a:extLst>
              <a:ext uri="{FF2B5EF4-FFF2-40B4-BE49-F238E27FC236}">
                <a16:creationId xmlns:a16="http://schemas.microsoft.com/office/drawing/2014/main" id="{89B0CF6B-C7F0-0739-9235-085FBBB1BB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3408589B-8651-688C-1551-F6BE22CDD0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sp>
        <p:nvSpPr>
          <p:cNvPr id="3" name="Textfeld 2">
            <a:extLst>
              <a:ext uri="{FF2B5EF4-FFF2-40B4-BE49-F238E27FC236}">
                <a16:creationId xmlns:a16="http://schemas.microsoft.com/office/drawing/2014/main" id="{02D4505F-AEB8-C4CC-9214-E84C377C17C6}"/>
              </a:ext>
            </a:extLst>
          </p:cNvPr>
          <p:cNvSpPr txBox="1">
            <a:spLocks noChangeArrowheads="1"/>
          </p:cNvSpPr>
          <p:nvPr/>
        </p:nvSpPr>
        <p:spPr bwMode="auto">
          <a:xfrm>
            <a:off x="4224318" y="3429000"/>
            <a:ext cx="3740254" cy="2768377"/>
          </a:xfrm>
          <a:prstGeom prst="rect">
            <a:avLst/>
          </a:prstGeom>
          <a:solidFill>
            <a:srgbClr val="FFFFFF"/>
          </a:solidFill>
          <a:ln w="104775">
            <a:solidFill>
              <a:srgbClr val="EF1156"/>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noAutofit/>
          </a:bodyPr>
          <a:lstStyle/>
          <a:p>
            <a:pPr algn="ctr">
              <a:lnSpc>
                <a:spcPts val="1400"/>
              </a:lnSpc>
              <a:spcBef>
                <a:spcPts val="600"/>
              </a:spcBef>
              <a:spcAft>
                <a:spcPts val="600"/>
              </a:spcAft>
              <a:buNone/>
            </a:pPr>
            <a:endPar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algn="ctr">
              <a:lnSpc>
                <a:spcPts val="1400"/>
              </a:lnSpc>
              <a:spcBef>
                <a:spcPts val="600"/>
              </a:spcBef>
              <a:spcAft>
                <a:spcPts val="600"/>
              </a:spcAft>
              <a:buNone/>
            </a:pP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6. Cosa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sente</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dire</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questa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persona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dagli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altri</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dicono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gli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altri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(ad es.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amici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genitori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insegnanti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della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tua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soluzione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per il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trasporto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Ricevi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consigli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commenti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al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riguardo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Hai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ricevuto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buone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idee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consigli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da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qualcuno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lgn="l">
              <a:lnSpc>
                <a:spcPts val="1400"/>
              </a:lnSpc>
              <a:spcBef>
                <a:spcPts val="600"/>
              </a:spcBef>
              <a:buSzPts val="1000"/>
              <a:buFont typeface="Symbol" pitchFamily="2" charset="2"/>
              <a:buChar char=""/>
              <a:tabLst>
                <a:tab pos="270510" algn="l"/>
              </a:tabLst>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Ci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sono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opinioni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che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influenzano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3882110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DA1A1-2ABF-5153-4FE7-7EF3A904B03B}"/>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3E81BC9A-3431-2F66-EAC7-84D551F33CDF}"/>
              </a:ext>
            </a:extLst>
          </p:cNvPr>
          <p:cNvSpPr>
            <a:spLocks noGrp="1"/>
          </p:cNvSpPr>
          <p:nvPr>
            <p:ph type="ctrTitle" idx="4294967295"/>
          </p:nvPr>
        </p:nvSpPr>
        <p:spPr>
          <a:xfrm>
            <a:off x="615395" y="456042"/>
            <a:ext cx="11143468" cy="541337"/>
          </a:xfrm>
        </p:spPr>
        <p:txBody>
          <a:bodyPr>
            <a:noAutofit/>
          </a:bodyPr>
          <a:lstStyle/>
          <a:p>
            <a:r>
              <a:rPr lang="de-CH" sz="3000" dirty="0"/>
              <a:t>Fase dell’empatia – </a:t>
            </a:r>
            <a:r>
              <a:rPr lang="de-CH" sz="3000" dirty="0" err="1"/>
              <a:t>conoscere</a:t>
            </a:r>
            <a:r>
              <a:rPr lang="de-CH" sz="3000" dirty="0"/>
              <a:t> </a:t>
            </a:r>
            <a:r>
              <a:rPr lang="de-CH" sz="3000" dirty="0" err="1"/>
              <a:t>l’interlocutore</a:t>
            </a:r>
            <a:r>
              <a:rPr lang="de-CH" sz="3000" dirty="0"/>
              <a:t>/</a:t>
            </a:r>
            <a:r>
              <a:rPr lang="de-CH" sz="3000" dirty="0" err="1"/>
              <a:t>interlocutrice</a:t>
            </a:r>
            <a:endParaRPr lang="de-CH" sz="3000" dirty="0">
              <a:highlight>
                <a:srgbClr val="FFFF00"/>
              </a:highlight>
            </a:endParaRPr>
          </a:p>
        </p:txBody>
      </p:sp>
      <p:sp>
        <p:nvSpPr>
          <p:cNvPr id="6" name="Textfeld 2">
            <a:extLst>
              <a:ext uri="{FF2B5EF4-FFF2-40B4-BE49-F238E27FC236}">
                <a16:creationId xmlns:a16="http://schemas.microsoft.com/office/drawing/2014/main" id="{5948BE1A-A78B-E5B3-485C-FA7A73C239B1}"/>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7</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922509BA-AD10-F4E0-FB10-A6983E6D7807}"/>
              </a:ext>
            </a:extLst>
          </p:cNvPr>
          <p:cNvSpPr>
            <a:spLocks noGrp="1"/>
          </p:cNvSpPr>
          <p:nvPr>
            <p:ph type="sldNum" sz="quarter" idx="12"/>
          </p:nvPr>
        </p:nvSpPr>
        <p:spPr/>
        <p:txBody>
          <a:bodyPr/>
          <a:lstStyle/>
          <a:p>
            <a:fld id="{B7E6CA31-DA56-47CF-9891-B6D0296B6AEC}" type="slidenum">
              <a:rPr lang="ru-RU" smtClean="0"/>
              <a:t>36</a:t>
            </a:fld>
            <a:endParaRPr lang="ru-RU" dirty="0"/>
          </a:p>
        </p:txBody>
      </p:sp>
      <p:grpSp>
        <p:nvGrpSpPr>
          <p:cNvPr id="3" name="Gruppieren 2">
            <a:extLst>
              <a:ext uri="{FF2B5EF4-FFF2-40B4-BE49-F238E27FC236}">
                <a16:creationId xmlns:a16="http://schemas.microsoft.com/office/drawing/2014/main" id="{6E7DC1E6-5B61-37FA-00D1-2AA6D1A0F2A3}"/>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56844196-9100-FEEC-0547-5DEE7B43A8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69D2B412-ED87-8F52-A632-CB6FE8867689}"/>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a </a:t>
              </a:r>
              <a:r>
                <a:rPr lang="de-CH" sz="1300" b="1" dirty="0" err="1"/>
                <a:t>testa</a:t>
              </a:r>
              <a:endParaRPr lang="de-CH" sz="1300" b="1" dirty="0"/>
            </a:p>
          </p:txBody>
        </p:sp>
      </p:grpSp>
      <p:pic>
        <p:nvPicPr>
          <p:cNvPr id="10" name="Grafik 9" descr="Benutzer Silhouette">
            <a:extLst>
              <a:ext uri="{FF2B5EF4-FFF2-40B4-BE49-F238E27FC236}">
                <a16:creationId xmlns:a16="http://schemas.microsoft.com/office/drawing/2014/main" id="{4C495891-9448-C734-3D87-464E46A150D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3" name="Grafik 12" descr="Benutzer Silhouette">
            <a:extLst>
              <a:ext uri="{FF2B5EF4-FFF2-40B4-BE49-F238E27FC236}">
                <a16:creationId xmlns:a16="http://schemas.microsoft.com/office/drawing/2014/main" id="{9DF38B77-B11C-1758-7B33-14C7E4341D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sp>
        <p:nvSpPr>
          <p:cNvPr id="7" name="Textfeld 2">
            <a:extLst>
              <a:ext uri="{FF2B5EF4-FFF2-40B4-BE49-F238E27FC236}">
                <a16:creationId xmlns:a16="http://schemas.microsoft.com/office/drawing/2014/main" id="{DEB4FA85-8CDE-B9ED-CB57-36C3A2509079}"/>
              </a:ext>
            </a:extLst>
          </p:cNvPr>
          <p:cNvSpPr txBox="1">
            <a:spLocks noChangeArrowheads="1"/>
          </p:cNvSpPr>
          <p:nvPr/>
        </p:nvSpPr>
        <p:spPr bwMode="auto">
          <a:xfrm>
            <a:off x="3405082" y="2997200"/>
            <a:ext cx="5650018" cy="3312272"/>
          </a:xfrm>
          <a:prstGeom prst="rect">
            <a:avLst/>
          </a:prstGeom>
          <a:solidFill>
            <a:srgbClr val="FFFFFF"/>
          </a:solidFill>
          <a:ln w="104775">
            <a:solidFill>
              <a:schemeClr val="bg1">
                <a:lumMod val="75000"/>
              </a:schemeClr>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noAutofit/>
          </a:bodyPr>
          <a:lstStyle/>
          <a:p>
            <a:pPr algn="ctr">
              <a:lnSpc>
                <a:spcPts val="1400"/>
              </a:lnSpc>
              <a:spcBef>
                <a:spcPts val="600"/>
              </a:spcBef>
              <a:spcAft>
                <a:spcPts val="600"/>
              </a:spcAft>
              <a:buNone/>
            </a:pPr>
            <a:endPar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a:lnSpc>
                <a:spcPts val="1400"/>
              </a:lnSpc>
              <a:spcBef>
                <a:spcPts val="600"/>
              </a:spcBef>
              <a:spcAft>
                <a:spcPts val="600"/>
              </a:spcAft>
              <a:buNone/>
            </a:pP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7.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Quali</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sono</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le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frustrazioni</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e</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i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desideri</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della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persona</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algn="just">
              <a:lnSpc>
                <a:spcPts val="1400"/>
              </a:lnSpc>
              <a:spcBef>
                <a:spcPts val="600"/>
              </a:spcBef>
              <a:buNone/>
            </a:pP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Pains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frustrazioni</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533400" lvl="1" indent="-355600" algn="just">
              <a:lnSpc>
                <a:spcPts val="1400"/>
              </a:lnSpc>
              <a:spcBef>
                <a:spcPts val="600"/>
              </a:spcBef>
              <a:buSzPts val="1000"/>
              <a:buFont typeface="Symbol" pitchFamily="2" charset="2"/>
              <a:buChar char=""/>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infastidisce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del modo in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cui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trasporti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gli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oggetti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attualmente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533400" lvl="1" indent="-355600" algn="just">
              <a:lnSpc>
                <a:spcPts val="1400"/>
              </a:lnSpc>
              <a:spcBef>
                <a:spcPts val="600"/>
              </a:spcBef>
              <a:buSzPts val="1000"/>
              <a:buFont typeface="Symbol" pitchFamily="2" charset="2"/>
              <a:buChar char=""/>
            </a:pP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Quali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problemi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crea</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533400" lvl="1" indent="-355600" algn="just">
              <a:lnSpc>
                <a:spcPts val="1400"/>
              </a:lnSpc>
              <a:spcBef>
                <a:spcPts val="600"/>
              </a:spcBef>
              <a:buSzPts val="1000"/>
              <a:buFont typeface="Symbol" pitchFamily="2" charset="2"/>
              <a:buChar char=""/>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Cosa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trovi</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particolarmente</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faticoso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o poco </a:t>
            </a:r>
            <a:r>
              <a:rPr lang="de-CH" sz="1400"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pratico</a:t>
            </a: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algn="just">
              <a:lnSpc>
                <a:spcPts val="1400"/>
              </a:lnSpc>
              <a:spcBef>
                <a:spcPts val="600"/>
              </a:spcBef>
              <a:buNone/>
            </a:pP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Gains (</a:t>
            </a:r>
            <a:r>
              <a:rPr lang="de-CH" sz="1400" b="1" dirty="0" err="1">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desideri</a:t>
            </a:r>
            <a:r>
              <a:rPr lang="de-CH" sz="1400" b="1"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533400" lvl="1" indent="-355600" algn="just">
              <a:lnSpc>
                <a:spcPts val="1400"/>
              </a:lnSpc>
              <a:spcBef>
                <a:spcPts val="600"/>
              </a:spcBef>
              <a:buSzPts val="1000"/>
              <a:buFont typeface="Symbol" pitchFamily="2" charset="2"/>
              <a:buChar char=""/>
              <a:tabLst>
                <a:tab pos="457200" algn="l"/>
              </a:tabLst>
            </a:pPr>
            <a:r>
              <a:rPr lang="de-CH" sz="1400" dirty="0">
                <a:solidFill>
                  <a:srgbClr val="073450"/>
                </a:solidFill>
                <a:latin typeface="Century Gothic" panose="020B0502020202020204" pitchFamily="34" charset="0"/>
              </a:rPr>
              <a:t>Cosa </a:t>
            </a:r>
            <a:r>
              <a:rPr lang="de-CH" sz="1400" dirty="0" err="1">
                <a:solidFill>
                  <a:srgbClr val="073450"/>
                </a:solidFill>
                <a:latin typeface="Century Gothic" panose="020B0502020202020204" pitchFamily="34" charset="0"/>
              </a:rPr>
              <a:t>ti</a:t>
            </a:r>
            <a:r>
              <a:rPr lang="de-CH" sz="1400" dirty="0">
                <a:solidFill>
                  <a:srgbClr val="073450"/>
                </a:solidFill>
                <a:latin typeface="Century Gothic" panose="020B0502020202020204" pitchFamily="34" charset="0"/>
              </a:rPr>
              <a:t> </a:t>
            </a:r>
            <a:r>
              <a:rPr lang="de-CH" sz="1400" dirty="0" err="1">
                <a:solidFill>
                  <a:srgbClr val="073450"/>
                </a:solidFill>
                <a:latin typeface="Century Gothic" panose="020B0502020202020204" pitchFamily="34" charset="0"/>
              </a:rPr>
              <a:t>aspetti</a:t>
            </a:r>
            <a:r>
              <a:rPr lang="de-CH" sz="1400" dirty="0">
                <a:solidFill>
                  <a:srgbClr val="073450"/>
                </a:solidFill>
                <a:latin typeface="Century Gothic" panose="020B0502020202020204" pitchFamily="34" charset="0"/>
              </a:rPr>
              <a:t> da </a:t>
            </a:r>
            <a:r>
              <a:rPr lang="de-CH" sz="1400" dirty="0" err="1">
                <a:solidFill>
                  <a:srgbClr val="073450"/>
                </a:solidFill>
                <a:latin typeface="Century Gothic" panose="020B0502020202020204" pitchFamily="34" charset="0"/>
              </a:rPr>
              <a:t>una</a:t>
            </a:r>
            <a:r>
              <a:rPr lang="de-CH" sz="1400" dirty="0">
                <a:solidFill>
                  <a:srgbClr val="073450"/>
                </a:solidFill>
                <a:latin typeface="Century Gothic" panose="020B0502020202020204" pitchFamily="34" charset="0"/>
              </a:rPr>
              <a:t> </a:t>
            </a:r>
            <a:r>
              <a:rPr lang="de-CH" sz="1400" dirty="0" err="1">
                <a:solidFill>
                  <a:srgbClr val="073450"/>
                </a:solidFill>
                <a:latin typeface="Century Gothic" panose="020B0502020202020204" pitchFamily="34" charset="0"/>
              </a:rPr>
              <a:t>soluzione</a:t>
            </a:r>
            <a:r>
              <a:rPr lang="de-CH" sz="1400" dirty="0">
                <a:solidFill>
                  <a:srgbClr val="073450"/>
                </a:solidFill>
                <a:latin typeface="Century Gothic" panose="020B0502020202020204" pitchFamily="34" charset="0"/>
              </a:rPr>
              <a:t> di </a:t>
            </a:r>
            <a:r>
              <a:rPr lang="de-CH" sz="1400" dirty="0" err="1">
                <a:solidFill>
                  <a:srgbClr val="073450"/>
                </a:solidFill>
                <a:latin typeface="Century Gothic" panose="020B0502020202020204" pitchFamily="34" charset="0"/>
              </a:rPr>
              <a:t>trasporto</a:t>
            </a:r>
            <a:r>
              <a:rPr lang="de-CH" sz="1400" dirty="0">
                <a:solidFill>
                  <a:srgbClr val="073450"/>
                </a:solidFill>
                <a:latin typeface="Century Gothic" panose="020B0502020202020204" pitchFamily="34" charset="0"/>
              </a:rPr>
              <a:t> ideale?</a:t>
            </a:r>
            <a:endParaRPr lang="it-CH" sz="1400" dirty="0">
              <a:solidFill>
                <a:srgbClr val="073450"/>
              </a:solidFill>
              <a:latin typeface="Century Gothic" panose="020B0502020202020204" pitchFamily="34" charset="0"/>
            </a:endParaRPr>
          </a:p>
          <a:p>
            <a:pPr marL="533400" lvl="1" indent="-355600" algn="just">
              <a:lnSpc>
                <a:spcPts val="1400"/>
              </a:lnSpc>
              <a:spcBef>
                <a:spcPts val="600"/>
              </a:spcBef>
              <a:buSzPts val="1000"/>
              <a:buFont typeface="Symbol" pitchFamily="2" charset="2"/>
              <a:buChar char=""/>
              <a:tabLst>
                <a:tab pos="457200" algn="l"/>
              </a:tabLst>
            </a:pPr>
            <a:r>
              <a:rPr lang="de-CH" sz="1400" dirty="0">
                <a:solidFill>
                  <a:srgbClr val="073450"/>
                </a:solidFill>
                <a:latin typeface="Century Gothic" panose="020B0502020202020204" pitchFamily="34" charset="0"/>
              </a:rPr>
              <a:t>Cosa </a:t>
            </a:r>
            <a:r>
              <a:rPr lang="de-CH" sz="1400" dirty="0" err="1">
                <a:solidFill>
                  <a:srgbClr val="073450"/>
                </a:solidFill>
                <a:latin typeface="Century Gothic" panose="020B0502020202020204" pitchFamily="34" charset="0"/>
              </a:rPr>
              <a:t>ti</a:t>
            </a:r>
            <a:r>
              <a:rPr lang="de-CH" sz="1400" dirty="0">
                <a:solidFill>
                  <a:srgbClr val="073450"/>
                </a:solidFill>
                <a:latin typeface="Century Gothic" panose="020B0502020202020204" pitchFamily="34" charset="0"/>
              </a:rPr>
              <a:t> </a:t>
            </a:r>
            <a:r>
              <a:rPr lang="de-CH" sz="1400" dirty="0" err="1">
                <a:solidFill>
                  <a:srgbClr val="073450"/>
                </a:solidFill>
                <a:latin typeface="Century Gothic" panose="020B0502020202020204" pitchFamily="34" charset="0"/>
              </a:rPr>
              <a:t>semplificherebbe</a:t>
            </a:r>
            <a:r>
              <a:rPr lang="de-CH" sz="1400" dirty="0">
                <a:solidFill>
                  <a:srgbClr val="073450"/>
                </a:solidFill>
                <a:latin typeface="Century Gothic" panose="020B0502020202020204" pitchFamily="34" charset="0"/>
              </a:rPr>
              <a:t> la </a:t>
            </a:r>
            <a:r>
              <a:rPr lang="de-CH" sz="1400" dirty="0" err="1">
                <a:solidFill>
                  <a:srgbClr val="073450"/>
                </a:solidFill>
                <a:latin typeface="Century Gothic" panose="020B0502020202020204" pitchFamily="34" charset="0"/>
              </a:rPr>
              <a:t>vita</a:t>
            </a:r>
            <a:r>
              <a:rPr lang="de-CH" sz="1400" dirty="0">
                <a:solidFill>
                  <a:srgbClr val="073450"/>
                </a:solidFill>
                <a:latin typeface="Century Gothic" panose="020B0502020202020204" pitchFamily="34" charset="0"/>
              </a:rPr>
              <a:t> di tutti i </a:t>
            </a:r>
            <a:r>
              <a:rPr lang="de-CH" sz="1400" dirty="0" err="1">
                <a:solidFill>
                  <a:srgbClr val="073450"/>
                </a:solidFill>
                <a:latin typeface="Century Gothic" panose="020B0502020202020204" pitchFamily="34" charset="0"/>
              </a:rPr>
              <a:t>giorni</a:t>
            </a:r>
            <a:r>
              <a:rPr lang="de-CH" sz="1400" dirty="0">
                <a:solidFill>
                  <a:srgbClr val="073450"/>
                </a:solidFill>
                <a:latin typeface="Century Gothic" panose="020B0502020202020204" pitchFamily="34" charset="0"/>
              </a:rPr>
              <a:t>?</a:t>
            </a:r>
            <a:endParaRPr lang="it-CH" sz="1400" dirty="0">
              <a:solidFill>
                <a:srgbClr val="073450"/>
              </a:solidFill>
              <a:latin typeface="Century Gothic" panose="020B0502020202020204" pitchFamily="34" charset="0"/>
            </a:endParaRPr>
          </a:p>
          <a:p>
            <a:pPr marL="533400" lvl="1" indent="-355600" algn="just">
              <a:lnSpc>
                <a:spcPts val="1400"/>
              </a:lnSpc>
              <a:spcBef>
                <a:spcPts val="600"/>
              </a:spcBef>
              <a:buSzPts val="1000"/>
              <a:buFont typeface="Symbol" pitchFamily="2" charset="2"/>
              <a:buChar char=""/>
              <a:tabLst>
                <a:tab pos="457200" algn="l"/>
              </a:tabLst>
            </a:pPr>
            <a:r>
              <a:rPr lang="de-CH" sz="1400" dirty="0">
                <a:solidFill>
                  <a:srgbClr val="073450"/>
                </a:solidFill>
                <a:latin typeface="Century Gothic" panose="020B0502020202020204" pitchFamily="34" charset="0"/>
              </a:rPr>
              <a:t>Se </a:t>
            </a:r>
            <a:r>
              <a:rPr lang="de-CH" sz="1400" dirty="0" err="1">
                <a:solidFill>
                  <a:srgbClr val="073450"/>
                </a:solidFill>
                <a:latin typeface="Century Gothic" panose="020B0502020202020204" pitchFamily="34" charset="0"/>
              </a:rPr>
              <a:t>potessi</a:t>
            </a:r>
            <a:r>
              <a:rPr lang="de-CH" sz="1400" dirty="0">
                <a:solidFill>
                  <a:srgbClr val="073450"/>
                </a:solidFill>
                <a:latin typeface="Century Gothic" panose="020B0502020202020204" pitchFamily="34" charset="0"/>
              </a:rPr>
              <a:t> </a:t>
            </a:r>
            <a:r>
              <a:rPr lang="de-CH" sz="1400" dirty="0" err="1">
                <a:solidFill>
                  <a:srgbClr val="073450"/>
                </a:solidFill>
                <a:latin typeface="Century Gothic" panose="020B0502020202020204" pitchFamily="34" charset="0"/>
              </a:rPr>
              <a:t>scegliere</a:t>
            </a:r>
            <a:r>
              <a:rPr lang="de-CH" sz="1400" dirty="0">
                <a:solidFill>
                  <a:srgbClr val="073450"/>
                </a:solidFill>
                <a:latin typeface="Century Gothic" panose="020B0502020202020204" pitchFamily="34" charset="0"/>
              </a:rPr>
              <a:t> </a:t>
            </a:r>
            <a:r>
              <a:rPr lang="de-CH" sz="1400" dirty="0" err="1">
                <a:solidFill>
                  <a:srgbClr val="073450"/>
                </a:solidFill>
                <a:latin typeface="Century Gothic" panose="020B0502020202020204" pitchFamily="34" charset="0"/>
              </a:rPr>
              <a:t>tutto</a:t>
            </a:r>
            <a:r>
              <a:rPr lang="de-CH" sz="1400" dirty="0">
                <a:solidFill>
                  <a:srgbClr val="073450"/>
                </a:solidFill>
                <a:latin typeface="Century Gothic" panose="020B0502020202020204" pitchFamily="34" charset="0"/>
              </a:rPr>
              <a:t>: </a:t>
            </a:r>
            <a:r>
              <a:rPr lang="de-CH" sz="1400" dirty="0" err="1">
                <a:solidFill>
                  <a:srgbClr val="073450"/>
                </a:solidFill>
                <a:latin typeface="Century Gothic" panose="020B0502020202020204" pitchFamily="34" charset="0"/>
              </a:rPr>
              <a:t>come</a:t>
            </a:r>
            <a:r>
              <a:rPr lang="de-CH" sz="1400" dirty="0">
                <a:solidFill>
                  <a:srgbClr val="073450"/>
                </a:solidFill>
                <a:latin typeface="Century Gothic" panose="020B0502020202020204" pitchFamily="34" charset="0"/>
              </a:rPr>
              <a:t> </a:t>
            </a:r>
            <a:r>
              <a:rPr lang="de-CH" sz="1400" dirty="0" err="1">
                <a:solidFill>
                  <a:srgbClr val="073450"/>
                </a:solidFill>
                <a:latin typeface="Century Gothic" panose="020B0502020202020204" pitchFamily="34" charset="0"/>
              </a:rPr>
              <a:t>sarebbe</a:t>
            </a:r>
            <a:r>
              <a:rPr lang="de-CH" sz="1400" dirty="0">
                <a:solidFill>
                  <a:srgbClr val="073450"/>
                </a:solidFill>
                <a:latin typeface="Century Gothic" panose="020B0502020202020204" pitchFamily="34" charset="0"/>
              </a:rPr>
              <a:t> la </a:t>
            </a:r>
            <a:r>
              <a:rPr lang="de-CH" sz="1400" dirty="0" err="1">
                <a:solidFill>
                  <a:srgbClr val="073450"/>
                </a:solidFill>
                <a:latin typeface="Century Gothic" panose="020B0502020202020204" pitchFamily="34" charset="0"/>
              </a:rPr>
              <a:t>tua</a:t>
            </a:r>
            <a:r>
              <a:rPr lang="de-CH" sz="1400" dirty="0">
                <a:solidFill>
                  <a:srgbClr val="073450"/>
                </a:solidFill>
                <a:latin typeface="Century Gothic" panose="020B0502020202020204" pitchFamily="34" charset="0"/>
              </a:rPr>
              <a:t> </a:t>
            </a:r>
            <a:r>
              <a:rPr lang="de-CH" sz="1400" dirty="0" err="1">
                <a:solidFill>
                  <a:srgbClr val="073450"/>
                </a:solidFill>
                <a:latin typeface="Century Gothic" panose="020B0502020202020204" pitchFamily="34" charset="0"/>
              </a:rPr>
              <a:t>soluzione</a:t>
            </a:r>
            <a:r>
              <a:rPr lang="de-CH" sz="1400" dirty="0">
                <a:solidFill>
                  <a:srgbClr val="073450"/>
                </a:solidFill>
                <a:latin typeface="Century Gothic" panose="020B0502020202020204" pitchFamily="34" charset="0"/>
              </a:rPr>
              <a:t> </a:t>
            </a:r>
            <a:r>
              <a:rPr lang="de-CH" sz="1400" dirty="0" err="1">
                <a:solidFill>
                  <a:srgbClr val="073450"/>
                </a:solidFill>
                <a:latin typeface="Century Gothic" panose="020B0502020202020204" pitchFamily="34" charset="0"/>
              </a:rPr>
              <a:t>perfetta</a:t>
            </a:r>
            <a:r>
              <a:rPr lang="de-CH" sz="1400" dirty="0">
                <a:solidFill>
                  <a:srgbClr val="073450"/>
                </a:solidFill>
                <a:latin typeface="Century Gothic" panose="020B0502020202020204" pitchFamily="34" charset="0"/>
              </a:rPr>
              <a:t>?</a:t>
            </a:r>
            <a:endParaRPr lang="it-CH" sz="1400" dirty="0">
              <a:solidFill>
                <a:srgbClr val="073450"/>
              </a:solidFill>
              <a:latin typeface="Century Gothic" panose="020B0502020202020204" pitchFamily="34" charset="0"/>
            </a:endParaRPr>
          </a:p>
          <a:p>
            <a:pPr algn="just">
              <a:lnSpc>
                <a:spcPts val="1400"/>
              </a:lnSpc>
              <a:spcBef>
                <a:spcPts val="600"/>
              </a:spcBef>
              <a:buNone/>
            </a:pPr>
            <a:r>
              <a:rPr lang="de-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it-CH" sz="1400" dirty="0">
              <a:solidFill>
                <a:srgbClr val="07345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39535876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99295-C8B1-B4AE-B0C9-7E52B9D565FA}"/>
            </a:ext>
          </a:extLst>
        </p:cNvPr>
        <p:cNvGrpSpPr/>
        <p:nvPr/>
      </p:nvGrpSpPr>
      <p:grpSpPr>
        <a:xfrm>
          <a:off x="0" y="0"/>
          <a:ext cx="0" cy="0"/>
          <a:chOff x="0" y="0"/>
          <a:chExt cx="0" cy="0"/>
        </a:xfrm>
      </p:grpSpPr>
      <p:sp>
        <p:nvSpPr>
          <p:cNvPr id="13" name="Rectangle: Rounded Corners 6">
            <a:extLst>
              <a:ext uri="{FF2B5EF4-FFF2-40B4-BE49-F238E27FC236}">
                <a16:creationId xmlns:a16="http://schemas.microsoft.com/office/drawing/2014/main" id="{93A3DCF4-F570-83B5-5722-649A77017254}"/>
              </a:ext>
            </a:extLst>
          </p:cNvPr>
          <p:cNvSpPr/>
          <p:nvPr/>
        </p:nvSpPr>
        <p:spPr>
          <a:xfrm>
            <a:off x="1409700" y="1967621"/>
            <a:ext cx="9448800" cy="27432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10243" name="Titel 2">
            <a:extLst>
              <a:ext uri="{FF2B5EF4-FFF2-40B4-BE49-F238E27FC236}">
                <a16:creationId xmlns:a16="http://schemas.microsoft.com/office/drawing/2014/main" id="{AD592050-7EEF-9937-C8B1-1E9D7FCE5470}"/>
              </a:ext>
            </a:extLst>
          </p:cNvPr>
          <p:cNvSpPr>
            <a:spLocks noGrp="1"/>
          </p:cNvSpPr>
          <p:nvPr>
            <p:ph type="ctrTitle" idx="4294967295"/>
          </p:nvPr>
        </p:nvSpPr>
        <p:spPr>
          <a:xfrm>
            <a:off x="678895" y="468742"/>
            <a:ext cx="10799763" cy="541337"/>
          </a:xfrm>
        </p:spPr>
        <p:txBody>
          <a:bodyPr>
            <a:normAutofit/>
          </a:bodyPr>
          <a:lstStyle/>
          <a:p>
            <a:r>
              <a:rPr lang="de-CH" sz="3000" dirty="0"/>
              <a:t>Organizzare e sintetizzare le conoscenze</a:t>
            </a:r>
            <a:endParaRPr lang="de-CH" sz="3000" dirty="0">
              <a:highlight>
                <a:srgbClr val="FFFF00"/>
              </a:highlight>
            </a:endParaRPr>
          </a:p>
        </p:txBody>
      </p:sp>
      <p:sp>
        <p:nvSpPr>
          <p:cNvPr id="16" name="TextBox 6">
            <a:extLst>
              <a:ext uri="{FF2B5EF4-FFF2-40B4-BE49-F238E27FC236}">
                <a16:creationId xmlns:a16="http://schemas.microsoft.com/office/drawing/2014/main" id="{77F1E832-764B-BDD4-0CC0-7079D8502270}"/>
              </a:ext>
            </a:extLst>
          </p:cNvPr>
          <p:cNvSpPr txBox="1"/>
          <p:nvPr/>
        </p:nvSpPr>
        <p:spPr>
          <a:xfrm>
            <a:off x="626745" y="1216660"/>
            <a:ext cx="6138219" cy="661271"/>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CH" dirty="0" err="1"/>
              <a:t>Ogni</a:t>
            </a:r>
            <a:r>
              <a:rPr lang="de-CH" dirty="0"/>
              <a:t> </a:t>
            </a:r>
            <a:r>
              <a:rPr lang="de-CH" dirty="0" err="1"/>
              <a:t>persona</a:t>
            </a:r>
            <a:r>
              <a:rPr lang="de-CH" dirty="0"/>
              <a:t> </a:t>
            </a:r>
            <a:r>
              <a:rPr lang="de-CH" dirty="0" err="1"/>
              <a:t>osserva</a:t>
            </a:r>
            <a:r>
              <a:rPr lang="de-CH" dirty="0"/>
              <a:t> la propria </a:t>
            </a:r>
            <a:r>
              <a:rPr lang="de-CH" dirty="0" err="1"/>
              <a:t>mappa</a:t>
            </a:r>
            <a:r>
              <a:rPr lang="de-CH" dirty="0"/>
              <a:t> </a:t>
            </a:r>
            <a:r>
              <a:rPr lang="de-CH" dirty="0" err="1"/>
              <a:t>dell'empatia</a:t>
            </a:r>
            <a:br>
              <a:rPr lang="de-CH" dirty="0"/>
            </a:br>
            <a:r>
              <a:rPr lang="de-CH" dirty="0"/>
              <a:t>e risponde alle domande contenute nella dispensa.</a:t>
            </a:r>
          </a:p>
        </p:txBody>
      </p:sp>
      <p:sp>
        <p:nvSpPr>
          <p:cNvPr id="19" name="Textfeld 2">
            <a:extLst>
              <a:ext uri="{FF2B5EF4-FFF2-40B4-BE49-F238E27FC236}">
                <a16:creationId xmlns:a16="http://schemas.microsoft.com/office/drawing/2014/main" id="{3C146722-C297-4450-71D7-CC19D17A535B}"/>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8</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81F532FC-3183-FE3E-DB1F-CE447FAF61A6}"/>
              </a:ext>
            </a:extLst>
          </p:cNvPr>
          <p:cNvSpPr>
            <a:spLocks noGrp="1"/>
          </p:cNvSpPr>
          <p:nvPr>
            <p:ph type="sldNum" sz="quarter" idx="12"/>
          </p:nvPr>
        </p:nvSpPr>
        <p:spPr/>
        <p:txBody>
          <a:bodyPr/>
          <a:lstStyle/>
          <a:p>
            <a:fld id="{B7E6CA31-DA56-47CF-9891-B6D0296B6AEC}" type="slidenum">
              <a:rPr lang="ru-RU" smtClean="0"/>
              <a:t>37</a:t>
            </a:fld>
            <a:endParaRPr lang="ru-RU" dirty="0"/>
          </a:p>
        </p:txBody>
      </p:sp>
      <p:sp>
        <p:nvSpPr>
          <p:cNvPr id="14" name="TextBox 9">
            <a:extLst>
              <a:ext uri="{FF2B5EF4-FFF2-40B4-BE49-F238E27FC236}">
                <a16:creationId xmlns:a16="http://schemas.microsoft.com/office/drawing/2014/main" id="{3170545F-6918-4B41-B7E3-7B28F2F23D6A}"/>
              </a:ext>
            </a:extLst>
          </p:cNvPr>
          <p:cNvSpPr txBox="1"/>
          <p:nvPr/>
        </p:nvSpPr>
        <p:spPr>
          <a:xfrm>
            <a:off x="1690652" y="2185949"/>
            <a:ext cx="4864100" cy="393700"/>
          </a:xfrm>
          <a:prstGeom prst="rect">
            <a:avLst/>
          </a:prstGeom>
          <a:noFill/>
        </p:spPr>
        <p:txBody>
          <a:bodyPr wrap="square" rtlCol="0">
            <a:noAutofit/>
          </a:bodyPr>
          <a:lstStyle/>
          <a:p>
            <a:pPr>
              <a:lnSpc>
                <a:spcPct val="107000"/>
              </a:lnSpc>
              <a:spcAft>
                <a:spcPts val="800"/>
              </a:spcAft>
            </a:pPr>
            <a:r>
              <a:rPr lang="de-CH" sz="1300" b="1" dirty="0">
                <a:solidFill>
                  <a:srgbClr val="686868"/>
                </a:solidFill>
                <a:latin typeface="Century Gothic" panose="020B0502020202020204" pitchFamily="34" charset="0"/>
              </a:rPr>
              <a:t>Qual è il bisogno o il problema centrale?</a:t>
            </a:r>
            <a:endParaRPr lang="de-CH" sz="1100" kern="100" dirty="0">
              <a:solidFill>
                <a:srgbClr val="686868"/>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1">
            <a:extLst>
              <a:ext uri="{FF2B5EF4-FFF2-40B4-BE49-F238E27FC236}">
                <a16:creationId xmlns:a16="http://schemas.microsoft.com/office/drawing/2014/main" id="{9667496D-DD85-40C0-9222-02F1ADFF2BCD}"/>
              </a:ext>
            </a:extLst>
          </p:cNvPr>
          <p:cNvSpPr txBox="1"/>
          <p:nvPr/>
        </p:nvSpPr>
        <p:spPr>
          <a:xfrm>
            <a:off x="1690654" y="3866872"/>
            <a:ext cx="6892925" cy="295274"/>
          </a:xfrm>
          <a:prstGeom prst="rect">
            <a:avLst/>
          </a:prstGeom>
          <a:noFill/>
        </p:spPr>
        <p:txBody>
          <a:bodyPr wrap="square" rtlCol="0">
            <a:spAutoFit/>
          </a:bodyPr>
          <a:lstStyle/>
          <a:p>
            <a:pPr>
              <a:lnSpc>
                <a:spcPct val="107000"/>
              </a:lnSpc>
              <a:spcAft>
                <a:spcPts val="800"/>
              </a:spcAft>
            </a:pPr>
            <a:r>
              <a:rPr lang="de-CH" sz="1300" b="1" dirty="0">
                <a:solidFill>
                  <a:srgbClr val="686868"/>
                </a:solidFill>
                <a:latin typeface="Century Gothic" panose="020B0502020202020204" pitchFamily="34" charset="0"/>
              </a:rPr>
              <a:t>Quali sono gli schemi evidenti o le sorprese?</a:t>
            </a:r>
            <a:endParaRPr lang="de-CH" sz="1100" kern="100" dirty="0">
              <a:solidFill>
                <a:srgbClr val="686868"/>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Rounded Corners 6">
            <a:extLst>
              <a:ext uri="{FF2B5EF4-FFF2-40B4-BE49-F238E27FC236}">
                <a16:creationId xmlns:a16="http://schemas.microsoft.com/office/drawing/2014/main" id="{4D5FA4A4-7883-ABA4-4564-F3CD64CF98AF}"/>
              </a:ext>
            </a:extLst>
          </p:cNvPr>
          <p:cNvSpPr/>
          <p:nvPr/>
        </p:nvSpPr>
        <p:spPr>
          <a:xfrm>
            <a:off x="1409700" y="4837244"/>
            <a:ext cx="9448800" cy="1340361"/>
          </a:xfrm>
          <a:prstGeom prst="roundRect">
            <a:avLst/>
          </a:prstGeom>
          <a:ln>
            <a:solidFill>
              <a:schemeClr val="accent4">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endParaRPr lang="de-CH"/>
          </a:p>
        </p:txBody>
      </p:sp>
      <p:sp>
        <p:nvSpPr>
          <p:cNvPr id="18" name="TextBox 36">
            <a:extLst>
              <a:ext uri="{FF2B5EF4-FFF2-40B4-BE49-F238E27FC236}">
                <a16:creationId xmlns:a16="http://schemas.microsoft.com/office/drawing/2014/main" id="{DA61FC66-79FC-AAA8-73BE-8F1FD6D837B8}"/>
              </a:ext>
            </a:extLst>
          </p:cNvPr>
          <p:cNvSpPr txBox="1"/>
          <p:nvPr/>
        </p:nvSpPr>
        <p:spPr>
          <a:xfrm>
            <a:off x="1487896" y="5019398"/>
            <a:ext cx="8268970" cy="295274"/>
          </a:xfrm>
          <a:prstGeom prst="rect">
            <a:avLst/>
          </a:prstGeom>
          <a:noFill/>
        </p:spPr>
        <p:txBody>
          <a:bodyPr wrap="square" rtlCol="0">
            <a:spAutoFit/>
          </a:bodyPr>
          <a:lstStyle/>
          <a:p>
            <a:pPr>
              <a:lnSpc>
                <a:spcPct val="107000"/>
              </a:lnSpc>
              <a:spcAft>
                <a:spcPts val="800"/>
              </a:spcAft>
            </a:pPr>
            <a:r>
              <a:rPr lang="de-CH" sz="1300" b="1" dirty="0">
                <a:solidFill>
                  <a:srgbClr val="E45616"/>
                </a:solidFill>
                <a:latin typeface="Century Gothic" panose="020B0502020202020204" pitchFamily="34" charset="0"/>
              </a:rPr>
              <a:t>La mia compagna/il mio compagno ha bisogno di una soluzione di trasporto che…</a:t>
            </a:r>
            <a:endParaRPr lang="de-CH" sz="1100" kern="1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6" name="Gruppieren 5">
            <a:extLst>
              <a:ext uri="{FF2B5EF4-FFF2-40B4-BE49-F238E27FC236}">
                <a16:creationId xmlns:a16="http://schemas.microsoft.com/office/drawing/2014/main" id="{689BEED1-7402-9B74-4469-A6A8082FF143}"/>
              </a:ext>
            </a:extLst>
          </p:cNvPr>
          <p:cNvGrpSpPr/>
          <p:nvPr/>
        </p:nvGrpSpPr>
        <p:grpSpPr>
          <a:xfrm>
            <a:off x="10059979" y="1612625"/>
            <a:ext cx="1846056" cy="1846056"/>
            <a:chOff x="10211791" y="2927331"/>
            <a:chExt cx="1846056" cy="1846056"/>
          </a:xfrm>
        </p:grpSpPr>
        <p:pic>
          <p:nvPicPr>
            <p:cNvPr id="8" name="Grafik 7" descr="Wecker Silhouette">
              <a:extLst>
                <a:ext uri="{FF2B5EF4-FFF2-40B4-BE49-F238E27FC236}">
                  <a16:creationId xmlns:a16="http://schemas.microsoft.com/office/drawing/2014/main" id="{BC1EF040-6272-6CCD-FB01-35DEFAD75DC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5C6E6BFB-F603-3949-7A7D-2593DE621240}"/>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5 min.</a:t>
              </a:r>
            </a:p>
          </p:txBody>
        </p:sp>
      </p:grpSp>
      <p:pic>
        <p:nvPicPr>
          <p:cNvPr id="5" name="Grafik 4">
            <a:extLst>
              <a:ext uri="{FF2B5EF4-FFF2-40B4-BE49-F238E27FC236}">
                <a16:creationId xmlns:a16="http://schemas.microsoft.com/office/drawing/2014/main" id="{B53FA1D6-E3BA-C0C8-2251-736A42C60B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489803" y="235577"/>
            <a:ext cx="2534126" cy="1435078"/>
          </a:xfrm>
          <a:prstGeom prst="rect">
            <a:avLst/>
          </a:prstGeom>
        </p:spPr>
      </p:pic>
    </p:spTree>
    <p:extLst>
      <p:ext uri="{BB962C8B-B14F-4D97-AF65-F5344CB8AC3E}">
        <p14:creationId xmlns:p14="http://schemas.microsoft.com/office/powerpoint/2010/main" val="927956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53E6C77-7A3C-3AA9-2F36-D2E07FC9B290}"/>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38</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508DEE1-0737-2355-5F7D-27A685E2CB8E}"/>
              </a:ext>
            </a:extLst>
          </p:cNvPr>
          <p:cNvSpPr txBox="1">
            <a:spLocks/>
          </p:cNvSpPr>
          <p:nvPr/>
        </p:nvSpPr>
        <p:spPr>
          <a:xfrm>
            <a:off x="6153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Sviluppare idee: </a:t>
            </a:r>
            <a:r>
              <a:rPr lang="de-CH" sz="3000" dirty="0" err="1">
                <a:solidFill>
                  <a:srgbClr val="073450"/>
                </a:solidFill>
                <a:latin typeface="Century Gothic"/>
              </a:rPr>
              <a:t>sviluppare</a:t>
            </a:r>
            <a:r>
              <a:rPr lang="de-CH" sz="3000" dirty="0">
                <a:solidFill>
                  <a:srgbClr val="073450"/>
                </a:solidFill>
                <a:latin typeface="Century Gothic"/>
              </a:rPr>
              <a:t> opzioni </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C370AF1C-10B3-1D4A-9A9F-C2A4E4CAAC42}"/>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9</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5DC46E4D-97D5-4C97-0A99-6633CC1E58E6}"/>
              </a:ext>
            </a:extLst>
          </p:cNvPr>
          <p:cNvSpPr/>
          <p:nvPr/>
        </p:nvSpPr>
        <p:spPr>
          <a:xfrm>
            <a:off x="1409700" y="22522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6" name="Rectangle: Rounded Corners 6">
            <a:extLst>
              <a:ext uri="{FF2B5EF4-FFF2-40B4-BE49-F238E27FC236}">
                <a16:creationId xmlns:a16="http://schemas.microsoft.com/office/drawing/2014/main" id="{4DBEAB5C-BAF5-BD9F-EA7C-9DB67144A877}"/>
              </a:ext>
            </a:extLst>
          </p:cNvPr>
          <p:cNvSpPr/>
          <p:nvPr/>
        </p:nvSpPr>
        <p:spPr>
          <a:xfrm>
            <a:off x="4483100" y="22522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7" name="Rectangle: Rounded Corners 6">
            <a:extLst>
              <a:ext uri="{FF2B5EF4-FFF2-40B4-BE49-F238E27FC236}">
                <a16:creationId xmlns:a16="http://schemas.microsoft.com/office/drawing/2014/main" id="{6AD0978E-63C2-3AB3-39F7-5351F02F8C0D}"/>
              </a:ext>
            </a:extLst>
          </p:cNvPr>
          <p:cNvSpPr/>
          <p:nvPr/>
        </p:nvSpPr>
        <p:spPr>
          <a:xfrm>
            <a:off x="7569200" y="22649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8" name="TextBox 6">
            <a:extLst>
              <a:ext uri="{FF2B5EF4-FFF2-40B4-BE49-F238E27FC236}">
                <a16:creationId xmlns:a16="http://schemas.microsoft.com/office/drawing/2014/main" id="{838ABD23-B7D4-D632-7701-02CDB2E8DA86}"/>
              </a:ext>
            </a:extLst>
          </p:cNvPr>
          <p:cNvSpPr txBox="1"/>
          <p:nvPr/>
        </p:nvSpPr>
        <p:spPr>
          <a:xfrm>
            <a:off x="886330" y="1168400"/>
            <a:ext cx="9775433" cy="364908"/>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CH" dirty="0" err="1"/>
              <a:t>Ogni</a:t>
            </a:r>
            <a:r>
              <a:rPr lang="de-CH" dirty="0"/>
              <a:t> </a:t>
            </a:r>
            <a:r>
              <a:rPr lang="de-CH" dirty="0" err="1"/>
              <a:t>persona</a:t>
            </a:r>
            <a:r>
              <a:rPr lang="de-CH" dirty="0"/>
              <a:t> elabora ora 3 idee di soluzione. Sono ammesse anche idee stravaganti.</a:t>
            </a:r>
          </a:p>
        </p:txBody>
      </p:sp>
      <p:grpSp>
        <p:nvGrpSpPr>
          <p:cNvPr id="9" name="Gruppieren 8">
            <a:extLst>
              <a:ext uri="{FF2B5EF4-FFF2-40B4-BE49-F238E27FC236}">
                <a16:creationId xmlns:a16="http://schemas.microsoft.com/office/drawing/2014/main" id="{4D8E073B-C7CE-F8A1-EC07-6FB5E9488889}"/>
              </a:ext>
            </a:extLst>
          </p:cNvPr>
          <p:cNvGrpSpPr/>
          <p:nvPr/>
        </p:nvGrpSpPr>
        <p:grpSpPr>
          <a:xfrm>
            <a:off x="10275451" y="997379"/>
            <a:ext cx="1846056" cy="1846056"/>
            <a:chOff x="10211791" y="2927331"/>
            <a:chExt cx="1846056" cy="1846056"/>
          </a:xfrm>
        </p:grpSpPr>
        <p:pic>
          <p:nvPicPr>
            <p:cNvPr id="11" name="Grafik 10" descr="Wecker Silhouette">
              <a:extLst>
                <a:ext uri="{FF2B5EF4-FFF2-40B4-BE49-F238E27FC236}">
                  <a16:creationId xmlns:a16="http://schemas.microsoft.com/office/drawing/2014/main" id="{7C1965A4-83DE-BD69-A33F-1B48D76F58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2" name="Ellipse 11">
              <a:extLst>
                <a:ext uri="{FF2B5EF4-FFF2-40B4-BE49-F238E27FC236}">
                  <a16:creationId xmlns:a16="http://schemas.microsoft.com/office/drawing/2014/main" id="{8776A761-B20B-A67D-1142-B7589CC499E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5 min.</a:t>
              </a:r>
            </a:p>
          </p:txBody>
        </p:sp>
      </p:grpSp>
    </p:spTree>
    <p:extLst>
      <p:ext uri="{BB962C8B-B14F-4D97-AF65-F5344CB8AC3E}">
        <p14:creationId xmlns:p14="http://schemas.microsoft.com/office/powerpoint/2010/main" val="1225256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419B5-8269-7097-550E-D5C3F0FFBF5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8DD9C38-6011-862B-6571-1969C413834C}"/>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39</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5457F52-7A71-B882-F4E0-AB5C69C24C79}"/>
              </a:ext>
            </a:extLst>
          </p:cNvPr>
          <p:cNvSpPr txBox="1">
            <a:spLocks/>
          </p:cNvSpPr>
          <p:nvPr/>
        </p:nvSpPr>
        <p:spPr>
          <a:xfrm>
            <a:off x="9709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Sviluppare idee: </a:t>
            </a:r>
            <a:r>
              <a:rPr lang="de-CH" sz="3000" dirty="0" err="1">
                <a:solidFill>
                  <a:srgbClr val="073450"/>
                </a:solidFill>
                <a:latin typeface="Century Gothic"/>
              </a:rPr>
              <a:t>sviluppare</a:t>
            </a:r>
            <a:r>
              <a:rPr lang="de-CH" sz="3000" dirty="0">
                <a:solidFill>
                  <a:srgbClr val="073450"/>
                </a:solidFill>
                <a:latin typeface="Century Gothic"/>
              </a:rPr>
              <a:t> opzioni </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63B26C0A-E87B-EFAA-FB4A-E9A6E67A337F}"/>
              </a:ext>
            </a:extLst>
          </p:cNvPr>
          <p:cNvSpPr txBox="1">
            <a:spLocks noChangeArrowheads="1"/>
          </p:cNvSpPr>
          <p:nvPr/>
        </p:nvSpPr>
        <p:spPr bwMode="auto">
          <a:xfrm>
            <a:off x="1016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10</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7D17DA01-16CC-09EE-38E1-2E9AEA36CCF5}"/>
              </a:ext>
            </a:extLst>
          </p:cNvPr>
          <p:cNvSpPr/>
          <p:nvPr/>
        </p:nvSpPr>
        <p:spPr>
          <a:xfrm>
            <a:off x="1409700" y="2552700"/>
            <a:ext cx="9448800" cy="27432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8" name="TextBox 6">
            <a:extLst>
              <a:ext uri="{FF2B5EF4-FFF2-40B4-BE49-F238E27FC236}">
                <a16:creationId xmlns:a16="http://schemas.microsoft.com/office/drawing/2014/main" id="{C5CDE7EA-50D0-1F36-D98D-E9FF4911CB7E}"/>
              </a:ext>
            </a:extLst>
          </p:cNvPr>
          <p:cNvSpPr txBox="1"/>
          <p:nvPr/>
        </p:nvSpPr>
        <p:spPr>
          <a:xfrm>
            <a:off x="1447800" y="1168400"/>
            <a:ext cx="7487947"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Presentate tutte e tre le idee e annotate qui il feedback</a:t>
            </a:r>
            <a:r>
              <a:rPr lang="de-CH" dirty="0"/>
              <a:t>.</a:t>
            </a:r>
          </a:p>
        </p:txBody>
      </p:sp>
      <p:grpSp>
        <p:nvGrpSpPr>
          <p:cNvPr id="6" name="Gruppieren 5">
            <a:extLst>
              <a:ext uri="{FF2B5EF4-FFF2-40B4-BE49-F238E27FC236}">
                <a16:creationId xmlns:a16="http://schemas.microsoft.com/office/drawing/2014/main" id="{0707956F-B46C-75A9-5A05-52DAA6D3F151}"/>
              </a:ext>
            </a:extLst>
          </p:cNvPr>
          <p:cNvGrpSpPr/>
          <p:nvPr/>
        </p:nvGrpSpPr>
        <p:grpSpPr>
          <a:xfrm>
            <a:off x="10260609" y="997379"/>
            <a:ext cx="1846056" cy="1846056"/>
            <a:chOff x="10211791" y="2927331"/>
            <a:chExt cx="1846056" cy="1846056"/>
          </a:xfrm>
        </p:grpSpPr>
        <p:pic>
          <p:nvPicPr>
            <p:cNvPr id="7" name="Grafik 6" descr="Wecker Silhouette">
              <a:extLst>
                <a:ext uri="{FF2B5EF4-FFF2-40B4-BE49-F238E27FC236}">
                  <a16:creationId xmlns:a16="http://schemas.microsoft.com/office/drawing/2014/main" id="{094F7851-0513-4EC0-9861-2596D26CD87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9" name="Ellipse 8">
              <a:extLst>
                <a:ext uri="{FF2B5EF4-FFF2-40B4-BE49-F238E27FC236}">
                  <a16:creationId xmlns:a16="http://schemas.microsoft.com/office/drawing/2014/main" id="{032EA14B-3C50-5AAF-231C-169C1FCC11F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3x2 min. </a:t>
              </a:r>
            </a:p>
          </p:txBody>
        </p:sp>
      </p:grpSp>
    </p:spTree>
    <p:extLst>
      <p:ext uri="{BB962C8B-B14F-4D97-AF65-F5344CB8AC3E}">
        <p14:creationId xmlns:p14="http://schemas.microsoft.com/office/powerpoint/2010/main" val="370968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D9BC8-9E94-121F-337C-377E62351F64}"/>
            </a:ext>
          </a:extLst>
        </p:cNvPr>
        <p:cNvGrpSpPr/>
        <p:nvPr/>
      </p:nvGrpSpPr>
      <p:grpSpPr>
        <a:xfrm>
          <a:off x="0" y="0"/>
          <a:ext cx="0" cy="0"/>
          <a:chOff x="0" y="0"/>
          <a:chExt cx="0" cy="0"/>
        </a:xfrm>
      </p:grpSpPr>
      <p:sp>
        <p:nvSpPr>
          <p:cNvPr id="11" name="Freeform 5">
            <a:extLst>
              <a:ext uri="{FF2B5EF4-FFF2-40B4-BE49-F238E27FC236}">
                <a16:creationId xmlns:a16="http://schemas.microsoft.com/office/drawing/2014/main" id="{F84A2E02-4BAF-CBB3-D174-1D55F6E61ED0}"/>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pic>
        <p:nvPicPr>
          <p:cNvPr id="35" name="Grafik 34">
            <a:extLst>
              <a:ext uri="{FF2B5EF4-FFF2-40B4-BE49-F238E27FC236}">
                <a16:creationId xmlns:a16="http://schemas.microsoft.com/office/drawing/2014/main" id="{129A2A52-12AF-6AC7-06E3-D2AF5A8CA160}"/>
              </a:ext>
            </a:extLst>
          </p:cNvPr>
          <p:cNvPicPr>
            <a:picLocks noChangeAspect="1"/>
          </p:cNvPicPr>
          <p:nvPr/>
        </p:nvPicPr>
        <p:blipFill>
          <a:blip r:embed="rId3"/>
          <a:stretch>
            <a:fillRect/>
          </a:stretch>
        </p:blipFill>
        <p:spPr>
          <a:xfrm>
            <a:off x="2001915" y="4418401"/>
            <a:ext cx="1019317" cy="1276528"/>
          </a:xfrm>
          <a:prstGeom prst="rect">
            <a:avLst/>
          </a:prstGeom>
        </p:spPr>
      </p:pic>
      <p:sp>
        <p:nvSpPr>
          <p:cNvPr id="2" name="Foliennummernplatzhalter 1">
            <a:extLst>
              <a:ext uri="{FF2B5EF4-FFF2-40B4-BE49-F238E27FC236}">
                <a16:creationId xmlns:a16="http://schemas.microsoft.com/office/drawing/2014/main" id="{327634DC-5B80-4776-172E-6403F8EBE811}"/>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4</a:t>
            </a:fld>
            <a:endParaRPr lang="ru-RU" dirty="0">
              <a:solidFill>
                <a:prstClr val="white"/>
              </a:solidFill>
              <a:latin typeface="Century Gothic"/>
            </a:endParaRPr>
          </a:p>
        </p:txBody>
      </p:sp>
      <p:grpSp>
        <p:nvGrpSpPr>
          <p:cNvPr id="87" name="Gruppieren 86">
            <a:extLst>
              <a:ext uri="{FF2B5EF4-FFF2-40B4-BE49-F238E27FC236}">
                <a16:creationId xmlns:a16="http://schemas.microsoft.com/office/drawing/2014/main" id="{589B05A8-BF71-0444-165E-50107C72C27B}"/>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DCFA19EC-A154-BB67-D122-0EF9D877918F}"/>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3" name="Freeform 7">
              <a:extLst>
                <a:ext uri="{FF2B5EF4-FFF2-40B4-BE49-F238E27FC236}">
                  <a16:creationId xmlns:a16="http://schemas.microsoft.com/office/drawing/2014/main" id="{1A22D6F6-2B02-F9EF-46BD-396C77643C69}"/>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4" name="Freeform 8">
              <a:extLst>
                <a:ext uri="{FF2B5EF4-FFF2-40B4-BE49-F238E27FC236}">
                  <a16:creationId xmlns:a16="http://schemas.microsoft.com/office/drawing/2014/main" id="{42B54B88-37F7-B441-3809-1634AE877F76}"/>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5" name="Freeform 9">
              <a:extLst>
                <a:ext uri="{FF2B5EF4-FFF2-40B4-BE49-F238E27FC236}">
                  <a16:creationId xmlns:a16="http://schemas.microsoft.com/office/drawing/2014/main" id="{97244A86-FD38-BEA0-AB37-3BC0D0763A35}"/>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6" name="Freeform 10">
              <a:extLst>
                <a:ext uri="{FF2B5EF4-FFF2-40B4-BE49-F238E27FC236}">
                  <a16:creationId xmlns:a16="http://schemas.microsoft.com/office/drawing/2014/main" id="{2F05765E-F633-035F-EB2A-5435770125BB}"/>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7" name="Freeform 11">
              <a:extLst>
                <a:ext uri="{FF2B5EF4-FFF2-40B4-BE49-F238E27FC236}">
                  <a16:creationId xmlns:a16="http://schemas.microsoft.com/office/drawing/2014/main" id="{5E9C922D-AB8A-5D24-0D99-BB3B73EAA34B}"/>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8" name="Freeform 12">
              <a:extLst>
                <a:ext uri="{FF2B5EF4-FFF2-40B4-BE49-F238E27FC236}">
                  <a16:creationId xmlns:a16="http://schemas.microsoft.com/office/drawing/2014/main" id="{9DC4EABD-6C6B-CE5E-7308-7B480017E2F5}"/>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9" name="Freeform 13">
              <a:extLst>
                <a:ext uri="{FF2B5EF4-FFF2-40B4-BE49-F238E27FC236}">
                  <a16:creationId xmlns:a16="http://schemas.microsoft.com/office/drawing/2014/main" id="{3634674A-4908-107C-5A34-7C54F5DF5809}"/>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0" name="Freeform 14">
              <a:extLst>
                <a:ext uri="{FF2B5EF4-FFF2-40B4-BE49-F238E27FC236}">
                  <a16:creationId xmlns:a16="http://schemas.microsoft.com/office/drawing/2014/main" id="{671E4E30-D1E5-4978-1F42-E9F0D2D1222E}"/>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1" name="Freeform 15">
              <a:extLst>
                <a:ext uri="{FF2B5EF4-FFF2-40B4-BE49-F238E27FC236}">
                  <a16:creationId xmlns:a16="http://schemas.microsoft.com/office/drawing/2014/main" id="{4C8EDDEC-408C-0516-A43E-63E546EAF88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2" name="Freeform 16">
              <a:extLst>
                <a:ext uri="{FF2B5EF4-FFF2-40B4-BE49-F238E27FC236}">
                  <a16:creationId xmlns:a16="http://schemas.microsoft.com/office/drawing/2014/main" id="{B83D90B1-330F-DC3B-1403-13D687B0EF09}"/>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3" name="Freeform 17">
              <a:extLst>
                <a:ext uri="{FF2B5EF4-FFF2-40B4-BE49-F238E27FC236}">
                  <a16:creationId xmlns:a16="http://schemas.microsoft.com/office/drawing/2014/main" id="{69DC815C-7733-ADFA-272F-B2831C28DC6E}"/>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4" name="Freeform 18">
              <a:extLst>
                <a:ext uri="{FF2B5EF4-FFF2-40B4-BE49-F238E27FC236}">
                  <a16:creationId xmlns:a16="http://schemas.microsoft.com/office/drawing/2014/main" id="{F701AD5F-7514-D853-249B-5B7C4005EC84}"/>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5" name="Freeform 19">
              <a:extLst>
                <a:ext uri="{FF2B5EF4-FFF2-40B4-BE49-F238E27FC236}">
                  <a16:creationId xmlns:a16="http://schemas.microsoft.com/office/drawing/2014/main" id="{EBC08DEE-8A2F-FE18-C59D-F55DB88481AD}"/>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6" name="Freeform 20">
              <a:extLst>
                <a:ext uri="{FF2B5EF4-FFF2-40B4-BE49-F238E27FC236}">
                  <a16:creationId xmlns:a16="http://schemas.microsoft.com/office/drawing/2014/main" id="{5C910B12-50C9-8766-8784-D692CD0D9B86}"/>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7" name="Freeform 21">
              <a:extLst>
                <a:ext uri="{FF2B5EF4-FFF2-40B4-BE49-F238E27FC236}">
                  <a16:creationId xmlns:a16="http://schemas.microsoft.com/office/drawing/2014/main" id="{0D7F42F1-891B-9FE9-1D45-5D96513FA13D}"/>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8" name="Freeform 22">
              <a:extLst>
                <a:ext uri="{FF2B5EF4-FFF2-40B4-BE49-F238E27FC236}">
                  <a16:creationId xmlns:a16="http://schemas.microsoft.com/office/drawing/2014/main" id="{C7F329DA-D102-0CAF-EEFD-169AF326C094}"/>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9" name="Freeform 23">
              <a:extLst>
                <a:ext uri="{FF2B5EF4-FFF2-40B4-BE49-F238E27FC236}">
                  <a16:creationId xmlns:a16="http://schemas.microsoft.com/office/drawing/2014/main" id="{6FD650F7-1C62-2BC0-8D75-4E095340A33F}"/>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0" name="Freeform 24">
              <a:extLst>
                <a:ext uri="{FF2B5EF4-FFF2-40B4-BE49-F238E27FC236}">
                  <a16:creationId xmlns:a16="http://schemas.microsoft.com/office/drawing/2014/main" id="{4C1AEE55-D563-DC0E-3A3D-4B568F822FDE}"/>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1" name="Freeform 25">
              <a:extLst>
                <a:ext uri="{FF2B5EF4-FFF2-40B4-BE49-F238E27FC236}">
                  <a16:creationId xmlns:a16="http://schemas.microsoft.com/office/drawing/2014/main" id="{CE9BCDCD-5664-28E9-41F2-2B064B45E670}"/>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2" name="Freeform 26">
              <a:extLst>
                <a:ext uri="{FF2B5EF4-FFF2-40B4-BE49-F238E27FC236}">
                  <a16:creationId xmlns:a16="http://schemas.microsoft.com/office/drawing/2014/main" id="{1E207C74-EFFF-5546-8982-D6760EC9C05D}"/>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3" name="Freeform 27">
              <a:extLst>
                <a:ext uri="{FF2B5EF4-FFF2-40B4-BE49-F238E27FC236}">
                  <a16:creationId xmlns:a16="http://schemas.microsoft.com/office/drawing/2014/main" id="{C3594FB6-AADC-2D1E-517A-CC3E18BC583E}"/>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4" name="Freeform 28">
              <a:extLst>
                <a:ext uri="{FF2B5EF4-FFF2-40B4-BE49-F238E27FC236}">
                  <a16:creationId xmlns:a16="http://schemas.microsoft.com/office/drawing/2014/main" id="{1FA738A4-0061-B9B7-566A-13948B0BBD55}"/>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6" name="Freeform 29">
              <a:extLst>
                <a:ext uri="{FF2B5EF4-FFF2-40B4-BE49-F238E27FC236}">
                  <a16:creationId xmlns:a16="http://schemas.microsoft.com/office/drawing/2014/main" id="{399D3F21-2EE8-76B4-878B-42F63A3D28E8}"/>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7" name="Freeform 30">
              <a:extLst>
                <a:ext uri="{FF2B5EF4-FFF2-40B4-BE49-F238E27FC236}">
                  <a16:creationId xmlns:a16="http://schemas.microsoft.com/office/drawing/2014/main" id="{E44E7717-D942-33E7-9E41-B4917AFAC550}"/>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
        <p:nvSpPr>
          <p:cNvPr id="39" name="Freeform 5">
            <a:extLst>
              <a:ext uri="{FF2B5EF4-FFF2-40B4-BE49-F238E27FC236}">
                <a16:creationId xmlns:a16="http://schemas.microsoft.com/office/drawing/2014/main" id="{6AE6FF31-1A7C-C26C-4870-FBFD8BEA35E9}"/>
              </a:ext>
            </a:extLst>
          </p:cNvPr>
          <p:cNvSpPr>
            <a:spLocks/>
          </p:cNvSpPr>
          <p:nvPr/>
        </p:nvSpPr>
        <p:spPr bwMode="auto">
          <a:xfrm>
            <a:off x="5238520" y="3619192"/>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135B87"/>
          </a:solidFill>
          <a:ln>
            <a:noFill/>
          </a:ln>
        </p:spPr>
        <p:txBody>
          <a:bodyPr vert="horz" wrap="square" lIns="91440" tIns="45720" rIns="91440" bIns="45720" numCol="1" rtlCol="0" anchor="ctr" anchorCtr="0" compatLnSpc="1">
            <a:prstTxWarp prst="textNoShape">
              <a:avLst/>
            </a:prstTxWarp>
          </a:bodyPr>
          <a:lstStyle/>
          <a:p>
            <a:pPr algn="ctr">
              <a:defRPr/>
            </a:pPr>
            <a:endParaRPr lang="fr-FR" dirty="0">
              <a:solidFill>
                <a:prstClr val="white"/>
              </a:solidFill>
              <a:latin typeface="Century Gothic"/>
              <a:ea typeface="Roboto Bold" pitchFamily="2" charset="0"/>
            </a:endParaRPr>
          </a:p>
        </p:txBody>
      </p:sp>
      <p:sp>
        <p:nvSpPr>
          <p:cNvPr id="41" name="Freeform 5">
            <a:extLst>
              <a:ext uri="{FF2B5EF4-FFF2-40B4-BE49-F238E27FC236}">
                <a16:creationId xmlns:a16="http://schemas.microsoft.com/office/drawing/2014/main" id="{E6C1B884-0082-A57E-07FB-138A75B2DDE2}"/>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90117E"/>
          </a:solidFill>
          <a:ln>
            <a:noFill/>
          </a:ln>
        </p:spPr>
        <p:txBody>
          <a:bodyPr vert="horz" wrap="square" lIns="91440" tIns="45720" rIns="91440" bIns="45720" numCol="1" rtlCol="0" anchor="ctr" anchorCtr="0" compatLnSpc="1">
            <a:prstTxWarp prst="textNoShape">
              <a:avLst/>
            </a:prstTxWarp>
          </a:bodyPr>
          <a:lstStyle/>
          <a:p>
            <a:pPr algn="ctr">
              <a:defRPr/>
            </a:pPr>
            <a:endParaRPr lang="fr-FR" dirty="0">
              <a:solidFill>
                <a:prstClr val="white"/>
              </a:solidFill>
              <a:latin typeface="Century Gothic"/>
              <a:ea typeface="Roboto Bold" pitchFamily="2" charset="0"/>
            </a:endParaRPr>
          </a:p>
        </p:txBody>
      </p:sp>
      <p:sp>
        <p:nvSpPr>
          <p:cNvPr id="49" name="Rectangle 38">
            <a:extLst>
              <a:ext uri="{FF2B5EF4-FFF2-40B4-BE49-F238E27FC236}">
                <a16:creationId xmlns:a16="http://schemas.microsoft.com/office/drawing/2014/main" id="{A04B2C18-F197-7ABC-3B43-3B8A00C1ECBD}"/>
              </a:ext>
            </a:extLst>
          </p:cNvPr>
          <p:cNvSpPr/>
          <p:nvPr/>
        </p:nvSpPr>
        <p:spPr>
          <a:xfrm>
            <a:off x="780701" y="5501373"/>
            <a:ext cx="3545169" cy="877163"/>
          </a:xfrm>
          <a:prstGeom prst="rect">
            <a:avLst/>
          </a:prstGeom>
        </p:spPr>
        <p:txBody>
          <a:bodyPr wrap="square">
            <a:spAutoFit/>
          </a:bodyPr>
          <a:lstStyle/>
          <a:p>
            <a:pPr algn="ctr">
              <a:buClr>
                <a:srgbClr val="C00000"/>
              </a:buClr>
              <a:defRPr/>
            </a:pPr>
            <a:r>
              <a:rPr lang="de-CH" sz="1700" b="1" noProof="0" dirty="0">
                <a:solidFill>
                  <a:srgbClr val="073450"/>
                </a:solidFill>
                <a:latin typeface="Century Gothic"/>
                <a:ea typeface="Roboto Bold" pitchFamily="2" charset="0"/>
                <a:cs typeface="Arial" charset="0"/>
              </a:rPr>
              <a:t>Riflettere sui problemi in modi diversi:</a:t>
            </a:r>
          </a:p>
          <a:p>
            <a:pPr algn="ctr">
              <a:buClr>
                <a:srgbClr val="C00000"/>
              </a:buClr>
              <a:defRPr/>
            </a:pPr>
            <a:r>
              <a:rPr lang="de-CH" sz="1700" noProof="0" dirty="0">
                <a:solidFill>
                  <a:srgbClr val="073450"/>
                </a:solidFill>
                <a:latin typeface="Century Gothic"/>
                <a:ea typeface="Roboto Light" pitchFamily="2" charset="0"/>
              </a:rPr>
              <a:t>Ampliare gli orizzonti</a:t>
            </a:r>
          </a:p>
        </p:txBody>
      </p:sp>
      <p:sp>
        <p:nvSpPr>
          <p:cNvPr id="55" name="Rectangle 39">
            <a:extLst>
              <a:ext uri="{FF2B5EF4-FFF2-40B4-BE49-F238E27FC236}">
                <a16:creationId xmlns:a16="http://schemas.microsoft.com/office/drawing/2014/main" id="{E052723F-E67D-2497-BC4C-1AF511028791}"/>
              </a:ext>
            </a:extLst>
          </p:cNvPr>
          <p:cNvSpPr/>
          <p:nvPr/>
        </p:nvSpPr>
        <p:spPr>
          <a:xfrm>
            <a:off x="5338629" y="1138340"/>
            <a:ext cx="3173346" cy="1138773"/>
          </a:xfrm>
          <a:prstGeom prst="rect">
            <a:avLst/>
          </a:prstGeom>
        </p:spPr>
        <p:txBody>
          <a:bodyPr wrap="square">
            <a:spAutoFit/>
          </a:bodyPr>
          <a:lstStyle/>
          <a:p>
            <a:pPr algn="ctr">
              <a:buClr>
                <a:srgbClr val="C00000"/>
              </a:buClr>
              <a:defRPr/>
            </a:pPr>
            <a:r>
              <a:rPr lang="de-CH" sz="1700" b="1" noProof="0" dirty="0">
                <a:solidFill>
                  <a:srgbClr val="073450"/>
                </a:solidFill>
                <a:latin typeface="Century Gothic"/>
                <a:ea typeface="Roboto Bold" pitchFamily="2" charset="0"/>
                <a:cs typeface="Arial" charset="0"/>
              </a:rPr>
              <a:t>Entrepreneur Talk:</a:t>
            </a:r>
          </a:p>
          <a:p>
            <a:pPr algn="ctr">
              <a:buClr>
                <a:srgbClr val="C00000"/>
              </a:buClr>
              <a:defRPr/>
            </a:pPr>
            <a:r>
              <a:rPr lang="de-CH" sz="1700" noProof="0" dirty="0">
                <a:solidFill>
                  <a:srgbClr val="073450"/>
                </a:solidFill>
                <a:latin typeface="Century Gothic"/>
                <a:ea typeface="Roboto Light" pitchFamily="2" charset="0"/>
              </a:rPr>
              <a:t>Incontrare </a:t>
            </a:r>
            <a:r>
              <a:rPr lang="de-CH" sz="1700" noProof="0" dirty="0" err="1">
                <a:solidFill>
                  <a:srgbClr val="073450"/>
                </a:solidFill>
                <a:latin typeface="Century Gothic"/>
                <a:ea typeface="Roboto Light" pitchFamily="2" charset="0"/>
              </a:rPr>
              <a:t>imprenditori</a:t>
            </a:r>
            <a:r>
              <a:rPr lang="de-CH" sz="1700" noProof="0" dirty="0">
                <a:solidFill>
                  <a:srgbClr val="073450"/>
                </a:solidFill>
                <a:latin typeface="Century Gothic"/>
                <a:ea typeface="Roboto Light" pitchFamily="2" charset="0"/>
              </a:rPr>
              <a:t> </a:t>
            </a:r>
            <a:r>
              <a:rPr lang="de-CH" sz="1700" noProof="0" dirty="0" err="1">
                <a:solidFill>
                  <a:srgbClr val="073450"/>
                </a:solidFill>
                <a:latin typeface="Century Gothic"/>
                <a:ea typeface="Roboto Light" pitchFamily="2" charset="0"/>
              </a:rPr>
              <a:t>e</a:t>
            </a:r>
            <a:r>
              <a:rPr lang="de-CH" sz="1700" noProof="0" dirty="0">
                <a:solidFill>
                  <a:srgbClr val="073450"/>
                </a:solidFill>
                <a:latin typeface="Century Gothic"/>
                <a:ea typeface="Roboto Light" pitchFamily="2" charset="0"/>
              </a:rPr>
              <a:t> </a:t>
            </a:r>
            <a:r>
              <a:rPr lang="de-CH" sz="1700" noProof="0" dirty="0" err="1">
                <a:solidFill>
                  <a:srgbClr val="073450"/>
                </a:solidFill>
                <a:latin typeface="Century Gothic"/>
                <a:ea typeface="Roboto Light" pitchFamily="2" charset="0"/>
              </a:rPr>
              <a:t>imprenditrici</a:t>
            </a:r>
            <a:r>
              <a:rPr lang="de-CH" sz="1700" noProof="0" dirty="0">
                <a:solidFill>
                  <a:srgbClr val="073450"/>
                </a:solidFill>
                <a:latin typeface="Century Gothic"/>
                <a:ea typeface="Roboto Light" pitchFamily="2" charset="0"/>
              </a:rPr>
              <a:t> </a:t>
            </a:r>
            <a:r>
              <a:rPr lang="de-CH" sz="1700" noProof="0" dirty="0" err="1">
                <a:solidFill>
                  <a:srgbClr val="073450"/>
                </a:solidFill>
                <a:latin typeface="Century Gothic"/>
                <a:ea typeface="Roboto Light" pitchFamily="2" charset="0"/>
              </a:rPr>
              <a:t>carismatici</a:t>
            </a:r>
            <a:r>
              <a:rPr lang="de-CH" sz="1700" noProof="0" dirty="0">
                <a:solidFill>
                  <a:srgbClr val="073450"/>
                </a:solidFill>
                <a:latin typeface="Century Gothic"/>
                <a:ea typeface="Roboto Light" pitchFamily="2" charset="0"/>
              </a:rPr>
              <a:t> </a:t>
            </a:r>
            <a:r>
              <a:rPr lang="de-CH" sz="1700" noProof="0" dirty="0" err="1">
                <a:solidFill>
                  <a:srgbClr val="073450"/>
                </a:solidFill>
                <a:latin typeface="Century Gothic"/>
                <a:ea typeface="Roboto Light" pitchFamily="2" charset="0"/>
              </a:rPr>
              <a:t>e</a:t>
            </a:r>
            <a:r>
              <a:rPr lang="de-CH" sz="1700" noProof="0" dirty="0">
                <a:solidFill>
                  <a:srgbClr val="073450"/>
                </a:solidFill>
                <a:latin typeface="Century Gothic"/>
                <a:ea typeface="Roboto Light" pitchFamily="2" charset="0"/>
              </a:rPr>
              <a:t> imparare da loro</a:t>
            </a:r>
          </a:p>
        </p:txBody>
      </p:sp>
      <p:sp>
        <p:nvSpPr>
          <p:cNvPr id="57" name="Rectangle 41">
            <a:extLst>
              <a:ext uri="{FF2B5EF4-FFF2-40B4-BE49-F238E27FC236}">
                <a16:creationId xmlns:a16="http://schemas.microsoft.com/office/drawing/2014/main" id="{36E8975F-0642-42A9-9DA7-B8ABB99A84CA}"/>
              </a:ext>
            </a:extLst>
          </p:cNvPr>
          <p:cNvSpPr/>
          <p:nvPr/>
        </p:nvSpPr>
        <p:spPr>
          <a:xfrm>
            <a:off x="4153848" y="4837487"/>
            <a:ext cx="3173346" cy="1138773"/>
          </a:xfrm>
          <a:prstGeom prst="rect">
            <a:avLst/>
          </a:prstGeom>
        </p:spPr>
        <p:txBody>
          <a:bodyPr wrap="square">
            <a:spAutoFit/>
          </a:bodyPr>
          <a:lstStyle/>
          <a:p>
            <a:pPr algn="ctr">
              <a:buClr>
                <a:srgbClr val="C00000"/>
              </a:buClr>
              <a:defRPr/>
            </a:pPr>
            <a:r>
              <a:rPr lang="de-CH" sz="1700" b="1" noProof="0" dirty="0">
                <a:solidFill>
                  <a:srgbClr val="073450"/>
                </a:solidFill>
                <a:latin typeface="Century Gothic"/>
                <a:ea typeface="Roboto Bold" pitchFamily="2" charset="0"/>
                <a:cs typeface="Arial" charset="0"/>
              </a:rPr>
              <a:t>Design </a:t>
            </a:r>
            <a:r>
              <a:rPr lang="de-CH" sz="1700" b="1" noProof="0" dirty="0" err="1">
                <a:solidFill>
                  <a:srgbClr val="073450"/>
                </a:solidFill>
                <a:latin typeface="Century Gothic"/>
                <a:ea typeface="Roboto Bold" pitchFamily="2" charset="0"/>
                <a:cs typeface="Arial" charset="0"/>
              </a:rPr>
              <a:t>Thinking</a:t>
            </a:r>
            <a:r>
              <a:rPr lang="de-CH" sz="1700" b="1" noProof="0" dirty="0">
                <a:solidFill>
                  <a:srgbClr val="073450"/>
                </a:solidFill>
                <a:latin typeface="Century Gothic"/>
                <a:ea typeface="Roboto Bold" pitchFamily="2" charset="0"/>
                <a:cs typeface="Arial" charset="0"/>
              </a:rPr>
              <a:t>:</a:t>
            </a:r>
          </a:p>
          <a:p>
            <a:pPr algn="ctr">
              <a:buClr>
                <a:srgbClr val="C00000"/>
              </a:buClr>
              <a:defRPr/>
            </a:pPr>
            <a:r>
              <a:rPr lang="de-CH" sz="1700" noProof="0" dirty="0">
                <a:solidFill>
                  <a:srgbClr val="073450"/>
                </a:solidFill>
                <a:latin typeface="Century Gothic"/>
              </a:rPr>
              <a:t>Mettersi nei </a:t>
            </a:r>
            <a:r>
              <a:rPr lang="de-CH" sz="1700" noProof="0" dirty="0" err="1">
                <a:solidFill>
                  <a:srgbClr val="073450"/>
                </a:solidFill>
                <a:latin typeface="Century Gothic"/>
              </a:rPr>
              <a:t>panni</a:t>
            </a:r>
            <a:r>
              <a:rPr lang="de-CH" sz="1700" noProof="0" dirty="0">
                <a:solidFill>
                  <a:srgbClr val="073450"/>
                </a:solidFill>
                <a:latin typeface="Century Gothic"/>
              </a:rPr>
              <a:t> </a:t>
            </a:r>
            <a:r>
              <a:rPr lang="de-CH" sz="1700" noProof="0" dirty="0" err="1">
                <a:solidFill>
                  <a:srgbClr val="073450"/>
                </a:solidFill>
                <a:latin typeface="Century Gothic"/>
              </a:rPr>
              <a:t>dei</a:t>
            </a:r>
            <a:r>
              <a:rPr lang="de-CH" sz="1700" noProof="0" dirty="0">
                <a:solidFill>
                  <a:srgbClr val="073450"/>
                </a:solidFill>
                <a:latin typeface="Century Gothic"/>
              </a:rPr>
              <a:t>/delle </a:t>
            </a:r>
            <a:r>
              <a:rPr lang="de-CH" sz="1700" noProof="0" dirty="0" err="1">
                <a:solidFill>
                  <a:srgbClr val="073450"/>
                </a:solidFill>
                <a:latin typeface="Century Gothic"/>
              </a:rPr>
              <a:t>clienti</a:t>
            </a:r>
            <a:r>
              <a:rPr lang="de-CH" sz="1700" noProof="0" dirty="0">
                <a:solidFill>
                  <a:srgbClr val="073450"/>
                </a:solidFill>
                <a:latin typeface="Century Gothic"/>
              </a:rPr>
              <a:t> per sviluppare prodotti migliori</a:t>
            </a:r>
            <a:endParaRPr lang="de-CH" sz="1700" noProof="0" dirty="0">
              <a:solidFill>
                <a:srgbClr val="073450"/>
              </a:solidFill>
              <a:latin typeface="Century Gothic"/>
              <a:ea typeface="Roboto Light" pitchFamily="2" charset="0"/>
            </a:endParaRPr>
          </a:p>
        </p:txBody>
      </p:sp>
      <p:grpSp>
        <p:nvGrpSpPr>
          <p:cNvPr id="96" name="Group 108">
            <a:extLst>
              <a:ext uri="{FF2B5EF4-FFF2-40B4-BE49-F238E27FC236}">
                <a16:creationId xmlns:a16="http://schemas.microsoft.com/office/drawing/2014/main" id="{BFA633FF-67B4-48FF-D742-785F29931E4A}"/>
              </a:ext>
            </a:extLst>
          </p:cNvPr>
          <p:cNvGrpSpPr>
            <a:grpSpLocks noChangeAspect="1"/>
          </p:cNvGrpSpPr>
          <p:nvPr/>
        </p:nvGrpSpPr>
        <p:grpSpPr bwMode="auto">
          <a:xfrm>
            <a:off x="2176791" y="4618281"/>
            <a:ext cx="628526" cy="628525"/>
            <a:chOff x="2867" y="259"/>
            <a:chExt cx="5790" cy="5790"/>
          </a:xfrm>
          <a:solidFill>
            <a:schemeClr val="bg1"/>
          </a:solidFill>
        </p:grpSpPr>
        <p:sp>
          <p:nvSpPr>
            <p:cNvPr id="97" name="Freeform 109">
              <a:extLst>
                <a:ext uri="{FF2B5EF4-FFF2-40B4-BE49-F238E27FC236}">
                  <a16:creationId xmlns:a16="http://schemas.microsoft.com/office/drawing/2014/main" id="{069EB824-BA6E-C229-F269-62911A47444E}"/>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8" name="Freeform 110">
              <a:extLst>
                <a:ext uri="{FF2B5EF4-FFF2-40B4-BE49-F238E27FC236}">
                  <a16:creationId xmlns:a16="http://schemas.microsoft.com/office/drawing/2014/main" id="{4E0D9B9D-5BA2-4E1E-4910-DCF4C28584E9}"/>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9" name="Freeform 111">
              <a:extLst>
                <a:ext uri="{FF2B5EF4-FFF2-40B4-BE49-F238E27FC236}">
                  <a16:creationId xmlns:a16="http://schemas.microsoft.com/office/drawing/2014/main" id="{5DCC7150-6D3A-E3F4-834D-AFB692CCCE55}"/>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0" name="Freeform 112">
              <a:extLst>
                <a:ext uri="{FF2B5EF4-FFF2-40B4-BE49-F238E27FC236}">
                  <a16:creationId xmlns:a16="http://schemas.microsoft.com/office/drawing/2014/main" id="{06E1BF86-D6C7-50A2-8BE7-FA916BBBA284}"/>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1" name="Freeform 113">
              <a:extLst>
                <a:ext uri="{FF2B5EF4-FFF2-40B4-BE49-F238E27FC236}">
                  <a16:creationId xmlns:a16="http://schemas.microsoft.com/office/drawing/2014/main" id="{93B9B982-B40A-999B-E662-FCEEAA25804B}"/>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pic>
        <p:nvPicPr>
          <p:cNvPr id="5" name="Grafik 4" descr="Chat mit einfarbiger Füllung">
            <a:extLst>
              <a:ext uri="{FF2B5EF4-FFF2-40B4-BE49-F238E27FC236}">
                <a16:creationId xmlns:a16="http://schemas.microsoft.com/office/drawing/2014/main" id="{BD8092A0-5705-C934-FB41-23F4AD87D4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1E6F3709-BDB3-4918-4451-C177C1DA43F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12062" y="3686165"/>
            <a:ext cx="1006124" cy="1006124"/>
          </a:xfrm>
          <a:prstGeom prst="rect">
            <a:avLst/>
          </a:prstGeom>
        </p:spPr>
      </p:pic>
      <p:sp>
        <p:nvSpPr>
          <p:cNvPr id="4" name="Textfeld 3">
            <a:extLst>
              <a:ext uri="{FF2B5EF4-FFF2-40B4-BE49-F238E27FC236}">
                <a16:creationId xmlns:a16="http://schemas.microsoft.com/office/drawing/2014/main" id="{B3F71E86-5CEA-A9C4-26E3-62E1AF6B08B5}"/>
              </a:ext>
            </a:extLst>
          </p:cNvPr>
          <p:cNvSpPr txBox="1"/>
          <p:nvPr/>
        </p:nvSpPr>
        <p:spPr>
          <a:xfrm>
            <a:off x="7700633" y="3938887"/>
            <a:ext cx="4096731" cy="1661993"/>
          </a:xfrm>
          <a:prstGeom prst="rect">
            <a:avLst/>
          </a:prstGeom>
          <a:noFill/>
        </p:spPr>
        <p:txBody>
          <a:bodyPr wrap="square">
            <a:spAutoFit/>
          </a:bodyPr>
          <a:lstStyle/>
          <a:p>
            <a:r>
              <a:rPr lang="de-CH" sz="1700" b="1" dirty="0"/>
              <a:t>Le sessioni formative dell’Inspiration Day sono state ispirate dal progetto «TechPreneurs», realizzato da Lars Diener-Kimmich con il sostegno della Fondazione Gebert </a:t>
            </a:r>
            <a:r>
              <a:rPr lang="de-CH" sz="1700" b="1" dirty="0" err="1"/>
              <a:t>Rüf</a:t>
            </a:r>
            <a:r>
              <a:rPr lang="de-CH" sz="1700" b="1" dirty="0"/>
              <a:t>.</a:t>
            </a:r>
          </a:p>
        </p:txBody>
      </p:sp>
      <p:sp>
        <p:nvSpPr>
          <p:cNvPr id="7" name="Rechteck 6">
            <a:extLst>
              <a:ext uri="{FF2B5EF4-FFF2-40B4-BE49-F238E27FC236}">
                <a16:creationId xmlns:a16="http://schemas.microsoft.com/office/drawing/2014/main" id="{DDF5D04F-E060-6FAC-BFEF-0CAF2B58BFB8}"/>
              </a:ext>
            </a:extLst>
          </p:cNvPr>
          <p:cNvSpPr/>
          <p:nvPr/>
        </p:nvSpPr>
        <p:spPr>
          <a:xfrm>
            <a:off x="7610117" y="3829609"/>
            <a:ext cx="4252519" cy="1735815"/>
          </a:xfrm>
          <a:prstGeom prst="rect">
            <a:avLst/>
          </a:prstGeom>
          <a:no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Titel 1">
            <a:extLst>
              <a:ext uri="{FF2B5EF4-FFF2-40B4-BE49-F238E27FC236}">
                <a16:creationId xmlns:a16="http://schemas.microsoft.com/office/drawing/2014/main" id="{C059AF35-4A26-D019-4CE8-5871DBE2B717}"/>
              </a:ext>
            </a:extLst>
          </p:cNvPr>
          <p:cNvSpPr txBox="1">
            <a:spLocks/>
          </p:cNvSpPr>
          <p:nvPr/>
        </p:nvSpPr>
        <p:spPr>
          <a:xfrm>
            <a:off x="892406" y="1409737"/>
            <a:ext cx="3953560" cy="846756"/>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de-CH" sz="5200" dirty="0">
                <a:solidFill>
                  <a:srgbClr val="073450"/>
                </a:solidFill>
                <a:latin typeface="Century Gothic"/>
                <a:cs typeface="Arial" charset="0"/>
              </a:rPr>
              <a:t>Inspiration Day</a:t>
            </a:r>
          </a:p>
        </p:txBody>
      </p:sp>
    </p:spTree>
    <p:extLst>
      <p:ext uri="{BB962C8B-B14F-4D97-AF65-F5344CB8AC3E}">
        <p14:creationId xmlns:p14="http://schemas.microsoft.com/office/powerpoint/2010/main" val="2062641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6C63C-2322-52A0-14AF-CFB047FE7EA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E0C24BD-9ABC-C479-A8B5-AB4EBCC3385F}"/>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40</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3F696D9B-E29A-D82A-FB06-C78B5FC1A69D}"/>
              </a:ext>
            </a:extLst>
          </p:cNvPr>
          <p:cNvSpPr txBox="1">
            <a:spLocks/>
          </p:cNvSpPr>
          <p:nvPr/>
        </p:nvSpPr>
        <p:spPr>
          <a:xfrm>
            <a:off x="9582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Riflettere e trovare nuove soluzioni</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1647EF7E-AF22-4263-E74E-BC0C85CD0B48}"/>
              </a:ext>
            </a:extLst>
          </p:cNvPr>
          <p:cNvSpPr txBox="1">
            <a:spLocks noChangeArrowheads="1"/>
          </p:cNvSpPr>
          <p:nvPr/>
        </p:nvSpPr>
        <p:spPr bwMode="auto">
          <a:xfrm>
            <a:off x="1270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11</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45837EE5-B020-A796-4E5B-927242D1C53D}"/>
              </a:ext>
            </a:extLst>
          </p:cNvPr>
          <p:cNvSpPr/>
          <p:nvPr/>
        </p:nvSpPr>
        <p:spPr>
          <a:xfrm>
            <a:off x="1409700" y="1997529"/>
            <a:ext cx="9448800" cy="37465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8" name="TextBox 6">
            <a:extLst>
              <a:ext uri="{FF2B5EF4-FFF2-40B4-BE49-F238E27FC236}">
                <a16:creationId xmlns:a16="http://schemas.microsoft.com/office/drawing/2014/main" id="{461E5AA8-683A-4A49-1DAF-E625860CE4E7}"/>
              </a:ext>
            </a:extLst>
          </p:cNvPr>
          <p:cNvSpPr txBox="1"/>
          <p:nvPr/>
        </p:nvSpPr>
        <p:spPr>
          <a:xfrm>
            <a:off x="1447800" y="1168400"/>
            <a:ext cx="8135560"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Rielaborate LA MIGLIORE delle vostre tre soluzioni e descrivetela qui.</a:t>
            </a:r>
            <a:endParaRPr lang="de-CH" dirty="0"/>
          </a:p>
        </p:txBody>
      </p:sp>
      <p:grpSp>
        <p:nvGrpSpPr>
          <p:cNvPr id="7" name="Gruppieren 6">
            <a:extLst>
              <a:ext uri="{FF2B5EF4-FFF2-40B4-BE49-F238E27FC236}">
                <a16:creationId xmlns:a16="http://schemas.microsoft.com/office/drawing/2014/main" id="{A7D514E2-DBC0-1C19-D468-6439C5E6E8B8}"/>
              </a:ext>
            </a:extLst>
          </p:cNvPr>
          <p:cNvGrpSpPr/>
          <p:nvPr/>
        </p:nvGrpSpPr>
        <p:grpSpPr>
          <a:xfrm>
            <a:off x="10275451" y="997379"/>
            <a:ext cx="1846056" cy="1846056"/>
            <a:chOff x="10211791" y="2927331"/>
            <a:chExt cx="1846056" cy="1846056"/>
          </a:xfrm>
        </p:grpSpPr>
        <p:pic>
          <p:nvPicPr>
            <p:cNvPr id="9" name="Grafik 8" descr="Wecker Silhouette">
              <a:extLst>
                <a:ext uri="{FF2B5EF4-FFF2-40B4-BE49-F238E27FC236}">
                  <a16:creationId xmlns:a16="http://schemas.microsoft.com/office/drawing/2014/main" id="{04125100-67DD-E9DF-9B18-8E288F1A74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01F7208E-2972-6834-115B-DDD613ABE621}"/>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a:t>
              </a:r>
            </a:p>
          </p:txBody>
        </p:sp>
      </p:grpSp>
    </p:spTree>
    <p:extLst>
      <p:ext uri="{BB962C8B-B14F-4D97-AF65-F5344CB8AC3E}">
        <p14:creationId xmlns:p14="http://schemas.microsoft.com/office/powerpoint/2010/main" val="4652687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2A71-D36E-2EE8-C7FF-ED69962D8485}"/>
            </a:ext>
          </a:extLst>
        </p:cNvPr>
        <p:cNvGrpSpPr/>
        <p:nvPr/>
      </p:nvGrpSpPr>
      <p:grpSpPr>
        <a:xfrm>
          <a:off x="0" y="0"/>
          <a:ext cx="0" cy="0"/>
          <a:chOff x="0" y="0"/>
          <a:chExt cx="0" cy="0"/>
        </a:xfrm>
      </p:grpSpPr>
      <p:pic>
        <p:nvPicPr>
          <p:cNvPr id="6" name="Grafik 5" descr="Ein Bild, das Entwurf, Zeichnung, Clipart, Design enthält.&#10;&#10;Automatisch generierte Beschreibung">
            <a:extLst>
              <a:ext uri="{FF2B5EF4-FFF2-40B4-BE49-F238E27FC236}">
                <a16:creationId xmlns:a16="http://schemas.microsoft.com/office/drawing/2014/main" id="{31F12250-E8C0-D623-74E7-B53A29D61A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5309" y="2318385"/>
            <a:ext cx="7576185" cy="4024630"/>
          </a:xfrm>
          <a:prstGeom prst="rect">
            <a:avLst/>
          </a:prstGeom>
        </p:spPr>
      </p:pic>
      <p:sp>
        <p:nvSpPr>
          <p:cNvPr id="2" name="Foliennummernplatzhalter 1">
            <a:extLst>
              <a:ext uri="{FF2B5EF4-FFF2-40B4-BE49-F238E27FC236}">
                <a16:creationId xmlns:a16="http://schemas.microsoft.com/office/drawing/2014/main" id="{A8F8B0D3-0D02-304C-63ED-9F78AAC93E9F}"/>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41</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2CB08292-668D-9435-D703-E5D41734B001}"/>
              </a:ext>
            </a:extLst>
          </p:cNvPr>
          <p:cNvSpPr txBox="1">
            <a:spLocks/>
          </p:cNvSpPr>
          <p:nvPr/>
        </p:nvSpPr>
        <p:spPr>
          <a:xfrm>
            <a:off x="9709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err="1">
                <a:solidFill>
                  <a:srgbClr val="073450"/>
                </a:solidFill>
                <a:latin typeface="Century Gothic"/>
              </a:rPr>
              <a:t>Creare</a:t>
            </a:r>
            <a:r>
              <a:rPr lang="de-DE" sz="3000" dirty="0">
                <a:solidFill>
                  <a:srgbClr val="073450"/>
                </a:solidFill>
                <a:latin typeface="Century Gothic"/>
              </a:rPr>
              <a:t> </a:t>
            </a:r>
            <a:r>
              <a:rPr lang="de-DE" sz="3000" dirty="0" err="1">
                <a:solidFill>
                  <a:srgbClr val="073450"/>
                </a:solidFill>
                <a:latin typeface="Century Gothic"/>
              </a:rPr>
              <a:t>e</a:t>
            </a:r>
            <a:r>
              <a:rPr lang="de-DE" sz="3000" dirty="0">
                <a:solidFill>
                  <a:srgbClr val="073450"/>
                </a:solidFill>
                <a:latin typeface="Century Gothic"/>
              </a:rPr>
              <a:t> </a:t>
            </a:r>
            <a:r>
              <a:rPr lang="de-DE" sz="3000" dirty="0" err="1">
                <a:solidFill>
                  <a:srgbClr val="073450"/>
                </a:solidFill>
                <a:latin typeface="Century Gothic"/>
              </a:rPr>
              <a:t>testare</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FC187DD4-E610-AC31-8D0C-FC304715379C}"/>
              </a:ext>
            </a:extLst>
          </p:cNvPr>
          <p:cNvSpPr txBox="1">
            <a:spLocks noChangeArrowheads="1"/>
          </p:cNvSpPr>
          <p:nvPr/>
        </p:nvSpPr>
        <p:spPr bwMode="auto">
          <a:xfrm>
            <a:off x="1270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12</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6">
            <a:extLst>
              <a:ext uri="{FF2B5EF4-FFF2-40B4-BE49-F238E27FC236}">
                <a16:creationId xmlns:a16="http://schemas.microsoft.com/office/drawing/2014/main" id="{F5E7A374-8D21-92CB-47C5-38BA1CE9C91E}"/>
              </a:ext>
            </a:extLst>
          </p:cNvPr>
          <p:cNvSpPr txBox="1"/>
          <p:nvPr/>
        </p:nvSpPr>
        <p:spPr>
          <a:xfrm>
            <a:off x="1447800" y="1168400"/>
            <a:ext cx="4910319"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Realizzate un prototipo della vostra soluzione.</a:t>
            </a:r>
            <a:endParaRPr lang="de-CH" dirty="0"/>
          </a:p>
        </p:txBody>
      </p:sp>
      <p:grpSp>
        <p:nvGrpSpPr>
          <p:cNvPr id="11" name="Gruppieren 10">
            <a:extLst>
              <a:ext uri="{FF2B5EF4-FFF2-40B4-BE49-F238E27FC236}">
                <a16:creationId xmlns:a16="http://schemas.microsoft.com/office/drawing/2014/main" id="{A81B0BD4-FBFE-EEAF-6B20-520AE8BF8928}"/>
              </a:ext>
            </a:extLst>
          </p:cNvPr>
          <p:cNvGrpSpPr/>
          <p:nvPr/>
        </p:nvGrpSpPr>
        <p:grpSpPr>
          <a:xfrm>
            <a:off x="10275451" y="997379"/>
            <a:ext cx="1846056" cy="1846056"/>
            <a:chOff x="10211791" y="2927331"/>
            <a:chExt cx="1846056" cy="1846056"/>
          </a:xfrm>
        </p:grpSpPr>
        <p:pic>
          <p:nvPicPr>
            <p:cNvPr id="12" name="Grafik 11" descr="Wecker Silhouette">
              <a:extLst>
                <a:ext uri="{FF2B5EF4-FFF2-40B4-BE49-F238E27FC236}">
                  <a16:creationId xmlns:a16="http://schemas.microsoft.com/office/drawing/2014/main" id="{B4A57566-6053-78D2-38CE-9C4906A8D33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11791" y="2927331"/>
              <a:ext cx="1846056" cy="1846056"/>
            </a:xfrm>
            <a:prstGeom prst="rect">
              <a:avLst/>
            </a:prstGeom>
          </p:spPr>
        </p:pic>
        <p:sp>
          <p:nvSpPr>
            <p:cNvPr id="13" name="Ellipse 12">
              <a:extLst>
                <a:ext uri="{FF2B5EF4-FFF2-40B4-BE49-F238E27FC236}">
                  <a16:creationId xmlns:a16="http://schemas.microsoft.com/office/drawing/2014/main" id="{C8A3F2D8-9FCA-B27E-BE1F-E50227AF9711}"/>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15 min.</a:t>
              </a:r>
            </a:p>
          </p:txBody>
        </p:sp>
      </p:grpSp>
    </p:spTree>
    <p:extLst>
      <p:ext uri="{BB962C8B-B14F-4D97-AF65-F5344CB8AC3E}">
        <p14:creationId xmlns:p14="http://schemas.microsoft.com/office/powerpoint/2010/main" val="22431297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3A660-A6F7-D74A-9E98-DE1D51673B33}"/>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C1711F-8901-CEF6-826D-79811A6BBA38}"/>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42</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1BCBBF3-11AF-53A8-1CB4-41B16B492447}"/>
              </a:ext>
            </a:extLst>
          </p:cNvPr>
          <p:cNvSpPr txBox="1">
            <a:spLocks/>
          </p:cNvSpPr>
          <p:nvPr/>
        </p:nvSpPr>
        <p:spPr>
          <a:xfrm>
            <a:off x="9582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Commenti</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E58BFD58-782D-8487-1D24-1145E1785DD0}"/>
              </a:ext>
            </a:extLst>
          </p:cNvPr>
          <p:cNvSpPr txBox="1">
            <a:spLocks noChangeArrowheads="1"/>
          </p:cNvSpPr>
          <p:nvPr/>
        </p:nvSpPr>
        <p:spPr bwMode="auto">
          <a:xfrm>
            <a:off x="1397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13</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6">
            <a:extLst>
              <a:ext uri="{FF2B5EF4-FFF2-40B4-BE49-F238E27FC236}">
                <a16:creationId xmlns:a16="http://schemas.microsoft.com/office/drawing/2014/main" id="{FCA3856C-7E46-0761-61DE-28754E69B863}"/>
              </a:ext>
            </a:extLst>
          </p:cNvPr>
          <p:cNvSpPr txBox="1"/>
          <p:nvPr/>
        </p:nvSpPr>
        <p:spPr>
          <a:xfrm>
            <a:off x="1447800" y="1168400"/>
            <a:ext cx="9094156" cy="364908"/>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Presentate il </a:t>
            </a:r>
            <a:r>
              <a:rPr lang="de-DE" dirty="0" err="1"/>
              <a:t>prototipo</a:t>
            </a:r>
            <a:r>
              <a:rPr lang="de-DE" dirty="0"/>
              <a:t> a </a:t>
            </a:r>
            <a:r>
              <a:rPr lang="de-DE" dirty="0" err="1"/>
              <a:t>vicenda</a:t>
            </a:r>
            <a:r>
              <a:rPr lang="de-DE" dirty="0"/>
              <a:t> </a:t>
            </a:r>
            <a:r>
              <a:rPr lang="de-DE" dirty="0" err="1"/>
              <a:t>e</a:t>
            </a:r>
            <a:r>
              <a:rPr lang="de-DE" dirty="0"/>
              <a:t> raccogliete nuovamente i </a:t>
            </a:r>
            <a:r>
              <a:rPr lang="de-DE" dirty="0" err="1"/>
              <a:t>relativi</a:t>
            </a:r>
            <a:r>
              <a:rPr lang="de-DE" dirty="0"/>
              <a:t> </a:t>
            </a:r>
            <a:r>
              <a:rPr lang="de-DE" dirty="0" err="1"/>
              <a:t>feedback</a:t>
            </a:r>
            <a:r>
              <a:rPr lang="de-DE" dirty="0"/>
              <a:t>. </a:t>
            </a:r>
            <a:endParaRPr lang="de-CH" dirty="0"/>
          </a:p>
        </p:txBody>
      </p:sp>
      <p:sp>
        <p:nvSpPr>
          <p:cNvPr id="6" name="Rectangle: Rounded Corners 1">
            <a:extLst>
              <a:ext uri="{FF2B5EF4-FFF2-40B4-BE49-F238E27FC236}">
                <a16:creationId xmlns:a16="http://schemas.microsoft.com/office/drawing/2014/main" id="{D77A0A8B-A662-1473-5AD1-29153996492A}"/>
              </a:ext>
            </a:extLst>
          </p:cNvPr>
          <p:cNvSpPr/>
          <p:nvPr/>
        </p:nvSpPr>
        <p:spPr>
          <a:xfrm>
            <a:off x="1466533" y="204451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7" name="Rectangle: Rounded Corners 1">
            <a:extLst>
              <a:ext uri="{FF2B5EF4-FFF2-40B4-BE49-F238E27FC236}">
                <a16:creationId xmlns:a16="http://schemas.microsoft.com/office/drawing/2014/main" id="{B2E26DD6-3676-98A9-3EED-287DF8E3FCC5}"/>
              </a:ext>
            </a:extLst>
          </p:cNvPr>
          <p:cNvSpPr/>
          <p:nvPr/>
        </p:nvSpPr>
        <p:spPr>
          <a:xfrm>
            <a:off x="6020753" y="204451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dirty="0">
              <a:solidFill>
                <a:prstClr val="white"/>
              </a:solidFill>
              <a:latin typeface="Century Gothic"/>
            </a:endParaRPr>
          </a:p>
        </p:txBody>
      </p:sp>
      <p:sp>
        <p:nvSpPr>
          <p:cNvPr id="10" name="Rectangle: Rounded Corners 1">
            <a:extLst>
              <a:ext uri="{FF2B5EF4-FFF2-40B4-BE49-F238E27FC236}">
                <a16:creationId xmlns:a16="http://schemas.microsoft.com/office/drawing/2014/main" id="{2EB8158B-CCA9-68D7-5910-8C336EAAB9A3}"/>
              </a:ext>
            </a:extLst>
          </p:cNvPr>
          <p:cNvSpPr/>
          <p:nvPr/>
        </p:nvSpPr>
        <p:spPr>
          <a:xfrm>
            <a:off x="1466533" y="417557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11" name="Rectangle: Rounded Corners 1">
            <a:extLst>
              <a:ext uri="{FF2B5EF4-FFF2-40B4-BE49-F238E27FC236}">
                <a16:creationId xmlns:a16="http://schemas.microsoft.com/office/drawing/2014/main" id="{13933C64-8864-2A92-1AD8-6D4E708917E0}"/>
              </a:ext>
            </a:extLst>
          </p:cNvPr>
          <p:cNvSpPr/>
          <p:nvPr/>
        </p:nvSpPr>
        <p:spPr>
          <a:xfrm>
            <a:off x="6009323" y="417557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12" name="TextBox 36">
            <a:extLst>
              <a:ext uri="{FF2B5EF4-FFF2-40B4-BE49-F238E27FC236}">
                <a16:creationId xmlns:a16="http://schemas.microsoft.com/office/drawing/2014/main" id="{9D0D290E-DA4B-F920-564B-E3D41F120B54}"/>
              </a:ext>
            </a:extLst>
          </p:cNvPr>
          <p:cNvSpPr txBox="1"/>
          <p:nvPr/>
        </p:nvSpPr>
        <p:spPr>
          <a:xfrm>
            <a:off x="1596709" y="214738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ha funzionato…</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3" name="TextBox 36">
            <a:extLst>
              <a:ext uri="{FF2B5EF4-FFF2-40B4-BE49-F238E27FC236}">
                <a16:creationId xmlns:a16="http://schemas.microsoft.com/office/drawing/2014/main" id="{A0DAFB86-0DAA-B0E9-96E8-539EDD81A999}"/>
              </a:ext>
            </a:extLst>
          </p:cNvPr>
          <p:cNvSpPr txBox="1"/>
          <p:nvPr/>
        </p:nvSpPr>
        <p:spPr>
          <a:xfrm>
            <a:off x="6260784" y="2135324"/>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può essere migliorato…</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4" name="TextBox 36">
            <a:extLst>
              <a:ext uri="{FF2B5EF4-FFF2-40B4-BE49-F238E27FC236}">
                <a16:creationId xmlns:a16="http://schemas.microsoft.com/office/drawing/2014/main" id="{9D4BE154-BEE2-37AC-CB23-59DEFB20983C}"/>
              </a:ext>
            </a:extLst>
          </p:cNvPr>
          <p:cNvSpPr txBox="1"/>
          <p:nvPr/>
        </p:nvSpPr>
        <p:spPr>
          <a:xfrm>
            <a:off x="1571309" y="428352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Domande…</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5" name="TextBox 36">
            <a:extLst>
              <a:ext uri="{FF2B5EF4-FFF2-40B4-BE49-F238E27FC236}">
                <a16:creationId xmlns:a16="http://schemas.microsoft.com/office/drawing/2014/main" id="{1AE0EF4F-9327-3EDE-A964-4A1530858729}"/>
              </a:ext>
            </a:extLst>
          </p:cNvPr>
          <p:cNvSpPr txBox="1"/>
          <p:nvPr/>
        </p:nvSpPr>
        <p:spPr>
          <a:xfrm>
            <a:off x="6082984" y="428352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Idee…</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grpSp>
        <p:nvGrpSpPr>
          <p:cNvPr id="24" name="Gruppieren 23">
            <a:extLst>
              <a:ext uri="{FF2B5EF4-FFF2-40B4-BE49-F238E27FC236}">
                <a16:creationId xmlns:a16="http://schemas.microsoft.com/office/drawing/2014/main" id="{DCC48AC5-90D1-A7A7-EBCE-31B2402F4656}"/>
              </a:ext>
            </a:extLst>
          </p:cNvPr>
          <p:cNvGrpSpPr/>
          <p:nvPr/>
        </p:nvGrpSpPr>
        <p:grpSpPr>
          <a:xfrm>
            <a:off x="10275451" y="997379"/>
            <a:ext cx="1846056" cy="1846056"/>
            <a:chOff x="10211791" y="2927331"/>
            <a:chExt cx="1846056" cy="1846056"/>
          </a:xfrm>
        </p:grpSpPr>
        <p:pic>
          <p:nvPicPr>
            <p:cNvPr id="25" name="Grafik 24" descr="Wecker Silhouette">
              <a:extLst>
                <a:ext uri="{FF2B5EF4-FFF2-40B4-BE49-F238E27FC236}">
                  <a16:creationId xmlns:a16="http://schemas.microsoft.com/office/drawing/2014/main" id="{F86609FA-F3FC-18EF-F40C-72A8772CA7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26" name="Ellipse 25">
              <a:extLst>
                <a:ext uri="{FF2B5EF4-FFF2-40B4-BE49-F238E27FC236}">
                  <a16:creationId xmlns:a16="http://schemas.microsoft.com/office/drawing/2014/main" id="{3F047DF4-FCB4-289C-03D9-2C4042D3D6E3}"/>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a </a:t>
              </a:r>
              <a:r>
                <a:rPr lang="de-CH" sz="1300" b="1" dirty="0" err="1"/>
                <a:t>testa</a:t>
              </a:r>
              <a:endParaRPr lang="de-CH" sz="1300" b="1" dirty="0"/>
            </a:p>
          </p:txBody>
        </p:sp>
      </p:grpSp>
    </p:spTree>
    <p:extLst>
      <p:ext uri="{BB962C8B-B14F-4D97-AF65-F5344CB8AC3E}">
        <p14:creationId xmlns:p14="http://schemas.microsoft.com/office/powerpoint/2010/main" val="3371600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98949540-C191-C52A-1A73-7021358178CE}"/>
              </a:ext>
            </a:extLst>
          </p:cNvPr>
          <p:cNvSpPr>
            <a:spLocks noGrp="1"/>
          </p:cNvSpPr>
          <p:nvPr>
            <p:ph type="sldNum" sz="quarter" idx="12"/>
          </p:nvPr>
        </p:nvSpPr>
        <p:spPr/>
        <p:txBody>
          <a:bodyPr/>
          <a:lstStyle/>
          <a:p>
            <a:pPr>
              <a:defRPr/>
            </a:pPr>
            <a:fld id="{B7E6CA31-DA56-47CF-9891-B6D0296B6AEC}" type="slidenum">
              <a:rPr lang="de-CH">
                <a:solidFill>
                  <a:prstClr val="white"/>
                </a:solidFill>
                <a:latin typeface="Century Gothic"/>
              </a:rPr>
              <a:t>43</a:t>
            </a:fld>
            <a:endParaRPr lang="de-CH" dirty="0">
              <a:solidFill>
                <a:prstClr val="white"/>
              </a:solidFill>
              <a:latin typeface="Century Gothic"/>
            </a:endParaRPr>
          </a:p>
        </p:txBody>
      </p:sp>
      <p:sp>
        <p:nvSpPr>
          <p:cNvPr id="8" name="Titel 1">
            <a:extLst>
              <a:ext uri="{FF2B5EF4-FFF2-40B4-BE49-F238E27FC236}">
                <a16:creationId xmlns:a16="http://schemas.microsoft.com/office/drawing/2014/main" id="{D490D3B9-110C-4953-CFB0-2D8ACB519C7F}"/>
              </a:ext>
            </a:extLst>
          </p:cNvPr>
          <p:cNvSpPr txBox="1">
            <a:spLocks/>
          </p:cNvSpPr>
          <p:nvPr/>
        </p:nvSpPr>
        <p:spPr>
          <a:xfrm>
            <a:off x="1537019" y="561422"/>
            <a:ext cx="10175875" cy="539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Metodo del Design Thinking</a:t>
            </a:r>
          </a:p>
        </p:txBody>
      </p:sp>
      <p:pic>
        <p:nvPicPr>
          <p:cNvPr id="11" name="Grafik 10" descr="Orange Handtasche flach">
            <a:extLst>
              <a:ext uri="{FF2B5EF4-FFF2-40B4-BE49-F238E27FC236}">
                <a16:creationId xmlns:a16="http://schemas.microsoft.com/office/drawing/2014/main" id="{D3A591B5-FA51-DF5E-FC2D-729909E485A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7629" b="89789" l="28750" r="91953">
                        <a14:foregroundMark x1="47755" y1="9624" x2="49740" y2="10133"/>
                        <a14:backgroundMark x1="51875" y1="7981" x2="51875" y2="7981"/>
                        <a14:backgroundMark x1="51641" y1="7981" x2="51641" y2="7981"/>
                        <a14:backgroundMark x1="51641" y1="7981" x2="48828" y2="7981"/>
                        <a14:backgroundMark x1="52891" y1="7629" x2="52891" y2="7629"/>
                        <a14:backgroundMark x1="52656" y1="7746" x2="52656" y2="7746"/>
                        <a14:backgroundMark x1="51953" y1="7746" x2="51953" y2="7746"/>
                        <a14:backgroundMark x1="45703" y1="9038" x2="45703" y2="9038"/>
                        <a14:backgroundMark x1="45859" y1="9155" x2="45859" y2="9155"/>
                        <a14:backgroundMark x1="45859" y1="9624" x2="45859" y2="9624"/>
                        <a14:backgroundMark x1="46016" y1="9390" x2="46016" y2="9390"/>
                        <a14:backgroundMark x1="46016" y1="9390" x2="45625" y2="9390"/>
                        <a14:backgroundMark x1="46172" y1="8568" x2="45781" y2="9624"/>
                      </a14:backgroundRemoval>
                    </a14:imgEffect>
                  </a14:imgLayer>
                </a14:imgProps>
              </a:ext>
              <a:ext uri="{28A0092B-C50C-407E-A947-70E740481C1C}">
                <a14:useLocalDpi xmlns:a14="http://schemas.microsoft.com/office/drawing/2010/main"/>
              </a:ext>
            </a:extLst>
          </a:blip>
          <a:srcRect l="20850" t="4085" r="26002" b="12000"/>
          <a:stretch>
            <a:fillRect/>
          </a:stretch>
        </p:blipFill>
        <p:spPr>
          <a:xfrm>
            <a:off x="6432689" y="1579246"/>
            <a:ext cx="3520180" cy="3699511"/>
          </a:xfrm>
          <a:prstGeom prst="rect">
            <a:avLst/>
          </a:prstGeom>
        </p:spPr>
      </p:pic>
      <p:grpSp>
        <p:nvGrpSpPr>
          <p:cNvPr id="18" name="Gruppieren 17">
            <a:extLst>
              <a:ext uri="{FF2B5EF4-FFF2-40B4-BE49-F238E27FC236}">
                <a16:creationId xmlns:a16="http://schemas.microsoft.com/office/drawing/2014/main" id="{AB80B3BE-959A-A8D5-4CD8-8C6C125C934B}"/>
              </a:ext>
            </a:extLst>
          </p:cNvPr>
          <p:cNvGrpSpPr/>
          <p:nvPr/>
        </p:nvGrpSpPr>
        <p:grpSpPr>
          <a:xfrm rot="21144681">
            <a:off x="1349779" y="1687664"/>
            <a:ext cx="4341270" cy="4341270"/>
            <a:chOff x="1537017" y="1812786"/>
            <a:chExt cx="4341270" cy="4341270"/>
          </a:xfrm>
        </p:grpSpPr>
        <p:pic>
          <p:nvPicPr>
            <p:cNvPr id="13" name="Grafik 12" descr="Rucksack Silhouette">
              <a:extLst>
                <a:ext uri="{FF2B5EF4-FFF2-40B4-BE49-F238E27FC236}">
                  <a16:creationId xmlns:a16="http://schemas.microsoft.com/office/drawing/2014/main" id="{88A88914-51C6-67DF-CE53-EFD90B1D34C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26281" y="3068319"/>
              <a:ext cx="2323091" cy="2323091"/>
            </a:xfrm>
            <a:prstGeom prst="rect">
              <a:avLst/>
            </a:prstGeom>
          </p:spPr>
        </p:pic>
        <p:pic>
          <p:nvPicPr>
            <p:cNvPr id="17" name="Grafik 16" descr="Papier Silhouette">
              <a:extLst>
                <a:ext uri="{FF2B5EF4-FFF2-40B4-BE49-F238E27FC236}">
                  <a16:creationId xmlns:a16="http://schemas.microsoft.com/office/drawing/2014/main" id="{49587C0F-61D0-691E-FED5-8C4C4BE822F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37017" y="1812786"/>
              <a:ext cx="4341270" cy="4341270"/>
            </a:xfrm>
            <a:prstGeom prst="rect">
              <a:avLst/>
            </a:prstGeom>
          </p:spPr>
        </p:pic>
      </p:grpSp>
      <p:sp>
        <p:nvSpPr>
          <p:cNvPr id="19" name="Titel 1">
            <a:extLst>
              <a:ext uri="{FF2B5EF4-FFF2-40B4-BE49-F238E27FC236}">
                <a16:creationId xmlns:a16="http://schemas.microsoft.com/office/drawing/2014/main" id="{102842E0-48B6-9F01-ADCC-53DF158DDF67}"/>
              </a:ext>
            </a:extLst>
          </p:cNvPr>
          <p:cNvSpPr txBox="1">
            <a:spLocks/>
          </p:cNvSpPr>
          <p:nvPr/>
        </p:nvSpPr>
        <p:spPr>
          <a:xfrm>
            <a:off x="5536483" y="3072332"/>
            <a:ext cx="844425" cy="10196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10000" dirty="0">
                <a:solidFill>
                  <a:srgbClr val="073450"/>
                </a:solidFill>
                <a:latin typeface="Century Gothic"/>
              </a:rPr>
              <a:t>≠</a:t>
            </a:r>
          </a:p>
        </p:txBody>
      </p:sp>
      <p:sp>
        <p:nvSpPr>
          <p:cNvPr id="4" name="Textfeld 3">
            <a:extLst>
              <a:ext uri="{FF2B5EF4-FFF2-40B4-BE49-F238E27FC236}">
                <a16:creationId xmlns:a16="http://schemas.microsoft.com/office/drawing/2014/main" id="{BF674135-E0C3-D731-818A-F9EAEC891065}"/>
              </a:ext>
            </a:extLst>
          </p:cNvPr>
          <p:cNvSpPr txBox="1"/>
          <p:nvPr/>
        </p:nvSpPr>
        <p:spPr>
          <a:xfrm>
            <a:off x="7424935" y="5208193"/>
            <a:ext cx="2527933" cy="246221"/>
          </a:xfrm>
          <a:prstGeom prst="rect">
            <a:avLst/>
          </a:prstGeom>
          <a:noFill/>
        </p:spPr>
        <p:txBody>
          <a:bodyPr wrap="square">
            <a:spAutoFit/>
          </a:bodyPr>
          <a:lstStyle/>
          <a:p>
            <a:r>
              <a:rPr lang="en-US" sz="1000" b="1" dirty="0">
                <a:solidFill>
                  <a:srgbClr val="686868"/>
                </a:solidFill>
                <a:effectLst/>
                <a:latin typeface="+mj-lt"/>
                <a:ea typeface="Times New Roman" panose="02020603050405020304" pitchFamily="18" charset="0"/>
                <a:cs typeface="Times New Roman" panose="02020603050405020304" pitchFamily="18" charset="0"/>
              </a:rPr>
              <a:t>Fonte: </a:t>
            </a:r>
            <a:r>
              <a:rPr lang="en-US" sz="10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mj-lt"/>
                <a:ea typeface="Times New Roman" panose="02020603050405020304" pitchFamily="18" charset="0"/>
                <a:cs typeface="Times New Roman" panose="02020603050405020304" pitchFamily="18" charset="0"/>
              </a:rPr>
              <a:t>CasarsaGuru</a:t>
            </a:r>
            <a:endParaRPr lang="de-CH" sz="1000" dirty="0">
              <a:solidFill>
                <a:srgbClr val="686868"/>
              </a:solidFill>
              <a:latin typeface="+mj-lt"/>
            </a:endParaRPr>
          </a:p>
        </p:txBody>
      </p:sp>
    </p:spTree>
    <p:extLst>
      <p:ext uri="{BB962C8B-B14F-4D97-AF65-F5344CB8AC3E}">
        <p14:creationId xmlns:p14="http://schemas.microsoft.com/office/powerpoint/2010/main" val="13847876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2EB20D-1ABB-8AA6-BD80-957794C66643}"/>
              </a:ext>
            </a:extLst>
          </p:cNvPr>
          <p:cNvSpPr>
            <a:spLocks noGrp="1"/>
          </p:cNvSpPr>
          <p:nvPr>
            <p:ph type="title"/>
          </p:nvPr>
        </p:nvSpPr>
        <p:spPr>
          <a:xfrm>
            <a:off x="1435102" y="363597"/>
            <a:ext cx="7086597" cy="588904"/>
          </a:xfrm>
        </p:spPr>
        <p:txBody>
          <a:bodyPr>
            <a:normAutofit/>
          </a:bodyPr>
          <a:lstStyle/>
          <a:p>
            <a:pPr algn="l"/>
            <a:r>
              <a:rPr lang="de-CH" sz="3000" dirty="0">
                <a:latin typeface="+mn-lt"/>
              </a:rPr>
              <a:t>Che cos’è il Design </a:t>
            </a:r>
            <a:r>
              <a:rPr lang="de-CH" sz="3000" dirty="0" err="1">
                <a:latin typeface="+mn-lt"/>
              </a:rPr>
              <a:t>Thinking</a:t>
            </a:r>
            <a:r>
              <a:rPr lang="de-CH" sz="3000" dirty="0">
                <a:latin typeface="+mn-lt"/>
              </a:rPr>
              <a:t>?</a:t>
            </a:r>
          </a:p>
        </p:txBody>
      </p:sp>
      <p:sp>
        <p:nvSpPr>
          <p:cNvPr id="4" name="Foliennummernplatzhalter 3">
            <a:extLst>
              <a:ext uri="{FF2B5EF4-FFF2-40B4-BE49-F238E27FC236}">
                <a16:creationId xmlns:a16="http://schemas.microsoft.com/office/drawing/2014/main" id="{ED756F2C-12C5-817C-90BE-6D16D09ADDCD}"/>
              </a:ext>
            </a:extLst>
          </p:cNvPr>
          <p:cNvSpPr>
            <a:spLocks noGrp="1"/>
          </p:cNvSpPr>
          <p:nvPr>
            <p:ph type="sldNum" sz="quarter" idx="12"/>
          </p:nvPr>
        </p:nvSpPr>
        <p:spPr/>
        <p:txBody>
          <a:bodyPr/>
          <a:lstStyle/>
          <a:p>
            <a:fld id="{B7E6CA31-DA56-47CF-9891-B6D0296B6AEC}" type="slidenum">
              <a:rPr lang="ru-RU" smtClean="0"/>
              <a:t>44</a:t>
            </a:fld>
            <a:endParaRPr lang="ru-RU" dirty="0"/>
          </a:p>
        </p:txBody>
      </p:sp>
      <p:sp>
        <p:nvSpPr>
          <p:cNvPr id="10" name="Textfeld 9">
            <a:extLst>
              <a:ext uri="{FF2B5EF4-FFF2-40B4-BE49-F238E27FC236}">
                <a16:creationId xmlns:a16="http://schemas.microsoft.com/office/drawing/2014/main" id="{D24F6815-E4B0-B036-6164-E9ECE8855339}"/>
              </a:ext>
            </a:extLst>
          </p:cNvPr>
          <p:cNvSpPr txBox="1"/>
          <p:nvPr/>
        </p:nvSpPr>
        <p:spPr>
          <a:xfrm>
            <a:off x="307972" y="5686566"/>
            <a:ext cx="8175627" cy="707886"/>
          </a:xfrm>
          <a:prstGeom prst="rect">
            <a:avLst/>
          </a:prstGeom>
          <a:noFill/>
        </p:spPr>
        <p:txBody>
          <a:bodyPr wrap="square">
            <a:spAutoFit/>
          </a:bodyPr>
          <a:lstStyle/>
          <a:p>
            <a:r>
              <a:rPr lang="de-CH" sz="1000" dirty="0">
                <a:solidFill>
                  <a:srgbClr val="686868"/>
                </a:solidFill>
              </a:rPr>
              <a:t>Tratto dalla seguente definizione: </a:t>
            </a:r>
            <a:r>
              <a:rPr lang="en-US" sz="1000" dirty="0">
                <a:solidFill>
                  <a:srgbClr val="686868"/>
                </a:solidFill>
              </a:rPr>
              <a:t>«Design thinking is a human-centered problem-solving approach that drives innovation by deeply understanding customer needs, rapidly prototyping ideas, and iterating based on real-world feedback. This design thinking methodology helps teams develop products, services, processes, and organizations that are not only creative but also practical and impactful.». </a:t>
            </a:r>
            <a:r>
              <a:rPr lang="en-US" sz="1000" b="1" dirty="0">
                <a:solidFill>
                  <a:srgbClr val="686868"/>
                </a:solidFill>
              </a:rPr>
              <a:t>Fonte: Design Thinking,</a:t>
            </a:r>
            <a:r>
              <a:rPr lang="de-CH" sz="1000" dirty="0">
                <a:solidFill>
                  <a:srgbClr val="96CB00"/>
                </a:solidFill>
                <a:hlinkClick r:id="rId3"/>
              </a:rPr>
              <a:t> https://www.ideou.com/pages/design-thinking</a:t>
            </a:r>
            <a:r>
              <a:rPr lang="de-CH" sz="1000" dirty="0">
                <a:solidFill>
                  <a:srgbClr val="96CB00"/>
                </a:solidFill>
              </a:rPr>
              <a:t>. </a:t>
            </a:r>
            <a:endParaRPr lang="de-CH" sz="1000" dirty="0">
              <a:solidFill>
                <a:srgbClr val="686868"/>
              </a:solidFill>
            </a:endParaRPr>
          </a:p>
        </p:txBody>
      </p:sp>
      <p:sp>
        <p:nvSpPr>
          <p:cNvPr id="13" name="Rechteck 12">
            <a:extLst>
              <a:ext uri="{FF2B5EF4-FFF2-40B4-BE49-F238E27FC236}">
                <a16:creationId xmlns:a16="http://schemas.microsoft.com/office/drawing/2014/main" id="{7DCDE424-A991-7AE8-8976-D88A3500F71B}"/>
              </a:ext>
            </a:extLst>
          </p:cNvPr>
          <p:cNvSpPr/>
          <p:nvPr/>
        </p:nvSpPr>
        <p:spPr>
          <a:xfrm>
            <a:off x="1435102" y="1484878"/>
            <a:ext cx="8762998" cy="3580467"/>
          </a:xfrm>
          <a:prstGeom prst="rect">
            <a:avLst/>
          </a:prstGeom>
        </p:spPr>
        <p:txBody>
          <a:bodyPr wrap="square">
            <a:spAutoFit/>
          </a:bodyPr>
          <a:lstStyle/>
          <a:p>
            <a:pPr marR="0" lvl="0" algn="l" defTabSz="914400" rtl="0" eaLnBrk="1" fontAlgn="auto" latinLnBrk="0" hangingPunct="1">
              <a:lnSpc>
                <a:spcPct val="100000"/>
              </a:lnSpc>
              <a:spcBef>
                <a:spcPts val="1200"/>
              </a:spcBef>
              <a:spcAft>
                <a:spcPts val="0"/>
              </a:spcAft>
              <a:buClr>
                <a:srgbClr val="073450"/>
              </a:buClr>
              <a:buSzTx/>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L’approccio del Design </a:t>
            </a:r>
            <a:r>
              <a:rPr kumimoji="0" lang="de-CH" sz="2000" b="1"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Thinking </a:t>
            </a: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si contraddistingue per le seguenti caratteristiche:</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lang="de-CH" sz="2000" b="1" dirty="0">
                <a:solidFill>
                  <a:srgbClr val="073450"/>
                </a:solidFill>
                <a:latin typeface="Century Gothic" panose="020B0502020202020204" pitchFamily="34" charset="0"/>
              </a:rPr>
              <a:t>a</a:t>
            </a:r>
            <a:r>
              <a:rPr kumimoji="0" lang="de-CH" sz="2000" b="1"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pproccio</a:t>
            </a: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incentrato sulla persona: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 soluzioni sono orientate alle </a:t>
            </a:r>
            <a:r>
              <a:rPr kumimoji="0" lang="de-CH" sz="200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esigenze</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a:t>
            </a:r>
            <a:r>
              <a:rPr kumimoji="0" lang="de-CH" sz="200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degli</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/delle </a:t>
            </a:r>
            <a:r>
              <a:rPr kumimoji="0" lang="de-CH" sz="200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utenti</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lang="de-CH" sz="2000" b="1" dirty="0">
                <a:solidFill>
                  <a:srgbClr val="073450"/>
                </a:solidFill>
                <a:latin typeface="Century Gothic" panose="020B0502020202020204" pitchFamily="34" charset="0"/>
              </a:rPr>
              <a:t>c</a:t>
            </a:r>
            <a:r>
              <a:rPr kumimoji="0" lang="de-CH" sz="2000" b="1"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omprensione</a:t>
            </a: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approfondita: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 innovazioni si basano su una visione approfondita delle </a:t>
            </a:r>
            <a:r>
              <a:rPr kumimoji="0" lang="de-CH" sz="200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esigenze</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a:t>
            </a:r>
            <a:r>
              <a:rPr kumimoji="0" lang="de-CH" sz="200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degli</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/delle </a:t>
            </a:r>
            <a:r>
              <a:rPr kumimoji="0" lang="de-CH" sz="200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utenti</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kumimoji="0" lang="de-CH" sz="2000" b="1"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prototipazione</a:t>
            </a: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rapida: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 idee vengono testate in una fase precoce per ottenere un feedback pratico </a:t>
            </a:r>
            <a:r>
              <a:rPr kumimoji="0" lang="de-CH" sz="200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e</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a:t>
            </a:r>
            <a:r>
              <a:rPr kumimoji="0" lang="de-CH" sz="200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tempestivo</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lang="de-CH" sz="2000" b="1" dirty="0">
                <a:solidFill>
                  <a:srgbClr val="073450"/>
                </a:solidFill>
                <a:latin typeface="Century Gothic" panose="020B0502020202020204" pitchFamily="34" charset="0"/>
              </a:rPr>
              <a:t>i</a:t>
            </a:r>
            <a:r>
              <a:rPr kumimoji="0" lang="de-CH" sz="2000" b="1"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mpatto</a:t>
            </a: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pratico: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prodotti, servizi, processi e organizzazioni sono creativi, praticabili </a:t>
            </a:r>
            <a:r>
              <a:rPr kumimoji="0" lang="de-CH" sz="200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ed</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a:t>
            </a:r>
            <a:r>
              <a:rPr kumimoji="0" lang="de-CH" sz="200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efficaci</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a:t>
            </a:r>
          </a:p>
        </p:txBody>
      </p:sp>
    </p:spTree>
    <p:extLst>
      <p:ext uri="{BB962C8B-B14F-4D97-AF65-F5344CB8AC3E}">
        <p14:creationId xmlns:p14="http://schemas.microsoft.com/office/powerpoint/2010/main" val="4003072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3EB3C-B505-2651-4EA7-AD146CCE5C3B}"/>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C04F2D6-40D7-5FE5-06FE-54947FC3DC3A}"/>
              </a:ext>
            </a:extLst>
          </p:cNvPr>
          <p:cNvSpPr>
            <a:spLocks noGrp="1"/>
          </p:cNvSpPr>
          <p:nvPr>
            <p:ph type="sldNum" sz="quarter" idx="12"/>
          </p:nvPr>
        </p:nvSpPr>
        <p:spPr/>
        <p:txBody>
          <a:bodyPr/>
          <a:lstStyle/>
          <a:p>
            <a:pPr>
              <a:defRPr/>
            </a:pPr>
            <a:fld id="{B7E6CA31-DA56-47CF-9891-B6D0296B6AEC}" type="slidenum">
              <a:rPr lang="de-CH">
                <a:solidFill>
                  <a:prstClr val="white"/>
                </a:solidFill>
                <a:latin typeface="Century Gothic"/>
              </a:rPr>
              <a:t>45</a:t>
            </a:fld>
            <a:endParaRPr lang="de-CH" dirty="0">
              <a:solidFill>
                <a:prstClr val="white"/>
              </a:solidFill>
              <a:latin typeface="Century Gothic"/>
            </a:endParaRPr>
          </a:p>
        </p:txBody>
      </p:sp>
      <p:sp>
        <p:nvSpPr>
          <p:cNvPr id="16" name="Textfeld 15">
            <a:extLst>
              <a:ext uri="{FF2B5EF4-FFF2-40B4-BE49-F238E27FC236}">
                <a16:creationId xmlns:a16="http://schemas.microsoft.com/office/drawing/2014/main" id="{AAF4824B-4A52-6477-976D-E2A68A38BF9A}"/>
              </a:ext>
            </a:extLst>
          </p:cNvPr>
          <p:cNvSpPr txBox="1"/>
          <p:nvPr/>
        </p:nvSpPr>
        <p:spPr>
          <a:xfrm>
            <a:off x="965016" y="6161765"/>
            <a:ext cx="629443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686868"/>
                </a:solidFill>
                <a:latin typeface="Century Gothic" panose="020B0502020202020204" pitchFamily="34" charset="0"/>
              </a:rPr>
              <a:t>Fonte</a:t>
            </a:r>
            <a:r>
              <a:rPr kumimoji="0" lang="en-US" sz="1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The Design Thinking Process Broken Down Step-by-Step. https://www.youtube.com/watch?v=McTh-xzxfRE&amp;t=663s</a:t>
            </a:r>
          </a:p>
        </p:txBody>
      </p:sp>
      <p:sp>
        <p:nvSpPr>
          <p:cNvPr id="5" name="Rechteck 4">
            <a:extLst>
              <a:ext uri="{FF2B5EF4-FFF2-40B4-BE49-F238E27FC236}">
                <a16:creationId xmlns:a16="http://schemas.microsoft.com/office/drawing/2014/main" id="{D66B4087-C5E6-726D-7A30-D36228B6AA3D}"/>
              </a:ext>
            </a:extLst>
          </p:cNvPr>
          <p:cNvSpPr/>
          <p:nvPr/>
        </p:nvSpPr>
        <p:spPr>
          <a:xfrm>
            <a:off x="6020815" y="1561068"/>
            <a:ext cx="4586226" cy="427809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Idea centrale: quando definite il problema che intendete affrontare, tenete conto fin dall’inizio delle prospettive fondamentali del Design Thinking: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Desiderabilità: </a:t>
            </a:r>
            <a:r>
              <a:rPr kumimoji="0" lang="de-CH" sz="1600" b="0"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gli</a:t>
            </a:r>
            <a:r>
              <a:rPr kumimoji="0" lang="de-CH"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/le </a:t>
            </a:r>
            <a:r>
              <a:rPr kumimoji="0" lang="de-CH" sz="1600" b="0"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utenti</a:t>
            </a:r>
            <a:r>
              <a:rPr kumimoji="0" lang="de-CH"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 desiderano davvero una soluzione a questo problema?</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Fattibilità: </a:t>
            </a:r>
            <a:r>
              <a:rPr kumimoji="0" lang="de-CH"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è tecnicamente possibile risolvere questo problema?</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Redditività: </a:t>
            </a:r>
            <a:r>
              <a:rPr kumimoji="0" lang="de-CH"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lo sviluppo di una soluzione ha senso dal punto di vista commerciale?</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Responsabilità: </a:t>
            </a:r>
            <a:r>
              <a:rPr kumimoji="0" lang="de-CH"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è </a:t>
            </a:r>
            <a:r>
              <a:rPr kumimoji="0" lang="it-IT"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eticamente giustificabile e sostenibile (dal punto di vista sociale e ambientale) proporre questa soluzione?</a:t>
            </a:r>
            <a:endParaRPr kumimoji="0" lang="en-US"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endParaRPr>
          </a:p>
        </p:txBody>
      </p:sp>
      <p:sp>
        <p:nvSpPr>
          <p:cNvPr id="33" name="Ellipse 4">
            <a:extLst>
              <a:ext uri="{FF2B5EF4-FFF2-40B4-BE49-F238E27FC236}">
                <a16:creationId xmlns:a16="http://schemas.microsoft.com/office/drawing/2014/main" id="{9435185B-2EA7-47DA-81CD-7B7B2C4DDEDD}"/>
              </a:ext>
            </a:extLst>
          </p:cNvPr>
          <p:cNvSpPr/>
          <p:nvPr/>
        </p:nvSpPr>
        <p:spPr bwMode="auto">
          <a:xfrm>
            <a:off x="2168398" y="3477366"/>
            <a:ext cx="2520000" cy="2520000"/>
          </a:xfrm>
          <a:prstGeom prst="ellipse">
            <a:avLst/>
          </a:prstGeom>
          <a:solidFill>
            <a:srgbClr val="156082">
              <a:alpha val="80000"/>
            </a:srgbClr>
          </a:solidFill>
          <a:ln w="28575"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4" name="Ellipse 4">
            <a:extLst>
              <a:ext uri="{FF2B5EF4-FFF2-40B4-BE49-F238E27FC236}">
                <a16:creationId xmlns:a16="http://schemas.microsoft.com/office/drawing/2014/main" id="{2A65F9E5-4BA0-A061-9175-017F55AD2F38}"/>
              </a:ext>
            </a:extLst>
          </p:cNvPr>
          <p:cNvSpPr/>
          <p:nvPr/>
        </p:nvSpPr>
        <p:spPr bwMode="auto">
          <a:xfrm>
            <a:off x="2132685" y="1528975"/>
            <a:ext cx="2520000" cy="2520000"/>
          </a:xfrm>
          <a:prstGeom prst="ellipse">
            <a:avLst/>
          </a:prstGeom>
          <a:solidFill>
            <a:srgbClr val="96CB00">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6" name="Ellipse 5">
            <a:extLst>
              <a:ext uri="{FF2B5EF4-FFF2-40B4-BE49-F238E27FC236}">
                <a16:creationId xmlns:a16="http://schemas.microsoft.com/office/drawing/2014/main" id="{B49745CA-35DD-42B6-EFD1-9843AEB0EA3D}"/>
              </a:ext>
            </a:extLst>
          </p:cNvPr>
          <p:cNvSpPr/>
          <p:nvPr/>
        </p:nvSpPr>
        <p:spPr bwMode="auto">
          <a:xfrm>
            <a:off x="1101635" y="2655625"/>
            <a:ext cx="2520000" cy="2520000"/>
          </a:xfrm>
          <a:prstGeom prst="ellipse">
            <a:avLst/>
          </a:prstGeom>
          <a:solidFill>
            <a:srgbClr val="B11A96">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7" name="Ellipse 6">
            <a:extLst>
              <a:ext uri="{FF2B5EF4-FFF2-40B4-BE49-F238E27FC236}">
                <a16:creationId xmlns:a16="http://schemas.microsoft.com/office/drawing/2014/main" id="{0CB58741-B85E-F917-5303-9D06EA2E296E}"/>
              </a:ext>
            </a:extLst>
          </p:cNvPr>
          <p:cNvSpPr/>
          <p:nvPr/>
        </p:nvSpPr>
        <p:spPr bwMode="auto">
          <a:xfrm>
            <a:off x="3176755" y="2599064"/>
            <a:ext cx="2520000" cy="2520000"/>
          </a:xfrm>
          <a:prstGeom prst="ellipse">
            <a:avLst/>
          </a:prstGeom>
          <a:solidFill>
            <a:srgbClr val="FFC424">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dirty="0">
              <a:ln>
                <a:noFill/>
              </a:ln>
              <a:solidFill>
                <a:prstClr val="black"/>
              </a:solidFill>
              <a:effectLst/>
              <a:uLnTx/>
              <a:uFillTx/>
              <a:ea typeface="ＭＳ Ｐゴシック" pitchFamily="-65" charset="-128"/>
              <a:cs typeface="Calibri" panose="020F0502020204030204" pitchFamily="34" charset="0"/>
            </a:endParaRPr>
          </a:p>
        </p:txBody>
      </p:sp>
      <p:sp>
        <p:nvSpPr>
          <p:cNvPr id="38" name="Textfeld 7">
            <a:extLst>
              <a:ext uri="{FF2B5EF4-FFF2-40B4-BE49-F238E27FC236}">
                <a16:creationId xmlns:a16="http://schemas.microsoft.com/office/drawing/2014/main" id="{0FC5EE04-313F-DFAE-75A7-82F5D2F0D062}"/>
              </a:ext>
            </a:extLst>
          </p:cNvPr>
          <p:cNvSpPr txBox="1"/>
          <p:nvPr/>
        </p:nvSpPr>
        <p:spPr>
          <a:xfrm>
            <a:off x="2449583" y="2138477"/>
            <a:ext cx="1840568" cy="369332"/>
          </a:xfrm>
          <a:prstGeom prst="rect">
            <a:avLst/>
          </a:prstGeom>
          <a:noFill/>
        </p:spPr>
        <p:txBody>
          <a:bodyPr wrap="none" rtlCol="0">
            <a:spAutoFit/>
          </a:bodyPr>
          <a:lstStyle/>
          <a:p>
            <a:pPr algn="ctr">
              <a:defRPr/>
            </a:pPr>
            <a:r>
              <a:rPr lang="en-US" b="1" dirty="0">
                <a:solidFill>
                  <a:prstClr val="white"/>
                </a:solidFill>
                <a:cs typeface="Calibri" panose="020F0502020204030204" pitchFamily="34" charset="0"/>
              </a:rPr>
              <a:t>Desiderabilità</a:t>
            </a:r>
            <a:endParaRPr lang="de-CH" b="1" dirty="0">
              <a:solidFill>
                <a:prstClr val="white"/>
              </a:solidFill>
              <a:cs typeface="Calibri" panose="020F0502020204030204" pitchFamily="34" charset="0"/>
            </a:endParaRPr>
          </a:p>
        </p:txBody>
      </p:sp>
      <p:sp>
        <p:nvSpPr>
          <p:cNvPr id="39" name="Textfeld 8">
            <a:extLst>
              <a:ext uri="{FF2B5EF4-FFF2-40B4-BE49-F238E27FC236}">
                <a16:creationId xmlns:a16="http://schemas.microsoft.com/office/drawing/2014/main" id="{EDC94C5D-F494-848B-C675-7E9F74311D0F}"/>
              </a:ext>
            </a:extLst>
          </p:cNvPr>
          <p:cNvSpPr txBox="1"/>
          <p:nvPr/>
        </p:nvSpPr>
        <p:spPr>
          <a:xfrm>
            <a:off x="1381796" y="3694853"/>
            <a:ext cx="1616148" cy="369332"/>
          </a:xfrm>
          <a:prstGeom prst="rect">
            <a:avLst/>
          </a:prstGeom>
          <a:noFill/>
        </p:spPr>
        <p:txBody>
          <a:bodyPr wrap="none" rtlCol="0">
            <a:spAutoFit/>
          </a:bodyPr>
          <a:lstStyle/>
          <a:p>
            <a:pPr algn="ctr">
              <a:defRPr/>
            </a:pPr>
            <a:r>
              <a:rPr lang="en-US" b="1" dirty="0">
                <a:solidFill>
                  <a:prstClr val="white"/>
                </a:solidFill>
                <a:cs typeface="Calibri" panose="020F0502020204030204" pitchFamily="34" charset="0"/>
              </a:rPr>
              <a:t>Fattibilità</a:t>
            </a:r>
            <a:endParaRPr lang="de-CH" b="1" dirty="0">
              <a:solidFill>
                <a:prstClr val="white"/>
              </a:solidFill>
              <a:cs typeface="Calibri" panose="020F0502020204030204" pitchFamily="34" charset="0"/>
            </a:endParaRPr>
          </a:p>
        </p:txBody>
      </p:sp>
      <p:sp>
        <p:nvSpPr>
          <p:cNvPr id="40" name="Textfeld 9">
            <a:extLst>
              <a:ext uri="{FF2B5EF4-FFF2-40B4-BE49-F238E27FC236}">
                <a16:creationId xmlns:a16="http://schemas.microsoft.com/office/drawing/2014/main" id="{0AB52AD7-3267-23D2-C2F0-C16C95C4D082}"/>
              </a:ext>
            </a:extLst>
          </p:cNvPr>
          <p:cNvSpPr txBox="1"/>
          <p:nvPr/>
        </p:nvSpPr>
        <p:spPr>
          <a:xfrm>
            <a:off x="3937461" y="3694853"/>
            <a:ext cx="1359668" cy="646331"/>
          </a:xfrm>
          <a:prstGeom prst="rect">
            <a:avLst/>
          </a:prstGeom>
          <a:noFill/>
        </p:spPr>
        <p:txBody>
          <a:bodyPr wrap="none" rtlCol="0">
            <a:spAutoFit/>
          </a:bodyPr>
          <a:lstStyle/>
          <a:p>
            <a:pPr algn="ctr">
              <a:defRPr/>
            </a:pPr>
            <a:r>
              <a:rPr lang="de-CH" b="1" dirty="0">
                <a:solidFill>
                  <a:prstClr val="white"/>
                </a:solidFill>
                <a:cs typeface="Calibri" panose="020F0502020204030204" pitchFamily="34" charset="0"/>
              </a:rPr>
              <a:t>Redditività</a:t>
            </a:r>
          </a:p>
          <a:p>
            <a:pPr algn="ctr">
              <a:defRPr/>
            </a:pPr>
            <a:endParaRPr lang="de-CH" b="1" dirty="0">
              <a:solidFill>
                <a:prstClr val="white"/>
              </a:solidFill>
              <a:cs typeface="Calibri" panose="020F0502020204030204" pitchFamily="34" charset="0"/>
            </a:endParaRPr>
          </a:p>
        </p:txBody>
      </p:sp>
      <p:sp>
        <p:nvSpPr>
          <p:cNvPr id="41" name="Textfeld 7">
            <a:extLst>
              <a:ext uri="{FF2B5EF4-FFF2-40B4-BE49-F238E27FC236}">
                <a16:creationId xmlns:a16="http://schemas.microsoft.com/office/drawing/2014/main" id="{7858ECF9-4C9A-62DC-6784-437722C23C81}"/>
              </a:ext>
            </a:extLst>
          </p:cNvPr>
          <p:cNvSpPr txBox="1"/>
          <p:nvPr/>
        </p:nvSpPr>
        <p:spPr>
          <a:xfrm>
            <a:off x="2518795" y="5117886"/>
            <a:ext cx="1829347" cy="369332"/>
          </a:xfrm>
          <a:prstGeom prst="rect">
            <a:avLst/>
          </a:prstGeom>
          <a:noFill/>
        </p:spPr>
        <p:txBody>
          <a:bodyPr wrap="none" rtlCol="0">
            <a:spAutoFit/>
          </a:bodyPr>
          <a:lstStyle/>
          <a:p>
            <a:pPr algn="ctr">
              <a:defRPr/>
            </a:pPr>
            <a:r>
              <a:rPr lang="de-CH" b="1" dirty="0">
                <a:solidFill>
                  <a:prstClr val="white"/>
                </a:solidFill>
                <a:cs typeface="Calibri" panose="020F0502020204030204" pitchFamily="34" charset="0"/>
              </a:rPr>
              <a:t>Responsabilità</a:t>
            </a:r>
          </a:p>
        </p:txBody>
      </p:sp>
      <p:sp>
        <p:nvSpPr>
          <p:cNvPr id="42" name="Flussdiagramm: Grenzstelle 41">
            <a:extLst>
              <a:ext uri="{FF2B5EF4-FFF2-40B4-BE49-F238E27FC236}">
                <a16:creationId xmlns:a16="http://schemas.microsoft.com/office/drawing/2014/main" id="{ADE1798A-6E36-78EA-65E0-BDBC5E6EAE08}"/>
              </a:ext>
            </a:extLst>
          </p:cNvPr>
          <p:cNvSpPr/>
          <p:nvPr/>
        </p:nvSpPr>
        <p:spPr>
          <a:xfrm>
            <a:off x="3176755" y="3501770"/>
            <a:ext cx="432501" cy="532435"/>
          </a:xfrm>
          <a:prstGeom prst="flowChartTerminator">
            <a:avLst/>
          </a:prstGeom>
          <a:solidFill>
            <a:srgbClr val="C00000"/>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2" name="Gruppieren 1">
            <a:extLst>
              <a:ext uri="{FF2B5EF4-FFF2-40B4-BE49-F238E27FC236}">
                <a16:creationId xmlns:a16="http://schemas.microsoft.com/office/drawing/2014/main" id="{79095860-52AE-CD83-06C0-E029409A5002}"/>
              </a:ext>
            </a:extLst>
          </p:cNvPr>
          <p:cNvGrpSpPr/>
          <p:nvPr/>
        </p:nvGrpSpPr>
        <p:grpSpPr>
          <a:xfrm>
            <a:off x="7767145" y="-12469"/>
            <a:ext cx="4439259" cy="1277285"/>
            <a:chOff x="7767145" y="-12469"/>
            <a:chExt cx="4439259" cy="1277285"/>
          </a:xfrm>
        </p:grpSpPr>
        <p:sp>
          <p:nvSpPr>
            <p:cNvPr id="4" name="Rechteck 3">
              <a:extLst>
                <a:ext uri="{FF2B5EF4-FFF2-40B4-BE49-F238E27FC236}">
                  <a16:creationId xmlns:a16="http://schemas.microsoft.com/office/drawing/2014/main" id="{2489FE88-0CC7-4C48-8396-DF2AC440C706}"/>
                </a:ext>
              </a:extLst>
            </p:cNvPr>
            <p:cNvSpPr/>
            <p:nvPr/>
          </p:nvSpPr>
          <p:spPr>
            <a:xfrm>
              <a:off x="7767145" y="-12469"/>
              <a:ext cx="4439259" cy="1140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6" name="Gruppieren 5">
              <a:extLst>
                <a:ext uri="{FF2B5EF4-FFF2-40B4-BE49-F238E27FC236}">
                  <a16:creationId xmlns:a16="http://schemas.microsoft.com/office/drawing/2014/main" id="{43C75E85-DA24-EDC7-47B4-F37586A80185}"/>
                </a:ext>
              </a:extLst>
            </p:cNvPr>
            <p:cNvGrpSpPr/>
            <p:nvPr/>
          </p:nvGrpSpPr>
          <p:grpSpPr>
            <a:xfrm>
              <a:off x="10752073" y="-12469"/>
              <a:ext cx="1454331" cy="1277285"/>
              <a:chOff x="10737669" y="0"/>
              <a:chExt cx="1454331" cy="1277285"/>
            </a:xfrm>
          </p:grpSpPr>
          <p:sp>
            <p:nvSpPr>
              <p:cNvPr id="7" name="Rechteck 6">
                <a:extLst>
                  <a:ext uri="{FF2B5EF4-FFF2-40B4-BE49-F238E27FC236}">
                    <a16:creationId xmlns:a16="http://schemas.microsoft.com/office/drawing/2014/main" id="{20A93A8C-CB9B-B54E-0C8B-02EB6B0B4C4A}"/>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9" name="Grafik 8">
                <a:extLst>
                  <a:ext uri="{FF2B5EF4-FFF2-40B4-BE49-F238E27FC236}">
                    <a16:creationId xmlns:a16="http://schemas.microsoft.com/office/drawing/2014/main" id="{520B6DC4-0BB2-4A09-9879-1AEBB9A253B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grpSp>
      <p:pic>
        <p:nvPicPr>
          <p:cNvPr id="10" name="Grafik 9">
            <a:extLst>
              <a:ext uri="{FF2B5EF4-FFF2-40B4-BE49-F238E27FC236}">
                <a16:creationId xmlns:a16="http://schemas.microsoft.com/office/drawing/2014/main" id="{CD57610C-4CD2-26E7-5758-840172A213F9}"/>
              </a:ext>
            </a:extLst>
          </p:cNvPr>
          <p:cNvPicPr>
            <a:picLocks noChangeAspect="1"/>
          </p:cNvPicPr>
          <p:nvPr/>
        </p:nvPicPr>
        <p:blipFill>
          <a:blip r:embed="rId4" cstate="email">
            <a:extLst>
              <a:ext uri="{28A0092B-C50C-407E-A947-70E740481C1C}">
                <a14:useLocalDpi xmlns:a14="http://schemas.microsoft.com/office/drawing/2010/main"/>
              </a:ext>
            </a:extLst>
          </a:blip>
          <a:srcRect l="15420" t="9003" r="7340" b="17236"/>
          <a:stretch>
            <a:fillRect/>
          </a:stretch>
        </p:blipFill>
        <p:spPr>
          <a:xfrm>
            <a:off x="9509810" y="9003"/>
            <a:ext cx="1379861" cy="1317734"/>
          </a:xfrm>
          <a:prstGeom prst="rect">
            <a:avLst/>
          </a:prstGeom>
        </p:spPr>
      </p:pic>
      <p:sp>
        <p:nvSpPr>
          <p:cNvPr id="8" name="Titel 1">
            <a:extLst>
              <a:ext uri="{FF2B5EF4-FFF2-40B4-BE49-F238E27FC236}">
                <a16:creationId xmlns:a16="http://schemas.microsoft.com/office/drawing/2014/main" id="{34996642-72F0-C0F0-1672-1227F183D303}"/>
              </a:ext>
            </a:extLst>
          </p:cNvPr>
          <p:cNvSpPr txBox="1">
            <a:spLocks/>
          </p:cNvSpPr>
          <p:nvPr/>
        </p:nvSpPr>
        <p:spPr>
          <a:xfrm>
            <a:off x="1648533" y="76385"/>
            <a:ext cx="7083988" cy="10515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it-CH" sz="2400" noProof="0" dirty="0">
                <a:solidFill>
                  <a:srgbClr val="073450"/>
                </a:solidFill>
                <a:latin typeface="Century Gothic"/>
              </a:rPr>
              <a:t>Il Design Thinking riunisce quattro prospettive: desiderabilità, fattibilità, redditività e responsabilità</a:t>
            </a:r>
          </a:p>
        </p:txBody>
      </p:sp>
    </p:spTree>
    <p:extLst>
      <p:ext uri="{BB962C8B-B14F-4D97-AF65-F5344CB8AC3E}">
        <p14:creationId xmlns:p14="http://schemas.microsoft.com/office/powerpoint/2010/main" val="1956716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52468-8100-E8A2-6B8B-C964BF0047B4}"/>
            </a:ext>
          </a:extLst>
        </p:cNvPr>
        <p:cNvGrpSpPr/>
        <p:nvPr/>
      </p:nvGrpSpPr>
      <p:grpSpPr>
        <a:xfrm>
          <a:off x="0" y="0"/>
          <a:ext cx="0" cy="0"/>
          <a:chOff x="0" y="0"/>
          <a:chExt cx="0" cy="0"/>
        </a:xfrm>
      </p:grpSpPr>
      <p:sp>
        <p:nvSpPr>
          <p:cNvPr id="43" name="Freeform 5">
            <a:extLst>
              <a:ext uri="{FF2B5EF4-FFF2-40B4-BE49-F238E27FC236}">
                <a16:creationId xmlns:a16="http://schemas.microsoft.com/office/drawing/2014/main" id="{DCBEC41D-4AB6-0D20-BBA4-083F18CF0AE8}"/>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sp>
        <p:nvSpPr>
          <p:cNvPr id="2" name="Foliennummernplatzhalter 1">
            <a:extLst>
              <a:ext uri="{FF2B5EF4-FFF2-40B4-BE49-F238E27FC236}">
                <a16:creationId xmlns:a16="http://schemas.microsoft.com/office/drawing/2014/main" id="{D02BCF1A-9F0B-3DDF-6F11-2B3D34EC71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a:ln>
                  <a:noFill/>
                </a:ln>
                <a:solidFill>
                  <a:prstClr val="white"/>
                </a:solidFill>
                <a:effectLst/>
                <a:uLnTx/>
                <a:uFillTx/>
                <a:latin typeface="Century Gothic"/>
                <a:ea typeface="+mn-ea"/>
                <a:cs typeface="+mn-cs"/>
              </a:rPr>
              <a:t>46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87" name="Gruppieren 86">
            <a:extLst>
              <a:ext uri="{FF2B5EF4-FFF2-40B4-BE49-F238E27FC236}">
                <a16:creationId xmlns:a16="http://schemas.microsoft.com/office/drawing/2014/main" id="{6E502F38-9934-978C-0AA6-B7FC0E70161A}"/>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70C1A3FC-4DA6-12E8-66E2-526BADDAB770}"/>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3" name="Freeform 7">
              <a:extLst>
                <a:ext uri="{FF2B5EF4-FFF2-40B4-BE49-F238E27FC236}">
                  <a16:creationId xmlns:a16="http://schemas.microsoft.com/office/drawing/2014/main" id="{D8CA38C8-4A3E-CDE9-5524-CEC7CEAECFA7}"/>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4" name="Freeform 8">
              <a:extLst>
                <a:ext uri="{FF2B5EF4-FFF2-40B4-BE49-F238E27FC236}">
                  <a16:creationId xmlns:a16="http://schemas.microsoft.com/office/drawing/2014/main" id="{BFD6117F-FCAB-C378-9DD1-17CBB8C33838}"/>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5" name="Freeform 9">
              <a:extLst>
                <a:ext uri="{FF2B5EF4-FFF2-40B4-BE49-F238E27FC236}">
                  <a16:creationId xmlns:a16="http://schemas.microsoft.com/office/drawing/2014/main" id="{41B34D13-3010-D8BF-77BA-F29DEA5BF899}"/>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6" name="Freeform 10">
              <a:extLst>
                <a:ext uri="{FF2B5EF4-FFF2-40B4-BE49-F238E27FC236}">
                  <a16:creationId xmlns:a16="http://schemas.microsoft.com/office/drawing/2014/main" id="{0C44A602-4F99-6108-2A91-F9E20779D366}"/>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7" name="Freeform 11">
              <a:extLst>
                <a:ext uri="{FF2B5EF4-FFF2-40B4-BE49-F238E27FC236}">
                  <a16:creationId xmlns:a16="http://schemas.microsoft.com/office/drawing/2014/main" id="{45331C7E-B489-2A3E-8AFA-3B58A0F91456}"/>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8" name="Freeform 12">
              <a:extLst>
                <a:ext uri="{FF2B5EF4-FFF2-40B4-BE49-F238E27FC236}">
                  <a16:creationId xmlns:a16="http://schemas.microsoft.com/office/drawing/2014/main" id="{931349F8-D613-2C94-1EE8-78757BF2808D}"/>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9" name="Freeform 13">
              <a:extLst>
                <a:ext uri="{FF2B5EF4-FFF2-40B4-BE49-F238E27FC236}">
                  <a16:creationId xmlns:a16="http://schemas.microsoft.com/office/drawing/2014/main" id="{7E12348D-6055-F17A-CCBA-943C4F68976E}"/>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0" name="Freeform 14">
              <a:extLst>
                <a:ext uri="{FF2B5EF4-FFF2-40B4-BE49-F238E27FC236}">
                  <a16:creationId xmlns:a16="http://schemas.microsoft.com/office/drawing/2014/main" id="{CCF0B4E3-1150-0493-3495-9A9ACF788FC0}"/>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1" name="Freeform 15">
              <a:extLst>
                <a:ext uri="{FF2B5EF4-FFF2-40B4-BE49-F238E27FC236}">
                  <a16:creationId xmlns:a16="http://schemas.microsoft.com/office/drawing/2014/main" id="{F0BB75B3-9DDA-8C5F-4534-F40AC2A75BF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2" name="Freeform 16">
              <a:extLst>
                <a:ext uri="{FF2B5EF4-FFF2-40B4-BE49-F238E27FC236}">
                  <a16:creationId xmlns:a16="http://schemas.microsoft.com/office/drawing/2014/main" id="{24D8B275-1FB4-9B13-3DDB-086FC0910247}"/>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3" name="Freeform 17">
              <a:extLst>
                <a:ext uri="{FF2B5EF4-FFF2-40B4-BE49-F238E27FC236}">
                  <a16:creationId xmlns:a16="http://schemas.microsoft.com/office/drawing/2014/main" id="{1D566028-8ED7-0B8E-C8FF-2F0D168FADE7}"/>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4" name="Freeform 18">
              <a:extLst>
                <a:ext uri="{FF2B5EF4-FFF2-40B4-BE49-F238E27FC236}">
                  <a16:creationId xmlns:a16="http://schemas.microsoft.com/office/drawing/2014/main" id="{44A8D3CD-9931-88CA-5B8E-90B44062D567}"/>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5" name="Freeform 19">
              <a:extLst>
                <a:ext uri="{FF2B5EF4-FFF2-40B4-BE49-F238E27FC236}">
                  <a16:creationId xmlns:a16="http://schemas.microsoft.com/office/drawing/2014/main" id="{23C99F16-19C2-2A8B-F632-096FD5003DDD}"/>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6" name="Freeform 20">
              <a:extLst>
                <a:ext uri="{FF2B5EF4-FFF2-40B4-BE49-F238E27FC236}">
                  <a16:creationId xmlns:a16="http://schemas.microsoft.com/office/drawing/2014/main" id="{D75205EC-F93E-7155-D182-65FBC22F6722}"/>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7" name="Freeform 21">
              <a:extLst>
                <a:ext uri="{FF2B5EF4-FFF2-40B4-BE49-F238E27FC236}">
                  <a16:creationId xmlns:a16="http://schemas.microsoft.com/office/drawing/2014/main" id="{64D84698-0F53-8B3C-7F86-2D6F0D3FA891}"/>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8" name="Freeform 22">
              <a:extLst>
                <a:ext uri="{FF2B5EF4-FFF2-40B4-BE49-F238E27FC236}">
                  <a16:creationId xmlns:a16="http://schemas.microsoft.com/office/drawing/2014/main" id="{DD77B9AE-4976-CA5F-ECD8-0EF59D28C27B}"/>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9" name="Freeform 23">
              <a:extLst>
                <a:ext uri="{FF2B5EF4-FFF2-40B4-BE49-F238E27FC236}">
                  <a16:creationId xmlns:a16="http://schemas.microsoft.com/office/drawing/2014/main" id="{634A31B7-4502-9778-EEEC-A6F8C128ACE3}"/>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0" name="Freeform 24">
              <a:extLst>
                <a:ext uri="{FF2B5EF4-FFF2-40B4-BE49-F238E27FC236}">
                  <a16:creationId xmlns:a16="http://schemas.microsoft.com/office/drawing/2014/main" id="{3036ADD3-0B73-2F83-410B-31962736496A}"/>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1" name="Freeform 25">
              <a:extLst>
                <a:ext uri="{FF2B5EF4-FFF2-40B4-BE49-F238E27FC236}">
                  <a16:creationId xmlns:a16="http://schemas.microsoft.com/office/drawing/2014/main" id="{DC5D5F54-12CB-E2B1-A813-9AC2A976E6C1}"/>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2" name="Freeform 26">
              <a:extLst>
                <a:ext uri="{FF2B5EF4-FFF2-40B4-BE49-F238E27FC236}">
                  <a16:creationId xmlns:a16="http://schemas.microsoft.com/office/drawing/2014/main" id="{F924CBE9-A6E2-557D-4F7C-5909531901F0}"/>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3" name="Freeform 27">
              <a:extLst>
                <a:ext uri="{FF2B5EF4-FFF2-40B4-BE49-F238E27FC236}">
                  <a16:creationId xmlns:a16="http://schemas.microsoft.com/office/drawing/2014/main" id="{7DFD8C8B-FCCC-BD04-E34B-0B281C049B5E}"/>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4" name="Freeform 28">
              <a:extLst>
                <a:ext uri="{FF2B5EF4-FFF2-40B4-BE49-F238E27FC236}">
                  <a16:creationId xmlns:a16="http://schemas.microsoft.com/office/drawing/2014/main" id="{D98C7F63-A0BF-582B-65E8-19C04D1004A9}"/>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6" name="Freeform 29">
              <a:extLst>
                <a:ext uri="{FF2B5EF4-FFF2-40B4-BE49-F238E27FC236}">
                  <a16:creationId xmlns:a16="http://schemas.microsoft.com/office/drawing/2014/main" id="{A31DBD9C-CA59-E7B0-929D-AAD37E8B602B}"/>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7" name="Freeform 30">
              <a:extLst>
                <a:ext uri="{FF2B5EF4-FFF2-40B4-BE49-F238E27FC236}">
                  <a16:creationId xmlns:a16="http://schemas.microsoft.com/office/drawing/2014/main" id="{D2277FB5-5A7D-E347-6B45-4A9DCF6C0963}"/>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39" name="Freeform 5">
            <a:extLst>
              <a:ext uri="{FF2B5EF4-FFF2-40B4-BE49-F238E27FC236}">
                <a16:creationId xmlns:a16="http://schemas.microsoft.com/office/drawing/2014/main" id="{0F5D9355-EA65-9761-9E6D-6BB13D65545A}"/>
              </a:ext>
            </a:extLst>
          </p:cNvPr>
          <p:cNvSpPr>
            <a:spLocks/>
          </p:cNvSpPr>
          <p:nvPr/>
        </p:nvSpPr>
        <p:spPr bwMode="auto">
          <a:xfrm>
            <a:off x="5221215" y="362202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1" name="Freeform 5">
            <a:extLst>
              <a:ext uri="{FF2B5EF4-FFF2-40B4-BE49-F238E27FC236}">
                <a16:creationId xmlns:a16="http://schemas.microsoft.com/office/drawing/2014/main" id="{3545C086-C100-0DB4-39FE-589EF3599775}"/>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90117E"/>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9" name="Rectangle 38">
            <a:extLst>
              <a:ext uri="{FF2B5EF4-FFF2-40B4-BE49-F238E27FC236}">
                <a16:creationId xmlns:a16="http://schemas.microsoft.com/office/drawing/2014/main" id="{94398D7F-DAA7-00C1-0AB7-1F074A599E90}"/>
              </a:ext>
            </a:extLst>
          </p:cNvPr>
          <p:cNvSpPr/>
          <p:nvPr/>
        </p:nvSpPr>
        <p:spPr>
          <a:xfrm>
            <a:off x="780701" y="5501373"/>
            <a:ext cx="3545169" cy="8771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Riflettere sui problemi in modi diversi:</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de-CH" sz="1700" dirty="0">
                <a:solidFill>
                  <a:srgbClr val="073450"/>
                </a:solidFill>
                <a:latin typeface="Century Gothic"/>
                <a:ea typeface="Roboto Light" pitchFamily="2" charset="0"/>
              </a:rPr>
              <a:t>a</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mpliare</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gli orizzonti</a:t>
            </a:r>
          </a:p>
        </p:txBody>
      </p:sp>
      <p:sp>
        <p:nvSpPr>
          <p:cNvPr id="55" name="Rectangle 39">
            <a:extLst>
              <a:ext uri="{FF2B5EF4-FFF2-40B4-BE49-F238E27FC236}">
                <a16:creationId xmlns:a16="http://schemas.microsoft.com/office/drawing/2014/main" id="{9278F6E8-C0D1-60A9-6DEC-3C494FE185E2}"/>
              </a:ext>
            </a:extLst>
          </p:cNvPr>
          <p:cNvSpPr/>
          <p:nvPr/>
        </p:nvSpPr>
        <p:spPr>
          <a:xfrm>
            <a:off x="5338629" y="1138340"/>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Entrepreneur Talk:</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de-CH" sz="1700" dirty="0">
                <a:solidFill>
                  <a:srgbClr val="073450"/>
                </a:solidFill>
                <a:latin typeface="Century Gothic"/>
                <a:ea typeface="Roboto Light" pitchFamily="2" charset="0"/>
              </a:rPr>
              <a:t>i</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ncontrare</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imprenditori</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e</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imprenditrici</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carismatici</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e</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imparare da loro</a:t>
            </a:r>
          </a:p>
        </p:txBody>
      </p:sp>
      <p:sp>
        <p:nvSpPr>
          <p:cNvPr id="57" name="Rectangle 41">
            <a:extLst>
              <a:ext uri="{FF2B5EF4-FFF2-40B4-BE49-F238E27FC236}">
                <a16:creationId xmlns:a16="http://schemas.microsoft.com/office/drawing/2014/main" id="{59BDFF30-F06F-D67B-DDD2-9583CBC11F4C}"/>
              </a:ext>
            </a:extLst>
          </p:cNvPr>
          <p:cNvSpPr/>
          <p:nvPr/>
        </p:nvSpPr>
        <p:spPr>
          <a:xfrm>
            <a:off x="4153848" y="4837487"/>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Design </a:t>
            </a:r>
            <a:r>
              <a:rPr kumimoji="0" lang="de-CH" sz="1700" b="1" i="0" u="none" strike="noStrike" kern="1200" cap="none" spc="0" normalizeH="0" baseline="0" noProof="0" dirty="0" err="1">
                <a:ln>
                  <a:noFill/>
                </a:ln>
                <a:solidFill>
                  <a:srgbClr val="073450"/>
                </a:solidFill>
                <a:effectLst/>
                <a:uLnTx/>
                <a:uFillTx/>
                <a:latin typeface="Century Gothic"/>
                <a:ea typeface="Roboto Bold" pitchFamily="2" charset="0"/>
                <a:cs typeface="Arial" charset="0"/>
              </a:rPr>
              <a:t>Thinking</a:t>
            </a: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de-CH" sz="1700" dirty="0">
                <a:solidFill>
                  <a:srgbClr val="073450"/>
                </a:solidFill>
                <a:latin typeface="Century Gothic"/>
              </a:rPr>
              <a:t>m</a:t>
            </a:r>
            <a:r>
              <a:rPr kumimoji="0" lang="de-CH" sz="1700" b="0" i="0" u="none" strike="noStrike" kern="1200" cap="none" spc="0" normalizeH="0" baseline="0" noProof="0" dirty="0" err="1">
                <a:ln>
                  <a:noFill/>
                </a:ln>
                <a:solidFill>
                  <a:srgbClr val="073450"/>
                </a:solidFill>
                <a:effectLst/>
                <a:uLnTx/>
                <a:uFillTx/>
                <a:latin typeface="Century Gothic"/>
                <a:ea typeface="+mn-ea"/>
                <a:cs typeface="+mn-cs"/>
              </a:rPr>
              <a:t>ettersi</a:t>
            </a:r>
            <a:r>
              <a:rPr kumimoji="0" lang="de-CH" sz="1700" b="0" i="0" u="none" strike="noStrike" kern="1200" cap="none" spc="0" normalizeH="0" baseline="0" noProof="0" dirty="0">
                <a:ln>
                  <a:noFill/>
                </a:ln>
                <a:solidFill>
                  <a:srgbClr val="073450"/>
                </a:solidFill>
                <a:effectLst/>
                <a:uLnTx/>
                <a:uFillTx/>
                <a:latin typeface="Century Gothic"/>
                <a:ea typeface="+mn-ea"/>
                <a:cs typeface="+mn-cs"/>
              </a:rPr>
              <a:t> nei </a:t>
            </a:r>
            <a:r>
              <a:rPr kumimoji="0" lang="de-CH" sz="1700" b="0" i="0" u="none" strike="noStrike" kern="1200" cap="none" spc="0" normalizeH="0" baseline="0" noProof="0" dirty="0" err="1">
                <a:ln>
                  <a:noFill/>
                </a:ln>
                <a:solidFill>
                  <a:srgbClr val="073450"/>
                </a:solidFill>
                <a:effectLst/>
                <a:uLnTx/>
                <a:uFillTx/>
                <a:latin typeface="Century Gothic"/>
                <a:ea typeface="+mn-ea"/>
                <a:cs typeface="+mn-cs"/>
              </a:rPr>
              <a:t>panni</a:t>
            </a:r>
            <a:r>
              <a:rPr kumimoji="0" lang="de-CH" sz="17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700" b="0" i="0" u="none" strike="noStrike" kern="1200" cap="none" spc="0" normalizeH="0" baseline="0" noProof="0" dirty="0" err="1">
                <a:ln>
                  <a:noFill/>
                </a:ln>
                <a:solidFill>
                  <a:srgbClr val="073450"/>
                </a:solidFill>
                <a:effectLst/>
                <a:uLnTx/>
                <a:uFillTx/>
                <a:latin typeface="Century Gothic"/>
                <a:ea typeface="+mn-ea"/>
                <a:cs typeface="+mn-cs"/>
              </a:rPr>
              <a:t>dei</a:t>
            </a:r>
            <a:r>
              <a:rPr kumimoji="0" lang="de-CH" sz="1700" b="0" i="0" u="none" strike="noStrike" kern="1200" cap="none" spc="0" normalizeH="0" baseline="0" noProof="0" dirty="0">
                <a:ln>
                  <a:noFill/>
                </a:ln>
                <a:solidFill>
                  <a:srgbClr val="073450"/>
                </a:solidFill>
                <a:effectLst/>
                <a:uLnTx/>
                <a:uFillTx/>
                <a:latin typeface="Century Gothic"/>
                <a:ea typeface="+mn-ea"/>
                <a:cs typeface="+mn-cs"/>
              </a:rPr>
              <a:t>/d</a:t>
            </a:r>
            <a:r>
              <a:rPr lang="de-CH" sz="1700" dirty="0" err="1">
                <a:solidFill>
                  <a:srgbClr val="073450"/>
                </a:solidFill>
                <a:latin typeface="Century Gothic"/>
              </a:rPr>
              <a:t>elle</a:t>
            </a:r>
            <a:r>
              <a:rPr lang="de-CH" sz="1700" dirty="0">
                <a:solidFill>
                  <a:srgbClr val="073450"/>
                </a:solidFill>
                <a:latin typeface="Century Gothic"/>
              </a:rPr>
              <a:t> </a:t>
            </a:r>
            <a:r>
              <a:rPr kumimoji="0" lang="de-CH" sz="1700" b="0" i="0" u="none" strike="noStrike" kern="1200" cap="none" spc="0" normalizeH="0" baseline="0" noProof="0" dirty="0" err="1">
                <a:ln>
                  <a:noFill/>
                </a:ln>
                <a:solidFill>
                  <a:srgbClr val="073450"/>
                </a:solidFill>
                <a:effectLst/>
                <a:uLnTx/>
                <a:uFillTx/>
                <a:latin typeface="Century Gothic"/>
                <a:ea typeface="+mn-ea"/>
                <a:cs typeface="+mn-cs"/>
              </a:rPr>
              <a:t>clienti</a:t>
            </a:r>
            <a:r>
              <a:rPr kumimoji="0" lang="de-CH" sz="1700" b="0" i="0" u="none" strike="noStrike" kern="1200" cap="none" spc="0" normalizeH="0" baseline="0" noProof="0" dirty="0">
                <a:ln>
                  <a:noFill/>
                </a:ln>
                <a:solidFill>
                  <a:srgbClr val="073450"/>
                </a:solidFill>
                <a:effectLst/>
                <a:uLnTx/>
                <a:uFillTx/>
                <a:latin typeface="Century Gothic"/>
                <a:ea typeface="+mn-ea"/>
                <a:cs typeface="+mn-cs"/>
              </a:rPr>
              <a:t> per sviluppare prodotti migliori</a:t>
            </a:r>
            <a:endPar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endParaRPr>
          </a:p>
        </p:txBody>
      </p:sp>
      <p:pic>
        <p:nvPicPr>
          <p:cNvPr id="5" name="Grafik 4" descr="Chat mit einfarbiger Füllung">
            <a:extLst>
              <a:ext uri="{FF2B5EF4-FFF2-40B4-BE49-F238E27FC236}">
                <a16:creationId xmlns:a16="http://schemas.microsoft.com/office/drawing/2014/main" id="{92A2AFE1-CA52-3D9D-FCCD-E3BE45A5B6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72D49C3B-81F7-CAE2-F066-F9B3F9D0809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12062" y="3686165"/>
            <a:ext cx="1006124" cy="1006124"/>
          </a:xfrm>
          <a:prstGeom prst="rect">
            <a:avLst/>
          </a:prstGeom>
        </p:spPr>
      </p:pic>
      <p:sp>
        <p:nvSpPr>
          <p:cNvPr id="44" name="Freeform 5">
            <a:extLst>
              <a:ext uri="{FF2B5EF4-FFF2-40B4-BE49-F238E27FC236}">
                <a16:creationId xmlns:a16="http://schemas.microsoft.com/office/drawing/2014/main" id="{0DCBC166-E54B-D342-1E92-B9D0D31CFFCA}"/>
              </a:ext>
            </a:extLst>
          </p:cNvPr>
          <p:cNvSpPr>
            <a:spLocks/>
          </p:cNvSpPr>
          <p:nvPr/>
        </p:nvSpPr>
        <p:spPr bwMode="auto">
          <a:xfrm>
            <a:off x="2054482" y="445930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grpSp>
        <p:nvGrpSpPr>
          <p:cNvPr id="45" name="Group 108">
            <a:extLst>
              <a:ext uri="{FF2B5EF4-FFF2-40B4-BE49-F238E27FC236}">
                <a16:creationId xmlns:a16="http://schemas.microsoft.com/office/drawing/2014/main" id="{1709CE98-D509-D2E3-3E5C-D7B0C669923D}"/>
              </a:ext>
            </a:extLst>
          </p:cNvPr>
          <p:cNvGrpSpPr>
            <a:grpSpLocks noChangeAspect="1"/>
          </p:cNvGrpSpPr>
          <p:nvPr/>
        </p:nvGrpSpPr>
        <p:grpSpPr bwMode="auto">
          <a:xfrm>
            <a:off x="2243697" y="4618281"/>
            <a:ext cx="628526" cy="628525"/>
            <a:chOff x="2867" y="259"/>
            <a:chExt cx="5790" cy="5790"/>
          </a:xfrm>
          <a:solidFill>
            <a:schemeClr val="bg1"/>
          </a:solidFill>
        </p:grpSpPr>
        <p:sp>
          <p:nvSpPr>
            <p:cNvPr id="46" name="Freeform 109">
              <a:extLst>
                <a:ext uri="{FF2B5EF4-FFF2-40B4-BE49-F238E27FC236}">
                  <a16:creationId xmlns:a16="http://schemas.microsoft.com/office/drawing/2014/main" id="{1E5F1D63-055D-9AF9-2D5B-DB9DE2029C53}"/>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7" name="Freeform 110">
              <a:extLst>
                <a:ext uri="{FF2B5EF4-FFF2-40B4-BE49-F238E27FC236}">
                  <a16:creationId xmlns:a16="http://schemas.microsoft.com/office/drawing/2014/main" id="{8470228D-0CD8-E2A5-D0A1-E7EF89379935}"/>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8" name="Freeform 111">
              <a:extLst>
                <a:ext uri="{FF2B5EF4-FFF2-40B4-BE49-F238E27FC236}">
                  <a16:creationId xmlns:a16="http://schemas.microsoft.com/office/drawing/2014/main" id="{203F01A6-69E3-FE09-782F-E0E349D14364}"/>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50" name="Freeform 112">
              <a:extLst>
                <a:ext uri="{FF2B5EF4-FFF2-40B4-BE49-F238E27FC236}">
                  <a16:creationId xmlns:a16="http://schemas.microsoft.com/office/drawing/2014/main" id="{4B4B2D57-F254-061A-166C-F66CF67AFB32}"/>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51" name="Freeform 113">
              <a:extLst>
                <a:ext uri="{FF2B5EF4-FFF2-40B4-BE49-F238E27FC236}">
                  <a16:creationId xmlns:a16="http://schemas.microsoft.com/office/drawing/2014/main" id="{61F252C4-DFF8-1EEE-9032-D8CDCE23EE41}"/>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Tree>
    <p:extLst>
      <p:ext uri="{BB962C8B-B14F-4D97-AF65-F5344CB8AC3E}">
        <p14:creationId xmlns:p14="http://schemas.microsoft.com/office/powerpoint/2010/main" val="18986858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DFF1DDD-363E-4C2F-8CEB-CE53982E831B}"/>
              </a:ext>
            </a:extLst>
          </p:cNvPr>
          <p:cNvSpPr/>
          <p:nvPr/>
        </p:nvSpPr>
        <p:spPr>
          <a:xfrm>
            <a:off x="5589522" y="2544827"/>
            <a:ext cx="5287615" cy="1590179"/>
          </a:xfrm>
          <a:prstGeom prst="rect">
            <a:avLst/>
          </a:prstGeom>
          <a:noFill/>
        </p:spPr>
        <p:txBody>
          <a:bodyPr wrap="square">
            <a:spAutoFit/>
          </a:bodyPr>
          <a:lstStyle/>
          <a:p>
            <a:pPr algn="ctr">
              <a:spcBef>
                <a:spcPts val="200"/>
              </a:spcBef>
              <a:spcAft>
                <a:spcPts val="600"/>
              </a:spcAft>
              <a:buClr>
                <a:srgbClr val="117613"/>
              </a:buClr>
              <a:defRPr/>
            </a:pPr>
            <a:endParaRPr lang="de-CH" sz="2800" dirty="0">
              <a:solidFill>
                <a:srgbClr val="D0D0D0">
                  <a:lumMod val="50000"/>
                </a:srgbClr>
              </a:solidFill>
              <a:latin typeface="Century Gothic"/>
              <a:cs typeface="Arial" pitchFamily="34" charset="0"/>
            </a:endParaRPr>
          </a:p>
          <a:p>
            <a:pPr algn="ctr">
              <a:spcBef>
                <a:spcPts val="200"/>
              </a:spcBef>
              <a:spcAft>
                <a:spcPts val="600"/>
              </a:spcAft>
              <a:buClr>
                <a:srgbClr val="117613"/>
              </a:buClr>
              <a:defRPr/>
            </a:pPr>
            <a:r>
              <a:rPr lang="de-CH" sz="2800" b="1" kern="0" dirty="0">
                <a:solidFill>
                  <a:srgbClr val="6C0A63"/>
                </a:solidFill>
                <a:latin typeface="Century Gothic"/>
              </a:rPr>
              <a:t>Entrepreneur Talk</a:t>
            </a:r>
          </a:p>
          <a:p>
            <a:pPr algn="ctr">
              <a:spcBef>
                <a:spcPts val="200"/>
              </a:spcBef>
              <a:spcAft>
                <a:spcPts val="600"/>
              </a:spcAft>
              <a:buClr>
                <a:srgbClr val="117613"/>
              </a:buClr>
              <a:defRPr/>
            </a:pPr>
            <a:endParaRPr lang="de-DE" altLang="fr-FR" sz="2800" b="1" dirty="0">
              <a:solidFill>
                <a:srgbClr val="B11B96"/>
              </a:solidFill>
              <a:latin typeface="Century Gothic"/>
              <a:cs typeface="Arial" pitchFamily="34" charset="0"/>
            </a:endParaRPr>
          </a:p>
        </p:txBody>
      </p:sp>
      <p:sp>
        <p:nvSpPr>
          <p:cNvPr id="2" name="Foliennummernplatzhalter 1">
            <a:extLst>
              <a:ext uri="{FF2B5EF4-FFF2-40B4-BE49-F238E27FC236}">
                <a16:creationId xmlns:a16="http://schemas.microsoft.com/office/drawing/2014/main" id="{3F4C3EF4-1CC7-4A1B-8F4A-F8B830FCBE39}"/>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t>47</a:t>
            </a:fld>
            <a:endParaRPr lang="ru-RU">
              <a:solidFill>
                <a:prstClr val="white"/>
              </a:solidFill>
              <a:latin typeface="Century Gothic"/>
            </a:endParaRPr>
          </a:p>
        </p:txBody>
      </p:sp>
    </p:spTree>
    <p:extLst>
      <p:ext uri="{BB962C8B-B14F-4D97-AF65-F5344CB8AC3E}">
        <p14:creationId xmlns:p14="http://schemas.microsoft.com/office/powerpoint/2010/main" val="43582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8D7CE9-A598-67EF-8AC4-80531AA5904B}"/>
              </a:ext>
            </a:extLst>
          </p:cNvPr>
          <p:cNvSpPr>
            <a:spLocks noGrp="1"/>
          </p:cNvSpPr>
          <p:nvPr>
            <p:ph type="title"/>
          </p:nvPr>
        </p:nvSpPr>
        <p:spPr>
          <a:xfrm>
            <a:off x="5416629" y="2190591"/>
            <a:ext cx="5164406" cy="1015694"/>
          </a:xfrm>
        </p:spPr>
        <p:txBody>
          <a:bodyPr>
            <a:noAutofit/>
          </a:bodyPr>
          <a:lstStyle/>
          <a:p>
            <a:r>
              <a:rPr lang="de-CH" sz="3000" noProof="0" dirty="0"/>
              <a:t>Black Stories: </a:t>
            </a:r>
            <a:r>
              <a:rPr lang="de-CH" sz="3000" noProof="0" dirty="0" err="1"/>
              <a:t>imparare</a:t>
            </a:r>
            <a:r>
              <a:rPr lang="de-CH" sz="3000" noProof="0" dirty="0"/>
              <a:t> a </a:t>
            </a:r>
            <a:r>
              <a:rPr lang="de-CH" sz="3000" noProof="0" dirty="0" err="1"/>
              <a:t>pensare</a:t>
            </a:r>
            <a:r>
              <a:rPr lang="de-CH" sz="3000" noProof="0" dirty="0"/>
              <a:t> </a:t>
            </a:r>
            <a:r>
              <a:rPr lang="de-CH" sz="3000" noProof="0" dirty="0" err="1"/>
              <a:t>fuori</a:t>
            </a:r>
            <a:r>
              <a:rPr lang="de-CH" sz="3000" noProof="0" dirty="0"/>
              <a:t> dagli </a:t>
            </a:r>
            <a:r>
              <a:rPr lang="de-CH" sz="3000" noProof="0" dirty="0" err="1"/>
              <a:t>schemi</a:t>
            </a:r>
            <a:endParaRPr lang="de-CH" sz="3000" noProof="0" dirty="0"/>
          </a:p>
        </p:txBody>
      </p:sp>
      <p:sp>
        <p:nvSpPr>
          <p:cNvPr id="3" name="Foliennummernplatzhalter 2">
            <a:extLst>
              <a:ext uri="{FF2B5EF4-FFF2-40B4-BE49-F238E27FC236}">
                <a16:creationId xmlns:a16="http://schemas.microsoft.com/office/drawing/2014/main" id="{325FC83E-1E31-2228-FCFE-290C6F5FB2AB}"/>
              </a:ext>
            </a:extLst>
          </p:cNvPr>
          <p:cNvSpPr>
            <a:spLocks noGrp="1"/>
          </p:cNvSpPr>
          <p:nvPr>
            <p:ph type="sldNum" sz="quarter" idx="12"/>
          </p:nvPr>
        </p:nvSpPr>
        <p:spPr/>
        <p:txBody>
          <a:bodyPr/>
          <a:lstStyle/>
          <a:p>
            <a:fld id="{B7E6CA31-DA56-47CF-9891-B6D0296B6AEC}" type="slidenum">
              <a:rPr lang="ru-RU" smtClean="0"/>
              <a:t>5</a:t>
            </a:fld>
            <a:endParaRPr lang="ru-RU"/>
          </a:p>
        </p:txBody>
      </p:sp>
      <p:pic>
        <p:nvPicPr>
          <p:cNvPr id="5" name="Google Shape;2334;p5">
            <a:extLst>
              <a:ext uri="{FF2B5EF4-FFF2-40B4-BE49-F238E27FC236}">
                <a16:creationId xmlns:a16="http://schemas.microsoft.com/office/drawing/2014/main" id="{B18FADE2-C9BA-9343-DF76-C88F6883102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28061" y="1047281"/>
            <a:ext cx="1110557" cy="1110557"/>
          </a:xfrm>
          <a:prstGeom prst="rect">
            <a:avLst/>
          </a:prstGeom>
          <a:noFill/>
          <a:ln>
            <a:noFill/>
          </a:ln>
        </p:spPr>
      </p:pic>
    </p:spTree>
    <p:extLst>
      <p:ext uri="{BB962C8B-B14F-4D97-AF65-F5344CB8AC3E}">
        <p14:creationId xmlns:p14="http://schemas.microsoft.com/office/powerpoint/2010/main" val="2418155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4AECFCB9-92E9-6F79-3615-92173E11B4BD}"/>
              </a:ext>
            </a:extLst>
          </p:cNvPr>
          <p:cNvSpPr txBox="1"/>
          <p:nvPr/>
        </p:nvSpPr>
        <p:spPr>
          <a:xfrm>
            <a:off x="5873933" y="1490408"/>
            <a:ext cx="5248769" cy="3477875"/>
          </a:xfrm>
          <a:prstGeom prst="rect">
            <a:avLst/>
          </a:prstGeom>
          <a:noFill/>
        </p:spPr>
        <p:txBody>
          <a:bodyPr wrap="square">
            <a:spAutoFit/>
          </a:bodyPr>
          <a:lstStyle/>
          <a:p>
            <a:r>
              <a:rPr lang="de-DE" sz="2000" dirty="0"/>
              <a:t>A volte ci troviamo di fronte a un problema, a un ostacolo, a una situazione, e non sappiamo come risolverla né come si sia verificata.</a:t>
            </a:r>
          </a:p>
          <a:p>
            <a:endParaRPr lang="de-DE" sz="2000" dirty="0"/>
          </a:p>
          <a:p>
            <a:r>
              <a:rPr lang="de-DE" sz="2000" dirty="0"/>
              <a:t>Quando riflettiamo su una soluzione al problema, spesso ricorriamo a strategie logiche che ci sono familiari.</a:t>
            </a:r>
          </a:p>
          <a:p>
            <a:endParaRPr lang="de-DE" sz="2000" dirty="0"/>
          </a:p>
          <a:p>
            <a:r>
              <a:rPr lang="de-DE" sz="2000" dirty="0"/>
              <a:t>Come si fa ad arrivare da A a B?</a:t>
            </a:r>
            <a:endParaRPr lang="de-CH" sz="2000" dirty="0"/>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Esistono diversi modi di </a:t>
            </a:r>
            <a:r>
              <a:rPr lang="de-CH" altLang="fr-FR" sz="2400" b="1" dirty="0" err="1">
                <a:solidFill>
                  <a:srgbClr val="0B4874"/>
                </a:solidFill>
                <a:latin typeface="+mj-lt"/>
                <a:ea typeface="ＭＳ Ｐゴシック" charset="0"/>
                <a:cs typeface="Arial"/>
              </a:rPr>
              <a:t>riflettere</a:t>
            </a:r>
            <a:r>
              <a:rPr lang="de-CH" altLang="fr-FR" sz="2400" b="1" dirty="0">
                <a:solidFill>
                  <a:srgbClr val="0B4874"/>
                </a:solidFill>
                <a:latin typeface="+mj-lt"/>
                <a:ea typeface="ＭＳ Ｐゴシック" charset="0"/>
                <a:cs typeface="Arial"/>
              </a:rPr>
              <a:t> sui problemi</a:t>
            </a:r>
          </a:p>
        </p:txBody>
      </p:sp>
      <p:pic>
        <p:nvPicPr>
          <p:cNvPr id="10" name="Grafik 9" descr="Ein Bild, das Diagramm, Muster, Design enthält.&#10;&#10;KI-generierte Inhalte können fehlerhaft sein.">
            <a:extLst>
              <a:ext uri="{FF2B5EF4-FFF2-40B4-BE49-F238E27FC236}">
                <a16:creationId xmlns:a16="http://schemas.microsoft.com/office/drawing/2014/main" id="{BAEFD210-0F71-8867-8603-A4AAEF9FEE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6761" y="1410788"/>
            <a:ext cx="3760905" cy="3322992"/>
          </a:xfrm>
          <a:prstGeom prst="rect">
            <a:avLst/>
          </a:prstGeom>
        </p:spPr>
      </p:pic>
      <p:sp>
        <p:nvSpPr>
          <p:cNvPr id="2" name="Foliennummernplatzhalter 1">
            <a:extLst>
              <a:ext uri="{FF2B5EF4-FFF2-40B4-BE49-F238E27FC236}">
                <a16:creationId xmlns:a16="http://schemas.microsoft.com/office/drawing/2014/main" id="{9B946715-3176-66F9-EC78-DB0D3F572133}"/>
              </a:ext>
            </a:extLst>
          </p:cNvPr>
          <p:cNvSpPr>
            <a:spLocks noGrp="1"/>
          </p:cNvSpPr>
          <p:nvPr>
            <p:ph type="sldNum" sz="quarter" idx="12"/>
          </p:nvPr>
        </p:nvSpPr>
        <p:spPr/>
        <p:txBody>
          <a:bodyPr/>
          <a:lstStyle/>
          <a:p>
            <a:fld id="{B7E6CA31-DA56-47CF-9891-B6D0296B6AEC}" type="slidenum">
              <a:rPr lang="ru-RU" smtClean="0"/>
              <a:t>6</a:t>
            </a:fld>
            <a:endParaRPr lang="ru-RU"/>
          </a:p>
        </p:txBody>
      </p:sp>
    </p:spTree>
    <p:extLst>
      <p:ext uri="{BB962C8B-B14F-4D97-AF65-F5344CB8AC3E}">
        <p14:creationId xmlns:p14="http://schemas.microsoft.com/office/powerpoint/2010/main" val="707977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44EC4-B768-0071-D79F-203037D3D33A}"/>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8F23C3CB-D486-66E1-3F48-9C1D909ECAAA}"/>
              </a:ext>
            </a:extLst>
          </p:cNvPr>
          <p:cNvSpPr txBox="1"/>
          <p:nvPr/>
        </p:nvSpPr>
        <p:spPr>
          <a:xfrm>
            <a:off x="5873933" y="2269892"/>
            <a:ext cx="5098719" cy="1938992"/>
          </a:xfrm>
          <a:prstGeom prst="rect">
            <a:avLst/>
          </a:prstGeom>
          <a:noFill/>
        </p:spPr>
        <p:txBody>
          <a:bodyPr wrap="square">
            <a:spAutoFit/>
          </a:bodyPr>
          <a:lstStyle/>
          <a:p>
            <a:r>
              <a:rPr lang="de-CH" sz="2000" noProof="0" dirty="0"/>
              <a:t>Come si </a:t>
            </a:r>
            <a:r>
              <a:rPr lang="de-CH" sz="2000" noProof="0" dirty="0" err="1"/>
              <a:t>fa</a:t>
            </a:r>
            <a:r>
              <a:rPr lang="de-CH" sz="2000" noProof="0" dirty="0"/>
              <a:t> ad </a:t>
            </a:r>
            <a:r>
              <a:rPr lang="de-CH" sz="2000" noProof="0" dirty="0" err="1"/>
              <a:t>andare</a:t>
            </a:r>
            <a:r>
              <a:rPr lang="de-CH" sz="2000" noProof="0" dirty="0"/>
              <a:t> da A a B?</a:t>
            </a:r>
          </a:p>
          <a:p>
            <a:endParaRPr lang="de-CH" sz="2000" noProof="0" dirty="0"/>
          </a:p>
          <a:p>
            <a:r>
              <a:rPr lang="de-CH" sz="2000" noProof="0" dirty="0"/>
              <a:t>È così che abbiamo imparato. Seguiamo le regole.</a:t>
            </a:r>
          </a:p>
          <a:p>
            <a:endParaRPr lang="de-CH" sz="2000" noProof="0" dirty="0"/>
          </a:p>
          <a:p>
            <a:r>
              <a:rPr lang="de-CH" sz="2000" noProof="0" dirty="0"/>
              <a:t>Si può fare anche in un altro modo?</a:t>
            </a:r>
          </a:p>
        </p:txBody>
      </p:sp>
      <p:sp>
        <p:nvSpPr>
          <p:cNvPr id="7" name="Rectangle 2">
            <a:extLst>
              <a:ext uri="{FF2B5EF4-FFF2-40B4-BE49-F238E27FC236}">
                <a16:creationId xmlns:a16="http://schemas.microsoft.com/office/drawing/2014/main" id="{270869FE-51DB-CECF-1C10-5250DCBAFB8A}"/>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Esistono diversi modi di </a:t>
            </a:r>
            <a:r>
              <a:rPr lang="de-CH" altLang="fr-FR" sz="2400" b="1" dirty="0" err="1">
                <a:solidFill>
                  <a:srgbClr val="0B4874"/>
                </a:solidFill>
                <a:ea typeface="ＭＳ Ｐゴシック" charset="0"/>
                <a:cs typeface="Arial"/>
              </a:rPr>
              <a:t>riflettere</a:t>
            </a:r>
            <a:r>
              <a:rPr lang="de-CH" altLang="fr-FR" sz="2400" b="1" dirty="0">
                <a:solidFill>
                  <a:srgbClr val="0B4874"/>
                </a:solidFill>
                <a:ea typeface="ＭＳ Ｐゴシック" charset="0"/>
                <a:cs typeface="Arial"/>
              </a:rPr>
              <a:t> sui problemi</a:t>
            </a:r>
          </a:p>
        </p:txBody>
      </p:sp>
      <p:pic>
        <p:nvPicPr>
          <p:cNvPr id="9" name="Grafik 8">
            <a:extLst>
              <a:ext uri="{FF2B5EF4-FFF2-40B4-BE49-F238E27FC236}">
                <a16:creationId xmlns:a16="http://schemas.microsoft.com/office/drawing/2014/main" id="{8BEF19EA-583B-0CF7-8EEC-7C31AAA13B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9350" y="1565391"/>
            <a:ext cx="4005793" cy="3245311"/>
          </a:xfrm>
          <a:prstGeom prst="rect">
            <a:avLst/>
          </a:prstGeom>
        </p:spPr>
      </p:pic>
      <p:sp>
        <p:nvSpPr>
          <p:cNvPr id="2" name="Foliennummernplatzhalter 1">
            <a:extLst>
              <a:ext uri="{FF2B5EF4-FFF2-40B4-BE49-F238E27FC236}">
                <a16:creationId xmlns:a16="http://schemas.microsoft.com/office/drawing/2014/main" id="{490B17A5-F014-0020-E0BB-AD5C07E03EB7}"/>
              </a:ext>
            </a:extLst>
          </p:cNvPr>
          <p:cNvSpPr>
            <a:spLocks noGrp="1"/>
          </p:cNvSpPr>
          <p:nvPr>
            <p:ph type="sldNum" sz="quarter" idx="12"/>
          </p:nvPr>
        </p:nvSpPr>
        <p:spPr/>
        <p:txBody>
          <a:bodyPr/>
          <a:lstStyle/>
          <a:p>
            <a:fld id="{B7E6CA31-DA56-47CF-9891-B6D0296B6AEC}" type="slidenum">
              <a:rPr lang="ru-RU" smtClean="0"/>
              <a:t>7</a:t>
            </a:fld>
            <a:endParaRPr lang="ru-RU"/>
          </a:p>
        </p:txBody>
      </p:sp>
    </p:spTree>
    <p:extLst>
      <p:ext uri="{BB962C8B-B14F-4D97-AF65-F5344CB8AC3E}">
        <p14:creationId xmlns:p14="http://schemas.microsoft.com/office/powerpoint/2010/main" val="3241295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B44A2-439C-A93D-7C28-841187E95FFB}"/>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F41E8136-3BAD-B8B5-AC9F-6C53EE1FC8F6}"/>
              </a:ext>
            </a:extLst>
          </p:cNvPr>
          <p:cNvSpPr txBox="1"/>
          <p:nvPr/>
        </p:nvSpPr>
        <p:spPr>
          <a:xfrm>
            <a:off x="5873933" y="1625321"/>
            <a:ext cx="5098719" cy="3785652"/>
          </a:xfrm>
          <a:prstGeom prst="rect">
            <a:avLst/>
          </a:prstGeom>
          <a:noFill/>
        </p:spPr>
        <p:txBody>
          <a:bodyPr wrap="square">
            <a:spAutoFit/>
          </a:bodyPr>
          <a:lstStyle/>
          <a:p>
            <a:r>
              <a:rPr lang="de-CH" sz="2000" noProof="0" dirty="0"/>
              <a:t>Come si fa ad andare da A a B?</a:t>
            </a:r>
          </a:p>
          <a:p>
            <a:endParaRPr lang="de-CH" sz="2000" noProof="0" dirty="0"/>
          </a:p>
          <a:p>
            <a:r>
              <a:rPr lang="de-CH" sz="2000" noProof="0" dirty="0"/>
              <a:t>Sì, esatto, </a:t>
            </a:r>
            <a:r>
              <a:rPr lang="de-CH" sz="2000" noProof="0" dirty="0" err="1"/>
              <a:t>una</a:t>
            </a:r>
            <a:r>
              <a:rPr lang="de-CH" sz="2000" noProof="0" dirty="0"/>
              <a:t> </a:t>
            </a:r>
            <a:r>
              <a:rPr lang="de-CH" sz="2000" noProof="0" dirty="0" err="1"/>
              <a:t>mossa</a:t>
            </a:r>
            <a:r>
              <a:rPr lang="de-CH" sz="2000" noProof="0" dirty="0"/>
              <a:t> </a:t>
            </a:r>
            <a:r>
              <a:rPr lang="de-CH" sz="2000" noProof="0" dirty="0" err="1"/>
              <a:t>astuta</a:t>
            </a:r>
            <a:r>
              <a:rPr lang="de-CH" sz="2000" noProof="0" dirty="0"/>
              <a:t>!</a:t>
            </a:r>
          </a:p>
          <a:p>
            <a:endParaRPr lang="de-CH" sz="2000" noProof="0" dirty="0"/>
          </a:p>
          <a:p>
            <a:r>
              <a:rPr lang="de-CH" sz="2000" noProof="0" dirty="0"/>
              <a:t>Non </a:t>
            </a:r>
            <a:r>
              <a:rPr lang="de-CH" sz="2000" noProof="0" dirty="0" err="1"/>
              <a:t>lasciatevi</a:t>
            </a:r>
            <a:r>
              <a:rPr lang="de-CH" sz="2000" noProof="0" dirty="0"/>
              <a:t> guidare solo dalle regole.</a:t>
            </a:r>
          </a:p>
          <a:p>
            <a:endParaRPr lang="de-CH" sz="2000" noProof="0" dirty="0"/>
          </a:p>
          <a:p>
            <a:r>
              <a:rPr lang="de-CH" sz="2000" noProof="0" dirty="0"/>
              <a:t>A volte è utile mettere da parte le regole e dare spazio alla creatività. </a:t>
            </a:r>
          </a:p>
          <a:p>
            <a:endParaRPr lang="de-CH" sz="2000" dirty="0"/>
          </a:p>
          <a:p>
            <a:r>
              <a:rPr lang="de-CH" sz="2000" noProof="0" dirty="0"/>
              <a:t>Questo vale soprattutto per il vostro </a:t>
            </a:r>
            <a:r>
              <a:rPr lang="de-CH" sz="2000" noProof="0" dirty="0" err="1"/>
              <a:t>lavoro</a:t>
            </a:r>
            <a:r>
              <a:rPr lang="de-CH" sz="2000" noProof="0" dirty="0"/>
              <a:t> </a:t>
            </a:r>
            <a:r>
              <a:rPr lang="de-CH" sz="2000" noProof="0" dirty="0" err="1"/>
              <a:t>nell’ambito</a:t>
            </a:r>
            <a:r>
              <a:rPr lang="de-CH" sz="2000" noProof="0" dirty="0"/>
              <a:t> di </a:t>
            </a:r>
            <a:r>
              <a:rPr lang="de-CH" sz="2000" i="1" noProof="0" dirty="0" err="1"/>
              <a:t>myidea</a:t>
            </a:r>
            <a:r>
              <a:rPr lang="de-CH" sz="2000" noProof="0" dirty="0"/>
              <a:t>!</a:t>
            </a:r>
          </a:p>
        </p:txBody>
      </p:sp>
      <p:sp>
        <p:nvSpPr>
          <p:cNvPr id="7" name="Rectangle 2">
            <a:extLst>
              <a:ext uri="{FF2B5EF4-FFF2-40B4-BE49-F238E27FC236}">
                <a16:creationId xmlns:a16="http://schemas.microsoft.com/office/drawing/2014/main" id="{F9AC389D-B462-93F1-70B6-B73591C06F6E}"/>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Esistono diversi modi di </a:t>
            </a:r>
            <a:r>
              <a:rPr lang="de-CH" altLang="fr-FR" sz="2400" b="1" dirty="0" err="1">
                <a:solidFill>
                  <a:srgbClr val="0B4874"/>
                </a:solidFill>
                <a:ea typeface="ＭＳ Ｐゴシック" charset="0"/>
                <a:cs typeface="Arial"/>
              </a:rPr>
              <a:t>riflettere</a:t>
            </a:r>
            <a:r>
              <a:rPr lang="de-CH" altLang="fr-FR" sz="2400" b="1" dirty="0">
                <a:solidFill>
                  <a:srgbClr val="0B4874"/>
                </a:solidFill>
                <a:ea typeface="ＭＳ Ｐゴシック" charset="0"/>
                <a:cs typeface="Arial"/>
              </a:rPr>
              <a:t> sui problemi</a:t>
            </a:r>
          </a:p>
        </p:txBody>
      </p:sp>
      <p:pic>
        <p:nvPicPr>
          <p:cNvPr id="2" name="Grafik 1">
            <a:extLst>
              <a:ext uri="{FF2B5EF4-FFF2-40B4-BE49-F238E27FC236}">
                <a16:creationId xmlns:a16="http://schemas.microsoft.com/office/drawing/2014/main" id="{A55290DE-FFF5-6641-8F57-849DF3C7A8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15293" y="1539269"/>
            <a:ext cx="3642816" cy="3218653"/>
          </a:xfrm>
          <a:prstGeom prst="rect">
            <a:avLst/>
          </a:prstGeom>
        </p:spPr>
      </p:pic>
      <p:sp>
        <p:nvSpPr>
          <p:cNvPr id="3" name="Foliennummernplatzhalter 2">
            <a:extLst>
              <a:ext uri="{FF2B5EF4-FFF2-40B4-BE49-F238E27FC236}">
                <a16:creationId xmlns:a16="http://schemas.microsoft.com/office/drawing/2014/main" id="{982E32B8-D0CE-CAD6-D6C5-66C14A59F7DA}"/>
              </a:ext>
            </a:extLst>
          </p:cNvPr>
          <p:cNvSpPr>
            <a:spLocks noGrp="1"/>
          </p:cNvSpPr>
          <p:nvPr>
            <p:ph type="sldNum" sz="quarter" idx="12"/>
          </p:nvPr>
        </p:nvSpPr>
        <p:spPr/>
        <p:txBody>
          <a:bodyPr/>
          <a:lstStyle/>
          <a:p>
            <a:fld id="{B7E6CA31-DA56-47CF-9891-B6D0296B6AEC}" type="slidenum">
              <a:rPr lang="ru-RU" smtClean="0"/>
              <a:t>8</a:t>
            </a:fld>
            <a:endParaRPr lang="ru-RU"/>
          </a:p>
        </p:txBody>
      </p:sp>
    </p:spTree>
    <p:extLst>
      <p:ext uri="{BB962C8B-B14F-4D97-AF65-F5344CB8AC3E}">
        <p14:creationId xmlns:p14="http://schemas.microsoft.com/office/powerpoint/2010/main" val="2553375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A1A21-7C0D-AD95-F720-35EE3C3F65CD}"/>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6666B7BB-6BD6-16CF-561A-C4BBB32DBBB4}"/>
              </a:ext>
            </a:extLst>
          </p:cNvPr>
          <p:cNvSpPr txBox="1"/>
          <p:nvPr/>
        </p:nvSpPr>
        <p:spPr>
          <a:xfrm>
            <a:off x="5873933" y="1580354"/>
            <a:ext cx="5098719" cy="3170099"/>
          </a:xfrm>
          <a:prstGeom prst="rect">
            <a:avLst/>
          </a:prstGeom>
          <a:noFill/>
        </p:spPr>
        <p:txBody>
          <a:bodyPr wrap="square">
            <a:spAutoFit/>
          </a:bodyPr>
          <a:lstStyle/>
          <a:p>
            <a:r>
              <a:rPr lang="de-CH" sz="2000" dirty="0"/>
              <a:t>Quello che facciamo qui si </a:t>
            </a:r>
            <a:r>
              <a:rPr lang="de-CH" sz="2000" dirty="0" err="1"/>
              <a:t>chiama</a:t>
            </a:r>
            <a:r>
              <a:rPr lang="de-CH" sz="2000" dirty="0"/>
              <a:t> </a:t>
            </a:r>
            <a:r>
              <a:rPr lang="it-CH" sz="2000" i="1" dirty="0"/>
              <a:t>«</a:t>
            </a:r>
            <a:r>
              <a:rPr lang="de-CH" sz="2000" i="1" dirty="0" err="1"/>
              <a:t>pensare</a:t>
            </a:r>
            <a:r>
              <a:rPr lang="de-CH" sz="2000" i="1" dirty="0"/>
              <a:t> </a:t>
            </a:r>
            <a:r>
              <a:rPr lang="de-CH" sz="2000" i="1" dirty="0" err="1"/>
              <a:t>fuori</a:t>
            </a:r>
            <a:r>
              <a:rPr lang="de-CH" sz="2000" i="1" dirty="0"/>
              <a:t> dagli </a:t>
            </a:r>
            <a:r>
              <a:rPr lang="de-CH" sz="2000" i="1" dirty="0" err="1"/>
              <a:t>schemi</a:t>
            </a:r>
            <a:r>
              <a:rPr lang="it-CH" sz="2000" i="1" dirty="0"/>
              <a:t>»</a:t>
            </a:r>
            <a:r>
              <a:rPr lang="de-CH" sz="2000" i="1" dirty="0"/>
              <a:t>.</a:t>
            </a:r>
          </a:p>
          <a:p>
            <a:endParaRPr lang="de-CH" sz="2000" noProof="0" dirty="0"/>
          </a:p>
          <a:p>
            <a:r>
              <a:rPr lang="de-CH" sz="2000" noProof="0" dirty="0"/>
              <a:t>La buona notizia è che si </a:t>
            </a:r>
            <a:r>
              <a:rPr lang="de-CH" sz="2000" noProof="0" dirty="0" err="1"/>
              <a:t>può</a:t>
            </a:r>
            <a:r>
              <a:rPr lang="de-CH" sz="2000" noProof="0" dirty="0"/>
              <a:t> </a:t>
            </a:r>
            <a:r>
              <a:rPr lang="de-CH" sz="2000" noProof="0" dirty="0" err="1"/>
              <a:t>allenare</a:t>
            </a:r>
            <a:r>
              <a:rPr lang="de-CH" sz="2000" noProof="0" dirty="0"/>
              <a:t>!</a:t>
            </a:r>
          </a:p>
          <a:p>
            <a:endParaRPr lang="de-CH" sz="2000" noProof="0" dirty="0"/>
          </a:p>
          <a:p>
            <a:r>
              <a:rPr lang="de-CH" sz="2000" noProof="0" dirty="0"/>
              <a:t>E vi aiuterà a lavorare al </a:t>
            </a:r>
            <a:r>
              <a:rPr lang="de-CH" sz="2000" noProof="0" dirty="0" err="1"/>
              <a:t>vostro</a:t>
            </a:r>
            <a:r>
              <a:rPr lang="de-CH" sz="2000" noProof="0" dirty="0"/>
              <a:t> progetto.</a:t>
            </a:r>
          </a:p>
          <a:p>
            <a:endParaRPr lang="de-CH" sz="2000" noProof="0" dirty="0"/>
          </a:p>
          <a:p>
            <a:r>
              <a:rPr lang="de-CH" sz="2000" noProof="0" dirty="0"/>
              <a:t>Proviamoci!</a:t>
            </a:r>
          </a:p>
          <a:p>
            <a:endParaRPr lang="de-CH" sz="2000" noProof="0" dirty="0"/>
          </a:p>
        </p:txBody>
      </p:sp>
      <p:sp>
        <p:nvSpPr>
          <p:cNvPr id="7" name="Rectangle 2">
            <a:extLst>
              <a:ext uri="{FF2B5EF4-FFF2-40B4-BE49-F238E27FC236}">
                <a16:creationId xmlns:a16="http://schemas.microsoft.com/office/drawing/2014/main" id="{26FC3FAD-62D9-4ED7-AE7F-942E1197C8AD}"/>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Esistono diversi modi di </a:t>
            </a:r>
            <a:r>
              <a:rPr lang="de-CH" altLang="fr-FR" sz="2400" b="1" dirty="0" err="1">
                <a:solidFill>
                  <a:srgbClr val="0B4874"/>
                </a:solidFill>
                <a:ea typeface="ＭＳ Ｐゴシック" charset="0"/>
                <a:cs typeface="Arial"/>
              </a:rPr>
              <a:t>riflettere</a:t>
            </a:r>
            <a:r>
              <a:rPr lang="de-CH" altLang="fr-FR" sz="2400" b="1" dirty="0">
                <a:solidFill>
                  <a:srgbClr val="0B4874"/>
                </a:solidFill>
                <a:ea typeface="ＭＳ Ｐゴシック" charset="0"/>
                <a:cs typeface="Arial"/>
              </a:rPr>
              <a:t> sui problemi</a:t>
            </a:r>
          </a:p>
        </p:txBody>
      </p:sp>
      <p:pic>
        <p:nvPicPr>
          <p:cNvPr id="4" name="Grafik 3">
            <a:extLst>
              <a:ext uri="{FF2B5EF4-FFF2-40B4-BE49-F238E27FC236}">
                <a16:creationId xmlns:a16="http://schemas.microsoft.com/office/drawing/2014/main" id="{83B3ABB2-56A1-94A2-4A94-D7990137A0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7426" y="2191969"/>
            <a:ext cx="4674105" cy="1958280"/>
          </a:xfrm>
          <a:prstGeom prst="rect">
            <a:avLst/>
          </a:prstGeom>
        </p:spPr>
      </p:pic>
      <p:sp>
        <p:nvSpPr>
          <p:cNvPr id="3" name="Textfeld 2">
            <a:extLst>
              <a:ext uri="{FF2B5EF4-FFF2-40B4-BE49-F238E27FC236}">
                <a16:creationId xmlns:a16="http://schemas.microsoft.com/office/drawing/2014/main" id="{11EF6152-5803-21C0-02D1-780DE1F4C5D6}"/>
              </a:ext>
            </a:extLst>
          </p:cNvPr>
          <p:cNvSpPr txBox="1"/>
          <p:nvPr/>
        </p:nvSpPr>
        <p:spPr>
          <a:xfrm>
            <a:off x="1128886" y="5815743"/>
            <a:ext cx="9293440" cy="246221"/>
          </a:xfrm>
          <a:prstGeom prst="rect">
            <a:avLst/>
          </a:prstGeom>
          <a:noFill/>
        </p:spPr>
        <p:txBody>
          <a:bodyPr wrap="square">
            <a:spAutoFit/>
          </a:bodyPr>
          <a:lstStyle/>
          <a:p>
            <a:r>
              <a:rPr lang="de-CH" sz="1000" b="1" dirty="0">
                <a:solidFill>
                  <a:srgbClr val="686868"/>
                </a:solidFill>
              </a:rPr>
              <a:t>Fonte:</a:t>
            </a:r>
            <a:r>
              <a:rPr lang="de-CH" sz="1000" dirty="0">
                <a:solidFill>
                  <a:srgbClr val="686868"/>
                </a:solidFill>
              </a:rPr>
              <a:t> https://www.facilistation.com/p/lateral-thinking-vs-design-thinking</a:t>
            </a:r>
          </a:p>
        </p:txBody>
      </p:sp>
      <p:sp>
        <p:nvSpPr>
          <p:cNvPr id="2" name="Foliennummernplatzhalter 1">
            <a:extLst>
              <a:ext uri="{FF2B5EF4-FFF2-40B4-BE49-F238E27FC236}">
                <a16:creationId xmlns:a16="http://schemas.microsoft.com/office/drawing/2014/main" id="{F9C211ED-5EAA-F9A8-B351-0CC979493775}"/>
              </a:ext>
            </a:extLst>
          </p:cNvPr>
          <p:cNvSpPr>
            <a:spLocks noGrp="1"/>
          </p:cNvSpPr>
          <p:nvPr>
            <p:ph type="sldNum" sz="quarter" idx="12"/>
          </p:nvPr>
        </p:nvSpPr>
        <p:spPr/>
        <p:txBody>
          <a:bodyPr/>
          <a:lstStyle/>
          <a:p>
            <a:fld id="{B7E6CA31-DA56-47CF-9891-B6D0296B6AEC}" type="slidenum">
              <a:rPr lang="ru-RU" smtClean="0"/>
              <a:t>9</a:t>
            </a:fld>
            <a:endParaRPr lang="ru-RU"/>
          </a:p>
        </p:txBody>
      </p:sp>
    </p:spTree>
    <p:extLst>
      <p:ext uri="{BB962C8B-B14F-4D97-AF65-F5344CB8AC3E}">
        <p14:creationId xmlns:p14="http://schemas.microsoft.com/office/powerpoint/2010/main" val="2148051029"/>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Benutzerdefiniertes Design">
  <a:themeElements>
    <a:clrScheme name="BFH">
      <a:dk1>
        <a:sysClr val="windowText" lastClr="000000"/>
      </a:dk1>
      <a:lt1>
        <a:sysClr val="window" lastClr="FFFFFF"/>
      </a:lt1>
      <a:dk2>
        <a:srgbClr val="595959"/>
      </a:dk2>
      <a:lt2>
        <a:srgbClr val="D8D8D8"/>
      </a:lt2>
      <a:accent1>
        <a:srgbClr val="697D91"/>
      </a:accent1>
      <a:accent2>
        <a:srgbClr val="8CAF82"/>
      </a:accent2>
      <a:accent3>
        <a:srgbClr val="FAA500"/>
      </a:accent3>
      <a:accent4>
        <a:srgbClr val="96825F"/>
      </a:accent4>
      <a:accent5>
        <a:srgbClr val="537687"/>
      </a:accent5>
      <a:accent6>
        <a:srgbClr val="E92377"/>
      </a:accent6>
      <a:hlink>
        <a:srgbClr val="0000FF"/>
      </a:hlink>
      <a:folHlink>
        <a:srgbClr val="800080"/>
      </a:folHlink>
    </a:clrScheme>
    <a:fontScheme name="BFH">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BFH Basisvorlage DE 16-9 V4.potx" id="{9B609578-13D8-437E-B56F-C0363D1DEAEC}" vid="{DC3D39B4-DC99-48FF-A8B5-679A9923F4ED}"/>
    </a:ext>
  </a:ext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6023</Words>
  <Application>Microsoft Office PowerPoint</Application>
  <PresentationFormat>Breitbild</PresentationFormat>
  <Paragraphs>513</Paragraphs>
  <Slides>47</Slides>
  <Notes>47</Notes>
  <HiddenSlides>0</HiddenSlides>
  <MMClips>0</MMClips>
  <ScaleCrop>false</ScaleCrop>
  <HeadingPairs>
    <vt:vector size="6" baseType="variant">
      <vt:variant>
        <vt:lpstr>Verwendete Schriftarten</vt:lpstr>
      </vt:variant>
      <vt:variant>
        <vt:i4>11</vt:i4>
      </vt:variant>
      <vt:variant>
        <vt:lpstr>Design</vt:lpstr>
      </vt:variant>
      <vt:variant>
        <vt:i4>4</vt:i4>
      </vt:variant>
      <vt:variant>
        <vt:lpstr>Folientitel</vt:lpstr>
      </vt:variant>
      <vt:variant>
        <vt:i4>47</vt:i4>
      </vt:variant>
    </vt:vector>
  </HeadingPairs>
  <TitlesOfParts>
    <vt:vector size="62" baseType="lpstr">
      <vt:lpstr>Malgun Gothic</vt:lpstr>
      <vt:lpstr>MS PGothic</vt:lpstr>
      <vt:lpstr>MS PGothic</vt:lpstr>
      <vt:lpstr>Aptos</vt:lpstr>
      <vt:lpstr>Arial</vt:lpstr>
      <vt:lpstr>Calibri</vt:lpstr>
      <vt:lpstr>Century Gothic</vt:lpstr>
      <vt:lpstr>Lucida Grande</vt:lpstr>
      <vt:lpstr>Lucida Grande (Textkörper)</vt:lpstr>
      <vt:lpstr>Lucida Sans</vt:lpstr>
      <vt:lpstr>Symbol</vt:lpstr>
      <vt:lpstr>myidea</vt:lpstr>
      <vt:lpstr>1_myidea</vt:lpstr>
      <vt:lpstr>Benutzerdefiniertes Design</vt:lpstr>
      <vt:lpstr>3_myidea</vt:lpstr>
      <vt:lpstr>PowerPoint-Präsentation</vt:lpstr>
      <vt:lpstr>PowerPoint-Präsentation</vt:lpstr>
      <vt:lpstr>Inspiration Day</vt:lpstr>
      <vt:lpstr>PowerPoint-Präsentation</vt:lpstr>
      <vt:lpstr>Black Stories: imparare a pensare fuori dagli schemi</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Il problema dell’ascensore lento: una lezione di «reframing»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Imparerete…</vt:lpstr>
      <vt:lpstr>«Progetto BestBag»</vt:lpstr>
      <vt:lpstr>«Progetto BestBag» </vt:lpstr>
      <vt:lpstr>Progettate la VOSTRA soluzione ideale per il progetto BestBag</vt:lpstr>
      <vt:lpstr>PowerPoint-Präsentation</vt:lpstr>
      <vt:lpstr>PowerPoint-Präsentation</vt:lpstr>
      <vt:lpstr>PowerPoint-Präsentation</vt:lpstr>
      <vt:lpstr>Fase dell’empatia – conoscere l’interlocutore/interlocutrice</vt:lpstr>
      <vt:lpstr>Fase dell’empatia – conoscere l’interlocutore/interlocutrice</vt:lpstr>
      <vt:lpstr>Fase dell’empatia – conoscere l’interlocutore/interlocutrice</vt:lpstr>
      <vt:lpstr>Fase dell’empatia – conoscere l’interlocutore/interlocutrice</vt:lpstr>
      <vt:lpstr>Fase dell’empatia – conoscere l’interlocutore/interlocutrice</vt:lpstr>
      <vt:lpstr>Fase dell’empatia – conoscere l’interlocutore/interlocutrice</vt:lpstr>
      <vt:lpstr>Fase dell’empatia – conoscere l’interlocutore/interlocutrice</vt:lpstr>
      <vt:lpstr>Organizzare e sintetizzare le conoscenze</vt:lpstr>
      <vt:lpstr>PowerPoint-Präsentation</vt:lpstr>
      <vt:lpstr>PowerPoint-Präsentation</vt:lpstr>
      <vt:lpstr>PowerPoint-Präsentation</vt:lpstr>
      <vt:lpstr>PowerPoint-Präsentation</vt:lpstr>
      <vt:lpstr>PowerPoint-Präsentation</vt:lpstr>
      <vt:lpstr>PowerPoint-Präsentation</vt:lpstr>
      <vt:lpstr>Che cos’è il Design Thinking?</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docId:F400C4DF6E2FB733E291ED1270BC7B69</cp:keywords>
  <cp:lastModifiedBy>Jana Ruth Stucki</cp:lastModifiedBy>
  <cp:revision>858</cp:revision>
  <dcterms:created xsi:type="dcterms:W3CDTF">2020-11-11T18:04:37Z</dcterms:created>
  <dcterms:modified xsi:type="dcterms:W3CDTF">2026-09-02T12:42:01Z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32a45-2c5b-48ac-84ab-9b136753159c_Enabled">
    <vt:lpwstr>true</vt:lpwstr>
  </property>
  <property fmtid="{D5CDD505-2E9C-101B-9397-08002B2CF9AE}" pid="3" name="MSIP_Label_84632a45-2c5b-48ac-84ab-9b136753159c_SetDate">
    <vt:lpwstr>2026-06-25T09:54:52Z</vt:lpwstr>
  </property>
  <property fmtid="{D5CDD505-2E9C-101B-9397-08002B2CF9AE}" pid="4" name="MSIP_Label_84632a45-2c5b-48ac-84ab-9b136753159c_Method">
    <vt:lpwstr>Standard</vt:lpwstr>
  </property>
  <property fmtid="{D5CDD505-2E9C-101B-9397-08002B2CF9AE}" pid="5" name="MSIP_Label_84632a45-2c5b-48ac-84ab-9b136753159c_Name">
    <vt:lpwstr>Intern</vt:lpwstr>
  </property>
  <property fmtid="{D5CDD505-2E9C-101B-9397-08002B2CF9AE}" pid="6" name="MSIP_Label_84632a45-2c5b-48ac-84ab-9b136753159c_SiteId">
    <vt:lpwstr>d6a1cf8c-768e-4187-a738-b6e50c4deb4a</vt:lpwstr>
  </property>
  <property fmtid="{D5CDD505-2E9C-101B-9397-08002B2CF9AE}" pid="7" name="MSIP_Label_84632a45-2c5b-48ac-84ab-9b136753159c_ActionId">
    <vt:lpwstr>9fbc2b68-6c1b-413d-a9f9-ef5a1c33d2c4</vt:lpwstr>
  </property>
  <property fmtid="{D5CDD505-2E9C-101B-9397-08002B2CF9AE}" pid="8" name="MSIP_Label_84632a45-2c5b-48ac-84ab-9b136753159c_ContentBits">
    <vt:lpwstr>0</vt:lpwstr>
  </property>
  <property fmtid="{D5CDD505-2E9C-101B-9397-08002B2CF9AE}" pid="9" name="MSIP_Label_84632a45-2c5b-48ac-84ab-9b136753159c_Tag">
    <vt:lpwstr>10, 3, 0, 1</vt:lpwstr>
  </property>
</Properties>
</file>