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Lst>
  <p:notesMasterIdLst>
    <p:notesMasterId r:id="rId32"/>
  </p:notesMasterIdLst>
  <p:sldIdLst>
    <p:sldId id="2176" r:id="rId3"/>
    <p:sldId id="2202" r:id="rId4"/>
    <p:sldId id="1882" r:id="rId5"/>
    <p:sldId id="2155" r:id="rId6"/>
    <p:sldId id="2178" r:id="rId7"/>
    <p:sldId id="2156" r:id="rId8"/>
    <p:sldId id="2157" r:id="rId9"/>
    <p:sldId id="2147" r:id="rId10"/>
    <p:sldId id="2177" r:id="rId11"/>
    <p:sldId id="2158" r:id="rId12"/>
    <p:sldId id="2144" r:id="rId13"/>
    <p:sldId id="2068" r:id="rId14"/>
    <p:sldId id="2149" r:id="rId15"/>
    <p:sldId id="2159" r:id="rId16"/>
    <p:sldId id="2172" r:id="rId17"/>
    <p:sldId id="2161" r:id="rId18"/>
    <p:sldId id="2179" r:id="rId19"/>
    <p:sldId id="2040" r:id="rId20"/>
    <p:sldId id="2041" r:id="rId21"/>
    <p:sldId id="2174" r:id="rId22"/>
    <p:sldId id="2181" r:id="rId23"/>
    <p:sldId id="2182" r:id="rId24"/>
    <p:sldId id="2183" r:id="rId25"/>
    <p:sldId id="2180" r:id="rId26"/>
    <p:sldId id="2184" r:id="rId27"/>
    <p:sldId id="2154" r:id="rId28"/>
    <p:sldId id="2173" r:id="rId29"/>
    <p:sldId id="2175" r:id="rId30"/>
    <p:sldId id="2185" r:id="rId3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BEBE"/>
    <a:srgbClr val="686868"/>
    <a:srgbClr val="738D05"/>
    <a:srgbClr val="D17930"/>
    <a:srgbClr val="E7AB14"/>
    <a:srgbClr val="0B4874"/>
    <a:srgbClr val="898F97"/>
    <a:srgbClr val="909090"/>
    <a:srgbClr val="B11B96"/>
    <a:srgbClr val="6C0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3" autoAdjust="0"/>
    <p:restoredTop sz="85472" autoAdjust="0"/>
  </p:normalViewPr>
  <p:slideViewPr>
    <p:cSldViewPr snapToGrid="0">
      <p:cViewPr varScale="1">
        <p:scale>
          <a:sx n="63" d="100"/>
          <a:sy n="63" d="100"/>
        </p:scale>
        <p:origin x="700" y="56"/>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570"/>
    </p:cViewPr>
  </p:sorterViewPr>
  <p:notesViewPr>
    <p:cSldViewPr snapToGrid="0">
      <p:cViewPr>
        <p:scale>
          <a:sx n="100" d="100"/>
          <a:sy n="100" d="100"/>
        </p:scale>
        <p:origin x="3486" y="-7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Le tre caselle illustrano l’ordine di grandezza e l’adeguatezza: a sinistra c’è un caso isolato («notizia falsa nella chat di classe») – evento unico, risolto rapidamente, quasi nessun insegnamento tratto; quindi troppo piccolo. A destra c’è un progetto sistemico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diffusione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delle fake news sui social media») – soggetto e canale non chiari, al di fuori della sfera di influenza, troppo grande. Al centro si trova il tema adatto a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(«mancanza di opportunità di sensibilizzazione tra i bambini»): ricorrente, gruppo target chiaramente identificabile, accesso nel contesto scolastico, verificabile nell’arco di alcune settimane.</a:t>
            </a: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Nota: il libro per bambini «Biber unter Verdacht»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Castori</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sotto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sospetto</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è nato da un progetto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di due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apprendisti</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del BBZ (Centro di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formazione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professionale) di Olten ed è un esempio di approccio concretamente verificabile (analisi prima/dopo, breve sequenza, gruppo target chiaramente definito).</a:t>
            </a:r>
          </a:p>
          <a:p>
            <a:endParaRPr lang="en-GB" b="1" noProof="0" dirty="0">
              <a:highlight>
                <a:srgbClr val="FFFF00"/>
              </a:highlight>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588384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La checklist rende la decisione trasparente e rapida: 0/1/2 punti per ogni criterio; il totale indica la direzione da seguire (12–14: procedere, 9–11: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riformulare/delimitare l’ambito</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≤8: nuovo problema).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Ricorrente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e «Gruppo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target</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garantiscono la rilevanza al di là del singolo caso; «Impatto rilevante» richiede almeno un valore numerico; «Accesso» indica osservazioni reali/interviste sul posto; «Ambito di influenza» significa: azioni nell’ambito del proprio ruolo, budget limitato, assenza di dati sensibili/interventi rischiosi; «Verificabilità» si riferisce alle settimane di lezione in cui viene affrontato il tema</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myidea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(prototipo/</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prova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pilota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/fake-door); «Grado di novità» richiede un nuovo approccio o un prodotto (prototipo) anziché un acquisto standard/una routine.</a:t>
            </a:r>
            <a:endParaRPr lang="en-US"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19651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Le formulazioni dei problemi presentate vengono sintetizzate e la selezione diventa trasparente. Le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persone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in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formazione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verificano</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le loro frasi utilizzando la checklist “Goldilocks” (0/1/2 per ciascun criterio). Il totale indica la direzione da seguire: 12–14 = via libera, 9–11 = prima riformulare/delimitare, ≤8 = cercare un nuovo problema. In caso di 9–11, in genere si ricorre alle stesse misure correttive: ci si concentra su un gruppo target primario; «Dove/Quando» viene associato a un luogo concreto e a una finestra temporale ristretta; la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deviazione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contiene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almeno un numero con unità di misura; l’ostacolo attuale viene chiaramente identificato (Cosa sta bloccando il processo in questo momento?); l’effetto sulle persone coinvolte viene brevemente descritto. Ne risulta quindi una frase precisa che descrive il problema.</a:t>
            </a:r>
          </a:p>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Sono previsti circa 20 minuti in totale: breve valutazione,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riformulazione mirata/definizione dell’ambito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in caso di valori parziali bassi e, infine, la scelta di un problema iniziale. Possono emergere delle soluzioni, ma qui non sono al centro dell’attenzione: il focus rimane sulla formulazione chiara del problema.</a:t>
            </a:r>
            <a:endParaRPr lang="de-CH"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1786542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601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EDC30-D7FA-CBF9-7BFA-DCD3B2AD444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3EBC5E-FBF4-CBD0-77BD-865682FB6CE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501BEF-4098-CDBC-5EA9-913E0A5A3936}"/>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DE" sz="1100" kern="1200" dirty="0">
                <a:solidFill>
                  <a:schemeClr val="tx1"/>
                </a:solidFill>
                <a:effectLst/>
                <a:latin typeface="Century Gothic" panose="020B0502020202020204" pitchFamily="34" charset="0"/>
                <a:ea typeface="+mn-ea"/>
                <a:cs typeface="Times New Roman" panose="02020603050405020304" pitchFamily="18" charset="0"/>
              </a:rPr>
              <a:t>Per una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settimana</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le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persone</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in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formazione</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tengono</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un diario dei problemi e annotano le osservazioni relative al lavoro, al tempo libero o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all‘ambiente</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circostante</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chi è coinvolto, dove e quando accade qualcosa e cosa non va come previsto.</a:t>
            </a:r>
          </a:p>
          <a:p>
            <a:pPr marL="0" algn="l" defTabSz="914400" rtl="0" eaLnBrk="1" latinLnBrk="0" hangingPunct="1">
              <a:lnSpc>
                <a:spcPct val="100000"/>
              </a:lnSpc>
              <a:spcAft>
                <a:spcPts val="600"/>
              </a:spcAft>
              <a:buNone/>
            </a:pPr>
            <a:r>
              <a:rPr lang="de-DE" sz="1100" dirty="0"/>
              <a:t>È possibile utilizzare un taccuino, lo smartphone, il portatile o altri strumenti di registrazione adeguati. Importante: non si </a:t>
            </a:r>
            <a:r>
              <a:rPr lang="de-DE" sz="1100" kern="1200" dirty="0">
                <a:solidFill>
                  <a:schemeClr val="tx1"/>
                </a:solidFill>
                <a:effectLst/>
                <a:latin typeface="Century Gothic" panose="020B0502020202020204" pitchFamily="34" charset="0"/>
                <a:ea typeface="+mn-ea"/>
                <a:cs typeface="Times New Roman" panose="02020603050405020304" pitchFamily="18" charset="0"/>
              </a:rPr>
              <a:t>cercano</a:t>
            </a:r>
            <a:r>
              <a:rPr lang="de-DE" sz="1100" dirty="0"/>
              <a:t> ancora </a:t>
            </a:r>
            <a:r>
              <a:rPr lang="de-DE" sz="1100" kern="1200" dirty="0">
                <a:solidFill>
                  <a:schemeClr val="tx1"/>
                </a:solidFill>
                <a:effectLst/>
                <a:latin typeface="Century Gothic" panose="020B0502020202020204" pitchFamily="34" charset="0"/>
                <a:ea typeface="+mn-ea"/>
                <a:cs typeface="Times New Roman" panose="02020603050405020304" pitchFamily="18" charset="0"/>
              </a:rPr>
              <a:t>soluzioni!</a:t>
            </a:r>
          </a:p>
          <a:p>
            <a:pPr marL="0" algn="l" defTabSz="914400" rtl="0" eaLnBrk="1" latinLnBrk="0" hangingPunct="1">
              <a:lnSpc>
                <a:spcPct val="100000"/>
              </a:lnSpc>
              <a:spcAft>
                <a:spcPts val="600"/>
              </a:spcAft>
              <a:buNone/>
            </a:pPr>
            <a:r>
              <a:rPr lang="de-DE" sz="1100" kern="1200" dirty="0">
                <a:solidFill>
                  <a:schemeClr val="tx1"/>
                </a:solidFill>
                <a:effectLst/>
                <a:latin typeface="Century Gothic" panose="020B0502020202020204" pitchFamily="34" charset="0"/>
                <a:ea typeface="+mn-ea"/>
                <a:cs typeface="Times New Roman" panose="02020603050405020304" pitchFamily="18" charset="0"/>
              </a:rPr>
              <a:t>Le conversazioni sono espressamente incoraggiate. Le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persone</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in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formazione</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a:t>
            </a:r>
            <a:r>
              <a:rPr lang="de-DE" sz="1100" kern="1200" dirty="0" err="1">
                <a:solidFill>
                  <a:schemeClr val="tx1"/>
                </a:solidFill>
                <a:effectLst/>
                <a:latin typeface="Century Gothic" panose="020B0502020202020204" pitchFamily="34" charset="0"/>
                <a:ea typeface="+mn-ea"/>
                <a:cs typeface="Times New Roman" panose="02020603050405020304" pitchFamily="18" charset="0"/>
              </a:rPr>
              <a:t>parlano</a:t>
            </a:r>
            <a:r>
              <a:rPr lang="de-DE" sz="1100" kern="1200" dirty="0">
                <a:solidFill>
                  <a:schemeClr val="tx1"/>
                </a:solidFill>
                <a:effectLst/>
                <a:latin typeface="Century Gothic" panose="020B0502020202020204" pitchFamily="34" charset="0"/>
                <a:ea typeface="+mn-ea"/>
                <a:cs typeface="Times New Roman" panose="02020603050405020304" pitchFamily="18" charset="0"/>
              </a:rPr>
              <a:t> con le persone sia in ambito lavorativo che privato – anche con persone che non conoscono ancora – e annotano situazioni o osservazioni degne di nota. È possibile allegare schizzi o foto come documentazione. In caso di persone riconoscibili o informazioni sensibili, occorre garantire la riservatezza e, se necessario, ottenere il consenso.</a:t>
            </a:r>
          </a:p>
          <a:p>
            <a:pPr marL="0" algn="l" defTabSz="914400" rtl="0" eaLnBrk="1" latinLnBrk="0" hangingPunct="1">
              <a:lnSpc>
                <a:spcPct val="100000"/>
              </a:lnSpc>
              <a:spcAft>
                <a:spcPts val="600"/>
              </a:spcAft>
              <a:buNone/>
            </a:pPr>
            <a:r>
              <a:rPr lang="de-DE" sz="1100" kern="1200" dirty="0">
                <a:solidFill>
                  <a:schemeClr val="tx1"/>
                </a:solidFill>
                <a:effectLst/>
                <a:latin typeface="Century Gothic" panose="020B0502020202020204" pitchFamily="34" charset="0"/>
                <a:ea typeface="+mn-ea"/>
                <a:cs typeface="Times New Roman" panose="02020603050405020304" pitchFamily="18" charset="0"/>
              </a:rPr>
              <a:t>L’obiettivo di questo compito è una prima raccolta aperta di osservazioni, che in seguito saranno ordinate e valutate più accuratamente in base alla loro idoneità.</a:t>
            </a:r>
          </a:p>
          <a:p>
            <a:endParaRPr lang="en-US" b="1" dirty="0">
              <a:highlight>
                <a:srgbClr val="FFFF00"/>
              </a:highlight>
            </a:endParaRPr>
          </a:p>
          <a:p>
            <a:endParaRPr lang="de-CH" dirty="0"/>
          </a:p>
        </p:txBody>
      </p:sp>
      <p:sp>
        <p:nvSpPr>
          <p:cNvPr id="4" name="Foliennummernplatzhalter 3">
            <a:extLst>
              <a:ext uri="{FF2B5EF4-FFF2-40B4-BE49-F238E27FC236}">
                <a16:creationId xmlns:a16="http://schemas.microsoft.com/office/drawing/2014/main" id="{8845DFA4-DFD5-369C-EA3C-49883EB79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287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9410-F5A9-8885-0459-E52F680BCC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7C17DD-A896-8850-888E-77E3A43573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2F14ABF-1C74-89B1-C57A-EFF4ADCF23D5}"/>
              </a:ext>
            </a:extLst>
          </p:cNvPr>
          <p:cNvSpPr>
            <a:spLocks noGrp="1"/>
          </p:cNvSpPr>
          <p:nvPr>
            <p:ph type="body" idx="1"/>
          </p:nvPr>
        </p:nvSpPr>
        <p:spPr/>
        <p:txBody>
          <a:bodyPr/>
          <a:lstStyle/>
          <a:p>
            <a:r>
              <a:rPr lang="de-CH" b="0" dirty="0"/>
              <a:t>In questa unità didattica vengono presentati due metodi che consentono di identificare le problematiche legate alla </a:t>
            </a:r>
            <a:r>
              <a:rPr lang="de-CH" b="0" dirty="0" err="1"/>
              <a:t>professione</a:t>
            </a:r>
            <a:r>
              <a:rPr lang="de-CH" b="0" dirty="0"/>
              <a:t> delle </a:t>
            </a:r>
            <a:r>
              <a:rPr lang="de-CH" b="0" dirty="0" err="1"/>
              <a:t>persone</a:t>
            </a:r>
            <a:r>
              <a:rPr lang="de-CH" b="0" dirty="0"/>
              <a:t> in </a:t>
            </a:r>
            <a:r>
              <a:rPr lang="de-CH" b="0" dirty="0" err="1"/>
              <a:t>formazione</a:t>
            </a:r>
            <a:r>
              <a:rPr lang="de-CH" b="0" dirty="0"/>
              <a:t>.</a:t>
            </a:r>
          </a:p>
          <a:p>
            <a:endParaRPr lang="de-CH" b="0" dirty="0"/>
          </a:p>
          <a:p>
            <a:r>
              <a:rPr lang="de-CH" b="0" dirty="0"/>
              <a:t>In </a:t>
            </a:r>
            <a:r>
              <a:rPr lang="de-CH" b="0" i="1" dirty="0"/>
              <a:t>myidea 2.0 </a:t>
            </a:r>
            <a:r>
              <a:rPr lang="de-CH" b="0" dirty="0"/>
              <a:t>si sottolinea in particolare </a:t>
            </a:r>
            <a:r>
              <a:rPr lang="de-CH" b="0" dirty="0" err="1"/>
              <a:t>che</a:t>
            </a:r>
            <a:r>
              <a:rPr lang="de-CH" b="0" dirty="0"/>
              <a:t> le </a:t>
            </a:r>
            <a:r>
              <a:rPr lang="de-CH" b="0" dirty="0" err="1"/>
              <a:t>persone</a:t>
            </a:r>
            <a:r>
              <a:rPr lang="de-CH" b="0" dirty="0"/>
              <a:t> in </a:t>
            </a:r>
            <a:r>
              <a:rPr lang="de-CH" b="0" dirty="0" err="1"/>
              <a:t>formazione</a:t>
            </a:r>
            <a:r>
              <a:rPr lang="de-CH" b="0" dirty="0"/>
              <a:t> </a:t>
            </a:r>
            <a:r>
              <a:rPr lang="de-CH" b="0" dirty="0" err="1"/>
              <a:t>lavorino</a:t>
            </a:r>
            <a:r>
              <a:rPr lang="de-CH" b="0" dirty="0"/>
              <a:t> su idee strettamente legate al proprio ambito professionale. Ciò per diversi motivi:</a:t>
            </a:r>
          </a:p>
          <a:p>
            <a:pPr marL="171450" indent="-171450">
              <a:buFont typeface="Arial" panose="020B0604020202020204" pitchFamily="34" charset="0"/>
              <a:buChar char="•"/>
            </a:pPr>
            <a:r>
              <a:rPr lang="de-CH" b="0" dirty="0"/>
              <a:t>è piuttosto raro </a:t>
            </a:r>
            <a:r>
              <a:rPr lang="de-CH" b="0" dirty="0" err="1"/>
              <a:t>che</a:t>
            </a:r>
            <a:r>
              <a:rPr lang="de-CH" b="0" dirty="0"/>
              <a:t> le </a:t>
            </a:r>
            <a:r>
              <a:rPr lang="de-CH" b="0" dirty="0" err="1"/>
              <a:t>persone</a:t>
            </a:r>
            <a:r>
              <a:rPr lang="de-CH" b="0" dirty="0"/>
              <a:t> in </a:t>
            </a:r>
            <a:r>
              <a:rPr lang="de-CH" b="0" dirty="0" err="1"/>
              <a:t>formazione</a:t>
            </a:r>
            <a:r>
              <a:rPr lang="de-CH" b="0" dirty="0"/>
              <a:t> </a:t>
            </a:r>
            <a:r>
              <a:rPr lang="de-CH" b="0" dirty="0" err="1"/>
              <a:t>realizzino</a:t>
            </a:r>
            <a:r>
              <a:rPr lang="de-CH" b="0" dirty="0"/>
              <a:t> effettivamente, nell’ambito di una propria impresa, l’idea imprenditoriale sviluppata durante il programma di </a:t>
            </a:r>
            <a:r>
              <a:rPr lang="de-CH" b="0" dirty="0" err="1"/>
              <a:t>apprendimento</a:t>
            </a:r>
            <a:r>
              <a:rPr lang="de-CH" b="0" dirty="0"/>
              <a:t>. Ciò non rappresenta tuttavia un problema, poiché l’obiettivo principale di </a:t>
            </a:r>
            <a:r>
              <a:rPr lang="de-CH" b="0" i="1" dirty="0"/>
              <a:t>myidea </a:t>
            </a:r>
            <a:r>
              <a:rPr lang="de-CH" b="0" dirty="0"/>
              <a:t>è rafforzare le competenze imprenditoriali. Gli allievi possono trarre vantaggio da queste competenze per tutta la loro vita professionale e in diversi ruoli – sia come collaboratori che pensano e agiscono in modo imprenditoriale, sia </a:t>
            </a:r>
            <a:r>
              <a:rPr lang="de-CH" b="0" dirty="0" err="1"/>
              <a:t>come</a:t>
            </a:r>
            <a:r>
              <a:rPr lang="de-CH" b="0" dirty="0"/>
              <a:t> </a:t>
            </a:r>
            <a:r>
              <a:rPr lang="de-CH" b="0" dirty="0" err="1"/>
              <a:t>fondatori</a:t>
            </a:r>
            <a:r>
              <a:rPr lang="de-CH" b="0" dirty="0"/>
              <a:t>/</a:t>
            </a:r>
            <a:r>
              <a:rPr lang="de-CH" b="0" dirty="0" err="1"/>
              <a:t>fondatrici</a:t>
            </a:r>
            <a:r>
              <a:rPr lang="de-CH" b="0" dirty="0"/>
              <a:t> o </a:t>
            </a:r>
            <a:r>
              <a:rPr lang="de-CH" b="0" dirty="0" err="1"/>
              <a:t>successori</a:t>
            </a:r>
            <a:r>
              <a:rPr lang="de-CH" b="0" dirty="0"/>
              <a:t>/</a:t>
            </a:r>
            <a:r>
              <a:rPr lang="de-CH" b="0" dirty="0" err="1"/>
              <a:t>successore</a:t>
            </a:r>
            <a:r>
              <a:rPr lang="de-CH" b="0" dirty="0"/>
              <a:t> d’azienda. Se </a:t>
            </a:r>
            <a:r>
              <a:rPr lang="de-CH" b="0" dirty="0" err="1"/>
              <a:t>però</a:t>
            </a:r>
            <a:r>
              <a:rPr lang="de-CH" b="0" dirty="0"/>
              <a:t> le </a:t>
            </a:r>
            <a:r>
              <a:rPr lang="de-CH" b="0" dirty="0" err="1"/>
              <a:t>persone</a:t>
            </a:r>
            <a:r>
              <a:rPr lang="de-CH" b="0" dirty="0"/>
              <a:t> in </a:t>
            </a:r>
            <a:r>
              <a:rPr lang="de-CH" b="0" dirty="0" err="1"/>
              <a:t>formazione</a:t>
            </a:r>
            <a:r>
              <a:rPr lang="de-CH" b="0" dirty="0"/>
              <a:t> </a:t>
            </a:r>
            <a:r>
              <a:rPr lang="de-CH" b="0" dirty="0" err="1"/>
              <a:t>riescono</a:t>
            </a:r>
            <a:r>
              <a:rPr lang="de-CH" b="0" dirty="0"/>
              <a:t> a sviluppare, nell’ambito di </a:t>
            </a:r>
            <a:r>
              <a:rPr lang="de-CH" b="0" i="1" dirty="0"/>
              <a:t>myidea</a:t>
            </a:r>
            <a:r>
              <a:rPr lang="de-CH" b="0" dirty="0"/>
              <a:t>, un’idea imprenditoriale che possa essere effettivamente realizzata in azienda, ciò aumenta naturalmente la probabilità di attuazione delle loro idee già durante il periodo di </a:t>
            </a:r>
            <a:r>
              <a:rPr lang="de-CH" b="0" dirty="0" err="1"/>
              <a:t>formazione</a:t>
            </a:r>
            <a:r>
              <a:rPr lang="de-CH" b="0" dirty="0"/>
              <a:t> professionale;</a:t>
            </a:r>
          </a:p>
          <a:p>
            <a:pPr marL="171450" indent="-171450">
              <a:buFont typeface="Arial" panose="020B0604020202020204" pitchFamily="34" charset="0"/>
              <a:buChar char="•"/>
            </a:pPr>
            <a:r>
              <a:rPr lang="de-CH" b="0" i="1" dirty="0"/>
              <a:t>myidea </a:t>
            </a:r>
            <a:r>
              <a:rPr lang="de-CH" b="0" dirty="0"/>
              <a:t>può e deve essere attuato proprio in modo trasversale alle diverse sedi di apprendimento, sia nelle lezioni di </a:t>
            </a:r>
            <a:r>
              <a:rPr lang="de-CH" b="0" dirty="0" err="1"/>
              <a:t>conoscenze</a:t>
            </a:r>
            <a:r>
              <a:rPr lang="de-CH" b="0" dirty="0"/>
              <a:t> </a:t>
            </a:r>
            <a:r>
              <a:rPr lang="de-CH" b="0" dirty="0" err="1"/>
              <a:t>professionali</a:t>
            </a:r>
            <a:r>
              <a:rPr lang="de-CH" b="0" dirty="0"/>
              <a:t> che in quelle di cultura generale. In questo contesto, il lavoro all’interno del proprio settore professionale o con </a:t>
            </a:r>
            <a:r>
              <a:rPr lang="de-CH" b="0" dirty="0" err="1"/>
              <a:t>l’azienda</a:t>
            </a:r>
            <a:r>
              <a:rPr lang="de-CH" b="0" dirty="0"/>
              <a:t> </a:t>
            </a:r>
            <a:r>
              <a:rPr lang="de-CH" b="0" dirty="0" err="1"/>
              <a:t>formatrice</a:t>
            </a:r>
            <a:r>
              <a:rPr lang="de-CH" b="0" dirty="0"/>
              <a:t> </a:t>
            </a:r>
            <a:r>
              <a:rPr lang="de-CH" b="0" dirty="0" err="1"/>
              <a:t>riveste</a:t>
            </a:r>
            <a:r>
              <a:rPr lang="de-CH" b="0" dirty="0"/>
              <a:t> particolare importanza.</a:t>
            </a:r>
          </a:p>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052031BC-6357-E301-B5FD-950BA189E9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428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43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1E60A-7AC7-E263-683C-40C825D927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861F41-EB61-DC3F-DB5D-ABCC598CE9E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D23C85-1B9F-67C3-4052-EE797B08502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2244B1E2-60DC-9C9B-DF31-5CD34F5DD2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531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Un’altra possibilità per individuare ambiti problematici rilevanti e interessanti per le </a:t>
            </a:r>
            <a:r>
              <a:rPr lang="de-CH" sz="1100" dirty="0" err="1">
                <a:latin typeface="Century Gothic" panose="020B0502020202020204" pitchFamily="34" charset="0"/>
              </a:rPr>
              <a:t>persone</a:t>
            </a:r>
            <a:r>
              <a:rPr lang="de-CH" sz="1100" dirty="0">
                <a:latin typeface="Century Gothic" panose="020B0502020202020204" pitchFamily="34" charset="0"/>
              </a:rPr>
              <a:t> in </a:t>
            </a:r>
            <a:r>
              <a:rPr lang="de-CH" sz="1100" dirty="0" err="1">
                <a:latin typeface="Century Gothic" panose="020B0502020202020204" pitchFamily="34" charset="0"/>
              </a:rPr>
              <a:t>formazione</a:t>
            </a:r>
            <a:r>
              <a:rPr lang="de-CH" sz="1100" dirty="0">
                <a:latin typeface="Century Gothic" panose="020B0502020202020204" pitchFamily="34" charset="0"/>
              </a:rPr>
              <a:t> </a:t>
            </a:r>
            <a:r>
              <a:rPr lang="de-CH" sz="1100" dirty="0" err="1">
                <a:latin typeface="Century Gothic" panose="020B0502020202020204" pitchFamily="34" charset="0"/>
              </a:rPr>
              <a:t>consiste</a:t>
            </a:r>
            <a:r>
              <a:rPr lang="de-CH" sz="1100" dirty="0">
                <a:latin typeface="Century Gothic" panose="020B0502020202020204" pitchFamily="34" charset="0"/>
              </a:rPr>
              <a:t> nell’organizzare un workshop sulla creatività presso la scuola professionale. Le diapositive seguenti illustrano diversi metodi. A seconda del tempo a disposizione, i metodi possono essere utilizzati in qualsiasi combinazione. Naturalmente è possibile ricorrere anche ad altri metodi creativi. L’importante è individuare ambiti problematici stimolanti. Non si tratta ancora di problemi concreti né di soluzioni.</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184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t>Nelle slide seguenti vengono presentati alcuni metodi che consentono di </a:t>
            </a:r>
            <a:r>
              <a:rPr lang="de-CH" sz="1100" dirty="0" err="1"/>
              <a:t>identificare</a:t>
            </a:r>
            <a:r>
              <a:rPr lang="de-CH" sz="1100" dirty="0"/>
              <a:t> </a:t>
            </a:r>
            <a:r>
              <a:rPr lang="de-CH" sz="1100" dirty="0" err="1"/>
              <a:t>ambiti</a:t>
            </a:r>
            <a:r>
              <a:rPr lang="de-CH" sz="1100" dirty="0"/>
              <a:t> </a:t>
            </a:r>
            <a:r>
              <a:rPr lang="de-CH" sz="1100" dirty="0" err="1"/>
              <a:t>problematici</a:t>
            </a:r>
            <a:r>
              <a:rPr lang="de-CH" sz="1100" dirty="0"/>
              <a:t>. A tal fine utilizziamo </a:t>
            </a:r>
            <a:r>
              <a:rPr lang="de-CH" sz="1100" dirty="0" err="1"/>
              <a:t>tre</a:t>
            </a:r>
            <a:r>
              <a:rPr lang="de-CH" sz="1100" dirty="0"/>
              <a:t> </a:t>
            </a:r>
            <a:r>
              <a:rPr lang="de-CH" sz="1100" dirty="0" err="1"/>
              <a:t>approcci</a:t>
            </a:r>
            <a:r>
              <a:rPr lang="de-CH" sz="1100" dirty="0"/>
              <a:t>.</a:t>
            </a:r>
          </a:p>
          <a:p>
            <a:endParaRPr lang="de-CH" sz="1100" dirty="0"/>
          </a:p>
          <a:p>
            <a:pPr marL="228600" indent="-228600">
              <a:buAutoNum type="arabicPeriod"/>
            </a:pPr>
            <a:r>
              <a:rPr lang="de-CH" sz="1100" b="1" dirty="0" err="1"/>
              <a:t>Ambiti</a:t>
            </a:r>
            <a:r>
              <a:rPr lang="de-CH" sz="1100" b="1" dirty="0"/>
              <a:t> </a:t>
            </a:r>
            <a:r>
              <a:rPr lang="de-CH" sz="1100" b="1" dirty="0" err="1"/>
              <a:t>problematiche</a:t>
            </a:r>
            <a:r>
              <a:rPr lang="de-CH" sz="1100" b="1" dirty="0"/>
              <a:t> </a:t>
            </a:r>
            <a:r>
              <a:rPr lang="de-CH" sz="1100" b="1" dirty="0" err="1"/>
              <a:t>legati</a:t>
            </a:r>
            <a:r>
              <a:rPr lang="de-CH" sz="1100" b="1" dirty="0"/>
              <a:t> al settore professionale: </a:t>
            </a:r>
            <a:r>
              <a:rPr lang="de-CH" sz="1100" dirty="0"/>
              <a:t>risolvere i problemi sul posto di lavoro può essere particolarmente motivante, poiché è molto probabile che le soluzioni vengano effettivamente messe in pratica, soprattutto </a:t>
            </a:r>
            <a:r>
              <a:rPr lang="de-CH" sz="1100" dirty="0" err="1"/>
              <a:t>quando</a:t>
            </a:r>
            <a:r>
              <a:rPr lang="de-CH" sz="1100" dirty="0"/>
              <a:t> le </a:t>
            </a:r>
            <a:r>
              <a:rPr lang="de-CH" sz="1100" dirty="0" err="1"/>
              <a:t>persone</a:t>
            </a:r>
            <a:r>
              <a:rPr lang="de-CH" sz="1100" dirty="0"/>
              <a:t> in </a:t>
            </a:r>
            <a:r>
              <a:rPr lang="de-CH" sz="1100" dirty="0" err="1"/>
              <a:t>formazione</a:t>
            </a:r>
            <a:r>
              <a:rPr lang="de-CH" sz="1100" dirty="0"/>
              <a:t> </a:t>
            </a:r>
            <a:r>
              <a:rPr lang="de-CH" sz="1100" dirty="0" err="1"/>
              <a:t>collaborano</a:t>
            </a:r>
            <a:r>
              <a:rPr lang="de-CH" sz="1100" dirty="0"/>
              <a:t> con l’azienda in cui svolgono il tirocinio.</a:t>
            </a:r>
          </a:p>
          <a:p>
            <a:pPr marL="228600" indent="-228600">
              <a:buAutoNum type="arabicPeriod"/>
            </a:pPr>
            <a:r>
              <a:rPr lang="de-CH" sz="1100" b="1" dirty="0"/>
              <a:t>Sfruttare i propri punti di forza e interessi: </a:t>
            </a:r>
            <a:r>
              <a:rPr lang="de-CH" sz="1100" dirty="0" err="1"/>
              <a:t>quando</a:t>
            </a:r>
            <a:r>
              <a:rPr lang="de-CH" sz="1100" dirty="0"/>
              <a:t> le </a:t>
            </a:r>
            <a:r>
              <a:rPr lang="de-CH" sz="1100" dirty="0" err="1"/>
              <a:t>persone</a:t>
            </a:r>
            <a:r>
              <a:rPr lang="de-CH" sz="1100" dirty="0"/>
              <a:t> in </a:t>
            </a:r>
            <a:r>
              <a:rPr lang="de-CH" sz="1100" dirty="0" err="1"/>
              <a:t>formazione</a:t>
            </a:r>
            <a:r>
              <a:rPr lang="de-CH" sz="1100" dirty="0"/>
              <a:t> si concentrano su sfide in linea con i propri punti di forza e interessi, sono particolarmente motivati. Possono mettere in campo le proprie capacità e passioni e spesso hanno già familiarità con i problemi che si presentano.</a:t>
            </a:r>
          </a:p>
          <a:p>
            <a:pPr marL="228600" indent="-228600">
              <a:buAutoNum type="arabicPeriod"/>
            </a:pPr>
            <a:r>
              <a:rPr lang="de-CH" sz="1100" b="1" dirty="0"/>
              <a:t>Problemi sociali o ambientali: </a:t>
            </a:r>
            <a:r>
              <a:rPr lang="de-CH" sz="1100" dirty="0"/>
              <a:t>tali problemi sono stimolanti, </a:t>
            </a:r>
            <a:r>
              <a:rPr lang="de-CH" sz="1100" dirty="0" err="1"/>
              <a:t>poiché</a:t>
            </a:r>
            <a:r>
              <a:rPr lang="de-CH" sz="1100" dirty="0"/>
              <a:t> </a:t>
            </a:r>
            <a:r>
              <a:rPr lang="de-CH" sz="1100" dirty="0" err="1"/>
              <a:t>molte</a:t>
            </a:r>
            <a:r>
              <a:rPr lang="de-CH" sz="1100" dirty="0"/>
              <a:t> </a:t>
            </a:r>
            <a:r>
              <a:rPr lang="de-CH" sz="1100" dirty="0" err="1"/>
              <a:t>persone</a:t>
            </a:r>
            <a:r>
              <a:rPr lang="de-CH" sz="1100" dirty="0"/>
              <a:t> in </a:t>
            </a:r>
            <a:r>
              <a:rPr lang="de-CH" sz="1100" dirty="0" err="1"/>
              <a:t>formazione</a:t>
            </a:r>
            <a:r>
              <a:rPr lang="de-CH" sz="1100" dirty="0"/>
              <a:t> </a:t>
            </a:r>
            <a:r>
              <a:rPr lang="de-CH" sz="1100" dirty="0" err="1"/>
              <a:t>sono</a:t>
            </a:r>
            <a:r>
              <a:rPr lang="de-CH" sz="1100" dirty="0"/>
              <a:t> motivati ad avere un impatto positivo sulla società o sull’ambiente.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51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75114-8057-47EF-7066-958E39DD20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6025F8-FB1C-EF22-6C4E-D3CFD791419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F37B5D-EA15-AFA6-8BAC-CF31D964C582}"/>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2A768F05-AC3E-FE89-FE57-59F52AA897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222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C101-13C7-630D-E4EA-51C4239E08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87F587-9C27-5176-8675-C8054FD9EF5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D050450-421B-69A5-3693-157F9727F60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DF0CACA-2925-3CB2-A2D5-EB31E52F10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443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FA6C7-A866-7CE0-7D5A-E915DC5FC4A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A2A4EF-BF95-5B84-CC9B-9AA49219C8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C4ECF5-68D1-00D3-0660-CF8844917DB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5B76270-45BA-56BB-3D99-07C6DED713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978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9F72-A409-95CF-142E-93D0D4DE41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A792F5-9587-ACD5-7C00-4200410244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6F9897F-80CC-D623-E67A-D2762A952F01}"/>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806887AB-4C55-0FC9-D88E-024F1053B0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175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36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7515A-4B9D-4407-7E5E-99F631B3F5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D4CC602-6809-04D4-F2BC-702F90CCD8A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49536D-3A3F-F67B-B7F4-E01A5309C475}"/>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62882E9D-7ABE-5CE5-59AC-8C323C9B94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023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541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743A0-1584-0C63-FD7E-62E167E2B4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D670C1-A562-62C4-1730-C04A46D8B9D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449B611-556C-3C3E-6012-E9A39C47C5DF}"/>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DE76E804-C260-89DC-F204-0BB244D424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02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A160-00AD-B377-E0EF-5F3205F106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03B05B-9491-EFA4-BF1A-5E534B313D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6E2F384-3A32-CCE5-3C7E-AE7E3A7423E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F4D13C4-9114-CB55-184D-883AF85444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063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Nel «Modulo 1: </a:t>
            </a:r>
            <a:r>
              <a:rPr lang="de-CH" sz="1100" dirty="0" err="1">
                <a:latin typeface="Century Gothic" panose="020B0502020202020204" pitchFamily="34" charset="0"/>
              </a:rPr>
              <a:t>Individuare</a:t>
            </a:r>
            <a:r>
              <a:rPr lang="de-CH" sz="1100" dirty="0">
                <a:latin typeface="Century Gothic" panose="020B0502020202020204" pitchFamily="34" charset="0"/>
              </a:rPr>
              <a:t> un problema </a:t>
            </a:r>
            <a:r>
              <a:rPr lang="de-CH" sz="1100" dirty="0" err="1">
                <a:latin typeface="Century Gothic" panose="020B0502020202020204" pitchFamily="34" charset="0"/>
              </a:rPr>
              <a:t>che</a:t>
            </a:r>
            <a:r>
              <a:rPr lang="de-CH" sz="1100" dirty="0">
                <a:latin typeface="Century Gothic" panose="020B0502020202020204" pitchFamily="34" charset="0"/>
              </a:rPr>
              <a:t> valga la pena risolvere», le </a:t>
            </a:r>
            <a:r>
              <a:rPr lang="de-CH" sz="1100" dirty="0" err="1">
                <a:latin typeface="Century Gothic" panose="020B0502020202020204" pitchFamily="34" charset="0"/>
              </a:rPr>
              <a:t>persone</a:t>
            </a:r>
            <a:r>
              <a:rPr lang="de-CH" sz="1100" dirty="0">
                <a:latin typeface="Century Gothic" panose="020B0502020202020204" pitchFamily="34" charset="0"/>
              </a:rPr>
              <a:t> in </a:t>
            </a:r>
            <a:r>
              <a:rPr lang="de-CH" sz="1100" dirty="0" err="1">
                <a:latin typeface="Century Gothic" panose="020B0502020202020204" pitchFamily="34" charset="0"/>
              </a:rPr>
              <a:t>formazione</a:t>
            </a:r>
            <a:r>
              <a:rPr lang="de-CH" sz="1100" dirty="0">
                <a:latin typeface="Century Gothic" panose="020B0502020202020204" pitchFamily="34" charset="0"/>
              </a:rPr>
              <a:t> </a:t>
            </a:r>
            <a:r>
              <a:rPr lang="de-CH" sz="1100" dirty="0" err="1">
                <a:latin typeface="Century Gothic" panose="020B0502020202020204" pitchFamily="34" charset="0"/>
              </a:rPr>
              <a:t>hanno</a:t>
            </a:r>
            <a:r>
              <a:rPr lang="de-CH" sz="1100" dirty="0">
                <a:latin typeface="Century Gothic" panose="020B0502020202020204" pitchFamily="34" charset="0"/>
              </a:rPr>
              <a:t> la possibilità di </a:t>
            </a:r>
            <a:r>
              <a:rPr lang="de-CH" sz="1100" dirty="0" err="1">
                <a:latin typeface="Century Gothic" panose="020B0502020202020204" pitchFamily="34" charset="0"/>
              </a:rPr>
              <a:t>trovare</a:t>
            </a:r>
            <a:r>
              <a:rPr lang="de-CH" sz="1100" dirty="0">
                <a:latin typeface="Century Gothic" panose="020B0502020202020204" pitchFamily="34" charset="0"/>
              </a:rPr>
              <a:t> un </a:t>
            </a:r>
            <a:r>
              <a:rPr lang="de-CH" sz="1100" dirty="0" err="1">
                <a:latin typeface="Century Gothic" panose="020B0502020202020204" pitchFamily="34" charset="0"/>
              </a:rPr>
              <a:t>problema</a:t>
            </a:r>
            <a:r>
              <a:rPr lang="de-CH" sz="1100" dirty="0">
                <a:latin typeface="Century Gothic" panose="020B0502020202020204" pitchFamily="34" charset="0"/>
              </a:rPr>
              <a:t> da </a:t>
            </a:r>
            <a:r>
              <a:rPr lang="de-CH" sz="1100" dirty="0" err="1">
                <a:latin typeface="Century Gothic" panose="020B0502020202020204" pitchFamily="34" charset="0"/>
              </a:rPr>
              <a:t>risolvere</a:t>
            </a:r>
            <a:r>
              <a:rPr lang="de-CH" sz="1100" dirty="0">
                <a:latin typeface="Century Gothic" panose="020B0502020202020204" pitchFamily="34" charset="0"/>
              </a:rPr>
              <a:t>. Il modulo si articola in tre parti:</a:t>
            </a:r>
          </a:p>
          <a:p>
            <a:endParaRPr lang="de-CH" sz="1100" b="1" dirty="0">
              <a:latin typeface="Century Gothic" panose="020B0502020202020204" pitchFamily="34" charset="0"/>
            </a:endParaRPr>
          </a:p>
          <a:p>
            <a:pPr marL="171450" indent="-171450">
              <a:buFont typeface="Arial" panose="020B0604020202020204" pitchFamily="34" charset="0"/>
              <a:buChar char="•"/>
            </a:pPr>
            <a:r>
              <a:rPr lang="de-CH" sz="1100" b="0" dirty="0">
                <a:latin typeface="Century Gothic" panose="020B0502020202020204" pitchFamily="34" charset="0"/>
              </a:rPr>
              <a:t>M1.1 Quale ambito problematico vi appassiona?</a:t>
            </a:r>
          </a:p>
          <a:p>
            <a:pPr marL="171450" indent="-171450">
              <a:buFont typeface="Arial" panose="020B0604020202020204" pitchFamily="34" charset="0"/>
              <a:buChar char="•"/>
            </a:pPr>
            <a:r>
              <a:rPr lang="de-CH" sz="1100" b="0" dirty="0">
                <a:latin typeface="Century Gothic" panose="020B0502020202020204" pitchFamily="34" charset="0"/>
              </a:rPr>
              <a:t>M1.2 Come </a:t>
            </a:r>
            <a:r>
              <a:rPr lang="de-CH" sz="1100" b="0" dirty="0" err="1">
                <a:latin typeface="Century Gothic" panose="020B0502020202020204" pitchFamily="34" charset="0"/>
              </a:rPr>
              <a:t>andare</a:t>
            </a:r>
            <a:r>
              <a:rPr lang="de-CH" sz="1100" b="0" dirty="0">
                <a:latin typeface="Century Gothic" panose="020B0502020202020204" pitchFamily="34" charset="0"/>
              </a:rPr>
              <a:t> alla </a:t>
            </a:r>
            <a:r>
              <a:rPr lang="de-CH" sz="1100" b="0" dirty="0" err="1">
                <a:latin typeface="Century Gothic" panose="020B0502020202020204" pitchFamily="34" charset="0"/>
              </a:rPr>
              <a:t>radice</a:t>
            </a:r>
            <a:r>
              <a:rPr lang="de-CH" sz="1100" b="0" dirty="0">
                <a:latin typeface="Century Gothic" panose="020B0502020202020204" pitchFamily="34" charset="0"/>
              </a:rPr>
              <a:t> di un problema?</a:t>
            </a:r>
          </a:p>
          <a:p>
            <a:pPr marL="171450" indent="-171450">
              <a:buFont typeface="Arial" panose="020B0604020202020204" pitchFamily="34" charset="0"/>
              <a:buChar char="•"/>
            </a:pPr>
            <a:r>
              <a:rPr lang="de-CH" sz="1100" b="0" dirty="0">
                <a:latin typeface="Century Gothic" panose="020B0502020202020204" pitchFamily="34" charset="0"/>
              </a:rPr>
              <a:t>M1.3 Come </a:t>
            </a:r>
            <a:r>
              <a:rPr lang="de-CH" sz="1100" b="0" dirty="0" err="1">
                <a:latin typeface="Century Gothic" panose="020B0502020202020204" pitchFamily="34" charset="0"/>
              </a:rPr>
              <a:t>definire</a:t>
            </a:r>
            <a:r>
              <a:rPr lang="de-CH" sz="1100" b="0" dirty="0">
                <a:latin typeface="Century Gothic" panose="020B0502020202020204" pitchFamily="34" charset="0"/>
              </a:rPr>
              <a:t> il </a:t>
            </a:r>
            <a:r>
              <a:rPr lang="de-CH" sz="1100" b="0" dirty="0" err="1">
                <a:latin typeface="Century Gothic" panose="020B0502020202020204" pitchFamily="34" charset="0"/>
              </a:rPr>
              <a:t>problema</a:t>
            </a:r>
            <a:r>
              <a:rPr lang="de-CH" sz="1100" b="0" dirty="0">
                <a:latin typeface="Century Gothic" panose="020B0502020202020204" pitchFamily="34" charset="0"/>
              </a:rPr>
              <a:t> da </a:t>
            </a:r>
            <a:r>
              <a:rPr lang="de-CH" sz="1100" b="0" dirty="0" err="1">
                <a:latin typeface="Century Gothic" panose="020B0502020202020204" pitchFamily="34" charset="0"/>
              </a:rPr>
              <a:t>affrontare</a:t>
            </a:r>
            <a:r>
              <a:rPr lang="de-CH" sz="1100" b="0" dirty="0">
                <a:latin typeface="Century Gothic" panose="020B0502020202020204" pitchFamily="34" charset="0"/>
              </a:rPr>
              <a:t>?</a:t>
            </a:r>
          </a:p>
          <a:p>
            <a:endParaRPr lang="de-CH" sz="1100" dirty="0">
              <a:latin typeface="Century Gothic" panose="020B0502020202020204" pitchFamily="34" charset="0"/>
            </a:endParaRPr>
          </a:p>
          <a:p>
            <a:r>
              <a:rPr lang="de-CH" sz="1100" b="0" dirty="0">
                <a:latin typeface="Century Gothic" panose="020B0502020202020204" pitchFamily="34" charset="0"/>
              </a:rPr>
              <a:t>Abbiamo volutamente strutturato il modulo in modo dettagliato. Questa scelta nasce dall’esperienza secondo cui </a:t>
            </a:r>
            <a:r>
              <a:rPr lang="de-CH" sz="1100" b="0" dirty="0" err="1">
                <a:latin typeface="Century Gothic" panose="020B0502020202020204" pitchFamily="34" charset="0"/>
              </a:rPr>
              <a:t>spesso</a:t>
            </a:r>
            <a:r>
              <a:rPr lang="de-CH" sz="1100" b="0" dirty="0">
                <a:latin typeface="Century Gothic" panose="020B0502020202020204" pitchFamily="34" charset="0"/>
              </a:rPr>
              <a:t> le </a:t>
            </a:r>
            <a:r>
              <a:rPr lang="de-CH" sz="1100" b="0" dirty="0" err="1">
                <a:latin typeface="Century Gothic" panose="020B0502020202020204" pitchFamily="34" charset="0"/>
              </a:rPr>
              <a:t>persone</a:t>
            </a:r>
            <a:r>
              <a:rPr lang="de-CH" sz="1100" b="0" dirty="0">
                <a:latin typeface="Century Gothic" panose="020B0502020202020204" pitchFamily="34" charset="0"/>
              </a:rPr>
              <a:t> in </a:t>
            </a:r>
            <a:r>
              <a:rPr lang="de-CH" sz="1100" b="0" dirty="0" err="1">
                <a:latin typeface="Century Gothic" panose="020B0502020202020204" pitchFamily="34" charset="0"/>
              </a:rPr>
              <a:t>formazione</a:t>
            </a:r>
            <a:r>
              <a:rPr lang="de-CH" sz="1100" b="0" dirty="0">
                <a:latin typeface="Century Gothic" panose="020B0502020202020204" pitchFamily="34" charset="0"/>
              </a:rPr>
              <a:t> </a:t>
            </a:r>
            <a:r>
              <a:rPr lang="de-CH" sz="1100" b="0" dirty="0" err="1">
                <a:latin typeface="Century Gothic" panose="020B0502020202020204" pitchFamily="34" charset="0"/>
              </a:rPr>
              <a:t>sorvolano</a:t>
            </a:r>
            <a:r>
              <a:rPr lang="de-CH" sz="1100" b="0" dirty="0">
                <a:latin typeface="Century Gothic" panose="020B0502020202020204" pitchFamily="34" charset="0"/>
              </a:rPr>
              <a:t> troppo rapidamente sull’analisi del problema senza approfondirlo a sufficienza. Per sviluppare un approccio risolutivo che allevi effettivamente il problema e apporti un reale </a:t>
            </a:r>
            <a:r>
              <a:rPr lang="de-CH" sz="1100" b="0" dirty="0" err="1">
                <a:latin typeface="Century Gothic" panose="020B0502020202020204" pitchFamily="34" charset="0"/>
              </a:rPr>
              <a:t>beneficio</a:t>
            </a:r>
            <a:r>
              <a:rPr lang="de-CH" sz="1100" b="0" dirty="0">
                <a:latin typeface="Century Gothic" panose="020B0502020202020204" pitchFamily="34" charset="0"/>
              </a:rPr>
              <a:t> ai/alle clienti, è tuttavia indispensabile un’analisi approfondita del problema. Per questo motivo, in questo modulo le viene dedicato ampio spazio.</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0" dirty="0"/>
              <a:t>Nel «Modulo 1.1: Quale ambito </a:t>
            </a:r>
            <a:r>
              <a:rPr lang="de-CH" b="0" dirty="0" err="1"/>
              <a:t>tematico</a:t>
            </a:r>
            <a:r>
              <a:rPr lang="de-CH" b="0" dirty="0"/>
              <a:t> vi appassiona?» si tratta di capire in quale </a:t>
            </a:r>
            <a:r>
              <a:rPr lang="de-CH" b="0" dirty="0" err="1"/>
              <a:t>direzione</a:t>
            </a:r>
            <a:r>
              <a:rPr lang="de-CH" b="0" dirty="0"/>
              <a:t> le </a:t>
            </a:r>
            <a:r>
              <a:rPr lang="de-CH" b="0" dirty="0" err="1"/>
              <a:t>persone</a:t>
            </a:r>
            <a:r>
              <a:rPr lang="de-CH" b="0" dirty="0"/>
              <a:t> in </a:t>
            </a:r>
            <a:r>
              <a:rPr lang="de-CH" b="0" dirty="0" err="1"/>
              <a:t>formazione</a:t>
            </a:r>
            <a:r>
              <a:rPr lang="de-CH" b="0" dirty="0"/>
              <a:t> </a:t>
            </a:r>
            <a:r>
              <a:rPr lang="de-CH" b="0" dirty="0" err="1"/>
              <a:t>desiderano</a:t>
            </a:r>
            <a:r>
              <a:rPr lang="de-CH" b="0" dirty="0"/>
              <a:t> orientare il proprio percorso formativo. Per individuare gli </a:t>
            </a:r>
            <a:r>
              <a:rPr lang="de-CH" b="0" dirty="0" err="1"/>
              <a:t>ambiti</a:t>
            </a:r>
            <a:r>
              <a:rPr lang="de-CH" b="0" dirty="0"/>
              <a:t> </a:t>
            </a:r>
            <a:r>
              <a:rPr lang="de-CH" b="0" dirty="0" err="1"/>
              <a:t>problematici</a:t>
            </a:r>
            <a:r>
              <a:rPr lang="de-CH" b="0" dirty="0"/>
              <a:t> è possibile ricorrere a diversi metodi e approcci. Alcuni di essi possono essere </a:t>
            </a:r>
            <a:r>
              <a:rPr lang="de-CH" b="0" dirty="0" err="1"/>
              <a:t>applicati</a:t>
            </a:r>
            <a:r>
              <a:rPr lang="de-CH" b="0" dirty="0"/>
              <a:t> </a:t>
            </a:r>
            <a:r>
              <a:rPr lang="de-CH" b="0" dirty="0" err="1"/>
              <a:t>dalla</a:t>
            </a:r>
            <a:r>
              <a:rPr lang="de-CH" b="0" dirty="0"/>
              <a:t> </a:t>
            </a:r>
            <a:r>
              <a:rPr lang="de-CH" b="0" dirty="0" err="1"/>
              <a:t>persone</a:t>
            </a:r>
            <a:r>
              <a:rPr lang="de-CH" b="0" dirty="0"/>
              <a:t> in </a:t>
            </a:r>
            <a:r>
              <a:rPr lang="de-CH" b="0" dirty="0" err="1"/>
              <a:t>formazione</a:t>
            </a:r>
            <a:r>
              <a:rPr lang="de-CH" b="0" dirty="0"/>
              <a:t> </a:t>
            </a:r>
            <a:r>
              <a:rPr lang="de-CH" b="0" dirty="0" err="1"/>
              <a:t>nelle</a:t>
            </a:r>
            <a:r>
              <a:rPr lang="de-CH" b="0" dirty="0"/>
              <a:t> </a:t>
            </a:r>
            <a:r>
              <a:rPr lang="de-CH" b="0" dirty="0" err="1"/>
              <a:t>loro</a:t>
            </a:r>
            <a:r>
              <a:rPr lang="de-CH" b="0" dirty="0"/>
              <a:t> </a:t>
            </a:r>
            <a:r>
              <a:rPr lang="de-CH" b="0" dirty="0" err="1"/>
              <a:t>aziende</a:t>
            </a:r>
            <a:r>
              <a:rPr lang="de-CH" b="0" dirty="0"/>
              <a:t> </a:t>
            </a:r>
            <a:r>
              <a:rPr lang="de-CH" b="0" dirty="0" err="1"/>
              <a:t>formatrici</a:t>
            </a:r>
            <a:r>
              <a:rPr lang="de-CH" b="0" dirty="0"/>
              <a:t>, altri nella vita quotidiana e altri ancora in classe:</a:t>
            </a:r>
          </a:p>
          <a:p>
            <a:endParaRPr lang="de-CH" b="0" dirty="0"/>
          </a:p>
          <a:p>
            <a:pPr marL="171450" indent="-171450">
              <a:buFont typeface="Arial" panose="020B0604020202020204" pitchFamily="34" charset="0"/>
              <a:buChar char="•"/>
            </a:pPr>
            <a:r>
              <a:rPr lang="de-CH" b="0" dirty="0"/>
              <a:t>Unità didattica: Tenere un diario dei problemi</a:t>
            </a:r>
            <a:r>
              <a:rPr lang="de-CH" b="0" dirty="0">
                <a:sym typeface="Wingdings" panose="05000000000000000000" pitchFamily="2" charset="2"/>
              </a:rPr>
              <a:t>  </a:t>
            </a:r>
            <a:r>
              <a:rPr lang="de-CH" b="0" dirty="0"/>
              <a:t>Vita quotidiana e/o </a:t>
            </a:r>
            <a:r>
              <a:rPr lang="de-CH" b="0" dirty="0" err="1"/>
              <a:t>azienda</a:t>
            </a:r>
            <a:r>
              <a:rPr lang="de-CH" b="0" dirty="0"/>
              <a:t> </a:t>
            </a:r>
            <a:r>
              <a:rPr lang="de-CH" b="0" dirty="0" err="1"/>
              <a:t>formatrice</a:t>
            </a:r>
            <a:endParaRPr lang="de-CH" b="0" dirty="0"/>
          </a:p>
          <a:p>
            <a:pPr marL="171450" indent="-171450">
              <a:buFont typeface="Arial" panose="020B0604020202020204" pitchFamily="34" charset="0"/>
              <a:buChar char="•"/>
            </a:pPr>
            <a:r>
              <a:rPr lang="de-CH" b="0" dirty="0"/>
              <a:t>Unità didattica: </a:t>
            </a:r>
            <a:r>
              <a:rPr kumimoji="0" lang="en-US" altLang="fr-FR" sz="1200" b="0" i="0" u="none" strike="noStrike" kern="1200" cap="none" spc="0" normalizeH="0" baseline="0" noProof="0" dirty="0" err="1">
                <a:ln>
                  <a:noFill/>
                </a:ln>
                <a:solidFill>
                  <a:srgbClr val="D17930"/>
                </a:solidFill>
                <a:effectLst/>
                <a:uLnTx/>
                <a:uFillTx/>
                <a:latin typeface="Century Gothic"/>
                <a:ea typeface="+mn-ea"/>
                <a:cs typeface="Arial" pitchFamily="34" charset="0"/>
              </a:rPr>
              <a:t>Osservazione</a:t>
            </a:r>
            <a:r>
              <a:rPr kumimoji="0" lang="en-US" altLang="fr-FR" sz="1200" b="0" i="0" u="none" strike="noStrike" kern="1200" cap="none" spc="0" normalizeH="0" baseline="0" noProof="0" dirty="0">
                <a:ln>
                  <a:noFill/>
                </a:ln>
                <a:solidFill>
                  <a:srgbClr val="D17930"/>
                </a:solidFill>
                <a:effectLst/>
                <a:uLnTx/>
                <a:uFillTx/>
                <a:latin typeface="Century Gothic"/>
                <a:ea typeface="+mn-ea"/>
                <a:cs typeface="Arial" pitchFamily="34" charset="0"/>
              </a:rPr>
              <a:t> e </a:t>
            </a:r>
            <a:r>
              <a:rPr kumimoji="0" lang="en-US" altLang="fr-FR" sz="1200" b="0" i="0" u="none" strike="noStrike" kern="1200" cap="none" spc="0" normalizeH="0" baseline="0" noProof="0" dirty="0" err="1">
                <a:ln>
                  <a:noFill/>
                </a:ln>
                <a:solidFill>
                  <a:srgbClr val="D17930"/>
                </a:solidFill>
                <a:effectLst/>
                <a:uLnTx/>
                <a:uFillTx/>
                <a:latin typeface="Century Gothic"/>
                <a:ea typeface="+mn-ea"/>
                <a:cs typeface="Arial" pitchFamily="34" charset="0"/>
              </a:rPr>
              <a:t>intervista</a:t>
            </a:r>
            <a:r>
              <a:rPr kumimoji="0" lang="en-US" altLang="fr-FR" sz="1200" b="0" i="0" u="none" strike="noStrike" kern="1200" cap="none" spc="0" normalizeH="0" baseline="0" noProof="0" dirty="0">
                <a:ln>
                  <a:noFill/>
                </a:ln>
                <a:solidFill>
                  <a:srgbClr val="D17930"/>
                </a:solidFill>
                <a:effectLst/>
                <a:uLnTx/>
                <a:uFillTx/>
                <a:latin typeface="Century Gothic"/>
                <a:ea typeface="+mn-ea"/>
                <a:cs typeface="Arial" pitchFamily="34" charset="0"/>
              </a:rPr>
              <a:t> ai </a:t>
            </a:r>
            <a:r>
              <a:rPr kumimoji="0" lang="en-US" altLang="fr-FR" sz="1200" b="0" i="0" u="none" strike="noStrike" kern="1200" cap="none" spc="0" normalizeH="0" baseline="0" noProof="0" dirty="0" err="1">
                <a:ln>
                  <a:noFill/>
                </a:ln>
                <a:solidFill>
                  <a:srgbClr val="D17930"/>
                </a:solidFill>
                <a:effectLst/>
                <a:uLnTx/>
                <a:uFillTx/>
                <a:latin typeface="Century Gothic"/>
                <a:ea typeface="+mn-ea"/>
                <a:cs typeface="Arial" pitchFamily="34" charset="0"/>
              </a:rPr>
              <a:t>colleghi</a:t>
            </a:r>
            <a:r>
              <a:rPr kumimoji="0" lang="en-US" altLang="fr-FR"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 Azienda </a:t>
            </a:r>
            <a:r>
              <a:rPr kumimoji="0" lang="en-US" altLang="fr-FR" sz="1200" b="0" i="0" u="none" strike="noStrike" kern="1200" cap="none" spc="0" normalizeH="0" baseline="0" noProof="0" dirty="0" err="1">
                <a:ln>
                  <a:noFill/>
                </a:ln>
                <a:solidFill>
                  <a:srgbClr val="D17930"/>
                </a:solidFill>
                <a:effectLst/>
                <a:uLnTx/>
                <a:uFillTx/>
                <a:latin typeface="Century Gothic"/>
                <a:ea typeface="+mn-ea"/>
                <a:cs typeface="Arial" pitchFamily="34" charset="0"/>
                <a:sym typeface="Wingdings" panose="05000000000000000000" pitchFamily="2" charset="2"/>
              </a:rPr>
              <a:t>formatrice</a:t>
            </a:r>
            <a:endParaRPr kumimoji="0" lang="en-US" altLang="fr-FR" sz="12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171450" indent="-171450">
              <a:buFont typeface="Arial" panose="020B0604020202020204" pitchFamily="34" charset="0"/>
              <a:buChar char="•"/>
            </a:pPr>
            <a:r>
              <a:rPr kumimoji="0" lang="en-US" sz="1200" b="0" i="0" u="none" strike="noStrike" kern="1200" cap="none" spc="0" normalizeH="0" baseline="0" noProof="0" dirty="0" err="1">
                <a:ln>
                  <a:noFill/>
                </a:ln>
                <a:solidFill>
                  <a:srgbClr val="D17930"/>
                </a:solidFill>
                <a:effectLst/>
                <a:uLnTx/>
                <a:uFillTx/>
                <a:latin typeface="Century Gothic"/>
                <a:ea typeface="+mn-ea"/>
                <a:cs typeface="Arial" pitchFamily="34" charset="0"/>
              </a:rPr>
              <a:t>Unità didattica</a:t>
            </a:r>
            <a:r>
              <a:rPr kumimoji="0" lang="en-US" sz="1200" b="0"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rPr>
              <a:t>Workshop: individuate un ambito problematico che vi interessa</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 in classe</a:t>
            </a:r>
            <a:endParaRPr lang="de-CH" b="0" dirty="0"/>
          </a:p>
          <a:p>
            <a:endParaRPr lang="de-CH" b="0" dirty="0"/>
          </a:p>
          <a:p>
            <a:r>
              <a:rPr lang="de-CH" dirty="0"/>
              <a:t>Non è necessario attuare tutti i diversi approcci; il docente può selezionarli in modo mirato e combinarli tra loro in vari modi. In questo modulo è importante, innanzitutto, consentire una certa ampiezza di approccio. Un’analisi più approfondita e, infine, la definizione del problema concreto su cui si dovrà effettivamente lavorare, avverranno poi nei moduli successivi.</a:t>
            </a:r>
            <a:endParaRPr lang="de-CH" b="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4ACCD-592A-4F94-178F-29F535B348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C3E5073-501B-3132-B7FC-E44FF6BE927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172F397-3EE1-DD58-680B-609211F6BCFF}"/>
              </a:ext>
            </a:extLst>
          </p:cNvPr>
          <p:cNvSpPr>
            <a:spLocks noGrp="1"/>
          </p:cNvSpPr>
          <p:nvPr>
            <p:ph type="body" idx="1"/>
          </p:nvPr>
        </p:nvSpPr>
        <p:spPr/>
        <p:txBody>
          <a:bodyPr/>
          <a:lstStyle/>
          <a:p>
            <a:r>
              <a:rPr lang="de-CH" dirty="0"/>
              <a:t>È molto importante che il problema su cui stanno </a:t>
            </a:r>
            <a:r>
              <a:rPr lang="de-CH" dirty="0" err="1"/>
              <a:t>lavorando</a:t>
            </a:r>
            <a:r>
              <a:rPr lang="de-CH" dirty="0"/>
              <a:t> le </a:t>
            </a:r>
            <a:r>
              <a:rPr lang="de-CH" dirty="0" err="1"/>
              <a:t>persone</a:t>
            </a:r>
            <a:r>
              <a:rPr lang="de-CH" dirty="0"/>
              <a:t> in </a:t>
            </a:r>
            <a:r>
              <a:rPr lang="de-CH" dirty="0" err="1"/>
              <a:t>formazione</a:t>
            </a:r>
            <a:r>
              <a:rPr lang="de-CH" dirty="0"/>
              <a:t> </a:t>
            </a:r>
            <a:r>
              <a:rPr lang="de-CH" dirty="0" err="1"/>
              <a:t>sia</a:t>
            </a:r>
            <a:r>
              <a:rPr lang="de-CH" dirty="0"/>
              <a:t> ben in linea con </a:t>
            </a:r>
            <a:r>
              <a:rPr lang="de-CH" b="0" i="1" dirty="0"/>
              <a:t>myidea</a:t>
            </a:r>
            <a:r>
              <a:rPr lang="de-CH" dirty="0"/>
              <a:t>. Non dovrebbe essere né troppo facile da risolvere né troppo complesso o astratto, al punto da impedire di mettere in pratica ulteriori passaggi (ad esempio, la verifica di un’idea). I compiti e le indicazioni contenute nelle diapositive seguenti hanno lo scopo di aiutare a individuare un problema adeguato e a formularlo in modo che si adatti bene a </a:t>
            </a:r>
            <a:r>
              <a:rPr lang="de-CH" b="0" i="1" dirty="0"/>
              <a:t>myidea</a:t>
            </a:r>
            <a:r>
              <a:rPr lang="de-CH" dirty="0"/>
              <a:t>.</a:t>
            </a:r>
          </a:p>
        </p:txBody>
      </p:sp>
      <p:sp>
        <p:nvSpPr>
          <p:cNvPr id="4" name="Foliennummernplatzhalter 3">
            <a:extLst>
              <a:ext uri="{FF2B5EF4-FFF2-40B4-BE49-F238E27FC236}">
                <a16:creationId xmlns:a16="http://schemas.microsoft.com/office/drawing/2014/main" id="{CA20C933-44E7-87FF-4444-CF06013C9A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716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0F36-91F3-91AD-C002-D44769095F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4B7B1EF-D1CE-DB7D-B743-CC3042489C3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54BAB9-CC55-20EF-A735-3DC3B8C4AD28}"/>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mn-ea"/>
                <a:cs typeface="Times New Roman" panose="02020603050405020304" pitchFamily="18" charset="0"/>
              </a:rPr>
              <a:t>Per iniziare, si utilizza una breve situazione di vita quotidiana («Torta senza uova») per rendere tangibile il concetto di «problema». Al centro vi sono le domande «È un problema? Perché?» e «Come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procederete</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ora?». Entrambe le domande possono essere raccolte brevemente in plenaria. Facoltativamente, è possibile prevedere una brevissima fase in piccoli gruppi (2–3 minuti) in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cui</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le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persone</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in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formazione</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annotano</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le prime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possibili</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soluzioni</a:t>
            </a:r>
            <a:r>
              <a:rPr lang="de-CH" sz="1100" kern="1200" dirty="0">
                <a:solidFill>
                  <a:schemeClr val="tx1"/>
                </a:solidFill>
                <a:effectLst/>
                <a:latin typeface="Century Gothic" panose="020B0502020202020204" pitchFamily="34" charset="0"/>
                <a:ea typeface="+mn-ea"/>
                <a:cs typeface="Times New Roman" panose="02020603050405020304" pitchFamily="18" charset="0"/>
              </a:rPr>
              <a:t>.</a:t>
            </a: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mn-ea"/>
                <a:cs typeface="Times New Roman" panose="02020603050405020304" pitchFamily="18" charset="0"/>
              </a:rPr>
              <a:t>Vengono raccolte le proposte spontanee –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alternativa</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alle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uova</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un altro dolce, chiedere aiuto – che definiscono il livello delle soluzioni. Il problema, invece, descrive lo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scostamento</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mn-ea"/>
                <a:cs typeface="Times New Roman" panose="02020603050405020304" pitchFamily="18" charset="0"/>
              </a:rPr>
              <a:t>dal</a:t>
            </a:r>
            <a:r>
              <a:rPr lang="de-CH" sz="1100" kern="1200" dirty="0">
                <a:solidFill>
                  <a:schemeClr val="tx1"/>
                </a:solidFill>
                <a:effectLst/>
                <a:latin typeface="Century Gothic" panose="020B0502020202020204" pitchFamily="34" charset="0"/>
                <a:ea typeface="+mn-ea"/>
                <a:cs typeface="Times New Roman" panose="02020603050405020304" pitchFamily="18" charset="0"/>
              </a:rPr>
              <a:t> piano, oltre a un ostacolo attuale e al suo effetto (ad es.: io, a casa, sabato alle 19:00; uova disponibili 0/3; impossibile fare la spesa; di conseguenza, nessuna sorpresa puntuale/aspettative deluse).</a:t>
            </a: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mn-ea"/>
                <a:cs typeface="Times New Roman" panose="02020603050405020304" pitchFamily="18" charset="0"/>
              </a:rPr>
              <a:t>L’esercizio ha quindi un duplice obiettivo: la definizione dei concetti (problema vs. soluzione) e un primo, cauto approccio alla ricerca di idee.</a:t>
            </a:r>
            <a:endParaRPr lang="de-CH"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0795FC7B-A433-C49B-3A8E-38C2DA6A638A}"/>
              </a:ext>
            </a:extLst>
          </p:cNvPr>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160191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C93D-3CD2-A34B-3BC9-BCFBC6D5483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C6865E-67BB-0ADD-F513-B91F2C27DC5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C674A10-A920-0D9E-BE3C-266B98EEC62C}"/>
              </a:ext>
            </a:extLst>
          </p:cNvPr>
          <p:cNvSpPr>
            <a:spLocks noGrp="1"/>
          </p:cNvSpPr>
          <p:nvPr>
            <p:ph type="body" idx="1"/>
          </p:nvPr>
        </p:nvSpPr>
        <p:spPr/>
        <p:txBody>
          <a:bodyPr/>
          <a:lstStyle/>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Gli elementi costitutivi di un problema vengono definiti in modo esplicito e si ricollegano direttamente alla situazione della torta. Diventa evidente che un problema è costituito da un soggetto ben definito, un contesto preciso (dove/quando),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una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deviazione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misurabile (reale ≠ previsto, idealmente con numero e unità di misura), un ostacolo attuale (cosa sta bloccando la situazione in questo momento?) e l’impatto sulle persone coinvolte (tempo/errori/soddisfazione/rischio).</a:t>
            </a:r>
          </a:p>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È utile distinguere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tra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deviazione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e ostacolo: «0 uova invece di 3»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descrive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la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deviazione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(numero), mentre «impossibilità di fare la spesa» rappresenta l’ostacolo (tempo/accesso). L’effetto indica la conseguenza immediata per le persone coinvolte.</a:t>
            </a:r>
            <a:endParaRPr lang="de-CH"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EF4388C3-25B0-DD4F-5ACF-2578D561F2EF}"/>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2048273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E5A6-DAF5-6C1F-C4A8-B2CD087423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7037F4-B92C-C6AE-C5C6-073A614550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769B1D-7FA8-B00D-1467-F5D229CDC6B6}"/>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I criteri di selezione per gli argomenti adatti a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si ricollegano all’esempio della torta: i problemi una tantum, risolvibili rapidamente, sono troppo limitati; si cercano invece problemi ricorrenti della vita quotidiana o lavorativa, con un gruppo di persone chiaramente identificato e conseguenze tangibili. È fondamentale che vi sia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una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deviazione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misurabile (almeno un numero e un’unità di misura) e che si abbia accesso al luogo e alle persone coinvolte.</a:t>
            </a:r>
            <a:endParaRPr lang="de-CH" dirty="0"/>
          </a:p>
        </p:txBody>
      </p:sp>
      <p:sp>
        <p:nvSpPr>
          <p:cNvPr id="4" name="Foliennummernplatzhalter 3">
            <a:extLst>
              <a:ext uri="{FF2B5EF4-FFF2-40B4-BE49-F238E27FC236}">
                <a16:creationId xmlns:a16="http://schemas.microsoft.com/office/drawing/2014/main" id="{0B171412-4928-CC25-90DC-4FFA5B2BFCED}"/>
              </a:ext>
            </a:extLst>
          </p:cNvPr>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62876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298C-F176-C3E9-08A7-6F484D13AE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2AC3DE-CCBB-7190-D1F7-1CF0F3F0935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651C5D4-F3C5-ED1E-85EB-16FBF3436847}"/>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L'argomento deve rientrare nella sfera di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competenza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delle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persone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in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formazione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azioni</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nell’ambito</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del proprio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ruolo</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budget limitato, assenza di dati sensibili o interventi rischiosi).</a:t>
            </a: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Dal punto di vista aziendale, l’iniziativa è particolarmente vantaggiosa se la soluzione è nuova o nettamente migliorata – e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può</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essere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testata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come prototipo o prova pilota in poche settimane – anziché limitarsi ad acquistare qualcosa di già esistente o a portare a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termine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un’attività</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di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routine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p>
          <a:p>
            <a:endParaRPr lang="de-CH" dirty="0"/>
          </a:p>
        </p:txBody>
      </p:sp>
      <p:sp>
        <p:nvSpPr>
          <p:cNvPr id="4" name="Foliennummernplatzhalter 3">
            <a:extLst>
              <a:ext uri="{FF2B5EF4-FFF2-40B4-BE49-F238E27FC236}">
                <a16:creationId xmlns:a16="http://schemas.microsoft.com/office/drawing/2014/main" id="{A5062E52-24BC-F8DE-1BDF-1C8FC8D5AD59}"/>
              </a:ext>
            </a:extLst>
          </p:cNvPr>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18686858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2.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2.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2.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4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4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2.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2.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2.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2.xml"/><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50.png"/><Relationship Id="rId7" Type="http://schemas.openxmlformats.org/officeDocument/2006/relationships/image" Target="../media/image313.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2.png"/><Relationship Id="rId11" Type="http://schemas.openxmlformats.org/officeDocument/2006/relationships/image" Target="../media/image318.png"/><Relationship Id="rId5" Type="http://schemas.openxmlformats.org/officeDocument/2006/relationships/image" Target="../media/image311.png"/><Relationship Id="rId10" Type="http://schemas.openxmlformats.org/officeDocument/2006/relationships/image" Target="../media/image317.png"/><Relationship Id="rId4" Type="http://schemas.openxmlformats.org/officeDocument/2006/relationships/image" Target="../media/image310.png"/><Relationship Id="rId9" Type="http://schemas.openxmlformats.org/officeDocument/2006/relationships/image" Target="../media/image315.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2.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331.png"/><Relationship Id="rId16" Type="http://schemas.openxmlformats.org/officeDocument/2006/relationships/image" Target="../media/image345.png"/><Relationship Id="rId1" Type="http://schemas.openxmlformats.org/officeDocument/2006/relationships/slideMaster" Target="../slideMasters/slideMaster2.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2.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2.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2.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2.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2.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2.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1.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1.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1.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1.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1.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1.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1.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50.png"/><Relationship Id="rId7" Type="http://schemas.openxmlformats.org/officeDocument/2006/relationships/image" Target="../media/image313.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2.png"/><Relationship Id="rId11" Type="http://schemas.openxmlformats.org/officeDocument/2006/relationships/image" Target="../media/image318.png"/><Relationship Id="rId5" Type="http://schemas.openxmlformats.org/officeDocument/2006/relationships/image" Target="../media/image311.png"/><Relationship Id="rId10" Type="http://schemas.openxmlformats.org/officeDocument/2006/relationships/image" Target="../media/image317.png"/><Relationship Id="rId4" Type="http://schemas.openxmlformats.org/officeDocument/2006/relationships/image" Target="../media/image310.png"/><Relationship Id="rId9" Type="http://schemas.openxmlformats.org/officeDocument/2006/relationships/image" Target="../media/image315.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1.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331.png"/><Relationship Id="rId16" Type="http://schemas.openxmlformats.org/officeDocument/2006/relationships/image" Target="../media/image345.png"/><Relationship Id="rId1" Type="http://schemas.openxmlformats.org/officeDocument/2006/relationships/slideMaster" Target="../slideMasters/slideMaster1.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1.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1.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1.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1.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1.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705635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9641652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1246863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83947110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5810768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45818489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1894327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137662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40498311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682230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157061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7682659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043072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001644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907709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2318315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793013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6067564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1716680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99927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9511102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15472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5516337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5432124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38623857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18789119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1888230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7675394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726027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626903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53978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52214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5415509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86149421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7065673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72611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54086849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98130489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83703965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52924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1461128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62616016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093037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2060580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222775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53783493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3866475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9064277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56482410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493086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4767469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02438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0201542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7587064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380208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9829583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4279528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0983401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65847427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739521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32330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9617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583658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7974030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2145014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100018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78932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2207666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8020832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51627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9940817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5484661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7144765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1967231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0269247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2205741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93358676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093748332"/>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3939" r:id="rId68"/>
    <p:sldLayoutId id="2147483940" r:id="rId69"/>
    <p:sldLayoutId id="2147483941" r:id="rId70"/>
    <p:sldLayoutId id="2147483942" r:id="rId71"/>
    <p:sldLayoutId id="2147483943" r:id="rId72"/>
    <p:sldLayoutId id="2147483944" r:id="rId73"/>
    <p:sldLayoutId id="2147483945" r:id="rId74"/>
    <p:sldLayoutId id="2147483946" r:id="rId75"/>
    <p:sldLayoutId id="2147483947" r:id="rId76"/>
    <p:sldLayoutId id="2147483948"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95.jpeg"/></Relationships>
</file>

<file path=ppt/slides/_rels/slide1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08.svg"/><Relationship Id="rId7" Type="http://schemas.openxmlformats.org/officeDocument/2006/relationships/image" Target="../media/image412.png"/><Relationship Id="rId12" Type="http://schemas.openxmlformats.org/officeDocument/2006/relationships/hyperlink" Target="https://wemakeit.com/projects/biber-unter-verdacht" TargetMode="External"/><Relationship Id="rId2" Type="http://schemas.openxmlformats.org/officeDocument/2006/relationships/notesSlide" Target="../notesSlides/notesSlide10.xml"/><Relationship Id="rId1" Type="http://schemas.openxmlformats.org/officeDocument/2006/relationships/slideLayout" Target="../slideLayouts/slideLayout60.xml"/><Relationship Id="rId6" Type="http://schemas.openxmlformats.org/officeDocument/2006/relationships/image" Target="../media/image411.svg"/><Relationship Id="rId11" Type="http://schemas.microsoft.com/office/2007/relationships/hdphoto" Target="../media/hdphoto11.wdp"/><Relationship Id="rId5" Type="http://schemas.openxmlformats.org/officeDocument/2006/relationships/image" Target="../media/image410.svg"/><Relationship Id="rId10" Type="http://schemas.openxmlformats.org/officeDocument/2006/relationships/image" Target="../media/image414.png"/><Relationship Id="rId4" Type="http://schemas.openxmlformats.org/officeDocument/2006/relationships/image" Target="../media/image409.svg"/><Relationship Id="rId9" Type="http://schemas.openxmlformats.org/officeDocument/2006/relationships/image" Target="../media/image413.png"/></Relationships>
</file>

<file path=ppt/slides/_rels/slide11.xml.rels><?xml version="1.0" encoding="UTF-8" standalone="yes"?>
<Relationships xmlns="http://schemas.openxmlformats.org/package/2006/relationships"><Relationship Id="rId3" Type="http://schemas.openxmlformats.org/officeDocument/2006/relationships/image" Target="../media/image415.png"/><Relationship Id="rId2" Type="http://schemas.openxmlformats.org/officeDocument/2006/relationships/notesSlide" Target="../notesSlides/notesSlide11.xml"/><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image" Target="../media/image416.png"/><Relationship Id="rId2" Type="http://schemas.openxmlformats.org/officeDocument/2006/relationships/notesSlide" Target="../notesSlides/notesSlide12.xml"/><Relationship Id="rId1" Type="http://schemas.openxmlformats.org/officeDocument/2006/relationships/slideLayout" Target="../slideLayouts/slideLayout48.xml"/><Relationship Id="rId4" Type="http://schemas.openxmlformats.org/officeDocument/2006/relationships/image" Target="../media/image4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417.pn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418.jpeg"/><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59.xml"/><Relationship Id="rId4" Type="http://schemas.openxmlformats.org/officeDocument/2006/relationships/image" Target="../media/image39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4.xml"/></Relationships>
</file>

<file path=ppt/slides/_rels/slide24.xml.rels><?xml version="1.0" encoding="UTF-8" standalone="yes"?>
<Relationships xmlns="http://schemas.openxmlformats.org/package/2006/relationships"><Relationship Id="rId3" Type="http://schemas.openxmlformats.org/officeDocument/2006/relationships/image" Target="../media/image419.png"/><Relationship Id="rId2" Type="http://schemas.openxmlformats.org/officeDocument/2006/relationships/notesSlide" Target="../notesSlides/notesSlide24.xml"/><Relationship Id="rId1" Type="http://schemas.openxmlformats.org/officeDocument/2006/relationships/slideLayout" Target="../slideLayouts/slideLayout125.xml"/><Relationship Id="rId5" Type="http://schemas.openxmlformats.org/officeDocument/2006/relationships/image" Target="../media/image421.png"/><Relationship Id="rId4" Type="http://schemas.openxmlformats.org/officeDocument/2006/relationships/image" Target="../media/image4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4.xml"/></Relationships>
</file>

<file path=ppt/slides/_rels/slide26.xml.rels><?xml version="1.0" encoding="UTF-8" standalone="yes"?>
<Relationships xmlns="http://schemas.openxmlformats.org/package/2006/relationships"><Relationship Id="rId3" Type="http://schemas.openxmlformats.org/officeDocument/2006/relationships/image" Target="../media/image422.jpeg"/><Relationship Id="rId2" Type="http://schemas.openxmlformats.org/officeDocument/2006/relationships/notesSlide" Target="../notesSlides/notesSlide26.xml"/><Relationship Id="rId1" Type="http://schemas.openxmlformats.org/officeDocument/2006/relationships/slideLayout" Target="../slideLayouts/slideLayout125.xml"/></Relationships>
</file>

<file path=ppt/slides/_rels/slide27.xml.rels><?xml version="1.0" encoding="UTF-8" standalone="yes"?>
<Relationships xmlns="http://schemas.openxmlformats.org/package/2006/relationships"><Relationship Id="rId3" Type="http://schemas.openxmlformats.org/officeDocument/2006/relationships/image" Target="../media/image423.png"/><Relationship Id="rId2" Type="http://schemas.openxmlformats.org/officeDocument/2006/relationships/notesSlide" Target="../notesSlides/notesSlide27.xml"/><Relationship Id="rId1" Type="http://schemas.openxmlformats.org/officeDocument/2006/relationships/slideLayout" Target="../slideLayouts/slideLayout125.xml"/></Relationships>
</file>

<file path=ppt/slides/_rels/slide28.xml.rels><?xml version="1.0" encoding="UTF-8" standalone="yes"?>
<Relationships xmlns="http://schemas.openxmlformats.org/package/2006/relationships"><Relationship Id="rId3" Type="http://schemas.openxmlformats.org/officeDocument/2006/relationships/image" Target="../media/image424.png"/><Relationship Id="rId2" Type="http://schemas.openxmlformats.org/officeDocument/2006/relationships/notesSlide" Target="../notesSlides/notesSlide28.xml"/><Relationship Id="rId1" Type="http://schemas.openxmlformats.org/officeDocument/2006/relationships/slideLayout" Target="../slideLayouts/slideLayout1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401.svg"/><Relationship Id="rId13" Type="http://schemas.openxmlformats.org/officeDocument/2006/relationships/image" Target="../media/image406.svg"/><Relationship Id="rId3" Type="http://schemas.openxmlformats.org/officeDocument/2006/relationships/image" Target="../media/image397.png"/><Relationship Id="rId7" Type="http://schemas.openxmlformats.org/officeDocument/2006/relationships/image" Target="../media/image400.svg"/><Relationship Id="rId12" Type="http://schemas.openxmlformats.org/officeDocument/2006/relationships/image" Target="../media/image405.sv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image" Target="../media/image399.svg"/><Relationship Id="rId11" Type="http://schemas.openxmlformats.org/officeDocument/2006/relationships/image" Target="../media/image404.svg"/><Relationship Id="rId5" Type="http://schemas.openxmlformats.org/officeDocument/2006/relationships/image" Target="../media/image398.svg"/><Relationship Id="rId10" Type="http://schemas.openxmlformats.org/officeDocument/2006/relationships/image" Target="../media/image403.svg"/><Relationship Id="rId4" Type="http://schemas.microsoft.com/office/2007/relationships/hdphoto" Target="../media/hdphoto9.wdp"/><Relationship Id="rId9" Type="http://schemas.openxmlformats.org/officeDocument/2006/relationships/image" Target="../media/image402.svg"/><Relationship Id="rId14" Type="http://schemas.openxmlformats.org/officeDocument/2006/relationships/image" Target="../media/image40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B5132A5-C60A-4155-AB83-FBEB00069D1D}"/>
              </a:ext>
            </a:extLst>
          </p:cNvPr>
          <p:cNvSpPr/>
          <p:nvPr/>
        </p:nvSpPr>
        <p:spPr>
          <a:xfrm>
            <a:off x="925894" y="5518778"/>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i="0" u="none" strike="noStrike" kern="1200" cap="none" spc="0" normalizeH="0" baseline="0" noProof="0" dirty="0">
                <a:ln>
                  <a:noFill/>
                </a:ln>
                <a:solidFill>
                  <a:srgbClr val="8EB403"/>
                </a:solidFill>
                <a:effectLst/>
                <a:uLnTx/>
                <a:uFillTx/>
                <a:latin typeface="Century Gothic"/>
                <a:ea typeface="+mn-ea"/>
                <a:cs typeface="+mn-cs"/>
              </a:rPr>
              <a:t>my</a:t>
            </a:r>
            <a:r>
              <a:rPr kumimoji="0" lang="de-CH" sz="4200" b="1" i="0" u="none" strike="noStrike" kern="1200" cap="none" spc="0" normalizeH="0" baseline="0" noProof="0" dirty="0">
                <a:ln>
                  <a:noFill/>
                </a:ln>
                <a:solidFill>
                  <a:srgbClr val="8EB403"/>
                </a:solidFill>
                <a:effectLst/>
                <a:uLnTx/>
                <a:uFillTx/>
                <a:latin typeface="Century Gothic"/>
                <a:ea typeface="+mn-ea"/>
                <a:cs typeface="+mn-cs"/>
              </a:rPr>
              <a:t>idea.</a:t>
            </a:r>
            <a:r>
              <a:rPr kumimoji="0" lang="de-CH" sz="4200" b="0" i="0" u="none" strike="noStrike" kern="1200" cap="none" spc="0" normalizeH="0" baseline="0" noProof="0" dirty="0">
                <a:ln>
                  <a:noFill/>
                </a:ln>
                <a:solidFill>
                  <a:srgbClr val="8EB403"/>
                </a:solidFill>
                <a:effectLst/>
                <a:uLnTx/>
                <a:uFillTx/>
                <a:latin typeface="Century Gothic"/>
                <a:ea typeface="+mn-ea"/>
                <a:cs typeface="+mn-cs"/>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Grafik 5">
            <a:extLst>
              <a:ext uri="{FF2B5EF4-FFF2-40B4-BE49-F238E27FC236}">
                <a16:creationId xmlns:a16="http://schemas.microsoft.com/office/drawing/2014/main" id="{E2FC2675-7C4E-F41D-37AB-71C1F2FA01E9}"/>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278261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6CC67BC-996F-5DA8-EF43-F32E7BF973E9}"/>
              </a:ext>
            </a:extLst>
          </p:cNvPr>
          <p:cNvSpPr>
            <a:spLocks noGrp="1"/>
          </p:cNvSpPr>
          <p:nvPr>
            <p:ph type="sldNum" sz="quarter" idx="12"/>
          </p:nvPr>
        </p:nvSpPr>
        <p:spPr/>
        <p:txBody>
          <a:bodyPr/>
          <a:lstStyle/>
          <a:p>
            <a:fld id="{B7E6CA31-DA56-47CF-9891-B6D0296B6AEC}" type="slidenum">
              <a:rPr lang="ru-RU" smtClean="0"/>
              <a:t>10</a:t>
            </a:fld>
            <a:endParaRPr lang="ru-RU"/>
          </a:p>
        </p:txBody>
      </p:sp>
      <p:pic>
        <p:nvPicPr>
          <p:cNvPr id="5" name="Grafik 4" descr="Traurige Gesichtskontur mit einfarbiger Füllung">
            <a:extLst>
              <a:ext uri="{FF2B5EF4-FFF2-40B4-BE49-F238E27FC236}">
                <a16:creationId xmlns:a16="http://schemas.microsoft.com/office/drawing/2014/main" id="{568665D7-4422-0385-8703-3E45A50CF5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5210" y="2438403"/>
            <a:ext cx="529771" cy="529771"/>
          </a:xfrm>
          <a:prstGeom prst="rect">
            <a:avLst/>
          </a:prstGeom>
        </p:spPr>
      </p:pic>
      <p:pic>
        <p:nvPicPr>
          <p:cNvPr id="6" name="Grafik 5" descr="Traurige Gesichtskontur mit einfarbiger Füllung">
            <a:extLst>
              <a:ext uri="{FF2B5EF4-FFF2-40B4-BE49-F238E27FC236}">
                <a16:creationId xmlns:a16="http://schemas.microsoft.com/office/drawing/2014/main" id="{022C4178-9D54-37D3-551E-BBC0161A75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78405" y="2235202"/>
            <a:ext cx="1930399" cy="1930399"/>
          </a:xfrm>
          <a:prstGeom prst="rect">
            <a:avLst/>
          </a:prstGeom>
        </p:spPr>
      </p:pic>
      <p:pic>
        <p:nvPicPr>
          <p:cNvPr id="7" name="Grafik 6" descr="Traurige Gesichtskontur mit einfarbiger Füllung">
            <a:extLst>
              <a:ext uri="{FF2B5EF4-FFF2-40B4-BE49-F238E27FC236}">
                <a16:creationId xmlns:a16="http://schemas.microsoft.com/office/drawing/2014/main" id="{D1996BEF-34D0-B6F0-9959-C686AD0C22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27688" y="1619707"/>
            <a:ext cx="4753428" cy="4753428"/>
          </a:xfrm>
          <a:prstGeom prst="rect">
            <a:avLst/>
          </a:prstGeom>
        </p:spPr>
      </p:pic>
      <p:sp>
        <p:nvSpPr>
          <p:cNvPr id="8" name="Rectangle 2">
            <a:extLst>
              <a:ext uri="{FF2B5EF4-FFF2-40B4-BE49-F238E27FC236}">
                <a16:creationId xmlns:a16="http://schemas.microsoft.com/office/drawing/2014/main" id="{3FD430AB-0D84-20AD-DF23-26F8F71B82B3}"/>
              </a:ext>
            </a:extLst>
          </p:cNvPr>
          <p:cNvSpPr txBox="1">
            <a:spLocks noChangeArrowheads="1"/>
          </p:cNvSpPr>
          <p:nvPr/>
        </p:nvSpPr>
        <p:spPr bwMode="auto">
          <a:xfrm>
            <a:off x="933504" y="126486"/>
            <a:ext cx="9845485" cy="795947"/>
          </a:xfrm>
          <a:prstGeom prst="rect">
            <a:avLst/>
          </a:prstGeom>
          <a:noFill/>
          <a:ln w="9525">
            <a:noFill/>
            <a:miter lim="800000"/>
            <a:headEnd/>
            <a:tailEnd/>
          </a:ln>
        </p:spPr>
        <p:txBody>
          <a:bodyPr anchor="ctr"/>
          <a:lstStyle/>
          <a:p>
            <a:pPr>
              <a:defRPr/>
            </a:pPr>
            <a:r>
              <a:rPr lang="de-CH" sz="2400" b="1" noProof="0" dirty="0">
                <a:solidFill>
                  <a:srgbClr val="D17930"/>
                </a:solidFill>
                <a:latin typeface="+mj-lt"/>
                <a:ea typeface="ＭＳ Ｐゴシック" charset="0"/>
                <a:cs typeface="Arial"/>
              </a:rPr>
              <a:t>Problemi legati alle «fake news»</a:t>
            </a:r>
          </a:p>
        </p:txBody>
      </p:sp>
      <p:sp>
        <p:nvSpPr>
          <p:cNvPr id="10" name="Textfeld 9">
            <a:extLst>
              <a:ext uri="{FF2B5EF4-FFF2-40B4-BE49-F238E27FC236}">
                <a16:creationId xmlns:a16="http://schemas.microsoft.com/office/drawing/2014/main" id="{6C0F63FB-F370-3116-53FD-AB05F9456F64}"/>
              </a:ext>
            </a:extLst>
          </p:cNvPr>
          <p:cNvSpPr txBox="1"/>
          <p:nvPr/>
        </p:nvSpPr>
        <p:spPr>
          <a:xfrm>
            <a:off x="8241394" y="1071292"/>
            <a:ext cx="3126015" cy="923330"/>
          </a:xfrm>
          <a:prstGeom prst="rect">
            <a:avLst/>
          </a:prstGeom>
          <a:solidFill>
            <a:srgbClr val="0B4874"/>
          </a:solidFill>
        </p:spPr>
        <p:txBody>
          <a:bodyPr wrap="square">
            <a:spAutoFit/>
          </a:bodyPr>
          <a:lstStyle/>
          <a:p>
            <a:pPr algn="ctr"/>
            <a:r>
              <a:rPr lang="de-CH" noProof="0" dirty="0">
                <a:solidFill>
                  <a:schemeClr val="bg1"/>
                </a:solidFill>
              </a:rPr>
              <a:t>«Diffusione delle fake news sui social media»</a:t>
            </a:r>
          </a:p>
          <a:p>
            <a:pPr algn="ctr"/>
            <a:endParaRPr lang="de-CH" noProof="0" dirty="0">
              <a:solidFill>
                <a:schemeClr val="bg1"/>
              </a:solidFill>
            </a:endParaRPr>
          </a:p>
        </p:txBody>
      </p:sp>
      <p:sp>
        <p:nvSpPr>
          <p:cNvPr id="11" name="Textfeld 10">
            <a:extLst>
              <a:ext uri="{FF2B5EF4-FFF2-40B4-BE49-F238E27FC236}">
                <a16:creationId xmlns:a16="http://schemas.microsoft.com/office/drawing/2014/main" id="{E0B7E19D-F012-6ED2-3B6A-AF0E294434A1}"/>
              </a:ext>
            </a:extLst>
          </p:cNvPr>
          <p:cNvSpPr txBox="1"/>
          <p:nvPr/>
        </p:nvSpPr>
        <p:spPr>
          <a:xfrm>
            <a:off x="4403139" y="794293"/>
            <a:ext cx="3024548" cy="1200329"/>
          </a:xfrm>
          <a:prstGeom prst="rect">
            <a:avLst/>
          </a:prstGeom>
          <a:solidFill>
            <a:srgbClr val="0B4874"/>
          </a:solidFill>
        </p:spPr>
        <p:txBody>
          <a:bodyPr wrap="square">
            <a:spAutoFit/>
          </a:bodyPr>
          <a:lstStyle/>
          <a:p>
            <a:pPr algn="ctr"/>
            <a:r>
              <a:rPr lang="de-CH" noProof="0" dirty="0">
                <a:solidFill>
                  <a:schemeClr val="bg1"/>
                </a:solidFill>
              </a:rPr>
              <a:t>«Mancanza di </a:t>
            </a:r>
            <a:r>
              <a:rPr lang="de-CH" noProof="0" dirty="0" err="1">
                <a:solidFill>
                  <a:schemeClr val="bg1"/>
                </a:solidFill>
              </a:rPr>
              <a:t>opportunità</a:t>
            </a:r>
            <a:r>
              <a:rPr lang="de-CH" noProof="0" dirty="0">
                <a:solidFill>
                  <a:schemeClr val="bg1"/>
                </a:solidFill>
              </a:rPr>
              <a:t> di </a:t>
            </a:r>
            <a:r>
              <a:rPr lang="de-CH" noProof="0" dirty="0" err="1">
                <a:solidFill>
                  <a:schemeClr val="bg1"/>
                </a:solidFill>
              </a:rPr>
              <a:t>sensibilizzazione</a:t>
            </a:r>
            <a:r>
              <a:rPr lang="de-CH" noProof="0" dirty="0">
                <a:solidFill>
                  <a:schemeClr val="bg1"/>
                </a:solidFill>
              </a:rPr>
              <a:t> tra i </a:t>
            </a:r>
            <a:r>
              <a:rPr lang="de-CH" noProof="0" dirty="0" err="1">
                <a:solidFill>
                  <a:schemeClr val="bg1"/>
                </a:solidFill>
              </a:rPr>
              <a:t>bambini</a:t>
            </a:r>
            <a:r>
              <a:rPr lang="de-CH" noProof="0" dirty="0">
                <a:solidFill>
                  <a:schemeClr val="bg1"/>
                </a:solidFill>
              </a:rPr>
              <a:t>»</a:t>
            </a:r>
          </a:p>
        </p:txBody>
      </p:sp>
      <p:sp>
        <p:nvSpPr>
          <p:cNvPr id="12" name="Textfeld 11">
            <a:extLst>
              <a:ext uri="{FF2B5EF4-FFF2-40B4-BE49-F238E27FC236}">
                <a16:creationId xmlns:a16="http://schemas.microsoft.com/office/drawing/2014/main" id="{3A6CB0E9-7B48-1706-E407-75B62C69FCCC}"/>
              </a:ext>
            </a:extLst>
          </p:cNvPr>
          <p:cNvSpPr txBox="1"/>
          <p:nvPr/>
        </p:nvSpPr>
        <p:spPr>
          <a:xfrm>
            <a:off x="734516" y="1039588"/>
            <a:ext cx="3080930" cy="923330"/>
          </a:xfrm>
          <a:prstGeom prst="rect">
            <a:avLst/>
          </a:prstGeom>
          <a:solidFill>
            <a:srgbClr val="0B4874"/>
          </a:solidFill>
        </p:spPr>
        <p:txBody>
          <a:bodyPr wrap="square">
            <a:spAutoFit/>
          </a:bodyPr>
          <a:lstStyle/>
          <a:p>
            <a:pPr algn="ctr"/>
            <a:r>
              <a:rPr lang="de-CH" noProof="0" dirty="0">
                <a:solidFill>
                  <a:schemeClr val="bg1"/>
                </a:solidFill>
              </a:rPr>
              <a:t>«Notizie false </a:t>
            </a:r>
            <a:r>
              <a:rPr lang="de-CH" noProof="0" dirty="0" err="1">
                <a:solidFill>
                  <a:schemeClr val="bg1"/>
                </a:solidFill>
              </a:rPr>
              <a:t>nella</a:t>
            </a:r>
            <a:r>
              <a:rPr lang="de-CH" noProof="0" dirty="0">
                <a:solidFill>
                  <a:schemeClr val="bg1"/>
                </a:solidFill>
              </a:rPr>
              <a:t> </a:t>
            </a:r>
            <a:br>
              <a:rPr lang="de-CH" noProof="0" dirty="0">
                <a:solidFill>
                  <a:schemeClr val="bg1"/>
                </a:solidFill>
              </a:rPr>
            </a:br>
            <a:r>
              <a:rPr lang="de-CH" noProof="0" dirty="0" err="1">
                <a:solidFill>
                  <a:schemeClr val="bg1"/>
                </a:solidFill>
              </a:rPr>
              <a:t>chat</a:t>
            </a:r>
            <a:r>
              <a:rPr lang="de-CH" noProof="0" dirty="0">
                <a:solidFill>
                  <a:schemeClr val="bg1"/>
                </a:solidFill>
              </a:rPr>
              <a:t> di classe»</a:t>
            </a:r>
            <a:endParaRPr lang="de-CH" dirty="0">
              <a:solidFill>
                <a:schemeClr val="bg1"/>
              </a:solidFill>
            </a:endParaRPr>
          </a:p>
          <a:p>
            <a:pPr algn="ctr"/>
            <a:endParaRPr lang="de-CH" noProof="0" dirty="0">
              <a:solidFill>
                <a:schemeClr val="bg1"/>
              </a:solidFill>
            </a:endParaRPr>
          </a:p>
        </p:txBody>
      </p:sp>
      <p:pic>
        <p:nvPicPr>
          <p:cNvPr id="22" name="Grafik 21" descr="Häkchen mit einfarbiger Füllung">
            <a:extLst>
              <a:ext uri="{FF2B5EF4-FFF2-40B4-BE49-F238E27FC236}">
                <a16:creationId xmlns:a16="http://schemas.microsoft.com/office/drawing/2014/main" id="{79F8AFD9-20C3-E2CF-5DF4-21DC9740EE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67665" y="141179"/>
            <a:ext cx="1644416" cy="1644416"/>
          </a:xfrm>
          <a:prstGeom prst="rect">
            <a:avLst/>
          </a:prstGeom>
        </p:spPr>
      </p:pic>
      <p:pic>
        <p:nvPicPr>
          <p:cNvPr id="24" name="Grafik 23" descr="Schließen mit einfarbiger Füllung">
            <a:extLst>
              <a:ext uri="{FF2B5EF4-FFF2-40B4-BE49-F238E27FC236}">
                <a16:creationId xmlns:a16="http://schemas.microsoft.com/office/drawing/2014/main" id="{95D191A4-54B8-96B0-768E-EAEEE4AD0D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32782" y="566807"/>
            <a:ext cx="1237566" cy="1237566"/>
          </a:xfrm>
          <a:prstGeom prst="rect">
            <a:avLst/>
          </a:prstGeom>
        </p:spPr>
      </p:pic>
      <p:pic>
        <p:nvPicPr>
          <p:cNvPr id="25" name="Grafik 24" descr="Schließen mit einfarbiger Füllung">
            <a:extLst>
              <a:ext uri="{FF2B5EF4-FFF2-40B4-BE49-F238E27FC236}">
                <a16:creationId xmlns:a16="http://schemas.microsoft.com/office/drawing/2014/main" id="{970104F3-1BA3-05B2-DA33-813CC576B8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78989" y="566807"/>
            <a:ext cx="1237566" cy="1237566"/>
          </a:xfrm>
          <a:prstGeom prst="rect">
            <a:avLst/>
          </a:prstGeom>
        </p:spPr>
      </p:pic>
      <p:pic>
        <p:nvPicPr>
          <p:cNvPr id="27" name="Grafik 26" descr="Ein Bild, das Text, Screenshot, Schrift, Dokument enthält.&#10;&#10;KI-generierte Inhalte können fehlerhaft sein.">
            <a:extLst>
              <a:ext uri="{FF2B5EF4-FFF2-40B4-BE49-F238E27FC236}">
                <a16:creationId xmlns:a16="http://schemas.microsoft.com/office/drawing/2014/main" id="{7D18FDD3-CF72-FCEA-F7F9-E6DB15F77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a:off x="1129277" y="2258039"/>
            <a:ext cx="2633100" cy="37245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9" name="Grafik 28" descr="Ein Bild, das Text, Cartoon, Säugetier, Darstellung enthält.&#10;&#10;KI-generierte Inhalte können fehlerhaft sein.">
            <a:extLst>
              <a:ext uri="{FF2B5EF4-FFF2-40B4-BE49-F238E27FC236}">
                <a16:creationId xmlns:a16="http://schemas.microsoft.com/office/drawing/2014/main" id="{29EB0DCB-2D84-947D-1ADE-05792E29168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75679" y="2313763"/>
            <a:ext cx="2571467" cy="3734219"/>
          </a:xfrm>
          <a:prstGeom prst="rect">
            <a:avLst/>
          </a:prstGeom>
        </p:spPr>
      </p:pic>
      <p:pic>
        <p:nvPicPr>
          <p:cNvPr id="33" name="Grafik 32">
            <a:extLst>
              <a:ext uri="{FF2B5EF4-FFF2-40B4-BE49-F238E27FC236}">
                <a16:creationId xmlns:a16="http://schemas.microsoft.com/office/drawing/2014/main" id="{868A9FE8-AE7E-39D7-89C6-2A899D89C2C8}"/>
              </a:ext>
            </a:extLst>
          </p:cNvPr>
          <p:cNvPicPr>
            <a:picLocks noChangeAspect="1"/>
          </p:cNvPicPr>
          <p:nvPr/>
        </p:nvPicPr>
        <p:blipFill>
          <a:blip r:embed="rId10" cstate="email">
            <a:duotone>
              <a:prstClr val="black"/>
              <a:srgbClr val="D9C3A5">
                <a:tint val="50000"/>
                <a:satMod val="180000"/>
              </a:srgbClr>
            </a:duotone>
            <a:extLst>
              <a:ext uri="{BEBA8EAE-BF5A-486C-A8C5-ECC9F3942E4B}">
                <a14:imgProps xmlns:a14="http://schemas.microsoft.com/office/drawing/2010/main">
                  <a14:imgLayer r:embed="rId11">
                    <a14:imgEffect>
                      <a14:saturation sat="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7807169" y="2120731"/>
            <a:ext cx="3881705" cy="3881705"/>
          </a:xfrm>
          <a:prstGeom prst="rect">
            <a:avLst/>
          </a:prstGeom>
        </p:spPr>
      </p:pic>
      <p:sp>
        <p:nvSpPr>
          <p:cNvPr id="34" name="Textfeld 33">
            <a:extLst>
              <a:ext uri="{FF2B5EF4-FFF2-40B4-BE49-F238E27FC236}">
                <a16:creationId xmlns:a16="http://schemas.microsoft.com/office/drawing/2014/main" id="{F40769D7-60A0-EFA9-2936-8EDD4E345877}"/>
              </a:ext>
            </a:extLst>
          </p:cNvPr>
          <p:cNvSpPr txBox="1"/>
          <p:nvPr/>
        </p:nvSpPr>
        <p:spPr>
          <a:xfrm>
            <a:off x="8228040" y="6228194"/>
            <a:ext cx="3085501" cy="246221"/>
          </a:xfrm>
          <a:prstGeom prst="rect">
            <a:avLst/>
          </a:prstGeom>
          <a:noFill/>
        </p:spPr>
        <p:txBody>
          <a:bodyPr wrap="square">
            <a:spAutoFit/>
          </a:bodyPr>
          <a:lstStyle/>
          <a:p>
            <a:r>
              <a:rPr lang="de-CH" sz="1000" b="1" dirty="0">
                <a:solidFill>
                  <a:srgbClr val="686868"/>
                </a:solidFill>
              </a:rPr>
              <a:t>Fonte: </a:t>
            </a:r>
            <a:r>
              <a:rPr lang="de-CH" sz="1000" dirty="0">
                <a:solidFill>
                  <a:srgbClr val="686868"/>
                </a:solidFill>
              </a:rPr>
              <a:t>ChatGPT 5 Thinking, uhsa, 21.10.25</a:t>
            </a:r>
          </a:p>
        </p:txBody>
      </p:sp>
      <p:sp>
        <p:nvSpPr>
          <p:cNvPr id="35" name="Textfeld 34">
            <a:extLst>
              <a:ext uri="{FF2B5EF4-FFF2-40B4-BE49-F238E27FC236}">
                <a16:creationId xmlns:a16="http://schemas.microsoft.com/office/drawing/2014/main" id="{2EAF2D70-6CD0-9638-822E-AC0D722D7BEF}"/>
              </a:ext>
            </a:extLst>
          </p:cNvPr>
          <p:cNvSpPr txBox="1"/>
          <p:nvPr/>
        </p:nvSpPr>
        <p:spPr>
          <a:xfrm>
            <a:off x="1054076" y="6230079"/>
            <a:ext cx="3085501" cy="246221"/>
          </a:xfrm>
          <a:prstGeom prst="rect">
            <a:avLst/>
          </a:prstGeom>
          <a:noFill/>
        </p:spPr>
        <p:txBody>
          <a:bodyPr wrap="square">
            <a:spAutoFit/>
          </a:bodyPr>
          <a:lstStyle/>
          <a:p>
            <a:r>
              <a:rPr lang="de-CH" sz="1000" b="1" dirty="0">
                <a:solidFill>
                  <a:srgbClr val="686868"/>
                </a:solidFill>
              </a:rPr>
              <a:t>Fonte: </a:t>
            </a:r>
            <a:r>
              <a:rPr lang="de-CH" sz="1000" dirty="0">
                <a:solidFill>
                  <a:srgbClr val="686868"/>
                </a:solidFill>
              </a:rPr>
              <a:t>ChatGPT 5 Thinking, uhsa, 21.10.25</a:t>
            </a:r>
          </a:p>
        </p:txBody>
      </p:sp>
      <p:sp>
        <p:nvSpPr>
          <p:cNvPr id="3" name="Textfeld 2">
            <a:extLst>
              <a:ext uri="{FF2B5EF4-FFF2-40B4-BE49-F238E27FC236}">
                <a16:creationId xmlns:a16="http://schemas.microsoft.com/office/drawing/2014/main" id="{BA552541-B399-8DB9-3DD1-6A7524ECDA4B}"/>
              </a:ext>
            </a:extLst>
          </p:cNvPr>
          <p:cNvSpPr txBox="1"/>
          <p:nvPr/>
        </p:nvSpPr>
        <p:spPr>
          <a:xfrm>
            <a:off x="4523687" y="6238502"/>
            <a:ext cx="3085501" cy="400110"/>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hlinkClick r:id="rId12">
                  <a:extLst>
                    <a:ext uri="{A12FA001-AC4F-418D-AE19-62706E023703}">
                      <ahyp:hlinkClr xmlns:ahyp="http://schemas.microsoft.com/office/drawing/2018/hyperlinkcolor" val="tx"/>
                    </a:ext>
                  </a:extLst>
                </a:hlinkClick>
              </a:rPr>
              <a:t> https://wemakeit.com/projects/biber-unter-verdacht</a:t>
            </a:r>
            <a:r>
              <a:rPr lang="de-CH" sz="1000" dirty="0">
                <a:solidFill>
                  <a:srgbClr val="686868"/>
                </a:solidFill>
              </a:rPr>
              <a:t>, consultato il 21.10.25</a:t>
            </a:r>
          </a:p>
        </p:txBody>
      </p:sp>
    </p:spTree>
    <p:extLst>
      <p:ext uri="{BB962C8B-B14F-4D97-AF65-F5344CB8AC3E}">
        <p14:creationId xmlns:p14="http://schemas.microsoft.com/office/powerpoint/2010/main" val="406939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par>
                                <p:cTn id="50" presetID="10" presetClass="entr" presetSubtype="0" fill="hold" nodeType="with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34" grpId="0"/>
      <p:bldP spid="35"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65F6-9D20-7D8D-CF48-47A1CFA5E2B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0B72E1C-3140-F8E0-D3D6-EBE97BD3EE7F}"/>
              </a:ext>
            </a:extLst>
          </p:cNvPr>
          <p:cNvSpPr>
            <a:spLocks noGrp="1"/>
          </p:cNvSpPr>
          <p:nvPr>
            <p:ph type="sldNum" sz="quarter" idx="12"/>
          </p:nvPr>
        </p:nvSpPr>
        <p:spPr/>
        <p:txBody>
          <a:bodyPr/>
          <a:lstStyle/>
          <a:p>
            <a:fld id="{B7E6CA31-DA56-47CF-9891-B6D0296B6AEC}" type="slidenum">
              <a:rPr lang="ru-RU" smtClean="0"/>
              <a:t>11</a:t>
            </a:fld>
            <a:endParaRPr lang="ru-RU"/>
          </a:p>
        </p:txBody>
      </p:sp>
      <p:sp>
        <p:nvSpPr>
          <p:cNvPr id="7" name="Text Box 2">
            <a:extLst>
              <a:ext uri="{FF2B5EF4-FFF2-40B4-BE49-F238E27FC236}">
                <a16:creationId xmlns:a16="http://schemas.microsoft.com/office/drawing/2014/main" id="{A8531916-7DB6-34FE-600F-1DFD0085CE78}"/>
              </a:ext>
            </a:extLst>
          </p:cNvPr>
          <p:cNvSpPr txBox="1">
            <a:spLocks noChangeArrowheads="1"/>
          </p:cNvSpPr>
          <p:nvPr/>
        </p:nvSpPr>
        <p:spPr bwMode="auto">
          <a:xfrm>
            <a:off x="946207" y="2479694"/>
            <a:ext cx="10563874" cy="3678572"/>
          </a:xfrm>
          <a:prstGeom prst="rect">
            <a:avLst/>
          </a:prstGeom>
          <a:noFill/>
          <a:ln w="12700">
            <a:noFill/>
            <a:miter lim="800000"/>
            <a:headEnd/>
            <a:tailEnd/>
          </a:ln>
        </p:spPr>
        <p:txBody>
          <a:bodyPr wrap="square" lIns="92075" tIns="46038" rIns="92075" bIns="46038">
            <a:spAutoFit/>
          </a:bodyPr>
          <a:lstStyle/>
          <a:p>
            <a:pPr marL="342900" indent="-342900">
              <a:spcAft>
                <a:spcPts val="600"/>
              </a:spcAft>
              <a:buFont typeface="Arial" panose="020B0604020202020204" pitchFamily="34" charset="0"/>
              <a:buChar char="•"/>
            </a:pPr>
            <a:r>
              <a:rPr lang="de-CH" b="1" noProof="0" dirty="0">
                <a:solidFill>
                  <a:schemeClr val="accent6">
                    <a:lumMod val="50000"/>
                  </a:schemeClr>
                </a:solidFill>
              </a:rPr>
              <a:t>Ricorrente </a:t>
            </a:r>
            <a:r>
              <a:rPr lang="de-CH" noProof="0" dirty="0">
                <a:solidFill>
                  <a:schemeClr val="accent6">
                    <a:lumMod val="50000"/>
                  </a:schemeClr>
                </a:solidFill>
              </a:rPr>
              <a:t>– si verifica regolarmente (non è un caso isolato)?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Gruppo </a:t>
            </a:r>
            <a:r>
              <a:rPr lang="de-CH" b="1" dirty="0" err="1">
                <a:solidFill>
                  <a:schemeClr val="accent6">
                    <a:lumMod val="50000"/>
                  </a:schemeClr>
                </a:solidFill>
              </a:rPr>
              <a:t>target</a:t>
            </a:r>
            <a:r>
              <a:rPr lang="de-CH" b="1" dirty="0">
                <a:solidFill>
                  <a:schemeClr val="accent6">
                    <a:lumMod val="50000"/>
                  </a:schemeClr>
                </a:solidFill>
              </a:rPr>
              <a:t> </a:t>
            </a:r>
            <a:r>
              <a:rPr lang="de-CH" noProof="0" dirty="0">
                <a:solidFill>
                  <a:schemeClr val="accent6">
                    <a:lumMod val="50000"/>
                  </a:schemeClr>
                </a:solidFill>
              </a:rPr>
              <a:t>– riguarda più di un singolo caso/una singola persona?         	</a:t>
            </a:r>
            <a:r>
              <a:rPr lang="de-CH" dirty="0">
                <a:solidFill>
                  <a:schemeClr val="accent6">
                    <a:lumMod val="50000"/>
                  </a:schemeClr>
                </a:solidFill>
              </a:rPr>
              <a:t>   </a:t>
            </a:r>
            <a:r>
              <a:rPr lang="de-CH" noProof="0" dirty="0">
                <a:solidFill>
                  <a:schemeClr val="accent6">
                    <a:lumMod val="50000"/>
                  </a:schemeClr>
                </a:solidFill>
              </a:rPr>
              <a:t>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Impatto rilevante </a:t>
            </a:r>
            <a:r>
              <a:rPr lang="de-CH" noProof="0" dirty="0">
                <a:solidFill>
                  <a:schemeClr val="accent6">
                    <a:lumMod val="50000"/>
                  </a:schemeClr>
                </a:solidFill>
              </a:rPr>
              <a:t>– chiaramente percepibile dalle persone coinvolte?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Accesso </a:t>
            </a:r>
            <a:r>
              <a:rPr lang="de-CH" noProof="0" dirty="0">
                <a:solidFill>
                  <a:schemeClr val="accent6">
                    <a:lumMod val="50000"/>
                  </a:schemeClr>
                </a:solidFill>
              </a:rPr>
              <a:t>– è possibile raggiungere più persone coinvolte sul luogo dell’evento?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Ambito di influenza </a:t>
            </a:r>
            <a:r>
              <a:rPr lang="de-CH" noProof="0" dirty="0">
                <a:solidFill>
                  <a:schemeClr val="accent6">
                    <a:lumMod val="50000"/>
                  </a:schemeClr>
                </a:solidFill>
              </a:rPr>
              <a:t>– potete attuare voi stessi delle misure (nel vostro ruolo, con</a:t>
            </a:r>
            <a:br>
              <a:rPr lang="de-CH" noProof="0" dirty="0">
                <a:solidFill>
                  <a:schemeClr val="accent6">
                    <a:lumMod val="50000"/>
                  </a:schemeClr>
                </a:solidFill>
              </a:rPr>
            </a:br>
            <a:r>
              <a:rPr lang="de-CH" noProof="0" dirty="0">
                <a:solidFill>
                  <a:schemeClr val="accent6">
                    <a:lumMod val="50000"/>
                  </a:schemeClr>
                </a:solidFill>
              </a:rPr>
              <a:t>un budget limitato, senza dati sensibili o interventi rischiosi)?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Verificabilità </a:t>
            </a:r>
            <a:r>
              <a:rPr lang="de-CH" noProof="0" dirty="0">
                <a:solidFill>
                  <a:schemeClr val="accent6">
                    <a:lumMod val="50000"/>
                  </a:schemeClr>
                </a:solidFill>
              </a:rPr>
              <a:t>– è possibile realizzare un prototipo o </a:t>
            </a:r>
            <a:r>
              <a:rPr lang="de-CH" noProof="0" dirty="0" err="1">
                <a:solidFill>
                  <a:schemeClr val="accent6">
                    <a:lumMod val="50000"/>
                  </a:schemeClr>
                </a:solidFill>
              </a:rPr>
              <a:t>una</a:t>
            </a:r>
            <a:r>
              <a:rPr lang="de-CH" noProof="0" dirty="0">
                <a:solidFill>
                  <a:schemeClr val="accent6">
                    <a:lumMod val="50000"/>
                  </a:schemeClr>
                </a:solidFill>
              </a:rPr>
              <a:t> </a:t>
            </a:r>
            <a:r>
              <a:rPr lang="de-CH" noProof="0" dirty="0" err="1">
                <a:solidFill>
                  <a:schemeClr val="accent6">
                    <a:lumMod val="50000"/>
                  </a:schemeClr>
                </a:solidFill>
              </a:rPr>
              <a:t>prova</a:t>
            </a:r>
            <a:r>
              <a:rPr lang="de-CH" noProof="0" dirty="0">
                <a:solidFill>
                  <a:schemeClr val="accent6">
                    <a:lumMod val="50000"/>
                  </a:schemeClr>
                </a:solidFill>
              </a:rPr>
              <a:t> </a:t>
            </a:r>
            <a:r>
              <a:rPr lang="de-CH" noProof="0" dirty="0" err="1">
                <a:solidFill>
                  <a:schemeClr val="accent6">
                    <a:lumMod val="50000"/>
                  </a:schemeClr>
                </a:solidFill>
              </a:rPr>
              <a:t>pilota</a:t>
            </a:r>
            <a:r>
              <a:rPr lang="de-CH" noProof="0" dirty="0">
                <a:solidFill>
                  <a:schemeClr val="accent6">
                    <a:lumMod val="50000"/>
                  </a:schemeClr>
                </a:solidFill>
              </a:rPr>
              <a:t>?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Grado di novità </a:t>
            </a:r>
            <a:r>
              <a:rPr lang="de-CH" noProof="0" dirty="0">
                <a:solidFill>
                  <a:schemeClr val="accent6">
                    <a:lumMod val="50000"/>
                  </a:schemeClr>
                </a:solidFill>
              </a:rPr>
              <a:t>– è necessario un approccio o un prodotto nuovo o innovativo?    [0/1/2]</a:t>
            </a:r>
            <a:r>
              <a:rPr lang="de-CH" dirty="0">
                <a:solidFill>
                  <a:schemeClr val="bg2">
                    <a:lumMod val="50000"/>
                  </a:schemeClr>
                </a:solidFill>
              </a:rPr>
              <a:t> 									        </a:t>
            </a:r>
          </a:p>
          <a:p>
            <a:pPr>
              <a:spcAft>
                <a:spcPts val="600"/>
              </a:spcAft>
            </a:pPr>
            <a:r>
              <a:rPr lang="de-CH" b="1" dirty="0">
                <a:solidFill>
                  <a:schemeClr val="bg2">
                    <a:lumMod val="50000"/>
                  </a:schemeClr>
                </a:solidFill>
              </a:rPr>
              <a:t>									        </a:t>
            </a:r>
            <a:r>
              <a:rPr lang="de-DE" b="1" dirty="0">
                <a:solidFill>
                  <a:schemeClr val="accent6">
                    <a:lumMod val="50000"/>
                  </a:schemeClr>
                </a:solidFill>
              </a:rPr>
              <a:t>Totale: __ /14</a:t>
            </a:r>
            <a:r>
              <a:rPr lang="de-CH" dirty="0">
                <a:solidFill>
                  <a:schemeClr val="bg2">
                    <a:lumMod val="50000"/>
                  </a:schemeClr>
                </a:solidFill>
              </a:rPr>
              <a:t>     </a:t>
            </a:r>
            <a:br>
              <a:rPr lang="de-CH" dirty="0">
                <a:solidFill>
                  <a:schemeClr val="bg2">
                    <a:lumMod val="50000"/>
                  </a:schemeClr>
                </a:solidFill>
              </a:rPr>
            </a:br>
            <a:r>
              <a:rPr lang="de-CH" dirty="0">
                <a:solidFill>
                  <a:schemeClr val="bg2">
                    <a:lumMod val="50000"/>
                  </a:schemeClr>
                </a:solidFill>
              </a:rPr>
              <a:t>                          </a:t>
            </a:r>
            <a:r>
              <a:rPr lang="de-DE" b="1" dirty="0">
                <a:solidFill>
                  <a:srgbClr val="738D05"/>
                </a:solidFill>
              </a:rPr>
              <a:t>12–14 Go  | </a:t>
            </a:r>
            <a:r>
              <a:rPr lang="de-DE" b="1" dirty="0">
                <a:solidFill>
                  <a:srgbClr val="909090"/>
                </a:solidFill>
              </a:rPr>
              <a:t> 9–11 Reframing/Scoping* </a:t>
            </a:r>
            <a:r>
              <a:rPr lang="de-DE" b="1" dirty="0"/>
              <a:t> | </a:t>
            </a:r>
            <a:r>
              <a:rPr lang="de-DE" b="1" dirty="0">
                <a:solidFill>
                  <a:srgbClr val="B11B96"/>
                </a:solidFill>
              </a:rPr>
              <a:t> ≤8 Nuovo problema</a:t>
            </a:r>
            <a:endParaRPr lang="de-DE" dirty="0">
              <a:solidFill>
                <a:srgbClr val="B11B96"/>
              </a:solidFill>
            </a:endParaRPr>
          </a:p>
        </p:txBody>
      </p:sp>
      <p:sp>
        <p:nvSpPr>
          <p:cNvPr id="4" name="Rectangle 2">
            <a:extLst>
              <a:ext uri="{FF2B5EF4-FFF2-40B4-BE49-F238E27FC236}">
                <a16:creationId xmlns:a16="http://schemas.microsoft.com/office/drawing/2014/main" id="{2E8F3544-2ECC-FEA3-4523-AF2D29499CFE}"/>
              </a:ext>
            </a:extLst>
          </p:cNvPr>
          <p:cNvSpPr txBox="1">
            <a:spLocks noChangeArrowheads="1"/>
          </p:cNvSpPr>
          <p:nvPr/>
        </p:nvSpPr>
        <p:spPr bwMode="auto">
          <a:xfrm>
            <a:off x="946207" y="400702"/>
            <a:ext cx="9845485" cy="795947"/>
          </a:xfrm>
          <a:prstGeom prst="rect">
            <a:avLst/>
          </a:prstGeom>
          <a:noFill/>
          <a:ln w="9525">
            <a:noFill/>
            <a:miter lim="800000"/>
            <a:headEnd/>
            <a:tailEnd/>
          </a:ln>
        </p:spPr>
        <p:txBody>
          <a:bodyPr anchor="ctr"/>
          <a:lstStyle/>
          <a:p>
            <a:pPr>
              <a:defRPr/>
            </a:pPr>
            <a:r>
              <a:rPr lang="de-CH" sz="2400" b="1" noProof="0" dirty="0">
                <a:solidFill>
                  <a:srgbClr val="D17930"/>
                </a:solidFill>
                <a:latin typeface="+mj-lt"/>
                <a:ea typeface="ＭＳ Ｐゴシック" charset="0"/>
                <a:cs typeface="Arial"/>
              </a:rPr>
              <a:t>Il problema </a:t>
            </a:r>
            <a:r>
              <a:rPr lang="de-CH" sz="2400" b="1" noProof="0" dirty="0" err="1">
                <a:solidFill>
                  <a:srgbClr val="D17930"/>
                </a:solidFill>
                <a:latin typeface="+mj-lt"/>
                <a:ea typeface="ＭＳ Ｐゴシック" charset="0"/>
                <a:cs typeface="Arial"/>
              </a:rPr>
              <a:t>è</a:t>
            </a:r>
            <a:r>
              <a:rPr lang="de-CH" sz="2400" b="1" noProof="0" dirty="0">
                <a:solidFill>
                  <a:srgbClr val="D17930"/>
                </a:solidFill>
                <a:latin typeface="+mj-lt"/>
                <a:ea typeface="ＭＳ Ｐゴシック" charset="0"/>
                <a:cs typeface="Arial"/>
              </a:rPr>
              <a:t> </a:t>
            </a:r>
            <a:r>
              <a:rPr lang="de-CH" sz="2400" b="1" noProof="0" dirty="0" err="1">
                <a:solidFill>
                  <a:srgbClr val="D17930"/>
                </a:solidFill>
                <a:latin typeface="+mj-lt"/>
                <a:ea typeface="ＭＳ Ｐゴシック" charset="0"/>
                <a:cs typeface="Arial"/>
              </a:rPr>
              <a:t>adatto</a:t>
            </a:r>
            <a:r>
              <a:rPr lang="de-CH" sz="2400" b="1" noProof="0" dirty="0">
                <a:solidFill>
                  <a:srgbClr val="D17930"/>
                </a:solidFill>
                <a:latin typeface="+mj-lt"/>
                <a:ea typeface="ＭＳ Ｐゴシック" charset="0"/>
                <a:cs typeface="Arial"/>
              </a:rPr>
              <a:t> al </a:t>
            </a:r>
            <a:r>
              <a:rPr lang="de-CH" sz="2400" b="1" noProof="0" dirty="0" err="1">
                <a:solidFill>
                  <a:srgbClr val="D17930"/>
                </a:solidFill>
                <a:latin typeface="+mj-lt"/>
                <a:ea typeface="ＭＳ Ｐゴシック" charset="0"/>
                <a:cs typeface="Arial"/>
              </a:rPr>
              <a:t>programma</a:t>
            </a:r>
            <a:r>
              <a:rPr lang="de-CH" sz="2400" b="1" noProof="0" dirty="0">
                <a:solidFill>
                  <a:srgbClr val="D17930"/>
                </a:solidFill>
                <a:latin typeface="+mj-lt"/>
                <a:ea typeface="ＭＳ Ｐゴシック" charset="0"/>
                <a:cs typeface="Arial"/>
              </a:rPr>
              <a:t> </a:t>
            </a:r>
            <a:r>
              <a:rPr lang="de-CH" sz="2400" b="1" noProof="0" dirty="0" err="1">
                <a:solidFill>
                  <a:srgbClr val="D17930"/>
                </a:solidFill>
                <a:latin typeface="+mj-lt"/>
                <a:ea typeface="ＭＳ Ｐゴシック" charset="0"/>
                <a:cs typeface="Arial"/>
              </a:rPr>
              <a:t>didattico</a:t>
            </a:r>
            <a:r>
              <a:rPr lang="de-CH" sz="2400" b="1" noProof="0" dirty="0">
                <a:solidFill>
                  <a:srgbClr val="D17930"/>
                </a:solidFill>
                <a:latin typeface="+mj-lt"/>
                <a:ea typeface="ＭＳ Ｐゴシック" charset="0"/>
                <a:cs typeface="Arial"/>
              </a:rPr>
              <a:t> </a:t>
            </a:r>
            <a:r>
              <a:rPr lang="de-CH" sz="2400" b="1" i="1" noProof="0" dirty="0" err="1">
                <a:solidFill>
                  <a:srgbClr val="D17930"/>
                </a:solidFill>
                <a:latin typeface="+mj-lt"/>
                <a:ea typeface="ＭＳ Ｐゴシック" charset="0"/>
                <a:cs typeface="Arial"/>
              </a:rPr>
              <a:t>myidea</a:t>
            </a:r>
            <a:r>
              <a:rPr lang="de-CH" sz="2400" b="1" noProof="0" dirty="0">
                <a:solidFill>
                  <a:srgbClr val="D17930"/>
                </a:solidFill>
                <a:latin typeface="+mj-lt"/>
                <a:ea typeface="ＭＳ Ｐゴシック" charset="0"/>
                <a:cs typeface="Arial"/>
              </a:rPr>
              <a:t>? </a:t>
            </a:r>
          </a:p>
          <a:p>
            <a:pPr>
              <a:defRPr/>
            </a:pPr>
            <a:r>
              <a:rPr lang="de-CH" sz="2400" b="1" noProof="0" dirty="0">
                <a:solidFill>
                  <a:srgbClr val="D17930"/>
                </a:solidFill>
                <a:latin typeface="+mj-lt"/>
                <a:ea typeface="ＭＳ Ｐゴシック" charset="0"/>
                <a:cs typeface="Arial"/>
              </a:rPr>
              <a:t>Questi criteri vi aiutano nella valutazione</a:t>
            </a:r>
          </a:p>
        </p:txBody>
      </p:sp>
      <p:sp>
        <p:nvSpPr>
          <p:cNvPr id="2" name="Text Box 2">
            <a:extLst>
              <a:ext uri="{FF2B5EF4-FFF2-40B4-BE49-F238E27FC236}">
                <a16:creationId xmlns:a16="http://schemas.microsoft.com/office/drawing/2014/main" id="{95AC9339-5A67-3DFE-57B7-C5CCD7399A85}"/>
              </a:ext>
            </a:extLst>
          </p:cNvPr>
          <p:cNvSpPr txBox="1">
            <a:spLocks noChangeArrowheads="1"/>
          </p:cNvSpPr>
          <p:nvPr/>
        </p:nvSpPr>
        <p:spPr bwMode="auto">
          <a:xfrm>
            <a:off x="957091" y="1196649"/>
            <a:ext cx="10170504" cy="923972"/>
          </a:xfrm>
          <a:prstGeom prst="rect">
            <a:avLst/>
          </a:prstGeom>
          <a:noFill/>
          <a:ln w="12700">
            <a:noFill/>
            <a:miter lim="800000"/>
            <a:headEnd/>
            <a:tailEnd/>
          </a:ln>
        </p:spPr>
        <p:txBody>
          <a:bodyPr wrap="square" lIns="92075" tIns="46038" rIns="92075" bIns="46038">
            <a:spAutoFit/>
          </a:bodyPr>
          <a:lstStyle/>
          <a:p>
            <a:pPr>
              <a:spcBef>
                <a:spcPts val="400"/>
              </a:spcBef>
              <a:buClr>
                <a:srgbClr val="96CB00"/>
              </a:buClr>
            </a:pPr>
            <a:r>
              <a:rPr lang="de-CH" dirty="0">
                <a:solidFill>
                  <a:schemeClr val="accent6">
                    <a:lumMod val="50000"/>
                  </a:schemeClr>
                </a:solidFill>
              </a:rPr>
              <a:t>Non tutti i problemi sono adatti a </a:t>
            </a:r>
            <a:r>
              <a:rPr lang="de-CH" i="1" dirty="0">
                <a:solidFill>
                  <a:schemeClr val="accent6">
                    <a:lumMod val="50000"/>
                  </a:schemeClr>
                </a:solidFill>
              </a:rPr>
              <a:t>myidea</a:t>
            </a:r>
            <a:r>
              <a:rPr lang="de-CH" dirty="0">
                <a:solidFill>
                  <a:schemeClr val="accent6">
                    <a:lumMod val="50000"/>
                  </a:schemeClr>
                </a:solidFill>
              </a:rPr>
              <a:t>. </a:t>
            </a:r>
            <a:r>
              <a:rPr lang="de-CH" dirty="0" err="1">
                <a:solidFill>
                  <a:schemeClr val="accent6">
                    <a:lumMod val="50000"/>
                  </a:schemeClr>
                </a:solidFill>
              </a:rPr>
              <a:t>Con</a:t>
            </a:r>
            <a:r>
              <a:rPr lang="de-CH" dirty="0">
                <a:solidFill>
                  <a:schemeClr val="accent6">
                    <a:lumMod val="50000"/>
                  </a:schemeClr>
                </a:solidFill>
              </a:rPr>
              <a:t> </a:t>
            </a:r>
            <a:r>
              <a:rPr lang="de-CH" dirty="0" err="1">
                <a:solidFill>
                  <a:schemeClr val="accent6">
                    <a:lumMod val="50000"/>
                  </a:schemeClr>
                </a:solidFill>
              </a:rPr>
              <a:t>questa</a:t>
            </a:r>
            <a:r>
              <a:rPr lang="de-CH" dirty="0">
                <a:solidFill>
                  <a:schemeClr val="accent6">
                    <a:lumMod val="50000"/>
                  </a:schemeClr>
                </a:solidFill>
              </a:rPr>
              <a:t> </a:t>
            </a:r>
            <a:r>
              <a:rPr lang="de-CH" dirty="0" err="1">
                <a:solidFill>
                  <a:schemeClr val="accent6">
                    <a:lumMod val="50000"/>
                  </a:schemeClr>
                </a:solidFill>
              </a:rPr>
              <a:t>checklist</a:t>
            </a:r>
            <a:r>
              <a:rPr lang="de-CH" dirty="0">
                <a:solidFill>
                  <a:schemeClr val="accent6">
                    <a:lumMod val="50000"/>
                  </a:schemeClr>
                </a:solidFill>
              </a:rPr>
              <a:t> </a:t>
            </a:r>
            <a:r>
              <a:rPr lang="de-CH" dirty="0" err="1">
                <a:solidFill>
                  <a:schemeClr val="accent6">
                    <a:lumMod val="50000"/>
                  </a:schemeClr>
                </a:solidFill>
              </a:rPr>
              <a:t>potete</a:t>
            </a:r>
            <a:r>
              <a:rPr lang="de-CH" dirty="0">
                <a:solidFill>
                  <a:schemeClr val="accent6">
                    <a:lumMod val="50000"/>
                  </a:schemeClr>
                </a:solidFill>
              </a:rPr>
              <a:t> decidere se il vostro problema è abbastanza grande da ottenere un miglioramento tangibile – e abbastanza piccolo da poter testare delle soluzioni in poche settimane.</a:t>
            </a:r>
          </a:p>
        </p:txBody>
      </p:sp>
      <p:sp>
        <p:nvSpPr>
          <p:cNvPr id="6" name="Textfeld 5">
            <a:extLst>
              <a:ext uri="{FF2B5EF4-FFF2-40B4-BE49-F238E27FC236}">
                <a16:creationId xmlns:a16="http://schemas.microsoft.com/office/drawing/2014/main" id="{FFFCFAD5-E7DC-8276-A368-87CEEFDB1595}"/>
              </a:ext>
            </a:extLst>
          </p:cNvPr>
          <p:cNvSpPr txBox="1"/>
          <p:nvPr/>
        </p:nvSpPr>
        <p:spPr>
          <a:xfrm>
            <a:off x="6647653" y="2032965"/>
            <a:ext cx="5004415" cy="369332"/>
          </a:xfrm>
          <a:prstGeom prst="rect">
            <a:avLst/>
          </a:prstGeom>
          <a:noFill/>
        </p:spPr>
        <p:txBody>
          <a:bodyPr wrap="square">
            <a:spAutoFit/>
          </a:bodyPr>
          <a:lstStyle/>
          <a:p>
            <a:r>
              <a:rPr lang="de-CH" sz="1800" dirty="0">
                <a:solidFill>
                  <a:schemeClr val="bg2">
                    <a:lumMod val="50000"/>
                  </a:schemeClr>
                </a:solidFill>
                <a:effectLst/>
                <a:ea typeface="Aptos" panose="020B0004020202020204" pitchFamily="34" charset="0"/>
                <a:cs typeface="Times New Roman" panose="02020603050405020304" pitchFamily="18" charset="0"/>
              </a:rPr>
              <a:t>0 = no/non chiaro, 1 = in parte, 2 = chiaro/sì</a:t>
            </a:r>
            <a:endParaRPr lang="de-CH" dirty="0">
              <a:solidFill>
                <a:schemeClr val="bg2">
                  <a:lumMod val="50000"/>
                </a:schemeClr>
              </a:solidFill>
            </a:endParaRPr>
          </a:p>
        </p:txBody>
      </p:sp>
      <p:sp>
        <p:nvSpPr>
          <p:cNvPr id="8" name="Textfeld 7">
            <a:extLst>
              <a:ext uri="{FF2B5EF4-FFF2-40B4-BE49-F238E27FC236}">
                <a16:creationId xmlns:a16="http://schemas.microsoft.com/office/drawing/2014/main" id="{9623FFB3-A2CD-B9D5-885C-EF5A34AFD4D0}"/>
              </a:ext>
            </a:extLst>
          </p:cNvPr>
          <p:cNvSpPr txBox="1"/>
          <p:nvPr/>
        </p:nvSpPr>
        <p:spPr>
          <a:xfrm>
            <a:off x="2261123" y="6375352"/>
            <a:ext cx="7371566" cy="369332"/>
          </a:xfrm>
          <a:prstGeom prst="rect">
            <a:avLst/>
          </a:prstGeom>
          <a:noFill/>
        </p:spPr>
        <p:txBody>
          <a:bodyPr wrap="square">
            <a:spAutoFit/>
          </a:bodyPr>
          <a:lstStyle/>
          <a:p>
            <a:pPr algn="l">
              <a:lnSpc>
                <a:spcPct val="100000"/>
              </a:lnSpc>
            </a:pPr>
            <a:r>
              <a:rPr lang="de-CH" sz="1800" dirty="0">
                <a:solidFill>
                  <a:srgbClr val="686868"/>
                </a:solidFill>
              </a:rPr>
              <a:t>*Reframing: riformulazione | </a:t>
            </a:r>
            <a:r>
              <a:rPr lang="de-CH" sz="1800" dirty="0" err="1">
                <a:solidFill>
                  <a:srgbClr val="686868"/>
                </a:solidFill>
              </a:rPr>
              <a:t>Scoping</a:t>
            </a:r>
            <a:r>
              <a:rPr lang="de-CH" sz="1800" dirty="0">
                <a:solidFill>
                  <a:srgbClr val="686868"/>
                </a:solidFill>
              </a:rPr>
              <a:t>: delimitazione, definizione</a:t>
            </a:r>
          </a:p>
        </p:txBody>
      </p:sp>
      <p:grpSp>
        <p:nvGrpSpPr>
          <p:cNvPr id="5" name="Gruppieren 4">
            <a:extLst>
              <a:ext uri="{FF2B5EF4-FFF2-40B4-BE49-F238E27FC236}">
                <a16:creationId xmlns:a16="http://schemas.microsoft.com/office/drawing/2014/main" id="{19064D0B-D28C-7A12-8698-ABE0D03A8782}"/>
              </a:ext>
            </a:extLst>
          </p:cNvPr>
          <p:cNvGrpSpPr/>
          <p:nvPr/>
        </p:nvGrpSpPr>
        <p:grpSpPr>
          <a:xfrm>
            <a:off x="10731053" y="-1959"/>
            <a:ext cx="1454331" cy="2481653"/>
            <a:chOff x="10731053" y="-1959"/>
            <a:chExt cx="1454331" cy="2481653"/>
          </a:xfrm>
        </p:grpSpPr>
        <p:sp>
          <p:nvSpPr>
            <p:cNvPr id="9" name="Rechteck 8">
              <a:extLst>
                <a:ext uri="{FF2B5EF4-FFF2-40B4-BE49-F238E27FC236}">
                  <a16:creationId xmlns:a16="http://schemas.microsoft.com/office/drawing/2014/main" id="{3F7C81C9-A9BD-FB25-ABEF-2F20900DD1AF}"/>
                </a:ext>
              </a:extLst>
            </p:cNvPr>
            <p:cNvSpPr/>
            <p:nvPr/>
          </p:nvSpPr>
          <p:spPr>
            <a:xfrm>
              <a:off x="11649375" y="986732"/>
              <a:ext cx="536009" cy="14929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10" name="Gruppieren 9">
              <a:extLst>
                <a:ext uri="{FF2B5EF4-FFF2-40B4-BE49-F238E27FC236}">
                  <a16:creationId xmlns:a16="http://schemas.microsoft.com/office/drawing/2014/main" id="{286767F8-CD6D-B2BB-6A85-044C32FFD884}"/>
                </a:ext>
              </a:extLst>
            </p:cNvPr>
            <p:cNvGrpSpPr/>
            <p:nvPr/>
          </p:nvGrpSpPr>
          <p:grpSpPr>
            <a:xfrm>
              <a:off x="10731053" y="-1959"/>
              <a:ext cx="1454331" cy="1277285"/>
              <a:chOff x="10737669" y="0"/>
              <a:chExt cx="1454331" cy="1277285"/>
            </a:xfrm>
          </p:grpSpPr>
          <p:sp>
            <p:nvSpPr>
              <p:cNvPr id="11" name="Rechteck 10">
                <a:extLst>
                  <a:ext uri="{FF2B5EF4-FFF2-40B4-BE49-F238E27FC236}">
                    <a16:creationId xmlns:a16="http://schemas.microsoft.com/office/drawing/2014/main" id="{87BBA6E9-1C0B-A236-14AA-28BFAD4C1B79}"/>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2" name="Grafik 11">
                <a:extLst>
                  <a:ext uri="{FF2B5EF4-FFF2-40B4-BE49-F238E27FC236}">
                    <a16:creationId xmlns:a16="http://schemas.microsoft.com/office/drawing/2014/main" id="{46BBE439-FCAB-773D-8D54-7A7E184C46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spTree>
    <p:extLst>
      <p:ext uri="{BB962C8B-B14F-4D97-AF65-F5344CB8AC3E}">
        <p14:creationId xmlns:p14="http://schemas.microsoft.com/office/powerpoint/2010/main" val="59190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12</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403492" y="714243"/>
            <a:ext cx="9385016" cy="6430229"/>
          </a:xfrm>
        </p:spPr>
        <p:txBody>
          <a:bodyPr>
            <a:noAutofit/>
          </a:bodyPr>
          <a:lstStyle/>
          <a:p>
            <a:pPr algn="l">
              <a:buClr>
                <a:srgbClr val="96CB00"/>
              </a:buClr>
            </a:pPr>
            <a:r>
              <a:rPr lang="de-CH" sz="2200" b="1" dirty="0">
                <a:solidFill>
                  <a:srgbClr val="D17930"/>
                </a:solidFill>
              </a:rPr>
              <a:t>Compiti</a:t>
            </a:r>
          </a:p>
          <a:p>
            <a:pPr marL="285750" lvl="0" indent="-285750" algn="l">
              <a:lnSpc>
                <a:spcPct val="100000"/>
              </a:lnSpc>
              <a:spcAft>
                <a:spcPts val="600"/>
              </a:spcAft>
              <a:buFont typeface="Arial" panose="020B0604020202020204" pitchFamily="34" charset="0"/>
              <a:buChar char="•"/>
            </a:pPr>
            <a:r>
              <a:rPr lang="de-CH" sz="2000" dirty="0">
                <a:solidFill>
                  <a:srgbClr val="686868"/>
                </a:solidFill>
              </a:rPr>
              <a:t>In piccoli gruppi: verificate le formulazioni dei problemi che avete portato con voi utilizzando la checklist di Goldilocks (0/1/2 per ciascun criterio, totale /14).</a:t>
            </a:r>
          </a:p>
          <a:p>
            <a:pPr marL="285750" lvl="0" indent="-285750" algn="l">
              <a:lnSpc>
                <a:spcPct val="100000"/>
              </a:lnSpc>
              <a:spcBef>
                <a:spcPts val="600"/>
              </a:spcBef>
              <a:buFont typeface="Arial" panose="020B0604020202020204" pitchFamily="34" charset="0"/>
              <a:buChar char="•"/>
            </a:pPr>
            <a:r>
              <a:rPr lang="de-CH" sz="2000" dirty="0">
                <a:solidFill>
                  <a:srgbClr val="686868"/>
                </a:solidFill>
              </a:rPr>
              <a:t>Scegliete un problema di partenza:</a:t>
            </a:r>
          </a:p>
          <a:p>
            <a:pPr lvl="2">
              <a:lnSpc>
                <a:spcPct val="100000"/>
              </a:lnSpc>
            </a:pPr>
            <a:r>
              <a:rPr lang="en-US" dirty="0">
                <a:solidFill>
                  <a:srgbClr val="686868"/>
                </a:solidFill>
              </a:rPr>
              <a:t>12–14 </a:t>
            </a:r>
            <a:r>
              <a:rPr lang="en-US" dirty="0" err="1">
                <a:solidFill>
                  <a:srgbClr val="686868"/>
                </a:solidFill>
              </a:rPr>
              <a:t>punti</a:t>
            </a:r>
            <a:r>
              <a:rPr lang="en-US" dirty="0">
                <a:solidFill>
                  <a:srgbClr val="686868"/>
                </a:solidFill>
              </a:rPr>
              <a:t> = </a:t>
            </a:r>
            <a:r>
              <a:rPr lang="en-US" dirty="0" err="1">
                <a:solidFill>
                  <a:srgbClr val="686868"/>
                </a:solidFill>
              </a:rPr>
              <a:t>procedete</a:t>
            </a:r>
            <a:endParaRPr lang="de-CH" dirty="0">
              <a:solidFill>
                <a:srgbClr val="686868"/>
              </a:solidFill>
            </a:endParaRPr>
          </a:p>
          <a:p>
            <a:pPr lvl="2">
              <a:lnSpc>
                <a:spcPct val="100000"/>
              </a:lnSpc>
            </a:pPr>
            <a:r>
              <a:rPr lang="de-CH" dirty="0">
                <a:solidFill>
                  <a:srgbClr val="686868"/>
                </a:solidFill>
              </a:rPr>
              <a:t>9–11 punti = prima </a:t>
            </a:r>
            <a:r>
              <a:rPr lang="de-CH" dirty="0" err="1">
                <a:solidFill>
                  <a:srgbClr val="686868"/>
                </a:solidFill>
              </a:rPr>
              <a:t>riformulate</a:t>
            </a:r>
            <a:r>
              <a:rPr lang="de-CH" dirty="0">
                <a:solidFill>
                  <a:srgbClr val="686868"/>
                </a:solidFill>
              </a:rPr>
              <a:t>/definite </a:t>
            </a:r>
            <a:r>
              <a:rPr lang="de-CH" dirty="0" err="1">
                <a:solidFill>
                  <a:srgbClr val="686868"/>
                </a:solidFill>
              </a:rPr>
              <a:t>l’ambito</a:t>
            </a:r>
            <a:r>
              <a:rPr lang="de-CH" dirty="0">
                <a:solidFill>
                  <a:srgbClr val="686868"/>
                </a:solidFill>
              </a:rPr>
              <a:t>*</a:t>
            </a:r>
          </a:p>
          <a:p>
            <a:pPr marL="1657350" lvl="3" indent="-285750">
              <a:lnSpc>
                <a:spcPct val="100000"/>
              </a:lnSpc>
              <a:buFont typeface="Arial" panose="020B0604020202020204" pitchFamily="34" charset="0"/>
              <a:buChar char="•"/>
            </a:pPr>
            <a:r>
              <a:rPr lang="de-CH" dirty="0">
                <a:solidFill>
                  <a:srgbClr val="686868"/>
                </a:solidFill>
              </a:rPr>
              <a:t>Definite con precisione «Chi» (un gruppo target primario).</a:t>
            </a:r>
          </a:p>
          <a:p>
            <a:pPr marL="1657350" lvl="3" indent="-285750">
              <a:lnSpc>
                <a:spcPct val="100000"/>
              </a:lnSpc>
              <a:buFont typeface="Arial" panose="020B0604020202020204" pitchFamily="34" charset="0"/>
              <a:buChar char="•"/>
            </a:pPr>
            <a:r>
              <a:rPr lang="de-CH" dirty="0">
                <a:solidFill>
                  <a:srgbClr val="686868"/>
                </a:solidFill>
              </a:rPr>
              <a:t>Definite «Dove/Quando» indicando un luogo concreto e un intervallo di tempo ristretto.</a:t>
            </a:r>
          </a:p>
          <a:p>
            <a:pPr marL="1657350" lvl="3" indent="-285750">
              <a:lnSpc>
                <a:spcPct val="100000"/>
              </a:lnSpc>
              <a:buFont typeface="Arial" panose="020B0604020202020204" pitchFamily="34" charset="0"/>
              <a:buChar char="•"/>
            </a:pPr>
            <a:r>
              <a:rPr lang="de-CH" dirty="0">
                <a:solidFill>
                  <a:srgbClr val="686868"/>
                </a:solidFill>
              </a:rPr>
              <a:t>Per la deviazione, </a:t>
            </a:r>
            <a:r>
              <a:rPr lang="de-CH" dirty="0" err="1">
                <a:solidFill>
                  <a:srgbClr val="686868"/>
                </a:solidFill>
              </a:rPr>
              <a:t>aggiungete</a:t>
            </a:r>
            <a:r>
              <a:rPr lang="de-CH" dirty="0">
                <a:solidFill>
                  <a:srgbClr val="686868"/>
                </a:solidFill>
              </a:rPr>
              <a:t> almeno un numero con l’unità di misura.</a:t>
            </a:r>
          </a:p>
          <a:p>
            <a:pPr marL="1657350" lvl="3" indent="-285750">
              <a:lnSpc>
                <a:spcPct val="100000"/>
              </a:lnSpc>
              <a:buFont typeface="Arial" panose="020B0604020202020204" pitchFamily="34" charset="0"/>
              <a:buChar char="•"/>
            </a:pPr>
            <a:r>
              <a:rPr lang="de-CH" dirty="0">
                <a:solidFill>
                  <a:srgbClr val="686868"/>
                </a:solidFill>
              </a:rPr>
              <a:t>Indicate l’ostacolo attuale (cosa sta bloccando il processo in questo momento?)</a:t>
            </a:r>
          </a:p>
          <a:p>
            <a:pPr marL="1657350" lvl="3" indent="-285750">
              <a:lnSpc>
                <a:spcPct val="100000"/>
              </a:lnSpc>
              <a:spcAft>
                <a:spcPts val="600"/>
              </a:spcAft>
              <a:buFont typeface="Arial" panose="020B0604020202020204" pitchFamily="34" charset="0"/>
              <a:buChar char="•"/>
            </a:pPr>
            <a:r>
              <a:rPr lang="de-CH" dirty="0">
                <a:solidFill>
                  <a:srgbClr val="686868"/>
                </a:solidFill>
              </a:rPr>
              <a:t>Descrivete l’effetto sulle persone coinvolte. </a:t>
            </a:r>
          </a:p>
          <a:p>
            <a:pPr marL="285750" lvl="0" indent="-285750" algn="l">
              <a:lnSpc>
                <a:spcPct val="100000"/>
              </a:lnSpc>
              <a:spcBef>
                <a:spcPts val="600"/>
              </a:spcBef>
              <a:spcAft>
                <a:spcPts val="600"/>
              </a:spcAft>
              <a:buFont typeface="Arial" panose="020B0604020202020204" pitchFamily="34" charset="0"/>
              <a:buChar char="•"/>
            </a:pPr>
            <a:r>
              <a:rPr lang="de-CH" sz="2000" dirty="0">
                <a:solidFill>
                  <a:srgbClr val="686868"/>
                </a:solidFill>
              </a:rPr>
              <a:t>Formulate una frase che riassuma il problema.</a:t>
            </a:r>
          </a:p>
          <a:p>
            <a:pPr marL="285750" indent="-285750" algn="l">
              <a:lnSpc>
                <a:spcPct val="100000"/>
              </a:lnSpc>
              <a:spcBef>
                <a:spcPts val="600"/>
              </a:spcBef>
              <a:spcAft>
                <a:spcPts val="600"/>
              </a:spcAft>
              <a:buFont typeface="Arial" panose="020B0604020202020204" pitchFamily="34" charset="0"/>
              <a:buChar char="•"/>
            </a:pPr>
            <a:r>
              <a:rPr lang="de-CH" sz="2000" dirty="0">
                <a:solidFill>
                  <a:srgbClr val="686868"/>
                </a:solidFill>
              </a:rPr>
              <a:t>Tempo a disposizione: 20 minuti.</a:t>
            </a:r>
          </a:p>
          <a:p>
            <a:pPr algn="l">
              <a:lnSpc>
                <a:spcPct val="100000"/>
              </a:lnSpc>
            </a:pPr>
            <a:r>
              <a:rPr lang="de-CH" sz="1800" dirty="0">
                <a:solidFill>
                  <a:srgbClr val="686868"/>
                </a:solidFill>
              </a:rPr>
              <a:t>*Reframing: riformulare | </a:t>
            </a:r>
            <a:r>
              <a:rPr lang="de-CH" sz="1800" dirty="0" err="1">
                <a:solidFill>
                  <a:srgbClr val="686868"/>
                </a:solidFill>
              </a:rPr>
              <a:t>Scoping</a:t>
            </a:r>
            <a:r>
              <a:rPr lang="de-CH" sz="1800" dirty="0">
                <a:solidFill>
                  <a:srgbClr val="686868"/>
                </a:solidFill>
              </a:rPr>
              <a:t>: circoscrivere, definire i contorni</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53526" y="136525"/>
            <a:ext cx="3073128" cy="1185920"/>
          </a:xfrm>
          <a:prstGeom prst="rect">
            <a:avLst/>
          </a:prstGeom>
        </p:spPr>
      </p:pic>
      <p:grpSp>
        <p:nvGrpSpPr>
          <p:cNvPr id="5" name="Gruppieren 4">
            <a:extLst>
              <a:ext uri="{FF2B5EF4-FFF2-40B4-BE49-F238E27FC236}">
                <a16:creationId xmlns:a16="http://schemas.microsoft.com/office/drawing/2014/main" id="{2664A09E-E7BE-AF73-A1A1-9073A6EC38C6}"/>
              </a:ext>
            </a:extLst>
          </p:cNvPr>
          <p:cNvGrpSpPr/>
          <p:nvPr/>
        </p:nvGrpSpPr>
        <p:grpSpPr>
          <a:xfrm>
            <a:off x="10731053" y="-1959"/>
            <a:ext cx="1454331" cy="1277285"/>
            <a:chOff x="10737669" y="0"/>
            <a:chExt cx="1454331" cy="1277285"/>
          </a:xfrm>
        </p:grpSpPr>
        <p:sp>
          <p:nvSpPr>
            <p:cNvPr id="6" name="Rechteck 5">
              <a:extLst>
                <a:ext uri="{FF2B5EF4-FFF2-40B4-BE49-F238E27FC236}">
                  <a16:creationId xmlns:a16="http://schemas.microsoft.com/office/drawing/2014/main" id="{A3769482-7C89-7030-1A54-82C92A0611C5}"/>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7" name="Grafik 6">
              <a:extLst>
                <a:ext uri="{FF2B5EF4-FFF2-40B4-BE49-F238E27FC236}">
                  <a16:creationId xmlns:a16="http://schemas.microsoft.com/office/drawing/2014/main" id="{D6E21F5B-3A62-C35F-1F7A-0B42065A385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086903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505450" y="2887888"/>
            <a:ext cx="6921464"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en-US"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US"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Tenere un</a:t>
            </a:r>
            <a:br>
              <a:rPr kumimoji="0" lang="en-US"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US" altLang="fr-FR" sz="3200" b="1" i="0" u="none" strike="noStrike" kern="1200" cap="none" spc="0" normalizeH="0" baseline="0" noProof="0" dirty="0" err="1">
                <a:ln>
                  <a:noFill/>
                </a:ln>
                <a:solidFill>
                  <a:srgbClr val="D17930"/>
                </a:solidFill>
                <a:effectLst/>
                <a:uLnTx/>
                <a:uFillTx/>
                <a:latin typeface="Century Gothic"/>
                <a:ea typeface="+mj-ea"/>
                <a:cs typeface="Arial" pitchFamily="34" charset="0"/>
              </a:rPr>
              <a:t>diario dei problemi</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8E08B6F9-F8E3-55EC-D404-C369D44D0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488616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B023E-0C74-EC8C-21E3-EC18DCEE840F}"/>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5A38AB48-0103-3D0C-8403-96A934A46FE4}"/>
              </a:ext>
            </a:extLst>
          </p:cNvPr>
          <p:cNvPicPr>
            <a:picLocks noChangeAspect="1"/>
          </p:cNvPicPr>
          <p:nvPr/>
        </p:nvPicPr>
        <p:blipFill>
          <a:blip r:embed="rId3" cstate="email">
            <a:alphaModFix amt="55000"/>
            <a:extLst>
              <a:ext uri="{BEBA8EAE-BF5A-486C-A8C5-ECC9F3942E4B}">
                <a14:imgProps xmlns:a14="http://schemas.microsoft.com/office/drawing/2010/main">
                  <a14:imgLayer r:embed="rId4">
                    <a14:imgEffect>
                      <a14:backgroundRemoval t="10000" b="90000" l="18100" r="98000">
                        <a14:foregroundMark x1="20850" y1="87933" x2="22400" y2="41667"/>
                        <a14:foregroundMark x1="22400" y1="41667" x2="18100" y2="62000"/>
                        <a14:foregroundMark x1="23600" y1="90067" x2="60400" y2="80067"/>
                        <a14:foregroundMark x1="60400" y1="80067" x2="80100" y2="70933"/>
                        <a14:foregroundMark x1="80100" y1="70933" x2="88300" y2="69933"/>
                        <a14:foregroundMark x1="88300" y1="69933" x2="92850" y2="63800"/>
                        <a14:foregroundMark x1="92850" y1="63800" x2="92900" y2="57800"/>
                        <a14:foregroundMark x1="89150" y1="69733" x2="98000" y2="68000"/>
                        <a14:foregroundMark x1="98000" y1="68000" x2="95950" y2="61267"/>
                      </a14:backgroundRemoval>
                    </a14:imgEffect>
                    <a14:imgEffect>
                      <a14:sharpenSoften amount="3000"/>
                    </a14:imgEffect>
                    <a14:imgEffect>
                      <a14:colorTemperature colorTemp="6499"/>
                    </a14:imgEffect>
                    <a14:imgEffect>
                      <a14:saturation sat="133000"/>
                    </a14:imgEffect>
                    <a14:imgEffect>
                      <a14:brightnessContrast bright="10000"/>
                    </a14:imgEffect>
                  </a14:imgLayer>
                </a14:imgProps>
              </a:ext>
              <a:ext uri="{28A0092B-C50C-407E-A947-70E740481C1C}">
                <a14:useLocalDpi xmlns:a14="http://schemas.microsoft.com/office/drawing/2010/main"/>
              </a:ext>
            </a:extLst>
          </a:blip>
          <a:srcRect l="11884"/>
          <a:stretch>
            <a:fillRect/>
          </a:stretch>
        </p:blipFill>
        <p:spPr>
          <a:xfrm rot="21273592">
            <a:off x="7763946" y="-510084"/>
            <a:ext cx="4213219" cy="3586087"/>
          </a:xfrm>
          <a:prstGeom prst="rect">
            <a:avLst/>
          </a:prstGeom>
        </p:spPr>
      </p:pic>
      <p:sp>
        <p:nvSpPr>
          <p:cNvPr id="3" name="Foliennummernplatzhalter 2">
            <a:extLst>
              <a:ext uri="{FF2B5EF4-FFF2-40B4-BE49-F238E27FC236}">
                <a16:creationId xmlns:a16="http://schemas.microsoft.com/office/drawing/2014/main" id="{B04510E1-C7BB-4322-7B4C-534339496C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New shape">
            <a:extLst>
              <a:ext uri="{FF2B5EF4-FFF2-40B4-BE49-F238E27FC236}">
                <a16:creationId xmlns:a16="http://schemas.microsoft.com/office/drawing/2014/main" id="{68D71546-6F2D-9937-318C-9AE19B7D5883}"/>
              </a:ext>
            </a:extLst>
          </p:cNvPr>
          <p:cNvSpPr txBox="1">
            <a:spLocks/>
          </p:cNvSpPr>
          <p:nvPr/>
        </p:nvSpPr>
        <p:spPr>
          <a:xfrm>
            <a:off x="927102" y="262595"/>
            <a:ext cx="6273117" cy="1188132"/>
          </a:xfrm>
          <a:prstGeom prst="rect">
            <a:avLst/>
          </a:prstGeom>
          <a:no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Attività!!!</a:t>
            </a:r>
            <a:b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br>
            <a:r>
              <a:rPr kumimoji="0" lang="en-GB" sz="2400" b="0" i="0" u="none" strike="noStrike" kern="1200" cap="none" spc="0" normalizeH="0" baseline="0" noProof="0" dirty="0">
                <a:ln>
                  <a:noFill/>
                </a:ln>
                <a:solidFill>
                  <a:srgbClr val="D17930"/>
                </a:solidFill>
                <a:effectLst/>
                <a:uLnTx/>
                <a:uFillTx/>
                <a:latin typeface="Century Gothic"/>
                <a:ea typeface="ＭＳ Ｐゴシック" charset="0"/>
                <a:cs typeface="Arial"/>
              </a:rPr>
              <a:t>Tenete un diario dei problemi</a:t>
            </a:r>
          </a:p>
        </p:txBody>
      </p:sp>
      <p:sp>
        <p:nvSpPr>
          <p:cNvPr id="5" name="Rechteck 4">
            <a:extLst>
              <a:ext uri="{FF2B5EF4-FFF2-40B4-BE49-F238E27FC236}">
                <a16:creationId xmlns:a16="http://schemas.microsoft.com/office/drawing/2014/main" id="{4AE9DC14-2962-0C63-6453-4263F0E3DB14}"/>
              </a:ext>
            </a:extLst>
          </p:cNvPr>
          <p:cNvSpPr/>
          <p:nvPr/>
        </p:nvSpPr>
        <p:spPr>
          <a:xfrm>
            <a:off x="959185" y="1095011"/>
            <a:ext cx="7126036" cy="54989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686868"/>
                </a:solidFill>
                <a:effectLst/>
                <a:uLnTx/>
                <a:uFillTx/>
                <a:latin typeface="Century Gothic"/>
                <a:ea typeface="+mn-ea"/>
                <a:cs typeface="+mn-cs"/>
              </a:rPr>
              <a:t>Tenete un diario dei problemi per una settimana e annotate </a:t>
            </a:r>
            <a:r>
              <a:rPr kumimoji="0" lang="en-US" sz="1700" b="0" i="0" u="none" strike="noStrike" kern="1200" cap="none" spc="0" normalizeH="0" baseline="0" noProof="0" dirty="0" err="1">
                <a:ln>
                  <a:noFill/>
                </a:ln>
                <a:solidFill>
                  <a:srgbClr val="686868"/>
                </a:solidFill>
                <a:effectLst/>
                <a:uLnTx/>
                <a:uFillTx/>
                <a:latin typeface="Century Gothic"/>
                <a:ea typeface="+mn-ea"/>
                <a:cs typeface="+mn-cs"/>
              </a:rPr>
              <a:t>almeno</a:t>
            </a:r>
            <a:r>
              <a:rPr kumimoji="0" lang="en-US" sz="1700" b="0" i="0" u="none" strike="noStrike" kern="1200" cap="none" spc="0" normalizeH="0" baseline="0" noProof="0" dirty="0">
                <a:ln>
                  <a:noFill/>
                </a:ln>
                <a:solidFill>
                  <a:srgbClr val="686868"/>
                </a:solidFill>
                <a:effectLst/>
                <a:uLnTx/>
                <a:uFillTx/>
                <a:latin typeface="Century Gothic"/>
                <a:ea typeface="+mn-ea"/>
                <a:cs typeface="+mn-cs"/>
              </a:rPr>
              <a:t> 10 problemi che vi sembrano interessanti e risolvibili e su cui potete lavorare durante il </a:t>
            </a:r>
            <a:r>
              <a:rPr kumimoji="0" lang="en-US" sz="1700" b="0" i="0" u="none" strike="noStrike" kern="1200" cap="none" spc="0" normalizeH="0" baseline="0" noProof="0" dirty="0" err="1">
                <a:ln>
                  <a:noFill/>
                </a:ln>
                <a:solidFill>
                  <a:srgbClr val="686868"/>
                </a:solidFill>
                <a:effectLst/>
                <a:uLnTx/>
                <a:uFillTx/>
                <a:latin typeface="Century Gothic"/>
                <a:ea typeface="+mn-ea"/>
                <a:cs typeface="+mn-cs"/>
              </a:rPr>
              <a:t>programma</a:t>
            </a:r>
            <a:r>
              <a:rPr kumimoji="0" lang="en-US" sz="1700" b="0" i="0" u="none" strike="noStrike" kern="1200" cap="none" spc="0" normalizeH="0" baseline="0" noProof="0" dirty="0">
                <a:ln>
                  <a:noFill/>
                </a:ln>
                <a:solidFill>
                  <a:srgbClr val="686868"/>
                </a:solidFill>
                <a:effectLst/>
                <a:uLnTx/>
                <a:uFillTx/>
                <a:latin typeface="Century Gothic"/>
                <a:ea typeface="+mn-ea"/>
                <a:cs typeface="+mn-cs"/>
              </a:rPr>
              <a:t> </a:t>
            </a:r>
            <a:r>
              <a:rPr kumimoji="0" lang="en-US" sz="1700" b="0" i="0" u="none" strike="noStrike" kern="1200" cap="none" spc="0" normalizeH="0" baseline="0" noProof="0" dirty="0" err="1">
                <a:ln>
                  <a:noFill/>
                </a:ln>
                <a:solidFill>
                  <a:srgbClr val="686868"/>
                </a:solidFill>
                <a:effectLst/>
                <a:uLnTx/>
                <a:uFillTx/>
                <a:latin typeface="Century Gothic"/>
                <a:ea typeface="+mn-ea"/>
                <a:cs typeface="+mn-cs"/>
              </a:rPr>
              <a:t>didattico</a:t>
            </a:r>
            <a:r>
              <a:rPr kumimoji="0" lang="en-US" sz="1700" b="0" i="0" u="none" strike="noStrike" kern="1200" cap="none" spc="0" normalizeH="0" baseline="0" noProof="0" dirty="0">
                <a:ln>
                  <a:noFill/>
                </a:ln>
                <a:solidFill>
                  <a:srgbClr val="686868"/>
                </a:solidFill>
                <a:effectLst/>
                <a:uLnTx/>
                <a:uFillTx/>
                <a:latin typeface="Century Gothic"/>
                <a:ea typeface="+mn-ea"/>
                <a:cs typeface="+mn-cs"/>
              </a:rPr>
              <a:t> </a:t>
            </a:r>
            <a:r>
              <a:rPr kumimoji="0" lang="en-US" sz="1700" b="0" i="1" u="none" strike="noStrike" kern="1200" cap="none" spc="0" normalizeH="0" baseline="0" noProof="0" dirty="0" err="1">
                <a:ln>
                  <a:noFill/>
                </a:ln>
                <a:solidFill>
                  <a:srgbClr val="686868"/>
                </a:solidFill>
                <a:effectLst/>
                <a:uLnTx/>
                <a:uFillTx/>
                <a:latin typeface="Century Gothic"/>
                <a:ea typeface="+mn-ea"/>
                <a:cs typeface="+mn-cs"/>
              </a:rPr>
              <a:t>myidea</a:t>
            </a:r>
            <a:r>
              <a:rPr kumimoji="0" lang="en-US" sz="1700" b="0" i="0" u="none" strike="noStrike" kern="1200" cap="none" spc="0" normalizeH="0" baseline="0" noProof="0" dirty="0">
                <a:ln>
                  <a:noFill/>
                </a:ln>
                <a:solidFill>
                  <a:srgbClr val="686868"/>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700" b="0" i="0" u="none" strike="noStrike" kern="1200" cap="none" spc="0" normalizeH="0" baseline="0" noProof="0" dirty="0">
              <a:ln>
                <a:noFill/>
              </a:ln>
              <a:solidFill>
                <a:srgbClr val="686868"/>
              </a:solidFill>
              <a:effectLst/>
              <a:uLnTx/>
              <a:uFillTx/>
              <a:latin typeface="Century Gothic"/>
              <a:ea typeface="+mn-ea"/>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686868"/>
                </a:solidFill>
                <a:effectLst/>
                <a:uLnTx/>
                <a:uFillTx/>
                <a:latin typeface="Century Gothic"/>
                <a:ea typeface="+mn-ea"/>
                <a:cs typeface="+mn-cs"/>
              </a:rPr>
              <a:t>Ecco alcuni suggerimenti:</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en-US" sz="1700" b="0" i="0" u="none" strike="noStrike" kern="1200" cap="none" spc="0" normalizeH="0" baseline="0" noProof="0" dirty="0">
                <a:ln>
                  <a:noFill/>
                </a:ln>
                <a:solidFill>
                  <a:srgbClr val="686868"/>
                </a:solidFill>
                <a:effectLst/>
                <a:uLnTx/>
                <a:uFillTx/>
                <a:latin typeface="Century Gothic"/>
                <a:ea typeface="+mn-ea"/>
                <a:cs typeface="+mn-cs"/>
              </a:rPr>
              <a:t>Prendete in considerazione i problemi che si presentano nel vostro lavoro.</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en-US" sz="1700" b="0" i="0" u="none" strike="noStrike" kern="1200" cap="none" spc="0" normalizeH="0" baseline="0" noProof="0" dirty="0">
                <a:ln>
                  <a:noFill/>
                </a:ln>
                <a:solidFill>
                  <a:srgbClr val="686868"/>
                </a:solidFill>
                <a:effectLst/>
                <a:uLnTx/>
                <a:uFillTx/>
                <a:latin typeface="Century Gothic"/>
                <a:ea typeface="+mn-ea"/>
                <a:cs typeface="+mn-cs"/>
              </a:rPr>
              <a:t>Riflettete sui problemi che si presentano nel vostro tempo libero.</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it-IT" sz="1700" b="0" i="0" u="none" strike="noStrike" kern="1200" cap="none" spc="0" normalizeH="0" baseline="0" noProof="0" dirty="0">
                <a:ln>
                  <a:noFill/>
                </a:ln>
                <a:solidFill>
                  <a:srgbClr val="686868"/>
                </a:solidFill>
                <a:effectLst/>
                <a:uLnTx/>
                <a:uFillTx/>
                <a:latin typeface="Century Gothic"/>
                <a:ea typeface="+mn-ea"/>
                <a:cs typeface="+mn-cs"/>
              </a:rPr>
              <a:t>Riflettete su problemi rilevanti dal punto di vista sociale (ad esempio perché determinati gruppi sono svantaggiati o emarginati oppure non hanno pari accesso ai servizi).</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it-IT" sz="1700" b="0" i="0" u="none" strike="noStrike" kern="1200" cap="none" spc="0" normalizeH="0" baseline="0" noProof="0" dirty="0">
                <a:ln>
                  <a:noFill/>
                </a:ln>
                <a:solidFill>
                  <a:srgbClr val="686868"/>
                </a:solidFill>
                <a:effectLst/>
                <a:uLnTx/>
                <a:uFillTx/>
                <a:latin typeface="Century Gothic"/>
                <a:ea typeface="+mn-ea"/>
                <a:cs typeface="+mn-cs"/>
              </a:rPr>
              <a:t>Riflettete su problemi rilevanti dal punto di vista ecologico (ad esempio perché si sprecano materiali, si gettano via prodotti ancora utilizzabili o si danneggia la natura a causa dell’inquinamento).</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en-US" sz="1700" b="0" i="0" u="none" strike="noStrike" kern="1200" cap="none" spc="0" normalizeH="0" baseline="0" noProof="0" dirty="0" err="1">
                <a:ln>
                  <a:noFill/>
                </a:ln>
                <a:solidFill>
                  <a:srgbClr val="686868"/>
                </a:solidFill>
                <a:effectLst/>
                <a:uLnTx/>
                <a:uFillTx/>
                <a:latin typeface="Century Gothic"/>
                <a:ea typeface="+mn-ea"/>
                <a:cs typeface="+mn-cs"/>
              </a:rPr>
              <a:t>Parlate</a:t>
            </a:r>
            <a:r>
              <a:rPr kumimoji="0" lang="en-US" sz="1700" b="0" i="0" u="none" strike="noStrike" kern="1200" cap="none" spc="0" normalizeH="0" baseline="0" noProof="0" dirty="0">
                <a:ln>
                  <a:noFill/>
                </a:ln>
                <a:solidFill>
                  <a:srgbClr val="686868"/>
                </a:solidFill>
                <a:effectLst/>
                <a:uLnTx/>
                <a:uFillTx/>
                <a:latin typeface="Century Gothic"/>
                <a:ea typeface="+mn-ea"/>
                <a:cs typeface="+mn-cs"/>
              </a:rPr>
              <a:t> con le persone che vi circondano, ma anche con persone che non conoscete ancora.</a:t>
            </a:r>
            <a:endParaRPr kumimoji="0" lang="en-GB" sz="1700" b="0" i="0" u="none" strike="noStrike" kern="1200" cap="none" spc="0" normalizeH="0" baseline="0" noProof="0" dirty="0">
              <a:ln>
                <a:noFill/>
              </a:ln>
              <a:solidFill>
                <a:srgbClr val="686868"/>
              </a:solidFill>
              <a:effectLst/>
              <a:uLnTx/>
              <a:uFillTx/>
              <a:latin typeface="Century Gothic"/>
              <a:ea typeface="+mn-ea"/>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0" lang="en-GB" sz="1700" b="0" i="0" u="none" strike="noStrike" kern="1200" cap="none" spc="0" normalizeH="0" baseline="0" noProof="0" dirty="0">
              <a:ln>
                <a:noFill/>
              </a:ln>
              <a:solidFill>
                <a:srgbClr val="898F97"/>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srgbClr val="898F97"/>
              </a:solidFill>
              <a:effectLst/>
              <a:uLnTx/>
              <a:uFillTx/>
              <a:latin typeface="Century Gothic"/>
              <a:ea typeface="+mn-ea"/>
              <a:cs typeface="+mn-cs"/>
            </a:endParaRPr>
          </a:p>
        </p:txBody>
      </p:sp>
      <p:pic>
        <p:nvPicPr>
          <p:cNvPr id="7" name="Grafik 6">
            <a:extLst>
              <a:ext uri="{FF2B5EF4-FFF2-40B4-BE49-F238E27FC236}">
                <a16:creationId xmlns:a16="http://schemas.microsoft.com/office/drawing/2014/main" id="{E7FC3BDD-CA28-5482-8CD8-A776386D4540}"/>
              </a:ext>
            </a:extLst>
          </p:cNvPr>
          <p:cNvPicPr>
            <a:picLocks noChangeAspect="1"/>
          </p:cNvPicPr>
          <p:nvPr/>
        </p:nvPicPr>
        <p:blipFill>
          <a:blip r:embed="rId5" cstate="email">
            <a:extLst>
              <a:ext uri="{28A0092B-C50C-407E-A947-70E740481C1C}">
                <a14:useLocalDpi xmlns:a14="http://schemas.microsoft.com/office/drawing/2010/main"/>
              </a:ext>
            </a:extLst>
          </a:blip>
          <a:srcRect l="20049" t="19904" r="20049" b="20193"/>
          <a:stretch>
            <a:fillRect/>
          </a:stretch>
        </p:blipFill>
        <p:spPr>
          <a:xfrm>
            <a:off x="8949751" y="3229697"/>
            <a:ext cx="1364974" cy="1364974"/>
          </a:xfrm>
          <a:prstGeom prst="rect">
            <a:avLst/>
          </a:prstGeom>
        </p:spPr>
      </p:pic>
      <p:sp>
        <p:nvSpPr>
          <p:cNvPr id="9" name="Textfeld 8">
            <a:extLst>
              <a:ext uri="{FF2B5EF4-FFF2-40B4-BE49-F238E27FC236}">
                <a16:creationId xmlns:a16="http://schemas.microsoft.com/office/drawing/2014/main" id="{76539A6B-D007-9499-8B56-DEB6518F81E1}"/>
              </a:ext>
            </a:extLst>
          </p:cNvPr>
          <p:cNvSpPr txBox="1"/>
          <p:nvPr/>
        </p:nvSpPr>
        <p:spPr>
          <a:xfrm>
            <a:off x="2402567" y="5924809"/>
            <a:ext cx="742012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Per </a:t>
            </a:r>
            <a:r>
              <a:rPr kumimoji="0" lang="en-US" sz="2400" b="0" i="0" u="none" strike="noStrike" kern="1200" cap="none" spc="0" normalizeH="0" baseline="0" noProof="0" dirty="0" err="1">
                <a:ln>
                  <a:noFill/>
                </a:ln>
                <a:solidFill>
                  <a:srgbClr val="D17930"/>
                </a:solidFill>
                <a:effectLst/>
                <a:uLnTx/>
                <a:uFillTx/>
                <a:latin typeface="Century Gothic"/>
                <a:ea typeface="ＭＳ Ｐゴシック" charset="0"/>
                <a:cs typeface="Arial"/>
              </a:rPr>
              <a:t>i</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en-US" sz="2400" b="0" i="0" u="none" strike="noStrike" kern="1200" cap="none" spc="0" normalizeH="0" baseline="0" noProof="0" dirty="0" err="1">
                <a:ln>
                  <a:noFill/>
                </a:ln>
                <a:solidFill>
                  <a:srgbClr val="D17930"/>
                </a:solidFill>
                <a:effectLst/>
                <a:uLnTx/>
                <a:uFillTx/>
                <a:latin typeface="Century Gothic"/>
                <a:ea typeface="ＭＳ Ｐゴシック" charset="0"/>
                <a:cs typeface="Arial"/>
              </a:rPr>
              <a:t>vostri</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en-US" sz="2400" b="0" i="0" u="none" strike="noStrike" kern="1200" cap="none" spc="0" normalizeH="0" baseline="0" noProof="0" dirty="0" err="1">
                <a:ln>
                  <a:noFill/>
                </a:ln>
                <a:solidFill>
                  <a:srgbClr val="D17930"/>
                </a:solidFill>
                <a:effectLst/>
                <a:uLnTx/>
                <a:uFillTx/>
                <a:latin typeface="Century Gothic"/>
                <a:ea typeface="ＭＳ Ｐゴシック" charset="0"/>
                <a:cs typeface="Arial"/>
              </a:rPr>
              <a:t>appunti</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en-US" sz="2400" b="0" i="0" u="none" strike="noStrike" kern="1200" cap="none" spc="0" normalizeH="0" baseline="0" noProof="0" dirty="0" err="1">
                <a:ln>
                  <a:noFill/>
                </a:ln>
                <a:solidFill>
                  <a:srgbClr val="D17930"/>
                </a:solidFill>
                <a:effectLst/>
                <a:uLnTx/>
                <a:uFillTx/>
                <a:latin typeface="Century Gothic"/>
                <a:ea typeface="ＭＳ Ｐゴシック" charset="0"/>
                <a:cs typeface="Arial"/>
              </a:rPr>
              <a:t>utilizzate</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 un </a:t>
            </a:r>
            <a:r>
              <a:rPr kumimoji="0" lang="en-US" sz="2400" b="0" i="0" u="none" strike="noStrike" kern="1200" cap="none" spc="0" normalizeH="0" baseline="0" noProof="0" dirty="0" err="1">
                <a:ln>
                  <a:noFill/>
                </a:ln>
                <a:solidFill>
                  <a:srgbClr val="D17930"/>
                </a:solidFill>
                <a:effectLst/>
                <a:uLnTx/>
                <a:uFillTx/>
                <a:latin typeface="Century Gothic"/>
                <a:ea typeface="ＭＳ Ｐゴシック" charset="0"/>
                <a:cs typeface="Arial"/>
              </a:rPr>
              <a:t>taccuino</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 lo smartphone o il </a:t>
            </a:r>
            <a:r>
              <a:rPr kumimoji="0" lang="en-US" sz="2400" b="0" i="0" u="none" strike="noStrike" kern="1200" cap="none" spc="0" normalizeH="0" baseline="0" noProof="0" dirty="0" err="1">
                <a:ln>
                  <a:noFill/>
                </a:ln>
                <a:solidFill>
                  <a:srgbClr val="D17930"/>
                </a:solidFill>
                <a:effectLst/>
                <a:uLnTx/>
                <a:uFillTx/>
                <a:latin typeface="Century Gothic"/>
                <a:ea typeface="ＭＳ Ｐゴシック" charset="0"/>
                <a:cs typeface="Arial"/>
              </a:rPr>
              <a:t>portatile</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a:t>
            </a:r>
            <a:endParaRPr kumimoji="0" lang="en-GB" sz="2400" b="0"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Tree>
    <p:extLst>
      <p:ext uri="{BB962C8B-B14F-4D97-AF65-F5344CB8AC3E}">
        <p14:creationId xmlns:p14="http://schemas.microsoft.com/office/powerpoint/2010/main" val="570405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A2269-3D4A-12BF-3EAB-3E015EBCCA6C}"/>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AC14245-1D02-B30C-5DD7-2749E11454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3913DA8B-B32A-B926-49EF-203DFF28B9D1}"/>
              </a:ext>
            </a:extLst>
          </p:cNvPr>
          <p:cNvSpPr txBox="1">
            <a:spLocks/>
          </p:cNvSpPr>
          <p:nvPr/>
        </p:nvSpPr>
        <p:spPr>
          <a:xfrm>
            <a:off x="6334530" y="2381607"/>
            <a:ext cx="5302214" cy="2212163"/>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6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Osservazione e colloquio con i colleghi</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Tree>
    <p:extLst>
      <p:ext uri="{BB962C8B-B14F-4D97-AF65-F5344CB8AC3E}">
        <p14:creationId xmlns:p14="http://schemas.microsoft.com/office/powerpoint/2010/main" val="2955826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589A-9D84-550E-4495-4D4EDB1176EE}"/>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243735F-3CEC-E90C-92F1-4A00699FCC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Rectangle 2">
            <a:extLst>
              <a:ext uri="{FF2B5EF4-FFF2-40B4-BE49-F238E27FC236}">
                <a16:creationId xmlns:a16="http://schemas.microsoft.com/office/drawing/2014/main" id="{9A5ADA9A-03D0-6F72-1A0E-48CAB9744032}"/>
              </a:ext>
            </a:extLst>
          </p:cNvPr>
          <p:cNvSpPr txBox="1">
            <a:spLocks noChangeArrowheads="1"/>
          </p:cNvSpPr>
          <p:nvPr/>
        </p:nvSpPr>
        <p:spPr bwMode="auto">
          <a:xfrm>
            <a:off x="2460395" y="1219778"/>
            <a:ext cx="2114134" cy="340410"/>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entury Gothic"/>
                <a:ea typeface="ＭＳ Ｐゴシック" charset="0"/>
                <a:cs typeface="Arial"/>
              </a:rPr>
              <a:t>Osservare</a:t>
            </a:r>
          </a:p>
        </p:txBody>
      </p:sp>
      <p:sp>
        <p:nvSpPr>
          <p:cNvPr id="13" name="Rectangle 2">
            <a:extLst>
              <a:ext uri="{FF2B5EF4-FFF2-40B4-BE49-F238E27FC236}">
                <a16:creationId xmlns:a16="http://schemas.microsoft.com/office/drawing/2014/main" id="{9A013398-46F6-7031-D98A-19D101ED8A63}"/>
              </a:ext>
            </a:extLst>
          </p:cNvPr>
          <p:cNvSpPr txBox="1">
            <a:spLocks noChangeArrowheads="1"/>
          </p:cNvSpPr>
          <p:nvPr/>
        </p:nvSpPr>
        <p:spPr bwMode="auto">
          <a:xfrm>
            <a:off x="948377" y="188077"/>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Come funziona: osservare i colleghi mentre svolgono le loro attività</a:t>
            </a:r>
            <a:endParaRPr kumimoji="0" lang="de-CH"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4" name="Rechteck 3">
            <a:extLst>
              <a:ext uri="{FF2B5EF4-FFF2-40B4-BE49-F238E27FC236}">
                <a16:creationId xmlns:a16="http://schemas.microsoft.com/office/drawing/2014/main" id="{D9F45B39-D6CC-AF66-C459-A0D9F47667A6}"/>
              </a:ext>
            </a:extLst>
          </p:cNvPr>
          <p:cNvSpPr/>
          <p:nvPr/>
        </p:nvSpPr>
        <p:spPr>
          <a:xfrm>
            <a:off x="948376" y="3477587"/>
            <a:ext cx="10176823" cy="1938992"/>
          </a:xfrm>
          <a:prstGeom prst="rect">
            <a:avLst/>
          </a:prstGeom>
        </p:spPr>
        <p:txBody>
          <a:bodyPr wrap="square">
            <a:spAutoFit/>
          </a:bodyPr>
          <a:lstStyle/>
          <a:p>
            <a:pPr marL="0" marR="0" lvl="0" indent="0" algn="l" defTabSz="914400" rtl="0" eaLnBrk="1" fontAlgn="auto" latinLnBrk="0" hangingPunct="1">
              <a:lnSpc>
                <a:spcPct val="100000"/>
              </a:lnSpc>
              <a:spcBef>
                <a:spcPts val="80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Presta attenzione, ad esempio, a:</a:t>
            </a:r>
            <a:endPar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de-CH" sz="2000" b="1" dirty="0" err="1">
                <a:solidFill>
                  <a:srgbClr val="686868"/>
                </a:solidFill>
                <a:latin typeface="Century Gothic" panose="020B0502020202020204" pitchFamily="34" charset="0"/>
              </a:rPr>
              <a:t>colli</a:t>
            </a:r>
            <a:r>
              <a:rPr lang="de-CH" sz="2000" b="1" dirty="0">
                <a:solidFill>
                  <a:srgbClr val="686868"/>
                </a:solidFill>
                <a:latin typeface="Century Gothic" panose="020B0502020202020204" pitchFamily="34" charset="0"/>
              </a:rPr>
              <a:t> di </a:t>
            </a:r>
            <a:r>
              <a:rPr lang="de-CH" sz="2000" b="1" dirty="0" err="1">
                <a:solidFill>
                  <a:srgbClr val="686868"/>
                </a:solidFill>
                <a:latin typeface="Century Gothic" panose="020B0502020202020204" pitchFamily="34" charset="0"/>
              </a:rPr>
              <a:t>bottiglia</a:t>
            </a:r>
            <a:r>
              <a:rPr lang="de-CH" sz="2000" b="1" dirty="0">
                <a:solidFill>
                  <a:srgbClr val="686868"/>
                </a:solidFill>
                <a:latin typeface="Century Gothic" panose="020B0502020202020204" pitchFamily="34" charset="0"/>
              </a:rPr>
              <a:t> </a:t>
            </a:r>
            <a:r>
              <a:rPr kumimoji="0" lang="de-CH" sz="20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nel</a:t>
            </a: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flusso di lavoro: </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dove si verificano ritardi o «</a:t>
            </a:r>
            <a:r>
              <a:rPr kumimoji="0" lang="de-CH" sz="20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ingorghi</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de-CH" sz="2000" b="1" dirty="0">
                <a:solidFill>
                  <a:srgbClr val="686868"/>
                </a:solidFill>
                <a:latin typeface="Century Gothic" panose="020B0502020202020204" pitchFamily="34" charset="0"/>
              </a:rPr>
              <a:t>c</a:t>
            </a:r>
            <a:r>
              <a:rPr kumimoji="0" lang="de-CH" sz="20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ompiti</a:t>
            </a: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ripetitivi o che richiedono molto tempo: </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attività che occupano molto tempo o che vengono </a:t>
            </a:r>
            <a:r>
              <a:rPr kumimoji="0" lang="de-CH" sz="20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svolte</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20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ripetutamente</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de-CH" sz="2000" b="1" dirty="0">
                <a:solidFill>
                  <a:srgbClr val="686868"/>
                </a:solidFill>
                <a:latin typeface="Century Gothic" panose="020B0502020202020204" pitchFamily="34" charset="0"/>
              </a:rPr>
              <a:t>p</a:t>
            </a:r>
            <a:r>
              <a:rPr kumimoji="0" lang="de-CH" sz="20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roblemi</a:t>
            </a: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fastidiosi: </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gli aspetti che frustrano maggiormente i </a:t>
            </a:r>
            <a:r>
              <a:rPr kumimoji="0" lang="de-CH" sz="20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vostri</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20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colleghi</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p:txBody>
      </p:sp>
      <p:sp>
        <p:nvSpPr>
          <p:cNvPr id="15" name="Rechteck 14">
            <a:extLst>
              <a:ext uri="{FF2B5EF4-FFF2-40B4-BE49-F238E27FC236}">
                <a16:creationId xmlns:a16="http://schemas.microsoft.com/office/drawing/2014/main" id="{E17E132B-CDA7-ACAA-0EFC-3C83BB430A55}"/>
              </a:ext>
            </a:extLst>
          </p:cNvPr>
          <p:cNvSpPr/>
          <p:nvPr/>
        </p:nvSpPr>
        <p:spPr>
          <a:xfrm>
            <a:off x="948377" y="1690818"/>
            <a:ext cx="10819080" cy="1826141"/>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Procedura: </a:t>
            </a:r>
            <a:r>
              <a:rPr kumimoji="0" lang="de-CH" sz="200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affiancate</a:t>
            </a:r>
            <a:r>
              <a:rPr kumimoji="0" lang="de-CH" sz="2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i </a:t>
            </a:r>
            <a:r>
              <a:rPr kumimoji="0" lang="de-CH" sz="200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vostri</a:t>
            </a:r>
            <a:r>
              <a:rPr lang="de-CH" sz="2000" dirty="0">
                <a:solidFill>
                  <a:srgbClr val="686868"/>
                </a:solidFill>
                <a:latin typeface="Century Gothic" panose="020B0502020202020204" pitchFamily="34" charset="0"/>
              </a:rPr>
              <a:t> </a:t>
            </a:r>
            <a:r>
              <a:rPr kumimoji="0" lang="de-CH" sz="200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colleghi</a:t>
            </a:r>
            <a:r>
              <a:rPr kumimoji="0" lang="de-CH" sz="2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/le </a:t>
            </a:r>
            <a:r>
              <a:rPr kumimoji="0" lang="de-CH" sz="200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vostre</a:t>
            </a:r>
            <a:r>
              <a:rPr kumimoji="0" lang="de-CH" sz="2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200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colleghe</a:t>
            </a:r>
            <a:r>
              <a:rPr kumimoji="0" lang="de-CH" sz="2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nelle loro attività quotidiane. Osservate come vengono effettivamente svolte le attività, senza intervenire. Ponete domande solo dopo il completamento dell’attività, per ottenere una migliore comprensione. Concentratevi sui fatti, non sulle supposizioni. Prendete appunti.</a:t>
            </a:r>
          </a:p>
          <a:p>
            <a:pPr marL="0" marR="0" lvl="0" indent="0" algn="l" defTabSz="914400" rtl="0" eaLnBrk="1" fontAlgn="auto" latinLnBrk="0" hangingPunct="1">
              <a:lnSpc>
                <a:spcPct val="100000"/>
              </a:lnSpc>
              <a:spcBef>
                <a:spcPts val="800"/>
              </a:spcBef>
              <a:spcAft>
                <a:spcPts val="0"/>
              </a:spcAft>
              <a:buClr>
                <a:srgbClr val="898F97"/>
              </a:buClr>
              <a:buSzTx/>
              <a:buFontTx/>
              <a:buNone/>
              <a:tabLst/>
              <a:defRPr/>
            </a:pPr>
            <a:endParaRPr kumimoji="0" lang="de-CH" sz="160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755070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5710E-DF58-A152-ACE0-F87AA01DFBB6}"/>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07EB32-4C4B-FDD2-6098-7423A052F4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Rectangle 2">
            <a:extLst>
              <a:ext uri="{FF2B5EF4-FFF2-40B4-BE49-F238E27FC236}">
                <a16:creationId xmlns:a16="http://schemas.microsoft.com/office/drawing/2014/main" id="{415C58BA-264B-E0AB-9734-9E6EF2FC4327}"/>
              </a:ext>
            </a:extLst>
          </p:cNvPr>
          <p:cNvSpPr txBox="1">
            <a:spLocks noChangeArrowheads="1"/>
          </p:cNvSpPr>
          <p:nvPr/>
        </p:nvSpPr>
        <p:spPr bwMode="auto">
          <a:xfrm>
            <a:off x="948377" y="175551"/>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Ecco come funziona: chiedere ai colleghi informazioni sulle loro attività</a:t>
            </a:r>
            <a:endParaRPr kumimoji="0" lang="de-CH"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8" name="Rechteck 17">
            <a:extLst>
              <a:ext uri="{FF2B5EF4-FFF2-40B4-BE49-F238E27FC236}">
                <a16:creationId xmlns:a16="http://schemas.microsoft.com/office/drawing/2014/main" id="{D03D19CC-2175-1A7B-1B99-F763E28A95B8}"/>
              </a:ext>
            </a:extLst>
          </p:cNvPr>
          <p:cNvSpPr/>
          <p:nvPr/>
        </p:nvSpPr>
        <p:spPr>
          <a:xfrm>
            <a:off x="948377" y="1692307"/>
            <a:ext cx="9815948" cy="3631763"/>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
                <a:srgbClr val="898F97"/>
              </a:buClr>
              <a:buSzTx/>
              <a:buFontTx/>
              <a:buNone/>
              <a:tabLst/>
              <a:defRPr/>
            </a:pPr>
            <a:r>
              <a:rPr lang="de-CH" sz="2000" b="1" dirty="0">
                <a:solidFill>
                  <a:srgbClr val="686868"/>
                </a:solidFill>
                <a:latin typeface="Century Gothic" panose="020B0502020202020204" pitchFamily="34" charset="0"/>
              </a:rPr>
              <a:t>Procedura: </a:t>
            </a:r>
            <a:r>
              <a:rPr lang="de-CH" sz="2000" dirty="0">
                <a:solidFill>
                  <a:srgbClr val="686868"/>
                </a:solidFill>
                <a:latin typeface="Century Gothic" panose="020B0502020202020204" pitchFamily="34" charset="0"/>
              </a:rPr>
              <a:t>parlate con i vostri colleghi e cercate di capire dove si trovano i problemi o in quali ambiti avrebbero bisogno di un sostegno urgente. Cercate di parlare anche con colleghi che lavorano in settori diversi dal vostro. Prendete appunti.</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Chiedete ad </a:t>
            </a:r>
            <a:r>
              <a:rPr kumimoji="0" lang="de-CH" sz="20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esempio</a:t>
            </a:r>
            <a:endPar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«Cosa vi rallenta di più?»</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«Quali strumenti o processi faciliterebbero il vostro lavoro?»</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«C’è un prodotto, uno strumento, un servizio o una modifica al processo che semplificherebbe la vostra giornata lavorativa?»</a:t>
            </a:r>
          </a:p>
        </p:txBody>
      </p:sp>
      <p:grpSp>
        <p:nvGrpSpPr>
          <p:cNvPr id="22" name="Gruppieren 21">
            <a:extLst>
              <a:ext uri="{FF2B5EF4-FFF2-40B4-BE49-F238E27FC236}">
                <a16:creationId xmlns:a16="http://schemas.microsoft.com/office/drawing/2014/main" id="{FA7F8E5C-B880-91C6-97C2-14CBD593036A}"/>
              </a:ext>
            </a:extLst>
          </p:cNvPr>
          <p:cNvGrpSpPr/>
          <p:nvPr/>
        </p:nvGrpSpPr>
        <p:grpSpPr>
          <a:xfrm>
            <a:off x="10751799" y="835678"/>
            <a:ext cx="1135146" cy="1136164"/>
            <a:chOff x="6438355" y="3124930"/>
            <a:chExt cx="1260000" cy="1260000"/>
          </a:xfrm>
        </p:grpSpPr>
        <p:sp>
          <p:nvSpPr>
            <p:cNvPr id="10" name="Ellipse 16">
              <a:extLst>
                <a:ext uri="{FF2B5EF4-FFF2-40B4-BE49-F238E27FC236}">
                  <a16:creationId xmlns:a16="http://schemas.microsoft.com/office/drawing/2014/main" id="{695112DB-FDC7-AFEC-30B8-F56826325843}"/>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4C96C09-264F-79EA-47F2-7469A09DED9A}"/>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grpSp>
      <p:sp>
        <p:nvSpPr>
          <p:cNvPr id="9" name="Textfeld 8">
            <a:extLst>
              <a:ext uri="{FF2B5EF4-FFF2-40B4-BE49-F238E27FC236}">
                <a16:creationId xmlns:a16="http://schemas.microsoft.com/office/drawing/2014/main" id="{EC256B12-9815-3298-92DE-E38520B9B585}"/>
              </a:ext>
            </a:extLst>
          </p:cNvPr>
          <p:cNvSpPr txBox="1"/>
          <p:nvPr/>
        </p:nvSpPr>
        <p:spPr>
          <a:xfrm>
            <a:off x="10633447" y="1954363"/>
            <a:ext cx="1371088" cy="646331"/>
          </a:xfrm>
          <a:prstGeom prst="rect">
            <a:avLst/>
          </a:prstGeom>
          <a:noFill/>
        </p:spPr>
        <p:txBody>
          <a:bodyPr wrap="square" rtlCol="0">
            <a:spAutoFit/>
          </a:bodyPr>
          <a:lstStyle/>
          <a:p>
            <a:pPr algn="ctr"/>
            <a:r>
              <a:rPr lang="en-GB" b="1" noProof="0" dirty="0" err="1">
                <a:solidFill>
                  <a:srgbClr val="0B4874"/>
                </a:solidFill>
                <a:latin typeface="Century Gothic" panose="020B0502020202020204" pitchFamily="34" charset="0"/>
              </a:rPr>
              <a:t>Condurre</a:t>
            </a:r>
            <a:r>
              <a:rPr lang="en-GB" b="1" noProof="0" dirty="0">
                <a:solidFill>
                  <a:srgbClr val="0B4874"/>
                </a:solidFill>
                <a:latin typeface="Century Gothic" panose="020B0502020202020204" pitchFamily="34" charset="0"/>
              </a:rPr>
              <a:t> interviste</a:t>
            </a:r>
          </a:p>
        </p:txBody>
      </p:sp>
    </p:spTree>
    <p:extLst>
      <p:ext uri="{BB962C8B-B14F-4D97-AF65-F5344CB8AC3E}">
        <p14:creationId xmlns:p14="http://schemas.microsoft.com/office/powerpoint/2010/main" val="3367602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FD87C32-9739-48B3-9A62-32DEF57DCF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CA80BA9D-8874-63A2-71CF-941D2B271986}"/>
              </a:ext>
            </a:extLst>
          </p:cNvPr>
          <p:cNvSpPr txBox="1">
            <a:spLocks/>
          </p:cNvSpPr>
          <p:nvPr/>
        </p:nvSpPr>
        <p:spPr>
          <a:xfrm>
            <a:off x="6312758" y="2414265"/>
            <a:ext cx="5302214" cy="2408255"/>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600"/>
              </a:spcBef>
              <a:spcAft>
                <a:spcPts val="1200"/>
              </a:spcAft>
              <a:buClrTx/>
              <a:buSzTx/>
              <a:buFontTx/>
              <a:buNone/>
              <a:tabLst/>
              <a:defRPr/>
            </a:pPr>
            <a:r>
              <a:rPr kumimoji="0" lang="en-US"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en-US"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Workshop: Individuate un ambito problematico che vi interessa</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Tree>
    <p:extLst>
      <p:ext uri="{BB962C8B-B14F-4D97-AF65-F5344CB8AC3E}">
        <p14:creationId xmlns:p14="http://schemas.microsoft.com/office/powerpoint/2010/main" val="210812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EECD1D7A-E973-4A3B-B5D1-73D4791F558D}"/>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en-GB" sz="2400" b="1" i="0" u="none" strike="noStrike" kern="1200" cap="none" spc="0" normalizeH="0" baseline="0" noProof="0" dirty="0">
                <a:ln>
                  <a:noFill/>
                </a:ln>
                <a:solidFill>
                  <a:srgbClr val="D17930"/>
                </a:solidFill>
                <a:effectLst/>
                <a:uLnTx/>
                <a:uFillTx/>
                <a:latin typeface="Century Gothic"/>
                <a:ea typeface="+mn-ea"/>
                <a:cs typeface="Arial" pitchFamily="34" charset="0"/>
              </a:rPr>
              <a:t>1. </a:t>
            </a:r>
            <a:r>
              <a:rPr kumimoji="0" lang="de-CH" sz="2400" b="1" i="0" u="none" strike="noStrike" kern="1200" cap="none" spc="0" normalizeH="0" baseline="0" noProof="0" dirty="0" err="1">
                <a:ln>
                  <a:noFill/>
                </a:ln>
                <a:solidFill>
                  <a:srgbClr val="D17930"/>
                </a:solidFill>
                <a:effectLst/>
                <a:uLnTx/>
                <a:uFillTx/>
                <a:latin typeface="Century Gothic"/>
                <a:ea typeface="+mn-ea"/>
                <a:cs typeface="Arial" pitchFamily="34" charset="0"/>
              </a:rPr>
              <a:t>Individuate</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de-CH" sz="2400" b="1" i="0" u="none" strike="noStrike" kern="1200" cap="none" spc="0" normalizeH="0" baseline="0" noProof="0" dirty="0" err="1">
                <a:ln>
                  <a:noFill/>
                </a:ln>
                <a:solidFill>
                  <a:srgbClr val="D17930"/>
                </a:solidFill>
                <a:effectLst/>
                <a:uLnTx/>
                <a:uFillTx/>
                <a:latin typeface="Century Gothic"/>
                <a:ea typeface="+mn-ea"/>
                <a:cs typeface="Arial" pitchFamily="34" charset="0"/>
              </a:rPr>
              <a:t>gli</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de-CH" sz="2400" b="1" i="0" u="none" strike="noStrike" kern="1200" cap="none" spc="0" normalizeH="0" baseline="0" noProof="0" dirty="0" err="1">
                <a:ln>
                  <a:noFill/>
                </a:ln>
                <a:solidFill>
                  <a:srgbClr val="D17930"/>
                </a:solidFill>
                <a:effectLst/>
                <a:uLnTx/>
                <a:uFillTx/>
                <a:latin typeface="Century Gothic"/>
                <a:ea typeface="+mn-ea"/>
                <a:cs typeface="Arial" pitchFamily="34" charset="0"/>
              </a:rPr>
              <a:t>ambiti</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de-CH" sz="2400" b="1" i="0" u="none" strike="noStrike" kern="1200" cap="none" spc="0" normalizeH="0" baseline="0" noProof="0" dirty="0" err="1">
                <a:ln>
                  <a:noFill/>
                </a:ln>
                <a:solidFill>
                  <a:srgbClr val="D17930"/>
                </a:solidFill>
                <a:effectLst/>
                <a:uLnTx/>
                <a:uFillTx/>
                <a:latin typeface="Century Gothic"/>
                <a:ea typeface="+mn-ea"/>
                <a:cs typeface="Arial" pitchFamily="34" charset="0"/>
              </a:rPr>
              <a:t>problematici</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 nel </a:t>
            </a:r>
            <a:r>
              <a:rPr kumimoji="0" lang="de-CH" sz="2400" b="1" i="0" u="none" strike="noStrike" kern="1200" cap="none" spc="0" normalizeH="0" baseline="0" noProof="0" dirty="0" err="1">
                <a:ln>
                  <a:noFill/>
                </a:ln>
                <a:solidFill>
                  <a:srgbClr val="D17930"/>
                </a:solidFill>
                <a:effectLst/>
                <a:uLnTx/>
                <a:uFillTx/>
                <a:latin typeface="Century Gothic"/>
                <a:ea typeface="+mn-ea"/>
                <a:cs typeface="Arial" pitchFamily="34" charset="0"/>
              </a:rPr>
              <a:t>vostro</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de-CH" sz="2400" b="1" i="0" u="none" strike="noStrike" kern="1200" cap="none" spc="0" normalizeH="0" baseline="0" noProof="0" dirty="0" err="1">
                <a:ln>
                  <a:noFill/>
                </a:ln>
                <a:solidFill>
                  <a:srgbClr val="D17930"/>
                </a:solidFill>
                <a:effectLst/>
                <a:uLnTx/>
                <a:uFillTx/>
                <a:latin typeface="Century Gothic"/>
                <a:ea typeface="+mn-ea"/>
                <a:cs typeface="Arial" pitchFamily="34" charset="0"/>
              </a:rPr>
              <a:t>settore</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 professionale</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2. Sfruttate i vostri punti di forza e i vostri interessi</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3. Scoprite problemi rilevanti dal punto di vista sociale e ambientale</a:t>
            </a:r>
          </a:p>
        </p:txBody>
      </p:sp>
      <p:sp>
        <p:nvSpPr>
          <p:cNvPr id="9" name="Rectangle 2">
            <a:extLst>
              <a:ext uri="{FF2B5EF4-FFF2-40B4-BE49-F238E27FC236}">
                <a16:creationId xmlns:a16="http://schemas.microsoft.com/office/drawing/2014/main" id="{83B7A939-C4B9-4B41-A23E-9F147B9AD8CB}"/>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Divers</a:t>
            </a: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 approcci possono aiutarvi a individuare un problema che valga la pena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risolvere</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5" name="Rechteck 4">
            <a:extLst>
              <a:ext uri="{FF2B5EF4-FFF2-40B4-BE49-F238E27FC236}">
                <a16:creationId xmlns:a16="http://schemas.microsoft.com/office/drawing/2014/main" id="{4B5FB163-4EB7-C151-44C3-51BDC0A8BF79}"/>
              </a:ext>
            </a:extLst>
          </p:cNvPr>
          <p:cNvSpPr/>
          <p:nvPr/>
        </p:nvSpPr>
        <p:spPr>
          <a:xfrm>
            <a:off x="904859" y="3443100"/>
            <a:ext cx="10676496"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844595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B532-1506-9386-3FDA-902F3AEA240B}"/>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3E7DAA45-6929-C25D-1084-C0324B58739A}"/>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A42E06C2-BC39-7387-C168-0583AE8A5CBD}"/>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FE130CD9-31C3-1507-CC37-4CFABFDF19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EFE6D9D1-A126-899D-77B5-2D9CF1CCA09A}"/>
              </a:ext>
            </a:extLst>
          </p:cNvPr>
          <p:cNvSpPr txBox="1">
            <a:spLocks noChangeArrowheads="1"/>
          </p:cNvSpPr>
          <p:nvPr/>
        </p:nvSpPr>
        <p:spPr bwMode="auto">
          <a:xfrm>
            <a:off x="948377" y="135926"/>
            <a:ext cx="940655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err="1">
                <a:solidFill>
                  <a:srgbClr val="D17930"/>
                </a:solidFill>
                <a:cs typeface="Arial" pitchFamily="34" charset="0"/>
              </a:rPr>
              <a:t>Identificate</a:t>
            </a:r>
            <a:r>
              <a:rPr lang="de-CH" sz="2400" b="1" dirty="0">
                <a:solidFill>
                  <a:srgbClr val="D17930"/>
                </a:solidFill>
                <a:cs typeface="Arial" pitchFamily="34" charset="0"/>
              </a:rPr>
              <a:t> </a:t>
            </a:r>
            <a:r>
              <a:rPr lang="de-CH" sz="2400" b="1" dirty="0" err="1">
                <a:solidFill>
                  <a:srgbClr val="D17930"/>
                </a:solidFill>
                <a:cs typeface="Arial" pitchFamily="34" charset="0"/>
              </a:rPr>
              <a:t>gli</a:t>
            </a:r>
            <a:r>
              <a:rPr lang="de-CH" sz="2400" b="1" dirty="0">
                <a:solidFill>
                  <a:srgbClr val="D17930"/>
                </a:solidFill>
                <a:cs typeface="Arial" pitchFamily="34" charset="0"/>
              </a:rPr>
              <a:t> </a:t>
            </a:r>
            <a:r>
              <a:rPr lang="de-CH" sz="2400" b="1" dirty="0" err="1">
                <a:solidFill>
                  <a:srgbClr val="D17930"/>
                </a:solidFill>
                <a:cs typeface="Arial" pitchFamily="34" charset="0"/>
              </a:rPr>
              <a:t>ambiti</a:t>
            </a:r>
            <a:r>
              <a:rPr lang="de-CH" sz="2400" b="1" dirty="0">
                <a:solidFill>
                  <a:srgbClr val="D17930"/>
                </a:solidFill>
                <a:cs typeface="Arial" pitchFamily="34" charset="0"/>
              </a:rPr>
              <a:t> </a:t>
            </a:r>
            <a:r>
              <a:rPr lang="de-CH" sz="2400" b="1" dirty="0" err="1">
                <a:solidFill>
                  <a:srgbClr val="D17930"/>
                </a:solidFill>
                <a:cs typeface="Arial" pitchFamily="34" charset="0"/>
              </a:rPr>
              <a:t>problematici</a:t>
            </a:r>
            <a:r>
              <a:rPr lang="de-CH" sz="2400" b="1" dirty="0">
                <a:solidFill>
                  <a:srgbClr val="D17930"/>
                </a:solidFill>
                <a:cs typeface="Arial" pitchFamily="34" charset="0"/>
              </a:rPr>
              <a:t> nel </a:t>
            </a:r>
            <a:r>
              <a:rPr lang="de-CH" sz="2400" b="1" dirty="0" err="1">
                <a:solidFill>
                  <a:srgbClr val="D17930"/>
                </a:solidFill>
                <a:cs typeface="Arial" pitchFamily="34" charset="0"/>
              </a:rPr>
              <a:t>vostro</a:t>
            </a:r>
            <a:r>
              <a:rPr lang="de-CH" sz="2400" b="1" dirty="0">
                <a:solidFill>
                  <a:srgbClr val="D17930"/>
                </a:solidFill>
                <a:cs typeface="Arial" pitchFamily="34" charset="0"/>
              </a:rPr>
              <a:t> </a:t>
            </a:r>
            <a:r>
              <a:rPr lang="de-CH" sz="2400" b="1" dirty="0" err="1">
                <a:solidFill>
                  <a:srgbClr val="D17930"/>
                </a:solidFill>
                <a:cs typeface="Arial" pitchFamily="34" charset="0"/>
              </a:rPr>
              <a:t>settore</a:t>
            </a:r>
            <a:r>
              <a:rPr lang="de-CH" sz="2400" b="1" dirty="0">
                <a:solidFill>
                  <a:srgbClr val="D17930"/>
                </a:solidFill>
                <a:cs typeface="Arial" pitchFamily="34" charset="0"/>
              </a:rPr>
              <a:t> professionale</a:t>
            </a: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 Il metodo dei 5 perché</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CA3A06BF-B9BD-BA24-FAAF-DC7533F3F6A0}"/>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prstClr val="white"/>
                </a:solidFill>
                <a:effectLst/>
                <a:uLnTx/>
                <a:uFillTx/>
                <a:latin typeface="Century Gothic"/>
                <a:ea typeface="ＭＳ Ｐゴシック" charset="0"/>
                <a:cs typeface="Arial"/>
              </a:rPr>
              <a:t>Il metodo dei 5 perché</a:t>
            </a:r>
          </a:p>
        </p:txBody>
      </p:sp>
      <p:sp>
        <p:nvSpPr>
          <p:cNvPr id="21" name="Rechteck 20">
            <a:extLst>
              <a:ext uri="{FF2B5EF4-FFF2-40B4-BE49-F238E27FC236}">
                <a16:creationId xmlns:a16="http://schemas.microsoft.com/office/drawing/2014/main" id="{E74910A0-71DA-8821-8122-B11817379A6E}"/>
              </a:ext>
            </a:extLst>
          </p:cNvPr>
          <p:cNvSpPr/>
          <p:nvPr/>
        </p:nvSpPr>
        <p:spPr>
          <a:xfrm>
            <a:off x="5681118" y="1551110"/>
            <a:ext cx="5828963" cy="4657685"/>
          </a:xfrm>
          <a:prstGeom prst="rect">
            <a:avLst/>
          </a:prstGeom>
        </p:spPr>
        <p:txBody>
          <a:bodyPr wrap="square">
            <a:spAutoFit/>
          </a:bodyPr>
          <a:lstStyle/>
          <a:p>
            <a:pPr>
              <a:spcBef>
                <a:spcPts val="1000"/>
              </a:spcBef>
            </a:pPr>
            <a:r>
              <a:rPr lang="de-CH" sz="1700" dirty="0">
                <a:solidFill>
                  <a:srgbClr val="686868"/>
                </a:solidFill>
                <a:latin typeface="Century Gothic" panose="020B0502020202020204" pitchFamily="34" charset="0"/>
              </a:rPr>
              <a:t>Immaginate di </a:t>
            </a:r>
            <a:r>
              <a:rPr lang="de-CH" sz="1700" dirty="0" err="1">
                <a:solidFill>
                  <a:srgbClr val="686868"/>
                </a:solidFill>
                <a:latin typeface="Century Gothic" panose="020B0502020202020204" pitchFamily="34" charset="0"/>
              </a:rPr>
              <a:t>essere</a:t>
            </a:r>
            <a:r>
              <a:rPr lang="de-CH" sz="1700" dirty="0">
                <a:solidFill>
                  <a:srgbClr val="686868"/>
                </a:solidFill>
                <a:latin typeface="Century Gothic" panose="020B0502020202020204" pitchFamily="34" charset="0"/>
              </a:rPr>
              <a:t> </a:t>
            </a:r>
            <a:r>
              <a:rPr lang="de-CH" sz="1700" dirty="0" err="1">
                <a:solidFill>
                  <a:srgbClr val="686868"/>
                </a:solidFill>
                <a:latin typeface="Century Gothic" panose="020B0502020202020204" pitchFamily="34" charset="0"/>
              </a:rPr>
              <a:t>un</a:t>
            </a:r>
            <a:r>
              <a:rPr lang="de-CH" sz="1700" dirty="0">
                <a:solidFill>
                  <a:srgbClr val="686868"/>
                </a:solidFill>
                <a:latin typeface="Century Gothic" panose="020B0502020202020204" pitchFamily="34" charset="0"/>
              </a:rPr>
              <a:t>/</a:t>
            </a:r>
            <a:r>
              <a:rPr lang="de-CH" sz="1700" dirty="0" err="1">
                <a:solidFill>
                  <a:srgbClr val="686868"/>
                </a:solidFill>
                <a:latin typeface="Century Gothic" panose="020B0502020202020204" pitchFamily="34" charset="0"/>
              </a:rPr>
              <a:t>una</a:t>
            </a:r>
            <a:r>
              <a:rPr lang="de-CH" sz="1700" dirty="0">
                <a:solidFill>
                  <a:srgbClr val="686868"/>
                </a:solidFill>
                <a:latin typeface="Century Gothic" panose="020B0502020202020204" pitchFamily="34" charset="0"/>
              </a:rPr>
              <a:t> </a:t>
            </a:r>
            <a:r>
              <a:rPr lang="de-CH" sz="1700" dirty="0" err="1">
                <a:solidFill>
                  <a:srgbClr val="686868"/>
                </a:solidFill>
                <a:latin typeface="Century Gothic" panose="020B0502020202020204" pitchFamily="34" charset="0"/>
              </a:rPr>
              <a:t>apprendista</a:t>
            </a:r>
            <a:r>
              <a:rPr lang="de-CH" sz="1700" dirty="0">
                <a:solidFill>
                  <a:srgbClr val="686868"/>
                </a:solidFill>
                <a:latin typeface="Century Gothic" panose="020B0502020202020204" pitchFamily="34" charset="0"/>
              </a:rPr>
              <a:t> in una falegnameria. Vorreste acquisire clienti per le case in legno, ma la </a:t>
            </a:r>
            <a:r>
              <a:rPr lang="de-CH" sz="1700" dirty="0" err="1">
                <a:solidFill>
                  <a:srgbClr val="686868"/>
                </a:solidFill>
                <a:latin typeface="Century Gothic" panose="020B0502020202020204" pitchFamily="34" charset="0"/>
              </a:rPr>
              <a:t>richiesta</a:t>
            </a:r>
            <a:r>
              <a:rPr lang="de-CH" sz="1700" dirty="0">
                <a:solidFill>
                  <a:srgbClr val="686868"/>
                </a:solidFill>
                <a:latin typeface="Century Gothic" panose="020B0502020202020204" pitchFamily="34" charset="0"/>
              </a:rPr>
              <a:t> è ancora bassa.</a:t>
            </a:r>
          </a:p>
          <a:p>
            <a:pPr>
              <a:spcBef>
                <a:spcPts val="1000"/>
              </a:spcBef>
            </a:pPr>
            <a:r>
              <a:rPr lang="de-CH" sz="1700" b="1" dirty="0">
                <a:solidFill>
                  <a:srgbClr val="686868"/>
                </a:solidFill>
                <a:latin typeface="Century Gothic" panose="020B0502020202020204" pitchFamily="34" charset="0"/>
              </a:rPr>
              <a:t>Perché? – </a:t>
            </a:r>
            <a:r>
              <a:rPr lang="de-CH" sz="1700" dirty="0">
                <a:solidFill>
                  <a:srgbClr val="686868"/>
                </a:solidFill>
                <a:latin typeface="Century Gothic" panose="020B0502020202020204" pitchFamily="34" charset="0"/>
              </a:rPr>
              <a:t>Molti committenti scelgono il cemento e l’acciaio.</a:t>
            </a:r>
          </a:p>
          <a:p>
            <a:pPr>
              <a:spcBef>
                <a:spcPts val="1000"/>
              </a:spcBef>
            </a:pPr>
            <a:r>
              <a:rPr lang="de-CH" sz="1700" b="1" dirty="0">
                <a:solidFill>
                  <a:srgbClr val="686868"/>
                </a:solidFill>
                <a:latin typeface="Century Gothic" panose="020B0502020202020204" pitchFamily="34" charset="0"/>
              </a:rPr>
              <a:t>Perché? – </a:t>
            </a:r>
            <a:r>
              <a:rPr lang="de-CH" sz="1700" dirty="0">
                <a:solidFill>
                  <a:srgbClr val="686868"/>
                </a:solidFill>
                <a:latin typeface="Century Gothic" panose="020B0502020202020204" pitchFamily="34" charset="0"/>
              </a:rPr>
              <a:t>Questi materiali sono più conosciuti e diffusi.</a:t>
            </a:r>
          </a:p>
          <a:p>
            <a:pPr>
              <a:spcBef>
                <a:spcPts val="1000"/>
              </a:spcBef>
            </a:pPr>
            <a:r>
              <a:rPr lang="de-CH" sz="1700" b="1" dirty="0">
                <a:solidFill>
                  <a:srgbClr val="686868"/>
                </a:solidFill>
                <a:latin typeface="Century Gothic" panose="020B0502020202020204" pitchFamily="34" charset="0"/>
              </a:rPr>
              <a:t>Perché? – </a:t>
            </a:r>
            <a:r>
              <a:rPr lang="de-CH" sz="1700" dirty="0">
                <a:solidFill>
                  <a:srgbClr val="686868"/>
                </a:solidFill>
                <a:latin typeface="Century Gothic" panose="020B0502020202020204" pitchFamily="34" charset="0"/>
              </a:rPr>
              <a:t>Spesso i committenti non sanno quanto sia sostenibile il legno o fino a che altezza si possa costruire.</a:t>
            </a:r>
          </a:p>
          <a:p>
            <a:pPr>
              <a:spcBef>
                <a:spcPts val="1000"/>
              </a:spcBef>
            </a:pPr>
            <a:r>
              <a:rPr lang="de-CH" sz="1700" b="1" dirty="0">
                <a:solidFill>
                  <a:srgbClr val="686868"/>
                </a:solidFill>
                <a:latin typeface="Century Gothic" panose="020B0502020202020204" pitchFamily="34" charset="0"/>
              </a:rPr>
              <a:t>Perché? – </a:t>
            </a:r>
            <a:r>
              <a:rPr lang="de-CH" sz="1700" dirty="0">
                <a:solidFill>
                  <a:srgbClr val="686868"/>
                </a:solidFill>
                <a:latin typeface="Century Gothic" panose="020B0502020202020204" pitchFamily="34" charset="0"/>
              </a:rPr>
              <a:t>Il dibattito pubblico sui materiali da costruzione ecocompatibili è ancora limitato.</a:t>
            </a:r>
          </a:p>
          <a:p>
            <a:pPr>
              <a:spcBef>
                <a:spcPts val="1000"/>
              </a:spcBef>
            </a:pPr>
            <a:r>
              <a:rPr lang="de-CH" sz="1700" b="1" dirty="0">
                <a:solidFill>
                  <a:srgbClr val="686868"/>
                </a:solidFill>
                <a:latin typeface="Century Gothic" panose="020B0502020202020204" pitchFamily="34" charset="0"/>
              </a:rPr>
              <a:t>Perché? – </a:t>
            </a:r>
            <a:r>
              <a:rPr lang="de-CH" sz="1700" dirty="0">
                <a:solidFill>
                  <a:srgbClr val="686868"/>
                </a:solidFill>
                <a:latin typeface="Century Gothic" panose="020B0502020202020204" pitchFamily="34" charset="0"/>
              </a:rPr>
              <a:t>Il settore edile si concentra tradizionalmente su materiali collaudati, non sui vantaggi ambientali.</a:t>
            </a:r>
          </a:p>
        </p:txBody>
      </p:sp>
      <p:sp>
        <p:nvSpPr>
          <p:cNvPr id="36" name="Rechteck 35">
            <a:extLst>
              <a:ext uri="{FF2B5EF4-FFF2-40B4-BE49-F238E27FC236}">
                <a16:creationId xmlns:a16="http://schemas.microsoft.com/office/drawing/2014/main" id="{54D30B63-1CE1-F1E6-91BA-CDB41548094F}"/>
              </a:ext>
            </a:extLst>
          </p:cNvPr>
          <p:cNvSpPr/>
          <p:nvPr/>
        </p:nvSpPr>
        <p:spPr>
          <a:xfrm>
            <a:off x="1246278" y="3692757"/>
            <a:ext cx="4003489"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Come </a:t>
            </a:r>
            <a:r>
              <a:rPr lang="de-CH" sz="1700" b="1" dirty="0">
                <a:solidFill>
                  <a:srgbClr val="686868"/>
                </a:solidFill>
                <a:latin typeface="Century Gothic" panose="020B0502020202020204" pitchFamily="34" charset="0"/>
              </a:rPr>
              <a:t>funziona</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Iniziate con una descrizione chiara di un problema che conoscete dal vostro ambiente di lavoro. Poi chiedetevi «Perché?». Chiedetevi di nuovo «Perché?». Ripetete l’operazione cinque volte. Al quinto «Perché» dovreste aver individuato la causa. </a:t>
            </a:r>
          </a:p>
        </p:txBody>
      </p:sp>
      <p:sp>
        <p:nvSpPr>
          <p:cNvPr id="40" name="Rechteck 39">
            <a:extLst>
              <a:ext uri="{FF2B5EF4-FFF2-40B4-BE49-F238E27FC236}">
                <a16:creationId xmlns:a16="http://schemas.microsoft.com/office/drawing/2014/main" id="{DD2F759B-C1B3-7366-C12F-5632F53CD8A4}"/>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7AC178FE-0D1E-40BD-9620-6A7121B3982C}"/>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Esempio</a:t>
            </a:r>
          </a:p>
        </p:txBody>
      </p:sp>
      <p:sp>
        <p:nvSpPr>
          <p:cNvPr id="42" name="Ellipse 41">
            <a:extLst>
              <a:ext uri="{FF2B5EF4-FFF2-40B4-BE49-F238E27FC236}">
                <a16:creationId xmlns:a16="http://schemas.microsoft.com/office/drawing/2014/main" id="{C083EAE2-B8A4-6204-683E-1DC5F6A7C12C}"/>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1</a:t>
            </a:r>
          </a:p>
        </p:txBody>
      </p:sp>
    </p:spTree>
    <p:extLst>
      <p:ext uri="{BB962C8B-B14F-4D97-AF65-F5344CB8AC3E}">
        <p14:creationId xmlns:p14="http://schemas.microsoft.com/office/powerpoint/2010/main" val="3029679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96888-E548-8307-D24B-E48066C6CD0E}"/>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85834A9B-893C-0135-FA3E-0D6E373AF66F}"/>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6B80B9E5-3780-AD07-9DEE-6B4D344177CC}"/>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8C561EBE-2BAB-9DC4-0C95-F5F80D805D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32522B4C-1910-84EC-D990-AE76697F60C8}"/>
              </a:ext>
            </a:extLst>
          </p:cNvPr>
          <p:cNvSpPr txBox="1">
            <a:spLocks noChangeArrowheads="1"/>
          </p:cNvSpPr>
          <p:nvPr/>
        </p:nvSpPr>
        <p:spPr bwMode="auto">
          <a:xfrm>
            <a:off x="948377" y="135926"/>
            <a:ext cx="940655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err="1">
                <a:solidFill>
                  <a:srgbClr val="D17930"/>
                </a:solidFill>
                <a:cs typeface="Arial" pitchFamily="34" charset="0"/>
              </a:rPr>
              <a:t>Individuate</a:t>
            </a:r>
            <a:r>
              <a:rPr lang="de-CH" sz="2400" b="1" dirty="0">
                <a:solidFill>
                  <a:srgbClr val="D17930"/>
                </a:solidFill>
                <a:cs typeface="Arial" pitchFamily="34" charset="0"/>
              </a:rPr>
              <a:t> </a:t>
            </a:r>
            <a:r>
              <a:rPr lang="de-CH" sz="2400" b="1" dirty="0" err="1">
                <a:solidFill>
                  <a:srgbClr val="D17930"/>
                </a:solidFill>
                <a:cs typeface="Arial" pitchFamily="34" charset="0"/>
              </a:rPr>
              <a:t>gli</a:t>
            </a:r>
            <a:r>
              <a:rPr lang="de-CH" sz="2400" b="1" dirty="0">
                <a:solidFill>
                  <a:srgbClr val="D17930"/>
                </a:solidFill>
                <a:cs typeface="Arial" pitchFamily="34" charset="0"/>
              </a:rPr>
              <a:t> </a:t>
            </a:r>
            <a:r>
              <a:rPr lang="de-CH" sz="2400" b="1" dirty="0" err="1">
                <a:solidFill>
                  <a:srgbClr val="D17930"/>
                </a:solidFill>
                <a:cs typeface="Arial" pitchFamily="34" charset="0"/>
              </a:rPr>
              <a:t>ambiti</a:t>
            </a:r>
            <a:r>
              <a:rPr lang="de-CH" sz="2400" b="1" dirty="0">
                <a:solidFill>
                  <a:srgbClr val="D17930"/>
                </a:solidFill>
                <a:cs typeface="Arial" pitchFamily="34" charset="0"/>
              </a:rPr>
              <a:t> </a:t>
            </a:r>
            <a:r>
              <a:rPr lang="de-CH" sz="2400" b="1" dirty="0" err="1">
                <a:solidFill>
                  <a:srgbClr val="D17930"/>
                </a:solidFill>
                <a:cs typeface="Arial" pitchFamily="34" charset="0"/>
              </a:rPr>
              <a:t>problematici</a:t>
            </a:r>
            <a:r>
              <a:rPr lang="de-CH" sz="2400" b="1" dirty="0">
                <a:solidFill>
                  <a:srgbClr val="D17930"/>
                </a:solidFill>
                <a:cs typeface="Arial" pitchFamily="34" charset="0"/>
              </a:rPr>
              <a:t> </a:t>
            </a:r>
            <a:r>
              <a:rPr lang="de-CH" sz="2400" b="1" dirty="0" err="1">
                <a:solidFill>
                  <a:srgbClr val="D17930"/>
                </a:solidFill>
                <a:cs typeface="Arial" pitchFamily="34" charset="0"/>
              </a:rPr>
              <a:t>nel</a:t>
            </a:r>
            <a:r>
              <a:rPr lang="de-CH" sz="2400" b="1" dirty="0">
                <a:solidFill>
                  <a:srgbClr val="D17930"/>
                </a:solidFill>
                <a:cs typeface="Arial" pitchFamily="34" charset="0"/>
              </a:rPr>
              <a:t> </a:t>
            </a:r>
            <a:r>
              <a:rPr lang="de-CH" sz="2400" b="1" dirty="0" err="1">
                <a:solidFill>
                  <a:srgbClr val="D17930"/>
                </a:solidFill>
                <a:cs typeface="Arial" pitchFamily="34" charset="0"/>
              </a:rPr>
              <a:t>vostro</a:t>
            </a:r>
            <a:r>
              <a:rPr lang="de-CH" sz="2400" b="1" dirty="0">
                <a:solidFill>
                  <a:srgbClr val="D17930"/>
                </a:solidFill>
                <a:cs typeface="Arial" pitchFamily="34" charset="0"/>
              </a:rPr>
              <a:t> </a:t>
            </a:r>
            <a:r>
              <a:rPr lang="de-CH" sz="2400" b="1" dirty="0" err="1">
                <a:solidFill>
                  <a:srgbClr val="D17930"/>
                </a:solidFill>
                <a:cs typeface="Arial" pitchFamily="34" charset="0"/>
              </a:rPr>
              <a:t>settore</a:t>
            </a:r>
            <a:r>
              <a:rPr lang="de-CH" sz="2400" b="1" dirty="0">
                <a:solidFill>
                  <a:srgbClr val="D17930"/>
                </a:solidFill>
                <a:cs typeface="Arial" pitchFamily="34" charset="0"/>
              </a:rPr>
              <a:t> professionale</a:t>
            </a: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 Il grande </a:t>
            </a:r>
            <a:r>
              <a:rPr kumimoji="0" lang="en-GB"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fastidio</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E3371E74-FBD9-F2C7-174F-F8164CB2FF7E}"/>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ＭＳ Ｐゴシック" charset="0"/>
                <a:cs typeface="Arial"/>
              </a:rPr>
              <a:t>Il grande fastidio</a:t>
            </a:r>
          </a:p>
        </p:txBody>
      </p:sp>
      <p:sp>
        <p:nvSpPr>
          <p:cNvPr id="36" name="Rechteck 35">
            <a:extLst>
              <a:ext uri="{FF2B5EF4-FFF2-40B4-BE49-F238E27FC236}">
                <a16:creationId xmlns:a16="http://schemas.microsoft.com/office/drawing/2014/main" id="{DE048E96-0B36-EA9C-57CA-CB6322CE4686}"/>
              </a:ext>
            </a:extLst>
          </p:cNvPr>
          <p:cNvSpPr/>
          <p:nvPr/>
        </p:nvSpPr>
        <p:spPr>
          <a:xfrm>
            <a:off x="1246278" y="3692757"/>
            <a:ext cx="4003489"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Come </a:t>
            </a:r>
            <a:r>
              <a:rPr lang="de-CH" sz="1700" b="1" noProof="0" dirty="0">
                <a:solidFill>
                  <a:srgbClr val="686868"/>
                </a:solidFill>
                <a:latin typeface="Century Gothic" panose="020B0502020202020204" pitchFamily="34" charset="0"/>
              </a:rPr>
              <a:t>funziona</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Riflettete: quali sono i problemi che infastidiscono di più i </a:t>
            </a:r>
            <a:r>
              <a:rPr lang="de-CH" sz="1700" noProof="0" dirty="0" err="1">
                <a:solidFill>
                  <a:srgbClr val="686868"/>
                </a:solidFill>
                <a:latin typeface="Century Gothic" panose="020B0502020202020204" pitchFamily="34" charset="0"/>
              </a:rPr>
              <a:t>vostri</a:t>
            </a:r>
            <a:r>
              <a:rPr lang="de-CH" sz="1700" noProof="0" dirty="0">
                <a:solidFill>
                  <a:srgbClr val="686868"/>
                </a:solidFill>
                <a:latin typeface="Century Gothic" panose="020B0502020202020204" pitchFamily="34" charset="0"/>
              </a:rPr>
              <a:t> </a:t>
            </a:r>
            <a:r>
              <a:rPr lang="de-CH" sz="1700" noProof="0" dirty="0" err="1">
                <a:solidFill>
                  <a:srgbClr val="686868"/>
                </a:solidFill>
                <a:latin typeface="Century Gothic" panose="020B0502020202020204" pitchFamily="34" charset="0"/>
              </a:rPr>
              <a:t>colleghi</a:t>
            </a:r>
            <a:r>
              <a:rPr lang="de-CH" sz="1700" noProof="0" dirty="0">
                <a:solidFill>
                  <a:srgbClr val="686868"/>
                </a:solidFill>
                <a:latin typeface="Century Gothic" panose="020B0502020202020204" pitchFamily="34" charset="0"/>
              </a:rPr>
              <a:t>/le </a:t>
            </a:r>
            <a:r>
              <a:rPr lang="de-CH" sz="1700" noProof="0" dirty="0" err="1">
                <a:solidFill>
                  <a:srgbClr val="686868"/>
                </a:solidFill>
                <a:latin typeface="Century Gothic" panose="020B0502020202020204" pitchFamily="34" charset="0"/>
              </a:rPr>
              <a:t>vostre</a:t>
            </a:r>
            <a:r>
              <a:rPr lang="de-CH" sz="1700" noProof="0" dirty="0">
                <a:solidFill>
                  <a:srgbClr val="686868"/>
                </a:solidFill>
                <a:latin typeface="Century Gothic" panose="020B0502020202020204" pitchFamily="34" charset="0"/>
              </a:rPr>
              <a:t> </a:t>
            </a:r>
            <a:r>
              <a:rPr lang="de-CH" sz="1700" noProof="0" dirty="0" err="1">
                <a:solidFill>
                  <a:srgbClr val="686868"/>
                </a:solidFill>
                <a:latin typeface="Century Gothic" panose="020B0502020202020204" pitchFamily="34" charset="0"/>
              </a:rPr>
              <a:t>colleghe</a:t>
            </a:r>
            <a:r>
              <a:rPr lang="de-CH" sz="1700" noProof="0" dirty="0">
                <a:solidFill>
                  <a:srgbClr val="686868"/>
                </a:solidFill>
                <a:latin typeface="Century Gothic" panose="020B0502020202020204" pitchFamily="34" charset="0"/>
              </a:rPr>
              <a:t>?</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Riflettete: cosa infastidisce </a:t>
            </a:r>
            <a:r>
              <a:rPr lang="de-CH" sz="1700" noProof="0" dirty="0" err="1">
                <a:solidFill>
                  <a:srgbClr val="686868"/>
                </a:solidFill>
                <a:latin typeface="Century Gothic" panose="020B0502020202020204" pitchFamily="34" charset="0"/>
              </a:rPr>
              <a:t>maggiormente</a:t>
            </a:r>
            <a:r>
              <a:rPr lang="de-CH" sz="1700" noProof="0" dirty="0">
                <a:solidFill>
                  <a:srgbClr val="686868"/>
                </a:solidFill>
                <a:latin typeface="Century Gothic" panose="020B0502020202020204" pitchFamily="34" charset="0"/>
              </a:rPr>
              <a:t> i/le </a:t>
            </a:r>
            <a:r>
              <a:rPr lang="de-CH" sz="1700" noProof="0" dirty="0" err="1">
                <a:solidFill>
                  <a:srgbClr val="686868"/>
                </a:solidFill>
                <a:latin typeface="Century Gothic" panose="020B0502020202020204" pitchFamily="34" charset="0"/>
              </a:rPr>
              <a:t>vostri</a:t>
            </a:r>
            <a:r>
              <a:rPr lang="de-CH" sz="1700" noProof="0" dirty="0">
                <a:solidFill>
                  <a:srgbClr val="686868"/>
                </a:solidFill>
                <a:latin typeface="Century Gothic" panose="020B0502020202020204" pitchFamily="34" charset="0"/>
              </a:rPr>
              <a:t>/</a:t>
            </a:r>
            <a:r>
              <a:rPr lang="de-CH" sz="1700" noProof="0" dirty="0" err="1">
                <a:solidFill>
                  <a:srgbClr val="686868"/>
                </a:solidFill>
                <a:latin typeface="Century Gothic" panose="020B0502020202020204" pitchFamily="34" charset="0"/>
              </a:rPr>
              <a:t>vostre</a:t>
            </a:r>
            <a:r>
              <a:rPr lang="de-CH" sz="1700" noProof="0" dirty="0">
                <a:solidFill>
                  <a:srgbClr val="686868"/>
                </a:solidFill>
                <a:latin typeface="Century Gothic" panose="020B0502020202020204" pitchFamily="34" charset="0"/>
              </a:rPr>
              <a:t> clienti?</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Annotate tutto.</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40" name="Rechteck 39">
            <a:extLst>
              <a:ext uri="{FF2B5EF4-FFF2-40B4-BE49-F238E27FC236}">
                <a16:creationId xmlns:a16="http://schemas.microsoft.com/office/drawing/2014/main" id="{6C5F7370-69EF-D29D-8FF6-E49D22B51286}"/>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1BDD5F14-AC15-2B63-59F4-C4498E6C70A2}"/>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Esempio</a:t>
            </a:r>
          </a:p>
        </p:txBody>
      </p:sp>
      <p:sp>
        <p:nvSpPr>
          <p:cNvPr id="42" name="Ellipse 41">
            <a:extLst>
              <a:ext uri="{FF2B5EF4-FFF2-40B4-BE49-F238E27FC236}">
                <a16:creationId xmlns:a16="http://schemas.microsoft.com/office/drawing/2014/main" id="{E264D4D7-AC7C-0417-4CA4-E0BCC55CB096}"/>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2</a:t>
            </a:r>
          </a:p>
        </p:txBody>
      </p:sp>
      <p:sp>
        <p:nvSpPr>
          <p:cNvPr id="5" name="Rechteck 4">
            <a:extLst>
              <a:ext uri="{FF2B5EF4-FFF2-40B4-BE49-F238E27FC236}">
                <a16:creationId xmlns:a16="http://schemas.microsoft.com/office/drawing/2014/main" id="{1C466C72-6BA0-2447-E009-811DC0174F38}"/>
              </a:ext>
            </a:extLst>
          </p:cNvPr>
          <p:cNvSpPr/>
          <p:nvPr/>
        </p:nvSpPr>
        <p:spPr>
          <a:xfrm>
            <a:off x="5661603" y="1594900"/>
            <a:ext cx="5828963" cy="984885"/>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Immaginate di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essere</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un</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una</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tirocinante</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in una struttura di assistenza a lungo termine. </a:t>
            </a:r>
          </a:p>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Quali problemi affliggono i </a:t>
            </a:r>
            <a:r>
              <a:rPr lang="de-CH" sz="1600" b="1" noProof="0" dirty="0" err="1">
                <a:solidFill>
                  <a:srgbClr val="686868"/>
                </a:solidFill>
                <a:latin typeface="Century Gothic" panose="020B0502020202020204" pitchFamily="34" charset="0"/>
              </a:rPr>
              <a:t>residenti</a:t>
            </a:r>
            <a:r>
              <a:rPr lang="de-CH" sz="1600" b="1" dirty="0">
                <a:solidFill>
                  <a:srgbClr val="686868"/>
                </a:solidFill>
                <a:latin typeface="Century Gothic" panose="020B0502020202020204" pitchFamily="34" charset="0"/>
              </a:rPr>
              <a:t>?</a:t>
            </a:r>
            <a:endPar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7" name="Rechteck 6">
            <a:extLst>
              <a:ext uri="{FF2B5EF4-FFF2-40B4-BE49-F238E27FC236}">
                <a16:creationId xmlns:a16="http://schemas.microsoft.com/office/drawing/2014/main" id="{8416618B-3A5B-F0CE-9DA2-65B7E4D1B938}"/>
              </a:ext>
            </a:extLst>
          </p:cNvPr>
          <p:cNvSpPr/>
          <p:nvPr/>
        </p:nvSpPr>
        <p:spPr>
          <a:xfrm>
            <a:off x="5661002" y="2573102"/>
            <a:ext cx="5738397" cy="1569660"/>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Il personale infermieristico ha spesso poco tempo per conversazioni personali o attività.</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Problemi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psichici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depressione, stati d’ansia e declino cognitivo (come la demenza) sono molto diffusi, ma mancano servizi di sostegno alla salute mentale.</a:t>
            </a:r>
            <a:endParaRPr kumimoji="0" lang="de-CH" sz="1600" b="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sp>
        <p:nvSpPr>
          <p:cNvPr id="9" name="Rechteck 8">
            <a:extLst>
              <a:ext uri="{FF2B5EF4-FFF2-40B4-BE49-F238E27FC236}">
                <a16:creationId xmlns:a16="http://schemas.microsoft.com/office/drawing/2014/main" id="{3281537E-FDCD-4F30-0FB2-B902E02B3B07}"/>
              </a:ext>
            </a:extLst>
          </p:cNvPr>
          <p:cNvSpPr/>
          <p:nvPr/>
        </p:nvSpPr>
        <p:spPr>
          <a:xfrm>
            <a:off x="5681118" y="4117039"/>
            <a:ext cx="5828963" cy="584775"/>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Quali problemi affliggono i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vostri</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colleghi</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/le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vostre</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colleghe</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endParaRPr kumimoji="0" lang="de-CH" sz="1600" b="0" i="0" u="none" strike="noStrike" kern="1200" cap="none" spc="0" normalizeH="0" baseline="0" noProof="0" dirty="0">
              <a:ln>
                <a:noFill/>
              </a:ln>
              <a:solidFill>
                <a:srgbClr val="686868"/>
              </a:solidFill>
              <a:effectLst/>
              <a:highlight>
                <a:srgbClr val="FFFF00"/>
              </a:highlight>
              <a:uLnTx/>
              <a:uFillTx/>
              <a:latin typeface="Century Gothic" panose="020B0502020202020204" pitchFamily="34" charset="0"/>
              <a:ea typeface="+mn-ea"/>
              <a:cs typeface="+mn-cs"/>
            </a:endParaRPr>
          </a:p>
        </p:txBody>
      </p:sp>
      <p:sp>
        <p:nvSpPr>
          <p:cNvPr id="10" name="Rechteck 9">
            <a:extLst>
              <a:ext uri="{FF2B5EF4-FFF2-40B4-BE49-F238E27FC236}">
                <a16:creationId xmlns:a16="http://schemas.microsoft.com/office/drawing/2014/main" id="{0C2A28B4-467F-4309-C9DB-4D8B8867F6DD}"/>
              </a:ext>
            </a:extLst>
          </p:cNvPr>
          <p:cNvSpPr/>
          <p:nvPr/>
        </p:nvSpPr>
        <p:spPr>
          <a:xfrm>
            <a:off x="5681118" y="4638398"/>
            <a:ext cx="5536100" cy="1323439"/>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L'eccessivo carico amministrativo e di documentazione sottrae tempo alla cura dei pazienti.</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Stress emotivo: affrontare la sofferenza, la morte o i familiari esigenti è psicologicamente molto logorante.</a:t>
            </a:r>
          </a:p>
        </p:txBody>
      </p:sp>
    </p:spTree>
    <p:extLst>
      <p:ext uri="{BB962C8B-B14F-4D97-AF65-F5344CB8AC3E}">
        <p14:creationId xmlns:p14="http://schemas.microsoft.com/office/powerpoint/2010/main" val="3405903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EF8A-275B-6B94-E2C0-B60856D11B48}"/>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3AE81CD4-C217-DFB5-6A4F-8957BDE95554}"/>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E99FAD71-5413-F941-363F-E2AF84D553E3}"/>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B3FBD066-98AB-F2B5-C61A-81A90ECB9C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1F5364D5-1072-D999-C42B-8843BB566D83}"/>
              </a:ext>
            </a:extLst>
          </p:cNvPr>
          <p:cNvSpPr txBox="1">
            <a:spLocks noChangeArrowheads="1"/>
          </p:cNvSpPr>
          <p:nvPr/>
        </p:nvSpPr>
        <p:spPr bwMode="auto">
          <a:xfrm>
            <a:off x="929715" y="135926"/>
            <a:ext cx="9406555" cy="657225"/>
          </a:xfrm>
          <a:prstGeom prst="rect">
            <a:avLst/>
          </a:prstGeom>
          <a:noFill/>
          <a:ln w="9525">
            <a:noFill/>
            <a:miter lim="800000"/>
            <a:headEnd/>
            <a:tailEnd/>
          </a:ln>
        </p:spPr>
        <p:txBody>
          <a:bodyPr anchor="ctr"/>
          <a:lstStyle/>
          <a:p>
            <a:pPr lvl="0">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err="1">
                <a:solidFill>
                  <a:srgbClr val="D17930"/>
                </a:solidFill>
                <a:cs typeface="Arial" pitchFamily="34" charset="0"/>
              </a:rPr>
              <a:t>Identificate</a:t>
            </a:r>
            <a:r>
              <a:rPr lang="de-CH" sz="2400" b="1" dirty="0">
                <a:solidFill>
                  <a:srgbClr val="D17930"/>
                </a:solidFill>
                <a:cs typeface="Arial" pitchFamily="34" charset="0"/>
              </a:rPr>
              <a:t> </a:t>
            </a:r>
            <a:r>
              <a:rPr lang="de-CH" sz="2400" b="1" dirty="0" err="1">
                <a:solidFill>
                  <a:srgbClr val="D17930"/>
                </a:solidFill>
                <a:cs typeface="Arial" pitchFamily="34" charset="0"/>
              </a:rPr>
              <a:t>gli</a:t>
            </a:r>
            <a:r>
              <a:rPr lang="de-CH" sz="2400" b="1" dirty="0">
                <a:solidFill>
                  <a:srgbClr val="D17930"/>
                </a:solidFill>
                <a:cs typeface="Arial" pitchFamily="34" charset="0"/>
              </a:rPr>
              <a:t> </a:t>
            </a:r>
            <a:r>
              <a:rPr lang="de-CH" sz="2400" b="1" dirty="0" err="1">
                <a:solidFill>
                  <a:srgbClr val="D17930"/>
                </a:solidFill>
                <a:cs typeface="Arial" pitchFamily="34" charset="0"/>
              </a:rPr>
              <a:t>ambiti</a:t>
            </a:r>
            <a:r>
              <a:rPr lang="de-CH" sz="2400" b="1" dirty="0">
                <a:solidFill>
                  <a:srgbClr val="D17930"/>
                </a:solidFill>
                <a:cs typeface="Arial" pitchFamily="34" charset="0"/>
              </a:rPr>
              <a:t> </a:t>
            </a:r>
            <a:r>
              <a:rPr lang="de-CH" sz="2400" b="1" dirty="0" err="1">
                <a:solidFill>
                  <a:srgbClr val="D17930"/>
                </a:solidFill>
                <a:cs typeface="Arial" pitchFamily="34" charset="0"/>
              </a:rPr>
              <a:t>problematici</a:t>
            </a:r>
            <a:r>
              <a:rPr lang="de-CH" sz="2400" b="1" dirty="0">
                <a:solidFill>
                  <a:srgbClr val="D17930"/>
                </a:solidFill>
                <a:cs typeface="Arial" pitchFamily="34" charset="0"/>
              </a:rPr>
              <a:t> nel </a:t>
            </a:r>
            <a:r>
              <a:rPr lang="de-CH" sz="2400" b="1" dirty="0" err="1">
                <a:solidFill>
                  <a:srgbClr val="D17930"/>
                </a:solidFill>
                <a:cs typeface="Arial" pitchFamily="34" charset="0"/>
              </a:rPr>
              <a:t>vostro</a:t>
            </a:r>
            <a:r>
              <a:rPr lang="de-CH" sz="2400" b="1" dirty="0">
                <a:solidFill>
                  <a:srgbClr val="D17930"/>
                </a:solidFill>
                <a:cs typeface="Arial" pitchFamily="34" charset="0"/>
              </a:rPr>
              <a:t> </a:t>
            </a:r>
            <a:r>
              <a:rPr lang="de-CH" sz="2400" b="1" dirty="0" err="1">
                <a:solidFill>
                  <a:srgbClr val="D17930"/>
                </a:solidFill>
                <a:cs typeface="Arial" pitchFamily="34" charset="0"/>
              </a:rPr>
              <a:t>settore</a:t>
            </a:r>
            <a:r>
              <a:rPr lang="de-CH" sz="2400" b="1" dirty="0">
                <a:solidFill>
                  <a:srgbClr val="D17930"/>
                </a:solidFill>
                <a:cs typeface="Arial" pitchFamily="34" charset="0"/>
              </a:rPr>
              <a:t> professionale</a:t>
            </a: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de-CH"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Simulazione</a:t>
            </a: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 e gioco di ruolo</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575D804A-6355-67B9-24C8-845C4329AB8B}"/>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ＭＳ Ｐゴシック" charset="0"/>
                <a:cs typeface="Arial"/>
              </a:rPr>
              <a:t>Simulazione e gioco di ruolo</a:t>
            </a:r>
          </a:p>
        </p:txBody>
      </p:sp>
      <p:sp>
        <p:nvSpPr>
          <p:cNvPr id="36" name="Rechteck 35">
            <a:extLst>
              <a:ext uri="{FF2B5EF4-FFF2-40B4-BE49-F238E27FC236}">
                <a16:creationId xmlns:a16="http://schemas.microsoft.com/office/drawing/2014/main" id="{9E48478D-61FA-7C22-411A-19D350D992F9}"/>
              </a:ext>
            </a:extLst>
          </p:cNvPr>
          <p:cNvSpPr/>
          <p:nvPr/>
        </p:nvSpPr>
        <p:spPr>
          <a:xfrm>
            <a:off x="1218285" y="3622931"/>
            <a:ext cx="4140680"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Come </a:t>
            </a:r>
            <a:r>
              <a:rPr lang="de-CH" sz="1700" b="1" dirty="0">
                <a:solidFill>
                  <a:srgbClr val="686868"/>
                </a:solidFill>
                <a:latin typeface="Century Gothic" panose="020B0502020202020204" pitchFamily="34" charset="0"/>
              </a:rPr>
              <a:t>funziona</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Identificate i processi e le procedure di lavoro più importanti. Se possibile, organizzate un gioco di ruolo. Durante il gioco di ruolo, cercate di individuare eventuali inefficienze o fonti di frustrazione. Annotatele per iscritto.</a:t>
            </a:r>
          </a:p>
        </p:txBody>
      </p:sp>
      <p:sp>
        <p:nvSpPr>
          <p:cNvPr id="40" name="Rechteck 39">
            <a:extLst>
              <a:ext uri="{FF2B5EF4-FFF2-40B4-BE49-F238E27FC236}">
                <a16:creationId xmlns:a16="http://schemas.microsoft.com/office/drawing/2014/main" id="{6EC5FC42-A406-F8D6-4FCC-53D5CE8A957B}"/>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1EA8833E-D624-108F-7BA6-8DEE2E706997}"/>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Esempio</a:t>
            </a:r>
          </a:p>
        </p:txBody>
      </p:sp>
      <p:sp>
        <p:nvSpPr>
          <p:cNvPr id="42" name="Ellipse 41">
            <a:extLst>
              <a:ext uri="{FF2B5EF4-FFF2-40B4-BE49-F238E27FC236}">
                <a16:creationId xmlns:a16="http://schemas.microsoft.com/office/drawing/2014/main" id="{B58F9DAD-6858-C44E-A056-32C1EB31A71E}"/>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3</a:t>
            </a:r>
          </a:p>
        </p:txBody>
      </p:sp>
      <p:sp>
        <p:nvSpPr>
          <p:cNvPr id="5" name="Rechteck 4">
            <a:extLst>
              <a:ext uri="{FF2B5EF4-FFF2-40B4-BE49-F238E27FC236}">
                <a16:creationId xmlns:a16="http://schemas.microsoft.com/office/drawing/2014/main" id="{7284F367-165D-96E0-DDBC-A4CA5C65070E}"/>
              </a:ext>
            </a:extLst>
          </p:cNvPr>
          <p:cNvSpPr/>
          <p:nvPr/>
        </p:nvSpPr>
        <p:spPr>
          <a:xfrm>
            <a:off x="5681118" y="1609301"/>
            <a:ext cx="582896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Immaginate di seguire una formazione come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ottico/a </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e di lavorare in un negozio di ottica.</a:t>
            </a:r>
          </a:p>
        </p:txBody>
      </p:sp>
      <p:sp>
        <p:nvSpPr>
          <p:cNvPr id="7" name="Rechteck 6">
            <a:extLst>
              <a:ext uri="{FF2B5EF4-FFF2-40B4-BE49-F238E27FC236}">
                <a16:creationId xmlns:a16="http://schemas.microsoft.com/office/drawing/2014/main" id="{CD254498-6247-C39F-16A2-327FBBDBB31C}"/>
              </a:ext>
            </a:extLst>
          </p:cNvPr>
          <p:cNvSpPr/>
          <p:nvPr/>
        </p:nvSpPr>
        <p:spPr>
          <a:xfrm>
            <a:off x="5683842" y="2176297"/>
            <a:ext cx="5738397" cy="4278094"/>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
                <a:srgbClr val="686868"/>
              </a:buClr>
              <a:buSzTx/>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 processi lavorativi ricorrenti in un negozio di ottica includono, tra l’altro:</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lang="de-CH" sz="1600" dirty="0">
                <a:solidFill>
                  <a:srgbClr val="686868"/>
                </a:solidFill>
                <a:latin typeface="Century Gothic" panose="020B0502020202020204" pitchFamily="34" charset="0"/>
              </a:rPr>
              <a:t>c</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lienti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che necessitano di una visita oculistica e che, in base ai risultati, ricevono un nuovo paio di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occhiali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lang="de-CH" sz="1600" dirty="0">
                <a:solidFill>
                  <a:srgbClr val="686868"/>
                </a:solidFill>
                <a:latin typeface="Century Gothic" panose="020B0502020202020204" pitchFamily="34" charset="0"/>
              </a:rPr>
              <a:t>c</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lienti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che necessitano di una riparazione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degli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occhiali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lang="de-CH" sz="1600" dirty="0" err="1">
                <a:solidFill>
                  <a:srgbClr val="686868"/>
                </a:solidFill>
                <a:latin typeface="Century Gothic" panose="020B0502020202020204" pitchFamily="34" charset="0"/>
              </a:rPr>
              <a:t>clienti</a:t>
            </a:r>
            <a:r>
              <a:rPr lang="de-CH" sz="1600" dirty="0">
                <a:solidFill>
                  <a:srgbClr val="686868"/>
                </a:solidFill>
                <a:latin typeface="Century Gothic" panose="020B0502020202020204" pitchFamily="34" charset="0"/>
              </a:rPr>
              <a:t> </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che desiderano acquistare occhiali da sole.</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Simulate la </a:t>
            </a:r>
            <a:r>
              <a:rPr lang="de-CH" sz="1600" dirty="0">
                <a:solidFill>
                  <a:srgbClr val="686868"/>
                </a:solidFill>
                <a:latin typeface="Century Gothic" panose="020B0502020202020204" pitchFamily="34" charset="0"/>
              </a:rPr>
              <a:t>prima </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situazione (visita oculistica) in un gioco di ruolo a coppie. Potreste notare alcune inefficienze o fonti di frustrazione, ad esempio:</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lang="de-CH" sz="1600" dirty="0">
                <a:solidFill>
                  <a:srgbClr val="686868"/>
                </a:solidFill>
                <a:latin typeface="Century Gothic" panose="020B0502020202020204" pitchFamily="34" charset="0"/>
              </a:rPr>
              <a:t>c</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lienti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frustrati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e</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 causa dei lunghi tempi di attesa per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gli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appuntamenti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lang="de-CH" sz="1600" dirty="0">
                <a:solidFill>
                  <a:srgbClr val="686868"/>
                </a:solidFill>
                <a:latin typeface="Century Gothic" panose="020B0502020202020204" pitchFamily="34" charset="0"/>
              </a:rPr>
              <a:t>c</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lienti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insoddisfatti</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e</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perché</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gli occhiali non calzano bene quando vanno a ritirarli.</a:t>
            </a:r>
          </a:p>
          <a:p>
            <a:pPr marL="811213" marR="0" lvl="1" indent="-354013" algn="l" defTabSz="914400" rtl="0" eaLnBrk="1" fontAlgn="auto" latinLnBrk="0" hangingPunct="1">
              <a:lnSpc>
                <a:spcPct val="100000"/>
              </a:lnSpc>
              <a:spcBef>
                <a:spcPts val="0"/>
              </a:spcBef>
              <a:spcAft>
                <a:spcPts val="0"/>
              </a:spcAft>
              <a:buClr>
                <a:srgbClr val="898F97"/>
              </a:buClr>
              <a:buSzTx/>
              <a:buFont typeface="Century Gothic" panose="020B0502020202020204" pitchFamily="34" charset="0"/>
              <a:buChar char="●"/>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509450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960D5-BFEF-E69C-1D3D-17F03B99CF59}"/>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D522B59-015E-9AF0-5495-0307141BDA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501D96E8-8088-5718-8ACA-9F4A98946B04}"/>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dirty="0">
                <a:solidFill>
                  <a:srgbClr val="D0D0D0">
                    <a:lumMod val="50000"/>
                  </a:srgbClr>
                </a:solidFill>
                <a:latin typeface="Century Gothic"/>
                <a:cs typeface="Arial" pitchFamily="34" charset="0"/>
              </a:rPr>
              <a:t>1. </a:t>
            </a:r>
            <a:r>
              <a:rPr lang="de-CH" sz="2400" dirty="0" err="1">
                <a:solidFill>
                  <a:srgbClr val="D0D0D0">
                    <a:lumMod val="50000"/>
                  </a:srgbClr>
                </a:solidFill>
                <a:latin typeface="Century Gothic"/>
                <a:cs typeface="Arial" pitchFamily="34" charset="0"/>
              </a:rPr>
              <a:t>Individuate</a:t>
            </a:r>
            <a:r>
              <a:rPr lang="de-CH" sz="2400" dirty="0">
                <a:solidFill>
                  <a:srgbClr val="D0D0D0">
                    <a:lumMod val="50000"/>
                  </a:srgbClr>
                </a:solidFill>
                <a:latin typeface="Century Gothic"/>
                <a:cs typeface="Arial" pitchFamily="34" charset="0"/>
              </a:rPr>
              <a:t> </a:t>
            </a:r>
            <a:r>
              <a:rPr lang="de-CH" sz="2400" dirty="0" err="1">
                <a:solidFill>
                  <a:srgbClr val="D0D0D0">
                    <a:lumMod val="50000"/>
                  </a:srgbClr>
                </a:solidFill>
                <a:latin typeface="Century Gothic"/>
                <a:cs typeface="Arial" pitchFamily="34" charset="0"/>
              </a:rPr>
              <a:t>gli</a:t>
            </a:r>
            <a:r>
              <a:rPr lang="de-CH" sz="2400" dirty="0">
                <a:solidFill>
                  <a:srgbClr val="D0D0D0">
                    <a:lumMod val="50000"/>
                  </a:srgbClr>
                </a:solidFill>
                <a:latin typeface="Century Gothic"/>
                <a:cs typeface="Arial" pitchFamily="34" charset="0"/>
              </a:rPr>
              <a:t> </a:t>
            </a:r>
            <a:r>
              <a:rPr lang="de-CH" sz="2400" dirty="0" err="1">
                <a:solidFill>
                  <a:srgbClr val="D0D0D0">
                    <a:lumMod val="50000"/>
                  </a:srgbClr>
                </a:solidFill>
                <a:latin typeface="Century Gothic"/>
                <a:cs typeface="Arial" pitchFamily="34" charset="0"/>
              </a:rPr>
              <a:t>ambiti</a:t>
            </a:r>
            <a:r>
              <a:rPr lang="de-CH" sz="2400" dirty="0">
                <a:solidFill>
                  <a:srgbClr val="D0D0D0">
                    <a:lumMod val="50000"/>
                  </a:srgbClr>
                </a:solidFill>
                <a:latin typeface="Century Gothic"/>
                <a:cs typeface="Arial" pitchFamily="34" charset="0"/>
              </a:rPr>
              <a:t> </a:t>
            </a:r>
            <a:r>
              <a:rPr lang="de-CH" sz="2400" dirty="0" err="1">
                <a:solidFill>
                  <a:srgbClr val="D0D0D0">
                    <a:lumMod val="50000"/>
                  </a:srgbClr>
                </a:solidFill>
                <a:latin typeface="Century Gothic"/>
                <a:cs typeface="Arial" pitchFamily="34" charset="0"/>
              </a:rPr>
              <a:t>problematici</a:t>
            </a:r>
            <a:r>
              <a:rPr lang="de-CH" sz="2400" dirty="0">
                <a:solidFill>
                  <a:srgbClr val="D0D0D0">
                    <a:lumMod val="50000"/>
                  </a:srgbClr>
                </a:solidFill>
                <a:latin typeface="Century Gothic"/>
                <a:cs typeface="Arial" pitchFamily="34" charset="0"/>
              </a:rPr>
              <a:t> nel </a:t>
            </a:r>
            <a:r>
              <a:rPr lang="de-CH" sz="2400" dirty="0" err="1">
                <a:solidFill>
                  <a:srgbClr val="D0D0D0">
                    <a:lumMod val="50000"/>
                  </a:srgbClr>
                </a:solidFill>
                <a:latin typeface="Century Gothic"/>
                <a:cs typeface="Arial" pitchFamily="34" charset="0"/>
              </a:rPr>
              <a:t>vostro</a:t>
            </a:r>
            <a:r>
              <a:rPr lang="de-CH" sz="2400" dirty="0">
                <a:solidFill>
                  <a:srgbClr val="D0D0D0">
                    <a:lumMod val="50000"/>
                  </a:srgbClr>
                </a:solidFill>
                <a:latin typeface="Century Gothic"/>
                <a:cs typeface="Arial" pitchFamily="34" charset="0"/>
              </a:rPr>
              <a:t> </a:t>
            </a:r>
            <a:r>
              <a:rPr lang="de-CH" sz="2400" dirty="0" err="1">
                <a:solidFill>
                  <a:srgbClr val="D0D0D0">
                    <a:lumMod val="50000"/>
                  </a:srgbClr>
                </a:solidFill>
                <a:latin typeface="Century Gothic"/>
                <a:cs typeface="Arial" pitchFamily="34" charset="0"/>
              </a:rPr>
              <a:t>settore</a:t>
            </a:r>
            <a:r>
              <a:rPr lang="de-CH" sz="2400" dirty="0">
                <a:solidFill>
                  <a:srgbClr val="D0D0D0">
                    <a:lumMod val="50000"/>
                  </a:srgbClr>
                </a:solidFill>
                <a:latin typeface="Century Gothic"/>
                <a:cs typeface="Arial" pitchFamily="34" charset="0"/>
              </a:rPr>
              <a:t> professionale</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b="1" dirty="0">
                <a:solidFill>
                  <a:srgbClr val="D17930"/>
                </a:solidFill>
                <a:latin typeface="Century Gothic"/>
                <a:cs typeface="Arial" pitchFamily="34" charset="0"/>
              </a:rPr>
              <a:t>2. Sfruttate i vostri punti di forza e i vostri interessi</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3. Scoprite problemi rilevanti dal punto di vista sociale e ambientale</a:t>
            </a:r>
          </a:p>
        </p:txBody>
      </p:sp>
      <p:sp>
        <p:nvSpPr>
          <p:cNvPr id="9" name="Rectangle 2">
            <a:extLst>
              <a:ext uri="{FF2B5EF4-FFF2-40B4-BE49-F238E27FC236}">
                <a16:creationId xmlns:a16="http://schemas.microsoft.com/office/drawing/2014/main" id="{A061E9D9-56CC-F5F9-9F0A-B75A87A7172B}"/>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Divers</a:t>
            </a: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 approcci possono aiutarvi a individuare un problema che valga la pena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risolvere</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5" name="Rechteck 4">
            <a:extLst>
              <a:ext uri="{FF2B5EF4-FFF2-40B4-BE49-F238E27FC236}">
                <a16:creationId xmlns:a16="http://schemas.microsoft.com/office/drawing/2014/main" id="{0570DB12-ACAD-1F44-9BCF-2C8E90EA60C0}"/>
              </a:ext>
            </a:extLst>
          </p:cNvPr>
          <p:cNvSpPr/>
          <p:nvPr/>
        </p:nvSpPr>
        <p:spPr>
          <a:xfrm>
            <a:off x="904859" y="3997904"/>
            <a:ext cx="10676496"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394554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7D0F7-0493-4976-90BA-19839DA040D2}"/>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4A0A2B7-914A-CB85-D135-7FEB9929B5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3BF3DF54-CB71-AE97-DC3C-379FCBE316DF}"/>
              </a:ext>
            </a:extLst>
          </p:cNvPr>
          <p:cNvSpPr txBox="1">
            <a:spLocks noChangeArrowheads="1"/>
          </p:cNvSpPr>
          <p:nvPr/>
        </p:nvSpPr>
        <p:spPr bwMode="auto">
          <a:xfrm>
            <a:off x="959008" y="134321"/>
            <a:ext cx="9406555"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2. </a:t>
            </a:r>
            <a:r>
              <a:rPr lang="de-CH" sz="2400" b="1" dirty="0">
                <a:solidFill>
                  <a:srgbClr val="D17930"/>
                </a:solidFill>
                <a:cs typeface="Arial" pitchFamily="34" charset="0"/>
              </a:rPr>
              <a:t>Sfruttate i vostri punti di forza e i vostri interessi</a:t>
            </a:r>
            <a:endPar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7" name="Picture 2">
            <a:extLst>
              <a:ext uri="{FF2B5EF4-FFF2-40B4-BE49-F238E27FC236}">
                <a16:creationId xmlns:a16="http://schemas.microsoft.com/office/drawing/2014/main" id="{75A65A1A-1DE6-0230-6A58-BEFF587B3A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74726" y="798612"/>
            <a:ext cx="988900" cy="2041759"/>
          </a:xfrm>
          <a:prstGeom prst="rect">
            <a:avLst/>
          </a:prstGeom>
          <a:solidFill>
            <a:srgbClr val="96CB00"/>
          </a:solidFill>
          <a:ln w="9525">
            <a:noFill/>
            <a:miter lim="800000"/>
            <a:headEnd/>
            <a:tailEnd/>
          </a:ln>
        </p:spPr>
      </p:pic>
      <p:sp>
        <p:nvSpPr>
          <p:cNvPr id="10" name="Rechteck 9">
            <a:extLst>
              <a:ext uri="{FF2B5EF4-FFF2-40B4-BE49-F238E27FC236}">
                <a16:creationId xmlns:a16="http://schemas.microsoft.com/office/drawing/2014/main" id="{A3A2BE0E-DED9-59CE-9B86-7FBA77D80070}"/>
              </a:ext>
            </a:extLst>
          </p:cNvPr>
          <p:cNvSpPr/>
          <p:nvPr/>
        </p:nvSpPr>
        <p:spPr>
          <a:xfrm>
            <a:off x="1090650" y="2649193"/>
            <a:ext cx="2664296"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Pensate</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 </a:t>
            </a:r>
            <a:b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br>
            <a:r>
              <a:rPr kumimoji="0" lang="de-DE" altLang="fr-FR" sz="1600" b="1"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cinque punti di forza, </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ovvero cose che sapete fare molto bene. </a:t>
            </a:r>
            <a:endParaRPr kumimoji="0" lang="de-DE" sz="16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11" name="Rechteck 10">
            <a:extLst>
              <a:ext uri="{FF2B5EF4-FFF2-40B4-BE49-F238E27FC236}">
                <a16:creationId xmlns:a16="http://schemas.microsoft.com/office/drawing/2014/main" id="{89776D6B-7700-0A61-6137-E3638E282DC2}"/>
              </a:ext>
            </a:extLst>
          </p:cNvPr>
          <p:cNvSpPr/>
          <p:nvPr/>
        </p:nvSpPr>
        <p:spPr>
          <a:xfrm>
            <a:off x="4116575" y="2645636"/>
            <a:ext cx="3562807"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Presentatevi uno alla volta davanti alla classe e illustrate agli altri proprio questi cinque punti di forza. Non si tratta di vantarsi! </a:t>
            </a:r>
            <a:endParaRPr kumimoji="0" lang="de-DE"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endParaRPr>
          </a:p>
        </p:txBody>
      </p:sp>
      <p:pic>
        <p:nvPicPr>
          <p:cNvPr id="12" name="Picture 4">
            <a:extLst>
              <a:ext uri="{FF2B5EF4-FFF2-40B4-BE49-F238E27FC236}">
                <a16:creationId xmlns:a16="http://schemas.microsoft.com/office/drawing/2014/main" id="{70B06E69-4C88-C611-F2A0-92A9C9229AF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69719" y="754980"/>
            <a:ext cx="1515714" cy="1942468"/>
          </a:xfrm>
          <a:prstGeom prst="rect">
            <a:avLst/>
          </a:prstGeom>
          <a:noFill/>
          <a:ln w="9525">
            <a:noFill/>
            <a:miter lim="800000"/>
            <a:headEnd/>
            <a:tailEnd/>
          </a:ln>
        </p:spPr>
      </p:pic>
      <p:sp>
        <p:nvSpPr>
          <p:cNvPr id="13" name="Rechteck 12">
            <a:extLst>
              <a:ext uri="{FF2B5EF4-FFF2-40B4-BE49-F238E27FC236}">
                <a16:creationId xmlns:a16="http://schemas.microsoft.com/office/drawing/2014/main" id="{C8EF5456-F147-C985-1E59-423ECA76A238}"/>
              </a:ext>
            </a:extLst>
          </p:cNvPr>
          <p:cNvSpPr/>
          <p:nvPr/>
        </p:nvSpPr>
        <p:spPr>
          <a:xfrm>
            <a:off x="8040156" y="2632891"/>
            <a:ext cx="3985386" cy="1077218"/>
          </a:xfrm>
          <a:prstGeom prst="rect">
            <a:avLst/>
          </a:prstGeom>
        </p:spPr>
        <p:txBody>
          <a:bodyPr wrap="square">
            <a:spAutoFit/>
          </a:bodyPr>
          <a:lstStyle/>
          <a:p>
            <a:pPr lvl="0"/>
            <a:r>
              <a:rPr lang="de-CH" sz="1600" dirty="0">
                <a:solidFill>
                  <a:srgbClr val="D0D0D0">
                    <a:lumMod val="50000"/>
                  </a:srgbClr>
                </a:solidFill>
                <a:latin typeface="Century Gothic"/>
                <a:cs typeface="Arial" pitchFamily="34" charset="0"/>
              </a:rPr>
              <a:t>Pensate poi ad </a:t>
            </a:r>
            <a:r>
              <a:rPr lang="de-CH" sz="1600" dirty="0" err="1">
                <a:solidFill>
                  <a:srgbClr val="D0D0D0">
                    <a:lumMod val="50000"/>
                  </a:srgbClr>
                </a:solidFill>
                <a:latin typeface="Century Gothic"/>
                <a:cs typeface="Arial" pitchFamily="34" charset="0"/>
              </a:rPr>
              <a:t>alcuni</a:t>
            </a:r>
            <a:r>
              <a:rPr lang="de-CH" sz="1600" dirty="0">
                <a:solidFill>
                  <a:srgbClr val="D0D0D0">
                    <a:lumMod val="50000"/>
                  </a:srgbClr>
                </a:solidFill>
                <a:latin typeface="Century Gothic"/>
                <a:cs typeface="Arial" pitchFamily="34" charset="0"/>
              </a:rPr>
              <a:t> </a:t>
            </a:r>
            <a:r>
              <a:rPr lang="de-CH" sz="1600" dirty="0" err="1">
                <a:solidFill>
                  <a:srgbClr val="D0D0D0">
                    <a:lumMod val="50000"/>
                  </a:srgbClr>
                </a:solidFill>
                <a:latin typeface="Century Gothic"/>
                <a:cs typeface="Arial" pitchFamily="34" charset="0"/>
              </a:rPr>
              <a:t>ambiti</a:t>
            </a:r>
            <a:r>
              <a:rPr lang="de-CH" sz="1600" dirty="0">
                <a:solidFill>
                  <a:srgbClr val="D0D0D0">
                    <a:lumMod val="50000"/>
                  </a:srgbClr>
                </a:solidFill>
                <a:latin typeface="Century Gothic"/>
                <a:cs typeface="Arial" pitchFamily="34" charset="0"/>
              </a:rPr>
              <a:t> </a:t>
            </a:r>
            <a:r>
              <a:rPr lang="de-CH" sz="1600" dirty="0" err="1">
                <a:solidFill>
                  <a:srgbClr val="D0D0D0">
                    <a:lumMod val="50000"/>
                  </a:srgbClr>
                </a:solidFill>
                <a:latin typeface="Century Gothic"/>
                <a:cs typeface="Arial" pitchFamily="34" charset="0"/>
              </a:rPr>
              <a:t>problematici</a:t>
            </a:r>
            <a:r>
              <a:rPr lang="de-CH" sz="1600" dirty="0">
                <a:solidFill>
                  <a:srgbClr val="D0D0D0">
                    <a:lumMod val="50000"/>
                  </a:srgbClr>
                </a:solidFill>
                <a:latin typeface="Century Gothic"/>
                <a:cs typeface="Arial" pitchFamily="34" charset="0"/>
              </a:rPr>
              <a:t> in cui potreste mettere a frutto i vostri punti di forza per trovare delle soluzioni.</a:t>
            </a:r>
            <a:endParaRPr lang="de-DE" sz="1600" dirty="0">
              <a:solidFill>
                <a:srgbClr val="D0D0D0">
                  <a:lumMod val="50000"/>
                </a:srgbClr>
              </a:solidFill>
              <a:latin typeface="Century Gothic"/>
              <a:cs typeface="Arial" pitchFamily="34" charset="0"/>
            </a:endParaRPr>
          </a:p>
        </p:txBody>
      </p:sp>
      <p:sp>
        <p:nvSpPr>
          <p:cNvPr id="14" name="Rechteck 13">
            <a:extLst>
              <a:ext uri="{FF2B5EF4-FFF2-40B4-BE49-F238E27FC236}">
                <a16:creationId xmlns:a16="http://schemas.microsoft.com/office/drawing/2014/main" id="{9944CDE3-193F-08B2-EA3E-3202393493DE}"/>
              </a:ext>
            </a:extLst>
          </p:cNvPr>
          <p:cNvSpPr/>
          <p:nvPr/>
        </p:nvSpPr>
        <p:spPr>
          <a:xfrm>
            <a:off x="1016678" y="3922798"/>
            <a:ext cx="10849974" cy="2180222"/>
          </a:xfrm>
          <a:prstGeom prst="rect">
            <a:avLst/>
          </a:prstGeom>
          <a:solidFill>
            <a:schemeClr val="bg1"/>
          </a:solidFill>
          <a:ln w="19050">
            <a:solidFill>
              <a:srgbClr val="D1793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5" name="Rechteck 14">
            <a:extLst>
              <a:ext uri="{FF2B5EF4-FFF2-40B4-BE49-F238E27FC236}">
                <a16:creationId xmlns:a16="http://schemas.microsoft.com/office/drawing/2014/main" id="{5CA7EAD0-B433-C4A5-5462-D6675EAA3BDF}"/>
              </a:ext>
            </a:extLst>
          </p:cNvPr>
          <p:cNvSpPr/>
          <p:nvPr/>
        </p:nvSpPr>
        <p:spPr>
          <a:xfrm>
            <a:off x="1162658" y="3949940"/>
            <a:ext cx="10703994"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1"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Esempio: </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Heiko ama i costumi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e</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i travestimenti. È un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grande </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appassionato di cosplay*. Ha già partecipato a molti eventi di cosplay, spesso indossando costumi di sua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creazione</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che hanno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riscosso</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successo</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Heiko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individua</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i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seguenti</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ambiti</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problematici</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su cui potrebbe lavorare efficacemente grazie ai suoi punti di forza e ai suoi interessi:</a:t>
            </a:r>
          </a:p>
        </p:txBody>
      </p:sp>
      <p:pic>
        <p:nvPicPr>
          <p:cNvPr id="18" name="Picture 5">
            <a:extLst>
              <a:ext uri="{FF2B5EF4-FFF2-40B4-BE49-F238E27FC236}">
                <a16:creationId xmlns:a16="http://schemas.microsoft.com/office/drawing/2014/main" id="{55A1D66F-BE3A-807E-8CE3-A983E8CB985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35067" y="943321"/>
            <a:ext cx="1410634" cy="1691840"/>
          </a:xfrm>
          <a:prstGeom prst="rect">
            <a:avLst/>
          </a:prstGeom>
          <a:noFill/>
          <a:ln w="9525">
            <a:noFill/>
            <a:miter lim="800000"/>
            <a:headEnd/>
            <a:tailEnd/>
          </a:ln>
        </p:spPr>
      </p:pic>
      <p:sp>
        <p:nvSpPr>
          <p:cNvPr id="19" name="Textfeld 18">
            <a:extLst>
              <a:ext uri="{FF2B5EF4-FFF2-40B4-BE49-F238E27FC236}">
                <a16:creationId xmlns:a16="http://schemas.microsoft.com/office/drawing/2014/main" id="{6DEFE8E4-259C-A51B-7F2F-4E71611F5CA8}"/>
              </a:ext>
            </a:extLst>
          </p:cNvPr>
          <p:cNvSpPr txBox="1"/>
          <p:nvPr/>
        </p:nvSpPr>
        <p:spPr>
          <a:xfrm>
            <a:off x="1606162" y="6153448"/>
            <a:ext cx="9549517" cy="540148"/>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90000"/>
              </a:lnSpc>
              <a:spcBef>
                <a:spcPts val="0"/>
              </a:spcBef>
              <a:spcAft>
                <a:spcPts val="1000"/>
              </a:spcAft>
              <a:buClrTx/>
              <a:buSzTx/>
              <a:buFontTx/>
              <a:buNone/>
              <a:tabLst/>
              <a:defRPr/>
            </a:pPr>
            <a:r>
              <a:rPr kumimoji="0" lang="de-DE" sz="13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300" b="0" i="0" u="none" strike="noStrike" kern="1200" cap="none" spc="0" normalizeH="0" baseline="0" noProof="0" dirty="0">
                <a:ln>
                  <a:noFill/>
                </a:ln>
                <a:solidFill>
                  <a:srgbClr val="D0D0D0">
                    <a:lumMod val="50000"/>
                  </a:srgbClr>
                </a:solidFill>
                <a:effectLst/>
                <a:uLnTx/>
                <a:uFillTx/>
                <a:latin typeface="Century Gothic"/>
                <a:ea typeface="+mn-ea"/>
                <a:cs typeface="+mn-cs"/>
              </a:rPr>
              <a:t>Il termine «cosplay» deriva da «costume» e «play». Gli appassionati di manga, film o mondi fantastici tratti da storie si incontrano in occasione di grandi eventi, durante i quali molti si travestono da personaggi preferiti. Tra le altre cose, vengono inscenate scene tratte dalle opere e organizzati workshop con personaggi famosi.</a:t>
            </a:r>
            <a:endParaRPr kumimoji="0" lang="de-DE" sz="13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2" name="Rechteck 1">
            <a:extLst>
              <a:ext uri="{FF2B5EF4-FFF2-40B4-BE49-F238E27FC236}">
                <a16:creationId xmlns:a16="http://schemas.microsoft.com/office/drawing/2014/main" id="{B9192595-3E86-A422-9B64-9F384666C3B5}"/>
              </a:ext>
            </a:extLst>
          </p:cNvPr>
          <p:cNvSpPr/>
          <p:nvPr/>
        </p:nvSpPr>
        <p:spPr>
          <a:xfrm>
            <a:off x="1162658" y="4969479"/>
            <a:ext cx="10190286" cy="1138773"/>
          </a:xfrm>
          <a:prstGeom prst="rect">
            <a:avLst/>
          </a:prstGeom>
        </p:spPr>
        <p:txBody>
          <a:bodyPr wrap="square">
            <a:spAutoFit/>
          </a:bodyPr>
          <a:lstStyle/>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Spesso i costumi </a:t>
            </a:r>
            <a:r>
              <a:rPr lang="de-CH" sz="1700" noProof="0" dirty="0" err="1">
                <a:solidFill>
                  <a:srgbClr val="686868"/>
                </a:solidFill>
                <a:latin typeface="Century Gothic" panose="020B0502020202020204" pitchFamily="34" charset="0"/>
              </a:rPr>
              <a:t>dei</a:t>
            </a:r>
            <a:r>
              <a:rPr lang="de-CH" sz="1700" noProof="0" dirty="0">
                <a:solidFill>
                  <a:srgbClr val="686868"/>
                </a:solidFill>
                <a:latin typeface="Century Gothic" panose="020B0502020202020204" pitchFamily="34" charset="0"/>
              </a:rPr>
              <a:t> </a:t>
            </a:r>
            <a:r>
              <a:rPr lang="de-CH" sz="1700" noProof="0" dirty="0" err="1">
                <a:solidFill>
                  <a:srgbClr val="686868"/>
                </a:solidFill>
                <a:latin typeface="Century Gothic" panose="020B0502020202020204" pitchFamily="34" charset="0"/>
              </a:rPr>
              <a:t>visitatori</a:t>
            </a:r>
            <a:r>
              <a:rPr lang="de-CH" sz="1700" noProof="0" dirty="0">
                <a:solidFill>
                  <a:srgbClr val="686868"/>
                </a:solidFill>
                <a:latin typeface="Century Gothic" panose="020B0502020202020204" pitchFamily="34" charset="0"/>
              </a:rPr>
              <a:t>/delle </a:t>
            </a:r>
            <a:r>
              <a:rPr lang="de-CH" sz="1700" noProof="0" dirty="0" err="1">
                <a:solidFill>
                  <a:srgbClr val="686868"/>
                </a:solidFill>
                <a:latin typeface="Century Gothic" panose="020B0502020202020204" pitchFamily="34" charset="0"/>
              </a:rPr>
              <a:t>visitatrici</a:t>
            </a:r>
            <a:r>
              <a:rPr lang="de-CH" sz="1700" noProof="0" dirty="0">
                <a:solidFill>
                  <a:srgbClr val="686868"/>
                </a:solidFill>
                <a:latin typeface="Century Gothic" panose="020B0502020202020204" pitchFamily="34" charset="0"/>
              </a:rPr>
              <a:t> non sono particolarmente accattivanti.</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Molti hanno difficoltà a procurarsi costumi di alta qualità.</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Poiché non ci si </a:t>
            </a:r>
            <a:r>
              <a:rPr lang="de-CH" sz="1700" noProof="0" dirty="0" err="1">
                <a:solidFill>
                  <a:srgbClr val="686868"/>
                </a:solidFill>
                <a:latin typeface="Century Gothic" panose="020B0502020202020204" pitchFamily="34" charset="0"/>
              </a:rPr>
              <a:t>vuole</a:t>
            </a:r>
            <a:r>
              <a:rPr lang="de-CH" sz="1700" noProof="0" dirty="0">
                <a:solidFill>
                  <a:srgbClr val="686868"/>
                </a:solidFill>
                <a:latin typeface="Century Gothic" panose="020B0502020202020204" pitchFamily="34" charset="0"/>
              </a:rPr>
              <a:t> </a:t>
            </a:r>
            <a:r>
              <a:rPr lang="de-CH" sz="1700" noProof="0" dirty="0" err="1">
                <a:solidFill>
                  <a:srgbClr val="686868"/>
                </a:solidFill>
                <a:latin typeface="Century Gothic" panose="020B0502020202020204" pitchFamily="34" charset="0"/>
              </a:rPr>
              <a:t>presentare</a:t>
            </a:r>
            <a:r>
              <a:rPr lang="de-CH" sz="1700" noProof="0" dirty="0">
                <a:solidFill>
                  <a:srgbClr val="686868"/>
                </a:solidFill>
                <a:latin typeface="Century Gothic" panose="020B0502020202020204" pitchFamily="34" charset="0"/>
              </a:rPr>
              <a:t> sempre con lo stesso costume, se ne indossa uno diverso ogni volta. Gli altri rimangono inutilizzati a casa.</a:t>
            </a:r>
          </a:p>
        </p:txBody>
      </p:sp>
    </p:spTree>
    <p:extLst>
      <p:ext uri="{BB962C8B-B14F-4D97-AF65-F5344CB8AC3E}">
        <p14:creationId xmlns:p14="http://schemas.microsoft.com/office/powerpoint/2010/main" val="2282912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AACE-58B5-D9F6-3427-EA80E582223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68B0D676-5E0C-5551-F566-B8A11F07C5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949816D6-9D42-5315-03AC-672D253592FE}"/>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dirty="0">
                <a:solidFill>
                  <a:srgbClr val="D0D0D0">
                    <a:lumMod val="50000"/>
                  </a:srgbClr>
                </a:solidFill>
                <a:latin typeface="Century Gothic"/>
                <a:cs typeface="Arial" pitchFamily="34" charset="0"/>
              </a:rPr>
              <a:t>1. </a:t>
            </a:r>
            <a:r>
              <a:rPr lang="de-CH" sz="2400" dirty="0">
                <a:solidFill>
                  <a:srgbClr val="D0D0D0">
                    <a:lumMod val="50000"/>
                  </a:srgbClr>
                </a:solidFill>
                <a:latin typeface="Century Gothic"/>
                <a:cs typeface="Arial" pitchFamily="34" charset="0"/>
              </a:rPr>
              <a:t>Individuate le aree problematiche nel vostro ambito professionale</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dirty="0">
                <a:solidFill>
                  <a:srgbClr val="D0D0D0">
                    <a:lumMod val="50000"/>
                  </a:srgbClr>
                </a:solidFill>
                <a:latin typeface="Century Gothic"/>
                <a:cs typeface="Arial" pitchFamily="34" charset="0"/>
              </a:rPr>
              <a:t>2. Sfruttate i vostri punti di forza e i vostri interessi</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b="1" dirty="0">
                <a:solidFill>
                  <a:srgbClr val="D17930"/>
                </a:solidFill>
                <a:latin typeface="Century Gothic"/>
                <a:cs typeface="Arial" pitchFamily="34" charset="0"/>
              </a:rPr>
              <a:t>3. Scoprite problemi rilevanti dal punto di vista sociale e ambientale</a:t>
            </a:r>
          </a:p>
        </p:txBody>
      </p:sp>
      <p:sp>
        <p:nvSpPr>
          <p:cNvPr id="9" name="Rectangle 2">
            <a:extLst>
              <a:ext uri="{FF2B5EF4-FFF2-40B4-BE49-F238E27FC236}">
                <a16:creationId xmlns:a16="http://schemas.microsoft.com/office/drawing/2014/main" id="{D8E215E8-705A-D665-8E78-A13992284820}"/>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Divers</a:t>
            </a: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 approcci possono aiutarvi a individuare un problema che valga la pena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risolvere</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5" name="Rechteck 4">
            <a:extLst>
              <a:ext uri="{FF2B5EF4-FFF2-40B4-BE49-F238E27FC236}">
                <a16:creationId xmlns:a16="http://schemas.microsoft.com/office/drawing/2014/main" id="{A5660A72-3346-EA22-6977-3197A0CF0F84}"/>
              </a:ext>
            </a:extLst>
          </p:cNvPr>
          <p:cNvSpPr/>
          <p:nvPr/>
        </p:nvSpPr>
        <p:spPr>
          <a:xfrm>
            <a:off x="904859" y="4491061"/>
            <a:ext cx="10820218"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578034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BC354-8EB6-1669-690F-B16C4FB509D6}"/>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ACAD035-66A8-8420-D60D-2F4F7238EB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4E34E5B6-B6BA-7B68-AE5E-E5F249202C8B}"/>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Individuare problemi rilevanti dal punto di vista sociale e </a:t>
            </a:r>
            <a:r>
              <a:rPr lang="de-CH" sz="2400" b="1" dirty="0" err="1">
                <a:solidFill>
                  <a:srgbClr val="D17930"/>
                </a:solidFill>
                <a:cs typeface="Arial" pitchFamily="34" charset="0"/>
              </a:rPr>
              <a:t>ambientale</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2" name="Textfeld 1">
            <a:extLst>
              <a:ext uri="{FF2B5EF4-FFF2-40B4-BE49-F238E27FC236}">
                <a16:creationId xmlns:a16="http://schemas.microsoft.com/office/drawing/2014/main" id="{B1B93931-BBD8-F3B4-EE7D-EACC7CC3A343}"/>
              </a:ext>
            </a:extLst>
          </p:cNvPr>
          <p:cNvSpPr txBox="1"/>
          <p:nvPr/>
        </p:nvSpPr>
        <p:spPr>
          <a:xfrm>
            <a:off x="944683" y="1169470"/>
            <a:ext cx="6678742" cy="201593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n-ea"/>
                <a:cs typeface="+mn-cs"/>
              </a:rPr>
              <a:t>Storyboarding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686868"/>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a:ea typeface="+mn-ea"/>
                <a:cs typeface="+mn-cs"/>
              </a:rPr>
              <a:t>Idea di base: </a:t>
            </a:r>
            <a:r>
              <a:rPr kumimoji="0" lang="de-CH" sz="1700" b="0" i="0" u="none" strike="noStrike" kern="1200" cap="none" spc="0" normalizeH="0" baseline="0" noProof="0" dirty="0">
                <a:ln>
                  <a:noFill/>
                </a:ln>
                <a:solidFill>
                  <a:srgbClr val="686868"/>
                </a:solidFill>
                <a:effectLst/>
                <a:uLnTx/>
                <a:uFillTx/>
                <a:latin typeface="Century Gothic"/>
                <a:ea typeface="+mn-ea"/>
                <a:cs typeface="+mn-cs"/>
              </a:rPr>
              <a:t>utilizzate i 17 Obiettivi di Sviluppo Sostenibile (Sustainable Development Goals, SDGs) come punto di partenza per individuare i problemi locali.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700" b="1" i="0" u="none" strike="noStrike" kern="1200" cap="none" spc="0" normalizeH="0" baseline="0" noProof="0" dirty="0">
              <a:ln>
                <a:noFill/>
              </a:ln>
              <a:solidFill>
                <a:srgbClr val="686868"/>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700" b="1" i="0" u="none" strike="noStrike" kern="1200" cap="none" spc="0" normalizeH="0" baseline="0" noProof="0" dirty="0" err="1">
                <a:ln>
                  <a:noFill/>
                </a:ln>
                <a:solidFill>
                  <a:srgbClr val="686868"/>
                </a:solidFill>
                <a:effectLst/>
                <a:uLnTx/>
                <a:uFillTx/>
                <a:latin typeface="Century Gothic"/>
                <a:ea typeface="+mn-ea"/>
                <a:cs typeface="+mn-cs"/>
              </a:rPr>
              <a:t>Procedura</a:t>
            </a:r>
            <a:endParaRPr kumimoji="0" lang="de-CH" sz="1700" b="1" i="0" u="none" strike="noStrike" kern="1200" cap="none" spc="0" normalizeH="0" baseline="0" noProof="0" dirty="0">
              <a:ln>
                <a:noFill/>
              </a:ln>
              <a:solidFill>
                <a:srgbClr val="686868"/>
              </a:solidFill>
              <a:effectLst/>
              <a:uLnTx/>
              <a:uFillTx/>
              <a:latin typeface="Century Gothic"/>
              <a:ea typeface="+mn-ea"/>
              <a:cs typeface="+mn-cs"/>
            </a:endParaRPr>
          </a:p>
        </p:txBody>
      </p:sp>
      <p:pic>
        <p:nvPicPr>
          <p:cNvPr id="7" name="Grafik 6" descr="Ein Bild, das Text, Rechteck, Stempel enthält.&#10;&#10;KI-generierte Inhalte können fehlerhaft sein.">
            <a:extLst>
              <a:ext uri="{FF2B5EF4-FFF2-40B4-BE49-F238E27FC236}">
                <a16:creationId xmlns:a16="http://schemas.microsoft.com/office/drawing/2014/main" id="{C514E1C3-6389-1551-387D-484BE3F1EC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86341" y="1265522"/>
            <a:ext cx="3802048" cy="2628385"/>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4" name="Rechteck 3">
            <a:extLst>
              <a:ext uri="{FF2B5EF4-FFF2-40B4-BE49-F238E27FC236}">
                <a16:creationId xmlns:a16="http://schemas.microsoft.com/office/drawing/2014/main" id="{A0417A95-BF0D-1B95-8F5E-D5575ABDB980}"/>
              </a:ext>
            </a:extLst>
          </p:cNvPr>
          <p:cNvSpPr/>
          <p:nvPr/>
        </p:nvSpPr>
        <p:spPr>
          <a:xfrm>
            <a:off x="944682" y="2899742"/>
            <a:ext cx="6678741" cy="30469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en-GB"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Visualizzate</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in che modo i problemi sociali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legati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agli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SDGs influenzano la vita delle persone. Concentratevi preferibilmente su persone della vostra comunità o in Svizzera, a meno che non abbiate legami diretti o esperienze in un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altro</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Paese</a:t>
            </a:r>
            <a:r>
              <a:rPr lang="de-CH" sz="1700" dirty="0">
                <a:solidFill>
                  <a:srgbClr val="686868"/>
                </a:solidFill>
                <a:latin typeface="Century Gothic" panose="020B0502020202020204" pitchFamily="34" charset="0"/>
              </a:rPr>
              <a:t>.</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Descrivete</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la vita quotidiana di una persona colpita da un problema sociale, ad esempio un bambino che non ha un accesso adeguato all’istruzione (SDG n. 4).</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Annotate</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quindi i problemi o gli svantaggi che questa persona probabilmente sta vivendo.</a:t>
            </a:r>
          </a:p>
        </p:txBody>
      </p:sp>
    </p:spTree>
    <p:extLst>
      <p:ext uri="{BB962C8B-B14F-4D97-AF65-F5344CB8AC3E}">
        <p14:creationId xmlns:p14="http://schemas.microsoft.com/office/powerpoint/2010/main" val="2980407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2984C-8E6E-7DD0-EB2C-18CEAEF19C3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0A97FB2-5E30-14F8-524F-7E3817F283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93056B3D-1CD0-F8B8-7D1E-4FC347EB069E}"/>
              </a:ext>
            </a:extLst>
          </p:cNvPr>
          <p:cNvSpPr txBox="1"/>
          <p:nvPr/>
        </p:nvSpPr>
        <p:spPr>
          <a:xfrm>
            <a:off x="927106" y="1140075"/>
            <a:ext cx="51369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n-ea"/>
                <a:cs typeface="+mn-cs"/>
              </a:rPr>
              <a:t>Cambio di prospettiva</a:t>
            </a:r>
          </a:p>
        </p:txBody>
      </p:sp>
      <p:sp>
        <p:nvSpPr>
          <p:cNvPr id="6" name="Rechteck 5">
            <a:extLst>
              <a:ext uri="{FF2B5EF4-FFF2-40B4-BE49-F238E27FC236}">
                <a16:creationId xmlns:a16="http://schemas.microsoft.com/office/drawing/2014/main" id="{B0CB4169-4B33-BDC3-D06E-7B5CEF2BE14A}"/>
              </a:ext>
            </a:extLst>
          </p:cNvPr>
          <p:cNvSpPr/>
          <p:nvPr/>
        </p:nvSpPr>
        <p:spPr>
          <a:xfrm>
            <a:off x="948371" y="1663679"/>
            <a:ext cx="6757247" cy="35445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Idea di base: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assumere una prospettiva diversa per individuare i problemi e le sfide del gruppo in questione.</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Procedura</a:t>
            </a:r>
            <a:endPar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Assumete, ad esempio, il ruolo di:</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animali che stanno perdendo il loro habitat naturale</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abitanti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che vivono in una zona inquinata</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politici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responsabili delle normative ambientali</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Imprenditori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imprenditrici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locali le cui attività dipendono dalle risorse naturali</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Riflettete poi: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con</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quali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problemi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sono</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confrontati</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i diversi gruppi? Stilate un elenco!</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en-US" sz="1700" b="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pic>
        <p:nvPicPr>
          <p:cNvPr id="12" name="Grafik 11">
            <a:extLst>
              <a:ext uri="{FF2B5EF4-FFF2-40B4-BE49-F238E27FC236}">
                <a16:creationId xmlns:a16="http://schemas.microsoft.com/office/drawing/2014/main" id="{756B1272-543D-D335-5FC3-20AB41AF78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67172" y="1273049"/>
            <a:ext cx="3330083" cy="3196210"/>
          </a:xfrm>
          <a:prstGeom prst="rect">
            <a:avLst/>
          </a:prstGeom>
        </p:spPr>
      </p:pic>
      <p:sp>
        <p:nvSpPr>
          <p:cNvPr id="5" name="Rectangle 2">
            <a:extLst>
              <a:ext uri="{FF2B5EF4-FFF2-40B4-BE49-F238E27FC236}">
                <a16:creationId xmlns:a16="http://schemas.microsoft.com/office/drawing/2014/main" id="{794723B8-CD52-23D2-3A3F-64D237F007FD}"/>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Scoprite i problemi rilevanti dal punto di vista sociale e </a:t>
            </a:r>
            <a:r>
              <a:rPr lang="de-CH" sz="2400" b="1" dirty="0" err="1">
                <a:solidFill>
                  <a:srgbClr val="D17930"/>
                </a:solidFill>
                <a:cs typeface="Arial" pitchFamily="34" charset="0"/>
              </a:rPr>
              <a:t>ambientale</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7" name="Textfeld 6">
            <a:extLst>
              <a:ext uri="{FF2B5EF4-FFF2-40B4-BE49-F238E27FC236}">
                <a16:creationId xmlns:a16="http://schemas.microsoft.com/office/drawing/2014/main" id="{9E0377BA-D589-7E69-9F01-C772FD4145DA}"/>
              </a:ext>
            </a:extLst>
          </p:cNvPr>
          <p:cNvSpPr txBox="1"/>
          <p:nvPr/>
        </p:nvSpPr>
        <p:spPr>
          <a:xfrm>
            <a:off x="8046547" y="4469259"/>
            <a:ext cx="2540643"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Fonte: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simonbradfield</a:t>
            </a:r>
            <a:endParaRPr lang="de-CH" dirty="0">
              <a:solidFill>
                <a:srgbClr val="686868"/>
              </a:solidFill>
            </a:endParaRPr>
          </a:p>
        </p:txBody>
      </p:sp>
    </p:spTree>
    <p:extLst>
      <p:ext uri="{BB962C8B-B14F-4D97-AF65-F5344CB8AC3E}">
        <p14:creationId xmlns:p14="http://schemas.microsoft.com/office/powerpoint/2010/main" val="153662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1FAD-49E2-340F-9867-9840BCDC3B55}"/>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D006ABA3-66FB-0208-0C9A-28234795A5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5" name="Textfeld 4">
            <a:extLst>
              <a:ext uri="{FF2B5EF4-FFF2-40B4-BE49-F238E27FC236}">
                <a16:creationId xmlns:a16="http://schemas.microsoft.com/office/drawing/2014/main" id="{5F1FFF4D-8399-27C1-3216-0075EC022CC1}"/>
              </a:ext>
            </a:extLst>
          </p:cNvPr>
          <p:cNvSpPr txBox="1"/>
          <p:nvPr/>
        </p:nvSpPr>
        <p:spPr>
          <a:xfrm>
            <a:off x="6234544" y="1300201"/>
            <a:ext cx="513699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CH" sz="1800" b="0" i="0" u="none" strike="noStrike" kern="1200" cap="none" spc="0" normalizeH="0" baseline="0" noProof="0" dirty="0">
                <a:ln>
                  <a:noFill/>
                </a:ln>
                <a:solidFill>
                  <a:srgbClr val="073450"/>
                </a:solidFill>
                <a:effectLst/>
                <a:uLnTx/>
                <a:uFillTx/>
                <a:latin typeface="Century Gothic"/>
                <a:ea typeface="+mn-ea"/>
                <a:cs typeface="+mn-cs"/>
              </a:rPr>
            </a:b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6" name="Rechteck 5">
            <a:extLst>
              <a:ext uri="{FF2B5EF4-FFF2-40B4-BE49-F238E27FC236}">
                <a16:creationId xmlns:a16="http://schemas.microsoft.com/office/drawing/2014/main" id="{8914526E-7920-4757-7B49-1C4E4C65F499}"/>
              </a:ext>
            </a:extLst>
          </p:cNvPr>
          <p:cNvSpPr/>
          <p:nvPr/>
        </p:nvSpPr>
        <p:spPr>
          <a:xfrm>
            <a:off x="959008" y="1807909"/>
            <a:ext cx="5282624" cy="378565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Idea di base: </a:t>
            </a:r>
            <a:r>
              <a:rPr lang="de-CH" sz="1600" noProof="0" dirty="0">
                <a:solidFill>
                  <a:srgbClr val="686868"/>
                </a:solidFill>
                <a:latin typeface="Century Gothic"/>
              </a:rPr>
              <a:t>identificare </a:t>
            </a:r>
            <a:r>
              <a:rPr kumimoji="0" lang="de-CH" sz="1600" b="0" i="0" u="none" strike="noStrike" kern="1200" cap="none" spc="0" normalizeH="0" baseline="0" noProof="0" dirty="0">
                <a:ln>
                  <a:noFill/>
                </a:ln>
                <a:solidFill>
                  <a:srgbClr val="686868"/>
                </a:solidFill>
                <a:effectLst/>
                <a:uLnTx/>
                <a:uFillTx/>
                <a:latin typeface="Century Gothic"/>
                <a:ea typeface="+mn-ea"/>
                <a:cs typeface="+mn-cs"/>
              </a:rPr>
              <a:t>sistematicamente i problemi ambientali locali.</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Procedura</a:t>
            </a:r>
            <a:endPar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 seconda dell’area che desiderate esplorare: stampate una mappa della vostra scuola, del vostro paese o della vostra città.</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Scegliete dei simboli per rappresentare i diversi problemi ambientali, ad esempio: rifiuti o immondizia, mancanza di punti di raccolta differenziata, campi contaminati da pesticidi.</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Discutete e cercate dove si verificano questi problemi, quindi contrassegnateli sulla mappa.</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Discutete quali siano i problemi più urgenti e perché.</a:t>
            </a:r>
          </a:p>
        </p:txBody>
      </p:sp>
      <p:sp>
        <p:nvSpPr>
          <p:cNvPr id="7" name="Textfeld 6">
            <a:extLst>
              <a:ext uri="{FF2B5EF4-FFF2-40B4-BE49-F238E27FC236}">
                <a16:creationId xmlns:a16="http://schemas.microsoft.com/office/drawing/2014/main" id="{3DF335AC-3764-3B41-0B27-AB9FED4A375E}"/>
              </a:ext>
            </a:extLst>
          </p:cNvPr>
          <p:cNvSpPr txBox="1"/>
          <p:nvPr/>
        </p:nvSpPr>
        <p:spPr>
          <a:xfrm>
            <a:off x="948372" y="1150349"/>
            <a:ext cx="51369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n-ea"/>
                <a:cs typeface="+mn-cs"/>
              </a:rPr>
              <a:t>Eco-Mapping</a:t>
            </a:r>
          </a:p>
        </p:txBody>
      </p:sp>
      <p:pic>
        <p:nvPicPr>
          <p:cNvPr id="10" name="Grafik 9">
            <a:extLst>
              <a:ext uri="{FF2B5EF4-FFF2-40B4-BE49-F238E27FC236}">
                <a16:creationId xmlns:a16="http://schemas.microsoft.com/office/drawing/2014/main" id="{E8FBEA66-966D-F294-0723-E513635918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7134" y="1261213"/>
            <a:ext cx="4620319" cy="4671751"/>
          </a:xfrm>
          <a:prstGeom prst="rect">
            <a:avLst/>
          </a:prstGeom>
        </p:spPr>
      </p:pic>
      <p:sp>
        <p:nvSpPr>
          <p:cNvPr id="2" name="Rectangle 2">
            <a:extLst>
              <a:ext uri="{FF2B5EF4-FFF2-40B4-BE49-F238E27FC236}">
                <a16:creationId xmlns:a16="http://schemas.microsoft.com/office/drawing/2014/main" id="{8B8CA465-DC73-BAFE-7D6C-0C061AC047B6}"/>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Scoprite i problemi rilevanti dal punto di vista sociale e </a:t>
            </a:r>
            <a:r>
              <a:rPr lang="de-CH" sz="2400" b="1" dirty="0" err="1">
                <a:solidFill>
                  <a:srgbClr val="D17930"/>
                </a:solidFill>
                <a:cs typeface="Arial" pitchFamily="34" charset="0"/>
              </a:rPr>
              <a:t>ambientale</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8" name="Textfeld 7">
            <a:extLst>
              <a:ext uri="{FF2B5EF4-FFF2-40B4-BE49-F238E27FC236}">
                <a16:creationId xmlns:a16="http://schemas.microsoft.com/office/drawing/2014/main" id="{F82D71E8-25C1-90C2-BBCF-704EF0F4804B}"/>
              </a:ext>
            </a:extLst>
          </p:cNvPr>
          <p:cNvSpPr txBox="1"/>
          <p:nvPr/>
        </p:nvSpPr>
        <p:spPr>
          <a:xfrm>
            <a:off x="6683660" y="5967017"/>
            <a:ext cx="2113671"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Fonte: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akinbostanci</a:t>
            </a:r>
            <a:endParaRPr lang="de-CH" dirty="0">
              <a:solidFill>
                <a:srgbClr val="686868"/>
              </a:solidFill>
            </a:endParaRPr>
          </a:p>
        </p:txBody>
      </p:sp>
    </p:spTree>
    <p:extLst>
      <p:ext uri="{BB962C8B-B14F-4D97-AF65-F5344CB8AC3E}">
        <p14:creationId xmlns:p14="http://schemas.microsoft.com/office/powerpoint/2010/main" val="908856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2A74FF65-0349-4E1A-9728-38A7349680DE}"/>
              </a:ext>
            </a:extLst>
          </p:cNvPr>
          <p:cNvSpPr txBox="1">
            <a:spLocks noChangeArrowheads="1"/>
          </p:cNvSpPr>
          <p:nvPr/>
        </p:nvSpPr>
        <p:spPr bwMode="auto">
          <a:xfrm>
            <a:off x="959008" y="269671"/>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Formazione</a:t>
            </a: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 dei gruppi:</a:t>
            </a:r>
          </a:p>
          <a:p>
            <a:pPr marL="0" marR="0" lvl="0" indent="0" algn="l" defTabSz="914400" rtl="0" eaLnBrk="1" fontAlgn="auto" latinLnBrk="0" hangingPunct="1">
              <a:lnSpc>
                <a:spcPct val="100000"/>
              </a:lnSpc>
              <a:spcBef>
                <a:spcPts val="0"/>
              </a:spcBef>
              <a:spcAft>
                <a:spcPts val="0"/>
              </a:spcAft>
              <a:buClrTx/>
              <a:buSzTx/>
              <a:buFontTx/>
              <a:buNone/>
              <a:tabLst/>
              <a:defRPr/>
            </a:pPr>
            <a:r>
              <a:rPr lang="de-CH" altLang="fr-FR" sz="2400" b="1" dirty="0">
                <a:solidFill>
                  <a:srgbClr val="D17930"/>
                </a:solidFill>
                <a:latin typeface="Century Gothic"/>
                <a:ea typeface="ＭＳ Ｐゴシック" charset="0"/>
                <a:cs typeface="Arial"/>
              </a:rPr>
              <a:t>s</a:t>
            </a:r>
            <a:r>
              <a:rPr kumimoji="0" lang="de-CH" altLang="fr-FR"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u</a:t>
            </a: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quali</a:t>
            </a: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ambiti</a:t>
            </a: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D17930"/>
                </a:solidFill>
                <a:effectLst/>
                <a:uLnTx/>
                <a:uFillTx/>
                <a:latin typeface="Century Gothic"/>
                <a:ea typeface="ＭＳ Ｐゴシック" charset="0"/>
                <a:cs typeface="Arial"/>
              </a:rPr>
              <a:t>problematici</a:t>
            </a: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 vorreste continuare a lavorare?</a:t>
            </a:r>
          </a:p>
        </p:txBody>
      </p:sp>
      <p:sp>
        <p:nvSpPr>
          <p:cNvPr id="6" name="Inhaltsplatzhalter 2">
            <a:extLst>
              <a:ext uri="{FF2B5EF4-FFF2-40B4-BE49-F238E27FC236}">
                <a16:creationId xmlns:a16="http://schemas.microsoft.com/office/drawing/2014/main" id="{EE298C6D-8ADD-4A9E-8254-1B0367C27D8E}"/>
              </a:ext>
            </a:extLst>
          </p:cNvPr>
          <p:cNvSpPr txBox="1">
            <a:spLocks/>
          </p:cNvSpPr>
          <p:nvPr/>
        </p:nvSpPr>
        <p:spPr>
          <a:xfrm>
            <a:off x="941966" y="2381952"/>
            <a:ext cx="10131041" cy="25783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Quale </a:t>
            </a:r>
            <a:r>
              <a:rPr kumimoji="0" lang="de-CH" sz="22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ambito</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t>
            </a:r>
            <a:r>
              <a:rPr kumimoji="0" lang="de-CH" sz="22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problematico</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vi appassiona di più?</a:t>
            </a:r>
          </a:p>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Formate gruppi di 2 persone, in casi eccezionali di 3 persone.</a:t>
            </a:r>
          </a:p>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Nelle prossime unità didattiche analizzerete più </a:t>
            </a:r>
            <a:r>
              <a:rPr kumimoji="0" lang="de-CH" sz="22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approfonditamente</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t>
            </a:r>
            <a:r>
              <a:rPr kumimoji="0" lang="de-CH" sz="22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l’ambito</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a:t>
            </a:r>
            <a:r>
              <a:rPr kumimoji="0" lang="de-CH" sz="22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problematico</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sceglierete un problema specifico e infine svilupperete idee per </a:t>
            </a:r>
            <a:r>
              <a:rPr kumimoji="0" lang="de-CH" sz="22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un’idea</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di business.</a:t>
            </a:r>
          </a:p>
        </p:txBody>
      </p:sp>
    </p:spTree>
    <p:extLst>
      <p:ext uri="{BB962C8B-B14F-4D97-AF65-F5344CB8AC3E}">
        <p14:creationId xmlns:p14="http://schemas.microsoft.com/office/powerpoint/2010/main" val="390653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de-CH" noProof="0" dirty="0">
                <a:solidFill>
                  <a:schemeClr val="bg1"/>
                </a:solidFill>
              </a:rPr>
              <a:t>Modulo 1: </a:t>
            </a:r>
            <a:br>
              <a:rPr lang="de-CH" noProof="0" dirty="0">
                <a:solidFill>
                  <a:schemeClr val="bg1"/>
                </a:solidFill>
              </a:rPr>
            </a:br>
            <a:r>
              <a:rPr lang="it-CH" sz="2200" noProof="0" dirty="0">
                <a:solidFill>
                  <a:schemeClr val="bg1"/>
                </a:solidFill>
              </a:rPr>
              <a:t>Individuare un problema che valga la pena risolvere</a:t>
            </a:r>
            <a:endParaRPr lang="de-CH" sz="2200" noProof="0" dirty="0">
              <a:solidFill>
                <a:schemeClr val="bg1"/>
              </a:solidFill>
            </a:endParaRP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61B07D0-C16A-3844-BF2E-88371FEE9E76}"/>
              </a:ext>
            </a:extLst>
          </p:cNvPr>
          <p:cNvSpPr txBox="1">
            <a:spLocks/>
          </p:cNvSpPr>
          <p:nvPr/>
        </p:nvSpPr>
        <p:spPr>
          <a:xfrm>
            <a:off x="229888" y="5545886"/>
            <a:ext cx="11962111" cy="1321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it-CH" sz="1800" noProof="0" dirty="0" err="1">
                <a:solidFill>
                  <a:schemeClr val="accent6">
                    <a:lumMod val="50000"/>
                  </a:schemeClr>
                </a:solidFill>
                <a:latin typeface="+mj-lt"/>
              </a:rPr>
              <a:t>Inspiration</a:t>
            </a:r>
            <a:r>
              <a:rPr lang="it-CH" sz="1800" noProof="0" dirty="0">
                <a:solidFill>
                  <a:schemeClr val="accent6">
                    <a:lumMod val="50000"/>
                  </a:schemeClr>
                </a:solidFill>
                <a:latin typeface="+mj-lt"/>
              </a:rPr>
              <a:t> Day | </a:t>
            </a:r>
            <a:r>
              <a:rPr lang="it-CH" sz="1800" b="1" noProof="0" dirty="0">
                <a:solidFill>
                  <a:srgbClr val="B11B96"/>
                </a:solidFill>
                <a:latin typeface="+mj-lt"/>
              </a:rPr>
              <a:t>Modulo 1: Individuare</a:t>
            </a:r>
            <a:r>
              <a:rPr lang="it-CH" sz="1800" noProof="0" dirty="0">
                <a:solidFill>
                  <a:schemeClr val="accent6">
                    <a:lumMod val="50000"/>
                  </a:schemeClr>
                </a:solidFill>
                <a:latin typeface="+mj-lt"/>
              </a:rPr>
              <a:t> </a:t>
            </a:r>
            <a:r>
              <a:rPr lang="it-CH" sz="1800" b="1" noProof="0" dirty="0">
                <a:solidFill>
                  <a:srgbClr val="B11B96"/>
                </a:solidFill>
                <a:latin typeface="+mj-lt"/>
              </a:rPr>
              <a:t>un problema che valga la pena risolvere </a:t>
            </a:r>
            <a:r>
              <a:rPr lang="it-CH" sz="1800" noProof="0" dirty="0">
                <a:solidFill>
                  <a:schemeClr val="accent6">
                    <a:lumMod val="50000"/>
                  </a:schemeClr>
                </a:solidFill>
                <a:latin typeface="+mj-lt"/>
              </a:rPr>
              <a:t>| Modulo 2: Sviluppare una soluzione adeguata | Modulo 3: Sviluppare un modello di business solido | Modulo 4: Garantire la sostenibilità finanziaria| Modulo 5: Entrare nel mercato | Modulo 6: Presentazione e conclusione</a:t>
            </a: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380205" y="1550481"/>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Quale </a:t>
            </a:r>
            <a:r>
              <a:rPr lang="de-DE" b="1" dirty="0">
                <a:solidFill>
                  <a:prstClr val="white"/>
                </a:solidFill>
                <a:latin typeface="Century Gothic"/>
                <a:ea typeface="Roboto" pitchFamily="2" charset="0"/>
                <a:cs typeface="Arial" charset="0"/>
              </a:rPr>
              <a:t>a</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mbito</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problematico</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vi appassiona?</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900232"/>
          </a:xfrm>
          <a:prstGeom prst="rect">
            <a:avLst/>
          </a:prstGeom>
        </p:spPr>
        <p:txBody>
          <a:bodyPr wrap="square" lIns="68567" tIns="34283" rIns="68567" bIns="34283">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Come </a:t>
            </a:r>
            <a:r>
              <a:rPr kumimoji="0" lang="en-US"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definire</a:t>
            </a: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il </a:t>
            </a:r>
            <a:r>
              <a:rPr kumimoji="0" lang="en-US"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problema</a:t>
            </a: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da </a:t>
            </a:r>
            <a:r>
              <a:rPr kumimoji="0" lang="en-US"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affrontare</a:t>
            </a: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a:t>
            </a:r>
          </a:p>
        </p:txBody>
      </p:sp>
      <p:sp>
        <p:nvSpPr>
          <p:cNvPr id="42" name="Rectangle 399">
            <a:extLst>
              <a:ext uri="{FF2B5EF4-FFF2-40B4-BE49-F238E27FC236}">
                <a16:creationId xmlns:a16="http://schemas.microsoft.com/office/drawing/2014/main" id="{CF573153-C64B-28A3-B8BE-8D62A21B3728}"/>
              </a:ext>
            </a:extLst>
          </p:cNvPr>
          <p:cNvSpPr/>
          <p:nvPr/>
        </p:nvSpPr>
        <p:spPr>
          <a:xfrm>
            <a:off x="49993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Come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andare</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alla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radice</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di un problema?</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Tree>
    <p:extLst>
      <p:ext uri="{BB962C8B-B14F-4D97-AF65-F5344CB8AC3E}">
        <p14:creationId xmlns:p14="http://schemas.microsoft.com/office/powerpoint/2010/main" val="3515301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1B824-6897-ADFE-F571-F09C98C35F8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EBD98B28-0EB3-9DED-2395-BD75C2CF7E98}"/>
              </a:ext>
            </a:extLst>
          </p:cNvPr>
          <p:cNvSpPr txBox="1">
            <a:spLocks/>
          </p:cNvSpPr>
          <p:nvPr/>
        </p:nvSpPr>
        <p:spPr>
          <a:xfrm>
            <a:off x="6115050" y="2887888"/>
            <a:ext cx="5641521"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Questo problema è</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adatto a </a:t>
            </a:r>
            <a:r>
              <a:rPr kumimoji="0" lang="de-CH" sz="3200" b="1" i="1" u="none" strike="noStrike" kern="1200" cap="none" spc="0" normalizeH="0" baseline="0" noProof="0" dirty="0">
                <a:ln>
                  <a:noFill/>
                </a:ln>
                <a:solidFill>
                  <a:srgbClr val="D17930"/>
                </a:solidFill>
                <a:effectLst/>
                <a:uLnTx/>
                <a:uFillTx/>
                <a:latin typeface="Century Gothic"/>
                <a:ea typeface="+mj-ea"/>
                <a:cs typeface="Arial" pitchFamily="34" charset="0"/>
              </a:rPr>
              <a:t>myidea</a:t>
            </a: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72984AB9-42E8-3534-BBB4-8CB2F45A2B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323977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DC4B-C97D-163C-30D5-54DC17BFBA4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9E9AF51-5D62-8118-07EF-61E826B0ECD5}"/>
              </a:ext>
            </a:extLst>
          </p:cNvPr>
          <p:cNvSpPr>
            <a:spLocks noGrp="1"/>
          </p:cNvSpPr>
          <p:nvPr>
            <p:ph type="sldNum" sz="quarter" idx="12"/>
          </p:nvPr>
        </p:nvSpPr>
        <p:spPr/>
        <p:txBody>
          <a:bodyPr/>
          <a:lstStyle/>
          <a:p>
            <a:fld id="{B7E6CA31-DA56-47CF-9891-B6D0296B6AEC}" type="slidenum">
              <a:rPr lang="ru-RU" smtClean="0"/>
              <a:t>6</a:t>
            </a:fld>
            <a:endParaRPr lang="ru-RU"/>
          </a:p>
        </p:txBody>
      </p:sp>
      <p:sp>
        <p:nvSpPr>
          <p:cNvPr id="4" name="Rectangle 2">
            <a:extLst>
              <a:ext uri="{FF2B5EF4-FFF2-40B4-BE49-F238E27FC236}">
                <a16:creationId xmlns:a16="http://schemas.microsoft.com/office/drawing/2014/main" id="{2330FD22-0E2D-5EA6-9866-2A236B7F9CC3}"/>
              </a:ext>
            </a:extLst>
          </p:cNvPr>
          <p:cNvSpPr txBox="1">
            <a:spLocks noChangeArrowheads="1"/>
          </p:cNvSpPr>
          <p:nvPr/>
        </p:nvSpPr>
        <p:spPr bwMode="auto">
          <a:xfrm>
            <a:off x="943103" y="652423"/>
            <a:ext cx="9845485" cy="795947"/>
          </a:xfrm>
          <a:prstGeom prst="rect">
            <a:avLst/>
          </a:prstGeom>
          <a:noFill/>
          <a:ln w="9525">
            <a:noFill/>
            <a:miter lim="800000"/>
            <a:headEnd/>
            <a:tailEnd/>
          </a:ln>
        </p:spPr>
        <p:txBody>
          <a:bodyPr anchor="ctr"/>
          <a:lstStyle/>
          <a:p>
            <a:pPr>
              <a:defRPr/>
            </a:pPr>
            <a:r>
              <a:rPr lang="de-DE" altLang="fr-FR" sz="2400" b="1" dirty="0">
                <a:solidFill>
                  <a:srgbClr val="D17930"/>
                </a:solidFill>
                <a:latin typeface="+mj-lt"/>
                <a:ea typeface="ＭＳ Ｐゴシック" charset="0"/>
                <a:cs typeface="Arial"/>
              </a:rPr>
              <a:t>Torta di compleanno</a:t>
            </a:r>
            <a:endParaRPr lang="de-CH" altLang="fr-FR" sz="2400" b="1" dirty="0">
              <a:solidFill>
                <a:srgbClr val="D17930"/>
              </a:solidFill>
              <a:latin typeface="+mj-lt"/>
              <a:ea typeface="ＭＳ Ｐゴシック" charset="0"/>
              <a:cs typeface="Arial"/>
            </a:endParaRPr>
          </a:p>
        </p:txBody>
      </p:sp>
      <p:pic>
        <p:nvPicPr>
          <p:cNvPr id="5" name="Grafik 4">
            <a:extLst>
              <a:ext uri="{FF2B5EF4-FFF2-40B4-BE49-F238E27FC236}">
                <a16:creationId xmlns:a16="http://schemas.microsoft.com/office/drawing/2014/main" id="{DA0933C4-D03B-8EBC-AC63-0B3A0733058E}"/>
              </a:ext>
            </a:extLst>
          </p:cNvPr>
          <p:cNvPicPr>
            <a:picLocks noChangeAspect="1"/>
          </p:cNvPicPr>
          <p:nvPr/>
        </p:nvPicPr>
        <p:blipFill>
          <a:blip r:embed="rId3" cstate="email">
            <a:alphaModFix amt="35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t="3521" r="14726" b="18608"/>
          <a:stretch>
            <a:fillRect/>
          </a:stretch>
        </p:blipFill>
        <p:spPr>
          <a:xfrm>
            <a:off x="6472520" y="-72570"/>
            <a:ext cx="5799310" cy="7061200"/>
          </a:xfrm>
          <a:prstGeom prst="rect">
            <a:avLst/>
          </a:prstGeom>
        </p:spPr>
      </p:pic>
      <p:sp>
        <p:nvSpPr>
          <p:cNvPr id="7" name="Textfeld 6">
            <a:extLst>
              <a:ext uri="{FF2B5EF4-FFF2-40B4-BE49-F238E27FC236}">
                <a16:creationId xmlns:a16="http://schemas.microsoft.com/office/drawing/2014/main" id="{FD339A99-E807-BA8F-32CF-4F354321B12F}"/>
              </a:ext>
            </a:extLst>
          </p:cNvPr>
          <p:cNvSpPr txBox="1"/>
          <p:nvPr/>
        </p:nvSpPr>
        <p:spPr>
          <a:xfrm>
            <a:off x="955803" y="1563125"/>
            <a:ext cx="5212768" cy="4091698"/>
          </a:xfrm>
          <a:prstGeom prst="rect">
            <a:avLst/>
          </a:prstGeom>
          <a:noFill/>
        </p:spPr>
        <p:txBody>
          <a:bodyPr wrap="square">
            <a:spAutoFit/>
          </a:bodyPr>
          <a:lstStyle/>
          <a:p>
            <a:pPr>
              <a:lnSpc>
                <a:spcPct val="115000"/>
              </a:lnSpc>
              <a:spcAft>
                <a:spcPts val="800"/>
              </a:spcAft>
              <a:buNone/>
            </a:pPr>
            <a:r>
              <a:rPr lang="de-CH" dirty="0">
                <a:solidFill>
                  <a:schemeClr val="accent6">
                    <a:lumMod val="50000"/>
                  </a:schemeClr>
                </a:solidFill>
              </a:rPr>
              <a:t>È sabato, sono le 19:00. Alle 20:30 aspettate una </a:t>
            </a:r>
            <a:r>
              <a:rPr lang="de-CH" dirty="0">
                <a:solidFill>
                  <a:srgbClr val="686868"/>
                </a:solidFill>
              </a:rPr>
              <a:t>cara </a:t>
            </a:r>
            <a:r>
              <a:rPr lang="de-CH" dirty="0">
                <a:solidFill>
                  <a:schemeClr val="accent6">
                    <a:lumMod val="50000"/>
                  </a:schemeClr>
                </a:solidFill>
              </a:rPr>
              <a:t>amica che verrà a festeggiare il suo compleanno a casa vostra. Vorreste sorprenderla con una torta, ma vi rendete conto di non avere più nemmeno un uovo, mentre la ricetta ne richiede 3. </a:t>
            </a:r>
          </a:p>
          <a:p>
            <a:pPr>
              <a:lnSpc>
                <a:spcPct val="115000"/>
              </a:lnSpc>
              <a:spcAft>
                <a:spcPts val="800"/>
              </a:spcAft>
              <a:buNone/>
            </a:pPr>
            <a:r>
              <a:rPr lang="de-CH" dirty="0">
                <a:solidFill>
                  <a:schemeClr val="accent6">
                    <a:lumMod val="50000"/>
                  </a:schemeClr>
                </a:solidFill>
              </a:rPr>
              <a:t>I negozi sono già chiusi e andare al minimarket della stazione di servizio richiederebbe troppo tempo per riuscire a preparare la torta prima delle 20:30. </a:t>
            </a:r>
          </a:p>
          <a:p>
            <a:pPr>
              <a:lnSpc>
                <a:spcPct val="115000"/>
              </a:lnSpc>
              <a:spcAft>
                <a:spcPts val="800"/>
              </a:spcAft>
              <a:buNone/>
            </a:pPr>
            <a:r>
              <a:rPr lang="de-DE" dirty="0">
                <a:solidFill>
                  <a:schemeClr val="accent6">
                    <a:lumMod val="50000"/>
                  </a:schemeClr>
                </a:solidFill>
              </a:rPr>
              <a:t>Rischiate così di deluderla e la festa di compleanno va a monte.</a:t>
            </a:r>
            <a:endParaRPr lang="de-CH" dirty="0">
              <a:solidFill>
                <a:schemeClr val="accent6">
                  <a:lumMod val="50000"/>
                </a:schemeClr>
              </a:solidFill>
            </a:endParaRPr>
          </a:p>
        </p:txBody>
      </p:sp>
      <p:sp>
        <p:nvSpPr>
          <p:cNvPr id="8" name="Rectangle 2">
            <a:extLst>
              <a:ext uri="{FF2B5EF4-FFF2-40B4-BE49-F238E27FC236}">
                <a16:creationId xmlns:a16="http://schemas.microsoft.com/office/drawing/2014/main" id="{E7435F62-D663-B15E-4ADE-4A19FB733761}"/>
              </a:ext>
            </a:extLst>
          </p:cNvPr>
          <p:cNvSpPr txBox="1">
            <a:spLocks noChangeArrowheads="1"/>
          </p:cNvSpPr>
          <p:nvPr/>
        </p:nvSpPr>
        <p:spPr bwMode="auto">
          <a:xfrm>
            <a:off x="7412939" y="2023453"/>
            <a:ext cx="3891968" cy="795947"/>
          </a:xfrm>
          <a:prstGeom prst="rect">
            <a:avLst/>
          </a:prstGeom>
          <a:noFill/>
          <a:ln w="9525">
            <a:noFill/>
            <a:miter lim="800000"/>
            <a:headEnd/>
            <a:tailEnd/>
          </a:ln>
        </p:spPr>
        <p:txBody>
          <a:bodyPr anchor="ctr"/>
          <a:lstStyle/>
          <a:p>
            <a:pPr algn="ctr">
              <a:defRPr/>
            </a:pPr>
            <a:r>
              <a:rPr lang="de-DE" altLang="fr-FR" sz="2400" b="1" dirty="0">
                <a:solidFill>
                  <a:srgbClr val="738D05"/>
                </a:solidFill>
                <a:latin typeface="+mj-lt"/>
                <a:ea typeface="ＭＳ Ｐゴシック" charset="0"/>
                <a:cs typeface="Arial"/>
              </a:rPr>
              <a:t>È un problema?</a:t>
            </a:r>
            <a:endParaRPr lang="de-CH" altLang="fr-FR" sz="2400" b="1" dirty="0">
              <a:solidFill>
                <a:srgbClr val="738D05"/>
              </a:solidFill>
              <a:latin typeface="+mj-lt"/>
              <a:ea typeface="ＭＳ Ｐゴシック" charset="0"/>
              <a:cs typeface="Arial"/>
            </a:endParaRPr>
          </a:p>
        </p:txBody>
      </p:sp>
      <p:sp>
        <p:nvSpPr>
          <p:cNvPr id="9" name="Rectangle 2">
            <a:extLst>
              <a:ext uri="{FF2B5EF4-FFF2-40B4-BE49-F238E27FC236}">
                <a16:creationId xmlns:a16="http://schemas.microsoft.com/office/drawing/2014/main" id="{B60B59C8-3966-27C8-F1FF-85DA67A494C3}"/>
              </a:ext>
            </a:extLst>
          </p:cNvPr>
          <p:cNvSpPr txBox="1">
            <a:spLocks noChangeArrowheads="1"/>
          </p:cNvSpPr>
          <p:nvPr/>
        </p:nvSpPr>
        <p:spPr bwMode="auto">
          <a:xfrm>
            <a:off x="7448406" y="2633053"/>
            <a:ext cx="3891968" cy="795947"/>
          </a:xfrm>
          <a:prstGeom prst="rect">
            <a:avLst/>
          </a:prstGeom>
          <a:noFill/>
          <a:ln w="9525">
            <a:noFill/>
            <a:miter lim="800000"/>
            <a:headEnd/>
            <a:tailEnd/>
          </a:ln>
        </p:spPr>
        <p:txBody>
          <a:bodyPr anchor="ctr"/>
          <a:lstStyle/>
          <a:p>
            <a:pPr algn="ctr">
              <a:defRPr/>
            </a:pPr>
            <a:r>
              <a:rPr lang="de-DE" altLang="fr-FR" sz="2400" b="1" dirty="0">
                <a:solidFill>
                  <a:srgbClr val="738D05"/>
                </a:solidFill>
                <a:latin typeface="+mj-lt"/>
                <a:ea typeface="ＭＳ Ｐゴシック" charset="0"/>
                <a:cs typeface="Arial"/>
              </a:rPr>
              <a:t>Come procederete ora?</a:t>
            </a:r>
            <a:endParaRPr lang="de-CH" altLang="fr-FR" sz="2400" b="1" dirty="0">
              <a:solidFill>
                <a:srgbClr val="738D05"/>
              </a:solidFill>
              <a:latin typeface="+mj-lt"/>
              <a:ea typeface="ＭＳ Ｐゴシック" charset="0"/>
              <a:cs typeface="Arial"/>
            </a:endParaRPr>
          </a:p>
        </p:txBody>
      </p:sp>
    </p:spTree>
    <p:extLst>
      <p:ext uri="{BB962C8B-B14F-4D97-AF65-F5344CB8AC3E}">
        <p14:creationId xmlns:p14="http://schemas.microsoft.com/office/powerpoint/2010/main" val="356310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F00AC-EEFD-07DB-B670-C174203FD4F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3B9D699-29B4-EDD6-1C95-12F574D59DEC}"/>
              </a:ext>
            </a:extLst>
          </p:cNvPr>
          <p:cNvSpPr>
            <a:spLocks noGrp="1"/>
          </p:cNvSpPr>
          <p:nvPr>
            <p:ph type="sldNum" sz="quarter" idx="12"/>
          </p:nvPr>
        </p:nvSpPr>
        <p:spPr/>
        <p:txBody>
          <a:bodyPr/>
          <a:lstStyle/>
          <a:p>
            <a:fld id="{B7E6CA31-DA56-47CF-9891-B6D0296B6AEC}" type="slidenum">
              <a:rPr lang="ru-RU" smtClean="0"/>
              <a:t>7</a:t>
            </a:fld>
            <a:endParaRPr lang="ru-RU"/>
          </a:p>
        </p:txBody>
      </p:sp>
      <p:sp>
        <p:nvSpPr>
          <p:cNvPr id="4" name="Rectangle 2">
            <a:extLst>
              <a:ext uri="{FF2B5EF4-FFF2-40B4-BE49-F238E27FC236}">
                <a16:creationId xmlns:a16="http://schemas.microsoft.com/office/drawing/2014/main" id="{7794128C-6F7D-C751-BA94-0E835DEDDF4E}"/>
              </a:ext>
            </a:extLst>
          </p:cNvPr>
          <p:cNvSpPr txBox="1">
            <a:spLocks noChangeArrowheads="1"/>
          </p:cNvSpPr>
          <p:nvPr/>
        </p:nvSpPr>
        <p:spPr bwMode="auto">
          <a:xfrm>
            <a:off x="981203" y="336307"/>
            <a:ext cx="9845485" cy="795947"/>
          </a:xfrm>
          <a:prstGeom prst="rect">
            <a:avLst/>
          </a:prstGeom>
          <a:noFill/>
          <a:ln w="9525">
            <a:noFill/>
            <a:miter lim="800000"/>
            <a:headEnd/>
            <a:tailEnd/>
          </a:ln>
        </p:spPr>
        <p:txBody>
          <a:bodyPr anchor="ctr"/>
          <a:lstStyle/>
          <a:p>
            <a:pPr>
              <a:defRPr/>
            </a:pPr>
            <a:r>
              <a:rPr lang="de-DE" altLang="fr-FR" sz="2400" b="1" dirty="0">
                <a:solidFill>
                  <a:srgbClr val="D17930"/>
                </a:solidFill>
                <a:latin typeface="+mj-lt"/>
                <a:ea typeface="ＭＳ Ｐゴシック" charset="0"/>
                <a:cs typeface="Arial"/>
              </a:rPr>
              <a:t>Quando si può parlare di problema?</a:t>
            </a:r>
            <a:endParaRPr lang="de-CH" altLang="fr-FR" sz="2400" b="1" dirty="0">
              <a:solidFill>
                <a:srgbClr val="D17930"/>
              </a:solidFill>
              <a:latin typeface="+mj-lt"/>
              <a:ea typeface="ＭＳ Ｐゴシック" charset="0"/>
              <a:cs typeface="Arial"/>
            </a:endParaRPr>
          </a:p>
        </p:txBody>
      </p:sp>
      <p:pic>
        <p:nvPicPr>
          <p:cNvPr id="5" name="Grafik 4">
            <a:extLst>
              <a:ext uri="{FF2B5EF4-FFF2-40B4-BE49-F238E27FC236}">
                <a16:creationId xmlns:a16="http://schemas.microsoft.com/office/drawing/2014/main" id="{0280B3D0-C39A-472F-9E0B-D51DE690545A}"/>
              </a:ext>
            </a:extLst>
          </p:cNvPr>
          <p:cNvPicPr>
            <a:picLocks noChangeAspect="1"/>
          </p:cNvPicPr>
          <p:nvPr/>
        </p:nvPicPr>
        <p:blipFill>
          <a:blip r:embed="rId3" cstate="email">
            <a:alphaModFix amt="20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t="3761" r="14619" b="19329"/>
          <a:stretch>
            <a:fillRect/>
          </a:stretch>
        </p:blipFill>
        <p:spPr>
          <a:xfrm>
            <a:off x="6385433" y="0"/>
            <a:ext cx="5806567" cy="6974114"/>
          </a:xfrm>
          <a:prstGeom prst="rect">
            <a:avLst/>
          </a:prstGeom>
        </p:spPr>
      </p:pic>
      <p:sp>
        <p:nvSpPr>
          <p:cNvPr id="7" name="Textfeld 6">
            <a:extLst>
              <a:ext uri="{FF2B5EF4-FFF2-40B4-BE49-F238E27FC236}">
                <a16:creationId xmlns:a16="http://schemas.microsoft.com/office/drawing/2014/main" id="{028AC166-831D-F52C-75DC-574BD46C2CF0}"/>
              </a:ext>
            </a:extLst>
          </p:cNvPr>
          <p:cNvSpPr txBox="1"/>
          <p:nvPr/>
        </p:nvSpPr>
        <p:spPr>
          <a:xfrm>
            <a:off x="1606629" y="2091075"/>
            <a:ext cx="5130776" cy="2752485"/>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Persone coinvolte (chi?)</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Contesto (Dove/Quando?)</a:t>
            </a:r>
          </a:p>
          <a:p>
            <a:pPr marL="342900" indent="-342900" algn="just">
              <a:lnSpc>
                <a:spcPct val="150000"/>
              </a:lnSpc>
              <a:spcAft>
                <a:spcPts val="800"/>
              </a:spcAft>
              <a:buFont typeface="Arial" panose="020B0604020202020204" pitchFamily="34" charset="0"/>
              <a:buChar char="•"/>
            </a:pPr>
            <a:r>
              <a:rPr lang="de-CH" sz="2000" dirty="0" err="1">
                <a:solidFill>
                  <a:schemeClr val="accent6">
                    <a:lumMod val="50000"/>
                  </a:schemeClr>
                </a:solidFill>
              </a:rPr>
              <a:t>Deviazione</a:t>
            </a:r>
            <a:r>
              <a:rPr lang="de-CH" sz="2000" dirty="0">
                <a:solidFill>
                  <a:schemeClr val="accent6">
                    <a:lumMod val="50000"/>
                  </a:schemeClr>
                </a:solidFill>
              </a:rPr>
              <a:t>/errori</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Ostacoli/Barriere</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Effetto/Impatto (Conseguenze)</a:t>
            </a:r>
          </a:p>
        </p:txBody>
      </p:sp>
      <p:pic>
        <p:nvPicPr>
          <p:cNvPr id="2" name="Grafik 1" descr="Männliches Profil Silhouette">
            <a:extLst>
              <a:ext uri="{FF2B5EF4-FFF2-40B4-BE49-F238E27FC236}">
                <a16:creationId xmlns:a16="http://schemas.microsoft.com/office/drawing/2014/main" id="{8807BF56-6342-18BC-4D08-578B00B5B8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5623" y="1881693"/>
            <a:ext cx="593124" cy="602602"/>
          </a:xfrm>
          <a:prstGeom prst="rect">
            <a:avLst/>
          </a:prstGeom>
        </p:spPr>
      </p:pic>
      <p:pic>
        <p:nvPicPr>
          <p:cNvPr id="8" name="Grafik 7" descr="Uhr mit einfarbiger Füllung">
            <a:extLst>
              <a:ext uri="{FF2B5EF4-FFF2-40B4-BE49-F238E27FC236}">
                <a16:creationId xmlns:a16="http://schemas.microsoft.com/office/drawing/2014/main" id="{476F7D65-347A-5962-26B5-0F4581CEF1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3836" y="2502983"/>
            <a:ext cx="595458" cy="604974"/>
          </a:xfrm>
          <a:prstGeom prst="rect">
            <a:avLst/>
          </a:prstGeom>
        </p:spPr>
      </p:pic>
      <p:pic>
        <p:nvPicPr>
          <p:cNvPr id="9" name="Grafik 8" descr="Hochspannung mit einfarbiger Füllung">
            <a:extLst>
              <a:ext uri="{FF2B5EF4-FFF2-40B4-BE49-F238E27FC236}">
                <a16:creationId xmlns:a16="http://schemas.microsoft.com/office/drawing/2014/main" id="{86325CD2-6D55-5E5A-1986-2F3FA6A121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6867" y="3131273"/>
            <a:ext cx="595458" cy="604974"/>
          </a:xfrm>
          <a:prstGeom prst="rect">
            <a:avLst/>
          </a:prstGeom>
        </p:spPr>
      </p:pic>
      <p:pic>
        <p:nvPicPr>
          <p:cNvPr id="10" name="Grafik 9" descr="Verbotsschild mit einfarbiger Füllung">
            <a:extLst>
              <a:ext uri="{FF2B5EF4-FFF2-40B4-BE49-F238E27FC236}">
                <a16:creationId xmlns:a16="http://schemas.microsoft.com/office/drawing/2014/main" id="{A33FC6D2-627A-63BF-6C66-839094685E4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6867" y="3736247"/>
            <a:ext cx="595458" cy="604974"/>
          </a:xfrm>
          <a:prstGeom prst="rect">
            <a:avLst/>
          </a:prstGeom>
        </p:spPr>
      </p:pic>
      <p:pic>
        <p:nvPicPr>
          <p:cNvPr id="11" name="Grafik 10" descr="Erstaunte Gesichtskontur mit einfarbiger Füllung">
            <a:extLst>
              <a:ext uri="{FF2B5EF4-FFF2-40B4-BE49-F238E27FC236}">
                <a16:creationId xmlns:a16="http://schemas.microsoft.com/office/drawing/2014/main" id="{9C8084CB-3C75-20EF-28B1-CD2460F9528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84261" y="4326200"/>
            <a:ext cx="595458" cy="604974"/>
          </a:xfrm>
          <a:prstGeom prst="rect">
            <a:avLst/>
          </a:prstGeom>
        </p:spPr>
      </p:pic>
      <p:pic>
        <p:nvPicPr>
          <p:cNvPr id="12" name="Grafik 11" descr="Männliches Profil Silhouette">
            <a:extLst>
              <a:ext uri="{FF2B5EF4-FFF2-40B4-BE49-F238E27FC236}">
                <a16:creationId xmlns:a16="http://schemas.microsoft.com/office/drawing/2014/main" id="{EC7688E6-2C9D-6985-655D-3D3D2D4CD76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744965" y="1826351"/>
            <a:ext cx="593124" cy="602602"/>
          </a:xfrm>
          <a:prstGeom prst="rect">
            <a:avLst/>
          </a:prstGeom>
        </p:spPr>
      </p:pic>
      <p:pic>
        <p:nvPicPr>
          <p:cNvPr id="13" name="Grafik 12" descr="Uhr mit einfarbiger Füllung">
            <a:extLst>
              <a:ext uri="{FF2B5EF4-FFF2-40B4-BE49-F238E27FC236}">
                <a16:creationId xmlns:a16="http://schemas.microsoft.com/office/drawing/2014/main" id="{36780C31-68B8-6C3F-0621-697E3AC7813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763178" y="2447641"/>
            <a:ext cx="595458" cy="604974"/>
          </a:xfrm>
          <a:prstGeom prst="rect">
            <a:avLst/>
          </a:prstGeom>
        </p:spPr>
      </p:pic>
      <p:pic>
        <p:nvPicPr>
          <p:cNvPr id="14" name="Grafik 13" descr="Hochspannung mit einfarbiger Füllung">
            <a:extLst>
              <a:ext uri="{FF2B5EF4-FFF2-40B4-BE49-F238E27FC236}">
                <a16:creationId xmlns:a16="http://schemas.microsoft.com/office/drawing/2014/main" id="{A46BB926-DE68-EAEF-4569-C65DAA32F2D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776209" y="3075931"/>
            <a:ext cx="595458" cy="604974"/>
          </a:xfrm>
          <a:prstGeom prst="rect">
            <a:avLst/>
          </a:prstGeom>
        </p:spPr>
      </p:pic>
      <p:pic>
        <p:nvPicPr>
          <p:cNvPr id="15" name="Grafik 14" descr="Verbotsschild mit einfarbiger Füllung">
            <a:extLst>
              <a:ext uri="{FF2B5EF4-FFF2-40B4-BE49-F238E27FC236}">
                <a16:creationId xmlns:a16="http://schemas.microsoft.com/office/drawing/2014/main" id="{4EF20A2D-FC29-E7D3-2F9B-32170CB4B60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776209" y="3680905"/>
            <a:ext cx="595458" cy="604974"/>
          </a:xfrm>
          <a:prstGeom prst="rect">
            <a:avLst/>
          </a:prstGeom>
        </p:spPr>
      </p:pic>
      <p:pic>
        <p:nvPicPr>
          <p:cNvPr id="16" name="Grafik 15" descr="Erstaunte Gesichtskontur mit einfarbiger Füllung">
            <a:extLst>
              <a:ext uri="{FF2B5EF4-FFF2-40B4-BE49-F238E27FC236}">
                <a16:creationId xmlns:a16="http://schemas.microsoft.com/office/drawing/2014/main" id="{1F915E27-5C3E-4F7A-EC2B-AA9E7A003DD5}"/>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793603" y="4270858"/>
            <a:ext cx="595458" cy="604974"/>
          </a:xfrm>
          <a:prstGeom prst="rect">
            <a:avLst/>
          </a:prstGeom>
        </p:spPr>
      </p:pic>
      <p:sp>
        <p:nvSpPr>
          <p:cNvPr id="17" name="Textfeld 16">
            <a:extLst>
              <a:ext uri="{FF2B5EF4-FFF2-40B4-BE49-F238E27FC236}">
                <a16:creationId xmlns:a16="http://schemas.microsoft.com/office/drawing/2014/main" id="{9FBBEEF8-049E-7062-116C-08A483EEDCC2}"/>
              </a:ext>
            </a:extLst>
          </p:cNvPr>
          <p:cNvSpPr txBox="1"/>
          <p:nvPr/>
        </p:nvSpPr>
        <p:spPr>
          <a:xfrm>
            <a:off x="7338089" y="2002175"/>
            <a:ext cx="5130776" cy="2752485"/>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de-CH" sz="2000" b="1" dirty="0">
                <a:solidFill>
                  <a:srgbClr val="738D05"/>
                </a:solidFill>
              </a:rPr>
              <a:t>Io </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Sabato, ore 19, a casa</a:t>
            </a:r>
          </a:p>
          <a:p>
            <a:pPr marL="342900" indent="-342900" algn="just">
              <a:lnSpc>
                <a:spcPct val="150000"/>
              </a:lnSpc>
              <a:spcAft>
                <a:spcPts val="800"/>
              </a:spcAft>
              <a:buFont typeface="Arial" panose="020B0604020202020204" pitchFamily="34" charset="0"/>
              <a:buChar char="•"/>
            </a:pPr>
            <a:r>
              <a:rPr lang="de-CH" sz="2000" b="1" dirty="0" err="1">
                <a:solidFill>
                  <a:srgbClr val="738D05"/>
                </a:solidFill>
              </a:rPr>
              <a:t>Uova</a:t>
            </a:r>
            <a:r>
              <a:rPr lang="de-CH" sz="2000" b="1" dirty="0">
                <a:solidFill>
                  <a:srgbClr val="738D05"/>
                </a:solidFill>
              </a:rPr>
              <a:t> </a:t>
            </a:r>
            <a:r>
              <a:rPr lang="de-CH" sz="2000" b="1" dirty="0" err="1">
                <a:solidFill>
                  <a:srgbClr val="738D05"/>
                </a:solidFill>
              </a:rPr>
              <a:t>disponibili</a:t>
            </a:r>
            <a:r>
              <a:rPr lang="de-CH" sz="2000" b="1" dirty="0">
                <a:solidFill>
                  <a:srgbClr val="738D05"/>
                </a:solidFill>
              </a:rPr>
              <a:t> = 0</a:t>
            </a:r>
          </a:p>
          <a:p>
            <a:pPr marL="342900" indent="-342900" algn="just">
              <a:lnSpc>
                <a:spcPct val="150000"/>
              </a:lnSpc>
              <a:spcAft>
                <a:spcPts val="800"/>
              </a:spcAft>
              <a:buFont typeface="Arial" panose="020B0604020202020204" pitchFamily="34" charset="0"/>
              <a:buChar char="•"/>
            </a:pPr>
            <a:r>
              <a:rPr lang="de-DE" sz="2000" b="1" dirty="0">
                <a:solidFill>
                  <a:srgbClr val="738D05"/>
                </a:solidFill>
              </a:rPr>
              <a:t>Impossibile fare la spesa</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Nessuna sorpresa, delusione</a:t>
            </a:r>
          </a:p>
        </p:txBody>
      </p:sp>
    </p:spTree>
    <p:extLst>
      <p:ext uri="{BB962C8B-B14F-4D97-AF65-F5344CB8AC3E}">
        <p14:creationId xmlns:p14="http://schemas.microsoft.com/office/powerpoint/2010/main" val="103780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CB501-A9A2-A26C-D17F-9BEABE1A970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095D270-807B-F34B-693E-543E7E25756D}"/>
              </a:ext>
            </a:extLst>
          </p:cNvPr>
          <p:cNvSpPr>
            <a:spLocks noGrp="1"/>
          </p:cNvSpPr>
          <p:nvPr>
            <p:ph type="sldNum" sz="quarter" idx="12"/>
          </p:nvPr>
        </p:nvSpPr>
        <p:spPr/>
        <p:txBody>
          <a:bodyPr/>
          <a:lstStyle/>
          <a:p>
            <a:fld id="{B7E6CA31-DA56-47CF-9891-B6D0296B6AEC}" type="slidenum">
              <a:rPr lang="ru-RU" smtClean="0"/>
              <a:t>8</a:t>
            </a:fld>
            <a:endParaRPr lang="ru-RU"/>
          </a:p>
        </p:txBody>
      </p:sp>
      <p:sp>
        <p:nvSpPr>
          <p:cNvPr id="4" name="Rectangle 2">
            <a:extLst>
              <a:ext uri="{FF2B5EF4-FFF2-40B4-BE49-F238E27FC236}">
                <a16:creationId xmlns:a16="http://schemas.microsoft.com/office/drawing/2014/main" id="{521C68F8-0A6F-D19D-0D12-4C00B92D0C88}"/>
              </a:ext>
            </a:extLst>
          </p:cNvPr>
          <p:cNvSpPr txBox="1">
            <a:spLocks noChangeArrowheads="1"/>
          </p:cNvSpPr>
          <p:nvPr/>
        </p:nvSpPr>
        <p:spPr bwMode="auto">
          <a:xfrm>
            <a:off x="957091" y="340299"/>
            <a:ext cx="9845485" cy="795947"/>
          </a:xfrm>
          <a:prstGeom prst="rect">
            <a:avLst/>
          </a:prstGeom>
          <a:noFill/>
          <a:ln w="9525">
            <a:noFill/>
            <a:miter lim="800000"/>
            <a:headEnd/>
            <a:tailEnd/>
          </a:ln>
        </p:spPr>
        <p:txBody>
          <a:bodyPr anchor="ctr"/>
          <a:lstStyle/>
          <a:p>
            <a:pPr>
              <a:defRPr/>
            </a:pPr>
            <a:r>
              <a:rPr lang="de-CH" altLang="fr-FR" sz="2400" b="1" dirty="0">
                <a:solidFill>
                  <a:srgbClr val="D17930"/>
                </a:solidFill>
                <a:latin typeface="+mj-lt"/>
                <a:ea typeface="ＭＳ Ｐゴシック" charset="0"/>
                <a:cs typeface="Arial"/>
              </a:rPr>
              <a:t>Come si riconosce un buon problema per il </a:t>
            </a:r>
            <a:br>
              <a:rPr lang="de-CH" altLang="fr-FR" sz="2400" b="1" dirty="0">
                <a:solidFill>
                  <a:srgbClr val="D17930"/>
                </a:solidFill>
                <a:latin typeface="+mj-lt"/>
                <a:ea typeface="ＭＳ Ｐゴシック" charset="0"/>
                <a:cs typeface="Arial"/>
              </a:rPr>
            </a:br>
            <a:r>
              <a:rPr lang="de-CH" altLang="fr-FR" sz="2400" b="1" dirty="0">
                <a:solidFill>
                  <a:srgbClr val="D17930"/>
                </a:solidFill>
                <a:latin typeface="+mj-lt"/>
                <a:ea typeface="ＭＳ Ｐゴシック" charset="0"/>
                <a:cs typeface="Arial"/>
              </a:rPr>
              <a:t>programma didattico </a:t>
            </a:r>
            <a:r>
              <a:rPr lang="de-CH" altLang="fr-FR" sz="2400" b="1" i="1" dirty="0">
                <a:solidFill>
                  <a:srgbClr val="D17930"/>
                </a:solidFill>
                <a:latin typeface="+mj-lt"/>
                <a:ea typeface="ＭＳ Ｐゴシック" charset="0"/>
                <a:cs typeface="Arial"/>
              </a:rPr>
              <a:t>myidea</a:t>
            </a:r>
            <a:r>
              <a:rPr lang="de-CH" altLang="fr-FR" sz="2400" b="1" dirty="0">
                <a:solidFill>
                  <a:srgbClr val="D17930"/>
                </a:solidFill>
                <a:latin typeface="+mj-lt"/>
                <a:ea typeface="ＭＳ Ｐゴシック" charset="0"/>
                <a:cs typeface="Arial"/>
              </a:rPr>
              <a:t>? 1/2</a:t>
            </a:r>
          </a:p>
        </p:txBody>
      </p:sp>
      <p:sp>
        <p:nvSpPr>
          <p:cNvPr id="5" name="Textfeld 4">
            <a:extLst>
              <a:ext uri="{FF2B5EF4-FFF2-40B4-BE49-F238E27FC236}">
                <a16:creationId xmlns:a16="http://schemas.microsoft.com/office/drawing/2014/main" id="{73D18DD0-10CA-97E7-D3C5-9B4BE4476955}"/>
              </a:ext>
            </a:extLst>
          </p:cNvPr>
          <p:cNvSpPr txBox="1"/>
          <p:nvPr/>
        </p:nvSpPr>
        <p:spPr>
          <a:xfrm>
            <a:off x="971288" y="2822411"/>
            <a:ext cx="9755089" cy="3232296"/>
          </a:xfrm>
          <a:prstGeom prst="rect">
            <a:avLst/>
          </a:prstGeom>
          <a:noFill/>
          <a:ln w="12700">
            <a:noFill/>
            <a:miter lim="800000"/>
            <a:headEnd/>
            <a:tailEnd/>
          </a:ln>
        </p:spPr>
        <p:txBody>
          <a:bodyPr wrap="square" lIns="92075" tIns="46038" rIns="92075" bIns="46038">
            <a:spAutoFit/>
          </a:bodyPr>
          <a:lstStyle>
            <a:defPPr>
              <a:defRPr lang="ru-RU"/>
            </a:defPPr>
            <a:lvl1pPr>
              <a:spcBef>
                <a:spcPts val="400"/>
              </a:spcBef>
              <a:buClr>
                <a:srgbClr val="96CB00"/>
              </a:buClr>
              <a:defRPr/>
            </a:lvl1pPr>
          </a:lstStyle>
          <a:p>
            <a:r>
              <a:rPr lang="de-CH" sz="2400" b="1" dirty="0">
                <a:solidFill>
                  <a:schemeClr val="accent6">
                    <a:lumMod val="50000"/>
                  </a:schemeClr>
                </a:solidFill>
              </a:rPr>
              <a:t>Cerchiamo problemi reali e complessi, legati alla vita quotidiana o al mondo del lavoro.</a:t>
            </a:r>
          </a:p>
          <a:p>
            <a:endParaRPr lang="de-CH" sz="2000" dirty="0">
              <a:solidFill>
                <a:schemeClr val="accent6">
                  <a:lumMod val="50000"/>
                </a:schemeClr>
              </a:solidFill>
            </a:endParaRPr>
          </a:p>
          <a:p>
            <a:r>
              <a:rPr lang="de-CH" sz="2000" dirty="0">
                <a:solidFill>
                  <a:schemeClr val="accent6">
                    <a:lumMod val="50000"/>
                  </a:schemeClr>
                </a:solidFill>
              </a:rPr>
              <a:t>Sono adatti i problemi che… </a:t>
            </a:r>
          </a:p>
          <a:p>
            <a:endParaRPr lang="de-CH" sz="2000" dirty="0">
              <a:solidFill>
                <a:schemeClr val="accent6">
                  <a:lumMod val="50000"/>
                </a:schemeClr>
              </a:solidFill>
            </a:endParaRPr>
          </a:p>
          <a:p>
            <a:pPr marL="285750" indent="-285750">
              <a:buFont typeface="Arial" panose="020B0604020202020204" pitchFamily="34" charset="0"/>
              <a:buChar char="•"/>
            </a:pPr>
            <a:r>
              <a:rPr lang="de-CH" sz="2000" dirty="0">
                <a:solidFill>
                  <a:srgbClr val="738D05"/>
                </a:solidFill>
              </a:rPr>
              <a:t>si verificano </a:t>
            </a:r>
            <a:r>
              <a:rPr lang="de-CH" sz="2000" b="1" dirty="0">
                <a:solidFill>
                  <a:srgbClr val="738D05"/>
                </a:solidFill>
              </a:rPr>
              <a:t>più volte</a:t>
            </a:r>
            <a:r>
              <a:rPr lang="de-CH" sz="2000" dirty="0">
                <a:solidFill>
                  <a:srgbClr val="738D05"/>
                </a:solidFill>
              </a:rPr>
              <a:t> </a:t>
            </a:r>
          </a:p>
          <a:p>
            <a:pPr marL="285750" indent="-285750">
              <a:buFont typeface="Arial" panose="020B0604020202020204" pitchFamily="34" charset="0"/>
              <a:buChar char="•"/>
            </a:pPr>
            <a:r>
              <a:rPr lang="de-CH" sz="2000" dirty="0">
                <a:solidFill>
                  <a:srgbClr val="738D05"/>
                </a:solidFill>
              </a:rPr>
              <a:t>hanno un </a:t>
            </a:r>
            <a:r>
              <a:rPr lang="de-CH" sz="2000" b="1" dirty="0">
                <a:solidFill>
                  <a:srgbClr val="738D05"/>
                </a:solidFill>
              </a:rPr>
              <a:t>impatto</a:t>
            </a:r>
            <a:r>
              <a:rPr lang="de-CH" sz="2000" dirty="0">
                <a:solidFill>
                  <a:srgbClr val="738D05"/>
                </a:solidFill>
              </a:rPr>
              <a:t> tangibile (conseguenze) per un </a:t>
            </a:r>
            <a:r>
              <a:rPr lang="de-CH" sz="2000" b="1" dirty="0">
                <a:solidFill>
                  <a:srgbClr val="738D05"/>
                </a:solidFill>
              </a:rPr>
              <a:t>gruppo di persone</a:t>
            </a:r>
            <a:r>
              <a:rPr lang="de-CH" sz="2000" dirty="0">
                <a:solidFill>
                  <a:srgbClr val="738D05"/>
                </a:solidFill>
              </a:rPr>
              <a:t> chiaramente definito (perdita di tempo, errori, rischi, insoddisfazione) </a:t>
            </a:r>
          </a:p>
          <a:p>
            <a:pPr marL="285750" indent="-285750">
              <a:buFont typeface="Arial" panose="020B0604020202020204" pitchFamily="34" charset="0"/>
              <a:buChar char="•"/>
            </a:pPr>
            <a:r>
              <a:rPr lang="de-CH" sz="2000" dirty="0">
                <a:solidFill>
                  <a:srgbClr val="738D05"/>
                </a:solidFill>
              </a:rPr>
              <a:t>È importante che abbiate </a:t>
            </a:r>
            <a:r>
              <a:rPr lang="de-CH" sz="2000" b="1" dirty="0">
                <a:solidFill>
                  <a:srgbClr val="738D05"/>
                </a:solidFill>
              </a:rPr>
              <a:t>accesso alle persone coinvolte e al luogo </a:t>
            </a:r>
            <a:r>
              <a:rPr lang="de-CH" sz="2000" dirty="0">
                <a:solidFill>
                  <a:srgbClr val="738D05"/>
                </a:solidFill>
              </a:rPr>
              <a:t>in questione, per poter ad esempio effettuare osservazioni o interviste.</a:t>
            </a:r>
          </a:p>
        </p:txBody>
      </p:sp>
      <p:sp>
        <p:nvSpPr>
          <p:cNvPr id="8" name="Textfeld 7">
            <a:extLst>
              <a:ext uri="{FF2B5EF4-FFF2-40B4-BE49-F238E27FC236}">
                <a16:creationId xmlns:a16="http://schemas.microsoft.com/office/drawing/2014/main" id="{02E1E8DB-C141-EABA-9428-3CA7334731CB}"/>
              </a:ext>
            </a:extLst>
          </p:cNvPr>
          <p:cNvSpPr txBox="1"/>
          <p:nvPr/>
        </p:nvSpPr>
        <p:spPr>
          <a:xfrm>
            <a:off x="983988" y="1213105"/>
            <a:ext cx="9755089" cy="1631216"/>
          </a:xfrm>
          <a:prstGeom prst="rect">
            <a:avLst/>
          </a:prstGeom>
          <a:noFill/>
        </p:spPr>
        <p:txBody>
          <a:bodyPr wrap="square">
            <a:spAutoFit/>
          </a:bodyPr>
          <a:lstStyle/>
          <a:p>
            <a:r>
              <a:rPr lang="de-CH" sz="2000" dirty="0">
                <a:solidFill>
                  <a:schemeClr val="accent6">
                    <a:lumMod val="50000"/>
                  </a:schemeClr>
                </a:solidFill>
              </a:rPr>
              <a:t>Non tutti i problemi sono adatti ad essere risolti nell’ambito del programma </a:t>
            </a:r>
            <a:r>
              <a:rPr lang="de-CH" sz="2000" i="1" dirty="0">
                <a:solidFill>
                  <a:schemeClr val="accent6">
                    <a:lumMod val="50000"/>
                  </a:schemeClr>
                </a:solidFill>
              </a:rPr>
              <a:t>myidea</a:t>
            </a:r>
            <a:r>
              <a:rPr lang="de-CH" sz="2000" dirty="0">
                <a:solidFill>
                  <a:schemeClr val="accent6">
                    <a:lumMod val="50000"/>
                  </a:schemeClr>
                </a:solidFill>
              </a:rPr>
              <a:t>. L’esempio della torta, pur essendo un problema reale, è troppo piccolo o banale per i progetti </a:t>
            </a:r>
            <a:r>
              <a:rPr lang="de-CH" sz="2000" i="1" dirty="0">
                <a:solidFill>
                  <a:schemeClr val="accent6">
                    <a:lumMod val="50000"/>
                  </a:schemeClr>
                </a:solidFill>
              </a:rPr>
              <a:t>myidea</a:t>
            </a:r>
            <a:r>
              <a:rPr lang="de-CH" sz="2000" dirty="0">
                <a:solidFill>
                  <a:schemeClr val="accent6">
                    <a:lumMod val="50000"/>
                  </a:schemeClr>
                </a:solidFill>
              </a:rPr>
              <a:t>. Infatti, può essere risolto molto rapidamente </a:t>
            </a:r>
            <a:r>
              <a:rPr lang="de-CH" sz="2000" dirty="0" err="1">
                <a:solidFill>
                  <a:schemeClr val="accent6">
                    <a:lumMod val="50000"/>
                  </a:schemeClr>
                </a:solidFill>
              </a:rPr>
              <a:t>e</a:t>
            </a:r>
            <a:r>
              <a:rPr lang="de-CH" sz="2000" dirty="0">
                <a:solidFill>
                  <a:schemeClr val="accent6">
                    <a:lumMod val="50000"/>
                  </a:schemeClr>
                </a:solidFill>
              </a:rPr>
              <a:t> in </a:t>
            </a:r>
            <a:r>
              <a:rPr lang="de-CH" sz="2000" dirty="0" err="1">
                <a:solidFill>
                  <a:schemeClr val="accent6">
                    <a:lumMod val="50000"/>
                  </a:schemeClr>
                </a:solidFill>
              </a:rPr>
              <a:t>una</a:t>
            </a:r>
            <a:r>
              <a:rPr lang="de-CH" sz="2000" dirty="0">
                <a:solidFill>
                  <a:schemeClr val="accent6">
                    <a:lumMod val="50000"/>
                  </a:schemeClr>
                </a:solidFill>
              </a:rPr>
              <a:t> </a:t>
            </a:r>
            <a:r>
              <a:rPr lang="de-CH" sz="2000" dirty="0" err="1">
                <a:solidFill>
                  <a:schemeClr val="accent6">
                    <a:lumMod val="50000"/>
                  </a:schemeClr>
                </a:solidFill>
              </a:rPr>
              <a:t>sola</a:t>
            </a:r>
            <a:r>
              <a:rPr lang="de-CH" sz="2000" dirty="0">
                <a:solidFill>
                  <a:schemeClr val="accent6">
                    <a:lumMod val="50000"/>
                  </a:schemeClr>
                </a:solidFill>
              </a:rPr>
              <a:t> </a:t>
            </a:r>
            <a:r>
              <a:rPr lang="de-CH" sz="2000" dirty="0" err="1">
                <a:solidFill>
                  <a:schemeClr val="accent6">
                    <a:lumMod val="50000"/>
                  </a:schemeClr>
                </a:solidFill>
              </a:rPr>
              <a:t>volta</a:t>
            </a:r>
            <a:r>
              <a:rPr lang="de-CH" sz="2000" dirty="0">
                <a:solidFill>
                  <a:schemeClr val="accent6">
                    <a:lumMod val="50000"/>
                  </a:schemeClr>
                </a:solidFill>
              </a:rPr>
              <a:t> (dessert al posto della torta, </a:t>
            </a:r>
            <a:r>
              <a:rPr lang="de-CH" sz="2000" dirty="0" err="1">
                <a:solidFill>
                  <a:schemeClr val="accent6">
                    <a:lumMod val="50000"/>
                  </a:schemeClr>
                </a:solidFill>
              </a:rPr>
              <a:t>una</a:t>
            </a:r>
            <a:r>
              <a:rPr lang="de-CH" sz="2000" dirty="0">
                <a:solidFill>
                  <a:schemeClr val="accent6">
                    <a:lumMod val="50000"/>
                  </a:schemeClr>
                </a:solidFill>
              </a:rPr>
              <a:t> semplice </a:t>
            </a:r>
            <a:r>
              <a:rPr lang="de-CH" sz="2000" dirty="0" err="1">
                <a:solidFill>
                  <a:schemeClr val="accent6">
                    <a:lumMod val="50000"/>
                  </a:schemeClr>
                </a:solidFill>
              </a:rPr>
              <a:t>alternativa</a:t>
            </a:r>
            <a:r>
              <a:rPr lang="de-CH" sz="2000" dirty="0">
                <a:solidFill>
                  <a:schemeClr val="accent6">
                    <a:lumMod val="50000"/>
                  </a:schemeClr>
                </a:solidFill>
              </a:rPr>
              <a:t> alle </a:t>
            </a:r>
            <a:r>
              <a:rPr lang="de-CH" sz="2000" dirty="0" err="1">
                <a:solidFill>
                  <a:schemeClr val="accent6">
                    <a:lumMod val="50000"/>
                  </a:schemeClr>
                </a:solidFill>
              </a:rPr>
              <a:t>uova</a:t>
            </a:r>
            <a:r>
              <a:rPr lang="de-CH" sz="2000" dirty="0">
                <a:solidFill>
                  <a:schemeClr val="accent6">
                    <a:lumMod val="50000"/>
                  </a:schemeClr>
                </a:solidFill>
              </a:rPr>
              <a:t>, ecc.)</a:t>
            </a:r>
          </a:p>
        </p:txBody>
      </p:sp>
    </p:spTree>
    <p:extLst>
      <p:ext uri="{BB962C8B-B14F-4D97-AF65-F5344CB8AC3E}">
        <p14:creationId xmlns:p14="http://schemas.microsoft.com/office/powerpoint/2010/main" val="418361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3C32C-7818-12CF-6F89-F9E67C2926ED}"/>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B7F25AB-2BF8-86E0-9BCB-344FEAA4DBB2}"/>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5" name="Textfeld 4">
            <a:extLst>
              <a:ext uri="{FF2B5EF4-FFF2-40B4-BE49-F238E27FC236}">
                <a16:creationId xmlns:a16="http://schemas.microsoft.com/office/drawing/2014/main" id="{77E7E623-7176-6833-BDFA-FF7B34E1F773}"/>
              </a:ext>
            </a:extLst>
          </p:cNvPr>
          <p:cNvSpPr txBox="1"/>
          <p:nvPr/>
        </p:nvSpPr>
        <p:spPr>
          <a:xfrm>
            <a:off x="958587" y="1576078"/>
            <a:ext cx="10192013" cy="4401847"/>
          </a:xfrm>
          <a:prstGeom prst="rect">
            <a:avLst/>
          </a:prstGeom>
          <a:noFill/>
          <a:ln w="12700">
            <a:noFill/>
            <a:miter lim="800000"/>
            <a:headEnd/>
            <a:tailEnd/>
          </a:ln>
        </p:spPr>
        <p:txBody>
          <a:bodyPr wrap="square" lIns="92075" tIns="46038" rIns="92075" bIns="46038">
            <a:spAutoFit/>
          </a:bodyPr>
          <a:lstStyle>
            <a:defPPr>
              <a:defRPr lang="ru-RU"/>
            </a:defPPr>
            <a:lvl1pPr>
              <a:spcBef>
                <a:spcPts val="400"/>
              </a:spcBef>
              <a:buClr>
                <a:srgbClr val="96CB00"/>
              </a:buClr>
              <a:defRPr/>
            </a:lvl1pPr>
          </a:lstStyle>
          <a:p>
            <a:pPr marL="285750" indent="-285750">
              <a:spcBef>
                <a:spcPts val="1200"/>
              </a:spcBef>
              <a:buFont typeface="Arial" panose="020B0604020202020204" pitchFamily="34" charset="0"/>
              <a:buChar char="•"/>
            </a:pPr>
            <a:r>
              <a:rPr lang="de-CH" sz="2000" b="1" noProof="0" dirty="0">
                <a:solidFill>
                  <a:srgbClr val="738D05"/>
                </a:solidFill>
              </a:rPr>
              <a:t>L'argomento rientra nella vostra sfera di influenza? </a:t>
            </a:r>
            <a:r>
              <a:rPr lang="de-CH" sz="2000" noProof="0" dirty="0">
                <a:solidFill>
                  <a:srgbClr val="738D05"/>
                </a:solidFill>
              </a:rPr>
              <a:t>Anche l'argomento deve </a:t>
            </a:r>
            <a:r>
              <a:rPr lang="de-CH" sz="2000" b="1" noProof="0" dirty="0">
                <a:solidFill>
                  <a:srgbClr val="738D05"/>
                </a:solidFill>
              </a:rPr>
              <a:t>rientrare nella vostra sfera di influenza</a:t>
            </a:r>
            <a:r>
              <a:rPr lang="de-CH" sz="2000" noProof="0" dirty="0">
                <a:solidFill>
                  <a:srgbClr val="738D05"/>
                </a:solidFill>
              </a:rPr>
              <a:t>: potete intraprendere autonomamente delle azioni, l'intervento rientra nelle vostre competenze e non richiede autorizzazioni di alto livello – il fabbisogno di budget è contenuto, non vengono trattati dati sensibili e non sono necessari interventi rischiosi.</a:t>
            </a:r>
          </a:p>
          <a:p>
            <a:pPr marL="285750" indent="-285750">
              <a:spcBef>
                <a:spcPts val="1200"/>
              </a:spcBef>
              <a:buFont typeface="Arial" panose="020B0604020202020204" pitchFamily="34" charset="0"/>
              <a:buChar char="•"/>
            </a:pPr>
            <a:r>
              <a:rPr lang="de-CH" sz="2000" b="1" noProof="0" dirty="0">
                <a:solidFill>
                  <a:srgbClr val="738D05"/>
                </a:solidFill>
              </a:rPr>
              <a:t>Potete testare una soluzione? </a:t>
            </a:r>
            <a:r>
              <a:rPr lang="de-CH" sz="2000" i="1" noProof="0" dirty="0">
                <a:solidFill>
                  <a:srgbClr val="738D05"/>
                </a:solidFill>
              </a:rPr>
              <a:t>myidea </a:t>
            </a:r>
            <a:r>
              <a:rPr lang="de-CH" sz="2000" noProof="0" dirty="0">
                <a:solidFill>
                  <a:srgbClr val="738D05"/>
                </a:solidFill>
              </a:rPr>
              <a:t>si basa proprio sullo sviluppo e sulla sperimentazione di soluzioni. Per </a:t>
            </a:r>
            <a:r>
              <a:rPr lang="de-CH" sz="2000" noProof="0" dirty="0" err="1">
                <a:solidFill>
                  <a:srgbClr val="738D05"/>
                </a:solidFill>
              </a:rPr>
              <a:t>questo</a:t>
            </a:r>
            <a:r>
              <a:rPr lang="de-CH" sz="2000" noProof="0" dirty="0">
                <a:solidFill>
                  <a:srgbClr val="738D05"/>
                </a:solidFill>
              </a:rPr>
              <a:t> </a:t>
            </a:r>
            <a:r>
              <a:rPr lang="de-CH" sz="2000" noProof="0" dirty="0" err="1">
                <a:solidFill>
                  <a:srgbClr val="738D05"/>
                </a:solidFill>
              </a:rPr>
              <a:t>motivo</a:t>
            </a:r>
            <a:r>
              <a:rPr lang="de-CH" sz="2000" noProof="0" dirty="0">
                <a:solidFill>
                  <a:srgbClr val="738D05"/>
                </a:solidFill>
              </a:rPr>
              <a:t> </a:t>
            </a:r>
            <a:r>
              <a:rPr lang="de-CH" sz="2000" noProof="0" dirty="0" err="1">
                <a:solidFill>
                  <a:srgbClr val="738D05"/>
                </a:solidFill>
              </a:rPr>
              <a:t>sono</a:t>
            </a:r>
            <a:r>
              <a:rPr lang="de-CH" sz="2000" noProof="0" dirty="0">
                <a:solidFill>
                  <a:srgbClr val="738D05"/>
                </a:solidFill>
              </a:rPr>
              <a:t> adatti quei problemi per i quali </a:t>
            </a:r>
            <a:r>
              <a:rPr lang="de-CH" sz="2000" b="1" noProof="0" dirty="0">
                <a:solidFill>
                  <a:srgbClr val="738D05"/>
                </a:solidFill>
              </a:rPr>
              <a:t>è possibile testare idee di soluzione</a:t>
            </a:r>
            <a:r>
              <a:rPr lang="de-CH" sz="2000" noProof="0" dirty="0">
                <a:solidFill>
                  <a:srgbClr val="738D05"/>
                </a:solidFill>
              </a:rPr>
              <a:t> concrete entro 8-12 settimane – ad esempio sotto forma di un piccolo prototipo o di una breve prova, in modo da poterne misurare l’efficacia.</a:t>
            </a:r>
          </a:p>
          <a:p>
            <a:pPr marL="285750" indent="-285750">
              <a:spcBef>
                <a:spcPts val="1200"/>
              </a:spcBef>
              <a:buFont typeface="Arial" panose="020B0604020202020204" pitchFamily="34" charset="0"/>
              <a:buChar char="•"/>
            </a:pPr>
            <a:r>
              <a:rPr lang="de-CH" sz="2000" b="1" noProof="0" dirty="0">
                <a:solidFill>
                  <a:srgbClr val="738D05"/>
                </a:solidFill>
              </a:rPr>
              <a:t>Si tratta di qualcosa di nuovo? </a:t>
            </a:r>
            <a:r>
              <a:rPr lang="de-CH" sz="2000" noProof="0" dirty="0">
                <a:solidFill>
                  <a:srgbClr val="738D05"/>
                </a:solidFill>
              </a:rPr>
              <a:t>Sono adatti i problemi che richiedono un </a:t>
            </a:r>
            <a:r>
              <a:rPr lang="de-CH" sz="2000" b="1" noProof="0" dirty="0">
                <a:solidFill>
                  <a:srgbClr val="738D05"/>
                </a:solidFill>
              </a:rPr>
              <a:t>nuovo approccio </a:t>
            </a:r>
            <a:r>
              <a:rPr lang="de-CH" sz="2000" noProof="0" dirty="0">
                <a:solidFill>
                  <a:srgbClr val="738D05"/>
                </a:solidFill>
              </a:rPr>
              <a:t>o un </a:t>
            </a:r>
            <a:r>
              <a:rPr lang="de-CH" sz="2000" b="1" noProof="0" dirty="0">
                <a:solidFill>
                  <a:srgbClr val="738D05"/>
                </a:solidFill>
              </a:rPr>
              <a:t>nuovo prodotto </a:t>
            </a:r>
            <a:r>
              <a:rPr lang="de-CH" sz="2000" noProof="0" dirty="0">
                <a:solidFill>
                  <a:srgbClr val="738D05"/>
                </a:solidFill>
              </a:rPr>
              <a:t>– non semplicemente un acquisto o lo svolgimento di un’attività di routine.</a:t>
            </a:r>
          </a:p>
        </p:txBody>
      </p:sp>
      <p:sp>
        <p:nvSpPr>
          <p:cNvPr id="2" name="Rectangle 2">
            <a:extLst>
              <a:ext uri="{FF2B5EF4-FFF2-40B4-BE49-F238E27FC236}">
                <a16:creationId xmlns:a16="http://schemas.microsoft.com/office/drawing/2014/main" id="{4160C362-E90A-8597-1221-3EA3109DE2A6}"/>
              </a:ext>
            </a:extLst>
          </p:cNvPr>
          <p:cNvSpPr txBox="1">
            <a:spLocks noChangeArrowheads="1"/>
          </p:cNvSpPr>
          <p:nvPr/>
        </p:nvSpPr>
        <p:spPr bwMode="auto">
          <a:xfrm>
            <a:off x="957091" y="444803"/>
            <a:ext cx="9845485" cy="795947"/>
          </a:xfrm>
          <a:prstGeom prst="rect">
            <a:avLst/>
          </a:prstGeom>
          <a:noFill/>
          <a:ln w="9525">
            <a:noFill/>
            <a:miter lim="800000"/>
            <a:headEnd/>
            <a:tailEnd/>
          </a:ln>
        </p:spPr>
        <p:txBody>
          <a:bodyPr anchor="ctr"/>
          <a:lstStyle/>
          <a:p>
            <a:pPr>
              <a:defRPr/>
            </a:pPr>
            <a:r>
              <a:rPr lang="de-CH" altLang="fr-FR" sz="2400" b="1" dirty="0">
                <a:solidFill>
                  <a:srgbClr val="D17930"/>
                </a:solidFill>
                <a:latin typeface="+mj-lt"/>
                <a:ea typeface="ＭＳ Ｐゴシック" charset="0"/>
                <a:cs typeface="Arial"/>
              </a:rPr>
              <a:t>Come si riconosce un buon problema per il</a:t>
            </a:r>
            <a:br>
              <a:rPr lang="de-CH" altLang="fr-FR" sz="2400" b="1" dirty="0">
                <a:solidFill>
                  <a:srgbClr val="D17930"/>
                </a:solidFill>
                <a:latin typeface="+mj-lt"/>
                <a:ea typeface="ＭＳ Ｐゴシック" charset="0"/>
                <a:cs typeface="Arial"/>
              </a:rPr>
            </a:br>
            <a:r>
              <a:rPr lang="de-CH" altLang="fr-FR" sz="2400" b="1" dirty="0" err="1">
                <a:solidFill>
                  <a:srgbClr val="D17930"/>
                </a:solidFill>
                <a:latin typeface="+mj-lt"/>
                <a:ea typeface="ＭＳ Ｐゴシック" charset="0"/>
                <a:cs typeface="Arial"/>
              </a:rPr>
              <a:t>programma</a:t>
            </a:r>
            <a:r>
              <a:rPr lang="de-CH" altLang="fr-FR" sz="2400" b="1" dirty="0">
                <a:solidFill>
                  <a:srgbClr val="D17930"/>
                </a:solidFill>
                <a:latin typeface="+mj-lt"/>
                <a:ea typeface="ＭＳ Ｐゴシック" charset="0"/>
                <a:cs typeface="Arial"/>
              </a:rPr>
              <a:t> </a:t>
            </a:r>
            <a:r>
              <a:rPr lang="de-CH" altLang="fr-FR" sz="2400" b="1" dirty="0" err="1">
                <a:solidFill>
                  <a:srgbClr val="D17930"/>
                </a:solidFill>
                <a:latin typeface="+mj-lt"/>
                <a:ea typeface="ＭＳ Ｐゴシック" charset="0"/>
                <a:cs typeface="Arial"/>
              </a:rPr>
              <a:t>didattico</a:t>
            </a:r>
            <a:r>
              <a:rPr lang="de-CH" altLang="fr-FR" sz="2400" b="1" dirty="0">
                <a:solidFill>
                  <a:srgbClr val="D17930"/>
                </a:solidFill>
                <a:latin typeface="+mj-lt"/>
                <a:ea typeface="ＭＳ Ｐゴシック" charset="0"/>
                <a:cs typeface="Arial"/>
              </a:rPr>
              <a:t> </a:t>
            </a:r>
            <a:r>
              <a:rPr lang="de-CH" altLang="fr-FR" sz="2400" b="1" i="1" dirty="0" err="1">
                <a:solidFill>
                  <a:srgbClr val="D17930"/>
                </a:solidFill>
                <a:latin typeface="+mj-lt"/>
                <a:ea typeface="ＭＳ Ｐゴシック" charset="0"/>
                <a:cs typeface="Arial"/>
              </a:rPr>
              <a:t>myidea</a:t>
            </a:r>
            <a:r>
              <a:rPr lang="de-CH" altLang="fr-FR" sz="2400" b="1" dirty="0">
                <a:solidFill>
                  <a:srgbClr val="D17930"/>
                </a:solidFill>
                <a:latin typeface="+mj-lt"/>
                <a:ea typeface="ＭＳ Ｐゴシック" charset="0"/>
                <a:cs typeface="Arial"/>
              </a:rPr>
              <a:t>? 2/2</a:t>
            </a:r>
          </a:p>
        </p:txBody>
      </p:sp>
    </p:spTree>
    <p:extLst>
      <p:ext uri="{BB962C8B-B14F-4D97-AF65-F5344CB8AC3E}">
        <p14:creationId xmlns:p14="http://schemas.microsoft.com/office/powerpoint/2010/main" val="25592608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5171</Words>
  <Application>Microsoft Office PowerPoint</Application>
  <PresentationFormat>Breitbild</PresentationFormat>
  <Paragraphs>321</Paragraphs>
  <Slides>29</Slides>
  <Notes>28</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29</vt:i4>
      </vt:variant>
    </vt:vector>
  </HeadingPairs>
  <TitlesOfParts>
    <vt:vector size="38" baseType="lpstr">
      <vt:lpstr>Malgun Gothic</vt:lpstr>
      <vt:lpstr>Aptos</vt:lpstr>
      <vt:lpstr>Arial</vt:lpstr>
      <vt:lpstr>Calibri</vt:lpstr>
      <vt:lpstr>Century Gothic</vt:lpstr>
      <vt:lpstr>Roboto</vt:lpstr>
      <vt:lpstr>Wingdings</vt:lpstr>
      <vt:lpstr>myidea</vt:lpstr>
      <vt:lpstr>1_myidea</vt:lpstr>
      <vt:lpstr>PowerPoint-Präsentation</vt:lpstr>
      <vt:lpstr>PowerPoint-Präsentation</vt:lpstr>
      <vt:lpstr>Modulo 1:  Individuare un problema che valga la pena risolvere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docId:BC9DF13B409709913450D3302B86D2B2</cp:keywords>
  <cp:lastModifiedBy>Jana Ruth Stucki</cp:lastModifiedBy>
  <cp:revision>1420</cp:revision>
  <cp:lastPrinted>2021-01-20T19:01:33Z</cp:lastPrinted>
  <dcterms:created xsi:type="dcterms:W3CDTF">2020-11-11T18:04:37Z</dcterms:created>
  <dcterms:modified xsi:type="dcterms:W3CDTF">2026-09-02T15:55:24Z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