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871" r:id="rId2"/>
  </p:sldMasterIdLst>
  <p:notesMasterIdLst>
    <p:notesMasterId r:id="rId41"/>
  </p:notesMasterIdLst>
  <p:sldIdLst>
    <p:sldId id="1881" r:id="rId3"/>
    <p:sldId id="2202" r:id="rId4"/>
    <p:sldId id="2189" r:id="rId5"/>
    <p:sldId id="2176" r:id="rId6"/>
    <p:sldId id="2156" r:id="rId7"/>
    <p:sldId id="2157" r:id="rId8"/>
    <p:sldId id="2158" r:id="rId9"/>
    <p:sldId id="2170" r:id="rId10"/>
    <p:sldId id="2174" r:id="rId11"/>
    <p:sldId id="2175" r:id="rId12"/>
    <p:sldId id="2163" r:id="rId13"/>
    <p:sldId id="2177" r:id="rId14"/>
    <p:sldId id="2172" r:id="rId15"/>
    <p:sldId id="2173" r:id="rId16"/>
    <p:sldId id="2178" r:id="rId17"/>
    <p:sldId id="2166" r:id="rId18"/>
    <p:sldId id="2167" r:id="rId19"/>
    <p:sldId id="2169" r:id="rId20"/>
    <p:sldId id="2179" r:id="rId21"/>
    <p:sldId id="2190" r:id="rId22"/>
    <p:sldId id="2194" r:id="rId23"/>
    <p:sldId id="2180" r:id="rId24"/>
    <p:sldId id="2181" r:id="rId25"/>
    <p:sldId id="2182" r:id="rId26"/>
    <p:sldId id="2183" r:id="rId27"/>
    <p:sldId id="2184" r:id="rId28"/>
    <p:sldId id="2171" r:id="rId29"/>
    <p:sldId id="2185" r:id="rId30"/>
    <p:sldId id="2186" r:id="rId31"/>
    <p:sldId id="2187" r:id="rId32"/>
    <p:sldId id="2188" r:id="rId33"/>
    <p:sldId id="2196" r:id="rId34"/>
    <p:sldId id="2192" r:id="rId35"/>
    <p:sldId id="2149" r:id="rId36"/>
    <p:sldId id="2197" r:id="rId37"/>
    <p:sldId id="2198" r:id="rId38"/>
    <p:sldId id="2199" r:id="rId39"/>
    <p:sldId id="2068" r:id="rId40"/>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17"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AA76640-4AD6-897D-476B-065745185465}" name="Eveline Gutzwiller-Helfenfinger" initials="EG" userId="S::eveline.gutzwiller@phsz.ch::051a8f6c-2ee5-443c-80ae-0468ac528f16" providerId="AD"/>
  <p188:author id="{1A99C841-16D2-FF15-0DF9-6DB9875C33F5}" name="Bitetti Leandro" initials="LB" userId="S::leandro.bitetti@supsi.ch::e036b6eb-e6fe-4216-a110-9a0f80f36e0a" providerId="AD"/>
  <p188:author id="{3AD071DE-D5E7-62BA-4011-3CEFCCB106DA}" name="Uhlmann Sandra (uhsa)" initials="SU" userId="S::uhsa@bbzolten.ch::87ae08eb-0b3f-47d7-9229-b2cbd4964cda" providerId="AD"/>
  <p188:author id="{25C3A8FA-95B7-A489-2F04-528522ED477A}" name="Müller Susan" initials="SM" userId="S::mls9@bfh.ch::130eb5c5-9aed-44bf-b216-64bd859fac5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üller Susan" initials="MS" lastIdx="1" clrIdx="0">
    <p:extLst>
      <p:ext uri="{19B8F6BF-5375-455C-9EA6-DF929625EA0E}">
        <p15:presenceInfo xmlns:p15="http://schemas.microsoft.com/office/powerpoint/2012/main" userId="S::mls9@bfh.ch::130eb5c5-9aed-44bf-b216-64bd859fac5e" providerId="AD"/>
      </p:ext>
    </p:extLst>
  </p:cmAuthor>
  <p:cmAuthor id="2" name="Eveline Gutzwiller" initials="EG" lastIdx="25" clrIdx="1">
    <p:extLst>
      <p:ext uri="{19B8F6BF-5375-455C-9EA6-DF929625EA0E}">
        <p15:presenceInfo xmlns:p15="http://schemas.microsoft.com/office/powerpoint/2012/main" userId="8d34d96c0307f392" providerId="Windows Live"/>
      </p:ext>
    </p:extLst>
  </p:cmAuthor>
  <p:cmAuthor id="3" name="Jossen Bettina" initials="JB" lastIdx="1" clrIdx="2">
    <p:extLst>
      <p:ext uri="{19B8F6BF-5375-455C-9EA6-DF929625EA0E}">
        <p15:presenceInfo xmlns:p15="http://schemas.microsoft.com/office/powerpoint/2012/main" userId="S::bettina.jossen@hep-verlag.ch::6f1b67fc-60ee-4bfb-9fc4-dead9e29589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6868"/>
    <a:srgbClr val="BEBEBE"/>
    <a:srgbClr val="8EB403"/>
    <a:srgbClr val="D0D0D0"/>
    <a:srgbClr val="909090"/>
    <a:srgbClr val="0B4874"/>
    <a:srgbClr val="000000"/>
    <a:srgbClr val="B11B96"/>
    <a:srgbClr val="6C0A63"/>
    <a:srgbClr val="135B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Stile chi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183" autoAdjust="0"/>
    <p:restoredTop sz="81719" autoAdjust="0"/>
  </p:normalViewPr>
  <p:slideViewPr>
    <p:cSldViewPr snapToGrid="0">
      <p:cViewPr varScale="1">
        <p:scale>
          <a:sx n="60" d="100"/>
          <a:sy n="60" d="100"/>
        </p:scale>
        <p:origin x="520" y="56"/>
      </p:cViewPr>
      <p:guideLst>
        <p:guide orient="horz" pos="2183"/>
        <p:guide pos="381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1296"/>
    </p:cViewPr>
  </p:sorterViewPr>
  <p:notesViewPr>
    <p:cSldViewPr snapToGrid="0">
      <p:cViewPr>
        <p:scale>
          <a:sx n="226" d="100"/>
          <a:sy n="226" d="100"/>
        </p:scale>
        <p:origin x="1064" y="-433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47" Type="http://schemas.microsoft.com/office/2018/10/relationships/authors" Targe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A63D0C0-5BDE-495E-A54C-EA63650EE5ED}" type="datetimeFigureOut">
              <a:rPr lang="ru-RU" smtClean="0"/>
              <a:t>02.09.2026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endParaRPr lang="ru-RU" dirty="0"/>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52985BD-394C-4249-9520-F7128BE881DD}" type="slidenum">
              <a:rPr lang="ru-RU" smtClean="0"/>
              <a:t>‹Nr.›</a:t>
            </a:fld>
            <a:endParaRPr lang="ru-RU"/>
          </a:p>
        </p:txBody>
      </p:sp>
    </p:spTree>
    <p:extLst>
      <p:ext uri="{BB962C8B-B14F-4D97-AF65-F5344CB8AC3E}">
        <p14:creationId xmlns:p14="http://schemas.microsoft.com/office/powerpoint/2010/main" val="38363051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1</a:t>
            </a:fld>
            <a:endParaRPr lang="ru-RU"/>
          </a:p>
        </p:txBody>
      </p:sp>
    </p:spTree>
    <p:extLst>
      <p:ext uri="{BB962C8B-B14F-4D97-AF65-F5344CB8AC3E}">
        <p14:creationId xmlns:p14="http://schemas.microsoft.com/office/powerpoint/2010/main" val="25424572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416D7-E598-DE16-C85F-76CA23075B3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B4EF486-2EE1-8596-D726-CC61EAF8C3A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A845F7A-AAC8-3008-90B0-3FD81DDE375A}"/>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diapositiva evidenzia che </a:t>
            </a:r>
            <a:r>
              <a:rPr lang="it-CH" sz="1100" b="1" noProof="0" dirty="0">
                <a:latin typeface="Century Gothic" panose="020B0502020202020204" pitchFamily="34" charset="0"/>
              </a:rPr>
              <a:t>non tutte le fonti di informazione sono ugualmente affidabili </a:t>
            </a:r>
            <a:r>
              <a:rPr lang="it-CH" sz="1100" noProof="0" dirty="0">
                <a:latin typeface="Century Gothic" panose="020B0502020202020204" pitchFamily="34" charset="0"/>
              </a:rPr>
              <a:t>e che l’affidabilità dipende da </a:t>
            </a:r>
            <a:r>
              <a:rPr lang="it-CH" sz="1100" b="1" noProof="0" dirty="0">
                <a:latin typeface="Century Gothic" panose="020B0502020202020204" pitchFamily="34" charset="0"/>
              </a:rPr>
              <a:t>come e da chi le informazioni vengono prodotte e verificate; </a:t>
            </a:r>
            <a:r>
              <a:rPr lang="it-CH" sz="1100" b="0" noProof="0" dirty="0">
                <a:latin typeface="Century Gothic" panose="020B0502020202020204" pitchFamily="34" charset="0"/>
              </a:rPr>
              <a:t>un tema che riveste un ruolo importante anche nel contesto del pensiero critico. Le</a:t>
            </a:r>
            <a:r>
              <a:rPr lang="it-CH" sz="1100" noProof="0" dirty="0">
                <a:latin typeface="Century Gothic" panose="020B0502020202020204" pitchFamily="34" charset="0"/>
              </a:rPr>
              <a:t> persone in formazione non devono evitare le fonti meno affidabili, ma dovrebbero invece comprendere quando e come utilizzare i diversi tipi di fonti.</a:t>
            </a:r>
          </a:p>
          <a:p>
            <a:pPr>
              <a:spcAft>
                <a:spcPts val="600"/>
              </a:spcAft>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Nei progetti dedicati all’imprenditorialità e all’innovazione, le persone in formazione raccolgono dati per comprendere un ambito problematico. Tuttavia, fonti diverse offrono livelli di credibilità diversi: alcune riflettono </a:t>
            </a:r>
            <a:r>
              <a:rPr lang="it-CH" sz="1100" b="1" noProof="0" dirty="0">
                <a:latin typeface="Century Gothic" panose="020B0502020202020204" pitchFamily="34" charset="0"/>
              </a:rPr>
              <a:t>opinioni personali </a:t>
            </a:r>
            <a:r>
              <a:rPr lang="it-CH" sz="1100" noProof="0" dirty="0">
                <a:latin typeface="Century Gothic" panose="020B0502020202020204" pitchFamily="34" charset="0"/>
              </a:rPr>
              <a:t>o </a:t>
            </a:r>
            <a:r>
              <a:rPr lang="it-CH" sz="1100" b="1" noProof="0" dirty="0">
                <a:latin typeface="Century Gothic" panose="020B0502020202020204" pitchFamily="34" charset="0"/>
              </a:rPr>
              <a:t>aneddoti</a:t>
            </a:r>
            <a:r>
              <a:rPr lang="it-CH" sz="1100" noProof="0" dirty="0">
                <a:latin typeface="Century Gothic" panose="020B0502020202020204" pitchFamily="34" charset="0"/>
              </a:rPr>
              <a:t>, mentre altre si basano su </a:t>
            </a:r>
            <a:r>
              <a:rPr lang="it-CH" sz="1100" b="1" noProof="0" dirty="0">
                <a:latin typeface="Century Gothic" panose="020B0502020202020204" pitchFamily="34" charset="0"/>
              </a:rPr>
              <a:t>una raccolta sistematica di dati </a:t>
            </a:r>
            <a:r>
              <a:rPr lang="it-CH" sz="1100" noProof="0" dirty="0">
                <a:latin typeface="Century Gothic" panose="020B0502020202020204" pitchFamily="34" charset="0"/>
              </a:rPr>
              <a:t>e </a:t>
            </a:r>
            <a:r>
              <a:rPr lang="it-CH" sz="1100" b="1" noProof="0" dirty="0">
                <a:latin typeface="Century Gothic" panose="020B0502020202020204" pitchFamily="34" charset="0"/>
              </a:rPr>
              <a:t>sulla valutazione di esperti/e</a:t>
            </a:r>
            <a:r>
              <a:rPr lang="it-CH" sz="1100" noProof="0" dirty="0">
                <a:latin typeface="Century Gothic" panose="020B0502020202020204" pitchFamily="34" charset="0"/>
              </a:rPr>
              <a:t>. L’obiettivo è aiutare le persone in formazione a distinguere tra </a:t>
            </a:r>
            <a:r>
              <a:rPr lang="it-CH" sz="1100" b="1" noProof="0" dirty="0">
                <a:latin typeface="Century Gothic" panose="020B0502020202020204" pitchFamily="34" charset="0"/>
              </a:rPr>
              <a:t>indicazioni informali </a:t>
            </a:r>
            <a:r>
              <a:rPr lang="it-CH" sz="1100" noProof="0" dirty="0">
                <a:latin typeface="Century Gothic" panose="020B0502020202020204" pitchFamily="34" charset="0"/>
              </a:rPr>
              <a:t>(suggerimenti utili o primi segnali) e </a:t>
            </a:r>
            <a:r>
              <a:rPr lang="it-CH" sz="1100" b="1" noProof="0" dirty="0">
                <a:latin typeface="Century Gothic" panose="020B0502020202020204" pitchFamily="34" charset="0"/>
              </a:rPr>
              <a:t>conoscenze validate </a:t>
            </a:r>
            <a:r>
              <a:rPr lang="it-CH" sz="1100" noProof="0" dirty="0">
                <a:latin typeface="Century Gothic" panose="020B0502020202020204" pitchFamily="34" charset="0"/>
              </a:rPr>
              <a:t>(fatti su cui ci si può basare per prendere decisioni).</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Da utilizzare con molta cautela – soggettivo o non verificabile</a:t>
            </a:r>
            <a:br>
              <a:rPr lang="it-CH" sz="1100" noProof="0" dirty="0">
                <a:latin typeface="Century Gothic" panose="020B0502020202020204" pitchFamily="34" charset="0"/>
              </a:rPr>
            </a:br>
            <a:r>
              <a:rPr lang="it-CH" sz="1100" noProof="0" dirty="0">
                <a:latin typeface="Century Gothic" panose="020B0502020202020204" pitchFamily="34" charset="0"/>
              </a:rPr>
              <a:t>Queste riflettono opinioni o esperienze isolate. Adatte per riconoscere frustrazioni o segnali precoci, ma </a:t>
            </a:r>
            <a:r>
              <a:rPr lang="it-CH" sz="1100" b="1" noProof="0" dirty="0">
                <a:latin typeface="Century Gothic" panose="020B0502020202020204" pitchFamily="34" charset="0"/>
              </a:rPr>
              <a:t>non </a:t>
            </a:r>
            <a:r>
              <a:rPr lang="it-CH" sz="1100" noProof="0" dirty="0">
                <a:latin typeface="Century Gothic" panose="020B0502020202020204" pitchFamily="34" charset="0"/>
              </a:rPr>
              <a:t>per i fatti.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Blog o </a:t>
            </a:r>
            <a:r>
              <a:rPr lang="it-CH" sz="1100" b="1" noProof="0" dirty="0" err="1">
                <a:latin typeface="Century Gothic" panose="020B0502020202020204" pitchFamily="34" charset="0"/>
              </a:rPr>
              <a:t>vlog</a:t>
            </a:r>
            <a:r>
              <a:rPr lang="it-CH" sz="1100" b="1" noProof="0" dirty="0">
                <a:latin typeface="Century Gothic" panose="020B0502020202020204" pitchFamily="34" charset="0"/>
              </a:rPr>
              <a:t> personali: </a:t>
            </a:r>
            <a:r>
              <a:rPr lang="it-CH" sz="1100" b="0" noProof="0" dirty="0">
                <a:latin typeface="Century Gothic" panose="020B0502020202020204" pitchFamily="34" charset="0"/>
              </a:rPr>
              <a:t>informazioni su </a:t>
            </a:r>
            <a:r>
              <a:rPr lang="it-CH" sz="1100" noProof="0" dirty="0" err="1">
                <a:latin typeface="Century Gothic" panose="020B0502020202020204" pitchFamily="34" charset="0"/>
              </a:rPr>
              <a:t>Substack</a:t>
            </a:r>
            <a:r>
              <a:rPr lang="it-CH" sz="1100" noProof="0" dirty="0">
                <a:latin typeface="Century Gothic" panose="020B0502020202020204" pitchFamily="34" charset="0"/>
              </a:rPr>
              <a:t> (piattaforma online) di un imprenditore locale sulla vita delle start-up a Zurigo; TikTok sul </a:t>
            </a:r>
            <a:r>
              <a:rPr lang="it-CH" sz="1100" i="1" noProof="0" dirty="0">
                <a:latin typeface="Century Gothic" panose="020B0502020202020204" pitchFamily="34" charset="0"/>
              </a:rPr>
              <a:t>modo migliore di preparare il cibo a Lugano</a:t>
            </a:r>
            <a:r>
              <a:rPr lang="it-CH" sz="1100" noProof="0" dirty="0">
                <a:latin typeface="Century Gothic" panose="020B0502020202020204" pitchFamily="34" charset="0"/>
              </a:rPr>
              <a:t>. Utili per cogliere il tono o le frustrazioni, ma soggettivi.</a:t>
            </a:r>
          </a:p>
          <a:p>
            <a:pPr marL="171450" indent="-171450">
              <a:spcAft>
                <a:spcPts val="600"/>
              </a:spcAft>
              <a:buFont typeface="Arial" panose="020B0604020202020204" pitchFamily="34" charset="0"/>
              <a:buChar char="•"/>
            </a:pPr>
            <a:r>
              <a:rPr lang="it-CH" sz="1100" b="1" noProof="0" dirty="0" err="1">
                <a:latin typeface="Century Gothic" panose="020B0502020202020204" pitchFamily="34" charset="0"/>
              </a:rPr>
              <a:t>Thread</a:t>
            </a:r>
            <a:r>
              <a:rPr lang="it-CH" sz="1100" b="1" noProof="0" dirty="0">
                <a:latin typeface="Century Gothic" panose="020B0502020202020204" pitchFamily="34" charset="0"/>
              </a:rPr>
              <a:t> su Reddit/forum: </a:t>
            </a:r>
            <a:r>
              <a:rPr lang="it-CH" sz="1100" noProof="0" dirty="0">
                <a:latin typeface="Century Gothic" panose="020B0502020202020204" pitchFamily="34" charset="0"/>
              </a:rPr>
              <a:t>post sui rifiuti da imballaggio dei cibi da asporto; pendolari svizzeri in bicicletta che nei </a:t>
            </a:r>
            <a:r>
              <a:rPr lang="it-CH" sz="1100" noProof="0" dirty="0" err="1">
                <a:latin typeface="Century Gothic" panose="020B0502020202020204" pitchFamily="34" charset="0"/>
              </a:rPr>
              <a:t>subreddit</a:t>
            </a:r>
            <a:r>
              <a:rPr lang="it-CH" sz="1100" noProof="0" dirty="0">
                <a:latin typeface="Century Gothic" panose="020B0502020202020204" pitchFamily="34" charset="0"/>
              </a:rPr>
              <a:t> cittadini si lamentano delle riparazioni; gruppi Facebook locali che si lamentano degli orari di apertura dei negozi. Anonimi e non verificati.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Siti web casuali senza autori identificabili: </a:t>
            </a:r>
            <a:r>
              <a:rPr lang="it-CH" sz="1100" noProof="0" dirty="0">
                <a:latin typeface="Century Gothic" panose="020B0502020202020204" pitchFamily="34" charset="0"/>
              </a:rPr>
              <a:t>pagine di consigli sulla città senza note legali, articoli dei media senza citazione delle fonti. Scarsa responsabilità.</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Opinioni di influencer / affermazioni sui social media: </a:t>
            </a:r>
            <a:r>
              <a:rPr lang="it-CH" sz="1100" noProof="0" dirty="0">
                <a:latin typeface="Century Gothic" panose="020B0502020202020204" pitchFamily="34" charset="0"/>
              </a:rPr>
              <a:t>un influencer svizzero di lifestyle su Instagram che promuove un marchio «zero </a:t>
            </a:r>
            <a:r>
              <a:rPr lang="it-CH" sz="1100" noProof="0" dirty="0" err="1">
                <a:latin typeface="Century Gothic" panose="020B0502020202020204" pitchFamily="34" charset="0"/>
              </a:rPr>
              <a:t>waste</a:t>
            </a:r>
            <a:r>
              <a:rPr lang="it-CH" sz="1100" noProof="0" dirty="0">
                <a:latin typeface="Century Gothic" panose="020B0502020202020204" pitchFamily="34" charset="0"/>
              </a:rPr>
              <a:t>»; un </a:t>
            </a:r>
            <a:r>
              <a:rPr lang="it-CH" sz="1100" noProof="0" dirty="0" err="1">
                <a:latin typeface="Century Gothic" panose="020B0502020202020204" pitchFamily="34" charset="0"/>
              </a:rPr>
              <a:t>thread</a:t>
            </a:r>
            <a:r>
              <a:rPr lang="it-CH" sz="1100" noProof="0" dirty="0">
                <a:latin typeface="Century Gothic" panose="020B0502020202020204" pitchFamily="34" charset="0"/>
              </a:rPr>
              <a:t> su LinkedIn di un «guru della crescita» sulle tendenze del venture capital in Svizzera. Potrebbe trattarsi di contenuti sponsorizzati o di autopromozione.</a:t>
            </a:r>
          </a:p>
          <a:p>
            <a:pPr marL="0" indent="0">
              <a:spcAft>
                <a:spcPts val="600"/>
              </a:spcAft>
              <a:buFont typeface="Arial" panose="020B0604020202020204" pitchFamily="34" charset="0"/>
              <a:buNone/>
            </a:pPr>
            <a:r>
              <a:rPr lang="it-CH" sz="1100" noProof="0" dirty="0">
                <a:latin typeface="Century Gothic" panose="020B0502020202020204" pitchFamily="34" charset="0"/>
              </a:rPr>
              <a:t>Da utilizzare per </a:t>
            </a:r>
            <a:r>
              <a:rPr lang="it-CH" sz="1100" b="1" noProof="0" dirty="0">
                <a:latin typeface="Century Gothic" panose="020B0502020202020204" pitchFamily="34" charset="0"/>
              </a:rPr>
              <a:t>individuare nuovi indizi, emozioni e linguaggio </a:t>
            </a:r>
            <a:r>
              <a:rPr lang="it-CH" sz="1100" noProof="0" dirty="0">
                <a:latin typeface="Century Gothic" panose="020B0502020202020204" pitchFamily="34" charset="0"/>
              </a:rPr>
              <a:t>– non come base per trarre conclusioni.</a:t>
            </a:r>
          </a:p>
          <a:p>
            <a:pPr>
              <a:spcAft>
                <a:spcPts val="600"/>
              </a:spcAft>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Da utilizzare con cautela – parzialmente affidabili, potenzialmente di parte</a:t>
            </a:r>
            <a:br>
              <a:rPr lang="it-CH" sz="1100" noProof="0" dirty="0">
                <a:latin typeface="Century Gothic" panose="020B0502020202020204" pitchFamily="34" charset="0"/>
              </a:rPr>
            </a:br>
            <a:r>
              <a:rPr lang="it-CH" sz="1100" noProof="0" dirty="0">
                <a:latin typeface="Century Gothic" panose="020B0502020202020204" pitchFamily="34" charset="0"/>
              </a:rPr>
              <a:t>Contengono informazioni fondate, ma riflettono gli obiettivi o i punti di vista di un’organizzazione.</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Rapporti delle associazioni industriali e commerciali:</a:t>
            </a:r>
            <a:endParaRPr lang="it-CH" sz="1100" b="0" noProof="0" dirty="0">
              <a:latin typeface="Century Gothic" panose="020B0502020202020204" pitchFamily="34" charset="0"/>
            </a:endParaRPr>
          </a:p>
          <a:p>
            <a:pPr marL="628650" lvl="1" indent="-171450">
              <a:spcAft>
                <a:spcPts val="600"/>
              </a:spcAft>
              <a:buFont typeface="Arial" panose="020B0604020202020204" pitchFamily="34" charset="0"/>
              <a:buChar char="•"/>
            </a:pPr>
            <a:r>
              <a:rPr lang="it-CH" sz="1100" noProof="0" dirty="0">
                <a:latin typeface="Century Gothic" panose="020B0502020202020204" pitchFamily="34" charset="0"/>
              </a:rPr>
              <a:t>Previsioni </a:t>
            </a:r>
            <a:r>
              <a:rPr lang="it-CH" sz="1100" b="1" noProof="0" dirty="0">
                <a:latin typeface="Century Gothic" panose="020B0502020202020204" pitchFamily="34" charset="0"/>
              </a:rPr>
              <a:t>di </a:t>
            </a:r>
            <a:r>
              <a:rPr lang="it-CH" sz="1100" b="1" noProof="0" dirty="0" err="1">
                <a:latin typeface="Century Gothic" panose="020B0502020202020204" pitchFamily="34" charset="0"/>
              </a:rPr>
              <a:t>Economiesuisse</a:t>
            </a:r>
            <a:r>
              <a:rPr lang="it-CH" sz="1100" b="1" noProof="0" dirty="0">
                <a:latin typeface="Century Gothic" panose="020B0502020202020204" pitchFamily="34" charset="0"/>
              </a:rPr>
              <a:t> </a:t>
            </a:r>
            <a:r>
              <a:rPr lang="it-CH" sz="1100" noProof="0" dirty="0">
                <a:latin typeface="Century Gothic" panose="020B0502020202020204" pitchFamily="34" charset="0"/>
              </a:rPr>
              <a:t>(associazione economica; orientamento favorevole all'economia).</a:t>
            </a:r>
          </a:p>
          <a:p>
            <a:pPr marL="628650" lvl="1" indent="-171450">
              <a:spcAft>
                <a:spcPts val="600"/>
              </a:spcAft>
              <a:buFont typeface="Arial" panose="020B0604020202020204" pitchFamily="34" charset="0"/>
              <a:buChar char="•"/>
            </a:pPr>
            <a:r>
              <a:rPr lang="it-CH" sz="1100" noProof="0" dirty="0">
                <a:latin typeface="Century Gothic" panose="020B0502020202020204" pitchFamily="34" charset="0"/>
              </a:rPr>
              <a:t>Tendenze tecnologiche e industriali di </a:t>
            </a:r>
            <a:r>
              <a:rPr lang="it-CH" sz="1100" b="1" noProof="0" dirty="0" err="1">
                <a:latin typeface="Century Gothic" panose="020B0502020202020204" pitchFamily="34" charset="0"/>
              </a:rPr>
              <a:t>Swissmem</a:t>
            </a:r>
            <a:r>
              <a:rPr lang="it-CH" sz="1100" noProof="0" dirty="0">
                <a:latin typeface="Century Gothic" panose="020B0502020202020204" pitchFamily="34" charset="0"/>
              </a:rPr>
              <a:t> (rappresenta l'industria MEM).</a:t>
            </a:r>
          </a:p>
          <a:p>
            <a:pPr marL="628650" lvl="1" indent="-171450">
              <a:spcAft>
                <a:spcPts val="600"/>
              </a:spcAft>
              <a:buFont typeface="Arial" panose="020B0604020202020204" pitchFamily="34" charset="0"/>
              <a:buChar char="•"/>
            </a:pPr>
            <a:r>
              <a:rPr lang="it-CH" sz="1100" noProof="0" dirty="0">
                <a:latin typeface="Century Gothic" panose="020B0502020202020204" pitchFamily="34" charset="0"/>
              </a:rPr>
              <a:t>Rapporti di </a:t>
            </a:r>
            <a:r>
              <a:rPr lang="it-CH" sz="1100" b="1" noProof="0" dirty="0" err="1">
                <a:latin typeface="Century Gothic" panose="020B0502020202020204" pitchFamily="34" charset="0"/>
              </a:rPr>
              <a:t>GastroSuisse</a:t>
            </a:r>
            <a:r>
              <a:rPr lang="it-CH" sz="1100" noProof="0" dirty="0">
                <a:latin typeface="Century Gothic" panose="020B0502020202020204" pitchFamily="34" charset="0"/>
              </a:rPr>
              <a:t> sul settore della ristorazione (possono promuovere le posizioni del settore).</a:t>
            </a:r>
          </a:p>
          <a:p>
            <a:pPr marL="628650" lvl="1" indent="-171450">
              <a:spcAft>
                <a:spcPts val="600"/>
              </a:spcAft>
              <a:buFont typeface="Arial" panose="020B0604020202020204" pitchFamily="34" charset="0"/>
              <a:buChar char="•"/>
            </a:pPr>
            <a:r>
              <a:rPr lang="it-CH" sz="1100" noProof="0" dirty="0">
                <a:latin typeface="Century Gothic" panose="020B0502020202020204" pitchFamily="34" charset="0"/>
              </a:rPr>
              <a:t>Approfondimenti di </a:t>
            </a:r>
            <a:r>
              <a:rPr lang="it-CH" sz="1100" noProof="0" dirty="0" err="1">
                <a:latin typeface="Century Gothic" panose="020B0502020202020204" pitchFamily="34" charset="0"/>
              </a:rPr>
              <a:t>HotellerieSuisse</a:t>
            </a:r>
            <a:r>
              <a:rPr lang="it-CH" sz="1100" noProof="0" dirty="0">
                <a:latin typeface="Century Gothic" panose="020B0502020202020204" pitchFamily="34" charset="0"/>
              </a:rPr>
              <a:t> su occupazione e personale (prospettiva settoriale).</a:t>
            </a:r>
          </a:p>
          <a:p>
            <a:pPr marL="628650" lvl="1" indent="-171450">
              <a:spcAft>
                <a:spcPts val="600"/>
              </a:spcAft>
              <a:buFont typeface="Arial" panose="020B0604020202020204" pitchFamily="34" charset="0"/>
              <a:buChar char="•"/>
            </a:pPr>
            <a:r>
              <a:rPr lang="it-CH" sz="1100" b="1" noProof="0" dirty="0" err="1">
                <a:latin typeface="Century Gothic" panose="020B0502020202020204" pitchFamily="34" charset="0"/>
              </a:rPr>
              <a:t>Kunststoff.swiss</a:t>
            </a:r>
            <a:r>
              <a:rPr lang="it-CH" sz="1100" b="1" noProof="0" dirty="0">
                <a:latin typeface="Century Gothic" panose="020B0502020202020204" pitchFamily="34" charset="0"/>
              </a:rPr>
              <a:t> (Swiss </a:t>
            </a:r>
            <a:r>
              <a:rPr lang="it-CH" sz="1100" b="1" noProof="0" dirty="0" err="1">
                <a:latin typeface="Century Gothic" panose="020B0502020202020204" pitchFamily="34" charset="0"/>
              </a:rPr>
              <a:t>Plastics</a:t>
            </a:r>
            <a:r>
              <a:rPr lang="it-CH" sz="1100" b="1" noProof="0" dirty="0">
                <a:latin typeface="Century Gothic" panose="020B0502020202020204" pitchFamily="34" charset="0"/>
              </a:rPr>
              <a:t>) – </a:t>
            </a:r>
            <a:r>
              <a:rPr lang="it-CH" sz="1100" noProof="0" dirty="0">
                <a:latin typeface="Century Gothic" panose="020B0502020202020204" pitchFamily="34" charset="0"/>
              </a:rPr>
              <a:t>Aggiornamenti sull’economia circolare e sugli imballaggi (interessi del settore).</a:t>
            </a:r>
            <a:br>
              <a:rPr lang="it-CH" sz="1100" noProof="0" dirty="0">
                <a:latin typeface="Century Gothic" panose="020B0502020202020204" pitchFamily="34" charset="0"/>
              </a:rPr>
            </a:br>
            <a:endParaRPr lang="it-CH" sz="1100" b="1"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Pubblicazioni di associazioni di interessi (CH):</a:t>
            </a:r>
            <a:endParaRPr lang="it-CH" sz="1100" b="0" noProof="0" dirty="0">
              <a:latin typeface="Century Gothic" panose="020B0502020202020204" pitchFamily="34" charset="0"/>
            </a:endParaRPr>
          </a:p>
          <a:p>
            <a:pPr marL="628650" lvl="1" indent="-171450">
              <a:spcAft>
                <a:spcPts val="600"/>
              </a:spcAft>
              <a:buFont typeface="Arial" panose="020B0604020202020204" pitchFamily="34" charset="0"/>
              <a:buChar char="•"/>
            </a:pPr>
            <a:r>
              <a:rPr lang="it-CH" sz="1100" b="1" noProof="0" dirty="0">
                <a:latin typeface="Century Gothic" panose="020B0502020202020204" pitchFamily="34" charset="0"/>
              </a:rPr>
              <a:t>WWF Svizzera</a:t>
            </a:r>
            <a:r>
              <a:rPr lang="it-CH" sz="1100" noProof="0" dirty="0">
                <a:latin typeface="Century Gothic" panose="020B0502020202020204" pitchFamily="34" charset="0"/>
              </a:rPr>
              <a:t>, </a:t>
            </a:r>
            <a:r>
              <a:rPr lang="it-CH" sz="1100" b="1" noProof="0" dirty="0">
                <a:latin typeface="Century Gothic" panose="020B0502020202020204" pitchFamily="34" charset="0"/>
              </a:rPr>
              <a:t>Greenpeace Svizzera</a:t>
            </a:r>
            <a:r>
              <a:rPr lang="it-CH" sz="1100" noProof="0" dirty="0">
                <a:latin typeface="Century Gothic" panose="020B0502020202020204" pitchFamily="34" charset="0"/>
              </a:rPr>
              <a:t>, </a:t>
            </a:r>
            <a:r>
              <a:rPr lang="it-CH" sz="1100" b="1" noProof="0" dirty="0">
                <a:latin typeface="Century Gothic" panose="020B0502020202020204" pitchFamily="34" charset="0"/>
              </a:rPr>
              <a:t>Pro Natura </a:t>
            </a:r>
            <a:r>
              <a:rPr lang="it-CH" sz="1100" noProof="0" dirty="0">
                <a:latin typeface="Century Gothic" panose="020B0502020202020204" pitchFamily="34" charset="0"/>
              </a:rPr>
              <a:t>sui rifiuti di plastica o sulla sostenibilità (hanno una missione e inquadrano le informazioni di conseguenza).</a:t>
            </a:r>
          </a:p>
          <a:p>
            <a:pPr marL="628650" lvl="1" indent="-171450">
              <a:spcAft>
                <a:spcPts val="600"/>
              </a:spcAft>
              <a:buFont typeface="Arial" panose="020B0604020202020204" pitchFamily="34" charset="0"/>
              <a:buChar char="•"/>
            </a:pPr>
            <a:r>
              <a:rPr lang="it-CH" sz="1100" b="1" noProof="0" dirty="0">
                <a:latin typeface="Century Gothic" panose="020B0502020202020204" pitchFamily="34" charset="0"/>
              </a:rPr>
              <a:t>Alleanza per la sicurezza stradale</a:t>
            </a:r>
            <a:r>
              <a:rPr lang="it-CH" sz="1100" noProof="0" dirty="0">
                <a:latin typeface="Century Gothic" panose="020B0502020202020204" pitchFamily="34" charset="0"/>
              </a:rPr>
              <a:t>, </a:t>
            </a:r>
            <a:r>
              <a:rPr lang="it-CH" sz="1100" b="1" noProof="0" dirty="0">
                <a:latin typeface="Century Gothic" panose="020B0502020202020204" pitchFamily="34" charset="0"/>
              </a:rPr>
              <a:t>associazioni automobilistiche </a:t>
            </a:r>
            <a:r>
              <a:rPr lang="it-CH" sz="1100" noProof="0" dirty="0">
                <a:latin typeface="Century Gothic" panose="020B0502020202020204" pitchFamily="34" charset="0"/>
              </a:rPr>
              <a:t>sulla mobilità (ognuna persegue la propria agenda).</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Ottimi per offrire </a:t>
            </a:r>
            <a:r>
              <a:rPr lang="it-CH" sz="1100" b="1" noProof="0" dirty="0">
                <a:latin typeface="Century Gothic" panose="020B0502020202020204" pitchFamily="34" charset="0"/>
              </a:rPr>
              <a:t>prospettive e approfondimenti da insider</a:t>
            </a:r>
            <a:r>
              <a:rPr lang="it-CH" sz="1100" noProof="0" dirty="0">
                <a:latin typeface="Century Gothic" panose="020B0502020202020204" pitchFamily="34" charset="0"/>
              </a:rPr>
              <a:t>. Chiedetevi sempre: </a:t>
            </a:r>
            <a:r>
              <a:rPr lang="it-CH" sz="1100" i="1" noProof="0" dirty="0">
                <a:latin typeface="Century Gothic" panose="020B0502020202020204" pitchFamily="34" charset="0"/>
              </a:rPr>
              <a:t>chi trae vantaggio da questo messaggio? </a:t>
            </a:r>
            <a:r>
              <a:rPr lang="it-CH" sz="1100" noProof="0" dirty="0">
                <a:latin typeface="Century Gothic" panose="020B0502020202020204" pitchFamily="34" charset="0"/>
              </a:rPr>
              <a:t>Verificate le affermazioni più rilevanti.</a:t>
            </a:r>
          </a:p>
          <a:p>
            <a:pPr>
              <a:spcAft>
                <a:spcPts val="600"/>
              </a:spcAft>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Affidabilità moderata – professionale, ma interpretativa</a:t>
            </a:r>
            <a:br>
              <a:rPr lang="it-CH" sz="1100" noProof="0" dirty="0">
                <a:latin typeface="Century Gothic" panose="020B0502020202020204" pitchFamily="34" charset="0"/>
              </a:rPr>
            </a:br>
            <a:r>
              <a:rPr lang="it-CH" sz="1100" noProof="0" dirty="0">
                <a:latin typeface="Century Gothic" panose="020B0502020202020204" pitchFamily="34" charset="0"/>
              </a:rPr>
              <a:t>Redatte e accertate, ma spesso riassumono il lavoro altrui.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Notizie economiche generali (CH/UE): NZZ</a:t>
            </a:r>
            <a:r>
              <a:rPr lang="it-CH" sz="1100" noProof="0" dirty="0">
                <a:latin typeface="Century Gothic" panose="020B0502020202020204" pitchFamily="34" charset="0"/>
              </a:rPr>
              <a:t>, </a:t>
            </a:r>
            <a:r>
              <a:rPr lang="it-CH" sz="1100" b="1" noProof="0" dirty="0" err="1">
                <a:latin typeface="Century Gothic" panose="020B0502020202020204" pitchFamily="34" charset="0"/>
              </a:rPr>
              <a:t>Handelszeitung</a:t>
            </a:r>
            <a:r>
              <a:rPr lang="it-CH" sz="1100" noProof="0" dirty="0">
                <a:latin typeface="Century Gothic" panose="020B0502020202020204" pitchFamily="34" charset="0"/>
              </a:rPr>
              <a:t>, </a:t>
            </a:r>
            <a:r>
              <a:rPr lang="it-CH" sz="1100" b="1" noProof="0" dirty="0">
                <a:latin typeface="Century Gothic" panose="020B0502020202020204" pitchFamily="34" charset="0"/>
              </a:rPr>
              <a:t>Le </a:t>
            </a:r>
            <a:r>
              <a:rPr lang="it-CH" sz="1100" b="1" noProof="0" dirty="0" err="1">
                <a:latin typeface="Century Gothic" panose="020B0502020202020204" pitchFamily="34" charset="0"/>
              </a:rPr>
              <a:t>Temps</a:t>
            </a:r>
            <a:r>
              <a:rPr lang="it-CH" sz="1100" noProof="0" dirty="0">
                <a:latin typeface="Century Gothic" panose="020B0502020202020204" pitchFamily="34" charset="0"/>
              </a:rPr>
              <a:t>, </a:t>
            </a:r>
            <a:r>
              <a:rPr lang="it-CH" sz="1100" b="1" noProof="0" dirty="0">
                <a:latin typeface="Century Gothic" panose="020B0502020202020204" pitchFamily="34" charset="0"/>
              </a:rPr>
              <a:t>Bilan/PME</a:t>
            </a:r>
            <a:r>
              <a:rPr lang="it-CH" sz="1100" noProof="0" dirty="0">
                <a:latin typeface="Century Gothic" panose="020B0502020202020204" pitchFamily="34" charset="0"/>
              </a:rPr>
              <a:t>, segmenti economici di SRF/RTS, </a:t>
            </a:r>
            <a:r>
              <a:rPr lang="it-CH" sz="1100" b="1" noProof="0" dirty="0">
                <a:latin typeface="Century Gothic" panose="020B0502020202020204" pitchFamily="34" charset="0"/>
              </a:rPr>
              <a:t>Swissinfo</a:t>
            </a:r>
            <a:r>
              <a:rPr lang="it-CH" sz="1100" noProof="0" dirty="0">
                <a:latin typeface="Century Gothic" panose="020B0502020202020204" pitchFamily="34" charset="0"/>
              </a:rPr>
              <a:t>. Attuali e verificate, ma incentrate sui titoli.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Contenuti popolari sul tema dell’imprenditoria: </a:t>
            </a:r>
            <a:r>
              <a:rPr lang="it-CH" sz="1100" noProof="0" dirty="0">
                <a:latin typeface="Century Gothic" panose="020B0502020202020204" pitchFamily="34" charset="0"/>
              </a:rPr>
              <a:t>articoli dell’HBR (Harvard Business Review), contributi su Medium da parte di fondatori e fondatrici svizzeri, interviste del podcast </a:t>
            </a:r>
            <a:r>
              <a:rPr lang="it-CH" sz="1100" noProof="0" dirty="0" err="1">
                <a:latin typeface="Century Gothic" panose="020B0502020202020204" pitchFamily="34" charset="0"/>
              </a:rPr>
              <a:t>Swisspreneur</a:t>
            </a:r>
            <a:r>
              <a:rPr lang="it-CH" sz="1100" noProof="0" dirty="0">
                <a:latin typeface="Century Gothic" panose="020B0502020202020204" pitchFamily="34" charset="0"/>
              </a:rPr>
              <a:t>. Racconti utili; nessuna ricerca sistematica.</a:t>
            </a:r>
          </a:p>
          <a:p>
            <a:pPr marL="0" indent="0">
              <a:spcAft>
                <a:spcPts val="600"/>
              </a:spcAft>
              <a:buFont typeface="Arial" panose="020B0604020202020204" pitchFamily="34" charset="0"/>
              <a:buNone/>
            </a:pPr>
            <a:r>
              <a:rPr lang="it-CH" sz="1100" noProof="0" dirty="0">
                <a:latin typeface="Century Gothic" panose="020B0502020202020204" pitchFamily="34" charset="0"/>
              </a:rPr>
              <a:t>Utili per </a:t>
            </a:r>
            <a:r>
              <a:rPr lang="it-CH" sz="1100" b="1" noProof="0" dirty="0">
                <a:latin typeface="Century Gothic" panose="020B0502020202020204" pitchFamily="34" charset="0"/>
              </a:rPr>
              <a:t>acquisire consapevolezza e per trovare spunti</a:t>
            </a:r>
            <a:r>
              <a:rPr lang="it-CH" sz="1100" noProof="0" dirty="0">
                <a:latin typeface="Century Gothic" panose="020B0502020202020204" pitchFamily="34" charset="0"/>
              </a:rPr>
              <a:t>. Verificate le affermazioni più audaci con fonti più affidabili.</a:t>
            </a:r>
          </a:p>
          <a:p>
            <a:pPr>
              <a:spcAft>
                <a:spcPts val="600"/>
              </a:spcAft>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Affidabile – basato su dati professionali e obbligo di rendicontazione</a:t>
            </a:r>
            <a:br>
              <a:rPr lang="it-CH" sz="1100" noProof="0" dirty="0">
                <a:latin typeface="Century Gothic" panose="020B0502020202020204" pitchFamily="34" charset="0"/>
              </a:rPr>
            </a:br>
            <a:r>
              <a:rPr lang="it-CH" sz="1100" noProof="0" dirty="0">
                <a:latin typeface="Century Gothic" panose="020B0502020202020204" pitchFamily="34" charset="0"/>
              </a:rPr>
              <a:t>Metodi strutturati, citazioni trasparenti; tuttavia interpretativi.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Importanti media economici e dati: The Economist</a:t>
            </a:r>
            <a:r>
              <a:rPr lang="it-CH" sz="1100" noProof="0" dirty="0">
                <a:latin typeface="Century Gothic" panose="020B0502020202020204" pitchFamily="34" charset="0"/>
              </a:rPr>
              <a:t>, </a:t>
            </a:r>
            <a:r>
              <a:rPr lang="it-CH" sz="1100" b="1" noProof="0" dirty="0">
                <a:latin typeface="Century Gothic" panose="020B0502020202020204" pitchFamily="34" charset="0"/>
              </a:rPr>
              <a:t>Financial Times</a:t>
            </a:r>
            <a:r>
              <a:rPr lang="it-CH" sz="1100" noProof="0" dirty="0">
                <a:latin typeface="Century Gothic" panose="020B0502020202020204" pitchFamily="34" charset="0"/>
              </a:rPr>
              <a:t>, dossier della NZZ; sintesi di Statista (verificare sempre la fonte originale).</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Rapporti di analisti di mercato/consulenti (con presenza in Svizzera): McKinsey Svizzera</a:t>
            </a:r>
            <a:r>
              <a:rPr lang="it-CH" sz="1100" noProof="0" dirty="0">
                <a:latin typeface="Century Gothic" panose="020B0502020202020204" pitchFamily="34" charset="0"/>
              </a:rPr>
              <a:t>, </a:t>
            </a:r>
            <a:r>
              <a:rPr lang="it-CH" sz="1100" b="1" noProof="0" dirty="0">
                <a:latin typeface="Century Gothic" panose="020B0502020202020204" pitchFamily="34" charset="0"/>
              </a:rPr>
              <a:t>BCG Zurigo</a:t>
            </a:r>
            <a:r>
              <a:rPr lang="it-CH" sz="1100" noProof="0" dirty="0">
                <a:latin typeface="Century Gothic" panose="020B0502020202020204" pitchFamily="34" charset="0"/>
              </a:rPr>
              <a:t>, </a:t>
            </a:r>
            <a:r>
              <a:rPr lang="it-CH" sz="1100" b="1" noProof="0" dirty="0">
                <a:latin typeface="Century Gothic" panose="020B0502020202020204" pitchFamily="34" charset="0"/>
              </a:rPr>
              <a:t>Deloitte Svizzera</a:t>
            </a:r>
            <a:r>
              <a:rPr lang="it-CH" sz="1100" noProof="0" dirty="0">
                <a:latin typeface="Century Gothic" panose="020B0502020202020204" pitchFamily="34" charset="0"/>
              </a:rPr>
              <a:t>, </a:t>
            </a:r>
            <a:r>
              <a:rPr lang="it-CH" sz="1100" b="1" noProof="0" dirty="0">
                <a:latin typeface="Century Gothic" panose="020B0502020202020204" pitchFamily="34" charset="0"/>
              </a:rPr>
              <a:t>PwC Svizzera</a:t>
            </a:r>
            <a:r>
              <a:rPr lang="it-CH" sz="1100" noProof="0" dirty="0">
                <a:latin typeface="Century Gothic" panose="020B0502020202020204" pitchFamily="34" charset="0"/>
              </a:rPr>
              <a:t>, </a:t>
            </a:r>
            <a:r>
              <a:rPr lang="it-CH" sz="1100" b="1" noProof="0" dirty="0">
                <a:latin typeface="Century Gothic" panose="020B0502020202020204" pitchFamily="34" charset="0"/>
              </a:rPr>
              <a:t>Gartner Europe</a:t>
            </a:r>
            <a:r>
              <a:rPr lang="it-CH" sz="1100" noProof="0" dirty="0">
                <a:latin typeface="Century Gothic" panose="020B0502020202020204" pitchFamily="34" charset="0"/>
              </a:rPr>
              <a:t>. Affidabili dal punto di vista metodologico, ma potrebbero riflettere l’orientamento commerciale dell’azienda.</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Relazioni annuali delle società/presentazioni agli investitori (CH): Nestlé</a:t>
            </a:r>
            <a:r>
              <a:rPr lang="it-CH" sz="1100" noProof="0" dirty="0">
                <a:latin typeface="Century Gothic" panose="020B0502020202020204" pitchFamily="34" charset="0"/>
              </a:rPr>
              <a:t>, </a:t>
            </a:r>
            <a:r>
              <a:rPr lang="it-CH" sz="1100" b="1" noProof="0" dirty="0">
                <a:latin typeface="Century Gothic" panose="020B0502020202020204" pitchFamily="34" charset="0"/>
              </a:rPr>
              <a:t>Novartis</a:t>
            </a:r>
            <a:r>
              <a:rPr lang="it-CH" sz="1100" noProof="0" dirty="0">
                <a:latin typeface="Century Gothic" panose="020B0502020202020204" pitchFamily="34" charset="0"/>
              </a:rPr>
              <a:t>, </a:t>
            </a:r>
            <a:r>
              <a:rPr lang="it-CH" sz="1100" b="1" noProof="0" dirty="0">
                <a:latin typeface="Century Gothic" panose="020B0502020202020204" pitchFamily="34" charset="0"/>
              </a:rPr>
              <a:t>Roche</a:t>
            </a:r>
            <a:r>
              <a:rPr lang="it-CH" sz="1100" noProof="0" dirty="0">
                <a:latin typeface="Century Gothic" panose="020B0502020202020204" pitchFamily="34" charset="0"/>
              </a:rPr>
              <a:t>, </a:t>
            </a:r>
            <a:r>
              <a:rPr lang="it-CH" sz="1100" b="1" noProof="0" dirty="0">
                <a:latin typeface="Century Gothic" panose="020B0502020202020204" pitchFamily="34" charset="0"/>
              </a:rPr>
              <a:t>UBS</a:t>
            </a:r>
            <a:r>
              <a:rPr lang="it-CH" sz="1100" noProof="0" dirty="0">
                <a:latin typeface="Century Gothic" panose="020B0502020202020204" pitchFamily="34" charset="0"/>
              </a:rPr>
              <a:t>, </a:t>
            </a:r>
            <a:r>
              <a:rPr lang="it-CH" sz="1100" b="1" noProof="0" dirty="0">
                <a:latin typeface="Century Gothic" panose="020B0502020202020204" pitchFamily="34" charset="0"/>
              </a:rPr>
              <a:t>Credit Suisse (storiche)</a:t>
            </a:r>
            <a:r>
              <a:rPr lang="it-CH" sz="1100" noProof="0" dirty="0">
                <a:latin typeface="Century Gothic" panose="020B0502020202020204" pitchFamily="34" charset="0"/>
              </a:rPr>
              <a:t>, </a:t>
            </a:r>
            <a:r>
              <a:rPr lang="it-CH" sz="1100" b="1" noProof="0" dirty="0">
                <a:latin typeface="Century Gothic" panose="020B0502020202020204" pitchFamily="34" charset="0"/>
              </a:rPr>
              <a:t>Zurich Insurance</a:t>
            </a:r>
            <a:r>
              <a:rPr lang="it-CH" sz="1100" noProof="0" dirty="0">
                <a:latin typeface="Century Gothic" panose="020B0502020202020204" pitchFamily="34" charset="0"/>
              </a:rPr>
              <a:t>, </a:t>
            </a:r>
            <a:r>
              <a:rPr lang="it-CH" sz="1100" b="1" noProof="0" dirty="0">
                <a:latin typeface="Century Gothic" panose="020B0502020202020204" pitchFamily="34" charset="0"/>
              </a:rPr>
              <a:t>Swisscom</a:t>
            </a:r>
            <a:r>
              <a:rPr lang="it-CH" sz="1100" noProof="0" dirty="0">
                <a:latin typeface="Century Gothic" panose="020B0502020202020204" pitchFamily="34" charset="0"/>
              </a:rPr>
              <a:t>, </a:t>
            </a:r>
            <a:r>
              <a:rPr lang="it-CH" sz="1100" b="1" noProof="0" dirty="0">
                <a:latin typeface="Century Gothic" panose="020B0502020202020204" pitchFamily="34" charset="0"/>
              </a:rPr>
              <a:t>Swatch</a:t>
            </a:r>
            <a:r>
              <a:rPr lang="it-CH" sz="1100" noProof="0" dirty="0">
                <a:latin typeface="Century Gothic" panose="020B0502020202020204" pitchFamily="34" charset="0"/>
              </a:rPr>
              <a:t>, </a:t>
            </a:r>
            <a:r>
              <a:rPr lang="it-CH" sz="1100" b="1" noProof="0" dirty="0">
                <a:latin typeface="Century Gothic" panose="020B0502020202020204" pitchFamily="34" charset="0"/>
              </a:rPr>
              <a:t>Richemont</a:t>
            </a:r>
            <a:r>
              <a:rPr lang="it-CH" sz="1100" noProof="0" dirty="0">
                <a:latin typeface="Century Gothic" panose="020B0502020202020204" pitchFamily="34" charset="0"/>
              </a:rPr>
              <a:t>; rapporti di sostenibilità </a:t>
            </a:r>
            <a:r>
              <a:rPr lang="it-CH" sz="1100" b="1" noProof="0" dirty="0">
                <a:latin typeface="Century Gothic" panose="020B0502020202020204" pitchFamily="34" charset="0"/>
              </a:rPr>
              <a:t>di Migros/Coop</a:t>
            </a:r>
            <a:r>
              <a:rPr lang="it-CH" sz="1100" noProof="0" dirty="0">
                <a:latin typeface="Century Gothic" panose="020B0502020202020204" pitchFamily="34" charset="0"/>
              </a:rPr>
              <a:t>. Dati accertati; possibile interpretazione strategica.</a:t>
            </a:r>
          </a:p>
          <a:p>
            <a:pPr marL="0" indent="0">
              <a:spcAft>
                <a:spcPts val="600"/>
              </a:spcAft>
              <a:buFont typeface="Arial" panose="020B0604020202020204" pitchFamily="34" charset="0"/>
              <a:buNone/>
            </a:pPr>
            <a:r>
              <a:rPr lang="it-CH" sz="1100" noProof="0" dirty="0">
                <a:latin typeface="Century Gothic" panose="020B0502020202020204" pitchFamily="34" charset="0"/>
              </a:rPr>
              <a:t>Da utilizzare per </a:t>
            </a:r>
            <a:r>
              <a:rPr lang="it-CH" sz="1100" b="1" noProof="0" dirty="0">
                <a:latin typeface="Century Gothic" panose="020B0502020202020204" pitchFamily="34" charset="0"/>
              </a:rPr>
              <a:t>l’analisi di mercato e il benchmarking</a:t>
            </a:r>
            <a:r>
              <a:rPr lang="it-CH" sz="1100" noProof="0" dirty="0">
                <a:latin typeface="Century Gothic" panose="020B0502020202020204" pitchFamily="34" charset="0"/>
              </a:rPr>
              <a:t>; da leggere con spirito critico.</a:t>
            </a:r>
          </a:p>
          <a:p>
            <a:pPr>
              <a:spcAft>
                <a:spcPts val="600"/>
              </a:spcAft>
            </a:pP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Elevata affidabilità – dati ufficiali e istituzionali</a:t>
            </a:r>
            <a:br>
              <a:rPr lang="it-CH" sz="1100" noProof="0" dirty="0">
                <a:latin typeface="Century Gothic" panose="020B0502020202020204" pitchFamily="34" charset="0"/>
              </a:rPr>
            </a:br>
            <a:r>
              <a:rPr lang="it-CH" sz="1100" noProof="0" dirty="0">
                <a:latin typeface="Century Gothic" panose="020B0502020202020204" pitchFamily="34" charset="0"/>
              </a:rPr>
              <a:t>Statistiche ufficiali e banche dati curate; sistematiche e tracciabili. Comprende anche libri specialistici (non sottoposti a revisione tra pari, ovvero senza valutazione finale).</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Dati delle autorità (CH/UE): BFS/FSO </a:t>
            </a:r>
            <a:r>
              <a:rPr lang="it-CH" sz="1100" noProof="0" dirty="0">
                <a:latin typeface="Century Gothic" panose="020B0502020202020204" pitchFamily="34" charset="0"/>
              </a:rPr>
              <a:t>(statistiche ufficiali svizzere), </a:t>
            </a:r>
            <a:r>
              <a:rPr lang="it-CH" sz="1100" b="1" noProof="0" dirty="0">
                <a:latin typeface="Century Gothic" panose="020B0502020202020204" pitchFamily="34" charset="0"/>
              </a:rPr>
              <a:t>SECO </a:t>
            </a:r>
            <a:r>
              <a:rPr lang="it-CH" sz="1100" noProof="0" dirty="0">
                <a:latin typeface="Century Gothic" panose="020B0502020202020204" pitchFamily="34" charset="0"/>
              </a:rPr>
              <a:t>(PMI, lavoro), </a:t>
            </a:r>
            <a:r>
              <a:rPr lang="it-CH" sz="1100" b="1" noProof="0" dirty="0">
                <a:latin typeface="Century Gothic" panose="020B0502020202020204" pitchFamily="34" charset="0"/>
              </a:rPr>
              <a:t>BAFU/FOEN </a:t>
            </a:r>
            <a:r>
              <a:rPr lang="it-CH" sz="1100" noProof="0" dirty="0">
                <a:latin typeface="Century Gothic" panose="020B0502020202020204" pitchFamily="34" charset="0"/>
              </a:rPr>
              <a:t>(ambiente, rifiuti), </a:t>
            </a:r>
            <a:r>
              <a:rPr lang="it-CH" sz="1100" b="1" noProof="0" dirty="0">
                <a:latin typeface="Century Gothic" panose="020B0502020202020204" pitchFamily="34" charset="0"/>
              </a:rPr>
              <a:t>SNB </a:t>
            </a:r>
            <a:r>
              <a:rPr lang="it-CH" sz="1100" noProof="0" dirty="0">
                <a:latin typeface="Century Gothic" panose="020B0502020202020204" pitchFamily="34" charset="0"/>
              </a:rPr>
              <a:t>(macroeconomia/finanza), </a:t>
            </a:r>
            <a:r>
              <a:rPr lang="it-CH" sz="1100" b="1" noProof="0" dirty="0">
                <a:latin typeface="Century Gothic" panose="020B0502020202020204" pitchFamily="34" charset="0"/>
              </a:rPr>
              <a:t>IGE/IPI </a:t>
            </a:r>
            <a:r>
              <a:rPr lang="it-CH" sz="1100" noProof="0" dirty="0">
                <a:latin typeface="Century Gothic" panose="020B0502020202020204" pitchFamily="34" charset="0"/>
              </a:rPr>
              <a:t>(dati sulla proprietà intellettuale), </a:t>
            </a:r>
            <a:r>
              <a:rPr lang="it-CH" sz="1100" b="1" noProof="0" dirty="0">
                <a:latin typeface="Century Gothic" panose="020B0502020202020204" pitchFamily="34" charset="0"/>
              </a:rPr>
              <a:t>Eurostat</a:t>
            </a:r>
            <a:r>
              <a:rPr lang="it-CH" sz="1100" noProof="0" dirty="0">
                <a:latin typeface="Century Gothic" panose="020B0502020202020204" pitchFamily="34" charset="0"/>
              </a:rPr>
              <a:t>, </a:t>
            </a:r>
            <a:r>
              <a:rPr lang="it-CH" sz="1100" b="1" noProof="0" dirty="0">
                <a:latin typeface="Century Gothic" panose="020B0502020202020204" pitchFamily="34" charset="0"/>
              </a:rPr>
              <a:t>OCSE</a:t>
            </a:r>
            <a:r>
              <a:rPr lang="it-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Banche dati di settore/startup: </a:t>
            </a:r>
            <a:r>
              <a:rPr lang="it-CH" sz="1100" b="1" noProof="0" dirty="0" err="1">
                <a:latin typeface="Century Gothic" panose="020B0502020202020204" pitchFamily="34" charset="0"/>
              </a:rPr>
              <a:t>Crunchbase</a:t>
            </a:r>
            <a:r>
              <a:rPr lang="it-CH" sz="1100" noProof="0" dirty="0">
                <a:latin typeface="Century Gothic" panose="020B0502020202020204" pitchFamily="34" charset="0"/>
              </a:rPr>
              <a:t>, </a:t>
            </a:r>
            <a:r>
              <a:rPr lang="it-CH" sz="1100" b="1" noProof="0" dirty="0" err="1">
                <a:latin typeface="Century Gothic" panose="020B0502020202020204" pitchFamily="34" charset="0"/>
              </a:rPr>
              <a:t>PitchBook</a:t>
            </a:r>
            <a:r>
              <a:rPr lang="it-CH" sz="1100" noProof="0" dirty="0">
                <a:latin typeface="Century Gothic" panose="020B0502020202020204" pitchFamily="34" charset="0"/>
              </a:rPr>
              <a:t>; panoramiche svizzere come </a:t>
            </a:r>
            <a:r>
              <a:rPr lang="it-CH" sz="1100" b="1" noProof="0" dirty="0">
                <a:latin typeface="Century Gothic" panose="020B0502020202020204" pitchFamily="34" charset="0"/>
              </a:rPr>
              <a:t>Swiss Startup Radar</a:t>
            </a:r>
            <a:r>
              <a:rPr lang="it-CH" sz="1100" noProof="0" dirty="0">
                <a:latin typeface="Century Gothic" panose="020B0502020202020204" pitchFamily="34" charset="0"/>
              </a:rPr>
              <a:t>, </a:t>
            </a:r>
            <a:r>
              <a:rPr lang="it-CH" sz="1100" b="1" noProof="0" dirty="0">
                <a:latin typeface="Century Gothic" panose="020B0502020202020204" pitchFamily="34" charset="0"/>
              </a:rPr>
              <a:t>Swiss Venture Capital Report </a:t>
            </a:r>
            <a:r>
              <a:rPr lang="it-CH" sz="1100" noProof="0" dirty="0">
                <a:latin typeface="Century Gothic" panose="020B0502020202020204" pitchFamily="34" charset="0"/>
              </a:rPr>
              <a:t>(SECA &amp; </a:t>
            </a:r>
            <a:r>
              <a:rPr lang="it-CH" sz="1100" noProof="0" dirty="0" err="1">
                <a:latin typeface="Century Gothic" panose="020B0502020202020204" pitchFamily="34" charset="0"/>
              </a:rPr>
              <a:t>Startupticker</a:t>
            </a:r>
            <a:r>
              <a:rPr lang="it-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Libri scientifici di economia (non sottoposti a revisione tra pari): </a:t>
            </a:r>
            <a:r>
              <a:rPr lang="it-CH" sz="1100" noProof="0" dirty="0">
                <a:latin typeface="Century Gothic" panose="020B0502020202020204" pitchFamily="34" charset="0"/>
              </a:rPr>
              <a:t>titoli di Oxford, MIT Press, Springer e Routledge utilizzati nei programmi svizzeri (ad es. </a:t>
            </a:r>
            <a:r>
              <a:rPr lang="it-CH" sz="1100" noProof="0" dirty="0" err="1">
                <a:latin typeface="Century Gothic" panose="020B0502020202020204" pitchFamily="34" charset="0"/>
              </a:rPr>
              <a:t>Osterwalder</a:t>
            </a:r>
            <a:r>
              <a:rPr lang="it-CH" sz="1100" noProof="0" dirty="0">
                <a:latin typeface="Century Gothic" panose="020B0502020202020204" pitchFamily="34" charset="0"/>
              </a:rPr>
              <a:t> &amp; </a:t>
            </a:r>
            <a:r>
              <a:rPr lang="it-CH" sz="1100" noProof="0" dirty="0" err="1">
                <a:latin typeface="Century Gothic" panose="020B0502020202020204" pitchFamily="34" charset="0"/>
              </a:rPr>
              <a:t>Pigneur</a:t>
            </a:r>
            <a:r>
              <a:rPr lang="it-CH" sz="1100" noProof="0" dirty="0">
                <a:latin typeface="Century Gothic" panose="020B0502020202020204" pitchFamily="34" charset="0"/>
              </a:rPr>
              <a:t>). Preziose sintesi; tuttavia, si tratta di interpretazioni degli autori.</a:t>
            </a:r>
          </a:p>
          <a:p>
            <a:pPr marL="0" indent="0">
              <a:spcAft>
                <a:spcPts val="600"/>
              </a:spcAft>
              <a:buFont typeface="Arial" panose="020B0604020202020204" pitchFamily="34" charset="0"/>
              <a:buNone/>
            </a:pPr>
            <a:r>
              <a:rPr lang="it-CH" sz="1100" noProof="0" dirty="0">
                <a:latin typeface="Century Gothic" panose="020B0502020202020204" pitchFamily="34" charset="0"/>
              </a:rPr>
              <a:t>Da utilizzare per </a:t>
            </a:r>
            <a:r>
              <a:rPr lang="it-CH" sz="1100" b="1" noProof="0" dirty="0">
                <a:latin typeface="Century Gothic" panose="020B0502020202020204" pitchFamily="34" charset="0"/>
              </a:rPr>
              <a:t>il contesto quantitativo </a:t>
            </a:r>
            <a:r>
              <a:rPr lang="it-CH" sz="1100" noProof="0" dirty="0">
                <a:latin typeface="Century Gothic" panose="020B0502020202020204" pitchFamily="34" charset="0"/>
              </a:rPr>
              <a:t>e per </a:t>
            </a:r>
            <a:r>
              <a:rPr lang="it-CH" sz="1100" b="1" noProof="0" dirty="0">
                <a:latin typeface="Century Gothic" panose="020B0502020202020204" pitchFamily="34" charset="0"/>
              </a:rPr>
              <a:t>valori di riferimento attendibili</a:t>
            </a:r>
            <a:r>
              <a:rPr lang="it-CH" sz="1100" noProof="0" dirty="0">
                <a:latin typeface="Century Gothic" panose="020B0502020202020204" pitchFamily="34" charset="0"/>
              </a:rPr>
              <a:t>; citare chiaramente la fonte.</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Massima affidabilità – ricerca sottoposta a revisione paritaria e sistematica</a:t>
            </a:r>
            <a:br>
              <a:rPr lang="it-CH" sz="1100" noProof="0" dirty="0">
                <a:latin typeface="Century Gothic" panose="020B0502020202020204" pitchFamily="34" charset="0"/>
              </a:rPr>
            </a:br>
            <a:r>
              <a:rPr lang="it-CH" sz="1100" noProof="0" dirty="0">
                <a:latin typeface="Century Gothic" panose="020B0502020202020204" pitchFamily="34" charset="0"/>
              </a:rPr>
              <a:t>Revisionati da esperti; i metodi di ricerca sono trasparenti e riproducibili.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Articoli di ricerca sottoposti a revisione tra pari: </a:t>
            </a:r>
            <a:r>
              <a:rPr lang="it-CH" sz="1100" noProof="0" dirty="0">
                <a:latin typeface="Century Gothic" panose="020B0502020202020204" pitchFamily="34" charset="0"/>
              </a:rPr>
              <a:t>temi quali imprenditorialità, innovazione, comportamento dei consumatori, economia circolare.</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Studi sistematici di mercato/politici (scientifici o governativi): </a:t>
            </a:r>
            <a:r>
              <a:rPr lang="it-CH" sz="1100" noProof="0" dirty="0">
                <a:latin typeface="Century Gothic" panose="020B0502020202020204" pitchFamily="34" charset="0"/>
              </a:rPr>
              <a:t>sondaggi</a:t>
            </a:r>
            <a:r>
              <a:rPr lang="it-CH" sz="1100" b="1" noProof="0" dirty="0">
                <a:latin typeface="Century Gothic" panose="020B0502020202020204" pitchFamily="34" charset="0"/>
              </a:rPr>
              <a:t> KOF ETH </a:t>
            </a:r>
            <a:r>
              <a:rPr lang="it-CH" sz="1100" noProof="0" dirty="0">
                <a:latin typeface="Century Gothic" panose="020B0502020202020204" pitchFamily="34" charset="0"/>
              </a:rPr>
              <a:t>sulle PMI e sull’innovazione, valutazioni politiche della SECO, studi di impatto di </a:t>
            </a:r>
            <a:r>
              <a:rPr lang="it-CH" sz="1100" b="1" noProof="0" dirty="0">
                <a:latin typeface="Century Gothic" panose="020B0502020202020204" pitchFamily="34" charset="0"/>
              </a:rPr>
              <a:t>Innosuisse</a:t>
            </a:r>
            <a:r>
              <a:rPr lang="it-CH" sz="1100" noProof="0" dirty="0">
                <a:latin typeface="Century Gothic" panose="020B0502020202020204" pitchFamily="34" charset="0"/>
              </a:rPr>
              <a:t>, rapporti di laboratori universitari con descrizione completa della metodologia di ricerca.</a:t>
            </a:r>
          </a:p>
          <a:p>
            <a:pPr marL="0" indent="0">
              <a:spcAft>
                <a:spcPts val="600"/>
              </a:spcAft>
              <a:buFont typeface="Arial" panose="020B0604020202020204" pitchFamily="34" charset="0"/>
              <a:buNone/>
            </a:pPr>
            <a:r>
              <a:rPr lang="it-CH" sz="1100" noProof="0" dirty="0">
                <a:latin typeface="Century Gothic" panose="020B0502020202020204" pitchFamily="34" charset="0"/>
              </a:rPr>
              <a:t>Da utilizzare per </a:t>
            </a:r>
            <a:r>
              <a:rPr lang="it-CH" sz="1100" b="1" noProof="0" dirty="0">
                <a:latin typeface="Century Gothic" panose="020B0502020202020204" pitchFamily="34" charset="0"/>
              </a:rPr>
              <a:t>la validazione, l’analisi e il processo decisionale, </a:t>
            </a:r>
            <a:r>
              <a:rPr lang="it-CH" sz="1100" noProof="0" dirty="0">
                <a:latin typeface="Century Gothic" panose="020B0502020202020204" pitchFamily="34" charset="0"/>
              </a:rPr>
              <a:t>quando sono necessarie le prove più significative.</a:t>
            </a:r>
          </a:p>
          <a:p>
            <a:pPr>
              <a:spcAft>
                <a:spcPts val="600"/>
              </a:spcAft>
            </a:pPr>
            <a:br>
              <a:rPr lang="it-CH" sz="1100" noProof="0" dirty="0">
                <a:latin typeface="Century Gothic" panose="020B0502020202020204" pitchFamily="34" charset="0"/>
              </a:rPr>
            </a:br>
            <a:r>
              <a:rPr lang="it-CH" sz="1100" b="1" noProof="0" dirty="0">
                <a:latin typeface="Century Gothic" panose="020B0502020202020204" pitchFamily="34" charset="0"/>
              </a:rPr>
              <a:t>Note importanti sui tipi di fonti:</a:t>
            </a:r>
          </a:p>
          <a:p>
            <a:pPr>
              <a:spcAft>
                <a:spcPts val="600"/>
              </a:spcAft>
            </a:pPr>
            <a:r>
              <a:rPr lang="it-CH" sz="1100" b="1" noProof="0" dirty="0">
                <a:latin typeface="Century Gothic" panose="020B0502020202020204" pitchFamily="34" charset="0"/>
              </a:rPr>
              <a:t>Articoli di ricerca sottoposti a revisione tra pari</a:t>
            </a:r>
            <a:br>
              <a:rPr lang="it-CH" sz="1100" noProof="0" dirty="0">
                <a:latin typeface="Century Gothic" panose="020B0502020202020204" pitchFamily="34" charset="0"/>
              </a:rPr>
            </a:br>
            <a:r>
              <a:rPr lang="it-CH" sz="1100" noProof="0" dirty="0">
                <a:latin typeface="Century Gothic" panose="020B0502020202020204" pitchFamily="34" charset="0"/>
              </a:rPr>
              <a:t>→ Pubblicati su riviste accademiche specializzate. Prima della pubblicazione, altri esperti (</a:t>
            </a:r>
            <a:r>
              <a:rPr lang="it-CH" sz="1100" i="1" noProof="0" dirty="0">
                <a:latin typeface="Century Gothic" panose="020B0502020202020204" pitchFamily="34" charset="0"/>
              </a:rPr>
              <a:t>peer</a:t>
            </a:r>
            <a:r>
              <a:rPr lang="it-CH" sz="1100" noProof="0" dirty="0">
                <a:latin typeface="Century Gothic" panose="020B0502020202020204" pitchFamily="34" charset="0"/>
              </a:rPr>
              <a:t>) verificano il disegno della ricerca, i dati e le conclusioni per confermarne la qualità e la credibilità.</a:t>
            </a:r>
            <a:br>
              <a:rPr lang="it-CH" sz="1100" noProof="0" dirty="0">
                <a:latin typeface="Century Gothic" panose="020B0502020202020204" pitchFamily="34" charset="0"/>
              </a:rPr>
            </a:br>
            <a:r>
              <a:rPr lang="it-CH" sz="1100" noProof="0" dirty="0">
                <a:latin typeface="Century Gothic" panose="020B0502020202020204" pitchFamily="34" charset="0"/>
              </a:rPr>
              <a:t>→ Ideali per ottenere conoscenze basate su prove scientifiche relative all’imprenditorialità, all’innovazione e al comportamento dei consumatori.</a:t>
            </a:r>
          </a:p>
          <a:p>
            <a:pPr>
              <a:spcAft>
                <a:spcPts val="600"/>
              </a:spcAft>
            </a:pPr>
            <a:r>
              <a:rPr lang="it-CH" sz="1100" b="1" noProof="0" dirty="0">
                <a:latin typeface="Century Gothic" panose="020B0502020202020204" pitchFamily="34" charset="0"/>
              </a:rPr>
              <a:t>Libri scientifici di economia</a:t>
            </a:r>
            <a:br>
              <a:rPr lang="it-CH" sz="1100" noProof="0" dirty="0">
                <a:latin typeface="Century Gothic" panose="020B0502020202020204" pitchFamily="34" charset="0"/>
              </a:rPr>
            </a:br>
            <a:r>
              <a:rPr lang="it-CH" sz="1100" noProof="0" dirty="0">
                <a:latin typeface="Century Gothic" panose="020B0502020202020204" pitchFamily="34" charset="0"/>
              </a:rPr>
              <a:t>→ Riassumono diversi anni di ricerca convalidata e concetti quadro (ad es. </a:t>
            </a:r>
            <a:r>
              <a:rPr lang="it-CH" sz="1100" i="1" noProof="0" dirty="0">
                <a:latin typeface="Century Gothic" panose="020B0502020202020204" pitchFamily="34" charset="0"/>
              </a:rPr>
              <a:t>*Business Model Generation* </a:t>
            </a:r>
            <a:r>
              <a:rPr lang="it-CH" sz="1100" noProof="0" dirty="0">
                <a:latin typeface="Century Gothic" panose="020B0502020202020204" pitchFamily="34" charset="0"/>
              </a:rPr>
              <a:t>di </a:t>
            </a:r>
            <a:r>
              <a:rPr lang="it-CH" sz="1100" noProof="0" dirty="0" err="1">
                <a:latin typeface="Century Gothic" panose="020B0502020202020204" pitchFamily="34" charset="0"/>
              </a:rPr>
              <a:t>Osterwalder</a:t>
            </a:r>
            <a:r>
              <a:rPr lang="it-CH" sz="1100" noProof="0" dirty="0">
                <a:latin typeface="Century Gothic" panose="020B0502020202020204" pitchFamily="34" charset="0"/>
              </a:rPr>
              <a:t> &amp; </a:t>
            </a:r>
            <a:r>
              <a:rPr lang="it-CH" sz="1100" noProof="0" dirty="0" err="1">
                <a:latin typeface="Century Gothic" panose="020B0502020202020204" pitchFamily="34" charset="0"/>
              </a:rPr>
              <a:t>Pigneur</a:t>
            </a:r>
            <a:r>
              <a:rPr lang="it-CH" sz="1100" noProof="0" dirty="0">
                <a:latin typeface="Century Gothic" panose="020B0502020202020204" pitchFamily="34" charset="0"/>
              </a:rPr>
              <a:t> o </a:t>
            </a:r>
            <a:r>
              <a:rPr lang="it-CH" sz="1100" i="1" noProof="0" dirty="0">
                <a:latin typeface="Century Gothic" panose="020B0502020202020204" pitchFamily="34" charset="0"/>
              </a:rPr>
              <a:t>*The </a:t>
            </a:r>
            <a:r>
              <a:rPr lang="it-CH" sz="1100" i="1" noProof="0" dirty="0" err="1">
                <a:latin typeface="Century Gothic" panose="020B0502020202020204" pitchFamily="34" charset="0"/>
              </a:rPr>
              <a:t>Innovator’s</a:t>
            </a:r>
            <a:r>
              <a:rPr lang="it-CH" sz="1100" i="1" noProof="0" dirty="0">
                <a:latin typeface="Century Gothic" panose="020B0502020202020204" pitchFamily="34" charset="0"/>
              </a:rPr>
              <a:t> Dilemma* </a:t>
            </a:r>
            <a:r>
              <a:rPr lang="it-CH" sz="1100" noProof="0" dirty="0">
                <a:latin typeface="Century Gothic" panose="020B0502020202020204" pitchFamily="34" charset="0"/>
              </a:rPr>
              <a:t>di Christensen).</a:t>
            </a:r>
            <a:br>
              <a:rPr lang="it-CH" sz="1100" noProof="0" dirty="0">
                <a:latin typeface="Century Gothic" panose="020B0502020202020204" pitchFamily="34" charset="0"/>
              </a:rPr>
            </a:br>
            <a:r>
              <a:rPr lang="it-CH" sz="1100" noProof="0" dirty="0">
                <a:latin typeface="Century Gothic" panose="020B0502020202020204" pitchFamily="34" charset="0"/>
              </a:rPr>
              <a:t>→ Utilizzateli per presentare teorie o modelli importanti, scientificamente fondati ma accessibili ai professionisti del settore.</a:t>
            </a:r>
          </a:p>
          <a:p>
            <a:pPr>
              <a:spcAft>
                <a:spcPts val="600"/>
              </a:spcAft>
            </a:pPr>
            <a:r>
              <a:rPr lang="it-CH" sz="1100" b="1" noProof="0" dirty="0">
                <a:latin typeface="Century Gothic" panose="020B0502020202020204" pitchFamily="34" charset="0"/>
              </a:rPr>
              <a:t>Studi sistematici di mercato o politici</a:t>
            </a:r>
            <a:br>
              <a:rPr lang="it-CH" sz="1100" noProof="0" dirty="0">
                <a:latin typeface="Century Gothic" panose="020B0502020202020204" pitchFamily="34" charset="0"/>
              </a:rPr>
            </a:br>
            <a:r>
              <a:rPr lang="it-CH" sz="1100" noProof="0" dirty="0">
                <a:latin typeface="Century Gothic" panose="020B0502020202020204" pitchFamily="34" charset="0"/>
              </a:rPr>
              <a:t>→ Sono spesso pubblicati da università, enti pubblici o organizzazioni internazionali.</a:t>
            </a:r>
            <a:br>
              <a:rPr lang="it-CH" sz="1100" noProof="0" dirty="0">
                <a:latin typeface="Century Gothic" panose="020B0502020202020204" pitchFamily="34" charset="0"/>
              </a:rPr>
            </a:br>
            <a:r>
              <a:rPr lang="it-CH" sz="1100" noProof="0" dirty="0">
                <a:latin typeface="Century Gothic" panose="020B0502020202020204" pitchFamily="34" charset="0"/>
              </a:rPr>
              <a:t>→ Seguono metodi di ricerca trasparenti (ad es. sondaggi, interviste, casi di studio) e citano tutte le fonti dei dati in modo chiaro e preciso.</a:t>
            </a:r>
          </a:p>
          <a:p>
            <a:pPr>
              <a:spcAft>
                <a:spcPts val="600"/>
              </a:spcAft>
            </a:pPr>
            <a:r>
              <a:rPr lang="it-CH" sz="1100" b="1" noProof="0" dirty="0">
                <a:latin typeface="Century Gothic" panose="020B0502020202020204" pitchFamily="34" charset="0"/>
              </a:rPr>
              <a:t>Fonti di dati ufficiali (ad es. UST, SECO, UFAM)</a:t>
            </a:r>
            <a:br>
              <a:rPr lang="it-CH" sz="1100" noProof="0" dirty="0">
                <a:latin typeface="Century Gothic" panose="020B0502020202020204" pitchFamily="34" charset="0"/>
              </a:rPr>
            </a:br>
            <a:r>
              <a:rPr lang="it-CH" sz="1100" noProof="0" dirty="0">
                <a:latin typeface="Century Gothic" panose="020B0502020202020204" pitchFamily="34" charset="0"/>
              </a:rPr>
              <a:t>→ Dati nazionali ufficiali raccolti con metodi standardizzati, trasparenti e ripetibili.</a:t>
            </a:r>
            <a:br>
              <a:rPr lang="it-CH" sz="1100" noProof="0" dirty="0">
                <a:latin typeface="Century Gothic" panose="020B0502020202020204" pitchFamily="34" charset="0"/>
              </a:rPr>
            </a:br>
            <a:r>
              <a:rPr lang="it-CH" sz="1100" noProof="0" dirty="0">
                <a:latin typeface="Century Gothic" panose="020B0502020202020204" pitchFamily="34" charset="0"/>
              </a:rPr>
              <a:t>→ Forniscono statistiche oggettive – quali dati relativi alle costituzioni di imprese, occupazione, dati ambientali – e non opinioni.</a:t>
            </a:r>
          </a:p>
          <a:p>
            <a:pPr>
              <a:spcAft>
                <a:spcPts val="600"/>
              </a:spcAft>
            </a:pPr>
            <a:r>
              <a:rPr lang="it-CH" sz="1100" b="1" noProof="0" dirty="0">
                <a:latin typeface="Century Gothic" panose="020B0502020202020204" pitchFamily="34" charset="0"/>
              </a:rPr>
              <a:t>Banche dati di settore (ad es. </a:t>
            </a:r>
            <a:r>
              <a:rPr lang="it-CH" sz="1100" b="1" noProof="0" dirty="0" err="1">
                <a:latin typeface="Century Gothic" panose="020B0502020202020204" pitchFamily="34" charset="0"/>
              </a:rPr>
              <a:t>Crunchbase</a:t>
            </a:r>
            <a:r>
              <a:rPr lang="it-CH" sz="1100" b="1" noProof="0" dirty="0">
                <a:latin typeface="Century Gothic" panose="020B0502020202020204" pitchFamily="34" charset="0"/>
              </a:rPr>
              <a:t>, </a:t>
            </a:r>
            <a:r>
              <a:rPr lang="it-CH" sz="1100" b="1" noProof="0" dirty="0" err="1">
                <a:latin typeface="Century Gothic" panose="020B0502020202020204" pitchFamily="34" charset="0"/>
              </a:rPr>
              <a:t>Pitchbook</a:t>
            </a:r>
            <a:r>
              <a:rPr lang="it-CH" sz="1100" b="1" noProof="0" dirty="0">
                <a:latin typeface="Century Gothic" panose="020B0502020202020204" pitchFamily="34" charset="0"/>
              </a:rPr>
              <a:t>, Swiss Startup Radar)</a:t>
            </a:r>
            <a:br>
              <a:rPr lang="it-CH" sz="1100" noProof="0" dirty="0">
                <a:latin typeface="Century Gothic" panose="020B0502020202020204" pitchFamily="34" charset="0"/>
              </a:rPr>
            </a:br>
            <a:r>
              <a:rPr lang="it-CH" sz="1100" noProof="0" dirty="0">
                <a:latin typeface="Century Gothic" panose="020B0502020202020204" pitchFamily="34" charset="0"/>
              </a:rPr>
              <a:t>→ Raccolgono e verificano dati relativi ad aziende, round di finanziamento, acquisizioni e tendenze di mercato.</a:t>
            </a:r>
            <a:br>
              <a:rPr lang="it-CH" sz="1100" noProof="0" dirty="0">
                <a:latin typeface="Century Gothic" panose="020B0502020202020204" pitchFamily="34" charset="0"/>
              </a:rPr>
            </a:br>
            <a:r>
              <a:rPr lang="it-CH" sz="1100" noProof="0" dirty="0">
                <a:latin typeface="Century Gothic" panose="020B0502020202020204" pitchFamily="34" charset="0"/>
              </a:rPr>
              <a:t>→ Affidabili, poiché i dati sono curati, verificati da più fonti e aggiornati continuamente.</a:t>
            </a:r>
            <a:br>
              <a:rPr lang="it-CH" sz="1100" noProof="0" dirty="0">
                <a:latin typeface="Century Gothic" panose="020B0502020202020204" pitchFamily="34" charset="0"/>
              </a:rPr>
            </a:br>
            <a:r>
              <a:rPr lang="it-CH" sz="1100" noProof="0" dirty="0">
                <a:latin typeface="Century Gothic" panose="020B0502020202020204" pitchFamily="34" charset="0"/>
              </a:rPr>
              <a:t>→ Ottimi per capire chi sono gli attori/le attrici principali, come si evolvono i mercati e dove fluiscono gli investimenti.</a:t>
            </a:r>
          </a:p>
          <a:p>
            <a:pPr>
              <a:spcAft>
                <a:spcPts val="600"/>
              </a:spcAft>
            </a:pPr>
            <a:r>
              <a:rPr lang="it-CH" sz="1100" b="1" noProof="0" dirty="0">
                <a:latin typeface="Century Gothic" panose="020B0502020202020204" pitchFamily="34" charset="0"/>
              </a:rPr>
              <a:t>Relazioni annuali delle aziende e presentazioni agli investitori</a:t>
            </a:r>
            <a:br>
              <a:rPr lang="it-CH" sz="1100" noProof="0" dirty="0">
                <a:latin typeface="Century Gothic" panose="020B0502020202020204" pitchFamily="34" charset="0"/>
              </a:rPr>
            </a:br>
            <a:r>
              <a:rPr lang="it-CH" sz="1100" noProof="0" dirty="0">
                <a:latin typeface="Century Gothic" panose="020B0502020202020204" pitchFamily="34" charset="0"/>
              </a:rPr>
              <a:t>→ Vengono pubblicate ogni anno dalle aziende per informare gli/le azionisti/e. Contengono risultati finanziari certificati e priorità strategiche.</a:t>
            </a:r>
            <a:br>
              <a:rPr lang="it-CH" sz="1100" noProof="0" dirty="0">
                <a:latin typeface="Century Gothic" panose="020B0502020202020204" pitchFamily="34" charset="0"/>
              </a:rPr>
            </a:br>
            <a:r>
              <a:rPr lang="it-CH" sz="1100" noProof="0" dirty="0">
                <a:latin typeface="Century Gothic" panose="020B0502020202020204" pitchFamily="34" charset="0"/>
              </a:rPr>
              <a:t>→ Molto ricchi di dati numerici, ma da interpretare con cautela, poiché le aziende presentano le informazioni in una luce positiva.</a:t>
            </a:r>
          </a:p>
          <a:p>
            <a:pPr>
              <a:spcAft>
                <a:spcPts val="600"/>
              </a:spcAft>
            </a:pPr>
            <a:r>
              <a:rPr lang="it-CH" sz="1100" b="1" noProof="0" dirty="0">
                <a:latin typeface="Century Gothic" panose="020B0502020202020204" pitchFamily="34" charset="0"/>
              </a:rPr>
              <a:t>Rapporti delle associazioni di categoria o industriali (ad es. </a:t>
            </a:r>
            <a:r>
              <a:rPr lang="it-CH" sz="1100" b="1" noProof="0" dirty="0" err="1">
                <a:latin typeface="Century Gothic" panose="020B0502020202020204" pitchFamily="34" charset="0"/>
              </a:rPr>
              <a:t>Swissmem</a:t>
            </a:r>
            <a:r>
              <a:rPr lang="it-CH" sz="1100" b="1" noProof="0" dirty="0">
                <a:latin typeface="Century Gothic" panose="020B0502020202020204" pitchFamily="34" charset="0"/>
              </a:rPr>
              <a:t>, </a:t>
            </a:r>
            <a:r>
              <a:rPr lang="it-CH" sz="1100" b="1" noProof="0" dirty="0" err="1">
                <a:latin typeface="Century Gothic" panose="020B0502020202020204" pitchFamily="34" charset="0"/>
              </a:rPr>
              <a:t>Economiesuisse</a:t>
            </a:r>
            <a:r>
              <a:rPr lang="it-CH" sz="1100" b="1" noProof="0" dirty="0">
                <a:latin typeface="Century Gothic" panose="020B0502020202020204" pitchFamily="34" charset="0"/>
              </a:rPr>
              <a:t>, Swiss Cleantech)</a:t>
            </a:r>
            <a:br>
              <a:rPr lang="it-CH" sz="1100" noProof="0" dirty="0">
                <a:latin typeface="Century Gothic" panose="020B0502020202020204" pitchFamily="34" charset="0"/>
              </a:rPr>
            </a:br>
            <a:r>
              <a:rPr lang="it-CH" sz="1100" noProof="0" dirty="0">
                <a:latin typeface="Century Gothic" panose="020B0502020202020204" pitchFamily="34" charset="0"/>
              </a:rPr>
              <a:t>→ Combinano conoscenze insider con sondaggi tra i membri o dati di settore.</a:t>
            </a:r>
            <a:br>
              <a:rPr lang="it-CH" sz="1100" noProof="0" dirty="0">
                <a:latin typeface="Century Gothic" panose="020B0502020202020204" pitchFamily="34" charset="0"/>
              </a:rPr>
            </a:br>
            <a:r>
              <a:rPr lang="it-CH" sz="1100" noProof="0" dirty="0">
                <a:latin typeface="Century Gothic" panose="020B0502020202020204" pitchFamily="34" charset="0"/>
              </a:rPr>
              <a:t>→ Affidabili per comprendere le tendenze all’interno di un settore, ma possono mettere in risalto i successi e minimizzare i punti deboli.</a:t>
            </a:r>
            <a:br>
              <a:rPr lang="it-CH" sz="1100" noProof="0" dirty="0">
                <a:latin typeface="Century Gothic" panose="020B0502020202020204" pitchFamily="34" charset="0"/>
              </a:rPr>
            </a:br>
            <a:r>
              <a:rPr lang="it-CH" sz="1100" noProof="0" dirty="0">
                <a:latin typeface="Century Gothic" panose="020B0502020202020204" pitchFamily="34" charset="0"/>
              </a:rPr>
              <a:t>→ Incoraggiate le persone in formazione a chiedersi: </a:t>
            </a:r>
            <a:r>
              <a:rPr lang="it-CH" sz="1100" i="1" noProof="0" dirty="0">
                <a:latin typeface="Century Gothic" panose="020B0502020202020204" pitchFamily="34" charset="0"/>
              </a:rPr>
              <a:t>chi ne trae vantaggio se questo rapporto suona ottimista?</a:t>
            </a: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Rapporti di consulenti o analisti di mercato (ad es. McKinsey, Deloitte, Gartner)</a:t>
            </a:r>
            <a:br>
              <a:rPr lang="it-CH" sz="1100" noProof="0" dirty="0">
                <a:latin typeface="Century Gothic" panose="020B0502020202020204" pitchFamily="34" charset="0"/>
              </a:rPr>
            </a:br>
            <a:r>
              <a:rPr lang="it-CH" sz="1100" noProof="0" dirty="0">
                <a:latin typeface="Century Gothic" panose="020B0502020202020204" pitchFamily="34" charset="0"/>
              </a:rPr>
              <a:t>→ Si basano su ricerche professionali e dati dei clienti, spesso integrando statistiche e interviste ad esperti.</a:t>
            </a:r>
            <a:br>
              <a:rPr lang="it-CH" sz="1100" noProof="0" dirty="0">
                <a:latin typeface="Century Gothic" panose="020B0502020202020204" pitchFamily="34" charset="0"/>
              </a:rPr>
            </a:br>
            <a:r>
              <a:rPr lang="it-CH" sz="1100" noProof="0" dirty="0">
                <a:latin typeface="Century Gothic" panose="020B0502020202020204" pitchFamily="34" charset="0"/>
              </a:rPr>
              <a:t>→ Affidabili per identificare le tendenze, ma possono riflettere l’orientamento o gli interessi commerciali della società di consulenza.</a:t>
            </a:r>
            <a:br>
              <a:rPr lang="it-CH" sz="1100" noProof="0" dirty="0">
                <a:latin typeface="Century Gothic" panose="020B0502020202020204" pitchFamily="34" charset="0"/>
              </a:rPr>
            </a:br>
            <a:r>
              <a:rPr lang="it-CH" sz="1100" noProof="0" dirty="0">
                <a:latin typeface="Century Gothic" panose="020B0502020202020204" pitchFamily="34" charset="0"/>
              </a:rPr>
              <a:t>→ Le persone in formazione possono imparare a individuare fatti utili e casi di studio, riconoscendo al contempo il tono di marketing.</a:t>
            </a:r>
          </a:p>
          <a:p>
            <a:pPr>
              <a:spcAft>
                <a:spcPts val="600"/>
              </a:spcAft>
            </a:pPr>
            <a:r>
              <a:rPr lang="it-CH" sz="1100" b="1" noProof="0" dirty="0">
                <a:latin typeface="Century Gothic" panose="020B0502020202020204" pitchFamily="34" charset="0"/>
              </a:rPr>
              <a:t>I principali media economici (ad es. NZZ, Financial Times, The Economist)</a:t>
            </a:r>
            <a:br>
              <a:rPr lang="it-CH" sz="1100" noProof="0" dirty="0">
                <a:latin typeface="Century Gothic" panose="020B0502020202020204" pitchFamily="34" charset="0"/>
              </a:rPr>
            </a:br>
            <a:r>
              <a:rPr lang="it-CH" sz="1100" noProof="0" dirty="0">
                <a:latin typeface="Century Gothic" panose="020B0502020202020204" pitchFamily="34" charset="0"/>
              </a:rPr>
              <a:t>→ Redatti da giornalisti professionisti che verificano i fatti, citano esperti e controllano le affermazioni.</a:t>
            </a:r>
            <a:br>
              <a:rPr lang="it-CH" sz="1100" noProof="0" dirty="0">
                <a:latin typeface="Century Gothic" panose="020B0502020202020204" pitchFamily="34" charset="0"/>
              </a:rPr>
            </a:br>
            <a:r>
              <a:rPr lang="it-CH" sz="1100" noProof="0" dirty="0">
                <a:latin typeface="Century Gothic" panose="020B0502020202020204" pitchFamily="34" charset="0"/>
              </a:rPr>
              <a:t>→ Affidabili per gli sviluppi attuali, ma non così approfonditi come i rapporti di ricerca.</a:t>
            </a:r>
            <a:br>
              <a:rPr lang="it-CH" sz="1100" noProof="0" dirty="0">
                <a:latin typeface="Century Gothic" panose="020B0502020202020204" pitchFamily="34" charset="0"/>
              </a:rPr>
            </a:br>
            <a:r>
              <a:rPr lang="it-CH" sz="1100" noProof="0" dirty="0">
                <a:latin typeface="Century Gothic" panose="020B0502020202020204" pitchFamily="34" charset="0"/>
              </a:rPr>
              <a:t>→ Adatti per fornire contesto, notizie di attualità ed esempi.</a:t>
            </a:r>
          </a:p>
          <a:p>
            <a:pPr>
              <a:spcAft>
                <a:spcPts val="600"/>
              </a:spcAft>
            </a:pPr>
            <a:r>
              <a:rPr lang="it-CH" sz="1100" b="1" noProof="0" dirty="0">
                <a:latin typeface="Century Gothic" panose="020B0502020202020204" pitchFamily="34" charset="0"/>
              </a:rPr>
              <a:t>Libri e blog di economia popolari (ad es. articoli dell’HBR, Medium, podcast sulle startup)</a:t>
            </a:r>
            <a:br>
              <a:rPr lang="it-CH" sz="1100" noProof="0" dirty="0">
                <a:latin typeface="Century Gothic" panose="020B0502020202020204" pitchFamily="34" charset="0"/>
              </a:rPr>
            </a:br>
            <a:r>
              <a:rPr lang="it-CH" sz="1100" noProof="0" dirty="0">
                <a:latin typeface="Century Gothic" panose="020B0502020202020204" pitchFamily="34" charset="0"/>
              </a:rPr>
              <a:t>→ Scritti da imprenditori/imprenditrici o esperti/e che condividono esperienze o opinioni.</a:t>
            </a:r>
            <a:br>
              <a:rPr lang="it-CH" sz="1100" noProof="0" dirty="0">
                <a:latin typeface="Century Gothic" panose="020B0502020202020204" pitchFamily="34" charset="0"/>
              </a:rPr>
            </a:br>
            <a:r>
              <a:rPr lang="it-CH" sz="1100" noProof="0" dirty="0">
                <a:latin typeface="Century Gothic" panose="020B0502020202020204" pitchFamily="34" charset="0"/>
              </a:rPr>
              <a:t>→ Utili per trarne ispirazione e consigli pratici, non per la verifica dei fatti.</a:t>
            </a:r>
            <a:br>
              <a:rPr lang="it-CH" sz="1100" noProof="0" dirty="0">
                <a:latin typeface="Century Gothic" panose="020B0502020202020204" pitchFamily="34" charset="0"/>
              </a:rPr>
            </a:br>
            <a:r>
              <a:rPr lang="it-CH" sz="1100" noProof="0" dirty="0">
                <a:latin typeface="Century Gothic" panose="020B0502020202020204" pitchFamily="34" charset="0"/>
              </a:rPr>
              <a:t>→ Incoraggiate le persone in formazione a confrontare le idee con conoscenze scientificamente fondate.</a:t>
            </a:r>
          </a:p>
          <a:p>
            <a:pPr>
              <a:spcAft>
                <a:spcPts val="600"/>
              </a:spcAft>
            </a:pPr>
            <a:r>
              <a:rPr lang="it-CH" sz="1100" b="1" noProof="0" dirty="0">
                <a:latin typeface="Century Gothic" panose="020B0502020202020204" pitchFamily="34" charset="0"/>
              </a:rPr>
              <a:t>Pubblicazioni di associazioni di interesse (ad es. WWF Svizzera, Greenpeace, organizzazioni politiche)</a:t>
            </a:r>
            <a:br>
              <a:rPr lang="it-CH" sz="1100" noProof="0" dirty="0">
                <a:latin typeface="Century Gothic" panose="020B0502020202020204" pitchFamily="34" charset="0"/>
              </a:rPr>
            </a:br>
            <a:r>
              <a:rPr lang="it-CH" sz="1100" noProof="0" dirty="0">
                <a:latin typeface="Century Gothic" panose="020B0502020202020204" pitchFamily="34" charset="0"/>
              </a:rPr>
              <a:t>→ Combinano dati reali con una missione o un programma ben definiti.</a:t>
            </a:r>
            <a:br>
              <a:rPr lang="it-CH" sz="1100" noProof="0" dirty="0">
                <a:latin typeface="Century Gothic" panose="020B0502020202020204" pitchFamily="34" charset="0"/>
              </a:rPr>
            </a:br>
            <a:r>
              <a:rPr lang="it-CH" sz="1100" noProof="0" dirty="0">
                <a:latin typeface="Century Gothic" panose="020B0502020202020204" pitchFamily="34" charset="0"/>
              </a:rPr>
              <a:t>→ Adatte per comprendere determinati punti di vista (ad es. sostenibilità, diritti dei lavoratori), ma non sono neutrali.</a:t>
            </a:r>
          </a:p>
          <a:p>
            <a:pPr>
              <a:spcAft>
                <a:spcPts val="600"/>
              </a:spcAft>
            </a:pPr>
            <a:r>
              <a:rPr lang="it-CH" sz="1100" b="1" noProof="0" dirty="0">
                <a:latin typeface="Century Gothic" panose="020B0502020202020204" pitchFamily="34" charset="0"/>
              </a:rPr>
              <a:t>Siti web di notizie di settore o commerciali (ad es. Startupticker.ch, Tech.eu)</a:t>
            </a:r>
            <a:br>
              <a:rPr lang="it-CH" sz="1100" noProof="0" dirty="0">
                <a:latin typeface="Century Gothic" panose="020B0502020202020204" pitchFamily="34" charset="0"/>
              </a:rPr>
            </a:br>
            <a:r>
              <a:rPr lang="it-CH" sz="1100" noProof="0" dirty="0">
                <a:latin typeface="Century Gothic" panose="020B0502020202020204" pitchFamily="34" charset="0"/>
              </a:rPr>
              <a:t>→ Seguono gli sviluppi attuali, le notizie sui finanziamenti e la nascita di start-up.</a:t>
            </a:r>
            <a:br>
              <a:rPr lang="it-CH" sz="1100" noProof="0" dirty="0">
                <a:latin typeface="Century Gothic" panose="020B0502020202020204" pitchFamily="34" charset="0"/>
              </a:rPr>
            </a:br>
            <a:r>
              <a:rPr lang="it-CH" sz="1100" noProof="0" dirty="0">
                <a:latin typeface="Century Gothic" panose="020B0502020202020204" pitchFamily="34" charset="0"/>
              </a:rPr>
              <a:t>→ Curati in modo professionale, ma dipendono dai dati aziendali forniti dalle aziende stesse.</a:t>
            </a:r>
            <a:br>
              <a:rPr lang="it-CH" sz="1100" noProof="0" dirty="0">
                <a:latin typeface="Century Gothic" panose="020B0502020202020204" pitchFamily="34" charset="0"/>
              </a:rPr>
            </a:br>
            <a:r>
              <a:rPr lang="it-CH" sz="1100" noProof="0" dirty="0">
                <a:latin typeface="Century Gothic" panose="020B0502020202020204" pitchFamily="34" charset="0"/>
              </a:rPr>
              <a:t>→ Ottimi per scoprire mercati emergenti o innovatori.</a:t>
            </a:r>
          </a:p>
          <a:p>
            <a:pPr>
              <a:spcAft>
                <a:spcPts val="600"/>
              </a:spcAft>
            </a:pPr>
            <a:r>
              <a:rPr lang="it-CH" sz="1100" b="1" noProof="0" dirty="0">
                <a:latin typeface="Century Gothic" panose="020B0502020202020204" pitchFamily="34" charset="0"/>
              </a:rPr>
              <a:t>Blog personali, </a:t>
            </a:r>
            <a:r>
              <a:rPr lang="it-CH" sz="1100" b="1" noProof="0" dirty="0" err="1">
                <a:latin typeface="Century Gothic" panose="020B0502020202020204" pitchFamily="34" charset="0"/>
              </a:rPr>
              <a:t>vlog</a:t>
            </a:r>
            <a:r>
              <a:rPr lang="it-CH" sz="1100" b="1" noProof="0" dirty="0">
                <a:latin typeface="Century Gothic" panose="020B0502020202020204" pitchFamily="34" charset="0"/>
              </a:rPr>
              <a:t> o podcast (ad es. </a:t>
            </a:r>
            <a:r>
              <a:rPr lang="it-CH" sz="1100" b="1" noProof="0" dirty="0" err="1">
                <a:latin typeface="Century Gothic" panose="020B0502020202020204" pitchFamily="34" charset="0"/>
              </a:rPr>
              <a:t>Swisspreneur</a:t>
            </a:r>
            <a:r>
              <a:rPr lang="it-CH" sz="1100" b="1"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 Riflettono esperienze e storie personali: molto coinvolgenti, ma di carattere aneddotico.</a:t>
            </a:r>
            <a:br>
              <a:rPr lang="it-CH" sz="1100" noProof="0" dirty="0">
                <a:latin typeface="Century Gothic" panose="020B0502020202020204" pitchFamily="34" charset="0"/>
              </a:rPr>
            </a:br>
            <a:r>
              <a:rPr lang="it-CH" sz="1100" noProof="0" dirty="0">
                <a:latin typeface="Century Gothic" panose="020B0502020202020204" pitchFamily="34" charset="0"/>
              </a:rPr>
              <a:t>→ Utili per suscitare empatia e ispirazione, non per la validazione o la misurazione.</a:t>
            </a:r>
          </a:p>
          <a:p>
            <a:pPr>
              <a:spcAft>
                <a:spcPts val="600"/>
              </a:spcAft>
            </a:pPr>
            <a:r>
              <a:rPr lang="it-CH" sz="1100" b="1" noProof="0" dirty="0" err="1">
                <a:latin typeface="Century Gothic" panose="020B0502020202020204" pitchFamily="34" charset="0"/>
              </a:rPr>
              <a:t>Thread</a:t>
            </a:r>
            <a:r>
              <a:rPr lang="it-CH" sz="1100" b="1" noProof="0" dirty="0">
                <a:latin typeface="Century Gothic" panose="020B0502020202020204" pitchFamily="34" charset="0"/>
              </a:rPr>
              <a:t> su Reddit, forum online o post sui social media</a:t>
            </a:r>
            <a:br>
              <a:rPr lang="it-CH" sz="1100" noProof="0" dirty="0">
                <a:latin typeface="Century Gothic" panose="020B0502020202020204" pitchFamily="34" charset="0"/>
              </a:rPr>
            </a:br>
            <a:r>
              <a:rPr lang="it-CH" sz="1100" noProof="0" dirty="0">
                <a:latin typeface="Century Gothic" panose="020B0502020202020204" pitchFamily="34" charset="0"/>
              </a:rPr>
              <a:t>→ Esprimono le frustrazioni, i desideri o le abitudini di persone reali.</a:t>
            </a:r>
            <a:br>
              <a:rPr lang="it-CH" sz="1100" noProof="0" dirty="0">
                <a:latin typeface="Century Gothic" panose="020B0502020202020204" pitchFamily="34" charset="0"/>
              </a:rPr>
            </a:br>
            <a:r>
              <a:rPr lang="it-CH" sz="1100" noProof="0" dirty="0">
                <a:latin typeface="Century Gothic" panose="020B0502020202020204" pitchFamily="34" charset="0"/>
              </a:rPr>
              <a:t>→ Utili per individuare segnali precoci o bisogni insoddisfatti (</a:t>
            </a:r>
            <a:r>
              <a:rPr lang="it-CH" sz="1100" i="1" noProof="0" dirty="0">
                <a:latin typeface="Century Gothic" panose="020B0502020202020204" pitchFamily="34" charset="0"/>
              </a:rPr>
              <a:t>perché gli utenti sono insoddisfatti di …?</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 Ricordate alle persone in formazione che si tratta di </a:t>
            </a:r>
            <a:r>
              <a:rPr lang="it-CH" sz="1100" b="1" noProof="0" dirty="0">
                <a:latin typeface="Century Gothic" panose="020B0502020202020204" pitchFamily="34" charset="0"/>
              </a:rPr>
              <a:t>opinioni </a:t>
            </a:r>
            <a:r>
              <a:rPr lang="it-CH" sz="1100" noProof="0" dirty="0">
                <a:latin typeface="Century Gothic" panose="020B0502020202020204" pitchFamily="34" charset="0"/>
              </a:rPr>
              <a:t>e non di fatti verificati.</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Messaggio chiave:</a:t>
            </a: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Più una fonte è </a:t>
            </a:r>
            <a:r>
              <a:rPr lang="it-CH" sz="1100" b="1" noProof="0" dirty="0">
                <a:latin typeface="Century Gothic" panose="020B0502020202020204" pitchFamily="34" charset="0"/>
              </a:rPr>
              <a:t>accertata, verificata e trasparente </a:t>
            </a:r>
            <a:r>
              <a:rPr lang="it-CH" sz="1100" noProof="0" dirty="0">
                <a:latin typeface="Century Gothic" panose="020B0502020202020204" pitchFamily="34" charset="0"/>
              </a:rPr>
              <a:t>riguardo al modo in cui vengono raccolte le informazioni, più è</a:t>
            </a:r>
            <a:r>
              <a:rPr lang="it-CH" sz="1100" b="1" noProof="0" dirty="0">
                <a:latin typeface="Century Gothic" panose="020B0502020202020204" pitchFamily="34" charset="0"/>
              </a:rPr>
              <a:t> affidabile</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Una buona ricerca combina </a:t>
            </a:r>
            <a:r>
              <a:rPr lang="it-CH" sz="1100" b="1" noProof="0" dirty="0">
                <a:latin typeface="Century Gothic" panose="020B0502020202020204" pitchFamily="34" charset="0"/>
              </a:rPr>
              <a:t>fonti esplorative </a:t>
            </a:r>
            <a:r>
              <a:rPr lang="it-CH" sz="1100" noProof="0" dirty="0">
                <a:latin typeface="Century Gothic" panose="020B0502020202020204" pitchFamily="34" charset="0"/>
              </a:rPr>
              <a:t>per identificare le opportunità con </a:t>
            </a:r>
            <a:r>
              <a:rPr lang="it-CH" sz="1100" b="1" noProof="0" dirty="0">
                <a:latin typeface="Century Gothic" panose="020B0502020202020204" pitchFamily="34" charset="0"/>
              </a:rPr>
              <a:t>prove affidabili </a:t>
            </a:r>
            <a:r>
              <a:rPr lang="it-CH" sz="1100" noProof="0" dirty="0">
                <a:latin typeface="Century Gothic" panose="020B0502020202020204" pitchFamily="34" charset="0"/>
              </a:rPr>
              <a:t>per confermare e giustificare le decisioni.</a:t>
            </a:r>
          </a:p>
        </p:txBody>
      </p:sp>
      <p:sp>
        <p:nvSpPr>
          <p:cNvPr id="4" name="Foliennummernplatzhalter 3">
            <a:extLst>
              <a:ext uri="{FF2B5EF4-FFF2-40B4-BE49-F238E27FC236}">
                <a16:creationId xmlns:a16="http://schemas.microsoft.com/office/drawing/2014/main" id="{5A4DD7C5-DBEE-173C-8D5B-BF67C21AC3D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4758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3A77F-E324-0530-F379-3084159B7FA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972DDA8-973C-6F32-CCFE-3C69A9370BC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2FE25D0-4704-27ED-33EA-CEC0E92837DC}"/>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diapositiva e quella successiva mostrano </a:t>
            </a:r>
            <a:r>
              <a:rPr lang="it-CH" sz="1100" b="1" noProof="0" dirty="0">
                <a:latin typeface="Century Gothic" panose="020B0502020202020204" pitchFamily="34" charset="0"/>
              </a:rPr>
              <a:t>come la ricerca secondaria possa essere applicata in modo molto pratico</a:t>
            </a:r>
            <a:r>
              <a:rPr lang="it-CH" sz="1100" noProof="0" dirty="0">
                <a:latin typeface="Century Gothic" panose="020B0502020202020204" pitchFamily="34" charset="0"/>
              </a:rPr>
              <a:t>.</a:t>
            </a:r>
          </a:p>
          <a:p>
            <a:pPr>
              <a:spcAft>
                <a:spcPts val="600"/>
              </a:spcAft>
            </a:pPr>
            <a:r>
              <a:rPr lang="it-CH" sz="1100" noProof="0" dirty="0">
                <a:latin typeface="Century Gothic" panose="020B0502020202020204" pitchFamily="34" charset="0"/>
              </a:rPr>
              <a:t>Incoraggiate le persone in formazione a:</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utilizzare</a:t>
            </a:r>
            <a:r>
              <a:rPr lang="it-CH" sz="1100" b="1" noProof="0" dirty="0">
                <a:latin typeface="Century Gothic" panose="020B0502020202020204" pitchFamily="34" charset="0"/>
              </a:rPr>
              <a:t> Google Trends </a:t>
            </a:r>
            <a:r>
              <a:rPr lang="it-CH" sz="1100" noProof="0" dirty="0">
                <a:latin typeface="Century Gothic" panose="020B0502020202020204" pitchFamily="34" charset="0"/>
              </a:rPr>
              <a:t>per verificare se l’interesse verso un argomento è in aumento o in calo;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a consultare </a:t>
            </a:r>
            <a:r>
              <a:rPr lang="it-CH" sz="1100" b="1" noProof="0" dirty="0">
                <a:latin typeface="Century Gothic" panose="020B0502020202020204" pitchFamily="34" charset="0"/>
              </a:rPr>
              <a:t>i siti web e le recensioni dei concorrenti </a:t>
            </a:r>
            <a:r>
              <a:rPr lang="it-CH" sz="1100" noProof="0" dirty="0">
                <a:latin typeface="Century Gothic" panose="020B0502020202020204" pitchFamily="34" charset="0"/>
              </a:rPr>
              <a:t>per scoprire cosa apprezzano o criticano i clienti.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a consultare </a:t>
            </a:r>
            <a:r>
              <a:rPr lang="it-CH" sz="1100" b="1" noProof="0" dirty="0">
                <a:latin typeface="Century Gothic" panose="020B0502020202020204" pitchFamily="34" charset="0"/>
              </a:rPr>
              <a:t>le banche dati di settore </a:t>
            </a:r>
            <a:r>
              <a:rPr lang="it-CH" sz="1100" noProof="0" dirty="0">
                <a:latin typeface="Century Gothic" panose="020B0502020202020204" pitchFamily="34" charset="0"/>
              </a:rPr>
              <a:t>per capire se il mercato è in crescita;</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a leggere </a:t>
            </a:r>
            <a:r>
              <a:rPr lang="it-CH" sz="1100" b="1" noProof="0" dirty="0">
                <a:latin typeface="Century Gothic" panose="020B0502020202020204" pitchFamily="34" charset="0"/>
              </a:rPr>
              <a:t>recensioni o commenti online </a:t>
            </a:r>
            <a:r>
              <a:rPr lang="it-CH" sz="1100" noProof="0" dirty="0">
                <a:latin typeface="Century Gothic" panose="020B0502020202020204" pitchFamily="34" charset="0"/>
              </a:rPr>
              <a:t>per cogliere le reazioni emotive.</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L’obiettivo è far apparire la ricerca </a:t>
            </a:r>
            <a:r>
              <a:rPr lang="it-CH" sz="1100" b="1" noProof="0" dirty="0">
                <a:latin typeface="Century Gothic" panose="020B0502020202020204" pitchFamily="34" charset="0"/>
              </a:rPr>
              <a:t>accessibile e utile</a:t>
            </a:r>
            <a:r>
              <a:rPr lang="it-CH" sz="1100" noProof="0" dirty="0">
                <a:latin typeface="Century Gothic" panose="020B0502020202020204" pitchFamily="34" charset="0"/>
              </a:rPr>
              <a:t>, non astratta.</a:t>
            </a:r>
          </a:p>
          <a:p>
            <a:endParaRPr lang="de-CH" dirty="0"/>
          </a:p>
        </p:txBody>
      </p:sp>
      <p:sp>
        <p:nvSpPr>
          <p:cNvPr id="4" name="Foliennummernplatzhalter 3">
            <a:extLst>
              <a:ext uri="{FF2B5EF4-FFF2-40B4-BE49-F238E27FC236}">
                <a16:creationId xmlns:a16="http://schemas.microsoft.com/office/drawing/2014/main" id="{8799C1A2-B7D3-F195-AC15-ADCD2A73F40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9559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3AD01-BF91-9B5D-2D5A-92EC6F6616A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714ECC8-7684-FC2C-C26E-D21EE6A27CC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5E67A6B-69B6-BED7-975D-F96C73B26DE7}"/>
              </a:ext>
            </a:extLst>
          </p:cNvPr>
          <p:cNvSpPr>
            <a:spLocks noGrp="1"/>
          </p:cNvSpPr>
          <p:nvPr>
            <p:ph type="body" idx="1"/>
          </p:nvPr>
        </p:nvSpPr>
        <p:spPr/>
        <p:txBody>
          <a:bodyPr/>
          <a:lstStyle/>
          <a:p>
            <a:pPr>
              <a:spcAft>
                <a:spcPts val="600"/>
              </a:spcAft>
            </a:pPr>
            <a:endParaRPr lang="en-US" sz="110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1C1E1CFC-AA8B-9D6F-6D7C-905D42162C8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4980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217B0-6415-6A8C-7970-503EBA0536F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4716F91-9D86-43F2-59A1-611C4A2AF98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4523017-4284-E9D2-5D51-BAC10436768D}"/>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La ricerca sul campo porta le persone in formazione a passare dal </a:t>
            </a:r>
            <a:r>
              <a:rPr lang="it-CH" sz="1100" b="1" i="1" noProof="0" dirty="0">
                <a:latin typeface="Century Gothic" panose="020B0502020202020204" pitchFamily="34" charset="0"/>
              </a:rPr>
              <a:t>“cosa” </a:t>
            </a:r>
            <a:r>
              <a:rPr lang="it-CH" sz="1100" noProof="0" dirty="0">
                <a:latin typeface="Century Gothic" panose="020B0502020202020204" pitchFamily="34" charset="0"/>
              </a:rPr>
              <a:t>della ricerca secondaria al </a:t>
            </a:r>
            <a:r>
              <a:rPr lang="it-CH" sz="1100" b="1" i="1" noProof="0" dirty="0">
                <a:latin typeface="Century Gothic" panose="020B0502020202020204" pitchFamily="34" charset="0"/>
              </a:rPr>
              <a:t>“perché” </a:t>
            </a:r>
            <a:r>
              <a:rPr lang="it-CH" sz="1100" noProof="0" dirty="0">
                <a:latin typeface="Century Gothic" panose="020B0502020202020204" pitchFamily="34" charset="0"/>
              </a:rPr>
              <a:t>che sta dietro al comportamento delle persone.</a:t>
            </a:r>
            <a:br>
              <a:rPr lang="it-CH" sz="1100" noProof="0" dirty="0">
                <a:latin typeface="Century Gothic" panose="020B0502020202020204" pitchFamily="34" charset="0"/>
              </a:rPr>
            </a:br>
            <a:r>
              <a:rPr lang="it-CH" sz="1100" noProof="0" dirty="0">
                <a:latin typeface="Century Gothic" panose="020B0502020202020204" pitchFamily="34" charset="0"/>
              </a:rPr>
              <a:t>Si tratta di uscire nel mondo – o di entrare direttamente in contatto con gli/le utenti – per raccogliere </a:t>
            </a:r>
            <a:r>
              <a:rPr lang="it-CH" sz="1100" i="1" noProof="0" dirty="0">
                <a:latin typeface="Century Gothic" panose="020B0502020202020204" pitchFamily="34" charset="0"/>
              </a:rPr>
              <a:t>informazioni di prima mano </a:t>
            </a:r>
            <a:r>
              <a:rPr lang="it-CH" sz="1100" noProof="0" dirty="0">
                <a:latin typeface="Century Gothic" panose="020B0502020202020204" pitchFamily="34" charset="0"/>
              </a:rPr>
              <a:t>che non si trovano nei rapporti o nelle statistiche.</a:t>
            </a:r>
          </a:p>
          <a:p>
            <a:pPr>
              <a:spcAft>
                <a:spcPts val="600"/>
              </a:spcAft>
            </a:pPr>
            <a:r>
              <a:rPr lang="it-CH" sz="1100" noProof="0" dirty="0">
                <a:latin typeface="Century Gothic" panose="020B0502020202020204" pitchFamily="34" charset="0"/>
              </a:rPr>
              <a:t>Spiegate che </a:t>
            </a:r>
            <a:r>
              <a:rPr lang="it-CH" sz="1100" b="1" noProof="0" dirty="0">
                <a:latin typeface="Century Gothic" panose="020B0502020202020204" pitchFamily="34" charset="0"/>
              </a:rPr>
              <a:t>la ricerca sul campo </a:t>
            </a:r>
            <a:r>
              <a:rPr lang="it-CH" sz="1100" noProof="0" dirty="0">
                <a:latin typeface="Century Gothic" panose="020B0502020202020204" pitchFamily="34" charset="0"/>
              </a:rPr>
              <a:t>significa acquisire nuovi dati: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non si tratta di ripetere ciò che è già stato scritto, ma </a:t>
            </a:r>
            <a:r>
              <a:rPr lang="it-CH" sz="1100" b="1" noProof="0" dirty="0">
                <a:latin typeface="Century Gothic" panose="020B0502020202020204" pitchFamily="34" charset="0"/>
              </a:rPr>
              <a:t>di ascoltare, osservare e scoprire;</a:t>
            </a: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le persone in formazione dovrebbero imparare </a:t>
            </a:r>
            <a:r>
              <a:rPr lang="it-CH" sz="1100" i="1" noProof="0" dirty="0">
                <a:latin typeface="Century Gothic" panose="020B0502020202020204" pitchFamily="34" charset="0"/>
              </a:rPr>
              <a:t>a essere curiosi</a:t>
            </a:r>
            <a:r>
              <a:rPr lang="it-CH" sz="1100" noProof="0" dirty="0">
                <a:latin typeface="Century Gothic" panose="020B0502020202020204" pitchFamily="34" charset="0"/>
              </a:rPr>
              <a:t>, invece di limitarsi a confermare le opinioni che già hanno.</a:t>
            </a:r>
          </a:p>
          <a:p>
            <a:pPr>
              <a:spcAft>
                <a:spcPts val="600"/>
              </a:spcAft>
            </a:pPr>
            <a:r>
              <a:rPr lang="it-CH" sz="1100" noProof="0" dirty="0">
                <a:latin typeface="Century Gothic" panose="020B0502020202020204" pitchFamily="34" charset="0"/>
              </a:rPr>
              <a:t>Potete sottolineare il </a:t>
            </a:r>
            <a:r>
              <a:rPr lang="it-CH" sz="1100" b="1" noProof="0" dirty="0">
                <a:latin typeface="Century Gothic" panose="020B0502020202020204" pitchFamily="34" charset="0"/>
              </a:rPr>
              <a:t>contrasto</a:t>
            </a:r>
            <a:r>
              <a:rPr lang="it-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la ricerca secondaria mostra che molte persone acquistano quotidianamente caffè da asporto;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la ricerca sul campo rivela </a:t>
            </a:r>
            <a:r>
              <a:rPr lang="it-CH" sz="1100" i="1" noProof="0" dirty="0">
                <a:latin typeface="Century Gothic" panose="020B0502020202020204" pitchFamily="34" charset="0"/>
              </a:rPr>
              <a:t>il perché </a:t>
            </a:r>
            <a:r>
              <a:rPr lang="it-CH" sz="1100" noProof="0" dirty="0">
                <a:latin typeface="Century Gothic" panose="020B0502020202020204" pitchFamily="34" charset="0"/>
              </a:rPr>
              <a:t>– ad esempio, perché vanno di fretta al lavoro e danno più importanza alla rapidità che alla sostenibilità.</a:t>
            </a:r>
          </a:p>
          <a:p>
            <a:pPr>
              <a:spcAft>
                <a:spcPts val="600"/>
              </a:spcAft>
            </a:pPr>
            <a:r>
              <a:rPr lang="it-CH" sz="1100" noProof="0" dirty="0">
                <a:latin typeface="Century Gothic" panose="020B0502020202020204" pitchFamily="34" charset="0"/>
              </a:rPr>
              <a:t>Indirizzate </a:t>
            </a:r>
            <a:r>
              <a:rPr lang="it-CH" sz="1100" b="1" noProof="0" dirty="0">
                <a:latin typeface="Century Gothic" panose="020B0502020202020204" pitchFamily="34" charset="0"/>
              </a:rPr>
              <a:t>l’attenzione </a:t>
            </a:r>
            <a:r>
              <a:rPr lang="it-CH" sz="1100" noProof="0" dirty="0">
                <a:latin typeface="Century Gothic" panose="020B0502020202020204" pitchFamily="34" charset="0"/>
              </a:rPr>
              <a:t>delle persone in formazione </a:t>
            </a:r>
            <a:r>
              <a:rPr lang="it-CH" sz="1100" b="1" noProof="0" dirty="0">
                <a:latin typeface="Century Gothic" panose="020B0502020202020204" pitchFamily="34" charset="0"/>
              </a:rPr>
              <a:t>sugli aspetti importanti </a:t>
            </a:r>
            <a:r>
              <a:rPr lang="it-CH" sz="1100" noProof="0" dirty="0">
                <a:latin typeface="Century Gothic" panose="020B0502020202020204" pitchFamily="34" charset="0"/>
              </a:rPr>
              <a:t>quando si cimentano nella pratica:</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comportamento nel contesto </a:t>
            </a:r>
            <a:r>
              <a:rPr lang="it-CH" sz="1100" noProof="0" dirty="0">
                <a:latin typeface="Century Gothic" panose="020B0502020202020204" pitchFamily="34" charset="0"/>
              </a:rPr>
              <a:t>– ciò che le persone fanno, non solo ciò che dicono (ad es. qualcuno mette automaticamente e senza pensarci un coperchio di plastica sul proprio bicchiere da caffè);</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motivazioni e frustrazioni </a:t>
            </a:r>
            <a:r>
              <a:rPr lang="it-CH" sz="1100" noProof="0" dirty="0">
                <a:latin typeface="Century Gothic" panose="020B0502020202020204" pitchFamily="34" charset="0"/>
              </a:rPr>
              <a:t>– ciò che li spinge o li infastidisce (ad es. i/le clienti si sentono in colpa per lo spreco, ma trovano i bicchieri riutilizzabili poco pratici);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motivazioni emotive </a:t>
            </a:r>
            <a:r>
              <a:rPr lang="it-CH" sz="1100" noProof="0" dirty="0">
                <a:latin typeface="Century Gothic" panose="020B0502020202020204" pitchFamily="34" charset="0"/>
              </a:rPr>
              <a:t>– comodità, orgoglio, frustrazione o paura. (ad es. le persone vogliono apparire rispettose dell’ambiente, ma non vogliono fare uno sforzo in più);</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soluzioni temporanee e abitudini </a:t>
            </a:r>
            <a:r>
              <a:rPr lang="it-CH" sz="1100" noProof="0" dirty="0">
                <a:latin typeface="Century Gothic" panose="020B0502020202020204" pitchFamily="34" charset="0"/>
              </a:rPr>
              <a:t>– piccole improvvisazioni che rivelano problemi reali (ad es. qualcuno porta con sé la propria tazza, ma ha difficoltà a ottenere uno sconto).</a:t>
            </a:r>
          </a:p>
          <a:p>
            <a:pPr>
              <a:spcAft>
                <a:spcPts val="600"/>
              </a:spcAft>
            </a:pPr>
            <a:r>
              <a:rPr lang="it-CH" sz="1100" b="1" noProof="0" dirty="0">
                <a:latin typeface="Century Gothic" panose="020B0502020202020204" pitchFamily="34" charset="0"/>
              </a:rPr>
              <a:t>Esempio di discussione in classe</a:t>
            </a:r>
          </a:p>
          <a:p>
            <a:pPr>
              <a:spcAft>
                <a:spcPts val="600"/>
              </a:spcAft>
            </a:pPr>
            <a:r>
              <a:rPr lang="it-CH" sz="1100" noProof="0" dirty="0">
                <a:latin typeface="Century Gothic" panose="020B0502020202020204" pitchFamily="34" charset="0"/>
              </a:rPr>
              <a:t>Se il tema è</a:t>
            </a:r>
            <a:r>
              <a:rPr lang="it-CH" sz="1100" i="1" noProof="0" dirty="0">
                <a:latin typeface="Century Gothic" panose="020B0502020202020204" pitchFamily="34" charset="0"/>
              </a:rPr>
              <a:t> l’eccesso di plastica monouso nelle offerte da asporto svizzere</a:t>
            </a:r>
            <a:r>
              <a:rPr lang="it-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un risultato della ricerca documentale potrebbe indicare che «il 70% degli imballaggi da asporto in Svizzera è costituito da plastica monouso»;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uno </a:t>
            </a:r>
            <a:r>
              <a:rPr lang="it-CH" sz="1100" b="1" noProof="0" dirty="0">
                <a:latin typeface="Century Gothic" panose="020B0502020202020204" pitchFamily="34" charset="0"/>
              </a:rPr>
              <a:t>studio sul campo </a:t>
            </a:r>
            <a:r>
              <a:rPr lang="it-CH" sz="1100" noProof="0" dirty="0">
                <a:latin typeface="Century Gothic" panose="020B0502020202020204" pitchFamily="34" charset="0"/>
              </a:rPr>
              <a:t>potrebbe rivelare che la maggior parte die/delle clienti si sente in colpa quando usa la plastica, ma non trova contenitori per il riciclaggio nelle vicinanze.</a:t>
            </a:r>
          </a:p>
          <a:p>
            <a:pPr>
              <a:spcAft>
                <a:spcPts val="600"/>
              </a:spcAft>
            </a:pPr>
            <a:r>
              <a:rPr lang="it-CH" sz="1100" noProof="0" dirty="0">
                <a:latin typeface="Century Gothic" panose="020B0502020202020204" pitchFamily="34" charset="0"/>
              </a:rPr>
              <a:t>Chiedete alle persone in formazione:</a:t>
            </a:r>
          </a:p>
          <a:p>
            <a:pPr>
              <a:spcAft>
                <a:spcPts val="600"/>
              </a:spcAft>
            </a:pPr>
            <a:r>
              <a:rPr lang="it-CH" sz="1100" noProof="0" dirty="0">
                <a:latin typeface="Century Gothic" panose="020B0502020202020204" pitchFamily="34" charset="0"/>
              </a:rPr>
              <a:t>Cosa potete imparare </a:t>
            </a:r>
            <a:r>
              <a:rPr lang="it-CH" sz="1100" i="1" noProof="0" dirty="0">
                <a:latin typeface="Century Gothic" panose="020B0502020202020204" pitchFamily="34" charset="0"/>
              </a:rPr>
              <a:t>dall’osservazione </a:t>
            </a:r>
            <a:r>
              <a:rPr lang="it-CH" sz="1100" noProof="0" dirty="0">
                <a:latin typeface="Century Gothic" panose="020B0502020202020204" pitchFamily="34" charset="0"/>
              </a:rPr>
              <a:t>delle persone, che non potete apprendere </a:t>
            </a:r>
            <a:r>
              <a:rPr lang="it-CH" sz="1100" i="1" noProof="0" dirty="0">
                <a:latin typeface="Century Gothic" panose="020B0502020202020204" pitchFamily="34" charset="0"/>
              </a:rPr>
              <a:t>leggendo </a:t>
            </a:r>
            <a:r>
              <a:rPr lang="it-CH" sz="1100" noProof="0" dirty="0">
                <a:latin typeface="Century Gothic" panose="020B0502020202020204" pitchFamily="34" charset="0"/>
              </a:rPr>
              <a:t>su di loro?</a:t>
            </a:r>
          </a:p>
          <a:p>
            <a:pPr>
              <a:spcAft>
                <a:spcPts val="600"/>
              </a:spcAft>
            </a:pPr>
            <a:r>
              <a:rPr lang="it-CH" sz="1100" noProof="0" dirty="0">
                <a:latin typeface="Century Gothic" panose="020B0502020202020204" pitchFamily="34" charset="0"/>
              </a:rPr>
              <a:t>Questa riflessione li aiuta a coniugare </a:t>
            </a:r>
            <a:r>
              <a:rPr lang="it-CH" sz="1100" b="1" noProof="0" dirty="0">
                <a:latin typeface="Century Gothic" panose="020B0502020202020204" pitchFamily="34" charset="0"/>
              </a:rPr>
              <a:t>l’osservazione </a:t>
            </a:r>
            <a:r>
              <a:rPr lang="it-CH" sz="1100" noProof="0" dirty="0">
                <a:latin typeface="Century Gothic" panose="020B0502020202020204" pitchFamily="34" charset="0"/>
              </a:rPr>
              <a:t>con </a:t>
            </a:r>
            <a:r>
              <a:rPr lang="it-CH" sz="1100" b="1" noProof="0" dirty="0">
                <a:latin typeface="Century Gothic" panose="020B0502020202020204" pitchFamily="34" charset="0"/>
              </a:rPr>
              <a:t>l’empatia</a:t>
            </a:r>
            <a:r>
              <a:rPr lang="it-CH" sz="1100" noProof="0" dirty="0">
                <a:latin typeface="Century Gothic" panose="020B0502020202020204" pitchFamily="34" charset="0"/>
              </a:rPr>
              <a:t>, una competenza chiave nell’imprenditoria.</a:t>
            </a:r>
          </a:p>
          <a:p>
            <a:pPr>
              <a:spcAft>
                <a:spcPts val="600"/>
              </a:spcAft>
            </a:pPr>
            <a:r>
              <a:rPr lang="it-CH" sz="1100" noProof="0" dirty="0">
                <a:latin typeface="Century Gothic" panose="020B0502020202020204" pitchFamily="34" charset="0"/>
              </a:rPr>
              <a:t>Ricordate loro che </a:t>
            </a:r>
            <a:r>
              <a:rPr lang="it-CH" sz="1100" b="1" noProof="0" dirty="0">
                <a:latin typeface="Century Gothic" panose="020B0502020202020204" pitchFamily="34" charset="0"/>
              </a:rPr>
              <a:t>i buoni imprenditori/le buone imprenditrici si comportano come investigatori/investigatrici</a:t>
            </a:r>
            <a:r>
              <a:rPr lang="it-CH" sz="1100" noProof="0" dirty="0">
                <a:latin typeface="Century Gothic" panose="020B0502020202020204" pitchFamily="34" charset="0"/>
              </a:rPr>
              <a:t>: mettono da parte le supposizioni, cercano schemi ricorrenti e cercano di comprendere le </a:t>
            </a:r>
            <a:r>
              <a:rPr lang="it-CH" sz="1100" i="1" noProof="0" dirty="0">
                <a:latin typeface="Century Gothic" panose="020B0502020202020204" pitchFamily="34" charset="0"/>
              </a:rPr>
              <a:t>vere ragioni </a:t>
            </a:r>
            <a:r>
              <a:rPr lang="it-CH" sz="1100" noProof="0" dirty="0">
                <a:latin typeface="Century Gothic" panose="020B0502020202020204" pitchFamily="34" charset="0"/>
              </a:rPr>
              <a:t>di un comportamento.</a:t>
            </a:r>
            <a:br>
              <a:rPr lang="it-CH" sz="1100" noProof="0" dirty="0">
                <a:latin typeface="Century Gothic" panose="020B0502020202020204" pitchFamily="34" charset="0"/>
              </a:rPr>
            </a:br>
            <a:r>
              <a:rPr lang="it-CH" sz="1100" noProof="0" dirty="0">
                <a:latin typeface="Century Gothic" panose="020B0502020202020204" pitchFamily="34" charset="0"/>
              </a:rPr>
              <a:t>Incoraggiateli a utilizzare strumenti semplici: brevi interviste, </a:t>
            </a:r>
            <a:r>
              <a:rPr lang="it-CH" sz="1100" noProof="0" dirty="0" err="1">
                <a:latin typeface="Century Gothic" panose="020B0502020202020204" pitchFamily="34" charset="0"/>
              </a:rPr>
              <a:t>shadowing</a:t>
            </a:r>
            <a:r>
              <a:rPr lang="it-CH" sz="1100" noProof="0" dirty="0">
                <a:latin typeface="Century Gothic" panose="020B0502020202020204" pitchFamily="34" charset="0"/>
              </a:rPr>
              <a:t>, foto, brevi appunti sul campo – anche nella loro scuola o nella loro comunità locale.</a:t>
            </a:r>
          </a:p>
          <a:p>
            <a:pPr>
              <a:spcAft>
                <a:spcPts val="600"/>
              </a:spcAft>
            </a:pPr>
            <a:r>
              <a:rPr lang="it-CH" sz="1100" noProof="0" dirty="0">
                <a:latin typeface="Century Gothic" panose="020B0502020202020204" pitchFamily="34" charset="0"/>
              </a:rPr>
              <a:t>Concludete sottolineando che </a:t>
            </a:r>
            <a:r>
              <a:rPr lang="it-CH" sz="1100" b="1" noProof="0" dirty="0">
                <a:latin typeface="Century Gothic" panose="020B0502020202020204" pitchFamily="34" charset="0"/>
              </a:rPr>
              <a:t>l’empatia non significa approvazione</a:t>
            </a:r>
            <a:r>
              <a:rPr lang="it-CH" sz="1100" noProof="0" dirty="0">
                <a:latin typeface="Century Gothic" panose="020B0502020202020204" pitchFamily="34" charset="0"/>
              </a:rPr>
              <a:t>, ma il tentativo di comprendere le esperienze dal punto di vista di un’altra persona prima di elaborare delle soluzioni.</a:t>
            </a:r>
          </a:p>
          <a:p>
            <a:endParaRPr lang="de-CH" dirty="0"/>
          </a:p>
        </p:txBody>
      </p:sp>
      <p:sp>
        <p:nvSpPr>
          <p:cNvPr id="4" name="Foliennummernplatzhalter 3">
            <a:extLst>
              <a:ext uri="{FF2B5EF4-FFF2-40B4-BE49-F238E27FC236}">
                <a16:creationId xmlns:a16="http://schemas.microsoft.com/office/drawing/2014/main" id="{50BFC460-F6EB-4724-9D05-EBDE120527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47555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5CE53-AB68-8B9D-3C65-1EF203AB19A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FF0B187-7D08-F60A-D928-A020476765C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C740772-D531-412C-72A4-8D1AF4174636}"/>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diapositiva e la prossima presentano i </a:t>
            </a:r>
            <a:r>
              <a:rPr lang="it-CH" sz="1100" b="1" noProof="0" dirty="0">
                <a:latin typeface="Century Gothic" panose="020B0502020202020204" pitchFamily="34" charset="0"/>
              </a:rPr>
              <a:t>metodi di ricerca sul campo</a:t>
            </a:r>
            <a:r>
              <a:rPr lang="it-CH" sz="1100" noProof="0" dirty="0">
                <a:latin typeface="Century Gothic" panose="020B0502020202020204" pitchFamily="34" charset="0"/>
              </a:rPr>
              <a:t> più comuni che le persone in formazione possono utilizzare per approfondire la propria idea imprenditoriale.</a:t>
            </a:r>
            <a:br>
              <a:rPr lang="it-CH" sz="1100" noProof="0" dirty="0">
                <a:latin typeface="Century Gothic" panose="020B0502020202020204" pitchFamily="34" charset="0"/>
              </a:rPr>
            </a:br>
            <a:r>
              <a:rPr lang="it-CH" sz="1100" noProof="0" dirty="0">
                <a:latin typeface="Century Gothic" panose="020B0502020202020204" pitchFamily="34" charset="0"/>
              </a:rPr>
              <a:t>L'obiettivo è quello di aiutarli a </a:t>
            </a:r>
            <a:r>
              <a:rPr lang="it-CH" sz="1100" b="1" noProof="0" dirty="0">
                <a:latin typeface="Century Gothic" panose="020B0502020202020204" pitchFamily="34" charset="0"/>
              </a:rPr>
              <a:t>scegliere il metodo più adatto </a:t>
            </a:r>
            <a:r>
              <a:rPr lang="it-CH" sz="1100" noProof="0" dirty="0">
                <a:latin typeface="Century Gothic" panose="020B0502020202020204" pitchFamily="34" charset="0"/>
              </a:rPr>
              <a:t>alla specifica problematica e, al contempo, a comprendere </a:t>
            </a:r>
            <a:r>
              <a:rPr lang="it-CH" sz="1100" b="1" noProof="0" dirty="0">
                <a:latin typeface="Century Gothic" panose="020B0502020202020204" pitchFamily="34" charset="0"/>
              </a:rPr>
              <a:t>i principi etici fondamentali </a:t>
            </a:r>
            <a:r>
              <a:rPr lang="it-CH" sz="1100" noProof="0" dirty="0">
                <a:latin typeface="Century Gothic" panose="020B0502020202020204" pitchFamily="34" charset="0"/>
              </a:rPr>
              <a:t>nel rapporto con le persone e nel trattamento dei dati.</a:t>
            </a:r>
          </a:p>
          <a:p>
            <a:pPr>
              <a:spcAft>
                <a:spcPts val="600"/>
              </a:spcAft>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Potete illustrare brevemente ciascun metodo.</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Interviste </a:t>
            </a:r>
            <a:r>
              <a:rPr lang="it-CH" sz="1100" noProof="0" dirty="0">
                <a:latin typeface="Century Gothic" panose="020B0502020202020204" pitchFamily="34" charset="0"/>
              </a:rPr>
              <a:t>– Colloqui individuali per approfondire motivazioni o frustrazioni. Incoraggiate le domande aperte (</a:t>
            </a:r>
            <a:r>
              <a:rPr lang="it-CH" sz="1100" i="1" noProof="0" dirty="0">
                <a:latin typeface="Century Gothic" panose="020B0502020202020204" pitchFamily="34" charset="0"/>
              </a:rPr>
              <a:t>Mi può raccontare qualcosa su...?</a:t>
            </a:r>
            <a:r>
              <a:rPr lang="it-CH" sz="1100" noProof="0" dirty="0">
                <a:latin typeface="Century Gothic" panose="020B0502020202020204" pitchFamily="34" charset="0"/>
              </a:rPr>
              <a:t>) anziché quelle a risposta sì/no.</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Focus group </a:t>
            </a:r>
            <a:r>
              <a:rPr lang="it-CH" sz="1100" noProof="0" dirty="0">
                <a:latin typeface="Century Gothic" panose="020B0502020202020204" pitchFamily="34" charset="0"/>
              </a:rPr>
              <a:t>– Discussioni con 4–6 persone per confrontare le esperienze. Particolarmente adatti per testare i primi concetti e ascoltare opinioni diverse.</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Osservazione/</a:t>
            </a:r>
            <a:r>
              <a:rPr lang="it-CH" sz="1100" b="1" noProof="0" dirty="0" err="1">
                <a:latin typeface="Century Gothic" panose="020B0502020202020204" pitchFamily="34" charset="0"/>
              </a:rPr>
              <a:t>shadowing</a:t>
            </a:r>
            <a:r>
              <a:rPr lang="it-CH" sz="1100" b="1" noProof="0" dirty="0">
                <a:latin typeface="Century Gothic" panose="020B0502020202020204" pitchFamily="34" charset="0"/>
              </a:rPr>
              <a:t> </a:t>
            </a:r>
            <a:r>
              <a:rPr lang="it-CH" sz="1100" noProof="0" dirty="0">
                <a:latin typeface="Century Gothic" panose="020B0502020202020204" pitchFamily="34" charset="0"/>
              </a:rPr>
              <a:t>– I partecipanti osservano in silenzio come si comportano gli/le utenti in contesti reali (ad es. osservando i/le clienti dei take-away mentre smaltiscono gli imballaggi). In questo modo è possibile constatare</a:t>
            </a:r>
            <a:r>
              <a:rPr lang="it-CH" sz="1100" i="1" noProof="0" dirty="0">
                <a:latin typeface="Century Gothic" panose="020B0502020202020204" pitchFamily="34" charset="0"/>
              </a:rPr>
              <a:t> non solo ciò che le persone dicono, ma anche ciò che fanno</a:t>
            </a:r>
            <a:r>
              <a:rPr lang="it-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Mystery shopping </a:t>
            </a:r>
            <a:r>
              <a:rPr lang="it-CH" sz="1100" noProof="0" dirty="0">
                <a:latin typeface="Century Gothic" panose="020B0502020202020204" pitchFamily="34" charset="0"/>
              </a:rPr>
              <a:t>– Le persone in formazione si fingono normali clienti per testare un servizio (ad esempio, ordinano un caffè in diversi bar e annotano le differenze nell’imballaggio).</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Indagini nella vita quotidiana </a:t>
            </a:r>
            <a:r>
              <a:rPr lang="it-CH" sz="1100" noProof="0" dirty="0">
                <a:latin typeface="Century Gothic" panose="020B0502020202020204" pitchFamily="34" charset="0"/>
              </a:rPr>
              <a:t>– I/le partecipanti raccolgono dati sulla propria vita (ad esempio, foto di come conservano o riutilizzano gli imballaggi a casa).</a:t>
            </a:r>
          </a:p>
          <a:p>
            <a:pPr>
              <a:spcAft>
                <a:spcPts val="600"/>
              </a:spcAft>
            </a:pPr>
            <a:endParaRPr lang="it-CH" sz="1100" b="1"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Etica della ricerca </a:t>
            </a:r>
          </a:p>
          <a:p>
            <a:pPr>
              <a:spcAft>
                <a:spcPts val="600"/>
              </a:spcAft>
            </a:pPr>
            <a:r>
              <a:rPr lang="it-CH" sz="1100" noProof="0" dirty="0">
                <a:latin typeface="Century Gothic" panose="020B0502020202020204" pitchFamily="34" charset="0"/>
              </a:rPr>
              <a:t>Poiché le persone in formazione hanno a che fare con persone reali, è importante avere </a:t>
            </a:r>
            <a:r>
              <a:rPr lang="it-CH" sz="1100" b="1" noProof="0" dirty="0">
                <a:latin typeface="Century Gothic" panose="020B0502020202020204" pitchFamily="34" charset="0"/>
              </a:rPr>
              <a:t>una consapevolezza etica</a:t>
            </a:r>
            <a:r>
              <a:rPr lang="it-CH" sz="1100" noProof="0" dirty="0">
                <a:latin typeface="Century Gothic" panose="020B0502020202020204" pitchFamily="34" charset="0"/>
              </a:rPr>
              <a:t>, anche se si tratta solo di un contesto limitato.</a:t>
            </a:r>
            <a:br>
              <a:rPr lang="it-CH" sz="1100" noProof="0" dirty="0">
                <a:latin typeface="Century Gothic" panose="020B0502020202020204" pitchFamily="34" charset="0"/>
              </a:rPr>
            </a:br>
            <a:r>
              <a:rPr lang="it-CH" sz="1100" noProof="0" dirty="0">
                <a:latin typeface="Century Gothic" panose="020B0502020202020204" pitchFamily="34" charset="0"/>
              </a:rPr>
              <a:t>Mantenete le cose semplici ma chiare.</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Anonimato: </a:t>
            </a:r>
            <a:r>
              <a:rPr lang="it-CH" sz="1100" noProof="0" dirty="0">
                <a:latin typeface="Century Gothic" panose="020B0502020202020204" pitchFamily="34" charset="0"/>
              </a:rPr>
              <a:t>non annotate nomi o dettagli identificativi, a meno che la persona non dia il proprio consenso.</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Riservatezza: </a:t>
            </a:r>
            <a:r>
              <a:rPr lang="it-CH" sz="1100" noProof="0" dirty="0">
                <a:latin typeface="Century Gothic" panose="020B0502020202020204" pitchFamily="34" charset="0"/>
              </a:rPr>
              <a:t>le informazioni raccolte devono essere condivise solo all’interno della classe o del progetto e non devono essere pubblicate online.</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Partecipazione volontaria: </a:t>
            </a:r>
            <a:r>
              <a:rPr lang="it-CH" sz="1100" noProof="0" dirty="0">
                <a:latin typeface="Century Gothic" panose="020B0502020202020204" pitchFamily="34" charset="0"/>
              </a:rPr>
              <a:t>le persone devono sapere che possono rifiutare o interrompere un’intervista in qualsiasi momento.</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Rispetto: </a:t>
            </a:r>
            <a:r>
              <a:rPr lang="it-CH" sz="1100" noProof="0" dirty="0">
                <a:latin typeface="Century Gothic" panose="020B0502020202020204" pitchFamily="34" charset="0"/>
              </a:rPr>
              <a:t>ascoltate senza giudicare. Evitate di insistere su informazioni personali o sensibili.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Trasparenza: </a:t>
            </a:r>
            <a:r>
              <a:rPr lang="it-CH" sz="1100" noProof="0" dirty="0">
                <a:latin typeface="Century Gothic" panose="020B0502020202020204" pitchFamily="34" charset="0"/>
              </a:rPr>
              <a:t>le persone in formazione dovrebbero spiegare brevemente chi sono (</a:t>
            </a:r>
            <a:r>
              <a:rPr lang="it-CH" sz="1100" i="1" noProof="0" dirty="0">
                <a:latin typeface="Century Gothic" panose="020B0502020202020204" pitchFamily="34" charset="0"/>
              </a:rPr>
              <a:t>Siamo apprendisti/apprendiste che stanno realizzando un progetto scolastico</a:t>
            </a:r>
            <a:r>
              <a:rPr lang="it-CH" sz="1100" noProof="0" dirty="0">
                <a:latin typeface="Century Gothic" panose="020B0502020202020204" pitchFamily="34" charset="0"/>
              </a:rPr>
              <a:t>) e a quale scopo verranno utilizzate le informazioni.</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Protezione dei dati: </a:t>
            </a:r>
            <a:r>
              <a:rPr lang="it-CH" sz="1100" noProof="0" dirty="0">
                <a:latin typeface="Century Gothic" panose="020B0502020202020204" pitchFamily="34" charset="0"/>
              </a:rPr>
              <a:t>appunti, foto o registrazioni audio non devono essere condivisi sui social media né archiviati in modo imprudente.</a:t>
            </a:r>
          </a:p>
          <a:p>
            <a:pPr>
              <a:spcAft>
                <a:spcPts val="600"/>
              </a:spcAft>
            </a:pPr>
            <a:r>
              <a:rPr lang="it-CH" sz="1100" noProof="0" dirty="0">
                <a:latin typeface="Century Gothic" panose="020B0502020202020204" pitchFamily="34" charset="0"/>
              </a:rPr>
              <a:t>Un modo semplice per introdurre l’etica in classe:</a:t>
            </a:r>
          </a:p>
          <a:p>
            <a:pPr>
              <a:spcAft>
                <a:spcPts val="600"/>
              </a:spcAft>
            </a:pPr>
            <a:r>
              <a:rPr lang="it-CH" sz="1100" noProof="0" dirty="0">
                <a:latin typeface="Century Gothic" panose="020B0502020202020204" pitchFamily="34" charset="0"/>
              </a:rPr>
              <a:t>Se foste voi la persona intervistata o osservata, cosa vi farebbe sentire rispettati e a vostro agio?</a:t>
            </a:r>
          </a:p>
          <a:p>
            <a:pPr>
              <a:spcAft>
                <a:spcPts val="600"/>
              </a:spcAft>
            </a:pPr>
            <a:endParaRPr lang="it-CH" sz="1100" b="1"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Esempio di collegamento con la lezione</a:t>
            </a:r>
          </a:p>
          <a:p>
            <a:pPr>
              <a:spcAft>
                <a:spcPts val="600"/>
              </a:spcAft>
            </a:pPr>
            <a:r>
              <a:rPr lang="it-CH" sz="1100" noProof="0" dirty="0">
                <a:latin typeface="Century Gothic" panose="020B0502020202020204" pitchFamily="34" charset="0"/>
              </a:rPr>
              <a:t>Sul tema </a:t>
            </a:r>
            <a:r>
              <a:rPr lang="it-CH" sz="1100" i="1" noProof="0" dirty="0">
                <a:latin typeface="Century Gothic" panose="020B0502020202020204" pitchFamily="34" charset="0"/>
              </a:rPr>
              <a:t>«Troppa plastica monouso nelle offerte da asporto in Svizzera</a:t>
            </a:r>
            <a:r>
              <a:rPr lang="it-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le persone in formazione potrebbero </a:t>
            </a:r>
            <a:r>
              <a:rPr lang="it-CH" sz="1100" b="1" noProof="0" dirty="0">
                <a:latin typeface="Century Gothic" panose="020B0502020202020204" pitchFamily="34" charset="0"/>
              </a:rPr>
              <a:t>osservare</a:t>
            </a:r>
            <a:r>
              <a:rPr lang="it-CH" sz="1100" noProof="0" dirty="0">
                <a:latin typeface="Century Gothic" panose="020B0502020202020204" pitchFamily="34" charset="0"/>
              </a:rPr>
              <a:t> il comportamento delle persone durante la pausa pranzo nei pressi dei bar (Le persone riciclano? Portano con sé i propri contenitori?);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potrebbero </a:t>
            </a:r>
            <a:r>
              <a:rPr lang="it-CH" sz="1100" b="1" noProof="0" dirty="0">
                <a:latin typeface="Century Gothic" panose="020B0502020202020204" pitchFamily="34" charset="0"/>
              </a:rPr>
              <a:t>intervistare</a:t>
            </a:r>
            <a:r>
              <a:rPr lang="it-CH" sz="1100" noProof="0" dirty="0">
                <a:latin typeface="Century Gothic" panose="020B0502020202020204" pitchFamily="34" charset="0"/>
              </a:rPr>
              <a:t> il gestore di un bar sulle sfide legate all’uso di imballaggi sostenibili;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devono </a:t>
            </a:r>
            <a:r>
              <a:rPr lang="it-CH" sz="1100" b="1" noProof="0" dirty="0">
                <a:latin typeface="Century Gothic" panose="020B0502020202020204" pitchFamily="34" charset="0"/>
              </a:rPr>
              <a:t>mantenere l’anonimato delle informazioni </a:t>
            </a:r>
            <a:r>
              <a:rPr lang="it-CH" sz="1100" noProof="0" dirty="0">
                <a:latin typeface="Century Gothic" panose="020B0502020202020204" pitchFamily="34" charset="0"/>
              </a:rPr>
              <a:t>e sintetizzare i risultati, ad esempio: «Il proprietario di un bar a Lugano ha affermato che gli imballaggi biodegradabili costano il 30% in più».</a:t>
            </a:r>
          </a:p>
          <a:p>
            <a:pPr>
              <a:spcAft>
                <a:spcPts val="600"/>
              </a:spcAft>
            </a:pPr>
            <a:r>
              <a:rPr lang="it-CH" sz="1100" noProof="0" dirty="0">
                <a:latin typeface="Century Gothic" panose="020B0502020202020204" pitchFamily="34" charset="0"/>
              </a:rPr>
              <a:t>Concludete l’esempio ricordando alle persone in formazione che </a:t>
            </a:r>
            <a:r>
              <a:rPr lang="it-CH" sz="1100" b="1" noProof="0" dirty="0">
                <a:latin typeface="Century Gothic" panose="020B0502020202020204" pitchFamily="34" charset="0"/>
              </a:rPr>
              <a:t>la ricerca sul campo condotta in modo etico crea fiducia </a:t>
            </a:r>
            <a:r>
              <a:rPr lang="it-CH" sz="1100" noProof="0" dirty="0">
                <a:latin typeface="Century Gothic" panose="020B0502020202020204" pitchFamily="34" charset="0"/>
              </a:rPr>
              <a:t>e fornisce</a:t>
            </a:r>
            <a:r>
              <a:rPr lang="it-CH" sz="1100" b="1" noProof="0" dirty="0">
                <a:latin typeface="Century Gothic" panose="020B0502020202020204" pitchFamily="34" charset="0"/>
              </a:rPr>
              <a:t> risultati più sinceri e utili</a:t>
            </a:r>
            <a:r>
              <a:rPr lang="it-CH" sz="1100" b="0" noProof="0" dirty="0">
                <a:latin typeface="Century Gothic" panose="020B0502020202020204" pitchFamily="34" charset="0"/>
              </a:rPr>
              <a:t>. </a:t>
            </a:r>
            <a:r>
              <a:rPr lang="it-CH" sz="1100" noProof="0" dirty="0">
                <a:latin typeface="Century Gothic" panose="020B0502020202020204" pitchFamily="34" charset="0"/>
              </a:rPr>
              <a:t>Questo è esattamente ciò di cui gli imprenditori/le imprenditrici hanno bisogno per sviluppare soluzioni concrete.</a:t>
            </a:r>
          </a:p>
          <a:p>
            <a:pPr>
              <a:spcAft>
                <a:spcPts val="600"/>
              </a:spcAft>
            </a:pPr>
            <a:br>
              <a:rPr lang="it-CH" sz="1100" noProof="0" dirty="0">
                <a:latin typeface="Century Gothic" panose="020B0502020202020204" pitchFamily="34" charset="0"/>
              </a:rPr>
            </a:br>
            <a:r>
              <a:rPr lang="it-CH" sz="1100" noProof="0" dirty="0">
                <a:latin typeface="Century Gothic" panose="020B0502020202020204" pitchFamily="34" charset="0"/>
              </a:rPr>
              <a:t>Nota: questa diapositiva si ricollega anche al tema ricorrente e alle attività </a:t>
            </a:r>
            <a:r>
              <a:rPr lang="it-CH" sz="1100" b="1" noProof="0" dirty="0">
                <a:latin typeface="Century Gothic" panose="020B0502020202020204" pitchFamily="34" charset="0"/>
              </a:rPr>
              <a:t>relative alla conduzione delle interviste</a:t>
            </a:r>
            <a:r>
              <a:rPr lang="it-CH" sz="1100" noProof="0" dirty="0">
                <a:latin typeface="Century Gothic" panose="020B0502020202020204" pitchFamily="34" charset="0"/>
              </a:rPr>
              <a:t>.</a:t>
            </a:r>
          </a:p>
          <a:p>
            <a:pPr>
              <a:spcAft>
                <a:spcPts val="600"/>
              </a:spcAft>
            </a:pPr>
            <a:endParaRPr lang="en-US" sz="110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45D3596D-A086-8471-A72D-7CA5D9A6A7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9665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E639FD-D549-1833-7502-5CEC869A45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3BFBA1-0AB4-3777-57DB-C2C4C2E676F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276F594-FCA9-22F2-9753-9058C9C0AB7D}"/>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0DD3F640-E4BF-A23D-1FB6-EA4FB47941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16930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873F1E-DC36-8F3B-A971-0C12229224A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8358493-5EDD-26B3-4B02-079EA3EBF62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3A52B3C-0044-BADF-CC45-1D1A2EBE223D}"/>
              </a:ext>
            </a:extLst>
          </p:cNvPr>
          <p:cNvSpPr>
            <a:spLocks noGrp="1"/>
          </p:cNvSpPr>
          <p:nvPr>
            <p:ph type="body" idx="1"/>
          </p:nvPr>
        </p:nvSpPr>
        <p:spPr/>
        <p:txBody>
          <a:bodyPr/>
          <a:lstStyle/>
          <a:p>
            <a:pPr>
              <a:lnSpc>
                <a:spcPct val="100000"/>
              </a:lnSpc>
              <a:spcBef>
                <a:spcPts val="0"/>
              </a:spcBef>
              <a:spcAft>
                <a:spcPts val="600"/>
              </a:spcAft>
            </a:pPr>
            <a:r>
              <a:rPr lang="it-CH" sz="1100" noProof="0" dirty="0">
                <a:latin typeface="Century Gothic" panose="020B0502020202020204" pitchFamily="34" charset="0"/>
              </a:rPr>
              <a:t>Utilizzate questa diapositiva per illustrare i </a:t>
            </a:r>
            <a:r>
              <a:rPr lang="it-CH" sz="1100" b="1" noProof="0" dirty="0">
                <a:latin typeface="Century Gothic" panose="020B0502020202020204" pitchFamily="34" charset="0"/>
              </a:rPr>
              <a:t>diversi ruoli </a:t>
            </a:r>
            <a:r>
              <a:rPr lang="it-CH" sz="1100" noProof="0" dirty="0">
                <a:latin typeface="Century Gothic" panose="020B0502020202020204" pitchFamily="34" charset="0"/>
              </a:rPr>
              <a:t>dei singoli tipi di ricerca.</a:t>
            </a: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noProof="0" dirty="0">
                <a:latin typeface="Century Gothic" panose="020B0502020202020204" pitchFamily="34" charset="0"/>
              </a:rPr>
              <a:t>Questo confronto aiuta le persone in formazione a comprendere perché </a:t>
            </a:r>
            <a:r>
              <a:rPr lang="it-CH" sz="1100" b="1" noProof="0" dirty="0">
                <a:latin typeface="Century Gothic" panose="020B0502020202020204" pitchFamily="34" charset="0"/>
              </a:rPr>
              <a:t>entrambi </a:t>
            </a:r>
            <a:r>
              <a:rPr lang="it-CH" sz="1100" noProof="0" dirty="0">
                <a:latin typeface="Century Gothic" panose="020B0502020202020204" pitchFamily="34" charset="0"/>
              </a:rPr>
              <a:t>sono necessari.</a:t>
            </a:r>
          </a:p>
          <a:p>
            <a:pPr>
              <a:lnSpc>
                <a:spcPct val="100000"/>
              </a:lnSpc>
              <a:spcBef>
                <a:spcPts val="0"/>
              </a:spcBef>
              <a:spcAft>
                <a:spcPts val="600"/>
              </a:spcAft>
            </a:pPr>
            <a:endParaRPr lang="it-CH" sz="1100" noProof="0" dirty="0">
              <a:latin typeface="Century Gothic" panose="020B0502020202020204" pitchFamily="34" charset="0"/>
            </a:endParaRPr>
          </a:p>
          <a:p>
            <a:pPr>
              <a:lnSpc>
                <a:spcPct val="100000"/>
              </a:lnSpc>
              <a:spcBef>
                <a:spcPts val="0"/>
              </a:spcBef>
              <a:spcAft>
                <a:spcPts val="600"/>
              </a:spcAft>
            </a:pPr>
            <a:r>
              <a:rPr lang="it-CH" sz="1100" noProof="0" dirty="0">
                <a:latin typeface="Century Gothic" panose="020B0502020202020204" pitchFamily="34" charset="0"/>
              </a:rPr>
              <a:t>Questo è il momento giusto per chiarire la differenza tra ricerca </a:t>
            </a:r>
            <a:r>
              <a:rPr lang="it-CH" sz="1100" b="1" noProof="0" dirty="0">
                <a:latin typeface="Century Gothic" panose="020B0502020202020204" pitchFamily="34" charset="0"/>
              </a:rPr>
              <a:t>quantitativa </a:t>
            </a:r>
            <a:r>
              <a:rPr lang="it-CH" sz="1100" noProof="0" dirty="0">
                <a:latin typeface="Century Gothic" panose="020B0502020202020204" pitchFamily="34" charset="0"/>
              </a:rPr>
              <a:t>e </a:t>
            </a:r>
            <a:r>
              <a:rPr lang="it-CH" sz="1100" b="1" noProof="0" dirty="0">
                <a:latin typeface="Century Gothic" panose="020B0502020202020204" pitchFamily="34" charset="0"/>
              </a:rPr>
              <a:t>qualitativa</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Entrambe sono metodi preziosi per comprendere la realtà, ma si differenziano per il </a:t>
            </a:r>
            <a:r>
              <a:rPr lang="it-CH" sz="1100" b="1" noProof="0" dirty="0">
                <a:latin typeface="Century Gothic" panose="020B0502020202020204" pitchFamily="34" charset="0"/>
              </a:rPr>
              <a:t>tipo di dati </a:t>
            </a:r>
            <a:r>
              <a:rPr lang="it-CH" sz="1100" noProof="0" dirty="0">
                <a:latin typeface="Century Gothic" panose="020B0502020202020204" pitchFamily="34" charset="0"/>
              </a:rPr>
              <a:t>che raccolgono e </a:t>
            </a:r>
            <a:r>
              <a:rPr lang="it-CH" sz="1100" b="1" noProof="0" dirty="0">
                <a:latin typeface="Century Gothic" panose="020B0502020202020204" pitchFamily="34" charset="0"/>
              </a:rPr>
              <a:t>per il modo in cui </a:t>
            </a:r>
            <a:r>
              <a:rPr lang="it-CH" sz="1100" noProof="0" dirty="0">
                <a:latin typeface="Century Gothic" panose="020B0502020202020204" pitchFamily="34" charset="0"/>
              </a:rPr>
              <a:t>generano spiegazioni.</a:t>
            </a:r>
          </a:p>
          <a:p>
            <a:pPr>
              <a:lnSpc>
                <a:spcPct val="100000"/>
              </a:lnSpc>
              <a:spcBef>
                <a:spcPts val="0"/>
              </a:spcBef>
              <a:spcAft>
                <a:spcPts val="600"/>
              </a:spcAft>
            </a:pPr>
            <a:endParaRPr lang="it-CH" sz="1100" noProof="0" dirty="0">
              <a:latin typeface="Century Gothic" panose="020B0502020202020204" pitchFamily="34" charset="0"/>
            </a:endParaRPr>
          </a:p>
          <a:p>
            <a:pPr>
              <a:lnSpc>
                <a:spcPct val="100000"/>
              </a:lnSpc>
              <a:spcBef>
                <a:spcPts val="0"/>
              </a:spcBef>
              <a:spcAft>
                <a:spcPts val="600"/>
              </a:spcAft>
            </a:pPr>
            <a:r>
              <a:rPr lang="it-CH" sz="1100" b="1" noProof="0" dirty="0">
                <a:latin typeface="Century Gothic" panose="020B0502020202020204" pitchFamily="34" charset="0"/>
              </a:rPr>
              <a:t>La ricerca quantitativa </a:t>
            </a:r>
            <a:r>
              <a:rPr lang="it-CH" sz="1100" noProof="0" dirty="0">
                <a:latin typeface="Century Gothic" panose="020B0502020202020204" pitchFamily="34" charset="0"/>
              </a:rPr>
              <a:t>si basa su </a:t>
            </a:r>
            <a:r>
              <a:rPr lang="it-CH" sz="1100" b="1" noProof="0" dirty="0">
                <a:latin typeface="Century Gothic" panose="020B0502020202020204" pitchFamily="34" charset="0"/>
              </a:rPr>
              <a:t>numeri e dati misurabili</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Si concentra sulla raccolta di dati che possono essere contati, confrontati o analizzati statisticamente.</a:t>
            </a:r>
            <a:br>
              <a:rPr lang="it-CH" sz="1100" noProof="0" dirty="0">
                <a:latin typeface="Century Gothic" panose="020B0502020202020204" pitchFamily="34" charset="0"/>
              </a:rPr>
            </a:br>
            <a:r>
              <a:rPr lang="it-CH" sz="1100" noProof="0" dirty="0">
                <a:latin typeface="Century Gothic" panose="020B0502020202020204" pitchFamily="34" charset="0"/>
              </a:rPr>
              <a:t>I metodi quantitativi possono rispondere sia alle domande </a:t>
            </a:r>
            <a:r>
              <a:rPr lang="it-CH" sz="1100" i="1" noProof="0" dirty="0">
                <a:latin typeface="Century Gothic" panose="020B0502020202020204" pitchFamily="34" charset="0"/>
              </a:rPr>
              <a:t>sul «cosa» </a:t>
            </a:r>
            <a:r>
              <a:rPr lang="it-CH" sz="1100" noProof="0" dirty="0">
                <a:latin typeface="Century Gothic" panose="020B0502020202020204" pitchFamily="34" charset="0"/>
              </a:rPr>
              <a:t>che su «perché» –</a:t>
            </a:r>
            <a:br>
              <a:rPr lang="it-CH" sz="1100" noProof="0" dirty="0">
                <a:latin typeface="Century Gothic" panose="020B0502020202020204" pitchFamily="34" charset="0"/>
              </a:rPr>
            </a:br>
            <a:r>
              <a:rPr lang="it-CH" sz="1100" noProof="0" dirty="0">
                <a:latin typeface="Century Gothic" panose="020B0502020202020204" pitchFamily="34" charset="0"/>
              </a:rPr>
              <a:t>ad esempio attraverso </a:t>
            </a:r>
            <a:r>
              <a:rPr lang="it-CH" sz="1100" b="1" noProof="0" dirty="0">
                <a:latin typeface="Century Gothic" panose="020B0502020202020204" pitchFamily="34" charset="0"/>
              </a:rPr>
              <a:t>correlazioni </a:t>
            </a:r>
            <a:r>
              <a:rPr lang="it-CH" sz="1100" noProof="0" dirty="0">
                <a:latin typeface="Century Gothic" panose="020B0502020202020204" pitchFamily="34" charset="0"/>
              </a:rPr>
              <a:t>o </a:t>
            </a:r>
            <a:r>
              <a:rPr lang="it-CH" sz="1100" b="1" noProof="0" dirty="0">
                <a:latin typeface="Century Gothic" panose="020B0502020202020204" pitchFamily="34" charset="0"/>
              </a:rPr>
              <a:t>regressioni </a:t>
            </a:r>
            <a:r>
              <a:rPr lang="it-CH" sz="1100" noProof="0" dirty="0">
                <a:latin typeface="Century Gothic" panose="020B0502020202020204" pitchFamily="34" charset="0"/>
              </a:rPr>
              <a:t>che evidenziano le relazioni tra le variabili.</a:t>
            </a:r>
          </a:p>
          <a:p>
            <a:pPr>
              <a:lnSpc>
                <a:spcPct val="100000"/>
              </a:lnSpc>
              <a:spcBef>
                <a:spcPts val="0"/>
              </a:spcBef>
              <a:spcAft>
                <a:spcPts val="600"/>
              </a:spcAft>
            </a:pPr>
            <a:r>
              <a:rPr lang="it-CH" sz="1100" b="1" noProof="0" dirty="0">
                <a:latin typeface="Century Gothic" panose="020B0502020202020204" pitchFamily="34" charset="0"/>
              </a:rPr>
              <a:t>Esempi:</a:t>
            </a:r>
          </a:p>
          <a:p>
            <a:pPr marL="171450" indent="-171450">
              <a:lnSpc>
                <a:spcPct val="100000"/>
              </a:lnSpc>
              <a:spcBef>
                <a:spcPts val="0"/>
              </a:spcBef>
              <a:spcAft>
                <a:spcPts val="600"/>
              </a:spcAft>
              <a:buFont typeface="Arial" panose="020B0604020202020204" pitchFamily="34" charset="0"/>
              <a:buChar char="•"/>
            </a:pPr>
            <a:r>
              <a:rPr lang="it-CH" sz="1100" noProof="0" dirty="0">
                <a:latin typeface="Century Gothic" panose="020B0502020202020204" pitchFamily="34" charset="0"/>
              </a:rPr>
              <a:t>un sondaggio nazionale mostra che </a:t>
            </a:r>
            <a:r>
              <a:rPr lang="it-CH" sz="1100" i="1" noProof="0" dirty="0">
                <a:latin typeface="Century Gothic" panose="020B0502020202020204" pitchFamily="34" charset="0"/>
              </a:rPr>
              <a:t>l’uso di bicchieri riutilizzabili aumenta quando vengono offerti sconti </a:t>
            </a:r>
            <a:r>
              <a:rPr lang="it-CH" sz="1100" noProof="0" dirty="0">
                <a:latin typeface="Century Gothic" panose="020B0502020202020204" pitchFamily="34" charset="0"/>
              </a:rPr>
              <a:t>(spiega </a:t>
            </a:r>
            <a:r>
              <a:rPr lang="it-CH" sz="1100" i="1" noProof="0" dirty="0">
                <a:latin typeface="Century Gothic" panose="020B0502020202020204" pitchFamily="34" charset="0"/>
              </a:rPr>
              <a:t>perché </a:t>
            </a:r>
            <a:r>
              <a:rPr lang="it-CH" sz="1100" noProof="0" dirty="0">
                <a:latin typeface="Century Gothic" panose="020B0502020202020204" pitchFamily="34" charset="0"/>
              </a:rPr>
              <a:t>il comportamento cambia);</a:t>
            </a:r>
          </a:p>
          <a:p>
            <a:pPr marL="171450" indent="-171450">
              <a:lnSpc>
                <a:spcPct val="100000"/>
              </a:lnSpc>
              <a:spcBef>
                <a:spcPts val="0"/>
              </a:spcBef>
              <a:spcAft>
                <a:spcPts val="600"/>
              </a:spcAft>
              <a:buFont typeface="Arial" panose="020B0604020202020204" pitchFamily="34" charset="0"/>
              <a:buChar char="•"/>
            </a:pPr>
            <a:r>
              <a:rPr lang="it-CH" sz="1100" noProof="0" dirty="0">
                <a:latin typeface="Century Gothic" panose="020B0502020202020204" pitchFamily="34" charset="0"/>
              </a:rPr>
              <a:t>i dati statistici mostrano che </a:t>
            </a:r>
            <a:r>
              <a:rPr lang="it-CH" sz="1100" i="1" noProof="0" dirty="0">
                <a:latin typeface="Century Gothic" panose="020B0502020202020204" pitchFamily="34" charset="0"/>
              </a:rPr>
              <a:t>i rifiuti derivanti dagli imballaggi da asporto aumentano con la densità di popolazione.</a:t>
            </a:r>
          </a:p>
          <a:p>
            <a:pPr>
              <a:lnSpc>
                <a:spcPct val="100000"/>
              </a:lnSpc>
              <a:spcBef>
                <a:spcPts val="0"/>
              </a:spcBef>
              <a:spcAft>
                <a:spcPts val="600"/>
              </a:spcAft>
            </a:pPr>
            <a:r>
              <a:rPr lang="it-CH" sz="1100" noProof="0" dirty="0">
                <a:latin typeface="Century Gothic" panose="020B0502020202020204" pitchFamily="34" charset="0"/>
              </a:rPr>
              <a:t>La ricerca quantitativa è utile per identificare </a:t>
            </a:r>
            <a:r>
              <a:rPr lang="it-CH" sz="1100" b="1" noProof="0" dirty="0">
                <a:latin typeface="Century Gothic" panose="020B0502020202020204" pitchFamily="34" charset="0"/>
              </a:rPr>
              <a:t>schemi, tendenze e relazioni causali </a:t>
            </a:r>
            <a:r>
              <a:rPr lang="it-CH" sz="1100" noProof="0" dirty="0">
                <a:latin typeface="Century Gothic" panose="020B0502020202020204" pitchFamily="34" charset="0"/>
              </a:rPr>
              <a:t>in grandi gruppi.</a:t>
            </a:r>
          </a:p>
          <a:p>
            <a:pPr>
              <a:lnSpc>
                <a:spcPct val="100000"/>
              </a:lnSpc>
              <a:spcBef>
                <a:spcPts val="0"/>
              </a:spcBef>
              <a:spcAft>
                <a:spcPts val="600"/>
              </a:spcAft>
            </a:pPr>
            <a:r>
              <a:rPr lang="it-CH" sz="1100" b="1" noProof="0" dirty="0">
                <a:latin typeface="Century Gothic" panose="020B0502020202020204" pitchFamily="34" charset="0"/>
              </a:rPr>
              <a:t>La ricerca qualitativa </a:t>
            </a:r>
            <a:r>
              <a:rPr lang="it-CH" sz="1100" noProof="0" dirty="0">
                <a:latin typeface="Century Gothic" panose="020B0502020202020204" pitchFamily="34" charset="0"/>
              </a:rPr>
              <a:t>si basa su </a:t>
            </a:r>
            <a:r>
              <a:rPr lang="it-CH" sz="1100" b="1" noProof="0" dirty="0">
                <a:latin typeface="Century Gothic" panose="020B0502020202020204" pitchFamily="34" charset="0"/>
              </a:rPr>
              <a:t>parole, osservazioni e significati</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Cerca di comprendere </a:t>
            </a:r>
            <a:r>
              <a:rPr lang="it-CH" sz="1100" i="1" noProof="0" dirty="0">
                <a:latin typeface="Century Gothic" panose="020B0502020202020204" pitchFamily="34" charset="0"/>
              </a:rPr>
              <a:t>come </a:t>
            </a:r>
            <a:r>
              <a:rPr lang="it-CH" sz="1100" noProof="0" dirty="0">
                <a:latin typeface="Century Gothic" panose="020B0502020202020204" pitchFamily="34" charset="0"/>
              </a:rPr>
              <a:t>e </a:t>
            </a:r>
            <a:r>
              <a:rPr lang="it-CH" sz="1100" i="1" noProof="0" dirty="0">
                <a:latin typeface="Century Gothic" panose="020B0502020202020204" pitchFamily="34" charset="0"/>
              </a:rPr>
              <a:t>perché </a:t>
            </a:r>
            <a:r>
              <a:rPr lang="it-CH" sz="1100" noProof="0" dirty="0">
                <a:latin typeface="Century Gothic" panose="020B0502020202020204" pitchFamily="34" charset="0"/>
              </a:rPr>
              <a:t>le persone si comportano o si sentono in determinati contesti.</a:t>
            </a:r>
            <a:br>
              <a:rPr lang="it-CH" sz="1100" noProof="0" dirty="0">
                <a:latin typeface="Century Gothic" panose="020B0502020202020204" pitchFamily="34" charset="0"/>
              </a:rPr>
            </a:br>
            <a:r>
              <a:rPr lang="it-CH" sz="1100" noProof="0" dirty="0">
                <a:latin typeface="Century Gothic" panose="020B0502020202020204" pitchFamily="34" charset="0"/>
              </a:rPr>
              <a:t>Anziché misurare la frequenza, indaga su </a:t>
            </a:r>
            <a:r>
              <a:rPr lang="it-CH" sz="1100" b="1" noProof="0" dirty="0">
                <a:latin typeface="Century Gothic" panose="020B0502020202020204" pitchFamily="34" charset="0"/>
              </a:rPr>
              <a:t>motivazioni, emozioni e interpretazioni </a:t>
            </a:r>
            <a:r>
              <a:rPr lang="it-CH" sz="1100" noProof="0" dirty="0">
                <a:latin typeface="Century Gothic" panose="020B0502020202020204" pitchFamily="34" charset="0"/>
              </a:rPr>
              <a:t>attraverso interviste, osservazioni o casi di studio.</a:t>
            </a:r>
          </a:p>
          <a:p>
            <a:pPr>
              <a:lnSpc>
                <a:spcPct val="100000"/>
              </a:lnSpc>
              <a:spcBef>
                <a:spcPts val="0"/>
              </a:spcBef>
              <a:spcAft>
                <a:spcPts val="600"/>
              </a:spcAft>
            </a:pPr>
            <a:r>
              <a:rPr lang="it-CH" sz="1100" b="1" noProof="0" dirty="0">
                <a:latin typeface="Century Gothic" panose="020B0502020202020204" pitchFamily="34" charset="0"/>
              </a:rPr>
              <a:t>Esempi:</a:t>
            </a:r>
          </a:p>
          <a:p>
            <a:pPr marL="171450" indent="-171450">
              <a:lnSpc>
                <a:spcPct val="100000"/>
              </a:lnSpc>
              <a:spcBef>
                <a:spcPts val="0"/>
              </a:spcBef>
              <a:spcAft>
                <a:spcPts val="600"/>
              </a:spcAft>
              <a:buFont typeface="Arial" panose="020B0604020202020204" pitchFamily="34" charset="0"/>
              <a:buChar char="•"/>
            </a:pPr>
            <a:r>
              <a:rPr lang="it-CH" sz="1100" noProof="0" dirty="0">
                <a:latin typeface="Century Gothic" panose="020B0502020202020204" pitchFamily="34" charset="0"/>
              </a:rPr>
              <a:t>un'intervista mostra che </a:t>
            </a:r>
            <a:r>
              <a:rPr lang="it-CH" sz="1100" i="1" noProof="0" dirty="0">
                <a:latin typeface="Century Gothic" panose="020B0502020202020204" pitchFamily="34" charset="0"/>
              </a:rPr>
              <a:t>le persone si sentono in colpa per l'uso della plastica, ma ritengono che le alternative siano poco pratiche;</a:t>
            </a:r>
          </a:p>
          <a:p>
            <a:pPr marL="171450" indent="-171450">
              <a:lnSpc>
                <a:spcPct val="100000"/>
              </a:lnSpc>
              <a:spcBef>
                <a:spcPts val="0"/>
              </a:spcBef>
              <a:spcAft>
                <a:spcPts val="600"/>
              </a:spcAft>
              <a:buFont typeface="Arial" panose="020B0604020202020204" pitchFamily="34" charset="0"/>
              <a:buChar char="•"/>
            </a:pPr>
            <a:r>
              <a:rPr lang="it-CH" sz="1100" noProof="0" dirty="0">
                <a:latin typeface="Century Gothic" panose="020B0502020202020204" pitchFamily="34" charset="0"/>
              </a:rPr>
              <a:t>le osservazioni mostrano </a:t>
            </a:r>
            <a:r>
              <a:rPr lang="it-CH" sz="1100" i="1" noProof="0" dirty="0">
                <a:latin typeface="Century Gothic" panose="020B0502020202020204" pitchFamily="34" charset="0"/>
              </a:rPr>
              <a:t>come i clienti</a:t>
            </a:r>
            <a:r>
              <a:rPr lang="it-CH" sz="1100" noProof="0" dirty="0">
                <a:latin typeface="Century Gothic" panose="020B0502020202020204" pitchFamily="34" charset="0"/>
              </a:rPr>
              <a:t>,</a:t>
            </a:r>
            <a:r>
              <a:rPr lang="it-CH" sz="1100" i="1" noProof="0" dirty="0">
                <a:latin typeface="Century Gothic" panose="020B0502020202020204" pitchFamily="34" charset="0"/>
              </a:rPr>
              <a:t> durante la pausa pranzo, debbano scegliere tra comodità e sostenibilità.</a:t>
            </a:r>
            <a:br>
              <a:rPr lang="it-CH" sz="1100" noProof="0" dirty="0">
                <a:latin typeface="Century Gothic" panose="020B0502020202020204" pitchFamily="34" charset="0"/>
              </a:rPr>
            </a:br>
            <a:r>
              <a:rPr lang="it-CH" sz="1100" noProof="0" dirty="0">
                <a:latin typeface="Century Gothic" panose="020B0502020202020204" pitchFamily="34" charset="0"/>
              </a:rPr>
              <a:t>La ricerca qualitativa offre </a:t>
            </a:r>
            <a:r>
              <a:rPr lang="it-CH" sz="1100" b="1" noProof="0" dirty="0">
                <a:latin typeface="Century Gothic" panose="020B0502020202020204" pitchFamily="34" charset="0"/>
              </a:rPr>
              <a:t>profondità e contesto</a:t>
            </a:r>
            <a:r>
              <a:rPr lang="it-CH" sz="1100" noProof="0" dirty="0">
                <a:latin typeface="Century Gothic" panose="020B0502020202020204" pitchFamily="34" charset="0"/>
              </a:rPr>
              <a:t>, spiega le esperienze individuali e rivela bisogni nascosti.</a:t>
            </a:r>
          </a:p>
          <a:p>
            <a:pPr>
              <a:lnSpc>
                <a:spcPct val="100000"/>
              </a:lnSpc>
              <a:spcBef>
                <a:spcPts val="0"/>
              </a:spcBef>
              <a:spcAft>
                <a:spcPts val="600"/>
              </a:spcAft>
            </a:pPr>
            <a:r>
              <a:rPr lang="it-CH" sz="1100" b="1" noProof="0" dirty="0">
                <a:latin typeface="Century Gothic" panose="020B0502020202020204" pitchFamily="34" charset="0"/>
              </a:rPr>
              <a:t>In breve:</a:t>
            </a:r>
            <a:endParaRPr lang="it-CH" sz="1100" noProof="0" dirty="0">
              <a:latin typeface="Century Gothic" panose="020B0502020202020204" pitchFamily="34" charset="0"/>
            </a:endParaRPr>
          </a:p>
          <a:p>
            <a:pPr>
              <a:lnSpc>
                <a:spcPct val="100000"/>
              </a:lnSpc>
              <a:spcBef>
                <a:spcPts val="0"/>
              </a:spcBef>
              <a:spcAft>
                <a:spcPts val="600"/>
              </a:spcAft>
            </a:pPr>
            <a:r>
              <a:rPr lang="it-CH" sz="1100" noProof="0" dirty="0">
                <a:latin typeface="Century Gothic" panose="020B0502020202020204" pitchFamily="34" charset="0"/>
              </a:rPr>
              <a:t>quantitativo = modelli misurabili in molte persone → Quanto? Quanto spesso? Perché, dal punto di vista statistico?</a:t>
            </a:r>
            <a:br>
              <a:rPr lang="it-CH" sz="1100" noProof="0" dirty="0">
                <a:latin typeface="Century Gothic" panose="020B0502020202020204" pitchFamily="34" charset="0"/>
              </a:rPr>
            </a:br>
            <a:r>
              <a:rPr lang="it-CH" sz="1100" noProof="0" dirty="0">
                <a:latin typeface="Century Gothic" panose="020B0502020202020204" pitchFamily="34" charset="0"/>
              </a:rPr>
              <a:t>qualitativo = significati e motivazioni di poche persone → Come? Perché, in base all’esperienza?</a:t>
            </a:r>
          </a:p>
          <a:p>
            <a:pPr>
              <a:lnSpc>
                <a:spcPct val="100000"/>
              </a:lnSpc>
              <a:spcBef>
                <a:spcPts val="0"/>
              </a:spcBef>
              <a:spcAft>
                <a:spcPts val="600"/>
              </a:spcAft>
            </a:pPr>
            <a:r>
              <a:rPr lang="it-CH" sz="1100" noProof="0" dirty="0">
                <a:latin typeface="Century Gothic" panose="020B0502020202020204" pitchFamily="34" charset="0"/>
              </a:rPr>
              <a:t>Gli imprenditori/le imprenditrici hanno bisogno di entrambe le prospettive:</a:t>
            </a:r>
            <a:br>
              <a:rPr lang="it-CH" sz="1100" noProof="0" dirty="0">
                <a:latin typeface="Century Gothic" panose="020B0502020202020204" pitchFamily="34" charset="0"/>
              </a:rPr>
            </a:br>
            <a:r>
              <a:rPr lang="it-CH" sz="1100" noProof="0" dirty="0">
                <a:latin typeface="Century Gothic" panose="020B0502020202020204" pitchFamily="34" charset="0"/>
              </a:rPr>
              <a:t>i dati quantitativi mostrano </a:t>
            </a:r>
            <a:r>
              <a:rPr lang="it-CH" sz="1100" b="1" noProof="0" dirty="0">
                <a:latin typeface="Century Gothic" panose="020B0502020202020204" pitchFamily="34" charset="0"/>
              </a:rPr>
              <a:t>cosa cambia e in che misura</a:t>
            </a:r>
            <a:r>
              <a:rPr lang="it-CH" sz="1100" noProof="0" dirty="0">
                <a:latin typeface="Century Gothic" panose="020B0502020202020204" pitchFamily="34" charset="0"/>
              </a:rPr>
              <a:t>, mentre le informazioni qualitative spiegano </a:t>
            </a:r>
            <a:r>
              <a:rPr lang="it-CH" sz="1100" b="1" noProof="0" dirty="0">
                <a:latin typeface="Century Gothic" panose="020B0502020202020204" pitchFamily="34" charset="0"/>
              </a:rPr>
              <a:t>perché ciò è importante e come le persone si comportano al riguardo.</a:t>
            </a:r>
            <a:endParaRPr lang="it-CH" sz="1100" noProof="0" dirty="0">
              <a:latin typeface="Century Gothic" panose="020B0502020202020204" pitchFamily="34" charset="0"/>
            </a:endParaRPr>
          </a:p>
          <a:p>
            <a:endParaRPr lang="de-CH" dirty="0"/>
          </a:p>
        </p:txBody>
      </p:sp>
      <p:sp>
        <p:nvSpPr>
          <p:cNvPr id="4" name="Foliennummernplatzhalter 3">
            <a:extLst>
              <a:ext uri="{FF2B5EF4-FFF2-40B4-BE49-F238E27FC236}">
                <a16:creationId xmlns:a16="http://schemas.microsoft.com/office/drawing/2014/main" id="{1CB6A39C-58DE-7BF2-6D7F-FD1B000CCC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9654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E6FC5-F735-60CD-BD3D-10669BCDD27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F392D6F-2AD1-3359-28EC-5D5A0695397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564FAF7-F92F-1F87-ACBD-D59375F82B4E}"/>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Utilizzate la metafora:</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Ricerca secondaria = </a:t>
            </a:r>
            <a:r>
              <a:rPr lang="it-CH" sz="1100" b="1" noProof="0" dirty="0">
                <a:latin typeface="Century Gothic" panose="020B0502020202020204" pitchFamily="34" charset="0"/>
              </a:rPr>
              <a:t>la mappa </a:t>
            </a:r>
            <a:r>
              <a:rPr lang="it-CH" sz="1100" noProof="0" dirty="0">
                <a:latin typeface="Century Gothic" panose="020B0502020202020204" pitchFamily="34" charset="0"/>
              </a:rPr>
              <a:t>(panoramica, direzione)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Ricerca sul campo = </a:t>
            </a:r>
            <a:r>
              <a:rPr lang="it-CH" sz="1100" b="1" noProof="0" dirty="0">
                <a:latin typeface="Century Gothic" panose="020B0502020202020204" pitchFamily="34" charset="0"/>
              </a:rPr>
              <a:t>il territorio </a:t>
            </a:r>
            <a:r>
              <a:rPr lang="it-CH" sz="1100" noProof="0" dirty="0">
                <a:latin typeface="Century Gothic" panose="020B0502020202020204" pitchFamily="34" charset="0"/>
              </a:rPr>
              <a:t>(realtà, dettagli)</a:t>
            </a:r>
          </a:p>
          <a:p>
            <a:pPr>
              <a:spcAft>
                <a:spcPts val="600"/>
              </a:spcAft>
            </a:pPr>
            <a:r>
              <a:rPr lang="it-CH" sz="1100" noProof="0" dirty="0">
                <a:latin typeface="Century Gothic" panose="020B0502020202020204" pitchFamily="34" charset="0"/>
              </a:rPr>
              <a:t>Messaggio importante:</a:t>
            </a:r>
            <a:br>
              <a:rPr lang="it-CH" sz="1100" noProof="0" dirty="0">
                <a:latin typeface="Century Gothic" panose="020B0502020202020204" pitchFamily="34" charset="0"/>
              </a:rPr>
            </a:br>
            <a:r>
              <a:rPr lang="it-CH" sz="1100" noProof="0" dirty="0">
                <a:latin typeface="Century Gothic" panose="020B0502020202020204" pitchFamily="34" charset="0"/>
              </a:rPr>
              <a:t>La ricerca </a:t>
            </a:r>
            <a:r>
              <a:rPr lang="it-CH" sz="1100" b="1" noProof="0" dirty="0">
                <a:latin typeface="Century Gothic" panose="020B0502020202020204" pitchFamily="34" charset="0"/>
              </a:rPr>
              <a:t>non</a:t>
            </a:r>
            <a:r>
              <a:rPr lang="it-CH" sz="1100" noProof="0" dirty="0">
                <a:latin typeface="Century Gothic" panose="020B0502020202020204" pitchFamily="34" charset="0"/>
              </a:rPr>
              <a:t> è </a:t>
            </a:r>
            <a:r>
              <a:rPr lang="it-CH" sz="1100" b="1" noProof="0" dirty="0">
                <a:latin typeface="Century Gothic" panose="020B0502020202020204" pitchFamily="34" charset="0"/>
              </a:rPr>
              <a:t>un processo lineare</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Le persone in formazione possono passare da una prospettiva all’altra, affinare le domande e approfondire la loro comprensione.</a:t>
            </a:r>
            <a:br>
              <a:rPr lang="it-CH" sz="1100" noProof="0" dirty="0">
                <a:latin typeface="Century Gothic" panose="020B0502020202020204" pitchFamily="34" charset="0"/>
              </a:rPr>
            </a:br>
            <a:r>
              <a:rPr lang="it-CH" sz="1100" noProof="0" dirty="0">
                <a:latin typeface="Century Gothic" panose="020B0502020202020204" pitchFamily="34" charset="0"/>
              </a:rPr>
              <a:t>Nuove conoscenze emergono quando </a:t>
            </a:r>
            <a:r>
              <a:rPr lang="it-CH" sz="1100" b="1" noProof="0" dirty="0">
                <a:latin typeface="Century Gothic" panose="020B0502020202020204" pitchFamily="34" charset="0"/>
              </a:rPr>
              <a:t>entrambe le prospettive coincidono </a:t>
            </a:r>
            <a:r>
              <a:rPr lang="it-CH" sz="1100" noProof="0" dirty="0">
                <a:latin typeface="Century Gothic" panose="020B0502020202020204" pitchFamily="34" charset="0"/>
              </a:rPr>
              <a:t>o evidenziano una lacuna che vale la pena approfondire.</a:t>
            </a:r>
          </a:p>
          <a:p>
            <a:endParaRPr lang="de-CH" dirty="0"/>
          </a:p>
        </p:txBody>
      </p:sp>
      <p:sp>
        <p:nvSpPr>
          <p:cNvPr id="4" name="Foliennummernplatzhalter 3">
            <a:extLst>
              <a:ext uri="{FF2B5EF4-FFF2-40B4-BE49-F238E27FC236}">
                <a16:creationId xmlns:a16="http://schemas.microsoft.com/office/drawing/2014/main" id="{F55EA25D-A7FD-A6FE-08A6-B605876872D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22795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76770-D222-6473-E94E-011D34544F9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C4CCB37-7EAB-8BD0-50E4-FBBFCA2F185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3F092C3-B956-526B-D508-602A49FA3378}"/>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diapositiva evidenzia che </a:t>
            </a:r>
            <a:r>
              <a:rPr lang="it-CH" sz="1100" b="1" noProof="0" dirty="0">
                <a:latin typeface="Century Gothic" panose="020B0502020202020204" pitchFamily="34" charset="0"/>
              </a:rPr>
              <a:t>l'intelligenza artificiale può supportare</a:t>
            </a:r>
            <a:r>
              <a:rPr lang="it-CH" sz="1100" noProof="0" dirty="0">
                <a:latin typeface="Century Gothic" panose="020B0502020202020204" pitchFamily="34" charset="0"/>
              </a:rPr>
              <a:t> la ricerca umana</a:t>
            </a:r>
            <a:r>
              <a:rPr lang="it-CH" sz="1100" b="1" noProof="0" dirty="0">
                <a:latin typeface="Century Gothic" panose="020B0502020202020204" pitchFamily="34" charset="0"/>
              </a:rPr>
              <a:t>, ma non potrà mai sostituirla</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Il messaggio chiave è:</a:t>
            </a:r>
          </a:p>
          <a:p>
            <a:pPr>
              <a:spcAft>
                <a:spcPts val="600"/>
              </a:spcAft>
            </a:pPr>
            <a:r>
              <a:rPr lang="it-CH" sz="1100" noProof="0" dirty="0">
                <a:latin typeface="Century Gothic" panose="020B0502020202020204" pitchFamily="34" charset="0"/>
              </a:rPr>
              <a:t>utilizzate l’IA come </a:t>
            </a:r>
            <a:r>
              <a:rPr lang="it-CH" sz="1100" i="1" noProof="0" dirty="0">
                <a:latin typeface="Century Gothic" panose="020B0502020202020204" pitchFamily="34" charset="0"/>
              </a:rPr>
              <a:t>assistente intelligente</a:t>
            </a:r>
            <a:r>
              <a:rPr lang="it-CH" sz="1100" noProof="0" dirty="0">
                <a:latin typeface="Century Gothic" panose="020B0502020202020204" pitchFamily="34" charset="0"/>
              </a:rPr>
              <a:t>, non come </a:t>
            </a:r>
            <a:r>
              <a:rPr lang="it-CH" sz="1100" i="1" noProof="0" dirty="0">
                <a:latin typeface="Century Gothic" panose="020B0502020202020204" pitchFamily="34" charset="0"/>
              </a:rPr>
              <a:t>sostituto del pensiero o dell’osservazione della realtà</a:t>
            </a:r>
            <a:r>
              <a:rPr lang="it-CH" sz="1100" noProof="0" dirty="0">
                <a:latin typeface="Century Gothic" panose="020B0502020202020204" pitchFamily="34" charset="0"/>
              </a:rPr>
              <a:t>.</a:t>
            </a:r>
          </a:p>
          <a:p>
            <a:pPr>
              <a:spcAft>
                <a:spcPts val="600"/>
              </a:spcAft>
            </a:pPr>
            <a:r>
              <a:rPr lang="it-CH" sz="1100" noProof="0" dirty="0">
                <a:latin typeface="Century Gothic" panose="020B0502020202020204" pitchFamily="34" charset="0"/>
              </a:rPr>
              <a:t>Gli strumenti di IA generativa (</a:t>
            </a:r>
            <a:r>
              <a:rPr lang="it-CH" sz="1100" noProof="0" dirty="0" err="1">
                <a:latin typeface="Century Gothic" panose="020B0502020202020204" pitchFamily="34" charset="0"/>
              </a:rPr>
              <a:t>GenAI</a:t>
            </a:r>
            <a:r>
              <a:rPr lang="it-CH" sz="1100" noProof="0" dirty="0">
                <a:latin typeface="Century Gothic" panose="020B0502020202020204" pitchFamily="34" charset="0"/>
              </a:rPr>
              <a:t>) sono in grado di elaborare rapidamente grandi quantità di informazioni. Possono riassumere, organizzare, confrontare e persino creare prime bozze di idee, ma non «conoscono» il mondo in tempo reale. La loro conoscenza si basa sui dati con cui sono stati addestrati (fino a una determinata data) e su modelli testuali, non su esperienze dirette o fatti verificati.</a:t>
            </a:r>
          </a:p>
          <a:p>
            <a:pPr>
              <a:spcAft>
                <a:spcPts val="600"/>
              </a:spcAft>
            </a:pPr>
            <a:r>
              <a:rPr lang="it-CH" sz="1100" b="1" noProof="0" dirty="0">
                <a:latin typeface="Century Gothic" panose="020B0502020202020204" pitchFamily="34" charset="0"/>
              </a:rPr>
              <a:t>Come la </a:t>
            </a:r>
            <a:r>
              <a:rPr lang="it-CH" sz="1100" b="1" noProof="0" dirty="0" err="1">
                <a:latin typeface="Century Gothic" panose="020B0502020202020204" pitchFamily="34" charset="0"/>
              </a:rPr>
              <a:t>GenAI</a:t>
            </a:r>
            <a:r>
              <a:rPr lang="it-CH" sz="1100" b="1" noProof="0" dirty="0">
                <a:latin typeface="Century Gothic" panose="020B0502020202020204" pitchFamily="34" charset="0"/>
              </a:rPr>
              <a:t> supporta la ricerca secondaria</a:t>
            </a:r>
          </a:p>
          <a:p>
            <a:pPr>
              <a:spcAft>
                <a:spcPts val="600"/>
              </a:spcAft>
            </a:pPr>
            <a:r>
              <a:rPr lang="it-CH" sz="1100" b="1" noProof="0" dirty="0">
                <a:latin typeface="Century Gothic" panose="020B0502020202020204" pitchFamily="34" charset="0"/>
              </a:rPr>
              <a:t>Sintesi di articoli, rapporti e set di dati lunghi:</a:t>
            </a:r>
            <a:br>
              <a:rPr lang="it-CH" sz="1100" noProof="0" dirty="0">
                <a:latin typeface="Century Gothic" panose="020B0502020202020204" pitchFamily="34" charset="0"/>
              </a:rPr>
            </a:br>
            <a:r>
              <a:rPr lang="it-CH" sz="1100" noProof="0" dirty="0">
                <a:latin typeface="Century Gothic" panose="020B0502020202020204" pitchFamily="34" charset="0"/>
              </a:rPr>
              <a:t>Le persone in formazione possono utilizzare l’IA per identificare rapidamente i concetti principali contenuti in documenti voluminosi, come rapporti di mercato o analisi di tendenza.</a:t>
            </a:r>
            <a:br>
              <a:rPr lang="it-CH" sz="1100" noProof="0" dirty="0">
                <a:latin typeface="Century Gothic" panose="020B0502020202020204" pitchFamily="34" charset="0"/>
              </a:rPr>
            </a:br>
            <a:r>
              <a:rPr lang="it-CH" sz="1100" noProof="0" dirty="0">
                <a:latin typeface="Century Gothic" panose="020B0502020202020204" pitchFamily="34" charset="0"/>
              </a:rPr>
              <a:t>→ </a:t>
            </a:r>
            <a:r>
              <a:rPr lang="it-CH" sz="1100" i="1" noProof="0" dirty="0">
                <a:latin typeface="Century Gothic" panose="020B0502020202020204" pitchFamily="34" charset="0"/>
              </a:rPr>
              <a:t>Esempio: inserite un rapporto di mercato di 20 pagine in ChatGPT e chiedete di elencare 10 punti chiave.</a:t>
            </a:r>
            <a:br>
              <a:rPr lang="it-CH" sz="1100" noProof="0" dirty="0">
                <a:latin typeface="Century Gothic" panose="020B0502020202020204" pitchFamily="34" charset="0"/>
              </a:rPr>
            </a:br>
            <a:r>
              <a:rPr lang="it-CH" sz="1100" noProof="0" dirty="0">
                <a:latin typeface="Century Gothic" panose="020B0502020202020204" pitchFamily="34" charset="0"/>
              </a:rPr>
              <a:t>Ricordate alle persone in formazione di verificare sempre i dati importanti nella fonte originale prima di utilizzarli.</a:t>
            </a:r>
          </a:p>
          <a:p>
            <a:pPr>
              <a:spcAft>
                <a:spcPts val="600"/>
              </a:spcAft>
            </a:pPr>
            <a:r>
              <a:rPr lang="it-CH" sz="1100" b="1" noProof="0" dirty="0">
                <a:latin typeface="Century Gothic" panose="020B0502020202020204" pitchFamily="34" charset="0"/>
              </a:rPr>
              <a:t>Raggruppamento e confronto delle tendenze emergenti:</a:t>
            </a:r>
            <a:br>
              <a:rPr lang="it-CH" sz="1100" noProof="0" dirty="0">
                <a:latin typeface="Century Gothic" panose="020B0502020202020204" pitchFamily="34" charset="0"/>
              </a:rPr>
            </a:br>
            <a:r>
              <a:rPr lang="it-CH" sz="1100" noProof="0" dirty="0">
                <a:latin typeface="Century Gothic" panose="020B0502020202020204" pitchFamily="34" charset="0"/>
              </a:rPr>
              <a:t>L’IA può evidenziare somiglianze, contraddizioni o nuovi modelli in più documenti.</a:t>
            </a:r>
            <a:br>
              <a:rPr lang="it-CH" sz="1100" noProof="0" dirty="0">
                <a:latin typeface="Century Gothic" panose="020B0502020202020204" pitchFamily="34" charset="0"/>
              </a:rPr>
            </a:br>
            <a:r>
              <a:rPr lang="it-CH" sz="1100" noProof="0" dirty="0">
                <a:latin typeface="Century Gothic" panose="020B0502020202020204" pitchFamily="34" charset="0"/>
              </a:rPr>
              <a:t>→ </a:t>
            </a:r>
            <a:r>
              <a:rPr lang="it-CH" sz="1100" i="1" noProof="0" dirty="0">
                <a:latin typeface="Century Gothic" panose="020B0502020202020204" pitchFamily="34" charset="0"/>
              </a:rPr>
              <a:t>Esempio: chiedete all’IA di identificare i temi comuni in tre rapporti e di riassumerne le differenze.</a:t>
            </a:r>
            <a:br>
              <a:rPr lang="it-CH" sz="1100" noProof="0" dirty="0">
                <a:latin typeface="Century Gothic" panose="020B0502020202020204" pitchFamily="34" charset="0"/>
              </a:rPr>
            </a:br>
            <a:r>
              <a:rPr lang="it-CH" sz="1100" noProof="0" dirty="0">
                <a:latin typeface="Century Gothic" panose="020B0502020202020204" pitchFamily="34" charset="0"/>
              </a:rPr>
              <a:t>Questo aiuta le persone in formazione a capire come diverse organizzazioni affrontano lo stesso argomento.</a:t>
            </a:r>
          </a:p>
          <a:p>
            <a:pPr>
              <a:spcAft>
                <a:spcPts val="600"/>
              </a:spcAft>
            </a:pPr>
            <a:r>
              <a:rPr lang="it-CH" sz="1100" b="1" noProof="0" dirty="0">
                <a:latin typeface="Century Gothic" panose="020B0502020202020204" pitchFamily="34" charset="0"/>
              </a:rPr>
              <a:t>Creare confronti tra concorrenti o prodotti:</a:t>
            </a:r>
            <a:br>
              <a:rPr lang="it-CH" sz="1100" noProof="0" dirty="0">
                <a:latin typeface="Century Gothic" panose="020B0502020202020204" pitchFamily="34" charset="0"/>
              </a:rPr>
            </a:br>
            <a:r>
              <a:rPr lang="it-CH" sz="1100" noProof="0" dirty="0">
                <a:latin typeface="Century Gothic" panose="020B0502020202020204" pitchFamily="34" charset="0"/>
              </a:rPr>
              <a:t>le persone in formazione possono utilizzare l’IA per strutturare le informazioni pubbliche sui concorrenti, ad esempio confrontando prezzi, caratteristiche e orientamento alla clientela.</a:t>
            </a:r>
            <a:br>
              <a:rPr lang="it-CH" sz="1100" noProof="0" dirty="0">
                <a:latin typeface="Century Gothic" panose="020B0502020202020204" pitchFamily="34" charset="0"/>
              </a:rPr>
            </a:br>
            <a:r>
              <a:rPr lang="it-CH" sz="1100" noProof="0" dirty="0">
                <a:latin typeface="Century Gothic" panose="020B0502020202020204" pitchFamily="34" charset="0"/>
              </a:rPr>
              <a:t>→ </a:t>
            </a:r>
            <a:r>
              <a:rPr lang="it-CH" sz="1100" i="1" noProof="0" dirty="0">
                <a:latin typeface="Century Gothic" panose="020B0502020202020204" pitchFamily="34" charset="0"/>
              </a:rPr>
              <a:t>Esempio: chiedete all’IA di creare una tabella comparativa delle cinque aziende leader in un determinato mercato.</a:t>
            </a:r>
            <a:br>
              <a:rPr lang="it-CH" sz="1100" noProof="0" dirty="0">
                <a:latin typeface="Century Gothic" panose="020B0502020202020204" pitchFamily="34" charset="0"/>
              </a:rPr>
            </a:br>
            <a:r>
              <a:rPr lang="it-CH" sz="1100" noProof="0" dirty="0">
                <a:latin typeface="Century Gothic" panose="020B0502020202020204" pitchFamily="34" charset="0"/>
              </a:rPr>
              <a:t>Incoraggiate le persone in formazione a verificare ogni dato sulla base dei siti web aziendali o dei bilanci.</a:t>
            </a:r>
          </a:p>
          <a:p>
            <a:pPr>
              <a:spcAft>
                <a:spcPts val="600"/>
              </a:spcAft>
            </a:pPr>
            <a:r>
              <a:rPr lang="it-CH" sz="1100" noProof="0" dirty="0">
                <a:latin typeface="Century Gothic" panose="020B0502020202020204" pitchFamily="34" charset="0"/>
              </a:rPr>
              <a:t>Ricordate alle persone in formazione che, sebbene i riassunti generati dall’IA possano far risparmiare tempo, </a:t>
            </a:r>
            <a:r>
              <a:rPr lang="it-CH" sz="1100" b="1" noProof="0" dirty="0">
                <a:latin typeface="Century Gothic" panose="020B0502020202020204" pitchFamily="34" charset="0"/>
              </a:rPr>
              <a:t>devono sempre essere verificati</a:t>
            </a:r>
            <a:r>
              <a:rPr lang="it-CH" sz="1100" noProof="0" dirty="0">
                <a:latin typeface="Century Gothic" panose="020B0502020202020204" pitchFamily="34" charset="0"/>
              </a:rPr>
              <a:t>. Incoraggiate le persone in formazione a verificare le informazioni importanti utilizzando fonti originali (rapporti ufficiali, portali di dati, articoli scientifici).</a:t>
            </a:r>
          </a:p>
          <a:p>
            <a:pPr>
              <a:spcAft>
                <a:spcPts val="600"/>
              </a:spcAft>
            </a:pPr>
            <a:r>
              <a:rPr lang="it-CH" sz="1100" b="1" noProof="0" dirty="0">
                <a:latin typeface="Century Gothic" panose="020B0502020202020204" pitchFamily="34" charset="0"/>
              </a:rPr>
              <a:t>Come la </a:t>
            </a:r>
            <a:r>
              <a:rPr lang="it-CH" sz="1100" b="1" noProof="0" dirty="0" err="1">
                <a:latin typeface="Century Gothic" panose="020B0502020202020204" pitchFamily="34" charset="0"/>
              </a:rPr>
              <a:t>GenAI</a:t>
            </a:r>
            <a:r>
              <a:rPr lang="it-CH" sz="1100" b="1" noProof="0" dirty="0">
                <a:latin typeface="Century Gothic" panose="020B0502020202020204" pitchFamily="34" charset="0"/>
              </a:rPr>
              <a:t> supporta la ricerca sul campo</a:t>
            </a:r>
          </a:p>
          <a:p>
            <a:pPr>
              <a:spcAft>
                <a:spcPts val="600"/>
              </a:spcAft>
            </a:pPr>
            <a:r>
              <a:rPr lang="it-CH" sz="1100" noProof="0" dirty="0">
                <a:latin typeface="Century Gothic" panose="020B0502020202020204" pitchFamily="34" charset="0"/>
              </a:rPr>
              <a:t>L’IA può essere d’aiuto </a:t>
            </a:r>
            <a:r>
              <a:rPr lang="it-CH" sz="1100" i="1" noProof="0" dirty="0">
                <a:latin typeface="Century Gothic" panose="020B0502020202020204" pitchFamily="34" charset="0"/>
              </a:rPr>
              <a:t>sia prima che dopo </a:t>
            </a:r>
            <a:r>
              <a:rPr lang="it-CH" sz="1100" noProof="0" dirty="0">
                <a:latin typeface="Century Gothic" panose="020B0502020202020204" pitchFamily="34" charset="0"/>
              </a:rPr>
              <a:t>l’interazione con le persone, ma non può mai sostituirle.</a:t>
            </a:r>
          </a:p>
          <a:p>
            <a:pPr>
              <a:spcAft>
                <a:spcPts val="600"/>
              </a:spcAft>
            </a:pPr>
            <a:r>
              <a:rPr lang="it-CH" sz="1100" b="1" noProof="0" dirty="0">
                <a:latin typeface="Century Gothic" panose="020B0502020202020204" pitchFamily="34" charset="0"/>
              </a:rPr>
              <a:t>Create guide su misura di un gruppo di utenti relativamente alle domande per le interviste :</a:t>
            </a:r>
            <a:br>
              <a:rPr lang="it-CH" sz="1100" noProof="0" dirty="0">
                <a:latin typeface="Century Gothic" panose="020B0502020202020204" pitchFamily="34" charset="0"/>
              </a:rPr>
            </a:br>
            <a:r>
              <a:rPr lang="it-CH" sz="1100" noProof="0" dirty="0">
                <a:latin typeface="Century Gothic" panose="020B0502020202020204" pitchFamily="34" charset="0"/>
              </a:rPr>
              <a:t>L’IA può aiutare le persone in formazione a elaborare domande per le interviste equilibrate e neutrali, su misura per specifici gruppi target.</a:t>
            </a:r>
            <a:br>
              <a:rPr lang="it-CH" sz="1100" noProof="0" dirty="0">
                <a:latin typeface="Century Gothic" panose="020B0502020202020204" pitchFamily="34" charset="0"/>
              </a:rPr>
            </a:br>
            <a:r>
              <a:rPr lang="it-CH" sz="1100" noProof="0" dirty="0">
                <a:latin typeface="Century Gothic" panose="020B0502020202020204" pitchFamily="34" charset="0"/>
              </a:rPr>
              <a:t>→ </a:t>
            </a:r>
            <a:r>
              <a:rPr lang="it-CH" sz="1100" i="1" noProof="0" dirty="0">
                <a:latin typeface="Century Gothic" panose="020B0502020202020204" pitchFamily="34" charset="0"/>
              </a:rPr>
              <a:t>Esempio: create una guida per interviste a giovani dai 18 ai 25 anni sulle loro abitudini di fitness. Domande brevi e neutrali.</a:t>
            </a:r>
            <a:br>
              <a:rPr lang="it-CH" sz="1100" noProof="0" dirty="0">
                <a:latin typeface="Century Gothic" panose="020B0502020202020204" pitchFamily="34" charset="0"/>
              </a:rPr>
            </a:br>
            <a:r>
              <a:rPr lang="it-CH" sz="1100" noProof="0" dirty="0">
                <a:latin typeface="Century Gothic" panose="020B0502020202020204" pitchFamily="34" charset="0"/>
              </a:rPr>
              <a:t>Spiegate che le interviste di qualità evitano domande suggestive e si concentrano sulle esperienze degli/delle utenti.</a:t>
            </a:r>
          </a:p>
          <a:p>
            <a:pPr>
              <a:spcAft>
                <a:spcPts val="600"/>
              </a:spcAft>
            </a:pPr>
            <a:r>
              <a:rPr lang="it-CH" sz="1100" b="1" noProof="0" dirty="0">
                <a:latin typeface="Century Gothic" panose="020B0502020202020204" pitchFamily="34" charset="0"/>
              </a:rPr>
              <a:t>Analizzate le trascrizioni delle interviste ed estraete i temi:</a:t>
            </a:r>
            <a:br>
              <a:rPr lang="it-CH" sz="1100" noProof="0" dirty="0">
                <a:latin typeface="Century Gothic" panose="020B0502020202020204" pitchFamily="34" charset="0"/>
              </a:rPr>
            </a:br>
            <a:r>
              <a:rPr lang="it-CH" sz="1100" noProof="0" dirty="0">
                <a:latin typeface="Century Gothic" panose="020B0502020202020204" pitchFamily="34" charset="0"/>
              </a:rPr>
              <a:t>Dopo aver condotto le interviste, le persone in formazione possono inserire i propri appunti o le trascrizioni nell’IA per individuare idee o frustrazioni ricorrenti.</a:t>
            </a:r>
            <a:br>
              <a:rPr lang="it-CH" sz="1100" noProof="0" dirty="0">
                <a:latin typeface="Century Gothic" panose="020B0502020202020204" pitchFamily="34" charset="0"/>
              </a:rPr>
            </a:br>
            <a:r>
              <a:rPr lang="it-CH" sz="1100" noProof="0" dirty="0">
                <a:latin typeface="Century Gothic" panose="020B0502020202020204" pitchFamily="34" charset="0"/>
              </a:rPr>
              <a:t>→ </a:t>
            </a:r>
            <a:r>
              <a:rPr lang="it-CH" sz="1100" i="1" noProof="0" dirty="0">
                <a:latin typeface="Century Gothic" panose="020B0502020202020204" pitchFamily="34" charset="0"/>
              </a:rPr>
              <a:t>Esempio: identificate motivazioni, frustrazioni e bisogni ricorrenti.</a:t>
            </a:r>
            <a:br>
              <a:rPr lang="it-CH" sz="1100" noProof="0" dirty="0">
                <a:latin typeface="Century Gothic" panose="020B0502020202020204" pitchFamily="34" charset="0"/>
              </a:rPr>
            </a:br>
            <a:r>
              <a:rPr lang="it-CH" sz="1100" noProof="0" dirty="0">
                <a:latin typeface="Century Gothic" panose="020B0502020202020204" pitchFamily="34" charset="0"/>
              </a:rPr>
              <a:t>Questo può aiutarli a passare dal testo grezzo a conoscenze strutturate, ma devono verificare che i temi riflettano effettivamente ciò che hanno detto i/le partecipanti.</a:t>
            </a:r>
          </a:p>
          <a:p>
            <a:pPr>
              <a:spcAft>
                <a:spcPts val="600"/>
              </a:spcAft>
            </a:pPr>
            <a:r>
              <a:rPr lang="it-CH" sz="1100" b="1" noProof="0" dirty="0">
                <a:latin typeface="Century Gothic" panose="020B0502020202020204" pitchFamily="34" charset="0"/>
              </a:rPr>
              <a:t>Simulate i profili degli/delle utenti per testare le prime idee:</a:t>
            </a:r>
            <a:br>
              <a:rPr lang="it-CH" sz="1100" noProof="0" dirty="0">
                <a:latin typeface="Century Gothic" panose="020B0502020202020204" pitchFamily="34" charset="0"/>
              </a:rPr>
            </a:br>
            <a:r>
              <a:rPr lang="it-CH" sz="1100" noProof="0" dirty="0">
                <a:latin typeface="Century Gothic" panose="020B0502020202020204" pitchFamily="34" charset="0"/>
              </a:rPr>
              <a:t>L'intelligenza artificiale può fungere da sostituto delle prime reazioni dei/delle clienti, consentendo alle persone in formazione di testare le proprie idee prima di parlare con persone reali.</a:t>
            </a:r>
            <a:br>
              <a:rPr lang="it-CH" sz="1100" noProof="0" dirty="0">
                <a:latin typeface="Century Gothic" panose="020B0502020202020204" pitchFamily="34" charset="0"/>
              </a:rPr>
            </a:br>
            <a:r>
              <a:rPr lang="it-CH" sz="1100" noProof="0" dirty="0">
                <a:latin typeface="Century Gothic" panose="020B0502020202020204" pitchFamily="34" charset="0"/>
              </a:rPr>
              <a:t>→ </a:t>
            </a:r>
            <a:r>
              <a:rPr lang="it-CH" sz="1100" i="1" noProof="0" dirty="0">
                <a:latin typeface="Century Gothic" panose="020B0502020202020204" pitchFamily="34" charset="0"/>
              </a:rPr>
              <a:t>Esempio: comportati come uno studente di 19 anni che vorrebbe iniziare l’allenamento, ma non ha tempo. Cosa ti motiverebbe?</a:t>
            </a:r>
            <a:br>
              <a:rPr lang="it-CH" sz="1100" noProof="0" dirty="0">
                <a:latin typeface="Century Gothic" panose="020B0502020202020204" pitchFamily="34" charset="0"/>
              </a:rPr>
            </a:br>
            <a:r>
              <a:rPr lang="it-CH" sz="1100" noProof="0" dirty="0">
                <a:latin typeface="Century Gothic" panose="020B0502020202020204" pitchFamily="34" charset="0"/>
              </a:rPr>
              <a:t>Si tratta di un esercizio di riscaldamento e non sostituisce le interviste reali.</a:t>
            </a:r>
          </a:p>
          <a:p>
            <a:pPr>
              <a:spcAft>
                <a:spcPts val="600"/>
              </a:spcAft>
            </a:pPr>
            <a:r>
              <a:rPr lang="it-CH" sz="1100" noProof="0" dirty="0">
                <a:latin typeface="Century Gothic" panose="020B0502020202020204" pitchFamily="34" charset="0"/>
              </a:rPr>
              <a:t>Sottolineate che l’IA non </a:t>
            </a:r>
            <a:r>
              <a:rPr lang="it-CH" sz="1100" b="1" noProof="0" dirty="0">
                <a:latin typeface="Century Gothic" panose="020B0502020202020204" pitchFamily="34" charset="0"/>
              </a:rPr>
              <a:t>è in grado di percepire emozioni, tono di voce o linguaggio del corpo </a:t>
            </a:r>
            <a:r>
              <a:rPr lang="it-CH" sz="1100" noProof="0" dirty="0">
                <a:latin typeface="Century Gothic" panose="020B0502020202020204" pitchFamily="34" charset="0"/>
              </a:rPr>
              <a:t>– elementi che spesso sono determinanti per comprendere le esigenze degli/delle utenti. Inoltre, non è in grado di riconoscere se un’affermazione o un comportamento sia autentico, unico o specifico di una determinata cultura.</a:t>
            </a:r>
          </a:p>
          <a:p>
            <a:pPr>
              <a:spcAft>
                <a:spcPts val="600"/>
              </a:spcAft>
            </a:pPr>
            <a:r>
              <a:rPr lang="it-CH" sz="1100" b="1" noProof="0" dirty="0">
                <a:latin typeface="Century Gothic" panose="020B0502020202020204" pitchFamily="34" charset="0"/>
              </a:rPr>
              <a:t>Limiti e uso responsabile</a:t>
            </a:r>
          </a:p>
          <a:p>
            <a:pPr>
              <a:spcAft>
                <a:spcPts val="600"/>
              </a:spcAft>
            </a:pPr>
            <a:r>
              <a:rPr lang="it-CH" sz="1100" noProof="0" dirty="0">
                <a:latin typeface="Century Gothic" panose="020B0502020202020204" pitchFamily="34" charset="0"/>
              </a:rPr>
              <a:t>È importante spiegare alle persone in formazione quanto segue riguardo agli strumenti </a:t>
            </a:r>
            <a:r>
              <a:rPr lang="it-CH" sz="1100" noProof="0" dirty="0" err="1">
                <a:latin typeface="Century Gothic" panose="020B0502020202020204" pitchFamily="34" charset="0"/>
              </a:rPr>
              <a:t>GenAI</a:t>
            </a:r>
            <a:r>
              <a:rPr lang="it-CH" sz="1100" noProof="0" dirty="0">
                <a:latin typeface="Century Gothic" panose="020B0502020202020204" pitchFamily="34" charset="0"/>
              </a:rPr>
              <a:t>:</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non accedono a dati in tempo reale </a:t>
            </a:r>
            <a:r>
              <a:rPr lang="it-CH" sz="1100" noProof="0" dirty="0">
                <a:latin typeface="Century Gothic" panose="020B0502020202020204" pitchFamily="34" charset="0"/>
              </a:rPr>
              <a:t>(a meno che non siano collegati a un motore di ricerca in tempo reale);</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possono portare a errori (</a:t>
            </a:r>
            <a:r>
              <a:rPr lang="it-CH" sz="1100" b="1" i="1" noProof="0" dirty="0">
                <a:latin typeface="Century Gothic" panose="020B0502020202020204" pitchFamily="34" charset="0"/>
              </a:rPr>
              <a:t>allucinazioni</a:t>
            </a:r>
            <a:r>
              <a:rPr lang="it-CH" sz="1100" b="1" noProof="0" dirty="0">
                <a:latin typeface="Century Gothic" panose="020B0502020202020204" pitchFamily="34" charset="0"/>
              </a:rPr>
              <a:t>) </a:t>
            </a:r>
            <a:r>
              <a:rPr lang="it-CH" sz="1100" noProof="0" dirty="0">
                <a:latin typeface="Century Gothic" panose="020B0502020202020204" pitchFamily="34" charset="0"/>
              </a:rPr>
              <a:t>– affermazioni che sembrano convincenti, ma non corrispondono alla realtà;</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riflettono modelli e distorsioni presenti</a:t>
            </a:r>
            <a:r>
              <a:rPr lang="it-CH" sz="1100" noProof="0" dirty="0">
                <a:latin typeface="Century Gothic" panose="020B0502020202020204" pitchFamily="34" charset="0"/>
              </a:rPr>
              <a:t> nei dati di addestramento;</a:t>
            </a:r>
          </a:p>
          <a:p>
            <a:pPr marL="171450" indent="-171450">
              <a:spcAft>
                <a:spcPts val="600"/>
              </a:spcAft>
              <a:buFont typeface="Arial" panose="020B0604020202020204" pitchFamily="34" charset="0"/>
              <a:buChar char="•"/>
            </a:pPr>
            <a:r>
              <a:rPr lang="it-CH" sz="1100" b="1" noProof="0" dirty="0">
                <a:latin typeface="Century Gothic" panose="020B0502020202020204" pitchFamily="34" charset="0"/>
              </a:rPr>
              <a:t>non possono sostituire l’osservazione diretta, l’empatia o il giudizio etico.</a:t>
            </a: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Incoraggiate le persone in formazione a considerare l’IA come </a:t>
            </a:r>
            <a:r>
              <a:rPr lang="it-CH" sz="1100" b="1" noProof="0" dirty="0">
                <a:latin typeface="Century Gothic" panose="020B0502020202020204" pitchFamily="34" charset="0"/>
              </a:rPr>
              <a:t>un supporto all’apprendimento</a:t>
            </a:r>
            <a:r>
              <a:rPr lang="it-CH" sz="1100" noProof="0" dirty="0">
                <a:latin typeface="Century Gothic" panose="020B0502020202020204" pitchFamily="34" charset="0"/>
              </a:rPr>
              <a:t>:</a:t>
            </a:r>
          </a:p>
          <a:p>
            <a:pPr>
              <a:spcAft>
                <a:spcPts val="600"/>
              </a:spcAft>
            </a:pPr>
            <a:r>
              <a:rPr lang="it-CH" sz="1100" noProof="0" dirty="0">
                <a:latin typeface="Century Gothic" panose="020B0502020202020204" pitchFamily="34" charset="0"/>
              </a:rPr>
              <a:t>l’IA può organizzare le conoscenze, generare idee e far risparmiare tempo – ma </a:t>
            </a:r>
            <a:r>
              <a:rPr lang="it-CH" sz="1100" i="1" noProof="0" dirty="0">
                <a:latin typeface="Century Gothic" panose="020B0502020202020204" pitchFamily="34" charset="0"/>
              </a:rPr>
              <a:t>solo gli esseri umani </a:t>
            </a:r>
            <a:r>
              <a:rPr lang="it-CH" sz="1100" noProof="0" dirty="0">
                <a:latin typeface="Century Gothic" panose="020B0502020202020204" pitchFamily="34" charset="0"/>
              </a:rPr>
              <a:t>sono in grado di interpretare i significati, provare empatia e prendere decisioni responsabili.</a:t>
            </a:r>
          </a:p>
          <a:p>
            <a:endParaRPr lang="de-CH" dirty="0"/>
          </a:p>
        </p:txBody>
      </p:sp>
      <p:sp>
        <p:nvSpPr>
          <p:cNvPr id="4" name="Foliennummernplatzhalter 3">
            <a:extLst>
              <a:ext uri="{FF2B5EF4-FFF2-40B4-BE49-F238E27FC236}">
                <a16:creationId xmlns:a16="http://schemas.microsoft.com/office/drawing/2014/main" id="{D7E64DAD-99E9-A09F-80A9-4BE5A31FBA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5305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AEC81-71AC-5733-6653-E2D04603912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E527DC3-C472-25C2-B6C1-3031AA4FB9B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191E2F7-1CA4-CFFB-D8E0-B8CE0FC35A49}"/>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B76AF7F8-B2E0-B311-03A7-8062AABE32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19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9398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86592-4A88-D8D6-C681-97C3FD55B61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E44FD10-3963-A349-784B-2B29AF990BC4}"/>
              </a:ext>
            </a:extLst>
          </p:cNvPr>
          <p:cNvSpPr>
            <a:spLocks noGrp="1" noRot="1" noChangeAspect="1"/>
          </p:cNvSpPr>
          <p:nvPr>
            <p:ph type="sldImg"/>
          </p:nvPr>
        </p:nvSpPr>
        <p:spPr/>
        <p:txBody>
          <a:bodyPr/>
          <a:lstStyle/>
          <a:p>
            <a:endParaRPr lang="de-CH"/>
          </a:p>
        </p:txBody>
      </p:sp>
      <p:sp>
        <p:nvSpPr>
          <p:cNvPr id="3" name="Notizenplatzhalter 2">
            <a:extLst>
              <a:ext uri="{FF2B5EF4-FFF2-40B4-BE49-F238E27FC236}">
                <a16:creationId xmlns:a16="http://schemas.microsoft.com/office/drawing/2014/main" id="{7CBA1BCF-013E-7FC9-AF8C-12A9171175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kern="1200" noProof="0" dirty="0">
              <a:solidFill>
                <a:schemeClr val="tx1"/>
              </a:solidFill>
              <a:latin typeface="Century Gothic" panose="020B0502020202020204" pitchFamily="34" charset="0"/>
              <a:ea typeface="+mn-ea"/>
              <a:cs typeface="+mn-cs"/>
            </a:endParaRPr>
          </a:p>
        </p:txBody>
      </p:sp>
      <p:sp>
        <p:nvSpPr>
          <p:cNvPr id="4" name="Foliennummernplatzhalter 3">
            <a:extLst>
              <a:ext uri="{FF2B5EF4-FFF2-40B4-BE49-F238E27FC236}">
                <a16:creationId xmlns:a16="http://schemas.microsoft.com/office/drawing/2014/main" id="{4F9624D9-E1D8-808E-15EE-C978A6BE52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00925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4A4C33-2EBA-FE0D-6FCD-14F3CAEB09E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2D736F8-168C-4243-C1A8-372919BBD83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C704ADF-975A-DA5F-72AC-42CB88FAF4BB}"/>
              </a:ext>
            </a:extLst>
          </p:cNvPr>
          <p:cNvSpPr>
            <a:spLocks noGrp="1"/>
          </p:cNvSpPr>
          <p:nvPr>
            <p:ph type="body" idx="1"/>
          </p:nvPr>
        </p:nvSpPr>
        <p:spPr/>
        <p:txBody>
          <a:bodyPr/>
          <a:lstStyle/>
          <a:p>
            <a:r>
              <a:rPr lang="it-CH" sz="1100" noProof="0" dirty="0">
                <a:latin typeface="Century Gothic" panose="020B0502020202020204" pitchFamily="34" charset="0"/>
              </a:rPr>
              <a:t>Con questa attività le persone in formazione possono mettere in pratica le conoscenze acquisite nell'unità didattica «Analizzare in modo approfondito un ambito problematico».</a:t>
            </a:r>
          </a:p>
          <a:p>
            <a:r>
              <a:rPr lang="it-CH" sz="1100" noProof="0" dirty="0">
                <a:latin typeface="Century Gothic" panose="020B0502020202020204" pitchFamily="34" charset="0"/>
              </a:rPr>
              <a:t>Il numero di attività da svolgere nell’ambito della ricerca sui dati primari e secondari può ovviamente essere adattato.</a:t>
            </a:r>
          </a:p>
          <a:p>
            <a:endParaRPr lang="it-CH" sz="1100" noProof="0" dirty="0">
              <a:latin typeface="Century Gothic" panose="020B0502020202020204" pitchFamily="34" charset="0"/>
            </a:endParaRPr>
          </a:p>
          <a:p>
            <a:r>
              <a:rPr lang="it-CH" sz="1100" noProof="0" dirty="0">
                <a:latin typeface="Century Gothic" panose="020B0502020202020204" pitchFamily="34" charset="0"/>
              </a:rPr>
              <a:t>Anche se le persone in formazione possono ricercare solo una piccola parte di ciò che sarebbe complessivamente possibile, è importante che seguano questi passaggi e comprendano quante informazioni siano già disponibili e quanto sia variabile la loro qualità.</a:t>
            </a:r>
          </a:p>
        </p:txBody>
      </p:sp>
      <p:sp>
        <p:nvSpPr>
          <p:cNvPr id="4" name="Foliennummernplatzhalter 3">
            <a:extLst>
              <a:ext uri="{FF2B5EF4-FFF2-40B4-BE49-F238E27FC236}">
                <a16:creationId xmlns:a16="http://schemas.microsoft.com/office/drawing/2014/main" id="{384560A2-A072-4345-B0AF-3CDB23CB2F5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20</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94288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65872-2CBD-898A-7CB1-A2483500301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D222BEC-C113-2816-0D0A-04C86C9C729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9AED1EB-5684-85DD-0D3C-AA874BBBAB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de-CH" dirty="0"/>
          </a:p>
        </p:txBody>
      </p:sp>
      <p:sp>
        <p:nvSpPr>
          <p:cNvPr id="4" name="Foliennummernplatzhalter 3">
            <a:extLst>
              <a:ext uri="{FF2B5EF4-FFF2-40B4-BE49-F238E27FC236}">
                <a16:creationId xmlns:a16="http://schemas.microsoft.com/office/drawing/2014/main" id="{DB45C0DB-B36A-296B-D4C1-DF15C0B52B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21</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555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136FD-9B66-73E9-B20D-BA7B945252E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49B0531-8CFB-7E98-3873-8FE183F78AA6}"/>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6515C3A-13BF-1526-B862-D22CBCFC918A}"/>
              </a:ext>
            </a:extLst>
          </p:cNvPr>
          <p:cNvSpPr>
            <a:spLocks noGrp="1"/>
          </p:cNvSpPr>
          <p:nvPr>
            <p:ph type="body" idx="1"/>
          </p:nvPr>
        </p:nvSpPr>
        <p:spPr/>
        <p:txBody>
          <a:bodyPr/>
          <a:lstStyle/>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Questa sequenza introduce il metodo della “mappa dell’empatia”. Mostra come sia possibile esplorare sistematicamente l’ambito del problema attraverso domande e osservazioni mirate. L’obiettivo è comprendere quale ruolo svolga l’empatia nel processo di innovazione e come si possa ottenere un quadro completo della prospettiva degli/delle utenti attraverso interviste strutturate.</a:t>
            </a:r>
          </a:p>
          <a:p>
            <a:endParaRPr lang="de-CH" b="1" dirty="0"/>
          </a:p>
        </p:txBody>
      </p:sp>
      <p:sp>
        <p:nvSpPr>
          <p:cNvPr id="4" name="Foliennummernplatzhalter 3">
            <a:extLst>
              <a:ext uri="{FF2B5EF4-FFF2-40B4-BE49-F238E27FC236}">
                <a16:creationId xmlns:a16="http://schemas.microsoft.com/office/drawing/2014/main" id="{FCCA28BC-19FC-8843-DB92-0FD3E6D7D16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567248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8F6EBF-0721-3FFC-F82B-2EB398F5EE4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3FC45AA-C582-D8CA-9C2C-F2E5C7D3222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355FDED-C992-C2F0-261A-2BB7E2D5E37B}"/>
              </a:ext>
            </a:extLst>
          </p:cNvPr>
          <p:cNvSpPr>
            <a:spLocks noGrp="1"/>
          </p:cNvSpPr>
          <p:nvPr>
            <p:ph type="body" idx="1"/>
          </p:nvPr>
        </p:nvSpPr>
        <p:spPr/>
        <p:txBody>
          <a:bodyPr/>
          <a:lstStyle/>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La situazione descritta evidenzia che le osservazioni forniscono sì degli indizi, ma non spiegano le cause. L’esempio delle mele dimostra che solo ponendo domande è possibile individuare i bisogni effettivi.</a:t>
            </a:r>
          </a:p>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È opportuno lasciare che le persone in formazione esprimano le loro ipotesi in plenaria prima di mostrare i risultati delle interviste.</a:t>
            </a:r>
          </a:p>
        </p:txBody>
      </p:sp>
      <p:sp>
        <p:nvSpPr>
          <p:cNvPr id="4" name="Foliennummernplatzhalter 3">
            <a:extLst>
              <a:ext uri="{FF2B5EF4-FFF2-40B4-BE49-F238E27FC236}">
                <a16:creationId xmlns:a16="http://schemas.microsoft.com/office/drawing/2014/main" id="{6F9B67E0-DC0C-7CEE-2772-EBD5F886885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3912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8E0FC-319C-B066-3896-83EBFADE252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7E95733-C0DE-529D-6F91-390AA2901F3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0D36BF4-6DC0-CA14-6546-D3CD3A234A4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Qui vengono presentati i risultati del sondaggio. Essi mostrano come dalle osservazioni quotidiane (molte mele nei rifiuti) emergano intuizioni concrete. Le affermazioni dei bambini rivelano bisogni che prima non erano evidenti.</a:t>
            </a: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Vale la pena lasciare che le persone in formazione riflettano brevemente su come le loro ipotesi iniziali siano cambiate a seguito delle interviste.</a:t>
            </a:r>
          </a:p>
          <a:p>
            <a:endParaRPr lang="de-CH" dirty="0"/>
          </a:p>
        </p:txBody>
      </p:sp>
      <p:sp>
        <p:nvSpPr>
          <p:cNvPr id="4" name="Foliennummernplatzhalter 3">
            <a:extLst>
              <a:ext uri="{FF2B5EF4-FFF2-40B4-BE49-F238E27FC236}">
                <a16:creationId xmlns:a16="http://schemas.microsoft.com/office/drawing/2014/main" id="{4A74E1C4-9543-C857-C108-4BBE5F74D6B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11732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28001-4402-9555-D28F-9342F46BB5E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B3D3B8B-8714-9862-40FF-8ABCE2D1B56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C1EB7F3-2E9C-304A-726E-FE4EF17377F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La diapositiva mostra che misure semplici come le mele tagliate a fette o un tempo più lungo dedicato al pasto sono state ideate prendendo in considerazione il punto di vista degli/delle utenti.</a:t>
            </a: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È importante sottolineare che le soluzioni efficaci non nascono dalle supposizioni, ma dalla comprensione. Gli/le insegnanti possono sottolineare in questa sede che questo approccio corrisponde al principio del Design Thinking: prima comprendere, poi agire.</a:t>
            </a:r>
          </a:p>
          <a:p>
            <a:endParaRPr lang="de-CH" dirty="0"/>
          </a:p>
        </p:txBody>
      </p:sp>
      <p:sp>
        <p:nvSpPr>
          <p:cNvPr id="4" name="Foliennummernplatzhalter 3">
            <a:extLst>
              <a:ext uri="{FF2B5EF4-FFF2-40B4-BE49-F238E27FC236}">
                <a16:creationId xmlns:a16="http://schemas.microsoft.com/office/drawing/2014/main" id="{5C8982AF-002D-4DF6-856B-023D710CED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6434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BE5CA-317E-80FD-5C2B-B870832853AD}"/>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50BC112-611C-5DD0-F34D-B40C4B7A270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AD56127-7E1F-1C52-3EB8-A528B1CEE1F2}"/>
              </a:ext>
            </a:extLst>
          </p:cNvPr>
          <p:cNvSpPr>
            <a:spLocks noGrp="1"/>
          </p:cNvSpPr>
          <p:nvPr>
            <p:ph type="body" idx="1"/>
          </p:nvPr>
        </p:nvSpPr>
        <p:spPr/>
        <p:txBody>
          <a:bodyPr/>
          <a:lstStyle/>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È possibile riassumere gli elementi fondamentali di un colloquio basato sull’empatia.</a:t>
            </a:r>
          </a:p>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Gli/le insegnanti possono sottolineare che si tratta di passare dal pensiero alla parola e infine all’azione:</a:t>
            </a:r>
          </a:p>
          <a:p>
            <a:pPr marL="171450" indent="-171450">
              <a:spcAft>
                <a:spcPts val="600"/>
              </a:spcAft>
              <a:buFont typeface="Arial" panose="020B0604020202020204" pitchFamily="34" charset="0"/>
              <a:buChar char="•"/>
            </a:pPr>
            <a:r>
              <a:rPr lang="it-CH" sz="1100" kern="1200" noProof="0" dirty="0">
                <a:solidFill>
                  <a:schemeClr val="tx1"/>
                </a:solidFill>
                <a:effectLst/>
                <a:latin typeface="Century Gothic" panose="020B0502020202020204" pitchFamily="34" charset="0"/>
                <a:ea typeface="+mn-ea"/>
                <a:cs typeface="+mn-cs"/>
              </a:rPr>
              <a:t>«dire», «pensare», «sentire</a:t>
            </a:r>
            <a:r>
              <a:rPr lang="it-CH" sz="1100" noProof="0" dirty="0">
                <a:latin typeface="Century Gothic" panose="020B0502020202020204" pitchFamily="34" charset="0"/>
              </a:rPr>
              <a:t>», «agire» </a:t>
            </a:r>
            <a:r>
              <a:rPr lang="it-CH" sz="1100" kern="1200" noProof="0" dirty="0">
                <a:solidFill>
                  <a:schemeClr val="tx1"/>
                </a:solidFill>
                <a:effectLst/>
                <a:latin typeface="Century Gothic" panose="020B0502020202020204" pitchFamily="34" charset="0"/>
                <a:ea typeface="+mn-ea"/>
                <a:cs typeface="+mn-cs"/>
              </a:rPr>
              <a:t>aiuta a distinguere tra affermazioni, motivazioni e azioni;</a:t>
            </a:r>
          </a:p>
          <a:p>
            <a:pPr marL="171450" indent="-171450" algn="l" defTabSz="914400" rtl="0" eaLnBrk="1" latinLnBrk="0" hangingPunct="1">
              <a:spcAft>
                <a:spcPts val="600"/>
              </a:spcAft>
              <a:buFont typeface="Arial" panose="020B0604020202020204" pitchFamily="34" charset="0"/>
              <a:buChar char="•"/>
            </a:pPr>
            <a:r>
              <a:rPr lang="it-CH" sz="1100" noProof="0" dirty="0">
                <a:latin typeface="Century Gothic" panose="020B0502020202020204" pitchFamily="34" charset="0"/>
              </a:rPr>
              <a:t>i</a:t>
            </a:r>
            <a:r>
              <a:rPr lang="it-CH" sz="1100" kern="1200" noProof="0" dirty="0">
                <a:solidFill>
                  <a:schemeClr val="tx1"/>
                </a:solidFill>
                <a:effectLst/>
                <a:latin typeface="Century Gothic" panose="020B0502020202020204" pitchFamily="34" charset="0"/>
                <a:ea typeface="+mn-ea"/>
                <a:cs typeface="+mn-cs"/>
              </a:rPr>
              <a:t> «</a:t>
            </a:r>
            <a:r>
              <a:rPr lang="it-CH" sz="1100" kern="1200" noProof="0" dirty="0" err="1">
                <a:solidFill>
                  <a:schemeClr val="tx1"/>
                </a:solidFill>
                <a:effectLst/>
                <a:latin typeface="Century Gothic" panose="020B0502020202020204" pitchFamily="34" charset="0"/>
                <a:ea typeface="+mn-ea"/>
                <a:cs typeface="+mn-cs"/>
              </a:rPr>
              <a:t>pain</a:t>
            </a:r>
            <a:r>
              <a:rPr lang="it-CH" sz="1100" kern="1200" noProof="0" dirty="0">
                <a:solidFill>
                  <a:schemeClr val="tx1"/>
                </a:solidFill>
                <a:effectLst/>
                <a:latin typeface="Century Gothic" panose="020B0502020202020204" pitchFamily="34" charset="0"/>
                <a:ea typeface="+mn-ea"/>
                <a:cs typeface="+mn-cs"/>
              </a:rPr>
              <a:t> points» e i «gains» mettono in luce dove si trovano le difficoltà o le opportunità;</a:t>
            </a:r>
          </a:p>
          <a:p>
            <a:pPr marL="171450" indent="-171450" algn="l" defTabSz="914400" rtl="0" eaLnBrk="1" latinLnBrk="0" hangingPunct="1">
              <a:spcAft>
                <a:spcPts val="600"/>
              </a:spcAft>
              <a:buFont typeface="Arial" panose="020B0604020202020204" pitchFamily="34" charset="0"/>
              <a:buChar char="•"/>
            </a:pPr>
            <a:r>
              <a:rPr lang="it-CH" sz="1100" noProof="0" dirty="0">
                <a:latin typeface="Century Gothic" panose="020B0502020202020204" pitchFamily="34" charset="0"/>
              </a:rPr>
              <a:t>l</a:t>
            </a:r>
            <a:r>
              <a:rPr lang="it-CH" sz="1100" kern="1200" noProof="0" dirty="0">
                <a:solidFill>
                  <a:schemeClr val="tx1"/>
                </a:solidFill>
                <a:effectLst/>
                <a:latin typeface="Century Gothic" panose="020B0502020202020204" pitchFamily="34" charset="0"/>
                <a:ea typeface="+mn-ea"/>
                <a:cs typeface="+mn-cs"/>
              </a:rPr>
              <a:t>e conclusioni conducono a possibili ambiti di intervento.</a:t>
            </a:r>
          </a:p>
          <a:p>
            <a:pPr marL="0" algn="l" defTabSz="914400" rtl="0" eaLnBrk="1" latinLnBrk="0" hangingPunct="1">
              <a:spcAft>
                <a:spcPts val="600"/>
              </a:spcAft>
            </a:pPr>
            <a:r>
              <a:rPr lang="it-CH" sz="1100" kern="1200" noProof="0" dirty="0">
                <a:solidFill>
                  <a:schemeClr val="tx1"/>
                </a:solidFill>
                <a:effectLst/>
                <a:latin typeface="Century Gothic" panose="020B0502020202020204" pitchFamily="34" charset="0"/>
                <a:ea typeface="+mn-ea"/>
                <a:cs typeface="+mn-cs"/>
              </a:rPr>
              <a:t>È utile simulare un breve colloquio di esempio o lasciare che le persone in formazione formulino domande che conducano dal desiderio (</a:t>
            </a:r>
            <a:r>
              <a:rPr lang="it-CH" sz="1100" i="1" kern="1200" noProof="0" dirty="0">
                <a:solidFill>
                  <a:schemeClr val="tx1"/>
                </a:solidFill>
                <a:effectLst/>
                <a:latin typeface="Century Gothic" panose="020B0502020202020204" pitchFamily="34" charset="0"/>
                <a:ea typeface="+mn-ea"/>
                <a:cs typeface="+mn-cs"/>
              </a:rPr>
              <a:t>«Cosa ti piacerebbe?</a:t>
            </a:r>
            <a:r>
              <a:rPr lang="it-CH" sz="1100" kern="1200" noProof="0" dirty="0">
                <a:solidFill>
                  <a:schemeClr val="tx1"/>
                </a:solidFill>
                <a:effectLst/>
                <a:latin typeface="Century Gothic" panose="020B0502020202020204" pitchFamily="34" charset="0"/>
                <a:ea typeface="+mn-ea"/>
                <a:cs typeface="+mn-cs"/>
              </a:rPr>
              <a:t>») a esperienze concrete (</a:t>
            </a:r>
            <a:r>
              <a:rPr lang="it-CH" sz="1100" i="1" kern="1200" noProof="0" dirty="0">
                <a:solidFill>
                  <a:schemeClr val="tx1"/>
                </a:solidFill>
                <a:effectLst/>
                <a:latin typeface="Century Gothic" panose="020B0502020202020204" pitchFamily="34" charset="0"/>
                <a:ea typeface="+mn-ea"/>
                <a:cs typeface="+mn-cs"/>
              </a:rPr>
              <a:t>«Raccontami di…</a:t>
            </a:r>
            <a:r>
              <a:rPr lang="it-CH" sz="1100" kern="1200" noProof="0" dirty="0">
                <a:solidFill>
                  <a:schemeClr val="tx1"/>
                </a:solidFill>
                <a:effectLst/>
                <a:latin typeface="Century Gothic" panose="020B0502020202020204" pitchFamily="34" charset="0"/>
                <a:ea typeface="+mn-ea"/>
                <a:cs typeface="+mn-cs"/>
              </a:rPr>
              <a:t>»).</a:t>
            </a:r>
          </a:p>
        </p:txBody>
      </p:sp>
      <p:sp>
        <p:nvSpPr>
          <p:cNvPr id="4" name="Foliennummernplatzhalter 3">
            <a:extLst>
              <a:ext uri="{FF2B5EF4-FFF2-40B4-BE49-F238E27FC236}">
                <a16:creationId xmlns:a16="http://schemas.microsoft.com/office/drawing/2014/main" id="{C19F0A40-239E-B91D-1618-9E843D57AC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3732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020CA-58FD-DE91-DE5A-65F90D1CF5D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749DD2A-7512-619D-2912-721F1987BE2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2E727E5-5B24-E92E-6F38-7BDB9080A0D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Vengono presentati i due strumenti: la mappa dell'empatia e la serie di domande.</a:t>
            </a: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La mappa serve a registrare in modo strutturato risposte e osservazioni, mentre la serie di domande offre un orientamento, ma deve essere assolutamente adattata alla situazione.</a:t>
            </a:r>
          </a:p>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Le persone in formazione devono comprendere in che modo tali strumenti aiutino a chiarire l’ambito del problema e a sviluppare un quadro completo del gruppo target.</a:t>
            </a:r>
          </a:p>
          <a:p>
            <a:endParaRPr lang="de-CH" dirty="0"/>
          </a:p>
        </p:txBody>
      </p:sp>
      <p:sp>
        <p:nvSpPr>
          <p:cNvPr id="4" name="Foliennummernplatzhalter 3">
            <a:extLst>
              <a:ext uri="{FF2B5EF4-FFF2-40B4-BE49-F238E27FC236}">
                <a16:creationId xmlns:a16="http://schemas.microsoft.com/office/drawing/2014/main" id="{D4BA4B59-2CB7-831F-FBE3-7805BF83AE0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27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70891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La mappa colorata illustra le sette dimensioni del lavoro sull’empatia:</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it-CH" sz="1100" kern="1200" noProof="0" dirty="0">
                <a:solidFill>
                  <a:schemeClr val="tx1"/>
                </a:solidFill>
                <a:effectLst/>
                <a:latin typeface="Century Gothic" panose="020B0502020202020204" pitchFamily="34" charset="0"/>
                <a:ea typeface="+mn-ea"/>
                <a:cs typeface="+mn-cs"/>
              </a:rPr>
              <a:t>Chi è questa persona?</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it-CH" sz="1100" kern="1200" noProof="0" dirty="0">
                <a:solidFill>
                  <a:schemeClr val="tx1"/>
                </a:solidFill>
                <a:effectLst/>
                <a:latin typeface="Century Gothic" panose="020B0502020202020204" pitchFamily="34" charset="0"/>
                <a:ea typeface="+mn-ea"/>
                <a:cs typeface="+mn-cs"/>
              </a:rPr>
              <a:t>Cosa deve ottenere?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it-CH" sz="1100" kern="1200" noProof="0" dirty="0">
                <a:solidFill>
                  <a:schemeClr val="tx1"/>
                </a:solidFill>
                <a:effectLst/>
                <a:latin typeface="Century Gothic" panose="020B0502020202020204" pitchFamily="34" charset="0"/>
                <a:ea typeface="+mn-ea"/>
                <a:cs typeface="+mn-cs"/>
              </a:rPr>
              <a:t>Cosa vede, dice, fa e sente?</a:t>
            </a:r>
          </a:p>
          <a:p>
            <a:pPr marL="171450" marR="0" lvl="0" indent="-1714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it-CH" sz="1100" kern="1200" noProof="0" dirty="0">
                <a:solidFill>
                  <a:schemeClr val="tx1"/>
                </a:solidFill>
                <a:effectLst/>
                <a:latin typeface="Century Gothic" panose="020B0502020202020204" pitchFamily="34" charset="0"/>
                <a:ea typeface="+mn-ea"/>
                <a:cs typeface="+mn-cs"/>
              </a:rPr>
              <a:t>Cosa la frustra o cosa desidera?</a:t>
            </a:r>
          </a:p>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28</a:t>
            </a:fld>
            <a:endParaRPr lang="ru-RU"/>
          </a:p>
        </p:txBody>
      </p:sp>
    </p:spTree>
    <p:extLst>
      <p:ext uri="{BB962C8B-B14F-4D97-AF65-F5344CB8AC3E}">
        <p14:creationId xmlns:p14="http://schemas.microsoft.com/office/powerpoint/2010/main" val="4245701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6E720-745B-7983-398E-78DB2EEC060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1FA2AC3-DB34-CC42-8210-8D0DE53255D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22F1A8-657F-BE36-75B1-A130E4D710E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it-CH" sz="1100" kern="1200" noProof="0" dirty="0">
                <a:solidFill>
                  <a:schemeClr val="tx1"/>
                </a:solidFill>
                <a:effectLst/>
                <a:latin typeface="Century Gothic" panose="020B0502020202020204" pitchFamily="34" charset="0"/>
                <a:ea typeface="+mn-ea"/>
                <a:cs typeface="+mn-cs"/>
              </a:rPr>
              <a:t>La mappa approfondisce le sette dimensioni con domande concrete. Gli/le insegnanti devono sottolineare che queste domande devono essere adattate in modo flessibile: l’importante è che stimolino il racconto e rendano tangibile la vita quotidiana della persona intervistata.</a:t>
            </a:r>
          </a:p>
          <a:p>
            <a:endParaRPr lang="de-CH" dirty="0"/>
          </a:p>
        </p:txBody>
      </p:sp>
      <p:sp>
        <p:nvSpPr>
          <p:cNvPr id="4" name="Foliennummernplatzhalter 3">
            <a:extLst>
              <a:ext uri="{FF2B5EF4-FFF2-40B4-BE49-F238E27FC236}">
                <a16:creationId xmlns:a16="http://schemas.microsoft.com/office/drawing/2014/main" id="{878040A6-08DD-9BA3-155E-88898DF1C6FE}"/>
              </a:ext>
            </a:extLst>
          </p:cNvPr>
          <p:cNvSpPr>
            <a:spLocks noGrp="1"/>
          </p:cNvSpPr>
          <p:nvPr>
            <p:ph type="sldNum" sz="quarter" idx="5"/>
          </p:nvPr>
        </p:nvSpPr>
        <p:spPr/>
        <p:txBody>
          <a:bodyPr/>
          <a:lstStyle/>
          <a:p>
            <a:fld id="{552985BD-394C-4249-9520-F7128BE881DD}" type="slidenum">
              <a:rPr lang="ru-RU" smtClean="0"/>
              <a:t>29</a:t>
            </a:fld>
            <a:endParaRPr lang="ru-RU"/>
          </a:p>
        </p:txBody>
      </p:sp>
    </p:spTree>
    <p:extLst>
      <p:ext uri="{BB962C8B-B14F-4D97-AF65-F5344CB8AC3E}">
        <p14:creationId xmlns:p14="http://schemas.microsoft.com/office/powerpoint/2010/main" val="26042178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685800" y="1143000"/>
            <a:ext cx="5486400" cy="3086100"/>
          </a:xfrm>
        </p:spPr>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Nel «Modulo 1: Individuare un problema che valga la pena risolvere», le persone in formazione hanno la possibilità di trovare un problema da risolvere. Il modulo si articola in tre parti:</a:t>
            </a:r>
          </a:p>
          <a:p>
            <a:endParaRPr lang="it-CH" sz="1100" b="1" noProof="0" dirty="0">
              <a:latin typeface="Century Gothic" panose="020B0502020202020204" pitchFamily="34" charset="0"/>
            </a:endParaRPr>
          </a:p>
          <a:p>
            <a:pPr marL="171450" indent="-171450">
              <a:buFont typeface="Arial" panose="020B0604020202020204" pitchFamily="34" charset="0"/>
              <a:buChar char="•"/>
            </a:pPr>
            <a:r>
              <a:rPr lang="it-CH" sz="1100" b="0" noProof="0" dirty="0">
                <a:latin typeface="Century Gothic" panose="020B0502020202020204" pitchFamily="34" charset="0"/>
              </a:rPr>
              <a:t>M1.1 Quale ambito problematico vi appassiona?</a:t>
            </a:r>
          </a:p>
          <a:p>
            <a:pPr marL="171450" indent="-171450">
              <a:buFont typeface="Arial" panose="020B0604020202020204" pitchFamily="34" charset="0"/>
              <a:buChar char="•"/>
            </a:pPr>
            <a:r>
              <a:rPr lang="it-CH" sz="1100" b="0" noProof="0" dirty="0">
                <a:latin typeface="Century Gothic" panose="020B0502020202020204" pitchFamily="34" charset="0"/>
              </a:rPr>
              <a:t>M1.2 Come andare a alla radice di un problema?</a:t>
            </a:r>
          </a:p>
          <a:p>
            <a:pPr marL="171450" indent="-171450">
              <a:buFont typeface="Arial" panose="020B0604020202020204" pitchFamily="34" charset="0"/>
              <a:buChar char="•"/>
            </a:pPr>
            <a:r>
              <a:rPr lang="it-CH" sz="1100" b="0" noProof="0" dirty="0">
                <a:latin typeface="Century Gothic" panose="020B0502020202020204" pitchFamily="34" charset="0"/>
              </a:rPr>
              <a:t>M1.3 Come definire il problema da affrontare?</a:t>
            </a:r>
          </a:p>
          <a:p>
            <a:endParaRPr lang="it-CH" sz="1100" noProof="0" dirty="0">
              <a:latin typeface="Century Gothic" panose="020B0502020202020204" pitchFamily="34" charset="0"/>
            </a:endParaRPr>
          </a:p>
          <a:p>
            <a:r>
              <a:rPr lang="it-CH" sz="1100" b="0" noProof="0" dirty="0">
                <a:latin typeface="Century Gothic" panose="020B0502020202020204" pitchFamily="34" charset="0"/>
              </a:rPr>
              <a:t>Abbiamo volutamente strutturato il modulo in modo dettagliato. Questa scelta nasce dall’esperienza secondo cui spesso le persone in formazione sorvolano troppo rapidamente sull’analisi del problema senza approfondirlo a sufficienza. Per sviluppare un approccio risolutivo che allevi effettivamente il problema e apporti un reale beneficio ai/alle clienti, è tuttavia indispensabile un’analisi approfondita del problema. Per questo motivo, in questo modulo le viene dedicato ampio spazio.</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854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6294F-6BC1-7836-DC1C-CE2AEDC2D97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6A738FD-B9AA-2D24-2666-282EC970CFD9}"/>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EEE99F7-A902-DB3D-8BF2-B35F9A8396A5}"/>
              </a:ext>
            </a:extLst>
          </p:cNvPr>
          <p:cNvSpPr>
            <a:spLocks noGrp="1"/>
          </p:cNvSpPr>
          <p:nvPr>
            <p:ph type="body" idx="1"/>
          </p:nvPr>
        </p:nvSpPr>
        <p:spPr/>
        <p:txBody>
          <a:bodyPr/>
          <a:lstStyle/>
          <a:p>
            <a:pPr>
              <a:spcAft>
                <a:spcPts val="600"/>
              </a:spcAft>
            </a:pPr>
            <a:r>
              <a:rPr lang="it-CH" sz="1100" kern="1200" noProof="0" dirty="0">
                <a:solidFill>
                  <a:schemeClr val="tx1"/>
                </a:solidFill>
                <a:effectLst/>
                <a:latin typeface="Century Gothic" panose="020B0502020202020204" pitchFamily="34" charset="0"/>
                <a:ea typeface="+mn-ea"/>
                <a:cs typeface="+mn-cs"/>
              </a:rPr>
              <a:t>Questa versione funge da modello per compilare una mappa dell’empatia durante le lezioni o nell’ambito di un proprio progetto.</a:t>
            </a:r>
          </a:p>
          <a:p>
            <a:pPr>
              <a:spcAft>
                <a:spcPts val="600"/>
              </a:spcAft>
            </a:pPr>
            <a:endParaRPr lang="de-CH" sz="1100" dirty="0">
              <a:latin typeface="Century Gothic" panose="020B0502020202020204" pitchFamily="34" charset="0"/>
            </a:endParaRPr>
          </a:p>
        </p:txBody>
      </p:sp>
      <p:sp>
        <p:nvSpPr>
          <p:cNvPr id="4" name="Foliennummernplatzhalter 3">
            <a:extLst>
              <a:ext uri="{FF2B5EF4-FFF2-40B4-BE49-F238E27FC236}">
                <a16:creationId xmlns:a16="http://schemas.microsoft.com/office/drawing/2014/main" id="{54DB7492-9C70-1528-BE92-85C8C498C533}"/>
              </a:ext>
            </a:extLst>
          </p:cNvPr>
          <p:cNvSpPr>
            <a:spLocks noGrp="1"/>
          </p:cNvSpPr>
          <p:nvPr>
            <p:ph type="sldNum" sz="quarter" idx="5"/>
          </p:nvPr>
        </p:nvSpPr>
        <p:spPr/>
        <p:txBody>
          <a:bodyPr/>
          <a:lstStyle/>
          <a:p>
            <a:fld id="{552985BD-394C-4249-9520-F7128BE881DD}" type="slidenum">
              <a:rPr lang="ru-RU" smtClean="0"/>
              <a:t>30</a:t>
            </a:fld>
            <a:endParaRPr lang="ru-RU"/>
          </a:p>
        </p:txBody>
      </p:sp>
    </p:spTree>
    <p:extLst>
      <p:ext uri="{BB962C8B-B14F-4D97-AF65-F5344CB8AC3E}">
        <p14:creationId xmlns:p14="http://schemas.microsoft.com/office/powerpoint/2010/main" val="41439846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552985BD-394C-4249-9520-F7128BE881DD}" type="slidenum">
              <a:rPr lang="ru-RU" smtClean="0"/>
              <a:t>31</a:t>
            </a:fld>
            <a:endParaRPr lang="ru-RU"/>
          </a:p>
        </p:txBody>
      </p:sp>
    </p:spTree>
    <p:extLst>
      <p:ext uri="{BB962C8B-B14F-4D97-AF65-F5344CB8AC3E}">
        <p14:creationId xmlns:p14="http://schemas.microsoft.com/office/powerpoint/2010/main" val="16790424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FE468-4BC7-9824-5018-46470E0D5AC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58CD50C-AC56-4248-B8ED-ADD03E682CB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A33B73D-409E-8970-1BB9-A2E79A145BB3}"/>
              </a:ext>
            </a:extLst>
          </p:cNvPr>
          <p:cNvSpPr>
            <a:spLocks noGrp="1"/>
          </p:cNvSpPr>
          <p:nvPr>
            <p:ph type="body" idx="1"/>
          </p:nvPr>
        </p:nvSpPr>
        <p:spPr/>
        <p:txBody>
          <a:bodyPr/>
          <a:lstStyle/>
          <a:p>
            <a:r>
              <a:rPr lang="it-CH" sz="1100" noProof="0" dirty="0">
                <a:latin typeface="Century Gothic" panose="020B0502020202020204" pitchFamily="34" charset="0"/>
              </a:rPr>
              <a:t>Anche lo strumento delle «domande chiave» è particolarmente adatto per analizzare in modo approfondito un ambito problematico. A tal fine è possibile avvalersi delle diapositive contenute nella serie «Domande chiave e pensiero critico».</a:t>
            </a:r>
          </a:p>
        </p:txBody>
      </p:sp>
      <p:sp>
        <p:nvSpPr>
          <p:cNvPr id="4" name="Foliennummernplatzhalter 3">
            <a:extLst>
              <a:ext uri="{FF2B5EF4-FFF2-40B4-BE49-F238E27FC236}">
                <a16:creationId xmlns:a16="http://schemas.microsoft.com/office/drawing/2014/main" id="{76D5B224-8EF6-D439-8490-C3BBEE242D6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32</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3723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latin typeface="Century Gothic" panose="020B0502020202020204" pitchFamily="34" charset="0"/>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33</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0273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B2F2-EFC9-1DC0-BFB7-93792AE4A782}"/>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66E29202-6221-1BE1-E281-AF01C80201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6A2A380-E7E0-5167-5E12-B97C5CBFEEAF}"/>
              </a:ext>
            </a:extLst>
          </p:cNvPr>
          <p:cNvSpPr>
            <a:spLocks noGrp="1"/>
          </p:cNvSpPr>
          <p:nvPr>
            <p:ph type="body" idx="1"/>
          </p:nvPr>
        </p:nvSpPr>
        <p:spPr/>
        <p:txBody>
          <a:bodyPr/>
          <a:lstStyle/>
          <a:p>
            <a:r>
              <a:rPr lang="de-CH" sz="1100" dirty="0">
                <a:latin typeface="Century Gothic" panose="020B0502020202020204" pitchFamily="34" charset="0"/>
              </a:rPr>
              <a:t>In </a:t>
            </a:r>
            <a:r>
              <a:rPr lang="de-CH" sz="1100" i="1" dirty="0">
                <a:latin typeface="Century Gothic" panose="020B0502020202020204" pitchFamily="34" charset="0"/>
              </a:rPr>
              <a:t>myidea 2.0 </a:t>
            </a:r>
            <a:r>
              <a:rPr lang="de-CH" sz="1100" dirty="0">
                <a:latin typeface="Century Gothic" panose="020B0502020202020204" pitchFamily="34" charset="0"/>
              </a:rPr>
              <a:t>si attribuisce grande importanza alla presentazione periodica dello stato attuale delle riflessioni e alla raccolta di feedback. Ciò è utile non solo quando si tratta delle idee imprenditoriali, ma anche già in questa fase, quando si tratta delle riflessioni attuali relative all’area problematica.</a:t>
            </a:r>
          </a:p>
        </p:txBody>
      </p:sp>
      <p:sp>
        <p:nvSpPr>
          <p:cNvPr id="4" name="Foliennummernplatzhalter 3">
            <a:extLst>
              <a:ext uri="{FF2B5EF4-FFF2-40B4-BE49-F238E27FC236}">
                <a16:creationId xmlns:a16="http://schemas.microsoft.com/office/drawing/2014/main" id="{ED2E8D06-109E-0D9F-B5C1-6A7E670490E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21859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R="0" lvl="0" indent="0" fontAlgn="auto">
              <a:lnSpc>
                <a:spcPct val="100000"/>
              </a:lnSpc>
              <a:spcBef>
                <a:spcPts val="0"/>
              </a:spcBef>
              <a:spcAft>
                <a:spcPts val="0"/>
              </a:spcAft>
              <a:buClrTx/>
              <a:buSzTx/>
              <a:buFontTx/>
              <a:buNone/>
              <a:tabLst/>
              <a:defRPr/>
            </a:pPr>
            <a:r>
              <a:rPr lang="it-CH" sz="1100" noProof="0" dirty="0">
                <a:latin typeface="+mj-lt"/>
              </a:rPr>
              <a:t>Si può segnalare alle persone in formazione che informazioni più approfondite sulla conduzione di interviste e colloqui sono disponibili nella serie di diapositive </a:t>
            </a:r>
            <a:r>
              <a:rPr lang="it-CH" sz="1100" kern="1200" noProof="0" dirty="0">
                <a:solidFill>
                  <a:schemeClr val="tx1"/>
                </a:solidFill>
                <a:effectLst/>
                <a:latin typeface="+mj-lt"/>
                <a:ea typeface="+mn-ea"/>
                <a:cs typeface="+mn-cs"/>
              </a:rPr>
              <a:t>«Temi ricorrenti – Condurre interviste</a:t>
            </a:r>
            <a:r>
              <a:rPr lang="it-CH" sz="1100" noProof="0" dirty="0">
                <a:latin typeface="+mj-lt"/>
              </a:rPr>
              <a:t>».</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3172876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39840-CFCC-692E-3536-61242BE2B2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FA52987-4D8B-B54F-7806-087A03A4083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260EB08-0C45-3393-B233-60DB82C2E914}"/>
              </a:ext>
            </a:extLst>
          </p:cNvPr>
          <p:cNvSpPr>
            <a:spLocks noGrp="1"/>
          </p:cNvSpPr>
          <p:nvPr>
            <p:ph type="body" idx="1"/>
          </p:nvPr>
        </p:nvSpPr>
        <p:spPr/>
        <p:txBody>
          <a:bodyPr/>
          <a:lstStyle/>
          <a:p>
            <a:r>
              <a:rPr lang="it-CH" sz="1100" noProof="0" dirty="0">
                <a:latin typeface="+mj-lt"/>
              </a:rPr>
              <a:t>I colloqui con esperti ed esperte sono particolarmente preziosi per le persone in formazione. Non solo aiutano ad acquisire una comprensione più approfondita dell’ambito problematico, ma contribuiscono anche a sviluppare le proprie competenze nella conduzione professionale di colloqui e interviste.</a:t>
            </a:r>
            <a:r>
              <a:rPr lang="it-CH" sz="1100" kern="1200" noProof="0" dirty="0">
                <a:solidFill>
                  <a:schemeClr val="tx1"/>
                </a:solidFill>
                <a:effectLst/>
                <a:latin typeface="+mj-lt"/>
                <a:ea typeface="+mn-ea"/>
                <a:cs typeface="+mn-cs"/>
              </a:rPr>
              <a:t> In una fase successiva del processo </a:t>
            </a:r>
            <a:r>
              <a:rPr lang="it-CH" sz="1100" i="1" kern="1200" noProof="0" dirty="0">
                <a:solidFill>
                  <a:schemeClr val="tx1"/>
                </a:solidFill>
                <a:effectLst/>
                <a:latin typeface="+mj-lt"/>
                <a:ea typeface="+mn-ea"/>
                <a:cs typeface="+mn-cs"/>
              </a:rPr>
              <a:t>myidea</a:t>
            </a:r>
            <a:r>
              <a:rPr lang="it-CH" sz="1100" kern="1200" noProof="0" dirty="0">
                <a:solidFill>
                  <a:schemeClr val="tx1"/>
                </a:solidFill>
                <a:effectLst/>
                <a:latin typeface="+mj-lt"/>
                <a:ea typeface="+mn-ea"/>
                <a:cs typeface="+mn-cs"/>
              </a:rPr>
              <a:t>, le interviste agli esperti/alle esperte possono essere utilizzate anche per ottenere un feedback sulle idee imprenditoriali e per validarle. Maggiori informazioni al riguardo sono disponibili nella serie di diapositive: «Temi ricorrenti – Condurre interviste».</a:t>
            </a:r>
          </a:p>
        </p:txBody>
      </p:sp>
      <p:sp>
        <p:nvSpPr>
          <p:cNvPr id="4" name="Foliennummernplatzhalter 3">
            <a:extLst>
              <a:ext uri="{FF2B5EF4-FFF2-40B4-BE49-F238E27FC236}">
                <a16:creationId xmlns:a16="http://schemas.microsoft.com/office/drawing/2014/main" id="{8A451EBA-58EA-4BCC-EE30-DE726F2B52C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52632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100" noProof="0" dirty="0">
                <a:latin typeface="Century Gothic" panose="020B0502020202020204" pitchFamily="34" charset="0"/>
              </a:rPr>
              <a:t>Gli esperti e le esperte sono naturalmente spesso molto impegnati. Ciononostante, molti sono disponibili a concedere una breve intervista. Le persone in formazione spesso sottovalutano la disponibilità degli esperti/delle esperte a dedicare del tempo a questo scopo oppure provano un certo timore reverenziale. L’insegnante può richiamare l’attenzione su questo aspetto. Quando le persone in formazione riescono a organizzare e condurre un’intervista di questo tipo, spesso sono molto orgogliosi e stupiti di essere stati presi sul serio dagli esperti/dalle esperte.</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8563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38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8215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it-CH" sz="1200" kern="1200" dirty="0">
                <a:solidFill>
                  <a:schemeClr val="tx1"/>
                </a:solidFill>
                <a:effectLst/>
                <a:latin typeface="+mn-lt"/>
                <a:ea typeface="+mn-ea"/>
                <a:cs typeface="+mn-cs"/>
              </a:rPr>
              <a:t>Il modulo 1.2: «Come andare alla radice di un problema?» offre alle persone in formazione diverse possibilità per sviluppare una comprensione completa del problema che stanno affrontando. Nell’ambito del processo </a:t>
            </a:r>
            <a:r>
              <a:rPr lang="it-CH" sz="1200" i="1" kern="1200" dirty="0">
                <a:solidFill>
                  <a:schemeClr val="tx1"/>
                </a:solidFill>
                <a:effectLst/>
                <a:latin typeface="+mn-lt"/>
                <a:ea typeface="+mn-ea"/>
                <a:cs typeface="+mn-cs"/>
              </a:rPr>
              <a:t>myidea</a:t>
            </a:r>
            <a:r>
              <a:rPr lang="it-CH" sz="1200" kern="1200" dirty="0">
                <a:solidFill>
                  <a:schemeClr val="tx1"/>
                </a:solidFill>
                <a:effectLst/>
                <a:latin typeface="+mn-lt"/>
                <a:ea typeface="+mn-ea"/>
                <a:cs typeface="+mn-cs"/>
              </a:rPr>
              <a:t>, questa fase riveste un’importanza fondamentale: se si inizia troppo presto a generare idee senza aver compreso appieno il problema, spesso ne derivano idee imprenditoriali meno rilevanti o poco promettenti.</a:t>
            </a:r>
            <a:endParaRPr lang="de-CH" sz="1200" kern="1200" dirty="0">
              <a:solidFill>
                <a:schemeClr val="tx1"/>
              </a:solidFill>
              <a:effectLst/>
              <a:latin typeface="+mn-lt"/>
              <a:ea typeface="+mn-ea"/>
              <a:cs typeface="+mn-cs"/>
            </a:endParaRPr>
          </a:p>
          <a:p>
            <a:r>
              <a:rPr lang="it-CH" sz="1200" kern="1200" dirty="0">
                <a:solidFill>
                  <a:schemeClr val="tx1"/>
                </a:solidFill>
                <a:effectLst/>
                <a:latin typeface="+mn-lt"/>
                <a:ea typeface="+mn-ea"/>
                <a:cs typeface="+mn-cs"/>
              </a:rPr>
              <a:t> </a:t>
            </a:r>
            <a:endParaRPr lang="de-CH" sz="1200" kern="1200" dirty="0">
              <a:solidFill>
                <a:schemeClr val="tx1"/>
              </a:solidFill>
              <a:effectLst/>
              <a:latin typeface="+mn-lt"/>
              <a:ea typeface="+mn-ea"/>
              <a:cs typeface="+mn-cs"/>
            </a:endParaRPr>
          </a:p>
          <a:p>
            <a:r>
              <a:rPr lang="it-CH" sz="1200" kern="1200" dirty="0">
                <a:solidFill>
                  <a:schemeClr val="tx1"/>
                </a:solidFill>
                <a:effectLst/>
                <a:latin typeface="+mn-lt"/>
                <a:ea typeface="+mn-ea"/>
                <a:cs typeface="+mn-cs"/>
              </a:rPr>
              <a:t>Il modulo è composto dalle seguenti unità didattiche:</a:t>
            </a:r>
            <a:endParaRPr lang="de-CH" sz="1200" kern="1200" dirty="0">
              <a:solidFill>
                <a:schemeClr val="tx1"/>
              </a:solidFill>
              <a:effectLst/>
              <a:latin typeface="+mn-lt"/>
              <a:ea typeface="+mn-ea"/>
              <a:cs typeface="+mn-cs"/>
            </a:endParaRPr>
          </a:p>
          <a:p>
            <a:pPr lvl="0"/>
            <a:r>
              <a:rPr lang="it-CH" sz="1200" b="1" kern="1200" dirty="0">
                <a:solidFill>
                  <a:schemeClr val="tx1"/>
                </a:solidFill>
                <a:effectLst/>
                <a:latin typeface="+mn-lt"/>
                <a:ea typeface="+mn-ea"/>
                <a:cs typeface="+mn-cs"/>
              </a:rPr>
              <a:t>Unità didattica: </a:t>
            </a:r>
            <a:r>
              <a:rPr lang="it-CH" sz="1200" kern="1200" dirty="0">
                <a:solidFill>
                  <a:schemeClr val="tx1"/>
                </a:solidFill>
                <a:effectLst/>
                <a:latin typeface="+mn-lt"/>
                <a:ea typeface="+mn-ea"/>
                <a:cs typeface="+mn-cs"/>
              </a:rPr>
              <a:t>Analizzare in modo approfondito un ambito problematico</a:t>
            </a:r>
            <a:endParaRPr lang="de-CH" sz="1200" kern="1200" dirty="0">
              <a:solidFill>
                <a:schemeClr val="tx1"/>
              </a:solidFill>
              <a:effectLst/>
              <a:latin typeface="+mn-lt"/>
              <a:ea typeface="+mn-ea"/>
              <a:cs typeface="+mn-cs"/>
            </a:endParaRPr>
          </a:p>
          <a:p>
            <a:pPr lvl="0"/>
            <a:r>
              <a:rPr lang="it-CH" sz="1200" b="1" kern="1200" dirty="0">
                <a:solidFill>
                  <a:schemeClr val="tx1"/>
                </a:solidFill>
                <a:effectLst/>
                <a:latin typeface="+mn-lt"/>
                <a:ea typeface="+mn-ea"/>
                <a:cs typeface="+mn-cs"/>
              </a:rPr>
              <a:t>Unità didattica: </a:t>
            </a:r>
            <a:r>
              <a:rPr lang="it-CH" sz="1200" kern="1200" dirty="0">
                <a:solidFill>
                  <a:schemeClr val="tx1"/>
                </a:solidFill>
                <a:effectLst/>
                <a:latin typeface="+mn-lt"/>
                <a:ea typeface="+mn-ea"/>
                <a:cs typeface="+mn-cs"/>
              </a:rPr>
              <a:t>Svolgere un incarico di ricerca</a:t>
            </a:r>
            <a:endParaRPr lang="de-CH" sz="1200" kern="1200" dirty="0">
              <a:solidFill>
                <a:schemeClr val="tx1"/>
              </a:solidFill>
              <a:effectLst/>
              <a:latin typeface="+mn-lt"/>
              <a:ea typeface="+mn-ea"/>
              <a:cs typeface="+mn-cs"/>
            </a:endParaRPr>
          </a:p>
          <a:p>
            <a:pPr lvl="0"/>
            <a:r>
              <a:rPr lang="it-CH" sz="1200" b="1" kern="1200" dirty="0">
                <a:solidFill>
                  <a:schemeClr val="tx1"/>
                </a:solidFill>
                <a:effectLst/>
                <a:latin typeface="+mn-lt"/>
                <a:ea typeface="+mn-ea"/>
                <a:cs typeface="+mn-cs"/>
              </a:rPr>
              <a:t>Unità didattica: </a:t>
            </a:r>
            <a:r>
              <a:rPr lang="it-CH" sz="1200" kern="1200" dirty="0">
                <a:solidFill>
                  <a:schemeClr val="tx1"/>
                </a:solidFill>
                <a:effectLst/>
                <a:latin typeface="+mn-lt"/>
                <a:ea typeface="+mn-ea"/>
                <a:cs typeface="+mn-cs"/>
              </a:rPr>
              <a:t>Creazione di una mappa dell’empatia</a:t>
            </a:r>
            <a:endParaRPr lang="de-CH" sz="1200" kern="1200" dirty="0">
              <a:solidFill>
                <a:schemeClr val="tx1"/>
              </a:solidFill>
              <a:effectLst/>
              <a:latin typeface="+mn-lt"/>
              <a:ea typeface="+mn-ea"/>
              <a:cs typeface="+mn-cs"/>
            </a:endParaRPr>
          </a:p>
          <a:p>
            <a:pPr lvl="0"/>
            <a:r>
              <a:rPr lang="it-CH" sz="1200" b="1" kern="1200" dirty="0">
                <a:solidFill>
                  <a:schemeClr val="tx1"/>
                </a:solidFill>
                <a:effectLst/>
                <a:latin typeface="+mn-lt"/>
                <a:ea typeface="+mn-ea"/>
                <a:cs typeface="+mn-cs"/>
              </a:rPr>
              <a:t>Unità didattica: </a:t>
            </a:r>
            <a:r>
              <a:rPr lang="it-CH" sz="1200" kern="1200" dirty="0">
                <a:solidFill>
                  <a:schemeClr val="tx1"/>
                </a:solidFill>
                <a:effectLst/>
                <a:latin typeface="+mn-lt"/>
                <a:ea typeface="+mn-ea"/>
                <a:cs typeface="+mn-cs"/>
              </a:rPr>
              <a:t>Applicare le domande chiave al proprio ambito problematico</a:t>
            </a:r>
            <a:endParaRPr lang="de-CH" sz="1200" kern="1200" dirty="0">
              <a:solidFill>
                <a:schemeClr val="tx1"/>
              </a:solidFill>
              <a:effectLst/>
              <a:latin typeface="+mn-lt"/>
              <a:ea typeface="+mn-ea"/>
              <a:cs typeface="+mn-cs"/>
            </a:endParaRPr>
          </a:p>
          <a:p>
            <a:pPr lvl="0"/>
            <a:r>
              <a:rPr lang="it-CH" sz="1200" b="1" kern="1200" dirty="0">
                <a:solidFill>
                  <a:schemeClr val="tx1"/>
                </a:solidFill>
                <a:effectLst/>
                <a:latin typeface="+mn-lt"/>
                <a:ea typeface="+mn-ea"/>
                <a:cs typeface="+mn-cs"/>
              </a:rPr>
              <a:t>Unità didattica: </a:t>
            </a:r>
            <a:r>
              <a:rPr lang="it-CH" sz="1200" kern="1200" dirty="0">
                <a:solidFill>
                  <a:schemeClr val="tx1"/>
                </a:solidFill>
                <a:effectLst/>
                <a:latin typeface="+mn-lt"/>
                <a:ea typeface="+mn-ea"/>
                <a:cs typeface="+mn-cs"/>
              </a:rPr>
              <a:t>Presentare le proprie conoscenze e ricevere feedback</a:t>
            </a:r>
            <a:endParaRPr lang="de-CH" sz="1200" kern="1200" dirty="0">
              <a:solidFill>
                <a:schemeClr val="tx1"/>
              </a:solidFill>
              <a:effectLst/>
              <a:latin typeface="+mn-lt"/>
              <a:ea typeface="+mn-ea"/>
              <a:cs typeface="+mn-cs"/>
            </a:endParaRPr>
          </a:p>
          <a:p>
            <a:pPr lvl="0"/>
            <a:r>
              <a:rPr lang="it-CH" sz="1200" b="1" kern="1200" dirty="0">
                <a:solidFill>
                  <a:schemeClr val="tx1"/>
                </a:solidFill>
                <a:effectLst/>
                <a:latin typeface="+mn-lt"/>
                <a:ea typeface="+mn-ea"/>
                <a:cs typeface="+mn-cs"/>
              </a:rPr>
              <a:t>Unità didattica: </a:t>
            </a:r>
            <a:r>
              <a:rPr lang="it-CH" sz="1200" kern="1200" dirty="0">
                <a:solidFill>
                  <a:schemeClr val="tx1"/>
                </a:solidFill>
                <a:effectLst/>
                <a:latin typeface="+mn-lt"/>
                <a:ea typeface="+mn-ea"/>
                <a:cs typeface="+mn-cs"/>
              </a:rPr>
              <a:t>Intervista con un’esperta o un esperto</a:t>
            </a:r>
            <a:endParaRPr lang="de-CH" sz="1200" kern="1200" dirty="0">
              <a:solidFill>
                <a:schemeClr val="tx1"/>
              </a:solidFill>
              <a:effectLst/>
              <a:latin typeface="+mn-lt"/>
              <a:ea typeface="+mn-ea"/>
              <a:cs typeface="+mn-cs"/>
            </a:endParaRPr>
          </a:p>
          <a:p>
            <a:r>
              <a:rPr lang="it-CH" sz="1200" kern="1200" dirty="0">
                <a:solidFill>
                  <a:schemeClr val="tx1"/>
                </a:solidFill>
                <a:effectLst/>
                <a:latin typeface="+mn-lt"/>
                <a:ea typeface="+mn-ea"/>
                <a:cs typeface="+mn-cs"/>
              </a:rPr>
              <a:t> </a:t>
            </a:r>
            <a:endParaRPr lang="de-CH" sz="1200" kern="1200" dirty="0">
              <a:solidFill>
                <a:schemeClr val="tx1"/>
              </a:solidFill>
              <a:effectLst/>
              <a:latin typeface="+mn-lt"/>
              <a:ea typeface="+mn-ea"/>
              <a:cs typeface="+mn-cs"/>
            </a:endParaRPr>
          </a:p>
          <a:p>
            <a:r>
              <a:rPr lang="it-CH" sz="1200" kern="1200" dirty="0">
                <a:solidFill>
                  <a:schemeClr val="tx1"/>
                </a:solidFill>
                <a:effectLst/>
                <a:latin typeface="+mn-lt"/>
                <a:ea typeface="+mn-ea"/>
                <a:cs typeface="+mn-cs"/>
              </a:rPr>
              <a:t>Gli insegnanti possono decidere quali unità didattiche siano più adatte alle persone in formazione e con quale livello di approfondimento debbano essere trattate. </a:t>
            </a:r>
            <a:endParaRPr lang="de-CH" sz="1200" kern="1200" dirty="0">
              <a:solidFill>
                <a:schemeClr val="tx1"/>
              </a:solidFill>
              <a:effectLst/>
              <a:latin typeface="+mn-lt"/>
              <a:ea typeface="+mn-ea"/>
              <a:cs typeface="+mn-cs"/>
            </a:endParaRPr>
          </a:p>
          <a:p>
            <a:endParaRPr lang="it-CH" sz="1100" b="0" noProof="0" dirty="0">
              <a:latin typeface="+mj-lt"/>
            </a:endParaRP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4</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210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it-CH" sz="1100" noProof="0" dirty="0">
                <a:latin typeface="Century Gothic" panose="020B0502020202020204" pitchFamily="34" charset="0"/>
              </a:rPr>
              <a:t>Il termine </a:t>
            </a:r>
            <a:r>
              <a:rPr lang="it-CH" sz="1100" i="1" noProof="0" dirty="0">
                <a:latin typeface="Century Gothic" panose="020B0502020202020204" pitchFamily="34" charset="0"/>
              </a:rPr>
              <a:t>“ambito problematico” </a:t>
            </a:r>
            <a:r>
              <a:rPr lang="it-CH" sz="1100" noProof="0" dirty="0">
                <a:latin typeface="Century Gothic" panose="020B0502020202020204" pitchFamily="34" charset="0"/>
              </a:rPr>
              <a:t>si riferisce a un </a:t>
            </a:r>
            <a:r>
              <a:rPr lang="it-CH" sz="1100" b="1" noProof="0" dirty="0">
                <a:latin typeface="Century Gothic" panose="020B0502020202020204" pitchFamily="34" charset="0"/>
              </a:rPr>
              <a:t>ampio ambito o campo di sfide </a:t>
            </a:r>
            <a:r>
              <a:rPr lang="it-CH" sz="1100" noProof="0" dirty="0">
                <a:latin typeface="Century Gothic" panose="020B0502020202020204" pitchFamily="34" charset="0"/>
              </a:rPr>
              <a:t>e non a un singolo problema chiaramente definito.</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È il </a:t>
            </a:r>
            <a:r>
              <a:rPr lang="it-CH" sz="1100" b="1" noProof="0" dirty="0">
                <a:latin typeface="Century Gothic" panose="020B0502020202020204" pitchFamily="34" charset="0"/>
              </a:rPr>
              <a:t>punto </a:t>
            </a:r>
            <a:r>
              <a:rPr lang="it-CH" sz="1100" noProof="0" dirty="0">
                <a:latin typeface="Century Gothic" panose="020B0502020202020204" pitchFamily="34" charset="0"/>
              </a:rPr>
              <a:t>di</a:t>
            </a:r>
            <a:r>
              <a:rPr lang="it-CH" sz="1100" b="1" noProof="0" dirty="0">
                <a:latin typeface="Century Gothic" panose="020B0502020202020204" pitchFamily="34" charset="0"/>
              </a:rPr>
              <a:t> partenza </a:t>
            </a:r>
            <a:r>
              <a:rPr lang="it-CH" sz="1100" noProof="0" dirty="0">
                <a:latin typeface="Century Gothic" panose="020B0502020202020204" pitchFamily="34" charset="0"/>
              </a:rPr>
              <a:t>da cui le persone in formazione iniziano la loro indagine – ad esempio, </a:t>
            </a:r>
            <a:r>
              <a:rPr lang="it-CH" sz="1100" i="1" noProof="0" dirty="0">
                <a:latin typeface="Century Gothic" panose="020B0502020202020204" pitchFamily="34" charset="0"/>
              </a:rPr>
              <a:t>lo spreco alimentare nelle scuole</a:t>
            </a:r>
            <a:r>
              <a:rPr lang="it-CH" sz="1100" noProof="0" dirty="0">
                <a:latin typeface="Century Gothic" panose="020B0502020202020204" pitchFamily="34" charset="0"/>
              </a:rPr>
              <a:t>, </a:t>
            </a:r>
            <a:r>
              <a:rPr lang="it-CH" sz="1100" i="1" noProof="0" dirty="0">
                <a:latin typeface="Century Gothic" panose="020B0502020202020204" pitchFamily="34" charset="0"/>
              </a:rPr>
              <a:t>la mobilità urbana </a:t>
            </a:r>
            <a:r>
              <a:rPr lang="it-CH" sz="1100" noProof="0" dirty="0">
                <a:latin typeface="Century Gothic" panose="020B0502020202020204" pitchFamily="34" charset="0"/>
              </a:rPr>
              <a:t>o </a:t>
            </a:r>
            <a:r>
              <a:rPr lang="it-CH" sz="1100" i="1" noProof="0" dirty="0">
                <a:latin typeface="Century Gothic" panose="020B0502020202020204" pitchFamily="34" charset="0"/>
              </a:rPr>
              <a:t>l’uso della plastica negli imballaggi da asporto</a:t>
            </a:r>
            <a:r>
              <a:rPr lang="it-CH" sz="1100" noProof="0" dirty="0">
                <a:latin typeface="Century Gothic" panose="020B0502020202020204" pitchFamily="34" charset="0"/>
              </a:rPr>
              <a:t>.</a:t>
            </a:r>
            <a:br>
              <a:rPr lang="it-CH" sz="1100" noProof="0" dirty="0">
                <a:latin typeface="Century Gothic" panose="020B0502020202020204" pitchFamily="34" charset="0"/>
              </a:rPr>
            </a:br>
            <a:r>
              <a:rPr lang="it-CH" sz="1100" noProof="0" dirty="0">
                <a:latin typeface="Century Gothic" panose="020B0502020202020204" pitchFamily="34" charset="0"/>
              </a:rPr>
              <a:t>In questa fase iniziale non si tratta di definire con precisione il problema da risolvere, ma </a:t>
            </a:r>
            <a:r>
              <a:rPr lang="it-CH" sz="1100" b="1" noProof="0" dirty="0">
                <a:latin typeface="Century Gothic" panose="020B0502020202020204" pitchFamily="34" charset="0"/>
              </a:rPr>
              <a:t>di individuare quali tipi di problemi esistono, per chi rappresentano un problema e perché</a:t>
            </a:r>
            <a:r>
              <a:rPr lang="it-CH" sz="1100" noProof="0" dirty="0">
                <a:latin typeface="Century Gothic" panose="020B0502020202020204" pitchFamily="34" charset="0"/>
              </a:rPr>
              <a:t>.</a:t>
            </a:r>
          </a:p>
          <a:p>
            <a:pPr>
              <a:spcAft>
                <a:spcPts val="600"/>
              </a:spcAft>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Un </a:t>
            </a:r>
            <a:r>
              <a:rPr lang="it-CH" sz="1100" b="1" noProof="0" dirty="0">
                <a:latin typeface="Century Gothic" panose="020B0502020202020204" pitchFamily="34" charset="0"/>
              </a:rPr>
              <a:t>ambito problematico </a:t>
            </a:r>
            <a:r>
              <a:rPr lang="it-CH" sz="1100" noProof="0" dirty="0">
                <a:latin typeface="Century Gothic" panose="020B0502020202020204" pitchFamily="34" charset="0"/>
              </a:rPr>
              <a:t>comprende molti possibili problemi, bisogni e prospettive.</a:t>
            </a:r>
          </a:p>
          <a:p>
            <a:pPr>
              <a:spcAft>
                <a:spcPts val="600"/>
              </a:spcAft>
            </a:pPr>
            <a:br>
              <a:rPr lang="it-CH" sz="1100" noProof="0" dirty="0">
                <a:latin typeface="Century Gothic" panose="020B0502020202020204" pitchFamily="34" charset="0"/>
              </a:rPr>
            </a:br>
            <a:r>
              <a:rPr lang="it-CH" sz="1100" noProof="0" dirty="0">
                <a:latin typeface="Century Gothic" panose="020B0502020202020204" pitchFamily="34" charset="0"/>
              </a:rPr>
              <a:t>Nell’ambito </a:t>
            </a:r>
            <a:r>
              <a:rPr lang="it-CH" sz="1100" i="1" noProof="0" dirty="0">
                <a:latin typeface="Century Gothic" panose="020B0502020202020204" pitchFamily="34" charset="0"/>
              </a:rPr>
              <a:t>«uso della plastica negli imballaggi da asporto», </a:t>
            </a:r>
            <a:r>
              <a:rPr lang="it-CH" sz="1100" noProof="0" dirty="0">
                <a:latin typeface="Century Gothic" panose="020B0502020202020204" pitchFamily="34" charset="0"/>
              </a:rPr>
              <a:t>ad esempio, in seguito potrebbero essere identificati diversi problemi specifici: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i/le clienti ritengono che le opzioni riutilizzabili siano poco pratiche;</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i ristoranti non dispongono di fornitori a prezzi accessibili;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le normative per le piccole imprese non sono chiare.</a:t>
            </a:r>
          </a:p>
          <a:p>
            <a:pPr marL="171450" indent="-171450">
              <a:spcAft>
                <a:spcPts val="600"/>
              </a:spcAft>
              <a:buFont typeface="Arial" panose="020B0604020202020204" pitchFamily="34" charset="0"/>
              <a:buChar char="•"/>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Questa distinzione è importante, poiché tali </a:t>
            </a:r>
            <a:r>
              <a:rPr lang="it-CH" sz="1100" b="1" noProof="0" dirty="0">
                <a:latin typeface="Century Gothic" panose="020B0502020202020204" pitchFamily="34" charset="0"/>
              </a:rPr>
              <a:t>esplorazioni «imprenditoriali» si svolgono inizialmente su larga scala</a:t>
            </a:r>
            <a:r>
              <a:rPr lang="it-CH" sz="1100" noProof="0" dirty="0">
                <a:latin typeface="Century Gothic" panose="020B0502020202020204" pitchFamily="34" charset="0"/>
              </a:rPr>
              <a:t>. Se le persone in formazione si concentrassero troppo rapidamente su un problema specifico («troppi bicchieri di plastica nella nostra mensa»), potrebbero trascurare opportunità più significative o compiti correlati. L’insegnante potrebbe spiegare che esplorare un ambito problematico significa </a:t>
            </a:r>
            <a:r>
              <a:rPr lang="it-CH" sz="1100" b="1" noProof="0" dirty="0">
                <a:latin typeface="Century Gothic" panose="020B0502020202020204" pitchFamily="34" charset="0"/>
              </a:rPr>
              <a:t>guardare oltre un sintomo o un’idea</a:t>
            </a:r>
            <a:r>
              <a:rPr lang="it-CH" sz="1100" noProof="0" dirty="0">
                <a:latin typeface="Century Gothic" panose="020B0502020202020204" pitchFamily="34" charset="0"/>
              </a:rPr>
              <a:t>: ciò comporta mappare l’ecosistema, osservare i comportamenti e identificare dove si manifestano bisogni insoddisfatti o le frustrazioni.</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Non si tratta semplicemente di guardare oltre il </a:t>
            </a:r>
            <a:r>
              <a:rPr lang="it-CH" sz="1100" b="1" noProof="0" dirty="0">
                <a:latin typeface="Century Gothic" panose="020B0502020202020204" pitchFamily="34" charset="0"/>
              </a:rPr>
              <a:t>proprio naso</a:t>
            </a:r>
            <a:r>
              <a:rPr lang="it-CH" sz="1100" noProof="0" dirty="0">
                <a:latin typeface="Century Gothic" panose="020B0502020202020204" pitchFamily="34" charset="0"/>
              </a:rPr>
              <a:t>, ma piuttosto di </a:t>
            </a:r>
            <a:r>
              <a:rPr lang="it-CH" sz="1100" b="1" noProof="0" dirty="0">
                <a:latin typeface="Century Gothic" panose="020B0502020202020204" pitchFamily="34" charset="0"/>
              </a:rPr>
              <a:t>guardare più a fondo </a:t>
            </a:r>
            <a:r>
              <a:rPr lang="it-CH" sz="1100" noProof="0" dirty="0">
                <a:latin typeface="Century Gothic" panose="020B0502020202020204" pitchFamily="34" charset="0"/>
              </a:rPr>
              <a:t>per comprendere tutti gli elementi che caratterizzano la situazione, prima di limitarsi a un problema già identificato.</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61132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a:t>
            </a:r>
            <a:r>
              <a:rPr lang="it-CH" sz="1100" noProof="0" dirty="0"/>
              <a:t>diapositiva illustra un importante approccio imprenditoriale: </a:t>
            </a:r>
            <a:r>
              <a:rPr lang="it-CH" sz="1100" b="1" noProof="0" dirty="0"/>
              <a:t>le persone non sempre esprimono i propri bisogni reali.</a:t>
            </a:r>
          </a:p>
          <a:p>
            <a:pPr>
              <a:spcAft>
                <a:spcPts val="600"/>
              </a:spcAft>
            </a:pPr>
            <a:endParaRPr lang="it-CH" sz="1100" noProof="0" dirty="0"/>
          </a:p>
          <a:p>
            <a:pPr>
              <a:spcAft>
                <a:spcPts val="600"/>
              </a:spcAft>
            </a:pPr>
            <a:r>
              <a:rPr lang="it-CH" sz="1100" noProof="0" dirty="0"/>
              <a:t>La famosa citazione di Henry Ford – «Se avessi chiesto alle persone cosa volessero, avrebbero risposto: cavalli più veloci» – illustra come spesso i/le clienti descrivano una </a:t>
            </a:r>
            <a:r>
              <a:rPr lang="it-CH" sz="1100" b="1" noProof="0" dirty="0"/>
              <a:t>soluzione </a:t>
            </a:r>
            <a:r>
              <a:rPr lang="it-CH" sz="1100" noProof="0" dirty="0"/>
              <a:t>basata su ciò che già conoscono, piuttosto che sul </a:t>
            </a:r>
            <a:r>
              <a:rPr lang="it-CH" sz="1100" b="1" noProof="0" dirty="0"/>
              <a:t>problema di fondo </a:t>
            </a:r>
            <a:r>
              <a:rPr lang="it-CH" sz="1100" b="0" noProof="0" dirty="0"/>
              <a:t>che </a:t>
            </a:r>
            <a:r>
              <a:rPr lang="it-CH" sz="1100" noProof="0" dirty="0"/>
              <a:t>stanno effettivamente vivendo.</a:t>
            </a:r>
          </a:p>
          <a:p>
            <a:pPr>
              <a:spcAft>
                <a:spcPts val="600"/>
              </a:spcAft>
            </a:pPr>
            <a:endParaRPr lang="it-CH" sz="1100" noProof="0" dirty="0"/>
          </a:p>
          <a:p>
            <a:pPr>
              <a:spcAft>
                <a:spcPts val="600"/>
              </a:spcAft>
            </a:pPr>
            <a:r>
              <a:rPr lang="it-CH" sz="1100" noProof="0" dirty="0"/>
              <a:t>Sottolineate quanto segue:</a:t>
            </a:r>
          </a:p>
          <a:p>
            <a:pPr marL="171450" indent="-171450">
              <a:spcAft>
                <a:spcPts val="600"/>
              </a:spcAft>
              <a:buFont typeface="Arial" panose="020B0604020202020204" pitchFamily="34" charset="0"/>
              <a:buChar char="•"/>
            </a:pPr>
            <a:r>
              <a:rPr lang="it-CH" sz="1100" noProof="0" dirty="0"/>
              <a:t>il desiderio di «cavalli più veloci» riflette solo un </a:t>
            </a:r>
            <a:r>
              <a:rPr lang="it-CH" sz="1100" b="1" noProof="0" dirty="0"/>
              <a:t>desiderio superficiale;</a:t>
            </a:r>
            <a:endParaRPr lang="it-CH" sz="1100" noProof="0" dirty="0"/>
          </a:p>
          <a:p>
            <a:pPr marL="171450" indent="-171450">
              <a:spcAft>
                <a:spcPts val="600"/>
              </a:spcAft>
              <a:buFont typeface="Arial" panose="020B0604020202020204" pitchFamily="34" charset="0"/>
              <a:buChar char="•"/>
            </a:pPr>
            <a:r>
              <a:rPr lang="it-CH" sz="1100" noProof="0" dirty="0"/>
              <a:t>il </a:t>
            </a:r>
            <a:r>
              <a:rPr lang="it-CH" sz="1100" b="1" noProof="0" dirty="0"/>
              <a:t>vero bisogno </a:t>
            </a:r>
            <a:r>
              <a:rPr lang="it-CH" sz="1100" noProof="0" dirty="0"/>
              <a:t>era un mezzo di trasporto più veloce e affidabile – un obiettivo più ampio che ha aperto la strada all’innovazione.</a:t>
            </a:r>
            <a:br>
              <a:rPr lang="it-CH" sz="1100" noProof="0" dirty="0"/>
            </a:br>
            <a:endParaRPr lang="it-CH" sz="1100" noProof="0" dirty="0"/>
          </a:p>
          <a:p>
            <a:pPr>
              <a:spcAft>
                <a:spcPts val="600"/>
              </a:spcAft>
            </a:pPr>
            <a:r>
              <a:rPr lang="it-CH" sz="1100" noProof="0" dirty="0"/>
              <a:t>Sottolineate che gli imprenditori/le imprenditrici e gli innovatori/le innovatrici devono andare oltre ciò che le persone </a:t>
            </a:r>
            <a:r>
              <a:rPr lang="it-CH" sz="1100" i="1" noProof="0" dirty="0"/>
              <a:t>dicono </a:t>
            </a:r>
            <a:r>
              <a:rPr lang="it-CH" sz="1100" noProof="0" dirty="0"/>
              <a:t>e osservare ciò che </a:t>
            </a:r>
            <a:r>
              <a:rPr lang="it-CH" sz="1100" i="1" noProof="0" dirty="0"/>
              <a:t>fanno</a:t>
            </a:r>
            <a:r>
              <a:rPr lang="it-CH" sz="1100" noProof="0" dirty="0"/>
              <a:t>. Le vere scoperte nascono dall’osservazione </a:t>
            </a:r>
            <a:r>
              <a:rPr lang="it-CH" sz="1100" b="1" noProof="0" dirty="0"/>
              <a:t>dei comportamenti, delle routine, delle frustrazioni e delle soluzioni temporanee </a:t>
            </a:r>
            <a:r>
              <a:rPr lang="it-CH" sz="1100" noProof="0" dirty="0"/>
              <a:t>– ovvero il modo in cui le persone si adattano a una soluzione imperfetta o la compensano.</a:t>
            </a:r>
          </a:p>
          <a:p>
            <a:pPr>
              <a:spcAft>
                <a:spcPts val="600"/>
              </a:spcAft>
            </a:pPr>
            <a:endParaRPr lang="it-CH" sz="1100" noProof="0" dirty="0"/>
          </a:p>
          <a:p>
            <a:pPr>
              <a:spcAft>
                <a:spcPts val="600"/>
              </a:spcAft>
            </a:pPr>
            <a:r>
              <a:rPr lang="it-CH" sz="1100" noProof="0" dirty="0"/>
              <a:t>È inoltre importante comprendere il </a:t>
            </a:r>
            <a:r>
              <a:rPr lang="it-CH" sz="1100" b="1" noProof="0" dirty="0"/>
              <a:t>contesto </a:t>
            </a:r>
            <a:r>
              <a:rPr lang="it-CH" sz="1100" noProof="0" dirty="0"/>
              <a:t>in cui si presentano i problemi:</a:t>
            </a:r>
          </a:p>
          <a:p>
            <a:pPr marL="171450" indent="-171450">
              <a:spcAft>
                <a:spcPts val="600"/>
              </a:spcAft>
              <a:buFont typeface="Arial" panose="020B0604020202020204" pitchFamily="34" charset="0"/>
              <a:buChar char="•"/>
            </a:pPr>
            <a:r>
              <a:rPr lang="it-CH" sz="1100" noProof="0" dirty="0"/>
              <a:t>Dove si manifesta il problema?</a:t>
            </a:r>
          </a:p>
          <a:p>
            <a:pPr marL="171450" indent="-171450">
              <a:spcAft>
                <a:spcPts val="600"/>
              </a:spcAft>
              <a:buFont typeface="Arial" panose="020B0604020202020204" pitchFamily="34" charset="0"/>
              <a:buChar char="•"/>
            </a:pPr>
            <a:r>
              <a:rPr lang="it-CH" sz="1100" noProof="0" dirty="0"/>
              <a:t>Quando e con chi?</a:t>
            </a:r>
          </a:p>
          <a:p>
            <a:pPr marL="171450" indent="-171450">
              <a:spcAft>
                <a:spcPts val="600"/>
              </a:spcAft>
              <a:buFont typeface="Arial" panose="020B0604020202020204" pitchFamily="34" charset="0"/>
              <a:buChar char="•"/>
            </a:pPr>
            <a:r>
              <a:rPr lang="it-CH" sz="1100" noProof="0" dirty="0"/>
              <a:t>Quali limitazioni o abitudini influenzano il comportamento delle persone?</a:t>
            </a:r>
            <a:br>
              <a:rPr lang="it-CH" sz="1100" noProof="0" dirty="0"/>
            </a:br>
            <a:endParaRPr lang="it-CH" sz="1100" noProof="0" dirty="0"/>
          </a:p>
          <a:p>
            <a:pPr marL="0" indent="0">
              <a:spcAft>
                <a:spcPts val="600"/>
              </a:spcAft>
              <a:buFont typeface="Arial" panose="020B0604020202020204" pitchFamily="34" charset="0"/>
              <a:buNone/>
            </a:pPr>
            <a:r>
              <a:rPr lang="it-CH" sz="1100" noProof="0" dirty="0"/>
              <a:t>Incoraggiate le persone in formazione a osservare le persone in situazioni reali – sul posto di lavoro, a casa, negli spazi pubblici – e a non limitarsi a chiedere </a:t>
            </a:r>
            <a:r>
              <a:rPr lang="it-CH" sz="1100" i="1" noProof="0" dirty="0"/>
              <a:t>cosa </a:t>
            </a:r>
            <a:r>
              <a:rPr lang="it-CH" sz="1100" noProof="0" dirty="0"/>
              <a:t>succede, ma anche </a:t>
            </a:r>
            <a:r>
              <a:rPr lang="it-CH" sz="1100" i="1" noProof="0" dirty="0"/>
              <a:t>dove, quando e perché</a:t>
            </a:r>
            <a:r>
              <a:rPr lang="it-CH" sz="1100" noProof="0" dirty="0"/>
              <a:t>. Questo li aiuterà a scoprire bisogni inespressi ma reali.</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901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spcAft>
                <a:spcPts val="600"/>
              </a:spcAft>
            </a:pPr>
            <a:r>
              <a:rPr lang="it-CH" sz="1100" noProof="0" dirty="0">
                <a:latin typeface="Century Gothic" panose="020B0502020202020204" pitchFamily="34" charset="0"/>
              </a:rPr>
              <a:t>Questa diapositiva illustra il passaggio dal pensiero</a:t>
            </a:r>
            <a:r>
              <a:rPr lang="it-CH" sz="1100" i="1" noProof="0" dirty="0">
                <a:latin typeface="Century Gothic" panose="020B0502020202020204" pitchFamily="34" charset="0"/>
              </a:rPr>
              <a:t> basato sulle opinioni </a:t>
            </a:r>
            <a:r>
              <a:rPr lang="it-CH" sz="1100" noProof="0" dirty="0">
                <a:latin typeface="Century Gothic" panose="020B0502020202020204" pitchFamily="34" charset="0"/>
              </a:rPr>
              <a:t>alla comprensione</a:t>
            </a:r>
            <a:r>
              <a:rPr lang="it-CH" sz="1100" i="1" noProof="0" dirty="0">
                <a:latin typeface="Century Gothic" panose="020B0502020202020204" pitchFamily="34" charset="0"/>
              </a:rPr>
              <a:t> basata sulle prove</a:t>
            </a:r>
            <a:r>
              <a:rPr lang="it-CH" sz="1100" noProof="0" dirty="0">
                <a:latin typeface="Century Gothic" panose="020B0502020202020204" pitchFamily="34" charset="0"/>
              </a:rPr>
              <a:t>: un passo fondamentale per ogni imprenditore e imprenditrice.</a:t>
            </a:r>
          </a:p>
          <a:p>
            <a:pPr>
              <a:spcAft>
                <a:spcPts val="600"/>
              </a:spcAft>
            </a:pPr>
            <a:r>
              <a:rPr lang="it-CH" sz="1100" noProof="0" dirty="0">
                <a:latin typeface="Century Gothic" panose="020B0502020202020204" pitchFamily="34" charset="0"/>
              </a:rPr>
              <a:t>Molte persone in formazione partono da </a:t>
            </a:r>
            <a:r>
              <a:rPr lang="it-CH" sz="1100" b="1" noProof="0" dirty="0">
                <a:latin typeface="Century Gothic" panose="020B0502020202020204" pitchFamily="34" charset="0"/>
              </a:rPr>
              <a:t>ipotesi</a:t>
            </a:r>
            <a:r>
              <a:rPr lang="it-CH" sz="1100" noProof="0" dirty="0">
                <a:latin typeface="Century Gothic" panose="020B0502020202020204" pitchFamily="34" charset="0"/>
              </a:rPr>
              <a:t> radicate: convinzioni, supposizioni o opinioni personali su come le persone si comportano o su ciò che desiderano.</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Ad esempio: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«Alle persone non piace compilare i moduli.»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«Tutti vogliono un servizio più veloce.»</a:t>
            </a:r>
          </a:p>
          <a:p>
            <a:pPr>
              <a:spcAft>
                <a:spcPts val="600"/>
              </a:spcAft>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Queste affermazioni possono sembrare vere, ma non sono ancora supportate da dati. Attraverso </a:t>
            </a:r>
            <a:r>
              <a:rPr lang="it-CH" sz="1100" b="1" noProof="0" dirty="0">
                <a:latin typeface="Century Gothic" panose="020B0502020202020204" pitchFamily="34" charset="0"/>
              </a:rPr>
              <a:t>la ricerca secondaria </a:t>
            </a:r>
            <a:r>
              <a:rPr lang="it-CH" sz="1100" noProof="0" dirty="0">
                <a:latin typeface="Century Gothic" panose="020B0502020202020204" pitchFamily="34" charset="0"/>
              </a:rPr>
              <a:t>(analisi di informazioni esistenti come rapporti, statistiche o dati di mercato) e </a:t>
            </a:r>
            <a:r>
              <a:rPr lang="it-CH" sz="1100" b="1" noProof="0" dirty="0">
                <a:latin typeface="Century Gothic" panose="020B0502020202020204" pitchFamily="34" charset="0"/>
              </a:rPr>
              <a:t>la ricerca primaria </a:t>
            </a:r>
            <a:r>
              <a:rPr lang="it-CH" sz="1100" noProof="0" dirty="0">
                <a:latin typeface="Century Gothic" panose="020B0502020202020204" pitchFamily="34" charset="0"/>
              </a:rPr>
              <a:t>(colloqui con o osservazione di utenti reali), le supposizioni possono essere verificate e trasformate in </a:t>
            </a:r>
            <a:r>
              <a:rPr lang="it-CH" sz="1100" b="1" noProof="0" dirty="0">
                <a:latin typeface="Century Gothic" panose="020B0502020202020204" pitchFamily="34" charset="0"/>
              </a:rPr>
              <a:t>conoscenze </a:t>
            </a:r>
            <a:r>
              <a:rPr lang="it-CH" sz="1100" noProof="0" dirty="0">
                <a:latin typeface="Century Gothic" panose="020B0502020202020204" pitchFamily="34" charset="0"/>
              </a:rPr>
              <a:t>– risultati affidabili e basati su prove concrete.</a:t>
            </a:r>
          </a:p>
          <a:p>
            <a:pPr>
              <a:spcAft>
                <a:spcPts val="600"/>
              </a:spcAft>
            </a:pPr>
            <a:endParaRPr lang="it-CH" sz="1100" b="1" noProof="0" dirty="0">
              <a:latin typeface="Century Gothic" panose="020B0502020202020204" pitchFamily="34" charset="0"/>
            </a:endParaRPr>
          </a:p>
          <a:p>
            <a:pPr>
              <a:spcAft>
                <a:spcPts val="600"/>
              </a:spcAft>
            </a:pPr>
            <a:r>
              <a:rPr lang="it-CH" sz="1100" b="1" noProof="0" dirty="0">
                <a:latin typeface="Century Gothic" panose="020B0502020202020204" pitchFamily="34" charset="0"/>
              </a:rPr>
              <a:t>Esempio:</a:t>
            </a: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i="1" noProof="0" dirty="0">
                <a:latin typeface="Century Gothic" panose="020B0502020202020204" pitchFamily="34" charset="0"/>
              </a:rPr>
              <a:t>Ipotesi: </a:t>
            </a:r>
            <a:r>
              <a:rPr lang="it-CH" sz="1100" noProof="0" dirty="0">
                <a:latin typeface="Century Gothic" panose="020B0502020202020204" pitchFamily="34" charset="0"/>
              </a:rPr>
              <a:t>i ciclisti riparano rapidamente le loro biciclette.</a:t>
            </a:r>
          </a:p>
          <a:p>
            <a:pPr marL="171450" indent="-171450">
              <a:spcAft>
                <a:spcPts val="600"/>
              </a:spcAft>
              <a:buFont typeface="Arial" panose="020B0604020202020204" pitchFamily="34" charset="0"/>
              <a:buChar char="•"/>
            </a:pPr>
            <a:r>
              <a:rPr lang="it-CH" sz="1100" i="1" noProof="0" dirty="0">
                <a:latin typeface="Century Gothic" panose="020B0502020202020204" pitchFamily="34" charset="0"/>
              </a:rPr>
              <a:t>Conoscenza (dopo la ricerca sul campo): </a:t>
            </a:r>
            <a:r>
              <a:rPr lang="it-CH" sz="1100" noProof="0" dirty="0">
                <a:latin typeface="Century Gothic" panose="020B0502020202020204" pitchFamily="34" charset="0"/>
              </a:rPr>
              <a:t>i ciclisti spesso rimandano le riparazioni perché le officine sono lontane e i tempi di attesa sono lunghi.</a:t>
            </a:r>
          </a:p>
          <a:p>
            <a:pPr>
              <a:spcAft>
                <a:spcPts val="600"/>
              </a:spcAft>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Questa differenza è fondamentale:</a:t>
            </a:r>
          </a:p>
          <a:p>
            <a:pPr>
              <a:spcAft>
                <a:spcPts val="600"/>
              </a:spcAft>
            </a:pPr>
            <a:r>
              <a:rPr lang="it-CH" sz="1100" b="1" noProof="0" dirty="0">
                <a:latin typeface="Century Gothic" panose="020B0502020202020204" pitchFamily="34" charset="0"/>
              </a:rPr>
              <a:t>Ipotesi </a:t>
            </a:r>
            <a:r>
              <a:rPr lang="it-CH" sz="1100" noProof="0" dirty="0">
                <a:latin typeface="Century Gothic" panose="020B0502020202020204" pitchFamily="34" charset="0"/>
              </a:rPr>
              <a:t>= ciò che </a:t>
            </a:r>
            <a:r>
              <a:rPr lang="it-CH" sz="1100" i="1" noProof="0" dirty="0">
                <a:latin typeface="Century Gothic" panose="020B0502020202020204" pitchFamily="34" charset="0"/>
              </a:rPr>
              <a:t>riteniamo</a:t>
            </a:r>
            <a:r>
              <a:rPr lang="it-CH" sz="1100" noProof="0" dirty="0">
                <a:latin typeface="Century Gothic" panose="020B0502020202020204" pitchFamily="34" charset="0"/>
              </a:rPr>
              <a:t> vero</a:t>
            </a:r>
          </a:p>
          <a:p>
            <a:pPr>
              <a:spcAft>
                <a:spcPts val="600"/>
              </a:spcAft>
            </a:pPr>
            <a:r>
              <a:rPr lang="it-CH" sz="1100" b="1" noProof="0" dirty="0">
                <a:latin typeface="Century Gothic" panose="020B0502020202020204" pitchFamily="34" charset="0"/>
              </a:rPr>
              <a:t>Conoscenze </a:t>
            </a:r>
            <a:r>
              <a:rPr lang="it-CH" sz="1100" noProof="0" dirty="0">
                <a:latin typeface="Century Gothic" panose="020B0502020202020204" pitchFamily="34" charset="0"/>
              </a:rPr>
              <a:t>= ciò che </a:t>
            </a:r>
            <a:r>
              <a:rPr lang="it-CH" sz="1100" i="1" noProof="0" dirty="0">
                <a:latin typeface="Century Gothic" panose="020B0502020202020204" pitchFamily="34" charset="0"/>
              </a:rPr>
              <a:t>riconosciamo</a:t>
            </a:r>
            <a:r>
              <a:rPr lang="it-CH" sz="1100" noProof="0" dirty="0">
                <a:latin typeface="Century Gothic" panose="020B0502020202020204" pitchFamily="34" charset="0"/>
              </a:rPr>
              <a:t> come vero attraverso l’osservazione o i dati</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Incoraggiate le persone in formazione a mettere per iscritto le loro ipotesi principali all’inizio di un progetto e a ricontrollarle dopo la ricerca e l’indagine sul campo. Questo le aiuterà a seguire il loro processo di apprendimento e a rendersi conto di come la ricerca affini la loro comprensione del problema.</a:t>
            </a:r>
          </a:p>
          <a:p>
            <a:endParaRPr lang="de-CH"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649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D09F7-C862-8707-E33C-831BE8A8835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63CE10D-5AD7-475C-4557-B2F50EC461B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0D0C753-3AC2-B3BC-B75F-3A5F69A98AE1}"/>
              </a:ext>
            </a:extLst>
          </p:cNvPr>
          <p:cNvSpPr>
            <a:spLocks noGrp="1"/>
          </p:cNvSpPr>
          <p:nvPr>
            <p:ph type="body" idx="1"/>
          </p:nvPr>
        </p:nvSpPr>
        <p:spPr/>
        <p:txBody>
          <a:bodyPr/>
          <a:lstStyle/>
          <a:p>
            <a:pPr>
              <a:spcAft>
                <a:spcPts val="600"/>
              </a:spcAft>
            </a:pPr>
            <a:r>
              <a:rPr lang="it-CH" sz="1100" noProof="0" dirty="0">
                <a:latin typeface="Century Gothic" panose="020B0502020202020204" pitchFamily="34" charset="0"/>
              </a:rPr>
              <a:t>La ricerca secondaria consiste nel raccogliere </a:t>
            </a:r>
            <a:r>
              <a:rPr lang="it-CH" sz="1100" b="1" noProof="0" dirty="0">
                <a:latin typeface="Century Gothic" panose="020B0502020202020204" pitchFamily="34" charset="0"/>
              </a:rPr>
              <a:t>informazioni già disponibili</a:t>
            </a:r>
            <a:r>
              <a:rPr lang="it-CH" sz="1100" noProof="0" dirty="0">
                <a:latin typeface="Century Gothic" panose="020B0502020202020204" pitchFamily="34" charset="0"/>
              </a:rPr>
              <a:t>: relazioni, articoli, statistiche, analisi di mercato.</a:t>
            </a:r>
          </a:p>
          <a:p>
            <a:pPr>
              <a:spcAft>
                <a:spcPts val="600"/>
              </a:spcAft>
            </a:pP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Il messaggio chiave: la ricerca secondaria aiuta le persone in formazione a comprendere il </a:t>
            </a:r>
            <a:r>
              <a:rPr lang="it-CH" sz="1100" b="1" noProof="0" dirty="0">
                <a:latin typeface="Century Gothic" panose="020B0502020202020204" pitchFamily="34" charset="0"/>
              </a:rPr>
              <a:t>quadro generale</a:t>
            </a:r>
            <a:r>
              <a:rPr lang="it-CH" sz="1100" noProof="0" dirty="0">
                <a:latin typeface="Century Gothic" panose="020B0502020202020204" pitchFamily="34" charset="0"/>
              </a:rPr>
              <a:t>:</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Chi sono gli attori/le attrici principali?</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Quali tendenze caratterizzano il mercato?</a:t>
            </a:r>
          </a:p>
          <a:p>
            <a:pPr marL="171450" indent="-171450">
              <a:spcAft>
                <a:spcPts val="600"/>
              </a:spcAft>
              <a:buFont typeface="Arial" panose="020B0604020202020204" pitchFamily="34" charset="0"/>
              <a:buChar char="•"/>
            </a:pPr>
            <a:r>
              <a:rPr lang="it-CH" sz="1100" noProof="0" dirty="0">
                <a:latin typeface="Century Gothic" panose="020B0502020202020204" pitchFamily="34" charset="0"/>
              </a:rPr>
              <a:t>Quanto è grave il problema?</a:t>
            </a:r>
            <a:br>
              <a:rPr lang="it-CH" sz="1100" noProof="0" dirty="0">
                <a:latin typeface="Century Gothic" panose="020B0502020202020204" pitchFamily="34" charset="0"/>
              </a:rPr>
            </a:br>
            <a:endParaRPr lang="it-CH" sz="1100" noProof="0" dirty="0">
              <a:latin typeface="Century Gothic" panose="020B0502020202020204" pitchFamily="34" charset="0"/>
            </a:endParaRPr>
          </a:p>
          <a:p>
            <a:pPr>
              <a:spcAft>
                <a:spcPts val="600"/>
              </a:spcAft>
            </a:pPr>
            <a:r>
              <a:rPr lang="it-CH" sz="1100" noProof="0" dirty="0">
                <a:latin typeface="Century Gothic" panose="020B0502020202020204" pitchFamily="34" charset="0"/>
              </a:rPr>
              <a:t>Spesso è utile partire da qui, poiché aiuta le persone in formazione </a:t>
            </a:r>
            <a:r>
              <a:rPr lang="it-CH" sz="1100" b="1" noProof="0" dirty="0">
                <a:latin typeface="Century Gothic" panose="020B0502020202020204" pitchFamily="34" charset="0"/>
              </a:rPr>
              <a:t>ad avvicinarsi meglio </a:t>
            </a:r>
            <a:r>
              <a:rPr lang="it-CH" sz="1100" noProof="0" dirty="0">
                <a:latin typeface="Century Gothic" panose="020B0502020202020204" pitchFamily="34" charset="0"/>
              </a:rPr>
              <a:t>all’argomento.</a:t>
            </a:r>
            <a:br>
              <a:rPr lang="it-CH" sz="1100" noProof="0" dirty="0">
                <a:latin typeface="Century Gothic" panose="020B0502020202020204" pitchFamily="34" charset="0"/>
              </a:rPr>
            </a:br>
            <a:r>
              <a:rPr lang="it-CH" sz="1100" noProof="0" dirty="0">
                <a:latin typeface="Century Gothic" panose="020B0502020202020204" pitchFamily="34" charset="0"/>
              </a:rPr>
              <a:t>Fate però notare alle persone in formazione che la ricerca documentale </a:t>
            </a:r>
            <a:r>
              <a:rPr lang="it-CH" sz="1100" b="1" noProof="0" dirty="0">
                <a:latin typeface="Century Gothic" panose="020B0502020202020204" pitchFamily="34" charset="0"/>
              </a:rPr>
              <a:t>non può rivelare motivazioni o emozioni personali</a:t>
            </a:r>
            <a:r>
              <a:rPr lang="it-CH" sz="1100" noProof="0" dirty="0">
                <a:latin typeface="Century Gothic" panose="020B0502020202020204" pitchFamily="34" charset="0"/>
              </a:rPr>
              <a:t>. Queste diventano visibili solo attraverso la ricerca sul campo.</a:t>
            </a:r>
          </a:p>
          <a:p>
            <a:endParaRPr lang="de-CH" dirty="0"/>
          </a:p>
        </p:txBody>
      </p:sp>
      <p:sp>
        <p:nvSpPr>
          <p:cNvPr id="4" name="Foliennummernplatzhalter 3">
            <a:extLst>
              <a:ext uri="{FF2B5EF4-FFF2-40B4-BE49-F238E27FC236}">
                <a16:creationId xmlns:a16="http://schemas.microsoft.com/office/drawing/2014/main" id="{A3765311-1A33-B014-A635-DCC13AAEFE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0910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B1FA9-AFB8-AA75-4CA8-EB1681C818C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20B51AF-0A4B-5805-844E-E0D8E281FC0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B5DE21D-486F-F1E9-6F93-B7F45E76141F}"/>
              </a:ext>
            </a:extLst>
          </p:cNvPr>
          <p:cNvSpPr>
            <a:spLocks noGrp="1"/>
          </p:cNvSpPr>
          <p:nvPr>
            <p:ph type="body" idx="1"/>
          </p:nvPr>
        </p:nvSpPr>
        <p:spPr/>
        <p:txBody>
          <a:bodyPr/>
          <a:lstStyle/>
          <a:p>
            <a:r>
              <a:rPr lang="it-CH" sz="1100" noProof="0" dirty="0"/>
              <a:t>Questa attività aiuta le persone in formazione </a:t>
            </a:r>
            <a:r>
              <a:rPr lang="it-CH" sz="1100" i="1" noProof="0" dirty="0"/>
              <a:t>a esercitarsi nella valutazione critica</a:t>
            </a:r>
            <a:r>
              <a:rPr lang="it-CH" sz="1100" noProof="0" dirty="0"/>
              <a:t>, anziché limitarsi a memorizzare una gerarchia di fonti.</a:t>
            </a:r>
            <a:br>
              <a:rPr lang="it-CH" sz="1100" noProof="0" dirty="0"/>
            </a:br>
            <a:r>
              <a:rPr lang="it-CH" sz="1100" noProof="0" dirty="0"/>
              <a:t>Anziché indicare loro quali fonti siano «estremamente affidabili», incoraggiatele a scoprire autonomamente </a:t>
            </a:r>
            <a:r>
              <a:rPr lang="it-CH" sz="1100" b="1" noProof="0" dirty="0"/>
              <a:t>cosa rende affidabile una fonte</a:t>
            </a:r>
            <a:r>
              <a:rPr lang="it-CH" sz="1100" noProof="0" dirty="0"/>
              <a:t>, confrontandone il tono, lo scopo e le prove.</a:t>
            </a:r>
          </a:p>
          <a:p>
            <a:endParaRPr lang="it-CH" sz="1100" noProof="0" dirty="0"/>
          </a:p>
          <a:p>
            <a:r>
              <a:rPr lang="it-CH" sz="1100" noProof="0" dirty="0"/>
              <a:t>Iniziate con una domanda aperta del tipo:</a:t>
            </a:r>
          </a:p>
          <a:p>
            <a:r>
              <a:rPr lang="it-CH" sz="1100" noProof="0" dirty="0"/>
              <a:t>«Se doveste fare una ricerca sul problema della plastica monouso nel settore del cibo da asporto in Svizzera, dove cerchereste le informazioni?»</a:t>
            </a:r>
          </a:p>
          <a:p>
            <a:r>
              <a:rPr lang="it-CH" sz="1100" noProof="0" dirty="0"/>
              <a:t>Annotate le loro risposte alla lavagna (ad es. Google, Wikipedia, TikTok, siti web governativi, NZZ).</a:t>
            </a:r>
          </a:p>
          <a:p>
            <a:br>
              <a:rPr lang="it-CH" sz="1100" noProof="0" dirty="0"/>
            </a:br>
            <a:r>
              <a:rPr lang="it-CH" sz="1100" noProof="0" dirty="0"/>
              <a:t>Avviate poi una breve discussione:</a:t>
            </a:r>
          </a:p>
          <a:p>
            <a:pPr marL="171450" indent="-171450">
              <a:buFont typeface="Arial" panose="020B0604020202020204" pitchFamily="34" charset="0"/>
              <a:buChar char="•"/>
            </a:pPr>
            <a:r>
              <a:rPr lang="it-CH" sz="1100" i="1" noProof="0" dirty="0"/>
              <a:t>Quali fonti verificano i fatti prima della pubblicazione?</a:t>
            </a:r>
            <a:endParaRPr lang="it-CH" sz="1100" noProof="0" dirty="0"/>
          </a:p>
          <a:p>
            <a:pPr marL="171450" indent="-171450">
              <a:buFont typeface="Arial" panose="020B0604020202020204" pitchFamily="34" charset="0"/>
              <a:buChar char="•"/>
            </a:pPr>
            <a:r>
              <a:rPr lang="it-CH" sz="1100" i="1" noProof="0" dirty="0"/>
              <a:t>Su quali piattaforme chiunque può pubblicare qualcosa?</a:t>
            </a:r>
            <a:endParaRPr lang="it-CH" sz="1100" noProof="0" dirty="0"/>
          </a:p>
          <a:p>
            <a:pPr marL="171450" indent="-171450">
              <a:buFont typeface="Arial" panose="020B0604020202020204" pitchFamily="34" charset="0"/>
              <a:buChar char="•"/>
            </a:pPr>
            <a:r>
              <a:rPr lang="it-CH" sz="1100" i="1" noProof="0" dirty="0"/>
              <a:t>Quali indicano la provenienza dei propri dati?</a:t>
            </a:r>
            <a:endParaRPr lang="it-CH" sz="1100" noProof="0" dirty="0"/>
          </a:p>
          <a:p>
            <a:r>
              <a:rPr lang="it-CH" sz="1100" noProof="0" dirty="0"/>
              <a:t>Le persone in formazione inizieranno spontaneamente a raggruppare le fonti in base alla loro affidabilità, senza bisogno di etichette specifiche.</a:t>
            </a:r>
          </a:p>
          <a:p>
            <a:endParaRPr lang="it-CH" sz="1100" noProof="0" dirty="0"/>
          </a:p>
          <a:p>
            <a:r>
              <a:rPr lang="it-CH" noProof="0" dirty="0"/>
              <a:t>Chiedete loro di riassumere ciò che ogni fonte afferma sull’argomento e quanto siano sicuri delle informazioni riportate.</a:t>
            </a:r>
            <a:br>
              <a:rPr lang="it-CH" noProof="0" dirty="0"/>
            </a:br>
            <a:r>
              <a:rPr lang="it-CH" noProof="0" dirty="0"/>
              <a:t>Concludete l’attività sottolineando che </a:t>
            </a:r>
            <a:r>
              <a:rPr lang="it-CH" b="1" noProof="0" dirty="0"/>
              <a:t>una buona ricerca secondaria combina diversi tipi di fonti</a:t>
            </a:r>
            <a:r>
              <a:rPr lang="it-CH" noProof="0" dirty="0"/>
              <a:t>:</a:t>
            </a:r>
            <a:br>
              <a:rPr lang="it-CH" noProof="0" dirty="0"/>
            </a:br>
            <a:r>
              <a:rPr lang="it-CH" noProof="0" dirty="0"/>
              <a:t>fonti informali, per individuare problemi ed emozioni; fonti professionali, per comprendere il mercato; e fonti ufficiali, per confermare i fatti.</a:t>
            </a:r>
          </a:p>
          <a:p>
            <a:r>
              <a:rPr lang="it-CH" noProof="0" dirty="0"/>
              <a:t>Questo esercizio si ricollega direttamente alla diapositiva precedente </a:t>
            </a:r>
            <a:r>
              <a:rPr lang="it-CH" i="1" noProof="0" dirty="0"/>
              <a:t>«Dalle supposizioni alla conoscenza» </a:t>
            </a:r>
            <a:r>
              <a:rPr lang="it-CH" noProof="0" dirty="0"/>
              <a:t>e a quella successiva </a:t>
            </a:r>
            <a:r>
              <a:rPr lang="it-CH" i="1" noProof="0" dirty="0"/>
              <a:t>«Ricerca secondaria: l’affidabilità delle </a:t>
            </a:r>
            <a:r>
              <a:rPr lang="it-CH" noProof="0" dirty="0"/>
              <a:t>fonti». </a:t>
            </a:r>
          </a:p>
          <a:p>
            <a:r>
              <a:rPr lang="it-CH" noProof="0" dirty="0"/>
              <a:t>Esso aiuta inoltre le persone in formazione a comprendere come l’osservazione, l’interpretazione e la verifica si integrino nell’imprenditoria basata sulle prove (che integra le conoscenze scientifiche).</a:t>
            </a:r>
          </a:p>
          <a:p>
            <a:endParaRPr lang="de-CH" dirty="0"/>
          </a:p>
        </p:txBody>
      </p:sp>
      <p:sp>
        <p:nvSpPr>
          <p:cNvPr id="4" name="Foliennummernplatzhalter 3">
            <a:extLst>
              <a:ext uri="{FF2B5EF4-FFF2-40B4-BE49-F238E27FC236}">
                <a16:creationId xmlns:a16="http://schemas.microsoft.com/office/drawing/2014/main" id="{AC3E7F95-2317-C31C-0B67-EB34787947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985BD-394C-4249-9520-F7128BE881DD}" type="slidenum">
              <a:rPr kumimoji="0" lang="ru-RU" sz="1200" b="0" i="0" u="none" strike="noStrike" kern="1200" cap="none" spc="0" normalizeH="0" baseline="0" noProof="0" smtClean="0">
                <a:ln>
                  <a:noFill/>
                </a:ln>
                <a:solidFill>
                  <a:prstClr val="black"/>
                </a:solidFill>
                <a:effectLst/>
                <a:uLnTx/>
                <a:uFillTx/>
                <a:latin typeface="Calibri" panose="020F0502020204030204"/>
                <a:ea typeface="+mn-ea"/>
                <a:cs typeface="+mn-cs"/>
              </a:rPr>
              <a:t>9</a:t>
            </a:fld>
            <a:endParaRPr kumimoji="0" lang="ru-R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860489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1.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100.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101.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2.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102.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103.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104.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105.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2.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107.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2.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108.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2.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2.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2.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2.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5.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2.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6.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2.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7.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2.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18.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2.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2.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1.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2.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123.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2.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124.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2.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2.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6.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2.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127.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2.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128.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2.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29.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2.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1.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2.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2.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133.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2.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134.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2.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135.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2.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2.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2.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139.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1.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140.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2.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141.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142.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2.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143.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2.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14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2.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145.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2.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146.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2.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147.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148.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2.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2.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1.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2.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2.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153.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2.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1.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1.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1.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1.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1.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1.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153.png"/><Relationship Id="rId3" Type="http://schemas.openxmlformats.org/officeDocument/2006/relationships/image" Target="../media/image50.png"/><Relationship Id="rId7" Type="http://schemas.openxmlformats.org/officeDocument/2006/relationships/image" Target="../media/image152.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151.png"/><Relationship Id="rId11" Type="http://schemas.openxmlformats.org/officeDocument/2006/relationships/image" Target="../media/image156.png"/><Relationship Id="rId5" Type="http://schemas.openxmlformats.org/officeDocument/2006/relationships/image" Target="../media/image150.png"/><Relationship Id="rId10" Type="http://schemas.openxmlformats.org/officeDocument/2006/relationships/image" Target="../media/image155.png"/><Relationship Id="rId4" Type="http://schemas.openxmlformats.org/officeDocument/2006/relationships/image" Target="../media/image149.png"/><Relationship Id="rId9" Type="http://schemas.openxmlformats.org/officeDocument/2006/relationships/image" Target="../media/image154.png"/></Relationships>
</file>

<file path=ppt/slideLayouts/_rels/slideLayout24.xml.rels><?xml version="1.0" encoding="UTF-8" standalone="yes"?>
<Relationships xmlns="http://schemas.openxmlformats.org/package/2006/relationships"><Relationship Id="rId8" Type="http://schemas.openxmlformats.org/officeDocument/2006/relationships/image" Target="../media/image160.png"/><Relationship Id="rId3" Type="http://schemas.openxmlformats.org/officeDocument/2006/relationships/image" Target="../media/image50.png"/><Relationship Id="rId7" Type="http://schemas.openxmlformats.org/officeDocument/2006/relationships/image" Target="../media/image159.png"/><Relationship Id="rId2" Type="http://schemas.openxmlformats.org/officeDocument/2006/relationships/image" Target="../media/image157.png"/><Relationship Id="rId1" Type="http://schemas.openxmlformats.org/officeDocument/2006/relationships/slideMaster" Target="../slideMasters/slideMaster1.xml"/><Relationship Id="rId6" Type="http://schemas.openxmlformats.org/officeDocument/2006/relationships/image" Target="../media/image156.png"/><Relationship Id="rId11" Type="http://schemas.openxmlformats.org/officeDocument/2006/relationships/image" Target="../media/image163.png"/><Relationship Id="rId5" Type="http://schemas.openxmlformats.org/officeDocument/2006/relationships/image" Target="../media/image158.png"/><Relationship Id="rId10" Type="http://schemas.openxmlformats.org/officeDocument/2006/relationships/image" Target="../media/image162.png"/><Relationship Id="rId4" Type="http://schemas.openxmlformats.org/officeDocument/2006/relationships/image" Target="../media/image150.png"/><Relationship Id="rId9" Type="http://schemas.openxmlformats.org/officeDocument/2006/relationships/image" Target="../media/image161.png"/></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168.png"/><Relationship Id="rId3" Type="http://schemas.openxmlformats.org/officeDocument/2006/relationships/image" Target="../media/image165.png"/><Relationship Id="rId7" Type="http://schemas.openxmlformats.org/officeDocument/2006/relationships/image" Target="../media/image167.png"/><Relationship Id="rId2" Type="http://schemas.openxmlformats.org/officeDocument/2006/relationships/image" Target="../media/image164.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166.png"/><Relationship Id="rId4" Type="http://schemas.openxmlformats.org/officeDocument/2006/relationships/image" Target="../media/image50.png"/><Relationship Id="rId9" Type="http://schemas.openxmlformats.org/officeDocument/2006/relationships/image" Target="../media/image169.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158.png"/><Relationship Id="rId3" Type="http://schemas.openxmlformats.org/officeDocument/2006/relationships/image" Target="../media/image43.png"/><Relationship Id="rId7" Type="http://schemas.openxmlformats.org/officeDocument/2006/relationships/image" Target="../media/image150.png"/><Relationship Id="rId2" Type="http://schemas.openxmlformats.org/officeDocument/2006/relationships/image" Target="../media/image170.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48.png"/><Relationship Id="rId10" Type="http://schemas.openxmlformats.org/officeDocument/2006/relationships/image" Target="../media/image172.png"/><Relationship Id="rId4" Type="http://schemas.openxmlformats.org/officeDocument/2006/relationships/image" Target="../media/image171.png"/><Relationship Id="rId9" Type="http://schemas.openxmlformats.org/officeDocument/2006/relationships/image" Target="../media/image156.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177.png"/><Relationship Id="rId3" Type="http://schemas.openxmlformats.org/officeDocument/2006/relationships/image" Target="../media/image174.png"/><Relationship Id="rId7" Type="http://schemas.openxmlformats.org/officeDocument/2006/relationships/image" Target="../media/image156.png"/><Relationship Id="rId2" Type="http://schemas.openxmlformats.org/officeDocument/2006/relationships/image" Target="../media/image173.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176.png"/><Relationship Id="rId4" Type="http://schemas.openxmlformats.org/officeDocument/2006/relationships/image" Target="../media/image175.png"/><Relationship Id="rId9" Type="http://schemas.openxmlformats.org/officeDocument/2006/relationships/image" Target="../media/image178.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80.png"/><Relationship Id="rId7" Type="http://schemas.openxmlformats.org/officeDocument/2006/relationships/image" Target="../media/image182.png"/><Relationship Id="rId2" Type="http://schemas.openxmlformats.org/officeDocument/2006/relationships/image" Target="../media/image179.png"/><Relationship Id="rId1" Type="http://schemas.openxmlformats.org/officeDocument/2006/relationships/slideMaster" Target="../slideMasters/slideMaster1.xml"/><Relationship Id="rId6" Type="http://schemas.openxmlformats.org/officeDocument/2006/relationships/image" Target="../media/image181.png"/><Relationship Id="rId5" Type="http://schemas.openxmlformats.org/officeDocument/2006/relationships/image" Target="../media/image156.png"/><Relationship Id="rId4" Type="http://schemas.openxmlformats.org/officeDocument/2006/relationships/image" Target="../media/image50.png"/><Relationship Id="rId9" Type="http://schemas.openxmlformats.org/officeDocument/2006/relationships/image" Target="../media/image184.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88.png"/><Relationship Id="rId2" Type="http://schemas.openxmlformats.org/officeDocument/2006/relationships/image" Target="../media/image185.png"/><Relationship Id="rId1" Type="http://schemas.openxmlformats.org/officeDocument/2006/relationships/slideMaster" Target="../slideMasters/slideMaster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56.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92.png"/><Relationship Id="rId3" Type="http://schemas.openxmlformats.org/officeDocument/2006/relationships/image" Target="../media/image190.png"/><Relationship Id="rId7" Type="http://schemas.openxmlformats.org/officeDocument/2006/relationships/image" Target="../media/image191.png"/><Relationship Id="rId2" Type="http://schemas.openxmlformats.org/officeDocument/2006/relationships/image" Target="../media/image189.png"/><Relationship Id="rId1" Type="http://schemas.openxmlformats.org/officeDocument/2006/relationships/slideMaster" Target="../slideMasters/slideMaster1.xml"/><Relationship Id="rId6" Type="http://schemas.openxmlformats.org/officeDocument/2006/relationships/image" Target="../media/image156.png"/><Relationship Id="rId5" Type="http://schemas.openxmlformats.org/officeDocument/2006/relationships/image" Target="../media/image50.png"/><Relationship Id="rId4" Type="http://schemas.openxmlformats.org/officeDocument/2006/relationships/image" Target="../media/image148.png"/><Relationship Id="rId9" Type="http://schemas.openxmlformats.org/officeDocument/2006/relationships/image" Target="../media/image66.png"/></Relationships>
</file>

<file path=ppt/slideLayouts/_rels/slideLayout31.xml.rels><?xml version="1.0" encoding="UTF-8" standalone="yes"?>
<Relationships xmlns="http://schemas.openxmlformats.org/package/2006/relationships"><Relationship Id="rId8" Type="http://schemas.microsoft.com/office/2007/relationships/hdphoto" Target="../media/hdphoto7.wdp"/><Relationship Id="rId3" Type="http://schemas.microsoft.com/office/2007/relationships/hdphoto" Target="../media/hdphoto5.wdp"/><Relationship Id="rId7" Type="http://schemas.openxmlformats.org/officeDocument/2006/relationships/image" Target="../media/image195.png"/><Relationship Id="rId2" Type="http://schemas.openxmlformats.org/officeDocument/2006/relationships/image" Target="../media/image193.png"/><Relationship Id="rId1" Type="http://schemas.openxmlformats.org/officeDocument/2006/relationships/slideMaster" Target="../slideMasters/slideMaster1.xml"/><Relationship Id="rId6" Type="http://schemas.openxmlformats.org/officeDocument/2006/relationships/image" Target="../media/image50.png"/><Relationship Id="rId5" Type="http://schemas.microsoft.com/office/2007/relationships/hdphoto" Target="../media/hdphoto6.wdp"/><Relationship Id="rId10" Type="http://schemas.microsoft.com/office/2007/relationships/hdphoto" Target="../media/hdphoto8.wdp"/><Relationship Id="rId4" Type="http://schemas.openxmlformats.org/officeDocument/2006/relationships/image" Target="../media/image194.png"/><Relationship Id="rId9" Type="http://schemas.openxmlformats.org/officeDocument/2006/relationships/image" Target="../media/image19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98.png"/><Relationship Id="rId7" Type="http://schemas.openxmlformats.org/officeDocument/2006/relationships/image" Target="../media/image50.png"/><Relationship Id="rId2" Type="http://schemas.openxmlformats.org/officeDocument/2006/relationships/image" Target="../media/image197.png"/><Relationship Id="rId1" Type="http://schemas.openxmlformats.org/officeDocument/2006/relationships/slideMaster" Target="../slideMasters/slideMaster1.xml"/><Relationship Id="rId6" Type="http://schemas.openxmlformats.org/officeDocument/2006/relationships/image" Target="../media/image201.png"/><Relationship Id="rId5" Type="http://schemas.openxmlformats.org/officeDocument/2006/relationships/image" Target="../media/image200.png"/><Relationship Id="rId4" Type="http://schemas.openxmlformats.org/officeDocument/2006/relationships/image" Target="../media/image199.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99.png"/><Relationship Id="rId7" Type="http://schemas.openxmlformats.org/officeDocument/2006/relationships/image" Target="../media/image22.png"/><Relationship Id="rId2" Type="http://schemas.openxmlformats.org/officeDocument/2006/relationships/image" Target="../media/image19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01.png"/><Relationship Id="rId4" Type="http://schemas.openxmlformats.org/officeDocument/2006/relationships/image" Target="../media/image200.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203.png"/><Relationship Id="rId7" Type="http://schemas.openxmlformats.org/officeDocument/2006/relationships/image" Target="../media/image206.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10" Type="http://schemas.openxmlformats.org/officeDocument/2006/relationships/image" Target="../media/image208.png"/><Relationship Id="rId4" Type="http://schemas.openxmlformats.org/officeDocument/2006/relationships/image" Target="../media/image50.png"/><Relationship Id="rId9" Type="http://schemas.openxmlformats.org/officeDocument/2006/relationships/image" Target="../media/image207.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0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09.png"/><Relationship Id="rId1" Type="http://schemas.openxmlformats.org/officeDocument/2006/relationships/slideMaster" Target="../slideMasters/slideMaster1.xml"/><Relationship Id="rId6" Type="http://schemas.openxmlformats.org/officeDocument/2006/relationships/image" Target="../media/image211.png"/><Relationship Id="rId5" Type="http://schemas.openxmlformats.org/officeDocument/2006/relationships/image" Target="../media/image210.png"/><Relationship Id="rId4" Type="http://schemas.openxmlformats.org/officeDocument/2006/relationships/image" Target="../media/image204.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207.png"/><Relationship Id="rId2" Type="http://schemas.openxmlformats.org/officeDocument/2006/relationships/image" Target="../media/image202.png"/><Relationship Id="rId1" Type="http://schemas.openxmlformats.org/officeDocument/2006/relationships/slideMaster" Target="../slideMasters/slideMaster1.xml"/><Relationship Id="rId6" Type="http://schemas.openxmlformats.org/officeDocument/2006/relationships/image" Target="../media/image20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8.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13.png"/><Relationship Id="rId7" Type="http://schemas.openxmlformats.org/officeDocument/2006/relationships/image" Target="../media/image214.png"/><Relationship Id="rId2" Type="http://schemas.openxmlformats.org/officeDocument/2006/relationships/image" Target="../media/image212.png"/><Relationship Id="rId1" Type="http://schemas.openxmlformats.org/officeDocument/2006/relationships/slideMaster" Target="../slideMasters/slideMaster1.xml"/><Relationship Id="rId6" Type="http://schemas.openxmlformats.org/officeDocument/2006/relationships/image" Target="../media/image207.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image" Target="../media/image217.png"/><Relationship Id="rId7" Type="http://schemas.openxmlformats.org/officeDocument/2006/relationships/image" Target="../media/image219.png"/><Relationship Id="rId2" Type="http://schemas.openxmlformats.org/officeDocument/2006/relationships/image" Target="../media/image216.png"/><Relationship Id="rId1" Type="http://schemas.openxmlformats.org/officeDocument/2006/relationships/slideMaster" Target="../slideMasters/slideMaster1.xml"/><Relationship Id="rId6" Type="http://schemas.openxmlformats.org/officeDocument/2006/relationships/image" Target="../media/image218.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224.png"/><Relationship Id="rId3" Type="http://schemas.openxmlformats.org/officeDocument/2006/relationships/image" Target="../media/image198.png"/><Relationship Id="rId7" Type="http://schemas.openxmlformats.org/officeDocument/2006/relationships/image" Target="../media/image223.png"/><Relationship Id="rId2" Type="http://schemas.openxmlformats.org/officeDocument/2006/relationships/image" Target="../media/image221.png"/><Relationship Id="rId1" Type="http://schemas.openxmlformats.org/officeDocument/2006/relationships/slideMaster" Target="../slideMasters/slideMaster1.xml"/><Relationship Id="rId6" Type="http://schemas.openxmlformats.org/officeDocument/2006/relationships/image" Target="../media/image222.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228.png"/><Relationship Id="rId3" Type="http://schemas.openxmlformats.org/officeDocument/2006/relationships/image" Target="../media/image202.png"/><Relationship Id="rId7" Type="http://schemas.openxmlformats.org/officeDocument/2006/relationships/image" Target="../media/image227.png"/><Relationship Id="rId2" Type="http://schemas.openxmlformats.org/officeDocument/2006/relationships/image" Target="../media/image225.png"/><Relationship Id="rId1" Type="http://schemas.openxmlformats.org/officeDocument/2006/relationships/slideMaster" Target="../slideMasters/slideMaster1.xml"/><Relationship Id="rId6" Type="http://schemas.openxmlformats.org/officeDocument/2006/relationships/image" Target="../media/image226.png"/><Relationship Id="rId5" Type="http://schemas.openxmlformats.org/officeDocument/2006/relationships/image" Target="../media/image204.png"/><Relationship Id="rId4" Type="http://schemas.openxmlformats.org/officeDocument/2006/relationships/image" Target="../media/image50.png"/><Relationship Id="rId9" Type="http://schemas.openxmlformats.org/officeDocument/2006/relationships/image" Target="../media/image229.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30.png"/><Relationship Id="rId1" Type="http://schemas.openxmlformats.org/officeDocument/2006/relationships/slideMaster" Target="../slideMasters/slideMaster1.xml"/><Relationship Id="rId6" Type="http://schemas.openxmlformats.org/officeDocument/2006/relationships/image" Target="../media/image232.png"/><Relationship Id="rId5" Type="http://schemas.openxmlformats.org/officeDocument/2006/relationships/image" Target="../media/image204.png"/><Relationship Id="rId4" Type="http://schemas.openxmlformats.org/officeDocument/2006/relationships/image" Target="../media/image231.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image" Target="../media/image234.png"/><Relationship Id="rId7" Type="http://schemas.openxmlformats.org/officeDocument/2006/relationships/image" Target="../media/image122.png"/><Relationship Id="rId2" Type="http://schemas.openxmlformats.org/officeDocument/2006/relationships/image" Target="../media/image233.png"/><Relationship Id="rId1" Type="http://schemas.openxmlformats.org/officeDocument/2006/relationships/slideMaster" Target="../slideMasters/slideMaster1.xml"/><Relationship Id="rId6" Type="http://schemas.openxmlformats.org/officeDocument/2006/relationships/image" Target="../media/image235.png"/><Relationship Id="rId5" Type="http://schemas.openxmlformats.org/officeDocument/2006/relationships/image" Target="../media/image204.png"/><Relationship Id="rId4" Type="http://schemas.openxmlformats.org/officeDocument/2006/relationships/image" Target="../media/image50.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38.png"/><Relationship Id="rId7" Type="http://schemas.openxmlformats.org/officeDocument/2006/relationships/image" Target="../media/image22.png"/><Relationship Id="rId2" Type="http://schemas.openxmlformats.org/officeDocument/2006/relationships/image" Target="../media/image237.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240.png"/><Relationship Id="rId4" Type="http://schemas.openxmlformats.org/officeDocument/2006/relationships/image" Target="../media/image239.pn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246.png"/><Relationship Id="rId3" Type="http://schemas.openxmlformats.org/officeDocument/2006/relationships/image" Target="../media/image242.png"/><Relationship Id="rId7" Type="http://schemas.openxmlformats.org/officeDocument/2006/relationships/image" Target="../media/image245.png"/><Relationship Id="rId2" Type="http://schemas.openxmlformats.org/officeDocument/2006/relationships/image" Target="../media/image241.png"/><Relationship Id="rId1" Type="http://schemas.openxmlformats.org/officeDocument/2006/relationships/slideMaster" Target="../slideMasters/slideMaster1.xml"/><Relationship Id="rId6" Type="http://schemas.openxmlformats.org/officeDocument/2006/relationships/image" Target="../media/image244.png"/><Relationship Id="rId5" Type="http://schemas.openxmlformats.org/officeDocument/2006/relationships/image" Target="../media/image50.png"/><Relationship Id="rId10" Type="http://schemas.openxmlformats.org/officeDocument/2006/relationships/image" Target="../media/image248.png"/><Relationship Id="rId4" Type="http://schemas.openxmlformats.org/officeDocument/2006/relationships/image" Target="../media/image243.png"/><Relationship Id="rId9" Type="http://schemas.openxmlformats.org/officeDocument/2006/relationships/image" Target="../media/image247.pn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50.png"/><Relationship Id="rId7" Type="http://schemas.openxmlformats.org/officeDocument/2006/relationships/image" Target="../media/image246.png"/><Relationship Id="rId2" Type="http://schemas.openxmlformats.org/officeDocument/2006/relationships/image" Target="../media/image249.png"/><Relationship Id="rId1" Type="http://schemas.openxmlformats.org/officeDocument/2006/relationships/slideMaster" Target="../slideMasters/slideMaster1.xml"/><Relationship Id="rId6" Type="http://schemas.openxmlformats.org/officeDocument/2006/relationships/image" Target="../media/image122.png"/><Relationship Id="rId5" Type="http://schemas.openxmlformats.org/officeDocument/2006/relationships/image" Target="../media/image50.png"/><Relationship Id="rId10" Type="http://schemas.openxmlformats.org/officeDocument/2006/relationships/image" Target="../media/image197.png"/><Relationship Id="rId4" Type="http://schemas.openxmlformats.org/officeDocument/2006/relationships/image" Target="../media/image251.png"/><Relationship Id="rId9" Type="http://schemas.openxmlformats.org/officeDocument/2006/relationships/image" Target="../media/image253.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55.png"/><Relationship Id="rId2" Type="http://schemas.openxmlformats.org/officeDocument/2006/relationships/image" Target="../media/image254.png"/><Relationship Id="rId1" Type="http://schemas.openxmlformats.org/officeDocument/2006/relationships/slideMaster" Target="../slideMasters/slideMaster1.xml"/><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49.xml.rels><?xml version="1.0" encoding="UTF-8" standalone="yes"?>
<Relationships xmlns="http://schemas.openxmlformats.org/package/2006/relationships"><Relationship Id="rId8" Type="http://schemas.openxmlformats.org/officeDocument/2006/relationships/image" Target="../media/image215.png"/><Relationship Id="rId3" Type="http://schemas.openxmlformats.org/officeDocument/2006/relationships/image" Target="../media/image257.png"/><Relationship Id="rId7" Type="http://schemas.openxmlformats.org/officeDocument/2006/relationships/image" Target="../media/image122.png"/><Relationship Id="rId2" Type="http://schemas.openxmlformats.org/officeDocument/2006/relationships/image" Target="../media/image256.png"/><Relationship Id="rId1" Type="http://schemas.openxmlformats.org/officeDocument/2006/relationships/slideMaster" Target="../slideMasters/slideMaster1.xml"/><Relationship Id="rId6" Type="http://schemas.openxmlformats.org/officeDocument/2006/relationships/image" Target="../media/image259.png"/><Relationship Id="rId5" Type="http://schemas.openxmlformats.org/officeDocument/2006/relationships/image" Target="../media/image50.png"/><Relationship Id="rId4" Type="http://schemas.openxmlformats.org/officeDocument/2006/relationships/image" Target="../media/image258.png"/><Relationship Id="rId9" Type="http://schemas.openxmlformats.org/officeDocument/2006/relationships/image" Target="../media/image246.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50.xml.rels><?xml version="1.0" encoding="UTF-8" standalone="yes"?>
<Relationships xmlns="http://schemas.openxmlformats.org/package/2006/relationships"><Relationship Id="rId8" Type="http://schemas.openxmlformats.org/officeDocument/2006/relationships/image" Target="../media/image263.png"/><Relationship Id="rId3" Type="http://schemas.openxmlformats.org/officeDocument/2006/relationships/image" Target="../media/image261.png"/><Relationship Id="rId7" Type="http://schemas.openxmlformats.org/officeDocument/2006/relationships/image" Target="../media/image197.png"/><Relationship Id="rId2" Type="http://schemas.openxmlformats.org/officeDocument/2006/relationships/image" Target="../media/image260.png"/><Relationship Id="rId1" Type="http://schemas.openxmlformats.org/officeDocument/2006/relationships/slideMaster" Target="../slideMasters/slideMaster1.xml"/><Relationship Id="rId6" Type="http://schemas.openxmlformats.org/officeDocument/2006/relationships/image" Target="../media/image262.png"/><Relationship Id="rId5" Type="http://schemas.openxmlformats.org/officeDocument/2006/relationships/image" Target="../media/image246.png"/><Relationship Id="rId4" Type="http://schemas.openxmlformats.org/officeDocument/2006/relationships/image" Target="../media/image50.png"/><Relationship Id="rId9" Type="http://schemas.openxmlformats.org/officeDocument/2006/relationships/image" Target="../media/image122.png"/></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65.png"/><Relationship Id="rId7" Type="http://schemas.openxmlformats.org/officeDocument/2006/relationships/image" Target="../media/image267.png"/><Relationship Id="rId2" Type="http://schemas.openxmlformats.org/officeDocument/2006/relationships/image" Target="../media/image264.png"/><Relationship Id="rId1" Type="http://schemas.openxmlformats.org/officeDocument/2006/relationships/slideMaster" Target="../slideMasters/slideMaster1.xml"/><Relationship Id="rId6" Type="http://schemas.openxmlformats.org/officeDocument/2006/relationships/image" Target="../media/image266.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2.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50.png"/><Relationship Id="rId7" Type="http://schemas.openxmlformats.org/officeDocument/2006/relationships/image" Target="../media/image271.png"/><Relationship Id="rId2" Type="http://schemas.openxmlformats.org/officeDocument/2006/relationships/image" Target="../media/image268.png"/><Relationship Id="rId1" Type="http://schemas.openxmlformats.org/officeDocument/2006/relationships/slideMaster" Target="../slideMasters/slideMaster1.xml"/><Relationship Id="rId6" Type="http://schemas.openxmlformats.org/officeDocument/2006/relationships/image" Target="../media/image270.png"/><Relationship Id="rId5" Type="http://schemas.openxmlformats.org/officeDocument/2006/relationships/image" Target="../media/image269.png"/><Relationship Id="rId4" Type="http://schemas.openxmlformats.org/officeDocument/2006/relationships/image" Target="../media/image246.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276.png"/><Relationship Id="rId2" Type="http://schemas.openxmlformats.org/officeDocument/2006/relationships/image" Target="../media/image273.png"/><Relationship Id="rId1" Type="http://schemas.openxmlformats.org/officeDocument/2006/relationships/slideMaster" Target="../slideMasters/slideMaster1.xml"/><Relationship Id="rId6" Type="http://schemas.openxmlformats.org/officeDocument/2006/relationships/image" Target="../media/image275.png"/><Relationship Id="rId5" Type="http://schemas.openxmlformats.org/officeDocument/2006/relationships/image" Target="../media/image274.png"/><Relationship Id="rId4" Type="http://schemas.openxmlformats.org/officeDocument/2006/relationships/image" Target="../media/image246.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46.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78.png"/><Relationship Id="rId7" Type="http://schemas.openxmlformats.org/officeDocument/2006/relationships/image" Target="../media/image280.png"/><Relationship Id="rId2" Type="http://schemas.openxmlformats.org/officeDocument/2006/relationships/image" Target="../media/image277.png"/><Relationship Id="rId1" Type="http://schemas.openxmlformats.org/officeDocument/2006/relationships/slideMaster" Target="../slideMasters/slideMaster1.xml"/><Relationship Id="rId6" Type="http://schemas.openxmlformats.org/officeDocument/2006/relationships/image" Target="../media/image279.png"/><Relationship Id="rId5" Type="http://schemas.openxmlformats.org/officeDocument/2006/relationships/image" Target="../media/image246.png"/><Relationship Id="rId4" Type="http://schemas.openxmlformats.org/officeDocument/2006/relationships/image" Target="../media/image50.png"/></Relationships>
</file>

<file path=ppt/slideLayouts/_rels/slideLayout56.xml.rels><?xml version="1.0" encoding="UTF-8" standalone="yes"?>
<Relationships xmlns="http://schemas.openxmlformats.org/package/2006/relationships"><Relationship Id="rId8" Type="http://schemas.openxmlformats.org/officeDocument/2006/relationships/image" Target="../media/image285.png"/><Relationship Id="rId3" Type="http://schemas.openxmlformats.org/officeDocument/2006/relationships/image" Target="../media/image282.png"/><Relationship Id="rId7" Type="http://schemas.openxmlformats.org/officeDocument/2006/relationships/image" Target="../media/image284.png"/><Relationship Id="rId2" Type="http://schemas.openxmlformats.org/officeDocument/2006/relationships/image" Target="../media/image281.png"/><Relationship Id="rId1" Type="http://schemas.openxmlformats.org/officeDocument/2006/relationships/slideMaster" Target="../slideMasters/slideMaster1.xml"/><Relationship Id="rId6" Type="http://schemas.openxmlformats.org/officeDocument/2006/relationships/image" Target="../media/image263.png"/><Relationship Id="rId5" Type="http://schemas.openxmlformats.org/officeDocument/2006/relationships/image" Target="../media/image283.png"/><Relationship Id="rId10" Type="http://schemas.openxmlformats.org/officeDocument/2006/relationships/image" Target="../media/image287.png"/><Relationship Id="rId4" Type="http://schemas.openxmlformats.org/officeDocument/2006/relationships/image" Target="../media/image50.png"/><Relationship Id="rId9" Type="http://schemas.openxmlformats.org/officeDocument/2006/relationships/image" Target="../media/image286.png"/></Relationships>
</file>

<file path=ppt/slideLayouts/_rels/slideLayout57.xml.rels><?xml version="1.0" encoding="UTF-8" standalone="yes"?>
<Relationships xmlns="http://schemas.openxmlformats.org/package/2006/relationships"><Relationship Id="rId8" Type="http://schemas.openxmlformats.org/officeDocument/2006/relationships/image" Target="../media/image293.png"/><Relationship Id="rId3" Type="http://schemas.openxmlformats.org/officeDocument/2006/relationships/image" Target="../media/image289.png"/><Relationship Id="rId7" Type="http://schemas.openxmlformats.org/officeDocument/2006/relationships/image" Target="../media/image292.png"/><Relationship Id="rId2" Type="http://schemas.openxmlformats.org/officeDocument/2006/relationships/image" Target="../media/image288.png"/><Relationship Id="rId1" Type="http://schemas.openxmlformats.org/officeDocument/2006/relationships/slideMaster" Target="../slideMasters/slideMaster1.xml"/><Relationship Id="rId6" Type="http://schemas.openxmlformats.org/officeDocument/2006/relationships/image" Target="../media/image291.png"/><Relationship Id="rId5" Type="http://schemas.openxmlformats.org/officeDocument/2006/relationships/image" Target="../media/image290.png"/><Relationship Id="rId4" Type="http://schemas.openxmlformats.org/officeDocument/2006/relationships/image" Target="../media/image50.png"/><Relationship Id="rId9" Type="http://schemas.openxmlformats.org/officeDocument/2006/relationships/image" Target="../media/image294.png"/></Relationships>
</file>

<file path=ppt/slideLayouts/_rels/slideLayout58.xml.rels><?xml version="1.0" encoding="UTF-8" standalone="yes"?>
<Relationships xmlns="http://schemas.openxmlformats.org/package/2006/relationships"><Relationship Id="rId8" Type="http://schemas.openxmlformats.org/officeDocument/2006/relationships/image" Target="../media/image300.png"/><Relationship Id="rId3" Type="http://schemas.openxmlformats.org/officeDocument/2006/relationships/image" Target="../media/image296.png"/><Relationship Id="rId7" Type="http://schemas.openxmlformats.org/officeDocument/2006/relationships/image" Target="../media/image66.png"/><Relationship Id="rId2" Type="http://schemas.openxmlformats.org/officeDocument/2006/relationships/image" Target="../media/image295.png"/><Relationship Id="rId1" Type="http://schemas.openxmlformats.org/officeDocument/2006/relationships/slideMaster" Target="../slideMasters/slideMaster1.xml"/><Relationship Id="rId6" Type="http://schemas.openxmlformats.org/officeDocument/2006/relationships/image" Target="../media/image299.png"/><Relationship Id="rId5" Type="http://schemas.openxmlformats.org/officeDocument/2006/relationships/image" Target="../media/image298.png"/><Relationship Id="rId10" Type="http://schemas.openxmlformats.org/officeDocument/2006/relationships/image" Target="../media/image50.png"/><Relationship Id="rId4" Type="http://schemas.openxmlformats.org/officeDocument/2006/relationships/image" Target="../media/image297.png"/><Relationship Id="rId9" Type="http://schemas.openxmlformats.org/officeDocument/2006/relationships/image" Target="../media/image301.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02.png"/><Relationship Id="rId2" Type="http://schemas.openxmlformats.org/officeDocument/2006/relationships/image" Target="../media/image50.png"/><Relationship Id="rId1" Type="http://schemas.openxmlformats.org/officeDocument/2006/relationships/slideMaster" Target="../slideMasters/slideMaster1.xml"/><Relationship Id="rId5" Type="http://schemas.openxmlformats.org/officeDocument/2006/relationships/image" Target="../media/image304.png"/><Relationship Id="rId4" Type="http://schemas.openxmlformats.org/officeDocument/2006/relationships/image" Target="../media/image303.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03.png"/><Relationship Id="rId2" Type="http://schemas.openxmlformats.org/officeDocument/2006/relationships/image" Target="../media/image50.pn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8" Type="http://schemas.openxmlformats.org/officeDocument/2006/relationships/image" Target="../media/image310.png"/><Relationship Id="rId3" Type="http://schemas.openxmlformats.org/officeDocument/2006/relationships/image" Target="../media/image306.png"/><Relationship Id="rId7" Type="http://schemas.openxmlformats.org/officeDocument/2006/relationships/image" Target="../media/image309.png"/><Relationship Id="rId2" Type="http://schemas.openxmlformats.org/officeDocument/2006/relationships/image" Target="../media/image305.png"/><Relationship Id="rId1" Type="http://schemas.openxmlformats.org/officeDocument/2006/relationships/slideMaster" Target="../slideMasters/slideMaster1.xml"/><Relationship Id="rId6" Type="http://schemas.openxmlformats.org/officeDocument/2006/relationships/image" Target="../media/image308.png"/><Relationship Id="rId5" Type="http://schemas.openxmlformats.org/officeDocument/2006/relationships/image" Target="../media/image307.png"/><Relationship Id="rId4" Type="http://schemas.openxmlformats.org/officeDocument/2006/relationships/image" Target="../media/image50.png"/><Relationship Id="rId9" Type="http://schemas.openxmlformats.org/officeDocument/2006/relationships/image" Target="../media/image311.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315.png"/><Relationship Id="rId13" Type="http://schemas.openxmlformats.org/officeDocument/2006/relationships/image" Target="../media/image320.png"/><Relationship Id="rId3" Type="http://schemas.openxmlformats.org/officeDocument/2006/relationships/image" Target="../media/image50.png"/><Relationship Id="rId7" Type="http://schemas.openxmlformats.org/officeDocument/2006/relationships/image" Target="../media/image314.png"/><Relationship Id="rId12" Type="http://schemas.openxmlformats.org/officeDocument/2006/relationships/image" Target="../media/image319.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3.png"/><Relationship Id="rId11" Type="http://schemas.openxmlformats.org/officeDocument/2006/relationships/image" Target="../media/image318.png"/><Relationship Id="rId5" Type="http://schemas.openxmlformats.org/officeDocument/2006/relationships/image" Target="../media/image312.png"/><Relationship Id="rId10" Type="http://schemas.openxmlformats.org/officeDocument/2006/relationships/image" Target="../media/image317.png"/><Relationship Id="rId4" Type="http://schemas.openxmlformats.org/officeDocument/2006/relationships/image" Target="../media/image66.png"/><Relationship Id="rId9" Type="http://schemas.openxmlformats.org/officeDocument/2006/relationships/image" Target="../media/image316.png"/></Relationships>
</file>

<file path=ppt/slideLayouts/_rels/slideLayout63.xml.rels><?xml version="1.0" encoding="UTF-8" standalone="yes"?>
<Relationships xmlns="http://schemas.openxmlformats.org/package/2006/relationships"><Relationship Id="rId8" Type="http://schemas.openxmlformats.org/officeDocument/2006/relationships/image" Target="../media/image316.png"/><Relationship Id="rId3" Type="http://schemas.openxmlformats.org/officeDocument/2006/relationships/image" Target="../media/image50.png"/><Relationship Id="rId7" Type="http://schemas.openxmlformats.org/officeDocument/2006/relationships/image" Target="../media/image315.png"/><Relationship Id="rId2" Type="http://schemas.openxmlformats.org/officeDocument/2006/relationships/image" Target="../media/image69.png"/><Relationship Id="rId1" Type="http://schemas.openxmlformats.org/officeDocument/2006/relationships/slideMaster" Target="../slideMasters/slideMaster1.xml"/><Relationship Id="rId6" Type="http://schemas.openxmlformats.org/officeDocument/2006/relationships/image" Target="../media/image314.png"/><Relationship Id="rId11" Type="http://schemas.openxmlformats.org/officeDocument/2006/relationships/image" Target="../media/image320.png"/><Relationship Id="rId5" Type="http://schemas.openxmlformats.org/officeDocument/2006/relationships/image" Target="../media/image313.png"/><Relationship Id="rId10" Type="http://schemas.openxmlformats.org/officeDocument/2006/relationships/image" Target="../media/image319.png"/><Relationship Id="rId4" Type="http://schemas.openxmlformats.org/officeDocument/2006/relationships/image" Target="../media/image312.png"/><Relationship Id="rId9" Type="http://schemas.openxmlformats.org/officeDocument/2006/relationships/image" Target="../media/image317.png"/></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325.png"/><Relationship Id="rId3" Type="http://schemas.openxmlformats.org/officeDocument/2006/relationships/image" Target="../media/image93.png"/><Relationship Id="rId7" Type="http://schemas.openxmlformats.org/officeDocument/2006/relationships/image" Target="../media/image324.png"/><Relationship Id="rId2" Type="http://schemas.openxmlformats.org/officeDocument/2006/relationships/image" Target="../media/image321.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323.png"/><Relationship Id="rId10" Type="http://schemas.openxmlformats.org/officeDocument/2006/relationships/image" Target="../media/image66.png"/><Relationship Id="rId4" Type="http://schemas.openxmlformats.org/officeDocument/2006/relationships/image" Target="../media/image322.png"/><Relationship Id="rId9" Type="http://schemas.openxmlformats.org/officeDocument/2006/relationships/image" Target="../media/image326.png"/></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7.png"/><Relationship Id="rId7" Type="http://schemas.openxmlformats.org/officeDocument/2006/relationships/image" Target="../media/image331.png"/><Relationship Id="rId2" Type="http://schemas.openxmlformats.org/officeDocument/2006/relationships/image" Target="../media/image327.png"/><Relationship Id="rId1" Type="http://schemas.openxmlformats.org/officeDocument/2006/relationships/slideMaster" Target="../slideMasters/slideMaster1.xml"/><Relationship Id="rId6" Type="http://schemas.openxmlformats.org/officeDocument/2006/relationships/image" Target="../media/image330.png"/><Relationship Id="rId5" Type="http://schemas.openxmlformats.org/officeDocument/2006/relationships/image" Target="../media/image329.png"/><Relationship Id="rId4" Type="http://schemas.openxmlformats.org/officeDocument/2006/relationships/image" Target="../media/image328.png"/><Relationship Id="rId9" Type="http://schemas.openxmlformats.org/officeDocument/2006/relationships/image" Target="../media/image50.png"/></Relationships>
</file>

<file path=ppt/slideLayouts/_rels/slideLayout66.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44.png"/><Relationship Id="rId3" Type="http://schemas.openxmlformats.org/officeDocument/2006/relationships/image" Target="../media/image334.png"/><Relationship Id="rId7" Type="http://schemas.openxmlformats.org/officeDocument/2006/relationships/image" Target="../media/image338.png"/><Relationship Id="rId12" Type="http://schemas.openxmlformats.org/officeDocument/2006/relationships/image" Target="../media/image343.png"/><Relationship Id="rId17" Type="http://schemas.openxmlformats.org/officeDocument/2006/relationships/image" Target="../media/image50.png"/><Relationship Id="rId2" Type="http://schemas.openxmlformats.org/officeDocument/2006/relationships/image" Target="../media/image333.png"/><Relationship Id="rId16" Type="http://schemas.openxmlformats.org/officeDocument/2006/relationships/image" Target="../media/image347.png"/><Relationship Id="rId1" Type="http://schemas.openxmlformats.org/officeDocument/2006/relationships/slideMaster" Target="../slideMasters/slideMaster1.xml"/><Relationship Id="rId6" Type="http://schemas.openxmlformats.org/officeDocument/2006/relationships/image" Target="../media/image337.png"/><Relationship Id="rId11" Type="http://schemas.openxmlformats.org/officeDocument/2006/relationships/image" Target="../media/image342.png"/><Relationship Id="rId5" Type="http://schemas.openxmlformats.org/officeDocument/2006/relationships/image" Target="../media/image336.png"/><Relationship Id="rId15" Type="http://schemas.openxmlformats.org/officeDocument/2006/relationships/image" Target="../media/image346.png"/><Relationship Id="rId10" Type="http://schemas.openxmlformats.org/officeDocument/2006/relationships/image" Target="../media/image341.png"/><Relationship Id="rId4" Type="http://schemas.openxmlformats.org/officeDocument/2006/relationships/image" Target="../media/image335.png"/><Relationship Id="rId9" Type="http://schemas.openxmlformats.org/officeDocument/2006/relationships/image" Target="../media/image340.png"/><Relationship Id="rId14" Type="http://schemas.openxmlformats.org/officeDocument/2006/relationships/image" Target="../media/image345.png"/></Relationships>
</file>

<file path=ppt/slideLayouts/_rels/slideLayout6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349.png"/><Relationship Id="rId7" Type="http://schemas.openxmlformats.org/officeDocument/2006/relationships/image" Target="../media/image352.png"/><Relationship Id="rId2" Type="http://schemas.openxmlformats.org/officeDocument/2006/relationships/image" Target="../media/image348.png"/><Relationship Id="rId1" Type="http://schemas.openxmlformats.org/officeDocument/2006/relationships/slideMaster" Target="../slideMasters/slideMaster1.xml"/><Relationship Id="rId6" Type="http://schemas.openxmlformats.org/officeDocument/2006/relationships/image" Target="../media/image351.png"/><Relationship Id="rId5" Type="http://schemas.openxmlformats.org/officeDocument/2006/relationships/image" Target="../media/image263.png"/><Relationship Id="rId4" Type="http://schemas.openxmlformats.org/officeDocument/2006/relationships/image" Target="../media/image350.png"/></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358.png"/><Relationship Id="rId13" Type="http://schemas.openxmlformats.org/officeDocument/2006/relationships/image" Target="../media/image362.png"/><Relationship Id="rId3" Type="http://schemas.openxmlformats.org/officeDocument/2006/relationships/image" Target="../media/image306.png"/><Relationship Id="rId7" Type="http://schemas.openxmlformats.org/officeDocument/2006/relationships/image" Target="../media/image357.png"/><Relationship Id="rId12" Type="http://schemas.openxmlformats.org/officeDocument/2006/relationships/image" Target="../media/image361.png"/><Relationship Id="rId2" Type="http://schemas.openxmlformats.org/officeDocument/2006/relationships/image" Target="../media/image353.png"/><Relationship Id="rId1" Type="http://schemas.openxmlformats.org/officeDocument/2006/relationships/slideMaster" Target="../slideMasters/slideMaster1.xml"/><Relationship Id="rId6" Type="http://schemas.openxmlformats.org/officeDocument/2006/relationships/image" Target="../media/image356.png"/><Relationship Id="rId11" Type="http://schemas.openxmlformats.org/officeDocument/2006/relationships/image" Target="../media/image50.png"/><Relationship Id="rId5" Type="http://schemas.openxmlformats.org/officeDocument/2006/relationships/image" Target="../media/image355.png"/><Relationship Id="rId10" Type="http://schemas.openxmlformats.org/officeDocument/2006/relationships/image" Target="../media/image360.png"/><Relationship Id="rId4" Type="http://schemas.openxmlformats.org/officeDocument/2006/relationships/image" Target="../media/image354.png"/><Relationship Id="rId9" Type="http://schemas.openxmlformats.org/officeDocument/2006/relationships/image" Target="../media/image359.png"/></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367.png"/><Relationship Id="rId3" Type="http://schemas.openxmlformats.org/officeDocument/2006/relationships/image" Target="../media/image58.png"/><Relationship Id="rId7" Type="http://schemas.openxmlformats.org/officeDocument/2006/relationships/image" Target="../media/image366.png"/><Relationship Id="rId2" Type="http://schemas.openxmlformats.org/officeDocument/2006/relationships/image" Target="../media/image363.png"/><Relationship Id="rId1" Type="http://schemas.openxmlformats.org/officeDocument/2006/relationships/slideMaster" Target="../slideMasters/slideMaster1.xml"/><Relationship Id="rId6" Type="http://schemas.openxmlformats.org/officeDocument/2006/relationships/image" Target="../media/image365.png"/><Relationship Id="rId5" Type="http://schemas.openxmlformats.org/officeDocument/2006/relationships/image" Target="../media/image50.png"/><Relationship Id="rId4" Type="http://schemas.openxmlformats.org/officeDocument/2006/relationships/image" Target="../media/image364.png"/><Relationship Id="rId9" Type="http://schemas.openxmlformats.org/officeDocument/2006/relationships/image" Target="../media/image93.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1.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70.xml.rels><?xml version="1.0" encoding="UTF-8" standalone="yes"?>
<Relationships xmlns="http://schemas.openxmlformats.org/package/2006/relationships"><Relationship Id="rId8" Type="http://schemas.openxmlformats.org/officeDocument/2006/relationships/image" Target="../media/image371.png"/><Relationship Id="rId3" Type="http://schemas.openxmlformats.org/officeDocument/2006/relationships/image" Target="../media/image296.png"/><Relationship Id="rId7" Type="http://schemas.openxmlformats.org/officeDocument/2006/relationships/image" Target="../media/image370.png"/><Relationship Id="rId2" Type="http://schemas.openxmlformats.org/officeDocument/2006/relationships/image" Target="../media/image368.png"/><Relationship Id="rId1" Type="http://schemas.openxmlformats.org/officeDocument/2006/relationships/slideMaster" Target="../slideMasters/slideMaster1.xml"/><Relationship Id="rId6" Type="http://schemas.openxmlformats.org/officeDocument/2006/relationships/image" Target="../media/image66.png"/><Relationship Id="rId5" Type="http://schemas.openxmlformats.org/officeDocument/2006/relationships/image" Target="../media/image369.png"/><Relationship Id="rId4" Type="http://schemas.openxmlformats.org/officeDocument/2006/relationships/image" Target="../media/image50.png"/><Relationship Id="rId9" Type="http://schemas.openxmlformats.org/officeDocument/2006/relationships/image" Target="../media/image372.png"/></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376.png"/><Relationship Id="rId3" Type="http://schemas.openxmlformats.org/officeDocument/2006/relationships/image" Target="../media/image373.png"/><Relationship Id="rId7" Type="http://schemas.openxmlformats.org/officeDocument/2006/relationships/image" Target="../media/image375.png"/><Relationship Id="rId2" Type="http://schemas.openxmlformats.org/officeDocument/2006/relationships/image" Target="../media/image148.png"/><Relationship Id="rId1" Type="http://schemas.openxmlformats.org/officeDocument/2006/relationships/slideMaster" Target="../slideMasters/slideMaster1.xml"/><Relationship Id="rId6" Type="http://schemas.openxmlformats.org/officeDocument/2006/relationships/image" Target="../media/image374.png"/><Relationship Id="rId5" Type="http://schemas.openxmlformats.org/officeDocument/2006/relationships/image" Target="../media/image50.png"/><Relationship Id="rId4" Type="http://schemas.openxmlformats.org/officeDocument/2006/relationships/image" Target="../media/image368.png"/><Relationship Id="rId9" Type="http://schemas.openxmlformats.org/officeDocument/2006/relationships/image" Target="../media/image37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380.png"/><Relationship Id="rId2" Type="http://schemas.openxmlformats.org/officeDocument/2006/relationships/image" Target="../media/image378.png"/><Relationship Id="rId1" Type="http://schemas.openxmlformats.org/officeDocument/2006/relationships/slideMaster" Target="../slideMasters/slideMaster1.xml"/><Relationship Id="rId6" Type="http://schemas.openxmlformats.org/officeDocument/2006/relationships/image" Target="../media/image379.png"/><Relationship Id="rId5" Type="http://schemas.openxmlformats.org/officeDocument/2006/relationships/image" Target="../media/image50.png"/><Relationship Id="rId4" Type="http://schemas.openxmlformats.org/officeDocument/2006/relationships/image" Target="../media/image317.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82.png"/><Relationship Id="rId7" Type="http://schemas.openxmlformats.org/officeDocument/2006/relationships/image" Target="../media/image384.png"/><Relationship Id="rId2" Type="http://schemas.openxmlformats.org/officeDocument/2006/relationships/image" Target="../media/image381.png"/><Relationship Id="rId1" Type="http://schemas.openxmlformats.org/officeDocument/2006/relationships/slideMaster" Target="../slideMasters/slideMaster1.xml"/><Relationship Id="rId6" Type="http://schemas.openxmlformats.org/officeDocument/2006/relationships/image" Target="../media/image383.png"/><Relationship Id="rId5" Type="http://schemas.openxmlformats.org/officeDocument/2006/relationships/image" Target="../media/image50.png"/><Relationship Id="rId4" Type="http://schemas.openxmlformats.org/officeDocument/2006/relationships/image" Target="../media/image58.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86.png"/><Relationship Id="rId2" Type="http://schemas.openxmlformats.org/officeDocument/2006/relationships/image" Target="../media/image385.png"/><Relationship Id="rId1" Type="http://schemas.openxmlformats.org/officeDocument/2006/relationships/slideMaster" Target="../slideMasters/slideMaster1.xml"/><Relationship Id="rId6" Type="http://schemas.openxmlformats.org/officeDocument/2006/relationships/image" Target="../media/image388.png"/><Relationship Id="rId5" Type="http://schemas.openxmlformats.org/officeDocument/2006/relationships/image" Target="../media/image387.png"/><Relationship Id="rId4" Type="http://schemas.openxmlformats.org/officeDocument/2006/relationships/image" Target="../media/image50.png"/></Relationships>
</file>

<file path=ppt/slideLayouts/_rels/slideLayout76.xml.rels><?xml version="1.0" encoding="UTF-8" standalone="yes"?>
<Relationships xmlns="http://schemas.openxmlformats.org/package/2006/relationships"><Relationship Id="rId8" Type="http://schemas.openxmlformats.org/officeDocument/2006/relationships/image" Target="../media/image394.png"/><Relationship Id="rId3" Type="http://schemas.openxmlformats.org/officeDocument/2006/relationships/image" Target="../media/image390.png"/><Relationship Id="rId7" Type="http://schemas.openxmlformats.org/officeDocument/2006/relationships/image" Target="../media/image393.png"/><Relationship Id="rId2" Type="http://schemas.openxmlformats.org/officeDocument/2006/relationships/image" Target="../media/image389.png"/><Relationship Id="rId1" Type="http://schemas.openxmlformats.org/officeDocument/2006/relationships/slideMaster" Target="../slideMasters/slideMaster1.xml"/><Relationship Id="rId6" Type="http://schemas.openxmlformats.org/officeDocument/2006/relationships/image" Target="../media/image392.png"/><Relationship Id="rId5" Type="http://schemas.openxmlformats.org/officeDocument/2006/relationships/image" Target="../media/image391.png"/><Relationship Id="rId4" Type="http://schemas.openxmlformats.org/officeDocument/2006/relationships/image" Target="../media/image50.png"/><Relationship Id="rId9" Type="http://schemas.openxmlformats.org/officeDocument/2006/relationships/image" Target="../media/image395.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1.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Layouts/_rels/slideLayout8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Master" Target="../slideMasters/slideMaster2.xml"/><Relationship Id="rId6" Type="http://schemas.openxmlformats.org/officeDocument/2006/relationships/image" Target="../media/image27.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32.png"/><Relationship Id="rId1" Type="http://schemas.openxmlformats.org/officeDocument/2006/relationships/slideMaster" Target="../slideMasters/slideMaster2.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png"/></Relationships>
</file>

<file path=ppt/slideLayouts/_rels/slideLayout8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2.xml"/><Relationship Id="rId6" Type="http://schemas.openxmlformats.org/officeDocument/2006/relationships/image" Target="../media/image46.pn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43.png"/><Relationship Id="rId7"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Master" Target="../slideMasters/slideMaster2.xml"/><Relationship Id="rId6" Type="http://schemas.openxmlformats.org/officeDocument/2006/relationships/image" Target="../media/image53.png"/><Relationship Id="rId11" Type="http://schemas.openxmlformats.org/officeDocument/2006/relationships/image" Target="../media/image50.png"/><Relationship Id="rId5" Type="http://schemas.openxmlformats.org/officeDocument/2006/relationships/image" Target="../media/image52.png"/><Relationship Id="rId10" Type="http://schemas.openxmlformats.org/officeDocument/2006/relationships/image" Target="../media/image57.png"/><Relationship Id="rId4" Type="http://schemas.openxmlformats.org/officeDocument/2006/relationships/image" Target="../media/image44.png"/><Relationship Id="rId9" Type="http://schemas.openxmlformats.org/officeDocument/2006/relationships/image" Target="../media/image56.png"/></Relationships>
</file>

<file path=ppt/slideLayouts/_rels/slideLayout8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12" Type="http://schemas.openxmlformats.org/officeDocument/2006/relationships/image" Target="../media/image50.png"/><Relationship Id="rId2" Type="http://schemas.openxmlformats.org/officeDocument/2006/relationships/image" Target="../media/image58.png"/><Relationship Id="rId1" Type="http://schemas.openxmlformats.org/officeDocument/2006/relationships/slideMaster" Target="../slideMasters/slideMaster2.xml"/><Relationship Id="rId6" Type="http://schemas.openxmlformats.org/officeDocument/2006/relationships/image" Target="../media/image62.png"/><Relationship Id="rId11" Type="http://schemas.openxmlformats.org/officeDocument/2006/relationships/image" Target="../media/image67.png"/><Relationship Id="rId5" Type="http://schemas.openxmlformats.org/officeDocument/2006/relationships/image" Target="../media/image61.png"/><Relationship Id="rId10" Type="http://schemas.openxmlformats.org/officeDocument/2006/relationships/image" Target="../media/image66.png"/><Relationship Id="rId4" Type="http://schemas.openxmlformats.org/officeDocument/2006/relationships/image" Target="../media/image60.png"/><Relationship Id="rId9" Type="http://schemas.openxmlformats.org/officeDocument/2006/relationships/image" Target="../media/image65.png"/></Relationships>
</file>

<file path=ppt/slideLayouts/_rels/slideLayout86.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2.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87.xml.rels><?xml version="1.0" encoding="UTF-8" standalone="yes"?>
<Relationships xmlns="http://schemas.openxmlformats.org/package/2006/relationships"><Relationship Id="rId8" Type="http://schemas.openxmlformats.org/officeDocument/2006/relationships/image" Target="../media/image79.png"/><Relationship Id="rId13" Type="http://schemas.openxmlformats.org/officeDocument/2006/relationships/image" Target="../media/image84.pn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png"/><Relationship Id="rId2" Type="http://schemas.openxmlformats.org/officeDocument/2006/relationships/image" Target="../media/image73.png"/><Relationship Id="rId1" Type="http://schemas.openxmlformats.org/officeDocument/2006/relationships/slideMaster" Target="../slideMasters/slideMaster2.xml"/><Relationship Id="rId6" Type="http://schemas.openxmlformats.org/officeDocument/2006/relationships/image" Target="../media/image77.png"/><Relationship Id="rId11" Type="http://schemas.openxmlformats.org/officeDocument/2006/relationships/image" Target="../media/image82.png"/><Relationship Id="rId5" Type="http://schemas.openxmlformats.org/officeDocument/2006/relationships/image" Target="../media/image76.png"/><Relationship Id="rId15" Type="http://schemas.openxmlformats.org/officeDocument/2006/relationships/image" Target="../media/image50.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 Id="rId14" Type="http://schemas.openxmlformats.org/officeDocument/2006/relationships/image" Target="../media/image85.png"/></Relationships>
</file>

<file path=ppt/slideLayouts/_rels/slideLayout88.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87.png"/><Relationship Id="rId7" Type="http://schemas.openxmlformats.org/officeDocument/2006/relationships/image" Target="../media/image89.png"/><Relationship Id="rId2" Type="http://schemas.openxmlformats.org/officeDocument/2006/relationships/image" Target="../media/image86.png"/><Relationship Id="rId1" Type="http://schemas.openxmlformats.org/officeDocument/2006/relationships/slideMaster" Target="../slideMasters/slideMaster2.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88.png"/><Relationship Id="rId9" Type="http://schemas.openxmlformats.org/officeDocument/2006/relationships/image" Target="../media/image50.png"/></Relationships>
</file>

<file path=ppt/slideLayouts/_rels/slideLayout89.xml.rels><?xml version="1.0" encoding="UTF-8" standalone="yes"?>
<Relationships xmlns="http://schemas.openxmlformats.org/package/2006/relationships"><Relationship Id="rId8" Type="http://schemas.openxmlformats.org/officeDocument/2006/relationships/image" Target="../media/image96.png"/><Relationship Id="rId13" Type="http://schemas.openxmlformats.org/officeDocument/2006/relationships/image" Target="../media/image101.png"/><Relationship Id="rId3" Type="http://schemas.openxmlformats.org/officeDocument/2006/relationships/image" Target="../media/image50.png"/><Relationship Id="rId7" Type="http://schemas.openxmlformats.org/officeDocument/2006/relationships/image" Target="../media/image95.png"/><Relationship Id="rId12" Type="http://schemas.openxmlformats.org/officeDocument/2006/relationships/image" Target="../media/image100.png"/><Relationship Id="rId2" Type="http://schemas.openxmlformats.org/officeDocument/2006/relationships/image" Target="../media/image91.png"/><Relationship Id="rId1" Type="http://schemas.openxmlformats.org/officeDocument/2006/relationships/slideMaster" Target="../slideMasters/slideMaster2.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Master" Target="../slideMasters/slideMaster1.xml"/><Relationship Id="rId6" Type="http://schemas.openxmlformats.org/officeDocument/2006/relationships/image" Target="../media/image50.png"/><Relationship Id="rId5" Type="http://schemas.openxmlformats.org/officeDocument/2006/relationships/image" Target="../media/image43.png"/><Relationship Id="rId4" Type="http://schemas.openxmlformats.org/officeDocument/2006/relationships/image" Target="../media/image69.png"/><Relationship Id="rId9" Type="http://schemas.openxmlformats.org/officeDocument/2006/relationships/image" Target="../media/image72.png"/></Relationships>
</file>

<file path=ppt/slideLayouts/_rels/slideLayout90.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50.png"/><Relationship Id="rId7" Type="http://schemas.openxmlformats.org/officeDocument/2006/relationships/image" Target="../media/image104.png"/><Relationship Id="rId2" Type="http://schemas.openxmlformats.org/officeDocument/2006/relationships/image" Target="../media/image102.png"/><Relationship Id="rId1" Type="http://schemas.openxmlformats.org/officeDocument/2006/relationships/slideMaster" Target="../slideMasters/slideMaster2.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93.png"/><Relationship Id="rId10" Type="http://schemas.openxmlformats.org/officeDocument/2006/relationships/image" Target="../media/image107.png"/><Relationship Id="rId4" Type="http://schemas.openxmlformats.org/officeDocument/2006/relationships/image" Target="../media/image92.png"/><Relationship Id="rId9" Type="http://schemas.openxmlformats.org/officeDocument/2006/relationships/image" Target="../media/image106.png"/></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112.png"/><Relationship Id="rId2" Type="http://schemas.openxmlformats.org/officeDocument/2006/relationships/image" Target="../media/image109.png"/><Relationship Id="rId1" Type="http://schemas.openxmlformats.org/officeDocument/2006/relationships/slideMaster" Target="../slideMasters/slideMaster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92.png"/></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17.png"/><Relationship Id="rId3" Type="http://schemas.openxmlformats.org/officeDocument/2006/relationships/image" Target="../media/image114.png"/><Relationship Id="rId7" Type="http://schemas.openxmlformats.org/officeDocument/2006/relationships/image" Target="../media/image116.png"/><Relationship Id="rId2" Type="http://schemas.openxmlformats.org/officeDocument/2006/relationships/image" Target="../media/image113.png"/><Relationship Id="rId1" Type="http://schemas.openxmlformats.org/officeDocument/2006/relationships/slideMaster" Target="../slideMasters/slideMaster2.xml"/><Relationship Id="rId6" Type="http://schemas.openxmlformats.org/officeDocument/2006/relationships/image" Target="../media/image92.png"/><Relationship Id="rId5" Type="http://schemas.openxmlformats.org/officeDocument/2006/relationships/image" Target="../media/image50.png"/><Relationship Id="rId4" Type="http://schemas.openxmlformats.org/officeDocument/2006/relationships/image" Target="../media/image115.png"/></Relationships>
</file>

<file path=ppt/slideLayouts/_rels/slideLayout93.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50.png"/><Relationship Id="rId7" Type="http://schemas.openxmlformats.org/officeDocument/2006/relationships/image" Target="../media/image120.png"/><Relationship Id="rId2" Type="http://schemas.openxmlformats.org/officeDocument/2006/relationships/image" Target="../media/image118.png"/><Relationship Id="rId1" Type="http://schemas.openxmlformats.org/officeDocument/2006/relationships/slideMaster" Target="../slideMasters/slideMaster2.xml"/><Relationship Id="rId6" Type="http://schemas.openxmlformats.org/officeDocument/2006/relationships/image" Target="../media/image119.png"/><Relationship Id="rId5" Type="http://schemas.openxmlformats.org/officeDocument/2006/relationships/image" Target="../media/image90.png"/><Relationship Id="rId4" Type="http://schemas.openxmlformats.org/officeDocument/2006/relationships/image" Target="../media/image92.png"/><Relationship Id="rId9" Type="http://schemas.openxmlformats.org/officeDocument/2006/relationships/image" Target="../media/image122.png"/></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126.png"/><Relationship Id="rId3" Type="http://schemas.openxmlformats.org/officeDocument/2006/relationships/image" Target="../media/image50.png"/><Relationship Id="rId7" Type="http://schemas.openxmlformats.org/officeDocument/2006/relationships/image" Target="../media/image125.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92.png"/><Relationship Id="rId9" Type="http://schemas.openxmlformats.org/officeDocument/2006/relationships/image" Target="../media/image127.png"/></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50.png"/><Relationship Id="rId7"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Master" Target="../slideMasters/slideMaster2.xml"/><Relationship Id="rId6" Type="http://schemas.openxmlformats.org/officeDocument/2006/relationships/image" Target="../media/image125.png"/><Relationship Id="rId11" Type="http://schemas.openxmlformats.org/officeDocument/2006/relationships/image" Target="../media/image132.png"/><Relationship Id="rId5" Type="http://schemas.openxmlformats.org/officeDocument/2006/relationships/image" Target="../media/image123.png"/><Relationship Id="rId10" Type="http://schemas.openxmlformats.org/officeDocument/2006/relationships/image" Target="../media/image131.png"/><Relationship Id="rId4" Type="http://schemas.openxmlformats.org/officeDocument/2006/relationships/image" Target="../media/image92.png"/><Relationship Id="rId9" Type="http://schemas.openxmlformats.org/officeDocument/2006/relationships/image" Target="../media/image124.png"/></Relationships>
</file>

<file path=ppt/slideLayouts/_rels/slideLayout96.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image" Target="../media/image134.png"/><Relationship Id="rId7" Type="http://schemas.openxmlformats.org/officeDocument/2006/relationships/image" Target="../media/image136.png"/><Relationship Id="rId2" Type="http://schemas.openxmlformats.org/officeDocument/2006/relationships/image" Target="../media/image133.png"/><Relationship Id="rId1" Type="http://schemas.openxmlformats.org/officeDocument/2006/relationships/slideMaster" Target="../slideMasters/slideMaster2.xml"/><Relationship Id="rId6" Type="http://schemas.openxmlformats.org/officeDocument/2006/relationships/image" Target="../media/image135.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7.xml.rels><?xml version="1.0" encoding="UTF-8" standalone="yes"?>
<Relationships xmlns="http://schemas.openxmlformats.org/package/2006/relationships"><Relationship Id="rId8" Type="http://schemas.openxmlformats.org/officeDocument/2006/relationships/image" Target="../media/image139.png"/><Relationship Id="rId3" Type="http://schemas.openxmlformats.org/officeDocument/2006/relationships/image" Target="../media/image137.png"/><Relationship Id="rId7" Type="http://schemas.openxmlformats.org/officeDocument/2006/relationships/image" Target="../media/image138.png"/><Relationship Id="rId2" Type="http://schemas.openxmlformats.org/officeDocument/2006/relationships/image" Target="../media/image114.png"/><Relationship Id="rId1" Type="http://schemas.openxmlformats.org/officeDocument/2006/relationships/slideMaster" Target="../slideMasters/slideMaster2.xml"/><Relationship Id="rId6" Type="http://schemas.openxmlformats.org/officeDocument/2006/relationships/image" Target="../media/image90.png"/><Relationship Id="rId5" Type="http://schemas.openxmlformats.org/officeDocument/2006/relationships/image" Target="../media/image92.png"/><Relationship Id="rId4" Type="http://schemas.openxmlformats.org/officeDocument/2006/relationships/image" Target="../media/image50.png"/></Relationships>
</file>

<file path=ppt/slideLayouts/_rels/slideLayout98.xml.rels><?xml version="1.0" encoding="UTF-8" standalone="yes"?>
<Relationships xmlns="http://schemas.openxmlformats.org/package/2006/relationships"><Relationship Id="rId8" Type="http://schemas.openxmlformats.org/officeDocument/2006/relationships/image" Target="../media/image143.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0.png"/><Relationship Id="rId1" Type="http://schemas.openxmlformats.org/officeDocument/2006/relationships/slideMaster" Target="../slideMasters/slideMaster2.xml"/><Relationship Id="rId6" Type="http://schemas.openxmlformats.org/officeDocument/2006/relationships/image" Target="../media/image142.png"/><Relationship Id="rId11" Type="http://schemas.openxmlformats.org/officeDocument/2006/relationships/image" Target="../media/image22.png"/><Relationship Id="rId5" Type="http://schemas.microsoft.com/office/2007/relationships/hdphoto" Target="../media/hdphoto2.wdp"/><Relationship Id="rId10" Type="http://schemas.openxmlformats.org/officeDocument/2006/relationships/image" Target="../media/image50.png"/><Relationship Id="rId4" Type="http://schemas.openxmlformats.org/officeDocument/2006/relationships/image" Target="../media/image141.png"/><Relationship Id="rId9" Type="http://schemas.microsoft.com/office/2007/relationships/hdphoto" Target="../media/hdphoto4.wdp"/></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147.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144.png"/><Relationship Id="rId1" Type="http://schemas.openxmlformats.org/officeDocument/2006/relationships/slideMaster" Target="../slideMasters/slideMaster2.xml"/><Relationship Id="rId6" Type="http://schemas.openxmlformats.org/officeDocument/2006/relationships/image" Target="../media/image146.png"/><Relationship Id="rId5" Type="http://schemas.microsoft.com/office/2007/relationships/hdphoto" Target="../media/hdphoto2.wdp"/><Relationship Id="rId10" Type="http://schemas.openxmlformats.org/officeDocument/2006/relationships/image" Target="../media/image22.png"/><Relationship Id="rId4" Type="http://schemas.openxmlformats.org/officeDocument/2006/relationships/image" Target="../media/image145.png"/><Relationship Id="rId9" Type="http://schemas.openxmlformats.org/officeDocument/2006/relationships/image" Target="../media/image50.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31917998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27098813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93225260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40363567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373242150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29442005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103306548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404188114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30779313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26162347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177962358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0027279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3056524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89797685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4930263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49316605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722011796"/>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7558270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1301329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00483074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1790162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3867822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895714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346709652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42161071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8736881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97216937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351520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238146134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272825275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11240310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387728023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71685014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9531141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293232816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4640547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220563162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317429014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282501074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428533256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1309395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2163850687"/>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96403087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101501030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14754521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18618356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12920448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104850294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87060961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24677598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955953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231920221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45402976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254889781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298606115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2547150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252907702"/>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1013701421"/>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787304943"/>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2051238201"/>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380754337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709067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3693316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6438718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35048941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1900703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655565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35670548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506651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561543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0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flipH="1" flipV="1">
            <a:off x="0" y="1619250"/>
            <a:ext cx="6667500" cy="523875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3D228742-3425-4956-9D94-5C60B741C40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7"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900736" y="1908878"/>
            <a:ext cx="383722" cy="383722"/>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5065" y="5436733"/>
            <a:ext cx="5535064" cy="369004"/>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1463" y="372001"/>
            <a:ext cx="1134836" cy="1134836"/>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1609" y="4963193"/>
            <a:ext cx="576943" cy="576943"/>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783697" y="2167500"/>
            <a:ext cx="2064526" cy="3132708"/>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761581">
            <a:off x="1149490" y="928885"/>
            <a:ext cx="1173619" cy="1780847"/>
          </a:xfrm>
          <a:prstGeom prst="rect">
            <a:avLst/>
          </a:prstGeom>
        </p:spPr>
      </p:pic>
      <p:pic>
        <p:nvPicPr>
          <p:cNvPr id="15" name="Рисунок 1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8770596" y="4788917"/>
            <a:ext cx="2069193" cy="2073581"/>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Tree>
    <p:extLst>
      <p:ext uri="{BB962C8B-B14F-4D97-AF65-F5344CB8AC3E}">
        <p14:creationId xmlns:p14="http://schemas.microsoft.com/office/powerpoint/2010/main" val="365062388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1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2493"/>
            <a:ext cx="5549221" cy="554922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1E73A779-53A5-4CE4-AF60-1E7C4DFADBF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328467" y="5982880"/>
            <a:ext cx="5535064" cy="369004"/>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100218" y="3431493"/>
            <a:ext cx="1991563" cy="3021993"/>
          </a:xfrm>
          <a:prstGeom prst="rect">
            <a:avLst/>
          </a:prstGeom>
        </p:spPr>
      </p:pic>
      <p:sp>
        <p:nvSpPr>
          <p:cNvPr id="19"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934074" y="813707"/>
            <a:ext cx="536121" cy="536121"/>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6863" y="2777103"/>
            <a:ext cx="4436079" cy="3927021"/>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645401">
            <a:off x="10492162" y="2590571"/>
            <a:ext cx="1252973" cy="1681843"/>
          </a:xfrm>
          <a:prstGeom prst="rect">
            <a:avLst/>
          </a:prstGeom>
        </p:spPr>
      </p:pic>
      <p:pic>
        <p:nvPicPr>
          <p:cNvPr id="22" name="Рисунок 21"/>
          <p:cNvPicPr>
            <a:picLocks noChangeAspect="1"/>
          </p:cNvPicPr>
          <p:nvPr userDrawn="1"/>
        </p:nvPicPr>
        <p:blipFill rotWithShape="1">
          <a:blip r:embed="rId10" cstate="email">
            <a:extLst>
              <a:ext uri="{28A0092B-C50C-407E-A947-70E740481C1C}">
                <a14:useLocalDpi xmlns:a14="http://schemas.microsoft.com/office/drawing/2010/main"/>
              </a:ext>
            </a:extLst>
          </a:blip>
          <a:srcRect l="1" t="5851" r="40936"/>
          <a:stretch/>
        </p:blipFill>
        <p:spPr>
          <a:xfrm>
            <a:off x="9769285" y="0"/>
            <a:ext cx="2422715" cy="2413605"/>
          </a:xfrm>
          <a:prstGeom prst="rect">
            <a:avLst/>
          </a:prstGeom>
        </p:spPr>
      </p:pic>
      <p:pic>
        <p:nvPicPr>
          <p:cNvPr id="23" name="Рисунок 22"/>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0166653" y="1206802"/>
            <a:ext cx="952500" cy="952500"/>
          </a:xfrm>
          <a:prstGeom prst="rect">
            <a:avLst/>
          </a:prstGeom>
        </p:spPr>
      </p:pic>
    </p:spTree>
    <p:extLst>
      <p:ext uri="{BB962C8B-B14F-4D97-AF65-F5344CB8AC3E}">
        <p14:creationId xmlns:p14="http://schemas.microsoft.com/office/powerpoint/2010/main" val="219288990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More-text-purple">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396219" y="5673479"/>
            <a:ext cx="4801537" cy="1392445"/>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358960" y="3564409"/>
            <a:ext cx="4937760" cy="72832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25B5B91-2D54-42DE-856E-8ABA321A571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328467" y="6155874"/>
            <a:ext cx="5535064" cy="130698"/>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0" name="Рисунок 9"/>
          <p:cNvPicPr>
            <a:picLocks noChangeAspect="1"/>
          </p:cNvPicPr>
          <p:nvPr userDrawn="1"/>
        </p:nvPicPr>
        <p:blipFill rotWithShape="1">
          <a:blip r:embed="rId7" cstate="email">
            <a:extLst>
              <a:ext uri="{28A0092B-C50C-407E-A947-70E740481C1C}">
                <a14:useLocalDpi xmlns:a14="http://schemas.microsoft.com/office/drawing/2010/main"/>
              </a:ext>
            </a:extLst>
          </a:blip>
          <a:srcRect t="10129"/>
          <a:stretch/>
        </p:blipFill>
        <p:spPr>
          <a:xfrm>
            <a:off x="-258515" y="0"/>
            <a:ext cx="1135684" cy="464681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9658" y="6419243"/>
            <a:ext cx="239337" cy="239337"/>
          </a:xfrm>
          <a:prstGeom prst="rect">
            <a:avLst/>
          </a:prstGeom>
        </p:spPr>
      </p:pic>
      <p:pic>
        <p:nvPicPr>
          <p:cNvPr id="13" name="Рисунок 1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135961">
            <a:off x="11555838" y="4812463"/>
            <a:ext cx="426027" cy="400465"/>
          </a:xfrm>
          <a:prstGeom prst="rect">
            <a:avLst/>
          </a:prstGeom>
        </p:spPr>
      </p:pic>
    </p:spTree>
    <p:extLst>
      <p:ext uri="{BB962C8B-B14F-4D97-AF65-F5344CB8AC3E}">
        <p14:creationId xmlns:p14="http://schemas.microsoft.com/office/powerpoint/2010/main" val="42786369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802934" y="2922352"/>
            <a:ext cx="1117547" cy="1176676"/>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l="27270"/>
          <a:stretch/>
        </p:blipFill>
        <p:spPr>
          <a:xfrm flipH="1">
            <a:off x="9176797" y="0"/>
            <a:ext cx="3010756" cy="6858000"/>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7224" y="5359968"/>
            <a:ext cx="4697660" cy="1498032"/>
          </a:xfrm>
          <a:prstGeom prst="rect">
            <a:avLst/>
          </a:prstGeom>
        </p:spPr>
      </p:pic>
      <p:pic>
        <p:nvPicPr>
          <p:cNvPr id="8" name="Рисунок 7"/>
          <p:cNvPicPr>
            <a:picLocks noChangeAspect="1"/>
          </p:cNvPicPr>
          <p:nvPr userDrawn="1"/>
        </p:nvPicPr>
        <p:blipFill rotWithShape="1">
          <a:blip r:embed="rId5">
            <a:extLst>
              <a:ext uri="{28A0092B-C50C-407E-A947-70E740481C1C}">
                <a14:useLocalDpi xmlns:a14="http://schemas.microsoft.com/office/drawing/2010/main"/>
              </a:ext>
            </a:extLst>
          </a:blip>
          <a:srcRect r="21520"/>
          <a:stretch/>
        </p:blipFill>
        <p:spPr>
          <a:xfrm rot="16200000">
            <a:off x="3056" y="-3056"/>
            <a:ext cx="5232638" cy="5238750"/>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ECD4BB71-6221-478C-9E96-2490BE563AA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502008" y="5987346"/>
            <a:ext cx="5535064" cy="369004"/>
          </a:xfrm>
          <a:prstGeom prst="rect">
            <a:avLst/>
          </a:prstGeom>
        </p:spPr>
      </p:pic>
      <p:pic>
        <p:nvPicPr>
          <p:cNvPr id="14" name="Рисунок 13"/>
          <p:cNvPicPr>
            <a:picLocks noChangeAspect="1"/>
          </p:cNvPicPr>
          <p:nvPr userDrawn="1"/>
        </p:nvPicPr>
        <p:blipFill rotWithShape="1">
          <a:blip r:embed="rId8" cstate="email">
            <a:extLst>
              <a:ext uri="{28A0092B-C50C-407E-A947-70E740481C1C}">
                <a14:useLocalDpi xmlns:a14="http://schemas.microsoft.com/office/drawing/2010/main"/>
              </a:ext>
            </a:extLst>
          </a:blip>
          <a:srcRect b="32565"/>
          <a:stretch/>
        </p:blipFill>
        <p:spPr>
          <a:xfrm rot="10800000">
            <a:off x="-54782" y="0"/>
            <a:ext cx="1991563" cy="203786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25"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6"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7" name="Рисунок 8"/>
          <p:cNvSpPr>
            <a:spLocks noGrp="1"/>
          </p:cNvSpPr>
          <p:nvPr>
            <p:ph type="pic" sz="quarter" idx="13"/>
          </p:nvPr>
        </p:nvSpPr>
        <p:spPr>
          <a:xfrm>
            <a:off x="7179597" y="2325182"/>
            <a:ext cx="4179887" cy="3462338"/>
          </a:xfrm>
        </p:spPr>
        <p:txBody>
          <a:bodyPr/>
          <a:lstStyle/>
          <a:p>
            <a:endParaRPr lang="ru-RU" dirty="0"/>
          </a:p>
        </p:txBody>
      </p:sp>
      <p:pic>
        <p:nvPicPr>
          <p:cNvPr id="10" name="Рисунок 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769225" y="489857"/>
            <a:ext cx="606829" cy="606829"/>
          </a:xfrm>
          <a:prstGeom prst="rect">
            <a:avLst/>
          </a:prstGeom>
        </p:spPr>
      </p:pic>
      <p:pic>
        <p:nvPicPr>
          <p:cNvPr id="28" name="Рисунок 2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76520" y="5206142"/>
            <a:ext cx="606829" cy="606829"/>
          </a:xfrm>
          <a:prstGeom prst="rect">
            <a:avLst/>
          </a:prstGeom>
        </p:spPr>
      </p:pic>
    </p:spTree>
    <p:extLst>
      <p:ext uri="{BB962C8B-B14F-4D97-AF65-F5344CB8AC3E}">
        <p14:creationId xmlns:p14="http://schemas.microsoft.com/office/powerpoint/2010/main" val="6646795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3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12750"/>
            <a:ext cx="5064952" cy="4524690"/>
          </a:xfrm>
          <a:prstGeom prst="rect">
            <a:avLst/>
          </a:prstGeom>
        </p:spPr>
      </p:pic>
      <p:pic>
        <p:nvPicPr>
          <p:cNvPr id="23" name="Рисунок 22"/>
          <p:cNvPicPr>
            <a:picLocks noChangeAspect="1"/>
          </p:cNvPicPr>
          <p:nvPr userDrawn="1"/>
        </p:nvPicPr>
        <p:blipFill rotWithShape="1">
          <a:blip r:embed="rId3" cstate="email">
            <a:extLst>
              <a:ext uri="{28A0092B-C50C-407E-A947-70E740481C1C}">
                <a14:useLocalDpi xmlns:a14="http://schemas.microsoft.com/office/drawing/2010/main"/>
              </a:ext>
            </a:extLst>
          </a:blip>
          <a:srcRect b="37149"/>
          <a:stretch/>
        </p:blipFill>
        <p:spPr>
          <a:xfrm flipV="1">
            <a:off x="4239782" y="0"/>
            <a:ext cx="3712436" cy="2333310"/>
          </a:xfrm>
          <a:prstGeom prst="rect">
            <a:avLst/>
          </a:prstGeom>
        </p:spPr>
      </p:pic>
      <p:pic>
        <p:nvPicPr>
          <p:cNvPr id="16" name="Рисунок 15"/>
          <p:cNvPicPr>
            <a:picLocks noChangeAspect="1"/>
          </p:cNvPicPr>
          <p:nvPr userDrawn="1"/>
        </p:nvPicPr>
        <p:blipFill rotWithShape="1">
          <a:blip r:embed="rId4" cstate="email">
            <a:extLst>
              <a:ext uri="{28A0092B-C50C-407E-A947-70E740481C1C}">
                <a14:useLocalDpi xmlns:a14="http://schemas.microsoft.com/office/drawing/2010/main"/>
              </a:ext>
            </a:extLst>
          </a:blip>
          <a:srcRect b="37149"/>
          <a:stretch/>
        </p:blipFill>
        <p:spPr>
          <a:xfrm>
            <a:off x="5053327" y="5527270"/>
            <a:ext cx="2117271" cy="1330730"/>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0489430">
            <a:off x="120478" y="4317215"/>
            <a:ext cx="2355886" cy="2384681"/>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01AB2FC3-EC92-4FED-A226-213A4523CE8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8" name="Рисунок 8"/>
          <p:cNvSpPr>
            <a:spLocks noGrp="1"/>
          </p:cNvSpPr>
          <p:nvPr>
            <p:ph type="pic" sz="quarter" idx="13"/>
          </p:nvPr>
        </p:nvSpPr>
        <p:spPr>
          <a:xfrm>
            <a:off x="1379764" y="739549"/>
            <a:ext cx="9432713" cy="5047971"/>
          </a:xfrm>
        </p:spPr>
        <p:txBody>
          <a:bodyPr/>
          <a:lstStyle/>
          <a:p>
            <a:endParaRPr lang="ru-RU" dirty="0"/>
          </a:p>
        </p:txBody>
      </p:sp>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0084" y="2943679"/>
            <a:ext cx="2215318" cy="3412671"/>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900923" y="4810805"/>
            <a:ext cx="2291077" cy="343662"/>
          </a:xfrm>
          <a:prstGeom prst="rect">
            <a:avLst/>
          </a:prstGeom>
        </p:spPr>
      </p:pic>
    </p:spTree>
    <p:extLst>
      <p:ext uri="{BB962C8B-B14F-4D97-AF65-F5344CB8AC3E}">
        <p14:creationId xmlns:p14="http://schemas.microsoft.com/office/powerpoint/2010/main" val="340669387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4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b="27133"/>
          <a:stretch/>
        </p:blipFill>
        <p:spPr>
          <a:xfrm>
            <a:off x="-1514180" y="3841352"/>
            <a:ext cx="7530961" cy="2886473"/>
          </a:xfrm>
          <a:prstGeom prst="rect">
            <a:avLst/>
          </a:prstGeom>
        </p:spPr>
      </p:pic>
      <p:pic>
        <p:nvPicPr>
          <p:cNvPr id="8" name="Рисунок 7"/>
          <p:cNvPicPr>
            <a:picLocks noChangeAspect="1"/>
          </p:cNvPicPr>
          <p:nvPr userDrawn="1"/>
        </p:nvPicPr>
        <p:blipFill rotWithShape="1">
          <a:blip r:embed="rId3" cstate="print">
            <a:extLst>
              <a:ext uri="{28A0092B-C50C-407E-A947-70E740481C1C}">
                <a14:useLocalDpi xmlns:a14="http://schemas.microsoft.com/office/drawing/2010/main"/>
              </a:ext>
            </a:extLst>
          </a:blip>
          <a:srcRect l="26208" b="27313"/>
          <a:stretch/>
        </p:blipFill>
        <p:spPr>
          <a:xfrm>
            <a:off x="0" y="1246771"/>
            <a:ext cx="5627738" cy="561122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F82EB7B6-B28A-4048-9AE8-B02C5B2F721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273423" y="4552117"/>
            <a:ext cx="882393" cy="180423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360426">
            <a:off x="8953994" y="4777960"/>
            <a:ext cx="1261955" cy="2253491"/>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281249">
            <a:off x="65761" y="4480771"/>
            <a:ext cx="1544875" cy="2344190"/>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841646" y="0"/>
            <a:ext cx="3743325" cy="1193705"/>
          </a:xfrm>
          <a:prstGeom prst="rect">
            <a:avLst/>
          </a:prstGeom>
        </p:spPr>
      </p:pic>
    </p:spTree>
    <p:extLst>
      <p:ext uri="{BB962C8B-B14F-4D97-AF65-F5344CB8AC3E}">
        <p14:creationId xmlns:p14="http://schemas.microsoft.com/office/powerpoint/2010/main" val="9214435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5_Заголовок раздела">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96244" y="0"/>
            <a:ext cx="10058400" cy="6283853"/>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A0477826-3039-4177-A68B-27FB098EC52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2" name="Рисунок 1"/>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a:off x="9705974" y="1619020"/>
            <a:ext cx="2486025" cy="3629025"/>
          </a:xfrm>
          <a:prstGeom prst="rect">
            <a:avLst/>
          </a:prstGeom>
        </p:spPr>
      </p:pic>
      <p:pic>
        <p:nvPicPr>
          <p:cNvPr id="18" name="Рисунок 17"/>
          <p:cNvPicPr>
            <a:picLocks noChangeAspect="1"/>
          </p:cNvPicPr>
          <p:nvPr userDrawn="1"/>
        </p:nvPicPr>
        <p:blipFill rotWithShape="1">
          <a:blip r:embed="rId5" cstate="email">
            <a:extLst>
              <a:ext uri="{28A0092B-C50C-407E-A947-70E740481C1C}">
                <a14:useLocalDpi xmlns:a14="http://schemas.microsoft.com/office/drawing/2010/main"/>
              </a:ext>
            </a:extLst>
          </a:blip>
          <a:srcRect r="31496"/>
          <a:stretch/>
        </p:blipFill>
        <p:spPr>
          <a:xfrm flipH="1">
            <a:off x="0" y="1619020"/>
            <a:ext cx="2486025" cy="3629025"/>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779344" y="1231842"/>
            <a:ext cx="621956" cy="621956"/>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890961" y="4991031"/>
            <a:ext cx="801650" cy="801650"/>
          </a:xfrm>
          <a:prstGeom prst="rect">
            <a:avLst/>
          </a:prstGeom>
        </p:spPr>
      </p:pic>
    </p:spTree>
    <p:extLst>
      <p:ext uri="{BB962C8B-B14F-4D97-AF65-F5344CB8AC3E}">
        <p14:creationId xmlns:p14="http://schemas.microsoft.com/office/powerpoint/2010/main" val="10666712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12690245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able_slide_purplr">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25447"/>
          <a:stretch/>
        </p:blipFill>
        <p:spPr>
          <a:xfrm rot="10800000">
            <a:off x="-5756" y="2896358"/>
            <a:ext cx="4727642" cy="396164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7571362" y="2247599"/>
            <a:ext cx="4620638" cy="4620638"/>
          </a:xfrm>
          <a:prstGeom prst="rect">
            <a:avLst/>
          </a:prstGeom>
        </p:spPr>
      </p:pic>
      <p:pic>
        <p:nvPicPr>
          <p:cNvPr id="2" name="Рисунок 1"/>
          <p:cNvPicPr>
            <a:picLocks noChangeAspect="1"/>
          </p:cNvPicPr>
          <p:nvPr userDrawn="1"/>
        </p:nvPicPr>
        <p:blipFill rotWithShape="1">
          <a:blip r:embed="rId4">
            <a:extLst>
              <a:ext uri="{28A0092B-C50C-407E-A947-70E740481C1C}">
                <a14:useLocalDpi xmlns:a14="http://schemas.microsoft.com/office/drawing/2010/main"/>
              </a:ext>
            </a:extLst>
          </a:blip>
          <a:srcRect r="20863"/>
          <a:stretch/>
        </p:blipFill>
        <p:spPr>
          <a:xfrm rot="16200000">
            <a:off x="-18847" y="18848"/>
            <a:ext cx="5276445" cy="523875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C6846739-8583-4C1E-992E-D5AE0A7E44D2}"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pic>
        <p:nvPicPr>
          <p:cNvPr id="9" name="Рисунок 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164043" y="2130357"/>
            <a:ext cx="1166757" cy="1770434"/>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44813" y="5523049"/>
            <a:ext cx="798791" cy="798791"/>
          </a:xfrm>
          <a:prstGeom prst="rect">
            <a:avLst/>
          </a:prstGeom>
        </p:spPr>
      </p:pic>
      <p:pic>
        <p:nvPicPr>
          <p:cNvPr id="13" name="Рисунок 12"/>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714750" y="6071359"/>
            <a:ext cx="4762500" cy="247650"/>
          </a:xfrm>
          <a:prstGeom prst="rect">
            <a:avLst/>
          </a:prstGeom>
        </p:spPr>
      </p:pic>
    </p:spTree>
    <p:extLst>
      <p:ext uri="{BB962C8B-B14F-4D97-AF65-F5344CB8AC3E}">
        <p14:creationId xmlns:p14="http://schemas.microsoft.com/office/powerpoint/2010/main" val="397292648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ullet_points_purple">
    <p:spTree>
      <p:nvGrpSpPr>
        <p:cNvPr id="1" name=""/>
        <p:cNvGrpSpPr/>
        <p:nvPr/>
      </p:nvGrpSpPr>
      <p:grpSpPr>
        <a:xfrm>
          <a:off x="0" y="0"/>
          <a:ext cx="0" cy="0"/>
          <a:chOff x="0" y="0"/>
          <a:chExt cx="0" cy="0"/>
        </a:xfrm>
      </p:grpSpPr>
      <p:pic>
        <p:nvPicPr>
          <p:cNvPr id="9" name="Рисунок 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rot="5400000">
            <a:off x="9362875" y="3653944"/>
            <a:ext cx="4930936" cy="727313"/>
          </a:xfrm>
          <a:prstGeom prst="rect">
            <a:avLst/>
          </a:prstGeom>
        </p:spPr>
      </p:pic>
      <p:pic>
        <p:nvPicPr>
          <p:cNvPr id="3" name="Рисунок 2"/>
          <p:cNvPicPr>
            <a:picLocks noChangeAspect="1"/>
          </p:cNvPicPr>
          <p:nvPr userDrawn="1"/>
        </p:nvPicPr>
        <p:blipFill rotWithShape="1">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rcRect r="16985"/>
          <a:stretch/>
        </p:blipFill>
        <p:spPr>
          <a:xfrm rot="10800000">
            <a:off x="0" y="3836631"/>
            <a:ext cx="3192236" cy="3021369"/>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bg1"/>
                </a:solidFill>
              </a:defRPr>
            </a:lvl1pPr>
          </a:lstStyle>
          <a:p>
            <a:fld id="{C2E501A0-54C8-4CA6-847B-9F004AB5782B}"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7" cstate="email">
            <a:extLst>
              <a:ext uri="{BEBA8EAE-BF5A-486C-A8C5-ECC9F3942E4B}">
                <a14:imgProps xmlns:a14="http://schemas.microsoft.com/office/drawing/2010/main">
                  <a14:imgLayer r:embed="rId8">
                    <a14:imgEffect>
                      <a14:saturation sat="66000"/>
                    </a14:imgEffect>
                  </a14:imgLayer>
                </a14:imgProps>
              </a:ext>
              <a:ext uri="{28A0092B-C50C-407E-A947-70E740481C1C}">
                <a14:useLocalDpi xmlns:a14="http://schemas.microsoft.com/office/drawing/2010/main"/>
              </a:ext>
            </a:extLst>
          </a:blip>
          <a:stretch>
            <a:fillRect/>
          </a:stretch>
        </p:blipFill>
        <p:spPr>
          <a:xfrm flipH="1">
            <a:off x="11302844" y="0"/>
            <a:ext cx="889156" cy="738000"/>
          </a:xfrm>
          <a:prstGeom prst="rect">
            <a:avLst/>
          </a:prstGeom>
        </p:spPr>
      </p:pic>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rgbClr val="B11B96"/>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9" cstate="email">
            <a:extLst>
              <a:ext uri="{BEBA8EAE-BF5A-486C-A8C5-ECC9F3942E4B}">
                <a14:imgProps xmlns:a14="http://schemas.microsoft.com/office/drawing/2010/main">
                  <a14:imgLayer r:embed="rId10">
                    <a14:imgEffect>
                      <a14:saturation sat="33000"/>
                    </a14:imgEffect>
                  </a14:imgLayer>
                </a14:imgProps>
              </a:ext>
              <a:ext uri="{28A0092B-C50C-407E-A947-70E740481C1C}">
                <a14:useLocalDpi xmlns:a14="http://schemas.microsoft.com/office/drawing/2010/main"/>
              </a:ext>
            </a:extLst>
          </a:blip>
          <a:stretch>
            <a:fillRect/>
          </a:stretch>
        </p:blipFill>
        <p:spPr>
          <a:xfrm>
            <a:off x="-10556" y="4664734"/>
            <a:ext cx="1268847" cy="1925346"/>
          </a:xfrm>
          <a:prstGeom prst="rect">
            <a:avLst/>
          </a:prstGeom>
        </p:spPr>
      </p:pic>
    </p:spTree>
    <p:extLst>
      <p:ext uri="{BB962C8B-B14F-4D97-AF65-F5344CB8AC3E}">
        <p14:creationId xmlns:p14="http://schemas.microsoft.com/office/powerpoint/2010/main" val="27649247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Заголовок раздела">
    <p:spTree>
      <p:nvGrpSpPr>
        <p:cNvPr id="1" name=""/>
        <p:cNvGrpSpPr/>
        <p:nvPr/>
      </p:nvGrpSpPr>
      <p:grpSpPr>
        <a:xfrm>
          <a:off x="0" y="0"/>
          <a:ext cx="0" cy="0"/>
          <a:chOff x="0" y="0"/>
          <a:chExt cx="0" cy="0"/>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482448" y="736116"/>
            <a:ext cx="4466270" cy="342414"/>
          </a:xfrm>
          <a:prstGeom prst="rect">
            <a:avLst/>
          </a:prstGeom>
        </p:spPr>
      </p:pic>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4DCCEF2B-8D4E-4B18-AB2C-5F967D1E39F0}"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sp>
        <p:nvSpPr>
          <p:cNvPr id="12" name="Номер слайда 5">
            <a:extLst>
              <a:ext uri="{FF2B5EF4-FFF2-40B4-BE49-F238E27FC236}">
                <a16:creationId xmlns:a16="http://schemas.microsoft.com/office/drawing/2014/main" id="{05E709D6-8460-4D56-BA89-897BE402CFD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5405749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8_Заголовок раздела">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3724" y="0"/>
            <a:ext cx="7458615"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41728" y="1355354"/>
            <a:ext cx="3683260" cy="4686240"/>
          </a:xfrm>
          <a:prstGeom prst="rect">
            <a:avLst/>
          </a:prstGeom>
        </p:spPr>
      </p:pic>
      <p:pic>
        <p:nvPicPr>
          <p:cNvPr id="29" name="Рисунок 2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304974" y="6139499"/>
            <a:ext cx="5976664" cy="216654"/>
          </a:xfrm>
          <a:prstGeom prst="rect">
            <a:avLst/>
          </a:prstGeom>
        </p:spPr>
      </p:pic>
      <p:pic>
        <p:nvPicPr>
          <p:cNvPr id="32" name="Рисунок 3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669156" y="0"/>
            <a:ext cx="2712926" cy="907323"/>
          </a:xfrm>
          <a:prstGeom prst="rect">
            <a:avLst/>
          </a:prstGeom>
        </p:spPr>
      </p:pic>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6319533" y="1638729"/>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lvl1pPr>
              <a:defRPr>
                <a:solidFill>
                  <a:schemeClr val="bg1"/>
                </a:solidFill>
              </a:defRPr>
            </a:lvl1pPr>
          </a:lstStyle>
          <a:p>
            <a:fld id="{030EDC82-0967-4745-B010-910D2EE3BBBD}" type="datetime1">
              <a:rPr lang="ru-RU" smtClean="0"/>
              <a:t>02.09.2026</a:t>
            </a:fld>
            <a:endParaRPr lang="ru-RU" dirty="0"/>
          </a:p>
        </p:txBody>
      </p:sp>
      <p:sp>
        <p:nvSpPr>
          <p:cNvPr id="5" name="Нижний колонтитул 4"/>
          <p:cNvSpPr>
            <a:spLocks noGrp="1"/>
          </p:cNvSpPr>
          <p:nvPr userDrawn="1">
            <p:ph type="ftr" sz="quarter" idx="11"/>
          </p:nvPr>
        </p:nvSpPr>
        <p:spPr/>
        <p:txBody>
          <a:bodyPr/>
          <a:lstStyle>
            <a:lvl1pPr>
              <a:defRPr>
                <a:solidFill>
                  <a:schemeClr val="bg1"/>
                </a:solidFill>
              </a:defRPr>
            </a:lvl1pPr>
          </a:lstStyle>
          <a:p>
            <a:endParaRPr lang="ru-RU" dirty="0"/>
          </a:p>
        </p:txBody>
      </p:sp>
      <p:pic>
        <p:nvPicPr>
          <p:cNvPr id="11" name="Grafik 10">
            <a:extLst>
              <a:ext uri="{FF2B5EF4-FFF2-40B4-BE49-F238E27FC236}">
                <a16:creationId xmlns:a16="http://schemas.microsoft.com/office/drawing/2014/main" id="{0397603C-DD10-4E01-A745-0F9B617653D4}"/>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
        <p:nvSpPr>
          <p:cNvPr id="12" name="Номер слайда 5">
            <a:extLst>
              <a:ext uri="{FF2B5EF4-FFF2-40B4-BE49-F238E27FC236}">
                <a16:creationId xmlns:a16="http://schemas.microsoft.com/office/drawing/2014/main" id="{0223FFBA-7918-4A10-B457-FF2D180F059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452627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6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7B0E277B-1919-4863-B9E7-77B57AB647E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865910" y="5774611"/>
            <a:ext cx="6125690" cy="22205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8964" y="1632968"/>
            <a:ext cx="436111" cy="43611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869460" y="6048972"/>
            <a:ext cx="504825" cy="504825"/>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pic>
        <p:nvPicPr>
          <p:cNvPr id="21" name="Рисунок 2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0" y="937878"/>
            <a:ext cx="3267075" cy="330338"/>
          </a:xfrm>
          <a:prstGeom prst="rect">
            <a:avLst/>
          </a:prstGeom>
        </p:spPr>
      </p:pic>
      <p:pic>
        <p:nvPicPr>
          <p:cNvPr id="34" name="Рисунок 3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8924925" y="937878"/>
            <a:ext cx="3267075" cy="330338"/>
          </a:xfrm>
          <a:prstGeom prst="rect">
            <a:avLst/>
          </a:prstGeom>
        </p:spPr>
      </p:pic>
      <p:sp>
        <p:nvSpPr>
          <p:cNvPr id="20" name="Номер слайда 5">
            <a:extLst>
              <a:ext uri="{FF2B5EF4-FFF2-40B4-BE49-F238E27FC236}">
                <a16:creationId xmlns:a16="http://schemas.microsoft.com/office/drawing/2014/main" id="{DACEC39B-9194-4D0B-8EB0-107D8DD954F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6156974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29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40745" b="16181"/>
          <a:stretch/>
        </p:blipFill>
        <p:spPr>
          <a:xfrm>
            <a:off x="9386846" y="1109662"/>
            <a:ext cx="2805154" cy="5748338"/>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1"/>
            <a:ext cx="2647950" cy="6705199"/>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A4A5BC-76DF-48B0-BE7C-AD1E49CF65A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28746" y="196623"/>
            <a:ext cx="504825" cy="504825"/>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320171" y="3754337"/>
            <a:ext cx="2743200" cy="2743200"/>
          </a:xfrm>
          <a:prstGeom prst="rect">
            <a:avLst/>
          </a:prstGeom>
        </p:spPr>
      </p:pic>
      <p:sp>
        <p:nvSpPr>
          <p:cNvPr id="13" name="Номер слайда 5">
            <a:extLst>
              <a:ext uri="{FF2B5EF4-FFF2-40B4-BE49-F238E27FC236}">
                <a16:creationId xmlns:a16="http://schemas.microsoft.com/office/drawing/2014/main" id="{1AD2C02B-51A2-4AF1-9D1C-36DDDF06133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2447959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More-text_blue">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r="7402"/>
          <a:stretch/>
        </p:blipFill>
        <p:spPr>
          <a:xfrm>
            <a:off x="0" y="0"/>
            <a:ext cx="963140"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3"/>
            <a:ext cx="968896" cy="809028"/>
          </a:xfrm>
          <a:prstGeom prst="rect">
            <a:avLst/>
          </a:prstGeom>
        </p:spPr>
      </p:pic>
      <p:sp>
        <p:nvSpPr>
          <p:cNvPr id="4" name="Дата 3"/>
          <p:cNvSpPr>
            <a:spLocks noGrp="1"/>
          </p:cNvSpPr>
          <p:nvPr>
            <p:ph type="dt" sz="half" idx="10"/>
          </p:nvPr>
        </p:nvSpPr>
        <p:spPr>
          <a:xfrm>
            <a:off x="838200" y="6356351"/>
            <a:ext cx="2743200" cy="365125"/>
          </a:xfrm>
        </p:spPr>
        <p:txBody>
          <a:bodyPr/>
          <a:lstStyle/>
          <a:p>
            <a:fld id="{88AC984A-D5EB-4D41-9F81-9F355C751AF1}" type="datetime1">
              <a:rPr lang="ru-RU" smtClean="0"/>
              <a:t>02.09.2026</a:t>
            </a:fld>
            <a:endParaRPr lang="ru-RU"/>
          </a:p>
        </p:txBody>
      </p:sp>
      <p:sp>
        <p:nvSpPr>
          <p:cNvPr id="5" name="Нижний колонтитул 4"/>
          <p:cNvSpPr>
            <a:spLocks noGrp="1"/>
          </p:cNvSpPr>
          <p:nvPr>
            <p:ph type="ftr" sz="quarter" idx="11"/>
          </p:nvPr>
        </p:nvSpPr>
        <p:spPr>
          <a:xfrm>
            <a:off x="4038600" y="6356351"/>
            <a:ext cx="4114800" cy="365125"/>
          </a:xfrm>
        </p:spPr>
        <p:txBody>
          <a:bodyPr/>
          <a:lstStyle/>
          <a:p>
            <a:endParaRPr lang="ru-RU"/>
          </a:p>
        </p:txBody>
      </p:sp>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1228860" y="0"/>
            <a:ext cx="963140" cy="801332"/>
          </a:xfrm>
          <a:prstGeom prst="rect">
            <a:avLst/>
          </a:prstGeom>
        </p:spPr>
      </p:pic>
      <p:sp>
        <p:nvSpPr>
          <p:cNvPr id="22" name="Текст 2"/>
          <p:cNvSpPr>
            <a:spLocks noGrp="1"/>
          </p:cNvSpPr>
          <p:nvPr>
            <p:ph type="body" idx="1" hasCustomPrompt="1"/>
          </p:nvPr>
        </p:nvSpPr>
        <p:spPr>
          <a:xfrm>
            <a:off x="877169" y="375557"/>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599842" y="1690007"/>
            <a:ext cx="592158" cy="3224893"/>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48955" y="4212773"/>
            <a:ext cx="450396" cy="450396"/>
          </a:xfrm>
          <a:prstGeom prst="rect">
            <a:avLst/>
          </a:prstGeom>
        </p:spPr>
      </p:pic>
      <p:sp>
        <p:nvSpPr>
          <p:cNvPr id="12" name="Номер слайда 5">
            <a:extLst>
              <a:ext uri="{FF2B5EF4-FFF2-40B4-BE49-F238E27FC236}">
                <a16:creationId xmlns:a16="http://schemas.microsoft.com/office/drawing/2014/main" id="{E7990F20-F833-45AB-B898-C8109790D124}"/>
              </a:ext>
            </a:extLst>
          </p:cNvPr>
          <p:cNvSpPr>
            <a:spLocks noGrp="1"/>
          </p:cNvSpPr>
          <p:nvPr>
            <p:ph type="sldNum" sz="quarter" idx="12"/>
          </p:nvPr>
        </p:nvSpPr>
        <p:spPr>
          <a:xfrm>
            <a:off x="10897386" y="6330754"/>
            <a:ext cx="1268493"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4888114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7_Заголовок раздела">
    <p:spTree>
      <p:nvGrpSpPr>
        <p:cNvPr id="1" name=""/>
        <p:cNvGrpSpPr/>
        <p:nvPr/>
      </p:nvGrpSpPr>
      <p:grpSpPr>
        <a:xfrm>
          <a:off x="0" y="0"/>
          <a:ext cx="0" cy="0"/>
          <a:chOff x="0" y="0"/>
          <a:chExt cx="0" cy="0"/>
        </a:xfrm>
      </p:grpSpPr>
      <p:pic>
        <p:nvPicPr>
          <p:cNvPr id="24" name="Рисунок 23"/>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flipH="1">
            <a:off x="9085379" y="3369263"/>
            <a:ext cx="3106621" cy="3494315"/>
          </a:xfrm>
          <a:prstGeom prst="rect">
            <a:avLst/>
          </a:prstGeom>
        </p:spPr>
      </p:pic>
      <p:pic>
        <p:nvPicPr>
          <p:cNvPr id="8" name="Рисунок 7"/>
          <p:cNvPicPr>
            <a:picLocks noChangeAspect="1"/>
          </p:cNvPicPr>
          <p:nvPr userDrawn="1"/>
        </p:nvPicPr>
        <p:blipFill rotWithShape="1">
          <a:blip r:embed="rId2" cstate="email">
            <a:extLst>
              <a:ext uri="{28A0092B-C50C-407E-A947-70E740481C1C}">
                <a14:useLocalDpi xmlns:a14="http://schemas.microsoft.com/office/drawing/2010/main"/>
              </a:ext>
            </a:extLst>
          </a:blip>
          <a:srcRect l="34376" b="49048"/>
          <a:stretch/>
        </p:blipFill>
        <p:spPr>
          <a:xfrm>
            <a:off x="-4736" y="3369264"/>
            <a:ext cx="3106621" cy="3494315"/>
          </a:xfrm>
          <a:prstGeom prst="rect">
            <a:avLst/>
          </a:prstGeom>
        </p:spPr>
      </p:pic>
      <p:grpSp>
        <p:nvGrpSpPr>
          <p:cNvPr id="3" name="Группа 2"/>
          <p:cNvGrpSpPr/>
          <p:nvPr userDrawn="1"/>
        </p:nvGrpSpPr>
        <p:grpSpPr>
          <a:xfrm>
            <a:off x="114206" y="-3847"/>
            <a:ext cx="11889642" cy="6861847"/>
            <a:chOff x="114206" y="-3848"/>
            <a:chExt cx="11889642" cy="6861847"/>
          </a:xfrm>
        </p:grpSpPr>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4206" y="-1"/>
              <a:ext cx="4139638" cy="685800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864210" y="-3848"/>
              <a:ext cx="4139638" cy="6858000"/>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C7D89DAC-95AA-43F2-BDC0-558475E472CD}"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2996182" y="5373849"/>
            <a:ext cx="6125690" cy="22205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87427" y="3051953"/>
            <a:ext cx="2743200" cy="2743200"/>
          </a:xfrm>
          <a:prstGeom prst="rect">
            <a:avLst/>
          </a:prstGeom>
        </p:spPr>
      </p:pic>
      <p:sp>
        <p:nvSpPr>
          <p:cNvPr id="22" name="Текст 2"/>
          <p:cNvSpPr>
            <a:spLocks noGrp="1"/>
          </p:cNvSpPr>
          <p:nvPr>
            <p:ph type="body" idx="1" hasCustomPrompt="1"/>
          </p:nvPr>
        </p:nvSpPr>
        <p:spPr>
          <a:xfrm>
            <a:off x="2187347" y="1689146"/>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16" name="Номер слайда 5">
            <a:extLst>
              <a:ext uri="{FF2B5EF4-FFF2-40B4-BE49-F238E27FC236}">
                <a16:creationId xmlns:a16="http://schemas.microsoft.com/office/drawing/2014/main" id="{78E9EA52-B11F-4994-812C-FE2C50EDC11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958046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8_Заголовок раздела">
    <p:spTree>
      <p:nvGrpSpPr>
        <p:cNvPr id="1" name=""/>
        <p:cNvGrpSpPr/>
        <p:nvPr/>
      </p:nvGrpSpPr>
      <p:grpSpPr>
        <a:xfrm>
          <a:off x="0" y="0"/>
          <a:ext cx="0" cy="0"/>
          <a:chOff x="0" y="0"/>
          <a:chExt cx="0" cy="0"/>
        </a:xfrm>
      </p:grpSpPr>
      <p:pic>
        <p:nvPicPr>
          <p:cNvPr id="32" name="Рисунок 3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2464" y="3067960"/>
            <a:ext cx="4299535" cy="3790040"/>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857578" y="-10948"/>
            <a:ext cx="3314700" cy="11085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F37A9BE5-57A2-44D8-8F9F-1542AEE623A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269039"/>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39972"/>
          <a:stretch/>
        </p:blipFill>
        <p:spPr>
          <a:xfrm>
            <a:off x="10545660" y="3710286"/>
            <a:ext cx="1646698" cy="2743200"/>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38687" y="489858"/>
            <a:ext cx="1634833" cy="1638300"/>
          </a:xfrm>
          <a:prstGeom prst="rect">
            <a:avLst/>
          </a:prstGeom>
        </p:spPr>
      </p:pic>
      <p:pic>
        <p:nvPicPr>
          <p:cNvPr id="30" name="Рисунок 29"/>
          <p:cNvPicPr>
            <a:picLocks noChangeAspect="1"/>
          </p:cNvPicPr>
          <p:nvPr userDrawn="1"/>
        </p:nvPicPr>
        <p:blipFill rotWithShape="1">
          <a:blip r:embed="rId8" cstate="email">
            <a:extLst>
              <a:ext uri="{28A0092B-C50C-407E-A947-70E740481C1C}">
                <a14:useLocalDpi xmlns:a14="http://schemas.microsoft.com/office/drawing/2010/main"/>
              </a:ext>
            </a:extLst>
          </a:blip>
          <a:srcRect t="24697"/>
          <a:stretch/>
        </p:blipFill>
        <p:spPr>
          <a:xfrm>
            <a:off x="510350" y="-10948"/>
            <a:ext cx="862052" cy="652756"/>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678210" y="5627361"/>
            <a:ext cx="862052" cy="866841"/>
          </a:xfrm>
          <a:prstGeom prst="rect">
            <a:avLst/>
          </a:prstGeom>
        </p:spPr>
      </p:pic>
      <p:sp>
        <p:nvSpPr>
          <p:cNvPr id="16" name="Номер слайда 5">
            <a:extLst>
              <a:ext uri="{FF2B5EF4-FFF2-40B4-BE49-F238E27FC236}">
                <a16:creationId xmlns:a16="http://schemas.microsoft.com/office/drawing/2014/main" id="{332BE0DE-B0B1-445F-93C4-562E60D408E5}"/>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06906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9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0539144" y="5271809"/>
            <a:ext cx="1652856" cy="247928"/>
          </a:xfrm>
          <a:prstGeom prst="rect">
            <a:avLst/>
          </a:prstGeom>
        </p:spPr>
      </p:pic>
      <p:pic>
        <p:nvPicPr>
          <p:cNvPr id="2" name="Рисунок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3027" y="0"/>
            <a:ext cx="7779921"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66B68987-A7F8-4124-B526-5018E4966EFB}"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70094" y="2828925"/>
            <a:ext cx="2266950" cy="2266950"/>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10391091" y="1820349"/>
            <a:ext cx="1675538" cy="3297771"/>
          </a:xfrm>
          <a:prstGeom prst="rect">
            <a:avLst/>
          </a:prstGeom>
        </p:spPr>
      </p:pic>
      <p:pic>
        <p:nvPicPr>
          <p:cNvPr id="17" name="Рисунок 16"/>
          <p:cNvPicPr>
            <a:picLocks noChangeAspect="1"/>
          </p:cNvPicPr>
          <p:nvPr userDrawn="1"/>
        </p:nvPicPr>
        <p:blipFill rotWithShape="1">
          <a:blip r:embed="rId8" cstate="email">
            <a:extLst>
              <a:ext uri="{28A0092B-C50C-407E-A947-70E740481C1C}">
                <a14:useLocalDpi xmlns:a14="http://schemas.microsoft.com/office/drawing/2010/main"/>
              </a:ext>
            </a:extLst>
          </a:blip>
          <a:srcRect r="18280"/>
          <a:stretch/>
        </p:blipFill>
        <p:spPr>
          <a:xfrm>
            <a:off x="11131392" y="4716518"/>
            <a:ext cx="1066364" cy="490868"/>
          </a:xfrm>
          <a:prstGeom prst="rect">
            <a:avLst/>
          </a:prstGeom>
        </p:spPr>
      </p:pic>
      <p:sp>
        <p:nvSpPr>
          <p:cNvPr id="12" name="Номер слайда 5">
            <a:extLst>
              <a:ext uri="{FF2B5EF4-FFF2-40B4-BE49-F238E27FC236}">
                <a16:creationId xmlns:a16="http://schemas.microsoft.com/office/drawing/2014/main" id="{831CE1BE-1D0C-499A-8308-30E88913B3D7}"/>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639549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184665994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0_Заголовок раздела">
    <p:spTree>
      <p:nvGrpSpPr>
        <p:cNvPr id="1" name=""/>
        <p:cNvGrpSpPr/>
        <p:nvPr/>
      </p:nvGrpSpPr>
      <p:grpSpPr>
        <a:xfrm>
          <a:off x="0" y="0"/>
          <a:ext cx="0" cy="0"/>
          <a:chOff x="0" y="0"/>
          <a:chExt cx="0" cy="0"/>
        </a:xfrm>
      </p:grpSpPr>
      <p:pic>
        <p:nvPicPr>
          <p:cNvPr id="18" name="Рисунок 17"/>
          <p:cNvPicPr>
            <a:picLocks noChangeAspect="1"/>
          </p:cNvPicPr>
          <p:nvPr userDrawn="1"/>
        </p:nvPicPr>
        <p:blipFill rotWithShape="1">
          <a:blip r:embed="rId2" cstate="email">
            <a:extLst>
              <a:ext uri="{28A0092B-C50C-407E-A947-70E740481C1C}">
                <a14:useLocalDpi xmlns:a14="http://schemas.microsoft.com/office/drawing/2010/main"/>
              </a:ext>
            </a:extLst>
          </a:blip>
          <a:srcRect r="57066"/>
          <a:stretch/>
        </p:blipFill>
        <p:spPr>
          <a:xfrm flipH="1">
            <a:off x="0" y="0"/>
            <a:ext cx="2657475" cy="3866889"/>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35314"/>
          <a:stretch/>
        </p:blipFill>
        <p:spPr>
          <a:xfrm>
            <a:off x="0" y="0"/>
            <a:ext cx="4824682"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4358E8E6-3485-4D26-8F3C-1D7BCE5F13F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3" name="Рисунок 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7940689" y="4638674"/>
            <a:ext cx="1628775" cy="1628775"/>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5844" y="652099"/>
            <a:ext cx="298464" cy="298464"/>
          </a:xfrm>
          <a:prstGeom prst="rect">
            <a:avLst/>
          </a:prstGeom>
        </p:spPr>
      </p:pic>
      <p:pic>
        <p:nvPicPr>
          <p:cNvPr id="19" name="Рисунок 18"/>
          <p:cNvPicPr>
            <a:picLocks noChangeAspect="1"/>
          </p:cNvPicPr>
          <p:nvPr userDrawn="1"/>
        </p:nvPicPr>
        <p:blipFill rotWithShape="1">
          <a:blip r:embed="rId8" cstate="email">
            <a:extLst>
              <a:ext uri="{28A0092B-C50C-407E-A947-70E740481C1C}">
                <a14:useLocalDpi xmlns:a14="http://schemas.microsoft.com/office/drawing/2010/main"/>
              </a:ext>
            </a:extLst>
          </a:blip>
          <a:srcRect r="40696"/>
          <a:stretch/>
        </p:blipFill>
        <p:spPr>
          <a:xfrm>
            <a:off x="10623550" y="2397444"/>
            <a:ext cx="1568450" cy="1972622"/>
          </a:xfrm>
          <a:prstGeom prst="rect">
            <a:avLst/>
          </a:prstGeom>
        </p:spPr>
      </p:pic>
      <p:sp>
        <p:nvSpPr>
          <p:cNvPr id="20" name="Номер слайда 5">
            <a:extLst>
              <a:ext uri="{FF2B5EF4-FFF2-40B4-BE49-F238E27FC236}">
                <a16:creationId xmlns:a16="http://schemas.microsoft.com/office/drawing/2014/main" id="{8F547336-B97F-4E4B-B2FF-0ECE69196A6F}"/>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1192523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1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t="46667"/>
          <a:stretch/>
        </p:blipFill>
        <p:spPr>
          <a:xfrm rot="5400000">
            <a:off x="8494816" y="2972427"/>
            <a:ext cx="4171429" cy="3222939"/>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31603" t="16879"/>
          <a:stretch/>
        </p:blipFill>
        <p:spPr>
          <a:xfrm>
            <a:off x="-11695" y="0"/>
            <a:ext cx="3237901" cy="5700483"/>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BED00DA3-BF74-471C-8744-745468C58709}"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66410" y="2101927"/>
            <a:ext cx="4963941" cy="4963941"/>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607590" y="4239222"/>
            <a:ext cx="1809750" cy="1809750"/>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80530" y="1156300"/>
            <a:ext cx="628650" cy="628650"/>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42875" y="5727700"/>
            <a:ext cx="628650" cy="628650"/>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098251" y="1877543"/>
            <a:ext cx="319089" cy="31908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747573" y="736542"/>
            <a:ext cx="319089" cy="319089"/>
          </a:xfrm>
          <a:prstGeom prst="rect">
            <a:avLst/>
          </a:prstGeom>
        </p:spPr>
      </p:pic>
      <p:sp>
        <p:nvSpPr>
          <p:cNvPr id="18" name="Номер слайда 5">
            <a:extLst>
              <a:ext uri="{FF2B5EF4-FFF2-40B4-BE49-F238E27FC236}">
                <a16:creationId xmlns:a16="http://schemas.microsoft.com/office/drawing/2014/main" id="{A2DE17D8-2603-485F-B20B-6F53B672E618}"/>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664376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able_slide_blue">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a:off x="-161500" y="4304006"/>
            <a:ext cx="2725731" cy="240273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3A20286A-6229-4348-B1D1-B0275B889723}"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pic>
        <p:nvPicPr>
          <p:cNvPr id="14" name="Рисунок 13"/>
          <p:cNvPicPr>
            <a:picLocks noChangeAspect="1"/>
          </p:cNvPicPr>
          <p:nvPr userDrawn="1"/>
        </p:nvPicPr>
        <p:blipFill rotWithShape="1">
          <a:blip r:embed="rId4" cstate="email">
            <a:extLst>
              <a:ext uri="{28A0092B-C50C-407E-A947-70E740481C1C}">
                <a14:useLocalDpi xmlns:a14="http://schemas.microsoft.com/office/drawing/2010/main"/>
              </a:ext>
            </a:extLst>
          </a:blip>
          <a:srcRect r="33044"/>
          <a:stretch/>
        </p:blipFill>
        <p:spPr>
          <a:xfrm rot="5400000">
            <a:off x="9624386" y="4936789"/>
            <a:ext cx="1547205" cy="2315693"/>
          </a:xfrm>
          <a:prstGeom prst="rect">
            <a:avLst/>
          </a:prstGeom>
        </p:spPr>
      </p:pic>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21" name="Рисунок 20"/>
          <p:cNvPicPr>
            <a:picLocks noChangeAspect="1"/>
          </p:cNvPicPr>
          <p:nvPr userDrawn="1"/>
        </p:nvPicPr>
        <p:blipFill rotWithShape="1">
          <a:blip r:embed="rId6" cstate="email">
            <a:extLst>
              <a:ext uri="{28A0092B-C50C-407E-A947-70E740481C1C}">
                <a14:useLocalDpi xmlns:a14="http://schemas.microsoft.com/office/drawing/2010/main"/>
              </a:ext>
            </a:extLst>
          </a:blip>
          <a:srcRect l="32736"/>
          <a:stretch/>
        </p:blipFill>
        <p:spPr>
          <a:xfrm>
            <a:off x="0" y="4333878"/>
            <a:ext cx="1419874" cy="2110896"/>
          </a:xfrm>
          <a:prstGeom prst="rect">
            <a:avLst/>
          </a:prstGeom>
        </p:spPr>
      </p:pic>
      <p:sp>
        <p:nvSpPr>
          <p:cNvPr id="10" name="Номер слайда 5">
            <a:extLst>
              <a:ext uri="{FF2B5EF4-FFF2-40B4-BE49-F238E27FC236}">
                <a16:creationId xmlns:a16="http://schemas.microsoft.com/office/drawing/2014/main" id="{B5D41614-D43A-469A-AC4B-9B2C31344C71}"/>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38810042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1_Table_slide_blu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6" name="Номер слайда 5"/>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spTree>
    <p:extLst>
      <p:ext uri="{BB962C8B-B14F-4D97-AF65-F5344CB8AC3E}">
        <p14:creationId xmlns:p14="http://schemas.microsoft.com/office/powerpoint/2010/main" val="26272929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ullet_points_blue">
    <p:spTree>
      <p:nvGrpSpPr>
        <p:cNvPr id="1" name=""/>
        <p:cNvGrpSpPr/>
        <p:nvPr/>
      </p:nvGrpSpPr>
      <p:grpSpPr>
        <a:xfrm>
          <a:off x="0" y="0"/>
          <a:ext cx="0" cy="0"/>
          <a:chOff x="0" y="0"/>
          <a:chExt cx="0" cy="0"/>
        </a:xfrm>
      </p:grpSpPr>
      <p:pic>
        <p:nvPicPr>
          <p:cNvPr id="12" name="Рисунок 11"/>
          <p:cNvPicPr>
            <a:picLocks noChangeAspect="1"/>
          </p:cNvPicPr>
          <p:nvPr userDrawn="1"/>
        </p:nvPicPr>
        <p:blipFill rotWithShape="1">
          <a:blip r:embed="rId2" cstate="email">
            <a:extLst>
              <a:ext uri="{28A0092B-C50C-407E-A947-70E740481C1C}">
                <a14:useLocalDpi xmlns:a14="http://schemas.microsoft.com/office/drawing/2010/main"/>
              </a:ext>
            </a:extLst>
          </a:blip>
          <a:srcRect r="66671"/>
          <a:stretch/>
        </p:blipFill>
        <p:spPr>
          <a:xfrm>
            <a:off x="11202039" y="2130441"/>
            <a:ext cx="989961" cy="430295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22969"/>
          <a:stretch/>
        </p:blipFill>
        <p:spPr>
          <a:xfrm>
            <a:off x="0" y="-136527"/>
            <a:ext cx="2086210"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0DAA6EB7-0D3E-4789-8E9A-916270F13517}"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tx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5" name="Рисунок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11228860" y="-1"/>
            <a:ext cx="963140" cy="801332"/>
          </a:xfrm>
          <a:prstGeom prst="rect">
            <a:avLst/>
          </a:prstGeom>
        </p:spPr>
      </p:pic>
      <p:pic>
        <p:nvPicPr>
          <p:cNvPr id="11" name="Рисунок 1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33535" y="4104551"/>
            <a:ext cx="1384489" cy="1761496"/>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23675" y="3116035"/>
            <a:ext cx="502104" cy="502104"/>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737945" y="5742792"/>
            <a:ext cx="502104" cy="502104"/>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710430" y="2220927"/>
            <a:ext cx="409575" cy="409575"/>
          </a:xfrm>
          <a:prstGeom prst="rect">
            <a:avLst/>
          </a:prstGeom>
        </p:spPr>
      </p:pic>
      <p:sp>
        <p:nvSpPr>
          <p:cNvPr id="17" name="Номер слайда 5">
            <a:extLst>
              <a:ext uri="{FF2B5EF4-FFF2-40B4-BE49-F238E27FC236}">
                <a16:creationId xmlns:a16="http://schemas.microsoft.com/office/drawing/2014/main" id="{B992BA25-1136-45A6-8E50-274E90DC597D}"/>
              </a:ext>
            </a:extLst>
          </p:cNvPr>
          <p:cNvSpPr>
            <a:spLocks noGrp="1"/>
          </p:cNvSpPr>
          <p:nvPr>
            <p:ph type="sldNum" sz="quarter" idx="12"/>
          </p:nvPr>
        </p:nvSpPr>
        <p:spPr>
          <a:xfrm>
            <a:off x="11304277" y="6356350"/>
            <a:ext cx="817230" cy="365125"/>
          </a:xfrm>
        </p:spPr>
        <p:txBody>
          <a:bodyPr/>
          <a:lstStyle/>
          <a:p>
            <a:fld id="{B7E6CA31-DA56-47CF-9891-B6D0296B6AEC}" type="slidenum">
              <a:rPr lang="ru-RU" smtClean="0"/>
              <a:t>‹Nr.›</a:t>
            </a:fld>
            <a:endParaRPr lang="ru-RU" dirty="0"/>
          </a:p>
        </p:txBody>
      </p:sp>
    </p:spTree>
    <p:extLst>
      <p:ext uri="{BB962C8B-B14F-4D97-AF65-F5344CB8AC3E}">
        <p14:creationId xmlns:p14="http://schemas.microsoft.com/office/powerpoint/2010/main" val="25184801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3_Заголовок раздела">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grpSp>
        <p:nvGrpSpPr>
          <p:cNvPr id="9" name="Группа 8"/>
          <p:cNvGrpSpPr/>
          <p:nvPr userDrawn="1"/>
        </p:nvGrpSpPr>
        <p:grpSpPr>
          <a:xfrm>
            <a:off x="0" y="1152497"/>
            <a:ext cx="4988476" cy="5568978"/>
            <a:chOff x="7185" y="1103455"/>
            <a:chExt cx="4988476" cy="5568978"/>
          </a:xfrm>
        </p:grpSpPr>
        <p:pic>
          <p:nvPicPr>
            <p:cNvPr id="34" name="Рисунок 3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4606" y="1103455"/>
              <a:ext cx="4021096" cy="4057956"/>
            </a:xfrm>
            <a:prstGeom prst="rect">
              <a:avLst/>
            </a:prstGeom>
          </p:spPr>
        </p:pic>
        <p:pic>
          <p:nvPicPr>
            <p:cNvPr id="36" name="Рисунок 3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V="1">
              <a:off x="694606" y="5661248"/>
              <a:ext cx="4301055" cy="511348"/>
            </a:xfrm>
            <a:prstGeom prst="rect">
              <a:avLst/>
            </a:prstGeom>
          </p:spPr>
        </p:pic>
        <p:pic>
          <p:nvPicPr>
            <p:cNvPr id="37" name="Рисунок 3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185" y="6226376"/>
              <a:ext cx="2973710" cy="446057"/>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Текст 2"/>
          <p:cNvSpPr>
            <a:spLocks noGrp="1"/>
          </p:cNvSpPr>
          <p:nvPr>
            <p:ph type="body" idx="1" hasCustomPrompt="1"/>
          </p:nvPr>
        </p:nvSpPr>
        <p:spPr>
          <a:xfrm>
            <a:off x="7246149" y="2154404"/>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a:t>
            </a:r>
            <a:endParaRPr lang="ru-RU" dirty="0"/>
          </a:p>
        </p:txBody>
      </p:sp>
      <p:sp>
        <p:nvSpPr>
          <p:cNvPr id="4" name="Дата 3"/>
          <p:cNvSpPr>
            <a:spLocks noGrp="1"/>
          </p:cNvSpPr>
          <p:nvPr>
            <p:ph type="dt" sz="half" idx="10"/>
          </p:nvPr>
        </p:nvSpPr>
        <p:spPr/>
        <p:txBody>
          <a:bodyPr/>
          <a:lstStyle/>
          <a:p>
            <a:fld id="{8ADE0A67-336C-4C89-B66A-9FEBB1C2F3F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Grafik 11">
            <a:extLst>
              <a:ext uri="{FF2B5EF4-FFF2-40B4-BE49-F238E27FC236}">
                <a16:creationId xmlns:a16="http://schemas.microsoft.com/office/drawing/2014/main" id="{94C9A596-E182-4A6F-B34B-1274394AA66F}"/>
              </a:ext>
            </a:extLst>
          </p:cNvPr>
          <p:cNvPicPr>
            <a:picLocks noChangeAspect="1"/>
          </p:cNvPicPr>
          <p:nvPr userDrawn="1"/>
        </p:nvPicPr>
        <p:blipFill>
          <a:blip r:embed="rId7"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1443129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2_Заголовок раздела">
    <p:spTree>
      <p:nvGrpSpPr>
        <p:cNvPr id="1" name=""/>
        <p:cNvGrpSpPr/>
        <p:nvPr/>
      </p:nvGrpSpPr>
      <p:grpSpPr>
        <a:xfrm>
          <a:off x="0" y="0"/>
          <a:ext cx="0" cy="0"/>
          <a:chOff x="0" y="0"/>
          <a:chExt cx="0" cy="0"/>
        </a:xfrm>
      </p:grpSpPr>
      <p:pic>
        <p:nvPicPr>
          <p:cNvPr id="26" name="Рисунок 2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085395"/>
            <a:ext cx="2743200" cy="411480"/>
          </a:xfrm>
          <a:prstGeom prst="rect">
            <a:avLst/>
          </a:prstGeom>
        </p:spPr>
      </p:pic>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7656" y="0"/>
            <a:ext cx="3679723" cy="1901190"/>
          </a:xfrm>
          <a:prstGeom prst="rect">
            <a:avLst/>
          </a:prstGeom>
        </p:spPr>
      </p:pic>
      <p:pic>
        <p:nvPicPr>
          <p:cNvPr id="20" name="Рисунок 1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133600" y="2291487"/>
            <a:ext cx="10058400" cy="4566513"/>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931CCF97-9C54-4340-AF26-C159CE15BE24}"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8"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19"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 name="Рисунок 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47770" y="5538980"/>
            <a:ext cx="4289653" cy="509992"/>
          </a:xfrm>
          <a:prstGeom prst="rect">
            <a:avLst/>
          </a:prstGeom>
        </p:spPr>
      </p:pic>
      <p:pic>
        <p:nvPicPr>
          <p:cNvPr id="3" name="Рисунок 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656" y="2727265"/>
            <a:ext cx="1941591" cy="4130735"/>
          </a:xfrm>
          <a:prstGeom prst="rect">
            <a:avLst/>
          </a:prstGeom>
        </p:spPr>
      </p:pic>
      <p:pic>
        <p:nvPicPr>
          <p:cNvPr id="8" name="Рисунок 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066243" y="765590"/>
            <a:ext cx="993253" cy="1961675"/>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flipV="1">
            <a:off x="10601325" y="2699913"/>
            <a:ext cx="1593553" cy="239033"/>
          </a:xfrm>
          <a:prstGeom prst="rect">
            <a:avLst/>
          </a:prstGeom>
        </p:spPr>
      </p:pic>
    </p:spTree>
    <p:extLst>
      <p:ext uri="{BB962C8B-B14F-4D97-AF65-F5344CB8AC3E}">
        <p14:creationId xmlns:p14="http://schemas.microsoft.com/office/powerpoint/2010/main" val="10454583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23_Заголовок раздела">
    <p:spTree>
      <p:nvGrpSpPr>
        <p:cNvPr id="1" name=""/>
        <p:cNvGrpSpPr/>
        <p:nvPr/>
      </p:nvGrpSpPr>
      <p:grpSpPr>
        <a:xfrm>
          <a:off x="0" y="0"/>
          <a:ext cx="0" cy="0"/>
          <a:chOff x="0" y="0"/>
          <a:chExt cx="0" cy="0"/>
        </a:xfrm>
      </p:grpSpPr>
      <p:pic>
        <p:nvPicPr>
          <p:cNvPr id="20" name="Рисунок 19"/>
          <p:cNvPicPr>
            <a:picLocks noChangeAspect="1"/>
          </p:cNvPicPr>
          <p:nvPr userDrawn="1"/>
        </p:nvPicPr>
        <p:blipFill rotWithShape="1">
          <a:blip r:embed="rId2" cstate="email">
            <a:extLst>
              <a:ext uri="{28A0092B-C50C-407E-A947-70E740481C1C}">
                <a14:useLocalDpi xmlns:a14="http://schemas.microsoft.com/office/drawing/2010/main"/>
              </a:ext>
            </a:extLst>
          </a:blip>
          <a:srcRect l="51701"/>
          <a:stretch/>
        </p:blipFill>
        <p:spPr>
          <a:xfrm>
            <a:off x="11713" y="3192938"/>
            <a:ext cx="2142819" cy="3665062"/>
          </a:xfrm>
          <a:prstGeom prst="rect">
            <a:avLst/>
          </a:prstGeom>
        </p:spPr>
      </p:pic>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5400000">
            <a:off x="9831281" y="4045974"/>
            <a:ext cx="3616419" cy="110501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5400000" flipH="1">
            <a:off x="2112431" y="-2110977"/>
            <a:ext cx="2633137"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98BF48-DE08-466B-A630-CB53ADA2B1D5}"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2" name="Текст 2"/>
          <p:cNvSpPr>
            <a:spLocks noGrp="1"/>
          </p:cNvSpPr>
          <p:nvPr>
            <p:ph type="body" idx="1" hasCustomPrompt="1"/>
          </p:nvPr>
        </p:nvSpPr>
        <p:spPr>
          <a:xfrm>
            <a:off x="2209800" y="226772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81312" y="1615416"/>
            <a:ext cx="504825" cy="50482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77235" y="1062615"/>
            <a:ext cx="1078099" cy="2130323"/>
          </a:xfrm>
          <a:prstGeom prst="rect">
            <a:avLst/>
          </a:prstGeom>
        </p:spPr>
      </p:pic>
      <p:pic>
        <p:nvPicPr>
          <p:cNvPr id="13" name="Рисунок 12"/>
          <p:cNvPicPr>
            <a:picLocks noChangeAspect="1"/>
          </p:cNvPicPr>
          <p:nvPr userDrawn="1"/>
        </p:nvPicPr>
        <p:blipFill rotWithShape="1">
          <a:blip r:embed="rId9" cstate="email">
            <a:extLst>
              <a:ext uri="{28A0092B-C50C-407E-A947-70E740481C1C}">
                <a14:useLocalDpi xmlns:a14="http://schemas.microsoft.com/office/drawing/2010/main"/>
              </a:ext>
            </a:extLst>
          </a:blip>
          <a:srcRect l="47333"/>
          <a:stretch/>
        </p:blipFill>
        <p:spPr>
          <a:xfrm>
            <a:off x="0" y="4579288"/>
            <a:ext cx="2204044" cy="497537"/>
          </a:xfrm>
          <a:prstGeom prst="rect">
            <a:avLst/>
          </a:prstGeom>
        </p:spPr>
      </p:pic>
      <p:pic>
        <p:nvPicPr>
          <p:cNvPr id="14" name="Рисунок 1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V="1">
            <a:off x="3495675" y="5187380"/>
            <a:ext cx="5200650" cy="398717"/>
          </a:xfrm>
          <a:prstGeom prst="rect">
            <a:avLst/>
          </a:prstGeom>
        </p:spPr>
      </p:pic>
      <p:pic>
        <p:nvPicPr>
          <p:cNvPr id="27" name="Рисунок 2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976447" y="5048659"/>
            <a:ext cx="504825" cy="504825"/>
          </a:xfrm>
          <a:prstGeom prst="rect">
            <a:avLst/>
          </a:prstGeom>
        </p:spPr>
      </p:pic>
    </p:spTree>
    <p:extLst>
      <p:ext uri="{BB962C8B-B14F-4D97-AF65-F5344CB8AC3E}">
        <p14:creationId xmlns:p14="http://schemas.microsoft.com/office/powerpoint/2010/main" val="32320496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More_text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rotWithShape="1">
          <a:blip r:embed="rId2" cstate="email">
            <a:extLst>
              <a:ext uri="{28A0092B-C50C-407E-A947-70E740481C1C}">
                <a14:useLocalDpi xmlns:a14="http://schemas.microsoft.com/office/drawing/2010/main"/>
              </a:ext>
            </a:extLst>
          </a:blip>
          <a:srcRect t="63484"/>
          <a:stretch/>
        </p:blipFill>
        <p:spPr>
          <a:xfrm rot="5400000">
            <a:off x="10852882" y="5110599"/>
            <a:ext cx="2194103" cy="491671"/>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b="34184"/>
          <a:stretch/>
        </p:blipFill>
        <p:spPr>
          <a:xfrm rot="5400000">
            <a:off x="-1959801" y="3227902"/>
            <a:ext cx="5589899" cy="167029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4CC46814-9258-48F8-8ABE-3D9EC8F7C922}"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
        <p:nvSpPr>
          <p:cNvPr id="16"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Tree>
    <p:extLst>
      <p:ext uri="{BB962C8B-B14F-4D97-AF65-F5344CB8AC3E}">
        <p14:creationId xmlns:p14="http://schemas.microsoft.com/office/powerpoint/2010/main" val="5537985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4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flipV="1">
            <a:off x="-889312" y="889311"/>
            <a:ext cx="3257553" cy="1478929"/>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6854152" y="-2483291"/>
            <a:ext cx="1891417" cy="6858000"/>
          </a:xfrm>
          <a:prstGeom prst="rect">
            <a:avLst/>
          </a:prstGeom>
        </p:spPr>
      </p:pic>
      <p:pic>
        <p:nvPicPr>
          <p:cNvPr id="2" name="Рисунок 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414013" y="5081886"/>
            <a:ext cx="4427985" cy="1776114"/>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77B337C1-0B0E-4E15-AA8E-3EEBED116076}" type="datetime1">
              <a:rPr lang="ru-RU" smtClean="0"/>
              <a:t>02.09.2026</a:t>
            </a:fld>
            <a:endParaRPr lang="ru-RU" dirty="0"/>
          </a:p>
        </p:txBody>
      </p:sp>
      <p:sp>
        <p:nvSpPr>
          <p:cNvPr id="5" name="Нижний колонтитул 4"/>
          <p:cNvSpPr>
            <a:spLocks noGrp="1"/>
          </p:cNvSpPr>
          <p:nvPr>
            <p:ph type="ftr" sz="quarter" idx="11"/>
          </p:nvPr>
        </p:nvSpPr>
        <p:spPr>
          <a:xfrm>
            <a:off x="4570605" y="6350000"/>
            <a:ext cx="4114800" cy="365125"/>
          </a:xfrm>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25" name="Рисунок 24"/>
          <p:cNvPicPr>
            <a:picLocks noChangeAspect="1"/>
          </p:cNvPicPr>
          <p:nvPr userDrawn="1"/>
        </p:nvPicPr>
        <p:blipFill rotWithShape="1">
          <a:blip r:embed="rId6" cstate="email">
            <a:extLst>
              <a:ext uri="{28A0092B-C50C-407E-A947-70E740481C1C}">
                <a14:useLocalDpi xmlns:a14="http://schemas.microsoft.com/office/drawing/2010/main"/>
              </a:ext>
            </a:extLst>
          </a:blip>
          <a:srcRect l="40300"/>
          <a:stretch/>
        </p:blipFill>
        <p:spPr>
          <a:xfrm>
            <a:off x="0" y="5344149"/>
            <a:ext cx="529385" cy="886742"/>
          </a:xfrm>
          <a:prstGeom prst="rect">
            <a:avLst/>
          </a:prstGeom>
        </p:spPr>
      </p:pic>
      <p:sp>
        <p:nvSpPr>
          <p:cNvPr id="21"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27"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28" name="Рисунок 8"/>
          <p:cNvSpPr>
            <a:spLocks noGrp="1"/>
          </p:cNvSpPr>
          <p:nvPr>
            <p:ph type="pic" sz="quarter" idx="13"/>
          </p:nvPr>
        </p:nvSpPr>
        <p:spPr>
          <a:xfrm>
            <a:off x="7179597" y="2325182"/>
            <a:ext cx="4179887" cy="3462338"/>
          </a:xfrm>
        </p:spPr>
        <p:txBody>
          <a:bodyPr/>
          <a:lstStyle/>
          <a:p>
            <a:endParaRPr lang="ru-RU" dirty="0"/>
          </a:p>
        </p:txBody>
      </p:sp>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612335" y="587363"/>
            <a:ext cx="504825" cy="504825"/>
          </a:xfrm>
          <a:prstGeom prst="rect">
            <a:avLst/>
          </a:prstGeom>
        </p:spPr>
      </p:pic>
      <p:pic>
        <p:nvPicPr>
          <p:cNvPr id="31" name="Рисунок 3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520241" y="1092188"/>
            <a:ext cx="862052" cy="866841"/>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700627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319256858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2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943475" y="0"/>
            <a:ext cx="7248525" cy="3745071"/>
          </a:xfrm>
          <a:prstGeom prst="rect">
            <a:avLst/>
          </a:prstGeom>
        </p:spPr>
      </p:pic>
      <p:pic>
        <p:nvPicPr>
          <p:cNvPr id="10" name="Рисунок 9"/>
          <p:cNvPicPr>
            <a:picLocks noChangeAspect="1"/>
          </p:cNvPicPr>
          <p:nvPr userDrawn="1"/>
        </p:nvPicPr>
        <p:blipFill rotWithShape="1">
          <a:blip r:embed="rId3" cstate="email">
            <a:extLst>
              <a:ext uri="{28A0092B-C50C-407E-A947-70E740481C1C}">
                <a14:useLocalDpi xmlns:a14="http://schemas.microsoft.com/office/drawing/2010/main"/>
              </a:ext>
            </a:extLst>
          </a:blip>
          <a:srcRect l="9330" b="32819"/>
          <a:stretch/>
        </p:blipFill>
        <p:spPr>
          <a:xfrm rot="5400000">
            <a:off x="-1567388" y="1568842"/>
            <a:ext cx="5748636" cy="261386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bg1"/>
                </a:solidFill>
              </a:defRPr>
            </a:lvl1pPr>
          </a:lstStyle>
          <a:p>
            <a:fld id="{1F56773F-F72E-4863-A220-A5176644D610}" type="datetime1">
              <a:rPr lang="ru-RU" smtClean="0"/>
              <a:t>02.09.2026</a:t>
            </a:fld>
            <a:endParaRPr lang="ru-RU" dirty="0"/>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20" name="Рисунок 8"/>
          <p:cNvSpPr>
            <a:spLocks noGrp="1"/>
          </p:cNvSpPr>
          <p:nvPr>
            <p:ph type="pic" sz="quarter" idx="13"/>
          </p:nvPr>
        </p:nvSpPr>
        <p:spPr>
          <a:xfrm>
            <a:off x="1379764" y="739549"/>
            <a:ext cx="9432713" cy="5047971"/>
          </a:xfrm>
        </p:spPr>
        <p:txBody>
          <a:bodyPr/>
          <a:lstStyle/>
          <a:p>
            <a:endParaRPr lang="ru-RU" dirty="0"/>
          </a:p>
        </p:txBody>
      </p:sp>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8811081" y="3876675"/>
            <a:ext cx="2954244" cy="2981325"/>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29062" y="5824364"/>
            <a:ext cx="4333875" cy="332264"/>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6164" y="311035"/>
            <a:ext cx="10058400" cy="138303"/>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74503" y="4272891"/>
            <a:ext cx="504825" cy="504825"/>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460895" y="3011121"/>
            <a:ext cx="504825" cy="504825"/>
          </a:xfrm>
          <a:prstGeom prst="rect">
            <a:avLst/>
          </a:prstGeom>
        </p:spPr>
      </p:pic>
    </p:spTree>
    <p:extLst>
      <p:ext uri="{BB962C8B-B14F-4D97-AF65-F5344CB8AC3E}">
        <p14:creationId xmlns:p14="http://schemas.microsoft.com/office/powerpoint/2010/main" val="1188202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2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7069465" y="3401933"/>
            <a:ext cx="5122535" cy="3460557"/>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22845" b="33611"/>
          <a:stretch/>
        </p:blipFill>
        <p:spPr>
          <a:xfrm rot="10800000" flipH="1">
            <a:off x="1" y="0"/>
            <a:ext cx="6477014" cy="342012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p>
            <a:fld id="{C3F8B517-EFB2-4893-BD81-92D9C64DAF8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4" name="Диаграмма 2"/>
          <p:cNvSpPr>
            <a:spLocks noGrp="1"/>
          </p:cNvSpPr>
          <p:nvPr>
            <p:ph type="chart" sz="quarter" idx="13"/>
          </p:nvPr>
        </p:nvSpPr>
        <p:spPr>
          <a:xfrm>
            <a:off x="865867" y="1314449"/>
            <a:ext cx="4449763" cy="4138613"/>
          </a:xfrm>
        </p:spPr>
        <p:txBody>
          <a:bodyPr/>
          <a:lstStyle/>
          <a:p>
            <a:endParaRPr lang="ru-RU"/>
          </a:p>
        </p:txBody>
      </p:sp>
      <p:sp>
        <p:nvSpPr>
          <p:cNvPr id="15"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en-US" dirty="0"/>
              <a:t>L</a:t>
            </a:r>
            <a:r>
              <a:rPr lang="da-DK" dirty="0"/>
              <a:t>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76986" y="4281249"/>
            <a:ext cx="2167339" cy="2023753"/>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8515166" y="589583"/>
            <a:ext cx="479821" cy="479821"/>
          </a:xfrm>
          <a:prstGeom prst="rect">
            <a:avLst/>
          </a:prstGeom>
        </p:spPr>
      </p:pic>
      <p:pic>
        <p:nvPicPr>
          <p:cNvPr id="21" name="Рисунок 2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45921" y="5538980"/>
            <a:ext cx="4289653" cy="509992"/>
          </a:xfrm>
          <a:prstGeom prst="rect">
            <a:avLst/>
          </a:prstGeom>
        </p:spPr>
      </p:pic>
    </p:spTree>
    <p:extLst>
      <p:ext uri="{BB962C8B-B14F-4D97-AF65-F5344CB8AC3E}">
        <p14:creationId xmlns:p14="http://schemas.microsoft.com/office/powerpoint/2010/main" val="25153124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7_Заголовок раздела">
    <p:spTree>
      <p:nvGrpSpPr>
        <p:cNvPr id="1" name=""/>
        <p:cNvGrpSpPr/>
        <p:nvPr/>
      </p:nvGrpSpPr>
      <p:grpSpPr>
        <a:xfrm>
          <a:off x="0" y="0"/>
          <a:ext cx="0" cy="0"/>
          <a:chOff x="0" y="0"/>
          <a:chExt cx="0" cy="0"/>
        </a:xfrm>
      </p:grpSpPr>
      <p:pic>
        <p:nvPicPr>
          <p:cNvPr id="2" name="Рисунок 1"/>
          <p:cNvPicPr>
            <a:picLocks noChangeAspect="1"/>
          </p:cNvPicPr>
          <p:nvPr userDrawn="1"/>
        </p:nvPicPr>
        <p:blipFill rotWithShape="1">
          <a:blip r:embed="rId2" cstate="email">
            <a:extLst>
              <a:ext uri="{28A0092B-C50C-407E-A947-70E740481C1C}">
                <a14:useLocalDpi xmlns:a14="http://schemas.microsoft.com/office/drawing/2010/main"/>
              </a:ext>
            </a:extLst>
          </a:blip>
          <a:srcRect l="26858"/>
          <a:stretch/>
        </p:blipFill>
        <p:spPr>
          <a:xfrm>
            <a:off x="0" y="0"/>
            <a:ext cx="7810336" cy="6856546"/>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4" name="Дата 3"/>
          <p:cNvSpPr>
            <a:spLocks noGrp="1"/>
          </p:cNvSpPr>
          <p:nvPr>
            <p:ph type="dt" sz="half" idx="10"/>
          </p:nvPr>
        </p:nvSpPr>
        <p:spPr/>
        <p:txBody>
          <a:bodyPr/>
          <a:lstStyle>
            <a:lvl1pPr>
              <a:defRPr>
                <a:solidFill>
                  <a:schemeClr val="tx1"/>
                </a:solidFill>
              </a:defRPr>
            </a:lvl1pPr>
          </a:lstStyle>
          <a:p>
            <a:fld id="{376B9362-4A97-49F5-B665-165E800889AB}" type="datetime1">
              <a:rPr lang="ru-RU" smtClean="0"/>
              <a:t>02.09.2026</a:t>
            </a:fld>
            <a:endParaRPr lang="ru-RU"/>
          </a:p>
        </p:txBody>
      </p:sp>
      <p:sp>
        <p:nvSpPr>
          <p:cNvPr id="5" name="Нижний колонтитул 4"/>
          <p:cNvSpPr>
            <a:spLocks noGrp="1"/>
          </p:cNvSpPr>
          <p:nvPr>
            <p:ph type="ftr" sz="quarter" idx="11"/>
          </p:nvPr>
        </p:nvSpPr>
        <p:spPr/>
        <p:txBody>
          <a:bodyPr/>
          <a:lstStyle>
            <a:lvl1pPr>
              <a:defRPr>
                <a:solidFill>
                  <a:schemeClr val="tx1"/>
                </a:solidFill>
              </a:defRPr>
            </a:lvl1p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16" name="Диаграмма 2"/>
          <p:cNvSpPr>
            <a:spLocks noGrp="1"/>
          </p:cNvSpPr>
          <p:nvPr>
            <p:ph type="chart" sz="quarter" idx="13"/>
          </p:nvPr>
        </p:nvSpPr>
        <p:spPr>
          <a:xfrm>
            <a:off x="3707778" y="1542820"/>
            <a:ext cx="4449763" cy="4138613"/>
          </a:xfrm>
        </p:spPr>
        <p:txBody>
          <a:bodyPr/>
          <a:lstStyle/>
          <a:p>
            <a:endParaRPr lang="ru-RU" dirty="0"/>
          </a:p>
        </p:txBody>
      </p:sp>
      <p:sp>
        <p:nvSpPr>
          <p:cNvPr id="17"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3" name="Рисунок 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27308" y="489858"/>
            <a:ext cx="953552" cy="1884218"/>
          </a:xfrm>
          <a:prstGeom prst="rect">
            <a:avLst/>
          </a:prstGeom>
        </p:spPr>
      </p:pic>
      <p:pic>
        <p:nvPicPr>
          <p:cNvPr id="13" name="Рисунок 12"/>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18259" y="2508757"/>
            <a:ext cx="1771650" cy="21063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179243" y="3035913"/>
            <a:ext cx="2873086" cy="1152427"/>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452570" y="2174169"/>
            <a:ext cx="2905845" cy="4683832"/>
          </a:xfrm>
          <a:prstGeom prst="rect">
            <a:avLst/>
          </a:prstGeom>
        </p:spPr>
      </p:pic>
    </p:spTree>
    <p:extLst>
      <p:ext uri="{BB962C8B-B14F-4D97-AF65-F5344CB8AC3E}">
        <p14:creationId xmlns:p14="http://schemas.microsoft.com/office/powerpoint/2010/main" val="28689628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able_slide_orange">
    <p:spTree>
      <p:nvGrpSpPr>
        <p:cNvPr id="1" name=""/>
        <p:cNvGrpSpPr/>
        <p:nvPr/>
      </p:nvGrpSpPr>
      <p:grpSpPr>
        <a:xfrm>
          <a:off x="0" y="0"/>
          <a:ext cx="0" cy="0"/>
          <a:chOff x="0" y="0"/>
          <a:chExt cx="0" cy="0"/>
        </a:xfrm>
      </p:grpSpPr>
      <p:pic>
        <p:nvPicPr>
          <p:cNvPr id="3" name="Рисунок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0800000">
            <a:off x="0" y="0"/>
            <a:ext cx="5437762" cy="246874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A0A6E113-339C-441E-8F12-4C6E49CAB16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2" name="Рисунок 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91573"/>
            <a:ext cx="1399137" cy="2976664"/>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379270" y="6093118"/>
            <a:ext cx="3433459" cy="263232"/>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370632" y="1730702"/>
            <a:ext cx="747385" cy="1476086"/>
          </a:xfrm>
          <a:prstGeom prst="rect">
            <a:avLst/>
          </a:prstGeom>
        </p:spPr>
      </p:pic>
    </p:spTree>
    <p:extLst>
      <p:ext uri="{BB962C8B-B14F-4D97-AF65-F5344CB8AC3E}">
        <p14:creationId xmlns:p14="http://schemas.microsoft.com/office/powerpoint/2010/main" val="32090289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ullet_points_orange">
    <p:spTree>
      <p:nvGrpSpPr>
        <p:cNvPr id="1" name=""/>
        <p:cNvGrpSpPr/>
        <p:nvPr/>
      </p:nvGrpSpPr>
      <p:grpSpPr>
        <a:xfrm>
          <a:off x="0" y="0"/>
          <a:ext cx="0" cy="0"/>
          <a:chOff x="0" y="0"/>
          <a:chExt cx="0" cy="0"/>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D9452D10-4EEC-4235-AD57-05D9CBA0A5FD}"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spTree>
    <p:extLst>
      <p:ext uri="{BB962C8B-B14F-4D97-AF65-F5344CB8AC3E}">
        <p14:creationId xmlns:p14="http://schemas.microsoft.com/office/powerpoint/2010/main" val="35787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2_bullet_points_orange">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917382" y="-917381"/>
            <a:ext cx="2289621" cy="4124382"/>
          </a:xfrm>
          <a:prstGeom prst="rect">
            <a:avLst/>
          </a:prstGeom>
        </p:spPr>
      </p:pic>
      <p:pic>
        <p:nvPicPr>
          <p:cNvPr id="3" name="Рисунок 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29813" y="4703591"/>
            <a:ext cx="4767943" cy="2164646"/>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F6EA1BDA-3CDB-4C7B-AA7C-60809A8B92C2}"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4"/>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17" name="Рисунок 1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96650" y="1454"/>
            <a:ext cx="895350" cy="757467"/>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464972" y="854730"/>
            <a:ext cx="921617" cy="1821115"/>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03490" y="4929562"/>
            <a:ext cx="1486403" cy="1387929"/>
          </a:xfrm>
          <a:prstGeom prst="rect">
            <a:avLst/>
          </a:prstGeom>
        </p:spPr>
      </p:pic>
    </p:spTree>
    <p:extLst>
      <p:ext uri="{BB962C8B-B14F-4D97-AF65-F5344CB8AC3E}">
        <p14:creationId xmlns:p14="http://schemas.microsoft.com/office/powerpoint/2010/main" val="119425966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958672" y="0"/>
            <a:ext cx="2767693" cy="615404"/>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1975756"/>
            <a:ext cx="4344992" cy="4882243"/>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365125"/>
            <a:ext cx="12192000" cy="779463"/>
          </a:xfrm>
        </p:spPr>
        <p:txBody>
          <a:bodyPr/>
          <a:lstStyle>
            <a:lvl1pPr algn="ctr">
              <a:defRPr/>
            </a:lvl1pPr>
          </a:lstStyle>
          <a:p>
            <a:r>
              <a:rPr lang="da-DK" dirty="0"/>
              <a:t>Lorem ipsum dolor </a:t>
            </a:r>
            <a:endParaRPr lang="ru-RU" dirty="0"/>
          </a:p>
        </p:txBody>
      </p:sp>
      <p:sp>
        <p:nvSpPr>
          <p:cNvPr id="3" name="Объект 2"/>
          <p:cNvSpPr>
            <a:spLocks noGrp="1"/>
          </p:cNvSpPr>
          <p:nvPr>
            <p:ph sz="half" idx="1" hasCustomPrompt="1"/>
          </p:nvPr>
        </p:nvSpPr>
        <p:spPr>
          <a:xfrm>
            <a:off x="838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Объект 3"/>
          <p:cNvSpPr>
            <a:spLocks noGrp="1"/>
          </p:cNvSpPr>
          <p:nvPr>
            <p:ph sz="half" idx="2" hasCustomPrompt="1"/>
          </p:nvPr>
        </p:nvSpPr>
        <p:spPr>
          <a:xfrm>
            <a:off x="6172200" y="1825625"/>
            <a:ext cx="5181600" cy="4351338"/>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Дата 4"/>
          <p:cNvSpPr>
            <a:spLocks noGrp="1"/>
          </p:cNvSpPr>
          <p:nvPr>
            <p:ph type="dt" sz="half" idx="10"/>
          </p:nvPr>
        </p:nvSpPr>
        <p:spPr/>
        <p:txBody>
          <a:bodyPr/>
          <a:lstStyle/>
          <a:p>
            <a:fld id="{27FAA538-FBBD-42A4-9F9B-9876A9BA225E}"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841792" y="1240320"/>
            <a:ext cx="330408" cy="330408"/>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224889" y="1330334"/>
            <a:ext cx="10058400" cy="138302"/>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3747975"/>
            <a:ext cx="2233743" cy="2192791"/>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832874" flipH="1">
            <a:off x="938553" y="4866917"/>
            <a:ext cx="1556017" cy="161652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794034" y="3469729"/>
            <a:ext cx="1265178" cy="2490107"/>
          </a:xfrm>
          <a:prstGeom prst="rect">
            <a:avLst/>
          </a:prstGeom>
        </p:spPr>
      </p:pic>
      <p:pic>
        <p:nvPicPr>
          <p:cNvPr id="18" name="Рисунок 17"/>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0122" y="76215"/>
            <a:ext cx="751114" cy="751114"/>
          </a:xfrm>
          <a:prstGeom prst="rect">
            <a:avLst/>
          </a:prstGeom>
        </p:spPr>
      </p:pic>
    </p:spTree>
    <p:extLst>
      <p:ext uri="{BB962C8B-B14F-4D97-AF65-F5344CB8AC3E}">
        <p14:creationId xmlns:p14="http://schemas.microsoft.com/office/powerpoint/2010/main" val="113281924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pic>
        <p:nvPicPr>
          <p:cNvPr id="16" name="Рисунок 1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76" y="1690688"/>
            <a:ext cx="2475652" cy="5167312"/>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899924" y="0"/>
            <a:ext cx="2392152" cy="1044765"/>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800100"/>
            <a:ext cx="10515600" cy="890588"/>
          </a:xfrm>
        </p:spPr>
        <p:txBody>
          <a:bodyPr/>
          <a:lstStyle>
            <a:lvl1pPr algn="ctr">
              <a:defRPr/>
            </a:lvl1pPr>
          </a:lstStyle>
          <a:p>
            <a:r>
              <a:rPr lang="en-US" dirty="0" err="1"/>
              <a:t>Lorem</a:t>
            </a:r>
            <a:r>
              <a:rPr lang="en-US" dirty="0"/>
              <a:t> </a:t>
            </a:r>
            <a:r>
              <a:rPr lang="en-US" dirty="0" err="1"/>
              <a:t>ipsum</a:t>
            </a:r>
            <a:r>
              <a:rPr lang="en-US" dirty="0"/>
              <a:t> dolor </a:t>
            </a:r>
            <a:endParaRPr lang="ru-RU" dirty="0"/>
          </a:p>
        </p:txBody>
      </p:sp>
      <p:sp>
        <p:nvSpPr>
          <p:cNvPr id="3" name="Текст 2"/>
          <p:cNvSpPr>
            <a:spLocks noGrp="1"/>
          </p:cNvSpPr>
          <p:nvPr>
            <p:ph type="body" idx="1" hasCustomPrompt="1"/>
          </p:nvPr>
        </p:nvSpPr>
        <p:spPr>
          <a:xfrm>
            <a:off x="839788" y="1844865"/>
            <a:ext cx="5157787" cy="504825"/>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4" name="Объект 3"/>
          <p:cNvSpPr>
            <a:spLocks noGrp="1"/>
          </p:cNvSpPr>
          <p:nvPr>
            <p:ph sz="half" idx="2" hasCustomPrompt="1"/>
          </p:nvPr>
        </p:nvSpPr>
        <p:spPr>
          <a:xfrm>
            <a:off x="839788" y="2645229"/>
            <a:ext cx="5157787"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 name="Текст 4"/>
          <p:cNvSpPr>
            <a:spLocks noGrp="1"/>
          </p:cNvSpPr>
          <p:nvPr>
            <p:ph type="body" sz="quarter" idx="3" hasCustomPrompt="1"/>
          </p:nvPr>
        </p:nvSpPr>
        <p:spPr>
          <a:xfrm>
            <a:off x="6172200" y="1836738"/>
            <a:ext cx="5183188" cy="51295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err="1"/>
              <a:t>Lorem</a:t>
            </a:r>
            <a:r>
              <a:rPr lang="en-US" dirty="0"/>
              <a:t> </a:t>
            </a:r>
            <a:r>
              <a:rPr lang="en-US" dirty="0" err="1"/>
              <a:t>ipsum</a:t>
            </a:r>
            <a:r>
              <a:rPr lang="en-US" dirty="0"/>
              <a:t> dolor </a:t>
            </a:r>
            <a:endParaRPr lang="ru-RU" dirty="0"/>
          </a:p>
        </p:txBody>
      </p:sp>
      <p:sp>
        <p:nvSpPr>
          <p:cNvPr id="6" name="Объект 5"/>
          <p:cNvSpPr>
            <a:spLocks noGrp="1"/>
          </p:cNvSpPr>
          <p:nvPr>
            <p:ph sz="quarter" idx="4" hasCustomPrompt="1"/>
          </p:nvPr>
        </p:nvSpPr>
        <p:spPr>
          <a:xfrm>
            <a:off x="6172200" y="2645229"/>
            <a:ext cx="5183188" cy="3544434"/>
          </a:xfrm>
        </p:spPr>
        <p:txBody>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7" name="Дата 6"/>
          <p:cNvSpPr>
            <a:spLocks noGrp="1"/>
          </p:cNvSpPr>
          <p:nvPr>
            <p:ph type="dt" sz="half" idx="10"/>
          </p:nvPr>
        </p:nvSpPr>
        <p:spPr/>
        <p:txBody>
          <a:bodyPr/>
          <a:lstStyle/>
          <a:p>
            <a:fld id="{3493049B-B484-4DD8-9E27-11E65D089405}" type="datetime1">
              <a:rPr lang="ru-RU" smtClean="0"/>
              <a:t>02.09.2026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151164" y="5286489"/>
            <a:ext cx="4301613" cy="333375"/>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733222" y="5286489"/>
            <a:ext cx="4301613" cy="3333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V="1">
            <a:off x="0" y="1135877"/>
            <a:ext cx="2166257" cy="219033"/>
          </a:xfrm>
          <a:prstGeom prst="rect">
            <a:avLst/>
          </a:prstGeom>
        </p:spPr>
      </p:pic>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flipV="1">
            <a:off x="10025743" y="1135877"/>
            <a:ext cx="2166257" cy="219033"/>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783590" y="4558958"/>
            <a:ext cx="2844800" cy="2121812"/>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419063" y="-94776"/>
            <a:ext cx="1761092" cy="1764827"/>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369" y="4833257"/>
            <a:ext cx="2020458" cy="2024743"/>
          </a:xfrm>
          <a:prstGeom prst="rect">
            <a:avLst/>
          </a:prstGeom>
        </p:spPr>
      </p:pic>
    </p:spTree>
    <p:extLst>
      <p:ext uri="{BB962C8B-B14F-4D97-AF65-F5344CB8AC3E}">
        <p14:creationId xmlns:p14="http://schemas.microsoft.com/office/powerpoint/2010/main" val="1085525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grpSp>
        <p:nvGrpSpPr>
          <p:cNvPr id="16" name="Группа 15"/>
          <p:cNvGrpSpPr/>
          <p:nvPr userDrawn="1"/>
        </p:nvGrpSpPr>
        <p:grpSpPr>
          <a:xfrm>
            <a:off x="1662" y="0"/>
            <a:ext cx="12203414" cy="7137412"/>
            <a:chOff x="1662" y="0"/>
            <a:chExt cx="12203414" cy="7137412"/>
          </a:xfrm>
        </p:grpSpPr>
        <p:pic>
          <p:nvPicPr>
            <p:cNvPr id="7" name="Рисунок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8542" y="5514125"/>
              <a:ext cx="4214242" cy="1343875"/>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15130" y="0"/>
              <a:ext cx="9485477" cy="6858000"/>
            </a:xfrm>
            <a:prstGeom prst="rect">
              <a:avLst/>
            </a:prstGeom>
          </p:spPr>
        </p:pic>
        <p:sp>
          <p:nvSpPr>
            <p:cNvPr id="9" name="TextBox 8"/>
            <p:cNvSpPr txBox="1"/>
            <p:nvPr userDrawn="1"/>
          </p:nvSpPr>
          <p:spPr>
            <a:xfrm>
              <a:off x="11632479" y="6374324"/>
              <a:ext cx="557934" cy="763088"/>
            </a:xfrm>
            <a:prstGeom prst="rect">
              <a:avLst/>
            </a:prstGeom>
            <a:noFill/>
          </p:spPr>
          <p:txBody>
            <a:bodyPr wrap="square" lIns="0" tIns="0" rIns="0" bIns="0" rtlCol="0">
              <a:noAutofit/>
            </a:bodyPr>
            <a:lstStyle/>
            <a:p>
              <a:pPr>
                <a:lnSpc>
                  <a:spcPct val="90000"/>
                </a:lnSpc>
                <a:spcAft>
                  <a:spcPts val="1000"/>
                </a:spcAft>
              </a:pPr>
              <a:r>
                <a:rPr lang="en-US" sz="2400" b="1" dirty="0">
                  <a:solidFill>
                    <a:schemeClr val="bg1"/>
                  </a:solidFill>
                  <a:latin typeface="Century Gothic" panose="020B0502020202020204" pitchFamily="34" charset="0"/>
                </a:rPr>
                <a:t>14</a:t>
              </a:r>
              <a:endParaRPr lang="ru-RU" sz="2400" b="1" dirty="0">
                <a:solidFill>
                  <a:schemeClr val="bg1"/>
                </a:solidFill>
                <a:latin typeface="Century Gothic" panose="020B0502020202020204" pitchFamily="34" charset="0"/>
              </a:endParaRPr>
            </a:p>
          </p:txBody>
        </p:sp>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662" y="1344991"/>
              <a:ext cx="4716524" cy="5513009"/>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280880" y="0"/>
              <a:ext cx="8301547" cy="6858000"/>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02859" y="4014069"/>
              <a:ext cx="2046230" cy="2008716"/>
            </a:xfrm>
            <a:prstGeom prst="rect">
              <a:avLst/>
            </a:prstGeom>
          </p:spPr>
        </p:pic>
        <p:pic>
          <p:nvPicPr>
            <p:cNvPr id="13" name="Рисунок 12"/>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4281558" y="4593980"/>
              <a:ext cx="4762500" cy="247650"/>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662" y="620688"/>
              <a:ext cx="3280880" cy="853029"/>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349030" y="1344991"/>
              <a:ext cx="2856046" cy="4262649"/>
            </a:xfrm>
            <a:prstGeom prst="rect">
              <a:avLst/>
            </a:prstGeom>
          </p:spPr>
        </p:pic>
      </p:grpSp>
      <p:pic>
        <p:nvPicPr>
          <p:cNvPr id="6" name="Рисунок 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930729" y="2680792"/>
            <a:ext cx="11259684"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96AC89DA-DB95-4C8C-A018-9B5070FA1EC4}"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83137442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48407AB-1FCE-49F7-973B-8517006C099D}"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8" name="Рисунок 1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255138" y="4566010"/>
            <a:ext cx="3228040" cy="717764"/>
          </a:xfrm>
          <a:prstGeom prst="rect">
            <a:avLst/>
          </a:prstGeom>
        </p:spPr>
      </p:pic>
      <p:pic>
        <p:nvPicPr>
          <p:cNvPr id="19" name="Рисунок 1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pic>
        <p:nvPicPr>
          <p:cNvPr id="20" name="Рисунок 1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3639" y="3061607"/>
            <a:ext cx="745042" cy="731383"/>
          </a:xfrm>
          <a:prstGeom prst="rect">
            <a:avLst/>
          </a:prstGeom>
        </p:spPr>
      </p:pic>
    </p:spTree>
    <p:extLst>
      <p:ext uri="{BB962C8B-B14F-4D97-AF65-F5344CB8AC3E}">
        <p14:creationId xmlns:p14="http://schemas.microsoft.com/office/powerpoint/2010/main" val="557805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80903769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1_More_text_green">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3" name="Дата 2"/>
          <p:cNvSpPr>
            <a:spLocks noGrp="1"/>
          </p:cNvSpPr>
          <p:nvPr>
            <p:ph type="dt" sz="half" idx="10"/>
          </p:nvPr>
        </p:nvSpPr>
        <p:spPr/>
        <p:txBody>
          <a:bodyPr/>
          <a:lstStyle/>
          <a:p>
            <a:fld id="{67EE2B07-EF6C-43C4-820F-4F2911601686}"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7"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11026374" y="0"/>
            <a:ext cx="1165626" cy="2432957"/>
          </a:xfrm>
          <a:prstGeom prst="rect">
            <a:avLst/>
          </a:prstGeom>
        </p:spPr>
      </p:pic>
    </p:spTree>
    <p:extLst>
      <p:ext uri="{BB962C8B-B14F-4D97-AF65-F5344CB8AC3E}">
        <p14:creationId xmlns:p14="http://schemas.microsoft.com/office/powerpoint/2010/main" val="166157468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1_bullet_points_orange">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8542137" y="1683882"/>
            <a:ext cx="3646161" cy="5184355"/>
          </a:xfrm>
          <a:prstGeom prst="rect">
            <a:avLst/>
          </a:prstGeom>
        </p:spPr>
      </p:pic>
      <p:pic>
        <p:nvPicPr>
          <p:cNvPr id="2" name="Рисунок 1"/>
          <p:cNvPicPr>
            <a:picLocks noChangeAspect="1"/>
          </p:cNvPicPr>
          <p:nvPr userDrawn="1"/>
        </p:nvPicPr>
        <p:blipFill rotWithShape="1">
          <a:blip r:embed="rId3" cstate="email">
            <a:extLst>
              <a:ext uri="{28A0092B-C50C-407E-A947-70E740481C1C}">
                <a14:useLocalDpi xmlns:a14="http://schemas.microsoft.com/office/drawing/2010/main"/>
              </a:ext>
            </a:extLst>
          </a:blip>
          <a:srcRect l="40196"/>
          <a:stretch/>
        </p:blipFill>
        <p:spPr>
          <a:xfrm>
            <a:off x="0" y="0"/>
            <a:ext cx="2676825" cy="6868237"/>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851559" y="6363424"/>
            <a:ext cx="2743200" cy="365125"/>
          </a:xfrm>
        </p:spPr>
        <p:txBody>
          <a:bodyPr/>
          <a:lstStyle>
            <a:lvl1pPr>
              <a:defRPr>
                <a:solidFill>
                  <a:schemeClr val="tx1"/>
                </a:solidFill>
              </a:defRPr>
            </a:lvl1pPr>
          </a:lstStyle>
          <a:p>
            <a:fld id="{4AFDE175-ACF8-45F2-9E80-07AA6E220350}"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19" name="Текст 38"/>
          <p:cNvSpPr>
            <a:spLocks noGrp="1"/>
          </p:cNvSpPr>
          <p:nvPr>
            <p:ph type="body" sz="quarter" idx="21" hasCustomPrompt="1"/>
          </p:nvPr>
        </p:nvSpPr>
        <p:spPr>
          <a:xfrm>
            <a:off x="1851559" y="1350158"/>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0" name="Текст 38"/>
          <p:cNvSpPr>
            <a:spLocks noGrp="1"/>
          </p:cNvSpPr>
          <p:nvPr>
            <p:ph type="body" sz="quarter" idx="22" hasCustomPrompt="1"/>
          </p:nvPr>
        </p:nvSpPr>
        <p:spPr>
          <a:xfrm>
            <a:off x="1851559" y="3229080"/>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23" name="Текст 38"/>
          <p:cNvSpPr>
            <a:spLocks noGrp="1"/>
          </p:cNvSpPr>
          <p:nvPr>
            <p:ph type="body" sz="quarter" idx="23" hasCustomPrompt="1"/>
          </p:nvPr>
        </p:nvSpPr>
        <p:spPr>
          <a:xfrm>
            <a:off x="1851559" y="4104551"/>
            <a:ext cx="9456360" cy="560183"/>
          </a:xfrm>
        </p:spPr>
        <p:txBody>
          <a:bodyPr/>
          <a:lstStyle>
            <a:lvl1pPr marL="228600" indent="-228600">
              <a:buClr>
                <a:schemeClr val="accent1"/>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91223" y="3580588"/>
            <a:ext cx="1469114" cy="1442181"/>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12672" y="5480877"/>
            <a:ext cx="5502728" cy="426461"/>
          </a:xfrm>
          <a:prstGeom prst="rect">
            <a:avLst/>
          </a:prstGeom>
        </p:spPr>
      </p:pic>
      <p:pic>
        <p:nvPicPr>
          <p:cNvPr id="12" name="Рисунок 11"/>
          <p:cNvPicPr>
            <a:picLocks noChangeAspect="1"/>
          </p:cNvPicPr>
          <p:nvPr userDrawn="1"/>
        </p:nvPicPr>
        <p:blipFill rotWithShape="1">
          <a:blip r:embed="rId7" cstate="email">
            <a:extLst>
              <a:ext uri="{28A0092B-C50C-407E-A947-70E740481C1C}">
                <a14:useLocalDpi xmlns:a14="http://schemas.microsoft.com/office/drawing/2010/main"/>
              </a:ext>
            </a:extLst>
          </a:blip>
          <a:srcRect t="52060"/>
          <a:stretch/>
        </p:blipFill>
        <p:spPr>
          <a:xfrm>
            <a:off x="9312208" y="-7790"/>
            <a:ext cx="2419661" cy="1162436"/>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732146">
            <a:off x="1071856" y="4648048"/>
            <a:ext cx="883356" cy="96521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10796628" y="432393"/>
            <a:ext cx="1267035" cy="1384447"/>
          </a:xfrm>
          <a:prstGeom prst="rect">
            <a:avLst/>
          </a:prstGeom>
        </p:spPr>
      </p:pic>
    </p:spTree>
    <p:extLst>
      <p:ext uri="{BB962C8B-B14F-4D97-AF65-F5344CB8AC3E}">
        <p14:creationId xmlns:p14="http://schemas.microsoft.com/office/powerpoint/2010/main" val="357969436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itleOnly" preserve="1">
  <p:cSld name="3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0" name="Рисунок 19"/>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714750" y="4638614"/>
            <a:ext cx="4762500" cy="247650"/>
          </a:xfrm>
          <a:prstGeom prst="rect">
            <a:avLst/>
          </a:prstGeom>
        </p:spPr>
      </p:pic>
      <p:pic>
        <p:nvPicPr>
          <p:cNvPr id="22" name="Рисунок 2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8" name="Рисунок 2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5400000" flipV="1">
            <a:off x="5259153" y="796258"/>
            <a:ext cx="1771650" cy="179134"/>
          </a:xfrm>
          <a:prstGeom prst="rect">
            <a:avLst/>
          </a:prstGeom>
        </p:spPr>
      </p:pic>
      <p:pic>
        <p:nvPicPr>
          <p:cNvPr id="29" name="Рисунок 28"/>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29571355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itleOnly" preserve="1">
  <p:cSld name="5_Только заголовок">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5963211" y="0"/>
            <a:ext cx="6234545" cy="6858000"/>
          </a:xfrm>
          <a:prstGeom prst="rect">
            <a:avLst/>
          </a:prstGeom>
        </p:spPr>
      </p:pic>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6" name="Рисунок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00806243-1225-448D-B6F1-A4DEB3B05CA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22" name="Рисунок 2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9728173" y="781667"/>
            <a:ext cx="2049912" cy="1528940"/>
          </a:xfrm>
          <a:prstGeom prst="rect">
            <a:avLst/>
          </a:prstGeom>
        </p:spPr>
      </p:pic>
      <p:pic>
        <p:nvPicPr>
          <p:cNvPr id="24" name="Рисунок 2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2753768">
            <a:off x="2613168" y="2819398"/>
            <a:ext cx="1217239" cy="1330036"/>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6774727" y="3365255"/>
            <a:ext cx="3485354" cy="3492745"/>
          </a:xfrm>
          <a:prstGeom prst="rect">
            <a:avLst/>
          </a:prstGeom>
        </p:spPr>
      </p:pic>
      <p:pic>
        <p:nvPicPr>
          <p:cNvPr id="26" name="Рисунок 2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284770" y="2089915"/>
            <a:ext cx="1526459" cy="1498474"/>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432630">
            <a:off x="60942" y="3700067"/>
            <a:ext cx="2393137" cy="2519758"/>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91171" y="219861"/>
            <a:ext cx="3171808" cy="5436172"/>
          </a:xfrm>
          <a:prstGeom prst="rect">
            <a:avLst/>
          </a:prstGeom>
        </p:spPr>
      </p:pic>
      <p:pic>
        <p:nvPicPr>
          <p:cNvPr id="29" name="Рисунок 28"/>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8173" y="244303"/>
            <a:ext cx="293061" cy="293061"/>
          </a:xfrm>
          <a:prstGeom prst="rect">
            <a:avLst/>
          </a:prstGeom>
        </p:spPr>
      </p:pic>
      <p:pic>
        <p:nvPicPr>
          <p:cNvPr id="30" name="Рисунок 2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3109313" y="5902441"/>
            <a:ext cx="293061" cy="293061"/>
          </a:xfrm>
          <a:prstGeom prst="rect">
            <a:avLst/>
          </a:prstGeom>
        </p:spPr>
      </p:pic>
      <p:pic>
        <p:nvPicPr>
          <p:cNvPr id="31" name="Рисунок 3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412377" y="302507"/>
            <a:ext cx="293061" cy="293061"/>
          </a:xfrm>
          <a:prstGeom prst="rect">
            <a:avLst/>
          </a:prstGeom>
        </p:spPr>
      </p:pic>
      <p:pic>
        <p:nvPicPr>
          <p:cNvPr id="32" name="Рисунок 31"/>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97353" y="3365255"/>
            <a:ext cx="425845" cy="425845"/>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497371" y="281212"/>
            <a:ext cx="425845" cy="425845"/>
          </a:xfrm>
          <a:prstGeom prst="rect">
            <a:avLst/>
          </a:prstGeom>
        </p:spPr>
      </p:pic>
    </p:spTree>
    <p:extLst>
      <p:ext uri="{BB962C8B-B14F-4D97-AF65-F5344CB8AC3E}">
        <p14:creationId xmlns:p14="http://schemas.microsoft.com/office/powerpoint/2010/main" val="667337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itleOnly" preserve="1">
  <p:cSld name="4_Только заголовок">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21" y="-4824"/>
            <a:ext cx="4208232" cy="3633107"/>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870976" y="4919648"/>
            <a:ext cx="4463143" cy="223157"/>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876170" y="1589976"/>
            <a:ext cx="8452757" cy="2625637"/>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516826" y="-4824"/>
            <a:ext cx="5675174" cy="6858000"/>
          </a:xfrm>
          <a:prstGeom prst="rect">
            <a:avLst/>
          </a:prstGeom>
        </p:spPr>
      </p:pic>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7343" y="2346490"/>
            <a:ext cx="12190413" cy="1112611"/>
          </a:xfrm>
        </p:spPr>
        <p:txBody>
          <a:bodyPr/>
          <a:lstStyle>
            <a:lvl1pPr algn="ctr">
              <a:defRPr/>
            </a:lvl1pPr>
          </a:lstStyle>
          <a:p>
            <a:r>
              <a:rPr lang="en-US" dirty="0" err="1"/>
              <a:t>Lorem</a:t>
            </a:r>
            <a:r>
              <a:rPr lang="en-US" dirty="0"/>
              <a:t> </a:t>
            </a:r>
            <a:r>
              <a:rPr lang="en-US" dirty="0" err="1"/>
              <a:t>ipsum</a:t>
            </a:r>
            <a:r>
              <a:rPr lang="en-US" dirty="0"/>
              <a:t> </a:t>
            </a:r>
            <a:br>
              <a:rPr lang="ru-RU" dirty="0"/>
            </a:br>
            <a:r>
              <a:rPr lang="en-US" dirty="0"/>
              <a:t>dolor </a:t>
            </a:r>
            <a:endParaRPr lang="ru-RU" dirty="0"/>
          </a:p>
        </p:txBody>
      </p:sp>
      <p:sp>
        <p:nvSpPr>
          <p:cNvPr id="3" name="Дата 2"/>
          <p:cNvSpPr>
            <a:spLocks noGrp="1"/>
          </p:cNvSpPr>
          <p:nvPr>
            <p:ph type="dt" sz="half" idx="10"/>
          </p:nvPr>
        </p:nvSpPr>
        <p:spPr/>
        <p:txBody>
          <a:bodyPr/>
          <a:lstStyle/>
          <a:p>
            <a:fld id="{19CE5A2F-420D-4626-90B2-78D9F8313110}"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2721" y="2442748"/>
            <a:ext cx="4035879" cy="4415252"/>
          </a:xfrm>
          <a:prstGeom prst="rect">
            <a:avLst/>
          </a:prstGeom>
        </p:spPr>
      </p:pic>
      <p:pic>
        <p:nvPicPr>
          <p:cNvPr id="10" name="Рисунок 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80311" y="819166"/>
            <a:ext cx="476250" cy="447675"/>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059666">
            <a:off x="10752610" y="493330"/>
            <a:ext cx="476250" cy="44767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020409">
            <a:off x="3595910" y="5758549"/>
            <a:ext cx="476250" cy="447675"/>
          </a:xfrm>
          <a:prstGeom prst="rect">
            <a:avLst/>
          </a:prstGeom>
        </p:spPr>
      </p:pic>
      <p:pic>
        <p:nvPicPr>
          <p:cNvPr id="12" name="Рисунок 1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030128" y="1069610"/>
            <a:ext cx="982421" cy="987879"/>
          </a:xfrm>
          <a:prstGeom prst="rect">
            <a:avLst/>
          </a:prstGeom>
        </p:spPr>
      </p:pic>
      <p:pic>
        <p:nvPicPr>
          <p:cNvPr id="36" name="Рисунок 3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860171">
            <a:off x="9421231" y="5794673"/>
            <a:ext cx="982421" cy="987879"/>
          </a:xfrm>
          <a:prstGeom prst="rect">
            <a:avLst/>
          </a:prstGeom>
        </p:spPr>
      </p:pic>
      <p:pic>
        <p:nvPicPr>
          <p:cNvPr id="14" name="Рисунок 13"/>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5815499" y="5665000"/>
            <a:ext cx="4762500" cy="247650"/>
          </a:xfrm>
          <a:prstGeom prst="rect">
            <a:avLst/>
          </a:prstGeom>
        </p:spPr>
      </p:pic>
    </p:spTree>
    <p:extLst>
      <p:ext uri="{BB962C8B-B14F-4D97-AF65-F5344CB8AC3E}">
        <p14:creationId xmlns:p14="http://schemas.microsoft.com/office/powerpoint/2010/main" val="23191446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Only" preserve="1">
  <p:cSld name="1_Только заголовок">
    <p:spTree>
      <p:nvGrpSpPr>
        <p:cNvPr id="1" name=""/>
        <p:cNvGrpSpPr/>
        <p:nvPr/>
      </p:nvGrpSpPr>
      <p:grpSpPr>
        <a:xfrm>
          <a:off x="0" y="0"/>
          <a:ext cx="0" cy="0"/>
          <a:chOff x="0" y="0"/>
          <a:chExt cx="0" cy="0"/>
        </a:xfrm>
      </p:grpSpPr>
      <p:grpSp>
        <p:nvGrpSpPr>
          <p:cNvPr id="31" name="Группа 30"/>
          <p:cNvGrpSpPr/>
          <p:nvPr userDrawn="1"/>
        </p:nvGrpSpPr>
        <p:grpSpPr>
          <a:xfrm>
            <a:off x="-3645" y="0"/>
            <a:ext cx="12194058" cy="6857999"/>
            <a:chOff x="-3645" y="0"/>
            <a:chExt cx="12194058" cy="6857999"/>
          </a:xfrm>
        </p:grpSpPr>
        <p:pic>
          <p:nvPicPr>
            <p:cNvPr id="17" name="Рисунок 1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79997" y="0"/>
              <a:ext cx="10058400" cy="6613398"/>
            </a:xfrm>
            <a:prstGeom prst="rect">
              <a:avLst/>
            </a:prstGeom>
          </p:spPr>
        </p:pic>
        <p:cxnSp>
          <p:nvCxnSpPr>
            <p:cNvPr id="18" name="Linie"/>
            <p:cNvCxnSpPr/>
            <p:nvPr userDrawn="1"/>
          </p:nvCxnSpPr>
          <p:spPr bwMode="gray">
            <a:xfrm>
              <a:off x="375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cxnSp>
          <p:nvCxnSpPr>
            <p:cNvPr id="19" name="Linie"/>
            <p:cNvCxnSpPr/>
            <p:nvPr userDrawn="1"/>
          </p:nvCxnSpPr>
          <p:spPr bwMode="gray">
            <a:xfrm>
              <a:off x="6815206" y="1682932"/>
              <a:ext cx="1620000" cy="0"/>
            </a:xfrm>
            <a:prstGeom prst="line">
              <a:avLst/>
            </a:prstGeom>
            <a:ln w="25400">
              <a:solidFill>
                <a:srgbClr val="083551"/>
              </a:solidFill>
              <a:tailEnd type="none"/>
            </a:ln>
          </p:spPr>
          <p:style>
            <a:lnRef idx="1">
              <a:schemeClr val="accent1"/>
            </a:lnRef>
            <a:fillRef idx="0">
              <a:schemeClr val="accent1"/>
            </a:fillRef>
            <a:effectRef idx="0">
              <a:schemeClr val="accent1"/>
            </a:effectRef>
            <a:fontRef idx="minor">
              <a:schemeClr val="tx1"/>
            </a:fontRef>
          </p:style>
        </p:cxnSp>
        <p:grpSp>
          <p:nvGrpSpPr>
            <p:cNvPr id="20" name="Quotation"/>
            <p:cNvGrpSpPr>
              <a:grpSpLocks noChangeAspect="1"/>
            </p:cNvGrpSpPr>
            <p:nvPr userDrawn="1"/>
          </p:nvGrpSpPr>
          <p:grpSpPr bwMode="gray">
            <a:xfrm>
              <a:off x="5771170" y="1357295"/>
              <a:ext cx="648072" cy="543406"/>
              <a:chOff x="537029" y="1572196"/>
              <a:chExt cx="1010860" cy="847602"/>
            </a:xfrm>
            <a:solidFill>
              <a:srgbClr val="083551"/>
            </a:solidFill>
          </p:grpSpPr>
          <p:sp>
            <p:nvSpPr>
              <p:cNvPr id="21" name="Apostrophe"/>
              <p:cNvSpPr/>
              <p:nvPr/>
            </p:nvSpPr>
            <p:spPr bwMode="gray">
              <a:xfrm>
                <a:off x="537029"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1" y="580653"/>
                    </a:cubicBezTo>
                    <a:lnTo>
                      <a:pt x="0" y="453991"/>
                    </a:lnTo>
                    <a:cubicBezTo>
                      <a:pt x="55029" y="428374"/>
                      <a:pt x="92862" y="402875"/>
                      <a:pt x="113498" y="377495"/>
                    </a:cubicBezTo>
                    <a:cubicBezTo>
                      <a:pt x="134134" y="352115"/>
                      <a:pt x="145638" y="322110"/>
                      <a:pt x="148010"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sp>
            <p:nvSpPr>
              <p:cNvPr id="22" name="Apostrophe"/>
              <p:cNvSpPr/>
              <p:nvPr/>
            </p:nvSpPr>
            <p:spPr bwMode="gray">
              <a:xfrm>
                <a:off x="1081091" y="1572196"/>
                <a:ext cx="466798" cy="847602"/>
              </a:xfrm>
              <a:custGeom>
                <a:avLst/>
                <a:gdLst/>
                <a:ahLst/>
                <a:cxnLst/>
                <a:rect l="l" t="t" r="r" b="b"/>
                <a:pathLst>
                  <a:path w="309539" h="580653">
                    <a:moveTo>
                      <a:pt x="0" y="0"/>
                    </a:moveTo>
                    <a:lnTo>
                      <a:pt x="309539" y="0"/>
                    </a:lnTo>
                    <a:lnTo>
                      <a:pt x="309539" y="238380"/>
                    </a:lnTo>
                    <a:cubicBezTo>
                      <a:pt x="309539" y="326143"/>
                      <a:pt x="291275" y="395522"/>
                      <a:pt x="254747" y="446519"/>
                    </a:cubicBezTo>
                    <a:cubicBezTo>
                      <a:pt x="218219" y="497516"/>
                      <a:pt x="155837" y="542227"/>
                      <a:pt x="67600" y="580653"/>
                    </a:cubicBezTo>
                    <a:lnTo>
                      <a:pt x="0" y="453991"/>
                    </a:lnTo>
                    <a:cubicBezTo>
                      <a:pt x="55029" y="428374"/>
                      <a:pt x="92861" y="402875"/>
                      <a:pt x="113497" y="377495"/>
                    </a:cubicBezTo>
                    <a:cubicBezTo>
                      <a:pt x="134133" y="352115"/>
                      <a:pt x="145637" y="322110"/>
                      <a:pt x="148009" y="287480"/>
                    </a:cubicBezTo>
                    <a:lnTo>
                      <a:pt x="0" y="287480"/>
                    </a:lnTo>
                    <a:lnTo>
                      <a:pt x="0" y="0"/>
                    </a:lnTo>
                    <a:close/>
                  </a:path>
                </a:pathLst>
              </a:custGeom>
              <a:grpFill/>
              <a:ln w="12700">
                <a:noFill/>
                <a:round/>
                <a:headEnd/>
                <a:tailEnd/>
              </a:ln>
            </p:spPr>
            <p:txBody>
              <a:bodyPr lIns="0" tIns="0" rIns="0" bIns="0" rtlCol="0" anchor="ctr"/>
              <a:lstStyle/>
              <a:p>
                <a:pPr algn="ctr"/>
                <a:endParaRPr lang="de-DE" dirty="0"/>
              </a:p>
            </p:txBody>
          </p:sp>
        </p:grpSp>
        <p:pic>
          <p:nvPicPr>
            <p:cNvPr id="23" name="Рисунок 2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5" y="2828916"/>
              <a:ext cx="3290539" cy="4029083"/>
            </a:xfrm>
            <a:prstGeom prst="rect">
              <a:avLst/>
            </a:prstGeom>
          </p:spPr>
        </p:pic>
        <p:pic>
          <p:nvPicPr>
            <p:cNvPr id="25" name="Рисунок 2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123835" y="922847"/>
              <a:ext cx="864096" cy="868896"/>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8661869" flipH="1">
              <a:off x="1384363" y="73698"/>
              <a:ext cx="685654" cy="2316366"/>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99655" y="1892377"/>
              <a:ext cx="454572" cy="427298"/>
            </a:xfrm>
            <a:prstGeom prst="rect">
              <a:avLst/>
            </a:prstGeom>
          </p:spPr>
        </p:pic>
        <p:pic>
          <p:nvPicPr>
            <p:cNvPr id="28" name="Рисунок 2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569583">
              <a:off x="10143269" y="5805264"/>
              <a:ext cx="454572" cy="427298"/>
            </a:xfrm>
            <a:prstGeom prst="rect">
              <a:avLst/>
            </a:prstGeom>
          </p:spPr>
        </p:pic>
        <p:pic>
          <p:nvPicPr>
            <p:cNvPr id="29" name="Рисунок 2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2041358">
              <a:off x="7319342" y="168829"/>
              <a:ext cx="454572" cy="427298"/>
            </a:xfrm>
            <a:prstGeom prst="rect">
              <a:avLst/>
            </a:prstGeom>
          </p:spPr>
        </p:pic>
        <p:pic>
          <p:nvPicPr>
            <p:cNvPr id="30" name="Рисунок 2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505348" y="2828916"/>
              <a:ext cx="1586211" cy="1586211"/>
            </a:xfrm>
            <a:prstGeom prst="rect">
              <a:avLst/>
            </a:prstGeom>
          </p:spPr>
        </p:pic>
      </p:grpSp>
      <p:pic>
        <p:nvPicPr>
          <p:cNvPr id="6" name="Рисунок 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2176337" y="2122106"/>
            <a:ext cx="7947498" cy="2271779"/>
          </a:xfrm>
        </p:spPr>
        <p:txBody>
          <a:bodyPr/>
          <a:lstStyle>
            <a:lvl1pPr algn="ctr">
              <a:defRPr sz="2400"/>
            </a:lvl1pPr>
          </a:lstStyle>
          <a:p>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r>
              <a:rPr lang="en-US" dirty="0" err="1"/>
              <a:t>Ut</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endParaRPr lang="ru-RU" dirty="0"/>
          </a:p>
        </p:txBody>
      </p:sp>
      <p:sp>
        <p:nvSpPr>
          <p:cNvPr id="3" name="Дата 2"/>
          <p:cNvSpPr>
            <a:spLocks noGrp="1"/>
          </p:cNvSpPr>
          <p:nvPr>
            <p:ph type="dt" sz="half" idx="10"/>
          </p:nvPr>
        </p:nvSpPr>
        <p:spPr/>
        <p:txBody>
          <a:bodyPr/>
          <a:lstStyle/>
          <a:p>
            <a:fld id="{04013631-498B-4A8E-A9CC-B927D28CE561}"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03508006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2_Только заголовок">
    <p:spTree>
      <p:nvGrpSpPr>
        <p:cNvPr id="1" name=""/>
        <p:cNvGrpSpPr/>
        <p:nvPr/>
      </p:nvGrpSpPr>
      <p:grpSpPr>
        <a:xfrm>
          <a:off x="0" y="0"/>
          <a:ext cx="0" cy="0"/>
          <a:chOff x="0" y="0"/>
          <a:chExt cx="0" cy="0"/>
        </a:xfrm>
      </p:grpSpPr>
      <p:grpSp>
        <p:nvGrpSpPr>
          <p:cNvPr id="9" name="Группа 8"/>
          <p:cNvGrpSpPr/>
          <p:nvPr userDrawn="1"/>
        </p:nvGrpSpPr>
        <p:grpSpPr>
          <a:xfrm>
            <a:off x="1773909" y="1035687"/>
            <a:ext cx="9793906" cy="5054351"/>
            <a:chOff x="1773909" y="1035687"/>
            <a:chExt cx="9793906" cy="5054351"/>
          </a:xfrm>
        </p:grpSpPr>
        <p:pic>
          <p:nvPicPr>
            <p:cNvPr id="35" name="Рисунок 3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70619" y="3056386"/>
              <a:ext cx="1010782" cy="4981192"/>
            </a:xfrm>
            <a:prstGeom prst="rect">
              <a:avLst/>
            </a:prstGeom>
          </p:spPr>
        </p:pic>
        <p:pic>
          <p:nvPicPr>
            <p:cNvPr id="36" name="Рисунок 3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rot="16200000">
              <a:off x="8571567" y="1731302"/>
              <a:ext cx="1010095" cy="4982400"/>
            </a:xfrm>
            <a:prstGeom prst="rect">
              <a:avLst/>
            </a:prstGeom>
          </p:spPr>
        </p:pic>
        <p:pic>
          <p:nvPicPr>
            <p:cNvPr id="37" name="Рисунок 36"/>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rot="5400000">
              <a:off x="8563375" y="399375"/>
              <a:ext cx="1025673" cy="4982400"/>
            </a:xfrm>
            <a:prstGeom prst="rect">
              <a:avLst/>
            </a:prstGeom>
          </p:spPr>
        </p:pic>
        <p:pic>
          <p:nvPicPr>
            <p:cNvPr id="38" name="Рисунок 3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rot="5400000">
              <a:off x="8561805" y="-941509"/>
              <a:ext cx="1028008" cy="4982400"/>
            </a:xfrm>
            <a:prstGeom prst="rect">
              <a:avLst/>
            </a:prstGeom>
          </p:spPr>
        </p:pic>
        <p:pic>
          <p:nvPicPr>
            <p:cNvPr id="39" name="Рисунок 3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293817" y="5036673"/>
              <a:ext cx="1007721" cy="1020619"/>
            </a:xfrm>
            <a:prstGeom prst="rect">
              <a:avLst/>
            </a:prstGeom>
          </p:spPr>
        </p:pic>
        <p:pic>
          <p:nvPicPr>
            <p:cNvPr id="40" name="Рисунок 3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a:off x="3854030" y="5064725"/>
              <a:ext cx="80797" cy="1025313"/>
            </a:xfrm>
            <a:prstGeom prst="rect">
              <a:avLst/>
            </a:prstGeom>
          </p:spPr>
        </p:pic>
        <p:pic>
          <p:nvPicPr>
            <p:cNvPr id="41" name="Рисунок 4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306194" y="1039204"/>
              <a:ext cx="982966" cy="982966"/>
            </a:xfrm>
            <a:prstGeom prst="rect">
              <a:avLst/>
            </a:prstGeom>
          </p:spPr>
        </p:pic>
        <p:pic>
          <p:nvPicPr>
            <p:cNvPr id="42" name="Рисунок 4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2304234" y="2365680"/>
              <a:ext cx="986886" cy="986886"/>
            </a:xfrm>
            <a:prstGeom prst="rect">
              <a:avLst/>
            </a:prstGeom>
          </p:spPr>
        </p:pic>
        <p:pic>
          <p:nvPicPr>
            <p:cNvPr id="43" name="Рисунок 4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292932" y="3701015"/>
              <a:ext cx="1009490" cy="1009490"/>
            </a:xfrm>
            <a:prstGeom prst="rect">
              <a:avLst/>
            </a:prstGeom>
          </p:spPr>
        </p:pic>
        <p:pic>
          <p:nvPicPr>
            <p:cNvPr id="44" name="Рисунок 4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853388" y="3692760"/>
              <a:ext cx="82080" cy="1026000"/>
            </a:xfrm>
            <a:prstGeom prst="rect">
              <a:avLst/>
            </a:prstGeom>
          </p:spPr>
        </p:pic>
        <p:pic>
          <p:nvPicPr>
            <p:cNvPr id="45" name="Рисунок 4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3854828" y="1035687"/>
              <a:ext cx="79200" cy="990000"/>
            </a:xfrm>
            <a:prstGeom prst="rect">
              <a:avLst/>
            </a:prstGeom>
          </p:spPr>
        </p:pic>
        <p:pic>
          <p:nvPicPr>
            <p:cNvPr id="46" name="Рисунок 45"/>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1773909" y="1431007"/>
              <a:ext cx="310376" cy="2827527"/>
            </a:xfrm>
            <a:prstGeom prst="rect">
              <a:avLst/>
            </a:prstGeom>
          </p:spPr>
        </p:pic>
        <p:pic>
          <p:nvPicPr>
            <p:cNvPr id="47" name="Рисунок 46"/>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3854828" y="2364123"/>
              <a:ext cx="79200" cy="990000"/>
            </a:xfrm>
            <a:prstGeom prst="rect">
              <a:avLst/>
            </a:prstGeom>
          </p:spPr>
        </p:pic>
      </p:grpSp>
      <p:grpSp>
        <p:nvGrpSpPr>
          <p:cNvPr id="8" name="Группа 7"/>
          <p:cNvGrpSpPr/>
          <p:nvPr userDrawn="1"/>
        </p:nvGrpSpPr>
        <p:grpSpPr>
          <a:xfrm>
            <a:off x="0" y="345746"/>
            <a:ext cx="12197756" cy="269562"/>
            <a:chOff x="0" y="345746"/>
            <a:chExt cx="12197756" cy="269562"/>
          </a:xfrm>
        </p:grpSpPr>
        <p:pic>
          <p:nvPicPr>
            <p:cNvPr id="33" name="Рисунок 32"/>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0" y="345746"/>
              <a:ext cx="2666000" cy="269562"/>
            </a:xfrm>
            <a:prstGeom prst="rect">
              <a:avLst/>
            </a:prstGeom>
          </p:spPr>
        </p:pic>
        <p:pic>
          <p:nvPicPr>
            <p:cNvPr id="34" name="Рисунок 33"/>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flipH="1">
              <a:off x="9531756" y="345746"/>
              <a:ext cx="2666000" cy="269562"/>
            </a:xfrm>
            <a:prstGeom prst="rect">
              <a:avLst/>
            </a:prstGeom>
          </p:spPr>
        </p:pic>
      </p:grpSp>
      <p:pic>
        <p:nvPicPr>
          <p:cNvPr id="32" name="Рисунок 31"/>
          <p:cNvPicPr>
            <a:picLocks noChangeAspect="1"/>
          </p:cNvPicPr>
          <p:nvPr userDrawn="1"/>
        </p:nvPicPr>
        <p:blipFill>
          <a:blip r:embed="rId16" cstate="email">
            <a:extLst>
              <a:ext uri="{28A0092B-C50C-407E-A947-70E740481C1C}">
                <a14:useLocalDpi xmlns:a14="http://schemas.microsoft.com/office/drawing/2010/main"/>
              </a:ext>
            </a:extLst>
          </a:blip>
          <a:stretch>
            <a:fillRect/>
          </a:stretch>
        </p:blipFill>
        <p:spPr>
          <a:xfrm rot="10800000">
            <a:off x="5177281" y="6130057"/>
            <a:ext cx="1689259" cy="737779"/>
          </a:xfrm>
          <a:prstGeom prst="rect">
            <a:avLst/>
          </a:prstGeom>
        </p:spPr>
      </p:pic>
      <p:pic>
        <p:nvPicPr>
          <p:cNvPr id="6" name="Рисунок 5"/>
          <p:cNvPicPr>
            <a:picLocks noChangeAspect="1"/>
          </p:cNvPicPr>
          <p:nvPr userDrawn="1"/>
        </p:nvPicPr>
        <p:blipFill>
          <a:blip r:embed="rId17"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187780"/>
            <a:ext cx="12190413" cy="628650"/>
          </a:xfrm>
        </p:spPr>
        <p:txBody>
          <a:bodyPr/>
          <a:lstStyle>
            <a:lvl1pPr algn="ctr">
              <a:defRPr/>
            </a:lvl1pPr>
          </a:lstStyle>
          <a:p>
            <a:r>
              <a:rPr lang="da-DK" dirty="0"/>
              <a:t>Lorem ipsum dolor sit</a:t>
            </a:r>
            <a:endParaRPr lang="ru-RU" dirty="0"/>
          </a:p>
        </p:txBody>
      </p:sp>
      <p:sp>
        <p:nvSpPr>
          <p:cNvPr id="3" name="Дата 2"/>
          <p:cNvSpPr>
            <a:spLocks noGrp="1"/>
          </p:cNvSpPr>
          <p:nvPr>
            <p:ph type="dt" sz="half" idx="10"/>
          </p:nvPr>
        </p:nvSpPr>
        <p:spPr/>
        <p:txBody>
          <a:bodyPr/>
          <a:lstStyle/>
          <a:p>
            <a:fld id="{9FDD7BFB-E9F5-46B6-9DF2-6AF72905959C}"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t>‹Nr.›</a:t>
            </a:fld>
            <a:endParaRPr lang="ru-RU"/>
          </a:p>
        </p:txBody>
      </p:sp>
      <p:sp>
        <p:nvSpPr>
          <p:cNvPr id="11" name="Текст 10"/>
          <p:cNvSpPr>
            <a:spLocks noGrp="1"/>
          </p:cNvSpPr>
          <p:nvPr>
            <p:ph type="body" sz="quarter" idx="13" hasCustomPrompt="1"/>
          </p:nvPr>
        </p:nvSpPr>
        <p:spPr>
          <a:xfrm>
            <a:off x="6767513" y="115093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8" name="Текст 10"/>
          <p:cNvSpPr>
            <a:spLocks noGrp="1"/>
          </p:cNvSpPr>
          <p:nvPr>
            <p:ph type="body" sz="quarter" idx="14" hasCustomPrompt="1"/>
          </p:nvPr>
        </p:nvSpPr>
        <p:spPr>
          <a:xfrm>
            <a:off x="6767512" y="2538408"/>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9" name="Текст 10"/>
          <p:cNvSpPr>
            <a:spLocks noGrp="1"/>
          </p:cNvSpPr>
          <p:nvPr>
            <p:ph type="body" sz="quarter" idx="15" hasCustomPrompt="1"/>
          </p:nvPr>
        </p:nvSpPr>
        <p:spPr>
          <a:xfrm>
            <a:off x="6767512" y="3838319"/>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50" name="Текст 10"/>
          <p:cNvSpPr>
            <a:spLocks noGrp="1"/>
          </p:cNvSpPr>
          <p:nvPr>
            <p:ph type="body" sz="quarter" idx="16" hasCustomPrompt="1"/>
          </p:nvPr>
        </p:nvSpPr>
        <p:spPr>
          <a:xfrm>
            <a:off x="6767511" y="5145150"/>
            <a:ext cx="4662487" cy="776287"/>
          </a:xfrm>
        </p:spPr>
        <p:txBody>
          <a:bodyPr/>
          <a:lstStyle>
            <a:lvl1pPr>
              <a:defRPr sz="1400">
                <a:solidFill>
                  <a:schemeClr val="bg1"/>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13" name="Текст 12"/>
          <p:cNvSpPr>
            <a:spLocks noGrp="1"/>
          </p:cNvSpPr>
          <p:nvPr>
            <p:ph type="body" sz="quarter" idx="17" hasCustomPrompt="1"/>
          </p:nvPr>
        </p:nvSpPr>
        <p:spPr>
          <a:xfrm>
            <a:off x="143356" y="2480271"/>
            <a:ext cx="1480518" cy="729000"/>
          </a:xfrm>
        </p:spPr>
        <p:txBody>
          <a:bodyPr>
            <a:noAutofit/>
          </a:bodyPr>
          <a:lstStyle>
            <a:lvl1pPr>
              <a:defRPr sz="1400" b="1"/>
            </a:lvl1pPr>
          </a:lstStyle>
          <a:p>
            <a:pPr lvl="0"/>
            <a:r>
              <a:rPr lang="da-DK" dirty="0"/>
              <a:t>Lorem ipsum dolor sit amet</a:t>
            </a:r>
            <a:endParaRPr lang="ru-RU" dirty="0"/>
          </a:p>
        </p:txBody>
      </p:sp>
      <p:sp>
        <p:nvSpPr>
          <p:cNvPr id="51" name="Текст 12"/>
          <p:cNvSpPr>
            <a:spLocks noGrp="1"/>
          </p:cNvSpPr>
          <p:nvPr>
            <p:ph type="body" sz="quarter" idx="18" hasCustomPrompt="1"/>
          </p:nvPr>
        </p:nvSpPr>
        <p:spPr>
          <a:xfrm>
            <a:off x="143356" y="5189146"/>
            <a:ext cx="1480518" cy="795276"/>
          </a:xfrm>
        </p:spPr>
        <p:txBody>
          <a:bodyPr>
            <a:normAutofit/>
          </a:bodyPr>
          <a:lstStyle>
            <a:lvl1pPr>
              <a:defRPr sz="1400" b="1"/>
            </a:lvl1pPr>
          </a:lstStyle>
          <a:p>
            <a:pPr lvl="0"/>
            <a:r>
              <a:rPr lang="da-DK" dirty="0"/>
              <a:t>Lorem ipsum dolor sit amet</a:t>
            </a:r>
            <a:endParaRPr lang="ru-RU" dirty="0"/>
          </a:p>
        </p:txBody>
      </p:sp>
      <p:sp>
        <p:nvSpPr>
          <p:cNvPr id="52" name="Текст 12"/>
          <p:cNvSpPr>
            <a:spLocks noGrp="1"/>
          </p:cNvSpPr>
          <p:nvPr>
            <p:ph type="body" sz="quarter" idx="19" hasCustomPrompt="1"/>
          </p:nvPr>
        </p:nvSpPr>
        <p:spPr>
          <a:xfrm>
            <a:off x="4455284" y="1198225"/>
            <a:ext cx="1480518" cy="729000"/>
          </a:xfrm>
        </p:spPr>
        <p:txBody>
          <a:bodyPr>
            <a:normAutofit/>
          </a:bodyPr>
          <a:lstStyle>
            <a:lvl1pPr>
              <a:defRPr sz="1400" b="1"/>
            </a:lvl1pPr>
          </a:lstStyle>
          <a:p>
            <a:pPr lvl="0"/>
            <a:r>
              <a:rPr lang="da-DK" dirty="0"/>
              <a:t>Lorem ipsum dolor sit amet</a:t>
            </a:r>
            <a:endParaRPr lang="ru-RU" dirty="0"/>
          </a:p>
        </p:txBody>
      </p:sp>
      <p:sp>
        <p:nvSpPr>
          <p:cNvPr id="53" name="Текст 12"/>
          <p:cNvSpPr>
            <a:spLocks noGrp="1"/>
          </p:cNvSpPr>
          <p:nvPr>
            <p:ph type="body" sz="quarter" idx="20" hasCustomPrompt="1"/>
          </p:nvPr>
        </p:nvSpPr>
        <p:spPr>
          <a:xfrm>
            <a:off x="4457804" y="2480270"/>
            <a:ext cx="1480518" cy="729000"/>
          </a:xfrm>
        </p:spPr>
        <p:txBody>
          <a:bodyPr>
            <a:normAutofit/>
          </a:bodyPr>
          <a:lstStyle>
            <a:lvl1pPr>
              <a:defRPr sz="1400" b="1"/>
            </a:lvl1pPr>
          </a:lstStyle>
          <a:p>
            <a:pPr lvl="0"/>
            <a:r>
              <a:rPr lang="da-DK" dirty="0"/>
              <a:t>Lorem ipsum dolor sit amet</a:t>
            </a:r>
            <a:endParaRPr lang="ru-RU" dirty="0"/>
          </a:p>
        </p:txBody>
      </p:sp>
      <p:sp>
        <p:nvSpPr>
          <p:cNvPr id="54" name="Текст 12"/>
          <p:cNvSpPr>
            <a:spLocks noGrp="1"/>
          </p:cNvSpPr>
          <p:nvPr>
            <p:ph type="body" sz="quarter" idx="21" hasCustomPrompt="1"/>
          </p:nvPr>
        </p:nvSpPr>
        <p:spPr>
          <a:xfrm>
            <a:off x="4455284" y="3791491"/>
            <a:ext cx="1480518" cy="729000"/>
          </a:xfrm>
        </p:spPr>
        <p:txBody>
          <a:bodyPr>
            <a:normAutofit/>
          </a:bodyPr>
          <a:lstStyle>
            <a:lvl1pPr>
              <a:defRPr sz="1400" b="1"/>
            </a:lvl1pPr>
          </a:lstStyle>
          <a:p>
            <a:pPr lvl="0"/>
            <a:r>
              <a:rPr lang="da-DK" dirty="0"/>
              <a:t>Lorem ipsum dolor sit amet</a:t>
            </a:r>
            <a:endParaRPr lang="ru-RU" dirty="0"/>
          </a:p>
        </p:txBody>
      </p:sp>
      <p:sp>
        <p:nvSpPr>
          <p:cNvPr id="55" name="Текст 12"/>
          <p:cNvSpPr>
            <a:spLocks noGrp="1"/>
          </p:cNvSpPr>
          <p:nvPr>
            <p:ph type="body" sz="quarter" idx="22" hasCustomPrompt="1"/>
          </p:nvPr>
        </p:nvSpPr>
        <p:spPr>
          <a:xfrm>
            <a:off x="4455284" y="5192437"/>
            <a:ext cx="1480518" cy="729000"/>
          </a:xfrm>
        </p:spPr>
        <p:txBody>
          <a:bodyPr>
            <a:normAutofit/>
          </a:bodyPr>
          <a:lstStyle>
            <a:lvl1pPr>
              <a:defRPr sz="1400" b="1"/>
            </a:lvl1pPr>
          </a:lstStyle>
          <a:p>
            <a:pPr lvl="0"/>
            <a:r>
              <a:rPr lang="da-DK" dirty="0"/>
              <a:t>Lorem ipsum dolor sit amet</a:t>
            </a:r>
            <a:endParaRPr lang="ru-RU" dirty="0"/>
          </a:p>
        </p:txBody>
      </p:sp>
    </p:spTree>
    <p:extLst>
      <p:ext uri="{BB962C8B-B14F-4D97-AF65-F5344CB8AC3E}">
        <p14:creationId xmlns:p14="http://schemas.microsoft.com/office/powerpoint/2010/main" val="4756429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grpSp>
        <p:nvGrpSpPr>
          <p:cNvPr id="14" name="Группа 13"/>
          <p:cNvGrpSpPr/>
          <p:nvPr userDrawn="1"/>
        </p:nvGrpSpPr>
        <p:grpSpPr>
          <a:xfrm>
            <a:off x="0" y="-17325"/>
            <a:ext cx="10997251" cy="6867251"/>
            <a:chOff x="0" y="-17325"/>
            <a:chExt cx="10997251" cy="6867251"/>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688570" y="5044014"/>
              <a:ext cx="4502274" cy="1805912"/>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54678" y="4221088"/>
              <a:ext cx="970057" cy="1916832"/>
            </a:xfrm>
            <a:prstGeom prst="rect">
              <a:avLst/>
            </a:prstGeom>
          </p:spPr>
        </p:pic>
        <p:pic>
          <p:nvPicPr>
            <p:cNvPr id="8" name="Рисунок 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843178" y="2996952"/>
              <a:ext cx="249746" cy="249746"/>
            </a:xfrm>
            <a:prstGeom prst="rect">
              <a:avLst/>
            </a:prstGeom>
          </p:spPr>
        </p:pic>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38851" y="6505690"/>
              <a:ext cx="10058400" cy="138302"/>
            </a:xfrm>
            <a:prstGeom prst="rect">
              <a:avLst/>
            </a:prstGeom>
          </p:spPr>
        </p:pic>
        <p:pic>
          <p:nvPicPr>
            <p:cNvPr id="10" name="Рисунок 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3636950"/>
              <a:ext cx="1510212" cy="3212976"/>
            </a:xfrm>
            <a:prstGeom prst="rect">
              <a:avLst/>
            </a:prstGeom>
          </p:spPr>
        </p:pic>
        <p:pic>
          <p:nvPicPr>
            <p:cNvPr id="11" name="Рисунок 1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563008" y="-17325"/>
              <a:ext cx="2810086" cy="858637"/>
            </a:xfrm>
            <a:prstGeom prst="rect">
              <a:avLst/>
            </a:prstGeom>
          </p:spPr>
        </p:pic>
      </p:grpSp>
      <p:pic>
        <p:nvPicPr>
          <p:cNvPr id="5" name="Рисунок 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E7095778-7067-4DC3-B9D2-6B63CCA6A07C}" type="datetime1">
              <a:rPr lang="ru-RU" smtClean="0"/>
              <a:t>02.09.2026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55440335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Agenda-01">
    <p:spTree>
      <p:nvGrpSpPr>
        <p:cNvPr id="1" name=""/>
        <p:cNvGrpSpPr/>
        <p:nvPr/>
      </p:nvGrpSpPr>
      <p:grpSpPr>
        <a:xfrm>
          <a:off x="0" y="0"/>
          <a:ext cx="0" cy="0"/>
          <a:chOff x="0" y="0"/>
          <a:chExt cx="0" cy="0"/>
        </a:xfrm>
      </p:grpSpPr>
      <p:grpSp>
        <p:nvGrpSpPr>
          <p:cNvPr id="95" name="Группа 94"/>
          <p:cNvGrpSpPr/>
          <p:nvPr userDrawn="1"/>
        </p:nvGrpSpPr>
        <p:grpSpPr>
          <a:xfrm>
            <a:off x="1885163" y="2085384"/>
            <a:ext cx="3635268" cy="3103246"/>
            <a:chOff x="1704655" y="2118352"/>
            <a:chExt cx="3635268" cy="3103246"/>
          </a:xfrm>
        </p:grpSpPr>
        <p:pic>
          <p:nvPicPr>
            <p:cNvPr id="93" name="Рисунок 9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306896"/>
              <a:ext cx="3635268" cy="367566"/>
            </a:xfrm>
            <a:prstGeom prst="rect">
              <a:avLst/>
            </a:prstGeom>
          </p:spPr>
        </p:pic>
        <p:pic>
          <p:nvPicPr>
            <p:cNvPr id="92" name="Рисунок 9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759760"/>
              <a:ext cx="3635268" cy="367566"/>
            </a:xfrm>
            <a:prstGeom prst="rect">
              <a:avLst/>
            </a:prstGeom>
          </p:spPr>
        </p:pic>
        <p:pic>
          <p:nvPicPr>
            <p:cNvPr id="90" name="Рисунок 8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665488"/>
              <a:ext cx="3635268" cy="367566"/>
            </a:xfrm>
            <a:prstGeom prst="rect">
              <a:avLst/>
            </a:prstGeom>
          </p:spPr>
        </p:pic>
        <p:pic>
          <p:nvPicPr>
            <p:cNvPr id="89" name="Рисунок 8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2118352"/>
              <a:ext cx="3635268" cy="367566"/>
            </a:xfrm>
            <a:prstGeom prst="rect">
              <a:avLst/>
            </a:prstGeom>
          </p:spPr>
        </p:pic>
        <p:pic>
          <p:nvPicPr>
            <p:cNvPr id="91" name="Рисунок 9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3212624"/>
              <a:ext cx="3635268" cy="367566"/>
            </a:xfrm>
            <a:prstGeom prst="rect">
              <a:avLst/>
            </a:prstGeom>
          </p:spPr>
        </p:pic>
        <p:pic>
          <p:nvPicPr>
            <p:cNvPr id="94" name="Рисунок 9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1704655" y="4854032"/>
              <a:ext cx="3635268" cy="367566"/>
            </a:xfrm>
            <a:prstGeom prst="rect">
              <a:avLst/>
            </a:prstGeom>
          </p:spPr>
        </p:pic>
      </p:grpSp>
      <p:grpSp>
        <p:nvGrpSpPr>
          <p:cNvPr id="84" name="Группа 83"/>
          <p:cNvGrpSpPr/>
          <p:nvPr userDrawn="1"/>
        </p:nvGrpSpPr>
        <p:grpSpPr>
          <a:xfrm>
            <a:off x="-1" y="0"/>
            <a:ext cx="12197757" cy="6895555"/>
            <a:chOff x="-1" y="0"/>
            <a:chExt cx="12197757" cy="6895555"/>
          </a:xfrm>
        </p:grpSpPr>
        <p:pic>
          <p:nvPicPr>
            <p:cNvPr id="72" name="Рисунок 7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4469369" cy="6857999"/>
            </a:xfrm>
            <a:prstGeom prst="rect">
              <a:avLst/>
            </a:prstGeom>
          </p:spPr>
        </p:pic>
        <p:pic>
          <p:nvPicPr>
            <p:cNvPr id="73" name="Рисунок 72"/>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575810" y="3368926"/>
              <a:ext cx="2910669" cy="2461227"/>
            </a:xfrm>
            <a:prstGeom prst="rect">
              <a:avLst/>
            </a:prstGeom>
          </p:spPr>
        </p:pic>
        <p:pic>
          <p:nvPicPr>
            <p:cNvPr id="74" name="Рисунок 7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6617149" y="0"/>
              <a:ext cx="5375126" cy="1195175"/>
            </a:xfrm>
            <a:prstGeom prst="rect">
              <a:avLst/>
            </a:prstGeom>
          </p:spPr>
        </p:pic>
        <p:pic>
          <p:nvPicPr>
            <p:cNvPr id="75" name="Рисунок 7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440420" y="4810523"/>
              <a:ext cx="2123971" cy="2085032"/>
            </a:xfrm>
            <a:prstGeom prst="rect">
              <a:avLst/>
            </a:prstGeom>
          </p:spPr>
        </p:pic>
        <p:pic>
          <p:nvPicPr>
            <p:cNvPr id="76" name="Рисунок 7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6200000">
              <a:off x="10961969" y="3184211"/>
              <a:ext cx="1873982" cy="597592"/>
            </a:xfrm>
            <a:prstGeom prst="rect">
              <a:avLst/>
            </a:prstGeom>
          </p:spPr>
        </p:pic>
        <p:pic>
          <p:nvPicPr>
            <p:cNvPr id="78" name="Рисунок 7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976763" y="195263"/>
              <a:ext cx="1249815" cy="1256759"/>
            </a:xfrm>
            <a:prstGeom prst="rect">
              <a:avLst/>
            </a:prstGeom>
          </p:spPr>
        </p:pic>
        <p:pic>
          <p:nvPicPr>
            <p:cNvPr id="79" name="Рисунок 78"/>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40000" y="5534152"/>
              <a:ext cx="1085473" cy="1085473"/>
            </a:xfrm>
            <a:prstGeom prst="rect">
              <a:avLst/>
            </a:prstGeom>
          </p:spPr>
        </p:pic>
        <p:pic>
          <p:nvPicPr>
            <p:cNvPr id="80" name="Рисунок 79"/>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2970063" y="595923"/>
              <a:ext cx="366136" cy="344168"/>
            </a:xfrm>
            <a:prstGeom prst="rect">
              <a:avLst/>
            </a:prstGeom>
          </p:spPr>
        </p:pic>
        <p:pic>
          <p:nvPicPr>
            <p:cNvPr id="81" name="Рисунок 80"/>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940999">
              <a:off x="11401485" y="1968047"/>
              <a:ext cx="366136" cy="344168"/>
            </a:xfrm>
            <a:prstGeom prst="rect">
              <a:avLst/>
            </a:prstGeom>
          </p:spPr>
        </p:pic>
        <p:pic>
          <p:nvPicPr>
            <p:cNvPr id="82" name="Рисунок 8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2722126">
              <a:off x="5177123" y="6281402"/>
              <a:ext cx="366136" cy="344168"/>
            </a:xfrm>
            <a:prstGeom prst="rect">
              <a:avLst/>
            </a:prstGeom>
          </p:spPr>
        </p:pic>
      </p:grpSp>
      <p:pic>
        <p:nvPicPr>
          <p:cNvPr id="5" name="Рисунок 4"/>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11CF7E6-1EAD-41E7-A645-77A2A2EE6EB8}" type="datetime1">
              <a:rPr lang="ru-RU" smtClean="0"/>
              <a:t>02.09.2026</a:t>
            </a:fld>
            <a:endParaRPr lang="ru-RU"/>
          </a:p>
        </p:txBody>
      </p:sp>
      <p:sp>
        <p:nvSpPr>
          <p:cNvPr id="3" name="Нижний колонтитул 2"/>
          <p:cNvSpPr>
            <a:spLocks noGrp="1"/>
          </p:cNvSpPr>
          <p:nvPr>
            <p:ph type="ftr" sz="quarter" idx="11"/>
          </p:nvPr>
        </p:nvSpPr>
        <p:spPr>
          <a:xfrm>
            <a:off x="4030435" y="6215292"/>
            <a:ext cx="4114800" cy="365125"/>
          </a:xfrm>
        </p:spPr>
        <p:txBody>
          <a:bodyPr/>
          <a:lstStyle/>
          <a:p>
            <a:endParaRPr lang="ru-RU"/>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86" name="Текст 85"/>
          <p:cNvSpPr>
            <a:spLocks noGrp="1"/>
          </p:cNvSpPr>
          <p:nvPr>
            <p:ph type="body" sz="quarter" idx="13" hasCustomPrompt="1"/>
          </p:nvPr>
        </p:nvSpPr>
        <p:spPr>
          <a:xfrm>
            <a:off x="5997026" y="2050448"/>
            <a:ext cx="4523357" cy="3588056"/>
          </a:xfrm>
        </p:spPr>
        <p:txBody>
          <a:bodyPr/>
          <a:lstStyle>
            <a:lvl1pPr>
              <a:spcBef>
                <a:spcPts val="1300"/>
              </a:spcBef>
              <a:defRPr/>
            </a:lvl1pPr>
          </a:lstStyle>
          <a:p>
            <a:pPr lvl="0"/>
            <a:r>
              <a:rPr lang="en-US" dirty="0" err="1"/>
              <a:t>Lorem</a:t>
            </a:r>
            <a:r>
              <a:rPr lang="en-US" dirty="0"/>
              <a:t> </a:t>
            </a:r>
            <a:r>
              <a:rPr lang="en-US" dirty="0" err="1"/>
              <a:t>ipsum</a:t>
            </a:r>
            <a:r>
              <a:rPr lang="en-US" dirty="0"/>
              <a:t> 01</a:t>
            </a:r>
          </a:p>
          <a:p>
            <a:pPr lvl="0"/>
            <a:r>
              <a:rPr lang="en-US" dirty="0" err="1"/>
              <a:t>Lorem</a:t>
            </a:r>
            <a:r>
              <a:rPr lang="en-US" dirty="0"/>
              <a:t> </a:t>
            </a:r>
            <a:r>
              <a:rPr lang="en-US" dirty="0" err="1"/>
              <a:t>ipsum</a:t>
            </a:r>
            <a:r>
              <a:rPr lang="en-US" dirty="0"/>
              <a:t> 02</a:t>
            </a:r>
          </a:p>
          <a:p>
            <a:pPr lvl="0"/>
            <a:r>
              <a:rPr lang="en-US" dirty="0" err="1"/>
              <a:t>Lorem</a:t>
            </a:r>
            <a:r>
              <a:rPr lang="en-US" dirty="0"/>
              <a:t> </a:t>
            </a:r>
            <a:r>
              <a:rPr lang="en-US" dirty="0" err="1"/>
              <a:t>ipsum</a:t>
            </a:r>
            <a:r>
              <a:rPr lang="en-US" dirty="0"/>
              <a:t> 03</a:t>
            </a:r>
          </a:p>
          <a:p>
            <a:pPr lvl="0"/>
            <a:r>
              <a:rPr lang="en-US" dirty="0" err="1"/>
              <a:t>Lorem</a:t>
            </a:r>
            <a:r>
              <a:rPr lang="en-US" dirty="0"/>
              <a:t> </a:t>
            </a:r>
            <a:r>
              <a:rPr lang="en-US" dirty="0" err="1"/>
              <a:t>ipsum</a:t>
            </a:r>
            <a:r>
              <a:rPr lang="en-US" dirty="0"/>
              <a:t> 04</a:t>
            </a:r>
          </a:p>
          <a:p>
            <a:pPr lvl="0"/>
            <a:r>
              <a:rPr lang="en-US" dirty="0" err="1"/>
              <a:t>Lorem</a:t>
            </a:r>
            <a:r>
              <a:rPr lang="en-US" dirty="0"/>
              <a:t> </a:t>
            </a:r>
            <a:r>
              <a:rPr lang="en-US" dirty="0" err="1"/>
              <a:t>ipsum</a:t>
            </a:r>
            <a:r>
              <a:rPr lang="en-US" dirty="0"/>
              <a:t> 05</a:t>
            </a:r>
          </a:p>
          <a:p>
            <a:pPr lvl="0"/>
            <a:r>
              <a:rPr lang="en-US" dirty="0" err="1"/>
              <a:t>Lorem</a:t>
            </a:r>
            <a:r>
              <a:rPr lang="en-US" dirty="0"/>
              <a:t> </a:t>
            </a:r>
            <a:r>
              <a:rPr lang="en-US" dirty="0" err="1"/>
              <a:t>ipsum</a:t>
            </a:r>
            <a:r>
              <a:rPr lang="en-US" dirty="0"/>
              <a:t> 06</a:t>
            </a:r>
            <a:endParaRPr lang="ru-RU" dirty="0"/>
          </a:p>
        </p:txBody>
      </p:sp>
      <p:pic>
        <p:nvPicPr>
          <p:cNvPr id="87" name="Рисунок 8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5564391" y="5303630"/>
            <a:ext cx="4320958" cy="334874"/>
          </a:xfrm>
          <a:prstGeom prst="rect">
            <a:avLst/>
          </a:prstGeom>
        </p:spPr>
      </p:pic>
      <p:pic>
        <p:nvPicPr>
          <p:cNvPr id="88" name="Рисунок 8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575810" y="1331912"/>
            <a:ext cx="3055617" cy="4707143"/>
          </a:xfrm>
          <a:prstGeom prst="rect">
            <a:avLst/>
          </a:prstGeom>
        </p:spPr>
      </p:pic>
    </p:spTree>
    <p:extLst>
      <p:ext uri="{BB962C8B-B14F-4D97-AF65-F5344CB8AC3E}">
        <p14:creationId xmlns:p14="http://schemas.microsoft.com/office/powerpoint/2010/main" val="42100231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Agenda-02">
    <p:spTree>
      <p:nvGrpSpPr>
        <p:cNvPr id="1" name=""/>
        <p:cNvGrpSpPr/>
        <p:nvPr/>
      </p:nvGrpSpPr>
      <p:grpSpPr>
        <a:xfrm>
          <a:off x="0" y="0"/>
          <a:ext cx="0" cy="0"/>
          <a:chOff x="0" y="0"/>
          <a:chExt cx="0" cy="0"/>
        </a:xfrm>
      </p:grpSpPr>
      <p:pic>
        <p:nvPicPr>
          <p:cNvPr id="6" name="Рисунок 5"/>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5372100" cy="4637913"/>
          </a:xfrm>
          <a:prstGeom prst="rect">
            <a:avLst/>
          </a:prstGeom>
        </p:spPr>
      </p:pic>
      <p:pic>
        <p:nvPicPr>
          <p:cNvPr id="8" name="Рисунок 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a:off x="8906342" y="0"/>
            <a:ext cx="3285658" cy="6858000"/>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540093" y="380373"/>
            <a:ext cx="1651907" cy="2465471"/>
          </a:xfrm>
          <a:prstGeom prst="rect">
            <a:avLst/>
          </a:prstGeom>
        </p:spPr>
      </p:pic>
      <p:pic>
        <p:nvPicPr>
          <p:cNvPr id="5" name="Рисунок 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4CF4ABBA-F61D-48A1-A3C3-CE4832F6D511}"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177153" y="4899807"/>
            <a:ext cx="1051707" cy="1149165"/>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702775">
            <a:off x="136669" y="4532181"/>
            <a:ext cx="1192905" cy="1149165"/>
          </a:xfrm>
          <a:prstGeom prst="rect">
            <a:avLst/>
          </a:prstGeom>
        </p:spPr>
      </p:pic>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13" name="Текст 12"/>
          <p:cNvSpPr>
            <a:spLocks noGrp="1"/>
          </p:cNvSpPr>
          <p:nvPr>
            <p:ph type="body" sz="quarter" idx="13" hasCustomPrompt="1"/>
          </p:nvPr>
        </p:nvSpPr>
        <p:spPr>
          <a:xfrm>
            <a:off x="3115581" y="1487785"/>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7" name="Текст 12"/>
          <p:cNvSpPr>
            <a:spLocks noGrp="1"/>
          </p:cNvSpPr>
          <p:nvPr>
            <p:ph type="body" sz="quarter" idx="14" hasCustomPrompt="1"/>
          </p:nvPr>
        </p:nvSpPr>
        <p:spPr>
          <a:xfrm>
            <a:off x="3115581" y="2668484"/>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9528191" flipV="1">
            <a:off x="882163" y="922316"/>
            <a:ext cx="306371" cy="287989"/>
          </a:xfrm>
          <a:prstGeom prst="rect">
            <a:avLst/>
          </a:prstGeom>
        </p:spPr>
      </p:pic>
      <p:pic>
        <p:nvPicPr>
          <p:cNvPr id="43" name="Рисунок 4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77586" flipV="1">
            <a:off x="11599571" y="3414717"/>
            <a:ext cx="306371" cy="287989"/>
          </a:xfrm>
          <a:prstGeom prst="rect">
            <a:avLst/>
          </a:prstGeom>
        </p:spPr>
      </p:pic>
      <p:pic>
        <p:nvPicPr>
          <p:cNvPr id="44" name="Рисунок 4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3858411" flipV="1">
            <a:off x="241060" y="6265971"/>
            <a:ext cx="306371" cy="287989"/>
          </a:xfrm>
          <a:prstGeom prst="rect">
            <a:avLst/>
          </a:prstGeom>
        </p:spPr>
      </p:pic>
      <p:pic>
        <p:nvPicPr>
          <p:cNvPr id="16" name="Рисунок 15"/>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710770" y="5414580"/>
            <a:ext cx="6667500" cy="333375"/>
          </a:xfrm>
          <a:prstGeom prst="rect">
            <a:avLst/>
          </a:prstGeom>
        </p:spPr>
      </p:pic>
      <p:sp>
        <p:nvSpPr>
          <p:cNvPr id="24" name="Текст 12"/>
          <p:cNvSpPr>
            <a:spLocks noGrp="1"/>
          </p:cNvSpPr>
          <p:nvPr>
            <p:ph type="body" sz="quarter" idx="16" hasCustomPrompt="1"/>
          </p:nvPr>
        </p:nvSpPr>
        <p:spPr>
          <a:xfrm>
            <a:off x="3115581" y="3806741"/>
            <a:ext cx="556712" cy="497794"/>
          </a:xfrm>
        </p:spPr>
        <p:txBody>
          <a:bodyPr>
            <a:noAutofit/>
          </a:bodyPr>
          <a:lstStyle>
            <a:lvl1pPr marL="457200" indent="-457200">
              <a:buClr>
                <a:schemeClr val="accent2"/>
              </a:buClr>
              <a:buFont typeface="Arial" panose="020B0604020202020204" pitchFamily="34" charset="0"/>
              <a:buChar char="•"/>
              <a:defRPr sz="6600"/>
            </a:lvl1pPr>
          </a:lstStyle>
          <a:p>
            <a:pPr lvl="0"/>
            <a:r>
              <a:rPr lang="en-US" dirty="0"/>
              <a:t> </a:t>
            </a:r>
            <a:endParaRPr lang="ru-RU" dirty="0"/>
          </a:p>
        </p:txBody>
      </p:sp>
    </p:spTree>
    <p:extLst>
      <p:ext uri="{BB962C8B-B14F-4D97-AF65-F5344CB8AC3E}">
        <p14:creationId xmlns:p14="http://schemas.microsoft.com/office/powerpoint/2010/main" val="1346583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00269780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Agenda-03">
    <p:spTree>
      <p:nvGrpSpPr>
        <p:cNvPr id="1" name=""/>
        <p:cNvGrpSpPr/>
        <p:nvPr/>
      </p:nvGrpSpPr>
      <p:grpSpPr>
        <a:xfrm>
          <a:off x="0" y="0"/>
          <a:ext cx="0" cy="0"/>
          <a:chOff x="0" y="0"/>
          <a:chExt cx="0" cy="0"/>
        </a:xfrm>
      </p:grpSpPr>
      <p:pic>
        <p:nvPicPr>
          <p:cNvPr id="20" name="Рисунок 1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823237" cy="6858000"/>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706523" y="0"/>
            <a:ext cx="9485477" cy="6858000"/>
          </a:xfrm>
          <a:prstGeom prst="rect">
            <a:avLst/>
          </a:prstGeom>
        </p:spPr>
      </p:pic>
      <p:pic>
        <p:nvPicPr>
          <p:cNvPr id="5" name="Рисунок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Дата 1"/>
          <p:cNvSpPr>
            <a:spLocks noGrp="1"/>
          </p:cNvSpPr>
          <p:nvPr>
            <p:ph type="dt" sz="half" idx="10"/>
          </p:nvPr>
        </p:nvSpPr>
        <p:spPr>
          <a:xfrm>
            <a:off x="882163" y="6199272"/>
            <a:ext cx="2743200" cy="365125"/>
          </a:xfrm>
        </p:spPr>
        <p:txBody>
          <a:bodyPr/>
          <a:lstStyle/>
          <a:p>
            <a:fld id="{6F78F01C-E953-4C78-A247-8B0E5ABC820D}" type="datetime1">
              <a:rPr lang="ru-RU" smtClean="0"/>
              <a:t>02.09.2026</a:t>
            </a:fld>
            <a:endParaRPr lang="ru-RU"/>
          </a:p>
        </p:txBody>
      </p:sp>
      <p:sp>
        <p:nvSpPr>
          <p:cNvPr id="3" name="Нижний колонтитул 2"/>
          <p:cNvSpPr>
            <a:spLocks noGrp="1"/>
          </p:cNvSpPr>
          <p:nvPr>
            <p:ph type="ftr" sz="quarter" idx="11"/>
          </p:nvPr>
        </p:nvSpPr>
        <p:spPr>
          <a:xfrm>
            <a:off x="4185557" y="6199272"/>
            <a:ext cx="4114800" cy="365125"/>
          </a:xfrm>
        </p:spPr>
        <p:txBody>
          <a:bodyPr/>
          <a:lstStyle/>
          <a:p>
            <a:endParaRPr lang="ru-RU" dirty="0"/>
          </a:p>
        </p:txBody>
      </p:sp>
      <p:sp>
        <p:nvSpPr>
          <p:cNvPr id="4" name="Номер слайда 3"/>
          <p:cNvSpPr>
            <a:spLocks noGrp="1"/>
          </p:cNvSpPr>
          <p:nvPr>
            <p:ph type="sldNum" sz="quarter" idx="12"/>
          </p:nvPr>
        </p:nvSpPr>
        <p:spPr/>
        <p:txBody>
          <a:bodyPr/>
          <a:lstStyle/>
          <a:p>
            <a:fld id="{B7E6CA31-DA56-47CF-9891-B6D0296B6AEC}" type="slidenum">
              <a:rPr lang="ru-RU" smtClean="0"/>
              <a:t>‹Nr.›</a:t>
            </a:fld>
            <a:endParaRPr lang="ru-RU"/>
          </a:p>
        </p:txBody>
      </p:sp>
      <p:sp>
        <p:nvSpPr>
          <p:cNvPr id="11" name="Прямоугольник 10"/>
          <p:cNvSpPr/>
          <p:nvPr userDrawn="1"/>
        </p:nvSpPr>
        <p:spPr>
          <a:xfrm>
            <a:off x="3777395" y="1672625"/>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6" name="Прямоугольник 35"/>
          <p:cNvSpPr/>
          <p:nvPr userDrawn="1"/>
        </p:nvSpPr>
        <p:spPr>
          <a:xfrm>
            <a:off x="3777395" y="2853324"/>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sp>
        <p:nvSpPr>
          <p:cNvPr id="39" name="Прямоугольник 38"/>
          <p:cNvSpPr/>
          <p:nvPr userDrawn="1"/>
        </p:nvSpPr>
        <p:spPr>
          <a:xfrm>
            <a:off x="3769200" y="3991581"/>
            <a:ext cx="6096000" cy="646331"/>
          </a:xfrm>
          <a:prstGeom prst="rect">
            <a:avLst/>
          </a:prstGeom>
        </p:spPr>
        <p:txBody>
          <a:bodyPr>
            <a:spAutoFit/>
          </a:body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p>
        </p:txBody>
      </p:sp>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H="1">
            <a:off x="9857101" y="465898"/>
            <a:ext cx="2334899" cy="6129110"/>
          </a:xfrm>
          <a:prstGeom prst="rect">
            <a:avLst/>
          </a:prstGeom>
        </p:spPr>
      </p:pic>
      <p:pic>
        <p:nvPicPr>
          <p:cNvPr id="18" name="Рисунок 17"/>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3581443" y="5294767"/>
            <a:ext cx="4762500" cy="247650"/>
          </a:xfrm>
          <a:prstGeom prst="rect">
            <a:avLst/>
          </a:prstGeom>
        </p:spPr>
      </p:pic>
      <p:pic>
        <p:nvPicPr>
          <p:cNvPr id="23" name="Рисунок 2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957874">
            <a:off x="279457" y="3966116"/>
            <a:ext cx="1349829" cy="1325082"/>
          </a:xfrm>
          <a:prstGeom prst="rect">
            <a:avLst/>
          </a:prstGeom>
        </p:spPr>
      </p:pic>
      <p:pic>
        <p:nvPicPr>
          <p:cNvPr id="25" name="Рисунок 2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4207326"/>
            <a:ext cx="2712120" cy="274225"/>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3043135"/>
            <a:ext cx="2712120" cy="274225"/>
          </a:xfrm>
          <a:prstGeom prst="rect">
            <a:avLst/>
          </a:prstGeom>
        </p:spPr>
      </p:pic>
      <p:pic>
        <p:nvPicPr>
          <p:cNvPr id="35" name="Рисунок 3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1353" y="1910049"/>
            <a:ext cx="2712120" cy="274225"/>
          </a:xfrm>
          <a:prstGeom prst="rect">
            <a:avLst/>
          </a:prstGeom>
        </p:spPr>
      </p:pic>
      <p:pic>
        <p:nvPicPr>
          <p:cNvPr id="22" name="Рисунок 21"/>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462912" y="219650"/>
            <a:ext cx="1780699" cy="3504747"/>
          </a:xfrm>
          <a:prstGeom prst="rect">
            <a:avLst/>
          </a:prstGeom>
        </p:spPr>
      </p:pic>
    </p:spTree>
    <p:extLst>
      <p:ext uri="{BB962C8B-B14F-4D97-AF65-F5344CB8AC3E}">
        <p14:creationId xmlns:p14="http://schemas.microsoft.com/office/powerpoint/2010/main" val="105062105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pic>
        <p:nvPicPr>
          <p:cNvPr id="18" name="Рисунок 1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60134" y="0"/>
            <a:ext cx="4331866" cy="3403609"/>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8811630">
            <a:off x="348697" y="4677002"/>
            <a:ext cx="1319315" cy="2383971"/>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7374519" y="0"/>
            <a:ext cx="4823237" cy="6858000"/>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839788" y="457200"/>
            <a:ext cx="3932237" cy="1600200"/>
          </a:xfrm>
        </p:spPr>
        <p:txBody>
          <a:bodyPr anchor="b"/>
          <a:lstStyle>
            <a:lvl1pPr algn="ctr">
              <a:defRPr sz="3200"/>
            </a:lvl1pPr>
          </a:lstStyle>
          <a:p>
            <a:r>
              <a:rPr lang="en-US" dirty="0" err="1"/>
              <a:t>Lorem</a:t>
            </a:r>
            <a:r>
              <a:rPr lang="en-US" dirty="0"/>
              <a:t> </a:t>
            </a:r>
            <a:r>
              <a:rPr lang="en-US" dirty="0" err="1"/>
              <a:t>ipsum</a:t>
            </a:r>
            <a:r>
              <a:rPr lang="en-US" dirty="0"/>
              <a:t> dolor </a:t>
            </a:r>
            <a:endParaRPr lang="ru-RU" dirty="0"/>
          </a:p>
        </p:txBody>
      </p:sp>
      <p:sp>
        <p:nvSpPr>
          <p:cNvPr id="3" name="Объект 2"/>
          <p:cNvSpPr>
            <a:spLocks noGrp="1"/>
          </p:cNvSpPr>
          <p:nvPr>
            <p:ph idx="1" hasCustomPrompt="1"/>
          </p:nvPr>
        </p:nvSpPr>
        <p:spPr>
          <a:xfrm>
            <a:off x="5603456" y="457201"/>
            <a:ext cx="484683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 </a:t>
            </a:r>
            <a:endParaRPr lang="ru-RU" dirty="0"/>
          </a:p>
        </p:txBody>
      </p:sp>
      <p:sp>
        <p:nvSpPr>
          <p:cNvPr id="4" name="Текст 3"/>
          <p:cNvSpPr>
            <a:spLocks noGrp="1"/>
          </p:cNvSpPr>
          <p:nvPr>
            <p:ph type="body" sz="half" idx="2" hasCustomPrompt="1"/>
          </p:nvPr>
        </p:nvSpPr>
        <p:spPr>
          <a:xfrm>
            <a:off x="839788" y="2465614"/>
            <a:ext cx="3932237" cy="3403374"/>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r>
              <a:rPr lang="en-US" dirty="0"/>
              <a:t> dolor </a:t>
            </a:r>
            <a:endParaRPr lang="ru-RU" dirty="0"/>
          </a:p>
        </p:txBody>
      </p:sp>
      <p:sp>
        <p:nvSpPr>
          <p:cNvPr id="5" name="Дата 4"/>
          <p:cNvSpPr>
            <a:spLocks noGrp="1"/>
          </p:cNvSpPr>
          <p:nvPr>
            <p:ph type="dt" sz="half" idx="10"/>
          </p:nvPr>
        </p:nvSpPr>
        <p:spPr/>
        <p:txBody>
          <a:bodyPr/>
          <a:lstStyle/>
          <a:p>
            <a:fld id="{50161948-4C9C-4330-851D-41A393CF77C5}"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81717" y="4479876"/>
            <a:ext cx="635636" cy="635636"/>
          </a:xfrm>
          <a:prstGeom prst="rect">
            <a:avLst/>
          </a:prstGeom>
        </p:spPr>
      </p:pic>
      <p:pic>
        <p:nvPicPr>
          <p:cNvPr id="16" name="Рисунок 1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02563" y="5764520"/>
            <a:ext cx="635636" cy="635636"/>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64318" y="-170806"/>
            <a:ext cx="1888671" cy="1854045"/>
          </a:xfrm>
          <a:prstGeom prst="rect">
            <a:avLst/>
          </a:prstGeom>
        </p:spPr>
      </p:pic>
      <p:pic>
        <p:nvPicPr>
          <p:cNvPr id="12" name="Рисунок 1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822176" y="1194615"/>
            <a:ext cx="1223697" cy="2408464"/>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382105" y="59472"/>
            <a:ext cx="516691" cy="516691"/>
          </a:xfrm>
          <a:prstGeom prst="rect">
            <a:avLst/>
          </a:prstGeom>
        </p:spPr>
      </p:pic>
    </p:spTree>
    <p:extLst>
      <p:ext uri="{BB962C8B-B14F-4D97-AF65-F5344CB8AC3E}">
        <p14:creationId xmlns:p14="http://schemas.microsoft.com/office/powerpoint/2010/main" val="70701346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pic>
        <p:nvPicPr>
          <p:cNvPr id="10" name="Рисунок 9"/>
          <p:cNvPicPr>
            <a:picLocks noChangeAspect="1"/>
          </p:cNvPicPr>
          <p:nvPr userDrawn="1"/>
        </p:nvPicPr>
        <p:blipFill rotWithShape="1">
          <a:blip r:embed="rId2" cstate="email">
            <a:extLst>
              <a:ext uri="{28A0092B-C50C-407E-A947-70E740481C1C}">
                <a14:useLocalDpi xmlns:a14="http://schemas.microsoft.com/office/drawing/2010/main"/>
              </a:ext>
            </a:extLst>
          </a:blip>
          <a:srcRect r="66019"/>
          <a:stretch/>
        </p:blipFill>
        <p:spPr>
          <a:xfrm rot="5400000">
            <a:off x="7502418" y="2784167"/>
            <a:ext cx="1289666" cy="6858000"/>
          </a:xfrm>
          <a:prstGeom prst="rect">
            <a:avLst/>
          </a:prstGeom>
        </p:spPr>
      </p:pic>
      <p:pic>
        <p:nvPicPr>
          <p:cNvPr id="9" name="Рисунок 8"/>
          <p:cNvPicPr>
            <a:picLocks noChangeAspect="1"/>
          </p:cNvPicPr>
          <p:nvPr userDrawn="1"/>
        </p:nvPicPr>
        <p:blipFill rotWithShape="1">
          <a:blip r:embed="rId3" cstate="email">
            <a:extLst>
              <a:ext uri="{28A0092B-C50C-407E-A947-70E740481C1C}">
                <a14:useLocalDpi xmlns:a14="http://schemas.microsoft.com/office/drawing/2010/main"/>
              </a:ext>
            </a:extLst>
          </a:blip>
          <a:srcRect l="41620"/>
          <a:stretch/>
        </p:blipFill>
        <p:spPr>
          <a:xfrm rot="5400000">
            <a:off x="3773754" y="-3773754"/>
            <a:ext cx="4634946" cy="12182454"/>
          </a:xfrm>
          <a:prstGeom prst="rect">
            <a:avLst/>
          </a:prstGeom>
        </p:spPr>
      </p:pic>
      <p:pic>
        <p:nvPicPr>
          <p:cNvPr id="38" name="Рисунок 3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9337876" y="155276"/>
            <a:ext cx="3172531" cy="5437413"/>
          </a:xfrm>
          <a:prstGeom prst="rect">
            <a:avLst/>
          </a:prstGeom>
        </p:spPr>
      </p:pic>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457200"/>
            <a:ext cx="12192000" cy="1221971"/>
          </a:xfrm>
        </p:spPr>
        <p:txBody>
          <a:bodyPr anchor="b"/>
          <a:lstStyle>
            <a:lvl1pPr algn="ctr">
              <a:defRPr sz="3200"/>
            </a:lvl1pPr>
          </a:lstStyle>
          <a:p>
            <a:r>
              <a:rPr lang="en-US" dirty="0" err="1"/>
              <a:t>Lorem</a:t>
            </a:r>
            <a:r>
              <a:rPr lang="en-US" dirty="0"/>
              <a:t> </a:t>
            </a:r>
            <a:r>
              <a:rPr lang="en-US" dirty="0" err="1"/>
              <a:t>ipsum</a:t>
            </a:r>
            <a:endParaRPr lang="ru-RU" dirty="0"/>
          </a:p>
        </p:txBody>
      </p:sp>
      <p:sp>
        <p:nvSpPr>
          <p:cNvPr id="3" name="Рисунок 2"/>
          <p:cNvSpPr>
            <a:spLocks noGrp="1"/>
          </p:cNvSpPr>
          <p:nvPr>
            <p:ph type="pic" idx="1"/>
          </p:nvPr>
        </p:nvSpPr>
        <p:spPr>
          <a:xfrm>
            <a:off x="5183188" y="2573951"/>
            <a:ext cx="4436750" cy="32870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p>
        </p:txBody>
      </p:sp>
      <p:sp>
        <p:nvSpPr>
          <p:cNvPr id="4" name="Текст 3"/>
          <p:cNvSpPr>
            <a:spLocks noGrp="1"/>
          </p:cNvSpPr>
          <p:nvPr>
            <p:ph type="body" sz="half" idx="2" hasCustomPrompt="1"/>
          </p:nvPr>
        </p:nvSpPr>
        <p:spPr>
          <a:xfrm>
            <a:off x="839788" y="2573952"/>
            <a:ext cx="3932237" cy="329503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Lorem</a:t>
            </a:r>
            <a:r>
              <a:rPr lang="en-US" dirty="0"/>
              <a:t> </a:t>
            </a:r>
            <a:r>
              <a:rPr lang="en-US" dirty="0" err="1"/>
              <a:t>ipsum</a:t>
            </a:r>
            <a:endParaRPr lang="ru-RU" dirty="0"/>
          </a:p>
        </p:txBody>
      </p:sp>
      <p:sp>
        <p:nvSpPr>
          <p:cNvPr id="5" name="Дата 4"/>
          <p:cNvSpPr>
            <a:spLocks noGrp="1"/>
          </p:cNvSpPr>
          <p:nvPr>
            <p:ph type="dt" sz="half" idx="10"/>
          </p:nvPr>
        </p:nvSpPr>
        <p:spPr/>
        <p:txBody>
          <a:bodyPr/>
          <a:lstStyle/>
          <a:p>
            <a:fld id="{42DA9967-186C-4758-BC77-7B569BCD70AB}" type="datetime1">
              <a:rPr lang="ru-RU" smtClean="0"/>
              <a:t>02.09.2026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7E6CA31-DA56-47CF-9891-B6D0296B6AEC}" type="slidenum">
              <a:rPr lang="ru-RU" smtClean="0"/>
              <a:t>‹Nr.›</a:t>
            </a:fld>
            <a:endParaRPr lang="ru-RU"/>
          </a:p>
        </p:txBody>
      </p:sp>
      <p:pic>
        <p:nvPicPr>
          <p:cNvPr id="41" name="Рисунок 40"/>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608666" y="4771471"/>
            <a:ext cx="4256116" cy="1642435"/>
          </a:xfrm>
          <a:prstGeom prst="rect">
            <a:avLst/>
          </a:prstGeom>
        </p:spPr>
      </p:pic>
      <p:pic>
        <p:nvPicPr>
          <p:cNvPr id="43" name="Рисунок 4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661893" y="1772797"/>
            <a:ext cx="2770040" cy="214678"/>
          </a:xfrm>
          <a:prstGeom prst="rect">
            <a:avLst/>
          </a:prstGeom>
        </p:spPr>
      </p:pic>
    </p:spTree>
    <p:extLst>
      <p:ext uri="{BB962C8B-B14F-4D97-AF65-F5344CB8AC3E}">
        <p14:creationId xmlns:p14="http://schemas.microsoft.com/office/powerpoint/2010/main" val="14290165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32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rotWithShape="1">
          <a:blip r:embed="rId2" cstate="email">
            <a:extLst>
              <a:ext uri="{28A0092B-C50C-407E-A947-70E740481C1C}">
                <a14:useLocalDpi xmlns:a14="http://schemas.microsoft.com/office/drawing/2010/main"/>
              </a:ext>
            </a:extLst>
          </a:blip>
          <a:srcRect t="1314" b="72870"/>
          <a:stretch/>
        </p:blipFill>
        <p:spPr>
          <a:xfrm rot="16200000">
            <a:off x="9409138" y="3586196"/>
            <a:ext cx="3795290" cy="1770435"/>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137802" y="1766204"/>
            <a:ext cx="2054198" cy="2016538"/>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flipH="1">
            <a:off x="0" y="0"/>
            <a:ext cx="3285658" cy="685800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FA0DC356-0D27-4B86-9AAA-826EA6D7ECB1}"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8" name="Таблица 7"/>
          <p:cNvSpPr>
            <a:spLocks noGrp="1"/>
          </p:cNvSpPr>
          <p:nvPr>
            <p:ph type="tbl" sz="quarter" idx="13"/>
          </p:nvPr>
        </p:nvSpPr>
        <p:spPr>
          <a:xfrm>
            <a:off x="904875" y="447597"/>
            <a:ext cx="10382250" cy="5573713"/>
          </a:xfrm>
        </p:spPr>
        <p:txBody>
          <a:bodyPr/>
          <a:lstStyle/>
          <a:p>
            <a:endParaRPr lang="ru-RU"/>
          </a:p>
        </p:txBody>
      </p:sp>
      <p:pic>
        <p:nvPicPr>
          <p:cNvPr id="15" name="Рисунок 14"/>
          <p:cNvPicPr>
            <a:picLocks noChangeAspect="1"/>
          </p:cNvPicPr>
          <p:nvPr userDrawn="1"/>
        </p:nvPicPr>
        <p:blipFill rotWithShape="1">
          <a:blip r:embed="rId6" cstate="email">
            <a:extLst>
              <a:ext uri="{28A0092B-C50C-407E-A947-70E740481C1C}">
                <a14:useLocalDpi xmlns:a14="http://schemas.microsoft.com/office/drawing/2010/main"/>
              </a:ext>
            </a:extLst>
          </a:blip>
          <a:srcRect r="27583"/>
          <a:stretch/>
        </p:blipFill>
        <p:spPr>
          <a:xfrm flipH="1">
            <a:off x="-5756" y="2912265"/>
            <a:ext cx="862469" cy="2344069"/>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654402">
            <a:off x="11136657" y="3421105"/>
            <a:ext cx="1205815" cy="1317554"/>
          </a:xfrm>
          <a:prstGeom prst="rect">
            <a:avLst/>
          </a:prstGeom>
        </p:spPr>
      </p:pic>
    </p:spTree>
    <p:extLst>
      <p:ext uri="{BB962C8B-B14F-4D97-AF65-F5344CB8AC3E}">
        <p14:creationId xmlns:p14="http://schemas.microsoft.com/office/powerpoint/2010/main" val="373381717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33_Заголовок раздела">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241973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grpSp>
        <p:nvGrpSpPr>
          <p:cNvPr id="10" name="Группа 9"/>
          <p:cNvGrpSpPr/>
          <p:nvPr userDrawn="1"/>
        </p:nvGrpSpPr>
        <p:grpSpPr>
          <a:xfrm>
            <a:off x="0" y="0"/>
            <a:ext cx="12190413" cy="6858000"/>
            <a:chOff x="0" y="0"/>
            <a:chExt cx="12190413" cy="685800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4106230" cy="2773986"/>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443791" y="1283487"/>
              <a:ext cx="8746622" cy="5574513"/>
            </a:xfrm>
            <a:prstGeom prst="rect">
              <a:avLst/>
            </a:prstGeom>
          </p:spPr>
        </p:pic>
      </p:grpSp>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1517" y="6048972"/>
            <a:ext cx="968896" cy="809028"/>
          </a:xfrm>
          <a:prstGeom prst="rect">
            <a:avLst/>
          </a:prstGeom>
        </p:spPr>
      </p:pic>
      <p:sp>
        <p:nvSpPr>
          <p:cNvPr id="2" name="Заголовок 1"/>
          <p:cNvSpPr>
            <a:spLocks noGrp="1"/>
          </p:cNvSpPr>
          <p:nvPr>
            <p:ph type="title" hasCustomPrompt="1"/>
          </p:nvPr>
        </p:nvSpPr>
        <p:spPr>
          <a:xfrm>
            <a:off x="0" y="0"/>
            <a:ext cx="12192000" cy="2334986"/>
          </a:xfrm>
        </p:spPr>
        <p:txBody>
          <a:bodyPr/>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2775857" y="2883291"/>
            <a:ext cx="6330043" cy="2578127"/>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119D0BFC-63F8-4B9A-B6C4-D1EA70FD334B}"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595257" y="1642738"/>
            <a:ext cx="345621" cy="345621"/>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1917337">
            <a:off x="360934" y="1371794"/>
            <a:ext cx="768501" cy="1518557"/>
          </a:xfrm>
          <a:prstGeom prst="rect">
            <a:avLst/>
          </a:prstGeom>
        </p:spPr>
      </p:pic>
    </p:spTree>
    <p:extLst>
      <p:ext uri="{BB962C8B-B14F-4D97-AF65-F5344CB8AC3E}">
        <p14:creationId xmlns:p14="http://schemas.microsoft.com/office/powerpoint/2010/main" val="41625845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57" y="3175794"/>
            <a:ext cx="1760174" cy="3673929"/>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6200000">
            <a:off x="-1777752" y="1771996"/>
            <a:ext cx="5649296" cy="2105304"/>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Вертикальный заголовок 1"/>
          <p:cNvSpPr>
            <a:spLocks noGrp="1"/>
          </p:cNvSpPr>
          <p:nvPr>
            <p:ph type="title" orient="vert" hasCustomPrompt="1"/>
          </p:nvPr>
        </p:nvSpPr>
        <p:spPr>
          <a:xfrm>
            <a:off x="8724900" y="365125"/>
            <a:ext cx="2628900" cy="5811838"/>
          </a:xfrm>
        </p:spPr>
        <p:txBody>
          <a:bodyPr vert="eaVert"/>
          <a:lstStyle>
            <a:lvl1pPr algn="ctr">
              <a:defRPr/>
            </a:lvl1pPr>
          </a:lstStyle>
          <a:p>
            <a:r>
              <a:rPr lang="en-US" dirty="0" err="1"/>
              <a:t>Lorem</a:t>
            </a:r>
            <a:r>
              <a:rPr lang="en-US" dirty="0"/>
              <a:t> </a:t>
            </a:r>
            <a:r>
              <a:rPr lang="en-US" dirty="0" err="1"/>
              <a:t>ipsum</a:t>
            </a:r>
            <a:endParaRPr lang="ru-RU" dirty="0"/>
          </a:p>
        </p:txBody>
      </p:sp>
      <p:sp>
        <p:nvSpPr>
          <p:cNvPr id="3" name="Вертикальный текст 2"/>
          <p:cNvSpPr>
            <a:spLocks noGrp="1"/>
          </p:cNvSpPr>
          <p:nvPr>
            <p:ph type="body" orient="vert" idx="1" hasCustomPrompt="1"/>
          </p:nvPr>
        </p:nvSpPr>
        <p:spPr>
          <a:xfrm>
            <a:off x="838200" y="365125"/>
            <a:ext cx="7734300" cy="5811838"/>
          </a:xfrm>
        </p:spPr>
        <p:txBody>
          <a:bodyPr vert="eaVert"/>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r>
              <a:rPr lang="en-US" dirty="0"/>
              <a:t>.</a:t>
            </a:r>
            <a:endParaRPr lang="ru-RU" dirty="0"/>
          </a:p>
        </p:txBody>
      </p:sp>
      <p:sp>
        <p:nvSpPr>
          <p:cNvPr id="4" name="Дата 3"/>
          <p:cNvSpPr>
            <a:spLocks noGrp="1"/>
          </p:cNvSpPr>
          <p:nvPr>
            <p:ph type="dt" sz="half" idx="10"/>
          </p:nvPr>
        </p:nvSpPr>
        <p:spPr/>
        <p:txBody>
          <a:bodyPr/>
          <a:lstStyle/>
          <a:p>
            <a:fld id="{05196E87-5651-48F9-84AE-91EA7CA502E4}"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8" name="Рисунок 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rot="5400000">
            <a:off x="7476037" y="3136061"/>
            <a:ext cx="3483429" cy="269966"/>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3600000">
            <a:off x="1178613" y="4615007"/>
            <a:ext cx="1319104" cy="2596243"/>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0726" y="-1"/>
            <a:ext cx="2215243" cy="2174630"/>
          </a:xfrm>
          <a:prstGeom prst="rect">
            <a:avLst/>
          </a:prstGeom>
        </p:spPr>
      </p:pic>
      <p:pic>
        <p:nvPicPr>
          <p:cNvPr id="15" name="Рисунок 14"/>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803342" y="617713"/>
            <a:ext cx="1270934" cy="1273629"/>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5400000">
            <a:off x="9438160" y="2580013"/>
            <a:ext cx="3581400" cy="1382062"/>
          </a:xfrm>
          <a:prstGeom prst="rect">
            <a:avLst/>
          </a:prstGeom>
        </p:spPr>
      </p:pic>
    </p:spTree>
    <p:extLst>
      <p:ext uri="{BB962C8B-B14F-4D97-AF65-F5344CB8AC3E}">
        <p14:creationId xmlns:p14="http://schemas.microsoft.com/office/powerpoint/2010/main" val="29001340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2_LEER">
    <p:spTree>
      <p:nvGrpSpPr>
        <p:cNvPr id="1" name=""/>
        <p:cNvGrpSpPr/>
        <p:nvPr/>
      </p:nvGrpSpPr>
      <p:grpSpPr>
        <a:xfrm>
          <a:off x="0" y="0"/>
          <a:ext cx="0" cy="0"/>
          <a:chOff x="0" y="0"/>
          <a:chExt cx="0" cy="0"/>
        </a:xfrm>
      </p:grpSpPr>
      <p:sp>
        <p:nvSpPr>
          <p:cNvPr id="2" name="Titel"/>
          <p:cNvSpPr>
            <a:spLocks noGrp="1"/>
          </p:cNvSpPr>
          <p:nvPr>
            <p:ph type="title"/>
          </p:nvPr>
        </p:nvSpPr>
        <p:spPr bwMode="gray"/>
        <p:txBody>
          <a:bodyPr/>
          <a:lstStyle/>
          <a:p>
            <a:r>
              <a:rPr lang="de-DE" noProof="0" dirty="0"/>
              <a:t>Titelmasterformat durch Klicken bearbeiten</a:t>
            </a:r>
          </a:p>
        </p:txBody>
      </p:sp>
      <p:sp>
        <p:nvSpPr>
          <p:cNvPr id="7" name="Untertitel"/>
          <p:cNvSpPr>
            <a:spLocks noGrp="1"/>
          </p:cNvSpPr>
          <p:nvPr>
            <p:ph type="body" sz="quarter" idx="13" hasCustomPrompt="1"/>
          </p:nvPr>
        </p:nvSpPr>
        <p:spPr bwMode="gray">
          <a:xfrm>
            <a:off x="540070" y="972000"/>
            <a:ext cx="11111046" cy="540000"/>
          </a:xfrm>
        </p:spPr>
        <p:txBody>
          <a:bodyPr/>
          <a:lstStyle>
            <a:lvl1pPr marL="0" indent="0">
              <a:buNone/>
              <a:defRPr baseline="0">
                <a:solidFill>
                  <a:schemeClr val="bg1">
                    <a:lumMod val="50000"/>
                  </a:schemeClr>
                </a:solidFill>
              </a:defRPr>
            </a:lvl1pPr>
          </a:lstStyle>
          <a:p>
            <a:r>
              <a:rPr lang="de-DE" noProof="0" dirty="0"/>
              <a:t>Geben Sie Ihren Untertitel ein</a:t>
            </a:r>
          </a:p>
        </p:txBody>
      </p:sp>
    </p:spTree>
    <p:extLst>
      <p:ext uri="{BB962C8B-B14F-4D97-AF65-F5344CB8AC3E}">
        <p14:creationId xmlns:p14="http://schemas.microsoft.com/office/powerpoint/2010/main" val="155920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title-01">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1B083106-A84E-4281-A585-98572AF67B47}"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grpSp>
        <p:nvGrpSpPr>
          <p:cNvPr id="18" name="Группа 17"/>
          <p:cNvGrpSpPr/>
          <p:nvPr userDrawn="1"/>
        </p:nvGrpSpPr>
        <p:grpSpPr>
          <a:xfrm>
            <a:off x="0" y="-398436"/>
            <a:ext cx="12190413" cy="7256436"/>
            <a:chOff x="0" y="-398436"/>
            <a:chExt cx="12190413" cy="7256436"/>
          </a:xfrm>
        </p:grpSpPr>
        <p:pic>
          <p:nvPicPr>
            <p:cNvPr id="23" name="Рисунок 2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24" name="Рисунок 2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25" name="Группа 24"/>
            <p:cNvGrpSpPr/>
            <p:nvPr userDrawn="1"/>
          </p:nvGrpSpPr>
          <p:grpSpPr>
            <a:xfrm>
              <a:off x="0" y="1587"/>
              <a:ext cx="12176092" cy="5856700"/>
              <a:chOff x="0" y="1587"/>
              <a:chExt cx="12176092" cy="5856700"/>
            </a:xfrm>
          </p:grpSpPr>
          <p:pic>
            <p:nvPicPr>
              <p:cNvPr id="40" name="Рисунок 39"/>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41" name="Рисунок 40"/>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28" name="Рисунок 2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29"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31" name="Рисунок 3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32" name="Рисунок 3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33" name="Рисунок 3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34" name="Рисунок 33"/>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35" name="Рисунок 34"/>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36" name="Рисунок 35"/>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37" name="Рисунок 3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38" name="Рисунок 37"/>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39" name="Рисунок 3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4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43" name="Текст 2"/>
          <p:cNvSpPr>
            <a:spLocks noGrp="1"/>
          </p:cNvSpPr>
          <p:nvPr>
            <p:ph idx="1" hasCustomPrompt="1"/>
          </p:nvPr>
        </p:nvSpPr>
        <p:spPr>
          <a:xfrm>
            <a:off x="236765" y="2975647"/>
            <a:ext cx="3465676" cy="2146989"/>
          </a:xfrm>
          <a:prstGeom prst="rect">
            <a:avLst/>
          </a:prstGeom>
        </p:spPr>
        <p:txBody>
          <a:bodyPr vert="horz" lIns="91440" tIns="45720" rIns="91440" bIns="45720" rtlCol="0">
            <a:normAutofit/>
          </a:bodyPr>
          <a:lstStyle>
            <a:lvl1pPr marL="0" indent="0">
              <a:buNone/>
              <a:defRPr sz="18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4" name="Дата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ru-RU"/>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77DD9B-16CA-464A-A3D4-4D175F1ACCD1}" type="datetimeFigureOut">
              <a:rPr lang="ru-RU" smtClean="0">
                <a:solidFill>
                  <a:schemeClr val="tx1"/>
                </a:solidFill>
              </a:rPr>
              <a:pPr/>
              <a:t>02.09.2026</a:t>
            </a:fld>
            <a:endParaRPr lang="ru-RU" dirty="0">
              <a:solidFill>
                <a:schemeClr val="tx1"/>
              </a:solidFill>
            </a:endParaRPr>
          </a:p>
        </p:txBody>
      </p:sp>
      <p:sp>
        <p:nvSpPr>
          <p:cNvPr id="45" name="Номер слайда 5"/>
          <p:cNvSpPr txBox="1">
            <a:spLocks/>
          </p:cNvSpPr>
          <p:nvPr userDrawn="1"/>
        </p:nvSpPr>
        <p:spPr>
          <a:xfrm>
            <a:off x="11381363" y="6356350"/>
            <a:ext cx="664728"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7E6CA31-DA56-47CF-9891-B6D0296B6AEC}" type="slidenum">
              <a:rPr lang="ru-RU" b="0" cap="none" spc="0" smtClean="0">
                <a:ln w="0"/>
                <a:solidFill>
                  <a:schemeClr val="tx1"/>
                </a:solidFill>
                <a:effectLst>
                  <a:outerShdw blurRad="38100" dist="19050" dir="2700000" algn="tl" rotWithShape="0">
                    <a:schemeClr val="dk1">
                      <a:alpha val="40000"/>
                    </a:schemeClr>
                  </a:outerShdw>
                </a:effectLst>
              </a:rPr>
              <a:pPr/>
              <a:t>‹Nr.›</a:t>
            </a:fld>
            <a:endParaRPr lang="ru-RU" dirty="0"/>
          </a:p>
        </p:txBody>
      </p:sp>
    </p:spTree>
    <p:extLst>
      <p:ext uri="{BB962C8B-B14F-4D97-AF65-F5344CB8AC3E}">
        <p14:creationId xmlns:p14="http://schemas.microsoft.com/office/powerpoint/2010/main" val="72496755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pic>
        <p:nvPicPr>
          <p:cNvPr id="18" name="Grafik 17">
            <a:extLst>
              <a:ext uri="{FF2B5EF4-FFF2-40B4-BE49-F238E27FC236}">
                <a16:creationId xmlns:a16="http://schemas.microsoft.com/office/drawing/2014/main" id="{FF7B1472-3DEC-4DCD-A253-94BE0B66709F}"/>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1440687"/>
            <a:ext cx="1363283" cy="653609"/>
          </a:xfrm>
          <a:prstGeom prst="rect">
            <a:avLst/>
          </a:prstGeom>
        </p:spPr>
      </p:pic>
    </p:spTree>
    <p:extLst>
      <p:ext uri="{BB962C8B-B14F-4D97-AF65-F5344CB8AC3E}">
        <p14:creationId xmlns:p14="http://schemas.microsoft.com/office/powerpoint/2010/main" val="3015813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16203354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title-02">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500646" y="1256699"/>
            <a:ext cx="4988975" cy="4121448"/>
          </a:xfrm>
          <a:prstGeom prst="rect">
            <a:avLst/>
          </a:prstGeom>
        </p:spPr>
      </p:pic>
      <p:pic>
        <p:nvPicPr>
          <p:cNvPr id="11" name="Рисунок 10"/>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10800000">
            <a:off x="7472528" y="4436779"/>
            <a:ext cx="4573562" cy="1016945"/>
          </a:xfrm>
          <a:prstGeom prst="rect">
            <a:avLst/>
          </a:prstGeom>
        </p:spPr>
      </p:pic>
      <p:pic>
        <p:nvPicPr>
          <p:cNvPr id="6" name="Рисунок 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 y="0"/>
            <a:ext cx="7184571" cy="6858000"/>
          </a:xfrm>
          <a:prstGeom prst="rect">
            <a:avLst/>
          </a:prstGeom>
        </p:spPr>
      </p:pic>
      <p:sp>
        <p:nvSpPr>
          <p:cNvPr id="2" name="Заголовок 1"/>
          <p:cNvSpPr>
            <a:spLocks noGrp="1"/>
          </p:cNvSpPr>
          <p:nvPr>
            <p:ph type="title" hasCustomPrompt="1"/>
          </p:nvPr>
        </p:nvSpPr>
        <p:spPr>
          <a:xfrm>
            <a:off x="541589" y="88265"/>
            <a:ext cx="2621014" cy="3803007"/>
          </a:xfrm>
        </p:spPr>
        <p:txBody>
          <a:bodyPr/>
          <a:lstStyle>
            <a:lvl1pPr algn="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95E497E8-5E48-411D-B632-55C12A1740B3}"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pic>
        <p:nvPicPr>
          <p:cNvPr id="9" name="Рисунок 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867100" y="0"/>
            <a:ext cx="7323313" cy="5568043"/>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sp>
        <p:nvSpPr>
          <p:cNvPr id="13" name="Текст 12"/>
          <p:cNvSpPr>
            <a:spLocks noGrp="1"/>
          </p:cNvSpPr>
          <p:nvPr>
            <p:ph type="body" sz="quarter" idx="13" hasCustomPrompt="1"/>
          </p:nvPr>
        </p:nvSpPr>
        <p:spPr>
          <a:xfrm>
            <a:off x="236538" y="3641725"/>
            <a:ext cx="3502025" cy="1411288"/>
          </a:xfrm>
        </p:spPr>
        <p:txBody>
          <a:bodyPr/>
          <a:lstStyle>
            <a:lvl1pP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2" y="0"/>
            <a:ext cx="5257800" cy="1959407"/>
          </a:xfrm>
          <a:prstGeom prst="rect">
            <a:avLst/>
          </a:prstGeom>
        </p:spPr>
      </p:pic>
      <p:pic>
        <p:nvPicPr>
          <p:cNvPr id="16" name="Рисунок 15"/>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246839" y="2606379"/>
            <a:ext cx="1263242" cy="2486296"/>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459857">
            <a:off x="5242899" y="1331043"/>
            <a:ext cx="926692" cy="101256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938280" flipH="1">
            <a:off x="9536973" y="4109079"/>
            <a:ext cx="926692" cy="1012566"/>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707986">
            <a:off x="4442763" y="3321250"/>
            <a:ext cx="1357793" cy="1308007"/>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0120386">
            <a:off x="3794195" y="174220"/>
            <a:ext cx="2115711" cy="1974095"/>
          </a:xfrm>
          <a:prstGeom prst="rect">
            <a:avLst/>
          </a:prstGeom>
        </p:spPr>
      </p:pic>
    </p:spTree>
    <p:extLst>
      <p:ext uri="{BB962C8B-B14F-4D97-AF65-F5344CB8AC3E}">
        <p14:creationId xmlns:p14="http://schemas.microsoft.com/office/powerpoint/2010/main" val="412307566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03">
    <p:spTree>
      <p:nvGrpSpPr>
        <p:cNvPr id="1" name=""/>
        <p:cNvGrpSpPr/>
        <p:nvPr/>
      </p:nvGrpSpPr>
      <p:grpSpPr>
        <a:xfrm>
          <a:off x="0" y="0"/>
          <a:ext cx="0" cy="0"/>
          <a:chOff x="0" y="0"/>
          <a:chExt cx="0" cy="0"/>
        </a:xfrm>
      </p:grpSpPr>
      <p:pic>
        <p:nvPicPr>
          <p:cNvPr id="27" name="Рисунок 2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306" y="0"/>
            <a:ext cx="6239483" cy="2407816"/>
          </a:xfrm>
          <a:prstGeom prst="rect">
            <a:avLst/>
          </a:prstGeom>
        </p:spPr>
      </p:pic>
      <p:pic>
        <p:nvPicPr>
          <p:cNvPr id="25" name="Рисунок 2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5261969" y="3493788"/>
            <a:ext cx="3169481" cy="164813"/>
          </a:xfrm>
          <a:prstGeom prst="rect">
            <a:avLst/>
          </a:prstGeom>
        </p:spPr>
      </p:pic>
      <p:pic>
        <p:nvPicPr>
          <p:cNvPr id="24" name="Рисунок 2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423059" y="0"/>
            <a:ext cx="1936759" cy="3208564"/>
          </a:xfrm>
          <a:prstGeom prst="rect">
            <a:avLst/>
          </a:prstGeom>
        </p:spPr>
      </p:pic>
      <p:pic>
        <p:nvPicPr>
          <p:cNvPr id="12" name="Рисунок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2133600" y="0"/>
            <a:ext cx="10058400" cy="5957925"/>
          </a:xfrm>
          <a:prstGeom prst="rect">
            <a:avLst/>
          </a:prstGeom>
        </p:spPr>
      </p:pic>
      <p:pic>
        <p:nvPicPr>
          <p:cNvPr id="8" name="Рисунок 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 y="-203086"/>
            <a:ext cx="4713111" cy="670141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391E936C-AE85-4B49-A06B-40B621270838}"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7" name="Рисунок 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6213" y="0"/>
            <a:ext cx="6381890" cy="5355771"/>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8" name="Рисунок 17"/>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708809" y="27720"/>
            <a:ext cx="2852057" cy="2799769"/>
          </a:xfrm>
          <a:prstGeom prst="rect">
            <a:avLst/>
          </a:prstGeom>
        </p:spPr>
      </p:pic>
      <p:pic>
        <p:nvPicPr>
          <p:cNvPr id="17" name="Рисунок 1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244789" y="1333867"/>
            <a:ext cx="2013559" cy="2180685"/>
          </a:xfrm>
          <a:prstGeom prst="rect">
            <a:avLst/>
          </a:prstGeom>
        </p:spPr>
      </p:pic>
      <p:pic>
        <p:nvPicPr>
          <p:cNvPr id="23" name="Рисунок 22"/>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20296" y="60695"/>
            <a:ext cx="1165197" cy="1273172"/>
          </a:xfrm>
          <a:prstGeom prst="rect">
            <a:avLst/>
          </a:prstGeom>
        </p:spPr>
      </p:pic>
    </p:spTree>
    <p:extLst>
      <p:ext uri="{BB962C8B-B14F-4D97-AF65-F5344CB8AC3E}">
        <p14:creationId xmlns:p14="http://schemas.microsoft.com/office/powerpoint/2010/main" val="342449151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title-03">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376307" cy="3518221"/>
          </a:xfrm>
          <a:prstGeom prst="rect">
            <a:avLst/>
          </a:prstGeom>
        </p:spPr>
      </p:pic>
      <p:pic>
        <p:nvPicPr>
          <p:cNvPr id="19" name="Рисунок 1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0863471" flipH="1">
            <a:off x="382567" y="1475867"/>
            <a:ext cx="4872218" cy="4024993"/>
          </a:xfrm>
          <a:prstGeom prst="rect">
            <a:avLst/>
          </a:prstGeom>
        </p:spPr>
      </p:pic>
      <p:pic>
        <p:nvPicPr>
          <p:cNvPr id="16" name="Рисунок 15"/>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540325" y="4458656"/>
            <a:ext cx="4305300" cy="1372912"/>
          </a:xfrm>
          <a:prstGeom prst="rect">
            <a:avLst/>
          </a:prstGeom>
        </p:spPr>
      </p:pic>
      <p:pic>
        <p:nvPicPr>
          <p:cNvPr id="14" name="Рисунок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47765" y="0"/>
            <a:ext cx="8742647" cy="5306786"/>
          </a:xfrm>
          <a:prstGeom prst="rect">
            <a:avLst/>
          </a:prstGeom>
        </p:spPr>
      </p:pic>
      <p:sp>
        <p:nvSpPr>
          <p:cNvPr id="2" name="Заголовок 1"/>
          <p:cNvSpPr>
            <a:spLocks noGrp="1"/>
          </p:cNvSpPr>
          <p:nvPr>
            <p:ph type="title" hasCustomPrompt="1"/>
          </p:nvPr>
        </p:nvSpPr>
        <p:spPr>
          <a:xfrm>
            <a:off x="9054193" y="169908"/>
            <a:ext cx="2517624" cy="2761071"/>
          </a:xfrm>
        </p:spPr>
        <p:txBody>
          <a:bodyPr/>
          <a:lstStyle>
            <a:lvl1pPr algn="r">
              <a:defRPr>
                <a:solidFill>
                  <a:schemeClr val="tx1"/>
                </a:solidFill>
              </a:defRPr>
            </a:lvl1pPr>
          </a:lstStyle>
          <a:p>
            <a:r>
              <a:rPr lang="da-DK" dirty="0"/>
              <a:t>Lorem ipsum dolor sit amet</a:t>
            </a:r>
            <a:endParaRPr lang="ru-RU" dirty="0"/>
          </a:p>
        </p:txBody>
      </p:sp>
      <p:sp>
        <p:nvSpPr>
          <p:cNvPr id="3" name="Дата 2"/>
          <p:cNvSpPr>
            <a:spLocks noGrp="1"/>
          </p:cNvSpPr>
          <p:nvPr>
            <p:ph type="dt" sz="half" idx="10"/>
          </p:nvPr>
        </p:nvSpPr>
        <p:spPr/>
        <p:txBody>
          <a:bodyPr/>
          <a:lstStyle/>
          <a:p>
            <a:fld id="{64763719-8D50-4FF1-AFB0-D00D1CF8F0AA}" type="datetime1">
              <a:rPr lang="ru-RU" smtClean="0"/>
              <a:t>02.09.2026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7E6CA31-DA56-47CF-9891-B6D0296B6AEC}" type="slidenum">
              <a:rPr lang="ru-RU" smtClean="0"/>
              <a:pPr/>
              <a:t>‹Nr.›</a:t>
            </a:fld>
            <a:endParaRPr lang="ru-RU" dirty="0"/>
          </a:p>
        </p:txBody>
      </p:sp>
      <p:sp>
        <p:nvSpPr>
          <p:cNvPr id="13" name="Текст 12"/>
          <p:cNvSpPr>
            <a:spLocks noGrp="1"/>
          </p:cNvSpPr>
          <p:nvPr>
            <p:ph type="body" sz="quarter" idx="13" hasCustomPrompt="1"/>
          </p:nvPr>
        </p:nvSpPr>
        <p:spPr>
          <a:xfrm>
            <a:off x="8069792" y="3225914"/>
            <a:ext cx="3502025" cy="1411288"/>
          </a:xfrm>
        </p:spPr>
        <p:txBody>
          <a:bodyPr/>
          <a:lstStyle>
            <a:lvl1pPr algn="r">
              <a:defRPr sz="1600"/>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pic>
        <p:nvPicPr>
          <p:cNvPr id="6" name="Рисунок 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7013" y="902667"/>
            <a:ext cx="6773645" cy="4630915"/>
          </a:xfrm>
          <a:prstGeom prst="rect">
            <a:avLst/>
          </a:prstGeom>
        </p:spPr>
      </p:pic>
      <p:sp>
        <p:nvSpPr>
          <p:cNvPr id="10"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6493320" y="0"/>
            <a:ext cx="1736561" cy="2506436"/>
          </a:xfrm>
          <a:prstGeom prst="rect">
            <a:avLst/>
          </a:prstGeom>
        </p:spPr>
      </p:pic>
      <p:pic>
        <p:nvPicPr>
          <p:cNvPr id="20" name="Рисунок 19"/>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6064845" y="2774391"/>
            <a:ext cx="2990850" cy="155524"/>
          </a:xfrm>
          <a:prstGeom prst="rect">
            <a:avLst/>
          </a:prstGeom>
        </p:spPr>
      </p:pic>
      <p:pic>
        <p:nvPicPr>
          <p:cNvPr id="21" name="Рисунок 2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932337">
            <a:off x="335257" y="62979"/>
            <a:ext cx="1119420" cy="1223153"/>
          </a:xfrm>
          <a:prstGeom prst="rect">
            <a:avLst/>
          </a:prstGeom>
        </p:spPr>
      </p:pic>
      <p:pic>
        <p:nvPicPr>
          <p:cNvPr id="22" name="Рисунок 2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107368" y="3851205"/>
            <a:ext cx="732419" cy="732419"/>
          </a:xfrm>
          <a:prstGeom prst="rect">
            <a:avLst/>
          </a:prstGeom>
        </p:spPr>
      </p:pic>
      <p:pic>
        <p:nvPicPr>
          <p:cNvPr id="26" name="Рисунок 2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3625277" y="187457"/>
            <a:ext cx="900634" cy="905638"/>
          </a:xfrm>
          <a:prstGeom prst="rect">
            <a:avLst/>
          </a:prstGeom>
        </p:spPr>
      </p:pic>
    </p:spTree>
    <p:extLst>
      <p:ext uri="{BB962C8B-B14F-4D97-AF65-F5344CB8AC3E}">
        <p14:creationId xmlns:p14="http://schemas.microsoft.com/office/powerpoint/2010/main" val="11478529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itle" preserve="1">
  <p:cSld name="sub-topic-01">
    <p:spTree>
      <p:nvGrpSpPr>
        <p:cNvPr id="1" name=""/>
        <p:cNvGrpSpPr/>
        <p:nvPr/>
      </p:nvGrpSpPr>
      <p:grpSpPr>
        <a:xfrm>
          <a:off x="0" y="0"/>
          <a:ext cx="0" cy="0"/>
          <a:chOff x="0" y="0"/>
          <a:chExt cx="0" cy="0"/>
        </a:xfrm>
      </p:grpSpPr>
      <p:grpSp>
        <p:nvGrpSpPr>
          <p:cNvPr id="17" name="Группа 16"/>
          <p:cNvGrpSpPr/>
          <p:nvPr userDrawn="1"/>
        </p:nvGrpSpPr>
        <p:grpSpPr>
          <a:xfrm>
            <a:off x="0" y="0"/>
            <a:ext cx="12190413" cy="6871807"/>
            <a:chOff x="0" y="0"/>
            <a:chExt cx="12190413" cy="687180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7707874" y="0"/>
              <a:ext cx="4147972" cy="687180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7376" y="0"/>
              <a:ext cx="4139638"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1" name="Рисунок 1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019762" y="2929662"/>
              <a:ext cx="3693546" cy="3812642"/>
            </a:xfrm>
            <a:prstGeom prst="rect">
              <a:avLst/>
            </a:prstGeom>
          </p:spPr>
        </p:pic>
        <p:pic>
          <p:nvPicPr>
            <p:cNvPr id="12" name="Рисунок 1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55493" y="2708920"/>
              <a:ext cx="3538656" cy="3779194"/>
            </a:xfrm>
            <a:prstGeom prst="rect">
              <a:avLst/>
            </a:prstGeom>
          </p:spPr>
        </p:pic>
        <p:pic>
          <p:nvPicPr>
            <p:cNvPr id="13" name="Рисунок 1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905918" y="0"/>
              <a:ext cx="2314457" cy="1010832"/>
            </a:xfrm>
            <a:prstGeom prst="rect">
              <a:avLst/>
            </a:prstGeom>
          </p:spPr>
        </p:pic>
        <p:pic>
          <p:nvPicPr>
            <p:cNvPr id="14" name="Рисунок 1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V="1">
              <a:off x="4216885" y="5243007"/>
              <a:ext cx="3729391" cy="1628800"/>
            </a:xfrm>
            <a:prstGeom prst="rect">
              <a:avLst/>
            </a:prstGeom>
          </p:spPr>
        </p:pic>
        <p:pic>
          <p:nvPicPr>
            <p:cNvPr id="15" name="Рисунок 1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0" y="1365969"/>
              <a:ext cx="2598973" cy="262785"/>
            </a:xfrm>
            <a:prstGeom prst="rect">
              <a:avLst/>
            </a:prstGeom>
          </p:spPr>
        </p:pic>
        <p:pic>
          <p:nvPicPr>
            <p:cNvPr id="16" name="Рисунок 15"/>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flipV="1">
              <a:off x="9591440" y="1365969"/>
              <a:ext cx="2598973" cy="262785"/>
            </a:xfrm>
            <a:prstGeom prst="rect">
              <a:avLst/>
            </a:prstGeom>
          </p:spPr>
        </p:pic>
      </p:grpSp>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CF5DE0BB-7D7A-4D18-A8F8-3B4EF0B743A8}"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25246674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title" preserve="1">
  <p:cSld name="sub-topic-02">
    <p:spTree>
      <p:nvGrpSpPr>
        <p:cNvPr id="1" name=""/>
        <p:cNvGrpSpPr/>
        <p:nvPr/>
      </p:nvGrpSpPr>
      <p:grpSpPr>
        <a:xfrm>
          <a:off x="0" y="0"/>
          <a:ext cx="0" cy="0"/>
          <a:chOff x="0" y="0"/>
          <a:chExt cx="0" cy="0"/>
        </a:xfrm>
      </p:grpSpPr>
      <p:grpSp>
        <p:nvGrpSpPr>
          <p:cNvPr id="9" name="Группа 8"/>
          <p:cNvGrpSpPr/>
          <p:nvPr userDrawn="1"/>
        </p:nvGrpSpPr>
        <p:grpSpPr>
          <a:xfrm>
            <a:off x="-7685" y="-1"/>
            <a:ext cx="12215900" cy="5401644"/>
            <a:chOff x="-7685" y="-1"/>
            <a:chExt cx="12215900" cy="5401644"/>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6200000">
              <a:off x="-1702001" y="1694315"/>
              <a:ext cx="5401643" cy="2013012"/>
            </a:xfrm>
            <a:prstGeom prst="rect">
              <a:avLst/>
            </a:prstGeom>
          </p:spPr>
        </p:pic>
        <p:pic>
          <p:nvPicPr>
            <p:cNvPr id="30" name="Рисунок 29"/>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5400000" flipH="1">
              <a:off x="8500887" y="1694316"/>
              <a:ext cx="5401643" cy="2013012"/>
            </a:xfrm>
            <a:prstGeom prst="rect">
              <a:avLst/>
            </a:prstGeom>
          </p:spPr>
        </p:pic>
      </p:grpSp>
      <p:grpSp>
        <p:nvGrpSpPr>
          <p:cNvPr id="29" name="Группа 28"/>
          <p:cNvGrpSpPr/>
          <p:nvPr userDrawn="1"/>
        </p:nvGrpSpPr>
        <p:grpSpPr>
          <a:xfrm>
            <a:off x="-37819" y="0"/>
            <a:ext cx="12200175" cy="6858000"/>
            <a:chOff x="-37819" y="0"/>
            <a:chExt cx="12200175" cy="6858000"/>
          </a:xfrm>
        </p:grpSpPr>
        <p:pic>
          <p:nvPicPr>
            <p:cNvPr id="27" name="Рисунок 2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V="1">
              <a:off x="-37819" y="0"/>
              <a:ext cx="4139638" cy="6858000"/>
            </a:xfrm>
            <a:prstGeom prst="rect">
              <a:avLst/>
            </a:prstGeom>
          </p:spPr>
        </p:pic>
        <p:pic>
          <p:nvPicPr>
            <p:cNvPr id="28" name="Рисунок 27"/>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flipH="1" flipV="1">
              <a:off x="8022718" y="0"/>
              <a:ext cx="4139638" cy="6858000"/>
            </a:xfrm>
            <a:prstGeom prst="rect">
              <a:avLst/>
            </a:prstGeom>
          </p:spPr>
        </p:pic>
      </p:grpSp>
      <p:grpSp>
        <p:nvGrpSpPr>
          <p:cNvPr id="26" name="Группа 25"/>
          <p:cNvGrpSpPr/>
          <p:nvPr userDrawn="1"/>
        </p:nvGrpSpPr>
        <p:grpSpPr>
          <a:xfrm>
            <a:off x="387424" y="0"/>
            <a:ext cx="11042132" cy="6859390"/>
            <a:chOff x="387424" y="0"/>
            <a:chExt cx="11042132" cy="6859390"/>
          </a:xfrm>
        </p:grpSpPr>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644625" y="3478929"/>
              <a:ext cx="4837042" cy="374871"/>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9166348" y="2703637"/>
              <a:ext cx="2263208" cy="3883587"/>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87424" y="2996952"/>
              <a:ext cx="2194636" cy="3765920"/>
            </a:xfrm>
            <a:prstGeom prst="rect">
              <a:avLst/>
            </a:prstGeom>
          </p:spPr>
        </p:pic>
        <p:pic>
          <p:nvPicPr>
            <p:cNvPr id="21" name="Рисунок 20"/>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5874357" y="334062"/>
              <a:ext cx="377577" cy="377577"/>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806259" y="2602805"/>
              <a:ext cx="8579482" cy="117967"/>
            </a:xfrm>
            <a:prstGeom prst="rect">
              <a:avLst/>
            </a:prstGeom>
          </p:spPr>
        </p:pic>
        <p:pic>
          <p:nvPicPr>
            <p:cNvPr id="23" name="Рисунок 22"/>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rot="10800000">
              <a:off x="5324145" y="6048972"/>
              <a:ext cx="1855578" cy="81041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766614" y="0"/>
              <a:ext cx="1272583" cy="555797"/>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956277" y="0"/>
              <a:ext cx="1272583" cy="555797"/>
            </a:xfrm>
            <a:prstGeom prst="rect">
              <a:avLst/>
            </a:prstGeom>
          </p:spPr>
        </p:pic>
      </p:grpSp>
      <p:pic>
        <p:nvPicPr>
          <p:cNvPr id="7" name="Рисунок 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529246" y="1643883"/>
            <a:ext cx="9144000" cy="828901"/>
          </a:xfrm>
        </p:spPr>
        <p:txBody>
          <a:bodyPr anchor="b">
            <a:noAutofit/>
          </a:bodyPr>
          <a:lstStyle>
            <a:lvl1pPr algn="ctr">
              <a:defRPr sz="54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30D48228-6AC6-46C0-BB19-24FD6348D8AE}"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361934228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itle" preserve="1">
  <p:cSld name="sub-topic-03">
    <p:spTree>
      <p:nvGrpSpPr>
        <p:cNvPr id="1" name=""/>
        <p:cNvGrpSpPr/>
        <p:nvPr/>
      </p:nvGrpSpPr>
      <p:grpSpPr>
        <a:xfrm>
          <a:off x="0" y="0"/>
          <a:ext cx="0" cy="0"/>
          <a:chOff x="0" y="0"/>
          <a:chExt cx="0" cy="0"/>
        </a:xfrm>
      </p:grpSpPr>
      <p:grpSp>
        <p:nvGrpSpPr>
          <p:cNvPr id="12" name="Группа 11"/>
          <p:cNvGrpSpPr/>
          <p:nvPr userDrawn="1"/>
        </p:nvGrpSpPr>
        <p:grpSpPr>
          <a:xfrm>
            <a:off x="0" y="-15941"/>
            <a:ext cx="12200394" cy="6876669"/>
            <a:chOff x="0" y="-15941"/>
            <a:chExt cx="12200394" cy="6876669"/>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0" y="2728"/>
              <a:ext cx="3285658" cy="6858000"/>
            </a:xfrm>
            <a:prstGeom prst="rect">
              <a:avLst/>
            </a:prstGeom>
          </p:spPr>
        </p:pic>
        <p:pic>
          <p:nvPicPr>
            <p:cNvPr id="22" name="Рисунок 21"/>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flipV="1">
              <a:off x="8914736" y="-15941"/>
              <a:ext cx="3285658" cy="6858000"/>
            </a:xfrm>
            <a:prstGeom prst="rect">
              <a:avLst/>
            </a:prstGeom>
          </p:spPr>
        </p:pic>
      </p:grpSp>
      <p:grpSp>
        <p:nvGrpSpPr>
          <p:cNvPr id="10" name="Группа 9"/>
          <p:cNvGrpSpPr/>
          <p:nvPr userDrawn="1"/>
        </p:nvGrpSpPr>
        <p:grpSpPr>
          <a:xfrm>
            <a:off x="1453046" y="2818412"/>
            <a:ext cx="8762986" cy="2505655"/>
            <a:chOff x="1453046" y="2818412"/>
            <a:chExt cx="8762986" cy="2505655"/>
          </a:xfrm>
        </p:grpSpPr>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453046" y="2818412"/>
              <a:ext cx="2468230" cy="2468230"/>
            </a:xfrm>
            <a:prstGeom prst="rect">
              <a:avLst/>
            </a:prstGeom>
          </p:spPr>
        </p:pic>
        <p:pic>
          <p:nvPicPr>
            <p:cNvPr id="39" name="Рисунок 3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47802" y="2855837"/>
              <a:ext cx="2468230" cy="2468230"/>
            </a:xfrm>
            <a:prstGeom prst="rect">
              <a:avLst/>
            </a:prstGeom>
          </p:spPr>
        </p:pic>
      </p:grpSp>
      <p:grpSp>
        <p:nvGrpSpPr>
          <p:cNvPr id="8" name="Группа 7"/>
          <p:cNvGrpSpPr/>
          <p:nvPr userDrawn="1"/>
        </p:nvGrpSpPr>
        <p:grpSpPr>
          <a:xfrm>
            <a:off x="-133486" y="-15941"/>
            <a:ext cx="12215328" cy="7241745"/>
            <a:chOff x="-133486" y="-15941"/>
            <a:chExt cx="12215328" cy="7241745"/>
          </a:xfrm>
        </p:grpSpPr>
        <p:pic>
          <p:nvPicPr>
            <p:cNvPr id="30" name="Рисунок 2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0800000">
              <a:off x="5348416" y="6186735"/>
              <a:ext cx="1536966" cy="671265"/>
            </a:xfrm>
            <a:prstGeom prst="rect">
              <a:avLst/>
            </a:prstGeom>
          </p:spPr>
        </p:pic>
        <p:pic>
          <p:nvPicPr>
            <p:cNvPr id="31" name="Рисунок 30"/>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5447134" y="-15941"/>
              <a:ext cx="1190545" cy="519967"/>
            </a:xfrm>
            <a:prstGeom prst="rect">
              <a:avLst/>
            </a:prstGeom>
          </p:spPr>
        </p:pic>
        <p:pic>
          <p:nvPicPr>
            <p:cNvPr id="32" name="Рисунок 31"/>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993080" y="3279462"/>
              <a:ext cx="4140132" cy="320860"/>
            </a:xfrm>
            <a:prstGeom prst="rect">
              <a:avLst/>
            </a:prstGeom>
          </p:spPr>
        </p:pic>
        <p:pic>
          <p:nvPicPr>
            <p:cNvPr id="33" name="Рисунок 32"/>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33486" y="2453228"/>
              <a:ext cx="4599527" cy="4599527"/>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6881326" y="2280177"/>
              <a:ext cx="4945627" cy="4945627"/>
            </a:xfrm>
            <a:prstGeom prst="rect">
              <a:avLst/>
            </a:prstGeom>
          </p:spPr>
        </p:pic>
        <p:pic>
          <p:nvPicPr>
            <p:cNvPr id="35" name="Рисунок 34"/>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867976" y="354226"/>
              <a:ext cx="390339" cy="390339"/>
            </a:xfrm>
            <a:prstGeom prst="rect">
              <a:avLst/>
            </a:prstGeom>
          </p:spPr>
        </p:pic>
        <p:pic>
          <p:nvPicPr>
            <p:cNvPr id="36" name="Рисунок 35"/>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133486" y="533875"/>
              <a:ext cx="4762500" cy="247650"/>
            </a:xfrm>
            <a:prstGeom prst="rect">
              <a:avLst/>
            </a:prstGeom>
          </p:spPr>
        </p:pic>
        <p:pic>
          <p:nvPicPr>
            <p:cNvPr id="37" name="Рисунок 36"/>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7319342" y="537940"/>
              <a:ext cx="4762500" cy="247650"/>
            </a:xfrm>
            <a:prstGeom prst="rect">
              <a:avLst/>
            </a:prstGeom>
          </p:spPr>
        </p:pic>
        <p:pic>
          <p:nvPicPr>
            <p:cNvPr id="38" name="Рисунок 37"/>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6200000" flipV="1">
              <a:off x="4903745" y="5533169"/>
              <a:ext cx="2406353" cy="243309"/>
            </a:xfrm>
            <a:prstGeom prst="rect">
              <a:avLst/>
            </a:prstGeom>
          </p:spPr>
        </p:pic>
      </p:grpSp>
      <p:pic>
        <p:nvPicPr>
          <p:cNvPr id="7" name="Рисунок 6"/>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ctrTitle" hasCustomPrompt="1"/>
          </p:nvPr>
        </p:nvSpPr>
        <p:spPr>
          <a:xfrm>
            <a:off x="1495422" y="1696340"/>
            <a:ext cx="9144000" cy="828901"/>
          </a:xfrm>
        </p:spPr>
        <p:txBody>
          <a:bodyPr anchor="b"/>
          <a:lstStyle>
            <a:lvl1pPr algn="ctr">
              <a:defRPr sz="6000"/>
            </a:lvl1pPr>
          </a:lstStyle>
          <a:p>
            <a:r>
              <a:rPr lang="da-DK" dirty="0"/>
              <a:t>Lorem ipsum </a:t>
            </a:r>
            <a:br>
              <a:rPr lang="ru-RU" dirty="0"/>
            </a:br>
            <a:r>
              <a:rPr lang="da-DK" dirty="0"/>
              <a:t>dolor sit amet</a:t>
            </a:r>
            <a:endParaRPr lang="ru-RU" dirty="0"/>
          </a:p>
        </p:txBody>
      </p:sp>
      <p:sp>
        <p:nvSpPr>
          <p:cNvPr id="3" name="Подзаголовок 2"/>
          <p:cNvSpPr>
            <a:spLocks noGrp="1"/>
          </p:cNvSpPr>
          <p:nvPr>
            <p:ph type="subTitle" idx="1" hasCustomPrompt="1"/>
          </p:nvPr>
        </p:nvSpPr>
        <p:spPr>
          <a:xfrm>
            <a:off x="1529246" y="2892642"/>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dirty="0"/>
              <a:t>Lorem ipsum dolor sit amet</a:t>
            </a:r>
            <a:endParaRPr lang="ru-RU" dirty="0"/>
          </a:p>
        </p:txBody>
      </p:sp>
      <p:sp>
        <p:nvSpPr>
          <p:cNvPr id="4" name="Дата 3"/>
          <p:cNvSpPr>
            <a:spLocks noGrp="1"/>
          </p:cNvSpPr>
          <p:nvPr>
            <p:ph type="dt" sz="half" idx="10"/>
          </p:nvPr>
        </p:nvSpPr>
        <p:spPr/>
        <p:txBody>
          <a:bodyPr/>
          <a:lstStyle/>
          <a:p>
            <a:fld id="{D958F7B9-DCC7-41C3-872C-426736F09F81}"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46934840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18194912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Заголовок и объект">
    <p:spTree>
      <p:nvGrpSpPr>
        <p:cNvPr id="1" name=""/>
        <p:cNvGrpSpPr/>
        <p:nvPr/>
      </p:nvGrpSpPr>
      <p:grpSpPr>
        <a:xfrm>
          <a:off x="0" y="0"/>
          <a:ext cx="0" cy="0"/>
          <a:chOff x="0" y="0"/>
          <a:chExt cx="0" cy="0"/>
        </a:xfrm>
      </p:grpSpPr>
      <p:grpSp>
        <p:nvGrpSpPr>
          <p:cNvPr id="31" name="Группа 30"/>
          <p:cNvGrpSpPr/>
          <p:nvPr userDrawn="1"/>
        </p:nvGrpSpPr>
        <p:grpSpPr>
          <a:xfrm>
            <a:off x="-9326" y="0"/>
            <a:ext cx="12203410" cy="6877876"/>
            <a:chOff x="-9326" y="0"/>
            <a:chExt cx="12203410" cy="6877876"/>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05936" y="4185084"/>
              <a:ext cx="7290489" cy="2264608"/>
            </a:xfrm>
            <a:prstGeom prst="rect">
              <a:avLst/>
            </a:prstGeom>
          </p:spPr>
        </p:pic>
        <p:pic>
          <p:nvPicPr>
            <p:cNvPr id="14" name="Рисунок 1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654781" y="2600907"/>
              <a:ext cx="3539303" cy="4276969"/>
            </a:xfrm>
            <a:prstGeom prst="rect">
              <a:avLst/>
            </a:prstGeom>
          </p:spPr>
        </p:pic>
        <p:pic>
          <p:nvPicPr>
            <p:cNvPr id="15" name="Рисунок 1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5290467" cy="4567437"/>
            </a:xfrm>
            <a:prstGeom prst="rect">
              <a:avLst/>
            </a:prstGeom>
          </p:spPr>
        </p:pic>
        <p:pic>
          <p:nvPicPr>
            <p:cNvPr id="16" name="Рисунок 15"/>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3848927"/>
              <a:ext cx="2001020" cy="300153"/>
            </a:xfrm>
            <a:prstGeom prst="rect">
              <a:avLst/>
            </a:prstGeom>
          </p:spPr>
        </p:pic>
        <p:pic>
          <p:nvPicPr>
            <p:cNvPr id="17" name="Рисунок 1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189938" y="0"/>
              <a:ext cx="1000475" cy="842400"/>
            </a:xfrm>
            <a:prstGeom prst="rect">
              <a:avLst/>
            </a:prstGeom>
          </p:spPr>
        </p:pic>
        <p:pic>
          <p:nvPicPr>
            <p:cNvPr id="18" name="Рисунок 17"/>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151305" y="3916928"/>
              <a:ext cx="2706534" cy="2960948"/>
            </a:xfrm>
            <a:prstGeom prst="rect">
              <a:avLst/>
            </a:prstGeom>
          </p:spPr>
        </p:pic>
        <p:pic>
          <p:nvPicPr>
            <p:cNvPr id="19" name="Рисунок 18"/>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0" y="0"/>
              <a:ext cx="4201160" cy="3753036"/>
            </a:xfrm>
            <a:prstGeom prst="rect">
              <a:avLst/>
            </a:prstGeom>
          </p:spPr>
        </p:pic>
        <p:pic>
          <p:nvPicPr>
            <p:cNvPr id="20" name="Рисунок 1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50" y="1138203"/>
              <a:ext cx="2000970" cy="5253658"/>
            </a:xfrm>
            <a:prstGeom prst="rect">
              <a:avLst/>
            </a:prstGeom>
          </p:spPr>
        </p:pic>
        <p:pic>
          <p:nvPicPr>
            <p:cNvPr id="24" name="Рисунок 23"/>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5992472" flipV="1">
              <a:off x="2070776" y="4677340"/>
              <a:ext cx="376436" cy="353850"/>
            </a:xfrm>
            <a:prstGeom prst="rect">
              <a:avLst/>
            </a:prstGeom>
          </p:spPr>
        </p:pic>
        <p:pic>
          <p:nvPicPr>
            <p:cNvPr id="25" name="Рисунок 24"/>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2901090" flipV="1">
              <a:off x="10397548" y="1487071"/>
              <a:ext cx="376436" cy="353850"/>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rot="14481458" flipV="1">
              <a:off x="5513787" y="73347"/>
              <a:ext cx="376436" cy="353850"/>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0885158" y="1016732"/>
              <a:ext cx="1301918" cy="1943112"/>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V="1">
              <a:off x="-9326" y="6304149"/>
              <a:ext cx="1716784" cy="446364"/>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flipV="1">
              <a:off x="3921834" y="6581967"/>
              <a:ext cx="3858692" cy="192935"/>
            </a:xfrm>
            <a:prstGeom prst="rect">
              <a:avLst/>
            </a:prstGeom>
          </p:spPr>
        </p:pic>
        <p:pic>
          <p:nvPicPr>
            <p:cNvPr id="30" name="Рисунок 29"/>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5768336" y="1492354"/>
              <a:ext cx="358329" cy="358329"/>
            </a:xfrm>
            <a:prstGeom prst="rect">
              <a:avLst/>
            </a:prstGeom>
          </p:spPr>
        </p:pic>
      </p:grpSp>
      <p:pic>
        <p:nvPicPr>
          <p:cNvPr id="7" name="Рисунок 6"/>
          <p:cNvPicPr>
            <a:picLocks noChangeAspect="1"/>
          </p:cNvPicPr>
          <p:nvPr userDrawn="1"/>
        </p:nvPicPr>
        <p:blipFill>
          <a:blip r:embed="rId15" cstate="email">
            <a:extLst>
              <a:ext uri="{28A0092B-C50C-407E-A947-70E740481C1C}">
                <a14:useLocalDpi xmlns:a14="http://schemas.microsoft.com/office/drawing/2010/main"/>
              </a:ext>
            </a:extLst>
          </a:blip>
          <a:stretch>
            <a:fillRect/>
          </a:stretch>
        </p:blipFill>
        <p:spPr>
          <a:xfrm>
            <a:off x="11228484" y="6068848"/>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en-US" dirty="0" err="1"/>
              <a:t>Lorem</a:t>
            </a:r>
            <a:r>
              <a:rPr lang="en-US" dirty="0"/>
              <a:t> </a:t>
            </a:r>
            <a:r>
              <a:rPr lang="en-US" dirty="0" err="1"/>
              <a:t>ipsum</a:t>
            </a:r>
            <a:r>
              <a:rPr lang="en-US" dirty="0"/>
              <a:t> dolor</a:t>
            </a:r>
            <a:endParaRPr lang="ru-RU" dirty="0"/>
          </a:p>
        </p:txBody>
      </p:sp>
      <p:sp>
        <p:nvSpPr>
          <p:cNvPr id="3" name="Объект 2"/>
          <p:cNvSpPr>
            <a:spLocks noGrp="1"/>
          </p:cNvSpPr>
          <p:nvPr>
            <p:ph idx="1" hasCustomPrompt="1"/>
          </p:nvPr>
        </p:nvSpPr>
        <p:spPr>
          <a:xfrm>
            <a:off x="3477986" y="2114237"/>
            <a:ext cx="5176795" cy="2041810"/>
          </a:xfrm>
        </p:spPr>
        <p:txBody>
          <a:bodyPr/>
          <a:lstStyle>
            <a:lvl1pPr algn="ctr">
              <a:defRPr/>
            </a:lvl1pPr>
            <a:lvl2pPr algn="ctr">
              <a:defRPr/>
            </a:lvl2pPr>
            <a:lvl3pPr algn="ctr">
              <a:defRPr/>
            </a:lvl3pPr>
            <a:lvl4pPr algn="ctr">
              <a:defRPr/>
            </a:lvl4pPr>
            <a:lvl5pPr algn="ctr">
              <a:defRPr/>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
        <p:nvSpPr>
          <p:cNvPr id="4" name="Дата 3"/>
          <p:cNvSpPr>
            <a:spLocks noGrp="1"/>
          </p:cNvSpPr>
          <p:nvPr>
            <p:ph type="dt" sz="half" idx="10"/>
          </p:nvPr>
        </p:nvSpPr>
        <p:spPr/>
        <p:txBody>
          <a:bodyPr/>
          <a:lstStyle/>
          <a:p>
            <a:fld id="{ACCF059B-CE98-477A-91A0-E014015D0EA3}"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
        <p:nvSpPr>
          <p:cNvPr id="33" name="Текст 32"/>
          <p:cNvSpPr>
            <a:spLocks noGrp="1"/>
          </p:cNvSpPr>
          <p:nvPr>
            <p:ph type="body" sz="quarter" idx="13" hasCustomPrompt="1"/>
          </p:nvPr>
        </p:nvSpPr>
        <p:spPr>
          <a:xfrm>
            <a:off x="3122451" y="4967174"/>
            <a:ext cx="5608864" cy="2014729"/>
          </a:xfrm>
        </p:spPr>
        <p:txBody>
          <a:bodyPr/>
          <a:lstStyle>
            <a:lvl1pPr algn="ctr">
              <a:defRPr sz="1600" b="1"/>
            </a:lvl1pPr>
            <a:lvl2pPr algn="ctr">
              <a:defRPr b="1"/>
            </a:lvl2pPr>
            <a:lvl3pPr algn="ctr">
              <a:defRPr b="1"/>
            </a:lvl3pPr>
            <a:lvl4pPr>
              <a:defRPr b="1"/>
            </a:lvl4pPr>
            <a:lvl5pPr>
              <a:defRPr b="1"/>
            </a:lvl5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a:t>
            </a:r>
            <a:r>
              <a:rPr lang="en-US" dirty="0" err="1"/>
              <a:t>dolore</a:t>
            </a:r>
            <a:r>
              <a:rPr lang="en-US" dirty="0"/>
              <a:t> magna </a:t>
            </a:r>
            <a:r>
              <a:rPr lang="en-US" dirty="0" err="1"/>
              <a:t>aliqua</a:t>
            </a:r>
            <a:endParaRPr lang="ru-RU" dirty="0"/>
          </a:p>
        </p:txBody>
      </p:sp>
    </p:spTree>
    <p:extLst>
      <p:ext uri="{BB962C8B-B14F-4D97-AF65-F5344CB8AC3E}">
        <p14:creationId xmlns:p14="http://schemas.microsoft.com/office/powerpoint/2010/main" val="10306323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17" name="Группа 16"/>
          <p:cNvGrpSpPr/>
          <p:nvPr userDrawn="1"/>
        </p:nvGrpSpPr>
        <p:grpSpPr>
          <a:xfrm>
            <a:off x="0" y="0"/>
            <a:ext cx="12197756" cy="6868237"/>
            <a:chOff x="0" y="0"/>
            <a:chExt cx="12197756" cy="6868237"/>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3138251" y="0"/>
              <a:ext cx="9059505" cy="6868237"/>
            </a:xfrm>
            <a:prstGeom prst="rect">
              <a:avLst/>
            </a:prstGeom>
          </p:spPr>
        </p:pic>
        <p:pic>
          <p:nvPicPr>
            <p:cNvPr id="9" name="Рисунок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39222" y="507696"/>
              <a:ext cx="3477333" cy="504986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222258" y="620688"/>
              <a:ext cx="484448" cy="455381"/>
            </a:xfrm>
            <a:prstGeom prst="rect">
              <a:avLst/>
            </a:prstGeom>
          </p:spPr>
        </p:pic>
        <p:pic>
          <p:nvPicPr>
            <p:cNvPr id="11" name="Рисунок 10"/>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6791128">
              <a:off x="11244834" y="4257092"/>
              <a:ext cx="484448" cy="455381"/>
            </a:xfrm>
            <a:prstGeom prst="rect">
              <a:avLst/>
            </a:prstGeom>
          </p:spPr>
        </p:pic>
        <p:pic>
          <p:nvPicPr>
            <p:cNvPr id="12" name="Рисунок 11"/>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rot="12598309">
              <a:off x="292020" y="6146633"/>
              <a:ext cx="484448" cy="455381"/>
            </a:xfrm>
            <a:prstGeom prst="rect">
              <a:avLst/>
            </a:prstGeom>
          </p:spPr>
        </p:pic>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15171" y="3656060"/>
              <a:ext cx="390339" cy="390339"/>
            </a:xfrm>
            <a:prstGeom prst="rect">
              <a:avLst/>
            </a:prstGeom>
          </p:spPr>
        </p:pic>
        <p:pic>
          <p:nvPicPr>
            <p:cNvPr id="14" name="Рисунок 13"/>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6239222" y="6112226"/>
              <a:ext cx="4762500" cy="247650"/>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0" y="1404200"/>
              <a:ext cx="2098762" cy="314814"/>
            </a:xfrm>
            <a:prstGeom prst="rect">
              <a:avLst/>
            </a:prstGeom>
          </p:spPr>
        </p:pic>
        <p:pic>
          <p:nvPicPr>
            <p:cNvPr id="16" name="Рисунок 15"/>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442578" y="5561664"/>
              <a:ext cx="5630831" cy="225233"/>
            </a:xfrm>
            <a:prstGeom prst="rect">
              <a:avLst/>
            </a:prstGeom>
          </p:spPr>
        </p:pic>
      </p:grpSp>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675790" y="2049738"/>
            <a:ext cx="5164406" cy="1343397"/>
          </a:xfrm>
        </p:spPr>
        <p:txBody>
          <a:bodyPr anchor="b"/>
          <a:lstStyle>
            <a:lvl1pPr algn="ctr">
              <a:defRPr sz="6000"/>
            </a:lvl1pPr>
          </a:lstStyle>
          <a:p>
            <a:r>
              <a:rPr lang="da-DK" dirty="0"/>
              <a:t>Lorem ipsum dolor</a:t>
            </a:r>
            <a:endParaRPr lang="ru-RU" dirty="0"/>
          </a:p>
        </p:txBody>
      </p:sp>
      <p:sp>
        <p:nvSpPr>
          <p:cNvPr id="3" name="Текст 2"/>
          <p:cNvSpPr>
            <a:spLocks noGrp="1"/>
          </p:cNvSpPr>
          <p:nvPr>
            <p:ph type="body" idx="1" hasCustomPrompt="1"/>
          </p:nvPr>
        </p:nvSpPr>
        <p:spPr>
          <a:xfrm>
            <a:off x="1847254" y="4242117"/>
            <a:ext cx="2926171"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a:t>
            </a:r>
            <a:endParaRPr lang="ru-RU" dirty="0"/>
          </a:p>
        </p:txBody>
      </p:sp>
      <p:sp>
        <p:nvSpPr>
          <p:cNvPr id="4" name="Дата 3"/>
          <p:cNvSpPr>
            <a:spLocks noGrp="1"/>
          </p:cNvSpPr>
          <p:nvPr>
            <p:ph type="dt" sz="half" idx="10"/>
          </p:nvPr>
        </p:nvSpPr>
        <p:spPr/>
        <p:txBody>
          <a:bodyPr/>
          <a:lstStyle/>
          <a:p>
            <a:fld id="{38681E92-CF5A-44DE-A223-5FF7178439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spTree>
    <p:extLst>
      <p:ext uri="{BB962C8B-B14F-4D97-AF65-F5344CB8AC3E}">
        <p14:creationId xmlns:p14="http://schemas.microsoft.com/office/powerpoint/2010/main" val="119842214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secHead" preserve="1">
  <p:cSld name="4_Заголовок раздела">
    <p:spTree>
      <p:nvGrpSpPr>
        <p:cNvPr id="1" name=""/>
        <p:cNvGrpSpPr/>
        <p:nvPr/>
      </p:nvGrpSpPr>
      <p:grpSpPr>
        <a:xfrm>
          <a:off x="0" y="0"/>
          <a:ext cx="0" cy="0"/>
          <a:chOff x="0" y="0"/>
          <a:chExt cx="0" cy="0"/>
        </a:xfrm>
      </p:grpSpPr>
      <p:pic>
        <p:nvPicPr>
          <p:cNvPr id="21" name="Рисунок 2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18336" y="2139043"/>
            <a:ext cx="3913531" cy="4729194"/>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49036"/>
            <a:ext cx="12192000"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2183945" y="2587218"/>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8355D2B3-0EBE-4E98-9739-14C6400DA930}"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901042" y="5579155"/>
            <a:ext cx="6667500" cy="333375"/>
          </a:xfrm>
          <a:prstGeom prst="rect">
            <a:avLst/>
          </a:prstGeom>
        </p:spPr>
      </p:pic>
      <p:pic>
        <p:nvPicPr>
          <p:cNvPr id="20" name="Рисунок 19"/>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5861956" y="1777869"/>
            <a:ext cx="461282" cy="461282"/>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3084" flipH="1">
            <a:off x="955944" y="2143335"/>
            <a:ext cx="253722" cy="1902279"/>
          </a:xfrm>
          <a:prstGeom prst="rect">
            <a:avLst/>
          </a:prstGeom>
        </p:spPr>
      </p:pic>
      <p:pic>
        <p:nvPicPr>
          <p:cNvPr id="23" name="Рисунок 2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4152103">
            <a:off x="841407" y="3203981"/>
            <a:ext cx="552355" cy="1866039"/>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9171353" y="4726477"/>
            <a:ext cx="794378" cy="798791"/>
          </a:xfrm>
          <a:prstGeom prst="rect">
            <a:avLst/>
          </a:prstGeom>
        </p:spPr>
      </p:pic>
      <p:pic>
        <p:nvPicPr>
          <p:cNvPr id="26" name="Рисунок 25"/>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721418" y="1453508"/>
            <a:ext cx="3014884" cy="3014884"/>
          </a:xfrm>
          <a:prstGeom prst="rect">
            <a:avLst/>
          </a:prstGeom>
        </p:spPr>
      </p:pic>
      <p:pic>
        <p:nvPicPr>
          <p:cNvPr id="27" name="Рисунок 2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flipH="1">
            <a:off x="10056488" y="4482131"/>
            <a:ext cx="2135512" cy="555233"/>
          </a:xfrm>
          <a:prstGeom prst="rect">
            <a:avLst/>
          </a:prstGeom>
        </p:spPr>
      </p:pic>
      <p:pic>
        <p:nvPicPr>
          <p:cNvPr id="28" name="Рисунок 27"/>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flipH="1">
            <a:off x="-18336" y="11333"/>
            <a:ext cx="1670956" cy="2493902"/>
          </a:xfrm>
          <a:prstGeom prst="rect">
            <a:avLst/>
          </a:prstGeom>
        </p:spPr>
      </p:pic>
      <p:pic>
        <p:nvPicPr>
          <p:cNvPr id="29" name="Рисунок 28"/>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9384488">
            <a:off x="960166" y="4715367"/>
            <a:ext cx="342550" cy="321997"/>
          </a:xfrm>
          <a:prstGeom prst="rect">
            <a:avLst/>
          </a:prstGeom>
        </p:spPr>
      </p:pic>
      <p:pic>
        <p:nvPicPr>
          <p:cNvPr id="30" name="Рисунок 29"/>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639368">
            <a:off x="1542630" y="237020"/>
            <a:ext cx="342550" cy="321997"/>
          </a:xfrm>
          <a:prstGeom prst="rect">
            <a:avLst/>
          </a:prstGeom>
        </p:spPr>
      </p:pic>
      <p:pic>
        <p:nvPicPr>
          <p:cNvPr id="31" name="Рисунок 30"/>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rot="17410889">
            <a:off x="10754876" y="5534789"/>
            <a:ext cx="342550" cy="321997"/>
          </a:xfrm>
          <a:prstGeom prst="rect">
            <a:avLst/>
          </a:prstGeom>
        </p:spPr>
      </p:pic>
    </p:spTree>
    <p:extLst>
      <p:ext uri="{BB962C8B-B14F-4D97-AF65-F5344CB8AC3E}">
        <p14:creationId xmlns:p14="http://schemas.microsoft.com/office/powerpoint/2010/main" val="464547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01798" y="0"/>
            <a:ext cx="4669971" cy="1038381"/>
          </a:xfrm>
          <a:prstGeom prst="rect">
            <a:avLst/>
          </a:prstGeom>
        </p:spPr>
      </p:pic>
      <p:grpSp>
        <p:nvGrpSpPr>
          <p:cNvPr id="11" name="Группа 10"/>
          <p:cNvGrpSpPr/>
          <p:nvPr userDrawn="1"/>
        </p:nvGrpSpPr>
        <p:grpSpPr>
          <a:xfrm>
            <a:off x="0" y="0"/>
            <a:ext cx="8973927" cy="6858000"/>
            <a:chOff x="0" y="0"/>
            <a:chExt cx="8973927" cy="6858000"/>
          </a:xfrm>
        </p:grpSpPr>
        <p:pic>
          <p:nvPicPr>
            <p:cNvPr id="8" name="Рисунок 7"/>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4211427" y="6308945"/>
              <a:ext cx="4762500" cy="247650"/>
            </a:xfrm>
            <a:prstGeom prst="rect">
              <a:avLst/>
            </a:prstGeom>
          </p:spPr>
        </p:pic>
        <p:pic>
          <p:nvPicPr>
            <p:cNvPr id="9" name="Рисунок 8"/>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0" y="0"/>
              <a:ext cx="6234545" cy="6858000"/>
            </a:xfrm>
            <a:prstGeom prst="rect">
              <a:avLst/>
            </a:prstGeom>
          </p:spPr>
        </p:pic>
        <p:pic>
          <p:nvPicPr>
            <p:cNvPr id="10" name="Рисунок 9"/>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451512" y="0"/>
              <a:ext cx="4139638" cy="6858000"/>
            </a:xfrm>
            <a:prstGeom prst="rect">
              <a:avLst/>
            </a:prstGeom>
          </p:spPr>
        </p:pic>
      </p:grpSp>
      <p:pic>
        <p:nvPicPr>
          <p:cNvPr id="7" name="Рисунок 6"/>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p:ph type="title" hasCustomPrompt="1"/>
          </p:nvPr>
        </p:nvSpPr>
        <p:spPr>
          <a:xfrm>
            <a:off x="0" y="528411"/>
            <a:ext cx="12192000" cy="1186089"/>
          </a:xfrm>
        </p:spPr>
        <p:txBody>
          <a:bodyPr/>
          <a:lstStyle>
            <a:lvl1pPr algn="ctr">
              <a:defRPr/>
            </a:lvl1pPr>
          </a:lstStyle>
          <a:p>
            <a:r>
              <a:rPr lang="da-DK" dirty="0"/>
              <a:t>Lorem ipsum dolor </a:t>
            </a:r>
            <a:br>
              <a:rPr lang="ru-RU" dirty="0"/>
            </a:br>
            <a:r>
              <a:rPr lang="da-DK" dirty="0"/>
              <a:t>sit amet</a:t>
            </a:r>
            <a:endParaRPr lang="ru-RU" dirty="0"/>
          </a:p>
        </p:txBody>
      </p:sp>
      <p:sp>
        <p:nvSpPr>
          <p:cNvPr id="3" name="Объект 2"/>
          <p:cNvSpPr>
            <a:spLocks noGrp="1"/>
          </p:cNvSpPr>
          <p:nvPr>
            <p:ph idx="1" hasCustomPrompt="1"/>
          </p:nvPr>
        </p:nvSpPr>
        <p:spPr>
          <a:xfrm>
            <a:off x="5591150" y="2114236"/>
            <a:ext cx="6010299" cy="3602929"/>
          </a:xfrm>
        </p:spPr>
        <p:txBody>
          <a:bodyPr/>
          <a:lstStyle>
            <a:lvl1pPr algn="r">
              <a:defRPr/>
            </a:lvl1pPr>
            <a:lvl2pPr algn="r">
              <a:defRPr/>
            </a:lvl2pPr>
            <a:lvl3pPr algn="r">
              <a:defRPr/>
            </a:lvl3pPr>
            <a:lvl4pPr algn="r">
              <a:defRPr/>
            </a:lvl4pPr>
            <a:lvl5pPr algn="r">
              <a:defRPr/>
            </a:lvl5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a:t>
            </a:r>
            <a:endParaRPr lang="ru-RU" dirty="0"/>
          </a:p>
        </p:txBody>
      </p:sp>
      <p:sp>
        <p:nvSpPr>
          <p:cNvPr id="4" name="Дата 3"/>
          <p:cNvSpPr>
            <a:spLocks noGrp="1"/>
          </p:cNvSpPr>
          <p:nvPr>
            <p:ph type="dt" sz="half" idx="10"/>
          </p:nvPr>
        </p:nvSpPr>
        <p:spPr/>
        <p:txBody>
          <a:bodyPr/>
          <a:lstStyle/>
          <a:p>
            <a:fld id="{6BD8AA49-75D6-409B-8DBD-57CEB4B0E106}"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2" name="Рисунок 1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flipH="1" flipV="1">
            <a:off x="10345265" y="5699345"/>
            <a:ext cx="1846735" cy="313710"/>
          </a:xfrm>
          <a:prstGeom prst="rect">
            <a:avLst/>
          </a:prstGeom>
        </p:spPr>
      </p:pic>
      <p:pic>
        <p:nvPicPr>
          <p:cNvPr id="13" name="Рисунок 1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0947" y="549765"/>
            <a:ext cx="3444606" cy="5903721"/>
          </a:xfrm>
          <a:prstGeom prst="rect">
            <a:avLst/>
          </a:prstGeom>
        </p:spPr>
      </p:pic>
      <p:pic>
        <p:nvPicPr>
          <p:cNvPr id="14" name="Рисунок 1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V="1">
            <a:off x="9284886" y="0"/>
            <a:ext cx="2428422" cy="2433572"/>
          </a:xfrm>
          <a:prstGeom prst="rect">
            <a:avLst/>
          </a:prstGeom>
        </p:spPr>
      </p:pic>
    </p:spTree>
    <p:extLst>
      <p:ext uri="{BB962C8B-B14F-4D97-AF65-F5344CB8AC3E}">
        <p14:creationId xmlns:p14="http://schemas.microsoft.com/office/powerpoint/2010/main" val="32978515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7_Заголовок раздел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354688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2187348" y="1738132"/>
            <a:ext cx="7817304" cy="254811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p:txBody>
          <a:bodyPr/>
          <a:lstStyle/>
          <a:p>
            <a:fld id="{7ACBA8B6-FF0C-43DA-B7A5-9AE7C560BBE7}"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469821" y="5648183"/>
            <a:ext cx="5252358" cy="262618"/>
          </a:xfrm>
          <a:prstGeom prst="rect">
            <a:avLst/>
          </a:prstGeom>
        </p:spPr>
      </p:pic>
      <p:pic>
        <p:nvPicPr>
          <p:cNvPr id="9" name="Рисунок 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rot="2325349">
            <a:off x="9456734" y="1616909"/>
            <a:ext cx="2058636" cy="4201298"/>
          </a:xfrm>
          <a:prstGeom prst="rect">
            <a:avLst/>
          </a:prstGeom>
        </p:spPr>
      </p:pic>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3325727">
            <a:off x="9439892" y="1537917"/>
            <a:ext cx="2092319" cy="4270039"/>
          </a:xfrm>
          <a:prstGeom prst="rect">
            <a:avLst/>
          </a:prstGeom>
        </p:spPr>
      </p:pic>
      <p:pic>
        <p:nvPicPr>
          <p:cNvPr id="2" name="Рисунок 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flipH="1">
            <a:off x="105843" y="3279407"/>
            <a:ext cx="2872260" cy="2872260"/>
          </a:xfrm>
          <a:prstGeom prst="rect">
            <a:avLst/>
          </a:prstGeom>
        </p:spPr>
      </p:pic>
      <p:pic>
        <p:nvPicPr>
          <p:cNvPr id="11" name="Рисунок 10"/>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0459534" y="3972227"/>
            <a:ext cx="1371600" cy="1371600"/>
          </a:xfrm>
          <a:prstGeom prst="rect">
            <a:avLst/>
          </a:prstGeom>
        </p:spPr>
      </p:pic>
      <p:pic>
        <p:nvPicPr>
          <p:cNvPr id="12" name="Рисунок 11"/>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88757" y="286906"/>
            <a:ext cx="853216" cy="857956"/>
          </a:xfrm>
          <a:prstGeom prst="rect">
            <a:avLst/>
          </a:prstGeom>
        </p:spPr>
      </p:pic>
      <p:pic>
        <p:nvPicPr>
          <p:cNvPr id="13" name="Рисунок 12"/>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2192444">
            <a:off x="1083050" y="1247203"/>
            <a:ext cx="399721" cy="375738"/>
          </a:xfrm>
          <a:prstGeom prst="rect">
            <a:avLst/>
          </a:prstGeom>
        </p:spPr>
      </p:pic>
      <p:pic>
        <p:nvPicPr>
          <p:cNvPr id="16" name="Рисунок 15"/>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10800000">
            <a:off x="10259673" y="2281347"/>
            <a:ext cx="399721" cy="375738"/>
          </a:xfrm>
          <a:prstGeom prst="rect">
            <a:avLst/>
          </a:prstGeom>
        </p:spPr>
      </p:pic>
      <p:pic>
        <p:nvPicPr>
          <p:cNvPr id="17" name="Рисунок 16"/>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rot="8536621">
            <a:off x="317286" y="5563248"/>
            <a:ext cx="399721" cy="375738"/>
          </a:xfrm>
          <a:prstGeom prst="rect">
            <a:avLst/>
          </a:prstGeom>
        </p:spPr>
      </p:pic>
    </p:spTree>
    <p:extLst>
      <p:ext uri="{BB962C8B-B14F-4D97-AF65-F5344CB8AC3E}">
        <p14:creationId xmlns:p14="http://schemas.microsoft.com/office/powerpoint/2010/main" val="133108367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More_text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35842" y="2998366"/>
            <a:ext cx="1261914" cy="3869871"/>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3" name="Текст 2"/>
          <p:cNvSpPr>
            <a:spLocks noGrp="1"/>
          </p:cNvSpPr>
          <p:nvPr>
            <p:ph type="body" idx="1" hasCustomPrompt="1"/>
          </p:nvPr>
        </p:nvSpPr>
        <p:spPr>
          <a:xfrm>
            <a:off x="877169" y="375556"/>
            <a:ext cx="10319657" cy="5610173"/>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 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ru-RU" dirty="0"/>
          </a:p>
        </p:txBody>
      </p:sp>
      <p:sp>
        <p:nvSpPr>
          <p:cNvPr id="4" name="Дата 3"/>
          <p:cNvSpPr>
            <a:spLocks noGrp="1"/>
          </p:cNvSpPr>
          <p:nvPr>
            <p:ph type="dt" sz="half" idx="10"/>
          </p:nvPr>
        </p:nvSpPr>
        <p:spPr/>
        <p:txBody>
          <a:bodyPr/>
          <a:lstStyle/>
          <a:p>
            <a:fld id="{11008D1A-76FF-4BB6-A144-A282012ABF72}" type="datetime1">
              <a:rPr lang="ru-RU" smtClean="0"/>
              <a:t>02.09.2026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9" name="Рисунок 18"/>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4038600" y="6059209"/>
            <a:ext cx="3529495" cy="176475"/>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0" y="0"/>
            <a:ext cx="877169" cy="5802284"/>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1713308" y="4942988"/>
            <a:ext cx="302079" cy="283954"/>
          </a:xfrm>
          <a:prstGeom prst="rect">
            <a:avLst/>
          </a:prstGeom>
        </p:spPr>
      </p:pic>
    </p:spTree>
    <p:extLst>
      <p:ext uri="{BB962C8B-B14F-4D97-AF65-F5344CB8AC3E}">
        <p14:creationId xmlns:p14="http://schemas.microsoft.com/office/powerpoint/2010/main" val="330451718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5_Заголовок раздела">
    <p:spTree>
      <p:nvGrpSpPr>
        <p:cNvPr id="1" name=""/>
        <p:cNvGrpSpPr/>
        <p:nvPr/>
      </p:nvGrpSpPr>
      <p:grpSpPr>
        <a:xfrm>
          <a:off x="0" y="0"/>
          <a:ext cx="0" cy="0"/>
          <a:chOff x="0" y="0"/>
          <a:chExt cx="0" cy="0"/>
        </a:xfrm>
      </p:grpSpPr>
      <p:pic>
        <p:nvPicPr>
          <p:cNvPr id="13" name="Рисунок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rot="1864131">
            <a:off x="5577950" y="5921853"/>
            <a:ext cx="1120784" cy="1224643"/>
          </a:xfrm>
          <a:prstGeom prst="rect">
            <a:avLst/>
          </a:prstGeom>
        </p:spPr>
      </p:pic>
      <p:pic>
        <p:nvPicPr>
          <p:cNvPr id="12" name="Рисунок 1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 y="0"/>
            <a:ext cx="5504013" cy="6858000"/>
          </a:xfrm>
          <a:prstGeom prst="rect">
            <a:avLst/>
          </a:prstGeom>
        </p:spPr>
      </p:pic>
      <p:pic>
        <p:nvPicPr>
          <p:cNvPr id="10" name="Рисунок 9"/>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0" y="4977310"/>
            <a:ext cx="1513408" cy="1880690"/>
          </a:xfrm>
          <a:prstGeom prst="rect">
            <a:avLst/>
          </a:prstGeom>
        </p:spPr>
      </p:pic>
      <p:pic>
        <p:nvPicPr>
          <p:cNvPr id="7" name="Рисунок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2"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sp>
        <p:nvSpPr>
          <p:cNvPr id="3" name="Текст 2"/>
          <p:cNvSpPr>
            <a:spLocks noGrp="1"/>
          </p:cNvSpPr>
          <p:nvPr>
            <p:ph type="body" idx="1" hasCustomPrompt="1"/>
          </p:nvPr>
        </p:nvSpPr>
        <p:spPr>
          <a:xfrm>
            <a:off x="726616" y="2325182"/>
            <a:ext cx="5184321" cy="3487789"/>
          </a:xfrm>
        </p:spPr>
        <p:txBody>
          <a:bodyPr/>
          <a:lstStyle>
            <a:lvl1pPr marL="0" indent="0" algn="l">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sp>
        <p:nvSpPr>
          <p:cNvPr id="4" name="Дата 3"/>
          <p:cNvSpPr>
            <a:spLocks noGrp="1"/>
          </p:cNvSpPr>
          <p:nvPr>
            <p:ph type="dt" sz="half" idx="10"/>
          </p:nvPr>
        </p:nvSpPr>
        <p:spPr>
          <a:xfrm>
            <a:off x="2061026" y="6356349"/>
            <a:ext cx="2743200" cy="365125"/>
          </a:xfrm>
        </p:spPr>
        <p:txBody>
          <a:bodyPr/>
          <a:lstStyle/>
          <a:p>
            <a:fld id="{B1C2B6F7-EF03-4497-B29D-CB7D612AD2DE}" type="datetime1">
              <a:rPr lang="ru-RU" smtClean="0"/>
              <a:t>02.09.2026</a:t>
            </a:fld>
            <a:endParaRPr lang="ru-RU"/>
          </a:p>
        </p:txBody>
      </p:sp>
      <p:sp>
        <p:nvSpPr>
          <p:cNvPr id="5" name="Нижний колонтитул 4"/>
          <p:cNvSpPr>
            <a:spLocks noGrp="1"/>
          </p:cNvSpPr>
          <p:nvPr>
            <p:ph type="ftr" sz="quarter" idx="11"/>
          </p:nvPr>
        </p:nvSpPr>
        <p:spPr>
          <a:xfrm>
            <a:off x="6316436" y="6356349"/>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7179597" y="2325182"/>
            <a:ext cx="4179887" cy="3462338"/>
          </a:xfrm>
        </p:spPr>
        <p:txBody>
          <a:bodyPr/>
          <a:lstStyle/>
          <a:p>
            <a:endParaRPr lang="ru-RU" dirty="0"/>
          </a:p>
        </p:txBody>
      </p:sp>
      <p:pic>
        <p:nvPicPr>
          <p:cNvPr id="14" name="Рисунок 13"/>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0758376">
            <a:off x="10450307" y="230235"/>
            <a:ext cx="1557105" cy="1500011"/>
          </a:xfrm>
          <a:prstGeom prst="rect">
            <a:avLst/>
          </a:prstGeom>
        </p:spPr>
      </p:pic>
      <p:pic>
        <p:nvPicPr>
          <p:cNvPr id="15" name="Рисунок 14"/>
          <p:cNvPicPr>
            <a:picLocks noChangeAspect="1"/>
          </p:cNvPicPr>
          <p:nvPr userDrawn="1"/>
        </p:nvPicPr>
        <p:blipFill rotWithShape="1">
          <a:blip r:embed="rId8" cstate="email">
            <a:extLst>
              <a:ext uri="{28A0092B-C50C-407E-A947-70E740481C1C}">
                <a14:useLocalDpi xmlns:a14="http://schemas.microsoft.com/office/drawing/2010/main"/>
              </a:ext>
            </a:extLst>
          </a:blip>
          <a:srcRect l="-4425" t="2003" r="45637" b="-2003"/>
          <a:stretch/>
        </p:blipFill>
        <p:spPr>
          <a:xfrm>
            <a:off x="11228859" y="3823359"/>
            <a:ext cx="976061" cy="1629861"/>
          </a:xfrm>
          <a:prstGeom prst="rect">
            <a:avLst/>
          </a:prstGeom>
        </p:spPr>
      </p:pic>
    </p:spTree>
    <p:extLst>
      <p:ext uri="{BB962C8B-B14F-4D97-AF65-F5344CB8AC3E}">
        <p14:creationId xmlns:p14="http://schemas.microsoft.com/office/powerpoint/2010/main" val="8747480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6_Заголовок раздела">
    <p:spTree>
      <p:nvGrpSpPr>
        <p:cNvPr id="1" name=""/>
        <p:cNvGrpSpPr/>
        <p:nvPr/>
      </p:nvGrpSpPr>
      <p:grpSpPr>
        <a:xfrm>
          <a:off x="0" y="0"/>
          <a:ext cx="0" cy="0"/>
          <a:chOff x="0" y="0"/>
          <a:chExt cx="0" cy="0"/>
        </a:xfrm>
      </p:grpSpPr>
      <p:pic>
        <p:nvPicPr>
          <p:cNvPr id="11" name="Рисунок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H="1">
            <a:off x="0" y="0"/>
            <a:ext cx="9046002"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DCF5F25-5CA5-4AD8-9FB2-893AB81C355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9" name="Рисунок 8"/>
          <p:cNvSpPr>
            <a:spLocks noGrp="1"/>
          </p:cNvSpPr>
          <p:nvPr>
            <p:ph type="pic" sz="quarter" idx="13"/>
          </p:nvPr>
        </p:nvSpPr>
        <p:spPr>
          <a:xfrm>
            <a:off x="1379764" y="739549"/>
            <a:ext cx="9432713" cy="5047971"/>
          </a:xfrm>
        </p:spPr>
        <p:txBody>
          <a:bodyPr/>
          <a:lstStyle/>
          <a:p>
            <a:endParaRPr lang="ru-RU" dirty="0"/>
          </a:p>
        </p:txBody>
      </p:sp>
      <p:pic>
        <p:nvPicPr>
          <p:cNvPr id="8" name="Рисунок 7"/>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286120" y="6009338"/>
            <a:ext cx="7620000" cy="304800"/>
          </a:xfrm>
          <a:prstGeom prst="rect">
            <a:avLst/>
          </a:prstGeom>
        </p:spPr>
      </p:pic>
      <p:pic>
        <p:nvPicPr>
          <p:cNvPr id="16" name="Рисунок 15"/>
          <p:cNvPicPr>
            <a:picLocks noChangeAspect="1"/>
          </p:cNvPicPr>
          <p:nvPr userDrawn="1"/>
        </p:nvPicPr>
        <p:blipFill rotWithShape="1">
          <a:blip r:embed="rId6" cstate="email">
            <a:extLst>
              <a:ext uri="{28A0092B-C50C-407E-A947-70E740481C1C}">
                <a14:useLocalDpi xmlns:a14="http://schemas.microsoft.com/office/drawing/2010/main"/>
              </a:ext>
            </a:extLst>
          </a:blip>
          <a:srcRect r="40770"/>
          <a:stretch/>
        </p:blipFill>
        <p:spPr>
          <a:xfrm>
            <a:off x="9299121" y="739549"/>
            <a:ext cx="2892879" cy="4884117"/>
          </a:xfrm>
          <a:prstGeom prst="rect">
            <a:avLst/>
          </a:prstGeom>
        </p:spPr>
      </p:pic>
      <p:pic>
        <p:nvPicPr>
          <p:cNvPr id="17" name="Рисунок 1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5789456">
            <a:off x="293914" y="5875035"/>
            <a:ext cx="285750" cy="268605"/>
          </a:xfrm>
          <a:prstGeom prst="rect">
            <a:avLst/>
          </a:prstGeom>
        </p:spPr>
      </p:pic>
      <p:pic>
        <p:nvPicPr>
          <p:cNvPr id="19" name="Рисунок 18"/>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8218060">
            <a:off x="10602684" y="194276"/>
            <a:ext cx="285750" cy="268605"/>
          </a:xfrm>
          <a:prstGeom prst="rect">
            <a:avLst/>
          </a:prstGeom>
        </p:spPr>
      </p:pic>
      <p:pic>
        <p:nvPicPr>
          <p:cNvPr id="20" name="Рисунок 1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962161">
            <a:off x="462494" y="5516354"/>
            <a:ext cx="285750" cy="268605"/>
          </a:xfrm>
          <a:prstGeom prst="rect">
            <a:avLst/>
          </a:prstGeom>
        </p:spPr>
      </p:pic>
      <p:pic>
        <p:nvPicPr>
          <p:cNvPr id="21" name="Рисунок 20"/>
          <p:cNvPicPr>
            <a:picLocks noChangeAspect="1"/>
          </p:cNvPicPr>
          <p:nvPr userDrawn="1"/>
        </p:nvPicPr>
        <p:blipFill rotWithShape="1">
          <a:blip r:embed="rId8" cstate="email">
            <a:extLst>
              <a:ext uri="{28A0092B-C50C-407E-A947-70E740481C1C}">
                <a14:useLocalDpi xmlns:a14="http://schemas.microsoft.com/office/drawing/2010/main"/>
              </a:ext>
            </a:extLst>
          </a:blip>
          <a:srcRect l="41348"/>
          <a:stretch/>
        </p:blipFill>
        <p:spPr>
          <a:xfrm>
            <a:off x="0" y="1367779"/>
            <a:ext cx="991303" cy="1699528"/>
          </a:xfrm>
          <a:prstGeom prst="rect">
            <a:avLst/>
          </a:prstGeom>
        </p:spPr>
      </p:pic>
      <p:pic>
        <p:nvPicPr>
          <p:cNvPr id="22" name="Рисунок 21"/>
          <p:cNvPicPr>
            <a:picLocks noChangeAspect="1"/>
          </p:cNvPicPr>
          <p:nvPr userDrawn="1"/>
        </p:nvPicPr>
        <p:blipFill rotWithShape="1">
          <a:blip r:embed="rId9" cstate="email">
            <a:extLst>
              <a:ext uri="{28A0092B-C50C-407E-A947-70E740481C1C}">
                <a14:useLocalDpi xmlns:a14="http://schemas.microsoft.com/office/drawing/2010/main"/>
              </a:ext>
            </a:extLst>
          </a:blip>
          <a:srcRect t="37724"/>
          <a:stretch/>
        </p:blipFill>
        <p:spPr>
          <a:xfrm>
            <a:off x="798783" y="0"/>
            <a:ext cx="505255" cy="314653"/>
          </a:xfrm>
          <a:prstGeom prst="rect">
            <a:avLst/>
          </a:prstGeom>
        </p:spPr>
      </p:pic>
    </p:spTree>
    <p:extLst>
      <p:ext uri="{BB962C8B-B14F-4D97-AF65-F5344CB8AC3E}">
        <p14:creationId xmlns:p14="http://schemas.microsoft.com/office/powerpoint/2010/main" val="200862688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8_Заголовок раздела">
    <p:spTree>
      <p:nvGrpSpPr>
        <p:cNvPr id="1" name=""/>
        <p:cNvGrpSpPr/>
        <p:nvPr/>
      </p:nvGrpSpPr>
      <p:grpSpPr>
        <a:xfrm>
          <a:off x="0" y="0"/>
          <a:ext cx="0" cy="0"/>
          <a:chOff x="0" y="0"/>
          <a:chExt cx="0" cy="0"/>
        </a:xfrm>
      </p:grpSpPr>
      <p:pic>
        <p:nvPicPr>
          <p:cNvPr id="14" name="Рисунок 13"/>
          <p:cNvPicPr>
            <a:picLocks noChangeAspect="1"/>
          </p:cNvPicPr>
          <p:nvPr userDrawn="1"/>
        </p:nvPicPr>
        <p:blipFill rotWithShape="1">
          <a:blip r:embed="rId2" cstate="email">
            <a:extLst>
              <a:ext uri="{28A0092B-C50C-407E-A947-70E740481C1C}">
                <a14:useLocalDpi xmlns:a14="http://schemas.microsoft.com/office/drawing/2010/main"/>
              </a:ext>
            </a:extLst>
          </a:blip>
          <a:srcRect l="18897"/>
          <a:stretch/>
        </p:blipFill>
        <p:spPr>
          <a:xfrm flipV="1">
            <a:off x="-8165" y="0"/>
            <a:ext cx="4463906" cy="6858000"/>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538A7483-B222-4158-8CAE-EB2B45992326}"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865867" y="1314449"/>
            <a:ext cx="4449763" cy="4138613"/>
          </a:xfrm>
        </p:spPr>
        <p:txBody>
          <a:bodyPr/>
          <a:lstStyle/>
          <a:p>
            <a:endParaRPr lang="ru-RU"/>
          </a:p>
        </p:txBody>
      </p:sp>
      <p:sp>
        <p:nvSpPr>
          <p:cNvPr id="12" name="Текст 11"/>
          <p:cNvSpPr>
            <a:spLocks noGrp="1"/>
          </p:cNvSpPr>
          <p:nvPr>
            <p:ph type="body" sz="quarter" idx="14" hasCustomPrompt="1"/>
          </p:nvPr>
        </p:nvSpPr>
        <p:spPr>
          <a:xfrm>
            <a:off x="6477014" y="1314449"/>
            <a:ext cx="4556125" cy="4138613"/>
          </a:xfrm>
        </p:spPr>
        <p:txBody>
          <a:bodyPr>
            <a:normAutofit/>
          </a:bodyPr>
          <a:lstStyle>
            <a:lvl1pPr marL="0" indent="0">
              <a:buNone/>
              <a:defRPr sz="2400"/>
            </a:lvl1pPr>
          </a:lstStyle>
          <a:p>
            <a:pPr lvl="0"/>
            <a:r>
              <a:rPr lang="da-DK" dirty="0"/>
              <a:t>Lorem ipsum dolor sit amet, consectetur adipiscing elit, sed do eiusmod tempor incididunt ut labore et dolore magna aliqua. Ut enim ad minim veniam, quis nostrud exercitation ullamco laboris nisi ut aliquip ex ea commodo consequat.</a:t>
            </a:r>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6677266" y="5892984"/>
            <a:ext cx="4155621" cy="166225"/>
          </a:xfrm>
          <a:prstGeom prst="rect">
            <a:avLst/>
          </a:prstGeom>
        </p:spPr>
      </p:pic>
      <p:pic>
        <p:nvPicPr>
          <p:cNvPr id="23" name="Рисунок 2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1012938" y="5892984"/>
            <a:ext cx="4155621" cy="166225"/>
          </a:xfrm>
          <a:prstGeom prst="rect">
            <a:avLst/>
          </a:prstGeom>
        </p:spPr>
      </p:pic>
      <p:pic>
        <p:nvPicPr>
          <p:cNvPr id="24" name="Рисунок 2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3815681" y="158990"/>
            <a:ext cx="713336" cy="713336"/>
          </a:xfrm>
          <a:prstGeom prst="rect">
            <a:avLst/>
          </a:prstGeom>
        </p:spPr>
      </p:pic>
      <p:pic>
        <p:nvPicPr>
          <p:cNvPr id="25" name="Рисунок 2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20363" y="5976096"/>
            <a:ext cx="653248" cy="656877"/>
          </a:xfrm>
          <a:prstGeom prst="rect">
            <a:avLst/>
          </a:prstGeom>
        </p:spPr>
      </p:pic>
      <p:pic>
        <p:nvPicPr>
          <p:cNvPr id="26" name="Рисунок 25"/>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345946" y="3255459"/>
            <a:ext cx="713336" cy="713336"/>
          </a:xfrm>
          <a:prstGeom prst="rect">
            <a:avLst/>
          </a:prstGeom>
        </p:spPr>
      </p:pic>
      <p:pic>
        <p:nvPicPr>
          <p:cNvPr id="15" name="Рисунок 14"/>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10902236" y="2501524"/>
            <a:ext cx="653248" cy="656877"/>
          </a:xfrm>
          <a:prstGeom prst="rect">
            <a:avLst/>
          </a:prstGeom>
        </p:spPr>
      </p:pic>
      <p:pic>
        <p:nvPicPr>
          <p:cNvPr id="27" name="Рисунок 26"/>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10306318" y="3161716"/>
            <a:ext cx="1885682" cy="2814380"/>
          </a:xfrm>
          <a:prstGeom prst="rect">
            <a:avLst/>
          </a:prstGeom>
        </p:spPr>
      </p:pic>
      <p:pic>
        <p:nvPicPr>
          <p:cNvPr id="28" name="Рисунок 27"/>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854043" y="196568"/>
            <a:ext cx="2326821" cy="897920"/>
          </a:xfrm>
          <a:prstGeom prst="rect">
            <a:avLst/>
          </a:prstGeom>
        </p:spPr>
      </p:pic>
    </p:spTree>
    <p:extLst>
      <p:ext uri="{BB962C8B-B14F-4D97-AF65-F5344CB8AC3E}">
        <p14:creationId xmlns:p14="http://schemas.microsoft.com/office/powerpoint/2010/main" val="15476958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9_Заголовок раздела">
    <p:spTree>
      <p:nvGrpSpPr>
        <p:cNvPr id="1" name=""/>
        <p:cNvGrpSpPr/>
        <p:nvPr/>
      </p:nvGrpSpPr>
      <p:grpSpPr>
        <a:xfrm>
          <a:off x="0" y="0"/>
          <a:ext cx="0" cy="0"/>
          <a:chOff x="0" y="0"/>
          <a:chExt cx="0" cy="0"/>
        </a:xfrm>
      </p:grpSpPr>
      <p:pic>
        <p:nvPicPr>
          <p:cNvPr id="9" name="Рисунок 8"/>
          <p:cNvPicPr>
            <a:picLocks noChangeAspect="1"/>
          </p:cNvPicPr>
          <p:nvPr userDrawn="1"/>
        </p:nvPicPr>
        <p:blipFill rotWithShape="1">
          <a:blip r:embed="rId2">
            <a:extLst>
              <a:ext uri="{28A0092B-C50C-407E-A947-70E740481C1C}">
                <a14:useLocalDpi xmlns:a14="http://schemas.microsoft.com/office/drawing/2010/main"/>
              </a:ext>
            </a:extLst>
          </a:blip>
          <a:srcRect l="-38320" t="7971" r="38320" b="-7971"/>
          <a:stretch/>
        </p:blipFill>
        <p:spPr>
          <a:xfrm flipH="1">
            <a:off x="-1" y="846989"/>
            <a:ext cx="7223672" cy="7091238"/>
          </a:xfrm>
          <a:prstGeom prst="rect">
            <a:avLst/>
          </a:prstGeom>
        </p:spPr>
      </p:pic>
      <p:pic>
        <p:nvPicPr>
          <p:cNvPr id="7" name="Рисунок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p>
            <a:fld id="{7F9650E3-60C7-40CD-8DF4-D763ED4691DB}" type="datetime1">
              <a:rPr lang="ru-RU" smtClean="0"/>
              <a:t>02.09.2026</a:t>
            </a:fld>
            <a:endParaRPr lang="ru-RU"/>
          </a:p>
        </p:txBody>
      </p:sp>
      <p:sp>
        <p:nvSpPr>
          <p:cNvPr id="5" name="Нижний колонтитул 4"/>
          <p:cNvSpPr>
            <a:spLocks noGrp="1"/>
          </p:cNvSpPr>
          <p:nvPr>
            <p:ph type="ftr" sz="quarter" idx="11"/>
          </p:nvPr>
        </p:nvSpPr>
        <p:spPr>
          <a:xfrm>
            <a:off x="6697677"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3" name="Диаграмма 2"/>
          <p:cNvSpPr>
            <a:spLocks noGrp="1"/>
          </p:cNvSpPr>
          <p:nvPr>
            <p:ph type="chart" sz="quarter" idx="13"/>
          </p:nvPr>
        </p:nvSpPr>
        <p:spPr>
          <a:xfrm>
            <a:off x="3707778" y="1542820"/>
            <a:ext cx="4449763" cy="4138613"/>
          </a:xfrm>
        </p:spPr>
        <p:txBody>
          <a:bodyPr/>
          <a:lstStyle/>
          <a:p>
            <a:endParaRPr lang="ru-RU" dirty="0"/>
          </a:p>
        </p:txBody>
      </p:sp>
      <p:pic>
        <p:nvPicPr>
          <p:cNvPr id="13" name="Рисунок 12"/>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flipV="1">
            <a:off x="3854849" y="5976096"/>
            <a:ext cx="4155621" cy="166225"/>
          </a:xfrm>
          <a:prstGeom prst="rect">
            <a:avLst/>
          </a:prstGeom>
        </p:spPr>
      </p:pic>
      <p:pic>
        <p:nvPicPr>
          <p:cNvPr id="25" name="Рисунок 2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91701" y="6142321"/>
            <a:ext cx="653248" cy="656877"/>
          </a:xfrm>
          <a:prstGeom prst="rect">
            <a:avLst/>
          </a:prstGeom>
        </p:spPr>
      </p:pic>
      <p:sp>
        <p:nvSpPr>
          <p:cNvPr id="20" name="Заголовок 1"/>
          <p:cNvSpPr>
            <a:spLocks noGrp="1"/>
          </p:cNvSpPr>
          <p:nvPr>
            <p:ph type="title" hasCustomPrompt="1"/>
          </p:nvPr>
        </p:nvSpPr>
        <p:spPr>
          <a:xfrm>
            <a:off x="0" y="489858"/>
            <a:ext cx="12191999" cy="980767"/>
          </a:xfrm>
        </p:spPr>
        <p:txBody>
          <a:bodyPr anchor="b">
            <a:normAutofit/>
          </a:bodyPr>
          <a:lstStyle>
            <a:lvl1pPr algn="ctr">
              <a:defRPr sz="4400"/>
            </a:lvl1pPr>
          </a:lstStyle>
          <a:p>
            <a:r>
              <a:rPr lang="da-DK" dirty="0"/>
              <a:t>Lorem ipsum dolor</a:t>
            </a:r>
            <a:endParaRPr lang="ru-RU" dirty="0"/>
          </a:p>
        </p:txBody>
      </p:sp>
      <p:pic>
        <p:nvPicPr>
          <p:cNvPr id="10" name="Рисунок 9"/>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890700">
            <a:off x="10081963" y="4267376"/>
            <a:ext cx="1461027" cy="1596415"/>
          </a:xfrm>
          <a:prstGeom prst="rect">
            <a:avLst/>
          </a:prstGeom>
        </p:spPr>
      </p:pic>
      <p:pic>
        <p:nvPicPr>
          <p:cNvPr id="11" name="Рисунок 10"/>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84942" y="-55596"/>
            <a:ext cx="1687650" cy="1625770"/>
          </a:xfrm>
          <a:prstGeom prst="rect">
            <a:avLst/>
          </a:prstGeom>
        </p:spPr>
      </p:pic>
      <p:pic>
        <p:nvPicPr>
          <p:cNvPr id="24" name="Рисунок 23"/>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68806" y="757289"/>
            <a:ext cx="713336" cy="713336"/>
          </a:xfrm>
          <a:prstGeom prst="rect">
            <a:avLst/>
          </a:prstGeom>
        </p:spPr>
      </p:pic>
      <p:pic>
        <p:nvPicPr>
          <p:cNvPr id="16" name="Рисунок 15"/>
          <p:cNvPicPr>
            <a:picLocks noChangeAspect="1"/>
          </p:cNvPicPr>
          <p:nvPr userDrawn="1"/>
        </p:nvPicPr>
        <p:blipFill rotWithShape="1">
          <a:blip r:embed="rId2" cstate="email">
            <a:extLst>
              <a:ext uri="{28A0092B-C50C-407E-A947-70E740481C1C}">
                <a14:useLocalDpi xmlns:a14="http://schemas.microsoft.com/office/drawing/2010/main"/>
              </a:ext>
            </a:extLst>
          </a:blip>
          <a:srcRect l="45279" r="382"/>
          <a:stretch/>
        </p:blipFill>
        <p:spPr>
          <a:xfrm flipH="1">
            <a:off x="9682660" y="489858"/>
            <a:ext cx="2509394" cy="4516061"/>
          </a:xfrm>
          <a:prstGeom prst="rect">
            <a:avLst/>
          </a:prstGeom>
        </p:spPr>
      </p:pic>
      <p:pic>
        <p:nvPicPr>
          <p:cNvPr id="29" name="Рисунок 28"/>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0485852" y="913297"/>
            <a:ext cx="653248" cy="656877"/>
          </a:xfrm>
          <a:prstGeom prst="rect">
            <a:avLst/>
          </a:prstGeom>
        </p:spPr>
      </p:pic>
      <p:pic>
        <p:nvPicPr>
          <p:cNvPr id="30" name="Рисунок 29"/>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flipH="1">
            <a:off x="8969324" y="4392608"/>
            <a:ext cx="713336" cy="713336"/>
          </a:xfrm>
          <a:prstGeom prst="rect">
            <a:avLst/>
          </a:prstGeom>
        </p:spPr>
      </p:pic>
      <p:pic>
        <p:nvPicPr>
          <p:cNvPr id="17" name="Рисунок 1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9682660" y="1971813"/>
            <a:ext cx="1345251" cy="1348104"/>
          </a:xfrm>
          <a:prstGeom prst="rect">
            <a:avLst/>
          </a:prstGeom>
        </p:spPr>
      </p:pic>
      <p:pic>
        <p:nvPicPr>
          <p:cNvPr id="19" name="Рисунок 18"/>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905741" y="4444186"/>
            <a:ext cx="1729928" cy="1733597"/>
          </a:xfrm>
          <a:prstGeom prst="rect">
            <a:avLst/>
          </a:prstGeom>
        </p:spPr>
      </p:pic>
    </p:spTree>
    <p:extLst>
      <p:ext uri="{BB962C8B-B14F-4D97-AF65-F5344CB8AC3E}">
        <p14:creationId xmlns:p14="http://schemas.microsoft.com/office/powerpoint/2010/main" val="194396095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Table_slide_yellow">
    <p:spTree>
      <p:nvGrpSpPr>
        <p:cNvPr id="1" name=""/>
        <p:cNvGrpSpPr/>
        <p:nvPr/>
      </p:nvGrpSpPr>
      <p:grpSpPr>
        <a:xfrm>
          <a:off x="0" y="0"/>
          <a:ext cx="0" cy="0"/>
          <a:chOff x="0" y="0"/>
          <a:chExt cx="0" cy="0"/>
        </a:xfrm>
      </p:grpSpPr>
      <p:pic>
        <p:nvPicPr>
          <p:cNvPr id="14" name="Рисунок 1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72950" y="2374058"/>
            <a:ext cx="3719050" cy="4494179"/>
          </a:xfrm>
          <a:prstGeom prst="rect">
            <a:avLst/>
          </a:prstGeom>
        </p:spPr>
      </p:pic>
      <p:pic>
        <p:nvPicPr>
          <p:cNvPr id="12" name="Рисунок 11"/>
          <p:cNvPicPr>
            <a:picLocks noChangeAspect="1"/>
          </p:cNvPicPr>
          <p:nvPr userDrawn="1"/>
        </p:nvPicPr>
        <p:blipFill rotWithShape="1">
          <a:blip r:embed="rId3" cstate="email">
            <a:extLst>
              <a:ext uri="{28A0092B-C50C-407E-A947-70E740481C1C}">
                <a14:useLocalDpi xmlns:a14="http://schemas.microsoft.com/office/drawing/2010/main"/>
              </a:ext>
            </a:extLst>
          </a:blip>
          <a:srcRect r="25619" b="14310"/>
          <a:stretch/>
        </p:blipFill>
        <p:spPr>
          <a:xfrm rot="10800000">
            <a:off x="0" y="0"/>
            <a:ext cx="2538920" cy="5969261"/>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899913" y="6374600"/>
            <a:ext cx="2743200" cy="365125"/>
          </a:xfrm>
        </p:spPr>
        <p:txBody>
          <a:bodyPr/>
          <a:lstStyle/>
          <a:p>
            <a:fld id="{DACE4FB2-92A7-46F0-A41B-2443ADA8015F}" type="datetime1">
              <a:rPr lang="ru-RU" smtClean="0"/>
              <a:t>02.09.2026</a:t>
            </a:fld>
            <a:endParaRPr lang="ru-RU"/>
          </a:p>
        </p:txBody>
      </p:sp>
      <p:sp>
        <p:nvSpPr>
          <p:cNvPr id="5" name="Нижний колонтитул 4"/>
          <p:cNvSpPr>
            <a:spLocks noGrp="1"/>
          </p:cNvSpPr>
          <p:nvPr>
            <p:ph type="ftr" sz="quarter" idx="11"/>
          </p:nvPr>
        </p:nvSpPr>
        <p:spPr>
          <a:xfrm>
            <a:off x="5107021" y="6369059"/>
            <a:ext cx="4114800" cy="365125"/>
          </a:xfrm>
        </p:spPr>
        <p:txBody>
          <a:bodyPr/>
          <a:lstStyle/>
          <a:p>
            <a:endParaRPr lang="ru-RU" dirty="0"/>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sp>
        <p:nvSpPr>
          <p:cNvPr id="8" name="Таблица 7"/>
          <p:cNvSpPr>
            <a:spLocks noGrp="1"/>
          </p:cNvSpPr>
          <p:nvPr>
            <p:ph type="tbl" sz="quarter" idx="13"/>
          </p:nvPr>
        </p:nvSpPr>
        <p:spPr>
          <a:xfrm>
            <a:off x="885522" y="447597"/>
            <a:ext cx="10382250" cy="5573713"/>
          </a:xfrm>
        </p:spPr>
        <p:txBody>
          <a:bodyPr/>
          <a:lstStyle/>
          <a:p>
            <a:endParaRPr lang="ru-RU"/>
          </a:p>
        </p:txBody>
      </p:sp>
      <p:pic>
        <p:nvPicPr>
          <p:cNvPr id="15" name="Рисунок 14"/>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flipH="1">
            <a:off x="11626336" y="1225684"/>
            <a:ext cx="253004" cy="1896894"/>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2192018">
            <a:off x="272307" y="649803"/>
            <a:ext cx="383150" cy="360161"/>
          </a:xfrm>
          <a:prstGeom prst="rect">
            <a:avLst/>
          </a:prstGeom>
        </p:spPr>
      </p:pic>
      <p:pic>
        <p:nvPicPr>
          <p:cNvPr id="27" name="Рисунок 26"/>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rot="13012286">
            <a:off x="11521734" y="5555199"/>
            <a:ext cx="383150" cy="360161"/>
          </a:xfrm>
          <a:prstGeom prst="rect">
            <a:avLst/>
          </a:prstGeom>
        </p:spPr>
      </p:pic>
      <p:pic>
        <p:nvPicPr>
          <p:cNvPr id="23" name="Рисунок 22"/>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363821" y="6036429"/>
            <a:ext cx="7620000" cy="304800"/>
          </a:xfrm>
          <a:prstGeom prst="rect">
            <a:avLst/>
          </a:prstGeom>
        </p:spPr>
      </p:pic>
    </p:spTree>
    <p:extLst>
      <p:ext uri="{BB962C8B-B14F-4D97-AF65-F5344CB8AC3E}">
        <p14:creationId xmlns:p14="http://schemas.microsoft.com/office/powerpoint/2010/main" val="57156978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ullet_points_yellow">
    <p:spTree>
      <p:nvGrpSpPr>
        <p:cNvPr id="1" name=""/>
        <p:cNvGrpSpPr/>
        <p:nvPr/>
      </p:nvGrpSpPr>
      <p:grpSpPr>
        <a:xfrm>
          <a:off x="0" y="0"/>
          <a:ext cx="0" cy="0"/>
          <a:chOff x="0" y="0"/>
          <a:chExt cx="0" cy="0"/>
        </a:xfrm>
      </p:grpSpPr>
      <p:pic>
        <p:nvPicPr>
          <p:cNvPr id="15" name="Рисунок 14"/>
          <p:cNvPicPr>
            <a:picLocks noChangeAspect="1"/>
          </p:cNvPicPr>
          <p:nvPr userDrawn="1"/>
        </p:nvPicPr>
        <p:blipFill rotWithShape="1">
          <a:blip r:embed="rId2" cstate="email">
            <a:extLst>
              <a:ext uri="{28A0092B-C50C-407E-A947-70E740481C1C}">
                <a14:useLocalDpi xmlns:a14="http://schemas.microsoft.com/office/drawing/2010/main"/>
              </a:ext>
            </a:extLst>
          </a:blip>
          <a:srcRect l="29233"/>
          <a:stretch/>
        </p:blipFill>
        <p:spPr>
          <a:xfrm>
            <a:off x="0" y="0"/>
            <a:ext cx="3895006" cy="6858000"/>
          </a:xfrm>
          <a:prstGeom prst="rect">
            <a:avLst/>
          </a:prstGeom>
        </p:spPr>
      </p:pic>
      <p:pic>
        <p:nvPicPr>
          <p:cNvPr id="21" name="Рисунок 20"/>
          <p:cNvPicPr>
            <a:picLocks noChangeAspect="1"/>
          </p:cNvPicPr>
          <p:nvPr userDrawn="1"/>
        </p:nvPicPr>
        <p:blipFill rotWithShape="1">
          <a:blip r:embed="rId3" cstate="email">
            <a:extLst>
              <a:ext uri="{28A0092B-C50C-407E-A947-70E740481C1C}">
                <a14:useLocalDpi xmlns:a14="http://schemas.microsoft.com/office/drawing/2010/main"/>
              </a:ext>
            </a:extLst>
          </a:blip>
          <a:srcRect r="55750"/>
          <a:stretch/>
        </p:blipFill>
        <p:spPr>
          <a:xfrm>
            <a:off x="11176132" y="2061256"/>
            <a:ext cx="1021624" cy="4711735"/>
          </a:xfrm>
          <a:prstGeom prst="rect">
            <a:avLst/>
          </a:prstGeom>
        </p:spPr>
      </p:pic>
      <p:pic>
        <p:nvPicPr>
          <p:cNvPr id="7" name="Рисунок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228860" y="6059209"/>
            <a:ext cx="968896" cy="809028"/>
          </a:xfrm>
          <a:prstGeom prst="rect">
            <a:avLst/>
          </a:prstGeom>
        </p:spPr>
      </p:pic>
      <p:sp>
        <p:nvSpPr>
          <p:cNvPr id="4" name="Дата 3"/>
          <p:cNvSpPr>
            <a:spLocks noGrp="1"/>
          </p:cNvSpPr>
          <p:nvPr>
            <p:ph type="dt" sz="half" idx="10"/>
          </p:nvPr>
        </p:nvSpPr>
        <p:spPr>
          <a:xfrm>
            <a:off x="1379764" y="6356349"/>
            <a:ext cx="2743200" cy="365125"/>
          </a:xfrm>
        </p:spPr>
        <p:txBody>
          <a:bodyPr/>
          <a:lstStyle>
            <a:lvl1pPr>
              <a:defRPr>
                <a:solidFill>
                  <a:schemeClr val="tx1"/>
                </a:solidFill>
              </a:defRPr>
            </a:lvl1pPr>
          </a:lstStyle>
          <a:p>
            <a:fld id="{ECD16398-92CD-437F-86EC-887C697D72E4}" type="datetime1">
              <a:rPr lang="ru-RU" smtClean="0"/>
              <a:t>02.09.2026</a:t>
            </a:fld>
            <a:endParaRPr lang="ru-RU" dirty="0"/>
          </a:p>
        </p:txBody>
      </p:sp>
      <p:sp>
        <p:nvSpPr>
          <p:cNvPr id="5" name="Нижний колонтитул 4"/>
          <p:cNvSpPr>
            <a:spLocks noGrp="1"/>
          </p:cNvSpPr>
          <p:nvPr>
            <p:ph type="ftr" sz="quarter" idx="11"/>
          </p:nvPr>
        </p:nvSpPr>
        <p:spPr>
          <a:xfrm>
            <a:off x="5949723" y="6356348"/>
            <a:ext cx="4114800" cy="365125"/>
          </a:xfrm>
        </p:spPr>
        <p:txBody>
          <a:bodyPr/>
          <a:lstStyle/>
          <a:p>
            <a:endParaRPr lang="ru-RU"/>
          </a:p>
        </p:txBody>
      </p:sp>
      <p:sp>
        <p:nvSpPr>
          <p:cNvPr id="6" name="Номер слайда 5"/>
          <p:cNvSpPr>
            <a:spLocks noGrp="1"/>
          </p:cNvSpPr>
          <p:nvPr>
            <p:ph type="sldNum" sz="quarter" idx="12"/>
          </p:nvPr>
        </p:nvSpPr>
        <p:spPr/>
        <p:txBody>
          <a:bodyPr/>
          <a:lstStyle/>
          <a:p>
            <a:fld id="{B7E6CA31-DA56-47CF-9891-B6D0296B6AEC}" type="slidenum">
              <a:rPr lang="ru-RU" smtClean="0"/>
              <a:t>‹Nr.›</a:t>
            </a:fld>
            <a:endParaRPr lang="ru-RU"/>
          </a:p>
        </p:txBody>
      </p:sp>
      <p:pic>
        <p:nvPicPr>
          <p:cNvPr id="18" name="Рисунок 17"/>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313676" y="0"/>
            <a:ext cx="878324" cy="739549"/>
          </a:xfrm>
          <a:prstGeom prst="rect">
            <a:avLst/>
          </a:prstGeom>
        </p:spPr>
      </p:pic>
      <p:pic>
        <p:nvPicPr>
          <p:cNvPr id="14" name="Рисунок 13"/>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3276841" y="5708485"/>
            <a:ext cx="6841672" cy="273667"/>
          </a:xfrm>
          <a:prstGeom prst="rect">
            <a:avLst/>
          </a:prstGeom>
        </p:spPr>
      </p:pic>
      <p:pic>
        <p:nvPicPr>
          <p:cNvPr id="22" name="Рисунок 21"/>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22145" y="5510650"/>
            <a:ext cx="841026" cy="845698"/>
          </a:xfrm>
          <a:prstGeom prst="rect">
            <a:avLst/>
          </a:prstGeom>
        </p:spPr>
      </p:pic>
      <p:pic>
        <p:nvPicPr>
          <p:cNvPr id="33" name="Рисунок 32"/>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20635558" flipV="1">
            <a:off x="11592097" y="2836229"/>
            <a:ext cx="321481" cy="302192"/>
          </a:xfrm>
          <a:prstGeom prst="rect">
            <a:avLst/>
          </a:prstGeom>
        </p:spPr>
      </p:pic>
      <p:pic>
        <p:nvPicPr>
          <p:cNvPr id="34" name="Рисунок 33"/>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rot="12752199" flipV="1">
            <a:off x="492111" y="218678"/>
            <a:ext cx="321481" cy="302192"/>
          </a:xfrm>
          <a:prstGeom prst="rect">
            <a:avLst/>
          </a:prstGeom>
        </p:spPr>
      </p:pic>
      <p:sp>
        <p:nvSpPr>
          <p:cNvPr id="39" name="Текст 38"/>
          <p:cNvSpPr>
            <a:spLocks noGrp="1"/>
          </p:cNvSpPr>
          <p:nvPr>
            <p:ph type="body" sz="quarter" idx="17" hasCustomPrompt="1"/>
          </p:nvPr>
        </p:nvSpPr>
        <p:spPr>
          <a:xfrm>
            <a:off x="1851559" y="132372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3" name="Текст 38"/>
          <p:cNvSpPr>
            <a:spLocks noGrp="1"/>
          </p:cNvSpPr>
          <p:nvPr>
            <p:ph type="body" sz="quarter" idx="18" hasCustomPrompt="1"/>
          </p:nvPr>
        </p:nvSpPr>
        <p:spPr>
          <a:xfrm>
            <a:off x="1851559" y="2289619"/>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4" name="Текст 38"/>
          <p:cNvSpPr>
            <a:spLocks noGrp="1"/>
          </p:cNvSpPr>
          <p:nvPr>
            <p:ph type="body" sz="quarter" idx="19" hasCustomPrompt="1"/>
          </p:nvPr>
        </p:nvSpPr>
        <p:spPr>
          <a:xfrm>
            <a:off x="1851559" y="3205616"/>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
        <p:nvSpPr>
          <p:cNvPr id="45" name="Текст 38"/>
          <p:cNvSpPr>
            <a:spLocks noGrp="1"/>
          </p:cNvSpPr>
          <p:nvPr>
            <p:ph type="body" sz="quarter" idx="20" hasCustomPrompt="1"/>
          </p:nvPr>
        </p:nvSpPr>
        <p:spPr>
          <a:xfrm>
            <a:off x="1851559" y="4112708"/>
            <a:ext cx="9456360" cy="560183"/>
          </a:xfrm>
        </p:spPr>
        <p:txBody>
          <a:bodyPr/>
          <a:lstStyle>
            <a:lvl1pPr marL="228600" indent="-228600">
              <a:buClr>
                <a:schemeClr val="accent2"/>
              </a:buClr>
              <a:buSzPct val="200000"/>
              <a:buFont typeface="Century Gothic" panose="020B0502020202020204" pitchFamily="34" charset="0"/>
              <a:buChar char="●"/>
              <a:defRPr sz="2000"/>
            </a:lvl1pPr>
          </a:lstStyle>
          <a:p>
            <a:pPr lvl="0"/>
            <a:r>
              <a:rPr lang="ru-RU" dirty="0"/>
              <a:t>       </a:t>
            </a:r>
            <a:r>
              <a:rPr lang="da-DK" dirty="0"/>
              <a:t>Lorem ipsum dolor sit amet, consectetur adipiscing elit</a:t>
            </a:r>
            <a:endParaRPr lang="ru-RU" dirty="0"/>
          </a:p>
        </p:txBody>
      </p:sp>
    </p:spTree>
    <p:extLst>
      <p:ext uri="{BB962C8B-B14F-4D97-AF65-F5344CB8AC3E}">
        <p14:creationId xmlns:p14="http://schemas.microsoft.com/office/powerpoint/2010/main" val="106016041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ЗBambooBike">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66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BEBA8EAE-BF5A-486C-A8C5-ECC9F3942E4B}">
                <a14:imgProps xmlns:a14="http://schemas.microsoft.com/office/drawing/2010/main">
                  <a14:imgLayer r:embed="rId9">
                    <a14:imgEffect>
                      <a14:saturation sat="66000"/>
                    </a14:imgEffect>
                  </a14:imgLayer>
                </a14:imgProps>
              </a:ex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1"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14397598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ЗBambooBike_Pink">
    <p:spTree>
      <p:nvGrpSpPr>
        <p:cNvPr id="1" name=""/>
        <p:cNvGrpSpPr/>
        <p:nvPr/>
      </p:nvGrpSpPr>
      <p:grpSpPr>
        <a:xfrm>
          <a:off x="0" y="0"/>
          <a:ext cx="0" cy="0"/>
          <a:chOff x="0" y="0"/>
          <a:chExt cx="0" cy="0"/>
        </a:xfrm>
      </p:grpSpPr>
      <p:pic>
        <p:nvPicPr>
          <p:cNvPr id="19" name="Рисунок 18"/>
          <p:cNvPicPr>
            <a:picLocks noChangeAspect="1"/>
          </p:cNvPicPr>
          <p:nvPr userDrawn="1"/>
        </p:nvPicPr>
        <p:blipFill>
          <a:blip r:embed="rId2" cstate="email">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a:ext>
            </a:extLst>
          </a:blip>
          <a:stretch>
            <a:fillRect/>
          </a:stretch>
        </p:blipFill>
        <p:spPr>
          <a:xfrm>
            <a:off x="0" y="3150"/>
            <a:ext cx="12186402" cy="6854850"/>
          </a:xfrm>
          <a:prstGeom prst="rect">
            <a:avLst/>
          </a:prstGeom>
        </p:spPr>
      </p:pic>
      <p:pic>
        <p:nvPicPr>
          <p:cNvPr id="20" name="Рисунок 19"/>
          <p:cNvPicPr>
            <a:picLocks noChangeAspect="1"/>
          </p:cNvPicPr>
          <p:nvPr userDrawn="1"/>
        </p:nvPicPr>
        <p:blipFill>
          <a:blip r:embed="rId4" cstate="email">
            <a:extLst>
              <a:ext uri="{BEBA8EAE-BF5A-486C-A8C5-ECC9F3942E4B}">
                <a14:imgProps xmlns:a14="http://schemas.microsoft.com/office/drawing/2010/main">
                  <a14:imgLayer r:embed="rId5">
                    <a14:imgEffect>
                      <a14:saturation sat="66000"/>
                    </a14:imgEffect>
                  </a14:imgLayer>
                </a14:imgProps>
              </a:ext>
              <a:ext uri="{28A0092B-C50C-407E-A947-70E740481C1C}">
                <a14:useLocalDpi xmlns:a14="http://schemas.microsoft.com/office/drawing/2010/main"/>
              </a:ext>
            </a:extLst>
          </a:blip>
          <a:stretch>
            <a:fillRect/>
          </a:stretch>
        </p:blipFill>
        <p:spPr>
          <a:xfrm>
            <a:off x="460490" y="721422"/>
            <a:ext cx="4068452" cy="4404099"/>
          </a:xfrm>
          <a:prstGeom prst="rect">
            <a:avLst/>
          </a:prstGeom>
        </p:spPr>
      </p:pic>
      <p:pic>
        <p:nvPicPr>
          <p:cNvPr id="21" name="Рисунок 20"/>
          <p:cNvPicPr>
            <a:picLocks noChangeAspect="1"/>
          </p:cNvPicPr>
          <p:nvPr userDrawn="1"/>
        </p:nvPicPr>
        <p:blipFill>
          <a:blip r:embed="rId6" cstate="email">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a:ext>
            </a:extLst>
          </a:blip>
          <a:stretch>
            <a:fillRect/>
          </a:stretch>
        </p:blipFill>
        <p:spPr>
          <a:xfrm>
            <a:off x="7941474" y="-14121"/>
            <a:ext cx="4250215" cy="3339455"/>
          </a:xfrm>
          <a:prstGeom prst="rect">
            <a:avLst/>
          </a:prstGeom>
        </p:spPr>
      </p:pic>
      <p:pic>
        <p:nvPicPr>
          <p:cNvPr id="22" name="Рисунок 21"/>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250925" y="5607344"/>
            <a:ext cx="5724636" cy="381642"/>
          </a:xfrm>
          <a:prstGeom prst="rect">
            <a:avLst/>
          </a:prstGeom>
        </p:spPr>
      </p:pic>
      <p:pic>
        <p:nvPicPr>
          <p:cNvPr id="7" name="Рисунок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28860" y="6048972"/>
            <a:ext cx="968896" cy="809028"/>
          </a:xfrm>
          <a:prstGeom prst="rect">
            <a:avLst/>
          </a:prstGeom>
        </p:spPr>
      </p:pic>
      <p:sp>
        <p:nvSpPr>
          <p:cNvPr id="2" name="Заголовок 1"/>
          <p:cNvSpPr>
            <a:spLocks noGrp="1"/>
          </p:cNvSpPr>
          <p:nvPr userDrawn="1">
            <p:ph type="title" hasCustomPrompt="1"/>
          </p:nvPr>
        </p:nvSpPr>
        <p:spPr>
          <a:xfrm>
            <a:off x="5571197" y="1580074"/>
            <a:ext cx="5164406" cy="1343397"/>
          </a:xfrm>
        </p:spPr>
        <p:txBody>
          <a:bodyPr anchor="b"/>
          <a:lstStyle>
            <a:lvl1pPr algn="ctr">
              <a:defRPr sz="6000"/>
            </a:lvl1pPr>
          </a:lstStyle>
          <a:p>
            <a:r>
              <a:rPr lang="da-DK" dirty="0"/>
              <a:t>Lorem ipsum dolor </a:t>
            </a:r>
            <a:endParaRPr lang="ru-RU" dirty="0"/>
          </a:p>
        </p:txBody>
      </p:sp>
      <p:sp>
        <p:nvSpPr>
          <p:cNvPr id="4" name="Дата 3"/>
          <p:cNvSpPr>
            <a:spLocks noGrp="1"/>
          </p:cNvSpPr>
          <p:nvPr userDrawn="1">
            <p:ph type="dt" sz="half" idx="10"/>
          </p:nvPr>
        </p:nvSpPr>
        <p:spPr/>
        <p:txBody>
          <a:bodyPr/>
          <a:lstStyle/>
          <a:p>
            <a:fld id="{3F4D2415-C807-467F-8A8A-582CCD79BE13}" type="datetime1">
              <a:rPr lang="ru-RU" smtClean="0"/>
              <a:t>02.09.2026</a:t>
            </a:fld>
            <a:endParaRPr lang="ru-RU"/>
          </a:p>
        </p:txBody>
      </p:sp>
      <p:sp>
        <p:nvSpPr>
          <p:cNvPr id="5" name="Нижний колонтитул 4"/>
          <p:cNvSpPr>
            <a:spLocks noGrp="1"/>
          </p:cNvSpPr>
          <p:nvPr userDrawn="1">
            <p:ph type="ftr" sz="quarter" idx="11"/>
          </p:nvPr>
        </p:nvSpPr>
        <p:spPr/>
        <p:txBody>
          <a:bodyPr/>
          <a:lstStyle/>
          <a:p>
            <a:endParaRPr lang="ru-RU"/>
          </a:p>
        </p:txBody>
      </p:sp>
      <p:sp>
        <p:nvSpPr>
          <p:cNvPr id="6" name="Номер слайда 5"/>
          <p:cNvSpPr>
            <a:spLocks noGrp="1"/>
          </p:cNvSpPr>
          <p:nvPr userDrawn="1">
            <p:ph type="sldNum" sz="quarter" idx="12"/>
          </p:nvPr>
        </p:nvSpPr>
        <p:spPr/>
        <p:txBody>
          <a:bodyPr/>
          <a:lstStyle/>
          <a:p>
            <a:fld id="{B7E6CA31-DA56-47CF-9891-B6D0296B6AEC}" type="slidenum">
              <a:rPr lang="ru-RU" smtClean="0"/>
              <a:t>‹Nr.›</a:t>
            </a:fld>
            <a:endParaRPr lang="ru-RU"/>
          </a:p>
        </p:txBody>
      </p:sp>
      <p:pic>
        <p:nvPicPr>
          <p:cNvPr id="11" name="Grafik 10">
            <a:extLst>
              <a:ext uri="{FF2B5EF4-FFF2-40B4-BE49-F238E27FC236}">
                <a16:creationId xmlns:a16="http://schemas.microsoft.com/office/drawing/2014/main" id="{EACF3009-F710-4C74-98C6-C320D2B50195}"/>
              </a:ext>
            </a:extLst>
          </p:cNvPr>
          <p:cNvPicPr>
            <a:picLocks noChangeAspect="1"/>
          </p:cNvPicPr>
          <p:nvPr userDrawn="1"/>
        </p:nvPicPr>
        <p:blipFill>
          <a:blip r:embed="rId10" cstate="email">
            <a:extLst>
              <a:ext uri="{28A0092B-C50C-407E-A947-70E740481C1C}">
                <a14:useLocalDpi xmlns:a14="http://schemas.microsoft.com/office/drawing/2010/main"/>
              </a:ext>
            </a:extLst>
          </a:blip>
          <a:srcRect/>
          <a:stretch/>
        </p:blipFill>
        <p:spPr>
          <a:xfrm>
            <a:off x="250136" y="354837"/>
            <a:ext cx="1363283" cy="653609"/>
          </a:xfrm>
          <a:prstGeom prst="rect">
            <a:avLst/>
          </a:prstGeom>
        </p:spPr>
      </p:pic>
    </p:spTree>
    <p:extLst>
      <p:ext uri="{BB962C8B-B14F-4D97-AF65-F5344CB8AC3E}">
        <p14:creationId xmlns:p14="http://schemas.microsoft.com/office/powerpoint/2010/main" val="356852159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90" Type="http://schemas.openxmlformats.org/officeDocument/2006/relationships/image" Target="../media/image12.png"/><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image" Target="../media/image9.png"/><Relationship Id="rId61" Type="http://schemas.openxmlformats.org/officeDocument/2006/relationships/slideLayout" Target="../slideLayouts/slideLayout61.xml"/><Relationship Id="rId82" Type="http://schemas.openxmlformats.org/officeDocument/2006/relationships/image" Target="../media/image4.png"/><Relationship Id="rId19" Type="http://schemas.openxmlformats.org/officeDocument/2006/relationships/slideLayout" Target="../slideLayouts/slideLayout19.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103.xml"/><Relationship Id="rId21" Type="http://schemas.openxmlformats.org/officeDocument/2006/relationships/slideLayout" Target="../slideLayouts/slideLayout98.xml"/><Relationship Id="rId42" Type="http://schemas.openxmlformats.org/officeDocument/2006/relationships/slideLayout" Target="../slideLayouts/slideLayout119.xml"/><Relationship Id="rId47" Type="http://schemas.openxmlformats.org/officeDocument/2006/relationships/slideLayout" Target="../slideLayouts/slideLayout124.xml"/><Relationship Id="rId63" Type="http://schemas.openxmlformats.org/officeDocument/2006/relationships/slideLayout" Target="../slideLayouts/slideLayout140.xml"/><Relationship Id="rId68" Type="http://schemas.openxmlformats.org/officeDocument/2006/relationships/slideLayout" Target="../slideLayouts/slideLayout145.xml"/><Relationship Id="rId84" Type="http://schemas.openxmlformats.org/officeDocument/2006/relationships/image" Target="../media/image6.png"/><Relationship Id="rId89" Type="http://schemas.openxmlformats.org/officeDocument/2006/relationships/image" Target="../media/image11.png"/><Relationship Id="rId16" Type="http://schemas.openxmlformats.org/officeDocument/2006/relationships/slideLayout" Target="../slideLayouts/slideLayout93.xml"/><Relationship Id="rId11" Type="http://schemas.openxmlformats.org/officeDocument/2006/relationships/slideLayout" Target="../slideLayouts/slideLayout88.xml"/><Relationship Id="rId32" Type="http://schemas.openxmlformats.org/officeDocument/2006/relationships/slideLayout" Target="../slideLayouts/slideLayout109.xml"/><Relationship Id="rId37" Type="http://schemas.openxmlformats.org/officeDocument/2006/relationships/slideLayout" Target="../slideLayouts/slideLayout114.xml"/><Relationship Id="rId53" Type="http://schemas.openxmlformats.org/officeDocument/2006/relationships/slideLayout" Target="../slideLayouts/slideLayout130.xml"/><Relationship Id="rId58" Type="http://schemas.openxmlformats.org/officeDocument/2006/relationships/slideLayout" Target="../slideLayouts/slideLayout135.xml"/><Relationship Id="rId74" Type="http://schemas.openxmlformats.org/officeDocument/2006/relationships/slideLayout" Target="../slideLayouts/slideLayout151.xml"/><Relationship Id="rId79" Type="http://schemas.openxmlformats.org/officeDocument/2006/relationships/image" Target="../media/image1.png"/><Relationship Id="rId5" Type="http://schemas.openxmlformats.org/officeDocument/2006/relationships/slideLayout" Target="../slideLayouts/slideLayout82.xml"/><Relationship Id="rId90" Type="http://schemas.openxmlformats.org/officeDocument/2006/relationships/image" Target="../media/image12.png"/><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43" Type="http://schemas.openxmlformats.org/officeDocument/2006/relationships/slideLayout" Target="../slideLayouts/slideLayout120.xml"/><Relationship Id="rId48" Type="http://schemas.openxmlformats.org/officeDocument/2006/relationships/slideLayout" Target="../slideLayouts/slideLayout125.xml"/><Relationship Id="rId56" Type="http://schemas.openxmlformats.org/officeDocument/2006/relationships/slideLayout" Target="../slideLayouts/slideLayout133.xml"/><Relationship Id="rId64" Type="http://schemas.openxmlformats.org/officeDocument/2006/relationships/slideLayout" Target="../slideLayouts/slideLayout141.xml"/><Relationship Id="rId69" Type="http://schemas.openxmlformats.org/officeDocument/2006/relationships/slideLayout" Target="../slideLayouts/slideLayout146.xml"/><Relationship Id="rId77" Type="http://schemas.openxmlformats.org/officeDocument/2006/relationships/slideLayout" Target="../slideLayouts/slideLayout154.xml"/><Relationship Id="rId8" Type="http://schemas.openxmlformats.org/officeDocument/2006/relationships/slideLayout" Target="../slideLayouts/slideLayout85.xml"/><Relationship Id="rId51" Type="http://schemas.openxmlformats.org/officeDocument/2006/relationships/slideLayout" Target="../slideLayouts/slideLayout128.xml"/><Relationship Id="rId72" Type="http://schemas.openxmlformats.org/officeDocument/2006/relationships/slideLayout" Target="../slideLayouts/slideLayout149.xml"/><Relationship Id="rId80" Type="http://schemas.openxmlformats.org/officeDocument/2006/relationships/image" Target="../media/image2.png"/><Relationship Id="rId85" Type="http://schemas.openxmlformats.org/officeDocument/2006/relationships/image" Target="../media/image7.png"/><Relationship Id="rId3" Type="http://schemas.openxmlformats.org/officeDocument/2006/relationships/slideLayout" Target="../slideLayouts/slideLayout80.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slideLayout" Target="../slideLayouts/slideLayout115.xml"/><Relationship Id="rId46" Type="http://schemas.openxmlformats.org/officeDocument/2006/relationships/slideLayout" Target="../slideLayouts/slideLayout123.xml"/><Relationship Id="rId59" Type="http://schemas.openxmlformats.org/officeDocument/2006/relationships/slideLayout" Target="../slideLayouts/slideLayout136.xml"/><Relationship Id="rId67" Type="http://schemas.openxmlformats.org/officeDocument/2006/relationships/slideLayout" Target="../slideLayouts/slideLayout144.xml"/><Relationship Id="rId20" Type="http://schemas.openxmlformats.org/officeDocument/2006/relationships/slideLayout" Target="../slideLayouts/slideLayout97.xml"/><Relationship Id="rId41" Type="http://schemas.openxmlformats.org/officeDocument/2006/relationships/slideLayout" Target="../slideLayouts/slideLayout118.xml"/><Relationship Id="rId54" Type="http://schemas.openxmlformats.org/officeDocument/2006/relationships/slideLayout" Target="../slideLayouts/slideLayout131.xml"/><Relationship Id="rId62" Type="http://schemas.openxmlformats.org/officeDocument/2006/relationships/slideLayout" Target="../slideLayouts/slideLayout139.xml"/><Relationship Id="rId70" Type="http://schemas.openxmlformats.org/officeDocument/2006/relationships/slideLayout" Target="../slideLayouts/slideLayout147.xml"/><Relationship Id="rId75" Type="http://schemas.openxmlformats.org/officeDocument/2006/relationships/slideLayout" Target="../slideLayouts/slideLayout152.xml"/><Relationship Id="rId83" Type="http://schemas.openxmlformats.org/officeDocument/2006/relationships/image" Target="../media/image5.png"/><Relationship Id="rId88" Type="http://schemas.openxmlformats.org/officeDocument/2006/relationships/image" Target="../media/image10.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49" Type="http://schemas.openxmlformats.org/officeDocument/2006/relationships/slideLayout" Target="../slideLayouts/slideLayout126.xml"/><Relationship Id="rId57" Type="http://schemas.openxmlformats.org/officeDocument/2006/relationships/slideLayout" Target="../slideLayouts/slideLayout134.xml"/><Relationship Id="rId10" Type="http://schemas.openxmlformats.org/officeDocument/2006/relationships/slideLayout" Target="../slideLayouts/slideLayout87.xml"/><Relationship Id="rId31" Type="http://schemas.openxmlformats.org/officeDocument/2006/relationships/slideLayout" Target="../slideLayouts/slideLayout108.xml"/><Relationship Id="rId44" Type="http://schemas.openxmlformats.org/officeDocument/2006/relationships/slideLayout" Target="../slideLayouts/slideLayout121.xml"/><Relationship Id="rId52" Type="http://schemas.openxmlformats.org/officeDocument/2006/relationships/slideLayout" Target="../slideLayouts/slideLayout129.xml"/><Relationship Id="rId60" Type="http://schemas.openxmlformats.org/officeDocument/2006/relationships/slideLayout" Target="../slideLayouts/slideLayout137.xml"/><Relationship Id="rId65" Type="http://schemas.openxmlformats.org/officeDocument/2006/relationships/slideLayout" Target="../slideLayouts/slideLayout142.xml"/><Relationship Id="rId73" Type="http://schemas.openxmlformats.org/officeDocument/2006/relationships/slideLayout" Target="../slideLayouts/slideLayout150.xml"/><Relationship Id="rId78" Type="http://schemas.openxmlformats.org/officeDocument/2006/relationships/theme" Target="../theme/theme2.xml"/><Relationship Id="rId81" Type="http://schemas.openxmlformats.org/officeDocument/2006/relationships/image" Target="../media/image3.png"/><Relationship Id="rId86" Type="http://schemas.openxmlformats.org/officeDocument/2006/relationships/image" Target="../media/image8.png"/><Relationship Id="rId4" Type="http://schemas.openxmlformats.org/officeDocument/2006/relationships/slideLayout" Target="../slideLayouts/slideLayout81.xml"/><Relationship Id="rId9" Type="http://schemas.openxmlformats.org/officeDocument/2006/relationships/slideLayout" Target="../slideLayouts/slideLayout86.xml"/><Relationship Id="rId13" Type="http://schemas.openxmlformats.org/officeDocument/2006/relationships/slideLayout" Target="../slideLayouts/slideLayout90.xml"/><Relationship Id="rId18" Type="http://schemas.openxmlformats.org/officeDocument/2006/relationships/slideLayout" Target="../slideLayouts/slideLayout95.xml"/><Relationship Id="rId39" Type="http://schemas.openxmlformats.org/officeDocument/2006/relationships/slideLayout" Target="../slideLayouts/slideLayout116.xml"/><Relationship Id="rId34" Type="http://schemas.openxmlformats.org/officeDocument/2006/relationships/slideLayout" Target="../slideLayouts/slideLayout111.xml"/><Relationship Id="rId50" Type="http://schemas.openxmlformats.org/officeDocument/2006/relationships/slideLayout" Target="../slideLayouts/slideLayout127.xml"/><Relationship Id="rId55" Type="http://schemas.openxmlformats.org/officeDocument/2006/relationships/slideLayout" Target="../slideLayouts/slideLayout132.xml"/><Relationship Id="rId76" Type="http://schemas.openxmlformats.org/officeDocument/2006/relationships/slideLayout" Target="../slideLayouts/slideLayout153.xml"/><Relationship Id="rId7" Type="http://schemas.openxmlformats.org/officeDocument/2006/relationships/slideLayout" Target="../slideLayouts/slideLayout84.xml"/><Relationship Id="rId71" Type="http://schemas.openxmlformats.org/officeDocument/2006/relationships/slideLayout" Target="../slideLayouts/slideLayout148.xml"/><Relationship Id="rId2" Type="http://schemas.openxmlformats.org/officeDocument/2006/relationships/slideLayout" Target="../slideLayouts/slideLayout79.xml"/><Relationship Id="rId29" Type="http://schemas.openxmlformats.org/officeDocument/2006/relationships/slideLayout" Target="../slideLayouts/slideLayout106.xml"/><Relationship Id="rId24" Type="http://schemas.openxmlformats.org/officeDocument/2006/relationships/slideLayout" Target="../slideLayouts/slideLayout101.xml"/><Relationship Id="rId40" Type="http://schemas.openxmlformats.org/officeDocument/2006/relationships/slideLayout" Target="../slideLayouts/slideLayout117.xml"/><Relationship Id="rId45" Type="http://schemas.openxmlformats.org/officeDocument/2006/relationships/slideLayout" Target="../slideLayouts/slideLayout122.xml"/><Relationship Id="rId66" Type="http://schemas.openxmlformats.org/officeDocument/2006/relationships/slideLayout" Target="../slideLayouts/slideLayout143.xml"/><Relationship Id="rId87" Type="http://schemas.openxmlformats.org/officeDocument/2006/relationships/image" Target="../media/image9.png"/><Relationship Id="rId61" Type="http://schemas.openxmlformats.org/officeDocument/2006/relationships/slideLayout" Target="../slideLayouts/slideLayout138.xml"/><Relationship Id="rId82" Type="http://schemas.openxmlformats.org/officeDocument/2006/relationships/image" Target="../media/image4.png"/><Relationship Id="rId19" Type="http://schemas.openxmlformats.org/officeDocument/2006/relationships/slideLayout" Target="../slideLayouts/slideLayout9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1714536039"/>
      </p:ext>
    </p:extLst>
  </p:cSld>
  <p:clrMap bg1="lt1" tx1="dk1" bg2="lt2" tx2="dk2" accent1="accent1" accent2="accent2" accent3="accent3" accent4="accent4" accent5="accent5" accent6="accent6" hlink="hlink" folHlink="folHlink"/>
  <p:sldLayoutIdLst>
    <p:sldLayoutId id="2147483717" r:id="rId1"/>
    <p:sldLayoutId id="2147483681" r:id="rId2"/>
    <p:sldLayoutId id="2147483839" r:id="rId3"/>
    <p:sldLayoutId id="2147483682" r:id="rId4"/>
    <p:sldLayoutId id="2147483683" r:id="rId5"/>
    <p:sldLayoutId id="2147483661" r:id="rId6"/>
    <p:sldLayoutId id="2147483672" r:id="rId7"/>
    <p:sldLayoutId id="2147483673" r:id="rId8"/>
    <p:sldLayoutId id="2147483662" r:id="rId9"/>
    <p:sldLayoutId id="2147483677" r:id="rId10"/>
    <p:sldLayoutId id="2147483663" r:id="rId11"/>
    <p:sldLayoutId id="2147483688" r:id="rId12"/>
    <p:sldLayoutId id="2147483691" r:id="rId13"/>
    <p:sldLayoutId id="2147483718" r:id="rId14"/>
    <p:sldLayoutId id="2147483689" r:id="rId15"/>
    <p:sldLayoutId id="2147483690" r:id="rId16"/>
    <p:sldLayoutId id="2147483692" r:id="rId17"/>
    <p:sldLayoutId id="2147483693" r:id="rId18"/>
    <p:sldLayoutId id="2147483712" r:id="rId19"/>
    <p:sldLayoutId id="2147483723" r:id="rId20"/>
    <p:sldLayoutId id="2147483674" r:id="rId21"/>
    <p:sldLayoutId id="2147483842" r:id="rId22"/>
    <p:sldLayoutId id="2147483694" r:id="rId23"/>
    <p:sldLayoutId id="2147483695" r:id="rId24"/>
    <p:sldLayoutId id="2147483719" r:id="rId25"/>
    <p:sldLayoutId id="2147483696" r:id="rId26"/>
    <p:sldLayoutId id="2147483697" r:id="rId27"/>
    <p:sldLayoutId id="2147483698" r:id="rId28"/>
    <p:sldLayoutId id="2147483699" r:id="rId29"/>
    <p:sldLayoutId id="2147483713" r:id="rId30"/>
    <p:sldLayoutId id="2147483724" r:id="rId31"/>
    <p:sldLayoutId id="2147483675" r:id="rId32"/>
    <p:sldLayoutId id="2147483766" r:id="rId33"/>
    <p:sldLayoutId id="2147483700" r:id="rId34"/>
    <p:sldLayoutId id="2147483767" r:id="rId35"/>
    <p:sldLayoutId id="2147483720" r:id="rId36"/>
    <p:sldLayoutId id="2147483701" r:id="rId37"/>
    <p:sldLayoutId id="2147483702" r:id="rId38"/>
    <p:sldLayoutId id="2147483703" r:id="rId39"/>
    <p:sldLayoutId id="2147483704" r:id="rId40"/>
    <p:sldLayoutId id="2147483705" r:id="rId41"/>
    <p:sldLayoutId id="2147483714" r:id="rId42"/>
    <p:sldLayoutId id="2147483765" r:id="rId43"/>
    <p:sldLayoutId id="2147483725" r:id="rId44"/>
    <p:sldLayoutId id="2147483676" r:id="rId45"/>
    <p:sldLayoutId id="2147483706" r:id="rId46"/>
    <p:sldLayoutId id="2147483707" r:id="rId47"/>
    <p:sldLayoutId id="2147483721" r:id="rId48"/>
    <p:sldLayoutId id="2147483708" r:id="rId49"/>
    <p:sldLayoutId id="2147483709" r:id="rId50"/>
    <p:sldLayoutId id="2147483710" r:id="rId51"/>
    <p:sldLayoutId id="2147483711" r:id="rId52"/>
    <p:sldLayoutId id="2147483715" r:id="rId53"/>
    <p:sldLayoutId id="2147483726" r:id="rId54"/>
    <p:sldLayoutId id="2147483728" r:id="rId55"/>
    <p:sldLayoutId id="2147483664" r:id="rId56"/>
    <p:sldLayoutId id="2147483665" r:id="rId57"/>
    <p:sldLayoutId id="2147483666" r:id="rId58"/>
    <p:sldLayoutId id="2147483722" r:id="rId59"/>
    <p:sldLayoutId id="2147483764" r:id="rId60"/>
    <p:sldLayoutId id="2147483727" r:id="rId61"/>
    <p:sldLayoutId id="2147483686" r:id="rId62"/>
    <p:sldLayoutId id="2147483841" r:id="rId63"/>
    <p:sldLayoutId id="2147483687" r:id="rId64"/>
    <p:sldLayoutId id="2147483678" r:id="rId65"/>
    <p:sldLayoutId id="2147483680" r:id="rId66"/>
    <p:sldLayoutId id="2147483667" r:id="rId67"/>
    <p:sldLayoutId id="2147483679" r:id="rId68"/>
    <p:sldLayoutId id="2147483684" r:id="rId69"/>
    <p:sldLayoutId id="2147483685" r:id="rId70"/>
    <p:sldLayoutId id="2147483668" r:id="rId71"/>
    <p:sldLayoutId id="2147483669" r:id="rId72"/>
    <p:sldLayoutId id="2147483716" r:id="rId73"/>
    <p:sldLayoutId id="2147483840" r:id="rId74"/>
    <p:sldLayoutId id="2147483670" r:id="rId75"/>
    <p:sldLayoutId id="2147483671" r:id="rId76"/>
    <p:sldLayoutId id="2147483870"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6" name="Группа 25"/>
          <p:cNvGrpSpPr/>
          <p:nvPr userDrawn="1"/>
        </p:nvGrpSpPr>
        <p:grpSpPr>
          <a:xfrm>
            <a:off x="0" y="-398436"/>
            <a:ext cx="12190413" cy="7256436"/>
            <a:chOff x="0" y="-398436"/>
            <a:chExt cx="12190413" cy="7256436"/>
          </a:xfrm>
        </p:grpSpPr>
        <p:pic>
          <p:nvPicPr>
            <p:cNvPr id="7" name="Рисунок 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3981696" y="405923"/>
              <a:ext cx="2746327" cy="142809"/>
            </a:xfrm>
            <a:prstGeom prst="rect">
              <a:avLst/>
            </a:prstGeom>
          </p:spPr>
        </p:pic>
        <p:pic>
          <p:nvPicPr>
            <p:cNvPr id="8" name="Рисунок 7"/>
            <p:cNvPicPr>
              <a:picLocks noChangeAspect="1"/>
            </p:cNvPicPr>
            <p:nvPr userDrawn="1"/>
          </p:nvPicPr>
          <p:blipFill>
            <a:blip r:embed="rId80" cstate="email">
              <a:extLst>
                <a:ext uri="{28A0092B-C50C-407E-A947-70E740481C1C}">
                  <a14:useLocalDpi xmlns:a14="http://schemas.microsoft.com/office/drawing/2010/main"/>
                </a:ext>
              </a:extLst>
            </a:blip>
            <a:stretch>
              <a:fillRect/>
            </a:stretch>
          </p:blipFill>
          <p:spPr>
            <a:xfrm>
              <a:off x="6460283" y="1587"/>
              <a:ext cx="5730130" cy="2135428"/>
            </a:xfrm>
            <a:prstGeom prst="rect">
              <a:avLst/>
            </a:prstGeom>
          </p:spPr>
        </p:pic>
        <p:grpSp>
          <p:nvGrpSpPr>
            <p:cNvPr id="9" name="Группа 8"/>
            <p:cNvGrpSpPr/>
            <p:nvPr userDrawn="1"/>
          </p:nvGrpSpPr>
          <p:grpSpPr>
            <a:xfrm>
              <a:off x="0" y="1587"/>
              <a:ext cx="12176092" cy="5856700"/>
              <a:chOff x="0" y="1587"/>
              <a:chExt cx="12176092" cy="5856700"/>
            </a:xfrm>
          </p:grpSpPr>
          <p:pic>
            <p:nvPicPr>
              <p:cNvPr id="10" name="Рисунок 9"/>
              <p:cNvPicPr>
                <a:picLocks noChangeAspect="1"/>
              </p:cNvPicPr>
              <p:nvPr/>
            </p:nvPicPr>
            <p:blipFill>
              <a:blip r:embed="rId81" cstate="email">
                <a:extLst>
                  <a:ext uri="{28A0092B-C50C-407E-A947-70E740481C1C}">
                    <a14:useLocalDpi xmlns:a14="http://schemas.microsoft.com/office/drawing/2010/main"/>
                  </a:ext>
                </a:extLst>
              </a:blip>
              <a:stretch>
                <a:fillRect/>
              </a:stretch>
            </p:blipFill>
            <p:spPr>
              <a:xfrm>
                <a:off x="0" y="1587"/>
                <a:ext cx="12176092" cy="5856700"/>
              </a:xfrm>
              <a:prstGeom prst="rect">
                <a:avLst/>
              </a:prstGeom>
            </p:spPr>
          </p:pic>
          <p:pic>
            <p:nvPicPr>
              <p:cNvPr id="11" name="Рисунок 10"/>
              <p:cNvPicPr>
                <a:picLocks noChangeAspect="1"/>
              </p:cNvPicPr>
              <p:nvPr/>
            </p:nvPicPr>
            <p:blipFill>
              <a:blip r:embed="rId82" cstate="email">
                <a:extLst>
                  <a:ext uri="{28A0092B-C50C-407E-A947-70E740481C1C}">
                    <a14:useLocalDpi xmlns:a14="http://schemas.microsoft.com/office/drawing/2010/main"/>
                  </a:ext>
                </a:extLst>
              </a:blip>
              <a:stretch>
                <a:fillRect/>
              </a:stretch>
            </p:blipFill>
            <p:spPr>
              <a:xfrm>
                <a:off x="2656824" y="1587"/>
                <a:ext cx="9389267" cy="5552186"/>
              </a:xfrm>
              <a:prstGeom prst="rect">
                <a:avLst/>
              </a:prstGeom>
            </p:spPr>
          </p:pic>
        </p:grpSp>
        <p:pic>
          <p:nvPicPr>
            <p:cNvPr id="12" name="Рисунок 11"/>
            <p:cNvPicPr>
              <a:picLocks noChangeAspect="1"/>
            </p:cNvPicPr>
            <p:nvPr userDrawn="1"/>
          </p:nvPicPr>
          <p:blipFill>
            <a:blip r:embed="rId83" cstate="email">
              <a:extLst>
                <a:ext uri="{28A0092B-C50C-407E-A947-70E740481C1C}">
                  <a14:useLocalDpi xmlns:a14="http://schemas.microsoft.com/office/drawing/2010/main"/>
                </a:ext>
              </a:extLst>
            </a:blip>
            <a:stretch>
              <a:fillRect/>
            </a:stretch>
          </p:blipFill>
          <p:spPr>
            <a:xfrm rot="847671">
              <a:off x="1910818" y="-398436"/>
              <a:ext cx="4354233" cy="4274405"/>
            </a:xfrm>
            <a:prstGeom prst="rect">
              <a:avLst/>
            </a:prstGeom>
          </p:spPr>
        </p:pic>
        <p:pic>
          <p:nvPicPr>
            <p:cNvPr id="13" name="Рисунок 12"/>
            <p:cNvPicPr>
              <a:picLocks noChangeAspect="1"/>
            </p:cNvPicPr>
            <p:nvPr userDrawn="1"/>
          </p:nvPicPr>
          <p:blipFill>
            <a:blip r:embed="rId84" cstate="email">
              <a:extLst>
                <a:ext uri="{28A0092B-C50C-407E-A947-70E740481C1C}">
                  <a14:useLocalDpi xmlns:a14="http://schemas.microsoft.com/office/drawing/2010/main"/>
                </a:ext>
              </a:extLst>
            </a:blip>
            <a:stretch>
              <a:fillRect/>
            </a:stretch>
          </p:blipFill>
          <p:spPr>
            <a:xfrm>
              <a:off x="2486511" y="3474791"/>
              <a:ext cx="3768633" cy="1982301"/>
            </a:xfrm>
            <a:prstGeom prst="rect">
              <a:avLst/>
            </a:prstGeom>
          </p:spPr>
        </p:pic>
        <p:pic>
          <p:nvPicPr>
            <p:cNvPr id="14" name="Рисунок 13"/>
            <p:cNvPicPr>
              <a:picLocks noChangeAspect="1"/>
            </p:cNvPicPr>
            <p:nvPr userDrawn="1"/>
          </p:nvPicPr>
          <p:blipFill>
            <a:blip r:embed="rId85" cstate="email">
              <a:extLst>
                <a:ext uri="{28A0092B-C50C-407E-A947-70E740481C1C}">
                  <a14:useLocalDpi xmlns:a14="http://schemas.microsoft.com/office/drawing/2010/main"/>
                </a:ext>
              </a:extLst>
            </a:blip>
            <a:stretch>
              <a:fillRect/>
            </a:stretch>
          </p:blipFill>
          <p:spPr>
            <a:xfrm>
              <a:off x="6320030" y="353039"/>
              <a:ext cx="4959752" cy="5688835"/>
            </a:xfrm>
            <a:prstGeom prst="rect">
              <a:avLst/>
            </a:prstGeom>
          </p:spPr>
        </p:pic>
        <p:sp>
          <p:nvSpPr>
            <p:cNvPr id="15" name="Rechteck 22"/>
            <p:cNvSpPr/>
            <p:nvPr userDrawn="1"/>
          </p:nvSpPr>
          <p:spPr>
            <a:xfrm>
              <a:off x="0" y="5229200"/>
              <a:ext cx="12190413" cy="1628800"/>
            </a:xfrm>
            <a:prstGeom prst="rect">
              <a:avLst/>
            </a:prstGeom>
            <a:solidFill>
              <a:schemeClr val="bg1"/>
            </a:solidFill>
            <a:ln>
              <a:noFill/>
            </a:ln>
            <a:effectLst>
              <a:outerShdw blurRad="50800" dist="38100" dir="2700000" algn="tl" rotWithShape="0">
                <a:prstClr val="black">
                  <a:alpha val="40000"/>
                </a:prstClr>
              </a:outerShdw>
            </a:effectLst>
          </p:spPr>
          <p:txBody>
            <a:bodyPr vert="horz" lIns="252000" tIns="252000" rIns="252000" bIns="252000" rtlCol="0" anchor="ctr">
              <a:noAutofit/>
            </a:bodyPr>
            <a:lstStyle/>
            <a:p>
              <a:pPr algn="l" eaLnBrk="1" fontAlgn="auto" hangingPunct="1">
                <a:lnSpc>
                  <a:spcPct val="90000"/>
                </a:lnSpc>
                <a:spcBef>
                  <a:spcPts val="0"/>
                </a:spcBef>
                <a:spcAft>
                  <a:spcPts val="1000"/>
                </a:spcAft>
                <a:buClr>
                  <a:srgbClr val="5F5F5F"/>
                </a:buClr>
              </a:pPr>
              <a:endParaRPr lang="de-DE" sz="1600" kern="0" dirty="0">
                <a:solidFill>
                  <a:prstClr val="black"/>
                </a:solidFill>
                <a:latin typeface="Malgun Gothic"/>
                <a:ea typeface="+mn-ea"/>
                <a:cs typeface="+mn-cs"/>
              </a:endParaRPr>
            </a:p>
          </p:txBody>
        </p:sp>
        <p:pic>
          <p:nvPicPr>
            <p:cNvPr id="16" name="Рисунок 15"/>
            <p:cNvPicPr>
              <a:picLocks noChangeAspect="1"/>
            </p:cNvPicPr>
            <p:nvPr userDrawn="1"/>
          </p:nvPicPr>
          <p:blipFill>
            <a:blip r:embed="rId86" cstate="email">
              <a:extLst>
                <a:ext uri="{28A0092B-C50C-407E-A947-70E740481C1C}">
                  <a14:useLocalDpi xmlns:a14="http://schemas.microsoft.com/office/drawing/2010/main"/>
                </a:ext>
              </a:extLst>
            </a:blip>
            <a:stretch>
              <a:fillRect/>
            </a:stretch>
          </p:blipFill>
          <p:spPr>
            <a:xfrm>
              <a:off x="10441334" y="95349"/>
              <a:ext cx="1458438" cy="1515155"/>
            </a:xfrm>
            <a:prstGeom prst="rect">
              <a:avLst/>
            </a:prstGeom>
          </p:spPr>
        </p:pic>
        <p:pic>
          <p:nvPicPr>
            <p:cNvPr id="17" name="Рисунок 16"/>
            <p:cNvPicPr>
              <a:picLocks noChangeAspect="1"/>
            </p:cNvPicPr>
            <p:nvPr userDrawn="1"/>
          </p:nvPicPr>
          <p:blipFill>
            <a:blip r:embed="rId79" cstate="email">
              <a:extLst>
                <a:ext uri="{28A0092B-C50C-407E-A947-70E740481C1C}">
                  <a14:useLocalDpi xmlns:a14="http://schemas.microsoft.com/office/drawing/2010/main"/>
                </a:ext>
              </a:extLst>
            </a:blip>
            <a:stretch>
              <a:fillRect/>
            </a:stretch>
          </p:blipFill>
          <p:spPr>
            <a:xfrm flipV="1">
              <a:off x="0" y="4829074"/>
              <a:ext cx="2746327" cy="142809"/>
            </a:xfrm>
            <a:prstGeom prst="rect">
              <a:avLst/>
            </a:prstGeom>
          </p:spPr>
        </p:pic>
        <p:pic>
          <p:nvPicPr>
            <p:cNvPr id="18" name="Рисунок 17"/>
            <p:cNvPicPr>
              <a:picLocks noChangeAspect="1"/>
            </p:cNvPicPr>
            <p:nvPr userDrawn="1"/>
          </p:nvPicPr>
          <p:blipFill>
            <a:blip r:embed="rId87" cstate="email">
              <a:extLst>
                <a:ext uri="{28A0092B-C50C-407E-A947-70E740481C1C}">
                  <a14:useLocalDpi xmlns:a14="http://schemas.microsoft.com/office/drawing/2010/main"/>
                </a:ext>
              </a:extLst>
            </a:blip>
            <a:stretch>
              <a:fillRect/>
            </a:stretch>
          </p:blipFill>
          <p:spPr>
            <a:xfrm flipH="1">
              <a:off x="4028374" y="540984"/>
              <a:ext cx="1416169" cy="2787284"/>
            </a:xfrm>
            <a:prstGeom prst="rect">
              <a:avLst/>
            </a:prstGeom>
          </p:spPr>
        </p:pic>
        <p:pic>
          <p:nvPicPr>
            <p:cNvPr id="19" name="Рисунок 18"/>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6224785" y="904031"/>
              <a:ext cx="210077" cy="210077"/>
            </a:xfrm>
            <a:prstGeom prst="rect">
              <a:avLst/>
            </a:prstGeom>
          </p:spPr>
        </p:pic>
        <p:pic>
          <p:nvPicPr>
            <p:cNvPr id="20" name="Рисунок 19"/>
            <p:cNvPicPr>
              <a:picLocks noChangeAspect="1"/>
            </p:cNvPicPr>
            <p:nvPr userDrawn="1"/>
          </p:nvPicPr>
          <p:blipFill>
            <a:blip r:embed="rId88" cstate="email">
              <a:extLst>
                <a:ext uri="{28A0092B-C50C-407E-A947-70E740481C1C}">
                  <a14:useLocalDpi xmlns:a14="http://schemas.microsoft.com/office/drawing/2010/main"/>
                </a:ext>
              </a:extLst>
            </a:blip>
            <a:stretch>
              <a:fillRect/>
            </a:stretch>
          </p:blipFill>
          <p:spPr>
            <a:xfrm>
              <a:off x="11510081" y="4448891"/>
              <a:ext cx="210077" cy="210077"/>
            </a:xfrm>
            <a:prstGeom prst="rect">
              <a:avLst/>
            </a:prstGeom>
          </p:spPr>
        </p:pic>
        <p:pic>
          <p:nvPicPr>
            <p:cNvPr id="21" name="Рисунок 20"/>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6405452" y="1208990"/>
              <a:ext cx="233464" cy="233464"/>
            </a:xfrm>
            <a:prstGeom prst="rect">
              <a:avLst/>
            </a:prstGeom>
          </p:spPr>
        </p:pic>
        <p:pic>
          <p:nvPicPr>
            <p:cNvPr id="22" name="Рисунок 21"/>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11703056" y="3728389"/>
              <a:ext cx="233464" cy="233464"/>
            </a:xfrm>
            <a:prstGeom prst="rect">
              <a:avLst/>
            </a:prstGeom>
          </p:spPr>
        </p:pic>
        <p:pic>
          <p:nvPicPr>
            <p:cNvPr id="23" name="Рисунок 22"/>
            <p:cNvPicPr>
              <a:picLocks noChangeAspect="1"/>
            </p:cNvPicPr>
            <p:nvPr userDrawn="1"/>
          </p:nvPicPr>
          <p:blipFill>
            <a:blip r:embed="rId89" cstate="email">
              <a:extLst>
                <a:ext uri="{28A0092B-C50C-407E-A947-70E740481C1C}">
                  <a14:useLocalDpi xmlns:a14="http://schemas.microsoft.com/office/drawing/2010/main"/>
                </a:ext>
              </a:extLst>
            </a:blip>
            <a:stretch>
              <a:fillRect/>
            </a:stretch>
          </p:blipFill>
          <p:spPr>
            <a:xfrm>
              <a:off x="299622" y="404057"/>
              <a:ext cx="233464" cy="233464"/>
            </a:xfrm>
            <a:prstGeom prst="rect">
              <a:avLst/>
            </a:prstGeom>
          </p:spPr>
        </p:pic>
        <p:pic>
          <p:nvPicPr>
            <p:cNvPr id="24" name="Рисунок 23"/>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7827223">
              <a:off x="6681181" y="3023484"/>
              <a:ext cx="269823" cy="253634"/>
            </a:xfrm>
            <a:prstGeom prst="rect">
              <a:avLst/>
            </a:prstGeom>
          </p:spPr>
        </p:pic>
        <p:pic>
          <p:nvPicPr>
            <p:cNvPr id="25" name="Рисунок 24"/>
            <p:cNvPicPr>
              <a:picLocks noChangeAspect="1"/>
            </p:cNvPicPr>
            <p:nvPr userDrawn="1"/>
          </p:nvPicPr>
          <p:blipFill>
            <a:blip r:embed="rId90" cstate="email">
              <a:extLst>
                <a:ext uri="{28A0092B-C50C-407E-A947-70E740481C1C}">
                  <a14:useLocalDpi xmlns:a14="http://schemas.microsoft.com/office/drawing/2010/main"/>
                </a:ext>
              </a:extLst>
            </a:blip>
            <a:stretch>
              <a:fillRect/>
            </a:stretch>
          </p:blipFill>
          <p:spPr>
            <a:xfrm rot="15425848">
              <a:off x="2351600" y="202530"/>
              <a:ext cx="269823" cy="253634"/>
            </a:xfrm>
            <a:prstGeom prst="rect">
              <a:avLst/>
            </a:prstGeom>
          </p:spPr>
        </p:pic>
      </p:grpSp>
      <p:sp>
        <p:nvSpPr>
          <p:cNvPr id="2" name="Заголовок 1"/>
          <p:cNvSpPr>
            <a:spLocks noGrp="1"/>
          </p:cNvSpPr>
          <p:nvPr>
            <p:ph type="title"/>
          </p:nvPr>
        </p:nvSpPr>
        <p:spPr>
          <a:xfrm>
            <a:off x="236764" y="365125"/>
            <a:ext cx="4049486" cy="3363264"/>
          </a:xfrm>
          <a:prstGeom prst="rect">
            <a:avLst/>
          </a:prstGeom>
        </p:spPr>
        <p:txBody>
          <a:bodyPr vert="horz" lIns="91440" tIns="45720" rIns="91440" bIns="45720" rtlCol="0" anchor="ctr">
            <a:normAutofit/>
          </a:bodyPr>
          <a:lstStyle/>
          <a:p>
            <a:r>
              <a:rPr lang="da-DK" dirty="0"/>
              <a:t>Lorem ipsum dolor sit amet</a:t>
            </a:r>
            <a:endParaRPr lang="ru-RU" dirty="0"/>
          </a:p>
        </p:txBody>
      </p:sp>
      <p:sp>
        <p:nvSpPr>
          <p:cNvPr id="3" name="Текст 2"/>
          <p:cNvSpPr>
            <a:spLocks noGrp="1"/>
          </p:cNvSpPr>
          <p:nvPr>
            <p:ph type="body" idx="1"/>
          </p:nvPr>
        </p:nvSpPr>
        <p:spPr>
          <a:xfrm>
            <a:off x="236765" y="2975647"/>
            <a:ext cx="6295382" cy="2146989"/>
          </a:xfrm>
          <a:prstGeom prst="rect">
            <a:avLst/>
          </a:prstGeom>
        </p:spPr>
        <p:txBody>
          <a:bodyPr vert="horz" lIns="91440" tIns="45720" rIns="91440" bIns="45720" rtlCol="0">
            <a:normAutofit/>
          </a:bodyPr>
          <a:lstStyle/>
          <a:p>
            <a:pPr lvl="0"/>
            <a:r>
              <a:rPr lang="ru-RU" dirty="0"/>
              <a:t>Testo di esempio</a:t>
            </a:r>
          </a:p>
          <a:p>
            <a:pPr lvl="1"/>
            <a:r>
              <a:rPr lang="ru-RU" dirty="0"/>
              <a:t>Secondo livello</a:t>
            </a:r>
          </a:p>
          <a:p>
            <a:pPr lvl="2"/>
            <a:r>
              <a:rPr lang="ru-RU" dirty="0"/>
              <a:t>Terzo livello</a:t>
            </a:r>
          </a:p>
          <a:p>
            <a:pPr lvl="3"/>
            <a:r>
              <a:rPr lang="ru-RU" dirty="0"/>
              <a:t>Quarto livello</a:t>
            </a:r>
          </a:p>
          <a:p>
            <a:pPr lvl="4"/>
            <a:r>
              <a:rPr lang="ru-RU" dirty="0"/>
              <a:t>Quinto livello</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EA0633-B9B7-4E2D-9024-B0FA0EAEEBBA}" type="datetime1">
              <a:rPr lang="ru-RU" smtClean="0"/>
              <a:t>02.09.2026</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11510081" y="6356350"/>
            <a:ext cx="536009" cy="365125"/>
          </a:xfrm>
          <a:prstGeom prst="rect">
            <a:avLst/>
          </a:prstGeom>
        </p:spPr>
        <p:txBody>
          <a:bodyPr vert="horz" lIns="91440" tIns="45720" rIns="91440" bIns="45720" rtlCol="0" anchor="ctr"/>
          <a:lstStyle>
            <a:lvl1pPr algn="r">
              <a:defRPr sz="2400" b="1">
                <a:solidFill>
                  <a:schemeClr val="bg1"/>
                </a:solidFill>
              </a:defRPr>
            </a:lvl1pPr>
          </a:lstStyle>
          <a:p>
            <a:fld id="{B7E6CA31-DA56-47CF-9891-B6D0296B6AEC}" type="slidenum">
              <a:rPr lang="ru-RU" smtClean="0"/>
              <a:t>‹Nr.›</a:t>
            </a:fld>
            <a:endParaRPr lang="ru-RU" dirty="0"/>
          </a:p>
        </p:txBody>
      </p:sp>
    </p:spTree>
    <p:extLst>
      <p:ext uri="{BB962C8B-B14F-4D97-AF65-F5344CB8AC3E}">
        <p14:creationId xmlns:p14="http://schemas.microsoft.com/office/powerpoint/2010/main" val="3127158266"/>
      </p:ext>
    </p:extLst>
  </p:cSld>
  <p:clrMap bg1="lt1" tx1="dk1" bg2="lt2" tx2="dk2" accent1="accent1" accent2="accent2" accent3="accent3" accent4="accent4" accent5="accent5" accent6="accent6" hlink="hlink" folHlink="folHlink"/>
  <p:sldLayoutIdLst>
    <p:sldLayoutId id="2147483872" r:id="rId1"/>
    <p:sldLayoutId id="2147483873" r:id="rId2"/>
    <p:sldLayoutId id="2147483874" r:id="rId3"/>
    <p:sldLayoutId id="2147483875" r:id="rId4"/>
    <p:sldLayoutId id="2147483876" r:id="rId5"/>
    <p:sldLayoutId id="2147483877" r:id="rId6"/>
    <p:sldLayoutId id="2147483878" r:id="rId7"/>
    <p:sldLayoutId id="2147483879" r:id="rId8"/>
    <p:sldLayoutId id="2147483880" r:id="rId9"/>
    <p:sldLayoutId id="2147483881" r:id="rId10"/>
    <p:sldLayoutId id="2147483882" r:id="rId11"/>
    <p:sldLayoutId id="2147483883" r:id="rId12"/>
    <p:sldLayoutId id="2147483884" r:id="rId13"/>
    <p:sldLayoutId id="2147483885" r:id="rId14"/>
    <p:sldLayoutId id="2147483886" r:id="rId15"/>
    <p:sldLayoutId id="2147483887" r:id="rId16"/>
    <p:sldLayoutId id="2147483888" r:id="rId17"/>
    <p:sldLayoutId id="2147483889" r:id="rId18"/>
    <p:sldLayoutId id="2147483890" r:id="rId19"/>
    <p:sldLayoutId id="2147483891" r:id="rId20"/>
    <p:sldLayoutId id="2147483892" r:id="rId21"/>
    <p:sldLayoutId id="2147483893" r:id="rId22"/>
    <p:sldLayoutId id="2147483894" r:id="rId23"/>
    <p:sldLayoutId id="2147483895" r:id="rId24"/>
    <p:sldLayoutId id="2147483896" r:id="rId25"/>
    <p:sldLayoutId id="2147483897" r:id="rId26"/>
    <p:sldLayoutId id="2147483898" r:id="rId27"/>
    <p:sldLayoutId id="2147483899" r:id="rId28"/>
    <p:sldLayoutId id="2147483900" r:id="rId29"/>
    <p:sldLayoutId id="2147483901" r:id="rId30"/>
    <p:sldLayoutId id="2147483902" r:id="rId31"/>
    <p:sldLayoutId id="2147483903" r:id="rId32"/>
    <p:sldLayoutId id="2147483904" r:id="rId33"/>
    <p:sldLayoutId id="2147483905" r:id="rId34"/>
    <p:sldLayoutId id="2147483906" r:id="rId35"/>
    <p:sldLayoutId id="2147483907" r:id="rId36"/>
    <p:sldLayoutId id="2147483908" r:id="rId37"/>
    <p:sldLayoutId id="2147483909" r:id="rId38"/>
    <p:sldLayoutId id="2147483910" r:id="rId39"/>
    <p:sldLayoutId id="2147483911" r:id="rId40"/>
    <p:sldLayoutId id="2147483912" r:id="rId41"/>
    <p:sldLayoutId id="2147483913" r:id="rId42"/>
    <p:sldLayoutId id="2147483914" r:id="rId43"/>
    <p:sldLayoutId id="2147483915" r:id="rId44"/>
    <p:sldLayoutId id="2147483916" r:id="rId45"/>
    <p:sldLayoutId id="2147483917" r:id="rId46"/>
    <p:sldLayoutId id="2147483918" r:id="rId47"/>
    <p:sldLayoutId id="2147483919" r:id="rId48"/>
    <p:sldLayoutId id="2147483920" r:id="rId49"/>
    <p:sldLayoutId id="2147483921" r:id="rId50"/>
    <p:sldLayoutId id="2147483922" r:id="rId51"/>
    <p:sldLayoutId id="2147483923" r:id="rId52"/>
    <p:sldLayoutId id="2147483924" r:id="rId53"/>
    <p:sldLayoutId id="2147483925" r:id="rId54"/>
    <p:sldLayoutId id="2147483926" r:id="rId55"/>
    <p:sldLayoutId id="2147483927" r:id="rId56"/>
    <p:sldLayoutId id="2147483928" r:id="rId57"/>
    <p:sldLayoutId id="2147483929" r:id="rId58"/>
    <p:sldLayoutId id="2147483930" r:id="rId59"/>
    <p:sldLayoutId id="2147483931" r:id="rId60"/>
    <p:sldLayoutId id="2147483932" r:id="rId61"/>
    <p:sldLayoutId id="2147483933" r:id="rId62"/>
    <p:sldLayoutId id="2147483934" r:id="rId63"/>
    <p:sldLayoutId id="2147483935" r:id="rId64"/>
    <p:sldLayoutId id="2147483936" r:id="rId65"/>
    <p:sldLayoutId id="2147483937" r:id="rId66"/>
    <p:sldLayoutId id="2147483938" r:id="rId67"/>
    <p:sldLayoutId id="2147483939" r:id="rId68"/>
    <p:sldLayoutId id="2147483940" r:id="rId69"/>
    <p:sldLayoutId id="2147483941" r:id="rId70"/>
    <p:sldLayoutId id="2147483942" r:id="rId71"/>
    <p:sldLayoutId id="2147483943" r:id="rId72"/>
    <p:sldLayoutId id="2147483944" r:id="rId73"/>
    <p:sldLayoutId id="2147483945" r:id="rId74"/>
    <p:sldLayoutId id="2147483946" r:id="rId75"/>
    <p:sldLayoutId id="2147483947" r:id="rId76"/>
    <p:sldLayoutId id="2147483948" r:id="rId77"/>
  </p:sldLayoutIdLst>
  <p:hf hdr="0" ftr="0" dt="0"/>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9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397.jpeg"/></Relationships>
</file>

<file path=ppt/slides/_rels/slide10.xml.rels><?xml version="1.0" encoding="UTF-8" standalone="yes"?>
<Relationships xmlns="http://schemas.openxmlformats.org/package/2006/relationships"><Relationship Id="rId3" Type="http://schemas.openxmlformats.org/officeDocument/2006/relationships/image" Target="../media/image399.png"/><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3" Type="http://schemas.openxmlformats.org/officeDocument/2006/relationships/image" Target="../media/image406.jpeg"/><Relationship Id="rId2" Type="http://schemas.openxmlformats.org/officeDocument/2006/relationships/notesSlide" Target="../notesSlides/notesSlide17.xml"/><Relationship Id="rId1" Type="http://schemas.openxmlformats.org/officeDocument/2006/relationships/slideLayout" Target="../slideLayouts/slideLayout42.xml"/><Relationship Id="rId5" Type="http://schemas.openxmlformats.org/officeDocument/2006/relationships/image" Target="../media/image403.png"/><Relationship Id="rId4" Type="http://schemas.openxmlformats.org/officeDocument/2006/relationships/image" Target="../media/image407.jpeg"/></Relationships>
</file>

<file path=ppt/slides/_rels/slide18.xml.rels><?xml version="1.0" encoding="UTF-8" standalone="yes"?>
<Relationships xmlns="http://schemas.openxmlformats.org/package/2006/relationships"><Relationship Id="rId3" Type="http://schemas.openxmlformats.org/officeDocument/2006/relationships/image" Target="../media/image403.png"/><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403.pn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2.xml.rels><?xml version="1.0" encoding="UTF-8" standalone="yes"?>
<Relationships xmlns="http://schemas.openxmlformats.org/package/2006/relationships"><Relationship Id="rId3" Type="http://schemas.openxmlformats.org/officeDocument/2006/relationships/hyperlink" Target="mailto:susan.mueller@bfh.ch" TargetMode="External"/><Relationship Id="rId2" Type="http://schemas.openxmlformats.org/officeDocument/2006/relationships/notesSlide" Target="../notesSlides/notesSlide2.xml"/><Relationship Id="rId1" Type="http://schemas.openxmlformats.org/officeDocument/2006/relationships/slideLayout" Target="../slideLayouts/slideLayout59.xml"/><Relationship Id="rId4" Type="http://schemas.openxmlformats.org/officeDocument/2006/relationships/image" Target="../media/image398.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5.xml"/></Relationships>
</file>

<file path=ppt/slides/_rels/slide21.xml.rels><?xml version="1.0" encoding="UTF-8" standalone="yes"?>
<Relationships xmlns="http://schemas.openxmlformats.org/package/2006/relationships"><Relationship Id="rId3" Type="http://schemas.openxmlformats.org/officeDocument/2006/relationships/image" Target="../media/image408.png"/><Relationship Id="rId2" Type="http://schemas.openxmlformats.org/officeDocument/2006/relationships/notesSlide" Target="../notesSlides/notesSlide21.xml"/><Relationship Id="rId1" Type="http://schemas.openxmlformats.org/officeDocument/2006/relationships/slideLayout" Target="../slideLayouts/slideLayout48.xml"/></Relationships>
</file>

<file path=ppt/slides/_rels/slide22.xml.rels><?xml version="1.0" encoding="UTF-8" standalone="yes"?>
<Relationships xmlns="http://schemas.openxmlformats.org/package/2006/relationships"><Relationship Id="rId3" Type="http://schemas.openxmlformats.org/officeDocument/2006/relationships/image" Target="../media/image409.jpeg"/><Relationship Id="rId2" Type="http://schemas.openxmlformats.org/officeDocument/2006/relationships/notesSlide" Target="../notesSlides/notesSlide22.xml"/><Relationship Id="rId1" Type="http://schemas.openxmlformats.org/officeDocument/2006/relationships/slideLayout" Target="../slideLayouts/slideLayout33.xml"/></Relationships>
</file>

<file path=ppt/slides/_rels/slide23.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notesSlide" Target="../notesSlides/notesSlide23.xml"/><Relationship Id="rId1" Type="http://schemas.openxmlformats.org/officeDocument/2006/relationships/slideLayout" Target="../slideLayouts/slideLayout42.xml"/><Relationship Id="rId4" Type="http://schemas.microsoft.com/office/2007/relationships/hdphoto" Target="../media/hdphoto9.wdp"/></Relationships>
</file>

<file path=ppt/slides/_rels/slide24.xml.rels><?xml version="1.0" encoding="UTF-8" standalone="yes"?>
<Relationships xmlns="http://schemas.openxmlformats.org/package/2006/relationships"><Relationship Id="rId3" Type="http://schemas.openxmlformats.org/officeDocument/2006/relationships/image" Target="../media/image410.png"/><Relationship Id="rId2" Type="http://schemas.openxmlformats.org/officeDocument/2006/relationships/notesSlide" Target="../notesSlides/notesSlide24.xml"/><Relationship Id="rId1" Type="http://schemas.openxmlformats.org/officeDocument/2006/relationships/slideLayout" Target="../slideLayouts/slideLayout42.xml"/><Relationship Id="rId4" Type="http://schemas.microsoft.com/office/2007/relationships/hdphoto" Target="../media/hdphoto9.wdp"/></Relationships>
</file>

<file path=ppt/slides/_rels/slide25.xml.rels><?xml version="1.0" encoding="UTF-8" standalone="yes"?>
<Relationships xmlns="http://schemas.openxmlformats.org/package/2006/relationships"><Relationship Id="rId3" Type="http://schemas.openxmlformats.org/officeDocument/2006/relationships/hyperlink" Target="https://pubmed.ncbi.nlm.nih.gov/26372337/" TargetMode="External"/><Relationship Id="rId2" Type="http://schemas.openxmlformats.org/officeDocument/2006/relationships/notesSlide" Target="../notesSlides/notesSlide25.xml"/><Relationship Id="rId1" Type="http://schemas.openxmlformats.org/officeDocument/2006/relationships/slideLayout" Target="../slideLayouts/slideLayout42.xml"/><Relationship Id="rId5" Type="http://schemas.microsoft.com/office/2007/relationships/hdphoto" Target="../media/hdphoto10.wdp"/><Relationship Id="rId4" Type="http://schemas.openxmlformats.org/officeDocument/2006/relationships/image" Target="../media/image411.png"/></Relationships>
</file>

<file path=ppt/slides/_rels/slide26.xml.rels><?xml version="1.0" encoding="UTF-8" standalone="yes"?>
<Relationships xmlns="http://schemas.openxmlformats.org/package/2006/relationships"><Relationship Id="rId3" Type="http://schemas.openxmlformats.org/officeDocument/2006/relationships/image" Target="../media/image412.jpeg"/><Relationship Id="rId2" Type="http://schemas.openxmlformats.org/officeDocument/2006/relationships/notesSlide" Target="../notesSlides/notesSlide26.xml"/><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3" Type="http://schemas.openxmlformats.org/officeDocument/2006/relationships/image" Target="../media/image413.svg"/><Relationship Id="rId2" Type="http://schemas.openxmlformats.org/officeDocument/2006/relationships/notesSlide" Target="../notesSlides/notesSlide27.xml"/><Relationship Id="rId1" Type="http://schemas.openxmlformats.org/officeDocument/2006/relationships/slideLayout" Target="../slideLayouts/slideLayout42.xml"/><Relationship Id="rId5" Type="http://schemas.openxmlformats.org/officeDocument/2006/relationships/image" Target="../media/image415.png"/><Relationship Id="rId4" Type="http://schemas.openxmlformats.org/officeDocument/2006/relationships/image" Target="../media/image414.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3" Type="http://schemas.openxmlformats.org/officeDocument/2006/relationships/image" Target="../media/image408.png"/><Relationship Id="rId2" Type="http://schemas.openxmlformats.org/officeDocument/2006/relationships/notesSlide" Target="../notesSlides/notesSlide31.xml"/><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2.xml"/></Relationships>
</file>

<file path=ppt/slides/_rels/slide33.xml.rels><?xml version="1.0" encoding="UTF-8" standalone="yes"?>
<Relationships xmlns="http://schemas.openxmlformats.org/package/2006/relationships"><Relationship Id="rId3" Type="http://schemas.openxmlformats.org/officeDocument/2006/relationships/image" Target="../media/image408.png"/><Relationship Id="rId2" Type="http://schemas.openxmlformats.org/officeDocument/2006/relationships/notesSlide" Target="../notesSlides/notesSlide33.xml"/><Relationship Id="rId1" Type="http://schemas.openxmlformats.org/officeDocument/2006/relationships/slideLayout" Target="../slideLayouts/slideLayout125.xml"/><Relationship Id="rId4" Type="http://schemas.openxmlformats.org/officeDocument/2006/relationships/image" Target="../media/image41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2.xml"/></Relationships>
</file>

<file path=ppt/slides/_rels/slide35.xml.rels><?xml version="1.0" encoding="UTF-8" standalone="yes"?>
<Relationships xmlns="http://schemas.openxmlformats.org/package/2006/relationships"><Relationship Id="rId3" Type="http://schemas.openxmlformats.org/officeDocument/2006/relationships/image" Target="../media/image417.png"/><Relationship Id="rId2" Type="http://schemas.openxmlformats.org/officeDocument/2006/relationships/notesSlide" Target="../notesSlides/notesSlide35.xml"/><Relationship Id="rId1" Type="http://schemas.openxmlformats.org/officeDocument/2006/relationships/slideLayout" Target="../slideLayouts/slideLayout125.xml"/><Relationship Id="rId4" Type="http://schemas.openxmlformats.org/officeDocument/2006/relationships/image" Target="../media/image40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2.xml"/></Relationships>
</file>

<file path=ppt/slides/_rels/slide37.xml.rels><?xml version="1.0" encoding="UTF-8" standalone="yes"?>
<Relationships xmlns="http://schemas.openxmlformats.org/package/2006/relationships"><Relationship Id="rId3" Type="http://schemas.openxmlformats.org/officeDocument/2006/relationships/image" Target="../media/image408.png"/><Relationship Id="rId2" Type="http://schemas.openxmlformats.org/officeDocument/2006/relationships/notesSlide" Target="../notesSlides/notesSlide37.xml"/><Relationship Id="rId1" Type="http://schemas.openxmlformats.org/officeDocument/2006/relationships/slideLayout" Target="../slideLayouts/slideLayout125.xml"/></Relationships>
</file>

<file path=ppt/slides/_rels/slide38.xml.rels><?xml version="1.0" encoding="UTF-8" standalone="yes"?>
<Relationships xmlns="http://schemas.openxmlformats.org/package/2006/relationships"><Relationship Id="rId3" Type="http://schemas.openxmlformats.org/officeDocument/2006/relationships/image" Target="../media/image408.png"/><Relationship Id="rId2" Type="http://schemas.openxmlformats.org/officeDocument/2006/relationships/notesSlide" Target="../notesSlides/notesSlide38.xml"/><Relationship Id="rId1" Type="http://schemas.openxmlformats.org/officeDocument/2006/relationships/slideLayout" Target="../slideLayouts/slideLayout1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3" Type="http://schemas.openxmlformats.org/officeDocument/2006/relationships/image" Target="../media/image399.pn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3" Type="http://schemas.openxmlformats.org/officeDocument/2006/relationships/image" Target="../media/image400.gif"/><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3" Type="http://schemas.openxmlformats.org/officeDocument/2006/relationships/image" Target="../media/image401.jpeg"/><Relationship Id="rId2" Type="http://schemas.openxmlformats.org/officeDocument/2006/relationships/notesSlide" Target="../notesSlides/notesSlide7.xml"/><Relationship Id="rId1" Type="http://schemas.openxmlformats.org/officeDocument/2006/relationships/slideLayout" Target="../slideLayouts/slideLayout42.xml"/><Relationship Id="rId5" Type="http://schemas.openxmlformats.org/officeDocument/2006/relationships/image" Target="../media/image403.png"/><Relationship Id="rId4" Type="http://schemas.openxmlformats.org/officeDocument/2006/relationships/image" Target="../media/image402.jpeg"/></Relationships>
</file>

<file path=ppt/slides/_rels/slide8.xml.rels><?xml version="1.0" encoding="UTF-8" standalone="yes"?>
<Relationships xmlns="http://schemas.openxmlformats.org/package/2006/relationships"><Relationship Id="rId3" Type="http://schemas.openxmlformats.org/officeDocument/2006/relationships/image" Target="../media/image403.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image" Target="../media/image404.png"/><Relationship Id="rId2" Type="http://schemas.openxmlformats.org/officeDocument/2006/relationships/notesSlide" Target="../notesSlides/notesSlide9.xml"/><Relationship Id="rId1" Type="http://schemas.openxmlformats.org/officeDocument/2006/relationships/slideLayout" Target="../slideLayouts/slideLayout42.xml"/><Relationship Id="rId5" Type="http://schemas.openxmlformats.org/officeDocument/2006/relationships/image" Target="../media/image405.jpeg"/><Relationship Id="rId4" Type="http://schemas.openxmlformats.org/officeDocument/2006/relationships/image" Target="../media/image40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2B5132A5-C60A-4155-AB83-FBEB00069D1D}"/>
              </a:ext>
            </a:extLst>
          </p:cNvPr>
          <p:cNvSpPr/>
          <p:nvPr/>
        </p:nvSpPr>
        <p:spPr>
          <a:xfrm>
            <a:off x="925894" y="5519561"/>
            <a:ext cx="3886000" cy="738664"/>
          </a:xfrm>
          <a:prstGeom prst="rect">
            <a:avLst/>
          </a:prstGeom>
        </p:spPr>
        <p:txBody>
          <a:bodyPr wrap="none">
            <a:spAutoFit/>
          </a:bodyPr>
          <a:lstStyle/>
          <a:p>
            <a:r>
              <a:rPr lang="de-CH" sz="4200" dirty="0">
                <a:solidFill>
                  <a:srgbClr val="8EB403"/>
                </a:solidFill>
              </a:rPr>
              <a:t>my</a:t>
            </a:r>
            <a:r>
              <a:rPr lang="de-CH" sz="4200" b="1" dirty="0">
                <a:solidFill>
                  <a:srgbClr val="8EB403"/>
                </a:solidFill>
              </a:rPr>
              <a:t>idea.</a:t>
            </a:r>
            <a:r>
              <a:rPr lang="de-CH" sz="4200" dirty="0">
                <a:solidFill>
                  <a:srgbClr val="8EB403"/>
                </a:solidFill>
              </a:rPr>
              <a:t>ch 2.0</a:t>
            </a:r>
          </a:p>
        </p:txBody>
      </p:sp>
      <p:pic>
        <p:nvPicPr>
          <p:cNvPr id="25" name="Grafik 24">
            <a:extLst>
              <a:ext uri="{FF2B5EF4-FFF2-40B4-BE49-F238E27FC236}">
                <a16:creationId xmlns:a16="http://schemas.microsoft.com/office/drawing/2014/main" id="{8A1741F1-01FC-47F9-8DB0-9D5A9C250EE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9889436" y="400858"/>
            <a:ext cx="2176672" cy="1043578"/>
          </a:xfrm>
          <a:prstGeom prst="rect">
            <a:avLst/>
          </a:prstGeom>
        </p:spPr>
      </p:pic>
      <p:sp>
        <p:nvSpPr>
          <p:cNvPr id="3" name="Foliennummernplatzhalter 2">
            <a:extLst>
              <a:ext uri="{FF2B5EF4-FFF2-40B4-BE49-F238E27FC236}">
                <a16:creationId xmlns:a16="http://schemas.microsoft.com/office/drawing/2014/main" id="{DBD4B09B-DE92-42CD-A4E8-B762702A2AD8}"/>
              </a:ext>
            </a:extLst>
          </p:cNvPr>
          <p:cNvSpPr>
            <a:spLocks noGrp="1"/>
          </p:cNvSpPr>
          <p:nvPr>
            <p:ph type="sldNum" sz="quarter" idx="12"/>
          </p:nvPr>
        </p:nvSpPr>
        <p:spPr/>
        <p:txBody>
          <a:bodyPr/>
          <a:lstStyle/>
          <a:p>
            <a:fld id="{B7E6CA31-DA56-47CF-9891-B6D0296B6AEC}" type="slidenum">
              <a:rPr lang="ru-RU" smtClean="0"/>
              <a:t>1</a:t>
            </a:fld>
            <a:endParaRPr lang="ru-RU" dirty="0"/>
          </a:p>
        </p:txBody>
      </p:sp>
      <p:pic>
        <p:nvPicPr>
          <p:cNvPr id="7" name="Grafik 6">
            <a:extLst>
              <a:ext uri="{FF2B5EF4-FFF2-40B4-BE49-F238E27FC236}">
                <a16:creationId xmlns:a16="http://schemas.microsoft.com/office/drawing/2014/main" id="{39530EE1-F44E-DEAF-97E7-E9468DD1174C}"/>
              </a:ext>
            </a:extLst>
          </p:cNvPr>
          <p:cNvPicPr>
            <a:picLocks noChangeAspect="1"/>
          </p:cNvPicPr>
          <p:nvPr/>
        </p:nvPicPr>
        <p:blipFill>
          <a:blip r:embed="rId4" cstate="email">
            <a:extLst>
              <a:ext uri="{28A0092B-C50C-407E-A947-70E740481C1C}">
                <a14:useLocalDpi xmlns:a14="http://schemas.microsoft.com/office/drawing/2010/main"/>
              </a:ext>
            </a:extLst>
          </a:blip>
          <a:srcRect t="6781" r="18139"/>
          <a:stretch>
            <a:fillRect/>
          </a:stretch>
        </p:blipFill>
        <p:spPr>
          <a:xfrm>
            <a:off x="9262983" y="5365826"/>
            <a:ext cx="2860191" cy="1172957"/>
          </a:xfrm>
          <a:prstGeom prst="rect">
            <a:avLst/>
          </a:prstGeom>
        </p:spPr>
      </p:pic>
    </p:spTree>
    <p:extLst>
      <p:ext uri="{BB962C8B-B14F-4D97-AF65-F5344CB8AC3E}">
        <p14:creationId xmlns:p14="http://schemas.microsoft.com/office/powerpoint/2010/main" val="332911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58E33-1015-EE5A-936F-6EF2783AAA7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792C6C5-C834-7191-8E5F-D50F0FEF36F5}"/>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en-US" sz="2400" b="1" dirty="0">
                <a:solidFill>
                  <a:srgbClr val="0B4874"/>
                </a:solidFill>
                <a:latin typeface="Century Gothic" panose="020B0502020202020204" pitchFamily="34" charset="0"/>
                <a:ea typeface="ＭＳ Ｐゴシック" charset="0"/>
                <a:cs typeface="Arial"/>
              </a:rPr>
              <a:t>Ricerca secondaria: l'affidabilità delle fonti</a:t>
            </a:r>
            <a:endParaRPr lang="de-AT" sz="2400" b="1" dirty="0">
              <a:solidFill>
                <a:srgbClr val="0B4874"/>
              </a:solidFill>
              <a:latin typeface="Century Gothic" panose="020B0502020202020204" pitchFamily="34" charset="0"/>
              <a:ea typeface="ＭＳ Ｐゴシック" charset="0"/>
              <a:cs typeface="Arial"/>
            </a:endParaRPr>
          </a:p>
        </p:txBody>
      </p:sp>
      <p:sp>
        <p:nvSpPr>
          <p:cNvPr id="3" name="CasellaDiTesto 2">
            <a:extLst>
              <a:ext uri="{FF2B5EF4-FFF2-40B4-BE49-F238E27FC236}">
                <a16:creationId xmlns:a16="http://schemas.microsoft.com/office/drawing/2014/main" id="{C781027E-9729-6211-4E38-88781C5A9BCE}"/>
              </a:ext>
            </a:extLst>
          </p:cNvPr>
          <p:cNvSpPr txBox="1"/>
          <p:nvPr/>
        </p:nvSpPr>
        <p:spPr>
          <a:xfrm>
            <a:off x="309722" y="1191797"/>
            <a:ext cx="4848121" cy="412357"/>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000" b="0" i="0" u="none" strike="noStrike" kern="1200" cap="none" spc="0" normalizeH="0" baseline="0" noProof="0" dirty="0">
                <a:ln>
                  <a:noFill/>
                </a:ln>
                <a:solidFill>
                  <a:srgbClr val="FF0000"/>
                </a:solidFill>
                <a:effectLst/>
                <a:uLnTx/>
                <a:uFillTx/>
                <a:latin typeface="Century Gothic"/>
                <a:ea typeface="+mn-ea"/>
                <a:cs typeface="+mn-cs"/>
              </a:rPr>
              <a:t>Da utilizzare con grande cautela</a:t>
            </a:r>
          </a:p>
        </p:txBody>
      </p:sp>
      <p:sp>
        <p:nvSpPr>
          <p:cNvPr id="6" name="CasellaDiTesto 5">
            <a:extLst>
              <a:ext uri="{FF2B5EF4-FFF2-40B4-BE49-F238E27FC236}">
                <a16:creationId xmlns:a16="http://schemas.microsoft.com/office/drawing/2014/main" id="{B3A2D145-371E-BE27-73AC-0C7B80DDBFD9}"/>
              </a:ext>
            </a:extLst>
          </p:cNvPr>
          <p:cNvSpPr txBox="1"/>
          <p:nvPr/>
        </p:nvSpPr>
        <p:spPr>
          <a:xfrm>
            <a:off x="8469021" y="1202188"/>
            <a:ext cx="2872258" cy="412357"/>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000" b="0" i="0" u="none" strike="noStrike" kern="1200" cap="none" spc="0" normalizeH="0" baseline="0" noProof="0" dirty="0">
                <a:ln>
                  <a:noFill/>
                </a:ln>
                <a:solidFill>
                  <a:srgbClr val="00B050"/>
                </a:solidFill>
                <a:effectLst/>
                <a:uLnTx/>
                <a:uFillTx/>
                <a:latin typeface="Century Gothic"/>
                <a:ea typeface="+mn-ea"/>
                <a:cs typeface="+mn-cs"/>
              </a:rPr>
              <a:t>Molto affidabili</a:t>
            </a:r>
          </a:p>
        </p:txBody>
      </p:sp>
      <p:sp>
        <p:nvSpPr>
          <p:cNvPr id="8" name="CasellaDiTesto 7">
            <a:extLst>
              <a:ext uri="{FF2B5EF4-FFF2-40B4-BE49-F238E27FC236}">
                <a16:creationId xmlns:a16="http://schemas.microsoft.com/office/drawing/2014/main" id="{13481737-A757-E63F-33D7-1FF3F3AF343E}"/>
              </a:ext>
            </a:extLst>
          </p:cNvPr>
          <p:cNvSpPr txBox="1"/>
          <p:nvPr/>
        </p:nvSpPr>
        <p:spPr>
          <a:xfrm>
            <a:off x="733425" y="1961625"/>
            <a:ext cx="1800000" cy="4031873"/>
          </a:xfrm>
          <a:prstGeom prst="rect">
            <a:avLst/>
          </a:prstGeom>
          <a:noFill/>
        </p:spPr>
        <p:txBody>
          <a:bodyPr wrap="square">
            <a:spAutoFit/>
          </a:bodyPr>
          <a:lstStyle/>
          <a:p>
            <a:r>
              <a:rPr lang="de-CH" sz="1600" b="1" noProof="0" dirty="0"/>
              <a:t>Blog personali </a:t>
            </a:r>
            <a:r>
              <a:rPr lang="de-CH" sz="1600" noProof="0" dirty="0"/>
              <a:t>o </a:t>
            </a:r>
            <a:r>
              <a:rPr lang="de-CH" sz="1600" b="1" noProof="0" dirty="0"/>
              <a:t>vlog</a:t>
            </a:r>
          </a:p>
          <a:p>
            <a:endParaRPr lang="de-CH" sz="1600" noProof="0" dirty="0"/>
          </a:p>
          <a:p>
            <a:r>
              <a:rPr lang="de-CH" sz="1600" b="1" noProof="0" dirty="0"/>
              <a:t>Thread su Reddit</a:t>
            </a:r>
            <a:r>
              <a:rPr lang="de-CH" sz="1600" noProof="0" dirty="0"/>
              <a:t>, </a:t>
            </a:r>
            <a:r>
              <a:rPr lang="de-CH" sz="1600" b="1" noProof="0" dirty="0"/>
              <a:t>forum di discussione</a:t>
            </a:r>
          </a:p>
          <a:p>
            <a:endParaRPr lang="de-CH" sz="1600" noProof="0" dirty="0"/>
          </a:p>
          <a:p>
            <a:r>
              <a:rPr lang="de-CH" sz="1600" b="1" noProof="0" dirty="0"/>
              <a:t>Siti web casuali </a:t>
            </a:r>
            <a:r>
              <a:rPr lang="de-CH" sz="1600" noProof="0" dirty="0"/>
              <a:t>senza </a:t>
            </a:r>
            <a:r>
              <a:rPr lang="de-CH" sz="1600" noProof="0" dirty="0" err="1"/>
              <a:t>autori</a:t>
            </a:r>
            <a:r>
              <a:rPr lang="de-CH" sz="1600" noProof="0" dirty="0"/>
              <a:t>/</a:t>
            </a:r>
            <a:r>
              <a:rPr lang="de-CH" sz="1600" noProof="0" dirty="0" err="1"/>
              <a:t>autrici</a:t>
            </a:r>
            <a:r>
              <a:rPr lang="de-CH" sz="1600" noProof="0" dirty="0"/>
              <a:t> identificabili</a:t>
            </a:r>
          </a:p>
          <a:p>
            <a:endParaRPr lang="de-CH" sz="1600" noProof="0" dirty="0"/>
          </a:p>
          <a:p>
            <a:r>
              <a:rPr lang="de-CH" sz="1600" b="1" noProof="0" dirty="0" err="1"/>
              <a:t>Opinioni</a:t>
            </a:r>
            <a:r>
              <a:rPr lang="de-CH" sz="1600" b="1" noProof="0" dirty="0"/>
              <a:t> </a:t>
            </a:r>
            <a:r>
              <a:rPr lang="de-CH" sz="1600" noProof="0" dirty="0" err="1"/>
              <a:t>degli</a:t>
            </a:r>
            <a:r>
              <a:rPr lang="de-CH" sz="1600" dirty="0"/>
              <a:t> </a:t>
            </a:r>
            <a:r>
              <a:rPr lang="de-CH" sz="1600" dirty="0" err="1"/>
              <a:t>e</a:t>
            </a:r>
            <a:r>
              <a:rPr lang="de-CH" sz="1600" dirty="0"/>
              <a:t> </a:t>
            </a:r>
            <a:r>
              <a:rPr lang="de-CH" sz="1600" noProof="0" dirty="0"/>
              <a:t>delle influencer / </a:t>
            </a:r>
            <a:r>
              <a:rPr lang="de-CH" sz="1600" b="1" noProof="0" dirty="0"/>
              <a:t>affermazioni </a:t>
            </a:r>
            <a:r>
              <a:rPr lang="de-CH" sz="1600" noProof="0" dirty="0"/>
              <a:t>sui social media</a:t>
            </a:r>
            <a:endParaRPr lang="de-CH" sz="1600" b="1" noProof="0" dirty="0"/>
          </a:p>
        </p:txBody>
      </p:sp>
      <p:cxnSp>
        <p:nvCxnSpPr>
          <p:cNvPr id="10" name="Connettore 2 9">
            <a:extLst>
              <a:ext uri="{FF2B5EF4-FFF2-40B4-BE49-F238E27FC236}">
                <a16:creationId xmlns:a16="http://schemas.microsoft.com/office/drawing/2014/main" id="{6BC94A84-BAD7-30B5-BCF1-861DC30DDAB5}"/>
              </a:ext>
            </a:extLst>
          </p:cNvPr>
          <p:cNvCxnSpPr>
            <a:cxnSpLocks/>
          </p:cNvCxnSpPr>
          <p:nvPr/>
        </p:nvCxnSpPr>
        <p:spPr>
          <a:xfrm flipV="1">
            <a:off x="4772359" y="1418757"/>
            <a:ext cx="4021015" cy="1"/>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CasellaDiTesto 13">
            <a:extLst>
              <a:ext uri="{FF2B5EF4-FFF2-40B4-BE49-F238E27FC236}">
                <a16:creationId xmlns:a16="http://schemas.microsoft.com/office/drawing/2014/main" id="{3E80FECA-9384-0033-86EF-EBEB9AE341D0}"/>
              </a:ext>
            </a:extLst>
          </p:cNvPr>
          <p:cNvSpPr txBox="1"/>
          <p:nvPr/>
        </p:nvSpPr>
        <p:spPr>
          <a:xfrm>
            <a:off x="4333425" y="1961624"/>
            <a:ext cx="1885800" cy="2062103"/>
          </a:xfrm>
          <a:prstGeom prst="rect">
            <a:avLst/>
          </a:prstGeom>
          <a:noFill/>
        </p:spPr>
        <p:txBody>
          <a:bodyPr wrap="square">
            <a:spAutoFit/>
          </a:bodyPr>
          <a:lstStyle/>
          <a:p>
            <a:r>
              <a:rPr lang="de-CH" sz="1600" b="1" noProof="0" dirty="0" err="1"/>
              <a:t>Notizie economiche</a:t>
            </a:r>
            <a:r>
              <a:rPr lang="de-CH" sz="1600" b="1" noProof="0" dirty="0"/>
              <a:t> generali</a:t>
            </a:r>
          </a:p>
          <a:p>
            <a:endParaRPr lang="de-CH" sz="1600" b="1" noProof="0" dirty="0"/>
          </a:p>
          <a:p>
            <a:r>
              <a:rPr lang="de-CH" sz="1600" b="1" noProof="0" dirty="0"/>
              <a:t>Libri</a:t>
            </a:r>
            <a:r>
              <a:rPr lang="de-CH" sz="1600" b="1" dirty="0"/>
              <a:t> popolari </a:t>
            </a:r>
            <a:r>
              <a:rPr lang="de-CH" sz="1600" b="1" noProof="0" dirty="0"/>
              <a:t>sull'imprenditoria </a:t>
            </a:r>
            <a:r>
              <a:rPr lang="de-CH" sz="1600" noProof="0" dirty="0"/>
              <a:t>e </a:t>
            </a:r>
            <a:r>
              <a:rPr lang="de-CH" sz="1600" b="1" noProof="0" dirty="0" err="1"/>
              <a:t>blog</a:t>
            </a:r>
            <a:r>
              <a:rPr lang="de-CH" sz="1600" b="1" noProof="0" dirty="0"/>
              <a:t> di </a:t>
            </a:r>
            <a:r>
              <a:rPr lang="de-CH" sz="1600" b="1" noProof="0" dirty="0" err="1"/>
              <a:t>economia</a:t>
            </a:r>
            <a:endParaRPr lang="de-CH" sz="1600" noProof="0" dirty="0"/>
          </a:p>
        </p:txBody>
      </p:sp>
      <p:sp>
        <p:nvSpPr>
          <p:cNvPr id="15" name="CasellaDiTesto 14">
            <a:extLst>
              <a:ext uri="{FF2B5EF4-FFF2-40B4-BE49-F238E27FC236}">
                <a16:creationId xmlns:a16="http://schemas.microsoft.com/office/drawing/2014/main" id="{58ACEA93-1F93-B715-86C1-9D03B5028BF7}"/>
              </a:ext>
            </a:extLst>
          </p:cNvPr>
          <p:cNvSpPr txBox="1"/>
          <p:nvPr/>
        </p:nvSpPr>
        <p:spPr>
          <a:xfrm>
            <a:off x="2533426" y="1961625"/>
            <a:ext cx="1800000" cy="2062103"/>
          </a:xfrm>
          <a:prstGeom prst="rect">
            <a:avLst/>
          </a:prstGeom>
          <a:noFill/>
        </p:spPr>
        <p:txBody>
          <a:bodyPr wrap="square">
            <a:spAutoFit/>
          </a:bodyPr>
          <a:lstStyle/>
          <a:p>
            <a:r>
              <a:rPr lang="de-CH" sz="1600" b="1" noProof="0" dirty="0"/>
              <a:t>Rapporti di associazioni di </a:t>
            </a:r>
            <a:r>
              <a:rPr lang="de-CH" sz="1600" b="1" noProof="0" dirty="0" err="1"/>
              <a:t>categoria</a:t>
            </a:r>
            <a:r>
              <a:rPr lang="de-CH" sz="1600" b="1" noProof="0" dirty="0"/>
              <a:t> o </a:t>
            </a:r>
            <a:r>
              <a:rPr lang="de-CH" sz="1600" b="1" noProof="0" dirty="0" err="1"/>
              <a:t>commerciali</a:t>
            </a:r>
            <a:endParaRPr lang="de-CH" sz="1600" b="1" noProof="0" dirty="0"/>
          </a:p>
          <a:p>
            <a:endParaRPr lang="de-CH" sz="1600" noProof="0" dirty="0"/>
          </a:p>
          <a:p>
            <a:r>
              <a:rPr lang="de-CH" sz="1600" b="1" noProof="0" dirty="0"/>
              <a:t>Pubblicazioni</a:t>
            </a:r>
          </a:p>
          <a:p>
            <a:r>
              <a:rPr lang="de-CH" sz="1600" b="1" noProof="0" dirty="0"/>
              <a:t>di associazioni di </a:t>
            </a:r>
            <a:r>
              <a:rPr lang="de-CH" sz="1600" b="1" noProof="0" dirty="0" err="1"/>
              <a:t>interessi</a:t>
            </a:r>
            <a:endParaRPr lang="de-CH" sz="1600" noProof="0" dirty="0"/>
          </a:p>
        </p:txBody>
      </p:sp>
      <p:sp>
        <p:nvSpPr>
          <p:cNvPr id="16" name="CasellaDiTesto 15">
            <a:extLst>
              <a:ext uri="{FF2B5EF4-FFF2-40B4-BE49-F238E27FC236}">
                <a16:creationId xmlns:a16="http://schemas.microsoft.com/office/drawing/2014/main" id="{A3333044-9B0E-918B-4D67-671CADC0A521}"/>
              </a:ext>
            </a:extLst>
          </p:cNvPr>
          <p:cNvSpPr txBox="1"/>
          <p:nvPr/>
        </p:nvSpPr>
        <p:spPr>
          <a:xfrm>
            <a:off x="8183347" y="1961624"/>
            <a:ext cx="1885800" cy="2554545"/>
          </a:xfrm>
          <a:prstGeom prst="rect">
            <a:avLst/>
          </a:prstGeom>
          <a:noFill/>
        </p:spPr>
        <p:txBody>
          <a:bodyPr wrap="square">
            <a:spAutoFit/>
          </a:bodyPr>
          <a:lstStyle/>
          <a:p>
            <a:r>
              <a:rPr lang="de-CH" sz="1600" b="1" noProof="0" dirty="0"/>
              <a:t>Fonti di dati ufficiali</a:t>
            </a:r>
          </a:p>
          <a:p>
            <a:endParaRPr lang="de-CH" sz="1600" noProof="0" dirty="0"/>
          </a:p>
          <a:p>
            <a:r>
              <a:rPr lang="de-CH" sz="1600" b="1" noProof="0" dirty="0"/>
              <a:t>Banche dati di settore</a:t>
            </a:r>
          </a:p>
          <a:p>
            <a:endParaRPr lang="de-CH" sz="1600" noProof="0" dirty="0"/>
          </a:p>
          <a:p>
            <a:r>
              <a:rPr lang="de-CH" sz="1600" b="1" noProof="0" dirty="0"/>
              <a:t>Libri scientifici</a:t>
            </a:r>
          </a:p>
          <a:p>
            <a:r>
              <a:rPr lang="de-CH" sz="1600" b="1" noProof="0" dirty="0" err="1"/>
              <a:t>su</a:t>
            </a:r>
            <a:r>
              <a:rPr lang="de-CH" sz="1600" b="1" noProof="0" dirty="0"/>
              <a:t> tematiche economiche</a:t>
            </a:r>
            <a:br>
              <a:rPr lang="de-CH" sz="1600" b="1" noProof="0" dirty="0"/>
            </a:br>
            <a:r>
              <a:rPr lang="de-CH" sz="1600" b="1" noProof="0" dirty="0"/>
              <a:t> </a:t>
            </a:r>
            <a:endParaRPr lang="de-CH" sz="1600" noProof="0" dirty="0"/>
          </a:p>
        </p:txBody>
      </p:sp>
      <p:sp>
        <p:nvSpPr>
          <p:cNvPr id="17" name="CasellaDiTesto 16">
            <a:extLst>
              <a:ext uri="{FF2B5EF4-FFF2-40B4-BE49-F238E27FC236}">
                <a16:creationId xmlns:a16="http://schemas.microsoft.com/office/drawing/2014/main" id="{FEA1AE8D-FD80-B200-B17A-57C7166ED596}"/>
              </a:ext>
            </a:extLst>
          </p:cNvPr>
          <p:cNvSpPr txBox="1"/>
          <p:nvPr/>
        </p:nvSpPr>
        <p:spPr>
          <a:xfrm>
            <a:off x="6172332" y="1961624"/>
            <a:ext cx="2011015" cy="3293209"/>
          </a:xfrm>
          <a:prstGeom prst="rect">
            <a:avLst/>
          </a:prstGeom>
          <a:noFill/>
        </p:spPr>
        <p:txBody>
          <a:bodyPr wrap="square">
            <a:spAutoFit/>
          </a:bodyPr>
          <a:lstStyle/>
          <a:p>
            <a:r>
              <a:rPr lang="de-CH" sz="1600" b="1" noProof="0" dirty="0"/>
              <a:t>Principali testate economiche </a:t>
            </a:r>
          </a:p>
          <a:p>
            <a:endParaRPr lang="de-CH" sz="1600" noProof="0" dirty="0"/>
          </a:p>
          <a:p>
            <a:r>
              <a:rPr lang="de-CH" sz="1600" b="1" noProof="0" dirty="0"/>
              <a:t>Rapporti degli analisti di mercato </a:t>
            </a:r>
          </a:p>
          <a:p>
            <a:endParaRPr lang="de-CH" sz="1600" noProof="0" dirty="0"/>
          </a:p>
          <a:p>
            <a:r>
              <a:rPr lang="de-CH" sz="1600" b="1" noProof="0" dirty="0"/>
              <a:t>Relazioni annuali delle aziende </a:t>
            </a:r>
            <a:r>
              <a:rPr lang="de-CH" sz="1600" noProof="0" dirty="0"/>
              <a:t>e </a:t>
            </a:r>
            <a:r>
              <a:rPr lang="de-CH" sz="1600" b="1" noProof="0" dirty="0"/>
              <a:t>presentazioni </a:t>
            </a:r>
            <a:r>
              <a:rPr lang="de-CH" sz="1600" b="1" noProof="0" dirty="0" err="1"/>
              <a:t>degli</a:t>
            </a:r>
            <a:r>
              <a:rPr lang="de-CH" sz="1600" b="1" noProof="0" dirty="0"/>
              <a:t> </a:t>
            </a:r>
            <a:r>
              <a:rPr lang="de-CH" sz="1600" b="1" noProof="0" dirty="0" err="1"/>
              <a:t>investitori</a:t>
            </a:r>
            <a:r>
              <a:rPr lang="de-CH" sz="1600" b="1" noProof="0" dirty="0"/>
              <a:t>/delle </a:t>
            </a:r>
            <a:r>
              <a:rPr lang="de-CH" sz="1600" b="1" noProof="0" dirty="0" err="1"/>
              <a:t>investitrici</a:t>
            </a:r>
            <a:endParaRPr lang="de-CH" sz="1600" b="1" noProof="0" dirty="0"/>
          </a:p>
        </p:txBody>
      </p:sp>
      <p:sp>
        <p:nvSpPr>
          <p:cNvPr id="19" name="CasellaDiTesto 18">
            <a:extLst>
              <a:ext uri="{FF2B5EF4-FFF2-40B4-BE49-F238E27FC236}">
                <a16:creationId xmlns:a16="http://schemas.microsoft.com/office/drawing/2014/main" id="{D36B82A0-3219-32E6-A97E-902A47C91E86}"/>
              </a:ext>
            </a:extLst>
          </p:cNvPr>
          <p:cNvSpPr txBox="1"/>
          <p:nvPr/>
        </p:nvSpPr>
        <p:spPr>
          <a:xfrm>
            <a:off x="9951917" y="1961624"/>
            <a:ext cx="1800000" cy="3046988"/>
          </a:xfrm>
          <a:prstGeom prst="rect">
            <a:avLst/>
          </a:prstGeom>
          <a:noFill/>
        </p:spPr>
        <p:txBody>
          <a:bodyPr wrap="square">
            <a:spAutoFit/>
          </a:bodyPr>
          <a:lstStyle/>
          <a:p>
            <a:r>
              <a:rPr lang="de-CH" sz="1600" b="1" noProof="0" dirty="0"/>
              <a:t>Articoli tratti da riviste scientifiche</a:t>
            </a:r>
          </a:p>
          <a:p>
            <a:endParaRPr lang="de-CH" sz="1600" b="1" noProof="0" dirty="0"/>
          </a:p>
          <a:p>
            <a:endParaRPr lang="de-CH" sz="1600" noProof="0" dirty="0"/>
          </a:p>
          <a:p>
            <a:r>
              <a:rPr lang="de-CH" sz="1600" b="1" noProof="0" dirty="0"/>
              <a:t>Studi di mercato sistematici pubblicati </a:t>
            </a:r>
            <a:r>
              <a:rPr lang="de-CH" sz="1600" noProof="0" dirty="0"/>
              <a:t>da </a:t>
            </a:r>
            <a:r>
              <a:rPr lang="de-CH" sz="1600" b="1" noProof="0" dirty="0"/>
              <a:t>istituzioni scientifiche</a:t>
            </a:r>
          </a:p>
          <a:p>
            <a:r>
              <a:rPr lang="de-CH" sz="1600" noProof="0" dirty="0"/>
              <a:t>o da </a:t>
            </a:r>
            <a:r>
              <a:rPr lang="de-CH" sz="1600" b="1" noProof="0" dirty="0"/>
              <a:t>istituzioni statali</a:t>
            </a:r>
          </a:p>
        </p:txBody>
      </p:sp>
      <p:sp>
        <p:nvSpPr>
          <p:cNvPr id="13" name="Foliennummernplatzhalter 1">
            <a:extLst>
              <a:ext uri="{FF2B5EF4-FFF2-40B4-BE49-F238E27FC236}">
                <a16:creationId xmlns:a16="http://schemas.microsoft.com/office/drawing/2014/main" id="{44752B43-B4B7-CAA6-EBBE-A89B8AF352A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10</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pic>
        <p:nvPicPr>
          <p:cNvPr id="2" name="Grafik 1">
            <a:extLst>
              <a:ext uri="{FF2B5EF4-FFF2-40B4-BE49-F238E27FC236}">
                <a16:creationId xmlns:a16="http://schemas.microsoft.com/office/drawing/2014/main" id="{486BFBF6-9AF3-E084-9447-77B4D2C6B5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069147" y="81240"/>
            <a:ext cx="1110557" cy="1110557"/>
          </a:xfrm>
          <a:prstGeom prst="rect">
            <a:avLst/>
          </a:prstGeom>
        </p:spPr>
      </p:pic>
    </p:spTree>
    <p:extLst>
      <p:ext uri="{BB962C8B-B14F-4D97-AF65-F5344CB8AC3E}">
        <p14:creationId xmlns:p14="http://schemas.microsoft.com/office/powerpoint/2010/main" val="2994507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A47D1-379E-2FBD-ECB9-959B79C5A63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AA6512C-B61C-5414-288A-5C53ADC3F507}"/>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Ricerca secondaria: strumenti e tecniche</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3" name="Tabella 2">
            <a:extLst>
              <a:ext uri="{FF2B5EF4-FFF2-40B4-BE49-F238E27FC236}">
                <a16:creationId xmlns:a16="http://schemas.microsoft.com/office/drawing/2014/main" id="{D74487E8-55D9-B15E-A784-B4D254D736C3}"/>
              </a:ext>
            </a:extLst>
          </p:cNvPr>
          <p:cNvGraphicFramePr>
            <a:graphicFrameLocks noGrp="1"/>
          </p:cNvGraphicFramePr>
          <p:nvPr>
            <p:extLst>
              <p:ext uri="{D42A27DB-BD31-4B8C-83A1-F6EECF244321}">
                <p14:modId xmlns:p14="http://schemas.microsoft.com/office/powerpoint/2010/main" val="3333513815"/>
              </p:ext>
            </p:extLst>
          </p:nvPr>
        </p:nvGraphicFramePr>
        <p:xfrm>
          <a:off x="493923" y="1379475"/>
          <a:ext cx="11204154" cy="3852038"/>
        </p:xfrm>
        <a:graphic>
          <a:graphicData uri="http://schemas.openxmlformats.org/drawingml/2006/table">
            <a:tbl>
              <a:tblPr>
                <a:tableStyleId>{616DA210-FB5B-4158-B5E0-FEB733F419BA}</a:tableStyleId>
              </a:tblPr>
              <a:tblGrid>
                <a:gridCol w="2433674">
                  <a:extLst>
                    <a:ext uri="{9D8B030D-6E8A-4147-A177-3AD203B41FA5}">
                      <a16:colId xmlns:a16="http://schemas.microsoft.com/office/drawing/2014/main" val="346198984"/>
                    </a:ext>
                  </a:extLst>
                </a:gridCol>
                <a:gridCol w="3128790">
                  <a:extLst>
                    <a:ext uri="{9D8B030D-6E8A-4147-A177-3AD203B41FA5}">
                      <a16:colId xmlns:a16="http://schemas.microsoft.com/office/drawing/2014/main" val="1450938744"/>
                    </a:ext>
                  </a:extLst>
                </a:gridCol>
                <a:gridCol w="5641690">
                  <a:extLst>
                    <a:ext uri="{9D8B030D-6E8A-4147-A177-3AD203B41FA5}">
                      <a16:colId xmlns:a16="http://schemas.microsoft.com/office/drawing/2014/main" val="124496146"/>
                    </a:ext>
                  </a:extLst>
                </a:gridCol>
              </a:tblGrid>
              <a:tr h="627125">
                <a:tc>
                  <a:txBody>
                    <a:bodyPr/>
                    <a:lstStyle/>
                    <a:p>
                      <a:pPr algn="ctr">
                        <a:buNone/>
                      </a:pPr>
                      <a:r>
                        <a:rPr lang="de-CH" sz="2000" b="1" noProof="0" dirty="0">
                          <a:solidFill>
                            <a:schemeClr val="bg1"/>
                          </a:solidFill>
                        </a:rPr>
                        <a:t>Strumento/</a:t>
                      </a:r>
                    </a:p>
                    <a:p>
                      <a:pPr algn="ctr">
                        <a:buNone/>
                      </a:pPr>
                      <a:r>
                        <a:rPr lang="de-CH" sz="2000" b="1" noProof="0" dirty="0">
                          <a:solidFill>
                            <a:schemeClr val="bg1"/>
                          </a:solidFill>
                        </a:rPr>
                        <a:t>Tecnica</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Significato</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Esempio</a:t>
                      </a:r>
                      <a:endParaRPr lang="de-CH" sz="2000" noProof="0" dirty="0">
                        <a:solidFill>
                          <a:schemeClr val="bg1"/>
                        </a:solidFill>
                      </a:endParaRPr>
                    </a:p>
                  </a:txBody>
                  <a:tcPr anchor="ctr">
                    <a:solidFill>
                      <a:srgbClr val="8EB403"/>
                    </a:solidFill>
                  </a:tcPr>
                </a:tc>
                <a:extLst>
                  <a:ext uri="{0D108BD9-81ED-4DB2-BD59-A6C34878D82A}">
                    <a16:rowId xmlns:a16="http://schemas.microsoft.com/office/drawing/2014/main" val="289148830"/>
                  </a:ext>
                </a:extLst>
              </a:tr>
              <a:tr h="1148336">
                <a:tc>
                  <a:txBody>
                    <a:bodyPr/>
                    <a:lstStyle/>
                    <a:p>
                      <a:pPr>
                        <a:lnSpc>
                          <a:spcPct val="110000"/>
                        </a:lnSpc>
                        <a:buNone/>
                      </a:pPr>
                      <a:r>
                        <a:rPr lang="de-CH" sz="1800" b="1" noProof="0" dirty="0"/>
                        <a:t>Analisi delle tendenze </a:t>
                      </a:r>
                      <a:r>
                        <a:rPr lang="de-CH" sz="1800" noProof="0" dirty="0"/>
                        <a:t>(Google Trends, rapporti sulle tendenze)</a:t>
                      </a:r>
                    </a:p>
                  </a:txBody>
                  <a:tcPr/>
                </a:tc>
                <a:tc>
                  <a:txBody>
                    <a:bodyPr/>
                    <a:lstStyle/>
                    <a:p>
                      <a:pPr>
                        <a:lnSpc>
                          <a:spcPct val="110000"/>
                        </a:lnSpc>
                        <a:buNone/>
                      </a:pPr>
                      <a:r>
                        <a:rPr lang="de-CH" sz="1800" noProof="0" dirty="0"/>
                        <a:t>Cercate </a:t>
                      </a:r>
                      <a:r>
                        <a:rPr lang="de-CH" sz="1800" b="1" noProof="0" dirty="0"/>
                        <a:t>cose che stanno diventando sempre più popolari </a:t>
                      </a:r>
                      <a:r>
                        <a:rPr lang="de-CH" sz="1800" noProof="0" dirty="0"/>
                        <a:t>nel corso del tempo.</a:t>
                      </a:r>
                    </a:p>
                  </a:txBody>
                  <a:tcPr/>
                </a:tc>
                <a:tc>
                  <a:txBody>
                    <a:bodyPr/>
                    <a:lstStyle/>
                    <a:p>
                      <a:pPr>
                        <a:lnSpc>
                          <a:spcPct val="110000"/>
                        </a:lnSpc>
                        <a:buNone/>
                      </a:pPr>
                      <a:r>
                        <a:rPr lang="de-CH" sz="1800" noProof="0" dirty="0" err="1"/>
                        <a:t>Un’apprendista</a:t>
                      </a:r>
                      <a:r>
                        <a:rPr lang="de-CH" sz="1800" noProof="0" dirty="0"/>
                        <a:t> </a:t>
                      </a:r>
                      <a:r>
                        <a:rPr lang="de-CH" sz="1800" noProof="0" dirty="0" err="1"/>
                        <a:t>desidera</a:t>
                      </a:r>
                      <a:r>
                        <a:rPr lang="de-CH" sz="1800" noProof="0" dirty="0"/>
                        <a:t> aprire un </a:t>
                      </a:r>
                      <a:r>
                        <a:rPr lang="de-CH" sz="1800" b="1" noProof="0" dirty="0"/>
                        <a:t>negozio di bubble tea</a:t>
                      </a:r>
                      <a:r>
                        <a:rPr lang="de-CH" sz="1800" noProof="0" dirty="0"/>
                        <a:t>. Controlla </a:t>
                      </a:r>
                      <a:r>
                        <a:rPr lang="de-CH" sz="1800" b="1" noProof="0" dirty="0"/>
                        <a:t>Google Trends </a:t>
                      </a:r>
                      <a:r>
                        <a:rPr lang="de-CH" sz="1800" noProof="0" dirty="0"/>
                        <a:t>e scopre che le ricerche relative </a:t>
                      </a:r>
                      <a:r>
                        <a:rPr lang="de-CH" sz="1800" i="1" noProof="0" dirty="0"/>
                        <a:t>al bubble tea </a:t>
                      </a:r>
                      <a:r>
                        <a:rPr lang="de-CH" sz="1800" noProof="0" dirty="0"/>
                        <a:t>nella sua regione sono </a:t>
                      </a:r>
                      <a:r>
                        <a:rPr lang="de-CH" sz="1800" b="1" noProof="0" dirty="0"/>
                        <a:t>aumentate</a:t>
                      </a:r>
                      <a:r>
                        <a:rPr lang="de-CH" sz="1800" noProof="0" dirty="0"/>
                        <a:t> negli ultimi due anni. Ciò indica che la tendenza è in crescita.</a:t>
                      </a:r>
                    </a:p>
                  </a:txBody>
                  <a:tcPr/>
                </a:tc>
                <a:extLst>
                  <a:ext uri="{0D108BD9-81ED-4DB2-BD59-A6C34878D82A}">
                    <a16:rowId xmlns:a16="http://schemas.microsoft.com/office/drawing/2014/main" val="4033485039"/>
                  </a:ext>
                </a:extLst>
              </a:tr>
              <a:tr h="1148336">
                <a:tc>
                  <a:txBody>
                    <a:bodyPr/>
                    <a:lstStyle/>
                    <a:p>
                      <a:pPr>
                        <a:lnSpc>
                          <a:spcPct val="110000"/>
                        </a:lnSpc>
                        <a:buNone/>
                      </a:pPr>
                      <a:r>
                        <a:rPr lang="de-CH" sz="1800" b="1" noProof="0" dirty="0"/>
                        <a:t>Benchmarking della concorrenza </a:t>
                      </a:r>
                      <a:r>
                        <a:rPr lang="de-CH" sz="1800" noProof="0" dirty="0"/>
                        <a:t>(Crunchbase, siti web aziendali, visite ai negozi)</a:t>
                      </a:r>
                    </a:p>
                  </a:txBody>
                  <a:tcPr/>
                </a:tc>
                <a:tc>
                  <a:txBody>
                    <a:bodyPr/>
                    <a:lstStyle/>
                    <a:p>
                      <a:pPr>
                        <a:lnSpc>
                          <a:spcPct val="110000"/>
                        </a:lnSpc>
                        <a:buNone/>
                      </a:pPr>
                      <a:r>
                        <a:rPr lang="de-CH" sz="1800" noProof="0" dirty="0" err="1"/>
                        <a:t>Confrontate</a:t>
                      </a:r>
                      <a:r>
                        <a:rPr lang="de-CH" sz="1800" noProof="0" dirty="0"/>
                        <a:t> ciò </a:t>
                      </a:r>
                      <a:r>
                        <a:rPr lang="de-CH" sz="1800" b="1" noProof="0" dirty="0"/>
                        <a:t>che offrono le aziende simili</a:t>
                      </a:r>
                      <a:r>
                        <a:rPr lang="de-CH" sz="1800" noProof="0" dirty="0"/>
                        <a:t>: prodotti, prezzi, stile, marketing.</a:t>
                      </a:r>
                    </a:p>
                  </a:txBody>
                  <a:tcPr/>
                </a:tc>
                <a:tc>
                  <a:txBody>
                    <a:bodyPr/>
                    <a:lstStyle/>
                    <a:p>
                      <a:pPr>
                        <a:lnSpc>
                          <a:spcPct val="110000"/>
                        </a:lnSpc>
                        <a:buNone/>
                      </a:pPr>
                      <a:r>
                        <a:rPr lang="de-CH" sz="1800" noProof="0" dirty="0" err="1"/>
                        <a:t>Un</a:t>
                      </a:r>
                      <a:r>
                        <a:rPr lang="de-CH" sz="1800" noProof="0" dirty="0"/>
                        <a:t> </a:t>
                      </a:r>
                      <a:r>
                        <a:rPr lang="de-CH" sz="1800" noProof="0" dirty="0" err="1"/>
                        <a:t>apprendista</a:t>
                      </a:r>
                      <a:r>
                        <a:rPr lang="de-CH" sz="1800" noProof="0" dirty="0"/>
                        <a:t> </a:t>
                      </a:r>
                      <a:r>
                        <a:rPr lang="de-CH" sz="1800" noProof="0" dirty="0" err="1"/>
                        <a:t>desidera</a:t>
                      </a:r>
                      <a:r>
                        <a:rPr lang="de-CH" sz="1800" noProof="0" dirty="0"/>
                        <a:t> avviare un </a:t>
                      </a:r>
                      <a:r>
                        <a:rPr lang="de-CH" sz="1800" b="1" noProof="0" dirty="0"/>
                        <a:t>servizio di riparazione di telefoni cellulari</a:t>
                      </a:r>
                      <a:r>
                        <a:rPr lang="de-CH" sz="1800" noProof="0" dirty="0"/>
                        <a:t>. Cerca online i centri di riparazione nella sua città, </a:t>
                      </a:r>
                      <a:r>
                        <a:rPr lang="de-CH" sz="1800" b="1" noProof="0" dirty="0"/>
                        <a:t>ne</a:t>
                      </a:r>
                      <a:r>
                        <a:rPr lang="de-CH" sz="1800" noProof="0" dirty="0"/>
                        <a:t> verifica </a:t>
                      </a:r>
                      <a:r>
                        <a:rPr lang="de-CH" sz="1800" b="1" noProof="0" dirty="0"/>
                        <a:t>i prezzi</a:t>
                      </a:r>
                      <a:r>
                        <a:rPr lang="de-CH" sz="1800" noProof="0" dirty="0"/>
                        <a:t>, </a:t>
                      </a:r>
                      <a:r>
                        <a:rPr lang="de-CH" sz="1800" b="1" noProof="0" dirty="0"/>
                        <a:t>i tempi di attesa </a:t>
                      </a:r>
                      <a:r>
                        <a:rPr lang="de-CH" sz="1800" noProof="0" dirty="0"/>
                        <a:t>e </a:t>
                      </a:r>
                      <a:r>
                        <a:rPr lang="de-CH" sz="1800" b="1" noProof="0" dirty="0"/>
                        <a:t>le recensioni su Google </a:t>
                      </a:r>
                      <a:r>
                        <a:rPr lang="de-CH" sz="1800" noProof="0" dirty="0"/>
                        <a:t>per capire cosa funziona e cosa no.</a:t>
                      </a:r>
                    </a:p>
                  </a:txBody>
                  <a:tcPr/>
                </a:tc>
                <a:extLst>
                  <a:ext uri="{0D108BD9-81ED-4DB2-BD59-A6C34878D82A}">
                    <a16:rowId xmlns:a16="http://schemas.microsoft.com/office/drawing/2014/main" val="1997431983"/>
                  </a:ext>
                </a:extLst>
              </a:tr>
            </a:tbl>
          </a:graphicData>
        </a:graphic>
      </p:graphicFrame>
      <p:sp>
        <p:nvSpPr>
          <p:cNvPr id="5" name="Foliennummernplatzhalter 1">
            <a:extLst>
              <a:ext uri="{FF2B5EF4-FFF2-40B4-BE49-F238E27FC236}">
                <a16:creationId xmlns:a16="http://schemas.microsoft.com/office/drawing/2014/main" id="{3639C426-1B86-86F0-0286-D26DB0B9AC83}"/>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11</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212822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0E0E7-2C13-F92C-EFE6-6CC802494B7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438BF11-71BE-A993-5615-35EBFCA640D5}"/>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Ricerca secondaria: strumenti e tecniche</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3" name="Tabella 2">
            <a:extLst>
              <a:ext uri="{FF2B5EF4-FFF2-40B4-BE49-F238E27FC236}">
                <a16:creationId xmlns:a16="http://schemas.microsoft.com/office/drawing/2014/main" id="{8278709E-9525-FBA0-717E-1BB64F25B00D}"/>
              </a:ext>
            </a:extLst>
          </p:cNvPr>
          <p:cNvGraphicFramePr>
            <a:graphicFrameLocks noGrp="1"/>
          </p:cNvGraphicFramePr>
          <p:nvPr>
            <p:extLst>
              <p:ext uri="{D42A27DB-BD31-4B8C-83A1-F6EECF244321}">
                <p14:modId xmlns:p14="http://schemas.microsoft.com/office/powerpoint/2010/main" val="2640339379"/>
              </p:ext>
            </p:extLst>
          </p:nvPr>
        </p:nvGraphicFramePr>
        <p:xfrm>
          <a:off x="352330" y="1202829"/>
          <a:ext cx="11368615" cy="4455160"/>
        </p:xfrm>
        <a:graphic>
          <a:graphicData uri="http://schemas.openxmlformats.org/drawingml/2006/table">
            <a:tbl>
              <a:tblPr>
                <a:tableStyleId>{616DA210-FB5B-4158-B5E0-FEB733F419BA}</a:tableStyleId>
              </a:tblPr>
              <a:tblGrid>
                <a:gridCol w="2469397">
                  <a:extLst>
                    <a:ext uri="{9D8B030D-6E8A-4147-A177-3AD203B41FA5}">
                      <a16:colId xmlns:a16="http://schemas.microsoft.com/office/drawing/2014/main" val="346198984"/>
                    </a:ext>
                  </a:extLst>
                </a:gridCol>
                <a:gridCol w="3174716">
                  <a:extLst>
                    <a:ext uri="{9D8B030D-6E8A-4147-A177-3AD203B41FA5}">
                      <a16:colId xmlns:a16="http://schemas.microsoft.com/office/drawing/2014/main" val="1450938744"/>
                    </a:ext>
                  </a:extLst>
                </a:gridCol>
                <a:gridCol w="5724502">
                  <a:extLst>
                    <a:ext uri="{9D8B030D-6E8A-4147-A177-3AD203B41FA5}">
                      <a16:colId xmlns:a16="http://schemas.microsoft.com/office/drawing/2014/main" val="124496146"/>
                    </a:ext>
                  </a:extLst>
                </a:gridCol>
              </a:tblGrid>
              <a:tr h="639825">
                <a:tc>
                  <a:txBody>
                    <a:bodyPr/>
                    <a:lstStyle/>
                    <a:p>
                      <a:pPr algn="ctr">
                        <a:buNone/>
                      </a:pPr>
                      <a:r>
                        <a:rPr lang="de-CH" sz="2000" b="1" noProof="0" dirty="0" err="1">
                          <a:solidFill>
                            <a:schemeClr val="bg1"/>
                          </a:solidFill>
                        </a:rPr>
                        <a:t>Strumento</a:t>
                      </a:r>
                      <a:r>
                        <a:rPr lang="de-CH" sz="2000" b="1" noProof="0" dirty="0">
                          <a:solidFill>
                            <a:schemeClr val="bg1"/>
                          </a:solidFill>
                        </a:rPr>
                        <a:t>/ </a:t>
                      </a:r>
                      <a:r>
                        <a:rPr lang="de-CH" sz="2000" b="1" noProof="0" dirty="0" err="1">
                          <a:solidFill>
                            <a:schemeClr val="bg1"/>
                          </a:solidFill>
                        </a:rPr>
                        <a:t>Tecnica</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Significato</a:t>
                      </a:r>
                      <a:endParaRPr lang="de-CH" sz="2000" noProof="0" dirty="0">
                        <a:solidFill>
                          <a:schemeClr val="bg1"/>
                        </a:solidFill>
                      </a:endParaRPr>
                    </a:p>
                  </a:txBody>
                  <a:tcPr anchor="ctr">
                    <a:solidFill>
                      <a:srgbClr val="8EB403"/>
                    </a:solidFill>
                  </a:tcPr>
                </a:tc>
                <a:tc>
                  <a:txBody>
                    <a:bodyPr/>
                    <a:lstStyle/>
                    <a:p>
                      <a:pPr algn="ctr">
                        <a:buNone/>
                      </a:pPr>
                      <a:r>
                        <a:rPr lang="de-CH" sz="2000" b="1" noProof="0" dirty="0">
                          <a:solidFill>
                            <a:schemeClr val="bg1"/>
                          </a:solidFill>
                        </a:rPr>
                        <a:t>Esempio</a:t>
                      </a:r>
                      <a:endParaRPr lang="de-CH" sz="2000" noProof="0" dirty="0">
                        <a:solidFill>
                          <a:schemeClr val="bg1"/>
                        </a:solidFill>
                      </a:endParaRPr>
                    </a:p>
                  </a:txBody>
                  <a:tcPr anchor="ctr">
                    <a:solidFill>
                      <a:srgbClr val="8EB403"/>
                    </a:solidFill>
                  </a:tcPr>
                </a:tc>
                <a:extLst>
                  <a:ext uri="{0D108BD9-81ED-4DB2-BD59-A6C34878D82A}">
                    <a16:rowId xmlns:a16="http://schemas.microsoft.com/office/drawing/2014/main" val="289148830"/>
                  </a:ext>
                </a:extLst>
              </a:tr>
              <a:tr h="1504928">
                <a:tc>
                  <a:txBody>
                    <a:bodyPr/>
                    <a:lstStyle/>
                    <a:p>
                      <a:pPr>
                        <a:lnSpc>
                          <a:spcPct val="110000"/>
                        </a:lnSpc>
                        <a:buNone/>
                      </a:pPr>
                      <a:r>
                        <a:rPr lang="de-CH" sz="1800" b="1" noProof="0" dirty="0"/>
                        <a:t>Dati di settore </a:t>
                      </a:r>
                      <a:r>
                        <a:rPr lang="de-CH" sz="1800" noProof="0" dirty="0"/>
                        <a:t>(Eurostat, OCSE, Statista, Camere di commercio)</a:t>
                      </a:r>
                    </a:p>
                  </a:txBody>
                  <a:tcPr/>
                </a:tc>
                <a:tc>
                  <a:txBody>
                    <a:bodyPr/>
                    <a:lstStyle/>
                    <a:p>
                      <a:pPr>
                        <a:lnSpc>
                          <a:spcPct val="110000"/>
                        </a:lnSpc>
                        <a:buNone/>
                      </a:pPr>
                      <a:r>
                        <a:rPr lang="de-CH" sz="1800" noProof="0" dirty="0"/>
                        <a:t>Utilizzate </a:t>
                      </a:r>
                      <a:r>
                        <a:rPr lang="de-CH" sz="1800" b="1" noProof="0" dirty="0"/>
                        <a:t>i dati ufficiali </a:t>
                      </a:r>
                      <a:r>
                        <a:rPr lang="de-CH" sz="1800" noProof="0" dirty="0"/>
                        <a:t>per comprendere le </a:t>
                      </a:r>
                      <a:r>
                        <a:rPr lang="de-CH" sz="1800" b="1" noProof="0" dirty="0"/>
                        <a:t>dimensioni </a:t>
                      </a:r>
                      <a:r>
                        <a:rPr lang="de-CH" sz="1800" noProof="0" dirty="0"/>
                        <a:t>e </a:t>
                      </a:r>
                      <a:r>
                        <a:rPr lang="de-CH" sz="1800" b="1" noProof="0" dirty="0"/>
                        <a:t>la crescita </a:t>
                      </a:r>
                      <a:r>
                        <a:rPr lang="de-CH" sz="1800" noProof="0" dirty="0"/>
                        <a:t>del mercato.</a:t>
                      </a:r>
                    </a:p>
                  </a:txBody>
                  <a:tcPr/>
                </a:tc>
                <a:tc>
                  <a:txBody>
                    <a:bodyPr/>
                    <a:lstStyle/>
                    <a:p>
                      <a:pPr>
                        <a:lnSpc>
                          <a:spcPct val="110000"/>
                        </a:lnSpc>
                        <a:buNone/>
                      </a:pPr>
                      <a:r>
                        <a:rPr lang="de-CH" sz="1800" noProof="0" dirty="0" err="1"/>
                        <a:t>Un</a:t>
                      </a:r>
                      <a:r>
                        <a:rPr lang="de-CH" sz="1800" noProof="0" dirty="0"/>
                        <a:t> </a:t>
                      </a:r>
                      <a:r>
                        <a:rPr lang="de-CH" sz="1800" noProof="0" dirty="0" err="1"/>
                        <a:t>apprendista</a:t>
                      </a:r>
                      <a:r>
                        <a:rPr lang="de-CH" sz="1800" noProof="0" dirty="0"/>
                        <a:t> desidera avviare una </a:t>
                      </a:r>
                      <a:r>
                        <a:rPr lang="de-CH" sz="1800" b="1" noProof="0" dirty="0"/>
                        <a:t>panetteria locale</a:t>
                      </a:r>
                      <a:r>
                        <a:rPr lang="de-CH" sz="1800" noProof="0" dirty="0"/>
                        <a:t>. Su </a:t>
                      </a:r>
                      <a:r>
                        <a:rPr lang="de-CH" sz="1800" b="1" noProof="0" dirty="0"/>
                        <a:t>Statista </a:t>
                      </a:r>
                      <a:r>
                        <a:rPr lang="de-CH" sz="1800" noProof="0" dirty="0"/>
                        <a:t>trova dati che indicano un crescente interesse per </a:t>
                      </a:r>
                      <a:r>
                        <a:rPr lang="de-CH" sz="1800" b="1" noProof="0" dirty="0"/>
                        <a:t>i prodotti senza glutine</a:t>
                      </a:r>
                      <a:r>
                        <a:rPr lang="de-CH" sz="1800" noProof="0" dirty="0"/>
                        <a:t>. Ciò suggerisce che </a:t>
                      </a:r>
                      <a:r>
                        <a:rPr lang="de-CH" sz="1800" b="1" noProof="0" dirty="0"/>
                        <a:t>i dolci senza glutine </a:t>
                      </a:r>
                      <a:r>
                        <a:rPr lang="de-CH" sz="1800" noProof="0" dirty="0"/>
                        <a:t>potrebbero riscuotere successo</a:t>
                      </a:r>
                      <a:r>
                        <a:rPr lang="de-CH" sz="1800" b="1" noProof="0" dirty="0"/>
                        <a:t> nella panetteria</a:t>
                      </a:r>
                      <a:r>
                        <a:rPr lang="de-CH" sz="1800" noProof="0" dirty="0"/>
                        <a:t>.</a:t>
                      </a:r>
                    </a:p>
                  </a:txBody>
                  <a:tcPr/>
                </a:tc>
                <a:extLst>
                  <a:ext uri="{0D108BD9-81ED-4DB2-BD59-A6C34878D82A}">
                    <a16:rowId xmlns:a16="http://schemas.microsoft.com/office/drawing/2014/main" val="1338726566"/>
                  </a:ext>
                </a:extLst>
              </a:tr>
              <a:tr h="1148336">
                <a:tc>
                  <a:txBody>
                    <a:bodyPr/>
                    <a:lstStyle/>
                    <a:p>
                      <a:pPr>
                        <a:lnSpc>
                          <a:spcPct val="110000"/>
                        </a:lnSpc>
                        <a:buNone/>
                      </a:pPr>
                      <a:r>
                        <a:rPr lang="de-CH" sz="1800" b="1" noProof="0" dirty="0"/>
                        <a:t>Analisi del sentiment online </a:t>
                      </a:r>
                      <a:r>
                        <a:rPr lang="de-CH" sz="1800" noProof="0" dirty="0"/>
                        <a:t>(forum, Reddit, recensioni, commenti sui social media)</a:t>
                      </a:r>
                    </a:p>
                  </a:txBody>
                  <a:tcPr/>
                </a:tc>
                <a:tc>
                  <a:txBody>
                    <a:bodyPr/>
                    <a:lstStyle/>
                    <a:p>
                      <a:pPr>
                        <a:lnSpc>
                          <a:spcPct val="110000"/>
                        </a:lnSpc>
                        <a:buNone/>
                      </a:pPr>
                      <a:r>
                        <a:rPr lang="de-CH" sz="1800" noProof="0" dirty="0"/>
                        <a:t>Scoprite cosa </a:t>
                      </a:r>
                      <a:r>
                        <a:rPr lang="de-CH" sz="1800" b="1" noProof="0" dirty="0"/>
                        <a:t>dicono le persone reali </a:t>
                      </a:r>
                      <a:r>
                        <a:rPr lang="de-CH" sz="1800" noProof="0" dirty="0"/>
                        <a:t>sui prodotti o sui servizi: cosa </a:t>
                      </a:r>
                      <a:r>
                        <a:rPr lang="de-CH" sz="1800" b="1" noProof="0" dirty="0"/>
                        <a:t>apprezzano </a:t>
                      </a:r>
                      <a:r>
                        <a:rPr lang="de-CH" sz="1800" noProof="0" dirty="0"/>
                        <a:t>e </a:t>
                      </a:r>
                      <a:r>
                        <a:rPr lang="de-CH" sz="1800" b="1" noProof="0" dirty="0"/>
                        <a:t>di cosa si lamentano</a:t>
                      </a:r>
                      <a:r>
                        <a:rPr lang="de-CH" sz="1800" noProof="0" dirty="0"/>
                        <a:t>.</a:t>
                      </a:r>
                    </a:p>
                  </a:txBody>
                  <a:tcPr/>
                </a:tc>
                <a:tc>
                  <a:txBody>
                    <a:bodyPr/>
                    <a:lstStyle/>
                    <a:p>
                      <a:pPr>
                        <a:lnSpc>
                          <a:spcPct val="110000"/>
                        </a:lnSpc>
                        <a:buNone/>
                      </a:pPr>
                      <a:r>
                        <a:rPr lang="de-CH" sz="1800" noProof="0" dirty="0" err="1"/>
                        <a:t>Un’apprendista</a:t>
                      </a:r>
                      <a:r>
                        <a:rPr lang="de-CH" sz="1800" noProof="0" dirty="0"/>
                        <a:t> </a:t>
                      </a:r>
                      <a:r>
                        <a:rPr lang="de-CH" sz="1800" noProof="0" dirty="0" err="1"/>
                        <a:t>sta</a:t>
                      </a:r>
                      <a:r>
                        <a:rPr lang="de-CH" sz="1800" noProof="0" dirty="0"/>
                        <a:t> sviluppando </a:t>
                      </a:r>
                      <a:r>
                        <a:rPr lang="de-CH" sz="1800" b="1" noProof="0" dirty="0"/>
                        <a:t>un’app per il fitness</a:t>
                      </a:r>
                      <a:r>
                        <a:rPr lang="de-CH" sz="1800" noProof="0" dirty="0"/>
                        <a:t>. Legge </a:t>
                      </a:r>
                      <a:r>
                        <a:rPr lang="de-CH" sz="1800" b="1" noProof="0" dirty="0"/>
                        <a:t>le recensioni </a:t>
                      </a:r>
                      <a:r>
                        <a:rPr lang="de-CH" sz="1800" noProof="0" dirty="0"/>
                        <a:t>delle app di fitness più popolari </a:t>
                      </a:r>
                      <a:r>
                        <a:rPr lang="de-CH" sz="1800" b="1" noProof="0" dirty="0"/>
                        <a:t>nell’App Store </a:t>
                      </a:r>
                      <a:r>
                        <a:rPr lang="de-CH" sz="1800" noProof="0" dirty="0"/>
                        <a:t>e individua lamentele ricorrenti come «troppi annunci pubblicitari» e «programmi di allenamento difficili da seguire». Decide quindi di progettare la sua app </a:t>
                      </a:r>
                      <a:r>
                        <a:rPr lang="de-CH" sz="1800" b="1" noProof="0" dirty="0"/>
                        <a:t>in modo semplice e senza pubblicità</a:t>
                      </a:r>
                      <a:r>
                        <a:rPr lang="de-CH" sz="1800" noProof="0" dirty="0"/>
                        <a:t>.</a:t>
                      </a:r>
                    </a:p>
                  </a:txBody>
                  <a:tcPr/>
                </a:tc>
                <a:extLst>
                  <a:ext uri="{0D108BD9-81ED-4DB2-BD59-A6C34878D82A}">
                    <a16:rowId xmlns:a16="http://schemas.microsoft.com/office/drawing/2014/main" val="3643535973"/>
                  </a:ext>
                </a:extLst>
              </a:tr>
            </a:tbl>
          </a:graphicData>
        </a:graphic>
      </p:graphicFrame>
      <p:sp>
        <p:nvSpPr>
          <p:cNvPr id="5" name="Foliennummernplatzhalter 1">
            <a:extLst>
              <a:ext uri="{FF2B5EF4-FFF2-40B4-BE49-F238E27FC236}">
                <a16:creationId xmlns:a16="http://schemas.microsoft.com/office/drawing/2014/main" id="{95F4CC18-266E-D1B7-6400-CD09BA560777}"/>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12</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1708299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0AB2D-168F-61A4-224C-818A6CA39363}"/>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9DE68AE-696B-B19A-71A8-F33554F77240}"/>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8FC53850-B59F-E8A8-0F57-89B650B05ACE}"/>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de-CH" sz="2400" b="1" noProof="0" dirty="0">
                <a:solidFill>
                  <a:srgbClr val="0B4874"/>
                </a:solidFill>
                <a:latin typeface="Century Gothic" panose="020B0502020202020204" pitchFamily="34" charset="0"/>
                <a:ea typeface="ＭＳ Ｐゴシック" charset="0"/>
                <a:cs typeface="Arial"/>
              </a:rPr>
              <a:t>Ricerca sul campo: acquisire nuove conoscenze</a:t>
            </a:r>
          </a:p>
        </p:txBody>
      </p:sp>
      <p:sp>
        <p:nvSpPr>
          <p:cNvPr id="5" name="Inhaltsplatzhalter 2">
            <a:extLst>
              <a:ext uri="{FF2B5EF4-FFF2-40B4-BE49-F238E27FC236}">
                <a16:creationId xmlns:a16="http://schemas.microsoft.com/office/drawing/2014/main" id="{9FD8F174-BE0F-5468-90B0-F2C330460A77}"/>
              </a:ext>
            </a:extLst>
          </p:cNvPr>
          <p:cNvSpPr txBox="1">
            <a:spLocks/>
          </p:cNvSpPr>
          <p:nvPr/>
        </p:nvSpPr>
        <p:spPr>
          <a:xfrm>
            <a:off x="1251670" y="1580016"/>
            <a:ext cx="9688659" cy="3914405"/>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b="1"/>
            </a:lvl1pPr>
            <a:lvl2pPr marL="742950" lvl="1" indent="-285750">
              <a:lnSpc>
                <a:spcPct val="90000"/>
              </a:lnSpc>
              <a:spcBef>
                <a:spcPts val="500"/>
              </a:spcBef>
              <a:buFont typeface="Arial" panose="020B0604020202020204" pitchFamily="34" charset="0"/>
              <a:buChar char="•"/>
              <a:defRPr b="1"/>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285750" indent="-285750">
              <a:lnSpc>
                <a:spcPct val="100000"/>
              </a:lnSpc>
              <a:spcBef>
                <a:spcPts val="600"/>
              </a:spcBef>
              <a:buFont typeface="Arial" panose="020B0604020202020204" pitchFamily="34" charset="0"/>
              <a:buChar char="•"/>
            </a:pPr>
            <a:r>
              <a:rPr lang="de-CH" b="0" noProof="0" dirty="0"/>
              <a:t>La ricerca sul campo consiste nel raccogliere </a:t>
            </a:r>
            <a:r>
              <a:rPr lang="de-CH" noProof="0" dirty="0"/>
              <a:t>nuovi dati di prima mano </a:t>
            </a:r>
            <a:r>
              <a:rPr lang="de-CH" b="0" noProof="0" dirty="0"/>
              <a:t>attraverso il contatto diretto con le persone e le situazioni reali.</a:t>
            </a:r>
          </a:p>
          <a:p>
            <a:pPr marL="285750" indent="-285750">
              <a:lnSpc>
                <a:spcPct val="100000"/>
              </a:lnSpc>
              <a:spcBef>
                <a:spcPts val="600"/>
              </a:spcBef>
              <a:buFont typeface="Arial" panose="020B0604020202020204" pitchFamily="34" charset="0"/>
              <a:buChar char="•"/>
            </a:pPr>
            <a:r>
              <a:rPr lang="de-CH" b="0" noProof="0" dirty="0"/>
              <a:t>Il suo scopo è comprendere </a:t>
            </a:r>
            <a:r>
              <a:rPr lang="de-CH" b="0" noProof="0" dirty="0" err="1"/>
              <a:t>perché</a:t>
            </a:r>
            <a:r>
              <a:rPr lang="de-CH" b="0" noProof="0" dirty="0"/>
              <a:t> </a:t>
            </a:r>
            <a:r>
              <a:rPr lang="de-CH" b="0" noProof="0" dirty="0" err="1"/>
              <a:t>gli</a:t>
            </a:r>
            <a:r>
              <a:rPr lang="de-CH" b="0" noProof="0" dirty="0"/>
              <a:t>/le </a:t>
            </a:r>
            <a:r>
              <a:rPr lang="de-CH" b="0" noProof="0" dirty="0" err="1"/>
              <a:t>utenti</a:t>
            </a:r>
            <a:r>
              <a:rPr lang="de-CH" b="0" noProof="0" dirty="0"/>
              <a:t>, i/le clienti o i/le </a:t>
            </a:r>
            <a:r>
              <a:rPr lang="de-CH" b="0" noProof="0" dirty="0" err="1"/>
              <a:t>cittadini</a:t>
            </a:r>
            <a:r>
              <a:rPr lang="de-CH" b="0" noProof="0" dirty="0"/>
              <a:t>/</a:t>
            </a:r>
            <a:r>
              <a:rPr lang="de-CH" b="0" noProof="0" dirty="0" err="1"/>
              <a:t>e</a:t>
            </a:r>
            <a:r>
              <a:rPr lang="de-CH" b="0" noProof="0" dirty="0"/>
              <a:t> si comportano in un certo modo, mettendo in luce i loro obiettivi, le loro frustrazioni e le loro emozioni nel contesto.</a:t>
            </a:r>
          </a:p>
          <a:p>
            <a:pPr marL="285750" indent="-285750">
              <a:lnSpc>
                <a:spcPct val="100000"/>
              </a:lnSpc>
              <a:spcBef>
                <a:spcPts val="600"/>
              </a:spcBef>
              <a:buFont typeface="Arial" panose="020B0604020202020204" pitchFamily="34" charset="0"/>
              <a:buChar char="•"/>
            </a:pPr>
            <a:r>
              <a:rPr lang="de-CH" b="0" noProof="0" dirty="0"/>
              <a:t>La ricerca sul campo aiuta a scoprire:</a:t>
            </a:r>
          </a:p>
          <a:p>
            <a:pPr marL="1028700" lvl="1">
              <a:lnSpc>
                <a:spcPct val="100000"/>
              </a:lnSpc>
              <a:spcBef>
                <a:spcPts val="600"/>
              </a:spcBef>
            </a:pPr>
            <a:r>
              <a:rPr lang="de-CH" b="0" noProof="0" dirty="0"/>
              <a:t>Motivazioni e abitudini nascoste</a:t>
            </a:r>
          </a:p>
          <a:p>
            <a:pPr marL="1028700" lvl="1">
              <a:lnSpc>
                <a:spcPct val="100000"/>
              </a:lnSpc>
              <a:spcBef>
                <a:spcPts val="600"/>
              </a:spcBef>
            </a:pPr>
            <a:r>
              <a:rPr lang="de-CH" b="0" noProof="0" dirty="0" err="1"/>
              <a:t>Soluzioni</a:t>
            </a:r>
            <a:r>
              <a:rPr lang="de-CH" b="0" noProof="0" dirty="0"/>
              <a:t> </a:t>
            </a:r>
            <a:r>
              <a:rPr lang="de-CH" b="0" noProof="0" dirty="0" err="1"/>
              <a:t>temporanee</a:t>
            </a:r>
            <a:r>
              <a:rPr lang="de-CH" b="0" noProof="0" dirty="0"/>
              <a:t> che le persone sviluppano per risolvere i problemi</a:t>
            </a:r>
          </a:p>
          <a:p>
            <a:pPr marL="1028700" lvl="1">
              <a:lnSpc>
                <a:spcPct val="100000"/>
              </a:lnSpc>
              <a:spcBef>
                <a:spcPts val="600"/>
              </a:spcBef>
            </a:pPr>
            <a:r>
              <a:rPr lang="de-CH" b="0" noProof="0" dirty="0"/>
              <a:t>Bisogni insoddisfatti che i dati da soli non riescono a evidenziare</a:t>
            </a:r>
          </a:p>
          <a:p>
            <a:pPr marL="285750" indent="-285750">
              <a:lnSpc>
                <a:spcPct val="100000"/>
              </a:lnSpc>
              <a:spcBef>
                <a:spcPts val="600"/>
              </a:spcBef>
              <a:buFont typeface="Arial" panose="020B0604020202020204" pitchFamily="34" charset="0"/>
              <a:buChar char="•"/>
            </a:pPr>
            <a:r>
              <a:rPr lang="de-CH" b="0" noProof="0" dirty="0"/>
              <a:t>L’osservazione e l’empatia sono fondamentali in questo processo: si cerca di </a:t>
            </a:r>
            <a:r>
              <a:rPr lang="de-CH" b="0" i="1" noProof="0" dirty="0"/>
              <a:t>vedere il mondo con gli occhi dell’utente.</a:t>
            </a:r>
            <a:endParaRPr lang="de-CH" b="0" noProof="0" dirty="0"/>
          </a:p>
          <a:p>
            <a:pPr lvl="1"/>
            <a:endParaRPr lang="de-CH" dirty="0"/>
          </a:p>
        </p:txBody>
      </p:sp>
    </p:spTree>
    <p:extLst>
      <p:ext uri="{BB962C8B-B14F-4D97-AF65-F5344CB8AC3E}">
        <p14:creationId xmlns:p14="http://schemas.microsoft.com/office/powerpoint/2010/main" val="2121314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EA508-B87D-3B1A-C72A-4940EC807FE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31898EC-BABE-0EA0-F31D-6DAE783BD294}"/>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Ricerca sul campo: metodi</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5" name="Tabella 4">
            <a:extLst>
              <a:ext uri="{FF2B5EF4-FFF2-40B4-BE49-F238E27FC236}">
                <a16:creationId xmlns:a16="http://schemas.microsoft.com/office/drawing/2014/main" id="{67F24C0A-091B-6306-B90D-A86B1B3B5204}"/>
              </a:ext>
            </a:extLst>
          </p:cNvPr>
          <p:cNvGraphicFramePr>
            <a:graphicFrameLocks noGrp="1"/>
          </p:cNvGraphicFramePr>
          <p:nvPr>
            <p:extLst>
              <p:ext uri="{D42A27DB-BD31-4B8C-83A1-F6EECF244321}">
                <p14:modId xmlns:p14="http://schemas.microsoft.com/office/powerpoint/2010/main" val="3452757321"/>
              </p:ext>
            </p:extLst>
          </p:nvPr>
        </p:nvGraphicFramePr>
        <p:xfrm>
          <a:off x="374073" y="1069662"/>
          <a:ext cx="11095181" cy="5008120"/>
        </p:xfrm>
        <a:graphic>
          <a:graphicData uri="http://schemas.openxmlformats.org/drawingml/2006/table">
            <a:tbl>
              <a:tblPr>
                <a:tableStyleId>{616DA210-FB5B-4158-B5E0-FEB733F419BA}</a:tableStyleId>
              </a:tblPr>
              <a:tblGrid>
                <a:gridCol w="1856784">
                  <a:extLst>
                    <a:ext uri="{9D8B030D-6E8A-4147-A177-3AD203B41FA5}">
                      <a16:colId xmlns:a16="http://schemas.microsoft.com/office/drawing/2014/main" val="23256481"/>
                    </a:ext>
                  </a:extLst>
                </a:gridCol>
                <a:gridCol w="3678969">
                  <a:extLst>
                    <a:ext uri="{9D8B030D-6E8A-4147-A177-3AD203B41FA5}">
                      <a16:colId xmlns:a16="http://schemas.microsoft.com/office/drawing/2014/main" val="394132603"/>
                    </a:ext>
                  </a:extLst>
                </a:gridCol>
                <a:gridCol w="5559428">
                  <a:extLst>
                    <a:ext uri="{9D8B030D-6E8A-4147-A177-3AD203B41FA5}">
                      <a16:colId xmlns:a16="http://schemas.microsoft.com/office/drawing/2014/main" val="2418675220"/>
                    </a:ext>
                  </a:extLst>
                </a:gridCol>
              </a:tblGrid>
              <a:tr h="583566">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Metodo</a:t>
                      </a:r>
                    </a:p>
                  </a:txBody>
                  <a:tcPr anchor="ctr">
                    <a:solidFill>
                      <a:srgbClr val="8EB403"/>
                    </a:solidFill>
                  </a:tcPr>
                </a:tc>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Significato</a:t>
                      </a:r>
                    </a:p>
                  </a:txBody>
                  <a:tcPr anchor="ctr">
                    <a:solidFill>
                      <a:srgbClr val="8EB403"/>
                    </a:solidFill>
                  </a:tcPr>
                </a:tc>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Esempio</a:t>
                      </a:r>
                    </a:p>
                  </a:txBody>
                  <a:tcPr anchor="ctr">
                    <a:solidFill>
                      <a:srgbClr val="8EB403"/>
                    </a:solidFill>
                  </a:tcPr>
                </a:tc>
                <a:extLst>
                  <a:ext uri="{0D108BD9-81ED-4DB2-BD59-A6C34878D82A}">
                    <a16:rowId xmlns:a16="http://schemas.microsoft.com/office/drawing/2014/main" val="2826555739"/>
                  </a:ext>
                </a:extLst>
              </a:tr>
              <a:tr h="363850">
                <a:tc>
                  <a:txBody>
                    <a:bodyPr/>
                    <a:lstStyle/>
                    <a:p>
                      <a:pPr>
                        <a:lnSpc>
                          <a:spcPct val="110000"/>
                        </a:lnSpc>
                        <a:buNone/>
                      </a:pPr>
                      <a:r>
                        <a:rPr lang="de-CH" sz="1800" b="1" noProof="0" dirty="0"/>
                        <a:t>Interviste</a:t>
                      </a:r>
                      <a:endParaRPr lang="de-CH" sz="1800" noProof="0" dirty="0"/>
                    </a:p>
                  </a:txBody>
                  <a:tcPr/>
                </a:tc>
                <a:tc>
                  <a:txBody>
                    <a:bodyPr/>
                    <a:lstStyle/>
                    <a:p>
                      <a:pPr>
                        <a:lnSpc>
                          <a:spcPct val="110000"/>
                        </a:lnSpc>
                        <a:buNone/>
                      </a:pPr>
                      <a:r>
                        <a:rPr lang="de-CH" sz="1800" noProof="0" dirty="0"/>
                        <a:t>Colloqui individuali per comprendere esigenze, frustrazioni e obiettivi.</a:t>
                      </a:r>
                    </a:p>
                  </a:txBody>
                  <a:tcPr/>
                </a:tc>
                <a:tc>
                  <a:txBody>
                    <a:bodyPr/>
                    <a:lstStyle/>
                    <a:p>
                      <a:pPr>
                        <a:lnSpc>
                          <a:spcPct val="110000"/>
                        </a:lnSpc>
                        <a:buNone/>
                      </a:pPr>
                      <a:r>
                        <a:rPr lang="de-CH" sz="1800" noProof="0" dirty="0" err="1"/>
                        <a:t>Un’apprendista</a:t>
                      </a:r>
                      <a:r>
                        <a:rPr lang="de-CH" sz="1800" noProof="0" dirty="0"/>
                        <a:t> </a:t>
                      </a:r>
                      <a:r>
                        <a:rPr lang="de-CH" sz="1800" noProof="0" dirty="0" err="1"/>
                        <a:t>desidera</a:t>
                      </a:r>
                      <a:r>
                        <a:rPr lang="de-CH" sz="1800" noProof="0" dirty="0"/>
                        <a:t> aprire una </a:t>
                      </a:r>
                      <a:r>
                        <a:rPr lang="de-CH" sz="1800" b="1" noProof="0" dirty="0"/>
                        <a:t>piccola palestra</a:t>
                      </a:r>
                      <a:r>
                        <a:rPr lang="de-CH" sz="1800" noProof="0" dirty="0"/>
                        <a:t>. Intervista</a:t>
                      </a:r>
                      <a:r>
                        <a:rPr lang="de-CH" sz="1800" b="1" noProof="0" dirty="0"/>
                        <a:t> 10 persone </a:t>
                      </a:r>
                      <a:r>
                        <a:rPr lang="de-CH" sz="1800" noProof="0" dirty="0"/>
                        <a:t>di età compresa tra i 18 e i 30 anni e scopre che molti, a causa della mancanza di tempo, preferiscono</a:t>
                      </a:r>
                      <a:r>
                        <a:rPr lang="de-CH" sz="1800" b="1" noProof="0" dirty="0"/>
                        <a:t> corsi brevi di 30 minuti</a:t>
                      </a:r>
                      <a:r>
                        <a:rPr lang="de-CH" sz="1800" noProof="0" dirty="0"/>
                        <a:t>.</a:t>
                      </a:r>
                    </a:p>
                  </a:txBody>
                  <a:tcPr/>
                </a:tc>
                <a:extLst>
                  <a:ext uri="{0D108BD9-81ED-4DB2-BD59-A6C34878D82A}">
                    <a16:rowId xmlns:a16="http://schemas.microsoft.com/office/drawing/2014/main" val="3752325935"/>
                  </a:ext>
                </a:extLst>
              </a:tr>
              <a:tr h="1053492">
                <a:tc>
                  <a:txBody>
                    <a:bodyPr/>
                    <a:lstStyle/>
                    <a:p>
                      <a:pPr>
                        <a:lnSpc>
                          <a:spcPct val="110000"/>
                        </a:lnSpc>
                        <a:buNone/>
                      </a:pPr>
                      <a:r>
                        <a:rPr lang="de-CH" sz="1800" b="1" noProof="0" dirty="0"/>
                        <a:t>Focus </a:t>
                      </a:r>
                      <a:r>
                        <a:rPr lang="de-CH" sz="1800" b="1" noProof="0" dirty="0" err="1"/>
                        <a:t>group</a:t>
                      </a:r>
                      <a:endParaRPr lang="de-CH" sz="1800" noProof="0" dirty="0"/>
                    </a:p>
                  </a:txBody>
                  <a:tcPr/>
                </a:tc>
                <a:tc>
                  <a:txBody>
                    <a:bodyPr/>
                    <a:lstStyle/>
                    <a:p>
                      <a:pPr>
                        <a:lnSpc>
                          <a:spcPct val="110000"/>
                        </a:lnSpc>
                        <a:buNone/>
                      </a:pPr>
                      <a:r>
                        <a:rPr lang="de-CH" sz="1800" noProof="0" dirty="0"/>
                        <a:t>Riunite un piccolo gruppo per discutere opinioni e scambiare esperienze.</a:t>
                      </a:r>
                    </a:p>
                  </a:txBody>
                  <a:tcPr/>
                </a:tc>
                <a:tc>
                  <a:txBody>
                    <a:bodyPr/>
                    <a:lstStyle/>
                    <a:p>
                      <a:pPr>
                        <a:lnSpc>
                          <a:spcPct val="110000"/>
                        </a:lnSpc>
                        <a:buNone/>
                      </a:pPr>
                      <a:r>
                        <a:rPr lang="de-CH" sz="1800" noProof="0" dirty="0" err="1"/>
                        <a:t>Un</a:t>
                      </a:r>
                      <a:r>
                        <a:rPr lang="de-CH" sz="1800" noProof="0" dirty="0"/>
                        <a:t> </a:t>
                      </a:r>
                      <a:r>
                        <a:rPr lang="de-CH" sz="1800" noProof="0" dirty="0" err="1"/>
                        <a:t>apprendista</a:t>
                      </a:r>
                      <a:r>
                        <a:rPr lang="de-CH" sz="1800" noProof="0" dirty="0"/>
                        <a:t> desidera sviluppare un </a:t>
                      </a:r>
                      <a:r>
                        <a:rPr lang="de-CH" sz="1800" b="1" noProof="0" dirty="0"/>
                        <a:t>nuovo prodotto per la cura dei capelli</a:t>
                      </a:r>
                      <a:r>
                        <a:rPr lang="de-CH" sz="1800" noProof="0" dirty="0"/>
                        <a:t>. Invita</a:t>
                      </a:r>
                      <a:r>
                        <a:rPr lang="de-CH" sz="1800" b="1" noProof="0" dirty="0"/>
                        <a:t> 6 </a:t>
                      </a:r>
                      <a:r>
                        <a:rPr lang="de-CH" sz="1800" b="1" noProof="0" dirty="0" err="1"/>
                        <a:t>colleghi</a:t>
                      </a:r>
                      <a:r>
                        <a:rPr lang="de-CH" sz="1800" b="1" noProof="0" dirty="0"/>
                        <a:t>/</a:t>
                      </a:r>
                      <a:r>
                        <a:rPr lang="de-CH" sz="1800" b="1" noProof="0" dirty="0" err="1"/>
                        <a:t>e</a:t>
                      </a:r>
                      <a:r>
                        <a:rPr lang="de-CH" sz="1800" b="1" noProof="0" dirty="0"/>
                        <a:t> </a:t>
                      </a:r>
                      <a:r>
                        <a:rPr lang="de-CH" sz="1800" noProof="0" dirty="0"/>
                        <a:t>a testare diversi shampoo e a parlare di profumo, confezione e aspettative di prezzo.</a:t>
                      </a:r>
                    </a:p>
                  </a:txBody>
                  <a:tcPr/>
                </a:tc>
                <a:extLst>
                  <a:ext uri="{0D108BD9-81ED-4DB2-BD59-A6C34878D82A}">
                    <a16:rowId xmlns:a16="http://schemas.microsoft.com/office/drawing/2014/main" val="1704596362"/>
                  </a:ext>
                </a:extLst>
              </a:tr>
              <a:tr h="538758">
                <a:tc>
                  <a:txBody>
                    <a:bodyPr/>
                    <a:lstStyle/>
                    <a:p>
                      <a:pPr>
                        <a:lnSpc>
                          <a:spcPct val="110000"/>
                        </a:lnSpc>
                        <a:buNone/>
                      </a:pPr>
                      <a:r>
                        <a:rPr lang="de-CH" sz="1800" b="1" noProof="0" dirty="0"/>
                        <a:t>Osservazione/Shadowing</a:t>
                      </a:r>
                      <a:endParaRPr lang="de-CH" sz="1800" noProof="0" dirty="0"/>
                    </a:p>
                  </a:txBody>
                  <a:tcPr/>
                </a:tc>
                <a:tc>
                  <a:txBody>
                    <a:bodyPr/>
                    <a:lstStyle/>
                    <a:p>
                      <a:pPr>
                        <a:lnSpc>
                          <a:spcPct val="110000"/>
                        </a:lnSpc>
                        <a:buNone/>
                      </a:pPr>
                      <a:r>
                        <a:rPr lang="de-CH" sz="1800" noProof="0" dirty="0"/>
                        <a:t>Osservate le persone mentre svolgono un’attività nella vita reale per individuare problemi che non menzionano durante le interviste.</a:t>
                      </a:r>
                    </a:p>
                  </a:txBody>
                  <a:tcPr/>
                </a:tc>
                <a:tc>
                  <a:txBody>
                    <a:bodyPr/>
                    <a:lstStyle/>
                    <a:p>
                      <a:pPr>
                        <a:lnSpc>
                          <a:spcPct val="110000"/>
                        </a:lnSpc>
                        <a:buNone/>
                      </a:pPr>
                      <a:r>
                        <a:rPr lang="de-CH" sz="1800" noProof="0" dirty="0" err="1"/>
                        <a:t>Un’apprendista</a:t>
                      </a:r>
                      <a:r>
                        <a:rPr lang="de-CH" sz="1800" noProof="0" dirty="0"/>
                        <a:t> </a:t>
                      </a:r>
                      <a:r>
                        <a:rPr lang="de-CH" sz="1800" noProof="0" dirty="0" err="1"/>
                        <a:t>vuole</a:t>
                      </a:r>
                      <a:r>
                        <a:rPr lang="de-CH" sz="1800" noProof="0" dirty="0"/>
                        <a:t> migliorare </a:t>
                      </a:r>
                      <a:r>
                        <a:rPr lang="de-CH" sz="1800" b="1" noProof="0" dirty="0"/>
                        <a:t>il sistema di cassa in </a:t>
                      </a:r>
                      <a:r>
                        <a:rPr lang="de-CH" sz="1800" b="1" noProof="0" dirty="0" err="1"/>
                        <a:t>una</a:t>
                      </a:r>
                      <a:r>
                        <a:rPr lang="de-CH" sz="1800" b="1" noProof="0" dirty="0"/>
                        <a:t> </a:t>
                      </a:r>
                      <a:r>
                        <a:rPr lang="de-CH" sz="1800" b="1" noProof="0" dirty="0" err="1"/>
                        <a:t>caffetteria</a:t>
                      </a:r>
                      <a:r>
                        <a:rPr lang="de-CH" sz="1800" noProof="0" dirty="0"/>
                        <a:t>. </a:t>
                      </a:r>
                      <a:r>
                        <a:rPr lang="de-CH" sz="1800" b="1" noProof="0" dirty="0"/>
                        <a:t>Osserva </a:t>
                      </a:r>
                      <a:r>
                        <a:rPr lang="de-CH" sz="1800" noProof="0" dirty="0"/>
                        <a:t>la </a:t>
                      </a:r>
                      <a:r>
                        <a:rPr lang="de-CH" sz="1800" noProof="0" dirty="0" err="1"/>
                        <a:t>caffetteria</a:t>
                      </a:r>
                      <a:r>
                        <a:rPr lang="de-CH" sz="1800" noProof="0" dirty="0"/>
                        <a:t> all’ora di pranzo e nota che si verificano lunghi tempi di attesa </a:t>
                      </a:r>
                      <a:r>
                        <a:rPr lang="de-CH" sz="1800" noProof="0" dirty="0" err="1"/>
                        <a:t>quando</a:t>
                      </a:r>
                      <a:r>
                        <a:rPr lang="de-CH" sz="1800" noProof="0" dirty="0"/>
                        <a:t> le </a:t>
                      </a:r>
                      <a:r>
                        <a:rPr lang="de-CH" sz="1800" noProof="0" dirty="0" err="1"/>
                        <a:t>persone</a:t>
                      </a:r>
                      <a:r>
                        <a:rPr lang="de-CH" sz="1800" noProof="0" dirty="0"/>
                        <a:t> in </a:t>
                      </a:r>
                      <a:r>
                        <a:rPr lang="de-CH" sz="1800" noProof="0" dirty="0" err="1"/>
                        <a:t>formazione</a:t>
                      </a:r>
                      <a:r>
                        <a:rPr lang="de-CH" sz="1800" noProof="0" dirty="0"/>
                        <a:t> </a:t>
                      </a:r>
                      <a:r>
                        <a:rPr lang="de-CH" sz="1800" noProof="0" dirty="0" err="1"/>
                        <a:t>pagano</a:t>
                      </a:r>
                      <a:r>
                        <a:rPr lang="de-CH" sz="1800" noProof="0" dirty="0"/>
                        <a:t> in contanti.</a:t>
                      </a:r>
                    </a:p>
                  </a:txBody>
                  <a:tcPr/>
                </a:tc>
                <a:extLst>
                  <a:ext uri="{0D108BD9-81ED-4DB2-BD59-A6C34878D82A}">
                    <a16:rowId xmlns:a16="http://schemas.microsoft.com/office/drawing/2014/main" val="3484425956"/>
                  </a:ext>
                </a:extLst>
              </a:tr>
            </a:tbl>
          </a:graphicData>
        </a:graphic>
      </p:graphicFrame>
      <p:sp>
        <p:nvSpPr>
          <p:cNvPr id="3" name="Textfeld 2">
            <a:extLst>
              <a:ext uri="{FF2B5EF4-FFF2-40B4-BE49-F238E27FC236}">
                <a16:creationId xmlns:a16="http://schemas.microsoft.com/office/drawing/2014/main" id="{28CFC756-5A02-9A89-6353-542BACF00E15}"/>
              </a:ext>
            </a:extLst>
          </p:cNvPr>
          <p:cNvSpPr txBox="1"/>
          <p:nvPr/>
        </p:nvSpPr>
        <p:spPr>
          <a:xfrm>
            <a:off x="8343900" y="241300"/>
            <a:ext cx="3073400" cy="646331"/>
          </a:xfrm>
          <a:prstGeom prst="rect">
            <a:avLst/>
          </a:prstGeom>
          <a:noFill/>
        </p:spPr>
        <p:txBody>
          <a:bodyPr wrap="square" rtlCol="0">
            <a:spAutoFit/>
          </a:bodyPr>
          <a:lstStyle/>
          <a:p>
            <a:r>
              <a:rPr lang="de-CH" dirty="0"/>
              <a:t>Collegamento con il </a:t>
            </a:r>
            <a:r>
              <a:rPr lang="de-CH" dirty="0" err="1"/>
              <a:t>tema</a:t>
            </a:r>
            <a:r>
              <a:rPr lang="de-CH" dirty="0"/>
              <a:t> </a:t>
            </a:r>
            <a:r>
              <a:rPr lang="de-CH" dirty="0" err="1"/>
              <a:t>Condurre</a:t>
            </a:r>
            <a:r>
              <a:rPr lang="de-CH" dirty="0"/>
              <a:t> </a:t>
            </a:r>
            <a:r>
              <a:rPr lang="de-CH" dirty="0" err="1"/>
              <a:t>interviste</a:t>
            </a:r>
            <a:endParaRPr lang="de-CH" dirty="0"/>
          </a:p>
        </p:txBody>
      </p:sp>
      <p:sp>
        <p:nvSpPr>
          <p:cNvPr id="10" name="Ellipse 16">
            <a:extLst>
              <a:ext uri="{FF2B5EF4-FFF2-40B4-BE49-F238E27FC236}">
                <a16:creationId xmlns:a16="http://schemas.microsoft.com/office/drawing/2014/main" id="{AABD9B7A-8EB3-2AB5-DF21-95EE4038D2C8}"/>
              </a:ext>
            </a:extLst>
          </p:cNvPr>
          <p:cNvSpPr/>
          <p:nvPr/>
        </p:nvSpPr>
        <p:spPr>
          <a:xfrm>
            <a:off x="7639049" y="214087"/>
            <a:ext cx="664027" cy="631094"/>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1" name="Freeform 5">
            <a:extLst>
              <a:ext uri="{FF2B5EF4-FFF2-40B4-BE49-F238E27FC236}">
                <a16:creationId xmlns:a16="http://schemas.microsoft.com/office/drawing/2014/main" id="{3FB9A2AA-32C0-2CF1-A9BF-468F4D775732}"/>
              </a:ext>
            </a:extLst>
          </p:cNvPr>
          <p:cNvSpPr>
            <a:spLocks noEditPoints="1"/>
          </p:cNvSpPr>
          <p:nvPr/>
        </p:nvSpPr>
        <p:spPr bwMode="auto">
          <a:xfrm>
            <a:off x="7797228" y="365831"/>
            <a:ext cx="354278" cy="328240"/>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defTabSz="1632741"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ndParaRPr>
          </a:p>
        </p:txBody>
      </p:sp>
      <p:sp>
        <p:nvSpPr>
          <p:cNvPr id="13" name="Foliennummernplatzhalter 1">
            <a:extLst>
              <a:ext uri="{FF2B5EF4-FFF2-40B4-BE49-F238E27FC236}">
                <a16:creationId xmlns:a16="http://schemas.microsoft.com/office/drawing/2014/main" id="{5FC3EEA2-D7B9-086A-5D9B-8BD4181E6DA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2073737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A09F08-6505-AC5E-4367-F85FF7B5AFD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925E81A-7D79-64F0-CE90-4017A5A35568}"/>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Ricerca sul campo: metodi</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5" name="Tabella 4">
            <a:extLst>
              <a:ext uri="{FF2B5EF4-FFF2-40B4-BE49-F238E27FC236}">
                <a16:creationId xmlns:a16="http://schemas.microsoft.com/office/drawing/2014/main" id="{C883EDF8-0FDF-88BA-5D18-7B1F41F0FB96}"/>
              </a:ext>
            </a:extLst>
          </p:cNvPr>
          <p:cNvGraphicFramePr>
            <a:graphicFrameLocks noGrp="1"/>
          </p:cNvGraphicFramePr>
          <p:nvPr>
            <p:extLst>
              <p:ext uri="{D42A27DB-BD31-4B8C-83A1-F6EECF244321}">
                <p14:modId xmlns:p14="http://schemas.microsoft.com/office/powerpoint/2010/main" val="1738199251"/>
              </p:ext>
            </p:extLst>
          </p:nvPr>
        </p:nvGraphicFramePr>
        <p:xfrm>
          <a:off x="685801" y="1410842"/>
          <a:ext cx="10587700" cy="3734564"/>
        </p:xfrm>
        <a:graphic>
          <a:graphicData uri="http://schemas.openxmlformats.org/drawingml/2006/table">
            <a:tbl>
              <a:tblPr>
                <a:tableStyleId>{616DA210-FB5B-4158-B5E0-FEB733F419BA}</a:tableStyleId>
              </a:tblPr>
              <a:tblGrid>
                <a:gridCol w="1771857">
                  <a:extLst>
                    <a:ext uri="{9D8B030D-6E8A-4147-A177-3AD203B41FA5}">
                      <a16:colId xmlns:a16="http://schemas.microsoft.com/office/drawing/2014/main" val="23256481"/>
                    </a:ext>
                  </a:extLst>
                </a:gridCol>
                <a:gridCol w="3235767">
                  <a:extLst>
                    <a:ext uri="{9D8B030D-6E8A-4147-A177-3AD203B41FA5}">
                      <a16:colId xmlns:a16="http://schemas.microsoft.com/office/drawing/2014/main" val="394132603"/>
                    </a:ext>
                  </a:extLst>
                </a:gridCol>
                <a:gridCol w="5580076">
                  <a:extLst>
                    <a:ext uri="{9D8B030D-6E8A-4147-A177-3AD203B41FA5}">
                      <a16:colId xmlns:a16="http://schemas.microsoft.com/office/drawing/2014/main" val="2418675220"/>
                    </a:ext>
                  </a:extLst>
                </a:gridCol>
              </a:tblGrid>
              <a:tr h="583566">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Metodo</a:t>
                      </a:r>
                    </a:p>
                  </a:txBody>
                  <a:tcPr anchor="ctr">
                    <a:solidFill>
                      <a:srgbClr val="8EB403"/>
                    </a:solidFill>
                  </a:tcPr>
                </a:tc>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Significato</a:t>
                      </a:r>
                    </a:p>
                  </a:txBody>
                  <a:tcPr anchor="ctr">
                    <a:solidFill>
                      <a:srgbClr val="8EB403"/>
                    </a:solidFill>
                  </a:tcPr>
                </a:tc>
                <a:tc>
                  <a:txBody>
                    <a:bodyPr/>
                    <a:lstStyle/>
                    <a:p>
                      <a:pPr marL="0" algn="ctr" defTabSz="914400" rtl="0" eaLnBrk="1" latinLnBrk="0" hangingPunct="1">
                        <a:lnSpc>
                          <a:spcPct val="110000"/>
                        </a:lnSpc>
                        <a:buNone/>
                      </a:pPr>
                      <a:r>
                        <a:rPr lang="de-CH" sz="2000" b="1" kern="1200" noProof="0" dirty="0">
                          <a:solidFill>
                            <a:schemeClr val="bg1"/>
                          </a:solidFill>
                          <a:latin typeface="+mn-lt"/>
                          <a:ea typeface="+mn-ea"/>
                          <a:cs typeface="+mn-cs"/>
                        </a:rPr>
                        <a:t>Esempio</a:t>
                      </a:r>
                    </a:p>
                  </a:txBody>
                  <a:tcPr anchor="ctr">
                    <a:solidFill>
                      <a:srgbClr val="8EB403"/>
                    </a:solidFill>
                  </a:tcPr>
                </a:tc>
                <a:extLst>
                  <a:ext uri="{0D108BD9-81ED-4DB2-BD59-A6C34878D82A}">
                    <a16:rowId xmlns:a16="http://schemas.microsoft.com/office/drawing/2014/main" val="2826555739"/>
                  </a:ext>
                </a:extLst>
              </a:tr>
              <a:tr h="399061">
                <a:tc>
                  <a:txBody>
                    <a:bodyPr/>
                    <a:lstStyle/>
                    <a:p>
                      <a:pPr>
                        <a:lnSpc>
                          <a:spcPct val="110000"/>
                        </a:lnSpc>
                        <a:buNone/>
                      </a:pPr>
                      <a:r>
                        <a:rPr lang="de-CH" sz="1800" b="1" noProof="0" dirty="0"/>
                        <a:t>Mystery shopping</a:t>
                      </a:r>
                      <a:endParaRPr lang="de-CH" sz="1800" noProof="0" dirty="0"/>
                    </a:p>
                  </a:txBody>
                  <a:tcPr/>
                </a:tc>
                <a:tc>
                  <a:txBody>
                    <a:bodyPr/>
                    <a:lstStyle/>
                    <a:p>
                      <a:pPr>
                        <a:lnSpc>
                          <a:spcPct val="110000"/>
                        </a:lnSpc>
                        <a:buNone/>
                      </a:pPr>
                      <a:r>
                        <a:rPr lang="de-CH" sz="1800" noProof="0" dirty="0"/>
                        <a:t>Provare personalmente il servizio per valutarne l’esperienza.</a:t>
                      </a:r>
                    </a:p>
                  </a:txBody>
                  <a:tcPr/>
                </a:tc>
                <a:tc>
                  <a:txBody>
                    <a:bodyPr/>
                    <a:lstStyle/>
                    <a:p>
                      <a:pPr>
                        <a:lnSpc>
                          <a:spcPct val="110000"/>
                        </a:lnSpc>
                        <a:buNone/>
                      </a:pPr>
                      <a:r>
                        <a:rPr lang="de-CH" sz="1800" noProof="0" dirty="0" err="1"/>
                        <a:t>Un</a:t>
                      </a:r>
                      <a:r>
                        <a:rPr lang="de-CH" sz="1800" noProof="0" dirty="0"/>
                        <a:t> </a:t>
                      </a:r>
                      <a:r>
                        <a:rPr lang="de-CH" sz="1800" noProof="0" dirty="0" err="1"/>
                        <a:t>apprendista</a:t>
                      </a:r>
                      <a:r>
                        <a:rPr lang="de-CH" sz="1800" noProof="0" dirty="0"/>
                        <a:t> </a:t>
                      </a:r>
                      <a:r>
                        <a:rPr lang="de-CH" sz="1800" noProof="0" dirty="0" err="1"/>
                        <a:t>desidera</a:t>
                      </a:r>
                      <a:r>
                        <a:rPr lang="de-CH" sz="1800" noProof="0" dirty="0"/>
                        <a:t> avviare</a:t>
                      </a:r>
                      <a:r>
                        <a:rPr lang="de-CH" sz="1800" b="1" noProof="0" dirty="0"/>
                        <a:t> un'attività di vendita di magliette personalizzate</a:t>
                      </a:r>
                      <a:r>
                        <a:rPr lang="de-CH" sz="1800" noProof="0" dirty="0"/>
                        <a:t>. Effettua un ordine presso </a:t>
                      </a:r>
                      <a:r>
                        <a:rPr lang="de-CH" sz="1800" b="1" noProof="0" dirty="0"/>
                        <a:t>tre negozi online già esistenti </a:t>
                      </a:r>
                      <a:r>
                        <a:rPr lang="de-CH" sz="1800" noProof="0" dirty="0"/>
                        <a:t>per confrontare la velocità di consegna, la qualità di stampa e l'assistenza clienti.</a:t>
                      </a:r>
                    </a:p>
                  </a:txBody>
                  <a:tcPr/>
                </a:tc>
                <a:extLst>
                  <a:ext uri="{0D108BD9-81ED-4DB2-BD59-A6C34878D82A}">
                    <a16:rowId xmlns:a16="http://schemas.microsoft.com/office/drawing/2014/main" val="2259512553"/>
                  </a:ext>
                </a:extLst>
              </a:tr>
              <a:tr h="434272">
                <a:tc>
                  <a:txBody>
                    <a:bodyPr/>
                    <a:lstStyle/>
                    <a:p>
                      <a:pPr>
                        <a:lnSpc>
                          <a:spcPct val="110000"/>
                        </a:lnSpc>
                        <a:buNone/>
                      </a:pPr>
                      <a:r>
                        <a:rPr lang="de-CH" sz="1800" b="1" noProof="0" dirty="0"/>
                        <a:t>Indagini nella vita quotidiana</a:t>
                      </a:r>
                      <a:endParaRPr lang="de-CH" sz="1800" noProof="0" dirty="0"/>
                    </a:p>
                  </a:txBody>
                  <a:tcPr/>
                </a:tc>
                <a:tc>
                  <a:txBody>
                    <a:bodyPr/>
                    <a:lstStyle/>
                    <a:p>
                      <a:pPr>
                        <a:lnSpc>
                          <a:spcPct val="110000"/>
                        </a:lnSpc>
                        <a:buNone/>
                      </a:pPr>
                      <a:r>
                        <a:rPr lang="de-CH" sz="1800" noProof="0" dirty="0"/>
                        <a:t>Chiedete alle persone di documentare alcuni aspetti della loro vita quotidiana (foto, diari, screenshot).</a:t>
                      </a:r>
                    </a:p>
                  </a:txBody>
                  <a:tcPr/>
                </a:tc>
                <a:tc>
                  <a:txBody>
                    <a:bodyPr/>
                    <a:lstStyle/>
                    <a:p>
                      <a:pPr>
                        <a:lnSpc>
                          <a:spcPct val="110000"/>
                        </a:lnSpc>
                        <a:buNone/>
                      </a:pPr>
                      <a:r>
                        <a:rPr lang="de-CH" sz="1800" noProof="0" dirty="0" err="1"/>
                        <a:t>Un’apprendista</a:t>
                      </a:r>
                      <a:r>
                        <a:rPr lang="de-CH" sz="1800" noProof="0" dirty="0"/>
                        <a:t> </a:t>
                      </a:r>
                      <a:r>
                        <a:rPr lang="de-CH" sz="1800" noProof="0" dirty="0" err="1"/>
                        <a:t>che</a:t>
                      </a:r>
                      <a:r>
                        <a:rPr lang="de-CH" sz="1800" noProof="0" dirty="0"/>
                        <a:t> sta sviluppando</a:t>
                      </a:r>
                      <a:r>
                        <a:rPr lang="de-CH" sz="1800" b="1" noProof="0" dirty="0"/>
                        <a:t> un'app per la gestione delle finanze personali </a:t>
                      </a:r>
                      <a:r>
                        <a:rPr lang="de-CH" sz="1800" noProof="0" dirty="0"/>
                        <a:t>chiede a 5 </a:t>
                      </a:r>
                      <a:r>
                        <a:rPr lang="de-CH" sz="1800" noProof="0" dirty="0" err="1"/>
                        <a:t>amici</a:t>
                      </a:r>
                      <a:r>
                        <a:rPr lang="de-CH" sz="1800" noProof="0" dirty="0"/>
                        <a:t> di </a:t>
                      </a:r>
                      <a:r>
                        <a:rPr lang="de-CH" sz="1800" b="1" noProof="0" dirty="0" err="1"/>
                        <a:t>scattare</a:t>
                      </a:r>
                      <a:r>
                        <a:rPr lang="de-CH" sz="1800" b="1" noProof="0" dirty="0"/>
                        <a:t> per 3 </a:t>
                      </a:r>
                      <a:r>
                        <a:rPr lang="de-CH" sz="1800" b="1" noProof="0" dirty="0" err="1"/>
                        <a:t>giorni</a:t>
                      </a:r>
                      <a:r>
                        <a:rPr lang="de-CH" sz="1800" b="1" noProof="0" dirty="0"/>
                        <a:t> </a:t>
                      </a:r>
                      <a:r>
                        <a:rPr lang="de-CH" sz="1800" b="1" noProof="0" dirty="0" err="1"/>
                        <a:t>una</a:t>
                      </a:r>
                      <a:r>
                        <a:rPr lang="de-CH" sz="1800" b="1" noProof="0" dirty="0"/>
                        <a:t> foto ogni volta che </a:t>
                      </a:r>
                      <a:r>
                        <a:rPr lang="de-CH" sz="1800" b="1" noProof="0" dirty="0" err="1"/>
                        <a:t>spendono</a:t>
                      </a:r>
                      <a:r>
                        <a:rPr lang="de-CH" sz="1800" b="1" noProof="0" dirty="0"/>
                        <a:t> </a:t>
                      </a:r>
                      <a:r>
                        <a:rPr lang="de-CH" sz="1800" b="1" noProof="0" dirty="0" err="1"/>
                        <a:t>denaro</a:t>
                      </a:r>
                      <a:r>
                        <a:rPr lang="de-CH" sz="1800" noProof="0" dirty="0"/>
                        <a:t>, per vedere dove finiscono inaspettatamente i soldi.</a:t>
                      </a:r>
                    </a:p>
                  </a:txBody>
                  <a:tcPr/>
                </a:tc>
                <a:extLst>
                  <a:ext uri="{0D108BD9-81ED-4DB2-BD59-A6C34878D82A}">
                    <a16:rowId xmlns:a16="http://schemas.microsoft.com/office/drawing/2014/main" val="334077399"/>
                  </a:ext>
                </a:extLst>
              </a:tr>
            </a:tbl>
          </a:graphicData>
        </a:graphic>
      </p:graphicFrame>
      <p:sp>
        <p:nvSpPr>
          <p:cNvPr id="3" name="Foliennummernplatzhalter 1">
            <a:extLst>
              <a:ext uri="{FF2B5EF4-FFF2-40B4-BE49-F238E27FC236}">
                <a16:creationId xmlns:a16="http://schemas.microsoft.com/office/drawing/2014/main" id="{00C9B952-1497-BB2F-E2A6-727F9CF38B4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6812718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53F1F-FFB9-C8FD-6DDD-A221A22B1B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946D628-EB14-8C47-020F-CBCDCA5D0E15}"/>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DA97845B-2FD0-008F-7912-0BFA02C518B0}"/>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Ricerca secondaria </a:t>
            </a: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vs. ricerca sul campo: confronto</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graphicFrame>
        <p:nvGraphicFramePr>
          <p:cNvPr id="3" name="Tabella 2">
            <a:extLst>
              <a:ext uri="{FF2B5EF4-FFF2-40B4-BE49-F238E27FC236}">
                <a16:creationId xmlns:a16="http://schemas.microsoft.com/office/drawing/2014/main" id="{06707D2F-3EC6-E762-F393-DBBD727ED20B}"/>
              </a:ext>
            </a:extLst>
          </p:cNvPr>
          <p:cNvGraphicFramePr>
            <a:graphicFrameLocks noGrp="1"/>
          </p:cNvGraphicFramePr>
          <p:nvPr>
            <p:extLst>
              <p:ext uri="{D42A27DB-BD31-4B8C-83A1-F6EECF244321}">
                <p14:modId xmlns:p14="http://schemas.microsoft.com/office/powerpoint/2010/main" val="3808382996"/>
              </p:ext>
            </p:extLst>
          </p:nvPr>
        </p:nvGraphicFramePr>
        <p:xfrm>
          <a:off x="1603624" y="1304273"/>
          <a:ext cx="8946708" cy="4086442"/>
        </p:xfrm>
        <a:graphic>
          <a:graphicData uri="http://schemas.openxmlformats.org/drawingml/2006/table">
            <a:tbl>
              <a:tblPr>
                <a:tableStyleId>{5940675A-B579-460E-94D1-54222C63F5DA}</a:tableStyleId>
              </a:tblPr>
              <a:tblGrid>
                <a:gridCol w="2982236">
                  <a:extLst>
                    <a:ext uri="{9D8B030D-6E8A-4147-A177-3AD203B41FA5}">
                      <a16:colId xmlns:a16="http://schemas.microsoft.com/office/drawing/2014/main" val="3509877057"/>
                    </a:ext>
                  </a:extLst>
                </a:gridCol>
                <a:gridCol w="2982236">
                  <a:extLst>
                    <a:ext uri="{9D8B030D-6E8A-4147-A177-3AD203B41FA5}">
                      <a16:colId xmlns:a16="http://schemas.microsoft.com/office/drawing/2014/main" val="629812016"/>
                    </a:ext>
                  </a:extLst>
                </a:gridCol>
                <a:gridCol w="2982236">
                  <a:extLst>
                    <a:ext uri="{9D8B030D-6E8A-4147-A177-3AD203B41FA5}">
                      <a16:colId xmlns:a16="http://schemas.microsoft.com/office/drawing/2014/main" val="3594026255"/>
                    </a:ext>
                  </a:extLst>
                </a:gridCol>
              </a:tblGrid>
              <a:tr h="601882">
                <a:tc>
                  <a:txBody>
                    <a:bodyPr/>
                    <a:lstStyle/>
                    <a:p>
                      <a:pPr marL="0" algn="ctr" defTabSz="914400" rtl="0" eaLnBrk="1" latinLnBrk="0" hangingPunct="1">
                        <a:buNone/>
                      </a:pPr>
                      <a:r>
                        <a:rPr lang="de-CH" sz="2000" b="1" kern="1200" noProof="0" dirty="0">
                          <a:solidFill>
                            <a:schemeClr val="bg1"/>
                          </a:solidFill>
                          <a:latin typeface="+mn-lt"/>
                          <a:ea typeface="+mn-ea"/>
                          <a:cs typeface="+mn-cs"/>
                        </a:rPr>
                        <a:t>Aspetto</a:t>
                      </a:r>
                    </a:p>
                  </a:txBody>
                  <a:tcPr marL="65088" marR="65088" marT="32544" marB="32544" anchor="ctr">
                    <a:solidFill>
                      <a:srgbClr val="8EB403"/>
                    </a:solidFill>
                  </a:tcPr>
                </a:tc>
                <a:tc>
                  <a:txBody>
                    <a:bodyPr/>
                    <a:lstStyle/>
                    <a:p>
                      <a:pPr marL="0" algn="ctr" defTabSz="914400" rtl="0" eaLnBrk="1" latinLnBrk="0" hangingPunct="1">
                        <a:buNone/>
                      </a:pPr>
                      <a:r>
                        <a:rPr lang="de-CH" sz="2000" b="1" kern="1200" noProof="0" dirty="0">
                          <a:solidFill>
                            <a:schemeClr val="bg1"/>
                          </a:solidFill>
                          <a:latin typeface="+mn-lt"/>
                          <a:ea typeface="+mn-ea"/>
                          <a:cs typeface="+mn-cs"/>
                        </a:rPr>
                        <a:t>Ricerca secondaria</a:t>
                      </a:r>
                    </a:p>
                  </a:txBody>
                  <a:tcPr marL="65088" marR="65088" marT="32544" marB="32544" anchor="ctr">
                    <a:solidFill>
                      <a:srgbClr val="8EB403"/>
                    </a:solidFill>
                  </a:tcPr>
                </a:tc>
                <a:tc>
                  <a:txBody>
                    <a:bodyPr/>
                    <a:lstStyle/>
                    <a:p>
                      <a:pPr marL="0" algn="ctr" defTabSz="914400" rtl="0" eaLnBrk="1" latinLnBrk="0" hangingPunct="1">
                        <a:buNone/>
                      </a:pPr>
                      <a:r>
                        <a:rPr lang="de-CH" sz="2000" b="1" kern="1200" noProof="0" dirty="0">
                          <a:solidFill>
                            <a:schemeClr val="bg1"/>
                          </a:solidFill>
                          <a:latin typeface="+mn-lt"/>
                          <a:ea typeface="+mn-ea"/>
                          <a:cs typeface="+mn-cs"/>
                        </a:rPr>
                        <a:t>Ricerca sul campo</a:t>
                      </a:r>
                    </a:p>
                  </a:txBody>
                  <a:tcPr marL="65088" marR="65088" marT="32544" marB="32544" anchor="ctr">
                    <a:solidFill>
                      <a:srgbClr val="8EB403"/>
                    </a:solidFill>
                  </a:tcPr>
                </a:tc>
                <a:extLst>
                  <a:ext uri="{0D108BD9-81ED-4DB2-BD59-A6C34878D82A}">
                    <a16:rowId xmlns:a16="http://schemas.microsoft.com/office/drawing/2014/main" val="1566237221"/>
                  </a:ext>
                </a:extLst>
              </a:tr>
              <a:tr h="480090">
                <a:tc>
                  <a:txBody>
                    <a:bodyPr/>
                    <a:lstStyle/>
                    <a:p>
                      <a:pPr algn="ctr">
                        <a:buNone/>
                      </a:pPr>
                      <a:r>
                        <a:rPr lang="de-CH" sz="1800" b="1" noProof="0" dirty="0"/>
                        <a:t>Fonte</a:t>
                      </a:r>
                    </a:p>
                  </a:txBody>
                  <a:tcPr marL="65088" marR="65088" marT="32544" marB="32544" anchor="ctr"/>
                </a:tc>
                <a:tc>
                  <a:txBody>
                    <a:bodyPr/>
                    <a:lstStyle/>
                    <a:p>
                      <a:pPr algn="ctr">
                        <a:buNone/>
                      </a:pPr>
                      <a:r>
                        <a:rPr lang="de-CH" sz="1800" noProof="0" dirty="0"/>
                        <a:t>Dati disponibili</a:t>
                      </a:r>
                    </a:p>
                  </a:txBody>
                  <a:tcPr marL="65088" marR="65088" marT="32544" marB="32544" anchor="ctr"/>
                </a:tc>
                <a:tc>
                  <a:txBody>
                    <a:bodyPr/>
                    <a:lstStyle/>
                    <a:p>
                      <a:pPr algn="ctr">
                        <a:buNone/>
                      </a:pPr>
                      <a:r>
                        <a:rPr lang="de-CH" sz="1800" noProof="0" dirty="0"/>
                        <a:t>Nuovi dati</a:t>
                      </a:r>
                    </a:p>
                  </a:txBody>
                  <a:tcPr marL="65088" marR="65088" marT="32544" marB="32544" anchor="ctr"/>
                </a:tc>
                <a:extLst>
                  <a:ext uri="{0D108BD9-81ED-4DB2-BD59-A6C34878D82A}">
                    <a16:rowId xmlns:a16="http://schemas.microsoft.com/office/drawing/2014/main" val="2210611709"/>
                  </a:ext>
                </a:extLst>
              </a:tr>
              <a:tr h="841460">
                <a:tc>
                  <a:txBody>
                    <a:bodyPr/>
                    <a:lstStyle/>
                    <a:p>
                      <a:pPr algn="ctr">
                        <a:buNone/>
                      </a:pPr>
                      <a:r>
                        <a:rPr lang="de-CH" sz="1800" b="1" noProof="0" dirty="0"/>
                        <a:t>Tipo</a:t>
                      </a:r>
                    </a:p>
                  </a:txBody>
                  <a:tcPr marL="65088" marR="65088" marT="32544" marB="32544" anchor="ctr"/>
                </a:tc>
                <a:tc>
                  <a:txBody>
                    <a:bodyPr/>
                    <a:lstStyle/>
                    <a:p>
                      <a:pPr algn="ctr">
                        <a:buNone/>
                      </a:pPr>
                      <a:r>
                        <a:rPr lang="de-CH" sz="1800" noProof="0" dirty="0"/>
                        <a:t>Quantitativo / misurabile</a:t>
                      </a:r>
                    </a:p>
                  </a:txBody>
                  <a:tcPr marL="65088" marR="65088" marT="32544" marB="32544" anchor="ctr"/>
                </a:tc>
                <a:tc>
                  <a:txBody>
                    <a:bodyPr/>
                    <a:lstStyle/>
                    <a:p>
                      <a:pPr algn="ctr">
                        <a:buNone/>
                      </a:pPr>
                      <a:r>
                        <a:rPr lang="de-CH" sz="1800" noProof="0" dirty="0"/>
                        <a:t>Qualitativo / basato sull'esperienza</a:t>
                      </a:r>
                    </a:p>
                  </a:txBody>
                  <a:tcPr marL="65088" marR="65088" marT="32544" marB="32544" anchor="ctr"/>
                </a:tc>
                <a:extLst>
                  <a:ext uri="{0D108BD9-81ED-4DB2-BD59-A6C34878D82A}">
                    <a16:rowId xmlns:a16="http://schemas.microsoft.com/office/drawing/2014/main" val="1688137408"/>
                  </a:ext>
                </a:extLst>
              </a:tr>
              <a:tr h="841460">
                <a:tc>
                  <a:txBody>
                    <a:bodyPr/>
                    <a:lstStyle/>
                    <a:p>
                      <a:pPr algn="ctr">
                        <a:buNone/>
                      </a:pPr>
                      <a:r>
                        <a:rPr lang="de-CH" sz="1800" b="1" noProof="0" dirty="0"/>
                        <a:t>Focus</a:t>
                      </a:r>
                    </a:p>
                  </a:txBody>
                  <a:tcPr marL="65088" marR="65088" marT="32544" marB="32544" anchor="ctr"/>
                </a:tc>
                <a:tc>
                  <a:txBody>
                    <a:bodyPr/>
                    <a:lstStyle/>
                    <a:p>
                      <a:pPr algn="ctr">
                        <a:buNone/>
                      </a:pPr>
                      <a:r>
                        <a:rPr lang="de-CH" sz="1800" noProof="0" dirty="0"/>
                        <a:t>Contesto e tendenze</a:t>
                      </a:r>
                    </a:p>
                  </a:txBody>
                  <a:tcPr marL="65088" marR="65088" marT="32544" marB="32544" anchor="ctr"/>
                </a:tc>
                <a:tc>
                  <a:txBody>
                    <a:bodyPr/>
                    <a:lstStyle/>
                    <a:p>
                      <a:pPr algn="ctr">
                        <a:buNone/>
                      </a:pPr>
                      <a:r>
                        <a:rPr lang="de-CH" sz="1800" noProof="0" dirty="0"/>
                        <a:t>Persone e comportamenti</a:t>
                      </a:r>
                    </a:p>
                  </a:txBody>
                  <a:tcPr marL="65088" marR="65088" marT="32544" marB="32544" anchor="ctr"/>
                </a:tc>
                <a:extLst>
                  <a:ext uri="{0D108BD9-81ED-4DB2-BD59-A6C34878D82A}">
                    <a16:rowId xmlns:a16="http://schemas.microsoft.com/office/drawing/2014/main" val="2193582182"/>
                  </a:ext>
                </a:extLst>
              </a:tr>
              <a:tr h="480090">
                <a:tc>
                  <a:txBody>
                    <a:bodyPr/>
                    <a:lstStyle/>
                    <a:p>
                      <a:pPr algn="ctr">
                        <a:buNone/>
                      </a:pPr>
                      <a:r>
                        <a:rPr lang="de-CH" sz="1800" b="1" noProof="0" dirty="0"/>
                        <a:t>Costi</a:t>
                      </a:r>
                    </a:p>
                  </a:txBody>
                  <a:tcPr marL="65088" marR="65088" marT="32544" marB="32544" anchor="ctr"/>
                </a:tc>
                <a:tc>
                  <a:txBody>
                    <a:bodyPr/>
                    <a:lstStyle/>
                    <a:p>
                      <a:pPr algn="ctr">
                        <a:buNone/>
                      </a:pPr>
                      <a:r>
                        <a:rPr lang="de-CH" sz="1800" noProof="0" dirty="0"/>
                        <a:t>Medio-bassi</a:t>
                      </a:r>
                    </a:p>
                  </a:txBody>
                  <a:tcPr marL="65088" marR="65088" marT="32544" marB="32544" anchor="ctr"/>
                </a:tc>
                <a:tc>
                  <a:txBody>
                    <a:bodyPr/>
                    <a:lstStyle/>
                    <a:p>
                      <a:pPr algn="ctr">
                        <a:buNone/>
                      </a:pPr>
                      <a:r>
                        <a:rPr lang="de-CH" sz="1800" noProof="0" dirty="0"/>
                        <a:t>Medio-</a:t>
                      </a:r>
                      <a:r>
                        <a:rPr lang="de-CH" sz="1800" noProof="0" dirty="0" err="1"/>
                        <a:t>alti</a:t>
                      </a:r>
                      <a:endParaRPr lang="de-CH" sz="1800" noProof="0" dirty="0"/>
                    </a:p>
                  </a:txBody>
                  <a:tcPr marL="65088" marR="65088" marT="32544" marB="32544" anchor="ctr"/>
                </a:tc>
                <a:extLst>
                  <a:ext uri="{0D108BD9-81ED-4DB2-BD59-A6C34878D82A}">
                    <a16:rowId xmlns:a16="http://schemas.microsoft.com/office/drawing/2014/main" val="1304954798"/>
                  </a:ext>
                </a:extLst>
              </a:tr>
              <a:tr h="841460">
                <a:tc>
                  <a:txBody>
                    <a:bodyPr/>
                    <a:lstStyle/>
                    <a:p>
                      <a:pPr algn="ctr">
                        <a:buNone/>
                      </a:pPr>
                      <a:r>
                        <a:rPr lang="de-CH" sz="1800" b="1" noProof="0" dirty="0"/>
                        <a:t>Esempio</a:t>
                      </a:r>
                    </a:p>
                  </a:txBody>
                  <a:tcPr marL="65088" marR="65088" marT="32544" marB="32544" anchor="ctr"/>
                </a:tc>
                <a:tc>
                  <a:txBody>
                    <a:bodyPr/>
                    <a:lstStyle/>
                    <a:p>
                      <a:pPr algn="ctr">
                        <a:buNone/>
                      </a:pPr>
                      <a:r>
                        <a:rPr lang="de-CH" sz="1800" noProof="0" dirty="0"/>
                        <a:t>Analisi dei rapporti di mercato</a:t>
                      </a:r>
                    </a:p>
                  </a:txBody>
                  <a:tcPr marL="65088" marR="65088" marT="32544" marB="32544" anchor="ctr"/>
                </a:tc>
                <a:tc>
                  <a:txBody>
                    <a:bodyPr/>
                    <a:lstStyle/>
                    <a:p>
                      <a:pPr algn="ctr">
                        <a:buNone/>
                      </a:pPr>
                      <a:r>
                        <a:rPr lang="de-CH" sz="1800" noProof="0" dirty="0"/>
                        <a:t>Sondaggio </a:t>
                      </a:r>
                      <a:r>
                        <a:rPr lang="de-CH" sz="1800" noProof="0" dirty="0" err="1"/>
                        <a:t>tra</a:t>
                      </a:r>
                      <a:r>
                        <a:rPr lang="de-CH" sz="1800" noProof="0" dirty="0"/>
                        <a:t> </a:t>
                      </a:r>
                      <a:r>
                        <a:rPr lang="de-CH" sz="1800" noProof="0" dirty="0" err="1"/>
                        <a:t>gli</a:t>
                      </a:r>
                      <a:r>
                        <a:rPr lang="de-CH" sz="1800" noProof="0" dirty="0"/>
                        <a:t>/le </a:t>
                      </a:r>
                      <a:r>
                        <a:rPr lang="de-CH" sz="1800" noProof="0" dirty="0" err="1"/>
                        <a:t>utenti</a:t>
                      </a:r>
                      <a:endParaRPr lang="de-CH" sz="1800" noProof="0" dirty="0"/>
                    </a:p>
                  </a:txBody>
                  <a:tcPr marL="65088" marR="65088" marT="32544" marB="32544" anchor="ctr"/>
                </a:tc>
                <a:extLst>
                  <a:ext uri="{0D108BD9-81ED-4DB2-BD59-A6C34878D82A}">
                    <a16:rowId xmlns:a16="http://schemas.microsoft.com/office/drawing/2014/main" val="743762189"/>
                  </a:ext>
                </a:extLst>
              </a:tr>
            </a:tbl>
          </a:graphicData>
        </a:graphic>
      </p:graphicFrame>
      <p:sp>
        <p:nvSpPr>
          <p:cNvPr id="9" name="CasellaDiTesto 8">
            <a:extLst>
              <a:ext uri="{FF2B5EF4-FFF2-40B4-BE49-F238E27FC236}">
                <a16:creationId xmlns:a16="http://schemas.microsoft.com/office/drawing/2014/main" id="{0B43C4BC-BFD0-09C3-520E-45A3189524BA}"/>
              </a:ext>
            </a:extLst>
          </p:cNvPr>
          <p:cNvSpPr txBox="1"/>
          <p:nvPr/>
        </p:nvSpPr>
        <p:spPr>
          <a:xfrm>
            <a:off x="1603624" y="6110898"/>
            <a:ext cx="7862109" cy="246221"/>
          </a:xfrm>
          <a:prstGeom prst="rect">
            <a:avLst/>
          </a:prstGeom>
          <a:noFill/>
        </p:spPr>
        <p:txBody>
          <a:bodyPr wrap="square">
            <a:spAutoFit/>
          </a:bodyPr>
          <a:lstStyle>
            <a:defPPr>
              <a:defRPr lang="ru-RU"/>
            </a:defPPr>
            <a:lvl1pPr>
              <a:defRPr sz="1000">
                <a:solidFill>
                  <a:srgbClr val="909090"/>
                </a:solidFill>
              </a:defRPr>
            </a:lvl1pPr>
          </a:lstStyle>
          <a:p>
            <a:r>
              <a:rPr lang="en-US" b="1" dirty="0">
                <a:solidFill>
                  <a:srgbClr val="686868"/>
                </a:solidFill>
              </a:rPr>
              <a:t>Fonte</a:t>
            </a:r>
            <a:r>
              <a:rPr lang="en-US" dirty="0">
                <a:solidFill>
                  <a:srgbClr val="686868"/>
                </a:solidFill>
              </a:rPr>
              <a:t>: Adattato da Malhotra &amp; Dash (2016). Marketing Research.</a:t>
            </a:r>
          </a:p>
        </p:txBody>
      </p:sp>
    </p:spTree>
    <p:extLst>
      <p:ext uri="{BB962C8B-B14F-4D97-AF65-F5344CB8AC3E}">
        <p14:creationId xmlns:p14="http://schemas.microsoft.com/office/powerpoint/2010/main" val="35856393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E905C-5327-7178-9833-31DBD611A69A}"/>
            </a:ext>
          </a:extLst>
        </p:cNvPr>
        <p:cNvGrpSpPr/>
        <p:nvPr/>
      </p:nvGrpSpPr>
      <p:grpSpPr>
        <a:xfrm>
          <a:off x="0" y="0"/>
          <a:ext cx="0" cy="0"/>
          <a:chOff x="0" y="0"/>
          <a:chExt cx="0" cy="0"/>
        </a:xfrm>
      </p:grpSpPr>
      <p:pic>
        <p:nvPicPr>
          <p:cNvPr id="8" name="Picture 4" descr="Catawba Valley Healthcare: Healthcare Communication Tips">
            <a:extLst>
              <a:ext uri="{FF2B5EF4-FFF2-40B4-BE49-F238E27FC236}">
                <a16:creationId xmlns:a16="http://schemas.microsoft.com/office/drawing/2014/main" id="{ABF5FAA5-7BBB-CC94-8073-91DCE78BE226}"/>
              </a:ext>
            </a:extLst>
          </p:cNvPr>
          <p:cNvPicPr>
            <a:picLocks noChangeAspect="1" noChangeArrowheads="1"/>
          </p:cNvPicPr>
          <p:nvPr/>
        </p:nvPicPr>
        <p:blipFill>
          <a:blip r:embed="rId3" cstate="email">
            <a:alphaModFix amt="20000"/>
            <a:extLst>
              <a:ext uri="{28A0092B-C50C-407E-A947-70E740481C1C}">
                <a14:useLocalDpi xmlns:a14="http://schemas.microsoft.com/office/drawing/2010/main"/>
              </a:ext>
            </a:extLst>
          </a:blip>
          <a:srcRect/>
          <a:stretch>
            <a:fillRect/>
          </a:stretch>
        </p:blipFill>
        <p:spPr bwMode="auto">
          <a:xfrm>
            <a:off x="6601907" y="775334"/>
            <a:ext cx="4198818" cy="2038299"/>
          </a:xfrm>
          <a:prstGeom prst="rect">
            <a:avLst/>
          </a:prstGeom>
          <a:noFill/>
          <a:extLst>
            <a:ext uri="{909E8E84-426E-40DD-AFC4-6F175D3DCCD1}">
              <a14:hiddenFill xmlns:a14="http://schemas.microsoft.com/office/drawing/2010/main">
                <a:solidFill>
                  <a:srgbClr val="FFFFFF"/>
                </a:solidFill>
              </a14:hiddenFill>
            </a:ext>
          </a:extLst>
        </p:spPr>
      </p:pic>
      <p:sp>
        <p:nvSpPr>
          <p:cNvPr id="2" name="Foliennummernplatzhalter 1">
            <a:extLst>
              <a:ext uri="{FF2B5EF4-FFF2-40B4-BE49-F238E27FC236}">
                <a16:creationId xmlns:a16="http://schemas.microsoft.com/office/drawing/2014/main" id="{D1E08A39-F898-54C5-8273-842B36E598D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45D91BA6-788C-2B1B-0134-AF3C959BA53B}"/>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Combinare entrambi: dai dati alle conoscenze</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55D021FC-C6F5-2D9A-D343-3EC629156BC9}"/>
              </a:ext>
            </a:extLst>
          </p:cNvPr>
          <p:cNvSpPr txBox="1">
            <a:spLocks/>
          </p:cNvSpPr>
          <p:nvPr/>
        </p:nvSpPr>
        <p:spPr>
          <a:xfrm>
            <a:off x="1052791" y="2992816"/>
            <a:ext cx="9688659" cy="657226"/>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lvl="1" indent="-361950">
              <a:spcBef>
                <a:spcPts val="599"/>
              </a:spcBef>
              <a:buClr>
                <a:srgbClr val="0B4874"/>
              </a:buClr>
              <a:buFont typeface="Symbol" panose="05050102010706020507" pitchFamily="18" charset="2"/>
              <a:buChar char=""/>
              <a:defRPr/>
            </a:pPr>
            <a:r>
              <a:rPr lang="en-US" sz="1800" dirty="0">
                <a:solidFill>
                  <a:schemeClr val="tx1"/>
                </a:solidFill>
                <a:latin typeface="Century Gothic"/>
              </a:rPr>
              <a:t>Conoscenza = mappa + </a:t>
            </a:r>
            <a:r>
              <a:rPr lang="en-US" sz="1800" dirty="0" err="1">
                <a:solidFill>
                  <a:schemeClr val="tx1"/>
                </a:solidFill>
                <a:latin typeface="Century Gothic"/>
              </a:rPr>
              <a:t>territorio</a:t>
            </a:r>
            <a:br>
              <a:rPr lang="en-US" sz="1800" i="1" dirty="0">
                <a:solidFill>
                  <a:schemeClr val="tx1"/>
                </a:solidFill>
                <a:latin typeface="Century Gothic"/>
              </a:rPr>
            </a:br>
            <a:r>
              <a:rPr lang="en-US" sz="1800" i="1" dirty="0">
                <a:solidFill>
                  <a:schemeClr val="tx1"/>
                </a:solidFill>
                <a:latin typeface="Century Gothic"/>
              </a:rPr>
              <a:t>(Il processo decisionale diventa fondato, realistico e orientato al cliente).</a:t>
            </a:r>
          </a:p>
        </p:txBody>
      </p:sp>
      <p:pic>
        <p:nvPicPr>
          <p:cNvPr id="3" name="Picture 2" descr="Free Stock Photo of Desk with electronics and study materials | Download  Free Images and Free Illustrations">
            <a:extLst>
              <a:ext uri="{FF2B5EF4-FFF2-40B4-BE49-F238E27FC236}">
                <a16:creationId xmlns:a16="http://schemas.microsoft.com/office/drawing/2014/main" id="{91A69380-CA77-9DF9-2B70-0923863691C3}"/>
              </a:ext>
            </a:extLst>
          </p:cNvPr>
          <p:cNvPicPr>
            <a:picLocks noChangeAspect="1" noChangeArrowheads="1"/>
          </p:cNvPicPr>
          <p:nvPr/>
        </p:nvPicPr>
        <p:blipFill>
          <a:blip r:embed="rId4" cstate="email">
            <a:alphaModFix amt="20000"/>
            <a:extLst>
              <a:ext uri="{28A0092B-C50C-407E-A947-70E740481C1C}">
                <a14:useLocalDpi xmlns:a14="http://schemas.microsoft.com/office/drawing/2010/main"/>
              </a:ext>
            </a:extLst>
          </a:blip>
          <a:srcRect/>
          <a:stretch>
            <a:fillRect/>
          </a:stretch>
        </p:blipFill>
        <p:spPr bwMode="auto">
          <a:xfrm>
            <a:off x="1450552" y="875150"/>
            <a:ext cx="4441012" cy="1938483"/>
          </a:xfrm>
          <a:prstGeom prst="rect">
            <a:avLst/>
          </a:prstGeom>
          <a:noFill/>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7E2E3603-71B2-B362-66B0-71CDEE3D5B7B}"/>
              </a:ext>
            </a:extLst>
          </p:cNvPr>
          <p:cNvSpPr txBox="1"/>
          <p:nvPr/>
        </p:nvSpPr>
        <p:spPr>
          <a:xfrm>
            <a:off x="1510248" y="769438"/>
            <a:ext cx="3901177" cy="1012585"/>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600" b="0" i="0" u="none" strike="noStrike" kern="1200" cap="none" spc="0" normalizeH="0" baseline="0" noProof="0" dirty="0">
                <a:ln>
                  <a:noFill/>
                </a:ln>
                <a:effectLst/>
                <a:uLnTx/>
                <a:uFillTx/>
                <a:latin typeface="Century Gothic"/>
                <a:ea typeface="+mn-ea"/>
                <a:cs typeface="+mn-cs"/>
              </a:rPr>
              <a:t>Ricerca secondaria</a:t>
            </a:r>
            <a:r>
              <a:rPr kumimoji="0" lang="en-US" sz="2800" b="0" i="0" u="none" strike="noStrike" kern="1200" cap="none" spc="0" normalizeH="0" baseline="0" noProof="0" dirty="0">
                <a:ln>
                  <a:noFill/>
                </a:ln>
                <a:effectLst/>
                <a:uLnTx/>
                <a:uFillTx/>
                <a:latin typeface="Century Gothic"/>
                <a:ea typeface="+mn-ea"/>
                <a:cs typeface="+mn-cs"/>
              </a:rPr>
              <a:t> </a:t>
            </a:r>
          </a:p>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200" b="0" i="1" u="none" strike="noStrike" kern="1200" cap="none" spc="0" normalizeH="0" baseline="0" noProof="0" dirty="0">
                <a:ln>
                  <a:noFill/>
                </a:ln>
                <a:effectLst/>
                <a:uLnTx/>
                <a:uFillTx/>
                <a:latin typeface="Century Gothic"/>
                <a:ea typeface="+mn-ea"/>
                <a:cs typeface="+mn-cs"/>
              </a:rPr>
              <a:t>La </a:t>
            </a:r>
            <a:r>
              <a:rPr kumimoji="0" lang="en-US" sz="2200" b="0" i="1" u="none" strike="noStrike" kern="1200" cap="none" spc="0" normalizeH="0" baseline="0" noProof="0" dirty="0" err="1">
                <a:ln>
                  <a:noFill/>
                </a:ln>
                <a:effectLst/>
                <a:uLnTx/>
                <a:uFillTx/>
                <a:latin typeface="Century Gothic"/>
                <a:ea typeface="+mn-ea"/>
                <a:cs typeface="+mn-cs"/>
              </a:rPr>
              <a:t>mappa</a:t>
            </a:r>
            <a:r>
              <a:rPr kumimoji="0" lang="en-US" sz="2200" b="0" i="1" u="none" strike="noStrike" kern="1200" cap="none" spc="0" normalizeH="0" baseline="0" noProof="0" dirty="0">
                <a:ln>
                  <a:noFill/>
                </a:ln>
                <a:effectLst/>
                <a:uLnTx/>
                <a:uFillTx/>
                <a:latin typeface="Century Gothic"/>
                <a:ea typeface="+mn-ea"/>
                <a:cs typeface="+mn-cs"/>
              </a:rPr>
              <a:t> </a:t>
            </a:r>
            <a:r>
              <a:rPr kumimoji="0" lang="en-US" sz="2200" b="0" i="0" u="none" strike="noStrike" kern="1200" cap="none" spc="0" normalizeH="0" baseline="0" noProof="0" dirty="0">
                <a:ln>
                  <a:noFill/>
                </a:ln>
                <a:effectLst/>
                <a:uLnTx/>
                <a:uFillTx/>
                <a:latin typeface="Century Gothic"/>
                <a:ea typeface="+mn-ea"/>
                <a:cs typeface="+mn-cs"/>
              </a:rPr>
              <a:t>(cosa succede</a:t>
            </a:r>
            <a:r>
              <a:rPr kumimoji="0" lang="en-US" sz="2200" b="0" i="0" u="none" strike="noStrike" kern="1200" cap="none" spc="0" normalizeH="0" baseline="0" noProof="0" dirty="0">
                <a:ln>
                  <a:noFill/>
                </a:ln>
                <a:solidFill>
                  <a:srgbClr val="D0D0D0">
                    <a:lumMod val="50000"/>
                  </a:srgbClr>
                </a:solidFill>
                <a:effectLst/>
                <a:uLnTx/>
                <a:uFillTx/>
                <a:latin typeface="Century Gothic"/>
                <a:ea typeface="+mn-ea"/>
                <a:cs typeface="+mn-cs"/>
              </a:rPr>
              <a:t>)</a:t>
            </a:r>
          </a:p>
        </p:txBody>
      </p:sp>
      <p:sp>
        <p:nvSpPr>
          <p:cNvPr id="7" name="CasellaDiTesto 6">
            <a:extLst>
              <a:ext uri="{FF2B5EF4-FFF2-40B4-BE49-F238E27FC236}">
                <a16:creationId xmlns:a16="http://schemas.microsoft.com/office/drawing/2014/main" id="{6E52EB5F-0F49-0366-FD31-D8C45644E1F6}"/>
              </a:ext>
            </a:extLst>
          </p:cNvPr>
          <p:cNvSpPr txBox="1"/>
          <p:nvPr/>
        </p:nvSpPr>
        <p:spPr>
          <a:xfrm>
            <a:off x="6661604" y="748788"/>
            <a:ext cx="4255199" cy="977512"/>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600" b="0" i="0" u="none" strike="noStrike" kern="1200" cap="none" spc="0" normalizeH="0" baseline="0" noProof="0" dirty="0">
                <a:ln>
                  <a:noFill/>
                </a:ln>
                <a:effectLst/>
                <a:uLnTx/>
                <a:uFillTx/>
                <a:latin typeface="Century Gothic"/>
                <a:ea typeface="+mn-ea"/>
                <a:cs typeface="+mn-cs"/>
              </a:rPr>
              <a:t>Ricerca sul campo </a:t>
            </a:r>
          </a:p>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200" b="0" i="1" u="none" strike="noStrike" kern="1200" cap="none" spc="0" normalizeH="0" baseline="0" noProof="0" dirty="0">
                <a:ln>
                  <a:noFill/>
                </a:ln>
                <a:effectLst/>
                <a:uLnTx/>
                <a:uFillTx/>
                <a:latin typeface="Century Gothic"/>
                <a:ea typeface="+mn-ea"/>
                <a:cs typeface="+mn-cs"/>
              </a:rPr>
              <a:t>Il </a:t>
            </a:r>
            <a:r>
              <a:rPr kumimoji="0" lang="en-US" sz="2200" b="0" i="1" u="none" strike="noStrike" kern="1200" cap="none" spc="0" normalizeH="0" baseline="0" noProof="0" dirty="0" err="1">
                <a:ln>
                  <a:noFill/>
                </a:ln>
                <a:effectLst/>
                <a:uLnTx/>
                <a:uFillTx/>
                <a:latin typeface="Century Gothic"/>
                <a:ea typeface="+mn-ea"/>
                <a:cs typeface="+mn-cs"/>
              </a:rPr>
              <a:t>territorio</a:t>
            </a:r>
            <a:r>
              <a:rPr kumimoji="0" lang="en-US" sz="2200" b="0" i="1" u="none" strike="noStrike" kern="1200" cap="none" spc="0" normalizeH="0" baseline="0" noProof="0" dirty="0">
                <a:ln>
                  <a:noFill/>
                </a:ln>
                <a:effectLst/>
                <a:uLnTx/>
                <a:uFillTx/>
                <a:latin typeface="Century Gothic"/>
                <a:ea typeface="+mn-ea"/>
                <a:cs typeface="+mn-cs"/>
              </a:rPr>
              <a:t> </a:t>
            </a:r>
            <a:r>
              <a:rPr kumimoji="0" lang="en-US" sz="2200" b="0" i="0" u="none" strike="noStrike" kern="1200" cap="none" spc="0" normalizeH="0" baseline="0" noProof="0" dirty="0">
                <a:ln>
                  <a:noFill/>
                </a:ln>
                <a:effectLst/>
                <a:uLnTx/>
                <a:uFillTx/>
                <a:latin typeface="Century Gothic"/>
                <a:ea typeface="+mn-ea"/>
                <a:cs typeface="+mn-cs"/>
              </a:rPr>
              <a:t>(perché succede)</a:t>
            </a:r>
          </a:p>
        </p:txBody>
      </p:sp>
      <p:sp>
        <p:nvSpPr>
          <p:cNvPr id="9" name="CasellaDiTesto 8">
            <a:extLst>
              <a:ext uri="{FF2B5EF4-FFF2-40B4-BE49-F238E27FC236}">
                <a16:creationId xmlns:a16="http://schemas.microsoft.com/office/drawing/2014/main" id="{CA641B3D-8992-864D-F4B8-EFA9C9B8330F}"/>
              </a:ext>
            </a:extLst>
          </p:cNvPr>
          <p:cNvSpPr txBox="1"/>
          <p:nvPr/>
        </p:nvSpPr>
        <p:spPr>
          <a:xfrm>
            <a:off x="1391275" y="1998302"/>
            <a:ext cx="4280320" cy="772199"/>
          </a:xfrm>
          <a:prstGeom prst="rect">
            <a:avLst/>
          </a:prstGeom>
          <a:noFill/>
        </p:spPr>
        <p:txBody>
          <a:bodyPr wrap="square">
            <a:spAutoFit/>
          </a:bodyPr>
          <a:lstStyle/>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a:ln>
                  <a:noFill/>
                </a:ln>
                <a:effectLst/>
                <a:uLnTx/>
                <a:uFillTx/>
                <a:latin typeface="Century Gothic"/>
                <a:ea typeface="+mn-ea"/>
                <a:cs typeface="+mn-cs"/>
              </a:rPr>
              <a:t>Tendenze – </a:t>
            </a:r>
            <a:r>
              <a:rPr lang="en-US" b="1" kern="400" dirty="0" err="1">
                <a:latin typeface="Century Gothic"/>
              </a:rPr>
              <a:t>Dimensioni</a:t>
            </a:r>
            <a:r>
              <a:rPr lang="en-US" b="1" kern="400" dirty="0">
                <a:latin typeface="Century Gothic"/>
              </a:rPr>
              <a:t> del </a:t>
            </a:r>
            <a:r>
              <a:rPr lang="en-US" b="1" kern="400" dirty="0" err="1">
                <a:latin typeface="Century Gothic"/>
              </a:rPr>
              <a:t>mercato</a:t>
            </a:r>
            <a:endParaRPr lang="en-US" b="1" kern="400" dirty="0">
              <a:latin typeface="Century Gothic"/>
            </a:endParaRPr>
          </a:p>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err="1">
                <a:ln>
                  <a:noFill/>
                </a:ln>
                <a:effectLst/>
                <a:uLnTx/>
                <a:uFillTx/>
                <a:latin typeface="Century Gothic"/>
                <a:ea typeface="+mn-ea"/>
                <a:cs typeface="+mn-cs"/>
              </a:rPr>
              <a:t>Concorrenza </a:t>
            </a:r>
            <a:r>
              <a:rPr kumimoji="0" lang="en-US" b="1" i="0" u="none" strike="noStrike" kern="400" cap="none" spc="0" normalizeH="0" baseline="0" noProof="0" dirty="0">
                <a:ln>
                  <a:noFill/>
                </a:ln>
                <a:effectLst/>
                <a:uLnTx/>
                <a:uFillTx/>
                <a:latin typeface="Century Gothic"/>
                <a:ea typeface="+mn-ea"/>
                <a:cs typeface="+mn-cs"/>
              </a:rPr>
              <a:t>– </a:t>
            </a:r>
            <a:r>
              <a:rPr lang="en-US" b="1" kern="400" dirty="0">
                <a:latin typeface="Century Gothic"/>
              </a:rPr>
              <a:t>Opportunità</a:t>
            </a:r>
            <a:endParaRPr kumimoji="0" lang="en-US" b="1" i="0" u="none" strike="noStrike" kern="400" cap="none" spc="0" normalizeH="0" baseline="0" noProof="0" dirty="0">
              <a:ln>
                <a:noFill/>
              </a:ln>
              <a:effectLst/>
              <a:uLnTx/>
              <a:uFillTx/>
              <a:latin typeface="Century Gothic"/>
            </a:endParaRPr>
          </a:p>
        </p:txBody>
      </p:sp>
      <p:sp>
        <p:nvSpPr>
          <p:cNvPr id="10" name="CasellaDiTesto 9">
            <a:extLst>
              <a:ext uri="{FF2B5EF4-FFF2-40B4-BE49-F238E27FC236}">
                <a16:creationId xmlns:a16="http://schemas.microsoft.com/office/drawing/2014/main" id="{31331550-3666-77C3-6990-900605C3DBFF}"/>
              </a:ext>
            </a:extLst>
          </p:cNvPr>
          <p:cNvSpPr txBox="1"/>
          <p:nvPr/>
        </p:nvSpPr>
        <p:spPr>
          <a:xfrm>
            <a:off x="6661604" y="1940428"/>
            <a:ext cx="4079845" cy="772199"/>
          </a:xfrm>
          <a:prstGeom prst="rect">
            <a:avLst/>
          </a:prstGeom>
          <a:noFill/>
        </p:spPr>
        <p:txBody>
          <a:bodyPr wrap="square">
            <a:spAutoFit/>
          </a:bodyPr>
          <a:lstStyle/>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a:ln>
                  <a:noFill/>
                </a:ln>
                <a:effectLst/>
                <a:uLnTx/>
                <a:uFillTx/>
                <a:latin typeface="Century Gothic"/>
                <a:ea typeface="+mn-ea"/>
                <a:cs typeface="+mn-cs"/>
              </a:rPr>
              <a:t>Comportamenti – </a:t>
            </a:r>
            <a:r>
              <a:rPr lang="en-US" b="1" kern="400" dirty="0">
                <a:latin typeface="Century Gothic"/>
              </a:rPr>
              <a:t>Emozioni</a:t>
            </a:r>
          </a:p>
          <a:p>
            <a:pPr marL="0" marR="0" lvl="1" algn="ctr" defTabSz="914400" rtl="0" eaLnBrk="1" fontAlgn="auto" latinLnBrk="0" hangingPunct="1">
              <a:lnSpc>
                <a:spcPct val="114000"/>
              </a:lnSpc>
              <a:spcBef>
                <a:spcPts val="599"/>
              </a:spcBef>
              <a:spcAft>
                <a:spcPts val="0"/>
              </a:spcAft>
              <a:buClr>
                <a:srgbClr val="0B4874"/>
              </a:buClr>
              <a:buSzTx/>
              <a:tabLst/>
              <a:defRPr/>
            </a:pPr>
            <a:r>
              <a:rPr kumimoji="0" lang="en-US" b="1" i="0" u="none" strike="noStrike" kern="400" cap="none" spc="0" normalizeH="0" baseline="0" noProof="0" dirty="0">
                <a:ln>
                  <a:noFill/>
                </a:ln>
                <a:effectLst/>
                <a:uLnTx/>
                <a:uFillTx/>
                <a:latin typeface="Century Gothic"/>
                <a:ea typeface="+mn-ea"/>
                <a:cs typeface="+mn-cs"/>
              </a:rPr>
              <a:t>Frustrazioni – </a:t>
            </a:r>
            <a:r>
              <a:rPr lang="en-US" b="1" kern="400" dirty="0" err="1">
                <a:latin typeface="Century Gothic"/>
              </a:rPr>
              <a:t>Soluzioni</a:t>
            </a:r>
            <a:r>
              <a:rPr lang="en-US" b="1" kern="400" dirty="0">
                <a:latin typeface="Century Gothic"/>
              </a:rPr>
              <a:t> </a:t>
            </a:r>
            <a:r>
              <a:rPr lang="en-US" b="1" kern="400" dirty="0" err="1">
                <a:latin typeface="Century Gothic"/>
              </a:rPr>
              <a:t>temporanee</a:t>
            </a:r>
            <a:endParaRPr kumimoji="0" lang="en-US" b="1" i="0" u="none" strike="noStrike" kern="400" cap="none" spc="0" normalizeH="0" baseline="0" noProof="0" dirty="0">
              <a:ln>
                <a:noFill/>
              </a:ln>
              <a:effectLst/>
              <a:uLnTx/>
              <a:uFillTx/>
              <a:latin typeface="Century Gothic"/>
            </a:endParaRPr>
          </a:p>
        </p:txBody>
      </p:sp>
      <p:graphicFrame>
        <p:nvGraphicFramePr>
          <p:cNvPr id="11" name="Tabella 10">
            <a:extLst>
              <a:ext uri="{FF2B5EF4-FFF2-40B4-BE49-F238E27FC236}">
                <a16:creationId xmlns:a16="http://schemas.microsoft.com/office/drawing/2014/main" id="{777F7EF5-37C6-8C23-B43C-D8DB1AA5E850}"/>
              </a:ext>
            </a:extLst>
          </p:cNvPr>
          <p:cNvGraphicFramePr>
            <a:graphicFrameLocks noGrp="1"/>
          </p:cNvGraphicFramePr>
          <p:nvPr>
            <p:extLst>
              <p:ext uri="{D42A27DB-BD31-4B8C-83A1-F6EECF244321}">
                <p14:modId xmlns:p14="http://schemas.microsoft.com/office/powerpoint/2010/main" val="2848076035"/>
              </p:ext>
            </p:extLst>
          </p:nvPr>
        </p:nvGraphicFramePr>
        <p:xfrm>
          <a:off x="1222869" y="4054946"/>
          <a:ext cx="10374964" cy="1280160"/>
        </p:xfrm>
        <a:graphic>
          <a:graphicData uri="http://schemas.openxmlformats.org/drawingml/2006/table">
            <a:tbl>
              <a:tblPr>
                <a:tableStyleId>{616DA210-FB5B-4158-B5E0-FEB733F419BA}</a:tableStyleId>
              </a:tblPr>
              <a:tblGrid>
                <a:gridCol w="5187482">
                  <a:extLst>
                    <a:ext uri="{9D8B030D-6E8A-4147-A177-3AD203B41FA5}">
                      <a16:colId xmlns:a16="http://schemas.microsoft.com/office/drawing/2014/main" val="3177761127"/>
                    </a:ext>
                  </a:extLst>
                </a:gridCol>
                <a:gridCol w="5187482">
                  <a:extLst>
                    <a:ext uri="{9D8B030D-6E8A-4147-A177-3AD203B41FA5}">
                      <a16:colId xmlns:a16="http://schemas.microsoft.com/office/drawing/2014/main" val="2965471574"/>
                    </a:ext>
                  </a:extLst>
                </a:gridCol>
              </a:tblGrid>
              <a:tr h="345655">
                <a:tc>
                  <a:txBody>
                    <a:bodyPr/>
                    <a:lstStyle/>
                    <a:p>
                      <a:pPr algn="ctr">
                        <a:buNone/>
                      </a:pPr>
                      <a:r>
                        <a:rPr lang="it-CH" sz="1800" b="1" dirty="0">
                          <a:solidFill>
                            <a:schemeClr val="bg1"/>
                          </a:solidFill>
                        </a:rPr>
                        <a:t>Ricerca secondaria (dati secondari)</a:t>
                      </a:r>
                    </a:p>
                  </a:txBody>
                  <a:tcPr anchor="ctr">
                    <a:solidFill>
                      <a:srgbClr val="8EB403"/>
                    </a:solidFill>
                  </a:tcPr>
                </a:tc>
                <a:tc>
                  <a:txBody>
                    <a:bodyPr/>
                    <a:lstStyle/>
                    <a:p>
                      <a:pPr marL="0" algn="ctr" defTabSz="914400" rtl="0" eaLnBrk="1" latinLnBrk="0" hangingPunct="1">
                        <a:buNone/>
                      </a:pPr>
                      <a:r>
                        <a:rPr lang="it-CH" sz="1800" b="1" kern="1200" dirty="0">
                          <a:solidFill>
                            <a:schemeClr val="bg1"/>
                          </a:solidFill>
                          <a:latin typeface="+mn-lt"/>
                          <a:ea typeface="+mn-ea"/>
                          <a:cs typeface="+mn-cs"/>
                        </a:rPr>
                        <a:t>Ricerca sul campo (dati primari)</a:t>
                      </a:r>
                    </a:p>
                  </a:txBody>
                  <a:tcPr anchor="ctr">
                    <a:solidFill>
                      <a:srgbClr val="8EB403"/>
                    </a:solidFill>
                  </a:tcPr>
                </a:tc>
                <a:extLst>
                  <a:ext uri="{0D108BD9-81ED-4DB2-BD59-A6C34878D82A}">
                    <a16:rowId xmlns:a16="http://schemas.microsoft.com/office/drawing/2014/main" val="2056525783"/>
                  </a:ext>
                </a:extLst>
              </a:tr>
              <a:tr h="641929">
                <a:tc>
                  <a:txBody>
                    <a:bodyPr/>
                    <a:lstStyle/>
                    <a:p>
                      <a:pPr>
                        <a:buNone/>
                      </a:pPr>
                      <a:r>
                        <a:rPr lang="en-US" sz="1800" dirty="0"/>
                        <a:t>I rapporti evidenziano </a:t>
                      </a:r>
                      <a:r>
                        <a:rPr lang="en-US" sz="1800" b="1" dirty="0"/>
                        <a:t>un crescente interesse per gli alimenti a base vegetale </a:t>
                      </a:r>
                      <a:r>
                        <a:rPr lang="en-US" sz="1800" dirty="0"/>
                        <a:t>e una crescita dei mercati vegani.</a:t>
                      </a:r>
                    </a:p>
                  </a:txBody>
                  <a:tcPr anchor="ctr"/>
                </a:tc>
                <a:tc>
                  <a:txBody>
                    <a:bodyPr/>
                    <a:lstStyle/>
                    <a:p>
                      <a:pPr>
                        <a:buNone/>
                      </a:pPr>
                      <a:r>
                        <a:rPr lang="en-US" sz="1800" dirty="0"/>
                        <a:t>Le interviste evidenziano che </a:t>
                      </a:r>
                      <a:r>
                        <a:rPr lang="en-US" sz="1800" b="1" dirty="0"/>
                        <a:t>le persone continuano a nutrire perplessità riguardo al gusto, alla consistenza e ai prezzi più elevati.</a:t>
                      </a:r>
                      <a:endParaRPr lang="en-US" sz="1800" dirty="0"/>
                    </a:p>
                  </a:txBody>
                  <a:tcPr anchor="ctr"/>
                </a:tc>
                <a:extLst>
                  <a:ext uri="{0D108BD9-81ED-4DB2-BD59-A6C34878D82A}">
                    <a16:rowId xmlns:a16="http://schemas.microsoft.com/office/drawing/2014/main" val="771687259"/>
                  </a:ext>
                </a:extLst>
              </a:tr>
            </a:tbl>
          </a:graphicData>
        </a:graphic>
      </p:graphicFrame>
      <p:sp>
        <p:nvSpPr>
          <p:cNvPr id="12" name="Inhaltsplatzhalter 2">
            <a:extLst>
              <a:ext uri="{FF2B5EF4-FFF2-40B4-BE49-F238E27FC236}">
                <a16:creationId xmlns:a16="http://schemas.microsoft.com/office/drawing/2014/main" id="{B5383D11-3B89-DFCA-52B2-3308AB3B0FBB}"/>
              </a:ext>
            </a:extLst>
          </p:cNvPr>
          <p:cNvSpPr txBox="1">
            <a:spLocks/>
          </p:cNvSpPr>
          <p:nvPr/>
        </p:nvSpPr>
        <p:spPr>
          <a:xfrm>
            <a:off x="1391275" y="5459488"/>
            <a:ext cx="8463925" cy="657226"/>
          </a:xfrm>
          <a:prstGeom prst="rect">
            <a:avLst/>
          </a:prstGeom>
        </p:spPr>
        <p:txBody>
          <a:bodyPr vert="horz" lIns="0" tIns="0" rIns="0" bIns="0" rtlCol="0">
            <a:noAutofit/>
          </a:bodyPr>
          <a:lstStyle>
            <a:defPPr>
              <a:defRPr lang="ru-RU"/>
            </a:defPPr>
            <a:lvl1pPr indent="0">
              <a:lnSpc>
                <a:spcPct val="114000"/>
              </a:lnSpc>
              <a:spcBef>
                <a:spcPts val="0"/>
              </a:spcBef>
              <a:buFont typeface="Arial" panose="020B0604020202020204" pitchFamily="34" charset="0"/>
              <a:buNone/>
              <a:defRPr sz="2200" b="0">
                <a:solidFill>
                  <a:schemeClr val="accent1"/>
                </a:solidFill>
              </a:defRPr>
            </a:lvl1pPr>
            <a:lvl2pPr marL="361950" lvl="1" indent="-361950">
              <a:lnSpc>
                <a:spcPct val="114000"/>
              </a:lnSpc>
              <a:spcBef>
                <a:spcPts val="599"/>
              </a:spcBef>
              <a:buClr>
                <a:srgbClr val="0B4874"/>
              </a:buClr>
              <a:buFont typeface="Symbol" panose="05050102010706020507" pitchFamily="18" charset="2"/>
              <a:buChar char=""/>
              <a:defRPr>
                <a:solidFill>
                  <a:srgbClr val="D0D0D0">
                    <a:lumMod val="50000"/>
                  </a:srgbClr>
                </a:solidFill>
                <a:latin typeface="Century Gothic"/>
              </a:defRPr>
            </a:lvl2pPr>
            <a:lvl3pPr marL="533400" indent="-261938">
              <a:lnSpc>
                <a:spcPct val="114000"/>
              </a:lnSpc>
              <a:spcBef>
                <a:spcPts val="0"/>
              </a:spcBef>
              <a:buClr>
                <a:schemeClr val="accent3"/>
              </a:buClr>
              <a:buFont typeface="MS PGothic" panose="020B0600070205080204" pitchFamily="34" charset="-128"/>
              <a:buChar char="▶"/>
              <a:defRPr sz="2000">
                <a:solidFill>
                  <a:schemeClr val="accent1"/>
                </a:solidFill>
              </a:defRPr>
            </a:lvl3pPr>
            <a:lvl4pPr marL="806450" indent="-273050">
              <a:lnSpc>
                <a:spcPct val="110000"/>
              </a:lnSpc>
              <a:spcBef>
                <a:spcPts val="0"/>
              </a:spcBef>
              <a:buClr>
                <a:schemeClr val="accent3"/>
              </a:buClr>
              <a:buFont typeface="MS PGothic" panose="020B0600070205080204" pitchFamily="34" charset="-128"/>
              <a:buChar char="▶"/>
              <a:defRPr>
                <a:solidFill>
                  <a:schemeClr val="accent1"/>
                </a:solidFill>
              </a:defRPr>
            </a:lvl4pPr>
            <a:lvl5pPr marL="1077913" indent="-274638">
              <a:lnSpc>
                <a:spcPct val="110000"/>
              </a:lnSpc>
              <a:spcBef>
                <a:spcPts val="0"/>
              </a:spcBef>
              <a:buClr>
                <a:schemeClr val="accent3"/>
              </a:buClr>
              <a:buFont typeface="MS PGothic" panose="020B0600070205080204" pitchFamily="34" charset="-128"/>
              <a:buChar char="▶"/>
              <a:defRPr>
                <a:solidFill>
                  <a:schemeClr val="accent1"/>
                </a:solidFill>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lvl="1" indent="0">
              <a:buNone/>
            </a:pPr>
            <a:r>
              <a:rPr lang="en-US" sz="1700" b="1" dirty="0" err="1">
                <a:solidFill>
                  <a:srgbClr val="8EB403"/>
                </a:solidFill>
              </a:rPr>
              <a:t>Conoscenza</a:t>
            </a:r>
            <a:r>
              <a:rPr lang="en-US" sz="1700" b="1" dirty="0">
                <a:solidFill>
                  <a:srgbClr val="8EB403"/>
                </a:solidFill>
              </a:rPr>
              <a:t> </a:t>
            </a:r>
            <a:r>
              <a:rPr lang="en-US" sz="1700" b="1" dirty="0" err="1">
                <a:solidFill>
                  <a:srgbClr val="8EB403"/>
                </a:solidFill>
              </a:rPr>
              <a:t>acquisita</a:t>
            </a:r>
            <a:r>
              <a:rPr lang="en-US" sz="1700" b="1" dirty="0">
                <a:solidFill>
                  <a:srgbClr val="8EB403"/>
                </a:solidFill>
              </a:rPr>
              <a:t>: </a:t>
            </a:r>
            <a:r>
              <a:rPr lang="en-US" sz="1700" b="1" i="1" dirty="0">
                <a:solidFill>
                  <a:srgbClr val="8EB403"/>
                </a:solidFill>
              </a:rPr>
              <a:t>la domanda esiste, ma l’accettazione dipende dai test </a:t>
            </a:r>
            <a:br>
              <a:rPr lang="en-US" sz="1700" b="1" i="1" dirty="0">
                <a:solidFill>
                  <a:srgbClr val="8EB403"/>
                </a:solidFill>
              </a:rPr>
            </a:br>
            <a:r>
              <a:rPr lang="en-US" sz="1700" b="1" i="1" dirty="0">
                <a:solidFill>
                  <a:srgbClr val="8EB403"/>
                </a:solidFill>
              </a:rPr>
              <a:t>di degustazione e da strategie di prezzo accessibili.</a:t>
            </a:r>
          </a:p>
        </p:txBody>
      </p:sp>
      <p:sp>
        <p:nvSpPr>
          <p:cNvPr id="13" name="Inhaltsplatzhalter 2">
            <a:extLst>
              <a:ext uri="{FF2B5EF4-FFF2-40B4-BE49-F238E27FC236}">
                <a16:creationId xmlns:a16="http://schemas.microsoft.com/office/drawing/2014/main" id="{43180D02-979D-1202-DA19-70BD212ECD02}"/>
              </a:ext>
            </a:extLst>
          </p:cNvPr>
          <p:cNvSpPr txBox="1">
            <a:spLocks/>
          </p:cNvSpPr>
          <p:nvPr/>
        </p:nvSpPr>
        <p:spPr>
          <a:xfrm>
            <a:off x="1052790" y="3682094"/>
            <a:ext cx="9688659" cy="657226"/>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lvl="1" indent="-361950">
              <a:spcBef>
                <a:spcPts val="599"/>
              </a:spcBef>
              <a:buClr>
                <a:srgbClr val="0B4874"/>
              </a:buClr>
              <a:buFont typeface="Symbol" panose="05050102010706020507" pitchFamily="18" charset="2"/>
              <a:buChar char=""/>
              <a:defRPr/>
            </a:pPr>
            <a:r>
              <a:rPr lang="en-US" sz="1800" dirty="0">
                <a:solidFill>
                  <a:schemeClr val="tx1"/>
                </a:solidFill>
                <a:latin typeface="Century Gothic"/>
              </a:rPr>
              <a:t>Esempio: start-up nel settore degli alimenti vegetali</a:t>
            </a:r>
            <a:endParaRPr lang="en-US" sz="1800" i="1" dirty="0">
              <a:solidFill>
                <a:schemeClr val="tx1"/>
              </a:solidFill>
              <a:latin typeface="Century Gothic"/>
            </a:endParaRPr>
          </a:p>
        </p:txBody>
      </p:sp>
      <p:grpSp>
        <p:nvGrpSpPr>
          <p:cNvPr id="14" name="Gruppieren 13">
            <a:extLst>
              <a:ext uri="{FF2B5EF4-FFF2-40B4-BE49-F238E27FC236}">
                <a16:creationId xmlns:a16="http://schemas.microsoft.com/office/drawing/2014/main" id="{B288C461-425D-9479-64A9-0A84E8085E31}"/>
              </a:ext>
            </a:extLst>
          </p:cNvPr>
          <p:cNvGrpSpPr/>
          <p:nvPr/>
        </p:nvGrpSpPr>
        <p:grpSpPr>
          <a:xfrm>
            <a:off x="10737669" y="0"/>
            <a:ext cx="1454331" cy="1277285"/>
            <a:chOff x="10737669" y="0"/>
            <a:chExt cx="1454331" cy="1277285"/>
          </a:xfrm>
        </p:grpSpPr>
        <p:sp>
          <p:nvSpPr>
            <p:cNvPr id="15" name="Rechteck 14">
              <a:extLst>
                <a:ext uri="{FF2B5EF4-FFF2-40B4-BE49-F238E27FC236}">
                  <a16:creationId xmlns:a16="http://schemas.microsoft.com/office/drawing/2014/main" id="{D72B520C-6434-45C5-3120-F07B82066A3F}"/>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6" name="Grafik 15">
              <a:extLst>
                <a:ext uri="{FF2B5EF4-FFF2-40B4-BE49-F238E27FC236}">
                  <a16:creationId xmlns:a16="http://schemas.microsoft.com/office/drawing/2014/main" id="{8602EC58-1279-FDA0-C2CF-A2F851B95F8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2476230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3A100-B685-766B-8CC1-FB8C9594BF27}"/>
            </a:ext>
          </a:extLst>
        </p:cNvPr>
        <p:cNvGrpSpPr/>
        <p:nvPr/>
      </p:nvGrpSpPr>
      <p:grpSpPr>
        <a:xfrm>
          <a:off x="0" y="0"/>
          <a:ext cx="0" cy="0"/>
          <a:chOff x="0" y="0"/>
          <a:chExt cx="0" cy="0"/>
        </a:xfrm>
      </p:grpSpPr>
      <p:sp>
        <p:nvSpPr>
          <p:cNvPr id="5" name="Inhaltsplatzhalter 2">
            <a:extLst>
              <a:ext uri="{FF2B5EF4-FFF2-40B4-BE49-F238E27FC236}">
                <a16:creationId xmlns:a16="http://schemas.microsoft.com/office/drawing/2014/main" id="{349E167F-2F80-1A9D-46C8-92AF728DEBDD}"/>
              </a:ext>
            </a:extLst>
          </p:cNvPr>
          <p:cNvSpPr txBox="1">
            <a:spLocks/>
          </p:cNvSpPr>
          <p:nvPr/>
        </p:nvSpPr>
        <p:spPr>
          <a:xfrm>
            <a:off x="1052792" y="1129073"/>
            <a:ext cx="9853346" cy="85396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0B4874"/>
              </a:buClr>
              <a:buSzTx/>
              <a:buNone/>
              <a:tabLst/>
              <a:defRPr/>
            </a:pPr>
            <a:r>
              <a:rPr lang="de-CH" sz="1800" noProof="0" dirty="0">
                <a:solidFill>
                  <a:schemeClr val="tx1"/>
                </a:solidFill>
                <a:latin typeface="Century Gothic"/>
              </a:rPr>
              <a:t>Nell’analisi secondaria</a:t>
            </a:r>
            <a:r>
              <a:rPr kumimoji="0" lang="de-CH" sz="1800" b="0" i="0" u="none" strike="noStrike" kern="1200" cap="none" spc="0" normalizeH="0" baseline="0" noProof="0" dirty="0">
                <a:ln>
                  <a:noFill/>
                </a:ln>
                <a:solidFill>
                  <a:schemeClr val="tx1"/>
                </a:solidFill>
                <a:effectLst/>
                <a:uLnTx/>
                <a:uFillTx/>
                <a:latin typeface="Century Gothic"/>
                <a:ea typeface="+mn-ea"/>
                <a:cs typeface="+mn-cs"/>
              </a:rPr>
              <a:t>, l’IA vi aiuta a lavorare più velocemente, mentre nella ricerca sul campo vi aiuta ad approfondire l’argomento.</a:t>
            </a:r>
          </a:p>
          <a:p>
            <a:pPr marL="0" marR="0" lvl="1" indent="0" algn="l" defTabSz="914400" rtl="0" eaLnBrk="1" fontAlgn="auto" latinLnBrk="0" hangingPunct="1">
              <a:lnSpc>
                <a:spcPct val="114000"/>
              </a:lnSpc>
              <a:spcBef>
                <a:spcPts val="599"/>
              </a:spcBef>
              <a:spcAft>
                <a:spcPts val="0"/>
              </a:spcAft>
              <a:buClr>
                <a:srgbClr val="0B4874"/>
              </a:buClr>
              <a:buSzTx/>
              <a:buNone/>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4000"/>
              </a:lnSpc>
              <a:spcBef>
                <a:spcPts val="599"/>
              </a:spcBef>
              <a:spcAft>
                <a:spcPts val="0"/>
              </a:spcAft>
              <a:buClr>
                <a:srgbClr val="0B4874"/>
              </a:buClr>
              <a:buSzTx/>
              <a:buFont typeface="Symbol" panose="05050102010706020507" pitchFamily="18" charset="2"/>
              <a:buChar char=""/>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p:txBody>
      </p:sp>
      <p:graphicFrame>
        <p:nvGraphicFramePr>
          <p:cNvPr id="6" name="Tabella 5">
            <a:extLst>
              <a:ext uri="{FF2B5EF4-FFF2-40B4-BE49-F238E27FC236}">
                <a16:creationId xmlns:a16="http://schemas.microsoft.com/office/drawing/2014/main" id="{15345ECA-1BBF-2F4F-B189-91A7A4120D14}"/>
              </a:ext>
            </a:extLst>
          </p:cNvPr>
          <p:cNvGraphicFramePr>
            <a:graphicFrameLocks noGrp="1"/>
          </p:cNvGraphicFramePr>
          <p:nvPr>
            <p:extLst>
              <p:ext uri="{D42A27DB-BD31-4B8C-83A1-F6EECF244321}">
                <p14:modId xmlns:p14="http://schemas.microsoft.com/office/powerpoint/2010/main" val="2511856742"/>
              </p:ext>
            </p:extLst>
          </p:nvPr>
        </p:nvGraphicFramePr>
        <p:xfrm>
          <a:off x="1052791" y="2086403"/>
          <a:ext cx="5043210" cy="3454849"/>
        </p:xfrm>
        <a:graphic>
          <a:graphicData uri="http://schemas.openxmlformats.org/drawingml/2006/table">
            <a:tbl>
              <a:tblPr>
                <a:tableStyleId>{616DA210-FB5B-4158-B5E0-FEB733F419BA}</a:tableStyleId>
              </a:tblPr>
              <a:tblGrid>
                <a:gridCol w="2180971">
                  <a:extLst>
                    <a:ext uri="{9D8B030D-6E8A-4147-A177-3AD203B41FA5}">
                      <a16:colId xmlns:a16="http://schemas.microsoft.com/office/drawing/2014/main" val="3244571212"/>
                    </a:ext>
                  </a:extLst>
                </a:gridCol>
                <a:gridCol w="2862239">
                  <a:extLst>
                    <a:ext uri="{9D8B030D-6E8A-4147-A177-3AD203B41FA5}">
                      <a16:colId xmlns:a16="http://schemas.microsoft.com/office/drawing/2014/main" val="1649708571"/>
                    </a:ext>
                  </a:extLst>
                </a:gridCol>
              </a:tblGrid>
              <a:tr h="577369">
                <a:tc>
                  <a:txBody>
                    <a:bodyPr/>
                    <a:lstStyle/>
                    <a:p>
                      <a:pPr algn="ctr">
                        <a:buNone/>
                      </a:pPr>
                      <a:r>
                        <a:rPr lang="de-CH" sz="1600" b="1" noProof="0" dirty="0">
                          <a:solidFill>
                            <a:schemeClr val="bg1"/>
                          </a:solidFill>
                        </a:rPr>
                        <a:t>Supporto nella ricerca secondaria</a:t>
                      </a:r>
                    </a:p>
                  </a:txBody>
                  <a:tcPr marL="46693" marR="46693" marT="23347" marB="23347" anchor="ctr">
                    <a:solidFill>
                      <a:srgbClr val="8EB403"/>
                    </a:solidFill>
                  </a:tcPr>
                </a:tc>
                <a:tc>
                  <a:txBody>
                    <a:bodyPr/>
                    <a:lstStyle/>
                    <a:p>
                      <a:pPr algn="ctr">
                        <a:buNone/>
                      </a:pPr>
                      <a:r>
                        <a:rPr lang="de-CH" sz="1600" b="1" noProof="0" dirty="0">
                          <a:solidFill>
                            <a:schemeClr val="bg1"/>
                          </a:solidFill>
                        </a:rPr>
                        <a:t>Esempio pratico</a:t>
                      </a:r>
                    </a:p>
                  </a:txBody>
                  <a:tcPr marL="46693" marR="46693" marT="23347" marB="23347" anchor="ctr">
                    <a:solidFill>
                      <a:srgbClr val="8EB403"/>
                    </a:solidFill>
                  </a:tcPr>
                </a:tc>
                <a:extLst>
                  <a:ext uri="{0D108BD9-81ED-4DB2-BD59-A6C34878D82A}">
                    <a16:rowId xmlns:a16="http://schemas.microsoft.com/office/drawing/2014/main" val="1924652606"/>
                  </a:ext>
                </a:extLst>
              </a:tr>
              <a:tr h="1367746">
                <a:tc>
                  <a:txBody>
                    <a:bodyPr/>
                    <a:lstStyle/>
                    <a:p>
                      <a:pPr>
                        <a:buNone/>
                      </a:pPr>
                      <a:r>
                        <a:rPr lang="de-CH" sz="1600" b="1" noProof="0" dirty="0" err="1"/>
                        <a:t>Riassumete</a:t>
                      </a:r>
                      <a:r>
                        <a:rPr lang="de-CH" sz="1600" b="1" noProof="0" dirty="0"/>
                        <a:t> </a:t>
                      </a:r>
                      <a:r>
                        <a:rPr lang="de-CH" sz="1600" b="1" noProof="0" dirty="0" err="1"/>
                        <a:t>articoli</a:t>
                      </a:r>
                      <a:r>
                        <a:rPr lang="de-CH" sz="1600" b="1" noProof="0" dirty="0"/>
                        <a:t>, rapporti e set di </a:t>
                      </a:r>
                      <a:r>
                        <a:rPr lang="de-CH" sz="1600" b="1" noProof="0" dirty="0" err="1"/>
                        <a:t>dati</a:t>
                      </a:r>
                      <a:r>
                        <a:rPr lang="de-CH" sz="1600" b="1" noProof="0" dirty="0"/>
                        <a:t> </a:t>
                      </a:r>
                      <a:r>
                        <a:rPr lang="de-CH" sz="1600" b="1" noProof="0" dirty="0" err="1"/>
                        <a:t>lunghi</a:t>
                      </a:r>
                      <a:endParaRPr lang="de-CH" sz="1600" b="1" noProof="0" dirty="0"/>
                    </a:p>
                  </a:txBody>
                  <a:tcPr marL="46693" marR="46693" marT="23347" marB="23347" anchor="ctr"/>
                </a:tc>
                <a:tc>
                  <a:txBody>
                    <a:bodyPr/>
                    <a:lstStyle/>
                    <a:p>
                      <a:pPr>
                        <a:buNone/>
                      </a:pPr>
                      <a:r>
                        <a:rPr lang="de-CH" sz="1600" noProof="0" dirty="0"/>
                        <a:t>Inserite un rapporto di mercato di 20 pagine in ChatGPT → Prompt: «Riassumi le tendenze principali in 10 punti chiave.»</a:t>
                      </a:r>
                    </a:p>
                  </a:txBody>
                  <a:tcPr marL="46693" marR="46693" marT="23347" marB="23347" anchor="ctr"/>
                </a:tc>
                <a:extLst>
                  <a:ext uri="{0D108BD9-81ED-4DB2-BD59-A6C34878D82A}">
                    <a16:rowId xmlns:a16="http://schemas.microsoft.com/office/drawing/2014/main" val="111784654"/>
                  </a:ext>
                </a:extLst>
              </a:tr>
              <a:tr h="1367746">
                <a:tc>
                  <a:txBody>
                    <a:bodyPr/>
                    <a:lstStyle/>
                    <a:p>
                      <a:pPr>
                        <a:buNone/>
                      </a:pPr>
                      <a:r>
                        <a:rPr lang="de-CH" sz="1600" b="1" noProof="0" dirty="0"/>
                        <a:t>Raggruppate e confrontate le tendenze emergenti</a:t>
                      </a:r>
                    </a:p>
                  </a:txBody>
                  <a:tcPr marL="46693" marR="46693" marT="23347" marB="23347" anchor="ctr"/>
                </a:tc>
                <a:tc>
                  <a:txBody>
                    <a:bodyPr/>
                    <a:lstStyle/>
                    <a:p>
                      <a:pPr>
                        <a:buNone/>
                      </a:pPr>
                      <a:r>
                        <a:rPr lang="de-CH" sz="1600" noProof="0" dirty="0"/>
                        <a:t>Prompt: «Identifica i temi comuni in questi 3 rapporti sulle tendenze ed evidenzia le contraddizioni.»</a:t>
                      </a:r>
                    </a:p>
                  </a:txBody>
                  <a:tcPr marL="46693" marR="46693" marT="23347" marB="23347" anchor="ctr"/>
                </a:tc>
                <a:extLst>
                  <a:ext uri="{0D108BD9-81ED-4DB2-BD59-A6C34878D82A}">
                    <a16:rowId xmlns:a16="http://schemas.microsoft.com/office/drawing/2014/main" val="2015715310"/>
                  </a:ext>
                </a:extLst>
              </a:tr>
            </a:tbl>
          </a:graphicData>
        </a:graphic>
      </p:graphicFrame>
      <p:graphicFrame>
        <p:nvGraphicFramePr>
          <p:cNvPr id="7" name="Tabella 6">
            <a:extLst>
              <a:ext uri="{FF2B5EF4-FFF2-40B4-BE49-F238E27FC236}">
                <a16:creationId xmlns:a16="http://schemas.microsoft.com/office/drawing/2014/main" id="{180C1372-B63A-0EB6-37FF-84FEF930E377}"/>
              </a:ext>
            </a:extLst>
          </p:cNvPr>
          <p:cNvGraphicFramePr>
            <a:graphicFrameLocks noGrp="1"/>
          </p:cNvGraphicFramePr>
          <p:nvPr>
            <p:extLst>
              <p:ext uri="{D42A27DB-BD31-4B8C-83A1-F6EECF244321}">
                <p14:modId xmlns:p14="http://schemas.microsoft.com/office/powerpoint/2010/main" val="2665917285"/>
              </p:ext>
            </p:extLst>
          </p:nvPr>
        </p:nvGraphicFramePr>
        <p:xfrm>
          <a:off x="6506060" y="2097843"/>
          <a:ext cx="5043210" cy="3057582"/>
        </p:xfrm>
        <a:graphic>
          <a:graphicData uri="http://schemas.openxmlformats.org/drawingml/2006/table">
            <a:tbl>
              <a:tblPr>
                <a:tableStyleId>{616DA210-FB5B-4158-B5E0-FEB733F419BA}</a:tableStyleId>
              </a:tblPr>
              <a:tblGrid>
                <a:gridCol w="2169955">
                  <a:extLst>
                    <a:ext uri="{9D8B030D-6E8A-4147-A177-3AD203B41FA5}">
                      <a16:colId xmlns:a16="http://schemas.microsoft.com/office/drawing/2014/main" val="1042202224"/>
                    </a:ext>
                  </a:extLst>
                </a:gridCol>
                <a:gridCol w="2873255">
                  <a:extLst>
                    <a:ext uri="{9D8B030D-6E8A-4147-A177-3AD203B41FA5}">
                      <a16:colId xmlns:a16="http://schemas.microsoft.com/office/drawing/2014/main" val="844417155"/>
                    </a:ext>
                  </a:extLst>
                </a:gridCol>
              </a:tblGrid>
              <a:tr h="511896">
                <a:tc>
                  <a:txBody>
                    <a:bodyPr/>
                    <a:lstStyle/>
                    <a:p>
                      <a:pPr algn="ctr">
                        <a:buNone/>
                      </a:pPr>
                      <a:r>
                        <a:rPr lang="de-CH" sz="1600" b="1" noProof="0" dirty="0">
                          <a:solidFill>
                            <a:schemeClr val="bg1"/>
                          </a:solidFill>
                        </a:rPr>
                        <a:t>Supporto nella ricerca sul campo</a:t>
                      </a:r>
                    </a:p>
                  </a:txBody>
                  <a:tcPr marL="43834" marR="43834" marT="21917" marB="21917" anchor="ctr">
                    <a:solidFill>
                      <a:srgbClr val="8EB403"/>
                    </a:solidFill>
                  </a:tcPr>
                </a:tc>
                <a:tc>
                  <a:txBody>
                    <a:bodyPr/>
                    <a:lstStyle/>
                    <a:p>
                      <a:pPr algn="ctr">
                        <a:buNone/>
                      </a:pPr>
                      <a:r>
                        <a:rPr lang="de-CH" sz="1600" b="1" noProof="0" dirty="0">
                          <a:solidFill>
                            <a:schemeClr val="bg1"/>
                          </a:solidFill>
                        </a:rPr>
                        <a:t>Esempio pratico</a:t>
                      </a:r>
                    </a:p>
                  </a:txBody>
                  <a:tcPr marL="43834" marR="43834" marT="21917" marB="21917" anchor="ctr">
                    <a:solidFill>
                      <a:srgbClr val="8EB403"/>
                    </a:solidFill>
                  </a:tcPr>
                </a:tc>
                <a:extLst>
                  <a:ext uri="{0D108BD9-81ED-4DB2-BD59-A6C34878D82A}">
                    <a16:rowId xmlns:a16="http://schemas.microsoft.com/office/drawing/2014/main" val="2460286544"/>
                  </a:ext>
                </a:extLst>
              </a:tr>
              <a:tr h="701351">
                <a:tc>
                  <a:txBody>
                    <a:bodyPr/>
                    <a:lstStyle/>
                    <a:p>
                      <a:pPr>
                        <a:buNone/>
                      </a:pPr>
                      <a:r>
                        <a:rPr lang="de-CH" sz="1600" b="1" noProof="0" dirty="0"/>
                        <a:t>Create guide </a:t>
                      </a:r>
                      <a:r>
                        <a:rPr lang="de-CH" sz="1600" b="1" noProof="0" dirty="0" err="1"/>
                        <a:t>su</a:t>
                      </a:r>
                      <a:r>
                        <a:rPr lang="de-CH" sz="1600" b="1" noProof="0" dirty="0"/>
                        <a:t> </a:t>
                      </a:r>
                      <a:r>
                        <a:rPr lang="de-CH" sz="1600" b="1" noProof="0" dirty="0" err="1"/>
                        <a:t>misura</a:t>
                      </a:r>
                      <a:r>
                        <a:rPr lang="de-CH" sz="1600" b="1" noProof="0" dirty="0"/>
                        <a:t> di </a:t>
                      </a:r>
                      <a:r>
                        <a:rPr lang="de-CH" sz="1600" b="1" noProof="0" dirty="0" err="1"/>
                        <a:t>un</a:t>
                      </a:r>
                      <a:r>
                        <a:rPr lang="de-CH" sz="1600" b="1" noProof="0" dirty="0"/>
                        <a:t> </a:t>
                      </a:r>
                      <a:r>
                        <a:rPr lang="de-CH" sz="1600" b="1" noProof="0" dirty="0" err="1"/>
                        <a:t>gruppo</a:t>
                      </a:r>
                      <a:r>
                        <a:rPr lang="de-CH" sz="1600" b="1" noProof="0" dirty="0"/>
                        <a:t> di </a:t>
                      </a:r>
                      <a:r>
                        <a:rPr lang="de-CH" sz="1600" b="1" noProof="0" dirty="0" err="1"/>
                        <a:t>utenti</a:t>
                      </a:r>
                      <a:r>
                        <a:rPr lang="de-CH" sz="1600" b="1" noProof="0" dirty="0"/>
                        <a:t> </a:t>
                      </a:r>
                      <a:r>
                        <a:rPr lang="de-CH" sz="1600" b="1" noProof="0" dirty="0" err="1"/>
                        <a:t>relativamente</a:t>
                      </a:r>
                      <a:r>
                        <a:rPr lang="de-CH" sz="1600" b="1" noProof="0" dirty="0"/>
                        <a:t> alle domande da porre durante le </a:t>
                      </a:r>
                      <a:r>
                        <a:rPr lang="de-CH" sz="1600" b="1" noProof="0" dirty="0" err="1"/>
                        <a:t>interviste</a:t>
                      </a:r>
                      <a:r>
                        <a:rPr lang="de-CH" sz="1600" b="1" noProof="0" dirty="0"/>
                        <a:t> </a:t>
                      </a:r>
                    </a:p>
                  </a:txBody>
                  <a:tcPr marL="43834" marR="43834" marT="21917" marB="21917" anchor="ctr"/>
                </a:tc>
                <a:tc>
                  <a:txBody>
                    <a:bodyPr/>
                    <a:lstStyle/>
                    <a:p>
                      <a:pPr>
                        <a:buNone/>
                      </a:pPr>
                      <a:r>
                        <a:rPr lang="de-CH" sz="1600" noProof="0" dirty="0"/>
                        <a:t>Richiesta: «Crea una guida per le interviste con giovani dai 18 ai 25 anni sul tema delle abitudini in palestra. Domande brevi e neutre.»</a:t>
                      </a:r>
                    </a:p>
                  </a:txBody>
                  <a:tcPr marL="43834" marR="43834" marT="21917" marB="21917" anchor="ctr"/>
                </a:tc>
                <a:extLst>
                  <a:ext uri="{0D108BD9-81ED-4DB2-BD59-A6C34878D82A}">
                    <a16:rowId xmlns:a16="http://schemas.microsoft.com/office/drawing/2014/main" val="167035687"/>
                  </a:ext>
                </a:extLst>
              </a:tr>
              <a:tr h="569848">
                <a:tc>
                  <a:txBody>
                    <a:bodyPr/>
                    <a:lstStyle/>
                    <a:p>
                      <a:pPr>
                        <a:buNone/>
                      </a:pPr>
                      <a:r>
                        <a:rPr lang="de-CH" sz="1600" b="1" noProof="0" dirty="0"/>
                        <a:t>Analizza </a:t>
                      </a:r>
                      <a:r>
                        <a:rPr lang="de-CH" sz="1600" b="1" noProof="0" dirty="0" err="1"/>
                        <a:t>le trascrizioni delle interviste </a:t>
                      </a:r>
                      <a:r>
                        <a:rPr lang="de-CH" sz="1600" b="1" noProof="0" dirty="0"/>
                        <a:t>ed estrai gli argomenti</a:t>
                      </a:r>
                    </a:p>
                  </a:txBody>
                  <a:tcPr marL="43834" marR="43834" marT="21917" marB="21917" anchor="ctr"/>
                </a:tc>
                <a:tc>
                  <a:txBody>
                    <a:bodyPr/>
                    <a:lstStyle/>
                    <a:p>
                      <a:pPr>
                        <a:buNone/>
                      </a:pPr>
                      <a:r>
                        <a:rPr lang="de-CH" sz="1600" noProof="0" dirty="0"/>
                        <a:t>Inserisci la trascrizione </a:t>
                      </a:r>
                      <a:br>
                        <a:rPr lang="de-CH" sz="1600" noProof="0" dirty="0"/>
                      </a:br>
                      <a:r>
                        <a:rPr lang="de-CH" sz="1600" noProof="0" dirty="0"/>
                        <a:t>→ Prompt: «Identifica temi ricorrenti, frustrazioni ed esigenze.»</a:t>
                      </a:r>
                    </a:p>
                  </a:txBody>
                  <a:tcPr marL="43834" marR="43834" marT="21917" marB="21917" anchor="ctr"/>
                </a:tc>
                <a:extLst>
                  <a:ext uri="{0D108BD9-81ED-4DB2-BD59-A6C34878D82A}">
                    <a16:rowId xmlns:a16="http://schemas.microsoft.com/office/drawing/2014/main" val="3347059879"/>
                  </a:ext>
                </a:extLst>
              </a:tr>
            </a:tbl>
          </a:graphicData>
        </a:graphic>
      </p:graphicFrame>
      <p:sp>
        <p:nvSpPr>
          <p:cNvPr id="8" name="Foliennummernplatzhalter 1">
            <a:extLst>
              <a:ext uri="{FF2B5EF4-FFF2-40B4-BE49-F238E27FC236}">
                <a16:creationId xmlns:a16="http://schemas.microsoft.com/office/drawing/2014/main" id="{F2E4FB82-F636-C011-C393-D0D12705B7D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9" name="Rechteck 8">
            <a:extLst>
              <a:ext uri="{FF2B5EF4-FFF2-40B4-BE49-F238E27FC236}">
                <a16:creationId xmlns:a16="http://schemas.microsoft.com/office/drawing/2014/main" id="{9FBDF7A0-7CCD-65BF-80F9-AA9E7FEFD5CA}"/>
              </a:ext>
            </a:extLst>
          </p:cNvPr>
          <p:cNvSpPr/>
          <p:nvPr/>
        </p:nvSpPr>
        <p:spPr>
          <a:xfrm>
            <a:off x="1091734" y="5603868"/>
            <a:ext cx="10134454" cy="935044"/>
          </a:xfrm>
          <a:prstGeom prst="rect">
            <a:avLst/>
          </a:prstGeom>
          <a:solidFill>
            <a:schemeClr val="bg1">
              <a:lumMod val="95000"/>
            </a:schemeClr>
          </a:solid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Inhaltsplatzhalter 2">
            <a:extLst>
              <a:ext uri="{FF2B5EF4-FFF2-40B4-BE49-F238E27FC236}">
                <a16:creationId xmlns:a16="http://schemas.microsoft.com/office/drawing/2014/main" id="{F6AFEEF9-603D-8B50-2838-D32BDE7A2E34}"/>
              </a:ext>
            </a:extLst>
          </p:cNvPr>
          <p:cNvSpPr txBox="1">
            <a:spLocks/>
          </p:cNvSpPr>
          <p:nvPr/>
        </p:nvSpPr>
        <p:spPr>
          <a:xfrm>
            <a:off x="1191272" y="5696260"/>
            <a:ext cx="9930641" cy="93504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0000"/>
              </a:lnSpc>
              <a:spcBef>
                <a:spcPts val="599"/>
              </a:spcBef>
              <a:spcAft>
                <a:spcPts val="0"/>
              </a:spcAft>
              <a:buClr>
                <a:srgbClr val="0B4874"/>
              </a:buClr>
              <a:buSzTx/>
              <a:buNone/>
              <a:tabLst/>
              <a:defRPr/>
            </a:pPr>
            <a:r>
              <a:rPr kumimoji="0" lang="it-IT" sz="1400" b="1" i="0" u="none" strike="noStrike" kern="1200" cap="none" spc="0" normalizeH="0" baseline="0" noProof="0" dirty="0">
                <a:ln>
                  <a:noFill/>
                </a:ln>
                <a:solidFill>
                  <a:schemeClr val="tx1"/>
                </a:solidFill>
                <a:effectLst/>
                <a:uLnTx/>
                <a:uFillTx/>
                <a:latin typeface="Century Gothic"/>
                <a:ea typeface="+mn-ea"/>
                <a:cs typeface="+mn-cs"/>
              </a:rPr>
              <a:t>Nota: </a:t>
            </a:r>
            <a:r>
              <a:rPr kumimoji="0" lang="it-IT" sz="1400" i="0" u="none" strike="noStrike" kern="1200" cap="none" spc="0" normalizeH="0" baseline="0" noProof="0" dirty="0">
                <a:ln>
                  <a:noFill/>
                </a:ln>
                <a:solidFill>
                  <a:schemeClr val="tx1"/>
                </a:solidFill>
                <a:effectLst/>
                <a:uLnTx/>
                <a:uFillTx/>
                <a:latin typeface="Century Gothic"/>
                <a:ea typeface="+mn-ea"/>
                <a:cs typeface="+mn-cs"/>
              </a:rPr>
              <a:t>Utilizzate l’IA come assistente intelligente, non come sostituto. Siate consapevoli dei limiti dell’IA: di norma non ha accesso ai dati in tempo reale, può generare «allucinazioni», riflette modelli e distorsioni presenti nei dati utilizzati per il suo addestramento e non può sostituire l’osservazione diretta, l’empatia o il giudizio etico.</a:t>
            </a:r>
            <a:endParaRPr kumimoji="0" lang="en-GB" sz="1800" i="0" u="none" strike="noStrike" kern="1200" cap="none" spc="0" normalizeH="0" baseline="0" noProof="0" dirty="0">
              <a:ln>
                <a:noFill/>
              </a:ln>
              <a:solidFill>
                <a:schemeClr val="tx1"/>
              </a:solidFill>
              <a:effectLst/>
              <a:uLnTx/>
              <a:uFillTx/>
              <a:latin typeface="Century Gothic"/>
              <a:ea typeface="+mn-ea"/>
              <a:cs typeface="+mn-cs"/>
            </a:endParaRPr>
          </a:p>
        </p:txBody>
      </p:sp>
      <p:grpSp>
        <p:nvGrpSpPr>
          <p:cNvPr id="2" name="Gruppieren 1">
            <a:extLst>
              <a:ext uri="{FF2B5EF4-FFF2-40B4-BE49-F238E27FC236}">
                <a16:creationId xmlns:a16="http://schemas.microsoft.com/office/drawing/2014/main" id="{35FA49D2-1D0F-BAE1-BA89-800F51996823}"/>
              </a:ext>
            </a:extLst>
          </p:cNvPr>
          <p:cNvGrpSpPr/>
          <p:nvPr/>
        </p:nvGrpSpPr>
        <p:grpSpPr>
          <a:xfrm>
            <a:off x="10737669" y="0"/>
            <a:ext cx="1454331" cy="1277285"/>
            <a:chOff x="10737669" y="0"/>
            <a:chExt cx="1454331" cy="1277285"/>
          </a:xfrm>
        </p:grpSpPr>
        <p:sp>
          <p:nvSpPr>
            <p:cNvPr id="3" name="Rechteck 2">
              <a:extLst>
                <a:ext uri="{FF2B5EF4-FFF2-40B4-BE49-F238E27FC236}">
                  <a16:creationId xmlns:a16="http://schemas.microsoft.com/office/drawing/2014/main" id="{B14498FA-7E50-CE77-9802-20212CA20E67}"/>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0" name="Grafik 9">
              <a:extLst>
                <a:ext uri="{FF2B5EF4-FFF2-40B4-BE49-F238E27FC236}">
                  <a16:creationId xmlns:a16="http://schemas.microsoft.com/office/drawing/2014/main" id="{75093B2C-B7FF-5A4E-090D-7AEADDDE318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
        <p:nvSpPr>
          <p:cNvPr id="4" name="Rectangle 2">
            <a:extLst>
              <a:ext uri="{FF2B5EF4-FFF2-40B4-BE49-F238E27FC236}">
                <a16:creationId xmlns:a16="http://schemas.microsoft.com/office/drawing/2014/main" id="{E5533396-1C2F-9AD8-33AE-DC59593E6A96}"/>
              </a:ext>
            </a:extLst>
          </p:cNvPr>
          <p:cNvSpPr txBox="1">
            <a:spLocks noChangeArrowheads="1"/>
          </p:cNvSpPr>
          <p:nvPr/>
        </p:nvSpPr>
        <p:spPr bwMode="auto">
          <a:xfrm>
            <a:off x="936802" y="228279"/>
            <a:ext cx="1005803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3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Analisi secondaria e ricerca sul campo nell’era dell’IA </a:t>
            </a:r>
            <a:r>
              <a:rPr kumimoji="0" lang="de-CH" sz="23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generativa</a:t>
            </a:r>
            <a:r>
              <a:rPr kumimoji="0" lang="de-CH" sz="23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 L'IA generativa come strumento di supporto alla ricerca</a:t>
            </a:r>
          </a:p>
        </p:txBody>
      </p:sp>
    </p:spTree>
    <p:extLst>
      <p:ext uri="{BB962C8B-B14F-4D97-AF65-F5344CB8AC3E}">
        <p14:creationId xmlns:p14="http://schemas.microsoft.com/office/powerpoint/2010/main" val="7251556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A837B-280C-F780-AC9B-8383184BF6E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0EEBA51-6B3E-5FE3-6BF1-4A0AEDAC7AD4}"/>
              </a:ext>
            </a:extLst>
          </p:cNvPr>
          <p:cNvSpPr txBox="1">
            <a:spLocks noChangeArrowheads="1"/>
          </p:cNvSpPr>
          <p:nvPr/>
        </p:nvSpPr>
        <p:spPr bwMode="auto">
          <a:xfrm>
            <a:off x="936802" y="228279"/>
            <a:ext cx="9742084"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Analisi secondaria e ricerca sul campo nell’era dell’IA </a:t>
            </a:r>
            <a:r>
              <a:rPr kumimoji="0" lang="de-CH" sz="24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generativa</a:t>
            </a: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 L'IA generativa come supporto alla ricerca</a:t>
            </a:r>
          </a:p>
        </p:txBody>
      </p:sp>
      <p:sp>
        <p:nvSpPr>
          <p:cNvPr id="5" name="Inhaltsplatzhalter 2">
            <a:extLst>
              <a:ext uri="{FF2B5EF4-FFF2-40B4-BE49-F238E27FC236}">
                <a16:creationId xmlns:a16="http://schemas.microsoft.com/office/drawing/2014/main" id="{DCAD9F74-BB77-0D82-CB3E-1BF49EDE444C}"/>
              </a:ext>
            </a:extLst>
          </p:cNvPr>
          <p:cNvSpPr txBox="1">
            <a:spLocks/>
          </p:cNvSpPr>
          <p:nvPr/>
        </p:nvSpPr>
        <p:spPr>
          <a:xfrm>
            <a:off x="1052791" y="1129073"/>
            <a:ext cx="10716843" cy="85396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0B4874"/>
              </a:buClr>
              <a:buSzTx/>
              <a:buNone/>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a:p>
            <a:pPr marL="361950" marR="0" lvl="1" indent="-361950" algn="l" defTabSz="914400" rtl="0" eaLnBrk="1" fontAlgn="auto" latinLnBrk="0" hangingPunct="1">
              <a:lnSpc>
                <a:spcPct val="114000"/>
              </a:lnSpc>
              <a:spcBef>
                <a:spcPts val="599"/>
              </a:spcBef>
              <a:spcAft>
                <a:spcPts val="0"/>
              </a:spcAft>
              <a:buClr>
                <a:srgbClr val="0B4874"/>
              </a:buClr>
              <a:buSzTx/>
              <a:buFont typeface="Symbol" panose="05050102010706020507" pitchFamily="18" charset="2"/>
              <a:buChar char=""/>
              <a:tabLst/>
              <a:defRPr/>
            </a:pPr>
            <a:endParaRPr kumimoji="0" lang="de-CH" sz="1800" b="0" i="0" u="none" strike="noStrike" kern="1200" cap="none" spc="0" normalizeH="0" baseline="0" noProof="0" dirty="0">
              <a:ln>
                <a:noFill/>
              </a:ln>
              <a:solidFill>
                <a:schemeClr val="tx1"/>
              </a:solidFill>
              <a:effectLst/>
              <a:uLnTx/>
              <a:uFillTx/>
              <a:latin typeface="Century Gothic"/>
              <a:ea typeface="+mn-ea"/>
              <a:cs typeface="+mn-cs"/>
            </a:endParaRPr>
          </a:p>
        </p:txBody>
      </p:sp>
      <p:graphicFrame>
        <p:nvGraphicFramePr>
          <p:cNvPr id="6" name="Tabella 5">
            <a:extLst>
              <a:ext uri="{FF2B5EF4-FFF2-40B4-BE49-F238E27FC236}">
                <a16:creationId xmlns:a16="http://schemas.microsoft.com/office/drawing/2014/main" id="{9C54F9CC-0F2D-764E-7646-DFBD9C30A151}"/>
              </a:ext>
            </a:extLst>
          </p:cNvPr>
          <p:cNvGraphicFramePr>
            <a:graphicFrameLocks noGrp="1"/>
          </p:cNvGraphicFramePr>
          <p:nvPr>
            <p:extLst>
              <p:ext uri="{D42A27DB-BD31-4B8C-83A1-F6EECF244321}">
                <p14:modId xmlns:p14="http://schemas.microsoft.com/office/powerpoint/2010/main" val="1561690826"/>
              </p:ext>
            </p:extLst>
          </p:nvPr>
        </p:nvGraphicFramePr>
        <p:xfrm>
          <a:off x="1052790" y="2097843"/>
          <a:ext cx="5043210" cy="2570410"/>
        </p:xfrm>
        <a:graphic>
          <a:graphicData uri="http://schemas.openxmlformats.org/drawingml/2006/table">
            <a:tbl>
              <a:tblPr>
                <a:tableStyleId>{616DA210-FB5B-4158-B5E0-FEB733F419BA}</a:tableStyleId>
              </a:tblPr>
              <a:tblGrid>
                <a:gridCol w="2180971">
                  <a:extLst>
                    <a:ext uri="{9D8B030D-6E8A-4147-A177-3AD203B41FA5}">
                      <a16:colId xmlns:a16="http://schemas.microsoft.com/office/drawing/2014/main" val="3244571212"/>
                    </a:ext>
                  </a:extLst>
                </a:gridCol>
                <a:gridCol w="2862239">
                  <a:extLst>
                    <a:ext uri="{9D8B030D-6E8A-4147-A177-3AD203B41FA5}">
                      <a16:colId xmlns:a16="http://schemas.microsoft.com/office/drawing/2014/main" val="1649708571"/>
                    </a:ext>
                  </a:extLst>
                </a:gridCol>
              </a:tblGrid>
              <a:tr h="853257">
                <a:tc>
                  <a:txBody>
                    <a:bodyPr/>
                    <a:lstStyle/>
                    <a:p>
                      <a:pPr algn="ctr">
                        <a:buNone/>
                      </a:pPr>
                      <a:r>
                        <a:rPr lang="de-CH" sz="1600" b="1" noProof="0" dirty="0">
                          <a:solidFill>
                            <a:schemeClr val="bg1"/>
                          </a:solidFill>
                        </a:rPr>
                        <a:t>Supporto nella ricerca secondaria</a:t>
                      </a:r>
                    </a:p>
                  </a:txBody>
                  <a:tcPr anchor="ctr">
                    <a:solidFill>
                      <a:srgbClr val="8EB403"/>
                    </a:solidFill>
                  </a:tcPr>
                </a:tc>
                <a:tc>
                  <a:txBody>
                    <a:bodyPr/>
                    <a:lstStyle/>
                    <a:p>
                      <a:pPr algn="ctr">
                        <a:buNone/>
                      </a:pPr>
                      <a:r>
                        <a:rPr lang="de-CH" sz="1600" b="1" noProof="0" dirty="0">
                          <a:solidFill>
                            <a:schemeClr val="bg1"/>
                          </a:solidFill>
                        </a:rPr>
                        <a:t>Esempio pratico</a:t>
                      </a:r>
                    </a:p>
                  </a:txBody>
                  <a:tcPr anchor="ctr">
                    <a:solidFill>
                      <a:srgbClr val="8EB403"/>
                    </a:solidFill>
                  </a:tcPr>
                </a:tc>
                <a:extLst>
                  <a:ext uri="{0D108BD9-81ED-4DB2-BD59-A6C34878D82A}">
                    <a16:rowId xmlns:a16="http://schemas.microsoft.com/office/drawing/2014/main" val="1924652606"/>
                  </a:ext>
                </a:extLst>
              </a:tr>
              <a:tr h="1717153">
                <a:tc>
                  <a:txBody>
                    <a:bodyPr/>
                    <a:lstStyle/>
                    <a:p>
                      <a:pPr>
                        <a:buNone/>
                      </a:pPr>
                      <a:r>
                        <a:rPr lang="de-CH" sz="1600" b="1" noProof="0" dirty="0"/>
                        <a:t>Create confronti tra concorrenti o prodotti</a:t>
                      </a:r>
                    </a:p>
                  </a:txBody>
                  <a:tcPr/>
                </a:tc>
                <a:tc>
                  <a:txBody>
                    <a:bodyPr/>
                    <a:lstStyle/>
                    <a:p>
                      <a:pPr>
                        <a:buNone/>
                      </a:pPr>
                      <a:r>
                        <a:rPr lang="de-CH" sz="1600" noProof="0" dirty="0"/>
                        <a:t>Prompt: «Crea una tabella comparativa delle cinque aziende leader che offrono X, includendo prezzo, valore </a:t>
                      </a:r>
                      <a:r>
                        <a:rPr lang="de-CH" sz="1600" noProof="0" dirty="0" err="1"/>
                        <a:t>e</a:t>
                      </a:r>
                      <a:r>
                        <a:rPr lang="de-CH" sz="1600" noProof="0" dirty="0"/>
                        <a:t> </a:t>
                      </a:r>
                      <a:r>
                        <a:rPr lang="de-CH" sz="1600" noProof="0" dirty="0" err="1"/>
                        <a:t>gruppo</a:t>
                      </a:r>
                      <a:r>
                        <a:rPr lang="de-CH" sz="1600" noProof="0" dirty="0"/>
                        <a:t> </a:t>
                      </a:r>
                      <a:r>
                        <a:rPr lang="de-CH" sz="1600" noProof="0" dirty="0" err="1"/>
                        <a:t>target</a:t>
                      </a:r>
                      <a:r>
                        <a:rPr lang="de-CH" sz="1600" noProof="0" dirty="0"/>
                        <a:t>.»</a:t>
                      </a:r>
                    </a:p>
                  </a:txBody>
                  <a:tcPr/>
                </a:tc>
                <a:extLst>
                  <a:ext uri="{0D108BD9-81ED-4DB2-BD59-A6C34878D82A}">
                    <a16:rowId xmlns:a16="http://schemas.microsoft.com/office/drawing/2014/main" val="741155225"/>
                  </a:ext>
                </a:extLst>
              </a:tr>
            </a:tbl>
          </a:graphicData>
        </a:graphic>
      </p:graphicFrame>
      <p:graphicFrame>
        <p:nvGraphicFramePr>
          <p:cNvPr id="7" name="Tabella 6">
            <a:extLst>
              <a:ext uri="{FF2B5EF4-FFF2-40B4-BE49-F238E27FC236}">
                <a16:creationId xmlns:a16="http://schemas.microsoft.com/office/drawing/2014/main" id="{DBA6374A-3065-C374-8CA8-49789023800D}"/>
              </a:ext>
            </a:extLst>
          </p:cNvPr>
          <p:cNvGraphicFramePr>
            <a:graphicFrameLocks noGrp="1"/>
          </p:cNvGraphicFramePr>
          <p:nvPr>
            <p:extLst>
              <p:ext uri="{D42A27DB-BD31-4B8C-83A1-F6EECF244321}">
                <p14:modId xmlns:p14="http://schemas.microsoft.com/office/powerpoint/2010/main" val="466432661"/>
              </p:ext>
            </p:extLst>
          </p:nvPr>
        </p:nvGraphicFramePr>
        <p:xfrm>
          <a:off x="6232358" y="2097843"/>
          <a:ext cx="5316912" cy="2582441"/>
        </p:xfrm>
        <a:graphic>
          <a:graphicData uri="http://schemas.openxmlformats.org/drawingml/2006/table">
            <a:tbl>
              <a:tblPr>
                <a:tableStyleId>{616DA210-FB5B-4158-B5E0-FEB733F419BA}</a:tableStyleId>
              </a:tblPr>
              <a:tblGrid>
                <a:gridCol w="2287721">
                  <a:extLst>
                    <a:ext uri="{9D8B030D-6E8A-4147-A177-3AD203B41FA5}">
                      <a16:colId xmlns:a16="http://schemas.microsoft.com/office/drawing/2014/main" val="1042202224"/>
                    </a:ext>
                  </a:extLst>
                </a:gridCol>
                <a:gridCol w="3029191">
                  <a:extLst>
                    <a:ext uri="{9D8B030D-6E8A-4147-A177-3AD203B41FA5}">
                      <a16:colId xmlns:a16="http://schemas.microsoft.com/office/drawing/2014/main" val="844417155"/>
                    </a:ext>
                  </a:extLst>
                </a:gridCol>
              </a:tblGrid>
              <a:tr h="873957">
                <a:tc>
                  <a:txBody>
                    <a:bodyPr/>
                    <a:lstStyle/>
                    <a:p>
                      <a:pPr algn="ctr">
                        <a:buNone/>
                      </a:pPr>
                      <a:r>
                        <a:rPr lang="de-CH" sz="1600" b="1" noProof="0" dirty="0">
                          <a:solidFill>
                            <a:schemeClr val="bg1"/>
                          </a:solidFill>
                        </a:rPr>
                        <a:t>Supporto nella ricerca sul campo</a:t>
                      </a:r>
                    </a:p>
                  </a:txBody>
                  <a:tcPr anchor="ctr">
                    <a:solidFill>
                      <a:srgbClr val="8EB403"/>
                    </a:solidFill>
                  </a:tcPr>
                </a:tc>
                <a:tc>
                  <a:txBody>
                    <a:bodyPr/>
                    <a:lstStyle/>
                    <a:p>
                      <a:pPr algn="ctr">
                        <a:buNone/>
                      </a:pPr>
                      <a:r>
                        <a:rPr lang="de-CH" sz="1600" b="1" noProof="0" dirty="0">
                          <a:solidFill>
                            <a:schemeClr val="bg1"/>
                          </a:solidFill>
                        </a:rPr>
                        <a:t>Esempio pratico</a:t>
                      </a:r>
                    </a:p>
                  </a:txBody>
                  <a:tcPr anchor="ctr">
                    <a:solidFill>
                      <a:srgbClr val="8EB403"/>
                    </a:solidFill>
                  </a:tcPr>
                </a:tc>
                <a:extLst>
                  <a:ext uri="{0D108BD9-81ED-4DB2-BD59-A6C34878D82A}">
                    <a16:rowId xmlns:a16="http://schemas.microsoft.com/office/drawing/2014/main" val="2460286544"/>
                  </a:ext>
                </a:extLst>
              </a:tr>
              <a:tr h="1708484">
                <a:tc>
                  <a:txBody>
                    <a:bodyPr/>
                    <a:lstStyle/>
                    <a:p>
                      <a:pPr>
                        <a:buNone/>
                      </a:pPr>
                      <a:r>
                        <a:rPr lang="de-CH" sz="1600" b="1" noProof="0" dirty="0" err="1"/>
                        <a:t>Simulate</a:t>
                      </a:r>
                      <a:r>
                        <a:rPr lang="de-CH" sz="1600" b="1" noProof="0" dirty="0"/>
                        <a:t> i </a:t>
                      </a:r>
                      <a:r>
                        <a:rPr lang="de-CH" sz="1600" b="1" noProof="0" dirty="0" err="1"/>
                        <a:t>profili</a:t>
                      </a:r>
                      <a:r>
                        <a:rPr lang="de-CH" sz="1600" b="1" noProof="0" dirty="0"/>
                        <a:t> delle «</a:t>
                      </a:r>
                      <a:r>
                        <a:rPr lang="de-CH" sz="1600" b="1" noProof="0" dirty="0" err="1"/>
                        <a:t>Persone</a:t>
                      </a:r>
                      <a:r>
                        <a:rPr lang="de-CH" sz="1600" b="1" noProof="0" dirty="0"/>
                        <a:t>» per testare le idee in una fase iniziale</a:t>
                      </a:r>
                    </a:p>
                  </a:txBody>
                  <a:tcPr/>
                </a:tc>
                <a:tc>
                  <a:txBody>
                    <a:bodyPr/>
                    <a:lstStyle/>
                    <a:p>
                      <a:pPr>
                        <a:buNone/>
                      </a:pPr>
                      <a:r>
                        <a:rPr lang="de-CH" sz="1600" noProof="0" dirty="0" err="1"/>
                        <a:t>Inserire</a:t>
                      </a:r>
                      <a:r>
                        <a:rPr lang="de-CH" sz="1600" noProof="0" dirty="0"/>
                        <a:t> la trascrizione </a:t>
                      </a:r>
                      <a:br>
                        <a:rPr lang="de-CH" sz="1600" noProof="0" dirty="0"/>
                      </a:br>
                      <a:r>
                        <a:rPr lang="de-CH" sz="1600" noProof="0" dirty="0"/>
                        <a:t>→ Prompt: «Immagina di essere una ragazza di 19 anni che vuole iniziare ad </a:t>
                      </a:r>
                      <a:r>
                        <a:rPr lang="de-CH" sz="1600" noProof="0" dirty="0" err="1"/>
                        <a:t>allenarsi</a:t>
                      </a:r>
                      <a:r>
                        <a:rPr lang="de-CH" sz="1600" noProof="0" dirty="0"/>
                        <a:t>, </a:t>
                      </a:r>
                      <a:r>
                        <a:rPr lang="de-CH" sz="1600" noProof="0" dirty="0" err="1"/>
                        <a:t>ma</a:t>
                      </a:r>
                      <a:r>
                        <a:rPr lang="de-CH" sz="1600" noProof="0" dirty="0"/>
                        <a:t> non ha tempo. Cosa ti motiverebbe?»</a:t>
                      </a:r>
                    </a:p>
                  </a:txBody>
                  <a:tcPr/>
                </a:tc>
                <a:extLst>
                  <a:ext uri="{0D108BD9-81ED-4DB2-BD59-A6C34878D82A}">
                    <a16:rowId xmlns:a16="http://schemas.microsoft.com/office/drawing/2014/main" val="3347059879"/>
                  </a:ext>
                </a:extLst>
              </a:tr>
            </a:tbl>
          </a:graphicData>
        </a:graphic>
      </p:graphicFrame>
      <p:sp>
        <p:nvSpPr>
          <p:cNvPr id="8" name="Foliennummernplatzhalter 1">
            <a:extLst>
              <a:ext uri="{FF2B5EF4-FFF2-40B4-BE49-F238E27FC236}">
                <a16:creationId xmlns:a16="http://schemas.microsoft.com/office/drawing/2014/main" id="{1AE740CA-7BDA-A74D-3D2B-2B6E2D0E806F}"/>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19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9" name="Rechteck 8">
            <a:extLst>
              <a:ext uri="{FF2B5EF4-FFF2-40B4-BE49-F238E27FC236}">
                <a16:creationId xmlns:a16="http://schemas.microsoft.com/office/drawing/2014/main" id="{781514B2-E09C-D863-B5AB-43EE0A940B23}"/>
              </a:ext>
            </a:extLst>
          </p:cNvPr>
          <p:cNvSpPr/>
          <p:nvPr/>
        </p:nvSpPr>
        <p:spPr>
          <a:xfrm>
            <a:off x="1091734" y="5603868"/>
            <a:ext cx="10134454" cy="935044"/>
          </a:xfrm>
          <a:prstGeom prst="rect">
            <a:avLst/>
          </a:prstGeom>
          <a:solidFill>
            <a:schemeClr val="bg1">
              <a:lumMod val="95000"/>
            </a:schemeClr>
          </a:solidFill>
          <a:ln w="19050">
            <a:solidFill>
              <a:srgbClr val="135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1" name="Inhaltsplatzhalter 2">
            <a:extLst>
              <a:ext uri="{FF2B5EF4-FFF2-40B4-BE49-F238E27FC236}">
                <a16:creationId xmlns:a16="http://schemas.microsoft.com/office/drawing/2014/main" id="{744429E1-AE02-09FE-EF62-2B801B681E7D}"/>
              </a:ext>
            </a:extLst>
          </p:cNvPr>
          <p:cNvSpPr txBox="1">
            <a:spLocks/>
          </p:cNvSpPr>
          <p:nvPr/>
        </p:nvSpPr>
        <p:spPr>
          <a:xfrm>
            <a:off x="1191272" y="5696260"/>
            <a:ext cx="9930641" cy="93504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0000"/>
              </a:lnSpc>
              <a:spcBef>
                <a:spcPts val="599"/>
              </a:spcBef>
              <a:spcAft>
                <a:spcPts val="0"/>
              </a:spcAft>
              <a:buClr>
                <a:srgbClr val="0B4874"/>
              </a:buClr>
              <a:buSzTx/>
              <a:buNone/>
              <a:tabLst/>
              <a:defRPr/>
            </a:pPr>
            <a:r>
              <a:rPr kumimoji="0" lang="it-IT" sz="1400" b="1" i="0" u="none" strike="noStrike" kern="1200" cap="none" spc="0" normalizeH="0" baseline="0" noProof="0" dirty="0">
                <a:ln>
                  <a:noFill/>
                </a:ln>
                <a:solidFill>
                  <a:schemeClr val="tx1"/>
                </a:solidFill>
                <a:effectLst/>
                <a:uLnTx/>
                <a:uFillTx/>
                <a:latin typeface="Century Gothic"/>
                <a:ea typeface="+mn-ea"/>
                <a:cs typeface="+mn-cs"/>
              </a:rPr>
              <a:t>Nota: </a:t>
            </a:r>
            <a:r>
              <a:rPr kumimoji="0" lang="it-IT" sz="1400" i="0" u="none" strike="noStrike" kern="1200" cap="none" spc="0" normalizeH="0" baseline="0" noProof="0" dirty="0">
                <a:ln>
                  <a:noFill/>
                </a:ln>
                <a:solidFill>
                  <a:schemeClr val="tx1"/>
                </a:solidFill>
                <a:effectLst/>
                <a:uLnTx/>
                <a:uFillTx/>
                <a:latin typeface="Century Gothic"/>
                <a:ea typeface="+mn-ea"/>
                <a:cs typeface="+mn-cs"/>
              </a:rPr>
              <a:t>Utilizzate l’IA come assistente intelligente, non come sostituto. Siate consapevoli dei limiti dell’IA: di norma non ha accesso ai dati in tempo reale, può generare «allucinazioni», riflette modelli e distorsioni presenti nei dati utilizzati per il suo addestramento e non può sostituire l’osservazione diretta, l’empatia o il giudizio etico.</a:t>
            </a:r>
            <a:endParaRPr kumimoji="0" lang="en-GB" sz="1800" i="0" u="none" strike="noStrike" kern="1200" cap="none" spc="0" normalizeH="0" baseline="0" noProof="0" dirty="0">
              <a:ln>
                <a:noFill/>
              </a:ln>
              <a:solidFill>
                <a:schemeClr val="tx1"/>
              </a:solidFill>
              <a:effectLst/>
              <a:uLnTx/>
              <a:uFillTx/>
              <a:latin typeface="Century Gothic"/>
              <a:ea typeface="+mn-ea"/>
              <a:cs typeface="+mn-cs"/>
            </a:endParaRPr>
          </a:p>
        </p:txBody>
      </p:sp>
      <p:grpSp>
        <p:nvGrpSpPr>
          <p:cNvPr id="2" name="Gruppieren 1">
            <a:extLst>
              <a:ext uri="{FF2B5EF4-FFF2-40B4-BE49-F238E27FC236}">
                <a16:creationId xmlns:a16="http://schemas.microsoft.com/office/drawing/2014/main" id="{0AF8B15D-5481-0605-ECD6-7F7FA75C47A2}"/>
              </a:ext>
            </a:extLst>
          </p:cNvPr>
          <p:cNvGrpSpPr/>
          <p:nvPr/>
        </p:nvGrpSpPr>
        <p:grpSpPr>
          <a:xfrm>
            <a:off x="10737669" y="0"/>
            <a:ext cx="1454331" cy="1277285"/>
            <a:chOff x="10737669" y="0"/>
            <a:chExt cx="1454331" cy="1277285"/>
          </a:xfrm>
        </p:grpSpPr>
        <p:sp>
          <p:nvSpPr>
            <p:cNvPr id="3" name="Rechteck 2">
              <a:extLst>
                <a:ext uri="{FF2B5EF4-FFF2-40B4-BE49-F238E27FC236}">
                  <a16:creationId xmlns:a16="http://schemas.microsoft.com/office/drawing/2014/main" id="{C550F8D0-E909-AF26-CEDE-694C7050DAAE}"/>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10" name="Grafik 9">
              <a:extLst>
                <a:ext uri="{FF2B5EF4-FFF2-40B4-BE49-F238E27FC236}">
                  <a16:creationId xmlns:a16="http://schemas.microsoft.com/office/drawing/2014/main" id="{817C39CF-E89E-F4C7-EE62-0B69344A551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491975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AE28B-39C1-AB2B-41AE-549B0F6618C9}"/>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92EB3C-511A-7071-F8F6-B20ED69F0AAA}"/>
              </a:ext>
            </a:extLst>
          </p:cNvPr>
          <p:cNvSpPr>
            <a:spLocks noGrp="1"/>
          </p:cNvSpPr>
          <p:nvPr>
            <p:ph type="sldNum" sz="quarter" idx="12"/>
          </p:nvPr>
        </p:nvSpPr>
        <p:spPr>
          <a:xfrm>
            <a:off x="115862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en-GB" sz="2400" b="1" i="0" u="none" strike="noStrike" kern="1200" cap="none" spc="0" normalizeH="0" baseline="0" noProof="0" smtClean="0">
                <a:ln>
                  <a:noFill/>
                </a:ln>
                <a:solidFill>
                  <a:prstClr val="white"/>
                </a:solidFill>
                <a:effectLst/>
                <a:uLnTx/>
                <a:uFillTx/>
                <a:latin typeface="Century Gothic"/>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4" name="Textplatzhalter 2">
            <a:extLst>
              <a:ext uri="{FF2B5EF4-FFF2-40B4-BE49-F238E27FC236}">
                <a16:creationId xmlns:a16="http://schemas.microsoft.com/office/drawing/2014/main" id="{D241FDAF-B186-54BD-3424-16D39C78A757}"/>
              </a:ext>
            </a:extLst>
          </p:cNvPr>
          <p:cNvSpPr txBox="1">
            <a:spLocks/>
          </p:cNvSpPr>
          <p:nvPr/>
        </p:nvSpPr>
        <p:spPr>
          <a:xfrm>
            <a:off x="946850" y="456780"/>
            <a:ext cx="10629597" cy="10156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ts val="2600"/>
              </a:lnSpc>
              <a:spcBef>
                <a:spcPts val="1000"/>
              </a:spcBef>
              <a:spcAft>
                <a:spcPts val="0"/>
              </a:spcAft>
              <a:buClrTx/>
              <a:buSzTx/>
              <a:buFont typeface="Arial" panose="020B0604020202020204" pitchFamily="34" charset="0"/>
              <a:buNone/>
              <a:tabLst/>
              <a:defRPr/>
            </a:pPr>
            <a:r>
              <a:rPr kumimoji="0" lang="it-CH" sz="2100" b="1" i="0" u="none" strike="noStrike" kern="0" cap="none" spc="0" normalizeH="0" baseline="0" noProof="0" dirty="0">
                <a:ln>
                  <a:noFill/>
                </a:ln>
                <a:solidFill>
                  <a:srgbClr val="6C0A63"/>
                </a:solidFill>
                <a:effectLst/>
                <a:uLnTx/>
                <a:uFillTx/>
                <a:latin typeface="Century Gothic" panose="020B0502020202020204" pitchFamily="34" charset="0"/>
                <a:ea typeface="Times New Roman" panose="02020603050405020304" pitchFamily="18" charset="0"/>
                <a:cs typeface="Times New Roman" panose="02020603050405020304" pitchFamily="18" charset="0"/>
              </a:rPr>
              <a:t>Condizioni di utilizzo del programma di apprendimento myidea</a:t>
            </a:r>
            <a:endParaRPr kumimoji="0" lang="it-CH" sz="2100" b="0" i="1" u="none" strike="noStrike" kern="1200" cap="none" spc="0" normalizeH="0" baseline="0" noProof="0" dirty="0">
              <a:ln>
                <a:noFill/>
              </a:ln>
              <a:solidFill>
                <a:srgbClr val="6C0A63"/>
              </a:solidFill>
              <a:effectLst/>
              <a:uLnTx/>
              <a:uFillTx/>
              <a:latin typeface="Century Gothic"/>
              <a:ea typeface="+mn-ea"/>
              <a:cs typeface="+mn-cs"/>
            </a:endParaRPr>
          </a:p>
        </p:txBody>
      </p:sp>
      <p:sp>
        <p:nvSpPr>
          <p:cNvPr id="8" name="Textfeld 7">
            <a:extLst>
              <a:ext uri="{FF2B5EF4-FFF2-40B4-BE49-F238E27FC236}">
                <a16:creationId xmlns:a16="http://schemas.microsoft.com/office/drawing/2014/main" id="{6B6F2DFB-C795-A9F0-E8AD-11001A5CEC1D}"/>
              </a:ext>
            </a:extLst>
          </p:cNvPr>
          <p:cNvSpPr txBox="1"/>
          <p:nvPr/>
        </p:nvSpPr>
        <p:spPr>
          <a:xfrm>
            <a:off x="956683" y="1728853"/>
            <a:ext cx="4960041" cy="507831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Uso liberamente accessibile: </a:t>
            </a:r>
            <a:r>
              <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I documenti sono liberamente accessibili e in linea di principio possono essere utilizzati da chiunque.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rPr>
              <a:t>Per chi sono stati creati i documenti?</a:t>
            </a:r>
            <a:r>
              <a:rPr kumimoji="0" lang="it-CH" sz="1200" b="1"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rPr>
              <a:t>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documenti sono stati creati per essere utilizzati nelle scuole professionali. Si rivolgono principalmente agli insegnanti che hanno completato un corso di formazione di base di quattro giorni sul programma di apprendimento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Se si desidera utilizzare i documenti senza aver completato questa formazione, è possibile farlo. In questo caso, vi preghiamo di comunicarcelo. Saremo lieti di parlare con voi: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00" cap="none" spc="0" normalizeH="0" baseline="0" noProof="0" dirty="0">
              <a:ln>
                <a:noFill/>
              </a:ln>
              <a:solidFill>
                <a:srgbClr val="073450"/>
              </a:solidFill>
              <a:effectLst/>
              <a:highlight>
                <a:srgbClr val="00FFFF"/>
              </a:highlight>
              <a:uLnTx/>
              <a:uFillTx/>
              <a:latin typeface="Century Gothic"/>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Attribuzione: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Ogni volta che i materiali vengono utilizzati, il “Centro svizzero per la mentalità e l'agire imprenditoriale </a:t>
            </a:r>
            <a:r>
              <a:rPr kumimoji="0" lang="it-CH" sz="1200" b="0" i="0"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 deve essere identificato come l'autore dei documenti. Ciò può essere fatto utilizzando la seguente dicitura: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"Documenti creati da: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t>
            </a: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0" i="0" u="none" strike="noStrike" kern="1200" cap="none" spc="0" normalizeH="0" baseline="0" noProof="0" dirty="0">
                <a:ln>
                  <a:noFill/>
                </a:ln>
                <a:solidFill>
                  <a:srgbClr val="073450"/>
                </a:solidFill>
                <a:effectLst/>
                <a:uLnTx/>
                <a:uFillTx/>
                <a:latin typeface="Century Gothic"/>
                <a:ea typeface="+mn-ea"/>
                <a:cs typeface="+mn-cs"/>
              </a:rPr>
              <a:t>Se si utilizzano documenti completi (ad esempio diapositive PowerPoint, documenti Word come il mini business plan), si prega di lasciare il logo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nei punti appropriati.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5" name="Textfeld 4">
            <a:extLst>
              <a:ext uri="{FF2B5EF4-FFF2-40B4-BE49-F238E27FC236}">
                <a16:creationId xmlns:a16="http://schemas.microsoft.com/office/drawing/2014/main" id="{E06C000A-1D0F-C2FD-864B-56DDF28A3E24}"/>
              </a:ext>
            </a:extLst>
          </p:cNvPr>
          <p:cNvSpPr txBox="1"/>
          <p:nvPr/>
        </p:nvSpPr>
        <p:spPr>
          <a:xfrm>
            <a:off x="5992047" y="1916817"/>
            <a:ext cx="5028967" cy="420115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Nessun uso commerciale: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I materiali non possono essere utilizzati per scopi commerciali. Possono essere utilizzati solo a fini didattici.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Modifica e ulteriore sviluppo: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È un principio fondamentale che gli insegnanti che utilizzano i materiali didattici di </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myidea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possano adattarli e svilupparli ulteriormente. Tuttavia, anche se vengono apportate modifiche ai documenti, è necessario citare il Centro svizzero per la mentalità e l’agire imprenditoriale come creatore originale. In questo caso, aggiungete una nota che indichi che sono state apportate delle modifiche, ad 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0" i="1" u="none" strike="noStrike" kern="1200" cap="none" spc="0" normalizeH="0" baseline="0" noProof="0" dirty="0">
                <a:ln>
                  <a:noFill/>
                </a:ln>
                <a:solidFill>
                  <a:srgbClr val="073450"/>
                </a:solidFill>
                <a:effectLst/>
                <a:uLnTx/>
                <a:uFillTx/>
                <a:latin typeface="Century Gothic"/>
                <a:ea typeface="+mn-ea"/>
                <a:cs typeface="+mn-cs"/>
              </a:rPr>
              <a:t>“Basato su materiali del Centro svizzero per la mentalità e l’agire imprenditoriale </a:t>
            </a:r>
            <a:r>
              <a:rPr kumimoji="0" lang="it-CH" sz="1200" b="0" i="1" u="none" strike="noStrike" kern="1200" cap="none" spc="0" normalizeH="0" baseline="0" noProof="0" dirty="0" err="1">
                <a:ln>
                  <a:noFill/>
                </a:ln>
                <a:solidFill>
                  <a:srgbClr val="073450"/>
                </a:solidFill>
                <a:effectLst/>
                <a:uLnTx/>
                <a:uFillTx/>
                <a:latin typeface="Century Gothic"/>
                <a:ea typeface="+mn-ea"/>
                <a:cs typeface="+mn-cs"/>
              </a:rPr>
              <a:t>csMAI</a:t>
            </a:r>
            <a:r>
              <a:rPr kumimoji="0" lang="it-CH" sz="1200" b="0" i="1" u="none" strike="noStrike" kern="1200" cap="none" spc="0" normalizeH="0" baseline="0" noProof="0" dirty="0">
                <a:ln>
                  <a:noFill/>
                </a:ln>
                <a:solidFill>
                  <a:srgbClr val="073450"/>
                </a:solidFill>
                <a:effectLst/>
                <a:uLnTx/>
                <a:uFillTx/>
                <a:latin typeface="Century Gothic"/>
                <a:ea typeface="+mn-ea"/>
                <a:cs typeface="+mn-cs"/>
              </a:rPr>
              <a:t>, a cura di [vostro nome/organizzazione]”.</a:t>
            </a:r>
          </a:p>
          <a:p>
            <a:pPr marL="0" marR="0" lvl="0" indent="0" algn="l" defTabSz="914400" rtl="0" eaLnBrk="1" fontAlgn="auto" latinLnBrk="0" hangingPunct="1">
              <a:lnSpc>
                <a:spcPct val="100000"/>
              </a:lnSpc>
              <a:spcBef>
                <a:spcPts val="60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0" u="none" strike="noStrike" kern="1200" cap="none" spc="0" normalizeH="0" baseline="0" noProof="0" dirty="0">
                <a:ln>
                  <a:noFill/>
                </a:ln>
                <a:solidFill>
                  <a:srgbClr val="6C0A63"/>
                </a:solidFill>
                <a:effectLst/>
                <a:uLnTx/>
                <a:uFillTx/>
                <a:latin typeface="Century Gothic"/>
                <a:ea typeface="+mn-ea"/>
                <a:cs typeface="+mn-cs"/>
              </a:rPr>
              <a:t>Contatti: </a:t>
            </a:r>
            <a:r>
              <a:rPr kumimoji="0" lang="it-CH" sz="1200" b="0" i="0" u="none" strike="noStrike" kern="1200" cap="none" spc="0" normalizeH="0" baseline="0" noProof="0" dirty="0">
                <a:ln>
                  <a:noFill/>
                </a:ln>
                <a:solidFill>
                  <a:srgbClr val="073450"/>
                </a:solidFill>
                <a:effectLst/>
                <a:uLnTx/>
                <a:uFillTx/>
                <a:latin typeface="Century Gothic"/>
                <a:ea typeface="+mn-ea"/>
                <a:cs typeface="+mn-cs"/>
              </a:rPr>
              <a:t>Per eventuali domande o ulteriori informazioni, non esitate a contattarci: </a:t>
            </a:r>
            <a:r>
              <a:rPr kumimoji="0" lang="it-CH" sz="1200" b="0" i="0" u="sng" strike="noStrike" kern="1200" cap="none" spc="0" normalizeH="0" baseline="0" noProof="0" dirty="0">
                <a:ln>
                  <a:noFill/>
                </a:ln>
                <a:solidFill>
                  <a:srgbClr val="073450"/>
                </a:solidFill>
                <a:effectLst/>
                <a:uLnTx/>
                <a:uFillTx/>
                <a:latin typeface="Century Gothic"/>
                <a:ea typeface="+mn-ea"/>
                <a:cs typeface="+mn-cs"/>
                <a:hlinkClick r:id="rId3"/>
              </a:rPr>
              <a:t>Susan Müller</a:t>
            </a:r>
            <a:endParaRPr kumimoji="0" lang="it-CH" sz="1200" b="0" i="0" u="sng"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CH" sz="1200" b="0" i="0" u="none" strike="noStrike" kern="1200" cap="none" spc="0" normalizeH="0" baseline="0" noProof="0" dirty="0">
              <a:ln>
                <a:noFill/>
              </a:ln>
              <a:solidFill>
                <a:srgbClr val="073450"/>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Grazie e buona fortuna per la realizzazione di myidea!</a:t>
            </a:r>
          </a:p>
          <a:p>
            <a:pPr marL="0" marR="0" lvl="0" indent="0" algn="l" defTabSz="914400" rtl="0" eaLnBrk="1" fontAlgn="auto" latinLnBrk="0" hangingPunct="1">
              <a:lnSpc>
                <a:spcPct val="100000"/>
              </a:lnSpc>
              <a:spcBef>
                <a:spcPts val="600"/>
              </a:spcBef>
              <a:spcAft>
                <a:spcPts val="0"/>
              </a:spcAft>
              <a:buClrTx/>
              <a:buSzTx/>
              <a:buFontTx/>
              <a:buNone/>
              <a:tabLst/>
              <a:defRPr/>
            </a:pPr>
            <a:r>
              <a:rPr kumimoji="0" lang="it-CH" sz="1200" b="1" i="1" u="none" strike="noStrike" kern="1200" cap="none" spc="0" normalizeH="0" baseline="0" noProof="0" dirty="0">
                <a:ln>
                  <a:noFill/>
                </a:ln>
                <a:solidFill>
                  <a:srgbClr val="6C0A63"/>
                </a:solidFill>
                <a:effectLst/>
                <a:uLnTx/>
                <a:uFillTx/>
                <a:latin typeface="Century Gothic"/>
                <a:ea typeface="+mn-ea"/>
                <a:cs typeface="+mn-cs"/>
              </a:rPr>
              <a:t>Centro svizzero per la mentalità e l’agire imprenditoriale </a:t>
            </a:r>
            <a:r>
              <a:rPr kumimoji="0" lang="it-CH" sz="1200" b="1" i="1" u="none" strike="noStrike" kern="1200" cap="none" spc="0" normalizeH="0" baseline="0" noProof="0" dirty="0" err="1">
                <a:ln>
                  <a:noFill/>
                </a:ln>
                <a:solidFill>
                  <a:srgbClr val="6C0A63"/>
                </a:solidFill>
                <a:effectLst/>
                <a:uLnTx/>
                <a:uFillTx/>
                <a:latin typeface="Century Gothic"/>
                <a:ea typeface="+mn-ea"/>
                <a:cs typeface="+mn-cs"/>
              </a:rPr>
              <a:t>csMAI</a:t>
            </a:r>
            <a:endParaRPr kumimoji="0" lang="it-CH" sz="1200" b="1" i="1" u="none" strike="noStrike" kern="1200" cap="none" spc="0" normalizeH="0" baseline="0" noProof="0" dirty="0">
              <a:ln>
                <a:noFill/>
              </a:ln>
              <a:solidFill>
                <a:srgbClr val="6C0A63"/>
              </a:solidFill>
              <a:effectLst/>
              <a:uLnTx/>
              <a:uFillTx/>
              <a:latin typeface="Century Gothic"/>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CH" sz="1200" b="0" i="0" u="none" strike="noStrike" kern="100" cap="none" spc="0" normalizeH="0" baseline="0" noProof="0" dirty="0">
              <a:ln>
                <a:noFill/>
              </a:ln>
              <a:solidFill>
                <a:srgbClr val="073450"/>
              </a:solidFill>
              <a:effectLst/>
              <a:uLnTx/>
              <a:uFillTx/>
              <a:latin typeface="Century Gothic"/>
              <a:ea typeface="Calibri" panose="020F0502020204030204" pitchFamily="34" charset="0"/>
              <a:cs typeface="Times New Roman" panose="02020603050405020304" pitchFamily="18" charset="0"/>
            </a:endParaRPr>
          </a:p>
        </p:txBody>
      </p:sp>
      <p:sp>
        <p:nvSpPr>
          <p:cNvPr id="7" name="Textfeld 6">
            <a:extLst>
              <a:ext uri="{FF2B5EF4-FFF2-40B4-BE49-F238E27FC236}">
                <a16:creationId xmlns:a16="http://schemas.microsoft.com/office/drawing/2014/main" id="{7207CC42-D682-AF86-0BDD-C4C0B422F54A}"/>
              </a:ext>
            </a:extLst>
          </p:cNvPr>
          <p:cNvSpPr txBox="1"/>
          <p:nvPr/>
        </p:nvSpPr>
        <p:spPr>
          <a:xfrm>
            <a:off x="956683" y="1197717"/>
            <a:ext cx="10629598" cy="5078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CH" sz="1350" b="1" i="0" u="none" strike="noStrike" kern="1200" cap="none" spc="0" normalizeH="0" baseline="0" noProof="0" dirty="0">
                <a:ln>
                  <a:noFill/>
                </a:ln>
                <a:solidFill>
                  <a:srgbClr val="6C0A63"/>
                </a:solidFill>
                <a:effectLst/>
                <a:uLnTx/>
                <a:uFillTx/>
                <a:latin typeface="Century Gothic"/>
                <a:ea typeface="+mn-ea"/>
                <a:cs typeface="+mn-cs"/>
              </a:rPr>
              <a:t>Siamo lieti che vogliate utilizzare i documenti del programma di apprendimento </a:t>
            </a:r>
            <a:r>
              <a:rPr kumimoji="0" lang="it-CH" sz="1350" b="1" i="1" u="none" strike="noStrike" kern="1200" cap="none" spc="0" normalizeH="0" baseline="0" noProof="0" dirty="0">
                <a:ln>
                  <a:noFill/>
                </a:ln>
                <a:solidFill>
                  <a:srgbClr val="6C0A63"/>
                </a:solidFill>
                <a:effectLst/>
                <a:uLnTx/>
                <a:uFillTx/>
                <a:latin typeface="Century Gothic"/>
                <a:ea typeface="+mn-ea"/>
                <a:cs typeface="+mn-cs"/>
              </a:rPr>
              <a:t>myidea </a:t>
            </a:r>
            <a:r>
              <a:rPr kumimoji="0" lang="it-CH" sz="1350" b="1" i="0" u="none" strike="noStrike" kern="1200" cap="none" spc="0" normalizeH="0" baseline="0" noProof="0" dirty="0">
                <a:ln>
                  <a:noFill/>
                </a:ln>
                <a:solidFill>
                  <a:srgbClr val="6C0A63"/>
                </a:solidFill>
                <a:effectLst/>
                <a:uLnTx/>
                <a:uFillTx/>
                <a:latin typeface="Century Gothic"/>
                <a:ea typeface="+mn-ea"/>
                <a:cs typeface="+mn-cs"/>
              </a:rPr>
              <a:t>nelle vostre lezioni. I documenti sono utilizzati per insegnare il pensiero e il comportamento imprenditoriale. Vi preghiamo di osservare le seguenti condizioni d'uso:</a:t>
            </a:r>
            <a:endParaRPr kumimoji="0" lang="it-CH" sz="1350" b="1" i="0" u="none" strike="noStrike" kern="100" cap="none" spc="0" normalizeH="0" baseline="0" noProof="0" dirty="0">
              <a:ln>
                <a:noFill/>
              </a:ln>
              <a:solidFill>
                <a:srgbClr val="6C0A63"/>
              </a:solidFill>
              <a:effectLst/>
              <a:uLnTx/>
              <a:uFillTx/>
              <a:latin typeface="Century Gothic"/>
              <a:ea typeface="Calibri" panose="020F0502020204030204" pitchFamily="34" charset="0"/>
              <a:cs typeface="Times New Roman" panose="02020603050405020304" pitchFamily="18" charset="0"/>
            </a:endParaRPr>
          </a:p>
        </p:txBody>
      </p:sp>
      <p:pic>
        <p:nvPicPr>
          <p:cNvPr id="6" name="Grafik 5">
            <a:extLst>
              <a:ext uri="{FF2B5EF4-FFF2-40B4-BE49-F238E27FC236}">
                <a16:creationId xmlns:a16="http://schemas.microsoft.com/office/drawing/2014/main" id="{E9A47920-8A21-6D22-E1EA-EE3922CF742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35125" y="183479"/>
            <a:ext cx="1851032" cy="925516"/>
          </a:xfrm>
          <a:prstGeom prst="rect">
            <a:avLst/>
          </a:prstGeom>
        </p:spPr>
      </p:pic>
    </p:spTree>
    <p:extLst>
      <p:ext uri="{BB962C8B-B14F-4D97-AF65-F5344CB8AC3E}">
        <p14:creationId xmlns:p14="http://schemas.microsoft.com/office/powerpoint/2010/main" val="1760388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F434C-B6A3-0F6D-2638-65BE18110AE4}"/>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BD0F1664-AA13-0C95-2DE7-3BE618C74124}"/>
              </a:ext>
            </a:extLst>
          </p:cNvPr>
          <p:cNvSpPr txBox="1">
            <a:spLocks/>
          </p:cNvSpPr>
          <p:nvPr/>
        </p:nvSpPr>
        <p:spPr>
          <a:xfrm>
            <a:off x="5442389" y="3277711"/>
            <a:ext cx="6921464" cy="175674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t>Unità didattica</a:t>
            </a:r>
            <a:b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it-IT" sz="3200" b="1" i="0" u="none" strike="noStrike" kern="1200" cap="none" spc="0" normalizeH="0" baseline="0" noProof="0" dirty="0">
                <a:ln>
                  <a:noFill/>
                </a:ln>
                <a:solidFill>
                  <a:srgbClr val="D17930"/>
                </a:solidFill>
                <a:effectLst/>
                <a:uLnTx/>
                <a:uFillTx/>
                <a:latin typeface="Century Gothic"/>
                <a:ea typeface="+mj-ea"/>
                <a:cs typeface="Arial" pitchFamily="34" charset="0"/>
              </a:rPr>
              <a:t>Svolgere un incarico di ricerca </a:t>
            </a:r>
            <a:endParaRPr kumimoji="0" lang="de-CH" sz="3200" b="1" i="0" u="none" strike="noStrike" kern="1200" cap="none" spc="0" normalizeH="0" baseline="0" noProof="0" dirty="0">
              <a:ln>
                <a:noFill/>
              </a:ln>
              <a:solidFill>
                <a:srgbClr val="D17930"/>
              </a:solidFill>
              <a:effectLst/>
              <a:uLnTx/>
              <a:uFillTx/>
              <a:latin typeface="Century Gothic"/>
              <a:ea typeface="+mj-ea"/>
              <a:cs typeface="Arial" pitchFamily="34" charset="0"/>
            </a:endParaRPr>
          </a:p>
        </p:txBody>
      </p:sp>
      <p:sp>
        <p:nvSpPr>
          <p:cNvPr id="2" name="Foliennummernplatzhalter 1">
            <a:extLst>
              <a:ext uri="{FF2B5EF4-FFF2-40B4-BE49-F238E27FC236}">
                <a16:creationId xmlns:a16="http://schemas.microsoft.com/office/drawing/2014/main" id="{C3837622-11F9-0EE6-D080-A64DDD7385D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20</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8302248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760F8C-D1FB-8696-CC7F-A0FA20FEC758}"/>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1AC4565-F754-AF5A-2E32-BA9C9BCFB2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21</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platzhalter 1">
            <a:extLst>
              <a:ext uri="{FF2B5EF4-FFF2-40B4-BE49-F238E27FC236}">
                <a16:creationId xmlns:a16="http://schemas.microsoft.com/office/drawing/2014/main" id="{1104871D-0FFA-6379-2C98-1358DE2C1A87}"/>
              </a:ext>
            </a:extLst>
          </p:cNvPr>
          <p:cNvSpPr>
            <a:spLocks noGrp="1"/>
          </p:cNvSpPr>
          <p:nvPr>
            <p:ph type="body" idx="1"/>
          </p:nvPr>
        </p:nvSpPr>
        <p:spPr>
          <a:xfrm>
            <a:off x="947815" y="769694"/>
            <a:ext cx="5621151" cy="851338"/>
          </a:xfrm>
        </p:spPr>
        <p:txBody>
          <a:bodyPr>
            <a:normAutofit/>
          </a:bodyPr>
          <a:lstStyle/>
          <a:p>
            <a:pPr algn="l">
              <a:buClr>
                <a:srgbClr val="96CB00"/>
              </a:buClr>
            </a:pPr>
            <a:r>
              <a:rPr lang="de-CH" sz="2600" b="1" dirty="0">
                <a:solidFill>
                  <a:srgbClr val="D17930"/>
                </a:solidFill>
              </a:rPr>
              <a:t>Compiti</a:t>
            </a:r>
          </a:p>
        </p:txBody>
      </p:sp>
      <p:pic>
        <p:nvPicPr>
          <p:cNvPr id="4" name="Рисунок 40">
            <a:extLst>
              <a:ext uri="{FF2B5EF4-FFF2-40B4-BE49-F238E27FC236}">
                <a16:creationId xmlns:a16="http://schemas.microsoft.com/office/drawing/2014/main" id="{B7374289-F3EA-3E33-09CC-81DFCCF96F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
        <p:nvSpPr>
          <p:cNvPr id="7" name="Inhaltsplatzhalter 2">
            <a:extLst>
              <a:ext uri="{FF2B5EF4-FFF2-40B4-BE49-F238E27FC236}">
                <a16:creationId xmlns:a16="http://schemas.microsoft.com/office/drawing/2014/main" id="{06822D51-39F4-B9AD-AEF2-233A38B0F355}"/>
              </a:ext>
            </a:extLst>
          </p:cNvPr>
          <p:cNvSpPr txBox="1">
            <a:spLocks/>
          </p:cNvSpPr>
          <p:nvPr/>
        </p:nvSpPr>
        <p:spPr>
          <a:xfrm>
            <a:off x="1034843" y="2683223"/>
            <a:ext cx="4893345" cy="3108960"/>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96CB00"/>
              </a:buClr>
              <a:buSzTx/>
              <a:buFont typeface="MS PGothic" panose="020B0600070205080204" pitchFamily="34" charset="-128"/>
              <a:buNone/>
              <a:tabLst/>
              <a:defRPr/>
            </a:pPr>
            <a:r>
              <a:rPr kumimoji="0" lang="de-CH" sz="1800" b="1" i="0" u="none" strike="noStrike" kern="1200" cap="none" spc="0" normalizeH="0" baseline="0" noProof="0" dirty="0">
                <a:ln>
                  <a:noFill/>
                </a:ln>
                <a:solidFill>
                  <a:srgbClr val="D0D0D0">
                    <a:lumMod val="50000"/>
                  </a:srgbClr>
                </a:solidFill>
                <a:effectLst/>
                <a:uLnTx/>
                <a:uFillTx/>
                <a:latin typeface="Century Gothic"/>
                <a:ea typeface="+mn-ea"/>
                <a:cs typeface="+mn-cs"/>
              </a:rPr>
              <a:t>1. Ricerca </a:t>
            </a:r>
            <a:r>
              <a:rPr kumimoji="0" lang="de-CH" sz="1800" b="1" i="0" u="none" strike="noStrike" kern="1200" cap="none" spc="0" normalizeH="0" baseline="0" noProof="0" dirty="0" err="1">
                <a:ln>
                  <a:noFill/>
                </a:ln>
                <a:solidFill>
                  <a:srgbClr val="D0D0D0">
                    <a:lumMod val="50000"/>
                  </a:srgbClr>
                </a:solidFill>
                <a:effectLst/>
                <a:uLnTx/>
                <a:uFillTx/>
                <a:latin typeface="Century Gothic"/>
                <a:ea typeface="+mn-ea"/>
                <a:cs typeface="+mn-cs"/>
              </a:rPr>
              <a:t>documentale</a:t>
            </a:r>
            <a:r>
              <a:rPr kumimoji="0" lang="de-CH" sz="1800" b="1" i="0" u="none" strike="noStrike" kern="1200" cap="none" spc="0" normalizeH="0" baseline="0" noProof="0" dirty="0">
                <a:ln>
                  <a:noFill/>
                </a:ln>
                <a:solidFill>
                  <a:srgbClr val="D0D0D0">
                    <a:lumMod val="50000"/>
                  </a:srgbClr>
                </a:solidFill>
                <a:effectLst/>
                <a:uLnTx/>
                <a:uFillTx/>
                <a:latin typeface="Century Gothic"/>
                <a:ea typeface="+mn-ea"/>
                <a:cs typeface="+mn-cs"/>
              </a:rPr>
              <a:t> </a:t>
            </a:r>
            <a:br>
              <a:rPr kumimoji="0" lang="de-CH" sz="1800" b="1" i="0" u="none" strike="noStrike" kern="1200" cap="none" spc="0" normalizeH="0" baseline="0" noProof="0" dirty="0">
                <a:ln>
                  <a:noFill/>
                </a:ln>
                <a:solidFill>
                  <a:srgbClr val="D0D0D0">
                    <a:lumMod val="50000"/>
                  </a:srgbClr>
                </a:solidFill>
                <a:effectLst/>
                <a:uLnTx/>
                <a:uFillTx/>
                <a:latin typeface="Century Gothic"/>
                <a:ea typeface="+mn-ea"/>
                <a:cs typeface="+mn-cs"/>
              </a:rPr>
            </a:br>
            <a:r>
              <a:rPr kumimoji="0" lang="de-CH" sz="1800" b="1" i="0" u="none" strike="noStrike" kern="1200" cap="none" spc="0" normalizeH="0" baseline="0" noProof="0" dirty="0">
                <a:ln>
                  <a:noFill/>
                </a:ln>
                <a:solidFill>
                  <a:srgbClr val="D0D0D0">
                    <a:lumMod val="50000"/>
                  </a:srgbClr>
                </a:solidFill>
                <a:effectLst/>
                <a:uLnTx/>
                <a:uFillTx/>
                <a:latin typeface="Century Gothic"/>
                <a:ea typeface="+mn-ea"/>
                <a:cs typeface="+mn-cs"/>
              </a:rPr>
              <a:t>(analisi dei dati secondari) </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Attingete alle informazioni già disponibili, i cosiddetti dati secondari.</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Identificate tre fonti affidabili rilevanti per il vostro </a:t>
            </a:r>
            <a:r>
              <a:rPr kumimoji="0" lang="de-CH" sz="1600" b="0" i="0" u="none" strike="noStrike" kern="1200" cap="none" spc="0" normalizeH="0" baseline="0" noProof="0" dirty="0" err="1">
                <a:ln>
                  <a:noFill/>
                </a:ln>
                <a:solidFill>
                  <a:srgbClr val="D0D0D0">
                    <a:lumMod val="50000"/>
                  </a:srgbClr>
                </a:solidFill>
                <a:effectLst/>
                <a:uLnTx/>
                <a:uFillTx/>
                <a:latin typeface="Century Gothic"/>
                <a:ea typeface="+mn-ea"/>
                <a:cs typeface="+mn-cs"/>
              </a:rPr>
              <a:t>ambito</a:t>
            </a: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600" b="0" i="0" u="none" strike="noStrike" kern="1200" cap="none" spc="0" normalizeH="0" baseline="0" noProof="0" dirty="0" err="1">
                <a:ln>
                  <a:noFill/>
                </a:ln>
                <a:solidFill>
                  <a:srgbClr val="D0D0D0">
                    <a:lumMod val="50000"/>
                  </a:srgbClr>
                </a:solidFill>
                <a:effectLst/>
                <a:uLnTx/>
                <a:uFillTx/>
                <a:latin typeface="Century Gothic"/>
                <a:ea typeface="+mn-ea"/>
                <a:cs typeface="+mn-cs"/>
              </a:rPr>
              <a:t>problematico</a:t>
            </a: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Analizzate almeno due di queste fonti.</a:t>
            </a:r>
          </a:p>
          <a:p>
            <a:pPr marL="361950" lvl="1" indent="-361950">
              <a:spcBef>
                <a:spcPts val="400"/>
              </a:spcBef>
              <a:buClr>
                <a:srgbClr val="96CB00"/>
              </a:buClr>
              <a:buFont typeface="Symbol" panose="05050102010706020507" pitchFamily="18" charset="2"/>
              <a:buChar char=""/>
              <a:defRPr/>
            </a:pPr>
            <a:r>
              <a:rPr lang="de-CH" sz="1600" dirty="0">
                <a:solidFill>
                  <a:srgbClr val="D0D0D0">
                    <a:lumMod val="50000"/>
                  </a:srgbClr>
                </a:solidFill>
              </a:rPr>
              <a:t>Prendete appunti </a:t>
            </a:r>
            <a:r>
              <a:rPr lang="de-CH" sz="1600" dirty="0" err="1">
                <a:solidFill>
                  <a:srgbClr val="D0D0D0">
                    <a:lumMod val="50000"/>
                  </a:srgbClr>
                </a:solidFill>
              </a:rPr>
              <a:t>sulle</a:t>
            </a:r>
            <a:r>
              <a:rPr lang="de-CH" sz="1600" dirty="0">
                <a:solidFill>
                  <a:srgbClr val="D0D0D0">
                    <a:lumMod val="50000"/>
                  </a:srgbClr>
                </a:solidFill>
              </a:rPr>
              <a:t> </a:t>
            </a:r>
            <a:r>
              <a:rPr lang="de-CH" sz="1600" dirty="0" err="1">
                <a:solidFill>
                  <a:srgbClr val="D0D0D0">
                    <a:lumMod val="50000"/>
                  </a:srgbClr>
                </a:solidFill>
              </a:rPr>
              <a:t>conoscenze</a:t>
            </a:r>
            <a:r>
              <a:rPr lang="de-CH" sz="1600" dirty="0">
                <a:solidFill>
                  <a:srgbClr val="D0D0D0">
                    <a:lumMod val="50000"/>
                  </a:srgbClr>
                </a:solidFill>
              </a:rPr>
              <a:t> </a:t>
            </a:r>
            <a:r>
              <a:rPr lang="de-CH" sz="1600" dirty="0" err="1">
                <a:solidFill>
                  <a:srgbClr val="D0D0D0">
                    <a:lumMod val="50000"/>
                  </a:srgbClr>
                </a:solidFill>
              </a:rPr>
              <a:t>acquisite</a:t>
            </a:r>
            <a:r>
              <a:rPr lang="de-CH" sz="1600" dirty="0">
                <a:solidFill>
                  <a:srgbClr val="D0D0D0">
                    <a:lumMod val="50000"/>
                  </a:srgbClr>
                </a:solidFill>
              </a:rPr>
              <a:t> e sulle questioni aperte.</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Formulate </a:t>
            </a:r>
            <a:r>
              <a:rPr lang="de-CH" sz="1600" dirty="0">
                <a:solidFill>
                  <a:srgbClr val="D0D0D0">
                    <a:lumMod val="50000"/>
                  </a:srgbClr>
                </a:solidFill>
                <a:latin typeface="Century Gothic"/>
              </a:rPr>
              <a:t>la vostra conclusione principale in una frase.</a:t>
            </a:r>
          </a:p>
        </p:txBody>
      </p:sp>
      <p:sp>
        <p:nvSpPr>
          <p:cNvPr id="5" name="Inhaltsplatzhalter 2">
            <a:extLst>
              <a:ext uri="{FF2B5EF4-FFF2-40B4-BE49-F238E27FC236}">
                <a16:creationId xmlns:a16="http://schemas.microsoft.com/office/drawing/2014/main" id="{41F5FFEA-1D52-7738-C937-E86288AFA845}"/>
              </a:ext>
            </a:extLst>
          </p:cNvPr>
          <p:cNvSpPr txBox="1">
            <a:spLocks/>
          </p:cNvSpPr>
          <p:nvPr/>
        </p:nvSpPr>
        <p:spPr>
          <a:xfrm>
            <a:off x="6432698" y="2233715"/>
            <a:ext cx="5005465" cy="3108960"/>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14000"/>
              </a:lnSpc>
              <a:spcBef>
                <a:spcPts val="599"/>
              </a:spcBef>
              <a:spcAft>
                <a:spcPts val="0"/>
              </a:spcAft>
              <a:buClr>
                <a:srgbClr val="96CB00"/>
              </a:buClr>
              <a:buSzTx/>
              <a:buFont typeface="MS PGothic" panose="020B0600070205080204" pitchFamily="34" charset="-128"/>
              <a:buNone/>
              <a:tabLst/>
              <a:defRPr/>
            </a:pPr>
            <a:r>
              <a:rPr kumimoji="0" lang="de-CH" sz="1800" b="1" i="0" u="none" strike="noStrike" kern="1200" cap="none" spc="0" normalizeH="0" baseline="0" noProof="0" dirty="0">
                <a:ln>
                  <a:noFill/>
                </a:ln>
                <a:solidFill>
                  <a:srgbClr val="D0D0D0">
                    <a:lumMod val="50000"/>
                  </a:srgbClr>
                </a:solidFill>
                <a:effectLst/>
                <a:uLnTx/>
                <a:uFillTx/>
                <a:latin typeface="Century Gothic"/>
                <a:ea typeface="+mn-ea"/>
                <a:cs typeface="+mn-cs"/>
              </a:rPr>
              <a:t>2. Ricerca sul </a:t>
            </a:r>
            <a:r>
              <a:rPr kumimoji="0" lang="de-CH" sz="1800" b="1" i="0" u="none" strike="noStrike" kern="1200" cap="none" spc="0" normalizeH="0" baseline="0" noProof="0" dirty="0" err="1">
                <a:ln>
                  <a:noFill/>
                </a:ln>
                <a:solidFill>
                  <a:srgbClr val="D0D0D0">
                    <a:lumMod val="50000"/>
                  </a:srgbClr>
                </a:solidFill>
                <a:effectLst/>
                <a:uLnTx/>
                <a:uFillTx/>
                <a:latin typeface="Century Gothic"/>
                <a:ea typeface="+mn-ea"/>
                <a:cs typeface="+mn-cs"/>
              </a:rPr>
              <a:t>campo</a:t>
            </a:r>
            <a:r>
              <a:rPr kumimoji="0" lang="de-CH" sz="1800" b="1" i="0" u="none" strike="noStrike" kern="1200" cap="none" spc="0" normalizeH="0" baseline="0" noProof="0" dirty="0">
                <a:ln>
                  <a:noFill/>
                </a:ln>
                <a:solidFill>
                  <a:srgbClr val="D0D0D0">
                    <a:lumMod val="50000"/>
                  </a:srgbClr>
                </a:solidFill>
                <a:effectLst/>
                <a:uLnTx/>
                <a:uFillTx/>
                <a:latin typeface="Century Gothic"/>
                <a:ea typeface="+mn-ea"/>
                <a:cs typeface="+mn-cs"/>
              </a:rPr>
              <a:t> (raccolta di dati primari)</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err="1">
                <a:ln>
                  <a:noFill/>
                </a:ln>
                <a:solidFill>
                  <a:srgbClr val="D0D0D0">
                    <a:lumMod val="50000"/>
                  </a:srgbClr>
                </a:solidFill>
                <a:effectLst/>
                <a:uLnTx/>
                <a:uFillTx/>
                <a:latin typeface="Century Gothic"/>
                <a:ea typeface="+mn-ea"/>
                <a:cs typeface="+mn-cs"/>
              </a:rPr>
              <a:t>Raccogliete</a:t>
            </a: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 i </a:t>
            </a:r>
            <a:r>
              <a:rPr kumimoji="0" lang="de-CH" sz="1600" b="0" i="0" u="none" strike="noStrike" kern="1200" cap="none" spc="0" normalizeH="0" baseline="0" noProof="0" dirty="0" err="1">
                <a:ln>
                  <a:noFill/>
                </a:ln>
                <a:solidFill>
                  <a:srgbClr val="D0D0D0">
                    <a:lumMod val="50000"/>
                  </a:srgbClr>
                </a:solidFill>
                <a:effectLst/>
                <a:uLnTx/>
                <a:uFillTx/>
                <a:latin typeface="Century Gothic"/>
                <a:ea typeface="+mn-ea"/>
                <a:cs typeface="+mn-cs"/>
              </a:rPr>
              <a:t>vostri</a:t>
            </a: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 dati, i cosiddetti dati primari.</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Scegliete tre metodi diversi adatti al vostro </a:t>
            </a:r>
            <a:r>
              <a:rPr kumimoji="0" lang="de-CH" sz="1600" b="0" i="0" u="none" strike="noStrike" kern="1200" cap="none" spc="0" normalizeH="0" baseline="0" noProof="0" dirty="0" err="1">
                <a:ln>
                  <a:noFill/>
                </a:ln>
                <a:solidFill>
                  <a:srgbClr val="D0D0D0">
                    <a:lumMod val="50000"/>
                  </a:srgbClr>
                </a:solidFill>
                <a:effectLst/>
                <a:uLnTx/>
                <a:uFillTx/>
                <a:latin typeface="Century Gothic"/>
                <a:ea typeface="+mn-ea"/>
                <a:cs typeface="+mn-cs"/>
              </a:rPr>
              <a:t>ambito</a:t>
            </a: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600" b="0" i="0" u="none" strike="noStrike" kern="1200" cap="none" spc="0" normalizeH="0" baseline="0" noProof="0" dirty="0" err="1">
                <a:ln>
                  <a:noFill/>
                </a:ln>
                <a:solidFill>
                  <a:srgbClr val="D0D0D0">
                    <a:lumMod val="50000"/>
                  </a:srgbClr>
                </a:solidFill>
                <a:effectLst/>
                <a:uLnTx/>
                <a:uFillTx/>
                <a:latin typeface="Century Gothic"/>
                <a:ea typeface="+mn-ea"/>
                <a:cs typeface="+mn-cs"/>
              </a:rPr>
              <a:t>problematico</a:t>
            </a:r>
            <a:r>
              <a:rPr lang="de-CH" sz="1600" dirty="0">
                <a:solidFill>
                  <a:srgbClr val="D0D0D0">
                    <a:lumMod val="50000"/>
                  </a:srgbClr>
                </a:solidFill>
                <a:latin typeface="Century Gothic"/>
              </a:rPr>
              <a:t>/</a:t>
            </a: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alla vostra domanda di ricerca e spiegate perché questi metodi sono particolarmente indicati.</a:t>
            </a:r>
          </a:p>
          <a:p>
            <a:pPr marL="361950" marR="0" lvl="1" indent="-361950" algn="l" defTabSz="914400" rtl="0" eaLnBrk="1" fontAlgn="auto" latinLnBrk="0" hangingPunct="1">
              <a:lnSpc>
                <a:spcPct val="114000"/>
              </a:lnSpc>
              <a:spcBef>
                <a:spcPts val="4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Scegliete quindi uno di questi metodi e mettetelo in pratica.</a:t>
            </a:r>
          </a:p>
          <a:p>
            <a:pPr marL="361950" lvl="1" indent="-361950">
              <a:spcBef>
                <a:spcPts val="400"/>
              </a:spcBef>
              <a:buClr>
                <a:srgbClr val="96CB00"/>
              </a:buClr>
              <a:buFont typeface="Symbol" panose="05050102010706020507" pitchFamily="18" charset="2"/>
              <a:buChar char=""/>
              <a:defRPr/>
            </a:pPr>
            <a:r>
              <a:rPr lang="de-CH" sz="1600" dirty="0" err="1">
                <a:solidFill>
                  <a:srgbClr val="D0D0D0">
                    <a:lumMod val="50000"/>
                  </a:srgbClr>
                </a:solidFill>
              </a:rPr>
              <a:t>Prendete</a:t>
            </a:r>
            <a:r>
              <a:rPr lang="de-CH" sz="1600" dirty="0">
                <a:solidFill>
                  <a:srgbClr val="D0D0D0">
                    <a:lumMod val="50000"/>
                  </a:srgbClr>
                </a:solidFill>
              </a:rPr>
              <a:t> appunti </a:t>
            </a:r>
            <a:r>
              <a:rPr lang="de-CH" sz="1600" dirty="0" err="1">
                <a:solidFill>
                  <a:srgbClr val="D0D0D0">
                    <a:lumMod val="50000"/>
                  </a:srgbClr>
                </a:solidFill>
              </a:rPr>
              <a:t>sulle</a:t>
            </a:r>
            <a:r>
              <a:rPr lang="de-CH" sz="1600" dirty="0">
                <a:solidFill>
                  <a:srgbClr val="D0D0D0">
                    <a:lumMod val="50000"/>
                  </a:srgbClr>
                </a:solidFill>
              </a:rPr>
              <a:t> </a:t>
            </a:r>
            <a:r>
              <a:rPr lang="de-CH" sz="1600" dirty="0" err="1">
                <a:solidFill>
                  <a:srgbClr val="D0D0D0">
                    <a:lumMod val="50000"/>
                  </a:srgbClr>
                </a:solidFill>
              </a:rPr>
              <a:t>conoscenze</a:t>
            </a:r>
            <a:r>
              <a:rPr lang="de-CH" sz="1600" dirty="0">
                <a:solidFill>
                  <a:srgbClr val="D0D0D0">
                    <a:lumMod val="50000"/>
                  </a:srgbClr>
                </a:solidFill>
              </a:rPr>
              <a:t> </a:t>
            </a:r>
            <a:r>
              <a:rPr lang="de-CH" sz="1600" dirty="0" err="1">
                <a:solidFill>
                  <a:srgbClr val="D0D0D0">
                    <a:lumMod val="50000"/>
                  </a:srgbClr>
                </a:solidFill>
              </a:rPr>
              <a:t>acquisite</a:t>
            </a:r>
            <a:r>
              <a:rPr lang="de-CH" sz="1600" dirty="0">
                <a:solidFill>
                  <a:srgbClr val="D0D0D0">
                    <a:lumMod val="50000"/>
                  </a:srgbClr>
                </a:solidFill>
              </a:rPr>
              <a:t> e sulle questioni aperte.</a:t>
            </a:r>
          </a:p>
          <a:p>
            <a:pPr marL="361950" lvl="1" indent="-361950">
              <a:spcBef>
                <a:spcPts val="400"/>
              </a:spcBef>
              <a:buClr>
                <a:srgbClr val="96CB00"/>
              </a:buClr>
              <a:buFont typeface="Symbol" panose="05050102010706020507" pitchFamily="18" charset="2"/>
              <a:buChar char=""/>
              <a:defRPr/>
            </a:pPr>
            <a:r>
              <a:rPr lang="de-CH" sz="1600" dirty="0">
                <a:solidFill>
                  <a:srgbClr val="D0D0D0">
                    <a:lumMod val="50000"/>
                  </a:srgbClr>
                </a:solidFill>
              </a:rPr>
              <a:t>Formulate la vostra conclusione principale in una frase.</a:t>
            </a:r>
          </a:p>
        </p:txBody>
      </p:sp>
      <p:sp>
        <p:nvSpPr>
          <p:cNvPr id="6" name="Inhaltsplatzhalter 2">
            <a:extLst>
              <a:ext uri="{FF2B5EF4-FFF2-40B4-BE49-F238E27FC236}">
                <a16:creationId xmlns:a16="http://schemas.microsoft.com/office/drawing/2014/main" id="{517961BB-89F5-E098-EACC-EA676DFDCF1A}"/>
              </a:ext>
            </a:extLst>
          </p:cNvPr>
          <p:cNvSpPr txBox="1">
            <a:spLocks/>
          </p:cNvSpPr>
          <p:nvPr/>
        </p:nvSpPr>
        <p:spPr>
          <a:xfrm>
            <a:off x="1030007" y="1518162"/>
            <a:ext cx="10487322" cy="1185920"/>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spcBef>
                <a:spcPts val="599"/>
              </a:spcBef>
              <a:buClr>
                <a:srgbClr val="96CB00"/>
              </a:buClr>
              <a:buNone/>
              <a:defRPr/>
            </a:pPr>
            <a:r>
              <a:rPr lang="de-CH" sz="1800" dirty="0">
                <a:solidFill>
                  <a:srgbClr val="D0D0D0">
                    <a:lumMod val="50000"/>
                  </a:srgbClr>
                </a:solidFill>
                <a:latin typeface="Century Gothic"/>
              </a:rPr>
              <a:t>Conducete ricerche sui </a:t>
            </a:r>
            <a:r>
              <a:rPr lang="de-CH" sz="1800" dirty="0" err="1">
                <a:solidFill>
                  <a:srgbClr val="D0D0D0">
                    <a:lumMod val="50000"/>
                  </a:srgbClr>
                </a:solidFill>
                <a:latin typeface="Century Gothic"/>
              </a:rPr>
              <a:t>dati</a:t>
            </a:r>
            <a:r>
              <a:rPr lang="de-CH" sz="1800" dirty="0">
                <a:solidFill>
                  <a:srgbClr val="D0D0D0">
                    <a:lumMod val="50000"/>
                  </a:srgbClr>
                </a:solidFill>
                <a:latin typeface="Century Gothic"/>
              </a:rPr>
              <a:t> </a:t>
            </a:r>
            <a:r>
              <a:rPr lang="de-CH" sz="1800" dirty="0" err="1">
                <a:solidFill>
                  <a:srgbClr val="D0D0D0">
                    <a:lumMod val="50000"/>
                  </a:srgbClr>
                </a:solidFill>
                <a:latin typeface="Century Gothic"/>
              </a:rPr>
              <a:t>primari</a:t>
            </a:r>
            <a:r>
              <a:rPr lang="de-CH" sz="1800" dirty="0">
                <a:solidFill>
                  <a:srgbClr val="D0D0D0">
                    <a:lumMod val="50000"/>
                  </a:srgbClr>
                </a:solidFill>
                <a:latin typeface="Century Gothic"/>
              </a:rPr>
              <a:t> </a:t>
            </a:r>
            <a:r>
              <a:rPr lang="de-CH" sz="1800" dirty="0" err="1">
                <a:solidFill>
                  <a:srgbClr val="D0D0D0">
                    <a:lumMod val="50000"/>
                  </a:srgbClr>
                </a:solidFill>
                <a:latin typeface="Century Gothic"/>
              </a:rPr>
              <a:t>e</a:t>
            </a:r>
            <a:r>
              <a:rPr lang="de-CH" sz="1800" dirty="0">
                <a:solidFill>
                  <a:srgbClr val="D0D0D0">
                    <a:lumMod val="50000"/>
                  </a:srgbClr>
                </a:solidFill>
                <a:latin typeface="Century Gothic"/>
              </a:rPr>
              <a:t> </a:t>
            </a:r>
            <a:r>
              <a:rPr lang="de-CH" sz="1800" dirty="0" err="1">
                <a:solidFill>
                  <a:srgbClr val="D0D0D0">
                    <a:lumMod val="50000"/>
                  </a:srgbClr>
                </a:solidFill>
                <a:latin typeface="Century Gothic"/>
              </a:rPr>
              <a:t>secondari</a:t>
            </a:r>
            <a:r>
              <a:rPr lang="de-CH" sz="1800" dirty="0">
                <a:solidFill>
                  <a:srgbClr val="D0D0D0">
                    <a:lumMod val="50000"/>
                  </a:srgbClr>
                </a:solidFill>
                <a:latin typeface="Century Gothic"/>
              </a:rPr>
              <a:t> relative al vostro </a:t>
            </a:r>
            <a:r>
              <a:rPr lang="de-CH" sz="1800" dirty="0" err="1">
                <a:solidFill>
                  <a:srgbClr val="D0D0D0">
                    <a:lumMod val="50000"/>
                  </a:srgbClr>
                </a:solidFill>
                <a:latin typeface="Century Gothic"/>
              </a:rPr>
              <a:t>ambito</a:t>
            </a:r>
            <a:r>
              <a:rPr lang="de-CH" sz="1800" dirty="0">
                <a:solidFill>
                  <a:srgbClr val="D0D0D0">
                    <a:lumMod val="50000"/>
                  </a:srgbClr>
                </a:solidFill>
                <a:latin typeface="Century Gothic"/>
              </a:rPr>
              <a:t> </a:t>
            </a:r>
            <a:r>
              <a:rPr lang="de-CH" sz="1800" dirty="0" err="1">
                <a:solidFill>
                  <a:srgbClr val="D0D0D0">
                    <a:lumMod val="50000"/>
                  </a:srgbClr>
                </a:solidFill>
                <a:latin typeface="Century Gothic"/>
              </a:rPr>
              <a:t>problematico</a:t>
            </a:r>
            <a:r>
              <a:rPr lang="de-CH" sz="1800" dirty="0">
                <a:solidFill>
                  <a:srgbClr val="D0D0D0">
                    <a:lumMod val="50000"/>
                  </a:srgbClr>
                </a:solidFill>
                <a:latin typeface="Century Gothic"/>
              </a:rPr>
              <a:t>. Tenete conto delle conoscenze acquisite nell’unità didattica «Analizzare in modo approfondito un </a:t>
            </a:r>
            <a:r>
              <a:rPr lang="de-CH" sz="1800" dirty="0" err="1">
                <a:solidFill>
                  <a:srgbClr val="D0D0D0">
                    <a:lumMod val="50000"/>
                  </a:srgbClr>
                </a:solidFill>
                <a:latin typeface="Century Gothic"/>
              </a:rPr>
              <a:t>ambito</a:t>
            </a:r>
            <a:r>
              <a:rPr lang="de-CH" sz="1800" dirty="0">
                <a:solidFill>
                  <a:srgbClr val="D0D0D0">
                    <a:lumMod val="50000"/>
                  </a:srgbClr>
                </a:solidFill>
                <a:latin typeface="Century Gothic"/>
              </a:rPr>
              <a:t> </a:t>
            </a:r>
            <a:r>
              <a:rPr lang="de-CH" sz="1800" dirty="0" err="1">
                <a:solidFill>
                  <a:srgbClr val="D0D0D0">
                    <a:lumMod val="50000"/>
                  </a:srgbClr>
                </a:solidFill>
                <a:latin typeface="Century Gothic"/>
              </a:rPr>
              <a:t>problematico</a:t>
            </a:r>
            <a:r>
              <a:rPr lang="de-CH" sz="1800" dirty="0">
                <a:solidFill>
                  <a:srgbClr val="D0D0D0">
                    <a:lumMod val="50000"/>
                  </a:srgbClr>
                </a:solidFill>
                <a:latin typeface="Century Gothic"/>
              </a:rPr>
              <a:t>».</a:t>
            </a:r>
            <a:br>
              <a:rPr lang="de-CH" sz="1800" dirty="0">
                <a:solidFill>
                  <a:srgbClr val="D0D0D0">
                    <a:lumMod val="50000"/>
                  </a:srgbClr>
                </a:solidFill>
                <a:latin typeface="Century Gothic"/>
              </a:rPr>
            </a:br>
            <a:endParaRPr lang="de-CH" sz="1800" dirty="0">
              <a:solidFill>
                <a:srgbClr val="D0D0D0">
                  <a:lumMod val="50000"/>
                </a:srgbClr>
              </a:solidFill>
              <a:latin typeface="Century Gothic"/>
            </a:endParaRPr>
          </a:p>
        </p:txBody>
      </p:sp>
    </p:spTree>
    <p:extLst>
      <p:ext uri="{BB962C8B-B14F-4D97-AF65-F5344CB8AC3E}">
        <p14:creationId xmlns:p14="http://schemas.microsoft.com/office/powerpoint/2010/main" val="9552908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D7FC0-8B0D-3706-D35A-9B172877E4DA}"/>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4F7ABA63-BD2F-7B9A-4B77-2ED3915D2E8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22</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itel 1">
            <a:extLst>
              <a:ext uri="{FF2B5EF4-FFF2-40B4-BE49-F238E27FC236}">
                <a16:creationId xmlns:a16="http://schemas.microsoft.com/office/drawing/2014/main" id="{FC354ACE-AEF0-9B67-5FAF-E9416D1D5091}"/>
              </a:ext>
            </a:extLst>
          </p:cNvPr>
          <p:cNvSpPr>
            <a:spLocks noGrp="1"/>
          </p:cNvSpPr>
          <p:nvPr>
            <p:ph type="title"/>
          </p:nvPr>
        </p:nvSpPr>
        <p:spPr>
          <a:xfrm>
            <a:off x="6096000" y="2524261"/>
            <a:ext cx="5950090" cy="1811719"/>
          </a:xfrm>
        </p:spPr>
        <p:txBody>
          <a:bodyPr>
            <a:noAutofit/>
          </a:bodyPr>
          <a:lstStyle/>
          <a:p>
            <a:pPr>
              <a:lnSpc>
                <a:spcPct val="100000"/>
              </a:lnSpc>
              <a:spcBef>
                <a:spcPts val="600"/>
              </a:spcBef>
              <a:spcAft>
                <a:spcPts val="1200"/>
              </a:spcAft>
            </a:pPr>
            <a:br>
              <a:rPr lang="de-DE" altLang="fr-FR" sz="3200" dirty="0">
                <a:solidFill>
                  <a:srgbClr val="0B4874"/>
                </a:solidFill>
                <a:cs typeface="Arial" pitchFamily="34" charset="0"/>
              </a:rPr>
            </a:br>
            <a:r>
              <a:rPr lang="de-CH" sz="3200" b="0" noProof="0" dirty="0">
                <a:solidFill>
                  <a:srgbClr val="0B4874"/>
                </a:solidFill>
                <a:cs typeface="Arial" pitchFamily="34" charset="0"/>
              </a:rPr>
              <a:t>Unità didattica</a:t>
            </a:r>
            <a:br>
              <a:rPr lang="de-CH" sz="3200" noProof="0" dirty="0">
                <a:solidFill>
                  <a:srgbClr val="0B4874"/>
                </a:solidFill>
                <a:cs typeface="Arial" pitchFamily="34" charset="0"/>
              </a:rPr>
            </a:br>
            <a:r>
              <a:rPr lang="de-CH" sz="3200" noProof="0" dirty="0">
                <a:solidFill>
                  <a:srgbClr val="0B4874"/>
                </a:solidFill>
                <a:cs typeface="Arial" pitchFamily="34" charset="0"/>
              </a:rPr>
              <a:t>Creazione di una</a:t>
            </a:r>
            <a:br>
              <a:rPr lang="de-CH" sz="3200" noProof="0" dirty="0">
                <a:solidFill>
                  <a:srgbClr val="0B4874"/>
                </a:solidFill>
                <a:cs typeface="Arial" pitchFamily="34" charset="0"/>
              </a:rPr>
            </a:br>
            <a:r>
              <a:rPr lang="de-CH" sz="3200" noProof="0" dirty="0">
                <a:solidFill>
                  <a:srgbClr val="0B4874"/>
                </a:solidFill>
                <a:cs typeface="Arial" pitchFamily="34" charset="0"/>
              </a:rPr>
              <a:t>mappa dell'empatia</a:t>
            </a:r>
            <a:endParaRPr lang="de-CH" sz="3200" dirty="0">
              <a:solidFill>
                <a:srgbClr val="0B4874"/>
              </a:solidFill>
              <a:cs typeface="Arial" pitchFamily="34" charset="0"/>
            </a:endParaRPr>
          </a:p>
        </p:txBody>
      </p:sp>
      <p:pic>
        <p:nvPicPr>
          <p:cNvPr id="6" name="Grafik 5" descr="Tintenfingerabdruck auf Papier">
            <a:extLst>
              <a:ext uri="{FF2B5EF4-FFF2-40B4-BE49-F238E27FC236}">
                <a16:creationId xmlns:a16="http://schemas.microsoft.com/office/drawing/2014/main" id="{B336AE9E-C052-C37C-D628-A95C017536BA}"/>
              </a:ext>
            </a:extLst>
          </p:cNvPr>
          <p:cNvPicPr>
            <a:picLocks noChangeAspect="1"/>
          </p:cNvPicPr>
          <p:nvPr/>
        </p:nvPicPr>
        <p:blipFill>
          <a:blip r:embed="rId3" cstate="email">
            <a:duotone>
              <a:prstClr val="black"/>
              <a:srgbClr val="8EB403">
                <a:tint val="45000"/>
                <a:satMod val="400000"/>
              </a:srgbClr>
            </a:duotone>
            <a:extLst>
              <a:ext uri="{28A0092B-C50C-407E-A947-70E740481C1C}">
                <a14:useLocalDpi xmlns:a14="http://schemas.microsoft.com/office/drawing/2010/main"/>
              </a:ext>
            </a:extLst>
          </a:blip>
          <a:srcRect r="42071"/>
          <a:stretch>
            <a:fillRect/>
          </a:stretch>
        </p:blipFill>
        <p:spPr>
          <a:xfrm>
            <a:off x="6199256" y="2604943"/>
            <a:ext cx="1097054" cy="1263132"/>
          </a:xfrm>
          <a:prstGeom prst="rect">
            <a:avLst/>
          </a:prstGeom>
        </p:spPr>
      </p:pic>
      <p:sp>
        <p:nvSpPr>
          <p:cNvPr id="5" name="Oval 11">
            <a:extLst>
              <a:ext uri="{FF2B5EF4-FFF2-40B4-BE49-F238E27FC236}">
                <a16:creationId xmlns:a16="http://schemas.microsoft.com/office/drawing/2014/main" id="{079AF143-0106-1C18-5402-62A86B4406B0}"/>
              </a:ext>
            </a:extLst>
          </p:cNvPr>
          <p:cNvSpPr>
            <a:spLocks noChangeArrowheads="1"/>
          </p:cNvSpPr>
          <p:nvPr/>
        </p:nvSpPr>
        <p:spPr bwMode="auto">
          <a:xfrm>
            <a:off x="10745274" y="2537571"/>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7" name="Freeform 51">
            <a:extLst>
              <a:ext uri="{FF2B5EF4-FFF2-40B4-BE49-F238E27FC236}">
                <a16:creationId xmlns:a16="http://schemas.microsoft.com/office/drawing/2014/main" id="{7E852BF0-0377-96DD-2098-E40D40ECCA2F}"/>
              </a:ext>
            </a:extLst>
          </p:cNvPr>
          <p:cNvSpPr>
            <a:spLocks noEditPoints="1"/>
          </p:cNvSpPr>
          <p:nvPr/>
        </p:nvSpPr>
        <p:spPr bwMode="auto">
          <a:xfrm>
            <a:off x="10851164" y="3257256"/>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20818258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08A54-F559-0599-3E4B-98F33C1CC44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11E6B8B-E403-2FAF-4502-AA6800F70F94}"/>
              </a:ext>
            </a:extLst>
          </p:cNvPr>
          <p:cNvSpPr txBox="1">
            <a:spLocks noChangeArrowheads="1"/>
          </p:cNvSpPr>
          <p:nvPr/>
        </p:nvSpPr>
        <p:spPr bwMode="auto">
          <a:xfrm>
            <a:off x="1080038" y="723902"/>
            <a:ext cx="7454362"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Perché </a:t>
            </a:r>
            <a:r>
              <a:rPr lang="de-CH" altLang="fr-FR" sz="2400" b="1" dirty="0">
                <a:solidFill>
                  <a:srgbClr val="0B4874"/>
                </a:solidFill>
                <a:latin typeface="Century Gothic"/>
                <a:ea typeface="ＭＳ Ｐゴシック" charset="0"/>
                <a:cs typeface="Arial"/>
              </a:rPr>
              <a:t>l’osservazione da sola non basta</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4" name="Textplatzhalter 3">
            <a:extLst>
              <a:ext uri="{FF2B5EF4-FFF2-40B4-BE49-F238E27FC236}">
                <a16:creationId xmlns:a16="http://schemas.microsoft.com/office/drawing/2014/main" id="{F8E8C292-B6F7-0416-037C-9FA9C758E379}"/>
              </a:ext>
            </a:extLst>
          </p:cNvPr>
          <p:cNvSpPr>
            <a:spLocks noGrp="1"/>
          </p:cNvSpPr>
          <p:nvPr>
            <p:ph type="body" idx="4294967295"/>
          </p:nvPr>
        </p:nvSpPr>
        <p:spPr>
          <a:xfrm>
            <a:off x="1166351" y="2458779"/>
            <a:ext cx="6864466" cy="1015663"/>
          </a:xfrm>
          <a:prstGeom prst="rect">
            <a:avLst/>
          </a:prstGeom>
        </p:spPr>
        <p:txBody>
          <a:bodyPr wrap="square">
            <a:spAutoFit/>
          </a:bodyPr>
          <a:lstStyle/>
          <a:p>
            <a:pPr marL="0" indent="0" algn="l">
              <a:lnSpc>
                <a:spcPct val="100000"/>
              </a:lnSpc>
              <a:spcBef>
                <a:spcPts val="600"/>
              </a:spcBef>
              <a:spcAft>
                <a:spcPts val="600"/>
              </a:spcAft>
              <a:buNone/>
            </a:pPr>
            <a:r>
              <a:rPr lang="de-DE" sz="2000" dirty="0">
                <a:solidFill>
                  <a:srgbClr val="686868"/>
                </a:solidFill>
              </a:rPr>
              <a:t>Molte scuole hanno constatato che nelle loro mense le mele finiscono nella spazzatura intere o </a:t>
            </a:r>
            <a:r>
              <a:rPr lang="de-DE" sz="2000" dirty="0" err="1">
                <a:solidFill>
                  <a:srgbClr val="686868"/>
                </a:solidFill>
              </a:rPr>
              <a:t>appena</a:t>
            </a:r>
            <a:r>
              <a:rPr lang="de-DE" sz="2000" dirty="0">
                <a:solidFill>
                  <a:srgbClr val="686868"/>
                </a:solidFill>
              </a:rPr>
              <a:t> </a:t>
            </a:r>
            <a:r>
              <a:rPr lang="de-DE" sz="2000" dirty="0" err="1">
                <a:solidFill>
                  <a:srgbClr val="686868"/>
                </a:solidFill>
              </a:rPr>
              <a:t>morsicate</a:t>
            </a:r>
            <a:r>
              <a:rPr lang="de-DE" sz="2000" dirty="0">
                <a:solidFill>
                  <a:srgbClr val="686868"/>
                </a:solidFill>
              </a:rPr>
              <a:t>.</a:t>
            </a:r>
          </a:p>
        </p:txBody>
      </p:sp>
      <p:sp>
        <p:nvSpPr>
          <p:cNvPr id="7" name="Textplatzhalter 3">
            <a:extLst>
              <a:ext uri="{FF2B5EF4-FFF2-40B4-BE49-F238E27FC236}">
                <a16:creationId xmlns:a16="http://schemas.microsoft.com/office/drawing/2014/main" id="{C01D16AC-63E6-79AE-1F73-F17B9A7AE262}"/>
              </a:ext>
            </a:extLst>
          </p:cNvPr>
          <p:cNvSpPr txBox="1">
            <a:spLocks/>
          </p:cNvSpPr>
          <p:nvPr/>
        </p:nvSpPr>
        <p:spPr>
          <a:xfrm>
            <a:off x="1080038" y="1965565"/>
            <a:ext cx="4314825" cy="397032"/>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gn="l">
              <a:spcBef>
                <a:spcPts val="600"/>
              </a:spcBef>
              <a:spcAft>
                <a:spcPts val="600"/>
              </a:spcAft>
            </a:pPr>
            <a:r>
              <a:rPr lang="de-CH" sz="2200" b="1" noProof="0" dirty="0" err="1">
                <a:solidFill>
                  <a:srgbClr val="0B4874"/>
                </a:solidFill>
              </a:rPr>
              <a:t>«Molte </a:t>
            </a:r>
            <a:r>
              <a:rPr lang="de-CH" sz="2200" b="1" noProof="0" dirty="0">
                <a:solidFill>
                  <a:srgbClr val="0B4874"/>
                </a:solidFill>
              </a:rPr>
              <a:t>mele nella spazzatura»</a:t>
            </a:r>
          </a:p>
        </p:txBody>
      </p:sp>
      <p:sp>
        <p:nvSpPr>
          <p:cNvPr id="9" name="Textfeld 8">
            <a:extLst>
              <a:ext uri="{FF2B5EF4-FFF2-40B4-BE49-F238E27FC236}">
                <a16:creationId xmlns:a16="http://schemas.microsoft.com/office/drawing/2014/main" id="{D4E21A95-2CC7-8124-CFBD-E9802825459A}"/>
              </a:ext>
            </a:extLst>
          </p:cNvPr>
          <p:cNvSpPr txBox="1"/>
          <p:nvPr/>
        </p:nvSpPr>
        <p:spPr>
          <a:xfrm>
            <a:off x="935115" y="3642042"/>
            <a:ext cx="4991297" cy="1231106"/>
          </a:xfrm>
          <a:prstGeom prst="rect">
            <a:avLst/>
          </a:prstGeom>
        </p:spPr>
        <p:txBody>
          <a:bodyPr vert="horz" wrap="square" lIns="91440" tIns="45720" rIns="91440" bIns="45720" rtlCol="0">
            <a:spAutoFit/>
          </a:bodyPr>
          <a:lstStyle>
            <a:lvl1pPr marL="342900" indent="-342900">
              <a:lnSpc>
                <a:spcPct val="90000"/>
              </a:lnSpc>
              <a:spcBef>
                <a:spcPts val="600"/>
              </a:spcBef>
              <a:spcAft>
                <a:spcPts val="600"/>
              </a:spcAft>
              <a:buFont typeface="Arial" panose="020B0604020202020204" pitchFamily="34" charset="0"/>
              <a:buChar char="•"/>
              <a:defRPr sz="2000">
                <a:solidFill>
                  <a:schemeClr val="tx1">
                    <a:tint val="75000"/>
                  </a:schemeClr>
                </a:solidFill>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0" indent="0" algn="r">
              <a:buNone/>
            </a:pPr>
            <a:r>
              <a:rPr lang="de-DE" dirty="0">
                <a:solidFill>
                  <a:srgbClr val="686868"/>
                </a:solidFill>
              </a:rPr>
              <a:t>È una questione di gusto? </a:t>
            </a:r>
          </a:p>
          <a:p>
            <a:pPr marL="0" indent="0" algn="r">
              <a:buNone/>
            </a:pPr>
            <a:r>
              <a:rPr lang="de-DE" dirty="0">
                <a:solidFill>
                  <a:srgbClr val="686868"/>
                </a:solidFill>
              </a:rPr>
              <a:t>È colpa della frutta stessa? </a:t>
            </a:r>
          </a:p>
          <a:p>
            <a:pPr marL="0" indent="0" algn="r">
              <a:buNone/>
            </a:pPr>
            <a:r>
              <a:rPr lang="de-DE" dirty="0">
                <a:solidFill>
                  <a:srgbClr val="686868"/>
                </a:solidFill>
              </a:rPr>
              <a:t>È per mancanza di interesse? </a:t>
            </a:r>
          </a:p>
        </p:txBody>
      </p:sp>
      <p:sp>
        <p:nvSpPr>
          <p:cNvPr id="10" name="Textfeld 9">
            <a:extLst>
              <a:ext uri="{FF2B5EF4-FFF2-40B4-BE49-F238E27FC236}">
                <a16:creationId xmlns:a16="http://schemas.microsoft.com/office/drawing/2014/main" id="{60155C10-41B2-2164-C13B-C40347CFD090}"/>
              </a:ext>
            </a:extLst>
          </p:cNvPr>
          <p:cNvSpPr txBox="1"/>
          <p:nvPr/>
        </p:nvSpPr>
        <p:spPr>
          <a:xfrm>
            <a:off x="5865143" y="3642042"/>
            <a:ext cx="3176512" cy="1231106"/>
          </a:xfrm>
          <a:prstGeom prst="rect">
            <a:avLst/>
          </a:prstGeom>
        </p:spPr>
        <p:txBody>
          <a:bodyPr vert="horz" wrap="square" lIns="91440" tIns="45720" rIns="91440" bIns="45720" rtlCol="0">
            <a:spAutoFit/>
          </a:bodyPr>
          <a:lstStyle>
            <a:lvl1pPr marL="342900" indent="-342900">
              <a:lnSpc>
                <a:spcPct val="90000"/>
              </a:lnSpc>
              <a:spcBef>
                <a:spcPts val="600"/>
              </a:spcBef>
              <a:spcAft>
                <a:spcPts val="600"/>
              </a:spcAft>
              <a:buFont typeface="Arial" panose="020B0604020202020204" pitchFamily="34" charset="0"/>
              <a:buChar char="•"/>
              <a:defRPr sz="2000">
                <a:solidFill>
                  <a:schemeClr val="tx1">
                    <a:tint val="75000"/>
                  </a:schemeClr>
                </a:solidFill>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0" indent="0">
              <a:buNone/>
            </a:pPr>
            <a:r>
              <a:rPr lang="de-DE" dirty="0">
                <a:solidFill>
                  <a:srgbClr val="0B4874"/>
                </a:solidFill>
              </a:rPr>
              <a:t>→ Un’altra varietà?</a:t>
            </a:r>
          </a:p>
          <a:p>
            <a:pPr marL="0" indent="0">
              <a:buNone/>
            </a:pPr>
            <a:r>
              <a:rPr lang="de-DE" dirty="0">
                <a:solidFill>
                  <a:srgbClr val="0B4874"/>
                </a:solidFill>
              </a:rPr>
              <a:t>→ Altri tipi di frutta?</a:t>
            </a:r>
          </a:p>
          <a:p>
            <a:pPr marL="0" indent="0">
              <a:buNone/>
            </a:pPr>
            <a:r>
              <a:rPr lang="de-DE" dirty="0">
                <a:solidFill>
                  <a:srgbClr val="0B4874"/>
                </a:solidFill>
              </a:rPr>
              <a:t>→ Niente frutta </a:t>
            </a:r>
          </a:p>
        </p:txBody>
      </p:sp>
      <p:pic>
        <p:nvPicPr>
          <p:cNvPr id="11" name="Grafik 10" descr="Ein Bild, das Frucht, Essen, Gelände, rot enthält.&#10;&#10;KI-generierte Inhalte können fehlerhaft sein.">
            <a:extLst>
              <a:ext uri="{FF2B5EF4-FFF2-40B4-BE49-F238E27FC236}">
                <a16:creationId xmlns:a16="http://schemas.microsoft.com/office/drawing/2014/main" id="{FBA985BF-C777-7B7A-45D1-7097EF5E14B9}"/>
              </a:ext>
            </a:extLst>
          </p:cNvPr>
          <p:cNvPicPr>
            <a:picLocks noChangeAspect="1"/>
          </p:cNvPicPr>
          <p:nvPr/>
        </p:nvPicPr>
        <p:blipFill>
          <a:blip r:embed="rId3" cstate="email">
            <a:alphaModFix amt="73000"/>
            <a:extLst>
              <a:ext uri="{BEBA8EAE-BF5A-486C-A8C5-ECC9F3942E4B}">
                <a14:imgProps xmlns:a14="http://schemas.microsoft.com/office/drawing/2010/main">
                  <a14:imgLayer r:embed="rId4">
                    <a14:imgEffect>
                      <a14:backgroundRemoval t="19014" b="79181" l="29511" r="82801"/>
                    </a14:imgEffect>
                    <a14:imgEffect>
                      <a14:brightnessContrast contrast="20000"/>
                    </a14:imgEffect>
                  </a14:imgLayer>
                </a14:imgProps>
              </a:ext>
              <a:ext uri="{28A0092B-C50C-407E-A947-70E740481C1C}">
                <a14:useLocalDpi xmlns:a14="http://schemas.microsoft.com/office/drawing/2010/main"/>
              </a:ext>
            </a:extLst>
          </a:blip>
          <a:srcRect l="32172" t="26329" r="27200" b="21515"/>
          <a:stretch>
            <a:fillRect/>
          </a:stretch>
        </p:blipFill>
        <p:spPr>
          <a:xfrm rot="5400000">
            <a:off x="8740967" y="2010215"/>
            <a:ext cx="2402200" cy="2312900"/>
          </a:xfrm>
          <a:prstGeom prst="rect">
            <a:avLst/>
          </a:prstGeom>
        </p:spPr>
      </p:pic>
      <p:sp>
        <p:nvSpPr>
          <p:cNvPr id="14" name="Textfeld 13">
            <a:extLst>
              <a:ext uri="{FF2B5EF4-FFF2-40B4-BE49-F238E27FC236}">
                <a16:creationId xmlns:a16="http://schemas.microsoft.com/office/drawing/2014/main" id="{2744072B-DE4B-183A-9888-1EDA73404D4D}"/>
              </a:ext>
            </a:extLst>
          </p:cNvPr>
          <p:cNvSpPr txBox="1"/>
          <p:nvPr/>
        </p:nvSpPr>
        <p:spPr>
          <a:xfrm>
            <a:off x="1080039" y="5929482"/>
            <a:ext cx="8227248" cy="400110"/>
          </a:xfrm>
          <a:prstGeom prst="rect">
            <a:avLst/>
          </a:prstGeom>
          <a:noFill/>
        </p:spPr>
        <p:txBody>
          <a:bodyPr wrap="square">
            <a:spAutoFit/>
          </a:bodyPr>
          <a:lstStyle/>
          <a:p>
            <a:r>
              <a:rPr lang="de-CH" sz="1000" b="1" dirty="0">
                <a:solidFill>
                  <a:srgbClr val="686868"/>
                </a:solidFill>
              </a:rPr>
              <a:t>Fonte</a:t>
            </a:r>
            <a:r>
              <a:rPr lang="de-CH" sz="1000" dirty="0">
                <a:solidFill>
                  <a:srgbClr val="686868"/>
                </a:solidFill>
              </a:rPr>
              <a:t>: https://schoolnutrition.org/journal/spring-2020-offering-self-serve-sliced-apples-in-bulk-increases-students-consumption-and-decreases-apple-waste-in-elementary-school-cafeterias/</a:t>
            </a:r>
          </a:p>
        </p:txBody>
      </p:sp>
      <p:sp>
        <p:nvSpPr>
          <p:cNvPr id="5" name="Foliennummernplatzhalter 1">
            <a:extLst>
              <a:ext uri="{FF2B5EF4-FFF2-40B4-BE49-F238E27FC236}">
                <a16:creationId xmlns:a16="http://schemas.microsoft.com/office/drawing/2014/main" id="{D10AEA6A-F535-8B84-A811-5893D904FE39}"/>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23</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feld 1">
            <a:extLst>
              <a:ext uri="{FF2B5EF4-FFF2-40B4-BE49-F238E27FC236}">
                <a16:creationId xmlns:a16="http://schemas.microsoft.com/office/drawing/2014/main" id="{21B7E0BA-1503-5D0C-30CC-75DA5445F5F8}"/>
              </a:ext>
            </a:extLst>
          </p:cNvPr>
          <p:cNvSpPr txBox="1"/>
          <p:nvPr/>
        </p:nvSpPr>
        <p:spPr>
          <a:xfrm>
            <a:off x="1616353" y="5153029"/>
            <a:ext cx="8133576" cy="707886"/>
          </a:xfrm>
          <a:prstGeom prst="rect">
            <a:avLst/>
          </a:prstGeom>
          <a:noFill/>
        </p:spPr>
        <p:txBody>
          <a:bodyPr wrap="square">
            <a:spAutoFit/>
          </a:bodyPr>
          <a:lstStyle/>
          <a:p>
            <a:r>
              <a:rPr lang="it-IT" sz="2000" dirty="0">
                <a:solidFill>
                  <a:srgbClr val="686868"/>
                </a:solidFill>
              </a:rPr>
              <a:t>Uno studio statunitense ha approfondito tali questioni in due scuole elementari.</a:t>
            </a:r>
            <a:r>
              <a:rPr lang="de-CH" sz="2000" dirty="0">
                <a:solidFill>
                  <a:srgbClr val="686868"/>
                </a:solidFill>
              </a:rPr>
              <a:t> </a:t>
            </a:r>
            <a:r>
              <a:rPr lang="de-CH" sz="1000" dirty="0">
                <a:solidFill>
                  <a:srgbClr val="686868"/>
                </a:solidFill>
              </a:rPr>
              <a:t>(Smathers and </a:t>
            </a:r>
            <a:r>
              <a:rPr lang="de-CH" sz="1000" dirty="0" err="1">
                <a:solidFill>
                  <a:srgbClr val="686868"/>
                </a:solidFill>
              </a:rPr>
              <a:t>Graffagnin</a:t>
            </a:r>
            <a:r>
              <a:rPr lang="de-CH" sz="1000" dirty="0">
                <a:solidFill>
                  <a:srgbClr val="686868"/>
                </a:solidFill>
              </a:rPr>
              <a:t>, 2020)</a:t>
            </a:r>
          </a:p>
        </p:txBody>
      </p:sp>
    </p:spTree>
    <p:extLst>
      <p:ext uri="{BB962C8B-B14F-4D97-AF65-F5344CB8AC3E}">
        <p14:creationId xmlns:p14="http://schemas.microsoft.com/office/powerpoint/2010/main" val="729280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DF614-0BD8-6978-F5BA-DC2683F37AC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C84ADE4-B495-F9A4-45D8-4B5A812052E1}"/>
              </a:ext>
            </a:extLst>
          </p:cNvPr>
          <p:cNvSpPr txBox="1">
            <a:spLocks noChangeArrowheads="1"/>
          </p:cNvSpPr>
          <p:nvPr/>
        </p:nvSpPr>
        <p:spPr bwMode="auto">
          <a:xfrm>
            <a:off x="955853" y="583729"/>
            <a:ext cx="9902648"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Interviste</a:t>
            </a: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empatiche</a:t>
            </a: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con</a:t>
            </a: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le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persone</a:t>
            </a:r>
            <a:r>
              <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 in </a:t>
            </a:r>
            <a:r>
              <a:rPr kumimoji="0" lang="de-CH" altLang="fr-FR" sz="2400" b="1" i="0" u="none" strike="noStrike" kern="1200" cap="none" spc="0" normalizeH="0" baseline="0" noProof="0" dirty="0" err="1">
                <a:ln>
                  <a:noFill/>
                </a:ln>
                <a:solidFill>
                  <a:srgbClr val="0B4874"/>
                </a:solidFill>
                <a:effectLst/>
                <a:uLnTx/>
                <a:uFillTx/>
                <a:latin typeface="Century Gothic"/>
                <a:ea typeface="ＭＳ Ｐゴシック" charset="0"/>
                <a:cs typeface="Arial"/>
              </a:rPr>
              <a:t>formazione</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4" name="Textplatzhalter 3">
            <a:extLst>
              <a:ext uri="{FF2B5EF4-FFF2-40B4-BE49-F238E27FC236}">
                <a16:creationId xmlns:a16="http://schemas.microsoft.com/office/drawing/2014/main" id="{0AAE4ED5-9C92-1C62-87B6-670F93132A49}"/>
              </a:ext>
            </a:extLst>
          </p:cNvPr>
          <p:cNvSpPr>
            <a:spLocks noGrp="1"/>
          </p:cNvSpPr>
          <p:nvPr>
            <p:ph type="body" idx="4294967295"/>
          </p:nvPr>
        </p:nvSpPr>
        <p:spPr>
          <a:xfrm>
            <a:off x="1184745" y="2025260"/>
            <a:ext cx="7092563" cy="2616101"/>
          </a:xfrm>
          <a:prstGeom prst="rect">
            <a:avLst/>
          </a:prstGeom>
        </p:spPr>
        <p:txBody>
          <a:bodyPr wrap="square">
            <a:spAutoFit/>
          </a:bodyPr>
          <a:lstStyle/>
          <a:p>
            <a:pPr marL="342900" indent="-342900" algn="l">
              <a:spcBef>
                <a:spcPts val="600"/>
              </a:spcBef>
              <a:spcAft>
                <a:spcPts val="600"/>
              </a:spcAft>
              <a:buFont typeface="Arial" panose="020B0604020202020204" pitchFamily="34" charset="0"/>
              <a:buChar char="•"/>
            </a:pPr>
            <a:r>
              <a:rPr lang="de-DE" sz="2000" dirty="0">
                <a:solidFill>
                  <a:srgbClr val="686868"/>
                </a:solidFill>
              </a:rPr>
              <a:t>I bambini più piccoli hanno spiegato che con </a:t>
            </a:r>
            <a:r>
              <a:rPr lang="de-DE" sz="2000" b="1" dirty="0">
                <a:solidFill>
                  <a:srgbClr val="686868"/>
                </a:solidFill>
              </a:rPr>
              <a:t>l'apparecchio ortodontico </a:t>
            </a:r>
            <a:r>
              <a:rPr lang="de-DE" sz="2000" dirty="0">
                <a:solidFill>
                  <a:srgbClr val="686868"/>
                </a:solidFill>
              </a:rPr>
              <a:t>o con </a:t>
            </a:r>
            <a:r>
              <a:rPr lang="de-DE" sz="2000" b="1" dirty="0">
                <a:solidFill>
                  <a:srgbClr val="686868"/>
                </a:solidFill>
              </a:rPr>
              <a:t>la bocca piccola è difficile </a:t>
            </a:r>
            <a:r>
              <a:rPr lang="de-DE" sz="2000" b="1" dirty="0" err="1">
                <a:solidFill>
                  <a:srgbClr val="686868"/>
                </a:solidFill>
              </a:rPr>
              <a:t>addentare</a:t>
            </a:r>
            <a:r>
              <a:rPr lang="de-DE" sz="2000" b="1" dirty="0">
                <a:solidFill>
                  <a:srgbClr val="686868"/>
                </a:solidFill>
              </a:rPr>
              <a:t> mele intere.</a:t>
            </a:r>
          </a:p>
          <a:p>
            <a:pPr marL="342900" indent="-342900" algn="l">
              <a:spcBef>
                <a:spcPts val="600"/>
              </a:spcBef>
              <a:spcAft>
                <a:spcPts val="600"/>
              </a:spcAft>
              <a:buFont typeface="Arial" panose="020B0604020202020204" pitchFamily="34" charset="0"/>
              <a:buChar char="•"/>
            </a:pPr>
            <a:r>
              <a:rPr lang="de-DE" sz="2000" dirty="0">
                <a:solidFill>
                  <a:srgbClr val="686868"/>
                </a:solidFill>
              </a:rPr>
              <a:t>Le ragazze più grandi hanno detto che mangiare frutta intera </a:t>
            </a:r>
            <a:r>
              <a:rPr lang="de-DE" sz="2000" b="1" dirty="0">
                <a:solidFill>
                  <a:srgbClr val="686868"/>
                </a:solidFill>
              </a:rPr>
              <a:t>non </a:t>
            </a:r>
            <a:r>
              <a:rPr lang="de-DE" sz="2000" dirty="0">
                <a:solidFill>
                  <a:srgbClr val="686868"/>
                </a:solidFill>
              </a:rPr>
              <a:t>fosse </a:t>
            </a:r>
            <a:r>
              <a:rPr lang="de-DE" sz="2000" b="1" dirty="0">
                <a:solidFill>
                  <a:srgbClr val="686868"/>
                </a:solidFill>
              </a:rPr>
              <a:t>«bello da </a:t>
            </a:r>
            <a:r>
              <a:rPr lang="de-DE" sz="2000" dirty="0">
                <a:solidFill>
                  <a:srgbClr val="686868"/>
                </a:solidFill>
              </a:rPr>
              <a:t>vedere» per </a:t>
            </a:r>
            <a:r>
              <a:rPr lang="de-DE" sz="2000" b="1" dirty="0">
                <a:solidFill>
                  <a:srgbClr val="686868"/>
                </a:solidFill>
              </a:rPr>
              <a:t>loro</a:t>
            </a:r>
            <a:r>
              <a:rPr lang="de-DE" sz="2000" dirty="0">
                <a:solidFill>
                  <a:srgbClr val="686868"/>
                </a:solidFill>
              </a:rPr>
              <a:t>.</a:t>
            </a:r>
          </a:p>
          <a:p>
            <a:pPr marL="342900" indent="-342900" algn="l">
              <a:spcBef>
                <a:spcPts val="600"/>
              </a:spcBef>
              <a:spcAft>
                <a:spcPts val="600"/>
              </a:spcAft>
              <a:buFont typeface="Arial" panose="020B0604020202020204" pitchFamily="34" charset="0"/>
              <a:buChar char="•"/>
            </a:pPr>
            <a:r>
              <a:rPr lang="de-DE" sz="2000" dirty="0">
                <a:solidFill>
                  <a:srgbClr val="686868"/>
                </a:solidFill>
              </a:rPr>
              <a:t>Molti hanno citato anche </a:t>
            </a:r>
            <a:r>
              <a:rPr lang="de-DE" sz="2000" b="1" dirty="0">
                <a:solidFill>
                  <a:srgbClr val="686868"/>
                </a:solidFill>
              </a:rPr>
              <a:t>la mancanza di tempo </a:t>
            </a:r>
            <a:r>
              <a:rPr lang="de-DE" sz="2000" dirty="0">
                <a:solidFill>
                  <a:srgbClr val="686868"/>
                </a:solidFill>
              </a:rPr>
              <a:t>come motivo: durante la breve pausa pranzo volevano mangiare qualcosa di veloce.</a:t>
            </a:r>
          </a:p>
        </p:txBody>
      </p:sp>
      <p:pic>
        <p:nvPicPr>
          <p:cNvPr id="8" name="Grafik 7" descr="Ein Bild, das Frucht, Essen, Gelände, rot enthält.&#10;&#10;KI-generierte Inhalte können fehlerhaft sein.">
            <a:extLst>
              <a:ext uri="{FF2B5EF4-FFF2-40B4-BE49-F238E27FC236}">
                <a16:creationId xmlns:a16="http://schemas.microsoft.com/office/drawing/2014/main" id="{45231114-A692-F045-06FF-7F2FFC55334D}"/>
              </a:ext>
            </a:extLst>
          </p:cNvPr>
          <p:cNvPicPr>
            <a:picLocks noChangeAspect="1"/>
          </p:cNvPicPr>
          <p:nvPr/>
        </p:nvPicPr>
        <p:blipFill>
          <a:blip r:embed="rId3" cstate="email">
            <a:alphaModFix amt="73000"/>
            <a:extLst>
              <a:ext uri="{BEBA8EAE-BF5A-486C-A8C5-ECC9F3942E4B}">
                <a14:imgProps xmlns:a14="http://schemas.microsoft.com/office/drawing/2010/main">
                  <a14:imgLayer r:embed="rId4">
                    <a14:imgEffect>
                      <a14:backgroundRemoval t="19014" b="79181" l="29511" r="82801"/>
                    </a14:imgEffect>
                    <a14:imgEffect>
                      <a14:brightnessContrast contrast="20000"/>
                    </a14:imgEffect>
                  </a14:imgLayer>
                </a14:imgProps>
              </a:ext>
              <a:ext uri="{28A0092B-C50C-407E-A947-70E740481C1C}">
                <a14:useLocalDpi xmlns:a14="http://schemas.microsoft.com/office/drawing/2010/main"/>
              </a:ext>
            </a:extLst>
          </a:blip>
          <a:srcRect l="32172" t="26329" r="27200" b="21515"/>
          <a:stretch>
            <a:fillRect/>
          </a:stretch>
        </p:blipFill>
        <p:spPr>
          <a:xfrm rot="5400000">
            <a:off x="8740967" y="2010215"/>
            <a:ext cx="2402200" cy="2312900"/>
          </a:xfrm>
          <a:prstGeom prst="rect">
            <a:avLst/>
          </a:prstGeom>
        </p:spPr>
      </p:pic>
      <p:sp>
        <p:nvSpPr>
          <p:cNvPr id="5" name="Foliennummernplatzhalter 1">
            <a:extLst>
              <a:ext uri="{FF2B5EF4-FFF2-40B4-BE49-F238E27FC236}">
                <a16:creationId xmlns:a16="http://schemas.microsoft.com/office/drawing/2014/main" id="{347B15F7-A7E7-BE4D-79E4-220D000ED4CC}"/>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30284336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D361E-367D-5101-2B66-2D84D487BA9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4E1B474-E461-C23A-8A66-421230E86AAA}"/>
              </a:ext>
            </a:extLst>
          </p:cNvPr>
          <p:cNvSpPr txBox="1">
            <a:spLocks noChangeArrowheads="1"/>
          </p:cNvSpPr>
          <p:nvPr/>
        </p:nvSpPr>
        <p:spPr bwMode="auto">
          <a:xfrm>
            <a:off x="917752" y="955875"/>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Soluzioni</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F4B69605-DCFA-898B-EAE7-6E295384DF13}"/>
              </a:ext>
            </a:extLst>
          </p:cNvPr>
          <p:cNvSpPr txBox="1">
            <a:spLocks/>
          </p:cNvSpPr>
          <p:nvPr/>
        </p:nvSpPr>
        <p:spPr>
          <a:xfrm>
            <a:off x="1119466" y="2057128"/>
            <a:ext cx="9688659" cy="2164774"/>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599"/>
              </a:spcBef>
              <a:buClr>
                <a:srgbClr val="0B4874"/>
              </a:buClr>
              <a:defRPr/>
            </a:pPr>
            <a:r>
              <a:rPr lang="de-CH" b="1" noProof="0" dirty="0">
                <a:solidFill>
                  <a:srgbClr val="686868"/>
                </a:solidFill>
              </a:rPr>
              <a:t>Mele tagliate: </a:t>
            </a:r>
            <a:r>
              <a:rPr lang="de-CH" noProof="0" dirty="0">
                <a:solidFill>
                  <a:srgbClr val="686868"/>
                </a:solidFill>
              </a:rPr>
              <a:t>i bambini hanno mangiato circa 2,5 volte più mele e i rifiuti sono diminuiti di 1/3.</a:t>
            </a:r>
            <a:r>
              <a:rPr lang="de-CH" baseline="30000" noProof="0" dirty="0">
                <a:solidFill>
                  <a:srgbClr val="686868"/>
                </a:solidFill>
              </a:rPr>
              <a:t>1</a:t>
            </a:r>
            <a:r>
              <a:rPr lang="de-CH" noProof="0" dirty="0">
                <a:solidFill>
                  <a:srgbClr val="686868"/>
                </a:solidFill>
              </a:rPr>
              <a:t> </a:t>
            </a:r>
          </a:p>
          <a:p>
            <a:pPr lvl="1">
              <a:spcBef>
                <a:spcPts val="599"/>
              </a:spcBef>
              <a:buClr>
                <a:srgbClr val="0B4874"/>
              </a:buClr>
              <a:defRPr/>
            </a:pPr>
            <a:r>
              <a:rPr lang="de-CH" b="1" noProof="0" dirty="0">
                <a:solidFill>
                  <a:srgbClr val="686868"/>
                </a:solidFill>
              </a:rPr>
              <a:t>Più tempo per </a:t>
            </a:r>
            <a:r>
              <a:rPr lang="de-CH" b="1" noProof="0" dirty="0" err="1">
                <a:solidFill>
                  <a:srgbClr val="686868"/>
                </a:solidFill>
              </a:rPr>
              <a:t>mangiare</a:t>
            </a:r>
            <a:r>
              <a:rPr lang="de-CH" b="1" noProof="0" dirty="0">
                <a:solidFill>
                  <a:srgbClr val="686868"/>
                </a:solidFill>
              </a:rPr>
              <a:t>: </a:t>
            </a:r>
            <a:r>
              <a:rPr lang="de-CH" noProof="0" dirty="0">
                <a:solidFill>
                  <a:srgbClr val="686868"/>
                </a:solidFill>
              </a:rPr>
              <a:t>quando gli alunni avevano a disposizione meno di 20 minuti per </a:t>
            </a:r>
            <a:r>
              <a:rPr lang="de-CH" noProof="0" dirty="0" err="1">
                <a:solidFill>
                  <a:srgbClr val="686868"/>
                </a:solidFill>
              </a:rPr>
              <a:t>sedersi</a:t>
            </a:r>
            <a:r>
              <a:rPr lang="de-CH" noProof="0" dirty="0">
                <a:solidFill>
                  <a:srgbClr val="686868"/>
                </a:solidFill>
              </a:rPr>
              <a:t> a </a:t>
            </a:r>
            <a:r>
              <a:rPr lang="de-CH" noProof="0" dirty="0" err="1">
                <a:solidFill>
                  <a:srgbClr val="686868"/>
                </a:solidFill>
              </a:rPr>
              <a:t>tavola</a:t>
            </a:r>
            <a:r>
              <a:rPr lang="de-CH" noProof="0" dirty="0">
                <a:solidFill>
                  <a:srgbClr val="686868"/>
                </a:solidFill>
              </a:rPr>
              <a:t>, solo il 44% sceglieva la frutta, mentre con 25 minuti o più la percentuale saliva già al 57%.</a:t>
            </a:r>
            <a:r>
              <a:rPr lang="de-CH" baseline="30000" noProof="0" dirty="0">
                <a:solidFill>
                  <a:srgbClr val="686868"/>
                </a:solidFill>
              </a:rPr>
              <a:t>2</a:t>
            </a:r>
          </a:p>
          <a:p>
            <a:pPr marL="623076" marR="0" lvl="2" indent="-361479" algn="l" defTabSz="914400" rtl="0" eaLnBrk="1" fontAlgn="auto" latinLnBrk="0" hangingPunct="1">
              <a:lnSpc>
                <a:spcPct val="114000"/>
              </a:lnSpc>
              <a:spcBef>
                <a:spcPts val="599"/>
              </a:spcBef>
              <a:spcAft>
                <a:spcPts val="0"/>
              </a:spcAft>
              <a:buClr>
                <a:srgbClr val="E7AB14"/>
              </a:buClr>
              <a:buSzTx/>
              <a:buFont typeface="MS PGothic" panose="020B0600070205080204" pitchFamily="34" charset="-128"/>
              <a:buChar char="▶"/>
              <a:tabLst/>
              <a:defRPr/>
            </a:pPr>
            <a:endParaRPr kumimoji="0" lang="de-CH" sz="2200" b="0" i="0" u="none" strike="noStrike" kern="1200" cap="none" spc="0" normalizeH="0" baseline="0" noProof="0" dirty="0">
              <a:ln>
                <a:noFill/>
              </a:ln>
              <a:solidFill>
                <a:srgbClr val="686868"/>
              </a:solidFill>
              <a:effectLst/>
              <a:uLnTx/>
              <a:uFillTx/>
              <a:latin typeface="Century Gothic"/>
              <a:ea typeface="+mn-ea"/>
              <a:cs typeface="+mn-cs"/>
            </a:endParaRPr>
          </a:p>
          <a:p>
            <a:pPr lvl="1">
              <a:spcBef>
                <a:spcPts val="599"/>
              </a:spcBef>
              <a:buClr>
                <a:srgbClr val="E7AB14"/>
              </a:buClr>
              <a:defRPr/>
            </a:pPr>
            <a:endParaRPr kumimoji="0" lang="de-CH" b="0" i="0" u="none" strike="noStrike" kern="1200" cap="none" spc="0" normalizeH="0" baseline="0" noProof="0" dirty="0">
              <a:ln>
                <a:noFill/>
              </a:ln>
              <a:solidFill>
                <a:srgbClr val="686868"/>
              </a:solidFill>
              <a:effectLst/>
              <a:uLnTx/>
              <a:uFillTx/>
              <a:latin typeface="Century Gothic"/>
              <a:ea typeface="+mn-ea"/>
              <a:cs typeface="+mn-cs"/>
            </a:endParaRPr>
          </a:p>
        </p:txBody>
      </p:sp>
      <p:sp>
        <p:nvSpPr>
          <p:cNvPr id="6" name="Textfeld 5">
            <a:extLst>
              <a:ext uri="{FF2B5EF4-FFF2-40B4-BE49-F238E27FC236}">
                <a16:creationId xmlns:a16="http://schemas.microsoft.com/office/drawing/2014/main" id="{51700223-0CCD-230A-F4E8-739EB893C8F4}"/>
              </a:ext>
            </a:extLst>
          </p:cNvPr>
          <p:cNvSpPr txBox="1"/>
          <p:nvPr/>
        </p:nvSpPr>
        <p:spPr>
          <a:xfrm>
            <a:off x="2270629" y="6097818"/>
            <a:ext cx="6100762" cy="246221"/>
          </a:xfrm>
          <a:prstGeom prst="rect">
            <a:avLst/>
          </a:prstGeom>
          <a:noFill/>
        </p:spPr>
        <p:txBody>
          <a:bodyPr wrap="square">
            <a:spAutoFit/>
          </a:bodyPr>
          <a:lstStyle/>
          <a:p>
            <a:r>
              <a:rPr lang="de-CH" sz="1000" baseline="30000" dirty="0">
                <a:solidFill>
                  <a:srgbClr val="686868"/>
                </a:solidFill>
              </a:rPr>
              <a:t>1</a:t>
            </a:r>
            <a:r>
              <a:rPr lang="de-CH" sz="1000" dirty="0">
                <a:solidFill>
                  <a:srgbClr val="686868"/>
                </a:solidFill>
              </a:rPr>
              <a:t>https://eric.ed.gov/?id=EJ1253683</a:t>
            </a:r>
          </a:p>
        </p:txBody>
      </p:sp>
      <p:sp>
        <p:nvSpPr>
          <p:cNvPr id="8" name="Textfeld 7">
            <a:extLst>
              <a:ext uri="{FF2B5EF4-FFF2-40B4-BE49-F238E27FC236}">
                <a16:creationId xmlns:a16="http://schemas.microsoft.com/office/drawing/2014/main" id="{CDE4A48F-8494-E31E-54D3-D747F8CAFDD9}"/>
              </a:ext>
            </a:extLst>
          </p:cNvPr>
          <p:cNvSpPr txBox="1"/>
          <p:nvPr/>
        </p:nvSpPr>
        <p:spPr>
          <a:xfrm>
            <a:off x="2270629" y="6356350"/>
            <a:ext cx="6100762" cy="400110"/>
          </a:xfrm>
          <a:prstGeom prst="rect">
            <a:avLst/>
          </a:prstGeom>
          <a:noFill/>
        </p:spPr>
        <p:txBody>
          <a:bodyPr wrap="square">
            <a:spAutoFit/>
          </a:bodyPr>
          <a:lstStyle/>
          <a:p>
            <a:r>
              <a:rPr lang="en-US" sz="1000" baseline="30000" dirty="0">
                <a:solidFill>
                  <a:srgbClr val="686868"/>
                </a:solidFill>
                <a:hlinkClick r:id="rId3">
                  <a:extLst>
                    <a:ext uri="{A12FA001-AC4F-418D-AE19-62706E023703}">
                      <ahyp:hlinkClr xmlns:ahyp="http://schemas.microsoft.com/office/drawing/2018/hyperlinkcolor" val="tx"/>
                    </a:ext>
                  </a:extLst>
                </a:hlinkClick>
              </a:rPr>
              <a:t>2</a:t>
            </a:r>
            <a:r>
              <a:rPr lang="en-US" sz="1000" dirty="0">
                <a:solidFill>
                  <a:srgbClr val="686868"/>
                </a:solidFill>
                <a:hlinkClick r:id="rId3">
                  <a:extLst>
                    <a:ext uri="{A12FA001-AC4F-418D-AE19-62706E023703}">
                      <ahyp:hlinkClr xmlns:ahyp="http://schemas.microsoft.com/office/drawing/2018/hyperlinkcolor" val="tx"/>
                    </a:ext>
                  </a:extLst>
                </a:hlinkClick>
              </a:rPr>
              <a:t>La durata della pausa pranzo è associata alla scelta e al consumo da parte dei bambini di primi piatti, frutta, verdura e latte nei pasti scolastici - PubMed</a:t>
            </a:r>
            <a:endParaRPr lang="de-CH" sz="1000" dirty="0">
              <a:solidFill>
                <a:srgbClr val="686868"/>
              </a:solidFill>
            </a:endParaRPr>
          </a:p>
        </p:txBody>
      </p:sp>
      <p:pic>
        <p:nvPicPr>
          <p:cNvPr id="3" name="Grafik 2" descr="Ein Bild, das Frucht, Essen, Gelände, rot enthält.&#10;&#10;KI-generierte Inhalte können fehlerhaft sein.">
            <a:extLst>
              <a:ext uri="{FF2B5EF4-FFF2-40B4-BE49-F238E27FC236}">
                <a16:creationId xmlns:a16="http://schemas.microsoft.com/office/drawing/2014/main" id="{CC4B2E2B-2EF6-3AFE-AB29-EB6EC624D5B8}"/>
              </a:ext>
            </a:extLst>
          </p:cNvPr>
          <p:cNvPicPr>
            <a:picLocks noChangeAspect="1"/>
          </p:cNvPicPr>
          <p:nvPr/>
        </p:nvPicPr>
        <p:blipFill>
          <a:blip r:embed="rId4" cstate="email">
            <a:alphaModFix amt="73000"/>
            <a:extLst>
              <a:ext uri="{BEBA8EAE-BF5A-486C-A8C5-ECC9F3942E4B}">
                <a14:imgProps xmlns:a14="http://schemas.microsoft.com/office/drawing/2010/main">
                  <a14:imgLayer r:embed="rId5">
                    <a14:imgEffect>
                      <a14:backgroundRemoval t="19014" b="79181" l="29511" r="82801"/>
                    </a14:imgEffect>
                    <a14:imgEffect>
                      <a14:brightnessContrast contrast="20000"/>
                    </a14:imgEffect>
                  </a14:imgLayer>
                </a14:imgProps>
              </a:ext>
              <a:ext uri="{28A0092B-C50C-407E-A947-70E740481C1C}">
                <a14:useLocalDpi xmlns:a14="http://schemas.microsoft.com/office/drawing/2010/main"/>
              </a:ext>
            </a:extLst>
          </a:blip>
          <a:srcRect l="32172" t="26329" r="27200" b="21515"/>
          <a:stretch>
            <a:fillRect/>
          </a:stretch>
        </p:blipFill>
        <p:spPr>
          <a:xfrm rot="5400000">
            <a:off x="2500858" y="671712"/>
            <a:ext cx="1272868" cy="1225550"/>
          </a:xfrm>
          <a:prstGeom prst="rect">
            <a:avLst/>
          </a:prstGeom>
        </p:spPr>
      </p:pic>
      <p:sp>
        <p:nvSpPr>
          <p:cNvPr id="7" name="Foliennummernplatzhalter 1">
            <a:extLst>
              <a:ext uri="{FF2B5EF4-FFF2-40B4-BE49-F238E27FC236}">
                <a16:creationId xmlns:a16="http://schemas.microsoft.com/office/drawing/2014/main" id="{3A85A54E-DF8F-06E1-5AEE-486C51561885}"/>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42248226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2B104-B849-0DC6-E5BB-744C87192C1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4A7374A-9925-CE2C-C156-DAB6FE1F9D10}"/>
              </a:ext>
            </a:extLst>
          </p:cNvPr>
          <p:cNvSpPr txBox="1">
            <a:spLocks noChangeArrowheads="1"/>
          </p:cNvSpPr>
          <p:nvPr/>
        </p:nvSpPr>
        <p:spPr bwMode="auto">
          <a:xfrm>
            <a:off x="757189" y="433901"/>
            <a:ext cx="5737047"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Interviste</a:t>
            </a: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 </a:t>
            </a:r>
            <a:r>
              <a:rPr kumimoji="0" lang="de-CH" sz="24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empatiche</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10" name="Textfeld 9">
            <a:extLst>
              <a:ext uri="{FF2B5EF4-FFF2-40B4-BE49-F238E27FC236}">
                <a16:creationId xmlns:a16="http://schemas.microsoft.com/office/drawing/2014/main" id="{F8A8BE43-16EF-DD85-5139-21708AEEB310}"/>
              </a:ext>
            </a:extLst>
          </p:cNvPr>
          <p:cNvSpPr txBox="1"/>
          <p:nvPr/>
        </p:nvSpPr>
        <p:spPr>
          <a:xfrm>
            <a:off x="1764736" y="1286868"/>
            <a:ext cx="8641091" cy="1862048"/>
          </a:xfrm>
          <a:prstGeom prst="rect">
            <a:avLst/>
          </a:prstGeom>
          <a:solidFill>
            <a:schemeClr val="bg1">
              <a:lumMod val="95000"/>
            </a:schemeClr>
          </a:solidFill>
        </p:spPr>
        <p:txBody>
          <a:bodyPr wrap="square">
            <a:spAutoFit/>
          </a:bodyPr>
          <a:lstStyle/>
          <a:p>
            <a:pPr>
              <a:spcBef>
                <a:spcPts val="600"/>
              </a:spcBef>
              <a:spcAft>
                <a:spcPts val="600"/>
              </a:spcAft>
            </a:pPr>
            <a:r>
              <a:rPr lang="de-DE" sz="1700" b="1" dirty="0">
                <a:solidFill>
                  <a:srgbClr val="B11B96"/>
                </a:solidFill>
                <a:latin typeface="Century Gothic"/>
              </a:rPr>
              <a:t>dire</a:t>
            </a:r>
            <a:r>
              <a:rPr lang="de-DE" sz="1700" b="1" dirty="0">
                <a:solidFill>
                  <a:srgbClr val="697D91"/>
                </a:solidFill>
                <a:latin typeface="Century Gothic"/>
              </a:rPr>
              <a:t>: </a:t>
            </a:r>
            <a:r>
              <a:rPr lang="de-DE" sz="1700" dirty="0">
                <a:solidFill>
                  <a:srgbClr val="697D91"/>
                </a:solidFill>
                <a:latin typeface="Century Gothic"/>
              </a:rPr>
              <a:t>affermazioni concrete </a:t>
            </a:r>
            <a:r>
              <a:rPr lang="de-DE" sz="1700" i="1" dirty="0">
                <a:solidFill>
                  <a:srgbClr val="697D91"/>
                </a:solidFill>
                <a:latin typeface="Century Gothic"/>
              </a:rPr>
              <a:t>(«Non ho tempo per questo.»)</a:t>
            </a:r>
          </a:p>
          <a:p>
            <a:pPr>
              <a:spcBef>
                <a:spcPts val="600"/>
              </a:spcBef>
              <a:spcAft>
                <a:spcPts val="600"/>
              </a:spcAft>
            </a:pPr>
            <a:r>
              <a:rPr lang="de-DE" sz="1700" b="1" dirty="0">
                <a:solidFill>
                  <a:srgbClr val="B11B96"/>
                </a:solidFill>
                <a:latin typeface="Century Gothic"/>
              </a:rPr>
              <a:t>pensare</a:t>
            </a:r>
            <a:r>
              <a:rPr lang="de-DE" sz="1700" b="1" dirty="0">
                <a:solidFill>
                  <a:srgbClr val="697D91"/>
                </a:solidFill>
                <a:latin typeface="Century Gothic"/>
              </a:rPr>
              <a:t>: </a:t>
            </a:r>
            <a:r>
              <a:rPr lang="de-DE" sz="1700" dirty="0">
                <a:solidFill>
                  <a:srgbClr val="697D91"/>
                </a:solidFill>
                <a:latin typeface="Century Gothic"/>
              </a:rPr>
              <a:t>riflessioni non dette </a:t>
            </a:r>
            <a:r>
              <a:rPr lang="de-DE" sz="1700" i="1" dirty="0">
                <a:solidFill>
                  <a:srgbClr val="697D91"/>
                </a:solidFill>
                <a:latin typeface="Century Gothic"/>
              </a:rPr>
              <a:t>(«Con </a:t>
            </a:r>
            <a:r>
              <a:rPr lang="de-DE" sz="1700" i="1" dirty="0" err="1">
                <a:solidFill>
                  <a:srgbClr val="697D91"/>
                </a:solidFill>
                <a:latin typeface="Century Gothic"/>
              </a:rPr>
              <a:t>l’apparecchio</a:t>
            </a:r>
            <a:r>
              <a:rPr lang="de-DE" sz="1700" i="1" dirty="0">
                <a:solidFill>
                  <a:srgbClr val="697D91"/>
                </a:solidFill>
                <a:latin typeface="Century Gothic"/>
              </a:rPr>
              <a:t> </a:t>
            </a:r>
            <a:r>
              <a:rPr lang="de-DE" sz="1700" i="1" dirty="0" err="1">
                <a:solidFill>
                  <a:srgbClr val="697D91"/>
                </a:solidFill>
                <a:latin typeface="Century Gothic"/>
              </a:rPr>
              <a:t>è</a:t>
            </a:r>
            <a:r>
              <a:rPr lang="de-DE" sz="1700" i="1" dirty="0">
                <a:solidFill>
                  <a:srgbClr val="697D91"/>
                </a:solidFill>
                <a:latin typeface="Century Gothic"/>
              </a:rPr>
              <a:t> una seccatura.»</a:t>
            </a:r>
            <a:r>
              <a:rPr lang="de-DE" sz="1700" dirty="0">
                <a:solidFill>
                  <a:srgbClr val="697D91"/>
                </a:solidFill>
                <a:latin typeface="Century Gothic"/>
              </a:rPr>
              <a:t>)</a:t>
            </a:r>
          </a:p>
          <a:p>
            <a:pPr>
              <a:spcBef>
                <a:spcPts val="600"/>
              </a:spcBef>
              <a:spcAft>
                <a:spcPts val="600"/>
              </a:spcAft>
            </a:pPr>
            <a:r>
              <a:rPr lang="de-DE" sz="1700" b="1" dirty="0">
                <a:solidFill>
                  <a:srgbClr val="B11B96"/>
                </a:solidFill>
                <a:latin typeface="Century Gothic"/>
              </a:rPr>
              <a:t>sentire</a:t>
            </a:r>
            <a:r>
              <a:rPr lang="de-DE" sz="1700" b="1" dirty="0">
                <a:solidFill>
                  <a:srgbClr val="697D91"/>
                </a:solidFill>
                <a:latin typeface="Century Gothic"/>
              </a:rPr>
              <a:t>: </a:t>
            </a:r>
            <a:r>
              <a:rPr lang="de-DE" sz="1700" dirty="0">
                <a:solidFill>
                  <a:srgbClr val="697D91"/>
                </a:solidFill>
                <a:latin typeface="Century Gothic"/>
              </a:rPr>
              <a:t>emozioni (frenesia/imbarazzo)</a:t>
            </a:r>
          </a:p>
          <a:p>
            <a:pPr>
              <a:spcBef>
                <a:spcPts val="600"/>
              </a:spcBef>
              <a:spcAft>
                <a:spcPts val="600"/>
              </a:spcAft>
            </a:pPr>
            <a:r>
              <a:rPr lang="de-DE" sz="1700" b="1" dirty="0">
                <a:solidFill>
                  <a:srgbClr val="B11B96"/>
                </a:solidFill>
                <a:latin typeface="Century Gothic"/>
              </a:rPr>
              <a:t>agire</a:t>
            </a:r>
            <a:r>
              <a:rPr lang="de-DE" sz="1700" b="1" dirty="0">
                <a:solidFill>
                  <a:srgbClr val="697D91"/>
                </a:solidFill>
                <a:latin typeface="Century Gothic"/>
              </a:rPr>
              <a:t>: </a:t>
            </a:r>
            <a:r>
              <a:rPr lang="de-DE" sz="1700" dirty="0">
                <a:solidFill>
                  <a:srgbClr val="697D91"/>
                </a:solidFill>
                <a:latin typeface="Century Gothic"/>
              </a:rPr>
              <a:t>comportamento osservabile (</a:t>
            </a:r>
            <a:r>
              <a:rPr lang="de-DE" sz="1700" dirty="0" err="1">
                <a:solidFill>
                  <a:srgbClr val="697D91"/>
                </a:solidFill>
                <a:latin typeface="Century Gothic"/>
              </a:rPr>
              <a:t>buttare</a:t>
            </a:r>
            <a:r>
              <a:rPr lang="de-DE" sz="1700" dirty="0">
                <a:solidFill>
                  <a:srgbClr val="697D91"/>
                </a:solidFill>
                <a:latin typeface="Century Gothic"/>
              </a:rPr>
              <a:t> via la mela, scegliere un’altra merenda)</a:t>
            </a:r>
          </a:p>
        </p:txBody>
      </p:sp>
      <p:sp>
        <p:nvSpPr>
          <p:cNvPr id="7" name="Textfeld 6">
            <a:extLst>
              <a:ext uri="{FF2B5EF4-FFF2-40B4-BE49-F238E27FC236}">
                <a16:creationId xmlns:a16="http://schemas.microsoft.com/office/drawing/2014/main" id="{8E48D7C0-814A-92CF-767F-CC9FE7C79C56}"/>
              </a:ext>
            </a:extLst>
          </p:cNvPr>
          <p:cNvSpPr txBox="1"/>
          <p:nvPr/>
        </p:nvSpPr>
        <p:spPr>
          <a:xfrm>
            <a:off x="1764736" y="3182145"/>
            <a:ext cx="8641091" cy="1862048"/>
          </a:xfrm>
          <a:prstGeom prst="rect">
            <a:avLst/>
          </a:prstGeom>
          <a:solidFill>
            <a:schemeClr val="bg1">
              <a:lumMod val="95000"/>
            </a:schemeClr>
          </a:solidFill>
        </p:spPr>
        <p:txBody>
          <a:bodyPr wrap="square">
            <a:spAutoFit/>
          </a:bodyPr>
          <a:lstStyle/>
          <a:p>
            <a:pPr marL="342900" indent="-342900">
              <a:spcBef>
                <a:spcPts val="600"/>
              </a:spcBef>
              <a:spcAft>
                <a:spcPts val="600"/>
              </a:spcAft>
              <a:buFont typeface="Wingdings" panose="05000000000000000000" pitchFamily="2" charset="2"/>
              <a:buChar char="Ø"/>
            </a:pPr>
            <a:r>
              <a:rPr lang="de-DE" sz="1700" b="1" dirty="0">
                <a:solidFill>
                  <a:srgbClr val="B11B96"/>
                </a:solidFill>
                <a:latin typeface="Century Gothic"/>
              </a:rPr>
              <a:t>Pain Points </a:t>
            </a:r>
            <a:r>
              <a:rPr lang="de-DE" sz="1700" dirty="0">
                <a:solidFill>
                  <a:srgbClr val="697D91"/>
                </a:solidFill>
                <a:latin typeface="Century Gothic"/>
              </a:rPr>
              <a:t>(ad es. difficoltà </a:t>
            </a:r>
            <a:r>
              <a:rPr lang="de-DE" sz="1700" dirty="0" err="1">
                <a:solidFill>
                  <a:srgbClr val="697D91"/>
                </a:solidFill>
                <a:latin typeface="Century Gothic"/>
              </a:rPr>
              <a:t>a mordere</a:t>
            </a:r>
            <a:r>
              <a:rPr lang="de-DE" sz="1700" dirty="0">
                <a:solidFill>
                  <a:srgbClr val="697D91"/>
                </a:solidFill>
                <a:latin typeface="Century Gothic"/>
              </a:rPr>
              <a:t>, </a:t>
            </a:r>
            <a:r>
              <a:rPr lang="de-DE" sz="1700" dirty="0" err="1">
                <a:solidFill>
                  <a:srgbClr val="697D91"/>
                </a:solidFill>
                <a:latin typeface="Century Gothic"/>
              </a:rPr>
              <a:t>disgusto</a:t>
            </a:r>
            <a:r>
              <a:rPr lang="de-DE" sz="1700" dirty="0">
                <a:solidFill>
                  <a:srgbClr val="697D91"/>
                </a:solidFill>
                <a:latin typeface="Century Gothic"/>
              </a:rPr>
              <a:t>, stress da tempo)</a:t>
            </a:r>
          </a:p>
          <a:p>
            <a:pPr marL="342900" indent="-342900">
              <a:spcBef>
                <a:spcPts val="600"/>
              </a:spcBef>
              <a:spcAft>
                <a:spcPts val="600"/>
              </a:spcAft>
              <a:buFont typeface="Wingdings" panose="05000000000000000000" pitchFamily="2" charset="2"/>
              <a:buChar char="Ø"/>
            </a:pPr>
            <a:r>
              <a:rPr lang="de-DE" sz="1700" b="1" dirty="0">
                <a:solidFill>
                  <a:srgbClr val="B11B96"/>
                </a:solidFill>
                <a:latin typeface="Century Gothic"/>
              </a:rPr>
              <a:t>Gains </a:t>
            </a:r>
            <a:r>
              <a:rPr lang="de-DE" sz="1700" dirty="0">
                <a:solidFill>
                  <a:srgbClr val="697D91"/>
                </a:solidFill>
                <a:latin typeface="Century Gothic"/>
              </a:rPr>
              <a:t>(ad es. poter consumare la merenda in modo semplice e piacevole, sentirsi a proprio agio mentre si mangia) </a:t>
            </a:r>
          </a:p>
          <a:p>
            <a:pPr marL="342900" indent="-342900">
              <a:spcBef>
                <a:spcPts val="600"/>
              </a:spcBef>
              <a:spcAft>
                <a:spcPts val="600"/>
              </a:spcAft>
              <a:buFont typeface="Wingdings" panose="05000000000000000000" pitchFamily="2" charset="2"/>
              <a:buChar char="Ø"/>
            </a:pPr>
            <a:r>
              <a:rPr lang="de-DE" sz="1700" b="1" dirty="0">
                <a:solidFill>
                  <a:srgbClr val="B11B96"/>
                </a:solidFill>
                <a:latin typeface="Century Gothic"/>
              </a:rPr>
              <a:t>Conclusioni </a:t>
            </a:r>
            <a:r>
              <a:rPr lang="de-DE" sz="1700" dirty="0">
                <a:solidFill>
                  <a:srgbClr val="697D91"/>
                </a:solidFill>
                <a:latin typeface="Century Gothic"/>
              </a:rPr>
              <a:t>(porzioni adatte alla bocca, veloce, pulito)</a:t>
            </a:r>
          </a:p>
          <a:p>
            <a:pPr marL="342900" indent="-342900">
              <a:spcBef>
                <a:spcPts val="600"/>
              </a:spcBef>
              <a:spcAft>
                <a:spcPts val="600"/>
              </a:spcAft>
              <a:buFont typeface="Wingdings" panose="05000000000000000000" pitchFamily="2" charset="2"/>
              <a:buChar char="Ø"/>
            </a:pPr>
            <a:r>
              <a:rPr lang="de-DE" sz="1700" b="1" dirty="0">
                <a:solidFill>
                  <a:srgbClr val="B11B96"/>
                </a:solidFill>
                <a:latin typeface="Century Gothic"/>
              </a:rPr>
              <a:t>Soluzioni adeguate</a:t>
            </a:r>
            <a:endParaRPr lang="de-DE" sz="1700" dirty="0">
              <a:solidFill>
                <a:srgbClr val="B11B96"/>
              </a:solidFill>
              <a:latin typeface="Century Gothic"/>
            </a:endParaRPr>
          </a:p>
        </p:txBody>
      </p:sp>
      <p:sp>
        <p:nvSpPr>
          <p:cNvPr id="8" name="Inhaltsplatzhalter 2">
            <a:extLst>
              <a:ext uri="{FF2B5EF4-FFF2-40B4-BE49-F238E27FC236}">
                <a16:creationId xmlns:a16="http://schemas.microsoft.com/office/drawing/2014/main" id="{60A0034B-AE1E-96D0-99D3-E215E49EF5A6}"/>
              </a:ext>
            </a:extLst>
          </p:cNvPr>
          <p:cNvSpPr txBox="1">
            <a:spLocks/>
          </p:cNvSpPr>
          <p:nvPr/>
        </p:nvSpPr>
        <p:spPr>
          <a:xfrm>
            <a:off x="1360715" y="5239412"/>
            <a:ext cx="9448800" cy="1013884"/>
          </a:xfrm>
          <a:prstGeom prst="rect">
            <a:avLst/>
          </a:prstGeom>
          <a:solidFill>
            <a:srgbClr val="0B4874"/>
          </a:solidFill>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599"/>
              </a:spcBef>
              <a:buClr>
                <a:schemeClr val="bg1"/>
              </a:buClr>
              <a:defRPr/>
            </a:pPr>
            <a:r>
              <a:rPr lang="de-CH" sz="1700" noProof="0" dirty="0">
                <a:solidFill>
                  <a:schemeClr val="bg1"/>
                </a:solidFill>
              </a:rPr>
              <a:t>spostano l’attenzione dal desiderio </a:t>
            </a:r>
            <a:r>
              <a:rPr lang="de-CH" sz="1700" i="1" noProof="0" dirty="0">
                <a:solidFill>
                  <a:schemeClr val="bg1"/>
                </a:solidFill>
              </a:rPr>
              <a:t>(«Cosa ti piacerebbe?»</a:t>
            </a:r>
            <a:r>
              <a:rPr lang="de-CH" sz="1700" noProof="0" dirty="0">
                <a:solidFill>
                  <a:schemeClr val="bg1"/>
                </a:solidFill>
              </a:rPr>
              <a:t>) alla situazione vissuta </a:t>
            </a:r>
            <a:r>
              <a:rPr lang="de-CH" sz="1700" i="1" noProof="0" dirty="0">
                <a:solidFill>
                  <a:schemeClr val="bg1"/>
                </a:solidFill>
              </a:rPr>
              <a:t>(«Raccontami di…»).</a:t>
            </a:r>
          </a:p>
          <a:p>
            <a:pPr lvl="1">
              <a:spcBef>
                <a:spcPts val="599"/>
              </a:spcBef>
              <a:buClr>
                <a:schemeClr val="bg1"/>
              </a:buClr>
              <a:defRPr/>
            </a:pPr>
            <a:r>
              <a:rPr lang="de-CH" sz="1700" noProof="0" dirty="0">
                <a:solidFill>
                  <a:schemeClr val="bg1"/>
                </a:solidFill>
              </a:rPr>
              <a:t>rendono visibili il contesto, i bisogni, i vincoli e le emozioni</a:t>
            </a:r>
            <a:r>
              <a:rPr lang="de-DE" sz="1700" dirty="0">
                <a:solidFill>
                  <a:schemeClr val="bg1"/>
                </a:solidFill>
              </a:rPr>
              <a:t>.</a:t>
            </a:r>
            <a:endParaRPr lang="de-CH" sz="1700" dirty="0">
              <a:solidFill>
                <a:schemeClr val="bg1"/>
              </a:solidFill>
            </a:endParaRPr>
          </a:p>
          <a:p>
            <a:pPr lvl="1">
              <a:spcBef>
                <a:spcPts val="599"/>
              </a:spcBef>
              <a:buClr>
                <a:srgbClr val="E7AB14"/>
              </a:buClr>
              <a:defRPr/>
            </a:pPr>
            <a:endParaRPr kumimoji="0" lang="de-CH" sz="1700" b="0" i="0" u="none" strike="noStrike" kern="1200" cap="none" spc="0" normalizeH="0" baseline="0" noProof="0" dirty="0">
              <a:ln>
                <a:noFill/>
              </a:ln>
              <a:solidFill>
                <a:schemeClr val="bg1"/>
              </a:solidFill>
              <a:effectLst/>
              <a:uLnTx/>
              <a:uFillTx/>
              <a:latin typeface="Century Gothic"/>
              <a:ea typeface="+mn-ea"/>
              <a:cs typeface="+mn-cs"/>
            </a:endParaRPr>
          </a:p>
        </p:txBody>
      </p:sp>
      <p:pic>
        <p:nvPicPr>
          <p:cNvPr id="5" name="Grafik 4" descr="Tintenfingerabdruck auf Papier">
            <a:extLst>
              <a:ext uri="{FF2B5EF4-FFF2-40B4-BE49-F238E27FC236}">
                <a16:creationId xmlns:a16="http://schemas.microsoft.com/office/drawing/2014/main" id="{F16C1916-33B0-287D-821D-B29A1366BEBB}"/>
              </a:ext>
            </a:extLst>
          </p:cNvPr>
          <p:cNvPicPr>
            <a:picLocks noChangeAspect="1"/>
          </p:cNvPicPr>
          <p:nvPr/>
        </p:nvPicPr>
        <p:blipFill>
          <a:blip r:embed="rId3" cstate="email">
            <a:duotone>
              <a:prstClr val="black"/>
              <a:srgbClr val="8EB403">
                <a:tint val="45000"/>
                <a:satMod val="400000"/>
              </a:srgbClr>
            </a:duotone>
            <a:extLst>
              <a:ext uri="{28A0092B-C50C-407E-A947-70E740481C1C}">
                <a14:useLocalDpi xmlns:a14="http://schemas.microsoft.com/office/drawing/2010/main"/>
              </a:ext>
            </a:extLst>
          </a:blip>
          <a:srcRect r="42071"/>
          <a:stretch>
            <a:fillRect/>
          </a:stretch>
        </p:blipFill>
        <p:spPr>
          <a:xfrm>
            <a:off x="5404348" y="419180"/>
            <a:ext cx="617808" cy="711335"/>
          </a:xfrm>
          <a:prstGeom prst="rect">
            <a:avLst/>
          </a:prstGeom>
        </p:spPr>
      </p:pic>
      <p:sp>
        <p:nvSpPr>
          <p:cNvPr id="3" name="Oval 11">
            <a:extLst>
              <a:ext uri="{FF2B5EF4-FFF2-40B4-BE49-F238E27FC236}">
                <a16:creationId xmlns:a16="http://schemas.microsoft.com/office/drawing/2014/main" id="{EB83B889-DA82-E9A8-8E28-671329125564}"/>
              </a:ext>
            </a:extLst>
          </p:cNvPr>
          <p:cNvSpPr>
            <a:spLocks noChangeArrowheads="1"/>
          </p:cNvSpPr>
          <p:nvPr/>
        </p:nvSpPr>
        <p:spPr bwMode="auto">
          <a:xfrm>
            <a:off x="4267200" y="346813"/>
            <a:ext cx="853162" cy="820120"/>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6" name="Freeform 51">
            <a:extLst>
              <a:ext uri="{FF2B5EF4-FFF2-40B4-BE49-F238E27FC236}">
                <a16:creationId xmlns:a16="http://schemas.microsoft.com/office/drawing/2014/main" id="{653904A1-EAFD-1251-B8AA-E8445883BB37}"/>
              </a:ext>
            </a:extLst>
          </p:cNvPr>
          <p:cNvSpPr>
            <a:spLocks noEditPoints="1"/>
          </p:cNvSpPr>
          <p:nvPr/>
        </p:nvSpPr>
        <p:spPr bwMode="auto">
          <a:xfrm>
            <a:off x="4397525" y="474072"/>
            <a:ext cx="551233" cy="544311"/>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sp>
        <p:nvSpPr>
          <p:cNvPr id="9" name="Foliennummernplatzhalter 1">
            <a:extLst>
              <a:ext uri="{FF2B5EF4-FFF2-40B4-BE49-F238E27FC236}">
                <a16:creationId xmlns:a16="http://schemas.microsoft.com/office/drawing/2014/main" id="{A2E6199E-769F-E58B-748C-A5D4CC17138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971992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995D5-60A5-D77E-D60F-0D6FF6A750DB}"/>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E270DC27-E848-DF81-6B09-BC7FAE839932}"/>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27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3" name="Textfeld 12">
            <a:extLst>
              <a:ext uri="{FF2B5EF4-FFF2-40B4-BE49-F238E27FC236}">
                <a16:creationId xmlns:a16="http://schemas.microsoft.com/office/drawing/2014/main" id="{EB5FD276-480E-842E-771B-34D5C65A6F6A}"/>
              </a:ext>
            </a:extLst>
          </p:cNvPr>
          <p:cNvSpPr txBox="1"/>
          <p:nvPr/>
        </p:nvSpPr>
        <p:spPr>
          <a:xfrm>
            <a:off x="7487756" y="1884142"/>
            <a:ext cx="4834452" cy="430887"/>
          </a:xfrm>
          <a:prstGeom prst="rect">
            <a:avLst/>
          </a:prstGeom>
          <a:noFill/>
        </p:spPr>
        <p:txBody>
          <a:bodyPr wrap="square" rtlCol="0">
            <a:spAutoFit/>
          </a:bodyPr>
          <a:lstStyle>
            <a:defPPr>
              <a:defRPr lang="ru-RU"/>
            </a:defPPr>
            <a:lvl1pPr>
              <a:defRPr sz="1600" b="1"/>
            </a:lvl1pPr>
          </a:lstStyle>
          <a:p>
            <a:r>
              <a:rPr lang="de-CH" sz="2200" dirty="0"/>
              <a:t>Serie di domande </a:t>
            </a:r>
            <a:r>
              <a:rPr lang="de-CH" sz="1800" b="0" dirty="0"/>
              <a:t>da personalizzare</a:t>
            </a:r>
          </a:p>
        </p:txBody>
      </p:sp>
      <p:sp>
        <p:nvSpPr>
          <p:cNvPr id="14" name="Textfeld 13">
            <a:extLst>
              <a:ext uri="{FF2B5EF4-FFF2-40B4-BE49-F238E27FC236}">
                <a16:creationId xmlns:a16="http://schemas.microsoft.com/office/drawing/2014/main" id="{9D7D7C21-7D51-12B2-8F99-6899838D12BC}"/>
              </a:ext>
            </a:extLst>
          </p:cNvPr>
          <p:cNvSpPr txBox="1"/>
          <p:nvPr/>
        </p:nvSpPr>
        <p:spPr>
          <a:xfrm>
            <a:off x="1481353" y="1884142"/>
            <a:ext cx="4834452" cy="430887"/>
          </a:xfrm>
          <a:prstGeom prst="rect">
            <a:avLst/>
          </a:prstGeom>
          <a:noFill/>
        </p:spPr>
        <p:txBody>
          <a:bodyPr wrap="square" rtlCol="0">
            <a:spAutoFit/>
          </a:bodyPr>
          <a:lstStyle>
            <a:defPPr>
              <a:defRPr lang="ru-RU"/>
            </a:defPPr>
            <a:lvl1pPr>
              <a:defRPr sz="1600" b="1"/>
            </a:lvl1pPr>
          </a:lstStyle>
          <a:p>
            <a:r>
              <a:rPr lang="de-CH" sz="2200" dirty="0"/>
              <a:t>Mappa </a:t>
            </a:r>
            <a:r>
              <a:rPr lang="de-CH" sz="2200" dirty="0" err="1"/>
              <a:t>dell'empatia</a:t>
            </a:r>
            <a:r>
              <a:rPr lang="de-CH" sz="2200" dirty="0"/>
              <a:t> </a:t>
            </a:r>
            <a:r>
              <a:rPr lang="de-CH" sz="1800" b="0" dirty="0"/>
              <a:t>per le risposte</a:t>
            </a:r>
          </a:p>
        </p:txBody>
      </p:sp>
      <p:sp>
        <p:nvSpPr>
          <p:cNvPr id="15" name="Rectangle 2">
            <a:extLst>
              <a:ext uri="{FF2B5EF4-FFF2-40B4-BE49-F238E27FC236}">
                <a16:creationId xmlns:a16="http://schemas.microsoft.com/office/drawing/2014/main" id="{52FC5864-B1E7-87E7-36F3-72A59BC8C84C}"/>
              </a:ext>
            </a:extLst>
          </p:cNvPr>
          <p:cNvSpPr txBox="1">
            <a:spLocks noChangeArrowheads="1"/>
          </p:cNvSpPr>
          <p:nvPr/>
        </p:nvSpPr>
        <p:spPr bwMode="auto">
          <a:xfrm>
            <a:off x="752427" y="542248"/>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2400" b="1" dirty="0">
                <a:solidFill>
                  <a:srgbClr val="0B4874"/>
                </a:solidFill>
                <a:latin typeface="Century Gothic" panose="020B0502020202020204" pitchFamily="34" charset="0"/>
                <a:ea typeface="ＭＳ Ｐゴシック" charset="0"/>
                <a:cs typeface="Arial"/>
              </a:rPr>
              <a:t>Strumenti per le </a:t>
            </a:r>
            <a:r>
              <a:rPr lang="de-CH" sz="2400" b="1" dirty="0" err="1">
                <a:solidFill>
                  <a:srgbClr val="0B4874"/>
                </a:solidFill>
                <a:latin typeface="Century Gothic" panose="020B0502020202020204" pitchFamily="34" charset="0"/>
                <a:ea typeface="ＭＳ Ｐゴシック" charset="0"/>
                <a:cs typeface="Arial"/>
              </a:rPr>
              <a:t>interviste</a:t>
            </a:r>
            <a:r>
              <a:rPr lang="de-CH" sz="2400" b="1" dirty="0">
                <a:solidFill>
                  <a:srgbClr val="0B4874"/>
                </a:solidFill>
                <a:latin typeface="Century Gothic" panose="020B0502020202020204" pitchFamily="34" charset="0"/>
                <a:ea typeface="ＭＳ Ｐゴシック" charset="0"/>
                <a:cs typeface="Arial"/>
              </a:rPr>
              <a:t> </a:t>
            </a:r>
            <a:r>
              <a:rPr lang="de-CH" sz="2400" b="1" dirty="0" err="1">
                <a:solidFill>
                  <a:srgbClr val="0B4874"/>
                </a:solidFill>
                <a:latin typeface="Century Gothic" panose="020B0502020202020204" pitchFamily="34" charset="0"/>
                <a:ea typeface="ＭＳ Ｐゴシック" charset="0"/>
                <a:cs typeface="Arial"/>
              </a:rPr>
              <a:t>empatiche</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pic>
        <p:nvPicPr>
          <p:cNvPr id="17" name="Grafik 16" descr="Post-it-Notizen 3 Silhouette">
            <a:extLst>
              <a:ext uri="{FF2B5EF4-FFF2-40B4-BE49-F238E27FC236}">
                <a16:creationId xmlns:a16="http://schemas.microsoft.com/office/drawing/2014/main" id="{21B6E8CD-B0B0-B7EA-AF17-A1B0C2CF732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851774" y="2744592"/>
            <a:ext cx="2234131" cy="2234131"/>
          </a:xfrm>
          <a:prstGeom prst="rect">
            <a:avLst/>
          </a:prstGeom>
        </p:spPr>
      </p:pic>
      <p:sp>
        <p:nvSpPr>
          <p:cNvPr id="18" name="Textfeld 17">
            <a:extLst>
              <a:ext uri="{FF2B5EF4-FFF2-40B4-BE49-F238E27FC236}">
                <a16:creationId xmlns:a16="http://schemas.microsoft.com/office/drawing/2014/main" id="{40A19255-A03E-2ADA-3A7E-B87597DC307F}"/>
              </a:ext>
            </a:extLst>
          </p:cNvPr>
          <p:cNvSpPr txBox="1"/>
          <p:nvPr/>
        </p:nvSpPr>
        <p:spPr>
          <a:xfrm>
            <a:off x="2042404" y="6240657"/>
            <a:ext cx="7928171" cy="400110"/>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Fonte: </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Adattato da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t>
            </a:r>
            <a:b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b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disponibile su https://gamestorming.com/empathy-map/, licenza: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pic>
        <p:nvPicPr>
          <p:cNvPr id="3" name="Grafik 2" descr="Tintenfingerabdruck auf Papier">
            <a:extLst>
              <a:ext uri="{FF2B5EF4-FFF2-40B4-BE49-F238E27FC236}">
                <a16:creationId xmlns:a16="http://schemas.microsoft.com/office/drawing/2014/main" id="{55A2D65A-F8FE-B5CE-F0ED-54C45A9B4A94}"/>
              </a:ext>
            </a:extLst>
          </p:cNvPr>
          <p:cNvPicPr>
            <a:picLocks noChangeAspect="1"/>
          </p:cNvPicPr>
          <p:nvPr/>
        </p:nvPicPr>
        <p:blipFill>
          <a:blip r:embed="rId4" cstate="email">
            <a:duotone>
              <a:prstClr val="black"/>
              <a:srgbClr val="8EB403">
                <a:tint val="45000"/>
                <a:satMod val="400000"/>
              </a:srgbClr>
            </a:duotone>
            <a:extLst>
              <a:ext uri="{28A0092B-C50C-407E-A947-70E740481C1C}">
                <a14:useLocalDpi xmlns:a14="http://schemas.microsoft.com/office/drawing/2010/main"/>
              </a:ext>
            </a:extLst>
          </a:blip>
          <a:srcRect r="42071"/>
          <a:stretch>
            <a:fillRect/>
          </a:stretch>
        </p:blipFill>
        <p:spPr>
          <a:xfrm>
            <a:off x="7639120" y="385958"/>
            <a:ext cx="822003" cy="946442"/>
          </a:xfrm>
          <a:prstGeom prst="rect">
            <a:avLst/>
          </a:prstGeom>
        </p:spPr>
      </p:pic>
      <p:sp>
        <p:nvSpPr>
          <p:cNvPr id="4" name="Oval 11">
            <a:extLst>
              <a:ext uri="{FF2B5EF4-FFF2-40B4-BE49-F238E27FC236}">
                <a16:creationId xmlns:a16="http://schemas.microsoft.com/office/drawing/2014/main" id="{A5611915-5BE1-C8E3-2158-CEA3339C6E41}"/>
              </a:ext>
            </a:extLst>
          </p:cNvPr>
          <p:cNvSpPr>
            <a:spLocks noChangeArrowheads="1"/>
          </p:cNvSpPr>
          <p:nvPr/>
        </p:nvSpPr>
        <p:spPr bwMode="auto">
          <a:xfrm>
            <a:off x="6450121" y="318416"/>
            <a:ext cx="1135146" cy="1136163"/>
          </a:xfrm>
          <a:prstGeom prst="ellipse">
            <a:avLst/>
          </a:prstGeom>
          <a:solidFill>
            <a:srgbClr val="0B4874"/>
          </a:solidFill>
          <a:ln>
            <a:solidFill>
              <a:schemeClr val="bg1"/>
            </a:solidFill>
          </a:ln>
        </p:spPr>
        <p:txBody>
          <a:bodyPr vert="horz" wrap="square" lIns="91440" tIns="45720" rIns="91440" bIns="45720" numCol="1" anchor="t" anchorCtr="0" compatLnSpc="1">
            <a:prstTxWarp prst="textNoShape">
              <a:avLst/>
            </a:prstTxWarp>
          </a:bodyPr>
          <a:lstStyle/>
          <a:p>
            <a:endParaRPr lang="fr-FR"/>
          </a:p>
        </p:txBody>
      </p:sp>
      <p:sp>
        <p:nvSpPr>
          <p:cNvPr id="6" name="Freeform 51">
            <a:extLst>
              <a:ext uri="{FF2B5EF4-FFF2-40B4-BE49-F238E27FC236}">
                <a16:creationId xmlns:a16="http://schemas.microsoft.com/office/drawing/2014/main" id="{1E5AE1E2-8A80-F8EB-BBBE-8EB78D4CF964}"/>
              </a:ext>
            </a:extLst>
          </p:cNvPr>
          <p:cNvSpPr>
            <a:spLocks noEditPoints="1"/>
          </p:cNvSpPr>
          <p:nvPr/>
        </p:nvSpPr>
        <p:spPr bwMode="auto">
          <a:xfrm>
            <a:off x="6636694" y="508418"/>
            <a:ext cx="733425" cy="754068"/>
          </a:xfrm>
          <a:custGeom>
            <a:avLst/>
            <a:gdLst>
              <a:gd name="T0" fmla="*/ 138 w 176"/>
              <a:gd name="T1" fmla="*/ 19 h 176"/>
              <a:gd name="T2" fmla="*/ 108 w 176"/>
              <a:gd name="T3" fmla="*/ 60 h 176"/>
              <a:gd name="T4" fmla="*/ 77 w 176"/>
              <a:gd name="T5" fmla="*/ 60 h 176"/>
              <a:gd name="T6" fmla="*/ 54 w 176"/>
              <a:gd name="T7" fmla="*/ 29 h 176"/>
              <a:gd name="T8" fmla="*/ 29 w 176"/>
              <a:gd name="T9" fmla="*/ 29 h 176"/>
              <a:gd name="T10" fmla="*/ 48 w 176"/>
              <a:gd name="T11" fmla="*/ 40 h 176"/>
              <a:gd name="T12" fmla="*/ 67 w 176"/>
              <a:gd name="T13" fmla="*/ 80 h 176"/>
              <a:gd name="T14" fmla="*/ 32 w 176"/>
              <a:gd name="T15" fmla="*/ 136 h 176"/>
              <a:gd name="T16" fmla="*/ 0 w 176"/>
              <a:gd name="T17" fmla="*/ 150 h 176"/>
              <a:gd name="T18" fmla="*/ 38 w 176"/>
              <a:gd name="T19" fmla="*/ 150 h 176"/>
              <a:gd name="T20" fmla="*/ 77 w 176"/>
              <a:gd name="T21" fmla="*/ 100 h 176"/>
              <a:gd name="T22" fmla="*/ 90 w 176"/>
              <a:gd name="T23" fmla="*/ 138 h 176"/>
              <a:gd name="T24" fmla="*/ 93 w 176"/>
              <a:gd name="T25" fmla="*/ 176 h 176"/>
              <a:gd name="T26" fmla="*/ 96 w 176"/>
              <a:gd name="T27" fmla="*/ 138 h 176"/>
              <a:gd name="T28" fmla="*/ 108 w 176"/>
              <a:gd name="T29" fmla="*/ 100 h 176"/>
              <a:gd name="T30" fmla="*/ 131 w 176"/>
              <a:gd name="T31" fmla="*/ 131 h 176"/>
              <a:gd name="T32" fmla="*/ 157 w 176"/>
              <a:gd name="T33" fmla="*/ 131 h 176"/>
              <a:gd name="T34" fmla="*/ 138 w 176"/>
              <a:gd name="T35" fmla="*/ 120 h 176"/>
              <a:gd name="T36" fmla="*/ 118 w 176"/>
              <a:gd name="T37" fmla="*/ 80 h 176"/>
              <a:gd name="T38" fmla="*/ 144 w 176"/>
              <a:gd name="T39" fmla="*/ 33 h 176"/>
              <a:gd name="T40" fmla="*/ 176 w 176"/>
              <a:gd name="T41" fmla="*/ 19 h 176"/>
              <a:gd name="T42" fmla="*/ 35 w 176"/>
              <a:gd name="T43" fmla="*/ 29 h 176"/>
              <a:gd name="T44" fmla="*/ 48 w 176"/>
              <a:gd name="T45" fmla="*/ 29 h 176"/>
              <a:gd name="T46" fmla="*/ 35 w 176"/>
              <a:gd name="T47" fmla="*/ 29 h 176"/>
              <a:gd name="T48" fmla="*/ 6 w 176"/>
              <a:gd name="T49" fmla="*/ 150 h 176"/>
              <a:gd name="T50" fmla="*/ 32 w 176"/>
              <a:gd name="T51" fmla="*/ 150 h 176"/>
              <a:gd name="T52" fmla="*/ 106 w 176"/>
              <a:gd name="T53" fmla="*/ 157 h 176"/>
              <a:gd name="T54" fmla="*/ 80 w 176"/>
              <a:gd name="T55" fmla="*/ 157 h 176"/>
              <a:gd name="T56" fmla="*/ 106 w 176"/>
              <a:gd name="T57" fmla="*/ 157 h 176"/>
              <a:gd name="T58" fmla="*/ 74 w 176"/>
              <a:gd name="T59" fmla="*/ 80 h 176"/>
              <a:gd name="T60" fmla="*/ 112 w 176"/>
              <a:gd name="T61" fmla="*/ 80 h 176"/>
              <a:gd name="T62" fmla="*/ 150 w 176"/>
              <a:gd name="T63" fmla="*/ 131 h 176"/>
              <a:gd name="T64" fmla="*/ 138 w 176"/>
              <a:gd name="T65" fmla="*/ 131 h 176"/>
              <a:gd name="T66" fmla="*/ 150 w 176"/>
              <a:gd name="T67" fmla="*/ 131 h 176"/>
              <a:gd name="T68" fmla="*/ 144 w 176"/>
              <a:gd name="T69" fmla="*/ 19 h 176"/>
              <a:gd name="T70" fmla="*/ 170 w 176"/>
              <a:gd name="T71" fmla="*/ 19 h 176"/>
              <a:gd name="T72" fmla="*/ 157 w 176"/>
              <a:gd name="T73" fmla="*/ 32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76" h="176">
                <a:moveTo>
                  <a:pt x="157" y="0"/>
                </a:moveTo>
                <a:cubicBezTo>
                  <a:pt x="146" y="0"/>
                  <a:pt x="138" y="9"/>
                  <a:pt x="138" y="19"/>
                </a:cubicBezTo>
                <a:cubicBezTo>
                  <a:pt x="138" y="23"/>
                  <a:pt x="138" y="26"/>
                  <a:pt x="140" y="28"/>
                </a:cubicBezTo>
                <a:cubicBezTo>
                  <a:pt x="108" y="60"/>
                  <a:pt x="108" y="60"/>
                  <a:pt x="108" y="60"/>
                </a:cubicBezTo>
                <a:cubicBezTo>
                  <a:pt x="104" y="56"/>
                  <a:pt x="99" y="54"/>
                  <a:pt x="93" y="54"/>
                </a:cubicBezTo>
                <a:cubicBezTo>
                  <a:pt x="87" y="54"/>
                  <a:pt x="81" y="56"/>
                  <a:pt x="77" y="60"/>
                </a:cubicBezTo>
                <a:cubicBezTo>
                  <a:pt x="53" y="35"/>
                  <a:pt x="53" y="35"/>
                  <a:pt x="53" y="35"/>
                </a:cubicBezTo>
                <a:cubicBezTo>
                  <a:pt x="54" y="33"/>
                  <a:pt x="54" y="31"/>
                  <a:pt x="54" y="29"/>
                </a:cubicBezTo>
                <a:cubicBezTo>
                  <a:pt x="54" y="22"/>
                  <a:pt x="49" y="16"/>
                  <a:pt x="42" y="16"/>
                </a:cubicBezTo>
                <a:cubicBezTo>
                  <a:pt x="35" y="16"/>
                  <a:pt x="29" y="22"/>
                  <a:pt x="29" y="29"/>
                </a:cubicBezTo>
                <a:cubicBezTo>
                  <a:pt x="29" y="36"/>
                  <a:pt x="35" y="42"/>
                  <a:pt x="42" y="42"/>
                </a:cubicBezTo>
                <a:cubicBezTo>
                  <a:pt x="44" y="42"/>
                  <a:pt x="46" y="41"/>
                  <a:pt x="48" y="40"/>
                </a:cubicBezTo>
                <a:cubicBezTo>
                  <a:pt x="73" y="64"/>
                  <a:pt x="73" y="64"/>
                  <a:pt x="73" y="64"/>
                </a:cubicBezTo>
                <a:cubicBezTo>
                  <a:pt x="69" y="69"/>
                  <a:pt x="67" y="74"/>
                  <a:pt x="67" y="80"/>
                </a:cubicBezTo>
                <a:cubicBezTo>
                  <a:pt x="67" y="86"/>
                  <a:pt x="69" y="91"/>
                  <a:pt x="73" y="96"/>
                </a:cubicBezTo>
                <a:cubicBezTo>
                  <a:pt x="32" y="136"/>
                  <a:pt x="32" y="136"/>
                  <a:pt x="32" y="136"/>
                </a:cubicBezTo>
                <a:cubicBezTo>
                  <a:pt x="29" y="133"/>
                  <a:pt x="24" y="131"/>
                  <a:pt x="19" y="131"/>
                </a:cubicBezTo>
                <a:cubicBezTo>
                  <a:pt x="9" y="131"/>
                  <a:pt x="0" y="140"/>
                  <a:pt x="0" y="150"/>
                </a:cubicBezTo>
                <a:cubicBezTo>
                  <a:pt x="0" y="161"/>
                  <a:pt x="9" y="170"/>
                  <a:pt x="19" y="170"/>
                </a:cubicBezTo>
                <a:cubicBezTo>
                  <a:pt x="30" y="170"/>
                  <a:pt x="38" y="161"/>
                  <a:pt x="38" y="150"/>
                </a:cubicBezTo>
                <a:cubicBezTo>
                  <a:pt x="38" y="147"/>
                  <a:pt x="38" y="144"/>
                  <a:pt x="36" y="141"/>
                </a:cubicBezTo>
                <a:cubicBezTo>
                  <a:pt x="77" y="100"/>
                  <a:pt x="77" y="100"/>
                  <a:pt x="77" y="100"/>
                </a:cubicBezTo>
                <a:cubicBezTo>
                  <a:pt x="81" y="103"/>
                  <a:pt x="85" y="105"/>
                  <a:pt x="90" y="105"/>
                </a:cubicBezTo>
                <a:cubicBezTo>
                  <a:pt x="90" y="138"/>
                  <a:pt x="90" y="138"/>
                  <a:pt x="90" y="138"/>
                </a:cubicBezTo>
                <a:cubicBezTo>
                  <a:pt x="81" y="139"/>
                  <a:pt x="74" y="147"/>
                  <a:pt x="74" y="157"/>
                </a:cubicBezTo>
                <a:cubicBezTo>
                  <a:pt x="74" y="167"/>
                  <a:pt x="82" y="176"/>
                  <a:pt x="93" y="176"/>
                </a:cubicBezTo>
                <a:cubicBezTo>
                  <a:pt x="103" y="176"/>
                  <a:pt x="112" y="167"/>
                  <a:pt x="112" y="157"/>
                </a:cubicBezTo>
                <a:cubicBezTo>
                  <a:pt x="112" y="147"/>
                  <a:pt x="105" y="139"/>
                  <a:pt x="96" y="138"/>
                </a:cubicBezTo>
                <a:cubicBezTo>
                  <a:pt x="96" y="105"/>
                  <a:pt x="96" y="105"/>
                  <a:pt x="96" y="105"/>
                </a:cubicBezTo>
                <a:cubicBezTo>
                  <a:pt x="101" y="105"/>
                  <a:pt x="105" y="103"/>
                  <a:pt x="108" y="100"/>
                </a:cubicBezTo>
                <a:cubicBezTo>
                  <a:pt x="133" y="125"/>
                  <a:pt x="133" y="125"/>
                  <a:pt x="133" y="125"/>
                </a:cubicBezTo>
                <a:cubicBezTo>
                  <a:pt x="132" y="127"/>
                  <a:pt x="131" y="129"/>
                  <a:pt x="131" y="131"/>
                </a:cubicBezTo>
                <a:cubicBezTo>
                  <a:pt x="131" y="138"/>
                  <a:pt x="137" y="144"/>
                  <a:pt x="144" y="144"/>
                </a:cubicBezTo>
                <a:cubicBezTo>
                  <a:pt x="151" y="144"/>
                  <a:pt x="157" y="138"/>
                  <a:pt x="157" y="131"/>
                </a:cubicBezTo>
                <a:cubicBezTo>
                  <a:pt x="157" y="124"/>
                  <a:pt x="151" y="118"/>
                  <a:pt x="144" y="118"/>
                </a:cubicBezTo>
                <a:cubicBezTo>
                  <a:pt x="142" y="118"/>
                  <a:pt x="139" y="119"/>
                  <a:pt x="138" y="120"/>
                </a:cubicBezTo>
                <a:cubicBezTo>
                  <a:pt x="113" y="96"/>
                  <a:pt x="113" y="96"/>
                  <a:pt x="113" y="96"/>
                </a:cubicBezTo>
                <a:cubicBezTo>
                  <a:pt x="116" y="91"/>
                  <a:pt x="118" y="86"/>
                  <a:pt x="118" y="80"/>
                </a:cubicBezTo>
                <a:cubicBezTo>
                  <a:pt x="118" y="74"/>
                  <a:pt x="116" y="69"/>
                  <a:pt x="113" y="64"/>
                </a:cubicBezTo>
                <a:cubicBezTo>
                  <a:pt x="144" y="33"/>
                  <a:pt x="144" y="33"/>
                  <a:pt x="144" y="33"/>
                </a:cubicBezTo>
                <a:cubicBezTo>
                  <a:pt x="147" y="36"/>
                  <a:pt x="152" y="38"/>
                  <a:pt x="157" y="38"/>
                </a:cubicBezTo>
                <a:cubicBezTo>
                  <a:pt x="167" y="38"/>
                  <a:pt x="176" y="30"/>
                  <a:pt x="176" y="19"/>
                </a:cubicBezTo>
                <a:cubicBezTo>
                  <a:pt x="176" y="9"/>
                  <a:pt x="167" y="0"/>
                  <a:pt x="157" y="0"/>
                </a:cubicBezTo>
                <a:close/>
                <a:moveTo>
                  <a:pt x="35" y="29"/>
                </a:moveTo>
                <a:cubicBezTo>
                  <a:pt x="35" y="25"/>
                  <a:pt x="38" y="22"/>
                  <a:pt x="42" y="22"/>
                </a:cubicBezTo>
                <a:cubicBezTo>
                  <a:pt x="45" y="22"/>
                  <a:pt x="48" y="25"/>
                  <a:pt x="48" y="29"/>
                </a:cubicBezTo>
                <a:cubicBezTo>
                  <a:pt x="48" y="32"/>
                  <a:pt x="45" y="35"/>
                  <a:pt x="42" y="35"/>
                </a:cubicBezTo>
                <a:cubicBezTo>
                  <a:pt x="38" y="35"/>
                  <a:pt x="35" y="32"/>
                  <a:pt x="35" y="29"/>
                </a:cubicBezTo>
                <a:close/>
                <a:moveTo>
                  <a:pt x="19" y="163"/>
                </a:moveTo>
                <a:cubicBezTo>
                  <a:pt x="12" y="163"/>
                  <a:pt x="6" y="157"/>
                  <a:pt x="6" y="150"/>
                </a:cubicBezTo>
                <a:cubicBezTo>
                  <a:pt x="6" y="143"/>
                  <a:pt x="12" y="138"/>
                  <a:pt x="19" y="138"/>
                </a:cubicBezTo>
                <a:cubicBezTo>
                  <a:pt x="26" y="138"/>
                  <a:pt x="32" y="143"/>
                  <a:pt x="32" y="150"/>
                </a:cubicBezTo>
                <a:cubicBezTo>
                  <a:pt x="32" y="157"/>
                  <a:pt x="26" y="163"/>
                  <a:pt x="19" y="163"/>
                </a:cubicBezTo>
                <a:close/>
                <a:moveTo>
                  <a:pt x="106" y="157"/>
                </a:moveTo>
                <a:cubicBezTo>
                  <a:pt x="106" y="164"/>
                  <a:pt x="100" y="170"/>
                  <a:pt x="93" y="170"/>
                </a:cubicBezTo>
                <a:cubicBezTo>
                  <a:pt x="86" y="170"/>
                  <a:pt x="80" y="164"/>
                  <a:pt x="80" y="157"/>
                </a:cubicBezTo>
                <a:cubicBezTo>
                  <a:pt x="80" y="150"/>
                  <a:pt x="86" y="144"/>
                  <a:pt x="93" y="144"/>
                </a:cubicBezTo>
                <a:cubicBezTo>
                  <a:pt x="100" y="144"/>
                  <a:pt x="106" y="150"/>
                  <a:pt x="106" y="157"/>
                </a:cubicBezTo>
                <a:close/>
                <a:moveTo>
                  <a:pt x="93" y="99"/>
                </a:moveTo>
                <a:cubicBezTo>
                  <a:pt x="82" y="99"/>
                  <a:pt x="74" y="91"/>
                  <a:pt x="74" y="80"/>
                </a:cubicBezTo>
                <a:cubicBezTo>
                  <a:pt x="74" y="69"/>
                  <a:pt x="82" y="61"/>
                  <a:pt x="93" y="61"/>
                </a:cubicBezTo>
                <a:cubicBezTo>
                  <a:pt x="103" y="61"/>
                  <a:pt x="112" y="69"/>
                  <a:pt x="112" y="80"/>
                </a:cubicBezTo>
                <a:cubicBezTo>
                  <a:pt x="112" y="91"/>
                  <a:pt x="103" y="99"/>
                  <a:pt x="93" y="99"/>
                </a:cubicBezTo>
                <a:close/>
                <a:moveTo>
                  <a:pt x="150" y="131"/>
                </a:moveTo>
                <a:cubicBezTo>
                  <a:pt x="150" y="135"/>
                  <a:pt x="148" y="138"/>
                  <a:pt x="144" y="138"/>
                </a:cubicBezTo>
                <a:cubicBezTo>
                  <a:pt x="140" y="138"/>
                  <a:pt x="138" y="135"/>
                  <a:pt x="138" y="131"/>
                </a:cubicBezTo>
                <a:cubicBezTo>
                  <a:pt x="138" y="128"/>
                  <a:pt x="140" y="125"/>
                  <a:pt x="144" y="125"/>
                </a:cubicBezTo>
                <a:cubicBezTo>
                  <a:pt x="148" y="125"/>
                  <a:pt x="150" y="128"/>
                  <a:pt x="150" y="131"/>
                </a:cubicBezTo>
                <a:close/>
                <a:moveTo>
                  <a:pt x="157" y="32"/>
                </a:moveTo>
                <a:cubicBezTo>
                  <a:pt x="150" y="32"/>
                  <a:pt x="144" y="26"/>
                  <a:pt x="144" y="19"/>
                </a:cubicBezTo>
                <a:cubicBezTo>
                  <a:pt x="144" y="12"/>
                  <a:pt x="150" y="6"/>
                  <a:pt x="157" y="6"/>
                </a:cubicBezTo>
                <a:cubicBezTo>
                  <a:pt x="164" y="6"/>
                  <a:pt x="170" y="12"/>
                  <a:pt x="170" y="19"/>
                </a:cubicBezTo>
                <a:cubicBezTo>
                  <a:pt x="170" y="26"/>
                  <a:pt x="164" y="32"/>
                  <a:pt x="157" y="32"/>
                </a:cubicBezTo>
                <a:close/>
                <a:moveTo>
                  <a:pt x="157" y="32"/>
                </a:moveTo>
                <a:cubicBezTo>
                  <a:pt x="157" y="32"/>
                  <a:pt x="157" y="32"/>
                  <a:pt x="157" y="32"/>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r-FR"/>
          </a:p>
        </p:txBody>
      </p:sp>
      <p:pic>
        <p:nvPicPr>
          <p:cNvPr id="7" name="Immagine 6">
            <a:extLst>
              <a:ext uri="{FF2B5EF4-FFF2-40B4-BE49-F238E27FC236}">
                <a16:creationId xmlns:a16="http://schemas.microsoft.com/office/drawing/2014/main" id="{7A4E8073-2735-8CD3-1694-36D9FCDE69A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861177" y="2761737"/>
            <a:ext cx="4135586" cy="2325195"/>
          </a:xfrm>
          <a:prstGeom prst="rect">
            <a:avLst/>
          </a:prstGeom>
        </p:spPr>
      </p:pic>
    </p:spTree>
    <p:extLst>
      <p:ext uri="{BB962C8B-B14F-4D97-AF65-F5344CB8AC3E}">
        <p14:creationId xmlns:p14="http://schemas.microsoft.com/office/powerpoint/2010/main" val="24911269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6778859B-7866-8E0B-D0BD-DE4204B802B0}"/>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Gleichschenkliges Dreieck 41">
            <a:extLst>
              <a:ext uri="{FF2B5EF4-FFF2-40B4-BE49-F238E27FC236}">
                <a16:creationId xmlns:a16="http://schemas.microsoft.com/office/drawing/2014/main" id="{3535B80A-37B4-C410-EBF9-7CD3358F3CEE}"/>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1" name="Gleichschenkliges Dreieck 40">
            <a:extLst>
              <a:ext uri="{FF2B5EF4-FFF2-40B4-BE49-F238E27FC236}">
                <a16:creationId xmlns:a16="http://schemas.microsoft.com/office/drawing/2014/main" id="{8CC50F00-353A-B14B-157F-8E6B12E1D41F}"/>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3" name="Gleichschenkliges Dreieck 42">
            <a:extLst>
              <a:ext uri="{FF2B5EF4-FFF2-40B4-BE49-F238E27FC236}">
                <a16:creationId xmlns:a16="http://schemas.microsoft.com/office/drawing/2014/main" id="{FB91FA86-B226-29D3-C93C-356111C3FDB3}"/>
              </a:ext>
            </a:extLst>
          </p:cNvPr>
          <p:cNvSpPr/>
          <p:nvPr/>
        </p:nvSpPr>
        <p:spPr>
          <a:xfrm rot="5400000" flipH="1">
            <a:off x="7416322" y="-1353936"/>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0" name="Gleichschenkliges Dreieck 39">
            <a:extLst>
              <a:ext uri="{FF2B5EF4-FFF2-40B4-BE49-F238E27FC236}">
                <a16:creationId xmlns:a16="http://schemas.microsoft.com/office/drawing/2014/main" id="{F55061CD-8038-8D24-8BAC-3AAB1E17B5A4}"/>
              </a:ext>
            </a:extLst>
          </p:cNvPr>
          <p:cNvSpPr/>
          <p:nvPr/>
        </p:nvSpPr>
        <p:spPr>
          <a:xfrm rot="16200000">
            <a:off x="6575064" y="1233192"/>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0" name="Gleichschenkliges Dreieck 19">
            <a:extLst>
              <a:ext uri="{FF2B5EF4-FFF2-40B4-BE49-F238E27FC236}">
                <a16:creationId xmlns:a16="http://schemas.microsoft.com/office/drawing/2014/main" id="{5CD58A3C-FD30-113C-1413-F9F30D4BC57F}"/>
              </a:ext>
            </a:extLst>
          </p:cNvPr>
          <p:cNvSpPr/>
          <p:nvPr/>
        </p:nvSpPr>
        <p:spPr>
          <a:xfrm rot="5698340">
            <a:off x="8213428"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Gleichschenkliges Dreieck 11">
            <a:extLst>
              <a:ext uri="{FF2B5EF4-FFF2-40B4-BE49-F238E27FC236}">
                <a16:creationId xmlns:a16="http://schemas.microsoft.com/office/drawing/2014/main" id="{A5C34198-3BA2-5126-1B09-8D5CAAADF445}"/>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ilkreis 21">
            <a:extLst>
              <a:ext uri="{FF2B5EF4-FFF2-40B4-BE49-F238E27FC236}">
                <a16:creationId xmlns:a16="http://schemas.microsoft.com/office/drawing/2014/main" id="{7CC6F89F-5CFA-2C46-6218-61483E00DAD6}"/>
              </a:ext>
            </a:extLst>
          </p:cNvPr>
          <p:cNvSpPr/>
          <p:nvPr/>
        </p:nvSpPr>
        <p:spPr>
          <a:xfrm rot="3051141">
            <a:off x="4048696"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cxnSp>
        <p:nvCxnSpPr>
          <p:cNvPr id="14" name="Gerader Verbinder 13">
            <a:extLst>
              <a:ext uri="{FF2B5EF4-FFF2-40B4-BE49-F238E27FC236}">
                <a16:creationId xmlns:a16="http://schemas.microsoft.com/office/drawing/2014/main" id="{61AC3678-BEAA-1936-AEC0-416CAAE79E79}"/>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EC04A262-49DE-22C4-AF04-7403A713BBF1}"/>
              </a:ext>
            </a:extLst>
          </p:cNvPr>
          <p:cNvSpPr txBox="1"/>
          <p:nvPr/>
        </p:nvSpPr>
        <p:spPr>
          <a:xfrm>
            <a:off x="257547" y="6656535"/>
            <a:ext cx="11410577" cy="246221"/>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Fonte: </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Adattato da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disponibile all'indirizzo https://gamestorming.com/empathy-map/, licenza: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27" name="Gerader Verbinder 26">
            <a:extLst>
              <a:ext uri="{FF2B5EF4-FFF2-40B4-BE49-F238E27FC236}">
                <a16:creationId xmlns:a16="http://schemas.microsoft.com/office/drawing/2014/main" id="{FA62B60C-D89E-2873-5050-6019981AABFB}"/>
              </a:ext>
            </a:extLst>
          </p:cNvPr>
          <p:cNvCxnSpPr>
            <a:cxnSpLocks/>
          </p:cNvCxnSpPr>
          <p:nvPr/>
        </p:nvCxnSpPr>
        <p:spPr>
          <a:xfrm>
            <a:off x="6076980" y="0"/>
            <a:ext cx="14346" cy="3641874"/>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4B505C7F-45C5-BD80-824F-11379FE4091A}"/>
              </a:ext>
            </a:extLst>
          </p:cNvPr>
          <p:cNvSpPr txBox="1"/>
          <p:nvPr/>
        </p:nvSpPr>
        <p:spPr>
          <a:xfrm>
            <a:off x="1002165" y="-23269"/>
            <a:ext cx="666750" cy="707886"/>
          </a:xfrm>
          <a:prstGeom prst="rect">
            <a:avLst/>
          </a:prstGeom>
          <a:noFill/>
        </p:spPr>
        <p:txBody>
          <a:bodyPr wrap="square" rtlCol="0">
            <a:spAutoFit/>
          </a:bodyPr>
          <a:lstStyle/>
          <a:p>
            <a:pPr algn="ctr"/>
            <a:r>
              <a:rPr lang="de-CH" sz="4000" b="1" dirty="0"/>
              <a:t>1</a:t>
            </a:r>
          </a:p>
        </p:txBody>
      </p:sp>
      <p:sp>
        <p:nvSpPr>
          <p:cNvPr id="26" name="Textfeld 25">
            <a:extLst>
              <a:ext uri="{FF2B5EF4-FFF2-40B4-BE49-F238E27FC236}">
                <a16:creationId xmlns:a16="http://schemas.microsoft.com/office/drawing/2014/main" id="{B614C5D5-9792-9607-285A-106E095BD2AF}"/>
              </a:ext>
            </a:extLst>
          </p:cNvPr>
          <p:cNvSpPr txBox="1"/>
          <p:nvPr/>
        </p:nvSpPr>
        <p:spPr>
          <a:xfrm>
            <a:off x="6157211" y="-60993"/>
            <a:ext cx="666750" cy="707886"/>
          </a:xfrm>
          <a:prstGeom prst="rect">
            <a:avLst/>
          </a:prstGeom>
          <a:noFill/>
        </p:spPr>
        <p:txBody>
          <a:bodyPr wrap="square" rtlCol="0">
            <a:spAutoFit/>
          </a:bodyPr>
          <a:lstStyle/>
          <a:p>
            <a:pPr algn="ctr"/>
            <a:r>
              <a:rPr lang="de-CH" sz="4000" b="1" dirty="0"/>
              <a:t>2</a:t>
            </a:r>
          </a:p>
        </p:txBody>
      </p:sp>
      <p:sp>
        <p:nvSpPr>
          <p:cNvPr id="21" name="Teilkreis 20">
            <a:extLst>
              <a:ext uri="{FF2B5EF4-FFF2-40B4-BE49-F238E27FC236}">
                <a16:creationId xmlns:a16="http://schemas.microsoft.com/office/drawing/2014/main" id="{BC3693D5-2918-E288-9846-904F9E81CF23}"/>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10" name="Mond 9">
            <a:extLst>
              <a:ext uri="{FF2B5EF4-FFF2-40B4-BE49-F238E27FC236}">
                <a16:creationId xmlns:a16="http://schemas.microsoft.com/office/drawing/2014/main" id="{058BEEAF-D3A0-BBD9-3E37-D82831C15D19}"/>
              </a:ext>
            </a:extLst>
          </p:cNvPr>
          <p:cNvSpPr/>
          <p:nvPr/>
        </p:nvSpPr>
        <p:spPr>
          <a:xfrm>
            <a:off x="3886201" y="2694043"/>
            <a:ext cx="76046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Ellipse 4">
            <a:extLst>
              <a:ext uri="{FF2B5EF4-FFF2-40B4-BE49-F238E27FC236}">
                <a16:creationId xmlns:a16="http://schemas.microsoft.com/office/drawing/2014/main" id="{F55ED1A0-23F8-85CA-2C3C-3863E543B0D7}"/>
              </a:ext>
            </a:extLst>
          </p:cNvPr>
          <p:cNvSpPr/>
          <p:nvPr/>
        </p:nvSpPr>
        <p:spPr>
          <a:xfrm>
            <a:off x="7525518" y="2270127"/>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1" name="Textfeld 30">
            <a:extLst>
              <a:ext uri="{FF2B5EF4-FFF2-40B4-BE49-F238E27FC236}">
                <a16:creationId xmlns:a16="http://schemas.microsoft.com/office/drawing/2014/main" id="{4FCD2072-7515-0A34-8B72-FFED3976326C}"/>
              </a:ext>
            </a:extLst>
          </p:cNvPr>
          <p:cNvSpPr txBox="1"/>
          <p:nvPr/>
        </p:nvSpPr>
        <p:spPr>
          <a:xfrm>
            <a:off x="11449844" y="292950"/>
            <a:ext cx="666750" cy="707886"/>
          </a:xfrm>
          <a:prstGeom prst="rect">
            <a:avLst/>
          </a:prstGeom>
          <a:noFill/>
        </p:spPr>
        <p:txBody>
          <a:bodyPr wrap="square" rtlCol="0">
            <a:spAutoFit/>
          </a:bodyPr>
          <a:lstStyle/>
          <a:p>
            <a:pPr algn="ctr"/>
            <a:r>
              <a:rPr lang="de-CH" sz="4000" b="1" dirty="0"/>
              <a:t>3</a:t>
            </a:r>
          </a:p>
        </p:txBody>
      </p:sp>
      <p:sp>
        <p:nvSpPr>
          <p:cNvPr id="32" name="Textfeld 31">
            <a:extLst>
              <a:ext uri="{FF2B5EF4-FFF2-40B4-BE49-F238E27FC236}">
                <a16:creationId xmlns:a16="http://schemas.microsoft.com/office/drawing/2014/main" id="{EDE99E07-60FE-5F26-83C0-E8F8A769A61A}"/>
              </a:ext>
            </a:extLst>
          </p:cNvPr>
          <p:cNvSpPr txBox="1"/>
          <p:nvPr/>
        </p:nvSpPr>
        <p:spPr>
          <a:xfrm>
            <a:off x="11516493" y="3442355"/>
            <a:ext cx="666750" cy="707886"/>
          </a:xfrm>
          <a:prstGeom prst="rect">
            <a:avLst/>
          </a:prstGeom>
          <a:noFill/>
        </p:spPr>
        <p:txBody>
          <a:bodyPr wrap="square" rtlCol="0">
            <a:spAutoFit/>
          </a:bodyPr>
          <a:lstStyle/>
          <a:p>
            <a:pPr algn="ctr"/>
            <a:r>
              <a:rPr lang="de-CH" sz="4000" b="1" dirty="0"/>
              <a:t>4</a:t>
            </a:r>
          </a:p>
        </p:txBody>
      </p:sp>
      <p:sp>
        <p:nvSpPr>
          <p:cNvPr id="33" name="Textfeld 32">
            <a:extLst>
              <a:ext uri="{FF2B5EF4-FFF2-40B4-BE49-F238E27FC236}">
                <a16:creationId xmlns:a16="http://schemas.microsoft.com/office/drawing/2014/main" id="{DF844769-AD94-50A3-7042-491DCD185DEC}"/>
              </a:ext>
            </a:extLst>
          </p:cNvPr>
          <p:cNvSpPr txBox="1"/>
          <p:nvPr/>
        </p:nvSpPr>
        <p:spPr>
          <a:xfrm>
            <a:off x="7859775" y="4830496"/>
            <a:ext cx="666750" cy="707886"/>
          </a:xfrm>
          <a:prstGeom prst="rect">
            <a:avLst/>
          </a:prstGeom>
          <a:noFill/>
        </p:spPr>
        <p:txBody>
          <a:bodyPr wrap="square" rtlCol="0">
            <a:spAutoFit/>
          </a:bodyPr>
          <a:lstStyle/>
          <a:p>
            <a:pPr algn="ctr"/>
            <a:r>
              <a:rPr lang="de-CH" sz="4000" b="1" dirty="0"/>
              <a:t>5</a:t>
            </a:r>
          </a:p>
        </p:txBody>
      </p:sp>
      <p:sp>
        <p:nvSpPr>
          <p:cNvPr id="34" name="Textfeld 33">
            <a:extLst>
              <a:ext uri="{FF2B5EF4-FFF2-40B4-BE49-F238E27FC236}">
                <a16:creationId xmlns:a16="http://schemas.microsoft.com/office/drawing/2014/main" id="{BE043F5F-6EAB-223D-8ECE-6701FC412614}"/>
              </a:ext>
            </a:extLst>
          </p:cNvPr>
          <p:cNvSpPr txBox="1"/>
          <p:nvPr/>
        </p:nvSpPr>
        <p:spPr>
          <a:xfrm>
            <a:off x="91764" y="371035"/>
            <a:ext cx="666750" cy="707886"/>
          </a:xfrm>
          <a:prstGeom prst="rect">
            <a:avLst/>
          </a:prstGeom>
          <a:noFill/>
        </p:spPr>
        <p:txBody>
          <a:bodyPr wrap="square" rtlCol="0">
            <a:spAutoFit/>
          </a:bodyPr>
          <a:lstStyle/>
          <a:p>
            <a:pPr algn="ctr"/>
            <a:r>
              <a:rPr lang="de-CH" sz="4000" b="1" dirty="0"/>
              <a:t>6</a:t>
            </a:r>
          </a:p>
        </p:txBody>
      </p:sp>
      <p:sp>
        <p:nvSpPr>
          <p:cNvPr id="35" name="Textfeld 34">
            <a:extLst>
              <a:ext uri="{FF2B5EF4-FFF2-40B4-BE49-F238E27FC236}">
                <a16:creationId xmlns:a16="http://schemas.microsoft.com/office/drawing/2014/main" id="{BC24EA1F-80BF-FB09-DA49-7F7469F64506}"/>
              </a:ext>
            </a:extLst>
          </p:cNvPr>
          <p:cNvSpPr txBox="1"/>
          <p:nvPr/>
        </p:nvSpPr>
        <p:spPr>
          <a:xfrm>
            <a:off x="5734109" y="1238993"/>
            <a:ext cx="666750" cy="707886"/>
          </a:xfrm>
          <a:prstGeom prst="rect">
            <a:avLst/>
          </a:prstGeom>
          <a:noFill/>
        </p:spPr>
        <p:txBody>
          <a:bodyPr wrap="square" rtlCol="0">
            <a:spAutoFit/>
          </a:bodyPr>
          <a:lstStyle/>
          <a:p>
            <a:pPr algn="ctr"/>
            <a:r>
              <a:rPr lang="de-CH" sz="4000" b="1" dirty="0"/>
              <a:t>7</a:t>
            </a:r>
          </a:p>
        </p:txBody>
      </p:sp>
      <p:cxnSp>
        <p:nvCxnSpPr>
          <p:cNvPr id="36" name="Gerader Verbinder 35">
            <a:extLst>
              <a:ext uri="{FF2B5EF4-FFF2-40B4-BE49-F238E27FC236}">
                <a16:creationId xmlns:a16="http://schemas.microsoft.com/office/drawing/2014/main" id="{4F918D9E-94F3-F182-9C25-B8CC4930CE53}"/>
              </a:ext>
            </a:extLst>
          </p:cNvPr>
          <p:cNvCxnSpPr>
            <a:cxnSpLocks/>
          </p:cNvCxnSpPr>
          <p:nvPr/>
        </p:nvCxnSpPr>
        <p:spPr>
          <a:xfrm>
            <a:off x="6086504" y="227012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5" name="Textfeld 44">
            <a:extLst>
              <a:ext uri="{FF2B5EF4-FFF2-40B4-BE49-F238E27FC236}">
                <a16:creationId xmlns:a16="http://schemas.microsoft.com/office/drawing/2014/main" id="{84AB3987-6A9F-1725-398E-AAED9DA67A3A}"/>
              </a:ext>
            </a:extLst>
          </p:cNvPr>
          <p:cNvSpPr txBox="1"/>
          <p:nvPr/>
        </p:nvSpPr>
        <p:spPr>
          <a:xfrm>
            <a:off x="6606805" y="45895"/>
            <a:ext cx="5418195" cy="338554"/>
          </a:xfrm>
          <a:prstGeom prst="rect">
            <a:avLst/>
          </a:prstGeom>
          <a:noFill/>
        </p:spPr>
        <p:txBody>
          <a:bodyPr wrap="square" rtlCol="0">
            <a:spAutoFit/>
          </a:bodyPr>
          <a:lstStyle>
            <a:defPPr>
              <a:defRPr lang="ru-RU"/>
            </a:defPPr>
            <a:lvl1pPr>
              <a:defRPr sz="1600" b="1"/>
            </a:lvl1pPr>
          </a:lstStyle>
          <a:p>
            <a:r>
              <a:rPr lang="de-CH" dirty="0"/>
              <a:t>Cosa deve realizzare o portare a termine questa persona? </a:t>
            </a:r>
          </a:p>
        </p:txBody>
      </p:sp>
      <p:sp>
        <p:nvSpPr>
          <p:cNvPr id="46" name="Textfeld 45">
            <a:extLst>
              <a:ext uri="{FF2B5EF4-FFF2-40B4-BE49-F238E27FC236}">
                <a16:creationId xmlns:a16="http://schemas.microsoft.com/office/drawing/2014/main" id="{DFB8DF9F-6F49-6C0B-C107-CAB04A9DB7FA}"/>
              </a:ext>
            </a:extLst>
          </p:cNvPr>
          <p:cNvSpPr txBox="1"/>
          <p:nvPr/>
        </p:nvSpPr>
        <p:spPr>
          <a:xfrm rot="19844067">
            <a:off x="7966497" y="981660"/>
            <a:ext cx="4834452" cy="584775"/>
          </a:xfrm>
          <a:prstGeom prst="rect">
            <a:avLst/>
          </a:prstGeom>
          <a:noFill/>
        </p:spPr>
        <p:txBody>
          <a:bodyPr wrap="square" rtlCol="0">
            <a:spAutoFit/>
          </a:bodyPr>
          <a:lstStyle>
            <a:defPPr>
              <a:defRPr lang="ru-RU"/>
            </a:defPPr>
            <a:lvl1pPr>
              <a:defRPr sz="1600" b="1"/>
            </a:lvl1pPr>
          </a:lstStyle>
          <a:p>
            <a:r>
              <a:rPr lang="de-CH" dirty="0"/>
              <a:t>Cosa </a:t>
            </a:r>
            <a:r>
              <a:rPr lang="de-CH" dirty="0" err="1"/>
              <a:t>vede</a:t>
            </a:r>
            <a:r>
              <a:rPr lang="de-CH" dirty="0"/>
              <a:t> </a:t>
            </a:r>
            <a:r>
              <a:rPr lang="de-CH" dirty="0" err="1"/>
              <a:t>questa</a:t>
            </a:r>
            <a:r>
              <a:rPr lang="de-CH" dirty="0"/>
              <a:t> persona </a:t>
            </a:r>
            <a:r>
              <a:rPr lang="de-CH" dirty="0" err="1"/>
              <a:t>nel</a:t>
            </a:r>
            <a:r>
              <a:rPr lang="de-CH" dirty="0"/>
              <a:t> </a:t>
            </a:r>
          </a:p>
          <a:p>
            <a:r>
              <a:rPr lang="de-CH" dirty="0"/>
              <a:t>proprio ambiente?</a:t>
            </a:r>
          </a:p>
        </p:txBody>
      </p:sp>
      <p:sp>
        <p:nvSpPr>
          <p:cNvPr id="47" name="Textfeld 46">
            <a:extLst>
              <a:ext uri="{FF2B5EF4-FFF2-40B4-BE49-F238E27FC236}">
                <a16:creationId xmlns:a16="http://schemas.microsoft.com/office/drawing/2014/main" id="{4E8AF0F3-7561-1DF1-75EA-1C0B54CB1CAF}"/>
              </a:ext>
            </a:extLst>
          </p:cNvPr>
          <p:cNvSpPr txBox="1"/>
          <p:nvPr/>
        </p:nvSpPr>
        <p:spPr>
          <a:xfrm>
            <a:off x="8782054" y="3500021"/>
            <a:ext cx="4834452" cy="584775"/>
          </a:xfrm>
          <a:prstGeom prst="rect">
            <a:avLst/>
          </a:prstGeom>
          <a:noFill/>
        </p:spPr>
        <p:txBody>
          <a:bodyPr wrap="square" rtlCol="0">
            <a:spAutoFit/>
          </a:bodyPr>
          <a:lstStyle>
            <a:defPPr>
              <a:defRPr lang="ru-RU"/>
            </a:defPPr>
            <a:lvl1pPr>
              <a:defRPr sz="1600" b="1"/>
            </a:lvl1pPr>
          </a:lstStyle>
          <a:p>
            <a:r>
              <a:rPr lang="de-CH" dirty="0"/>
              <a:t>Cosa </a:t>
            </a:r>
            <a:r>
              <a:rPr lang="de-CH" dirty="0" err="1"/>
              <a:t>dice</a:t>
            </a:r>
            <a:r>
              <a:rPr lang="de-CH" dirty="0"/>
              <a:t> </a:t>
            </a:r>
            <a:r>
              <a:rPr lang="de-CH" dirty="0" err="1"/>
              <a:t>questa</a:t>
            </a:r>
            <a:r>
              <a:rPr lang="de-CH" dirty="0"/>
              <a:t> persona al </a:t>
            </a:r>
          </a:p>
          <a:p>
            <a:r>
              <a:rPr lang="de-CH" dirty="0" err="1"/>
              <a:t>riguardo</a:t>
            </a:r>
            <a:r>
              <a:rPr lang="de-CH" dirty="0"/>
              <a:t>?</a:t>
            </a:r>
          </a:p>
        </p:txBody>
      </p:sp>
      <p:sp>
        <p:nvSpPr>
          <p:cNvPr id="48" name="Textfeld 47">
            <a:extLst>
              <a:ext uri="{FF2B5EF4-FFF2-40B4-BE49-F238E27FC236}">
                <a16:creationId xmlns:a16="http://schemas.microsoft.com/office/drawing/2014/main" id="{919D7D0F-D2D1-C58B-68FF-67D9F4AB3243}"/>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r>
              <a:rPr lang="de-CH" dirty="0"/>
              <a:t>Cosa fa questa persona?</a:t>
            </a:r>
          </a:p>
        </p:txBody>
      </p:sp>
      <p:sp>
        <p:nvSpPr>
          <p:cNvPr id="49" name="Textfeld 48">
            <a:extLst>
              <a:ext uri="{FF2B5EF4-FFF2-40B4-BE49-F238E27FC236}">
                <a16:creationId xmlns:a16="http://schemas.microsoft.com/office/drawing/2014/main" id="{30303BC3-B763-72C9-A9D3-CE12A532E429}"/>
              </a:ext>
            </a:extLst>
          </p:cNvPr>
          <p:cNvSpPr txBox="1"/>
          <p:nvPr/>
        </p:nvSpPr>
        <p:spPr>
          <a:xfrm rot="1816376">
            <a:off x="406942" y="1315716"/>
            <a:ext cx="3702167" cy="584775"/>
          </a:xfrm>
          <a:prstGeom prst="rect">
            <a:avLst/>
          </a:prstGeom>
          <a:noFill/>
        </p:spPr>
        <p:txBody>
          <a:bodyPr wrap="square" rtlCol="0">
            <a:spAutoFit/>
          </a:bodyPr>
          <a:lstStyle>
            <a:defPPr>
              <a:defRPr lang="ru-RU"/>
            </a:defPPr>
            <a:lvl1pPr>
              <a:defRPr sz="1600" b="1"/>
            </a:lvl1pPr>
          </a:lstStyle>
          <a:p>
            <a:r>
              <a:rPr lang="de-CH" dirty="0"/>
              <a:t>Cosa </a:t>
            </a:r>
            <a:r>
              <a:rPr lang="de-CH" dirty="0" err="1"/>
              <a:t>sente</a:t>
            </a:r>
            <a:r>
              <a:rPr lang="de-CH" dirty="0"/>
              <a:t> </a:t>
            </a:r>
            <a:r>
              <a:rPr lang="de-CH" dirty="0" err="1"/>
              <a:t>dire</a:t>
            </a:r>
            <a:r>
              <a:rPr lang="de-CH" dirty="0"/>
              <a:t> </a:t>
            </a:r>
            <a:r>
              <a:rPr lang="de-CH" dirty="0" err="1"/>
              <a:t>questa</a:t>
            </a:r>
            <a:r>
              <a:rPr lang="de-CH" dirty="0"/>
              <a:t> </a:t>
            </a:r>
            <a:r>
              <a:rPr lang="de-CH" dirty="0" err="1"/>
              <a:t>persona</a:t>
            </a:r>
            <a:r>
              <a:rPr lang="de-CH" dirty="0"/>
              <a:t> dagli altri?</a:t>
            </a:r>
          </a:p>
        </p:txBody>
      </p:sp>
      <p:sp>
        <p:nvSpPr>
          <p:cNvPr id="50" name="Textfeld 49">
            <a:extLst>
              <a:ext uri="{FF2B5EF4-FFF2-40B4-BE49-F238E27FC236}">
                <a16:creationId xmlns:a16="http://schemas.microsoft.com/office/drawing/2014/main" id="{4DE0F798-45AA-F7A6-D359-FD9E12F995AB}"/>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r>
              <a:rPr lang="de-CH" dirty="0"/>
              <a:t>Chi è questa persona?</a:t>
            </a:r>
          </a:p>
        </p:txBody>
      </p:sp>
      <p:sp>
        <p:nvSpPr>
          <p:cNvPr id="51" name="Textfeld 50">
            <a:extLst>
              <a:ext uri="{FF2B5EF4-FFF2-40B4-BE49-F238E27FC236}">
                <a16:creationId xmlns:a16="http://schemas.microsoft.com/office/drawing/2014/main" id="{B9122717-2BDD-D5EA-6F71-028F8B366DD9}"/>
              </a:ext>
            </a:extLst>
          </p:cNvPr>
          <p:cNvSpPr txBox="1"/>
          <p:nvPr/>
        </p:nvSpPr>
        <p:spPr>
          <a:xfrm>
            <a:off x="4632717" y="2106592"/>
            <a:ext cx="1482207" cy="338554"/>
          </a:xfrm>
          <a:prstGeom prst="rect">
            <a:avLst/>
          </a:prstGeom>
          <a:noFill/>
        </p:spPr>
        <p:txBody>
          <a:bodyPr wrap="square" rtlCol="0">
            <a:spAutoFit/>
          </a:bodyPr>
          <a:lstStyle>
            <a:defPPr>
              <a:defRPr lang="ru-RU"/>
            </a:defPPr>
            <a:lvl1pPr>
              <a:defRPr sz="1600" b="1"/>
            </a:lvl1pPr>
          </a:lstStyle>
          <a:p>
            <a:r>
              <a:rPr lang="de-CH" dirty="0"/>
              <a:t>Frustrazione?</a:t>
            </a:r>
          </a:p>
        </p:txBody>
      </p:sp>
      <p:sp>
        <p:nvSpPr>
          <p:cNvPr id="53" name="Textfeld 52">
            <a:extLst>
              <a:ext uri="{FF2B5EF4-FFF2-40B4-BE49-F238E27FC236}">
                <a16:creationId xmlns:a16="http://schemas.microsoft.com/office/drawing/2014/main" id="{44362BC7-639F-0EB2-BA17-EB80376DBA01}"/>
              </a:ext>
            </a:extLst>
          </p:cNvPr>
          <p:cNvSpPr txBox="1"/>
          <p:nvPr/>
        </p:nvSpPr>
        <p:spPr>
          <a:xfrm>
            <a:off x="6192175" y="2045648"/>
            <a:ext cx="1482207" cy="523220"/>
          </a:xfrm>
          <a:prstGeom prst="rect">
            <a:avLst/>
          </a:prstGeom>
          <a:noFill/>
        </p:spPr>
        <p:txBody>
          <a:bodyPr wrap="square" rtlCol="0">
            <a:spAutoFit/>
          </a:bodyPr>
          <a:lstStyle>
            <a:defPPr>
              <a:defRPr lang="ru-RU"/>
            </a:defPPr>
            <a:lvl1pPr>
              <a:defRPr sz="1600" b="1"/>
            </a:lvl1pPr>
          </a:lstStyle>
          <a:p>
            <a:r>
              <a:rPr lang="de-CH" dirty="0"/>
              <a:t>Situazione desiderata?</a:t>
            </a:r>
          </a:p>
        </p:txBody>
      </p:sp>
    </p:spTree>
    <p:extLst>
      <p:ext uri="{BB962C8B-B14F-4D97-AF65-F5344CB8AC3E}">
        <p14:creationId xmlns:p14="http://schemas.microsoft.com/office/powerpoint/2010/main" val="2568827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1DCEF-8B37-77AA-BBCE-4F58E9E19E7E}"/>
            </a:ext>
          </a:extLst>
        </p:cNvPr>
        <p:cNvGrpSpPr/>
        <p:nvPr/>
      </p:nvGrpSpPr>
      <p:grpSpPr>
        <a:xfrm>
          <a:off x="0" y="0"/>
          <a:ext cx="0" cy="0"/>
          <a:chOff x="0" y="0"/>
          <a:chExt cx="0" cy="0"/>
        </a:xfrm>
      </p:grpSpPr>
      <p:grpSp>
        <p:nvGrpSpPr>
          <p:cNvPr id="54" name="Gruppieren 53">
            <a:extLst>
              <a:ext uri="{FF2B5EF4-FFF2-40B4-BE49-F238E27FC236}">
                <a16:creationId xmlns:a16="http://schemas.microsoft.com/office/drawing/2014/main" id="{726AF945-E813-3C6E-9EA5-4CCE4AF92B7E}"/>
              </a:ext>
            </a:extLst>
          </p:cNvPr>
          <p:cNvGrpSpPr/>
          <p:nvPr/>
        </p:nvGrpSpPr>
        <p:grpSpPr>
          <a:xfrm>
            <a:off x="-62546" y="-72783"/>
            <a:ext cx="13135441" cy="6963749"/>
            <a:chOff x="-74956" y="-45180"/>
            <a:chExt cx="13135441" cy="6963749"/>
          </a:xfrm>
        </p:grpSpPr>
        <p:grpSp>
          <p:nvGrpSpPr>
            <p:cNvPr id="30" name="Gruppieren 29">
              <a:extLst>
                <a:ext uri="{FF2B5EF4-FFF2-40B4-BE49-F238E27FC236}">
                  <a16:creationId xmlns:a16="http://schemas.microsoft.com/office/drawing/2014/main" id="{4BE4A4B1-A332-A194-B044-B9BF6CE7CE3D}"/>
                </a:ext>
              </a:extLst>
            </p:cNvPr>
            <p:cNvGrpSpPr/>
            <p:nvPr/>
          </p:nvGrpSpPr>
          <p:grpSpPr>
            <a:xfrm>
              <a:off x="-74956" y="-45180"/>
              <a:ext cx="13135441" cy="6963749"/>
              <a:chOff x="-76155" y="-60993"/>
              <a:chExt cx="13135441" cy="6963749"/>
            </a:xfrm>
          </p:grpSpPr>
          <p:sp>
            <p:nvSpPr>
              <p:cNvPr id="40" name="Gleichschenkliges Dreieck 39">
                <a:extLst>
                  <a:ext uri="{FF2B5EF4-FFF2-40B4-BE49-F238E27FC236}">
                    <a16:creationId xmlns:a16="http://schemas.microsoft.com/office/drawing/2014/main" id="{D02372D9-3C91-2AC1-EC48-724B61D4277C}"/>
                  </a:ext>
                </a:extLst>
              </p:cNvPr>
              <p:cNvSpPr/>
              <p:nvPr/>
            </p:nvSpPr>
            <p:spPr>
              <a:xfrm rot="16200000">
                <a:off x="6575064" y="1233192"/>
                <a:ext cx="3421744" cy="7827874"/>
              </a:xfrm>
              <a:prstGeom prst="triangle">
                <a:avLst>
                  <a:gd name="adj" fmla="val 100000"/>
                </a:avLst>
              </a:prstGeom>
              <a:solidFill>
                <a:srgbClr val="F3B3E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1" name="Gleichschenkliges Dreieck 40">
                <a:extLst>
                  <a:ext uri="{FF2B5EF4-FFF2-40B4-BE49-F238E27FC236}">
                    <a16:creationId xmlns:a16="http://schemas.microsoft.com/office/drawing/2014/main" id="{2936E7FB-F4B2-78E8-0994-0C159BAC3EEA}"/>
                  </a:ext>
                </a:extLst>
              </p:cNvPr>
              <p:cNvSpPr/>
              <p:nvPr/>
            </p:nvSpPr>
            <p:spPr>
              <a:xfrm rot="5400000" flipV="1">
                <a:off x="6578109" y="-2200017"/>
                <a:ext cx="3415646" cy="7827875"/>
              </a:xfrm>
              <a:prstGeom prst="triangle">
                <a:avLst>
                  <a:gd name="adj" fmla="val 100000"/>
                </a:avLst>
              </a:prstGeom>
              <a:solidFill>
                <a:srgbClr val="BDDF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4" name="Gleichschenkliges Dreieck 43">
                <a:extLst>
                  <a:ext uri="{FF2B5EF4-FFF2-40B4-BE49-F238E27FC236}">
                    <a16:creationId xmlns:a16="http://schemas.microsoft.com/office/drawing/2014/main" id="{04BDCD08-5588-7A94-868B-D4A715F66638}"/>
                  </a:ext>
                </a:extLst>
              </p:cNvPr>
              <p:cNvSpPr/>
              <p:nvPr/>
            </p:nvSpPr>
            <p:spPr>
              <a:xfrm rot="5400000">
                <a:off x="-351279" y="349514"/>
                <a:ext cx="6851903" cy="6165070"/>
              </a:xfrm>
              <a:prstGeom prst="triangle">
                <a:avLst>
                  <a:gd name="adj" fmla="val 49051"/>
                </a:avLst>
              </a:prstGeom>
              <a:solidFill>
                <a:srgbClr val="FF3F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Gleichschenkliges Dreieck 41">
                <a:extLst>
                  <a:ext uri="{FF2B5EF4-FFF2-40B4-BE49-F238E27FC236}">
                    <a16:creationId xmlns:a16="http://schemas.microsoft.com/office/drawing/2014/main" id="{6B99BF77-1E07-955E-CD01-17CF6306F1D1}"/>
                  </a:ext>
                </a:extLst>
              </p:cNvPr>
              <p:cNvSpPr/>
              <p:nvPr/>
            </p:nvSpPr>
            <p:spPr>
              <a:xfrm rot="16200000">
                <a:off x="1250661" y="-1329477"/>
                <a:ext cx="3511439" cy="6165071"/>
              </a:xfrm>
              <a:prstGeom prst="triangle">
                <a:avLst>
                  <a:gd name="adj" fmla="val 99457"/>
                </a:avLst>
              </a:prstGeom>
              <a:solidFill>
                <a:srgbClr val="FFFF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3" name="Gleichschenkliges Dreieck 42">
                <a:extLst>
                  <a:ext uri="{FF2B5EF4-FFF2-40B4-BE49-F238E27FC236}">
                    <a16:creationId xmlns:a16="http://schemas.microsoft.com/office/drawing/2014/main" id="{0BE1138B-2B63-1D59-ECF0-AFE8359EECED}"/>
                  </a:ext>
                </a:extLst>
              </p:cNvPr>
              <p:cNvSpPr/>
              <p:nvPr/>
            </p:nvSpPr>
            <p:spPr>
              <a:xfrm rot="5400000" flipH="1">
                <a:off x="7408294" y="-1333730"/>
                <a:ext cx="3415646" cy="6118199"/>
              </a:xfrm>
              <a:prstGeom prst="triangle">
                <a:avLst>
                  <a:gd name="adj" fmla="val 100000"/>
                </a:avLst>
              </a:prstGeom>
              <a:solidFill>
                <a:srgbClr val="E8FD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12" name="Gleichschenkliges Dreieck 11">
                <a:extLst>
                  <a:ext uri="{FF2B5EF4-FFF2-40B4-BE49-F238E27FC236}">
                    <a16:creationId xmlns:a16="http://schemas.microsoft.com/office/drawing/2014/main" id="{5BA8259A-8854-3157-8B74-F9CDF022FA81}"/>
                  </a:ext>
                </a:extLst>
              </p:cNvPr>
              <p:cNvSpPr/>
              <p:nvPr/>
            </p:nvSpPr>
            <p:spPr>
              <a:xfrm>
                <a:off x="16784" y="3346560"/>
                <a:ext cx="12175216" cy="3511440"/>
              </a:xfrm>
              <a:prstGeom prst="triangle">
                <a:avLst>
                  <a:gd name="adj" fmla="val 50000"/>
                </a:avLst>
              </a:prstGeom>
              <a:solidFill>
                <a:srgbClr val="FFE89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4" name="Textfeld 23">
                <a:extLst>
                  <a:ext uri="{FF2B5EF4-FFF2-40B4-BE49-F238E27FC236}">
                    <a16:creationId xmlns:a16="http://schemas.microsoft.com/office/drawing/2014/main" id="{28189AA1-4BFF-8E38-F095-8D7B712AF1B5}"/>
                  </a:ext>
                </a:extLst>
              </p:cNvPr>
              <p:cNvSpPr txBox="1"/>
              <p:nvPr/>
            </p:nvSpPr>
            <p:spPr>
              <a:xfrm>
                <a:off x="257547" y="6656535"/>
                <a:ext cx="11410577" cy="246221"/>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Fonte: </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Adattato da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disponibile all'indirizzo https://gamestorming.com/empathy-map/, licenza: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5" name="Textfeld 24">
                <a:extLst>
                  <a:ext uri="{FF2B5EF4-FFF2-40B4-BE49-F238E27FC236}">
                    <a16:creationId xmlns:a16="http://schemas.microsoft.com/office/drawing/2014/main" id="{D2EE5577-25CD-5FF4-D892-719BF49C76CE}"/>
                  </a:ext>
                </a:extLst>
              </p:cNvPr>
              <p:cNvSpPr txBox="1"/>
              <p:nvPr/>
            </p:nvSpPr>
            <p:spPr>
              <a:xfrm>
                <a:off x="1002165" y="-23269"/>
                <a:ext cx="666750" cy="707886"/>
              </a:xfrm>
              <a:prstGeom prst="rect">
                <a:avLst/>
              </a:prstGeom>
              <a:noFill/>
            </p:spPr>
            <p:txBody>
              <a:bodyPr wrap="square" rtlCol="0">
                <a:spAutoFit/>
              </a:bodyPr>
              <a:lstStyle/>
              <a:p>
                <a:pPr algn="ctr"/>
                <a:r>
                  <a:rPr lang="de-CH" sz="4000" b="1" dirty="0"/>
                  <a:t>1</a:t>
                </a:r>
              </a:p>
            </p:txBody>
          </p:sp>
          <p:sp>
            <p:nvSpPr>
              <p:cNvPr id="26" name="Textfeld 25">
                <a:extLst>
                  <a:ext uri="{FF2B5EF4-FFF2-40B4-BE49-F238E27FC236}">
                    <a16:creationId xmlns:a16="http://schemas.microsoft.com/office/drawing/2014/main" id="{ABDA8E3D-C434-EDAE-AE4E-7E6D4BF1E8AB}"/>
                  </a:ext>
                </a:extLst>
              </p:cNvPr>
              <p:cNvSpPr txBox="1"/>
              <p:nvPr/>
            </p:nvSpPr>
            <p:spPr>
              <a:xfrm>
                <a:off x="6157211" y="-60993"/>
                <a:ext cx="666750" cy="707886"/>
              </a:xfrm>
              <a:prstGeom prst="rect">
                <a:avLst/>
              </a:prstGeom>
              <a:noFill/>
            </p:spPr>
            <p:txBody>
              <a:bodyPr wrap="square" rtlCol="0">
                <a:spAutoFit/>
              </a:bodyPr>
              <a:lstStyle/>
              <a:p>
                <a:pPr algn="ctr"/>
                <a:r>
                  <a:rPr lang="de-CH" sz="4000" b="1" dirty="0"/>
                  <a:t>2</a:t>
                </a:r>
              </a:p>
            </p:txBody>
          </p:sp>
          <p:sp>
            <p:nvSpPr>
              <p:cNvPr id="31" name="Textfeld 30">
                <a:extLst>
                  <a:ext uri="{FF2B5EF4-FFF2-40B4-BE49-F238E27FC236}">
                    <a16:creationId xmlns:a16="http://schemas.microsoft.com/office/drawing/2014/main" id="{1F19C72A-15AA-80E5-C5F0-366041FFDC60}"/>
                  </a:ext>
                </a:extLst>
              </p:cNvPr>
              <p:cNvSpPr txBox="1"/>
              <p:nvPr/>
            </p:nvSpPr>
            <p:spPr>
              <a:xfrm>
                <a:off x="11449844" y="292950"/>
                <a:ext cx="666750" cy="707886"/>
              </a:xfrm>
              <a:prstGeom prst="rect">
                <a:avLst/>
              </a:prstGeom>
              <a:noFill/>
            </p:spPr>
            <p:txBody>
              <a:bodyPr wrap="square" rtlCol="0">
                <a:spAutoFit/>
              </a:bodyPr>
              <a:lstStyle/>
              <a:p>
                <a:pPr algn="ctr"/>
                <a:r>
                  <a:rPr lang="de-CH" sz="4000" b="1" dirty="0"/>
                  <a:t>3</a:t>
                </a:r>
              </a:p>
            </p:txBody>
          </p:sp>
          <p:sp>
            <p:nvSpPr>
              <p:cNvPr id="32" name="Textfeld 31">
                <a:extLst>
                  <a:ext uri="{FF2B5EF4-FFF2-40B4-BE49-F238E27FC236}">
                    <a16:creationId xmlns:a16="http://schemas.microsoft.com/office/drawing/2014/main" id="{D1EC9B6F-7203-964E-8017-FC3FFBD80985}"/>
                  </a:ext>
                </a:extLst>
              </p:cNvPr>
              <p:cNvSpPr txBox="1"/>
              <p:nvPr/>
            </p:nvSpPr>
            <p:spPr>
              <a:xfrm>
                <a:off x="11516493" y="3442355"/>
                <a:ext cx="666750" cy="707886"/>
              </a:xfrm>
              <a:prstGeom prst="rect">
                <a:avLst/>
              </a:prstGeom>
              <a:noFill/>
            </p:spPr>
            <p:txBody>
              <a:bodyPr wrap="square" rtlCol="0">
                <a:spAutoFit/>
              </a:bodyPr>
              <a:lstStyle/>
              <a:p>
                <a:pPr algn="ctr"/>
                <a:r>
                  <a:rPr lang="de-CH" sz="4000" b="1" dirty="0"/>
                  <a:t>4</a:t>
                </a:r>
              </a:p>
            </p:txBody>
          </p:sp>
          <p:sp>
            <p:nvSpPr>
              <p:cNvPr id="33" name="Textfeld 32">
                <a:extLst>
                  <a:ext uri="{FF2B5EF4-FFF2-40B4-BE49-F238E27FC236}">
                    <a16:creationId xmlns:a16="http://schemas.microsoft.com/office/drawing/2014/main" id="{3945ADA3-65C8-234D-B3C0-003CA51A197C}"/>
                  </a:ext>
                </a:extLst>
              </p:cNvPr>
              <p:cNvSpPr txBox="1"/>
              <p:nvPr/>
            </p:nvSpPr>
            <p:spPr>
              <a:xfrm>
                <a:off x="7859775" y="4830496"/>
                <a:ext cx="666750" cy="707886"/>
              </a:xfrm>
              <a:prstGeom prst="rect">
                <a:avLst/>
              </a:prstGeom>
              <a:noFill/>
            </p:spPr>
            <p:txBody>
              <a:bodyPr wrap="square" rtlCol="0">
                <a:spAutoFit/>
              </a:bodyPr>
              <a:lstStyle/>
              <a:p>
                <a:pPr algn="ctr"/>
                <a:r>
                  <a:rPr lang="de-CH" sz="4000" b="1" dirty="0"/>
                  <a:t>5</a:t>
                </a:r>
              </a:p>
            </p:txBody>
          </p:sp>
          <p:sp>
            <p:nvSpPr>
              <p:cNvPr id="34" name="Textfeld 33">
                <a:extLst>
                  <a:ext uri="{FF2B5EF4-FFF2-40B4-BE49-F238E27FC236}">
                    <a16:creationId xmlns:a16="http://schemas.microsoft.com/office/drawing/2014/main" id="{D4A534A8-BEF6-C8EA-8CD9-7616072AA378}"/>
                  </a:ext>
                </a:extLst>
              </p:cNvPr>
              <p:cNvSpPr txBox="1"/>
              <p:nvPr/>
            </p:nvSpPr>
            <p:spPr>
              <a:xfrm>
                <a:off x="91764" y="371035"/>
                <a:ext cx="666750" cy="707886"/>
              </a:xfrm>
              <a:prstGeom prst="rect">
                <a:avLst/>
              </a:prstGeom>
              <a:noFill/>
            </p:spPr>
            <p:txBody>
              <a:bodyPr wrap="square" rtlCol="0">
                <a:spAutoFit/>
              </a:bodyPr>
              <a:lstStyle/>
              <a:p>
                <a:pPr algn="ctr"/>
                <a:r>
                  <a:rPr lang="de-CH" sz="4000" b="1" dirty="0"/>
                  <a:t>6</a:t>
                </a:r>
              </a:p>
            </p:txBody>
          </p:sp>
          <p:sp>
            <p:nvSpPr>
              <p:cNvPr id="45" name="Textfeld 44">
                <a:extLst>
                  <a:ext uri="{FF2B5EF4-FFF2-40B4-BE49-F238E27FC236}">
                    <a16:creationId xmlns:a16="http://schemas.microsoft.com/office/drawing/2014/main" id="{9256721F-50F0-70B2-5A35-819F2B9370D4}"/>
                  </a:ext>
                </a:extLst>
              </p:cNvPr>
              <p:cNvSpPr txBox="1"/>
              <p:nvPr/>
            </p:nvSpPr>
            <p:spPr>
              <a:xfrm>
                <a:off x="6606805" y="45895"/>
                <a:ext cx="5418195" cy="338554"/>
              </a:xfrm>
              <a:prstGeom prst="rect">
                <a:avLst/>
              </a:prstGeom>
              <a:noFill/>
            </p:spPr>
            <p:txBody>
              <a:bodyPr wrap="square" rtlCol="0">
                <a:spAutoFit/>
              </a:bodyPr>
              <a:lstStyle>
                <a:defPPr>
                  <a:defRPr lang="ru-RU"/>
                </a:defPPr>
                <a:lvl1pPr>
                  <a:defRPr sz="1600" b="1"/>
                </a:lvl1pPr>
              </a:lstStyle>
              <a:p>
                <a:r>
                  <a:rPr lang="de-CH" dirty="0"/>
                  <a:t>Cosa deve realizzare o portare a termine questa persona? </a:t>
                </a:r>
              </a:p>
            </p:txBody>
          </p:sp>
          <p:sp>
            <p:nvSpPr>
              <p:cNvPr id="46" name="Textfeld 45">
                <a:extLst>
                  <a:ext uri="{FF2B5EF4-FFF2-40B4-BE49-F238E27FC236}">
                    <a16:creationId xmlns:a16="http://schemas.microsoft.com/office/drawing/2014/main" id="{C7C1D605-0B7A-FB35-048D-D0E00F508FC3}"/>
                  </a:ext>
                </a:extLst>
              </p:cNvPr>
              <p:cNvSpPr txBox="1"/>
              <p:nvPr/>
            </p:nvSpPr>
            <p:spPr>
              <a:xfrm rot="19844067">
                <a:off x="7966497" y="981660"/>
                <a:ext cx="4834452" cy="584775"/>
              </a:xfrm>
              <a:prstGeom prst="rect">
                <a:avLst/>
              </a:prstGeom>
              <a:noFill/>
            </p:spPr>
            <p:txBody>
              <a:bodyPr wrap="square" rtlCol="0">
                <a:spAutoFit/>
              </a:bodyPr>
              <a:lstStyle>
                <a:defPPr>
                  <a:defRPr lang="ru-RU"/>
                </a:defPPr>
                <a:lvl1pPr>
                  <a:defRPr sz="1600" b="1"/>
                </a:lvl1pPr>
              </a:lstStyle>
              <a:p>
                <a:r>
                  <a:rPr lang="de-CH" dirty="0"/>
                  <a:t>Cosa </a:t>
                </a:r>
                <a:r>
                  <a:rPr lang="de-CH" dirty="0" err="1"/>
                  <a:t>vede</a:t>
                </a:r>
                <a:r>
                  <a:rPr lang="de-CH" dirty="0"/>
                  <a:t> </a:t>
                </a:r>
                <a:r>
                  <a:rPr lang="de-CH" dirty="0" err="1"/>
                  <a:t>questa</a:t>
                </a:r>
                <a:r>
                  <a:rPr lang="de-CH" dirty="0"/>
                  <a:t> persona nel proprio ambiente?</a:t>
                </a:r>
              </a:p>
            </p:txBody>
          </p:sp>
          <p:sp>
            <p:nvSpPr>
              <p:cNvPr id="47" name="Textfeld 46">
                <a:extLst>
                  <a:ext uri="{FF2B5EF4-FFF2-40B4-BE49-F238E27FC236}">
                    <a16:creationId xmlns:a16="http://schemas.microsoft.com/office/drawing/2014/main" id="{FE97C64C-2318-351B-1BDF-82EAEBC7EE42}"/>
                  </a:ext>
                </a:extLst>
              </p:cNvPr>
              <p:cNvSpPr txBox="1"/>
              <p:nvPr/>
            </p:nvSpPr>
            <p:spPr>
              <a:xfrm>
                <a:off x="8224834" y="3500021"/>
                <a:ext cx="4834452" cy="584775"/>
              </a:xfrm>
              <a:prstGeom prst="rect">
                <a:avLst/>
              </a:prstGeom>
              <a:noFill/>
            </p:spPr>
            <p:txBody>
              <a:bodyPr wrap="square" rtlCol="0">
                <a:spAutoFit/>
              </a:bodyPr>
              <a:lstStyle>
                <a:defPPr>
                  <a:defRPr lang="ru-RU"/>
                </a:defPPr>
                <a:lvl1pPr>
                  <a:defRPr sz="1600" b="1"/>
                </a:lvl1pPr>
              </a:lstStyle>
              <a:p>
                <a:r>
                  <a:rPr lang="de-CH" dirty="0"/>
                  <a:t>Cosa </a:t>
                </a:r>
                <a:r>
                  <a:rPr lang="de-CH" dirty="0" err="1"/>
                  <a:t>dice</a:t>
                </a:r>
                <a:r>
                  <a:rPr lang="de-CH" dirty="0"/>
                  <a:t> </a:t>
                </a:r>
                <a:r>
                  <a:rPr lang="de-CH" dirty="0" err="1"/>
                  <a:t>questa</a:t>
                </a:r>
                <a:r>
                  <a:rPr lang="de-CH" dirty="0"/>
                  <a:t> persona al </a:t>
                </a:r>
              </a:p>
              <a:p>
                <a:r>
                  <a:rPr lang="de-CH" dirty="0" err="1"/>
                  <a:t>riguardo</a:t>
                </a:r>
                <a:r>
                  <a:rPr lang="de-CH" dirty="0"/>
                  <a:t>?</a:t>
                </a:r>
              </a:p>
            </p:txBody>
          </p:sp>
          <p:sp>
            <p:nvSpPr>
              <p:cNvPr id="48" name="Textfeld 47">
                <a:extLst>
                  <a:ext uri="{FF2B5EF4-FFF2-40B4-BE49-F238E27FC236}">
                    <a16:creationId xmlns:a16="http://schemas.microsoft.com/office/drawing/2014/main" id="{A0CB4DC7-57EF-36FB-CE22-04A547F5AE27}"/>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r>
                  <a:rPr lang="de-CH" dirty="0"/>
                  <a:t>Cosa </a:t>
                </a:r>
                <a:r>
                  <a:rPr lang="de-CH" dirty="0" err="1"/>
                  <a:t>fa</a:t>
                </a:r>
                <a:r>
                  <a:rPr lang="de-CH" dirty="0"/>
                  <a:t> </a:t>
                </a:r>
                <a:r>
                  <a:rPr lang="de-CH" dirty="0" err="1"/>
                  <a:t>questa</a:t>
                </a:r>
                <a:r>
                  <a:rPr lang="de-CH" dirty="0"/>
                  <a:t> persona?</a:t>
                </a:r>
              </a:p>
            </p:txBody>
          </p:sp>
          <p:sp>
            <p:nvSpPr>
              <p:cNvPr id="49" name="Textfeld 48">
                <a:extLst>
                  <a:ext uri="{FF2B5EF4-FFF2-40B4-BE49-F238E27FC236}">
                    <a16:creationId xmlns:a16="http://schemas.microsoft.com/office/drawing/2014/main" id="{2FD8F022-B804-53C7-6D6F-83941C0AD845}"/>
                  </a:ext>
                </a:extLst>
              </p:cNvPr>
              <p:cNvSpPr txBox="1"/>
              <p:nvPr/>
            </p:nvSpPr>
            <p:spPr>
              <a:xfrm rot="1816376">
                <a:off x="406942" y="1315716"/>
                <a:ext cx="3702167" cy="584775"/>
              </a:xfrm>
              <a:prstGeom prst="rect">
                <a:avLst/>
              </a:prstGeom>
              <a:noFill/>
            </p:spPr>
            <p:txBody>
              <a:bodyPr wrap="square" rtlCol="0">
                <a:spAutoFit/>
              </a:bodyPr>
              <a:lstStyle>
                <a:defPPr>
                  <a:defRPr lang="ru-RU"/>
                </a:defPPr>
                <a:lvl1pPr>
                  <a:defRPr sz="1600" b="1"/>
                </a:lvl1pPr>
              </a:lstStyle>
              <a:p>
                <a:r>
                  <a:rPr lang="de-CH" dirty="0"/>
                  <a:t>Cosa </a:t>
                </a:r>
                <a:r>
                  <a:rPr lang="de-CH" dirty="0" err="1"/>
                  <a:t>sente</a:t>
                </a:r>
                <a:r>
                  <a:rPr lang="de-CH" dirty="0"/>
                  <a:t> </a:t>
                </a:r>
                <a:r>
                  <a:rPr lang="de-CH" dirty="0" err="1"/>
                  <a:t>dire</a:t>
                </a:r>
                <a:r>
                  <a:rPr lang="de-CH" dirty="0"/>
                  <a:t> </a:t>
                </a:r>
                <a:r>
                  <a:rPr lang="de-CH" dirty="0" err="1"/>
                  <a:t>questa</a:t>
                </a:r>
                <a:r>
                  <a:rPr lang="de-CH" dirty="0"/>
                  <a:t> </a:t>
                </a:r>
                <a:r>
                  <a:rPr lang="de-CH" dirty="0" err="1"/>
                  <a:t>persona</a:t>
                </a:r>
                <a:r>
                  <a:rPr lang="de-CH" dirty="0"/>
                  <a:t> dagli altri?</a:t>
                </a:r>
              </a:p>
            </p:txBody>
          </p:sp>
          <p:sp>
            <p:nvSpPr>
              <p:cNvPr id="50" name="Textfeld 49">
                <a:extLst>
                  <a:ext uri="{FF2B5EF4-FFF2-40B4-BE49-F238E27FC236}">
                    <a16:creationId xmlns:a16="http://schemas.microsoft.com/office/drawing/2014/main" id="{9F5AB9CB-F384-EF3B-8C19-6C88F921D790}"/>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r>
                  <a:rPr lang="de-CH" dirty="0"/>
                  <a:t>Chi è questa persona?</a:t>
                </a:r>
              </a:p>
            </p:txBody>
          </p:sp>
        </p:grpSp>
        <p:grpSp>
          <p:nvGrpSpPr>
            <p:cNvPr id="38" name="Gruppieren 37">
              <a:extLst>
                <a:ext uri="{FF2B5EF4-FFF2-40B4-BE49-F238E27FC236}">
                  <a16:creationId xmlns:a16="http://schemas.microsoft.com/office/drawing/2014/main" id="{CC82AC2E-9C0F-1F3C-B496-94524D9EB150}"/>
                </a:ext>
              </a:extLst>
            </p:cNvPr>
            <p:cNvGrpSpPr/>
            <p:nvPr/>
          </p:nvGrpSpPr>
          <p:grpSpPr>
            <a:xfrm>
              <a:off x="3943219" y="1390513"/>
              <a:ext cx="5318011" cy="4276800"/>
              <a:chOff x="7895311" y="1347932"/>
              <a:chExt cx="5318011" cy="4276800"/>
            </a:xfrm>
          </p:grpSpPr>
          <p:grpSp>
            <p:nvGrpSpPr>
              <p:cNvPr id="37" name="Gruppieren 36">
                <a:extLst>
                  <a:ext uri="{FF2B5EF4-FFF2-40B4-BE49-F238E27FC236}">
                    <a16:creationId xmlns:a16="http://schemas.microsoft.com/office/drawing/2014/main" id="{1215370C-1379-871F-7461-5EBE1DA511AD}"/>
                  </a:ext>
                </a:extLst>
              </p:cNvPr>
              <p:cNvGrpSpPr/>
              <p:nvPr/>
            </p:nvGrpSpPr>
            <p:grpSpPr>
              <a:xfrm>
                <a:off x="7895311" y="1347932"/>
                <a:ext cx="5318011" cy="4276800"/>
                <a:chOff x="3939249" y="1295924"/>
                <a:chExt cx="5318011" cy="4276800"/>
              </a:xfrm>
            </p:grpSpPr>
            <p:sp>
              <p:nvSpPr>
                <p:cNvPr id="20" name="Gleichschenkliges Dreieck 19">
                  <a:extLst>
                    <a:ext uri="{FF2B5EF4-FFF2-40B4-BE49-F238E27FC236}">
                      <a16:creationId xmlns:a16="http://schemas.microsoft.com/office/drawing/2014/main" id="{8E2018D1-9347-B737-A081-E0D7AE2706B0}"/>
                    </a:ext>
                  </a:extLst>
                </p:cNvPr>
                <p:cNvSpPr/>
                <p:nvPr/>
              </p:nvSpPr>
              <p:spPr>
                <a:xfrm rot="5698340">
                  <a:off x="8213428"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ilkreis 21">
                  <a:extLst>
                    <a:ext uri="{FF2B5EF4-FFF2-40B4-BE49-F238E27FC236}">
                      <a16:creationId xmlns:a16="http://schemas.microsoft.com/office/drawing/2014/main" id="{D15625DC-FE1F-4838-0CBB-F221CB81DB98}"/>
                    </a:ext>
                  </a:extLst>
                </p:cNvPr>
                <p:cNvSpPr/>
                <p:nvPr/>
              </p:nvSpPr>
              <p:spPr>
                <a:xfrm rot="3051141">
                  <a:off x="4048696"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21" name="Teilkreis 20">
                  <a:extLst>
                    <a:ext uri="{FF2B5EF4-FFF2-40B4-BE49-F238E27FC236}">
                      <a16:creationId xmlns:a16="http://schemas.microsoft.com/office/drawing/2014/main" id="{DD0CAB5E-029E-7887-D57D-D4F2D176BD3B}"/>
                    </a:ext>
                  </a:extLst>
                </p:cNvPr>
                <p:cNvSpPr/>
                <p:nvPr/>
              </p:nvSpPr>
              <p:spPr>
                <a:xfrm rot="1818390">
                  <a:off x="3957600" y="1295924"/>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10" name="Mond 9">
                  <a:extLst>
                    <a:ext uri="{FF2B5EF4-FFF2-40B4-BE49-F238E27FC236}">
                      <a16:creationId xmlns:a16="http://schemas.microsoft.com/office/drawing/2014/main" id="{E66FECD3-4BE4-E3CD-4561-C96084E7AFCF}"/>
                    </a:ext>
                  </a:extLst>
                </p:cNvPr>
                <p:cNvSpPr/>
                <p:nvPr/>
              </p:nvSpPr>
              <p:spPr>
                <a:xfrm>
                  <a:off x="3939249" y="2694043"/>
                  <a:ext cx="707414"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1" name="Textfeld 50">
                  <a:extLst>
                    <a:ext uri="{FF2B5EF4-FFF2-40B4-BE49-F238E27FC236}">
                      <a16:creationId xmlns:a16="http://schemas.microsoft.com/office/drawing/2014/main" id="{DF13F8E5-0993-0C57-23A8-B8B9C12F608A}"/>
                    </a:ext>
                  </a:extLst>
                </p:cNvPr>
                <p:cNvSpPr txBox="1"/>
                <p:nvPr/>
              </p:nvSpPr>
              <p:spPr>
                <a:xfrm>
                  <a:off x="4623501" y="1857920"/>
                  <a:ext cx="1482207" cy="338554"/>
                </a:xfrm>
                <a:prstGeom prst="rect">
                  <a:avLst/>
                </a:prstGeom>
                <a:noFill/>
              </p:spPr>
              <p:txBody>
                <a:bodyPr wrap="square" rtlCol="0">
                  <a:spAutoFit/>
                </a:bodyPr>
                <a:lstStyle>
                  <a:defPPr>
                    <a:defRPr lang="ru-RU"/>
                  </a:defPPr>
                  <a:lvl1pPr>
                    <a:defRPr sz="1600" b="1"/>
                  </a:lvl1pPr>
                </a:lstStyle>
                <a:p>
                  <a:r>
                    <a:rPr lang="de-CH" dirty="0"/>
                    <a:t>Frustrazione?</a:t>
                  </a:r>
                </a:p>
              </p:txBody>
            </p:sp>
            <p:sp>
              <p:nvSpPr>
                <p:cNvPr id="5" name="Ellipse 4">
                  <a:extLst>
                    <a:ext uri="{FF2B5EF4-FFF2-40B4-BE49-F238E27FC236}">
                      <a16:creationId xmlns:a16="http://schemas.microsoft.com/office/drawing/2014/main" id="{833958CD-56A3-03C6-9ABA-B6164D9C8ACD}"/>
                    </a:ext>
                  </a:extLst>
                </p:cNvPr>
                <p:cNvSpPr/>
                <p:nvPr/>
              </p:nvSpPr>
              <p:spPr>
                <a:xfrm>
                  <a:off x="7525518" y="2270127"/>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53" name="Textfeld 52">
                  <a:extLst>
                    <a:ext uri="{FF2B5EF4-FFF2-40B4-BE49-F238E27FC236}">
                      <a16:creationId xmlns:a16="http://schemas.microsoft.com/office/drawing/2014/main" id="{2B8DD5B2-0A9B-097C-44D1-B2605096FCD2}"/>
                    </a:ext>
                  </a:extLst>
                </p:cNvPr>
                <p:cNvSpPr txBox="1"/>
                <p:nvPr/>
              </p:nvSpPr>
              <p:spPr>
                <a:xfrm>
                  <a:off x="6121155" y="1796398"/>
                  <a:ext cx="1482207" cy="523220"/>
                </a:xfrm>
                <a:prstGeom prst="rect">
                  <a:avLst/>
                </a:prstGeom>
                <a:noFill/>
              </p:spPr>
              <p:txBody>
                <a:bodyPr wrap="square" rtlCol="0">
                  <a:spAutoFit/>
                </a:bodyPr>
                <a:lstStyle>
                  <a:defPPr>
                    <a:defRPr lang="ru-RU"/>
                  </a:defPPr>
                  <a:lvl1pPr>
                    <a:defRPr sz="1600" b="1"/>
                  </a:lvl1pPr>
                </a:lstStyle>
                <a:p>
                  <a:r>
                    <a:rPr lang="de-CH" dirty="0"/>
                    <a:t>Situazione desiderata?</a:t>
                  </a:r>
                </a:p>
              </p:txBody>
            </p:sp>
          </p:grpSp>
          <p:cxnSp>
            <p:nvCxnSpPr>
              <p:cNvPr id="36" name="Gerader Verbinder 35">
                <a:extLst>
                  <a:ext uri="{FF2B5EF4-FFF2-40B4-BE49-F238E27FC236}">
                    <a16:creationId xmlns:a16="http://schemas.microsoft.com/office/drawing/2014/main" id="{43B6BC6B-DD96-CF5B-3BAE-C6B5B2B15B60}"/>
                  </a:ext>
                </a:extLst>
              </p:cNvPr>
              <p:cNvCxnSpPr>
                <a:cxnSpLocks/>
              </p:cNvCxnSpPr>
              <p:nvPr/>
            </p:nvCxnSpPr>
            <p:spPr>
              <a:xfrm>
                <a:off x="9969591" y="1932138"/>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2" name="Textfeld 51">
              <a:extLst>
                <a:ext uri="{FF2B5EF4-FFF2-40B4-BE49-F238E27FC236}">
                  <a16:creationId xmlns:a16="http://schemas.microsoft.com/office/drawing/2014/main" id="{ABE31839-2FCF-EC1B-EC66-99DE71C8B807}"/>
                </a:ext>
              </a:extLst>
            </p:cNvPr>
            <p:cNvSpPr txBox="1"/>
            <p:nvPr/>
          </p:nvSpPr>
          <p:spPr>
            <a:xfrm>
              <a:off x="5886509" y="1391393"/>
              <a:ext cx="666750" cy="707886"/>
            </a:xfrm>
            <a:prstGeom prst="rect">
              <a:avLst/>
            </a:prstGeom>
            <a:noFill/>
          </p:spPr>
          <p:txBody>
            <a:bodyPr wrap="square" rtlCol="0">
              <a:spAutoFit/>
            </a:bodyPr>
            <a:lstStyle/>
            <a:p>
              <a:pPr algn="ctr"/>
              <a:r>
                <a:rPr lang="de-CH" sz="4000" b="1" dirty="0"/>
                <a:t>7</a:t>
              </a:r>
            </a:p>
          </p:txBody>
        </p:sp>
      </p:grpSp>
      <p:sp>
        <p:nvSpPr>
          <p:cNvPr id="3" name="Textfeld 2">
            <a:extLst>
              <a:ext uri="{FF2B5EF4-FFF2-40B4-BE49-F238E27FC236}">
                <a16:creationId xmlns:a16="http://schemas.microsoft.com/office/drawing/2014/main" id="{8559672F-857E-A39F-1CCA-FE5C437AD655}"/>
              </a:ext>
            </a:extLst>
          </p:cNvPr>
          <p:cNvSpPr txBox="1"/>
          <p:nvPr/>
        </p:nvSpPr>
        <p:spPr>
          <a:xfrm>
            <a:off x="2572215" y="366443"/>
            <a:ext cx="4037407" cy="1242969"/>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en-US" sz="1100" dirty="0" err="1">
                <a:cs typeface="Times New Roman" panose="02020603050405020304" pitchFamily="18" charset="0"/>
              </a:rPr>
              <a:t>Chi </a:t>
            </a:r>
            <a:r>
              <a:rPr lang="en-US" sz="1100" dirty="0">
                <a:cs typeface="Times New Roman" panose="02020603050405020304" pitchFamily="18" charset="0"/>
              </a:rPr>
              <a:t>sei?</a:t>
            </a:r>
            <a:endParaRPr lang="de-CH" sz="1100" dirty="0">
              <a:cs typeface="Times New Roman" panose="02020603050405020304" pitchFamily="18" charset="0"/>
            </a:endParaRP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Com'è la tua vita quotidiana (ad es. scuola, </a:t>
            </a:r>
            <a:br>
              <a:rPr lang="de-CH" sz="1100" dirty="0">
                <a:cs typeface="Times New Roman" panose="02020603050405020304" pitchFamily="18" charset="0"/>
              </a:rPr>
            </a:br>
            <a:r>
              <a:rPr lang="de-CH" sz="1100" dirty="0" err="1">
                <a:cs typeface="Times New Roman" panose="02020603050405020304" pitchFamily="18" charset="0"/>
              </a:rPr>
              <a:t>lavoro</a:t>
            </a:r>
            <a:r>
              <a:rPr lang="de-CH" sz="1100" dirty="0">
                <a:cs typeface="Times New Roman" panose="02020603050405020304" pitchFamily="18" charset="0"/>
              </a:rPr>
              <a:t>, tempo libero)?</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ti piace fare nel tempo libero?</a:t>
            </a:r>
          </a:p>
          <a:p>
            <a:pPr marL="17780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Cosa è importante per te in generale nella </a:t>
            </a:r>
            <a:r>
              <a:rPr lang="de-CH" sz="1100" dirty="0" err="1">
                <a:cs typeface="Times New Roman" panose="02020603050405020304" pitchFamily="18" charset="0"/>
              </a:rPr>
              <a:t>vita</a:t>
            </a:r>
            <a:r>
              <a:rPr lang="de-CH" sz="1100" dirty="0">
                <a:cs typeface="Times New Roman" panose="02020603050405020304" pitchFamily="18" charset="0"/>
              </a:rPr>
              <a:t> </a:t>
            </a:r>
            <a:br>
              <a:rPr lang="de-CH" sz="1100" dirty="0">
                <a:cs typeface="Times New Roman" panose="02020603050405020304" pitchFamily="18" charset="0"/>
              </a:rPr>
            </a:br>
            <a:r>
              <a:rPr lang="de-CH" sz="1100" dirty="0">
                <a:cs typeface="Times New Roman" panose="02020603050405020304" pitchFamily="18" charset="0"/>
              </a:rPr>
              <a:t>o </a:t>
            </a:r>
            <a:r>
              <a:rPr lang="de-CH" sz="1100" dirty="0" err="1">
                <a:cs typeface="Times New Roman" panose="02020603050405020304" pitchFamily="18" charset="0"/>
              </a:rPr>
              <a:t>nella</a:t>
            </a:r>
            <a:r>
              <a:rPr lang="de-CH" sz="1100" dirty="0">
                <a:cs typeface="Times New Roman" panose="02020603050405020304" pitchFamily="18" charset="0"/>
              </a:rPr>
              <a:t> quotidianità?</a:t>
            </a:r>
          </a:p>
        </p:txBody>
      </p:sp>
      <p:sp>
        <p:nvSpPr>
          <p:cNvPr id="6" name="Textfeld 5">
            <a:extLst>
              <a:ext uri="{FF2B5EF4-FFF2-40B4-BE49-F238E27FC236}">
                <a16:creationId xmlns:a16="http://schemas.microsoft.com/office/drawing/2014/main" id="{66AB2305-5A3A-9EA6-3F9C-1379306FB1C9}"/>
              </a:ext>
            </a:extLst>
          </p:cNvPr>
          <p:cNvSpPr txBox="1"/>
          <p:nvPr/>
        </p:nvSpPr>
        <p:spPr>
          <a:xfrm>
            <a:off x="6361414" y="555740"/>
            <a:ext cx="4415970" cy="1048300"/>
          </a:xfrm>
          <a:prstGeom prst="rect">
            <a:avLst/>
          </a:prstGeom>
          <a:noFill/>
        </p:spPr>
        <p:txBody>
          <a:bodyPr wrap="square">
            <a:spAutoFit/>
          </a:bodyPr>
          <a:lstStyle/>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Quali compiti o attività devi svolgere in questo momento?</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devi organizzare o tenere in </a:t>
            </a:r>
            <a:r>
              <a:rPr lang="de-CH" sz="1100" dirty="0" err="1">
                <a:cs typeface="Times New Roman" panose="02020603050405020304" pitchFamily="18" charset="0"/>
              </a:rPr>
              <a:t>considerazione</a:t>
            </a:r>
            <a:r>
              <a:rPr lang="de-CH" sz="1100" dirty="0">
                <a:cs typeface="Times New Roman" panose="02020603050405020304" pitchFamily="18" charset="0"/>
              </a:rPr>
              <a:t> </a:t>
            </a:r>
            <a:br>
              <a:rPr lang="de-CH" sz="1100" dirty="0">
                <a:cs typeface="Times New Roman" panose="02020603050405020304" pitchFamily="18" charset="0"/>
              </a:rPr>
            </a:br>
            <a:r>
              <a:rPr lang="de-CH" sz="1100" dirty="0" err="1">
                <a:cs typeface="Times New Roman" panose="02020603050405020304" pitchFamily="18" charset="0"/>
              </a:rPr>
              <a:t>mentre</a:t>
            </a:r>
            <a:r>
              <a:rPr lang="de-CH" sz="1100" dirty="0">
                <a:cs typeface="Times New Roman" panose="02020603050405020304" pitchFamily="18" charset="0"/>
              </a:rPr>
              <a:t> li svolgi?</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è importante per te quando </a:t>
            </a:r>
            <a:r>
              <a:rPr lang="de-CH" sz="1100" dirty="0" err="1">
                <a:cs typeface="Times New Roman" panose="02020603050405020304" pitchFamily="18" charset="0"/>
              </a:rPr>
              <a:t>svolgi</a:t>
            </a:r>
            <a:r>
              <a:rPr lang="de-CH" sz="1100" dirty="0">
                <a:cs typeface="Times New Roman" panose="02020603050405020304" pitchFamily="18" charset="0"/>
              </a:rPr>
              <a:t> </a:t>
            </a:r>
            <a:br>
              <a:rPr lang="de-CH" sz="1100" dirty="0">
                <a:cs typeface="Times New Roman" panose="02020603050405020304" pitchFamily="18" charset="0"/>
              </a:rPr>
            </a:br>
            <a:r>
              <a:rPr lang="de-CH" sz="1100" dirty="0">
                <a:cs typeface="Times New Roman" panose="02020603050405020304" pitchFamily="18" charset="0"/>
              </a:rPr>
              <a:t>          </a:t>
            </a:r>
            <a:r>
              <a:rPr lang="de-CH" sz="1100" dirty="0" err="1">
                <a:cs typeface="Times New Roman" panose="02020603050405020304" pitchFamily="18" charset="0"/>
              </a:rPr>
              <a:t>questi</a:t>
            </a:r>
            <a:r>
              <a:rPr lang="de-CH" sz="1100" dirty="0">
                <a:cs typeface="Times New Roman" panose="02020603050405020304" pitchFamily="18" charset="0"/>
              </a:rPr>
              <a:t> compiti?</a:t>
            </a:r>
          </a:p>
        </p:txBody>
      </p:sp>
      <p:sp>
        <p:nvSpPr>
          <p:cNvPr id="8" name="Textfeld 7">
            <a:extLst>
              <a:ext uri="{FF2B5EF4-FFF2-40B4-BE49-F238E27FC236}">
                <a16:creationId xmlns:a16="http://schemas.microsoft.com/office/drawing/2014/main" id="{EDB803F1-20BF-2B3B-C602-C5753C312FA5}"/>
              </a:ext>
            </a:extLst>
          </p:cNvPr>
          <p:cNvSpPr txBox="1"/>
          <p:nvPr/>
        </p:nvSpPr>
        <p:spPr>
          <a:xfrm>
            <a:off x="9432208" y="1815570"/>
            <a:ext cx="2963715" cy="1632306"/>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osservi negli altri in situazioni simili?</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Quali soluzioni o comportamenti ti saltano all’occhio?</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C'è qualcosa che trovi interessante, pratico o stimolante?</a:t>
            </a:r>
          </a:p>
          <a:p>
            <a:pPr marL="17780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Ci sono anche aspetti che ti sembrano negativi?</a:t>
            </a:r>
          </a:p>
        </p:txBody>
      </p:sp>
      <p:sp>
        <p:nvSpPr>
          <p:cNvPr id="11" name="Textfeld 10">
            <a:extLst>
              <a:ext uri="{FF2B5EF4-FFF2-40B4-BE49-F238E27FC236}">
                <a16:creationId xmlns:a16="http://schemas.microsoft.com/office/drawing/2014/main" id="{26C38B15-ADAC-C27F-ECB5-2D1A74EDC9A6}"/>
              </a:ext>
            </a:extLst>
          </p:cNvPr>
          <p:cNvSpPr txBox="1"/>
          <p:nvPr/>
        </p:nvSpPr>
        <p:spPr>
          <a:xfrm>
            <a:off x="8873126" y="4005854"/>
            <a:ext cx="3431577" cy="853632"/>
          </a:xfrm>
          <a:prstGeom prst="rect">
            <a:avLst/>
          </a:prstGeom>
          <a:noFill/>
        </p:spPr>
        <p:txBody>
          <a:bodyPr wrap="square">
            <a:spAutoFit/>
          </a:bodyPr>
          <a:lstStyle/>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dici tu stesso riguardo a questo problema?</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racconti agli altri al riguardo?</a:t>
            </a:r>
          </a:p>
          <a:p>
            <a:pPr marL="177800" lvl="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Ci sono frasi tipiche che dici spesso in questo contesto?</a:t>
            </a:r>
          </a:p>
        </p:txBody>
      </p:sp>
      <p:sp>
        <p:nvSpPr>
          <p:cNvPr id="15" name="Textfeld 14">
            <a:extLst>
              <a:ext uri="{FF2B5EF4-FFF2-40B4-BE49-F238E27FC236}">
                <a16:creationId xmlns:a16="http://schemas.microsoft.com/office/drawing/2014/main" id="{3BFC3E14-01E7-2FE9-0FB8-9857B91FF12E}"/>
              </a:ext>
            </a:extLst>
          </p:cNvPr>
          <p:cNvSpPr txBox="1"/>
          <p:nvPr/>
        </p:nvSpPr>
        <p:spPr>
          <a:xfrm>
            <a:off x="1983019" y="5700615"/>
            <a:ext cx="4820106" cy="658963"/>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Come ti comporti di solito?</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Quali abitudini hai in questo ambito?</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Quali strategie adotti in queste situazioni?</a:t>
            </a:r>
          </a:p>
        </p:txBody>
      </p:sp>
      <p:sp>
        <p:nvSpPr>
          <p:cNvPr id="17" name="Textfeld 16">
            <a:extLst>
              <a:ext uri="{FF2B5EF4-FFF2-40B4-BE49-F238E27FC236}">
                <a16:creationId xmlns:a16="http://schemas.microsoft.com/office/drawing/2014/main" id="{B81C129E-20A1-FD3D-F311-7496B837E2CF}"/>
              </a:ext>
            </a:extLst>
          </p:cNvPr>
          <p:cNvSpPr txBox="1"/>
          <p:nvPr/>
        </p:nvSpPr>
        <p:spPr>
          <a:xfrm>
            <a:off x="180350" y="2328058"/>
            <a:ext cx="2977129" cy="1632306"/>
          </a:xfrm>
          <a:prstGeom prst="rect">
            <a:avLst/>
          </a:prstGeom>
          <a:noFill/>
        </p:spPr>
        <p:txBody>
          <a:bodyPr wrap="square">
            <a:spAutoFit/>
          </a:bodyPr>
          <a:lstStyle/>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dicono gli altri riguardo a questo problema?</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Ricevi suggerimenti, commenti o consigli?</a:t>
            </a:r>
          </a:p>
          <a:p>
            <a:pPr marL="177800" lvl="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Hai sentito idee utili da qualcuno?</a:t>
            </a:r>
          </a:p>
          <a:p>
            <a:pPr marL="177800" lvl="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Ci sono opinioni che ti influenzano?</a:t>
            </a:r>
          </a:p>
        </p:txBody>
      </p:sp>
      <p:grpSp>
        <p:nvGrpSpPr>
          <p:cNvPr id="39" name="Gruppieren 38">
            <a:extLst>
              <a:ext uri="{FF2B5EF4-FFF2-40B4-BE49-F238E27FC236}">
                <a16:creationId xmlns:a16="http://schemas.microsoft.com/office/drawing/2014/main" id="{B836969E-1E8C-AEC8-057C-6CF56C9A0280}"/>
              </a:ext>
            </a:extLst>
          </p:cNvPr>
          <p:cNvGrpSpPr/>
          <p:nvPr/>
        </p:nvGrpSpPr>
        <p:grpSpPr>
          <a:xfrm>
            <a:off x="4441382" y="2441216"/>
            <a:ext cx="3047440" cy="2666327"/>
            <a:chOff x="3940829" y="2525196"/>
            <a:chExt cx="3047440" cy="2666327"/>
          </a:xfrm>
        </p:grpSpPr>
        <p:sp>
          <p:nvSpPr>
            <p:cNvPr id="29" name="Rechteck 28">
              <a:extLst>
                <a:ext uri="{FF2B5EF4-FFF2-40B4-BE49-F238E27FC236}">
                  <a16:creationId xmlns:a16="http://schemas.microsoft.com/office/drawing/2014/main" id="{1490D572-6CE8-BEE6-35DA-B2D98A9960D5}"/>
                </a:ext>
              </a:extLst>
            </p:cNvPr>
            <p:cNvSpPr/>
            <p:nvPr/>
          </p:nvSpPr>
          <p:spPr>
            <a:xfrm>
              <a:off x="5533438" y="2525196"/>
              <a:ext cx="1357755" cy="212645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8" name="Textfeld 27">
              <a:extLst>
                <a:ext uri="{FF2B5EF4-FFF2-40B4-BE49-F238E27FC236}">
                  <a16:creationId xmlns:a16="http://schemas.microsoft.com/office/drawing/2014/main" id="{369B9DB7-B5B7-FAD1-1C47-911D29667C00}"/>
                </a:ext>
              </a:extLst>
            </p:cNvPr>
            <p:cNvSpPr txBox="1"/>
            <p:nvPr/>
          </p:nvSpPr>
          <p:spPr>
            <a:xfrm>
              <a:off x="5510393" y="2585873"/>
              <a:ext cx="1477876" cy="2605650"/>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ti aspetteresti da una soluzione migliore?</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renderebbe la situazione più semplice?</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Se potessi scegliere tutto tu: come sarebbe la tua soluzione perfetta?</a:t>
              </a:r>
            </a:p>
          </p:txBody>
        </p:sp>
        <p:sp>
          <p:nvSpPr>
            <p:cNvPr id="19" name="Textfeld 18">
              <a:extLst>
                <a:ext uri="{FF2B5EF4-FFF2-40B4-BE49-F238E27FC236}">
                  <a16:creationId xmlns:a16="http://schemas.microsoft.com/office/drawing/2014/main" id="{720F5233-19D9-1137-2C20-1FCBC13830EB}"/>
                </a:ext>
              </a:extLst>
            </p:cNvPr>
            <p:cNvSpPr txBox="1"/>
            <p:nvPr/>
          </p:nvSpPr>
          <p:spPr>
            <a:xfrm>
              <a:off x="3940829" y="2589400"/>
              <a:ext cx="1531921" cy="2410981"/>
            </a:xfrm>
            <a:prstGeom prst="rect">
              <a:avLst/>
            </a:prstGeom>
            <a:noFill/>
          </p:spPr>
          <p:txBody>
            <a:bodyPr wrap="square">
              <a:spAutoFit/>
            </a:bodyPr>
            <a:lstStyle/>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Cosa ti infastidisce della situazione attuale?</a:t>
              </a:r>
            </a:p>
            <a:p>
              <a:pPr marL="177800" indent="-177800">
                <a:lnSpc>
                  <a:spcPct val="115000"/>
                </a:lnSpc>
                <a:buFont typeface="Symbol" panose="05050102010706020507" pitchFamily="18" charset="2"/>
                <a:buChar char=""/>
                <a:tabLst>
                  <a:tab pos="177800" algn="l"/>
                </a:tabLst>
              </a:pPr>
              <a:r>
                <a:rPr lang="de-CH" sz="1100" dirty="0">
                  <a:cs typeface="Times New Roman" panose="02020603050405020304" pitchFamily="18" charset="0"/>
                </a:rPr>
                <a:t>Quali problemi o difficoltà ti crea?</a:t>
              </a:r>
            </a:p>
            <a:p>
              <a:pPr marL="177800" indent="-177800">
                <a:lnSpc>
                  <a:spcPct val="115000"/>
                </a:lnSpc>
                <a:spcAft>
                  <a:spcPts val="1000"/>
                </a:spcAft>
                <a:buFont typeface="Symbol" panose="05050102010706020507" pitchFamily="18" charset="2"/>
                <a:buChar char=""/>
                <a:tabLst>
                  <a:tab pos="177800" algn="l"/>
                </a:tabLst>
              </a:pPr>
              <a:r>
                <a:rPr lang="de-CH" sz="1100" dirty="0">
                  <a:cs typeface="Times New Roman" panose="02020603050405020304" pitchFamily="18" charset="0"/>
                </a:rPr>
                <a:t>Cosa trovi particolarmente faticoso o poco pratico?</a:t>
              </a:r>
            </a:p>
          </p:txBody>
        </p:sp>
      </p:grpSp>
    </p:spTree>
    <p:extLst>
      <p:ext uri="{BB962C8B-B14F-4D97-AF65-F5344CB8AC3E}">
        <p14:creationId xmlns:p14="http://schemas.microsoft.com/office/powerpoint/2010/main" val="3658519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fade">
                                      <p:cBhvr>
                                        <p:cTn id="37"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8" grpId="0"/>
      <p:bldP spid="11" grpId="0"/>
      <p:bldP spid="15"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759622-24B8-42BF-9CDC-3B434C16A31C}"/>
              </a:ext>
            </a:extLst>
          </p:cNvPr>
          <p:cNvSpPr>
            <a:spLocks noGrp="1"/>
          </p:cNvSpPr>
          <p:nvPr>
            <p:ph type="title"/>
          </p:nvPr>
        </p:nvSpPr>
        <p:spPr>
          <a:xfrm>
            <a:off x="237268" y="4089555"/>
            <a:ext cx="5094896" cy="846756"/>
          </a:xfrm>
        </p:spPr>
        <p:txBody>
          <a:bodyPr>
            <a:normAutofit fontScale="90000"/>
          </a:bodyPr>
          <a:lstStyle/>
          <a:p>
            <a:r>
              <a:rPr lang="de-CH" noProof="0" dirty="0">
                <a:solidFill>
                  <a:schemeClr val="bg1"/>
                </a:solidFill>
              </a:rPr>
              <a:t>Modulo 1: </a:t>
            </a:r>
            <a:br>
              <a:rPr lang="de-CH" noProof="0" dirty="0">
                <a:solidFill>
                  <a:schemeClr val="bg1"/>
                </a:solidFill>
              </a:rPr>
            </a:br>
            <a:r>
              <a:rPr lang="it-CH" sz="2200" noProof="0" dirty="0">
                <a:solidFill>
                  <a:schemeClr val="bg1"/>
                </a:solidFill>
              </a:rPr>
              <a:t>Individuare un problema che valga la pena risolvere</a:t>
            </a:r>
            <a:endParaRPr lang="de-CH" sz="2200" noProof="0" dirty="0">
              <a:solidFill>
                <a:schemeClr val="bg1"/>
              </a:solidFill>
            </a:endParaRPr>
          </a:p>
        </p:txBody>
      </p:sp>
      <p:sp>
        <p:nvSpPr>
          <p:cNvPr id="5" name="Foliennummernplatzhalter 4">
            <a:extLst>
              <a:ext uri="{FF2B5EF4-FFF2-40B4-BE49-F238E27FC236}">
                <a16:creationId xmlns:a16="http://schemas.microsoft.com/office/drawing/2014/main" id="{D490FCDB-F780-45A3-83C0-FCD5A1DB6A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
        <p:nvSpPr>
          <p:cNvPr id="6" name="Textplatzhalter 2">
            <a:extLst>
              <a:ext uri="{FF2B5EF4-FFF2-40B4-BE49-F238E27FC236}">
                <a16:creationId xmlns:a16="http://schemas.microsoft.com/office/drawing/2014/main" id="{D3B25E95-25DC-8CFC-BF5F-63831D31F96D}"/>
              </a:ext>
            </a:extLst>
          </p:cNvPr>
          <p:cNvSpPr txBox="1">
            <a:spLocks/>
          </p:cNvSpPr>
          <p:nvPr/>
        </p:nvSpPr>
        <p:spPr>
          <a:xfrm>
            <a:off x="229888" y="5545886"/>
            <a:ext cx="11962111" cy="1321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it-CH" sz="1800" noProof="0" dirty="0" err="1">
                <a:solidFill>
                  <a:schemeClr val="accent6">
                    <a:lumMod val="50000"/>
                  </a:schemeClr>
                </a:solidFill>
                <a:latin typeface="+mj-lt"/>
              </a:rPr>
              <a:t>Inspiration</a:t>
            </a:r>
            <a:r>
              <a:rPr lang="it-CH" sz="1800" noProof="0" dirty="0">
                <a:solidFill>
                  <a:schemeClr val="accent6">
                    <a:lumMod val="50000"/>
                  </a:schemeClr>
                </a:solidFill>
                <a:latin typeface="+mj-lt"/>
              </a:rPr>
              <a:t> Day | </a:t>
            </a:r>
            <a:r>
              <a:rPr lang="it-CH" sz="1800" b="1" noProof="0" dirty="0">
                <a:solidFill>
                  <a:srgbClr val="B11B96"/>
                </a:solidFill>
                <a:latin typeface="+mj-lt"/>
              </a:rPr>
              <a:t>Modulo 1: Individuare</a:t>
            </a:r>
            <a:r>
              <a:rPr lang="it-CH" sz="1800" noProof="0" dirty="0">
                <a:solidFill>
                  <a:schemeClr val="accent6">
                    <a:lumMod val="50000"/>
                  </a:schemeClr>
                </a:solidFill>
                <a:latin typeface="+mj-lt"/>
              </a:rPr>
              <a:t> </a:t>
            </a:r>
            <a:r>
              <a:rPr lang="it-CH" sz="1800" b="1" noProof="0" dirty="0">
                <a:solidFill>
                  <a:srgbClr val="B11B96"/>
                </a:solidFill>
                <a:latin typeface="+mj-lt"/>
              </a:rPr>
              <a:t>un problema che valga la pena risolvere </a:t>
            </a:r>
            <a:r>
              <a:rPr lang="it-CH" sz="1800" noProof="0" dirty="0">
                <a:solidFill>
                  <a:schemeClr val="accent6">
                    <a:lumMod val="50000"/>
                  </a:schemeClr>
                </a:solidFill>
                <a:latin typeface="+mj-lt"/>
              </a:rPr>
              <a:t>| Modulo 2: Sviluppare una soluzione adeguata | Modulo 3: Sviluppare un modello di business solido | Modulo 4: Garantire la sostenibilità finanziaria| Modulo 5: Entrare nel mercato | Modulo 6: Presentazione e conclusione</a:t>
            </a:r>
          </a:p>
        </p:txBody>
      </p:sp>
    </p:spTree>
    <p:extLst>
      <p:ext uri="{BB962C8B-B14F-4D97-AF65-F5344CB8AC3E}">
        <p14:creationId xmlns:p14="http://schemas.microsoft.com/office/powerpoint/2010/main" val="38326619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E7417-7BF4-F6A0-94C7-685D5A266C7A}"/>
            </a:ext>
          </a:extLst>
        </p:cNvPr>
        <p:cNvGrpSpPr/>
        <p:nvPr/>
      </p:nvGrpSpPr>
      <p:grpSpPr>
        <a:xfrm>
          <a:off x="0" y="0"/>
          <a:ext cx="0" cy="0"/>
          <a:chOff x="0" y="0"/>
          <a:chExt cx="0" cy="0"/>
        </a:xfrm>
      </p:grpSpPr>
      <p:sp>
        <p:nvSpPr>
          <p:cNvPr id="44" name="Gleichschenkliges Dreieck 43">
            <a:extLst>
              <a:ext uri="{FF2B5EF4-FFF2-40B4-BE49-F238E27FC236}">
                <a16:creationId xmlns:a16="http://schemas.microsoft.com/office/drawing/2014/main" id="{D937365D-0391-4898-9C47-542191FA37FE}"/>
              </a:ext>
            </a:extLst>
          </p:cNvPr>
          <p:cNvSpPr/>
          <p:nvPr/>
        </p:nvSpPr>
        <p:spPr>
          <a:xfrm rot="5400000">
            <a:off x="-351279" y="349514"/>
            <a:ext cx="6851903" cy="6165070"/>
          </a:xfrm>
          <a:prstGeom prst="triangle">
            <a:avLst>
              <a:gd name="adj" fmla="val 49051"/>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42" name="Gleichschenkliges Dreieck 41">
            <a:extLst>
              <a:ext uri="{FF2B5EF4-FFF2-40B4-BE49-F238E27FC236}">
                <a16:creationId xmlns:a16="http://schemas.microsoft.com/office/drawing/2014/main" id="{8E9AA4FA-2E83-1F27-96A1-69E784A8AEA9}"/>
              </a:ext>
            </a:extLst>
          </p:cNvPr>
          <p:cNvSpPr/>
          <p:nvPr/>
        </p:nvSpPr>
        <p:spPr>
          <a:xfrm rot="16200000">
            <a:off x="1250661" y="-1329477"/>
            <a:ext cx="3511439" cy="6165071"/>
          </a:xfrm>
          <a:prstGeom prst="triangle">
            <a:avLst>
              <a:gd name="adj" fmla="val 99457"/>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1" name="Gleichschenkliges Dreieck 40">
            <a:extLst>
              <a:ext uri="{FF2B5EF4-FFF2-40B4-BE49-F238E27FC236}">
                <a16:creationId xmlns:a16="http://schemas.microsoft.com/office/drawing/2014/main" id="{6DAB9D44-FC38-4BBB-1753-5FC25D4E9646}"/>
              </a:ext>
            </a:extLst>
          </p:cNvPr>
          <p:cNvSpPr/>
          <p:nvPr/>
        </p:nvSpPr>
        <p:spPr>
          <a:xfrm rot="5400000" flipV="1">
            <a:off x="6578109" y="-2200017"/>
            <a:ext cx="3415646" cy="7827875"/>
          </a:xfrm>
          <a:prstGeom prst="triangle">
            <a:avLst>
              <a:gd name="adj" fmla="val 10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3" name="Gleichschenkliges Dreieck 42">
            <a:extLst>
              <a:ext uri="{FF2B5EF4-FFF2-40B4-BE49-F238E27FC236}">
                <a16:creationId xmlns:a16="http://schemas.microsoft.com/office/drawing/2014/main" id="{8C1DCDC8-54A7-0667-A3AB-180ABA69FA9D}"/>
              </a:ext>
            </a:extLst>
          </p:cNvPr>
          <p:cNvSpPr/>
          <p:nvPr/>
        </p:nvSpPr>
        <p:spPr>
          <a:xfrm rot="5400000" flipH="1">
            <a:off x="7416322" y="-1353936"/>
            <a:ext cx="3415646" cy="6118199"/>
          </a:xfrm>
          <a:prstGeom prst="triangle">
            <a:avLst>
              <a:gd name="adj" fmla="val 10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40" name="Gleichschenkliges Dreieck 39">
            <a:extLst>
              <a:ext uri="{FF2B5EF4-FFF2-40B4-BE49-F238E27FC236}">
                <a16:creationId xmlns:a16="http://schemas.microsoft.com/office/drawing/2014/main" id="{ED630924-9713-45CF-F763-3EE5EDB898FA}"/>
              </a:ext>
            </a:extLst>
          </p:cNvPr>
          <p:cNvSpPr/>
          <p:nvPr/>
        </p:nvSpPr>
        <p:spPr>
          <a:xfrm rot="16200000">
            <a:off x="6575064" y="1233192"/>
            <a:ext cx="3421744" cy="7827874"/>
          </a:xfrm>
          <a:prstGeom prst="triangle">
            <a:avLst>
              <a:gd name="adj" fmla="val 10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20" name="Gleichschenkliges Dreieck 19">
            <a:extLst>
              <a:ext uri="{FF2B5EF4-FFF2-40B4-BE49-F238E27FC236}">
                <a16:creationId xmlns:a16="http://schemas.microsoft.com/office/drawing/2014/main" id="{D82B82B9-20B1-45E3-DB39-6F0601BFAE2C}"/>
              </a:ext>
            </a:extLst>
          </p:cNvPr>
          <p:cNvSpPr/>
          <p:nvPr/>
        </p:nvSpPr>
        <p:spPr>
          <a:xfrm rot="5698340">
            <a:off x="8213428" y="2333394"/>
            <a:ext cx="729839" cy="1357824"/>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12" name="Gleichschenkliges Dreieck 11">
            <a:extLst>
              <a:ext uri="{FF2B5EF4-FFF2-40B4-BE49-F238E27FC236}">
                <a16:creationId xmlns:a16="http://schemas.microsoft.com/office/drawing/2014/main" id="{57373AEB-99AF-9B97-9678-033FE6A818B3}"/>
              </a:ext>
            </a:extLst>
          </p:cNvPr>
          <p:cNvSpPr/>
          <p:nvPr/>
        </p:nvSpPr>
        <p:spPr>
          <a:xfrm>
            <a:off x="16784" y="3346560"/>
            <a:ext cx="12175216" cy="3511440"/>
          </a:xfrm>
          <a:prstGeom prst="triangle">
            <a:avLst>
              <a:gd name="adj" fmla="val 50000"/>
            </a:avLst>
          </a:prstGeom>
          <a:solidFill>
            <a:schemeClr val="bg1"/>
          </a:solidFill>
          <a:ln>
            <a:solidFill>
              <a:srgbClr val="90909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22" name="Teilkreis 21">
            <a:extLst>
              <a:ext uri="{FF2B5EF4-FFF2-40B4-BE49-F238E27FC236}">
                <a16:creationId xmlns:a16="http://schemas.microsoft.com/office/drawing/2014/main" id="{A8CFA3A0-6533-CD49-EB3C-623044CF370B}"/>
              </a:ext>
            </a:extLst>
          </p:cNvPr>
          <p:cNvSpPr/>
          <p:nvPr/>
        </p:nvSpPr>
        <p:spPr>
          <a:xfrm rot="3051141">
            <a:off x="4048696" y="1350406"/>
            <a:ext cx="4129733" cy="4241696"/>
          </a:xfrm>
          <a:prstGeom prst="pie">
            <a:avLst>
              <a:gd name="adj1" fmla="val 21166558"/>
              <a:gd name="adj2" fmla="val 20099492"/>
            </a:avLst>
          </a:prstGeom>
          <a:solidFill>
            <a:srgbClr val="B11B9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cxnSp>
        <p:nvCxnSpPr>
          <p:cNvPr id="14" name="Gerader Verbinder 13">
            <a:extLst>
              <a:ext uri="{FF2B5EF4-FFF2-40B4-BE49-F238E27FC236}">
                <a16:creationId xmlns:a16="http://schemas.microsoft.com/office/drawing/2014/main" id="{F2C80F57-E8E1-EC9A-A0EC-5F7D5D993757}"/>
              </a:ext>
            </a:extLst>
          </p:cNvPr>
          <p:cNvCxnSpPr>
            <a:cxnSpLocks/>
          </p:cNvCxnSpPr>
          <p:nvPr/>
        </p:nvCxnSpPr>
        <p:spPr>
          <a:xfrm>
            <a:off x="5824575" y="1371600"/>
            <a:ext cx="0" cy="4133850"/>
          </a:xfrm>
          <a:prstGeom prst="line">
            <a:avLst/>
          </a:prstGeom>
          <a:ln w="381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028F88BB-4180-57EB-3D77-D8BB2644DCF3}"/>
              </a:ext>
            </a:extLst>
          </p:cNvPr>
          <p:cNvSpPr txBox="1"/>
          <p:nvPr/>
        </p:nvSpPr>
        <p:spPr>
          <a:xfrm>
            <a:off x="257547" y="6656535"/>
            <a:ext cx="11410577" cy="246221"/>
          </a:xfrm>
          <a:prstGeom prst="rect">
            <a:avLst/>
          </a:prstGeom>
          <a:noFill/>
        </p:spPr>
        <p:txBody>
          <a:bodyPr wrap="square">
            <a:spAutoFit/>
          </a:bodyPr>
          <a:lstStyle/>
          <a:p>
            <a:pPr>
              <a:buNone/>
            </a:pPr>
            <a:r>
              <a:rPr lang="de-CH" sz="1000" b="1"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Fonte: </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Adattato da Dave Gray / XPLANE: </a:t>
            </a:r>
            <a:r>
              <a:rPr lang="de-CH" sz="1000" i="1" kern="100" dirty="0" err="1">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Empathy Map</a:t>
            </a:r>
            <a:r>
              <a:rPr lang="de-CH" sz="1000" kern="100" dirty="0">
                <a:solidFill>
                  <a:srgbClr val="686868"/>
                </a:solidFill>
                <a:effectLst/>
                <a:latin typeface="Century Gothic" panose="020B0502020202020204" pitchFamily="34" charset="0"/>
                <a:ea typeface="Aptos" panose="020B0004020202020204" pitchFamily="34" charset="0"/>
                <a:cs typeface="Times New Roman" panose="02020603050405020304" pitchFamily="18" charset="0"/>
              </a:rPr>
              <a:t>, disponibile all'indirizzo https://gamestorming.com/empathy-map/, licenza: CC BY-NC-ND 3.0.</a:t>
            </a:r>
            <a:endParaRPr lang="de-CH" sz="1000" kern="100" dirty="0">
              <a:solidFill>
                <a:srgbClr val="686868"/>
              </a:solidFill>
              <a:effectLst/>
              <a:latin typeface="Aptos" panose="020B0004020202020204" pitchFamily="34" charset="0"/>
              <a:ea typeface="Aptos" panose="020B0004020202020204" pitchFamily="34" charset="0"/>
              <a:cs typeface="Times New Roman" panose="02020603050405020304" pitchFamily="18" charset="0"/>
            </a:endParaRPr>
          </a:p>
        </p:txBody>
      </p:sp>
      <p:sp>
        <p:nvSpPr>
          <p:cNvPr id="25" name="Textfeld 24">
            <a:extLst>
              <a:ext uri="{FF2B5EF4-FFF2-40B4-BE49-F238E27FC236}">
                <a16:creationId xmlns:a16="http://schemas.microsoft.com/office/drawing/2014/main" id="{F1356F17-8DCD-D76D-1761-782766BCCFA5}"/>
              </a:ext>
            </a:extLst>
          </p:cNvPr>
          <p:cNvSpPr txBox="1"/>
          <p:nvPr/>
        </p:nvSpPr>
        <p:spPr>
          <a:xfrm>
            <a:off x="1002165" y="-23269"/>
            <a:ext cx="666750" cy="707886"/>
          </a:xfrm>
          <a:prstGeom prst="rect">
            <a:avLst/>
          </a:prstGeom>
          <a:noFill/>
        </p:spPr>
        <p:txBody>
          <a:bodyPr wrap="square" rtlCol="0">
            <a:spAutoFit/>
          </a:bodyPr>
          <a:lstStyle/>
          <a:p>
            <a:pPr algn="ctr"/>
            <a:r>
              <a:rPr lang="de-CH" sz="4000" b="1" dirty="0"/>
              <a:t>1</a:t>
            </a:r>
          </a:p>
        </p:txBody>
      </p:sp>
      <p:sp>
        <p:nvSpPr>
          <p:cNvPr id="26" name="Textfeld 25">
            <a:extLst>
              <a:ext uri="{FF2B5EF4-FFF2-40B4-BE49-F238E27FC236}">
                <a16:creationId xmlns:a16="http://schemas.microsoft.com/office/drawing/2014/main" id="{46081B65-BCAC-EB41-7B66-F226A77E113B}"/>
              </a:ext>
            </a:extLst>
          </p:cNvPr>
          <p:cNvSpPr txBox="1"/>
          <p:nvPr/>
        </p:nvSpPr>
        <p:spPr>
          <a:xfrm>
            <a:off x="6157211" y="-60993"/>
            <a:ext cx="666750" cy="707886"/>
          </a:xfrm>
          <a:prstGeom prst="rect">
            <a:avLst/>
          </a:prstGeom>
          <a:noFill/>
        </p:spPr>
        <p:txBody>
          <a:bodyPr wrap="square" rtlCol="0">
            <a:spAutoFit/>
          </a:bodyPr>
          <a:lstStyle/>
          <a:p>
            <a:pPr algn="ctr"/>
            <a:r>
              <a:rPr lang="de-CH" sz="4000" b="1" dirty="0"/>
              <a:t>2</a:t>
            </a:r>
          </a:p>
        </p:txBody>
      </p:sp>
      <p:sp>
        <p:nvSpPr>
          <p:cNvPr id="21" name="Teilkreis 20">
            <a:extLst>
              <a:ext uri="{FF2B5EF4-FFF2-40B4-BE49-F238E27FC236}">
                <a16:creationId xmlns:a16="http://schemas.microsoft.com/office/drawing/2014/main" id="{293458E8-2B46-92FB-5386-30077115C97F}"/>
              </a:ext>
            </a:extLst>
          </p:cNvPr>
          <p:cNvSpPr/>
          <p:nvPr/>
        </p:nvSpPr>
        <p:spPr>
          <a:xfrm rot="1818390">
            <a:off x="3938580" y="1303357"/>
            <a:ext cx="4276800" cy="4276800"/>
          </a:xfrm>
          <a:prstGeom prst="pie">
            <a:avLst>
              <a:gd name="adj1" fmla="val 21166558"/>
              <a:gd name="adj2" fmla="val 2009949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solidFill>
                <a:schemeClr val="tx1"/>
              </a:solidFill>
            </a:endParaRPr>
          </a:p>
        </p:txBody>
      </p:sp>
      <p:sp>
        <p:nvSpPr>
          <p:cNvPr id="10" name="Mond 9">
            <a:extLst>
              <a:ext uri="{FF2B5EF4-FFF2-40B4-BE49-F238E27FC236}">
                <a16:creationId xmlns:a16="http://schemas.microsoft.com/office/drawing/2014/main" id="{3BC449BD-3889-9B02-2612-6E47729F8D2E}"/>
              </a:ext>
            </a:extLst>
          </p:cNvPr>
          <p:cNvSpPr/>
          <p:nvPr/>
        </p:nvSpPr>
        <p:spPr>
          <a:xfrm>
            <a:off x="3867151" y="2694043"/>
            <a:ext cx="779512" cy="898472"/>
          </a:xfrm>
          <a:prstGeom prst="moon">
            <a:avLst>
              <a:gd name="adj" fmla="val 50683"/>
            </a:avLst>
          </a:prstGeom>
          <a:solidFill>
            <a:srgbClr val="0B4874"/>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Ellipse 4">
            <a:extLst>
              <a:ext uri="{FF2B5EF4-FFF2-40B4-BE49-F238E27FC236}">
                <a16:creationId xmlns:a16="http://schemas.microsoft.com/office/drawing/2014/main" id="{109DEA15-0AC5-3FEE-7781-2A041A17ED8F}"/>
              </a:ext>
            </a:extLst>
          </p:cNvPr>
          <p:cNvSpPr/>
          <p:nvPr/>
        </p:nvSpPr>
        <p:spPr>
          <a:xfrm>
            <a:off x="7525518" y="2270127"/>
            <a:ext cx="419100" cy="714375"/>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dirty="0"/>
          </a:p>
        </p:txBody>
      </p:sp>
      <p:sp>
        <p:nvSpPr>
          <p:cNvPr id="31" name="Textfeld 30">
            <a:extLst>
              <a:ext uri="{FF2B5EF4-FFF2-40B4-BE49-F238E27FC236}">
                <a16:creationId xmlns:a16="http://schemas.microsoft.com/office/drawing/2014/main" id="{D6410951-C7DB-1419-CF5A-40FF5D574B7C}"/>
              </a:ext>
            </a:extLst>
          </p:cNvPr>
          <p:cNvSpPr txBox="1"/>
          <p:nvPr/>
        </p:nvSpPr>
        <p:spPr>
          <a:xfrm>
            <a:off x="11449844" y="292950"/>
            <a:ext cx="666750" cy="707886"/>
          </a:xfrm>
          <a:prstGeom prst="rect">
            <a:avLst/>
          </a:prstGeom>
          <a:noFill/>
        </p:spPr>
        <p:txBody>
          <a:bodyPr wrap="square" rtlCol="0">
            <a:spAutoFit/>
          </a:bodyPr>
          <a:lstStyle/>
          <a:p>
            <a:pPr algn="ctr"/>
            <a:r>
              <a:rPr lang="de-CH" sz="4000" b="1" dirty="0"/>
              <a:t>3</a:t>
            </a:r>
          </a:p>
        </p:txBody>
      </p:sp>
      <p:sp>
        <p:nvSpPr>
          <p:cNvPr id="32" name="Textfeld 31">
            <a:extLst>
              <a:ext uri="{FF2B5EF4-FFF2-40B4-BE49-F238E27FC236}">
                <a16:creationId xmlns:a16="http://schemas.microsoft.com/office/drawing/2014/main" id="{70374BC1-3244-779B-623B-6192421817F5}"/>
              </a:ext>
            </a:extLst>
          </p:cNvPr>
          <p:cNvSpPr txBox="1"/>
          <p:nvPr/>
        </p:nvSpPr>
        <p:spPr>
          <a:xfrm>
            <a:off x="11516493" y="3442355"/>
            <a:ext cx="666750" cy="707886"/>
          </a:xfrm>
          <a:prstGeom prst="rect">
            <a:avLst/>
          </a:prstGeom>
          <a:noFill/>
        </p:spPr>
        <p:txBody>
          <a:bodyPr wrap="square" rtlCol="0">
            <a:spAutoFit/>
          </a:bodyPr>
          <a:lstStyle/>
          <a:p>
            <a:pPr algn="ctr"/>
            <a:r>
              <a:rPr lang="de-CH" sz="4000" b="1" dirty="0"/>
              <a:t>4</a:t>
            </a:r>
          </a:p>
        </p:txBody>
      </p:sp>
      <p:sp>
        <p:nvSpPr>
          <p:cNvPr id="33" name="Textfeld 32">
            <a:extLst>
              <a:ext uri="{FF2B5EF4-FFF2-40B4-BE49-F238E27FC236}">
                <a16:creationId xmlns:a16="http://schemas.microsoft.com/office/drawing/2014/main" id="{8440B17D-0200-C09B-EA6D-91A58CE4E054}"/>
              </a:ext>
            </a:extLst>
          </p:cNvPr>
          <p:cNvSpPr txBox="1"/>
          <p:nvPr/>
        </p:nvSpPr>
        <p:spPr>
          <a:xfrm>
            <a:off x="7859775" y="4830496"/>
            <a:ext cx="666750" cy="707886"/>
          </a:xfrm>
          <a:prstGeom prst="rect">
            <a:avLst/>
          </a:prstGeom>
          <a:noFill/>
        </p:spPr>
        <p:txBody>
          <a:bodyPr wrap="square" rtlCol="0">
            <a:spAutoFit/>
          </a:bodyPr>
          <a:lstStyle/>
          <a:p>
            <a:pPr algn="ctr"/>
            <a:r>
              <a:rPr lang="de-CH" sz="4000" b="1" dirty="0"/>
              <a:t>5</a:t>
            </a:r>
          </a:p>
        </p:txBody>
      </p:sp>
      <p:sp>
        <p:nvSpPr>
          <p:cNvPr id="34" name="Textfeld 33">
            <a:extLst>
              <a:ext uri="{FF2B5EF4-FFF2-40B4-BE49-F238E27FC236}">
                <a16:creationId xmlns:a16="http://schemas.microsoft.com/office/drawing/2014/main" id="{A5248B73-1791-89FC-5063-0E0BACA2F5C9}"/>
              </a:ext>
            </a:extLst>
          </p:cNvPr>
          <p:cNvSpPr txBox="1"/>
          <p:nvPr/>
        </p:nvSpPr>
        <p:spPr>
          <a:xfrm>
            <a:off x="91764" y="371035"/>
            <a:ext cx="666750" cy="707886"/>
          </a:xfrm>
          <a:prstGeom prst="rect">
            <a:avLst/>
          </a:prstGeom>
          <a:noFill/>
        </p:spPr>
        <p:txBody>
          <a:bodyPr wrap="square" rtlCol="0">
            <a:spAutoFit/>
          </a:bodyPr>
          <a:lstStyle/>
          <a:p>
            <a:pPr algn="ctr"/>
            <a:r>
              <a:rPr lang="de-CH" sz="4000" b="1" dirty="0"/>
              <a:t>6</a:t>
            </a:r>
          </a:p>
        </p:txBody>
      </p:sp>
      <p:sp>
        <p:nvSpPr>
          <p:cNvPr id="35" name="Textfeld 34">
            <a:extLst>
              <a:ext uri="{FF2B5EF4-FFF2-40B4-BE49-F238E27FC236}">
                <a16:creationId xmlns:a16="http://schemas.microsoft.com/office/drawing/2014/main" id="{E4590E44-4342-C1F7-8175-52EFF582E85A}"/>
              </a:ext>
            </a:extLst>
          </p:cNvPr>
          <p:cNvSpPr txBox="1"/>
          <p:nvPr/>
        </p:nvSpPr>
        <p:spPr>
          <a:xfrm>
            <a:off x="5734109" y="1238993"/>
            <a:ext cx="666750" cy="707886"/>
          </a:xfrm>
          <a:prstGeom prst="rect">
            <a:avLst/>
          </a:prstGeom>
          <a:noFill/>
        </p:spPr>
        <p:txBody>
          <a:bodyPr wrap="square" rtlCol="0">
            <a:spAutoFit/>
          </a:bodyPr>
          <a:lstStyle/>
          <a:p>
            <a:pPr algn="ctr"/>
            <a:r>
              <a:rPr lang="de-CH" sz="4000" b="1" dirty="0"/>
              <a:t>7</a:t>
            </a:r>
          </a:p>
        </p:txBody>
      </p:sp>
      <p:cxnSp>
        <p:nvCxnSpPr>
          <p:cNvPr id="36" name="Gerader Verbinder 35">
            <a:extLst>
              <a:ext uri="{FF2B5EF4-FFF2-40B4-BE49-F238E27FC236}">
                <a16:creationId xmlns:a16="http://schemas.microsoft.com/office/drawing/2014/main" id="{601C4E2B-6199-67C7-452A-4B123AB0C7E0}"/>
              </a:ext>
            </a:extLst>
          </p:cNvPr>
          <p:cNvCxnSpPr>
            <a:cxnSpLocks/>
          </p:cNvCxnSpPr>
          <p:nvPr/>
        </p:nvCxnSpPr>
        <p:spPr>
          <a:xfrm>
            <a:off x="6086504" y="2225677"/>
            <a:ext cx="0" cy="3348880"/>
          </a:xfrm>
          <a:prstGeom prst="line">
            <a:avLst/>
          </a:prstGeom>
          <a:ln w="95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 name="Textfeld 1">
            <a:extLst>
              <a:ext uri="{FF2B5EF4-FFF2-40B4-BE49-F238E27FC236}">
                <a16:creationId xmlns:a16="http://schemas.microsoft.com/office/drawing/2014/main" id="{67A97A5D-AC51-9F96-43BD-28069915AD80}"/>
              </a:ext>
            </a:extLst>
          </p:cNvPr>
          <p:cNvSpPr txBox="1"/>
          <p:nvPr/>
        </p:nvSpPr>
        <p:spPr>
          <a:xfrm>
            <a:off x="6606805" y="45895"/>
            <a:ext cx="5418195" cy="338554"/>
          </a:xfrm>
          <a:prstGeom prst="rect">
            <a:avLst/>
          </a:prstGeom>
          <a:noFill/>
        </p:spPr>
        <p:txBody>
          <a:bodyPr wrap="square" rtlCol="0">
            <a:spAutoFit/>
          </a:bodyPr>
          <a:lstStyle>
            <a:defPPr>
              <a:defRPr lang="ru-RU"/>
            </a:defPPr>
            <a:lvl1pPr>
              <a:defRPr sz="1600" b="1"/>
            </a:lvl1pPr>
          </a:lstStyle>
          <a:p>
            <a:r>
              <a:rPr lang="de-CH" dirty="0"/>
              <a:t>Cosa deve realizzare o portare a termine questa persona? </a:t>
            </a:r>
          </a:p>
        </p:txBody>
      </p:sp>
      <p:sp>
        <p:nvSpPr>
          <p:cNvPr id="3" name="Textfeld 2">
            <a:extLst>
              <a:ext uri="{FF2B5EF4-FFF2-40B4-BE49-F238E27FC236}">
                <a16:creationId xmlns:a16="http://schemas.microsoft.com/office/drawing/2014/main" id="{6917393F-7D71-5DC4-6721-A1FF23EA2218}"/>
              </a:ext>
            </a:extLst>
          </p:cNvPr>
          <p:cNvSpPr txBox="1"/>
          <p:nvPr/>
        </p:nvSpPr>
        <p:spPr>
          <a:xfrm rot="19844067">
            <a:off x="7966497" y="981660"/>
            <a:ext cx="4834452" cy="584775"/>
          </a:xfrm>
          <a:prstGeom prst="rect">
            <a:avLst/>
          </a:prstGeom>
          <a:noFill/>
        </p:spPr>
        <p:txBody>
          <a:bodyPr wrap="square" rtlCol="0">
            <a:spAutoFit/>
          </a:bodyPr>
          <a:lstStyle>
            <a:defPPr>
              <a:defRPr lang="ru-RU"/>
            </a:defPPr>
            <a:lvl1pPr>
              <a:defRPr sz="1600" b="1"/>
            </a:lvl1pPr>
          </a:lstStyle>
          <a:p>
            <a:r>
              <a:rPr lang="de-CH" dirty="0"/>
              <a:t>Cosa vede la persona nel proprio </a:t>
            </a:r>
            <a:br>
              <a:rPr lang="de-CH" dirty="0"/>
            </a:br>
            <a:r>
              <a:rPr lang="de-CH" dirty="0"/>
              <a:t>ambiente?</a:t>
            </a:r>
          </a:p>
        </p:txBody>
      </p:sp>
      <p:sp>
        <p:nvSpPr>
          <p:cNvPr id="4" name="Textfeld 3">
            <a:extLst>
              <a:ext uri="{FF2B5EF4-FFF2-40B4-BE49-F238E27FC236}">
                <a16:creationId xmlns:a16="http://schemas.microsoft.com/office/drawing/2014/main" id="{CD9246DE-6F5E-0577-273D-E21B9868BBB2}"/>
              </a:ext>
            </a:extLst>
          </p:cNvPr>
          <p:cNvSpPr txBox="1"/>
          <p:nvPr/>
        </p:nvSpPr>
        <p:spPr>
          <a:xfrm>
            <a:off x="8239117" y="3500021"/>
            <a:ext cx="4834452" cy="584775"/>
          </a:xfrm>
          <a:prstGeom prst="rect">
            <a:avLst/>
          </a:prstGeom>
          <a:noFill/>
        </p:spPr>
        <p:txBody>
          <a:bodyPr wrap="square" rtlCol="0">
            <a:spAutoFit/>
          </a:bodyPr>
          <a:lstStyle>
            <a:defPPr>
              <a:defRPr lang="ru-RU"/>
            </a:defPPr>
            <a:lvl1pPr>
              <a:defRPr sz="1600" b="1"/>
            </a:lvl1pPr>
          </a:lstStyle>
          <a:p>
            <a:r>
              <a:rPr lang="de-CH" dirty="0"/>
              <a:t>Cosa </a:t>
            </a:r>
            <a:r>
              <a:rPr lang="de-CH" dirty="0" err="1"/>
              <a:t>dice</a:t>
            </a:r>
            <a:r>
              <a:rPr lang="de-CH" dirty="0"/>
              <a:t> </a:t>
            </a:r>
            <a:r>
              <a:rPr lang="de-CH" dirty="0" err="1"/>
              <a:t>questa</a:t>
            </a:r>
            <a:r>
              <a:rPr lang="de-CH" dirty="0"/>
              <a:t> persona al </a:t>
            </a:r>
            <a:br>
              <a:rPr lang="de-CH" dirty="0"/>
            </a:br>
            <a:r>
              <a:rPr lang="de-CH" dirty="0" err="1"/>
              <a:t>riguardo</a:t>
            </a:r>
            <a:r>
              <a:rPr lang="de-CH" dirty="0"/>
              <a:t>?</a:t>
            </a:r>
          </a:p>
        </p:txBody>
      </p:sp>
      <p:sp>
        <p:nvSpPr>
          <p:cNvPr id="6" name="Textfeld 5">
            <a:extLst>
              <a:ext uri="{FF2B5EF4-FFF2-40B4-BE49-F238E27FC236}">
                <a16:creationId xmlns:a16="http://schemas.microsoft.com/office/drawing/2014/main" id="{4922AF61-0648-89A3-B6F3-B12D801C2781}"/>
              </a:ext>
            </a:extLst>
          </p:cNvPr>
          <p:cNvSpPr txBox="1"/>
          <p:nvPr/>
        </p:nvSpPr>
        <p:spPr>
          <a:xfrm>
            <a:off x="5108292" y="5651970"/>
            <a:ext cx="4834452" cy="338554"/>
          </a:xfrm>
          <a:prstGeom prst="rect">
            <a:avLst/>
          </a:prstGeom>
          <a:noFill/>
        </p:spPr>
        <p:txBody>
          <a:bodyPr wrap="square" rtlCol="0">
            <a:spAutoFit/>
          </a:bodyPr>
          <a:lstStyle>
            <a:defPPr>
              <a:defRPr lang="ru-RU"/>
            </a:defPPr>
            <a:lvl1pPr>
              <a:defRPr sz="1600" b="1"/>
            </a:lvl1pPr>
          </a:lstStyle>
          <a:p>
            <a:r>
              <a:rPr lang="de-CH" dirty="0"/>
              <a:t>Cosa fa questa persona?</a:t>
            </a:r>
          </a:p>
        </p:txBody>
      </p:sp>
      <p:sp>
        <p:nvSpPr>
          <p:cNvPr id="7" name="Textfeld 6">
            <a:extLst>
              <a:ext uri="{FF2B5EF4-FFF2-40B4-BE49-F238E27FC236}">
                <a16:creationId xmlns:a16="http://schemas.microsoft.com/office/drawing/2014/main" id="{BF654386-AE0D-847F-1B35-0D592451BFC6}"/>
              </a:ext>
            </a:extLst>
          </p:cNvPr>
          <p:cNvSpPr txBox="1"/>
          <p:nvPr/>
        </p:nvSpPr>
        <p:spPr>
          <a:xfrm rot="1787631">
            <a:off x="406942" y="1315716"/>
            <a:ext cx="3702167" cy="584775"/>
          </a:xfrm>
          <a:prstGeom prst="rect">
            <a:avLst/>
          </a:prstGeom>
          <a:noFill/>
        </p:spPr>
        <p:txBody>
          <a:bodyPr wrap="square" rtlCol="0">
            <a:spAutoFit/>
          </a:bodyPr>
          <a:lstStyle>
            <a:defPPr>
              <a:defRPr lang="ru-RU"/>
            </a:defPPr>
            <a:lvl1pPr>
              <a:defRPr sz="1600" b="1"/>
            </a:lvl1pPr>
          </a:lstStyle>
          <a:p>
            <a:r>
              <a:rPr lang="de-CH" dirty="0"/>
              <a:t>Cosa </a:t>
            </a:r>
            <a:r>
              <a:rPr lang="de-CH" dirty="0" err="1"/>
              <a:t>sente</a:t>
            </a:r>
            <a:r>
              <a:rPr lang="de-CH" dirty="0"/>
              <a:t> </a:t>
            </a:r>
            <a:r>
              <a:rPr lang="de-CH" dirty="0" err="1"/>
              <a:t>dire</a:t>
            </a:r>
            <a:r>
              <a:rPr lang="de-CH" dirty="0"/>
              <a:t> </a:t>
            </a:r>
            <a:r>
              <a:rPr lang="de-CH" dirty="0" err="1"/>
              <a:t>questa</a:t>
            </a:r>
            <a:r>
              <a:rPr lang="de-CH" dirty="0"/>
              <a:t> </a:t>
            </a:r>
            <a:r>
              <a:rPr lang="de-CH" dirty="0" err="1"/>
              <a:t>persona</a:t>
            </a:r>
            <a:r>
              <a:rPr lang="de-CH" dirty="0"/>
              <a:t> dagli altri?</a:t>
            </a:r>
          </a:p>
        </p:txBody>
      </p:sp>
      <p:sp>
        <p:nvSpPr>
          <p:cNvPr id="8" name="Textfeld 7">
            <a:extLst>
              <a:ext uri="{FF2B5EF4-FFF2-40B4-BE49-F238E27FC236}">
                <a16:creationId xmlns:a16="http://schemas.microsoft.com/office/drawing/2014/main" id="{40B4CB93-51F5-07C4-D987-E894676491E3}"/>
              </a:ext>
            </a:extLst>
          </p:cNvPr>
          <p:cNvSpPr txBox="1"/>
          <p:nvPr/>
        </p:nvSpPr>
        <p:spPr>
          <a:xfrm>
            <a:off x="1478837" y="90915"/>
            <a:ext cx="4834452" cy="338554"/>
          </a:xfrm>
          <a:prstGeom prst="rect">
            <a:avLst/>
          </a:prstGeom>
          <a:noFill/>
        </p:spPr>
        <p:txBody>
          <a:bodyPr wrap="square" rtlCol="0">
            <a:spAutoFit/>
          </a:bodyPr>
          <a:lstStyle>
            <a:defPPr>
              <a:defRPr lang="ru-RU"/>
            </a:defPPr>
            <a:lvl1pPr>
              <a:defRPr sz="1600" b="1"/>
            </a:lvl1pPr>
          </a:lstStyle>
          <a:p>
            <a:r>
              <a:rPr lang="de-CH" dirty="0"/>
              <a:t>Chi è questa persona?</a:t>
            </a:r>
          </a:p>
        </p:txBody>
      </p:sp>
      <p:sp>
        <p:nvSpPr>
          <p:cNvPr id="9" name="Textfeld 8">
            <a:extLst>
              <a:ext uri="{FF2B5EF4-FFF2-40B4-BE49-F238E27FC236}">
                <a16:creationId xmlns:a16="http://schemas.microsoft.com/office/drawing/2014/main" id="{6C06D85B-A80C-1610-C6B7-B080E7FD4F81}"/>
              </a:ext>
            </a:extLst>
          </p:cNvPr>
          <p:cNvSpPr txBox="1"/>
          <p:nvPr/>
        </p:nvSpPr>
        <p:spPr>
          <a:xfrm>
            <a:off x="4604149" y="2106592"/>
            <a:ext cx="1482207" cy="338554"/>
          </a:xfrm>
          <a:prstGeom prst="rect">
            <a:avLst/>
          </a:prstGeom>
          <a:noFill/>
        </p:spPr>
        <p:txBody>
          <a:bodyPr wrap="square" rtlCol="0">
            <a:spAutoFit/>
          </a:bodyPr>
          <a:lstStyle>
            <a:defPPr>
              <a:defRPr lang="ru-RU"/>
            </a:defPPr>
            <a:lvl1pPr>
              <a:defRPr sz="1600" b="1"/>
            </a:lvl1pPr>
          </a:lstStyle>
          <a:p>
            <a:r>
              <a:rPr lang="de-CH" dirty="0"/>
              <a:t>Frustrazione?</a:t>
            </a:r>
          </a:p>
        </p:txBody>
      </p:sp>
      <p:sp>
        <p:nvSpPr>
          <p:cNvPr id="11" name="Textfeld 10">
            <a:extLst>
              <a:ext uri="{FF2B5EF4-FFF2-40B4-BE49-F238E27FC236}">
                <a16:creationId xmlns:a16="http://schemas.microsoft.com/office/drawing/2014/main" id="{8C938441-0456-E978-3C6F-E79897D35E01}"/>
              </a:ext>
            </a:extLst>
          </p:cNvPr>
          <p:cNvSpPr txBox="1"/>
          <p:nvPr/>
        </p:nvSpPr>
        <p:spPr>
          <a:xfrm>
            <a:off x="6192175" y="2045648"/>
            <a:ext cx="1482207" cy="584775"/>
          </a:xfrm>
          <a:prstGeom prst="rect">
            <a:avLst/>
          </a:prstGeom>
          <a:noFill/>
        </p:spPr>
        <p:txBody>
          <a:bodyPr wrap="square" rtlCol="0">
            <a:spAutoFit/>
          </a:bodyPr>
          <a:lstStyle>
            <a:defPPr>
              <a:defRPr lang="ru-RU"/>
            </a:defPPr>
            <a:lvl1pPr>
              <a:defRPr sz="1600" b="1"/>
            </a:lvl1pPr>
          </a:lstStyle>
          <a:p>
            <a:r>
              <a:rPr lang="de-CH" dirty="0"/>
              <a:t>Situazione desiderata?</a:t>
            </a:r>
          </a:p>
        </p:txBody>
      </p:sp>
    </p:spTree>
    <p:extLst>
      <p:ext uri="{BB962C8B-B14F-4D97-AF65-F5344CB8AC3E}">
        <p14:creationId xmlns:p14="http://schemas.microsoft.com/office/powerpoint/2010/main" val="11912221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fld id="{B7E6CA31-DA56-47CF-9891-B6D0296B6AEC}" type="slidenum">
              <a:rPr lang="ru-RU" smtClean="0"/>
              <a:t>31</a:t>
            </a:fld>
            <a:endParaRPr lang="ru-RU"/>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1384869" y="1372279"/>
            <a:ext cx="9086281" cy="4104283"/>
          </a:xfrm>
        </p:spPr>
        <p:txBody>
          <a:bodyPr>
            <a:noAutofit/>
          </a:bodyPr>
          <a:lstStyle/>
          <a:p>
            <a:pPr algn="l">
              <a:buClr>
                <a:srgbClr val="96CB00"/>
              </a:buClr>
            </a:pPr>
            <a:r>
              <a:rPr lang="de-CH" sz="2000" b="1" noProof="0" dirty="0">
                <a:solidFill>
                  <a:srgbClr val="D17930"/>
                </a:solidFill>
              </a:rPr>
              <a:t>Compiti</a:t>
            </a:r>
          </a:p>
          <a:p>
            <a:pPr algn="l">
              <a:lnSpc>
                <a:spcPct val="120000"/>
              </a:lnSpc>
              <a:buClr>
                <a:srgbClr val="96CB00"/>
              </a:buClr>
            </a:pPr>
            <a:r>
              <a:rPr lang="de-CH" sz="1800" b="1" noProof="0" dirty="0">
                <a:solidFill>
                  <a:srgbClr val="686868"/>
                </a:solidFill>
              </a:rPr>
              <a:t>Conducete almeno 2 interviste empatiche all’interno del vostro team. </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Scegliete due persone del gruppo target che siano effettivamente interessate dal problema.</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Adattate il questionario alle persone e alle situazioni.</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Conducete un'intervista della durata di 10-15 minuti per ciascuna persona e, durante l'intervista, annotate le risposte direttamente </a:t>
            </a:r>
            <a:r>
              <a:rPr lang="de-CH" sz="1800" noProof="0" dirty="0" err="1">
                <a:solidFill>
                  <a:srgbClr val="686868"/>
                </a:solidFill>
              </a:rPr>
              <a:t>sulla</a:t>
            </a:r>
            <a:r>
              <a:rPr lang="de-CH" sz="1800" noProof="0" dirty="0">
                <a:solidFill>
                  <a:srgbClr val="686868"/>
                </a:solidFill>
              </a:rPr>
              <a:t> </a:t>
            </a:r>
            <a:r>
              <a:rPr lang="de-CH" sz="1800" noProof="0" dirty="0" err="1">
                <a:solidFill>
                  <a:srgbClr val="686868"/>
                </a:solidFill>
              </a:rPr>
              <a:t>mappa</a:t>
            </a:r>
            <a:r>
              <a:rPr lang="de-CH" sz="1800" noProof="0" dirty="0">
                <a:solidFill>
                  <a:srgbClr val="686868"/>
                </a:solidFill>
              </a:rPr>
              <a:t> </a:t>
            </a:r>
            <a:r>
              <a:rPr lang="de-CH" sz="1800" noProof="0" dirty="0" err="1">
                <a:solidFill>
                  <a:srgbClr val="686868"/>
                </a:solidFill>
              </a:rPr>
              <a:t>dell'empatia</a:t>
            </a:r>
            <a:r>
              <a:rPr lang="de-CH" sz="1800" noProof="0" dirty="0">
                <a:solidFill>
                  <a:srgbClr val="686868"/>
                </a:solidFill>
              </a:rPr>
              <a:t>. </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Formulate 3 conclusioni (cfr. «</a:t>
            </a:r>
            <a:r>
              <a:rPr lang="de-CH" sz="1800" noProof="0" dirty="0" err="1">
                <a:solidFill>
                  <a:srgbClr val="686868"/>
                </a:solidFill>
              </a:rPr>
              <a:t>porzion</a:t>
            </a:r>
            <a:r>
              <a:rPr lang="de-CH" sz="1800" dirty="0">
                <a:solidFill>
                  <a:srgbClr val="686868"/>
                </a:solidFill>
              </a:rPr>
              <a:t>i </a:t>
            </a:r>
            <a:r>
              <a:rPr lang="de-CH" sz="1800" dirty="0" err="1">
                <a:solidFill>
                  <a:srgbClr val="686868"/>
                </a:solidFill>
              </a:rPr>
              <a:t>adatte</a:t>
            </a:r>
            <a:r>
              <a:rPr lang="de-CH" sz="1800" dirty="0">
                <a:solidFill>
                  <a:srgbClr val="686868"/>
                </a:solidFill>
              </a:rPr>
              <a:t> alla </a:t>
            </a:r>
            <a:r>
              <a:rPr lang="de-CH" sz="1800" dirty="0" err="1">
                <a:solidFill>
                  <a:srgbClr val="686868"/>
                </a:solidFill>
              </a:rPr>
              <a:t>bocca</a:t>
            </a:r>
            <a:r>
              <a:rPr lang="de-CH" sz="1800" noProof="0" dirty="0">
                <a:solidFill>
                  <a:srgbClr val="686868"/>
                </a:solidFill>
              </a:rPr>
              <a:t>, veloce, </a:t>
            </a:r>
            <a:r>
              <a:rPr lang="de-CH" sz="1800" noProof="0" dirty="0" err="1">
                <a:solidFill>
                  <a:srgbClr val="686868"/>
                </a:solidFill>
              </a:rPr>
              <a:t>pulite</a:t>
            </a:r>
            <a:r>
              <a:rPr lang="de-CH" sz="1800" noProof="0" dirty="0">
                <a:solidFill>
                  <a:srgbClr val="686868"/>
                </a:solidFill>
              </a:rPr>
              <a:t>»)</a:t>
            </a:r>
          </a:p>
          <a:p>
            <a:pPr marL="342900" indent="-342900" algn="l">
              <a:lnSpc>
                <a:spcPct val="120000"/>
              </a:lnSpc>
              <a:spcBef>
                <a:spcPts val="600"/>
              </a:spcBef>
              <a:buClr>
                <a:srgbClr val="96CB00"/>
              </a:buClr>
              <a:buFont typeface="Arial" panose="020B0604020202020204" pitchFamily="34" charset="0"/>
              <a:buChar char="•"/>
            </a:pPr>
            <a:r>
              <a:rPr lang="de-CH" sz="1800" noProof="0" dirty="0">
                <a:solidFill>
                  <a:srgbClr val="686868"/>
                </a:solidFill>
              </a:rPr>
              <a:t>Confrontate e consolidate i risultati in team e formulate le vostre conclusioni finali.</a:t>
            </a:r>
          </a:p>
        </p:txBody>
      </p:sp>
      <p:pic>
        <p:nvPicPr>
          <p:cNvPr id="4" name="Рисунок 40">
            <a:extLst>
              <a:ext uri="{FF2B5EF4-FFF2-40B4-BE49-F238E27FC236}">
                <a16:creationId xmlns:a16="http://schemas.microsoft.com/office/drawing/2014/main" id="{052DB179-D1D7-4AFB-9191-F811EC96615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55579" y="186359"/>
            <a:ext cx="3073128" cy="1185920"/>
          </a:xfrm>
          <a:prstGeom prst="rect">
            <a:avLst/>
          </a:prstGeom>
        </p:spPr>
      </p:pic>
    </p:spTree>
    <p:extLst>
      <p:ext uri="{BB962C8B-B14F-4D97-AF65-F5344CB8AC3E}">
        <p14:creationId xmlns:p14="http://schemas.microsoft.com/office/powerpoint/2010/main" val="30501929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E11E4-62F9-6064-100A-A1DB97918763}"/>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363DD9FB-DC5E-6EA9-D137-91AF5A2DFF71}"/>
              </a:ext>
            </a:extLst>
          </p:cNvPr>
          <p:cNvSpPr txBox="1">
            <a:spLocks/>
          </p:cNvSpPr>
          <p:nvPr/>
        </p:nvSpPr>
        <p:spPr>
          <a:xfrm>
            <a:off x="5442389" y="3277711"/>
            <a:ext cx="6921464" cy="175674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t>Unità didattica</a:t>
            </a:r>
            <a:b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Applicare le </a:t>
            </a:r>
            <a:r>
              <a:rPr kumimoji="0" lang="de-CH" altLang="fr-FR" sz="3200" b="1" i="0" u="none" strike="noStrike" kern="1200" cap="none" spc="0" normalizeH="0" baseline="0" noProof="0" dirty="0" err="1">
                <a:ln>
                  <a:noFill/>
                </a:ln>
                <a:solidFill>
                  <a:srgbClr val="D17930"/>
                </a:solidFill>
                <a:effectLst/>
                <a:uLnTx/>
                <a:uFillTx/>
                <a:latin typeface="Century Gothic"/>
                <a:ea typeface="+mj-ea"/>
                <a:cs typeface="Arial" pitchFamily="34" charset="0"/>
              </a:rPr>
              <a:t>domande</a:t>
            </a:r>
            <a: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 </a:t>
            </a:r>
            <a:r>
              <a:rPr kumimoji="0" lang="de-CH" altLang="fr-FR" sz="3200" b="1" i="0" u="none" strike="noStrike" kern="1200" cap="none" spc="0" normalizeH="0" baseline="0" noProof="0" dirty="0" err="1">
                <a:ln>
                  <a:noFill/>
                </a:ln>
                <a:solidFill>
                  <a:srgbClr val="D17930"/>
                </a:solidFill>
                <a:effectLst/>
                <a:uLnTx/>
                <a:uFillTx/>
                <a:latin typeface="Century Gothic"/>
                <a:ea typeface="+mj-ea"/>
                <a:cs typeface="Arial" pitchFamily="34" charset="0"/>
              </a:rPr>
              <a:t>chiave</a:t>
            </a:r>
            <a: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 al proprio ambito problematico</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C0F46636-237C-955D-A596-852220EE8E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32</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grpSp>
        <p:nvGrpSpPr>
          <p:cNvPr id="7" name="Gruppieren 6">
            <a:extLst>
              <a:ext uri="{FF2B5EF4-FFF2-40B4-BE49-F238E27FC236}">
                <a16:creationId xmlns:a16="http://schemas.microsoft.com/office/drawing/2014/main" id="{691B4C75-45BF-7417-67D4-A71E8374BB29}"/>
              </a:ext>
            </a:extLst>
          </p:cNvPr>
          <p:cNvGrpSpPr/>
          <p:nvPr/>
        </p:nvGrpSpPr>
        <p:grpSpPr>
          <a:xfrm>
            <a:off x="9712464" y="912966"/>
            <a:ext cx="1135146" cy="1136164"/>
            <a:chOff x="6438355" y="3124930"/>
            <a:chExt cx="1260000" cy="1260000"/>
          </a:xfrm>
        </p:grpSpPr>
        <p:sp>
          <p:nvSpPr>
            <p:cNvPr id="8" name="Ellipse 16">
              <a:extLst>
                <a:ext uri="{FF2B5EF4-FFF2-40B4-BE49-F238E27FC236}">
                  <a16:creationId xmlns:a16="http://schemas.microsoft.com/office/drawing/2014/main" id="{F5A0EE1B-0FB6-6110-0E1C-8C6DD5A21F3F}"/>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9" name="Freeform 5">
              <a:extLst>
                <a:ext uri="{FF2B5EF4-FFF2-40B4-BE49-F238E27FC236}">
                  <a16:creationId xmlns:a16="http://schemas.microsoft.com/office/drawing/2014/main" id="{CF3B4132-9006-F20F-4F00-460AC6ECC687}"/>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grpSp>
      <p:sp>
        <p:nvSpPr>
          <p:cNvPr id="10" name="Textfeld 9">
            <a:extLst>
              <a:ext uri="{FF2B5EF4-FFF2-40B4-BE49-F238E27FC236}">
                <a16:creationId xmlns:a16="http://schemas.microsoft.com/office/drawing/2014/main" id="{AA1F6246-056E-5F9D-E8F3-4F8F2F174ACE}"/>
              </a:ext>
            </a:extLst>
          </p:cNvPr>
          <p:cNvSpPr txBox="1"/>
          <p:nvPr/>
        </p:nvSpPr>
        <p:spPr>
          <a:xfrm>
            <a:off x="8985565" y="2124794"/>
            <a:ext cx="266162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Domande</a:t>
            </a: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 </a:t>
            </a:r>
            <a:r>
              <a:rPr kumimoji="0" lang="de-CH" sz="18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chiave</a:t>
            </a: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 e pensiero critico</a:t>
            </a:r>
          </a:p>
        </p:txBody>
      </p:sp>
    </p:spTree>
    <p:extLst>
      <p:ext uri="{BB962C8B-B14F-4D97-AF65-F5344CB8AC3E}">
        <p14:creationId xmlns:p14="http://schemas.microsoft.com/office/powerpoint/2010/main" val="24560922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BFA07-3BDC-C2A7-38CF-3F21934AA609}"/>
            </a:ext>
          </a:extLst>
        </p:cNvPr>
        <p:cNvGrpSpPr/>
        <p:nvPr/>
      </p:nvGrpSpPr>
      <p:grpSpPr>
        <a:xfrm>
          <a:off x="0" y="0"/>
          <a:ext cx="0" cy="0"/>
          <a:chOff x="0" y="0"/>
          <a:chExt cx="0" cy="0"/>
        </a:xfrm>
      </p:grpSpPr>
      <p:sp>
        <p:nvSpPr>
          <p:cNvPr id="13" name="Inhaltsplatzhalter 2">
            <a:extLst>
              <a:ext uri="{FF2B5EF4-FFF2-40B4-BE49-F238E27FC236}">
                <a16:creationId xmlns:a16="http://schemas.microsoft.com/office/drawing/2014/main" id="{C664F8CE-9E16-DD08-F19F-7DB6714D737E}"/>
              </a:ext>
            </a:extLst>
          </p:cNvPr>
          <p:cNvSpPr txBox="1">
            <a:spLocks/>
          </p:cNvSpPr>
          <p:nvPr/>
        </p:nvSpPr>
        <p:spPr>
          <a:xfrm>
            <a:off x="1040124" y="1386671"/>
            <a:ext cx="4046207" cy="3865119"/>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Sul lato destro sono riportate le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domande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chiave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relative al problema dei rifiuti abbandonati dopo un festival musicale.</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Formulate ora delle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domande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chiave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adatte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al vostro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ambito</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problematico</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Chi?</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Cosa?</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Quando?</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Dove?</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Perché?</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Come?</a:t>
            </a:r>
          </a:p>
          <a:p>
            <a:pPr marL="896937" marR="0" lvl="3" indent="-361950" algn="l" defTabSz="914400" rtl="0" eaLnBrk="1" fontAlgn="auto" latinLnBrk="0" hangingPunct="1">
              <a:lnSpc>
                <a:spcPct val="110000"/>
              </a:lnSpc>
              <a:spcBef>
                <a:spcPts val="200"/>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A </a:t>
            </a:r>
            <a:r>
              <a:rPr kumimoji="0" lang="de-CH" sz="1600" b="0" i="0" u="none" strike="noStrike" kern="1200" cap="none" spc="0" normalizeH="0" baseline="0" noProof="0" dirty="0" err="1">
                <a:ln>
                  <a:noFill/>
                </a:ln>
                <a:solidFill>
                  <a:srgbClr val="D0D0D0">
                    <a:lumMod val="50000"/>
                  </a:srgbClr>
                </a:solidFill>
                <a:effectLst/>
                <a:uLnTx/>
                <a:uFillTx/>
                <a:latin typeface="Century Gothic"/>
                <a:ea typeface="+mn-ea"/>
                <a:cs typeface="+mn-cs"/>
              </a:rPr>
              <a:t>che</a:t>
            </a: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600" b="0" i="0" u="none" strike="noStrike" kern="1200" cap="none" spc="0" normalizeH="0" baseline="0" noProof="0" dirty="0" err="1">
                <a:ln>
                  <a:noFill/>
                </a:ln>
                <a:solidFill>
                  <a:srgbClr val="D0D0D0">
                    <a:lumMod val="50000"/>
                  </a:srgbClr>
                </a:solidFill>
                <a:effectLst/>
                <a:uLnTx/>
                <a:uFillTx/>
                <a:latin typeface="Century Gothic"/>
                <a:ea typeface="+mn-ea"/>
                <a:cs typeface="+mn-cs"/>
              </a:rPr>
              <a:t>scopo</a:t>
            </a: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a:t>
            </a:r>
          </a:p>
        </p:txBody>
      </p:sp>
      <p:pic>
        <p:nvPicPr>
          <p:cNvPr id="19" name="Рисунок 40">
            <a:extLst>
              <a:ext uri="{FF2B5EF4-FFF2-40B4-BE49-F238E27FC236}">
                <a16:creationId xmlns:a16="http://schemas.microsoft.com/office/drawing/2014/main" id="{552694E0-F4FD-4139-082F-33FDA347C57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pic>
        <p:nvPicPr>
          <p:cNvPr id="2" name="Grafik 1" descr="Ein Bild, das draußen, Gras, Zelt, Baum enthält.&#10;&#10;KI-generierte Inhalte können fehlerhaft sein.">
            <a:extLst>
              <a:ext uri="{FF2B5EF4-FFF2-40B4-BE49-F238E27FC236}">
                <a16:creationId xmlns:a16="http://schemas.microsoft.com/office/drawing/2014/main" id="{EC76D349-E3EC-A5A2-B9CA-D7EBEBD71A9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71485" y="3660037"/>
            <a:ext cx="3041636" cy="2020100"/>
          </a:xfrm>
          <a:prstGeom prst="rect">
            <a:avLst/>
          </a:prstGeom>
        </p:spPr>
      </p:pic>
      <p:sp>
        <p:nvSpPr>
          <p:cNvPr id="15" name="Denkblase: wolkenförmig 14">
            <a:extLst>
              <a:ext uri="{FF2B5EF4-FFF2-40B4-BE49-F238E27FC236}">
                <a16:creationId xmlns:a16="http://schemas.microsoft.com/office/drawing/2014/main" id="{D84CB452-AB36-87F0-CAAD-15F53A0900C1}"/>
              </a:ext>
            </a:extLst>
          </p:cNvPr>
          <p:cNvSpPr/>
          <p:nvPr/>
        </p:nvSpPr>
        <p:spPr>
          <a:xfrm>
            <a:off x="5086331" y="1957837"/>
            <a:ext cx="2329244" cy="1416674"/>
          </a:xfrm>
          <a:prstGeom prst="cloudCallout">
            <a:avLst>
              <a:gd name="adj1" fmla="val 48620"/>
              <a:gd name="adj2" fmla="val 83504"/>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ysClr val="windowText" lastClr="000000"/>
                </a:solidFill>
                <a:effectLst/>
                <a:uLnTx/>
                <a:uFillTx/>
                <a:latin typeface="Century Gothic"/>
                <a:ea typeface="+mn-ea"/>
                <a:cs typeface="+mn-cs"/>
              </a:rPr>
              <a:t>Cosa spinge </a:t>
            </a:r>
            <a:r>
              <a:rPr kumimoji="0" lang="de-CH" sz="1200" b="0" i="0" u="none" strike="noStrike" kern="1200" cap="none" spc="0" normalizeH="0" baseline="0" noProof="0" dirty="0" err="1">
                <a:ln>
                  <a:noFill/>
                </a:ln>
                <a:solidFill>
                  <a:sysClr val="windowText" lastClr="000000"/>
                </a:solidFill>
                <a:effectLst/>
                <a:uLnTx/>
                <a:uFillTx/>
                <a:latin typeface="Century Gothic"/>
                <a:ea typeface="+mn-ea"/>
                <a:cs typeface="+mn-cs"/>
              </a:rPr>
              <a:t>i partecipanti al festival </a:t>
            </a:r>
            <a:r>
              <a:rPr kumimoji="0" lang="de-CH" sz="1200" b="0" i="0" u="none" strike="noStrike" kern="1200" cap="none" spc="0" normalizeH="0" baseline="0" noProof="0" dirty="0">
                <a:ln>
                  <a:noFill/>
                </a:ln>
                <a:solidFill>
                  <a:sysClr val="windowText" lastClr="000000"/>
                </a:solidFill>
                <a:effectLst/>
                <a:uLnTx/>
                <a:uFillTx/>
                <a:latin typeface="Century Gothic"/>
                <a:ea typeface="+mn-ea"/>
                <a:cs typeface="+mn-cs"/>
              </a:rPr>
              <a:t>a lasciare i propri rifiuti sul posto?</a:t>
            </a:r>
          </a:p>
        </p:txBody>
      </p:sp>
      <p:sp>
        <p:nvSpPr>
          <p:cNvPr id="16" name="Denkblase: wolkenförmig 15">
            <a:extLst>
              <a:ext uri="{FF2B5EF4-FFF2-40B4-BE49-F238E27FC236}">
                <a16:creationId xmlns:a16="http://schemas.microsoft.com/office/drawing/2014/main" id="{023E5756-83B7-DE75-A320-67EC7ACBCC30}"/>
              </a:ext>
            </a:extLst>
          </p:cNvPr>
          <p:cNvSpPr/>
          <p:nvPr/>
        </p:nvSpPr>
        <p:spPr>
          <a:xfrm>
            <a:off x="9779592" y="1788837"/>
            <a:ext cx="2488347" cy="1348833"/>
          </a:xfrm>
          <a:prstGeom prst="cloudCallout">
            <a:avLst>
              <a:gd name="adj1" fmla="val -42276"/>
              <a:gd name="adj2" fmla="val 79541"/>
            </a:avLst>
          </a:prstGeom>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ysClr val="windowText" lastClr="000000"/>
                </a:solidFill>
                <a:effectLst/>
                <a:uLnTx/>
                <a:uFillTx/>
                <a:latin typeface="Century Gothic"/>
                <a:ea typeface="+mn-ea"/>
                <a:cs typeface="+mn-cs"/>
              </a:rPr>
              <a:t>Perché </a:t>
            </a:r>
            <a:r>
              <a:rPr kumimoji="0" lang="de-CH" sz="1200" b="0" i="0" u="none" strike="noStrike" kern="1200" cap="none" spc="0" normalizeH="0" baseline="0" noProof="0" dirty="0" err="1">
                <a:ln>
                  <a:noFill/>
                </a:ln>
                <a:solidFill>
                  <a:sysClr val="windowText" lastClr="000000"/>
                </a:solidFill>
                <a:effectLst/>
                <a:uLnTx/>
                <a:uFillTx/>
                <a:latin typeface="Century Gothic"/>
                <a:ea typeface="+mn-ea"/>
                <a:cs typeface="+mn-cs"/>
              </a:rPr>
              <a:t>i partecipanti ai festival </a:t>
            </a:r>
            <a:r>
              <a:rPr kumimoji="0" lang="de-CH" sz="1200" b="0" i="0" u="none" strike="noStrike" kern="1200" cap="none" spc="0" normalizeH="0" baseline="0" noProof="0" dirty="0">
                <a:ln>
                  <a:noFill/>
                </a:ln>
                <a:solidFill>
                  <a:sysClr val="windowText" lastClr="000000"/>
                </a:solidFill>
                <a:effectLst/>
                <a:uLnTx/>
                <a:uFillTx/>
                <a:latin typeface="Century Gothic"/>
                <a:ea typeface="+mn-ea"/>
                <a:cs typeface="+mn-cs"/>
              </a:rPr>
              <a:t>non portano via le loro tende per riutilizzarle in seguito?</a:t>
            </a:r>
          </a:p>
        </p:txBody>
      </p:sp>
      <p:sp>
        <p:nvSpPr>
          <p:cNvPr id="17" name="Denkblase: wolkenförmig 16">
            <a:extLst>
              <a:ext uri="{FF2B5EF4-FFF2-40B4-BE49-F238E27FC236}">
                <a16:creationId xmlns:a16="http://schemas.microsoft.com/office/drawing/2014/main" id="{A9946ADF-2DFE-EA2C-47EF-116B6B2D3F05}"/>
              </a:ext>
            </a:extLst>
          </p:cNvPr>
          <p:cNvSpPr/>
          <p:nvPr/>
        </p:nvSpPr>
        <p:spPr>
          <a:xfrm>
            <a:off x="7328885" y="1686887"/>
            <a:ext cx="2329244" cy="1225776"/>
          </a:xfrm>
          <a:prstGeom prst="cloudCallout">
            <a:avLst>
              <a:gd name="adj1" fmla="val 7020"/>
              <a:gd name="adj2" fmla="val 103786"/>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srgbClr val="073450"/>
                </a:solidFill>
                <a:effectLst/>
                <a:uLnTx/>
                <a:uFillTx/>
                <a:latin typeface="Century Gothic"/>
                <a:ea typeface="+mn-ea"/>
                <a:cs typeface="+mn-cs"/>
              </a:rPr>
              <a:t>Come hanno stabilito gli </a:t>
            </a:r>
            <a:r>
              <a:rPr kumimoji="0" lang="de-CH" sz="1200" b="0" i="0" u="none" strike="noStrike" kern="1200" cap="none" spc="0" normalizeH="0" baseline="0" noProof="0" dirty="0" err="1">
                <a:ln>
                  <a:noFill/>
                </a:ln>
                <a:solidFill>
                  <a:srgbClr val="073450"/>
                </a:solidFill>
                <a:effectLst/>
                <a:uLnTx/>
                <a:uFillTx/>
                <a:latin typeface="Century Gothic"/>
                <a:ea typeface="+mn-ea"/>
                <a:cs typeface="+mn-cs"/>
              </a:rPr>
              <a:t>organizzatori </a:t>
            </a:r>
            <a:r>
              <a:rPr kumimoji="0" lang="de-CH" sz="1200" b="0" i="0" u="none" strike="noStrike" kern="1200" cap="none" spc="0" normalizeH="0" baseline="0" noProof="0" dirty="0">
                <a:ln>
                  <a:noFill/>
                </a:ln>
                <a:solidFill>
                  <a:srgbClr val="073450"/>
                </a:solidFill>
                <a:effectLst/>
                <a:uLnTx/>
                <a:uFillTx/>
                <a:latin typeface="Century Gothic"/>
                <a:ea typeface="+mn-ea"/>
                <a:cs typeface="+mn-cs"/>
              </a:rPr>
              <a:t>le regole relative agli spazi?</a:t>
            </a:r>
          </a:p>
        </p:txBody>
      </p:sp>
      <p:sp>
        <p:nvSpPr>
          <p:cNvPr id="18" name="Denkblase: wolkenförmig 17">
            <a:extLst>
              <a:ext uri="{FF2B5EF4-FFF2-40B4-BE49-F238E27FC236}">
                <a16:creationId xmlns:a16="http://schemas.microsoft.com/office/drawing/2014/main" id="{A77174D3-FD29-A719-EDC8-C7DA42F53F9E}"/>
              </a:ext>
            </a:extLst>
          </p:cNvPr>
          <p:cNvSpPr/>
          <p:nvPr/>
        </p:nvSpPr>
        <p:spPr>
          <a:xfrm>
            <a:off x="9997500" y="3850935"/>
            <a:ext cx="2308752" cy="1225776"/>
          </a:xfrm>
          <a:prstGeom prst="cloudCallout">
            <a:avLst>
              <a:gd name="adj1" fmla="val -72068"/>
              <a:gd name="adj2" fmla="val 32533"/>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white"/>
                </a:solidFill>
                <a:effectLst/>
                <a:uLnTx/>
                <a:uFillTx/>
                <a:latin typeface="Century Gothic"/>
                <a:ea typeface="+mn-ea"/>
                <a:cs typeface="+mn-cs"/>
              </a:rPr>
              <a:t>A che scopo gli </a:t>
            </a:r>
            <a:r>
              <a:rPr kumimoji="0" lang="de-CH" sz="1200" b="0" i="0" u="none" strike="noStrike" kern="1200" cap="none" spc="0" normalizeH="0" baseline="0" noProof="0" dirty="0" err="1">
                <a:ln>
                  <a:noFill/>
                </a:ln>
                <a:solidFill>
                  <a:prstClr val="white"/>
                </a:solidFill>
                <a:effectLst/>
                <a:uLnTx/>
                <a:uFillTx/>
                <a:latin typeface="Century Gothic"/>
                <a:ea typeface="+mn-ea"/>
                <a:cs typeface="+mn-cs"/>
              </a:rPr>
              <a:t>organizzatori</a:t>
            </a:r>
            <a:r>
              <a:rPr kumimoji="0" lang="de-CH" sz="1200" b="0" i="0" u="none" strike="noStrike" kern="1200" cap="none" spc="0" normalizeH="0" baseline="0" noProof="0" dirty="0">
                <a:ln>
                  <a:noFill/>
                </a:ln>
                <a:solidFill>
                  <a:prstClr val="white"/>
                </a:solidFill>
                <a:effectLst/>
                <a:uLnTx/>
                <a:uFillTx/>
                <a:latin typeface="Century Gothic"/>
                <a:ea typeface="+mn-ea"/>
                <a:cs typeface="+mn-cs"/>
              </a:rPr>
              <a:t> mettono a disposizione prati così grandi?</a:t>
            </a:r>
          </a:p>
        </p:txBody>
      </p:sp>
      <p:sp>
        <p:nvSpPr>
          <p:cNvPr id="4" name="Denkblase: wolkenförmig 3">
            <a:extLst>
              <a:ext uri="{FF2B5EF4-FFF2-40B4-BE49-F238E27FC236}">
                <a16:creationId xmlns:a16="http://schemas.microsoft.com/office/drawing/2014/main" id="{89808739-F6CF-B78F-B3F0-3B06B8221E55}"/>
              </a:ext>
            </a:extLst>
          </p:cNvPr>
          <p:cNvSpPr/>
          <p:nvPr/>
        </p:nvSpPr>
        <p:spPr>
          <a:xfrm>
            <a:off x="4891002" y="3660037"/>
            <a:ext cx="2080483" cy="1416674"/>
          </a:xfrm>
          <a:prstGeom prst="cloudCallout">
            <a:avLst>
              <a:gd name="adj1" fmla="val 51835"/>
              <a:gd name="adj2" fmla="val 59793"/>
            </a:avLst>
          </a:prstGeom>
          <a:solidFill>
            <a:schemeClr val="tx1">
              <a:lumMod val="75000"/>
              <a:lumOff val="25000"/>
            </a:schemeClr>
          </a:solidFill>
        </p:spPr>
        <p:style>
          <a:lnRef idx="1">
            <a:schemeClr val="dk1"/>
          </a:lnRef>
          <a:fillRef idx="2">
            <a:schemeClr val="dk1"/>
          </a:fillRef>
          <a:effectRef idx="1">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1200" cap="none" spc="0" normalizeH="0" baseline="0" noProof="0" dirty="0">
                <a:ln>
                  <a:noFill/>
                </a:ln>
                <a:solidFill>
                  <a:prstClr val="white"/>
                </a:solidFill>
                <a:effectLst/>
                <a:uLnTx/>
                <a:uFillTx/>
                <a:latin typeface="Century Gothic"/>
                <a:ea typeface="+mn-ea"/>
                <a:cs typeface="+mn-cs"/>
              </a:rPr>
              <a:t>Quando </a:t>
            </a:r>
            <a:r>
              <a:rPr kumimoji="0" lang="de-CH" sz="1200" b="0" i="0" u="none" strike="noStrike" kern="1200" cap="none" spc="0" normalizeH="0" baseline="0" noProof="0" dirty="0" err="1">
                <a:ln>
                  <a:noFill/>
                </a:ln>
                <a:solidFill>
                  <a:prstClr val="white"/>
                </a:solidFill>
                <a:effectLst/>
                <a:uLnTx/>
                <a:uFillTx/>
                <a:latin typeface="Century Gothic"/>
                <a:ea typeface="+mn-ea"/>
                <a:cs typeface="+mn-cs"/>
              </a:rPr>
              <a:t>i partecipanti al festival</a:t>
            </a:r>
            <a:r>
              <a:rPr kumimoji="0" lang="de-CH" sz="1200" b="0" i="0" u="none" strike="noStrike" kern="1200" cap="none" spc="0" normalizeH="0" baseline="0" noProof="0" dirty="0">
                <a:ln>
                  <a:noFill/>
                </a:ln>
                <a:solidFill>
                  <a:prstClr val="white"/>
                </a:solidFill>
                <a:effectLst/>
                <a:uLnTx/>
                <a:uFillTx/>
                <a:latin typeface="Century Gothic"/>
                <a:ea typeface="+mn-ea"/>
                <a:cs typeface="+mn-cs"/>
              </a:rPr>
              <a:t> portano con sé le proprie tende?</a:t>
            </a:r>
          </a:p>
        </p:txBody>
      </p:sp>
      <p:sp>
        <p:nvSpPr>
          <p:cNvPr id="6" name="Rectangle 2">
            <a:extLst>
              <a:ext uri="{FF2B5EF4-FFF2-40B4-BE49-F238E27FC236}">
                <a16:creationId xmlns:a16="http://schemas.microsoft.com/office/drawing/2014/main" id="{E67A0141-4C89-B035-361D-F1A30CA897CB}"/>
              </a:ext>
            </a:extLst>
          </p:cNvPr>
          <p:cNvSpPr txBox="1">
            <a:spLocks noChangeArrowheads="1"/>
          </p:cNvSpPr>
          <p:nvPr/>
        </p:nvSpPr>
        <p:spPr bwMode="auto">
          <a:xfrm>
            <a:off x="936802" y="382029"/>
            <a:ext cx="6111667"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Per </a:t>
            </a:r>
            <a:r>
              <a:rPr kumimoji="0" lang="de-CH" sz="24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andare</a:t>
            </a: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 alla </a:t>
            </a:r>
            <a:r>
              <a:rPr kumimoji="0" lang="de-CH" sz="24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radice</a:t>
            </a: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 di un problema, le domande </a:t>
            </a:r>
            <a:r>
              <a:rPr kumimoji="0" lang="de-CH" sz="24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che</a:t>
            </a: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 </a:t>
            </a:r>
            <a:r>
              <a:rPr lang="de-CH" sz="2400" b="1" dirty="0" err="1">
                <a:solidFill>
                  <a:srgbClr val="0B4874"/>
                </a:solidFill>
                <a:latin typeface="Century Gothic" panose="020B0502020202020204" pitchFamily="34" charset="0"/>
                <a:ea typeface="ＭＳ Ｐゴシック" charset="0"/>
                <a:cs typeface="Arial"/>
              </a:rPr>
              <a:t>chiave</a:t>
            </a:r>
            <a:r>
              <a:rPr lang="de-CH" sz="2400" b="1" dirty="0">
                <a:solidFill>
                  <a:srgbClr val="0B4874"/>
                </a:solidFill>
                <a:latin typeface="Century Gothic" panose="020B0502020202020204" pitchFamily="34" charset="0"/>
                <a:ea typeface="ＭＳ Ｐゴシック" charset="0"/>
                <a:cs typeface="Arial"/>
              </a:rPr>
              <a:t> </a:t>
            </a:r>
            <a:r>
              <a:rPr kumimoji="0" lang="de-CH" sz="24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possono</a:t>
            </a: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 </a:t>
            </a:r>
            <a:r>
              <a:rPr kumimoji="0" lang="de-CH" sz="2400" b="1" i="0" u="none" strike="noStrike" kern="1200" cap="none" spc="0" normalizeH="0" baseline="0" noProof="0" dirty="0" err="1">
                <a:ln>
                  <a:noFill/>
                </a:ln>
                <a:solidFill>
                  <a:srgbClr val="0B4874"/>
                </a:solidFill>
                <a:effectLst/>
                <a:uLnTx/>
                <a:uFillTx/>
                <a:latin typeface="Century Gothic" panose="020B0502020202020204" pitchFamily="34" charset="0"/>
                <a:ea typeface="ＭＳ Ｐゴシック" charset="0"/>
                <a:cs typeface="Arial"/>
              </a:rPr>
              <a:t>essere</a:t>
            </a: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  d’aiuto</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8" name="Textfeld 7">
            <a:extLst>
              <a:ext uri="{FF2B5EF4-FFF2-40B4-BE49-F238E27FC236}">
                <a16:creationId xmlns:a16="http://schemas.microsoft.com/office/drawing/2014/main" id="{D3AA021B-9B01-5492-E599-91BE219C19B3}"/>
              </a:ext>
            </a:extLst>
          </p:cNvPr>
          <p:cNvSpPr txBox="1"/>
          <p:nvPr/>
        </p:nvSpPr>
        <p:spPr>
          <a:xfrm>
            <a:off x="6327832" y="5813834"/>
            <a:ext cx="4539521"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000" b="1" i="0" u="none" strike="noStrike" kern="1200" cap="none" spc="0" normalizeH="0" baseline="0" noProof="0" dirty="0">
                <a:ln>
                  <a:noFill/>
                </a:ln>
                <a:solidFill>
                  <a:srgbClr val="686868"/>
                </a:solidFill>
                <a:effectLst/>
                <a:uLnTx/>
                <a:uFillTx/>
                <a:latin typeface="Century Gothic"/>
                <a:ea typeface="+mn-ea"/>
                <a:cs typeface="+mn-cs"/>
              </a:rPr>
              <a:t>Immagine:</a:t>
            </a:r>
            <a:r>
              <a:rPr kumimoji="0" lang="de-CH" sz="1000" b="0" i="0" u="none" strike="noStrike" kern="1200" cap="none" spc="0" normalizeH="0" baseline="0" noProof="0" dirty="0">
                <a:ln>
                  <a:noFill/>
                </a:ln>
                <a:solidFill>
                  <a:srgbClr val="686868"/>
                </a:solidFill>
                <a:effectLst/>
                <a:uLnTx/>
                <a:uFillTx/>
                <a:latin typeface="Century Gothic"/>
                <a:ea typeface="+mn-ea"/>
                <a:cs typeface="+mn-cs"/>
              </a:rPr>
              <a:t> https://www.srf.ch/news/schweiz/kampf-gegen-festival-muell-der-abfall-frust-nach-dem-open-air</a:t>
            </a:r>
          </a:p>
        </p:txBody>
      </p:sp>
      <p:sp>
        <p:nvSpPr>
          <p:cNvPr id="5" name="Foliennummernplatzhalter 1">
            <a:extLst>
              <a:ext uri="{FF2B5EF4-FFF2-40B4-BE49-F238E27FC236}">
                <a16:creationId xmlns:a16="http://schemas.microsoft.com/office/drawing/2014/main" id="{9C953416-3C89-0EED-CC57-34AFC3E0FE0E}"/>
              </a:ext>
            </a:extLst>
          </p:cNvPr>
          <p:cNvSpPr txBox="1">
            <a:spLocks/>
          </p:cNvSpPr>
          <p:nvPr/>
        </p:nvSpPr>
        <p:spPr>
          <a:xfrm>
            <a:off x="11510081" y="6356350"/>
            <a:ext cx="536009" cy="365125"/>
          </a:xfrm>
          <a:prstGeom prst="rect">
            <a:avLst/>
          </a:prstGeom>
        </p:spPr>
        <p:txBody>
          <a:bodyPr vert="horz" lIns="91440" tIns="45720" rIns="91440" bIns="45720" rtlCol="0" anchor="ctr"/>
          <a:lstStyle>
            <a:defPPr>
              <a:defRPr lang="ru-RU"/>
            </a:defPPr>
            <a:lvl1pPr marL="0" algn="r" defTabSz="914400" rtl="0" eaLnBrk="1" latinLnBrk="0" hangingPunct="1">
              <a:defRPr sz="24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33</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spTree>
    <p:extLst>
      <p:ext uri="{BB962C8B-B14F-4D97-AF65-F5344CB8AC3E}">
        <p14:creationId xmlns:p14="http://schemas.microsoft.com/office/powerpoint/2010/main" val="42449157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D1E04-1584-C0F8-340B-FA89FBD6C066}"/>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0B345535-18BC-6202-D4E8-6ED69FB02124}"/>
              </a:ext>
            </a:extLst>
          </p:cNvPr>
          <p:cNvSpPr txBox="1">
            <a:spLocks/>
          </p:cNvSpPr>
          <p:nvPr/>
        </p:nvSpPr>
        <p:spPr>
          <a:xfrm>
            <a:off x="5684118" y="3274006"/>
            <a:ext cx="5898274" cy="114808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en-US" altLang="fr-FR" sz="3200" b="0" i="0" u="none" strike="noStrike" kern="1200" cap="none" spc="0" normalizeH="0" baseline="0" noProof="0" dirty="0" err="1">
                <a:ln>
                  <a:noFill/>
                </a:ln>
                <a:solidFill>
                  <a:srgbClr val="D17930"/>
                </a:solidFill>
                <a:effectLst/>
                <a:uLnTx/>
                <a:uFillTx/>
                <a:latin typeface="Century Gothic"/>
                <a:ea typeface="+mj-ea"/>
                <a:cs typeface="Arial" pitchFamily="34" charset="0"/>
              </a:rPr>
              <a:t>Unità didattica</a:t>
            </a:r>
            <a:br>
              <a:rPr kumimoji="0" lang="en-US"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en-US" altLang="fr-FR" sz="3200" b="1" i="0" u="none" strike="noStrike" kern="1200" cap="none" spc="0" normalizeH="0" baseline="0" noProof="0" dirty="0" err="1">
                <a:ln>
                  <a:noFill/>
                </a:ln>
                <a:solidFill>
                  <a:srgbClr val="D17930"/>
                </a:solidFill>
                <a:effectLst/>
                <a:uLnTx/>
                <a:uFillTx/>
                <a:latin typeface="Century Gothic"/>
                <a:ea typeface="+mj-ea"/>
                <a:cs typeface="Arial" pitchFamily="34" charset="0"/>
              </a:rPr>
              <a:t>Presentare le proprie conoscenze </a:t>
            </a:r>
            <a:r>
              <a:rPr kumimoji="0" lang="en-US"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e </a:t>
            </a:r>
            <a:r>
              <a:rPr kumimoji="0" lang="en-US" altLang="fr-FR" sz="3200" b="1" i="0" u="none" strike="noStrike" kern="1200" cap="none" spc="0" normalizeH="0" baseline="0" noProof="0" dirty="0" err="1">
                <a:ln>
                  <a:noFill/>
                </a:ln>
                <a:solidFill>
                  <a:srgbClr val="D17930"/>
                </a:solidFill>
                <a:effectLst/>
                <a:uLnTx/>
                <a:uFillTx/>
                <a:latin typeface="Century Gothic"/>
                <a:ea typeface="+mj-ea"/>
                <a:cs typeface="Arial" pitchFamily="34" charset="0"/>
              </a:rPr>
              <a:t>ricevere</a:t>
            </a:r>
            <a:r>
              <a:rPr kumimoji="0" lang="en-US"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 feedback</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8E08B6F9-F8E3-55EC-D404-C369D44D04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grpSp>
        <p:nvGrpSpPr>
          <p:cNvPr id="15" name="Gruppieren 14">
            <a:extLst>
              <a:ext uri="{FF2B5EF4-FFF2-40B4-BE49-F238E27FC236}">
                <a16:creationId xmlns:a16="http://schemas.microsoft.com/office/drawing/2014/main" id="{7CC576AD-E7CF-63B2-8494-297B0B3FB2E6}"/>
              </a:ext>
            </a:extLst>
          </p:cNvPr>
          <p:cNvGrpSpPr/>
          <p:nvPr/>
        </p:nvGrpSpPr>
        <p:grpSpPr>
          <a:xfrm>
            <a:off x="10038543" y="958082"/>
            <a:ext cx="1135146" cy="1136164"/>
            <a:chOff x="6438355" y="3124930"/>
            <a:chExt cx="1260000" cy="1260000"/>
          </a:xfrm>
        </p:grpSpPr>
        <p:sp>
          <p:nvSpPr>
            <p:cNvPr id="16" name="Ellipse 16">
              <a:extLst>
                <a:ext uri="{FF2B5EF4-FFF2-40B4-BE49-F238E27FC236}">
                  <a16:creationId xmlns:a16="http://schemas.microsoft.com/office/drawing/2014/main" id="{6ADF29C9-0A5A-91A2-3AF1-16F26EC34FC7}"/>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17" name="Freeform 5">
              <a:extLst>
                <a:ext uri="{FF2B5EF4-FFF2-40B4-BE49-F238E27FC236}">
                  <a16:creationId xmlns:a16="http://schemas.microsoft.com/office/drawing/2014/main" id="{71C0088E-6AAF-9547-4A93-157539F5AA7F}"/>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grpSp>
      <p:sp>
        <p:nvSpPr>
          <p:cNvPr id="18" name="Textfeld 17">
            <a:extLst>
              <a:ext uri="{FF2B5EF4-FFF2-40B4-BE49-F238E27FC236}">
                <a16:creationId xmlns:a16="http://schemas.microsoft.com/office/drawing/2014/main" id="{7DDA7A4E-5F4D-930F-C60A-6E33BB4CCEF2}"/>
              </a:ext>
            </a:extLst>
          </p:cNvPr>
          <p:cNvSpPr txBox="1"/>
          <p:nvPr/>
        </p:nvSpPr>
        <p:spPr>
          <a:xfrm>
            <a:off x="9590233" y="2148890"/>
            <a:ext cx="206053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Fare pitch </a:t>
            </a:r>
            <a:r>
              <a:rPr kumimoji="0" lang="de-CH" sz="18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e</a:t>
            </a: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 </a:t>
            </a:r>
            <a:r>
              <a:rPr kumimoji="0" lang="de-CH" sz="18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dare</a:t>
            </a:r>
            <a: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t> feedback</a:t>
            </a:r>
          </a:p>
        </p:txBody>
      </p:sp>
    </p:spTree>
    <p:extLst>
      <p:ext uri="{BB962C8B-B14F-4D97-AF65-F5344CB8AC3E}">
        <p14:creationId xmlns:p14="http://schemas.microsoft.com/office/powerpoint/2010/main" val="35020206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22625-E555-BDA3-025D-279F3B8F5385}"/>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3D7A4BF0-21FE-9210-EB21-8BFA0B8997C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12" name="Rectangle 2">
            <a:extLst>
              <a:ext uri="{FF2B5EF4-FFF2-40B4-BE49-F238E27FC236}">
                <a16:creationId xmlns:a16="http://schemas.microsoft.com/office/drawing/2014/main" id="{4BAE36F3-B51B-7250-FE95-4FB87AA44B65}"/>
              </a:ext>
            </a:extLst>
          </p:cNvPr>
          <p:cNvSpPr txBox="1">
            <a:spLocks noChangeArrowheads="1"/>
          </p:cNvSpPr>
          <p:nvPr/>
        </p:nvSpPr>
        <p:spPr bwMode="auto">
          <a:xfrm>
            <a:off x="948995" y="215645"/>
            <a:ext cx="6567584"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Esponete le vostre conoscenze attuali e chiedete un feedback</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13" name="Inhaltsplatzhalter 2">
            <a:extLst>
              <a:ext uri="{FF2B5EF4-FFF2-40B4-BE49-F238E27FC236}">
                <a16:creationId xmlns:a16="http://schemas.microsoft.com/office/drawing/2014/main" id="{BAAF6C06-7D5F-69DF-B4CE-D65B0C36690C}"/>
              </a:ext>
            </a:extLst>
          </p:cNvPr>
          <p:cNvSpPr txBox="1">
            <a:spLocks/>
          </p:cNvSpPr>
          <p:nvPr/>
        </p:nvSpPr>
        <p:spPr>
          <a:xfrm>
            <a:off x="1073812" y="1928023"/>
            <a:ext cx="5369029" cy="3865119"/>
          </a:xfrm>
          <a:prstGeom prst="rect">
            <a:avLst/>
          </a:prstGeom>
        </p:spPr>
        <p:txBody>
          <a:bodyPr vert="horz" lIns="0" tIns="0" rIns="0" bIns="0" rtlCol="0">
            <a:noAutofit/>
          </a:bodyPr>
          <a:lstStyle>
            <a:lvl1pPr marL="0" indent="0" algn="l" defTabSz="914400" rtl="0" eaLnBrk="1" latinLnBrk="0" hangingPunct="1">
              <a:lnSpc>
                <a:spcPct val="114000"/>
              </a:lnSpc>
              <a:spcBef>
                <a:spcPts val="0"/>
              </a:spcBef>
              <a:buFont typeface="Arial" panose="020B0604020202020204" pitchFamily="34" charset="0"/>
              <a:buNone/>
              <a:defRPr sz="2200" b="0" kern="1200">
                <a:solidFill>
                  <a:schemeClr val="accent1"/>
                </a:solidFill>
                <a:latin typeface="+mn-lt"/>
                <a:ea typeface="+mn-ea"/>
                <a:cs typeface="+mn-cs"/>
              </a:defRPr>
            </a:lvl1pPr>
            <a:lvl2pPr marL="271463" indent="-271463" algn="l" defTabSz="914400" rtl="0" eaLnBrk="1" latinLnBrk="0" hangingPunct="1">
              <a:lnSpc>
                <a:spcPct val="114000"/>
              </a:lnSpc>
              <a:spcBef>
                <a:spcPts val="0"/>
              </a:spcBef>
              <a:buClr>
                <a:schemeClr val="accent3"/>
              </a:buClr>
              <a:buFont typeface="MS PGothic" panose="020B0600070205080204" pitchFamily="34" charset="-128"/>
              <a:buChar char="▶"/>
              <a:defRPr sz="2200" kern="1200">
                <a:solidFill>
                  <a:schemeClr val="accent1"/>
                </a:solidFill>
                <a:latin typeface="+mn-lt"/>
                <a:ea typeface="+mn-ea"/>
                <a:cs typeface="+mn-cs"/>
              </a:defRPr>
            </a:lvl2pPr>
            <a:lvl3pPr marL="533400" indent="-261938" algn="l" defTabSz="914400" rtl="0" eaLnBrk="1" latinLnBrk="0" hangingPunct="1">
              <a:lnSpc>
                <a:spcPct val="114000"/>
              </a:lnSpc>
              <a:spcBef>
                <a:spcPts val="0"/>
              </a:spcBef>
              <a:buClr>
                <a:schemeClr val="accent3"/>
              </a:buClr>
              <a:buFont typeface="MS PGothic" panose="020B0600070205080204" pitchFamily="34" charset="-128"/>
              <a:buChar char="▶"/>
              <a:defRPr sz="2000" kern="1200">
                <a:solidFill>
                  <a:schemeClr val="accent1"/>
                </a:solidFill>
                <a:latin typeface="+mn-lt"/>
                <a:ea typeface="+mn-ea"/>
                <a:cs typeface="+mn-cs"/>
              </a:defRPr>
            </a:lvl3pPr>
            <a:lvl4pPr marL="806450" indent="-273050"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4pPr>
            <a:lvl5pPr marL="1077913" indent="-274638" algn="l" defTabSz="914400" rtl="0" eaLnBrk="1" latinLnBrk="0" hangingPunct="1">
              <a:lnSpc>
                <a:spcPct val="110000"/>
              </a:lnSpc>
              <a:spcBef>
                <a:spcPts val="0"/>
              </a:spcBef>
              <a:buClr>
                <a:schemeClr val="accent3"/>
              </a:buClr>
              <a:buFont typeface="MS PGothic" panose="020B0600070205080204" pitchFamily="34" charset="-128"/>
              <a:buChar char="▶"/>
              <a:defRPr sz="1800" kern="1200">
                <a:solidFill>
                  <a:schemeClr val="accen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Descrivete brevemente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l'ambito</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problematico</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Formulate le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principali</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conoscenza</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che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avete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acquisito</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finora.</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Descrivete come siete giunti a tali conclusioni.</a:t>
            </a:r>
          </a:p>
          <a:p>
            <a:pPr marL="361950" marR="0" lvl="1"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Formulate domande aperte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rivolte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alle altre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persone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in </a:t>
            </a:r>
            <a:r>
              <a:rPr kumimoji="0" lang="de-CH" sz="1800" b="0" i="0" u="none" strike="noStrike" kern="1200" cap="none" spc="0" normalizeH="0" baseline="0" noProof="0" dirty="0" err="1">
                <a:ln>
                  <a:noFill/>
                </a:ln>
                <a:solidFill>
                  <a:srgbClr val="D0D0D0">
                    <a:lumMod val="50000"/>
                  </a:srgbClr>
                </a:solidFill>
                <a:effectLst/>
                <a:uLnTx/>
                <a:uFillTx/>
                <a:latin typeface="Century Gothic"/>
                <a:ea typeface="+mn-ea"/>
                <a:cs typeface="+mn-cs"/>
              </a:rPr>
              <a:t>formazione</a:t>
            </a:r>
            <a:r>
              <a:rPr kumimoji="0" lang="de-CH" sz="1800" b="0" i="0" u="none" strike="noStrike" kern="1200" cap="none" spc="0" normalizeH="0" baseline="0" noProof="0" dirty="0">
                <a:ln>
                  <a:noFill/>
                </a:ln>
                <a:solidFill>
                  <a:srgbClr val="D0D0D0">
                    <a:lumMod val="50000"/>
                  </a:srgbClr>
                </a:solidFill>
                <a:effectLst/>
                <a:uLnTx/>
                <a:uFillTx/>
                <a:latin typeface="Century Gothic"/>
                <a:ea typeface="+mn-ea"/>
                <a:cs typeface="+mn-cs"/>
              </a:rPr>
              <a:t>: </a:t>
            </a:r>
          </a:p>
          <a:p>
            <a:pPr marL="623887" marR="0" lvl="2"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Quali punti non sono ancora chiari?</a:t>
            </a:r>
          </a:p>
          <a:p>
            <a:pPr marL="623887" marR="0" lvl="2" indent="-361950" algn="l" defTabSz="914400" rtl="0" eaLnBrk="1" fontAlgn="auto" latinLnBrk="0" hangingPunct="1">
              <a:lnSpc>
                <a:spcPct val="114000"/>
              </a:lnSpc>
              <a:spcBef>
                <a:spcPts val="599"/>
              </a:spcBef>
              <a:spcAft>
                <a:spcPts val="0"/>
              </a:spcAft>
              <a:buClr>
                <a:srgbClr val="96CB00"/>
              </a:buClr>
              <a:buSzTx/>
              <a:buFont typeface="Symbol" panose="05050102010706020507" pitchFamily="18" charset="2"/>
              <a:buChar char=""/>
              <a:tabLst/>
              <a:defRPr/>
            </a:pPr>
            <a:r>
              <a:rPr kumimoji="0" lang="de-CH" sz="1600" b="0" i="0" u="none" strike="noStrike" kern="1200" cap="none" spc="0" normalizeH="0" baseline="0" noProof="0" dirty="0">
                <a:ln>
                  <a:noFill/>
                </a:ln>
                <a:solidFill>
                  <a:srgbClr val="D0D0D0">
                    <a:lumMod val="50000"/>
                  </a:srgbClr>
                </a:solidFill>
                <a:effectLst/>
                <a:uLnTx/>
                <a:uFillTx/>
                <a:latin typeface="Century Gothic"/>
                <a:ea typeface="+mn-ea"/>
                <a:cs typeface="+mn-cs"/>
              </a:rPr>
              <a:t>Per quali domande avresti ancora bisogno dell’aiuto di esperti?</a:t>
            </a:r>
          </a:p>
          <a:p>
            <a:pPr marL="623076" marR="0" lvl="2" indent="-361479" algn="l" defTabSz="914400" rtl="0" eaLnBrk="1" fontAlgn="auto" latinLnBrk="0" hangingPunct="1">
              <a:lnSpc>
                <a:spcPct val="114000"/>
              </a:lnSpc>
              <a:spcBef>
                <a:spcPts val="599"/>
              </a:spcBef>
              <a:spcAft>
                <a:spcPts val="0"/>
              </a:spcAft>
              <a:buClr>
                <a:srgbClr val="E7AB14"/>
              </a:buClr>
              <a:buSzTx/>
              <a:buFont typeface="MS PGothic" panose="020B0600070205080204" pitchFamily="34" charset="-128"/>
              <a:buChar char="▶"/>
              <a:tabLst/>
              <a:defRPr/>
            </a:pPr>
            <a:endParaRPr kumimoji="0" lang="de-CH" sz="1598" b="0" i="0" u="none" strike="noStrike" kern="1200" cap="none" spc="0" normalizeH="0" baseline="0" noProof="0" dirty="0">
              <a:ln>
                <a:noFill/>
              </a:ln>
              <a:solidFill>
                <a:srgbClr val="697D91"/>
              </a:solidFill>
              <a:effectLst/>
              <a:uLnTx/>
              <a:uFillTx/>
              <a:latin typeface="Century Gothic"/>
              <a:ea typeface="+mn-ea"/>
              <a:cs typeface="+mn-cs"/>
            </a:endParaRPr>
          </a:p>
          <a:p>
            <a:pPr marL="0" marR="0" lvl="1" indent="0" algn="l" defTabSz="914400" rtl="0" eaLnBrk="1" fontAlgn="auto" latinLnBrk="0" hangingPunct="1">
              <a:lnSpc>
                <a:spcPct val="114000"/>
              </a:lnSpc>
              <a:spcBef>
                <a:spcPts val="599"/>
              </a:spcBef>
              <a:spcAft>
                <a:spcPts val="0"/>
              </a:spcAft>
              <a:buClr>
                <a:srgbClr val="E7AB14"/>
              </a:buClr>
              <a:buSzTx/>
              <a:buFont typeface="MS PGothic" panose="020B0600070205080204" pitchFamily="34" charset="-128"/>
              <a:buNone/>
              <a:tabLst/>
              <a:defRPr/>
            </a:pPr>
            <a:endParaRPr kumimoji="0" lang="de-CH" sz="2597" b="0" i="0" u="none" strike="noStrike" kern="1200" cap="none" spc="0" normalizeH="0" baseline="0" noProof="0" dirty="0">
              <a:ln>
                <a:noFill/>
              </a:ln>
              <a:solidFill>
                <a:srgbClr val="697D91"/>
              </a:solidFill>
              <a:effectLst/>
              <a:uLnTx/>
              <a:uFillTx/>
              <a:latin typeface="Century Gothic"/>
              <a:ea typeface="+mn-ea"/>
              <a:cs typeface="+mn-cs"/>
            </a:endParaRPr>
          </a:p>
        </p:txBody>
      </p:sp>
      <p:pic>
        <p:nvPicPr>
          <p:cNvPr id="14" name="Grafik 13">
            <a:extLst>
              <a:ext uri="{FF2B5EF4-FFF2-40B4-BE49-F238E27FC236}">
                <a16:creationId xmlns:a16="http://schemas.microsoft.com/office/drawing/2014/main" id="{EC665487-5311-6C02-1E27-32F16BCEF6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32030" y="1842624"/>
            <a:ext cx="3900513" cy="3950518"/>
          </a:xfrm>
          <a:prstGeom prst="rect">
            <a:avLst/>
          </a:prstGeom>
        </p:spPr>
      </p:pic>
      <p:pic>
        <p:nvPicPr>
          <p:cNvPr id="19" name="Рисунок 40">
            <a:extLst>
              <a:ext uri="{FF2B5EF4-FFF2-40B4-BE49-F238E27FC236}">
                <a16:creationId xmlns:a16="http://schemas.microsoft.com/office/drawing/2014/main" id="{2DFB9279-938F-CD08-8D8E-230948EA52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Tree>
    <p:extLst>
      <p:ext uri="{BB962C8B-B14F-4D97-AF65-F5344CB8AC3E}">
        <p14:creationId xmlns:p14="http://schemas.microsoft.com/office/powerpoint/2010/main" val="25996381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D23AB8-82E4-66AF-9A46-2337F8FF2F3F}"/>
            </a:ext>
          </a:extLst>
        </p:cNvPr>
        <p:cNvGrpSpPr/>
        <p:nvPr/>
      </p:nvGrpSpPr>
      <p:grpSpPr>
        <a:xfrm>
          <a:off x="0" y="0"/>
          <a:ext cx="0" cy="0"/>
          <a:chOff x="0" y="0"/>
          <a:chExt cx="0" cy="0"/>
        </a:xfrm>
      </p:grpSpPr>
      <p:sp>
        <p:nvSpPr>
          <p:cNvPr id="4" name="Titel 1">
            <a:extLst>
              <a:ext uri="{FF2B5EF4-FFF2-40B4-BE49-F238E27FC236}">
                <a16:creationId xmlns:a16="http://schemas.microsoft.com/office/drawing/2014/main" id="{64DDD13A-5DB3-B401-836D-5081DE4D5306}"/>
              </a:ext>
            </a:extLst>
          </p:cNvPr>
          <p:cNvSpPr txBox="1">
            <a:spLocks/>
          </p:cNvSpPr>
          <p:nvPr/>
        </p:nvSpPr>
        <p:spPr>
          <a:xfrm>
            <a:off x="5442389" y="3277711"/>
            <a:ext cx="6921464" cy="1756744"/>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ts val="1200"/>
              </a:spcBef>
              <a:spcAft>
                <a:spcPts val="1200"/>
              </a:spcAft>
              <a:buClrTx/>
              <a:buSzTx/>
              <a:buFontTx/>
              <a:buNone/>
              <a:tabLst/>
              <a:defRPr/>
            </a:pPr>
            <a: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t>Unità didattica</a:t>
            </a:r>
            <a:br>
              <a:rPr kumimoji="0" lang="de-CH" altLang="fr-FR" sz="3200" b="0"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Intervista con un'esperta</a:t>
            </a:r>
            <a:b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br>
            <a:r>
              <a:rPr kumimoji="0" lang="de-CH" altLang="fr-FR" sz="3200" b="1" i="0" u="none" strike="noStrike" kern="1200" cap="none" spc="0" normalizeH="0" baseline="0" noProof="0" dirty="0">
                <a:ln>
                  <a:noFill/>
                </a:ln>
                <a:solidFill>
                  <a:srgbClr val="D17930"/>
                </a:solidFill>
                <a:effectLst/>
                <a:uLnTx/>
                <a:uFillTx/>
                <a:latin typeface="Century Gothic"/>
                <a:ea typeface="+mj-ea"/>
                <a:cs typeface="Arial" pitchFamily="34" charset="0"/>
              </a:rPr>
              <a:t>o un esperto</a:t>
            </a:r>
            <a:endParaRPr kumimoji="0" lang="de-CH" sz="3200" b="1" i="0" u="none" strike="noStrike" kern="1200" cap="none" spc="0" normalizeH="0" baseline="0" noProof="0" dirty="0">
              <a:ln>
                <a:noFill/>
              </a:ln>
              <a:solidFill>
                <a:srgbClr val="D17930"/>
              </a:solidFill>
              <a:effectLst/>
              <a:uLnTx/>
              <a:uFillTx/>
              <a:latin typeface="Century Gothic"/>
              <a:ea typeface="+mj-ea"/>
              <a:cs typeface="+mj-cs"/>
            </a:endParaRPr>
          </a:p>
        </p:txBody>
      </p:sp>
      <p:sp>
        <p:nvSpPr>
          <p:cNvPr id="2" name="Foliennummernplatzhalter 1">
            <a:extLst>
              <a:ext uri="{FF2B5EF4-FFF2-40B4-BE49-F238E27FC236}">
                <a16:creationId xmlns:a16="http://schemas.microsoft.com/office/drawing/2014/main" id="{B2A3A5E5-02D9-0837-01F5-9CBA9AA82F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36</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grpSp>
        <p:nvGrpSpPr>
          <p:cNvPr id="7" name="Gruppieren 6">
            <a:extLst>
              <a:ext uri="{FF2B5EF4-FFF2-40B4-BE49-F238E27FC236}">
                <a16:creationId xmlns:a16="http://schemas.microsoft.com/office/drawing/2014/main" id="{01F1F317-3026-CB8E-A908-219A4FDB87F2}"/>
              </a:ext>
            </a:extLst>
          </p:cNvPr>
          <p:cNvGrpSpPr/>
          <p:nvPr/>
        </p:nvGrpSpPr>
        <p:grpSpPr>
          <a:xfrm>
            <a:off x="10036557" y="912966"/>
            <a:ext cx="1135146" cy="1136164"/>
            <a:chOff x="6438355" y="3124930"/>
            <a:chExt cx="1260000" cy="1260000"/>
          </a:xfrm>
        </p:grpSpPr>
        <p:sp>
          <p:nvSpPr>
            <p:cNvPr id="8" name="Ellipse 16">
              <a:extLst>
                <a:ext uri="{FF2B5EF4-FFF2-40B4-BE49-F238E27FC236}">
                  <a16:creationId xmlns:a16="http://schemas.microsoft.com/office/drawing/2014/main" id="{3CE969E3-D998-9066-044D-1B720D967084}"/>
                </a:ext>
              </a:extLst>
            </p:cNvPr>
            <p:cNvSpPr/>
            <p:nvPr/>
          </p:nvSpPr>
          <p:spPr>
            <a:xfrm>
              <a:off x="6438355" y="3124930"/>
              <a:ext cx="1260000" cy="1260000"/>
            </a:xfrm>
            <a:prstGeom prst="ellipse">
              <a:avLst/>
            </a:prstGeom>
            <a:solidFill>
              <a:srgbClr val="0B4874"/>
            </a:solidFill>
            <a:ln w="38100" cap="flat" cmpd="sng" algn="ctr">
              <a:solidFill>
                <a:schemeClr val="bg1"/>
              </a:solidFill>
              <a:prstDash val="solid"/>
            </a:ln>
            <a:effectLst/>
          </p:spPr>
          <p:txBody>
            <a:bodyPr rtlCol="0" anchor="ctr"/>
            <a:lstStyle/>
            <a:p>
              <a:pPr marL="0" marR="0" lvl="0" indent="0" algn="ctr" defTabSz="1632741" rtl="0" eaLnBrk="1" fontAlgn="auto" latinLnBrk="0" hangingPunct="1">
                <a:lnSpc>
                  <a:spcPct val="100000"/>
                </a:lnSpc>
                <a:spcBef>
                  <a:spcPts val="0"/>
                </a:spcBef>
                <a:spcAft>
                  <a:spcPts val="0"/>
                </a:spcAft>
                <a:buClrTx/>
                <a:buSzTx/>
                <a:buFontTx/>
                <a:buNone/>
                <a:tabLst/>
                <a:defRPr/>
              </a:pPr>
              <a:endParaRPr kumimoji="0" lang="fr-FR" sz="2000" b="0" i="0" u="none" strike="noStrike" kern="0" cap="none" spc="0" normalizeH="0" baseline="0" noProof="0" dirty="0">
                <a:ln>
                  <a:noFill/>
                </a:ln>
                <a:solidFill>
                  <a:prstClr val="white"/>
                </a:solidFill>
                <a:effectLst/>
                <a:uLnTx/>
                <a:uFillTx/>
                <a:latin typeface="Roboto"/>
                <a:ea typeface="+mn-ea"/>
                <a:cs typeface="+mn-cs"/>
              </a:endParaRPr>
            </a:p>
          </p:txBody>
        </p:sp>
        <p:sp>
          <p:nvSpPr>
            <p:cNvPr id="9" name="Freeform 5">
              <a:extLst>
                <a:ext uri="{FF2B5EF4-FFF2-40B4-BE49-F238E27FC236}">
                  <a16:creationId xmlns:a16="http://schemas.microsoft.com/office/drawing/2014/main" id="{6064993D-44D8-A223-C3AA-56F315E84EC3}"/>
                </a:ext>
              </a:extLst>
            </p:cNvPr>
            <p:cNvSpPr>
              <a:spLocks noEditPoints="1"/>
            </p:cNvSpPr>
            <p:nvPr/>
          </p:nvSpPr>
          <p:spPr bwMode="auto">
            <a:xfrm>
              <a:off x="6689604" y="3378776"/>
              <a:ext cx="756655" cy="756654"/>
            </a:xfrm>
            <a:custGeom>
              <a:avLst/>
              <a:gdLst>
                <a:gd name="T0" fmla="*/ 1155 w 1568"/>
                <a:gd name="T1" fmla="*/ 426 h 1568"/>
                <a:gd name="T2" fmla="*/ 1485 w 1568"/>
                <a:gd name="T3" fmla="*/ 512 h 1568"/>
                <a:gd name="T4" fmla="*/ 1568 w 1568"/>
                <a:gd name="T5" fmla="*/ 182 h 1568"/>
                <a:gd name="T6" fmla="*/ 1505 w 1568"/>
                <a:gd name="T7" fmla="*/ 166 h 1568"/>
                <a:gd name="T8" fmla="*/ 1451 w 1568"/>
                <a:gd name="T9" fmla="*/ 372 h 1568"/>
                <a:gd name="T10" fmla="*/ 784 w 1568"/>
                <a:gd name="T11" fmla="*/ 0 h 1568"/>
                <a:gd name="T12" fmla="*/ 0 w 1568"/>
                <a:gd name="T13" fmla="*/ 784 h 1568"/>
                <a:gd name="T14" fmla="*/ 784 w 1568"/>
                <a:gd name="T15" fmla="*/ 1568 h 1568"/>
                <a:gd name="T16" fmla="*/ 1461 w 1568"/>
                <a:gd name="T17" fmla="*/ 1179 h 1568"/>
                <a:gd name="T18" fmla="*/ 1404 w 1568"/>
                <a:gd name="T19" fmla="*/ 1148 h 1568"/>
                <a:gd name="T20" fmla="*/ 784 w 1568"/>
                <a:gd name="T21" fmla="*/ 1504 h 1568"/>
                <a:gd name="T22" fmla="*/ 64 w 1568"/>
                <a:gd name="T23" fmla="*/ 784 h 1568"/>
                <a:gd name="T24" fmla="*/ 784 w 1568"/>
                <a:gd name="T25" fmla="*/ 64 h 1568"/>
                <a:gd name="T26" fmla="*/ 1408 w 1568"/>
                <a:gd name="T27" fmla="*/ 425 h 1568"/>
                <a:gd name="T28" fmla="*/ 1172 w 1568"/>
                <a:gd name="T29" fmla="*/ 362 h 1568"/>
                <a:gd name="T30" fmla="*/ 1155 w 1568"/>
                <a:gd name="T31" fmla="*/ 426 h 1568"/>
                <a:gd name="T32" fmla="*/ 1155 w 1568"/>
                <a:gd name="T33" fmla="*/ 426 h 1568"/>
                <a:gd name="T34" fmla="*/ 1155 w 1568"/>
                <a:gd name="T35" fmla="*/ 426 h 1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8" h="1568">
                  <a:moveTo>
                    <a:pt x="1155" y="426"/>
                  </a:moveTo>
                  <a:cubicBezTo>
                    <a:pt x="1485" y="512"/>
                    <a:pt x="1485" y="512"/>
                    <a:pt x="1485" y="512"/>
                  </a:cubicBezTo>
                  <a:cubicBezTo>
                    <a:pt x="1568" y="182"/>
                    <a:pt x="1568" y="182"/>
                    <a:pt x="1568" y="182"/>
                  </a:cubicBezTo>
                  <a:cubicBezTo>
                    <a:pt x="1505" y="166"/>
                    <a:pt x="1505" y="166"/>
                    <a:pt x="1505" y="166"/>
                  </a:cubicBezTo>
                  <a:cubicBezTo>
                    <a:pt x="1451" y="372"/>
                    <a:pt x="1451" y="372"/>
                    <a:pt x="1451" y="372"/>
                  </a:cubicBezTo>
                  <a:cubicBezTo>
                    <a:pt x="1312" y="148"/>
                    <a:pt x="1066" y="0"/>
                    <a:pt x="784" y="0"/>
                  </a:cubicBezTo>
                  <a:cubicBezTo>
                    <a:pt x="351" y="0"/>
                    <a:pt x="0" y="351"/>
                    <a:pt x="0" y="784"/>
                  </a:cubicBezTo>
                  <a:cubicBezTo>
                    <a:pt x="0" y="1217"/>
                    <a:pt x="351" y="1568"/>
                    <a:pt x="784" y="1568"/>
                  </a:cubicBezTo>
                  <a:cubicBezTo>
                    <a:pt x="1073" y="1568"/>
                    <a:pt x="1325" y="1412"/>
                    <a:pt x="1461" y="1179"/>
                  </a:cubicBezTo>
                  <a:cubicBezTo>
                    <a:pt x="1404" y="1148"/>
                    <a:pt x="1404" y="1148"/>
                    <a:pt x="1404" y="1148"/>
                  </a:cubicBezTo>
                  <a:cubicBezTo>
                    <a:pt x="1279" y="1361"/>
                    <a:pt x="1048" y="1504"/>
                    <a:pt x="784" y="1504"/>
                  </a:cubicBezTo>
                  <a:cubicBezTo>
                    <a:pt x="387" y="1504"/>
                    <a:pt x="64" y="1181"/>
                    <a:pt x="64" y="784"/>
                  </a:cubicBezTo>
                  <a:cubicBezTo>
                    <a:pt x="64" y="387"/>
                    <a:pt x="387" y="64"/>
                    <a:pt x="784" y="64"/>
                  </a:cubicBezTo>
                  <a:cubicBezTo>
                    <a:pt x="1051" y="64"/>
                    <a:pt x="1284" y="209"/>
                    <a:pt x="1408" y="425"/>
                  </a:cubicBezTo>
                  <a:cubicBezTo>
                    <a:pt x="1172" y="362"/>
                    <a:pt x="1172" y="362"/>
                    <a:pt x="1172" y="362"/>
                  </a:cubicBezTo>
                  <a:lnTo>
                    <a:pt x="1155" y="426"/>
                  </a:lnTo>
                  <a:close/>
                  <a:moveTo>
                    <a:pt x="1155" y="426"/>
                  </a:moveTo>
                  <a:cubicBezTo>
                    <a:pt x="1155" y="426"/>
                    <a:pt x="1155" y="426"/>
                    <a:pt x="1155" y="426"/>
                  </a:cubicBezTo>
                </a:path>
              </a:pathLst>
            </a:custGeom>
            <a:solidFill>
              <a:schemeClr val="bg1"/>
            </a:solid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1632741" rtl="0" eaLnBrk="1" fontAlgn="auto" latinLnBrk="0" hangingPunct="1">
                <a:lnSpc>
                  <a:spcPct val="100000"/>
                </a:lnSpc>
                <a:spcBef>
                  <a:spcPts val="0"/>
                </a:spcBef>
                <a:spcAft>
                  <a:spcPts val="0"/>
                </a:spcAft>
                <a:buClrTx/>
                <a:buSzTx/>
                <a:buFontTx/>
                <a:buNone/>
                <a:tabLst/>
                <a:defRPr/>
              </a:pPr>
              <a:endParaRPr kumimoji="0" lang="fr-FR" sz="3225" b="0" i="0" u="none" strike="noStrike" kern="0" cap="none" spc="0" normalizeH="0" baseline="0" noProof="0">
                <a:ln>
                  <a:noFill/>
                </a:ln>
                <a:solidFill>
                  <a:srgbClr val="445469"/>
                </a:solidFill>
                <a:effectLst/>
                <a:uLnTx/>
                <a:uFillTx/>
                <a:latin typeface="Roboto"/>
                <a:ea typeface="+mn-ea"/>
                <a:cs typeface="+mn-cs"/>
              </a:endParaRPr>
            </a:p>
          </p:txBody>
        </p:sp>
      </p:grpSp>
      <p:sp>
        <p:nvSpPr>
          <p:cNvPr id="10" name="Textfeld 9">
            <a:extLst>
              <a:ext uri="{FF2B5EF4-FFF2-40B4-BE49-F238E27FC236}">
                <a16:creationId xmlns:a16="http://schemas.microsoft.com/office/drawing/2014/main" id="{6B7219C3-AE34-C178-5E4B-AA23B7263BC4}"/>
              </a:ext>
            </a:extLst>
          </p:cNvPr>
          <p:cNvSpPr txBox="1"/>
          <p:nvPr/>
        </p:nvSpPr>
        <p:spPr>
          <a:xfrm>
            <a:off x="10022984" y="2124794"/>
            <a:ext cx="1234632"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8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Condurre</a:t>
            </a:r>
            <a:br>
              <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rPr>
            </a:br>
            <a:r>
              <a:rPr kumimoji="0" lang="de-CH" sz="1800" b="1" i="0" u="none" strike="noStrike" kern="1200" cap="none" spc="0" normalizeH="0" baseline="0" noProof="0" dirty="0" err="1">
                <a:ln>
                  <a:noFill/>
                </a:ln>
                <a:solidFill>
                  <a:srgbClr val="0B4874"/>
                </a:solidFill>
                <a:effectLst/>
                <a:uLnTx/>
                <a:uFillTx/>
                <a:latin typeface="Century Gothic" panose="020B0502020202020204" pitchFamily="34" charset="0"/>
                <a:ea typeface="+mn-ea"/>
                <a:cs typeface="+mn-cs"/>
              </a:rPr>
              <a:t>interviste</a:t>
            </a:r>
            <a:endParaRPr kumimoji="0" lang="de-CH" sz="1800" b="1" i="0" u="none" strike="noStrike" kern="1200" cap="none" spc="0" normalizeH="0" baseline="0" noProof="0" dirty="0">
              <a:ln>
                <a:noFill/>
              </a:ln>
              <a:solidFill>
                <a:srgbClr val="0B4874"/>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3124772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E61968-2457-A137-EAC5-6343B66F9314}"/>
            </a:ext>
          </a:extLst>
        </p:cNvPr>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021B39E0-A92F-CDE1-8455-D11CC89394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platzhalter 1">
            <a:extLst>
              <a:ext uri="{FF2B5EF4-FFF2-40B4-BE49-F238E27FC236}">
                <a16:creationId xmlns:a16="http://schemas.microsoft.com/office/drawing/2014/main" id="{767B2F7F-9D48-DF16-CCAD-86847D46F956}"/>
              </a:ext>
            </a:extLst>
          </p:cNvPr>
          <p:cNvSpPr>
            <a:spLocks noGrp="1"/>
          </p:cNvSpPr>
          <p:nvPr>
            <p:ph type="body" idx="1"/>
          </p:nvPr>
        </p:nvSpPr>
        <p:spPr>
          <a:xfrm>
            <a:off x="947814" y="1522708"/>
            <a:ext cx="10296371" cy="4330261"/>
          </a:xfrm>
        </p:spPr>
        <p:txBody>
          <a:bodyPr>
            <a:normAutofit/>
          </a:bodyPr>
          <a:lstStyle/>
          <a:p>
            <a:pPr algn="l">
              <a:buClr>
                <a:srgbClr val="96CB00"/>
              </a:buClr>
            </a:pPr>
            <a:r>
              <a:rPr lang="de-CH" sz="2600" b="1" dirty="0">
                <a:solidFill>
                  <a:srgbClr val="D17930"/>
                </a:solidFill>
              </a:rPr>
              <a:t>Compiti</a:t>
            </a:r>
          </a:p>
          <a:p>
            <a:pPr algn="l">
              <a:buClr>
                <a:srgbClr val="96CB00"/>
              </a:buClr>
            </a:pPr>
            <a:r>
              <a:rPr lang="de-CH" sz="2000" dirty="0">
                <a:solidFill>
                  <a:srgbClr val="686868"/>
                </a:solidFill>
              </a:rPr>
              <a:t>Intervistate un esperto o un'esperta per saperne di più </a:t>
            </a:r>
            <a:r>
              <a:rPr lang="de-CH" sz="2000" dirty="0" err="1">
                <a:solidFill>
                  <a:srgbClr val="686868"/>
                </a:solidFill>
              </a:rPr>
              <a:t>sull’ambito</a:t>
            </a:r>
            <a:r>
              <a:rPr lang="de-CH" sz="2000" dirty="0">
                <a:solidFill>
                  <a:srgbClr val="686868"/>
                </a:solidFill>
              </a:rPr>
              <a:t> </a:t>
            </a:r>
            <a:r>
              <a:rPr lang="de-CH" sz="2000" dirty="0" err="1">
                <a:solidFill>
                  <a:srgbClr val="686868"/>
                </a:solidFill>
              </a:rPr>
              <a:t>problematico</a:t>
            </a:r>
            <a:r>
              <a:rPr lang="de-CH" sz="2000" dirty="0">
                <a:solidFill>
                  <a:srgbClr val="686868"/>
                </a:solidFill>
              </a:rPr>
              <a:t> che vi interessa. Procedete </a:t>
            </a:r>
            <a:r>
              <a:rPr lang="de-CH" sz="2000" dirty="0" err="1">
                <a:solidFill>
                  <a:srgbClr val="686868"/>
                </a:solidFill>
              </a:rPr>
              <a:t>come</a:t>
            </a:r>
            <a:r>
              <a:rPr lang="de-CH" sz="2000" dirty="0">
                <a:solidFill>
                  <a:srgbClr val="686868"/>
                </a:solidFill>
              </a:rPr>
              <a:t> </a:t>
            </a:r>
            <a:r>
              <a:rPr lang="de-CH" sz="2000" dirty="0" err="1">
                <a:solidFill>
                  <a:srgbClr val="686868"/>
                </a:solidFill>
              </a:rPr>
              <a:t>indicato</a:t>
            </a:r>
            <a:r>
              <a:rPr lang="de-CH" sz="2000" dirty="0">
                <a:solidFill>
                  <a:srgbClr val="686868"/>
                </a:solidFill>
              </a:rPr>
              <a:t> di </a:t>
            </a:r>
            <a:r>
              <a:rPr lang="de-CH" sz="2000" dirty="0" err="1">
                <a:solidFill>
                  <a:srgbClr val="686868"/>
                </a:solidFill>
              </a:rPr>
              <a:t>seguito</a:t>
            </a:r>
            <a:r>
              <a:rPr lang="de-CH" sz="2000" dirty="0">
                <a:solidFill>
                  <a:srgbClr val="686868"/>
                </a:solidFill>
              </a:rPr>
              <a:t>.</a:t>
            </a:r>
          </a:p>
          <a:p>
            <a:pPr algn="l">
              <a:buClr>
                <a:srgbClr val="96CB00"/>
              </a:buClr>
            </a:pPr>
            <a:r>
              <a:rPr lang="de-CH" sz="2000" b="1" dirty="0">
                <a:solidFill>
                  <a:srgbClr val="686868"/>
                </a:solidFill>
              </a:rPr>
              <a:t>Fase 1: Ricerca di esperti</a:t>
            </a:r>
          </a:p>
          <a:p>
            <a:pPr marL="342900" indent="-342900" algn="l">
              <a:buClr>
                <a:srgbClr val="96CB00"/>
              </a:buClr>
              <a:buFont typeface="Arial" panose="020B0604020202020204" pitchFamily="34" charset="0"/>
              <a:buChar char="•"/>
            </a:pPr>
            <a:r>
              <a:rPr lang="de-CH" sz="2000" dirty="0">
                <a:solidFill>
                  <a:srgbClr val="686868"/>
                </a:solidFill>
              </a:rPr>
              <a:t>Cercate esperti adatti al vostro </a:t>
            </a:r>
            <a:r>
              <a:rPr lang="de-CH" sz="2000" dirty="0" err="1">
                <a:solidFill>
                  <a:srgbClr val="686868"/>
                </a:solidFill>
              </a:rPr>
              <a:t>ambito</a:t>
            </a:r>
            <a:r>
              <a:rPr lang="de-CH" sz="2000" dirty="0">
                <a:solidFill>
                  <a:srgbClr val="686868"/>
                </a:solidFill>
              </a:rPr>
              <a:t> </a:t>
            </a:r>
            <a:r>
              <a:rPr lang="de-CH" sz="2000" dirty="0" err="1">
                <a:solidFill>
                  <a:srgbClr val="686868"/>
                </a:solidFill>
              </a:rPr>
              <a:t>problematico</a:t>
            </a:r>
            <a:r>
              <a:rPr lang="de-CH" sz="2000" dirty="0">
                <a:solidFill>
                  <a:srgbClr val="686868"/>
                </a:solidFill>
              </a:rPr>
              <a:t>.</a:t>
            </a:r>
          </a:p>
          <a:p>
            <a:pPr marL="342900" indent="-342900" algn="l">
              <a:buClr>
                <a:srgbClr val="96CB00"/>
              </a:buClr>
              <a:buFont typeface="Arial" panose="020B0604020202020204" pitchFamily="34" charset="0"/>
              <a:buChar char="•"/>
            </a:pPr>
            <a:r>
              <a:rPr lang="de-CH" sz="2000" dirty="0">
                <a:solidFill>
                  <a:srgbClr val="686868"/>
                </a:solidFill>
              </a:rPr>
              <a:t>Stilate un </a:t>
            </a:r>
            <a:r>
              <a:rPr lang="de-CH" sz="2000" dirty="0" err="1">
                <a:solidFill>
                  <a:srgbClr val="686868"/>
                </a:solidFill>
              </a:rPr>
              <a:t>elenco</a:t>
            </a:r>
            <a:r>
              <a:rPr lang="de-CH" sz="2000" dirty="0">
                <a:solidFill>
                  <a:srgbClr val="686868"/>
                </a:solidFill>
              </a:rPr>
              <a:t> delle priorità con nomi e recapiti.</a:t>
            </a:r>
          </a:p>
          <a:p>
            <a:pPr marL="342900" indent="-342900" algn="l">
              <a:buClr>
                <a:srgbClr val="96CB00"/>
              </a:buClr>
              <a:buFont typeface="Arial" panose="020B0604020202020204" pitchFamily="34" charset="0"/>
              <a:buChar char="•"/>
            </a:pPr>
            <a:r>
              <a:rPr lang="de-CH" sz="2000" dirty="0">
                <a:solidFill>
                  <a:srgbClr val="686868"/>
                </a:solidFill>
              </a:rPr>
              <a:t>Annotate le competenze specifiche della persona, ad esempio le conoscenze nel campo delle microplastiche acquisite grazie alla sua attività presso l’Ufficio federale dell’ambiente (UFAM).</a:t>
            </a:r>
          </a:p>
        </p:txBody>
      </p:sp>
      <p:pic>
        <p:nvPicPr>
          <p:cNvPr id="4" name="Рисунок 40">
            <a:extLst>
              <a:ext uri="{FF2B5EF4-FFF2-40B4-BE49-F238E27FC236}">
                <a16:creationId xmlns:a16="http://schemas.microsoft.com/office/drawing/2014/main" id="{8A835116-5306-6EC8-9AE9-F835787DF09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Tree>
    <p:extLst>
      <p:ext uri="{BB962C8B-B14F-4D97-AF65-F5344CB8AC3E}">
        <p14:creationId xmlns:p14="http://schemas.microsoft.com/office/powerpoint/2010/main" val="28868637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a:extLst>
              <a:ext uri="{FF2B5EF4-FFF2-40B4-BE49-F238E27FC236}">
                <a16:creationId xmlns:a16="http://schemas.microsoft.com/office/drawing/2014/main" id="{FA77B498-B2E4-453A-9985-603AC98BA91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38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2" name="Textplatzhalter 1">
            <a:extLst>
              <a:ext uri="{FF2B5EF4-FFF2-40B4-BE49-F238E27FC236}">
                <a16:creationId xmlns:a16="http://schemas.microsoft.com/office/drawing/2014/main" id="{C86FDCE1-7554-4E79-826E-208A92E49094}"/>
              </a:ext>
            </a:extLst>
          </p:cNvPr>
          <p:cNvSpPr>
            <a:spLocks noGrp="1"/>
          </p:cNvSpPr>
          <p:nvPr>
            <p:ph type="body" idx="1"/>
          </p:nvPr>
        </p:nvSpPr>
        <p:spPr>
          <a:xfrm>
            <a:off x="958325" y="1429409"/>
            <a:ext cx="10056516" cy="4498428"/>
          </a:xfrm>
        </p:spPr>
        <p:txBody>
          <a:bodyPr>
            <a:normAutofit fontScale="92500" lnSpcReduction="10000"/>
          </a:bodyPr>
          <a:lstStyle/>
          <a:p>
            <a:pPr algn="l">
              <a:buClr>
                <a:srgbClr val="96CB00"/>
              </a:buClr>
            </a:pPr>
            <a:r>
              <a:rPr lang="de-CH" sz="2800" b="1" dirty="0">
                <a:solidFill>
                  <a:srgbClr val="D17930"/>
                </a:solidFill>
              </a:rPr>
              <a:t>Compiti</a:t>
            </a:r>
          </a:p>
          <a:p>
            <a:pPr algn="l">
              <a:buClr>
                <a:srgbClr val="96CB00"/>
              </a:buClr>
            </a:pPr>
            <a:endParaRPr lang="de-CH" sz="2000" b="1" dirty="0">
              <a:solidFill>
                <a:srgbClr val="686868"/>
              </a:solidFill>
            </a:endParaRPr>
          </a:p>
          <a:p>
            <a:pPr algn="l">
              <a:buClr>
                <a:srgbClr val="96CB00"/>
              </a:buClr>
            </a:pPr>
            <a:r>
              <a:rPr lang="de-CH" sz="2200" b="1" dirty="0">
                <a:solidFill>
                  <a:srgbClr val="686868"/>
                </a:solidFill>
              </a:rPr>
              <a:t>Fase 2: Contattare </a:t>
            </a:r>
            <a:r>
              <a:rPr lang="de-CH" sz="2200" b="1" dirty="0" err="1">
                <a:solidFill>
                  <a:srgbClr val="686868"/>
                </a:solidFill>
              </a:rPr>
              <a:t>gli</a:t>
            </a:r>
            <a:r>
              <a:rPr lang="de-CH" sz="2200" b="1" dirty="0">
                <a:solidFill>
                  <a:srgbClr val="686868"/>
                </a:solidFill>
              </a:rPr>
              <a:t> </a:t>
            </a:r>
            <a:r>
              <a:rPr lang="de-CH" sz="2200" b="1" dirty="0" err="1">
                <a:solidFill>
                  <a:srgbClr val="686868"/>
                </a:solidFill>
              </a:rPr>
              <a:t>esperti</a:t>
            </a:r>
            <a:r>
              <a:rPr lang="de-CH" sz="2200" b="1" dirty="0">
                <a:solidFill>
                  <a:srgbClr val="686868"/>
                </a:solidFill>
              </a:rPr>
              <a:t>/le </a:t>
            </a:r>
            <a:r>
              <a:rPr lang="de-CH" sz="2200" b="1" dirty="0" err="1">
                <a:solidFill>
                  <a:srgbClr val="686868"/>
                </a:solidFill>
              </a:rPr>
              <a:t>esperte</a:t>
            </a:r>
            <a:r>
              <a:rPr lang="de-CH" sz="2200" b="1" dirty="0">
                <a:solidFill>
                  <a:srgbClr val="686868"/>
                </a:solidFill>
              </a:rPr>
              <a:t> e dare seguito alla richiesta</a:t>
            </a:r>
            <a:endParaRPr lang="de-CH" sz="2200" dirty="0">
              <a:solidFill>
                <a:srgbClr val="686868"/>
              </a:solidFill>
            </a:endParaRPr>
          </a:p>
          <a:p>
            <a:pPr marL="342900" indent="-342900" algn="l">
              <a:buClr>
                <a:srgbClr val="96CB00"/>
              </a:buClr>
              <a:buFont typeface="Arial" panose="020B0604020202020204" pitchFamily="34" charset="0"/>
              <a:buChar char="•"/>
            </a:pPr>
            <a:r>
              <a:rPr lang="de-CH" sz="2200" dirty="0">
                <a:solidFill>
                  <a:srgbClr val="686868"/>
                </a:solidFill>
              </a:rPr>
              <a:t>Scrivete un'e-mail da inviare </a:t>
            </a:r>
            <a:r>
              <a:rPr lang="de-CH" sz="2200" dirty="0" err="1">
                <a:solidFill>
                  <a:srgbClr val="686868"/>
                </a:solidFill>
              </a:rPr>
              <a:t>agli</a:t>
            </a:r>
            <a:r>
              <a:rPr lang="de-CH" sz="2200" dirty="0">
                <a:solidFill>
                  <a:srgbClr val="686868"/>
                </a:solidFill>
              </a:rPr>
              <a:t> </a:t>
            </a:r>
            <a:r>
              <a:rPr lang="de-CH" sz="2200" dirty="0" err="1">
                <a:solidFill>
                  <a:srgbClr val="686868"/>
                </a:solidFill>
              </a:rPr>
              <a:t>esperti</a:t>
            </a:r>
            <a:r>
              <a:rPr lang="de-CH" sz="2200" dirty="0">
                <a:solidFill>
                  <a:srgbClr val="686868"/>
                </a:solidFill>
              </a:rPr>
              <a:t>/alle </a:t>
            </a:r>
            <a:r>
              <a:rPr lang="de-CH" sz="2200" dirty="0" err="1">
                <a:solidFill>
                  <a:srgbClr val="686868"/>
                </a:solidFill>
              </a:rPr>
              <a:t>esperte</a:t>
            </a:r>
            <a:r>
              <a:rPr lang="de-CH" sz="2200" dirty="0">
                <a:solidFill>
                  <a:srgbClr val="686868"/>
                </a:solidFill>
              </a:rPr>
              <a:t>.</a:t>
            </a:r>
          </a:p>
          <a:p>
            <a:pPr marL="342900" indent="-342900" algn="l">
              <a:buClr>
                <a:srgbClr val="96CB00"/>
              </a:buClr>
              <a:buFont typeface="Arial" panose="020B0604020202020204" pitchFamily="34" charset="0"/>
              <a:buChar char="•"/>
            </a:pPr>
            <a:r>
              <a:rPr lang="de-CH" sz="2200" dirty="0">
                <a:solidFill>
                  <a:srgbClr val="686868"/>
                </a:solidFill>
              </a:rPr>
              <a:t>Se necessario, chiedete un </a:t>
            </a:r>
            <a:r>
              <a:rPr lang="de-CH" sz="2200" dirty="0" err="1">
                <a:solidFill>
                  <a:srgbClr val="686868"/>
                </a:solidFill>
              </a:rPr>
              <a:t>parere</a:t>
            </a:r>
            <a:r>
              <a:rPr lang="de-CH" sz="2200" dirty="0">
                <a:solidFill>
                  <a:srgbClr val="686868"/>
                </a:solidFill>
              </a:rPr>
              <a:t> al/alla </a:t>
            </a:r>
            <a:r>
              <a:rPr lang="de-CH" sz="2200" dirty="0" err="1">
                <a:solidFill>
                  <a:srgbClr val="686868"/>
                </a:solidFill>
              </a:rPr>
              <a:t>vostro</a:t>
            </a:r>
            <a:r>
              <a:rPr lang="de-CH" sz="2200" dirty="0">
                <a:solidFill>
                  <a:srgbClr val="686868"/>
                </a:solidFill>
              </a:rPr>
              <a:t>/a docente. </a:t>
            </a:r>
          </a:p>
          <a:p>
            <a:pPr marL="342900" indent="-342900" algn="l">
              <a:buClr>
                <a:srgbClr val="96CB00"/>
              </a:buClr>
              <a:buFont typeface="Arial" panose="020B0604020202020204" pitchFamily="34" charset="0"/>
              <a:buChar char="•"/>
            </a:pPr>
            <a:r>
              <a:rPr lang="de-CH" sz="2200" dirty="0">
                <a:solidFill>
                  <a:srgbClr val="686868"/>
                </a:solidFill>
              </a:rPr>
              <a:t>A volte non basta scrivere una sola e-mail, ma è necessario contattare le persone anche una seconda volta.</a:t>
            </a:r>
          </a:p>
          <a:p>
            <a:pPr algn="l">
              <a:buClr>
                <a:srgbClr val="96CB00"/>
              </a:buClr>
            </a:pPr>
            <a:endParaRPr lang="de-CH" sz="2200" b="1" dirty="0">
              <a:solidFill>
                <a:srgbClr val="686868"/>
              </a:solidFill>
            </a:endParaRPr>
          </a:p>
          <a:p>
            <a:pPr algn="l">
              <a:buClr>
                <a:srgbClr val="96CB00"/>
              </a:buClr>
            </a:pPr>
            <a:r>
              <a:rPr lang="de-CH" sz="2200" b="1" dirty="0">
                <a:solidFill>
                  <a:srgbClr val="686868"/>
                </a:solidFill>
              </a:rPr>
              <a:t>Fase 3: </a:t>
            </a:r>
            <a:r>
              <a:rPr lang="de-CH" sz="2200" b="1" dirty="0" err="1">
                <a:solidFill>
                  <a:srgbClr val="686868"/>
                </a:solidFill>
              </a:rPr>
              <a:t>Preparare</a:t>
            </a:r>
            <a:r>
              <a:rPr lang="de-CH" sz="2200" b="1" dirty="0">
                <a:solidFill>
                  <a:srgbClr val="686868"/>
                </a:solidFill>
              </a:rPr>
              <a:t> le domande</a:t>
            </a:r>
          </a:p>
          <a:p>
            <a:pPr marL="342900" indent="-342900" algn="l">
              <a:buClr>
                <a:srgbClr val="96CB00"/>
              </a:buClr>
              <a:buFont typeface="Arial" panose="020B0604020202020204" pitchFamily="34" charset="0"/>
              <a:buChar char="•"/>
            </a:pPr>
            <a:r>
              <a:rPr lang="de-CH" sz="2200" dirty="0">
                <a:solidFill>
                  <a:srgbClr val="686868"/>
                </a:solidFill>
              </a:rPr>
              <a:t>Preparate almeno cinque ipotesi o domande chiare che desiderate verificare o chiarire durante il colloquio con </a:t>
            </a:r>
            <a:r>
              <a:rPr lang="de-CH" sz="2200" dirty="0" err="1">
                <a:solidFill>
                  <a:srgbClr val="686868"/>
                </a:solidFill>
              </a:rPr>
              <a:t>gli</a:t>
            </a:r>
            <a:r>
              <a:rPr lang="de-CH" sz="2200" dirty="0">
                <a:solidFill>
                  <a:srgbClr val="686868"/>
                </a:solidFill>
              </a:rPr>
              <a:t> </a:t>
            </a:r>
            <a:r>
              <a:rPr lang="de-CH" sz="2200" dirty="0" err="1">
                <a:solidFill>
                  <a:srgbClr val="686868"/>
                </a:solidFill>
              </a:rPr>
              <a:t>esperti</a:t>
            </a:r>
            <a:r>
              <a:rPr lang="de-CH" sz="2200" dirty="0">
                <a:solidFill>
                  <a:srgbClr val="686868"/>
                </a:solidFill>
              </a:rPr>
              <a:t>/le </a:t>
            </a:r>
            <a:r>
              <a:rPr lang="de-CH" sz="2200">
                <a:solidFill>
                  <a:srgbClr val="686868"/>
                </a:solidFill>
              </a:rPr>
              <a:t>esperte.</a:t>
            </a:r>
            <a:endParaRPr lang="de-CH" sz="2200" dirty="0">
              <a:solidFill>
                <a:srgbClr val="686868"/>
              </a:solidFill>
            </a:endParaRPr>
          </a:p>
          <a:p>
            <a:pPr marL="342900" indent="-342900" algn="l">
              <a:buClr>
                <a:srgbClr val="96CB00"/>
              </a:buClr>
              <a:buFont typeface="Arial" panose="020B0604020202020204" pitchFamily="34" charset="0"/>
              <a:buChar char="•"/>
            </a:pPr>
            <a:r>
              <a:rPr lang="de-CH" sz="2200" dirty="0">
                <a:solidFill>
                  <a:srgbClr val="686868"/>
                </a:solidFill>
              </a:rPr>
              <a:t>Formulate domande aperte e mirate che vi aiutino a comprendere meglio la problematica. </a:t>
            </a:r>
          </a:p>
          <a:p>
            <a:pPr marL="800100" lvl="1" indent="-342900">
              <a:buClr>
                <a:srgbClr val="96CB00"/>
              </a:buClr>
              <a:buFont typeface="Arial" panose="020B0604020202020204" pitchFamily="34" charset="0"/>
              <a:buChar char="•"/>
            </a:pPr>
            <a:endParaRPr lang="de-CH" sz="2200" dirty="0">
              <a:solidFill>
                <a:schemeClr val="accent6">
                  <a:lumMod val="50000"/>
                </a:schemeClr>
              </a:solidFill>
            </a:endParaRPr>
          </a:p>
        </p:txBody>
      </p:sp>
      <p:pic>
        <p:nvPicPr>
          <p:cNvPr id="11" name="Рисунок 40">
            <a:extLst>
              <a:ext uri="{FF2B5EF4-FFF2-40B4-BE49-F238E27FC236}">
                <a16:creationId xmlns:a16="http://schemas.microsoft.com/office/drawing/2014/main" id="{C8A6F82C-1D0B-8D22-B07C-048E38EA29A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171057" y="336788"/>
            <a:ext cx="3073128" cy="1185920"/>
          </a:xfrm>
          <a:prstGeom prst="rect">
            <a:avLst/>
          </a:prstGeom>
        </p:spPr>
      </p:pic>
    </p:spTree>
    <p:extLst>
      <p:ext uri="{BB962C8B-B14F-4D97-AF65-F5344CB8AC3E}">
        <p14:creationId xmlns:p14="http://schemas.microsoft.com/office/powerpoint/2010/main" val="1086903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06DC77B-B51E-EFE6-33A1-DDF12DFDA0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4</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Freeform 5">
            <a:extLst>
              <a:ext uri="{FF2B5EF4-FFF2-40B4-BE49-F238E27FC236}">
                <a16:creationId xmlns:a16="http://schemas.microsoft.com/office/drawing/2014/main" id="{B5762697-A394-004D-F86B-6B64C8D2B005}"/>
              </a:ext>
            </a:extLst>
          </p:cNvPr>
          <p:cNvSpPr>
            <a:spLocks/>
          </p:cNvSpPr>
          <p:nvPr/>
        </p:nvSpPr>
        <p:spPr bwMode="auto">
          <a:xfrm>
            <a:off x="1855612" y="1904345"/>
            <a:ext cx="3160758" cy="3159216"/>
          </a:xfrm>
          <a:prstGeom prst="ellipse">
            <a:avLst/>
          </a:prstGeom>
          <a:solidFill>
            <a:srgbClr val="BEBEBE"/>
          </a:solidFill>
          <a:ln/>
        </p:spPr>
        <p:style>
          <a:lnRef idx="3">
            <a:schemeClr val="lt1"/>
          </a:lnRef>
          <a:fillRef idx="1">
            <a:schemeClr val="accent6"/>
          </a:fillRef>
          <a:effectRef idx="1">
            <a:schemeClr val="accent6"/>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 name="Freeform 5">
            <a:extLst>
              <a:ext uri="{FF2B5EF4-FFF2-40B4-BE49-F238E27FC236}">
                <a16:creationId xmlns:a16="http://schemas.microsoft.com/office/drawing/2014/main" id="{1752EE11-8F85-770E-B4B3-9B6323016D33}"/>
              </a:ext>
            </a:extLst>
          </p:cNvPr>
          <p:cNvSpPr>
            <a:spLocks/>
          </p:cNvSpPr>
          <p:nvPr/>
        </p:nvSpPr>
        <p:spPr bwMode="auto">
          <a:xfrm>
            <a:off x="7403556" y="1904345"/>
            <a:ext cx="3160758" cy="3159216"/>
          </a:xfrm>
          <a:prstGeom prst="ellipse">
            <a:avLst/>
          </a:pr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6" name="Freeform 7">
            <a:extLst>
              <a:ext uri="{FF2B5EF4-FFF2-40B4-BE49-F238E27FC236}">
                <a16:creationId xmlns:a16="http://schemas.microsoft.com/office/drawing/2014/main" id="{7F495E3A-B735-880A-3C18-ED9EC182782E}"/>
              </a:ext>
            </a:extLst>
          </p:cNvPr>
          <p:cNvSpPr>
            <a:spLocks/>
          </p:cNvSpPr>
          <p:nvPr/>
        </p:nvSpPr>
        <p:spPr bwMode="auto">
          <a:xfrm>
            <a:off x="1366837" y="1549561"/>
            <a:ext cx="3369088" cy="3924666"/>
          </a:xfrm>
          <a:custGeom>
            <a:avLst/>
            <a:gdLst>
              <a:gd name="T0" fmla="*/ 1338 w 1550"/>
              <a:gd name="T1" fmla="*/ 1585 h 1805"/>
              <a:gd name="T2" fmla="*/ 244 w 1550"/>
              <a:gd name="T3" fmla="*/ 1292 h 1805"/>
              <a:gd name="T4" fmla="*/ 537 w 1550"/>
              <a:gd name="T5" fmla="*/ 198 h 1805"/>
              <a:gd name="T6" fmla="*/ 1483 w 1550"/>
              <a:gd name="T7" fmla="*/ 305 h 1805"/>
              <a:gd name="T8" fmla="*/ 1454 w 1550"/>
              <a:gd name="T9" fmla="*/ 335 h 1805"/>
              <a:gd name="T10" fmla="*/ 1550 w 1550"/>
              <a:gd name="T11" fmla="*/ 357 h 1805"/>
              <a:gd name="T12" fmla="*/ 1524 w 1550"/>
              <a:gd name="T13" fmla="*/ 263 h 1805"/>
              <a:gd name="T14" fmla="*/ 1497 w 1550"/>
              <a:gd name="T15" fmla="*/ 290 h 1805"/>
              <a:gd name="T16" fmla="*/ 527 w 1550"/>
              <a:gd name="T17" fmla="*/ 180 h 1805"/>
              <a:gd name="T18" fmla="*/ 227 w 1550"/>
              <a:gd name="T19" fmla="*/ 1302 h 1805"/>
              <a:gd name="T20" fmla="*/ 939 w 1550"/>
              <a:gd name="T21" fmla="*/ 1712 h 1805"/>
              <a:gd name="T22" fmla="*/ 1348 w 1550"/>
              <a:gd name="T23" fmla="*/ 1602 h 1805"/>
              <a:gd name="T24" fmla="*/ 1529 w 1550"/>
              <a:gd name="T25" fmla="*/ 1461 h 1805"/>
              <a:gd name="T26" fmla="*/ 1515 w 1550"/>
              <a:gd name="T27" fmla="*/ 1446 h 1805"/>
              <a:gd name="T28" fmla="*/ 1338 w 1550"/>
              <a:gd name="T29" fmla="*/ 1585 h 1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550" h="1805">
                <a:moveTo>
                  <a:pt x="1338" y="1585"/>
                </a:moveTo>
                <a:cubicBezTo>
                  <a:pt x="956" y="1805"/>
                  <a:pt x="465" y="1674"/>
                  <a:pt x="244" y="1292"/>
                </a:cubicBezTo>
                <a:cubicBezTo>
                  <a:pt x="24" y="909"/>
                  <a:pt x="155" y="419"/>
                  <a:pt x="537" y="198"/>
                </a:cubicBezTo>
                <a:cubicBezTo>
                  <a:pt x="843" y="22"/>
                  <a:pt x="1227" y="66"/>
                  <a:pt x="1483" y="305"/>
                </a:cubicBezTo>
                <a:cubicBezTo>
                  <a:pt x="1454" y="335"/>
                  <a:pt x="1454" y="335"/>
                  <a:pt x="1454" y="335"/>
                </a:cubicBezTo>
                <a:cubicBezTo>
                  <a:pt x="1550" y="357"/>
                  <a:pt x="1550" y="357"/>
                  <a:pt x="1550" y="357"/>
                </a:cubicBezTo>
                <a:cubicBezTo>
                  <a:pt x="1524" y="263"/>
                  <a:pt x="1524" y="263"/>
                  <a:pt x="1524" y="263"/>
                </a:cubicBezTo>
                <a:cubicBezTo>
                  <a:pt x="1497" y="290"/>
                  <a:pt x="1497" y="290"/>
                  <a:pt x="1497" y="290"/>
                </a:cubicBezTo>
                <a:cubicBezTo>
                  <a:pt x="1234" y="46"/>
                  <a:pt x="841" y="0"/>
                  <a:pt x="527" y="180"/>
                </a:cubicBezTo>
                <a:cubicBezTo>
                  <a:pt x="135" y="407"/>
                  <a:pt x="0" y="910"/>
                  <a:pt x="227" y="1302"/>
                </a:cubicBezTo>
                <a:cubicBezTo>
                  <a:pt x="379" y="1565"/>
                  <a:pt x="655" y="1712"/>
                  <a:pt x="939" y="1712"/>
                </a:cubicBezTo>
                <a:cubicBezTo>
                  <a:pt x="1078" y="1712"/>
                  <a:pt x="1219" y="1677"/>
                  <a:pt x="1348" y="1602"/>
                </a:cubicBezTo>
                <a:cubicBezTo>
                  <a:pt x="1415" y="1564"/>
                  <a:pt x="1476" y="1516"/>
                  <a:pt x="1529" y="1461"/>
                </a:cubicBezTo>
                <a:cubicBezTo>
                  <a:pt x="1515" y="1446"/>
                  <a:pt x="1515" y="1446"/>
                  <a:pt x="1515" y="1446"/>
                </a:cubicBezTo>
                <a:cubicBezTo>
                  <a:pt x="1463" y="1500"/>
                  <a:pt x="1403" y="1547"/>
                  <a:pt x="1338" y="1585"/>
                </a:cubicBez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7" name="Freeform 8">
            <a:extLst>
              <a:ext uri="{FF2B5EF4-FFF2-40B4-BE49-F238E27FC236}">
                <a16:creationId xmlns:a16="http://schemas.microsoft.com/office/drawing/2014/main" id="{E1E6ACAB-5A13-88AE-18C0-3A75993E828E}"/>
              </a:ext>
            </a:extLst>
          </p:cNvPr>
          <p:cNvSpPr>
            <a:spLocks/>
          </p:cNvSpPr>
          <p:nvPr/>
        </p:nvSpPr>
        <p:spPr bwMode="auto">
          <a:xfrm>
            <a:off x="7679277" y="1522255"/>
            <a:ext cx="3360198" cy="3923397"/>
          </a:xfrm>
          <a:custGeom>
            <a:avLst/>
            <a:gdLst>
              <a:gd name="T0" fmla="*/ 1019 w 1546"/>
              <a:gd name="T1" fmla="*/ 179 h 1804"/>
              <a:gd name="T2" fmla="*/ 51 w 1546"/>
              <a:gd name="T3" fmla="*/ 288 h 1804"/>
              <a:gd name="T4" fmla="*/ 26 w 1546"/>
              <a:gd name="T5" fmla="*/ 262 h 1804"/>
              <a:gd name="T6" fmla="*/ 0 w 1546"/>
              <a:gd name="T7" fmla="*/ 356 h 1804"/>
              <a:gd name="T8" fmla="*/ 95 w 1546"/>
              <a:gd name="T9" fmla="*/ 334 h 1804"/>
              <a:gd name="T10" fmla="*/ 65 w 1546"/>
              <a:gd name="T11" fmla="*/ 303 h 1804"/>
              <a:gd name="T12" fmla="*/ 1009 w 1546"/>
              <a:gd name="T13" fmla="*/ 197 h 1804"/>
              <a:gd name="T14" fmla="*/ 1302 w 1546"/>
              <a:gd name="T15" fmla="*/ 1291 h 1804"/>
              <a:gd name="T16" fmla="*/ 209 w 1546"/>
              <a:gd name="T17" fmla="*/ 1584 h 1804"/>
              <a:gd name="T18" fmla="*/ 64 w 1546"/>
              <a:gd name="T19" fmla="*/ 1477 h 1804"/>
              <a:gd name="T20" fmla="*/ 97 w 1546"/>
              <a:gd name="T21" fmla="*/ 1444 h 1804"/>
              <a:gd name="T22" fmla="*/ 1 w 1546"/>
              <a:gd name="T23" fmla="*/ 1421 h 1804"/>
              <a:gd name="T24" fmla="*/ 27 w 1546"/>
              <a:gd name="T25" fmla="*/ 1516 h 1804"/>
              <a:gd name="T26" fmla="*/ 50 w 1546"/>
              <a:gd name="T27" fmla="*/ 1492 h 1804"/>
              <a:gd name="T28" fmla="*/ 199 w 1546"/>
              <a:gd name="T29" fmla="*/ 1601 h 1804"/>
              <a:gd name="T30" fmla="*/ 608 w 1546"/>
              <a:gd name="T31" fmla="*/ 1711 h 1804"/>
              <a:gd name="T32" fmla="*/ 1320 w 1546"/>
              <a:gd name="T33" fmla="*/ 1301 h 1804"/>
              <a:gd name="T34" fmla="*/ 1019 w 1546"/>
              <a:gd name="T35" fmla="*/ 179 h 18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46" h="1804">
                <a:moveTo>
                  <a:pt x="1019" y="179"/>
                </a:moveTo>
                <a:cubicBezTo>
                  <a:pt x="708" y="0"/>
                  <a:pt x="313" y="45"/>
                  <a:pt x="51" y="288"/>
                </a:cubicBezTo>
                <a:cubicBezTo>
                  <a:pt x="26" y="262"/>
                  <a:pt x="26" y="262"/>
                  <a:pt x="26" y="262"/>
                </a:cubicBezTo>
                <a:cubicBezTo>
                  <a:pt x="0" y="356"/>
                  <a:pt x="0" y="356"/>
                  <a:pt x="0" y="356"/>
                </a:cubicBezTo>
                <a:cubicBezTo>
                  <a:pt x="95" y="334"/>
                  <a:pt x="95" y="334"/>
                  <a:pt x="95" y="334"/>
                </a:cubicBezTo>
                <a:cubicBezTo>
                  <a:pt x="65" y="303"/>
                  <a:pt x="65" y="303"/>
                  <a:pt x="65" y="303"/>
                </a:cubicBezTo>
                <a:cubicBezTo>
                  <a:pt x="321" y="66"/>
                  <a:pt x="706" y="22"/>
                  <a:pt x="1009" y="197"/>
                </a:cubicBezTo>
                <a:cubicBezTo>
                  <a:pt x="1392" y="418"/>
                  <a:pt x="1523" y="908"/>
                  <a:pt x="1302" y="1291"/>
                </a:cubicBezTo>
                <a:cubicBezTo>
                  <a:pt x="1082" y="1673"/>
                  <a:pt x="591" y="1804"/>
                  <a:pt x="209" y="1584"/>
                </a:cubicBezTo>
                <a:cubicBezTo>
                  <a:pt x="157" y="1554"/>
                  <a:pt x="108" y="1518"/>
                  <a:pt x="64" y="1477"/>
                </a:cubicBezTo>
                <a:cubicBezTo>
                  <a:pt x="97" y="1444"/>
                  <a:pt x="97" y="1444"/>
                  <a:pt x="97" y="1444"/>
                </a:cubicBezTo>
                <a:cubicBezTo>
                  <a:pt x="1" y="1421"/>
                  <a:pt x="1" y="1421"/>
                  <a:pt x="1" y="1421"/>
                </a:cubicBezTo>
                <a:cubicBezTo>
                  <a:pt x="27" y="1516"/>
                  <a:pt x="27" y="1516"/>
                  <a:pt x="27" y="1516"/>
                </a:cubicBezTo>
                <a:cubicBezTo>
                  <a:pt x="50" y="1492"/>
                  <a:pt x="50" y="1492"/>
                  <a:pt x="50" y="1492"/>
                </a:cubicBezTo>
                <a:cubicBezTo>
                  <a:pt x="95" y="1534"/>
                  <a:pt x="145" y="1570"/>
                  <a:pt x="199" y="1601"/>
                </a:cubicBezTo>
                <a:cubicBezTo>
                  <a:pt x="328" y="1676"/>
                  <a:pt x="468" y="1711"/>
                  <a:pt x="608" y="1711"/>
                </a:cubicBezTo>
                <a:cubicBezTo>
                  <a:pt x="892" y="1711"/>
                  <a:pt x="1168" y="1564"/>
                  <a:pt x="1320" y="1301"/>
                </a:cubicBezTo>
                <a:cubicBezTo>
                  <a:pt x="1546" y="909"/>
                  <a:pt x="1411" y="406"/>
                  <a:pt x="1019" y="179"/>
                </a:cubicBezTo>
                <a:close/>
              </a:path>
            </a:pathLst>
          </a:custGeom>
          <a:solidFill>
            <a:srgbClr val="BEBEBE"/>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8" name="Freeform 9">
            <a:extLst>
              <a:ext uri="{FF2B5EF4-FFF2-40B4-BE49-F238E27FC236}">
                <a16:creationId xmlns:a16="http://schemas.microsoft.com/office/drawing/2014/main" id="{8D3572A0-2EC0-F247-7A62-88D32A6F1051}"/>
              </a:ext>
            </a:extLst>
          </p:cNvPr>
          <p:cNvSpPr>
            <a:spLocks/>
          </p:cNvSpPr>
          <p:nvPr/>
        </p:nvSpPr>
        <p:spPr bwMode="auto">
          <a:xfrm>
            <a:off x="4641458" y="1904345"/>
            <a:ext cx="3159648" cy="3159216"/>
          </a:xfrm>
          <a:prstGeom prst="ellipse">
            <a:avLst/>
          </a:prstGeom>
          <a:solidFill>
            <a:srgbClr val="8EB403"/>
          </a:solidFill>
          <a:ln>
            <a:headEnd/>
            <a:tailEnd/>
          </a:ln>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73450"/>
              </a:solidFill>
              <a:effectLst/>
              <a:uLnTx/>
              <a:uFillTx/>
              <a:latin typeface="Century Gothic"/>
              <a:ea typeface="+mn-ea"/>
              <a:cs typeface="+mn-cs"/>
            </a:endParaRPr>
          </a:p>
        </p:txBody>
      </p:sp>
      <p:sp>
        <p:nvSpPr>
          <p:cNvPr id="9" name="Freeform 10">
            <a:extLst>
              <a:ext uri="{FF2B5EF4-FFF2-40B4-BE49-F238E27FC236}">
                <a16:creationId xmlns:a16="http://schemas.microsoft.com/office/drawing/2014/main" id="{CDBFB933-D9D2-B589-DA5C-B159CC1D9C67}"/>
              </a:ext>
            </a:extLst>
          </p:cNvPr>
          <p:cNvSpPr>
            <a:spLocks/>
          </p:cNvSpPr>
          <p:nvPr/>
        </p:nvSpPr>
        <p:spPr bwMode="auto">
          <a:xfrm>
            <a:off x="4976764" y="1515908"/>
            <a:ext cx="2489036" cy="694306"/>
          </a:xfrm>
          <a:custGeom>
            <a:avLst/>
            <a:gdLst>
              <a:gd name="T0" fmla="*/ 1130 w 1145"/>
              <a:gd name="T1" fmla="*/ 319 h 319"/>
              <a:gd name="T2" fmla="*/ 973 w 1145"/>
              <a:gd name="T3" fmla="*/ 200 h 319"/>
              <a:gd name="T4" fmla="*/ 14 w 1145"/>
              <a:gd name="T5" fmla="*/ 319 h 319"/>
              <a:gd name="T6" fmla="*/ 0 w 1145"/>
              <a:gd name="T7" fmla="*/ 305 h 319"/>
              <a:gd name="T8" fmla="*/ 983 w 1145"/>
              <a:gd name="T9" fmla="*/ 182 h 319"/>
              <a:gd name="T10" fmla="*/ 1145 w 1145"/>
              <a:gd name="T11" fmla="*/ 305 h 319"/>
              <a:gd name="T12" fmla="*/ 1130 w 1145"/>
              <a:gd name="T13" fmla="*/ 319 h 319"/>
            </a:gdLst>
            <a:ahLst/>
            <a:cxnLst>
              <a:cxn ang="0">
                <a:pos x="T0" y="T1"/>
              </a:cxn>
              <a:cxn ang="0">
                <a:pos x="T2" y="T3"/>
              </a:cxn>
              <a:cxn ang="0">
                <a:pos x="T4" y="T5"/>
              </a:cxn>
              <a:cxn ang="0">
                <a:pos x="T6" y="T7"/>
              </a:cxn>
              <a:cxn ang="0">
                <a:pos x="T8" y="T9"/>
              </a:cxn>
              <a:cxn ang="0">
                <a:pos x="T10" y="T11"/>
              </a:cxn>
              <a:cxn ang="0">
                <a:pos x="T12" y="T13"/>
              </a:cxn>
            </a:cxnLst>
            <a:rect l="0" t="0" r="r" b="b"/>
            <a:pathLst>
              <a:path w="1145" h="319">
                <a:moveTo>
                  <a:pt x="1130" y="319"/>
                </a:moveTo>
                <a:cubicBezTo>
                  <a:pt x="1083" y="273"/>
                  <a:pt x="1030" y="233"/>
                  <a:pt x="973" y="200"/>
                </a:cubicBezTo>
                <a:cubicBezTo>
                  <a:pt x="664" y="22"/>
                  <a:pt x="270" y="71"/>
                  <a:pt x="14" y="319"/>
                </a:cubicBezTo>
                <a:cubicBezTo>
                  <a:pt x="0" y="305"/>
                  <a:pt x="0" y="305"/>
                  <a:pt x="0" y="305"/>
                </a:cubicBezTo>
                <a:cubicBezTo>
                  <a:pt x="262" y="50"/>
                  <a:pt x="666" y="0"/>
                  <a:pt x="983" y="182"/>
                </a:cubicBezTo>
                <a:cubicBezTo>
                  <a:pt x="1042" y="216"/>
                  <a:pt x="1096" y="258"/>
                  <a:pt x="1145" y="305"/>
                </a:cubicBezTo>
                <a:lnTo>
                  <a:pt x="1130" y="319"/>
                </a:lnTo>
                <a:close/>
              </a:path>
            </a:pathLst>
          </a:custGeom>
          <a:solidFill>
            <a:srgbClr val="8EB40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10" name="Freeform 11">
            <a:extLst>
              <a:ext uri="{FF2B5EF4-FFF2-40B4-BE49-F238E27FC236}">
                <a16:creationId xmlns:a16="http://schemas.microsoft.com/office/drawing/2014/main" id="{BD8FD663-CA9B-A57C-FBB2-E209813664B4}"/>
              </a:ext>
            </a:extLst>
          </p:cNvPr>
          <p:cNvSpPr>
            <a:spLocks/>
          </p:cNvSpPr>
          <p:nvPr/>
        </p:nvSpPr>
        <p:spPr bwMode="auto">
          <a:xfrm>
            <a:off x="4969144" y="4699305"/>
            <a:ext cx="2504275" cy="656227"/>
          </a:xfrm>
          <a:custGeom>
            <a:avLst/>
            <a:gdLst>
              <a:gd name="T0" fmla="*/ 576 w 1152"/>
              <a:gd name="T1" fmla="*/ 250 h 302"/>
              <a:gd name="T2" fmla="*/ 166 w 1152"/>
              <a:gd name="T3" fmla="*/ 140 h 302"/>
              <a:gd name="T4" fmla="*/ 0 w 1152"/>
              <a:gd name="T5" fmla="*/ 14 h 302"/>
              <a:gd name="T6" fmla="*/ 15 w 1152"/>
              <a:gd name="T7" fmla="*/ 0 h 302"/>
              <a:gd name="T8" fmla="*/ 176 w 1152"/>
              <a:gd name="T9" fmla="*/ 123 h 302"/>
              <a:gd name="T10" fmla="*/ 1138 w 1152"/>
              <a:gd name="T11" fmla="*/ 0 h 302"/>
              <a:gd name="T12" fmla="*/ 1152 w 1152"/>
              <a:gd name="T13" fmla="*/ 14 h 302"/>
              <a:gd name="T14" fmla="*/ 576 w 1152"/>
              <a:gd name="T15" fmla="*/ 250 h 30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52" h="302">
                <a:moveTo>
                  <a:pt x="576" y="250"/>
                </a:moveTo>
                <a:cubicBezTo>
                  <a:pt x="435" y="250"/>
                  <a:pt x="294" y="214"/>
                  <a:pt x="166" y="140"/>
                </a:cubicBezTo>
                <a:cubicBezTo>
                  <a:pt x="105" y="105"/>
                  <a:pt x="50" y="63"/>
                  <a:pt x="0" y="14"/>
                </a:cubicBezTo>
                <a:cubicBezTo>
                  <a:pt x="15" y="0"/>
                  <a:pt x="15" y="0"/>
                  <a:pt x="15" y="0"/>
                </a:cubicBezTo>
                <a:cubicBezTo>
                  <a:pt x="63" y="47"/>
                  <a:pt x="117" y="89"/>
                  <a:pt x="176" y="123"/>
                </a:cubicBezTo>
                <a:cubicBezTo>
                  <a:pt x="487" y="302"/>
                  <a:pt x="883" y="252"/>
                  <a:pt x="1138" y="0"/>
                </a:cubicBezTo>
                <a:cubicBezTo>
                  <a:pt x="1152" y="14"/>
                  <a:pt x="1152" y="14"/>
                  <a:pt x="1152" y="14"/>
                </a:cubicBezTo>
                <a:cubicBezTo>
                  <a:pt x="995" y="169"/>
                  <a:pt x="786" y="250"/>
                  <a:pt x="576" y="250"/>
                </a:cubicBezTo>
                <a:close/>
              </a:path>
            </a:pathLst>
          </a:custGeom>
          <a:solidFill>
            <a:srgbClr val="8EB403"/>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35" name="Rectangle 399">
            <a:extLst>
              <a:ext uri="{FF2B5EF4-FFF2-40B4-BE49-F238E27FC236}">
                <a16:creationId xmlns:a16="http://schemas.microsoft.com/office/drawing/2014/main" id="{9102112D-C838-DAC5-FB5A-4D874640DAB6}"/>
              </a:ext>
            </a:extLst>
          </p:cNvPr>
          <p:cNvSpPr/>
          <p:nvPr/>
        </p:nvSpPr>
        <p:spPr>
          <a:xfrm>
            <a:off x="2118519" y="3436052"/>
            <a:ext cx="2636471"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CH"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M1.1 Qual ambito problematico vi appassiona?</a:t>
            </a:r>
          </a:p>
        </p:txBody>
      </p:sp>
      <p:sp>
        <p:nvSpPr>
          <p:cNvPr id="40" name="Rectangle 406">
            <a:extLst>
              <a:ext uri="{FF2B5EF4-FFF2-40B4-BE49-F238E27FC236}">
                <a16:creationId xmlns:a16="http://schemas.microsoft.com/office/drawing/2014/main" id="{FF6647C1-8AA3-9C18-CDF8-0FA2B6657475}"/>
              </a:ext>
            </a:extLst>
          </p:cNvPr>
          <p:cNvSpPr/>
          <p:nvPr/>
        </p:nvSpPr>
        <p:spPr>
          <a:xfrm>
            <a:off x="7749140" y="3436974"/>
            <a:ext cx="2667018" cy="900232"/>
          </a:xfrm>
          <a:prstGeom prst="rect">
            <a:avLst/>
          </a:prstGeom>
        </p:spPr>
        <p:txBody>
          <a:bodyPr wrap="square" lIns="68567" tIns="34283" rIns="68567" bIns="34283">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CH"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M1.3 Come definire il problema da affrontare?</a:t>
            </a:r>
          </a:p>
        </p:txBody>
      </p:sp>
      <p:sp>
        <p:nvSpPr>
          <p:cNvPr id="42" name="Rectangle 399">
            <a:extLst>
              <a:ext uri="{FF2B5EF4-FFF2-40B4-BE49-F238E27FC236}">
                <a16:creationId xmlns:a16="http://schemas.microsoft.com/office/drawing/2014/main" id="{CF573153-C64B-28A3-B8BE-8D62A21B3728}"/>
              </a:ext>
            </a:extLst>
          </p:cNvPr>
          <p:cNvSpPr/>
          <p:nvPr/>
        </p:nvSpPr>
        <p:spPr>
          <a:xfrm>
            <a:off x="4999361" y="3436052"/>
            <a:ext cx="2626934" cy="923330"/>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CH" sz="1800" b="1" i="0" u="none" strike="noStrike" kern="1200" cap="none" spc="0" normalizeH="0" baseline="0" noProof="0" dirty="0">
                <a:ln>
                  <a:noFill/>
                </a:ln>
                <a:solidFill>
                  <a:prstClr val="white"/>
                </a:solidFill>
                <a:effectLst/>
                <a:uLnTx/>
                <a:uFillTx/>
                <a:latin typeface="Century Gothic"/>
                <a:ea typeface="Roboto" pitchFamily="2" charset="0"/>
                <a:cs typeface="Arial" charset="0"/>
              </a:rPr>
              <a:t>M1.2 Come andare alla radice di un problema?</a:t>
            </a:r>
          </a:p>
        </p:txBody>
      </p:sp>
      <p:grpSp>
        <p:nvGrpSpPr>
          <p:cNvPr id="44" name="Group 14">
            <a:extLst>
              <a:ext uri="{FF2B5EF4-FFF2-40B4-BE49-F238E27FC236}">
                <a16:creationId xmlns:a16="http://schemas.microsoft.com/office/drawing/2014/main" id="{073F1A3B-D24B-A20B-0C47-1A868FC6BD1B}"/>
              </a:ext>
            </a:extLst>
          </p:cNvPr>
          <p:cNvGrpSpPr>
            <a:grpSpLocks noChangeAspect="1"/>
          </p:cNvGrpSpPr>
          <p:nvPr/>
        </p:nvGrpSpPr>
        <p:grpSpPr bwMode="auto">
          <a:xfrm>
            <a:off x="8647389" y="2484190"/>
            <a:ext cx="810935" cy="833604"/>
            <a:chOff x="3400" y="815"/>
            <a:chExt cx="4722" cy="4854"/>
          </a:xfrm>
          <a:solidFill>
            <a:schemeClr val="bg1"/>
          </a:solidFill>
        </p:grpSpPr>
        <p:sp>
          <p:nvSpPr>
            <p:cNvPr id="45" name="Freeform 15">
              <a:extLst>
                <a:ext uri="{FF2B5EF4-FFF2-40B4-BE49-F238E27FC236}">
                  <a16:creationId xmlns:a16="http://schemas.microsoft.com/office/drawing/2014/main" id="{97A2BAE0-BDA7-AEB8-3DA3-5FEA2ADB1C91}"/>
                </a:ext>
              </a:extLst>
            </p:cNvPr>
            <p:cNvSpPr>
              <a:spLocks noEditPoints="1"/>
            </p:cNvSpPr>
            <p:nvPr/>
          </p:nvSpPr>
          <p:spPr bwMode="auto">
            <a:xfrm>
              <a:off x="3400" y="815"/>
              <a:ext cx="3828" cy="4854"/>
            </a:xfrm>
            <a:custGeom>
              <a:avLst/>
              <a:gdLst>
                <a:gd name="T0" fmla="*/ 1516 w 1618"/>
                <a:gd name="T1" fmla="*/ 0 h 2052"/>
                <a:gd name="T2" fmla="*/ 1567 w 1618"/>
                <a:gd name="T3" fmla="*/ 21 h 2052"/>
                <a:gd name="T4" fmla="*/ 1616 w 1618"/>
                <a:gd name="T5" fmla="*/ 110 h 2052"/>
                <a:gd name="T6" fmla="*/ 1616 w 1618"/>
                <a:gd name="T7" fmla="*/ 264 h 2052"/>
                <a:gd name="T8" fmla="*/ 1565 w 1618"/>
                <a:gd name="T9" fmla="*/ 320 h 2052"/>
                <a:gd name="T10" fmla="*/ 1512 w 1618"/>
                <a:gd name="T11" fmla="*/ 264 h 2052"/>
                <a:gd name="T12" fmla="*/ 1512 w 1618"/>
                <a:gd name="T13" fmla="*/ 124 h 2052"/>
                <a:gd name="T14" fmla="*/ 1494 w 1618"/>
                <a:gd name="T15" fmla="*/ 104 h 2052"/>
                <a:gd name="T16" fmla="*/ 524 w 1618"/>
                <a:gd name="T17" fmla="*/ 104 h 2052"/>
                <a:gd name="T18" fmla="*/ 512 w 1618"/>
                <a:gd name="T19" fmla="*/ 105 h 2052"/>
                <a:gd name="T20" fmla="*/ 512 w 1618"/>
                <a:gd name="T21" fmla="*/ 127 h 2052"/>
                <a:gd name="T22" fmla="*/ 512 w 1618"/>
                <a:gd name="T23" fmla="*/ 393 h 2052"/>
                <a:gd name="T24" fmla="*/ 488 w 1618"/>
                <a:gd name="T25" fmla="*/ 472 h 2052"/>
                <a:gd name="T26" fmla="*/ 413 w 1618"/>
                <a:gd name="T27" fmla="*/ 512 h 2052"/>
                <a:gd name="T28" fmla="*/ 125 w 1618"/>
                <a:gd name="T29" fmla="*/ 512 h 2052"/>
                <a:gd name="T30" fmla="*/ 100 w 1618"/>
                <a:gd name="T31" fmla="*/ 512 h 2052"/>
                <a:gd name="T32" fmla="*/ 100 w 1618"/>
                <a:gd name="T33" fmla="*/ 534 h 2052"/>
                <a:gd name="T34" fmla="*/ 100 w 1618"/>
                <a:gd name="T35" fmla="*/ 1924 h 2052"/>
                <a:gd name="T36" fmla="*/ 128 w 1618"/>
                <a:gd name="T37" fmla="*/ 1952 h 2052"/>
                <a:gd name="T38" fmla="*/ 1484 w 1618"/>
                <a:gd name="T39" fmla="*/ 1952 h 2052"/>
                <a:gd name="T40" fmla="*/ 1512 w 1618"/>
                <a:gd name="T41" fmla="*/ 1925 h 2052"/>
                <a:gd name="T42" fmla="*/ 1512 w 1618"/>
                <a:gd name="T43" fmla="*/ 1189 h 2052"/>
                <a:gd name="T44" fmla="*/ 1554 w 1618"/>
                <a:gd name="T45" fmla="*/ 1137 h 2052"/>
                <a:gd name="T46" fmla="*/ 1608 w 1618"/>
                <a:gd name="T47" fmla="*/ 1163 h 2052"/>
                <a:gd name="T48" fmla="*/ 1616 w 1618"/>
                <a:gd name="T49" fmla="*/ 1197 h 2052"/>
                <a:gd name="T50" fmla="*/ 1616 w 1618"/>
                <a:gd name="T51" fmla="*/ 1943 h 2052"/>
                <a:gd name="T52" fmla="*/ 1540 w 1618"/>
                <a:gd name="T53" fmla="*/ 2048 h 2052"/>
                <a:gd name="T54" fmla="*/ 1536 w 1618"/>
                <a:gd name="T55" fmla="*/ 2052 h 2052"/>
                <a:gd name="T56" fmla="*/ 80 w 1618"/>
                <a:gd name="T57" fmla="*/ 2052 h 2052"/>
                <a:gd name="T58" fmla="*/ 0 w 1618"/>
                <a:gd name="T59" fmla="*/ 1976 h 2052"/>
                <a:gd name="T60" fmla="*/ 0 w 1618"/>
                <a:gd name="T61" fmla="*/ 440 h 2052"/>
                <a:gd name="T62" fmla="*/ 21 w 1618"/>
                <a:gd name="T63" fmla="*/ 417 h 2052"/>
                <a:gd name="T64" fmla="*/ 404 w 1618"/>
                <a:gd name="T65" fmla="*/ 35 h 2052"/>
                <a:gd name="T66" fmla="*/ 452 w 1618"/>
                <a:gd name="T67" fmla="*/ 0 h 2052"/>
                <a:gd name="T68" fmla="*/ 1516 w 1618"/>
                <a:gd name="T69" fmla="*/ 0 h 2052"/>
                <a:gd name="T70" fmla="*/ 180 w 1618"/>
                <a:gd name="T71" fmla="*/ 412 h 2052"/>
                <a:gd name="T72" fmla="*/ 396 w 1618"/>
                <a:gd name="T73" fmla="*/ 411 h 2052"/>
                <a:gd name="T74" fmla="*/ 408 w 1618"/>
                <a:gd name="T75" fmla="*/ 396 h 2052"/>
                <a:gd name="T76" fmla="*/ 408 w 1618"/>
                <a:gd name="T77" fmla="*/ 290 h 2052"/>
                <a:gd name="T78" fmla="*/ 408 w 1618"/>
                <a:gd name="T79" fmla="*/ 183 h 2052"/>
                <a:gd name="T80" fmla="*/ 180 w 1618"/>
                <a:gd name="T81" fmla="*/ 412 h 20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618" h="2052">
                  <a:moveTo>
                    <a:pt x="1516" y="0"/>
                  </a:moveTo>
                  <a:cubicBezTo>
                    <a:pt x="1533" y="7"/>
                    <a:pt x="1551" y="12"/>
                    <a:pt x="1567" y="21"/>
                  </a:cubicBezTo>
                  <a:cubicBezTo>
                    <a:pt x="1601" y="41"/>
                    <a:pt x="1614" y="74"/>
                    <a:pt x="1616" y="110"/>
                  </a:cubicBezTo>
                  <a:cubicBezTo>
                    <a:pt x="1618" y="162"/>
                    <a:pt x="1616" y="213"/>
                    <a:pt x="1616" y="264"/>
                  </a:cubicBezTo>
                  <a:cubicBezTo>
                    <a:pt x="1616" y="295"/>
                    <a:pt x="1593" y="320"/>
                    <a:pt x="1565" y="320"/>
                  </a:cubicBezTo>
                  <a:cubicBezTo>
                    <a:pt x="1535" y="320"/>
                    <a:pt x="1511" y="297"/>
                    <a:pt x="1512" y="264"/>
                  </a:cubicBezTo>
                  <a:cubicBezTo>
                    <a:pt x="1513" y="217"/>
                    <a:pt x="1512" y="170"/>
                    <a:pt x="1512" y="124"/>
                  </a:cubicBezTo>
                  <a:cubicBezTo>
                    <a:pt x="1513" y="110"/>
                    <a:pt x="1509" y="104"/>
                    <a:pt x="1494" y="104"/>
                  </a:cubicBezTo>
                  <a:cubicBezTo>
                    <a:pt x="1170" y="104"/>
                    <a:pt x="847" y="104"/>
                    <a:pt x="524" y="104"/>
                  </a:cubicBezTo>
                  <a:cubicBezTo>
                    <a:pt x="521" y="104"/>
                    <a:pt x="517" y="104"/>
                    <a:pt x="512" y="105"/>
                  </a:cubicBezTo>
                  <a:cubicBezTo>
                    <a:pt x="512" y="113"/>
                    <a:pt x="512" y="120"/>
                    <a:pt x="512" y="127"/>
                  </a:cubicBezTo>
                  <a:cubicBezTo>
                    <a:pt x="512" y="216"/>
                    <a:pt x="512" y="304"/>
                    <a:pt x="512" y="393"/>
                  </a:cubicBezTo>
                  <a:cubicBezTo>
                    <a:pt x="512" y="422"/>
                    <a:pt x="506" y="449"/>
                    <a:pt x="488" y="472"/>
                  </a:cubicBezTo>
                  <a:cubicBezTo>
                    <a:pt x="469" y="497"/>
                    <a:pt x="444" y="512"/>
                    <a:pt x="413" y="512"/>
                  </a:cubicBezTo>
                  <a:cubicBezTo>
                    <a:pt x="317" y="512"/>
                    <a:pt x="221" y="512"/>
                    <a:pt x="125" y="512"/>
                  </a:cubicBezTo>
                  <a:cubicBezTo>
                    <a:pt x="117" y="512"/>
                    <a:pt x="110" y="512"/>
                    <a:pt x="100" y="512"/>
                  </a:cubicBezTo>
                  <a:cubicBezTo>
                    <a:pt x="100" y="520"/>
                    <a:pt x="100" y="527"/>
                    <a:pt x="100" y="534"/>
                  </a:cubicBezTo>
                  <a:cubicBezTo>
                    <a:pt x="100" y="997"/>
                    <a:pt x="100" y="1460"/>
                    <a:pt x="100" y="1924"/>
                  </a:cubicBezTo>
                  <a:cubicBezTo>
                    <a:pt x="100" y="1950"/>
                    <a:pt x="102" y="1952"/>
                    <a:pt x="128" y="1952"/>
                  </a:cubicBezTo>
                  <a:cubicBezTo>
                    <a:pt x="580" y="1952"/>
                    <a:pt x="1032" y="1952"/>
                    <a:pt x="1484" y="1952"/>
                  </a:cubicBezTo>
                  <a:cubicBezTo>
                    <a:pt x="1512" y="1952"/>
                    <a:pt x="1512" y="1952"/>
                    <a:pt x="1512" y="1925"/>
                  </a:cubicBezTo>
                  <a:cubicBezTo>
                    <a:pt x="1512" y="1680"/>
                    <a:pt x="1512" y="1434"/>
                    <a:pt x="1512" y="1189"/>
                  </a:cubicBezTo>
                  <a:cubicBezTo>
                    <a:pt x="1512" y="1162"/>
                    <a:pt x="1527" y="1144"/>
                    <a:pt x="1554" y="1137"/>
                  </a:cubicBezTo>
                  <a:cubicBezTo>
                    <a:pt x="1573" y="1132"/>
                    <a:pt x="1598" y="1143"/>
                    <a:pt x="1608" y="1163"/>
                  </a:cubicBezTo>
                  <a:cubicBezTo>
                    <a:pt x="1613" y="1173"/>
                    <a:pt x="1616" y="1185"/>
                    <a:pt x="1616" y="1197"/>
                  </a:cubicBezTo>
                  <a:cubicBezTo>
                    <a:pt x="1616" y="1445"/>
                    <a:pt x="1617" y="1694"/>
                    <a:pt x="1616" y="1943"/>
                  </a:cubicBezTo>
                  <a:cubicBezTo>
                    <a:pt x="1616" y="1988"/>
                    <a:pt x="1590" y="2033"/>
                    <a:pt x="1540" y="2048"/>
                  </a:cubicBezTo>
                  <a:cubicBezTo>
                    <a:pt x="1539" y="2049"/>
                    <a:pt x="1537" y="2051"/>
                    <a:pt x="1536" y="2052"/>
                  </a:cubicBezTo>
                  <a:cubicBezTo>
                    <a:pt x="1051" y="2052"/>
                    <a:pt x="566" y="2052"/>
                    <a:pt x="80" y="2052"/>
                  </a:cubicBezTo>
                  <a:cubicBezTo>
                    <a:pt x="43" y="2038"/>
                    <a:pt x="15" y="2014"/>
                    <a:pt x="0" y="1976"/>
                  </a:cubicBezTo>
                  <a:cubicBezTo>
                    <a:pt x="0" y="1464"/>
                    <a:pt x="0" y="952"/>
                    <a:pt x="0" y="440"/>
                  </a:cubicBezTo>
                  <a:cubicBezTo>
                    <a:pt x="7" y="432"/>
                    <a:pt x="14" y="424"/>
                    <a:pt x="21" y="417"/>
                  </a:cubicBezTo>
                  <a:cubicBezTo>
                    <a:pt x="149" y="289"/>
                    <a:pt x="276" y="162"/>
                    <a:pt x="404" y="35"/>
                  </a:cubicBezTo>
                  <a:cubicBezTo>
                    <a:pt x="418" y="21"/>
                    <a:pt x="436" y="11"/>
                    <a:pt x="452" y="0"/>
                  </a:cubicBezTo>
                  <a:cubicBezTo>
                    <a:pt x="807" y="0"/>
                    <a:pt x="1162" y="0"/>
                    <a:pt x="1516" y="0"/>
                  </a:cubicBezTo>
                  <a:close/>
                  <a:moveTo>
                    <a:pt x="180" y="412"/>
                  </a:moveTo>
                  <a:cubicBezTo>
                    <a:pt x="251" y="412"/>
                    <a:pt x="324" y="412"/>
                    <a:pt x="396" y="411"/>
                  </a:cubicBezTo>
                  <a:cubicBezTo>
                    <a:pt x="400" y="411"/>
                    <a:pt x="408" y="401"/>
                    <a:pt x="408" y="396"/>
                  </a:cubicBezTo>
                  <a:cubicBezTo>
                    <a:pt x="409" y="360"/>
                    <a:pt x="408" y="325"/>
                    <a:pt x="408" y="290"/>
                  </a:cubicBezTo>
                  <a:cubicBezTo>
                    <a:pt x="408" y="254"/>
                    <a:pt x="408" y="218"/>
                    <a:pt x="408" y="183"/>
                  </a:cubicBezTo>
                  <a:cubicBezTo>
                    <a:pt x="332" y="260"/>
                    <a:pt x="256" y="335"/>
                    <a:pt x="180" y="4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46" name="Freeform 16">
              <a:extLst>
                <a:ext uri="{FF2B5EF4-FFF2-40B4-BE49-F238E27FC236}">
                  <a16:creationId xmlns:a16="http://schemas.microsoft.com/office/drawing/2014/main" id="{634604FF-12E3-143A-4603-8075AE6706B7}"/>
                </a:ext>
              </a:extLst>
            </p:cNvPr>
            <p:cNvSpPr>
              <a:spLocks noEditPoints="1"/>
            </p:cNvSpPr>
            <p:nvPr/>
          </p:nvSpPr>
          <p:spPr bwMode="auto">
            <a:xfrm>
              <a:off x="4159" y="1494"/>
              <a:ext cx="3963" cy="3352"/>
            </a:xfrm>
            <a:custGeom>
              <a:avLst/>
              <a:gdLst>
                <a:gd name="T0" fmla="*/ 1675 w 1675"/>
                <a:gd name="T1" fmla="*/ 253 h 1417"/>
                <a:gd name="T2" fmla="*/ 1662 w 1675"/>
                <a:gd name="T3" fmla="*/ 299 h 1417"/>
                <a:gd name="T4" fmla="*/ 1618 w 1675"/>
                <a:gd name="T5" fmla="*/ 363 h 1417"/>
                <a:gd name="T6" fmla="*/ 680 w 1675"/>
                <a:gd name="T7" fmla="*/ 1303 h 1417"/>
                <a:gd name="T8" fmla="*/ 602 w 1675"/>
                <a:gd name="T9" fmla="*/ 1339 h 1417"/>
                <a:gd name="T10" fmla="*/ 344 w 1675"/>
                <a:gd name="T11" fmla="*/ 1410 h 1417"/>
                <a:gd name="T12" fmla="*/ 297 w 1675"/>
                <a:gd name="T13" fmla="*/ 1417 h 1417"/>
                <a:gd name="T14" fmla="*/ 71 w 1675"/>
                <a:gd name="T15" fmla="*/ 1417 h 1417"/>
                <a:gd name="T16" fmla="*/ 22 w 1675"/>
                <a:gd name="T17" fmla="*/ 1336 h 1417"/>
                <a:gd name="T18" fmla="*/ 62 w 1675"/>
                <a:gd name="T19" fmla="*/ 1313 h 1417"/>
                <a:gd name="T20" fmla="*/ 260 w 1675"/>
                <a:gd name="T21" fmla="*/ 1313 h 1417"/>
                <a:gd name="T22" fmla="*/ 285 w 1675"/>
                <a:gd name="T23" fmla="*/ 1295 h 1417"/>
                <a:gd name="T24" fmla="*/ 355 w 1675"/>
                <a:gd name="T25" fmla="*/ 1043 h 1417"/>
                <a:gd name="T26" fmla="*/ 364 w 1675"/>
                <a:gd name="T27" fmla="*/ 1018 h 1417"/>
                <a:gd name="T28" fmla="*/ 344 w 1675"/>
                <a:gd name="T29" fmla="*/ 1017 h 1417"/>
                <a:gd name="T30" fmla="*/ 62 w 1675"/>
                <a:gd name="T31" fmla="*/ 1017 h 1417"/>
                <a:gd name="T32" fmla="*/ 15 w 1675"/>
                <a:gd name="T33" fmla="*/ 968 h 1417"/>
                <a:gd name="T34" fmla="*/ 62 w 1675"/>
                <a:gd name="T35" fmla="*/ 917 h 1417"/>
                <a:gd name="T36" fmla="*/ 452 w 1675"/>
                <a:gd name="T37" fmla="*/ 917 h 1417"/>
                <a:gd name="T38" fmla="*/ 477 w 1675"/>
                <a:gd name="T39" fmla="*/ 909 h 1417"/>
                <a:gd name="T40" fmla="*/ 765 w 1675"/>
                <a:gd name="T41" fmla="*/ 621 h 1417"/>
                <a:gd name="T42" fmla="*/ 741 w 1675"/>
                <a:gd name="T43" fmla="*/ 621 h 1417"/>
                <a:gd name="T44" fmla="*/ 65 w 1675"/>
                <a:gd name="T45" fmla="*/ 621 h 1417"/>
                <a:gd name="T46" fmla="*/ 15 w 1675"/>
                <a:gd name="T47" fmla="*/ 583 h 1417"/>
                <a:gd name="T48" fmla="*/ 47 w 1675"/>
                <a:gd name="T49" fmla="*/ 524 h 1417"/>
                <a:gd name="T50" fmla="*/ 70 w 1675"/>
                <a:gd name="T51" fmla="*/ 521 h 1417"/>
                <a:gd name="T52" fmla="*/ 846 w 1675"/>
                <a:gd name="T53" fmla="*/ 521 h 1417"/>
                <a:gd name="T54" fmla="*/ 879 w 1675"/>
                <a:gd name="T55" fmla="*/ 508 h 1417"/>
                <a:gd name="T56" fmla="*/ 1328 w 1675"/>
                <a:gd name="T57" fmla="*/ 58 h 1417"/>
                <a:gd name="T58" fmla="*/ 1491 w 1675"/>
                <a:gd name="T59" fmla="*/ 15 h 1417"/>
                <a:gd name="T60" fmla="*/ 1568 w 1675"/>
                <a:gd name="T61" fmla="*/ 60 h 1417"/>
                <a:gd name="T62" fmla="*/ 1645 w 1675"/>
                <a:gd name="T63" fmla="*/ 143 h 1417"/>
                <a:gd name="T64" fmla="*/ 1675 w 1675"/>
                <a:gd name="T65" fmla="*/ 217 h 1417"/>
                <a:gd name="T66" fmla="*/ 1675 w 1675"/>
                <a:gd name="T67" fmla="*/ 253 h 1417"/>
                <a:gd name="T68" fmla="*/ 631 w 1675"/>
                <a:gd name="T69" fmla="*/ 1198 h 1417"/>
                <a:gd name="T70" fmla="*/ 1412 w 1675"/>
                <a:gd name="T71" fmla="*/ 416 h 1417"/>
                <a:gd name="T72" fmla="*/ 1264 w 1675"/>
                <a:gd name="T73" fmla="*/ 268 h 1417"/>
                <a:gd name="T74" fmla="*/ 482 w 1675"/>
                <a:gd name="T75" fmla="*/ 1049 h 1417"/>
                <a:gd name="T76" fmla="*/ 631 w 1675"/>
                <a:gd name="T77" fmla="*/ 1198 h 1417"/>
                <a:gd name="T78" fmla="*/ 1494 w 1675"/>
                <a:gd name="T79" fmla="*/ 342 h 1417"/>
                <a:gd name="T80" fmla="*/ 1552 w 1675"/>
                <a:gd name="T81" fmla="*/ 282 h 1417"/>
                <a:gd name="T82" fmla="*/ 1551 w 1675"/>
                <a:gd name="T83" fmla="*/ 190 h 1417"/>
                <a:gd name="T84" fmla="*/ 1493 w 1675"/>
                <a:gd name="T85" fmla="*/ 133 h 1417"/>
                <a:gd name="T86" fmla="*/ 1410 w 1675"/>
                <a:gd name="T87" fmla="*/ 125 h 1417"/>
                <a:gd name="T88" fmla="*/ 1340 w 1675"/>
                <a:gd name="T89" fmla="*/ 188 h 1417"/>
                <a:gd name="T90" fmla="*/ 1494 w 1675"/>
                <a:gd name="T91" fmla="*/ 342 h 1417"/>
                <a:gd name="T92" fmla="*/ 527 w 1675"/>
                <a:gd name="T93" fmla="*/ 1253 h 1417"/>
                <a:gd name="T94" fmla="*/ 431 w 1675"/>
                <a:gd name="T95" fmla="*/ 1156 h 1417"/>
                <a:gd name="T96" fmla="*/ 394 w 1675"/>
                <a:gd name="T97" fmla="*/ 1289 h 1417"/>
                <a:gd name="T98" fmla="*/ 527 w 1675"/>
                <a:gd name="T99" fmla="*/ 1253 h 1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75" h="1417">
                  <a:moveTo>
                    <a:pt x="1675" y="253"/>
                  </a:moveTo>
                  <a:cubicBezTo>
                    <a:pt x="1671" y="268"/>
                    <a:pt x="1669" y="285"/>
                    <a:pt x="1662" y="299"/>
                  </a:cubicBezTo>
                  <a:cubicBezTo>
                    <a:pt x="1649" y="321"/>
                    <a:pt x="1636" y="345"/>
                    <a:pt x="1618" y="363"/>
                  </a:cubicBezTo>
                  <a:cubicBezTo>
                    <a:pt x="1306" y="677"/>
                    <a:pt x="992" y="989"/>
                    <a:pt x="680" y="1303"/>
                  </a:cubicBezTo>
                  <a:cubicBezTo>
                    <a:pt x="657" y="1326"/>
                    <a:pt x="629" y="1331"/>
                    <a:pt x="602" y="1339"/>
                  </a:cubicBezTo>
                  <a:cubicBezTo>
                    <a:pt x="516" y="1364"/>
                    <a:pt x="430" y="1387"/>
                    <a:pt x="344" y="1410"/>
                  </a:cubicBezTo>
                  <a:cubicBezTo>
                    <a:pt x="329" y="1414"/>
                    <a:pt x="313" y="1416"/>
                    <a:pt x="297" y="1417"/>
                  </a:cubicBezTo>
                  <a:cubicBezTo>
                    <a:pt x="222" y="1417"/>
                    <a:pt x="146" y="1417"/>
                    <a:pt x="71" y="1417"/>
                  </a:cubicBezTo>
                  <a:cubicBezTo>
                    <a:pt x="26" y="1417"/>
                    <a:pt x="0" y="1375"/>
                    <a:pt x="22" y="1336"/>
                  </a:cubicBezTo>
                  <a:cubicBezTo>
                    <a:pt x="31" y="1321"/>
                    <a:pt x="44" y="1313"/>
                    <a:pt x="62" y="1313"/>
                  </a:cubicBezTo>
                  <a:cubicBezTo>
                    <a:pt x="128" y="1313"/>
                    <a:pt x="194" y="1313"/>
                    <a:pt x="260" y="1313"/>
                  </a:cubicBezTo>
                  <a:cubicBezTo>
                    <a:pt x="275" y="1314"/>
                    <a:pt x="281" y="1309"/>
                    <a:pt x="285" y="1295"/>
                  </a:cubicBezTo>
                  <a:cubicBezTo>
                    <a:pt x="307" y="1211"/>
                    <a:pt x="331" y="1127"/>
                    <a:pt x="355" y="1043"/>
                  </a:cubicBezTo>
                  <a:cubicBezTo>
                    <a:pt x="358" y="1035"/>
                    <a:pt x="361" y="1027"/>
                    <a:pt x="364" y="1018"/>
                  </a:cubicBezTo>
                  <a:cubicBezTo>
                    <a:pt x="358" y="1018"/>
                    <a:pt x="351" y="1017"/>
                    <a:pt x="344" y="1017"/>
                  </a:cubicBezTo>
                  <a:cubicBezTo>
                    <a:pt x="250" y="1017"/>
                    <a:pt x="156" y="1017"/>
                    <a:pt x="62" y="1017"/>
                  </a:cubicBezTo>
                  <a:cubicBezTo>
                    <a:pt x="33" y="1017"/>
                    <a:pt x="15" y="998"/>
                    <a:pt x="15" y="968"/>
                  </a:cubicBezTo>
                  <a:cubicBezTo>
                    <a:pt x="15" y="937"/>
                    <a:pt x="33" y="917"/>
                    <a:pt x="62" y="917"/>
                  </a:cubicBezTo>
                  <a:cubicBezTo>
                    <a:pt x="192" y="917"/>
                    <a:pt x="322" y="917"/>
                    <a:pt x="452" y="917"/>
                  </a:cubicBezTo>
                  <a:cubicBezTo>
                    <a:pt x="460" y="917"/>
                    <a:pt x="471" y="914"/>
                    <a:pt x="477" y="909"/>
                  </a:cubicBezTo>
                  <a:cubicBezTo>
                    <a:pt x="572" y="814"/>
                    <a:pt x="667" y="720"/>
                    <a:pt x="765" y="621"/>
                  </a:cubicBezTo>
                  <a:cubicBezTo>
                    <a:pt x="754" y="621"/>
                    <a:pt x="748" y="621"/>
                    <a:pt x="741" y="621"/>
                  </a:cubicBezTo>
                  <a:cubicBezTo>
                    <a:pt x="516" y="621"/>
                    <a:pt x="291" y="621"/>
                    <a:pt x="65" y="621"/>
                  </a:cubicBezTo>
                  <a:cubicBezTo>
                    <a:pt x="38" y="621"/>
                    <a:pt x="19" y="606"/>
                    <a:pt x="15" y="583"/>
                  </a:cubicBezTo>
                  <a:cubicBezTo>
                    <a:pt x="11" y="555"/>
                    <a:pt x="22" y="533"/>
                    <a:pt x="47" y="524"/>
                  </a:cubicBezTo>
                  <a:cubicBezTo>
                    <a:pt x="54" y="521"/>
                    <a:pt x="62" y="521"/>
                    <a:pt x="70" y="521"/>
                  </a:cubicBezTo>
                  <a:cubicBezTo>
                    <a:pt x="328" y="521"/>
                    <a:pt x="587" y="521"/>
                    <a:pt x="846" y="521"/>
                  </a:cubicBezTo>
                  <a:cubicBezTo>
                    <a:pt x="859" y="521"/>
                    <a:pt x="869" y="518"/>
                    <a:pt x="879" y="508"/>
                  </a:cubicBezTo>
                  <a:cubicBezTo>
                    <a:pt x="1028" y="358"/>
                    <a:pt x="1178" y="208"/>
                    <a:pt x="1328" y="58"/>
                  </a:cubicBezTo>
                  <a:cubicBezTo>
                    <a:pt x="1374" y="12"/>
                    <a:pt x="1429" y="0"/>
                    <a:pt x="1491" y="15"/>
                  </a:cubicBezTo>
                  <a:cubicBezTo>
                    <a:pt x="1521" y="22"/>
                    <a:pt x="1547" y="37"/>
                    <a:pt x="1568" y="60"/>
                  </a:cubicBezTo>
                  <a:cubicBezTo>
                    <a:pt x="1594" y="87"/>
                    <a:pt x="1623" y="112"/>
                    <a:pt x="1645" y="143"/>
                  </a:cubicBezTo>
                  <a:cubicBezTo>
                    <a:pt x="1660" y="164"/>
                    <a:pt x="1665" y="192"/>
                    <a:pt x="1675" y="217"/>
                  </a:cubicBezTo>
                  <a:cubicBezTo>
                    <a:pt x="1675" y="229"/>
                    <a:pt x="1675" y="241"/>
                    <a:pt x="1675" y="253"/>
                  </a:cubicBezTo>
                  <a:close/>
                  <a:moveTo>
                    <a:pt x="631" y="1198"/>
                  </a:moveTo>
                  <a:cubicBezTo>
                    <a:pt x="891" y="938"/>
                    <a:pt x="1152" y="677"/>
                    <a:pt x="1412" y="416"/>
                  </a:cubicBezTo>
                  <a:cubicBezTo>
                    <a:pt x="1364" y="368"/>
                    <a:pt x="1314" y="317"/>
                    <a:pt x="1264" y="268"/>
                  </a:cubicBezTo>
                  <a:cubicBezTo>
                    <a:pt x="1003" y="528"/>
                    <a:pt x="742" y="789"/>
                    <a:pt x="482" y="1049"/>
                  </a:cubicBezTo>
                  <a:cubicBezTo>
                    <a:pt x="532" y="1099"/>
                    <a:pt x="582" y="1149"/>
                    <a:pt x="631" y="1198"/>
                  </a:cubicBezTo>
                  <a:close/>
                  <a:moveTo>
                    <a:pt x="1494" y="342"/>
                  </a:moveTo>
                  <a:cubicBezTo>
                    <a:pt x="1513" y="322"/>
                    <a:pt x="1534" y="303"/>
                    <a:pt x="1552" y="282"/>
                  </a:cubicBezTo>
                  <a:cubicBezTo>
                    <a:pt x="1575" y="256"/>
                    <a:pt x="1581" y="218"/>
                    <a:pt x="1551" y="190"/>
                  </a:cubicBezTo>
                  <a:cubicBezTo>
                    <a:pt x="1531" y="172"/>
                    <a:pt x="1512" y="152"/>
                    <a:pt x="1493" y="133"/>
                  </a:cubicBezTo>
                  <a:cubicBezTo>
                    <a:pt x="1469" y="108"/>
                    <a:pt x="1437" y="104"/>
                    <a:pt x="1410" y="125"/>
                  </a:cubicBezTo>
                  <a:cubicBezTo>
                    <a:pt x="1384" y="145"/>
                    <a:pt x="1362" y="168"/>
                    <a:pt x="1340" y="188"/>
                  </a:cubicBezTo>
                  <a:cubicBezTo>
                    <a:pt x="1392" y="240"/>
                    <a:pt x="1442" y="290"/>
                    <a:pt x="1494" y="342"/>
                  </a:cubicBezTo>
                  <a:close/>
                  <a:moveTo>
                    <a:pt x="527" y="1253"/>
                  </a:moveTo>
                  <a:cubicBezTo>
                    <a:pt x="495" y="1221"/>
                    <a:pt x="463" y="1189"/>
                    <a:pt x="431" y="1156"/>
                  </a:cubicBezTo>
                  <a:cubicBezTo>
                    <a:pt x="419" y="1199"/>
                    <a:pt x="407" y="1243"/>
                    <a:pt x="394" y="1289"/>
                  </a:cubicBezTo>
                  <a:cubicBezTo>
                    <a:pt x="441" y="1276"/>
                    <a:pt x="485" y="1264"/>
                    <a:pt x="527" y="125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90" name="Group 48"/>
          <p:cNvGrpSpPr>
            <a:grpSpLocks noChangeAspect="1"/>
          </p:cNvGrpSpPr>
          <p:nvPr/>
        </p:nvGrpSpPr>
        <p:grpSpPr bwMode="auto">
          <a:xfrm>
            <a:off x="5757692" y="2511925"/>
            <a:ext cx="776986" cy="776986"/>
            <a:chOff x="3923" y="1401"/>
            <a:chExt cx="3678" cy="3678"/>
          </a:xfrm>
          <a:solidFill>
            <a:schemeClr val="bg1"/>
          </a:solidFill>
        </p:grpSpPr>
        <p:sp>
          <p:nvSpPr>
            <p:cNvPr id="92" name="Freeform 49"/>
            <p:cNvSpPr>
              <a:spLocks noEditPoints="1"/>
            </p:cNvSpPr>
            <p:nvPr/>
          </p:nvSpPr>
          <p:spPr bwMode="auto">
            <a:xfrm>
              <a:off x="4430" y="1908"/>
              <a:ext cx="800" cy="800"/>
            </a:xfrm>
            <a:custGeom>
              <a:avLst/>
              <a:gdLst>
                <a:gd name="T0" fmla="*/ 309 w 338"/>
                <a:gd name="T1" fmla="*/ 0 h 338"/>
                <a:gd name="T2" fmla="*/ 0 w 338"/>
                <a:gd name="T3" fmla="*/ 309 h 338"/>
                <a:gd name="T4" fmla="*/ 29 w 338"/>
                <a:gd name="T5" fmla="*/ 338 h 338"/>
                <a:gd name="T6" fmla="*/ 58 w 338"/>
                <a:gd name="T7" fmla="*/ 309 h 338"/>
                <a:gd name="T8" fmla="*/ 309 w 338"/>
                <a:gd name="T9" fmla="*/ 59 h 338"/>
                <a:gd name="T10" fmla="*/ 338 w 338"/>
                <a:gd name="T11" fmla="*/ 30 h 338"/>
                <a:gd name="T12" fmla="*/ 309 w 338"/>
                <a:gd name="T13" fmla="*/ 0 h 338"/>
                <a:gd name="T14" fmla="*/ 309 w 338"/>
                <a:gd name="T15" fmla="*/ 0 h 338"/>
                <a:gd name="T16" fmla="*/ 309 w 338"/>
                <a:gd name="T17" fmla="*/ 0 h 3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8">
                  <a:moveTo>
                    <a:pt x="309" y="0"/>
                  </a:moveTo>
                  <a:cubicBezTo>
                    <a:pt x="139" y="0"/>
                    <a:pt x="0" y="139"/>
                    <a:pt x="0" y="309"/>
                  </a:cubicBezTo>
                  <a:cubicBezTo>
                    <a:pt x="0" y="325"/>
                    <a:pt x="13" y="338"/>
                    <a:pt x="29" y="338"/>
                  </a:cubicBezTo>
                  <a:cubicBezTo>
                    <a:pt x="45" y="338"/>
                    <a:pt x="58" y="325"/>
                    <a:pt x="58" y="309"/>
                  </a:cubicBezTo>
                  <a:cubicBezTo>
                    <a:pt x="58" y="171"/>
                    <a:pt x="171" y="59"/>
                    <a:pt x="309" y="59"/>
                  </a:cubicBezTo>
                  <a:cubicBezTo>
                    <a:pt x="325" y="59"/>
                    <a:pt x="338" y="46"/>
                    <a:pt x="338" y="30"/>
                  </a:cubicBezTo>
                  <a:cubicBezTo>
                    <a:pt x="338" y="13"/>
                    <a:pt x="325" y="0"/>
                    <a:pt x="309" y="0"/>
                  </a:cubicBezTo>
                  <a:close/>
                  <a:moveTo>
                    <a:pt x="309" y="0"/>
                  </a:moveTo>
                  <a:cubicBezTo>
                    <a:pt x="309" y="0"/>
                    <a:pt x="309" y="0"/>
                    <a:pt x="309" y="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93" name="Freeform 50"/>
            <p:cNvSpPr>
              <a:spLocks noEditPoints="1"/>
            </p:cNvSpPr>
            <p:nvPr/>
          </p:nvSpPr>
          <p:spPr bwMode="auto">
            <a:xfrm>
              <a:off x="3923" y="1401"/>
              <a:ext cx="3678" cy="3678"/>
            </a:xfrm>
            <a:custGeom>
              <a:avLst/>
              <a:gdLst>
                <a:gd name="T0" fmla="*/ 1072 w 1554"/>
                <a:gd name="T1" fmla="*/ 888 h 1554"/>
                <a:gd name="T2" fmla="*/ 1031 w 1554"/>
                <a:gd name="T3" fmla="*/ 888 h 1554"/>
                <a:gd name="T4" fmla="*/ 980 w 1554"/>
                <a:gd name="T5" fmla="*/ 939 h 1554"/>
                <a:gd name="T6" fmla="*/ 913 w 1554"/>
                <a:gd name="T7" fmla="*/ 871 h 1554"/>
                <a:gd name="T8" fmla="*/ 1046 w 1554"/>
                <a:gd name="T9" fmla="*/ 523 h 1554"/>
                <a:gd name="T10" fmla="*/ 523 w 1554"/>
                <a:gd name="T11" fmla="*/ 0 h 1554"/>
                <a:gd name="T12" fmla="*/ 0 w 1554"/>
                <a:gd name="T13" fmla="*/ 523 h 1554"/>
                <a:gd name="T14" fmla="*/ 523 w 1554"/>
                <a:gd name="T15" fmla="*/ 1046 h 1554"/>
                <a:gd name="T16" fmla="*/ 871 w 1554"/>
                <a:gd name="T17" fmla="*/ 912 h 1554"/>
                <a:gd name="T18" fmla="*/ 939 w 1554"/>
                <a:gd name="T19" fmla="*/ 980 h 1554"/>
                <a:gd name="T20" fmla="*/ 888 w 1554"/>
                <a:gd name="T21" fmla="*/ 1031 h 1554"/>
                <a:gd name="T22" fmla="*/ 879 w 1554"/>
                <a:gd name="T23" fmla="*/ 1051 h 1554"/>
                <a:gd name="T24" fmla="*/ 888 w 1554"/>
                <a:gd name="T25" fmla="*/ 1072 h 1554"/>
                <a:gd name="T26" fmla="*/ 1342 w 1554"/>
                <a:gd name="T27" fmla="*/ 1526 h 1554"/>
                <a:gd name="T28" fmla="*/ 1409 w 1554"/>
                <a:gd name="T29" fmla="*/ 1554 h 1554"/>
                <a:gd name="T30" fmla="*/ 1476 w 1554"/>
                <a:gd name="T31" fmla="*/ 1526 h 1554"/>
                <a:gd name="T32" fmla="*/ 1526 w 1554"/>
                <a:gd name="T33" fmla="*/ 1476 h 1554"/>
                <a:gd name="T34" fmla="*/ 1554 w 1554"/>
                <a:gd name="T35" fmla="*/ 1409 h 1554"/>
                <a:gd name="T36" fmla="*/ 1526 w 1554"/>
                <a:gd name="T37" fmla="*/ 1342 h 1554"/>
                <a:gd name="T38" fmla="*/ 1072 w 1554"/>
                <a:gd name="T39" fmla="*/ 888 h 1554"/>
                <a:gd name="T40" fmla="*/ 58 w 1554"/>
                <a:gd name="T41" fmla="*/ 523 h 1554"/>
                <a:gd name="T42" fmla="*/ 523 w 1554"/>
                <a:gd name="T43" fmla="*/ 58 h 1554"/>
                <a:gd name="T44" fmla="*/ 988 w 1554"/>
                <a:gd name="T45" fmla="*/ 523 h 1554"/>
                <a:gd name="T46" fmla="*/ 523 w 1554"/>
                <a:gd name="T47" fmla="*/ 988 h 1554"/>
                <a:gd name="T48" fmla="*/ 58 w 1554"/>
                <a:gd name="T49" fmla="*/ 523 h 1554"/>
                <a:gd name="T50" fmla="*/ 1485 w 1554"/>
                <a:gd name="T51" fmla="*/ 1435 h 1554"/>
                <a:gd name="T52" fmla="*/ 1435 w 1554"/>
                <a:gd name="T53" fmla="*/ 1485 h 1554"/>
                <a:gd name="T54" fmla="*/ 1409 w 1554"/>
                <a:gd name="T55" fmla="*/ 1496 h 1554"/>
                <a:gd name="T56" fmla="*/ 1383 w 1554"/>
                <a:gd name="T57" fmla="*/ 1485 h 1554"/>
                <a:gd name="T58" fmla="*/ 949 w 1554"/>
                <a:gd name="T59" fmla="*/ 1052 h 1554"/>
                <a:gd name="T60" fmla="*/ 1052 w 1554"/>
                <a:gd name="T61" fmla="*/ 949 h 1554"/>
                <a:gd name="T62" fmla="*/ 1485 w 1554"/>
                <a:gd name="T63" fmla="*/ 1383 h 1554"/>
                <a:gd name="T64" fmla="*/ 1496 w 1554"/>
                <a:gd name="T65" fmla="*/ 1409 h 1554"/>
                <a:gd name="T66" fmla="*/ 1485 w 1554"/>
                <a:gd name="T67" fmla="*/ 1435 h 1554"/>
                <a:gd name="T68" fmla="*/ 1485 w 1554"/>
                <a:gd name="T69" fmla="*/ 1435 h 1554"/>
                <a:gd name="T70" fmla="*/ 1485 w 1554"/>
                <a:gd name="T71" fmla="*/ 1435 h 15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54" h="1554">
                  <a:moveTo>
                    <a:pt x="1072" y="888"/>
                  </a:moveTo>
                  <a:cubicBezTo>
                    <a:pt x="1061" y="877"/>
                    <a:pt x="1042" y="877"/>
                    <a:pt x="1031" y="888"/>
                  </a:cubicBezTo>
                  <a:cubicBezTo>
                    <a:pt x="980" y="939"/>
                    <a:pt x="980" y="939"/>
                    <a:pt x="980" y="939"/>
                  </a:cubicBezTo>
                  <a:cubicBezTo>
                    <a:pt x="913" y="871"/>
                    <a:pt x="913" y="871"/>
                    <a:pt x="913" y="871"/>
                  </a:cubicBezTo>
                  <a:cubicBezTo>
                    <a:pt x="996" y="779"/>
                    <a:pt x="1046" y="657"/>
                    <a:pt x="1046" y="523"/>
                  </a:cubicBezTo>
                  <a:cubicBezTo>
                    <a:pt x="1046" y="235"/>
                    <a:pt x="812" y="0"/>
                    <a:pt x="523" y="0"/>
                  </a:cubicBezTo>
                  <a:cubicBezTo>
                    <a:pt x="235" y="0"/>
                    <a:pt x="0" y="235"/>
                    <a:pt x="0" y="523"/>
                  </a:cubicBezTo>
                  <a:cubicBezTo>
                    <a:pt x="0" y="811"/>
                    <a:pt x="235" y="1046"/>
                    <a:pt x="523" y="1046"/>
                  </a:cubicBezTo>
                  <a:cubicBezTo>
                    <a:pt x="657" y="1046"/>
                    <a:pt x="779" y="995"/>
                    <a:pt x="871" y="912"/>
                  </a:cubicBezTo>
                  <a:cubicBezTo>
                    <a:pt x="939" y="980"/>
                    <a:pt x="939" y="980"/>
                    <a:pt x="939" y="980"/>
                  </a:cubicBezTo>
                  <a:cubicBezTo>
                    <a:pt x="888" y="1031"/>
                    <a:pt x="888" y="1031"/>
                    <a:pt x="888" y="1031"/>
                  </a:cubicBezTo>
                  <a:cubicBezTo>
                    <a:pt x="883" y="1036"/>
                    <a:pt x="879" y="1044"/>
                    <a:pt x="879" y="1051"/>
                  </a:cubicBezTo>
                  <a:cubicBezTo>
                    <a:pt x="879" y="1059"/>
                    <a:pt x="883" y="1066"/>
                    <a:pt x="888" y="1072"/>
                  </a:cubicBezTo>
                  <a:cubicBezTo>
                    <a:pt x="1342" y="1526"/>
                    <a:pt x="1342" y="1526"/>
                    <a:pt x="1342" y="1526"/>
                  </a:cubicBezTo>
                  <a:cubicBezTo>
                    <a:pt x="1360" y="1544"/>
                    <a:pt x="1384" y="1554"/>
                    <a:pt x="1409" y="1554"/>
                  </a:cubicBezTo>
                  <a:cubicBezTo>
                    <a:pt x="1434" y="1554"/>
                    <a:pt x="1458" y="1544"/>
                    <a:pt x="1476" y="1526"/>
                  </a:cubicBezTo>
                  <a:cubicBezTo>
                    <a:pt x="1526" y="1476"/>
                    <a:pt x="1526" y="1476"/>
                    <a:pt x="1526" y="1476"/>
                  </a:cubicBezTo>
                  <a:cubicBezTo>
                    <a:pt x="1544" y="1458"/>
                    <a:pt x="1554" y="1434"/>
                    <a:pt x="1554" y="1409"/>
                  </a:cubicBezTo>
                  <a:cubicBezTo>
                    <a:pt x="1554" y="1383"/>
                    <a:pt x="1544" y="1360"/>
                    <a:pt x="1526" y="1342"/>
                  </a:cubicBezTo>
                  <a:lnTo>
                    <a:pt x="1072" y="888"/>
                  </a:lnTo>
                  <a:close/>
                  <a:moveTo>
                    <a:pt x="58" y="523"/>
                  </a:moveTo>
                  <a:cubicBezTo>
                    <a:pt x="58" y="267"/>
                    <a:pt x="267" y="58"/>
                    <a:pt x="523" y="58"/>
                  </a:cubicBezTo>
                  <a:cubicBezTo>
                    <a:pt x="780" y="58"/>
                    <a:pt x="988" y="267"/>
                    <a:pt x="988" y="523"/>
                  </a:cubicBezTo>
                  <a:cubicBezTo>
                    <a:pt x="988" y="779"/>
                    <a:pt x="780" y="988"/>
                    <a:pt x="523" y="988"/>
                  </a:cubicBezTo>
                  <a:cubicBezTo>
                    <a:pt x="267" y="988"/>
                    <a:pt x="58" y="779"/>
                    <a:pt x="58" y="523"/>
                  </a:cubicBezTo>
                  <a:close/>
                  <a:moveTo>
                    <a:pt x="1485" y="1435"/>
                  </a:moveTo>
                  <a:cubicBezTo>
                    <a:pt x="1435" y="1485"/>
                    <a:pt x="1435" y="1485"/>
                    <a:pt x="1435" y="1485"/>
                  </a:cubicBezTo>
                  <a:cubicBezTo>
                    <a:pt x="1428" y="1492"/>
                    <a:pt x="1419" y="1496"/>
                    <a:pt x="1409" y="1496"/>
                  </a:cubicBezTo>
                  <a:cubicBezTo>
                    <a:pt x="1399" y="1496"/>
                    <a:pt x="1390" y="1492"/>
                    <a:pt x="1383" y="1485"/>
                  </a:cubicBezTo>
                  <a:cubicBezTo>
                    <a:pt x="949" y="1052"/>
                    <a:pt x="949" y="1052"/>
                    <a:pt x="949" y="1052"/>
                  </a:cubicBezTo>
                  <a:cubicBezTo>
                    <a:pt x="1052" y="949"/>
                    <a:pt x="1052" y="949"/>
                    <a:pt x="1052" y="949"/>
                  </a:cubicBezTo>
                  <a:cubicBezTo>
                    <a:pt x="1485" y="1383"/>
                    <a:pt x="1485" y="1383"/>
                    <a:pt x="1485" y="1383"/>
                  </a:cubicBezTo>
                  <a:cubicBezTo>
                    <a:pt x="1492" y="1390"/>
                    <a:pt x="1496" y="1399"/>
                    <a:pt x="1496" y="1409"/>
                  </a:cubicBezTo>
                  <a:cubicBezTo>
                    <a:pt x="1496" y="1419"/>
                    <a:pt x="1492" y="1428"/>
                    <a:pt x="1485" y="1435"/>
                  </a:cubicBezTo>
                  <a:close/>
                  <a:moveTo>
                    <a:pt x="1485" y="1435"/>
                  </a:moveTo>
                  <a:cubicBezTo>
                    <a:pt x="1485" y="1435"/>
                    <a:pt x="1485" y="1435"/>
                    <a:pt x="1485" y="143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grpSp>
        <p:nvGrpSpPr>
          <p:cNvPr id="50" name="Group 132">
            <a:extLst>
              <a:ext uri="{FF2B5EF4-FFF2-40B4-BE49-F238E27FC236}">
                <a16:creationId xmlns:a16="http://schemas.microsoft.com/office/drawing/2014/main" id="{48BA9E98-006A-F8E1-E2E3-FB0FB16E7177}"/>
              </a:ext>
            </a:extLst>
          </p:cNvPr>
          <p:cNvGrpSpPr>
            <a:grpSpLocks noChangeAspect="1"/>
          </p:cNvGrpSpPr>
          <p:nvPr/>
        </p:nvGrpSpPr>
        <p:grpSpPr bwMode="auto">
          <a:xfrm>
            <a:off x="3038578" y="2619374"/>
            <a:ext cx="659642" cy="659641"/>
            <a:chOff x="2867" y="347"/>
            <a:chExt cx="5790" cy="5790"/>
          </a:xfrm>
          <a:solidFill>
            <a:schemeClr val="bg1"/>
          </a:solidFill>
        </p:grpSpPr>
        <p:sp>
          <p:nvSpPr>
            <p:cNvPr id="51" name="Freeform 133">
              <a:extLst>
                <a:ext uri="{FF2B5EF4-FFF2-40B4-BE49-F238E27FC236}">
                  <a16:creationId xmlns:a16="http://schemas.microsoft.com/office/drawing/2014/main" id="{BC8DF01D-8A93-1EC7-487C-91E0AC8232EC}"/>
                </a:ext>
              </a:extLst>
            </p:cNvPr>
            <p:cNvSpPr>
              <a:spLocks noEditPoints="1"/>
            </p:cNvSpPr>
            <p:nvPr/>
          </p:nvSpPr>
          <p:spPr bwMode="auto">
            <a:xfrm>
              <a:off x="2867" y="347"/>
              <a:ext cx="5790" cy="5790"/>
            </a:xfrm>
            <a:custGeom>
              <a:avLst/>
              <a:gdLst>
                <a:gd name="T0" fmla="*/ 1224 w 2448"/>
                <a:gd name="T1" fmla="*/ 0 h 2448"/>
                <a:gd name="T2" fmla="*/ 0 w 2448"/>
                <a:gd name="T3" fmla="*/ 1224 h 2448"/>
                <a:gd name="T4" fmla="*/ 1224 w 2448"/>
                <a:gd name="T5" fmla="*/ 2448 h 2448"/>
                <a:gd name="T6" fmla="*/ 2448 w 2448"/>
                <a:gd name="T7" fmla="*/ 1224 h 2448"/>
                <a:gd name="T8" fmla="*/ 1224 w 2448"/>
                <a:gd name="T9" fmla="*/ 0 h 2448"/>
                <a:gd name="T10" fmla="*/ 1224 w 2448"/>
                <a:gd name="T11" fmla="*/ 2316 h 2448"/>
                <a:gd name="T12" fmla="*/ 455 w 2448"/>
                <a:gd name="T13" fmla="*/ 1998 h 2448"/>
                <a:gd name="T14" fmla="*/ 257 w 2448"/>
                <a:gd name="T15" fmla="*/ 1730 h 2448"/>
                <a:gd name="T16" fmla="*/ 132 w 2448"/>
                <a:gd name="T17" fmla="*/ 1224 h 2448"/>
                <a:gd name="T18" fmla="*/ 1224 w 2448"/>
                <a:gd name="T19" fmla="*/ 132 h 2448"/>
                <a:gd name="T20" fmla="*/ 1964 w 2448"/>
                <a:gd name="T21" fmla="*/ 423 h 2448"/>
                <a:gd name="T22" fmla="*/ 2209 w 2448"/>
                <a:gd name="T23" fmla="*/ 753 h 2448"/>
                <a:gd name="T24" fmla="*/ 2316 w 2448"/>
                <a:gd name="T25" fmla="*/ 1224 h 2448"/>
                <a:gd name="T26" fmla="*/ 1224 w 2448"/>
                <a:gd name="T27" fmla="*/ 2316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48" h="2448">
                  <a:moveTo>
                    <a:pt x="1224" y="0"/>
                  </a:moveTo>
                  <a:cubicBezTo>
                    <a:pt x="549" y="0"/>
                    <a:pt x="0" y="549"/>
                    <a:pt x="0" y="1224"/>
                  </a:cubicBezTo>
                  <a:cubicBezTo>
                    <a:pt x="0" y="1899"/>
                    <a:pt x="549" y="2448"/>
                    <a:pt x="1224" y="2448"/>
                  </a:cubicBezTo>
                  <a:cubicBezTo>
                    <a:pt x="1899" y="2448"/>
                    <a:pt x="2448" y="1899"/>
                    <a:pt x="2448" y="1224"/>
                  </a:cubicBezTo>
                  <a:cubicBezTo>
                    <a:pt x="2448" y="549"/>
                    <a:pt x="1899" y="0"/>
                    <a:pt x="1224" y="0"/>
                  </a:cubicBezTo>
                  <a:close/>
                  <a:moveTo>
                    <a:pt x="1224" y="2316"/>
                  </a:moveTo>
                  <a:cubicBezTo>
                    <a:pt x="924" y="2316"/>
                    <a:pt x="652" y="2194"/>
                    <a:pt x="455" y="1998"/>
                  </a:cubicBezTo>
                  <a:cubicBezTo>
                    <a:pt x="376" y="1919"/>
                    <a:pt x="309" y="1829"/>
                    <a:pt x="257" y="1730"/>
                  </a:cubicBezTo>
                  <a:cubicBezTo>
                    <a:pt x="177" y="1578"/>
                    <a:pt x="132" y="1406"/>
                    <a:pt x="132" y="1224"/>
                  </a:cubicBezTo>
                  <a:cubicBezTo>
                    <a:pt x="132" y="622"/>
                    <a:pt x="622" y="132"/>
                    <a:pt x="1224" y="132"/>
                  </a:cubicBezTo>
                  <a:cubicBezTo>
                    <a:pt x="1510" y="132"/>
                    <a:pt x="1770" y="243"/>
                    <a:pt x="1964" y="423"/>
                  </a:cubicBezTo>
                  <a:cubicBezTo>
                    <a:pt x="2065" y="516"/>
                    <a:pt x="2149" y="628"/>
                    <a:pt x="2209" y="753"/>
                  </a:cubicBezTo>
                  <a:cubicBezTo>
                    <a:pt x="2277" y="896"/>
                    <a:pt x="2316" y="1056"/>
                    <a:pt x="2316" y="1224"/>
                  </a:cubicBezTo>
                  <a:cubicBezTo>
                    <a:pt x="2316" y="1826"/>
                    <a:pt x="1826" y="2316"/>
                    <a:pt x="1224" y="23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2" name="Oval 134">
              <a:extLst>
                <a:ext uri="{FF2B5EF4-FFF2-40B4-BE49-F238E27FC236}">
                  <a16:creationId xmlns:a16="http://schemas.microsoft.com/office/drawing/2014/main" id="{BAD5D198-B268-6124-DA09-2EE1AC979DAD}"/>
                </a:ext>
              </a:extLst>
            </p:cNvPr>
            <p:cNvSpPr>
              <a:spLocks noChangeArrowheads="1"/>
            </p:cNvSpPr>
            <p:nvPr/>
          </p:nvSpPr>
          <p:spPr bwMode="auto">
            <a:xfrm>
              <a:off x="4504" y="2284"/>
              <a:ext cx="627"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3" name="Oval 135">
              <a:extLst>
                <a:ext uri="{FF2B5EF4-FFF2-40B4-BE49-F238E27FC236}">
                  <a16:creationId xmlns:a16="http://schemas.microsoft.com/office/drawing/2014/main" id="{D59BA849-06F0-6A3E-3208-2E5F6651F56E}"/>
                </a:ext>
              </a:extLst>
            </p:cNvPr>
            <p:cNvSpPr>
              <a:spLocks noChangeArrowheads="1"/>
            </p:cNvSpPr>
            <p:nvPr/>
          </p:nvSpPr>
          <p:spPr bwMode="auto">
            <a:xfrm>
              <a:off x="6441" y="2284"/>
              <a:ext cx="625" cy="6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sp>
          <p:nvSpPr>
            <p:cNvPr id="54" name="Freeform 136">
              <a:extLst>
                <a:ext uri="{FF2B5EF4-FFF2-40B4-BE49-F238E27FC236}">
                  <a16:creationId xmlns:a16="http://schemas.microsoft.com/office/drawing/2014/main" id="{3F759C11-AC56-B10D-C27F-A0990D42961C}"/>
                </a:ext>
              </a:extLst>
            </p:cNvPr>
            <p:cNvSpPr>
              <a:spLocks/>
            </p:cNvSpPr>
            <p:nvPr/>
          </p:nvSpPr>
          <p:spPr bwMode="auto">
            <a:xfrm>
              <a:off x="4251" y="3853"/>
              <a:ext cx="3023" cy="993"/>
            </a:xfrm>
            <a:custGeom>
              <a:avLst/>
              <a:gdLst>
                <a:gd name="T0" fmla="*/ 637 w 1278"/>
                <a:gd name="T1" fmla="*/ 420 h 420"/>
                <a:gd name="T2" fmla="*/ 1278 w 1278"/>
                <a:gd name="T3" fmla="*/ 72 h 420"/>
                <a:gd name="T4" fmla="*/ 1167 w 1278"/>
                <a:gd name="T5" fmla="*/ 0 h 420"/>
                <a:gd name="T6" fmla="*/ 566 w 1278"/>
                <a:gd name="T7" fmla="*/ 284 h 420"/>
                <a:gd name="T8" fmla="*/ 111 w 1278"/>
                <a:gd name="T9" fmla="*/ 0 h 420"/>
                <a:gd name="T10" fmla="*/ 0 w 1278"/>
                <a:gd name="T11" fmla="*/ 72 h 420"/>
                <a:gd name="T12" fmla="*/ 551 w 1278"/>
                <a:gd name="T13" fmla="*/ 415 h 420"/>
                <a:gd name="T14" fmla="*/ 637 w 1278"/>
                <a:gd name="T15" fmla="*/ 420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78" h="420">
                  <a:moveTo>
                    <a:pt x="637" y="420"/>
                  </a:moveTo>
                  <a:cubicBezTo>
                    <a:pt x="893" y="420"/>
                    <a:pt x="1138" y="289"/>
                    <a:pt x="1278" y="72"/>
                  </a:cubicBezTo>
                  <a:cubicBezTo>
                    <a:pt x="1167" y="0"/>
                    <a:pt x="1167" y="0"/>
                    <a:pt x="1167" y="0"/>
                  </a:cubicBezTo>
                  <a:cubicBezTo>
                    <a:pt x="1038" y="200"/>
                    <a:pt x="802" y="311"/>
                    <a:pt x="566" y="284"/>
                  </a:cubicBezTo>
                  <a:cubicBezTo>
                    <a:pt x="382" y="263"/>
                    <a:pt x="212" y="156"/>
                    <a:pt x="111" y="0"/>
                  </a:cubicBezTo>
                  <a:cubicBezTo>
                    <a:pt x="0" y="72"/>
                    <a:pt x="0" y="72"/>
                    <a:pt x="0" y="72"/>
                  </a:cubicBezTo>
                  <a:cubicBezTo>
                    <a:pt x="122" y="261"/>
                    <a:pt x="328" y="390"/>
                    <a:pt x="551" y="415"/>
                  </a:cubicBezTo>
                  <a:cubicBezTo>
                    <a:pt x="580" y="419"/>
                    <a:pt x="608" y="420"/>
                    <a:pt x="637" y="4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073450"/>
                </a:solidFill>
                <a:effectLst/>
                <a:uLnTx/>
                <a:uFillTx/>
                <a:latin typeface="Century Gothic"/>
                <a:ea typeface="+mn-ea"/>
                <a:cs typeface="+mn-cs"/>
              </a:endParaRPr>
            </a:p>
          </p:txBody>
        </p:sp>
      </p:grpSp>
    </p:spTree>
    <p:extLst>
      <p:ext uri="{BB962C8B-B14F-4D97-AF65-F5344CB8AC3E}">
        <p14:creationId xmlns:p14="http://schemas.microsoft.com/office/powerpoint/2010/main" val="3224794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2334;p5">
            <a:extLst>
              <a:ext uri="{FF2B5EF4-FFF2-40B4-BE49-F238E27FC236}">
                <a16:creationId xmlns:a16="http://schemas.microsoft.com/office/drawing/2014/main" id="{CB8BB7A6-E703-D19E-F552-1F4DCABEFFFA}"/>
              </a:ext>
            </a:extLst>
          </p:cNvPr>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0595043" y="934389"/>
            <a:ext cx="1110557" cy="1110557"/>
          </a:xfrm>
          <a:prstGeom prst="rect">
            <a:avLst/>
          </a:prstGeom>
          <a:noFill/>
          <a:ln>
            <a:noFill/>
          </a:ln>
        </p:spPr>
      </p:pic>
      <p:sp>
        <p:nvSpPr>
          <p:cNvPr id="3" name="Foliennummernplatzhalter 2">
            <a:extLst>
              <a:ext uri="{FF2B5EF4-FFF2-40B4-BE49-F238E27FC236}">
                <a16:creationId xmlns:a16="http://schemas.microsoft.com/office/drawing/2014/main" id="{8E69D3B5-FDED-4BF3-A25F-C6C18DA6A15E}"/>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5</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Titel 1">
            <a:extLst>
              <a:ext uri="{FF2B5EF4-FFF2-40B4-BE49-F238E27FC236}">
                <a16:creationId xmlns:a16="http://schemas.microsoft.com/office/drawing/2014/main" id="{25BF81B5-3425-414F-AE66-F61593BD5B89}"/>
              </a:ext>
            </a:extLst>
          </p:cNvPr>
          <p:cNvSpPr>
            <a:spLocks noGrp="1"/>
          </p:cNvSpPr>
          <p:nvPr>
            <p:ph type="title"/>
          </p:nvPr>
        </p:nvSpPr>
        <p:spPr>
          <a:xfrm>
            <a:off x="5614873" y="2091845"/>
            <a:ext cx="6276975" cy="1811719"/>
          </a:xfrm>
        </p:spPr>
        <p:txBody>
          <a:bodyPr>
            <a:noAutofit/>
          </a:bodyPr>
          <a:lstStyle/>
          <a:p>
            <a:pPr>
              <a:lnSpc>
                <a:spcPct val="100000"/>
              </a:lnSpc>
              <a:spcBef>
                <a:spcPts val="600"/>
              </a:spcBef>
              <a:spcAft>
                <a:spcPts val="1200"/>
              </a:spcAft>
            </a:pPr>
            <a:br>
              <a:rPr lang="de-DE" altLang="fr-FR" sz="3200" dirty="0">
                <a:solidFill>
                  <a:srgbClr val="0B4874"/>
                </a:solidFill>
                <a:cs typeface="Arial" pitchFamily="34" charset="0"/>
              </a:rPr>
            </a:br>
            <a:r>
              <a:rPr lang="it-CH" sz="3200" b="0" noProof="0" dirty="0">
                <a:solidFill>
                  <a:srgbClr val="0B4874"/>
                </a:solidFill>
                <a:cs typeface="Arial" pitchFamily="34" charset="0"/>
              </a:rPr>
              <a:t>Unità didattica</a:t>
            </a:r>
            <a:br>
              <a:rPr lang="it-CH" sz="3200" noProof="0" dirty="0">
                <a:solidFill>
                  <a:srgbClr val="0B4874"/>
                </a:solidFill>
                <a:cs typeface="Arial" pitchFamily="34" charset="0"/>
              </a:rPr>
            </a:br>
            <a:r>
              <a:rPr lang="it-CH" sz="3200" noProof="0" dirty="0">
                <a:solidFill>
                  <a:srgbClr val="0B4874"/>
                </a:solidFill>
                <a:cs typeface="Arial" pitchFamily="34" charset="0"/>
              </a:rPr>
              <a:t>Analizzare in modo approfondito un ambito problematico</a:t>
            </a:r>
            <a:br>
              <a:rPr lang="it-CH" sz="3200" noProof="0" dirty="0">
                <a:solidFill>
                  <a:srgbClr val="0B4874"/>
                </a:solidFill>
                <a:cs typeface="Arial" pitchFamily="34" charset="0"/>
              </a:rPr>
            </a:br>
            <a:endParaRPr lang="de-CH" sz="3200" dirty="0">
              <a:solidFill>
                <a:srgbClr val="0B4874"/>
              </a:solidFill>
              <a:cs typeface="Arial" pitchFamily="34" charset="0"/>
            </a:endParaRPr>
          </a:p>
        </p:txBody>
      </p:sp>
      <p:sp>
        <p:nvSpPr>
          <p:cNvPr id="5" name="Textfeld 4">
            <a:extLst>
              <a:ext uri="{FF2B5EF4-FFF2-40B4-BE49-F238E27FC236}">
                <a16:creationId xmlns:a16="http://schemas.microsoft.com/office/drawing/2014/main" id="{07789C1A-A177-7CF6-DCFC-47C05155A1F0}"/>
              </a:ext>
            </a:extLst>
          </p:cNvPr>
          <p:cNvSpPr txBox="1"/>
          <p:nvPr/>
        </p:nvSpPr>
        <p:spPr>
          <a:xfrm>
            <a:off x="6669828" y="3590112"/>
            <a:ext cx="4149986" cy="1600438"/>
          </a:xfrm>
          <a:prstGeom prst="rect">
            <a:avLst/>
          </a:prstGeom>
          <a:noFill/>
        </p:spPr>
        <p:txBody>
          <a:bodyPr wrap="square">
            <a:spAutoFit/>
          </a:bodyPr>
          <a:lstStyle/>
          <a:p>
            <a:pPr algn="ctr">
              <a:spcAft>
                <a:spcPts val="600"/>
              </a:spcAft>
            </a:pPr>
            <a:r>
              <a:rPr lang="it-CH" sz="1400" b="1" noProof="0" dirty="0">
                <a:solidFill>
                  <a:srgbClr val="686868"/>
                </a:solidFill>
                <a:latin typeface="Century Gothic" panose="020B0502020202020204" pitchFamily="34" charset="0"/>
              </a:rPr>
              <a:t>Nota: </a:t>
            </a:r>
            <a:r>
              <a:rPr lang="it-CH" sz="1400" noProof="0" dirty="0">
                <a:solidFill>
                  <a:srgbClr val="686868"/>
                </a:solidFill>
                <a:latin typeface="Century Gothic" panose="020B0502020202020204" pitchFamily="34" charset="0"/>
              </a:rPr>
              <a:t>i contenuti di questa unità didattica sono impegnativi e potrebbero richiedere una semplificazione didattica. I/le docenti possono omettere singole diapositive o presentare i contenuti in modo più accessibile, per adattarli al livello delle persone in formazione.</a:t>
            </a:r>
          </a:p>
        </p:txBody>
      </p:sp>
    </p:spTree>
    <p:extLst>
      <p:ext uri="{BB962C8B-B14F-4D97-AF65-F5344CB8AC3E}">
        <p14:creationId xmlns:p14="http://schemas.microsoft.com/office/powerpoint/2010/main" val="3993233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3F77068-A812-4A22-8C5A-931A5034A777}"/>
              </a:ext>
            </a:extLst>
          </p:cNvPr>
          <p:cNvSpPr txBox="1">
            <a:spLocks noChangeArrowheads="1"/>
          </p:cNvSpPr>
          <p:nvPr/>
        </p:nvSpPr>
        <p:spPr bwMode="auto">
          <a:xfrm>
            <a:off x="955852" y="117004"/>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rPr>
              <a:t>Come possiamo comprendere davvero un problema?</a:t>
            </a:r>
            <a:endParaRPr kumimoji="0" lang="de-CH" altLang="fr-FR" sz="2400" b="1" i="0" u="none" strike="noStrike" kern="1200" cap="none" spc="0" normalizeH="0" baseline="0" noProof="0" dirty="0">
              <a:ln>
                <a:noFill/>
              </a:ln>
              <a:solidFill>
                <a:srgbClr val="0B4874"/>
              </a:solidFill>
              <a:effectLst/>
              <a:uLnTx/>
              <a:uFillTx/>
              <a:latin typeface="Century Gothic"/>
              <a:ea typeface="ＭＳ Ｐゴシック" charset="0"/>
              <a:cs typeface="Arial"/>
            </a:endParaRPr>
          </a:p>
        </p:txBody>
      </p:sp>
      <p:sp>
        <p:nvSpPr>
          <p:cNvPr id="4" name="Textplatzhalter 3">
            <a:extLst>
              <a:ext uri="{FF2B5EF4-FFF2-40B4-BE49-F238E27FC236}">
                <a16:creationId xmlns:a16="http://schemas.microsoft.com/office/drawing/2014/main" id="{6ABEF621-EC44-4CF1-8153-F6AF089786BA}"/>
              </a:ext>
            </a:extLst>
          </p:cNvPr>
          <p:cNvSpPr>
            <a:spLocks noGrp="1"/>
          </p:cNvSpPr>
          <p:nvPr>
            <p:ph type="body" idx="1"/>
          </p:nvPr>
        </p:nvSpPr>
        <p:spPr>
          <a:xfrm>
            <a:off x="955852" y="1602179"/>
            <a:ext cx="4153177" cy="4483279"/>
          </a:xfrm>
          <a:prstGeom prst="rect">
            <a:avLst/>
          </a:prstGeom>
          <a:noFill/>
        </p:spPr>
        <p:txBody>
          <a:bodyPr wrap="square">
            <a:spAutoFit/>
          </a:bodyPr>
          <a:lstStyle/>
          <a:p>
            <a:pPr algn="l">
              <a:lnSpc>
                <a:spcPct val="100000"/>
              </a:lnSpc>
            </a:pPr>
            <a:r>
              <a:rPr lang="en-US" sz="1800" dirty="0">
                <a:solidFill>
                  <a:schemeClr val="tx1"/>
                </a:solidFill>
              </a:rPr>
              <a:t>Per comprendere i problemi, occorre </a:t>
            </a:r>
            <a:r>
              <a:rPr lang="en-US" sz="1800" b="1" dirty="0">
                <a:solidFill>
                  <a:schemeClr val="tx1"/>
                </a:solidFill>
              </a:rPr>
              <a:t>osservare il comportamento delle persone nel loro contesto </a:t>
            </a:r>
            <a:r>
              <a:rPr lang="en-US" sz="1800" dirty="0">
                <a:solidFill>
                  <a:schemeClr val="tx1"/>
                </a:solidFill>
              </a:rPr>
              <a:t>e non limitarsi a chiedere loro cosa vogliono.</a:t>
            </a:r>
          </a:p>
          <a:p>
            <a:pPr algn="l">
              <a:lnSpc>
                <a:spcPct val="100000"/>
              </a:lnSpc>
            </a:pPr>
            <a:endParaRPr lang="en-US" sz="1800" dirty="0">
              <a:solidFill>
                <a:schemeClr val="tx1"/>
              </a:solidFill>
            </a:endParaRPr>
          </a:p>
          <a:p>
            <a:pPr algn="l">
              <a:lnSpc>
                <a:spcPct val="100000"/>
              </a:lnSpc>
            </a:pPr>
            <a:r>
              <a:rPr lang="en-US" sz="1800" dirty="0" err="1">
                <a:solidFill>
                  <a:schemeClr val="tx1"/>
                </a:solidFill>
              </a:rPr>
              <a:t>Gli</a:t>
            </a:r>
            <a:r>
              <a:rPr lang="en-US" sz="1800" dirty="0">
                <a:solidFill>
                  <a:schemeClr val="tx1"/>
                </a:solidFill>
              </a:rPr>
              <a:t> </a:t>
            </a:r>
            <a:r>
              <a:rPr lang="en-US" sz="1800" dirty="0" err="1">
                <a:solidFill>
                  <a:schemeClr val="tx1"/>
                </a:solidFill>
              </a:rPr>
              <a:t>imprenditori</a:t>
            </a:r>
            <a:r>
              <a:rPr lang="en-US" sz="1800" dirty="0">
                <a:solidFill>
                  <a:schemeClr val="tx1"/>
                </a:solidFill>
              </a:rPr>
              <a:t>/le </a:t>
            </a:r>
            <a:r>
              <a:rPr lang="en-US" sz="1800" dirty="0" err="1">
                <a:solidFill>
                  <a:schemeClr val="tx1"/>
                </a:solidFill>
              </a:rPr>
              <a:t>imprenditrici</a:t>
            </a:r>
            <a:r>
              <a:rPr lang="en-US" sz="1800" dirty="0">
                <a:solidFill>
                  <a:schemeClr val="tx1"/>
                </a:solidFill>
              </a:rPr>
              <a:t> </a:t>
            </a:r>
            <a:r>
              <a:rPr lang="en-US" sz="1800" dirty="0" err="1">
                <a:solidFill>
                  <a:schemeClr val="tx1"/>
                </a:solidFill>
              </a:rPr>
              <a:t>imparano</a:t>
            </a:r>
            <a:r>
              <a:rPr lang="en-US" sz="1800" dirty="0">
                <a:solidFill>
                  <a:schemeClr val="tx1"/>
                </a:solidFill>
              </a:rPr>
              <a:t> dai </a:t>
            </a:r>
            <a:r>
              <a:rPr lang="en-US" sz="1800" b="1" dirty="0">
                <a:solidFill>
                  <a:schemeClr val="tx1"/>
                </a:solidFill>
              </a:rPr>
              <a:t>bisogni insoddisfatti e </a:t>
            </a:r>
            <a:r>
              <a:rPr lang="en-US" sz="1800" dirty="0" err="1">
                <a:solidFill>
                  <a:schemeClr val="tx1"/>
                </a:solidFill>
              </a:rPr>
              <a:t>dalle</a:t>
            </a:r>
            <a:r>
              <a:rPr lang="en-US" sz="1800" dirty="0">
                <a:solidFill>
                  <a:schemeClr val="tx1"/>
                </a:solidFill>
              </a:rPr>
              <a:t> </a:t>
            </a:r>
            <a:r>
              <a:rPr lang="en-US" sz="1800" b="1" dirty="0">
                <a:solidFill>
                  <a:schemeClr val="tx1"/>
                </a:solidFill>
              </a:rPr>
              <a:t>situazioni reali</a:t>
            </a:r>
            <a:r>
              <a:rPr lang="en-US" sz="1800" dirty="0">
                <a:solidFill>
                  <a:schemeClr val="tx1"/>
                </a:solidFill>
              </a:rPr>
              <a:t>, non </a:t>
            </a:r>
            <a:r>
              <a:rPr lang="en-US" sz="1800" dirty="0" err="1">
                <a:solidFill>
                  <a:schemeClr val="tx1"/>
                </a:solidFill>
              </a:rPr>
              <a:t>dai</a:t>
            </a:r>
            <a:r>
              <a:rPr lang="en-US" sz="1800" dirty="0">
                <a:solidFill>
                  <a:schemeClr val="tx1"/>
                </a:solidFill>
              </a:rPr>
              <a:t> desideri </a:t>
            </a:r>
            <a:r>
              <a:rPr lang="en-US" sz="1800" dirty="0" err="1">
                <a:solidFill>
                  <a:schemeClr val="tx1"/>
                </a:solidFill>
              </a:rPr>
              <a:t>espressi</a:t>
            </a:r>
            <a:r>
              <a:rPr lang="en-US" sz="1800" dirty="0">
                <a:solidFill>
                  <a:schemeClr val="tx1"/>
                </a:solidFill>
              </a:rPr>
              <a:t>.</a:t>
            </a:r>
          </a:p>
          <a:p>
            <a:pPr algn="l">
              <a:lnSpc>
                <a:spcPct val="100000"/>
              </a:lnSpc>
            </a:pPr>
            <a:endParaRPr lang="en-US" sz="1800" dirty="0">
              <a:solidFill>
                <a:schemeClr val="tx1"/>
              </a:solidFill>
            </a:endParaRPr>
          </a:p>
          <a:p>
            <a:pPr algn="l">
              <a:lnSpc>
                <a:spcPct val="100000"/>
              </a:lnSpc>
            </a:pPr>
            <a:r>
              <a:rPr lang="en-US" sz="1800" dirty="0">
                <a:solidFill>
                  <a:schemeClr val="tx1"/>
                </a:solidFill>
              </a:rPr>
              <a:t>Osservate </a:t>
            </a:r>
            <a:r>
              <a:rPr lang="en-US" sz="1800" b="1" dirty="0">
                <a:solidFill>
                  <a:schemeClr val="tx1"/>
                </a:solidFill>
              </a:rPr>
              <a:t>cosa </a:t>
            </a:r>
            <a:r>
              <a:rPr lang="en-US" sz="1800" dirty="0">
                <a:solidFill>
                  <a:schemeClr val="tx1"/>
                </a:solidFill>
              </a:rPr>
              <a:t>fanno le persone, </a:t>
            </a:r>
            <a:r>
              <a:rPr lang="en-US" sz="1800" b="1" dirty="0">
                <a:solidFill>
                  <a:schemeClr val="tx1"/>
                </a:solidFill>
              </a:rPr>
              <a:t>dove </a:t>
            </a:r>
            <a:r>
              <a:rPr lang="en-US" sz="1800" dirty="0">
                <a:solidFill>
                  <a:schemeClr val="tx1"/>
                </a:solidFill>
              </a:rPr>
              <a:t>lo fanno e </a:t>
            </a:r>
            <a:r>
              <a:rPr lang="en-US" sz="1800" b="1" dirty="0">
                <a:solidFill>
                  <a:schemeClr val="tx1"/>
                </a:solidFill>
              </a:rPr>
              <a:t>perché</a:t>
            </a:r>
            <a:r>
              <a:rPr lang="en-US" sz="1800" dirty="0">
                <a:solidFill>
                  <a:schemeClr val="tx1"/>
                </a:solidFill>
              </a:rPr>
              <a:t>: è lì che si presentano le vere opportunità.</a:t>
            </a:r>
          </a:p>
        </p:txBody>
      </p:sp>
      <p:sp>
        <p:nvSpPr>
          <p:cNvPr id="2" name="Foliennummernplatzhalter 1">
            <a:extLst>
              <a:ext uri="{FF2B5EF4-FFF2-40B4-BE49-F238E27FC236}">
                <a16:creationId xmlns:a16="http://schemas.microsoft.com/office/drawing/2014/main" id="{D927B10C-0874-47B3-8128-41057E48D803}"/>
              </a:ext>
            </a:extLst>
          </p:cNvPr>
          <p:cNvSpPr>
            <a:spLocks noGrp="1"/>
          </p:cNvSpPr>
          <p:nvPr>
            <p:ph type="sldNum" sz="quarter" idx="12"/>
          </p:nvPr>
        </p:nvSpPr>
        <p:spPr>
          <a:xfrm>
            <a:off x="11510081" y="6356351"/>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6</a:t>
            </a:fld>
            <a:endParaRPr kumimoji="0" lang="ru-RU" sz="2400" b="1" i="0" u="none" strike="noStrike" kern="1200" cap="none" spc="0" normalizeH="0" baseline="0" noProof="0" dirty="0">
              <a:ln>
                <a:noFill/>
              </a:ln>
              <a:solidFill>
                <a:prstClr val="white"/>
              </a:solidFill>
              <a:effectLst/>
              <a:uLnTx/>
              <a:uFillTx/>
              <a:latin typeface="Century Gothic"/>
              <a:ea typeface="+mn-ea"/>
              <a:cs typeface="+mn-cs"/>
            </a:endParaRPr>
          </a:p>
        </p:txBody>
      </p:sp>
      <p:pic>
        <p:nvPicPr>
          <p:cNvPr id="1026" name="Picture 2">
            <a:extLst>
              <a:ext uri="{FF2B5EF4-FFF2-40B4-BE49-F238E27FC236}">
                <a16:creationId xmlns:a16="http://schemas.microsoft.com/office/drawing/2014/main" id="{84D6B511-7663-4604-160E-A85FA5BED0A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4642" y="816977"/>
            <a:ext cx="4349360" cy="5542547"/>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8542DC3B-657C-6750-A899-A23CEF2C72A7}"/>
              </a:ext>
            </a:extLst>
          </p:cNvPr>
          <p:cNvSpPr txBox="1"/>
          <p:nvPr/>
        </p:nvSpPr>
        <p:spPr>
          <a:xfrm>
            <a:off x="6244642" y="6359524"/>
            <a:ext cx="2986087" cy="246221"/>
          </a:xfrm>
          <a:prstGeom prst="rect">
            <a:avLst/>
          </a:prstGeom>
          <a:noFill/>
        </p:spPr>
        <p:txBody>
          <a:bodyPr wrap="square">
            <a:spAutoFit/>
          </a:bodyPr>
          <a:lstStyle/>
          <a:p>
            <a:r>
              <a:rPr lang="en-US" sz="1000" b="1" dirty="0">
                <a:solidFill>
                  <a:srgbClr val="686868"/>
                </a:solidFill>
              </a:rPr>
              <a:t>Fonte</a:t>
            </a:r>
            <a:r>
              <a:rPr lang="en-US" sz="1000" dirty="0">
                <a:solidFill>
                  <a:srgbClr val="686868"/>
                </a:solidFill>
              </a:rPr>
              <a:t>: Mentor, D. (2023)</a:t>
            </a:r>
          </a:p>
        </p:txBody>
      </p:sp>
    </p:spTree>
    <p:extLst>
      <p:ext uri="{BB962C8B-B14F-4D97-AF65-F5344CB8AC3E}">
        <p14:creationId xmlns:p14="http://schemas.microsoft.com/office/powerpoint/2010/main" val="8147778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B436B28-AAF6-4383-AF4F-1227542FC41A}"/>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7</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D09A6EBF-0F18-417C-BA20-6CE896BAAEFF}"/>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CH"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rPr>
              <a:t>Dalle ipotesi alla conoscenza</a:t>
            </a:r>
            <a:endParaRPr kumimoji="0" lang="de-AT" sz="2400" b="1" i="0" u="none" strike="noStrike" kern="1200" cap="none" spc="0" normalizeH="0" baseline="0" noProof="0" dirty="0">
              <a:ln>
                <a:noFill/>
              </a:ln>
              <a:solidFill>
                <a:srgbClr val="0B4874"/>
              </a:solidFill>
              <a:effectLst/>
              <a:uLnTx/>
              <a:uFillTx/>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D4D373D4-EDAD-48F5-94E8-644F207CCEAE}"/>
              </a:ext>
            </a:extLst>
          </p:cNvPr>
          <p:cNvSpPr txBox="1">
            <a:spLocks/>
          </p:cNvSpPr>
          <p:nvPr/>
        </p:nvSpPr>
        <p:spPr>
          <a:xfrm>
            <a:off x="993093" y="859803"/>
            <a:ext cx="9688659" cy="1264449"/>
          </a:xfrm>
          <a:prstGeom prst="rect">
            <a:avLst/>
          </a:prstGeom>
          <a:noFill/>
        </p:spPr>
        <p:txBody>
          <a:bodyPr vert="horz" wrap="square" lIns="91440" tIns="45720" rIns="91440" bIns="45720" rtlCol="0">
            <a:spAutoFit/>
          </a:bodyPr>
          <a:lstStyle>
            <a:lvl1pPr indent="0">
              <a:lnSpc>
                <a:spcPct val="90000"/>
              </a:lnSpc>
              <a:spcBef>
                <a:spcPts val="1000"/>
              </a:spcBef>
              <a:buFont typeface="Arial" panose="020B0604020202020204" pitchFamily="34" charset="0"/>
              <a:buNone/>
              <a:defRPr/>
            </a:lvl1pPr>
            <a:lvl2pPr indent="0">
              <a:lnSpc>
                <a:spcPct val="90000"/>
              </a:lnSpc>
              <a:spcBef>
                <a:spcPts val="500"/>
              </a:spcBef>
              <a:buFont typeface="Arial" panose="020B0604020202020204" pitchFamily="34" charset="0"/>
              <a:buNone/>
              <a:defRPr sz="2000">
                <a:solidFill>
                  <a:schemeClr val="tx1">
                    <a:tint val="75000"/>
                  </a:schemeClr>
                </a:solidFill>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lvl="1"/>
            <a:r>
              <a:rPr lang="en-US" dirty="0">
                <a:solidFill>
                  <a:schemeClr val="tx1"/>
                </a:solidFill>
                <a:latin typeface="Century Gothic"/>
              </a:rPr>
              <a:t>Per </a:t>
            </a:r>
            <a:r>
              <a:rPr lang="en-US" dirty="0" err="1">
                <a:solidFill>
                  <a:schemeClr val="tx1"/>
                </a:solidFill>
                <a:latin typeface="Century Gothic"/>
              </a:rPr>
              <a:t>analizzare</a:t>
            </a:r>
            <a:r>
              <a:rPr lang="en-US" dirty="0">
                <a:solidFill>
                  <a:schemeClr val="tx1"/>
                </a:solidFill>
                <a:latin typeface="Century Gothic"/>
              </a:rPr>
              <a:t> un </a:t>
            </a:r>
            <a:r>
              <a:rPr lang="en-US" dirty="0" err="1">
                <a:solidFill>
                  <a:schemeClr val="tx1"/>
                </a:solidFill>
                <a:latin typeface="Century Gothic"/>
              </a:rPr>
              <a:t>ambito</a:t>
            </a:r>
            <a:r>
              <a:rPr lang="en-US" dirty="0">
                <a:solidFill>
                  <a:schemeClr val="tx1"/>
                </a:solidFill>
                <a:latin typeface="Century Gothic"/>
              </a:rPr>
              <a:t> </a:t>
            </a:r>
            <a:r>
              <a:rPr lang="en-US" dirty="0" err="1">
                <a:solidFill>
                  <a:schemeClr val="tx1"/>
                </a:solidFill>
                <a:latin typeface="Century Gothic"/>
              </a:rPr>
              <a:t>problematico</a:t>
            </a:r>
            <a:r>
              <a:rPr lang="en-US" dirty="0">
                <a:solidFill>
                  <a:schemeClr val="tx1"/>
                </a:solidFill>
                <a:latin typeface="Century Gothic"/>
              </a:rPr>
              <a:t>, è necessario passare dalle </a:t>
            </a:r>
            <a:r>
              <a:rPr lang="en-US" b="1" dirty="0">
                <a:solidFill>
                  <a:schemeClr val="tx1"/>
                </a:solidFill>
                <a:latin typeface="Century Gothic"/>
              </a:rPr>
              <a:t>ipotesi </a:t>
            </a:r>
            <a:r>
              <a:rPr lang="en-US" dirty="0">
                <a:solidFill>
                  <a:schemeClr val="tx1"/>
                </a:solidFill>
                <a:latin typeface="Century Gothic"/>
              </a:rPr>
              <a:t>alle </a:t>
            </a:r>
            <a:r>
              <a:rPr lang="en-US" b="1" dirty="0">
                <a:solidFill>
                  <a:schemeClr val="tx1"/>
                </a:solidFill>
                <a:latin typeface="Century Gothic"/>
              </a:rPr>
              <a:t>conoscenze</a:t>
            </a:r>
            <a:r>
              <a:rPr lang="en-US" dirty="0">
                <a:solidFill>
                  <a:schemeClr val="tx1"/>
                </a:solidFill>
                <a:latin typeface="Century Gothic"/>
              </a:rPr>
              <a:t>: da ciò che si </a:t>
            </a:r>
            <a:r>
              <a:rPr lang="en-US" i="1" dirty="0">
                <a:solidFill>
                  <a:schemeClr val="tx1"/>
                </a:solidFill>
                <a:latin typeface="Century Gothic"/>
              </a:rPr>
              <a:t>crede di sapere </a:t>
            </a:r>
            <a:r>
              <a:rPr lang="en-US" dirty="0">
                <a:solidFill>
                  <a:schemeClr val="tx1"/>
                </a:solidFill>
                <a:latin typeface="Century Gothic"/>
              </a:rPr>
              <a:t>a ciò che </a:t>
            </a:r>
            <a:r>
              <a:rPr lang="en-US" i="1" dirty="0">
                <a:solidFill>
                  <a:schemeClr val="tx1"/>
                </a:solidFill>
                <a:latin typeface="Century Gothic"/>
              </a:rPr>
              <a:t>è possibile dimostrare con </a:t>
            </a:r>
            <a:r>
              <a:rPr lang="en-US" i="1" dirty="0" err="1">
                <a:solidFill>
                  <a:schemeClr val="tx1"/>
                </a:solidFill>
              </a:rPr>
              <a:t>i</a:t>
            </a:r>
            <a:r>
              <a:rPr lang="en-US" i="1" dirty="0">
                <a:solidFill>
                  <a:schemeClr val="tx1"/>
                </a:solidFill>
              </a:rPr>
              <a:t> </a:t>
            </a:r>
            <a:r>
              <a:rPr lang="en-US" i="1" dirty="0" err="1">
                <a:solidFill>
                  <a:schemeClr val="tx1"/>
                </a:solidFill>
              </a:rPr>
              <a:t>dati</a:t>
            </a:r>
            <a:r>
              <a:rPr lang="en-US" i="1" dirty="0">
                <a:solidFill>
                  <a:schemeClr val="tx1"/>
                </a:solidFill>
              </a:rPr>
              <a:t> </a:t>
            </a:r>
            <a:r>
              <a:rPr lang="en-US" i="1" dirty="0" err="1">
                <a:solidFill>
                  <a:schemeClr val="tx1"/>
                </a:solidFill>
                <a:latin typeface="Century Gothic"/>
              </a:rPr>
              <a:t>raccolti</a:t>
            </a:r>
            <a:r>
              <a:rPr lang="en-US" dirty="0">
                <a:solidFill>
                  <a:schemeClr val="tx1"/>
                </a:solidFill>
                <a:latin typeface="Century Gothic"/>
              </a:rPr>
              <a:t>.</a:t>
            </a:r>
          </a:p>
          <a:p>
            <a:pPr lvl="1"/>
            <a:r>
              <a:rPr lang="en-US" dirty="0">
                <a:solidFill>
                  <a:schemeClr val="tx1"/>
                </a:solidFill>
                <a:latin typeface="Century Gothic"/>
              </a:rPr>
              <a:t>Le prove possono essere raccolte da due fonti principali:</a:t>
            </a:r>
          </a:p>
        </p:txBody>
      </p:sp>
      <p:pic>
        <p:nvPicPr>
          <p:cNvPr id="3074" name="Picture 2" descr="Free Stock Photo of Desk with electronics and study materials | Download  Free Images and Free Illustrations">
            <a:extLst>
              <a:ext uri="{FF2B5EF4-FFF2-40B4-BE49-F238E27FC236}">
                <a16:creationId xmlns:a16="http://schemas.microsoft.com/office/drawing/2014/main" id="{1C6FD03F-F13A-1246-38BB-6D3FCFAE72C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50550" y="2211450"/>
            <a:ext cx="3629025" cy="2416856"/>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2">
            <a:extLst>
              <a:ext uri="{FF2B5EF4-FFF2-40B4-BE49-F238E27FC236}">
                <a16:creationId xmlns:a16="http://schemas.microsoft.com/office/drawing/2014/main" id="{BD0FC7B7-6C5D-822B-8FB4-E4B0990E5ECD}"/>
              </a:ext>
            </a:extLst>
          </p:cNvPr>
          <p:cNvSpPr txBox="1">
            <a:spLocks/>
          </p:cNvSpPr>
          <p:nvPr/>
        </p:nvSpPr>
        <p:spPr>
          <a:xfrm>
            <a:off x="1251670" y="5650217"/>
            <a:ext cx="9688659" cy="710451"/>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lvl1pPr>
            <a:lvl2pPr lvl="1" indent="0">
              <a:lnSpc>
                <a:spcPct val="90000"/>
              </a:lnSpc>
              <a:spcBef>
                <a:spcPts val="500"/>
              </a:spcBef>
              <a:buFont typeface="Arial" panose="020B0604020202020204" pitchFamily="34" charset="0"/>
              <a:buNone/>
              <a:defRPr sz="2400">
                <a:latin typeface="Century Gothic"/>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lvl="1"/>
            <a:endParaRPr lang="en-US" sz="2000" dirty="0"/>
          </a:p>
          <a:p>
            <a:pPr lvl="1"/>
            <a:r>
              <a:rPr lang="en-US" sz="2000" dirty="0"/>
              <a:t>Insieme, trasformano le ipotesi in conoscenze.</a:t>
            </a:r>
            <a:endParaRPr lang="de-CH" sz="2000" dirty="0"/>
          </a:p>
        </p:txBody>
      </p:sp>
      <p:sp>
        <p:nvSpPr>
          <p:cNvPr id="9" name="CasellaDiTesto 8">
            <a:extLst>
              <a:ext uri="{FF2B5EF4-FFF2-40B4-BE49-F238E27FC236}">
                <a16:creationId xmlns:a16="http://schemas.microsoft.com/office/drawing/2014/main" id="{6538D27C-72F7-F34C-5302-9F7D79864383}"/>
              </a:ext>
            </a:extLst>
          </p:cNvPr>
          <p:cNvSpPr txBox="1"/>
          <p:nvPr/>
        </p:nvSpPr>
        <p:spPr>
          <a:xfrm>
            <a:off x="1450550" y="4686249"/>
            <a:ext cx="3629025" cy="974369"/>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400" b="0" i="0" u="none" strike="noStrike" kern="1200" cap="none" spc="0" normalizeH="0" baseline="0" noProof="0" dirty="0">
                <a:ln>
                  <a:noFill/>
                </a:ln>
                <a:solidFill>
                  <a:srgbClr val="D0D0D0">
                    <a:lumMod val="50000"/>
                  </a:srgbClr>
                </a:solidFill>
                <a:effectLst/>
                <a:uLnTx/>
                <a:uFillTx/>
                <a:latin typeface="Century Gothic"/>
                <a:ea typeface="+mn-ea"/>
                <a:cs typeface="+mn-cs"/>
              </a:rPr>
              <a:t>Ricerca secondaria </a:t>
            </a:r>
          </a:p>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400" b="0" i="0" u="none" strike="noStrike" kern="1200" cap="none" spc="0" normalizeH="0" baseline="0" noProof="0" dirty="0">
                <a:ln>
                  <a:noFill/>
                </a:ln>
                <a:solidFill>
                  <a:srgbClr val="D0D0D0">
                    <a:lumMod val="50000"/>
                  </a:srgbClr>
                </a:solidFill>
                <a:effectLst/>
                <a:uLnTx/>
                <a:uFillTx/>
                <a:latin typeface="Century Gothic"/>
                <a:ea typeface="+mn-ea"/>
                <a:cs typeface="+mn-cs"/>
              </a:rPr>
              <a:t>(dati secondari)</a:t>
            </a:r>
          </a:p>
        </p:txBody>
      </p:sp>
      <p:sp>
        <p:nvSpPr>
          <p:cNvPr id="10" name="CasellaDiTesto 9">
            <a:extLst>
              <a:ext uri="{FF2B5EF4-FFF2-40B4-BE49-F238E27FC236}">
                <a16:creationId xmlns:a16="http://schemas.microsoft.com/office/drawing/2014/main" id="{70C9A0A0-78EF-F6EA-4D5B-2616AE3C8850}"/>
              </a:ext>
            </a:extLst>
          </p:cNvPr>
          <p:cNvSpPr txBox="1"/>
          <p:nvPr/>
        </p:nvSpPr>
        <p:spPr>
          <a:xfrm>
            <a:off x="6933755" y="4686249"/>
            <a:ext cx="3629025" cy="974369"/>
          </a:xfrm>
          <a:prstGeom prst="rect">
            <a:avLst/>
          </a:prstGeom>
          <a:noFill/>
        </p:spPr>
        <p:txBody>
          <a:bodyPr wrap="square">
            <a:spAutoFit/>
          </a:bodyPr>
          <a:lstStyle/>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400" b="0" i="0" u="none" strike="noStrike" kern="1200" cap="none" spc="0" normalizeH="0" baseline="0" noProof="0" dirty="0">
                <a:ln>
                  <a:noFill/>
                </a:ln>
                <a:solidFill>
                  <a:srgbClr val="D0D0D0">
                    <a:lumMod val="50000"/>
                  </a:srgbClr>
                </a:solidFill>
                <a:effectLst/>
                <a:uLnTx/>
                <a:uFillTx/>
                <a:latin typeface="Century Gothic"/>
                <a:ea typeface="+mn-ea"/>
                <a:cs typeface="+mn-cs"/>
              </a:rPr>
              <a:t>Ricerca sul campo </a:t>
            </a:r>
          </a:p>
          <a:p>
            <a:pPr marL="0" marR="0" lvl="1" indent="0" algn="ctr" defTabSz="914400" rtl="0" eaLnBrk="1" fontAlgn="auto" latinLnBrk="0" hangingPunct="1">
              <a:lnSpc>
                <a:spcPct val="114000"/>
              </a:lnSpc>
              <a:spcBef>
                <a:spcPts val="599"/>
              </a:spcBef>
              <a:spcAft>
                <a:spcPts val="0"/>
              </a:spcAft>
              <a:buClr>
                <a:srgbClr val="0B4874"/>
              </a:buClr>
              <a:buSzTx/>
              <a:buNone/>
              <a:tabLst/>
              <a:defRPr/>
            </a:pPr>
            <a:r>
              <a:rPr kumimoji="0" lang="en-US" sz="2400" b="0" i="0" u="none" strike="noStrike" kern="1200" cap="none" spc="0" normalizeH="0" baseline="0" noProof="0" dirty="0">
                <a:ln>
                  <a:noFill/>
                </a:ln>
                <a:solidFill>
                  <a:srgbClr val="D0D0D0">
                    <a:lumMod val="50000"/>
                  </a:srgbClr>
                </a:solidFill>
                <a:effectLst/>
                <a:uLnTx/>
                <a:uFillTx/>
                <a:latin typeface="Century Gothic"/>
                <a:ea typeface="+mn-ea"/>
                <a:cs typeface="+mn-cs"/>
              </a:rPr>
              <a:t>(dati primari)</a:t>
            </a:r>
          </a:p>
        </p:txBody>
      </p:sp>
      <p:pic>
        <p:nvPicPr>
          <p:cNvPr id="3076" name="Picture 4" descr="Catawba Valley Healthcare: Healthcare Communication Tips">
            <a:extLst>
              <a:ext uri="{FF2B5EF4-FFF2-40B4-BE49-F238E27FC236}">
                <a16:creationId xmlns:a16="http://schemas.microsoft.com/office/drawing/2014/main" id="{F8FF5643-8004-8604-6F54-F9531F8EE118}"/>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14782" y="2165220"/>
            <a:ext cx="3866970" cy="241685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uppieren 2">
            <a:extLst>
              <a:ext uri="{FF2B5EF4-FFF2-40B4-BE49-F238E27FC236}">
                <a16:creationId xmlns:a16="http://schemas.microsoft.com/office/drawing/2014/main" id="{67E0C48E-2F45-D6F1-0038-A77D1CF79ACE}"/>
              </a:ext>
            </a:extLst>
          </p:cNvPr>
          <p:cNvGrpSpPr/>
          <p:nvPr/>
        </p:nvGrpSpPr>
        <p:grpSpPr>
          <a:xfrm>
            <a:off x="10737669" y="0"/>
            <a:ext cx="1454331" cy="1277285"/>
            <a:chOff x="10737669" y="0"/>
            <a:chExt cx="1454331" cy="1277285"/>
          </a:xfrm>
        </p:grpSpPr>
        <p:sp>
          <p:nvSpPr>
            <p:cNvPr id="6" name="Rechteck 5">
              <a:extLst>
                <a:ext uri="{FF2B5EF4-FFF2-40B4-BE49-F238E27FC236}">
                  <a16:creationId xmlns:a16="http://schemas.microsoft.com/office/drawing/2014/main" id="{1030C498-9CC1-6DA4-60C4-44C19903D32A}"/>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8" name="Grafik 7">
              <a:extLst>
                <a:ext uri="{FF2B5EF4-FFF2-40B4-BE49-F238E27FC236}">
                  <a16:creationId xmlns:a16="http://schemas.microsoft.com/office/drawing/2014/main" id="{FDC91481-0223-2F95-1E23-DE0B7B4CA6E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4657099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9FA8B1-880A-6D4A-BF1B-0FA0501572B8}"/>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21B1999-BA8B-1B5E-806A-613055437CDB}"/>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8</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22B662D0-A953-2313-4B8F-3170CBD79755}"/>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en-US" sz="2400" b="1" dirty="0">
                <a:solidFill>
                  <a:srgbClr val="0B4874"/>
                </a:solidFill>
                <a:latin typeface="Century Gothic" panose="020B0502020202020204" pitchFamily="34" charset="0"/>
                <a:ea typeface="ＭＳ Ｐゴシック" charset="0"/>
                <a:cs typeface="Arial"/>
              </a:rPr>
              <a:t>Ricerca secondaria: comprendere il contesto</a:t>
            </a:r>
            <a:endParaRPr lang="de-AT" sz="2400" b="1" dirty="0">
              <a:solidFill>
                <a:srgbClr val="0B4874"/>
              </a:solidFill>
              <a:latin typeface="Century Gothic" panose="020B0502020202020204" pitchFamily="34" charset="0"/>
              <a:ea typeface="ＭＳ Ｐゴシック" charset="0"/>
              <a:cs typeface="Arial"/>
            </a:endParaRPr>
          </a:p>
        </p:txBody>
      </p:sp>
      <p:sp>
        <p:nvSpPr>
          <p:cNvPr id="5" name="Inhaltsplatzhalter 2">
            <a:extLst>
              <a:ext uri="{FF2B5EF4-FFF2-40B4-BE49-F238E27FC236}">
                <a16:creationId xmlns:a16="http://schemas.microsoft.com/office/drawing/2014/main" id="{4AB1306E-CC21-4E68-445D-61979375C671}"/>
              </a:ext>
            </a:extLst>
          </p:cNvPr>
          <p:cNvSpPr txBox="1">
            <a:spLocks/>
          </p:cNvSpPr>
          <p:nvPr/>
        </p:nvSpPr>
        <p:spPr>
          <a:xfrm>
            <a:off x="1251670" y="1018903"/>
            <a:ext cx="9688659" cy="4736681"/>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lvl1pPr>
            <a:lvl2pPr lvl="1" indent="0">
              <a:lnSpc>
                <a:spcPct val="90000"/>
              </a:lnSpc>
              <a:spcBef>
                <a:spcPts val="500"/>
              </a:spcBef>
              <a:buFont typeface="Arial" panose="020B0604020202020204" pitchFamily="34" charset="0"/>
              <a:buNone/>
              <a:defRPr sz="2000">
                <a:latin typeface="Century Gothic"/>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r>
              <a:rPr lang="en-US" dirty="0"/>
              <a:t>La </a:t>
            </a:r>
            <a:r>
              <a:rPr lang="en-US" dirty="0" err="1"/>
              <a:t>ricerca</a:t>
            </a:r>
            <a:r>
              <a:rPr lang="en-US" dirty="0"/>
              <a:t> </a:t>
            </a:r>
            <a:r>
              <a:rPr lang="en-US" dirty="0" err="1"/>
              <a:t>documentale</a:t>
            </a:r>
            <a:r>
              <a:rPr lang="en-US" dirty="0"/>
              <a:t> (desk research) consiste nel raccogliere </a:t>
            </a:r>
            <a:r>
              <a:rPr lang="en-US" b="1" dirty="0"/>
              <a:t>dati esistenti </a:t>
            </a:r>
            <a:r>
              <a:rPr lang="en-US" dirty="0"/>
              <a:t>da fonti affidabili – quali rapporti, articoli, studi di mercato e banche dati – per comprendere ciò che è già noto in </a:t>
            </a:r>
            <a:r>
              <a:rPr lang="en-US" dirty="0" err="1"/>
              <a:t>merito</a:t>
            </a:r>
            <a:r>
              <a:rPr lang="en-US" dirty="0"/>
              <a:t> </a:t>
            </a:r>
            <a:r>
              <a:rPr lang="en-US" dirty="0" err="1"/>
              <a:t>all’ambito</a:t>
            </a:r>
            <a:r>
              <a:rPr lang="en-US" dirty="0"/>
              <a:t> </a:t>
            </a:r>
            <a:r>
              <a:rPr lang="en-US" dirty="0" err="1"/>
              <a:t>problematico</a:t>
            </a:r>
            <a:r>
              <a:rPr lang="en-US" dirty="0"/>
              <a:t>.</a:t>
            </a:r>
          </a:p>
          <a:p>
            <a:endParaRPr lang="en-US" dirty="0"/>
          </a:p>
          <a:p>
            <a:r>
              <a:rPr lang="en-US" dirty="0"/>
              <a:t>Questo vi aiuta a</a:t>
            </a:r>
          </a:p>
          <a:p>
            <a:pPr marL="285750" indent="-285750">
              <a:buFont typeface="Arial" panose="020B0604020202020204" pitchFamily="34" charset="0"/>
              <a:buChar char="•"/>
            </a:pPr>
            <a:r>
              <a:rPr lang="en-US" dirty="0"/>
              <a:t>Avere una visione</a:t>
            </a:r>
            <a:r>
              <a:rPr lang="en-US" b="1" dirty="0"/>
              <a:t> d’insieme</a:t>
            </a:r>
            <a:r>
              <a:rPr lang="en-US" dirty="0"/>
              <a:t>: tendenze, concorrenti e dinamiche di mercato</a:t>
            </a:r>
          </a:p>
          <a:p>
            <a:pPr marL="285750" indent="-285750">
              <a:buFont typeface="Arial" panose="020B0604020202020204" pitchFamily="34" charset="0"/>
              <a:buChar char="•"/>
            </a:pPr>
            <a:r>
              <a:rPr lang="en-US" dirty="0"/>
              <a:t>Identificare</a:t>
            </a:r>
            <a:r>
              <a:rPr lang="en-US" b="1" dirty="0"/>
              <a:t> lacune o domande senza risposta </a:t>
            </a:r>
            <a:r>
              <a:rPr lang="en-US" dirty="0"/>
              <a:t>che devono essere approfondite sul campo</a:t>
            </a:r>
          </a:p>
          <a:p>
            <a:pPr marL="285750" indent="-285750">
              <a:buFont typeface="Arial" panose="020B0604020202020204" pitchFamily="34" charset="0"/>
              <a:buChar char="•"/>
            </a:pPr>
            <a:r>
              <a:rPr lang="en-US" dirty="0"/>
              <a:t>costruire una </a:t>
            </a:r>
            <a:r>
              <a:rPr lang="en-US" b="1" dirty="0"/>
              <a:t>comprensione basata sui fatti </a:t>
            </a:r>
            <a:r>
              <a:rPr lang="en-US" dirty="0"/>
              <a:t>prima di parlare con le persone</a:t>
            </a:r>
          </a:p>
          <a:p>
            <a:endParaRPr lang="en-US" dirty="0"/>
          </a:p>
          <a:p>
            <a:r>
              <a:rPr lang="en-US" dirty="0"/>
              <a:t>La ricerca documentale è </a:t>
            </a:r>
            <a:r>
              <a:rPr lang="en-US" b="1" dirty="0"/>
              <a:t>il</a:t>
            </a:r>
            <a:r>
              <a:rPr lang="en-US" dirty="0"/>
              <a:t> vostro </a:t>
            </a:r>
            <a:r>
              <a:rPr lang="en-US" b="1" dirty="0"/>
              <a:t>punto di partenza</a:t>
            </a:r>
            <a:r>
              <a:rPr lang="en-US" dirty="0"/>
              <a:t>: vi </a:t>
            </a:r>
            <a:r>
              <a:rPr lang="en-US" dirty="0" err="1"/>
              <a:t>aiuta </a:t>
            </a:r>
            <a:r>
              <a:rPr lang="en-US" dirty="0"/>
              <a:t>a capire </a:t>
            </a:r>
            <a:r>
              <a:rPr lang="en-US" i="1" dirty="0"/>
              <a:t>dove cercare </a:t>
            </a:r>
            <a:r>
              <a:rPr lang="en-US" dirty="0"/>
              <a:t>e </a:t>
            </a:r>
            <a:r>
              <a:rPr lang="en-US" i="1" dirty="0"/>
              <a:t>cosa chiedere </a:t>
            </a:r>
            <a:r>
              <a:rPr lang="en-US" dirty="0"/>
              <a:t>quando passerete alla ricerca sul campo.</a:t>
            </a:r>
          </a:p>
          <a:p>
            <a:r>
              <a:rPr lang="en-US" dirty="0"/>
              <a:t> </a:t>
            </a:r>
          </a:p>
          <a:p>
            <a:r>
              <a:rPr lang="en-US" i="1" dirty="0" err="1"/>
              <a:t>Esplorate</a:t>
            </a:r>
            <a:r>
              <a:rPr lang="en-US" i="1" dirty="0"/>
              <a:t> ciò che è già disponibile – in modo da poter scoprire cosa manca.</a:t>
            </a:r>
            <a:endParaRPr lang="en-US" dirty="0"/>
          </a:p>
        </p:txBody>
      </p:sp>
      <p:grpSp>
        <p:nvGrpSpPr>
          <p:cNvPr id="3" name="Gruppieren 2">
            <a:extLst>
              <a:ext uri="{FF2B5EF4-FFF2-40B4-BE49-F238E27FC236}">
                <a16:creationId xmlns:a16="http://schemas.microsoft.com/office/drawing/2014/main" id="{24B0EA1F-D507-26C8-ABC9-B1CD7417D2A0}"/>
              </a:ext>
            </a:extLst>
          </p:cNvPr>
          <p:cNvGrpSpPr/>
          <p:nvPr/>
        </p:nvGrpSpPr>
        <p:grpSpPr>
          <a:xfrm>
            <a:off x="10737669" y="0"/>
            <a:ext cx="1454331" cy="1277285"/>
            <a:chOff x="10737669" y="0"/>
            <a:chExt cx="1454331" cy="1277285"/>
          </a:xfrm>
        </p:grpSpPr>
        <p:sp>
          <p:nvSpPr>
            <p:cNvPr id="6" name="Rechteck 5">
              <a:extLst>
                <a:ext uri="{FF2B5EF4-FFF2-40B4-BE49-F238E27FC236}">
                  <a16:creationId xmlns:a16="http://schemas.microsoft.com/office/drawing/2014/main" id="{71889785-1452-4BEF-3561-02BE0FAE9BDE}"/>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7" name="Grafik 6">
              <a:extLst>
                <a:ext uri="{FF2B5EF4-FFF2-40B4-BE49-F238E27FC236}">
                  <a16:creationId xmlns:a16="http://schemas.microsoft.com/office/drawing/2014/main" id="{BB31751E-0AD7-0505-E2AB-A9B72538E7F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spTree>
    <p:extLst>
      <p:ext uri="{BB962C8B-B14F-4D97-AF65-F5344CB8AC3E}">
        <p14:creationId xmlns:p14="http://schemas.microsoft.com/office/powerpoint/2010/main" val="1078595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276E3-372F-66D4-D5D5-FA550644B4D6}"/>
            </a:ext>
          </a:extLst>
        </p:cNvPr>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357BB7E6-D5BE-2604-453B-C06019B38283}"/>
              </a:ext>
            </a:extLst>
          </p:cNvPr>
          <p:cNvSpPr>
            <a:spLocks noGrp="1"/>
          </p:cNvSpPr>
          <p:nvPr>
            <p:ph type="sldNum" sz="quarter" idx="12"/>
          </p:nvPr>
        </p:nvSpPr>
        <p:spPr>
          <a:xfrm>
            <a:off x="11510081" y="6356350"/>
            <a:ext cx="536009"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CA31-DA56-47CF-9891-B6D0296B6AEC}" type="slidenum">
              <a:rPr kumimoji="0" lang="ru-RU" sz="2400" b="1" i="0" u="none" strike="noStrike" kern="1200" cap="none" spc="0" normalizeH="0" baseline="0" noProof="0" smtClean="0">
                <a:ln>
                  <a:noFill/>
                </a:ln>
                <a:solidFill>
                  <a:prstClr val="white"/>
                </a:solidFill>
                <a:effectLst/>
                <a:uLnTx/>
                <a:uFillTx/>
                <a:latin typeface="Century Gothic"/>
                <a:ea typeface="+mn-ea"/>
                <a:cs typeface="+mn-cs"/>
              </a:rPr>
              <a:t>9</a:t>
            </a:fld>
            <a:endParaRPr kumimoji="0" lang="ru-RU" sz="2400" b="1" i="0" u="none" strike="noStrike" kern="1200" cap="none" spc="0" normalizeH="0" baseline="0" noProof="0">
              <a:ln>
                <a:noFill/>
              </a:ln>
              <a:solidFill>
                <a:prstClr val="white"/>
              </a:solidFill>
              <a:effectLst/>
              <a:uLnTx/>
              <a:uFillTx/>
              <a:latin typeface="Century Gothic"/>
              <a:ea typeface="+mn-ea"/>
              <a:cs typeface="+mn-cs"/>
            </a:endParaRPr>
          </a:p>
        </p:txBody>
      </p:sp>
      <p:sp>
        <p:nvSpPr>
          <p:cNvPr id="4" name="Rectangle 2">
            <a:extLst>
              <a:ext uri="{FF2B5EF4-FFF2-40B4-BE49-F238E27FC236}">
                <a16:creationId xmlns:a16="http://schemas.microsoft.com/office/drawing/2014/main" id="{8CEB1968-6356-9CF7-5F44-7493545F235D}"/>
              </a:ext>
            </a:extLst>
          </p:cNvPr>
          <p:cNvSpPr txBox="1">
            <a:spLocks noChangeArrowheads="1"/>
          </p:cNvSpPr>
          <p:nvPr/>
        </p:nvSpPr>
        <p:spPr bwMode="auto">
          <a:xfrm>
            <a:off x="936802" y="118109"/>
            <a:ext cx="9406555" cy="657225"/>
          </a:xfrm>
          <a:prstGeom prst="rect">
            <a:avLst/>
          </a:prstGeom>
          <a:noFill/>
          <a:ln w="9525">
            <a:noFill/>
            <a:miter lim="800000"/>
            <a:headEnd/>
            <a:tailEnd/>
          </a:ln>
        </p:spPr>
        <p:txBody>
          <a:bodyPr anchor="ctr"/>
          <a:lstStyle/>
          <a:p>
            <a:pPr lvl="0">
              <a:defRPr/>
            </a:pPr>
            <a:r>
              <a:rPr lang="de-CH" sz="2400" b="1" noProof="0" dirty="0">
                <a:solidFill>
                  <a:srgbClr val="0B4874"/>
                </a:solidFill>
                <a:latin typeface="Century Gothic" panose="020B0502020202020204" pitchFamily="34" charset="0"/>
                <a:ea typeface="ＭＳ Ｐゴシック" charset="0"/>
                <a:cs typeface="Arial"/>
              </a:rPr>
              <a:t>Attività: Verifica dell’affidabilità delle fonti</a:t>
            </a:r>
          </a:p>
        </p:txBody>
      </p:sp>
      <p:sp>
        <p:nvSpPr>
          <p:cNvPr id="5" name="Inhaltsplatzhalter 2">
            <a:extLst>
              <a:ext uri="{FF2B5EF4-FFF2-40B4-BE49-F238E27FC236}">
                <a16:creationId xmlns:a16="http://schemas.microsoft.com/office/drawing/2014/main" id="{7AC57D93-6D62-1262-7B7E-7858D4AE7A0C}"/>
              </a:ext>
            </a:extLst>
          </p:cNvPr>
          <p:cNvSpPr txBox="1">
            <a:spLocks/>
          </p:cNvSpPr>
          <p:nvPr/>
        </p:nvSpPr>
        <p:spPr>
          <a:xfrm>
            <a:off x="955544" y="1372805"/>
            <a:ext cx="7676492" cy="3473771"/>
          </a:xfrm>
          <a:prstGeom prst="rect">
            <a:avLst/>
          </a:prstGeom>
          <a:noFill/>
        </p:spPr>
        <p:txBody>
          <a:bodyPr vert="horz" wrap="square" lIns="91440" tIns="45720" rIns="91440" bIns="45720" rtlCol="0">
            <a:spAutoFit/>
          </a:bodyPr>
          <a:lstStyle>
            <a:defPPr>
              <a:defRPr lang="ru-RU"/>
            </a:defPPr>
            <a:lvl1pPr indent="0">
              <a:lnSpc>
                <a:spcPct val="90000"/>
              </a:lnSpc>
              <a:spcBef>
                <a:spcPts val="1000"/>
              </a:spcBef>
              <a:buFont typeface="Arial" panose="020B0604020202020204" pitchFamily="34" charset="0"/>
              <a:buNone/>
              <a:defRPr/>
            </a:lvl1pPr>
            <a:lvl2pPr lvl="1" indent="0">
              <a:lnSpc>
                <a:spcPct val="90000"/>
              </a:lnSpc>
              <a:spcBef>
                <a:spcPts val="500"/>
              </a:spcBef>
              <a:buFont typeface="Arial" panose="020B0604020202020204" pitchFamily="34" charset="0"/>
              <a:buNone/>
              <a:defRPr sz="2000">
                <a:latin typeface="Century Gothic"/>
              </a:defRPr>
            </a:lvl2pPr>
            <a:lvl3pPr indent="0">
              <a:lnSpc>
                <a:spcPct val="90000"/>
              </a:lnSpc>
              <a:spcBef>
                <a:spcPts val="500"/>
              </a:spcBef>
              <a:buFont typeface="Arial" panose="020B0604020202020204" pitchFamily="34" charset="0"/>
              <a:buNone/>
              <a:defRPr>
                <a:solidFill>
                  <a:schemeClr val="tx1">
                    <a:tint val="75000"/>
                  </a:schemeClr>
                </a:solidFill>
              </a:defRPr>
            </a:lvl3pPr>
            <a:lvl4pPr indent="0">
              <a:lnSpc>
                <a:spcPct val="90000"/>
              </a:lnSpc>
              <a:spcBef>
                <a:spcPts val="500"/>
              </a:spcBef>
              <a:buFont typeface="Arial" panose="020B0604020202020204" pitchFamily="34" charset="0"/>
              <a:buNone/>
              <a:defRPr sz="1600">
                <a:solidFill>
                  <a:schemeClr val="tx1">
                    <a:tint val="75000"/>
                  </a:schemeClr>
                </a:solidFill>
              </a:defRPr>
            </a:lvl4pPr>
            <a:lvl5pPr indent="0">
              <a:lnSpc>
                <a:spcPct val="90000"/>
              </a:lnSpc>
              <a:spcBef>
                <a:spcPts val="500"/>
              </a:spcBef>
              <a:buFont typeface="Arial" panose="020B0604020202020204" pitchFamily="34" charset="0"/>
              <a:buNone/>
              <a:defRPr sz="1600">
                <a:solidFill>
                  <a:schemeClr val="tx1">
                    <a:tint val="75000"/>
                  </a:schemeClr>
                </a:solidFill>
              </a:defRPr>
            </a:lvl5pPr>
            <a:lvl6pPr indent="0">
              <a:lnSpc>
                <a:spcPct val="90000"/>
              </a:lnSpc>
              <a:spcBef>
                <a:spcPts val="500"/>
              </a:spcBef>
              <a:buFont typeface="Arial" panose="020B0604020202020204" pitchFamily="34" charset="0"/>
              <a:buNone/>
              <a:defRPr sz="1600">
                <a:solidFill>
                  <a:schemeClr val="tx1">
                    <a:tint val="75000"/>
                  </a:schemeClr>
                </a:solidFill>
              </a:defRPr>
            </a:lvl6pPr>
            <a:lvl7pPr indent="0">
              <a:lnSpc>
                <a:spcPct val="90000"/>
              </a:lnSpc>
              <a:spcBef>
                <a:spcPts val="500"/>
              </a:spcBef>
              <a:buFont typeface="Arial" panose="020B0604020202020204" pitchFamily="34" charset="0"/>
              <a:buNone/>
              <a:defRPr sz="1600">
                <a:solidFill>
                  <a:schemeClr val="tx1">
                    <a:tint val="75000"/>
                  </a:schemeClr>
                </a:solidFill>
              </a:defRPr>
            </a:lvl7pPr>
            <a:lvl8pPr indent="0">
              <a:lnSpc>
                <a:spcPct val="90000"/>
              </a:lnSpc>
              <a:spcBef>
                <a:spcPts val="500"/>
              </a:spcBef>
              <a:buFont typeface="Arial" panose="020B0604020202020204" pitchFamily="34" charset="0"/>
              <a:buNone/>
              <a:defRPr sz="1600">
                <a:solidFill>
                  <a:schemeClr val="tx1">
                    <a:tint val="75000"/>
                  </a:schemeClr>
                </a:solidFill>
              </a:defRPr>
            </a:lvl8pPr>
            <a:lvl9pPr indent="0">
              <a:lnSpc>
                <a:spcPct val="90000"/>
              </a:lnSpc>
              <a:spcBef>
                <a:spcPts val="500"/>
              </a:spcBef>
              <a:buFont typeface="Arial" panose="020B0604020202020204" pitchFamily="34" charset="0"/>
              <a:buNone/>
              <a:defRPr sz="1600">
                <a:solidFill>
                  <a:schemeClr val="tx1">
                    <a:tint val="75000"/>
                  </a:schemeClr>
                </a:solidFill>
              </a:defRPr>
            </a:lvl9pPr>
          </a:lstStyle>
          <a:p>
            <a:pPr marL="285750" indent="-285750">
              <a:buFont typeface="Arial" panose="020B0604020202020204" pitchFamily="34" charset="0"/>
              <a:buChar char="•"/>
            </a:pPr>
            <a:r>
              <a:rPr lang="de-CH" sz="1700" noProof="0" dirty="0"/>
              <a:t>Utilizzate questo argomento per analizzare in che modo fonti diverse forniscono diversi tipi di informazioni.</a:t>
            </a:r>
          </a:p>
          <a:p>
            <a:pPr marL="285750" indent="-285750">
              <a:buFont typeface="Arial" panose="020B0604020202020204" pitchFamily="34" charset="0"/>
              <a:buChar char="•"/>
            </a:pPr>
            <a:r>
              <a:rPr lang="de-CH" sz="1700" noProof="0" dirty="0" err="1"/>
              <a:t>Trovate</a:t>
            </a:r>
            <a:r>
              <a:rPr lang="de-CH" sz="1700" noProof="0" dirty="0"/>
              <a:t> </a:t>
            </a:r>
            <a:r>
              <a:rPr lang="de-CH" sz="1700" b="1" noProof="0" dirty="0"/>
              <a:t>un esempio </a:t>
            </a:r>
            <a:r>
              <a:rPr lang="de-CH" sz="1700" noProof="0" dirty="0"/>
              <a:t>per ogni livello di affidabilità (in ordine crescente di affidabilità):</a:t>
            </a:r>
          </a:p>
          <a:p>
            <a:pPr marL="742950" lvl="1" indent="-285750">
              <a:buFont typeface="Arial" panose="020B0604020202020204" pitchFamily="34" charset="0"/>
              <a:buChar char="•"/>
            </a:pPr>
            <a:r>
              <a:rPr lang="de-CH" sz="1700" b="1" noProof="0" dirty="0">
                <a:latin typeface="+mn-lt"/>
              </a:rPr>
              <a:t>Informazione </a:t>
            </a:r>
            <a:r>
              <a:rPr lang="de-CH" sz="1700" b="1" noProof="0" dirty="0" err="1">
                <a:latin typeface="+mn-lt"/>
              </a:rPr>
              <a:t>informale </a:t>
            </a:r>
            <a:r>
              <a:rPr lang="de-CH" sz="1700" noProof="0" dirty="0">
                <a:latin typeface="+mn-lt"/>
              </a:rPr>
              <a:t>– ad esempio un post su Reddit, un commento online o una discussione sui social media che riflette la frustrazione dell’opinione pubblica.</a:t>
            </a:r>
          </a:p>
          <a:p>
            <a:pPr marL="742950" lvl="1" indent="-285750">
              <a:buFont typeface="Arial" panose="020B0604020202020204" pitchFamily="34" charset="0"/>
              <a:buChar char="•"/>
            </a:pPr>
            <a:r>
              <a:rPr lang="de-CH" sz="1700" b="1" noProof="0" dirty="0">
                <a:latin typeface="+mn-lt"/>
              </a:rPr>
              <a:t>Fonte professionale o mediatica </a:t>
            </a:r>
            <a:r>
              <a:rPr lang="de-CH" sz="1700" noProof="0" dirty="0">
                <a:latin typeface="+mn-lt"/>
              </a:rPr>
              <a:t>– ad es. un articolo </a:t>
            </a:r>
            <a:r>
              <a:rPr lang="de-CH" sz="1700" i="1" noProof="0" dirty="0">
                <a:latin typeface="+mn-lt"/>
              </a:rPr>
              <a:t>del «Handelsblatt»</a:t>
            </a:r>
            <a:r>
              <a:rPr lang="de-CH" sz="1700" noProof="0" dirty="0">
                <a:latin typeface="+mn-lt"/>
              </a:rPr>
              <a:t>, </a:t>
            </a:r>
            <a:r>
              <a:rPr lang="de-CH" sz="1700" i="1" noProof="0" dirty="0">
                <a:latin typeface="+mn-lt"/>
              </a:rPr>
              <a:t>della «NZZ» </a:t>
            </a:r>
            <a:r>
              <a:rPr lang="de-CH" sz="1700" noProof="0" dirty="0">
                <a:latin typeface="+mn-lt"/>
              </a:rPr>
              <a:t>o un rapporto sulla sostenibilità di McKinsey.</a:t>
            </a:r>
          </a:p>
          <a:p>
            <a:pPr marL="742950" lvl="1" indent="-285750">
              <a:buFont typeface="Arial" panose="020B0604020202020204" pitchFamily="34" charset="0"/>
              <a:buChar char="•"/>
            </a:pPr>
            <a:r>
              <a:rPr lang="de-CH" sz="1700" b="1" noProof="0" dirty="0">
                <a:latin typeface="+mn-lt"/>
              </a:rPr>
              <a:t>Fonte</a:t>
            </a:r>
            <a:r>
              <a:rPr lang="de-CH" sz="1700" b="1" dirty="0">
                <a:latin typeface="+mn-lt"/>
              </a:rPr>
              <a:t> scientifica </a:t>
            </a:r>
            <a:r>
              <a:rPr lang="de-CH" sz="1700" noProof="0" dirty="0">
                <a:latin typeface="+mn-lt"/>
              </a:rPr>
              <a:t>– ad esempio un rapporto o una serie di dati dell’Ufficio federale dell’ambiente (UFAM), di Eurostat o uno studio scientifico.</a:t>
            </a:r>
          </a:p>
        </p:txBody>
      </p:sp>
      <p:pic>
        <p:nvPicPr>
          <p:cNvPr id="8" name="Immagine 7">
            <a:extLst>
              <a:ext uri="{FF2B5EF4-FFF2-40B4-BE49-F238E27FC236}">
                <a16:creationId xmlns:a16="http://schemas.microsoft.com/office/drawing/2014/main" id="{07A1B87D-479D-2F9F-5E5E-9B6DBA2E30E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632036" y="1466803"/>
            <a:ext cx="3369065" cy="2246907"/>
          </a:xfrm>
          <a:prstGeom prst="rect">
            <a:avLst/>
          </a:prstGeom>
        </p:spPr>
      </p:pic>
      <p:sp>
        <p:nvSpPr>
          <p:cNvPr id="10" name="CasellaDiTesto 9">
            <a:extLst>
              <a:ext uri="{FF2B5EF4-FFF2-40B4-BE49-F238E27FC236}">
                <a16:creationId xmlns:a16="http://schemas.microsoft.com/office/drawing/2014/main" id="{22192934-FE52-1156-FA7B-A5B83A9A262C}"/>
              </a:ext>
            </a:extLst>
          </p:cNvPr>
          <p:cNvSpPr txBox="1"/>
          <p:nvPr/>
        </p:nvSpPr>
        <p:spPr>
          <a:xfrm>
            <a:off x="1190325" y="4846576"/>
            <a:ext cx="10046131" cy="1400383"/>
          </a:xfrm>
          <a:prstGeom prst="rect">
            <a:avLst/>
          </a:prstGeom>
          <a:noFill/>
        </p:spPr>
        <p:txBody>
          <a:bodyPr wrap="square">
            <a:spAutoFit/>
          </a:bodyPr>
          <a:lstStyle/>
          <a:p>
            <a:pPr marL="285750" indent="-285750">
              <a:buFont typeface="Arial" panose="020B0604020202020204" pitchFamily="34" charset="0"/>
              <a:buChar char="•"/>
            </a:pPr>
            <a:r>
              <a:rPr lang="de-CH" sz="1700" noProof="0" dirty="0"/>
              <a:t>Discutete poi in gruppi:</a:t>
            </a:r>
          </a:p>
          <a:p>
            <a:pPr marL="742950" lvl="1" indent="-285750">
              <a:buFont typeface="Arial" panose="020B0604020202020204" pitchFamily="34" charset="0"/>
              <a:buChar char="•"/>
            </a:pPr>
            <a:r>
              <a:rPr lang="de-CH" sz="1700" noProof="0" dirty="0">
                <a:latin typeface="+mn-lt"/>
              </a:rPr>
              <a:t>Quali fonti contengono </a:t>
            </a:r>
            <a:r>
              <a:rPr lang="de-CH" sz="1700" b="1" noProof="0" dirty="0">
                <a:latin typeface="+mn-lt"/>
              </a:rPr>
              <a:t>fatti </a:t>
            </a:r>
            <a:r>
              <a:rPr lang="de-CH" sz="1700" noProof="0" dirty="0">
                <a:latin typeface="+mn-lt"/>
              </a:rPr>
              <a:t>e quali esprimono </a:t>
            </a:r>
            <a:r>
              <a:rPr lang="de-CH" sz="1700" b="1" noProof="0" dirty="0">
                <a:latin typeface="+mn-lt"/>
              </a:rPr>
              <a:t>opinioni</a:t>
            </a:r>
            <a:r>
              <a:rPr lang="de-CH" sz="1700" noProof="0" dirty="0">
                <a:latin typeface="+mn-lt"/>
              </a:rPr>
              <a:t>?</a:t>
            </a:r>
          </a:p>
          <a:p>
            <a:pPr marL="742950" lvl="1" indent="-285750">
              <a:buFont typeface="Arial" panose="020B0604020202020204" pitchFamily="34" charset="0"/>
              <a:buChar char="•"/>
            </a:pPr>
            <a:r>
              <a:rPr lang="de-CH" sz="1700" noProof="0" dirty="0">
                <a:latin typeface="+mn-lt"/>
              </a:rPr>
              <a:t>In che modo </a:t>
            </a:r>
            <a:r>
              <a:rPr lang="de-CH" sz="1700" b="1" noProof="0" dirty="0">
                <a:latin typeface="+mn-lt"/>
              </a:rPr>
              <a:t>l’affidabilità</a:t>
            </a:r>
            <a:r>
              <a:rPr lang="de-CH" sz="1700" noProof="0" dirty="0">
                <a:latin typeface="+mn-lt"/>
              </a:rPr>
              <a:t> influisce sulla vostra fiducia nelle informazioni?</a:t>
            </a:r>
          </a:p>
          <a:p>
            <a:pPr marL="742950" lvl="1" indent="-285750">
              <a:buFont typeface="Arial" panose="020B0604020202020204" pitchFamily="34" charset="0"/>
              <a:buChar char="•"/>
            </a:pPr>
            <a:r>
              <a:rPr lang="de-CH" sz="1700" noProof="0" dirty="0">
                <a:latin typeface="+mn-lt"/>
              </a:rPr>
              <a:t>In che modo le fonti </a:t>
            </a:r>
            <a:r>
              <a:rPr lang="de-CH" sz="1700" b="1" noProof="0" dirty="0">
                <a:latin typeface="+mn-lt"/>
              </a:rPr>
              <a:t>meno affidabili </a:t>
            </a:r>
            <a:r>
              <a:rPr lang="de-CH" sz="1700" noProof="0" dirty="0">
                <a:latin typeface="+mn-lt"/>
              </a:rPr>
              <a:t>e quelle </a:t>
            </a:r>
            <a:r>
              <a:rPr lang="de-CH" sz="1700" b="1" noProof="0" dirty="0">
                <a:latin typeface="+mn-lt"/>
              </a:rPr>
              <a:t>molto affidabili </a:t>
            </a:r>
            <a:r>
              <a:rPr lang="de-CH" sz="1700" noProof="0" dirty="0">
                <a:latin typeface="+mn-lt"/>
              </a:rPr>
              <a:t>possono </a:t>
            </a:r>
            <a:br>
              <a:rPr lang="de-CH" sz="1700" noProof="0" dirty="0">
                <a:latin typeface="+mn-lt"/>
              </a:rPr>
            </a:br>
            <a:r>
              <a:rPr lang="de-CH" sz="1700" b="1" dirty="0" err="1"/>
              <a:t>completarsi</a:t>
            </a:r>
            <a:r>
              <a:rPr lang="de-CH" sz="1700" dirty="0"/>
              <a:t> </a:t>
            </a:r>
            <a:r>
              <a:rPr lang="de-CH" sz="1700" b="1" noProof="0" dirty="0" err="1">
                <a:latin typeface="+mn-lt"/>
              </a:rPr>
              <a:t>nella</a:t>
            </a:r>
            <a:r>
              <a:rPr lang="de-CH" sz="1700" noProof="0" dirty="0">
                <a:latin typeface="+mn-lt"/>
              </a:rPr>
              <a:t> ricerca secondaria?</a:t>
            </a:r>
          </a:p>
        </p:txBody>
      </p:sp>
      <p:sp>
        <p:nvSpPr>
          <p:cNvPr id="3" name="Textfeld 2">
            <a:extLst>
              <a:ext uri="{FF2B5EF4-FFF2-40B4-BE49-F238E27FC236}">
                <a16:creationId xmlns:a16="http://schemas.microsoft.com/office/drawing/2014/main" id="{881B1DC8-89E7-8436-6972-24F381E51BBE}"/>
              </a:ext>
            </a:extLst>
          </p:cNvPr>
          <p:cNvSpPr txBox="1"/>
          <p:nvPr/>
        </p:nvSpPr>
        <p:spPr>
          <a:xfrm>
            <a:off x="936122" y="879231"/>
            <a:ext cx="9087109" cy="646331"/>
          </a:xfrm>
          <a:prstGeom prst="rect">
            <a:avLst/>
          </a:prstGeom>
          <a:noFill/>
        </p:spPr>
        <p:txBody>
          <a:bodyPr wrap="square" rtlCol="0">
            <a:spAutoFit/>
          </a:bodyPr>
          <a:lstStyle/>
          <a:p>
            <a:r>
              <a:rPr lang="de-CH" b="1" noProof="0" dirty="0">
                <a:solidFill>
                  <a:srgbClr val="8EB403"/>
                </a:solidFill>
              </a:rPr>
              <a:t>Esercizio: «Troppa plastica monouso nelle offerte di cibo da asporto in Svizzera»</a:t>
            </a:r>
            <a:endParaRPr lang="de-CH" noProof="0" dirty="0">
              <a:solidFill>
                <a:srgbClr val="8EB403"/>
              </a:solidFill>
            </a:endParaRPr>
          </a:p>
          <a:p>
            <a:endParaRPr lang="de-CH" noProof="0" dirty="0"/>
          </a:p>
        </p:txBody>
      </p:sp>
      <p:grpSp>
        <p:nvGrpSpPr>
          <p:cNvPr id="6" name="Gruppieren 5">
            <a:extLst>
              <a:ext uri="{FF2B5EF4-FFF2-40B4-BE49-F238E27FC236}">
                <a16:creationId xmlns:a16="http://schemas.microsoft.com/office/drawing/2014/main" id="{F338BA6F-6EE4-0099-9D6E-D6B48D1A299A}"/>
              </a:ext>
            </a:extLst>
          </p:cNvPr>
          <p:cNvGrpSpPr/>
          <p:nvPr/>
        </p:nvGrpSpPr>
        <p:grpSpPr>
          <a:xfrm>
            <a:off x="10737669" y="0"/>
            <a:ext cx="1454331" cy="1277285"/>
            <a:chOff x="10737669" y="0"/>
            <a:chExt cx="1454331" cy="1277285"/>
          </a:xfrm>
        </p:grpSpPr>
        <p:sp>
          <p:nvSpPr>
            <p:cNvPr id="7" name="Rechteck 6">
              <a:extLst>
                <a:ext uri="{FF2B5EF4-FFF2-40B4-BE49-F238E27FC236}">
                  <a16:creationId xmlns:a16="http://schemas.microsoft.com/office/drawing/2014/main" id="{A70D76B7-F182-1DD8-C595-4180F6A6816C}"/>
                </a:ext>
              </a:extLst>
            </p:cNvPr>
            <p:cNvSpPr/>
            <p:nvPr/>
          </p:nvSpPr>
          <p:spPr>
            <a:xfrm>
              <a:off x="10737669" y="0"/>
              <a:ext cx="1454331" cy="12772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fik 8">
              <a:extLst>
                <a:ext uri="{FF2B5EF4-FFF2-40B4-BE49-F238E27FC236}">
                  <a16:creationId xmlns:a16="http://schemas.microsoft.com/office/drawing/2014/main" id="{00C7BB04-B067-2B51-DC2F-45E87F195F4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06137" y="197285"/>
              <a:ext cx="1080000" cy="1080000"/>
            </a:xfrm>
            <a:prstGeom prst="rect">
              <a:avLst/>
            </a:prstGeom>
          </p:spPr>
        </p:pic>
      </p:grpSp>
      <p:pic>
        <p:nvPicPr>
          <p:cNvPr id="11" name="Grafik 10">
            <a:extLst>
              <a:ext uri="{FF2B5EF4-FFF2-40B4-BE49-F238E27FC236}">
                <a16:creationId xmlns:a16="http://schemas.microsoft.com/office/drawing/2014/main" id="{A62EF657-AB19-0385-2B58-DE09CA704C46}"/>
              </a:ext>
            </a:extLst>
          </p:cNvPr>
          <p:cNvPicPr>
            <a:picLocks noChangeAspect="1"/>
          </p:cNvPicPr>
          <p:nvPr/>
        </p:nvPicPr>
        <p:blipFill>
          <a:blip r:embed="rId5" cstate="email">
            <a:extLst>
              <a:ext uri="{28A0092B-C50C-407E-A947-70E740481C1C}">
                <a14:useLocalDpi xmlns:a14="http://schemas.microsoft.com/office/drawing/2010/main"/>
              </a:ext>
            </a:extLst>
          </a:blip>
          <a:srcRect l="16070" t="14959" r="15637" b="15772"/>
          <a:stretch>
            <a:fillRect/>
          </a:stretch>
        </p:blipFill>
        <p:spPr>
          <a:xfrm>
            <a:off x="9721376" y="112522"/>
            <a:ext cx="1214850" cy="1232205"/>
          </a:xfrm>
          <a:prstGeom prst="rect">
            <a:avLst/>
          </a:prstGeom>
        </p:spPr>
      </p:pic>
    </p:spTree>
    <p:extLst>
      <p:ext uri="{BB962C8B-B14F-4D97-AF65-F5344CB8AC3E}">
        <p14:creationId xmlns:p14="http://schemas.microsoft.com/office/powerpoint/2010/main" val="4046775787"/>
      </p:ext>
    </p:extLst>
  </p:cSld>
  <p:clrMapOvr>
    <a:masterClrMapping/>
  </p:clrMapOvr>
</p:sld>
</file>

<file path=ppt/theme/theme1.xml><?xml version="1.0" encoding="utf-8"?>
<a:theme xmlns:a="http://schemas.openxmlformats.org/drawingml/2006/main" name="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2.xml><?xml version="1.0" encoding="utf-8"?>
<a:theme xmlns:a="http://schemas.openxmlformats.org/drawingml/2006/main" name="1_myidea">
  <a:themeElements>
    <a:clrScheme name="myidea-01">
      <a:dk1>
        <a:srgbClr val="073450"/>
      </a:dk1>
      <a:lt1>
        <a:sysClr val="window" lastClr="FFFFFF"/>
      </a:lt1>
      <a:dk2>
        <a:srgbClr val="135B87"/>
      </a:dk2>
      <a:lt2>
        <a:srgbClr val="D0D0D0"/>
      </a:lt2>
      <a:accent1>
        <a:srgbClr val="8EB403"/>
      </a:accent1>
      <a:accent2>
        <a:srgbClr val="FFC424"/>
      </a:accent2>
      <a:accent3>
        <a:srgbClr val="E7AB14"/>
      </a:accent3>
      <a:accent4>
        <a:srgbClr val="FF9E61"/>
      </a:accent4>
      <a:accent5>
        <a:srgbClr val="D17930"/>
      </a:accent5>
      <a:accent6>
        <a:srgbClr val="D0D0D0"/>
      </a:accent6>
      <a:hlink>
        <a:srgbClr val="96CB00"/>
      </a:hlink>
      <a:folHlink>
        <a:srgbClr val="B11B96"/>
      </a:folHlink>
    </a:clrScheme>
    <a:fontScheme name="myidea">
      <a:majorFont>
        <a:latin typeface="Century Gothic"/>
        <a:ea typeface=""/>
        <a:cs typeface=""/>
      </a:majorFont>
      <a:minorFont>
        <a:latin typeface="Century Gothic"/>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yidea" id="{188F9B45-897C-40C9-85A2-A9C2BA700BD4}" vid="{19FBC268-E0C9-463F-9190-6FDD742A0217}"/>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11073</Words>
  <Application>Microsoft Office PowerPoint</Application>
  <PresentationFormat>Breitbild</PresentationFormat>
  <Paragraphs>738</Paragraphs>
  <Slides>38</Slides>
  <Notes>38</Notes>
  <HiddenSlides>0</HiddenSlides>
  <MMClips>0</MMClips>
  <ScaleCrop>false</ScaleCrop>
  <HeadingPairs>
    <vt:vector size="6" baseType="variant">
      <vt:variant>
        <vt:lpstr>Verwendete Schriftarten</vt:lpstr>
      </vt:variant>
      <vt:variant>
        <vt:i4>10</vt:i4>
      </vt:variant>
      <vt:variant>
        <vt:lpstr>Design</vt:lpstr>
      </vt:variant>
      <vt:variant>
        <vt:i4>2</vt:i4>
      </vt:variant>
      <vt:variant>
        <vt:lpstr>Folientitel</vt:lpstr>
      </vt:variant>
      <vt:variant>
        <vt:i4>38</vt:i4>
      </vt:variant>
    </vt:vector>
  </HeadingPairs>
  <TitlesOfParts>
    <vt:vector size="50" baseType="lpstr">
      <vt:lpstr>Malgun Gothic</vt:lpstr>
      <vt:lpstr>MS PGothic</vt:lpstr>
      <vt:lpstr>Aptos</vt:lpstr>
      <vt:lpstr>Arial</vt:lpstr>
      <vt:lpstr>Calibri</vt:lpstr>
      <vt:lpstr>Century Gothic</vt:lpstr>
      <vt:lpstr>Roboto</vt:lpstr>
      <vt:lpstr>Symbol</vt:lpstr>
      <vt:lpstr>Times New Roman</vt:lpstr>
      <vt:lpstr>Wingdings</vt:lpstr>
      <vt:lpstr>myidea</vt:lpstr>
      <vt:lpstr>1_myidea</vt:lpstr>
      <vt:lpstr>PowerPoint-Präsentation</vt:lpstr>
      <vt:lpstr>PowerPoint-Präsentation</vt:lpstr>
      <vt:lpstr>Modulo 1:  Individuare un problema che valga la pena risolvere</vt:lpstr>
      <vt:lpstr>PowerPoint-Präsentation</vt:lpstr>
      <vt:lpstr> Unità didattica Analizzare in modo approfondito un ambito problematico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 Unità didattica Creazione di una mappa dell'empatia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Вертинская Елена</dc:creator>
  <cp:keywords>docId:4FB4221B80774DB15DCAFFCE749C9743</cp:keywords>
  <cp:lastModifiedBy>Jana Ruth Stucki</cp:lastModifiedBy>
  <cp:revision>1502</cp:revision>
  <cp:lastPrinted>2021-01-20T19:01:33Z</cp:lastPrinted>
  <dcterms:created xsi:type="dcterms:W3CDTF">2020-11-11T18:04:37Z</dcterms:created>
  <dcterms:modified xsi:type="dcterms:W3CDTF">2026-09-02T15:56:01Z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9eb5799-d0fd-4e27-b9df-61ef8d68c68c_Enabled">
    <vt:lpwstr>true</vt:lpwstr>
  </property>
  <property fmtid="{D5CDD505-2E9C-101B-9397-08002B2CF9AE}" pid="3" name="MSIP_Label_89eb5799-d0fd-4e27-b9df-61ef8d68c68c_SetDate">
    <vt:lpwstr>2020-12-27T13:36:00Z</vt:lpwstr>
  </property>
  <property fmtid="{D5CDD505-2E9C-101B-9397-08002B2CF9AE}" pid="4" name="MSIP_Label_89eb5799-d0fd-4e27-b9df-61ef8d68c68c_Method">
    <vt:lpwstr>Privileged</vt:lpwstr>
  </property>
  <property fmtid="{D5CDD505-2E9C-101B-9397-08002B2CF9AE}" pid="5" name="MSIP_Label_89eb5799-d0fd-4e27-b9df-61ef8d68c68c_Name">
    <vt:lpwstr>89eb5799-d0fd-4e27-b9df-61ef8d68c68c</vt:lpwstr>
  </property>
  <property fmtid="{D5CDD505-2E9C-101B-9397-08002B2CF9AE}" pid="6" name="MSIP_Label_89eb5799-d0fd-4e27-b9df-61ef8d68c68c_SiteId">
    <vt:lpwstr>d6a1cf8c-768e-4187-a738-b6e50c4deb4a</vt:lpwstr>
  </property>
  <property fmtid="{D5CDD505-2E9C-101B-9397-08002B2CF9AE}" pid="7" name="MSIP_Label_89eb5799-d0fd-4e27-b9df-61ef8d68c68c_ActionId">
    <vt:lpwstr>389c2b07-49a2-45df-bd3a-f01433ce34e9</vt:lpwstr>
  </property>
  <property fmtid="{D5CDD505-2E9C-101B-9397-08002B2CF9AE}" pid="8" name="MSIP_Label_89eb5799-d0fd-4e27-b9df-61ef8d68c68c_ContentBits">
    <vt:lpwstr>0</vt:lpwstr>
  </property>
</Properties>
</file>