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2.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871" r:id="rId2"/>
    <p:sldMasterId id="2147483888" r:id="rId3"/>
  </p:sldMasterIdLst>
  <p:notesMasterIdLst>
    <p:notesMasterId r:id="rId31"/>
  </p:notesMasterIdLst>
  <p:sldIdLst>
    <p:sldId id="2184" r:id="rId4"/>
    <p:sldId id="2202" r:id="rId5"/>
    <p:sldId id="2186" r:id="rId6"/>
    <p:sldId id="2185" r:id="rId7"/>
    <p:sldId id="2149" r:id="rId8"/>
    <p:sldId id="2180" r:id="rId9"/>
    <p:sldId id="2162" r:id="rId10"/>
    <p:sldId id="2156" r:id="rId11"/>
    <p:sldId id="2165" r:id="rId12"/>
    <p:sldId id="2166" r:id="rId13"/>
    <p:sldId id="2157" r:id="rId14"/>
    <p:sldId id="2167" r:id="rId15"/>
    <p:sldId id="2168" r:id="rId16"/>
    <p:sldId id="2169" r:id="rId17"/>
    <p:sldId id="2181" r:id="rId18"/>
    <p:sldId id="2170" r:id="rId19"/>
    <p:sldId id="2171" r:id="rId20"/>
    <p:sldId id="2173" r:id="rId21"/>
    <p:sldId id="2182" r:id="rId22"/>
    <p:sldId id="2183" r:id="rId23"/>
    <p:sldId id="2174" r:id="rId24"/>
    <p:sldId id="2172" r:id="rId25"/>
    <p:sldId id="2068" r:id="rId26"/>
    <p:sldId id="2176" r:id="rId27"/>
    <p:sldId id="2177" r:id="rId28"/>
    <p:sldId id="2178" r:id="rId29"/>
    <p:sldId id="2179" r:id="rId30"/>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AA76640-4AD6-897D-476B-065745185465}" name="Eveline Gutzwiller-Helfenfinger" initials="EG" userId="S::eveline.gutzwiller@phsz.ch::051a8f6c-2ee5-443c-80ae-0468ac528f16" providerId="AD"/>
  <p188:author id="{1A99C841-16D2-FF15-0DF9-6DB9875C33F5}" name="Bitetti Leandro" initials="LB" userId="S::leandro.bitetti@supsi.ch::e036b6eb-e6fe-4216-a110-9a0f80f36e0a" providerId="AD"/>
  <p188:author id="{25C3A8FA-95B7-A489-2F04-528522ED477A}" name="Müller Susan" initials="SM" userId="S::mls9@bfh.ch::130eb5c5-9aed-44bf-b216-64bd859fac5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üller Susan" initials="MS" lastIdx="1" clrIdx="0">
    <p:extLst>
      <p:ext uri="{19B8F6BF-5375-455C-9EA6-DF929625EA0E}">
        <p15:presenceInfo xmlns:p15="http://schemas.microsoft.com/office/powerpoint/2012/main" userId="S::mls9@bfh.ch::130eb5c5-9aed-44bf-b216-64bd859fac5e" providerId="AD"/>
      </p:ext>
    </p:extLst>
  </p:cmAuthor>
  <p:cmAuthor id="2" name="Eveline Gutzwiller" initials="EG" lastIdx="25" clrIdx="1">
    <p:extLst>
      <p:ext uri="{19B8F6BF-5375-455C-9EA6-DF929625EA0E}">
        <p15:presenceInfo xmlns:p15="http://schemas.microsoft.com/office/powerpoint/2012/main" userId="8d34d96c0307f392" providerId="Windows Live"/>
      </p:ext>
    </p:extLst>
  </p:cmAuthor>
  <p:cmAuthor id="3" name="Jossen Bettina" initials="JB" lastIdx="1" clrIdx="2">
    <p:extLst>
      <p:ext uri="{19B8F6BF-5375-455C-9EA6-DF929625EA0E}">
        <p15:presenceInfo xmlns:p15="http://schemas.microsoft.com/office/powerpoint/2012/main" userId="S::bettina.jossen@hep-verlag.ch::6f1b67fc-60ee-4bfb-9fc4-dead9e29589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6868"/>
    <a:srgbClr val="072A50"/>
    <a:srgbClr val="073450"/>
    <a:srgbClr val="738D05"/>
    <a:srgbClr val="0B4874"/>
    <a:srgbClr val="96CB00"/>
    <a:srgbClr val="FFC424"/>
    <a:srgbClr val="B11A96"/>
    <a:srgbClr val="000000"/>
    <a:srgbClr val="B11B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16DA210-FB5B-4158-B5E0-FEB733F419BA}" styleName="Stile chi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73A0DAA-6AF3-43AB-8588-CEC1D06C72B9}" styleName="Stile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385" autoAdjust="0"/>
    <p:restoredTop sz="80872" autoAdjust="0"/>
  </p:normalViewPr>
  <p:slideViewPr>
    <p:cSldViewPr snapToGrid="0">
      <p:cViewPr varScale="1">
        <p:scale>
          <a:sx n="60" d="100"/>
          <a:sy n="60" d="100"/>
        </p:scale>
        <p:origin x="472" y="36"/>
      </p:cViewPr>
      <p:guideLst>
        <p:guide orient="horz" pos="2183"/>
        <p:guide pos="3817"/>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p:scale>
          <a:sx n="100" d="100"/>
          <a:sy n="100" d="100"/>
        </p:scale>
        <p:origin x="2342" y="-149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commentAuthors" Target="commentAuthors.xml"/><Relationship Id="rId37" Type="http://schemas.microsoft.com/office/2018/10/relationships/authors" Target="author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heme" Target="theme/theme1.xml"/><Relationship Id="rId8" Type="http://schemas.openxmlformats.org/officeDocument/2006/relationships/slide" Target="slides/slide5.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A63D0C0-5BDE-495E-A54C-EA63650EE5ED}" type="datetimeFigureOut">
              <a:rPr lang="ru-RU" smtClean="0"/>
              <a:t>02.09.2026</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endParaRPr lang="ru-RU" dirty="0"/>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52985BD-394C-4249-9520-F7128BE881DD}" type="slidenum">
              <a:rPr lang="ru-RU" smtClean="0"/>
              <a:t>‹Nr.›</a:t>
            </a:fld>
            <a:endParaRPr lang="ru-RU"/>
          </a:p>
        </p:txBody>
      </p:sp>
    </p:spTree>
    <p:extLst>
      <p:ext uri="{BB962C8B-B14F-4D97-AF65-F5344CB8AC3E}">
        <p14:creationId xmlns:p14="http://schemas.microsoft.com/office/powerpoint/2010/main" val="3836305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24572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spcAft>
                <a:spcPts val="600"/>
              </a:spcAft>
            </a:pPr>
            <a:r>
              <a:rPr lang="it-CH" sz="1100" noProof="0" dirty="0">
                <a:latin typeface="Century Gothic" panose="020B0502020202020204" pitchFamily="34" charset="0"/>
              </a:rPr>
              <a:t>Raccontate la storia dietro questa immagine: un’azienda multinazionale ha scoperto che molti/molte clienti in Cina utilizzavano le lavatrici per lavare frutta e verdura anziché per lavare i vestiti.</a:t>
            </a:r>
            <a:br>
              <a:rPr lang="it-CH" sz="1100" noProof="0" dirty="0">
                <a:latin typeface="Century Gothic" panose="020B0502020202020204" pitchFamily="34" charset="0"/>
              </a:rPr>
            </a:br>
            <a:r>
              <a:rPr lang="it-CH" sz="1100" noProof="0" dirty="0">
                <a:latin typeface="Century Gothic" panose="020B0502020202020204" pitchFamily="34" charset="0"/>
              </a:rPr>
              <a:t>Ciò accadeva perché le persone avevano scoperto, nella loro vita quotidiana, che la funzione di centrifuga della lavatrice era un metodo efficiente e sicuro per lavare frutta e verdura.</a:t>
            </a:r>
            <a:br>
              <a:rPr lang="it-CH" sz="1100" noProof="0" dirty="0">
                <a:latin typeface="Century Gothic" panose="020B0502020202020204" pitchFamily="34" charset="0"/>
              </a:rPr>
            </a:br>
            <a:r>
              <a:rPr lang="it-CH" sz="1100" noProof="0" dirty="0">
                <a:latin typeface="Century Gothic" panose="020B0502020202020204" pitchFamily="34" charset="0"/>
              </a:rPr>
              <a:t>Inizialmente l’azienda pensava che i/le clienti stessero utilizzando il prodotto in modo errato, ma in realtà i/le clienti </a:t>
            </a:r>
            <a:r>
              <a:rPr lang="it-CH" sz="1100" i="1" noProof="0" dirty="0">
                <a:latin typeface="Century Gothic" panose="020B0502020202020204" pitchFamily="34" charset="0"/>
              </a:rPr>
              <a:t>ne</a:t>
            </a:r>
            <a:r>
              <a:rPr lang="it-CH" sz="1100" noProof="0" dirty="0">
                <a:latin typeface="Century Gothic" panose="020B0502020202020204" pitchFamily="34" charset="0"/>
              </a:rPr>
              <a:t> avevano semplicemente </a:t>
            </a:r>
            <a:r>
              <a:rPr lang="it-CH" sz="1100" i="1" noProof="0" dirty="0">
                <a:latin typeface="Century Gothic" panose="020B0502020202020204" pitchFamily="34" charset="0"/>
              </a:rPr>
              <a:t>ridefinito la funzione</a:t>
            </a:r>
            <a:r>
              <a:rPr lang="it-CH" sz="1100" noProof="0" dirty="0">
                <a:latin typeface="Century Gothic" panose="020B0502020202020204" pitchFamily="34" charset="0"/>
              </a:rPr>
              <a:t>.</a:t>
            </a:r>
            <a:br>
              <a:rPr lang="it-CH" sz="1100" noProof="0" dirty="0">
                <a:latin typeface="Century Gothic" panose="020B0502020202020204" pitchFamily="34" charset="0"/>
              </a:rPr>
            </a:br>
            <a:r>
              <a:rPr lang="it-CH" sz="1100" noProof="0" dirty="0">
                <a:latin typeface="Century Gothic" panose="020B0502020202020204" pitchFamily="34" charset="0"/>
              </a:rPr>
              <a:t>Questa storia illustra come </a:t>
            </a:r>
            <a:r>
              <a:rPr lang="it-CH" sz="1100" b="1" noProof="0" dirty="0">
                <a:latin typeface="Century Gothic" panose="020B0502020202020204" pitchFamily="34" charset="0"/>
              </a:rPr>
              <a:t>gli/le utenti </a:t>
            </a:r>
            <a:r>
              <a:rPr lang="it-CH" sz="1100" noProof="0" dirty="0">
                <a:latin typeface="Century Gothic" panose="020B0502020202020204" pitchFamily="34" charset="0"/>
              </a:rPr>
              <a:t>attribuiscano ai prodotti </a:t>
            </a:r>
            <a:r>
              <a:rPr lang="it-CH" sz="1100" b="1" noProof="0" dirty="0">
                <a:latin typeface="Century Gothic" panose="020B0502020202020204" pitchFamily="34" charset="0"/>
              </a:rPr>
              <a:t>un significato proprio</a:t>
            </a:r>
            <a:r>
              <a:rPr lang="it-CH" sz="1100" noProof="0" dirty="0">
                <a:latin typeface="Century Gothic" panose="020B0502020202020204" pitchFamily="34" charset="0"/>
              </a:rPr>
              <a:t>. Gli imprenditori/le imprenditrici devono quindi osservare come le persone si comportano effettivamente e non come, secondo loro, dovrebbero comportarsi.</a:t>
            </a:r>
          </a:p>
          <a:p>
            <a:pPr>
              <a:spcAft>
                <a:spcPts val="600"/>
              </a:spcAft>
            </a:pPr>
            <a:br>
              <a:rPr lang="it-CH" sz="1100" noProof="0" dirty="0">
                <a:latin typeface="Century Gothic" panose="020B0502020202020204" pitchFamily="34" charset="0"/>
              </a:rPr>
            </a:br>
            <a:r>
              <a:rPr lang="it-CH" sz="1100" noProof="0" dirty="0">
                <a:latin typeface="Century Gothic" panose="020B0502020202020204" pitchFamily="34" charset="0"/>
              </a:rPr>
              <a:t>Spunto di discussione: cosa ci dice questo riguardo alla comprensione dei/delle clienti?</a:t>
            </a:r>
            <a:br>
              <a:rPr lang="it-CH" sz="1100" noProof="0" dirty="0">
                <a:latin typeface="Century Gothic" panose="020B0502020202020204" pitchFamily="34" charset="0"/>
              </a:rPr>
            </a:br>
            <a:r>
              <a:rPr lang="it-CH" sz="1100" noProof="0" dirty="0">
                <a:latin typeface="Century Gothic" panose="020B0502020202020204" pitchFamily="34" charset="0"/>
              </a:rPr>
              <a:t>Messaggio chiave: gli/le utenti non sempre utilizzano un prodotto per lo scopo per cui è stato sviluppato – e proprio in questo spesso risiedono le opportunità di innovazione.</a:t>
            </a:r>
          </a:p>
        </p:txBody>
      </p:sp>
      <p:sp>
        <p:nvSpPr>
          <p:cNvPr id="4" name="Segnaposto numero diapositiva 3"/>
          <p:cNvSpPr>
            <a:spLocks noGrp="1"/>
          </p:cNvSpPr>
          <p:nvPr>
            <p:ph type="sldNum" sz="quarter" idx="5"/>
          </p:nvPr>
        </p:nvSpPr>
        <p:spPr/>
        <p:txBody>
          <a:bodyPr/>
          <a:lstStyle/>
          <a:p>
            <a:fld id="{552985BD-394C-4249-9520-F7128BE881DD}" type="slidenum">
              <a:rPr lang="ru-RU" smtClean="0"/>
              <a:t>10</a:t>
            </a:fld>
            <a:endParaRPr lang="ru-RU"/>
          </a:p>
        </p:txBody>
      </p:sp>
    </p:spTree>
    <p:extLst>
      <p:ext uri="{BB962C8B-B14F-4D97-AF65-F5344CB8AC3E}">
        <p14:creationId xmlns:p14="http://schemas.microsoft.com/office/powerpoint/2010/main" val="13286389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spcAft>
                <a:spcPts val="600"/>
              </a:spcAft>
            </a:pPr>
            <a:r>
              <a:rPr lang="it-CH" sz="1100" noProof="0" dirty="0">
                <a:latin typeface="Century Gothic" panose="020B0502020202020204" pitchFamily="34" charset="0"/>
              </a:rPr>
              <a:t>Questa è una diapositiva pensata per essere fonte di ispirazione. L’obiettivo non è chiedere alle persone in formazione di preparare una presentazione completa, ma di capire cosa </a:t>
            </a:r>
            <a:r>
              <a:rPr lang="it-CH" sz="1100" i="1" noProof="0" dirty="0">
                <a:latin typeface="Century Gothic" panose="020B0502020202020204" pitchFamily="34" charset="0"/>
              </a:rPr>
              <a:t>sia davvero importante </a:t>
            </a:r>
            <a:r>
              <a:rPr lang="it-CH" sz="1100" noProof="0" dirty="0">
                <a:latin typeface="Century Gothic" panose="020B0502020202020204" pitchFamily="34" charset="0"/>
              </a:rPr>
              <a:t>per il/la cliente.</a:t>
            </a:r>
          </a:p>
          <a:p>
            <a:pPr>
              <a:spcAft>
                <a:spcPts val="600"/>
              </a:spcAft>
            </a:pPr>
            <a:br>
              <a:rPr lang="it-CH" sz="1100" noProof="0" dirty="0">
                <a:latin typeface="Century Gothic" panose="020B0502020202020204" pitchFamily="34" charset="0"/>
              </a:rPr>
            </a:br>
            <a:r>
              <a:rPr lang="it-CH" sz="1100" noProof="0" dirty="0">
                <a:latin typeface="Century Gothic" panose="020B0502020202020204" pitchFamily="34" charset="0"/>
              </a:rPr>
              <a:t>Chiedete alle persone in formazione di leggere le sezioni presenti sulla diapositiva – Identità, Compito da svolgere, Soluzione attuale, Frustrazione, Nuova soluzione, Accettazione, Risultato – e discutete brevemente ogni singolo punto.</a:t>
            </a:r>
            <a:br>
              <a:rPr lang="it-CH" sz="1100" noProof="0" dirty="0">
                <a:latin typeface="Century Gothic" panose="020B0502020202020204" pitchFamily="34" charset="0"/>
              </a:rPr>
            </a:br>
            <a:r>
              <a:rPr lang="it-CH" sz="1100" noProof="0" dirty="0">
                <a:latin typeface="Century Gothic" panose="020B0502020202020204" pitchFamily="34" charset="0"/>
              </a:rPr>
              <a:t>Spiegate che pensare alla situazione in cui sia il/la cliente a presentare l’idea delle persone in formazione le costringe a ragionare al contrario: cosa metterebbe in risalto il/la cliente se questo prodotto migliorasse davvero la sua vita?</a:t>
            </a:r>
            <a:br>
              <a:rPr lang="it-CH" sz="1100" noProof="0" dirty="0">
                <a:latin typeface="Century Gothic" panose="020B0502020202020204" pitchFamily="34" charset="0"/>
              </a:rPr>
            </a:br>
            <a:r>
              <a:rPr lang="it-CH" sz="1100" noProof="0" dirty="0">
                <a:latin typeface="Century Gothic" panose="020B0502020202020204" pitchFamily="34" charset="0"/>
              </a:rPr>
              <a:t>Questa attività si ricollega al tema </a:t>
            </a:r>
            <a:r>
              <a:rPr lang="it-CH" sz="1100" i="1" noProof="0" dirty="0">
                <a:latin typeface="Century Gothic" panose="020B0502020202020204" pitchFamily="34" charset="0"/>
              </a:rPr>
              <a:t>Definire</a:t>
            </a:r>
            <a:r>
              <a:rPr lang="it-CH" sz="1100" noProof="0" dirty="0">
                <a:latin typeface="Century Gothic" panose="020B0502020202020204" pitchFamily="34" charset="0"/>
              </a:rPr>
              <a:t> la </a:t>
            </a:r>
            <a:r>
              <a:rPr lang="it-CH" sz="1100" i="1" noProof="0" dirty="0">
                <a:latin typeface="Century Gothic" panose="020B0502020202020204" pitchFamily="34" charset="0"/>
              </a:rPr>
              <a:t>«Persona» </a:t>
            </a:r>
            <a:r>
              <a:rPr lang="it-CH" sz="1100" noProof="0" dirty="0">
                <a:latin typeface="Century Gothic" panose="020B0502020202020204" pitchFamily="34" charset="0"/>
              </a:rPr>
              <a:t>e prepara le persone in formazione a formulare in seguito le proposte di valore dal punto di vista del/della cliente e non da quello aziendale.</a:t>
            </a:r>
            <a:br>
              <a:rPr lang="it-CH" sz="1100" noProof="0" dirty="0">
                <a:latin typeface="Century Gothic" panose="020B0502020202020204" pitchFamily="34" charset="0"/>
              </a:rPr>
            </a:br>
            <a:r>
              <a:rPr lang="it-CH" sz="1100" noProof="0" dirty="0">
                <a:latin typeface="Century Gothic" panose="020B0502020202020204" pitchFamily="34" charset="0"/>
              </a:rPr>
              <a:t>Stimolate le persone in formazione a riflettere: se il mio/la mia cliente potesse spiegare la mia idea ad altri, quale storia racconterebbe?</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11</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9018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F1BA2-7CBA-B639-66C7-AE4FA6ED4A6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6456DAE-E2EB-D203-0F4D-10AD4159A44F}"/>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9A39E65-B1DA-511B-4CD6-3AB6CF7C97BF}"/>
              </a:ext>
            </a:extLst>
          </p:cNvPr>
          <p:cNvSpPr>
            <a:spLocks noGrp="1"/>
          </p:cNvSpPr>
          <p:nvPr>
            <p:ph type="body" idx="1"/>
          </p:nvPr>
        </p:nvSpPr>
        <p:spPr/>
        <p:txBody>
          <a:bodyPr/>
          <a:lstStyle/>
          <a:p>
            <a:pPr>
              <a:spcAft>
                <a:spcPts val="600"/>
              </a:spcAft>
            </a:pPr>
            <a:r>
              <a:rPr lang="it-CH" sz="1100" noProof="0" dirty="0">
                <a:latin typeface="Century Gothic" panose="020B0502020202020204" pitchFamily="34" charset="0"/>
              </a:rPr>
              <a:t>Presentate questa storia del defunto professore di Harvard Clayton Christensen, che ha sviluppato la teoria dei</a:t>
            </a:r>
            <a:r>
              <a:rPr lang="it-CH" sz="1100" i="1" noProof="0" dirty="0">
                <a:latin typeface="Century Gothic" panose="020B0502020202020204" pitchFamily="34" charset="0"/>
              </a:rPr>
              <a:t> “Jobs to Be </a:t>
            </a:r>
            <a:r>
              <a:rPr lang="it-CH" sz="1100" noProof="0" dirty="0">
                <a:latin typeface="Century Gothic" panose="020B0502020202020204" pitchFamily="34" charset="0"/>
              </a:rPr>
              <a:t>Done”. Christensen è stato uno dei pensatori più influenti nel campo della gestione dell’innovazione. È noto soprattutto per la sua teoria </a:t>
            </a:r>
            <a:r>
              <a:rPr lang="it-CH" sz="1100" b="0" noProof="0" dirty="0">
                <a:latin typeface="Century Gothic" panose="020B0502020202020204" pitchFamily="34" charset="0"/>
              </a:rPr>
              <a:t>dell’i</a:t>
            </a:r>
            <a:r>
              <a:rPr lang="it-CH" sz="1100" b="1" noProof="0" dirty="0">
                <a:latin typeface="Century Gothic" panose="020B0502020202020204" pitchFamily="34" charset="0"/>
              </a:rPr>
              <a:t>nnovazione dirompente </a:t>
            </a:r>
            <a:r>
              <a:rPr lang="it-CH" sz="1100" b="0" noProof="0" dirty="0">
                <a:latin typeface="Century Gothic" panose="020B0502020202020204" pitchFamily="34" charset="0"/>
              </a:rPr>
              <a:t>(</a:t>
            </a:r>
            <a:r>
              <a:rPr lang="it-CH" sz="1100" b="1" noProof="0" dirty="0">
                <a:latin typeface="Century Gothic" panose="020B0502020202020204" pitchFamily="34" charset="0"/>
              </a:rPr>
              <a:t>disruptive </a:t>
            </a:r>
            <a:r>
              <a:rPr lang="it-CH" sz="1100" b="1" noProof="0" dirty="0" err="1">
                <a:latin typeface="Century Gothic" panose="020B0502020202020204" pitchFamily="34" charset="0"/>
              </a:rPr>
              <a:t>innovation</a:t>
            </a:r>
            <a:r>
              <a:rPr lang="it-CH" sz="1100" b="1" noProof="0" dirty="0">
                <a:latin typeface="Century Gothic" panose="020B0502020202020204" pitchFamily="34" charset="0"/>
              </a:rPr>
              <a:t>)</a:t>
            </a:r>
            <a:r>
              <a:rPr lang="it-CH" sz="1100" noProof="0" dirty="0">
                <a:latin typeface="Century Gothic" panose="020B0502020202020204" pitchFamily="34" charset="0"/>
              </a:rPr>
              <a:t>.</a:t>
            </a:r>
            <a:br>
              <a:rPr lang="it-CH" sz="1100" noProof="0" dirty="0">
                <a:latin typeface="Century Gothic" panose="020B0502020202020204" pitchFamily="34" charset="0"/>
              </a:rPr>
            </a:br>
            <a:r>
              <a:rPr lang="it-CH" sz="1100" noProof="0" dirty="0">
                <a:latin typeface="Century Gothic" panose="020B0502020202020204" pitchFamily="34" charset="0"/>
              </a:rPr>
              <a:t>McDonald's voleva aumentare le vendite dei </a:t>
            </a:r>
            <a:r>
              <a:rPr lang="it-CH" sz="1100" noProof="0" dirty="0" err="1">
                <a:latin typeface="Century Gothic" panose="020B0502020202020204" pitchFamily="34" charset="0"/>
              </a:rPr>
              <a:t>milkshake</a:t>
            </a:r>
            <a:r>
              <a:rPr lang="it-CH" sz="1100" noProof="0" dirty="0">
                <a:latin typeface="Century Gothic" panose="020B0502020202020204" pitchFamily="34" charset="0"/>
              </a:rPr>
              <a:t> modificandone il gusto, il prezzo e la confezione, ma nulla funzionava.</a:t>
            </a:r>
            <a:br>
              <a:rPr lang="it-CH" sz="1100" noProof="0" dirty="0">
                <a:latin typeface="Century Gothic" panose="020B0502020202020204" pitchFamily="34" charset="0"/>
              </a:rPr>
            </a:br>
            <a:r>
              <a:rPr lang="it-CH" sz="1100" noProof="0" dirty="0">
                <a:latin typeface="Century Gothic" panose="020B0502020202020204" pitchFamily="34" charset="0"/>
              </a:rPr>
              <a:t>Christensen pose una domanda diversa: «Perché le persone comprano un </a:t>
            </a:r>
            <a:r>
              <a:rPr lang="it-CH" sz="1100" noProof="0" dirty="0" err="1">
                <a:latin typeface="Century Gothic" panose="020B0502020202020204" pitchFamily="34" charset="0"/>
              </a:rPr>
              <a:t>milkshake</a:t>
            </a:r>
            <a:r>
              <a:rPr lang="it-CH" sz="1100" noProof="0" dirty="0">
                <a:latin typeface="Century Gothic" panose="020B0502020202020204" pitchFamily="34" charset="0"/>
              </a:rPr>
              <a:t>?»</a:t>
            </a:r>
            <a:br>
              <a:rPr lang="it-CH" sz="1100" noProof="0" dirty="0">
                <a:latin typeface="Century Gothic" panose="020B0502020202020204" pitchFamily="34" charset="0"/>
              </a:rPr>
            </a:br>
            <a:r>
              <a:rPr lang="it-CH" sz="1100" noProof="0" dirty="0">
                <a:latin typeface="Century Gothic" panose="020B0502020202020204" pitchFamily="34" charset="0"/>
              </a:rPr>
              <a:t>In altre parole: quale </a:t>
            </a:r>
            <a:r>
              <a:rPr lang="it-CH" sz="1100" i="1" noProof="0" dirty="0">
                <a:latin typeface="Century Gothic" panose="020B0502020202020204" pitchFamily="34" charset="0"/>
              </a:rPr>
              <a:t>compito </a:t>
            </a:r>
            <a:r>
              <a:rPr lang="it-CH" sz="1100" noProof="0" dirty="0">
                <a:latin typeface="Century Gothic" panose="020B0502020202020204" pitchFamily="34" charset="0"/>
              </a:rPr>
              <a:t>volevano svolgere con quell’acquisto?</a:t>
            </a:r>
            <a:br>
              <a:rPr lang="it-CH" sz="1100" noProof="0" dirty="0">
                <a:latin typeface="Century Gothic" panose="020B0502020202020204" pitchFamily="34" charset="0"/>
              </a:rPr>
            </a:br>
            <a:r>
              <a:rPr lang="it-CH" sz="1100" noProof="0" dirty="0">
                <a:latin typeface="Century Gothic" panose="020B0502020202020204" pitchFamily="34" charset="0"/>
              </a:rPr>
              <a:t>I/le clienti acquistano prodotti per svolgere un compito nella loro vita e, quando sul mercato arriva qualcosa di migliore, abbandonano il vecchio prodotto. </a:t>
            </a:r>
          </a:p>
          <a:p>
            <a:pPr>
              <a:spcAft>
                <a:spcPts val="600"/>
              </a:spcAft>
            </a:pPr>
            <a:br>
              <a:rPr lang="it-CH" sz="1100" noProof="0" dirty="0">
                <a:latin typeface="Century Gothic" panose="020B0502020202020204" pitchFamily="34" charset="0"/>
              </a:rPr>
            </a:br>
            <a:r>
              <a:rPr lang="it-CH" sz="1100" noProof="0" dirty="0">
                <a:latin typeface="Century Gothic" panose="020B0502020202020204" pitchFamily="34" charset="0"/>
              </a:rPr>
              <a:t>Questa semplice metafora sposta l’attenzione dalle caratteristiche del prodotto allo scopo per il/la cliente – da </a:t>
            </a:r>
            <a:r>
              <a:rPr lang="it-CH" sz="1100" i="1" noProof="0" dirty="0">
                <a:latin typeface="Century Gothic" panose="020B0502020202020204" pitchFamily="34" charset="0"/>
              </a:rPr>
              <a:t>«Cosa vendiamo?» </a:t>
            </a:r>
            <a:r>
              <a:rPr lang="it-CH" sz="1100" noProof="0" dirty="0">
                <a:latin typeface="Century Gothic" panose="020B0502020202020204" pitchFamily="34" charset="0"/>
              </a:rPr>
              <a:t>a </a:t>
            </a:r>
            <a:r>
              <a:rPr lang="it-CH" sz="1100" i="1" noProof="0" dirty="0">
                <a:latin typeface="Century Gothic" panose="020B0502020202020204" pitchFamily="34" charset="0"/>
              </a:rPr>
              <a:t>«Quale progresso vuole ottenere il/la cliente?».</a:t>
            </a:r>
          </a:p>
        </p:txBody>
      </p:sp>
      <p:sp>
        <p:nvSpPr>
          <p:cNvPr id="4" name="Foliennummernplatzhalter 3">
            <a:extLst>
              <a:ext uri="{FF2B5EF4-FFF2-40B4-BE49-F238E27FC236}">
                <a16:creationId xmlns:a16="http://schemas.microsoft.com/office/drawing/2014/main" id="{256A3445-A2EE-550B-AED5-D4BC558D4F5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15614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55181-004D-FD35-9450-A3E40CD6ED0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5C5BEEB-DC29-58F4-B3F8-05120BD5422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B2944B6-EC84-CBCD-FB45-B55F68CFB24F}"/>
              </a:ext>
            </a:extLst>
          </p:cNvPr>
          <p:cNvSpPr>
            <a:spLocks noGrp="1"/>
          </p:cNvSpPr>
          <p:nvPr>
            <p:ph type="body" idx="1"/>
          </p:nvPr>
        </p:nvSpPr>
        <p:spPr/>
        <p:txBody>
          <a:bodyPr/>
          <a:lstStyle/>
          <a:p>
            <a:pPr>
              <a:spcAft>
                <a:spcPts val="600"/>
              </a:spcAft>
            </a:pPr>
            <a:r>
              <a:rPr lang="it-CH" sz="1100" noProof="0" dirty="0">
                <a:latin typeface="Century Gothic" panose="020B0502020202020204" pitchFamily="34" charset="0"/>
              </a:rPr>
              <a:t>Il team di Christensen ha osservato direttamente i/le clienti e li/le ha intervistati nel ristorante.</a:t>
            </a:r>
            <a:br>
              <a:rPr lang="it-CH" sz="1100" noProof="0" dirty="0">
                <a:latin typeface="Century Gothic" panose="020B0502020202020204" pitchFamily="34" charset="0"/>
              </a:rPr>
            </a:br>
            <a:r>
              <a:rPr lang="it-CH" sz="1100" noProof="0" dirty="0">
                <a:latin typeface="Century Gothic" panose="020B0502020202020204" pitchFamily="34" charset="0"/>
              </a:rPr>
              <a:t>Hanno scoperto che molti/molte clienti acquistavano i </a:t>
            </a:r>
            <a:r>
              <a:rPr lang="it-CH" sz="1100" noProof="0" dirty="0" err="1">
                <a:latin typeface="Century Gothic" panose="020B0502020202020204" pitchFamily="34" charset="0"/>
              </a:rPr>
              <a:t>milkshake</a:t>
            </a:r>
            <a:r>
              <a:rPr lang="it-CH" sz="1100" noProof="0" dirty="0">
                <a:latin typeface="Century Gothic" panose="020B0502020202020204" pitchFamily="34" charset="0"/>
              </a:rPr>
              <a:t> la mattina presto per il tragitto verso il lavoro: saziavano lo stomaco, erano facili da trasportare e rendevano il viaggio più piacevole.</a:t>
            </a:r>
            <a:br>
              <a:rPr lang="it-CH" sz="1100" noProof="0" dirty="0">
                <a:latin typeface="Century Gothic" panose="020B0502020202020204" pitchFamily="34" charset="0"/>
              </a:rPr>
            </a:br>
            <a:r>
              <a:rPr lang="it-CH" sz="1100" i="1" noProof="0" dirty="0">
                <a:latin typeface="Century Gothic" panose="020B0502020202020204" pitchFamily="34" charset="0"/>
              </a:rPr>
              <a:t>La funzione pratica </a:t>
            </a:r>
            <a:r>
              <a:rPr lang="it-CH" sz="1100" noProof="0" dirty="0">
                <a:latin typeface="Century Gothic" panose="020B0502020202020204" pitchFamily="34" charset="0"/>
              </a:rPr>
              <a:t>del </a:t>
            </a:r>
            <a:r>
              <a:rPr lang="it-CH" sz="1100" noProof="0" dirty="0" err="1">
                <a:latin typeface="Century Gothic" panose="020B0502020202020204" pitchFamily="34" charset="0"/>
              </a:rPr>
              <a:t>milkshake</a:t>
            </a:r>
            <a:r>
              <a:rPr lang="it-CH" sz="1100" noProof="0" dirty="0">
                <a:latin typeface="Century Gothic" panose="020B0502020202020204" pitchFamily="34" charset="0"/>
              </a:rPr>
              <a:t> era quella di saziare durante il tragitto, ma </a:t>
            </a:r>
            <a:r>
              <a:rPr lang="it-CH" sz="1100" i="1" noProof="0" dirty="0">
                <a:latin typeface="Century Gothic" panose="020B0502020202020204" pitchFamily="34" charset="0"/>
              </a:rPr>
              <a:t>la</a:t>
            </a:r>
            <a:r>
              <a:rPr lang="it-CH" sz="1100" noProof="0" dirty="0">
                <a:latin typeface="Century Gothic" panose="020B0502020202020204" pitchFamily="34" charset="0"/>
              </a:rPr>
              <a:t> sua </a:t>
            </a:r>
            <a:r>
              <a:rPr lang="it-CH" sz="1100" i="1" noProof="0" dirty="0">
                <a:latin typeface="Century Gothic" panose="020B0502020202020204" pitchFamily="34" charset="0"/>
              </a:rPr>
              <a:t>funzione emotiva </a:t>
            </a:r>
            <a:r>
              <a:rPr lang="it-CH" sz="1100" noProof="0" dirty="0">
                <a:latin typeface="Century Gothic" panose="020B0502020202020204" pitchFamily="34" charset="0"/>
              </a:rPr>
              <a:t>era quella di rendere più piacevole il viaggio verso il lavoro.</a:t>
            </a:r>
            <a:br>
              <a:rPr lang="it-CH" sz="1100" noProof="0" dirty="0">
                <a:latin typeface="Century Gothic" panose="020B0502020202020204" pitchFamily="34" charset="0"/>
              </a:rPr>
            </a:br>
            <a:r>
              <a:rPr lang="it-CH" sz="1100" noProof="0" dirty="0">
                <a:latin typeface="Century Gothic" panose="020B0502020202020204" pitchFamily="34" charset="0"/>
              </a:rPr>
              <a:t>Questa storia sottolinea l’importanza della ricerca sul campo: le vere scoperte nascono dall’osservazione dei comportamenti reali.</a:t>
            </a:r>
            <a:br>
              <a:rPr lang="it-CH" sz="1100" noProof="0" dirty="0">
                <a:latin typeface="Century Gothic" panose="020B0502020202020204" pitchFamily="34" charset="0"/>
              </a:rPr>
            </a:br>
            <a:r>
              <a:rPr lang="it-CH" sz="1100" noProof="0" dirty="0">
                <a:latin typeface="Century Gothic" panose="020B0502020202020204" pitchFamily="34" charset="0"/>
              </a:rPr>
              <a:t>La conclusione più importante: le persone non acquistano prodotti, acquistano progresso.</a:t>
            </a:r>
            <a:br>
              <a:rPr lang="it-CH" sz="1100" noProof="0" dirty="0">
                <a:latin typeface="Century Gothic" panose="020B0502020202020204" pitchFamily="34" charset="0"/>
              </a:rPr>
            </a:br>
            <a:r>
              <a:rPr lang="it-CH" sz="1100" noProof="0" dirty="0">
                <a:latin typeface="Century Gothic" panose="020B0502020202020204" pitchFamily="34" charset="0"/>
              </a:rPr>
              <a:t>Osservare come i/le clienti utilizzano i prodotti nel loro contesto rivela il vero valore che vi attribuiscono.</a:t>
            </a:r>
          </a:p>
        </p:txBody>
      </p:sp>
      <p:sp>
        <p:nvSpPr>
          <p:cNvPr id="4" name="Foliennummernplatzhalter 3">
            <a:extLst>
              <a:ext uri="{FF2B5EF4-FFF2-40B4-BE49-F238E27FC236}">
                <a16:creationId xmlns:a16="http://schemas.microsoft.com/office/drawing/2014/main" id="{529D16A3-4144-FEFC-DA9A-921D66DDC6C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13</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71036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5F4C0-0A72-E6A1-8628-CACBC400EBD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13AC4E6-DF1E-0F92-9714-2260B5AB519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233D2AB-8563-F0CD-B1B4-AB7AF92FF305}"/>
              </a:ext>
            </a:extLst>
          </p:cNvPr>
          <p:cNvSpPr>
            <a:spLocks noGrp="1"/>
          </p:cNvSpPr>
          <p:nvPr>
            <p:ph type="body" idx="1"/>
          </p:nvPr>
        </p:nvSpPr>
        <p:spPr/>
        <p:txBody>
          <a:bodyPr/>
          <a:lstStyle/>
          <a:p>
            <a:pPr marL="0" indent="0">
              <a:spcAft>
                <a:spcPts val="600"/>
              </a:spcAft>
              <a:buFont typeface="Arial" panose="020B0604020202020204" pitchFamily="34" charset="0"/>
              <a:buNone/>
            </a:pPr>
            <a:r>
              <a:rPr lang="it-CH" sz="1100" noProof="0" dirty="0">
                <a:latin typeface="Century Gothic" panose="020B0502020202020204" pitchFamily="34" charset="0"/>
              </a:rPr>
              <a:t>Un </a:t>
            </a:r>
            <a:r>
              <a:rPr lang="it-CH" sz="1100" i="1" noProof="0" dirty="0">
                <a:latin typeface="Century Gothic" panose="020B0502020202020204" pitchFamily="34" charset="0"/>
              </a:rPr>
              <a:t>compito da svolgere </a:t>
            </a:r>
            <a:r>
              <a:rPr lang="it-CH" sz="1100" noProof="0" dirty="0">
                <a:latin typeface="Century Gothic" panose="020B0502020202020204" pitchFamily="34" charset="0"/>
              </a:rPr>
              <a:t>esprime il progresso che una persona cerca di raggiungere in un determinato contesto.</a:t>
            </a:r>
            <a:br>
              <a:rPr lang="it-CH" sz="1100" noProof="0" dirty="0">
                <a:latin typeface="Century Gothic" panose="020B0502020202020204" pitchFamily="34" charset="0"/>
              </a:rPr>
            </a:br>
            <a:r>
              <a:rPr lang="it-CH" sz="1100" noProof="0" dirty="0">
                <a:latin typeface="Century Gothic" panose="020B0502020202020204" pitchFamily="34" charset="0"/>
              </a:rPr>
              <a:t>Per strutturarlo</a:t>
            </a:r>
            <a:r>
              <a:rPr lang="it-CH" sz="1100" b="1" noProof="0" dirty="0">
                <a:latin typeface="Century Gothic" panose="020B0502020202020204" pitchFamily="34" charset="0"/>
              </a:rPr>
              <a:t>, </a:t>
            </a:r>
            <a:r>
              <a:rPr lang="it-CH" sz="1100" noProof="0" dirty="0">
                <a:latin typeface="Century Gothic" panose="020B0502020202020204" pitchFamily="34" charset="0"/>
              </a:rPr>
              <a:t>utilizzate la formula</a:t>
            </a:r>
            <a:r>
              <a:rPr lang="it-CH" sz="1100" b="1" noProof="0" dirty="0">
                <a:latin typeface="Century Gothic" panose="020B0502020202020204" pitchFamily="34" charset="0"/>
              </a:rPr>
              <a:t>: verbo d'azione + oggetto dell'azione + contestualizzazione</a:t>
            </a:r>
            <a:r>
              <a:rPr lang="it-CH" sz="1100" noProof="0" dirty="0">
                <a:latin typeface="Century Gothic" panose="020B0502020202020204" pitchFamily="34" charset="0"/>
              </a:rPr>
              <a:t>.</a:t>
            </a:r>
            <a:br>
              <a:rPr lang="it-CH" sz="1100" noProof="0" dirty="0">
                <a:latin typeface="Century Gothic" panose="020B0502020202020204" pitchFamily="34" charset="0"/>
              </a:rPr>
            </a:br>
            <a:endParaRPr lang="it-CH" sz="1100" noProof="0" dirty="0">
              <a:latin typeface="Century Gothic" panose="020B0502020202020204" pitchFamily="34" charset="0"/>
            </a:endParaRPr>
          </a:p>
          <a:p>
            <a:pPr marL="0" indent="0">
              <a:spcAft>
                <a:spcPts val="600"/>
              </a:spcAft>
              <a:buFont typeface="Arial" panose="020B0604020202020204" pitchFamily="34" charset="0"/>
              <a:buNone/>
            </a:pPr>
            <a:r>
              <a:rPr lang="it-CH" sz="1100" noProof="0" dirty="0">
                <a:latin typeface="Century Gothic" panose="020B0502020202020204" pitchFamily="34" charset="0"/>
              </a:rPr>
              <a:t>Esempi:</a:t>
            </a:r>
          </a:p>
          <a:p>
            <a:pPr marL="171450" indent="-171450">
              <a:spcAft>
                <a:spcPts val="600"/>
              </a:spcAft>
              <a:buFont typeface="Arial" panose="020B0604020202020204" pitchFamily="34" charset="0"/>
              <a:buChar char="•"/>
            </a:pPr>
            <a:r>
              <a:rPr lang="it-CH" sz="1100" i="1" noProof="0" dirty="0">
                <a:latin typeface="Century Gothic" panose="020B0502020202020204" pitchFamily="34" charset="0"/>
              </a:rPr>
              <a:t>Acquistare alimenti sani mentre si è in giro </a:t>
            </a:r>
            <a:r>
              <a:rPr lang="it-CH" sz="1100" noProof="0" dirty="0">
                <a:latin typeface="Century Gothic" panose="020B0502020202020204" pitchFamily="34" charset="0"/>
              </a:rPr>
              <a:t>(mantenersi in salute nonostante la mancanza di tempo)</a:t>
            </a:r>
          </a:p>
          <a:p>
            <a:pPr marL="171450" indent="-171450">
              <a:spcAft>
                <a:spcPts val="600"/>
              </a:spcAft>
              <a:buFont typeface="Arial" panose="020B0604020202020204" pitchFamily="34" charset="0"/>
              <a:buChar char="•"/>
            </a:pPr>
            <a:r>
              <a:rPr lang="it-CH" sz="1100" i="1" noProof="0" dirty="0">
                <a:latin typeface="Century Gothic" panose="020B0502020202020204" pitchFamily="34" charset="0"/>
              </a:rPr>
              <a:t>Acquisire nuove competenze nel tempo libero </a:t>
            </a:r>
            <a:r>
              <a:rPr lang="it-CH" sz="1100" noProof="0" dirty="0">
                <a:latin typeface="Century Gothic" panose="020B0502020202020204" pitchFamily="34" charset="0"/>
              </a:rPr>
              <a:t>(crescere personalmente nonostante la disponibilità di tempo limitata)</a:t>
            </a:r>
          </a:p>
          <a:p>
            <a:pPr marL="0" indent="0">
              <a:spcAft>
                <a:spcPts val="600"/>
              </a:spcAft>
              <a:buFont typeface="Arial" panose="020B0604020202020204" pitchFamily="34" charset="0"/>
              <a:buNone/>
            </a:pPr>
            <a:endParaRPr lang="it-CH" sz="1100" noProof="0" dirty="0">
              <a:latin typeface="Century Gothic" panose="020B0502020202020204" pitchFamily="34" charset="0"/>
            </a:endParaRPr>
          </a:p>
          <a:p>
            <a:pPr marL="0" indent="0">
              <a:spcAft>
                <a:spcPts val="600"/>
              </a:spcAft>
              <a:buFont typeface="Arial" panose="020B0604020202020204" pitchFamily="34" charset="0"/>
              <a:buNone/>
            </a:pPr>
            <a:r>
              <a:rPr lang="it-CH" sz="1100" noProof="0" dirty="0">
                <a:latin typeface="Century Gothic" panose="020B0502020202020204" pitchFamily="34" charset="0"/>
              </a:rPr>
              <a:t>Ogni compito presenta solitamente aspetti correlati: funzionali, emotivi e sociali.</a:t>
            </a:r>
          </a:p>
        </p:txBody>
      </p:sp>
      <p:sp>
        <p:nvSpPr>
          <p:cNvPr id="4" name="Foliennummernplatzhalter 3">
            <a:extLst>
              <a:ext uri="{FF2B5EF4-FFF2-40B4-BE49-F238E27FC236}">
                <a16:creationId xmlns:a16="http://schemas.microsoft.com/office/drawing/2014/main" id="{37FBEDEA-5578-275B-076A-280FE486C44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14</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09304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A142A-53D3-300D-9D3A-5A3646D8A22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4277DE2-9B14-2F4F-D665-4C2EAD2D50C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F88EEDA-0943-9980-BEB5-9E70614EF9DD}"/>
              </a:ext>
            </a:extLst>
          </p:cNvPr>
          <p:cNvSpPr>
            <a:spLocks noGrp="1"/>
          </p:cNvSpPr>
          <p:nvPr>
            <p:ph type="body" idx="1"/>
          </p:nvPr>
        </p:nvSpPr>
        <p:spPr/>
        <p:txBody>
          <a:bodyPr/>
          <a:lstStyle/>
          <a:p>
            <a:pPr>
              <a:spcAft>
                <a:spcPts val="600"/>
              </a:spcAft>
            </a:pPr>
            <a:r>
              <a:rPr lang="it-CH" sz="1100" noProof="0" dirty="0">
                <a:latin typeface="Century Gothic" panose="020B0502020202020204" pitchFamily="34" charset="0"/>
              </a:rPr>
              <a:t>L'esempio dell'iPod lo illustra perfettamente: invece di pubblicizzare «1 GB di spazio di archiviazione», Apple ha presentato «1.000 brani in tasca».</a:t>
            </a:r>
            <a:br>
              <a:rPr lang="it-CH" sz="1100" noProof="0" dirty="0">
                <a:latin typeface="Century Gothic" panose="020B0502020202020204" pitchFamily="34" charset="0"/>
              </a:rPr>
            </a:br>
            <a:r>
              <a:rPr lang="it-CH" sz="1100" noProof="0" dirty="0">
                <a:latin typeface="Century Gothic" panose="020B0502020202020204" pitchFamily="34" charset="0"/>
              </a:rPr>
              <a:t>Questa formulazione rifletteva l’obiettivo del/della cliente – un comodo accesso alla musica – e non la tecnologia.</a:t>
            </a:r>
            <a:br>
              <a:rPr lang="it-CH" sz="1100" noProof="0" dirty="0">
                <a:latin typeface="Century Gothic" panose="020B0502020202020204" pitchFamily="34" charset="0"/>
              </a:rPr>
            </a:br>
            <a:r>
              <a:rPr lang="it-CH" sz="1100" noProof="0" dirty="0">
                <a:latin typeface="Century Gothic" panose="020B0502020202020204" pitchFamily="34" charset="0"/>
              </a:rPr>
              <a:t>Per identificare le esigenze, utilizzate analisi secondarie per il contesto e ricerche primarie per ottenere approfondimenti. Osservate, chiedete </a:t>
            </a:r>
            <a:r>
              <a:rPr lang="it-CH" sz="1100" i="1" noProof="0" dirty="0">
                <a:latin typeface="Century Gothic" panose="020B0502020202020204" pitchFamily="34" charset="0"/>
              </a:rPr>
              <a:t>«perché» </a:t>
            </a:r>
            <a:r>
              <a:rPr lang="it-CH" sz="1100" noProof="0" dirty="0">
                <a:latin typeface="Century Gothic" panose="020B0502020202020204" pitchFamily="34" charset="0"/>
              </a:rPr>
              <a:t>e rimanete curiosi.</a:t>
            </a:r>
            <a:br>
              <a:rPr lang="it-CH" sz="1100" noProof="0" dirty="0">
                <a:latin typeface="Century Gothic" panose="020B0502020202020204" pitchFamily="34" charset="0"/>
              </a:rPr>
            </a:br>
            <a:r>
              <a:rPr lang="it-CH" sz="1100" noProof="0" dirty="0">
                <a:latin typeface="Century Gothic" panose="020B0502020202020204" pitchFamily="34" charset="0"/>
              </a:rPr>
              <a:t>Mettersi nei panni del/della cliente significa mettere da parte le proprie supposizioni e concentrarsi interamente su ciò che è importante per lui o lei.</a:t>
            </a:r>
            <a:endParaRPr lang="it-CH" sz="1100" noProof="0" dirty="0"/>
          </a:p>
        </p:txBody>
      </p:sp>
      <p:sp>
        <p:nvSpPr>
          <p:cNvPr id="4" name="Foliennummernplatzhalter 3">
            <a:extLst>
              <a:ext uri="{FF2B5EF4-FFF2-40B4-BE49-F238E27FC236}">
                <a16:creationId xmlns:a16="http://schemas.microsoft.com/office/drawing/2014/main" id="{3B016054-F2E4-2304-FDA5-65DD3FEA985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21132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634AF-77CF-30DB-F030-9DB875C68D7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63918B5-5D58-518A-4253-14C48C68217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1661BD7-4E20-3156-7C63-24BFE9C46175}"/>
              </a:ext>
            </a:extLst>
          </p:cNvPr>
          <p:cNvSpPr>
            <a:spLocks noGrp="1"/>
          </p:cNvSpPr>
          <p:nvPr>
            <p:ph type="body" idx="1"/>
          </p:nvPr>
        </p:nvSpPr>
        <p:spPr/>
        <p:txBody>
          <a:bodyPr/>
          <a:lstStyle/>
          <a:p>
            <a:pPr>
              <a:spcAft>
                <a:spcPts val="600"/>
              </a:spcAft>
            </a:pPr>
            <a:r>
              <a:rPr lang="it-CH" sz="1100" noProof="0" dirty="0">
                <a:latin typeface="Century Gothic" panose="020B0502020202020204" pitchFamily="34" charset="0"/>
              </a:rPr>
              <a:t>L’esempio dello skateboard illustra lo stesso principio della storia dell’iPod: i/le clienti raramente acquistano un prodotto </a:t>
            </a:r>
            <a:r>
              <a:rPr lang="it-CH" sz="1100" i="1" noProof="0" dirty="0">
                <a:latin typeface="Century Gothic" panose="020B0502020202020204" pitchFamily="34" charset="0"/>
              </a:rPr>
              <a:t>solo per le sue caratteristiche tecniche</a:t>
            </a:r>
            <a:r>
              <a:rPr lang="it-CH" sz="1100" noProof="0" dirty="0">
                <a:latin typeface="Century Gothic" panose="020B0502020202020204" pitchFamily="34" charset="0"/>
              </a:rPr>
              <a:t>. Uno skateboard ha sì ruote, assi, cuscinetti a sfera e materiali per la tavola, ma queste caratteristiche non sono il motivo principale per cui i/le clienti lo acquistano.</a:t>
            </a:r>
          </a:p>
          <a:p>
            <a:pPr>
              <a:spcAft>
                <a:spcPts val="600"/>
              </a:spcAft>
            </a:pPr>
            <a:r>
              <a:rPr lang="it-CH" sz="1100" noProof="0" dirty="0">
                <a:latin typeface="Century Gothic" panose="020B0502020202020204" pitchFamily="34" charset="0"/>
              </a:rPr>
              <a:t>Molte persone potrebbero pensare che i/le clienti scelgano uno skateboard per i cuscinetti a sfera o per la curvatura della tavola, ma in realtà la maggior parte degli/delle utenti – in particolare quelli/quelle giovani – acquista uno skateboard per provare una sensazione di libertà, esprimere la propria identità, divertirsi con gli amici o spostarsi rapidamente nel proprio quartiere. Le caratteristiche tecniche contribuiscono all’esperienza, ma non sono il </a:t>
            </a:r>
            <a:r>
              <a:rPr lang="it-CH" sz="1100" i="1" noProof="0" dirty="0">
                <a:latin typeface="Century Gothic" panose="020B0502020202020204" pitchFamily="34" charset="0"/>
              </a:rPr>
              <a:t>motivo </a:t>
            </a:r>
            <a:r>
              <a:rPr lang="it-CH" sz="1100" noProof="0" dirty="0">
                <a:latin typeface="Century Gothic" panose="020B0502020202020204" pitchFamily="34" charset="0"/>
              </a:rPr>
              <a:t>dell’acquisto.</a:t>
            </a:r>
          </a:p>
          <a:p>
            <a:pPr>
              <a:spcAft>
                <a:spcPts val="600"/>
              </a:spcAft>
            </a:pPr>
            <a:r>
              <a:rPr lang="it-CH" sz="1100" noProof="0" dirty="0">
                <a:latin typeface="Century Gothic" panose="020B0502020202020204" pitchFamily="34" charset="0"/>
              </a:rPr>
              <a:t>Questa è una consapevolezza importante per le persone in formazione:</a:t>
            </a:r>
            <a:br>
              <a:rPr lang="it-CH" sz="1100" noProof="0" dirty="0">
                <a:latin typeface="Century Gothic" panose="020B0502020202020204" pitchFamily="34" charset="0"/>
              </a:rPr>
            </a:br>
            <a:r>
              <a:rPr lang="it-CH" sz="1100" noProof="0" dirty="0">
                <a:latin typeface="Century Gothic" panose="020B0502020202020204" pitchFamily="34" charset="0"/>
              </a:rPr>
              <a:t>il vero valore sta in ciò che il prodotto </a:t>
            </a:r>
            <a:r>
              <a:rPr lang="it-CH" sz="1100" i="1" noProof="0" dirty="0">
                <a:latin typeface="Century Gothic" panose="020B0502020202020204" pitchFamily="34" charset="0"/>
              </a:rPr>
              <a:t>permette di fare</a:t>
            </a:r>
            <a:r>
              <a:rPr lang="it-CH" sz="1100" noProof="0" dirty="0">
                <a:latin typeface="Century Gothic" panose="020B0502020202020204" pitchFamily="34" charset="0"/>
              </a:rPr>
              <a:t>, non in come è costruito.</a:t>
            </a:r>
          </a:p>
          <a:p>
            <a:pPr marL="0" indent="0">
              <a:spcAft>
                <a:spcPts val="600"/>
              </a:spcAft>
              <a:buFont typeface="Arial" panose="020B0604020202020204" pitchFamily="34" charset="0"/>
              <a:buNone/>
            </a:pPr>
            <a:r>
              <a:rPr lang="it-CH" sz="1100" noProof="0" dirty="0">
                <a:latin typeface="Century Gothic" panose="020B0502020202020204" pitchFamily="34" charset="0"/>
              </a:rPr>
              <a:t>Quando aiutate le persone in formazione a esplorare i «Jobs to Be Done», invitatele a guardare oltre le specifiche (materiali, caratteristiche, componenti) e a porsi domande come:</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Quale obiettivo emotivo o sociale soddisfa il prodotto?</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Come si sente l’utente grazie a questo (indipendente, competente, coraggioso/a, parte di un gruppo)?</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In quale situazione viene utilizzato il prodotto (mentre si va a scuola, quando ci si incontra con gli amici/le amiche, mentre si provano acrobazie)?</a:t>
            </a:r>
          </a:p>
          <a:p>
            <a:pPr>
              <a:spcAft>
                <a:spcPts val="600"/>
              </a:spcAft>
            </a:pPr>
            <a:r>
              <a:rPr lang="it-CH" sz="1100" noProof="0" dirty="0">
                <a:latin typeface="Century Gothic" panose="020B0502020202020204" pitchFamily="34" charset="0"/>
              </a:rPr>
              <a:t>Questo cambiamento di prospettiva aiuta le persone in formazione a comprendere che l’innovazione non consiste nell’aggiungere più funzioni, ma nel sostenere gli obiettivi e le esperienze più profondi dei/delle clienti.</a:t>
            </a:r>
          </a:p>
        </p:txBody>
      </p:sp>
      <p:sp>
        <p:nvSpPr>
          <p:cNvPr id="4" name="Foliennummernplatzhalter 3">
            <a:extLst>
              <a:ext uri="{FF2B5EF4-FFF2-40B4-BE49-F238E27FC236}">
                <a16:creationId xmlns:a16="http://schemas.microsoft.com/office/drawing/2014/main" id="{1503DB53-6FF6-49E4-C057-460C527D7A5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16</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19851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823041-7644-5478-7F31-A5F63112B38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0BE6DBD-40B3-0D3B-40BE-C938D0C0191D}"/>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495233E4-B215-4901-4678-0D071651DF5C}"/>
              </a:ext>
            </a:extLst>
          </p:cNvPr>
          <p:cNvSpPr>
            <a:spLocks noGrp="1"/>
          </p:cNvSpPr>
          <p:nvPr>
            <p:ph type="body" idx="1"/>
          </p:nvPr>
        </p:nvSpPr>
        <p:spPr/>
        <p:txBody>
          <a:bodyPr/>
          <a:lstStyle/>
          <a:p>
            <a:pPr marL="0" indent="0">
              <a:spcAft>
                <a:spcPts val="600"/>
              </a:spcAft>
              <a:buFont typeface="Arial" panose="020B0604020202020204" pitchFamily="34" charset="0"/>
              <a:buNone/>
            </a:pPr>
            <a:r>
              <a:rPr lang="it-CH" sz="1100" noProof="0" dirty="0">
                <a:latin typeface="Century Gothic" panose="020B0502020202020204" pitchFamily="34" charset="0"/>
              </a:rPr>
              <a:t>I "Jobs to Be Done" rappresentano ciò che i/le clienti vogliono ottenere; i "Pain Points" sono gli ostacoli che rendono difficile il raggiungimento di tale obiettivo.</a:t>
            </a:r>
            <a:br>
              <a:rPr lang="it-CH" sz="1100" noProof="0" dirty="0">
                <a:latin typeface="Century Gothic" panose="020B0502020202020204" pitchFamily="34" charset="0"/>
              </a:rPr>
            </a:br>
            <a:r>
              <a:rPr lang="it-CH" sz="1100" noProof="0" dirty="0">
                <a:latin typeface="Century Gothic" panose="020B0502020202020204" pitchFamily="34" charset="0"/>
              </a:rPr>
              <a:t>Il valore nasce quando un prodotto aiuta gli/le utenti a raggiungere il loro obiettivo, eliminando gli ostacoli che si frappongono sul loro cammino.</a:t>
            </a:r>
            <a:br>
              <a:rPr lang="it-CH" sz="1100" noProof="0" dirty="0">
                <a:latin typeface="Century Gothic" panose="020B0502020202020204" pitchFamily="34" charset="0"/>
              </a:rPr>
            </a:br>
            <a:r>
              <a:rPr lang="it-CH" sz="1100" noProof="0" dirty="0">
                <a:latin typeface="Century Gothic" panose="020B0502020202020204" pitchFamily="34" charset="0"/>
              </a:rPr>
              <a:t>Immaginate un viaggio: il compito è la meta e gli ostacoli sono gli intoppi.</a:t>
            </a:r>
            <a:br>
              <a:rPr lang="it-CH" sz="1100" noProof="0" dirty="0">
                <a:latin typeface="Century Gothic" panose="020B0502020202020204" pitchFamily="34" charset="0"/>
              </a:rPr>
            </a:br>
            <a:r>
              <a:rPr lang="it-CH" sz="1100" noProof="0" dirty="0">
                <a:latin typeface="Century Gothic" panose="020B0502020202020204" pitchFamily="34" charset="0"/>
              </a:rPr>
              <a:t>I/le clienti stanno già «affidando» qualcosa a qualcun altro – si rivolgono a un concorrente, hanno sviluppato una soluzione alternativa o, talvolta, non fanno proprio nulla – per portare a termine questo compito.</a:t>
            </a:r>
            <a:br>
              <a:rPr lang="it-CH" sz="1100" noProof="0" dirty="0">
                <a:latin typeface="Century Gothic" panose="020B0502020202020204" pitchFamily="34" charset="0"/>
              </a:rPr>
            </a:br>
            <a:r>
              <a:rPr lang="it-CH" sz="1100" noProof="0" dirty="0">
                <a:latin typeface="Century Gothic" panose="020B0502020202020204" pitchFamily="34" charset="0"/>
              </a:rPr>
              <a:t>L’innovazione nasce quando la vostra soluzione li/le spinge ad abbandonare l’opzione esistente e a scegliere invece la vostra.</a:t>
            </a:r>
            <a:br>
              <a:rPr lang="it-CH" sz="1100" noProof="0" dirty="0">
                <a:latin typeface="Century Gothic" panose="020B0502020202020204" pitchFamily="34" charset="0"/>
              </a:rPr>
            </a:br>
            <a:r>
              <a:rPr lang="it-CH" sz="1100" noProof="0" dirty="0">
                <a:latin typeface="Century Gothic" panose="020B0502020202020204" pitchFamily="34" charset="0"/>
              </a:rPr>
              <a:t>Chiedete alle persone in formazione di delineare quanto segue:</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Quale compito vorrebbe portare a termine il vostro/la vostra cliente?</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Con quali frustrazioni o problemi è confrontato/a oggi?</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Cosa utilizzano attualmente per svolgere questo compito e perché non funziona appieno?</a:t>
            </a:r>
          </a:p>
          <a:p>
            <a:pPr marL="0" indent="0">
              <a:spcAft>
                <a:spcPts val="600"/>
              </a:spcAft>
              <a:buFont typeface="Arial" panose="020B0604020202020204" pitchFamily="34" charset="0"/>
              <a:buNone/>
            </a:pPr>
            <a:r>
              <a:rPr lang="it-CH" sz="1100" noProof="0" dirty="0">
                <a:latin typeface="Century Gothic" panose="020B0502020202020204" pitchFamily="34" charset="0"/>
              </a:rPr>
              <a:t>Questo aiuta a individuare le reali opportunità.</a:t>
            </a:r>
          </a:p>
          <a:p>
            <a:endParaRPr lang="de-CH" dirty="0"/>
          </a:p>
        </p:txBody>
      </p:sp>
      <p:sp>
        <p:nvSpPr>
          <p:cNvPr id="4" name="Foliennummernplatzhalter 3">
            <a:extLst>
              <a:ext uri="{FF2B5EF4-FFF2-40B4-BE49-F238E27FC236}">
                <a16:creationId xmlns:a16="http://schemas.microsoft.com/office/drawing/2014/main" id="{AEBC957D-21AA-FF30-74C7-FE25EADE23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17</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95696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8A3C0-AE04-B852-36DD-43FE4B28491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FE3E3B6-A73E-14CF-3441-A7154C2C4B9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D46D6A5-09F3-926A-FB87-B39A7F89DE86}"/>
              </a:ext>
            </a:extLst>
          </p:cNvPr>
          <p:cNvSpPr>
            <a:spLocks noGrp="1"/>
          </p:cNvSpPr>
          <p:nvPr>
            <p:ph type="body" idx="1"/>
          </p:nvPr>
        </p:nvSpPr>
        <p:spPr/>
        <p:txBody>
          <a:bodyPr/>
          <a:lstStyle/>
          <a:p>
            <a:pPr>
              <a:spcAft>
                <a:spcPts val="600"/>
              </a:spcAft>
              <a:buNone/>
            </a:pPr>
            <a:r>
              <a:rPr lang="it-CH" sz="1100" noProof="0" dirty="0">
                <a:latin typeface="Century Gothic" panose="020B0502020202020204" pitchFamily="34" charset="0"/>
              </a:rPr>
              <a:t>Questa diapositiva rappresenta un ponte fondamentale tra la comprensione di un problema e la generazione di idee: la domanda</a:t>
            </a:r>
            <a:r>
              <a:rPr lang="it-CH" sz="1100" b="1" noProof="0" dirty="0">
                <a:latin typeface="Century Gothic" panose="020B0502020202020204" pitchFamily="34" charset="0"/>
              </a:rPr>
              <a:t> “Come potremmo</a:t>
            </a:r>
            <a:r>
              <a:rPr lang="it-CH" sz="1100" noProof="0" dirty="0">
                <a:latin typeface="Century Gothic" panose="020B0502020202020204" pitchFamily="34" charset="0"/>
              </a:rPr>
              <a:t>…”.</a:t>
            </a:r>
            <a:br>
              <a:rPr lang="it-CH" sz="1100" noProof="0" dirty="0">
                <a:latin typeface="Century Gothic" panose="020B0502020202020204" pitchFamily="34" charset="0"/>
              </a:rPr>
            </a:br>
            <a:r>
              <a:rPr lang="it-CH" sz="1100" noProof="0" dirty="0">
                <a:latin typeface="Century Gothic" panose="020B0502020202020204" pitchFamily="34" charset="0"/>
              </a:rPr>
              <a:t>Si tratta di uno strumento del Design Thinking che aiuta le persone in formazione a passare </a:t>
            </a:r>
            <a:r>
              <a:rPr lang="it-CH" sz="1100" i="1" noProof="0" dirty="0">
                <a:latin typeface="Century Gothic" panose="020B0502020202020204" pitchFamily="34" charset="0"/>
              </a:rPr>
              <a:t>dall’analisi </a:t>
            </a:r>
            <a:r>
              <a:rPr lang="it-CH" sz="1100" noProof="0" dirty="0">
                <a:latin typeface="Century Gothic" panose="020B0502020202020204" pitchFamily="34" charset="0"/>
              </a:rPr>
              <a:t>alla </a:t>
            </a:r>
            <a:r>
              <a:rPr lang="it-CH" sz="1100" i="1" noProof="0" dirty="0">
                <a:latin typeface="Century Gothic" panose="020B0502020202020204" pitchFamily="34" charset="0"/>
              </a:rPr>
              <a:t>generazione di idee </a:t>
            </a:r>
            <a:r>
              <a:rPr lang="it-CH" sz="1100" noProof="0" dirty="0">
                <a:latin typeface="Century Gothic" panose="020B0502020202020204" pitchFamily="34" charset="0"/>
              </a:rPr>
              <a:t>– dall’identificazione dei compiti e dei problemi dei clienti all’esplorazione di possibili soluzioni.</a:t>
            </a:r>
          </a:p>
          <a:p>
            <a:pPr>
              <a:spcAft>
                <a:spcPts val="600"/>
              </a:spcAft>
              <a:buNone/>
            </a:pPr>
            <a:r>
              <a:rPr lang="it-CH" sz="1100" noProof="0" dirty="0">
                <a:latin typeface="Century Gothic" panose="020B0502020202020204" pitchFamily="34" charset="0"/>
              </a:rPr>
              <a:t>Spiegate che l’espressione </a:t>
            </a:r>
            <a:r>
              <a:rPr lang="it-CH" sz="1100" i="1" noProof="0" dirty="0">
                <a:latin typeface="Century Gothic" panose="020B0502020202020204" pitchFamily="34" charset="0"/>
              </a:rPr>
              <a:t>«Come potremmo…» </a:t>
            </a:r>
            <a:r>
              <a:rPr lang="it-CH" sz="1100" noProof="0" dirty="0">
                <a:latin typeface="Century Gothic" panose="020B0502020202020204" pitchFamily="34" charset="0"/>
              </a:rPr>
              <a:t>è volutamente lasciata aperta:</a:t>
            </a:r>
          </a:p>
          <a:p>
            <a:pPr>
              <a:spcAft>
                <a:spcPts val="600"/>
              </a:spcAft>
              <a:buNone/>
            </a:pPr>
            <a:endParaRPr lang="it-CH" sz="1100" noProof="0" dirty="0">
              <a:latin typeface="Century Gothic" panose="020B0502020202020204" pitchFamily="34" charset="0"/>
            </a:endParaRPr>
          </a:p>
          <a:p>
            <a:pPr>
              <a:spcAft>
                <a:spcPts val="600"/>
              </a:spcAft>
              <a:buFont typeface="Arial" panose="020B0604020202020204" pitchFamily="34" charset="0"/>
              <a:buChar char="•"/>
            </a:pPr>
            <a:r>
              <a:rPr lang="it-CH" sz="1100" b="1" noProof="0" dirty="0">
                <a:latin typeface="Century Gothic" panose="020B0502020202020204" pitchFamily="34" charset="0"/>
              </a:rPr>
              <a:t> «Come» </a:t>
            </a:r>
            <a:r>
              <a:rPr lang="it-CH" sz="1100" noProof="0" dirty="0">
                <a:latin typeface="Century Gothic" panose="020B0502020202020204" pitchFamily="34" charset="0"/>
              </a:rPr>
              <a:t>significa che </a:t>
            </a:r>
            <a:r>
              <a:rPr lang="it-CH" sz="1100" i="1" noProof="0" dirty="0">
                <a:latin typeface="Century Gothic" panose="020B0502020202020204" pitchFamily="34" charset="0"/>
              </a:rPr>
              <a:t>non conosciamo ancora la risposta </a:t>
            </a:r>
            <a:r>
              <a:rPr lang="it-CH" sz="1100" noProof="0" dirty="0">
                <a:latin typeface="Century Gothic" panose="020B0502020202020204" pitchFamily="34" charset="0"/>
              </a:rPr>
              <a:t>– invita all’esplorazione.</a:t>
            </a:r>
          </a:p>
          <a:p>
            <a:pPr>
              <a:spcAft>
                <a:spcPts val="600"/>
              </a:spcAft>
              <a:buFont typeface="Arial" panose="020B0604020202020204" pitchFamily="34" charset="0"/>
              <a:buChar char="•"/>
            </a:pPr>
            <a:r>
              <a:rPr lang="it-CH" sz="1100" b="1" noProof="0" dirty="0">
                <a:latin typeface="Century Gothic" panose="020B0502020202020204" pitchFamily="34" charset="0"/>
              </a:rPr>
              <a:t> «Potremmo» </a:t>
            </a:r>
            <a:r>
              <a:rPr lang="it-CH" sz="1100" noProof="0" dirty="0">
                <a:latin typeface="Century Gothic" panose="020B0502020202020204" pitchFamily="34" charset="0"/>
              </a:rPr>
              <a:t>significa </a:t>
            </a:r>
            <a:r>
              <a:rPr lang="it-CH" sz="1100" i="1" noProof="0" dirty="0">
                <a:latin typeface="Century Gothic" panose="020B0502020202020204" pitchFamily="34" charset="0"/>
              </a:rPr>
              <a:t>che potrebbero esserci molte risposte possibili</a:t>
            </a:r>
            <a:r>
              <a:rPr lang="it-CH" sz="1100" noProof="0" dirty="0">
                <a:latin typeface="Century Gothic" panose="020B0502020202020204" pitchFamily="34" charset="0"/>
              </a:rPr>
              <a:t>: ci dà il permesso di sperimentare.</a:t>
            </a:r>
          </a:p>
          <a:p>
            <a:pPr>
              <a:spcAft>
                <a:spcPts val="600"/>
              </a:spcAft>
              <a:buFont typeface="Arial" panose="020B0604020202020204" pitchFamily="34" charset="0"/>
              <a:buChar char="•"/>
            </a:pPr>
            <a:r>
              <a:rPr lang="it-CH" sz="1100" b="1" noProof="0" dirty="0">
                <a:latin typeface="Century Gothic" panose="020B0502020202020204" pitchFamily="34" charset="0"/>
              </a:rPr>
              <a:t> «Noi» </a:t>
            </a:r>
            <a:r>
              <a:rPr lang="it-CH" sz="1100" noProof="0" dirty="0">
                <a:latin typeface="Century Gothic" panose="020B0502020202020204" pitchFamily="34" charset="0"/>
              </a:rPr>
              <a:t>significa che </a:t>
            </a:r>
            <a:r>
              <a:rPr lang="it-CH" sz="1100" i="1" noProof="0" dirty="0">
                <a:latin typeface="Century Gothic" panose="020B0502020202020204" pitchFamily="34" charset="0"/>
              </a:rPr>
              <a:t>lo scopriremo insieme</a:t>
            </a:r>
            <a:r>
              <a:rPr lang="it-CH" sz="1100" noProof="0" dirty="0">
                <a:latin typeface="Century Gothic" panose="020B0502020202020204" pitchFamily="34" charset="0"/>
              </a:rPr>
              <a:t>: l’innovazione nasce dalla collaborazione, non dall’isolamento.</a:t>
            </a:r>
          </a:p>
          <a:p>
            <a:pPr>
              <a:spcAft>
                <a:spcPts val="600"/>
              </a:spcAft>
              <a:buNone/>
            </a:pPr>
            <a:endParaRPr lang="it-CH" sz="1100" noProof="0" dirty="0">
              <a:latin typeface="Century Gothic" panose="020B0502020202020204" pitchFamily="34" charset="0"/>
            </a:endParaRPr>
          </a:p>
          <a:p>
            <a:pPr>
              <a:spcAft>
                <a:spcPts val="600"/>
              </a:spcAft>
              <a:buNone/>
            </a:pPr>
            <a:r>
              <a:rPr lang="it-CH" sz="1100" noProof="0" dirty="0">
                <a:latin typeface="Century Gothic" panose="020B0502020202020204" pitchFamily="34" charset="0"/>
              </a:rPr>
              <a:t>La forza di questa domanda sta nel fatto che trasforma i problemi in opportunità di creatività.</a:t>
            </a:r>
            <a:br>
              <a:rPr lang="it-CH" sz="1100" noProof="0" dirty="0">
                <a:latin typeface="Century Gothic" panose="020B0502020202020204" pitchFamily="34" charset="0"/>
              </a:rPr>
            </a:br>
            <a:r>
              <a:rPr lang="it-CH" sz="1100" noProof="0" dirty="0">
                <a:latin typeface="Century Gothic" panose="020B0502020202020204" pitchFamily="34" charset="0"/>
              </a:rPr>
              <a:t>Non fornisce una risposta prestabilita, ma formula la sfida in modo tale da stimolare le persone in formazione a un libero brainstorming.</a:t>
            </a:r>
          </a:p>
          <a:p>
            <a:pPr>
              <a:spcAft>
                <a:spcPts val="600"/>
              </a:spcAft>
              <a:buNone/>
            </a:pPr>
            <a:endParaRPr lang="en-US" sz="1100" dirty="0">
              <a:latin typeface="Century Gothic" panose="020B0502020202020204" pitchFamily="34" charset="0"/>
            </a:endParaRPr>
          </a:p>
        </p:txBody>
      </p:sp>
      <p:sp>
        <p:nvSpPr>
          <p:cNvPr id="4" name="Foliennummernplatzhalter 3">
            <a:extLst>
              <a:ext uri="{FF2B5EF4-FFF2-40B4-BE49-F238E27FC236}">
                <a16:creationId xmlns:a16="http://schemas.microsoft.com/office/drawing/2014/main" id="{CDA5D4A7-CABB-883B-E308-E88264F5F31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18</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85380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D4E3A-4B5C-CF3D-6950-4066B99E2C2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B1D5409-E5AA-2C5D-0C0B-820D378CEDE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C4E60C6-2B30-5B81-7328-492A63527278}"/>
              </a:ext>
            </a:extLst>
          </p:cNvPr>
          <p:cNvSpPr>
            <a:spLocks noGrp="1"/>
          </p:cNvSpPr>
          <p:nvPr>
            <p:ph type="body" idx="1"/>
          </p:nvPr>
        </p:nvSpPr>
        <p:spPr/>
        <p:txBody>
          <a:bodyPr/>
          <a:lstStyle/>
          <a:p>
            <a:pPr>
              <a:spcAft>
                <a:spcPts val="600"/>
              </a:spcAft>
              <a:buNone/>
            </a:pPr>
            <a:r>
              <a:rPr lang="it-CH" sz="1100" noProof="0" dirty="0">
                <a:latin typeface="Century Gothic" panose="020B0502020202020204" pitchFamily="34" charset="0"/>
              </a:rPr>
              <a:t>Esempio: se il </a:t>
            </a:r>
            <a:r>
              <a:rPr lang="it-CH" sz="1100" i="1" noProof="0" dirty="0">
                <a:latin typeface="Century Gothic" panose="020B0502020202020204" pitchFamily="34" charset="0"/>
              </a:rPr>
              <a:t>compito da svolgere </a:t>
            </a:r>
            <a:r>
              <a:rPr lang="it-CH" sz="1100" noProof="0" dirty="0">
                <a:latin typeface="Century Gothic" panose="020B0502020202020204" pitchFamily="34" charset="0"/>
              </a:rPr>
              <a:t>è «acquisire nuove competenze nel tempo libero» e i </a:t>
            </a:r>
            <a:r>
              <a:rPr lang="it-CH" sz="1100" i="1" noProof="0" dirty="0">
                <a:latin typeface="Century Gothic" panose="020B0502020202020204" pitchFamily="34" charset="0"/>
              </a:rPr>
              <a:t>punti dolenti </a:t>
            </a:r>
            <a:r>
              <a:rPr lang="it-CH" sz="1100" noProof="0" dirty="0">
                <a:latin typeface="Century Gothic" panose="020B0502020202020204" pitchFamily="34" charset="0"/>
              </a:rPr>
              <a:t>sono la mancanza di tempo, la scarsa motivazione e l’eccesso di opzioni online, una buona domanda HMW potrebbe essere:</a:t>
            </a:r>
            <a:br>
              <a:rPr lang="it-CH" sz="1100" noProof="0" dirty="0">
                <a:latin typeface="Century Gothic" panose="020B0502020202020204" pitchFamily="34" charset="0"/>
              </a:rPr>
            </a:br>
            <a:r>
              <a:rPr lang="it-CH" sz="1100" noProof="0" dirty="0">
                <a:latin typeface="Century Gothic" panose="020B0502020202020204" pitchFamily="34" charset="0"/>
              </a:rPr>
              <a:t>→ </a:t>
            </a:r>
            <a:r>
              <a:rPr lang="it-CH" sz="1100" b="1" noProof="0" dirty="0">
                <a:latin typeface="Century Gothic" panose="020B0502020202020204" pitchFamily="34" charset="0"/>
              </a:rPr>
              <a:t>Come possiamo aiutare le persone ad acquisire nuove competenze in modo rapido, motivante e semplice?</a:t>
            </a:r>
            <a:endParaRPr lang="it-CH" sz="1100" noProof="0" dirty="0">
              <a:latin typeface="Century Gothic" panose="020B0502020202020204" pitchFamily="34" charset="0"/>
            </a:endParaRPr>
          </a:p>
          <a:p>
            <a:pPr>
              <a:spcAft>
                <a:spcPts val="600"/>
              </a:spcAft>
              <a:buNone/>
            </a:pPr>
            <a:r>
              <a:rPr lang="it-CH" sz="1100" noProof="0" dirty="0">
                <a:latin typeface="Century Gothic" panose="020B0502020202020204" pitchFamily="34" charset="0"/>
              </a:rPr>
              <a:t>Questo esempio mostra come la domanda combini sia la comprensione (il compito) sia l’empatia (nei confronti dei punti dolenti dei/delle clienti).</a:t>
            </a:r>
            <a:br>
              <a:rPr lang="it-CH" sz="1100" noProof="0" dirty="0">
                <a:latin typeface="Century Gothic" panose="020B0502020202020204" pitchFamily="34" charset="0"/>
              </a:rPr>
            </a:br>
            <a:r>
              <a:rPr lang="it-CH" sz="1100" noProof="0" dirty="0">
                <a:latin typeface="Century Gothic" panose="020B0502020202020204" pitchFamily="34" charset="0"/>
              </a:rPr>
              <a:t>Fornisce alle persone in formazione un chiaro punto di partenza per la generazione di idee: non un brainstorming casuale, ma un processo basato su un problema reale degli/delle utenti.</a:t>
            </a:r>
          </a:p>
          <a:p>
            <a:endParaRPr lang="de-CH" dirty="0"/>
          </a:p>
        </p:txBody>
      </p:sp>
      <p:sp>
        <p:nvSpPr>
          <p:cNvPr id="4" name="Foliennummernplatzhalter 3">
            <a:extLst>
              <a:ext uri="{FF2B5EF4-FFF2-40B4-BE49-F238E27FC236}">
                <a16:creationId xmlns:a16="http://schemas.microsoft.com/office/drawing/2014/main" id="{3EE41087-B917-7389-934F-80DEE853AE8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19</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7262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86592-4A88-D8D6-C681-97C3FD55B61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E44FD10-3963-A349-784B-2B29AF990BC4}"/>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7CBA1BCF-013E-7FC9-AF8C-12A9171175C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200" noProof="0" dirty="0">
              <a:solidFill>
                <a:schemeClr val="tx1"/>
              </a:solidFill>
              <a:latin typeface="Century Gothic" panose="020B0502020202020204" pitchFamily="34" charset="0"/>
              <a:ea typeface="+mn-ea"/>
              <a:cs typeface="+mn-cs"/>
            </a:endParaRPr>
          </a:p>
        </p:txBody>
      </p:sp>
      <p:sp>
        <p:nvSpPr>
          <p:cNvPr id="4" name="Foliennummernplatzhalter 3">
            <a:extLst>
              <a:ext uri="{FF2B5EF4-FFF2-40B4-BE49-F238E27FC236}">
                <a16:creationId xmlns:a16="http://schemas.microsoft.com/office/drawing/2014/main" id="{4F9624D9-E1D8-808E-15EE-C978A6BE52F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00925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4E33E-F035-DF9A-EE07-C8266A7ECE8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48E50B8-CA23-69BC-6ABB-4EB2EC257B5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A9B5F78-9CCF-4686-F484-ED449A4B30F2}"/>
              </a:ext>
            </a:extLst>
          </p:cNvPr>
          <p:cNvSpPr>
            <a:spLocks noGrp="1"/>
          </p:cNvSpPr>
          <p:nvPr>
            <p:ph type="body" idx="1"/>
          </p:nvPr>
        </p:nvSpPr>
        <p:spPr/>
        <p:txBody>
          <a:bodyPr/>
          <a:lstStyle/>
          <a:p>
            <a:pPr>
              <a:spcAft>
                <a:spcPts val="600"/>
              </a:spcAft>
              <a:buNone/>
            </a:pPr>
            <a:r>
              <a:rPr lang="it-CH" sz="1100" noProof="0" dirty="0">
                <a:latin typeface="Century Gothic" panose="020B0502020202020204" pitchFamily="34" charset="0"/>
              </a:rPr>
              <a:t>Questa diapositiva aiuta le persone in formazione e i/le docenti a comprendere </a:t>
            </a:r>
            <a:r>
              <a:rPr lang="it-CH" sz="1100" i="1" noProof="0" dirty="0">
                <a:latin typeface="Century Gothic" panose="020B0502020202020204" pitchFamily="34" charset="0"/>
              </a:rPr>
              <a:t>come </a:t>
            </a:r>
            <a:r>
              <a:rPr lang="it-CH" sz="1100" noProof="0" dirty="0">
                <a:latin typeface="Century Gothic" panose="020B0502020202020204" pitchFamily="34" charset="0"/>
              </a:rPr>
              <a:t>formulare domande HMW efficaci.</a:t>
            </a:r>
            <a:br>
              <a:rPr lang="it-CH" sz="1100" noProof="0" dirty="0">
                <a:latin typeface="Century Gothic" panose="020B0502020202020204" pitchFamily="34" charset="0"/>
              </a:rPr>
            </a:br>
            <a:r>
              <a:rPr lang="it-CH" sz="1100" noProof="0" dirty="0">
                <a:latin typeface="Century Gothic" panose="020B0502020202020204" pitchFamily="34" charset="0"/>
              </a:rPr>
              <a:t>IDEO – l’azienda di innovazione e design che ha sviluppato questo approccio – vanta decenni di esperienza nel campo </a:t>
            </a:r>
            <a:r>
              <a:rPr lang="it-CH" sz="1100" i="1" noProof="0" dirty="0">
                <a:latin typeface="Century Gothic" panose="020B0502020202020204" pitchFamily="34" charset="0"/>
              </a:rPr>
              <a:t>del design incentrato sulla persona </a:t>
            </a:r>
            <a:r>
              <a:rPr lang="it-CH" sz="1100" noProof="0" dirty="0">
                <a:latin typeface="Century Gothic" panose="020B0502020202020204" pitchFamily="34" charset="0"/>
              </a:rPr>
              <a:t>e aiuta le aziende a sviluppare nuove idee partendo dall’empatia nei confronti degli/delle utenti.</a:t>
            </a:r>
          </a:p>
          <a:p>
            <a:pPr>
              <a:spcAft>
                <a:spcPts val="600"/>
              </a:spcAft>
              <a:buNone/>
            </a:pPr>
            <a:r>
              <a:rPr lang="it-CH" sz="1100" noProof="0" dirty="0">
                <a:latin typeface="Century Gothic" panose="020B0502020202020204" pitchFamily="34" charset="0"/>
              </a:rPr>
              <a:t>L’approccio di IDEO funziona perché aiuta le persone a pensare come designer, anziché come risolutori di problemi che giungono troppo rapidamente a conclusioni affrettate.</a:t>
            </a:r>
            <a:br>
              <a:rPr lang="it-CH" sz="1100" noProof="0" dirty="0">
                <a:latin typeface="Century Gothic" panose="020B0502020202020204" pitchFamily="34" charset="0"/>
              </a:rPr>
            </a:br>
            <a:r>
              <a:rPr lang="it-CH" sz="1100" noProof="0" dirty="0">
                <a:latin typeface="Century Gothic" panose="020B0502020202020204" pitchFamily="34" charset="0"/>
              </a:rPr>
              <a:t>L’obiettivo è porre</a:t>
            </a:r>
            <a:r>
              <a:rPr lang="it-CH" sz="1100" i="1" noProof="0" dirty="0">
                <a:latin typeface="Century Gothic" panose="020B0502020202020204" pitchFamily="34" charset="0"/>
              </a:rPr>
              <a:t> domande migliori</a:t>
            </a:r>
            <a:r>
              <a:rPr lang="it-CH" sz="1100" noProof="0" dirty="0">
                <a:latin typeface="Century Gothic" panose="020B0502020202020204" pitchFamily="34" charset="0"/>
              </a:rPr>
              <a:t>, non indovinare le risposte.</a:t>
            </a:r>
          </a:p>
          <a:p>
            <a:pPr>
              <a:spcAft>
                <a:spcPts val="600"/>
              </a:spcAft>
              <a:buNone/>
            </a:pPr>
            <a:r>
              <a:rPr lang="it-CH" sz="1100" noProof="0" dirty="0">
                <a:latin typeface="Century Gothic" panose="020B0502020202020204" pitchFamily="34" charset="0"/>
              </a:rPr>
              <a:t>Esaminate attentamente ogni linea guida e illustratene lo scopo:</a:t>
            </a:r>
          </a:p>
          <a:p>
            <a:pPr>
              <a:spcAft>
                <a:spcPts val="600"/>
              </a:spcAft>
              <a:buNone/>
            </a:pPr>
            <a:endParaRPr lang="it-CH" sz="1100" noProof="0" dirty="0">
              <a:latin typeface="Century Gothic" panose="020B0502020202020204" pitchFamily="34" charset="0"/>
            </a:endParaRPr>
          </a:p>
          <a:p>
            <a:pPr>
              <a:spcAft>
                <a:spcPts val="600"/>
              </a:spcAft>
              <a:buFont typeface="+mj-lt"/>
              <a:buAutoNum type="arabicPeriod"/>
            </a:pPr>
            <a:r>
              <a:rPr lang="it-CH" sz="1100" b="1" noProof="0" dirty="0">
                <a:latin typeface="Century Gothic" panose="020B0502020202020204" pitchFamily="34" charset="0"/>
              </a:rPr>
              <a:t> Partite da intuizioni reali.</a:t>
            </a:r>
            <a:br>
              <a:rPr lang="it-CH" sz="1100" noProof="0" dirty="0">
                <a:latin typeface="Century Gothic" panose="020B0502020202020204" pitchFamily="34" charset="0"/>
              </a:rPr>
            </a:br>
            <a:r>
              <a:rPr lang="it-CH" sz="1100" noProof="0" dirty="0">
                <a:latin typeface="Century Gothic" panose="020B0502020202020204" pitchFamily="34" charset="0"/>
              </a:rPr>
              <a:t>Una domanda HMW (“Come potremmo…”) efficace parte sempre da qualcosa di osservato, non da qualcosa </a:t>
            </a:r>
            <a:r>
              <a:rPr lang="it-CH" sz="1100" noProof="0" dirty="0"/>
              <a:t>di inventato</a:t>
            </a:r>
            <a:r>
              <a:rPr lang="it-CH" sz="1100" noProof="0" dirty="0">
                <a:latin typeface="Century Gothic" panose="020B0502020202020204" pitchFamily="34" charset="0"/>
              </a:rPr>
              <a:t>.</a:t>
            </a:r>
            <a:br>
              <a:rPr lang="it-CH" sz="1100" noProof="0" dirty="0">
                <a:latin typeface="Century Gothic" panose="020B0502020202020204" pitchFamily="34" charset="0"/>
              </a:rPr>
            </a:br>
            <a:r>
              <a:rPr lang="it-CH" sz="1100" noProof="0" dirty="0">
                <a:latin typeface="Century Gothic" panose="020B0502020202020204" pitchFamily="34" charset="0"/>
              </a:rPr>
              <a:t>Dopo la ricerca sul campo o l’analisi secondaria, selezionate un’osservazione significativa o uno schema e formulate una domanda a partire da esso/a.</a:t>
            </a:r>
            <a:br>
              <a:rPr lang="it-CH" sz="1100" noProof="0" dirty="0">
                <a:latin typeface="Century Gothic" panose="020B0502020202020204" pitchFamily="34" charset="0"/>
              </a:rPr>
            </a:br>
            <a:r>
              <a:rPr lang="it-CH" sz="1100" noProof="0" dirty="0">
                <a:latin typeface="Century Gothic" panose="020B0502020202020204" pitchFamily="34" charset="0"/>
              </a:rPr>
              <a:t>Esempio:</a:t>
            </a:r>
            <a:br>
              <a:rPr lang="it-CH" sz="1100" noProof="0" dirty="0">
                <a:latin typeface="Century Gothic" panose="020B0502020202020204" pitchFamily="34" charset="0"/>
              </a:rPr>
            </a:br>
            <a:r>
              <a:rPr lang="it-CH" sz="1100" noProof="0" dirty="0">
                <a:latin typeface="Century Gothic" panose="020B0502020202020204" pitchFamily="34" charset="0"/>
              </a:rPr>
              <a:t>Osservazione – Gli utenti non hanno una visione chiara dell’intera gamma di prodotti.</a:t>
            </a:r>
            <a:br>
              <a:rPr lang="it-CH" sz="1100" noProof="0" dirty="0">
                <a:latin typeface="Century Gothic" panose="020B0502020202020204" pitchFamily="34" charset="0"/>
              </a:rPr>
            </a:br>
            <a:r>
              <a:rPr lang="it-CH" sz="1100" noProof="0" dirty="0">
                <a:latin typeface="Century Gothic" panose="020B0502020202020204" pitchFamily="34" charset="0"/>
              </a:rPr>
              <a:t>Domanda HMW – </a:t>
            </a:r>
            <a:r>
              <a:rPr lang="it-CH" sz="1100" i="1" noProof="0" dirty="0">
                <a:latin typeface="Century Gothic" panose="020B0502020202020204" pitchFamily="34" charset="0"/>
              </a:rPr>
              <a:t>Come possiamo informare meglio gli/le utenti sull’intera gamma di prodotti?</a:t>
            </a:r>
          </a:p>
          <a:p>
            <a:pPr>
              <a:spcAft>
                <a:spcPts val="600"/>
              </a:spcAft>
              <a:buFont typeface="+mj-lt"/>
              <a:buAutoNum type="arabicPeriod"/>
            </a:pPr>
            <a:endParaRPr lang="it-CH" sz="1100" noProof="0" dirty="0">
              <a:latin typeface="Century Gothic" panose="020B0502020202020204" pitchFamily="34" charset="0"/>
            </a:endParaRPr>
          </a:p>
          <a:p>
            <a:pPr>
              <a:spcAft>
                <a:spcPts val="600"/>
              </a:spcAft>
              <a:buFont typeface="+mj-lt"/>
              <a:buAutoNum type="arabicPeriod"/>
            </a:pPr>
            <a:r>
              <a:rPr lang="it-CH" sz="1100" b="1" noProof="0" dirty="0">
                <a:latin typeface="Century Gothic" panose="020B0502020202020204" pitchFamily="34" charset="0"/>
              </a:rPr>
              <a:t> </a:t>
            </a:r>
            <a:r>
              <a:rPr lang="it-CH" sz="1100" b="1" noProof="0" dirty="0"/>
              <a:t>Evitate di inserire una possibile soluzione nella domanda</a:t>
            </a:r>
            <a:r>
              <a:rPr lang="it-CH" sz="1100" b="1" noProof="0" dirty="0">
                <a:latin typeface="Century Gothic" panose="020B0502020202020204" pitchFamily="34" charset="0"/>
              </a:rPr>
              <a:t>.</a:t>
            </a:r>
            <a:br>
              <a:rPr lang="it-CH" sz="1100" noProof="0" dirty="0">
                <a:latin typeface="Century Gothic" panose="020B0502020202020204" pitchFamily="34" charset="0"/>
              </a:rPr>
            </a:br>
            <a:r>
              <a:rPr lang="it-CH" sz="1100" noProof="0" dirty="0">
                <a:latin typeface="Century Gothic" panose="020B0502020202020204" pitchFamily="34" charset="0"/>
              </a:rPr>
              <a:t>Non formulate domande che contengano già una risposta.</a:t>
            </a:r>
            <a:br>
              <a:rPr lang="it-CH" sz="1100" noProof="0" dirty="0">
                <a:latin typeface="Century Gothic" panose="020B0502020202020204" pitchFamily="34" charset="0"/>
              </a:rPr>
            </a:br>
            <a:r>
              <a:rPr lang="it-CH" sz="1100" noProof="0" dirty="0">
                <a:latin typeface="Century Gothic" panose="020B0502020202020204" pitchFamily="34" charset="0"/>
              </a:rPr>
              <a:t>Esempio:</a:t>
            </a:r>
            <a:br>
              <a:rPr lang="it-CH" sz="1100" noProof="0" dirty="0">
                <a:latin typeface="Century Gothic" panose="020B0502020202020204" pitchFamily="34" charset="0"/>
              </a:rPr>
            </a:br>
            <a:r>
              <a:rPr lang="it-CH" sz="1100" noProof="0" dirty="0">
                <a:latin typeface="Century Gothic" panose="020B0502020202020204" pitchFamily="34" charset="0"/>
              </a:rPr>
              <a:t>– Male: </a:t>
            </a:r>
            <a:r>
              <a:rPr lang="it-CH" sz="1100" i="1" noProof="0" dirty="0">
                <a:latin typeface="Century Gothic" panose="020B0502020202020204" pitchFamily="34" charset="0"/>
              </a:rPr>
              <a:t>Come possiamo inviare promemoria agli/alle utenti affinché controllino i propri moduli?</a:t>
            </a:r>
            <a:br>
              <a:rPr lang="it-CH" sz="1100" noProof="0" dirty="0">
                <a:latin typeface="Century Gothic" panose="020B0502020202020204" pitchFamily="34" charset="0"/>
              </a:rPr>
            </a:br>
            <a:r>
              <a:rPr lang="it-CH" sz="1100" noProof="0" dirty="0">
                <a:latin typeface="Century Gothic" panose="020B0502020202020204" pitchFamily="34" charset="0"/>
              </a:rPr>
              <a:t>– Meglio: </a:t>
            </a:r>
            <a:r>
              <a:rPr lang="it-CH" sz="1100" i="1" noProof="0" dirty="0">
                <a:latin typeface="Century Gothic" panose="020B0502020202020204" pitchFamily="34" charset="0"/>
              </a:rPr>
              <a:t>Come possiamo far sentire agli/alle utenti che i loro moduli sono completi?</a:t>
            </a:r>
            <a:br>
              <a:rPr lang="it-CH" sz="1100" noProof="0" dirty="0">
                <a:latin typeface="Century Gothic" panose="020B0502020202020204" pitchFamily="34" charset="0"/>
              </a:rPr>
            </a:br>
            <a:r>
              <a:rPr lang="it-CH" sz="1100" noProof="0" dirty="0">
                <a:latin typeface="Century Gothic" panose="020B0502020202020204" pitchFamily="34" charset="0"/>
              </a:rPr>
              <a:t>La seconda formulazione lascia più spazio alla creatività.</a:t>
            </a:r>
          </a:p>
          <a:p>
            <a:pPr>
              <a:spcAft>
                <a:spcPts val="600"/>
              </a:spcAft>
              <a:buFont typeface="+mj-lt"/>
              <a:buAutoNum type="arabicPeriod"/>
            </a:pPr>
            <a:endParaRPr lang="it-CH" sz="1100" noProof="0" dirty="0">
              <a:latin typeface="Century Gothic" panose="020B0502020202020204" pitchFamily="34" charset="0"/>
            </a:endParaRPr>
          </a:p>
          <a:p>
            <a:pPr>
              <a:spcAft>
                <a:spcPts val="600"/>
              </a:spcAft>
              <a:buFont typeface="+mj-lt"/>
              <a:buAutoNum type="arabicPeriod"/>
            </a:pPr>
            <a:r>
              <a:rPr lang="it-CH" sz="1100" b="1" noProof="0" dirty="0">
                <a:latin typeface="Century Gothic" panose="020B0502020202020204" pitchFamily="34" charset="0"/>
              </a:rPr>
              <a:t> Mantenetela generica, ma mirata.</a:t>
            </a:r>
            <a:br>
              <a:rPr lang="it-CH" sz="1100" noProof="0" dirty="0">
                <a:latin typeface="Century Gothic" panose="020B0502020202020204" pitchFamily="34" charset="0"/>
              </a:rPr>
            </a:br>
            <a:r>
              <a:rPr lang="it-CH" sz="1100" noProof="0" dirty="0">
                <a:latin typeface="Century Gothic" panose="020B0502020202020204" pitchFamily="34" charset="0"/>
              </a:rPr>
              <a:t>Troppo restrittiva = poche idee. Troppo ampia = caos.</a:t>
            </a:r>
            <a:br>
              <a:rPr lang="it-CH" sz="1100" noProof="0" dirty="0">
                <a:latin typeface="Century Gothic" panose="020B0502020202020204" pitchFamily="34" charset="0"/>
              </a:rPr>
            </a:br>
            <a:r>
              <a:rPr lang="it-CH" sz="1100" noProof="0" dirty="0">
                <a:latin typeface="Century Gothic" panose="020B0502020202020204" pitchFamily="34" charset="0"/>
              </a:rPr>
              <a:t>Una buona domanda HMW si concentra su un’esigenza, ma lascia spazio alla fantasia.</a:t>
            </a:r>
            <a:br>
              <a:rPr lang="it-CH" sz="1100" noProof="0" dirty="0">
                <a:latin typeface="Century Gothic" panose="020B0502020202020204" pitchFamily="34" charset="0"/>
              </a:rPr>
            </a:br>
            <a:r>
              <a:rPr lang="it-CH" sz="1100" noProof="0" dirty="0">
                <a:latin typeface="Century Gothic" panose="020B0502020202020204" pitchFamily="34" charset="0"/>
              </a:rPr>
              <a:t>Esempio:</a:t>
            </a:r>
            <a:br>
              <a:rPr lang="it-CH" sz="1100" noProof="0" dirty="0">
                <a:latin typeface="Century Gothic" panose="020B0502020202020204" pitchFamily="34" charset="0"/>
              </a:rPr>
            </a:br>
            <a:r>
              <a:rPr lang="it-CH" sz="1100" noProof="0" dirty="0">
                <a:latin typeface="Century Gothic" panose="020B0502020202020204" pitchFamily="34" charset="0"/>
              </a:rPr>
              <a:t>– Bene: </a:t>
            </a:r>
            <a:r>
              <a:rPr lang="it-CH" sz="1100" i="1" noProof="0" dirty="0">
                <a:latin typeface="Century Gothic" panose="020B0502020202020204" pitchFamily="34" charset="0"/>
              </a:rPr>
              <a:t>Come possiamo rendere rapida e semplice la verifica degli errori?</a:t>
            </a:r>
            <a:br>
              <a:rPr lang="it-CH" sz="1100" noProof="0" dirty="0">
                <a:latin typeface="Century Gothic" panose="020B0502020202020204" pitchFamily="34" charset="0"/>
              </a:rPr>
            </a:br>
            <a:r>
              <a:rPr lang="it-CH" sz="1100" noProof="0" dirty="0">
                <a:latin typeface="Century Gothic" panose="020B0502020202020204" pitchFamily="34" charset="0"/>
              </a:rPr>
              <a:t>– Meglio: </a:t>
            </a:r>
            <a:r>
              <a:rPr lang="it-CH" sz="1100" i="1" noProof="0" dirty="0">
                <a:latin typeface="Century Gothic" panose="020B0502020202020204" pitchFamily="34" charset="0"/>
              </a:rPr>
              <a:t>Come possiamo aiutare gli/le utenti a sentirsi sicuri/e nel loro lavoro?</a:t>
            </a:r>
            <a:br>
              <a:rPr lang="it-CH" sz="1100" noProof="0" dirty="0">
                <a:latin typeface="Century Gothic" panose="020B0502020202020204" pitchFamily="34" charset="0"/>
              </a:rPr>
            </a:br>
            <a:r>
              <a:rPr lang="it-CH" sz="1100" noProof="0" dirty="0">
                <a:latin typeface="Century Gothic" panose="020B0502020202020204" pitchFamily="34" charset="0"/>
              </a:rPr>
              <a:t>La seconda variante lascia più spazio a idee diverse.</a:t>
            </a:r>
          </a:p>
          <a:p>
            <a:pPr>
              <a:spcAft>
                <a:spcPts val="600"/>
              </a:spcAft>
              <a:buFont typeface="+mj-lt"/>
              <a:buNone/>
            </a:pPr>
            <a:endParaRPr lang="en-US" sz="1100" dirty="0">
              <a:latin typeface="Century Gothic" panose="020B0502020202020204" pitchFamily="34" charset="0"/>
            </a:endParaRPr>
          </a:p>
        </p:txBody>
      </p:sp>
      <p:sp>
        <p:nvSpPr>
          <p:cNvPr id="4" name="Foliennummernplatzhalter 3">
            <a:extLst>
              <a:ext uri="{FF2B5EF4-FFF2-40B4-BE49-F238E27FC236}">
                <a16:creationId xmlns:a16="http://schemas.microsoft.com/office/drawing/2014/main" id="{E349533A-FD88-EBF6-9507-A949C5F7235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20</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96323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4AF95D-6AEB-7A64-A9F2-3E63994B692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954476D-7B57-85EF-8E66-F074B478DA4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BAA7781-DB17-C869-38A4-A555F399F55B}"/>
              </a:ext>
            </a:extLst>
          </p:cNvPr>
          <p:cNvSpPr>
            <a:spLocks noGrp="1"/>
          </p:cNvSpPr>
          <p:nvPr>
            <p:ph type="body" idx="1"/>
          </p:nvPr>
        </p:nvSpPr>
        <p:spPr/>
        <p:txBody>
          <a:bodyPr/>
          <a:lstStyle/>
          <a:p>
            <a:pPr>
              <a:spcAft>
                <a:spcPts val="600"/>
              </a:spcAft>
              <a:buFont typeface="+mj-lt"/>
              <a:buNone/>
            </a:pPr>
            <a:r>
              <a:rPr lang="it-CH" sz="1100" b="1" noProof="0" dirty="0">
                <a:latin typeface="Century Gothic" panose="020B0502020202020204" pitchFamily="34" charset="0"/>
              </a:rPr>
              <a:t>4. Concentratevi sui risultati, non sui sintomi.</a:t>
            </a:r>
            <a:br>
              <a:rPr lang="it-CH" sz="1100" noProof="0" dirty="0">
                <a:latin typeface="Century Gothic" panose="020B0502020202020204" pitchFamily="34" charset="0"/>
              </a:rPr>
            </a:br>
            <a:r>
              <a:rPr lang="it-CH" sz="1100" noProof="0" dirty="0">
                <a:latin typeface="Century Gothic" panose="020B0502020202020204" pitchFamily="34" charset="0"/>
              </a:rPr>
              <a:t>Non limitatevi a risolvere ciò che è visibile: cercate di capire cosa </a:t>
            </a:r>
            <a:r>
              <a:rPr lang="it-CH" sz="1100" i="1" noProof="0" dirty="0">
                <a:latin typeface="Century Gothic" panose="020B0502020202020204" pitchFamily="34" charset="0"/>
              </a:rPr>
              <a:t>vogliono realmente ottenere </a:t>
            </a:r>
            <a:r>
              <a:rPr lang="it-CH" sz="1100" noProof="0" dirty="0">
                <a:latin typeface="Century Gothic" panose="020B0502020202020204" pitchFamily="34" charset="0"/>
              </a:rPr>
              <a:t>gli/le utenti.</a:t>
            </a:r>
            <a:br>
              <a:rPr lang="it-CH" sz="1100" noProof="0" dirty="0">
                <a:latin typeface="Century Gothic" panose="020B0502020202020204" pitchFamily="34" charset="0"/>
              </a:rPr>
            </a:br>
            <a:r>
              <a:rPr lang="it-CH" sz="1100" noProof="0" dirty="0">
                <a:latin typeface="Century Gothic" panose="020B0502020202020204" pitchFamily="34" charset="0"/>
              </a:rPr>
              <a:t>Esempio:</a:t>
            </a:r>
            <a:br>
              <a:rPr lang="it-CH" sz="1100" noProof="0" dirty="0">
                <a:latin typeface="Century Gothic" panose="020B0502020202020204" pitchFamily="34" charset="0"/>
              </a:rPr>
            </a:br>
            <a:r>
              <a:rPr lang="it-CH" sz="1100" noProof="0" dirty="0">
                <a:latin typeface="Century Gothic" panose="020B0502020202020204" pitchFamily="34" charset="0"/>
              </a:rPr>
              <a:t>– Male: </a:t>
            </a:r>
            <a:r>
              <a:rPr lang="it-CH" sz="1100" i="1" noProof="0" dirty="0">
                <a:latin typeface="Century Gothic" panose="020B0502020202020204" pitchFamily="34" charset="0"/>
              </a:rPr>
              <a:t>come possiamo evitare che gli/le utenti chiamino l’assistenza clienti?</a:t>
            </a:r>
            <a:br>
              <a:rPr lang="it-CH" sz="1100" noProof="0" dirty="0">
                <a:latin typeface="Century Gothic" panose="020B0502020202020204" pitchFamily="34" charset="0"/>
              </a:rPr>
            </a:br>
            <a:r>
              <a:rPr lang="it-CH" sz="1100" noProof="0" dirty="0">
                <a:latin typeface="Century Gothic" panose="020B0502020202020204" pitchFamily="34" charset="0"/>
              </a:rPr>
              <a:t>– Meglio: </a:t>
            </a:r>
            <a:r>
              <a:rPr lang="it-CH" sz="1100" i="1" noProof="0" dirty="0">
                <a:latin typeface="Century Gothic" panose="020B0502020202020204" pitchFamily="34" charset="0"/>
              </a:rPr>
              <a:t>come possiamo far sentire agli/alle utenti di avere tutte le informazioni di cui hanno bisogno?</a:t>
            </a:r>
          </a:p>
          <a:p>
            <a:pPr>
              <a:spcAft>
                <a:spcPts val="600"/>
              </a:spcAft>
              <a:buFont typeface="+mj-lt"/>
              <a:buAutoNum type="arabicPeriod"/>
            </a:pPr>
            <a:endParaRPr lang="it-CH" sz="1100" noProof="0" dirty="0">
              <a:latin typeface="Century Gothic" panose="020B0502020202020204" pitchFamily="34" charset="0"/>
            </a:endParaRPr>
          </a:p>
          <a:p>
            <a:pPr>
              <a:spcAft>
                <a:spcPts val="600"/>
              </a:spcAft>
              <a:buFont typeface="+mj-lt"/>
              <a:buNone/>
            </a:pPr>
            <a:r>
              <a:rPr lang="it-CH" sz="1100" b="1" noProof="0" dirty="0">
                <a:latin typeface="Century Gothic" panose="020B0502020202020204" pitchFamily="34" charset="0"/>
              </a:rPr>
              <a:t>5. Usate formulazioni positive.</a:t>
            </a:r>
            <a:br>
              <a:rPr lang="it-CH" sz="1100" noProof="0" dirty="0">
                <a:latin typeface="Century Gothic" panose="020B0502020202020204" pitchFamily="34" charset="0"/>
              </a:rPr>
            </a:br>
            <a:r>
              <a:rPr lang="it-CH" sz="1100" noProof="0" dirty="0">
                <a:latin typeface="Century Gothic" panose="020B0502020202020204" pitchFamily="34" charset="0"/>
              </a:rPr>
              <a:t>I verbi negativi come «ridurre», «impedire» o «evitare» limitano la creatività.</a:t>
            </a:r>
            <a:br>
              <a:rPr lang="it-CH" sz="1100" noProof="0" dirty="0">
                <a:latin typeface="Century Gothic" panose="020B0502020202020204" pitchFamily="34" charset="0"/>
              </a:rPr>
            </a:br>
            <a:r>
              <a:rPr lang="it-CH" sz="1100" noProof="0" dirty="0">
                <a:latin typeface="Century Gothic" panose="020B0502020202020204" pitchFamily="34" charset="0"/>
              </a:rPr>
              <a:t>I verbi positivi come «creare», «rendere possibile» o «migliorare» stimolano il processo.</a:t>
            </a:r>
            <a:br>
              <a:rPr lang="it-CH" sz="1100" noProof="0" dirty="0">
                <a:latin typeface="Century Gothic" panose="020B0502020202020204" pitchFamily="34" charset="0"/>
              </a:rPr>
            </a:br>
            <a:r>
              <a:rPr lang="it-CH" sz="1100" noProof="0" dirty="0">
                <a:latin typeface="Century Gothic" panose="020B0502020202020204" pitchFamily="34" charset="0"/>
              </a:rPr>
              <a:t>Esempio:</a:t>
            </a:r>
            <a:br>
              <a:rPr lang="it-CH" sz="1100" noProof="0" dirty="0">
                <a:latin typeface="Century Gothic" panose="020B0502020202020204" pitchFamily="34" charset="0"/>
              </a:rPr>
            </a:br>
            <a:r>
              <a:rPr lang="it-CH" sz="1100" noProof="0" dirty="0">
                <a:latin typeface="Century Gothic" panose="020B0502020202020204" pitchFamily="34" charset="0"/>
              </a:rPr>
              <a:t>– Male: </a:t>
            </a:r>
            <a:r>
              <a:rPr lang="it-CH" sz="1100" i="1" noProof="0" dirty="0">
                <a:latin typeface="Century Gothic" panose="020B0502020202020204" pitchFamily="34" charset="0"/>
              </a:rPr>
              <a:t>Come possiamo rendere il processo di reso meno frustrante?</a:t>
            </a:r>
            <a:br>
              <a:rPr lang="it-CH" sz="1100" noProof="0" dirty="0">
                <a:latin typeface="Century Gothic" panose="020B0502020202020204" pitchFamily="34" charset="0"/>
              </a:rPr>
            </a:br>
            <a:r>
              <a:rPr lang="it-CH" sz="1100" noProof="0" dirty="0">
                <a:latin typeface="Century Gothic" panose="020B0502020202020204" pitchFamily="34" charset="0"/>
              </a:rPr>
              <a:t>– Bene: </a:t>
            </a:r>
            <a:r>
              <a:rPr lang="it-CH" sz="1100" i="1" noProof="0" dirty="0">
                <a:latin typeface="Century Gothic" panose="020B0502020202020204" pitchFamily="34" charset="0"/>
              </a:rPr>
              <a:t>Come possiamo rendere il processo di restituzione veloce e intuitivo?</a:t>
            </a:r>
            <a:endParaRPr lang="it-CH" sz="1100" noProof="0" dirty="0">
              <a:latin typeface="Century Gothic" panose="020B0502020202020204" pitchFamily="34" charset="0"/>
            </a:endParaRPr>
          </a:p>
          <a:p>
            <a:endParaRPr lang="de-CH" dirty="0"/>
          </a:p>
        </p:txBody>
      </p:sp>
      <p:sp>
        <p:nvSpPr>
          <p:cNvPr id="4" name="Foliennummernplatzhalter 3">
            <a:extLst>
              <a:ext uri="{FF2B5EF4-FFF2-40B4-BE49-F238E27FC236}">
                <a16:creationId xmlns:a16="http://schemas.microsoft.com/office/drawing/2014/main" id="{C2E7E8D3-AC0C-0480-CD02-1737E25ACFA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21</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79365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4F179-2581-AC49-F8F2-6C38795001C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F5D91E3-8101-4C71-366B-48E306672E0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291F90E-AB43-392D-9377-E7DDC40C32E0}"/>
              </a:ext>
            </a:extLst>
          </p:cNvPr>
          <p:cNvSpPr>
            <a:spLocks noGrp="1"/>
          </p:cNvSpPr>
          <p:nvPr>
            <p:ph type="body" idx="1"/>
          </p:nvPr>
        </p:nvSpPr>
        <p:spPr/>
        <p:txBody>
          <a:bodyPr/>
          <a:lstStyle/>
          <a:p>
            <a:pPr>
              <a:spcAft>
                <a:spcPts val="600"/>
              </a:spcAft>
              <a:buNone/>
            </a:pPr>
            <a:r>
              <a:rPr lang="it-CH" sz="1100" noProof="0" dirty="0">
                <a:latin typeface="Century Gothic" panose="020B0502020202020204" pitchFamily="34" charset="0"/>
              </a:rPr>
              <a:t>Questa diapositiva illustra, sulla base di un esempio concreto, come tutti i concetti siano collegati tra loro: </a:t>
            </a:r>
            <a:r>
              <a:rPr lang="it-CH" sz="1100" i="1" noProof="0" dirty="0">
                <a:latin typeface="Century Gothic" panose="020B0502020202020204" pitchFamily="34" charset="0"/>
              </a:rPr>
              <a:t>compiti da svolgere</a:t>
            </a:r>
            <a:r>
              <a:rPr lang="it-CH" sz="1100" noProof="0" dirty="0">
                <a:latin typeface="Century Gothic" panose="020B0502020202020204" pitchFamily="34" charset="0"/>
              </a:rPr>
              <a:t>, </a:t>
            </a:r>
            <a:r>
              <a:rPr lang="it-CH" sz="1100" i="1" noProof="0" dirty="0">
                <a:latin typeface="Century Gothic" panose="020B0502020202020204" pitchFamily="34" charset="0"/>
              </a:rPr>
              <a:t>punti deboli </a:t>
            </a:r>
            <a:r>
              <a:rPr lang="it-CH" sz="1100" noProof="0" dirty="0">
                <a:latin typeface="Century Gothic" panose="020B0502020202020204" pitchFamily="34" charset="0"/>
              </a:rPr>
              <a:t>e </a:t>
            </a:r>
            <a:r>
              <a:rPr lang="it-CH" sz="1100" i="1" noProof="0" dirty="0">
                <a:latin typeface="Century Gothic" panose="020B0502020202020204" pitchFamily="34" charset="0"/>
              </a:rPr>
              <a:t>“Come potremmo</a:t>
            </a:r>
            <a:r>
              <a:rPr lang="it-CH" sz="1100" noProof="0" dirty="0">
                <a:latin typeface="Century Gothic" panose="020B0502020202020204" pitchFamily="34" charset="0"/>
              </a:rPr>
              <a:t>...”.</a:t>
            </a:r>
          </a:p>
          <a:p>
            <a:pPr>
              <a:spcAft>
                <a:spcPts val="600"/>
              </a:spcAft>
              <a:buNone/>
            </a:pPr>
            <a:endParaRPr lang="it-CH" sz="1100" noProof="0" dirty="0">
              <a:latin typeface="Century Gothic" panose="020B0502020202020204" pitchFamily="34" charset="0"/>
            </a:endParaRPr>
          </a:p>
          <a:p>
            <a:pPr>
              <a:spcAft>
                <a:spcPts val="600"/>
              </a:spcAft>
              <a:buNone/>
            </a:pPr>
            <a:r>
              <a:rPr lang="it-CH" sz="1100" noProof="0" dirty="0" err="1">
                <a:latin typeface="Century Gothic" panose="020B0502020202020204" pitchFamily="34" charset="0"/>
              </a:rPr>
              <a:t>Swapfiets</a:t>
            </a:r>
            <a:r>
              <a:rPr lang="it-CH" sz="1100" noProof="0" dirty="0">
                <a:latin typeface="Century Gothic" panose="020B0502020202020204" pitchFamily="34" charset="0"/>
              </a:rPr>
              <a:t> è un’azienda che offre biciclette nell’ambito di un modello di abbonamento mensile.</a:t>
            </a:r>
          </a:p>
          <a:p>
            <a:pPr>
              <a:spcAft>
                <a:spcPts val="600"/>
              </a:spcAft>
              <a:buNone/>
            </a:pPr>
            <a:br>
              <a:rPr lang="it-CH" sz="1100" noProof="0" dirty="0">
                <a:latin typeface="Century Gothic" panose="020B0502020202020204" pitchFamily="34" charset="0"/>
              </a:rPr>
            </a:br>
            <a:r>
              <a:rPr lang="it-CH" sz="1100" noProof="0" dirty="0">
                <a:latin typeface="Century Gothic" panose="020B0502020202020204" pitchFamily="34" charset="0"/>
              </a:rPr>
              <a:t>La conclusione più importante è stata che i clienti non volevano realmente </a:t>
            </a:r>
            <a:r>
              <a:rPr lang="it-CH" sz="1100" b="1" noProof="0" dirty="0">
                <a:latin typeface="Century Gothic" panose="020B0502020202020204" pitchFamily="34" charset="0"/>
              </a:rPr>
              <a:t>possedere</a:t>
            </a:r>
            <a:r>
              <a:rPr lang="it-CH" sz="1100" noProof="0" dirty="0">
                <a:latin typeface="Century Gothic" panose="020B0502020202020204" pitchFamily="34" charset="0"/>
              </a:rPr>
              <a:t> una bicicletta: desideravano semplicemente </a:t>
            </a:r>
            <a:r>
              <a:rPr lang="it-CH" sz="1100" b="1" noProof="0" dirty="0">
                <a:latin typeface="Century Gothic" panose="020B0502020202020204" pitchFamily="34" charset="0"/>
              </a:rPr>
              <a:t>avere a disposizione una bicicletta funzionante in qualsiasi momento</a:t>
            </a:r>
            <a:r>
              <a:rPr lang="it-CH" sz="1100" noProof="0" dirty="0">
                <a:latin typeface="Century Gothic" panose="020B0502020202020204" pitchFamily="34" charset="0"/>
              </a:rPr>
              <a:t>.</a:t>
            </a:r>
            <a:br>
              <a:rPr lang="it-CH" sz="1100" noProof="0" dirty="0">
                <a:latin typeface="Century Gothic" panose="020B0502020202020204" pitchFamily="34" charset="0"/>
              </a:rPr>
            </a:br>
            <a:r>
              <a:rPr lang="it-CH" sz="1100" noProof="0" dirty="0">
                <a:latin typeface="Century Gothic" panose="020B0502020202020204" pitchFamily="34" charset="0"/>
              </a:rPr>
              <a:t>Possedere una bicicletta comportava una serie di problemi: gomme a terra, catene rotte, officine di riparazione lente.</a:t>
            </a:r>
            <a:br>
              <a:rPr lang="it-CH" sz="1100" noProof="0" dirty="0">
                <a:latin typeface="Century Gothic" panose="020B0502020202020204" pitchFamily="34" charset="0"/>
              </a:rPr>
            </a:br>
            <a:endParaRPr lang="it-CH" sz="1100" noProof="0" dirty="0">
              <a:latin typeface="Century Gothic" panose="020B0502020202020204" pitchFamily="34" charset="0"/>
            </a:endParaRPr>
          </a:p>
          <a:p>
            <a:pPr>
              <a:spcAft>
                <a:spcPts val="600"/>
              </a:spcAft>
              <a:buNone/>
            </a:pPr>
            <a:r>
              <a:rPr lang="it-CH" sz="1100" noProof="0" dirty="0">
                <a:latin typeface="Century Gothic" panose="020B0502020202020204" pitchFamily="34" charset="0"/>
              </a:rPr>
              <a:t>L’azienda ha riformulato la sfida in un’unica domanda HMW:</a:t>
            </a:r>
            <a:br>
              <a:rPr lang="it-CH" sz="1100" noProof="0" dirty="0">
                <a:latin typeface="Century Gothic" panose="020B0502020202020204" pitchFamily="34" charset="0"/>
              </a:rPr>
            </a:br>
            <a:r>
              <a:rPr lang="it-CH" sz="1100" noProof="0" dirty="0">
                <a:latin typeface="Century Gothic" panose="020B0502020202020204" pitchFamily="34" charset="0"/>
              </a:rPr>
              <a:t>→ </a:t>
            </a:r>
            <a:r>
              <a:rPr lang="it-CH" sz="1100" i="1" noProof="0" dirty="0">
                <a:latin typeface="Century Gothic" panose="020B0502020202020204" pitchFamily="34" charset="0"/>
              </a:rPr>
              <a:t>Come potremmo rendere facile per le persone avere sempre una bicicletta funzionante?</a:t>
            </a:r>
            <a:endParaRPr lang="it-CH" sz="1100" noProof="0" dirty="0">
              <a:latin typeface="Century Gothic" panose="020B0502020202020204" pitchFamily="34" charset="0"/>
            </a:endParaRPr>
          </a:p>
          <a:p>
            <a:pPr>
              <a:spcAft>
                <a:spcPts val="600"/>
              </a:spcAft>
              <a:buNone/>
            </a:pPr>
            <a:endParaRPr lang="it-CH" sz="1100" noProof="0" dirty="0">
              <a:latin typeface="Century Gothic" panose="020B0502020202020204" pitchFamily="34" charset="0"/>
            </a:endParaRPr>
          </a:p>
          <a:p>
            <a:pPr marL="0" indent="0">
              <a:spcAft>
                <a:spcPts val="600"/>
              </a:spcAft>
              <a:buFont typeface="Arial" panose="020B0604020202020204" pitchFamily="34" charset="0"/>
              <a:buNone/>
            </a:pPr>
            <a:r>
              <a:rPr lang="it-CH" sz="1100" noProof="0" dirty="0">
                <a:latin typeface="Century Gothic" panose="020B0502020202020204" pitchFamily="34" charset="0"/>
              </a:rPr>
              <a:t>Ciò ha portato a un modello di business completamente nuovo:</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un abbonamento in cui l’azienda si occupa delle riparazioni;</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una promessa di riparare o sostituire rapidamente la bicicletta del/della cliente, direttamente a domicilio;</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un passaggio dalla vendita di prodotti alla fornitura di servizi continui.</a:t>
            </a:r>
          </a:p>
          <a:p>
            <a:pPr>
              <a:spcAft>
                <a:spcPts val="600"/>
              </a:spcAft>
              <a:buNone/>
            </a:pPr>
            <a:endParaRPr lang="it-CH" sz="1100" noProof="0" dirty="0">
              <a:latin typeface="Century Gothic" panose="020B0502020202020204" pitchFamily="34" charset="0"/>
            </a:endParaRPr>
          </a:p>
          <a:p>
            <a:pPr>
              <a:spcAft>
                <a:spcPts val="600"/>
              </a:spcAft>
              <a:buNone/>
            </a:pPr>
            <a:r>
              <a:rPr lang="it-CH" sz="1100" noProof="0" dirty="0">
                <a:latin typeface="Century Gothic" panose="020B0502020202020204" pitchFamily="34" charset="0"/>
              </a:rPr>
              <a:t>Questo esempio mostra come la comprensione del </a:t>
            </a:r>
            <a:r>
              <a:rPr lang="it-CH" sz="1100" i="1" noProof="0" dirty="0">
                <a:latin typeface="Century Gothic" panose="020B0502020202020204" pitchFamily="34" charset="0"/>
              </a:rPr>
              <a:t>vero e proprio compito </a:t>
            </a:r>
            <a:r>
              <a:rPr lang="it-CH" sz="1100" noProof="0" dirty="0">
                <a:latin typeface="Century Gothic" panose="020B0502020202020204" pitchFamily="34" charset="0"/>
              </a:rPr>
              <a:t>del/della cliente cambi tutto – dalla progettazione del prodotto all’intero modello di business.</a:t>
            </a:r>
            <a:br>
              <a:rPr lang="it-CH" sz="1100" noProof="0" dirty="0">
                <a:latin typeface="Century Gothic" panose="020B0502020202020204" pitchFamily="34" charset="0"/>
              </a:rPr>
            </a:br>
            <a:r>
              <a:rPr lang="it-CH" sz="1100" noProof="0" dirty="0">
                <a:latin typeface="Century Gothic" panose="020B0502020202020204" pitchFamily="34" charset="0"/>
              </a:rPr>
              <a:t>Il compito non era vendere una bicicletta, ma offrire la possibilità di rimanere mobili senza interruzioni.</a:t>
            </a:r>
          </a:p>
          <a:p>
            <a:endParaRPr lang="de-CH" dirty="0"/>
          </a:p>
        </p:txBody>
      </p:sp>
      <p:sp>
        <p:nvSpPr>
          <p:cNvPr id="4" name="Foliennummernplatzhalter 3">
            <a:extLst>
              <a:ext uri="{FF2B5EF4-FFF2-40B4-BE49-F238E27FC236}">
                <a16:creationId xmlns:a16="http://schemas.microsoft.com/office/drawing/2014/main" id="{CC50B1B8-260C-39F0-05B0-02F3C0F91F4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60175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spcAft>
                <a:spcPts val="600"/>
              </a:spcAft>
              <a:buNone/>
            </a:pPr>
            <a:r>
              <a:rPr lang="it-CH" sz="1100" b="1" noProof="0" dirty="0">
                <a:latin typeface="Century Gothic" panose="020B0502020202020204" pitchFamily="34" charset="0"/>
              </a:rPr>
              <a:t>Obiettivo</a:t>
            </a:r>
          </a:p>
          <a:p>
            <a:pPr>
              <a:spcAft>
                <a:spcPts val="600"/>
              </a:spcAft>
              <a:buNone/>
            </a:pPr>
            <a:r>
              <a:rPr lang="it-CH" sz="1100" noProof="0" dirty="0">
                <a:latin typeface="Century Gothic" panose="020B0502020202020204" pitchFamily="34" charset="0"/>
              </a:rPr>
              <a:t>Le persone in formazione applicano alla propria idea imprenditoriale quanto appreso in materia di comprensione del/della cliente.</a:t>
            </a:r>
            <a:br>
              <a:rPr lang="it-CH" sz="1100" noProof="0" dirty="0">
                <a:latin typeface="Century Gothic" panose="020B0502020202020204" pitchFamily="34" charset="0"/>
              </a:rPr>
            </a:br>
            <a:r>
              <a:rPr lang="it-CH" sz="1100" noProof="0" dirty="0">
                <a:latin typeface="Century Gothic" panose="020B0502020202020204" pitchFamily="34" charset="0"/>
              </a:rPr>
              <a:t>Al termine, ogni team avrà raggiunto i seguenti obiettivi:</a:t>
            </a:r>
          </a:p>
          <a:p>
            <a:pPr>
              <a:spcAft>
                <a:spcPts val="600"/>
              </a:spcAft>
              <a:buNone/>
            </a:pPr>
            <a:endParaRPr lang="it-CH" sz="1100" noProof="0" dirty="0">
              <a:latin typeface="Century Gothic" panose="020B0502020202020204" pitchFamily="34" charset="0"/>
            </a:endParaRP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identificato </a:t>
            </a:r>
            <a:r>
              <a:rPr lang="it-CH" sz="1100" b="1" noProof="0" dirty="0">
                <a:latin typeface="Century Gothic" panose="020B0502020202020204" pitchFamily="34" charset="0"/>
              </a:rPr>
              <a:t>i compiti </a:t>
            </a:r>
            <a:r>
              <a:rPr lang="it-CH" sz="1100" noProof="0" dirty="0">
                <a:latin typeface="Century Gothic" panose="020B0502020202020204" pitchFamily="34" charset="0"/>
              </a:rPr>
              <a:t>che il/la cliente </a:t>
            </a:r>
            <a:r>
              <a:rPr lang="it-CH" sz="1100" b="1" noProof="0" dirty="0">
                <a:latin typeface="Century Gothic" panose="020B0502020202020204" pitchFamily="34" charset="0"/>
              </a:rPr>
              <a:t>deve svolgere (JTBD)</a:t>
            </a:r>
            <a:endParaRPr lang="it-CH" sz="1100" noProof="0" dirty="0">
              <a:latin typeface="Century Gothic" panose="020B0502020202020204" pitchFamily="34" charset="0"/>
            </a:endParaRP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individuato </a:t>
            </a:r>
            <a:r>
              <a:rPr lang="it-CH" sz="1100" b="1" noProof="0" dirty="0">
                <a:latin typeface="Century Gothic" panose="020B0502020202020204" pitchFamily="34" charset="0"/>
              </a:rPr>
              <a:t>i </a:t>
            </a:r>
            <a:r>
              <a:rPr lang="it-CH" sz="1100" noProof="0" dirty="0">
                <a:latin typeface="Century Gothic" panose="020B0502020202020204" pitchFamily="34" charset="0"/>
              </a:rPr>
              <a:t>principali </a:t>
            </a:r>
            <a:r>
              <a:rPr lang="it-CH" sz="1100" b="1" noProof="0" dirty="0">
                <a:latin typeface="Century Gothic" panose="020B0502020202020204" pitchFamily="34" charset="0"/>
              </a:rPr>
              <a:t>Pain Points</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formulato una domanda </a:t>
            </a:r>
            <a:r>
              <a:rPr lang="it-CH" sz="1100" b="1" noProof="0" dirty="0">
                <a:latin typeface="Century Gothic" panose="020B0502020202020204" pitchFamily="34" charset="0"/>
              </a:rPr>
              <a:t>«Come potremmo…?» (HMW) </a:t>
            </a:r>
            <a:r>
              <a:rPr lang="it-CH" sz="1100" noProof="0" dirty="0">
                <a:latin typeface="Century Gothic" panose="020B0502020202020204" pitchFamily="34" charset="0"/>
              </a:rPr>
              <a:t>che riassuma la sfida che la loro idea deve affrontare.</a:t>
            </a:r>
          </a:p>
          <a:p>
            <a:pPr>
              <a:spcAft>
                <a:spcPts val="600"/>
              </a:spcAft>
              <a:buFont typeface="Arial" panose="020B0604020202020204" pitchFamily="34" charset="0"/>
              <a:buNone/>
            </a:pPr>
            <a:endParaRPr lang="it-CH" sz="1100" noProof="0" dirty="0">
              <a:latin typeface="Century Gothic" panose="020B0502020202020204" pitchFamily="34" charset="0"/>
            </a:endParaRPr>
          </a:p>
          <a:p>
            <a:pPr>
              <a:spcAft>
                <a:spcPts val="600"/>
              </a:spcAft>
              <a:buFont typeface="Arial" panose="020B0604020202020204" pitchFamily="34" charset="0"/>
              <a:buNone/>
            </a:pPr>
            <a:r>
              <a:rPr lang="it-CH" sz="1100" noProof="0" dirty="0">
                <a:latin typeface="Century Gothic" panose="020B0502020202020204" pitchFamily="34" charset="0"/>
              </a:rPr>
              <a:t>Questa attività aiuta le persone in formazione a passare da vaghe idee di prodotto a una comprensione strutturata di ciò che il/la cliente desidera realmente ottenere e di ciò che attualmente lo/la ostacola. L’obiettivo non è ancora quello di progettare una soluzione, ma semplicemente di definire lo spazio per l’innovazione.</a:t>
            </a:r>
            <a:br>
              <a:rPr lang="it-CH" sz="1100" noProof="0" dirty="0">
                <a:latin typeface="Century Gothic" panose="020B0502020202020204" pitchFamily="34" charset="0"/>
              </a:rPr>
            </a:br>
            <a:endParaRPr lang="it-CH" sz="1100" noProof="0" dirty="0">
              <a:latin typeface="Century Gothic" panose="020B0502020202020204" pitchFamily="34" charset="0"/>
            </a:endParaRPr>
          </a:p>
          <a:p>
            <a:pPr>
              <a:spcAft>
                <a:spcPts val="600"/>
              </a:spcAft>
              <a:buNone/>
            </a:pPr>
            <a:r>
              <a:rPr lang="it-CH" sz="1100" b="1" noProof="0" dirty="0">
                <a:latin typeface="Century Gothic" panose="020B0502020202020204" pitchFamily="34" charset="0"/>
              </a:rPr>
              <a:t>Preparazione (per il docente)</a:t>
            </a:r>
          </a:p>
          <a:p>
            <a:pPr>
              <a:spcAft>
                <a:spcPts val="600"/>
              </a:spcAft>
              <a:buFont typeface="Arial" panose="020B0604020202020204" pitchFamily="34" charset="0"/>
              <a:buChar char="•"/>
            </a:pPr>
            <a:r>
              <a:rPr lang="it-CH" sz="1100" noProof="0" dirty="0">
                <a:latin typeface="Century Gothic" panose="020B0502020202020204" pitchFamily="34" charset="0"/>
              </a:rPr>
              <a:t> Durata: circa</a:t>
            </a:r>
            <a:r>
              <a:rPr lang="it-CH" sz="1100" b="1" noProof="0" dirty="0">
                <a:latin typeface="Century Gothic" panose="020B0502020202020204" pitchFamily="34" charset="0"/>
              </a:rPr>
              <a:t> 60–75 minuti</a:t>
            </a:r>
            <a:endParaRPr lang="it-CH" sz="1100" noProof="0" dirty="0">
              <a:latin typeface="Century Gothic" panose="020B0502020202020204" pitchFamily="34" charset="0"/>
            </a:endParaRPr>
          </a:p>
          <a:p>
            <a:pPr>
              <a:spcAft>
                <a:spcPts val="600"/>
              </a:spcAft>
              <a:buFont typeface="Arial" panose="020B0604020202020204" pitchFamily="34" charset="0"/>
              <a:buChar char="•"/>
            </a:pPr>
            <a:r>
              <a:rPr lang="it-CH" sz="1100" noProof="0" dirty="0">
                <a:latin typeface="Century Gothic" panose="020B0502020202020204" pitchFamily="34" charset="0"/>
              </a:rPr>
              <a:t> Formato: lavoro di gruppo (gruppi da 2 a 4 persone in formazione)</a:t>
            </a:r>
          </a:p>
          <a:p>
            <a:pPr>
              <a:spcAft>
                <a:spcPts val="600"/>
              </a:spcAft>
              <a:buFont typeface="Arial" panose="020B0604020202020204" pitchFamily="34" charset="0"/>
              <a:buChar char="•"/>
            </a:pPr>
            <a:r>
              <a:rPr lang="it-CH" sz="1100" noProof="0" dirty="0">
                <a:latin typeface="Century Gothic" panose="020B0502020202020204" pitchFamily="34" charset="0"/>
              </a:rPr>
              <a:t> Materiali: post-it o lavagna online, penne, modelli per JTBD / </a:t>
            </a:r>
            <a:r>
              <a:rPr lang="it-CH" sz="1100" noProof="0" dirty="0" err="1">
                <a:latin typeface="Century Gothic" panose="020B0502020202020204" pitchFamily="34" charset="0"/>
              </a:rPr>
              <a:t>Pains</a:t>
            </a:r>
            <a:r>
              <a:rPr lang="it-CH" sz="1100" noProof="0" dirty="0">
                <a:latin typeface="Century Gothic" panose="020B0502020202020204" pitchFamily="34" charset="0"/>
              </a:rPr>
              <a:t> / HMW (se possibile)</a:t>
            </a:r>
          </a:p>
          <a:p>
            <a:pPr>
              <a:spcAft>
                <a:spcPts val="600"/>
              </a:spcAft>
              <a:buFont typeface="Arial" panose="020B0604020202020204" pitchFamily="34" charset="0"/>
              <a:buChar char="•"/>
            </a:pPr>
            <a:r>
              <a:rPr lang="it-CH" sz="1100" noProof="0" dirty="0">
                <a:latin typeface="Century Gothic" panose="020B0502020202020204" pitchFamily="34" charset="0"/>
              </a:rPr>
              <a:t> Incoraggiate le persone in formazione a basare le loro risposte su </a:t>
            </a:r>
            <a:r>
              <a:rPr lang="it-CH" sz="1100" b="1" noProof="0" dirty="0">
                <a:latin typeface="Century Gothic" panose="020B0502020202020204" pitchFamily="34" charset="0"/>
              </a:rPr>
              <a:t>informazioni reali</a:t>
            </a:r>
            <a:r>
              <a:rPr lang="it-CH" sz="1100" noProof="0" dirty="0">
                <a:latin typeface="Century Gothic" panose="020B0502020202020204" pitchFamily="34" charset="0"/>
              </a:rPr>
              <a:t>: ricerca secondaria, brevi interviste o osservazioni informali. Anche solo uno o due dati rendono le loro conclusioni più significative.</a:t>
            </a:r>
          </a:p>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23</a:t>
            </a:fld>
            <a:endParaRPr lang="ru-RU"/>
          </a:p>
        </p:txBody>
      </p:sp>
    </p:spTree>
    <p:extLst>
      <p:ext uri="{BB962C8B-B14F-4D97-AF65-F5344CB8AC3E}">
        <p14:creationId xmlns:p14="http://schemas.microsoft.com/office/powerpoint/2010/main" val="12307219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5B3134-A146-A3A4-AFC4-AB8C0D5E67A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ADC043E-BDF9-89FE-1283-0B5D85CB416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EEF5B75-042D-F76E-7E84-B0CE13CBF336}"/>
              </a:ext>
            </a:extLst>
          </p:cNvPr>
          <p:cNvSpPr>
            <a:spLocks noGrp="1"/>
          </p:cNvSpPr>
          <p:nvPr>
            <p:ph type="body" idx="1"/>
          </p:nvPr>
        </p:nvSpPr>
        <p:spPr/>
        <p:txBody>
          <a:bodyPr/>
          <a:lstStyle/>
          <a:p>
            <a:pPr>
              <a:spcAft>
                <a:spcPts val="600"/>
              </a:spcAft>
              <a:buNone/>
            </a:pPr>
            <a:r>
              <a:rPr lang="it-CH" sz="1100" noProof="0" dirty="0">
                <a:latin typeface="Century Gothic" panose="020B0502020202020204" pitchFamily="34" charset="0"/>
              </a:rPr>
              <a:t>Spiegate che un Job non è un compito, bensì una </a:t>
            </a:r>
            <a:r>
              <a:rPr lang="it-CH" sz="1100" i="1" noProof="0" dirty="0">
                <a:latin typeface="Century Gothic" panose="020B0502020202020204" pitchFamily="34" charset="0"/>
              </a:rPr>
              <a:t>dichiarazione di progresso orientata a un obiettivo</a:t>
            </a:r>
            <a:r>
              <a:rPr lang="it-CH" sz="1100" noProof="0" dirty="0">
                <a:latin typeface="Century Gothic" panose="020B0502020202020204" pitchFamily="34" charset="0"/>
              </a:rPr>
              <a:t>.</a:t>
            </a:r>
            <a:br>
              <a:rPr lang="it-CH" sz="1100" noProof="0" dirty="0">
                <a:latin typeface="Century Gothic" panose="020B0502020202020204" pitchFamily="34" charset="0"/>
              </a:rPr>
            </a:br>
            <a:r>
              <a:rPr lang="it-CH" sz="1100" noProof="0" dirty="0">
                <a:latin typeface="Century Gothic" panose="020B0502020202020204" pitchFamily="34" charset="0"/>
              </a:rPr>
              <a:t>I/le clienti «incaricano» prodotti o servizi di svolgere compiti nella loro vita. Se una nuova soluzione soddisfa meglio tale compito, essi «licenziano» quella vecchia e «incaricano» quella nuova.</a:t>
            </a:r>
          </a:p>
          <a:p>
            <a:pPr>
              <a:spcAft>
                <a:spcPts val="600"/>
              </a:spcAft>
              <a:buNone/>
            </a:pPr>
            <a:r>
              <a:rPr lang="it-CH" sz="1100" noProof="0" dirty="0">
                <a:latin typeface="Century Gothic" panose="020B0502020202020204" pitchFamily="34" charset="0"/>
              </a:rPr>
              <a:t>Presentate la </a:t>
            </a:r>
            <a:r>
              <a:rPr lang="it-CH" sz="1100" b="1" noProof="0" dirty="0">
                <a:latin typeface="Century Gothic" panose="020B0502020202020204" pitchFamily="34" charset="0"/>
              </a:rPr>
              <a:t>struttura JTBD:</a:t>
            </a:r>
            <a:br>
              <a:rPr lang="it-CH" sz="1100" noProof="0" dirty="0">
                <a:latin typeface="Century Gothic" panose="020B0502020202020204" pitchFamily="34" charset="0"/>
              </a:rPr>
            </a:br>
            <a:r>
              <a:rPr lang="it-CH" sz="1100" b="1" noProof="0" dirty="0">
                <a:latin typeface="Century Gothic" panose="020B0502020202020204" pitchFamily="34" charset="0"/>
              </a:rPr>
              <a:t>Verbo d’azione + Oggetto dell’azione + Contestualizzazione</a:t>
            </a:r>
            <a:br>
              <a:rPr lang="it-CH" sz="1100" noProof="0" dirty="0">
                <a:latin typeface="Century Gothic" panose="020B0502020202020204" pitchFamily="34" charset="0"/>
              </a:rPr>
            </a:br>
            <a:r>
              <a:rPr lang="it-CH" sz="1100" noProof="0" dirty="0">
                <a:latin typeface="Century Gothic" panose="020B0502020202020204" pitchFamily="34" charset="0"/>
              </a:rPr>
              <a:t>Esempi:</a:t>
            </a:r>
          </a:p>
          <a:p>
            <a:pPr marL="171450" indent="-171450">
              <a:spcAft>
                <a:spcPts val="600"/>
              </a:spcAft>
              <a:buFont typeface="Arial" panose="020B0604020202020204" pitchFamily="34" charset="0"/>
              <a:buChar char="•"/>
            </a:pPr>
            <a:r>
              <a:rPr lang="it-CH" sz="1100" i="1" noProof="0" dirty="0">
                <a:latin typeface="Century Gothic" panose="020B0502020202020204" pitchFamily="34" charset="0"/>
              </a:rPr>
              <a:t>Acquistare alimenti sani da consumare fuori casa </a:t>
            </a:r>
            <a:r>
              <a:rPr lang="it-CH" sz="1100" noProof="0" dirty="0">
                <a:latin typeface="Century Gothic" panose="020B0502020202020204" pitchFamily="34" charset="0"/>
              </a:rPr>
              <a:t>(azione: acquistare, oggetto: alimenti, contesto: fuori casa)</a:t>
            </a:r>
          </a:p>
          <a:p>
            <a:pPr marL="171450" indent="-171450">
              <a:spcAft>
                <a:spcPts val="600"/>
              </a:spcAft>
              <a:buFont typeface="Arial" panose="020B0604020202020204" pitchFamily="34" charset="0"/>
              <a:buChar char="•"/>
            </a:pPr>
            <a:r>
              <a:rPr lang="it-CH" sz="1100" i="1" noProof="0" dirty="0">
                <a:latin typeface="Century Gothic" panose="020B0502020202020204" pitchFamily="34" charset="0"/>
              </a:rPr>
              <a:t>Acquisire nuove competenze nel tempo libero </a:t>
            </a:r>
            <a:r>
              <a:rPr lang="it-CH" sz="1100" noProof="0" dirty="0">
                <a:latin typeface="Century Gothic" panose="020B0502020202020204" pitchFamily="34" charset="0"/>
              </a:rPr>
              <a:t>(azione: acquisire, oggetto: competenze, contesto: nel tempo libero)</a:t>
            </a:r>
          </a:p>
          <a:p>
            <a:pPr marL="171450" indent="-171450">
              <a:spcAft>
                <a:spcPts val="600"/>
              </a:spcAft>
              <a:buFont typeface="Arial" panose="020B0604020202020204" pitchFamily="34" charset="0"/>
              <a:buChar char="•"/>
            </a:pPr>
            <a:r>
              <a:rPr lang="it-CH" sz="1100" i="1" noProof="0" dirty="0">
                <a:latin typeface="Century Gothic" panose="020B0502020202020204" pitchFamily="34" charset="0"/>
              </a:rPr>
              <a:t>Gestire le proprie finanze a casa </a:t>
            </a:r>
            <a:r>
              <a:rPr lang="it-CH" sz="1100" noProof="0" dirty="0">
                <a:latin typeface="Century Gothic" panose="020B0502020202020204" pitchFamily="34" charset="0"/>
              </a:rPr>
              <a:t>(azione: gestire, oggetto: finanze, contesto: a casa)</a:t>
            </a:r>
          </a:p>
          <a:p>
            <a:pPr>
              <a:spcAft>
                <a:spcPts val="600"/>
              </a:spcAft>
              <a:buNone/>
            </a:pPr>
            <a:r>
              <a:rPr lang="it-CH" sz="1100" noProof="0" dirty="0">
                <a:latin typeface="Century Gothic" panose="020B0502020202020204" pitchFamily="34" charset="0"/>
              </a:rPr>
              <a:t>Ogni cliente ha di norma:</a:t>
            </a:r>
          </a:p>
          <a:p>
            <a:pPr marL="171450" indent="-171450">
              <a:spcAft>
                <a:spcPts val="600"/>
              </a:spcAft>
              <a:buFont typeface="Arial" panose="020B0604020202020204" pitchFamily="34" charset="0"/>
              <a:buChar char="•"/>
            </a:pPr>
            <a:r>
              <a:rPr lang="it-CH" sz="1100" b="1" noProof="0" dirty="0">
                <a:latin typeface="Century Gothic" panose="020B0502020202020204" pitchFamily="34" charset="0"/>
              </a:rPr>
              <a:t>un compito principale: </a:t>
            </a:r>
            <a:r>
              <a:rPr lang="it-CH" sz="1100" noProof="0" dirty="0">
                <a:latin typeface="Century Gothic" panose="020B0502020202020204" pitchFamily="34" charset="0"/>
              </a:rPr>
              <a:t>l’obiettivo centrale (ad es. «rimanere in salute nonostante un’agenda fitta di impegni»)</a:t>
            </a:r>
          </a:p>
          <a:p>
            <a:pPr marL="171450" indent="-171450">
              <a:spcAft>
                <a:spcPts val="600"/>
              </a:spcAft>
              <a:buFont typeface="Arial" panose="020B0604020202020204" pitchFamily="34" charset="0"/>
              <a:buChar char="•"/>
            </a:pPr>
            <a:r>
              <a:rPr lang="it-CH" sz="1100" b="1" noProof="0" dirty="0">
                <a:latin typeface="Century Gothic" panose="020B0502020202020204" pitchFamily="34" charset="0"/>
              </a:rPr>
              <a:t>compiti correlati: </a:t>
            </a:r>
            <a:r>
              <a:rPr lang="it-CH" sz="1100" noProof="0" dirty="0">
                <a:latin typeface="Century Gothic" panose="020B0502020202020204" pitchFamily="34" charset="0"/>
              </a:rPr>
              <a:t>ad es. «essere orgogliosi di prendersi cura di sé», «risparmiare tempo e ridurre lo stress»</a:t>
            </a:r>
            <a:br>
              <a:rPr lang="it-CH" sz="1100" noProof="0" dirty="0">
                <a:latin typeface="Century Gothic" panose="020B0502020202020204" pitchFamily="34" charset="0"/>
              </a:rPr>
            </a:br>
            <a:endParaRPr lang="it-CH" sz="1100" noProof="0" dirty="0">
              <a:latin typeface="Century Gothic" panose="020B0502020202020204" pitchFamily="34" charset="0"/>
            </a:endParaRPr>
          </a:p>
          <a:p>
            <a:pPr>
              <a:spcAft>
                <a:spcPts val="600"/>
              </a:spcAft>
              <a:buFont typeface="Arial" panose="020B0604020202020204" pitchFamily="34" charset="0"/>
              <a:buNone/>
            </a:pPr>
            <a:r>
              <a:rPr lang="it-CH" sz="1100" noProof="0" dirty="0">
                <a:latin typeface="Century Gothic" panose="020B0502020202020204" pitchFamily="34" charset="0"/>
              </a:rPr>
              <a:t>Incoraggiate le persone in formazione a individuare gli aspetti funzionali, sociali ed emotivi.</a:t>
            </a:r>
          </a:p>
          <a:p>
            <a:pPr>
              <a:spcAft>
                <a:spcPts val="600"/>
              </a:spcAft>
              <a:buNone/>
            </a:pPr>
            <a:r>
              <a:rPr lang="it-CH" sz="1100" noProof="0" dirty="0">
                <a:latin typeface="Century Gothic" panose="020B0502020202020204" pitchFamily="34" charset="0"/>
              </a:rPr>
              <a:t>Fate redigere loro una o due descrizioni di compiti in cui descrivono ciò che la loro «Persona» desidera ottenere in quell’ambito problematico.</a:t>
            </a:r>
            <a:br>
              <a:rPr lang="it-CH" sz="1100" noProof="0" dirty="0">
                <a:latin typeface="Century Gothic" panose="020B0502020202020204" pitchFamily="34" charset="0"/>
              </a:rPr>
            </a:br>
            <a:r>
              <a:rPr lang="it-CH" sz="1100" noProof="0" dirty="0">
                <a:latin typeface="Century Gothic" panose="020B0502020202020204" pitchFamily="34" charset="0"/>
              </a:rPr>
              <a:t>Chiedete loro di immaginare che il cliente pensi: «Vorrei... [fare cosa?]... in modo da... [perché?]».</a:t>
            </a:r>
          </a:p>
          <a:p>
            <a:pPr>
              <a:spcAft>
                <a:spcPts val="600"/>
              </a:spcAft>
              <a:buNone/>
            </a:pPr>
            <a:r>
              <a:rPr lang="it-CH" sz="1100" b="1" noProof="0" dirty="0">
                <a:latin typeface="Century Gothic" panose="020B0502020202020204" pitchFamily="34" charset="0"/>
              </a:rPr>
              <a:t>Durante la lezione:</a:t>
            </a:r>
            <a:br>
              <a:rPr lang="it-CH" sz="1100" noProof="0" dirty="0">
                <a:latin typeface="Century Gothic" panose="020B0502020202020204" pitchFamily="34" charset="0"/>
              </a:rPr>
            </a:br>
            <a:r>
              <a:rPr lang="it-CH" sz="1100" noProof="0" dirty="0">
                <a:latin typeface="Century Gothic" panose="020B0502020202020204" pitchFamily="34" charset="0"/>
              </a:rPr>
              <a:t>Girate tra i banchi e aiutate a precisare affermazioni vaghe.</a:t>
            </a:r>
            <a:br>
              <a:rPr lang="it-CH" sz="1100" noProof="0" dirty="0">
                <a:latin typeface="Century Gothic" panose="020B0502020202020204" pitchFamily="34" charset="0"/>
              </a:rPr>
            </a:br>
            <a:r>
              <a:rPr lang="it-CH" sz="1100" noProof="0" dirty="0">
                <a:latin typeface="Century Gothic" panose="020B0502020202020204" pitchFamily="34" charset="0"/>
              </a:rPr>
              <a:t>Se una persona in formazione dice «Comprare una bicicletta», chiedete «Perché?», finché non arriva all’obiettivo reale: «Per poter arrivare al lavoro senza ritardi» → </a:t>
            </a:r>
            <a:r>
              <a:rPr lang="it-CH" sz="1100" i="1" noProof="0" dirty="0">
                <a:latin typeface="Century Gothic" panose="020B0502020202020204" pitchFamily="34" charset="0"/>
              </a:rPr>
              <a:t>Avere un mezzo di trasporto quotidiano affidabile</a:t>
            </a:r>
            <a:r>
              <a:rPr lang="it-CH" sz="1100" noProof="0" dirty="0">
                <a:latin typeface="Century Gothic" panose="020B0502020202020204" pitchFamily="34" charset="0"/>
              </a:rPr>
              <a:t>.</a:t>
            </a:r>
            <a:br>
              <a:rPr lang="it-CH" sz="1100" noProof="0" dirty="0">
                <a:latin typeface="Century Gothic" panose="020B0502020202020204" pitchFamily="34" charset="0"/>
              </a:rPr>
            </a:br>
            <a:r>
              <a:rPr lang="it-CH" sz="1100" noProof="0" dirty="0">
                <a:latin typeface="Century Gothic" panose="020B0502020202020204" pitchFamily="34" charset="0"/>
              </a:rPr>
              <a:t>Incoraggiate l’uso di frasi brevi e orientate all’azione.</a:t>
            </a:r>
            <a:br>
              <a:rPr lang="it-CH" sz="1100" noProof="0" dirty="0">
                <a:latin typeface="Century Gothic" panose="020B0502020202020204" pitchFamily="34" charset="0"/>
              </a:rPr>
            </a:br>
            <a:r>
              <a:rPr lang="it-CH" sz="1100" noProof="0" dirty="0">
                <a:latin typeface="Century Gothic" panose="020B0502020202020204" pitchFamily="34" charset="0"/>
              </a:rPr>
              <a:t>Le migliori affermazioni JTBD suonano come qualcosa che direbbe una persona reale.</a:t>
            </a:r>
          </a:p>
          <a:p>
            <a:endParaRPr lang="de-CH" dirty="0"/>
          </a:p>
        </p:txBody>
      </p:sp>
      <p:sp>
        <p:nvSpPr>
          <p:cNvPr id="4" name="Foliennummernplatzhalter 3">
            <a:extLst>
              <a:ext uri="{FF2B5EF4-FFF2-40B4-BE49-F238E27FC236}">
                <a16:creationId xmlns:a16="http://schemas.microsoft.com/office/drawing/2014/main" id="{848697FE-7853-9BDF-2493-2813B5942C9E}"/>
              </a:ext>
            </a:extLst>
          </p:cNvPr>
          <p:cNvSpPr>
            <a:spLocks noGrp="1"/>
          </p:cNvSpPr>
          <p:nvPr>
            <p:ph type="sldNum" sz="quarter" idx="5"/>
          </p:nvPr>
        </p:nvSpPr>
        <p:spPr/>
        <p:txBody>
          <a:bodyPr/>
          <a:lstStyle/>
          <a:p>
            <a:fld id="{552985BD-394C-4249-9520-F7128BE881DD}" type="slidenum">
              <a:rPr lang="ru-RU" smtClean="0"/>
              <a:t>24</a:t>
            </a:fld>
            <a:endParaRPr lang="ru-RU"/>
          </a:p>
        </p:txBody>
      </p:sp>
    </p:spTree>
    <p:extLst>
      <p:ext uri="{BB962C8B-B14F-4D97-AF65-F5344CB8AC3E}">
        <p14:creationId xmlns:p14="http://schemas.microsoft.com/office/powerpoint/2010/main" val="8844605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88212-394B-C15E-068F-D526C8D5D48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678E8AC-00AF-8D41-1EF9-9F64894EC79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AD88DF9-117D-9162-AF56-653822BBFB12}"/>
              </a:ext>
            </a:extLst>
          </p:cNvPr>
          <p:cNvSpPr>
            <a:spLocks noGrp="1"/>
          </p:cNvSpPr>
          <p:nvPr>
            <p:ph type="body" idx="1"/>
          </p:nvPr>
        </p:nvSpPr>
        <p:spPr/>
        <p:txBody>
          <a:bodyPr/>
          <a:lstStyle/>
          <a:p>
            <a:pPr>
              <a:spcAft>
                <a:spcPts val="600"/>
              </a:spcAft>
              <a:buNone/>
            </a:pPr>
            <a:r>
              <a:rPr lang="it-CH" sz="1100" noProof="0" dirty="0">
                <a:latin typeface="Century Gothic" panose="020B0502020202020204" pitchFamily="34" charset="0"/>
              </a:rPr>
              <a:t>Ora che le persone in formazione hanno compreso ciò che il/la loro cliente desidera ottenere, devono individuare </a:t>
            </a:r>
            <a:r>
              <a:rPr lang="it-CH" sz="1100" i="1" noProof="0" dirty="0">
                <a:latin typeface="Century Gothic" panose="020B0502020202020204" pitchFamily="34" charset="0"/>
              </a:rPr>
              <a:t>quali sono gli ostacoli che lo impediscono</a:t>
            </a:r>
            <a:r>
              <a:rPr lang="it-CH" sz="1100" noProof="0" dirty="0">
                <a:latin typeface="Century Gothic" panose="020B0502020202020204" pitchFamily="34" charset="0"/>
              </a:rPr>
              <a:t>.</a:t>
            </a:r>
            <a:br>
              <a:rPr lang="it-CH" sz="1100" noProof="0" dirty="0">
                <a:latin typeface="Century Gothic" panose="020B0502020202020204" pitchFamily="34" charset="0"/>
              </a:rPr>
            </a:br>
            <a:r>
              <a:rPr lang="it-CH" sz="1100" noProof="0" dirty="0">
                <a:latin typeface="Century Gothic" panose="020B0502020202020204" pitchFamily="34" charset="0"/>
              </a:rPr>
              <a:t>I "</a:t>
            </a:r>
            <a:r>
              <a:rPr lang="it-CH" sz="1100" noProof="0" dirty="0" err="1">
                <a:latin typeface="Century Gothic" panose="020B0502020202020204" pitchFamily="34" charset="0"/>
              </a:rPr>
              <a:t>pains</a:t>
            </a:r>
            <a:r>
              <a:rPr lang="it-CH" sz="1100" noProof="0" dirty="0">
                <a:latin typeface="Century Gothic" panose="020B0502020202020204" pitchFamily="34" charset="0"/>
              </a:rPr>
              <a:t>" sono ostacoli che impediscono al cliente di svolgere efficacemente il proprio compito.</a:t>
            </a:r>
          </a:p>
          <a:p>
            <a:pPr>
              <a:spcAft>
                <a:spcPts val="600"/>
              </a:spcAft>
              <a:buNone/>
            </a:pPr>
            <a:endParaRPr lang="it-CH" sz="1100" noProof="0" dirty="0">
              <a:latin typeface="Century Gothic" panose="020B0502020202020204" pitchFamily="34" charset="0"/>
            </a:endParaRPr>
          </a:p>
          <a:p>
            <a:pPr>
              <a:spcAft>
                <a:spcPts val="600"/>
              </a:spcAft>
              <a:buNone/>
            </a:pPr>
            <a:r>
              <a:rPr lang="it-CH" sz="1100" noProof="0" dirty="0">
                <a:latin typeface="Century Gothic" panose="020B0502020202020204" pitchFamily="34" charset="0"/>
              </a:rPr>
              <a:t>Questi "</a:t>
            </a:r>
            <a:r>
              <a:rPr lang="it-CH" sz="1100" noProof="0" dirty="0" err="1">
                <a:latin typeface="Century Gothic" panose="020B0502020202020204" pitchFamily="34" charset="0"/>
              </a:rPr>
              <a:t>pains</a:t>
            </a:r>
            <a:r>
              <a:rPr lang="it-CH" sz="1100" noProof="0" dirty="0">
                <a:latin typeface="Century Gothic" panose="020B0502020202020204" pitchFamily="34" charset="0"/>
              </a:rPr>
              <a:t>" sono di fondamentale importanza, poiché il valore viene creato quando una soluzione li elimina o li riduce.</a:t>
            </a:r>
            <a:br>
              <a:rPr lang="it-CH" sz="1100" noProof="0" dirty="0">
                <a:latin typeface="Century Gothic" panose="020B0502020202020204" pitchFamily="34" charset="0"/>
              </a:rPr>
            </a:br>
            <a:r>
              <a:rPr lang="it-CH" sz="1100" noProof="0" dirty="0">
                <a:latin typeface="Century Gothic" panose="020B0502020202020204" pitchFamily="34" charset="0"/>
              </a:rPr>
              <a:t>Senza una comprensione dei "</a:t>
            </a:r>
            <a:r>
              <a:rPr lang="it-CH" sz="1100" noProof="0" dirty="0" err="1">
                <a:latin typeface="Century Gothic" panose="020B0502020202020204" pitchFamily="34" charset="0"/>
              </a:rPr>
              <a:t>pains</a:t>
            </a:r>
            <a:r>
              <a:rPr lang="it-CH" sz="1100" noProof="0" dirty="0">
                <a:latin typeface="Century Gothic" panose="020B0502020202020204" pitchFamily="34" charset="0"/>
              </a:rPr>
              <a:t>", si corre il rischio che ogni idea risulti irrilevante.</a:t>
            </a:r>
          </a:p>
          <a:p>
            <a:pPr>
              <a:spcAft>
                <a:spcPts val="600"/>
              </a:spcAft>
              <a:buNone/>
            </a:pPr>
            <a:endParaRPr lang="it-CH" sz="1100" noProof="0" dirty="0">
              <a:latin typeface="Century Gothic" panose="020B0502020202020204" pitchFamily="34" charset="0"/>
            </a:endParaRPr>
          </a:p>
          <a:p>
            <a:pPr>
              <a:spcAft>
                <a:spcPts val="600"/>
              </a:spcAft>
              <a:buNone/>
            </a:pPr>
            <a:r>
              <a:rPr lang="it-CH" sz="1100" b="1" noProof="0" dirty="0">
                <a:latin typeface="Century Gothic" panose="020B0502020202020204" pitchFamily="34" charset="0"/>
              </a:rPr>
              <a:t>In classe:</a:t>
            </a:r>
            <a:br>
              <a:rPr lang="it-CH" sz="1100" noProof="0" dirty="0">
                <a:latin typeface="Century Gothic" panose="020B0502020202020204" pitchFamily="34" charset="0"/>
              </a:rPr>
            </a:br>
            <a:r>
              <a:rPr lang="it-CH" sz="1100" noProof="0" dirty="0">
                <a:latin typeface="Century Gothic" panose="020B0502020202020204" pitchFamily="34" charset="0"/>
              </a:rPr>
              <a:t>Chiedete alle persone in formazione di elencare il maggior numero possibile di "</a:t>
            </a:r>
            <a:r>
              <a:rPr lang="it-CH" sz="1100" noProof="0" dirty="0" err="1">
                <a:latin typeface="Century Gothic" panose="020B0502020202020204" pitchFamily="34" charset="0"/>
              </a:rPr>
              <a:t>pains</a:t>
            </a:r>
            <a:r>
              <a:rPr lang="it-CH" sz="1100" noProof="0" dirty="0">
                <a:latin typeface="Century Gothic" panose="020B0502020202020204" pitchFamily="34" charset="0"/>
              </a:rPr>
              <a:t>" relativi alla loro «Persona».</a:t>
            </a:r>
            <a:br>
              <a:rPr lang="it-CH" sz="1100" noProof="0" dirty="0">
                <a:latin typeface="Century Gothic" panose="020B0502020202020204" pitchFamily="34" charset="0"/>
              </a:rPr>
            </a:br>
            <a:r>
              <a:rPr lang="it-CH" sz="1100" noProof="0" dirty="0">
                <a:latin typeface="Century Gothic" panose="020B0502020202020204" pitchFamily="34" charset="0"/>
              </a:rPr>
              <a:t>Ponete domande mirate:</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Cosa infastidisce o frustra questa persona nell’attuale modo di procedere?</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Cosa richiede troppo tempo o troppo impegno?</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Cosa sta già facendo per risolvere il problema – e cosa non funziona ancora?</a:t>
            </a:r>
          </a:p>
          <a:p>
            <a:pPr>
              <a:spcAft>
                <a:spcPts val="600"/>
              </a:spcAft>
              <a:buFont typeface="Arial" panose="020B0604020202020204" pitchFamily="34" charset="0"/>
              <a:buChar char="•"/>
            </a:pPr>
            <a:endParaRPr lang="it-CH" sz="1100" noProof="0" dirty="0">
              <a:latin typeface="Century Gothic" panose="020B0502020202020204" pitchFamily="34" charset="0"/>
            </a:endParaRPr>
          </a:p>
          <a:p>
            <a:pPr>
              <a:spcAft>
                <a:spcPts val="600"/>
              </a:spcAft>
              <a:buNone/>
            </a:pPr>
            <a:r>
              <a:rPr lang="it-CH" sz="1100" noProof="0" dirty="0">
                <a:latin typeface="Century Gothic" panose="020B0502020202020204" pitchFamily="34" charset="0"/>
              </a:rPr>
              <a:t>Incoraggiateli a utilizzare prove a sostegno: brevi interviste, recensioni online, osservazioni personali o tendenze che hanno individuato durante la ricerca secondaria.</a:t>
            </a:r>
            <a:br>
              <a:rPr lang="it-CH" sz="1100" noProof="0" dirty="0">
                <a:latin typeface="Century Gothic" panose="020B0502020202020204" pitchFamily="34" charset="0"/>
              </a:rPr>
            </a:br>
            <a:r>
              <a:rPr lang="it-CH" sz="1100" noProof="0" dirty="0">
                <a:latin typeface="Century Gothic" panose="020B0502020202020204" pitchFamily="34" charset="0"/>
              </a:rPr>
              <a:t>Se non hanno ancora raccolto dati concreti, possono annotare delle ipotesi e contrassegnarle con un punto interrogativo: queste potranno poi essere verificate in seguito.</a:t>
            </a:r>
          </a:p>
          <a:p>
            <a:pPr>
              <a:spcAft>
                <a:spcPts val="600"/>
              </a:spcAft>
              <a:buNone/>
            </a:pPr>
            <a:endParaRPr lang="it-CH" sz="1100" noProof="0" dirty="0">
              <a:latin typeface="Century Gothic" panose="020B0502020202020204" pitchFamily="34" charset="0"/>
            </a:endParaRPr>
          </a:p>
          <a:p>
            <a:pPr>
              <a:spcAft>
                <a:spcPts val="600"/>
              </a:spcAft>
              <a:buNone/>
            </a:pPr>
            <a:r>
              <a:rPr lang="it-CH" sz="1100" noProof="0" dirty="0">
                <a:latin typeface="Century Gothic" panose="020B0502020202020204" pitchFamily="34" charset="0"/>
              </a:rPr>
              <a:t>Al termine di questa fase, chiedete ai team di selezionare</a:t>
            </a:r>
            <a:r>
              <a:rPr lang="it-CH" sz="1100" b="1" noProof="0" dirty="0">
                <a:latin typeface="Century Gothic" panose="020B0502020202020204" pitchFamily="34" charset="0"/>
              </a:rPr>
              <a:t> uno o due </a:t>
            </a:r>
            <a:r>
              <a:rPr lang="it-CH" sz="1100" b="1" noProof="0" dirty="0" err="1">
                <a:latin typeface="Century Gothic" panose="020B0502020202020204" pitchFamily="34" charset="0"/>
              </a:rPr>
              <a:t>Pains</a:t>
            </a:r>
            <a:r>
              <a:rPr lang="it-CH" sz="1100" b="1" noProof="0" dirty="0">
                <a:latin typeface="Century Gothic" panose="020B0502020202020204" pitchFamily="34" charset="0"/>
              </a:rPr>
              <a:t> </a:t>
            </a:r>
            <a:r>
              <a:rPr lang="it-CH" sz="1100" noProof="0" dirty="0">
                <a:latin typeface="Century Gothic" panose="020B0502020202020204" pitchFamily="34" charset="0"/>
              </a:rPr>
              <a:t>che risultano più rilevanti o che si verificano più frequentemente.</a:t>
            </a:r>
            <a:br>
              <a:rPr lang="it-CH" sz="1100" noProof="0" dirty="0">
                <a:latin typeface="Century Gothic" panose="020B0502020202020204" pitchFamily="34" charset="0"/>
              </a:rPr>
            </a:br>
            <a:r>
              <a:rPr lang="it-CH" sz="1100" noProof="0" dirty="0">
                <a:latin typeface="Century Gothic" panose="020B0502020202020204" pitchFamily="34" charset="0"/>
              </a:rPr>
              <a:t>Questi saranno utilizzati per formulare la domanda</a:t>
            </a:r>
            <a:r>
              <a:rPr lang="it-CH" sz="1100" i="1" noProof="0" dirty="0">
                <a:latin typeface="Century Gothic" panose="020B0502020202020204" pitchFamily="34" charset="0"/>
              </a:rPr>
              <a:t> «Come potremmo</a:t>
            </a:r>
            <a:r>
              <a:rPr lang="it-CH" sz="1100" noProof="0" dirty="0">
                <a:latin typeface="Century Gothic" panose="020B0502020202020204" pitchFamily="34" charset="0"/>
              </a:rPr>
              <a:t>...» nella diapositiva successiva.</a:t>
            </a:r>
          </a:p>
          <a:p>
            <a:endParaRPr lang="de-CH" dirty="0"/>
          </a:p>
        </p:txBody>
      </p:sp>
      <p:sp>
        <p:nvSpPr>
          <p:cNvPr id="4" name="Foliennummernplatzhalter 3">
            <a:extLst>
              <a:ext uri="{FF2B5EF4-FFF2-40B4-BE49-F238E27FC236}">
                <a16:creationId xmlns:a16="http://schemas.microsoft.com/office/drawing/2014/main" id="{D229E445-D430-2C01-E940-03A733E00600}"/>
              </a:ext>
            </a:extLst>
          </p:cNvPr>
          <p:cNvSpPr>
            <a:spLocks noGrp="1"/>
          </p:cNvSpPr>
          <p:nvPr>
            <p:ph type="sldNum" sz="quarter" idx="5"/>
          </p:nvPr>
        </p:nvSpPr>
        <p:spPr/>
        <p:txBody>
          <a:bodyPr/>
          <a:lstStyle/>
          <a:p>
            <a:fld id="{552985BD-394C-4249-9520-F7128BE881DD}" type="slidenum">
              <a:rPr lang="ru-RU" smtClean="0"/>
              <a:t>25</a:t>
            </a:fld>
            <a:endParaRPr lang="ru-RU"/>
          </a:p>
        </p:txBody>
      </p:sp>
    </p:spTree>
    <p:extLst>
      <p:ext uri="{BB962C8B-B14F-4D97-AF65-F5344CB8AC3E}">
        <p14:creationId xmlns:p14="http://schemas.microsoft.com/office/powerpoint/2010/main" val="39350528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8F6A33-293B-8B91-4064-5677A26656C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A303C26-348B-1907-4594-83658BE7325D}"/>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06531EB-17E1-93C8-6BAF-80B2649741DA}"/>
              </a:ext>
            </a:extLst>
          </p:cNvPr>
          <p:cNvSpPr>
            <a:spLocks noGrp="1"/>
          </p:cNvSpPr>
          <p:nvPr>
            <p:ph type="body" idx="1"/>
          </p:nvPr>
        </p:nvSpPr>
        <p:spPr/>
        <p:txBody>
          <a:bodyPr/>
          <a:lstStyle/>
          <a:p>
            <a:pPr>
              <a:spcAft>
                <a:spcPts val="600"/>
              </a:spcAft>
              <a:buNone/>
            </a:pPr>
            <a:r>
              <a:rPr lang="it-CH" sz="1100" noProof="0" dirty="0">
                <a:latin typeface="Century Gothic" panose="020B0502020202020204" pitchFamily="34" charset="0"/>
              </a:rPr>
              <a:t>Qui la comprensione del/della cliente si trasforma in creatività.</a:t>
            </a:r>
            <a:br>
              <a:rPr lang="it-CH" sz="1100" noProof="0" dirty="0">
                <a:latin typeface="Century Gothic" panose="020B0502020202020204" pitchFamily="34" charset="0"/>
              </a:rPr>
            </a:br>
            <a:r>
              <a:rPr lang="it-CH" sz="1100" noProof="0" dirty="0">
                <a:latin typeface="Century Gothic" panose="020B0502020202020204" pitchFamily="34" charset="0"/>
              </a:rPr>
              <a:t>Una domanda</a:t>
            </a:r>
            <a:r>
              <a:rPr lang="it-CH" sz="1100" b="1" noProof="0" dirty="0">
                <a:latin typeface="Century Gothic" panose="020B0502020202020204" pitchFamily="34" charset="0"/>
              </a:rPr>
              <a:t> del tipo «Come potremmo...» </a:t>
            </a:r>
            <a:r>
              <a:rPr lang="it-CH" sz="1100" noProof="0" dirty="0">
                <a:latin typeface="Century Gothic" panose="020B0502020202020204" pitchFamily="34" charset="0"/>
              </a:rPr>
              <a:t>riformula ciò che il team ha appreso – il compito e la sfida – trasformandolo in una sfida aperta all’innovazione. Non contiene una soluzione, ma ne apre la porta a molte altre.</a:t>
            </a:r>
          </a:p>
          <a:p>
            <a:pPr>
              <a:spcAft>
                <a:spcPts val="600"/>
              </a:spcAft>
              <a:buNone/>
            </a:pPr>
            <a:endParaRPr lang="it-CH" sz="1100" noProof="0" dirty="0">
              <a:latin typeface="Century Gothic" panose="020B0502020202020204" pitchFamily="34" charset="0"/>
            </a:endParaRPr>
          </a:p>
          <a:p>
            <a:pPr>
              <a:spcAft>
                <a:spcPts val="600"/>
              </a:spcAft>
              <a:buNone/>
            </a:pPr>
            <a:r>
              <a:rPr lang="it-CH" sz="1100" noProof="0" dirty="0">
                <a:latin typeface="Century Gothic" panose="020B0502020202020204" pitchFamily="34" charset="0"/>
              </a:rPr>
              <a:t>Spiegate che una buona domanda HMW si colloca tra </a:t>
            </a:r>
            <a:r>
              <a:rPr lang="it-CH" sz="1100" b="1" noProof="0" dirty="0">
                <a:latin typeface="Century Gothic" panose="020B0502020202020204" pitchFamily="34" charset="0"/>
              </a:rPr>
              <a:t>ciò che le persone vogliono ottenere (JTBD) </a:t>
            </a:r>
            <a:r>
              <a:rPr lang="it-CH" sz="1100" noProof="0" dirty="0">
                <a:latin typeface="Century Gothic" panose="020B0502020202020204" pitchFamily="34" charset="0"/>
              </a:rPr>
              <a:t>e </a:t>
            </a:r>
            <a:r>
              <a:rPr lang="it-CH" sz="1100" b="1" noProof="0" dirty="0">
                <a:latin typeface="Century Gothic" panose="020B0502020202020204" pitchFamily="34" charset="0"/>
              </a:rPr>
              <a:t>ciò che le frustra (</a:t>
            </a:r>
            <a:r>
              <a:rPr lang="it-CH" sz="1100" b="1" noProof="0" dirty="0" err="1">
                <a:latin typeface="Century Gothic" panose="020B0502020202020204" pitchFamily="34" charset="0"/>
              </a:rPr>
              <a:t>Pains</a:t>
            </a:r>
            <a:r>
              <a:rPr lang="it-CH" sz="1100" b="1" noProof="0" dirty="0">
                <a:latin typeface="Century Gothic" panose="020B0502020202020204" pitchFamily="34" charset="0"/>
              </a:rPr>
              <a:t>)</a:t>
            </a:r>
            <a:r>
              <a:rPr lang="it-CH" sz="1100" noProof="0" dirty="0">
                <a:latin typeface="Century Gothic" panose="020B0502020202020204" pitchFamily="34" charset="0"/>
              </a:rPr>
              <a:t>.</a:t>
            </a:r>
          </a:p>
          <a:p>
            <a:pPr>
              <a:spcAft>
                <a:spcPts val="600"/>
              </a:spcAft>
              <a:buNone/>
            </a:pPr>
            <a:r>
              <a:rPr lang="it-CH" sz="1100" noProof="0" dirty="0">
                <a:latin typeface="Century Gothic" panose="020B0502020202020204" pitchFamily="34" charset="0"/>
              </a:rPr>
              <a:t>Esempio:</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Compito: </a:t>
            </a:r>
            <a:r>
              <a:rPr lang="it-CH" sz="1100" i="1" noProof="0" dirty="0">
                <a:latin typeface="Century Gothic" panose="020B0502020202020204" pitchFamily="34" charset="0"/>
              </a:rPr>
              <a:t>acquisire nuove competenze nel tempo libero</a:t>
            </a:r>
            <a:endParaRPr lang="it-CH" sz="1100" noProof="0" dirty="0">
              <a:latin typeface="Century Gothic" panose="020B0502020202020204" pitchFamily="34" charset="0"/>
            </a:endParaRP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Problema: </a:t>
            </a:r>
            <a:r>
              <a:rPr lang="it-CH" sz="1100" i="1" noProof="0" dirty="0">
                <a:latin typeface="Century Gothic" panose="020B0502020202020204" pitchFamily="34" charset="0"/>
              </a:rPr>
              <a:t>poco tempo, scarsa motivazione, scelta travolgente di offerte online</a:t>
            </a:r>
            <a:endParaRPr lang="it-CH" sz="1100" noProof="0" dirty="0">
              <a:latin typeface="Century Gothic" panose="020B0502020202020204" pitchFamily="34" charset="0"/>
            </a:endParaRP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HMW: </a:t>
            </a:r>
            <a:r>
              <a:rPr lang="it-CH" sz="1100" i="1" noProof="0" dirty="0">
                <a:latin typeface="Century Gothic" panose="020B0502020202020204" pitchFamily="34" charset="0"/>
              </a:rPr>
              <a:t>come possiamo aiutare le persone ad acquisire nuove competenze in modo rapido, motivante e semplice?</a:t>
            </a:r>
            <a:endParaRPr lang="it-CH" sz="1100" noProof="0" dirty="0">
              <a:latin typeface="Century Gothic" panose="020B0502020202020204" pitchFamily="34" charset="0"/>
            </a:endParaRPr>
          </a:p>
          <a:p>
            <a:pPr>
              <a:spcAft>
                <a:spcPts val="600"/>
              </a:spcAft>
              <a:buNone/>
            </a:pPr>
            <a:endParaRPr lang="it-CH" sz="1100" noProof="0" dirty="0">
              <a:latin typeface="Century Gothic" panose="020B0502020202020204" pitchFamily="34" charset="0"/>
            </a:endParaRPr>
          </a:p>
          <a:p>
            <a:pPr>
              <a:spcAft>
                <a:spcPts val="600"/>
              </a:spcAft>
              <a:buNone/>
            </a:pPr>
            <a:r>
              <a:rPr lang="it-CH" sz="1100" noProof="0" dirty="0">
                <a:latin typeface="Century Gothic" panose="020B0502020202020204" pitchFamily="34" charset="0"/>
              </a:rPr>
              <a:t>Un altro esempio:</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Compito: </a:t>
            </a:r>
            <a:r>
              <a:rPr lang="it-CH" sz="1100" i="1" noProof="0" dirty="0">
                <a:latin typeface="Century Gothic" panose="020B0502020202020204" pitchFamily="34" charset="0"/>
              </a:rPr>
              <a:t>avere sempre a disposizione una bicicletta funzionante</a:t>
            </a:r>
            <a:endParaRPr lang="it-CH" sz="1100" noProof="0" dirty="0">
              <a:latin typeface="Century Gothic" panose="020B0502020202020204" pitchFamily="34" charset="0"/>
            </a:endParaRP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Problema: </a:t>
            </a:r>
            <a:r>
              <a:rPr lang="it-CH" sz="1100" i="1" noProof="0" dirty="0">
                <a:latin typeface="Century Gothic" panose="020B0502020202020204" pitchFamily="34" charset="0"/>
              </a:rPr>
              <a:t>gomme a terra, riparazioni lente, officine lontane</a:t>
            </a:r>
            <a:endParaRPr lang="it-CH" sz="1100" noProof="0" dirty="0">
              <a:latin typeface="Century Gothic" panose="020B0502020202020204" pitchFamily="34" charset="0"/>
            </a:endParaRP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HMW: </a:t>
            </a:r>
            <a:r>
              <a:rPr lang="it-CH" sz="1100" i="1" noProof="0" dirty="0">
                <a:latin typeface="Century Gothic" panose="020B0502020202020204" pitchFamily="34" charset="0"/>
              </a:rPr>
              <a:t>come possiamo rendere più facile per i ciclisti/le cicliste avere sempre una bicicletta funzionante?</a:t>
            </a:r>
            <a:endParaRPr lang="it-CH" sz="1100" noProof="0" dirty="0">
              <a:latin typeface="Century Gothic" panose="020B0502020202020204" pitchFamily="34" charset="0"/>
            </a:endParaRPr>
          </a:p>
          <a:p>
            <a:pPr>
              <a:spcAft>
                <a:spcPts val="600"/>
              </a:spcAft>
              <a:buNone/>
            </a:pPr>
            <a:endParaRPr lang="it-CH" sz="1100" noProof="0" dirty="0">
              <a:latin typeface="Century Gothic" panose="020B0502020202020204" pitchFamily="34" charset="0"/>
            </a:endParaRPr>
          </a:p>
          <a:p>
            <a:pPr>
              <a:spcAft>
                <a:spcPts val="600"/>
              </a:spcAft>
              <a:buNone/>
            </a:pPr>
            <a:r>
              <a:rPr lang="it-CH" sz="1100" noProof="0" dirty="0">
                <a:latin typeface="Century Gothic" panose="020B0502020202020204" pitchFamily="34" charset="0"/>
              </a:rPr>
              <a:t>Guidate le persone in formazione a partire dal proprio compito e dal proprio problema principale e a completare la frase:</a:t>
            </a:r>
            <a:br>
              <a:rPr lang="it-CH" sz="1100" noProof="0" dirty="0">
                <a:latin typeface="Century Gothic" panose="020B0502020202020204" pitchFamily="34" charset="0"/>
              </a:rPr>
            </a:br>
            <a:r>
              <a:rPr lang="it-CH" sz="1100" b="1" noProof="0" dirty="0">
                <a:latin typeface="Century Gothic" panose="020B0502020202020204" pitchFamily="34" charset="0"/>
              </a:rPr>
              <a:t>Come possiamo aiutare [«Persona»] a [svolgere il compito] nonostante [Pain]?</a:t>
            </a:r>
            <a:endParaRPr lang="it-CH" sz="1100" noProof="0" dirty="0">
              <a:latin typeface="Century Gothic" panose="020B0502020202020204" pitchFamily="34" charset="0"/>
            </a:endParaRPr>
          </a:p>
          <a:p>
            <a:pPr>
              <a:spcAft>
                <a:spcPts val="600"/>
              </a:spcAft>
              <a:buNone/>
            </a:pPr>
            <a:endParaRPr lang="it-CH" sz="1100" b="1" noProof="0" dirty="0">
              <a:latin typeface="Century Gothic" panose="020B0502020202020204" pitchFamily="34" charset="0"/>
            </a:endParaRPr>
          </a:p>
          <a:p>
            <a:pPr>
              <a:spcAft>
                <a:spcPts val="600"/>
              </a:spcAft>
              <a:buNone/>
            </a:pPr>
            <a:r>
              <a:rPr lang="it-CH" sz="1100" b="1" noProof="0" dirty="0">
                <a:latin typeface="Century Gothic" panose="020B0502020202020204" pitchFamily="34" charset="0"/>
              </a:rPr>
              <a:t>Durante la lezione:</a:t>
            </a:r>
            <a:br>
              <a:rPr lang="it-CH" sz="1100" noProof="0" dirty="0">
                <a:latin typeface="Century Gothic" panose="020B0502020202020204" pitchFamily="34" charset="0"/>
              </a:rPr>
            </a:br>
            <a:r>
              <a:rPr lang="it-CH" sz="1100" noProof="0" dirty="0">
                <a:latin typeface="Century Gothic" panose="020B0502020202020204" pitchFamily="34" charset="0"/>
              </a:rPr>
              <a:t>Chiedete ai gruppi di scrivere 2-3 HMW diversi e poi di scegliere quello che sembra più stimolante e realizzabile.</a:t>
            </a:r>
            <a:br>
              <a:rPr lang="it-CH" sz="1100" noProof="0" dirty="0">
                <a:latin typeface="Century Gothic" panose="020B0502020202020204" pitchFamily="34" charset="0"/>
              </a:rPr>
            </a:br>
            <a:r>
              <a:rPr lang="it-CH" sz="1100" noProof="0" dirty="0">
                <a:latin typeface="Century Gothic" panose="020B0502020202020204" pitchFamily="34" charset="0"/>
              </a:rPr>
              <a:t>Ricordate loro i principi di IDEO: basatevi su osservazioni reali, evitate soluzioni preconfezionate, mantenete un atteggiamento aperto e positivo e concentratevi sul risultato desiderato dall’utente.</a:t>
            </a:r>
          </a:p>
          <a:p>
            <a:pPr>
              <a:spcAft>
                <a:spcPts val="600"/>
              </a:spcAft>
              <a:buNone/>
            </a:pPr>
            <a:br>
              <a:rPr lang="it-CH" sz="1100" noProof="0" dirty="0">
                <a:latin typeface="Century Gothic" panose="020B0502020202020204" pitchFamily="34" charset="0"/>
              </a:rPr>
            </a:br>
            <a:r>
              <a:rPr lang="it-CH" sz="1100" noProof="0" dirty="0">
                <a:latin typeface="Century Gothic" panose="020B0502020202020204" pitchFamily="34" charset="0"/>
              </a:rPr>
              <a:t>Potete proiettare alcuni esempi sulla lavagna e discutere perché funzionano.</a:t>
            </a:r>
          </a:p>
          <a:p>
            <a:pPr>
              <a:spcAft>
                <a:spcPts val="600"/>
              </a:spcAft>
              <a:buNone/>
            </a:pPr>
            <a:r>
              <a:rPr lang="it-CH" sz="1100" noProof="0" dirty="0">
                <a:latin typeface="Century Gothic" panose="020B0502020202020204" pitchFamily="34" charset="0"/>
              </a:rPr>
              <a:t>Una buona domanda HMW dovrebbe spingere le persone in formazione a dire: «Sì, questa è una sfida che vale la pena affrontare!»</a:t>
            </a:r>
          </a:p>
          <a:p>
            <a:endParaRPr lang="de-CH" dirty="0"/>
          </a:p>
        </p:txBody>
      </p:sp>
      <p:sp>
        <p:nvSpPr>
          <p:cNvPr id="4" name="Foliennummernplatzhalter 3">
            <a:extLst>
              <a:ext uri="{FF2B5EF4-FFF2-40B4-BE49-F238E27FC236}">
                <a16:creationId xmlns:a16="http://schemas.microsoft.com/office/drawing/2014/main" id="{AE1EE420-F1E0-1A0A-4556-4715619DCA24}"/>
              </a:ext>
            </a:extLst>
          </p:cNvPr>
          <p:cNvSpPr>
            <a:spLocks noGrp="1"/>
          </p:cNvSpPr>
          <p:nvPr>
            <p:ph type="sldNum" sz="quarter" idx="5"/>
          </p:nvPr>
        </p:nvSpPr>
        <p:spPr/>
        <p:txBody>
          <a:bodyPr/>
          <a:lstStyle/>
          <a:p>
            <a:fld id="{552985BD-394C-4249-9520-F7128BE881DD}" type="slidenum">
              <a:rPr lang="ru-RU" smtClean="0"/>
              <a:t>26</a:t>
            </a:fld>
            <a:endParaRPr lang="ru-RU"/>
          </a:p>
        </p:txBody>
      </p:sp>
    </p:spTree>
    <p:extLst>
      <p:ext uri="{BB962C8B-B14F-4D97-AF65-F5344CB8AC3E}">
        <p14:creationId xmlns:p14="http://schemas.microsoft.com/office/powerpoint/2010/main" val="28213419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A38EF5-FCD4-E3A8-0EA5-4D1B50667A2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EB42880-E602-E31A-65EB-D1B6845F4D1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E5CEBFD-7055-81C7-4E10-152F0886975E}"/>
              </a:ext>
            </a:extLst>
          </p:cNvPr>
          <p:cNvSpPr>
            <a:spLocks noGrp="1"/>
          </p:cNvSpPr>
          <p:nvPr>
            <p:ph type="body" idx="1"/>
          </p:nvPr>
        </p:nvSpPr>
        <p:spPr/>
        <p:txBody>
          <a:bodyPr/>
          <a:lstStyle/>
          <a:p>
            <a:pPr>
              <a:spcAft>
                <a:spcPts val="600"/>
              </a:spcAft>
              <a:buNone/>
            </a:pPr>
            <a:r>
              <a:rPr lang="it-CH" sz="1100" noProof="0" dirty="0">
                <a:latin typeface="Century Gothic" panose="020B0502020202020204" pitchFamily="34" charset="0"/>
              </a:rPr>
              <a:t>Quest'ultimo passo consolida quanto appreso.</a:t>
            </a:r>
            <a:br>
              <a:rPr lang="it-CH" sz="1100" noProof="0" dirty="0">
                <a:latin typeface="Century Gothic" panose="020B0502020202020204" pitchFamily="34" charset="0"/>
              </a:rPr>
            </a:br>
            <a:r>
              <a:rPr lang="it-CH" sz="1100" noProof="0" dirty="0">
                <a:latin typeface="Century Gothic" panose="020B0502020202020204" pitchFamily="34" charset="0"/>
              </a:rPr>
              <a:t>Le persone in formazione hanno ora un quadro chiaro: </a:t>
            </a:r>
            <a:r>
              <a:rPr lang="it-CH" sz="1100" b="1" noProof="0" dirty="0">
                <a:latin typeface="Century Gothic" panose="020B0502020202020204" pitchFamily="34" charset="0"/>
              </a:rPr>
              <a:t>compito → problema → HMW.</a:t>
            </a:r>
            <a:br>
              <a:rPr lang="it-CH" sz="1100" noProof="0" dirty="0">
                <a:latin typeface="Century Gothic" panose="020B0502020202020204" pitchFamily="34" charset="0"/>
              </a:rPr>
            </a:br>
            <a:r>
              <a:rPr lang="it-CH" sz="1100" noProof="0" dirty="0">
                <a:latin typeface="Century Gothic" panose="020B0502020202020204" pitchFamily="34" charset="0"/>
              </a:rPr>
              <a:t>L'obiettivo di questa diapositiva è la riflessione, non la valutazione: aiutatele a comprendere come questi passaggi siano collegati tra loro e preparatele alla fase di generazione delle idee.</a:t>
            </a:r>
          </a:p>
          <a:p>
            <a:pPr>
              <a:spcAft>
                <a:spcPts val="600"/>
              </a:spcAft>
              <a:buNone/>
            </a:pPr>
            <a:endParaRPr lang="it-CH" sz="1100" noProof="0" dirty="0">
              <a:latin typeface="Century Gothic" panose="020B0502020202020204" pitchFamily="34" charset="0"/>
            </a:endParaRPr>
          </a:p>
          <a:p>
            <a:pPr>
              <a:spcAft>
                <a:spcPts val="600"/>
              </a:spcAft>
              <a:buNone/>
            </a:pPr>
            <a:r>
              <a:rPr lang="it-CH" sz="1100" noProof="0" dirty="0">
                <a:latin typeface="Century Gothic" panose="020B0502020202020204" pitchFamily="34" charset="0"/>
              </a:rPr>
              <a:t>Chiedete a ogni gruppo di comunicare in 1–2 minuti quanto segue:</a:t>
            </a:r>
          </a:p>
          <a:p>
            <a:pPr marL="228600" indent="-228600">
              <a:spcAft>
                <a:spcPts val="600"/>
              </a:spcAft>
              <a:buFont typeface="+mj-lt"/>
              <a:buAutoNum type="arabicPeriod"/>
            </a:pPr>
            <a:r>
              <a:rPr lang="it-CH" sz="1100" noProof="0" dirty="0">
                <a:latin typeface="Century Gothic" panose="020B0502020202020204" pitchFamily="34" charset="0"/>
              </a:rPr>
              <a:t>Il compito più importante da svolgere.</a:t>
            </a:r>
          </a:p>
          <a:p>
            <a:pPr marL="228600" indent="-228600">
              <a:spcAft>
                <a:spcPts val="600"/>
              </a:spcAft>
              <a:buFont typeface="+mj-lt"/>
              <a:buAutoNum type="arabicPeriod"/>
            </a:pPr>
            <a:r>
              <a:rPr lang="it-CH" sz="1100" noProof="0" dirty="0">
                <a:latin typeface="Century Gothic" panose="020B0502020202020204" pitchFamily="34" charset="0"/>
              </a:rPr>
              <a:t>Uno o due punti dolenti importanti.</a:t>
            </a:r>
          </a:p>
          <a:p>
            <a:pPr marL="228600" indent="-228600">
              <a:spcAft>
                <a:spcPts val="600"/>
              </a:spcAft>
              <a:buFont typeface="+mj-lt"/>
              <a:buAutoNum type="arabicPeriod"/>
            </a:pPr>
            <a:r>
              <a:rPr lang="it-CH" sz="1100" noProof="0" dirty="0">
                <a:latin typeface="Century Gothic" panose="020B0502020202020204" pitchFamily="34" charset="0"/>
              </a:rPr>
              <a:t>La domanda</a:t>
            </a:r>
            <a:r>
              <a:rPr lang="it-CH" sz="1100" b="1" noProof="0" dirty="0">
                <a:latin typeface="Century Gothic" panose="020B0502020202020204" pitchFamily="34" charset="0"/>
              </a:rPr>
              <a:t> «Come potremmo</a:t>
            </a:r>
            <a:r>
              <a:rPr lang="it-CH" sz="1100" noProof="0" dirty="0">
                <a:latin typeface="Century Gothic" panose="020B0502020202020204" pitchFamily="34" charset="0"/>
              </a:rPr>
              <a:t>...» da loro scelta.</a:t>
            </a:r>
          </a:p>
          <a:p>
            <a:pPr>
              <a:spcAft>
                <a:spcPts val="600"/>
              </a:spcAft>
              <a:buNone/>
            </a:pPr>
            <a:endParaRPr lang="it-CH" sz="1100" noProof="0" dirty="0">
              <a:latin typeface="Century Gothic" panose="020B0502020202020204" pitchFamily="34" charset="0"/>
            </a:endParaRPr>
          </a:p>
          <a:p>
            <a:pPr>
              <a:spcAft>
                <a:spcPts val="600"/>
              </a:spcAft>
              <a:buNone/>
            </a:pPr>
            <a:r>
              <a:rPr lang="it-CH" sz="1100" noProof="0" dirty="0">
                <a:latin typeface="Century Gothic" panose="020B0502020202020204" pitchFamily="34" charset="0"/>
              </a:rPr>
              <a:t>Mentre ogni gruppo espone, incoraggiate le persone in formazione a darsi feedback reciproci ponendo tre domande guida:</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«È chiaro cosa vuole ottenere questo cliente?»</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«I problemi sono reali e concreti?»</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«La domanda “Come potremmo...” è abbastanza aperta da generare idee creative?»</a:t>
            </a:r>
          </a:p>
          <a:p>
            <a:pPr>
              <a:spcAft>
                <a:spcPts val="600"/>
              </a:spcAft>
              <a:buNone/>
            </a:pPr>
            <a:endParaRPr lang="it-CH" sz="1100" noProof="0" dirty="0">
              <a:latin typeface="Century Gothic" panose="020B0502020202020204" pitchFamily="34" charset="0"/>
            </a:endParaRPr>
          </a:p>
          <a:p>
            <a:pPr>
              <a:spcAft>
                <a:spcPts val="600"/>
              </a:spcAft>
              <a:buNone/>
            </a:pPr>
            <a:r>
              <a:rPr lang="it-CH" sz="1100" noProof="0" dirty="0">
                <a:latin typeface="Century Gothic" panose="020B0502020202020204" pitchFamily="34" charset="0"/>
              </a:rPr>
              <a:t>Se il tempo lo consente, chiedete alle persone in formazione di affiggere le loro domande «Come potremmo...» su una parete o su una lavagna digitale. Vedendole tutte insieme, diventa chiaro quanto possano essere diverse le sfide anche all’interno di mercati simili.</a:t>
            </a:r>
          </a:p>
          <a:p>
            <a:pPr>
              <a:spcAft>
                <a:spcPts val="600"/>
              </a:spcAft>
              <a:buNone/>
            </a:pPr>
            <a:r>
              <a:rPr lang="it-CH" sz="1100" noProof="0" dirty="0">
                <a:latin typeface="Century Gothic" panose="020B0502020202020204" pitchFamily="34" charset="0"/>
              </a:rPr>
              <a:t>Concludete la sessione con una breve riflessione:</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Cosa vi ha sorpreso dei vostri/delle vostre clienti?</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Cosa avete scoperto che non sapevate e su cosa potreste dover approfondire ulteriormente?</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Quale domanda HMW vorreste approfondire in seguito?</a:t>
            </a:r>
          </a:p>
          <a:p>
            <a:pPr marL="171450" indent="-171450">
              <a:spcAft>
                <a:spcPts val="600"/>
              </a:spcAft>
              <a:buFont typeface="Arial" panose="020B0604020202020204" pitchFamily="34" charset="0"/>
              <a:buChar char="•"/>
            </a:pPr>
            <a:endParaRPr lang="it-CH" sz="1100" noProof="0" dirty="0">
              <a:latin typeface="Century Gothic" panose="020B0502020202020204" pitchFamily="34" charset="0"/>
            </a:endParaRPr>
          </a:p>
          <a:p>
            <a:pPr>
              <a:spcAft>
                <a:spcPts val="600"/>
              </a:spcAft>
              <a:buNone/>
            </a:pPr>
            <a:r>
              <a:rPr lang="it-CH" sz="1100" b="1" noProof="0" dirty="0">
                <a:latin typeface="Century Gothic" panose="020B0502020202020204" pitchFamily="34" charset="0"/>
              </a:rPr>
              <a:t>Risultato:</a:t>
            </a:r>
            <a:br>
              <a:rPr lang="it-CH" sz="1100" noProof="0" dirty="0">
                <a:latin typeface="Century Gothic" panose="020B0502020202020204" pitchFamily="34" charset="0"/>
              </a:rPr>
            </a:br>
            <a:r>
              <a:rPr lang="it-CH" sz="1100" noProof="0" dirty="0">
                <a:latin typeface="Century Gothic" panose="020B0502020202020204" pitchFamily="34" charset="0"/>
              </a:rPr>
              <a:t>Ogni team conclude la sessione con una chiara comprensione di chi sono i propri/le proprie clienti, di cosa hanno bisogno, di cosa li frustra, e con una sfida di innovazione chiaramente formulata ed è quindi pronto per la fase successiva di generazione di idee.</a:t>
            </a:r>
          </a:p>
          <a:p>
            <a:endParaRPr lang="de-CH" dirty="0"/>
          </a:p>
        </p:txBody>
      </p:sp>
      <p:sp>
        <p:nvSpPr>
          <p:cNvPr id="4" name="Foliennummernplatzhalter 3">
            <a:extLst>
              <a:ext uri="{FF2B5EF4-FFF2-40B4-BE49-F238E27FC236}">
                <a16:creationId xmlns:a16="http://schemas.microsoft.com/office/drawing/2014/main" id="{3EE0A545-3834-64DC-FF00-6473CA13AF2F}"/>
              </a:ext>
            </a:extLst>
          </p:cNvPr>
          <p:cNvSpPr>
            <a:spLocks noGrp="1"/>
          </p:cNvSpPr>
          <p:nvPr>
            <p:ph type="sldNum" sz="quarter" idx="5"/>
          </p:nvPr>
        </p:nvSpPr>
        <p:spPr/>
        <p:txBody>
          <a:bodyPr/>
          <a:lstStyle/>
          <a:p>
            <a:fld id="{552985BD-394C-4249-9520-F7128BE881DD}" type="slidenum">
              <a:rPr lang="ru-RU" smtClean="0"/>
              <a:t>27</a:t>
            </a:fld>
            <a:endParaRPr lang="ru-RU"/>
          </a:p>
        </p:txBody>
      </p:sp>
    </p:spTree>
    <p:extLst>
      <p:ext uri="{BB962C8B-B14F-4D97-AF65-F5344CB8AC3E}">
        <p14:creationId xmlns:p14="http://schemas.microsoft.com/office/powerpoint/2010/main" val="17933437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it-CH" sz="1100" noProof="0" dirty="0">
                <a:latin typeface="Century Gothic" panose="020B0502020202020204" pitchFamily="34" charset="0"/>
              </a:rPr>
              <a:t>Nel «Modulo 1: Individuare un problema che valga la pena risolvere», le persone in formazione hanno la possibilità di trovare un problema da risolvere. Il modulo si articola in tre parti:</a:t>
            </a:r>
          </a:p>
          <a:p>
            <a:endParaRPr lang="it-CH" sz="1100" b="1" noProof="0" dirty="0">
              <a:latin typeface="Century Gothic" panose="020B0502020202020204" pitchFamily="34" charset="0"/>
            </a:endParaRPr>
          </a:p>
          <a:p>
            <a:pPr marL="171450" indent="-171450">
              <a:buFont typeface="Arial" panose="020B0604020202020204" pitchFamily="34" charset="0"/>
              <a:buChar char="•"/>
            </a:pPr>
            <a:r>
              <a:rPr lang="it-CH" sz="1100" b="0" noProof="0" dirty="0">
                <a:latin typeface="Century Gothic" panose="020B0502020202020204" pitchFamily="34" charset="0"/>
              </a:rPr>
              <a:t>M1.1 Quale ambito problematico vi appassiona?</a:t>
            </a:r>
          </a:p>
          <a:p>
            <a:pPr marL="171450" indent="-171450">
              <a:buFont typeface="Arial" panose="020B0604020202020204" pitchFamily="34" charset="0"/>
              <a:buChar char="•"/>
            </a:pPr>
            <a:r>
              <a:rPr lang="it-CH" sz="1100" b="0" noProof="0" dirty="0">
                <a:latin typeface="Century Gothic" panose="020B0502020202020204" pitchFamily="34" charset="0"/>
              </a:rPr>
              <a:t>M1.2 Come andare alla radice di un problema?</a:t>
            </a:r>
          </a:p>
          <a:p>
            <a:pPr marL="171450" indent="-171450">
              <a:buFont typeface="Arial" panose="020B0604020202020204" pitchFamily="34" charset="0"/>
              <a:buChar char="•"/>
            </a:pPr>
            <a:r>
              <a:rPr lang="it-CH" sz="1100" b="0" noProof="0" dirty="0">
                <a:latin typeface="Century Gothic" panose="020B0502020202020204" pitchFamily="34" charset="0"/>
              </a:rPr>
              <a:t>M1.3 Come definire il problema da affrontare?</a:t>
            </a:r>
          </a:p>
          <a:p>
            <a:endParaRPr lang="it-CH" sz="1100" noProof="0" dirty="0">
              <a:latin typeface="Century Gothic" panose="020B0502020202020204" pitchFamily="34" charset="0"/>
            </a:endParaRPr>
          </a:p>
          <a:p>
            <a:r>
              <a:rPr lang="it-CH" sz="1100" b="0" noProof="0" dirty="0">
                <a:latin typeface="Century Gothic" panose="020B0502020202020204" pitchFamily="34" charset="0"/>
              </a:rPr>
              <a:t>Abbiamo volutamente strutturato il modulo in modo dettagliato. Questa scelta nasce dall’esperienza secondo cui spesso le persone in formazione sorvolano troppo rapidamente sull’analisi del problema senza approfondirlo a sufficienza. Per sviluppare un approccio risolutivo che allevi effettivamente il problema e apporti un reale beneficio ai/alle clienti, è tuttavia indispensabile un’analisi approfondita del problema. Per questo motivo, in questo modulo le viene dedicato ampio spazio.</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3</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5854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it-CH" sz="1100" b="0" noProof="0" dirty="0"/>
              <a:t>Nel «Modulo 1.3: Come definire il problema da affrontare?» si tratta di selezionare e definire con precisione il problema che le persone in formazione hanno deciso di approfondire. A tal fine sono state elaborate due unità didattiche:</a:t>
            </a:r>
          </a:p>
          <a:p>
            <a:endParaRPr lang="it-CH" sz="1100" b="0" noProof="0" dirty="0"/>
          </a:p>
          <a:p>
            <a:pPr marL="171450" indent="-171450">
              <a:buFontTx/>
              <a:buChar char="-"/>
            </a:pPr>
            <a:r>
              <a:rPr lang="it-CH" sz="1100" b="1" noProof="0" dirty="0"/>
              <a:t>Unità didattica: </a:t>
            </a:r>
            <a:r>
              <a:rPr lang="it-CH" sz="1100" b="0" noProof="0" dirty="0"/>
              <a:t>Valutare quali problemi meritano di essere approfonditi</a:t>
            </a:r>
          </a:p>
          <a:p>
            <a:pPr marL="171450" indent="-171450">
              <a:buFontTx/>
              <a:buChar char="-"/>
            </a:pPr>
            <a:r>
              <a:rPr lang="it-CH" sz="1100" b="1" noProof="0" dirty="0"/>
              <a:t>Unità didattica: </a:t>
            </a:r>
            <a:r>
              <a:rPr kumimoji="0" lang="it-CH" sz="1100" b="0" i="0" u="none" strike="noStrike" kern="1200" cap="none" spc="0" normalizeH="0" baseline="0" noProof="0" dirty="0">
                <a:ln>
                  <a:noFill/>
                </a:ln>
                <a:solidFill>
                  <a:srgbClr val="D17930"/>
                </a:solidFill>
                <a:effectLst/>
                <a:uLnTx/>
                <a:uFillTx/>
                <a:latin typeface="Century Gothic"/>
                <a:ea typeface="+mn-ea"/>
                <a:cs typeface="Arial" pitchFamily="34" charset="0"/>
              </a:rPr>
              <a:t>Comprendere le esigenze dei propri/delle proprie clienti</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CH" sz="1100" b="0" noProof="0" dirty="0"/>
          </a:p>
          <a:p>
            <a:endParaRPr lang="de-CH" b="0"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4</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72101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9B2F2-EFC9-1DC0-BFB7-93792AE4A78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6E29202-6221-1BE1-E281-AF01C802010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6A2A380-E7E0-5167-5E12-B97C5CBFEEAF}"/>
              </a:ext>
            </a:extLst>
          </p:cNvPr>
          <p:cNvSpPr>
            <a:spLocks noGrp="1"/>
          </p:cNvSpPr>
          <p:nvPr>
            <p:ph type="body" idx="1"/>
          </p:nvPr>
        </p:nvSpPr>
        <p:spPr/>
        <p:txBody>
          <a:bodyPr/>
          <a:lstStyle/>
          <a:p>
            <a:r>
              <a:rPr lang="it-CH" sz="1100" noProof="0" dirty="0"/>
              <a:t>In questa unità didattica si riflette brevemente su come il problema individuato possa essere valutato in modo più approfondito. Le persone in formazione devono stabilire se il problema, nella sua forma attuale, possa o debba essere approfondito. </a:t>
            </a:r>
          </a:p>
        </p:txBody>
      </p:sp>
      <p:sp>
        <p:nvSpPr>
          <p:cNvPr id="4" name="Foliennummernplatzhalter 3">
            <a:extLst>
              <a:ext uri="{FF2B5EF4-FFF2-40B4-BE49-F238E27FC236}">
                <a16:creationId xmlns:a16="http://schemas.microsoft.com/office/drawing/2014/main" id="{ED2E8D06-109E-0D9F-B5C1-6A7E670490E5}"/>
              </a:ext>
            </a:extLst>
          </p:cNvPr>
          <p:cNvSpPr>
            <a:spLocks noGrp="1"/>
          </p:cNvSpPr>
          <p:nvPr>
            <p:ph type="sldNum" sz="quarter" idx="5"/>
          </p:nvPr>
        </p:nvSpPr>
        <p:spPr/>
        <p:txBody>
          <a:bodyPr/>
          <a:lstStyle/>
          <a:p>
            <a:fld id="{552985BD-394C-4249-9520-F7128BE881DD}" type="slidenum">
              <a:rPr lang="ru-RU" smtClean="0"/>
              <a:t>5</a:t>
            </a:fld>
            <a:endParaRPr lang="ru-RU"/>
          </a:p>
        </p:txBody>
      </p:sp>
    </p:spTree>
    <p:extLst>
      <p:ext uri="{BB962C8B-B14F-4D97-AF65-F5344CB8AC3E}">
        <p14:creationId xmlns:p14="http://schemas.microsoft.com/office/powerpoint/2010/main" val="17044270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7B5C5-3DCA-EFAE-8ACE-E566CA0A1B7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B45AEE7-D797-35E6-B5B3-61FDFA07BA6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1BC686A-9BD9-F82D-D431-F40E4046D8D4}"/>
              </a:ext>
            </a:extLst>
          </p:cNvPr>
          <p:cNvSpPr>
            <a:spLocks noGrp="1"/>
          </p:cNvSpPr>
          <p:nvPr>
            <p:ph type="body" idx="1"/>
          </p:nvPr>
        </p:nvSpPr>
        <p:spPr/>
        <p:txBody>
          <a:bodyPr/>
          <a:lstStyle/>
          <a:p>
            <a:r>
              <a:rPr lang="it-CH" sz="1100" b="0" noProof="0" dirty="0"/>
              <a:t>Può essere utile tenere conto sin dall’inizio delle prospettive principali del Design Thinking: desiderabilità, fattibilità, redditività e responsabilità. Sebbene la valutazione di queste prospettive dipenda dalle soluzioni che le persone in formazione svilupperanno in seguito, è possibile valutare in anticipo l’orientamento generale di un progetto. </a:t>
            </a:r>
          </a:p>
          <a:p>
            <a:endParaRPr lang="en-US" dirty="0"/>
          </a:p>
          <a:p>
            <a:endParaRPr lang="de-CH" dirty="0"/>
          </a:p>
        </p:txBody>
      </p:sp>
      <p:sp>
        <p:nvSpPr>
          <p:cNvPr id="4" name="Foliennummernplatzhalter 3">
            <a:extLst>
              <a:ext uri="{FF2B5EF4-FFF2-40B4-BE49-F238E27FC236}">
                <a16:creationId xmlns:a16="http://schemas.microsoft.com/office/drawing/2014/main" id="{F93C6E60-CC38-8FCD-2225-EDBC694DD2F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Aptos" panose="02110004020202020204"/>
                <a:ea typeface="+mn-ea"/>
                <a:cs typeface="+mn-cs"/>
              </a:rPr>
              <a:t>6</a:t>
            </a:fld>
            <a:endParaRPr kumimoji="0" lang="ru-R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62002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20D05-3578-0A64-9219-6B6DC8C6489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ED02A42-3BF3-825E-3025-82339756DBA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859F87A9-B10D-7EAD-692F-A89C406B9AE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CH" sz="1100" b="0" noProof="0" dirty="0"/>
              <a:t>Per quanto riguarda la fattibilità: per le persone in formazione può essere importante chiedersi se la loro idea possa essere realisticamente realizzata entro i tempi previsti dal progetto </a:t>
            </a:r>
            <a:r>
              <a:rPr lang="it-CH" sz="1100" b="0" i="1" noProof="0" dirty="0"/>
              <a:t>myidea</a:t>
            </a:r>
            <a:r>
              <a:rPr lang="it-CH" sz="1100" b="0" noProof="0" dirty="0"/>
              <a:t>.</a:t>
            </a:r>
          </a:p>
          <a:p>
            <a:endParaRPr lang="de-CH" dirty="0"/>
          </a:p>
        </p:txBody>
      </p:sp>
      <p:sp>
        <p:nvSpPr>
          <p:cNvPr id="4" name="Foliennummernplatzhalter 3">
            <a:extLst>
              <a:ext uri="{FF2B5EF4-FFF2-40B4-BE49-F238E27FC236}">
                <a16:creationId xmlns:a16="http://schemas.microsoft.com/office/drawing/2014/main" id="{2D928968-E775-712B-160C-F83E65787F0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Aptos" panose="02110004020202020204"/>
                <a:ea typeface="+mn-ea"/>
                <a:cs typeface="+mn-cs"/>
              </a:rPr>
              <a:t>7</a:t>
            </a:fld>
            <a:endParaRPr kumimoji="0" lang="ru-R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252898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spcAft>
                <a:spcPts val="600"/>
              </a:spcAft>
            </a:pPr>
            <a:r>
              <a:rPr lang="it-CH" sz="1100" noProof="0" dirty="0">
                <a:latin typeface="Century Gothic" panose="020B0502020202020204" pitchFamily="34" charset="0"/>
              </a:rPr>
              <a:t>Questa unità didattica si concentra sulla comprensione dei vostri/delle vostre clienti sulla base dei loro </a:t>
            </a:r>
            <a:r>
              <a:rPr lang="it-CH" sz="1100" b="1" i="1" noProof="0" dirty="0">
                <a:latin typeface="Century Gothic" panose="020B0502020202020204" pitchFamily="34" charset="0"/>
              </a:rPr>
              <a:t>“Jobs to Be Done</a:t>
            </a:r>
            <a:r>
              <a:rPr lang="it-CH" sz="1100" noProof="0" dirty="0">
                <a:latin typeface="Century Gothic" panose="020B0502020202020204" pitchFamily="34" charset="0"/>
              </a:rPr>
              <a:t>” – ovvero di ciò che desiderano realizzare nella loro vita o nella loro professione – e </a:t>
            </a:r>
            <a:r>
              <a:rPr lang="it-CH" sz="1100" b="1" i="1" noProof="0" dirty="0">
                <a:latin typeface="Century Gothic" panose="020B0502020202020204" pitchFamily="34" charset="0"/>
              </a:rPr>
              <a:t>dei “</a:t>
            </a:r>
            <a:r>
              <a:rPr lang="it-CH" sz="1100" b="1" i="1" noProof="0" dirty="0" err="1">
                <a:latin typeface="Century Gothic" panose="020B0502020202020204" pitchFamily="34" charset="0"/>
              </a:rPr>
              <a:t>pain</a:t>
            </a:r>
            <a:r>
              <a:rPr lang="it-CH" sz="1100" b="1" i="1" noProof="0" dirty="0">
                <a:latin typeface="Century Gothic" panose="020B0502020202020204" pitchFamily="34" charset="0"/>
              </a:rPr>
              <a:t> points</a:t>
            </a:r>
            <a:r>
              <a:rPr lang="it-CH" sz="1100" noProof="0" dirty="0">
                <a:latin typeface="Century Gothic" panose="020B0502020202020204" pitchFamily="34" charset="0"/>
              </a:rPr>
              <a:t>” che ostacolano il raggiungimento di tali obiettivi. L’attenzione non è rivolta solo a «chi» è il/la cliente (età, professione, reddito), ma soprattutto a </a:t>
            </a:r>
            <a:r>
              <a:rPr lang="it-CH" sz="1100" b="1" noProof="0" dirty="0">
                <a:latin typeface="Century Gothic" panose="020B0502020202020204" pitchFamily="34" charset="0"/>
              </a:rPr>
              <a:t>ciò che desidera ottenere </a:t>
            </a:r>
            <a:r>
              <a:rPr lang="it-CH" sz="1100" noProof="0" dirty="0">
                <a:latin typeface="Century Gothic" panose="020B0502020202020204" pitchFamily="34" charset="0"/>
              </a:rPr>
              <a:t>e </a:t>
            </a:r>
            <a:r>
              <a:rPr lang="it-CH" sz="1100" b="1" noProof="0" dirty="0">
                <a:latin typeface="Century Gothic" panose="020B0502020202020204" pitchFamily="34" charset="0"/>
              </a:rPr>
              <a:t>a ciò che glielo impedisce</a:t>
            </a:r>
            <a:r>
              <a:rPr lang="it-CH" sz="1100" noProof="0" dirty="0">
                <a:latin typeface="Century Gothic" panose="020B0502020202020204" pitchFamily="34" charset="0"/>
              </a:rPr>
              <a:t>.</a:t>
            </a:r>
          </a:p>
          <a:p>
            <a:pPr>
              <a:spcAft>
                <a:spcPts val="600"/>
              </a:spcAft>
            </a:pPr>
            <a:endParaRPr lang="it-CH" sz="1100" noProof="0" dirty="0">
              <a:latin typeface="Century Gothic" panose="020B0502020202020204" pitchFamily="34" charset="0"/>
            </a:endParaRPr>
          </a:p>
          <a:p>
            <a:pPr>
              <a:spcAft>
                <a:spcPts val="600"/>
              </a:spcAft>
            </a:pPr>
            <a:r>
              <a:rPr lang="it-CH" sz="1100" noProof="0" dirty="0">
                <a:latin typeface="Century Gothic" panose="020B0502020202020204" pitchFamily="34" charset="0"/>
              </a:rPr>
              <a:t>Ricordate alle persone in formazione che gli imprenditori/le imprenditrici capaci non sono orientati/e al prodotto, ma </a:t>
            </a:r>
            <a:r>
              <a:rPr lang="it-CH" sz="1100" b="1" noProof="0" dirty="0">
                <a:latin typeface="Century Gothic" panose="020B0502020202020204" pitchFamily="34" charset="0"/>
              </a:rPr>
              <a:t>al/alla cliente</a:t>
            </a:r>
            <a:r>
              <a:rPr lang="it-CH" sz="1100" noProof="0" dirty="0">
                <a:latin typeface="Century Gothic" panose="020B0502020202020204" pitchFamily="34" charset="0"/>
              </a:rPr>
              <a:t>. Riprendendo il tema ricorrente </a:t>
            </a:r>
            <a:r>
              <a:rPr lang="it-CH" sz="1100" i="1" noProof="0" dirty="0">
                <a:latin typeface="Century Gothic" panose="020B0502020202020204" pitchFamily="34" charset="0"/>
              </a:rPr>
              <a:t>Definire la «Persona»</a:t>
            </a:r>
            <a:r>
              <a:rPr lang="it-CH" sz="1100" noProof="0" dirty="0">
                <a:latin typeface="Century Gothic" panose="020B0502020202020204" pitchFamily="34" charset="0"/>
              </a:rPr>
              <a:t>, questa unità fa un ulteriore passo avanti: le persone in formazione descrivono i propri/le proprie clienti sulla base dei seguenti due punti:</a:t>
            </a:r>
          </a:p>
          <a:p>
            <a:pPr marL="171450" indent="-171450">
              <a:spcAft>
                <a:spcPts val="600"/>
              </a:spcAft>
              <a:buFont typeface="Arial" panose="020B0604020202020204" pitchFamily="34" charset="0"/>
              <a:buChar char="•"/>
            </a:pPr>
            <a:r>
              <a:rPr lang="it-CH" sz="1100" b="1" noProof="0" dirty="0">
                <a:latin typeface="Century Gothic" panose="020B0502020202020204" pitchFamily="34" charset="0"/>
              </a:rPr>
              <a:t>i compiti da svolgere </a:t>
            </a:r>
            <a:r>
              <a:rPr lang="it-CH" sz="1100" noProof="0" dirty="0">
                <a:latin typeface="Century Gothic" panose="020B0502020202020204" pitchFamily="34" charset="0"/>
              </a:rPr>
              <a:t>(l’obiettivo o il progresso che il/la cliente desidera raggiungere) e</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i </a:t>
            </a:r>
            <a:r>
              <a:rPr lang="it-CH" sz="1100" b="1" noProof="0" dirty="0">
                <a:latin typeface="Century Gothic" panose="020B0502020202020204" pitchFamily="34" charset="0"/>
              </a:rPr>
              <a:t>problemi </a:t>
            </a:r>
            <a:r>
              <a:rPr lang="it-CH" sz="1100" noProof="0" dirty="0">
                <a:latin typeface="Century Gothic" panose="020B0502020202020204" pitchFamily="34" charset="0"/>
              </a:rPr>
              <a:t>(gli ostacoli, le frustrazioni e i rischi associati a tale compito) </a:t>
            </a:r>
          </a:p>
          <a:p>
            <a:pPr>
              <a:spcAft>
                <a:spcPts val="600"/>
              </a:spcAft>
            </a:pPr>
            <a:endParaRPr lang="it-CH" sz="1100" noProof="0" dirty="0">
              <a:latin typeface="Century Gothic" panose="020B0502020202020204" pitchFamily="34" charset="0"/>
            </a:endParaRPr>
          </a:p>
          <a:p>
            <a:pPr>
              <a:spcAft>
                <a:spcPts val="600"/>
              </a:spcAft>
            </a:pPr>
            <a:r>
              <a:rPr lang="it-CH" sz="1100" noProof="0" dirty="0">
                <a:latin typeface="Century Gothic" panose="020B0502020202020204" pitchFamily="34" charset="0"/>
              </a:rPr>
              <a:t>Spiegate che la comprensione di questi due aspetti costituisce la base dell’innovazione: i prodotti e i servizi creano valore quando </a:t>
            </a:r>
            <a:r>
              <a:rPr lang="it-CH" sz="1100" b="1" noProof="0" dirty="0">
                <a:latin typeface="Century Gothic" panose="020B0502020202020204" pitchFamily="34" charset="0"/>
              </a:rPr>
              <a:t>aiutano i/le clienti a raggiungere i propri obiettivi </a:t>
            </a:r>
            <a:r>
              <a:rPr lang="it-CH" sz="1100" noProof="0" dirty="0">
                <a:latin typeface="Century Gothic" panose="020B0502020202020204" pitchFamily="34" charset="0"/>
              </a:rPr>
              <a:t>e </a:t>
            </a:r>
            <a:r>
              <a:rPr lang="it-CH" sz="1100" b="1" noProof="0" dirty="0">
                <a:latin typeface="Century Gothic" panose="020B0502020202020204" pitchFamily="34" charset="0"/>
              </a:rPr>
              <a:t>a ridurre o eliminare i propri problemi</a:t>
            </a:r>
            <a:r>
              <a:rPr lang="it-CH" sz="1100" noProof="0" dirty="0">
                <a:latin typeface="Century Gothic" panose="020B0502020202020204" pitchFamily="34" charset="0"/>
              </a:rPr>
              <a:t>.</a:t>
            </a:r>
          </a:p>
          <a:p>
            <a:pPr>
              <a:spcAft>
                <a:spcPts val="600"/>
              </a:spcAft>
            </a:pPr>
            <a:r>
              <a:rPr lang="it-CH" sz="1100" noProof="0" dirty="0">
                <a:latin typeface="Century Gothic" panose="020B0502020202020204" pitchFamily="34" charset="0"/>
              </a:rPr>
              <a:t>Questo modo di pensare permette alle persone in formazione di vedere l’imprenditorialità come un processo di </a:t>
            </a:r>
            <a:r>
              <a:rPr lang="it-CH" sz="1100" b="1" noProof="0" dirty="0">
                <a:latin typeface="Century Gothic" panose="020B0502020202020204" pitchFamily="34" charset="0"/>
              </a:rPr>
              <a:t>risoluzione dei problemi e di creazione di valore</a:t>
            </a:r>
            <a:r>
              <a:rPr lang="it-CH" sz="1100" noProof="0" dirty="0">
                <a:latin typeface="Century Gothic" panose="020B0502020202020204" pitchFamily="34" charset="0"/>
              </a:rPr>
              <a:t>, non solo come invenzione.</a:t>
            </a:r>
            <a:br>
              <a:rPr lang="it-CH" sz="1100" noProof="0" dirty="0">
                <a:latin typeface="Century Gothic" panose="020B0502020202020204" pitchFamily="34" charset="0"/>
              </a:rPr>
            </a:br>
            <a:r>
              <a:rPr lang="it-CH" sz="1100" noProof="0" dirty="0">
                <a:latin typeface="Century Gothic" panose="020B0502020202020204" pitchFamily="34" charset="0"/>
              </a:rPr>
              <a:t>È possibile chiarire la differenza come segue:</a:t>
            </a:r>
          </a:p>
          <a:p>
            <a:pPr marL="171450" indent="-171450">
              <a:spcAft>
                <a:spcPts val="600"/>
              </a:spcAft>
              <a:buFont typeface="Arial" panose="020B0604020202020204" pitchFamily="34" charset="0"/>
              <a:buChar char="•"/>
            </a:pPr>
            <a:r>
              <a:rPr lang="it-CH" sz="1100" b="1" noProof="0" dirty="0">
                <a:latin typeface="Century Gothic" panose="020B0502020202020204" pitchFamily="34" charset="0"/>
              </a:rPr>
              <a:t>Invenzione </a:t>
            </a:r>
            <a:r>
              <a:rPr lang="it-CH" sz="1100" noProof="0" dirty="0">
                <a:latin typeface="Century Gothic" panose="020B0502020202020204" pitchFamily="34" charset="0"/>
              </a:rPr>
              <a:t>= la creazione di una nuova idea, di un nuovo prodotto o di un nuovo servizio che non è ancora presente sul mercato.</a:t>
            </a:r>
          </a:p>
          <a:p>
            <a:pPr marL="171450" indent="-171450">
              <a:spcAft>
                <a:spcPts val="600"/>
              </a:spcAft>
              <a:buFont typeface="Arial" panose="020B0604020202020204" pitchFamily="34" charset="0"/>
              <a:buChar char="•"/>
            </a:pPr>
            <a:r>
              <a:rPr lang="it-CH" sz="1100" b="1" noProof="0" dirty="0">
                <a:latin typeface="Century Gothic" panose="020B0502020202020204" pitchFamily="34" charset="0"/>
              </a:rPr>
              <a:t>Innovazione </a:t>
            </a:r>
            <a:r>
              <a:rPr lang="it-CH" sz="1100" noProof="0" dirty="0">
                <a:latin typeface="Century Gothic" panose="020B0502020202020204" pitchFamily="34" charset="0"/>
              </a:rPr>
              <a:t>= la trasformazione delle idee in soluzioni che vengono effettivamente utilizzate e creano un valore aggiunto per i/le clienti.</a:t>
            </a:r>
          </a:p>
          <a:p>
            <a:pPr>
              <a:spcAft>
                <a:spcPts val="600"/>
              </a:spcAft>
            </a:pPr>
            <a:r>
              <a:rPr lang="it-CH" sz="1100" noProof="0" dirty="0">
                <a:latin typeface="Century Gothic" panose="020B0502020202020204" pitchFamily="34" charset="0"/>
              </a:rPr>
              <a:t>L’obiettivo di questa unità è aiutare le persone in formazione a ragionare in termini </a:t>
            </a:r>
            <a:r>
              <a:rPr lang="it-CH" sz="1100" b="1" noProof="0" dirty="0">
                <a:latin typeface="Century Gothic" panose="020B0502020202020204" pitchFamily="34" charset="0"/>
              </a:rPr>
              <a:t>di innovazione</a:t>
            </a:r>
            <a:r>
              <a:rPr lang="it-CH" sz="1100" noProof="0" dirty="0">
                <a:latin typeface="Century Gothic" panose="020B0502020202020204" pitchFamily="34" charset="0"/>
              </a:rPr>
              <a:t>: non </a:t>
            </a:r>
            <a:r>
              <a:rPr lang="it-CH" sz="1100" i="1" noProof="0" dirty="0">
                <a:latin typeface="Century Gothic" panose="020B0502020202020204" pitchFamily="34" charset="0"/>
              </a:rPr>
              <a:t>«Quale prodotto interessante posso inventare?</a:t>
            </a:r>
            <a:r>
              <a:rPr lang="it-CH" sz="1100" noProof="0" dirty="0">
                <a:latin typeface="Century Gothic" panose="020B0502020202020204" pitchFamily="34" charset="0"/>
              </a:rPr>
              <a:t>», ma </a:t>
            </a:r>
            <a:r>
              <a:rPr lang="it-CH" sz="1100" i="1" noProof="0" dirty="0">
                <a:latin typeface="Century Gothic" panose="020B0502020202020204" pitchFamily="34" charset="0"/>
              </a:rPr>
              <a:t>«Quale compito deve svolgere il mio/la mia cliente?» e «Come posso aiutarlo a svolgerlo meglio?».</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8</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61132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spcAft>
                <a:spcPts val="600"/>
              </a:spcAft>
            </a:pPr>
            <a:r>
              <a:rPr lang="it-CH" sz="1100" noProof="0" dirty="0">
                <a:latin typeface="Century Gothic" panose="020B0502020202020204" pitchFamily="34" charset="0"/>
              </a:rPr>
              <a:t>Utilizzate questa immagine per illustrare la frequente discrepanza tra </a:t>
            </a:r>
            <a:r>
              <a:rPr lang="it-CH" sz="1100" i="1" noProof="0" dirty="0">
                <a:latin typeface="Century Gothic" panose="020B0502020202020204" pitchFamily="34" charset="0"/>
              </a:rPr>
              <a:t>le idee degli </a:t>
            </a:r>
            <a:r>
              <a:rPr lang="it-CH" sz="1100" noProof="0" dirty="0">
                <a:latin typeface="Century Gothic" panose="020B0502020202020204" pitchFamily="34" charset="0"/>
              </a:rPr>
              <a:t>imprenditori/delle imprenditrici riguardo alle esigenze dei/delle clienti e le effettive esperienze dei/delle clienti.</a:t>
            </a:r>
            <a:br>
              <a:rPr lang="it-CH" sz="1100" noProof="0" dirty="0">
                <a:latin typeface="Century Gothic" panose="020B0502020202020204" pitchFamily="34" charset="0"/>
              </a:rPr>
            </a:br>
            <a:r>
              <a:rPr lang="it-CH" sz="1100" noProof="0" dirty="0">
                <a:latin typeface="Century Gothic" panose="020B0502020202020204" pitchFamily="34" charset="0"/>
              </a:rPr>
              <a:t>Nell’immagine in alto l’imprenditore è orgoglioso del prodotto – «È davvero fantastico!» –, ma il cliente è confuso e frustrato. Ciò mette in luce un importante pregiudizio imprenditoriale: </a:t>
            </a:r>
            <a:r>
              <a:rPr lang="it-CH" sz="1100" i="1" noProof="0" dirty="0">
                <a:latin typeface="Century Gothic" panose="020B0502020202020204" pitchFamily="34" charset="0"/>
              </a:rPr>
              <a:t>innamorarsi delle soluzioni piuttosto che dei problemi</a:t>
            </a:r>
            <a:r>
              <a:rPr lang="it-CH" sz="1100" noProof="0" dirty="0">
                <a:latin typeface="Century Gothic" panose="020B0502020202020204" pitchFamily="34" charset="0"/>
              </a:rPr>
              <a:t>.</a:t>
            </a:r>
            <a:br>
              <a:rPr lang="it-CH" sz="1100" noProof="0" dirty="0">
                <a:latin typeface="Century Gothic" panose="020B0502020202020204" pitchFamily="34" charset="0"/>
              </a:rPr>
            </a:br>
            <a:r>
              <a:rPr lang="it-CH" sz="1100" noProof="0" dirty="0">
                <a:latin typeface="Century Gothic" panose="020B0502020202020204" pitchFamily="34" charset="0"/>
              </a:rPr>
              <a:t>Spiegate che molte startup falliscono perché si concentrano su ciò che vogliono sviluppare, anziché sulle esigenze degli/delle utenti.</a:t>
            </a:r>
            <a:br>
              <a:rPr lang="it-CH" sz="1100" noProof="0" dirty="0">
                <a:latin typeface="Century Gothic" panose="020B0502020202020204" pitchFamily="34" charset="0"/>
              </a:rPr>
            </a:br>
            <a:r>
              <a:rPr lang="it-CH" sz="1100" noProof="0" dirty="0">
                <a:latin typeface="Century Gothic" panose="020B0502020202020204" pitchFamily="34" charset="0"/>
              </a:rPr>
              <a:t>Chiedete alle persone in formazione: «Avete mai visto un prodotto che sembrava fantastico, ma che non risolveva un problema reale?» Questo le aiuta a rendersi conto che l’innovazione inizia con l’empatia: mettersi nei panni dell’utente.</a:t>
            </a:r>
            <a:br>
              <a:rPr lang="it-CH" sz="1100" noProof="0" dirty="0">
                <a:latin typeface="Century Gothic" panose="020B0502020202020204" pitchFamily="34" charset="0"/>
              </a:rPr>
            </a:br>
            <a:r>
              <a:rPr lang="it-CH" sz="1100" noProof="0" dirty="0">
                <a:latin typeface="Century Gothic" panose="020B0502020202020204" pitchFamily="34" charset="0"/>
              </a:rPr>
              <a:t>Sottolineate il necessario cambiamento di mentalità: da </a:t>
            </a:r>
            <a:r>
              <a:rPr lang="it-CH" sz="1100" i="1" noProof="0" dirty="0">
                <a:latin typeface="Century Gothic" panose="020B0502020202020204" pitchFamily="34" charset="0"/>
              </a:rPr>
              <a:t>«Cosa voglio realizzare?» </a:t>
            </a:r>
            <a:r>
              <a:rPr lang="it-CH" sz="1100" noProof="0" dirty="0">
                <a:latin typeface="Century Gothic" panose="020B0502020202020204" pitchFamily="34" charset="0"/>
              </a:rPr>
              <a:t>a </a:t>
            </a:r>
            <a:r>
              <a:rPr lang="it-CH" sz="1100" i="1" noProof="0" dirty="0">
                <a:latin typeface="Century Gothic" panose="020B0502020202020204" pitchFamily="34" charset="0"/>
              </a:rPr>
              <a:t>«Cosa deve ottenere il/la cliente?».</a:t>
            </a:r>
            <a:endParaRPr lang="it-CH" sz="1100" noProof="0" dirty="0">
              <a:latin typeface="Century Gothic" panose="020B0502020202020204" pitchFamily="34" charset="0"/>
            </a:endParaRPr>
          </a:p>
        </p:txBody>
      </p:sp>
      <p:sp>
        <p:nvSpPr>
          <p:cNvPr id="4" name="Segnaposto numero diapositiva 3"/>
          <p:cNvSpPr>
            <a:spLocks noGrp="1"/>
          </p:cNvSpPr>
          <p:nvPr>
            <p:ph type="sldNum" sz="quarter" idx="5"/>
          </p:nvPr>
        </p:nvSpPr>
        <p:spPr/>
        <p:txBody>
          <a:bodyPr/>
          <a:lstStyle/>
          <a:p>
            <a:fld id="{552985BD-394C-4249-9520-F7128BE881DD}" type="slidenum">
              <a:rPr lang="ru-RU" smtClean="0"/>
              <a:t>9</a:t>
            </a:fld>
            <a:endParaRPr lang="ru-RU"/>
          </a:p>
        </p:txBody>
      </p:sp>
    </p:spTree>
    <p:extLst>
      <p:ext uri="{BB962C8B-B14F-4D97-AF65-F5344CB8AC3E}">
        <p14:creationId xmlns:p14="http://schemas.microsoft.com/office/powerpoint/2010/main" val="244732578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1.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100.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3.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101.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3.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102.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3.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103.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3.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3.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105.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3.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106.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3.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107.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3.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108.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3.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109.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136.png"/><Relationship Id="rId2" Type="http://schemas.openxmlformats.org/officeDocument/2006/relationships/image" Target="../media/image133.png"/><Relationship Id="rId1" Type="http://schemas.openxmlformats.org/officeDocument/2006/relationships/slideMaster" Target="../slideMasters/slideMaster3.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1.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110.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3.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11.xml.rels><?xml version="1.0" encoding="UTF-8" standalone="yes"?>
<Relationships xmlns="http://schemas.openxmlformats.org/package/2006/relationships"><Relationship Id="rId8" Type="http://schemas.openxmlformats.org/officeDocument/2006/relationships/image" Target="../media/image143.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0.png"/><Relationship Id="rId1" Type="http://schemas.openxmlformats.org/officeDocument/2006/relationships/slideMaster" Target="../slideMasters/slideMaster3.xml"/><Relationship Id="rId6" Type="http://schemas.openxmlformats.org/officeDocument/2006/relationships/image" Target="../media/image142.png"/><Relationship Id="rId11" Type="http://schemas.openxmlformats.org/officeDocument/2006/relationships/image" Target="../media/image22.png"/><Relationship Id="rId5" Type="http://schemas.microsoft.com/office/2007/relationships/hdphoto" Target="../media/hdphoto2.wdp"/><Relationship Id="rId10" Type="http://schemas.openxmlformats.org/officeDocument/2006/relationships/image" Target="../media/image50.png"/><Relationship Id="rId4" Type="http://schemas.openxmlformats.org/officeDocument/2006/relationships/image" Target="../media/image141.png"/><Relationship Id="rId9" Type="http://schemas.microsoft.com/office/2007/relationships/hdphoto" Target="../media/hdphoto4.wdp"/></Relationships>
</file>

<file path=ppt/slideLayouts/_rels/slideLayout112.xml.rels><?xml version="1.0" encoding="UTF-8" standalone="yes"?>
<Relationships xmlns="http://schemas.openxmlformats.org/package/2006/relationships"><Relationship Id="rId8" Type="http://schemas.openxmlformats.org/officeDocument/2006/relationships/image" Target="../media/image147.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4.png"/><Relationship Id="rId1" Type="http://schemas.openxmlformats.org/officeDocument/2006/relationships/slideMaster" Target="../slideMasters/slideMaster3.xml"/><Relationship Id="rId6" Type="http://schemas.openxmlformats.org/officeDocument/2006/relationships/image" Target="../media/image146.png"/><Relationship Id="rId5" Type="http://schemas.microsoft.com/office/2007/relationships/hdphoto" Target="../media/hdphoto2.wdp"/><Relationship Id="rId10" Type="http://schemas.openxmlformats.org/officeDocument/2006/relationships/image" Target="../media/image22.png"/><Relationship Id="rId4" Type="http://schemas.openxmlformats.org/officeDocument/2006/relationships/image" Target="../media/image145.png"/><Relationship Id="rId9" Type="http://schemas.openxmlformats.org/officeDocument/2006/relationships/image" Target="../media/image50.png"/></Relationships>
</file>

<file path=ppt/slideLayouts/_rels/slideLayout113.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3.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114.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3.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115.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3.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116.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117.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118.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3.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3.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1.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120.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3.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121.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5.wdp"/><Relationship Id="rId7" Type="http://schemas.openxmlformats.org/officeDocument/2006/relationships/image" Target="../media/image195.png"/><Relationship Id="rId2" Type="http://schemas.openxmlformats.org/officeDocument/2006/relationships/image" Target="../media/image193.png"/><Relationship Id="rId1" Type="http://schemas.openxmlformats.org/officeDocument/2006/relationships/slideMaster" Target="../slideMasters/slideMaster3.xml"/><Relationship Id="rId6" Type="http://schemas.openxmlformats.org/officeDocument/2006/relationships/image" Target="../media/image50.png"/><Relationship Id="rId5" Type="http://schemas.microsoft.com/office/2007/relationships/hdphoto" Target="../media/hdphoto6.wdp"/><Relationship Id="rId10" Type="http://schemas.microsoft.com/office/2007/relationships/hdphoto" Target="../media/hdphoto8.wdp"/><Relationship Id="rId4" Type="http://schemas.openxmlformats.org/officeDocument/2006/relationships/image" Target="../media/image194.png"/><Relationship Id="rId9" Type="http://schemas.openxmlformats.org/officeDocument/2006/relationships/image" Target="../media/image196.png"/></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198.png"/><Relationship Id="rId7" Type="http://schemas.openxmlformats.org/officeDocument/2006/relationships/image" Target="../media/image50.png"/><Relationship Id="rId2" Type="http://schemas.openxmlformats.org/officeDocument/2006/relationships/image" Target="../media/image197.png"/><Relationship Id="rId1" Type="http://schemas.openxmlformats.org/officeDocument/2006/relationships/slideMaster" Target="../slideMasters/slideMaster3.xml"/><Relationship Id="rId6" Type="http://schemas.openxmlformats.org/officeDocument/2006/relationships/image" Target="../media/image201.png"/><Relationship Id="rId5" Type="http://schemas.openxmlformats.org/officeDocument/2006/relationships/image" Target="../media/image200.png"/><Relationship Id="rId4" Type="http://schemas.openxmlformats.org/officeDocument/2006/relationships/image" Target="../media/image199.png"/></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199.png"/><Relationship Id="rId7" Type="http://schemas.openxmlformats.org/officeDocument/2006/relationships/image" Target="../media/image22.png"/><Relationship Id="rId2" Type="http://schemas.openxmlformats.org/officeDocument/2006/relationships/image" Target="../media/image198.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201.png"/><Relationship Id="rId4" Type="http://schemas.openxmlformats.org/officeDocument/2006/relationships/image" Target="../media/image200.png"/></Relationships>
</file>

<file path=ppt/slideLayouts/_rels/slideLayout124.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3.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20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3.xml"/><Relationship Id="rId6" Type="http://schemas.openxmlformats.org/officeDocument/2006/relationships/image" Target="../media/image1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09.png"/><Relationship Id="rId1" Type="http://schemas.openxmlformats.org/officeDocument/2006/relationships/slideMaster" Target="../slideMasters/slideMaster3.xml"/><Relationship Id="rId6" Type="http://schemas.openxmlformats.org/officeDocument/2006/relationships/image" Target="../media/image211.png"/><Relationship Id="rId5" Type="http://schemas.openxmlformats.org/officeDocument/2006/relationships/image" Target="../media/image210.png"/><Relationship Id="rId4" Type="http://schemas.openxmlformats.org/officeDocument/2006/relationships/image" Target="../media/image204.png"/></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3.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28.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13.png"/><Relationship Id="rId7" Type="http://schemas.openxmlformats.org/officeDocument/2006/relationships/image" Target="../media/image214.png"/><Relationship Id="rId2" Type="http://schemas.openxmlformats.org/officeDocument/2006/relationships/image" Target="../media/image212.png"/><Relationship Id="rId1" Type="http://schemas.openxmlformats.org/officeDocument/2006/relationships/slideMaster" Target="../slideMasters/slideMaster3.xml"/><Relationship Id="rId6" Type="http://schemas.openxmlformats.org/officeDocument/2006/relationships/image" Target="../media/image207.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29.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3.xml"/><Relationship Id="rId6" Type="http://schemas.openxmlformats.org/officeDocument/2006/relationships/image" Target="../media/image218.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1.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130.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3.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31.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3.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3.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50.png"/><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3.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238.png"/><Relationship Id="rId7" Type="http://schemas.openxmlformats.org/officeDocument/2006/relationships/image" Target="../media/image22.png"/><Relationship Id="rId2" Type="http://schemas.openxmlformats.org/officeDocument/2006/relationships/image" Target="../media/image237.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240.png"/><Relationship Id="rId4" Type="http://schemas.openxmlformats.org/officeDocument/2006/relationships/image" Target="../media/image239.png"/></Relationships>
</file>

<file path=ppt/slideLayouts/_rels/slideLayout136.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3.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253.png"/><Relationship Id="rId2" Type="http://schemas.openxmlformats.org/officeDocument/2006/relationships/image" Target="../media/image251.png"/><Relationship Id="rId1" Type="http://schemas.openxmlformats.org/officeDocument/2006/relationships/slideMaster" Target="../slideMasters/slideMaster3.xml"/><Relationship Id="rId6" Type="http://schemas.openxmlformats.org/officeDocument/2006/relationships/image" Target="../media/image252.png"/><Relationship Id="rId5" Type="http://schemas.openxmlformats.org/officeDocument/2006/relationships/image" Target="../media/image246.png"/><Relationship Id="rId4" Type="http://schemas.openxmlformats.org/officeDocument/2006/relationships/image" Target="../media/image122.png"/></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255.png"/><Relationship Id="rId2" Type="http://schemas.openxmlformats.org/officeDocument/2006/relationships/image" Target="../media/image254.png"/><Relationship Id="rId1" Type="http://schemas.openxmlformats.org/officeDocument/2006/relationships/slideMaster" Target="../slideMasters/slideMaster3.xml"/><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39.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3.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1.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140.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3.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141.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3.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42.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3.xml"/><Relationship Id="rId6" Type="http://schemas.openxmlformats.org/officeDocument/2006/relationships/image" Target="../media/image270.png"/><Relationship Id="rId5" Type="http://schemas.openxmlformats.org/officeDocument/2006/relationships/image" Target="../media/image269.png"/><Relationship Id="rId4" Type="http://schemas.openxmlformats.org/officeDocument/2006/relationships/image" Target="../media/image246.png"/></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276.png"/><Relationship Id="rId2" Type="http://schemas.openxmlformats.org/officeDocument/2006/relationships/image" Target="../media/image273.png"/><Relationship Id="rId1" Type="http://schemas.openxmlformats.org/officeDocument/2006/relationships/slideMaster" Target="../slideMasters/slideMaster3.xml"/><Relationship Id="rId6" Type="http://schemas.openxmlformats.org/officeDocument/2006/relationships/image" Target="../media/image275.png"/><Relationship Id="rId5" Type="http://schemas.openxmlformats.org/officeDocument/2006/relationships/image" Target="../media/image274.png"/><Relationship Id="rId4" Type="http://schemas.openxmlformats.org/officeDocument/2006/relationships/image" Target="../media/image246.png"/></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image" Target="../media/image50.png"/><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3.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46.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3.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147.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3.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148.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3.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50.png"/><Relationship Id="rId1" Type="http://schemas.openxmlformats.org/officeDocument/2006/relationships/slideMaster" Target="../slideMasters/slideMaster3.xml"/><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1.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303.png"/><Relationship Id="rId2" Type="http://schemas.openxmlformats.org/officeDocument/2006/relationships/image" Target="../media/image50.png"/><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3.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152.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3.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153.xml.rels><?xml version="1.0" encoding="UTF-8" standalone="yes"?>
<Relationships xmlns="http://schemas.openxmlformats.org/package/2006/relationships"><Relationship Id="rId8" Type="http://schemas.openxmlformats.org/officeDocument/2006/relationships/image" Target="../media/image316.png"/><Relationship Id="rId3" Type="http://schemas.openxmlformats.org/officeDocument/2006/relationships/image" Target="../media/image50.png"/><Relationship Id="rId7" Type="http://schemas.openxmlformats.org/officeDocument/2006/relationships/image" Target="../media/image315.png"/><Relationship Id="rId2" Type="http://schemas.openxmlformats.org/officeDocument/2006/relationships/image" Target="../media/image69.png"/><Relationship Id="rId1" Type="http://schemas.openxmlformats.org/officeDocument/2006/relationships/slideMaster" Target="../slideMasters/slideMaster3.xml"/><Relationship Id="rId6" Type="http://schemas.openxmlformats.org/officeDocument/2006/relationships/image" Target="../media/image314.png"/><Relationship Id="rId11" Type="http://schemas.openxmlformats.org/officeDocument/2006/relationships/image" Target="../media/image320.png"/><Relationship Id="rId5" Type="http://schemas.openxmlformats.org/officeDocument/2006/relationships/image" Target="../media/image313.png"/><Relationship Id="rId10" Type="http://schemas.openxmlformats.org/officeDocument/2006/relationships/image" Target="../media/image319.png"/><Relationship Id="rId4" Type="http://schemas.openxmlformats.org/officeDocument/2006/relationships/image" Target="../media/image312.png"/><Relationship Id="rId9" Type="http://schemas.openxmlformats.org/officeDocument/2006/relationships/image" Target="../media/image317.png"/></Relationships>
</file>

<file path=ppt/slideLayouts/_rels/slideLayout154.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155.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3.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156.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344.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333.png"/><Relationship Id="rId16" Type="http://schemas.openxmlformats.org/officeDocument/2006/relationships/image" Target="../media/image347.png"/><Relationship Id="rId1" Type="http://schemas.openxmlformats.org/officeDocument/2006/relationships/slideMaster" Target="../slideMasters/slideMaster3.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15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3.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158.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3.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159.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3.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1.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160.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3.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161.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3.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3.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3.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3.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166.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3.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1.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1.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136.png"/><Relationship Id="rId2" Type="http://schemas.openxmlformats.org/officeDocument/2006/relationships/image" Target="../media/image133.png"/><Relationship Id="rId1" Type="http://schemas.openxmlformats.org/officeDocument/2006/relationships/slideMaster" Target="../slideMasters/slideMaster1.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1.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43.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0.png"/><Relationship Id="rId1" Type="http://schemas.openxmlformats.org/officeDocument/2006/relationships/slideMaster" Target="../slideMasters/slideMaster1.xml"/><Relationship Id="rId6" Type="http://schemas.openxmlformats.org/officeDocument/2006/relationships/image" Target="../media/image142.png"/><Relationship Id="rId11" Type="http://schemas.openxmlformats.org/officeDocument/2006/relationships/image" Target="../media/image22.png"/><Relationship Id="rId5" Type="http://schemas.microsoft.com/office/2007/relationships/hdphoto" Target="../media/hdphoto2.wdp"/><Relationship Id="rId10" Type="http://schemas.openxmlformats.org/officeDocument/2006/relationships/image" Target="../media/image50.png"/><Relationship Id="rId4" Type="http://schemas.openxmlformats.org/officeDocument/2006/relationships/image" Target="../media/image141.png"/><Relationship Id="rId9" Type="http://schemas.microsoft.com/office/2007/relationships/hdphoto" Target="../media/hdphoto4.wdp"/></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47.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4.png"/><Relationship Id="rId1" Type="http://schemas.openxmlformats.org/officeDocument/2006/relationships/slideMaster" Target="../slideMasters/slideMaster1.xml"/><Relationship Id="rId6" Type="http://schemas.openxmlformats.org/officeDocument/2006/relationships/image" Target="../media/image146.png"/><Relationship Id="rId5" Type="http://schemas.microsoft.com/office/2007/relationships/hdphoto" Target="../media/hdphoto2.wdp"/><Relationship Id="rId10" Type="http://schemas.openxmlformats.org/officeDocument/2006/relationships/image" Target="../media/image22.png"/><Relationship Id="rId4" Type="http://schemas.openxmlformats.org/officeDocument/2006/relationships/image" Target="../media/image145.png"/><Relationship Id="rId9" Type="http://schemas.openxmlformats.org/officeDocument/2006/relationships/image" Target="../media/image50.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1.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1.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1.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1.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1.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1.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31.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5.wdp"/><Relationship Id="rId7" Type="http://schemas.openxmlformats.org/officeDocument/2006/relationships/image" Target="../media/image195.png"/><Relationship Id="rId2" Type="http://schemas.openxmlformats.org/officeDocument/2006/relationships/image" Target="../media/image193.png"/><Relationship Id="rId1" Type="http://schemas.openxmlformats.org/officeDocument/2006/relationships/slideMaster" Target="../slideMasters/slideMaster1.xml"/><Relationship Id="rId6" Type="http://schemas.openxmlformats.org/officeDocument/2006/relationships/image" Target="../media/image50.png"/><Relationship Id="rId5" Type="http://schemas.microsoft.com/office/2007/relationships/hdphoto" Target="../media/hdphoto6.wdp"/><Relationship Id="rId10" Type="http://schemas.microsoft.com/office/2007/relationships/hdphoto" Target="../media/hdphoto8.wdp"/><Relationship Id="rId4" Type="http://schemas.openxmlformats.org/officeDocument/2006/relationships/image" Target="../media/image194.png"/><Relationship Id="rId9" Type="http://schemas.openxmlformats.org/officeDocument/2006/relationships/image" Target="../media/image19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98.png"/><Relationship Id="rId7" Type="http://schemas.openxmlformats.org/officeDocument/2006/relationships/image" Target="../media/image50.png"/><Relationship Id="rId2" Type="http://schemas.openxmlformats.org/officeDocument/2006/relationships/image" Target="../media/image197.png"/><Relationship Id="rId1" Type="http://schemas.openxmlformats.org/officeDocument/2006/relationships/slideMaster" Target="../slideMasters/slideMaster1.xml"/><Relationship Id="rId6" Type="http://schemas.openxmlformats.org/officeDocument/2006/relationships/image" Target="../media/image201.png"/><Relationship Id="rId5" Type="http://schemas.openxmlformats.org/officeDocument/2006/relationships/image" Target="../media/image200.png"/><Relationship Id="rId4" Type="http://schemas.openxmlformats.org/officeDocument/2006/relationships/image" Target="../media/image19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99.png"/><Relationship Id="rId7" Type="http://schemas.openxmlformats.org/officeDocument/2006/relationships/image" Target="../media/image22.png"/><Relationship Id="rId2" Type="http://schemas.openxmlformats.org/officeDocument/2006/relationships/image" Target="../media/image198.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201.png"/><Relationship Id="rId4" Type="http://schemas.openxmlformats.org/officeDocument/2006/relationships/image" Target="../media/image200.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0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1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09.png"/><Relationship Id="rId1" Type="http://schemas.openxmlformats.org/officeDocument/2006/relationships/slideMaster" Target="../slideMasters/slideMaster1.xml"/><Relationship Id="rId6" Type="http://schemas.openxmlformats.org/officeDocument/2006/relationships/image" Target="../media/image211.png"/><Relationship Id="rId5" Type="http://schemas.openxmlformats.org/officeDocument/2006/relationships/image" Target="../media/image210.png"/><Relationship Id="rId4" Type="http://schemas.openxmlformats.org/officeDocument/2006/relationships/image" Target="../media/image204.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13.png"/><Relationship Id="rId7" Type="http://schemas.openxmlformats.org/officeDocument/2006/relationships/image" Target="../media/image214.png"/><Relationship Id="rId2" Type="http://schemas.openxmlformats.org/officeDocument/2006/relationships/image" Target="../media/image212.png"/><Relationship Id="rId1" Type="http://schemas.openxmlformats.org/officeDocument/2006/relationships/slideMaster" Target="../slideMasters/slideMaster1.xml"/><Relationship Id="rId6" Type="http://schemas.openxmlformats.org/officeDocument/2006/relationships/image" Target="../media/image207.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1.xml"/><Relationship Id="rId6" Type="http://schemas.openxmlformats.org/officeDocument/2006/relationships/image" Target="../media/image218.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1.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1.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1.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1.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38.png"/><Relationship Id="rId7" Type="http://schemas.openxmlformats.org/officeDocument/2006/relationships/image" Target="../media/image22.png"/><Relationship Id="rId2" Type="http://schemas.openxmlformats.org/officeDocument/2006/relationships/image" Target="../media/image237.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240.png"/><Relationship Id="rId4" Type="http://schemas.openxmlformats.org/officeDocument/2006/relationships/image" Target="../media/image239.png"/></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1.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1.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55.png"/><Relationship Id="rId2" Type="http://schemas.openxmlformats.org/officeDocument/2006/relationships/image" Target="../media/image254.png"/><Relationship Id="rId1" Type="http://schemas.openxmlformats.org/officeDocument/2006/relationships/slideMaster" Target="../slideMasters/slideMaster1.xml"/><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49.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1.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1.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1.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1.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1.xml"/><Relationship Id="rId6" Type="http://schemas.openxmlformats.org/officeDocument/2006/relationships/image" Target="../media/image270.png"/><Relationship Id="rId5" Type="http://schemas.openxmlformats.org/officeDocument/2006/relationships/image" Target="../media/image269.png"/><Relationship Id="rId4" Type="http://schemas.openxmlformats.org/officeDocument/2006/relationships/image" Target="../media/image246.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276.png"/><Relationship Id="rId2" Type="http://schemas.openxmlformats.org/officeDocument/2006/relationships/image" Target="../media/image273.png"/><Relationship Id="rId1" Type="http://schemas.openxmlformats.org/officeDocument/2006/relationships/slideMaster" Target="../slideMasters/slideMaster1.xml"/><Relationship Id="rId6" Type="http://schemas.openxmlformats.org/officeDocument/2006/relationships/image" Target="../media/image275.png"/><Relationship Id="rId5" Type="http://schemas.openxmlformats.org/officeDocument/2006/relationships/image" Target="../media/image274.png"/><Relationship Id="rId4" Type="http://schemas.openxmlformats.org/officeDocument/2006/relationships/image" Target="../media/image246.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1.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1.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1.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1.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50.png"/><Relationship Id="rId1" Type="http://schemas.openxmlformats.org/officeDocument/2006/relationships/slideMaster" Target="../slideMasters/slideMaster1.xml"/><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03.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1.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316.png"/><Relationship Id="rId3" Type="http://schemas.openxmlformats.org/officeDocument/2006/relationships/image" Target="../media/image50.png"/><Relationship Id="rId7" Type="http://schemas.openxmlformats.org/officeDocument/2006/relationships/image" Target="../media/image315.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314.png"/><Relationship Id="rId11" Type="http://schemas.openxmlformats.org/officeDocument/2006/relationships/image" Target="../media/image320.png"/><Relationship Id="rId5" Type="http://schemas.openxmlformats.org/officeDocument/2006/relationships/image" Target="../media/image313.png"/><Relationship Id="rId10" Type="http://schemas.openxmlformats.org/officeDocument/2006/relationships/image" Target="../media/image319.png"/><Relationship Id="rId4" Type="http://schemas.openxmlformats.org/officeDocument/2006/relationships/image" Target="../media/image312.png"/><Relationship Id="rId9" Type="http://schemas.openxmlformats.org/officeDocument/2006/relationships/image" Target="../media/image317.png"/></Relationships>
</file>

<file path=ppt/slideLayouts/_rels/slideLayout64.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65.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1.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66.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344.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333.png"/><Relationship Id="rId16" Type="http://schemas.openxmlformats.org/officeDocument/2006/relationships/image" Target="../media/image347.png"/><Relationship Id="rId1" Type="http://schemas.openxmlformats.org/officeDocument/2006/relationships/slideMaster" Target="../slideMasters/slideMaster1.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6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1.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68.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1.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1.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1.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1.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1.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1.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1.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1.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1.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1.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255.png"/><Relationship Id="rId2" Type="http://schemas.openxmlformats.org/officeDocument/2006/relationships/image" Target="../media/image254.png"/><Relationship Id="rId1" Type="http://schemas.openxmlformats.org/officeDocument/2006/relationships/slideMaster" Target="../slideMasters/slideMaster2.xml"/><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43.png"/><Relationship Id="rId4" Type="http://schemas.openxmlformats.org/officeDocument/2006/relationships/image" Target="../media/image69.png"/><Relationship Id="rId9" Type="http://schemas.openxmlformats.org/officeDocument/2006/relationships/image" Target="../media/image72.png"/></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238.png"/><Relationship Id="rId7" Type="http://schemas.openxmlformats.org/officeDocument/2006/relationships/image" Target="../media/image22.png"/><Relationship Id="rId2" Type="http://schemas.openxmlformats.org/officeDocument/2006/relationships/image" Target="../media/image237.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240.png"/><Relationship Id="rId4" Type="http://schemas.openxmlformats.org/officeDocument/2006/relationships/image" Target="../media/image239.png"/></Relationships>
</file>

<file path=ppt/slideLayouts/_rels/slideLayout9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3.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9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3.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9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9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3.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9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3.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97.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3.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98.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3.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Layouts/_rels/slideLayout99.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43.png"/><Relationship Id="rId4" Type="http://schemas.openxmlformats.org/officeDocument/2006/relationships/image" Target="../media/image69.png"/><Relationship Id="rId9" Type="http://schemas.openxmlformats.org/officeDocument/2006/relationships/image" Target="../media/image7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1B083106-A84E-4281-A585-98572AF67B47}"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02.09.2026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191799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ACCF059B-CE98-477A-91A0-E014015D0EA3}"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27098813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ACCF059B-CE98-477A-91A0-E014015D0EA3}"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121636484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38681E92-CF5A-44DE-A223-5FF7178439E7}"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50322752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8355D2B3-0EBE-4E98-9739-14C6400DA930}"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46813175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7ACBA8B6-FF0C-43DA-B7A5-9AE7C560BBE7}"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342488466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11008D1A-76FF-4BB6-A144-A282012ABF72}"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359871242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B1C2B6F7-EF03-4497-B29D-CB7D612AD2DE}" type="datetime1">
              <a:rPr lang="ru-RU" smtClean="0"/>
              <a:t>02.09.2026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203235536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DCF5F25-5CA5-4AD8-9FB2-893AB81C3556}" type="datetime1">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21674227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38A7483-B222-4158-8CAE-EB2B45992326}" type="datetime1">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361495856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7F9650E3-60C7-40CD-8DF4-D763ED4691DB}" type="datetime1">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59342265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DACE4FB2-92A7-46F0-A41B-2443ADA8015F}"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3980347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38681E92-CF5A-44DE-A223-5FF7178439E7}"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30565242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ECD16398-92CD-437F-86EC-887C697D72E4}"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175248301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1_ЗBambooBike">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BEBA8EAE-BF5A-486C-A8C5-ECC9F3942E4B}">
                <a14:imgProps xmlns:a14="http://schemas.microsoft.com/office/drawing/2010/main">
                  <a14:imgLayer r:embed="rId9">
                    <a14:imgEffect>
                      <a14:saturation sat="66000"/>
                    </a14:imgEffect>
                  </a14:imgLayer>
                </a14:imgProps>
              </a:ex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02.09.2026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331950744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2_ЗBambooBike_Pink">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02.09.2026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0"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293563043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3D228742-3425-4956-9D94-5C60B741C40B}"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18429018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1E73A779-53A5-4CE4-AF60-1E7C4DFADBF1}"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39073189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25B5B91-2D54-42DE-856E-8ABA321A5717}"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74732536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ECD4BB71-6221-478C-9E96-2490BE563AA2}"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274236627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1AB2FC3-EC92-4FED-A226-213A4523CE84}"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37186910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F82EB7B6-B28A-4048-9AE8-B02C5B2F7210}"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265229319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0477826-3039-4177-A68B-27FB098EC521}"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29364364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8355D2B3-0EBE-4E98-9739-14C6400DA930}"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346709652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C6846739-8583-4C1E-992E-D5AE0A7E44D2}"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290990121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C2E501A0-54C8-4CA6-847B-9F004AB5782B}"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7" cstate="email">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9" cstate="email">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spTree>
    <p:extLst>
      <p:ext uri="{BB962C8B-B14F-4D97-AF65-F5344CB8AC3E}">
        <p14:creationId xmlns:p14="http://schemas.microsoft.com/office/powerpoint/2010/main" val="383676379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2_Заголовок раздела">
    <p:spTree>
      <p:nvGrpSpPr>
        <p:cNvPr id="1" name=""/>
        <p:cNvGrpSpPr/>
        <p:nvPr/>
      </p:nvGrpSpPr>
      <p:grpSpPr>
        <a:xfrm>
          <a:off x="0" y="0"/>
          <a:ext cx="0" cy="0"/>
          <a:chOff x="0" y="0"/>
          <a:chExt cx="0" cy="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82448"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4DCCEF2B-8D4E-4B18-AB2C-5F967D1E39F0}" type="datetime1">
              <a:rPr lang="ru-RU" smtClean="0"/>
              <a:t>02.09.2026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sp>
        <p:nvSpPr>
          <p:cNvPr id="12" name="Номер слайда 5">
            <a:extLst>
              <a:ext uri="{FF2B5EF4-FFF2-40B4-BE49-F238E27FC236}">
                <a16:creationId xmlns:a16="http://schemas.microsoft.com/office/drawing/2014/main" id="{05E709D6-8460-4D56-BA89-897BE402CFD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423386224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28_Заголовок раздела">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030EDC82-0967-4745-B010-910D2EE3BBBD}" type="datetime1">
              <a:rPr lang="ru-RU" smtClean="0"/>
              <a:t>02.09.2026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pic>
        <p:nvPicPr>
          <p:cNvPr id="11" name="Grafik 10">
            <a:extLst>
              <a:ext uri="{FF2B5EF4-FFF2-40B4-BE49-F238E27FC236}">
                <a16:creationId xmlns:a16="http://schemas.microsoft.com/office/drawing/2014/main" id="{0397603C-DD10-4E01-A745-0F9B617653D4}"/>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
        <p:nvSpPr>
          <p:cNvPr id="12" name="Номер слайда 5">
            <a:extLst>
              <a:ext uri="{FF2B5EF4-FFF2-40B4-BE49-F238E27FC236}">
                <a16:creationId xmlns:a16="http://schemas.microsoft.com/office/drawing/2014/main" id="{0223FFBA-7918-4A10-B457-FF2D180F059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392219671"/>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B0E277B-1919-4863-B9E7-77B57AB647EB}"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
        <p:nvSpPr>
          <p:cNvPr id="20" name="Номер слайда 5">
            <a:extLst>
              <a:ext uri="{FF2B5EF4-FFF2-40B4-BE49-F238E27FC236}">
                <a16:creationId xmlns:a16="http://schemas.microsoft.com/office/drawing/2014/main" id="{DACEC39B-9194-4D0B-8EB0-107D8DD954F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45287694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29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A4A5BC-76DF-48B0-BE7C-AD1E49CF65A6}"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sp>
        <p:nvSpPr>
          <p:cNvPr id="13" name="Номер слайда 5">
            <a:extLst>
              <a:ext uri="{FF2B5EF4-FFF2-40B4-BE49-F238E27FC236}">
                <a16:creationId xmlns:a16="http://schemas.microsoft.com/office/drawing/2014/main" id="{1AD2C02B-51A2-4AF1-9D1C-36DDDF06133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82093300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r="7402"/>
          <a:stretch/>
        </p:blipFill>
        <p:spPr>
          <a:xfrm>
            <a:off x="0" y="0"/>
            <a:ext cx="96314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3"/>
            <a:ext cx="968896" cy="809028"/>
          </a:xfrm>
          <a:prstGeom prst="rect">
            <a:avLst/>
          </a:prstGeom>
        </p:spPr>
      </p:pic>
      <p:sp>
        <p:nvSpPr>
          <p:cNvPr id="4" name="Дата 3"/>
          <p:cNvSpPr>
            <a:spLocks noGrp="1"/>
          </p:cNvSpPr>
          <p:nvPr>
            <p:ph type="dt" sz="half" idx="10"/>
          </p:nvPr>
        </p:nvSpPr>
        <p:spPr>
          <a:xfrm>
            <a:off x="838200" y="6356351"/>
            <a:ext cx="2743200" cy="365125"/>
          </a:xfrm>
        </p:spPr>
        <p:txBody>
          <a:bodyPr/>
          <a:lstStyle/>
          <a:p>
            <a:fld id="{88AC984A-D5EB-4D41-9F81-9F355C751AF1}" type="datetime1">
              <a:rPr lang="ru-RU" smtClean="0"/>
              <a:t>02.09.2026</a:t>
            </a:fld>
            <a:endParaRPr lang="ru-RU"/>
          </a:p>
        </p:txBody>
      </p:sp>
      <p:sp>
        <p:nvSpPr>
          <p:cNvPr id="5" name="Нижний колонтитул 4"/>
          <p:cNvSpPr>
            <a:spLocks noGrp="1"/>
          </p:cNvSpPr>
          <p:nvPr>
            <p:ph type="ftr" sz="quarter" idx="11"/>
          </p:nvPr>
        </p:nvSpPr>
        <p:spPr>
          <a:xfrm>
            <a:off x="4038600" y="6356351"/>
            <a:ext cx="4114800" cy="365125"/>
          </a:xfrm>
        </p:spPr>
        <p:txBody>
          <a:bodyPr/>
          <a:lstStyle/>
          <a:p>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0"/>
            <a:ext cx="963140" cy="801332"/>
          </a:xfrm>
          <a:prstGeom prst="rect">
            <a:avLst/>
          </a:prstGeom>
        </p:spPr>
      </p:pic>
      <p:sp>
        <p:nvSpPr>
          <p:cNvPr id="22" name="Текст 2"/>
          <p:cNvSpPr>
            <a:spLocks noGrp="1"/>
          </p:cNvSpPr>
          <p:nvPr>
            <p:ph type="body" idx="1" hasCustomPrompt="1"/>
          </p:nvPr>
        </p:nvSpPr>
        <p:spPr>
          <a:xfrm>
            <a:off x="877169" y="375557"/>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7"/>
            <a:ext cx="592158"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3"/>
            <a:ext cx="450396" cy="450396"/>
          </a:xfrm>
          <a:prstGeom prst="rect">
            <a:avLst/>
          </a:prstGeom>
        </p:spPr>
      </p:pic>
      <p:sp>
        <p:nvSpPr>
          <p:cNvPr id="12" name="Номер слайда 5">
            <a:extLst>
              <a:ext uri="{FF2B5EF4-FFF2-40B4-BE49-F238E27FC236}">
                <a16:creationId xmlns:a16="http://schemas.microsoft.com/office/drawing/2014/main" id="{E7990F20-F833-45AB-B898-C8109790D124}"/>
              </a:ext>
            </a:extLst>
          </p:cNvPr>
          <p:cNvSpPr>
            <a:spLocks noGrp="1"/>
          </p:cNvSpPr>
          <p:nvPr>
            <p:ph type="sldNum" sz="quarter" idx="12"/>
          </p:nvPr>
        </p:nvSpPr>
        <p:spPr>
          <a:xfrm>
            <a:off x="10897386" y="6330754"/>
            <a:ext cx="1268493"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409694612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69263"/>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736" y="3369264"/>
            <a:ext cx="3106621" cy="3494315"/>
          </a:xfrm>
          <a:prstGeom prst="rect">
            <a:avLst/>
          </a:prstGeom>
        </p:spPr>
      </p:pic>
      <p:grpSp>
        <p:nvGrpSpPr>
          <p:cNvPr id="3" name="Группа 2"/>
          <p:cNvGrpSpPr/>
          <p:nvPr userDrawn="1"/>
        </p:nvGrpSpPr>
        <p:grpSpPr>
          <a:xfrm>
            <a:off x="114206" y="-3847"/>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C7D89DAC-95AA-43F2-BDC0-558475E472CD}"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16" name="Номер слайда 5">
            <a:extLst>
              <a:ext uri="{FF2B5EF4-FFF2-40B4-BE49-F238E27FC236}">
                <a16:creationId xmlns:a16="http://schemas.microsoft.com/office/drawing/2014/main" id="{78E9EA52-B11F-4994-812C-FE2C50EDC11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0102923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F37A9BE5-57A2-44D8-8F9F-1542AEE623AB}"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269039"/>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8687" y="489858"/>
            <a:ext cx="1634833" cy="1638300"/>
          </a:xfrm>
          <a:prstGeom prst="rect">
            <a:avLst/>
          </a:prstGeom>
        </p:spPr>
      </p:pic>
      <p:pic>
        <p:nvPicPr>
          <p:cNvPr id="30" name="Рисунок 29"/>
          <p:cNvPicPr>
            <a:picLocks noChangeAspect="1"/>
          </p:cNvPicPr>
          <p:nvPr userDrawn="1"/>
        </p:nvPicPr>
        <p:blipFill rotWithShape="1">
          <a:blip r:embed="rId8" cstate="email">
            <a:extLst>
              <a:ext uri="{28A0092B-C50C-407E-A947-70E740481C1C}">
                <a14:useLocalDpi xmlns:a14="http://schemas.microsoft.com/office/drawing/2010/main"/>
              </a:ext>
            </a:extLst>
          </a:blip>
          <a:srcRect t="24697"/>
          <a:stretch/>
        </p:blipFill>
        <p:spPr>
          <a:xfrm>
            <a:off x="510350" y="-10948"/>
            <a:ext cx="862052" cy="652756"/>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
        <p:nvSpPr>
          <p:cNvPr id="16" name="Номер слайда 5">
            <a:extLst>
              <a:ext uri="{FF2B5EF4-FFF2-40B4-BE49-F238E27FC236}">
                <a16:creationId xmlns:a16="http://schemas.microsoft.com/office/drawing/2014/main" id="{332BE0DE-B0B1-445F-93C4-562E60D408E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6764536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5275161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7ACBA8B6-FF0C-43DA-B7A5-9AE7C560BBE7}"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293232816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358E8E6-3485-4D26-8F3C-1D7BCE5F13FE}"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
        <p:nvSpPr>
          <p:cNvPr id="20" name="Номер слайда 5">
            <a:extLst>
              <a:ext uri="{FF2B5EF4-FFF2-40B4-BE49-F238E27FC236}">
                <a16:creationId xmlns:a16="http://schemas.microsoft.com/office/drawing/2014/main" id="{8F547336-B97F-4E4B-B2FF-0ECE69196A6F}"/>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4196224544"/>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BED00DA3-BF74-471C-8744-745468C58709}"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
        <p:nvSpPr>
          <p:cNvPr id="18" name="Номер слайда 5">
            <a:extLst>
              <a:ext uri="{FF2B5EF4-FFF2-40B4-BE49-F238E27FC236}">
                <a16:creationId xmlns:a16="http://schemas.microsoft.com/office/drawing/2014/main" id="{A2DE17D8-2603-485F-B20B-6F53B672E618}"/>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08943798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673714946"/>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1_Table_slide_blu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6" name="Номер слайда 5"/>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Tree>
    <p:extLst>
      <p:ext uri="{BB962C8B-B14F-4D97-AF65-F5344CB8AC3E}">
        <p14:creationId xmlns:p14="http://schemas.microsoft.com/office/powerpoint/2010/main" val="250592455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DAA6EB7-0D3E-4789-8E9A-916270F13517}"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
        <p:nvSpPr>
          <p:cNvPr id="17" name="Номер слайда 5">
            <a:extLst>
              <a:ext uri="{FF2B5EF4-FFF2-40B4-BE49-F238E27FC236}">
                <a16:creationId xmlns:a16="http://schemas.microsoft.com/office/drawing/2014/main" id="{B992BA25-1136-45A6-8E50-274E90DC597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50714157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4988476" cy="5568978"/>
            <a:chOff x="7185" y="1103455"/>
            <a:chExt cx="4988476" cy="5568978"/>
          </a:xfrm>
        </p:grpSpPr>
        <p:pic>
          <p:nvPicPr>
            <p:cNvPr id="34" name="Рисунок 3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6" name="Рисунок 3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Текст 2"/>
          <p:cNvSpPr>
            <a:spLocks noGrp="1"/>
          </p:cNvSpPr>
          <p:nvPr>
            <p:ph type="body" idx="1" hasCustomPrompt="1"/>
          </p:nvPr>
        </p:nvSpPr>
        <p:spPr>
          <a:xfrm>
            <a:off x="7246149" y="2154404"/>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8ADE0A67-336C-4C89-B66A-9FEBB1C2F3F2}"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Grafik 11">
            <a:extLst>
              <a:ext uri="{FF2B5EF4-FFF2-40B4-BE49-F238E27FC236}">
                <a16:creationId xmlns:a16="http://schemas.microsoft.com/office/drawing/2014/main" id="{94C9A596-E182-4A6F-B34B-1274394AA66F}"/>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42179397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931CCF97-9C54-4340-AF26-C159CE15BE24}" type="datetime1">
              <a:rPr lang="ru-RU" smtClean="0"/>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374312027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98BF48-DE08-466B-A630-CB53ADA2B1D5}"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7" cstate="email">
            <a:extLst>
              <a:ext uri="{28A0092B-C50C-407E-A947-70E740481C1C}">
                <a14:useLocalDpi xmlns:a14="http://schemas.microsoft.com/office/drawing/2010/main"/>
              </a:ext>
            </a:extLst>
          </a:blip>
          <a:srcRect l="47333"/>
          <a:stretch/>
        </p:blipFill>
        <p:spPr>
          <a:xfrm>
            <a:off x="0" y="5514957"/>
            <a:ext cx="2204044" cy="497537"/>
          </a:xfrm>
          <a:prstGeom prst="rect">
            <a:avLst/>
          </a:prstGeom>
        </p:spPr>
      </p:pic>
    </p:spTree>
    <p:extLst>
      <p:ext uri="{BB962C8B-B14F-4D97-AF65-F5344CB8AC3E}">
        <p14:creationId xmlns:p14="http://schemas.microsoft.com/office/powerpoint/2010/main" val="244719355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CC46814-9258-48F8-8ABE-3D9EC8F7C922}"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Tree>
    <p:extLst>
      <p:ext uri="{BB962C8B-B14F-4D97-AF65-F5344CB8AC3E}">
        <p14:creationId xmlns:p14="http://schemas.microsoft.com/office/powerpoint/2010/main" val="1406002475"/>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B337C1-0B0E-4E15-AA8E-3EEBED116076}" type="datetime1">
              <a:rPr lang="ru-RU" smtClean="0"/>
              <a:t>02.09.2026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23060781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11008D1A-76FF-4BB6-A144-A282012ABF72}"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318618356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1F56773F-F72E-4863-A220-A5176644D610}"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70489402"/>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F8B517-EFB2-4893-BD81-92D9C64DAF83}"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832547701"/>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376B9362-4A97-49F5-B665-165E800889AB}" type="datetime1">
              <a:rPr lang="ru-RU" smtClean="0"/>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spTree>
    <p:extLst>
      <p:ext uri="{BB962C8B-B14F-4D97-AF65-F5344CB8AC3E}">
        <p14:creationId xmlns:p14="http://schemas.microsoft.com/office/powerpoint/2010/main" val="259248997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A0A6E113-339C-441E-8F12-4C6E49CAB16F}"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126222103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D9452D10-4EEC-4235-AD57-05D9CBA0A5FD}"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96744660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2_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F6EA1BDA-3CDB-4C7B-AA7C-60809A8B92C2}"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243829700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27FAA538-FBBD-42A4-9F9B-9876A9BA225E}"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474013022"/>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3493049B-B484-4DD8-9E27-11E65D089405}" type="datetime1">
              <a:rPr lang="ru-RU" smtClean="0"/>
              <a:t>02.09.2026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510439754"/>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96AC89DA-DB95-4C8C-A018-9B5070FA1EC4}"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834141690"/>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48407AB-1FCE-49F7-973B-8517006C099D}"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spTree>
    <p:extLst>
      <p:ext uri="{BB962C8B-B14F-4D97-AF65-F5344CB8AC3E}">
        <p14:creationId xmlns:p14="http://schemas.microsoft.com/office/powerpoint/2010/main" val="3999923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B1C2B6F7-EF03-4497-B29D-CB7D612AD2DE}" type="datetime1">
              <a:rPr lang="ru-RU" smtClean="0"/>
              <a:t>02.09.2026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25290770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1_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7EE2B07-EF6C-43C4-820F-4F2911601686}"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spTree>
    <p:extLst>
      <p:ext uri="{BB962C8B-B14F-4D97-AF65-F5344CB8AC3E}">
        <p14:creationId xmlns:p14="http://schemas.microsoft.com/office/powerpoint/2010/main" val="2062173620"/>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4AFDE175-ACF8-45F2-9E80-07AA6E220350}"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952074872"/>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2005109104"/>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titleOnly" preserve="1">
  <p:cSld name="5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2" name="Рисунок 2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1693276373"/>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19CE5A2F-420D-4626-90B2-78D9F8313110}"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1204415465"/>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4013631-498B-4A8E-A9CC-B927D28CE561}"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067550576"/>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9FDD7BFB-E9F5-46B6-9DF2-6AF72905959C}"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4255485369"/>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E7095778-7067-4DC3-B9D2-6B63CCA6A07C}" type="datetime1">
              <a:rPr lang="ru-RU" smtClean="0"/>
              <a:t>02.09.2026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646241359"/>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11CF7E6-1EAD-41E7-A645-77A2A2EE6EB8}" type="datetime1">
              <a:rPr lang="ru-RU" smtClean="0"/>
              <a:t>02.09.2026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3544661234"/>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CF4ABBA-F61D-48A1-A3C3-CE4832F6D511}" type="datetime1">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383798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DCF5F25-5CA5-4AD8-9FB2-893AB81C3556}" type="datetime1">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3693316147"/>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6F78F01C-E953-4C78-A247-8B0E5ABC820D}" type="datetime1">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265401832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50161948-4C9C-4330-851D-41A393CF77C5}"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1947159930"/>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42DA9967-186C-4758-BC77-7B569BCD70AB}"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233358700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FA0DC356-0D27-4B86-9AAA-826EA6D7ECB1}"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17696893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userDrawn="1">
  <p:cSld name="33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875657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119D0BFC-63F8-4B9A-B6C4-D1EA70FD334B}"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2399017775"/>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5196E87-5651-48F9-84AE-91EA7CA502E4}"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90585814"/>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7" name="Untertitel"/>
          <p:cNvSpPr>
            <a:spLocks noGrp="1"/>
          </p:cNvSpPr>
          <p:nvPr>
            <p:ph type="body" sz="quarter" idx="13" hasCustomPrompt="1"/>
          </p:nvPr>
        </p:nvSpPr>
        <p:spPr bwMode="gray">
          <a:xfrm>
            <a:off x="540070" y="972000"/>
            <a:ext cx="11111046"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Tree>
    <p:extLst>
      <p:ext uri="{BB962C8B-B14F-4D97-AF65-F5344CB8AC3E}">
        <p14:creationId xmlns:p14="http://schemas.microsoft.com/office/powerpoint/2010/main" val="1710699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38A7483-B222-4158-8CAE-EB2B45992326}" type="datetime1">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6438718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7F9650E3-60C7-40CD-8DF4-D763ED4691DB}" type="datetime1">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5048941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DACE4FB2-92A7-46F0-A41B-2443ADA8015F}"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900703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pic>
        <p:nvPicPr>
          <p:cNvPr id="18" name="Grafik 17">
            <a:extLst>
              <a:ext uri="{FF2B5EF4-FFF2-40B4-BE49-F238E27FC236}">
                <a16:creationId xmlns:a16="http://schemas.microsoft.com/office/drawing/2014/main" id="{FF7B1472-3DEC-4DCD-A253-94BE0B66709F}"/>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1440687"/>
            <a:ext cx="1363283" cy="653609"/>
          </a:xfrm>
          <a:prstGeom prst="rect">
            <a:avLst/>
          </a:prstGeom>
        </p:spPr>
      </p:pic>
    </p:spTree>
    <p:extLst>
      <p:ext uri="{BB962C8B-B14F-4D97-AF65-F5344CB8AC3E}">
        <p14:creationId xmlns:p14="http://schemas.microsoft.com/office/powerpoint/2010/main" val="6555650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ECD16398-92CD-437F-86EC-887C697D72E4}"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5670548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ЗBambooBike">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BEBA8EAE-BF5A-486C-A8C5-ECC9F3942E4B}">
                <a14:imgProps xmlns:a14="http://schemas.microsoft.com/office/drawing/2010/main">
                  <a14:imgLayer r:embed="rId9">
                    <a14:imgEffect>
                      <a14:saturation sat="66000"/>
                    </a14:imgEffect>
                  </a14:imgLayer>
                </a14:imgProps>
              </a:ex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02.09.2026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4506651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2_ЗBambooBike_Pink">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02.09.2026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0"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5615438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3D228742-3425-4956-9D94-5C60B741C40B}"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6506238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1E73A779-53A5-4CE4-AF60-1E7C4DFADBF1}"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1928899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25B5B91-2D54-42DE-856E-8ABA321A5717}"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42786369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ECD4BB71-6221-478C-9E96-2490BE563AA2}"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6646795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1AB2FC3-EC92-4FED-A226-213A4523CE84}"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34066938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F82EB7B6-B28A-4048-9AE8-B02C5B2F7210}"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9214435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0477826-3039-4177-A68B-27FB098EC521}"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1066671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12690245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C6846739-8583-4C1E-992E-D5AE0A7E44D2}"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39729264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C2E501A0-54C8-4CA6-847B-9F004AB5782B}"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7" cstate="email">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9" cstate="email">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spTree>
    <p:extLst>
      <p:ext uri="{BB962C8B-B14F-4D97-AF65-F5344CB8AC3E}">
        <p14:creationId xmlns:p14="http://schemas.microsoft.com/office/powerpoint/2010/main" val="27649247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2_Заголовок раздела">
    <p:spTree>
      <p:nvGrpSpPr>
        <p:cNvPr id="1" name=""/>
        <p:cNvGrpSpPr/>
        <p:nvPr/>
      </p:nvGrpSpPr>
      <p:grpSpPr>
        <a:xfrm>
          <a:off x="0" y="0"/>
          <a:ext cx="0" cy="0"/>
          <a:chOff x="0" y="0"/>
          <a:chExt cx="0" cy="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82448"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4DCCEF2B-8D4E-4B18-AB2C-5F967D1E39F0}" type="datetime1">
              <a:rPr lang="ru-RU" smtClean="0"/>
              <a:t>02.09.2026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sp>
        <p:nvSpPr>
          <p:cNvPr id="12" name="Номер слайда 5">
            <a:extLst>
              <a:ext uri="{FF2B5EF4-FFF2-40B4-BE49-F238E27FC236}">
                <a16:creationId xmlns:a16="http://schemas.microsoft.com/office/drawing/2014/main" id="{05E709D6-8460-4D56-BA89-897BE402CFD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5405749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28_Заголовок раздела">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030EDC82-0967-4745-B010-910D2EE3BBBD}" type="datetime1">
              <a:rPr lang="ru-RU" smtClean="0"/>
              <a:t>02.09.2026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pic>
        <p:nvPicPr>
          <p:cNvPr id="11" name="Grafik 10">
            <a:extLst>
              <a:ext uri="{FF2B5EF4-FFF2-40B4-BE49-F238E27FC236}">
                <a16:creationId xmlns:a16="http://schemas.microsoft.com/office/drawing/2014/main" id="{0397603C-DD10-4E01-A745-0F9B617653D4}"/>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
        <p:nvSpPr>
          <p:cNvPr id="12" name="Номер слайда 5">
            <a:extLst>
              <a:ext uri="{FF2B5EF4-FFF2-40B4-BE49-F238E27FC236}">
                <a16:creationId xmlns:a16="http://schemas.microsoft.com/office/drawing/2014/main" id="{0223FFBA-7918-4A10-B457-FF2D180F059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452627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B0E277B-1919-4863-B9E7-77B57AB647EB}"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
        <p:nvSpPr>
          <p:cNvPr id="20" name="Номер слайда 5">
            <a:extLst>
              <a:ext uri="{FF2B5EF4-FFF2-40B4-BE49-F238E27FC236}">
                <a16:creationId xmlns:a16="http://schemas.microsoft.com/office/drawing/2014/main" id="{DACEC39B-9194-4D0B-8EB0-107D8DD954F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615697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29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A4A5BC-76DF-48B0-BE7C-AD1E49CF65A6}"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sp>
        <p:nvSpPr>
          <p:cNvPr id="13" name="Номер слайда 5">
            <a:extLst>
              <a:ext uri="{FF2B5EF4-FFF2-40B4-BE49-F238E27FC236}">
                <a16:creationId xmlns:a16="http://schemas.microsoft.com/office/drawing/2014/main" id="{1AD2C02B-51A2-4AF1-9D1C-36DDDF06133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447959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r="7402"/>
          <a:stretch/>
        </p:blipFill>
        <p:spPr>
          <a:xfrm>
            <a:off x="0" y="0"/>
            <a:ext cx="96314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3"/>
            <a:ext cx="968896" cy="809028"/>
          </a:xfrm>
          <a:prstGeom prst="rect">
            <a:avLst/>
          </a:prstGeom>
        </p:spPr>
      </p:pic>
      <p:sp>
        <p:nvSpPr>
          <p:cNvPr id="4" name="Дата 3"/>
          <p:cNvSpPr>
            <a:spLocks noGrp="1"/>
          </p:cNvSpPr>
          <p:nvPr>
            <p:ph type="dt" sz="half" idx="10"/>
          </p:nvPr>
        </p:nvSpPr>
        <p:spPr>
          <a:xfrm>
            <a:off x="838200" y="6356351"/>
            <a:ext cx="2743200" cy="365125"/>
          </a:xfrm>
        </p:spPr>
        <p:txBody>
          <a:bodyPr/>
          <a:lstStyle/>
          <a:p>
            <a:fld id="{88AC984A-D5EB-4D41-9F81-9F355C751AF1}" type="datetime1">
              <a:rPr lang="ru-RU" smtClean="0"/>
              <a:t>02.09.2026</a:t>
            </a:fld>
            <a:endParaRPr lang="ru-RU"/>
          </a:p>
        </p:txBody>
      </p:sp>
      <p:sp>
        <p:nvSpPr>
          <p:cNvPr id="5" name="Нижний колонтитул 4"/>
          <p:cNvSpPr>
            <a:spLocks noGrp="1"/>
          </p:cNvSpPr>
          <p:nvPr>
            <p:ph type="ftr" sz="quarter" idx="11"/>
          </p:nvPr>
        </p:nvSpPr>
        <p:spPr>
          <a:xfrm>
            <a:off x="4038600" y="6356351"/>
            <a:ext cx="4114800" cy="365125"/>
          </a:xfrm>
        </p:spPr>
        <p:txBody>
          <a:bodyPr/>
          <a:lstStyle/>
          <a:p>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0"/>
            <a:ext cx="963140" cy="801332"/>
          </a:xfrm>
          <a:prstGeom prst="rect">
            <a:avLst/>
          </a:prstGeom>
        </p:spPr>
      </p:pic>
      <p:sp>
        <p:nvSpPr>
          <p:cNvPr id="22" name="Текст 2"/>
          <p:cNvSpPr>
            <a:spLocks noGrp="1"/>
          </p:cNvSpPr>
          <p:nvPr>
            <p:ph type="body" idx="1" hasCustomPrompt="1"/>
          </p:nvPr>
        </p:nvSpPr>
        <p:spPr>
          <a:xfrm>
            <a:off x="877169" y="375557"/>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7"/>
            <a:ext cx="592158"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3"/>
            <a:ext cx="450396" cy="450396"/>
          </a:xfrm>
          <a:prstGeom prst="rect">
            <a:avLst/>
          </a:prstGeom>
        </p:spPr>
      </p:pic>
      <p:sp>
        <p:nvSpPr>
          <p:cNvPr id="12" name="Номер слайда 5">
            <a:extLst>
              <a:ext uri="{FF2B5EF4-FFF2-40B4-BE49-F238E27FC236}">
                <a16:creationId xmlns:a16="http://schemas.microsoft.com/office/drawing/2014/main" id="{E7990F20-F833-45AB-B898-C8109790D124}"/>
              </a:ext>
            </a:extLst>
          </p:cNvPr>
          <p:cNvSpPr>
            <a:spLocks noGrp="1"/>
          </p:cNvSpPr>
          <p:nvPr>
            <p:ph type="sldNum" sz="quarter" idx="12"/>
          </p:nvPr>
        </p:nvSpPr>
        <p:spPr>
          <a:xfrm>
            <a:off x="10897386" y="6330754"/>
            <a:ext cx="1268493"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888114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69263"/>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736" y="3369264"/>
            <a:ext cx="3106621" cy="3494315"/>
          </a:xfrm>
          <a:prstGeom prst="rect">
            <a:avLst/>
          </a:prstGeom>
        </p:spPr>
      </p:pic>
      <p:grpSp>
        <p:nvGrpSpPr>
          <p:cNvPr id="3" name="Группа 2"/>
          <p:cNvGrpSpPr/>
          <p:nvPr userDrawn="1"/>
        </p:nvGrpSpPr>
        <p:grpSpPr>
          <a:xfrm>
            <a:off x="114206" y="-3847"/>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C7D89DAC-95AA-43F2-BDC0-558475E472CD}"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16" name="Номер слайда 5">
            <a:extLst>
              <a:ext uri="{FF2B5EF4-FFF2-40B4-BE49-F238E27FC236}">
                <a16:creationId xmlns:a16="http://schemas.microsoft.com/office/drawing/2014/main" id="{78E9EA52-B11F-4994-812C-FE2C50EDC11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9580467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F37A9BE5-57A2-44D8-8F9F-1542AEE623AB}"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269039"/>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8687" y="489858"/>
            <a:ext cx="1634833" cy="1638300"/>
          </a:xfrm>
          <a:prstGeom prst="rect">
            <a:avLst/>
          </a:prstGeom>
        </p:spPr>
      </p:pic>
      <p:pic>
        <p:nvPicPr>
          <p:cNvPr id="30" name="Рисунок 29"/>
          <p:cNvPicPr>
            <a:picLocks noChangeAspect="1"/>
          </p:cNvPicPr>
          <p:nvPr userDrawn="1"/>
        </p:nvPicPr>
        <p:blipFill rotWithShape="1">
          <a:blip r:embed="rId8" cstate="email">
            <a:extLst>
              <a:ext uri="{28A0092B-C50C-407E-A947-70E740481C1C}">
                <a14:useLocalDpi xmlns:a14="http://schemas.microsoft.com/office/drawing/2010/main"/>
              </a:ext>
            </a:extLst>
          </a:blip>
          <a:srcRect t="24697"/>
          <a:stretch/>
        </p:blipFill>
        <p:spPr>
          <a:xfrm>
            <a:off x="510350" y="-10948"/>
            <a:ext cx="862052" cy="652756"/>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
        <p:nvSpPr>
          <p:cNvPr id="16" name="Номер слайда 5">
            <a:extLst>
              <a:ext uri="{FF2B5EF4-FFF2-40B4-BE49-F238E27FC236}">
                <a16:creationId xmlns:a16="http://schemas.microsoft.com/office/drawing/2014/main" id="{332BE0DE-B0B1-445F-93C4-562E60D408E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069066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639549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391E936C-AE85-4B49-A06B-40B621270838}"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184665994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358E8E6-3485-4D26-8F3C-1D7BCE5F13FE}"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
        <p:nvSpPr>
          <p:cNvPr id="20" name="Номер слайда 5">
            <a:extLst>
              <a:ext uri="{FF2B5EF4-FFF2-40B4-BE49-F238E27FC236}">
                <a16:creationId xmlns:a16="http://schemas.microsoft.com/office/drawing/2014/main" id="{8F547336-B97F-4E4B-B2FF-0ECE69196A6F}"/>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1925232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BED00DA3-BF74-471C-8744-745468C58709}"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
        <p:nvSpPr>
          <p:cNvPr id="18" name="Номер слайда 5">
            <a:extLst>
              <a:ext uri="{FF2B5EF4-FFF2-40B4-BE49-F238E27FC236}">
                <a16:creationId xmlns:a16="http://schemas.microsoft.com/office/drawing/2014/main" id="{A2DE17D8-2603-485F-B20B-6F53B672E618}"/>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664376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8810042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1_Table_slide_blu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6" name="Номер слайда 5"/>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Tree>
    <p:extLst>
      <p:ext uri="{BB962C8B-B14F-4D97-AF65-F5344CB8AC3E}">
        <p14:creationId xmlns:p14="http://schemas.microsoft.com/office/powerpoint/2010/main" val="26272929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DAA6EB7-0D3E-4789-8E9A-916270F13517}"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
        <p:nvSpPr>
          <p:cNvPr id="17" name="Номер слайда 5">
            <a:extLst>
              <a:ext uri="{FF2B5EF4-FFF2-40B4-BE49-F238E27FC236}">
                <a16:creationId xmlns:a16="http://schemas.microsoft.com/office/drawing/2014/main" id="{B992BA25-1136-45A6-8E50-274E90DC597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5184801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4988476" cy="5568978"/>
            <a:chOff x="7185" y="1103455"/>
            <a:chExt cx="4988476" cy="5568978"/>
          </a:xfrm>
        </p:grpSpPr>
        <p:pic>
          <p:nvPicPr>
            <p:cNvPr id="34" name="Рисунок 3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6" name="Рисунок 3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Текст 2"/>
          <p:cNvSpPr>
            <a:spLocks noGrp="1"/>
          </p:cNvSpPr>
          <p:nvPr>
            <p:ph type="body" idx="1" hasCustomPrompt="1"/>
          </p:nvPr>
        </p:nvSpPr>
        <p:spPr>
          <a:xfrm>
            <a:off x="7246149" y="2154404"/>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8ADE0A67-336C-4C89-B66A-9FEBB1C2F3F2}"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Grafik 11">
            <a:extLst>
              <a:ext uri="{FF2B5EF4-FFF2-40B4-BE49-F238E27FC236}">
                <a16:creationId xmlns:a16="http://schemas.microsoft.com/office/drawing/2014/main" id="{94C9A596-E182-4A6F-B34B-1274394AA66F}"/>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1443129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931CCF97-9C54-4340-AF26-C159CE15BE24}" type="datetime1">
              <a:rPr lang="ru-RU" smtClean="0"/>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10454583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98BF48-DE08-466B-A630-CB53ADA2B1D5}"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323204969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CC46814-9258-48F8-8ABE-3D9EC8F7C922}"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Tree>
    <p:extLst>
      <p:ext uri="{BB962C8B-B14F-4D97-AF65-F5344CB8AC3E}">
        <p14:creationId xmlns:p14="http://schemas.microsoft.com/office/powerpoint/2010/main" val="5537985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B337C1-0B0E-4E15-AA8E-3EEBED116076}" type="datetime1">
              <a:rPr lang="ru-RU" smtClean="0"/>
              <a:t>02.09.2026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700627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4763719-8D50-4FF1-AFB0-D00D1CF8F0AA}"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19256858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1F56773F-F72E-4863-A220-A5176644D610}"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1188202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F8B517-EFB2-4893-BD81-92D9C64DAF83}"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251531246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376B9362-4A97-49F5-B665-165E800889AB}" type="datetime1">
              <a:rPr lang="ru-RU" smtClean="0"/>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spTree>
    <p:extLst>
      <p:ext uri="{BB962C8B-B14F-4D97-AF65-F5344CB8AC3E}">
        <p14:creationId xmlns:p14="http://schemas.microsoft.com/office/powerpoint/2010/main" val="286896283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A0A6E113-339C-441E-8F12-4C6E49CAB16F}"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32090289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D9452D10-4EEC-4235-AD57-05D9CBA0A5FD}"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578783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2_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F6EA1BDA-3CDB-4C7B-AA7C-60809A8B92C2}"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119425966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27FAA538-FBBD-42A4-9F9B-9876A9BA225E}"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13281924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3493049B-B484-4DD8-9E27-11E65D089405}" type="datetime1">
              <a:rPr lang="ru-RU" smtClean="0"/>
              <a:t>02.09.2026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1085525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96AC89DA-DB95-4C8C-A018-9B5070FA1EC4}"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313744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48407AB-1FCE-49F7-973B-8517006C099D}"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spTree>
    <p:extLst>
      <p:ext uri="{BB962C8B-B14F-4D97-AF65-F5344CB8AC3E}">
        <p14:creationId xmlns:p14="http://schemas.microsoft.com/office/powerpoint/2010/main" val="557805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CF5DE0BB-7D7A-4D18-A8F8-3B4EF0B743A8}"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0903769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1_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7EE2B07-EF6C-43C4-820F-4F2911601686}"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spTree>
    <p:extLst>
      <p:ext uri="{BB962C8B-B14F-4D97-AF65-F5344CB8AC3E}">
        <p14:creationId xmlns:p14="http://schemas.microsoft.com/office/powerpoint/2010/main" val="166157468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4AFDE175-ACF8-45F2-9E80-07AA6E220350}"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57969436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295713554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Only" preserve="1">
  <p:cSld name="5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2" name="Рисунок 2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6673371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19CE5A2F-420D-4626-90B2-78D9F8313110}"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23191446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4013631-498B-4A8E-A9CC-B927D28CE561}"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3508006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9FDD7BFB-E9F5-46B6-9DF2-6AF72905959C}"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47564294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E7095778-7067-4DC3-B9D2-6B63CCA6A07C}" type="datetime1">
              <a:rPr lang="ru-RU" smtClean="0"/>
              <a:t>02.09.2026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55440335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11CF7E6-1EAD-41E7-A645-77A2A2EE6EB8}" type="datetime1">
              <a:rPr lang="ru-RU" smtClean="0"/>
              <a:t>02.09.2026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421002319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CF4ABBA-F61D-48A1-A3C3-CE4832F6D511}" type="datetime1">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1346583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30D48228-6AC6-46C0-BB19-24FD6348D8AE}"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00269780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6F78F01C-E953-4C78-A247-8B0E5ABC820D}" type="datetime1">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05062105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50161948-4C9C-4330-851D-41A393CF77C5}"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70701346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42DA9967-186C-4758-BC77-7B569BCD70AB}"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142901650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FA0DC356-0D27-4B86-9AAA-826EA6D7ECB1}"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373381717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33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241973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119D0BFC-63F8-4B9A-B6C4-D1EA70FD334B}"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416258456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5196E87-5651-48F9-84AE-91EA7CA502E4}"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29001340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7" name="Untertitel"/>
          <p:cNvSpPr>
            <a:spLocks noGrp="1"/>
          </p:cNvSpPr>
          <p:nvPr>
            <p:ph type="body" sz="quarter" idx="13" hasCustomPrompt="1"/>
          </p:nvPr>
        </p:nvSpPr>
        <p:spPr bwMode="gray">
          <a:xfrm>
            <a:off x="540070" y="972000"/>
            <a:ext cx="11111046"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Tree>
    <p:extLst>
      <p:ext uri="{BB962C8B-B14F-4D97-AF65-F5344CB8AC3E}">
        <p14:creationId xmlns:p14="http://schemas.microsoft.com/office/powerpoint/2010/main" val="1559200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8C2392-0192-6F73-9EC6-EF8AC7A85871}"/>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de-CH"/>
          </a:p>
        </p:txBody>
      </p:sp>
      <p:sp>
        <p:nvSpPr>
          <p:cNvPr id="3" name="Untertitel 2">
            <a:extLst>
              <a:ext uri="{FF2B5EF4-FFF2-40B4-BE49-F238E27FC236}">
                <a16:creationId xmlns:a16="http://schemas.microsoft.com/office/drawing/2014/main" id="{9890333B-6A79-09A3-D2EF-5A978AA6D8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sp>
        <p:nvSpPr>
          <p:cNvPr id="4" name="Datumsplatzhalter 3">
            <a:extLst>
              <a:ext uri="{FF2B5EF4-FFF2-40B4-BE49-F238E27FC236}">
                <a16:creationId xmlns:a16="http://schemas.microsoft.com/office/drawing/2014/main" id="{665BF47A-59CB-68EA-2F18-05A4FCBEED21}"/>
              </a:ext>
            </a:extLst>
          </p:cNvPr>
          <p:cNvSpPr>
            <a:spLocks noGrp="1"/>
          </p:cNvSpPr>
          <p:nvPr>
            <p:ph type="dt" sz="half" idx="10"/>
          </p:nvPr>
        </p:nvSpPr>
        <p:spPr/>
        <p:txBody>
          <a:bodyPr/>
          <a:lstStyle/>
          <a:p>
            <a:fld id="{FA606D8D-7D45-4113-A5DC-5175BBAE700E}" type="datetimeFigureOut">
              <a:rPr lang="de-CH" smtClean="0"/>
              <a:t>02.09.2026</a:t>
            </a:fld>
            <a:endParaRPr lang="de-CH"/>
          </a:p>
        </p:txBody>
      </p:sp>
      <p:sp>
        <p:nvSpPr>
          <p:cNvPr id="5" name="Fußzeilenplatzhalter 4">
            <a:extLst>
              <a:ext uri="{FF2B5EF4-FFF2-40B4-BE49-F238E27FC236}">
                <a16:creationId xmlns:a16="http://schemas.microsoft.com/office/drawing/2014/main" id="{E2549AB2-6338-79E7-3B97-927335765DB9}"/>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05BB1F43-A2BB-3101-41B1-E7ADD92E4617}"/>
              </a:ext>
            </a:extLst>
          </p:cNvPr>
          <p:cNvSpPr>
            <a:spLocks noGrp="1"/>
          </p:cNvSpPr>
          <p:nvPr>
            <p:ph type="sldNum" sz="quarter" idx="12"/>
          </p:nvPr>
        </p:nvSpPr>
        <p:spPr/>
        <p:txBody>
          <a:bodyPr/>
          <a:lstStyle/>
          <a:p>
            <a:fld id="{B3955D59-E74D-43FE-9B46-85F6E9427586}" type="slidenum">
              <a:rPr lang="de-CH" smtClean="0"/>
              <a:t>‹Nr.›</a:t>
            </a:fld>
            <a:endParaRPr lang="de-CH"/>
          </a:p>
        </p:txBody>
      </p:sp>
    </p:spTree>
    <p:extLst>
      <p:ext uri="{BB962C8B-B14F-4D97-AF65-F5344CB8AC3E}">
        <p14:creationId xmlns:p14="http://schemas.microsoft.com/office/powerpoint/2010/main" val="31249093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F07305-D4F7-3565-5FBE-43C8111E072A}"/>
              </a:ext>
            </a:extLst>
          </p:cNvPr>
          <p:cNvSpPr>
            <a:spLocks noGrp="1"/>
          </p:cNvSpPr>
          <p:nvPr>
            <p:ph type="title"/>
          </p:nvPr>
        </p:nvSpPr>
        <p:spPr/>
        <p:txBody>
          <a:bodyPr/>
          <a:lstStyle/>
          <a:p>
            <a:r>
              <a:rPr lang="de-DE"/>
              <a:t>Mastertitelformat bearbeiten</a:t>
            </a:r>
            <a:endParaRPr lang="de-CH"/>
          </a:p>
        </p:txBody>
      </p:sp>
      <p:sp>
        <p:nvSpPr>
          <p:cNvPr id="3" name="Inhaltsplatzhalter 2">
            <a:extLst>
              <a:ext uri="{FF2B5EF4-FFF2-40B4-BE49-F238E27FC236}">
                <a16:creationId xmlns:a16="http://schemas.microsoft.com/office/drawing/2014/main" id="{BE7C5D13-EEAD-F576-9921-8F5F25338A30}"/>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9A828BE9-B169-E9E9-63B6-08F266EAFF06}"/>
              </a:ext>
            </a:extLst>
          </p:cNvPr>
          <p:cNvSpPr>
            <a:spLocks noGrp="1"/>
          </p:cNvSpPr>
          <p:nvPr>
            <p:ph type="dt" sz="half" idx="10"/>
          </p:nvPr>
        </p:nvSpPr>
        <p:spPr/>
        <p:txBody>
          <a:bodyPr/>
          <a:lstStyle/>
          <a:p>
            <a:fld id="{FA606D8D-7D45-4113-A5DC-5175BBAE700E}" type="datetimeFigureOut">
              <a:rPr lang="de-CH" smtClean="0"/>
              <a:t>02.09.2026</a:t>
            </a:fld>
            <a:endParaRPr lang="de-CH"/>
          </a:p>
        </p:txBody>
      </p:sp>
      <p:sp>
        <p:nvSpPr>
          <p:cNvPr id="5" name="Fußzeilenplatzhalter 4">
            <a:extLst>
              <a:ext uri="{FF2B5EF4-FFF2-40B4-BE49-F238E27FC236}">
                <a16:creationId xmlns:a16="http://schemas.microsoft.com/office/drawing/2014/main" id="{05505AB4-6F34-2552-F3A7-FFB729213E19}"/>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561C1E2F-D764-324C-152B-E088071322BE}"/>
              </a:ext>
            </a:extLst>
          </p:cNvPr>
          <p:cNvSpPr>
            <a:spLocks noGrp="1"/>
          </p:cNvSpPr>
          <p:nvPr>
            <p:ph type="sldNum" sz="quarter" idx="12"/>
          </p:nvPr>
        </p:nvSpPr>
        <p:spPr/>
        <p:txBody>
          <a:bodyPr/>
          <a:lstStyle/>
          <a:p>
            <a:fld id="{B3955D59-E74D-43FE-9B46-85F6E9427586}" type="slidenum">
              <a:rPr lang="de-CH" smtClean="0"/>
              <a:t>‹Nr.›</a:t>
            </a:fld>
            <a:endParaRPr lang="de-CH"/>
          </a:p>
        </p:txBody>
      </p:sp>
    </p:spTree>
    <p:extLst>
      <p:ext uri="{BB962C8B-B14F-4D97-AF65-F5344CB8AC3E}">
        <p14:creationId xmlns:p14="http://schemas.microsoft.com/office/powerpoint/2010/main" val="941354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D958F7B9-DCC7-41C3-872C-426736F09F81}"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16203354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14BF0D-0AC5-7313-7F7B-45F8A1E5DB39}"/>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de-CH"/>
          </a:p>
        </p:txBody>
      </p:sp>
      <p:sp>
        <p:nvSpPr>
          <p:cNvPr id="3" name="Textplatzhalter 2">
            <a:extLst>
              <a:ext uri="{FF2B5EF4-FFF2-40B4-BE49-F238E27FC236}">
                <a16:creationId xmlns:a16="http://schemas.microsoft.com/office/drawing/2014/main" id="{870153CE-A49C-AF14-68C0-D02F79033C1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66675C33-A90D-8414-B172-70A409178DA1}"/>
              </a:ext>
            </a:extLst>
          </p:cNvPr>
          <p:cNvSpPr>
            <a:spLocks noGrp="1"/>
          </p:cNvSpPr>
          <p:nvPr>
            <p:ph type="dt" sz="half" idx="10"/>
          </p:nvPr>
        </p:nvSpPr>
        <p:spPr/>
        <p:txBody>
          <a:bodyPr/>
          <a:lstStyle/>
          <a:p>
            <a:fld id="{FA606D8D-7D45-4113-A5DC-5175BBAE700E}" type="datetimeFigureOut">
              <a:rPr lang="de-CH" smtClean="0"/>
              <a:t>02.09.2026</a:t>
            </a:fld>
            <a:endParaRPr lang="de-CH"/>
          </a:p>
        </p:txBody>
      </p:sp>
      <p:sp>
        <p:nvSpPr>
          <p:cNvPr id="5" name="Fußzeilenplatzhalter 4">
            <a:extLst>
              <a:ext uri="{FF2B5EF4-FFF2-40B4-BE49-F238E27FC236}">
                <a16:creationId xmlns:a16="http://schemas.microsoft.com/office/drawing/2014/main" id="{925DA499-474B-4106-9785-0E865241B9DC}"/>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AB876022-56E2-68C6-63C8-DBA50E68A14D}"/>
              </a:ext>
            </a:extLst>
          </p:cNvPr>
          <p:cNvSpPr>
            <a:spLocks noGrp="1"/>
          </p:cNvSpPr>
          <p:nvPr>
            <p:ph type="sldNum" sz="quarter" idx="12"/>
          </p:nvPr>
        </p:nvSpPr>
        <p:spPr/>
        <p:txBody>
          <a:bodyPr/>
          <a:lstStyle/>
          <a:p>
            <a:fld id="{B3955D59-E74D-43FE-9B46-85F6E9427586}" type="slidenum">
              <a:rPr lang="de-CH" smtClean="0"/>
              <a:t>‹Nr.›</a:t>
            </a:fld>
            <a:endParaRPr lang="de-CH"/>
          </a:p>
        </p:txBody>
      </p:sp>
    </p:spTree>
    <p:extLst>
      <p:ext uri="{BB962C8B-B14F-4D97-AF65-F5344CB8AC3E}">
        <p14:creationId xmlns:p14="http://schemas.microsoft.com/office/powerpoint/2010/main" val="87493233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A682FA-F101-98B9-DC2B-A47EFB962305}"/>
              </a:ext>
            </a:extLst>
          </p:cNvPr>
          <p:cNvSpPr>
            <a:spLocks noGrp="1"/>
          </p:cNvSpPr>
          <p:nvPr>
            <p:ph type="title"/>
          </p:nvPr>
        </p:nvSpPr>
        <p:spPr/>
        <p:txBody>
          <a:bodyPr/>
          <a:lstStyle/>
          <a:p>
            <a:r>
              <a:rPr lang="de-DE"/>
              <a:t>Mastertitelformat bearbeiten</a:t>
            </a:r>
            <a:endParaRPr lang="de-CH"/>
          </a:p>
        </p:txBody>
      </p:sp>
      <p:sp>
        <p:nvSpPr>
          <p:cNvPr id="3" name="Inhaltsplatzhalter 2">
            <a:extLst>
              <a:ext uri="{FF2B5EF4-FFF2-40B4-BE49-F238E27FC236}">
                <a16:creationId xmlns:a16="http://schemas.microsoft.com/office/drawing/2014/main" id="{DE144D58-0754-2339-2E90-22B6CC99D1FF}"/>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a:extLst>
              <a:ext uri="{FF2B5EF4-FFF2-40B4-BE49-F238E27FC236}">
                <a16:creationId xmlns:a16="http://schemas.microsoft.com/office/drawing/2014/main" id="{8EC24347-384B-70A2-B8E6-A1E991B4336F}"/>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Datumsplatzhalter 4">
            <a:extLst>
              <a:ext uri="{FF2B5EF4-FFF2-40B4-BE49-F238E27FC236}">
                <a16:creationId xmlns:a16="http://schemas.microsoft.com/office/drawing/2014/main" id="{4441A1A9-5579-1A38-BF14-6314D4CBEC61}"/>
              </a:ext>
            </a:extLst>
          </p:cNvPr>
          <p:cNvSpPr>
            <a:spLocks noGrp="1"/>
          </p:cNvSpPr>
          <p:nvPr>
            <p:ph type="dt" sz="half" idx="10"/>
          </p:nvPr>
        </p:nvSpPr>
        <p:spPr/>
        <p:txBody>
          <a:bodyPr/>
          <a:lstStyle/>
          <a:p>
            <a:fld id="{FA606D8D-7D45-4113-A5DC-5175BBAE700E}" type="datetimeFigureOut">
              <a:rPr lang="de-CH" smtClean="0"/>
              <a:t>02.09.2026</a:t>
            </a:fld>
            <a:endParaRPr lang="de-CH"/>
          </a:p>
        </p:txBody>
      </p:sp>
      <p:sp>
        <p:nvSpPr>
          <p:cNvPr id="6" name="Fußzeilenplatzhalter 5">
            <a:extLst>
              <a:ext uri="{FF2B5EF4-FFF2-40B4-BE49-F238E27FC236}">
                <a16:creationId xmlns:a16="http://schemas.microsoft.com/office/drawing/2014/main" id="{C4B37591-C270-8019-87BA-7A0138BFBD96}"/>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EB572D1B-680C-CD13-23BC-42886512FC5B}"/>
              </a:ext>
            </a:extLst>
          </p:cNvPr>
          <p:cNvSpPr>
            <a:spLocks noGrp="1"/>
          </p:cNvSpPr>
          <p:nvPr>
            <p:ph type="sldNum" sz="quarter" idx="12"/>
          </p:nvPr>
        </p:nvSpPr>
        <p:spPr/>
        <p:txBody>
          <a:bodyPr/>
          <a:lstStyle/>
          <a:p>
            <a:fld id="{B3955D59-E74D-43FE-9B46-85F6E9427586}" type="slidenum">
              <a:rPr lang="de-CH" smtClean="0"/>
              <a:t>‹Nr.›</a:t>
            </a:fld>
            <a:endParaRPr lang="de-CH"/>
          </a:p>
        </p:txBody>
      </p:sp>
    </p:spTree>
    <p:extLst>
      <p:ext uri="{BB962C8B-B14F-4D97-AF65-F5344CB8AC3E}">
        <p14:creationId xmlns:p14="http://schemas.microsoft.com/office/powerpoint/2010/main" val="132237751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7DE44D-EC3A-91F4-D152-41FC4A7EFE39}"/>
              </a:ext>
            </a:extLst>
          </p:cNvPr>
          <p:cNvSpPr>
            <a:spLocks noGrp="1"/>
          </p:cNvSpPr>
          <p:nvPr>
            <p:ph type="title"/>
          </p:nvPr>
        </p:nvSpPr>
        <p:spPr>
          <a:xfrm>
            <a:off x="839788" y="365125"/>
            <a:ext cx="10515600" cy="1325563"/>
          </a:xfrm>
        </p:spPr>
        <p:txBody>
          <a:bodyPr/>
          <a:lstStyle/>
          <a:p>
            <a:r>
              <a:rPr lang="de-DE"/>
              <a:t>Mastertitelformat bearbeiten</a:t>
            </a:r>
            <a:endParaRPr lang="de-CH"/>
          </a:p>
        </p:txBody>
      </p:sp>
      <p:sp>
        <p:nvSpPr>
          <p:cNvPr id="3" name="Textplatzhalter 2">
            <a:extLst>
              <a:ext uri="{FF2B5EF4-FFF2-40B4-BE49-F238E27FC236}">
                <a16:creationId xmlns:a16="http://schemas.microsoft.com/office/drawing/2014/main" id="{6CD9920A-A07D-D474-1C72-5811B5EC28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C16D1099-086A-287D-A97F-65EAE720A0C2}"/>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a:extLst>
              <a:ext uri="{FF2B5EF4-FFF2-40B4-BE49-F238E27FC236}">
                <a16:creationId xmlns:a16="http://schemas.microsoft.com/office/drawing/2014/main" id="{FA9593E8-E85F-307C-393B-5B5937AFA4D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99BACE82-C285-809A-C9CE-BF0AF872E34F}"/>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umsplatzhalter 6">
            <a:extLst>
              <a:ext uri="{FF2B5EF4-FFF2-40B4-BE49-F238E27FC236}">
                <a16:creationId xmlns:a16="http://schemas.microsoft.com/office/drawing/2014/main" id="{09FF7A1A-DFBF-B1C8-133F-B5F2C2012001}"/>
              </a:ext>
            </a:extLst>
          </p:cNvPr>
          <p:cNvSpPr>
            <a:spLocks noGrp="1"/>
          </p:cNvSpPr>
          <p:nvPr>
            <p:ph type="dt" sz="half" idx="10"/>
          </p:nvPr>
        </p:nvSpPr>
        <p:spPr/>
        <p:txBody>
          <a:bodyPr/>
          <a:lstStyle/>
          <a:p>
            <a:fld id="{FA606D8D-7D45-4113-A5DC-5175BBAE700E}" type="datetimeFigureOut">
              <a:rPr lang="de-CH" smtClean="0"/>
              <a:t>02.09.2026</a:t>
            </a:fld>
            <a:endParaRPr lang="de-CH"/>
          </a:p>
        </p:txBody>
      </p:sp>
      <p:sp>
        <p:nvSpPr>
          <p:cNvPr id="8" name="Fußzeilenplatzhalter 7">
            <a:extLst>
              <a:ext uri="{FF2B5EF4-FFF2-40B4-BE49-F238E27FC236}">
                <a16:creationId xmlns:a16="http://schemas.microsoft.com/office/drawing/2014/main" id="{5AE610E3-D1F9-E35A-710D-AC2507574249}"/>
              </a:ext>
            </a:extLst>
          </p:cNvPr>
          <p:cNvSpPr>
            <a:spLocks noGrp="1"/>
          </p:cNvSpPr>
          <p:nvPr>
            <p:ph type="ftr" sz="quarter" idx="11"/>
          </p:nvPr>
        </p:nvSpPr>
        <p:spPr/>
        <p:txBody>
          <a:bodyPr/>
          <a:lstStyle/>
          <a:p>
            <a:endParaRPr lang="de-CH"/>
          </a:p>
        </p:txBody>
      </p:sp>
      <p:sp>
        <p:nvSpPr>
          <p:cNvPr id="9" name="Foliennummernplatzhalter 8">
            <a:extLst>
              <a:ext uri="{FF2B5EF4-FFF2-40B4-BE49-F238E27FC236}">
                <a16:creationId xmlns:a16="http://schemas.microsoft.com/office/drawing/2014/main" id="{BCC8E3D5-46FC-C36A-A5B8-A8CCA308E254}"/>
              </a:ext>
            </a:extLst>
          </p:cNvPr>
          <p:cNvSpPr>
            <a:spLocks noGrp="1"/>
          </p:cNvSpPr>
          <p:nvPr>
            <p:ph type="sldNum" sz="quarter" idx="12"/>
          </p:nvPr>
        </p:nvSpPr>
        <p:spPr/>
        <p:txBody>
          <a:bodyPr/>
          <a:lstStyle/>
          <a:p>
            <a:fld id="{B3955D59-E74D-43FE-9B46-85F6E9427586}" type="slidenum">
              <a:rPr lang="de-CH" smtClean="0"/>
              <a:t>‹Nr.›</a:t>
            </a:fld>
            <a:endParaRPr lang="de-CH"/>
          </a:p>
        </p:txBody>
      </p:sp>
    </p:spTree>
    <p:extLst>
      <p:ext uri="{BB962C8B-B14F-4D97-AF65-F5344CB8AC3E}">
        <p14:creationId xmlns:p14="http://schemas.microsoft.com/office/powerpoint/2010/main" val="50435202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0381C0-B6A0-448E-C55C-BD943329D3F4}"/>
              </a:ext>
            </a:extLst>
          </p:cNvPr>
          <p:cNvSpPr>
            <a:spLocks noGrp="1"/>
          </p:cNvSpPr>
          <p:nvPr>
            <p:ph type="title"/>
          </p:nvPr>
        </p:nvSpPr>
        <p:spPr/>
        <p:txBody>
          <a:bodyPr/>
          <a:lstStyle/>
          <a:p>
            <a:r>
              <a:rPr lang="de-DE"/>
              <a:t>Mastertitelformat bearbeiten</a:t>
            </a:r>
            <a:endParaRPr lang="de-CH"/>
          </a:p>
        </p:txBody>
      </p:sp>
      <p:sp>
        <p:nvSpPr>
          <p:cNvPr id="3" name="Datumsplatzhalter 2">
            <a:extLst>
              <a:ext uri="{FF2B5EF4-FFF2-40B4-BE49-F238E27FC236}">
                <a16:creationId xmlns:a16="http://schemas.microsoft.com/office/drawing/2014/main" id="{D0CFA1DD-50FE-6DCB-6C5F-A32E20BB88F9}"/>
              </a:ext>
            </a:extLst>
          </p:cNvPr>
          <p:cNvSpPr>
            <a:spLocks noGrp="1"/>
          </p:cNvSpPr>
          <p:nvPr>
            <p:ph type="dt" sz="half" idx="10"/>
          </p:nvPr>
        </p:nvSpPr>
        <p:spPr/>
        <p:txBody>
          <a:bodyPr/>
          <a:lstStyle/>
          <a:p>
            <a:fld id="{FA606D8D-7D45-4113-A5DC-5175BBAE700E}" type="datetimeFigureOut">
              <a:rPr lang="de-CH" smtClean="0"/>
              <a:t>02.09.2026</a:t>
            </a:fld>
            <a:endParaRPr lang="de-CH"/>
          </a:p>
        </p:txBody>
      </p:sp>
      <p:sp>
        <p:nvSpPr>
          <p:cNvPr id="4" name="Fußzeilenplatzhalter 3">
            <a:extLst>
              <a:ext uri="{FF2B5EF4-FFF2-40B4-BE49-F238E27FC236}">
                <a16:creationId xmlns:a16="http://schemas.microsoft.com/office/drawing/2014/main" id="{AF03C916-921F-7641-07EA-EF4D407BFAB6}"/>
              </a:ext>
            </a:extLst>
          </p:cNvPr>
          <p:cNvSpPr>
            <a:spLocks noGrp="1"/>
          </p:cNvSpPr>
          <p:nvPr>
            <p:ph type="ftr" sz="quarter" idx="11"/>
          </p:nvPr>
        </p:nvSpPr>
        <p:spPr/>
        <p:txBody>
          <a:bodyPr/>
          <a:lstStyle/>
          <a:p>
            <a:endParaRPr lang="de-CH"/>
          </a:p>
        </p:txBody>
      </p:sp>
      <p:sp>
        <p:nvSpPr>
          <p:cNvPr id="5" name="Foliennummernplatzhalter 4">
            <a:extLst>
              <a:ext uri="{FF2B5EF4-FFF2-40B4-BE49-F238E27FC236}">
                <a16:creationId xmlns:a16="http://schemas.microsoft.com/office/drawing/2014/main" id="{B2D10BBC-E0FF-B375-6B2A-A8EBCAFAE53C}"/>
              </a:ext>
            </a:extLst>
          </p:cNvPr>
          <p:cNvSpPr>
            <a:spLocks noGrp="1"/>
          </p:cNvSpPr>
          <p:nvPr>
            <p:ph type="sldNum" sz="quarter" idx="12"/>
          </p:nvPr>
        </p:nvSpPr>
        <p:spPr/>
        <p:txBody>
          <a:bodyPr/>
          <a:lstStyle/>
          <a:p>
            <a:fld id="{B3955D59-E74D-43FE-9B46-85F6E9427586}" type="slidenum">
              <a:rPr lang="de-CH" smtClean="0"/>
              <a:t>‹Nr.›</a:t>
            </a:fld>
            <a:endParaRPr lang="de-CH"/>
          </a:p>
        </p:txBody>
      </p:sp>
    </p:spTree>
    <p:extLst>
      <p:ext uri="{BB962C8B-B14F-4D97-AF65-F5344CB8AC3E}">
        <p14:creationId xmlns:p14="http://schemas.microsoft.com/office/powerpoint/2010/main" val="145043656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AA94D13D-AA08-2744-2313-D0C17D7395CA}"/>
              </a:ext>
            </a:extLst>
          </p:cNvPr>
          <p:cNvSpPr>
            <a:spLocks noGrp="1"/>
          </p:cNvSpPr>
          <p:nvPr>
            <p:ph type="dt" sz="half" idx="10"/>
          </p:nvPr>
        </p:nvSpPr>
        <p:spPr/>
        <p:txBody>
          <a:bodyPr/>
          <a:lstStyle/>
          <a:p>
            <a:fld id="{FA606D8D-7D45-4113-A5DC-5175BBAE700E}" type="datetimeFigureOut">
              <a:rPr lang="de-CH" smtClean="0"/>
              <a:t>02.09.2026</a:t>
            </a:fld>
            <a:endParaRPr lang="de-CH"/>
          </a:p>
        </p:txBody>
      </p:sp>
      <p:sp>
        <p:nvSpPr>
          <p:cNvPr id="3" name="Fußzeilenplatzhalter 2">
            <a:extLst>
              <a:ext uri="{FF2B5EF4-FFF2-40B4-BE49-F238E27FC236}">
                <a16:creationId xmlns:a16="http://schemas.microsoft.com/office/drawing/2014/main" id="{6B924AA8-B3EE-8237-6569-2BBBFA45B310}"/>
              </a:ext>
            </a:extLst>
          </p:cNvPr>
          <p:cNvSpPr>
            <a:spLocks noGrp="1"/>
          </p:cNvSpPr>
          <p:nvPr>
            <p:ph type="ftr" sz="quarter" idx="11"/>
          </p:nvPr>
        </p:nvSpPr>
        <p:spPr/>
        <p:txBody>
          <a:bodyPr/>
          <a:lstStyle/>
          <a:p>
            <a:endParaRPr lang="de-CH"/>
          </a:p>
        </p:txBody>
      </p:sp>
      <p:sp>
        <p:nvSpPr>
          <p:cNvPr id="4" name="Foliennummernplatzhalter 3">
            <a:extLst>
              <a:ext uri="{FF2B5EF4-FFF2-40B4-BE49-F238E27FC236}">
                <a16:creationId xmlns:a16="http://schemas.microsoft.com/office/drawing/2014/main" id="{0B70A167-AF68-6B01-0338-F39AFF414CBB}"/>
              </a:ext>
            </a:extLst>
          </p:cNvPr>
          <p:cNvSpPr>
            <a:spLocks noGrp="1"/>
          </p:cNvSpPr>
          <p:nvPr>
            <p:ph type="sldNum" sz="quarter" idx="12"/>
          </p:nvPr>
        </p:nvSpPr>
        <p:spPr/>
        <p:txBody>
          <a:bodyPr/>
          <a:lstStyle/>
          <a:p>
            <a:fld id="{B3955D59-E74D-43FE-9B46-85F6E9427586}" type="slidenum">
              <a:rPr lang="de-CH" smtClean="0"/>
              <a:t>‹Nr.›</a:t>
            </a:fld>
            <a:endParaRPr lang="de-CH"/>
          </a:p>
        </p:txBody>
      </p:sp>
    </p:spTree>
    <p:extLst>
      <p:ext uri="{BB962C8B-B14F-4D97-AF65-F5344CB8AC3E}">
        <p14:creationId xmlns:p14="http://schemas.microsoft.com/office/powerpoint/2010/main" val="85129400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37CED7-FC6A-778A-15A2-707029ADCC52}"/>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CH"/>
          </a:p>
        </p:txBody>
      </p:sp>
      <p:sp>
        <p:nvSpPr>
          <p:cNvPr id="3" name="Inhaltsplatzhalter 2">
            <a:extLst>
              <a:ext uri="{FF2B5EF4-FFF2-40B4-BE49-F238E27FC236}">
                <a16:creationId xmlns:a16="http://schemas.microsoft.com/office/drawing/2014/main" id="{794C615D-6D37-7520-3B4E-4323B0716A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a:extLst>
              <a:ext uri="{FF2B5EF4-FFF2-40B4-BE49-F238E27FC236}">
                <a16:creationId xmlns:a16="http://schemas.microsoft.com/office/drawing/2014/main" id="{ED12F26C-4AE4-5D28-036E-5E9BC5E1B1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B8D3C2FC-7587-4E95-971F-C99E4FB20C58}"/>
              </a:ext>
            </a:extLst>
          </p:cNvPr>
          <p:cNvSpPr>
            <a:spLocks noGrp="1"/>
          </p:cNvSpPr>
          <p:nvPr>
            <p:ph type="dt" sz="half" idx="10"/>
          </p:nvPr>
        </p:nvSpPr>
        <p:spPr/>
        <p:txBody>
          <a:bodyPr/>
          <a:lstStyle/>
          <a:p>
            <a:fld id="{FA606D8D-7D45-4113-A5DC-5175BBAE700E}" type="datetimeFigureOut">
              <a:rPr lang="de-CH" smtClean="0"/>
              <a:t>02.09.2026</a:t>
            </a:fld>
            <a:endParaRPr lang="de-CH"/>
          </a:p>
        </p:txBody>
      </p:sp>
      <p:sp>
        <p:nvSpPr>
          <p:cNvPr id="6" name="Fußzeilenplatzhalter 5">
            <a:extLst>
              <a:ext uri="{FF2B5EF4-FFF2-40B4-BE49-F238E27FC236}">
                <a16:creationId xmlns:a16="http://schemas.microsoft.com/office/drawing/2014/main" id="{04C15B49-D6B4-492A-6280-1F24B53A20E7}"/>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F69EE67B-87D3-3091-DF63-3AA041328B4F}"/>
              </a:ext>
            </a:extLst>
          </p:cNvPr>
          <p:cNvSpPr>
            <a:spLocks noGrp="1"/>
          </p:cNvSpPr>
          <p:nvPr>
            <p:ph type="sldNum" sz="quarter" idx="12"/>
          </p:nvPr>
        </p:nvSpPr>
        <p:spPr/>
        <p:txBody>
          <a:bodyPr/>
          <a:lstStyle/>
          <a:p>
            <a:fld id="{B3955D59-E74D-43FE-9B46-85F6E9427586}" type="slidenum">
              <a:rPr lang="de-CH" smtClean="0"/>
              <a:t>‹Nr.›</a:t>
            </a:fld>
            <a:endParaRPr lang="de-CH"/>
          </a:p>
        </p:txBody>
      </p:sp>
    </p:spTree>
    <p:extLst>
      <p:ext uri="{BB962C8B-B14F-4D97-AF65-F5344CB8AC3E}">
        <p14:creationId xmlns:p14="http://schemas.microsoft.com/office/powerpoint/2010/main" val="408755997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ED7437-65A6-E291-E5DF-1986ED548F9A}"/>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CH"/>
          </a:p>
        </p:txBody>
      </p:sp>
      <p:sp>
        <p:nvSpPr>
          <p:cNvPr id="3" name="Bildplatzhalter 2">
            <a:extLst>
              <a:ext uri="{FF2B5EF4-FFF2-40B4-BE49-F238E27FC236}">
                <a16:creationId xmlns:a16="http://schemas.microsoft.com/office/drawing/2014/main" id="{08984747-53A7-D630-8F8A-DF056D3667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CH"/>
          </a:p>
        </p:txBody>
      </p:sp>
      <p:sp>
        <p:nvSpPr>
          <p:cNvPr id="4" name="Textplatzhalter 3">
            <a:extLst>
              <a:ext uri="{FF2B5EF4-FFF2-40B4-BE49-F238E27FC236}">
                <a16:creationId xmlns:a16="http://schemas.microsoft.com/office/drawing/2014/main" id="{1BAF1C24-DD7C-35B8-4D33-1AA6A73871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9FCEBC42-2E3F-C51D-77C3-A74145E37D85}"/>
              </a:ext>
            </a:extLst>
          </p:cNvPr>
          <p:cNvSpPr>
            <a:spLocks noGrp="1"/>
          </p:cNvSpPr>
          <p:nvPr>
            <p:ph type="dt" sz="half" idx="10"/>
          </p:nvPr>
        </p:nvSpPr>
        <p:spPr/>
        <p:txBody>
          <a:bodyPr/>
          <a:lstStyle/>
          <a:p>
            <a:fld id="{FA606D8D-7D45-4113-A5DC-5175BBAE700E}" type="datetimeFigureOut">
              <a:rPr lang="de-CH" smtClean="0"/>
              <a:t>02.09.2026</a:t>
            </a:fld>
            <a:endParaRPr lang="de-CH"/>
          </a:p>
        </p:txBody>
      </p:sp>
      <p:sp>
        <p:nvSpPr>
          <p:cNvPr id="6" name="Fußzeilenplatzhalter 5">
            <a:extLst>
              <a:ext uri="{FF2B5EF4-FFF2-40B4-BE49-F238E27FC236}">
                <a16:creationId xmlns:a16="http://schemas.microsoft.com/office/drawing/2014/main" id="{4BE79239-3299-5036-5024-A166708B4889}"/>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FD91106E-B206-4E8F-87D9-9D44CAD83549}"/>
              </a:ext>
            </a:extLst>
          </p:cNvPr>
          <p:cNvSpPr>
            <a:spLocks noGrp="1"/>
          </p:cNvSpPr>
          <p:nvPr>
            <p:ph type="sldNum" sz="quarter" idx="12"/>
          </p:nvPr>
        </p:nvSpPr>
        <p:spPr/>
        <p:txBody>
          <a:bodyPr/>
          <a:lstStyle/>
          <a:p>
            <a:fld id="{B3955D59-E74D-43FE-9B46-85F6E9427586}" type="slidenum">
              <a:rPr lang="de-CH" smtClean="0"/>
              <a:t>‹Nr.›</a:t>
            </a:fld>
            <a:endParaRPr lang="de-CH"/>
          </a:p>
        </p:txBody>
      </p:sp>
    </p:spTree>
    <p:extLst>
      <p:ext uri="{BB962C8B-B14F-4D97-AF65-F5344CB8AC3E}">
        <p14:creationId xmlns:p14="http://schemas.microsoft.com/office/powerpoint/2010/main" val="239374571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3362BF-16DA-7CAA-6711-0A311B4860CA}"/>
              </a:ext>
            </a:extLst>
          </p:cNvPr>
          <p:cNvSpPr>
            <a:spLocks noGrp="1"/>
          </p:cNvSpPr>
          <p:nvPr>
            <p:ph type="title"/>
          </p:nvPr>
        </p:nvSpPr>
        <p:spPr/>
        <p:txBody>
          <a:bodyPr/>
          <a:lstStyle/>
          <a:p>
            <a:r>
              <a:rPr lang="de-DE"/>
              <a:t>Mastertitelformat bearbeiten</a:t>
            </a:r>
            <a:endParaRPr lang="de-CH"/>
          </a:p>
        </p:txBody>
      </p:sp>
      <p:sp>
        <p:nvSpPr>
          <p:cNvPr id="3" name="Vertikaler Textplatzhalter 2">
            <a:extLst>
              <a:ext uri="{FF2B5EF4-FFF2-40B4-BE49-F238E27FC236}">
                <a16:creationId xmlns:a16="http://schemas.microsoft.com/office/drawing/2014/main" id="{345A7988-62FB-EA66-8787-0A82966A9E3F}"/>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EDFB6365-2612-8473-8FB5-76A90FF473BD}"/>
              </a:ext>
            </a:extLst>
          </p:cNvPr>
          <p:cNvSpPr>
            <a:spLocks noGrp="1"/>
          </p:cNvSpPr>
          <p:nvPr>
            <p:ph type="dt" sz="half" idx="10"/>
          </p:nvPr>
        </p:nvSpPr>
        <p:spPr/>
        <p:txBody>
          <a:bodyPr/>
          <a:lstStyle/>
          <a:p>
            <a:fld id="{FA606D8D-7D45-4113-A5DC-5175BBAE700E}" type="datetimeFigureOut">
              <a:rPr lang="de-CH" smtClean="0"/>
              <a:t>02.09.2026</a:t>
            </a:fld>
            <a:endParaRPr lang="de-CH"/>
          </a:p>
        </p:txBody>
      </p:sp>
      <p:sp>
        <p:nvSpPr>
          <p:cNvPr id="5" name="Fußzeilenplatzhalter 4">
            <a:extLst>
              <a:ext uri="{FF2B5EF4-FFF2-40B4-BE49-F238E27FC236}">
                <a16:creationId xmlns:a16="http://schemas.microsoft.com/office/drawing/2014/main" id="{CC8CC7EB-99A4-AE40-6302-557759E1DC4B}"/>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859BD29A-4671-1127-278F-5B314698F153}"/>
              </a:ext>
            </a:extLst>
          </p:cNvPr>
          <p:cNvSpPr>
            <a:spLocks noGrp="1"/>
          </p:cNvSpPr>
          <p:nvPr>
            <p:ph type="sldNum" sz="quarter" idx="12"/>
          </p:nvPr>
        </p:nvSpPr>
        <p:spPr/>
        <p:txBody>
          <a:bodyPr/>
          <a:lstStyle/>
          <a:p>
            <a:fld id="{B3955D59-E74D-43FE-9B46-85F6E9427586}" type="slidenum">
              <a:rPr lang="de-CH" smtClean="0"/>
              <a:t>‹Nr.›</a:t>
            </a:fld>
            <a:endParaRPr lang="de-CH"/>
          </a:p>
        </p:txBody>
      </p:sp>
    </p:spTree>
    <p:extLst>
      <p:ext uri="{BB962C8B-B14F-4D97-AF65-F5344CB8AC3E}">
        <p14:creationId xmlns:p14="http://schemas.microsoft.com/office/powerpoint/2010/main" val="367985314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EEA4EFE9-4566-2E38-376A-477FEB4B5282}"/>
              </a:ext>
            </a:extLst>
          </p:cNvPr>
          <p:cNvSpPr>
            <a:spLocks noGrp="1"/>
          </p:cNvSpPr>
          <p:nvPr>
            <p:ph type="title" orient="vert"/>
          </p:nvPr>
        </p:nvSpPr>
        <p:spPr>
          <a:xfrm>
            <a:off x="8724900" y="365125"/>
            <a:ext cx="2628900" cy="5811838"/>
          </a:xfrm>
        </p:spPr>
        <p:txBody>
          <a:bodyPr vert="eaVert"/>
          <a:lstStyle/>
          <a:p>
            <a:r>
              <a:rPr lang="de-DE"/>
              <a:t>Mastertitelformat bearbeiten</a:t>
            </a:r>
            <a:endParaRPr lang="de-CH"/>
          </a:p>
        </p:txBody>
      </p:sp>
      <p:sp>
        <p:nvSpPr>
          <p:cNvPr id="3" name="Vertikaler Textplatzhalter 2">
            <a:extLst>
              <a:ext uri="{FF2B5EF4-FFF2-40B4-BE49-F238E27FC236}">
                <a16:creationId xmlns:a16="http://schemas.microsoft.com/office/drawing/2014/main" id="{9D664729-4A22-47A7-ACB1-38161BF63252}"/>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3CF4FE86-25CA-DB02-7C4C-F313BB4391C7}"/>
              </a:ext>
            </a:extLst>
          </p:cNvPr>
          <p:cNvSpPr>
            <a:spLocks noGrp="1"/>
          </p:cNvSpPr>
          <p:nvPr>
            <p:ph type="dt" sz="half" idx="10"/>
          </p:nvPr>
        </p:nvSpPr>
        <p:spPr/>
        <p:txBody>
          <a:bodyPr/>
          <a:lstStyle/>
          <a:p>
            <a:fld id="{FA606D8D-7D45-4113-A5DC-5175BBAE700E}" type="datetimeFigureOut">
              <a:rPr lang="de-CH" smtClean="0"/>
              <a:t>02.09.2026</a:t>
            </a:fld>
            <a:endParaRPr lang="de-CH"/>
          </a:p>
        </p:txBody>
      </p:sp>
      <p:sp>
        <p:nvSpPr>
          <p:cNvPr id="5" name="Fußzeilenplatzhalter 4">
            <a:extLst>
              <a:ext uri="{FF2B5EF4-FFF2-40B4-BE49-F238E27FC236}">
                <a16:creationId xmlns:a16="http://schemas.microsoft.com/office/drawing/2014/main" id="{FE63AF60-769A-23B1-A3A8-572B575A3097}"/>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F3363304-3654-7B70-DF8E-86FD54A73048}"/>
              </a:ext>
            </a:extLst>
          </p:cNvPr>
          <p:cNvSpPr>
            <a:spLocks noGrp="1"/>
          </p:cNvSpPr>
          <p:nvPr>
            <p:ph type="sldNum" sz="quarter" idx="12"/>
          </p:nvPr>
        </p:nvSpPr>
        <p:spPr/>
        <p:txBody>
          <a:bodyPr/>
          <a:lstStyle/>
          <a:p>
            <a:fld id="{B3955D59-E74D-43FE-9B46-85F6E9427586}" type="slidenum">
              <a:rPr lang="de-CH" smtClean="0"/>
              <a:t>‹Nr.›</a:t>
            </a:fld>
            <a:endParaRPr lang="de-CH"/>
          </a:p>
        </p:txBody>
      </p:sp>
    </p:spTree>
    <p:extLst>
      <p:ext uri="{BB962C8B-B14F-4D97-AF65-F5344CB8AC3E}">
        <p14:creationId xmlns:p14="http://schemas.microsoft.com/office/powerpoint/2010/main" val="166697871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CC46814-9258-48F8-8ABE-3D9EC8F7C922}"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Tree>
    <p:extLst>
      <p:ext uri="{BB962C8B-B14F-4D97-AF65-F5344CB8AC3E}">
        <p14:creationId xmlns:p14="http://schemas.microsoft.com/office/powerpoint/2010/main" val="4066873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6BD8AA49-75D6-409B-8DBD-57CEB4B0E106}"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329785152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userDrawn="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4988476" cy="5568978"/>
            <a:chOff x="7185" y="1103455"/>
            <a:chExt cx="4988476" cy="5568978"/>
          </a:xfrm>
        </p:grpSpPr>
        <p:pic>
          <p:nvPicPr>
            <p:cNvPr id="34" name="Рисунок 3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6" name="Рисунок 3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Текст 2"/>
          <p:cNvSpPr>
            <a:spLocks noGrp="1"/>
          </p:cNvSpPr>
          <p:nvPr>
            <p:ph type="body" idx="1" hasCustomPrompt="1"/>
          </p:nvPr>
        </p:nvSpPr>
        <p:spPr>
          <a:xfrm>
            <a:off x="7246149" y="2154404"/>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8ADE0A67-336C-4C89-B66A-9FEBB1C2F3F2}"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Grafik 11">
            <a:extLst>
              <a:ext uri="{FF2B5EF4-FFF2-40B4-BE49-F238E27FC236}">
                <a16:creationId xmlns:a16="http://schemas.microsoft.com/office/drawing/2014/main" id="{94C9A596-E182-4A6F-B34B-1274394AA66F}"/>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220589436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1B083106-A84E-4281-A585-98572AF67B47}"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02.09.2026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79612376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pic>
        <p:nvPicPr>
          <p:cNvPr id="18" name="Grafik 17">
            <a:extLst>
              <a:ext uri="{FF2B5EF4-FFF2-40B4-BE49-F238E27FC236}">
                <a16:creationId xmlns:a16="http://schemas.microsoft.com/office/drawing/2014/main" id="{FF7B1472-3DEC-4DCD-A253-94BE0B66709F}"/>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1440687"/>
            <a:ext cx="1363283" cy="653609"/>
          </a:xfrm>
          <a:prstGeom prst="rect">
            <a:avLst/>
          </a:prstGeom>
        </p:spPr>
      </p:pic>
    </p:spTree>
    <p:extLst>
      <p:ext uri="{BB962C8B-B14F-4D97-AF65-F5344CB8AC3E}">
        <p14:creationId xmlns:p14="http://schemas.microsoft.com/office/powerpoint/2010/main" val="256566555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1_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395796772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391E936C-AE85-4B49-A06B-40B621270838}"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115554319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4763719-8D50-4FF1-AFB0-D00D1CF8F0AA}"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55152928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CF5DE0BB-7D7A-4D18-A8F8-3B4EF0B743A8}"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20802286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30D48228-6AC6-46C0-BB19-24FD6348D8AE}"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51243833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D958F7B9-DCC7-41C3-872C-426736F09F81}"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463000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6BD8AA49-75D6-409B-8DBD-57CEB4B0E106}"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4169109528"/>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image" Target="../media/image6.png"/><Relationship Id="rId89" Type="http://schemas.openxmlformats.org/officeDocument/2006/relationships/image" Target="../media/image11.png"/><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image" Target="../media/image1.png"/><Relationship Id="rId5" Type="http://schemas.openxmlformats.org/officeDocument/2006/relationships/slideLayout" Target="../slideLayouts/slideLayout5.xml"/><Relationship Id="rId90" Type="http://schemas.openxmlformats.org/officeDocument/2006/relationships/image" Target="../media/image12.png"/><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image" Target="../media/image2.png"/><Relationship Id="rId85" Type="http://schemas.openxmlformats.org/officeDocument/2006/relationships/image" Target="../media/image7.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image" Target="../media/image5.png"/><Relationship Id="rId88"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theme" Target="../theme/theme1.xml"/><Relationship Id="rId81" Type="http://schemas.openxmlformats.org/officeDocument/2006/relationships/image" Target="../media/image3.png"/><Relationship Id="rId86" Type="http://schemas.openxmlformats.org/officeDocument/2006/relationships/image" Target="../media/image8.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image" Target="../media/image9.png"/><Relationship Id="rId61" Type="http://schemas.openxmlformats.org/officeDocument/2006/relationships/slideLayout" Target="../slideLayouts/slideLayout61.xml"/><Relationship Id="rId82" Type="http://schemas.openxmlformats.org/officeDocument/2006/relationships/image" Target="../media/image4.png"/><Relationship Id="rId19" Type="http://schemas.openxmlformats.org/officeDocument/2006/relationships/slideLayout" Target="../slideLayouts/slideLayout1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slideLayout" Target="../slideLayouts/slideLayout90.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slideLayout" Target="../slideLayouts/slideLayout89.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116.xml"/><Relationship Id="rId21" Type="http://schemas.openxmlformats.org/officeDocument/2006/relationships/slideLayout" Target="../slideLayouts/slideLayout111.xml"/><Relationship Id="rId42" Type="http://schemas.openxmlformats.org/officeDocument/2006/relationships/slideLayout" Target="../slideLayouts/slideLayout132.xml"/><Relationship Id="rId47" Type="http://schemas.openxmlformats.org/officeDocument/2006/relationships/slideLayout" Target="../slideLayouts/slideLayout137.xml"/><Relationship Id="rId63" Type="http://schemas.openxmlformats.org/officeDocument/2006/relationships/slideLayout" Target="../slideLayouts/slideLayout153.xml"/><Relationship Id="rId68" Type="http://schemas.openxmlformats.org/officeDocument/2006/relationships/slideLayout" Target="../slideLayouts/slideLayout158.xml"/><Relationship Id="rId84" Type="http://schemas.openxmlformats.org/officeDocument/2006/relationships/image" Target="../media/image6.png"/><Relationship Id="rId89" Type="http://schemas.openxmlformats.org/officeDocument/2006/relationships/image" Target="../media/image11.png"/><Relationship Id="rId16" Type="http://schemas.openxmlformats.org/officeDocument/2006/relationships/slideLayout" Target="../slideLayouts/slideLayout106.xml"/><Relationship Id="rId11" Type="http://schemas.openxmlformats.org/officeDocument/2006/relationships/slideLayout" Target="../slideLayouts/slideLayout101.xml"/><Relationship Id="rId32" Type="http://schemas.openxmlformats.org/officeDocument/2006/relationships/slideLayout" Target="../slideLayouts/slideLayout122.xml"/><Relationship Id="rId37" Type="http://schemas.openxmlformats.org/officeDocument/2006/relationships/slideLayout" Target="../slideLayouts/slideLayout127.xml"/><Relationship Id="rId53" Type="http://schemas.openxmlformats.org/officeDocument/2006/relationships/slideLayout" Target="../slideLayouts/slideLayout143.xml"/><Relationship Id="rId58" Type="http://schemas.openxmlformats.org/officeDocument/2006/relationships/slideLayout" Target="../slideLayouts/slideLayout148.xml"/><Relationship Id="rId74" Type="http://schemas.openxmlformats.org/officeDocument/2006/relationships/slideLayout" Target="../slideLayouts/slideLayout164.xml"/><Relationship Id="rId79" Type="http://schemas.openxmlformats.org/officeDocument/2006/relationships/image" Target="../media/image1.png"/><Relationship Id="rId5" Type="http://schemas.openxmlformats.org/officeDocument/2006/relationships/slideLayout" Target="../slideLayouts/slideLayout95.xml"/><Relationship Id="rId90" Type="http://schemas.openxmlformats.org/officeDocument/2006/relationships/image" Target="../media/image12.png"/><Relationship Id="rId14" Type="http://schemas.openxmlformats.org/officeDocument/2006/relationships/slideLayout" Target="../slideLayouts/slideLayout104.xml"/><Relationship Id="rId22" Type="http://schemas.openxmlformats.org/officeDocument/2006/relationships/slideLayout" Target="../slideLayouts/slideLayout112.xml"/><Relationship Id="rId27" Type="http://schemas.openxmlformats.org/officeDocument/2006/relationships/slideLayout" Target="../slideLayouts/slideLayout117.xml"/><Relationship Id="rId30" Type="http://schemas.openxmlformats.org/officeDocument/2006/relationships/slideLayout" Target="../slideLayouts/slideLayout120.xml"/><Relationship Id="rId35" Type="http://schemas.openxmlformats.org/officeDocument/2006/relationships/slideLayout" Target="../slideLayouts/slideLayout125.xml"/><Relationship Id="rId43" Type="http://schemas.openxmlformats.org/officeDocument/2006/relationships/slideLayout" Target="../slideLayouts/slideLayout133.xml"/><Relationship Id="rId48" Type="http://schemas.openxmlformats.org/officeDocument/2006/relationships/slideLayout" Target="../slideLayouts/slideLayout138.xml"/><Relationship Id="rId56" Type="http://schemas.openxmlformats.org/officeDocument/2006/relationships/slideLayout" Target="../slideLayouts/slideLayout146.xml"/><Relationship Id="rId64" Type="http://schemas.openxmlformats.org/officeDocument/2006/relationships/slideLayout" Target="../slideLayouts/slideLayout154.xml"/><Relationship Id="rId69" Type="http://schemas.openxmlformats.org/officeDocument/2006/relationships/slideLayout" Target="../slideLayouts/slideLayout159.xml"/><Relationship Id="rId77" Type="http://schemas.openxmlformats.org/officeDocument/2006/relationships/slideLayout" Target="../slideLayouts/slideLayout167.xml"/><Relationship Id="rId8" Type="http://schemas.openxmlformats.org/officeDocument/2006/relationships/slideLayout" Target="../slideLayouts/slideLayout98.xml"/><Relationship Id="rId51" Type="http://schemas.openxmlformats.org/officeDocument/2006/relationships/slideLayout" Target="../slideLayouts/slideLayout141.xml"/><Relationship Id="rId72" Type="http://schemas.openxmlformats.org/officeDocument/2006/relationships/slideLayout" Target="../slideLayouts/slideLayout162.xml"/><Relationship Id="rId80" Type="http://schemas.openxmlformats.org/officeDocument/2006/relationships/image" Target="../media/image2.png"/><Relationship Id="rId85" Type="http://schemas.openxmlformats.org/officeDocument/2006/relationships/image" Target="../media/image7.png"/><Relationship Id="rId3" Type="http://schemas.openxmlformats.org/officeDocument/2006/relationships/slideLayout" Target="../slideLayouts/slideLayout93.xml"/><Relationship Id="rId12" Type="http://schemas.openxmlformats.org/officeDocument/2006/relationships/slideLayout" Target="../slideLayouts/slideLayout102.xml"/><Relationship Id="rId17" Type="http://schemas.openxmlformats.org/officeDocument/2006/relationships/slideLayout" Target="../slideLayouts/slideLayout107.xml"/><Relationship Id="rId25" Type="http://schemas.openxmlformats.org/officeDocument/2006/relationships/slideLayout" Target="../slideLayouts/slideLayout115.xml"/><Relationship Id="rId33" Type="http://schemas.openxmlformats.org/officeDocument/2006/relationships/slideLayout" Target="../slideLayouts/slideLayout123.xml"/><Relationship Id="rId38" Type="http://schemas.openxmlformats.org/officeDocument/2006/relationships/slideLayout" Target="../slideLayouts/slideLayout128.xml"/><Relationship Id="rId46" Type="http://schemas.openxmlformats.org/officeDocument/2006/relationships/slideLayout" Target="../slideLayouts/slideLayout136.xml"/><Relationship Id="rId59" Type="http://schemas.openxmlformats.org/officeDocument/2006/relationships/slideLayout" Target="../slideLayouts/slideLayout149.xml"/><Relationship Id="rId67" Type="http://schemas.openxmlformats.org/officeDocument/2006/relationships/slideLayout" Target="../slideLayouts/slideLayout157.xml"/><Relationship Id="rId20" Type="http://schemas.openxmlformats.org/officeDocument/2006/relationships/slideLayout" Target="../slideLayouts/slideLayout110.xml"/><Relationship Id="rId41" Type="http://schemas.openxmlformats.org/officeDocument/2006/relationships/slideLayout" Target="../slideLayouts/slideLayout131.xml"/><Relationship Id="rId54" Type="http://schemas.openxmlformats.org/officeDocument/2006/relationships/slideLayout" Target="../slideLayouts/slideLayout144.xml"/><Relationship Id="rId62" Type="http://schemas.openxmlformats.org/officeDocument/2006/relationships/slideLayout" Target="../slideLayouts/slideLayout152.xml"/><Relationship Id="rId70" Type="http://schemas.openxmlformats.org/officeDocument/2006/relationships/slideLayout" Target="../slideLayouts/slideLayout160.xml"/><Relationship Id="rId75" Type="http://schemas.openxmlformats.org/officeDocument/2006/relationships/slideLayout" Target="../slideLayouts/slideLayout165.xml"/><Relationship Id="rId83" Type="http://schemas.openxmlformats.org/officeDocument/2006/relationships/image" Target="../media/image5.png"/><Relationship Id="rId88" Type="http://schemas.openxmlformats.org/officeDocument/2006/relationships/image" Target="../media/image10.png"/><Relationship Id="rId1" Type="http://schemas.openxmlformats.org/officeDocument/2006/relationships/slideLayout" Target="../slideLayouts/slideLayout91.xml"/><Relationship Id="rId6" Type="http://schemas.openxmlformats.org/officeDocument/2006/relationships/slideLayout" Target="../slideLayouts/slideLayout96.xml"/><Relationship Id="rId15" Type="http://schemas.openxmlformats.org/officeDocument/2006/relationships/slideLayout" Target="../slideLayouts/slideLayout105.xml"/><Relationship Id="rId23" Type="http://schemas.openxmlformats.org/officeDocument/2006/relationships/slideLayout" Target="../slideLayouts/slideLayout113.xml"/><Relationship Id="rId28" Type="http://schemas.openxmlformats.org/officeDocument/2006/relationships/slideLayout" Target="../slideLayouts/slideLayout118.xml"/><Relationship Id="rId36" Type="http://schemas.openxmlformats.org/officeDocument/2006/relationships/slideLayout" Target="../slideLayouts/slideLayout126.xml"/><Relationship Id="rId49" Type="http://schemas.openxmlformats.org/officeDocument/2006/relationships/slideLayout" Target="../slideLayouts/slideLayout139.xml"/><Relationship Id="rId57" Type="http://schemas.openxmlformats.org/officeDocument/2006/relationships/slideLayout" Target="../slideLayouts/slideLayout147.xml"/><Relationship Id="rId10" Type="http://schemas.openxmlformats.org/officeDocument/2006/relationships/slideLayout" Target="../slideLayouts/slideLayout100.xml"/><Relationship Id="rId31" Type="http://schemas.openxmlformats.org/officeDocument/2006/relationships/slideLayout" Target="../slideLayouts/slideLayout121.xml"/><Relationship Id="rId44" Type="http://schemas.openxmlformats.org/officeDocument/2006/relationships/slideLayout" Target="../slideLayouts/slideLayout134.xml"/><Relationship Id="rId52" Type="http://schemas.openxmlformats.org/officeDocument/2006/relationships/slideLayout" Target="../slideLayouts/slideLayout142.xml"/><Relationship Id="rId60" Type="http://schemas.openxmlformats.org/officeDocument/2006/relationships/slideLayout" Target="../slideLayouts/slideLayout150.xml"/><Relationship Id="rId65" Type="http://schemas.openxmlformats.org/officeDocument/2006/relationships/slideLayout" Target="../slideLayouts/slideLayout155.xml"/><Relationship Id="rId73" Type="http://schemas.openxmlformats.org/officeDocument/2006/relationships/slideLayout" Target="../slideLayouts/slideLayout163.xml"/><Relationship Id="rId78" Type="http://schemas.openxmlformats.org/officeDocument/2006/relationships/theme" Target="../theme/theme3.xml"/><Relationship Id="rId81" Type="http://schemas.openxmlformats.org/officeDocument/2006/relationships/image" Target="../media/image3.png"/><Relationship Id="rId86" Type="http://schemas.openxmlformats.org/officeDocument/2006/relationships/image" Target="../media/image8.png"/><Relationship Id="rId4" Type="http://schemas.openxmlformats.org/officeDocument/2006/relationships/slideLayout" Target="../slideLayouts/slideLayout94.xml"/><Relationship Id="rId9" Type="http://schemas.openxmlformats.org/officeDocument/2006/relationships/slideLayout" Target="../slideLayouts/slideLayout99.xml"/><Relationship Id="rId13" Type="http://schemas.openxmlformats.org/officeDocument/2006/relationships/slideLayout" Target="../slideLayouts/slideLayout103.xml"/><Relationship Id="rId18" Type="http://schemas.openxmlformats.org/officeDocument/2006/relationships/slideLayout" Target="../slideLayouts/slideLayout108.xml"/><Relationship Id="rId39" Type="http://schemas.openxmlformats.org/officeDocument/2006/relationships/slideLayout" Target="../slideLayouts/slideLayout129.xml"/><Relationship Id="rId34" Type="http://schemas.openxmlformats.org/officeDocument/2006/relationships/slideLayout" Target="../slideLayouts/slideLayout124.xml"/><Relationship Id="rId50" Type="http://schemas.openxmlformats.org/officeDocument/2006/relationships/slideLayout" Target="../slideLayouts/slideLayout140.xml"/><Relationship Id="rId55" Type="http://schemas.openxmlformats.org/officeDocument/2006/relationships/slideLayout" Target="../slideLayouts/slideLayout145.xml"/><Relationship Id="rId76" Type="http://schemas.openxmlformats.org/officeDocument/2006/relationships/slideLayout" Target="../slideLayouts/slideLayout166.xml"/><Relationship Id="rId7" Type="http://schemas.openxmlformats.org/officeDocument/2006/relationships/slideLayout" Target="../slideLayouts/slideLayout97.xml"/><Relationship Id="rId71" Type="http://schemas.openxmlformats.org/officeDocument/2006/relationships/slideLayout" Target="../slideLayouts/slideLayout161.xml"/><Relationship Id="rId2" Type="http://schemas.openxmlformats.org/officeDocument/2006/relationships/slideLayout" Target="../slideLayouts/slideLayout92.xml"/><Relationship Id="rId29" Type="http://schemas.openxmlformats.org/officeDocument/2006/relationships/slideLayout" Target="../slideLayouts/slideLayout119.xml"/><Relationship Id="rId24" Type="http://schemas.openxmlformats.org/officeDocument/2006/relationships/slideLayout" Target="../slideLayouts/slideLayout114.xml"/><Relationship Id="rId40" Type="http://schemas.openxmlformats.org/officeDocument/2006/relationships/slideLayout" Target="../slideLayouts/slideLayout130.xml"/><Relationship Id="rId45" Type="http://schemas.openxmlformats.org/officeDocument/2006/relationships/slideLayout" Target="../slideLayouts/slideLayout135.xml"/><Relationship Id="rId66" Type="http://schemas.openxmlformats.org/officeDocument/2006/relationships/slideLayout" Target="../slideLayouts/slideLayout156.xml"/><Relationship Id="rId87" Type="http://schemas.openxmlformats.org/officeDocument/2006/relationships/image" Target="../media/image9.png"/><Relationship Id="rId61" Type="http://schemas.openxmlformats.org/officeDocument/2006/relationships/slideLayout" Target="../slideLayouts/slideLayout151.xml"/><Relationship Id="rId82" Type="http://schemas.openxmlformats.org/officeDocument/2006/relationships/image" Target="../media/image4.png"/><Relationship Id="rId19" Type="http://schemas.openxmlformats.org/officeDocument/2006/relationships/slideLayout" Target="../slideLayouts/slideLayout10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8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8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8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8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8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8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8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Testo di esempio</a:t>
            </a:r>
          </a:p>
          <a:p>
            <a:pPr lvl="1"/>
            <a:r>
              <a:rPr lang="ru-RU" dirty="0"/>
              <a:t>Secondo livello</a:t>
            </a:r>
          </a:p>
          <a:p>
            <a:pPr lvl="2"/>
            <a:r>
              <a:rPr lang="ru-RU" dirty="0"/>
              <a:t>Terzo livello</a:t>
            </a:r>
          </a:p>
          <a:p>
            <a:pPr lvl="3"/>
            <a:r>
              <a:rPr lang="ru-RU" dirty="0"/>
              <a:t>Quarto livello</a:t>
            </a:r>
          </a:p>
          <a:p>
            <a:pPr lvl="4"/>
            <a:r>
              <a:rPr lang="ru-RU" dirty="0"/>
              <a:t>Quinto livello</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EA0633-B9B7-4E2D-9024-B0FA0EAEEBBA}" type="datetime1">
              <a:rPr lang="ru-RU" smtClean="0"/>
              <a:t>02.09.2026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1714536039"/>
      </p:ext>
    </p:extLst>
  </p:cSld>
  <p:clrMap bg1="lt1" tx1="dk1" bg2="lt2" tx2="dk2" accent1="accent1" accent2="accent2" accent3="accent3" accent4="accent4" accent5="accent5" accent6="accent6" hlink="hlink" folHlink="folHlink"/>
  <p:sldLayoutIdLst>
    <p:sldLayoutId id="2147483717" r:id="rId1"/>
    <p:sldLayoutId id="2147483681" r:id="rId2"/>
    <p:sldLayoutId id="2147483839" r:id="rId3"/>
    <p:sldLayoutId id="2147483682" r:id="rId4"/>
    <p:sldLayoutId id="2147483683" r:id="rId5"/>
    <p:sldLayoutId id="2147483661" r:id="rId6"/>
    <p:sldLayoutId id="2147483672" r:id="rId7"/>
    <p:sldLayoutId id="2147483673" r:id="rId8"/>
    <p:sldLayoutId id="2147483662" r:id="rId9"/>
    <p:sldLayoutId id="2147483677" r:id="rId10"/>
    <p:sldLayoutId id="2147483663" r:id="rId11"/>
    <p:sldLayoutId id="2147483688" r:id="rId12"/>
    <p:sldLayoutId id="2147483691" r:id="rId13"/>
    <p:sldLayoutId id="2147483718" r:id="rId14"/>
    <p:sldLayoutId id="2147483689" r:id="rId15"/>
    <p:sldLayoutId id="2147483690" r:id="rId16"/>
    <p:sldLayoutId id="2147483692" r:id="rId17"/>
    <p:sldLayoutId id="2147483693" r:id="rId18"/>
    <p:sldLayoutId id="2147483712" r:id="rId19"/>
    <p:sldLayoutId id="2147483723" r:id="rId20"/>
    <p:sldLayoutId id="2147483674" r:id="rId21"/>
    <p:sldLayoutId id="2147483842" r:id="rId22"/>
    <p:sldLayoutId id="2147483694" r:id="rId23"/>
    <p:sldLayoutId id="2147483695" r:id="rId24"/>
    <p:sldLayoutId id="2147483719" r:id="rId25"/>
    <p:sldLayoutId id="2147483696" r:id="rId26"/>
    <p:sldLayoutId id="2147483697" r:id="rId27"/>
    <p:sldLayoutId id="2147483698" r:id="rId28"/>
    <p:sldLayoutId id="2147483699" r:id="rId29"/>
    <p:sldLayoutId id="2147483713" r:id="rId30"/>
    <p:sldLayoutId id="2147483724" r:id="rId31"/>
    <p:sldLayoutId id="2147483675" r:id="rId32"/>
    <p:sldLayoutId id="2147483766" r:id="rId33"/>
    <p:sldLayoutId id="2147483700" r:id="rId34"/>
    <p:sldLayoutId id="2147483767" r:id="rId35"/>
    <p:sldLayoutId id="2147483720" r:id="rId36"/>
    <p:sldLayoutId id="2147483701" r:id="rId37"/>
    <p:sldLayoutId id="2147483702" r:id="rId38"/>
    <p:sldLayoutId id="2147483703" r:id="rId39"/>
    <p:sldLayoutId id="2147483704" r:id="rId40"/>
    <p:sldLayoutId id="2147483705" r:id="rId41"/>
    <p:sldLayoutId id="2147483714" r:id="rId42"/>
    <p:sldLayoutId id="2147483765" r:id="rId43"/>
    <p:sldLayoutId id="2147483725" r:id="rId44"/>
    <p:sldLayoutId id="2147483676" r:id="rId45"/>
    <p:sldLayoutId id="2147483706" r:id="rId46"/>
    <p:sldLayoutId id="2147483707" r:id="rId47"/>
    <p:sldLayoutId id="2147483721" r:id="rId48"/>
    <p:sldLayoutId id="2147483708" r:id="rId49"/>
    <p:sldLayoutId id="2147483709" r:id="rId50"/>
    <p:sldLayoutId id="2147483710" r:id="rId51"/>
    <p:sldLayoutId id="2147483711" r:id="rId52"/>
    <p:sldLayoutId id="2147483715" r:id="rId53"/>
    <p:sldLayoutId id="2147483726" r:id="rId54"/>
    <p:sldLayoutId id="2147483728" r:id="rId55"/>
    <p:sldLayoutId id="2147483664" r:id="rId56"/>
    <p:sldLayoutId id="2147483665" r:id="rId57"/>
    <p:sldLayoutId id="2147483666" r:id="rId58"/>
    <p:sldLayoutId id="2147483722" r:id="rId59"/>
    <p:sldLayoutId id="2147483764" r:id="rId60"/>
    <p:sldLayoutId id="2147483727" r:id="rId61"/>
    <p:sldLayoutId id="2147483686" r:id="rId62"/>
    <p:sldLayoutId id="2147483841" r:id="rId63"/>
    <p:sldLayoutId id="2147483687" r:id="rId64"/>
    <p:sldLayoutId id="2147483678" r:id="rId65"/>
    <p:sldLayoutId id="2147483680" r:id="rId66"/>
    <p:sldLayoutId id="2147483667" r:id="rId67"/>
    <p:sldLayoutId id="2147483679" r:id="rId68"/>
    <p:sldLayoutId id="2147483684" r:id="rId69"/>
    <p:sldLayoutId id="2147483685" r:id="rId70"/>
    <p:sldLayoutId id="2147483668" r:id="rId71"/>
    <p:sldLayoutId id="2147483669" r:id="rId72"/>
    <p:sldLayoutId id="2147483716" r:id="rId73"/>
    <p:sldLayoutId id="2147483840" r:id="rId74"/>
    <p:sldLayoutId id="2147483670" r:id="rId75"/>
    <p:sldLayoutId id="2147483671" r:id="rId76"/>
    <p:sldLayoutId id="2147483870" r:id="rId77"/>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4B49CBD5-5729-9834-E214-375F7E68C2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Modifica formato titolo principale</a:t>
            </a:r>
            <a:endParaRPr lang="de-CH"/>
          </a:p>
        </p:txBody>
      </p:sp>
      <p:sp>
        <p:nvSpPr>
          <p:cNvPr id="3" name="Textplatzhalter 2">
            <a:extLst>
              <a:ext uri="{FF2B5EF4-FFF2-40B4-BE49-F238E27FC236}">
                <a16:creationId xmlns:a16="http://schemas.microsoft.com/office/drawing/2014/main" id="{40802EB5-FC5D-FF2A-7A6D-11EF4EFFA1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Modifica formato testo principale</a:t>
            </a:r>
          </a:p>
          <a:p>
            <a:pPr lvl="1"/>
            <a:r>
              <a:rPr lang="de-DE"/>
              <a:t>Secondo livello</a:t>
            </a:r>
          </a:p>
          <a:p>
            <a:pPr lvl="2"/>
            <a:r>
              <a:rPr lang="de-DE"/>
              <a:t>Terzo livello</a:t>
            </a:r>
          </a:p>
          <a:p>
            <a:pPr lvl="3"/>
            <a:r>
              <a:rPr lang="de-DE"/>
              <a:t>Quarto livello</a:t>
            </a:r>
          </a:p>
          <a:p>
            <a:pPr lvl="4"/>
            <a:r>
              <a:rPr lang="de-DE"/>
              <a:t>Quinto livello</a:t>
            </a:r>
            <a:endParaRPr lang="de-CH"/>
          </a:p>
        </p:txBody>
      </p:sp>
      <p:sp>
        <p:nvSpPr>
          <p:cNvPr id="4" name="Datumsplatzhalter 3">
            <a:extLst>
              <a:ext uri="{FF2B5EF4-FFF2-40B4-BE49-F238E27FC236}">
                <a16:creationId xmlns:a16="http://schemas.microsoft.com/office/drawing/2014/main" id="{61A08066-62C1-34A8-AD88-B9D16B920B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A606D8D-7D45-4113-A5DC-5175BBAE700E}" type="datetimeFigureOut">
              <a:rPr lang="de-CH" smtClean="0"/>
              <a:t>02.09.2026</a:t>
            </a:fld>
            <a:endParaRPr lang="de-CH"/>
          </a:p>
        </p:txBody>
      </p:sp>
      <p:sp>
        <p:nvSpPr>
          <p:cNvPr id="5" name="Fußzeilenplatzhalter 4">
            <a:extLst>
              <a:ext uri="{FF2B5EF4-FFF2-40B4-BE49-F238E27FC236}">
                <a16:creationId xmlns:a16="http://schemas.microsoft.com/office/drawing/2014/main" id="{1FF9925B-94E9-AA56-05D7-D7B2A0AC6C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CH"/>
          </a:p>
        </p:txBody>
      </p:sp>
      <p:sp>
        <p:nvSpPr>
          <p:cNvPr id="6" name="Foliennummernplatzhalter 5">
            <a:extLst>
              <a:ext uri="{FF2B5EF4-FFF2-40B4-BE49-F238E27FC236}">
                <a16:creationId xmlns:a16="http://schemas.microsoft.com/office/drawing/2014/main" id="{F0176B63-7C21-EB65-C010-7F403D1C8B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3955D59-E74D-43FE-9B46-85F6E9427586}" type="slidenum">
              <a:rPr lang="de-CH" smtClean="0"/>
              <a:t>‹Nr.›</a:t>
            </a:fld>
            <a:endParaRPr lang="de-CH"/>
          </a:p>
        </p:txBody>
      </p:sp>
    </p:spTree>
    <p:extLst>
      <p:ext uri="{BB962C8B-B14F-4D97-AF65-F5344CB8AC3E}">
        <p14:creationId xmlns:p14="http://schemas.microsoft.com/office/powerpoint/2010/main" val="727366990"/>
      </p:ext>
    </p:extLst>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 id="2147483883" r:id="rId12"/>
    <p:sldLayoutId id="2147483887"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8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8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8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8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8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8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8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Testo di esempio</a:t>
            </a:r>
          </a:p>
          <a:p>
            <a:pPr lvl="1"/>
            <a:r>
              <a:rPr lang="ru-RU" dirty="0"/>
              <a:t>Secondo livello</a:t>
            </a:r>
          </a:p>
          <a:p>
            <a:pPr lvl="2"/>
            <a:r>
              <a:rPr lang="ru-RU" dirty="0"/>
              <a:t>Terzo livello</a:t>
            </a:r>
          </a:p>
          <a:p>
            <a:pPr lvl="3"/>
            <a:r>
              <a:rPr lang="ru-RU" dirty="0"/>
              <a:t>Quarto livello</a:t>
            </a:r>
          </a:p>
          <a:p>
            <a:pPr lvl="4"/>
            <a:r>
              <a:rPr lang="ru-RU" dirty="0"/>
              <a:t>Quinto livello</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EA0633-B9B7-4E2D-9024-B0FA0EAEEBBA}" type="datetime1">
              <a:rPr lang="ru-RU" smtClean="0"/>
              <a:t>02.09.2026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2427843930"/>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 id="2147483900" r:id="rId12"/>
    <p:sldLayoutId id="2147483901" r:id="rId13"/>
    <p:sldLayoutId id="2147483902" r:id="rId14"/>
    <p:sldLayoutId id="2147483903" r:id="rId15"/>
    <p:sldLayoutId id="2147483904" r:id="rId16"/>
    <p:sldLayoutId id="2147483905" r:id="rId17"/>
    <p:sldLayoutId id="2147483906" r:id="rId18"/>
    <p:sldLayoutId id="2147483907" r:id="rId19"/>
    <p:sldLayoutId id="2147483908" r:id="rId20"/>
    <p:sldLayoutId id="2147483909" r:id="rId21"/>
    <p:sldLayoutId id="2147483910" r:id="rId22"/>
    <p:sldLayoutId id="2147483911" r:id="rId23"/>
    <p:sldLayoutId id="2147483912" r:id="rId24"/>
    <p:sldLayoutId id="2147483913" r:id="rId25"/>
    <p:sldLayoutId id="2147483914" r:id="rId26"/>
    <p:sldLayoutId id="2147483915" r:id="rId27"/>
    <p:sldLayoutId id="2147483916" r:id="rId28"/>
    <p:sldLayoutId id="2147483917" r:id="rId29"/>
    <p:sldLayoutId id="2147483918" r:id="rId30"/>
    <p:sldLayoutId id="2147483919" r:id="rId31"/>
    <p:sldLayoutId id="2147483920" r:id="rId32"/>
    <p:sldLayoutId id="2147483921" r:id="rId33"/>
    <p:sldLayoutId id="2147483922" r:id="rId34"/>
    <p:sldLayoutId id="2147483923" r:id="rId35"/>
    <p:sldLayoutId id="2147483924" r:id="rId36"/>
    <p:sldLayoutId id="2147483925" r:id="rId37"/>
    <p:sldLayoutId id="2147483926" r:id="rId38"/>
    <p:sldLayoutId id="2147483927" r:id="rId39"/>
    <p:sldLayoutId id="2147483928" r:id="rId40"/>
    <p:sldLayoutId id="2147483929" r:id="rId41"/>
    <p:sldLayoutId id="2147483930" r:id="rId42"/>
    <p:sldLayoutId id="2147483931" r:id="rId43"/>
    <p:sldLayoutId id="2147483932" r:id="rId44"/>
    <p:sldLayoutId id="2147483933" r:id="rId45"/>
    <p:sldLayoutId id="2147483934" r:id="rId46"/>
    <p:sldLayoutId id="2147483935" r:id="rId47"/>
    <p:sldLayoutId id="2147483936" r:id="rId48"/>
    <p:sldLayoutId id="2147483937" r:id="rId49"/>
    <p:sldLayoutId id="2147483938" r:id="rId50"/>
    <p:sldLayoutId id="2147483939" r:id="rId51"/>
    <p:sldLayoutId id="2147483940" r:id="rId52"/>
    <p:sldLayoutId id="2147483941" r:id="rId53"/>
    <p:sldLayoutId id="2147483942" r:id="rId54"/>
    <p:sldLayoutId id="2147483943" r:id="rId55"/>
    <p:sldLayoutId id="2147483944" r:id="rId56"/>
    <p:sldLayoutId id="2147483945" r:id="rId57"/>
    <p:sldLayoutId id="2147483946" r:id="rId58"/>
    <p:sldLayoutId id="2147483947" r:id="rId59"/>
    <p:sldLayoutId id="2147483948" r:id="rId60"/>
    <p:sldLayoutId id="2147483949" r:id="rId61"/>
    <p:sldLayoutId id="2147483950" r:id="rId62"/>
    <p:sldLayoutId id="2147483951" r:id="rId63"/>
    <p:sldLayoutId id="2147483952" r:id="rId64"/>
    <p:sldLayoutId id="2147483953" r:id="rId65"/>
    <p:sldLayoutId id="2147483954" r:id="rId66"/>
    <p:sldLayoutId id="2147483955" r:id="rId67"/>
    <p:sldLayoutId id="2147483956" r:id="rId68"/>
    <p:sldLayoutId id="2147483957" r:id="rId69"/>
    <p:sldLayoutId id="2147483958" r:id="rId70"/>
    <p:sldLayoutId id="2147483959" r:id="rId71"/>
    <p:sldLayoutId id="2147483960" r:id="rId72"/>
    <p:sldLayoutId id="2147483961" r:id="rId73"/>
    <p:sldLayoutId id="2147483962" r:id="rId74"/>
    <p:sldLayoutId id="2147483963" r:id="rId75"/>
    <p:sldLayoutId id="2147483964" r:id="rId76"/>
    <p:sldLayoutId id="2147483965" r:id="rId77"/>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96.png"/><Relationship Id="rId2" Type="http://schemas.openxmlformats.org/officeDocument/2006/relationships/notesSlide" Target="../notesSlides/notesSlide1.xml"/><Relationship Id="rId1" Type="http://schemas.openxmlformats.org/officeDocument/2006/relationships/slideLayout" Target="../slideLayouts/slideLayout94.xml"/><Relationship Id="rId4" Type="http://schemas.openxmlformats.org/officeDocument/2006/relationships/image" Target="../media/image397.jpeg"/></Relationships>
</file>

<file path=ppt/slides/_rels/slide10.xml.rels><?xml version="1.0" encoding="UTF-8" standalone="yes"?>
<Relationships xmlns="http://schemas.openxmlformats.org/package/2006/relationships"><Relationship Id="rId3" Type="http://schemas.openxmlformats.org/officeDocument/2006/relationships/image" Target="../media/image402.png"/><Relationship Id="rId2" Type="http://schemas.openxmlformats.org/officeDocument/2006/relationships/notesSlide" Target="../notesSlides/notesSlide10.xml"/><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3" Type="http://schemas.openxmlformats.org/officeDocument/2006/relationships/image" Target="../media/image403.png"/><Relationship Id="rId2" Type="http://schemas.openxmlformats.org/officeDocument/2006/relationships/notesSlide" Target="../notesSlides/notesSlide11.xml"/><Relationship Id="rId1" Type="http://schemas.openxmlformats.org/officeDocument/2006/relationships/slideLayout" Target="../slideLayouts/slideLayout36.xml"/></Relationships>
</file>

<file path=ppt/slides/_rels/slide12.xml.rels><?xml version="1.0" encoding="UTF-8" standalone="yes"?>
<Relationships xmlns="http://schemas.openxmlformats.org/package/2006/relationships"><Relationship Id="rId3" Type="http://schemas.openxmlformats.org/officeDocument/2006/relationships/image" Target="../media/image404.png"/><Relationship Id="rId2" Type="http://schemas.openxmlformats.org/officeDocument/2006/relationships/notesSlide" Target="../notesSlides/notesSlide12.xml"/><Relationship Id="rId1" Type="http://schemas.openxmlformats.org/officeDocument/2006/relationships/slideLayout" Target="../slideLayouts/slideLayout36.xml"/></Relationships>
</file>

<file path=ppt/slides/_rels/slide13.xml.rels><?xml version="1.0" encoding="UTF-8" standalone="yes"?>
<Relationships xmlns="http://schemas.openxmlformats.org/package/2006/relationships"><Relationship Id="rId3" Type="http://schemas.openxmlformats.org/officeDocument/2006/relationships/image" Target="../media/image405.png"/><Relationship Id="rId2" Type="http://schemas.openxmlformats.org/officeDocument/2006/relationships/notesSlide" Target="../notesSlides/notesSlide13.xml"/><Relationship Id="rId1" Type="http://schemas.openxmlformats.org/officeDocument/2006/relationships/slideLayout" Target="../slideLayouts/slideLayout3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3" Type="http://schemas.openxmlformats.org/officeDocument/2006/relationships/image" Target="../media/image406.png"/><Relationship Id="rId2" Type="http://schemas.openxmlformats.org/officeDocument/2006/relationships/notesSlide" Target="../notesSlides/notesSlide15.xml"/><Relationship Id="rId1" Type="http://schemas.openxmlformats.org/officeDocument/2006/relationships/slideLayout" Target="../slideLayouts/slideLayout36.xml"/><Relationship Id="rId4" Type="http://schemas.openxmlformats.org/officeDocument/2006/relationships/hyperlink" Target="https://www.facebook.com/cahliagroup/photos/positioning-of-your-product-or-service-is-everything-when-apple-launched-their-f/2183686438628752/"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406.png"/><Relationship Id="rId2" Type="http://schemas.openxmlformats.org/officeDocument/2006/relationships/notesSlide" Target="../notesSlides/notesSlide16.xml"/><Relationship Id="rId1" Type="http://schemas.openxmlformats.org/officeDocument/2006/relationships/slideLayout" Target="../slideLayouts/slideLayout36.xml"/><Relationship Id="rId4" Type="http://schemas.openxmlformats.org/officeDocument/2006/relationships/hyperlink" Target="https://uxdesign.cc/understanding-customer-needs-though-jobs-to-be-done-part1-5415555e230a"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407.png"/><Relationship Id="rId2" Type="http://schemas.openxmlformats.org/officeDocument/2006/relationships/notesSlide" Target="../notesSlides/notesSlide17.xml"/><Relationship Id="rId1" Type="http://schemas.openxmlformats.org/officeDocument/2006/relationships/slideLayout" Target="../slideLayouts/slideLayout36.xml"/><Relationship Id="rId5" Type="http://schemas.openxmlformats.org/officeDocument/2006/relationships/hyperlink" Target="https://www.doctormarket.fit/p/problemsvsjobs" TargetMode="External"/><Relationship Id="rId4" Type="http://schemas.openxmlformats.org/officeDocument/2006/relationships/image" Target="../media/image408.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3" Type="http://schemas.openxmlformats.org/officeDocument/2006/relationships/hyperlink" Target="mailto:susan.mueller@bfh.ch" TargetMode="External"/><Relationship Id="rId2" Type="http://schemas.openxmlformats.org/officeDocument/2006/relationships/notesSlide" Target="../notesSlides/notesSlide2.xml"/><Relationship Id="rId1" Type="http://schemas.openxmlformats.org/officeDocument/2006/relationships/slideLayout" Target="../slideLayouts/slideLayout149.xml"/><Relationship Id="rId4" Type="http://schemas.openxmlformats.org/officeDocument/2006/relationships/image" Target="../media/image398.jpeg"/></Relationships>
</file>

<file path=ppt/slides/_rels/slide20.xml.rels><?xml version="1.0" encoding="UTF-8" standalone="yes"?>
<Relationships xmlns="http://schemas.openxmlformats.org/package/2006/relationships"><Relationship Id="rId3" Type="http://schemas.openxmlformats.org/officeDocument/2006/relationships/image" Target="../media/image409.svg"/><Relationship Id="rId2" Type="http://schemas.openxmlformats.org/officeDocument/2006/relationships/notesSlide" Target="../notesSlides/notesSlide20.xml"/><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3" Type="http://schemas.openxmlformats.org/officeDocument/2006/relationships/image" Target="../media/image409.svg"/><Relationship Id="rId2" Type="http://schemas.openxmlformats.org/officeDocument/2006/relationships/notesSlide" Target="../notesSlides/notesSlide21.xml"/><Relationship Id="rId1" Type="http://schemas.openxmlformats.org/officeDocument/2006/relationships/slideLayout" Target="../slideLayouts/slideLayout36.xml"/></Relationships>
</file>

<file path=ppt/slides/_rels/slide22.xml.rels><?xml version="1.0" encoding="UTF-8" standalone="yes"?>
<Relationships xmlns="http://schemas.openxmlformats.org/package/2006/relationships"><Relationship Id="rId3" Type="http://schemas.openxmlformats.org/officeDocument/2006/relationships/image" Target="../media/image410.jpeg"/><Relationship Id="rId2" Type="http://schemas.openxmlformats.org/officeDocument/2006/relationships/notesSlide" Target="../notesSlides/notesSlide22.xml"/><Relationship Id="rId1" Type="http://schemas.openxmlformats.org/officeDocument/2006/relationships/slideLayout" Target="../slideLayouts/slideLayout36.xml"/><Relationship Id="rId5" Type="http://schemas.openxmlformats.org/officeDocument/2006/relationships/hyperlink" Target="https://swapfiets.fr/en-fr/" TargetMode="External"/><Relationship Id="rId4" Type="http://schemas.openxmlformats.org/officeDocument/2006/relationships/image" Target="../media/image411.png"/></Relationships>
</file>

<file path=ppt/slides/_rels/slide23.xml.rels><?xml version="1.0" encoding="UTF-8" standalone="yes"?>
<Relationships xmlns="http://schemas.openxmlformats.org/package/2006/relationships"><Relationship Id="rId3" Type="http://schemas.openxmlformats.org/officeDocument/2006/relationships/image" Target="../media/image412.png"/><Relationship Id="rId2" Type="http://schemas.openxmlformats.org/officeDocument/2006/relationships/notesSlide" Target="../notesSlides/notesSlide23.xml"/><Relationship Id="rId1" Type="http://schemas.openxmlformats.org/officeDocument/2006/relationships/slideLayout" Target="../slideLayouts/slideLayout48.xml"/></Relationships>
</file>

<file path=ppt/slides/_rels/slide24.xml.rels><?xml version="1.0" encoding="UTF-8" standalone="yes"?>
<Relationships xmlns="http://schemas.openxmlformats.org/package/2006/relationships"><Relationship Id="rId3" Type="http://schemas.openxmlformats.org/officeDocument/2006/relationships/image" Target="../media/image413.svg"/><Relationship Id="rId2" Type="http://schemas.openxmlformats.org/officeDocument/2006/relationships/notesSlide" Target="../notesSlides/notesSlide24.xml"/><Relationship Id="rId1" Type="http://schemas.openxmlformats.org/officeDocument/2006/relationships/slideLayout" Target="../slideLayouts/slideLayout48.xml"/></Relationships>
</file>

<file path=ppt/slides/_rels/slide25.xml.rels><?xml version="1.0" encoding="UTF-8" standalone="yes"?>
<Relationships xmlns="http://schemas.openxmlformats.org/package/2006/relationships"><Relationship Id="rId3" Type="http://schemas.openxmlformats.org/officeDocument/2006/relationships/image" Target="../media/image414.svg"/><Relationship Id="rId2" Type="http://schemas.openxmlformats.org/officeDocument/2006/relationships/notesSlide" Target="../notesSlides/notesSlide25.xml"/><Relationship Id="rId1" Type="http://schemas.openxmlformats.org/officeDocument/2006/relationships/slideLayout" Target="../slideLayouts/slideLayout48.xml"/></Relationships>
</file>

<file path=ppt/slides/_rels/slide26.xml.rels><?xml version="1.0" encoding="UTF-8" standalone="yes"?>
<Relationships xmlns="http://schemas.openxmlformats.org/package/2006/relationships"><Relationship Id="rId3" Type="http://schemas.openxmlformats.org/officeDocument/2006/relationships/image" Target="../media/image414.svg"/><Relationship Id="rId2" Type="http://schemas.openxmlformats.org/officeDocument/2006/relationships/notesSlide" Target="../notesSlides/notesSlide26.xml"/><Relationship Id="rId1" Type="http://schemas.openxmlformats.org/officeDocument/2006/relationships/slideLayout" Target="../slideLayouts/slideLayout48.xml"/></Relationships>
</file>

<file path=ppt/slides/_rels/slide27.xml.rels><?xml version="1.0" encoding="UTF-8" standalone="yes"?>
<Relationships xmlns="http://schemas.openxmlformats.org/package/2006/relationships"><Relationship Id="rId3" Type="http://schemas.openxmlformats.org/officeDocument/2006/relationships/image" Target="../media/image415.svg"/><Relationship Id="rId2" Type="http://schemas.openxmlformats.org/officeDocument/2006/relationships/notesSlide" Target="../notesSlides/notesSlide27.xml"/><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0.xml"/></Relationships>
</file>

<file path=ppt/slides/_rels/slide6.xml.rels><?xml version="1.0" encoding="UTF-8" standalone="yes"?>
<Relationships xmlns="http://schemas.openxmlformats.org/package/2006/relationships"><Relationship Id="rId3" Type="http://schemas.openxmlformats.org/officeDocument/2006/relationships/image" Target="../media/image399.png"/><Relationship Id="rId2" Type="http://schemas.openxmlformats.org/officeDocument/2006/relationships/notesSlide" Target="../notesSlides/notesSlide6.xml"/><Relationship Id="rId1" Type="http://schemas.openxmlformats.org/officeDocument/2006/relationships/slideLayout" Target="../slideLayouts/slideLayout89.xml"/><Relationship Id="rId4" Type="http://schemas.openxmlformats.org/officeDocument/2006/relationships/image" Target="../media/image400.jpeg"/></Relationships>
</file>

<file path=ppt/slides/_rels/slide7.xml.rels><?xml version="1.0" encoding="UTF-8" standalone="yes"?>
<Relationships xmlns="http://schemas.openxmlformats.org/package/2006/relationships"><Relationship Id="rId3" Type="http://schemas.openxmlformats.org/officeDocument/2006/relationships/image" Target="../media/image399.png"/><Relationship Id="rId2" Type="http://schemas.openxmlformats.org/officeDocument/2006/relationships/notesSlide" Target="../notesSlides/notesSlide7.xml"/><Relationship Id="rId1" Type="http://schemas.openxmlformats.org/officeDocument/2006/relationships/slideLayout" Target="../slideLayouts/slideLayout89.xml"/><Relationship Id="rId4" Type="http://schemas.openxmlformats.org/officeDocument/2006/relationships/image" Target="../media/image400.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3.xml"/></Relationships>
</file>

<file path=ppt/slides/_rels/slide9.xml.rels><?xml version="1.0" encoding="UTF-8" standalone="yes"?>
<Relationships xmlns="http://schemas.openxmlformats.org/package/2006/relationships"><Relationship Id="rId3" Type="http://schemas.openxmlformats.org/officeDocument/2006/relationships/image" Target="../media/image401.png"/><Relationship Id="rId2" Type="http://schemas.openxmlformats.org/officeDocument/2006/relationships/notesSlide" Target="../notesSlides/notesSlide9.xml"/><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2B5132A5-C60A-4155-AB83-FBEB00069D1D}"/>
              </a:ext>
            </a:extLst>
          </p:cNvPr>
          <p:cNvSpPr/>
          <p:nvPr/>
        </p:nvSpPr>
        <p:spPr>
          <a:xfrm>
            <a:off x="925894" y="5446824"/>
            <a:ext cx="3886000" cy="73866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200" i="0" u="none" strike="noStrike" kern="1200" cap="none" spc="0" normalizeH="0" baseline="0" noProof="0" dirty="0">
                <a:ln>
                  <a:noFill/>
                </a:ln>
                <a:solidFill>
                  <a:srgbClr val="8EB403"/>
                </a:solidFill>
                <a:effectLst/>
                <a:uLnTx/>
                <a:uFillTx/>
                <a:latin typeface="Century Gothic"/>
                <a:ea typeface="+mn-ea"/>
                <a:cs typeface="+mn-cs"/>
              </a:rPr>
              <a:t>my</a:t>
            </a:r>
            <a:r>
              <a:rPr kumimoji="0" lang="de-CH" sz="4200" b="1" i="0" u="none" strike="noStrike" kern="1200" cap="none" spc="0" normalizeH="0" baseline="0" noProof="0" dirty="0">
                <a:ln>
                  <a:noFill/>
                </a:ln>
                <a:solidFill>
                  <a:srgbClr val="8EB403"/>
                </a:solidFill>
                <a:effectLst/>
                <a:uLnTx/>
                <a:uFillTx/>
                <a:latin typeface="Century Gothic"/>
                <a:ea typeface="+mn-ea"/>
                <a:cs typeface="+mn-cs"/>
              </a:rPr>
              <a:t>idea.</a:t>
            </a:r>
            <a:r>
              <a:rPr kumimoji="0" lang="de-CH" sz="4200" b="0" i="0" u="none" strike="noStrike" kern="1200" cap="none" spc="0" normalizeH="0" baseline="0" noProof="0" dirty="0">
                <a:ln>
                  <a:noFill/>
                </a:ln>
                <a:solidFill>
                  <a:srgbClr val="8EB403"/>
                </a:solidFill>
                <a:effectLst/>
                <a:uLnTx/>
                <a:uFillTx/>
                <a:latin typeface="Century Gothic"/>
                <a:ea typeface="+mn-ea"/>
                <a:cs typeface="+mn-cs"/>
              </a:rPr>
              <a:t>ch 2.0</a:t>
            </a:r>
          </a:p>
        </p:txBody>
      </p:sp>
      <p:pic>
        <p:nvPicPr>
          <p:cNvPr id="25" name="Grafik 24">
            <a:extLst>
              <a:ext uri="{FF2B5EF4-FFF2-40B4-BE49-F238E27FC236}">
                <a16:creationId xmlns:a16="http://schemas.microsoft.com/office/drawing/2014/main" id="{8A1741F1-01FC-47F9-8DB0-9D5A9C250EE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889436" y="400858"/>
            <a:ext cx="2176672" cy="1043578"/>
          </a:xfrm>
          <a:prstGeom prst="rect">
            <a:avLst/>
          </a:prstGeom>
        </p:spPr>
      </p:pic>
      <p:sp>
        <p:nvSpPr>
          <p:cNvPr id="3" name="Foliennummernplatzhalter 2">
            <a:extLst>
              <a:ext uri="{FF2B5EF4-FFF2-40B4-BE49-F238E27FC236}">
                <a16:creationId xmlns:a16="http://schemas.microsoft.com/office/drawing/2014/main" id="{DBD4B09B-DE92-42CD-A4E8-B762702A2AD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de-CH" sz="2400" b="1" i="0" u="none" strike="noStrike" kern="1200" cap="none" spc="0" normalizeH="0" baseline="0" noProof="0" smtClean="0">
                <a:ln>
                  <a:noFill/>
                </a:ln>
                <a:solidFill>
                  <a:prstClr val="white"/>
                </a:solidFill>
                <a:effectLst/>
                <a:uLnTx/>
                <a:uFillTx/>
                <a:latin typeface="Century Gothic"/>
                <a:ea typeface="+mn-ea"/>
                <a:cs typeface="+mn-cs"/>
              </a:rPr>
              <a:t>1</a:t>
            </a:fld>
            <a:endParaRPr kumimoji="0" lang="de-CH" sz="2400" b="1" i="0" u="none" strike="noStrike" kern="1200" cap="none" spc="0" normalizeH="0" baseline="0" noProof="0" dirty="0">
              <a:ln>
                <a:noFill/>
              </a:ln>
              <a:solidFill>
                <a:prstClr val="white"/>
              </a:solidFill>
              <a:effectLst/>
              <a:uLnTx/>
              <a:uFillTx/>
              <a:latin typeface="Century Gothic"/>
              <a:ea typeface="+mn-ea"/>
              <a:cs typeface="+mn-cs"/>
            </a:endParaRPr>
          </a:p>
        </p:txBody>
      </p:sp>
      <p:pic>
        <p:nvPicPr>
          <p:cNvPr id="7" name="Grafik 6">
            <a:extLst>
              <a:ext uri="{FF2B5EF4-FFF2-40B4-BE49-F238E27FC236}">
                <a16:creationId xmlns:a16="http://schemas.microsoft.com/office/drawing/2014/main" id="{3BD2D41F-24F7-9E97-9D37-BA7B5CB5CA3C}"/>
              </a:ext>
            </a:extLst>
          </p:cNvPr>
          <p:cNvPicPr>
            <a:picLocks noChangeAspect="1"/>
          </p:cNvPicPr>
          <p:nvPr/>
        </p:nvPicPr>
        <p:blipFill>
          <a:blip r:embed="rId4" cstate="email">
            <a:extLst>
              <a:ext uri="{28A0092B-C50C-407E-A947-70E740481C1C}">
                <a14:useLocalDpi xmlns:a14="http://schemas.microsoft.com/office/drawing/2010/main"/>
              </a:ext>
            </a:extLst>
          </a:blip>
          <a:srcRect t="6781" r="18139"/>
          <a:stretch>
            <a:fillRect/>
          </a:stretch>
        </p:blipFill>
        <p:spPr>
          <a:xfrm>
            <a:off x="9262983" y="5365826"/>
            <a:ext cx="2860191" cy="1172957"/>
          </a:xfrm>
          <a:prstGeom prst="rect">
            <a:avLst/>
          </a:prstGeom>
        </p:spPr>
      </p:pic>
    </p:spTree>
    <p:extLst>
      <p:ext uri="{BB962C8B-B14F-4D97-AF65-F5344CB8AC3E}">
        <p14:creationId xmlns:p14="http://schemas.microsoft.com/office/powerpoint/2010/main" val="27826155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7DA76-5B52-A21D-9737-AE22C639A875}"/>
            </a:ext>
          </a:extLst>
        </p:cNvPr>
        <p:cNvGrpSpPr/>
        <p:nvPr/>
      </p:nvGrpSpPr>
      <p:grpSpPr>
        <a:xfrm>
          <a:off x="0" y="0"/>
          <a:ext cx="0" cy="0"/>
          <a:chOff x="0" y="0"/>
          <a:chExt cx="0" cy="0"/>
        </a:xfrm>
      </p:grpSpPr>
      <p:sp>
        <p:nvSpPr>
          <p:cNvPr id="6" name="Rectangle 2">
            <a:extLst>
              <a:ext uri="{FF2B5EF4-FFF2-40B4-BE49-F238E27FC236}">
                <a16:creationId xmlns:a16="http://schemas.microsoft.com/office/drawing/2014/main" id="{6A17CBD0-7E9D-AC79-4A77-F3A6150258EF}"/>
              </a:ext>
            </a:extLst>
          </p:cNvPr>
          <p:cNvSpPr txBox="1">
            <a:spLocks noChangeArrowheads="1"/>
          </p:cNvSpPr>
          <p:nvPr/>
        </p:nvSpPr>
        <p:spPr bwMode="auto">
          <a:xfrm>
            <a:off x="955852" y="117004"/>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dirty="0">
                <a:ln>
                  <a:noFill/>
                </a:ln>
                <a:solidFill>
                  <a:srgbClr val="0B4874"/>
                </a:solidFill>
                <a:effectLst/>
                <a:uLnTx/>
                <a:uFillTx/>
                <a:latin typeface="Century Gothic"/>
                <a:ea typeface="ＭＳ Ｐゴシック" charset="0"/>
                <a:cs typeface="Arial"/>
              </a:rPr>
              <a:t>Perché i </a:t>
            </a:r>
            <a:r>
              <a:rPr kumimoji="0" lang="de-CH" sz="2400" b="1" i="0" u="none" strike="noStrike" kern="1200" cap="none" spc="0" normalizeH="0" baseline="0" noProof="0" dirty="0" err="1">
                <a:ln>
                  <a:noFill/>
                </a:ln>
                <a:solidFill>
                  <a:srgbClr val="0B4874"/>
                </a:solidFill>
                <a:effectLst/>
                <a:uLnTx/>
                <a:uFillTx/>
                <a:latin typeface="Century Gothic"/>
                <a:ea typeface="ＭＳ Ｐゴシック" charset="0"/>
                <a:cs typeface="Arial"/>
              </a:rPr>
              <a:t>nostri</a:t>
            </a:r>
            <a:r>
              <a:rPr kumimoji="0" lang="de-CH" sz="2400" b="1" i="0" u="none" strike="noStrike" kern="1200" cap="none" spc="0" normalizeH="0" baseline="0" noProof="0" dirty="0">
                <a:ln>
                  <a:noFill/>
                </a:ln>
                <a:solidFill>
                  <a:srgbClr val="0B4874"/>
                </a:solidFill>
                <a:effectLst/>
                <a:uLnTx/>
                <a:uFillTx/>
                <a:latin typeface="Century Gothic"/>
                <a:ea typeface="ＭＳ Ｐゴシック" charset="0"/>
                <a:cs typeface="Arial"/>
              </a:rPr>
              <a:t>/le </a:t>
            </a:r>
            <a:r>
              <a:rPr kumimoji="0" lang="de-CH" sz="2400" b="1" i="0" u="none" strike="noStrike" kern="1200" cap="none" spc="0" normalizeH="0" baseline="0" noProof="0" dirty="0" err="1">
                <a:ln>
                  <a:noFill/>
                </a:ln>
                <a:solidFill>
                  <a:srgbClr val="0B4874"/>
                </a:solidFill>
                <a:effectLst/>
                <a:uLnTx/>
                <a:uFillTx/>
                <a:latin typeface="Century Gothic"/>
                <a:ea typeface="ＭＳ Ｐゴシック" charset="0"/>
                <a:cs typeface="Arial"/>
              </a:rPr>
              <a:t>nostre</a:t>
            </a:r>
            <a:r>
              <a:rPr kumimoji="0" lang="de-CH" sz="2400" b="1" i="0" u="none" strike="noStrike" kern="1200" cap="none" spc="0" normalizeH="0" baseline="0" noProof="0" dirty="0">
                <a:ln>
                  <a:noFill/>
                </a:ln>
                <a:solidFill>
                  <a:srgbClr val="0B4874"/>
                </a:solidFill>
                <a:effectLst/>
                <a:uLnTx/>
                <a:uFillTx/>
                <a:latin typeface="Century Gothic"/>
                <a:ea typeface="ＭＳ Ｐゴシック" charset="0"/>
                <a:cs typeface="Arial"/>
              </a:rPr>
              <a:t> </a:t>
            </a:r>
            <a:r>
              <a:rPr kumimoji="0" lang="de-CH" sz="2400" b="1" i="0" u="none" strike="noStrike" kern="1200" cap="none" spc="0" normalizeH="0" baseline="0" noProof="0" dirty="0" err="1">
                <a:ln>
                  <a:noFill/>
                </a:ln>
                <a:solidFill>
                  <a:srgbClr val="0B4874"/>
                </a:solidFill>
                <a:effectLst/>
                <a:uLnTx/>
                <a:uFillTx/>
                <a:latin typeface="Century Gothic"/>
                <a:ea typeface="ＭＳ Ｐゴシック" charset="0"/>
                <a:cs typeface="Arial"/>
              </a:rPr>
              <a:t>clienti</a:t>
            </a:r>
            <a:r>
              <a:rPr kumimoji="0" lang="de-CH" sz="2400" b="1" i="0" u="none" strike="noStrike" kern="1200" cap="none" spc="0" normalizeH="0" baseline="0" noProof="0" dirty="0">
                <a:ln>
                  <a:noFill/>
                </a:ln>
                <a:solidFill>
                  <a:srgbClr val="0B4874"/>
                </a:solidFill>
                <a:effectLst/>
                <a:uLnTx/>
                <a:uFillTx/>
                <a:latin typeface="Century Gothic"/>
                <a:ea typeface="ＭＳ Ｐゴシック" charset="0"/>
                <a:cs typeface="Arial"/>
              </a:rPr>
              <a:t> acquistano i nostri prodotti?</a:t>
            </a:r>
          </a:p>
        </p:txBody>
      </p:sp>
      <p:pic>
        <p:nvPicPr>
          <p:cNvPr id="7" name="Immagine 6">
            <a:extLst>
              <a:ext uri="{FF2B5EF4-FFF2-40B4-BE49-F238E27FC236}">
                <a16:creationId xmlns:a16="http://schemas.microsoft.com/office/drawing/2014/main" id="{CBBCD969-591A-7F73-BE65-75EF66BA01F4}"/>
              </a:ext>
            </a:extLst>
          </p:cNvPr>
          <p:cNvPicPr>
            <a:picLocks noChangeAspect="1"/>
          </p:cNvPicPr>
          <p:nvPr/>
        </p:nvPicPr>
        <p:blipFill>
          <a:blip r:embed="rId3"/>
          <a:stretch>
            <a:fillRect/>
          </a:stretch>
        </p:blipFill>
        <p:spPr>
          <a:xfrm>
            <a:off x="1518025" y="1083898"/>
            <a:ext cx="9155949" cy="5127331"/>
          </a:xfrm>
          <a:prstGeom prst="rect">
            <a:avLst/>
          </a:prstGeom>
        </p:spPr>
      </p:pic>
      <p:sp>
        <p:nvSpPr>
          <p:cNvPr id="4" name="CasellaDiTesto 3">
            <a:extLst>
              <a:ext uri="{FF2B5EF4-FFF2-40B4-BE49-F238E27FC236}">
                <a16:creationId xmlns:a16="http://schemas.microsoft.com/office/drawing/2014/main" id="{7CB4E4D4-8F43-5811-1A30-6B8DAC87AAE0}"/>
              </a:ext>
            </a:extLst>
          </p:cNvPr>
          <p:cNvSpPr txBox="1"/>
          <p:nvPr/>
        </p:nvSpPr>
        <p:spPr>
          <a:xfrm>
            <a:off x="1518024" y="6308452"/>
            <a:ext cx="8072025" cy="246221"/>
          </a:xfrm>
          <a:prstGeom prst="rect">
            <a:avLst/>
          </a:prstGeom>
          <a:noFill/>
        </p:spPr>
        <p:txBody>
          <a:bodyPr wrap="square">
            <a:spAutoFit/>
          </a:bodyPr>
          <a:lstStyle/>
          <a:p>
            <a:r>
              <a:rPr lang="de-CH" sz="1000" b="1" noProof="0" dirty="0">
                <a:solidFill>
                  <a:srgbClr val="686868"/>
                </a:solidFill>
              </a:rPr>
              <a:t>Fonte: </a:t>
            </a:r>
            <a:r>
              <a:rPr lang="de-CH" sz="1000" noProof="0" dirty="0">
                <a:solidFill>
                  <a:srgbClr val="686868"/>
                </a:solidFill>
              </a:rPr>
              <a:t>screenshot da YouTube – «Esperimento – 20 kg di patate sporche – in una lavatrice» (Dimo Petkov, 2022).</a:t>
            </a:r>
          </a:p>
        </p:txBody>
      </p:sp>
      <p:sp>
        <p:nvSpPr>
          <p:cNvPr id="2" name="Foliennummernplatzhalter 1">
            <a:extLst>
              <a:ext uri="{FF2B5EF4-FFF2-40B4-BE49-F238E27FC236}">
                <a16:creationId xmlns:a16="http://schemas.microsoft.com/office/drawing/2014/main" id="{CFC04E91-5F51-1FF0-3633-E3E83E6E5E02}"/>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10</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40899872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D0E9066D-A746-C920-B035-400199B8041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86629" y="2016877"/>
            <a:ext cx="4294261" cy="4090848"/>
          </a:xfrm>
          <a:prstGeom prst="rect">
            <a:avLst/>
          </a:prstGeom>
        </p:spPr>
      </p:pic>
      <p:sp>
        <p:nvSpPr>
          <p:cNvPr id="3" name="Rectangle 2">
            <a:extLst>
              <a:ext uri="{FF2B5EF4-FFF2-40B4-BE49-F238E27FC236}">
                <a16:creationId xmlns:a16="http://schemas.microsoft.com/office/drawing/2014/main" id="{93F77068-A812-4A22-8C5A-931A5034A777}"/>
              </a:ext>
            </a:extLst>
          </p:cNvPr>
          <p:cNvSpPr txBox="1">
            <a:spLocks noChangeArrowheads="1"/>
          </p:cNvSpPr>
          <p:nvPr/>
        </p:nvSpPr>
        <p:spPr bwMode="auto">
          <a:xfrm>
            <a:off x="955852" y="117004"/>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Se il </a:t>
            </a:r>
            <a:r>
              <a:rPr kumimoji="0" lang="de-CH" altLang="fr-FR" sz="2400" b="1" i="0" u="none" strike="noStrike" kern="1200" cap="none" spc="0" normalizeH="0" baseline="0" noProof="0" dirty="0" err="1">
                <a:ln>
                  <a:noFill/>
                </a:ln>
                <a:solidFill>
                  <a:srgbClr val="0B4874"/>
                </a:solidFill>
                <a:effectLst/>
                <a:uLnTx/>
                <a:uFillTx/>
                <a:latin typeface="Century Gothic"/>
                <a:ea typeface="ＭＳ Ｐゴシック" charset="0"/>
                <a:cs typeface="Arial"/>
              </a:rPr>
              <a:t>vostro</a:t>
            </a:r>
            <a:r>
              <a:rPr kumimoji="0" lang="de-CH"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/la </a:t>
            </a:r>
            <a:r>
              <a:rPr kumimoji="0" lang="de-CH" altLang="fr-FR" sz="2400" b="1" i="0" u="none" strike="noStrike" kern="1200" cap="none" spc="0" normalizeH="0" baseline="0" noProof="0" dirty="0" err="1">
                <a:ln>
                  <a:noFill/>
                </a:ln>
                <a:solidFill>
                  <a:srgbClr val="0B4874"/>
                </a:solidFill>
                <a:effectLst/>
                <a:uLnTx/>
                <a:uFillTx/>
                <a:latin typeface="Century Gothic"/>
                <a:ea typeface="ＭＳ Ｐゴシック" charset="0"/>
                <a:cs typeface="Arial"/>
              </a:rPr>
              <a:t>vostra</a:t>
            </a:r>
            <a:r>
              <a:rPr kumimoji="0" lang="de-CH"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 cliente potesse promuovere il vostro prodotto</a:t>
            </a:r>
          </a:p>
        </p:txBody>
      </p:sp>
      <p:sp>
        <p:nvSpPr>
          <p:cNvPr id="4" name="Textplatzhalter 3">
            <a:extLst>
              <a:ext uri="{FF2B5EF4-FFF2-40B4-BE49-F238E27FC236}">
                <a16:creationId xmlns:a16="http://schemas.microsoft.com/office/drawing/2014/main" id="{6ABEF621-EC44-4CF1-8153-F6AF089786BA}"/>
              </a:ext>
            </a:extLst>
          </p:cNvPr>
          <p:cNvSpPr>
            <a:spLocks noGrp="1"/>
          </p:cNvSpPr>
          <p:nvPr>
            <p:ph type="body" idx="1"/>
          </p:nvPr>
        </p:nvSpPr>
        <p:spPr>
          <a:xfrm>
            <a:off x="1078516" y="898395"/>
            <a:ext cx="6101056" cy="5737468"/>
          </a:xfrm>
          <a:prstGeom prst="rect">
            <a:avLst/>
          </a:prstGeom>
        </p:spPr>
        <p:txBody>
          <a:bodyPr wrap="square">
            <a:spAutoFit/>
          </a:bodyPr>
          <a:lstStyle/>
          <a:p>
            <a:pPr algn="l"/>
            <a:r>
              <a:rPr lang="en-US" sz="2100" dirty="0">
                <a:solidFill>
                  <a:schemeClr val="tx1"/>
                </a:solidFill>
                <a:ea typeface="ＭＳ Ｐゴシック" charset="0"/>
                <a:cs typeface="Arial"/>
              </a:rPr>
              <a:t>👤 </a:t>
            </a:r>
            <a:r>
              <a:rPr lang="de-CH" sz="2100" b="1" noProof="0" dirty="0">
                <a:solidFill>
                  <a:schemeClr val="tx1"/>
                </a:solidFill>
                <a:ea typeface="ＭＳ Ｐゴシック" charset="0"/>
                <a:cs typeface="Arial"/>
              </a:rPr>
              <a:t>Identità </a:t>
            </a:r>
            <a:r>
              <a:rPr lang="de-CH" sz="2100" noProof="0" dirty="0">
                <a:solidFill>
                  <a:schemeClr val="tx1"/>
                </a:solidFill>
                <a:ea typeface="ＭＳ Ｐゴシック" charset="0"/>
                <a:cs typeface="Arial"/>
              </a:rPr>
              <a:t>→ «Sono un/una …»</a:t>
            </a:r>
          </a:p>
          <a:p>
            <a:pPr algn="l"/>
            <a:endParaRPr lang="de-CH" sz="2100" noProof="0" dirty="0">
              <a:solidFill>
                <a:schemeClr val="tx1"/>
              </a:solidFill>
              <a:ea typeface="ＭＳ Ｐゴシック" charset="0"/>
              <a:cs typeface="Arial"/>
            </a:endParaRPr>
          </a:p>
          <a:p>
            <a:pPr algn="l"/>
            <a:r>
              <a:rPr lang="de-CH" sz="2100" noProof="0" dirty="0">
                <a:solidFill>
                  <a:schemeClr val="tx1"/>
                </a:solidFill>
                <a:ea typeface="ＭＳ Ｐゴシック" charset="0"/>
                <a:cs typeface="Arial"/>
              </a:rPr>
              <a:t>🎯 </a:t>
            </a:r>
            <a:r>
              <a:rPr lang="de-CH" sz="2100" b="1" noProof="0" dirty="0">
                <a:solidFill>
                  <a:schemeClr val="tx1"/>
                </a:solidFill>
                <a:ea typeface="ＭＳ Ｐゴシック" charset="0"/>
                <a:cs typeface="Arial"/>
              </a:rPr>
              <a:t>Compito da svolgere </a:t>
            </a:r>
            <a:r>
              <a:rPr lang="de-CH" sz="2100" noProof="0" dirty="0">
                <a:solidFill>
                  <a:schemeClr val="tx1"/>
                </a:solidFill>
                <a:ea typeface="ＭＳ Ｐゴシック" charset="0"/>
                <a:cs typeface="Arial"/>
              </a:rPr>
              <a:t>→ «Vorrei riuscire a...»</a:t>
            </a:r>
          </a:p>
          <a:p>
            <a:pPr algn="l"/>
            <a:endParaRPr lang="de-CH" sz="2100" noProof="0" dirty="0">
              <a:solidFill>
                <a:schemeClr val="tx1"/>
              </a:solidFill>
              <a:ea typeface="ＭＳ Ｐゴシック" charset="0"/>
              <a:cs typeface="Arial"/>
            </a:endParaRPr>
          </a:p>
          <a:p>
            <a:pPr algn="l"/>
            <a:r>
              <a:rPr lang="de-CH" sz="2100" noProof="0" dirty="0">
                <a:solidFill>
                  <a:schemeClr val="tx1"/>
                </a:solidFill>
                <a:ea typeface="ＭＳ Ｐゴシック" charset="0"/>
                <a:cs typeface="Arial"/>
              </a:rPr>
              <a:t>⚙ </a:t>
            </a:r>
            <a:r>
              <a:rPr lang="de-CH" sz="2100" b="1" noProof="0" dirty="0">
                <a:solidFill>
                  <a:schemeClr val="tx1"/>
                </a:solidFill>
                <a:ea typeface="ＭＳ Ｐゴシック" charset="0"/>
                <a:cs typeface="Arial"/>
              </a:rPr>
              <a:t>Soluzione attuale </a:t>
            </a:r>
            <a:r>
              <a:rPr lang="de-CH" sz="2100" noProof="0" dirty="0">
                <a:solidFill>
                  <a:schemeClr val="tx1"/>
                </a:solidFill>
                <a:ea typeface="ＭＳ Ｐゴシック" charset="0"/>
                <a:cs typeface="Arial"/>
              </a:rPr>
              <a:t>→ «Oggi uso …»</a:t>
            </a:r>
          </a:p>
          <a:p>
            <a:pPr algn="l"/>
            <a:endParaRPr lang="de-CH" sz="2100" noProof="0" dirty="0">
              <a:solidFill>
                <a:schemeClr val="tx1"/>
              </a:solidFill>
              <a:ea typeface="ＭＳ Ｐゴシック" charset="0"/>
              <a:cs typeface="Arial"/>
            </a:endParaRPr>
          </a:p>
          <a:p>
            <a:pPr algn="l"/>
            <a:r>
              <a:rPr lang="de-CH" sz="2100" noProof="0" dirty="0">
                <a:solidFill>
                  <a:schemeClr val="tx1"/>
                </a:solidFill>
                <a:ea typeface="ＭＳ Ｐゴシック" charset="0"/>
                <a:cs typeface="Arial"/>
              </a:rPr>
              <a:t>😤 </a:t>
            </a:r>
            <a:r>
              <a:rPr lang="de-CH" sz="2100" b="1" noProof="0" dirty="0">
                <a:solidFill>
                  <a:schemeClr val="tx1"/>
                </a:solidFill>
                <a:ea typeface="ＭＳ Ｐゴシック" charset="0"/>
                <a:cs typeface="Arial"/>
              </a:rPr>
              <a:t>Frustrazione </a:t>
            </a:r>
            <a:r>
              <a:rPr lang="de-CH" sz="2100" noProof="0" dirty="0">
                <a:solidFill>
                  <a:schemeClr val="tx1"/>
                </a:solidFill>
                <a:ea typeface="ＭＳ Ｐゴシック" charset="0"/>
                <a:cs typeface="Arial"/>
              </a:rPr>
              <a:t>→ «… ma mi frustra perché …»</a:t>
            </a:r>
          </a:p>
          <a:p>
            <a:pPr algn="l"/>
            <a:endParaRPr lang="de-CH" sz="2100" noProof="0" dirty="0">
              <a:solidFill>
                <a:schemeClr val="tx1"/>
              </a:solidFill>
              <a:ea typeface="ＭＳ Ｐゴシック" charset="0"/>
              <a:cs typeface="Arial"/>
            </a:endParaRPr>
          </a:p>
          <a:p>
            <a:pPr algn="l"/>
            <a:r>
              <a:rPr lang="de-CH" sz="2100" noProof="0" dirty="0">
                <a:solidFill>
                  <a:schemeClr val="tx1"/>
                </a:solidFill>
                <a:ea typeface="ＭＳ Ｐゴシック" charset="0"/>
                <a:cs typeface="Arial"/>
              </a:rPr>
              <a:t>💡 </a:t>
            </a:r>
            <a:r>
              <a:rPr lang="de-CH" sz="2100" b="1" noProof="0" dirty="0">
                <a:solidFill>
                  <a:schemeClr val="tx1"/>
                </a:solidFill>
                <a:ea typeface="ＭＳ Ｐゴシック" charset="0"/>
                <a:cs typeface="Arial"/>
              </a:rPr>
              <a:t>Nuova soluzione </a:t>
            </a:r>
            <a:r>
              <a:rPr lang="de-CH" sz="2100" noProof="0" dirty="0">
                <a:solidFill>
                  <a:schemeClr val="tx1"/>
                </a:solidFill>
                <a:ea typeface="ＭＳ Ｐゴシック" charset="0"/>
                <a:cs typeface="Arial"/>
              </a:rPr>
              <a:t>→ «Ho scoperto che…»</a:t>
            </a:r>
          </a:p>
          <a:p>
            <a:pPr algn="l"/>
            <a:endParaRPr lang="de-CH" sz="2100" noProof="0" dirty="0">
              <a:solidFill>
                <a:schemeClr val="tx1"/>
              </a:solidFill>
              <a:ea typeface="ＭＳ Ｐゴシック" charset="0"/>
              <a:cs typeface="Arial"/>
            </a:endParaRPr>
          </a:p>
          <a:p>
            <a:pPr algn="l"/>
            <a:r>
              <a:rPr lang="de-CH" sz="2100" noProof="0" dirty="0">
                <a:solidFill>
                  <a:schemeClr val="tx1"/>
                </a:solidFill>
                <a:ea typeface="ＭＳ Ｐゴシック" charset="0"/>
                <a:cs typeface="Arial"/>
              </a:rPr>
              <a:t>🚀 </a:t>
            </a:r>
            <a:r>
              <a:rPr lang="de-CH" sz="2100" b="1" noProof="0" dirty="0">
                <a:solidFill>
                  <a:schemeClr val="tx1"/>
                </a:solidFill>
                <a:ea typeface="ＭＳ Ｐゴシック" charset="0"/>
                <a:cs typeface="Arial"/>
              </a:rPr>
              <a:t>Accettazione e risultato </a:t>
            </a:r>
            <a:r>
              <a:rPr lang="de-CH" sz="2100" noProof="0" dirty="0">
                <a:solidFill>
                  <a:schemeClr val="tx1"/>
                </a:solidFill>
                <a:ea typeface="ＭＳ Ｐゴシック" charset="0"/>
                <a:cs typeface="Arial"/>
              </a:rPr>
              <a:t>→ «Ora uso questo perché…»</a:t>
            </a:r>
          </a:p>
        </p:txBody>
      </p:sp>
      <p:sp>
        <p:nvSpPr>
          <p:cNvPr id="2" name="Foliennummernplatzhalter 1">
            <a:extLst>
              <a:ext uri="{FF2B5EF4-FFF2-40B4-BE49-F238E27FC236}">
                <a16:creationId xmlns:a16="http://schemas.microsoft.com/office/drawing/2014/main" id="{D927B10C-0874-47B3-8128-41057E48D803}"/>
              </a:ext>
            </a:extLst>
          </p:cNvPr>
          <p:cNvSpPr>
            <a:spLocks noGrp="1"/>
          </p:cNvSpPr>
          <p:nvPr>
            <p:ph type="sldNum" sz="quarter" idx="12"/>
          </p:nvPr>
        </p:nvSpPr>
        <p:spPr>
          <a:xfrm>
            <a:off x="11510081" y="6356351"/>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11</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9" name="Textplatzhalter 3">
            <a:extLst>
              <a:ext uri="{FF2B5EF4-FFF2-40B4-BE49-F238E27FC236}">
                <a16:creationId xmlns:a16="http://schemas.microsoft.com/office/drawing/2014/main" id="{44EB6AD2-24AA-1981-D287-B4C3C906E95D}"/>
              </a:ext>
            </a:extLst>
          </p:cNvPr>
          <p:cNvSpPr txBox="1">
            <a:spLocks/>
          </p:cNvSpPr>
          <p:nvPr/>
        </p:nvSpPr>
        <p:spPr>
          <a:xfrm>
            <a:off x="9823622" y="1753013"/>
            <a:ext cx="1857268" cy="840230"/>
          </a:xfrm>
          <a:prstGeom prst="rect">
            <a:avLst/>
          </a:prstGeom>
        </p:spPr>
        <p:txBody>
          <a:bodyPr vert="horz" wrap="square" lIns="91440" tIns="45720" rIns="91440"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800" b="1" dirty="0" err="1">
                <a:solidFill>
                  <a:schemeClr val="tx1"/>
                </a:solidFill>
                <a:ea typeface="ＭＳ Ｐゴシック" charset="0"/>
                <a:cs typeface="Arial"/>
              </a:rPr>
              <a:t>Collegamento</a:t>
            </a:r>
            <a:r>
              <a:rPr lang="en-US" sz="1800" b="1" dirty="0">
                <a:solidFill>
                  <a:schemeClr val="tx1"/>
                </a:solidFill>
                <a:ea typeface="ＭＳ Ｐゴシック" charset="0"/>
                <a:cs typeface="Arial"/>
              </a:rPr>
              <a:t> a </a:t>
            </a:r>
            <a:r>
              <a:rPr lang="en-US" sz="1800" b="1" dirty="0" err="1">
                <a:solidFill>
                  <a:schemeClr val="tx1"/>
                </a:solidFill>
                <a:ea typeface="ＭＳ Ｐゴシック" charset="0"/>
                <a:cs typeface="Arial"/>
              </a:rPr>
              <a:t>Definire</a:t>
            </a:r>
            <a:r>
              <a:rPr lang="en-US" sz="1800" b="1" dirty="0">
                <a:solidFill>
                  <a:schemeClr val="tx1"/>
                </a:solidFill>
                <a:ea typeface="ＭＳ Ｐゴシック" charset="0"/>
                <a:cs typeface="Arial"/>
              </a:rPr>
              <a:t> la “Persona”</a:t>
            </a:r>
            <a:endParaRPr lang="de-DE" sz="1800" b="1" dirty="0">
              <a:solidFill>
                <a:schemeClr val="tx1"/>
              </a:solidFill>
              <a:ea typeface="ＭＳ Ｐゴシック" charset="0"/>
              <a:cs typeface="Arial"/>
            </a:endParaRPr>
          </a:p>
        </p:txBody>
      </p:sp>
      <p:sp>
        <p:nvSpPr>
          <p:cNvPr id="5" name="Ellipse 16">
            <a:extLst>
              <a:ext uri="{FF2B5EF4-FFF2-40B4-BE49-F238E27FC236}">
                <a16:creationId xmlns:a16="http://schemas.microsoft.com/office/drawing/2014/main" id="{2B870DBF-8297-8F96-47C5-0F61F31D260E}"/>
              </a:ext>
            </a:extLst>
          </p:cNvPr>
          <p:cNvSpPr/>
          <p:nvPr/>
        </p:nvSpPr>
        <p:spPr>
          <a:xfrm>
            <a:off x="10360480" y="1078465"/>
            <a:ext cx="664027" cy="631094"/>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7" name="Freeform 5">
            <a:extLst>
              <a:ext uri="{FF2B5EF4-FFF2-40B4-BE49-F238E27FC236}">
                <a16:creationId xmlns:a16="http://schemas.microsoft.com/office/drawing/2014/main" id="{2589ED8A-BFB0-8217-07B7-9464DEE08F79}"/>
              </a:ext>
            </a:extLst>
          </p:cNvPr>
          <p:cNvSpPr>
            <a:spLocks noEditPoints="1"/>
          </p:cNvSpPr>
          <p:nvPr/>
        </p:nvSpPr>
        <p:spPr bwMode="auto">
          <a:xfrm>
            <a:off x="10518659" y="1230209"/>
            <a:ext cx="354278" cy="328240"/>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defTabSz="1632741"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ndParaRPr>
          </a:p>
        </p:txBody>
      </p:sp>
    </p:spTree>
    <p:extLst>
      <p:ext uri="{BB962C8B-B14F-4D97-AF65-F5344CB8AC3E}">
        <p14:creationId xmlns:p14="http://schemas.microsoft.com/office/powerpoint/2010/main" val="8147778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BCE8F-36AF-B005-445A-7EE06C7B793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FD900DF-7460-F2E0-F884-9981AFCE9D73}"/>
              </a:ext>
            </a:extLst>
          </p:cNvPr>
          <p:cNvSpPr txBox="1">
            <a:spLocks noChangeArrowheads="1"/>
          </p:cNvSpPr>
          <p:nvPr/>
        </p:nvSpPr>
        <p:spPr bwMode="auto">
          <a:xfrm>
            <a:off x="955852" y="117004"/>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Il dilemma del milkshake (1)</a:t>
            </a:r>
          </a:p>
        </p:txBody>
      </p:sp>
      <p:sp>
        <p:nvSpPr>
          <p:cNvPr id="2" name="Foliennummernplatzhalter 1">
            <a:extLst>
              <a:ext uri="{FF2B5EF4-FFF2-40B4-BE49-F238E27FC236}">
                <a16:creationId xmlns:a16="http://schemas.microsoft.com/office/drawing/2014/main" id="{2874D32C-1072-2E38-4C55-FECB809FAEDD}"/>
              </a:ext>
            </a:extLst>
          </p:cNvPr>
          <p:cNvSpPr>
            <a:spLocks noGrp="1"/>
          </p:cNvSpPr>
          <p:nvPr>
            <p:ph type="sldNum" sz="quarter" idx="12"/>
          </p:nvPr>
        </p:nvSpPr>
        <p:spPr>
          <a:xfrm>
            <a:off x="11510081" y="6356351"/>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12</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pic>
        <p:nvPicPr>
          <p:cNvPr id="9" name="Immagine 8">
            <a:extLst>
              <a:ext uri="{FF2B5EF4-FFF2-40B4-BE49-F238E27FC236}">
                <a16:creationId xmlns:a16="http://schemas.microsoft.com/office/drawing/2014/main" id="{3BF95F1B-A394-8583-B8C1-8280E96C61E6}"/>
              </a:ext>
            </a:extLst>
          </p:cNvPr>
          <p:cNvPicPr>
            <a:picLocks noChangeAspect="1"/>
          </p:cNvPicPr>
          <p:nvPr/>
        </p:nvPicPr>
        <p:blipFill>
          <a:blip r:embed="rId3"/>
          <a:stretch>
            <a:fillRect/>
          </a:stretch>
        </p:blipFill>
        <p:spPr>
          <a:xfrm>
            <a:off x="1094677" y="1278678"/>
            <a:ext cx="5001323" cy="4925112"/>
          </a:xfrm>
          <a:prstGeom prst="rect">
            <a:avLst/>
          </a:prstGeom>
        </p:spPr>
      </p:pic>
      <p:sp>
        <p:nvSpPr>
          <p:cNvPr id="11" name="CasellaDiTesto 10">
            <a:extLst>
              <a:ext uri="{FF2B5EF4-FFF2-40B4-BE49-F238E27FC236}">
                <a16:creationId xmlns:a16="http://schemas.microsoft.com/office/drawing/2014/main" id="{9A560E63-69A1-F76B-6C79-EF80194897F7}"/>
              </a:ext>
            </a:extLst>
          </p:cNvPr>
          <p:cNvSpPr txBox="1"/>
          <p:nvPr/>
        </p:nvSpPr>
        <p:spPr>
          <a:xfrm>
            <a:off x="6672150" y="1363631"/>
            <a:ext cx="4425173" cy="4601260"/>
          </a:xfrm>
          <a:prstGeom prst="rect">
            <a:avLst/>
          </a:prstGeom>
          <a:noFill/>
        </p:spPr>
        <p:txBody>
          <a:bodyPr wrap="square">
            <a:spAutoFit/>
          </a:bodyPr>
          <a:lstStyle/>
          <a:p>
            <a:pPr>
              <a:spcBef>
                <a:spcPts val="600"/>
              </a:spcBef>
            </a:pPr>
            <a:r>
              <a:rPr lang="de-CH" noProof="0" dirty="0"/>
              <a:t>Il famoso </a:t>
            </a:r>
            <a:r>
              <a:rPr lang="de-CH" i="1" noProof="0" dirty="0"/>
              <a:t>dilemma </a:t>
            </a:r>
            <a:r>
              <a:rPr lang="de-CH" noProof="0" dirty="0"/>
              <a:t>del</a:t>
            </a:r>
            <a:r>
              <a:rPr lang="de-CH" i="1" noProof="0" dirty="0"/>
              <a:t> milksh</a:t>
            </a:r>
            <a:r>
              <a:rPr lang="de-CH" noProof="0" dirty="0"/>
              <a:t>ake del defunto professore di Harvard ed esperto di innovazione Clayton Christensen dimostra che spesso dobbiamo </a:t>
            </a:r>
            <a:r>
              <a:rPr lang="de-CH" b="1" noProof="0" dirty="0"/>
              <a:t>cambiare prospettiva </a:t>
            </a:r>
            <a:r>
              <a:rPr lang="de-CH" noProof="0" dirty="0"/>
              <a:t>per comprendere il </a:t>
            </a:r>
            <a:r>
              <a:rPr lang="de-CH" b="1" noProof="0" dirty="0"/>
              <a:t>vero valore </a:t>
            </a:r>
            <a:r>
              <a:rPr lang="de-CH" b="1" noProof="0" dirty="0" err="1"/>
              <a:t>che</a:t>
            </a:r>
            <a:r>
              <a:rPr lang="de-CH" b="1" noProof="0" dirty="0"/>
              <a:t> </a:t>
            </a:r>
            <a:r>
              <a:rPr lang="de-CH" b="1" dirty="0"/>
              <a:t>i/le</a:t>
            </a:r>
            <a:r>
              <a:rPr lang="de-CH" b="1" noProof="0" dirty="0"/>
              <a:t> clienti vedono in un prodotto</a:t>
            </a:r>
            <a:r>
              <a:rPr lang="de-CH" noProof="0" dirty="0"/>
              <a:t>.</a:t>
            </a:r>
            <a:br>
              <a:rPr lang="de-CH" noProof="0" dirty="0"/>
            </a:br>
            <a:r>
              <a:rPr lang="de-CH" noProof="0" dirty="0"/>
              <a:t>McDonald's voleva aumentare le vendite dei milkshake modificandone il </a:t>
            </a:r>
            <a:r>
              <a:rPr lang="de-CH" b="1" noProof="0" dirty="0"/>
              <a:t>prezzo </a:t>
            </a:r>
            <a:r>
              <a:rPr lang="de-CH" noProof="0" dirty="0"/>
              <a:t>e il </a:t>
            </a:r>
            <a:r>
              <a:rPr lang="de-CH" b="1" noProof="0" dirty="0"/>
              <a:t>gusto</a:t>
            </a:r>
            <a:r>
              <a:rPr lang="de-CH" noProof="0" dirty="0"/>
              <a:t>, ma nulla funzionava.</a:t>
            </a:r>
            <a:br>
              <a:rPr lang="de-CH" noProof="0" dirty="0"/>
            </a:br>
            <a:r>
              <a:rPr lang="de-CH" noProof="0" dirty="0"/>
              <a:t>Christensen suggerì di porre una domanda diversa:</a:t>
            </a:r>
          </a:p>
          <a:p>
            <a:pPr>
              <a:spcBef>
                <a:spcPts val="600"/>
              </a:spcBef>
            </a:pPr>
            <a:r>
              <a:rPr lang="de-CH" b="1" noProof="0" dirty="0" err="1"/>
              <a:t>Perché</a:t>
            </a:r>
            <a:r>
              <a:rPr lang="de-CH" b="1" noProof="0" dirty="0"/>
              <a:t> i/le clienti «ordinano» un milkshake? Quale funzione deve svolgere per loro?</a:t>
            </a:r>
            <a:endParaRPr lang="de-CH" noProof="0" dirty="0"/>
          </a:p>
        </p:txBody>
      </p:sp>
      <p:sp>
        <p:nvSpPr>
          <p:cNvPr id="4" name="CasellaDiTesto 3">
            <a:extLst>
              <a:ext uri="{FF2B5EF4-FFF2-40B4-BE49-F238E27FC236}">
                <a16:creationId xmlns:a16="http://schemas.microsoft.com/office/drawing/2014/main" id="{CEBAC414-0EC4-03A5-A951-1AE1D51B4D04}"/>
              </a:ext>
            </a:extLst>
          </p:cNvPr>
          <p:cNvSpPr txBox="1"/>
          <p:nvPr/>
        </p:nvSpPr>
        <p:spPr>
          <a:xfrm>
            <a:off x="1065180" y="6236936"/>
            <a:ext cx="6053375" cy="246221"/>
          </a:xfrm>
          <a:prstGeom prst="rect">
            <a:avLst/>
          </a:prstGeom>
          <a:noFill/>
        </p:spPr>
        <p:txBody>
          <a:bodyPr wrap="square">
            <a:spAutoFit/>
          </a:bodyPr>
          <a:lstStyle/>
          <a:p>
            <a:r>
              <a:rPr lang="en-US" sz="1000" b="1" dirty="0">
                <a:solidFill>
                  <a:srgbClr val="686868"/>
                </a:solidFill>
              </a:rPr>
              <a:t>Fonte: </a:t>
            </a:r>
            <a:r>
              <a:rPr lang="en-US" sz="1000" dirty="0">
                <a:solidFill>
                  <a:srgbClr val="686868"/>
                </a:solidFill>
              </a:rPr>
              <a:t>elaborazione propria con l’utilizzo di ChatGPT (OpenAI, 2025).</a:t>
            </a:r>
          </a:p>
        </p:txBody>
      </p:sp>
    </p:spTree>
    <p:extLst>
      <p:ext uri="{BB962C8B-B14F-4D97-AF65-F5344CB8AC3E}">
        <p14:creationId xmlns:p14="http://schemas.microsoft.com/office/powerpoint/2010/main" val="20730110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9ABE6-0DD8-0881-94A4-A7C95F8E83FD}"/>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BF4D8A1E-048F-9863-2E18-4ADB1F1ADA6A}"/>
              </a:ext>
            </a:extLst>
          </p:cNvPr>
          <p:cNvSpPr txBox="1">
            <a:spLocks noChangeArrowheads="1"/>
          </p:cNvSpPr>
          <p:nvPr/>
        </p:nvSpPr>
        <p:spPr bwMode="auto">
          <a:xfrm>
            <a:off x="955852" y="117004"/>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Il dilemma del milkshake (2)</a:t>
            </a:r>
          </a:p>
        </p:txBody>
      </p:sp>
      <p:sp>
        <p:nvSpPr>
          <p:cNvPr id="2" name="Foliennummernplatzhalter 1">
            <a:extLst>
              <a:ext uri="{FF2B5EF4-FFF2-40B4-BE49-F238E27FC236}">
                <a16:creationId xmlns:a16="http://schemas.microsoft.com/office/drawing/2014/main" id="{D52208F9-DC47-5593-2661-269ECB763999}"/>
              </a:ext>
            </a:extLst>
          </p:cNvPr>
          <p:cNvSpPr>
            <a:spLocks noGrp="1"/>
          </p:cNvSpPr>
          <p:nvPr>
            <p:ph type="sldNum" sz="quarter" idx="12"/>
          </p:nvPr>
        </p:nvSpPr>
        <p:spPr>
          <a:xfrm>
            <a:off x="11510081" y="6356351"/>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13</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pic>
        <p:nvPicPr>
          <p:cNvPr id="5" name="Immagine 4">
            <a:extLst>
              <a:ext uri="{FF2B5EF4-FFF2-40B4-BE49-F238E27FC236}">
                <a16:creationId xmlns:a16="http://schemas.microsoft.com/office/drawing/2014/main" id="{456ED335-C94A-5405-44E5-77317641759D}"/>
              </a:ext>
            </a:extLst>
          </p:cNvPr>
          <p:cNvPicPr>
            <a:picLocks noChangeAspect="1"/>
          </p:cNvPicPr>
          <p:nvPr/>
        </p:nvPicPr>
        <p:blipFill>
          <a:blip r:embed="rId3"/>
          <a:stretch>
            <a:fillRect/>
          </a:stretch>
        </p:blipFill>
        <p:spPr>
          <a:xfrm>
            <a:off x="1282161" y="1273913"/>
            <a:ext cx="4944165" cy="4934639"/>
          </a:xfrm>
          <a:prstGeom prst="rect">
            <a:avLst/>
          </a:prstGeom>
        </p:spPr>
      </p:pic>
      <p:sp>
        <p:nvSpPr>
          <p:cNvPr id="4" name="CasellaDiTesto 3">
            <a:extLst>
              <a:ext uri="{FF2B5EF4-FFF2-40B4-BE49-F238E27FC236}">
                <a16:creationId xmlns:a16="http://schemas.microsoft.com/office/drawing/2014/main" id="{664E00AD-2AAA-B52E-A497-A4A2686C12B6}"/>
              </a:ext>
            </a:extLst>
          </p:cNvPr>
          <p:cNvSpPr txBox="1"/>
          <p:nvPr/>
        </p:nvSpPr>
        <p:spPr>
          <a:xfrm>
            <a:off x="1282160" y="6240894"/>
            <a:ext cx="5797065" cy="246221"/>
          </a:xfrm>
          <a:prstGeom prst="rect">
            <a:avLst/>
          </a:prstGeom>
          <a:noFill/>
        </p:spPr>
        <p:txBody>
          <a:bodyPr wrap="square">
            <a:spAutoFit/>
          </a:bodyPr>
          <a:lstStyle/>
          <a:p>
            <a:r>
              <a:rPr lang="en-US" sz="1000" b="1" dirty="0">
                <a:solidFill>
                  <a:srgbClr val="686868"/>
                </a:solidFill>
              </a:rPr>
              <a:t>Fonte: </a:t>
            </a:r>
            <a:r>
              <a:rPr lang="en-US" sz="1000" dirty="0">
                <a:solidFill>
                  <a:srgbClr val="686868"/>
                </a:solidFill>
              </a:rPr>
              <a:t>elaborazione propria con l'utilizzo di ChatGPT (OpenAI, 2025).</a:t>
            </a:r>
          </a:p>
        </p:txBody>
      </p:sp>
      <p:sp>
        <p:nvSpPr>
          <p:cNvPr id="6" name="Rechteck 5">
            <a:extLst>
              <a:ext uri="{FF2B5EF4-FFF2-40B4-BE49-F238E27FC236}">
                <a16:creationId xmlns:a16="http://schemas.microsoft.com/office/drawing/2014/main" id="{050F7A4D-D7E2-2420-7626-0E5E9C1FB72E}"/>
              </a:ext>
            </a:extLst>
          </p:cNvPr>
          <p:cNvSpPr/>
          <p:nvPr/>
        </p:nvSpPr>
        <p:spPr>
          <a:xfrm>
            <a:off x="6616875" y="1022846"/>
            <a:ext cx="5130625" cy="5463034"/>
          </a:xfrm>
          <a:prstGeom prst="rect">
            <a:avLst/>
          </a:prstGeom>
        </p:spPr>
        <p:txBody>
          <a:bodyPr wrap="square">
            <a:spAutoFit/>
          </a:bodyPr>
          <a:lstStyle/>
          <a:p>
            <a:pPr>
              <a:spcBef>
                <a:spcPts val="600"/>
              </a:spcBef>
              <a:buClr>
                <a:srgbClr val="073450"/>
              </a:buClr>
            </a:pPr>
            <a:r>
              <a:rPr lang="en-US" dirty="0"/>
              <a:t>Dalle osservazioni è emerso </a:t>
            </a:r>
            <a:r>
              <a:rPr lang="en-US" dirty="0" err="1"/>
              <a:t>che</a:t>
            </a:r>
            <a:r>
              <a:rPr lang="en-US" dirty="0"/>
              <a:t> </a:t>
            </a:r>
            <a:r>
              <a:rPr lang="en-US" dirty="0" err="1"/>
              <a:t>molti</a:t>
            </a:r>
            <a:r>
              <a:rPr lang="en-US" dirty="0"/>
              <a:t>/</a:t>
            </a:r>
            <a:r>
              <a:rPr lang="en-US" dirty="0" err="1"/>
              <a:t>molte</a:t>
            </a:r>
            <a:r>
              <a:rPr lang="en-US" dirty="0"/>
              <a:t> </a:t>
            </a:r>
            <a:r>
              <a:rPr lang="en-US" dirty="0" err="1"/>
              <a:t>clienti</a:t>
            </a:r>
            <a:r>
              <a:rPr lang="en-US" dirty="0"/>
              <a:t> acquistavano il milkshake </a:t>
            </a:r>
            <a:r>
              <a:rPr lang="en-US" b="1" dirty="0"/>
              <a:t>al mattino </a:t>
            </a:r>
            <a:r>
              <a:rPr lang="en-US" dirty="0"/>
              <a:t>mentre si recavano al lavoro.</a:t>
            </a:r>
            <a:br>
              <a:rPr lang="en-US" dirty="0"/>
            </a:br>
            <a:r>
              <a:rPr lang="en-US" dirty="0"/>
              <a:t>Il milkshake soddisfaceva diverse esigenze contemporaneamente:</a:t>
            </a:r>
            <a:endParaRPr lang="de-CH" b="1" dirty="0"/>
          </a:p>
          <a:p>
            <a:pPr marL="354013" indent="-354013">
              <a:spcBef>
                <a:spcPts val="600"/>
              </a:spcBef>
              <a:buClr>
                <a:srgbClr val="073450"/>
              </a:buClr>
              <a:buFont typeface="Arial" panose="020B0604020202020204" pitchFamily="34" charset="0"/>
              <a:buChar char="•"/>
            </a:pPr>
            <a:r>
              <a:rPr lang="en-US" b="1" dirty="0"/>
              <a:t>saziare lo stomaco </a:t>
            </a:r>
            <a:r>
              <a:rPr lang="en-US" dirty="0"/>
              <a:t>(</a:t>
            </a:r>
            <a:r>
              <a:rPr lang="en-US" dirty="0" err="1"/>
              <a:t>funzionale</a:t>
            </a:r>
            <a:r>
              <a:rPr lang="en-US" dirty="0"/>
              <a:t>);</a:t>
            </a:r>
          </a:p>
          <a:p>
            <a:pPr marL="354013" indent="-354013">
              <a:spcBef>
                <a:spcPts val="600"/>
              </a:spcBef>
              <a:buClr>
                <a:srgbClr val="073450"/>
              </a:buClr>
              <a:buFont typeface="Arial" panose="020B0604020202020204" pitchFamily="34" charset="0"/>
              <a:buChar char="•"/>
            </a:pPr>
            <a:r>
              <a:rPr lang="en-US" b="1" dirty="0"/>
              <a:t>rendere più piacevole il tragitto </a:t>
            </a:r>
            <a:r>
              <a:rPr lang="en-US" dirty="0"/>
              <a:t>(</a:t>
            </a:r>
            <a:r>
              <a:rPr lang="en-US" dirty="0" err="1"/>
              <a:t>emotivo</a:t>
            </a:r>
            <a:r>
              <a:rPr lang="en-US" dirty="0"/>
              <a:t>);</a:t>
            </a:r>
          </a:p>
          <a:p>
            <a:pPr marL="354013" indent="-354013">
              <a:spcBef>
                <a:spcPts val="600"/>
              </a:spcBef>
              <a:buClr>
                <a:srgbClr val="073450"/>
              </a:buClr>
              <a:buFont typeface="Arial" panose="020B0604020202020204" pitchFamily="34" charset="0"/>
              <a:buChar char="•"/>
            </a:pPr>
            <a:r>
              <a:rPr lang="en-US" b="1" dirty="0"/>
              <a:t>essere pratico e non appiccicoso </a:t>
            </a:r>
            <a:r>
              <a:rPr lang="en-US" dirty="0"/>
              <a:t>(sia dal punto di vista funzionale che emotivo).</a:t>
            </a:r>
          </a:p>
          <a:p>
            <a:pPr>
              <a:spcBef>
                <a:spcPts val="600"/>
              </a:spcBef>
            </a:pPr>
            <a:r>
              <a:rPr lang="en-US" i="1" dirty="0"/>
              <a:t>Il compito da svolgere </a:t>
            </a:r>
            <a:r>
              <a:rPr lang="en-US" b="1" dirty="0"/>
              <a:t>non</a:t>
            </a:r>
            <a:r>
              <a:rPr lang="en-US" dirty="0"/>
              <a:t> era quindi quello </a:t>
            </a:r>
            <a:r>
              <a:rPr lang="en-US" b="1" dirty="0" err="1"/>
              <a:t>di bere un </a:t>
            </a:r>
            <a:r>
              <a:rPr lang="en-US" b="1" dirty="0"/>
              <a:t>milkshake, </a:t>
            </a:r>
            <a:r>
              <a:rPr lang="en-US" b="1" dirty="0" err="1"/>
              <a:t>ma di </a:t>
            </a:r>
            <a:r>
              <a:rPr lang="en-US" b="1" dirty="0"/>
              <a:t>rendere il tragitto verso il lavoro più piacevole e soddisfacente.</a:t>
            </a:r>
            <a:endParaRPr lang="en-US" dirty="0"/>
          </a:p>
          <a:p>
            <a:pPr>
              <a:spcBef>
                <a:spcPts val="600"/>
              </a:spcBef>
            </a:pPr>
            <a:r>
              <a:rPr lang="en-US" dirty="0"/>
              <a:t>Da ciò si può trarre un'importante conclusione: </a:t>
            </a:r>
            <a:r>
              <a:rPr lang="en-US" b="1" dirty="0"/>
              <a:t>le persone non acquistano prodotti, ma soluzioni per </a:t>
            </a:r>
            <a:r>
              <a:rPr lang="en-US" b="1" dirty="0" err="1"/>
              <a:t>svolgere</a:t>
            </a:r>
            <a:r>
              <a:rPr lang="en-US" b="1" dirty="0"/>
              <a:t> un compito.</a:t>
            </a:r>
            <a:endParaRPr lang="en-US" dirty="0"/>
          </a:p>
        </p:txBody>
      </p:sp>
    </p:spTree>
    <p:extLst>
      <p:ext uri="{BB962C8B-B14F-4D97-AF65-F5344CB8AC3E}">
        <p14:creationId xmlns:p14="http://schemas.microsoft.com/office/powerpoint/2010/main" val="27474342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D8C6C9-1FAD-17A2-DAB6-49121ACB90B5}"/>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7975BBD-737D-497D-C968-3B22EA784CB9}"/>
              </a:ext>
            </a:extLst>
          </p:cNvPr>
          <p:cNvSpPr txBox="1">
            <a:spLocks noChangeArrowheads="1"/>
          </p:cNvSpPr>
          <p:nvPr/>
        </p:nvSpPr>
        <p:spPr bwMode="auto">
          <a:xfrm>
            <a:off x="955852" y="117004"/>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dirty="0">
                <a:ln>
                  <a:noFill/>
                </a:ln>
                <a:solidFill>
                  <a:srgbClr val="0B4874"/>
                </a:solidFill>
                <a:effectLst/>
                <a:uLnTx/>
                <a:uFillTx/>
                <a:latin typeface="Century Gothic"/>
                <a:ea typeface="ＭＳ Ｐゴシック" charset="0"/>
                <a:cs typeface="Arial"/>
              </a:rPr>
              <a:t>I compiti da svolgere</a:t>
            </a:r>
            <a:r>
              <a:rPr lang="de-CH" sz="2400" b="1" noProof="0" dirty="0">
                <a:solidFill>
                  <a:srgbClr val="0B4874"/>
                </a:solidFill>
                <a:latin typeface="Century Gothic"/>
                <a:ea typeface="ＭＳ Ｐゴシック" charset="0"/>
                <a:cs typeface="Arial"/>
              </a:rPr>
              <a:t>: teoria e </a:t>
            </a:r>
            <a:r>
              <a:rPr kumimoji="0" lang="de-CH" sz="2400" b="1" i="0" u="none" strike="noStrike" kern="1200" cap="none" spc="0" normalizeH="0" baseline="0" noProof="0" dirty="0">
                <a:ln>
                  <a:noFill/>
                </a:ln>
                <a:solidFill>
                  <a:srgbClr val="0B4874"/>
                </a:solidFill>
                <a:effectLst/>
                <a:uLnTx/>
                <a:uFillTx/>
                <a:latin typeface="Century Gothic"/>
                <a:ea typeface="ＭＳ Ｐゴシック" charset="0"/>
                <a:cs typeface="Arial"/>
              </a:rPr>
              <a:t>pratica</a:t>
            </a:r>
          </a:p>
        </p:txBody>
      </p:sp>
      <p:sp>
        <p:nvSpPr>
          <p:cNvPr id="2" name="Foliennummernplatzhalter 1">
            <a:extLst>
              <a:ext uri="{FF2B5EF4-FFF2-40B4-BE49-F238E27FC236}">
                <a16:creationId xmlns:a16="http://schemas.microsoft.com/office/drawing/2014/main" id="{D9AD5DFA-7306-886C-4044-7E0F3565B245}"/>
              </a:ext>
            </a:extLst>
          </p:cNvPr>
          <p:cNvSpPr>
            <a:spLocks noGrp="1"/>
          </p:cNvSpPr>
          <p:nvPr>
            <p:ph type="sldNum" sz="quarter" idx="12"/>
          </p:nvPr>
        </p:nvSpPr>
        <p:spPr>
          <a:xfrm>
            <a:off x="11510081" y="6356351"/>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14</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4" name="CasellaDiTesto 3">
            <a:extLst>
              <a:ext uri="{FF2B5EF4-FFF2-40B4-BE49-F238E27FC236}">
                <a16:creationId xmlns:a16="http://schemas.microsoft.com/office/drawing/2014/main" id="{96888C8F-FD2F-9BE5-A251-FBCCF7794FC5}"/>
              </a:ext>
            </a:extLst>
          </p:cNvPr>
          <p:cNvSpPr txBox="1"/>
          <p:nvPr/>
        </p:nvSpPr>
        <p:spPr>
          <a:xfrm>
            <a:off x="2369701" y="1700083"/>
            <a:ext cx="7726931" cy="461665"/>
          </a:xfrm>
          <a:prstGeom prst="rect">
            <a:avLst/>
          </a:prstGeom>
          <a:noFill/>
        </p:spPr>
        <p:txBody>
          <a:bodyPr wrap="square">
            <a:spAutoFit/>
          </a:bodyPr>
          <a:lstStyle/>
          <a:p>
            <a:pPr algn="ctr"/>
            <a:r>
              <a:rPr lang="en-US" sz="2400" b="1" u="sng" dirty="0"/>
              <a:t>Acquistare</a:t>
            </a:r>
            <a:r>
              <a:rPr lang="en-US" sz="2400" b="1" dirty="0"/>
              <a:t> </a:t>
            </a:r>
            <a:r>
              <a:rPr lang="en-US" sz="2400" b="1" u="sng" dirty="0"/>
              <a:t>alimenti sani </a:t>
            </a:r>
            <a:r>
              <a:rPr lang="en-US" sz="2400" b="1" dirty="0"/>
              <a:t>da consumare </a:t>
            </a:r>
            <a:r>
              <a:rPr lang="en-US" sz="2400" b="1" u="sng" dirty="0"/>
              <a:t>fuori casa</a:t>
            </a:r>
            <a:endParaRPr lang="en-US" sz="2400" u="sng" dirty="0"/>
          </a:p>
        </p:txBody>
      </p:sp>
      <p:sp>
        <p:nvSpPr>
          <p:cNvPr id="5" name="CasellaDiTesto 4">
            <a:extLst>
              <a:ext uri="{FF2B5EF4-FFF2-40B4-BE49-F238E27FC236}">
                <a16:creationId xmlns:a16="http://schemas.microsoft.com/office/drawing/2014/main" id="{7D541D53-D6CD-AE6D-9816-1459DC812130}"/>
              </a:ext>
            </a:extLst>
          </p:cNvPr>
          <p:cNvSpPr txBox="1"/>
          <p:nvPr/>
        </p:nvSpPr>
        <p:spPr>
          <a:xfrm>
            <a:off x="2403484" y="848277"/>
            <a:ext cx="7659365" cy="489995"/>
          </a:xfrm>
          <a:prstGeom prst="rect">
            <a:avLst/>
          </a:prstGeom>
          <a:noFill/>
        </p:spPr>
        <p:txBody>
          <a:bodyPr wrap="square">
            <a:spAutoFit/>
          </a:bodyPr>
          <a:lstStyle/>
          <a:p>
            <a:pPr marL="0" marR="0" lvl="1" indent="0" algn="ctr" defTabSz="914400" rtl="0" eaLnBrk="1" fontAlgn="auto" latinLnBrk="0" hangingPunct="1">
              <a:lnSpc>
                <a:spcPct val="114000"/>
              </a:lnSpc>
              <a:spcBef>
                <a:spcPts val="599"/>
              </a:spcBef>
              <a:spcAft>
                <a:spcPts val="0"/>
              </a:spcAft>
              <a:buClr>
                <a:srgbClr val="0B4874"/>
              </a:buClr>
              <a:buSzTx/>
              <a:buNone/>
              <a:tabLst/>
              <a:defRPr/>
            </a:pPr>
            <a:r>
              <a:rPr kumimoji="0" lang="en-US" sz="2800" b="1" i="0" u="none" strike="noStrike" kern="1200" cap="none" spc="0" normalizeH="0" baseline="0" noProof="0" dirty="0">
                <a:ln>
                  <a:noFill/>
                </a:ln>
                <a:solidFill>
                  <a:srgbClr val="D0D0D0">
                    <a:lumMod val="50000"/>
                  </a:srgbClr>
                </a:solidFill>
                <a:effectLst/>
                <a:uLnTx/>
                <a:uFillTx/>
                <a:latin typeface="Century Gothic"/>
                <a:ea typeface="+mn-ea"/>
                <a:cs typeface="+mn-cs"/>
              </a:rPr>
              <a:t>Struttura di una descrizione delle attività</a:t>
            </a:r>
          </a:p>
        </p:txBody>
      </p:sp>
      <p:sp>
        <p:nvSpPr>
          <p:cNvPr id="7" name="CasellaDiTesto 6">
            <a:extLst>
              <a:ext uri="{FF2B5EF4-FFF2-40B4-BE49-F238E27FC236}">
                <a16:creationId xmlns:a16="http://schemas.microsoft.com/office/drawing/2014/main" id="{A481AD1F-A87C-1530-2038-16625F7DDD58}"/>
              </a:ext>
            </a:extLst>
          </p:cNvPr>
          <p:cNvSpPr txBox="1"/>
          <p:nvPr/>
        </p:nvSpPr>
        <p:spPr>
          <a:xfrm>
            <a:off x="2698364" y="3147532"/>
            <a:ext cx="7069605" cy="461665"/>
          </a:xfrm>
          <a:prstGeom prst="rect">
            <a:avLst/>
          </a:prstGeom>
          <a:noFill/>
        </p:spPr>
        <p:txBody>
          <a:bodyPr wrap="square">
            <a:spAutoFit/>
          </a:bodyPr>
          <a:lstStyle/>
          <a:p>
            <a:pPr algn="ctr"/>
            <a:r>
              <a:rPr lang="de-CH" sz="2400" b="1" u="sng" noProof="0" dirty="0"/>
              <a:t>Acquisire</a:t>
            </a:r>
            <a:r>
              <a:rPr lang="de-CH" sz="2400" b="1" noProof="0" dirty="0"/>
              <a:t> </a:t>
            </a:r>
            <a:r>
              <a:rPr lang="de-CH" sz="2400" b="1" u="sng" noProof="0" dirty="0"/>
              <a:t>nuove competenze </a:t>
            </a:r>
            <a:r>
              <a:rPr lang="de-CH" sz="2400" b="1" noProof="0" dirty="0"/>
              <a:t>nel </a:t>
            </a:r>
            <a:r>
              <a:rPr lang="de-CH" sz="2400" b="1" u="sng" noProof="0" dirty="0"/>
              <a:t>tempo libero</a:t>
            </a:r>
            <a:endParaRPr lang="de-CH" sz="2400" u="sng" noProof="0" dirty="0"/>
          </a:p>
        </p:txBody>
      </p:sp>
      <p:sp>
        <p:nvSpPr>
          <p:cNvPr id="10" name="CasellaDiTesto 9">
            <a:extLst>
              <a:ext uri="{FF2B5EF4-FFF2-40B4-BE49-F238E27FC236}">
                <a16:creationId xmlns:a16="http://schemas.microsoft.com/office/drawing/2014/main" id="{ED6E6F94-8249-C6F6-2800-89291F5433BE}"/>
              </a:ext>
            </a:extLst>
          </p:cNvPr>
          <p:cNvSpPr txBox="1"/>
          <p:nvPr/>
        </p:nvSpPr>
        <p:spPr>
          <a:xfrm>
            <a:off x="3996129" y="2459612"/>
            <a:ext cx="2524817" cy="369332"/>
          </a:xfrm>
          <a:prstGeom prst="rect">
            <a:avLst/>
          </a:prstGeom>
          <a:noFill/>
        </p:spPr>
        <p:txBody>
          <a:bodyPr wrap="square">
            <a:spAutoFit/>
          </a:bodyPr>
          <a:lstStyle/>
          <a:p>
            <a:pPr algn="ctr"/>
            <a:r>
              <a:rPr lang="en-US" dirty="0"/>
              <a:t>Obiettivo dell’azione</a:t>
            </a:r>
            <a:endParaRPr lang="en-US" sz="2400" dirty="0"/>
          </a:p>
        </p:txBody>
      </p:sp>
      <p:sp>
        <p:nvSpPr>
          <p:cNvPr id="11" name="CasellaDiTesto 10">
            <a:extLst>
              <a:ext uri="{FF2B5EF4-FFF2-40B4-BE49-F238E27FC236}">
                <a16:creationId xmlns:a16="http://schemas.microsoft.com/office/drawing/2014/main" id="{108AC418-F96D-12F5-7238-AF06C438B166}"/>
              </a:ext>
            </a:extLst>
          </p:cNvPr>
          <p:cNvSpPr txBox="1"/>
          <p:nvPr/>
        </p:nvSpPr>
        <p:spPr>
          <a:xfrm>
            <a:off x="8033008" y="2452742"/>
            <a:ext cx="2114158" cy="369332"/>
          </a:xfrm>
          <a:prstGeom prst="rect">
            <a:avLst/>
          </a:prstGeom>
          <a:noFill/>
        </p:spPr>
        <p:txBody>
          <a:bodyPr wrap="square">
            <a:spAutoFit/>
          </a:bodyPr>
          <a:lstStyle/>
          <a:p>
            <a:pPr algn="ctr"/>
            <a:r>
              <a:rPr lang="de-CH" noProof="0" dirty="0"/>
              <a:t>Contesto</a:t>
            </a:r>
            <a:endParaRPr lang="de-CH" sz="2400" noProof="0" dirty="0"/>
          </a:p>
        </p:txBody>
      </p:sp>
      <p:sp>
        <p:nvSpPr>
          <p:cNvPr id="29" name="CasellaDiTesto 28">
            <a:extLst>
              <a:ext uri="{FF2B5EF4-FFF2-40B4-BE49-F238E27FC236}">
                <a16:creationId xmlns:a16="http://schemas.microsoft.com/office/drawing/2014/main" id="{F9760C32-D843-ACA7-B311-55708527CDC8}"/>
              </a:ext>
            </a:extLst>
          </p:cNvPr>
          <p:cNvSpPr txBox="1"/>
          <p:nvPr/>
        </p:nvSpPr>
        <p:spPr>
          <a:xfrm>
            <a:off x="1652721" y="3976164"/>
            <a:ext cx="8886558" cy="2585323"/>
          </a:xfrm>
          <a:prstGeom prst="rect">
            <a:avLst/>
          </a:prstGeom>
          <a:noFill/>
        </p:spPr>
        <p:txBody>
          <a:bodyPr wrap="square">
            <a:spAutoFit/>
          </a:bodyPr>
          <a:lstStyle/>
          <a:p>
            <a:r>
              <a:rPr lang="en-US" dirty="0"/>
              <a:t>Di norma vi è:</a:t>
            </a:r>
          </a:p>
          <a:p>
            <a:r>
              <a:rPr lang="en-US" b="1" dirty="0"/>
              <a:t>un compito principale</a:t>
            </a:r>
            <a:r>
              <a:rPr lang="en-US" dirty="0"/>
              <a:t>, che rappresenta l’obiettivo primario, e</a:t>
            </a:r>
          </a:p>
          <a:p>
            <a:r>
              <a:rPr lang="en-US" b="1" dirty="0"/>
              <a:t>diversi compiti correlati da svolgere</a:t>
            </a:r>
            <a:r>
              <a:rPr lang="en-US" dirty="0"/>
              <a:t>, che lo supportano.</a:t>
            </a:r>
          </a:p>
          <a:p>
            <a:endParaRPr lang="en-US" dirty="0"/>
          </a:p>
          <a:p>
            <a:r>
              <a:rPr lang="en-US" dirty="0"/>
              <a:t>Ogni «Job To Be Done» comprende diverse </a:t>
            </a:r>
            <a:r>
              <a:rPr lang="en-US" dirty="0" err="1"/>
              <a:t>dimensioni</a:t>
            </a:r>
            <a:endParaRPr lang="en-US" dirty="0"/>
          </a:p>
          <a:p>
            <a:pPr marL="285750" indent="-285750">
              <a:buFont typeface="Arial" panose="020B0604020202020204" pitchFamily="34" charset="0"/>
              <a:buChar char="•"/>
            </a:pPr>
            <a:r>
              <a:rPr lang="en-US" b="1" dirty="0" err="1"/>
              <a:t>Funzionale</a:t>
            </a:r>
            <a:r>
              <a:rPr lang="en-US" b="1" dirty="0"/>
              <a:t> </a:t>
            </a:r>
            <a:r>
              <a:rPr lang="en-US" dirty="0"/>
              <a:t>(ad es. spostarsi da A a B)</a:t>
            </a:r>
          </a:p>
          <a:p>
            <a:pPr marL="285750" indent="-285750">
              <a:buFont typeface="Arial" panose="020B0604020202020204" pitchFamily="34" charset="0"/>
              <a:buChar char="•"/>
            </a:pPr>
            <a:r>
              <a:rPr lang="en-US" b="1" dirty="0"/>
              <a:t>Emotiva</a:t>
            </a:r>
            <a:r>
              <a:rPr lang="en-US" dirty="0"/>
              <a:t>, suddivisa in:</a:t>
            </a:r>
          </a:p>
          <a:p>
            <a:pPr marL="742950" lvl="1" indent="-285750">
              <a:buFont typeface="Arial" panose="020B0604020202020204" pitchFamily="34" charset="0"/>
              <a:buChar char="•"/>
            </a:pPr>
            <a:r>
              <a:rPr lang="en-US" b="1" dirty="0" err="1"/>
              <a:t>personale</a:t>
            </a:r>
            <a:r>
              <a:rPr lang="en-US" b="1" dirty="0"/>
              <a:t> </a:t>
            </a:r>
            <a:r>
              <a:rPr lang="en-US" dirty="0"/>
              <a:t>(come mi sento)</a:t>
            </a:r>
          </a:p>
          <a:p>
            <a:pPr marL="742950" lvl="1" indent="-285750">
              <a:buFont typeface="Arial" panose="020B0604020202020204" pitchFamily="34" charset="0"/>
              <a:buChar char="•"/>
            </a:pPr>
            <a:r>
              <a:rPr lang="en-US" b="1" dirty="0" err="1"/>
              <a:t>sociale</a:t>
            </a:r>
            <a:r>
              <a:rPr lang="en-US" b="1" dirty="0"/>
              <a:t> </a:t>
            </a:r>
            <a:r>
              <a:rPr lang="en-US" dirty="0"/>
              <a:t>(come vorrei essere visto dagli altri)</a:t>
            </a:r>
          </a:p>
        </p:txBody>
      </p:sp>
      <p:cxnSp>
        <p:nvCxnSpPr>
          <p:cNvPr id="33" name="Connettore 2 19">
            <a:extLst>
              <a:ext uri="{FF2B5EF4-FFF2-40B4-BE49-F238E27FC236}">
                <a16:creationId xmlns:a16="http://schemas.microsoft.com/office/drawing/2014/main" id="{4BEF20A9-8832-757C-05C2-9B4AFA0A5A8E}"/>
              </a:ext>
            </a:extLst>
          </p:cNvPr>
          <p:cNvCxnSpPr>
            <a:cxnSpLocks/>
          </p:cNvCxnSpPr>
          <p:nvPr/>
        </p:nvCxnSpPr>
        <p:spPr>
          <a:xfrm>
            <a:off x="5255674" y="2865948"/>
            <a:ext cx="0" cy="34031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7" name="Connettore 2 19">
            <a:extLst>
              <a:ext uri="{FF2B5EF4-FFF2-40B4-BE49-F238E27FC236}">
                <a16:creationId xmlns:a16="http://schemas.microsoft.com/office/drawing/2014/main" id="{3E7E9FD1-99C3-6A51-CB92-A247882DF184}"/>
              </a:ext>
            </a:extLst>
          </p:cNvPr>
          <p:cNvCxnSpPr>
            <a:cxnSpLocks/>
          </p:cNvCxnSpPr>
          <p:nvPr/>
        </p:nvCxnSpPr>
        <p:spPr>
          <a:xfrm flipV="1">
            <a:off x="5258537" y="2168591"/>
            <a:ext cx="0" cy="34031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8" name="Connettore 2 19">
            <a:extLst>
              <a:ext uri="{FF2B5EF4-FFF2-40B4-BE49-F238E27FC236}">
                <a16:creationId xmlns:a16="http://schemas.microsoft.com/office/drawing/2014/main" id="{0A760E85-F66D-188A-9633-CEFFE20C7F8E}"/>
              </a:ext>
            </a:extLst>
          </p:cNvPr>
          <p:cNvCxnSpPr>
            <a:cxnSpLocks/>
          </p:cNvCxnSpPr>
          <p:nvPr/>
        </p:nvCxnSpPr>
        <p:spPr>
          <a:xfrm>
            <a:off x="9078814" y="2875462"/>
            <a:ext cx="0" cy="34031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9" name="Connettore 2 19">
            <a:extLst>
              <a:ext uri="{FF2B5EF4-FFF2-40B4-BE49-F238E27FC236}">
                <a16:creationId xmlns:a16="http://schemas.microsoft.com/office/drawing/2014/main" id="{9777120D-F2A5-AB0A-71C0-F7F88F59DC9A}"/>
              </a:ext>
            </a:extLst>
          </p:cNvPr>
          <p:cNvCxnSpPr>
            <a:cxnSpLocks/>
          </p:cNvCxnSpPr>
          <p:nvPr/>
        </p:nvCxnSpPr>
        <p:spPr>
          <a:xfrm flipV="1">
            <a:off x="9090087" y="2161748"/>
            <a:ext cx="0" cy="34031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0" name="Connettore 2 19">
            <a:extLst>
              <a:ext uri="{FF2B5EF4-FFF2-40B4-BE49-F238E27FC236}">
                <a16:creationId xmlns:a16="http://schemas.microsoft.com/office/drawing/2014/main" id="{A9EB2672-9AF9-3794-DD40-0A1349ADE010}"/>
              </a:ext>
            </a:extLst>
          </p:cNvPr>
          <p:cNvCxnSpPr>
            <a:cxnSpLocks/>
          </p:cNvCxnSpPr>
          <p:nvPr/>
        </p:nvCxnSpPr>
        <p:spPr>
          <a:xfrm>
            <a:off x="3257883" y="2875462"/>
            <a:ext cx="0" cy="34031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1" name="Connettore 2 19">
            <a:extLst>
              <a:ext uri="{FF2B5EF4-FFF2-40B4-BE49-F238E27FC236}">
                <a16:creationId xmlns:a16="http://schemas.microsoft.com/office/drawing/2014/main" id="{6C574764-6A0E-2A93-7492-126EBA4638F3}"/>
              </a:ext>
            </a:extLst>
          </p:cNvPr>
          <p:cNvCxnSpPr>
            <a:cxnSpLocks/>
          </p:cNvCxnSpPr>
          <p:nvPr/>
        </p:nvCxnSpPr>
        <p:spPr>
          <a:xfrm flipV="1">
            <a:off x="3257883" y="2170144"/>
            <a:ext cx="0" cy="34031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 name="CasellaDiTesto 5">
            <a:extLst>
              <a:ext uri="{FF2B5EF4-FFF2-40B4-BE49-F238E27FC236}">
                <a16:creationId xmlns:a16="http://schemas.microsoft.com/office/drawing/2014/main" id="{8EB6C5ED-CD25-BBDD-550F-3F707155B63B}"/>
              </a:ext>
            </a:extLst>
          </p:cNvPr>
          <p:cNvSpPr txBox="1"/>
          <p:nvPr/>
        </p:nvSpPr>
        <p:spPr>
          <a:xfrm>
            <a:off x="2088298" y="2472906"/>
            <a:ext cx="1907832" cy="369332"/>
          </a:xfrm>
          <a:prstGeom prst="rect">
            <a:avLst/>
          </a:prstGeom>
          <a:noFill/>
        </p:spPr>
        <p:txBody>
          <a:bodyPr wrap="square">
            <a:spAutoFit/>
          </a:bodyPr>
          <a:lstStyle/>
          <a:p>
            <a:pPr algn="ctr"/>
            <a:r>
              <a:rPr lang="en-US" dirty="0"/>
              <a:t>Verbo d'azione</a:t>
            </a:r>
            <a:endParaRPr lang="en-US" sz="2400" dirty="0"/>
          </a:p>
        </p:txBody>
      </p:sp>
    </p:spTree>
    <p:extLst>
      <p:ext uri="{BB962C8B-B14F-4D97-AF65-F5344CB8AC3E}">
        <p14:creationId xmlns:p14="http://schemas.microsoft.com/office/powerpoint/2010/main" val="4278567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3135E-C9F1-2CF8-16FD-5D1CE92EEC7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3E3770F-F011-1797-B0DD-CFC15302213C}"/>
              </a:ext>
            </a:extLst>
          </p:cNvPr>
          <p:cNvSpPr txBox="1">
            <a:spLocks noChangeArrowheads="1"/>
          </p:cNvSpPr>
          <p:nvPr/>
        </p:nvSpPr>
        <p:spPr bwMode="auto">
          <a:xfrm>
            <a:off x="955852" y="260436"/>
            <a:ext cx="10171256" cy="657225"/>
          </a:xfrm>
          <a:prstGeom prst="rect">
            <a:avLst/>
          </a:prstGeom>
          <a:noFill/>
          <a:ln w="9525">
            <a:noFill/>
            <a:miter lim="800000"/>
            <a:headEnd/>
            <a:tailEnd/>
          </a:ln>
        </p:spPr>
        <p:txBody>
          <a:bodyPr anchor="ctr"/>
          <a:lstStyle/>
          <a:p>
            <a:pPr lvl="0">
              <a:defRPr/>
            </a:pPr>
            <a:r>
              <a:rPr lang="en-US" altLang="fr-FR" sz="2400" b="1" dirty="0">
                <a:solidFill>
                  <a:srgbClr val="0B4874"/>
                </a:solidFill>
                <a:ea typeface="ＭＳ Ｐゴシック" charset="0"/>
                <a:cs typeface="Arial"/>
              </a:rPr>
              <a:t>Come identificare i "Jobs To Be Done": mettersi nei panni </a:t>
            </a:r>
            <a:r>
              <a:rPr lang="en-US" altLang="fr-FR" sz="2400" b="1" dirty="0" err="1">
                <a:solidFill>
                  <a:srgbClr val="0B4874"/>
                </a:solidFill>
                <a:ea typeface="ＭＳ Ｐゴシック" charset="0"/>
                <a:cs typeface="Arial"/>
              </a:rPr>
              <a:t>dei</a:t>
            </a:r>
            <a:r>
              <a:rPr lang="en-US" altLang="fr-FR" sz="2400" b="1" dirty="0">
                <a:solidFill>
                  <a:srgbClr val="0B4874"/>
                </a:solidFill>
                <a:ea typeface="ＭＳ Ｐゴシック" charset="0"/>
                <a:cs typeface="Arial"/>
              </a:rPr>
              <a:t>/delle </a:t>
            </a:r>
            <a:r>
              <a:rPr lang="en-US" altLang="fr-FR" sz="2400" b="1" dirty="0" err="1">
                <a:solidFill>
                  <a:srgbClr val="0B4874"/>
                </a:solidFill>
                <a:ea typeface="ＭＳ Ｐゴシック" charset="0"/>
                <a:cs typeface="Arial"/>
              </a:rPr>
              <a:t>clienti</a:t>
            </a:r>
            <a:endParaRPr kumimoji="0" lang="de-CH"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endParaRPr>
          </a:p>
        </p:txBody>
      </p:sp>
      <p:sp>
        <p:nvSpPr>
          <p:cNvPr id="2" name="Foliennummernplatzhalter 1">
            <a:extLst>
              <a:ext uri="{FF2B5EF4-FFF2-40B4-BE49-F238E27FC236}">
                <a16:creationId xmlns:a16="http://schemas.microsoft.com/office/drawing/2014/main" id="{A35DFFD7-237D-D659-99D8-FE906996C9CE}"/>
              </a:ext>
            </a:extLst>
          </p:cNvPr>
          <p:cNvSpPr>
            <a:spLocks noGrp="1"/>
          </p:cNvSpPr>
          <p:nvPr>
            <p:ph type="sldNum" sz="quarter" idx="12"/>
          </p:nvPr>
        </p:nvSpPr>
        <p:spPr>
          <a:xfrm>
            <a:off x="11510081" y="6356351"/>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15</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11" name="CasellaDiTesto 10">
            <a:extLst>
              <a:ext uri="{FF2B5EF4-FFF2-40B4-BE49-F238E27FC236}">
                <a16:creationId xmlns:a16="http://schemas.microsoft.com/office/drawing/2014/main" id="{4D9724EE-41FC-FCF8-BF30-858595949336}"/>
              </a:ext>
            </a:extLst>
          </p:cNvPr>
          <p:cNvSpPr txBox="1"/>
          <p:nvPr/>
        </p:nvSpPr>
        <p:spPr>
          <a:xfrm>
            <a:off x="955851" y="1759257"/>
            <a:ext cx="5731819" cy="3693319"/>
          </a:xfrm>
          <a:prstGeom prst="rect">
            <a:avLst/>
          </a:prstGeom>
          <a:noFill/>
        </p:spPr>
        <p:txBody>
          <a:bodyPr wrap="square">
            <a:spAutoFit/>
          </a:bodyPr>
          <a:lstStyle/>
          <a:p>
            <a:r>
              <a:rPr lang="de-CH" noProof="0" dirty="0"/>
              <a:t>Per identificare il vero </a:t>
            </a:r>
            <a:r>
              <a:rPr lang="de-CH" b="1" noProof="0" dirty="0"/>
              <a:t>compito da </a:t>
            </a:r>
            <a:r>
              <a:rPr lang="de-CH" noProof="0" dirty="0"/>
              <a:t>svolgere, è necessario </a:t>
            </a:r>
            <a:r>
              <a:rPr lang="de-CH" b="1" noProof="0" dirty="0"/>
              <a:t>mettersi nei </a:t>
            </a:r>
            <a:r>
              <a:rPr lang="de-CH" b="1" noProof="0" dirty="0" err="1"/>
              <a:t>panni</a:t>
            </a:r>
            <a:r>
              <a:rPr lang="de-CH" b="1" noProof="0" dirty="0"/>
              <a:t> del/della </a:t>
            </a:r>
            <a:r>
              <a:rPr lang="de-CH" b="1" noProof="0" dirty="0" err="1"/>
              <a:t>cliente</a:t>
            </a:r>
            <a:r>
              <a:rPr lang="de-CH" noProof="0" dirty="0"/>
              <a:t>, osservarne e comprenderne il comportamento in situazioni reali.</a:t>
            </a:r>
          </a:p>
          <a:p>
            <a:endParaRPr lang="de-CH" b="1" noProof="0" dirty="0"/>
          </a:p>
          <a:p>
            <a:r>
              <a:rPr lang="de-CH" b="1" noProof="0" dirty="0"/>
              <a:t>Esempio 1:</a:t>
            </a:r>
            <a:endParaRPr lang="de-CH" noProof="0" dirty="0"/>
          </a:p>
          <a:p>
            <a:r>
              <a:rPr lang="de-CH" dirty="0"/>
              <a:t>c</a:t>
            </a:r>
            <a:r>
              <a:rPr lang="de-CH" noProof="0" dirty="0"/>
              <a:t>hi acquista un </a:t>
            </a:r>
            <a:r>
              <a:rPr lang="de-CH" b="1" noProof="0" dirty="0"/>
              <a:t>iPod </a:t>
            </a:r>
            <a:r>
              <a:rPr lang="de-CH" noProof="0" dirty="0"/>
              <a:t>non acquista</a:t>
            </a:r>
            <a:r>
              <a:rPr lang="de-CH" b="1" noProof="0" dirty="0"/>
              <a:t> 1 GB di spazio di memoria</a:t>
            </a:r>
            <a:r>
              <a:rPr lang="de-CH" noProof="0" dirty="0"/>
              <a:t>, ma </a:t>
            </a:r>
            <a:r>
              <a:rPr lang="de-CH" b="1" noProof="0" dirty="0"/>
              <a:t>«1.000 canzoni in tasca».</a:t>
            </a:r>
          </a:p>
          <a:p>
            <a:endParaRPr lang="de-CH" noProof="0" dirty="0"/>
          </a:p>
          <a:p>
            <a:r>
              <a:rPr lang="de-CH" b="1" noProof="0" dirty="0"/>
              <a:t>Il valore </a:t>
            </a:r>
            <a:r>
              <a:rPr lang="de-CH" noProof="0" dirty="0"/>
              <a:t>nasce quando comprendiamo davvero </a:t>
            </a:r>
            <a:r>
              <a:rPr lang="de-CH" b="1" noProof="0" dirty="0"/>
              <a:t>ciò </a:t>
            </a:r>
            <a:r>
              <a:rPr lang="de-CH" b="1" noProof="0" dirty="0" err="1"/>
              <a:t>che</a:t>
            </a:r>
            <a:r>
              <a:rPr lang="de-CH" b="1" noProof="0" dirty="0"/>
              <a:t> il/la </a:t>
            </a:r>
            <a:r>
              <a:rPr lang="de-CH" b="1" noProof="0" dirty="0" err="1"/>
              <a:t>cliente</a:t>
            </a:r>
            <a:r>
              <a:rPr lang="de-CH" b="1" noProof="0" dirty="0"/>
              <a:t> desidera ottenere </a:t>
            </a:r>
            <a:r>
              <a:rPr lang="de-CH" noProof="0" dirty="0"/>
              <a:t>e sviluppiamo un’offerta che soddisfi questo desiderio.</a:t>
            </a:r>
          </a:p>
        </p:txBody>
      </p:sp>
      <p:pic>
        <p:nvPicPr>
          <p:cNvPr id="5" name="Immagine 4">
            <a:extLst>
              <a:ext uri="{FF2B5EF4-FFF2-40B4-BE49-F238E27FC236}">
                <a16:creationId xmlns:a16="http://schemas.microsoft.com/office/drawing/2014/main" id="{CB966A65-1B5E-E217-76A6-16DEDBF69A91}"/>
              </a:ext>
            </a:extLst>
          </p:cNvPr>
          <p:cNvPicPr>
            <a:picLocks noChangeAspect="1"/>
          </p:cNvPicPr>
          <p:nvPr/>
        </p:nvPicPr>
        <p:blipFill>
          <a:blip r:embed="rId3" cstate="email">
            <a:extLst>
              <a:ext uri="{28A0092B-C50C-407E-A947-70E740481C1C}">
                <a14:useLocalDpi xmlns:a14="http://schemas.microsoft.com/office/drawing/2010/main"/>
              </a:ext>
            </a:extLst>
          </a:blip>
          <a:srcRect l="57038"/>
          <a:stretch>
            <a:fillRect/>
          </a:stretch>
        </p:blipFill>
        <p:spPr>
          <a:xfrm>
            <a:off x="6513533" y="1976728"/>
            <a:ext cx="4613575" cy="3304826"/>
          </a:xfrm>
          <a:prstGeom prst="rect">
            <a:avLst/>
          </a:prstGeom>
        </p:spPr>
      </p:pic>
      <p:sp>
        <p:nvSpPr>
          <p:cNvPr id="6" name="Rectangle 2">
            <a:extLst>
              <a:ext uri="{FF2B5EF4-FFF2-40B4-BE49-F238E27FC236}">
                <a16:creationId xmlns:a16="http://schemas.microsoft.com/office/drawing/2014/main" id="{71E00F6A-AF9A-DBF6-F9A9-5BB56EC4CF51}"/>
              </a:ext>
            </a:extLst>
          </p:cNvPr>
          <p:cNvSpPr txBox="1">
            <a:spLocks noChangeArrowheads="1"/>
          </p:cNvSpPr>
          <p:nvPr/>
        </p:nvSpPr>
        <p:spPr bwMode="auto">
          <a:xfrm>
            <a:off x="6676095" y="5012645"/>
            <a:ext cx="1326551" cy="328613"/>
          </a:xfrm>
          <a:prstGeom prst="rect">
            <a:avLst/>
          </a:prstGeom>
          <a:noFill/>
          <a:ln w="9525">
            <a:noFill/>
            <a:miter lim="800000"/>
            <a:headEnd/>
            <a:tailEnd/>
          </a:ln>
        </p:spPr>
        <p:txBody>
          <a:bodyPr anchor="ctr"/>
          <a:lstStyle/>
          <a:p>
            <a:pPr lvl="0" algn="ctr">
              <a:defRPr/>
            </a:pPr>
            <a:r>
              <a:rPr lang="de-CH" sz="1000" b="1" dirty="0">
                <a:solidFill>
                  <a:srgbClr val="686868"/>
                </a:solidFill>
                <a:ea typeface="ＭＳ Ｐゴシック" charset="0"/>
                <a:cs typeface="Arial"/>
              </a:rPr>
              <a:t>Fonte</a:t>
            </a:r>
            <a:r>
              <a:rPr lang="de-CH" sz="1000" b="1" noProof="0" dirty="0">
                <a:solidFill>
                  <a:srgbClr val="686868"/>
                </a:solidFill>
                <a:ea typeface="ＭＳ Ｐゴシック" charset="0"/>
                <a:cs typeface="Arial"/>
              </a:rPr>
              <a:t>: </a:t>
            </a:r>
            <a:r>
              <a:rPr lang="de-CH" sz="1000" noProof="0" dirty="0">
                <a:solidFill>
                  <a:srgbClr val="686868"/>
                </a:solidFill>
                <a:ea typeface="ＭＳ Ｐゴシック" charset="0"/>
                <a:cs typeface="Arial"/>
                <a:hlinkClick r:id="rId4">
                  <a:extLst>
                    <a:ext uri="{A12FA001-AC4F-418D-AE19-62706E023703}">
                      <ahyp:hlinkClr xmlns:ahyp="http://schemas.microsoft.com/office/drawing/2018/hyperlinkcolor" val="tx"/>
                    </a:ext>
                  </a:extLst>
                </a:hlinkClick>
              </a:rPr>
              <a:t>Link</a:t>
            </a:r>
            <a:endParaRPr kumimoji="0" lang="de-CH" sz="1000" i="0" u="none" strike="noStrike" kern="1200" cap="none" spc="0" normalizeH="0" baseline="0" noProof="0" dirty="0">
              <a:ln>
                <a:noFill/>
              </a:ln>
              <a:solidFill>
                <a:srgbClr val="686868"/>
              </a:solidFill>
              <a:effectLst/>
              <a:uLnTx/>
              <a:uFillTx/>
              <a:latin typeface="Century Gothic"/>
              <a:ea typeface="ＭＳ Ｐゴシック" charset="0"/>
              <a:cs typeface="Arial"/>
            </a:endParaRPr>
          </a:p>
        </p:txBody>
      </p:sp>
    </p:spTree>
    <p:extLst>
      <p:ext uri="{BB962C8B-B14F-4D97-AF65-F5344CB8AC3E}">
        <p14:creationId xmlns:p14="http://schemas.microsoft.com/office/powerpoint/2010/main" val="14569763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66D7A4-3CB1-AC1E-F615-34BDE67E6EB5}"/>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B93CE21-4985-7BA9-64B6-D080499CC400}"/>
              </a:ext>
            </a:extLst>
          </p:cNvPr>
          <p:cNvSpPr>
            <a:spLocks noGrp="1"/>
          </p:cNvSpPr>
          <p:nvPr>
            <p:ph type="sldNum" sz="quarter" idx="12"/>
          </p:nvPr>
        </p:nvSpPr>
        <p:spPr>
          <a:xfrm>
            <a:off x="11510081" y="6356351"/>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16</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11" name="CasellaDiTesto 10">
            <a:extLst>
              <a:ext uri="{FF2B5EF4-FFF2-40B4-BE49-F238E27FC236}">
                <a16:creationId xmlns:a16="http://schemas.microsoft.com/office/drawing/2014/main" id="{2BCB853B-29EF-56D1-6254-35ED3CD8A4C8}"/>
              </a:ext>
            </a:extLst>
          </p:cNvPr>
          <p:cNvSpPr txBox="1"/>
          <p:nvPr/>
        </p:nvSpPr>
        <p:spPr>
          <a:xfrm>
            <a:off x="946020" y="1766169"/>
            <a:ext cx="4367710" cy="1477328"/>
          </a:xfrm>
          <a:prstGeom prst="rect">
            <a:avLst/>
          </a:prstGeom>
          <a:noFill/>
        </p:spPr>
        <p:txBody>
          <a:bodyPr wrap="square">
            <a:spAutoFit/>
          </a:bodyPr>
          <a:lstStyle/>
          <a:p>
            <a:r>
              <a:rPr lang="en-US" b="1" dirty="0" err="1"/>
              <a:t>Esempio</a:t>
            </a:r>
            <a:r>
              <a:rPr lang="en-US" b="1" dirty="0"/>
              <a:t> 2:</a:t>
            </a:r>
            <a:endParaRPr lang="en-US" dirty="0"/>
          </a:p>
          <a:p>
            <a:r>
              <a:rPr lang="en-US" dirty="0"/>
              <a:t>Uno skateboarder non acquista </a:t>
            </a:r>
            <a:r>
              <a:rPr lang="en-US" b="1" dirty="0"/>
              <a:t>cuscinetti in carbonio </a:t>
            </a:r>
            <a:r>
              <a:rPr lang="en-US" dirty="0"/>
              <a:t>o </a:t>
            </a:r>
            <a:r>
              <a:rPr lang="en-US" b="1" dirty="0"/>
              <a:t>ruote in poliuretano</a:t>
            </a:r>
            <a:r>
              <a:rPr lang="en-US" dirty="0"/>
              <a:t>: acquista </a:t>
            </a:r>
            <a:r>
              <a:rPr lang="en-US" b="1" dirty="0"/>
              <a:t>la possibilità di fare un ollie e divertirsi</a:t>
            </a:r>
            <a:r>
              <a:rPr lang="en-US" dirty="0"/>
              <a:t>.</a:t>
            </a:r>
          </a:p>
        </p:txBody>
      </p:sp>
      <p:pic>
        <p:nvPicPr>
          <p:cNvPr id="5" name="Immagine 4">
            <a:extLst>
              <a:ext uri="{FF2B5EF4-FFF2-40B4-BE49-F238E27FC236}">
                <a16:creationId xmlns:a16="http://schemas.microsoft.com/office/drawing/2014/main" id="{16D31081-0890-B2CD-F159-23EE60DCC3CD}"/>
              </a:ext>
            </a:extLst>
          </p:cNvPr>
          <p:cNvPicPr>
            <a:picLocks noChangeAspect="1"/>
          </p:cNvPicPr>
          <p:nvPr/>
        </p:nvPicPr>
        <p:blipFill>
          <a:blip r:embed="rId3" cstate="email">
            <a:extLst>
              <a:ext uri="{28A0092B-C50C-407E-A947-70E740481C1C}">
                <a14:useLocalDpi xmlns:a14="http://schemas.microsoft.com/office/drawing/2010/main"/>
              </a:ext>
            </a:extLst>
          </a:blip>
          <a:srcRect r="42496"/>
          <a:stretch>
            <a:fillRect/>
          </a:stretch>
        </p:blipFill>
        <p:spPr>
          <a:xfrm>
            <a:off x="5334928" y="1889046"/>
            <a:ext cx="6175153" cy="3304826"/>
          </a:xfrm>
          <a:prstGeom prst="rect">
            <a:avLst/>
          </a:prstGeom>
        </p:spPr>
      </p:pic>
      <p:sp>
        <p:nvSpPr>
          <p:cNvPr id="4" name="Rectangle 2">
            <a:extLst>
              <a:ext uri="{FF2B5EF4-FFF2-40B4-BE49-F238E27FC236}">
                <a16:creationId xmlns:a16="http://schemas.microsoft.com/office/drawing/2014/main" id="{78493E43-0C60-B08F-F624-3DA302BF6AD9}"/>
              </a:ext>
            </a:extLst>
          </p:cNvPr>
          <p:cNvSpPr txBox="1">
            <a:spLocks noChangeArrowheads="1"/>
          </p:cNvSpPr>
          <p:nvPr/>
        </p:nvSpPr>
        <p:spPr bwMode="auto">
          <a:xfrm>
            <a:off x="955852" y="260436"/>
            <a:ext cx="10171256" cy="657225"/>
          </a:xfrm>
          <a:prstGeom prst="rect">
            <a:avLst/>
          </a:prstGeom>
          <a:noFill/>
          <a:ln w="9525">
            <a:noFill/>
            <a:miter lim="800000"/>
            <a:headEnd/>
            <a:tailEnd/>
          </a:ln>
        </p:spPr>
        <p:txBody>
          <a:bodyPr anchor="ctr"/>
          <a:lstStyle/>
          <a:p>
            <a:pPr lvl="0">
              <a:defRPr/>
            </a:pPr>
            <a:r>
              <a:rPr lang="en-US" altLang="fr-FR" sz="2400" b="1" dirty="0">
                <a:solidFill>
                  <a:srgbClr val="0B4874"/>
                </a:solidFill>
                <a:ea typeface="ＭＳ Ｐゴシック" charset="0"/>
                <a:cs typeface="Arial"/>
              </a:rPr>
              <a:t>Come identificare i «Jobs To Be Done»: mettersi nei panni </a:t>
            </a:r>
            <a:r>
              <a:rPr lang="en-US" altLang="fr-FR" sz="2400" b="1" dirty="0" err="1">
                <a:solidFill>
                  <a:srgbClr val="0B4874"/>
                </a:solidFill>
                <a:ea typeface="ＭＳ Ｐゴシック" charset="0"/>
                <a:cs typeface="Arial"/>
              </a:rPr>
              <a:t>dei</a:t>
            </a:r>
            <a:r>
              <a:rPr lang="en-US" altLang="fr-FR" sz="2400" b="1" dirty="0">
                <a:solidFill>
                  <a:srgbClr val="0B4874"/>
                </a:solidFill>
                <a:ea typeface="ＭＳ Ｐゴシック" charset="0"/>
                <a:cs typeface="Arial"/>
              </a:rPr>
              <a:t>/delle </a:t>
            </a:r>
            <a:r>
              <a:rPr lang="en-US" altLang="fr-FR" sz="2400" b="1" dirty="0" err="1">
                <a:solidFill>
                  <a:srgbClr val="0B4874"/>
                </a:solidFill>
                <a:ea typeface="ＭＳ Ｐゴシック" charset="0"/>
                <a:cs typeface="Arial"/>
              </a:rPr>
              <a:t>clienti</a:t>
            </a:r>
            <a:endParaRPr kumimoji="0" lang="de-CH"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endParaRPr>
          </a:p>
        </p:txBody>
      </p:sp>
      <p:sp>
        <p:nvSpPr>
          <p:cNvPr id="6" name="Rectangle 2">
            <a:extLst>
              <a:ext uri="{FF2B5EF4-FFF2-40B4-BE49-F238E27FC236}">
                <a16:creationId xmlns:a16="http://schemas.microsoft.com/office/drawing/2014/main" id="{87AC0A83-F0C8-4C24-588D-3742C9B985F8}"/>
              </a:ext>
            </a:extLst>
          </p:cNvPr>
          <p:cNvSpPr txBox="1">
            <a:spLocks noChangeArrowheads="1"/>
          </p:cNvSpPr>
          <p:nvPr/>
        </p:nvSpPr>
        <p:spPr bwMode="auto">
          <a:xfrm>
            <a:off x="5203428" y="5193872"/>
            <a:ext cx="1326551" cy="328613"/>
          </a:xfrm>
          <a:prstGeom prst="rect">
            <a:avLst/>
          </a:prstGeom>
          <a:noFill/>
          <a:ln w="9525">
            <a:noFill/>
            <a:miter lim="800000"/>
            <a:headEnd/>
            <a:tailEnd/>
          </a:ln>
        </p:spPr>
        <p:txBody>
          <a:bodyPr anchor="ctr"/>
          <a:lstStyle/>
          <a:p>
            <a:pPr lvl="0" algn="ctr">
              <a:defRPr/>
            </a:pPr>
            <a:r>
              <a:rPr lang="de-CH" sz="1000" b="1" noProof="0" dirty="0">
                <a:solidFill>
                  <a:srgbClr val="686868"/>
                </a:solidFill>
                <a:latin typeface="Century Gothic" panose="020B0502020202020204" pitchFamily="34" charset="0"/>
                <a:ea typeface="ＭＳ Ｐゴシック" charset="0"/>
              </a:rPr>
              <a:t>Fonte: </a:t>
            </a:r>
            <a:r>
              <a:rPr lang="de-CH" sz="1000" noProof="0" dirty="0">
                <a:solidFill>
                  <a:srgbClr val="686868"/>
                </a:solidFill>
                <a:latin typeface="Century Gothic" panose="020B0502020202020204" pitchFamily="34" charset="0"/>
                <a:ea typeface="ＭＳ Ｐゴシック" charset="0"/>
                <a:hlinkClick r:id="rId4">
                  <a:extLst>
                    <a:ext uri="{A12FA001-AC4F-418D-AE19-62706E023703}">
                      <ahyp:hlinkClr xmlns:ahyp="http://schemas.microsoft.com/office/drawing/2018/hyperlinkcolor" val="tx"/>
                    </a:ext>
                  </a:extLst>
                </a:hlinkClick>
              </a:rPr>
              <a:t>Link</a:t>
            </a:r>
            <a:endParaRPr kumimoji="0" lang="de-CH" sz="1000" i="0" u="none" strike="noStrike" kern="1200" cap="none" spc="0" normalizeH="0" baseline="0" noProof="0" dirty="0">
              <a:ln>
                <a:noFill/>
              </a:ln>
              <a:solidFill>
                <a:srgbClr val="686868"/>
              </a:solidFill>
              <a:effectLst/>
              <a:uLnTx/>
              <a:uFillTx/>
              <a:latin typeface="Century Gothic" panose="020B0502020202020204" pitchFamily="34" charset="0"/>
              <a:ea typeface="ＭＳ Ｐゴシック" charset="0"/>
            </a:endParaRPr>
          </a:p>
        </p:txBody>
      </p:sp>
    </p:spTree>
    <p:extLst>
      <p:ext uri="{BB962C8B-B14F-4D97-AF65-F5344CB8AC3E}">
        <p14:creationId xmlns:p14="http://schemas.microsoft.com/office/powerpoint/2010/main" val="18875992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7A30E-CACA-8C17-609A-42DC79E7B08D}"/>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8CAB0813-927D-401B-69F2-0BD68C6908A2}"/>
              </a:ext>
            </a:extLst>
          </p:cNvPr>
          <p:cNvSpPr txBox="1">
            <a:spLocks noChangeArrowheads="1"/>
          </p:cNvSpPr>
          <p:nvPr/>
        </p:nvSpPr>
        <p:spPr bwMode="auto">
          <a:xfrm>
            <a:off x="955852" y="117004"/>
            <a:ext cx="9641391" cy="657225"/>
          </a:xfrm>
          <a:prstGeom prst="rect">
            <a:avLst/>
          </a:prstGeom>
          <a:noFill/>
          <a:ln w="9525">
            <a:noFill/>
            <a:miter lim="800000"/>
            <a:headEnd/>
            <a:tailEnd/>
          </a:ln>
        </p:spPr>
        <p:txBody>
          <a:bodyPr anchor="ctr"/>
          <a:lstStyle/>
          <a:p>
            <a:pPr lvl="0">
              <a:defRPr/>
            </a:pPr>
            <a:r>
              <a:rPr lang="de-CH" sz="2400" b="1" noProof="0" dirty="0">
                <a:solidFill>
                  <a:srgbClr val="0B4874"/>
                </a:solidFill>
                <a:ea typeface="ＭＳ Ｐゴシック" charset="0"/>
                <a:cs typeface="Arial"/>
              </a:rPr>
              <a:t>Il rapporto tra i «pain points» («punti dolenti») e i «Jobs to be </a:t>
            </a:r>
            <a:r>
              <a:rPr lang="de-CH" sz="2400" b="1" noProof="0" dirty="0" err="1">
                <a:solidFill>
                  <a:srgbClr val="0B4874"/>
                </a:solidFill>
                <a:ea typeface="ＭＳ Ｐゴシック" charset="0"/>
                <a:cs typeface="Arial"/>
              </a:rPr>
              <a:t>done</a:t>
            </a:r>
            <a:r>
              <a:rPr lang="de-CH" sz="2400" b="1" noProof="0" dirty="0">
                <a:solidFill>
                  <a:srgbClr val="0B4874"/>
                </a:solidFill>
                <a:ea typeface="ＭＳ Ｐゴシック" charset="0"/>
                <a:cs typeface="Arial"/>
              </a:rPr>
              <a:t>»</a:t>
            </a:r>
            <a:endParaRPr kumimoji="0" lang="de-CH" sz="2400" b="1" i="0" u="none" strike="noStrike" kern="1200" cap="none" spc="0" normalizeH="0" baseline="0" noProof="0" dirty="0">
              <a:ln>
                <a:noFill/>
              </a:ln>
              <a:solidFill>
                <a:srgbClr val="0B4874"/>
              </a:solidFill>
              <a:effectLst/>
              <a:uLnTx/>
              <a:uFillTx/>
              <a:latin typeface="Century Gothic"/>
              <a:ea typeface="ＭＳ Ｐゴシック" charset="0"/>
              <a:cs typeface="Arial"/>
            </a:endParaRPr>
          </a:p>
        </p:txBody>
      </p:sp>
      <p:sp>
        <p:nvSpPr>
          <p:cNvPr id="2" name="Foliennummernplatzhalter 1">
            <a:extLst>
              <a:ext uri="{FF2B5EF4-FFF2-40B4-BE49-F238E27FC236}">
                <a16:creationId xmlns:a16="http://schemas.microsoft.com/office/drawing/2014/main" id="{F588C3C2-D999-C5D9-22D8-2DD671FAE912}"/>
              </a:ext>
            </a:extLst>
          </p:cNvPr>
          <p:cNvSpPr>
            <a:spLocks noGrp="1"/>
          </p:cNvSpPr>
          <p:nvPr>
            <p:ph type="sldNum" sz="quarter" idx="12"/>
          </p:nvPr>
        </p:nvSpPr>
        <p:spPr>
          <a:xfrm>
            <a:off x="11510081" y="6356351"/>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17</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pic>
        <p:nvPicPr>
          <p:cNvPr id="6" name="Immagine 5">
            <a:extLst>
              <a:ext uri="{FF2B5EF4-FFF2-40B4-BE49-F238E27FC236}">
                <a16:creationId xmlns:a16="http://schemas.microsoft.com/office/drawing/2014/main" id="{D6350869-E6AA-E221-8D2A-8BA60C8DBC54}"/>
              </a:ext>
            </a:extLst>
          </p:cNvPr>
          <p:cNvPicPr>
            <a:picLocks noChangeAspect="1"/>
          </p:cNvPicPr>
          <p:nvPr/>
        </p:nvPicPr>
        <p:blipFill>
          <a:blip r:embed="rId3" cstate="email">
            <a:extLst>
              <a:ext uri="{28A0092B-C50C-407E-A947-70E740481C1C}">
                <a14:useLocalDpi xmlns:a14="http://schemas.microsoft.com/office/drawing/2010/main"/>
              </a:ext>
            </a:extLst>
          </a:blip>
          <a:srcRect r="53427"/>
          <a:stretch>
            <a:fillRect/>
          </a:stretch>
        </p:blipFill>
        <p:spPr>
          <a:xfrm>
            <a:off x="1058732" y="1242788"/>
            <a:ext cx="4799382" cy="3417702"/>
          </a:xfrm>
          <a:prstGeom prst="rect">
            <a:avLst/>
          </a:prstGeom>
        </p:spPr>
      </p:pic>
      <p:sp>
        <p:nvSpPr>
          <p:cNvPr id="8" name="CasellaDiTesto 7">
            <a:extLst>
              <a:ext uri="{FF2B5EF4-FFF2-40B4-BE49-F238E27FC236}">
                <a16:creationId xmlns:a16="http://schemas.microsoft.com/office/drawing/2014/main" id="{8CEEEEF9-6863-77C8-D06B-0C9CAF5596DE}"/>
              </a:ext>
            </a:extLst>
          </p:cNvPr>
          <p:cNvSpPr txBox="1"/>
          <p:nvPr/>
        </p:nvSpPr>
        <p:spPr>
          <a:xfrm>
            <a:off x="955852" y="5114671"/>
            <a:ext cx="10451846" cy="923330"/>
          </a:xfrm>
          <a:prstGeom prst="rect">
            <a:avLst/>
          </a:prstGeom>
          <a:noFill/>
        </p:spPr>
        <p:txBody>
          <a:bodyPr wrap="square">
            <a:spAutoFit/>
          </a:bodyPr>
          <a:lstStyle/>
          <a:p>
            <a:r>
              <a:rPr lang="en-US" b="1" dirty="0"/>
              <a:t>Si crea valore quando la soluzione:</a:t>
            </a:r>
            <a:endParaRPr lang="en-US" dirty="0"/>
          </a:p>
          <a:p>
            <a:pPr marL="285750" indent="-285750">
              <a:buFont typeface="Arial" panose="020B0604020202020204" pitchFamily="34" charset="0"/>
              <a:buChar char="•"/>
            </a:pPr>
            <a:r>
              <a:rPr lang="en-US" dirty="0" err="1"/>
              <a:t>aiuta</a:t>
            </a:r>
            <a:r>
              <a:rPr lang="en-US" dirty="0"/>
              <a:t> il/la </a:t>
            </a:r>
            <a:r>
              <a:rPr lang="en-US" dirty="0" err="1"/>
              <a:t>cliente</a:t>
            </a:r>
            <a:r>
              <a:rPr lang="en-US" dirty="0"/>
              <a:t> </a:t>
            </a:r>
            <a:r>
              <a:rPr lang="en-US" b="1" dirty="0"/>
              <a:t>a portare a termine il proprio compito</a:t>
            </a:r>
            <a:r>
              <a:rPr lang="en-US" dirty="0"/>
              <a:t>,</a:t>
            </a:r>
          </a:p>
          <a:p>
            <a:pPr marL="285750" indent="-285750">
              <a:buFont typeface="Arial" panose="020B0604020202020204" pitchFamily="34" charset="0"/>
              <a:buChar char="•"/>
            </a:pPr>
            <a:r>
              <a:rPr lang="en-US" dirty="0"/>
              <a:t>elimina i problemi che ostacolano il processo.</a:t>
            </a:r>
          </a:p>
        </p:txBody>
      </p:sp>
      <p:pic>
        <p:nvPicPr>
          <p:cNvPr id="4" name="Immagine 3">
            <a:extLst>
              <a:ext uri="{FF2B5EF4-FFF2-40B4-BE49-F238E27FC236}">
                <a16:creationId xmlns:a16="http://schemas.microsoft.com/office/drawing/2014/main" id="{A860EBC0-969D-45AE-94A7-FA1B36DDCB81}"/>
              </a:ext>
            </a:extLst>
          </p:cNvPr>
          <p:cNvPicPr>
            <a:picLocks noChangeAspect="1"/>
          </p:cNvPicPr>
          <p:nvPr/>
        </p:nvPicPr>
        <p:blipFill>
          <a:blip r:embed="rId4" cstate="email">
            <a:extLst>
              <a:ext uri="{28A0092B-C50C-407E-A947-70E740481C1C}">
                <a14:useLocalDpi xmlns:a14="http://schemas.microsoft.com/office/drawing/2010/main"/>
              </a:ext>
            </a:extLst>
          </a:blip>
          <a:srcRect l="48091" t="14861"/>
          <a:stretch>
            <a:fillRect/>
          </a:stretch>
        </p:blipFill>
        <p:spPr>
          <a:xfrm>
            <a:off x="5977053" y="1700680"/>
            <a:ext cx="5635083" cy="3065287"/>
          </a:xfrm>
          <a:prstGeom prst="rect">
            <a:avLst/>
          </a:prstGeom>
        </p:spPr>
      </p:pic>
      <p:sp>
        <p:nvSpPr>
          <p:cNvPr id="7" name="Rectangle 2">
            <a:extLst>
              <a:ext uri="{FF2B5EF4-FFF2-40B4-BE49-F238E27FC236}">
                <a16:creationId xmlns:a16="http://schemas.microsoft.com/office/drawing/2014/main" id="{244623B2-9751-3504-EA27-99D8293D1876}"/>
              </a:ext>
            </a:extLst>
          </p:cNvPr>
          <p:cNvSpPr txBox="1">
            <a:spLocks noChangeArrowheads="1"/>
          </p:cNvSpPr>
          <p:nvPr/>
        </p:nvSpPr>
        <p:spPr bwMode="auto">
          <a:xfrm>
            <a:off x="955852" y="4721453"/>
            <a:ext cx="1326551" cy="328613"/>
          </a:xfrm>
          <a:prstGeom prst="rect">
            <a:avLst/>
          </a:prstGeom>
          <a:noFill/>
          <a:ln w="9525">
            <a:noFill/>
            <a:miter lim="800000"/>
            <a:headEnd/>
            <a:tailEnd/>
          </a:ln>
        </p:spPr>
        <p:txBody>
          <a:bodyPr anchor="ctr"/>
          <a:lstStyle/>
          <a:p>
            <a:pPr lvl="0" algn="ctr">
              <a:defRPr/>
            </a:pPr>
            <a:r>
              <a:rPr lang="de-CH" sz="1000" b="1" noProof="0" dirty="0">
                <a:solidFill>
                  <a:srgbClr val="686868"/>
                </a:solidFill>
                <a:latin typeface="Century Gothic" panose="020B0502020202020204" pitchFamily="34" charset="0"/>
                <a:ea typeface="ＭＳ Ｐゴシック" charset="0"/>
              </a:rPr>
              <a:t>Fonte: </a:t>
            </a:r>
            <a:r>
              <a:rPr lang="de-CH" sz="1000" noProof="0" dirty="0">
                <a:solidFill>
                  <a:srgbClr val="686868"/>
                </a:solidFill>
                <a:latin typeface="Century Gothic" panose="020B0502020202020204" pitchFamily="34" charset="0"/>
                <a:ea typeface="ＭＳ Ｐゴシック" charset="0"/>
                <a:hlinkClick r:id="rId5">
                  <a:extLst>
                    <a:ext uri="{A12FA001-AC4F-418D-AE19-62706E023703}">
                      <ahyp:hlinkClr xmlns:ahyp="http://schemas.microsoft.com/office/drawing/2018/hyperlinkcolor" val="tx"/>
                    </a:ext>
                  </a:extLst>
                </a:hlinkClick>
              </a:rPr>
              <a:t>Link</a:t>
            </a:r>
            <a:endParaRPr kumimoji="0" lang="de-CH" sz="1000" i="0" u="none" strike="noStrike" kern="1200" cap="none" spc="0" normalizeH="0" baseline="0" noProof="0" dirty="0">
              <a:ln>
                <a:noFill/>
              </a:ln>
              <a:solidFill>
                <a:srgbClr val="686868"/>
              </a:solidFill>
              <a:effectLst/>
              <a:uLnTx/>
              <a:uFillTx/>
              <a:latin typeface="Century Gothic" panose="020B0502020202020204" pitchFamily="34" charset="0"/>
              <a:ea typeface="ＭＳ Ｐゴシック" charset="0"/>
            </a:endParaRPr>
          </a:p>
        </p:txBody>
      </p:sp>
    </p:spTree>
    <p:extLst>
      <p:ext uri="{BB962C8B-B14F-4D97-AF65-F5344CB8AC3E}">
        <p14:creationId xmlns:p14="http://schemas.microsoft.com/office/powerpoint/2010/main" val="15747835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1226D2-2569-0AF7-DA02-9AFB78F3D8F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8E56E02-FFF4-DA10-C078-81DA5E269411}"/>
              </a:ext>
            </a:extLst>
          </p:cNvPr>
          <p:cNvSpPr txBox="1">
            <a:spLocks noChangeArrowheads="1"/>
          </p:cNvSpPr>
          <p:nvPr/>
        </p:nvSpPr>
        <p:spPr bwMode="auto">
          <a:xfrm>
            <a:off x="955852" y="243792"/>
            <a:ext cx="9406555" cy="657225"/>
          </a:xfrm>
          <a:prstGeom prst="rect">
            <a:avLst/>
          </a:prstGeom>
          <a:noFill/>
          <a:ln w="9525">
            <a:noFill/>
            <a:miter lim="800000"/>
            <a:headEnd/>
            <a:tailEnd/>
          </a:ln>
        </p:spPr>
        <p:txBody>
          <a:bodyPr anchor="ctr"/>
          <a:lstStyle/>
          <a:p>
            <a:pPr lvl="0">
              <a:defRPr/>
            </a:pPr>
            <a:r>
              <a:rPr lang="en-US" altLang="fr-FR" sz="2400" b="1" dirty="0">
                <a:solidFill>
                  <a:srgbClr val="0B4874"/>
                </a:solidFill>
                <a:ea typeface="ＭＳ Ｐゴシック" charset="0"/>
                <a:cs typeface="Arial"/>
              </a:rPr>
              <a:t>Come potremmo…?</a:t>
            </a:r>
            <a:endParaRPr kumimoji="0" lang="de-CH"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endParaRPr>
          </a:p>
        </p:txBody>
      </p:sp>
      <p:sp>
        <p:nvSpPr>
          <p:cNvPr id="2" name="Foliennummernplatzhalter 1">
            <a:extLst>
              <a:ext uri="{FF2B5EF4-FFF2-40B4-BE49-F238E27FC236}">
                <a16:creationId xmlns:a16="http://schemas.microsoft.com/office/drawing/2014/main" id="{04A50C62-9F78-5BEB-39C8-061AB176D417}"/>
              </a:ext>
            </a:extLst>
          </p:cNvPr>
          <p:cNvSpPr>
            <a:spLocks noGrp="1"/>
          </p:cNvSpPr>
          <p:nvPr>
            <p:ph type="sldNum" sz="quarter" idx="12"/>
          </p:nvPr>
        </p:nvSpPr>
        <p:spPr>
          <a:xfrm>
            <a:off x="11510081" y="6356351"/>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18</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7" name="CasellaDiTesto 6">
            <a:extLst>
              <a:ext uri="{FF2B5EF4-FFF2-40B4-BE49-F238E27FC236}">
                <a16:creationId xmlns:a16="http://schemas.microsoft.com/office/drawing/2014/main" id="{4CCEE3EA-B01F-FCF3-69A3-879A7B21E452}"/>
              </a:ext>
            </a:extLst>
          </p:cNvPr>
          <p:cNvSpPr txBox="1"/>
          <p:nvPr/>
        </p:nvSpPr>
        <p:spPr>
          <a:xfrm>
            <a:off x="955852" y="1289977"/>
            <a:ext cx="10239972" cy="646331"/>
          </a:xfrm>
          <a:prstGeom prst="rect">
            <a:avLst/>
          </a:prstGeom>
          <a:noFill/>
        </p:spPr>
        <p:txBody>
          <a:bodyPr wrap="square">
            <a:spAutoFit/>
          </a:bodyPr>
          <a:lstStyle/>
          <a:p>
            <a:r>
              <a:rPr lang="en-US" dirty="0"/>
              <a:t>La domanda </a:t>
            </a:r>
            <a:r>
              <a:rPr lang="en-US" i="1" dirty="0"/>
              <a:t>«Come </a:t>
            </a:r>
            <a:r>
              <a:rPr lang="en-US" i="1" dirty="0" err="1"/>
              <a:t>potremmo</a:t>
            </a:r>
            <a:r>
              <a:rPr lang="en-US" i="1" dirty="0"/>
              <a:t>…?</a:t>
            </a:r>
            <a:r>
              <a:rPr lang="en-US" dirty="0"/>
              <a:t>» (in inglese: “How might we?” – HMW) </a:t>
            </a:r>
            <a:r>
              <a:rPr lang="en-US" dirty="0" err="1"/>
              <a:t>è</a:t>
            </a:r>
            <a:r>
              <a:rPr lang="en-US" dirty="0"/>
              <a:t> uno strumento del Design Thinking che aiuta a passare dall’analisi alla generazione di idee. </a:t>
            </a:r>
          </a:p>
        </p:txBody>
      </p:sp>
      <p:sp>
        <p:nvSpPr>
          <p:cNvPr id="12" name="CasellaDiTesto 11">
            <a:extLst>
              <a:ext uri="{FF2B5EF4-FFF2-40B4-BE49-F238E27FC236}">
                <a16:creationId xmlns:a16="http://schemas.microsoft.com/office/drawing/2014/main" id="{AD462BC1-00D4-23B0-0B5A-7A016D9F74A8}"/>
              </a:ext>
            </a:extLst>
          </p:cNvPr>
          <p:cNvSpPr txBox="1"/>
          <p:nvPr/>
        </p:nvSpPr>
        <p:spPr>
          <a:xfrm>
            <a:off x="955852" y="4302000"/>
            <a:ext cx="3979128" cy="246221"/>
          </a:xfrm>
          <a:prstGeom prst="rect">
            <a:avLst/>
          </a:prstGeom>
          <a:noFill/>
        </p:spPr>
        <p:txBody>
          <a:bodyPr wrap="square">
            <a:spAutoFit/>
          </a:bodyPr>
          <a:lstStyle/>
          <a:p>
            <a:r>
              <a:rPr lang="en-US" sz="1000" b="1" dirty="0">
                <a:solidFill>
                  <a:srgbClr val="686868"/>
                </a:solidFill>
              </a:rPr>
              <a:t>Fonte</a:t>
            </a:r>
            <a:r>
              <a:rPr lang="en-US" sz="1000" dirty="0">
                <a:solidFill>
                  <a:srgbClr val="686868"/>
                </a:solidFill>
              </a:rPr>
              <a:t>: Adattato da Interaction Design Foundation (2016)</a:t>
            </a:r>
          </a:p>
        </p:txBody>
      </p:sp>
      <p:graphicFrame>
        <p:nvGraphicFramePr>
          <p:cNvPr id="15" name="Tabella 14">
            <a:extLst>
              <a:ext uri="{FF2B5EF4-FFF2-40B4-BE49-F238E27FC236}">
                <a16:creationId xmlns:a16="http://schemas.microsoft.com/office/drawing/2014/main" id="{C9EBCFB0-5D72-B677-098F-0159F59F63F5}"/>
              </a:ext>
            </a:extLst>
          </p:cNvPr>
          <p:cNvGraphicFramePr>
            <a:graphicFrameLocks noGrp="1"/>
          </p:cNvGraphicFramePr>
          <p:nvPr>
            <p:extLst>
              <p:ext uri="{D42A27DB-BD31-4B8C-83A1-F6EECF244321}">
                <p14:modId xmlns:p14="http://schemas.microsoft.com/office/powerpoint/2010/main" val="535188262"/>
              </p:ext>
            </p:extLst>
          </p:nvPr>
        </p:nvGraphicFramePr>
        <p:xfrm>
          <a:off x="832624" y="2362847"/>
          <a:ext cx="10526751" cy="1706880"/>
        </p:xfrm>
        <a:graphic>
          <a:graphicData uri="http://schemas.openxmlformats.org/drawingml/2006/table">
            <a:tbl>
              <a:tblPr firstRow="1" bandRow="1">
                <a:tableStyleId>{616DA210-FB5B-4158-B5E0-FEB733F419BA}</a:tableStyleId>
              </a:tblPr>
              <a:tblGrid>
                <a:gridCol w="3508917">
                  <a:extLst>
                    <a:ext uri="{9D8B030D-6E8A-4147-A177-3AD203B41FA5}">
                      <a16:colId xmlns:a16="http://schemas.microsoft.com/office/drawing/2014/main" val="3384063390"/>
                    </a:ext>
                  </a:extLst>
                </a:gridCol>
                <a:gridCol w="3508917">
                  <a:extLst>
                    <a:ext uri="{9D8B030D-6E8A-4147-A177-3AD203B41FA5}">
                      <a16:colId xmlns:a16="http://schemas.microsoft.com/office/drawing/2014/main" val="1640201488"/>
                    </a:ext>
                  </a:extLst>
                </a:gridCol>
                <a:gridCol w="3508917">
                  <a:extLst>
                    <a:ext uri="{9D8B030D-6E8A-4147-A177-3AD203B41FA5}">
                      <a16:colId xmlns:a16="http://schemas.microsoft.com/office/drawing/2014/main" val="2412359524"/>
                    </a:ext>
                  </a:extLst>
                </a:gridCol>
              </a:tblGrid>
              <a:tr h="423115">
                <a:tc>
                  <a:txBody>
                    <a:bodyPr/>
                    <a:lstStyle/>
                    <a:p>
                      <a:pPr algn="ctr"/>
                      <a:r>
                        <a:rPr lang="de-CH" sz="1800" noProof="0" dirty="0">
                          <a:solidFill>
                            <a:schemeClr val="bg1"/>
                          </a:solidFill>
                        </a:rPr>
                        <a:t>COME</a:t>
                      </a:r>
                      <a:r>
                        <a:rPr lang="de-CH" sz="1800" noProof="0" dirty="0">
                          <a:solidFill>
                            <a:schemeClr val="bg1"/>
                          </a:solidFill>
                          <a:sym typeface="Wingdings" panose="05000000000000000000" pitchFamily="2" charset="2"/>
                        </a:rPr>
                        <a:t>  esprime curiosità e apertura</a:t>
                      </a:r>
                      <a:endParaRPr lang="de-CH" sz="1800" noProof="0" dirty="0">
                        <a:solidFill>
                          <a:schemeClr val="bg1"/>
                        </a:solidFill>
                      </a:endParaRPr>
                    </a:p>
                  </a:txBody>
                  <a:tcPr>
                    <a:solidFill>
                      <a:srgbClr val="738D05"/>
                    </a:solidFill>
                  </a:tcPr>
                </a:tc>
                <a:tc>
                  <a:txBody>
                    <a:bodyPr/>
                    <a:lstStyle/>
                    <a:p>
                      <a:pPr algn="ctr"/>
                      <a:r>
                        <a:rPr lang="de-CH" sz="1800" noProof="0" dirty="0">
                          <a:solidFill>
                            <a:schemeClr val="bg1"/>
                          </a:solidFill>
                        </a:rPr>
                        <a:t>POTREMMO</a:t>
                      </a:r>
                      <a:r>
                        <a:rPr lang="de-CH" sz="1800" noProof="0" dirty="0">
                          <a:solidFill>
                            <a:schemeClr val="bg1"/>
                          </a:solidFill>
                          <a:sym typeface="Wingdings" panose="05000000000000000000" pitchFamily="2" charset="2"/>
                        </a:rPr>
                        <a:t>  </a:t>
                      </a:r>
                      <a:r>
                        <a:rPr lang="de-CH" sz="1800" noProof="0" dirty="0">
                          <a:solidFill>
                            <a:schemeClr val="bg1"/>
                          </a:solidFill>
                        </a:rPr>
                        <a:t>esprime la possibilità</a:t>
                      </a:r>
                    </a:p>
                  </a:txBody>
                  <a:tcPr>
                    <a:solidFill>
                      <a:srgbClr val="738D05"/>
                    </a:solidFill>
                  </a:tcPr>
                </a:tc>
                <a:tc>
                  <a:txBody>
                    <a:bodyPr/>
                    <a:lstStyle/>
                    <a:p>
                      <a:pPr algn="ctr"/>
                      <a:r>
                        <a:rPr lang="de-CH" sz="1800" noProof="0" dirty="0">
                          <a:solidFill>
                            <a:schemeClr val="bg1"/>
                          </a:solidFill>
                        </a:rPr>
                        <a:t>NOI</a:t>
                      </a:r>
                      <a:r>
                        <a:rPr lang="de-CH" sz="1800" noProof="0" dirty="0">
                          <a:solidFill>
                            <a:schemeClr val="bg1"/>
                          </a:solidFill>
                          <a:sym typeface="Wingdings" panose="05000000000000000000" pitchFamily="2" charset="2"/>
                        </a:rPr>
                        <a:t>  </a:t>
                      </a:r>
                      <a:r>
                        <a:rPr lang="de-CH" sz="1800" noProof="0" dirty="0">
                          <a:solidFill>
                            <a:schemeClr val="bg1"/>
                          </a:solidFill>
                        </a:rPr>
                        <a:t>esprime collaborazione</a:t>
                      </a:r>
                    </a:p>
                  </a:txBody>
                  <a:tcPr>
                    <a:solidFill>
                      <a:srgbClr val="738D05"/>
                    </a:solidFill>
                  </a:tcPr>
                </a:tc>
                <a:extLst>
                  <a:ext uri="{0D108BD9-81ED-4DB2-BD59-A6C34878D82A}">
                    <a16:rowId xmlns:a16="http://schemas.microsoft.com/office/drawing/2014/main" val="583345522"/>
                  </a:ext>
                </a:extLst>
              </a:tr>
              <a:tr h="588188">
                <a:tc>
                  <a:txBody>
                    <a:bodyPr/>
                    <a:lstStyle/>
                    <a:p>
                      <a:pPr algn="ctr"/>
                      <a:r>
                        <a:rPr lang="de-CH" sz="1600" noProof="0" dirty="0"/>
                        <a:t>Segnala che non abbiamo ancora una risposta e invita a continuare a cercare, invece di trarre conclusioni affrettate.</a:t>
                      </a:r>
                    </a:p>
                  </a:txBody>
                  <a:tcPr>
                    <a:solidFill>
                      <a:schemeClr val="bg1">
                        <a:alpha val="20000"/>
                      </a:schemeClr>
                    </a:solidFill>
                  </a:tcPr>
                </a:tc>
                <a:tc>
                  <a:txBody>
                    <a:bodyPr/>
                    <a:lstStyle/>
                    <a:p>
                      <a:pPr algn="ctr"/>
                      <a:r>
                        <a:rPr lang="de-CH" sz="1600" noProof="0" dirty="0"/>
                        <a:t>Ci ricorda che possono esserci molte soluzioni valide e incoraggia a sperimentare prima di sceglierne una.</a:t>
                      </a:r>
                    </a:p>
                  </a:txBody>
                  <a:tcPr>
                    <a:solidFill>
                      <a:schemeClr val="bg1">
                        <a:alpha val="20000"/>
                      </a:schemeClr>
                    </a:solidFill>
                  </a:tcPr>
                </a:tc>
                <a:tc>
                  <a:txBody>
                    <a:bodyPr/>
                    <a:lstStyle/>
                    <a:p>
                      <a:pPr algn="ctr"/>
                      <a:r>
                        <a:rPr lang="de-CH" sz="1600" noProof="0" dirty="0"/>
                        <a:t>Sottolinea l’importanza del lavoro di squadra e la convinzione che le idee migliori nascano dalla creatività collettiva.</a:t>
                      </a:r>
                    </a:p>
                  </a:txBody>
                  <a:tcPr>
                    <a:solidFill>
                      <a:schemeClr val="bg1">
                        <a:alpha val="20000"/>
                      </a:schemeClr>
                    </a:solidFill>
                  </a:tcPr>
                </a:tc>
                <a:extLst>
                  <a:ext uri="{0D108BD9-81ED-4DB2-BD59-A6C34878D82A}">
                    <a16:rowId xmlns:a16="http://schemas.microsoft.com/office/drawing/2014/main" val="338075844"/>
                  </a:ext>
                </a:extLst>
              </a:tr>
            </a:tbl>
          </a:graphicData>
        </a:graphic>
      </p:graphicFrame>
    </p:spTree>
    <p:extLst>
      <p:ext uri="{BB962C8B-B14F-4D97-AF65-F5344CB8AC3E}">
        <p14:creationId xmlns:p14="http://schemas.microsoft.com/office/powerpoint/2010/main" val="3762450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FD8D1-74AA-0AD9-CF87-2996204DF7D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0B6766D-EB73-4847-D815-CC136286F10B}"/>
              </a:ext>
            </a:extLst>
          </p:cNvPr>
          <p:cNvSpPr txBox="1">
            <a:spLocks noChangeArrowheads="1"/>
          </p:cNvSpPr>
          <p:nvPr/>
        </p:nvSpPr>
        <p:spPr bwMode="auto">
          <a:xfrm>
            <a:off x="955852" y="293896"/>
            <a:ext cx="9406555" cy="657225"/>
          </a:xfrm>
          <a:prstGeom prst="rect">
            <a:avLst/>
          </a:prstGeom>
          <a:noFill/>
          <a:ln w="9525">
            <a:noFill/>
            <a:miter lim="800000"/>
            <a:headEnd/>
            <a:tailEnd/>
          </a:ln>
        </p:spPr>
        <p:txBody>
          <a:bodyPr anchor="ctr"/>
          <a:lstStyle/>
          <a:p>
            <a:pPr lvl="0">
              <a:defRPr/>
            </a:pPr>
            <a:r>
              <a:rPr lang="en-US" altLang="fr-FR" sz="2400" b="1" dirty="0">
                <a:solidFill>
                  <a:srgbClr val="0B4874"/>
                </a:solidFill>
                <a:ea typeface="ＭＳ Ｐゴシック" charset="0"/>
                <a:cs typeface="Arial"/>
              </a:rPr>
              <a:t>Dai “Jobs To Be Done” e “Pain Points” alle opportunità</a:t>
            </a:r>
            <a:endParaRPr kumimoji="0" lang="de-CH"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endParaRPr>
          </a:p>
        </p:txBody>
      </p:sp>
      <p:sp>
        <p:nvSpPr>
          <p:cNvPr id="2" name="Foliennummernplatzhalter 1">
            <a:extLst>
              <a:ext uri="{FF2B5EF4-FFF2-40B4-BE49-F238E27FC236}">
                <a16:creationId xmlns:a16="http://schemas.microsoft.com/office/drawing/2014/main" id="{8704F38C-3516-F5A5-371D-4D3E9678F40E}"/>
              </a:ext>
            </a:extLst>
          </p:cNvPr>
          <p:cNvSpPr>
            <a:spLocks noGrp="1"/>
          </p:cNvSpPr>
          <p:nvPr>
            <p:ph type="sldNum" sz="quarter" idx="12"/>
          </p:nvPr>
        </p:nvSpPr>
        <p:spPr>
          <a:xfrm>
            <a:off x="11510081" y="6356351"/>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19</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7" name="CasellaDiTesto 6">
            <a:extLst>
              <a:ext uri="{FF2B5EF4-FFF2-40B4-BE49-F238E27FC236}">
                <a16:creationId xmlns:a16="http://schemas.microsoft.com/office/drawing/2014/main" id="{719D3878-CC31-B3A6-A0E1-3910C0534AA1}"/>
              </a:ext>
            </a:extLst>
          </p:cNvPr>
          <p:cNvSpPr txBox="1"/>
          <p:nvPr/>
        </p:nvSpPr>
        <p:spPr>
          <a:xfrm>
            <a:off x="976014" y="1382016"/>
            <a:ext cx="10239972" cy="1200329"/>
          </a:xfrm>
          <a:prstGeom prst="rect">
            <a:avLst/>
          </a:prstGeom>
          <a:noFill/>
        </p:spPr>
        <p:txBody>
          <a:bodyPr wrap="square">
            <a:spAutoFit/>
          </a:bodyPr>
          <a:lstStyle/>
          <a:p>
            <a:r>
              <a:rPr lang="en-US" dirty="0"/>
              <a:t>Le </a:t>
            </a:r>
            <a:r>
              <a:rPr lang="en-US" dirty="0" err="1"/>
              <a:t>domande</a:t>
            </a:r>
            <a:r>
              <a:rPr lang="en-US" dirty="0"/>
              <a:t> “Come </a:t>
            </a:r>
            <a:r>
              <a:rPr lang="en-US" dirty="0" err="1"/>
              <a:t>potremmo</a:t>
            </a:r>
            <a:r>
              <a:rPr lang="en-US" dirty="0"/>
              <a:t>…” (HMW) </a:t>
            </a:r>
            <a:r>
              <a:rPr lang="en-US" dirty="0" err="1"/>
              <a:t>trasformano</a:t>
            </a:r>
            <a:r>
              <a:rPr lang="en-US" dirty="0"/>
              <a:t> i compiti da svolgere e i punti dolenti in sfide creative aperte per la generazione di idee.</a:t>
            </a:r>
          </a:p>
          <a:p>
            <a:endParaRPr lang="en-US" dirty="0"/>
          </a:p>
          <a:p>
            <a:r>
              <a:rPr lang="en-US" dirty="0"/>
              <a:t>Si </a:t>
            </a:r>
            <a:r>
              <a:rPr lang="en-US" dirty="0" err="1"/>
              <a:t>collocano</a:t>
            </a:r>
            <a:r>
              <a:rPr lang="en-US" dirty="0"/>
              <a:t> </a:t>
            </a:r>
            <a:r>
              <a:rPr lang="en-US" dirty="0" err="1"/>
              <a:t>tra</a:t>
            </a:r>
            <a:r>
              <a:rPr lang="en-US" dirty="0"/>
              <a:t> ciò che gli utenti devono realizzare (JTBD) e ciò che li frustra (Pains).</a:t>
            </a:r>
            <a:endParaRPr lang="it-CH" dirty="0"/>
          </a:p>
        </p:txBody>
      </p:sp>
      <p:graphicFrame>
        <p:nvGraphicFramePr>
          <p:cNvPr id="9" name="Tabella 8">
            <a:extLst>
              <a:ext uri="{FF2B5EF4-FFF2-40B4-BE49-F238E27FC236}">
                <a16:creationId xmlns:a16="http://schemas.microsoft.com/office/drawing/2014/main" id="{2B1D0FFD-A5A3-6610-61A4-01E68375720F}"/>
              </a:ext>
            </a:extLst>
          </p:cNvPr>
          <p:cNvGraphicFramePr>
            <a:graphicFrameLocks noGrp="1"/>
          </p:cNvGraphicFramePr>
          <p:nvPr>
            <p:extLst>
              <p:ext uri="{D42A27DB-BD31-4B8C-83A1-F6EECF244321}">
                <p14:modId xmlns:p14="http://schemas.microsoft.com/office/powerpoint/2010/main" val="1213759063"/>
              </p:ext>
            </p:extLst>
          </p:nvPr>
        </p:nvGraphicFramePr>
        <p:xfrm>
          <a:off x="983330" y="3429000"/>
          <a:ext cx="10526751" cy="1351698"/>
        </p:xfrm>
        <a:graphic>
          <a:graphicData uri="http://schemas.openxmlformats.org/drawingml/2006/table">
            <a:tbl>
              <a:tblPr>
                <a:tableStyleId>{616DA210-FB5B-4158-B5E0-FEB733F419BA}</a:tableStyleId>
              </a:tblPr>
              <a:tblGrid>
                <a:gridCol w="2441897">
                  <a:extLst>
                    <a:ext uri="{9D8B030D-6E8A-4147-A177-3AD203B41FA5}">
                      <a16:colId xmlns:a16="http://schemas.microsoft.com/office/drawing/2014/main" val="2837081391"/>
                    </a:ext>
                  </a:extLst>
                </a:gridCol>
                <a:gridCol w="3495037">
                  <a:extLst>
                    <a:ext uri="{9D8B030D-6E8A-4147-A177-3AD203B41FA5}">
                      <a16:colId xmlns:a16="http://schemas.microsoft.com/office/drawing/2014/main" val="383450664"/>
                    </a:ext>
                  </a:extLst>
                </a:gridCol>
                <a:gridCol w="4589817">
                  <a:extLst>
                    <a:ext uri="{9D8B030D-6E8A-4147-A177-3AD203B41FA5}">
                      <a16:colId xmlns:a16="http://schemas.microsoft.com/office/drawing/2014/main" val="1443201454"/>
                    </a:ext>
                  </a:extLst>
                </a:gridCol>
              </a:tblGrid>
              <a:tr h="363919">
                <a:tc>
                  <a:txBody>
                    <a:bodyPr/>
                    <a:lstStyle/>
                    <a:p>
                      <a:pPr>
                        <a:buNone/>
                      </a:pPr>
                      <a:r>
                        <a:rPr lang="de-CH" sz="1800" b="1" noProof="0" dirty="0">
                          <a:solidFill>
                            <a:schemeClr val="bg1"/>
                          </a:solidFill>
                        </a:rPr>
                        <a:t>Job </a:t>
                      </a:r>
                      <a:r>
                        <a:rPr lang="de-CH" sz="1800" b="1" noProof="0" dirty="0" err="1">
                          <a:solidFill>
                            <a:schemeClr val="bg1"/>
                          </a:solidFill>
                        </a:rPr>
                        <a:t>to be Done</a:t>
                      </a:r>
                      <a:endParaRPr lang="de-CH" sz="1800" noProof="0" dirty="0">
                        <a:solidFill>
                          <a:schemeClr val="bg1"/>
                        </a:solidFill>
                      </a:endParaRPr>
                    </a:p>
                  </a:txBody>
                  <a:tcPr marL="82611" marR="82611" marT="41306" marB="41306" anchor="ctr">
                    <a:solidFill>
                      <a:srgbClr val="738D05"/>
                    </a:solidFill>
                  </a:tcPr>
                </a:tc>
                <a:tc>
                  <a:txBody>
                    <a:bodyPr/>
                    <a:lstStyle/>
                    <a:p>
                      <a:pPr>
                        <a:buNone/>
                      </a:pPr>
                      <a:r>
                        <a:rPr lang="de-CH" sz="1800" b="1" noProof="0" dirty="0">
                          <a:solidFill>
                            <a:schemeClr val="bg1"/>
                          </a:solidFill>
                        </a:rPr>
                        <a:t>Pains</a:t>
                      </a:r>
                      <a:endParaRPr lang="de-CH" sz="1800" noProof="0" dirty="0">
                        <a:solidFill>
                          <a:schemeClr val="bg1"/>
                        </a:solidFill>
                      </a:endParaRPr>
                    </a:p>
                  </a:txBody>
                  <a:tcPr marL="82611" marR="82611" marT="41306" marB="41306" anchor="ctr">
                    <a:solidFill>
                      <a:srgbClr val="738D05"/>
                    </a:solidFill>
                  </a:tcPr>
                </a:tc>
                <a:tc>
                  <a:txBody>
                    <a:bodyPr/>
                    <a:lstStyle/>
                    <a:p>
                      <a:pPr>
                        <a:buNone/>
                      </a:pPr>
                      <a:r>
                        <a:rPr lang="de-CH" sz="1800" b="1" noProof="0" dirty="0">
                          <a:solidFill>
                            <a:schemeClr val="bg1"/>
                          </a:solidFill>
                        </a:rPr>
                        <a:t>Come potremmo?</a:t>
                      </a:r>
                      <a:endParaRPr lang="de-CH" sz="1800" noProof="0" dirty="0">
                        <a:solidFill>
                          <a:schemeClr val="bg1"/>
                        </a:solidFill>
                      </a:endParaRPr>
                    </a:p>
                  </a:txBody>
                  <a:tcPr marL="82611" marR="82611" marT="41306" marB="41306" anchor="ctr">
                    <a:solidFill>
                      <a:srgbClr val="738D05"/>
                    </a:solidFill>
                  </a:tcPr>
                </a:tc>
                <a:extLst>
                  <a:ext uri="{0D108BD9-81ED-4DB2-BD59-A6C34878D82A}">
                    <a16:rowId xmlns:a16="http://schemas.microsoft.com/office/drawing/2014/main" val="1494320917"/>
                  </a:ext>
                </a:extLst>
              </a:tr>
              <a:tr h="987779">
                <a:tc>
                  <a:txBody>
                    <a:bodyPr/>
                    <a:lstStyle/>
                    <a:p>
                      <a:pPr>
                        <a:buNone/>
                      </a:pPr>
                      <a:r>
                        <a:rPr lang="de-CH" sz="1800" noProof="0" dirty="0"/>
                        <a:t>Acquisire nuove competenze nel tempo libero</a:t>
                      </a:r>
                    </a:p>
                  </a:txBody>
                  <a:tcPr marL="82611" marR="82611" marT="41306" marB="41306" anchor="ctr"/>
                </a:tc>
                <a:tc>
                  <a:txBody>
                    <a:bodyPr/>
                    <a:lstStyle/>
                    <a:p>
                      <a:pPr>
                        <a:buNone/>
                      </a:pPr>
                      <a:r>
                        <a:rPr lang="de-CH" sz="1800" noProof="0" dirty="0"/>
                        <a:t>Poco tempo, mancanza di motivazione e una scelta online troppo ampia</a:t>
                      </a:r>
                    </a:p>
                  </a:txBody>
                  <a:tcPr marL="82611" marR="82611" marT="41306" marB="41306" anchor="ctr"/>
                </a:tc>
                <a:tc>
                  <a:txBody>
                    <a:bodyPr/>
                    <a:lstStyle/>
                    <a:p>
                      <a:pPr>
                        <a:buNone/>
                      </a:pPr>
                      <a:r>
                        <a:rPr lang="de-CH" sz="1800" b="1" noProof="0" dirty="0"/>
                        <a:t>Come possiamo aiutare le persone ad acquisire nuove competenze in modo rapido, motivante </a:t>
                      </a:r>
                      <a:r>
                        <a:rPr lang="de-CH" sz="1800" b="1" noProof="0" dirty="0" err="1"/>
                        <a:t>e</a:t>
                      </a:r>
                      <a:r>
                        <a:rPr lang="de-CH" sz="1800" b="1" noProof="0" dirty="0"/>
                        <a:t> </a:t>
                      </a:r>
                      <a:r>
                        <a:rPr lang="de-CH" sz="1800" b="1" noProof="0" dirty="0" err="1"/>
                        <a:t>comprensibile</a:t>
                      </a:r>
                      <a:r>
                        <a:rPr lang="de-CH" sz="1800" b="1" noProof="0" dirty="0"/>
                        <a:t>?</a:t>
                      </a:r>
                      <a:endParaRPr lang="de-CH" sz="1800" noProof="0" dirty="0"/>
                    </a:p>
                  </a:txBody>
                  <a:tcPr marL="82611" marR="82611" marT="41306" marB="41306" anchor="ctr"/>
                </a:tc>
                <a:extLst>
                  <a:ext uri="{0D108BD9-81ED-4DB2-BD59-A6C34878D82A}">
                    <a16:rowId xmlns:a16="http://schemas.microsoft.com/office/drawing/2014/main" val="1511736169"/>
                  </a:ext>
                </a:extLst>
              </a:tr>
            </a:tbl>
          </a:graphicData>
        </a:graphic>
      </p:graphicFrame>
      <p:sp>
        <p:nvSpPr>
          <p:cNvPr id="4" name="CasellaDiTesto 11">
            <a:extLst>
              <a:ext uri="{FF2B5EF4-FFF2-40B4-BE49-F238E27FC236}">
                <a16:creationId xmlns:a16="http://schemas.microsoft.com/office/drawing/2014/main" id="{DC333432-A60A-11BC-492E-32F28564C96E}"/>
              </a:ext>
            </a:extLst>
          </p:cNvPr>
          <p:cNvSpPr txBox="1"/>
          <p:nvPr/>
        </p:nvSpPr>
        <p:spPr>
          <a:xfrm>
            <a:off x="955852" y="5103443"/>
            <a:ext cx="3979128" cy="246221"/>
          </a:xfrm>
          <a:prstGeom prst="rect">
            <a:avLst/>
          </a:prstGeom>
          <a:noFill/>
        </p:spPr>
        <p:txBody>
          <a:bodyPr wrap="square">
            <a:spAutoFit/>
          </a:bodyPr>
          <a:lstStyle/>
          <a:p>
            <a:r>
              <a:rPr lang="en-US" sz="1000" b="1" dirty="0">
                <a:solidFill>
                  <a:srgbClr val="686868"/>
                </a:solidFill>
              </a:rPr>
              <a:t>Fonte</a:t>
            </a:r>
            <a:r>
              <a:rPr lang="en-US" sz="1000" dirty="0">
                <a:solidFill>
                  <a:srgbClr val="686868"/>
                </a:solidFill>
              </a:rPr>
              <a:t>: Adattato da Interaction Design Foundation (2016)</a:t>
            </a:r>
          </a:p>
        </p:txBody>
      </p:sp>
    </p:spTree>
    <p:extLst>
      <p:ext uri="{BB962C8B-B14F-4D97-AF65-F5344CB8AC3E}">
        <p14:creationId xmlns:p14="http://schemas.microsoft.com/office/powerpoint/2010/main" val="5417962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AE28B-39C1-AB2B-41AE-549B0F6618C9}"/>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992EB3C-511A-7071-F8F6-B20ED69F0AAA}"/>
              </a:ext>
            </a:extLst>
          </p:cNvPr>
          <p:cNvSpPr>
            <a:spLocks noGrp="1"/>
          </p:cNvSpPr>
          <p:nvPr>
            <p:ph type="sldNum" sz="quarter" idx="12"/>
          </p:nvPr>
        </p:nvSpPr>
        <p:spPr>
          <a:xfrm>
            <a:off x="115862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4" name="Textplatzhalter 2">
            <a:extLst>
              <a:ext uri="{FF2B5EF4-FFF2-40B4-BE49-F238E27FC236}">
                <a16:creationId xmlns:a16="http://schemas.microsoft.com/office/drawing/2014/main" id="{D241FDAF-B186-54BD-3424-16D39C78A757}"/>
              </a:ext>
            </a:extLst>
          </p:cNvPr>
          <p:cNvSpPr txBox="1">
            <a:spLocks/>
          </p:cNvSpPr>
          <p:nvPr/>
        </p:nvSpPr>
        <p:spPr>
          <a:xfrm>
            <a:off x="946850" y="456780"/>
            <a:ext cx="10629597" cy="10156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2600"/>
              </a:lnSpc>
              <a:spcBef>
                <a:spcPts val="1000"/>
              </a:spcBef>
              <a:spcAft>
                <a:spcPts val="0"/>
              </a:spcAft>
              <a:buClrTx/>
              <a:buSzTx/>
              <a:buFont typeface="Arial" panose="020B0604020202020204" pitchFamily="34" charset="0"/>
              <a:buNone/>
              <a:tabLst/>
              <a:defRPr/>
            </a:pPr>
            <a:r>
              <a:rPr kumimoji="0" lang="it-CH" sz="2100" b="1" i="0"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Condizioni di utilizzo del programma di apprendimento myidea</a:t>
            </a:r>
            <a:endParaRPr kumimoji="0" lang="it-CH" sz="2100" b="0" i="1" u="none" strike="noStrike" kern="1200" cap="none" spc="0" normalizeH="0" baseline="0" noProof="0" dirty="0">
              <a:ln>
                <a:noFill/>
              </a:ln>
              <a:solidFill>
                <a:srgbClr val="6C0A63"/>
              </a:solidFill>
              <a:effectLst/>
              <a:uLnTx/>
              <a:uFillTx/>
              <a:latin typeface="Century Gothic"/>
              <a:ea typeface="+mn-ea"/>
              <a:cs typeface="+mn-cs"/>
            </a:endParaRPr>
          </a:p>
        </p:txBody>
      </p:sp>
      <p:sp>
        <p:nvSpPr>
          <p:cNvPr id="8" name="Textfeld 7">
            <a:extLst>
              <a:ext uri="{FF2B5EF4-FFF2-40B4-BE49-F238E27FC236}">
                <a16:creationId xmlns:a16="http://schemas.microsoft.com/office/drawing/2014/main" id="{6B6F2DFB-C795-A9F0-E8AD-11001A5CEC1D}"/>
              </a:ext>
            </a:extLst>
          </p:cNvPr>
          <p:cNvSpPr txBox="1"/>
          <p:nvPr/>
        </p:nvSpPr>
        <p:spPr>
          <a:xfrm>
            <a:off x="956683" y="1728853"/>
            <a:ext cx="4960041"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Uso liberamente accessibile: </a:t>
            </a:r>
            <a:r>
              <a:rPr kumimoji="0" lang="it-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rPr>
              <a:t>I documenti sono liberamente accessibili e in linea di principio possono essere utilizzati da chiunque.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Per chi sono stati creati i documenti?</a:t>
            </a:r>
            <a:r>
              <a:rPr kumimoji="0" lang="it-CH" sz="1200" b="1"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rPr>
              <a:t>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I documenti sono stati creati per essere utilizzati nelle scuole professionali. Si rivolgono principalmente agli insegnanti che hanno completato un corso di formazione di base di quattro giorni sul programma di apprendimento </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 Se si desidera utilizzare i documenti senza aver completato questa formazione, è possibile farlo. In questo caso, vi preghiamo di comunicarcelo. Saremo lieti di parlare con voi: </a:t>
            </a:r>
            <a:r>
              <a:rPr kumimoji="0" lang="it-CH"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00" cap="none" spc="0" normalizeH="0" baseline="0" noProof="0" dirty="0">
              <a:ln>
                <a:noFill/>
              </a:ln>
              <a:solidFill>
                <a:srgbClr val="073450"/>
              </a:solidFill>
              <a:effectLst/>
              <a:highlight>
                <a:srgbClr val="00FFFF"/>
              </a:highligh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200" cap="none" spc="0" normalizeH="0" baseline="0" noProof="0" dirty="0">
                <a:ln>
                  <a:noFill/>
                </a:ln>
                <a:solidFill>
                  <a:srgbClr val="6C0A63"/>
                </a:solidFill>
                <a:effectLst/>
                <a:uLnTx/>
                <a:uFillTx/>
                <a:latin typeface="Century Gothic"/>
                <a:ea typeface="+mn-ea"/>
                <a:cs typeface="+mn-cs"/>
              </a:rPr>
              <a:t>Attribuzione: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Ogni volta che i materiali vengono utilizzati, il “Centro svizzero per la mentalità e l'agire imprenditoriale </a:t>
            </a:r>
            <a:r>
              <a:rPr kumimoji="0" lang="it-CH" sz="1200" b="0" i="0" u="none" strike="noStrike" kern="1200" cap="none" spc="0" normalizeH="0" baseline="0" noProof="0" dirty="0" err="1">
                <a:ln>
                  <a:noFill/>
                </a:ln>
                <a:solidFill>
                  <a:srgbClr val="073450"/>
                </a:solidFill>
                <a:effectLst/>
                <a:uLnTx/>
                <a:uFillTx/>
                <a:latin typeface="Century Gothic"/>
                <a:ea typeface="+mn-ea"/>
                <a:cs typeface="+mn-cs"/>
              </a:rPr>
              <a:t>csMAI</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 deve essere identificato come l'autore dei documenti. Ciò può essere fatto utilizzando la seguente dicitura: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0" i="1" u="none" strike="noStrike" kern="1200" cap="none" spc="0" normalizeH="0" baseline="0" noProof="0" dirty="0">
                <a:ln>
                  <a:noFill/>
                </a:ln>
                <a:solidFill>
                  <a:srgbClr val="073450"/>
                </a:solidFill>
                <a:effectLst/>
                <a:uLnTx/>
                <a:uFillTx/>
                <a:latin typeface="Century Gothic"/>
                <a:ea typeface="+mn-ea"/>
                <a:cs typeface="+mn-cs"/>
              </a:rPr>
              <a:t>"Documenti creati da: Centro svizzero per la mentalità e l’agire imprenditoriale </a:t>
            </a:r>
            <a:r>
              <a:rPr kumimoji="0" lang="it-CH" sz="1200" b="0" i="1" u="none" strike="noStrike" kern="1200" cap="none" spc="0" normalizeH="0" baseline="0" noProof="0" dirty="0" err="1">
                <a:ln>
                  <a:noFill/>
                </a:ln>
                <a:solidFill>
                  <a:srgbClr val="073450"/>
                </a:solidFill>
                <a:effectLst/>
                <a:uLnTx/>
                <a:uFillTx/>
                <a:latin typeface="Century Gothic"/>
                <a:ea typeface="+mn-ea"/>
                <a:cs typeface="+mn-cs"/>
              </a:rPr>
              <a:t>csMAI</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 </a:t>
            </a: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0" i="0" u="none" strike="noStrike" kern="1200" cap="none" spc="0" normalizeH="0" baseline="0" noProof="0" dirty="0">
                <a:ln>
                  <a:noFill/>
                </a:ln>
                <a:solidFill>
                  <a:srgbClr val="073450"/>
                </a:solidFill>
                <a:effectLst/>
                <a:uLnTx/>
                <a:uFillTx/>
                <a:latin typeface="Century Gothic"/>
                <a:ea typeface="+mn-ea"/>
                <a:cs typeface="+mn-cs"/>
              </a:rPr>
              <a:t>Se si utilizzano documenti completi (ad esempio diapositive PowerPoint, documenti Word come il mini business plan), si prega di lasciare il logo </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myidea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nei punti appropriati.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5" name="Textfeld 4">
            <a:extLst>
              <a:ext uri="{FF2B5EF4-FFF2-40B4-BE49-F238E27FC236}">
                <a16:creationId xmlns:a16="http://schemas.microsoft.com/office/drawing/2014/main" id="{E06C000A-1D0F-C2FD-864B-56DDF28A3E24}"/>
              </a:ext>
            </a:extLst>
          </p:cNvPr>
          <p:cNvSpPr txBox="1"/>
          <p:nvPr/>
        </p:nvSpPr>
        <p:spPr>
          <a:xfrm>
            <a:off x="5992047" y="1916817"/>
            <a:ext cx="5028967" cy="420115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200" cap="none" spc="0" normalizeH="0" baseline="0" noProof="0" dirty="0">
                <a:ln>
                  <a:noFill/>
                </a:ln>
                <a:solidFill>
                  <a:srgbClr val="6C0A63"/>
                </a:solidFill>
                <a:effectLst/>
                <a:uLnTx/>
                <a:uFillTx/>
                <a:latin typeface="Century Gothic"/>
                <a:ea typeface="+mn-ea"/>
                <a:cs typeface="+mn-cs"/>
              </a:rPr>
              <a:t>Nessun uso commerciale: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I materiali non possono essere utilizzati per scopi commerciali. Possono essere utilizzati solo a fini didattici.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200" cap="none" spc="0" normalizeH="0" baseline="0" noProof="0" dirty="0">
                <a:ln>
                  <a:noFill/>
                </a:ln>
                <a:solidFill>
                  <a:srgbClr val="6C0A63"/>
                </a:solidFill>
                <a:effectLst/>
                <a:uLnTx/>
                <a:uFillTx/>
                <a:latin typeface="Century Gothic"/>
                <a:ea typeface="+mn-ea"/>
                <a:cs typeface="+mn-cs"/>
              </a:rPr>
              <a:t>Modifica e ulteriore sviluppo: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È un principio fondamentale che gli insegnanti che utilizzano i materiali didattici di </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myidea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possano adattarli e svilupparli ulteriormente. Tuttavia, anche se vengono apportate modifiche ai documenti, è necessario citare il Centro svizzero per la mentalità e l’agire imprenditoriale come creatore originale. In questo caso, aggiungete una nota che indichi che sono state apportate delle modifiche, ad 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it-CH" sz="1200" b="0" i="1" u="none" strike="noStrike" kern="1200" cap="none" spc="0" normalizeH="0" baseline="0" noProof="0" dirty="0">
                <a:ln>
                  <a:noFill/>
                </a:ln>
                <a:solidFill>
                  <a:srgbClr val="073450"/>
                </a:solidFill>
                <a:effectLst/>
                <a:uLnTx/>
                <a:uFillTx/>
                <a:latin typeface="Century Gothic"/>
                <a:ea typeface="+mn-ea"/>
                <a:cs typeface="+mn-cs"/>
              </a:rPr>
              <a:t>“Basato su materiali del Centro svizzero per la mentalità e l’agire imprenditoriale </a:t>
            </a:r>
            <a:r>
              <a:rPr kumimoji="0" lang="it-CH" sz="1200" b="0" i="1" u="none" strike="noStrike" kern="1200" cap="none" spc="0" normalizeH="0" baseline="0" noProof="0" dirty="0" err="1">
                <a:ln>
                  <a:noFill/>
                </a:ln>
                <a:solidFill>
                  <a:srgbClr val="073450"/>
                </a:solidFill>
                <a:effectLst/>
                <a:uLnTx/>
                <a:uFillTx/>
                <a:latin typeface="Century Gothic"/>
                <a:ea typeface="+mn-ea"/>
                <a:cs typeface="+mn-cs"/>
              </a:rPr>
              <a:t>csMAI</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 a cura di [vostro nome/organizzazione]”.</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200" cap="none" spc="0" normalizeH="0" baseline="0" noProof="0" dirty="0">
                <a:ln>
                  <a:noFill/>
                </a:ln>
                <a:solidFill>
                  <a:srgbClr val="6C0A63"/>
                </a:solidFill>
                <a:effectLst/>
                <a:uLnTx/>
                <a:uFillTx/>
                <a:latin typeface="Century Gothic"/>
                <a:ea typeface="+mn-ea"/>
                <a:cs typeface="+mn-cs"/>
              </a:rPr>
              <a:t>Contatti: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Per eventuali domande o ulteriori informazioni, non esitate a contattarci: </a:t>
            </a:r>
            <a:r>
              <a:rPr kumimoji="0" lang="it-CH"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it-CH"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1" u="none" strike="noStrike" kern="1200" cap="none" spc="0" normalizeH="0" baseline="0" noProof="0" dirty="0">
                <a:ln>
                  <a:noFill/>
                </a:ln>
                <a:solidFill>
                  <a:srgbClr val="6C0A63"/>
                </a:solidFill>
                <a:effectLst/>
                <a:uLnTx/>
                <a:uFillTx/>
                <a:latin typeface="Century Gothic"/>
                <a:ea typeface="+mn-ea"/>
                <a:cs typeface="+mn-cs"/>
              </a:rPr>
              <a:t>Grazie e buona fortuna per la realizzazione di myidea!</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it-CH" sz="1200" b="1" i="1" u="none" strike="noStrike" kern="1200" cap="none" spc="0" normalizeH="0" baseline="0" noProof="0" dirty="0">
                <a:ln>
                  <a:noFill/>
                </a:ln>
                <a:solidFill>
                  <a:srgbClr val="6C0A63"/>
                </a:solidFill>
                <a:effectLst/>
                <a:uLnTx/>
                <a:uFillTx/>
                <a:latin typeface="Century Gothic"/>
                <a:ea typeface="+mn-ea"/>
                <a:cs typeface="+mn-cs"/>
              </a:rPr>
              <a:t>Centro svizzero per la mentalità e l’agire imprenditoriale </a:t>
            </a:r>
            <a:r>
              <a:rPr kumimoji="0" lang="it-CH" sz="1200" b="1" i="1" u="none" strike="noStrike" kern="1200" cap="none" spc="0" normalizeH="0" baseline="0" noProof="0" dirty="0" err="1">
                <a:ln>
                  <a:noFill/>
                </a:ln>
                <a:solidFill>
                  <a:srgbClr val="6C0A63"/>
                </a:solidFill>
                <a:effectLst/>
                <a:uLnTx/>
                <a:uFillTx/>
                <a:latin typeface="Century Gothic"/>
                <a:ea typeface="+mn-ea"/>
                <a:cs typeface="+mn-cs"/>
              </a:rPr>
              <a:t>csMAI</a:t>
            </a:r>
            <a:endParaRPr kumimoji="0" lang="it-CH" sz="1200" b="1" i="1" u="none" strike="noStrike" kern="1200" cap="none" spc="0" normalizeH="0" baseline="0" noProof="0" dirty="0">
              <a:ln>
                <a:noFill/>
              </a:ln>
              <a:solidFill>
                <a:srgbClr val="6C0A63"/>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7" name="Textfeld 6">
            <a:extLst>
              <a:ext uri="{FF2B5EF4-FFF2-40B4-BE49-F238E27FC236}">
                <a16:creationId xmlns:a16="http://schemas.microsoft.com/office/drawing/2014/main" id="{7207CC42-D682-AF86-0BDD-C4C0B422F54A}"/>
              </a:ext>
            </a:extLst>
          </p:cNvPr>
          <p:cNvSpPr txBox="1"/>
          <p:nvPr/>
        </p:nvSpPr>
        <p:spPr>
          <a:xfrm>
            <a:off x="956683" y="1197717"/>
            <a:ext cx="10629598" cy="5078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350" b="1" i="0" u="none" strike="noStrike" kern="1200" cap="none" spc="0" normalizeH="0" baseline="0" noProof="0" dirty="0">
                <a:ln>
                  <a:noFill/>
                </a:ln>
                <a:solidFill>
                  <a:srgbClr val="6C0A63"/>
                </a:solidFill>
                <a:effectLst/>
                <a:uLnTx/>
                <a:uFillTx/>
                <a:latin typeface="Century Gothic"/>
                <a:ea typeface="+mn-ea"/>
                <a:cs typeface="+mn-cs"/>
              </a:rPr>
              <a:t>Siamo lieti che vogliate utilizzare i documenti del programma di apprendimento </a:t>
            </a:r>
            <a:r>
              <a:rPr kumimoji="0" lang="it-CH" sz="1350" b="1" i="1" u="none" strike="noStrike" kern="1200" cap="none" spc="0" normalizeH="0" baseline="0" noProof="0" dirty="0">
                <a:ln>
                  <a:noFill/>
                </a:ln>
                <a:solidFill>
                  <a:srgbClr val="6C0A63"/>
                </a:solidFill>
                <a:effectLst/>
                <a:uLnTx/>
                <a:uFillTx/>
                <a:latin typeface="Century Gothic"/>
                <a:ea typeface="+mn-ea"/>
                <a:cs typeface="+mn-cs"/>
              </a:rPr>
              <a:t>myidea </a:t>
            </a:r>
            <a:r>
              <a:rPr kumimoji="0" lang="it-CH" sz="1350" b="1" i="0" u="none" strike="noStrike" kern="1200" cap="none" spc="0" normalizeH="0" baseline="0" noProof="0" dirty="0">
                <a:ln>
                  <a:noFill/>
                </a:ln>
                <a:solidFill>
                  <a:srgbClr val="6C0A63"/>
                </a:solidFill>
                <a:effectLst/>
                <a:uLnTx/>
                <a:uFillTx/>
                <a:latin typeface="Century Gothic"/>
                <a:ea typeface="+mn-ea"/>
                <a:cs typeface="+mn-cs"/>
              </a:rPr>
              <a:t>nelle vostre lezioni. I documenti sono utilizzati per insegnare il pensiero e il comportamento imprenditoriale. Vi preghiamo di osservare le seguenti condizioni d'uso:</a:t>
            </a:r>
            <a:endParaRPr kumimoji="0" lang="it-CH" sz="135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endParaRPr>
          </a:p>
        </p:txBody>
      </p:sp>
      <p:pic>
        <p:nvPicPr>
          <p:cNvPr id="6" name="Grafik 5">
            <a:extLst>
              <a:ext uri="{FF2B5EF4-FFF2-40B4-BE49-F238E27FC236}">
                <a16:creationId xmlns:a16="http://schemas.microsoft.com/office/drawing/2014/main" id="{E9A47920-8A21-6D22-E1EA-EE3922CF742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335125" y="183479"/>
            <a:ext cx="1851032" cy="925516"/>
          </a:xfrm>
          <a:prstGeom prst="rect">
            <a:avLst/>
          </a:prstGeom>
        </p:spPr>
      </p:pic>
    </p:spTree>
    <p:extLst>
      <p:ext uri="{BB962C8B-B14F-4D97-AF65-F5344CB8AC3E}">
        <p14:creationId xmlns:p14="http://schemas.microsoft.com/office/powerpoint/2010/main" val="17603883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F0C9E-DEDB-7E7D-235E-FA70E68D402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5EC34057-5ABA-506F-376C-25C7B2AA9FA9}"/>
              </a:ext>
            </a:extLst>
          </p:cNvPr>
          <p:cNvSpPr txBox="1">
            <a:spLocks noChangeArrowheads="1"/>
          </p:cNvSpPr>
          <p:nvPr/>
        </p:nvSpPr>
        <p:spPr bwMode="auto">
          <a:xfrm>
            <a:off x="926356" y="298193"/>
            <a:ext cx="9436051" cy="657225"/>
          </a:xfrm>
          <a:prstGeom prst="rect">
            <a:avLst/>
          </a:prstGeom>
          <a:noFill/>
          <a:ln w="9525">
            <a:noFill/>
            <a:miter lim="800000"/>
            <a:headEnd/>
            <a:tailEnd/>
          </a:ln>
        </p:spPr>
        <p:txBody>
          <a:bodyPr anchor="ctr"/>
          <a:lstStyle/>
          <a:p>
            <a:pPr lvl="0">
              <a:defRPr/>
            </a:pPr>
            <a:r>
              <a:rPr lang="en-US" altLang="fr-FR" sz="2400" b="1" dirty="0">
                <a:solidFill>
                  <a:srgbClr val="0B4874"/>
                </a:solidFill>
                <a:ea typeface="ＭＳ Ｐゴシック" charset="0"/>
                <a:cs typeface="Arial"/>
              </a:rPr>
              <a:t>Guida alla redazione di </a:t>
            </a:r>
            <a:r>
              <a:rPr lang="en-US" altLang="fr-FR" sz="2400" b="1" dirty="0" err="1">
                <a:solidFill>
                  <a:srgbClr val="0B4874"/>
                </a:solidFill>
                <a:ea typeface="ＭＳ Ｐゴシック" charset="0"/>
                <a:cs typeface="Arial"/>
              </a:rPr>
              <a:t>domande</a:t>
            </a:r>
            <a:r>
              <a:rPr lang="en-US" altLang="fr-FR" sz="2400" b="1" dirty="0">
                <a:solidFill>
                  <a:srgbClr val="0B4874"/>
                </a:solidFill>
                <a:ea typeface="ＭＳ Ｐゴシック" charset="0"/>
                <a:cs typeface="Arial"/>
              </a:rPr>
              <a:t> HMW </a:t>
            </a:r>
            <a:r>
              <a:rPr lang="en-US" altLang="fr-FR" sz="2400" b="1" dirty="0" err="1">
                <a:solidFill>
                  <a:srgbClr val="0B4874"/>
                </a:solidFill>
                <a:ea typeface="ＭＳ Ｐゴシック" charset="0"/>
                <a:cs typeface="Arial"/>
              </a:rPr>
              <a:t>efficaci</a:t>
            </a:r>
            <a:r>
              <a:rPr lang="en-US" altLang="fr-FR" sz="2400" b="1" dirty="0">
                <a:solidFill>
                  <a:srgbClr val="0B4874"/>
                </a:solidFill>
                <a:ea typeface="ＭＳ Ｐゴシック" charset="0"/>
                <a:cs typeface="Arial"/>
              </a:rPr>
              <a:t> (1/2)</a:t>
            </a:r>
          </a:p>
        </p:txBody>
      </p:sp>
      <p:sp>
        <p:nvSpPr>
          <p:cNvPr id="2" name="Foliennummernplatzhalter 1">
            <a:extLst>
              <a:ext uri="{FF2B5EF4-FFF2-40B4-BE49-F238E27FC236}">
                <a16:creationId xmlns:a16="http://schemas.microsoft.com/office/drawing/2014/main" id="{D3EF559C-E769-F517-37A7-BB14DE107F32}"/>
              </a:ext>
            </a:extLst>
          </p:cNvPr>
          <p:cNvSpPr>
            <a:spLocks noGrp="1"/>
          </p:cNvSpPr>
          <p:nvPr>
            <p:ph type="sldNum" sz="quarter" idx="12"/>
          </p:nvPr>
        </p:nvSpPr>
        <p:spPr>
          <a:xfrm>
            <a:off x="11510081" y="6356351"/>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20</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10" name="CasellaDiTesto 9">
            <a:extLst>
              <a:ext uri="{FF2B5EF4-FFF2-40B4-BE49-F238E27FC236}">
                <a16:creationId xmlns:a16="http://schemas.microsoft.com/office/drawing/2014/main" id="{51B04B25-93B4-2F23-0D96-63FED9A46BB9}"/>
              </a:ext>
            </a:extLst>
          </p:cNvPr>
          <p:cNvSpPr txBox="1"/>
          <p:nvPr/>
        </p:nvSpPr>
        <p:spPr>
          <a:xfrm>
            <a:off x="926356" y="1444103"/>
            <a:ext cx="10650344" cy="5324535"/>
          </a:xfrm>
          <a:prstGeom prst="rect">
            <a:avLst/>
          </a:prstGeom>
          <a:noFill/>
        </p:spPr>
        <p:txBody>
          <a:bodyPr wrap="square">
            <a:spAutoFit/>
          </a:bodyPr>
          <a:lstStyle/>
          <a:p>
            <a:pPr>
              <a:buFont typeface="+mj-lt"/>
              <a:buAutoNum type="arabicPeriod"/>
            </a:pPr>
            <a:r>
              <a:rPr lang="de-CH" sz="2000" b="1" noProof="0" dirty="0"/>
              <a:t> Partite da risultati di ricerca reali</a:t>
            </a:r>
            <a:br>
              <a:rPr lang="de-CH" sz="2000" noProof="0" dirty="0"/>
            </a:br>
            <a:r>
              <a:rPr lang="de-CH" sz="2000" noProof="0" dirty="0"/>
              <a:t>Basate le vostre </a:t>
            </a:r>
            <a:r>
              <a:rPr lang="de-CH" sz="2000" noProof="0" dirty="0" err="1"/>
              <a:t>domande</a:t>
            </a:r>
            <a:r>
              <a:rPr lang="de-CH" sz="2000" noProof="0" dirty="0"/>
              <a:t> HMW </a:t>
            </a:r>
            <a:r>
              <a:rPr lang="de-CH" sz="2000" noProof="0" dirty="0" err="1"/>
              <a:t>su</a:t>
            </a:r>
            <a:r>
              <a:rPr lang="de-CH" sz="2000" noProof="0" dirty="0"/>
              <a:t> risultati di ricerca concreti.</a:t>
            </a:r>
            <a:br>
              <a:rPr lang="de-CH" sz="2000" noProof="0" dirty="0"/>
            </a:br>
            <a:r>
              <a:rPr lang="de-CH" sz="2000" i="1" noProof="0" dirty="0"/>
              <a:t>(ad es. Gli/le </a:t>
            </a:r>
            <a:r>
              <a:rPr lang="de-CH" sz="2000" i="1" noProof="0" dirty="0" err="1"/>
              <a:t>utenti</a:t>
            </a:r>
            <a:r>
              <a:rPr lang="de-CH" sz="2000" i="1" noProof="0" dirty="0"/>
              <a:t> non conoscono tutte le opzioni del </a:t>
            </a:r>
            <a:r>
              <a:rPr lang="de-CH" sz="2000" i="1" noProof="0" dirty="0" err="1"/>
              <a:t>prodotto</a:t>
            </a:r>
            <a:r>
              <a:rPr lang="de-CH" sz="2000" i="1" noProof="0" dirty="0"/>
              <a:t> </a:t>
            </a:r>
            <a:br>
              <a:rPr lang="de-CH" sz="2000" i="1" noProof="0" dirty="0"/>
            </a:br>
            <a:r>
              <a:rPr lang="de-CH" sz="2000" i="1" noProof="0" dirty="0"/>
              <a:t>→ Come possiamo aumentare la </a:t>
            </a:r>
            <a:r>
              <a:rPr lang="de-CH" sz="2000" i="1" noProof="0" dirty="0" err="1"/>
              <a:t>consapevolezza</a:t>
            </a:r>
            <a:r>
              <a:rPr lang="de-CH" sz="2000" i="1" noProof="0" dirty="0"/>
              <a:t> </a:t>
            </a:r>
            <a:r>
              <a:rPr lang="de-CH" sz="2000" i="1" noProof="0" dirty="0" err="1"/>
              <a:t>degli</a:t>
            </a:r>
            <a:r>
              <a:rPr lang="de-CH" sz="2000" i="1" noProof="0" dirty="0"/>
              <a:t>/delle utenti?)</a:t>
            </a:r>
          </a:p>
          <a:p>
            <a:pPr>
              <a:buFont typeface="+mj-lt"/>
              <a:buAutoNum type="arabicPeriod"/>
            </a:pPr>
            <a:endParaRPr lang="de-CH" sz="2000" noProof="0" dirty="0"/>
          </a:p>
          <a:p>
            <a:pPr>
              <a:buFont typeface="+mj-lt"/>
              <a:buAutoNum type="arabicPeriod"/>
            </a:pPr>
            <a:r>
              <a:rPr lang="de-CH" sz="2000" b="1" noProof="0" dirty="0"/>
              <a:t> Evitate di inserire una possibile soluzione nella domanda</a:t>
            </a:r>
            <a:br>
              <a:rPr lang="de-CH" sz="2000" noProof="0" dirty="0"/>
            </a:br>
            <a:r>
              <a:rPr lang="de-CH" sz="2000" noProof="0" dirty="0"/>
              <a:t>Non limitate la creatività.</a:t>
            </a:r>
            <a:br>
              <a:rPr lang="de-CH" sz="2000" noProof="0" dirty="0"/>
            </a:br>
            <a:r>
              <a:rPr lang="de-CH" sz="2000" i="1" noProof="0" dirty="0"/>
              <a:t>(Male: Come </a:t>
            </a:r>
            <a:r>
              <a:rPr lang="de-CH" sz="2000" i="1" noProof="0" dirty="0" err="1"/>
              <a:t>potremmo</a:t>
            </a:r>
            <a:r>
              <a:rPr lang="de-CH" sz="2000" i="1" noProof="0" dirty="0"/>
              <a:t> </a:t>
            </a:r>
            <a:r>
              <a:rPr lang="de-CH" sz="2000" i="1" noProof="0" dirty="0" err="1"/>
              <a:t>dire</a:t>
            </a:r>
            <a:r>
              <a:rPr lang="de-CH" sz="2000" i="1" noProof="0" dirty="0"/>
              <a:t> </a:t>
            </a:r>
            <a:r>
              <a:rPr lang="de-CH" sz="2000" i="1" noProof="0" dirty="0" err="1"/>
              <a:t>agli</a:t>
            </a:r>
            <a:r>
              <a:rPr lang="de-CH" sz="2000" i="1" dirty="0"/>
              <a:t>/alle </a:t>
            </a:r>
            <a:r>
              <a:rPr lang="de-CH" sz="2000" i="1" noProof="0" dirty="0" err="1"/>
              <a:t>utenti</a:t>
            </a:r>
            <a:r>
              <a:rPr lang="de-CH" sz="2000" i="1" noProof="0" dirty="0"/>
              <a:t> quale modulo devono compilare?</a:t>
            </a:r>
            <a:br>
              <a:rPr lang="de-CH" sz="2000" i="1" noProof="0" dirty="0"/>
            </a:br>
            <a:r>
              <a:rPr lang="de-CH" sz="2000" i="1" noProof="0" dirty="0"/>
              <a:t> → Meglio</a:t>
            </a:r>
            <a:r>
              <a:rPr lang="de-CH" sz="2000" i="1" dirty="0"/>
              <a:t>: Come possiamo </a:t>
            </a:r>
            <a:r>
              <a:rPr lang="de-CH" sz="2000" i="1" noProof="0" dirty="0" err="1"/>
              <a:t>rassicurare</a:t>
            </a:r>
            <a:r>
              <a:rPr lang="de-CH" sz="2000" i="1" noProof="0" dirty="0"/>
              <a:t> </a:t>
            </a:r>
            <a:r>
              <a:rPr lang="de-CH" sz="2000" i="1" dirty="0" err="1"/>
              <a:t>gli</a:t>
            </a:r>
            <a:r>
              <a:rPr lang="de-CH" sz="2000" i="1" dirty="0"/>
              <a:t>/le </a:t>
            </a:r>
            <a:r>
              <a:rPr lang="de-CH" sz="2000" i="1" noProof="0" dirty="0"/>
              <a:t>utenti riguardo alla dichiarazione dei redditi?)</a:t>
            </a:r>
          </a:p>
          <a:p>
            <a:pPr>
              <a:buFont typeface="+mj-lt"/>
              <a:buAutoNum type="arabicPeriod"/>
            </a:pPr>
            <a:endParaRPr lang="de-CH" sz="2000" noProof="0" dirty="0"/>
          </a:p>
          <a:p>
            <a:pPr>
              <a:buFont typeface="+mj-lt"/>
              <a:buAutoNum type="arabicPeriod"/>
            </a:pPr>
            <a:r>
              <a:rPr lang="de-CH" sz="2000" b="1" noProof="0" dirty="0"/>
              <a:t> Formulate la domanda in modo generico (ma non vago)</a:t>
            </a:r>
            <a:br>
              <a:rPr lang="de-CH" sz="2000" noProof="0" dirty="0"/>
            </a:br>
            <a:r>
              <a:rPr lang="de-CH" sz="2000" noProof="0" dirty="0"/>
              <a:t>Le domande troppo specifiche limitano le idee, mentre quelle troppo </a:t>
            </a:r>
            <a:r>
              <a:rPr lang="de-CH" sz="2000" noProof="0" dirty="0" err="1"/>
              <a:t>ampie</a:t>
            </a:r>
            <a:r>
              <a:rPr lang="de-CH" sz="2000" noProof="0" dirty="0"/>
              <a:t> perdono di focalizzazione.</a:t>
            </a:r>
            <a:br>
              <a:rPr lang="de-CH" sz="2000" noProof="0" dirty="0"/>
            </a:br>
            <a:r>
              <a:rPr lang="de-CH" sz="2000" i="1" noProof="0" dirty="0"/>
              <a:t>(Meglio</a:t>
            </a:r>
            <a:r>
              <a:rPr lang="de-CH" sz="2000" i="1" dirty="0"/>
              <a:t>: Come possiamo </a:t>
            </a:r>
            <a:r>
              <a:rPr lang="de-CH" sz="2000" i="1" noProof="0" dirty="0" err="1"/>
              <a:t>aiutare</a:t>
            </a:r>
            <a:r>
              <a:rPr lang="de-CH" sz="2000" i="1" noProof="0" dirty="0"/>
              <a:t> </a:t>
            </a:r>
            <a:r>
              <a:rPr lang="de-CH" sz="2000" i="1" noProof="0" dirty="0" err="1"/>
              <a:t>gli</a:t>
            </a:r>
            <a:r>
              <a:rPr lang="de-CH" sz="2000" i="1" noProof="0" dirty="0"/>
              <a:t>/le utenti a </a:t>
            </a:r>
            <a:r>
              <a:rPr lang="de-CH" sz="2000" i="1" noProof="0" dirty="0" err="1"/>
              <a:t>creare</a:t>
            </a:r>
            <a:r>
              <a:rPr lang="de-CH" sz="2000" i="1" noProof="0" dirty="0"/>
              <a:t> </a:t>
            </a:r>
            <a:r>
              <a:rPr lang="de-CH" sz="2000" i="1" dirty="0"/>
              <a:t>in modo </a:t>
            </a:r>
            <a:r>
              <a:rPr lang="de-CH" sz="2000" i="1" dirty="0" err="1"/>
              <a:t>efficiente</a:t>
            </a:r>
            <a:r>
              <a:rPr lang="de-CH" sz="2000" i="1" dirty="0"/>
              <a:t> </a:t>
            </a:r>
            <a:r>
              <a:rPr lang="de-CH" sz="2000" i="1" dirty="0" err="1"/>
              <a:t>bozze</a:t>
            </a:r>
            <a:r>
              <a:rPr lang="de-CH" sz="2000" i="1" dirty="0"/>
              <a:t>, </a:t>
            </a:r>
            <a:r>
              <a:rPr lang="de-CH" sz="2000" i="1" noProof="0" dirty="0"/>
              <a:t>di cui </a:t>
            </a:r>
            <a:r>
              <a:rPr lang="de-CH" sz="2000" i="1" noProof="0" dirty="0" err="1"/>
              <a:t>siano</a:t>
            </a:r>
            <a:r>
              <a:rPr lang="de-CH" sz="2000" i="1" noProof="0" dirty="0"/>
              <a:t> </a:t>
            </a:r>
            <a:r>
              <a:rPr lang="de-CH" sz="2000" i="1" noProof="0" dirty="0" err="1"/>
              <a:t>soddisfatti</a:t>
            </a:r>
            <a:r>
              <a:rPr lang="de-CH" sz="2000" i="1" noProof="0" dirty="0"/>
              <a:t>/</a:t>
            </a:r>
            <a:r>
              <a:rPr lang="de-CH" sz="2000" i="1" noProof="0" dirty="0" err="1"/>
              <a:t>e</a:t>
            </a:r>
            <a:r>
              <a:rPr lang="de-CH" sz="2000" i="1" dirty="0"/>
              <a:t>?)</a:t>
            </a:r>
            <a:endParaRPr lang="de-CH" sz="2000" i="1" noProof="0" dirty="0"/>
          </a:p>
          <a:p>
            <a:pPr marL="457200" indent="-457200">
              <a:buFont typeface="+mj-lt"/>
              <a:buAutoNum type="arabicPeriod"/>
            </a:pPr>
            <a:endParaRPr lang="en-US" sz="2000" dirty="0"/>
          </a:p>
        </p:txBody>
      </p:sp>
      <p:pic>
        <p:nvPicPr>
          <p:cNvPr id="5" name="Grafik 4" descr="Puzzle mit einfarbiger Füllung">
            <a:extLst>
              <a:ext uri="{FF2B5EF4-FFF2-40B4-BE49-F238E27FC236}">
                <a16:creationId xmlns:a16="http://schemas.microsoft.com/office/drawing/2014/main" id="{B1652AAE-9DD2-4A29-086D-0E2B552B779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173212" y="816374"/>
            <a:ext cx="914400" cy="914400"/>
          </a:xfrm>
          <a:prstGeom prst="rect">
            <a:avLst/>
          </a:prstGeom>
        </p:spPr>
      </p:pic>
    </p:spTree>
    <p:extLst>
      <p:ext uri="{BB962C8B-B14F-4D97-AF65-F5344CB8AC3E}">
        <p14:creationId xmlns:p14="http://schemas.microsoft.com/office/powerpoint/2010/main" val="28107414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06F4B-1EDC-B98B-D707-42441E0E66D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8522DD67-1FEE-E337-A642-5F080AFAFEA3}"/>
              </a:ext>
            </a:extLst>
          </p:cNvPr>
          <p:cNvSpPr txBox="1">
            <a:spLocks noChangeArrowheads="1"/>
          </p:cNvSpPr>
          <p:nvPr/>
        </p:nvSpPr>
        <p:spPr bwMode="auto">
          <a:xfrm>
            <a:off x="955852" y="260615"/>
            <a:ext cx="9406555" cy="657225"/>
          </a:xfrm>
          <a:prstGeom prst="rect">
            <a:avLst/>
          </a:prstGeom>
          <a:noFill/>
          <a:ln w="9525">
            <a:noFill/>
            <a:miter lim="800000"/>
            <a:headEnd/>
            <a:tailEnd/>
          </a:ln>
        </p:spPr>
        <p:txBody>
          <a:bodyPr anchor="ctr"/>
          <a:lstStyle/>
          <a:p>
            <a:pPr lvl="0">
              <a:defRPr/>
            </a:pPr>
            <a:r>
              <a:rPr lang="de-CH" sz="2400" b="1" noProof="0" dirty="0">
                <a:solidFill>
                  <a:srgbClr val="0B4874"/>
                </a:solidFill>
                <a:ea typeface="ＭＳ Ｐゴシック" charset="0"/>
                <a:cs typeface="Arial"/>
              </a:rPr>
              <a:t>Guida alla redazione di </a:t>
            </a:r>
            <a:r>
              <a:rPr lang="de-CH" sz="2400" b="1" noProof="0" dirty="0" err="1">
                <a:solidFill>
                  <a:srgbClr val="0B4874"/>
                </a:solidFill>
                <a:ea typeface="ＭＳ Ｐゴシック" charset="0"/>
                <a:cs typeface="Arial"/>
              </a:rPr>
              <a:t>domande</a:t>
            </a:r>
            <a:r>
              <a:rPr lang="de-CH" sz="2400" b="1" noProof="0" dirty="0">
                <a:solidFill>
                  <a:srgbClr val="0B4874"/>
                </a:solidFill>
                <a:ea typeface="ＭＳ Ｐゴシック" charset="0"/>
                <a:cs typeface="Arial"/>
              </a:rPr>
              <a:t> HMW </a:t>
            </a:r>
            <a:r>
              <a:rPr lang="de-CH" sz="2400" b="1" noProof="0" dirty="0" err="1">
                <a:solidFill>
                  <a:srgbClr val="0B4874"/>
                </a:solidFill>
                <a:ea typeface="ＭＳ Ｐゴシック" charset="0"/>
                <a:cs typeface="Arial"/>
              </a:rPr>
              <a:t>efficaci</a:t>
            </a:r>
            <a:r>
              <a:rPr lang="de-CH" sz="2400" b="1" noProof="0" dirty="0">
                <a:solidFill>
                  <a:srgbClr val="0B4874"/>
                </a:solidFill>
                <a:ea typeface="ＭＳ Ｐゴシック" charset="0"/>
                <a:cs typeface="Arial"/>
              </a:rPr>
              <a:t> (2/2)</a:t>
            </a:r>
          </a:p>
        </p:txBody>
      </p:sp>
      <p:sp>
        <p:nvSpPr>
          <p:cNvPr id="2" name="Foliennummernplatzhalter 1">
            <a:extLst>
              <a:ext uri="{FF2B5EF4-FFF2-40B4-BE49-F238E27FC236}">
                <a16:creationId xmlns:a16="http://schemas.microsoft.com/office/drawing/2014/main" id="{357275DC-E11C-D0E7-BAF7-9E6EA8DC5BF7}"/>
              </a:ext>
            </a:extLst>
          </p:cNvPr>
          <p:cNvSpPr>
            <a:spLocks noGrp="1"/>
          </p:cNvSpPr>
          <p:nvPr>
            <p:ph type="sldNum" sz="quarter" idx="12"/>
          </p:nvPr>
        </p:nvSpPr>
        <p:spPr>
          <a:xfrm>
            <a:off x="11510081" y="6356351"/>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de-CH" sz="2400" b="1" i="0" u="none" strike="noStrike" kern="1200" cap="none" spc="0" normalizeH="0" baseline="0" noProof="0" smtClean="0">
                <a:ln>
                  <a:noFill/>
                </a:ln>
                <a:solidFill>
                  <a:prstClr val="white"/>
                </a:solidFill>
                <a:effectLst/>
                <a:uLnTx/>
                <a:uFillTx/>
                <a:latin typeface="Century Gothic"/>
                <a:ea typeface="+mn-ea"/>
                <a:cs typeface="+mn-cs"/>
              </a:rPr>
              <a:t>21</a:t>
            </a:fld>
            <a:endParaRPr kumimoji="0" lang="de-CH"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10" name="CasellaDiTesto 9">
            <a:extLst>
              <a:ext uri="{FF2B5EF4-FFF2-40B4-BE49-F238E27FC236}">
                <a16:creationId xmlns:a16="http://schemas.microsoft.com/office/drawing/2014/main" id="{BE72BC10-C9C1-4B23-7646-85E764C87984}"/>
              </a:ext>
            </a:extLst>
          </p:cNvPr>
          <p:cNvSpPr txBox="1"/>
          <p:nvPr/>
        </p:nvSpPr>
        <p:spPr>
          <a:xfrm>
            <a:off x="859737" y="1356251"/>
            <a:ext cx="10650344" cy="3785652"/>
          </a:xfrm>
          <a:prstGeom prst="rect">
            <a:avLst/>
          </a:prstGeom>
          <a:noFill/>
        </p:spPr>
        <p:txBody>
          <a:bodyPr wrap="square">
            <a:spAutoFit/>
          </a:bodyPr>
          <a:lstStyle/>
          <a:p>
            <a:pPr marL="342900" indent="-342900">
              <a:buFont typeface="+mj-lt"/>
              <a:buAutoNum type="arabicPeriod"/>
            </a:pPr>
            <a:endParaRPr lang="de-CH" sz="2000" noProof="0" dirty="0"/>
          </a:p>
          <a:p>
            <a:pPr marL="342900" indent="-342900">
              <a:buFont typeface="+mj-lt"/>
              <a:buAutoNum type="arabicPeriod" startAt="4"/>
            </a:pPr>
            <a:r>
              <a:rPr lang="de-CH" sz="2000" b="1" noProof="0" dirty="0"/>
              <a:t>Concentratevi sul risultato desiderato</a:t>
            </a:r>
            <a:br>
              <a:rPr lang="de-CH" sz="2000" noProof="0" dirty="0"/>
            </a:br>
            <a:r>
              <a:rPr lang="de-CH" sz="2000" noProof="0" dirty="0"/>
              <a:t>Cercate di risolvere le cause, non i sintomi superficiali.</a:t>
            </a:r>
            <a:br>
              <a:rPr lang="de-CH" sz="2000" noProof="0" dirty="0"/>
            </a:br>
            <a:r>
              <a:rPr lang="de-CH" sz="2000" i="1" noProof="0" dirty="0"/>
              <a:t>(Male: Come </a:t>
            </a:r>
            <a:r>
              <a:rPr lang="de-CH" sz="2000" i="1" noProof="0" dirty="0" err="1"/>
              <a:t>possiamo</a:t>
            </a:r>
            <a:r>
              <a:rPr lang="de-CH" sz="2000" i="1" noProof="0" dirty="0"/>
              <a:t> </a:t>
            </a:r>
            <a:r>
              <a:rPr lang="de-CH" sz="2000" i="1" noProof="0" dirty="0" err="1"/>
              <a:t>evitere</a:t>
            </a:r>
            <a:r>
              <a:rPr lang="de-CH" sz="2000" i="1" noProof="0" dirty="0"/>
              <a:t> </a:t>
            </a:r>
            <a:r>
              <a:rPr lang="de-CH" sz="2000" i="1" noProof="0" dirty="0" err="1"/>
              <a:t>che</a:t>
            </a:r>
            <a:r>
              <a:rPr lang="de-CH" sz="2000" i="1" noProof="0" dirty="0"/>
              <a:t> </a:t>
            </a:r>
            <a:r>
              <a:rPr lang="de-CH" sz="2000" i="1" noProof="0" dirty="0" err="1"/>
              <a:t>gli</a:t>
            </a:r>
            <a:r>
              <a:rPr lang="de-CH" sz="2000" i="1" noProof="0" dirty="0"/>
              <a:t>/le </a:t>
            </a:r>
            <a:r>
              <a:rPr lang="de-CH" sz="2000" i="1" noProof="0" dirty="0" err="1"/>
              <a:t>utenti</a:t>
            </a:r>
            <a:r>
              <a:rPr lang="de-CH" sz="2000" i="1" noProof="0" dirty="0"/>
              <a:t> ci </a:t>
            </a:r>
            <a:r>
              <a:rPr lang="de-CH" sz="2000" i="1" noProof="0" dirty="0" err="1"/>
              <a:t>chiamino</a:t>
            </a:r>
            <a:r>
              <a:rPr lang="de-CH" sz="2000" i="1" noProof="0" dirty="0"/>
              <a:t>? </a:t>
            </a:r>
            <a:br>
              <a:rPr lang="de-CH" sz="2000" i="1" noProof="0" dirty="0"/>
            </a:br>
            <a:r>
              <a:rPr lang="de-CH" sz="2000" i="1" noProof="0" dirty="0"/>
              <a:t>→ </a:t>
            </a:r>
            <a:r>
              <a:rPr lang="de-CH" sz="2000" i="1" noProof="0" dirty="0" err="1"/>
              <a:t>Bene</a:t>
            </a:r>
            <a:r>
              <a:rPr lang="de-CH" sz="2000" i="1" noProof="0" dirty="0"/>
              <a:t>: Come possiamo fare in modo </a:t>
            </a:r>
            <a:r>
              <a:rPr lang="de-CH" sz="2000" i="1" noProof="0" dirty="0" err="1"/>
              <a:t>che</a:t>
            </a:r>
            <a:r>
              <a:rPr lang="de-CH" sz="2000" i="1" noProof="0" dirty="0"/>
              <a:t> </a:t>
            </a:r>
            <a:r>
              <a:rPr lang="de-CH" sz="2000" i="1" noProof="0" dirty="0" err="1"/>
              <a:t>gli</a:t>
            </a:r>
            <a:r>
              <a:rPr lang="de-CH" sz="2000" i="1" noProof="0" dirty="0"/>
              <a:t>/le </a:t>
            </a:r>
            <a:r>
              <a:rPr lang="de-CH" sz="2000" i="1" noProof="0" dirty="0" err="1"/>
              <a:t>utenti</a:t>
            </a:r>
            <a:r>
              <a:rPr lang="de-CH" sz="2000" i="1" noProof="0" dirty="0"/>
              <a:t> abbiano fiducia nel processo?)</a:t>
            </a:r>
          </a:p>
          <a:p>
            <a:pPr marL="342900" indent="-342900">
              <a:buFont typeface="+mj-lt"/>
              <a:buAutoNum type="arabicPeriod" startAt="4"/>
            </a:pPr>
            <a:endParaRPr lang="de-CH" sz="2000" noProof="0" dirty="0"/>
          </a:p>
          <a:p>
            <a:pPr marL="342900" indent="-342900">
              <a:buFont typeface="+mj-lt"/>
              <a:buAutoNum type="arabicPeriod" startAt="4"/>
            </a:pPr>
            <a:r>
              <a:rPr lang="de-CH" sz="2000" b="1" noProof="0" dirty="0"/>
              <a:t>Utilizzate formulazioni positive</a:t>
            </a:r>
            <a:br>
              <a:rPr lang="de-CH" sz="2000" noProof="0" dirty="0"/>
            </a:br>
            <a:r>
              <a:rPr lang="de-CH" sz="2000" noProof="0" dirty="0"/>
              <a:t>Termini come </a:t>
            </a:r>
            <a:r>
              <a:rPr lang="de-CH" sz="2000" i="1" noProof="0" dirty="0"/>
              <a:t>«aumentare», «creare», «migliorare» e «promuovere» </a:t>
            </a:r>
            <a:r>
              <a:rPr lang="de-CH" sz="2000" noProof="0" dirty="0"/>
              <a:t>ispirano più idee rispetto a </a:t>
            </a:r>
            <a:r>
              <a:rPr lang="de-CH" sz="2000" i="1" noProof="0" dirty="0"/>
              <a:t>«ridurre» </a:t>
            </a:r>
            <a:r>
              <a:rPr lang="de-CH" sz="2000" noProof="0" dirty="0"/>
              <a:t>o </a:t>
            </a:r>
            <a:r>
              <a:rPr lang="de-CH" sz="2000" i="1" noProof="0" dirty="0"/>
              <a:t>«impedire</a:t>
            </a:r>
            <a:r>
              <a:rPr lang="de-CH" sz="2000" noProof="0" dirty="0"/>
              <a:t>».</a:t>
            </a:r>
            <a:br>
              <a:rPr lang="de-CH" sz="2000" noProof="0" dirty="0"/>
            </a:br>
            <a:r>
              <a:rPr lang="de-CH" sz="2000" i="1" noProof="0" dirty="0"/>
              <a:t>(Male: </a:t>
            </a:r>
            <a:r>
              <a:rPr lang="de-CH" sz="2000" i="1" dirty="0"/>
              <a:t>Come possiamo </a:t>
            </a:r>
            <a:r>
              <a:rPr lang="de-CH" sz="2000" i="1" noProof="0" dirty="0"/>
              <a:t>rendere meno complicato il processo di reso? </a:t>
            </a:r>
            <a:br>
              <a:rPr lang="de-CH" sz="2000" i="1" noProof="0" dirty="0"/>
            </a:br>
            <a:r>
              <a:rPr lang="de-CH" sz="2000" i="1" noProof="0" dirty="0"/>
              <a:t>→ </a:t>
            </a:r>
            <a:r>
              <a:rPr lang="de-CH" sz="2000" i="1" noProof="0" dirty="0" err="1"/>
              <a:t>Bene</a:t>
            </a:r>
            <a:r>
              <a:rPr lang="de-CH" sz="2000" i="1" noProof="0" dirty="0"/>
              <a:t>: </a:t>
            </a:r>
            <a:r>
              <a:rPr lang="de-CH" sz="2000" i="1" dirty="0"/>
              <a:t>Come possiamo </a:t>
            </a:r>
            <a:r>
              <a:rPr lang="de-CH" sz="2000" i="1" noProof="0" dirty="0"/>
              <a:t>renderlo veloce e intuitivo?)</a:t>
            </a:r>
            <a:endParaRPr lang="de-CH" sz="2000" noProof="0" dirty="0"/>
          </a:p>
        </p:txBody>
      </p:sp>
      <p:pic>
        <p:nvPicPr>
          <p:cNvPr id="5" name="Grafik 4" descr="Puzzle mit einfarbiger Füllung">
            <a:extLst>
              <a:ext uri="{FF2B5EF4-FFF2-40B4-BE49-F238E27FC236}">
                <a16:creationId xmlns:a16="http://schemas.microsoft.com/office/drawing/2014/main" id="{ADBA1A34-FC97-7171-CA9B-4839FAD6E63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173212" y="816374"/>
            <a:ext cx="914400" cy="914400"/>
          </a:xfrm>
          <a:prstGeom prst="rect">
            <a:avLst/>
          </a:prstGeom>
        </p:spPr>
      </p:pic>
    </p:spTree>
    <p:extLst>
      <p:ext uri="{BB962C8B-B14F-4D97-AF65-F5344CB8AC3E}">
        <p14:creationId xmlns:p14="http://schemas.microsoft.com/office/powerpoint/2010/main" val="39917388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568762-5A60-234B-6FA6-8E9CA9F1993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7D2E129-3B38-DF52-89D5-3567AA70A6BB}"/>
              </a:ext>
            </a:extLst>
          </p:cNvPr>
          <p:cNvSpPr txBox="1">
            <a:spLocks noChangeArrowheads="1"/>
          </p:cNvSpPr>
          <p:nvPr/>
        </p:nvSpPr>
        <p:spPr bwMode="auto">
          <a:xfrm>
            <a:off x="955852" y="117004"/>
            <a:ext cx="9406555" cy="657225"/>
          </a:xfrm>
          <a:prstGeom prst="rect">
            <a:avLst/>
          </a:prstGeom>
          <a:noFill/>
          <a:ln w="9525">
            <a:noFill/>
            <a:miter lim="800000"/>
            <a:headEnd/>
            <a:tailEnd/>
          </a:ln>
        </p:spPr>
        <p:txBody>
          <a:bodyPr anchor="ctr"/>
          <a:lstStyle/>
          <a:p>
            <a:pPr lvl="0">
              <a:defRPr/>
            </a:pPr>
            <a:r>
              <a:rPr lang="de-CH" sz="2400" b="1" noProof="0" dirty="0">
                <a:solidFill>
                  <a:srgbClr val="0B4874"/>
                </a:solidFill>
                <a:ea typeface="ＭＳ Ｐゴシック" charset="0"/>
                <a:cs typeface="Arial"/>
              </a:rPr>
              <a:t>Caso: </a:t>
            </a:r>
            <a:r>
              <a:rPr lang="de-CH" sz="2400" b="1" noProof="0" dirty="0" err="1">
                <a:solidFill>
                  <a:srgbClr val="0B4874"/>
                </a:solidFill>
                <a:ea typeface="ＭＳ Ｐゴシック" charset="0"/>
                <a:cs typeface="Arial"/>
              </a:rPr>
              <a:t>Swapfiets</a:t>
            </a:r>
            <a:endParaRPr kumimoji="0" lang="de-CH" sz="2400" b="1" i="0" u="none" strike="noStrike" kern="1200" cap="none" spc="0" normalizeH="0" baseline="0" noProof="0" dirty="0">
              <a:ln>
                <a:noFill/>
              </a:ln>
              <a:solidFill>
                <a:srgbClr val="0B4874"/>
              </a:solidFill>
              <a:effectLst/>
              <a:uLnTx/>
              <a:uFillTx/>
              <a:latin typeface="Century Gothic"/>
              <a:ea typeface="ＭＳ Ｐゴシック" charset="0"/>
              <a:cs typeface="Arial"/>
            </a:endParaRPr>
          </a:p>
        </p:txBody>
      </p:sp>
      <p:sp>
        <p:nvSpPr>
          <p:cNvPr id="2" name="Foliennummernplatzhalter 1">
            <a:extLst>
              <a:ext uri="{FF2B5EF4-FFF2-40B4-BE49-F238E27FC236}">
                <a16:creationId xmlns:a16="http://schemas.microsoft.com/office/drawing/2014/main" id="{4E4AE40F-DA5A-82E7-FA13-A5D1FE552762}"/>
              </a:ext>
            </a:extLst>
          </p:cNvPr>
          <p:cNvSpPr>
            <a:spLocks noGrp="1"/>
          </p:cNvSpPr>
          <p:nvPr>
            <p:ph type="sldNum" sz="quarter" idx="12"/>
          </p:nvPr>
        </p:nvSpPr>
        <p:spPr>
          <a:xfrm>
            <a:off x="11510081" y="6356351"/>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de-CH" sz="2400" b="1" i="0" u="none" strike="noStrike" kern="1200" cap="none" spc="0" normalizeH="0" baseline="0" noProof="0" smtClean="0">
                <a:ln>
                  <a:noFill/>
                </a:ln>
                <a:solidFill>
                  <a:prstClr val="white"/>
                </a:solidFill>
                <a:effectLst/>
                <a:uLnTx/>
                <a:uFillTx/>
                <a:latin typeface="Century Gothic"/>
                <a:ea typeface="+mn-ea"/>
                <a:cs typeface="+mn-cs"/>
              </a:rPr>
              <a:t>22</a:t>
            </a:fld>
            <a:endParaRPr kumimoji="0" lang="de-CH"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8" name="CasellaDiTesto 7">
            <a:extLst>
              <a:ext uri="{FF2B5EF4-FFF2-40B4-BE49-F238E27FC236}">
                <a16:creationId xmlns:a16="http://schemas.microsoft.com/office/drawing/2014/main" id="{FD1F4CBE-F6E0-EB65-B759-2AFC554D3A59}"/>
              </a:ext>
            </a:extLst>
          </p:cNvPr>
          <p:cNvSpPr txBox="1"/>
          <p:nvPr/>
        </p:nvSpPr>
        <p:spPr>
          <a:xfrm>
            <a:off x="4539936" y="136524"/>
            <a:ext cx="7238291" cy="3293209"/>
          </a:xfrm>
          <a:prstGeom prst="rect">
            <a:avLst/>
          </a:prstGeom>
          <a:noFill/>
        </p:spPr>
        <p:txBody>
          <a:bodyPr wrap="square">
            <a:spAutoFit/>
          </a:bodyPr>
          <a:lstStyle/>
          <a:p>
            <a:r>
              <a:rPr lang="de-CH" sz="1600" noProof="0" dirty="0" err="1"/>
              <a:t>Swapfiets </a:t>
            </a:r>
            <a:r>
              <a:rPr lang="de-CH" sz="1600" noProof="0" dirty="0"/>
              <a:t>offre un </a:t>
            </a:r>
            <a:r>
              <a:rPr lang="de-CH" sz="1600" b="1" noProof="0" dirty="0"/>
              <a:t>servizio di abbonamento per biciclette </a:t>
            </a:r>
            <a:r>
              <a:rPr lang="de-CH" sz="1600" noProof="0" dirty="0"/>
              <a:t>con riparazioni </a:t>
            </a:r>
            <a:r>
              <a:rPr lang="de-CH" sz="1600" b="1" noProof="0" dirty="0"/>
              <a:t>in loco.</a:t>
            </a:r>
          </a:p>
          <a:p>
            <a:endParaRPr lang="de-CH" sz="1600" noProof="0" dirty="0"/>
          </a:p>
          <a:p>
            <a:r>
              <a:rPr lang="de-CH" sz="1600" b="1" noProof="0" dirty="0"/>
              <a:t>Job </a:t>
            </a:r>
            <a:r>
              <a:rPr lang="de-CH" sz="1600" b="1" noProof="0" dirty="0" err="1"/>
              <a:t>To </a:t>
            </a:r>
            <a:r>
              <a:rPr lang="de-CH" sz="1600" b="1" noProof="0" dirty="0"/>
              <a:t>Be </a:t>
            </a:r>
            <a:r>
              <a:rPr lang="de-CH" sz="1600" b="1" noProof="0" dirty="0" err="1"/>
              <a:t>Done</a:t>
            </a:r>
            <a:r>
              <a:rPr lang="de-CH" sz="1600" b="1" noProof="0" dirty="0"/>
              <a:t>: </a:t>
            </a:r>
            <a:r>
              <a:rPr lang="de-CH" sz="1600" noProof="0" dirty="0"/>
              <a:t>avere sempre a disposizione una bicicletta funzionante.</a:t>
            </a:r>
          </a:p>
          <a:p>
            <a:r>
              <a:rPr lang="de-CH" sz="1600" b="1" dirty="0"/>
              <a:t>«Pains» </a:t>
            </a:r>
            <a:r>
              <a:rPr lang="de-CH" sz="1600" b="1" noProof="0" dirty="0" err="1"/>
              <a:t>attuali</a:t>
            </a:r>
            <a:r>
              <a:rPr lang="de-CH" sz="1600" b="1" noProof="0" dirty="0"/>
              <a:t>: </a:t>
            </a:r>
            <a:r>
              <a:rPr lang="de-CH" sz="1600" noProof="0" dirty="0"/>
              <a:t>gomme a terra, riparazioni lente, negozi di biciclette lontani.</a:t>
            </a:r>
          </a:p>
          <a:p>
            <a:r>
              <a:rPr lang="de-CH" sz="1600" b="1" noProof="0" dirty="0"/>
              <a:t>HMW: </a:t>
            </a:r>
            <a:r>
              <a:rPr lang="de-CH" sz="1600" noProof="0" dirty="0"/>
              <a:t>Come possiamo aiutare i </a:t>
            </a:r>
            <a:r>
              <a:rPr lang="de-CH" sz="1600" noProof="0" dirty="0" err="1"/>
              <a:t>ciclisti</a:t>
            </a:r>
            <a:r>
              <a:rPr lang="de-CH" sz="1600" noProof="0" dirty="0"/>
              <a:t> a mantenere le loro biciclette in </a:t>
            </a:r>
            <a:r>
              <a:rPr lang="de-CH" sz="1600" noProof="0" dirty="0" err="1"/>
              <a:t>perfette</a:t>
            </a:r>
            <a:r>
              <a:rPr lang="de-CH" sz="1600" noProof="0" dirty="0"/>
              <a:t> </a:t>
            </a:r>
            <a:r>
              <a:rPr lang="de-CH" sz="1600" noProof="0" dirty="0" err="1"/>
              <a:t>condizioni</a:t>
            </a:r>
            <a:r>
              <a:rPr lang="de-CH" sz="1600" noProof="0" dirty="0"/>
              <a:t>, senza dover ricorrere a un'officina?</a:t>
            </a:r>
          </a:p>
          <a:p>
            <a:r>
              <a:rPr lang="de-CH" sz="1600" b="1" noProof="0" dirty="0"/>
              <a:t>Soluzione: </a:t>
            </a:r>
            <a:r>
              <a:rPr lang="de-CH" sz="1600" noProof="0" dirty="0"/>
              <a:t>biciclette sempre in perfette condizioni, manutenzione rapida sul posto.</a:t>
            </a:r>
          </a:p>
          <a:p>
            <a:r>
              <a:rPr lang="de-CH" sz="1600" b="1" noProof="0" dirty="0"/>
              <a:t>Risultato: </a:t>
            </a:r>
            <a:r>
              <a:rPr lang="de-CH" sz="1600" noProof="0" dirty="0"/>
              <a:t>l’azienda risolve il problema dei </a:t>
            </a:r>
            <a:r>
              <a:rPr lang="de-CH" sz="1600" noProof="0" dirty="0" err="1"/>
              <a:t>clienti </a:t>
            </a:r>
            <a:r>
              <a:rPr lang="de-CH" sz="1600" noProof="0" dirty="0"/>
              <a:t>e permette loro di svolgere il proprio lavoro </a:t>
            </a:r>
            <a:r>
              <a:rPr lang="de-CH" sz="1600" b="1" noProof="0" dirty="0"/>
              <a:t>senza interruzioni</a:t>
            </a:r>
            <a:r>
              <a:rPr lang="de-CH" sz="1600" noProof="0" dirty="0"/>
              <a:t>.</a:t>
            </a:r>
          </a:p>
        </p:txBody>
      </p:sp>
      <p:pic>
        <p:nvPicPr>
          <p:cNvPr id="1026" name="Picture 2" descr="Swapfiets – Bicycle as a service - EcoDesign Circle">
            <a:extLst>
              <a:ext uri="{FF2B5EF4-FFF2-40B4-BE49-F238E27FC236}">
                <a16:creationId xmlns:a16="http://schemas.microsoft.com/office/drawing/2014/main" id="{E4E15583-1067-D1F6-4B49-BF12F7A6E4A0}"/>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50877" y="774229"/>
            <a:ext cx="3748241" cy="5296828"/>
          </a:xfrm>
          <a:prstGeom prst="rect">
            <a:avLst/>
          </a:prstGeom>
          <a:noFill/>
          <a:extLst>
            <a:ext uri="{909E8E84-426E-40DD-AFC4-6F175D3DCCD1}">
              <a14:hiddenFill xmlns:a14="http://schemas.microsoft.com/office/drawing/2010/main">
                <a:solidFill>
                  <a:srgbClr val="FFFFFF"/>
                </a:solidFill>
              </a14:hiddenFill>
            </a:ext>
          </a:extLst>
        </p:spPr>
      </p:pic>
      <p:pic>
        <p:nvPicPr>
          <p:cNvPr id="9" name="Immagine 8">
            <a:extLst>
              <a:ext uri="{FF2B5EF4-FFF2-40B4-BE49-F238E27FC236}">
                <a16:creationId xmlns:a16="http://schemas.microsoft.com/office/drawing/2014/main" id="{40CE00E7-E391-4A47-EC9D-1375B6F2352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10841" y="3348546"/>
            <a:ext cx="7118943" cy="1516242"/>
          </a:xfrm>
          <a:prstGeom prst="rect">
            <a:avLst/>
          </a:prstGeom>
        </p:spPr>
      </p:pic>
      <p:sp>
        <p:nvSpPr>
          <p:cNvPr id="11" name="CasellaDiTesto 10">
            <a:extLst>
              <a:ext uri="{FF2B5EF4-FFF2-40B4-BE49-F238E27FC236}">
                <a16:creationId xmlns:a16="http://schemas.microsoft.com/office/drawing/2014/main" id="{F80B8525-1352-4050-754A-8E411B43880F}"/>
              </a:ext>
            </a:extLst>
          </p:cNvPr>
          <p:cNvSpPr txBox="1"/>
          <p:nvPr/>
        </p:nvSpPr>
        <p:spPr>
          <a:xfrm>
            <a:off x="4513712" y="4647245"/>
            <a:ext cx="2465008" cy="2062103"/>
          </a:xfrm>
          <a:prstGeom prst="rect">
            <a:avLst/>
          </a:prstGeom>
          <a:noFill/>
        </p:spPr>
        <p:txBody>
          <a:bodyPr wrap="square">
            <a:spAutoFit/>
          </a:bodyPr>
          <a:lstStyle/>
          <a:p>
            <a:pPr algn="ctr">
              <a:buNone/>
            </a:pPr>
            <a:r>
              <a:rPr lang="de-CH" sz="1600" b="1" noProof="0" dirty="0"/>
              <a:t>Riparazioni illimitate</a:t>
            </a:r>
          </a:p>
          <a:p>
            <a:pPr algn="ctr"/>
            <a:r>
              <a:rPr lang="de-CH" sz="1600" noProof="0" dirty="0"/>
              <a:t>Riparazioni rapide o sostituzione immediata della bicicletta, sia in negozio che a domicilio.</a:t>
            </a:r>
          </a:p>
        </p:txBody>
      </p:sp>
      <p:sp>
        <p:nvSpPr>
          <p:cNvPr id="14" name="CasellaDiTesto 13">
            <a:extLst>
              <a:ext uri="{FF2B5EF4-FFF2-40B4-BE49-F238E27FC236}">
                <a16:creationId xmlns:a16="http://schemas.microsoft.com/office/drawing/2014/main" id="{9233D3A2-DBF2-25DE-14DC-9516DA9EC367}"/>
              </a:ext>
            </a:extLst>
          </p:cNvPr>
          <p:cNvSpPr txBox="1"/>
          <p:nvPr/>
        </p:nvSpPr>
        <p:spPr>
          <a:xfrm>
            <a:off x="6990443" y="4696282"/>
            <a:ext cx="2406393" cy="1815882"/>
          </a:xfrm>
          <a:prstGeom prst="rect">
            <a:avLst/>
          </a:prstGeom>
          <a:noFill/>
        </p:spPr>
        <p:txBody>
          <a:bodyPr wrap="square">
            <a:spAutoFit/>
          </a:bodyPr>
          <a:lstStyle/>
          <a:p>
            <a:pPr algn="ctr">
              <a:buNone/>
            </a:pPr>
            <a:r>
              <a:rPr lang="de-CH" sz="1600" b="1" noProof="0" dirty="0"/>
              <a:t>Biciclette di alta qualità</a:t>
            </a:r>
          </a:p>
          <a:p>
            <a:pPr algn="ctr"/>
            <a:r>
              <a:rPr lang="de-CH" sz="1600" noProof="0" dirty="0"/>
              <a:t>Design resistente con componenti di alta qualità, doppi lucchetti </a:t>
            </a:r>
            <a:r>
              <a:rPr lang="de-CH" sz="1600" noProof="0" dirty="0" err="1"/>
              <a:t>e</a:t>
            </a:r>
            <a:r>
              <a:rPr lang="de-CH" sz="1600" noProof="0" dirty="0"/>
              <a:t> </a:t>
            </a:r>
            <a:r>
              <a:rPr lang="de-CH" sz="1600" dirty="0" err="1"/>
              <a:t>luci</a:t>
            </a:r>
            <a:r>
              <a:rPr lang="de-CH" sz="1600" noProof="0" dirty="0"/>
              <a:t> potenti.</a:t>
            </a:r>
          </a:p>
        </p:txBody>
      </p:sp>
      <p:sp>
        <p:nvSpPr>
          <p:cNvPr id="15" name="CasellaDiTesto 14">
            <a:extLst>
              <a:ext uri="{FF2B5EF4-FFF2-40B4-BE49-F238E27FC236}">
                <a16:creationId xmlns:a16="http://schemas.microsoft.com/office/drawing/2014/main" id="{ED3BAEA7-CE82-99F6-4613-9FD3B3D19200}"/>
              </a:ext>
            </a:extLst>
          </p:cNvPr>
          <p:cNvSpPr txBox="1"/>
          <p:nvPr/>
        </p:nvSpPr>
        <p:spPr>
          <a:xfrm>
            <a:off x="9396836" y="4696282"/>
            <a:ext cx="2235819" cy="1569660"/>
          </a:xfrm>
          <a:prstGeom prst="rect">
            <a:avLst/>
          </a:prstGeom>
          <a:noFill/>
        </p:spPr>
        <p:txBody>
          <a:bodyPr wrap="square">
            <a:spAutoFit/>
          </a:bodyPr>
          <a:lstStyle/>
          <a:p>
            <a:pPr algn="ctr">
              <a:buNone/>
            </a:pPr>
            <a:r>
              <a:rPr lang="de-CH" sz="1600" b="1" noProof="0" dirty="0"/>
              <a:t>Servizio di prima classe</a:t>
            </a:r>
          </a:p>
          <a:p>
            <a:pPr algn="ctr"/>
            <a:r>
              <a:rPr lang="de-CH" sz="1600" noProof="0" dirty="0"/>
              <a:t>Configurazione personalizzata, sostituzione in caso di furto e abbonamenti flessibili.</a:t>
            </a:r>
          </a:p>
          <a:p>
            <a:pPr algn="ctr"/>
            <a:endParaRPr lang="de-CH" sz="1600" noProof="0" dirty="0"/>
          </a:p>
        </p:txBody>
      </p:sp>
      <p:sp>
        <p:nvSpPr>
          <p:cNvPr id="5" name="Rectangle 2">
            <a:extLst>
              <a:ext uri="{FF2B5EF4-FFF2-40B4-BE49-F238E27FC236}">
                <a16:creationId xmlns:a16="http://schemas.microsoft.com/office/drawing/2014/main" id="{E2AB7EC9-3863-00D3-E72A-EEC6DEC48216}"/>
              </a:ext>
            </a:extLst>
          </p:cNvPr>
          <p:cNvSpPr txBox="1">
            <a:spLocks noChangeArrowheads="1"/>
          </p:cNvSpPr>
          <p:nvPr/>
        </p:nvSpPr>
        <p:spPr bwMode="auto">
          <a:xfrm>
            <a:off x="720327" y="5899565"/>
            <a:ext cx="1326551" cy="328613"/>
          </a:xfrm>
          <a:prstGeom prst="rect">
            <a:avLst/>
          </a:prstGeom>
          <a:noFill/>
          <a:ln w="9525">
            <a:noFill/>
            <a:miter lim="800000"/>
            <a:headEnd/>
            <a:tailEnd/>
          </a:ln>
        </p:spPr>
        <p:txBody>
          <a:bodyPr anchor="ctr"/>
          <a:lstStyle/>
          <a:p>
            <a:pPr lvl="0" algn="ctr">
              <a:defRPr/>
            </a:pPr>
            <a:r>
              <a:rPr lang="de-CH" sz="1000" b="1" noProof="0" dirty="0">
                <a:solidFill>
                  <a:srgbClr val="686868"/>
                </a:solidFill>
                <a:latin typeface="Century Gothic" panose="020B0502020202020204" pitchFamily="34" charset="0"/>
                <a:ea typeface="ＭＳ Ｐゴシック" charset="0"/>
              </a:rPr>
              <a:t>Fonte: </a:t>
            </a:r>
            <a:r>
              <a:rPr lang="de-CH" sz="1000" noProof="0" dirty="0">
                <a:solidFill>
                  <a:srgbClr val="686868"/>
                </a:solidFill>
                <a:latin typeface="Century Gothic" panose="020B0502020202020204" pitchFamily="34" charset="0"/>
                <a:ea typeface="ＭＳ Ｐゴシック" charset="0"/>
                <a:hlinkClick r:id="rId5">
                  <a:extLst>
                    <a:ext uri="{A12FA001-AC4F-418D-AE19-62706E023703}">
                      <ahyp:hlinkClr xmlns:ahyp="http://schemas.microsoft.com/office/drawing/2018/hyperlinkcolor" val="tx"/>
                    </a:ext>
                  </a:extLst>
                </a:hlinkClick>
              </a:rPr>
              <a:t>Link</a:t>
            </a:r>
            <a:endParaRPr kumimoji="0" lang="de-CH" sz="1000" i="0" u="none" strike="noStrike" kern="1200" cap="none" spc="0" normalizeH="0" baseline="0" noProof="0" dirty="0">
              <a:ln>
                <a:noFill/>
              </a:ln>
              <a:solidFill>
                <a:srgbClr val="686868"/>
              </a:solidFill>
              <a:effectLst/>
              <a:uLnTx/>
              <a:uFillTx/>
              <a:latin typeface="Century Gothic" panose="020B0502020202020204" pitchFamily="34" charset="0"/>
              <a:ea typeface="ＭＳ Ｐゴシック" charset="0"/>
            </a:endParaRPr>
          </a:p>
        </p:txBody>
      </p:sp>
    </p:spTree>
    <p:extLst>
      <p:ext uri="{BB962C8B-B14F-4D97-AF65-F5344CB8AC3E}">
        <p14:creationId xmlns:p14="http://schemas.microsoft.com/office/powerpoint/2010/main" val="17071631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FA77B498-B2E4-453A-9985-603AC98BA912}"/>
              </a:ext>
            </a:extLst>
          </p:cNvPr>
          <p:cNvSpPr>
            <a:spLocks noGrp="1"/>
          </p:cNvSpPr>
          <p:nvPr>
            <p:ph type="sldNum" sz="quarter" idx="12"/>
          </p:nvPr>
        </p:nvSpPr>
        <p:spPr/>
        <p:txBody>
          <a:bodyPr/>
          <a:lstStyle/>
          <a:p>
            <a:fld id="{B7E6CA31-DA56-47CF-9891-B6D0296B6AEC}" type="slidenum">
              <a:rPr lang="ru-RU" smtClean="0"/>
              <a:t>23</a:t>
            </a:fld>
            <a:endParaRPr lang="ru-RU"/>
          </a:p>
        </p:txBody>
      </p:sp>
      <p:sp>
        <p:nvSpPr>
          <p:cNvPr id="2" name="Textplatzhalter 1">
            <a:extLst>
              <a:ext uri="{FF2B5EF4-FFF2-40B4-BE49-F238E27FC236}">
                <a16:creationId xmlns:a16="http://schemas.microsoft.com/office/drawing/2014/main" id="{C86FDCE1-7554-4E79-826E-208A92E49094}"/>
              </a:ext>
            </a:extLst>
          </p:cNvPr>
          <p:cNvSpPr>
            <a:spLocks noGrp="1"/>
          </p:cNvSpPr>
          <p:nvPr>
            <p:ph type="body" idx="1"/>
          </p:nvPr>
        </p:nvSpPr>
        <p:spPr>
          <a:xfrm>
            <a:off x="899892" y="1133271"/>
            <a:ext cx="9827248" cy="4293771"/>
          </a:xfrm>
        </p:spPr>
        <p:txBody>
          <a:bodyPr>
            <a:normAutofit/>
          </a:bodyPr>
          <a:lstStyle/>
          <a:p>
            <a:pPr algn="l">
              <a:buClr>
                <a:srgbClr val="96CB00"/>
              </a:buClr>
            </a:pPr>
            <a:r>
              <a:rPr lang="de-CH" b="1" dirty="0">
                <a:solidFill>
                  <a:srgbClr val="0B4874"/>
                </a:solidFill>
                <a:ea typeface="ＭＳ Ｐゴシック" charset="0"/>
                <a:cs typeface="Arial"/>
              </a:rPr>
              <a:t>Comprendere i «Jobs» </a:t>
            </a:r>
            <a:r>
              <a:rPr lang="de-CH" b="1" dirty="0" err="1">
                <a:solidFill>
                  <a:srgbClr val="0B4874"/>
                </a:solidFill>
                <a:ea typeface="ＭＳ Ｐゴシック" charset="0"/>
                <a:cs typeface="Arial"/>
              </a:rPr>
              <a:t>dei</a:t>
            </a:r>
            <a:r>
              <a:rPr lang="de-CH" b="1" dirty="0">
                <a:solidFill>
                  <a:srgbClr val="0B4874"/>
                </a:solidFill>
                <a:ea typeface="ＭＳ Ｐゴシック" charset="0"/>
                <a:cs typeface="Arial"/>
              </a:rPr>
              <a:t> </a:t>
            </a:r>
            <a:r>
              <a:rPr lang="de-CH" b="1" dirty="0" err="1">
                <a:solidFill>
                  <a:srgbClr val="0B4874"/>
                </a:solidFill>
                <a:ea typeface="ＭＳ Ｐゴシック" charset="0"/>
                <a:cs typeface="Arial"/>
              </a:rPr>
              <a:t>vostri</a:t>
            </a:r>
            <a:r>
              <a:rPr lang="de-CH" b="1" dirty="0">
                <a:solidFill>
                  <a:srgbClr val="0B4874"/>
                </a:solidFill>
                <a:ea typeface="ＭＳ Ｐゴシック" charset="0"/>
                <a:cs typeface="Arial"/>
              </a:rPr>
              <a:t>/delle </a:t>
            </a:r>
            <a:r>
              <a:rPr lang="de-CH" b="1" dirty="0" err="1">
                <a:solidFill>
                  <a:srgbClr val="0B4874"/>
                </a:solidFill>
                <a:ea typeface="ＭＳ Ｐゴシック" charset="0"/>
                <a:cs typeface="Arial"/>
              </a:rPr>
              <a:t>vostre</a:t>
            </a:r>
            <a:r>
              <a:rPr lang="de-CH" b="1" dirty="0">
                <a:solidFill>
                  <a:srgbClr val="0B4874"/>
                </a:solidFill>
                <a:ea typeface="ＭＳ Ｐゴシック" charset="0"/>
                <a:cs typeface="Arial"/>
              </a:rPr>
              <a:t> clienti</a:t>
            </a:r>
          </a:p>
          <a:p>
            <a:pPr algn="l">
              <a:buClr>
                <a:srgbClr val="96CB00"/>
              </a:buClr>
            </a:pPr>
            <a:endParaRPr lang="de-CH" sz="2200" b="1" dirty="0">
              <a:solidFill>
                <a:srgbClr val="686868"/>
              </a:solidFill>
            </a:endParaRPr>
          </a:p>
          <a:p>
            <a:pPr algn="l"/>
            <a:r>
              <a:rPr lang="en-US" sz="2000" dirty="0">
                <a:solidFill>
                  <a:srgbClr val="686868"/>
                </a:solidFill>
              </a:rPr>
              <a:t>Ogni team dovrebbe procedere come segue:</a:t>
            </a:r>
          </a:p>
          <a:p>
            <a:pPr algn="l"/>
            <a:endParaRPr lang="en-US" sz="2000" dirty="0">
              <a:solidFill>
                <a:srgbClr val="686868"/>
              </a:solidFill>
            </a:endParaRPr>
          </a:p>
          <a:p>
            <a:pPr marL="342900" indent="-342900" algn="l">
              <a:buFont typeface="Arial" panose="020B0604020202020204" pitchFamily="34" charset="0"/>
              <a:buChar char="•"/>
            </a:pPr>
            <a:r>
              <a:rPr lang="en-US" sz="2000" dirty="0">
                <a:solidFill>
                  <a:srgbClr val="686868"/>
                </a:solidFill>
              </a:rPr>
              <a:t>Passo 1: definite i </a:t>
            </a:r>
            <a:r>
              <a:rPr lang="en-US" sz="2000" dirty="0" err="1">
                <a:solidFill>
                  <a:srgbClr val="686868"/>
                </a:solidFill>
              </a:rPr>
              <a:t>compiti</a:t>
            </a:r>
            <a:r>
              <a:rPr lang="en-US" sz="2000" dirty="0">
                <a:solidFill>
                  <a:srgbClr val="686868"/>
                </a:solidFill>
              </a:rPr>
              <a:t> </a:t>
            </a:r>
            <a:r>
              <a:rPr lang="en-US" sz="2000" dirty="0" err="1">
                <a:solidFill>
                  <a:srgbClr val="686868"/>
                </a:solidFill>
              </a:rPr>
              <a:t>dei</a:t>
            </a:r>
            <a:r>
              <a:rPr lang="en-US" sz="2000" dirty="0">
                <a:solidFill>
                  <a:srgbClr val="686868"/>
                </a:solidFill>
              </a:rPr>
              <a:t> </a:t>
            </a:r>
            <a:r>
              <a:rPr lang="en-US" sz="2000" dirty="0" err="1">
                <a:solidFill>
                  <a:srgbClr val="686868"/>
                </a:solidFill>
              </a:rPr>
              <a:t>vostri</a:t>
            </a:r>
            <a:r>
              <a:rPr lang="en-US" sz="2000" dirty="0">
                <a:solidFill>
                  <a:srgbClr val="686868"/>
                </a:solidFill>
              </a:rPr>
              <a:t>/delle </a:t>
            </a:r>
            <a:r>
              <a:rPr lang="en-US" sz="2000" dirty="0" err="1">
                <a:solidFill>
                  <a:srgbClr val="686868"/>
                </a:solidFill>
              </a:rPr>
              <a:t>vostre</a:t>
            </a:r>
            <a:r>
              <a:rPr lang="en-US" sz="2000" dirty="0">
                <a:solidFill>
                  <a:srgbClr val="686868"/>
                </a:solidFill>
              </a:rPr>
              <a:t> </a:t>
            </a:r>
            <a:r>
              <a:rPr lang="en-US" sz="2000" dirty="0" err="1">
                <a:solidFill>
                  <a:srgbClr val="686868"/>
                </a:solidFill>
              </a:rPr>
              <a:t>clienti</a:t>
            </a:r>
            <a:r>
              <a:rPr lang="en-US" sz="2000" dirty="0">
                <a:solidFill>
                  <a:srgbClr val="686868"/>
                </a:solidFill>
              </a:rPr>
              <a:t> (Jobs To Be Done)</a:t>
            </a:r>
            <a:br>
              <a:rPr lang="en-US" sz="2000" dirty="0">
                <a:solidFill>
                  <a:srgbClr val="686868"/>
                </a:solidFill>
              </a:rPr>
            </a:br>
            <a:r>
              <a:rPr lang="de-CH" sz="2000" i="1" dirty="0"/>
              <a:t>→</a:t>
            </a:r>
            <a:r>
              <a:rPr lang="en-US" sz="2000" dirty="0">
                <a:solidFill>
                  <a:srgbClr val="686868"/>
                </a:solidFill>
              </a:rPr>
              <a:t> cosa vuole ottenere la persona?</a:t>
            </a:r>
          </a:p>
          <a:p>
            <a:pPr marL="342900" indent="-342900" algn="l">
              <a:buFont typeface="Arial" panose="020B0604020202020204" pitchFamily="34" charset="0"/>
              <a:buChar char="•"/>
            </a:pPr>
            <a:r>
              <a:rPr lang="en-US" sz="2000" dirty="0">
                <a:solidFill>
                  <a:srgbClr val="686868"/>
                </a:solidFill>
              </a:rPr>
              <a:t>Passo 2: </a:t>
            </a:r>
            <a:r>
              <a:rPr lang="en-US" sz="2000" dirty="0" err="1">
                <a:solidFill>
                  <a:srgbClr val="686868"/>
                </a:solidFill>
              </a:rPr>
              <a:t>elencate</a:t>
            </a:r>
            <a:r>
              <a:rPr lang="en-US" sz="2000" dirty="0">
                <a:solidFill>
                  <a:srgbClr val="686868"/>
                </a:solidFill>
              </a:rPr>
              <a:t> i </a:t>
            </a:r>
            <a:r>
              <a:rPr lang="en-US" sz="2000" dirty="0" err="1">
                <a:solidFill>
                  <a:srgbClr val="686868"/>
                </a:solidFill>
              </a:rPr>
              <a:t>veri</a:t>
            </a:r>
            <a:r>
              <a:rPr lang="en-US" sz="2000" dirty="0">
                <a:solidFill>
                  <a:srgbClr val="686868"/>
                </a:solidFill>
              </a:rPr>
              <a:t> punti dolenti e le frustrazioni che la “Persona” vive.</a:t>
            </a:r>
          </a:p>
          <a:p>
            <a:pPr marL="342900" indent="-342900" algn="l">
              <a:buFont typeface="Arial" panose="020B0604020202020204" pitchFamily="34" charset="0"/>
              <a:buChar char="•"/>
            </a:pPr>
            <a:r>
              <a:rPr lang="en-US" sz="2000" dirty="0">
                <a:solidFill>
                  <a:srgbClr val="686868"/>
                </a:solidFill>
              </a:rPr>
              <a:t>Passo 3: formulate </a:t>
            </a:r>
            <a:r>
              <a:rPr lang="en-US" sz="2000" dirty="0" err="1">
                <a:solidFill>
                  <a:srgbClr val="686868"/>
                </a:solidFill>
              </a:rPr>
              <a:t>una</a:t>
            </a:r>
            <a:r>
              <a:rPr lang="en-US" sz="2000" dirty="0">
                <a:solidFill>
                  <a:srgbClr val="686868"/>
                </a:solidFill>
              </a:rPr>
              <a:t> domanda del tipo </a:t>
            </a:r>
            <a:r>
              <a:rPr lang="en-US" sz="2000" i="1" dirty="0">
                <a:solidFill>
                  <a:srgbClr val="686868"/>
                </a:solidFill>
              </a:rPr>
              <a:t>«Come </a:t>
            </a:r>
            <a:r>
              <a:rPr lang="en-US" sz="2000" i="1" dirty="0" err="1">
                <a:solidFill>
                  <a:srgbClr val="686868"/>
                </a:solidFill>
              </a:rPr>
              <a:t>potremmo</a:t>
            </a:r>
            <a:r>
              <a:rPr lang="en-US" sz="2000" dirty="0">
                <a:solidFill>
                  <a:srgbClr val="686868"/>
                </a:solidFill>
              </a:rPr>
              <a:t>...» per guidare la generazione di idee nel modulo successivo. </a:t>
            </a:r>
          </a:p>
          <a:p>
            <a:pPr marL="342900" indent="-342900" algn="l">
              <a:buFont typeface="Arial" panose="020B0604020202020204" pitchFamily="34" charset="0"/>
              <a:buChar char="•"/>
            </a:pPr>
            <a:r>
              <a:rPr lang="en-US" sz="2000" dirty="0">
                <a:solidFill>
                  <a:srgbClr val="686868"/>
                </a:solidFill>
              </a:rPr>
              <a:t>Fase 4: condividete i vostri risultati con gli </a:t>
            </a:r>
            <a:r>
              <a:rPr lang="en-US" sz="2000" dirty="0" err="1">
                <a:solidFill>
                  <a:srgbClr val="686868"/>
                </a:solidFill>
              </a:rPr>
              <a:t>altri </a:t>
            </a:r>
            <a:r>
              <a:rPr lang="en-US" sz="2000" dirty="0">
                <a:solidFill>
                  <a:srgbClr val="686868"/>
                </a:solidFill>
              </a:rPr>
              <a:t>gruppi in una breve presentazione e discutetene insieme.</a:t>
            </a:r>
          </a:p>
        </p:txBody>
      </p:sp>
      <p:pic>
        <p:nvPicPr>
          <p:cNvPr id="4" name="Рисунок 40">
            <a:extLst>
              <a:ext uri="{FF2B5EF4-FFF2-40B4-BE49-F238E27FC236}">
                <a16:creationId xmlns:a16="http://schemas.microsoft.com/office/drawing/2014/main" id="{052DB179-D1D7-4AFB-9191-F811EC96615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72333" y="215847"/>
            <a:ext cx="3073128" cy="1185920"/>
          </a:xfrm>
          <a:prstGeom prst="rect">
            <a:avLst/>
          </a:prstGeom>
        </p:spPr>
      </p:pic>
    </p:spTree>
    <p:extLst>
      <p:ext uri="{BB962C8B-B14F-4D97-AF65-F5344CB8AC3E}">
        <p14:creationId xmlns:p14="http://schemas.microsoft.com/office/powerpoint/2010/main" val="10869035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AF6C0F-DB29-AD9B-5E52-943290C9AD17}"/>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BD9F2E82-7F17-DF62-C1D1-6E48EA9020F4}"/>
              </a:ext>
            </a:extLst>
          </p:cNvPr>
          <p:cNvSpPr>
            <a:spLocks noGrp="1"/>
          </p:cNvSpPr>
          <p:nvPr>
            <p:ph type="sldNum" sz="quarter" idx="12"/>
          </p:nvPr>
        </p:nvSpPr>
        <p:spPr/>
        <p:txBody>
          <a:bodyPr/>
          <a:lstStyle/>
          <a:p>
            <a:fld id="{B7E6CA31-DA56-47CF-9891-B6D0296B6AEC}" type="slidenum">
              <a:rPr lang="ru-RU" smtClean="0"/>
              <a:t>24</a:t>
            </a:fld>
            <a:endParaRPr lang="ru-RU"/>
          </a:p>
        </p:txBody>
      </p:sp>
      <p:sp>
        <p:nvSpPr>
          <p:cNvPr id="8" name="Rectangle 2">
            <a:extLst>
              <a:ext uri="{FF2B5EF4-FFF2-40B4-BE49-F238E27FC236}">
                <a16:creationId xmlns:a16="http://schemas.microsoft.com/office/drawing/2014/main" id="{EDCD772D-A67F-0190-2F03-61E675834389}"/>
              </a:ext>
            </a:extLst>
          </p:cNvPr>
          <p:cNvSpPr txBox="1">
            <a:spLocks noChangeArrowheads="1"/>
          </p:cNvSpPr>
          <p:nvPr/>
        </p:nvSpPr>
        <p:spPr bwMode="auto">
          <a:xfrm>
            <a:off x="955852" y="268659"/>
            <a:ext cx="10235609" cy="657225"/>
          </a:xfrm>
          <a:prstGeom prst="rect">
            <a:avLst/>
          </a:prstGeom>
          <a:noFill/>
          <a:ln w="9525">
            <a:noFill/>
            <a:miter lim="800000"/>
            <a:headEnd/>
            <a:tailEnd/>
          </a:ln>
        </p:spPr>
        <p:txBody>
          <a:bodyPr anchor="ctr"/>
          <a:lstStyle/>
          <a:p>
            <a:pPr>
              <a:buNone/>
            </a:pPr>
            <a:r>
              <a:rPr lang="en-US" sz="2400" b="1" dirty="0"/>
              <a:t>Passo 1: Identificate i </a:t>
            </a:r>
            <a:r>
              <a:rPr lang="en-US" sz="2400" b="1" dirty="0" err="1"/>
              <a:t>compiti</a:t>
            </a:r>
            <a:r>
              <a:rPr lang="en-US" sz="2400" b="1" dirty="0"/>
              <a:t> </a:t>
            </a:r>
            <a:r>
              <a:rPr lang="en-US" sz="2400" b="1" dirty="0" err="1"/>
              <a:t>che</a:t>
            </a:r>
            <a:r>
              <a:rPr lang="en-US" sz="2400" b="1" dirty="0"/>
              <a:t> il/la </a:t>
            </a:r>
            <a:r>
              <a:rPr lang="en-US" sz="2400" b="1" dirty="0" err="1"/>
              <a:t>cliente</a:t>
            </a:r>
            <a:r>
              <a:rPr lang="en-US" sz="2400" b="1" dirty="0"/>
              <a:t> deve </a:t>
            </a:r>
            <a:r>
              <a:rPr lang="en-US" sz="2400" b="1" dirty="0" err="1"/>
              <a:t>svolgere</a:t>
            </a:r>
            <a:endParaRPr lang="en-US" sz="2400" b="1" dirty="0"/>
          </a:p>
        </p:txBody>
      </p:sp>
      <p:sp>
        <p:nvSpPr>
          <p:cNvPr id="4" name="CasellaDiTesto 3">
            <a:extLst>
              <a:ext uri="{FF2B5EF4-FFF2-40B4-BE49-F238E27FC236}">
                <a16:creationId xmlns:a16="http://schemas.microsoft.com/office/drawing/2014/main" id="{235A32F7-B129-FC0C-BF40-A56768B06970}"/>
              </a:ext>
            </a:extLst>
          </p:cNvPr>
          <p:cNvSpPr txBox="1"/>
          <p:nvPr/>
        </p:nvSpPr>
        <p:spPr>
          <a:xfrm>
            <a:off x="1165302" y="1160376"/>
            <a:ext cx="9880650" cy="4801314"/>
          </a:xfrm>
          <a:prstGeom prst="rect">
            <a:avLst/>
          </a:prstGeom>
          <a:noFill/>
        </p:spPr>
        <p:txBody>
          <a:bodyPr wrap="square">
            <a:spAutoFit/>
          </a:bodyPr>
          <a:lstStyle/>
          <a:p>
            <a:pPr>
              <a:buNone/>
            </a:pPr>
            <a:r>
              <a:rPr lang="de-CH" sz="1700" noProof="0" dirty="0">
                <a:solidFill>
                  <a:srgbClr val="072A50"/>
                </a:solidFill>
              </a:rPr>
              <a:t>Cosa desidera davvero ottenere il </a:t>
            </a:r>
            <a:r>
              <a:rPr lang="de-CH" sz="1700" noProof="0" dirty="0" err="1">
                <a:solidFill>
                  <a:srgbClr val="072A50"/>
                </a:solidFill>
              </a:rPr>
              <a:t>vostro</a:t>
            </a:r>
            <a:r>
              <a:rPr lang="de-CH" sz="1700" noProof="0" dirty="0">
                <a:solidFill>
                  <a:srgbClr val="072A50"/>
                </a:solidFill>
              </a:rPr>
              <a:t>/la </a:t>
            </a:r>
            <a:r>
              <a:rPr lang="de-CH" sz="1700" noProof="0" dirty="0" err="1">
                <a:solidFill>
                  <a:srgbClr val="072A50"/>
                </a:solidFill>
              </a:rPr>
              <a:t>vostra</a:t>
            </a:r>
            <a:r>
              <a:rPr lang="de-CH" sz="1700" noProof="0" dirty="0">
                <a:solidFill>
                  <a:srgbClr val="072A50"/>
                </a:solidFill>
              </a:rPr>
              <a:t> cliente?</a:t>
            </a:r>
          </a:p>
          <a:p>
            <a:pPr>
              <a:buNone/>
            </a:pPr>
            <a:br>
              <a:rPr lang="de-CH" sz="1700" noProof="0" dirty="0">
                <a:solidFill>
                  <a:srgbClr val="072A50"/>
                </a:solidFill>
              </a:rPr>
            </a:br>
            <a:r>
              <a:rPr lang="de-CH" sz="1700" noProof="0" dirty="0">
                <a:solidFill>
                  <a:srgbClr val="072A50"/>
                </a:solidFill>
              </a:rPr>
              <a:t>Un </a:t>
            </a:r>
            <a:r>
              <a:rPr lang="de-CH" sz="1700" b="1" noProof="0" dirty="0">
                <a:solidFill>
                  <a:srgbClr val="072A50"/>
                </a:solidFill>
              </a:rPr>
              <a:t>compito (Job to Be Done, JTBD) </a:t>
            </a:r>
            <a:r>
              <a:rPr lang="de-CH" sz="1700" noProof="0" dirty="0">
                <a:solidFill>
                  <a:srgbClr val="072A50"/>
                </a:solidFill>
              </a:rPr>
              <a:t>esprime </a:t>
            </a:r>
            <a:r>
              <a:rPr lang="de-CH" sz="1700" i="1" noProof="0" dirty="0">
                <a:solidFill>
                  <a:srgbClr val="072A50"/>
                </a:solidFill>
              </a:rPr>
              <a:t>l’obiettivo </a:t>
            </a:r>
            <a:r>
              <a:rPr lang="de-CH" sz="1700" noProof="0" dirty="0">
                <a:solidFill>
                  <a:srgbClr val="072A50"/>
                </a:solidFill>
              </a:rPr>
              <a:t>o </a:t>
            </a:r>
            <a:r>
              <a:rPr lang="de-CH" sz="1700" i="1" noProof="0" dirty="0">
                <a:solidFill>
                  <a:srgbClr val="072A50"/>
                </a:solidFill>
              </a:rPr>
              <a:t>il progresso </a:t>
            </a:r>
            <a:r>
              <a:rPr lang="de-CH" sz="1700" noProof="0" dirty="0">
                <a:solidFill>
                  <a:srgbClr val="072A50"/>
                </a:solidFill>
              </a:rPr>
              <a:t>che il </a:t>
            </a:r>
            <a:r>
              <a:rPr lang="de-CH" sz="1700" noProof="0" dirty="0" err="1">
                <a:solidFill>
                  <a:srgbClr val="072A50"/>
                </a:solidFill>
              </a:rPr>
              <a:t>vostro</a:t>
            </a:r>
            <a:r>
              <a:rPr lang="de-CH" sz="1700" noProof="0" dirty="0">
                <a:solidFill>
                  <a:srgbClr val="072A50"/>
                </a:solidFill>
              </a:rPr>
              <a:t>/la </a:t>
            </a:r>
            <a:r>
              <a:rPr lang="de-CH" sz="1700" noProof="0" dirty="0" err="1">
                <a:solidFill>
                  <a:srgbClr val="072A50"/>
                </a:solidFill>
              </a:rPr>
              <a:t>vostra</a:t>
            </a:r>
            <a:r>
              <a:rPr lang="de-CH" sz="1700" noProof="0" dirty="0">
                <a:solidFill>
                  <a:srgbClr val="072A50"/>
                </a:solidFill>
              </a:rPr>
              <a:t> cliente desidera raggiungere nella propria vita.</a:t>
            </a:r>
          </a:p>
          <a:p>
            <a:pPr>
              <a:buNone/>
            </a:pPr>
            <a:endParaRPr lang="de-CH" sz="1700" b="1" noProof="0" dirty="0">
              <a:solidFill>
                <a:srgbClr val="072A50"/>
              </a:solidFill>
            </a:endParaRPr>
          </a:p>
          <a:p>
            <a:pPr>
              <a:buNone/>
            </a:pPr>
            <a:r>
              <a:rPr lang="de-CH" sz="1700" b="1" noProof="0" dirty="0">
                <a:solidFill>
                  <a:srgbClr val="072A50"/>
                </a:solidFill>
              </a:rPr>
              <a:t>Struttura: verbo d’azione + oggetto dell’azione + chiarimento del contesto</a:t>
            </a:r>
          </a:p>
          <a:p>
            <a:pPr>
              <a:buNone/>
            </a:pPr>
            <a:endParaRPr lang="de-CH" sz="1700" noProof="0" dirty="0">
              <a:solidFill>
                <a:srgbClr val="072A50"/>
              </a:solidFill>
            </a:endParaRPr>
          </a:p>
          <a:p>
            <a:pPr>
              <a:buNone/>
            </a:pPr>
            <a:r>
              <a:rPr lang="de-CH" sz="1700" b="1" noProof="0" dirty="0">
                <a:solidFill>
                  <a:srgbClr val="072A50"/>
                </a:solidFill>
              </a:rPr>
              <a:t>Esempi</a:t>
            </a:r>
          </a:p>
          <a:p>
            <a:pPr>
              <a:buNone/>
            </a:pPr>
            <a:endParaRPr lang="de-CH" sz="1700" noProof="0" dirty="0">
              <a:solidFill>
                <a:srgbClr val="072A50"/>
              </a:solidFill>
            </a:endParaRPr>
          </a:p>
          <a:p>
            <a:pPr marL="285750" indent="-285750">
              <a:buFont typeface="Arial" panose="020B0604020202020204" pitchFamily="34" charset="0"/>
              <a:buChar char="•"/>
            </a:pPr>
            <a:r>
              <a:rPr lang="de-CH" sz="1700" noProof="0" dirty="0" err="1">
                <a:solidFill>
                  <a:srgbClr val="072A50"/>
                </a:solidFill>
              </a:rPr>
              <a:t>Acquistare</a:t>
            </a:r>
            <a:r>
              <a:rPr lang="de-CH" sz="1700" noProof="0" dirty="0">
                <a:solidFill>
                  <a:srgbClr val="072A50"/>
                </a:solidFill>
              </a:rPr>
              <a:t> </a:t>
            </a:r>
            <a:r>
              <a:rPr lang="de-CH" sz="1700" noProof="0" dirty="0" err="1">
                <a:solidFill>
                  <a:srgbClr val="072A50"/>
                </a:solidFill>
              </a:rPr>
              <a:t>alimenti</a:t>
            </a:r>
            <a:r>
              <a:rPr lang="de-CH" sz="1700" noProof="0" dirty="0">
                <a:solidFill>
                  <a:srgbClr val="072A50"/>
                </a:solidFill>
              </a:rPr>
              <a:t> sani da consumare fuori casa</a:t>
            </a:r>
          </a:p>
          <a:p>
            <a:pPr marL="285750" indent="-285750">
              <a:buFont typeface="Arial" panose="020B0604020202020204" pitchFamily="34" charset="0"/>
              <a:buChar char="•"/>
            </a:pPr>
            <a:r>
              <a:rPr lang="de-CH" sz="1700" noProof="0" dirty="0" err="1">
                <a:solidFill>
                  <a:srgbClr val="072A50"/>
                </a:solidFill>
              </a:rPr>
              <a:t>Acquisire</a:t>
            </a:r>
            <a:r>
              <a:rPr lang="de-CH" sz="1700" noProof="0" dirty="0">
                <a:solidFill>
                  <a:srgbClr val="072A50"/>
                </a:solidFill>
              </a:rPr>
              <a:t> </a:t>
            </a:r>
            <a:r>
              <a:rPr lang="de-CH" sz="1700" noProof="0" dirty="0" err="1">
                <a:solidFill>
                  <a:srgbClr val="072A50"/>
                </a:solidFill>
              </a:rPr>
              <a:t>nuove</a:t>
            </a:r>
            <a:r>
              <a:rPr lang="de-CH" sz="1700" noProof="0" dirty="0">
                <a:solidFill>
                  <a:srgbClr val="072A50"/>
                </a:solidFill>
              </a:rPr>
              <a:t> </a:t>
            </a:r>
            <a:r>
              <a:rPr lang="de-CH" sz="1700" noProof="0" dirty="0" err="1">
                <a:solidFill>
                  <a:srgbClr val="072A50"/>
                </a:solidFill>
              </a:rPr>
              <a:t>competenze</a:t>
            </a:r>
            <a:r>
              <a:rPr lang="de-CH" sz="1700" noProof="0" dirty="0">
                <a:solidFill>
                  <a:srgbClr val="072A50"/>
                </a:solidFill>
              </a:rPr>
              <a:t> nel tempo libero</a:t>
            </a:r>
          </a:p>
          <a:p>
            <a:pPr marL="285750" indent="-285750">
              <a:buFont typeface="Arial" panose="020B0604020202020204" pitchFamily="34" charset="0"/>
              <a:buChar char="•"/>
            </a:pPr>
            <a:r>
              <a:rPr lang="de-CH" sz="1700" noProof="0" dirty="0">
                <a:solidFill>
                  <a:srgbClr val="072A50"/>
                </a:solidFill>
              </a:rPr>
              <a:t>Avere sempre a disposizione una bicicletta funzionante</a:t>
            </a:r>
          </a:p>
          <a:p>
            <a:pPr>
              <a:buFont typeface="Arial" panose="020B0604020202020204" pitchFamily="34" charset="0"/>
              <a:buChar char="•"/>
            </a:pPr>
            <a:endParaRPr lang="de-CH" sz="1700" noProof="0" dirty="0">
              <a:solidFill>
                <a:srgbClr val="072A50"/>
              </a:solidFill>
            </a:endParaRPr>
          </a:p>
          <a:p>
            <a:pPr>
              <a:buNone/>
            </a:pPr>
            <a:r>
              <a:rPr lang="de-CH" sz="1700" noProof="0" dirty="0">
                <a:solidFill>
                  <a:srgbClr val="072A50"/>
                </a:solidFill>
              </a:rPr>
              <a:t>Annotate un </a:t>
            </a:r>
            <a:r>
              <a:rPr lang="de-CH" sz="1700" b="1" noProof="0" dirty="0">
                <a:solidFill>
                  <a:srgbClr val="072A50"/>
                </a:solidFill>
              </a:rPr>
              <a:t>compito principale </a:t>
            </a:r>
            <a:r>
              <a:rPr lang="de-CH" sz="1700" noProof="0" dirty="0">
                <a:solidFill>
                  <a:srgbClr val="072A50"/>
                </a:solidFill>
              </a:rPr>
              <a:t>e, se possibile, uno o due compiti</a:t>
            </a:r>
            <a:r>
              <a:rPr lang="de-CH" sz="1700" b="1" noProof="0" dirty="0">
                <a:solidFill>
                  <a:srgbClr val="072A50"/>
                </a:solidFill>
              </a:rPr>
              <a:t> correlati</a:t>
            </a:r>
            <a:r>
              <a:rPr lang="de-CH" sz="1700" noProof="0" dirty="0">
                <a:solidFill>
                  <a:srgbClr val="072A50"/>
                </a:solidFill>
              </a:rPr>
              <a:t>. </a:t>
            </a:r>
          </a:p>
          <a:p>
            <a:pPr>
              <a:buNone/>
            </a:pPr>
            <a:r>
              <a:rPr lang="de-CH" sz="1700" noProof="0" dirty="0">
                <a:solidFill>
                  <a:srgbClr val="072A50"/>
                </a:solidFill>
              </a:rPr>
              <a:t>Ricordatevi di tenere conto degli aspetti funzionali, emotivi e sociali nella descrizione delle attività </a:t>
            </a:r>
            <a:r>
              <a:rPr lang="de-CH" sz="1700" noProof="0" dirty="0" err="1">
                <a:solidFill>
                  <a:srgbClr val="072A50"/>
                </a:solidFill>
              </a:rPr>
              <a:t>dei</a:t>
            </a:r>
            <a:r>
              <a:rPr lang="de-CH" sz="1700" noProof="0" dirty="0">
                <a:solidFill>
                  <a:srgbClr val="072A50"/>
                </a:solidFill>
              </a:rPr>
              <a:t> </a:t>
            </a:r>
            <a:r>
              <a:rPr lang="de-CH" sz="1700" noProof="0" dirty="0" err="1">
                <a:solidFill>
                  <a:srgbClr val="072A50"/>
                </a:solidFill>
              </a:rPr>
              <a:t>vostri</a:t>
            </a:r>
            <a:r>
              <a:rPr lang="de-CH" sz="1700" noProof="0" dirty="0">
                <a:solidFill>
                  <a:srgbClr val="072A50"/>
                </a:solidFill>
              </a:rPr>
              <a:t>/delle </a:t>
            </a:r>
            <a:r>
              <a:rPr lang="de-CH" sz="1700" noProof="0" dirty="0" err="1">
                <a:solidFill>
                  <a:srgbClr val="072A50"/>
                </a:solidFill>
              </a:rPr>
              <a:t>vostre</a:t>
            </a:r>
            <a:r>
              <a:rPr lang="de-CH" sz="1700" noProof="0" dirty="0">
                <a:solidFill>
                  <a:srgbClr val="072A50"/>
                </a:solidFill>
              </a:rPr>
              <a:t> clienti</a:t>
            </a:r>
          </a:p>
          <a:p>
            <a:pPr>
              <a:buNone/>
            </a:pPr>
            <a:endParaRPr lang="de-CH" sz="1700" noProof="0" dirty="0">
              <a:solidFill>
                <a:srgbClr val="072A50"/>
              </a:solidFill>
            </a:endParaRPr>
          </a:p>
          <a:p>
            <a:pPr>
              <a:buNone/>
            </a:pPr>
            <a:r>
              <a:rPr lang="de-CH" sz="1700" i="1" noProof="0" dirty="0">
                <a:solidFill>
                  <a:srgbClr val="072A50"/>
                </a:solidFill>
              </a:rPr>
              <a:t>Le persone non acquistano prodotti: vi «incaricano» di svolgere un compito.</a:t>
            </a:r>
            <a:endParaRPr lang="de-CH" sz="1700" noProof="0" dirty="0">
              <a:solidFill>
                <a:srgbClr val="072A50"/>
              </a:solidFill>
            </a:endParaRPr>
          </a:p>
        </p:txBody>
      </p:sp>
      <p:pic>
        <p:nvPicPr>
          <p:cNvPr id="7" name="Grafik 6" descr="Blaupause mit einfarbiger Füllung">
            <a:extLst>
              <a:ext uri="{FF2B5EF4-FFF2-40B4-BE49-F238E27FC236}">
                <a16:creationId xmlns:a16="http://schemas.microsoft.com/office/drawing/2014/main" id="{DEAD0FF0-8BC0-5633-15EC-C202B57A968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501122" y="2514600"/>
            <a:ext cx="914400" cy="914400"/>
          </a:xfrm>
          <a:prstGeom prst="rect">
            <a:avLst/>
          </a:prstGeom>
        </p:spPr>
      </p:pic>
    </p:spTree>
    <p:extLst>
      <p:ext uri="{BB962C8B-B14F-4D97-AF65-F5344CB8AC3E}">
        <p14:creationId xmlns:p14="http://schemas.microsoft.com/office/powerpoint/2010/main" val="42792071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851FC-9A16-3A9F-F061-92D34825FD8A}"/>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FBEAEC75-3EBD-B031-A14E-657F8EA64ACF}"/>
              </a:ext>
            </a:extLst>
          </p:cNvPr>
          <p:cNvSpPr>
            <a:spLocks noGrp="1"/>
          </p:cNvSpPr>
          <p:nvPr>
            <p:ph type="sldNum" sz="quarter" idx="12"/>
          </p:nvPr>
        </p:nvSpPr>
        <p:spPr/>
        <p:txBody>
          <a:bodyPr/>
          <a:lstStyle/>
          <a:p>
            <a:fld id="{B7E6CA31-DA56-47CF-9891-B6D0296B6AEC}" type="slidenum">
              <a:rPr lang="ru-RU" smtClean="0"/>
              <a:t>25</a:t>
            </a:fld>
            <a:endParaRPr lang="ru-RU"/>
          </a:p>
        </p:txBody>
      </p:sp>
      <p:sp>
        <p:nvSpPr>
          <p:cNvPr id="8" name="Rectangle 2">
            <a:extLst>
              <a:ext uri="{FF2B5EF4-FFF2-40B4-BE49-F238E27FC236}">
                <a16:creationId xmlns:a16="http://schemas.microsoft.com/office/drawing/2014/main" id="{4E148464-84C6-27F4-F2B7-A88716BE50AF}"/>
              </a:ext>
            </a:extLst>
          </p:cNvPr>
          <p:cNvSpPr txBox="1">
            <a:spLocks noChangeArrowheads="1"/>
          </p:cNvSpPr>
          <p:nvPr/>
        </p:nvSpPr>
        <p:spPr bwMode="auto">
          <a:xfrm>
            <a:off x="955852" y="85251"/>
            <a:ext cx="9406555" cy="657225"/>
          </a:xfrm>
          <a:prstGeom prst="rect">
            <a:avLst/>
          </a:prstGeom>
          <a:noFill/>
          <a:ln w="9525">
            <a:noFill/>
            <a:miter lim="800000"/>
            <a:headEnd/>
            <a:tailEnd/>
          </a:ln>
        </p:spPr>
        <p:txBody>
          <a:bodyPr anchor="ctr"/>
          <a:lstStyle/>
          <a:p>
            <a:pPr>
              <a:buNone/>
            </a:pPr>
            <a:r>
              <a:rPr lang="en-US" sz="2400" b="1" dirty="0"/>
              <a:t>Fase 2: Identificate </a:t>
            </a:r>
            <a:r>
              <a:rPr lang="en-US" sz="2400" b="1" dirty="0" err="1"/>
              <a:t>i</a:t>
            </a:r>
            <a:r>
              <a:rPr lang="en-US" sz="2400" b="1" dirty="0"/>
              <a:t> ”Pains”</a:t>
            </a:r>
          </a:p>
        </p:txBody>
      </p:sp>
      <p:sp>
        <p:nvSpPr>
          <p:cNvPr id="4" name="CasellaDiTesto 3">
            <a:extLst>
              <a:ext uri="{FF2B5EF4-FFF2-40B4-BE49-F238E27FC236}">
                <a16:creationId xmlns:a16="http://schemas.microsoft.com/office/drawing/2014/main" id="{2F7376B2-7B9D-EDD3-07FE-DAB0AB553D73}"/>
              </a:ext>
            </a:extLst>
          </p:cNvPr>
          <p:cNvSpPr txBox="1"/>
          <p:nvPr/>
        </p:nvSpPr>
        <p:spPr>
          <a:xfrm>
            <a:off x="1161152" y="1181389"/>
            <a:ext cx="8312602" cy="5078313"/>
          </a:xfrm>
          <a:prstGeom prst="rect">
            <a:avLst/>
          </a:prstGeom>
          <a:noFill/>
        </p:spPr>
        <p:txBody>
          <a:bodyPr wrap="square">
            <a:spAutoFit/>
          </a:bodyPr>
          <a:lstStyle/>
          <a:p>
            <a:pPr>
              <a:buNone/>
            </a:pPr>
            <a:r>
              <a:rPr lang="en-US" dirty="0"/>
              <a:t>Cosa rende difficile ai </a:t>
            </a:r>
            <a:r>
              <a:rPr lang="en-US" dirty="0" err="1"/>
              <a:t>vostri</a:t>
            </a:r>
            <a:r>
              <a:rPr lang="en-US" dirty="0"/>
              <a:t>/alle </a:t>
            </a:r>
            <a:r>
              <a:rPr lang="en-US" dirty="0" err="1"/>
              <a:t>vostre</a:t>
            </a:r>
            <a:r>
              <a:rPr lang="en-US" dirty="0"/>
              <a:t> </a:t>
            </a:r>
            <a:r>
              <a:rPr lang="en-US" dirty="0" err="1"/>
              <a:t>clienti</a:t>
            </a:r>
            <a:r>
              <a:rPr lang="en-US" dirty="0"/>
              <a:t> raggiungere il loro obiettivo?</a:t>
            </a:r>
          </a:p>
          <a:p>
            <a:pPr>
              <a:buNone/>
            </a:pPr>
            <a:br>
              <a:rPr lang="en-US" dirty="0"/>
            </a:br>
            <a:r>
              <a:rPr lang="en-US" dirty="0"/>
              <a:t>Elencate i </a:t>
            </a:r>
            <a:r>
              <a:rPr lang="en-US" b="1" dirty="0" err="1"/>
              <a:t>punti</a:t>
            </a:r>
            <a:r>
              <a:rPr lang="en-US" b="1" dirty="0"/>
              <a:t> </a:t>
            </a:r>
            <a:r>
              <a:rPr lang="en-US" b="1" dirty="0" err="1"/>
              <a:t>deboli</a:t>
            </a:r>
            <a:r>
              <a:rPr lang="en-US" b="1" dirty="0"/>
              <a:t> (“Pains”), gli ostacoli o le frustrazioni </a:t>
            </a:r>
            <a:r>
              <a:rPr lang="en-US" dirty="0"/>
              <a:t>che devono affrontare.</a:t>
            </a:r>
          </a:p>
          <a:p>
            <a:pPr>
              <a:buNone/>
            </a:pPr>
            <a:endParaRPr lang="en-US" dirty="0"/>
          </a:p>
          <a:p>
            <a:pPr>
              <a:buNone/>
            </a:pPr>
            <a:r>
              <a:rPr lang="en-US" dirty="0"/>
              <a:t>Tenete presente:</a:t>
            </a:r>
          </a:p>
          <a:p>
            <a:pPr marL="285750" indent="-285750">
              <a:buFont typeface="Arial" panose="020B0604020202020204" pitchFamily="34" charset="0"/>
              <a:buChar char="•"/>
            </a:pPr>
            <a:r>
              <a:rPr lang="en-US" b="1" dirty="0"/>
              <a:t>Pains </a:t>
            </a:r>
            <a:r>
              <a:rPr lang="en-US" b="1" dirty="0" err="1"/>
              <a:t>funzionali</a:t>
            </a:r>
            <a:r>
              <a:rPr lang="en-US" b="1" dirty="0"/>
              <a:t>: </a:t>
            </a:r>
            <a:r>
              <a:rPr lang="en-US" dirty="0"/>
              <a:t>costi, tempo, distanza, complessità</a:t>
            </a:r>
          </a:p>
          <a:p>
            <a:pPr marL="285750" indent="-285750">
              <a:buFont typeface="Arial" panose="020B0604020202020204" pitchFamily="34" charset="0"/>
              <a:buChar char="•"/>
            </a:pPr>
            <a:r>
              <a:rPr lang="en-US" b="1" dirty="0"/>
              <a:t>Pains </a:t>
            </a:r>
            <a:r>
              <a:rPr lang="en-US" b="1" dirty="0" err="1"/>
              <a:t>emotivi</a:t>
            </a:r>
            <a:r>
              <a:rPr lang="en-US" b="1" dirty="0"/>
              <a:t>: </a:t>
            </a:r>
            <a:r>
              <a:rPr lang="en-US" dirty="0"/>
              <a:t>stress, frustrazione, ansia, noia</a:t>
            </a:r>
          </a:p>
          <a:p>
            <a:pPr marL="285750" indent="-285750">
              <a:buFont typeface="Arial" panose="020B0604020202020204" pitchFamily="34" charset="0"/>
              <a:buChar char="•"/>
            </a:pPr>
            <a:r>
              <a:rPr lang="en-US" b="1" dirty="0"/>
              <a:t>Pains </a:t>
            </a:r>
            <a:r>
              <a:rPr lang="en-US" b="1" dirty="0" err="1"/>
              <a:t>sociali</a:t>
            </a:r>
            <a:r>
              <a:rPr lang="en-US" b="1" dirty="0"/>
              <a:t>: </a:t>
            </a:r>
            <a:r>
              <a:rPr lang="en-US" dirty="0"/>
              <a:t>imbarazzo, mancanza di sostegno</a:t>
            </a:r>
          </a:p>
          <a:p>
            <a:pPr>
              <a:buNone/>
            </a:pPr>
            <a:endParaRPr lang="en-US" b="1" dirty="0"/>
          </a:p>
          <a:p>
            <a:pPr>
              <a:buNone/>
            </a:pPr>
            <a:r>
              <a:rPr lang="en-US" b="1" dirty="0">
                <a:solidFill>
                  <a:srgbClr val="738D05"/>
                </a:solidFill>
              </a:rPr>
              <a:t>Esempio (</a:t>
            </a:r>
            <a:r>
              <a:rPr lang="en-US" b="1" dirty="0" err="1">
                <a:solidFill>
                  <a:srgbClr val="738D05"/>
                </a:solidFill>
              </a:rPr>
              <a:t>pendolari in bicicletta</a:t>
            </a:r>
            <a:r>
              <a:rPr lang="en-US" b="1" dirty="0">
                <a:solidFill>
                  <a:srgbClr val="738D05"/>
                </a:solidFill>
              </a:rPr>
              <a:t>)</a:t>
            </a:r>
          </a:p>
          <a:p>
            <a:pPr>
              <a:buNone/>
            </a:pPr>
            <a:endParaRPr lang="en-US" dirty="0"/>
          </a:p>
          <a:p>
            <a:pPr marL="285750" indent="-285750">
              <a:buFont typeface="Arial" panose="020B0604020202020204" pitchFamily="34" charset="0"/>
              <a:buChar char="•"/>
            </a:pPr>
            <a:r>
              <a:rPr lang="en-US" dirty="0"/>
              <a:t>Forature e riparazioni lente</a:t>
            </a:r>
          </a:p>
          <a:p>
            <a:pPr marL="285750" indent="-285750">
              <a:buFont typeface="Arial" panose="020B0604020202020204" pitchFamily="34" charset="0"/>
              <a:buChar char="•"/>
            </a:pPr>
            <a:r>
              <a:rPr lang="en-US" dirty="0"/>
              <a:t>Officine di riparazione troppo lontane</a:t>
            </a:r>
          </a:p>
          <a:p>
            <a:pPr marL="285750" indent="-285750">
              <a:buFont typeface="Arial" panose="020B0604020202020204" pitchFamily="34" charset="0"/>
              <a:buChar char="•"/>
            </a:pPr>
            <a:r>
              <a:rPr lang="en-US" dirty="0"/>
              <a:t>Il tragitto mattutino verso il lavoro rovinato dai ritardi</a:t>
            </a:r>
          </a:p>
          <a:p>
            <a:pPr>
              <a:buNone/>
            </a:pPr>
            <a:endParaRPr lang="en-US" i="1" dirty="0"/>
          </a:p>
          <a:p>
            <a:pPr>
              <a:buNone/>
            </a:pPr>
            <a:r>
              <a:rPr lang="en-US" i="1" dirty="0" err="1"/>
              <a:t>Ogni </a:t>
            </a:r>
            <a:r>
              <a:rPr lang="en-US" i="1" dirty="0"/>
              <a:t>"pain" </a:t>
            </a:r>
            <a:r>
              <a:rPr lang="en-US" i="1" dirty="0" err="1"/>
              <a:t>è </a:t>
            </a:r>
            <a:r>
              <a:rPr lang="en-US" i="1" dirty="0"/>
              <a:t>un'opportunità per creare valore aggiunto.</a:t>
            </a:r>
            <a:endParaRPr lang="en-US" dirty="0"/>
          </a:p>
        </p:txBody>
      </p:sp>
      <p:pic>
        <p:nvPicPr>
          <p:cNvPr id="2" name="Grafik 1" descr="Marke Fragezeichen mit einfarbiger Füllung">
            <a:extLst>
              <a:ext uri="{FF2B5EF4-FFF2-40B4-BE49-F238E27FC236}">
                <a16:creationId xmlns:a16="http://schemas.microsoft.com/office/drawing/2014/main" id="{F33F2E07-21E5-F052-4B60-B5871DE6C56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94624" y="140837"/>
            <a:ext cx="1203277" cy="1203277"/>
          </a:xfrm>
          <a:prstGeom prst="rect">
            <a:avLst/>
          </a:prstGeom>
        </p:spPr>
      </p:pic>
    </p:spTree>
    <p:extLst>
      <p:ext uri="{BB962C8B-B14F-4D97-AF65-F5344CB8AC3E}">
        <p14:creationId xmlns:p14="http://schemas.microsoft.com/office/powerpoint/2010/main" val="31559268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82B5E-0A9B-18A0-C84C-5724CBB96E22}"/>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32E6F1B-7747-5503-B1E6-EAC27779E50B}"/>
              </a:ext>
            </a:extLst>
          </p:cNvPr>
          <p:cNvSpPr>
            <a:spLocks noGrp="1"/>
          </p:cNvSpPr>
          <p:nvPr>
            <p:ph type="sldNum" sz="quarter" idx="12"/>
          </p:nvPr>
        </p:nvSpPr>
        <p:spPr/>
        <p:txBody>
          <a:bodyPr/>
          <a:lstStyle/>
          <a:p>
            <a:fld id="{B7E6CA31-DA56-47CF-9891-B6D0296B6AEC}" type="slidenum">
              <a:rPr lang="ru-RU" smtClean="0"/>
              <a:t>26</a:t>
            </a:fld>
            <a:endParaRPr lang="ru-RU"/>
          </a:p>
        </p:txBody>
      </p:sp>
      <p:sp>
        <p:nvSpPr>
          <p:cNvPr id="8" name="Rectangle 2">
            <a:extLst>
              <a:ext uri="{FF2B5EF4-FFF2-40B4-BE49-F238E27FC236}">
                <a16:creationId xmlns:a16="http://schemas.microsoft.com/office/drawing/2014/main" id="{0BA3BF1C-B659-784C-4CC3-0167C86E2921}"/>
              </a:ext>
            </a:extLst>
          </p:cNvPr>
          <p:cNvSpPr txBox="1">
            <a:spLocks noChangeArrowheads="1"/>
          </p:cNvSpPr>
          <p:nvPr/>
        </p:nvSpPr>
        <p:spPr bwMode="auto">
          <a:xfrm>
            <a:off x="955852" y="85251"/>
            <a:ext cx="9406555" cy="657225"/>
          </a:xfrm>
          <a:prstGeom prst="rect">
            <a:avLst/>
          </a:prstGeom>
          <a:noFill/>
          <a:ln w="9525">
            <a:noFill/>
            <a:miter lim="800000"/>
            <a:headEnd/>
            <a:tailEnd/>
          </a:ln>
        </p:spPr>
        <p:txBody>
          <a:bodyPr anchor="ctr"/>
          <a:lstStyle/>
          <a:p>
            <a:pPr>
              <a:buNone/>
            </a:pPr>
            <a:r>
              <a:rPr lang="de-CH" sz="2400" b="1" noProof="0" dirty="0"/>
              <a:t>Fase 3: </a:t>
            </a:r>
            <a:r>
              <a:rPr lang="de-CH" sz="2400" b="1" noProof="0" dirty="0" err="1"/>
              <a:t>Formulate</a:t>
            </a:r>
            <a:r>
              <a:rPr lang="de-CH" sz="2400" b="1" noProof="0" dirty="0"/>
              <a:t> la domanda «How Might </a:t>
            </a:r>
            <a:r>
              <a:rPr lang="de-CH" sz="2400" b="1" noProof="0" dirty="0" err="1"/>
              <a:t>We</a:t>
            </a:r>
            <a:r>
              <a:rPr lang="de-CH" sz="2400" b="1" noProof="0" dirty="0"/>
              <a:t>» (HMW)</a:t>
            </a:r>
          </a:p>
        </p:txBody>
      </p:sp>
      <p:sp>
        <p:nvSpPr>
          <p:cNvPr id="4" name="CasellaDiTesto 3">
            <a:extLst>
              <a:ext uri="{FF2B5EF4-FFF2-40B4-BE49-F238E27FC236}">
                <a16:creationId xmlns:a16="http://schemas.microsoft.com/office/drawing/2014/main" id="{4E7B3A73-206E-EEDD-1762-49F7710F4A02}"/>
              </a:ext>
            </a:extLst>
          </p:cNvPr>
          <p:cNvSpPr txBox="1"/>
          <p:nvPr/>
        </p:nvSpPr>
        <p:spPr>
          <a:xfrm>
            <a:off x="1214652" y="1113758"/>
            <a:ext cx="9758650" cy="5632311"/>
          </a:xfrm>
          <a:prstGeom prst="rect">
            <a:avLst/>
          </a:prstGeom>
          <a:noFill/>
        </p:spPr>
        <p:txBody>
          <a:bodyPr wrap="square">
            <a:spAutoFit/>
          </a:bodyPr>
          <a:lstStyle/>
          <a:p>
            <a:pPr>
              <a:buNone/>
            </a:pPr>
            <a:r>
              <a:rPr lang="de-CH" noProof="0" dirty="0"/>
              <a:t>Una </a:t>
            </a:r>
            <a:r>
              <a:rPr lang="de-CH" noProof="0" dirty="0" err="1"/>
              <a:t>domanda</a:t>
            </a:r>
            <a:r>
              <a:rPr lang="de-CH" noProof="0" dirty="0"/>
              <a:t> </a:t>
            </a:r>
            <a:r>
              <a:rPr lang="de-CH" b="1" noProof="0" dirty="0"/>
              <a:t>«Come </a:t>
            </a:r>
            <a:r>
              <a:rPr lang="de-CH" b="1" noProof="0" dirty="0" err="1"/>
              <a:t>potremmo</a:t>
            </a:r>
            <a:r>
              <a:rPr lang="de-CH" b="1" noProof="0" dirty="0"/>
              <a:t> ...?» (HMW) </a:t>
            </a:r>
            <a:r>
              <a:rPr lang="de-CH" noProof="0" dirty="0"/>
              <a:t>vi aiuta a trasformare le </a:t>
            </a:r>
          </a:p>
          <a:p>
            <a:pPr>
              <a:buNone/>
            </a:pPr>
            <a:r>
              <a:rPr lang="de-CH" noProof="0" dirty="0" err="1"/>
              <a:t>osservazioni</a:t>
            </a:r>
            <a:r>
              <a:rPr lang="de-CH" noProof="0" dirty="0"/>
              <a:t> in opportunità. Essa collega il </a:t>
            </a:r>
            <a:r>
              <a:rPr lang="de-CH" i="1" noProof="0" dirty="0"/>
              <a:t>compito </a:t>
            </a:r>
            <a:r>
              <a:rPr lang="de-CH" noProof="0" dirty="0"/>
              <a:t>e </a:t>
            </a:r>
            <a:r>
              <a:rPr lang="de-CH" i="1" noProof="0" dirty="0"/>
              <a:t>il problema </a:t>
            </a:r>
            <a:r>
              <a:rPr lang="de-CH" noProof="0" dirty="0"/>
              <a:t>del cliente in un’unica sfida creativa.</a:t>
            </a:r>
          </a:p>
          <a:p>
            <a:pPr>
              <a:buNone/>
            </a:pPr>
            <a:endParaRPr lang="de-CH" noProof="0" dirty="0"/>
          </a:p>
          <a:p>
            <a:pPr>
              <a:buNone/>
            </a:pPr>
            <a:r>
              <a:rPr lang="de-CH" b="1" noProof="0" dirty="0">
                <a:solidFill>
                  <a:srgbClr val="738D05"/>
                </a:solidFill>
              </a:rPr>
              <a:t>Formula</a:t>
            </a:r>
            <a:br>
              <a:rPr lang="de-CH" noProof="0" dirty="0"/>
            </a:br>
            <a:r>
              <a:rPr lang="de-CH" i="1" noProof="0" dirty="0"/>
              <a:t>Come potremmo </a:t>
            </a:r>
            <a:r>
              <a:rPr lang="de-CH" i="1" noProof="0" dirty="0" err="1"/>
              <a:t>aiutare</a:t>
            </a:r>
            <a:r>
              <a:rPr lang="de-CH" i="1" noProof="0" dirty="0"/>
              <a:t> [«Persona»] a [svolgere il compito], </a:t>
            </a:r>
            <a:r>
              <a:rPr lang="de-CH" i="1" noProof="0" dirty="0" err="1"/>
              <a:t>nonostante</a:t>
            </a:r>
            <a:r>
              <a:rPr lang="de-CH" i="1" noProof="0" dirty="0"/>
              <a:t> [Pain]?</a:t>
            </a:r>
          </a:p>
          <a:p>
            <a:pPr>
              <a:buNone/>
            </a:pPr>
            <a:endParaRPr lang="de-CH" noProof="0" dirty="0"/>
          </a:p>
          <a:p>
            <a:pPr>
              <a:buNone/>
            </a:pPr>
            <a:r>
              <a:rPr lang="de-CH" b="1" noProof="0" dirty="0">
                <a:solidFill>
                  <a:srgbClr val="738D05"/>
                </a:solidFill>
              </a:rPr>
              <a:t>Esempi</a:t>
            </a:r>
            <a:endParaRPr lang="de-CH" noProof="0" dirty="0">
              <a:solidFill>
                <a:srgbClr val="738D05"/>
              </a:solidFill>
            </a:endParaRPr>
          </a:p>
          <a:p>
            <a:pPr marL="285750" indent="-285750">
              <a:buFont typeface="Arial" panose="020B0604020202020204" pitchFamily="34" charset="0"/>
              <a:buChar char="•"/>
            </a:pPr>
            <a:r>
              <a:rPr lang="de-CH" noProof="0" dirty="0"/>
              <a:t>Come potremmo aiutare le persone ad acquisire nuove competenze in modo rapido, motivante e semplice?</a:t>
            </a:r>
          </a:p>
          <a:p>
            <a:pPr marL="285750" indent="-285750">
              <a:buFont typeface="Arial" panose="020B0604020202020204" pitchFamily="34" charset="0"/>
              <a:buChar char="•"/>
            </a:pPr>
            <a:r>
              <a:rPr lang="de-CH" noProof="0" dirty="0"/>
              <a:t>Come possiamo rendere più facile per i </a:t>
            </a:r>
            <a:r>
              <a:rPr lang="de-CH" noProof="0" dirty="0" err="1"/>
              <a:t>ciclisti</a:t>
            </a:r>
            <a:r>
              <a:rPr lang="de-CH" noProof="0" dirty="0"/>
              <a:t>/le </a:t>
            </a:r>
            <a:r>
              <a:rPr lang="de-CH" noProof="0" dirty="0" err="1"/>
              <a:t>cicliste</a:t>
            </a:r>
            <a:r>
              <a:rPr lang="de-CH" noProof="0" dirty="0"/>
              <a:t> </a:t>
            </a:r>
            <a:r>
              <a:rPr lang="de-CH" noProof="0" dirty="0" err="1"/>
              <a:t>avere</a:t>
            </a:r>
            <a:r>
              <a:rPr lang="de-CH" noProof="0" dirty="0"/>
              <a:t> sempre una bicicletta funzionante?</a:t>
            </a:r>
          </a:p>
          <a:p>
            <a:pPr>
              <a:buFont typeface="Arial" panose="020B0604020202020204" pitchFamily="34" charset="0"/>
              <a:buChar char="•"/>
            </a:pPr>
            <a:endParaRPr lang="de-CH" noProof="0" dirty="0"/>
          </a:p>
          <a:p>
            <a:pPr>
              <a:buNone/>
            </a:pPr>
            <a:r>
              <a:rPr lang="de-CH" b="1" noProof="0" dirty="0">
                <a:solidFill>
                  <a:srgbClr val="738D05"/>
                </a:solidFill>
              </a:rPr>
              <a:t>Suggerimento</a:t>
            </a:r>
          </a:p>
          <a:p>
            <a:r>
              <a:rPr lang="de-CH" noProof="0" dirty="0"/>
              <a:t>Una buona </a:t>
            </a:r>
            <a:r>
              <a:rPr lang="de-CH" noProof="0" dirty="0" err="1"/>
              <a:t>domanda</a:t>
            </a:r>
            <a:r>
              <a:rPr lang="de-CH" noProof="0" dirty="0"/>
              <a:t> HMW dovrebbe:</a:t>
            </a:r>
          </a:p>
          <a:p>
            <a:pPr marL="285750" indent="-285750">
              <a:buFont typeface="Arial" panose="020B0604020202020204" pitchFamily="34" charset="0"/>
              <a:buChar char="•"/>
            </a:pPr>
            <a:r>
              <a:rPr lang="de-CH" sz="1600" noProof="0" dirty="0"/>
              <a:t>essere aperta e positiva</a:t>
            </a:r>
          </a:p>
          <a:p>
            <a:pPr marL="285750" indent="-285750">
              <a:buFont typeface="Arial" panose="020B0604020202020204" pitchFamily="34" charset="0"/>
              <a:buChar char="•"/>
            </a:pPr>
            <a:r>
              <a:rPr lang="de-CH" sz="1600" noProof="0" dirty="0"/>
              <a:t>concentrarsi sul risultato desiderato</a:t>
            </a:r>
          </a:p>
          <a:p>
            <a:pPr marL="285750" indent="-285750">
              <a:buFont typeface="Arial" panose="020B0604020202020204" pitchFamily="34" charset="0"/>
              <a:buChar char="•"/>
            </a:pPr>
            <a:r>
              <a:rPr lang="de-CH" sz="1600" noProof="0" dirty="0"/>
              <a:t>non suggerire una soluzione specifica</a:t>
            </a:r>
          </a:p>
          <a:p>
            <a:pPr>
              <a:buNone/>
            </a:pPr>
            <a:endParaRPr lang="de-CH" i="1" noProof="0" dirty="0"/>
          </a:p>
          <a:p>
            <a:pPr algn="ctr">
              <a:buNone/>
            </a:pPr>
            <a:r>
              <a:rPr lang="de-CH" b="1" i="1" noProof="0" dirty="0"/>
              <a:t>La vostra </a:t>
            </a:r>
            <a:r>
              <a:rPr lang="de-CH" b="1" i="1" noProof="0" dirty="0" err="1"/>
              <a:t>domanda</a:t>
            </a:r>
            <a:r>
              <a:rPr lang="de-CH" b="1" i="1" noProof="0" dirty="0"/>
              <a:t> HMW è il punto di partenza per la generazione di idee!</a:t>
            </a:r>
            <a:endParaRPr lang="de-CH" b="1" noProof="0" dirty="0"/>
          </a:p>
        </p:txBody>
      </p:sp>
      <p:pic>
        <p:nvPicPr>
          <p:cNvPr id="5" name="Grafik 4" descr="Marke Fragezeichen mit einfarbiger Füllung">
            <a:extLst>
              <a:ext uri="{FF2B5EF4-FFF2-40B4-BE49-F238E27FC236}">
                <a16:creationId xmlns:a16="http://schemas.microsoft.com/office/drawing/2014/main" id="{16AF4FA8-00F7-1801-108D-C0DC79F1767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94624" y="140837"/>
            <a:ext cx="1203277" cy="1203277"/>
          </a:xfrm>
          <a:prstGeom prst="rect">
            <a:avLst/>
          </a:prstGeom>
        </p:spPr>
      </p:pic>
    </p:spTree>
    <p:extLst>
      <p:ext uri="{BB962C8B-B14F-4D97-AF65-F5344CB8AC3E}">
        <p14:creationId xmlns:p14="http://schemas.microsoft.com/office/powerpoint/2010/main" val="39788748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C1222-C829-616D-F82E-1AE25D3C86A4}"/>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EF2277EA-EF5B-11EE-E72F-5818CA18CA21}"/>
              </a:ext>
            </a:extLst>
          </p:cNvPr>
          <p:cNvSpPr>
            <a:spLocks noGrp="1"/>
          </p:cNvSpPr>
          <p:nvPr>
            <p:ph type="sldNum" sz="quarter" idx="12"/>
          </p:nvPr>
        </p:nvSpPr>
        <p:spPr/>
        <p:txBody>
          <a:bodyPr/>
          <a:lstStyle/>
          <a:p>
            <a:fld id="{B7E6CA31-DA56-47CF-9891-B6D0296B6AEC}" type="slidenum">
              <a:rPr lang="ru-RU" smtClean="0"/>
              <a:t>27</a:t>
            </a:fld>
            <a:endParaRPr lang="ru-RU"/>
          </a:p>
        </p:txBody>
      </p:sp>
      <p:sp>
        <p:nvSpPr>
          <p:cNvPr id="8" name="Rectangle 2">
            <a:extLst>
              <a:ext uri="{FF2B5EF4-FFF2-40B4-BE49-F238E27FC236}">
                <a16:creationId xmlns:a16="http://schemas.microsoft.com/office/drawing/2014/main" id="{C141C9C2-2F64-FF2E-0974-14FBE1E5893C}"/>
              </a:ext>
            </a:extLst>
          </p:cNvPr>
          <p:cNvSpPr txBox="1">
            <a:spLocks noChangeArrowheads="1"/>
          </p:cNvSpPr>
          <p:nvPr/>
        </p:nvSpPr>
        <p:spPr bwMode="auto">
          <a:xfrm>
            <a:off x="955852" y="85251"/>
            <a:ext cx="9406555" cy="657225"/>
          </a:xfrm>
          <a:prstGeom prst="rect">
            <a:avLst/>
          </a:prstGeom>
          <a:noFill/>
          <a:ln w="9525">
            <a:noFill/>
            <a:miter lim="800000"/>
            <a:headEnd/>
            <a:tailEnd/>
          </a:ln>
        </p:spPr>
        <p:txBody>
          <a:bodyPr anchor="ctr"/>
          <a:lstStyle/>
          <a:p>
            <a:pPr>
              <a:buNone/>
            </a:pPr>
            <a:r>
              <a:rPr lang="en-US" sz="2400" b="1" dirty="0"/>
              <a:t>Fase 4: Condivisione e </a:t>
            </a:r>
            <a:r>
              <a:rPr lang="en-US" sz="2400" b="1" dirty="0" err="1"/>
              <a:t>riflessione</a:t>
            </a:r>
            <a:endParaRPr lang="en-US" sz="2400" b="1" dirty="0"/>
          </a:p>
        </p:txBody>
      </p:sp>
      <p:sp>
        <p:nvSpPr>
          <p:cNvPr id="4" name="CasellaDiTesto 3">
            <a:extLst>
              <a:ext uri="{FF2B5EF4-FFF2-40B4-BE49-F238E27FC236}">
                <a16:creationId xmlns:a16="http://schemas.microsoft.com/office/drawing/2014/main" id="{4AFCD41F-B9C1-7F68-4B73-93698E2CE4B5}"/>
              </a:ext>
            </a:extLst>
          </p:cNvPr>
          <p:cNvSpPr txBox="1"/>
          <p:nvPr/>
        </p:nvSpPr>
        <p:spPr>
          <a:xfrm>
            <a:off x="1165301" y="1409497"/>
            <a:ext cx="9643808" cy="3785652"/>
          </a:xfrm>
          <a:prstGeom prst="rect">
            <a:avLst/>
          </a:prstGeom>
          <a:noFill/>
        </p:spPr>
        <p:txBody>
          <a:bodyPr wrap="square">
            <a:spAutoFit/>
          </a:bodyPr>
          <a:lstStyle/>
          <a:p>
            <a:pPr>
              <a:buNone/>
            </a:pPr>
            <a:r>
              <a:rPr lang="de-CH" sz="2000" noProof="0" dirty="0">
                <a:solidFill>
                  <a:srgbClr val="073450"/>
                </a:solidFill>
              </a:rPr>
              <a:t>Ora</a:t>
            </a:r>
            <a:r>
              <a:rPr lang="de-CH" sz="2000" dirty="0">
                <a:solidFill>
                  <a:srgbClr val="073450"/>
                </a:solidFill>
              </a:rPr>
              <a:t> mettete </a:t>
            </a:r>
            <a:r>
              <a:rPr lang="de-CH" sz="2000" noProof="0" dirty="0">
                <a:solidFill>
                  <a:srgbClr val="073450"/>
                </a:solidFill>
              </a:rPr>
              <a:t>insieme tutti gli elementi.</a:t>
            </a:r>
            <a:br>
              <a:rPr lang="de-CH" sz="2000" noProof="0" dirty="0">
                <a:solidFill>
                  <a:srgbClr val="073450"/>
                </a:solidFill>
              </a:rPr>
            </a:br>
            <a:r>
              <a:rPr lang="de-CH" sz="2000" noProof="0" dirty="0">
                <a:solidFill>
                  <a:srgbClr val="073450"/>
                </a:solidFill>
              </a:rPr>
              <a:t>Preparatevi a presentare la vostra </a:t>
            </a:r>
            <a:r>
              <a:rPr lang="de-CH" sz="2000" noProof="0" dirty="0" err="1">
                <a:solidFill>
                  <a:srgbClr val="073450"/>
                </a:solidFill>
              </a:rPr>
              <a:t>comprensione</a:t>
            </a:r>
            <a:r>
              <a:rPr lang="de-CH" sz="2000" noProof="0" dirty="0">
                <a:solidFill>
                  <a:srgbClr val="073450"/>
                </a:solidFill>
              </a:rPr>
              <a:t> del/della </a:t>
            </a:r>
            <a:r>
              <a:rPr lang="de-CH" sz="2000" noProof="0" dirty="0" err="1">
                <a:solidFill>
                  <a:srgbClr val="073450"/>
                </a:solidFill>
              </a:rPr>
              <a:t>cliente</a:t>
            </a:r>
            <a:r>
              <a:rPr lang="de-CH" sz="2000" noProof="0" dirty="0">
                <a:solidFill>
                  <a:srgbClr val="073450"/>
                </a:solidFill>
              </a:rPr>
              <a:t>:</a:t>
            </a:r>
          </a:p>
          <a:p>
            <a:endParaRPr lang="de-CH" sz="2000" noProof="0" dirty="0">
              <a:solidFill>
                <a:srgbClr val="073450"/>
              </a:solidFill>
            </a:endParaRPr>
          </a:p>
          <a:p>
            <a:pPr marL="342900" indent="-342900">
              <a:buFont typeface="+mj-lt"/>
              <a:buAutoNum type="arabicPeriod"/>
            </a:pPr>
            <a:r>
              <a:rPr lang="de-CH" sz="2000" b="1" noProof="0" dirty="0">
                <a:solidFill>
                  <a:srgbClr val="073450"/>
                </a:solidFill>
              </a:rPr>
              <a:t>Compiti da svolgere </a:t>
            </a:r>
            <a:r>
              <a:rPr lang="de-CH" sz="2000" noProof="0" dirty="0">
                <a:solidFill>
                  <a:srgbClr val="073450"/>
                </a:solidFill>
              </a:rPr>
              <a:t>– ciò </a:t>
            </a:r>
            <a:r>
              <a:rPr lang="de-CH" sz="2000" noProof="0" dirty="0" err="1">
                <a:solidFill>
                  <a:srgbClr val="073450"/>
                </a:solidFill>
              </a:rPr>
              <a:t>che</a:t>
            </a:r>
            <a:r>
              <a:rPr lang="de-CH" sz="2000" noProof="0" dirty="0">
                <a:solidFill>
                  <a:srgbClr val="073450"/>
                </a:solidFill>
              </a:rPr>
              <a:t> il/la cliente desidera ottenere</a:t>
            </a:r>
          </a:p>
          <a:p>
            <a:pPr marL="342900" indent="-342900">
              <a:buFont typeface="+mj-lt"/>
              <a:buAutoNum type="arabicPeriod"/>
            </a:pPr>
            <a:r>
              <a:rPr lang="de-CH" sz="2000" b="1" noProof="0" dirty="0">
                <a:solidFill>
                  <a:srgbClr val="073450"/>
                </a:solidFill>
              </a:rPr>
              <a:t>Pain Points </a:t>
            </a:r>
            <a:r>
              <a:rPr lang="de-CH" sz="2000" b="1" noProof="0" dirty="0" err="1">
                <a:solidFill>
                  <a:srgbClr val="073450"/>
                </a:solidFill>
              </a:rPr>
              <a:t>importanti</a:t>
            </a:r>
            <a:r>
              <a:rPr lang="de-CH" sz="2000" b="1" noProof="0" dirty="0">
                <a:solidFill>
                  <a:srgbClr val="073450"/>
                </a:solidFill>
              </a:rPr>
              <a:t> </a:t>
            </a:r>
            <a:r>
              <a:rPr lang="de-CH" sz="2000" noProof="0" dirty="0">
                <a:solidFill>
                  <a:srgbClr val="073450"/>
                </a:solidFill>
              </a:rPr>
              <a:t>– cosa rende difficile il </a:t>
            </a:r>
            <a:r>
              <a:rPr lang="de-CH" sz="2000" noProof="0" dirty="0" err="1">
                <a:solidFill>
                  <a:srgbClr val="073450"/>
                </a:solidFill>
              </a:rPr>
              <a:t>tutto</a:t>
            </a:r>
            <a:endParaRPr lang="de-CH" sz="2000" noProof="0" dirty="0">
              <a:solidFill>
                <a:srgbClr val="073450"/>
              </a:solidFill>
            </a:endParaRPr>
          </a:p>
          <a:p>
            <a:pPr marL="342900" indent="-342900">
              <a:buFont typeface="+mj-lt"/>
              <a:buAutoNum type="arabicPeriod"/>
            </a:pPr>
            <a:r>
              <a:rPr lang="de-CH" sz="2000" b="1" noProof="0" dirty="0">
                <a:solidFill>
                  <a:srgbClr val="073450"/>
                </a:solidFill>
              </a:rPr>
              <a:t>La vostra </a:t>
            </a:r>
            <a:r>
              <a:rPr lang="de-CH" sz="2000" b="1" noProof="0" dirty="0" err="1">
                <a:solidFill>
                  <a:srgbClr val="073450"/>
                </a:solidFill>
              </a:rPr>
              <a:t>domanda</a:t>
            </a:r>
            <a:r>
              <a:rPr lang="de-CH" sz="2000" b="1" noProof="0" dirty="0">
                <a:solidFill>
                  <a:srgbClr val="073450"/>
                </a:solidFill>
              </a:rPr>
              <a:t> HMW </a:t>
            </a:r>
            <a:r>
              <a:rPr lang="de-CH" sz="2000" noProof="0" dirty="0">
                <a:solidFill>
                  <a:srgbClr val="073450"/>
                </a:solidFill>
              </a:rPr>
              <a:t>– come potreste aiutare</a:t>
            </a:r>
          </a:p>
          <a:p>
            <a:pPr>
              <a:buFont typeface="+mj-lt"/>
              <a:buAutoNum type="arabicPeriod"/>
            </a:pPr>
            <a:endParaRPr lang="de-CH" sz="2000" noProof="0" dirty="0">
              <a:solidFill>
                <a:srgbClr val="073450"/>
              </a:solidFill>
            </a:endParaRPr>
          </a:p>
          <a:p>
            <a:pPr>
              <a:buNone/>
            </a:pPr>
            <a:r>
              <a:rPr lang="de-CH" sz="2000" b="1" noProof="0" dirty="0">
                <a:solidFill>
                  <a:srgbClr val="073450"/>
                </a:solidFill>
              </a:rPr>
              <a:t>Spunti di discussione:</a:t>
            </a:r>
          </a:p>
          <a:p>
            <a:pPr>
              <a:buNone/>
            </a:pPr>
            <a:endParaRPr lang="de-CH" sz="2000" noProof="0" dirty="0">
              <a:solidFill>
                <a:srgbClr val="073450"/>
              </a:solidFill>
            </a:endParaRPr>
          </a:p>
          <a:p>
            <a:pPr marL="285750" indent="-285750">
              <a:buFont typeface="Arial" panose="020B0604020202020204" pitchFamily="34" charset="0"/>
              <a:buChar char="•"/>
            </a:pPr>
            <a:r>
              <a:rPr lang="de-CH" sz="2000" noProof="0" dirty="0">
                <a:solidFill>
                  <a:srgbClr val="073450"/>
                </a:solidFill>
              </a:rPr>
              <a:t>Il vostro compito è definito in modo chiaro e concreto?</a:t>
            </a:r>
          </a:p>
          <a:p>
            <a:pPr marL="285750" indent="-285750">
              <a:buFont typeface="Arial" panose="020B0604020202020204" pitchFamily="34" charset="0"/>
              <a:buChar char="•"/>
            </a:pPr>
            <a:r>
              <a:rPr lang="de-CH" sz="2000" noProof="0" dirty="0">
                <a:solidFill>
                  <a:srgbClr val="073450"/>
                </a:solidFill>
              </a:rPr>
              <a:t>I problemi sono realistici e rilevanti?</a:t>
            </a:r>
          </a:p>
          <a:p>
            <a:pPr marL="285750" indent="-285750">
              <a:buFont typeface="Arial" panose="020B0604020202020204" pitchFamily="34" charset="0"/>
              <a:buChar char="•"/>
            </a:pPr>
            <a:r>
              <a:rPr lang="de-CH" sz="2000" dirty="0">
                <a:solidFill>
                  <a:srgbClr val="073450"/>
                </a:solidFill>
              </a:rPr>
              <a:t>La</a:t>
            </a:r>
            <a:r>
              <a:rPr lang="de-CH" sz="2000" noProof="0" dirty="0">
                <a:solidFill>
                  <a:srgbClr val="073450"/>
                </a:solidFill>
              </a:rPr>
              <a:t> </a:t>
            </a:r>
            <a:r>
              <a:rPr lang="de-CH" sz="2000" noProof="0" dirty="0" err="1">
                <a:solidFill>
                  <a:srgbClr val="073450"/>
                </a:solidFill>
              </a:rPr>
              <a:t>vostra</a:t>
            </a:r>
            <a:r>
              <a:rPr lang="de-CH" sz="2000" noProof="0" dirty="0">
                <a:solidFill>
                  <a:srgbClr val="073450"/>
                </a:solidFill>
              </a:rPr>
              <a:t> </a:t>
            </a:r>
            <a:r>
              <a:rPr lang="de-CH" sz="2000" noProof="0" dirty="0" err="1">
                <a:solidFill>
                  <a:srgbClr val="073450"/>
                </a:solidFill>
              </a:rPr>
              <a:t>domanda</a:t>
            </a:r>
            <a:r>
              <a:rPr lang="de-CH" sz="2000" noProof="0" dirty="0">
                <a:solidFill>
                  <a:srgbClr val="073450"/>
                </a:solidFill>
              </a:rPr>
              <a:t> HMW ispira idee creative?</a:t>
            </a:r>
          </a:p>
        </p:txBody>
      </p:sp>
      <p:sp>
        <p:nvSpPr>
          <p:cNvPr id="7" name="Textfeld 6">
            <a:extLst>
              <a:ext uri="{FF2B5EF4-FFF2-40B4-BE49-F238E27FC236}">
                <a16:creationId xmlns:a16="http://schemas.microsoft.com/office/drawing/2014/main" id="{35839BDA-CA34-53CF-13D3-7235075F3B90}"/>
              </a:ext>
            </a:extLst>
          </p:cNvPr>
          <p:cNvSpPr txBox="1"/>
          <p:nvPr/>
        </p:nvSpPr>
        <p:spPr>
          <a:xfrm>
            <a:off x="9154573" y="357909"/>
            <a:ext cx="2477286" cy="646331"/>
          </a:xfrm>
          <a:prstGeom prst="rect">
            <a:avLst/>
          </a:prstGeom>
          <a:noFill/>
        </p:spPr>
        <p:txBody>
          <a:bodyPr wrap="square" rtlCol="0">
            <a:spAutoFit/>
          </a:bodyPr>
          <a:lstStyle/>
          <a:p>
            <a:r>
              <a:rPr lang="en-GB" b="1" noProof="0" dirty="0" err="1">
                <a:solidFill>
                  <a:srgbClr val="0B4874"/>
                </a:solidFill>
                <a:latin typeface="Century Gothic" panose="020B0502020202020204" pitchFamily="34" charset="0"/>
              </a:rPr>
              <a:t>Collegamento al </a:t>
            </a:r>
            <a:r>
              <a:rPr lang="en-GB" b="1" noProof="0" dirty="0">
                <a:solidFill>
                  <a:srgbClr val="0B4874"/>
                </a:solidFill>
                <a:latin typeface="Century Gothic" panose="020B0502020202020204" pitchFamily="34" charset="0"/>
              </a:rPr>
              <a:t>pitching</a:t>
            </a:r>
          </a:p>
        </p:txBody>
      </p:sp>
      <p:sp>
        <p:nvSpPr>
          <p:cNvPr id="11" name="Freeform 5">
            <a:extLst>
              <a:ext uri="{FF2B5EF4-FFF2-40B4-BE49-F238E27FC236}">
                <a16:creationId xmlns:a16="http://schemas.microsoft.com/office/drawing/2014/main" id="{4C08646D-8036-C5DE-FD7F-257A8554FC8F}"/>
              </a:ext>
            </a:extLst>
          </p:cNvPr>
          <p:cNvSpPr>
            <a:spLocks noEditPoints="1"/>
          </p:cNvSpPr>
          <p:nvPr/>
        </p:nvSpPr>
        <p:spPr bwMode="auto">
          <a:xfrm>
            <a:off x="10127431" y="929593"/>
            <a:ext cx="681678" cy="682288"/>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defTabSz="1632741"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ndParaRPr>
          </a:p>
        </p:txBody>
      </p:sp>
      <p:sp>
        <p:nvSpPr>
          <p:cNvPr id="2" name="Ellipse 16">
            <a:extLst>
              <a:ext uri="{FF2B5EF4-FFF2-40B4-BE49-F238E27FC236}">
                <a16:creationId xmlns:a16="http://schemas.microsoft.com/office/drawing/2014/main" id="{2CD7C346-7637-28AA-1C4C-A07767D2985E}"/>
              </a:ext>
            </a:extLst>
          </p:cNvPr>
          <p:cNvSpPr/>
          <p:nvPr/>
        </p:nvSpPr>
        <p:spPr>
          <a:xfrm>
            <a:off x="8401049" y="324214"/>
            <a:ext cx="664027" cy="631094"/>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5" name="Freeform 5">
            <a:extLst>
              <a:ext uri="{FF2B5EF4-FFF2-40B4-BE49-F238E27FC236}">
                <a16:creationId xmlns:a16="http://schemas.microsoft.com/office/drawing/2014/main" id="{F319F303-AEF3-C539-741B-D1BD49DB65BC}"/>
              </a:ext>
            </a:extLst>
          </p:cNvPr>
          <p:cNvSpPr>
            <a:spLocks noEditPoints="1"/>
          </p:cNvSpPr>
          <p:nvPr/>
        </p:nvSpPr>
        <p:spPr bwMode="auto">
          <a:xfrm>
            <a:off x="8559228" y="475958"/>
            <a:ext cx="354278" cy="328240"/>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defTabSz="1632741"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ndParaRPr>
          </a:p>
        </p:txBody>
      </p:sp>
      <p:pic>
        <p:nvPicPr>
          <p:cNvPr id="9" name="Grafik 8" descr="Klemmbrett abgehakt mit einfarbiger Füllung">
            <a:extLst>
              <a:ext uri="{FF2B5EF4-FFF2-40B4-BE49-F238E27FC236}">
                <a16:creationId xmlns:a16="http://schemas.microsoft.com/office/drawing/2014/main" id="{A627E0E7-E877-9111-441E-A46CFBA9B1E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184460" y="3370837"/>
            <a:ext cx="1909169" cy="1909169"/>
          </a:xfrm>
          <a:prstGeom prst="rect">
            <a:avLst/>
          </a:prstGeom>
        </p:spPr>
      </p:pic>
    </p:spTree>
    <p:extLst>
      <p:ext uri="{BB962C8B-B14F-4D97-AF65-F5344CB8AC3E}">
        <p14:creationId xmlns:p14="http://schemas.microsoft.com/office/powerpoint/2010/main" val="37847656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759622-24B8-42BF-9CDC-3B434C16A31C}"/>
              </a:ext>
            </a:extLst>
          </p:cNvPr>
          <p:cNvSpPr>
            <a:spLocks noGrp="1"/>
          </p:cNvSpPr>
          <p:nvPr>
            <p:ph type="title"/>
          </p:nvPr>
        </p:nvSpPr>
        <p:spPr>
          <a:xfrm>
            <a:off x="237268" y="4089555"/>
            <a:ext cx="5094896" cy="846756"/>
          </a:xfrm>
        </p:spPr>
        <p:txBody>
          <a:bodyPr>
            <a:normAutofit fontScale="90000"/>
          </a:bodyPr>
          <a:lstStyle/>
          <a:p>
            <a:r>
              <a:rPr lang="it-CH" noProof="0" dirty="0">
                <a:solidFill>
                  <a:schemeClr val="bg1"/>
                </a:solidFill>
              </a:rPr>
              <a:t>Modulo 1: </a:t>
            </a:r>
            <a:br>
              <a:rPr lang="it-CH" noProof="0" dirty="0">
                <a:solidFill>
                  <a:schemeClr val="bg1"/>
                </a:solidFill>
              </a:rPr>
            </a:br>
            <a:r>
              <a:rPr lang="it-CH" sz="2200" noProof="0" dirty="0">
                <a:solidFill>
                  <a:schemeClr val="bg1"/>
                </a:solidFill>
              </a:rPr>
              <a:t>Individuare un problema che valga la pena risolvere</a:t>
            </a:r>
          </a:p>
        </p:txBody>
      </p:sp>
      <p:sp>
        <p:nvSpPr>
          <p:cNvPr id="5" name="Foliennummernplatzhalter 4">
            <a:extLst>
              <a:ext uri="{FF2B5EF4-FFF2-40B4-BE49-F238E27FC236}">
                <a16:creationId xmlns:a16="http://schemas.microsoft.com/office/drawing/2014/main" id="{D490FCDB-F780-45A3-83C0-FCD5A1DB6A2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3</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8" name="Textplatzhalter 2">
            <a:extLst>
              <a:ext uri="{FF2B5EF4-FFF2-40B4-BE49-F238E27FC236}">
                <a16:creationId xmlns:a16="http://schemas.microsoft.com/office/drawing/2014/main" id="{B3262451-5598-8549-4082-48E871472BFC}"/>
              </a:ext>
            </a:extLst>
          </p:cNvPr>
          <p:cNvSpPr txBox="1">
            <a:spLocks/>
          </p:cNvSpPr>
          <p:nvPr/>
        </p:nvSpPr>
        <p:spPr>
          <a:xfrm>
            <a:off x="229888" y="5545886"/>
            <a:ext cx="11962111" cy="1321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it-CH" sz="1800" noProof="0" dirty="0" err="1">
                <a:solidFill>
                  <a:schemeClr val="accent6">
                    <a:lumMod val="50000"/>
                  </a:schemeClr>
                </a:solidFill>
                <a:latin typeface="+mj-lt"/>
              </a:rPr>
              <a:t>Inspiration</a:t>
            </a:r>
            <a:r>
              <a:rPr lang="it-CH" sz="1800" noProof="0" dirty="0">
                <a:solidFill>
                  <a:schemeClr val="accent6">
                    <a:lumMod val="50000"/>
                  </a:schemeClr>
                </a:solidFill>
                <a:latin typeface="+mj-lt"/>
              </a:rPr>
              <a:t> Day | </a:t>
            </a:r>
            <a:r>
              <a:rPr lang="it-CH" sz="1800" b="1" noProof="0" dirty="0">
                <a:solidFill>
                  <a:srgbClr val="B11B96"/>
                </a:solidFill>
                <a:latin typeface="+mj-lt"/>
              </a:rPr>
              <a:t>Modulo 1: Individuare</a:t>
            </a:r>
            <a:r>
              <a:rPr lang="it-CH" sz="1800" noProof="0" dirty="0">
                <a:solidFill>
                  <a:schemeClr val="accent6">
                    <a:lumMod val="50000"/>
                  </a:schemeClr>
                </a:solidFill>
                <a:latin typeface="+mj-lt"/>
              </a:rPr>
              <a:t> </a:t>
            </a:r>
            <a:r>
              <a:rPr lang="it-CH" sz="1800" b="1" noProof="0" dirty="0">
                <a:solidFill>
                  <a:srgbClr val="B11B96"/>
                </a:solidFill>
                <a:latin typeface="+mj-lt"/>
              </a:rPr>
              <a:t>un problema che valga la pena risolvere </a:t>
            </a:r>
            <a:r>
              <a:rPr lang="it-CH" sz="1800" noProof="0" dirty="0">
                <a:solidFill>
                  <a:schemeClr val="accent6">
                    <a:lumMod val="50000"/>
                  </a:schemeClr>
                </a:solidFill>
                <a:latin typeface="+mj-lt"/>
              </a:rPr>
              <a:t>| Modulo 2: Sviluppare una soluzione adeguata | Modulo 3: Sviluppare un modello di business solido | Modulo 4: Garantire la sostenibilità finanziaria| Modulo 5: Entrare nel mercato | Modulo 6: Presentazione e conclusione</a:t>
            </a:r>
          </a:p>
        </p:txBody>
      </p:sp>
    </p:spTree>
    <p:extLst>
      <p:ext uri="{BB962C8B-B14F-4D97-AF65-F5344CB8AC3E}">
        <p14:creationId xmlns:p14="http://schemas.microsoft.com/office/powerpoint/2010/main" val="3832661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9">
            <a:extLst>
              <a:ext uri="{FF2B5EF4-FFF2-40B4-BE49-F238E27FC236}">
                <a16:creationId xmlns:a16="http://schemas.microsoft.com/office/drawing/2014/main" id="{8D3572A0-2EC0-F247-7A62-88D32A6F1051}"/>
              </a:ext>
            </a:extLst>
          </p:cNvPr>
          <p:cNvSpPr>
            <a:spLocks/>
          </p:cNvSpPr>
          <p:nvPr/>
        </p:nvSpPr>
        <p:spPr bwMode="auto">
          <a:xfrm>
            <a:off x="4641458" y="1904345"/>
            <a:ext cx="3159648" cy="3159216"/>
          </a:xfrm>
          <a:prstGeom prst="ellipse">
            <a:avLst/>
          </a:prstGeom>
          <a:solidFill>
            <a:schemeClr val="accent6"/>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73450"/>
              </a:solidFill>
              <a:effectLst/>
              <a:uLnTx/>
              <a:uFillTx/>
              <a:latin typeface="Century Gothic"/>
              <a:ea typeface="+mn-ea"/>
              <a:cs typeface="+mn-cs"/>
            </a:endParaRPr>
          </a:p>
        </p:txBody>
      </p:sp>
      <p:sp>
        <p:nvSpPr>
          <p:cNvPr id="5" name="Freeform 5">
            <a:extLst>
              <a:ext uri="{FF2B5EF4-FFF2-40B4-BE49-F238E27FC236}">
                <a16:creationId xmlns:a16="http://schemas.microsoft.com/office/drawing/2014/main" id="{1752EE11-8F85-770E-B4B3-9B6323016D33}"/>
              </a:ext>
            </a:extLst>
          </p:cNvPr>
          <p:cNvSpPr>
            <a:spLocks/>
          </p:cNvSpPr>
          <p:nvPr/>
        </p:nvSpPr>
        <p:spPr bwMode="auto">
          <a:xfrm>
            <a:off x="7403556" y="1904345"/>
            <a:ext cx="3160758" cy="3159216"/>
          </a:xfrm>
          <a:prstGeom prst="ellipse">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fr-FR"/>
          </a:p>
        </p:txBody>
      </p:sp>
      <p:sp>
        <p:nvSpPr>
          <p:cNvPr id="2" name="Foliennummernplatzhalter 1">
            <a:extLst>
              <a:ext uri="{FF2B5EF4-FFF2-40B4-BE49-F238E27FC236}">
                <a16:creationId xmlns:a16="http://schemas.microsoft.com/office/drawing/2014/main" id="{706DC77B-B51E-EFE6-33A1-DDF12DFDA01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4</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4" name="Freeform 5">
            <a:extLst>
              <a:ext uri="{FF2B5EF4-FFF2-40B4-BE49-F238E27FC236}">
                <a16:creationId xmlns:a16="http://schemas.microsoft.com/office/drawing/2014/main" id="{B5762697-A394-004D-F86B-6B64C8D2B005}"/>
              </a:ext>
            </a:extLst>
          </p:cNvPr>
          <p:cNvSpPr>
            <a:spLocks/>
          </p:cNvSpPr>
          <p:nvPr/>
        </p:nvSpPr>
        <p:spPr bwMode="auto">
          <a:xfrm>
            <a:off x="1855612" y="1904345"/>
            <a:ext cx="3160758" cy="3159216"/>
          </a:xfrm>
          <a:prstGeom prst="ellipse">
            <a:avLst/>
          </a:prstGeom>
          <a:solidFill>
            <a:schemeClr val="accent6"/>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solidFill>
                <a:srgbClr val="073450"/>
              </a:solidFill>
              <a:latin typeface="Century Gothic"/>
            </a:endParaRPr>
          </a:p>
        </p:txBody>
      </p:sp>
      <p:sp>
        <p:nvSpPr>
          <p:cNvPr id="6" name="Freeform 7">
            <a:extLst>
              <a:ext uri="{FF2B5EF4-FFF2-40B4-BE49-F238E27FC236}">
                <a16:creationId xmlns:a16="http://schemas.microsoft.com/office/drawing/2014/main" id="{7F495E3A-B735-880A-3C18-ED9EC182782E}"/>
              </a:ext>
            </a:extLst>
          </p:cNvPr>
          <p:cNvSpPr>
            <a:spLocks/>
          </p:cNvSpPr>
          <p:nvPr/>
        </p:nvSpPr>
        <p:spPr bwMode="auto">
          <a:xfrm>
            <a:off x="1409701" y="1520985"/>
            <a:ext cx="3369088" cy="3924666"/>
          </a:xfrm>
          <a:custGeom>
            <a:avLst/>
            <a:gdLst>
              <a:gd name="T0" fmla="*/ 1338 w 1550"/>
              <a:gd name="T1" fmla="*/ 1585 h 1805"/>
              <a:gd name="T2" fmla="*/ 244 w 1550"/>
              <a:gd name="T3" fmla="*/ 1292 h 1805"/>
              <a:gd name="T4" fmla="*/ 537 w 1550"/>
              <a:gd name="T5" fmla="*/ 198 h 1805"/>
              <a:gd name="T6" fmla="*/ 1483 w 1550"/>
              <a:gd name="T7" fmla="*/ 305 h 1805"/>
              <a:gd name="T8" fmla="*/ 1454 w 1550"/>
              <a:gd name="T9" fmla="*/ 335 h 1805"/>
              <a:gd name="T10" fmla="*/ 1550 w 1550"/>
              <a:gd name="T11" fmla="*/ 357 h 1805"/>
              <a:gd name="T12" fmla="*/ 1524 w 1550"/>
              <a:gd name="T13" fmla="*/ 263 h 1805"/>
              <a:gd name="T14" fmla="*/ 1497 w 1550"/>
              <a:gd name="T15" fmla="*/ 290 h 1805"/>
              <a:gd name="T16" fmla="*/ 527 w 1550"/>
              <a:gd name="T17" fmla="*/ 180 h 1805"/>
              <a:gd name="T18" fmla="*/ 227 w 1550"/>
              <a:gd name="T19" fmla="*/ 1302 h 1805"/>
              <a:gd name="T20" fmla="*/ 939 w 1550"/>
              <a:gd name="T21" fmla="*/ 1712 h 1805"/>
              <a:gd name="T22" fmla="*/ 1348 w 1550"/>
              <a:gd name="T23" fmla="*/ 1602 h 1805"/>
              <a:gd name="T24" fmla="*/ 1529 w 1550"/>
              <a:gd name="T25" fmla="*/ 1461 h 1805"/>
              <a:gd name="T26" fmla="*/ 1515 w 1550"/>
              <a:gd name="T27" fmla="*/ 1446 h 1805"/>
              <a:gd name="T28" fmla="*/ 1338 w 1550"/>
              <a:gd name="T29" fmla="*/ 1585 h 18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50" h="1805">
                <a:moveTo>
                  <a:pt x="1338" y="1585"/>
                </a:moveTo>
                <a:cubicBezTo>
                  <a:pt x="956" y="1805"/>
                  <a:pt x="465" y="1674"/>
                  <a:pt x="244" y="1292"/>
                </a:cubicBezTo>
                <a:cubicBezTo>
                  <a:pt x="24" y="909"/>
                  <a:pt x="155" y="419"/>
                  <a:pt x="537" y="198"/>
                </a:cubicBezTo>
                <a:cubicBezTo>
                  <a:pt x="843" y="22"/>
                  <a:pt x="1227" y="66"/>
                  <a:pt x="1483" y="305"/>
                </a:cubicBezTo>
                <a:cubicBezTo>
                  <a:pt x="1454" y="335"/>
                  <a:pt x="1454" y="335"/>
                  <a:pt x="1454" y="335"/>
                </a:cubicBezTo>
                <a:cubicBezTo>
                  <a:pt x="1550" y="357"/>
                  <a:pt x="1550" y="357"/>
                  <a:pt x="1550" y="357"/>
                </a:cubicBezTo>
                <a:cubicBezTo>
                  <a:pt x="1524" y="263"/>
                  <a:pt x="1524" y="263"/>
                  <a:pt x="1524" y="263"/>
                </a:cubicBezTo>
                <a:cubicBezTo>
                  <a:pt x="1497" y="290"/>
                  <a:pt x="1497" y="290"/>
                  <a:pt x="1497" y="290"/>
                </a:cubicBezTo>
                <a:cubicBezTo>
                  <a:pt x="1234" y="46"/>
                  <a:pt x="841" y="0"/>
                  <a:pt x="527" y="180"/>
                </a:cubicBezTo>
                <a:cubicBezTo>
                  <a:pt x="135" y="407"/>
                  <a:pt x="0" y="910"/>
                  <a:pt x="227" y="1302"/>
                </a:cubicBezTo>
                <a:cubicBezTo>
                  <a:pt x="379" y="1565"/>
                  <a:pt x="655" y="1712"/>
                  <a:pt x="939" y="1712"/>
                </a:cubicBezTo>
                <a:cubicBezTo>
                  <a:pt x="1078" y="1712"/>
                  <a:pt x="1219" y="1677"/>
                  <a:pt x="1348" y="1602"/>
                </a:cubicBezTo>
                <a:cubicBezTo>
                  <a:pt x="1415" y="1564"/>
                  <a:pt x="1476" y="1516"/>
                  <a:pt x="1529" y="1461"/>
                </a:cubicBezTo>
                <a:cubicBezTo>
                  <a:pt x="1515" y="1446"/>
                  <a:pt x="1515" y="1446"/>
                  <a:pt x="1515" y="1446"/>
                </a:cubicBezTo>
                <a:cubicBezTo>
                  <a:pt x="1463" y="1500"/>
                  <a:pt x="1403" y="1547"/>
                  <a:pt x="1338" y="1585"/>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solidFill>
                <a:srgbClr val="073450"/>
              </a:solidFill>
              <a:latin typeface="Century Gothic"/>
            </a:endParaRPr>
          </a:p>
        </p:txBody>
      </p:sp>
      <p:sp>
        <p:nvSpPr>
          <p:cNvPr id="7" name="Freeform 8">
            <a:extLst>
              <a:ext uri="{FF2B5EF4-FFF2-40B4-BE49-F238E27FC236}">
                <a16:creationId xmlns:a16="http://schemas.microsoft.com/office/drawing/2014/main" id="{E1E6ACAB-5A13-88AE-18C0-3A75993E828E}"/>
              </a:ext>
            </a:extLst>
          </p:cNvPr>
          <p:cNvSpPr>
            <a:spLocks/>
          </p:cNvSpPr>
          <p:nvPr/>
        </p:nvSpPr>
        <p:spPr bwMode="auto">
          <a:xfrm>
            <a:off x="7679277" y="1522255"/>
            <a:ext cx="3360198" cy="3923397"/>
          </a:xfrm>
          <a:custGeom>
            <a:avLst/>
            <a:gdLst>
              <a:gd name="T0" fmla="*/ 1019 w 1546"/>
              <a:gd name="T1" fmla="*/ 179 h 1804"/>
              <a:gd name="T2" fmla="*/ 51 w 1546"/>
              <a:gd name="T3" fmla="*/ 288 h 1804"/>
              <a:gd name="T4" fmla="*/ 26 w 1546"/>
              <a:gd name="T5" fmla="*/ 262 h 1804"/>
              <a:gd name="T6" fmla="*/ 0 w 1546"/>
              <a:gd name="T7" fmla="*/ 356 h 1804"/>
              <a:gd name="T8" fmla="*/ 95 w 1546"/>
              <a:gd name="T9" fmla="*/ 334 h 1804"/>
              <a:gd name="T10" fmla="*/ 65 w 1546"/>
              <a:gd name="T11" fmla="*/ 303 h 1804"/>
              <a:gd name="T12" fmla="*/ 1009 w 1546"/>
              <a:gd name="T13" fmla="*/ 197 h 1804"/>
              <a:gd name="T14" fmla="*/ 1302 w 1546"/>
              <a:gd name="T15" fmla="*/ 1291 h 1804"/>
              <a:gd name="T16" fmla="*/ 209 w 1546"/>
              <a:gd name="T17" fmla="*/ 1584 h 1804"/>
              <a:gd name="T18" fmla="*/ 64 w 1546"/>
              <a:gd name="T19" fmla="*/ 1477 h 1804"/>
              <a:gd name="T20" fmla="*/ 97 w 1546"/>
              <a:gd name="T21" fmla="*/ 1444 h 1804"/>
              <a:gd name="T22" fmla="*/ 1 w 1546"/>
              <a:gd name="T23" fmla="*/ 1421 h 1804"/>
              <a:gd name="T24" fmla="*/ 27 w 1546"/>
              <a:gd name="T25" fmla="*/ 1516 h 1804"/>
              <a:gd name="T26" fmla="*/ 50 w 1546"/>
              <a:gd name="T27" fmla="*/ 1492 h 1804"/>
              <a:gd name="T28" fmla="*/ 199 w 1546"/>
              <a:gd name="T29" fmla="*/ 1601 h 1804"/>
              <a:gd name="T30" fmla="*/ 608 w 1546"/>
              <a:gd name="T31" fmla="*/ 1711 h 1804"/>
              <a:gd name="T32" fmla="*/ 1320 w 1546"/>
              <a:gd name="T33" fmla="*/ 1301 h 1804"/>
              <a:gd name="T34" fmla="*/ 1019 w 1546"/>
              <a:gd name="T35" fmla="*/ 179 h 18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46" h="1804">
                <a:moveTo>
                  <a:pt x="1019" y="179"/>
                </a:moveTo>
                <a:cubicBezTo>
                  <a:pt x="708" y="0"/>
                  <a:pt x="313" y="45"/>
                  <a:pt x="51" y="288"/>
                </a:cubicBezTo>
                <a:cubicBezTo>
                  <a:pt x="26" y="262"/>
                  <a:pt x="26" y="262"/>
                  <a:pt x="26" y="262"/>
                </a:cubicBezTo>
                <a:cubicBezTo>
                  <a:pt x="0" y="356"/>
                  <a:pt x="0" y="356"/>
                  <a:pt x="0" y="356"/>
                </a:cubicBezTo>
                <a:cubicBezTo>
                  <a:pt x="95" y="334"/>
                  <a:pt x="95" y="334"/>
                  <a:pt x="95" y="334"/>
                </a:cubicBezTo>
                <a:cubicBezTo>
                  <a:pt x="65" y="303"/>
                  <a:pt x="65" y="303"/>
                  <a:pt x="65" y="303"/>
                </a:cubicBezTo>
                <a:cubicBezTo>
                  <a:pt x="321" y="66"/>
                  <a:pt x="706" y="22"/>
                  <a:pt x="1009" y="197"/>
                </a:cubicBezTo>
                <a:cubicBezTo>
                  <a:pt x="1392" y="418"/>
                  <a:pt x="1523" y="908"/>
                  <a:pt x="1302" y="1291"/>
                </a:cubicBezTo>
                <a:cubicBezTo>
                  <a:pt x="1082" y="1673"/>
                  <a:pt x="591" y="1804"/>
                  <a:pt x="209" y="1584"/>
                </a:cubicBezTo>
                <a:cubicBezTo>
                  <a:pt x="157" y="1554"/>
                  <a:pt x="108" y="1518"/>
                  <a:pt x="64" y="1477"/>
                </a:cubicBezTo>
                <a:cubicBezTo>
                  <a:pt x="97" y="1444"/>
                  <a:pt x="97" y="1444"/>
                  <a:pt x="97" y="1444"/>
                </a:cubicBezTo>
                <a:cubicBezTo>
                  <a:pt x="1" y="1421"/>
                  <a:pt x="1" y="1421"/>
                  <a:pt x="1" y="1421"/>
                </a:cubicBezTo>
                <a:cubicBezTo>
                  <a:pt x="27" y="1516"/>
                  <a:pt x="27" y="1516"/>
                  <a:pt x="27" y="1516"/>
                </a:cubicBezTo>
                <a:cubicBezTo>
                  <a:pt x="50" y="1492"/>
                  <a:pt x="50" y="1492"/>
                  <a:pt x="50" y="1492"/>
                </a:cubicBezTo>
                <a:cubicBezTo>
                  <a:pt x="95" y="1534"/>
                  <a:pt x="145" y="1570"/>
                  <a:pt x="199" y="1601"/>
                </a:cubicBezTo>
                <a:cubicBezTo>
                  <a:pt x="328" y="1676"/>
                  <a:pt x="468" y="1711"/>
                  <a:pt x="608" y="1711"/>
                </a:cubicBezTo>
                <a:cubicBezTo>
                  <a:pt x="892" y="1711"/>
                  <a:pt x="1168" y="1564"/>
                  <a:pt x="1320" y="1301"/>
                </a:cubicBezTo>
                <a:cubicBezTo>
                  <a:pt x="1546" y="909"/>
                  <a:pt x="1411" y="406"/>
                  <a:pt x="1019" y="179"/>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9" name="Freeform 10">
            <a:extLst>
              <a:ext uri="{FF2B5EF4-FFF2-40B4-BE49-F238E27FC236}">
                <a16:creationId xmlns:a16="http://schemas.microsoft.com/office/drawing/2014/main" id="{CDBFB933-D9D2-B589-DA5C-B159CC1D9C67}"/>
              </a:ext>
            </a:extLst>
          </p:cNvPr>
          <p:cNvSpPr>
            <a:spLocks/>
          </p:cNvSpPr>
          <p:nvPr/>
        </p:nvSpPr>
        <p:spPr bwMode="auto">
          <a:xfrm>
            <a:off x="4976764" y="1515908"/>
            <a:ext cx="2489036" cy="694306"/>
          </a:xfrm>
          <a:custGeom>
            <a:avLst/>
            <a:gdLst>
              <a:gd name="T0" fmla="*/ 1130 w 1145"/>
              <a:gd name="T1" fmla="*/ 319 h 319"/>
              <a:gd name="T2" fmla="*/ 973 w 1145"/>
              <a:gd name="T3" fmla="*/ 200 h 319"/>
              <a:gd name="T4" fmla="*/ 14 w 1145"/>
              <a:gd name="T5" fmla="*/ 319 h 319"/>
              <a:gd name="T6" fmla="*/ 0 w 1145"/>
              <a:gd name="T7" fmla="*/ 305 h 319"/>
              <a:gd name="T8" fmla="*/ 983 w 1145"/>
              <a:gd name="T9" fmla="*/ 182 h 319"/>
              <a:gd name="T10" fmla="*/ 1145 w 1145"/>
              <a:gd name="T11" fmla="*/ 305 h 319"/>
              <a:gd name="T12" fmla="*/ 1130 w 1145"/>
              <a:gd name="T13" fmla="*/ 319 h 319"/>
            </a:gdLst>
            <a:ahLst/>
            <a:cxnLst>
              <a:cxn ang="0">
                <a:pos x="T0" y="T1"/>
              </a:cxn>
              <a:cxn ang="0">
                <a:pos x="T2" y="T3"/>
              </a:cxn>
              <a:cxn ang="0">
                <a:pos x="T4" y="T5"/>
              </a:cxn>
              <a:cxn ang="0">
                <a:pos x="T6" y="T7"/>
              </a:cxn>
              <a:cxn ang="0">
                <a:pos x="T8" y="T9"/>
              </a:cxn>
              <a:cxn ang="0">
                <a:pos x="T10" y="T11"/>
              </a:cxn>
              <a:cxn ang="0">
                <a:pos x="T12" y="T13"/>
              </a:cxn>
            </a:cxnLst>
            <a:rect l="0" t="0" r="r" b="b"/>
            <a:pathLst>
              <a:path w="1145" h="319">
                <a:moveTo>
                  <a:pt x="1130" y="319"/>
                </a:moveTo>
                <a:cubicBezTo>
                  <a:pt x="1083" y="273"/>
                  <a:pt x="1030" y="233"/>
                  <a:pt x="973" y="200"/>
                </a:cubicBezTo>
                <a:cubicBezTo>
                  <a:pt x="664" y="22"/>
                  <a:pt x="270" y="71"/>
                  <a:pt x="14" y="319"/>
                </a:cubicBezTo>
                <a:cubicBezTo>
                  <a:pt x="0" y="305"/>
                  <a:pt x="0" y="305"/>
                  <a:pt x="0" y="305"/>
                </a:cubicBezTo>
                <a:cubicBezTo>
                  <a:pt x="262" y="50"/>
                  <a:pt x="666" y="0"/>
                  <a:pt x="983" y="182"/>
                </a:cubicBezTo>
                <a:cubicBezTo>
                  <a:pt x="1042" y="216"/>
                  <a:pt x="1096" y="258"/>
                  <a:pt x="1145" y="305"/>
                </a:cubicBezTo>
                <a:lnTo>
                  <a:pt x="1130" y="319"/>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0" name="Freeform 11">
            <a:extLst>
              <a:ext uri="{FF2B5EF4-FFF2-40B4-BE49-F238E27FC236}">
                <a16:creationId xmlns:a16="http://schemas.microsoft.com/office/drawing/2014/main" id="{BD8FD663-CA9B-A57C-FBB2-E209813664B4}"/>
              </a:ext>
            </a:extLst>
          </p:cNvPr>
          <p:cNvSpPr>
            <a:spLocks/>
          </p:cNvSpPr>
          <p:nvPr/>
        </p:nvSpPr>
        <p:spPr bwMode="auto">
          <a:xfrm>
            <a:off x="4969144" y="4699305"/>
            <a:ext cx="2504275" cy="656227"/>
          </a:xfrm>
          <a:custGeom>
            <a:avLst/>
            <a:gdLst>
              <a:gd name="T0" fmla="*/ 576 w 1152"/>
              <a:gd name="T1" fmla="*/ 250 h 302"/>
              <a:gd name="T2" fmla="*/ 166 w 1152"/>
              <a:gd name="T3" fmla="*/ 140 h 302"/>
              <a:gd name="T4" fmla="*/ 0 w 1152"/>
              <a:gd name="T5" fmla="*/ 14 h 302"/>
              <a:gd name="T6" fmla="*/ 15 w 1152"/>
              <a:gd name="T7" fmla="*/ 0 h 302"/>
              <a:gd name="T8" fmla="*/ 176 w 1152"/>
              <a:gd name="T9" fmla="*/ 123 h 302"/>
              <a:gd name="T10" fmla="*/ 1138 w 1152"/>
              <a:gd name="T11" fmla="*/ 0 h 302"/>
              <a:gd name="T12" fmla="*/ 1152 w 1152"/>
              <a:gd name="T13" fmla="*/ 14 h 302"/>
              <a:gd name="T14" fmla="*/ 576 w 1152"/>
              <a:gd name="T15" fmla="*/ 250 h 3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52" h="302">
                <a:moveTo>
                  <a:pt x="576" y="250"/>
                </a:moveTo>
                <a:cubicBezTo>
                  <a:pt x="435" y="250"/>
                  <a:pt x="294" y="214"/>
                  <a:pt x="166" y="140"/>
                </a:cubicBezTo>
                <a:cubicBezTo>
                  <a:pt x="105" y="105"/>
                  <a:pt x="50" y="63"/>
                  <a:pt x="0" y="14"/>
                </a:cubicBezTo>
                <a:cubicBezTo>
                  <a:pt x="15" y="0"/>
                  <a:pt x="15" y="0"/>
                  <a:pt x="15" y="0"/>
                </a:cubicBezTo>
                <a:cubicBezTo>
                  <a:pt x="63" y="47"/>
                  <a:pt x="117" y="89"/>
                  <a:pt x="176" y="123"/>
                </a:cubicBezTo>
                <a:cubicBezTo>
                  <a:pt x="487" y="302"/>
                  <a:pt x="883" y="252"/>
                  <a:pt x="1138" y="0"/>
                </a:cubicBezTo>
                <a:cubicBezTo>
                  <a:pt x="1152" y="14"/>
                  <a:pt x="1152" y="14"/>
                  <a:pt x="1152" y="14"/>
                </a:cubicBezTo>
                <a:cubicBezTo>
                  <a:pt x="995" y="169"/>
                  <a:pt x="786" y="250"/>
                  <a:pt x="576" y="25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5" name="Rectangle 399">
            <a:extLst>
              <a:ext uri="{FF2B5EF4-FFF2-40B4-BE49-F238E27FC236}">
                <a16:creationId xmlns:a16="http://schemas.microsoft.com/office/drawing/2014/main" id="{9102112D-C838-DAC5-FB5A-4D874640DAB6}"/>
              </a:ext>
            </a:extLst>
          </p:cNvPr>
          <p:cNvSpPr/>
          <p:nvPr/>
        </p:nvSpPr>
        <p:spPr>
          <a:xfrm>
            <a:off x="2118519" y="3436052"/>
            <a:ext cx="2636471" cy="923330"/>
          </a:xfrm>
          <a:prstGeom prst="rect">
            <a:avLst/>
          </a:prstGeom>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white"/>
                </a:solidFill>
                <a:effectLst/>
                <a:uLnTx/>
                <a:uFillTx/>
                <a:latin typeface="Century Gothic"/>
                <a:ea typeface="Roboto" pitchFamily="2" charset="0"/>
                <a:cs typeface="Arial" charset="0"/>
              </a:rPr>
              <a:t>M1.1 Qual </a:t>
            </a:r>
            <a:r>
              <a:rPr kumimoji="0" lang="de-DE" sz="1800" b="1" i="0" u="none" strike="noStrike" kern="1200" cap="none" spc="0" normalizeH="0" baseline="0" noProof="0" dirty="0" err="1">
                <a:ln>
                  <a:noFill/>
                </a:ln>
                <a:solidFill>
                  <a:prstClr val="white"/>
                </a:solidFill>
                <a:effectLst/>
                <a:uLnTx/>
                <a:uFillTx/>
                <a:latin typeface="Century Gothic"/>
                <a:ea typeface="Roboto" pitchFamily="2" charset="0"/>
                <a:cs typeface="Arial" charset="0"/>
              </a:rPr>
              <a:t>ambito</a:t>
            </a:r>
            <a:r>
              <a:rPr kumimoji="0" lang="de-DE" sz="1800" b="1" i="0" u="none" strike="noStrike" kern="1200" cap="none" spc="0" normalizeH="0" baseline="0" noProof="0" dirty="0">
                <a:ln>
                  <a:noFill/>
                </a:ln>
                <a:solidFill>
                  <a:prstClr val="white"/>
                </a:solidFill>
                <a:effectLst/>
                <a:uLnTx/>
                <a:uFillTx/>
                <a:latin typeface="Century Gothic"/>
                <a:ea typeface="Roboto" pitchFamily="2" charset="0"/>
                <a:cs typeface="Arial" charset="0"/>
              </a:rPr>
              <a:t> </a:t>
            </a:r>
            <a:r>
              <a:rPr kumimoji="0" lang="de-DE" sz="1800" b="1" i="0" u="none" strike="noStrike" kern="1200" cap="none" spc="0" normalizeH="0" baseline="0" noProof="0" dirty="0" err="1">
                <a:ln>
                  <a:noFill/>
                </a:ln>
                <a:solidFill>
                  <a:prstClr val="white"/>
                </a:solidFill>
                <a:effectLst/>
                <a:uLnTx/>
                <a:uFillTx/>
                <a:latin typeface="Century Gothic"/>
                <a:ea typeface="Roboto" pitchFamily="2" charset="0"/>
                <a:cs typeface="Arial" charset="0"/>
              </a:rPr>
              <a:t>problematico</a:t>
            </a:r>
            <a:r>
              <a:rPr kumimoji="0" lang="de-DE" sz="1800" b="1" i="0" u="none" strike="noStrike" kern="1200" cap="none" spc="0" normalizeH="0" baseline="0" noProof="0" dirty="0">
                <a:ln>
                  <a:noFill/>
                </a:ln>
                <a:solidFill>
                  <a:prstClr val="white"/>
                </a:solidFill>
                <a:effectLst/>
                <a:uLnTx/>
                <a:uFillTx/>
                <a:latin typeface="Century Gothic"/>
                <a:ea typeface="Roboto" pitchFamily="2" charset="0"/>
                <a:cs typeface="Arial" charset="0"/>
              </a:rPr>
              <a:t> vi appassiona?</a:t>
            </a:r>
          </a:p>
        </p:txBody>
      </p:sp>
      <p:sp>
        <p:nvSpPr>
          <p:cNvPr id="40" name="Rectangle 406">
            <a:extLst>
              <a:ext uri="{FF2B5EF4-FFF2-40B4-BE49-F238E27FC236}">
                <a16:creationId xmlns:a16="http://schemas.microsoft.com/office/drawing/2014/main" id="{FF6647C1-8AA3-9C18-CDF8-0FA2B6657475}"/>
              </a:ext>
            </a:extLst>
          </p:cNvPr>
          <p:cNvSpPr/>
          <p:nvPr/>
        </p:nvSpPr>
        <p:spPr>
          <a:xfrm>
            <a:off x="7749140" y="3436974"/>
            <a:ext cx="2667018" cy="900232"/>
          </a:xfrm>
          <a:prstGeom prst="rect">
            <a:avLst/>
          </a:prstGeom>
        </p:spPr>
        <p:txBody>
          <a:bodyPr wrap="square" lIns="68567" tIns="34283" rIns="68567" bIns="34283">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entury Gothic"/>
                <a:ea typeface="Roboto" pitchFamily="2" charset="0"/>
                <a:cs typeface="Arial" charset="0"/>
              </a:rPr>
              <a:t>M1.3 Come </a:t>
            </a:r>
            <a:r>
              <a:rPr kumimoji="0" lang="en-US" sz="1800" b="1" i="0" u="none" strike="noStrike" kern="1200" cap="none" spc="0" normalizeH="0" baseline="0" noProof="0" dirty="0" err="1">
                <a:ln>
                  <a:noFill/>
                </a:ln>
                <a:solidFill>
                  <a:prstClr val="white"/>
                </a:solidFill>
                <a:effectLst/>
                <a:uLnTx/>
                <a:uFillTx/>
                <a:latin typeface="Century Gothic"/>
                <a:ea typeface="Roboto" pitchFamily="2" charset="0"/>
                <a:cs typeface="Arial" charset="0"/>
              </a:rPr>
              <a:t>definire</a:t>
            </a:r>
            <a:r>
              <a:rPr kumimoji="0" lang="en-US" sz="1800" b="1" i="0" u="none" strike="noStrike" kern="1200" cap="none" spc="0" normalizeH="0" baseline="0" noProof="0" dirty="0">
                <a:ln>
                  <a:noFill/>
                </a:ln>
                <a:solidFill>
                  <a:prstClr val="white"/>
                </a:solidFill>
                <a:effectLst/>
                <a:uLnTx/>
                <a:uFillTx/>
                <a:latin typeface="Century Gothic"/>
                <a:ea typeface="Roboto" pitchFamily="2" charset="0"/>
                <a:cs typeface="Arial" charset="0"/>
              </a:rPr>
              <a:t> il </a:t>
            </a:r>
            <a:r>
              <a:rPr kumimoji="0" lang="en-US" sz="1800" b="1" i="0" u="none" strike="noStrike" kern="1200" cap="none" spc="0" normalizeH="0" baseline="0" noProof="0" dirty="0" err="1">
                <a:ln>
                  <a:noFill/>
                </a:ln>
                <a:solidFill>
                  <a:prstClr val="white"/>
                </a:solidFill>
                <a:effectLst/>
                <a:uLnTx/>
                <a:uFillTx/>
                <a:latin typeface="Century Gothic"/>
                <a:ea typeface="Roboto" pitchFamily="2" charset="0"/>
                <a:cs typeface="Arial" charset="0"/>
              </a:rPr>
              <a:t>problema</a:t>
            </a:r>
            <a:r>
              <a:rPr kumimoji="0" lang="en-US" sz="1800" b="1" i="0" u="none" strike="noStrike" kern="1200" cap="none" spc="0" normalizeH="0" baseline="0" noProof="0" dirty="0">
                <a:ln>
                  <a:noFill/>
                </a:ln>
                <a:solidFill>
                  <a:prstClr val="white"/>
                </a:solidFill>
                <a:effectLst/>
                <a:uLnTx/>
                <a:uFillTx/>
                <a:latin typeface="Century Gothic"/>
                <a:ea typeface="Roboto" pitchFamily="2" charset="0"/>
                <a:cs typeface="Arial" charset="0"/>
              </a:rPr>
              <a:t> da </a:t>
            </a:r>
            <a:r>
              <a:rPr kumimoji="0" lang="en-US" sz="1800" b="1" i="0" u="none" strike="noStrike" kern="1200" cap="none" spc="0" normalizeH="0" baseline="0" noProof="0" dirty="0" err="1">
                <a:ln>
                  <a:noFill/>
                </a:ln>
                <a:solidFill>
                  <a:prstClr val="white"/>
                </a:solidFill>
                <a:effectLst/>
                <a:uLnTx/>
                <a:uFillTx/>
                <a:latin typeface="Century Gothic"/>
                <a:ea typeface="Roboto" pitchFamily="2" charset="0"/>
                <a:cs typeface="Arial" charset="0"/>
              </a:rPr>
              <a:t>affrontare</a:t>
            </a:r>
            <a:r>
              <a:rPr kumimoji="0" lang="en-US" sz="1800" b="1" i="0" u="none" strike="noStrike" kern="1200" cap="none" spc="0" normalizeH="0" baseline="0" noProof="0" dirty="0">
                <a:ln>
                  <a:noFill/>
                </a:ln>
                <a:solidFill>
                  <a:prstClr val="white"/>
                </a:solidFill>
                <a:effectLst/>
                <a:uLnTx/>
                <a:uFillTx/>
                <a:latin typeface="Century Gothic"/>
                <a:ea typeface="Roboto" pitchFamily="2" charset="0"/>
                <a:cs typeface="Arial" charset="0"/>
              </a:rPr>
              <a:t>?</a:t>
            </a:r>
          </a:p>
        </p:txBody>
      </p:sp>
      <p:sp>
        <p:nvSpPr>
          <p:cNvPr id="42" name="Rectangle 399">
            <a:extLst>
              <a:ext uri="{FF2B5EF4-FFF2-40B4-BE49-F238E27FC236}">
                <a16:creationId xmlns:a16="http://schemas.microsoft.com/office/drawing/2014/main" id="{CF573153-C64B-28A3-B8BE-8D62A21B3728}"/>
              </a:ext>
            </a:extLst>
          </p:cNvPr>
          <p:cNvSpPr/>
          <p:nvPr/>
        </p:nvSpPr>
        <p:spPr>
          <a:xfrm>
            <a:off x="4935861" y="3436052"/>
            <a:ext cx="2626934" cy="923330"/>
          </a:xfrm>
          <a:prstGeom prst="rect">
            <a:avLst/>
          </a:prstGeom>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white"/>
                </a:solidFill>
                <a:effectLst/>
                <a:uLnTx/>
                <a:uFillTx/>
                <a:latin typeface="Century Gothic"/>
                <a:ea typeface="Roboto" pitchFamily="2" charset="0"/>
                <a:cs typeface="Arial" charset="0"/>
              </a:rPr>
              <a:t>M1.2 Come </a:t>
            </a:r>
            <a:r>
              <a:rPr kumimoji="0" lang="de-DE" sz="1800" b="1" i="0" u="none" strike="noStrike" kern="1200" cap="none" spc="0" normalizeH="0" baseline="0" noProof="0" dirty="0" err="1">
                <a:ln>
                  <a:noFill/>
                </a:ln>
                <a:solidFill>
                  <a:prstClr val="white"/>
                </a:solidFill>
                <a:effectLst/>
                <a:uLnTx/>
                <a:uFillTx/>
                <a:latin typeface="Century Gothic"/>
                <a:ea typeface="Roboto" pitchFamily="2" charset="0"/>
                <a:cs typeface="Arial" charset="0"/>
              </a:rPr>
              <a:t>andare</a:t>
            </a:r>
            <a:r>
              <a:rPr kumimoji="0" lang="de-DE" sz="1800" b="1" i="0" u="none" strike="noStrike" kern="1200" cap="none" spc="0" normalizeH="0" baseline="0" noProof="0" dirty="0">
                <a:ln>
                  <a:noFill/>
                </a:ln>
                <a:solidFill>
                  <a:prstClr val="white"/>
                </a:solidFill>
                <a:effectLst/>
                <a:uLnTx/>
                <a:uFillTx/>
                <a:latin typeface="Century Gothic"/>
                <a:ea typeface="Roboto" pitchFamily="2" charset="0"/>
                <a:cs typeface="Arial" charset="0"/>
              </a:rPr>
              <a:t> alla </a:t>
            </a:r>
            <a:r>
              <a:rPr kumimoji="0" lang="de-DE" sz="1800" b="1" i="0" u="none" strike="noStrike" kern="1200" cap="none" spc="0" normalizeH="0" baseline="0" noProof="0" dirty="0" err="1">
                <a:ln>
                  <a:noFill/>
                </a:ln>
                <a:solidFill>
                  <a:prstClr val="white"/>
                </a:solidFill>
                <a:effectLst/>
                <a:uLnTx/>
                <a:uFillTx/>
                <a:latin typeface="Century Gothic"/>
                <a:ea typeface="Roboto" pitchFamily="2" charset="0"/>
                <a:cs typeface="Arial" charset="0"/>
              </a:rPr>
              <a:t>radice</a:t>
            </a:r>
            <a:r>
              <a:rPr kumimoji="0" lang="de-DE" sz="1800" b="1" i="0" u="none" strike="noStrike" kern="1200" cap="none" spc="0" normalizeH="0" baseline="0" noProof="0" dirty="0">
                <a:ln>
                  <a:noFill/>
                </a:ln>
                <a:solidFill>
                  <a:prstClr val="white"/>
                </a:solidFill>
                <a:effectLst/>
                <a:uLnTx/>
                <a:uFillTx/>
                <a:latin typeface="Century Gothic"/>
                <a:ea typeface="Roboto" pitchFamily="2" charset="0"/>
                <a:cs typeface="Arial" charset="0"/>
              </a:rPr>
              <a:t> di un problema?</a:t>
            </a:r>
          </a:p>
        </p:txBody>
      </p:sp>
      <p:grpSp>
        <p:nvGrpSpPr>
          <p:cNvPr id="44" name="Group 14">
            <a:extLst>
              <a:ext uri="{FF2B5EF4-FFF2-40B4-BE49-F238E27FC236}">
                <a16:creationId xmlns:a16="http://schemas.microsoft.com/office/drawing/2014/main" id="{073F1A3B-D24B-A20B-0C47-1A868FC6BD1B}"/>
              </a:ext>
            </a:extLst>
          </p:cNvPr>
          <p:cNvGrpSpPr>
            <a:grpSpLocks noChangeAspect="1"/>
          </p:cNvGrpSpPr>
          <p:nvPr/>
        </p:nvGrpSpPr>
        <p:grpSpPr bwMode="auto">
          <a:xfrm>
            <a:off x="8647389" y="2484190"/>
            <a:ext cx="810935" cy="833604"/>
            <a:chOff x="3400" y="815"/>
            <a:chExt cx="4722" cy="4854"/>
          </a:xfrm>
          <a:solidFill>
            <a:schemeClr val="bg1"/>
          </a:solidFill>
        </p:grpSpPr>
        <p:sp>
          <p:nvSpPr>
            <p:cNvPr id="45" name="Freeform 15">
              <a:extLst>
                <a:ext uri="{FF2B5EF4-FFF2-40B4-BE49-F238E27FC236}">
                  <a16:creationId xmlns:a16="http://schemas.microsoft.com/office/drawing/2014/main" id="{97A2BAE0-BDA7-AEB8-3DA3-5FEA2ADB1C91}"/>
                </a:ext>
              </a:extLst>
            </p:cNvPr>
            <p:cNvSpPr>
              <a:spLocks noEditPoints="1"/>
            </p:cNvSpPr>
            <p:nvPr/>
          </p:nvSpPr>
          <p:spPr bwMode="auto">
            <a:xfrm>
              <a:off x="3400" y="815"/>
              <a:ext cx="3828" cy="4854"/>
            </a:xfrm>
            <a:custGeom>
              <a:avLst/>
              <a:gdLst>
                <a:gd name="T0" fmla="*/ 1516 w 1618"/>
                <a:gd name="T1" fmla="*/ 0 h 2052"/>
                <a:gd name="T2" fmla="*/ 1567 w 1618"/>
                <a:gd name="T3" fmla="*/ 21 h 2052"/>
                <a:gd name="T4" fmla="*/ 1616 w 1618"/>
                <a:gd name="T5" fmla="*/ 110 h 2052"/>
                <a:gd name="T6" fmla="*/ 1616 w 1618"/>
                <a:gd name="T7" fmla="*/ 264 h 2052"/>
                <a:gd name="T8" fmla="*/ 1565 w 1618"/>
                <a:gd name="T9" fmla="*/ 320 h 2052"/>
                <a:gd name="T10" fmla="*/ 1512 w 1618"/>
                <a:gd name="T11" fmla="*/ 264 h 2052"/>
                <a:gd name="T12" fmla="*/ 1512 w 1618"/>
                <a:gd name="T13" fmla="*/ 124 h 2052"/>
                <a:gd name="T14" fmla="*/ 1494 w 1618"/>
                <a:gd name="T15" fmla="*/ 104 h 2052"/>
                <a:gd name="T16" fmla="*/ 524 w 1618"/>
                <a:gd name="T17" fmla="*/ 104 h 2052"/>
                <a:gd name="T18" fmla="*/ 512 w 1618"/>
                <a:gd name="T19" fmla="*/ 105 h 2052"/>
                <a:gd name="T20" fmla="*/ 512 w 1618"/>
                <a:gd name="T21" fmla="*/ 127 h 2052"/>
                <a:gd name="T22" fmla="*/ 512 w 1618"/>
                <a:gd name="T23" fmla="*/ 393 h 2052"/>
                <a:gd name="T24" fmla="*/ 488 w 1618"/>
                <a:gd name="T25" fmla="*/ 472 h 2052"/>
                <a:gd name="T26" fmla="*/ 413 w 1618"/>
                <a:gd name="T27" fmla="*/ 512 h 2052"/>
                <a:gd name="T28" fmla="*/ 125 w 1618"/>
                <a:gd name="T29" fmla="*/ 512 h 2052"/>
                <a:gd name="T30" fmla="*/ 100 w 1618"/>
                <a:gd name="T31" fmla="*/ 512 h 2052"/>
                <a:gd name="T32" fmla="*/ 100 w 1618"/>
                <a:gd name="T33" fmla="*/ 534 h 2052"/>
                <a:gd name="T34" fmla="*/ 100 w 1618"/>
                <a:gd name="T35" fmla="*/ 1924 h 2052"/>
                <a:gd name="T36" fmla="*/ 128 w 1618"/>
                <a:gd name="T37" fmla="*/ 1952 h 2052"/>
                <a:gd name="T38" fmla="*/ 1484 w 1618"/>
                <a:gd name="T39" fmla="*/ 1952 h 2052"/>
                <a:gd name="T40" fmla="*/ 1512 w 1618"/>
                <a:gd name="T41" fmla="*/ 1925 h 2052"/>
                <a:gd name="T42" fmla="*/ 1512 w 1618"/>
                <a:gd name="T43" fmla="*/ 1189 h 2052"/>
                <a:gd name="T44" fmla="*/ 1554 w 1618"/>
                <a:gd name="T45" fmla="*/ 1137 h 2052"/>
                <a:gd name="T46" fmla="*/ 1608 w 1618"/>
                <a:gd name="T47" fmla="*/ 1163 h 2052"/>
                <a:gd name="T48" fmla="*/ 1616 w 1618"/>
                <a:gd name="T49" fmla="*/ 1197 h 2052"/>
                <a:gd name="T50" fmla="*/ 1616 w 1618"/>
                <a:gd name="T51" fmla="*/ 1943 h 2052"/>
                <a:gd name="T52" fmla="*/ 1540 w 1618"/>
                <a:gd name="T53" fmla="*/ 2048 h 2052"/>
                <a:gd name="T54" fmla="*/ 1536 w 1618"/>
                <a:gd name="T55" fmla="*/ 2052 h 2052"/>
                <a:gd name="T56" fmla="*/ 80 w 1618"/>
                <a:gd name="T57" fmla="*/ 2052 h 2052"/>
                <a:gd name="T58" fmla="*/ 0 w 1618"/>
                <a:gd name="T59" fmla="*/ 1976 h 2052"/>
                <a:gd name="T60" fmla="*/ 0 w 1618"/>
                <a:gd name="T61" fmla="*/ 440 h 2052"/>
                <a:gd name="T62" fmla="*/ 21 w 1618"/>
                <a:gd name="T63" fmla="*/ 417 h 2052"/>
                <a:gd name="T64" fmla="*/ 404 w 1618"/>
                <a:gd name="T65" fmla="*/ 35 h 2052"/>
                <a:gd name="T66" fmla="*/ 452 w 1618"/>
                <a:gd name="T67" fmla="*/ 0 h 2052"/>
                <a:gd name="T68" fmla="*/ 1516 w 1618"/>
                <a:gd name="T69" fmla="*/ 0 h 2052"/>
                <a:gd name="T70" fmla="*/ 180 w 1618"/>
                <a:gd name="T71" fmla="*/ 412 h 2052"/>
                <a:gd name="T72" fmla="*/ 396 w 1618"/>
                <a:gd name="T73" fmla="*/ 411 h 2052"/>
                <a:gd name="T74" fmla="*/ 408 w 1618"/>
                <a:gd name="T75" fmla="*/ 396 h 2052"/>
                <a:gd name="T76" fmla="*/ 408 w 1618"/>
                <a:gd name="T77" fmla="*/ 290 h 2052"/>
                <a:gd name="T78" fmla="*/ 408 w 1618"/>
                <a:gd name="T79" fmla="*/ 183 h 2052"/>
                <a:gd name="T80" fmla="*/ 180 w 1618"/>
                <a:gd name="T81" fmla="*/ 412 h 20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618" h="2052">
                  <a:moveTo>
                    <a:pt x="1516" y="0"/>
                  </a:moveTo>
                  <a:cubicBezTo>
                    <a:pt x="1533" y="7"/>
                    <a:pt x="1551" y="12"/>
                    <a:pt x="1567" y="21"/>
                  </a:cubicBezTo>
                  <a:cubicBezTo>
                    <a:pt x="1601" y="41"/>
                    <a:pt x="1614" y="74"/>
                    <a:pt x="1616" y="110"/>
                  </a:cubicBezTo>
                  <a:cubicBezTo>
                    <a:pt x="1618" y="162"/>
                    <a:pt x="1616" y="213"/>
                    <a:pt x="1616" y="264"/>
                  </a:cubicBezTo>
                  <a:cubicBezTo>
                    <a:pt x="1616" y="295"/>
                    <a:pt x="1593" y="320"/>
                    <a:pt x="1565" y="320"/>
                  </a:cubicBezTo>
                  <a:cubicBezTo>
                    <a:pt x="1535" y="320"/>
                    <a:pt x="1511" y="297"/>
                    <a:pt x="1512" y="264"/>
                  </a:cubicBezTo>
                  <a:cubicBezTo>
                    <a:pt x="1513" y="217"/>
                    <a:pt x="1512" y="170"/>
                    <a:pt x="1512" y="124"/>
                  </a:cubicBezTo>
                  <a:cubicBezTo>
                    <a:pt x="1513" y="110"/>
                    <a:pt x="1509" y="104"/>
                    <a:pt x="1494" y="104"/>
                  </a:cubicBezTo>
                  <a:cubicBezTo>
                    <a:pt x="1170" y="104"/>
                    <a:pt x="847" y="104"/>
                    <a:pt x="524" y="104"/>
                  </a:cubicBezTo>
                  <a:cubicBezTo>
                    <a:pt x="521" y="104"/>
                    <a:pt x="517" y="104"/>
                    <a:pt x="512" y="105"/>
                  </a:cubicBezTo>
                  <a:cubicBezTo>
                    <a:pt x="512" y="113"/>
                    <a:pt x="512" y="120"/>
                    <a:pt x="512" y="127"/>
                  </a:cubicBezTo>
                  <a:cubicBezTo>
                    <a:pt x="512" y="216"/>
                    <a:pt x="512" y="304"/>
                    <a:pt x="512" y="393"/>
                  </a:cubicBezTo>
                  <a:cubicBezTo>
                    <a:pt x="512" y="422"/>
                    <a:pt x="506" y="449"/>
                    <a:pt x="488" y="472"/>
                  </a:cubicBezTo>
                  <a:cubicBezTo>
                    <a:pt x="469" y="497"/>
                    <a:pt x="444" y="512"/>
                    <a:pt x="413" y="512"/>
                  </a:cubicBezTo>
                  <a:cubicBezTo>
                    <a:pt x="317" y="512"/>
                    <a:pt x="221" y="512"/>
                    <a:pt x="125" y="512"/>
                  </a:cubicBezTo>
                  <a:cubicBezTo>
                    <a:pt x="117" y="512"/>
                    <a:pt x="110" y="512"/>
                    <a:pt x="100" y="512"/>
                  </a:cubicBezTo>
                  <a:cubicBezTo>
                    <a:pt x="100" y="520"/>
                    <a:pt x="100" y="527"/>
                    <a:pt x="100" y="534"/>
                  </a:cubicBezTo>
                  <a:cubicBezTo>
                    <a:pt x="100" y="997"/>
                    <a:pt x="100" y="1460"/>
                    <a:pt x="100" y="1924"/>
                  </a:cubicBezTo>
                  <a:cubicBezTo>
                    <a:pt x="100" y="1950"/>
                    <a:pt x="102" y="1952"/>
                    <a:pt x="128" y="1952"/>
                  </a:cubicBezTo>
                  <a:cubicBezTo>
                    <a:pt x="580" y="1952"/>
                    <a:pt x="1032" y="1952"/>
                    <a:pt x="1484" y="1952"/>
                  </a:cubicBezTo>
                  <a:cubicBezTo>
                    <a:pt x="1512" y="1952"/>
                    <a:pt x="1512" y="1952"/>
                    <a:pt x="1512" y="1925"/>
                  </a:cubicBezTo>
                  <a:cubicBezTo>
                    <a:pt x="1512" y="1680"/>
                    <a:pt x="1512" y="1434"/>
                    <a:pt x="1512" y="1189"/>
                  </a:cubicBezTo>
                  <a:cubicBezTo>
                    <a:pt x="1512" y="1162"/>
                    <a:pt x="1527" y="1144"/>
                    <a:pt x="1554" y="1137"/>
                  </a:cubicBezTo>
                  <a:cubicBezTo>
                    <a:pt x="1573" y="1132"/>
                    <a:pt x="1598" y="1143"/>
                    <a:pt x="1608" y="1163"/>
                  </a:cubicBezTo>
                  <a:cubicBezTo>
                    <a:pt x="1613" y="1173"/>
                    <a:pt x="1616" y="1185"/>
                    <a:pt x="1616" y="1197"/>
                  </a:cubicBezTo>
                  <a:cubicBezTo>
                    <a:pt x="1616" y="1445"/>
                    <a:pt x="1617" y="1694"/>
                    <a:pt x="1616" y="1943"/>
                  </a:cubicBezTo>
                  <a:cubicBezTo>
                    <a:pt x="1616" y="1988"/>
                    <a:pt x="1590" y="2033"/>
                    <a:pt x="1540" y="2048"/>
                  </a:cubicBezTo>
                  <a:cubicBezTo>
                    <a:pt x="1539" y="2049"/>
                    <a:pt x="1537" y="2051"/>
                    <a:pt x="1536" y="2052"/>
                  </a:cubicBezTo>
                  <a:cubicBezTo>
                    <a:pt x="1051" y="2052"/>
                    <a:pt x="566" y="2052"/>
                    <a:pt x="80" y="2052"/>
                  </a:cubicBezTo>
                  <a:cubicBezTo>
                    <a:pt x="43" y="2038"/>
                    <a:pt x="15" y="2014"/>
                    <a:pt x="0" y="1976"/>
                  </a:cubicBezTo>
                  <a:cubicBezTo>
                    <a:pt x="0" y="1464"/>
                    <a:pt x="0" y="952"/>
                    <a:pt x="0" y="440"/>
                  </a:cubicBezTo>
                  <a:cubicBezTo>
                    <a:pt x="7" y="432"/>
                    <a:pt x="14" y="424"/>
                    <a:pt x="21" y="417"/>
                  </a:cubicBezTo>
                  <a:cubicBezTo>
                    <a:pt x="149" y="289"/>
                    <a:pt x="276" y="162"/>
                    <a:pt x="404" y="35"/>
                  </a:cubicBezTo>
                  <a:cubicBezTo>
                    <a:pt x="418" y="21"/>
                    <a:pt x="436" y="11"/>
                    <a:pt x="452" y="0"/>
                  </a:cubicBezTo>
                  <a:cubicBezTo>
                    <a:pt x="807" y="0"/>
                    <a:pt x="1162" y="0"/>
                    <a:pt x="1516" y="0"/>
                  </a:cubicBezTo>
                  <a:close/>
                  <a:moveTo>
                    <a:pt x="180" y="412"/>
                  </a:moveTo>
                  <a:cubicBezTo>
                    <a:pt x="251" y="412"/>
                    <a:pt x="324" y="412"/>
                    <a:pt x="396" y="411"/>
                  </a:cubicBezTo>
                  <a:cubicBezTo>
                    <a:pt x="400" y="411"/>
                    <a:pt x="408" y="401"/>
                    <a:pt x="408" y="396"/>
                  </a:cubicBezTo>
                  <a:cubicBezTo>
                    <a:pt x="409" y="360"/>
                    <a:pt x="408" y="325"/>
                    <a:pt x="408" y="290"/>
                  </a:cubicBezTo>
                  <a:cubicBezTo>
                    <a:pt x="408" y="254"/>
                    <a:pt x="408" y="218"/>
                    <a:pt x="408" y="183"/>
                  </a:cubicBezTo>
                  <a:cubicBezTo>
                    <a:pt x="332" y="260"/>
                    <a:pt x="256" y="335"/>
                    <a:pt x="180" y="4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46" name="Freeform 16">
              <a:extLst>
                <a:ext uri="{FF2B5EF4-FFF2-40B4-BE49-F238E27FC236}">
                  <a16:creationId xmlns:a16="http://schemas.microsoft.com/office/drawing/2014/main" id="{634604FF-12E3-143A-4603-8075AE6706B7}"/>
                </a:ext>
              </a:extLst>
            </p:cNvPr>
            <p:cNvSpPr>
              <a:spLocks noEditPoints="1"/>
            </p:cNvSpPr>
            <p:nvPr/>
          </p:nvSpPr>
          <p:spPr bwMode="auto">
            <a:xfrm>
              <a:off x="4159" y="1494"/>
              <a:ext cx="3963" cy="3352"/>
            </a:xfrm>
            <a:custGeom>
              <a:avLst/>
              <a:gdLst>
                <a:gd name="T0" fmla="*/ 1675 w 1675"/>
                <a:gd name="T1" fmla="*/ 253 h 1417"/>
                <a:gd name="T2" fmla="*/ 1662 w 1675"/>
                <a:gd name="T3" fmla="*/ 299 h 1417"/>
                <a:gd name="T4" fmla="*/ 1618 w 1675"/>
                <a:gd name="T5" fmla="*/ 363 h 1417"/>
                <a:gd name="T6" fmla="*/ 680 w 1675"/>
                <a:gd name="T7" fmla="*/ 1303 h 1417"/>
                <a:gd name="T8" fmla="*/ 602 w 1675"/>
                <a:gd name="T9" fmla="*/ 1339 h 1417"/>
                <a:gd name="T10" fmla="*/ 344 w 1675"/>
                <a:gd name="T11" fmla="*/ 1410 h 1417"/>
                <a:gd name="T12" fmla="*/ 297 w 1675"/>
                <a:gd name="T13" fmla="*/ 1417 h 1417"/>
                <a:gd name="T14" fmla="*/ 71 w 1675"/>
                <a:gd name="T15" fmla="*/ 1417 h 1417"/>
                <a:gd name="T16" fmla="*/ 22 w 1675"/>
                <a:gd name="T17" fmla="*/ 1336 h 1417"/>
                <a:gd name="T18" fmla="*/ 62 w 1675"/>
                <a:gd name="T19" fmla="*/ 1313 h 1417"/>
                <a:gd name="T20" fmla="*/ 260 w 1675"/>
                <a:gd name="T21" fmla="*/ 1313 h 1417"/>
                <a:gd name="T22" fmla="*/ 285 w 1675"/>
                <a:gd name="T23" fmla="*/ 1295 h 1417"/>
                <a:gd name="T24" fmla="*/ 355 w 1675"/>
                <a:gd name="T25" fmla="*/ 1043 h 1417"/>
                <a:gd name="T26" fmla="*/ 364 w 1675"/>
                <a:gd name="T27" fmla="*/ 1018 h 1417"/>
                <a:gd name="T28" fmla="*/ 344 w 1675"/>
                <a:gd name="T29" fmla="*/ 1017 h 1417"/>
                <a:gd name="T30" fmla="*/ 62 w 1675"/>
                <a:gd name="T31" fmla="*/ 1017 h 1417"/>
                <a:gd name="T32" fmla="*/ 15 w 1675"/>
                <a:gd name="T33" fmla="*/ 968 h 1417"/>
                <a:gd name="T34" fmla="*/ 62 w 1675"/>
                <a:gd name="T35" fmla="*/ 917 h 1417"/>
                <a:gd name="T36" fmla="*/ 452 w 1675"/>
                <a:gd name="T37" fmla="*/ 917 h 1417"/>
                <a:gd name="T38" fmla="*/ 477 w 1675"/>
                <a:gd name="T39" fmla="*/ 909 h 1417"/>
                <a:gd name="T40" fmla="*/ 765 w 1675"/>
                <a:gd name="T41" fmla="*/ 621 h 1417"/>
                <a:gd name="T42" fmla="*/ 741 w 1675"/>
                <a:gd name="T43" fmla="*/ 621 h 1417"/>
                <a:gd name="T44" fmla="*/ 65 w 1675"/>
                <a:gd name="T45" fmla="*/ 621 h 1417"/>
                <a:gd name="T46" fmla="*/ 15 w 1675"/>
                <a:gd name="T47" fmla="*/ 583 h 1417"/>
                <a:gd name="T48" fmla="*/ 47 w 1675"/>
                <a:gd name="T49" fmla="*/ 524 h 1417"/>
                <a:gd name="T50" fmla="*/ 70 w 1675"/>
                <a:gd name="T51" fmla="*/ 521 h 1417"/>
                <a:gd name="T52" fmla="*/ 846 w 1675"/>
                <a:gd name="T53" fmla="*/ 521 h 1417"/>
                <a:gd name="T54" fmla="*/ 879 w 1675"/>
                <a:gd name="T55" fmla="*/ 508 h 1417"/>
                <a:gd name="T56" fmla="*/ 1328 w 1675"/>
                <a:gd name="T57" fmla="*/ 58 h 1417"/>
                <a:gd name="T58" fmla="*/ 1491 w 1675"/>
                <a:gd name="T59" fmla="*/ 15 h 1417"/>
                <a:gd name="T60" fmla="*/ 1568 w 1675"/>
                <a:gd name="T61" fmla="*/ 60 h 1417"/>
                <a:gd name="T62" fmla="*/ 1645 w 1675"/>
                <a:gd name="T63" fmla="*/ 143 h 1417"/>
                <a:gd name="T64" fmla="*/ 1675 w 1675"/>
                <a:gd name="T65" fmla="*/ 217 h 1417"/>
                <a:gd name="T66" fmla="*/ 1675 w 1675"/>
                <a:gd name="T67" fmla="*/ 253 h 1417"/>
                <a:gd name="T68" fmla="*/ 631 w 1675"/>
                <a:gd name="T69" fmla="*/ 1198 h 1417"/>
                <a:gd name="T70" fmla="*/ 1412 w 1675"/>
                <a:gd name="T71" fmla="*/ 416 h 1417"/>
                <a:gd name="T72" fmla="*/ 1264 w 1675"/>
                <a:gd name="T73" fmla="*/ 268 h 1417"/>
                <a:gd name="T74" fmla="*/ 482 w 1675"/>
                <a:gd name="T75" fmla="*/ 1049 h 1417"/>
                <a:gd name="T76" fmla="*/ 631 w 1675"/>
                <a:gd name="T77" fmla="*/ 1198 h 1417"/>
                <a:gd name="T78" fmla="*/ 1494 w 1675"/>
                <a:gd name="T79" fmla="*/ 342 h 1417"/>
                <a:gd name="T80" fmla="*/ 1552 w 1675"/>
                <a:gd name="T81" fmla="*/ 282 h 1417"/>
                <a:gd name="T82" fmla="*/ 1551 w 1675"/>
                <a:gd name="T83" fmla="*/ 190 h 1417"/>
                <a:gd name="T84" fmla="*/ 1493 w 1675"/>
                <a:gd name="T85" fmla="*/ 133 h 1417"/>
                <a:gd name="T86" fmla="*/ 1410 w 1675"/>
                <a:gd name="T87" fmla="*/ 125 h 1417"/>
                <a:gd name="T88" fmla="*/ 1340 w 1675"/>
                <a:gd name="T89" fmla="*/ 188 h 1417"/>
                <a:gd name="T90" fmla="*/ 1494 w 1675"/>
                <a:gd name="T91" fmla="*/ 342 h 1417"/>
                <a:gd name="T92" fmla="*/ 527 w 1675"/>
                <a:gd name="T93" fmla="*/ 1253 h 1417"/>
                <a:gd name="T94" fmla="*/ 431 w 1675"/>
                <a:gd name="T95" fmla="*/ 1156 h 1417"/>
                <a:gd name="T96" fmla="*/ 394 w 1675"/>
                <a:gd name="T97" fmla="*/ 1289 h 1417"/>
                <a:gd name="T98" fmla="*/ 527 w 1675"/>
                <a:gd name="T99" fmla="*/ 1253 h 1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675" h="1417">
                  <a:moveTo>
                    <a:pt x="1675" y="253"/>
                  </a:moveTo>
                  <a:cubicBezTo>
                    <a:pt x="1671" y="268"/>
                    <a:pt x="1669" y="285"/>
                    <a:pt x="1662" y="299"/>
                  </a:cubicBezTo>
                  <a:cubicBezTo>
                    <a:pt x="1649" y="321"/>
                    <a:pt x="1636" y="345"/>
                    <a:pt x="1618" y="363"/>
                  </a:cubicBezTo>
                  <a:cubicBezTo>
                    <a:pt x="1306" y="677"/>
                    <a:pt x="992" y="989"/>
                    <a:pt x="680" y="1303"/>
                  </a:cubicBezTo>
                  <a:cubicBezTo>
                    <a:pt x="657" y="1326"/>
                    <a:pt x="629" y="1331"/>
                    <a:pt x="602" y="1339"/>
                  </a:cubicBezTo>
                  <a:cubicBezTo>
                    <a:pt x="516" y="1364"/>
                    <a:pt x="430" y="1387"/>
                    <a:pt x="344" y="1410"/>
                  </a:cubicBezTo>
                  <a:cubicBezTo>
                    <a:pt x="329" y="1414"/>
                    <a:pt x="313" y="1416"/>
                    <a:pt x="297" y="1417"/>
                  </a:cubicBezTo>
                  <a:cubicBezTo>
                    <a:pt x="222" y="1417"/>
                    <a:pt x="146" y="1417"/>
                    <a:pt x="71" y="1417"/>
                  </a:cubicBezTo>
                  <a:cubicBezTo>
                    <a:pt x="26" y="1417"/>
                    <a:pt x="0" y="1375"/>
                    <a:pt x="22" y="1336"/>
                  </a:cubicBezTo>
                  <a:cubicBezTo>
                    <a:pt x="31" y="1321"/>
                    <a:pt x="44" y="1313"/>
                    <a:pt x="62" y="1313"/>
                  </a:cubicBezTo>
                  <a:cubicBezTo>
                    <a:pt x="128" y="1313"/>
                    <a:pt x="194" y="1313"/>
                    <a:pt x="260" y="1313"/>
                  </a:cubicBezTo>
                  <a:cubicBezTo>
                    <a:pt x="275" y="1314"/>
                    <a:pt x="281" y="1309"/>
                    <a:pt x="285" y="1295"/>
                  </a:cubicBezTo>
                  <a:cubicBezTo>
                    <a:pt x="307" y="1211"/>
                    <a:pt x="331" y="1127"/>
                    <a:pt x="355" y="1043"/>
                  </a:cubicBezTo>
                  <a:cubicBezTo>
                    <a:pt x="358" y="1035"/>
                    <a:pt x="361" y="1027"/>
                    <a:pt x="364" y="1018"/>
                  </a:cubicBezTo>
                  <a:cubicBezTo>
                    <a:pt x="358" y="1018"/>
                    <a:pt x="351" y="1017"/>
                    <a:pt x="344" y="1017"/>
                  </a:cubicBezTo>
                  <a:cubicBezTo>
                    <a:pt x="250" y="1017"/>
                    <a:pt x="156" y="1017"/>
                    <a:pt x="62" y="1017"/>
                  </a:cubicBezTo>
                  <a:cubicBezTo>
                    <a:pt x="33" y="1017"/>
                    <a:pt x="15" y="998"/>
                    <a:pt x="15" y="968"/>
                  </a:cubicBezTo>
                  <a:cubicBezTo>
                    <a:pt x="15" y="937"/>
                    <a:pt x="33" y="917"/>
                    <a:pt x="62" y="917"/>
                  </a:cubicBezTo>
                  <a:cubicBezTo>
                    <a:pt x="192" y="917"/>
                    <a:pt x="322" y="917"/>
                    <a:pt x="452" y="917"/>
                  </a:cubicBezTo>
                  <a:cubicBezTo>
                    <a:pt x="460" y="917"/>
                    <a:pt x="471" y="914"/>
                    <a:pt x="477" y="909"/>
                  </a:cubicBezTo>
                  <a:cubicBezTo>
                    <a:pt x="572" y="814"/>
                    <a:pt x="667" y="720"/>
                    <a:pt x="765" y="621"/>
                  </a:cubicBezTo>
                  <a:cubicBezTo>
                    <a:pt x="754" y="621"/>
                    <a:pt x="748" y="621"/>
                    <a:pt x="741" y="621"/>
                  </a:cubicBezTo>
                  <a:cubicBezTo>
                    <a:pt x="516" y="621"/>
                    <a:pt x="291" y="621"/>
                    <a:pt x="65" y="621"/>
                  </a:cubicBezTo>
                  <a:cubicBezTo>
                    <a:pt x="38" y="621"/>
                    <a:pt x="19" y="606"/>
                    <a:pt x="15" y="583"/>
                  </a:cubicBezTo>
                  <a:cubicBezTo>
                    <a:pt x="11" y="555"/>
                    <a:pt x="22" y="533"/>
                    <a:pt x="47" y="524"/>
                  </a:cubicBezTo>
                  <a:cubicBezTo>
                    <a:pt x="54" y="521"/>
                    <a:pt x="62" y="521"/>
                    <a:pt x="70" y="521"/>
                  </a:cubicBezTo>
                  <a:cubicBezTo>
                    <a:pt x="328" y="521"/>
                    <a:pt x="587" y="521"/>
                    <a:pt x="846" y="521"/>
                  </a:cubicBezTo>
                  <a:cubicBezTo>
                    <a:pt x="859" y="521"/>
                    <a:pt x="869" y="518"/>
                    <a:pt x="879" y="508"/>
                  </a:cubicBezTo>
                  <a:cubicBezTo>
                    <a:pt x="1028" y="358"/>
                    <a:pt x="1178" y="208"/>
                    <a:pt x="1328" y="58"/>
                  </a:cubicBezTo>
                  <a:cubicBezTo>
                    <a:pt x="1374" y="12"/>
                    <a:pt x="1429" y="0"/>
                    <a:pt x="1491" y="15"/>
                  </a:cubicBezTo>
                  <a:cubicBezTo>
                    <a:pt x="1521" y="22"/>
                    <a:pt x="1547" y="37"/>
                    <a:pt x="1568" y="60"/>
                  </a:cubicBezTo>
                  <a:cubicBezTo>
                    <a:pt x="1594" y="87"/>
                    <a:pt x="1623" y="112"/>
                    <a:pt x="1645" y="143"/>
                  </a:cubicBezTo>
                  <a:cubicBezTo>
                    <a:pt x="1660" y="164"/>
                    <a:pt x="1665" y="192"/>
                    <a:pt x="1675" y="217"/>
                  </a:cubicBezTo>
                  <a:cubicBezTo>
                    <a:pt x="1675" y="229"/>
                    <a:pt x="1675" y="241"/>
                    <a:pt x="1675" y="253"/>
                  </a:cubicBezTo>
                  <a:close/>
                  <a:moveTo>
                    <a:pt x="631" y="1198"/>
                  </a:moveTo>
                  <a:cubicBezTo>
                    <a:pt x="891" y="938"/>
                    <a:pt x="1152" y="677"/>
                    <a:pt x="1412" y="416"/>
                  </a:cubicBezTo>
                  <a:cubicBezTo>
                    <a:pt x="1364" y="368"/>
                    <a:pt x="1314" y="317"/>
                    <a:pt x="1264" y="268"/>
                  </a:cubicBezTo>
                  <a:cubicBezTo>
                    <a:pt x="1003" y="528"/>
                    <a:pt x="742" y="789"/>
                    <a:pt x="482" y="1049"/>
                  </a:cubicBezTo>
                  <a:cubicBezTo>
                    <a:pt x="532" y="1099"/>
                    <a:pt x="582" y="1149"/>
                    <a:pt x="631" y="1198"/>
                  </a:cubicBezTo>
                  <a:close/>
                  <a:moveTo>
                    <a:pt x="1494" y="342"/>
                  </a:moveTo>
                  <a:cubicBezTo>
                    <a:pt x="1513" y="322"/>
                    <a:pt x="1534" y="303"/>
                    <a:pt x="1552" y="282"/>
                  </a:cubicBezTo>
                  <a:cubicBezTo>
                    <a:pt x="1575" y="256"/>
                    <a:pt x="1581" y="218"/>
                    <a:pt x="1551" y="190"/>
                  </a:cubicBezTo>
                  <a:cubicBezTo>
                    <a:pt x="1531" y="172"/>
                    <a:pt x="1512" y="152"/>
                    <a:pt x="1493" y="133"/>
                  </a:cubicBezTo>
                  <a:cubicBezTo>
                    <a:pt x="1469" y="108"/>
                    <a:pt x="1437" y="104"/>
                    <a:pt x="1410" y="125"/>
                  </a:cubicBezTo>
                  <a:cubicBezTo>
                    <a:pt x="1384" y="145"/>
                    <a:pt x="1362" y="168"/>
                    <a:pt x="1340" y="188"/>
                  </a:cubicBezTo>
                  <a:cubicBezTo>
                    <a:pt x="1392" y="240"/>
                    <a:pt x="1442" y="290"/>
                    <a:pt x="1494" y="342"/>
                  </a:cubicBezTo>
                  <a:close/>
                  <a:moveTo>
                    <a:pt x="527" y="1253"/>
                  </a:moveTo>
                  <a:cubicBezTo>
                    <a:pt x="495" y="1221"/>
                    <a:pt x="463" y="1189"/>
                    <a:pt x="431" y="1156"/>
                  </a:cubicBezTo>
                  <a:cubicBezTo>
                    <a:pt x="419" y="1199"/>
                    <a:pt x="407" y="1243"/>
                    <a:pt x="394" y="1289"/>
                  </a:cubicBezTo>
                  <a:cubicBezTo>
                    <a:pt x="441" y="1276"/>
                    <a:pt x="485" y="1264"/>
                    <a:pt x="527" y="12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grpSp>
      <p:grpSp>
        <p:nvGrpSpPr>
          <p:cNvPr id="90" name="Group 48"/>
          <p:cNvGrpSpPr>
            <a:grpSpLocks noChangeAspect="1"/>
          </p:cNvGrpSpPr>
          <p:nvPr/>
        </p:nvGrpSpPr>
        <p:grpSpPr bwMode="auto">
          <a:xfrm>
            <a:off x="5757692" y="2511925"/>
            <a:ext cx="776986" cy="776986"/>
            <a:chOff x="3923" y="1401"/>
            <a:chExt cx="3678" cy="3678"/>
          </a:xfrm>
          <a:solidFill>
            <a:schemeClr val="bg1"/>
          </a:solidFill>
        </p:grpSpPr>
        <p:sp>
          <p:nvSpPr>
            <p:cNvPr id="92" name="Freeform 49"/>
            <p:cNvSpPr>
              <a:spLocks noEditPoints="1"/>
            </p:cNvSpPr>
            <p:nvPr/>
          </p:nvSpPr>
          <p:spPr bwMode="auto">
            <a:xfrm>
              <a:off x="4430" y="1908"/>
              <a:ext cx="800" cy="800"/>
            </a:xfrm>
            <a:custGeom>
              <a:avLst/>
              <a:gdLst>
                <a:gd name="T0" fmla="*/ 309 w 338"/>
                <a:gd name="T1" fmla="*/ 0 h 338"/>
                <a:gd name="T2" fmla="*/ 0 w 338"/>
                <a:gd name="T3" fmla="*/ 309 h 338"/>
                <a:gd name="T4" fmla="*/ 29 w 338"/>
                <a:gd name="T5" fmla="*/ 338 h 338"/>
                <a:gd name="T6" fmla="*/ 58 w 338"/>
                <a:gd name="T7" fmla="*/ 309 h 338"/>
                <a:gd name="T8" fmla="*/ 309 w 338"/>
                <a:gd name="T9" fmla="*/ 59 h 338"/>
                <a:gd name="T10" fmla="*/ 338 w 338"/>
                <a:gd name="T11" fmla="*/ 30 h 338"/>
                <a:gd name="T12" fmla="*/ 309 w 338"/>
                <a:gd name="T13" fmla="*/ 0 h 338"/>
                <a:gd name="T14" fmla="*/ 309 w 338"/>
                <a:gd name="T15" fmla="*/ 0 h 338"/>
                <a:gd name="T16" fmla="*/ 309 w 338"/>
                <a:gd name="T17" fmla="*/ 0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8" h="338">
                  <a:moveTo>
                    <a:pt x="309" y="0"/>
                  </a:moveTo>
                  <a:cubicBezTo>
                    <a:pt x="139" y="0"/>
                    <a:pt x="0" y="139"/>
                    <a:pt x="0" y="309"/>
                  </a:cubicBezTo>
                  <a:cubicBezTo>
                    <a:pt x="0" y="325"/>
                    <a:pt x="13" y="338"/>
                    <a:pt x="29" y="338"/>
                  </a:cubicBezTo>
                  <a:cubicBezTo>
                    <a:pt x="45" y="338"/>
                    <a:pt x="58" y="325"/>
                    <a:pt x="58" y="309"/>
                  </a:cubicBezTo>
                  <a:cubicBezTo>
                    <a:pt x="58" y="171"/>
                    <a:pt x="171" y="59"/>
                    <a:pt x="309" y="59"/>
                  </a:cubicBezTo>
                  <a:cubicBezTo>
                    <a:pt x="325" y="59"/>
                    <a:pt x="338" y="46"/>
                    <a:pt x="338" y="30"/>
                  </a:cubicBezTo>
                  <a:cubicBezTo>
                    <a:pt x="338" y="13"/>
                    <a:pt x="325" y="0"/>
                    <a:pt x="309" y="0"/>
                  </a:cubicBezTo>
                  <a:close/>
                  <a:moveTo>
                    <a:pt x="309" y="0"/>
                  </a:moveTo>
                  <a:cubicBezTo>
                    <a:pt x="309" y="0"/>
                    <a:pt x="309" y="0"/>
                    <a:pt x="309"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93" name="Freeform 50"/>
            <p:cNvSpPr>
              <a:spLocks noEditPoints="1"/>
            </p:cNvSpPr>
            <p:nvPr/>
          </p:nvSpPr>
          <p:spPr bwMode="auto">
            <a:xfrm>
              <a:off x="3923" y="1401"/>
              <a:ext cx="3678" cy="3678"/>
            </a:xfrm>
            <a:custGeom>
              <a:avLst/>
              <a:gdLst>
                <a:gd name="T0" fmla="*/ 1072 w 1554"/>
                <a:gd name="T1" fmla="*/ 888 h 1554"/>
                <a:gd name="T2" fmla="*/ 1031 w 1554"/>
                <a:gd name="T3" fmla="*/ 888 h 1554"/>
                <a:gd name="T4" fmla="*/ 980 w 1554"/>
                <a:gd name="T5" fmla="*/ 939 h 1554"/>
                <a:gd name="T6" fmla="*/ 913 w 1554"/>
                <a:gd name="T7" fmla="*/ 871 h 1554"/>
                <a:gd name="T8" fmla="*/ 1046 w 1554"/>
                <a:gd name="T9" fmla="*/ 523 h 1554"/>
                <a:gd name="T10" fmla="*/ 523 w 1554"/>
                <a:gd name="T11" fmla="*/ 0 h 1554"/>
                <a:gd name="T12" fmla="*/ 0 w 1554"/>
                <a:gd name="T13" fmla="*/ 523 h 1554"/>
                <a:gd name="T14" fmla="*/ 523 w 1554"/>
                <a:gd name="T15" fmla="*/ 1046 h 1554"/>
                <a:gd name="T16" fmla="*/ 871 w 1554"/>
                <a:gd name="T17" fmla="*/ 912 h 1554"/>
                <a:gd name="T18" fmla="*/ 939 w 1554"/>
                <a:gd name="T19" fmla="*/ 980 h 1554"/>
                <a:gd name="T20" fmla="*/ 888 w 1554"/>
                <a:gd name="T21" fmla="*/ 1031 h 1554"/>
                <a:gd name="T22" fmla="*/ 879 w 1554"/>
                <a:gd name="T23" fmla="*/ 1051 h 1554"/>
                <a:gd name="T24" fmla="*/ 888 w 1554"/>
                <a:gd name="T25" fmla="*/ 1072 h 1554"/>
                <a:gd name="T26" fmla="*/ 1342 w 1554"/>
                <a:gd name="T27" fmla="*/ 1526 h 1554"/>
                <a:gd name="T28" fmla="*/ 1409 w 1554"/>
                <a:gd name="T29" fmla="*/ 1554 h 1554"/>
                <a:gd name="T30" fmla="*/ 1476 w 1554"/>
                <a:gd name="T31" fmla="*/ 1526 h 1554"/>
                <a:gd name="T32" fmla="*/ 1526 w 1554"/>
                <a:gd name="T33" fmla="*/ 1476 h 1554"/>
                <a:gd name="T34" fmla="*/ 1554 w 1554"/>
                <a:gd name="T35" fmla="*/ 1409 h 1554"/>
                <a:gd name="T36" fmla="*/ 1526 w 1554"/>
                <a:gd name="T37" fmla="*/ 1342 h 1554"/>
                <a:gd name="T38" fmla="*/ 1072 w 1554"/>
                <a:gd name="T39" fmla="*/ 888 h 1554"/>
                <a:gd name="T40" fmla="*/ 58 w 1554"/>
                <a:gd name="T41" fmla="*/ 523 h 1554"/>
                <a:gd name="T42" fmla="*/ 523 w 1554"/>
                <a:gd name="T43" fmla="*/ 58 h 1554"/>
                <a:gd name="T44" fmla="*/ 988 w 1554"/>
                <a:gd name="T45" fmla="*/ 523 h 1554"/>
                <a:gd name="T46" fmla="*/ 523 w 1554"/>
                <a:gd name="T47" fmla="*/ 988 h 1554"/>
                <a:gd name="T48" fmla="*/ 58 w 1554"/>
                <a:gd name="T49" fmla="*/ 523 h 1554"/>
                <a:gd name="T50" fmla="*/ 1485 w 1554"/>
                <a:gd name="T51" fmla="*/ 1435 h 1554"/>
                <a:gd name="T52" fmla="*/ 1435 w 1554"/>
                <a:gd name="T53" fmla="*/ 1485 h 1554"/>
                <a:gd name="T54" fmla="*/ 1409 w 1554"/>
                <a:gd name="T55" fmla="*/ 1496 h 1554"/>
                <a:gd name="T56" fmla="*/ 1383 w 1554"/>
                <a:gd name="T57" fmla="*/ 1485 h 1554"/>
                <a:gd name="T58" fmla="*/ 949 w 1554"/>
                <a:gd name="T59" fmla="*/ 1052 h 1554"/>
                <a:gd name="T60" fmla="*/ 1052 w 1554"/>
                <a:gd name="T61" fmla="*/ 949 h 1554"/>
                <a:gd name="T62" fmla="*/ 1485 w 1554"/>
                <a:gd name="T63" fmla="*/ 1383 h 1554"/>
                <a:gd name="T64" fmla="*/ 1496 w 1554"/>
                <a:gd name="T65" fmla="*/ 1409 h 1554"/>
                <a:gd name="T66" fmla="*/ 1485 w 1554"/>
                <a:gd name="T67" fmla="*/ 1435 h 1554"/>
                <a:gd name="T68" fmla="*/ 1485 w 1554"/>
                <a:gd name="T69" fmla="*/ 1435 h 1554"/>
                <a:gd name="T70" fmla="*/ 1485 w 1554"/>
                <a:gd name="T71" fmla="*/ 1435 h 1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54" h="1554">
                  <a:moveTo>
                    <a:pt x="1072" y="888"/>
                  </a:moveTo>
                  <a:cubicBezTo>
                    <a:pt x="1061" y="877"/>
                    <a:pt x="1042" y="877"/>
                    <a:pt x="1031" y="888"/>
                  </a:cubicBezTo>
                  <a:cubicBezTo>
                    <a:pt x="980" y="939"/>
                    <a:pt x="980" y="939"/>
                    <a:pt x="980" y="939"/>
                  </a:cubicBezTo>
                  <a:cubicBezTo>
                    <a:pt x="913" y="871"/>
                    <a:pt x="913" y="871"/>
                    <a:pt x="913" y="871"/>
                  </a:cubicBezTo>
                  <a:cubicBezTo>
                    <a:pt x="996" y="779"/>
                    <a:pt x="1046" y="657"/>
                    <a:pt x="1046" y="523"/>
                  </a:cubicBezTo>
                  <a:cubicBezTo>
                    <a:pt x="1046" y="235"/>
                    <a:pt x="812" y="0"/>
                    <a:pt x="523" y="0"/>
                  </a:cubicBezTo>
                  <a:cubicBezTo>
                    <a:pt x="235" y="0"/>
                    <a:pt x="0" y="235"/>
                    <a:pt x="0" y="523"/>
                  </a:cubicBezTo>
                  <a:cubicBezTo>
                    <a:pt x="0" y="811"/>
                    <a:pt x="235" y="1046"/>
                    <a:pt x="523" y="1046"/>
                  </a:cubicBezTo>
                  <a:cubicBezTo>
                    <a:pt x="657" y="1046"/>
                    <a:pt x="779" y="995"/>
                    <a:pt x="871" y="912"/>
                  </a:cubicBezTo>
                  <a:cubicBezTo>
                    <a:pt x="939" y="980"/>
                    <a:pt x="939" y="980"/>
                    <a:pt x="939" y="980"/>
                  </a:cubicBezTo>
                  <a:cubicBezTo>
                    <a:pt x="888" y="1031"/>
                    <a:pt x="888" y="1031"/>
                    <a:pt x="888" y="1031"/>
                  </a:cubicBezTo>
                  <a:cubicBezTo>
                    <a:pt x="883" y="1036"/>
                    <a:pt x="879" y="1044"/>
                    <a:pt x="879" y="1051"/>
                  </a:cubicBezTo>
                  <a:cubicBezTo>
                    <a:pt x="879" y="1059"/>
                    <a:pt x="883" y="1066"/>
                    <a:pt x="888" y="1072"/>
                  </a:cubicBezTo>
                  <a:cubicBezTo>
                    <a:pt x="1342" y="1526"/>
                    <a:pt x="1342" y="1526"/>
                    <a:pt x="1342" y="1526"/>
                  </a:cubicBezTo>
                  <a:cubicBezTo>
                    <a:pt x="1360" y="1544"/>
                    <a:pt x="1384" y="1554"/>
                    <a:pt x="1409" y="1554"/>
                  </a:cubicBezTo>
                  <a:cubicBezTo>
                    <a:pt x="1434" y="1554"/>
                    <a:pt x="1458" y="1544"/>
                    <a:pt x="1476" y="1526"/>
                  </a:cubicBezTo>
                  <a:cubicBezTo>
                    <a:pt x="1526" y="1476"/>
                    <a:pt x="1526" y="1476"/>
                    <a:pt x="1526" y="1476"/>
                  </a:cubicBezTo>
                  <a:cubicBezTo>
                    <a:pt x="1544" y="1458"/>
                    <a:pt x="1554" y="1434"/>
                    <a:pt x="1554" y="1409"/>
                  </a:cubicBezTo>
                  <a:cubicBezTo>
                    <a:pt x="1554" y="1383"/>
                    <a:pt x="1544" y="1360"/>
                    <a:pt x="1526" y="1342"/>
                  </a:cubicBezTo>
                  <a:lnTo>
                    <a:pt x="1072" y="888"/>
                  </a:lnTo>
                  <a:close/>
                  <a:moveTo>
                    <a:pt x="58" y="523"/>
                  </a:moveTo>
                  <a:cubicBezTo>
                    <a:pt x="58" y="267"/>
                    <a:pt x="267" y="58"/>
                    <a:pt x="523" y="58"/>
                  </a:cubicBezTo>
                  <a:cubicBezTo>
                    <a:pt x="780" y="58"/>
                    <a:pt x="988" y="267"/>
                    <a:pt x="988" y="523"/>
                  </a:cubicBezTo>
                  <a:cubicBezTo>
                    <a:pt x="988" y="779"/>
                    <a:pt x="780" y="988"/>
                    <a:pt x="523" y="988"/>
                  </a:cubicBezTo>
                  <a:cubicBezTo>
                    <a:pt x="267" y="988"/>
                    <a:pt x="58" y="779"/>
                    <a:pt x="58" y="523"/>
                  </a:cubicBezTo>
                  <a:close/>
                  <a:moveTo>
                    <a:pt x="1485" y="1435"/>
                  </a:moveTo>
                  <a:cubicBezTo>
                    <a:pt x="1435" y="1485"/>
                    <a:pt x="1435" y="1485"/>
                    <a:pt x="1435" y="1485"/>
                  </a:cubicBezTo>
                  <a:cubicBezTo>
                    <a:pt x="1428" y="1492"/>
                    <a:pt x="1419" y="1496"/>
                    <a:pt x="1409" y="1496"/>
                  </a:cubicBezTo>
                  <a:cubicBezTo>
                    <a:pt x="1399" y="1496"/>
                    <a:pt x="1390" y="1492"/>
                    <a:pt x="1383" y="1485"/>
                  </a:cubicBezTo>
                  <a:cubicBezTo>
                    <a:pt x="949" y="1052"/>
                    <a:pt x="949" y="1052"/>
                    <a:pt x="949" y="1052"/>
                  </a:cubicBezTo>
                  <a:cubicBezTo>
                    <a:pt x="1052" y="949"/>
                    <a:pt x="1052" y="949"/>
                    <a:pt x="1052" y="949"/>
                  </a:cubicBezTo>
                  <a:cubicBezTo>
                    <a:pt x="1485" y="1383"/>
                    <a:pt x="1485" y="1383"/>
                    <a:pt x="1485" y="1383"/>
                  </a:cubicBezTo>
                  <a:cubicBezTo>
                    <a:pt x="1492" y="1390"/>
                    <a:pt x="1496" y="1399"/>
                    <a:pt x="1496" y="1409"/>
                  </a:cubicBezTo>
                  <a:cubicBezTo>
                    <a:pt x="1496" y="1419"/>
                    <a:pt x="1492" y="1428"/>
                    <a:pt x="1485" y="1435"/>
                  </a:cubicBezTo>
                  <a:close/>
                  <a:moveTo>
                    <a:pt x="1485" y="1435"/>
                  </a:moveTo>
                  <a:cubicBezTo>
                    <a:pt x="1485" y="1435"/>
                    <a:pt x="1485" y="1435"/>
                    <a:pt x="1485" y="14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grpSp>
      <p:grpSp>
        <p:nvGrpSpPr>
          <p:cNvPr id="50" name="Group 132">
            <a:extLst>
              <a:ext uri="{FF2B5EF4-FFF2-40B4-BE49-F238E27FC236}">
                <a16:creationId xmlns:a16="http://schemas.microsoft.com/office/drawing/2014/main" id="{48BA9E98-006A-F8E1-E2E3-FB0FB16E7177}"/>
              </a:ext>
            </a:extLst>
          </p:cNvPr>
          <p:cNvGrpSpPr>
            <a:grpSpLocks noChangeAspect="1"/>
          </p:cNvGrpSpPr>
          <p:nvPr/>
        </p:nvGrpSpPr>
        <p:grpSpPr bwMode="auto">
          <a:xfrm>
            <a:off x="3038578" y="2619374"/>
            <a:ext cx="659642" cy="659641"/>
            <a:chOff x="2867" y="347"/>
            <a:chExt cx="5790" cy="5790"/>
          </a:xfrm>
          <a:solidFill>
            <a:schemeClr val="bg1"/>
          </a:solidFill>
        </p:grpSpPr>
        <p:sp>
          <p:nvSpPr>
            <p:cNvPr id="51" name="Freeform 133">
              <a:extLst>
                <a:ext uri="{FF2B5EF4-FFF2-40B4-BE49-F238E27FC236}">
                  <a16:creationId xmlns:a16="http://schemas.microsoft.com/office/drawing/2014/main" id="{BC8DF01D-8A93-1EC7-487C-91E0AC8232EC}"/>
                </a:ext>
              </a:extLst>
            </p:cNvPr>
            <p:cNvSpPr>
              <a:spLocks noEditPoints="1"/>
            </p:cNvSpPr>
            <p:nvPr/>
          </p:nvSpPr>
          <p:spPr bwMode="auto">
            <a:xfrm>
              <a:off x="2867" y="347"/>
              <a:ext cx="5790" cy="5790"/>
            </a:xfrm>
            <a:custGeom>
              <a:avLst/>
              <a:gdLst>
                <a:gd name="T0" fmla="*/ 1224 w 2448"/>
                <a:gd name="T1" fmla="*/ 0 h 2448"/>
                <a:gd name="T2" fmla="*/ 0 w 2448"/>
                <a:gd name="T3" fmla="*/ 1224 h 2448"/>
                <a:gd name="T4" fmla="*/ 1224 w 2448"/>
                <a:gd name="T5" fmla="*/ 2448 h 2448"/>
                <a:gd name="T6" fmla="*/ 2448 w 2448"/>
                <a:gd name="T7" fmla="*/ 1224 h 2448"/>
                <a:gd name="T8" fmla="*/ 1224 w 2448"/>
                <a:gd name="T9" fmla="*/ 0 h 2448"/>
                <a:gd name="T10" fmla="*/ 1224 w 2448"/>
                <a:gd name="T11" fmla="*/ 2316 h 2448"/>
                <a:gd name="T12" fmla="*/ 455 w 2448"/>
                <a:gd name="T13" fmla="*/ 1998 h 2448"/>
                <a:gd name="T14" fmla="*/ 257 w 2448"/>
                <a:gd name="T15" fmla="*/ 1730 h 2448"/>
                <a:gd name="T16" fmla="*/ 132 w 2448"/>
                <a:gd name="T17" fmla="*/ 1224 h 2448"/>
                <a:gd name="T18" fmla="*/ 1224 w 2448"/>
                <a:gd name="T19" fmla="*/ 132 h 2448"/>
                <a:gd name="T20" fmla="*/ 1964 w 2448"/>
                <a:gd name="T21" fmla="*/ 423 h 2448"/>
                <a:gd name="T22" fmla="*/ 2209 w 2448"/>
                <a:gd name="T23" fmla="*/ 753 h 2448"/>
                <a:gd name="T24" fmla="*/ 2316 w 2448"/>
                <a:gd name="T25" fmla="*/ 1224 h 2448"/>
                <a:gd name="T26" fmla="*/ 1224 w 2448"/>
                <a:gd name="T27" fmla="*/ 2316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8" h="2448">
                  <a:moveTo>
                    <a:pt x="1224" y="0"/>
                  </a:moveTo>
                  <a:cubicBezTo>
                    <a:pt x="549" y="0"/>
                    <a:pt x="0" y="549"/>
                    <a:pt x="0" y="1224"/>
                  </a:cubicBezTo>
                  <a:cubicBezTo>
                    <a:pt x="0" y="1899"/>
                    <a:pt x="549" y="2448"/>
                    <a:pt x="1224" y="2448"/>
                  </a:cubicBezTo>
                  <a:cubicBezTo>
                    <a:pt x="1899" y="2448"/>
                    <a:pt x="2448" y="1899"/>
                    <a:pt x="2448" y="1224"/>
                  </a:cubicBezTo>
                  <a:cubicBezTo>
                    <a:pt x="2448" y="549"/>
                    <a:pt x="1899" y="0"/>
                    <a:pt x="1224" y="0"/>
                  </a:cubicBezTo>
                  <a:close/>
                  <a:moveTo>
                    <a:pt x="1224" y="2316"/>
                  </a:moveTo>
                  <a:cubicBezTo>
                    <a:pt x="924" y="2316"/>
                    <a:pt x="652" y="2194"/>
                    <a:pt x="455" y="1998"/>
                  </a:cubicBezTo>
                  <a:cubicBezTo>
                    <a:pt x="376" y="1919"/>
                    <a:pt x="309" y="1829"/>
                    <a:pt x="257" y="1730"/>
                  </a:cubicBezTo>
                  <a:cubicBezTo>
                    <a:pt x="177" y="1578"/>
                    <a:pt x="132" y="1406"/>
                    <a:pt x="132" y="1224"/>
                  </a:cubicBezTo>
                  <a:cubicBezTo>
                    <a:pt x="132" y="622"/>
                    <a:pt x="622" y="132"/>
                    <a:pt x="1224" y="132"/>
                  </a:cubicBezTo>
                  <a:cubicBezTo>
                    <a:pt x="1510" y="132"/>
                    <a:pt x="1770" y="243"/>
                    <a:pt x="1964" y="423"/>
                  </a:cubicBezTo>
                  <a:cubicBezTo>
                    <a:pt x="2065" y="516"/>
                    <a:pt x="2149" y="628"/>
                    <a:pt x="2209" y="753"/>
                  </a:cubicBezTo>
                  <a:cubicBezTo>
                    <a:pt x="2277" y="896"/>
                    <a:pt x="2316" y="1056"/>
                    <a:pt x="2316" y="1224"/>
                  </a:cubicBezTo>
                  <a:cubicBezTo>
                    <a:pt x="2316" y="1826"/>
                    <a:pt x="1826" y="2316"/>
                    <a:pt x="1224" y="23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52" name="Oval 134">
              <a:extLst>
                <a:ext uri="{FF2B5EF4-FFF2-40B4-BE49-F238E27FC236}">
                  <a16:creationId xmlns:a16="http://schemas.microsoft.com/office/drawing/2014/main" id="{BAD5D198-B268-6124-DA09-2EE1AC979DAD}"/>
                </a:ext>
              </a:extLst>
            </p:cNvPr>
            <p:cNvSpPr>
              <a:spLocks noChangeArrowheads="1"/>
            </p:cNvSpPr>
            <p:nvPr/>
          </p:nvSpPr>
          <p:spPr bwMode="auto">
            <a:xfrm>
              <a:off x="4504" y="2284"/>
              <a:ext cx="627" cy="6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53" name="Oval 135">
              <a:extLst>
                <a:ext uri="{FF2B5EF4-FFF2-40B4-BE49-F238E27FC236}">
                  <a16:creationId xmlns:a16="http://schemas.microsoft.com/office/drawing/2014/main" id="{D59BA849-06F0-6A3E-3208-2E5F6651F56E}"/>
                </a:ext>
              </a:extLst>
            </p:cNvPr>
            <p:cNvSpPr>
              <a:spLocks noChangeArrowheads="1"/>
            </p:cNvSpPr>
            <p:nvPr/>
          </p:nvSpPr>
          <p:spPr bwMode="auto">
            <a:xfrm>
              <a:off x="6441" y="2284"/>
              <a:ext cx="625" cy="6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54" name="Freeform 136">
              <a:extLst>
                <a:ext uri="{FF2B5EF4-FFF2-40B4-BE49-F238E27FC236}">
                  <a16:creationId xmlns:a16="http://schemas.microsoft.com/office/drawing/2014/main" id="{3F759C11-AC56-B10D-C27F-A0990D42961C}"/>
                </a:ext>
              </a:extLst>
            </p:cNvPr>
            <p:cNvSpPr>
              <a:spLocks/>
            </p:cNvSpPr>
            <p:nvPr/>
          </p:nvSpPr>
          <p:spPr bwMode="auto">
            <a:xfrm>
              <a:off x="4251" y="3853"/>
              <a:ext cx="3023" cy="993"/>
            </a:xfrm>
            <a:custGeom>
              <a:avLst/>
              <a:gdLst>
                <a:gd name="T0" fmla="*/ 637 w 1278"/>
                <a:gd name="T1" fmla="*/ 420 h 420"/>
                <a:gd name="T2" fmla="*/ 1278 w 1278"/>
                <a:gd name="T3" fmla="*/ 72 h 420"/>
                <a:gd name="T4" fmla="*/ 1167 w 1278"/>
                <a:gd name="T5" fmla="*/ 0 h 420"/>
                <a:gd name="T6" fmla="*/ 566 w 1278"/>
                <a:gd name="T7" fmla="*/ 284 h 420"/>
                <a:gd name="T8" fmla="*/ 111 w 1278"/>
                <a:gd name="T9" fmla="*/ 0 h 420"/>
                <a:gd name="T10" fmla="*/ 0 w 1278"/>
                <a:gd name="T11" fmla="*/ 72 h 420"/>
                <a:gd name="T12" fmla="*/ 551 w 1278"/>
                <a:gd name="T13" fmla="*/ 415 h 420"/>
                <a:gd name="T14" fmla="*/ 637 w 1278"/>
                <a:gd name="T15" fmla="*/ 420 h 4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78" h="420">
                  <a:moveTo>
                    <a:pt x="637" y="420"/>
                  </a:moveTo>
                  <a:cubicBezTo>
                    <a:pt x="893" y="420"/>
                    <a:pt x="1138" y="289"/>
                    <a:pt x="1278" y="72"/>
                  </a:cubicBezTo>
                  <a:cubicBezTo>
                    <a:pt x="1167" y="0"/>
                    <a:pt x="1167" y="0"/>
                    <a:pt x="1167" y="0"/>
                  </a:cubicBezTo>
                  <a:cubicBezTo>
                    <a:pt x="1038" y="200"/>
                    <a:pt x="802" y="311"/>
                    <a:pt x="566" y="284"/>
                  </a:cubicBezTo>
                  <a:cubicBezTo>
                    <a:pt x="382" y="263"/>
                    <a:pt x="212" y="156"/>
                    <a:pt x="111" y="0"/>
                  </a:cubicBezTo>
                  <a:cubicBezTo>
                    <a:pt x="0" y="72"/>
                    <a:pt x="0" y="72"/>
                    <a:pt x="0" y="72"/>
                  </a:cubicBezTo>
                  <a:cubicBezTo>
                    <a:pt x="122" y="261"/>
                    <a:pt x="328" y="390"/>
                    <a:pt x="551" y="415"/>
                  </a:cubicBezTo>
                  <a:cubicBezTo>
                    <a:pt x="580" y="419"/>
                    <a:pt x="608" y="420"/>
                    <a:pt x="637" y="4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grpSp>
    </p:spTree>
    <p:extLst>
      <p:ext uri="{BB962C8B-B14F-4D97-AF65-F5344CB8AC3E}">
        <p14:creationId xmlns:p14="http://schemas.microsoft.com/office/powerpoint/2010/main" val="23547275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D1E04-1584-C0F8-340B-FA89FBD6C066}"/>
            </a:ext>
          </a:extLst>
        </p:cNvPr>
        <p:cNvGrpSpPr/>
        <p:nvPr/>
      </p:nvGrpSpPr>
      <p:grpSpPr>
        <a:xfrm>
          <a:off x="0" y="0"/>
          <a:ext cx="0" cy="0"/>
          <a:chOff x="0" y="0"/>
          <a:chExt cx="0" cy="0"/>
        </a:xfrm>
      </p:grpSpPr>
      <p:sp>
        <p:nvSpPr>
          <p:cNvPr id="4" name="Titel 1">
            <a:extLst>
              <a:ext uri="{FF2B5EF4-FFF2-40B4-BE49-F238E27FC236}">
                <a16:creationId xmlns:a16="http://schemas.microsoft.com/office/drawing/2014/main" id="{0B345535-18BC-6202-D4E8-6ED69FB02124}"/>
              </a:ext>
            </a:extLst>
          </p:cNvPr>
          <p:cNvSpPr txBox="1">
            <a:spLocks/>
          </p:cNvSpPr>
          <p:nvPr/>
        </p:nvSpPr>
        <p:spPr>
          <a:xfrm>
            <a:off x="5505450" y="2887888"/>
            <a:ext cx="6921464" cy="1148084"/>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lgn="ctr">
              <a:lnSpc>
                <a:spcPct val="100000"/>
              </a:lnSpc>
              <a:spcBef>
                <a:spcPts val="1200"/>
              </a:spcBef>
              <a:spcAft>
                <a:spcPts val="1200"/>
              </a:spcAft>
            </a:pPr>
            <a:r>
              <a:rPr lang="de-CH" sz="3200" b="0" noProof="0" dirty="0">
                <a:solidFill>
                  <a:srgbClr val="D17930"/>
                </a:solidFill>
                <a:latin typeface="Century Gothic" panose="020B0502020202020204" pitchFamily="34" charset="0"/>
                <a:cs typeface="Arial" pitchFamily="34" charset="0"/>
              </a:rPr>
              <a:t>Unità didattica</a:t>
            </a:r>
            <a:br>
              <a:rPr lang="de-CH" sz="3200" b="0" noProof="0" dirty="0">
                <a:solidFill>
                  <a:srgbClr val="D17930"/>
                </a:solidFill>
                <a:latin typeface="Century Gothic" panose="020B0502020202020204" pitchFamily="34" charset="0"/>
                <a:cs typeface="Arial" pitchFamily="34" charset="0"/>
              </a:rPr>
            </a:br>
            <a:r>
              <a:rPr lang="de-CH" sz="3200" noProof="0" dirty="0">
                <a:solidFill>
                  <a:srgbClr val="D17930"/>
                </a:solidFill>
                <a:latin typeface="Century Gothic" panose="020B0502020202020204" pitchFamily="34" charset="0"/>
                <a:cs typeface="Arial" pitchFamily="34" charset="0"/>
              </a:rPr>
              <a:t>Valutare quali problemi meritano di</a:t>
            </a:r>
            <a:r>
              <a:rPr lang="de-CH" sz="3200" noProof="0" dirty="0" err="1">
                <a:solidFill>
                  <a:srgbClr val="D17930"/>
                </a:solidFill>
                <a:latin typeface="Century Gothic" panose="020B0502020202020204" pitchFamily="34" charset="0"/>
                <a:cs typeface="Arial" pitchFamily="34" charset="0"/>
              </a:rPr>
              <a:t> essere approfonditi</a:t>
            </a:r>
            <a:endParaRPr lang="de-CH" sz="3200" noProof="0" dirty="0">
              <a:solidFill>
                <a:srgbClr val="D17930"/>
              </a:solidFill>
              <a:latin typeface="Century Gothic" panose="020B0502020202020204" pitchFamily="34" charset="0"/>
            </a:endParaRPr>
          </a:p>
        </p:txBody>
      </p:sp>
      <p:sp>
        <p:nvSpPr>
          <p:cNvPr id="5" name="Foliennummernplatzhalter 1">
            <a:extLst>
              <a:ext uri="{FF2B5EF4-FFF2-40B4-BE49-F238E27FC236}">
                <a16:creationId xmlns:a16="http://schemas.microsoft.com/office/drawing/2014/main" id="{38D6E368-FE37-A681-8D8D-24104C5E2DFF}"/>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5</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3741925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20091-1579-0156-41F1-CE0CD4299956}"/>
            </a:ext>
          </a:extLst>
        </p:cNvPr>
        <p:cNvGrpSpPr/>
        <p:nvPr/>
      </p:nvGrpSpPr>
      <p:grpSpPr>
        <a:xfrm>
          <a:off x="0" y="0"/>
          <a:ext cx="0" cy="0"/>
          <a:chOff x="0" y="0"/>
          <a:chExt cx="0" cy="0"/>
        </a:xfrm>
      </p:grpSpPr>
      <p:sp>
        <p:nvSpPr>
          <p:cNvPr id="35" name="Ellipse 4">
            <a:extLst>
              <a:ext uri="{FF2B5EF4-FFF2-40B4-BE49-F238E27FC236}">
                <a16:creationId xmlns:a16="http://schemas.microsoft.com/office/drawing/2014/main" id="{F3828434-D8C6-B74B-E03E-4DAFC0FD37FF}"/>
              </a:ext>
            </a:extLst>
          </p:cNvPr>
          <p:cNvSpPr/>
          <p:nvPr/>
        </p:nvSpPr>
        <p:spPr bwMode="auto">
          <a:xfrm>
            <a:off x="2168398" y="3477366"/>
            <a:ext cx="2520000" cy="2520000"/>
          </a:xfrm>
          <a:prstGeom prst="ellipse">
            <a:avLst/>
          </a:prstGeom>
          <a:solidFill>
            <a:schemeClr val="accent1">
              <a:alpha val="80000"/>
            </a:schemeClr>
          </a:solidFill>
          <a:ln w="285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de-CH" sz="1400" b="0" i="0" u="none" strike="noStrike" kern="1200" cap="none" spc="0" normalizeH="0" baseline="0" noProof="0">
              <a:ln>
                <a:noFill/>
              </a:ln>
              <a:solidFill>
                <a:prstClr val="black"/>
              </a:solidFill>
              <a:effectLst/>
              <a:uLnTx/>
              <a:uFillTx/>
              <a:latin typeface="Century Gothic" panose="020B0502020202020204" pitchFamily="34" charset="0"/>
              <a:ea typeface="ＭＳ Ｐゴシック" pitchFamily="-65" charset="-128"/>
              <a:cs typeface="Calibri" panose="020F0502020204030204" pitchFamily="34" charset="0"/>
            </a:endParaRPr>
          </a:p>
        </p:txBody>
      </p:sp>
      <p:sp>
        <p:nvSpPr>
          <p:cNvPr id="4" name="Rectangle 2">
            <a:extLst>
              <a:ext uri="{FF2B5EF4-FFF2-40B4-BE49-F238E27FC236}">
                <a16:creationId xmlns:a16="http://schemas.microsoft.com/office/drawing/2014/main" id="{415CA35A-AACF-A9FF-CB1F-F408960E9138}"/>
              </a:ext>
            </a:extLst>
          </p:cNvPr>
          <p:cNvSpPr txBox="1">
            <a:spLocks noChangeArrowheads="1"/>
          </p:cNvSpPr>
          <p:nvPr/>
        </p:nvSpPr>
        <p:spPr bwMode="auto">
          <a:xfrm>
            <a:off x="937426" y="131291"/>
            <a:ext cx="10168110" cy="795947"/>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dirty="0">
                <a:ln>
                  <a:noFill/>
                </a:ln>
                <a:solidFill>
                  <a:srgbClr val="D17930"/>
                </a:solidFill>
                <a:effectLst/>
                <a:uLnTx/>
                <a:uFillTx/>
                <a:latin typeface="Century Gothic" panose="020B0502020202020204" pitchFamily="34" charset="0"/>
                <a:ea typeface="ＭＳ Ｐゴシック" charset="0"/>
                <a:cs typeface="Arial"/>
              </a:rPr>
              <a:t>Il Design Thinking riunisce quattro </a:t>
            </a:r>
            <a:r>
              <a:rPr kumimoji="0" lang="de-CH" sz="2400" b="1" i="0" u="none" strike="noStrike" kern="1200" cap="none" spc="0" normalizeH="0" baseline="0" noProof="0" dirty="0" err="1">
                <a:ln>
                  <a:noFill/>
                </a:ln>
                <a:solidFill>
                  <a:srgbClr val="D17930"/>
                </a:solidFill>
                <a:effectLst/>
                <a:uLnTx/>
                <a:uFillTx/>
                <a:latin typeface="Century Gothic" panose="020B0502020202020204" pitchFamily="34" charset="0"/>
                <a:ea typeface="ＭＳ Ｐゴシック" charset="0"/>
                <a:cs typeface="Arial"/>
              </a:rPr>
              <a:t>prospettive</a:t>
            </a:r>
            <a:r>
              <a:rPr kumimoji="0" lang="de-CH" sz="2400" b="1" i="0" u="none" strike="noStrike" kern="1200" cap="none" spc="0" normalizeH="0" baseline="0" noProof="0" dirty="0">
                <a:ln>
                  <a:noFill/>
                </a:ln>
                <a:solidFill>
                  <a:srgbClr val="D17930"/>
                </a:solidFill>
                <a:effectLst/>
                <a:uLnTx/>
                <a:uFillTx/>
                <a:latin typeface="Century Gothic" panose="020B0502020202020204" pitchFamily="34" charset="0"/>
                <a:ea typeface="ＭＳ Ｐゴシック" charset="0"/>
                <a:cs typeface="Arial"/>
              </a:rPr>
              <a:t>:</a:t>
            </a:r>
            <a:br>
              <a:rPr kumimoji="0" lang="de-CH" sz="2400" b="1" i="0" u="none" strike="noStrike" kern="1200" cap="none" spc="0" normalizeH="0" baseline="0" noProof="0" dirty="0">
                <a:ln>
                  <a:noFill/>
                </a:ln>
                <a:solidFill>
                  <a:srgbClr val="D17930"/>
                </a:solidFill>
                <a:effectLst/>
                <a:uLnTx/>
                <a:uFillTx/>
                <a:latin typeface="Century Gothic" panose="020B0502020202020204" pitchFamily="34" charset="0"/>
                <a:ea typeface="ＭＳ Ｐゴシック" charset="0"/>
                <a:cs typeface="Arial"/>
              </a:rPr>
            </a:br>
            <a:r>
              <a:rPr kumimoji="0" lang="de-CH" sz="2400" b="1" i="0" u="none" strike="noStrike" kern="1200" cap="none" spc="0" normalizeH="0" baseline="0" noProof="0" dirty="0" err="1">
                <a:ln>
                  <a:noFill/>
                </a:ln>
                <a:solidFill>
                  <a:srgbClr val="D17930"/>
                </a:solidFill>
                <a:effectLst/>
                <a:uLnTx/>
                <a:uFillTx/>
                <a:latin typeface="Century Gothic" panose="020B0502020202020204" pitchFamily="34" charset="0"/>
                <a:ea typeface="ＭＳ Ｐゴシック" charset="0"/>
                <a:cs typeface="Arial"/>
              </a:rPr>
              <a:t>desiderabilità</a:t>
            </a:r>
            <a:r>
              <a:rPr kumimoji="0" lang="de-CH" sz="2400" b="1" i="0" u="none" strike="noStrike" kern="1200" cap="none" spc="0" normalizeH="0" baseline="0" noProof="0" dirty="0">
                <a:ln>
                  <a:noFill/>
                </a:ln>
                <a:solidFill>
                  <a:srgbClr val="D17930"/>
                </a:solidFill>
                <a:effectLst/>
                <a:uLnTx/>
                <a:uFillTx/>
                <a:latin typeface="Century Gothic" panose="020B0502020202020204" pitchFamily="34" charset="0"/>
                <a:ea typeface="ＭＳ Ｐゴシック" charset="0"/>
                <a:cs typeface="Arial"/>
              </a:rPr>
              <a:t>, fattibilità, redditività e responsabilità</a:t>
            </a:r>
          </a:p>
        </p:txBody>
      </p:sp>
      <p:sp>
        <p:nvSpPr>
          <p:cNvPr id="6" name="Ellipse 4">
            <a:extLst>
              <a:ext uri="{FF2B5EF4-FFF2-40B4-BE49-F238E27FC236}">
                <a16:creationId xmlns:a16="http://schemas.microsoft.com/office/drawing/2014/main" id="{5B865A2A-7207-B484-5D93-15DF132B3130}"/>
              </a:ext>
            </a:extLst>
          </p:cNvPr>
          <p:cNvSpPr/>
          <p:nvPr/>
        </p:nvSpPr>
        <p:spPr bwMode="auto">
          <a:xfrm>
            <a:off x="2132685" y="1528975"/>
            <a:ext cx="2520000" cy="2520000"/>
          </a:xfrm>
          <a:prstGeom prst="ellipse">
            <a:avLst/>
          </a:prstGeom>
          <a:solidFill>
            <a:srgbClr val="96CB00">
              <a:alpha val="80000"/>
            </a:srgbClr>
          </a:solidFill>
          <a:ln w="3810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de-CH" sz="1400" b="0" i="0" u="none" strike="noStrike" kern="1200" cap="none" spc="0" normalizeH="0" baseline="0" noProof="0">
              <a:ln>
                <a:noFill/>
              </a:ln>
              <a:solidFill>
                <a:prstClr val="black"/>
              </a:solidFill>
              <a:effectLst/>
              <a:uLnTx/>
              <a:uFillTx/>
              <a:latin typeface="Century Gothic" panose="020B0502020202020204" pitchFamily="34" charset="0"/>
              <a:ea typeface="ＭＳ Ｐゴシック" pitchFamily="-65" charset="-128"/>
              <a:cs typeface="Calibri" panose="020F0502020204030204" pitchFamily="34" charset="0"/>
            </a:endParaRPr>
          </a:p>
        </p:txBody>
      </p:sp>
      <p:sp>
        <p:nvSpPr>
          <p:cNvPr id="8" name="Ellipse 5">
            <a:extLst>
              <a:ext uri="{FF2B5EF4-FFF2-40B4-BE49-F238E27FC236}">
                <a16:creationId xmlns:a16="http://schemas.microsoft.com/office/drawing/2014/main" id="{69543349-1BD2-2B0B-E677-52C1FCEA30DE}"/>
              </a:ext>
            </a:extLst>
          </p:cNvPr>
          <p:cNvSpPr/>
          <p:nvPr/>
        </p:nvSpPr>
        <p:spPr bwMode="auto">
          <a:xfrm>
            <a:off x="1101635" y="2655625"/>
            <a:ext cx="2520000" cy="2520000"/>
          </a:xfrm>
          <a:prstGeom prst="ellipse">
            <a:avLst/>
          </a:prstGeom>
          <a:solidFill>
            <a:srgbClr val="B11A96">
              <a:alpha val="80000"/>
            </a:srgbClr>
          </a:solidFill>
          <a:ln w="3810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de-CH" sz="1400" b="0" i="0" u="none" strike="noStrike" kern="1200" cap="none" spc="0" normalizeH="0" baseline="0" noProof="0">
              <a:ln>
                <a:noFill/>
              </a:ln>
              <a:solidFill>
                <a:prstClr val="black"/>
              </a:solidFill>
              <a:effectLst/>
              <a:uLnTx/>
              <a:uFillTx/>
              <a:latin typeface="Century Gothic" panose="020B0502020202020204" pitchFamily="34" charset="0"/>
              <a:ea typeface="ＭＳ Ｐゴシック" pitchFamily="-65" charset="-128"/>
              <a:cs typeface="Calibri" panose="020F0502020204030204" pitchFamily="34" charset="0"/>
            </a:endParaRPr>
          </a:p>
        </p:txBody>
      </p:sp>
      <p:sp>
        <p:nvSpPr>
          <p:cNvPr id="9" name="Ellipse 6">
            <a:extLst>
              <a:ext uri="{FF2B5EF4-FFF2-40B4-BE49-F238E27FC236}">
                <a16:creationId xmlns:a16="http://schemas.microsoft.com/office/drawing/2014/main" id="{C1DD3BF2-CD65-6A76-3A5D-47058A684FC0}"/>
              </a:ext>
            </a:extLst>
          </p:cNvPr>
          <p:cNvSpPr/>
          <p:nvPr/>
        </p:nvSpPr>
        <p:spPr bwMode="auto">
          <a:xfrm>
            <a:off x="3176755" y="2599064"/>
            <a:ext cx="2520000" cy="2520000"/>
          </a:xfrm>
          <a:prstGeom prst="ellipse">
            <a:avLst/>
          </a:prstGeom>
          <a:solidFill>
            <a:srgbClr val="FFC424">
              <a:alpha val="80000"/>
            </a:srgbClr>
          </a:solidFill>
          <a:ln w="3810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de-CH" sz="1400" b="0" i="0" u="none" strike="noStrike" kern="1200" cap="none" spc="0" normalizeH="0" baseline="0" noProof="0" dirty="0">
              <a:ln>
                <a:noFill/>
              </a:ln>
              <a:solidFill>
                <a:prstClr val="black"/>
              </a:solidFill>
              <a:effectLst/>
              <a:uLnTx/>
              <a:uFillTx/>
              <a:latin typeface="Century Gothic" panose="020B0502020202020204" pitchFamily="34" charset="0"/>
              <a:ea typeface="ＭＳ Ｐゴシック" pitchFamily="-65" charset="-128"/>
              <a:cs typeface="Calibri" panose="020F0502020204030204" pitchFamily="34" charset="0"/>
            </a:endParaRPr>
          </a:p>
        </p:txBody>
      </p:sp>
      <p:sp>
        <p:nvSpPr>
          <p:cNvPr id="10" name="Textfeld 7">
            <a:extLst>
              <a:ext uri="{FF2B5EF4-FFF2-40B4-BE49-F238E27FC236}">
                <a16:creationId xmlns:a16="http://schemas.microsoft.com/office/drawing/2014/main" id="{EBBBF5B3-BC43-CD1A-CF02-9764EABD6BDF}"/>
              </a:ext>
            </a:extLst>
          </p:cNvPr>
          <p:cNvSpPr txBox="1"/>
          <p:nvPr/>
        </p:nvSpPr>
        <p:spPr>
          <a:xfrm>
            <a:off x="2449583" y="2138477"/>
            <a:ext cx="1840568"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Calibri" panose="020F0502020204030204" pitchFamily="34" charset="0"/>
              </a:rPr>
              <a:t>Desiderabilità</a:t>
            </a:r>
            <a:endParaRPr kumimoji="0" lang="de-CH" sz="18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Calibri" panose="020F0502020204030204" pitchFamily="34" charset="0"/>
            </a:endParaRPr>
          </a:p>
        </p:txBody>
      </p:sp>
      <p:sp>
        <p:nvSpPr>
          <p:cNvPr id="11" name="Textfeld 8">
            <a:extLst>
              <a:ext uri="{FF2B5EF4-FFF2-40B4-BE49-F238E27FC236}">
                <a16:creationId xmlns:a16="http://schemas.microsoft.com/office/drawing/2014/main" id="{B142675E-2B20-6B82-79C3-6321366EDD19}"/>
              </a:ext>
            </a:extLst>
          </p:cNvPr>
          <p:cNvSpPr txBox="1"/>
          <p:nvPr/>
        </p:nvSpPr>
        <p:spPr>
          <a:xfrm>
            <a:off x="1381796" y="3694853"/>
            <a:ext cx="1616148"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Calibri" panose="020F0502020204030204" pitchFamily="34" charset="0"/>
              </a:rPr>
              <a:t>Fattibilità</a:t>
            </a:r>
            <a:endParaRPr kumimoji="0" lang="de-CH" sz="18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Calibri" panose="020F0502020204030204" pitchFamily="34" charset="0"/>
            </a:endParaRPr>
          </a:p>
        </p:txBody>
      </p:sp>
      <p:sp>
        <p:nvSpPr>
          <p:cNvPr id="12" name="Textfeld 9">
            <a:extLst>
              <a:ext uri="{FF2B5EF4-FFF2-40B4-BE49-F238E27FC236}">
                <a16:creationId xmlns:a16="http://schemas.microsoft.com/office/drawing/2014/main" id="{7262A72F-DEAB-6B79-E74A-6CE87543F60A}"/>
              </a:ext>
            </a:extLst>
          </p:cNvPr>
          <p:cNvSpPr txBox="1"/>
          <p:nvPr/>
        </p:nvSpPr>
        <p:spPr>
          <a:xfrm>
            <a:off x="3937461" y="3694853"/>
            <a:ext cx="1359668"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8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Calibri" panose="020F0502020204030204" pitchFamily="34" charset="0"/>
              </a:rPr>
              <a:t>Redditività</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Calibri" panose="020F0502020204030204" pitchFamily="34" charset="0"/>
            </a:endParaRPr>
          </a:p>
        </p:txBody>
      </p:sp>
      <p:sp>
        <p:nvSpPr>
          <p:cNvPr id="30" name="Textfeld 7">
            <a:extLst>
              <a:ext uri="{FF2B5EF4-FFF2-40B4-BE49-F238E27FC236}">
                <a16:creationId xmlns:a16="http://schemas.microsoft.com/office/drawing/2014/main" id="{D917D168-186F-CA86-1EDA-44D4746B67A0}"/>
              </a:ext>
            </a:extLst>
          </p:cNvPr>
          <p:cNvSpPr txBox="1"/>
          <p:nvPr/>
        </p:nvSpPr>
        <p:spPr>
          <a:xfrm>
            <a:off x="2518795" y="5117886"/>
            <a:ext cx="1829347"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8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Calibri" panose="020F0502020204030204" pitchFamily="34" charset="0"/>
              </a:rPr>
              <a:t>Responsabilità</a:t>
            </a:r>
          </a:p>
        </p:txBody>
      </p:sp>
      <p:sp>
        <p:nvSpPr>
          <p:cNvPr id="5" name="Flussdiagramm: Grenzstelle 4">
            <a:extLst>
              <a:ext uri="{FF2B5EF4-FFF2-40B4-BE49-F238E27FC236}">
                <a16:creationId xmlns:a16="http://schemas.microsoft.com/office/drawing/2014/main" id="{B212A8CA-148D-FF1A-347E-67C4DA561C50}"/>
              </a:ext>
            </a:extLst>
          </p:cNvPr>
          <p:cNvSpPr/>
          <p:nvPr/>
        </p:nvSpPr>
        <p:spPr>
          <a:xfrm>
            <a:off x="3176755" y="3501770"/>
            <a:ext cx="432501" cy="532435"/>
          </a:xfrm>
          <a:prstGeom prst="flowChartTerminator">
            <a:avLst/>
          </a:prstGeom>
          <a:solidFill>
            <a:srgbClr val="C00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Century Gothic" panose="020B0502020202020204" pitchFamily="34" charset="0"/>
              <a:ea typeface="+mn-ea"/>
              <a:cs typeface="+mn-cs"/>
            </a:endParaRPr>
          </a:p>
        </p:txBody>
      </p:sp>
      <p:sp>
        <p:nvSpPr>
          <p:cNvPr id="36" name="Rechteck 35">
            <a:extLst>
              <a:ext uri="{FF2B5EF4-FFF2-40B4-BE49-F238E27FC236}">
                <a16:creationId xmlns:a16="http://schemas.microsoft.com/office/drawing/2014/main" id="{24A2EAA2-E7AA-C804-7BE0-F1FFCDF8E9FC}"/>
              </a:ext>
            </a:extLst>
          </p:cNvPr>
          <p:cNvSpPr/>
          <p:nvPr/>
        </p:nvSpPr>
        <p:spPr>
          <a:xfrm>
            <a:off x="6020814" y="1561068"/>
            <a:ext cx="5354277" cy="424731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Idea centrale: nella definizione del problema che si intende affrontare, </a:t>
            </a:r>
            <a:r>
              <a:rPr kumimoji="0" lang="en-US" b="1" i="0" u="none" strike="noStrike" kern="1200" cap="none" spc="0" normalizeH="0" baseline="0" noProof="0" dirty="0" err="1">
                <a:ln>
                  <a:noFill/>
                </a:ln>
                <a:solidFill>
                  <a:srgbClr val="0B4874"/>
                </a:solidFill>
                <a:effectLst/>
                <a:uLnTx/>
                <a:uFillTx/>
                <a:latin typeface="Century Gothic" panose="020B0502020202020204" pitchFamily="34" charset="0"/>
                <a:ea typeface="+mn-ea"/>
                <a:cs typeface="+mn-cs"/>
              </a:rPr>
              <a:t>tenete</a:t>
            </a:r>
            <a:r>
              <a:rPr kumimoji="0" lang="en-US"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 conto fin dall’inizio delle prospettive fondamentali del Design Thinking: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endParaRPr>
          </a:p>
          <a:p>
            <a:pPr marL="354013" marR="0" lvl="0" indent="-354013" algn="l" defTabSz="914400" rtl="0" eaLnBrk="1" fontAlgn="auto" latinLnBrk="0" hangingPunct="1">
              <a:lnSpc>
                <a:spcPct val="100000"/>
              </a:lnSpc>
              <a:spcBef>
                <a:spcPts val="0"/>
              </a:spcBef>
              <a:spcAft>
                <a:spcPts val="0"/>
              </a:spcAft>
              <a:buClr>
                <a:srgbClr val="073450"/>
              </a:buClr>
              <a:buSzTx/>
              <a:buFont typeface="Century Gothic" panose="020B0502020202020204" pitchFamily="34" charset="0"/>
              <a:buChar char="●"/>
              <a:tabLst/>
              <a:defRPr/>
            </a:pPr>
            <a:r>
              <a:rPr kumimoji="0" lang="de-CH"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Desiderabilità: </a:t>
            </a:r>
            <a:r>
              <a:rPr kumimoji="0" lang="de-CH" b="0" i="0" u="none" strike="noStrike" kern="1200" cap="none" spc="0" normalizeH="0" baseline="0" noProof="0" dirty="0" err="1">
                <a:ln>
                  <a:noFill/>
                </a:ln>
                <a:solidFill>
                  <a:srgbClr val="0B4874"/>
                </a:solidFill>
                <a:effectLst/>
                <a:uLnTx/>
                <a:uFillTx/>
                <a:latin typeface="Century Gothic" panose="020B0502020202020204" pitchFamily="34" charset="0"/>
                <a:ea typeface="+mn-ea"/>
                <a:cs typeface="+mn-cs"/>
              </a:rPr>
              <a:t>gli</a:t>
            </a:r>
            <a:r>
              <a:rPr kumimoji="0" lang="de-CH" b="0"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/le </a:t>
            </a:r>
            <a:r>
              <a:rPr kumimoji="0" lang="de-CH" b="0" i="0" u="none" strike="noStrike" kern="1200" cap="none" spc="0" normalizeH="0" baseline="0" noProof="0" dirty="0" err="1">
                <a:ln>
                  <a:noFill/>
                </a:ln>
                <a:solidFill>
                  <a:srgbClr val="0B4874"/>
                </a:solidFill>
                <a:effectLst/>
                <a:uLnTx/>
                <a:uFillTx/>
                <a:latin typeface="Century Gothic" panose="020B0502020202020204" pitchFamily="34" charset="0"/>
                <a:ea typeface="+mn-ea"/>
                <a:cs typeface="+mn-cs"/>
              </a:rPr>
              <a:t>utenti</a:t>
            </a:r>
            <a:r>
              <a:rPr kumimoji="0" lang="de-CH" b="0"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 desiderano davvero una soluzione a questo problema?</a:t>
            </a:r>
          </a:p>
          <a:p>
            <a:pPr marL="354013" marR="0" lvl="0" indent="-354013" algn="l" defTabSz="914400" rtl="0" eaLnBrk="1" fontAlgn="auto" latinLnBrk="0" hangingPunct="1">
              <a:lnSpc>
                <a:spcPct val="100000"/>
              </a:lnSpc>
              <a:spcBef>
                <a:spcPts val="0"/>
              </a:spcBef>
              <a:spcAft>
                <a:spcPts val="0"/>
              </a:spcAft>
              <a:buClr>
                <a:srgbClr val="073450"/>
              </a:buClr>
              <a:buSzTx/>
              <a:buFont typeface="Century Gothic" panose="020B0502020202020204" pitchFamily="34" charset="0"/>
              <a:buChar char="●"/>
              <a:tabLst/>
              <a:defRPr/>
            </a:pPr>
            <a:r>
              <a:rPr kumimoji="0" lang="de-CH"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Fattibilità: </a:t>
            </a:r>
            <a:r>
              <a:rPr kumimoji="0" lang="de-CH" b="0"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è tecnicamente possibile risolvere questo problema?</a:t>
            </a:r>
          </a:p>
          <a:p>
            <a:pPr marL="354013" marR="0" lvl="0" indent="-354013" algn="l" defTabSz="914400" rtl="0" eaLnBrk="1" fontAlgn="auto" latinLnBrk="0" hangingPunct="1">
              <a:lnSpc>
                <a:spcPct val="100000"/>
              </a:lnSpc>
              <a:spcBef>
                <a:spcPts val="0"/>
              </a:spcBef>
              <a:spcAft>
                <a:spcPts val="0"/>
              </a:spcAft>
              <a:buClr>
                <a:srgbClr val="073450"/>
              </a:buClr>
              <a:buSzTx/>
              <a:buFont typeface="Century Gothic" panose="020B0502020202020204" pitchFamily="34" charset="0"/>
              <a:buChar char="●"/>
              <a:tabLst/>
              <a:defRPr/>
            </a:pPr>
            <a:r>
              <a:rPr kumimoji="0" lang="de-CH"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Redditività: </a:t>
            </a:r>
            <a:r>
              <a:rPr kumimoji="0" lang="de-CH" b="0"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lo sviluppo di una soluzione ha senso dal punto di vista commerciale?</a:t>
            </a:r>
          </a:p>
          <a:p>
            <a:pPr marL="354013" marR="0" lvl="0" indent="-354013" algn="l" defTabSz="914400" rtl="0" eaLnBrk="1" fontAlgn="auto" latinLnBrk="0" hangingPunct="1">
              <a:lnSpc>
                <a:spcPct val="100000"/>
              </a:lnSpc>
              <a:spcBef>
                <a:spcPts val="0"/>
              </a:spcBef>
              <a:spcAft>
                <a:spcPts val="0"/>
              </a:spcAft>
              <a:buClr>
                <a:srgbClr val="073450"/>
              </a:buClr>
              <a:buSzTx/>
              <a:buFont typeface="Century Gothic" panose="020B0502020202020204" pitchFamily="34" charset="0"/>
              <a:buChar char="●"/>
              <a:tabLst/>
              <a:defRPr/>
            </a:pPr>
            <a:r>
              <a:rPr kumimoji="0" lang="de-CH"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Responsabilità: </a:t>
            </a:r>
            <a:r>
              <a:rPr kumimoji="0" lang="it-IT" b="0"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è eticamente giustificabile e sostenibile (dal punto di vista sociale e ambientale) proporre questa soluzione?</a:t>
            </a:r>
            <a:endParaRPr kumimoji="0" lang="en-US" b="0"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endParaRPr>
          </a:p>
        </p:txBody>
      </p:sp>
      <p:sp>
        <p:nvSpPr>
          <p:cNvPr id="3" name="Foliennummernplatzhalter 1">
            <a:extLst>
              <a:ext uri="{FF2B5EF4-FFF2-40B4-BE49-F238E27FC236}">
                <a16:creationId xmlns:a16="http://schemas.microsoft.com/office/drawing/2014/main" id="{0241F240-FD12-AC06-F817-877AEC815B50}"/>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6</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2" name="Textfeld 12">
            <a:extLst>
              <a:ext uri="{FF2B5EF4-FFF2-40B4-BE49-F238E27FC236}">
                <a16:creationId xmlns:a16="http://schemas.microsoft.com/office/drawing/2014/main" id="{428AD64E-F5FA-5519-EF13-C1289046F142}"/>
              </a:ext>
            </a:extLst>
          </p:cNvPr>
          <p:cNvSpPr txBox="1"/>
          <p:nvPr/>
        </p:nvSpPr>
        <p:spPr>
          <a:xfrm>
            <a:off x="2288292" y="6473795"/>
            <a:ext cx="8806595"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Fonte: </a:t>
            </a:r>
            <a:r>
              <a:rPr kumimoji="0" lang="en-US" sz="10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Der Design-Thinking-Prozess Schritt für Schritt erklärt. https://www.youtube.com/watch?v=McTh-xzxfRE&amp;t=663s</a:t>
            </a:r>
          </a:p>
        </p:txBody>
      </p:sp>
      <p:grpSp>
        <p:nvGrpSpPr>
          <p:cNvPr id="7" name="Gruppieren 6">
            <a:extLst>
              <a:ext uri="{FF2B5EF4-FFF2-40B4-BE49-F238E27FC236}">
                <a16:creationId xmlns:a16="http://schemas.microsoft.com/office/drawing/2014/main" id="{56020574-3016-0921-4CDF-7D7D92642C33}"/>
              </a:ext>
            </a:extLst>
          </p:cNvPr>
          <p:cNvGrpSpPr/>
          <p:nvPr/>
        </p:nvGrpSpPr>
        <p:grpSpPr>
          <a:xfrm>
            <a:off x="10731053" y="-1959"/>
            <a:ext cx="1454331" cy="1277285"/>
            <a:chOff x="10737669" y="0"/>
            <a:chExt cx="1454331" cy="1277285"/>
          </a:xfrm>
        </p:grpSpPr>
        <p:sp>
          <p:nvSpPr>
            <p:cNvPr id="13" name="Rechteck 12">
              <a:extLst>
                <a:ext uri="{FF2B5EF4-FFF2-40B4-BE49-F238E27FC236}">
                  <a16:creationId xmlns:a16="http://schemas.microsoft.com/office/drawing/2014/main" id="{DBF15A55-0DBD-1CFE-1672-2FD34563EE58}"/>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lang="ru-RU"/>
              </a:defPPr>
              <a:lvl1pPr marL="0" marR="0" lvl="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9pPr>
            </a:lstStyle>
            <a:p>
              <a:pPr algn="ctr"/>
              <a:endParaRPr lang="de-CH"/>
            </a:p>
          </p:txBody>
        </p:sp>
        <p:pic>
          <p:nvPicPr>
            <p:cNvPr id="14" name="Grafik 13">
              <a:extLst>
                <a:ext uri="{FF2B5EF4-FFF2-40B4-BE49-F238E27FC236}">
                  <a16:creationId xmlns:a16="http://schemas.microsoft.com/office/drawing/2014/main" id="{85EA12A9-8E2A-9419-4CBC-A19188C0662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pic>
        <p:nvPicPr>
          <p:cNvPr id="15" name="Grafik 14">
            <a:extLst>
              <a:ext uri="{FF2B5EF4-FFF2-40B4-BE49-F238E27FC236}">
                <a16:creationId xmlns:a16="http://schemas.microsoft.com/office/drawing/2014/main" id="{5021F621-F394-493C-3796-141A582F46E8}"/>
              </a:ext>
            </a:extLst>
          </p:cNvPr>
          <p:cNvPicPr>
            <a:picLocks noChangeAspect="1"/>
          </p:cNvPicPr>
          <p:nvPr/>
        </p:nvPicPr>
        <p:blipFill>
          <a:blip r:embed="rId4" cstate="email">
            <a:extLst>
              <a:ext uri="{28A0092B-C50C-407E-A947-70E740481C1C}">
                <a14:useLocalDpi xmlns:a14="http://schemas.microsoft.com/office/drawing/2010/main"/>
              </a:ext>
            </a:extLst>
          </a:blip>
          <a:srcRect l="15420" t="9003" r="19824" b="17236"/>
          <a:stretch>
            <a:fillRect/>
          </a:stretch>
        </p:blipFill>
        <p:spPr>
          <a:xfrm>
            <a:off x="9664359" y="9003"/>
            <a:ext cx="1156848" cy="1317734"/>
          </a:xfrm>
          <a:prstGeom prst="rect">
            <a:avLst/>
          </a:prstGeom>
        </p:spPr>
      </p:pic>
    </p:spTree>
    <p:extLst>
      <p:ext uri="{BB962C8B-B14F-4D97-AF65-F5344CB8AC3E}">
        <p14:creationId xmlns:p14="http://schemas.microsoft.com/office/powerpoint/2010/main" val="28756662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7C6780-B4A4-80CE-C5CD-2CB9D3232095}"/>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1B528693-B01E-3FDF-4814-571291E06A80}"/>
              </a:ext>
            </a:extLst>
          </p:cNvPr>
          <p:cNvSpPr txBox="1">
            <a:spLocks noChangeArrowheads="1"/>
          </p:cNvSpPr>
          <p:nvPr/>
        </p:nvSpPr>
        <p:spPr bwMode="auto">
          <a:xfrm>
            <a:off x="957090" y="131291"/>
            <a:ext cx="8153456" cy="795947"/>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000" b="1" i="0" u="none" strike="noStrike" kern="1200" cap="none" spc="0" normalizeH="0" baseline="0" noProof="0" dirty="0">
                <a:ln>
                  <a:noFill/>
                </a:ln>
                <a:solidFill>
                  <a:srgbClr val="D17930"/>
                </a:solidFill>
                <a:effectLst/>
                <a:uLnTx/>
                <a:uFillTx/>
                <a:latin typeface="Century Gothic" panose="020B0502020202020204" pitchFamily="34" charset="0"/>
                <a:ea typeface="ＭＳ Ｐゴシック" charset="0"/>
                <a:cs typeface="Arial"/>
              </a:rPr>
              <a:t>Come posso stabilire se il mio prodotto/servizio riesce a conciliare desiderabilità, fattibilità, redditività e responsabilità?</a:t>
            </a:r>
          </a:p>
        </p:txBody>
      </p:sp>
      <p:sp>
        <p:nvSpPr>
          <p:cNvPr id="18" name="Textfeld 12">
            <a:extLst>
              <a:ext uri="{FF2B5EF4-FFF2-40B4-BE49-F238E27FC236}">
                <a16:creationId xmlns:a16="http://schemas.microsoft.com/office/drawing/2014/main" id="{D2E43ED1-3D16-B7F3-C234-35E859B41C60}"/>
              </a:ext>
            </a:extLst>
          </p:cNvPr>
          <p:cNvSpPr txBox="1"/>
          <p:nvPr/>
        </p:nvSpPr>
        <p:spPr>
          <a:xfrm>
            <a:off x="3272227" y="1070995"/>
            <a:ext cx="3152900" cy="369332"/>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8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Calibri" panose="020F0502020204030204" pitchFamily="34" charset="0"/>
              </a:rPr>
              <a:t>Domande rilevanti</a:t>
            </a:r>
          </a:p>
        </p:txBody>
      </p:sp>
      <p:sp>
        <p:nvSpPr>
          <p:cNvPr id="20" name="Ellipse 4">
            <a:extLst>
              <a:ext uri="{FF2B5EF4-FFF2-40B4-BE49-F238E27FC236}">
                <a16:creationId xmlns:a16="http://schemas.microsoft.com/office/drawing/2014/main" id="{5745AB80-BFA8-58DD-754F-AE9C97CB8B8E}"/>
              </a:ext>
            </a:extLst>
          </p:cNvPr>
          <p:cNvSpPr/>
          <p:nvPr/>
        </p:nvSpPr>
        <p:spPr bwMode="auto">
          <a:xfrm>
            <a:off x="2134500" y="1418369"/>
            <a:ext cx="1080000" cy="1080000"/>
          </a:xfrm>
          <a:prstGeom prst="ellipse">
            <a:avLst/>
          </a:prstGeom>
          <a:solidFill>
            <a:srgbClr val="96CB00">
              <a:alpha val="80000"/>
            </a:srgbClr>
          </a:solidFill>
          <a:ln w="381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de-CH" sz="1400" b="0" i="0" u="none" strike="noStrike" kern="1200" cap="none" spc="0" normalizeH="0" baseline="0" noProof="0" dirty="0">
              <a:ln>
                <a:noFill/>
              </a:ln>
              <a:solidFill>
                <a:prstClr val="black"/>
              </a:solidFill>
              <a:effectLst/>
              <a:uLnTx/>
              <a:uFillTx/>
              <a:latin typeface="Century Gothic" panose="020B0502020202020204" pitchFamily="34" charset="0"/>
              <a:ea typeface="ＭＳ Ｐゴシック" pitchFamily="-65" charset="-128"/>
              <a:cs typeface="Calibri" panose="020F0502020204030204" pitchFamily="34" charset="0"/>
            </a:endParaRPr>
          </a:p>
        </p:txBody>
      </p:sp>
      <p:sp>
        <p:nvSpPr>
          <p:cNvPr id="21" name="Ellipse 5">
            <a:extLst>
              <a:ext uri="{FF2B5EF4-FFF2-40B4-BE49-F238E27FC236}">
                <a16:creationId xmlns:a16="http://schemas.microsoft.com/office/drawing/2014/main" id="{E7262915-F29A-20C0-4210-6AC4CE404CE7}"/>
              </a:ext>
            </a:extLst>
          </p:cNvPr>
          <p:cNvSpPr/>
          <p:nvPr/>
        </p:nvSpPr>
        <p:spPr bwMode="auto">
          <a:xfrm>
            <a:off x="2134500" y="2678385"/>
            <a:ext cx="1080000" cy="1080000"/>
          </a:xfrm>
          <a:prstGeom prst="ellipse">
            <a:avLst/>
          </a:prstGeom>
          <a:solidFill>
            <a:srgbClr val="B11A96">
              <a:alpha val="80000"/>
            </a:srgbClr>
          </a:solidFill>
          <a:ln w="381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de-CH" sz="1400" b="0" i="0" u="none" strike="noStrike" kern="1200" cap="none" spc="0" normalizeH="0" baseline="0" noProof="0">
              <a:ln>
                <a:noFill/>
              </a:ln>
              <a:solidFill>
                <a:prstClr val="black"/>
              </a:solidFill>
              <a:effectLst/>
              <a:uLnTx/>
              <a:uFillTx/>
              <a:latin typeface="Century Gothic" panose="020B0502020202020204" pitchFamily="34" charset="0"/>
              <a:ea typeface="ＭＳ Ｐゴシック" pitchFamily="-65" charset="-128"/>
              <a:cs typeface="Calibri" panose="020F0502020204030204" pitchFamily="34" charset="0"/>
            </a:endParaRPr>
          </a:p>
        </p:txBody>
      </p:sp>
      <p:sp>
        <p:nvSpPr>
          <p:cNvPr id="22" name="Ellipse 6">
            <a:extLst>
              <a:ext uri="{FF2B5EF4-FFF2-40B4-BE49-F238E27FC236}">
                <a16:creationId xmlns:a16="http://schemas.microsoft.com/office/drawing/2014/main" id="{EB4BA8A7-CA04-45CC-E33E-E79E499415D4}"/>
              </a:ext>
            </a:extLst>
          </p:cNvPr>
          <p:cNvSpPr/>
          <p:nvPr/>
        </p:nvSpPr>
        <p:spPr bwMode="auto">
          <a:xfrm>
            <a:off x="2134500" y="3938401"/>
            <a:ext cx="1080000" cy="1080000"/>
          </a:xfrm>
          <a:prstGeom prst="ellipse">
            <a:avLst/>
          </a:prstGeom>
          <a:solidFill>
            <a:srgbClr val="FFC424">
              <a:alpha val="80000"/>
            </a:srgbClr>
          </a:solidFill>
          <a:ln w="381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de-CH" sz="1400" b="0" i="0" u="none" strike="noStrike" kern="1200" cap="none" spc="0" normalizeH="0" baseline="0" noProof="0" dirty="0">
              <a:ln>
                <a:noFill/>
              </a:ln>
              <a:solidFill>
                <a:prstClr val="black"/>
              </a:solidFill>
              <a:effectLst/>
              <a:uLnTx/>
              <a:uFillTx/>
              <a:latin typeface="Century Gothic" panose="020B0502020202020204" pitchFamily="34" charset="0"/>
              <a:ea typeface="ＭＳ Ｐゴシック" pitchFamily="-65" charset="-128"/>
              <a:cs typeface="Calibri" panose="020F0502020204030204" pitchFamily="34" charset="0"/>
            </a:endParaRPr>
          </a:p>
        </p:txBody>
      </p:sp>
      <p:sp>
        <p:nvSpPr>
          <p:cNvPr id="19" name="Ellipse 5">
            <a:extLst>
              <a:ext uri="{FF2B5EF4-FFF2-40B4-BE49-F238E27FC236}">
                <a16:creationId xmlns:a16="http://schemas.microsoft.com/office/drawing/2014/main" id="{A3411A31-4759-0A78-52DE-5F79F1298C58}"/>
              </a:ext>
            </a:extLst>
          </p:cNvPr>
          <p:cNvSpPr/>
          <p:nvPr/>
        </p:nvSpPr>
        <p:spPr bwMode="auto">
          <a:xfrm>
            <a:off x="2134500" y="5198418"/>
            <a:ext cx="1080000" cy="1080000"/>
          </a:xfrm>
          <a:prstGeom prst="ellipse">
            <a:avLst/>
          </a:prstGeom>
          <a:solidFill>
            <a:schemeClr val="accent1">
              <a:alpha val="80000"/>
            </a:schemeClr>
          </a:solidFill>
          <a:ln w="381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de-CH" sz="1300" b="0" i="0" u="none" strike="noStrike" kern="1200" cap="none" spc="0" normalizeH="0" baseline="0" noProof="0" dirty="0">
              <a:ln>
                <a:noFill/>
              </a:ln>
              <a:solidFill>
                <a:prstClr val="black"/>
              </a:solidFill>
              <a:effectLst/>
              <a:uLnTx/>
              <a:uFillTx/>
              <a:latin typeface="Century Gothic" panose="020B0502020202020204" pitchFamily="34" charset="0"/>
              <a:ea typeface="ＭＳ Ｐゴシック" pitchFamily="-65" charset="-128"/>
              <a:cs typeface="Calibri" panose="020F0502020204030204" pitchFamily="34" charset="0"/>
            </a:endParaRPr>
          </a:p>
        </p:txBody>
      </p:sp>
      <p:sp>
        <p:nvSpPr>
          <p:cNvPr id="27" name="Textfeld 7">
            <a:extLst>
              <a:ext uri="{FF2B5EF4-FFF2-40B4-BE49-F238E27FC236}">
                <a16:creationId xmlns:a16="http://schemas.microsoft.com/office/drawing/2014/main" id="{63B69F06-21BE-85AA-607D-3CEEF4FD8218}"/>
              </a:ext>
            </a:extLst>
          </p:cNvPr>
          <p:cNvSpPr txBox="1"/>
          <p:nvPr/>
        </p:nvSpPr>
        <p:spPr>
          <a:xfrm>
            <a:off x="2061393" y="1830660"/>
            <a:ext cx="1202573" cy="4770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Calibri" panose="020F0502020204030204" pitchFamily="34" charset="0"/>
              </a:rPr>
              <a:t>Desiderabilità</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3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Calibri" panose="020F0502020204030204" pitchFamily="34" charset="0"/>
            </a:endParaRPr>
          </a:p>
        </p:txBody>
      </p:sp>
      <p:sp>
        <p:nvSpPr>
          <p:cNvPr id="28" name="Textfeld 7">
            <a:extLst>
              <a:ext uri="{FF2B5EF4-FFF2-40B4-BE49-F238E27FC236}">
                <a16:creationId xmlns:a16="http://schemas.microsoft.com/office/drawing/2014/main" id="{4DA3C44D-CD09-944D-93C1-00F8734D234F}"/>
              </a:ext>
            </a:extLst>
          </p:cNvPr>
          <p:cNvSpPr txBox="1"/>
          <p:nvPr/>
        </p:nvSpPr>
        <p:spPr>
          <a:xfrm>
            <a:off x="2130322" y="4309703"/>
            <a:ext cx="109517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chemeClr val="bg1"/>
                </a:solidFill>
                <a:effectLst/>
                <a:uLnTx/>
                <a:uFillTx/>
                <a:latin typeface="Century Gothic" panose="020B0502020202020204" pitchFamily="34" charset="0"/>
                <a:ea typeface="+mn-ea"/>
                <a:cs typeface="Calibri" panose="020F0502020204030204" pitchFamily="34" charset="0"/>
              </a:rPr>
              <a:t>Redditività</a:t>
            </a:r>
            <a:endParaRPr kumimoji="0" lang="de-CH" sz="1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Calibri" panose="020F0502020204030204" pitchFamily="34" charset="0"/>
            </a:endParaRPr>
          </a:p>
        </p:txBody>
      </p:sp>
      <p:sp>
        <p:nvSpPr>
          <p:cNvPr id="29" name="Textfeld 7">
            <a:extLst>
              <a:ext uri="{FF2B5EF4-FFF2-40B4-BE49-F238E27FC236}">
                <a16:creationId xmlns:a16="http://schemas.microsoft.com/office/drawing/2014/main" id="{4A4E7AA5-D713-DE43-0EAE-2B3B5AFCCD27}"/>
              </a:ext>
            </a:extLst>
          </p:cNvPr>
          <p:cNvSpPr txBox="1"/>
          <p:nvPr/>
        </p:nvSpPr>
        <p:spPr>
          <a:xfrm>
            <a:off x="2248054" y="3104178"/>
            <a:ext cx="848309" cy="49244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Calibri" panose="020F0502020204030204" pitchFamily="34" charset="0"/>
              </a:rPr>
              <a:t>Fattibilità</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4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Calibri" panose="020F0502020204030204" pitchFamily="34" charset="0"/>
            </a:endParaRPr>
          </a:p>
        </p:txBody>
      </p:sp>
      <p:sp>
        <p:nvSpPr>
          <p:cNvPr id="31" name="Rechteck 30">
            <a:extLst>
              <a:ext uri="{FF2B5EF4-FFF2-40B4-BE49-F238E27FC236}">
                <a16:creationId xmlns:a16="http://schemas.microsoft.com/office/drawing/2014/main" id="{A1BA5079-6DAC-FDEE-7DE8-C7D6FBCBF3FF}"/>
              </a:ext>
            </a:extLst>
          </p:cNvPr>
          <p:cNvSpPr/>
          <p:nvPr/>
        </p:nvSpPr>
        <p:spPr>
          <a:xfrm>
            <a:off x="3788546" y="1549149"/>
            <a:ext cx="7153941" cy="830997"/>
          </a:xfrm>
          <a:prstGeom prst="rect">
            <a:avLst/>
          </a:prstGeom>
        </p:spPr>
        <p:txBody>
          <a:bodyPr wrap="square">
            <a:spAutoFit/>
          </a:bodyPr>
          <a:lstStyle/>
          <a:p>
            <a:pPr marL="354013" marR="0" lvl="0" indent="-354013" algn="l" defTabSz="914400" rtl="0" eaLnBrk="1" fontAlgn="auto" latinLnBrk="0" hangingPunct="1">
              <a:lnSpc>
                <a:spcPct val="100000"/>
              </a:lnSpc>
              <a:spcBef>
                <a:spcPts val="0"/>
              </a:spcBef>
              <a:spcAft>
                <a:spcPts val="0"/>
              </a:spcAft>
              <a:buClr>
                <a:srgbClr val="073450"/>
              </a:buClr>
              <a:buSzTx/>
              <a:buFont typeface="Century Gothic" panose="020B0502020202020204" pitchFamily="34" charset="0"/>
              <a:buChar char="●"/>
              <a:tabLst/>
              <a:defRPr/>
            </a:pPr>
            <a:r>
              <a:rPr kumimoji="0" lang="de-CH" sz="16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La soluzione soddisfa le </a:t>
            </a:r>
            <a:r>
              <a:rPr kumimoji="0" lang="de-CH" sz="1600" b="0" i="0" u="none" strike="noStrike" kern="1200" cap="none" spc="0" normalizeH="0" baseline="0" noProof="0" dirty="0" err="1">
                <a:ln>
                  <a:noFill/>
                </a:ln>
                <a:solidFill>
                  <a:srgbClr val="073450"/>
                </a:solidFill>
                <a:effectLst/>
                <a:uLnTx/>
                <a:uFillTx/>
                <a:latin typeface="Century Gothic" panose="020B0502020202020204" pitchFamily="34" charset="0"/>
                <a:ea typeface="+mn-ea"/>
                <a:cs typeface="+mn-cs"/>
              </a:rPr>
              <a:t>esigenze</a:t>
            </a:r>
            <a:r>
              <a:rPr kumimoji="0" lang="de-CH" sz="16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 </a:t>
            </a:r>
            <a:r>
              <a:rPr kumimoji="0" lang="de-CH" sz="1600" b="0" i="0" u="none" strike="noStrike" kern="1200" cap="none" spc="0" normalizeH="0" baseline="0" noProof="0" dirty="0" err="1">
                <a:ln>
                  <a:noFill/>
                </a:ln>
                <a:solidFill>
                  <a:srgbClr val="073450"/>
                </a:solidFill>
                <a:effectLst/>
                <a:uLnTx/>
                <a:uFillTx/>
                <a:latin typeface="Century Gothic" panose="020B0502020202020204" pitchFamily="34" charset="0"/>
                <a:ea typeface="+mn-ea"/>
                <a:cs typeface="+mn-cs"/>
              </a:rPr>
              <a:t>degli</a:t>
            </a:r>
            <a:r>
              <a:rPr kumimoji="0" lang="de-CH" sz="16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/delle utenti?</a:t>
            </a:r>
          </a:p>
          <a:p>
            <a:pPr marL="354013" lvl="0" indent="-354013">
              <a:buClr>
                <a:srgbClr val="073450"/>
              </a:buClr>
              <a:buFont typeface="Century Gothic" panose="020B0502020202020204" pitchFamily="34" charset="0"/>
              <a:buChar char="●"/>
              <a:defRPr/>
            </a:pPr>
            <a:r>
              <a:rPr lang="de-CH" sz="1600" dirty="0">
                <a:solidFill>
                  <a:srgbClr val="073450"/>
                </a:solidFill>
                <a:latin typeface="Century Gothic" panose="020B0502020202020204" pitchFamily="34" charset="0"/>
              </a:rPr>
              <a:t>Cosa è veramente importante e auspicabile per le persone che utilizzeranno la soluzione o ne saranno interessate?</a:t>
            </a:r>
          </a:p>
        </p:txBody>
      </p:sp>
      <p:sp>
        <p:nvSpPr>
          <p:cNvPr id="32" name="Rechteck 31">
            <a:extLst>
              <a:ext uri="{FF2B5EF4-FFF2-40B4-BE49-F238E27FC236}">
                <a16:creationId xmlns:a16="http://schemas.microsoft.com/office/drawing/2014/main" id="{D23EF69F-2E05-FA17-870A-09BCBFC63970}"/>
              </a:ext>
            </a:extLst>
          </p:cNvPr>
          <p:cNvSpPr/>
          <p:nvPr/>
        </p:nvSpPr>
        <p:spPr>
          <a:xfrm>
            <a:off x="3783742" y="5331768"/>
            <a:ext cx="7684358" cy="1077218"/>
          </a:xfrm>
          <a:prstGeom prst="rect">
            <a:avLst/>
          </a:prstGeom>
        </p:spPr>
        <p:txBody>
          <a:bodyPr wrap="square">
            <a:spAutoFit/>
          </a:bodyPr>
          <a:lstStyle/>
          <a:p>
            <a:pPr marL="354013" marR="0" lvl="0" indent="-354013" algn="l" defTabSz="914400" rtl="0" eaLnBrk="1" fontAlgn="auto" latinLnBrk="0" hangingPunct="1">
              <a:lnSpc>
                <a:spcPct val="100000"/>
              </a:lnSpc>
              <a:spcBef>
                <a:spcPts val="0"/>
              </a:spcBef>
              <a:spcAft>
                <a:spcPts val="0"/>
              </a:spcAft>
              <a:buClr>
                <a:srgbClr val="073450"/>
              </a:buClr>
              <a:buSzTx/>
              <a:buFont typeface="Century Gothic" panose="020B0502020202020204" pitchFamily="34" charset="0"/>
              <a:buChar char="●"/>
              <a:tabLst/>
              <a:defRPr/>
            </a:pPr>
            <a:r>
              <a:rPr kumimoji="0" lang="en-US" sz="16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È la scelta giusta? </a:t>
            </a:r>
          </a:p>
          <a:p>
            <a:pPr marL="354013" marR="0" lvl="0" indent="-354013" algn="l" defTabSz="914400" rtl="0" eaLnBrk="1" fontAlgn="auto" latinLnBrk="0" hangingPunct="1">
              <a:lnSpc>
                <a:spcPct val="100000"/>
              </a:lnSpc>
              <a:spcBef>
                <a:spcPts val="0"/>
              </a:spcBef>
              <a:spcAft>
                <a:spcPts val="0"/>
              </a:spcAft>
              <a:buClr>
                <a:srgbClr val="073450"/>
              </a:buClr>
              <a:buSzTx/>
              <a:buFont typeface="Century Gothic" panose="020B0502020202020204" pitchFamily="34" charset="0"/>
              <a:buChar char="●"/>
              <a:tabLst/>
              <a:defRPr/>
            </a:pPr>
            <a:r>
              <a:rPr kumimoji="0" lang="en-US" sz="16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Quali sono le decisioni responsabili per le persone e per il pianeta?</a:t>
            </a:r>
          </a:p>
          <a:p>
            <a:pPr marL="354013" marR="0" lvl="0" indent="-354013" algn="l" defTabSz="914400" rtl="0" eaLnBrk="1" fontAlgn="auto" latinLnBrk="0" hangingPunct="1">
              <a:lnSpc>
                <a:spcPct val="100000"/>
              </a:lnSpc>
              <a:spcBef>
                <a:spcPts val="0"/>
              </a:spcBef>
              <a:spcAft>
                <a:spcPts val="0"/>
              </a:spcAft>
              <a:buClr>
                <a:srgbClr val="073450"/>
              </a:buClr>
              <a:buSzTx/>
              <a:buFont typeface="Century Gothic" panose="020B0502020202020204" pitchFamily="34" charset="0"/>
              <a:buChar char="●"/>
              <a:tabLst/>
              <a:defRPr/>
            </a:pPr>
            <a:r>
              <a:rPr lang="it-IT" sz="1600" dirty="0">
                <a:solidFill>
                  <a:srgbClr val="073450"/>
                </a:solidFill>
                <a:latin typeface="Century Gothic" panose="020B0502020202020204" pitchFamily="34" charset="0"/>
              </a:rPr>
              <a:t>La soluzione potrebbe causare danni alle persone o all’ambiente? Tenete conto anche di eventuali conseguenze indesiderate.</a:t>
            </a:r>
            <a:endParaRPr kumimoji="0" lang="en-US" sz="16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endParaRPr>
          </a:p>
        </p:txBody>
      </p:sp>
      <p:sp>
        <p:nvSpPr>
          <p:cNvPr id="33" name="Rechteck 32">
            <a:extLst>
              <a:ext uri="{FF2B5EF4-FFF2-40B4-BE49-F238E27FC236}">
                <a16:creationId xmlns:a16="http://schemas.microsoft.com/office/drawing/2014/main" id="{243B0AEA-03F5-A5D0-458E-33A8ECDEFB25}"/>
              </a:ext>
            </a:extLst>
          </p:cNvPr>
          <p:cNvSpPr/>
          <p:nvPr/>
        </p:nvSpPr>
        <p:spPr>
          <a:xfrm>
            <a:off x="3788546" y="2754299"/>
            <a:ext cx="7679554" cy="830997"/>
          </a:xfrm>
          <a:prstGeom prst="rect">
            <a:avLst/>
          </a:prstGeom>
        </p:spPr>
        <p:txBody>
          <a:bodyPr wrap="square">
            <a:spAutoFit/>
          </a:bodyPr>
          <a:lstStyle/>
          <a:p>
            <a:pPr marL="354013" marR="0" lvl="0" indent="-354013" algn="l" defTabSz="914400" rtl="0" eaLnBrk="1" fontAlgn="auto" latinLnBrk="0" hangingPunct="1">
              <a:lnSpc>
                <a:spcPct val="100000"/>
              </a:lnSpc>
              <a:spcBef>
                <a:spcPts val="0"/>
              </a:spcBef>
              <a:spcAft>
                <a:spcPts val="0"/>
              </a:spcAft>
              <a:buClr>
                <a:srgbClr val="073450"/>
              </a:buClr>
              <a:buSzTx/>
              <a:buFont typeface="Century Gothic" panose="020B0502020202020204" pitchFamily="34" charset="0"/>
              <a:buChar char="●"/>
              <a:tabLst/>
              <a:defRPr/>
            </a:pPr>
            <a:r>
              <a:rPr kumimoji="0" lang="de-CH" sz="16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La soluzione è tecnicamente realizzabile?</a:t>
            </a:r>
          </a:p>
          <a:p>
            <a:pPr marL="354013" marR="0" lvl="0" indent="-354013" algn="l" defTabSz="914400" rtl="0" eaLnBrk="1" fontAlgn="auto" latinLnBrk="0" hangingPunct="1">
              <a:lnSpc>
                <a:spcPct val="100000"/>
              </a:lnSpc>
              <a:spcBef>
                <a:spcPts val="0"/>
              </a:spcBef>
              <a:spcAft>
                <a:spcPts val="0"/>
              </a:spcAft>
              <a:buClr>
                <a:srgbClr val="073450"/>
              </a:buClr>
              <a:buSzTx/>
              <a:buFont typeface="Century Gothic" panose="020B0502020202020204" pitchFamily="34" charset="0"/>
              <a:buChar char="●"/>
              <a:tabLst/>
              <a:defRPr/>
            </a:pPr>
            <a:r>
              <a:rPr kumimoji="0" lang="de-CH" sz="16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Potete implementare </a:t>
            </a:r>
            <a:r>
              <a:rPr lang="de-CH" sz="1600" noProof="0" dirty="0">
                <a:solidFill>
                  <a:srgbClr val="073450"/>
                </a:solidFill>
                <a:latin typeface="Century Gothic" panose="020B0502020202020204" pitchFamily="34" charset="0"/>
              </a:rPr>
              <a:t>la soluzione con </a:t>
            </a:r>
            <a:r>
              <a:rPr kumimoji="0" lang="de-CH" sz="16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le competenze, le tecnologie e l’infrastruttura di cui disponete? </a:t>
            </a:r>
          </a:p>
        </p:txBody>
      </p:sp>
      <p:sp>
        <p:nvSpPr>
          <p:cNvPr id="34" name="Rechteck 33">
            <a:extLst>
              <a:ext uri="{FF2B5EF4-FFF2-40B4-BE49-F238E27FC236}">
                <a16:creationId xmlns:a16="http://schemas.microsoft.com/office/drawing/2014/main" id="{93AA3B15-AF7F-90E4-C3E4-984836714230}"/>
              </a:ext>
            </a:extLst>
          </p:cNvPr>
          <p:cNvSpPr/>
          <p:nvPr/>
        </p:nvSpPr>
        <p:spPr>
          <a:xfrm>
            <a:off x="3788546" y="4093666"/>
            <a:ext cx="6133930" cy="830997"/>
          </a:xfrm>
          <a:prstGeom prst="rect">
            <a:avLst/>
          </a:prstGeom>
        </p:spPr>
        <p:txBody>
          <a:bodyPr wrap="square">
            <a:spAutoFit/>
          </a:bodyPr>
          <a:lstStyle/>
          <a:p>
            <a:pPr marL="354013" marR="0" lvl="0" indent="-354013" algn="l" defTabSz="914400" rtl="0" eaLnBrk="1" fontAlgn="auto" latinLnBrk="0" hangingPunct="1">
              <a:lnSpc>
                <a:spcPct val="100000"/>
              </a:lnSpc>
              <a:spcBef>
                <a:spcPts val="0"/>
              </a:spcBef>
              <a:spcAft>
                <a:spcPts val="0"/>
              </a:spcAft>
              <a:buClr>
                <a:srgbClr val="073450"/>
              </a:buClr>
              <a:buSzTx/>
              <a:buFont typeface="Century Gothic" panose="020B0502020202020204" pitchFamily="34" charset="0"/>
              <a:buChar char="●"/>
              <a:tabLst/>
              <a:defRPr/>
            </a:pPr>
            <a:r>
              <a:rPr kumimoji="0" lang="en-US" sz="16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Cosa è realizzabile nelle attuali condizioni commerciali ed economiche?</a:t>
            </a:r>
          </a:p>
          <a:p>
            <a:pPr marL="354013" marR="0" lvl="0" indent="-354013" algn="l" defTabSz="914400" rtl="0" eaLnBrk="1" fontAlgn="auto" latinLnBrk="0" hangingPunct="1">
              <a:lnSpc>
                <a:spcPct val="100000"/>
              </a:lnSpc>
              <a:spcBef>
                <a:spcPts val="0"/>
              </a:spcBef>
              <a:spcAft>
                <a:spcPts val="0"/>
              </a:spcAft>
              <a:buClr>
                <a:srgbClr val="073450"/>
              </a:buClr>
              <a:buSzTx/>
              <a:buFont typeface="Century Gothic" panose="020B0502020202020204" pitchFamily="34" charset="0"/>
              <a:buChar char="●"/>
              <a:tabLst/>
              <a:defRPr/>
            </a:pPr>
            <a:r>
              <a:rPr kumimoji="0" lang="en-US" sz="1600" b="0" i="0" u="none" strike="noStrike" kern="1200" cap="none" spc="0" normalizeH="0" baseline="0" noProof="0" dirty="0">
                <a:ln>
                  <a:noFill/>
                </a:ln>
                <a:solidFill>
                  <a:srgbClr val="073450"/>
                </a:solidFill>
                <a:effectLst/>
                <a:uLnTx/>
                <a:uFillTx/>
                <a:latin typeface="Century Gothic" panose="020B0502020202020204" pitchFamily="34" charset="0"/>
                <a:ea typeface="+mn-ea"/>
                <a:cs typeface="+mn-cs"/>
              </a:rPr>
              <a:t>È economicamente redditizio?</a:t>
            </a:r>
          </a:p>
        </p:txBody>
      </p:sp>
      <p:sp>
        <p:nvSpPr>
          <p:cNvPr id="38" name="Textfeld 7">
            <a:extLst>
              <a:ext uri="{FF2B5EF4-FFF2-40B4-BE49-F238E27FC236}">
                <a16:creationId xmlns:a16="http://schemas.microsoft.com/office/drawing/2014/main" id="{1A0CFAC1-B6BC-65B9-5772-D325ABB81544}"/>
              </a:ext>
            </a:extLst>
          </p:cNvPr>
          <p:cNvSpPr txBox="1"/>
          <p:nvPr/>
        </p:nvSpPr>
        <p:spPr>
          <a:xfrm>
            <a:off x="2285754" y="5541434"/>
            <a:ext cx="795411" cy="67710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dirty="0" err="1">
                <a:solidFill>
                  <a:schemeClr val="bg1"/>
                </a:solidFill>
                <a:latin typeface="Century Gothic" panose="020B0502020202020204" pitchFamily="34" charset="0"/>
                <a:cs typeface="Calibri" panose="020F0502020204030204" pitchFamily="34" charset="0"/>
              </a:rPr>
              <a:t>Respon</a:t>
            </a:r>
            <a:r>
              <a:rPr lang="en-US" sz="1200" b="1" dirty="0">
                <a:solidFill>
                  <a:schemeClr val="bg1"/>
                </a:solidFill>
                <a:latin typeface="Century Gothic" panose="020B0502020202020204" pitchFamily="34" charset="0"/>
                <a:cs typeface="Calibri" panose="020F0502020204030204" pitchFamily="34" charset="0"/>
              </a:rPr>
              <a:t>-</a:t>
            </a:r>
            <a:br>
              <a:rPr lang="en-US" sz="1200" b="1" dirty="0">
                <a:solidFill>
                  <a:schemeClr val="bg1"/>
                </a:solidFill>
                <a:latin typeface="Century Gothic" panose="020B0502020202020204" pitchFamily="34" charset="0"/>
                <a:cs typeface="Calibri" panose="020F0502020204030204" pitchFamily="34" charset="0"/>
              </a:rPr>
            </a:br>
            <a:r>
              <a:rPr lang="en-US" sz="1200" b="1" dirty="0" err="1">
                <a:solidFill>
                  <a:schemeClr val="bg1"/>
                </a:solidFill>
                <a:latin typeface="Century Gothic" panose="020B0502020202020204" pitchFamily="34" charset="0"/>
                <a:cs typeface="Calibri" panose="020F0502020204030204" pitchFamily="34" charset="0"/>
              </a:rPr>
              <a:t>sabilità</a:t>
            </a:r>
            <a:endParaRPr lang="en-US" sz="1200" b="1" dirty="0">
              <a:solidFill>
                <a:schemeClr val="bg1"/>
              </a:solidFill>
              <a:latin typeface="Century Gothic" panose="020B050202020202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Calibri" panose="020F0502020204030204" pitchFamily="34" charset="0"/>
            </a:endParaRPr>
          </a:p>
        </p:txBody>
      </p:sp>
      <p:sp>
        <p:nvSpPr>
          <p:cNvPr id="3" name="Foliennummernplatzhalter 1">
            <a:extLst>
              <a:ext uri="{FF2B5EF4-FFF2-40B4-BE49-F238E27FC236}">
                <a16:creationId xmlns:a16="http://schemas.microsoft.com/office/drawing/2014/main" id="{D37C2EA8-532C-859D-42D2-DAB2ECC8C5B2}"/>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7</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2" name="Textfeld 12">
            <a:extLst>
              <a:ext uri="{FF2B5EF4-FFF2-40B4-BE49-F238E27FC236}">
                <a16:creationId xmlns:a16="http://schemas.microsoft.com/office/drawing/2014/main" id="{AF164AA9-4588-9D36-C9D5-B84F393B0696}"/>
              </a:ext>
            </a:extLst>
          </p:cNvPr>
          <p:cNvSpPr txBox="1"/>
          <p:nvPr/>
        </p:nvSpPr>
        <p:spPr>
          <a:xfrm>
            <a:off x="2288292" y="6473795"/>
            <a:ext cx="8806595"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Fonte: </a:t>
            </a:r>
            <a:r>
              <a:rPr kumimoji="0" lang="en-US" sz="1000"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Der Design-Thinking-Prozess Schritt für Schritt erklärt. https://www.youtube.com/watch?v=McTh-xzxfRE&amp;t=663s</a:t>
            </a:r>
          </a:p>
        </p:txBody>
      </p:sp>
      <p:grpSp>
        <p:nvGrpSpPr>
          <p:cNvPr id="5" name="Gruppieren 4">
            <a:extLst>
              <a:ext uri="{FF2B5EF4-FFF2-40B4-BE49-F238E27FC236}">
                <a16:creationId xmlns:a16="http://schemas.microsoft.com/office/drawing/2014/main" id="{60A70D25-9892-763E-D417-BDC9014E0E6B}"/>
              </a:ext>
            </a:extLst>
          </p:cNvPr>
          <p:cNvGrpSpPr/>
          <p:nvPr/>
        </p:nvGrpSpPr>
        <p:grpSpPr>
          <a:xfrm>
            <a:off x="10731053" y="-1959"/>
            <a:ext cx="1454331" cy="1277285"/>
            <a:chOff x="10737669" y="0"/>
            <a:chExt cx="1454331" cy="1277285"/>
          </a:xfrm>
        </p:grpSpPr>
        <p:sp>
          <p:nvSpPr>
            <p:cNvPr id="6" name="Rechteck 5">
              <a:extLst>
                <a:ext uri="{FF2B5EF4-FFF2-40B4-BE49-F238E27FC236}">
                  <a16:creationId xmlns:a16="http://schemas.microsoft.com/office/drawing/2014/main" id="{E6CE1045-71B6-ACF1-BC4B-65FBBDD1882B}"/>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lang="ru-RU"/>
              </a:defPPr>
              <a:lvl1pPr marL="0" marR="0" lvl="0"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1pPr>
              <a:lvl2pPr marL="457200" marR="0" lvl="1"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2pPr>
              <a:lvl3pPr marL="914400" marR="0" lvl="2"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3pPr>
              <a:lvl4pPr marL="1371600" marR="0" lvl="3"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4pPr>
              <a:lvl5pPr marL="1828800" marR="0" lvl="4"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5pPr>
              <a:lvl6pPr marL="2286000" marR="0" lvl="5"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6pPr>
              <a:lvl7pPr marL="2743200" marR="0" lvl="6"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7pPr>
              <a:lvl8pPr marL="3200400" marR="0" lvl="7"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8pPr>
              <a:lvl9pPr marL="3657600" marR="0" lvl="8" algn="l" defTabSz="914400" rtl="0" eaLnBrk="1" latinLnBrk="0" hangingPunct="1">
                <a:lnSpc>
                  <a:spcPct val="100000"/>
                </a:lnSpc>
                <a:spcBef>
                  <a:spcPts val="0"/>
                </a:spcBef>
                <a:spcAft>
                  <a:spcPts val="0"/>
                </a:spcAft>
                <a:buClr>
                  <a:srgbClr val="000000"/>
                </a:buClr>
                <a:buFont typeface="Arial"/>
                <a:defRPr sz="1800" b="0" i="0" u="none" strike="noStrike" kern="1200" cap="none">
                  <a:solidFill>
                    <a:schemeClr val="lt1"/>
                  </a:solidFill>
                  <a:latin typeface="+mn-lt"/>
                  <a:ea typeface="+mn-ea"/>
                  <a:cs typeface="+mn-cs"/>
                  <a:sym typeface="Arial"/>
                </a:defRPr>
              </a:lvl9pPr>
            </a:lstStyle>
            <a:p>
              <a:pPr algn="ctr"/>
              <a:endParaRPr lang="de-CH"/>
            </a:p>
          </p:txBody>
        </p:sp>
        <p:pic>
          <p:nvPicPr>
            <p:cNvPr id="7" name="Grafik 6">
              <a:extLst>
                <a:ext uri="{FF2B5EF4-FFF2-40B4-BE49-F238E27FC236}">
                  <a16:creationId xmlns:a16="http://schemas.microsoft.com/office/drawing/2014/main" id="{F4BF6D20-D258-614A-7A18-D9B623C30B7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pic>
        <p:nvPicPr>
          <p:cNvPr id="8" name="Grafik 7">
            <a:extLst>
              <a:ext uri="{FF2B5EF4-FFF2-40B4-BE49-F238E27FC236}">
                <a16:creationId xmlns:a16="http://schemas.microsoft.com/office/drawing/2014/main" id="{A78815F7-C4C8-C63C-434B-FC7D75AAF6E4}"/>
              </a:ext>
            </a:extLst>
          </p:cNvPr>
          <p:cNvPicPr>
            <a:picLocks noChangeAspect="1"/>
          </p:cNvPicPr>
          <p:nvPr/>
        </p:nvPicPr>
        <p:blipFill>
          <a:blip r:embed="rId4" cstate="email">
            <a:extLst>
              <a:ext uri="{28A0092B-C50C-407E-A947-70E740481C1C}">
                <a14:useLocalDpi xmlns:a14="http://schemas.microsoft.com/office/drawing/2010/main"/>
              </a:ext>
            </a:extLst>
          </a:blip>
          <a:srcRect l="15420" t="9003" r="19824" b="17236"/>
          <a:stretch>
            <a:fillRect/>
          </a:stretch>
        </p:blipFill>
        <p:spPr>
          <a:xfrm>
            <a:off x="9664359" y="9003"/>
            <a:ext cx="1156848" cy="1317734"/>
          </a:xfrm>
          <a:prstGeom prst="rect">
            <a:avLst/>
          </a:prstGeom>
        </p:spPr>
      </p:pic>
    </p:spTree>
    <p:extLst>
      <p:ext uri="{BB962C8B-B14F-4D97-AF65-F5344CB8AC3E}">
        <p14:creationId xmlns:p14="http://schemas.microsoft.com/office/powerpoint/2010/main" val="2385309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8E69D3B5-FDED-4BF3-A25F-C6C18DA6A15E}"/>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8</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4" name="Titel 1">
            <a:extLst>
              <a:ext uri="{FF2B5EF4-FFF2-40B4-BE49-F238E27FC236}">
                <a16:creationId xmlns:a16="http://schemas.microsoft.com/office/drawing/2014/main" id="{25BF81B5-3425-414F-AE66-F61593BD5B89}"/>
              </a:ext>
            </a:extLst>
          </p:cNvPr>
          <p:cNvSpPr>
            <a:spLocks noGrp="1"/>
          </p:cNvSpPr>
          <p:nvPr>
            <p:ph type="title"/>
          </p:nvPr>
        </p:nvSpPr>
        <p:spPr>
          <a:xfrm>
            <a:off x="6000763" y="2618390"/>
            <a:ext cx="6191237" cy="1811719"/>
          </a:xfrm>
        </p:spPr>
        <p:txBody>
          <a:bodyPr>
            <a:noAutofit/>
          </a:bodyPr>
          <a:lstStyle/>
          <a:p>
            <a:pPr>
              <a:lnSpc>
                <a:spcPct val="100000"/>
              </a:lnSpc>
              <a:spcBef>
                <a:spcPts val="600"/>
              </a:spcBef>
              <a:spcAft>
                <a:spcPts val="1200"/>
              </a:spcAft>
            </a:pPr>
            <a:br>
              <a:rPr lang="de-DE" altLang="fr-FR" sz="3200" dirty="0">
                <a:solidFill>
                  <a:srgbClr val="0B4874"/>
                </a:solidFill>
                <a:cs typeface="Arial" pitchFamily="34" charset="0"/>
              </a:rPr>
            </a:br>
            <a:r>
              <a:rPr lang="de-DE" altLang="fr-FR" sz="3200" b="0" dirty="0">
                <a:solidFill>
                  <a:srgbClr val="0B4874"/>
                </a:solidFill>
                <a:cs typeface="Arial" pitchFamily="34" charset="0"/>
              </a:rPr>
              <a:t>Unità didattica</a:t>
            </a:r>
            <a:br>
              <a:rPr lang="de-DE" altLang="fr-FR" sz="3200" dirty="0">
                <a:solidFill>
                  <a:srgbClr val="0B4874"/>
                </a:solidFill>
                <a:cs typeface="Arial" pitchFamily="34" charset="0"/>
              </a:rPr>
            </a:br>
            <a:r>
              <a:rPr lang="en-US" sz="3200" noProof="0" dirty="0">
                <a:solidFill>
                  <a:srgbClr val="0B4874"/>
                </a:solidFill>
                <a:cs typeface="Arial" pitchFamily="34" charset="0"/>
              </a:rPr>
              <a:t>Comprendere le esigenze </a:t>
            </a:r>
            <a:r>
              <a:rPr lang="en-US" sz="3200" noProof="0" dirty="0" err="1">
                <a:solidFill>
                  <a:srgbClr val="0B4874"/>
                </a:solidFill>
                <a:cs typeface="Arial" pitchFamily="34" charset="0"/>
              </a:rPr>
              <a:t>dei</a:t>
            </a:r>
            <a:r>
              <a:rPr lang="en-US" sz="3200" noProof="0" dirty="0">
                <a:solidFill>
                  <a:srgbClr val="0B4874"/>
                </a:solidFill>
                <a:cs typeface="Arial" pitchFamily="34" charset="0"/>
              </a:rPr>
              <a:t> </a:t>
            </a:r>
            <a:r>
              <a:rPr lang="en-US" sz="3200" noProof="0" dirty="0" err="1">
                <a:solidFill>
                  <a:srgbClr val="0B4874"/>
                </a:solidFill>
                <a:cs typeface="Arial" pitchFamily="34" charset="0"/>
              </a:rPr>
              <a:t>propri</a:t>
            </a:r>
            <a:r>
              <a:rPr lang="en-US" sz="3200" dirty="0">
                <a:solidFill>
                  <a:srgbClr val="0B4874"/>
                </a:solidFill>
                <a:cs typeface="Arial" pitchFamily="34" charset="0"/>
              </a:rPr>
              <a:t>/</a:t>
            </a:r>
            <a:r>
              <a:rPr lang="en-US" sz="3200" noProof="0" dirty="0">
                <a:solidFill>
                  <a:srgbClr val="0B4874"/>
                </a:solidFill>
                <a:cs typeface="Arial" pitchFamily="34" charset="0"/>
              </a:rPr>
              <a:t>delle </a:t>
            </a:r>
            <a:r>
              <a:rPr lang="en-US" sz="3200" noProof="0" dirty="0" err="1">
                <a:solidFill>
                  <a:srgbClr val="0B4874"/>
                </a:solidFill>
                <a:cs typeface="Arial" pitchFamily="34" charset="0"/>
              </a:rPr>
              <a:t>proprie</a:t>
            </a:r>
            <a:r>
              <a:rPr lang="en-US" sz="3200" noProof="0" dirty="0">
                <a:solidFill>
                  <a:srgbClr val="0B4874"/>
                </a:solidFill>
                <a:cs typeface="Arial" pitchFamily="34" charset="0"/>
              </a:rPr>
              <a:t> </a:t>
            </a:r>
            <a:r>
              <a:rPr lang="en-US" sz="3200" noProof="0" dirty="0" err="1">
                <a:solidFill>
                  <a:srgbClr val="0B4874"/>
                </a:solidFill>
                <a:cs typeface="Arial" pitchFamily="34" charset="0"/>
              </a:rPr>
              <a:t>clienti</a:t>
            </a:r>
            <a:endParaRPr lang="de-CH" sz="3200" dirty="0">
              <a:solidFill>
                <a:srgbClr val="0B4874"/>
              </a:solidFill>
              <a:cs typeface="Arial" pitchFamily="34" charset="0"/>
            </a:endParaRPr>
          </a:p>
        </p:txBody>
      </p:sp>
      <p:sp>
        <p:nvSpPr>
          <p:cNvPr id="2" name="Textplatzhalter 3">
            <a:extLst>
              <a:ext uri="{FF2B5EF4-FFF2-40B4-BE49-F238E27FC236}">
                <a16:creationId xmlns:a16="http://schemas.microsoft.com/office/drawing/2014/main" id="{1F737733-87A0-1BBE-53C1-25EAF79284E1}"/>
              </a:ext>
            </a:extLst>
          </p:cNvPr>
          <p:cNvSpPr txBox="1">
            <a:spLocks/>
          </p:cNvSpPr>
          <p:nvPr/>
        </p:nvSpPr>
        <p:spPr>
          <a:xfrm>
            <a:off x="10185286" y="2071198"/>
            <a:ext cx="1536952" cy="341632"/>
          </a:xfrm>
          <a:prstGeom prst="rect">
            <a:avLst/>
          </a:prstGeom>
        </p:spPr>
        <p:txBody>
          <a:bodyPr vert="horz" wrap="square" lIns="91440" tIns="45720" rIns="91440"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800" b="1" dirty="0">
                <a:solidFill>
                  <a:schemeClr val="tx1"/>
                </a:solidFill>
                <a:ea typeface="ＭＳ Ｐゴシック" charset="0"/>
                <a:cs typeface="Arial"/>
              </a:rPr>
              <a:t>Persona</a:t>
            </a:r>
            <a:endParaRPr lang="de-DE" sz="1800" b="1" dirty="0">
              <a:solidFill>
                <a:schemeClr val="tx1"/>
              </a:solidFill>
              <a:ea typeface="ＭＳ Ｐゴシック" charset="0"/>
              <a:cs typeface="Arial"/>
            </a:endParaRPr>
          </a:p>
        </p:txBody>
      </p:sp>
      <p:sp>
        <p:nvSpPr>
          <p:cNvPr id="5" name="Ellipse 16">
            <a:extLst>
              <a:ext uri="{FF2B5EF4-FFF2-40B4-BE49-F238E27FC236}">
                <a16:creationId xmlns:a16="http://schemas.microsoft.com/office/drawing/2014/main" id="{2FCD329C-5ACC-44C9-DBBB-113EE4743B48}"/>
              </a:ext>
            </a:extLst>
          </p:cNvPr>
          <p:cNvSpPr/>
          <p:nvPr/>
        </p:nvSpPr>
        <p:spPr>
          <a:xfrm>
            <a:off x="10386189" y="941677"/>
            <a:ext cx="1135146" cy="1136164"/>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6" name="Freeform 5">
            <a:extLst>
              <a:ext uri="{FF2B5EF4-FFF2-40B4-BE49-F238E27FC236}">
                <a16:creationId xmlns:a16="http://schemas.microsoft.com/office/drawing/2014/main" id="{6BEF67E7-BB54-A4D6-DA3A-6174CDA71ED3}"/>
              </a:ext>
            </a:extLst>
          </p:cNvPr>
          <p:cNvSpPr>
            <a:spLocks noEditPoints="1"/>
          </p:cNvSpPr>
          <p:nvPr/>
        </p:nvSpPr>
        <p:spPr bwMode="auto">
          <a:xfrm>
            <a:off x="10612923" y="1165294"/>
            <a:ext cx="681678" cy="682288"/>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defTabSz="1632741"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ndParaRPr>
          </a:p>
        </p:txBody>
      </p:sp>
    </p:spTree>
    <p:extLst>
      <p:ext uri="{BB962C8B-B14F-4D97-AF65-F5344CB8AC3E}">
        <p14:creationId xmlns:p14="http://schemas.microsoft.com/office/powerpoint/2010/main" val="3993233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62960BD5-B5E6-A2A1-10BB-AB513214238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58213" y="1050913"/>
            <a:ext cx="7875574" cy="5133578"/>
          </a:xfrm>
          <a:prstGeom prst="rect">
            <a:avLst/>
          </a:prstGeom>
        </p:spPr>
      </p:pic>
      <p:sp>
        <p:nvSpPr>
          <p:cNvPr id="6" name="Rectangle 2">
            <a:extLst>
              <a:ext uri="{FF2B5EF4-FFF2-40B4-BE49-F238E27FC236}">
                <a16:creationId xmlns:a16="http://schemas.microsoft.com/office/drawing/2014/main" id="{4E59DCC5-776C-FC2A-0367-97A402E8A2C2}"/>
              </a:ext>
            </a:extLst>
          </p:cNvPr>
          <p:cNvSpPr txBox="1">
            <a:spLocks noChangeArrowheads="1"/>
          </p:cNvSpPr>
          <p:nvPr/>
        </p:nvSpPr>
        <p:spPr bwMode="auto">
          <a:xfrm>
            <a:off x="955852" y="117004"/>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altLang="fr-FR" sz="2400" b="1" i="0" u="none" strike="noStrike" kern="1200" cap="none" spc="0" normalizeH="0" baseline="0" noProof="0" dirty="0" err="1">
                <a:ln>
                  <a:noFill/>
                </a:ln>
                <a:solidFill>
                  <a:srgbClr val="0B4874"/>
                </a:solidFill>
                <a:effectLst/>
                <a:uLnTx/>
                <a:uFillTx/>
                <a:latin typeface="Century Gothic"/>
                <a:ea typeface="ＭＳ Ｐゴシック" charset="0"/>
                <a:cs typeface="Arial"/>
              </a:rPr>
              <a:t>Percezione</a:t>
            </a:r>
            <a:r>
              <a:rPr lang="de-CH" altLang="fr-FR" sz="2400" b="1" dirty="0">
                <a:solidFill>
                  <a:srgbClr val="0B4874"/>
                </a:solidFill>
                <a:latin typeface="Century Gothic"/>
                <a:ea typeface="ＭＳ Ｐゴシック" charset="0"/>
                <a:cs typeface="Arial"/>
              </a:rPr>
              <a:t> </a:t>
            </a:r>
            <a:r>
              <a:rPr kumimoji="0" lang="de-CH" altLang="fr-FR" sz="2400" b="1" i="0" u="none" strike="noStrike" kern="1200" cap="none" spc="0" normalizeH="0" baseline="0" noProof="0" dirty="0" err="1">
                <a:ln>
                  <a:noFill/>
                </a:ln>
                <a:solidFill>
                  <a:srgbClr val="0B4874"/>
                </a:solidFill>
                <a:effectLst/>
                <a:uLnTx/>
                <a:uFillTx/>
                <a:latin typeface="Century Gothic"/>
                <a:ea typeface="ＭＳ Ｐゴシック" charset="0"/>
                <a:cs typeface="Arial"/>
              </a:rPr>
              <a:t>imprenditori</a:t>
            </a:r>
            <a:r>
              <a:rPr kumimoji="0" lang="de-CH"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a:t>
            </a:r>
            <a:r>
              <a:rPr kumimoji="0" lang="de-CH" altLang="fr-FR" sz="2400" b="1" i="0" u="none" strike="noStrike" kern="1200" cap="none" spc="0" normalizeH="0" baseline="0" noProof="0" dirty="0" err="1">
                <a:ln>
                  <a:noFill/>
                </a:ln>
                <a:solidFill>
                  <a:srgbClr val="0B4874"/>
                </a:solidFill>
                <a:effectLst/>
                <a:uLnTx/>
                <a:uFillTx/>
                <a:latin typeface="Century Gothic"/>
                <a:ea typeface="ＭＳ Ｐゴシック" charset="0"/>
                <a:cs typeface="Arial"/>
              </a:rPr>
              <a:t>imprenditrici</a:t>
            </a:r>
            <a:r>
              <a:rPr kumimoji="0" lang="de-CH"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 vs. </a:t>
            </a:r>
            <a:r>
              <a:rPr kumimoji="0" lang="de-CH" altLang="fr-FR" sz="2400" b="1" i="0" u="none" strike="noStrike" kern="1200" cap="none" spc="0" normalizeH="0" baseline="0" noProof="0" dirty="0" err="1">
                <a:ln>
                  <a:noFill/>
                </a:ln>
                <a:solidFill>
                  <a:srgbClr val="0B4874"/>
                </a:solidFill>
                <a:effectLst/>
                <a:uLnTx/>
                <a:uFillTx/>
                <a:latin typeface="Century Gothic"/>
                <a:ea typeface="ＭＳ Ｐゴシック" charset="0"/>
                <a:cs typeface="Arial"/>
              </a:rPr>
              <a:t>percezione</a:t>
            </a:r>
            <a:r>
              <a:rPr kumimoji="0" lang="de-CH"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 </a:t>
            </a:r>
            <a:r>
              <a:rPr kumimoji="0" lang="de-CH" altLang="fr-FR" sz="2400" b="1" i="0" u="none" strike="noStrike" kern="1200" cap="none" spc="0" normalizeH="0" baseline="0" noProof="0" dirty="0" err="1">
                <a:ln>
                  <a:noFill/>
                </a:ln>
                <a:solidFill>
                  <a:srgbClr val="0B4874"/>
                </a:solidFill>
                <a:effectLst/>
                <a:uLnTx/>
                <a:uFillTx/>
                <a:latin typeface="Century Gothic"/>
                <a:ea typeface="ＭＳ Ｐゴシック" charset="0"/>
                <a:cs typeface="Arial"/>
              </a:rPr>
              <a:t>clienti</a:t>
            </a:r>
            <a:endParaRPr kumimoji="0" lang="de-CH"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endParaRPr>
          </a:p>
        </p:txBody>
      </p:sp>
      <p:sp>
        <p:nvSpPr>
          <p:cNvPr id="2" name="CasellaDiTesto 1">
            <a:extLst>
              <a:ext uri="{FF2B5EF4-FFF2-40B4-BE49-F238E27FC236}">
                <a16:creationId xmlns:a16="http://schemas.microsoft.com/office/drawing/2014/main" id="{3F9D183F-9DF2-6780-E648-AF4DBFBFE7CB}"/>
              </a:ext>
            </a:extLst>
          </p:cNvPr>
          <p:cNvSpPr txBox="1"/>
          <p:nvPr/>
        </p:nvSpPr>
        <p:spPr>
          <a:xfrm>
            <a:off x="2158213" y="6233239"/>
            <a:ext cx="6592666" cy="246221"/>
          </a:xfrm>
          <a:prstGeom prst="rect">
            <a:avLst/>
          </a:prstGeom>
          <a:noFill/>
        </p:spPr>
        <p:txBody>
          <a:bodyPr wrap="square">
            <a:spAutoFit/>
          </a:bodyPr>
          <a:lstStyle/>
          <a:p>
            <a:r>
              <a:rPr lang="en-US" sz="1000" b="1" dirty="0">
                <a:solidFill>
                  <a:srgbClr val="686868"/>
                </a:solidFill>
              </a:rPr>
              <a:t>Fonte</a:t>
            </a:r>
            <a:r>
              <a:rPr lang="en-US" sz="1000" dirty="0">
                <a:solidFill>
                  <a:srgbClr val="686868"/>
                </a:solidFill>
              </a:rPr>
              <a:t>: elaborazione propria con l’utilizzo di ChatGPT (OpenAI, 2025).</a:t>
            </a:r>
          </a:p>
        </p:txBody>
      </p:sp>
      <p:sp>
        <p:nvSpPr>
          <p:cNvPr id="4" name="Foliennummernplatzhalter 1">
            <a:extLst>
              <a:ext uri="{FF2B5EF4-FFF2-40B4-BE49-F238E27FC236}">
                <a16:creationId xmlns:a16="http://schemas.microsoft.com/office/drawing/2014/main" id="{C9427FEC-F4E7-D45E-3B70-C910833418C9}"/>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9</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3472703697"/>
      </p:ext>
    </p:extLst>
  </p:cSld>
  <p:clrMapOvr>
    <a:masterClrMapping/>
  </p:clrMapOvr>
</p:sld>
</file>

<file path=ppt/theme/theme1.xml><?xml version="1.0" encoding="utf-8"?>
<a:theme xmlns:a="http://schemas.openxmlformats.org/drawingml/2006/main" name="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1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7293</Words>
  <Application>Microsoft Office PowerPoint</Application>
  <PresentationFormat>Breitbild</PresentationFormat>
  <Paragraphs>451</Paragraphs>
  <Slides>27</Slides>
  <Notes>27</Notes>
  <HiddenSlides>0</HiddenSlides>
  <MMClips>0</MMClips>
  <ScaleCrop>false</ScaleCrop>
  <HeadingPairs>
    <vt:vector size="6" baseType="variant">
      <vt:variant>
        <vt:lpstr>Verwendete Schriftarten</vt:lpstr>
      </vt:variant>
      <vt:variant>
        <vt:i4>9</vt:i4>
      </vt:variant>
      <vt:variant>
        <vt:lpstr>Design</vt:lpstr>
      </vt:variant>
      <vt:variant>
        <vt:i4>3</vt:i4>
      </vt:variant>
      <vt:variant>
        <vt:lpstr>Folientitel</vt:lpstr>
      </vt:variant>
      <vt:variant>
        <vt:i4>27</vt:i4>
      </vt:variant>
    </vt:vector>
  </HeadingPairs>
  <TitlesOfParts>
    <vt:vector size="39" baseType="lpstr">
      <vt:lpstr>Malgun Gothic</vt:lpstr>
      <vt:lpstr>ＭＳ Ｐゴシック</vt:lpstr>
      <vt:lpstr>Aptos</vt:lpstr>
      <vt:lpstr>Aptos Display</vt:lpstr>
      <vt:lpstr>Arial</vt:lpstr>
      <vt:lpstr>Calibri</vt:lpstr>
      <vt:lpstr>Century Gothic</vt:lpstr>
      <vt:lpstr>Roboto</vt:lpstr>
      <vt:lpstr>Wingdings</vt:lpstr>
      <vt:lpstr>myidea</vt:lpstr>
      <vt:lpstr>Office</vt:lpstr>
      <vt:lpstr>1_myidea</vt:lpstr>
      <vt:lpstr>PowerPoint-Präsentation</vt:lpstr>
      <vt:lpstr>PowerPoint-Präsentation</vt:lpstr>
      <vt:lpstr>Modulo 1:  Individuare un problema che valga la pena risolvere</vt:lpstr>
      <vt:lpstr>PowerPoint-Präsentation</vt:lpstr>
      <vt:lpstr>PowerPoint-Präsentation</vt:lpstr>
      <vt:lpstr>PowerPoint-Präsentation</vt:lpstr>
      <vt:lpstr>PowerPoint-Präsentation</vt:lpstr>
      <vt:lpstr> Unità didattica Comprendere le esigenze dei propri/delle proprie clienti</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Вертинская Елена</dc:creator>
  <cp:keywords>docId:D66EA6BFA00AB2B27FD5B1576ECAFEF1</cp:keywords>
  <cp:lastModifiedBy>Jana Ruth Stucki</cp:lastModifiedBy>
  <cp:revision>1475</cp:revision>
  <cp:lastPrinted>2021-01-20T19:01:33Z</cp:lastPrinted>
  <dcterms:created xsi:type="dcterms:W3CDTF">2020-11-11T18:04:37Z</dcterms:created>
  <dcterms:modified xsi:type="dcterms:W3CDTF">2026-09-02T15:56:34Z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eb5799-d0fd-4e27-b9df-61ef8d68c68c_Enabled">
    <vt:lpwstr>true</vt:lpwstr>
  </property>
  <property fmtid="{D5CDD505-2E9C-101B-9397-08002B2CF9AE}" pid="3" name="MSIP_Label_89eb5799-d0fd-4e27-b9df-61ef8d68c68c_SetDate">
    <vt:lpwstr>2020-12-27T13:36:00Z</vt:lpwstr>
  </property>
  <property fmtid="{D5CDD505-2E9C-101B-9397-08002B2CF9AE}" pid="4" name="MSIP_Label_89eb5799-d0fd-4e27-b9df-61ef8d68c68c_Method">
    <vt:lpwstr>Privileged</vt:lpwstr>
  </property>
  <property fmtid="{D5CDD505-2E9C-101B-9397-08002B2CF9AE}" pid="5" name="MSIP_Label_89eb5799-d0fd-4e27-b9df-61ef8d68c68c_Name">
    <vt:lpwstr>89eb5799-d0fd-4e27-b9df-61ef8d68c68c</vt:lpwstr>
  </property>
  <property fmtid="{D5CDD505-2E9C-101B-9397-08002B2CF9AE}" pid="6" name="MSIP_Label_89eb5799-d0fd-4e27-b9df-61ef8d68c68c_SiteId">
    <vt:lpwstr>d6a1cf8c-768e-4187-a738-b6e50c4deb4a</vt:lpwstr>
  </property>
  <property fmtid="{D5CDD505-2E9C-101B-9397-08002B2CF9AE}" pid="7" name="MSIP_Label_89eb5799-d0fd-4e27-b9df-61ef8d68c68c_ActionId">
    <vt:lpwstr>389c2b07-49a2-45df-bd3a-f01433ce34e9</vt:lpwstr>
  </property>
  <property fmtid="{D5CDD505-2E9C-101B-9397-08002B2CF9AE}" pid="8" name="MSIP_Label_89eb5799-d0fd-4e27-b9df-61ef8d68c68c_ContentBits">
    <vt:lpwstr>0</vt:lpwstr>
  </property>
</Properties>
</file>