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68" r:id="rId4"/>
    <p:sldId id="266" r:id="rId5"/>
    <p:sldId id="269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978F"/>
    <a:srgbClr val="413E40"/>
    <a:srgbClr val="ED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00"/>
    <p:restoredTop sz="94626"/>
  </p:normalViewPr>
  <p:slideViewPr>
    <p:cSldViewPr snapToGrid="0" snapToObjects="1">
      <p:cViewPr varScale="1">
        <p:scale>
          <a:sx n="107" d="100"/>
          <a:sy n="107" d="100"/>
        </p:scale>
        <p:origin x="7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538ED-6F6E-1A47-A378-F87002B4710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12A0D-3C9F-1541-A413-A41090504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58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E78B98-8F88-924C-BE06-BF851A717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21" t="17900" r="3568" b="5413"/>
          <a:stretch/>
        </p:blipFill>
        <p:spPr>
          <a:xfrm>
            <a:off x="-112058" y="-44745"/>
            <a:ext cx="12304058" cy="69210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F6C4C6-88FA-5D43-9C51-1C2D75813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3578" y="2061314"/>
            <a:ext cx="5190222" cy="111686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4000"/>
            </a:lvl1pPr>
          </a:lstStyle>
          <a:p>
            <a:r>
              <a:rPr lang="en-US" dirty="0"/>
              <a:t>Click here to edit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2DCCF5-DAD4-2B49-A73B-9BDCF64D8ED2}"/>
              </a:ext>
            </a:extLst>
          </p:cNvPr>
          <p:cNvSpPr/>
          <p:nvPr userDrawn="1"/>
        </p:nvSpPr>
        <p:spPr>
          <a:xfrm>
            <a:off x="-112058" y="6319456"/>
            <a:ext cx="12304058" cy="576072"/>
          </a:xfrm>
          <a:prstGeom prst="rect">
            <a:avLst/>
          </a:prstGeom>
          <a:solidFill>
            <a:srgbClr val="413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CF69B01-1342-5448-AA81-7B96FE24A23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63578" y="3198409"/>
            <a:ext cx="5190222" cy="37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here to edit text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ABFA0A0-430F-7741-8D8D-1F110F87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36776" y="6356350"/>
            <a:ext cx="9717024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D1B7E-F303-7549-B304-DEEB330D5A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6256" y="612152"/>
            <a:ext cx="2431890" cy="10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0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E10A-8842-FC4A-BBDF-4D1924D60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55914" y="1219477"/>
            <a:ext cx="8496299" cy="750725"/>
          </a:xfrm>
          <a:prstGeom prst="rect">
            <a:avLst/>
          </a:prstGeom>
        </p:spPr>
        <p:txBody>
          <a:bodyPr anchor="t"/>
          <a:lstStyle>
            <a:lvl1pPr algn="l">
              <a:defRPr sz="4400"/>
            </a:lvl1pPr>
          </a:lstStyle>
          <a:p>
            <a:r>
              <a:rPr lang="en-US" dirty="0"/>
              <a:t>Click here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665C5-1192-1943-BB60-4EB10F4E87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55913" y="1989138"/>
            <a:ext cx="8497887" cy="414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</a:t>
            </a:r>
            <a:r>
              <a:rPr lang="en-US" dirty="0" err="1"/>
              <a:t>bodycopy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8C153-93D8-254D-848B-CCD64C46F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453" t="19574" r="55325" b="1"/>
          <a:stretch/>
        </p:blipFill>
        <p:spPr>
          <a:xfrm>
            <a:off x="-26894" y="0"/>
            <a:ext cx="181678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2F41A5-054D-D84E-BFB2-CE7255C50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894" y="0"/>
            <a:ext cx="1820213" cy="120623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55913" y="6356350"/>
            <a:ext cx="8497887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</p:spTree>
    <p:extLst>
      <p:ext uri="{BB962C8B-B14F-4D97-AF65-F5344CB8AC3E}">
        <p14:creationId xmlns:p14="http://schemas.microsoft.com/office/powerpoint/2010/main" val="3759805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 userDrawn="1">
          <p15:clr>
            <a:srgbClr val="FBAE40"/>
          </p15:clr>
        </p15:guide>
        <p15:guide id="2" pos="1799" userDrawn="1">
          <p15:clr>
            <a:srgbClr val="FBAE40"/>
          </p15:clr>
        </p15:guide>
        <p15:guide id="3" orient="horz" pos="3861" userDrawn="1">
          <p15:clr>
            <a:srgbClr val="FBAE40"/>
          </p15:clr>
        </p15:guide>
        <p15:guide id="4" pos="7151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98C153-93D8-254D-848B-CCD64C46F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453" t="19574" r="55325" b="1"/>
          <a:stretch/>
        </p:blipFill>
        <p:spPr>
          <a:xfrm>
            <a:off x="-26894" y="0"/>
            <a:ext cx="181678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2F41A5-054D-D84E-BFB2-CE7255C50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894" y="0"/>
            <a:ext cx="1820213" cy="120623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55913" y="6356350"/>
            <a:ext cx="8497887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0B1E45-B465-3343-913C-6022CFABD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913" y="1206230"/>
            <a:ext cx="8497887" cy="78290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here to edit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1815E0-FE98-FB4F-9260-ACA470848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483" y="1989138"/>
            <a:ext cx="8499730" cy="4140200"/>
          </a:xfrm>
          <a:prstGeom prst="rect">
            <a:avLst/>
          </a:prstGeom>
        </p:spPr>
        <p:txBody>
          <a:bodyPr/>
          <a:lstStyle>
            <a:lvl1pPr marL="270000" indent="-270000" algn="l">
              <a:buFont typeface="Arial" panose="020B0604020202020204" pitchFamily="34" charset="0"/>
              <a:buChar char="•"/>
              <a:defRPr sz="2400"/>
            </a:lvl1pPr>
            <a:lvl2pPr marL="540000" indent="-270000" algn="l">
              <a:buFont typeface="Apple Symbols" panose="02000000000000000000" pitchFamily="2" charset="-79"/>
              <a:buChar char="⎻"/>
              <a:defRPr sz="2400"/>
            </a:lvl2pPr>
            <a:lvl3pPr marL="810000" indent="-270000" algn="l">
              <a:buFont typeface="Wingdings" pitchFamily="2" charset="2"/>
              <a:buChar char="§"/>
              <a:defRPr sz="2400"/>
            </a:lvl3pPr>
            <a:lvl4pPr marL="1080000" indent="-270000" algn="l">
              <a:buFont typeface="Arial" panose="020B0604020202020204" pitchFamily="34" charset="0"/>
              <a:buChar char="•"/>
              <a:defRPr sz="2400"/>
            </a:lvl4pPr>
            <a:lvl5pPr marL="1350000" indent="-270000" algn="l"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01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1799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125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98C153-93D8-254D-848B-CCD64C46F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453" t="19574" r="55325" b="1"/>
          <a:stretch/>
        </p:blipFill>
        <p:spPr>
          <a:xfrm>
            <a:off x="-26894" y="0"/>
            <a:ext cx="181678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2F41A5-054D-D84E-BFB2-CE7255C50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894" y="0"/>
            <a:ext cx="1820213" cy="120623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55913" y="6356350"/>
            <a:ext cx="8497887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0B1E45-B465-3343-913C-6022CFABD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913" y="1206230"/>
            <a:ext cx="8497887" cy="78290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here to edit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1815E0-FE98-FB4F-9260-ACA470848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482" y="1989138"/>
            <a:ext cx="4095073" cy="4140200"/>
          </a:xfrm>
          <a:prstGeom prst="rect">
            <a:avLst/>
          </a:prstGeom>
        </p:spPr>
        <p:txBody>
          <a:bodyPr/>
          <a:lstStyle>
            <a:lvl1pPr marL="270000" indent="-270000" algn="l">
              <a:buFont typeface="Arial" panose="020B0604020202020204" pitchFamily="34" charset="0"/>
              <a:buChar char="•"/>
              <a:defRPr sz="2400"/>
            </a:lvl1pPr>
            <a:lvl2pPr marL="540000" indent="-270000" algn="l">
              <a:buFont typeface="Apple Symbols" panose="02000000000000000000" pitchFamily="2" charset="-79"/>
              <a:buChar char="⎻"/>
              <a:defRPr sz="2400"/>
            </a:lvl2pPr>
            <a:lvl3pPr marL="810000" indent="-270000" algn="l">
              <a:buFont typeface="Wingdings" pitchFamily="2" charset="2"/>
              <a:buChar char="§"/>
              <a:defRPr sz="2400"/>
            </a:lvl3pPr>
            <a:lvl4pPr marL="1080000" indent="-270000" algn="l">
              <a:buFont typeface="Arial" panose="020B0604020202020204" pitchFamily="34" charset="0"/>
              <a:buChar char="•"/>
              <a:defRPr sz="2400"/>
            </a:lvl4pPr>
            <a:lvl5pPr marL="1350000" indent="-270000" algn="l"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0EB3F0-7ACC-EA46-8B60-39D2F742F67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211505" y="1989138"/>
            <a:ext cx="4140707" cy="4140200"/>
          </a:xfrm>
          <a:prstGeom prst="rect">
            <a:avLst/>
          </a:prstGeom>
        </p:spPr>
        <p:txBody>
          <a:bodyPr/>
          <a:lstStyle>
            <a:lvl1pPr marL="270000" indent="-270000" algn="l">
              <a:buFont typeface="Arial" panose="020B0604020202020204" pitchFamily="34" charset="0"/>
              <a:buChar char="•"/>
              <a:defRPr sz="2400"/>
            </a:lvl1pPr>
            <a:lvl2pPr marL="540000" indent="-270000" algn="l">
              <a:buFont typeface="Apple Symbols" panose="02000000000000000000" pitchFamily="2" charset="-79"/>
              <a:buChar char="⎻"/>
              <a:defRPr sz="2400"/>
            </a:lvl2pPr>
            <a:lvl3pPr marL="810000" indent="-270000" algn="l">
              <a:buFont typeface="Wingdings" pitchFamily="2" charset="2"/>
              <a:buChar char="§"/>
              <a:defRPr sz="2400"/>
            </a:lvl3pPr>
            <a:lvl4pPr marL="1080000" indent="-270000" algn="l">
              <a:buFont typeface="Arial" panose="020B0604020202020204" pitchFamily="34" charset="0"/>
              <a:buChar char="•"/>
              <a:defRPr sz="2400"/>
            </a:lvl4pPr>
            <a:lvl5pPr marL="1350000" indent="-270000" algn="l"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35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1799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125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98C153-93D8-254D-848B-CCD64C46F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453" t="19574" r="55325" b="1"/>
          <a:stretch/>
        </p:blipFill>
        <p:spPr>
          <a:xfrm>
            <a:off x="-26894" y="0"/>
            <a:ext cx="181678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2F41A5-054D-D84E-BFB2-CE7255C50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894" y="0"/>
            <a:ext cx="1820213" cy="120623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55913" y="6356350"/>
            <a:ext cx="8497887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9289DD8-921B-CF45-AE7D-B970F4CA2F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5913" y="120623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here to edit Master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636DCA9-A9DE-4642-857D-86DA7E26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005881" y="1206230"/>
            <a:ext cx="4346331" cy="4923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FE3D3D8-1B54-414D-8EAB-20CE943729A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55913" y="2806430"/>
            <a:ext cx="3934009" cy="33229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here to edit text</a:t>
            </a:r>
          </a:p>
        </p:txBody>
      </p:sp>
    </p:spTree>
    <p:extLst>
      <p:ext uri="{BB962C8B-B14F-4D97-AF65-F5344CB8AC3E}">
        <p14:creationId xmlns:p14="http://schemas.microsoft.com/office/powerpoint/2010/main" val="270035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1799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125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E10A-8842-FC4A-BBDF-4D1924D60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55914" y="1219477"/>
            <a:ext cx="8496299" cy="750725"/>
          </a:xfrm>
          <a:prstGeom prst="rect">
            <a:avLst/>
          </a:prstGeom>
        </p:spPr>
        <p:txBody>
          <a:bodyPr anchor="t"/>
          <a:lstStyle>
            <a:lvl1pPr algn="l">
              <a:defRPr sz="4400"/>
            </a:lvl1pPr>
          </a:lstStyle>
          <a:p>
            <a:r>
              <a:rPr lang="en-US" dirty="0"/>
              <a:t>Click here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8C153-93D8-254D-848B-CCD64C46F9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453" t="19574" r="55325" b="1"/>
          <a:stretch/>
        </p:blipFill>
        <p:spPr>
          <a:xfrm>
            <a:off x="-26894" y="0"/>
            <a:ext cx="1816783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2F41A5-054D-D84E-BFB2-CE7255C50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894" y="0"/>
            <a:ext cx="1820213" cy="120623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55913" y="6356350"/>
            <a:ext cx="8497887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8756790-8305-BC46-88CC-7824B3F88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855913" y="1970202"/>
            <a:ext cx="8496299" cy="4159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609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1799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12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E8FDA07-5604-8146-AD47-2A1535C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12562" y="6356350"/>
            <a:ext cx="6384588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9A978F"/>
                </a:solidFill>
                <a:latin typeface="Gotham Book" panose="02000604040000020004" pitchFamily="2" charset="0"/>
              </a:defRPr>
            </a:lvl1pPr>
          </a:lstStyle>
          <a:p>
            <a:r>
              <a:rPr lang="en-US" dirty="0"/>
              <a:t>Click here to add Footer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81F99C-CAE1-264E-8242-59C519C4C1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74355" y="1219477"/>
            <a:ext cx="8496299" cy="750725"/>
          </a:xfrm>
          <a:prstGeom prst="rect">
            <a:avLst/>
          </a:prstGeom>
        </p:spPr>
        <p:txBody>
          <a:bodyPr anchor="t"/>
          <a:lstStyle>
            <a:lvl1pPr algn="l">
              <a:defRPr sz="4400"/>
            </a:lvl1pPr>
          </a:lstStyle>
          <a:p>
            <a:r>
              <a:rPr lang="en-US" dirty="0"/>
              <a:t>Click here to edit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A6ACF98-9B3B-3247-99CD-F1271AD744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4354" y="1989138"/>
            <a:ext cx="8497887" cy="414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here to edit </a:t>
            </a:r>
            <a:r>
              <a:rPr lang="en-US" dirty="0" err="1"/>
              <a:t>bodycopy</a:t>
            </a:r>
            <a:endParaRPr lang="en-US" dirty="0"/>
          </a:p>
        </p:txBody>
      </p:sp>
      <p:pic>
        <p:nvPicPr>
          <p:cNvPr id="6" name="Picture 5" descr="A drawing of a face&#10;&#10;Description automatically generated">
            <a:extLst>
              <a:ext uri="{FF2B5EF4-FFF2-40B4-BE49-F238E27FC236}">
                <a16:creationId xmlns:a16="http://schemas.microsoft.com/office/drawing/2014/main" id="{93C9ACE0-5015-5D40-89DE-3113CA5635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11531" y="5698964"/>
            <a:ext cx="881364" cy="86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59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>
          <p15:clr>
            <a:srgbClr val="FBAE40"/>
          </p15:clr>
        </p15:guide>
        <p15:guide id="2" pos="1799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pos="7151">
          <p15:clr>
            <a:srgbClr val="FBAE40"/>
          </p15:clr>
        </p15:guide>
        <p15:guide id="5" orient="horz" pos="125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2BD16F-1772-D34D-97FC-6F2175085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0" t="29916" r="16650" b="-14767"/>
          <a:stretch/>
        </p:blipFill>
        <p:spPr>
          <a:xfrm>
            <a:off x="-294938" y="0"/>
            <a:ext cx="12486937" cy="83484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E2DCCF5-DAD4-2B49-A73B-9BDCF64D8ED2}"/>
              </a:ext>
            </a:extLst>
          </p:cNvPr>
          <p:cNvSpPr/>
          <p:nvPr userDrawn="1"/>
        </p:nvSpPr>
        <p:spPr>
          <a:xfrm>
            <a:off x="-294938" y="5864352"/>
            <a:ext cx="12486937" cy="1080583"/>
          </a:xfrm>
          <a:prstGeom prst="rect">
            <a:avLst/>
          </a:prstGeom>
          <a:solidFill>
            <a:srgbClr val="413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BDB15E-FD3D-E841-897A-C7DB980953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62863" y="2322550"/>
            <a:ext cx="3516419" cy="1832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595A9C-DF8A-D947-BB85-66C65B8296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00415" y="6239313"/>
            <a:ext cx="2527238" cy="25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4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90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2" r:id="rId3"/>
    <p:sldLayoutId id="2147483664" r:id="rId4"/>
    <p:sldLayoutId id="2147483663" r:id="rId5"/>
    <p:sldLayoutId id="2147483665" r:id="rId6"/>
    <p:sldLayoutId id="2147483667" r:id="rId7"/>
    <p:sldLayoutId id="214748366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EDC51B"/>
          </a:solidFill>
          <a:latin typeface="Brandon Grotesque Medium" panose="020B0503020203060202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0">
          <a:solidFill>
            <a:srgbClr val="413E40"/>
          </a:solidFill>
          <a:latin typeface="Gotham Book" panose="0200060404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0">
          <a:solidFill>
            <a:srgbClr val="413E40"/>
          </a:solidFill>
          <a:latin typeface="Gotham Book" panose="0200060404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0">
          <a:solidFill>
            <a:srgbClr val="413E40"/>
          </a:solidFill>
          <a:latin typeface="Gotham Book" panose="0200060404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rgbClr val="413E40"/>
          </a:solidFill>
          <a:latin typeface="Gotham Book" panose="0200060404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rgbClr val="413E40"/>
          </a:solidFill>
          <a:latin typeface="Gotham Book" panose="0200060404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65B3F-E6AC-D741-9B85-4A01DB56C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evolution of strata </a:t>
            </a:r>
            <a:br>
              <a:rPr lang="en-US" dirty="0"/>
            </a:br>
            <a:r>
              <a:rPr lang="en-US" dirty="0"/>
              <a:t>anti-commons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E126B-35A1-3240-A670-5BFC68E8D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IFMOP – Tarragona, Spain, 15 May 2024 </a:t>
            </a:r>
          </a:p>
        </p:txBody>
      </p:sp>
    </p:spTree>
    <p:extLst>
      <p:ext uri="{BB962C8B-B14F-4D97-AF65-F5344CB8AC3E}">
        <p14:creationId xmlns:p14="http://schemas.microsoft.com/office/powerpoint/2010/main" val="2224009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1DE5-220A-A330-1475-06ED62ED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913" y="856604"/>
            <a:ext cx="8497887" cy="782908"/>
          </a:xfrm>
        </p:spPr>
        <p:txBody>
          <a:bodyPr>
            <a:normAutofit/>
          </a:bodyPr>
          <a:lstStyle/>
          <a:p>
            <a:r>
              <a:rPr lang="en-US" sz="3400" dirty="0"/>
              <a:t>Current complexity of MUD project structuring </a:t>
            </a:r>
          </a:p>
        </p:txBody>
      </p:sp>
      <p:pic>
        <p:nvPicPr>
          <p:cNvPr id="14" name="Picture Placeholder 13" descr="A diagram of a company&#10;&#10;Description automatically generated">
            <a:extLst>
              <a:ext uri="{FF2B5EF4-FFF2-40B4-BE49-F238E27FC236}">
                <a16:creationId xmlns:a16="http://schemas.microsoft.com/office/drawing/2014/main" id="{E5F02003-D4CA-8E58-4C92-90F0AA761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1815" y="1989137"/>
            <a:ext cx="5737336" cy="3940607"/>
          </a:xfrm>
          <a:prstGeom prst="rect">
            <a:avLst/>
          </a:prstGeo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A479256-FC9B-EAF2-09CF-85A3FF9DB79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28212" y="2006660"/>
            <a:ext cx="3567953" cy="4080376"/>
          </a:xfrm>
        </p:spPr>
        <p:txBody>
          <a:bodyPr/>
          <a:lstStyle/>
          <a:p>
            <a:r>
              <a:rPr lang="en-US" dirty="0"/>
              <a:t>Mixed uses</a:t>
            </a:r>
          </a:p>
          <a:p>
            <a:r>
              <a:rPr lang="en-US" dirty="0"/>
              <a:t>3 property elements </a:t>
            </a:r>
          </a:p>
          <a:p>
            <a:r>
              <a:rPr lang="en-US" dirty="0"/>
              <a:t>Shared facilities across stratum titles</a:t>
            </a:r>
          </a:p>
          <a:p>
            <a:r>
              <a:rPr lang="en-US" dirty="0"/>
              <a:t>Tired decision making for strata</a:t>
            </a:r>
          </a:p>
          <a:p>
            <a:r>
              <a:rPr lang="en-US" dirty="0"/>
              <a:t>Power imbalance in authoring management statements </a:t>
            </a:r>
          </a:p>
        </p:txBody>
      </p:sp>
    </p:spTree>
    <p:extLst>
      <p:ext uri="{BB962C8B-B14F-4D97-AF65-F5344CB8AC3E}">
        <p14:creationId xmlns:p14="http://schemas.microsoft.com/office/powerpoint/2010/main" val="131744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CC6A0-B792-08F1-2548-45F6FABFC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913" y="838677"/>
            <a:ext cx="6081899" cy="1600200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MUD laws create additional anti-commons risks </a:t>
            </a:r>
          </a:p>
        </p:txBody>
      </p:sp>
      <p:pic>
        <p:nvPicPr>
          <p:cNvPr id="5" name="Picture Placeholder 4" descr="A diagram of a company's sales decision&#10;&#10;Description automatically generated">
            <a:extLst>
              <a:ext uri="{FF2B5EF4-FFF2-40B4-BE49-F238E27FC236}">
                <a16:creationId xmlns:a16="http://schemas.microsoft.com/office/drawing/2014/main" id="{F7B02974-7591-A153-7171-CDCD5C8E2FC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tretch/>
        </p:blipFill>
        <p:spPr>
          <a:xfrm>
            <a:off x="6096001" y="2119403"/>
            <a:ext cx="5256212" cy="4009933"/>
          </a:xfrm>
          <a:prstGeom prst="rect">
            <a:avLst/>
          </a:prstGeom>
          <a:noFill/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2DDB745-A9C6-29B1-B0DF-E55CB26C7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35207" y="2312894"/>
            <a:ext cx="3060793" cy="292893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Developer/ anchor tenant unrestrained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Stratum lot owners veto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Quality decision making challenged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881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BE7A-6418-6ACD-67DC-076FB9CDE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337" y="814776"/>
            <a:ext cx="8497887" cy="782908"/>
          </a:xfrm>
        </p:spPr>
        <p:txBody>
          <a:bodyPr>
            <a:normAutofit/>
          </a:bodyPr>
          <a:lstStyle/>
          <a:p>
            <a:r>
              <a:rPr lang="en-US" dirty="0"/>
              <a:t>7 MUD anti-commons identified </a:t>
            </a:r>
          </a:p>
        </p:txBody>
      </p:sp>
      <p:pic>
        <p:nvPicPr>
          <p:cNvPr id="5" name="Picture Placeholder 4" descr="A diagram of a mixed-use property rights&#10;&#10;Description automatically generated">
            <a:extLst>
              <a:ext uri="{FF2B5EF4-FFF2-40B4-BE49-F238E27FC236}">
                <a16:creationId xmlns:a16="http://schemas.microsoft.com/office/drawing/2014/main" id="{CA082DC7-FD52-A50E-5E92-E0F5CAB85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1175" y="1989138"/>
            <a:ext cx="5191472" cy="414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494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FF197-5CF3-0EC0-99CD-1B6F70D4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913" y="713171"/>
            <a:ext cx="5310934" cy="1600200"/>
          </a:xfrm>
        </p:spPr>
        <p:txBody>
          <a:bodyPr/>
          <a:lstStyle/>
          <a:p>
            <a:r>
              <a:rPr lang="en-US" dirty="0"/>
              <a:t>Compact city paradox  </a:t>
            </a:r>
          </a:p>
        </p:txBody>
      </p:sp>
      <p:pic>
        <p:nvPicPr>
          <p:cNvPr id="6" name="Picture Placeholder 5" descr="A stone walkway with columns and a stone arch&#10;&#10;Description automatically generated">
            <a:extLst>
              <a:ext uri="{FF2B5EF4-FFF2-40B4-BE49-F238E27FC236}">
                <a16:creationId xmlns:a16="http://schemas.microsoft.com/office/drawing/2014/main" id="{5DF6F05D-4B20-E998-671C-2C55C36E65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2408" r="22408"/>
          <a:stretch>
            <a:fillRect/>
          </a:stretch>
        </p:blipFill>
        <p:spPr>
          <a:xfrm>
            <a:off x="7005881" y="1439305"/>
            <a:ext cx="4346331" cy="492310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ABEF1-FDB0-A3BA-361B-8B95C6FEC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5913" y="1757559"/>
            <a:ext cx="3934009" cy="4168111"/>
          </a:xfrm>
        </p:spPr>
        <p:txBody>
          <a:bodyPr/>
          <a:lstStyle/>
          <a:p>
            <a:r>
              <a:rPr lang="en-US" dirty="0"/>
              <a:t>The more we seek density and diversity the more we deny this for the future city -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Owner cooperation unlikely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Legislative  intrusions in commercial sector unpalatable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Brutal and uneven outcomes likely</a:t>
            </a:r>
          </a:p>
        </p:txBody>
      </p:sp>
    </p:spTree>
    <p:extLst>
      <p:ext uri="{BB962C8B-B14F-4D97-AF65-F5344CB8AC3E}">
        <p14:creationId xmlns:p14="http://schemas.microsoft.com/office/powerpoint/2010/main" val="907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8690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T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 Powerpoint Master" id="{6F0D1D59-6EA7-0B48-8498-4EBE3A4DB390}" vid="{BF8377C9-D0C0-E147-A25E-C8818927B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1E5890D807914F98D09BB2DD818732" ma:contentTypeVersion="12" ma:contentTypeDescription="Create a new document." ma:contentTypeScope="" ma:versionID="be895f7ca221dd79f4616f00b3f46f6e">
  <xsd:schema xmlns:xsd="http://www.w3.org/2001/XMLSchema" xmlns:xs="http://www.w3.org/2001/XMLSchema" xmlns:p="http://schemas.microsoft.com/office/2006/metadata/properties" xmlns:ns2="c471c654-fbd4-4994-a30f-e806eb6dc67f" xmlns:ns3="e4015965-f510-49a8-8801-55429e36d092" targetNamespace="http://schemas.microsoft.com/office/2006/metadata/properties" ma:root="true" ma:fieldsID="14bcc5c507d054a708e91cf413aa6d2e" ns2:_="" ns3:_="">
    <xsd:import namespace="c471c654-fbd4-4994-a30f-e806eb6dc67f"/>
    <xsd:import namespace="e4015965-f510-49a8-8801-55429e36d0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1c654-fbd4-4994-a30f-e806eb6dc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ba182a8-3d90-4694-a5e6-99165fa459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15965-f510-49a8-8801-55429e36d09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000c8a-0a53-4f0e-8787-7f90e0781685}" ma:internalName="TaxCatchAll" ma:showField="CatchAllData" ma:web="e4015965-f510-49a8-8801-55429e36d0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015965-f510-49a8-8801-55429e36d092" xsi:nil="true"/>
    <lcf76f155ced4ddcb4097134ff3c332f xmlns="c471c654-fbd4-4994-a30f-e806eb6dc6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EC8527-0C6C-4C1D-9DBE-946922D62BA3}"/>
</file>

<file path=customXml/itemProps2.xml><?xml version="1.0" encoding="utf-8"?>
<ds:datastoreItem xmlns:ds="http://schemas.openxmlformats.org/officeDocument/2006/customXml" ds:itemID="{AB07AD91-B33F-4FD8-AB18-8D47B9B122DA}"/>
</file>

<file path=customXml/itemProps3.xml><?xml version="1.0" encoding="utf-8"?>
<ds:datastoreItem xmlns:ds="http://schemas.openxmlformats.org/officeDocument/2006/customXml" ds:itemID="{D8944A7F-9636-47AC-8FFE-C70D92E93A3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99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Apple Symbols</vt:lpstr>
      <vt:lpstr>Arial</vt:lpstr>
      <vt:lpstr>Brandon Grotesque Medium</vt:lpstr>
      <vt:lpstr>Calibri</vt:lpstr>
      <vt:lpstr>Gotham Book</vt:lpstr>
      <vt:lpstr>Wingdings</vt:lpstr>
      <vt:lpstr>Office Theme</vt:lpstr>
      <vt:lpstr>The evolution of strata  anti-commons </vt:lpstr>
      <vt:lpstr>Current complexity of MUD project structuring </vt:lpstr>
      <vt:lpstr>MUD laws create additional anti-commons risks </vt:lpstr>
      <vt:lpstr>7 MUD anti-commons identified </vt:lpstr>
      <vt:lpstr>Compact city paradox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Teys</dc:creator>
  <cp:lastModifiedBy>Michael Teys</cp:lastModifiedBy>
  <cp:revision>2</cp:revision>
  <dcterms:created xsi:type="dcterms:W3CDTF">2024-05-13T08:00:38Z</dcterms:created>
  <dcterms:modified xsi:type="dcterms:W3CDTF">2026-07-06T04:11:42Z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0x010100BB1E5890D807914F98D09BB2DD818732</vt:lpwstr>
  </property>
</Properties>
</file>