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9" r:id="rId6"/>
    <p:sldId id="258" r:id="rId7"/>
    <p:sldId id="261" r:id="rId8"/>
    <p:sldId id="266" r:id="rId9"/>
    <p:sldId id="267" r:id="rId10"/>
    <p:sldId id="26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9"/>
  </p:normalViewPr>
  <p:slideViewPr>
    <p:cSldViewPr snapToGrid="0" snapToObjects="1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BF083A-340A-D94B-93E5-21582E5ADB9D}" type="doc">
      <dgm:prSet loTypeId="urn:microsoft.com/office/officeart/2005/8/layout/hList6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8359C8F2-B319-1241-907A-C7BCF9CFA75B}">
      <dgm:prSet phldrT="[Text]"/>
      <dgm:spPr/>
      <dgm:t>
        <a:bodyPr/>
        <a:lstStyle/>
        <a:p>
          <a:r>
            <a:rPr lang="en-GB" dirty="0"/>
            <a:t>Actions</a:t>
          </a:r>
        </a:p>
      </dgm:t>
    </dgm:pt>
    <dgm:pt modelId="{728BECB9-690D-5240-ABCE-FE7FBBA2930A}" type="parTrans" cxnId="{08FC4D8D-5648-6549-9BF6-D49691BB9C82}">
      <dgm:prSet/>
      <dgm:spPr/>
      <dgm:t>
        <a:bodyPr/>
        <a:lstStyle/>
        <a:p>
          <a:endParaRPr lang="en-GB"/>
        </a:p>
      </dgm:t>
    </dgm:pt>
    <dgm:pt modelId="{19B20965-3DC7-2142-BABF-19084B2E2BBF}" type="sibTrans" cxnId="{08FC4D8D-5648-6549-9BF6-D49691BB9C82}">
      <dgm:prSet/>
      <dgm:spPr/>
      <dgm:t>
        <a:bodyPr/>
        <a:lstStyle/>
        <a:p>
          <a:endParaRPr lang="en-GB"/>
        </a:p>
      </dgm:t>
    </dgm:pt>
    <dgm:pt modelId="{2BAEE030-4B5B-764C-8593-52BDF1B10E48}">
      <dgm:prSet phldrT="[Text]"/>
      <dgm:spPr/>
      <dgm:t>
        <a:bodyPr/>
        <a:lstStyle/>
        <a:p>
          <a:r>
            <a:rPr lang="en-GB" dirty="0"/>
            <a:t>Unheard</a:t>
          </a:r>
        </a:p>
      </dgm:t>
    </dgm:pt>
    <dgm:pt modelId="{D7E09134-67E4-F34D-8606-3C62F8662A35}" type="parTrans" cxnId="{FA539C35-04B9-644D-9F0B-5D32A87C0E02}">
      <dgm:prSet/>
      <dgm:spPr/>
      <dgm:t>
        <a:bodyPr/>
        <a:lstStyle/>
        <a:p>
          <a:endParaRPr lang="en-GB"/>
        </a:p>
      </dgm:t>
    </dgm:pt>
    <dgm:pt modelId="{61DA038E-1FFA-1146-BC03-FA9A03F2744B}" type="sibTrans" cxnId="{FA539C35-04B9-644D-9F0B-5D32A87C0E02}">
      <dgm:prSet/>
      <dgm:spPr/>
      <dgm:t>
        <a:bodyPr/>
        <a:lstStyle/>
        <a:p>
          <a:endParaRPr lang="en-GB"/>
        </a:p>
      </dgm:t>
    </dgm:pt>
    <dgm:pt modelId="{FBA9B616-FFDF-3641-8BBE-A11D6E73BA5A}">
      <dgm:prSet phldrT="[Text]"/>
      <dgm:spPr/>
      <dgm:t>
        <a:bodyPr/>
        <a:lstStyle/>
        <a:p>
          <a:r>
            <a:rPr lang="en-GB" dirty="0"/>
            <a:t>Insurance </a:t>
          </a:r>
        </a:p>
      </dgm:t>
    </dgm:pt>
    <dgm:pt modelId="{82A833E6-01DB-0E4B-AE09-3E5A8DE5D752}" type="parTrans" cxnId="{F7D787B6-E656-134C-ACF1-C023F1720560}">
      <dgm:prSet/>
      <dgm:spPr/>
      <dgm:t>
        <a:bodyPr/>
        <a:lstStyle/>
        <a:p>
          <a:endParaRPr lang="en-GB"/>
        </a:p>
      </dgm:t>
    </dgm:pt>
    <dgm:pt modelId="{D5FA2898-941D-084F-A7DF-F8B58FEF607E}" type="sibTrans" cxnId="{F7D787B6-E656-134C-ACF1-C023F1720560}">
      <dgm:prSet/>
      <dgm:spPr/>
      <dgm:t>
        <a:bodyPr/>
        <a:lstStyle/>
        <a:p>
          <a:endParaRPr lang="en-GB"/>
        </a:p>
      </dgm:t>
    </dgm:pt>
    <dgm:pt modelId="{A2EC434F-0517-D14B-9CD8-CF93B10BD6C0}">
      <dgm:prSet phldrT="[Text]"/>
      <dgm:spPr/>
      <dgm:t>
        <a:bodyPr/>
        <a:lstStyle/>
        <a:p>
          <a:r>
            <a:rPr lang="en-GB" dirty="0"/>
            <a:t>Impacts</a:t>
          </a:r>
        </a:p>
      </dgm:t>
    </dgm:pt>
    <dgm:pt modelId="{614F1586-59A1-EB4F-BC36-204BF44B622C}" type="parTrans" cxnId="{C8621127-1803-3A43-AD69-6016964320F1}">
      <dgm:prSet/>
      <dgm:spPr/>
      <dgm:t>
        <a:bodyPr/>
        <a:lstStyle/>
        <a:p>
          <a:endParaRPr lang="en-GB"/>
        </a:p>
      </dgm:t>
    </dgm:pt>
    <dgm:pt modelId="{F17918B3-B24D-0146-9326-025767195132}" type="sibTrans" cxnId="{C8621127-1803-3A43-AD69-6016964320F1}">
      <dgm:prSet/>
      <dgm:spPr/>
      <dgm:t>
        <a:bodyPr/>
        <a:lstStyle/>
        <a:p>
          <a:endParaRPr lang="en-GB"/>
        </a:p>
      </dgm:t>
    </dgm:pt>
    <dgm:pt modelId="{06E7A50A-0DA5-944C-86F3-AA99E0F6BB7A}">
      <dgm:prSet phldrT="[Text]"/>
      <dgm:spPr/>
      <dgm:t>
        <a:bodyPr/>
        <a:lstStyle/>
        <a:p>
          <a:r>
            <a:rPr lang="en-GB" dirty="0"/>
            <a:t>Denied use and amenity </a:t>
          </a:r>
        </a:p>
      </dgm:t>
    </dgm:pt>
    <dgm:pt modelId="{DCF8080A-A268-0B45-9562-BDA1A2F086DE}" type="parTrans" cxnId="{A4D34EF0-DC63-3F46-87B1-6E44853F879A}">
      <dgm:prSet/>
      <dgm:spPr/>
      <dgm:t>
        <a:bodyPr/>
        <a:lstStyle/>
        <a:p>
          <a:endParaRPr lang="en-GB"/>
        </a:p>
      </dgm:t>
    </dgm:pt>
    <dgm:pt modelId="{04E5332F-FB69-AC45-AC5C-F5E61F610BD9}" type="sibTrans" cxnId="{A4D34EF0-DC63-3F46-87B1-6E44853F879A}">
      <dgm:prSet/>
      <dgm:spPr/>
      <dgm:t>
        <a:bodyPr/>
        <a:lstStyle/>
        <a:p>
          <a:endParaRPr lang="en-GB"/>
        </a:p>
      </dgm:t>
    </dgm:pt>
    <dgm:pt modelId="{CC03ACA5-D452-9D4A-AA55-5A6BF2D2FDBF}">
      <dgm:prSet phldrT="[Text]"/>
      <dgm:spPr/>
      <dgm:t>
        <a:bodyPr/>
        <a:lstStyle/>
        <a:p>
          <a:r>
            <a:rPr lang="en-GB" dirty="0"/>
            <a:t>Spending cuts</a:t>
          </a:r>
        </a:p>
      </dgm:t>
    </dgm:pt>
    <dgm:pt modelId="{417898C3-AFE1-4846-9080-DFBCA706C83C}" type="parTrans" cxnId="{1DD311CA-DE1B-1A4C-A209-00330B75BA34}">
      <dgm:prSet/>
      <dgm:spPr/>
      <dgm:t>
        <a:bodyPr/>
        <a:lstStyle/>
        <a:p>
          <a:endParaRPr lang="en-GB"/>
        </a:p>
      </dgm:t>
    </dgm:pt>
    <dgm:pt modelId="{D2D2B764-420C-704A-9FCA-2991BBDDBC51}" type="sibTrans" cxnId="{1DD311CA-DE1B-1A4C-A209-00330B75BA34}">
      <dgm:prSet/>
      <dgm:spPr/>
      <dgm:t>
        <a:bodyPr/>
        <a:lstStyle/>
        <a:p>
          <a:endParaRPr lang="en-GB"/>
        </a:p>
      </dgm:t>
    </dgm:pt>
    <dgm:pt modelId="{DDA41ADC-FA65-194F-BA8B-4B8691EE6951}">
      <dgm:prSet phldrT="[Text]"/>
      <dgm:spPr/>
      <dgm:t>
        <a:bodyPr/>
        <a:lstStyle/>
        <a:p>
          <a:r>
            <a:rPr lang="en-GB" dirty="0"/>
            <a:t>Emotions</a:t>
          </a:r>
        </a:p>
      </dgm:t>
    </dgm:pt>
    <dgm:pt modelId="{FC54E9B5-9DDE-384E-93EB-646FDC111AAE}" type="sibTrans" cxnId="{58339654-12DD-1D40-A4A6-F69EB70A6508}">
      <dgm:prSet/>
      <dgm:spPr/>
      <dgm:t>
        <a:bodyPr/>
        <a:lstStyle/>
        <a:p>
          <a:endParaRPr lang="en-GB"/>
        </a:p>
      </dgm:t>
    </dgm:pt>
    <dgm:pt modelId="{219C7021-84BA-7749-A146-8E5984F3E5F0}" type="parTrans" cxnId="{58339654-12DD-1D40-A4A6-F69EB70A6508}">
      <dgm:prSet/>
      <dgm:spPr/>
      <dgm:t>
        <a:bodyPr/>
        <a:lstStyle/>
        <a:p>
          <a:endParaRPr lang="en-GB"/>
        </a:p>
      </dgm:t>
    </dgm:pt>
    <dgm:pt modelId="{6209568A-81B5-FB40-96D4-20C48CFAACBD}">
      <dgm:prSet phldrT="[Text]"/>
      <dgm:spPr/>
      <dgm:t>
        <a:bodyPr/>
        <a:lstStyle/>
        <a:p>
          <a:r>
            <a:rPr lang="en-GB" dirty="0"/>
            <a:t>Fear</a:t>
          </a:r>
        </a:p>
      </dgm:t>
    </dgm:pt>
    <dgm:pt modelId="{635EAA1D-38A4-5C4F-8625-B81F28C60A02}" type="sibTrans" cxnId="{D7F39785-7F09-3743-9E02-FF68E6D0E48F}">
      <dgm:prSet/>
      <dgm:spPr/>
      <dgm:t>
        <a:bodyPr/>
        <a:lstStyle/>
        <a:p>
          <a:endParaRPr lang="en-GB"/>
        </a:p>
      </dgm:t>
    </dgm:pt>
    <dgm:pt modelId="{5F4543BC-CCFD-B04C-9F06-6A5288B633DB}" type="parTrans" cxnId="{D7F39785-7F09-3743-9E02-FF68E6D0E48F}">
      <dgm:prSet/>
      <dgm:spPr/>
      <dgm:t>
        <a:bodyPr/>
        <a:lstStyle/>
        <a:p>
          <a:endParaRPr lang="en-GB"/>
        </a:p>
      </dgm:t>
    </dgm:pt>
    <dgm:pt modelId="{5EABC5C5-886D-0449-A4B3-35BA7423E226}">
      <dgm:prSet phldrT="[Text]"/>
      <dgm:spPr/>
      <dgm:t>
        <a:bodyPr/>
        <a:lstStyle/>
        <a:p>
          <a:r>
            <a:rPr lang="en-GB" dirty="0"/>
            <a:t>Anger </a:t>
          </a:r>
        </a:p>
      </dgm:t>
    </dgm:pt>
    <dgm:pt modelId="{268902E7-1AAD-F049-9B3A-2621B8197B94}" type="sibTrans" cxnId="{E1C9E224-3B18-C04D-A75C-25D001A048E8}">
      <dgm:prSet/>
      <dgm:spPr/>
      <dgm:t>
        <a:bodyPr/>
        <a:lstStyle/>
        <a:p>
          <a:endParaRPr lang="en-GB"/>
        </a:p>
      </dgm:t>
    </dgm:pt>
    <dgm:pt modelId="{FD75CF16-C9AB-DA46-838C-218F1A284413}" type="parTrans" cxnId="{E1C9E224-3B18-C04D-A75C-25D001A048E8}">
      <dgm:prSet/>
      <dgm:spPr/>
      <dgm:t>
        <a:bodyPr/>
        <a:lstStyle/>
        <a:p>
          <a:endParaRPr lang="en-GB"/>
        </a:p>
      </dgm:t>
    </dgm:pt>
    <dgm:pt modelId="{F608AF77-208B-C645-8434-B1E8AB777B06}">
      <dgm:prSet phldrT="[Text]"/>
      <dgm:spPr/>
      <dgm:t>
        <a:bodyPr/>
        <a:lstStyle/>
        <a:p>
          <a:r>
            <a:rPr lang="en-GB" dirty="0"/>
            <a:t>Shock</a:t>
          </a:r>
        </a:p>
      </dgm:t>
    </dgm:pt>
    <dgm:pt modelId="{4EFDB138-23EB-FB46-BD83-8F02183E4A60}" type="parTrans" cxnId="{1D8565D7-BE36-D746-95DC-A428DC007915}">
      <dgm:prSet/>
      <dgm:spPr/>
      <dgm:t>
        <a:bodyPr/>
        <a:lstStyle/>
        <a:p>
          <a:endParaRPr lang="en-GB"/>
        </a:p>
      </dgm:t>
    </dgm:pt>
    <dgm:pt modelId="{A1A849D3-7DAE-0441-BA6B-F70A985F4F3E}" type="sibTrans" cxnId="{1D8565D7-BE36-D746-95DC-A428DC007915}">
      <dgm:prSet/>
      <dgm:spPr/>
      <dgm:t>
        <a:bodyPr/>
        <a:lstStyle/>
        <a:p>
          <a:endParaRPr lang="en-GB"/>
        </a:p>
      </dgm:t>
    </dgm:pt>
    <dgm:pt modelId="{A0364987-4323-C14A-8EBA-62479A2E588D}">
      <dgm:prSet phldrT="[Text]"/>
      <dgm:spPr/>
      <dgm:t>
        <a:bodyPr/>
        <a:lstStyle/>
        <a:p>
          <a:r>
            <a:rPr lang="en-GB" dirty="0"/>
            <a:t>Financial anxiety</a:t>
          </a:r>
        </a:p>
      </dgm:t>
    </dgm:pt>
    <dgm:pt modelId="{151BCCE4-773D-F64C-84D4-99FDA158EF28}" type="parTrans" cxnId="{E656743A-E22C-1043-9453-4D89F70B5CE4}">
      <dgm:prSet/>
      <dgm:spPr/>
      <dgm:t>
        <a:bodyPr/>
        <a:lstStyle/>
        <a:p>
          <a:endParaRPr lang="en-GB"/>
        </a:p>
      </dgm:t>
    </dgm:pt>
    <dgm:pt modelId="{607E692D-642E-D645-834E-A0C7D8754ACD}" type="sibTrans" cxnId="{E656743A-E22C-1043-9453-4D89F70B5CE4}">
      <dgm:prSet/>
      <dgm:spPr/>
      <dgm:t>
        <a:bodyPr/>
        <a:lstStyle/>
        <a:p>
          <a:endParaRPr lang="en-GB"/>
        </a:p>
      </dgm:t>
    </dgm:pt>
    <dgm:pt modelId="{BDB4617F-323D-AC41-845F-6B29702D3373}">
      <dgm:prSet phldrT="[Text]"/>
      <dgm:spPr/>
      <dgm:t>
        <a:bodyPr/>
        <a:lstStyle/>
        <a:p>
          <a:r>
            <a:rPr lang="en-GB" dirty="0"/>
            <a:t>Stonewalled</a:t>
          </a:r>
        </a:p>
      </dgm:t>
    </dgm:pt>
    <dgm:pt modelId="{340B705E-8DCA-6344-9083-8C72C14B1191}" type="parTrans" cxnId="{3048A166-8A2B-D142-A3E0-2CDA711FD6E0}">
      <dgm:prSet/>
      <dgm:spPr/>
      <dgm:t>
        <a:bodyPr/>
        <a:lstStyle/>
        <a:p>
          <a:endParaRPr lang="en-GB"/>
        </a:p>
      </dgm:t>
    </dgm:pt>
    <dgm:pt modelId="{A70C18E7-C0F2-9045-B485-A09318CD0476}" type="sibTrans" cxnId="{3048A166-8A2B-D142-A3E0-2CDA711FD6E0}">
      <dgm:prSet/>
      <dgm:spPr/>
      <dgm:t>
        <a:bodyPr/>
        <a:lstStyle/>
        <a:p>
          <a:endParaRPr lang="en-GB"/>
        </a:p>
      </dgm:t>
    </dgm:pt>
    <dgm:pt modelId="{E3086D65-29F0-3941-B0D2-8D3C5E88B5DB}">
      <dgm:prSet phldrT="[Text]"/>
      <dgm:spPr/>
      <dgm:t>
        <a:bodyPr/>
        <a:lstStyle/>
        <a:p>
          <a:r>
            <a:rPr lang="en-GB" dirty="0"/>
            <a:t>Unfair legal costs</a:t>
          </a:r>
        </a:p>
      </dgm:t>
    </dgm:pt>
    <dgm:pt modelId="{FD86C184-8065-9040-A5A1-836F0746A435}" type="parTrans" cxnId="{D00910CD-6D7A-F246-AE7C-F491EF253899}">
      <dgm:prSet/>
      <dgm:spPr/>
      <dgm:t>
        <a:bodyPr/>
        <a:lstStyle/>
        <a:p>
          <a:endParaRPr lang="en-GB"/>
        </a:p>
      </dgm:t>
    </dgm:pt>
    <dgm:pt modelId="{E18CEAF0-D2E5-054A-BD38-CBC5CA83A62F}" type="sibTrans" cxnId="{D00910CD-6D7A-F246-AE7C-F491EF253899}">
      <dgm:prSet/>
      <dgm:spPr/>
      <dgm:t>
        <a:bodyPr/>
        <a:lstStyle/>
        <a:p>
          <a:endParaRPr lang="en-GB"/>
        </a:p>
      </dgm:t>
    </dgm:pt>
    <dgm:pt modelId="{05F1DABB-8A63-DB47-BEB0-93A59263FAC2}">
      <dgm:prSet phldrT="[Text]"/>
      <dgm:spPr/>
      <dgm:t>
        <a:bodyPr/>
        <a:lstStyle/>
        <a:p>
          <a:r>
            <a:rPr lang="en-GB" dirty="0"/>
            <a:t>Fluctuating </a:t>
          </a:r>
        </a:p>
      </dgm:t>
    </dgm:pt>
    <dgm:pt modelId="{00213808-2908-7C48-8E85-AA210DBDAFD2}" type="parTrans" cxnId="{2364961B-283D-C348-863F-6184CB6444D6}">
      <dgm:prSet/>
      <dgm:spPr/>
      <dgm:t>
        <a:bodyPr/>
        <a:lstStyle/>
        <a:p>
          <a:endParaRPr lang="en-GB"/>
        </a:p>
      </dgm:t>
    </dgm:pt>
    <dgm:pt modelId="{67AF388B-258F-1241-B2C1-D68A6CC4EDF3}" type="sibTrans" cxnId="{2364961B-283D-C348-863F-6184CB6444D6}">
      <dgm:prSet/>
      <dgm:spPr/>
      <dgm:t>
        <a:bodyPr/>
        <a:lstStyle/>
        <a:p>
          <a:endParaRPr lang="en-GB"/>
        </a:p>
      </dgm:t>
    </dgm:pt>
    <dgm:pt modelId="{C6344A90-7666-2C4C-8DF3-6FA44A1E7C16}">
      <dgm:prSet phldrT="[Text]"/>
      <dgm:spPr/>
      <dgm:t>
        <a:bodyPr/>
        <a:lstStyle/>
        <a:p>
          <a:r>
            <a:rPr lang="en-GB" dirty="0"/>
            <a:t>Phoenixing </a:t>
          </a:r>
        </a:p>
      </dgm:t>
    </dgm:pt>
    <dgm:pt modelId="{D5D15FE8-EA6A-8E47-9111-8C3A4083656B}" type="parTrans" cxnId="{7C43AF6C-9FDB-D94F-8FE4-F66927F95C3E}">
      <dgm:prSet/>
      <dgm:spPr/>
      <dgm:t>
        <a:bodyPr/>
        <a:lstStyle/>
        <a:p>
          <a:endParaRPr lang="en-GB"/>
        </a:p>
      </dgm:t>
    </dgm:pt>
    <dgm:pt modelId="{8EB05B11-2E01-BF4C-B284-4B1C2835CE7D}" type="sibTrans" cxnId="{7C43AF6C-9FDB-D94F-8FE4-F66927F95C3E}">
      <dgm:prSet/>
      <dgm:spPr/>
      <dgm:t>
        <a:bodyPr/>
        <a:lstStyle/>
        <a:p>
          <a:endParaRPr lang="en-GB"/>
        </a:p>
      </dgm:t>
    </dgm:pt>
    <dgm:pt modelId="{B5DA2AF6-1902-8448-9306-FAD35829FE61}">
      <dgm:prSet phldrT="[Text]"/>
      <dgm:spPr/>
      <dgm:t>
        <a:bodyPr/>
        <a:lstStyle/>
        <a:p>
          <a:r>
            <a:rPr lang="en-GB" dirty="0"/>
            <a:t>Retirement deferred </a:t>
          </a:r>
        </a:p>
      </dgm:t>
    </dgm:pt>
    <dgm:pt modelId="{7852CB9D-81D0-2745-AD79-F776C8203F89}" type="parTrans" cxnId="{8C81EBD5-0763-C540-9F0B-38407182E1E1}">
      <dgm:prSet/>
      <dgm:spPr/>
      <dgm:t>
        <a:bodyPr/>
        <a:lstStyle/>
        <a:p>
          <a:endParaRPr lang="en-GB"/>
        </a:p>
      </dgm:t>
    </dgm:pt>
    <dgm:pt modelId="{D6192F03-C07B-3A45-AA99-E2B7CAB2E539}" type="sibTrans" cxnId="{8C81EBD5-0763-C540-9F0B-38407182E1E1}">
      <dgm:prSet/>
      <dgm:spPr/>
      <dgm:t>
        <a:bodyPr/>
        <a:lstStyle/>
        <a:p>
          <a:endParaRPr lang="en-GB"/>
        </a:p>
      </dgm:t>
    </dgm:pt>
    <dgm:pt modelId="{C61E3D8F-F76D-3547-94E8-5FBC0A6E434E}">
      <dgm:prSet phldrT="[Text]"/>
      <dgm:spPr/>
      <dgm:t>
        <a:bodyPr/>
        <a:lstStyle/>
        <a:p>
          <a:r>
            <a:rPr lang="en-GB" dirty="0"/>
            <a:t>Neighbourhood tensions</a:t>
          </a:r>
        </a:p>
      </dgm:t>
    </dgm:pt>
    <dgm:pt modelId="{7278E0A6-2BC4-724A-A884-0B98892BCBF6}" type="parTrans" cxnId="{9C36B7DE-0E55-E544-97C2-E1FB8B57DCC8}">
      <dgm:prSet/>
      <dgm:spPr/>
      <dgm:t>
        <a:bodyPr/>
        <a:lstStyle/>
        <a:p>
          <a:endParaRPr lang="en-GB"/>
        </a:p>
      </dgm:t>
    </dgm:pt>
    <dgm:pt modelId="{14E9EFD0-3314-CD4E-8BF8-C756A19BC191}" type="sibTrans" cxnId="{9C36B7DE-0E55-E544-97C2-E1FB8B57DCC8}">
      <dgm:prSet/>
      <dgm:spPr/>
      <dgm:t>
        <a:bodyPr/>
        <a:lstStyle/>
        <a:p>
          <a:endParaRPr lang="en-GB"/>
        </a:p>
      </dgm:t>
    </dgm:pt>
    <dgm:pt modelId="{7668C4CC-3B34-5641-957B-2CCCB2AB0609}">
      <dgm:prSet phldrT="[Text]"/>
      <dgm:spPr/>
      <dgm:t>
        <a:bodyPr/>
        <a:lstStyle/>
        <a:p>
          <a:r>
            <a:rPr lang="en-GB" dirty="0"/>
            <a:t>Ethical issues about disclosure </a:t>
          </a:r>
        </a:p>
      </dgm:t>
    </dgm:pt>
    <dgm:pt modelId="{763EDCDA-E15B-3847-8E6E-B24F66B90FA5}" type="parTrans" cxnId="{F9F68709-0A8C-D144-8E79-B6147DC11D31}">
      <dgm:prSet/>
      <dgm:spPr/>
      <dgm:t>
        <a:bodyPr/>
        <a:lstStyle/>
        <a:p>
          <a:endParaRPr lang="en-GB"/>
        </a:p>
      </dgm:t>
    </dgm:pt>
    <dgm:pt modelId="{F5EDE8CF-99B2-944E-A3A6-E68068772C33}" type="sibTrans" cxnId="{F9F68709-0A8C-D144-8E79-B6147DC11D31}">
      <dgm:prSet/>
      <dgm:spPr/>
      <dgm:t>
        <a:bodyPr/>
        <a:lstStyle/>
        <a:p>
          <a:endParaRPr lang="en-GB"/>
        </a:p>
      </dgm:t>
    </dgm:pt>
    <dgm:pt modelId="{27D9DB47-5C5B-6345-B673-67E8B9DB2D24}" type="pres">
      <dgm:prSet presAssocID="{67BF083A-340A-D94B-93E5-21582E5ADB9D}" presName="Name0" presStyleCnt="0">
        <dgm:presLayoutVars>
          <dgm:dir/>
          <dgm:resizeHandles val="exact"/>
        </dgm:presLayoutVars>
      </dgm:prSet>
      <dgm:spPr/>
    </dgm:pt>
    <dgm:pt modelId="{F6792154-4472-6341-BA82-7E135FE34575}" type="pres">
      <dgm:prSet presAssocID="{DDA41ADC-FA65-194F-BA8B-4B8691EE6951}" presName="node" presStyleLbl="node1" presStyleIdx="0" presStyleCnt="3">
        <dgm:presLayoutVars>
          <dgm:bulletEnabled val="1"/>
        </dgm:presLayoutVars>
      </dgm:prSet>
      <dgm:spPr/>
    </dgm:pt>
    <dgm:pt modelId="{F2B0663D-D25D-7C4A-9DAD-42D1E6AA2CC9}" type="pres">
      <dgm:prSet presAssocID="{FC54E9B5-9DDE-384E-93EB-646FDC111AAE}" presName="sibTrans" presStyleCnt="0"/>
      <dgm:spPr/>
    </dgm:pt>
    <dgm:pt modelId="{0417C9C7-701B-FE4D-A539-ED97D2951D3D}" type="pres">
      <dgm:prSet presAssocID="{8359C8F2-B319-1241-907A-C7BCF9CFA75B}" presName="node" presStyleLbl="node1" presStyleIdx="1" presStyleCnt="3">
        <dgm:presLayoutVars>
          <dgm:bulletEnabled val="1"/>
        </dgm:presLayoutVars>
      </dgm:prSet>
      <dgm:spPr/>
    </dgm:pt>
    <dgm:pt modelId="{57F05DD9-AF1A-5A41-BD55-3B0BBC6861F4}" type="pres">
      <dgm:prSet presAssocID="{19B20965-3DC7-2142-BABF-19084B2E2BBF}" presName="sibTrans" presStyleCnt="0"/>
      <dgm:spPr/>
    </dgm:pt>
    <dgm:pt modelId="{A38F0A5F-93D9-3F45-8A2F-D4FC2A5DD31B}" type="pres">
      <dgm:prSet presAssocID="{A2EC434F-0517-D14B-9CD8-CF93B10BD6C0}" presName="node" presStyleLbl="node1" presStyleIdx="2" presStyleCnt="3">
        <dgm:presLayoutVars>
          <dgm:bulletEnabled val="1"/>
        </dgm:presLayoutVars>
      </dgm:prSet>
      <dgm:spPr/>
    </dgm:pt>
  </dgm:ptLst>
  <dgm:cxnLst>
    <dgm:cxn modelId="{F9F68709-0A8C-D144-8E79-B6147DC11D31}" srcId="{A2EC434F-0517-D14B-9CD8-CF93B10BD6C0}" destId="{7668C4CC-3B34-5641-957B-2CCCB2AB0609}" srcOrd="4" destOrd="0" parTransId="{763EDCDA-E15B-3847-8E6E-B24F66B90FA5}" sibTransId="{F5EDE8CF-99B2-944E-A3A6-E68068772C33}"/>
    <dgm:cxn modelId="{DA30B915-7FC8-3549-BD10-C35B134AA21D}" type="presOf" srcId="{A0364987-4323-C14A-8EBA-62479A2E588D}" destId="{F6792154-4472-6341-BA82-7E135FE34575}" srcOrd="0" destOrd="3" presId="urn:microsoft.com/office/officeart/2005/8/layout/hList6"/>
    <dgm:cxn modelId="{3D885D17-C7A7-F54B-BD42-693B0DD561B0}" type="presOf" srcId="{C6344A90-7666-2C4C-8DF3-6FA44A1E7C16}" destId="{0417C9C7-701B-FE4D-A539-ED97D2951D3D}" srcOrd="0" destOrd="5" presId="urn:microsoft.com/office/officeart/2005/8/layout/hList6"/>
    <dgm:cxn modelId="{2364961B-283D-C348-863F-6184CB6444D6}" srcId="{DDA41ADC-FA65-194F-BA8B-4B8691EE6951}" destId="{05F1DABB-8A63-DB47-BEB0-93A59263FAC2}" srcOrd="4" destOrd="0" parTransId="{00213808-2908-7C48-8E85-AA210DBDAFD2}" sibTransId="{67AF388B-258F-1241-B2C1-D68A6CC4EDF3}"/>
    <dgm:cxn modelId="{E1C9E224-3B18-C04D-A75C-25D001A048E8}" srcId="{DDA41ADC-FA65-194F-BA8B-4B8691EE6951}" destId="{5EABC5C5-886D-0449-A4B3-35BA7423E226}" srcOrd="3" destOrd="0" parTransId="{FD75CF16-C9AB-DA46-838C-218F1A284413}" sibTransId="{268902E7-1AAD-F049-9B3A-2621B8197B94}"/>
    <dgm:cxn modelId="{C8621127-1803-3A43-AD69-6016964320F1}" srcId="{67BF083A-340A-D94B-93E5-21582E5ADB9D}" destId="{A2EC434F-0517-D14B-9CD8-CF93B10BD6C0}" srcOrd="2" destOrd="0" parTransId="{614F1586-59A1-EB4F-BC36-204BF44B622C}" sibTransId="{F17918B3-B24D-0146-9326-025767195132}"/>
    <dgm:cxn modelId="{FA539C35-04B9-644D-9F0B-5D32A87C0E02}" srcId="{8359C8F2-B319-1241-907A-C7BCF9CFA75B}" destId="{2BAEE030-4B5B-764C-8593-52BDF1B10E48}" srcOrd="0" destOrd="0" parTransId="{D7E09134-67E4-F34D-8606-3C62F8662A35}" sibTransId="{61DA038E-1FFA-1146-BC03-FA9A03F2744B}"/>
    <dgm:cxn modelId="{8BD24D38-71BE-9A4B-A79B-F5F6F7592E24}" type="presOf" srcId="{7668C4CC-3B34-5641-957B-2CCCB2AB0609}" destId="{A38F0A5F-93D9-3F45-8A2F-D4FC2A5DD31B}" srcOrd="0" destOrd="5" presId="urn:microsoft.com/office/officeart/2005/8/layout/hList6"/>
    <dgm:cxn modelId="{E656743A-E22C-1043-9453-4D89F70B5CE4}" srcId="{DDA41ADC-FA65-194F-BA8B-4B8691EE6951}" destId="{A0364987-4323-C14A-8EBA-62479A2E588D}" srcOrd="2" destOrd="0" parTransId="{151BCCE4-773D-F64C-84D4-99FDA158EF28}" sibTransId="{607E692D-642E-D645-834E-A0C7D8754ACD}"/>
    <dgm:cxn modelId="{A22D4D65-A002-EB42-BF1A-BDF23F4687D5}" type="presOf" srcId="{67BF083A-340A-D94B-93E5-21582E5ADB9D}" destId="{27D9DB47-5C5B-6345-B673-67E8B9DB2D24}" srcOrd="0" destOrd="0" presId="urn:microsoft.com/office/officeart/2005/8/layout/hList6"/>
    <dgm:cxn modelId="{3048A166-8A2B-D142-A3E0-2CDA711FD6E0}" srcId="{8359C8F2-B319-1241-907A-C7BCF9CFA75B}" destId="{BDB4617F-323D-AC41-845F-6B29702D3373}" srcOrd="1" destOrd="0" parTransId="{340B705E-8DCA-6344-9083-8C72C14B1191}" sibTransId="{A70C18E7-C0F2-9045-B485-A09318CD0476}"/>
    <dgm:cxn modelId="{7042F86A-B1B8-AB43-A3EA-ED99650CA080}" type="presOf" srcId="{A2EC434F-0517-D14B-9CD8-CF93B10BD6C0}" destId="{A38F0A5F-93D9-3F45-8A2F-D4FC2A5DD31B}" srcOrd="0" destOrd="0" presId="urn:microsoft.com/office/officeart/2005/8/layout/hList6"/>
    <dgm:cxn modelId="{7C43AF6C-9FDB-D94F-8FE4-F66927F95C3E}" srcId="{8359C8F2-B319-1241-907A-C7BCF9CFA75B}" destId="{C6344A90-7666-2C4C-8DF3-6FA44A1E7C16}" srcOrd="4" destOrd="0" parTransId="{D5D15FE8-EA6A-8E47-9111-8C3A4083656B}" sibTransId="{8EB05B11-2E01-BF4C-B284-4B1C2835CE7D}"/>
    <dgm:cxn modelId="{91C01A70-1905-A34B-BEC5-FA8AF0A72192}" type="presOf" srcId="{C61E3D8F-F76D-3547-94E8-5FBC0A6E434E}" destId="{A38F0A5F-93D9-3F45-8A2F-D4FC2A5DD31B}" srcOrd="0" destOrd="4" presId="urn:microsoft.com/office/officeart/2005/8/layout/hList6"/>
    <dgm:cxn modelId="{BEA62971-773F-2048-A3BC-37AF14865DDB}" type="presOf" srcId="{05F1DABB-8A63-DB47-BEB0-93A59263FAC2}" destId="{F6792154-4472-6341-BA82-7E135FE34575}" srcOrd="0" destOrd="5" presId="urn:microsoft.com/office/officeart/2005/8/layout/hList6"/>
    <dgm:cxn modelId="{58339654-12DD-1D40-A4A6-F69EB70A6508}" srcId="{67BF083A-340A-D94B-93E5-21582E5ADB9D}" destId="{DDA41ADC-FA65-194F-BA8B-4B8691EE6951}" srcOrd="0" destOrd="0" parTransId="{219C7021-84BA-7749-A146-8E5984F3E5F0}" sibTransId="{FC54E9B5-9DDE-384E-93EB-646FDC111AAE}"/>
    <dgm:cxn modelId="{00F45B58-F002-A745-B0F5-9579F79F8178}" type="presOf" srcId="{6209568A-81B5-FB40-96D4-20C48CFAACBD}" destId="{F6792154-4472-6341-BA82-7E135FE34575}" srcOrd="0" destOrd="1" presId="urn:microsoft.com/office/officeart/2005/8/layout/hList6"/>
    <dgm:cxn modelId="{067FB17F-D573-F045-8FE1-E09A45CDB05E}" type="presOf" srcId="{FBA9B616-FFDF-3641-8BBE-A11D6E73BA5A}" destId="{0417C9C7-701B-FE4D-A539-ED97D2951D3D}" srcOrd="0" destOrd="4" presId="urn:microsoft.com/office/officeart/2005/8/layout/hList6"/>
    <dgm:cxn modelId="{D7F39785-7F09-3743-9E02-FF68E6D0E48F}" srcId="{DDA41ADC-FA65-194F-BA8B-4B8691EE6951}" destId="{6209568A-81B5-FB40-96D4-20C48CFAACBD}" srcOrd="0" destOrd="0" parTransId="{5F4543BC-CCFD-B04C-9F06-6A5288B633DB}" sibTransId="{635EAA1D-38A4-5C4F-8625-B81F28C60A02}"/>
    <dgm:cxn modelId="{C1181886-D972-904B-96F6-B9CE76FE75D0}" type="presOf" srcId="{F608AF77-208B-C645-8434-B1E8AB777B06}" destId="{F6792154-4472-6341-BA82-7E135FE34575}" srcOrd="0" destOrd="2" presId="urn:microsoft.com/office/officeart/2005/8/layout/hList6"/>
    <dgm:cxn modelId="{BEE56988-38D1-D044-8114-A079D1D2E203}" type="presOf" srcId="{DDA41ADC-FA65-194F-BA8B-4B8691EE6951}" destId="{F6792154-4472-6341-BA82-7E135FE34575}" srcOrd="0" destOrd="0" presId="urn:microsoft.com/office/officeart/2005/8/layout/hList6"/>
    <dgm:cxn modelId="{45D2818C-27B7-8644-876C-228618BD160D}" type="presOf" srcId="{06E7A50A-0DA5-944C-86F3-AA99E0F6BB7A}" destId="{A38F0A5F-93D9-3F45-8A2F-D4FC2A5DD31B}" srcOrd="0" destOrd="1" presId="urn:microsoft.com/office/officeart/2005/8/layout/hList6"/>
    <dgm:cxn modelId="{08FC4D8D-5648-6549-9BF6-D49691BB9C82}" srcId="{67BF083A-340A-D94B-93E5-21582E5ADB9D}" destId="{8359C8F2-B319-1241-907A-C7BCF9CFA75B}" srcOrd="1" destOrd="0" parTransId="{728BECB9-690D-5240-ABCE-FE7FBBA2930A}" sibTransId="{19B20965-3DC7-2142-BABF-19084B2E2BBF}"/>
    <dgm:cxn modelId="{3E39FB8D-664E-004B-A6CF-F75129779EBF}" type="presOf" srcId="{CC03ACA5-D452-9D4A-AA55-5A6BF2D2FDBF}" destId="{A38F0A5F-93D9-3F45-8A2F-D4FC2A5DD31B}" srcOrd="0" destOrd="2" presId="urn:microsoft.com/office/officeart/2005/8/layout/hList6"/>
    <dgm:cxn modelId="{A3CE50A3-47D5-C54D-BBD7-D755EBA1454C}" type="presOf" srcId="{8359C8F2-B319-1241-907A-C7BCF9CFA75B}" destId="{0417C9C7-701B-FE4D-A539-ED97D2951D3D}" srcOrd="0" destOrd="0" presId="urn:microsoft.com/office/officeart/2005/8/layout/hList6"/>
    <dgm:cxn modelId="{B5B68CA3-0397-2C44-8E86-41FB37AC9E9C}" type="presOf" srcId="{B5DA2AF6-1902-8448-9306-FAD35829FE61}" destId="{A38F0A5F-93D9-3F45-8A2F-D4FC2A5DD31B}" srcOrd="0" destOrd="3" presId="urn:microsoft.com/office/officeart/2005/8/layout/hList6"/>
    <dgm:cxn modelId="{F7D787B6-E656-134C-ACF1-C023F1720560}" srcId="{8359C8F2-B319-1241-907A-C7BCF9CFA75B}" destId="{FBA9B616-FFDF-3641-8BBE-A11D6E73BA5A}" srcOrd="3" destOrd="0" parTransId="{82A833E6-01DB-0E4B-AE09-3E5A8DE5D752}" sibTransId="{D5FA2898-941D-084F-A7DF-F8B58FEF607E}"/>
    <dgm:cxn modelId="{E5C791BD-A6C1-6149-BE1B-836BBBC09026}" type="presOf" srcId="{5EABC5C5-886D-0449-A4B3-35BA7423E226}" destId="{F6792154-4472-6341-BA82-7E135FE34575}" srcOrd="0" destOrd="4" presId="urn:microsoft.com/office/officeart/2005/8/layout/hList6"/>
    <dgm:cxn modelId="{1DD311CA-DE1B-1A4C-A209-00330B75BA34}" srcId="{A2EC434F-0517-D14B-9CD8-CF93B10BD6C0}" destId="{CC03ACA5-D452-9D4A-AA55-5A6BF2D2FDBF}" srcOrd="1" destOrd="0" parTransId="{417898C3-AFE1-4846-9080-DFBCA706C83C}" sibTransId="{D2D2B764-420C-704A-9FCA-2991BBDDBC51}"/>
    <dgm:cxn modelId="{D00910CD-6D7A-F246-AE7C-F491EF253899}" srcId="{8359C8F2-B319-1241-907A-C7BCF9CFA75B}" destId="{E3086D65-29F0-3941-B0D2-8D3C5E88B5DB}" srcOrd="2" destOrd="0" parTransId="{FD86C184-8065-9040-A5A1-836F0746A435}" sibTransId="{E18CEAF0-D2E5-054A-BD38-CBC5CA83A62F}"/>
    <dgm:cxn modelId="{8C81EBD5-0763-C540-9F0B-38407182E1E1}" srcId="{A2EC434F-0517-D14B-9CD8-CF93B10BD6C0}" destId="{B5DA2AF6-1902-8448-9306-FAD35829FE61}" srcOrd="2" destOrd="0" parTransId="{7852CB9D-81D0-2745-AD79-F776C8203F89}" sibTransId="{D6192F03-C07B-3A45-AA99-E2B7CAB2E539}"/>
    <dgm:cxn modelId="{1D8565D7-BE36-D746-95DC-A428DC007915}" srcId="{DDA41ADC-FA65-194F-BA8B-4B8691EE6951}" destId="{F608AF77-208B-C645-8434-B1E8AB777B06}" srcOrd="1" destOrd="0" parTransId="{4EFDB138-23EB-FB46-BD83-8F02183E4A60}" sibTransId="{A1A849D3-7DAE-0441-BA6B-F70A985F4F3E}"/>
    <dgm:cxn modelId="{7E01F1DC-AE20-3B42-9103-C41D7DCA8B8B}" type="presOf" srcId="{BDB4617F-323D-AC41-845F-6B29702D3373}" destId="{0417C9C7-701B-FE4D-A539-ED97D2951D3D}" srcOrd="0" destOrd="2" presId="urn:microsoft.com/office/officeart/2005/8/layout/hList6"/>
    <dgm:cxn modelId="{9C36B7DE-0E55-E544-97C2-E1FB8B57DCC8}" srcId="{A2EC434F-0517-D14B-9CD8-CF93B10BD6C0}" destId="{C61E3D8F-F76D-3547-94E8-5FBC0A6E434E}" srcOrd="3" destOrd="0" parTransId="{7278E0A6-2BC4-724A-A884-0B98892BCBF6}" sibTransId="{14E9EFD0-3314-CD4E-8BF8-C756A19BC191}"/>
    <dgm:cxn modelId="{4565F2DE-7764-1B44-8EFB-A8F354F6151F}" type="presOf" srcId="{E3086D65-29F0-3941-B0D2-8D3C5E88B5DB}" destId="{0417C9C7-701B-FE4D-A539-ED97D2951D3D}" srcOrd="0" destOrd="3" presId="urn:microsoft.com/office/officeart/2005/8/layout/hList6"/>
    <dgm:cxn modelId="{A4D34EF0-DC63-3F46-87B1-6E44853F879A}" srcId="{A2EC434F-0517-D14B-9CD8-CF93B10BD6C0}" destId="{06E7A50A-0DA5-944C-86F3-AA99E0F6BB7A}" srcOrd="0" destOrd="0" parTransId="{DCF8080A-A268-0B45-9562-BDA1A2F086DE}" sibTransId="{04E5332F-FB69-AC45-AC5C-F5E61F610BD9}"/>
    <dgm:cxn modelId="{CE3EFFFB-A54F-C344-B983-9ACEEF5E52EA}" type="presOf" srcId="{2BAEE030-4B5B-764C-8593-52BDF1B10E48}" destId="{0417C9C7-701B-FE4D-A539-ED97D2951D3D}" srcOrd="0" destOrd="1" presId="urn:microsoft.com/office/officeart/2005/8/layout/hList6"/>
    <dgm:cxn modelId="{5F6640CC-2EAD-0147-B1DF-92AE11A8906C}" type="presParOf" srcId="{27D9DB47-5C5B-6345-B673-67E8B9DB2D24}" destId="{F6792154-4472-6341-BA82-7E135FE34575}" srcOrd="0" destOrd="0" presId="urn:microsoft.com/office/officeart/2005/8/layout/hList6"/>
    <dgm:cxn modelId="{26DFF664-3E41-EA43-BB16-827B55BE5720}" type="presParOf" srcId="{27D9DB47-5C5B-6345-B673-67E8B9DB2D24}" destId="{F2B0663D-D25D-7C4A-9DAD-42D1E6AA2CC9}" srcOrd="1" destOrd="0" presId="urn:microsoft.com/office/officeart/2005/8/layout/hList6"/>
    <dgm:cxn modelId="{97F4BFDC-BBA7-0442-9C69-822A18C2AB2B}" type="presParOf" srcId="{27D9DB47-5C5B-6345-B673-67E8B9DB2D24}" destId="{0417C9C7-701B-FE4D-A539-ED97D2951D3D}" srcOrd="2" destOrd="0" presId="urn:microsoft.com/office/officeart/2005/8/layout/hList6"/>
    <dgm:cxn modelId="{910D89F7-40BF-614D-8A4E-B5ABD5743485}" type="presParOf" srcId="{27D9DB47-5C5B-6345-B673-67E8B9DB2D24}" destId="{57F05DD9-AF1A-5A41-BD55-3B0BBC6861F4}" srcOrd="3" destOrd="0" presId="urn:microsoft.com/office/officeart/2005/8/layout/hList6"/>
    <dgm:cxn modelId="{70EC6392-BEEB-C74A-844F-59CE32F809B9}" type="presParOf" srcId="{27D9DB47-5C5B-6345-B673-67E8B9DB2D24}" destId="{A38F0A5F-93D9-3F45-8A2F-D4FC2A5DD31B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792154-4472-6341-BA82-7E135FE34575}">
      <dsp:nvSpPr>
        <dsp:cNvPr id="0" name=""/>
        <dsp:cNvSpPr/>
      </dsp:nvSpPr>
      <dsp:spPr>
        <a:xfrm rot="16200000">
          <a:off x="-1699383" y="1700192"/>
          <a:ext cx="5504687" cy="2104303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746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Emotions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Fear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Shock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Financial anxiety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Anger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Fluctuating </a:t>
          </a:r>
        </a:p>
      </dsp:txBody>
      <dsp:txXfrm rot="5400000">
        <a:off x="809" y="1100937"/>
        <a:ext cx="2104303" cy="3302813"/>
      </dsp:txXfrm>
    </dsp:sp>
    <dsp:sp modelId="{0417C9C7-701B-FE4D-A539-ED97D2951D3D}">
      <dsp:nvSpPr>
        <dsp:cNvPr id="0" name=""/>
        <dsp:cNvSpPr/>
      </dsp:nvSpPr>
      <dsp:spPr>
        <a:xfrm rot="16200000">
          <a:off x="562743" y="1700192"/>
          <a:ext cx="5504687" cy="2104303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746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Actions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Unheard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Stonewalled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Unfair legal costs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Insurance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Phoenixing </a:t>
          </a:r>
        </a:p>
      </dsp:txBody>
      <dsp:txXfrm rot="5400000">
        <a:off x="2262935" y="1100937"/>
        <a:ext cx="2104303" cy="3302813"/>
      </dsp:txXfrm>
    </dsp:sp>
    <dsp:sp modelId="{A38F0A5F-93D9-3F45-8A2F-D4FC2A5DD31B}">
      <dsp:nvSpPr>
        <dsp:cNvPr id="0" name=""/>
        <dsp:cNvSpPr/>
      </dsp:nvSpPr>
      <dsp:spPr>
        <a:xfrm rot="16200000">
          <a:off x="2824869" y="1700192"/>
          <a:ext cx="5504687" cy="2104303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746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Impacts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Denied use and amenity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Spending cuts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Retirement deferred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Neighbourhood tensions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 dirty="0"/>
            <a:t>Ethical issues about disclosure </a:t>
          </a:r>
        </a:p>
      </dsp:txBody>
      <dsp:txXfrm rot="5400000">
        <a:off x="4525061" y="1100937"/>
        <a:ext cx="2104303" cy="33028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6AC6D-D9D2-C249-CD8C-2B47B51E78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908458-1136-2114-B96F-00D23F7B96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CFC1F-0557-6ABA-F6C8-4BB4B02C2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5D9-D00B-BC43-993B-F350B92DD761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742456-0AEE-D032-5370-1FF489C27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348283-2D31-1A67-5B3B-EA4919067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B0598-5FE8-C14E-87C0-80A5BD51C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74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3CF4E-04A0-739B-E040-ACD7C1B90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B80607-3C6C-B397-060B-6C6D2E035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0CA1A6-B540-BDFC-057D-511EA244B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5D9-D00B-BC43-993B-F350B92DD761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1AE9A-9C14-C92F-5AF2-F47E2A7E9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18D1F-29DA-B4FE-CE5E-8A4877BFF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B0598-5FE8-C14E-87C0-80A5BD51C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13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497FE1-8876-760A-B52F-939B56AA67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602C8A-5385-FD61-312F-186D57EA9B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357201-F9EA-3C8A-7573-B0C1F54EF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5D9-D00B-BC43-993B-F350B92DD761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2BB25B-86F9-4F9D-F164-E41CBDADE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76582E-6881-B6DD-AA7E-0B1E30038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B0598-5FE8-C14E-87C0-80A5BD51C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20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D705C-6A51-F0DA-6487-7F836857E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E70199-6EE6-AE8A-0F02-259E56484C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025062-923C-A0EA-8A03-DA86F4020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5D9-D00B-BC43-993B-F350B92DD761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2D07D2-8770-2B58-C881-F7D8C3FF3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5E401-7AFA-1DEB-8FD6-6DACE8E19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B0598-5FE8-C14E-87C0-80A5BD51C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729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685CB-D616-5A12-7ABD-E7E15D19F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4B43D-7E9B-2AF7-209D-00FD0699AC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2F62F9-F3A7-D602-7B47-4C777141D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5D9-D00B-BC43-993B-F350B92DD761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F3F1C-03E5-1565-1B45-CFA6EB5CB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983AA-71B0-33EE-2701-5815B0135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B0598-5FE8-C14E-87C0-80A5BD51C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32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F2C44-F93F-61EE-943B-81B720648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DA159-EE63-73DC-6A8F-D8DF550DE4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884BA-8C62-1EEF-9529-581377F4B2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B249B9-A0CE-9719-9C08-784E980BA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5D9-D00B-BC43-993B-F350B92DD761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6EC696-BC35-B08C-3102-7AD6A5394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058A9A-522D-721A-3DCD-D7D65738A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B0598-5FE8-C14E-87C0-80A5BD51C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902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CF7A7-11F0-404C-B4CF-3AA6B7185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43C0F1-0423-469E-9202-C2BC69726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3BDB6B-6FB7-F6E2-4DCD-9DF55C3950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120752-D9FE-9BA4-2737-BB4EDB8BA7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42D050-4B2B-CE0C-ECED-73B232E18C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E32AF1-0E3B-5020-50BE-577EB6403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5D9-D00B-BC43-993B-F350B92DD761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7227DD-447D-B460-4BB8-B314042D8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B9970C-B581-0E79-DB82-0EF1CFFAD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B0598-5FE8-C14E-87C0-80A5BD51C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270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6FC29-4923-737E-3D43-11773DD8A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A591A9-8570-9E1D-B512-EFC44715D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5D9-D00B-BC43-993B-F350B92DD761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7CDFCB-9560-334E-D9C5-B374DDCAB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2EA2FA-7132-34F4-4CDE-08E9DC7B1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B0598-5FE8-C14E-87C0-80A5BD51C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77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40A2C1-6B11-9C4A-D9A9-0B70E67DF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5D9-D00B-BC43-993B-F350B92DD761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53C4E8-0724-32AB-9EFB-50182590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638B66-1CA4-CD0B-A6CC-8D5ABAA4C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B0598-5FE8-C14E-87C0-80A5BD51C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807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EB08B-C542-D6E6-A742-5C360FD10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C42E2-0AD8-97EC-F463-1F3C205E2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3F8449-ED64-C995-4996-D21216E535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922655-0431-097D-D088-66CAD6211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5D9-D00B-BC43-993B-F350B92DD761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0D477B-31E4-BD8C-1AE9-9BC943E45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F36676-B676-E7A3-A72E-79F0A2EC7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B0598-5FE8-C14E-87C0-80A5BD51C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660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379D9-36DD-B90D-BFB2-882D6376E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2287CA-5E95-2028-E9F8-BA2F788012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3D2C3E-5AC1-47E2-6F6F-A8CCBA15B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68A1F1-A7F9-6E66-D5DF-46BDA6BAD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EE5D9-D00B-BC43-993B-F350B92DD761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FF96F2-2588-9B94-CB4D-25C8313A9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58AAE0-4706-75CB-EA0B-7460C03BF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B0598-5FE8-C14E-87C0-80A5BD51C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679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93350A-B1C8-A73A-CAA7-0BDEB0CBF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FE9AA-1199-986A-D66D-7203CD4757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688AD6-930F-0154-EA78-F36FE724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EE5D9-D00B-BC43-993B-F350B92DD761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2CE2BF-1588-8F97-43BF-A78BE31749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5F85-73C9-94A0-3F7E-E1C10543FC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B0598-5FE8-C14E-87C0-80A5BD51C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621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180B78-21DB-64BC-89A2-B681FC2138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93338"/>
            <a:ext cx="9144000" cy="3274592"/>
          </a:xfrm>
        </p:spPr>
        <p:txBody>
          <a:bodyPr anchor="ctr">
            <a:normAutofit/>
          </a:bodyPr>
          <a:lstStyle/>
          <a:p>
            <a:r>
              <a:rPr lang="en-US" sz="5600"/>
              <a:t>Lacrosse: the fire, the fallout, the fallacy, and unresolved issues about truth and reconciliation 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1A2340-E842-8096-9087-54F695994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309306"/>
            <a:ext cx="9144000" cy="856656"/>
          </a:xfrm>
        </p:spPr>
        <p:txBody>
          <a:bodyPr anchor="ctr">
            <a:normAutofit/>
          </a:bodyPr>
          <a:lstStyle/>
          <a:p>
            <a:r>
              <a:rPr lang="en-US" sz="1000" dirty="0"/>
              <a:t>International Institute for the Sociology of Law </a:t>
            </a:r>
          </a:p>
          <a:p>
            <a:r>
              <a:rPr lang="en-US" sz="1000" dirty="0" err="1"/>
              <a:t>Onati</a:t>
            </a:r>
            <a:r>
              <a:rPr lang="en-US" sz="1000" dirty="0"/>
              <a:t>, Spain 30 June 2022</a:t>
            </a:r>
          </a:p>
          <a:p>
            <a:r>
              <a:rPr lang="en-US" sz="1000" dirty="0"/>
              <a:t>Michael Teys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5601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D318CC-E2A8-4E27-9548-A047A7899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9F479B-3212-941C-3F3D-BBAC1A6B0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463040"/>
            <a:ext cx="3796306" cy="2690949"/>
          </a:xfrm>
        </p:spPr>
        <p:txBody>
          <a:bodyPr anchor="t">
            <a:normAutofit/>
          </a:bodyPr>
          <a:lstStyle/>
          <a:p>
            <a:r>
              <a:rPr lang="en-US" sz="4800"/>
              <a:t>The fire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4B560F-9DD7-4302-A60B-EBD3EF59B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4415246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9A4357-BD1D-4622-A4FE-766E6AB8D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21D6966-343E-49AC-A026-D2497E0C3C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867EF-D47D-35D5-F3B9-9D9263ECA4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218" y="1463039"/>
            <a:ext cx="5542387" cy="4300447"/>
          </a:xfrm>
        </p:spPr>
        <p:txBody>
          <a:bodyPr anchor="t">
            <a:normAutofit/>
          </a:bodyPr>
          <a:lstStyle/>
          <a:p>
            <a:r>
              <a:rPr lang="en-US" sz="2000"/>
              <a:t>24 November 2014 (midnight – 2:23 am 1</a:t>
            </a:r>
            <a:r>
              <a:rPr lang="en-US" sz="2000" baseline="30000"/>
              <a:t>st</a:t>
            </a:r>
            <a:r>
              <a:rPr lang="en-US" sz="2000"/>
              <a:t> responders 6 mins)</a:t>
            </a:r>
          </a:p>
          <a:p>
            <a:r>
              <a:rPr lang="en-US" sz="2000"/>
              <a:t>Cigarette stubbed in a plastic container on the balcony </a:t>
            </a:r>
          </a:p>
          <a:p>
            <a:r>
              <a:rPr lang="en-US" sz="2000"/>
              <a:t>Fire spread 11 floors ( 8-21</a:t>
            </a:r>
            <a:r>
              <a:rPr lang="en-US" sz="2000" baseline="30000"/>
              <a:t>st</a:t>
            </a:r>
            <a:r>
              <a:rPr lang="en-US" sz="2000"/>
              <a:t>) in 11 minutes (50 sec/floor)</a:t>
            </a:r>
          </a:p>
          <a:p>
            <a:r>
              <a:rPr lang="en-US" sz="2000"/>
              <a:t>400 residents safely evacuated (no injury or loss of life)</a:t>
            </a:r>
          </a:p>
          <a:p>
            <a:r>
              <a:rPr lang="en-US" sz="2000"/>
              <a:t>$12 M property damage (fully funded by consultants PI insurers)</a:t>
            </a:r>
          </a:p>
          <a:p>
            <a:r>
              <a:rPr lang="en-US" sz="2000"/>
              <a:t>Unquantified/uncompensated mental heath and loss of well being </a:t>
            </a:r>
          </a:p>
          <a:p>
            <a:endParaRPr lang="en-US" sz="2000"/>
          </a:p>
          <a:p>
            <a:endParaRPr lang="en-US" sz="2000"/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048829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D144591-E9E9-4209-8701-3BB48A917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FBEEC9-AD46-6CAE-DFB5-BBD3D129C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084" y="547712"/>
            <a:ext cx="3337715" cy="5577367"/>
          </a:xfrm>
        </p:spPr>
        <p:txBody>
          <a:bodyPr>
            <a:normAutofit/>
          </a:bodyPr>
          <a:lstStyle/>
          <a:p>
            <a:r>
              <a:rPr lang="en-US" dirty="0"/>
              <a:t>Effects of flammable cladding on homeowners well being (Oswald et al 2020)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884A647-EACD-A2CB-5BE6-B4C3F3798E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1282179"/>
              </p:ext>
            </p:extLst>
          </p:nvPr>
        </p:nvGraphicFramePr>
        <p:xfrm>
          <a:off x="838200" y="620392"/>
          <a:ext cx="6630174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2911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930939-AEDB-26C0-51B4-09B490006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4800"/>
              <a:t>The fallout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C0F81A-B814-9112-3D25-2BA581A7A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en-US" sz="1700"/>
              <a:t>Product bans </a:t>
            </a:r>
          </a:p>
          <a:p>
            <a:r>
              <a:rPr lang="en-US" sz="1700"/>
              <a:t>Liability determined 39% fire engineer, 33 % building surveyor, 25 % architect , 3 % smoker</a:t>
            </a:r>
          </a:p>
          <a:p>
            <a:r>
              <a:rPr lang="en-US" sz="1700"/>
              <a:t>Federal and state government reviews and reports on building regulation and non-conforming  building products </a:t>
            </a:r>
          </a:p>
          <a:p>
            <a:r>
              <a:rPr lang="en-US" sz="1700"/>
              <a:t>Very different new build legislative responses by the three major states </a:t>
            </a:r>
          </a:p>
          <a:p>
            <a:r>
              <a:rPr lang="en-US" sz="1700"/>
              <a:t>Increased insurance premiums and less cover offered (arguably  market failure)</a:t>
            </a:r>
          </a:p>
          <a:p>
            <a:r>
              <a:rPr lang="en-US" sz="1700"/>
              <a:t>Inconsistent remediation enforcement causing frustration and remediation delay </a:t>
            </a:r>
          </a:p>
          <a:p>
            <a:r>
              <a:rPr lang="en-US" sz="1700"/>
              <a:t>Subsided remediation loan in NDSW and Vic </a:t>
            </a:r>
          </a:p>
          <a:p>
            <a:r>
              <a:rPr lang="en-US" sz="1700"/>
              <a:t>Very slow pace of strata residential buildings remediated </a:t>
            </a:r>
          </a:p>
          <a:p>
            <a:endParaRPr lang="en-US" sz="17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1760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12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33B4EB-1197-37B0-31DA-D14A1A05C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fallacy </a:t>
            </a:r>
          </a:p>
        </p:txBody>
      </p:sp>
      <p:sp>
        <p:nvSpPr>
          <p:cNvPr id="30" name="Rectangle 14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05F57-377F-9B46-2C83-604AFDCA29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3661" y="2794513"/>
            <a:ext cx="4530898" cy="350769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14350"/>
            <a:r>
              <a:rPr lang="en-US" sz="1700" dirty="0"/>
              <a:t>External high-rise walls must be non- combustible (BCA)</a:t>
            </a:r>
          </a:p>
          <a:p>
            <a:pPr marL="514350"/>
            <a:r>
              <a:rPr lang="en-US" sz="1700" dirty="0"/>
              <a:t>All ACP’s fail relevant test AS1530.1 (furnace test)</a:t>
            </a:r>
          </a:p>
          <a:p>
            <a:pPr marL="514350"/>
            <a:r>
              <a:rPr lang="en-US" sz="1700" dirty="0"/>
              <a:t>Therefore, ACPs must find a DTS concession</a:t>
            </a:r>
          </a:p>
          <a:p>
            <a:pPr marL="514350"/>
            <a:r>
              <a:rPr lang="en-US" sz="1700" dirty="0"/>
              <a:t>Bonded laminated material are a DTS concession if each laminate is non-combustible</a:t>
            </a:r>
          </a:p>
          <a:p>
            <a:pPr marL="514350"/>
            <a:r>
              <a:rPr lang="en-US" sz="1700" dirty="0"/>
              <a:t>Therefore , you only need test the metal outer layers not the PE – no problem !</a:t>
            </a:r>
          </a:p>
          <a:p>
            <a:pPr marL="514350"/>
            <a:endParaRPr lang="en-US" sz="1700" dirty="0"/>
          </a:p>
          <a:p>
            <a:pPr marL="514350"/>
            <a:endParaRPr lang="en-US" sz="1700" dirty="0"/>
          </a:p>
          <a:p>
            <a:pPr marL="514350"/>
            <a:endParaRPr lang="en-US" sz="1700" dirty="0"/>
          </a:p>
        </p:txBody>
      </p:sp>
      <p:pic>
        <p:nvPicPr>
          <p:cNvPr id="8" name="Content Placeholder 7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1D9FF4A7-B02E-9AB2-E255-5BAD2777D2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50165" y="2389218"/>
            <a:ext cx="3593529" cy="3714244"/>
          </a:xfrm>
          <a:prstGeom prst="rect">
            <a:avLst/>
          </a:prstGeom>
        </p:spPr>
      </p:pic>
      <p:sp>
        <p:nvSpPr>
          <p:cNvPr id="31" name="Rectangle 18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493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7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9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1" name="Rectangle 10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11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4F94BB-F6F4-10CC-194D-B1BD5E2A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963" y="1238080"/>
            <a:ext cx="9849751" cy="1349671"/>
          </a:xfrm>
        </p:spPr>
        <p:txBody>
          <a:bodyPr anchor="b">
            <a:normAutofit/>
          </a:bodyPr>
          <a:lstStyle/>
          <a:p>
            <a:r>
              <a:rPr lang="en-US" sz="5400" dirty="0"/>
              <a:t>The findings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88732-3650-4B24-557C-84F0D1D28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04" y="2902913"/>
            <a:ext cx="9849751" cy="3032168"/>
          </a:xfrm>
        </p:spPr>
        <p:txBody>
          <a:bodyPr anchor="ctr">
            <a:normAutofit/>
          </a:bodyPr>
          <a:lstStyle/>
          <a:p>
            <a:r>
              <a:rPr lang="en-US" sz="2000" dirty="0"/>
              <a:t>The DTS concession argument ‘defies both logic and common sense’ [354]</a:t>
            </a:r>
          </a:p>
          <a:p>
            <a:r>
              <a:rPr lang="en-AU" sz="2000" dirty="0"/>
              <a:t>That otherwise experienced and diligent practitioners were beguiled by a longstanding and widespread (but flawed) practice into giving insufficient scrutiny to the rationale for that practice [388]</a:t>
            </a:r>
          </a:p>
          <a:p>
            <a:r>
              <a:rPr lang="en-AU" sz="2000" dirty="0"/>
              <a:t>There is no evidence of any of the experts, individually or collectively, subjecting the Relevant Practice to robust scrutiny of the kind discussed by Lord Browne-Wilkinson in </a:t>
            </a:r>
            <a:r>
              <a:rPr lang="en-AU" sz="2000" i="1" dirty="0"/>
              <a:t>Bolitho</a:t>
            </a:r>
            <a:r>
              <a:rPr lang="en-AU" sz="2000" dirty="0"/>
              <a:t> and, perhaps for this reason, it does not withstand logical analysis. [391]</a:t>
            </a:r>
            <a:endParaRPr lang="en-US" sz="2000" dirty="0"/>
          </a:p>
          <a:p>
            <a:pPr marL="0" indent="0">
              <a:buNone/>
            </a:pPr>
            <a:r>
              <a:rPr lang="en-AU" sz="2000" dirty="0"/>
              <a:t>From  </a:t>
            </a:r>
            <a:r>
              <a:rPr lang="en-AU" sz="2000" i="1" dirty="0"/>
              <a:t>Owners Corporation No.1 of PS 613426T v LU Simon Builders Pty Ltd </a:t>
            </a:r>
            <a:r>
              <a:rPr lang="en-AU" sz="2000" dirty="0"/>
              <a:t>[2019] VCAT 286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83667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ED7587-E1F0-27CE-05A3-36E46C911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en-US" sz="5200" dirty="0"/>
              <a:t>The future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AC132-9AF1-173F-753F-1EE01B22C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800" y="1239927"/>
            <a:ext cx="6005947" cy="4680583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 dirty="0"/>
              <a:t>We need to understand more about how and why the fallacy came to be the collective wisdom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We need to understand more about  the failings of our  governments and the neo liberal approach to building  regulation of the last 30 years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We need to do more to help disaffected owners – they are without voice </a:t>
            </a:r>
          </a:p>
        </p:txBody>
      </p:sp>
    </p:spTree>
    <p:extLst>
      <p:ext uri="{BB962C8B-B14F-4D97-AF65-F5344CB8AC3E}">
        <p14:creationId xmlns:p14="http://schemas.microsoft.com/office/powerpoint/2010/main" val="2719148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1E5890D807914F98D09BB2DD818732" ma:contentTypeVersion="12" ma:contentTypeDescription="Create a new document." ma:contentTypeScope="" ma:versionID="be895f7ca221dd79f4616f00b3f46f6e">
  <xsd:schema xmlns:xsd="http://www.w3.org/2001/XMLSchema" xmlns:xs="http://www.w3.org/2001/XMLSchema" xmlns:p="http://schemas.microsoft.com/office/2006/metadata/properties" xmlns:ns2="c471c654-fbd4-4994-a30f-e806eb6dc67f" xmlns:ns3="e4015965-f510-49a8-8801-55429e36d092" targetNamespace="http://schemas.microsoft.com/office/2006/metadata/properties" ma:root="true" ma:fieldsID="14bcc5c507d054a708e91cf413aa6d2e" ns2:_="" ns3:_="">
    <xsd:import namespace="c471c654-fbd4-4994-a30f-e806eb6dc67f"/>
    <xsd:import namespace="e4015965-f510-49a8-8801-55429e36d09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71c654-fbd4-4994-a30f-e806eb6dc6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ba182a8-3d90-4694-a5e6-99165fa459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015965-f510-49a8-8801-55429e36d09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2000c8a-0a53-4f0e-8787-7f90e0781685}" ma:internalName="TaxCatchAll" ma:showField="CatchAllData" ma:web="e4015965-f510-49a8-8801-55429e36d09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471c654-fbd4-4994-a30f-e806eb6dc67f">
      <Terms xmlns="http://schemas.microsoft.com/office/infopath/2007/PartnerControls"/>
    </lcf76f155ced4ddcb4097134ff3c332f>
    <TaxCatchAll xmlns="e4015965-f510-49a8-8801-55429e36d09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A3BFB8-EA12-4974-A8A4-D1D6A96115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471c654-fbd4-4994-a30f-e806eb6dc67f"/>
    <ds:schemaRef ds:uri="e4015965-f510-49a8-8801-55429e36d09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8735B72-A678-4418-8174-FB29EA11CCC1}">
  <ds:schemaRefs>
    <ds:schemaRef ds:uri="http://schemas.microsoft.com/office/2006/metadata/properties"/>
    <ds:schemaRef ds:uri="http://schemas.microsoft.com/office/infopath/2007/PartnerControls"/>
    <ds:schemaRef ds:uri="c471c654-fbd4-4994-a30f-e806eb6dc67f"/>
    <ds:schemaRef ds:uri="e4015965-f510-49a8-8801-55429e36d092"/>
  </ds:schemaRefs>
</ds:datastoreItem>
</file>

<file path=customXml/itemProps3.xml><?xml version="1.0" encoding="utf-8"?>
<ds:datastoreItem xmlns:ds="http://schemas.openxmlformats.org/officeDocument/2006/customXml" ds:itemID="{E05CD9E0-D37D-475B-A536-19F4CB805F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466</Words>
  <Application>Microsoft Office PowerPoint</Application>
  <PresentationFormat>Widescreen</PresentationFormat>
  <Paragraphs>56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Lacrosse: the fire, the fallout, the fallacy, and unresolved issues about truth and reconciliation  </vt:lpstr>
      <vt:lpstr>The fire </vt:lpstr>
      <vt:lpstr>Effects of flammable cladding on homeowners well being (Oswald et al 2020)</vt:lpstr>
      <vt:lpstr>The fallout </vt:lpstr>
      <vt:lpstr>The fallacy </vt:lpstr>
      <vt:lpstr>The findings </vt:lpstr>
      <vt:lpstr>The future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Lacrosse: the fire, the fallout, and unresolved issues about truth and reconciliation</dc:title>
  <dc:creator>Michael Teys</dc:creator>
  <cp:lastModifiedBy>Leander Klohs</cp:lastModifiedBy>
  <cp:revision>2</cp:revision>
  <dcterms:created xsi:type="dcterms:W3CDTF">2022-06-28T16:43:53Z</dcterms:created>
  <dcterms:modified xsi:type="dcterms:W3CDTF">2026-07-06T04:55:51Z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0x010100BB1E5890D807914F98D09BB2DD818732</vt:lpwstr>
  </property>
  <property fmtid="{D5CDD505-2E9C-101B-9397-08002B2CF9AE}" pid="3" name="MediaServiceImageTags">
    <vt:lpwstr/>
  </property>
</Properties>
</file>