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Rubik Medium"/>
      <p:regular r:id="rId10"/>
      <p:bold r:id="rId11"/>
      <p:italic r:id="rId12"/>
      <p:boldItalic r:id="rId13"/>
    </p:embeddedFont>
    <p:embeddedFont>
      <p:font typeface="Rubik"/>
      <p:regular r:id="rId14"/>
      <p:bold r:id="rId15"/>
      <p:italic r:id="rId16"/>
      <p:boldItalic r:id="rId17"/>
    </p:embeddedFont>
    <p:embeddedFont>
      <p:font typeface="Rubik SemiBol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SemiBold-italic.fntdata"/><Relationship Id="rId11" Type="http://schemas.openxmlformats.org/officeDocument/2006/relationships/font" Target="fonts/RubikMedium-bold.fntdata"/><Relationship Id="rId10" Type="http://schemas.openxmlformats.org/officeDocument/2006/relationships/font" Target="fonts/RubikMedium-regular.fntdata"/><Relationship Id="rId21" Type="http://schemas.openxmlformats.org/officeDocument/2006/relationships/font" Target="fonts/RubikSemiBold-boldItalic.fntdata"/><Relationship Id="rId13" Type="http://schemas.openxmlformats.org/officeDocument/2006/relationships/font" Target="fonts/RubikMedium-boldItalic.fntdata"/><Relationship Id="rId12" Type="http://schemas.openxmlformats.org/officeDocument/2006/relationships/font" Target="fonts/Rubik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Rubik-bold.fntdata"/><Relationship Id="rId14" Type="http://schemas.openxmlformats.org/officeDocument/2006/relationships/font" Target="fonts/Rubik-regular.fntdata"/><Relationship Id="rId17" Type="http://schemas.openxmlformats.org/officeDocument/2006/relationships/font" Target="fonts/Rubik-boldItalic.fntdata"/><Relationship Id="rId16" Type="http://schemas.openxmlformats.org/officeDocument/2006/relationships/font" Target="fonts/Rubik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RubikSemiBold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ubikSemiBol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0f1efd6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70f1efd6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HazAdapt is a safety app we recommend to help make your disaster preparedness easier and help you know what to do before, during, and after an emergency. </a:t>
            </a:r>
            <a:endParaRPr sz="1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</a:pPr>
            <a:r>
              <a:rPr lang="en" sz="1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safety app &amp; web tool for the public</a:t>
            </a:r>
            <a:endParaRPr sz="1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</a:pPr>
            <a:r>
              <a:rPr lang="en" sz="1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prep, response, recovery support</a:t>
            </a:r>
            <a:br>
              <a:rPr lang="en" sz="1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</a:br>
            <a:endParaRPr sz="1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</a:pPr>
            <a:r>
              <a:rPr lang="en" sz="1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customizable, just-in-time safety instructions and resources </a:t>
            </a:r>
            <a:endParaRPr sz="1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</a:pPr>
            <a:r>
              <a:rPr lang="en" sz="1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disasters and everyday emergencies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0f62eb5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70f62eb5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free tool.  you can download the app (best for offline service) or find online.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does not send </a:t>
            </a:r>
            <a:r>
              <a:rPr lang="en"/>
              <a:t>you</a:t>
            </a:r>
            <a:r>
              <a:rPr lang="en"/>
              <a:t> alerts, but it will help </a:t>
            </a:r>
            <a:r>
              <a:rPr lang="en"/>
              <a:t>you</a:t>
            </a:r>
            <a:r>
              <a:rPr lang="en"/>
              <a:t> know what to do if you</a:t>
            </a:r>
            <a:r>
              <a:rPr lang="en"/>
              <a:t>r phone does not get an alert. </a:t>
            </a:r>
            <a:br>
              <a:rPr lang="en"/>
            </a:b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0f1efd6c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70f1efd6c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Moment! (Usually less than 10 min)</a:t>
            </a:r>
            <a:br>
              <a:rPr lang="en"/>
            </a:br>
            <a:r>
              <a:rPr lang="en"/>
              <a:t>1. Pick a hazard that is </a:t>
            </a:r>
            <a:r>
              <a:rPr lang="en"/>
              <a:t>important</a:t>
            </a:r>
            <a:r>
              <a:rPr lang="en"/>
              <a:t> to your commun</a:t>
            </a:r>
            <a:r>
              <a:rPr lang="en"/>
              <a:t>ity!</a:t>
            </a:r>
            <a:br>
              <a:rPr lang="en"/>
            </a:br>
            <a:r>
              <a:rPr lang="en"/>
              <a:t>2. Open that prep check and go through the questions together:</a:t>
            </a:r>
            <a:br>
              <a:rPr lang="en"/>
            </a:br>
            <a:r>
              <a:rPr lang="en"/>
              <a:t>- Q1: Read the actions aloud, let the community members tell you where to put it. Offer advice, but let them be in charge.</a:t>
            </a:r>
            <a:br>
              <a:rPr lang="en"/>
            </a:br>
            <a:r>
              <a:rPr lang="en"/>
              <a:t>- Q2: What emergency items do </a:t>
            </a:r>
            <a:r>
              <a:rPr i="1" lang="en"/>
              <a:t>you</a:t>
            </a:r>
            <a:r>
              <a:rPr lang="en"/>
              <a:t> have? Let community members check off the items they have, (may take a few minutes.) “You can always go back and update your inventory any time!”</a:t>
            </a:r>
            <a:br>
              <a:rPr lang="en"/>
            </a:br>
            <a:r>
              <a:rPr lang="en"/>
              <a:t>- Q3: Read the question, allow people to offer suggestions for which contact they would put where, but encourage them to customize the contacts to </a:t>
            </a:r>
            <a:r>
              <a:rPr i="1" lang="en"/>
              <a:t>their</a:t>
            </a:r>
            <a:r>
              <a:rPr lang="en"/>
              <a:t> life and network. If in a local group setting, encourage them to add “Community members” as one of their ranked options as they are building those connections right now!</a:t>
            </a:r>
            <a:br>
              <a:rPr lang="en"/>
            </a:br>
            <a:br>
              <a:rPr lang="en"/>
            </a:br>
            <a:r>
              <a:rPr lang="en"/>
              <a:t>3. Submit the Prep Check! Congrats! You’ve just finished a Prep Check!</a:t>
            </a:r>
            <a:br>
              <a:rPr lang="en"/>
            </a:br>
            <a:r>
              <a:rPr lang="en"/>
              <a:t>Review the score and where preparedness could be strengthened, </a:t>
            </a:r>
            <a:br>
              <a:rPr lang="en"/>
            </a:br>
            <a:r>
              <a:rPr lang="en"/>
              <a:t>Offer an open flood for discussion</a:t>
            </a:r>
            <a:br>
              <a:rPr lang="en"/>
            </a:br>
            <a:r>
              <a:rPr lang="en"/>
              <a:t>- How did you do?</a:t>
            </a:r>
            <a:br>
              <a:rPr lang="en"/>
            </a:br>
            <a:r>
              <a:rPr lang="en"/>
              <a:t>- was there anything that surprised you?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Where did you see opportunity to strengthen?</a:t>
            </a:r>
            <a:br>
              <a:rPr lang="en"/>
            </a:b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2156425" y="1618725"/>
            <a:ext cx="3787800" cy="14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300">
                <a:latin typeface="Rubik"/>
                <a:ea typeface="Rubik"/>
                <a:cs typeface="Rubik"/>
                <a:sym typeface="Rubik"/>
              </a:rPr>
              <a:t>Life-Saving Tools</a:t>
            </a:r>
            <a:endParaRPr sz="1300">
              <a:latin typeface="Rubik"/>
              <a:ea typeface="Rubik"/>
              <a:cs typeface="Rubik"/>
              <a:sym typeface="Rubik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ubik"/>
              <a:buChar char="●"/>
            </a:pPr>
            <a:r>
              <a:rPr b="1" lang="en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Know what to do: </a:t>
            </a:r>
            <a:r>
              <a:rPr lang="en" sz="1000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rPr>
              <a:t>Hazard Guides</a:t>
            </a:r>
            <a:r>
              <a:rPr b="1" lang="en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with step-by-step</a:t>
            </a:r>
            <a:r>
              <a:rPr lang="en" sz="100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instructions how-to </a:t>
            </a:r>
            <a:r>
              <a:rPr lang="en" sz="1000">
                <a:latin typeface="Rubik"/>
                <a:ea typeface="Rubik"/>
                <a:cs typeface="Rubik"/>
                <a:sym typeface="Rubik"/>
              </a:rPr>
              <a:t>prepare, react, recover to </a:t>
            </a:r>
            <a:r>
              <a:rPr lang="en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50+ emergencies.</a:t>
            </a:r>
            <a:r>
              <a:rPr lang="en" sz="1000">
                <a:latin typeface="Rubik"/>
                <a:ea typeface="Rubik"/>
                <a:cs typeface="Rubik"/>
                <a:sym typeface="Rubik"/>
              </a:rPr>
              <a:t> </a:t>
            </a:r>
            <a:endParaRPr sz="1000">
              <a:latin typeface="Rubik"/>
              <a:ea typeface="Rubik"/>
              <a:cs typeface="Rubik"/>
              <a:sym typeface="Rubik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Rubik"/>
              <a:buChar char="●"/>
            </a:pPr>
            <a:r>
              <a:rPr b="1" lang="en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Get help: </a:t>
            </a:r>
            <a:r>
              <a:rPr lang="en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Contact lists of </a:t>
            </a:r>
            <a:r>
              <a:rPr lang="en" sz="1000">
                <a:latin typeface="Rubik"/>
                <a:ea typeface="Rubik"/>
                <a:cs typeface="Rubik"/>
                <a:sym typeface="Rubik"/>
              </a:rPr>
              <a:t>l</a:t>
            </a:r>
            <a:r>
              <a:rPr lang="en" sz="1000">
                <a:latin typeface="Rubik"/>
                <a:ea typeface="Rubik"/>
                <a:cs typeface="Rubik"/>
                <a:sym typeface="Rubik"/>
              </a:rPr>
              <a:t>ocal and national </a:t>
            </a:r>
            <a:r>
              <a:rPr lang="en" sz="1000">
                <a:latin typeface="Rubik Medium"/>
                <a:ea typeface="Rubik Medium"/>
                <a:cs typeface="Rubik Medium"/>
                <a:sym typeface="Rubik Medium"/>
              </a:rPr>
              <a:t>Crisis Support Options</a:t>
            </a:r>
            <a:endParaRPr i="0" sz="1000" u="none" cap="none" strike="noStrike">
              <a:solidFill>
                <a:srgbClr val="000000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pic>
        <p:nvPicPr>
          <p:cNvPr id="100" name="Google Shape;10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00" y="1618725"/>
            <a:ext cx="775769" cy="39505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 txBox="1"/>
          <p:nvPr/>
        </p:nvSpPr>
        <p:spPr>
          <a:xfrm>
            <a:off x="2156425" y="4221800"/>
            <a:ext cx="3447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300">
                <a:latin typeface="Rubik"/>
                <a:ea typeface="Rubik"/>
                <a:cs typeface="Rubik"/>
                <a:sym typeface="Rubik"/>
              </a:rPr>
              <a:t>How prepared are you?</a:t>
            </a:r>
            <a:r>
              <a:rPr b="1" lang="en" sz="1000">
                <a:latin typeface="Rubik"/>
                <a:ea typeface="Rubik"/>
                <a:cs typeface="Rubik"/>
                <a:sym typeface="Rubik"/>
              </a:rPr>
              <a:t> </a:t>
            </a:r>
            <a:endParaRPr b="1" sz="10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latin typeface="Rubik"/>
                <a:ea typeface="Rubik"/>
                <a:cs typeface="Rubik"/>
                <a:sym typeface="Rubik"/>
              </a:rPr>
              <a:t>Check and quickly improve your preparedness.</a:t>
            </a:r>
            <a:endParaRPr i="0" sz="10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2" name="Google Shape;1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751" y="3029624"/>
            <a:ext cx="1044654" cy="69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5"/>
          <p:cNvSpPr txBox="1"/>
          <p:nvPr/>
        </p:nvSpPr>
        <p:spPr>
          <a:xfrm>
            <a:off x="2156425" y="3129100"/>
            <a:ext cx="4032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300">
                <a:latin typeface="Rubik"/>
                <a:ea typeface="Rubik"/>
                <a:cs typeface="Rubik"/>
                <a:sym typeface="Rubik"/>
              </a:rPr>
              <a:t>Local Safety Information</a:t>
            </a:r>
            <a:br>
              <a:rPr lang="en" sz="1300">
                <a:latin typeface="Rubik"/>
                <a:ea typeface="Rubik"/>
                <a:cs typeface="Rubik"/>
                <a:sym typeface="Rubik"/>
              </a:rPr>
            </a:br>
            <a:r>
              <a:rPr lang="en" sz="1000">
                <a:latin typeface="Rubik"/>
                <a:ea typeface="Rubik"/>
                <a:cs typeface="Rubik"/>
                <a:sym typeface="Rubik"/>
              </a:rPr>
              <a:t>Get</a:t>
            </a:r>
            <a:r>
              <a:rPr b="1" lang="en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</a:t>
            </a:r>
            <a:r>
              <a:rPr lang="en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lert sign ups, and important location info boosted to you throughout the US.</a:t>
            </a:r>
            <a:endParaRPr i="0" sz="10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750199" y="280600"/>
            <a:ext cx="7938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Make Disaster Preparedness Easier With HazAdapt Safety App! </a:t>
            </a:r>
            <a:endParaRPr sz="2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5" name="Google Shape;105;p25"/>
          <p:cNvPicPr preferRelativeResize="0"/>
          <p:nvPr/>
        </p:nvPicPr>
        <p:blipFill rotWithShape="1">
          <a:blip r:embed="rId5">
            <a:alphaModFix/>
          </a:blip>
          <a:srcRect b="0" l="0" r="4076" t="0"/>
          <a:stretch/>
        </p:blipFill>
        <p:spPr>
          <a:xfrm>
            <a:off x="720738" y="4163344"/>
            <a:ext cx="805243" cy="65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 title="Website_sticker (1)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5375" y="1443400"/>
            <a:ext cx="2149224" cy="112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 title="mockup_hand_may25@2x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40399" y="2755425"/>
            <a:ext cx="2003600" cy="243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 title="HazAdapt_safety_app_qr (1)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84950" y="3948378"/>
            <a:ext cx="994550" cy="9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6" title="Website_sticker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875" y="3130049"/>
            <a:ext cx="2886000" cy="151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 title="web_mobile_mockup_may_2025@2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9725" y="1220137"/>
            <a:ext cx="4137677" cy="27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6"/>
          <p:cNvSpPr txBox="1"/>
          <p:nvPr/>
        </p:nvSpPr>
        <p:spPr>
          <a:xfrm>
            <a:off x="482250" y="1220125"/>
            <a:ext cx="44529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●"/>
            </a:pPr>
            <a:r>
              <a:rPr b="1" lang="en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100% FREE 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●"/>
            </a:pPr>
            <a:r>
              <a:rPr lang="en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works offline 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●"/>
            </a:pPr>
            <a:r>
              <a:rPr lang="en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safe to use - only you see your data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●"/>
            </a:pPr>
            <a:r>
              <a:rPr lang="en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7 languages 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●"/>
            </a:pPr>
            <a:r>
              <a:rPr lang="en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Easy-to-read, trusted information</a:t>
            </a: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●"/>
            </a:pPr>
            <a:r>
              <a:rPr lang="en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NO TROLLS ⬩ NO ADS ⬩ NO NOTIFICATIONS 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116" name="Google Shape;116;p26" title="Untitled design (23).png"/>
          <p:cNvPicPr preferRelativeResize="0"/>
          <p:nvPr/>
        </p:nvPicPr>
        <p:blipFill rotWithShape="1">
          <a:blip r:embed="rId5">
            <a:alphaModFix/>
          </a:blip>
          <a:srcRect b="42769" l="45040" r="42955" t="40475"/>
          <a:stretch/>
        </p:blipFill>
        <p:spPr>
          <a:xfrm>
            <a:off x="4935029" y="3840100"/>
            <a:ext cx="1094818" cy="85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6"/>
          <p:cNvSpPr txBox="1"/>
          <p:nvPr/>
        </p:nvSpPr>
        <p:spPr>
          <a:xfrm>
            <a:off x="5650575" y="4076934"/>
            <a:ext cx="39240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00" lIns="124300" spcFirstLastPara="1" rIns="124300" wrap="square" tIns="12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95">
                <a:solidFill>
                  <a:srgbClr val="008A99"/>
                </a:solidFill>
                <a:latin typeface="Rubik"/>
                <a:ea typeface="Rubik"/>
                <a:cs typeface="Rubik"/>
                <a:sym typeface="Rubik"/>
              </a:rPr>
              <a:t>Made in Oregon. </a:t>
            </a:r>
            <a:endParaRPr b="1" sz="1495">
              <a:solidFill>
                <a:srgbClr val="008A9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1">
                <a:solidFill>
                  <a:srgbClr val="008A99"/>
                </a:solidFill>
                <a:latin typeface="Rubik Medium"/>
                <a:ea typeface="Rubik Medium"/>
                <a:cs typeface="Rubik Medium"/>
                <a:sym typeface="Rubik Medium"/>
              </a:rPr>
              <a:t>Trusted for emergencies in all 50 States.</a:t>
            </a:r>
            <a:endParaRPr sz="951">
              <a:solidFill>
                <a:srgbClr val="008A99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18" name="Google Shape;118;p26"/>
          <p:cNvSpPr txBox="1"/>
          <p:nvPr/>
        </p:nvSpPr>
        <p:spPr>
          <a:xfrm>
            <a:off x="534675" y="202700"/>
            <a:ext cx="81327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Information Accessibility and</a:t>
            </a:r>
            <a:r>
              <a:rPr lang="en" sz="2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 Security</a:t>
            </a:r>
            <a:endParaRPr sz="2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7"/>
          <p:cNvPicPr preferRelativeResize="0"/>
          <p:nvPr/>
        </p:nvPicPr>
        <p:blipFill rotWithShape="1">
          <a:blip r:embed="rId3">
            <a:alphaModFix/>
          </a:blip>
          <a:srcRect b="0" l="0" r="4076" t="0"/>
          <a:stretch/>
        </p:blipFill>
        <p:spPr>
          <a:xfrm>
            <a:off x="412854" y="308423"/>
            <a:ext cx="3495572" cy="2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7"/>
          <p:cNvSpPr txBox="1"/>
          <p:nvPr/>
        </p:nvSpPr>
        <p:spPr>
          <a:xfrm>
            <a:off x="4866900" y="413000"/>
            <a:ext cx="40821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</a:br>
            <a:br>
              <a:rPr b="1" lang="en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</a:br>
            <a:endParaRPr b="1" sz="18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5" name="Google Shape;125;p27" title="Prep_Checks_Home_Page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6225" y="3228801"/>
            <a:ext cx="1569352" cy="15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7"/>
          <p:cNvSpPr txBox="1"/>
          <p:nvPr/>
        </p:nvSpPr>
        <p:spPr>
          <a:xfrm>
            <a:off x="4468225" y="1477175"/>
            <a:ext cx="43473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ubik"/>
              <a:buAutoNum type="arabicPeriod"/>
            </a:pPr>
            <a:r>
              <a:rPr lang="en" sz="15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Go to </a:t>
            </a:r>
            <a:r>
              <a:rPr lang="en" sz="1500">
                <a:solidFill>
                  <a:srgbClr val="B349AA"/>
                </a:solidFill>
                <a:latin typeface="Rubik Medium"/>
                <a:ea typeface="Rubik Medium"/>
                <a:cs typeface="Rubik Medium"/>
                <a:sym typeface="Rubik Medium"/>
              </a:rPr>
              <a:t>Prep Checks</a:t>
            </a:r>
            <a:endParaRPr sz="1500">
              <a:solidFill>
                <a:srgbClr val="B349AA"/>
              </a:solidFill>
              <a:latin typeface="Rubik Medium"/>
              <a:ea typeface="Rubik Medium"/>
              <a:cs typeface="Rubik Medium"/>
              <a:sym typeface="Rubik Medium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ubik"/>
              <a:buAutoNum type="arabicPeriod"/>
            </a:pPr>
            <a:r>
              <a:rPr lang="en" sz="15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Make an </a:t>
            </a:r>
            <a:r>
              <a:rPr lang="en" sz="1500">
                <a:solidFill>
                  <a:schemeClr val="dk2"/>
                </a:solidFill>
                <a:latin typeface="Rubik Medium"/>
                <a:ea typeface="Rubik Medium"/>
                <a:cs typeface="Rubik Medium"/>
                <a:sym typeface="Rubik Medium"/>
              </a:rPr>
              <a:t>account</a:t>
            </a:r>
            <a:r>
              <a:rPr lang="en" sz="15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 (HazID)</a:t>
            </a:r>
            <a:endParaRPr sz="15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ubik"/>
              <a:buChar char="○"/>
            </a:pPr>
            <a:r>
              <a:rPr lang="en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Name, birthday, zip code, phone number, email.</a:t>
            </a:r>
            <a:br>
              <a:rPr lang="en" sz="13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</a:br>
            <a:endParaRPr sz="13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ubik"/>
              <a:buAutoNum type="arabicPeriod"/>
            </a:pPr>
            <a:r>
              <a:rPr lang="en" sz="15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Select the </a:t>
            </a:r>
            <a:r>
              <a:rPr lang="en" sz="1500">
                <a:solidFill>
                  <a:srgbClr val="B349AA"/>
                </a:solidFill>
                <a:latin typeface="Rubik Medium"/>
                <a:ea typeface="Rubik Medium"/>
                <a:cs typeface="Rubik Medium"/>
                <a:sym typeface="Rubik Medium"/>
              </a:rPr>
              <a:t>Prep Check</a:t>
            </a:r>
            <a:r>
              <a:rPr lang="en" sz="15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 and</a:t>
            </a:r>
            <a:r>
              <a:rPr lang="en" sz="15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" sz="1500">
                <a:solidFill>
                  <a:schemeClr val="dk2"/>
                </a:solidFill>
                <a:latin typeface="Rubik Medium"/>
                <a:ea typeface="Rubik Medium"/>
                <a:cs typeface="Rubik Medium"/>
                <a:sym typeface="Rubik Medium"/>
              </a:rPr>
              <a:t>answer the three questions: </a:t>
            </a:r>
            <a:br>
              <a:rPr lang="en" sz="1800">
                <a:solidFill>
                  <a:schemeClr val="dk2"/>
                </a:solidFill>
                <a:latin typeface="Rubik Medium"/>
                <a:ea typeface="Rubik Medium"/>
                <a:cs typeface="Rubik Medium"/>
                <a:sym typeface="Rubik Medium"/>
              </a:rPr>
            </a:br>
            <a:endParaRPr sz="1800">
              <a:solidFill>
                <a:schemeClr val="dk2"/>
              </a:solidFill>
              <a:latin typeface="Rubik Medium"/>
              <a:ea typeface="Rubik Medium"/>
              <a:cs typeface="Rubik Medium"/>
              <a:sym typeface="Rubik Medium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49AA"/>
              </a:buClr>
              <a:buSzPts val="1400"/>
              <a:buFont typeface="Rubik Medium"/>
              <a:buChar char="○"/>
            </a:pPr>
            <a:r>
              <a:rPr lang="en">
                <a:solidFill>
                  <a:srgbClr val="B349AA"/>
                </a:solidFill>
                <a:latin typeface="Rubik Medium"/>
                <a:ea typeface="Rubik Medium"/>
                <a:cs typeface="Rubik Medium"/>
                <a:sym typeface="Rubik Medium"/>
              </a:rPr>
              <a:t>Do you know what to do?</a:t>
            </a:r>
            <a:endParaRPr>
              <a:solidFill>
                <a:srgbClr val="B349AA"/>
              </a:solidFill>
              <a:latin typeface="Rubik Medium"/>
              <a:ea typeface="Rubik Medium"/>
              <a:cs typeface="Rubik Medium"/>
              <a:sym typeface="Rubik Medium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49AA"/>
              </a:buClr>
              <a:buSzPts val="1400"/>
              <a:buFont typeface="Rubik Medium"/>
              <a:buChar char="○"/>
            </a:pPr>
            <a:r>
              <a:rPr lang="en">
                <a:solidFill>
                  <a:srgbClr val="B349AA"/>
                </a:solidFill>
                <a:latin typeface="Rubik Medium"/>
                <a:ea typeface="Rubik Medium"/>
                <a:cs typeface="Rubik Medium"/>
                <a:sym typeface="Rubik Medium"/>
              </a:rPr>
              <a:t>What tools do you have now?</a:t>
            </a:r>
            <a:endParaRPr>
              <a:solidFill>
                <a:srgbClr val="B349AA"/>
              </a:solidFill>
              <a:latin typeface="Rubik Medium"/>
              <a:ea typeface="Rubik Medium"/>
              <a:cs typeface="Rubik Medium"/>
              <a:sym typeface="Rubik Medium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49AA"/>
              </a:buClr>
              <a:buSzPts val="1400"/>
              <a:buFont typeface="Rubik Medium"/>
              <a:buChar char="○"/>
            </a:pPr>
            <a:r>
              <a:rPr lang="en">
                <a:solidFill>
                  <a:srgbClr val="B349AA"/>
                </a:solidFill>
                <a:latin typeface="Rubik Medium"/>
                <a:ea typeface="Rubik Medium"/>
                <a:cs typeface="Rubik Medium"/>
                <a:sym typeface="Rubik Medium"/>
              </a:rPr>
              <a:t>Who would you call for help? </a:t>
            </a:r>
            <a:endParaRPr>
              <a:solidFill>
                <a:srgbClr val="B349AA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27" name="Google Shape;127;p27"/>
          <p:cNvSpPr txBox="1"/>
          <p:nvPr/>
        </p:nvSpPr>
        <p:spPr>
          <a:xfrm>
            <a:off x="4048225" y="494550"/>
            <a:ext cx="47673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ubik Medium"/>
                <a:ea typeface="Rubik Medium"/>
                <a:cs typeface="Rubik Medium"/>
                <a:sym typeface="Rubik Medium"/>
              </a:rPr>
              <a:t>Let’s take a few minutes to check our preparedness for:</a:t>
            </a:r>
            <a:r>
              <a:rPr lang="en" sz="2000">
                <a:solidFill>
                  <a:srgbClr val="FF0000"/>
                </a:solidFill>
                <a:latin typeface="Rubik Medium"/>
                <a:ea typeface="Rubik Medium"/>
                <a:cs typeface="Rubik Medium"/>
                <a:sym typeface="Rubik Medium"/>
              </a:rPr>
              <a:t> a local hazard</a:t>
            </a:r>
            <a:endParaRPr sz="2000">
              <a:solidFill>
                <a:srgbClr val="FF0000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28" name="Google Shape;128;p27"/>
          <p:cNvSpPr txBox="1"/>
          <p:nvPr/>
        </p:nvSpPr>
        <p:spPr>
          <a:xfrm>
            <a:off x="3866725" y="4511450"/>
            <a:ext cx="51303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🏁🏅See your preparedness score and what you can improve!</a:t>
            </a:r>
            <a:endParaRPr sz="16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9" name="Google Shape;129;p27"/>
          <p:cNvSpPr/>
          <p:nvPr/>
        </p:nvSpPr>
        <p:spPr>
          <a:xfrm>
            <a:off x="2950547" y="1496750"/>
            <a:ext cx="1606300" cy="2092650"/>
          </a:xfrm>
          <a:custGeom>
            <a:rect b="b" l="l" r="r" t="t"/>
            <a:pathLst>
              <a:path extrusionOk="0" h="83706" w="64252">
                <a:moveTo>
                  <a:pt x="64252" y="0"/>
                </a:moveTo>
                <a:cubicBezTo>
                  <a:pt x="57262" y="0"/>
                  <a:pt x="47704" y="375"/>
                  <a:pt x="44310" y="6485"/>
                </a:cubicBezTo>
                <a:cubicBezTo>
                  <a:pt x="34481" y="24178"/>
                  <a:pt x="42614" y="47757"/>
                  <a:pt x="34907" y="66472"/>
                </a:cubicBezTo>
                <a:cubicBezTo>
                  <a:pt x="30732" y="76611"/>
                  <a:pt x="17811" y="83137"/>
                  <a:pt x="6859" y="83658"/>
                </a:cubicBezTo>
                <a:cubicBezTo>
                  <a:pt x="4469" y="83772"/>
                  <a:pt x="-344" y="83748"/>
                  <a:pt x="49" y="81388"/>
                </a:cubicBezTo>
              </a:path>
            </a:pathLst>
          </a:custGeom>
          <a:noFill/>
          <a:ln cap="flat" cmpd="sng" w="28575">
            <a:solidFill>
              <a:srgbClr val="B349AA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Google Shape;130;p27"/>
          <p:cNvSpPr/>
          <p:nvPr/>
        </p:nvSpPr>
        <p:spPr>
          <a:xfrm rot="-5400000">
            <a:off x="2822075" y="3401750"/>
            <a:ext cx="389100" cy="344400"/>
          </a:xfrm>
          <a:prstGeom prst="triangle">
            <a:avLst>
              <a:gd fmla="val 50000" name="adj"/>
            </a:avLst>
          </a:prstGeom>
          <a:solidFill>
            <a:srgbClr val="B349AA"/>
          </a:solidFill>
          <a:ln cap="flat" cmpd="sng" w="9525">
            <a:solidFill>
              <a:srgbClr val="B349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7"/>
          <p:cNvSpPr txBox="1"/>
          <p:nvPr/>
        </p:nvSpPr>
        <p:spPr>
          <a:xfrm>
            <a:off x="775200" y="4780500"/>
            <a:ext cx="2456400" cy="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https://app.hazadapt.com/prep-checks</a:t>
            </a:r>
            <a:endParaRPr sz="9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