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Darker Grotesque"/>
      <p:regular r:id="rId17"/>
      <p:bold r:id="rId18"/>
    </p:embeddedFont>
    <p:embeddedFont>
      <p:font typeface="Helvetica Neue"/>
      <p:regular r:id="rId19"/>
      <p:bold r:id="rId20"/>
      <p:italic r:id="rId21"/>
      <p:boldItalic r:id="rId22"/>
    </p:embeddedFont>
    <p:embeddedFont>
      <p:font typeface="Helvetica Neue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HelveticaNeueLight-bold.fntdata"/><Relationship Id="rId23"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Light-boldItalic.fntdata"/><Relationship Id="rId25"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arkerGrotesque-regular.fntdata"/><Relationship Id="rId16" Type="http://schemas.openxmlformats.org/officeDocument/2006/relationships/slide" Target="slides/slide11.xml"/><Relationship Id="rId19" Type="http://schemas.openxmlformats.org/officeDocument/2006/relationships/font" Target="fonts/HelveticaNeue-regular.fntdata"/><Relationship Id="rId18" Type="http://schemas.openxmlformats.org/officeDocument/2006/relationships/font" Target="fonts/DarkerGrotesq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f9decb47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f9decb47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f9decb47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f9decb4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dbec1b6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dbec1b6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ca46878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ca46878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f9decb47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f9decb47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f9decb47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f9decb47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f9decb4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f9decb4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f9decb47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f9decb47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f9decb47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f9decb47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f9decb47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f9decb47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8979" l="7126" r="14815" t="14529"/>
          <a:stretch/>
        </p:blipFill>
        <p:spPr>
          <a:xfrm>
            <a:off x="4567263" y="0"/>
            <a:ext cx="4576738" cy="5143500"/>
          </a:xfrm>
          <a:prstGeom prst="rect">
            <a:avLst/>
          </a:prstGeom>
          <a:noFill/>
          <a:ln>
            <a:noFill/>
          </a:ln>
        </p:spPr>
      </p:pic>
      <p:sp>
        <p:nvSpPr>
          <p:cNvPr id="55" name="Google Shape;55;p13"/>
          <p:cNvSpPr/>
          <p:nvPr/>
        </p:nvSpPr>
        <p:spPr>
          <a:xfrm>
            <a:off x="9342647" y="2497863"/>
            <a:ext cx="38100" cy="38100"/>
          </a:xfrm>
          <a:prstGeom prst="ellipse">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 name="Google Shape;56;p13"/>
          <p:cNvSpPr/>
          <p:nvPr/>
        </p:nvSpPr>
        <p:spPr>
          <a:xfrm>
            <a:off x="9645946" y="957545"/>
            <a:ext cx="88200" cy="88200"/>
          </a:xfrm>
          <a:prstGeom prst="rtTriangle">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 name="Google Shape;57;p13"/>
          <p:cNvSpPr txBox="1"/>
          <p:nvPr/>
        </p:nvSpPr>
        <p:spPr>
          <a:xfrm>
            <a:off x="515725" y="1549475"/>
            <a:ext cx="2820000" cy="232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800">
                <a:latin typeface="Helvetica Neue"/>
                <a:ea typeface="Helvetica Neue"/>
                <a:cs typeface="Helvetica Neue"/>
                <a:sym typeface="Helvetica Neue"/>
              </a:rPr>
              <a:t>Presentation</a:t>
            </a:r>
            <a:r>
              <a:rPr b="1" lang="en-GB" sz="1800">
                <a:latin typeface="Helvetica Neue"/>
                <a:ea typeface="Helvetica Neue"/>
                <a:cs typeface="Helvetica Neue"/>
                <a:sym typeface="Helvetica Neue"/>
              </a:rPr>
              <a:t> Template</a:t>
            </a:r>
            <a:endParaRPr b="1" sz="1800">
              <a:latin typeface="Helvetica Neue"/>
              <a:ea typeface="Helvetica Neue"/>
              <a:cs typeface="Helvetica Neue"/>
              <a:sym typeface="Helvetica Neue"/>
            </a:endParaRPr>
          </a:p>
        </p:txBody>
      </p:sp>
      <p:sp>
        <p:nvSpPr>
          <p:cNvPr id="58" name="Google Shape;58;p13"/>
          <p:cNvSpPr txBox="1"/>
          <p:nvPr/>
        </p:nvSpPr>
        <p:spPr>
          <a:xfrm>
            <a:off x="515750" y="2171325"/>
            <a:ext cx="3459600" cy="2025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000">
                <a:latin typeface="Helvetica Neue Light"/>
                <a:ea typeface="Helvetica Neue Light"/>
                <a:cs typeface="Helvetica Neue Light"/>
                <a:sym typeface="Helvetica Neue Light"/>
              </a:rPr>
              <a:t>This is only a </a:t>
            </a:r>
            <a:r>
              <a:rPr b="1" lang="en-GB" sz="1000">
                <a:latin typeface="Helvetica Neue"/>
                <a:ea typeface="Helvetica Neue"/>
                <a:cs typeface="Helvetica Neue"/>
                <a:sym typeface="Helvetica Neue"/>
              </a:rPr>
              <a:t>template </a:t>
            </a:r>
            <a:r>
              <a:rPr lang="en-GB" sz="1000">
                <a:latin typeface="Helvetica Neue Light"/>
                <a:ea typeface="Helvetica Neue Light"/>
                <a:cs typeface="Helvetica Neue Light"/>
                <a:sym typeface="Helvetica Neue Light"/>
              </a:rPr>
              <a:t>which</a:t>
            </a:r>
            <a:r>
              <a:rPr b="1" lang="en-GB" sz="1000">
                <a:latin typeface="Helvetica Neue"/>
                <a:ea typeface="Helvetica Neue"/>
                <a:cs typeface="Helvetica Neue"/>
                <a:sym typeface="Helvetica Neue"/>
              </a:rPr>
              <a:t> </a:t>
            </a:r>
            <a:r>
              <a:rPr lang="en-GB" sz="1000">
                <a:latin typeface="Helvetica Neue Light"/>
                <a:ea typeface="Helvetica Neue Light"/>
                <a:cs typeface="Helvetica Neue Light"/>
                <a:sym typeface="Helvetica Neue Light"/>
              </a:rPr>
              <a:t>serves to provide you clear guidelines on how to prepare your </a:t>
            </a:r>
            <a:r>
              <a:rPr lang="en-GB" sz="1000">
                <a:latin typeface="Helvetica Neue Light"/>
                <a:ea typeface="Helvetica Neue Light"/>
                <a:cs typeface="Helvetica Neue Light"/>
                <a:sym typeface="Helvetica Neue Light"/>
              </a:rPr>
              <a:t>application:</a:t>
            </a:r>
            <a:endParaRPr sz="1000">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SzPts val="1000"/>
              <a:buFont typeface="Helvetica Neue Light"/>
              <a:buChar char="-"/>
            </a:pPr>
            <a:r>
              <a:rPr lang="en-GB" sz="1000">
                <a:latin typeface="Helvetica Neue Light"/>
                <a:ea typeface="Helvetica Neue Light"/>
                <a:cs typeface="Helvetica Neue Light"/>
                <a:sym typeface="Helvetica Neue Light"/>
              </a:rPr>
              <a:t>Make sure to </a:t>
            </a:r>
            <a:r>
              <a:rPr b="1" lang="en-GB" sz="1000">
                <a:latin typeface="Helvetica Neue"/>
                <a:ea typeface="Helvetica Neue"/>
                <a:cs typeface="Helvetica Neue"/>
                <a:sym typeface="Helvetica Neue"/>
              </a:rPr>
              <a:t>answer all the questions</a:t>
            </a:r>
            <a:r>
              <a:rPr lang="en-GB" sz="1000">
                <a:latin typeface="Helvetica Neue Light"/>
                <a:ea typeface="Helvetica Neue Light"/>
                <a:cs typeface="Helvetica Neue Light"/>
                <a:sym typeface="Helvetica Neue Light"/>
              </a:rPr>
              <a:t> in the slides; </a:t>
            </a:r>
            <a:endParaRPr sz="1000">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SzPts val="1000"/>
              <a:buFont typeface="Helvetica Neue Light"/>
              <a:buChar char="-"/>
            </a:pPr>
            <a:r>
              <a:rPr lang="en-GB" sz="1000">
                <a:latin typeface="Helvetica Neue Light"/>
                <a:ea typeface="Helvetica Neue Light"/>
                <a:cs typeface="Helvetica Neue Light"/>
                <a:sym typeface="Helvetica Neue Light"/>
              </a:rPr>
              <a:t>Enhance your presentation with </a:t>
            </a:r>
            <a:r>
              <a:rPr b="1" lang="en-GB" sz="1000">
                <a:latin typeface="Helvetica Neue"/>
                <a:ea typeface="Helvetica Neue"/>
                <a:cs typeface="Helvetica Neue"/>
                <a:sym typeface="Helvetica Neue"/>
              </a:rPr>
              <a:t>images as well as add your branded design</a:t>
            </a:r>
            <a:r>
              <a:rPr lang="en-GB" sz="1000">
                <a:latin typeface="Helvetica Neue Light"/>
                <a:ea typeface="Helvetica Neue Light"/>
                <a:cs typeface="Helvetica Neue Light"/>
                <a:sym typeface="Helvetica Neue Light"/>
              </a:rPr>
              <a:t>, however please make sure that your presentation does not exceed </a:t>
            </a:r>
            <a:r>
              <a:rPr b="1" lang="en-GB" sz="1000">
                <a:latin typeface="Helvetica Neue"/>
                <a:ea typeface="Helvetica Neue"/>
                <a:cs typeface="Helvetica Neue"/>
                <a:sym typeface="Helvetica Neue"/>
              </a:rPr>
              <a:t>20 slides</a:t>
            </a:r>
            <a:r>
              <a:rPr lang="en-GB"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SzPts val="1000"/>
              <a:buFont typeface="Helvetica Neue Light"/>
              <a:buChar char="-"/>
            </a:pPr>
            <a:r>
              <a:rPr lang="en-GB" sz="1000">
                <a:latin typeface="Helvetica Neue Light"/>
                <a:ea typeface="Helvetica Neue Light"/>
                <a:cs typeface="Helvetica Neue Light"/>
                <a:sym typeface="Helvetica Neue Light"/>
              </a:rPr>
              <a:t>Feel free to </a:t>
            </a:r>
            <a:r>
              <a:rPr lang="en-GB" sz="1000">
                <a:solidFill>
                  <a:schemeClr val="dk1"/>
                </a:solidFill>
                <a:latin typeface="Helvetica Neue Light"/>
                <a:ea typeface="Helvetica Neue Light"/>
                <a:cs typeface="Helvetica Neue Light"/>
                <a:sym typeface="Helvetica Neue Light"/>
              </a:rPr>
              <a:t>place </a:t>
            </a:r>
            <a:r>
              <a:rPr b="1" lang="en-GB" sz="1000">
                <a:solidFill>
                  <a:schemeClr val="dk1"/>
                </a:solidFill>
                <a:latin typeface="Helvetica Neue"/>
                <a:ea typeface="Helvetica Neue"/>
                <a:cs typeface="Helvetica Neue"/>
                <a:sym typeface="Helvetica Neue"/>
              </a:rPr>
              <a:t>additional on-topic information </a:t>
            </a:r>
            <a:r>
              <a:rPr lang="en-GB" sz="1000">
                <a:solidFill>
                  <a:schemeClr val="dk1"/>
                </a:solidFill>
                <a:latin typeface="Helvetica Neue Light"/>
                <a:ea typeface="Helvetica Neue Light"/>
                <a:cs typeface="Helvetica Neue Light"/>
                <a:sym typeface="Helvetica Neue Light"/>
              </a:rPr>
              <a:t>to support your application;</a:t>
            </a:r>
            <a:endParaRPr sz="1000">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SzPts val="1000"/>
              <a:buFont typeface="Helvetica Neue Light"/>
              <a:buChar char="-"/>
            </a:pPr>
            <a:r>
              <a:rPr lang="en-GB" sz="1000">
                <a:latin typeface="Helvetica Neue Light"/>
                <a:ea typeface="Helvetica Neue Light"/>
                <a:cs typeface="Helvetica Neue Light"/>
                <a:sym typeface="Helvetica Neue Light"/>
              </a:rPr>
              <a:t>When your presentation is final, please name your presentation as </a:t>
            </a:r>
            <a:r>
              <a:rPr b="1" lang="en-GB" sz="1000">
                <a:latin typeface="Helvetica Neue"/>
                <a:ea typeface="Helvetica Neue"/>
                <a:cs typeface="Helvetica Neue"/>
                <a:sym typeface="Helvetica Neue"/>
              </a:rPr>
              <a:t>[category-organisation-projectname]</a:t>
            </a:r>
            <a:r>
              <a:rPr lang="en-GB"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SzPts val="1000"/>
              <a:buFont typeface="Helvetica Neue Light"/>
              <a:buChar char="-"/>
            </a:pPr>
            <a:r>
              <a:rPr lang="en-GB" sz="1000">
                <a:latin typeface="Helvetica Neue Light"/>
                <a:ea typeface="Helvetica Neue Light"/>
                <a:cs typeface="Helvetica Neue Light"/>
                <a:sym typeface="Helvetica Neue Light"/>
              </a:rPr>
              <a:t>Download it in PPT or PDF format. </a:t>
            </a:r>
            <a:endParaRPr sz="10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000">
              <a:latin typeface="Helvetica Neue Light"/>
              <a:ea typeface="Helvetica Neue Light"/>
              <a:cs typeface="Helvetica Neue Light"/>
              <a:sym typeface="Helvetica Neue Light"/>
            </a:endParaRPr>
          </a:p>
        </p:txBody>
      </p:sp>
      <p:pic>
        <p:nvPicPr>
          <p:cNvPr id="59" name="Google Shape;59;p13"/>
          <p:cNvPicPr preferRelativeResize="0"/>
          <p:nvPr/>
        </p:nvPicPr>
        <p:blipFill rotWithShape="1">
          <a:blip r:embed="rId4">
            <a:alphaModFix amt="92000"/>
          </a:blip>
          <a:srcRect b="48679" l="17113" r="62339" t="14746"/>
          <a:stretch/>
        </p:blipFill>
        <p:spPr>
          <a:xfrm rot="10800000">
            <a:off x="5593337" y="1257297"/>
            <a:ext cx="2589600" cy="2589600"/>
          </a:xfrm>
          <a:prstGeom prst="rtTriangle">
            <a:avLst/>
          </a:prstGeom>
          <a:noFill/>
          <a:ln>
            <a:noFill/>
          </a:ln>
        </p:spPr>
      </p:pic>
      <p:pic>
        <p:nvPicPr>
          <p:cNvPr id="60" name="Google Shape;60;p13"/>
          <p:cNvPicPr preferRelativeResize="0"/>
          <p:nvPr/>
        </p:nvPicPr>
        <p:blipFill rotWithShape="1">
          <a:blip r:embed="rId5">
            <a:alphaModFix/>
          </a:blip>
          <a:srcRect b="3666" l="18153" r="16661" t="-1447"/>
          <a:stretch/>
        </p:blipFill>
        <p:spPr>
          <a:xfrm rot="5400000">
            <a:off x="5593713" y="1257822"/>
            <a:ext cx="2589000" cy="2588700"/>
          </a:xfrm>
          <a:prstGeom prst="rtTriangle">
            <a:avLst/>
          </a:prstGeom>
          <a:noFill/>
          <a:ln>
            <a:noFill/>
          </a:ln>
        </p:spPr>
      </p:pic>
      <p:sp>
        <p:nvSpPr>
          <p:cNvPr id="61" name="Google Shape;61;p13"/>
          <p:cNvSpPr txBox="1"/>
          <p:nvPr/>
        </p:nvSpPr>
        <p:spPr>
          <a:xfrm>
            <a:off x="515740" y="4486525"/>
            <a:ext cx="3036600" cy="2919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Clr>
                <a:schemeClr val="dk1"/>
              </a:buClr>
              <a:buSzPts val="600"/>
              <a:buFont typeface="Arial"/>
              <a:buNone/>
            </a:pPr>
            <a:r>
              <a:rPr b="1" lang="en-GB" sz="1000">
                <a:latin typeface="Helvetica Neue"/>
                <a:ea typeface="Helvetica Neue"/>
                <a:cs typeface="Helvetica Neue"/>
                <a:sym typeface="Helvetica Neue"/>
              </a:rPr>
              <a:t>Good luck!</a:t>
            </a:r>
            <a:endParaRPr sz="1200">
              <a:latin typeface="Helvetica Neue Light"/>
              <a:ea typeface="Helvetica Neue Light"/>
              <a:cs typeface="Helvetica Neue Light"/>
              <a:sym typeface="Helvetica Neue Light"/>
            </a:endParaRPr>
          </a:p>
        </p:txBody>
      </p:sp>
      <p:sp>
        <p:nvSpPr>
          <p:cNvPr id="62" name="Google Shape;62;p13"/>
          <p:cNvSpPr txBox="1"/>
          <p:nvPr/>
        </p:nvSpPr>
        <p:spPr>
          <a:xfrm rot="5400000">
            <a:off x="7089600" y="2397525"/>
            <a:ext cx="2570100" cy="309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2200">
                <a:solidFill>
                  <a:srgbClr val="FFFFFF"/>
                </a:solidFill>
                <a:latin typeface="Helvetica Neue"/>
                <a:ea typeface="Helvetica Neue"/>
                <a:cs typeface="Helvetica Neue"/>
                <a:sym typeface="Helvetica Neue"/>
              </a:rPr>
              <a:t>Become a Winner</a:t>
            </a:r>
            <a:endParaRPr b="1" sz="2200">
              <a:solidFill>
                <a:srgbClr val="000000"/>
              </a:solidFill>
              <a:latin typeface="Helvetica Neue"/>
              <a:ea typeface="Helvetica Neue"/>
              <a:cs typeface="Helvetica Neue"/>
              <a:sym typeface="Helvetica Neue"/>
            </a:endParaRPr>
          </a:p>
        </p:txBody>
      </p:sp>
      <p:pic>
        <p:nvPicPr>
          <p:cNvPr id="63" name="Google Shape;63;p13"/>
          <p:cNvPicPr preferRelativeResize="0"/>
          <p:nvPr/>
        </p:nvPicPr>
        <p:blipFill>
          <a:blip r:embed="rId6">
            <a:alphaModFix/>
          </a:blip>
          <a:stretch>
            <a:fillRect/>
          </a:stretch>
        </p:blipFill>
        <p:spPr>
          <a:xfrm>
            <a:off x="515721" y="620402"/>
            <a:ext cx="692775" cy="58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GB" sz="2300">
                <a:latin typeface="Darker Grotesque"/>
                <a:ea typeface="Darker Grotesque"/>
                <a:cs typeface="Darker Grotesque"/>
                <a:sym typeface="Darker Grotesque"/>
              </a:rPr>
              <a:t>Key Takeaways</a:t>
            </a:r>
            <a:endParaRPr b="1" sz="2300">
              <a:latin typeface="Darker Grotesque"/>
              <a:ea typeface="Darker Grotesque"/>
              <a:cs typeface="Darker Grotesque"/>
              <a:sym typeface="Darker Grotesque"/>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a:t>
            </a:r>
            <a:r>
              <a:rPr lang="en-GB" sz="1100">
                <a:solidFill>
                  <a:srgbClr val="666666"/>
                </a:solidFill>
                <a:latin typeface="Darker Grotesque"/>
                <a:ea typeface="Darker Grotesque"/>
                <a:cs typeface="Darker Grotesque"/>
                <a:sym typeface="Darker Grotesque"/>
              </a:rPr>
              <a:t>slide</a:t>
            </a:r>
            <a:r>
              <a:rPr lang="en-GB" sz="1100">
                <a:solidFill>
                  <a:srgbClr val="666666"/>
                </a:solidFill>
                <a:latin typeface="Darker Grotesque"/>
                <a:ea typeface="Darker Grotesque"/>
                <a:cs typeface="Darker Grotesque"/>
                <a:sym typeface="Darker Grotesque"/>
              </a:rPr>
              <a:t> you can summarise the key </a:t>
            </a:r>
            <a:r>
              <a:rPr lang="en-GB" sz="1100">
                <a:solidFill>
                  <a:srgbClr val="666666"/>
                </a:solidFill>
                <a:latin typeface="Darker Grotesque"/>
                <a:ea typeface="Darker Grotesque"/>
                <a:cs typeface="Darker Grotesque"/>
                <a:sym typeface="Darker Grotesque"/>
              </a:rPr>
              <a:t>takeaways of your application, to make it easy for the Jury to assess your project.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1200"/>
              </a:spcBef>
              <a:spcAft>
                <a:spcPts val="1200"/>
              </a:spcAft>
              <a:buNone/>
            </a:pPr>
            <a:r>
              <a:t/>
            </a:r>
            <a:endParaRPr sz="1100">
              <a:solidFill>
                <a:srgbClr val="666666"/>
              </a:solidFill>
              <a:latin typeface="Darker Grotesque"/>
              <a:ea typeface="Darker Grotesque"/>
              <a:cs typeface="Darker Grotesque"/>
              <a:sym typeface="Darker Grotesq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b="1" lang="en-GB" sz="1800">
                <a:latin typeface="Helvetica Neue"/>
                <a:ea typeface="Helvetica Neue"/>
                <a:cs typeface="Helvetica Neue"/>
                <a:sym typeface="Helvetica Neue"/>
              </a:rPr>
              <a:t>Deliverables</a:t>
            </a:r>
            <a:endParaRPr sz="1800">
              <a:latin typeface="Helvetica Neue"/>
              <a:ea typeface="Helvetica Neue"/>
              <a:cs typeface="Helvetica Neue"/>
              <a:sym typeface="Helvetica Neue"/>
            </a:endParaRPr>
          </a:p>
        </p:txBody>
      </p:sp>
      <p:sp>
        <p:nvSpPr>
          <p:cNvPr id="134" name="Google Shape;13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666666"/>
                </a:solidFill>
                <a:latin typeface="Helvetica Neue"/>
                <a:ea typeface="Helvetica Neue"/>
                <a:cs typeface="Helvetica Neue"/>
                <a:sym typeface="Helvetica Neue"/>
              </a:rPr>
              <a:t>In order to participate and submit a valid application to the Coliving Awards you will need to:</a:t>
            </a:r>
            <a:endParaRPr sz="1000">
              <a:solidFill>
                <a:srgbClr val="666666"/>
              </a:solidFill>
              <a:latin typeface="Helvetica Neue"/>
              <a:ea typeface="Helvetica Neue"/>
              <a:cs typeface="Helvetica Neue"/>
              <a:sym typeface="Helvetica Neue"/>
            </a:endParaRPr>
          </a:p>
          <a:p>
            <a:pPr indent="-292100" lvl="0" marL="4572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Meet all the eligibility criteria, provide argumentation to prove you are meeting the eligibility criteria as well as include the answer to the set of questions within the specific category.</a:t>
            </a:r>
            <a:endParaRPr sz="1000">
              <a:solidFill>
                <a:srgbClr val="666666"/>
              </a:solidFill>
              <a:latin typeface="Helvetica Neue"/>
              <a:ea typeface="Helvetica Neue"/>
              <a:cs typeface="Helvetica Neue"/>
              <a:sym typeface="Helvetica Neue"/>
            </a:endParaRPr>
          </a:p>
          <a:p>
            <a:pPr indent="-292100" lvl="0" marL="4572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Deliver a presentation containing all information as stipulated in the point above, in PPT or PDF format (size 16:9, horizontal).</a:t>
            </a:r>
            <a:endParaRPr sz="1000">
              <a:solidFill>
                <a:srgbClr val="666666"/>
              </a:solidFill>
              <a:latin typeface="Helvetica Neue"/>
              <a:ea typeface="Helvetica Neue"/>
              <a:cs typeface="Helvetica Neue"/>
              <a:sym typeface="Helvetica Neue"/>
            </a:endParaRPr>
          </a:p>
          <a:p>
            <a:pPr indent="-292100" lvl="1" marL="914400" rtl="0" algn="l">
              <a:spcBef>
                <a:spcPts val="0"/>
              </a:spcBef>
              <a:spcAft>
                <a:spcPts val="0"/>
              </a:spcAft>
              <a:buClr>
                <a:srgbClr val="666666"/>
              </a:buClr>
              <a:buSzPts val="1000"/>
              <a:buFont typeface="Darker Grotesque"/>
              <a:buChar char="○"/>
            </a:pPr>
            <a:r>
              <a:rPr lang="en-GB" sz="1000">
                <a:solidFill>
                  <a:srgbClr val="666666"/>
                </a:solidFill>
                <a:latin typeface="Helvetica Neue"/>
                <a:ea typeface="Helvetica Neue"/>
                <a:cs typeface="Helvetica Neue"/>
                <a:sym typeface="Helvetica Neue"/>
              </a:rPr>
              <a:t>You can create a presentation with your own visual language and branding and provide as much information as you please to strengthen your applications. However, we are providing a templated presentation that may guide you through the process.</a:t>
            </a:r>
            <a:endParaRPr sz="1000">
              <a:solidFill>
                <a:srgbClr val="666666"/>
              </a:solidFill>
              <a:latin typeface="Helvetica Neue"/>
              <a:ea typeface="Helvetica Neue"/>
              <a:cs typeface="Helvetica Neue"/>
              <a:sym typeface="Helvetica Neue"/>
            </a:endParaRPr>
          </a:p>
          <a:p>
            <a:pPr indent="-292100" lvl="1" marL="9144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Your presentation should have a maximum of 20 slides.</a:t>
            </a:r>
            <a:endParaRPr sz="1000">
              <a:solidFill>
                <a:srgbClr val="666666"/>
              </a:solidFill>
              <a:latin typeface="Helvetica Neue"/>
              <a:ea typeface="Helvetica Neue"/>
              <a:cs typeface="Helvetica Neue"/>
              <a:sym typeface="Helvetica Neue"/>
            </a:endParaRPr>
          </a:p>
          <a:p>
            <a:pPr indent="-292100" lvl="1" marL="9144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Your presentation must as well include the following information:</a:t>
            </a:r>
            <a:endParaRPr sz="1000">
              <a:solidFill>
                <a:srgbClr val="666666"/>
              </a:solidFill>
              <a:latin typeface="Helvetica Neue"/>
              <a:ea typeface="Helvetica Neue"/>
              <a:cs typeface="Helvetica Neue"/>
              <a:sym typeface="Helvetica Neue"/>
            </a:endParaRPr>
          </a:p>
          <a:p>
            <a:pPr indent="-292100" lvl="2" marL="13716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Name / Company representative of the applicant</a:t>
            </a:r>
            <a:endParaRPr sz="1000">
              <a:solidFill>
                <a:srgbClr val="666666"/>
              </a:solidFill>
              <a:latin typeface="Helvetica Neue"/>
              <a:ea typeface="Helvetica Neue"/>
              <a:cs typeface="Helvetica Neue"/>
              <a:sym typeface="Helvetica Neue"/>
            </a:endParaRPr>
          </a:p>
          <a:p>
            <a:pPr indent="-292100" lvl="2" marL="13716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Organisation / Company and logo (if applicable)</a:t>
            </a:r>
            <a:endParaRPr sz="1000">
              <a:solidFill>
                <a:srgbClr val="666666"/>
              </a:solidFill>
              <a:latin typeface="Helvetica Neue"/>
              <a:ea typeface="Helvetica Neue"/>
              <a:cs typeface="Helvetica Neue"/>
              <a:sym typeface="Helvetica Neue"/>
            </a:endParaRPr>
          </a:p>
          <a:p>
            <a:pPr indent="-292100" lvl="2" marL="13716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General information about the specific project / site / product in English</a:t>
            </a:r>
            <a:endParaRPr sz="1000">
              <a:solidFill>
                <a:srgbClr val="666666"/>
              </a:solidFill>
              <a:latin typeface="Helvetica Neue"/>
              <a:ea typeface="Helvetica Neue"/>
              <a:cs typeface="Helvetica Neue"/>
              <a:sym typeface="Helvetica Neue"/>
            </a:endParaRPr>
          </a:p>
          <a:p>
            <a:pPr indent="-292100" lvl="2" marL="1371600" rtl="0" algn="l">
              <a:spcBef>
                <a:spcPts val="0"/>
              </a:spcBef>
              <a:spcAft>
                <a:spcPts val="0"/>
              </a:spcAft>
              <a:buClr>
                <a:srgbClr val="666666"/>
              </a:buClr>
              <a:buSzPts val="1000"/>
              <a:buFont typeface="Darker Grotesque"/>
              <a:buChar char="■"/>
            </a:pPr>
            <a:r>
              <a:rPr lang="en-GB" sz="1000">
                <a:solidFill>
                  <a:srgbClr val="666666"/>
                </a:solidFill>
                <a:latin typeface="Helvetica Neue"/>
                <a:ea typeface="Helvetica Neue"/>
                <a:cs typeface="Helvetica Neue"/>
                <a:sym typeface="Helvetica Neue"/>
              </a:rPr>
              <a:t>Additional resources requested in the eligibility and evaluation criteria, such as</a:t>
            </a:r>
            <a:r>
              <a:rPr lang="en-GB" sz="1000">
                <a:solidFill>
                  <a:srgbClr val="666666"/>
                </a:solidFill>
                <a:highlight>
                  <a:srgbClr val="FFFFFF"/>
                </a:highlight>
                <a:latin typeface="Helvetica Neue"/>
                <a:ea typeface="Helvetica Neue"/>
                <a:cs typeface="Helvetica Neue"/>
                <a:sym typeface="Helvetica Neue"/>
              </a:rPr>
              <a:t> </a:t>
            </a:r>
            <a:r>
              <a:rPr lang="en-GB" sz="1000">
                <a:solidFill>
                  <a:srgbClr val="666666"/>
                </a:solidFill>
                <a:latin typeface="Helvetica Neue"/>
                <a:ea typeface="Helvetica Neue"/>
                <a:cs typeface="Helvetica Neue"/>
                <a:sym typeface="Helvetica Neue"/>
              </a:rPr>
              <a:t>impact measures, occupancy rates, testimonials, NPS scores, referral rates, retention rates, etc.</a:t>
            </a:r>
            <a:endParaRPr sz="1000">
              <a:solidFill>
                <a:srgbClr val="666666"/>
              </a:solidFill>
              <a:latin typeface="Helvetica Neue"/>
              <a:ea typeface="Helvetica Neue"/>
              <a:cs typeface="Helvetica Neue"/>
              <a:sym typeface="Helvetica Neue"/>
            </a:endParaRPr>
          </a:p>
          <a:p>
            <a:pPr indent="-292100" lvl="0" marL="4572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Applications must be in English in order to be processed and accepted.</a:t>
            </a:r>
            <a:endParaRPr sz="1000">
              <a:solidFill>
                <a:srgbClr val="666666"/>
              </a:solidFill>
              <a:latin typeface="Helvetica Neue"/>
              <a:ea typeface="Helvetica Neue"/>
              <a:cs typeface="Helvetica Neue"/>
              <a:sym typeface="Helvetica Neue"/>
            </a:endParaRPr>
          </a:p>
          <a:p>
            <a:pPr indent="-292100" lvl="0" marL="4572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Upload to the applicant portal the following materials:</a:t>
            </a:r>
            <a:endParaRPr sz="1000">
              <a:solidFill>
                <a:srgbClr val="666666"/>
              </a:solidFill>
              <a:latin typeface="Helvetica Neue"/>
              <a:ea typeface="Helvetica Neue"/>
              <a:cs typeface="Helvetica Neue"/>
              <a:sym typeface="Helvetica Neue"/>
            </a:endParaRPr>
          </a:p>
          <a:p>
            <a:pPr indent="-292100" lvl="1" marL="9144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Supporting images / renders (in hi-resolution JPG / PNG - 150 dpi) in ZIP format (max 10 images)</a:t>
            </a:r>
            <a:endParaRPr sz="1000">
              <a:solidFill>
                <a:srgbClr val="666666"/>
              </a:solidFill>
              <a:latin typeface="Helvetica Neue"/>
              <a:ea typeface="Helvetica Neue"/>
              <a:cs typeface="Helvetica Neue"/>
              <a:sym typeface="Helvetica Neue"/>
            </a:endParaRPr>
          </a:p>
          <a:p>
            <a:pPr indent="-292100" lvl="2" marL="13716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Name your files with the following system: organisation-projectname-image#</a:t>
            </a:r>
            <a:endParaRPr sz="1000">
              <a:solidFill>
                <a:srgbClr val="666666"/>
              </a:solidFill>
              <a:latin typeface="Helvetica Neue"/>
              <a:ea typeface="Helvetica Neue"/>
              <a:cs typeface="Helvetica Neue"/>
              <a:sym typeface="Helvetica Neue"/>
            </a:endParaRPr>
          </a:p>
          <a:p>
            <a:pPr indent="-292100" lvl="1" marL="914400" rtl="0" algn="l">
              <a:spcBef>
                <a:spcPts val="0"/>
              </a:spcBef>
              <a:spcAft>
                <a:spcPts val="0"/>
              </a:spcAft>
              <a:buClr>
                <a:srgbClr val="666666"/>
              </a:buClr>
              <a:buSzPts val="1000"/>
              <a:buFont typeface="Helvetica Neue"/>
              <a:buChar char="○"/>
            </a:pPr>
            <a:r>
              <a:rPr lang="en-GB" sz="1000">
                <a:solidFill>
                  <a:srgbClr val="666666"/>
                </a:solidFill>
                <a:latin typeface="Helvetica Neue"/>
                <a:ea typeface="Helvetica Neue"/>
                <a:cs typeface="Helvetica Neue"/>
                <a:sym typeface="Helvetica Neue"/>
              </a:rPr>
              <a:t>Representative project image (max 10 MB) to be used as a thumbnail in the application portal and other relevant communication from Coliving Awards about your project.</a:t>
            </a:r>
            <a:endParaRPr sz="1000">
              <a:solidFill>
                <a:srgbClr val="666666"/>
              </a:solidFill>
              <a:latin typeface="Helvetica Neue"/>
              <a:ea typeface="Helvetica Neue"/>
              <a:cs typeface="Helvetica Neue"/>
              <a:sym typeface="Helvetica Neue"/>
            </a:endParaRPr>
          </a:p>
          <a:p>
            <a:pPr indent="0" lvl="0" marL="0" rtl="0" algn="l">
              <a:spcBef>
                <a:spcPts val="0"/>
              </a:spcBef>
              <a:spcAft>
                <a:spcPts val="1200"/>
              </a:spcAft>
              <a:buNone/>
            </a:pPr>
            <a:r>
              <a:t/>
            </a:r>
            <a:endParaRPr b="1" sz="1000">
              <a:solidFill>
                <a:srgbClr val="666666"/>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b="28979" l="7126" r="14815" t="14529"/>
          <a:stretch/>
        </p:blipFill>
        <p:spPr>
          <a:xfrm>
            <a:off x="4567263" y="0"/>
            <a:ext cx="4576738" cy="5143500"/>
          </a:xfrm>
          <a:prstGeom prst="rect">
            <a:avLst/>
          </a:prstGeom>
          <a:noFill/>
          <a:ln>
            <a:noFill/>
          </a:ln>
        </p:spPr>
      </p:pic>
      <p:sp>
        <p:nvSpPr>
          <p:cNvPr id="69" name="Google Shape;69;p14"/>
          <p:cNvSpPr/>
          <p:nvPr/>
        </p:nvSpPr>
        <p:spPr>
          <a:xfrm>
            <a:off x="9342647" y="2497863"/>
            <a:ext cx="38100" cy="38100"/>
          </a:xfrm>
          <a:prstGeom prst="ellipse">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 name="Google Shape;70;p14"/>
          <p:cNvSpPr/>
          <p:nvPr/>
        </p:nvSpPr>
        <p:spPr>
          <a:xfrm>
            <a:off x="9645946" y="957545"/>
            <a:ext cx="88200" cy="88200"/>
          </a:xfrm>
          <a:prstGeom prst="rtTriangle">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 name="Google Shape;71;p14"/>
          <p:cNvSpPr txBox="1"/>
          <p:nvPr/>
        </p:nvSpPr>
        <p:spPr>
          <a:xfrm>
            <a:off x="515725" y="1777200"/>
            <a:ext cx="3550800" cy="1679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800">
                <a:latin typeface="Helvetica Neue"/>
                <a:ea typeface="Helvetica Neue"/>
                <a:cs typeface="Helvetica Neue"/>
                <a:sym typeface="Helvetica Neue"/>
              </a:rPr>
              <a:t>Brand it, splash it with </a:t>
            </a:r>
            <a:endParaRPr b="1" sz="18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your visual communication, </a:t>
            </a:r>
            <a:endParaRPr b="1" sz="18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make it yours!</a:t>
            </a:r>
            <a:endParaRPr b="1" sz="1800">
              <a:latin typeface="Helvetica Neue"/>
              <a:ea typeface="Helvetica Neue"/>
              <a:cs typeface="Helvetica Neue"/>
              <a:sym typeface="Helvetica Neue"/>
            </a:endParaRPr>
          </a:p>
          <a:p>
            <a:pPr indent="0" lvl="0" marL="0" rtl="0" algn="l">
              <a:spcBef>
                <a:spcPts val="0"/>
              </a:spcBef>
              <a:spcAft>
                <a:spcPts val="0"/>
              </a:spcAft>
              <a:buNone/>
            </a:pPr>
            <a:r>
              <a:t/>
            </a:r>
            <a:endParaRPr b="1" sz="18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We want to see your brand and</a:t>
            </a:r>
            <a:endParaRPr b="1" sz="18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DNA in it.</a:t>
            </a:r>
            <a:endParaRPr b="1" sz="1800">
              <a:latin typeface="Helvetica Neue"/>
              <a:ea typeface="Helvetica Neue"/>
              <a:cs typeface="Helvetica Neue"/>
              <a:sym typeface="Helvetica Neue"/>
            </a:endParaRPr>
          </a:p>
        </p:txBody>
      </p:sp>
      <p:pic>
        <p:nvPicPr>
          <p:cNvPr id="72" name="Google Shape;72;p14"/>
          <p:cNvPicPr preferRelativeResize="0"/>
          <p:nvPr/>
        </p:nvPicPr>
        <p:blipFill rotWithShape="1">
          <a:blip r:embed="rId4">
            <a:alphaModFix amt="92000"/>
          </a:blip>
          <a:srcRect b="48679" l="17113" r="62339" t="14746"/>
          <a:stretch/>
        </p:blipFill>
        <p:spPr>
          <a:xfrm rot="10800000">
            <a:off x="5593337" y="1257297"/>
            <a:ext cx="2589600" cy="2589600"/>
          </a:xfrm>
          <a:prstGeom prst="rtTriangle">
            <a:avLst/>
          </a:prstGeom>
          <a:noFill/>
          <a:ln>
            <a:noFill/>
          </a:ln>
        </p:spPr>
      </p:pic>
      <p:pic>
        <p:nvPicPr>
          <p:cNvPr id="73" name="Google Shape;73;p14"/>
          <p:cNvPicPr preferRelativeResize="0"/>
          <p:nvPr/>
        </p:nvPicPr>
        <p:blipFill rotWithShape="1">
          <a:blip r:embed="rId5">
            <a:alphaModFix/>
          </a:blip>
          <a:srcRect b="3666" l="18153" r="16661" t="-1447"/>
          <a:stretch/>
        </p:blipFill>
        <p:spPr>
          <a:xfrm rot="5400000">
            <a:off x="5593713" y="1257822"/>
            <a:ext cx="2589000" cy="2588700"/>
          </a:xfrm>
          <a:prstGeom prst="rtTriangle">
            <a:avLst/>
          </a:prstGeom>
          <a:noFill/>
          <a:ln>
            <a:noFill/>
          </a:ln>
        </p:spPr>
      </p:pic>
      <p:pic>
        <p:nvPicPr>
          <p:cNvPr id="74" name="Google Shape;74;p14"/>
          <p:cNvPicPr preferRelativeResize="0"/>
          <p:nvPr/>
        </p:nvPicPr>
        <p:blipFill>
          <a:blip r:embed="rId6">
            <a:alphaModFix/>
          </a:blip>
          <a:stretch>
            <a:fillRect/>
          </a:stretch>
        </p:blipFill>
        <p:spPr>
          <a:xfrm>
            <a:off x="515721" y="620402"/>
            <a:ext cx="692775" cy="580575"/>
          </a:xfrm>
          <a:prstGeom prst="rect">
            <a:avLst/>
          </a:prstGeom>
          <a:noFill/>
          <a:ln>
            <a:noFill/>
          </a:ln>
        </p:spPr>
      </p:pic>
      <p:sp>
        <p:nvSpPr>
          <p:cNvPr id="75" name="Google Shape;75;p14"/>
          <p:cNvSpPr txBox="1"/>
          <p:nvPr/>
        </p:nvSpPr>
        <p:spPr>
          <a:xfrm>
            <a:off x="515725" y="4248571"/>
            <a:ext cx="2589000" cy="2919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Clr>
                <a:schemeClr val="dk1"/>
              </a:buClr>
              <a:buSzPts val="600"/>
              <a:buFont typeface="Arial"/>
              <a:buNone/>
            </a:pPr>
            <a:r>
              <a:rPr b="1" lang="en-GB" sz="1000">
                <a:latin typeface="Helvetica Neue"/>
                <a:ea typeface="Helvetica Neue"/>
                <a:cs typeface="Helvetica Neue"/>
                <a:sym typeface="Helvetica Neue"/>
              </a:rPr>
              <a:t>Remember to have fun</a:t>
            </a:r>
            <a:r>
              <a:rPr b="1" lang="en-GB" sz="1000">
                <a:latin typeface="Helvetica Neue"/>
                <a:ea typeface="Helvetica Neue"/>
                <a:cs typeface="Helvetica Neue"/>
                <a:sym typeface="Helvetica Neue"/>
              </a:rPr>
              <a:t>!</a:t>
            </a:r>
            <a:endParaRPr sz="1200">
              <a:latin typeface="Helvetica Neue Light"/>
              <a:ea typeface="Helvetica Neue Light"/>
              <a:cs typeface="Helvetica Neue Light"/>
              <a:sym typeface="Helvetica Neue Light"/>
            </a:endParaRPr>
          </a:p>
        </p:txBody>
      </p:sp>
      <p:sp>
        <p:nvSpPr>
          <p:cNvPr id="76" name="Google Shape;76;p14"/>
          <p:cNvSpPr txBox="1"/>
          <p:nvPr/>
        </p:nvSpPr>
        <p:spPr>
          <a:xfrm rot="5400000">
            <a:off x="7089600" y="2397525"/>
            <a:ext cx="2570100" cy="309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2200">
                <a:solidFill>
                  <a:srgbClr val="FFFFFF"/>
                </a:solidFill>
                <a:latin typeface="Helvetica Neue"/>
                <a:ea typeface="Helvetica Neue"/>
                <a:cs typeface="Helvetica Neue"/>
                <a:sym typeface="Helvetica Neue"/>
              </a:rPr>
              <a:t>Become a Winner</a:t>
            </a:r>
            <a:endParaRPr b="1" sz="2200">
              <a:solidFill>
                <a:srgbClr val="000000"/>
              </a:solidFill>
              <a:latin typeface="Helvetica Neue"/>
              <a:ea typeface="Helvetica Neue"/>
              <a:cs typeface="Helvetica Neue"/>
              <a:sym typeface="Helvetica Neue"/>
            </a:endParaRPr>
          </a:p>
        </p:txBody>
      </p:sp>
      <p:sp>
        <p:nvSpPr>
          <p:cNvPr id="77" name="Google Shape;77;p14"/>
          <p:cNvSpPr/>
          <p:nvPr/>
        </p:nvSpPr>
        <p:spPr>
          <a:xfrm rot="5400000">
            <a:off x="474775" y="4767871"/>
            <a:ext cx="181500" cy="99600"/>
          </a:xfrm>
          <a:prstGeom prst="rightArrow">
            <a:avLst>
              <a:gd fmla="val 54453"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GB" sz="3600">
                <a:latin typeface="Darker Grotesque"/>
                <a:ea typeface="Darker Grotesque"/>
                <a:cs typeface="Darker Grotesque"/>
                <a:sym typeface="Darker Grotesque"/>
              </a:rPr>
              <a:t>[</a:t>
            </a:r>
            <a:r>
              <a:rPr lang="en-GB" sz="3600">
                <a:latin typeface="Darker Grotesque"/>
                <a:ea typeface="Darker Grotesque"/>
                <a:cs typeface="Darker Grotesque"/>
                <a:sym typeface="Darker Grotesque"/>
              </a:rPr>
              <a:t>Company name]</a:t>
            </a:r>
            <a:endParaRPr sz="3600">
              <a:latin typeface="Darker Grotesque"/>
              <a:ea typeface="Darker Grotesque"/>
              <a:cs typeface="Darker Grotesque"/>
              <a:sym typeface="Darker Grotesque"/>
            </a:endParaRPr>
          </a:p>
        </p:txBody>
      </p:sp>
      <p:sp>
        <p:nvSpPr>
          <p:cNvPr id="83" name="Google Shape;83;p15"/>
          <p:cNvSpPr txBox="1"/>
          <p:nvPr>
            <p:ph idx="1" type="subTitle"/>
          </p:nvPr>
        </p:nvSpPr>
        <p:spPr>
          <a:xfrm>
            <a:off x="311700" y="445025"/>
            <a:ext cx="4090500" cy="6396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GB">
                <a:solidFill>
                  <a:schemeClr val="dk1"/>
                </a:solidFill>
                <a:latin typeface="Darker Grotesque"/>
                <a:ea typeface="Darker Grotesque"/>
                <a:cs typeface="Darker Grotesque"/>
                <a:sym typeface="Darker Grotesque"/>
              </a:rPr>
              <a:t>Coliving Awards -  Coliving Operator of The Year</a:t>
            </a:r>
            <a:endParaRPr>
              <a:solidFill>
                <a:schemeClr val="dk1"/>
              </a:solidFill>
              <a:latin typeface="Darker Grotesque"/>
              <a:ea typeface="Darker Grotesque"/>
              <a:cs typeface="Darker Grotesque"/>
              <a:sym typeface="Darker Grotesque"/>
            </a:endParaRPr>
          </a:p>
        </p:txBody>
      </p:sp>
      <p:sp>
        <p:nvSpPr>
          <p:cNvPr id="84" name="Google Shape;84;p15"/>
          <p:cNvSpPr txBox="1"/>
          <p:nvPr/>
        </p:nvSpPr>
        <p:spPr>
          <a:xfrm>
            <a:off x="311700" y="4327950"/>
            <a:ext cx="35964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chemeClr val="dk1"/>
                </a:solidFill>
                <a:latin typeface="Darker Grotesque"/>
                <a:ea typeface="Darker Grotesque"/>
                <a:cs typeface="Darker Grotesque"/>
                <a:sym typeface="Darker Grotesque"/>
              </a:rPr>
              <a:t>[date]</a:t>
            </a:r>
            <a:endParaRPr/>
          </a:p>
        </p:txBody>
      </p:sp>
      <p:sp>
        <p:nvSpPr>
          <p:cNvPr id="85" name="Google Shape;85;p15"/>
          <p:cNvSpPr txBox="1"/>
          <p:nvPr/>
        </p:nvSpPr>
        <p:spPr>
          <a:xfrm>
            <a:off x="311700" y="279717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chemeClr val="dk1"/>
                </a:solidFill>
                <a:latin typeface="Darker Grotesque"/>
                <a:ea typeface="Darker Grotesque"/>
                <a:cs typeface="Darker Grotesque"/>
                <a:sym typeface="Darker Grotesque"/>
              </a:rPr>
              <a:t>[</a:t>
            </a:r>
            <a:r>
              <a:rPr lang="en-GB" sz="1200">
                <a:solidFill>
                  <a:schemeClr val="dk1"/>
                </a:solidFill>
                <a:latin typeface="Darker Grotesque"/>
                <a:ea typeface="Darker Grotesque"/>
                <a:cs typeface="Darker Grotesque"/>
                <a:sym typeface="Darker Grotesque"/>
              </a:rPr>
              <a:t>Name / Company representative of the applicant]</a:t>
            </a:r>
            <a:endParaRPr sz="1200">
              <a:solidFill>
                <a:schemeClr val="dk1"/>
              </a:solidFill>
            </a:endParaRPr>
          </a:p>
        </p:txBody>
      </p:sp>
      <p:sp>
        <p:nvSpPr>
          <p:cNvPr id="86" name="Google Shape;86;p15"/>
          <p:cNvSpPr txBox="1"/>
          <p:nvPr/>
        </p:nvSpPr>
        <p:spPr>
          <a:xfrm>
            <a:off x="6854600" y="445025"/>
            <a:ext cx="184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Darker Grotesque"/>
                <a:ea typeface="Darker Grotesque"/>
                <a:cs typeface="Darker Grotesque"/>
                <a:sym typeface="Darker Grotesque"/>
              </a:rPr>
              <a:t>[Company </a:t>
            </a:r>
            <a:r>
              <a:rPr lang="en-GB" sz="1200">
                <a:solidFill>
                  <a:schemeClr val="dk1"/>
                </a:solidFill>
                <a:latin typeface="Darker Grotesque"/>
                <a:ea typeface="Darker Grotesque"/>
                <a:cs typeface="Darker Grotesque"/>
                <a:sym typeface="Darker Grotesque"/>
              </a:rPr>
              <a:t>logo (if applicable)]</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300">
                <a:latin typeface="Darker Grotesque"/>
                <a:ea typeface="Darker Grotesque"/>
                <a:cs typeface="Darker Grotesque"/>
                <a:sym typeface="Darker Grotesque"/>
              </a:rPr>
              <a:t>About</a:t>
            </a:r>
            <a:endParaRPr b="1" sz="2300">
              <a:latin typeface="Darker Grotesque"/>
              <a:ea typeface="Darker Grotesque"/>
              <a:cs typeface="Darker Grotesque"/>
              <a:sym typeface="Darker Grotesque"/>
            </a:endParaRPr>
          </a:p>
        </p:txBody>
      </p:sp>
      <p:sp>
        <p:nvSpPr>
          <p:cNvPr id="92" name="Google Shape;9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666666"/>
                </a:solidFill>
                <a:latin typeface="Darker Grotesque"/>
                <a:ea typeface="Darker Grotesque"/>
                <a:cs typeface="Darker Grotesque"/>
                <a:sym typeface="Darker Grotesque"/>
              </a:rPr>
              <a:t>In this slide provide general information about the specific project / site / product</a:t>
            </a:r>
            <a:r>
              <a:rPr b="1" lang="en-GB" sz="1200">
                <a:solidFill>
                  <a:srgbClr val="666666"/>
                </a:solidFill>
                <a:latin typeface="Darker Grotesque"/>
                <a:ea typeface="Darker Grotesque"/>
                <a:cs typeface="Darker Grotesque"/>
                <a:sym typeface="Darker Grotesque"/>
              </a:rPr>
              <a:t> </a:t>
            </a:r>
            <a:endParaRPr>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GB" sz="2300">
                <a:latin typeface="Darker Grotesque"/>
                <a:ea typeface="Darker Grotesque"/>
                <a:cs typeface="Darker Grotesque"/>
                <a:sym typeface="Darker Grotesque"/>
              </a:rPr>
              <a:t>Relevant &amp; in operations</a:t>
            </a:r>
            <a:endParaRPr b="1" sz="2300">
              <a:latin typeface="Darker Grotesque"/>
              <a:ea typeface="Darker Grotesque"/>
              <a:cs typeface="Darker Grotesque"/>
              <a:sym typeface="Darker Grotesque"/>
            </a:endParaRPr>
          </a:p>
        </p:txBody>
      </p:sp>
      <p:sp>
        <p:nvSpPr>
          <p:cNvPr id="98" name="Google Shape;9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slide provide explanation and evidence to the following questions: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does your shared living business and brand stand out from the rest?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has this resulted in strong occupancy rates and customer satisfaction?</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is your brand fostering long-term innovation, impact and consolidation within the wider shared living and real estate sectors? </a:t>
            </a:r>
            <a:endParaRPr sz="1100">
              <a:solidFill>
                <a:srgbClr val="666666"/>
              </a:solidFill>
              <a:latin typeface="Darker Grotesque"/>
              <a:ea typeface="Darker Grotesque"/>
              <a:cs typeface="Darker Grotesque"/>
              <a:sym typeface="Darker Grotesq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GB" sz="2300">
                <a:latin typeface="Darker Grotesque"/>
                <a:ea typeface="Darker Grotesque"/>
                <a:cs typeface="Darker Grotesque"/>
                <a:sym typeface="Darker Grotesque"/>
              </a:rPr>
              <a:t>Branding &amp; marketing</a:t>
            </a:r>
            <a:endParaRPr b="1" sz="2300">
              <a:latin typeface="Darker Grotesque"/>
              <a:ea typeface="Darker Grotesque"/>
              <a:cs typeface="Darker Grotesque"/>
              <a:sym typeface="Darker Grotesque"/>
            </a:endParaRPr>
          </a:p>
        </p:txBody>
      </p:sp>
      <p:sp>
        <p:nvSpPr>
          <p:cNvPr id="104" name="Google Shape;10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slide provide explanation and evidence to the following questions: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What is / what has been your marketing, communications and branding process and strategy?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What are some of the innovative marketing, communications and branding techniques you use as a shared living brand? </a:t>
            </a:r>
            <a:endParaRPr sz="1100">
              <a:solidFill>
                <a:srgbClr val="666666"/>
              </a:solidFill>
              <a:latin typeface="Darker Grotesque"/>
              <a:ea typeface="Darker Grotesque"/>
              <a:cs typeface="Darker Grotesque"/>
              <a:sym typeface="Darker Grotesque"/>
            </a:endParaRPr>
          </a:p>
          <a:p>
            <a:pPr indent="0" lvl="0" marL="457200" rtl="0" algn="l">
              <a:spcBef>
                <a:spcPts val="0"/>
              </a:spcBef>
              <a:spcAft>
                <a:spcPts val="0"/>
              </a:spcAft>
              <a:buNone/>
            </a:pPr>
            <a:r>
              <a:t/>
            </a:r>
            <a:endParaRPr sz="1100">
              <a:solidFill>
                <a:srgbClr val="666666"/>
              </a:solidFill>
              <a:latin typeface="Darker Grotesque"/>
              <a:ea typeface="Darker Grotesque"/>
              <a:cs typeface="Darker Grotesque"/>
              <a:sym typeface="Darker Grotesque"/>
            </a:endParaRPr>
          </a:p>
          <a:p>
            <a:pPr indent="0" lvl="0" marL="0" rtl="0" algn="l">
              <a:spcBef>
                <a:spcPts val="0"/>
              </a:spcBef>
              <a:spcAft>
                <a:spcPts val="1200"/>
              </a:spcAft>
              <a:buNone/>
            </a:pPr>
            <a:r>
              <a:t/>
            </a:r>
            <a:endParaRPr>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GB" sz="2300">
                <a:latin typeface="Darker Grotesque"/>
                <a:ea typeface="Darker Grotesque"/>
                <a:cs typeface="Darker Grotesque"/>
                <a:sym typeface="Darker Grotesque"/>
              </a:rPr>
              <a:t>Spatial design &amp; architecture: </a:t>
            </a:r>
            <a:endParaRPr b="1" sz="2300">
              <a:latin typeface="Darker Grotesque"/>
              <a:ea typeface="Darker Grotesque"/>
              <a:cs typeface="Darker Grotesque"/>
              <a:sym typeface="Darker Grotesque"/>
            </a:endParaRPr>
          </a:p>
        </p:txBody>
      </p:sp>
      <p:sp>
        <p:nvSpPr>
          <p:cNvPr id="110" name="Google Shape;11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slide provide explanation and evidence to the following questions: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What are the innovative / sustainable building, design, construction and technology methods used for your building(s)?</a:t>
            </a:r>
            <a:r>
              <a:rPr lang="en-GB" sz="1000">
                <a:solidFill>
                  <a:srgbClr val="666666"/>
                </a:solidFill>
                <a:highlight>
                  <a:srgbClr val="FFFFFF"/>
                </a:highlight>
              </a:rPr>
              <a:t> </a:t>
            </a:r>
            <a:endParaRPr sz="1000">
              <a:solidFill>
                <a:srgbClr val="666666"/>
              </a:solidFill>
              <a:highlight>
                <a:srgbClr val="FFFFFF"/>
              </a:highlight>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does your spatial design foster wellbeing, social interaction and community engagement?</a:t>
            </a:r>
            <a:endParaRPr sz="1100">
              <a:solidFill>
                <a:srgbClr val="666666"/>
              </a:solidFill>
              <a:latin typeface="Darker Grotesque"/>
              <a:ea typeface="Darker Grotesque"/>
              <a:cs typeface="Darker Grotesque"/>
              <a:sym typeface="Darker Grotesque"/>
            </a:endParaRPr>
          </a:p>
          <a:p>
            <a:pPr indent="0" lvl="0" marL="0" rtl="0" algn="l">
              <a:spcBef>
                <a:spcPts val="0"/>
              </a:spcBef>
              <a:spcAft>
                <a:spcPts val="1200"/>
              </a:spcAft>
              <a:buNone/>
            </a:pPr>
            <a:r>
              <a:t/>
            </a:r>
            <a:endParaRPr>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GB" sz="2300">
                <a:latin typeface="Darker Grotesque"/>
                <a:ea typeface="Darker Grotesque"/>
                <a:cs typeface="Darker Grotesque"/>
                <a:sym typeface="Darker Grotesque"/>
              </a:rPr>
              <a:t>Impact &amp; sustainability:</a:t>
            </a:r>
            <a:endParaRPr b="1" sz="2300">
              <a:latin typeface="Darker Grotesque"/>
              <a:ea typeface="Darker Grotesque"/>
              <a:cs typeface="Darker Grotesque"/>
              <a:sym typeface="Darker Grotesque"/>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slide provide explanation and evidence to the following question: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 you embed social, environmental and economic impact into your shared living business, operations and community management?</a:t>
            </a:r>
            <a:r>
              <a:rPr lang="en-GB" sz="1000">
                <a:solidFill>
                  <a:srgbClr val="666666"/>
                </a:solidFill>
                <a:highlight>
                  <a:srgbClr val="FFFFFF"/>
                </a:highlight>
              </a:rPr>
              <a:t> </a:t>
            </a:r>
            <a:endParaRPr sz="1000">
              <a:solidFill>
                <a:srgbClr val="666666"/>
              </a:solidFill>
              <a:highlight>
                <a:srgbClr val="FFFFFF"/>
              </a:highlight>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does your shared living brand and community engage with local communities / neighbours?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does your business measure and report on its impact and sustainability? </a:t>
            </a:r>
            <a:endParaRPr>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en-GB" sz="2300">
                <a:latin typeface="Darker Grotesque"/>
                <a:ea typeface="Darker Grotesque"/>
                <a:cs typeface="Darker Grotesque"/>
                <a:sym typeface="Darker Grotesque"/>
              </a:rPr>
              <a:t>User &amp; community experience:</a:t>
            </a:r>
            <a:endParaRPr b="1" sz="2300">
              <a:latin typeface="Darker Grotesque"/>
              <a:ea typeface="Darker Grotesque"/>
              <a:cs typeface="Darker Grotesque"/>
              <a:sym typeface="Darker Grotesque"/>
            </a:endParaRPr>
          </a:p>
        </p:txBody>
      </p:sp>
      <p:sp>
        <p:nvSpPr>
          <p:cNvPr id="122" name="Google Shape;12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00">
                <a:solidFill>
                  <a:srgbClr val="666666"/>
                </a:solidFill>
                <a:latin typeface="Darker Grotesque"/>
                <a:ea typeface="Darker Grotesque"/>
                <a:cs typeface="Darker Grotesque"/>
                <a:sym typeface="Darker Grotesque"/>
              </a:rPr>
              <a:t>In this slide provide explanation and evidence to the following question: </a:t>
            </a:r>
            <a:endParaRPr sz="1100">
              <a:solidFill>
                <a:srgbClr val="666666"/>
              </a:solidFill>
              <a:latin typeface="Darker Grotesque"/>
              <a:ea typeface="Darker Grotesque"/>
              <a:cs typeface="Darker Grotesque"/>
              <a:sym typeface="Darker Grotesque"/>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 you foster authentic engagement, social interaction and a strong user and community experience between residents?</a:t>
            </a:r>
            <a:r>
              <a:rPr lang="en-GB" sz="1000">
                <a:solidFill>
                  <a:srgbClr val="666666"/>
                </a:solidFill>
                <a:highlight>
                  <a:srgbClr val="FFFFFF"/>
                </a:highlight>
              </a:rPr>
              <a:t> </a:t>
            </a:r>
            <a:endParaRPr sz="1000">
              <a:solidFill>
                <a:srgbClr val="666666"/>
              </a:solidFill>
              <a:highlight>
                <a:srgbClr val="FFFFFF"/>
              </a:highlight>
            </a:endParaRPr>
          </a:p>
          <a:p>
            <a:pPr indent="-298450" lvl="0" marL="457200" rtl="0" algn="l">
              <a:spcBef>
                <a:spcPts val="0"/>
              </a:spcBef>
              <a:spcAft>
                <a:spcPts val="0"/>
              </a:spcAft>
              <a:buClr>
                <a:srgbClr val="666666"/>
              </a:buClr>
              <a:buSzPts val="1100"/>
              <a:buFont typeface="Darker Grotesque"/>
              <a:buAutoNum type="arabicParenR"/>
            </a:pPr>
            <a:r>
              <a:rPr lang="en-GB" sz="1100">
                <a:solidFill>
                  <a:srgbClr val="666666"/>
                </a:solidFill>
                <a:latin typeface="Darker Grotesque"/>
                <a:ea typeface="Darker Grotesque"/>
                <a:cs typeface="Darker Grotesque"/>
                <a:sym typeface="Darker Grotesque"/>
              </a:rPr>
              <a:t>How do you measure customer satisfaction, resident engagement and user and community experience? Please provide us with specific user data and insights (e.g. impact measures, testimonials, NPS scores, referral rates, retention rates, etc.)</a:t>
            </a:r>
            <a:endParaRPr>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