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8"/>
  </p:notesMasterIdLst>
  <p:sldIdLst>
    <p:sldId id="325" r:id="rId6"/>
    <p:sldId id="326" r:id="rId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3CB4"/>
    <a:srgbClr val="BD92DE"/>
    <a:srgbClr val="7131A1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A3B4FC-31FE-4CF9-B07B-689EE9037791}" v="6" dt="2026-05-14T15:04:08.2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5380" autoAdjust="0"/>
  </p:normalViewPr>
  <p:slideViewPr>
    <p:cSldViewPr snapToGrid="0">
      <p:cViewPr varScale="1">
        <p:scale>
          <a:sx n="82" d="100"/>
          <a:sy n="82" d="100"/>
        </p:scale>
        <p:origin x="13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Turnbull" userId="66934867-baaf-430b-bf7a-9843ac744432" providerId="ADAL" clId="{66A3B4FC-31FE-4CF9-B07B-689EE9037791}"/>
    <pc:docChg chg="addSld modSld">
      <pc:chgData name="Julie Turnbull" userId="66934867-baaf-430b-bf7a-9843ac744432" providerId="ADAL" clId="{66A3B4FC-31FE-4CF9-B07B-689EE9037791}" dt="2026-05-14T15:04:15.570" v="81" actId="20577"/>
      <pc:docMkLst>
        <pc:docMk/>
      </pc:docMkLst>
      <pc:sldChg chg="modSp mod modNotesTx">
        <pc:chgData name="Julie Turnbull" userId="66934867-baaf-430b-bf7a-9843ac744432" providerId="ADAL" clId="{66A3B4FC-31FE-4CF9-B07B-689EE9037791}" dt="2026-05-14T10:14:08.513" v="69" actId="20577"/>
        <pc:sldMkLst>
          <pc:docMk/>
          <pc:sldMk cId="565281721" sldId="325"/>
        </pc:sldMkLst>
        <pc:spChg chg="mod">
          <ac:chgData name="Julie Turnbull" userId="66934867-baaf-430b-bf7a-9843ac744432" providerId="ADAL" clId="{66A3B4FC-31FE-4CF9-B07B-689EE9037791}" dt="2026-05-12T08:43:28.779" v="6" actId="20577"/>
          <ac:spMkLst>
            <pc:docMk/>
            <pc:sldMk cId="565281721" sldId="325"/>
            <ac:spMk id="4" creationId="{FDB90F18-BB35-5D45-BCB6-8FAEA6FA8CB6}"/>
          </ac:spMkLst>
        </pc:spChg>
        <pc:spChg chg="mod">
          <ac:chgData name="Julie Turnbull" userId="66934867-baaf-430b-bf7a-9843ac744432" providerId="ADAL" clId="{66A3B4FC-31FE-4CF9-B07B-689EE9037791}" dt="2026-05-12T14:52:14.021" v="30" actId="14100"/>
          <ac:spMkLst>
            <pc:docMk/>
            <pc:sldMk cId="565281721" sldId="325"/>
            <ac:spMk id="8" creationId="{C2FA9F97-ACCE-EAEB-F8FA-7E126A8F72D4}"/>
          </ac:spMkLst>
        </pc:spChg>
        <pc:spChg chg="mod">
          <ac:chgData name="Julie Turnbull" userId="66934867-baaf-430b-bf7a-9843ac744432" providerId="ADAL" clId="{66A3B4FC-31FE-4CF9-B07B-689EE9037791}" dt="2026-05-12T14:52:16.898" v="31" actId="14100"/>
          <ac:spMkLst>
            <pc:docMk/>
            <pc:sldMk cId="565281721" sldId="325"/>
            <ac:spMk id="12" creationId="{0D316801-708F-7D66-923C-8E68637AE5B4}"/>
          </ac:spMkLst>
        </pc:spChg>
        <pc:cxnChg chg="mod">
          <ac:chgData name="Julie Turnbull" userId="66934867-baaf-430b-bf7a-9843ac744432" providerId="ADAL" clId="{66A3B4FC-31FE-4CF9-B07B-689EE9037791}" dt="2026-05-12T14:52:19.740" v="32" actId="1076"/>
          <ac:cxnSpMkLst>
            <pc:docMk/>
            <pc:sldMk cId="565281721" sldId="325"/>
            <ac:cxnSpMk id="10" creationId="{C54258FD-4652-2855-BB11-E853B713C4A8}"/>
          </ac:cxnSpMkLst>
        </pc:cxnChg>
        <pc:cxnChg chg="mod">
          <ac:chgData name="Julie Turnbull" userId="66934867-baaf-430b-bf7a-9843ac744432" providerId="ADAL" clId="{66A3B4FC-31FE-4CF9-B07B-689EE9037791}" dt="2026-05-12T14:52:14.021" v="30" actId="14100"/>
          <ac:cxnSpMkLst>
            <pc:docMk/>
            <pc:sldMk cId="565281721" sldId="325"/>
            <ac:cxnSpMk id="39" creationId="{3B8FB574-2E3E-53C3-12FD-B2DAFE0A0365}"/>
          </ac:cxnSpMkLst>
        </pc:cxnChg>
        <pc:cxnChg chg="mod">
          <ac:chgData name="Julie Turnbull" userId="66934867-baaf-430b-bf7a-9843ac744432" providerId="ADAL" clId="{66A3B4FC-31FE-4CF9-B07B-689EE9037791}" dt="2026-05-12T14:52:14.021" v="30" actId="14100"/>
          <ac:cxnSpMkLst>
            <pc:docMk/>
            <pc:sldMk cId="565281721" sldId="325"/>
            <ac:cxnSpMk id="41" creationId="{F5482B12-89D2-4A75-55FB-D90239026F86}"/>
          </ac:cxnSpMkLst>
        </pc:cxnChg>
        <pc:cxnChg chg="mod">
          <ac:chgData name="Julie Turnbull" userId="66934867-baaf-430b-bf7a-9843ac744432" providerId="ADAL" clId="{66A3B4FC-31FE-4CF9-B07B-689EE9037791}" dt="2026-05-12T14:52:16.898" v="31" actId="14100"/>
          <ac:cxnSpMkLst>
            <pc:docMk/>
            <pc:sldMk cId="565281721" sldId="325"/>
            <ac:cxnSpMk id="45" creationId="{FD74A80D-9A86-0FD7-5C6C-15E3A1724565}"/>
          </ac:cxnSpMkLst>
        </pc:cxnChg>
        <pc:cxnChg chg="mod">
          <ac:chgData name="Julie Turnbull" userId="66934867-baaf-430b-bf7a-9843ac744432" providerId="ADAL" clId="{66A3B4FC-31FE-4CF9-B07B-689EE9037791}" dt="2026-05-12T14:52:14.021" v="30" actId="14100"/>
          <ac:cxnSpMkLst>
            <pc:docMk/>
            <pc:sldMk cId="565281721" sldId="325"/>
            <ac:cxnSpMk id="54" creationId="{C5E98183-75C1-42B2-7DBF-35931E67F0B1}"/>
          </ac:cxnSpMkLst>
        </pc:cxnChg>
      </pc:sldChg>
      <pc:sldChg chg="modSp new mod">
        <pc:chgData name="Julie Turnbull" userId="66934867-baaf-430b-bf7a-9843ac744432" providerId="ADAL" clId="{66A3B4FC-31FE-4CF9-B07B-689EE9037791}" dt="2026-05-14T15:04:15.570" v="81" actId="20577"/>
        <pc:sldMkLst>
          <pc:docMk/>
          <pc:sldMk cId="1819043144" sldId="326"/>
        </pc:sldMkLst>
        <pc:spChg chg="mod">
          <ac:chgData name="Julie Turnbull" userId="66934867-baaf-430b-bf7a-9843ac744432" providerId="ADAL" clId="{66A3B4FC-31FE-4CF9-B07B-689EE9037791}" dt="2026-05-14T15:04:15.570" v="81" actId="20577"/>
          <ac:spMkLst>
            <pc:docMk/>
            <pc:sldMk cId="1819043144" sldId="326"/>
            <ac:spMk id="2" creationId="{9C288ED2-65BD-61EB-182F-8242768776AD}"/>
          </ac:spMkLst>
        </pc:spChg>
        <pc:spChg chg="mod">
          <ac:chgData name="Julie Turnbull" userId="66934867-baaf-430b-bf7a-9843ac744432" providerId="ADAL" clId="{66A3B4FC-31FE-4CF9-B07B-689EE9037791}" dt="2026-05-14T15:04:08.217" v="71"/>
          <ac:spMkLst>
            <pc:docMk/>
            <pc:sldMk cId="1819043144" sldId="326"/>
            <ac:spMk id="3" creationId="{8977A077-9900-3DD4-FEA4-8A148D065DB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2B4AD-E933-46D9-8411-944987887BD4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970AD-2B6B-42D1-A09E-CC9D6F64B5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228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PCC £76,380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Deputy PCC £59,575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Chief of Staff/Monitoring Officer £85,608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Chief Finance Officer/S151 Officer £58,242 (0.8FTE)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Head of Projects, Policy &amp; Commissioning £70,944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Head of Business Services £70,944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Operations Service Manager £52,209</a:t>
            </a: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970AD-2B6B-42D1-A09E-CC9D6F64B5A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76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CC4C5-25E0-4F9B-A568-7C5A87915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B0C894-1010-4AE0-9340-1D474C4B06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40246-F325-4AAA-B05A-4E3D68186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3D28-69C3-4C09-A3AB-F8E3900192FC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DE1E8-DBBB-4FD2-9C75-9A2EADF5D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DE540-7EFD-4095-9D94-2C08A073E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C713-0650-46E0-9E00-F24D33AF0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899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E76B2-4E6F-4F43-846D-B6BA5F29F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57519D-ACE9-4E48-BB03-EE331E83CF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E9C59-2CE2-45F8-8C84-D57BE75FA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3D28-69C3-4C09-A3AB-F8E3900192FC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A8FD7-52CB-428C-AA32-8080EEF1D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988CB-66D1-4BAB-B624-E1F1CD30E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C713-0650-46E0-9E00-F24D33AF0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30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5AE1DC-B37A-434B-9DC8-DE7EEAFF3D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28DF59-25B2-4513-9B24-19FC5F630A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6AF3B-DE56-4AFB-8C77-B97639727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3D28-69C3-4C09-A3AB-F8E3900192FC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7E050-78A0-41B0-BE57-7669F0F83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4C0A5-C007-471D-870B-75994C58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C713-0650-46E0-9E00-F24D33AF0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643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0A3C9-E241-1242-9D5B-D2462F45A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2B2310-5FBF-7E4D-8651-C91368CBC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8E52B-1F9C-4F4E-BF37-B5313D42D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3CF6D-F767-2D47-BF17-389E19F313F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DAB10-E6A1-C248-AC25-88F13E8E4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BB363-7949-0A4C-BCAC-B63CF2B1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9F36D-FE72-2340-BEC6-6F0357CDF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7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E8939-1F17-D046-B9D0-719F04370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AC3A7-4E1B-924A-9BC2-86E00B4BD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17DCE-C3CF-244C-B8EA-BBDC9D9B1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3CF6D-F767-2D47-BF17-389E19F313F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4B9BF-3944-464D-96B2-AF26A8F7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63574-0ABA-B347-A0DC-EFAE6F0E1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9F36D-FE72-2340-BEC6-6F0357CDF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23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058BA-C0CA-EB4A-A17A-808BC9125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45990"/>
            <a:ext cx="10515600" cy="330208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7423DE-0580-1D45-ADE4-8A879AEA2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7505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79441-E100-E64A-B789-65BD198CC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3CF6D-F767-2D47-BF17-389E19F313F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B4484E-101E-9C44-8887-1A8B2A5CF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64114-F42F-B54D-8418-79A2F9B3D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9F36D-FE72-2340-BEC6-6F0357CDF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907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A8512-F7DB-874B-82B0-E7318BDE3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FCB5B-B19E-8249-8F5B-5C4F3AD78A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7472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989310-324C-554A-8C71-F7AEA9E8CA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472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69510A-56E7-1741-A66D-1F8DF033A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3CF6D-F767-2D47-BF17-389E19F313F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7133E-9E71-A644-B398-CE288B626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7E815D-3536-184C-B2BB-A865E55C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9F36D-FE72-2340-BEC6-6F0357CDF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349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D9AF8-0231-EE45-9CCA-99D7F3966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3B4CB-EB69-2340-A2FE-A7223DCD8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B3F1E8-DC01-0343-9435-7C15842C62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368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3794DB-B850-0044-BD1C-E9F89131EE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7D05DE-1F8E-E143-AE21-02A0AB8D39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368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CC40F3-6D2B-2242-B1F2-0C4178C82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3CF6D-F767-2D47-BF17-389E19F313F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DC7F52-D46F-3348-9DCC-472843B71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229298-2DE4-E648-B888-78DCE483F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9F36D-FE72-2340-BEC6-6F0357CDF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74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5A711-C90A-874B-8746-630FA6BDC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A87C29-EC9E-E74A-8637-5BB6CE461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3CF6D-F767-2D47-BF17-389E19F313F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D84895-1E9D-7C44-B5DE-F579A3ADF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29233F-ADC7-4D49-B566-6FB1ABD96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9F36D-FE72-2340-BEC6-6F0357CDF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485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F7E83A-1FD7-824F-9713-A39C40BDB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3CF6D-F767-2D47-BF17-389E19F313F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B4835F-015B-E64F-BFB1-F1965C507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1C1DE9-A684-DF4B-BD3B-DA014A351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9F36D-FE72-2340-BEC6-6F0357CDF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9362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29A07-9E3B-0C4C-926F-7C7C6D402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14BFC-83A4-984F-9355-4114EFC52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51133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637A5F-7659-7F42-B1D6-8B7F5157F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44135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37E634-88F6-3C40-B219-4CE2ACC9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3CF6D-F767-2D47-BF17-389E19F313F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F34466-0648-8645-9DC9-A3F092430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F9AD2A-C472-AF49-8902-A9D52EC86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9F36D-FE72-2340-BEC6-6F0357CDF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7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4EBF5-357A-4997-B0AB-EA4EAA338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BC88F-DE8F-4FC9-8396-1DA76AC3B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965EB-2F56-4AFE-B0AD-7ABF2584D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3D28-69C3-4C09-A3AB-F8E3900192FC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A86DF-FC74-4A52-B90D-75A6D4A5F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AD83D-C7C1-4974-A917-68C68A82C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C713-0650-46E0-9E00-F24D33AF0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3864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0FA7B-FD8F-464F-9F64-FE02237C2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679962-C1F3-44B8-A74C-D424D2424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3CF6D-F767-2D47-BF17-389E19F313F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A56969-7478-4427-9099-E5E74285E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1951DB-B01F-4B97-AC8A-58D334F6D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9F36D-FE72-2340-BEC6-6F0357CDF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991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29A07-9E3B-0C4C-926F-7C7C6D402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14BFC-83A4-984F-9355-4114EFC52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51133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637A5F-7659-7F42-B1D6-8B7F5157F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44135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37E634-88F6-3C40-B219-4CE2ACC9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3CF6D-F767-2D47-BF17-389E19F313F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F34466-0648-8645-9DC9-A3F092430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F9AD2A-C472-AF49-8902-A9D52EC86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9F36D-FE72-2340-BEC6-6F0357CDF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349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FCE24-285D-1446-8FC2-A4A4167E4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E20697-39D1-EE44-89A1-D451781BA4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6843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99570E-3D4A-AC4D-84F4-B4E3C0237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4142EC-70AE-8643-BE03-DB9AEE640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3CF6D-F767-2D47-BF17-389E19F313F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39E54-E291-C143-A40A-8E6AFE75F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05B94E-56A5-3E4A-A6B9-5A086FD52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9F36D-FE72-2340-BEC6-6F0357CDF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8996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513D1-77D2-F24E-987E-9762C22E3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BE0B22-38D0-DB42-A797-92E1BD091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5267C-2EDD-BC47-8F40-28E3DE57D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3CF6D-F767-2D47-BF17-389E19F313F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75B1B-E7F1-0247-8C55-2A64B01B9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30C23-421C-8241-89E1-97F4D1354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9F36D-FE72-2340-BEC6-6F0357CDF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659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B97E43-2B15-9C44-86D3-1F1A374660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12127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177F15-99E6-ED4A-A41A-3E5F87067A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1212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72D1E-248F-D04D-8C4F-7CA74D0E2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3CF6D-F767-2D47-BF17-389E19F313F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5F391-8F4D-5E45-808D-EEFD6ED13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183EF7-7A05-6C48-AB85-2A481D2E9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9F36D-FE72-2340-BEC6-6F0357CDF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223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3F8A3-AA97-4925-8FCD-B22867A6A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0084ED-7B84-45E9-9A40-5EECF867A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BC167-3B86-4EBD-8854-C214F7563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3D28-69C3-4C09-A3AB-F8E3900192FC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776A-A304-4A4D-B117-D4E29ED9A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7B7837-2FB1-497B-9466-A946374AA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C713-0650-46E0-9E00-F24D33AF0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54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109EA-0544-4418-BF2F-E4A7072C3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8DFC1-BC25-435F-86ED-EE079A44C0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E606FE-DE2B-4E38-9B02-853A934302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F203E-7FA2-40A9-8E93-B8C7F1F54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3D28-69C3-4C09-A3AB-F8E3900192FC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5523C3-D1C7-4F1C-BB2B-0F3D2565D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F125AE-44B5-45C2-9B66-2905EB15A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C713-0650-46E0-9E00-F24D33AF0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620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7CAF0-28E0-43CE-B143-B99975A25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BBB4A-B5F3-4289-BB3A-0C3F6DA16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8DF691-01CF-4C0D-901A-A0FA01B630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8976BD-8887-4DB1-8649-90E2A39E71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808D23-7BED-4262-AEDF-4AB292D0F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10669A-EBE9-4C43-9B02-C2FBC4F25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3D28-69C3-4C09-A3AB-F8E3900192FC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851050-8EEE-4DF3-B62C-C15D6CECB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F13598-F4F6-4C11-918E-17D245573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C713-0650-46E0-9E00-F24D33AF0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186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007E9-A675-4624-89B2-D03383225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4BCE84-7752-4A5D-B600-756D6D1EF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3D28-69C3-4C09-A3AB-F8E3900192FC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605ABA-9EE2-4E62-8AFD-C34FA0D6E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4F3327-A64C-4433-8AA0-24CDCD998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C713-0650-46E0-9E00-F24D33AF0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438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9A8D27-A51A-402C-A1C2-481CC4B62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3D28-69C3-4C09-A3AB-F8E3900192FC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21C013-0EEF-4416-9905-025D40146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D7B495-A8A5-4E7A-8A8D-3AD3FA854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C713-0650-46E0-9E00-F24D33AF0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46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23ABE-C76E-4563-8E83-1607EB533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61036-C4BA-4303-A2AC-BD481E0DB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DB0FBE-A930-431E-A872-2AB1A464A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697517-5B6A-4B48-BCC7-580D9925C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3D28-69C3-4C09-A3AB-F8E3900192FC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CDF000-584E-498D-B1F1-2D412C334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B6D71E-B504-444B-8744-DE3EEDEA8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C713-0650-46E0-9E00-F24D33AF0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575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005FE-B81E-401D-9874-092D970FF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E8B0B7-5992-4744-8F17-3631D036F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A36F54-602C-43E3-840C-79D5DFCF3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C7AE3-B6A9-4557-895B-5B5FD5DDF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3D28-69C3-4C09-A3AB-F8E3900192FC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4ACBD3-7E0D-420B-8095-3E63F608D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CA291D-27BB-4EC1-A501-6475CA5E6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C713-0650-46E0-9E00-F24D33AF0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469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467E23-972C-4E52-8604-F113D65F2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7E2DD-2809-474E-83DA-DBC91EDB82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6387D-7977-4F6D-9B26-1268909265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D3D28-69C3-4C09-A3AB-F8E3900192FC}" type="datetimeFigureOut">
              <a:rPr lang="en-GB" smtClean="0"/>
              <a:t>14/05/2026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B8C3E-2C04-4BB5-AFE3-00F4F1CD0C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E4A39-4045-482A-8A2D-B731C4D37D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7C713-0650-46E0-9E00-F24D33AF0F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392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BE33128-9504-8248-9491-02840635F905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597667" y="5397500"/>
            <a:ext cx="4038600" cy="1460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6C14F4D-52E9-534A-963E-072DEA36605B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10000"/>
          </a:blip>
          <a:stretch>
            <a:fillRect/>
          </a:stretch>
        </p:blipFill>
        <p:spPr>
          <a:xfrm>
            <a:off x="-1603729" y="1493259"/>
            <a:ext cx="6425823" cy="64584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CACFE-393D-F642-83E1-0A68D4679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3E0AA7-7D7B-D84F-BB2A-4D44450D9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3710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FE9FC-D5F9-1848-8D1E-8510C4720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0770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3CF6D-F767-2D47-BF17-389E19F313FC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EECCC-CA5C-E245-8767-0C06383115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60693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2AE8B-2B0F-E642-851E-CB8774D900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20889" y="6356350"/>
            <a:ext cx="7063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9F36D-FE72-2340-BEC6-6F0357CDF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13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11ECCF0-BEBC-8AE7-4CEA-A33FF2349E1E}"/>
              </a:ext>
            </a:extLst>
          </p:cNvPr>
          <p:cNvSpPr txBox="1">
            <a:spLocks/>
          </p:cNvSpPr>
          <p:nvPr/>
        </p:nvSpPr>
        <p:spPr>
          <a:xfrm>
            <a:off x="546707" y="64421"/>
            <a:ext cx="10691265" cy="3261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u="sng" dirty="0"/>
              <a:t>OPCC Structure – Priority Areas</a:t>
            </a:r>
          </a:p>
        </p:txBody>
      </p:sp>
      <p:sp>
        <p:nvSpPr>
          <p:cNvPr id="3" name="Flowchart: Terminator 2">
            <a:extLst>
              <a:ext uri="{FF2B5EF4-FFF2-40B4-BE49-F238E27FC236}">
                <a16:creationId xmlns:a16="http://schemas.microsoft.com/office/drawing/2014/main" id="{46E29772-9840-C20F-B7BF-ACB1E08726B2}"/>
              </a:ext>
            </a:extLst>
          </p:cNvPr>
          <p:cNvSpPr/>
          <p:nvPr/>
        </p:nvSpPr>
        <p:spPr>
          <a:xfrm>
            <a:off x="5011255" y="715920"/>
            <a:ext cx="2185840" cy="76412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Police and Crime Commissioner</a:t>
            </a:r>
          </a:p>
        </p:txBody>
      </p:sp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FDB90F18-BB35-5D45-BCB6-8FAEA6FA8CB6}"/>
              </a:ext>
            </a:extLst>
          </p:cNvPr>
          <p:cNvSpPr/>
          <p:nvPr/>
        </p:nvSpPr>
        <p:spPr>
          <a:xfrm>
            <a:off x="8574817" y="715920"/>
            <a:ext cx="2185840" cy="764120"/>
          </a:xfrm>
          <a:prstGeom prst="flowChartTermina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Deputy Police &amp; Crime Commissioner</a:t>
            </a:r>
          </a:p>
          <a:p>
            <a:pPr algn="ctr"/>
            <a:r>
              <a:rPr lang="en-GB" sz="1600" dirty="0"/>
              <a:t> </a:t>
            </a:r>
          </a:p>
        </p:txBody>
      </p:sp>
      <p:sp>
        <p:nvSpPr>
          <p:cNvPr id="5" name="Flowchart: Terminator 4">
            <a:extLst>
              <a:ext uri="{FF2B5EF4-FFF2-40B4-BE49-F238E27FC236}">
                <a16:creationId xmlns:a16="http://schemas.microsoft.com/office/drawing/2014/main" id="{FFE1F372-259B-698A-B6DD-CC486E46FCD2}"/>
              </a:ext>
            </a:extLst>
          </p:cNvPr>
          <p:cNvSpPr/>
          <p:nvPr/>
        </p:nvSpPr>
        <p:spPr>
          <a:xfrm>
            <a:off x="1351573" y="715920"/>
            <a:ext cx="2185840" cy="764119"/>
          </a:xfrm>
          <a:prstGeom prst="flowChartTermina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  <a:p>
            <a:pPr algn="ctr"/>
            <a:r>
              <a:rPr lang="en-GB" sz="1400" dirty="0"/>
              <a:t>Victims Champions </a:t>
            </a:r>
          </a:p>
          <a:p>
            <a:pPr algn="ctr"/>
            <a:r>
              <a:rPr lang="en-GB" sz="1400" dirty="0"/>
              <a:t>Crime/ASB – 0.8</a:t>
            </a:r>
          </a:p>
          <a:p>
            <a:pPr algn="ctr"/>
            <a:r>
              <a:rPr lang="en-GB" sz="1400" dirty="0"/>
              <a:t>DA&amp;S – 0.6</a:t>
            </a:r>
          </a:p>
          <a:p>
            <a:pPr algn="ctr"/>
            <a:endParaRPr lang="en-GB" sz="1400" dirty="0"/>
          </a:p>
        </p:txBody>
      </p:sp>
      <p:sp>
        <p:nvSpPr>
          <p:cNvPr id="8" name="Flowchart: Terminator 7">
            <a:extLst>
              <a:ext uri="{FF2B5EF4-FFF2-40B4-BE49-F238E27FC236}">
                <a16:creationId xmlns:a16="http://schemas.microsoft.com/office/drawing/2014/main" id="{C2FA9F97-ACCE-EAEB-F8FA-7E126A8F72D4}"/>
              </a:ext>
            </a:extLst>
          </p:cNvPr>
          <p:cNvSpPr/>
          <p:nvPr/>
        </p:nvSpPr>
        <p:spPr>
          <a:xfrm>
            <a:off x="5011255" y="1715445"/>
            <a:ext cx="2415792" cy="508647"/>
          </a:xfrm>
          <a:prstGeom prst="flowChartTermina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r>
              <a:rPr lang="en-GB" dirty="0"/>
              <a:t>Chief of Staff</a:t>
            </a:r>
          </a:p>
          <a:p>
            <a:pPr algn="ctr"/>
            <a:endParaRPr lang="en-GB" sz="1600" dirty="0"/>
          </a:p>
          <a:p>
            <a:pPr algn="ctr"/>
            <a:endParaRPr lang="en-GB" dirty="0"/>
          </a:p>
        </p:txBody>
      </p:sp>
      <p:sp>
        <p:nvSpPr>
          <p:cNvPr id="12" name="Flowchart: Terminator 11">
            <a:extLst>
              <a:ext uri="{FF2B5EF4-FFF2-40B4-BE49-F238E27FC236}">
                <a16:creationId xmlns:a16="http://schemas.microsoft.com/office/drawing/2014/main" id="{0D316801-708F-7D66-923C-8E68637AE5B4}"/>
              </a:ext>
            </a:extLst>
          </p:cNvPr>
          <p:cNvSpPr/>
          <p:nvPr/>
        </p:nvSpPr>
        <p:spPr>
          <a:xfrm>
            <a:off x="1121621" y="1715446"/>
            <a:ext cx="2494112" cy="542718"/>
          </a:xfrm>
          <a:prstGeom prst="flowChartTermina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Chief Finance Officer</a:t>
            </a:r>
          </a:p>
          <a:p>
            <a:pPr algn="ctr"/>
            <a:endParaRPr lang="en-GB" sz="1600" dirty="0"/>
          </a:p>
        </p:txBody>
      </p:sp>
      <p:sp>
        <p:nvSpPr>
          <p:cNvPr id="15" name="Flowchart: Terminator 14">
            <a:extLst>
              <a:ext uri="{FF2B5EF4-FFF2-40B4-BE49-F238E27FC236}">
                <a16:creationId xmlns:a16="http://schemas.microsoft.com/office/drawing/2014/main" id="{4EF1A832-17A4-0A85-D7D0-C0FF1323CCD7}"/>
              </a:ext>
            </a:extLst>
          </p:cNvPr>
          <p:cNvSpPr/>
          <p:nvPr/>
        </p:nvSpPr>
        <p:spPr>
          <a:xfrm>
            <a:off x="3333135" y="2393272"/>
            <a:ext cx="2612288" cy="627726"/>
          </a:xfrm>
          <a:prstGeom prst="flowChartTermina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Operations Manager</a:t>
            </a:r>
          </a:p>
          <a:p>
            <a:pPr algn="ctr"/>
            <a:r>
              <a:rPr lang="en-GB" sz="1400" dirty="0"/>
              <a:t>Victim Care &amp; Mentor Service</a:t>
            </a:r>
          </a:p>
          <a:p>
            <a:pPr algn="ctr"/>
            <a:endParaRPr lang="en-GB" sz="1400" dirty="0"/>
          </a:p>
        </p:txBody>
      </p:sp>
      <p:sp>
        <p:nvSpPr>
          <p:cNvPr id="16" name="Flowchart: Terminator 15">
            <a:extLst>
              <a:ext uri="{FF2B5EF4-FFF2-40B4-BE49-F238E27FC236}">
                <a16:creationId xmlns:a16="http://schemas.microsoft.com/office/drawing/2014/main" id="{C561E515-8878-F35A-7F4F-DCE0FF11780C}"/>
              </a:ext>
            </a:extLst>
          </p:cNvPr>
          <p:cNvSpPr/>
          <p:nvPr/>
        </p:nvSpPr>
        <p:spPr>
          <a:xfrm>
            <a:off x="6246575" y="2393272"/>
            <a:ext cx="2185840" cy="570440"/>
          </a:xfrm>
          <a:prstGeom prst="flowChartTermina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Head of Business Services</a:t>
            </a:r>
          </a:p>
          <a:p>
            <a:pPr algn="ctr"/>
            <a:endParaRPr lang="en-GB" sz="1400" dirty="0"/>
          </a:p>
        </p:txBody>
      </p:sp>
      <p:sp>
        <p:nvSpPr>
          <p:cNvPr id="17" name="Flowchart: Terminator 16">
            <a:extLst>
              <a:ext uri="{FF2B5EF4-FFF2-40B4-BE49-F238E27FC236}">
                <a16:creationId xmlns:a16="http://schemas.microsoft.com/office/drawing/2014/main" id="{DD458E4A-AFCF-16A1-DB76-510C0BEF8B5F}"/>
              </a:ext>
            </a:extLst>
          </p:cNvPr>
          <p:cNvSpPr/>
          <p:nvPr/>
        </p:nvSpPr>
        <p:spPr>
          <a:xfrm>
            <a:off x="8884538" y="2335987"/>
            <a:ext cx="2353433" cy="627725"/>
          </a:xfrm>
          <a:prstGeom prst="flowChartTermina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Head of Projects, Policy and Commissioning</a:t>
            </a:r>
          </a:p>
          <a:p>
            <a:pPr algn="ctr"/>
            <a:r>
              <a:rPr lang="en-GB" sz="1400" dirty="0"/>
              <a:t> </a:t>
            </a:r>
          </a:p>
        </p:txBody>
      </p:sp>
      <p:sp>
        <p:nvSpPr>
          <p:cNvPr id="20" name="Flowchart: Terminator 19">
            <a:extLst>
              <a:ext uri="{FF2B5EF4-FFF2-40B4-BE49-F238E27FC236}">
                <a16:creationId xmlns:a16="http://schemas.microsoft.com/office/drawing/2014/main" id="{2BE832EF-3585-4506-5759-A4BA429CB7A4}"/>
              </a:ext>
            </a:extLst>
          </p:cNvPr>
          <p:cNvSpPr/>
          <p:nvPr/>
        </p:nvSpPr>
        <p:spPr>
          <a:xfrm>
            <a:off x="906573" y="3413604"/>
            <a:ext cx="2185840" cy="2529996"/>
          </a:xfrm>
          <a:prstGeom prst="flowChartTerminato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u="sng">
              <a:solidFill>
                <a:schemeClr val="tx1"/>
              </a:solidFill>
            </a:endParaRPr>
          </a:p>
          <a:p>
            <a:pPr algn="ctr"/>
            <a:r>
              <a:rPr lang="en-GB" sz="1400">
                <a:solidFill>
                  <a:schemeClr val="tx1"/>
                </a:solidFill>
              </a:rPr>
              <a:t>Finance</a:t>
            </a:r>
          </a:p>
          <a:p>
            <a:pPr algn="ctr"/>
            <a:r>
              <a:rPr lang="en-GB" sz="1400">
                <a:solidFill>
                  <a:schemeClr val="tx1"/>
                </a:solidFill>
              </a:rPr>
              <a:t>Contract Governance</a:t>
            </a:r>
          </a:p>
          <a:p>
            <a:pPr algn="ctr"/>
            <a:r>
              <a:rPr lang="en-GB" sz="1400">
                <a:solidFill>
                  <a:schemeClr val="tx1"/>
                </a:solidFill>
              </a:rPr>
              <a:t>Procurement and Grant Management </a:t>
            </a:r>
          </a:p>
          <a:p>
            <a:pPr algn="ctr"/>
            <a:r>
              <a:rPr lang="en-GB" sz="1400">
                <a:solidFill>
                  <a:schemeClr val="tx1"/>
                </a:solidFill>
              </a:rPr>
              <a:t>Invoicing</a:t>
            </a:r>
          </a:p>
          <a:p>
            <a:pPr algn="ctr"/>
            <a:r>
              <a:rPr lang="en-GB" sz="1400">
                <a:solidFill>
                  <a:schemeClr val="tx1"/>
                </a:solidFill>
              </a:rPr>
              <a:t>Audit</a:t>
            </a:r>
          </a:p>
          <a:p>
            <a:pPr algn="ctr"/>
            <a:r>
              <a:rPr lang="en-GB" sz="1400">
                <a:solidFill>
                  <a:schemeClr val="tx1"/>
                </a:solidFill>
              </a:rPr>
              <a:t>FOIs</a:t>
            </a:r>
          </a:p>
          <a:p>
            <a:pPr algn="ctr"/>
            <a:r>
              <a:rPr lang="en-GB" sz="1400">
                <a:solidFill>
                  <a:schemeClr val="tx1"/>
                </a:solidFill>
              </a:rPr>
              <a:t>Subject Access</a:t>
            </a:r>
          </a:p>
          <a:p>
            <a:pPr algn="ctr"/>
            <a:r>
              <a:rPr lang="en-GB" sz="1400">
                <a:solidFill>
                  <a:schemeClr val="tx1"/>
                </a:solidFill>
              </a:rPr>
              <a:t>Data Protection</a:t>
            </a:r>
          </a:p>
          <a:p>
            <a:pPr algn="ctr"/>
            <a:r>
              <a:rPr lang="en-GB" sz="1400">
                <a:solidFill>
                  <a:schemeClr val="tx1"/>
                </a:solidFill>
              </a:rPr>
              <a:t>Corporate Governance</a:t>
            </a:r>
          </a:p>
          <a:p>
            <a:pPr algn="ctr"/>
            <a:r>
              <a:rPr lang="en-GB" sz="1400">
                <a:solidFill>
                  <a:schemeClr val="tx1"/>
                </a:solidFill>
              </a:rPr>
              <a:t>Decision making </a:t>
            </a:r>
          </a:p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23" name="Flowchart: Terminator 22">
            <a:extLst>
              <a:ext uri="{FF2B5EF4-FFF2-40B4-BE49-F238E27FC236}">
                <a16:creationId xmlns:a16="http://schemas.microsoft.com/office/drawing/2014/main" id="{BF987728-C105-D7AD-50C5-8B10F1C8FFA3}"/>
              </a:ext>
            </a:extLst>
          </p:cNvPr>
          <p:cNvSpPr/>
          <p:nvPr/>
        </p:nvSpPr>
        <p:spPr>
          <a:xfrm>
            <a:off x="3474878" y="3444282"/>
            <a:ext cx="2185840" cy="2499318"/>
          </a:xfrm>
          <a:prstGeom prst="flowChartTerminato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Victim Care Services 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 Community Peer Mentors</a:t>
            </a:r>
            <a:endParaRPr lang="en-GB" dirty="0"/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Strategic Partnerships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VCS lead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Volunteer Development</a:t>
            </a:r>
            <a:endParaRPr lang="en-GB" sz="1200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200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4" name="Flowchart: Terminator 23">
            <a:extLst>
              <a:ext uri="{FF2B5EF4-FFF2-40B4-BE49-F238E27FC236}">
                <a16:creationId xmlns:a16="http://schemas.microsoft.com/office/drawing/2014/main" id="{08E0DFD5-32FC-C81E-2B86-17664423BCAD}"/>
              </a:ext>
            </a:extLst>
          </p:cNvPr>
          <p:cNvSpPr/>
          <p:nvPr/>
        </p:nvSpPr>
        <p:spPr>
          <a:xfrm>
            <a:off x="6104174" y="3058545"/>
            <a:ext cx="2666199" cy="2885055"/>
          </a:xfrm>
          <a:prstGeom prst="flowChartTerminato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Performance Development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Police &amp; Crime Plan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Scrutiny Accountability/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Holding to Account 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Police &amp; Crime Panel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Comms/Engagement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Media/ Website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Admin/Enquiries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Complaints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Horizon Scanning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Personal Assistants</a:t>
            </a:r>
          </a:p>
        </p:txBody>
      </p:sp>
      <p:sp>
        <p:nvSpPr>
          <p:cNvPr id="25" name="Flowchart: Terminator 24">
            <a:extLst>
              <a:ext uri="{FF2B5EF4-FFF2-40B4-BE49-F238E27FC236}">
                <a16:creationId xmlns:a16="http://schemas.microsoft.com/office/drawing/2014/main" id="{96EB64E0-8E68-7883-08FE-B42FC4044CF5}"/>
              </a:ext>
            </a:extLst>
          </p:cNvPr>
          <p:cNvSpPr/>
          <p:nvPr/>
        </p:nvSpPr>
        <p:spPr>
          <a:xfrm>
            <a:off x="8884539" y="3089223"/>
            <a:ext cx="2185840" cy="2823699"/>
          </a:xfrm>
          <a:prstGeom prst="flowChartTerminato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Commissioning 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Contract Management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Project Management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Policy Development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ASB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Serious Violence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Roads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Countryside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</a:rPr>
              <a:t>Strategic Partnerships</a:t>
            </a:r>
          </a:p>
          <a:p>
            <a:pPr algn="ctr"/>
            <a:endParaRPr lang="en-GB" sz="1400" dirty="0">
              <a:solidFill>
                <a:schemeClr val="tx1"/>
              </a:solidFill>
            </a:endParaRPr>
          </a:p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CFE5198-86AA-2E1F-8858-D92857E4E7CF}"/>
              </a:ext>
            </a:extLst>
          </p:cNvPr>
          <p:cNvCxnSpPr>
            <a:stCxn id="5" idx="3"/>
            <a:endCxn id="3" idx="1"/>
          </p:cNvCxnSpPr>
          <p:nvPr/>
        </p:nvCxnSpPr>
        <p:spPr>
          <a:xfrm>
            <a:off x="3537413" y="1097980"/>
            <a:ext cx="1473842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B8FB574-2E3E-53C3-12FD-B2DAFE0A0365}"/>
              </a:ext>
            </a:extLst>
          </p:cNvPr>
          <p:cNvCxnSpPr>
            <a:cxnSpLocks/>
            <a:stCxn id="3" idx="2"/>
            <a:endCxn id="8" idx="0"/>
          </p:cNvCxnSpPr>
          <p:nvPr/>
        </p:nvCxnSpPr>
        <p:spPr>
          <a:xfrm>
            <a:off x="6104175" y="1480040"/>
            <a:ext cx="114976" cy="2354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5482B12-89D2-4A75-55FB-D90239026F86}"/>
              </a:ext>
            </a:extLst>
          </p:cNvPr>
          <p:cNvCxnSpPr>
            <a:cxnSpLocks/>
            <a:stCxn id="3" idx="2"/>
            <a:endCxn id="8" idx="0"/>
          </p:cNvCxnSpPr>
          <p:nvPr/>
        </p:nvCxnSpPr>
        <p:spPr>
          <a:xfrm>
            <a:off x="6104175" y="1480040"/>
            <a:ext cx="114976" cy="2354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8904000-95A4-8AAD-C8C6-BB193EBBECD8}"/>
              </a:ext>
            </a:extLst>
          </p:cNvPr>
          <p:cNvCxnSpPr>
            <a:stCxn id="3" idx="3"/>
            <a:endCxn id="4" idx="1"/>
          </p:cNvCxnSpPr>
          <p:nvPr/>
        </p:nvCxnSpPr>
        <p:spPr>
          <a:xfrm>
            <a:off x="7197095" y="1097980"/>
            <a:ext cx="13777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D74A80D-9A86-0FD7-5C6C-15E3A1724565}"/>
              </a:ext>
            </a:extLst>
          </p:cNvPr>
          <p:cNvCxnSpPr>
            <a:cxnSpLocks/>
            <a:stCxn id="8" idx="1"/>
            <a:endCxn id="12" idx="3"/>
          </p:cNvCxnSpPr>
          <p:nvPr/>
        </p:nvCxnSpPr>
        <p:spPr>
          <a:xfrm flipH="1">
            <a:off x="3615733" y="1969769"/>
            <a:ext cx="1395522" cy="17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AD0A45E-723B-0C6F-79C4-DD473F5F552D}"/>
              </a:ext>
            </a:extLst>
          </p:cNvPr>
          <p:cNvCxnSpPr/>
          <p:nvPr/>
        </p:nvCxnSpPr>
        <p:spPr>
          <a:xfrm>
            <a:off x="5138057" y="2278969"/>
            <a:ext cx="0" cy="114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364BCBCF-D038-896A-9624-6CB2FF912AE7}"/>
              </a:ext>
            </a:extLst>
          </p:cNvPr>
          <p:cNvCxnSpPr/>
          <p:nvPr/>
        </p:nvCxnSpPr>
        <p:spPr>
          <a:xfrm>
            <a:off x="7053944" y="2258164"/>
            <a:ext cx="0" cy="135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C5E98183-75C1-42B2-7DBF-35931E67F0B1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7427047" y="1969769"/>
            <a:ext cx="1672402" cy="3814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lowchart: Terminator 1">
            <a:extLst>
              <a:ext uri="{FF2B5EF4-FFF2-40B4-BE49-F238E27FC236}">
                <a16:creationId xmlns:a16="http://schemas.microsoft.com/office/drawing/2014/main" id="{52DAD254-DA8F-1832-0AA9-978712AEE3F6}"/>
              </a:ext>
            </a:extLst>
          </p:cNvPr>
          <p:cNvSpPr/>
          <p:nvPr/>
        </p:nvSpPr>
        <p:spPr>
          <a:xfrm>
            <a:off x="805549" y="6038433"/>
            <a:ext cx="10549806" cy="730149"/>
          </a:xfrm>
          <a:prstGeom prst="flowChartTermina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Delivery of Police, Crime &amp; Justice Plan</a:t>
            </a:r>
          </a:p>
          <a:p>
            <a:pPr algn="ctr"/>
            <a:r>
              <a:rPr lang="en-GB" sz="1600" dirty="0"/>
              <a:t>Safer Themes: People  and Place, Neighbourhoods, Roads, Countryside and Timely Criminal Justice System and Support to Victims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472C24C-7D3E-5C0D-D919-3E66231E4342}"/>
              </a:ext>
            </a:extLst>
          </p:cNvPr>
          <p:cNvCxnSpPr>
            <a:cxnSpLocks/>
          </p:cNvCxnSpPr>
          <p:nvPr/>
        </p:nvCxnSpPr>
        <p:spPr>
          <a:xfrm>
            <a:off x="3537413" y="1286385"/>
            <a:ext cx="1473842" cy="51442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54258FD-4652-2855-BB11-E853B713C4A8}"/>
              </a:ext>
            </a:extLst>
          </p:cNvPr>
          <p:cNvCxnSpPr/>
          <p:nvPr/>
        </p:nvCxnSpPr>
        <p:spPr>
          <a:xfrm>
            <a:off x="2074606" y="2253016"/>
            <a:ext cx="0" cy="1032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5281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88ED2-65BD-61EB-182F-824276877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Salaries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7A077-9900-3DD4-FEA4-8A148D065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PCC £76,380</a:t>
            </a:r>
          </a:p>
          <a:p>
            <a:r>
              <a:rPr lang="en-GB" dirty="0"/>
              <a:t>Deputy PCC £59,575</a:t>
            </a:r>
          </a:p>
          <a:p>
            <a:r>
              <a:rPr lang="en-GB" dirty="0"/>
              <a:t>Chief of Staff/Monitoring Officer £85,608</a:t>
            </a:r>
          </a:p>
          <a:p>
            <a:r>
              <a:rPr lang="en-GB" dirty="0"/>
              <a:t>Chief Finance Officer/S151 Officer £58,242 (0.8FTE)</a:t>
            </a:r>
          </a:p>
          <a:p>
            <a:r>
              <a:rPr lang="en-GB" dirty="0"/>
              <a:t>Head of Projects, Policy &amp; Commissioning £70,944</a:t>
            </a:r>
          </a:p>
          <a:p>
            <a:r>
              <a:rPr lang="en-GB" dirty="0"/>
              <a:t>Head of Business Services £70,944</a:t>
            </a:r>
          </a:p>
          <a:p>
            <a:r>
              <a:rPr lang="en-GB" dirty="0"/>
              <a:t>Operations Service Manager £52,209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9043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629DD1"/>
      </a:accent2>
      <a:accent3>
        <a:srgbClr val="629DD1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C17187D0F3084FA5A4992647F0262D" ma:contentTypeVersion="6" ma:contentTypeDescription="Create a new document." ma:contentTypeScope="" ma:versionID="1d5d6a83b8c9eb6097fe795198f69431">
  <xsd:schema xmlns:xsd="http://www.w3.org/2001/XMLSchema" xmlns:xs="http://www.w3.org/2001/XMLSchema" xmlns:p="http://schemas.microsoft.com/office/2006/metadata/properties" xmlns:ns2="8ecf58eb-e3f5-41ec-aa66-e883d08a2d1d" xmlns:ns3="7495726e-0539-4ddf-8ae3-fc818fa2ff21" targetNamespace="http://schemas.microsoft.com/office/2006/metadata/properties" ma:root="true" ma:fieldsID="6b617b0152c6bc4e68a43d4790c3b0b5" ns2:_="" ns3:_="">
    <xsd:import namespace="8ecf58eb-e3f5-41ec-aa66-e883d08a2d1d"/>
    <xsd:import namespace="7495726e-0539-4ddf-8ae3-fc818fa2ff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f58eb-e3f5-41ec-aa66-e883d08a2d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95726e-0539-4ddf-8ae3-fc818fa2ff2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495726e-0539-4ddf-8ae3-fc818fa2ff21">
      <UserInfo>
        <DisplayName>Sweety Sahani</DisplayName>
        <AccountId>19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EF5410-2D64-447E-84BF-46663DC735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cf58eb-e3f5-41ec-aa66-e883d08a2d1d"/>
    <ds:schemaRef ds:uri="7495726e-0539-4ddf-8ae3-fc818fa2ff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7F1E8D-DA5D-4EF7-AA7C-A67852603A1D}">
  <ds:schemaRefs>
    <ds:schemaRef ds:uri="http://schemas.microsoft.com/office/2006/metadata/properties"/>
    <ds:schemaRef ds:uri="http://schemas.microsoft.com/office/infopath/2007/PartnerControls"/>
    <ds:schemaRef ds:uri="7495726e-0539-4ddf-8ae3-fc818fa2ff21"/>
  </ds:schemaRefs>
</ds:datastoreItem>
</file>

<file path=customXml/itemProps3.xml><?xml version="1.0" encoding="utf-8"?>
<ds:datastoreItem xmlns:ds="http://schemas.openxmlformats.org/officeDocument/2006/customXml" ds:itemID="{8F8FE696-AAB1-402C-B0BF-7AB67A7B25B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34233</TotalTime>
  <Words>250</Words>
  <Application>Microsoft Office PowerPoint</Application>
  <PresentationFormat>Widescreen</PresentationFormat>
  <Paragraphs>73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1_Office Theme</vt:lpstr>
      <vt:lpstr>PowerPoint Presentation</vt:lpstr>
      <vt:lpstr>Salaries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Police &amp; Crime Commissioner Elections 2021  Prospective Candidates Briefing</dc:title>
  <dc:creator>Lucy Constantine</dc:creator>
  <cp:lastModifiedBy>Julie Turnbull</cp:lastModifiedBy>
  <cp:revision>21</cp:revision>
  <cp:lastPrinted>2023-10-31T11:15:32Z</cp:lastPrinted>
  <dcterms:created xsi:type="dcterms:W3CDTF">2021-03-04T10:29:06Z</dcterms:created>
  <dcterms:modified xsi:type="dcterms:W3CDTF">2026-05-14T15:04:20Z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eaa0aa9-7845-4268-8f65-90cf4ea80712_Enabled">
    <vt:lpwstr>true</vt:lpwstr>
  </property>
  <property fmtid="{D5CDD505-2E9C-101B-9397-08002B2CF9AE}" pid="3" name="MSIP_Label_8eaa0aa9-7845-4268-8f65-90cf4ea80712_SetDate">
    <vt:lpwstr>2023-04-27T16:09:23Z</vt:lpwstr>
  </property>
  <property fmtid="{D5CDD505-2E9C-101B-9397-08002B2CF9AE}" pid="4" name="MSIP_Label_8eaa0aa9-7845-4268-8f65-90cf4ea80712_Method">
    <vt:lpwstr>Standard</vt:lpwstr>
  </property>
  <property fmtid="{D5CDD505-2E9C-101B-9397-08002B2CF9AE}" pid="5" name="MSIP_Label_8eaa0aa9-7845-4268-8f65-90cf4ea80712_Name">
    <vt:lpwstr>OFFICIAL</vt:lpwstr>
  </property>
  <property fmtid="{D5CDD505-2E9C-101B-9397-08002B2CF9AE}" pid="6" name="MSIP_Label_8eaa0aa9-7845-4268-8f65-90cf4ea80712_SiteId">
    <vt:lpwstr>4bed7fe3-f410-4076-9052-b7b894eafffe</vt:lpwstr>
  </property>
  <property fmtid="{D5CDD505-2E9C-101B-9397-08002B2CF9AE}" pid="7" name="MSIP_Label_8eaa0aa9-7845-4268-8f65-90cf4ea80712_ActionId">
    <vt:lpwstr>4999074a-ba28-40c6-9e92-9e89b005789a</vt:lpwstr>
  </property>
  <property fmtid="{D5CDD505-2E9C-101B-9397-08002B2CF9AE}" pid="8" name="MSIP_Label_8eaa0aa9-7845-4268-8f65-90cf4ea80712_ContentBits">
    <vt:lpwstr>0</vt:lpwstr>
  </property>
  <property fmtid="{D5CDD505-2E9C-101B-9397-08002B2CF9AE}" pid="9" name="ContentTypeId">
    <vt:lpwstr>0x010100FBC17187D0F3084FA5A4992647F0262D</vt:lpwstr>
  </property>
</Properties>
</file>