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6" autoAdjust="0"/>
  </p:normalViewPr>
  <p:slideViewPr>
    <p:cSldViewPr snapToGrid="0" snapToObjects="1">
      <p:cViewPr varScale="1">
        <p:scale>
          <a:sx n="83" d="100"/>
          <a:sy n="83" d="100"/>
        </p:scale>
        <p:origin x="145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A3A84-936E-44BC-9647-527517EE5EBB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0BD9-9535-4051-B179-B88942956C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5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B0BD9-9535-4051-B179-B88942956C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8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6000">
              <a:srgbClr val="92D050"/>
            </a:gs>
            <a:gs pos="33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akob@stoomnet.n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Stoomnet Energietechniek B.V.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573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Presentatie: Waste heat 2 Steam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Jakob Haverkamp</a:t>
            </a:r>
          </a:p>
          <a:p>
            <a:pPr marL="0" indent="0">
              <a:buNone/>
            </a:pPr>
            <a:r>
              <a:rPr lang="nl-NL" sz="2400" dirty="0">
                <a:latin typeface="Aptos" panose="020B0004020202020204" pitchFamily="34" charset="0"/>
                <a:hlinkClick r:id="rId2"/>
              </a:rPr>
              <a:t>Jakob@stoomnet.nl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+31 (0)652458028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2621E625-4168-D5A9-3A5C-A76A0906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54883"/>
            <a:ext cx="6983909" cy="4674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2AE21-4D56-B17C-8E27-1738018A5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E316-1D88-8595-B9B7-00848ED5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Doel bereikt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FDA2-1C35-E890-B96D-7B3BE6232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Restwarmte + warmtepomp + Stoomcompressie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C8FBCA3F-765C-42C8-7225-48914151D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90" y="3789115"/>
            <a:ext cx="6983909" cy="467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D99D9F0-075B-2D85-35AF-DD11A34B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9" y="1912620"/>
            <a:ext cx="7341342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D7AA6-4A48-15D3-8758-FBFAFEA5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Samenvatting</a:t>
            </a:r>
            <a:br>
              <a:rPr lang="en-GB" dirty="0"/>
            </a:br>
            <a:r>
              <a:rPr lang="en-GB" dirty="0"/>
              <a:t>Compressor in/output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C2D70F1-6E51-8F9C-BD60-920EA379E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801" y="1924208"/>
            <a:ext cx="6754672" cy="41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7236-8D5C-3099-9B4C-5598C5DB9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943D-39EE-6A0F-B7A6-4A5BE14B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ptos" panose="020B0004020202020204" pitchFamily="34" charset="0"/>
              </a:rPr>
              <a:t>Energie verbruik</a:t>
            </a:r>
            <a:br>
              <a:rPr lang="nl-NL" dirty="0">
                <a:latin typeface="Aptos" panose="020B0004020202020204" pitchFamily="34" charset="0"/>
              </a:rPr>
            </a:br>
            <a:r>
              <a:rPr lang="nl-NL" sz="3100" dirty="0">
                <a:latin typeface="Aptos" panose="020B0004020202020204" pitchFamily="34" charset="0"/>
              </a:rPr>
              <a:t>Bij 5,2 ton 165ºC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C252-47B7-060D-A1DA-3D1B43D99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Restwarmte + warmtepomp + Stoomcompressie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F905B82-7F17-5505-C65A-448A84EC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9" y="1515455"/>
            <a:ext cx="7341342" cy="33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7EF2E8-F68D-66E1-5873-4F150EE6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580" y="3412836"/>
            <a:ext cx="1013859" cy="29705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41FA9-54FB-9AE3-7D77-A45BBA6DF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557" y="3429000"/>
            <a:ext cx="1104996" cy="28958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108F367-F5FC-8B73-A848-C5B6E9D9E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3" y="3429000"/>
            <a:ext cx="1065262" cy="28958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F338795-BDE5-1DBA-474A-AE3BE0041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342" y="3429000"/>
            <a:ext cx="988588" cy="3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4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1B8A6-B8CE-8C03-393A-657DD31E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71E7-AEDB-94AF-57E2-7A632FB2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ptos" panose="020B0004020202020204" pitchFamily="34" charset="0"/>
              </a:rPr>
              <a:t>Samenvatting financieel </a:t>
            </a:r>
            <a:br>
              <a:rPr lang="nl-NL" dirty="0">
                <a:latin typeface="Aptos" panose="020B0004020202020204" pitchFamily="34" charset="0"/>
              </a:rPr>
            </a:br>
            <a:r>
              <a:rPr lang="nl-NL" sz="3100" dirty="0">
                <a:latin typeface="Aptos" panose="020B0004020202020204" pitchFamily="34" charset="0"/>
              </a:rPr>
              <a:t>Bij 5,2 ton 165ºC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7C07-3871-C4B6-AECA-841D92B4F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u="none" dirty="0">
                <a:latin typeface="Aptos" panose="020B0004020202020204" pitchFamily="34" charset="0"/>
              </a:rPr>
              <a:t>Inkoop stroom 1510* € 0,11 = € 166,-- per draaiuur</a:t>
            </a:r>
          </a:p>
          <a:p>
            <a:pPr marL="0" indent="0">
              <a:buNone/>
            </a:pPr>
            <a:r>
              <a:rPr lang="nl-NL" sz="2000" dirty="0">
                <a:latin typeface="Aptos" panose="020B0004020202020204" pitchFamily="34" charset="0"/>
              </a:rPr>
              <a:t>Vermeden stoom 5,2 * € 65  = € 338,-- per draaiuur</a:t>
            </a:r>
          </a:p>
          <a:p>
            <a:pPr marL="0" indent="0">
              <a:buNone/>
            </a:pPr>
            <a:endParaRPr lang="nl-NL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ptos" panose="020B0004020202020204" pitchFamily="34" charset="0"/>
              </a:rPr>
              <a:t>Aantal vollasturen per jaar 8000</a:t>
            </a:r>
          </a:p>
          <a:p>
            <a:pPr marL="0" indent="0">
              <a:buNone/>
            </a:pPr>
            <a:r>
              <a:rPr lang="nl-NL" sz="2000" u="none" dirty="0">
                <a:latin typeface="Aptos" panose="020B0004020202020204" pitchFamily="34" charset="0"/>
              </a:rPr>
              <a:t>Resultaat na 3 jaar = 3(8000*€172,--) = </a:t>
            </a:r>
            <a:r>
              <a:rPr lang="nl-NL" sz="2000" dirty="0">
                <a:latin typeface="Aptos" panose="020B0004020202020204" pitchFamily="34" charset="0"/>
              </a:rPr>
              <a:t>€ 4.128.000</a:t>
            </a:r>
          </a:p>
          <a:p>
            <a:pPr marL="0" indent="0">
              <a:buNone/>
            </a:pPr>
            <a:r>
              <a:rPr lang="nl-NL" sz="2000" dirty="0">
                <a:latin typeface="Aptos" panose="020B0004020202020204" pitchFamily="34" charset="0"/>
              </a:rPr>
              <a:t>Totaalprijs levering +installatie              =€  2.750.000</a:t>
            </a:r>
          </a:p>
          <a:p>
            <a:pPr marL="0" indent="0">
              <a:buNone/>
            </a:pPr>
            <a:r>
              <a:rPr lang="nl-NL" sz="2000" dirty="0">
                <a:latin typeface="Aptos" panose="020B0004020202020204" pitchFamily="34" charset="0"/>
              </a:rPr>
              <a:t>Dus TVT = 2 jaar  ????  </a:t>
            </a:r>
          </a:p>
          <a:p>
            <a:pPr marL="0" indent="0">
              <a:buNone/>
            </a:pPr>
            <a:endParaRPr lang="nl-NL" sz="2400" u="non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14568-0033-C9C8-6DC4-07064D0C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6F3F-C29C-26AF-F63B-3CA7AEDF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ptos" panose="020B0004020202020204" pitchFamily="34" charset="0"/>
              </a:rPr>
              <a:t>Ja maar…. </a:t>
            </a:r>
            <a:br>
              <a:rPr lang="nl-NL" dirty="0">
                <a:latin typeface="Aptos" panose="020B0004020202020204" pitchFamily="34" charset="0"/>
              </a:rPr>
            </a:br>
            <a:endParaRPr lang="nl-NL" sz="31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852A-43FB-478F-09A3-F7FF49C7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1361"/>
          </a:xfrm>
        </p:spPr>
        <p:txBody>
          <a:bodyPr>
            <a:normAutofit fontScale="92500" lnSpcReduction="10000"/>
          </a:bodyPr>
          <a:lstStyle/>
          <a:p>
            <a:r>
              <a:rPr lang="nl-NL" sz="2400" u="none" dirty="0">
                <a:latin typeface="Aptos" panose="020B0004020202020204" pitchFamily="34" charset="0"/>
              </a:rPr>
              <a:t>Temperatuur restwarmte bepaalt COP warmtepomp</a:t>
            </a:r>
          </a:p>
          <a:p>
            <a:r>
              <a:rPr lang="nl-NL" sz="2400" u="none" dirty="0">
                <a:latin typeface="Aptos" panose="020B0004020202020204" pitchFamily="34" charset="0"/>
              </a:rPr>
              <a:t>Gevraagde stoom kwaliteit bepaalt COP compressor</a:t>
            </a:r>
          </a:p>
          <a:p>
            <a:r>
              <a:rPr lang="nl-NL" sz="2400" u="none" dirty="0">
                <a:latin typeface="Aptos" panose="020B0004020202020204" pitchFamily="34" charset="0"/>
              </a:rPr>
              <a:t>Leverbaar max 5 ton/h in d</a:t>
            </a:r>
            <a:r>
              <a:rPr lang="nl-NL" sz="2400" dirty="0">
                <a:latin typeface="Aptos" panose="020B0004020202020204" pitchFamily="34" charset="0"/>
              </a:rPr>
              <a:t>e praktijk zal het gemiddeld gebruik lager zijn. ( 3 ton gem. met piek naar 5 ?)</a:t>
            </a:r>
          </a:p>
          <a:p>
            <a:r>
              <a:rPr lang="nl-NL" sz="2400" u="none" dirty="0">
                <a:latin typeface="Aptos" panose="020B0004020202020204" pitchFamily="34" charset="0"/>
              </a:rPr>
              <a:t>Vollasturen kan lager zijn, bijvoorbeeld 6000/y</a:t>
            </a:r>
          </a:p>
          <a:p>
            <a:r>
              <a:rPr lang="nl-NL" sz="2400" dirty="0">
                <a:latin typeface="Aptos" panose="020B0004020202020204" pitchFamily="34" charset="0"/>
              </a:rPr>
              <a:t>Stroomkosten kunnen variëren. </a:t>
            </a:r>
          </a:p>
          <a:p>
            <a:r>
              <a:rPr lang="nl-NL" sz="2400" u="none" dirty="0">
                <a:latin typeface="Aptos" panose="020B0004020202020204" pitchFamily="34" charset="0"/>
              </a:rPr>
              <a:t>Prijs per ton stoom/gasprijs kan variëren</a:t>
            </a:r>
          </a:p>
          <a:p>
            <a:r>
              <a:rPr lang="nl-NL" sz="2400" u="none" dirty="0">
                <a:latin typeface="Aptos" panose="020B0004020202020204" pitchFamily="34" charset="0"/>
              </a:rPr>
              <a:t>Totaalprijs is project afhankelijk </a:t>
            </a:r>
          </a:p>
          <a:p>
            <a:r>
              <a:rPr lang="nl-NL" sz="2400" u="none" dirty="0">
                <a:latin typeface="Aptos" panose="020B0004020202020204" pitchFamily="34" charset="0"/>
              </a:rPr>
              <a:t>TVT reëel ergens tussen 3-5 jaar. </a:t>
            </a:r>
          </a:p>
        </p:txBody>
      </p:sp>
    </p:spTree>
    <p:extLst>
      <p:ext uri="{BB962C8B-B14F-4D97-AF65-F5344CB8AC3E}">
        <p14:creationId xmlns:p14="http://schemas.microsoft.com/office/powerpoint/2010/main" val="176268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ptos" panose="020B0004020202020204" pitchFamily="34" charset="0"/>
              </a:rPr>
              <a:t>Een slimme manier om stoom te produceren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Resultaat: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Lagere energiekosten per ton stoom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Verduurzaming van de stoomproductie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Beperking van CO₂-uitstoot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Beperking van NOx-uitstoot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Lagere kosten ETS2 (2028?)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21702F03-0144-D08D-6793-DDDF3285C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27" y="4005927"/>
            <a:ext cx="4927892" cy="329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Inzet industriële restwarmte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45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Hoeveel industriële restwarmte is er beschikbaar in Nederland?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Verwijzing naar onderzoek TNO (2020)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Beschikbaar is 70-120 PJ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OBV 8700h/j = 254.000 – 435.000 M3 aardgas eq. Per uur</a:t>
            </a:r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CCB139A4-CB9F-905F-5FA3-046CCA1EA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4" y="3669218"/>
            <a:ext cx="6983909" cy="4674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ptos" panose="020B0004020202020204" pitchFamily="34" charset="0"/>
              </a:rPr>
              <a:t>Is hergebruik van restwarmte relevant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Lagere energiekosten per ton stoom: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Gratis beschikbaar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COP-vermenigvuldiging via warmtepomp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Typisch 30–50%minder energiekosten per ton stoom </a:t>
            </a:r>
          </a:p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CO₂- en NOx-reductie: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Minder aardgasverbruik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Lagere NOx-emissies</a:t>
            </a:r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0B8CF466-15DF-6FDB-3A2D-8F485E4A5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9" y="4137892"/>
            <a:ext cx="6983909" cy="330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Aptos" panose="020B0004020202020204" pitchFamily="34" charset="0"/>
              </a:rPr>
              <a:t>Overzicht: bronnen van industriële restwarmte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INDUSTRIËLE PROCESSEN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↓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Proceswarmte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Koelinstallaties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Condensaat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Rookgassen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Drooginstallaties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WKK (motor- en rookgaswarmte)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→ Selectie op temperatuur en continuïteit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8D96E-0284-88D4-48DB-5EC342FE7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DAFC-5B44-2536-57D2-24C4A3FB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Het 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372E-CCC7-579C-EF42-5F8DD487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3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Stap 1 De BRON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Temperatuur en toepassing. (lucht/water?)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Hoeveelheid (M</a:t>
            </a:r>
            <a:r>
              <a:rPr lang="nl-NL" sz="1400" u="none" dirty="0">
                <a:latin typeface="Aptos" panose="020B0004020202020204" pitchFamily="34" charset="0"/>
              </a:rPr>
              <a:t>3</a:t>
            </a:r>
            <a:r>
              <a:rPr lang="nl-NL" sz="2400" u="none" dirty="0">
                <a:latin typeface="Aptos" panose="020B0004020202020204" pitchFamily="34" charset="0"/>
              </a:rPr>
              <a:t>/h)  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Beschikbaarheid   (of bufferen?)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Wisselaar nodig?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Drooginstallaties</a:t>
            </a:r>
          </a:p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Resultaat = bronwarmte bepaald.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512F80B5-B3BA-F7E3-4684-D4C06333D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7" y="3712264"/>
            <a:ext cx="6983909" cy="467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41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2B931-AB5C-A96C-2266-AFB63B7E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C492-9CA8-1AF0-6836-3225C9D0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Het 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0742-35E3-15C9-33F0-A3606180B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Stap 2 We bepalen het doel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↓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Stoom verzadigd 6 barg (165°c)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Hoeveelheid 5 ton/h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Energiewaarde 3836 KWh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Doel bepaald 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8268EC29-DBDA-44DB-FEAA-7BAC6F1A5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" y="3429000"/>
            <a:ext cx="6983909" cy="467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06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3A89C-41CB-C947-E635-215B12E1B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E4CD-2045-5DC7-9C5F-565848E4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Het proces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F101-063E-EE19-DF9D-58D7A2AC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Stap 3 De verbinding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↓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Warmtepomp 2,5-2,7 MWth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Koelmiddel GWP = 0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COP ? Zie restwarmte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Doel 1+1 =3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208F3146-A89A-4053-DF17-FC33DC9ED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45" y="3546010"/>
            <a:ext cx="6983909" cy="467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58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4CCBE-A463-51CB-65CF-9FFD8358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CD07-806F-024F-5980-F7EFF46A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ptos" panose="020B0004020202020204" pitchFamily="34" charset="0"/>
              </a:rPr>
              <a:t>Doel bereikt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A53C-DF5E-5F0E-3CDE-E381E05B2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Restwarmte + warmtepomp + stoomcompressie</a:t>
            </a:r>
          </a:p>
          <a:p>
            <a:pPr marL="0" indent="0">
              <a:buNone/>
            </a:pPr>
            <a:r>
              <a:rPr lang="nl-NL" sz="2400" u="none" dirty="0">
                <a:latin typeface="Aptos" panose="020B0004020202020204" pitchFamily="34" charset="0"/>
              </a:rPr>
              <a:t>↓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Restwarmte 70/60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Warmtepomp stroomverbruik 802 KWe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Compressor stroomverbruik 708 KWE</a:t>
            </a:r>
          </a:p>
          <a:p>
            <a:pPr marL="342900" indent="-342900">
              <a:buChar char="•"/>
            </a:pPr>
            <a:r>
              <a:rPr lang="nl-NL" sz="2400" u="none" dirty="0">
                <a:latin typeface="Aptos" panose="020B0004020202020204" pitchFamily="34" charset="0"/>
              </a:rPr>
              <a:t>Vermeden aardgas verbruik 4200 KWth</a:t>
            </a:r>
          </a:p>
          <a:p>
            <a:pPr marL="0" indent="0">
              <a:buNone/>
            </a:pPr>
            <a:r>
              <a:rPr lang="nl-NL" sz="2400" b="1" u="none" dirty="0">
                <a:latin typeface="Aptos" panose="020B0004020202020204" pitchFamily="34" charset="0"/>
              </a:rPr>
              <a:t>Resultaat: energiebesparing = 63%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voertuig  Door AI gegenereerde inhoud is mogelijk onjuist.">
            <a:extLst>
              <a:ext uri="{FF2B5EF4-FFF2-40B4-BE49-F238E27FC236}">
                <a16:creationId xmlns:a16="http://schemas.microsoft.com/office/drawing/2014/main" id="{8FE57AC4-5AE6-4851-FC4F-AB7D8093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8" y="3530600"/>
            <a:ext cx="6983909" cy="4674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57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CAEFB2DB9B294BA31F188CFC23C522" ma:contentTypeVersion="15" ma:contentTypeDescription="Een nieuw document maken." ma:contentTypeScope="" ma:versionID="54fc4814335a53729622f2b781e49098">
  <xsd:schema xmlns:xsd="http://www.w3.org/2001/XMLSchema" xmlns:xs="http://www.w3.org/2001/XMLSchema" xmlns:p="http://schemas.microsoft.com/office/2006/metadata/properties" xmlns:ns2="84ab5743-3799-4037-bb4a-f31835d3d4ca" xmlns:ns3="40fe015c-fb70-4f17-82cd-4938f04ec6b2" targetNamespace="http://schemas.microsoft.com/office/2006/metadata/properties" ma:root="true" ma:fieldsID="e73e415545331bcad7575e0bc16d8586" ns2:_="" ns3:_="">
    <xsd:import namespace="84ab5743-3799-4037-bb4a-f31835d3d4ca"/>
    <xsd:import namespace="40fe015c-fb70-4f17-82cd-4938f04ec6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5743-3799-4037-bb4a-f31835d3d4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b1bf150c-a3db-42b0-8a21-9118982469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e015c-fb70-4f17-82cd-4938f04ec6b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0e72fec-c5e3-42c2-bc1a-8e9c710131de}" ma:internalName="TaxCatchAll" ma:showField="CatchAllData" ma:web="40fe015c-fb70-4f17-82cd-4938f04ec6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ab5743-3799-4037-bb4a-f31835d3d4ca">
      <Terms xmlns="http://schemas.microsoft.com/office/infopath/2007/PartnerControls"/>
    </lcf76f155ced4ddcb4097134ff3c332f>
    <TaxCatchAll xmlns="40fe015c-fb70-4f17-82cd-4938f04ec6b2" xsi:nil="true"/>
  </documentManagement>
</p:properties>
</file>

<file path=customXml/itemProps1.xml><?xml version="1.0" encoding="utf-8"?>
<ds:datastoreItem xmlns:ds="http://schemas.openxmlformats.org/officeDocument/2006/customXml" ds:itemID="{5E2B0FC6-E168-48EA-8B9A-02530A622EBA}"/>
</file>

<file path=customXml/itemProps2.xml><?xml version="1.0" encoding="utf-8"?>
<ds:datastoreItem xmlns:ds="http://schemas.openxmlformats.org/officeDocument/2006/customXml" ds:itemID="{C25A798D-91A7-423D-A835-76174D9E8993}"/>
</file>

<file path=customXml/itemProps3.xml><?xml version="1.0" encoding="utf-8"?>
<ds:datastoreItem xmlns:ds="http://schemas.openxmlformats.org/officeDocument/2006/customXml" ds:itemID="{46B770DF-6214-4A71-A105-888EE2EF81E5}"/>
</file>

<file path=docProps/app.xml><?xml version="1.0" encoding="utf-8"?>
<Properties xmlns="http://schemas.openxmlformats.org/officeDocument/2006/extended-properties" xmlns:vt="http://schemas.openxmlformats.org/officeDocument/2006/docPropsVTypes">
  <TotalTime>58604</TotalTime>
  <Words>430</Words>
  <Application>Microsoft Office PowerPoint</Application>
  <PresentationFormat>Diavoorstelling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Office Theme</vt:lpstr>
      <vt:lpstr>Stoomnet Energietechniek B.V.</vt:lpstr>
      <vt:lpstr>Een slimme manier om stoom te produceren</vt:lpstr>
      <vt:lpstr>Inzet industriële restwarmte</vt:lpstr>
      <vt:lpstr>Is hergebruik van restwarmte relevant ?</vt:lpstr>
      <vt:lpstr>Overzicht: bronnen van industriële restwarmte</vt:lpstr>
      <vt:lpstr>Het proces</vt:lpstr>
      <vt:lpstr>Het proces</vt:lpstr>
      <vt:lpstr>Het proces</vt:lpstr>
      <vt:lpstr>Doel bereikt</vt:lpstr>
      <vt:lpstr>Doel bereikt</vt:lpstr>
      <vt:lpstr>Samenvatting Compressor in/output</vt:lpstr>
      <vt:lpstr>Energie verbruik Bij 5,2 ton 165ºC </vt:lpstr>
      <vt:lpstr>Samenvatting financieel  Bij 5,2 ton 165ºC </vt:lpstr>
      <vt:lpstr>Ja maar….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Jakob Haverkamp</dc:creator>
  <cp:keywords/>
  <dc:description>generated using python-pptx</dc:description>
  <cp:lastModifiedBy>Jakob Haverkamp</cp:lastModifiedBy>
  <cp:revision>25</cp:revision>
  <dcterms:created xsi:type="dcterms:W3CDTF">2013-01-27T09:14:16Z</dcterms:created>
  <dcterms:modified xsi:type="dcterms:W3CDTF">2026-03-24T15:34:10Z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0x0101000ECAEFB2DB9B294BA31F188CFC23C522</vt:lpwstr>
  </property>
</Properties>
</file>