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4980B864-21C7-4F15-9E6C-6877584F2844}">
          <p14:sldIdLst>
            <p14:sldId id="259"/>
          </p14:sldIdLst>
        </p14:section>
        <p14:section name="Naamloze sectie" id="{C1E22C6C-0378-4DD8-AF14-2A954893BBC2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8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jnmaalen, TCJ (Theo)" userId="17ea4957-4c53-478b-b5af-0abb1ec7a959" providerId="ADAL" clId="{B9EB60B5-D756-4105-9C3D-39A89851C209}"/>
    <pc:docChg chg="custSel modSld">
      <pc:chgData name="Wijnmaalen, TCJ (Theo)" userId="17ea4957-4c53-478b-b5af-0abb1ec7a959" providerId="ADAL" clId="{B9EB60B5-D756-4105-9C3D-39A89851C209}" dt="2026-04-18T19:40:31.012" v="1" actId="21"/>
      <pc:docMkLst>
        <pc:docMk/>
      </pc:docMkLst>
      <pc:sldChg chg="delSp mod delAnim">
        <pc:chgData name="Wijnmaalen, TCJ (Theo)" userId="17ea4957-4c53-478b-b5af-0abb1ec7a959" providerId="ADAL" clId="{B9EB60B5-D756-4105-9C3D-39A89851C209}" dt="2026-04-18T19:40:12.368" v="0" actId="21"/>
        <pc:sldMkLst>
          <pc:docMk/>
          <pc:sldMk cId="2475497553" sldId="272"/>
        </pc:sldMkLst>
        <pc:picChg chg="del">
          <ac:chgData name="Wijnmaalen, TCJ (Theo)" userId="17ea4957-4c53-478b-b5af-0abb1ec7a959" providerId="ADAL" clId="{B9EB60B5-D756-4105-9C3D-39A89851C209}" dt="2026-04-18T19:40:12.368" v="0" actId="21"/>
          <ac:picMkLst>
            <pc:docMk/>
            <pc:sldMk cId="2475497553" sldId="272"/>
            <ac:picMk id="8" creationId="{DD36E2BF-A705-378D-5282-3EE1D965A8C6}"/>
          </ac:picMkLst>
        </pc:picChg>
      </pc:sldChg>
      <pc:sldChg chg="delSp mod delAnim">
        <pc:chgData name="Wijnmaalen, TCJ (Theo)" userId="17ea4957-4c53-478b-b5af-0abb1ec7a959" providerId="ADAL" clId="{B9EB60B5-D756-4105-9C3D-39A89851C209}" dt="2026-04-18T19:40:31.012" v="1" actId="21"/>
        <pc:sldMkLst>
          <pc:docMk/>
          <pc:sldMk cId="3468323232" sldId="277"/>
        </pc:sldMkLst>
        <pc:picChg chg="del">
          <ac:chgData name="Wijnmaalen, TCJ (Theo)" userId="17ea4957-4c53-478b-b5af-0abb1ec7a959" providerId="ADAL" clId="{B9EB60B5-D756-4105-9C3D-39A89851C209}" dt="2026-04-18T19:40:31.012" v="1" actId="21"/>
          <ac:picMkLst>
            <pc:docMk/>
            <pc:sldMk cId="3468323232" sldId="277"/>
            <ac:picMk id="8" creationId="{FC4F79A1-03AC-4291-6BF8-510D8DE833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5F5A-EFF1-4F16-8F49-912ED3E19253}" type="datetimeFigureOut">
              <a:rPr lang="nl-NL" smtClean="0"/>
              <a:t>18-4-2026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D5A89-7DA8-49C3-9009-875A542650FE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404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69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0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9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7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3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3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3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21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41195-8CDE-7A94-FEB2-8871A246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47228"/>
          </a:xfrm>
        </p:spPr>
        <p:txBody>
          <a:bodyPr/>
          <a:lstStyle/>
          <a:p>
            <a:r>
              <a:rPr lang="nl-NL" dirty="0"/>
              <a:t>			     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3300B3-345D-CD1B-2000-5885D55A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BDB5EB7-4E95-89C8-7111-1A91AF89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E5EDF47-D2D8-1E2F-BCD1-0CBC0F0999CA}"/>
              </a:ext>
            </a:extLst>
          </p:cNvPr>
          <p:cNvSpPr txBox="1"/>
          <p:nvPr/>
        </p:nvSpPr>
        <p:spPr>
          <a:xfrm>
            <a:off x="1280160" y="2400872"/>
            <a:ext cx="6647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Veranderde wet- en regelgeving</a:t>
            </a:r>
          </a:p>
          <a:p>
            <a:endParaRPr lang="nl-NL" dirty="0"/>
          </a:p>
          <a:p>
            <a:r>
              <a:rPr lang="nl-NL" dirty="0"/>
              <a:t>Van 1953 tot 2026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STOOMplatform</a:t>
            </a:r>
            <a:r>
              <a:rPr lang="nl-NL" dirty="0"/>
              <a:t>,  17 april 2026</a:t>
            </a:r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9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0700A-C1CE-7CFF-EE75-107767590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05456-7D5A-AD0E-81CA-A5E1250F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363B9-C5A6-047D-8FB4-88BFB090B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i="1" dirty="0"/>
              <a:t>De zero’s (2000–2009): wat kwam erbij? (1)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  De zero’s: het stelsel wordt ‘af’</a:t>
            </a: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 Nieuwbouw = Europees</a:t>
            </a:r>
            <a:r>
              <a:rPr lang="nl-NL" sz="2000" dirty="0"/>
              <a:t> (CE/PED‑wereld; EU‑beoordeling)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 Gebruiksfase = Nationaal</a:t>
            </a:r>
            <a:r>
              <a:rPr lang="nl-NL" sz="2000" dirty="0"/>
              <a:t> (WBDA/WRDA: keuring vóór ingebruikneming +  herkeuring)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Nieuwe petten/rollen: </a:t>
            </a:r>
            <a:r>
              <a:rPr lang="nl-NL" sz="2000" b="1" dirty="0" err="1"/>
              <a:t>NoBo’s</a:t>
            </a:r>
            <a:r>
              <a:rPr lang="nl-NL" sz="2000" b="1" dirty="0"/>
              <a:t> / (EU‑CBI)</a:t>
            </a:r>
            <a:r>
              <a:rPr lang="nl-NL" sz="2000" dirty="0"/>
              <a:t>, </a:t>
            </a:r>
            <a:r>
              <a:rPr lang="nl-NL" sz="2000" b="1" dirty="0" err="1"/>
              <a:t>AKI’s</a:t>
            </a:r>
            <a:r>
              <a:rPr lang="nl-NL" sz="2000" b="1" dirty="0"/>
              <a:t> → NL‑CBI’s</a:t>
            </a:r>
            <a:r>
              <a:rPr lang="nl-NL" sz="2000" dirty="0"/>
              <a:t>, </a:t>
            </a:r>
            <a:r>
              <a:rPr lang="nl-NL" sz="2000" b="1" dirty="0"/>
              <a:t>KvG’s / IvG’s</a:t>
            </a:r>
            <a:endParaRPr lang="nl-NL" sz="2000" dirty="0"/>
          </a:p>
          <a:p>
            <a:r>
              <a:rPr lang="nl-NL" dirty="0"/>
              <a:t>👉 </a:t>
            </a:r>
            <a:r>
              <a:rPr lang="nl-NL" b="1" dirty="0"/>
              <a:t>Heel belangrijk (2008): ACCREDITATIE</a:t>
            </a:r>
            <a:endParaRPr lang="nl-NL" dirty="0"/>
          </a:p>
          <a:p>
            <a:pPr lvl="0"/>
            <a:r>
              <a:rPr lang="nl-NL" dirty="0"/>
              <a:t>EU‑basis: </a:t>
            </a:r>
            <a:r>
              <a:rPr lang="nl-NL" b="1" dirty="0"/>
              <a:t>Verordening 765/2008</a:t>
            </a:r>
            <a:r>
              <a:rPr lang="nl-NL" dirty="0"/>
              <a:t> (vastgesteld 9 juli 2008; toepassing vanaf 1 jan 2010). </a:t>
            </a:r>
          </a:p>
          <a:p>
            <a:r>
              <a:rPr lang="nl-NL" dirty="0"/>
              <a:t>NL maakt het compleet: </a:t>
            </a:r>
            <a:r>
              <a:rPr lang="nl-NL" b="1" dirty="0"/>
              <a:t>Wet aanwijzing nationale accreditatie‑instantie</a:t>
            </a:r>
            <a:r>
              <a:rPr lang="nl-NL" dirty="0"/>
              <a:t> (RvA aangewezen; inwerking 1 jan 2010).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01E0BC-7973-9491-C4F5-B1FF1A8C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D5B42A-F1D0-60F4-0E44-3C22727CF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3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9D783-542C-78BD-0502-74A4FB33E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298C4-D528-C413-BBBC-96DD52A9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FDDE57-B361-D98E-423B-6A91A53F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i="1" dirty="0"/>
              <a:t>De zero’s (2000–2009): wat kwam erbij? (2)</a:t>
            </a:r>
          </a:p>
          <a:p>
            <a:r>
              <a:rPr lang="nl-NL" b="1" dirty="0"/>
              <a:t>En wat merkte het MKB? (eerlijk…)</a:t>
            </a: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De ketel bleef de ketel — maar </a:t>
            </a:r>
            <a:r>
              <a:rPr lang="nl-NL" sz="2000" b="1" dirty="0"/>
              <a:t>meer petten &amp; afkortingen</a:t>
            </a:r>
            <a:r>
              <a:rPr lang="nl-NL" sz="2000" dirty="0"/>
              <a:t> eromheen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Nieuwbouw</a:t>
            </a:r>
            <a:r>
              <a:rPr lang="nl-NL" sz="2000" dirty="0"/>
              <a:t>: meer “CE‑dossier‑gevoel” (meer aan de voorkant)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Gebruiksfase</a:t>
            </a:r>
            <a:r>
              <a:rPr lang="nl-NL" sz="2000" dirty="0"/>
              <a:t>: vooral merkbaar bij </a:t>
            </a:r>
            <a:r>
              <a:rPr lang="nl-NL" sz="2000" b="1" dirty="0"/>
              <a:t>ingebruikneming / wijzigingen / planning</a:t>
            </a:r>
            <a:r>
              <a:rPr lang="nl-NL" sz="2000" dirty="0"/>
              <a:t> (“wie mag wat?”)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Administratieve kosten om een vergunning om te zetten naar een </a:t>
            </a:r>
            <a:r>
              <a:rPr lang="nl-NL" sz="2000" dirty="0" err="1"/>
              <a:t>VvI</a:t>
            </a:r>
            <a:r>
              <a:rPr lang="nl-NL" sz="2000" dirty="0"/>
              <a:t>.     Maar waarom? Nota van toelichting in 2016 vindt vergunning, VGB, </a:t>
            </a:r>
            <a:r>
              <a:rPr lang="nl-NL" sz="2000" dirty="0" err="1"/>
              <a:t>VvI</a:t>
            </a:r>
            <a:r>
              <a:rPr lang="nl-NL" sz="2000" dirty="0"/>
              <a:t> allemaal hetzelfde</a:t>
            </a:r>
          </a:p>
          <a:p>
            <a:pPr lvl="0"/>
            <a:r>
              <a:rPr lang="nl-NL" dirty="0"/>
              <a:t>Accreditatie merkte je meestal </a:t>
            </a:r>
            <a:r>
              <a:rPr lang="nl-NL" b="1" dirty="0"/>
              <a:t>indirect</a:t>
            </a:r>
            <a:r>
              <a:rPr lang="nl-NL" dirty="0"/>
              <a:t> (formats, audits, aantoonbaarheid) — niet bij elke pakkingwissel.</a:t>
            </a:r>
          </a:p>
          <a:p>
            <a:pPr lvl="0"/>
            <a:r>
              <a:rPr lang="nl-NL" dirty="0"/>
              <a:t>In de jaren 90 de grond in beweging en in de zero’s compleet onder hun voeten verdwenen.</a:t>
            </a:r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27DC67-3D48-E561-102C-6BCF2F1B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CFCD8B-D4AB-E37D-335B-6D778CB6F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0FB63-E035-10D6-CA81-34822683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D1F81-5401-3C78-D278-8D300772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ADF4E-B719-A800-1587-F56B28678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1" dirty="0"/>
              <a:t>De zero’s (2000–2009): wat kwam erbij? (3)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i="1" dirty="0"/>
              <a:t> </a:t>
            </a:r>
            <a:r>
              <a:rPr lang="nl-NL" i="1" dirty="0"/>
              <a:t>Apple (Steve Jobs) introduceert de </a:t>
            </a:r>
            <a:r>
              <a:rPr lang="nl-NL" i="1" dirty="0" err="1"/>
              <a:t>iphone</a:t>
            </a:r>
            <a:r>
              <a:rPr lang="nl-NL" i="1" dirty="0"/>
              <a:t> en daarmee de telefooninspecteur.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i="1" dirty="0"/>
              <a:t>Je stelt hem een of twee vragen en zit voor “uren” aan de telefoon.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A4D800-709D-A984-F324-BE760AB0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C052934-B232-0A29-29DB-47904561F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9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2D846-0DEB-D369-0F27-419D2B00C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3FEE3-2B62-44FE-F26C-4226ED9E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030D0B-15B0-4930-AA3C-31AE2252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Jaren 10’s –  (2010–2019): “Stelsel volwassen, taal wordt WBDA/WRDA” (1)</a:t>
            </a:r>
            <a:endParaRPr lang="nl-NL" dirty="0"/>
          </a:p>
          <a:p>
            <a:r>
              <a:rPr lang="nl-NL" b="1" dirty="0"/>
              <a:t>Titel:</a:t>
            </a:r>
            <a:r>
              <a:rPr lang="nl-NL" dirty="0"/>
              <a:t> </a:t>
            </a:r>
            <a:r>
              <a:rPr lang="nl-NL" i="1" dirty="0"/>
              <a:t>De </a:t>
            </a:r>
            <a:r>
              <a:rPr lang="nl-NL" i="1" dirty="0" err="1"/>
              <a:t>tien’s</a:t>
            </a:r>
            <a:r>
              <a:rPr lang="nl-NL" i="1" dirty="0"/>
              <a:t> (2010–2019): volwassen stelsel, nieuwe woorden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Accreditatie wordt de ruggengraat</a:t>
            </a:r>
            <a:r>
              <a:rPr lang="nl-NL" sz="2000" dirty="0"/>
              <a:t> (EU‑kader voor accreditatie/markttoezicht) → toegepast vanaf </a:t>
            </a:r>
            <a:r>
              <a:rPr lang="nl-NL" sz="2000" b="1" dirty="0"/>
              <a:t>1 jan 2010</a:t>
            </a:r>
            <a:endParaRPr lang="nl-NL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NL borgt dat met de </a:t>
            </a:r>
            <a:r>
              <a:rPr lang="nl-NL" sz="2000" b="1" dirty="0"/>
              <a:t>Wet aanwijzing nationale accreditatie‑instantie</a:t>
            </a:r>
            <a:r>
              <a:rPr lang="nl-NL" sz="2000" dirty="0"/>
              <a:t>: </a:t>
            </a:r>
            <a:r>
              <a:rPr lang="nl-NL" sz="2000" b="1" dirty="0"/>
              <a:t>RvA</a:t>
            </a:r>
            <a:r>
              <a:rPr lang="nl-NL" sz="2000" dirty="0"/>
              <a:t> als nationale accreditatie‑instantie (in werking </a:t>
            </a:r>
            <a:r>
              <a:rPr lang="nl-NL" sz="2000" b="1" dirty="0"/>
              <a:t>1 jan 2010</a:t>
            </a:r>
            <a:r>
              <a:rPr lang="nl-NL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2016 = groot scharnier</a:t>
            </a:r>
            <a:r>
              <a:rPr lang="nl-NL" sz="2000" dirty="0"/>
              <a:t>: </a:t>
            </a:r>
            <a:r>
              <a:rPr lang="nl-NL" sz="2000" b="1" dirty="0"/>
              <a:t>WBDA 2016 + WRDA 2016</a:t>
            </a:r>
            <a:r>
              <a:rPr lang="nl-NL" sz="2000" dirty="0"/>
              <a:t> worden de dagelijkse taal voor gebruik/ingebruikneming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Nieuwbouw blijft Europees</a:t>
            </a:r>
            <a:r>
              <a:rPr lang="nl-NL" sz="2000" dirty="0"/>
              <a:t>, gebruiksfase blijft </a:t>
            </a:r>
            <a:r>
              <a:rPr lang="nl-NL" sz="2000" b="1" dirty="0"/>
              <a:t>nationaal</a:t>
            </a:r>
            <a:r>
              <a:rPr lang="nl-NL" sz="2000" dirty="0"/>
              <a:t> — maar nu in één “volwassen” stelsel met petten en schema’s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D07646-213D-3CC6-1B6E-11128510A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44F1DCA-1F3A-931E-DC21-1DD07AE3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94F5E-910C-360E-CC51-BC683EFFB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B130B-E6A7-12FE-D03A-CDF7B239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133055-9873-3C22-C18B-ABFD3AC5A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/>
          </a:bodyPr>
          <a:lstStyle/>
          <a:p>
            <a:r>
              <a:rPr lang="nl-NL" b="1" dirty="0"/>
              <a:t>Jaren 10’s –  “Wie doet wat? (en wat merkt het MKB?)” (2)</a:t>
            </a:r>
            <a:endParaRPr lang="nl-NL" dirty="0"/>
          </a:p>
          <a:p>
            <a:r>
              <a:rPr lang="nl-NL" b="1" dirty="0"/>
              <a:t>Titel:</a:t>
            </a:r>
            <a:r>
              <a:rPr lang="nl-NL" dirty="0"/>
              <a:t> </a:t>
            </a:r>
            <a:r>
              <a:rPr lang="nl-NL" i="1" dirty="0"/>
              <a:t>De </a:t>
            </a:r>
            <a:r>
              <a:rPr lang="nl-NL" i="1" dirty="0" err="1"/>
              <a:t>tien’s</a:t>
            </a:r>
            <a:r>
              <a:rPr lang="nl-NL" i="1" dirty="0"/>
              <a:t>: rolverdeling wordt expliciet (en voelbaar)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Fabrikant</a:t>
            </a:r>
            <a:r>
              <a:rPr lang="nl-NL" sz="2000" dirty="0"/>
              <a:t>: nieuwbouw voldoet aan EU‑richtlijn; </a:t>
            </a:r>
            <a:r>
              <a:rPr lang="nl-NL" sz="2000" b="1" dirty="0"/>
              <a:t>gebruiker</a:t>
            </a:r>
            <a:r>
              <a:rPr lang="nl-NL" sz="2000" dirty="0"/>
              <a:t>: onderhoud &amp; herkeuring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NL‑CBI / NL‑KvG</a:t>
            </a:r>
            <a:r>
              <a:rPr lang="nl-NL" sz="2000" dirty="0"/>
              <a:t>: doen keuring voor ingebruikneming en herkeuring (gebruiksfase)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SZW</a:t>
            </a:r>
            <a:r>
              <a:rPr lang="nl-NL" sz="2000" dirty="0"/>
              <a:t> wijst aan, </a:t>
            </a:r>
            <a:r>
              <a:rPr lang="nl-NL" sz="2000" b="1" dirty="0"/>
              <a:t>schemabeheerder</a:t>
            </a:r>
            <a:r>
              <a:rPr lang="nl-NL" sz="2000" dirty="0"/>
              <a:t> bewaakt uniformiteit, </a:t>
            </a:r>
            <a:r>
              <a:rPr lang="nl-NL" sz="2000" b="1" dirty="0"/>
              <a:t>RvA</a:t>
            </a:r>
            <a:r>
              <a:rPr lang="nl-NL" sz="2000" dirty="0"/>
              <a:t> accrediteert, </a:t>
            </a:r>
            <a:r>
              <a:rPr lang="nl-NL" sz="2000" b="1" dirty="0"/>
              <a:t>Arbeidsinspectie</a:t>
            </a:r>
            <a:r>
              <a:rPr lang="nl-NL" sz="2000" dirty="0"/>
              <a:t> ziet toe op functioneren stelsel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Wat merkt MKB?</a:t>
            </a:r>
            <a:r>
              <a:rPr lang="nl-NL" sz="2000" dirty="0"/>
              <a:t> vooral: </a:t>
            </a:r>
            <a:r>
              <a:rPr lang="nl-NL" sz="2000" i="1" dirty="0"/>
              <a:t>meer aantoonbaarheid</a:t>
            </a:r>
            <a:r>
              <a:rPr lang="nl-NL" sz="2000" dirty="0"/>
              <a:t>, </a:t>
            </a:r>
            <a:r>
              <a:rPr lang="nl-NL" sz="2000" i="1" dirty="0"/>
              <a:t>meer vaste routes</a:t>
            </a:r>
            <a:r>
              <a:rPr lang="nl-NL" sz="2000" dirty="0"/>
              <a:t>, </a:t>
            </a:r>
            <a:r>
              <a:rPr lang="nl-NL" sz="2000" i="1" dirty="0"/>
              <a:t>meer overleg bij wijzigingen/retrofit</a:t>
            </a:r>
            <a:r>
              <a:rPr lang="nl-NL" sz="2000" dirty="0"/>
              <a:t> (maar: ketel blijft ketel)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82D90B3-6240-C8C3-7FCF-69402E0C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4CC254-43AE-8F25-0FCB-8385C1194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235F2-9595-5099-96C2-D406F8667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C2EA2-306F-E7E5-BADF-8F0A9291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E4FE79-596A-B4D3-08E9-EABCD55E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 fontScale="92500"/>
          </a:bodyPr>
          <a:lstStyle/>
          <a:p>
            <a:r>
              <a:rPr lang="nl-NL" b="1" dirty="0"/>
              <a:t>De 20’s (2020–2026): het gebouw staat… nu gaan we erin wonen (1)</a:t>
            </a: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2020:</a:t>
            </a:r>
            <a:r>
              <a:rPr lang="nl-NL" dirty="0"/>
              <a:t> WBDA “loopt door” met technische/implementatie‑correcties rond PED 2014/68/EU (wijziging diverse Warenwetbesluiten; o.a. Stb. 2020, 26)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Praktijk wordt zichtbaarder:</a:t>
            </a:r>
            <a:r>
              <a:rPr lang="nl-NL" dirty="0"/>
              <a:t> Nederland heeft ~</a:t>
            </a:r>
            <a:r>
              <a:rPr lang="nl-NL" b="1" dirty="0"/>
              <a:t>82.000</a:t>
            </a:r>
            <a:r>
              <a:rPr lang="nl-NL" dirty="0"/>
              <a:t> geregistreerde drukapparaten; </a:t>
            </a:r>
            <a:r>
              <a:rPr lang="nl-NL" b="1" dirty="0"/>
              <a:t>~13%</a:t>
            </a:r>
            <a:r>
              <a:rPr lang="nl-NL" dirty="0"/>
              <a:t> is niet (tijdig) herkeurd, en in </a:t>
            </a:r>
            <a:r>
              <a:rPr lang="nl-NL" b="1" dirty="0"/>
              <a:t>46%</a:t>
            </a:r>
            <a:r>
              <a:rPr lang="nl-NL" dirty="0"/>
              <a:t> van die gevallen gaat het om </a:t>
            </a:r>
            <a:r>
              <a:rPr lang="nl-NL" b="1" dirty="0"/>
              <a:t>koelinstallaties</a:t>
            </a:r>
            <a:r>
              <a:rPr lang="nl-NL" dirty="0"/>
              <a:t>. Bron I-ZSW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Handhaving/voorlichting verschuift omhoog:</a:t>
            </a:r>
            <a:r>
              <a:rPr lang="nl-NL" dirty="0"/>
              <a:t> Arbeidsinspectie geeft aan dat vanaf </a:t>
            </a:r>
            <a:r>
              <a:rPr lang="nl-NL" b="1" dirty="0"/>
              <a:t>2024</a:t>
            </a:r>
            <a:r>
              <a:rPr lang="nl-NL" dirty="0"/>
              <a:t> actief wordt geïnformeerd (folder/pagina/campagne) en vanaf </a:t>
            </a:r>
            <a:r>
              <a:rPr lang="nl-NL" b="1" dirty="0"/>
              <a:t>2026</a:t>
            </a:r>
            <a:r>
              <a:rPr lang="nl-NL" dirty="0"/>
              <a:t> wordt gecontroleerd of de wettelijk verplichte herkeuring is uitgevoerd (met name rond koelinstallaties)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Nieuwe “werkvormen”/digitalisering druppelen binnen:</a:t>
            </a:r>
            <a:r>
              <a:rPr lang="nl-NL" dirty="0"/>
              <a:t> in het veld verschijnen onderwerpen als </a:t>
            </a:r>
            <a:r>
              <a:rPr lang="nl-NL" b="1" dirty="0"/>
              <a:t>inspectie op afstand</a:t>
            </a:r>
            <a:r>
              <a:rPr lang="nl-NL" dirty="0"/>
              <a:t> en </a:t>
            </a:r>
            <a:r>
              <a:rPr lang="nl-NL" b="1" dirty="0"/>
              <a:t>indirect visueel onderzoek</a:t>
            </a:r>
            <a:r>
              <a:rPr lang="nl-NL" dirty="0"/>
              <a:t> in besluitenlijsten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Helemaal aan het einde van de 20’s (2026):</a:t>
            </a:r>
            <a:r>
              <a:rPr lang="nl-NL" dirty="0"/>
              <a:t> ISO/IEC </a:t>
            </a:r>
            <a:r>
              <a:rPr lang="nl-NL" b="1" dirty="0"/>
              <a:t>17020:2026</a:t>
            </a:r>
            <a:r>
              <a:rPr lang="nl-NL" dirty="0"/>
              <a:t> is gepubliceerd (grote herordening: o.a. Type A </a:t>
            </a:r>
            <a:r>
              <a:rPr lang="nl-NL" dirty="0" err="1"/>
              <a:t>vs</a:t>
            </a:r>
            <a:r>
              <a:rPr lang="nl-NL" dirty="0"/>
              <a:t> non‑A, risico denken, data/informatie‑controle)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6F0C1E-6D36-F06D-0808-D2B0A69D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A8FB1AF-345E-E848-F3E0-C3D3C14F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64CA1-33E8-DFE6-6F4C-9AEB01D90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BD3D2-E868-185C-EDAE-5756C995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2D8173-062B-9746-97A1-96205E99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De 20’s: wat merkt het MKB hiervan? (2)</a:t>
            </a:r>
            <a:endParaRPr lang="nl-NL" dirty="0"/>
          </a:p>
          <a:p>
            <a:r>
              <a:rPr lang="nl-NL" b="1" dirty="0"/>
              <a:t>Eerlijk gezegd… vooral dit:</a:t>
            </a: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Bewustwording &amp; verplichtingen</a:t>
            </a:r>
            <a:r>
              <a:rPr lang="nl-NL" dirty="0"/>
              <a:t>: gebruikers/onderhoudspartijen weten niet altijd dat herkeuring wettelijk verplicht is; vooral bij koelinstallaties is dat </a:t>
            </a:r>
            <a:r>
              <a:rPr lang="nl-NL" dirty="0" err="1"/>
              <a:t>kennisgat</a:t>
            </a:r>
            <a:r>
              <a:rPr lang="nl-NL" dirty="0"/>
              <a:t> zichtbaar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Meer “op de radar”</a:t>
            </a:r>
            <a:r>
              <a:rPr lang="nl-NL" dirty="0"/>
              <a:t>: vanaf 2024 meer communicatie; richting 2026 meer controle → dat raakt planning en werkvoorraad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Praktijkmomenten waar het schuurt:</a:t>
            </a:r>
            <a:r>
              <a:rPr lang="nl-NL" dirty="0"/>
              <a:t> bij </a:t>
            </a:r>
            <a:r>
              <a:rPr lang="nl-NL" b="1" dirty="0"/>
              <a:t>termijnen</a:t>
            </a:r>
            <a:r>
              <a:rPr lang="nl-NL" dirty="0"/>
              <a:t>, </a:t>
            </a:r>
            <a:r>
              <a:rPr lang="nl-NL" b="1" dirty="0"/>
              <a:t>wijzigingen/retrofits</a:t>
            </a:r>
            <a:r>
              <a:rPr lang="nl-NL" dirty="0"/>
              <a:t>, </a:t>
            </a:r>
            <a:r>
              <a:rPr lang="nl-NL" b="1" dirty="0"/>
              <a:t>interpretaties</a:t>
            </a:r>
            <a:r>
              <a:rPr lang="nl-NL" dirty="0"/>
              <a:t> en “wie moet nu wat doen”. (Je hoeft dit niet juridisch uit te leggen; iedereen herkent het)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Digitalisering</a:t>
            </a:r>
            <a:r>
              <a:rPr lang="nl-NL" dirty="0"/>
              <a:t> (klein maar voelbaar): beeld/afstand/overleg‑elementen komen vaker terug (denk aan “inspectie op afstand)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Achter de schermen</a:t>
            </a:r>
            <a:r>
              <a:rPr lang="nl-NL" dirty="0"/>
              <a:t> (vooral voor CBI/KvG, minder voor MKB): 17020:2026 gaat op termijn doorwerken in hoe inspectie‑organisaties zich moeten organiseren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9F2537-0ACB-3909-3645-1EA8AB51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E918A56-AE67-4D70-DE06-F86630E2F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9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BC5A5-2BA5-9134-8B74-FF2E631A4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0E8A8-067E-1E66-A7DD-5570ACF2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17704B-82B3-B0DE-402C-348246A3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72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De 20’s: (3)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b="1" dirty="0"/>
              <a:t> MKB merkt vooral: meer bewijs op papier</a:t>
            </a:r>
            <a:r>
              <a:rPr lang="nl-NL" dirty="0"/>
              <a:t> (checklists, foto’s, meetwaarden, traceerbaarheid) – vooral bij </a:t>
            </a:r>
            <a:r>
              <a:rPr lang="nl-NL" b="1" dirty="0"/>
              <a:t>ingebruikneming, wijziging/retrofit en herkeuring</a:t>
            </a:r>
            <a:r>
              <a:rPr lang="nl-NL" dirty="0"/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b="1" dirty="0"/>
              <a:t> Vinklijstjes</a:t>
            </a:r>
            <a:r>
              <a:rPr lang="nl-NL" dirty="0"/>
              <a:t> zijn vaak de vertaling van “uniformiteit” en “controleerbaarheid”. (Niet per se beter/slechter — wel anders.)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3A87C8-D5F0-FD6A-0116-3BD3F331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AA97CE3-006E-3E39-06AB-9FA48D9B8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BEB86-2D2B-DCFA-1637-B4A8E328B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8EE60-A90E-C806-7159-AB322A74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DD6CDF-6505-31CF-7E31-6717AF23B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kunnen we niet beïnvloeden en of veranderen: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Nieuwe WBDA en WRDA gaan en moeten er komen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17020:2026 norm is er 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Het stelsel zoals het er nu 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Accreditatieinstellingen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8678A2-BEBD-C640-F2FB-F3F80F24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A170C4-5EB0-EDB8-55A1-F2DD26C68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12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5F4E5-D120-790E-8C22-2C7F066A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AAD3B-3265-D8CD-4A5F-01FE4AE9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89E50-196A-B0BB-0587-CEE1875B8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kunnen we wel beïnvloeden en of veranderen? </a:t>
            </a:r>
          </a:p>
          <a:p>
            <a:pPr marL="0" indent="0">
              <a:buNone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Betrokken zijn bij Schema en MKB vertegenwoordigen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Zorgen dat er twee schema’s komen. Een voor de “grote” KvG’s en een voor NL-CBI’s die iedere kleine gebruiker kan toepassen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Met de NL-CBI’s methodes ontwikkelen en deze opnemen in </a:t>
            </a:r>
            <a:r>
              <a:rPr lang="nl-NL" sz="2000" dirty="0" err="1"/>
              <a:t>PRD’s</a:t>
            </a:r>
            <a:r>
              <a:rPr lang="nl-NL" sz="2000" dirty="0"/>
              <a:t> “light” </a:t>
            </a:r>
            <a:r>
              <a:rPr lang="nl-NL" sz="2000" dirty="0" err="1"/>
              <a:t>Bijv</a:t>
            </a:r>
            <a:r>
              <a:rPr lang="nl-NL" sz="2000" dirty="0"/>
              <a:t>: methode voor “remote” instrumentele beveiligingen testen 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FC847B-9AAF-A6C4-9C21-D13025407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8EBF28A-B191-7112-2043-ADF9E9C1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6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80B42-690B-7EA5-56B3-CBB34E50E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B6B51-DB06-F016-7B6C-CAF5340D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FCA6F33-ED29-A140-F13A-10BD8262C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 trip down memory </a:t>
            </a:r>
            <a:r>
              <a:rPr lang="nl-NL" dirty="0" err="1"/>
              <a:t>lane</a:t>
            </a:r>
            <a:r>
              <a:rPr lang="nl-NL" dirty="0"/>
              <a:t> 1953              Nu</a:t>
            </a:r>
          </a:p>
          <a:p>
            <a:r>
              <a:rPr lang="nl-NL" b="1" dirty="0"/>
              <a:t>1953</a:t>
            </a:r>
            <a:r>
              <a:rPr lang="nl-NL" dirty="0"/>
              <a:t> het jaar van schok en doorbraak:</a:t>
            </a:r>
          </a:p>
          <a:p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Watersnoodramp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Instelling Deltacommissie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Stalin komt te overlijden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Eerste bevestigde beklimming Mount Everest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Kroning Elizabeth II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En oh ja de STOOMWET (wet van 25 maart 1953, Stb. 1953, 179)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FC4AA8-C43C-B344-8FDC-712B4C49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5E21333-E872-DC12-A81E-4CE1A577F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8FA05F4F-D61C-3689-FF9E-149495FDF1AC}"/>
              </a:ext>
            </a:extLst>
          </p:cNvPr>
          <p:cNvCxnSpPr/>
          <p:nvPr/>
        </p:nvCxnSpPr>
        <p:spPr>
          <a:xfrm>
            <a:off x="4287915" y="2006353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35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D6D83-907D-D00A-F734-9F4830A97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0BFAD-F599-F83D-F1C8-584C303E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FAD47D-C9E9-2F62-3565-A153030B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hebben we nu bereikt in een goede 73 jaar?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Van: 				Naar: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EE8FCC-5BDA-C3BC-A224-D4BC2DE91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60DBA2-8BFF-3CE3-BAD6-90E2C98B2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1A8DFA-7028-3FC1-0DB9-12EAB0D1C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233" y="3187083"/>
            <a:ext cx="1771095" cy="26566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000FA40-4D89-BAE6-4BE7-7311913E9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628" y="3187082"/>
            <a:ext cx="1771095" cy="26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8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52ADB-7AB6-8642-D491-F0BE4FE63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35FDD-7E50-7FBB-F4F5-5CE273D2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754AB3-167B-ABBD-7462-A543A221A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de enige (bijna) constante gebleven in die 73 jaar?</a:t>
            </a:r>
          </a:p>
          <a:p>
            <a:pPr marL="0" indent="0">
              <a:buNone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Nog steeds is de entropie en enthalpie niet veranderd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Nog steeds gemaakt van staal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Nog steeds een warmtebron (eerst kolen, olie, gas en elektriciteit?)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Nog steeds laagwaterbeveiliging (eerst black </a:t>
            </a:r>
            <a:r>
              <a:rPr lang="nl-NL" sz="2000" dirty="0" err="1"/>
              <a:t>whistle</a:t>
            </a:r>
            <a:r>
              <a:rPr lang="nl-NL" sz="2000" dirty="0"/>
              <a:t> nu elektrodes)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Nog steeds een mechanische beveiliging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 Nog steeds bewaking (geheel, gedeeltelijk, onbewaakt naar PLC/SCADA,  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Nog steeds….etc.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67ECAC-3961-C2DE-0ED1-95F97A86B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9BD969F-5222-5304-99C2-0B971A0F8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24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D3DC3-742B-A5E2-5BC0-A456644EB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EF7F2-3E0F-EF05-0A5F-B493CFAE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3C7DA6-C029-3193-C5D7-7A9DE7F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err="1"/>
              <a:t>Tada</a:t>
            </a:r>
            <a:r>
              <a:rPr lang="nl-NL" dirty="0"/>
              <a:t>!!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Tenslotte een ketel is een ketel!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D14146-40C2-0602-2415-CA11BCF0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DAE8532-E3A7-FBBB-A074-01E67021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  <p:sp>
        <p:nvSpPr>
          <p:cNvPr id="4" name="AutoShape 2" descr="Antieke koperen waterkoker met tuit met zwanenhals">
            <a:extLst>
              <a:ext uri="{FF2B5EF4-FFF2-40B4-BE49-F238E27FC236}">
                <a16:creationId xmlns:a16="http://schemas.microsoft.com/office/drawing/2014/main" id="{979BAAC9-0B98-43A8-AC3A-87D6EC8E7A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B29A13E-B8E0-B19B-6D4F-162D5FC63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663" y="2217198"/>
            <a:ext cx="4092606" cy="2728404"/>
          </a:xfrm>
          <a:prstGeom prst="rect">
            <a:avLst/>
          </a:prstGeom>
        </p:spPr>
      </p:pic>
      <p:pic>
        <p:nvPicPr>
          <p:cNvPr id="1026" name="Picture 2" descr="Afbeelding weergeven">
            <a:extLst>
              <a:ext uri="{FF2B5EF4-FFF2-40B4-BE49-F238E27FC236}">
                <a16:creationId xmlns:a16="http://schemas.microsoft.com/office/drawing/2014/main" id="{997FC3F8-0A6F-E07E-5994-CC00E2882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60" y="1765191"/>
            <a:ext cx="3861080" cy="386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0F5C76D-04A8-E721-0625-F723BBD51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15" y="2589338"/>
            <a:ext cx="3319180" cy="221278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C7E75D0-5060-3FDA-258B-8DF2F2475718}"/>
              </a:ext>
            </a:extLst>
          </p:cNvPr>
          <p:cNvSpPr txBox="1"/>
          <p:nvPr/>
        </p:nvSpPr>
        <p:spPr>
          <a:xfrm>
            <a:off x="710214" y="5726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6D35047-F7B2-FC33-B624-FFF89B9A7687}"/>
              </a:ext>
            </a:extLst>
          </p:cNvPr>
          <p:cNvSpPr txBox="1"/>
          <p:nvPr/>
        </p:nvSpPr>
        <p:spPr>
          <a:xfrm>
            <a:off x="1624614" y="5726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4D1BE31-5D95-E875-7342-2FCCDB278ACD}"/>
              </a:ext>
            </a:extLst>
          </p:cNvPr>
          <p:cNvSpPr txBox="1"/>
          <p:nvPr/>
        </p:nvSpPr>
        <p:spPr>
          <a:xfrm>
            <a:off x="2201663" y="4405089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/>
              <a:t>Het drukapparaat is aangewezen</a:t>
            </a:r>
          </a:p>
          <a:p>
            <a:r>
              <a:rPr lang="nl-NL" sz="800" dirty="0"/>
              <a:t>Volgens WBDA</a:t>
            </a:r>
          </a:p>
          <a:p>
            <a:r>
              <a:rPr lang="nl-NL" sz="800" dirty="0" err="1"/>
              <a:t>Cat.III</a:t>
            </a:r>
            <a:r>
              <a:rPr lang="nl-NL" sz="800" dirty="0"/>
              <a:t> + KvI</a:t>
            </a:r>
          </a:p>
        </p:txBody>
      </p:sp>
    </p:spTree>
    <p:extLst>
      <p:ext uri="{BB962C8B-B14F-4D97-AF65-F5344CB8AC3E}">
        <p14:creationId xmlns:p14="http://schemas.microsoft.com/office/powerpoint/2010/main" val="16331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E386-BED7-6D9C-06DB-C9E79E39D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59F50-D54F-B043-A2EE-9A5058F8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B49800-7238-5822-2DA2-564C3509F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werd in die tijd de inspecteur Stoomwezen ambtenaar onthaald?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6AB324-0AA1-B50E-1A2D-C3218B0C5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268CBD6-6608-0E42-259E-01A75B9B2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AFB3BB8-2DBE-7863-C2F3-9133211DF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49" y="2282952"/>
            <a:ext cx="5705856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0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A429-E133-923D-2AA6-384F49B91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188EE-FDAB-CD73-C930-A2583698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89C51B-71B3-8186-02F3-CFE5F5378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845734"/>
            <a:ext cx="8622792" cy="4023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“</a:t>
            </a:r>
            <a:r>
              <a:rPr lang="nl-NL" sz="2600" dirty="0"/>
              <a:t>Er is een oude Perzische wijsheid: grote besluiten neem je twee keer.</a:t>
            </a:r>
          </a:p>
          <a:p>
            <a:pPr marL="0" indent="0">
              <a:buNone/>
            </a:pPr>
            <a:br>
              <a:rPr lang="nl-NL" sz="2600" dirty="0"/>
            </a:br>
            <a:r>
              <a:rPr lang="nl-NL" sz="2600" dirty="0"/>
              <a:t> - Wanneer je nuchter bent — dan zie je risico’s, onderhoud en gevolgen</a:t>
            </a:r>
          </a:p>
          <a:p>
            <a:pPr marL="0" indent="0">
              <a:buNone/>
            </a:pPr>
            <a:r>
              <a:rPr lang="nl-NL" sz="2600" dirty="0"/>
              <a:t> - Eerst wanneer je in de roes bent — dan zie je dromen, lef en mogelijkheden.</a:t>
            </a:r>
          </a:p>
          <a:p>
            <a:pPr marL="0" indent="0">
              <a:buNone/>
            </a:pPr>
            <a:br>
              <a:rPr lang="nl-NL" sz="2600" dirty="0"/>
            </a:br>
            <a:r>
              <a:rPr lang="nl-NL" sz="2600" dirty="0"/>
              <a:t>“Pas als het in beide toestanden overeind blijft, is het een besluit dat je mag uitvoeren”.  </a:t>
            </a:r>
          </a:p>
          <a:p>
            <a:pPr marL="0" indent="0">
              <a:buNone/>
            </a:pPr>
            <a:r>
              <a:rPr lang="nl-NL" dirty="0"/>
              <a:t>                                   </a:t>
            </a:r>
          </a:p>
          <a:p>
            <a:r>
              <a:rPr lang="nl-NL" sz="2400" b="1" dirty="0"/>
              <a:t>Stoomwezen‑wijsheid (naar Perzische wijsheid)</a:t>
            </a:r>
            <a:endParaRPr lang="nl-NL" sz="2400" dirty="0"/>
          </a:p>
          <a:p>
            <a:pPr lvl="0"/>
            <a:r>
              <a:rPr lang="nl-NL" sz="2400" b="1" dirty="0"/>
              <a:t>Eerst nuchter:</a:t>
            </a:r>
            <a:r>
              <a:rPr lang="nl-NL" sz="2400" dirty="0"/>
              <a:t> meten, vaststellen, bewijzen</a:t>
            </a:r>
          </a:p>
          <a:p>
            <a:pPr lvl="0"/>
            <a:r>
              <a:rPr lang="nl-NL" sz="2400" b="1" dirty="0"/>
              <a:t>Daarna “jenever”:</a:t>
            </a:r>
            <a:r>
              <a:rPr lang="nl-NL" sz="2400" dirty="0"/>
              <a:t> remmingen los → intuïtie aan</a:t>
            </a:r>
          </a:p>
          <a:p>
            <a:pPr lvl="0"/>
            <a:r>
              <a:rPr lang="nl-NL" sz="2400" b="1" dirty="0"/>
              <a:t>Alleen wat beide rondes doorstaat, is echt veilig</a:t>
            </a:r>
          </a:p>
          <a:p>
            <a:pPr lvl="0"/>
            <a:r>
              <a:rPr lang="nl-NL" sz="2400" b="1" dirty="0"/>
              <a:t>Dan P.o. I/o ATB</a:t>
            </a:r>
            <a:endParaRPr lang="nl-NL" sz="24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371688-38B7-AA72-8108-CD7EC6C1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441B36-EDE9-7120-401E-2A27D3BFF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0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0E464-AA1B-11B0-D8ED-57241E678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15963-EB6A-87D1-CAB8-1E72C4C0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73B273-228D-6ECC-1C6A-6B6A2AC16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Jaren 60 - </a:t>
            </a:r>
            <a:r>
              <a:rPr lang="nl-NL" dirty="0"/>
              <a:t>redelijk rustig (stoomwet wereld):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Dienst voor het Stoomwezen is </a:t>
            </a:r>
            <a:r>
              <a:rPr lang="nl-NL" sz="2000" b="1" dirty="0"/>
              <a:t>Rijksoverheid</a:t>
            </a:r>
            <a:r>
              <a:rPr lang="nl-NL" sz="2000" dirty="0"/>
              <a:t> en valt (vanaf 1966) onder het  </a:t>
            </a:r>
            <a:r>
              <a:rPr lang="nl-NL" sz="2000" b="1" dirty="0"/>
              <a:t>Directoraat‑Generaal van de Arbeid</a:t>
            </a:r>
            <a:endParaRPr lang="nl-NL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Het Stoomwezen voert Stoomwet/Stoombesluit uit: toezicht op  toestellen die door </a:t>
            </a:r>
            <a:r>
              <a:rPr lang="nl-NL" sz="2000" b="1" dirty="0"/>
              <a:t>druk/temperatuur/inhoud</a:t>
            </a:r>
            <a:r>
              <a:rPr lang="nl-NL" sz="2000" dirty="0"/>
              <a:t> gevaar kunnen opleveren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TCTD</a:t>
            </a:r>
            <a:r>
              <a:rPr lang="nl-NL" sz="2000" dirty="0"/>
              <a:t> (Technische Commissie voor Toestellen onder Druk) adviseert over richtlijnen voor materiaal/constructie/beproeving/gebruik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In de praktijk: nieuwbouw, nader, herkeuringen, etc., vakmanschap, “inspecteur als instituut”</a:t>
            </a:r>
          </a:p>
          <a:p>
            <a:r>
              <a:rPr lang="nl-NL" dirty="0"/>
              <a:t>“De jaren 60 zijn ‘rustig’ omdat de rolverdeling helder is: </a:t>
            </a:r>
            <a:r>
              <a:rPr lang="nl-NL" b="1" dirty="0"/>
              <a:t>wet → dienst → inspecteur</a:t>
            </a:r>
            <a:r>
              <a:rPr lang="nl-NL" dirty="0"/>
              <a:t>. Eén gezag, één lijn.”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6BBD15-E258-1738-0DA2-DEE4653D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20483CA-E08C-FB09-965F-39756AC4E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6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4F3CF-69AF-4286-FFA3-7AB9B0F23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94C84-47FB-4B49-AED9-F79F6CED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D79962-1F38-00BF-5E5D-8FF2A046F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Jaren 70 - </a:t>
            </a:r>
            <a:r>
              <a:rPr lang="nl-NL" dirty="0"/>
              <a:t>“rustig, maar technischer: </a:t>
            </a:r>
            <a:r>
              <a:rPr lang="nl-NL" dirty="0" err="1"/>
              <a:t>RToD</a:t>
            </a:r>
            <a:r>
              <a:rPr lang="nl-NL" dirty="0"/>
              <a:t> wordt de taal”</a:t>
            </a:r>
          </a:p>
          <a:p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 err="1"/>
              <a:t>RToD</a:t>
            </a:r>
            <a:r>
              <a:rPr lang="nl-NL" sz="2000" dirty="0"/>
              <a:t>: </a:t>
            </a:r>
            <a:r>
              <a:rPr lang="nl-NL" sz="2000" i="1" dirty="0"/>
              <a:t>Regels voor toestellen onder druk</a:t>
            </a:r>
            <a:r>
              <a:rPr lang="nl-NL" sz="2000" dirty="0"/>
              <a:t> — eerste uitgave (tweetalig) </a:t>
            </a:r>
            <a:r>
              <a:rPr lang="nl-NL" sz="2000" b="1" dirty="0"/>
              <a:t>1973</a:t>
            </a:r>
            <a:endParaRPr lang="nl-NL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Inspectie wordt steeds meer: </a:t>
            </a:r>
            <a:r>
              <a:rPr lang="nl-NL" sz="2000" b="1" dirty="0"/>
              <a:t>toetsen aan technische regels</a:t>
            </a:r>
            <a:r>
              <a:rPr lang="nl-NL" sz="2000" dirty="0"/>
              <a:t> (materiaal, ontwerp, fabricage, beproeving, gebruik)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b="1" dirty="0"/>
              <a:t>TCTD</a:t>
            </a:r>
            <a:r>
              <a:rPr lang="nl-NL" sz="2000" dirty="0"/>
              <a:t> blijft de “machinekamer” van deskundigheid rond die regels </a:t>
            </a:r>
          </a:p>
          <a:p>
            <a:pPr marL="201168" lvl="1" indent="0">
              <a:buNone/>
            </a:pPr>
            <a:endParaRPr lang="nl-NL" dirty="0"/>
          </a:p>
          <a:p>
            <a:r>
              <a:rPr lang="nl-NL" dirty="0"/>
              <a:t>“In de jaren 70 is het nog steeds ‘rustig’, maar er gebeurt iets belangrijks: je krijgt één technische taal waar iedereen op gaat leunen. </a:t>
            </a:r>
            <a:r>
              <a:rPr lang="nl-NL" b="1" dirty="0"/>
              <a:t>Niet alleen ‘de wet’, maar ‘de bladen’.</a:t>
            </a:r>
            <a:r>
              <a:rPr lang="nl-NL" dirty="0"/>
              <a:t>”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76E4E0-51A9-BA0A-219A-473186CF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78F42F-358C-100A-9A6F-FE3A3936C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6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1F589-F8F0-5088-C026-DED24B8C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80A7D-B35E-9195-0083-BC912190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115963-7C4C-DD52-E03F-6436C68B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Jaren 80 -</a:t>
            </a:r>
            <a:r>
              <a:rPr lang="nl-NL" dirty="0"/>
              <a:t> “Rustig aan de buitenkant, schuiven aan de binnenkant”</a:t>
            </a:r>
          </a:p>
          <a:p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Eind jaren ’80: stappen om Stoomwet/WGW fundamenteel te herzien en aan te sluiten bij </a:t>
            </a:r>
            <a:r>
              <a:rPr lang="nl-NL" sz="2000" b="1" dirty="0"/>
              <a:t>normalisatie &amp; certificatie</a:t>
            </a:r>
            <a:r>
              <a:rPr lang="nl-NL" sz="2000" dirty="0"/>
              <a:t> (Interne </a:t>
            </a:r>
            <a:r>
              <a:rPr lang="nl-NL" sz="2000" dirty="0" err="1"/>
              <a:t>Markt‑denken</a:t>
            </a:r>
            <a:r>
              <a:rPr lang="nl-NL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De vraag verschuift: </a:t>
            </a:r>
            <a:r>
              <a:rPr lang="nl-NL" sz="2000" b="1" dirty="0"/>
              <a:t>wie</a:t>
            </a:r>
            <a:r>
              <a:rPr lang="nl-NL" sz="2000" dirty="0"/>
              <a:t> maakt de regels, </a:t>
            </a:r>
            <a:r>
              <a:rPr lang="nl-NL" sz="2000" b="1" dirty="0"/>
              <a:t>wie</a:t>
            </a:r>
            <a:r>
              <a:rPr lang="nl-NL" sz="2000" dirty="0"/>
              <a:t> voert uit, </a:t>
            </a:r>
            <a:r>
              <a:rPr lang="nl-NL" sz="2000" b="1" dirty="0"/>
              <a:t>wie</a:t>
            </a:r>
            <a:r>
              <a:rPr lang="nl-NL" sz="2000" dirty="0"/>
              <a:t> is eigenaar? (positionering DSW wordt onderwerp)</a:t>
            </a:r>
          </a:p>
          <a:p>
            <a:r>
              <a:rPr lang="nl-NL" dirty="0"/>
              <a:t>“De jaren 80 voelen nog ‘business as </a:t>
            </a:r>
            <a:r>
              <a:rPr lang="nl-NL" dirty="0" err="1"/>
              <a:t>usual</a:t>
            </a:r>
            <a:r>
              <a:rPr lang="nl-NL" dirty="0"/>
              <a:t>’, maar beleidsmatig schuift de wereld: we gaan richting </a:t>
            </a:r>
            <a:r>
              <a:rPr lang="nl-NL" b="1" dirty="0"/>
              <a:t>Europese harmonisatie</a:t>
            </a:r>
            <a:r>
              <a:rPr lang="nl-NL" dirty="0"/>
              <a:t> en andere vormen van borging dan puur nationaal toezicht.”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F4D1B3-681F-27A1-227F-8FB07F91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43FC7CC-2F93-8998-117A-7FC8F964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9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D7621-F0C8-BEDE-B714-BD3E8E073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C7629-1F6C-638D-DBDD-235493E4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078FD7-B6B3-5D9E-CA05-2D1ED2C7D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Jaren 90 -</a:t>
            </a:r>
            <a:r>
              <a:rPr lang="nl-NL" dirty="0"/>
              <a:t> “Aardbeving: privatisering, contract, adviesstructuren, PED” (1)</a:t>
            </a:r>
          </a:p>
          <a:p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“18 mei 1994 — uitbestedingsovereenkomst + advies”</a:t>
            </a:r>
            <a:endParaRPr lang="nl-NL" dirty="0"/>
          </a:p>
          <a:p>
            <a:pPr marL="384048" lvl="2" indent="0">
              <a:buNone/>
            </a:pPr>
            <a:r>
              <a:rPr lang="nl-NL" sz="1800" dirty="0"/>
              <a:t>Er was een </a:t>
            </a:r>
            <a:r>
              <a:rPr lang="nl-NL" sz="1800" b="1" dirty="0"/>
              <a:t>overeenkomst (18 mei 1994)</a:t>
            </a:r>
            <a:r>
              <a:rPr lang="nl-NL" sz="1800" dirty="0"/>
              <a:t> tot uitbesteding van werkzaamheden van de Dienst aan Stoomwezen b.v. </a:t>
            </a:r>
          </a:p>
          <a:p>
            <a:pPr marL="384048" lvl="2" indent="0">
              <a:buNone/>
            </a:pPr>
            <a:r>
              <a:rPr lang="nl-NL" sz="1800" dirty="0"/>
              <a:t>Er wordt zelfs een </a:t>
            </a:r>
            <a:r>
              <a:rPr lang="nl-NL" sz="1800" b="1" dirty="0"/>
              <a:t>Commissie van Advies Stoomwezen b.v.</a:t>
            </a:r>
            <a:r>
              <a:rPr lang="nl-NL" sz="1800" dirty="0"/>
              <a:t> ingesteld voor de duur van die overeenkomst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b="1" dirty="0"/>
              <a:t>“1 juni 1994 — privatisering als scharnier”</a:t>
            </a:r>
            <a:endParaRPr lang="nl-NL" dirty="0"/>
          </a:p>
          <a:p>
            <a:pPr marL="384048" lvl="2" indent="0">
              <a:buNone/>
            </a:pPr>
            <a:r>
              <a:rPr lang="nl-NL" sz="1800" dirty="0"/>
              <a:t>De Dienst voor het Stoomwezen wordt </a:t>
            </a:r>
            <a:r>
              <a:rPr lang="nl-NL" sz="1800" b="1" dirty="0"/>
              <a:t>per 1 juni 1994 geprivatiseerd</a:t>
            </a:r>
            <a:r>
              <a:rPr lang="nl-NL" sz="1800" dirty="0"/>
              <a:t> tot Stoomwezen b.v. </a:t>
            </a:r>
          </a:p>
          <a:p>
            <a:pPr marL="384048" lvl="2" indent="0">
              <a:buNone/>
            </a:pPr>
            <a:r>
              <a:rPr lang="nl-NL" sz="1800" dirty="0"/>
              <a:t>Uitvoeringstaken worden </a:t>
            </a:r>
            <a:r>
              <a:rPr lang="nl-NL" sz="1800" b="1" dirty="0"/>
              <a:t>per contract exclusief</a:t>
            </a:r>
            <a:r>
              <a:rPr lang="nl-NL" sz="1800" dirty="0"/>
              <a:t> belegd bij die private partij </a:t>
            </a:r>
            <a:r>
              <a:rPr lang="nl-NL" sz="1800" b="1" dirty="0"/>
              <a:t>totdat</a:t>
            </a:r>
            <a:r>
              <a:rPr lang="nl-NL" sz="1800" dirty="0"/>
              <a:t> de EU‑richtlijn drukapparatuur is geïmplementeerd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 Geen BOA meer dus geen opsporingsbevoegdheid meer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CB3E3F-C104-D92E-46C8-343C58F0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D0B2AE-9265-D81C-D166-1A9E26D8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1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AC190-5992-1E47-358D-C67AD61EF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4C3C5-792C-F38C-5EAF-4F73BC52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    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411543-6CD9-B2C0-ABD2-D5BFC026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21546" cy="402336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Jaren 90 -</a:t>
            </a:r>
            <a:r>
              <a:rPr lang="nl-NL" dirty="0"/>
              <a:t> “Aardbeving: privatisering, contract, adviesstructuren, PED” (2)</a:t>
            </a:r>
            <a:r>
              <a:rPr lang="nl-NL" sz="16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b="1" dirty="0"/>
              <a:t>“Regels blijven, maar ‘wie tekent’ verandert”</a:t>
            </a:r>
            <a:endParaRPr lang="nl-NL" sz="1600" dirty="0"/>
          </a:p>
          <a:p>
            <a:pPr lvl="0"/>
            <a:r>
              <a:rPr lang="nl-NL" sz="1600" dirty="0"/>
              <a:t>Regels/</a:t>
            </a:r>
            <a:r>
              <a:rPr lang="nl-NL" sz="1600" dirty="0" err="1"/>
              <a:t>RToD</a:t>
            </a:r>
            <a:r>
              <a:rPr lang="nl-NL" sz="1600" dirty="0"/>
              <a:t> blijven doorlopen en worden aangepast via </a:t>
            </a:r>
            <a:r>
              <a:rPr lang="nl-NL" sz="1600" b="1" dirty="0"/>
              <a:t>zendingen</a:t>
            </a:r>
            <a:r>
              <a:rPr lang="nl-NL" sz="1600" dirty="0"/>
              <a:t>; na privatisering worden wijzigingen </a:t>
            </a:r>
            <a:r>
              <a:rPr lang="nl-NL" sz="1600" b="1" dirty="0"/>
              <a:t>namens de minister</a:t>
            </a:r>
            <a:r>
              <a:rPr lang="nl-NL" sz="1600" dirty="0"/>
              <a:t> vastgesteld (tijdelijke constructie). </a:t>
            </a:r>
          </a:p>
          <a:p>
            <a:pPr lvl="0"/>
            <a:r>
              <a:rPr lang="nl-NL" sz="1600" dirty="0"/>
              <a:t>Voorbeeld dat de Regels in de jaren 90 werden geüpdatet en (na privatisering) ook de totstandkoming wijzigde, staat in Staatscourant‑uitleg rond zendingen.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z="1600" dirty="0"/>
              <a:t> En handhaving gaat naar Arbeidsinspectie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b="1" dirty="0"/>
              <a:t>“1997 — PED”</a:t>
            </a:r>
            <a:endParaRPr lang="nl-NL" sz="1600" dirty="0"/>
          </a:p>
          <a:p>
            <a:r>
              <a:rPr lang="nl-NL" sz="1600" b="1" dirty="0"/>
              <a:t>Richtlijn 97/23/EG</a:t>
            </a:r>
            <a:r>
              <a:rPr lang="nl-NL" sz="1600" dirty="0"/>
              <a:t> is van </a:t>
            </a:r>
            <a:r>
              <a:rPr lang="nl-NL" sz="1600" b="1" dirty="0"/>
              <a:t>29 mei 1997</a:t>
            </a:r>
            <a:r>
              <a:rPr lang="nl-NL" sz="1600" dirty="0"/>
              <a:t> (drukapparatuur). </a:t>
            </a:r>
          </a:p>
          <a:p>
            <a:r>
              <a:rPr lang="nl-NL" sz="1600" dirty="0"/>
              <a:t>In de jaren 90 gaat het van </a:t>
            </a:r>
            <a:r>
              <a:rPr lang="nl-NL" sz="1600" b="1" dirty="0"/>
              <a:t>dienstlogica</a:t>
            </a:r>
            <a:r>
              <a:rPr lang="nl-NL" sz="1600" dirty="0"/>
              <a:t> naar </a:t>
            </a:r>
            <a:r>
              <a:rPr lang="nl-NL" sz="1600" b="1" dirty="0"/>
              <a:t>contractlogica</a:t>
            </a:r>
            <a:r>
              <a:rPr lang="nl-NL" sz="1600" dirty="0"/>
              <a:t> en </a:t>
            </a:r>
            <a:r>
              <a:rPr lang="nl-NL" sz="1600" b="1" dirty="0"/>
              <a:t>EU‑logica</a:t>
            </a:r>
            <a:r>
              <a:rPr lang="nl-NL" sz="1600" dirty="0"/>
              <a:t>. </a:t>
            </a:r>
          </a:p>
          <a:p>
            <a:r>
              <a:rPr lang="nl-NL" sz="1600" dirty="0"/>
              <a:t>En dat voelt voor mensen die hun hele loopbaan ‘onder de staat’ zaten als: “</a:t>
            </a:r>
            <a:r>
              <a:rPr lang="nl-NL" sz="1600" i="1" dirty="0"/>
              <a:t>de grond onder onze voeten is aan het bewegen”.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892CDA-0FC8-58E2-9BFB-C59ACDD21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8" y="137160"/>
            <a:ext cx="3319180" cy="15589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A108915-F6DA-C1A0-801D-69168B40B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725580"/>
            <a:ext cx="2286766" cy="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832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1064</TotalTime>
  <Words>1976</Words>
  <Application>Microsoft Office PowerPoint</Application>
  <PresentationFormat>On-screen Show (4:3)</PresentationFormat>
  <Paragraphs>175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Wingdings</vt:lpstr>
      <vt:lpstr>Terugblik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Gerlof</dc:creator>
  <cp:keywords/>
  <dc:description>generated using python-pptx</dc:description>
  <cp:lastModifiedBy>Wijnmaalen, TCJ (Theo)</cp:lastModifiedBy>
  <cp:revision>16</cp:revision>
  <dcterms:created xsi:type="dcterms:W3CDTF">2013-01-27T09:14:16Z</dcterms:created>
  <dcterms:modified xsi:type="dcterms:W3CDTF">2026-04-18T19:40:36Z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f783dd-f5fe-4e6c-8816-198fd9c95f56_Enabled">
    <vt:lpwstr>true</vt:lpwstr>
  </property>
  <property fmtid="{D5CDD505-2E9C-101B-9397-08002B2CF9AE}" pid="3" name="MSIP_Label_04f783dd-f5fe-4e6c-8816-198fd9c95f56_SetDate">
    <vt:lpwstr>2026-04-18T19:38:10Z</vt:lpwstr>
  </property>
  <property fmtid="{D5CDD505-2E9C-101B-9397-08002B2CF9AE}" pid="4" name="MSIP_Label_04f783dd-f5fe-4e6c-8816-198fd9c95f56_Method">
    <vt:lpwstr>Privileged</vt:lpwstr>
  </property>
  <property fmtid="{D5CDD505-2E9C-101B-9397-08002B2CF9AE}" pid="5" name="MSIP_Label_04f783dd-f5fe-4e6c-8816-198fd9c95f56_Name">
    <vt:lpwstr>English - Non-Corporate</vt:lpwstr>
  </property>
  <property fmtid="{D5CDD505-2E9C-101B-9397-08002B2CF9AE}" pid="6" name="MSIP_Label_04f783dd-f5fe-4e6c-8816-198fd9c95f56_SiteId">
    <vt:lpwstr>484a70d1-caaf-4a03-a477-1cbe688304af</vt:lpwstr>
  </property>
  <property fmtid="{D5CDD505-2E9C-101B-9397-08002B2CF9AE}" pid="7" name="MSIP_Label_04f783dd-f5fe-4e6c-8816-198fd9c95f56_ActionId">
    <vt:lpwstr>764a737c-ebd5-4705-94d1-bc9d51752840</vt:lpwstr>
  </property>
  <property fmtid="{D5CDD505-2E9C-101B-9397-08002B2CF9AE}" pid="8" name="MSIP_Label_04f783dd-f5fe-4e6c-8816-198fd9c95f56_ContentBits">
    <vt:lpwstr>0</vt:lpwstr>
  </property>
  <property fmtid="{D5CDD505-2E9C-101B-9397-08002B2CF9AE}" pid="9" name="MSIP_Label_04f783dd-f5fe-4e6c-8816-198fd9c95f56_Tag">
    <vt:lpwstr>10, 0, 1, 1</vt:lpwstr>
  </property>
</Properties>
</file>