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D9218-D7C6-4906-A47E-D44C9D703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5948E-EF23-405D-BC4C-13CD504F5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CA79E-0E3C-47A6-8208-34C2C83CE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EA409-33D4-4B84-ADD6-BCD5F6027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7F344-AE40-4368-B022-7B812B9D2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0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E845F-B2EB-4E79-9C86-C948FAC3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ECF25-D4B4-4F7A-BB5E-51109D8C0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9111B-1A15-49E9-9D32-A08CAD20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B5BC8-2DDB-4018-80C7-83F93FE4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4F8F7-03ED-419E-A305-CF5E31F7B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4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EF9906-B5C0-47C7-8D8C-364939BDF1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48462F-4B84-4431-86B4-2D836225B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6358B-929D-43C4-9D02-19C32083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B5531-EF44-4D46-BD4A-EA0D77E91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16D1E-F3A6-4972-9947-F0E48FF8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1A385-D11E-4A62-A384-703D2BCA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0DFAC-B08C-4D95-A8BB-4C13DF87D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5E6F-30DE-4802-93BC-7F3ABCF28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312D1-57E4-44AA-BE06-DA819966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C8E3A-28A7-4E27-A717-E42FC5B9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8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7472-0756-42D2-A7BA-25A58DB1A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66612-E30E-4A2D-AA92-595CEABF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643EC-F29C-4583-AD15-902BFF9AC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94EC9-0975-49A4-BDA5-BD32FCDA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0749-EDEC-4EE4-9EF0-C9973B64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57C5-CE63-4D62-90AB-C627965A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A5ABA-585B-4F40-833D-D7273234F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7E0F6D-31D5-4E3D-BE5A-F2D030E37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2E961-F55D-4179-998C-FC68CC27F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03EE0-A570-41D8-AB11-F725783A3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6FA50-E370-4D06-945E-3DEB865E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0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EEA89-0EE6-4264-BE9F-472E2F5CC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152F4-6DCF-4856-8819-AD551E3BB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B8083-7A4A-48C0-B9AA-F22B74476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14371C-DB2E-471F-8F65-37BBC29CF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BDBE0-B314-4FB9-8FAB-A614FA2DC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3302ED-0B6E-4FAD-A000-9A130A4E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D5AD5E-84E0-430C-B287-6BF976D61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06AC2-1981-4FB7-8D86-801CC1100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9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7F7F-93EF-471D-A9E7-2987BE7CA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EDC0FA-5729-4744-9FA6-043C5AC4C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47EF4-1794-494B-A952-11210BBAF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C9D50-5C43-4D9C-AFAE-F74F8B89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9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8C34F9-01C1-45CC-9701-89D8D61F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98474-C02F-4C00-B927-E0261230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63647E-88BF-4ACC-9A49-02A4BD73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3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6837-B488-4028-99DC-D52243B8D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BD8B9-3A9B-48CD-AB76-5DA2259C2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9DCC0-113A-49D6-B679-C39A92A45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FD90C-698A-4A6B-8808-D87D52544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1CE6C-6ABF-485E-834F-4958EE46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974F5-96FC-47A7-A12C-7743072E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1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809D4-94FA-4030-A3DE-A609B1C70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F5C94E-0A67-47BE-9D57-AD8070951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0C315-FCE4-4F22-AD64-E48985CA1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399B8-C0EB-420F-99F6-2C91E3D43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1CA49-64DB-4327-8959-4651BA3E4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675D2-DC13-4347-96BA-B2547D0F6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6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4AC273-061F-4917-85FC-55AA8F5A2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BC1CF-8490-4343-B525-1F36E3E8E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D49A5-D849-43C5-B22B-15185CA5C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98B46-FA2B-4C8A-9F79-C689263289FB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E5832-DAFA-4FCE-A459-01180A16E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6FAD4-D21E-4FD2-9D0F-A5986E903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8EAE3-7AA1-4550-87F5-B5676D06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4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839940-6207-4065-852B-50ED4E256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Veterans Treatment Court</a:t>
            </a:r>
            <a:br>
              <a:rPr lang="en-US" b="1" dirty="0"/>
            </a:br>
            <a:r>
              <a:rPr lang="en-US" sz="2400" b="1" dirty="0"/>
              <a:t>1 OCT 25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2D61271-D716-4FCD-A0F3-976AF86E1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066533"/>
              </p:ext>
            </p:extLst>
          </p:nvPr>
        </p:nvGraphicFramePr>
        <p:xfrm>
          <a:off x="838200" y="1825625"/>
          <a:ext cx="10443289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42">
                  <a:extLst>
                    <a:ext uri="{9D8B030D-6E8A-4147-A177-3AD203B41FA5}">
                      <a16:colId xmlns:a16="http://schemas.microsoft.com/office/drawing/2014/main" val="4106805575"/>
                    </a:ext>
                  </a:extLst>
                </a:gridCol>
                <a:gridCol w="1852215">
                  <a:extLst>
                    <a:ext uri="{9D8B030D-6E8A-4147-A177-3AD203B41FA5}">
                      <a16:colId xmlns:a16="http://schemas.microsoft.com/office/drawing/2014/main" val="3555722326"/>
                    </a:ext>
                  </a:extLst>
                </a:gridCol>
                <a:gridCol w="2005410">
                  <a:extLst>
                    <a:ext uri="{9D8B030D-6E8A-4147-A177-3AD203B41FA5}">
                      <a16:colId xmlns:a16="http://schemas.microsoft.com/office/drawing/2014/main" val="1677424494"/>
                    </a:ext>
                  </a:extLst>
                </a:gridCol>
                <a:gridCol w="2307828">
                  <a:extLst>
                    <a:ext uri="{9D8B030D-6E8A-4147-A177-3AD203B41FA5}">
                      <a16:colId xmlns:a16="http://schemas.microsoft.com/office/drawing/2014/main" val="2822229945"/>
                    </a:ext>
                  </a:extLst>
                </a:gridCol>
                <a:gridCol w="2580481">
                  <a:extLst>
                    <a:ext uri="{9D8B030D-6E8A-4147-A177-3AD203B41FA5}">
                      <a16:colId xmlns:a16="http://schemas.microsoft.com/office/drawing/2014/main" val="1560863316"/>
                    </a:ext>
                  </a:extLst>
                </a:gridCol>
                <a:gridCol w="900113">
                  <a:extLst>
                    <a:ext uri="{9D8B030D-6E8A-4147-A177-3AD203B41FA5}">
                      <a16:colId xmlns:a16="http://schemas.microsoft.com/office/drawing/2014/main" val="3052586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Frequency in 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Minimum Amount of Time Required per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Consecutive Days of documented abstinence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12 step/Sober-support Meetings Required (AA/NA)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240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Daily (1 per day)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917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693518"/>
                  </a:ext>
                </a:extLst>
              </a:tr>
              <a:tr h="22278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Every other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559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Every 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34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Every 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34998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F86555F-51E7-4B52-AABF-60EA9EDEC20E}"/>
              </a:ext>
            </a:extLst>
          </p:cNvPr>
          <p:cNvSpPr txBox="1"/>
          <p:nvPr/>
        </p:nvSpPr>
        <p:spPr>
          <a:xfrm>
            <a:off x="1192531" y="4814924"/>
            <a:ext cx="9806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Fees at the bottom are to be paid in addition to those listed in the chart.  </a:t>
            </a:r>
          </a:p>
          <a:p>
            <a:r>
              <a:rPr lang="en-US" dirty="0">
                <a:solidFill>
                  <a:srgbClr val="FF0000"/>
                </a:solidFill>
              </a:rPr>
              <a:t>Pay full probation balance, restitution balance, and/or any remaining fine balance prior to graduation.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 Phase  4:      Pay </a:t>
            </a:r>
            <a:r>
              <a:rPr lang="en-US">
                <a:solidFill>
                  <a:srgbClr val="FF0000"/>
                </a:solidFill>
              </a:rPr>
              <a:t>$31.20 </a:t>
            </a:r>
            <a:r>
              <a:rPr lang="en-US" dirty="0">
                <a:solidFill>
                  <a:srgbClr val="FF0000"/>
                </a:solidFill>
              </a:rPr>
              <a:t>(Misdemeanor)/$65 (Felony) drug test fee as applicable</a:t>
            </a:r>
          </a:p>
          <a:p>
            <a:r>
              <a:rPr lang="en-US" dirty="0">
                <a:solidFill>
                  <a:srgbClr val="FF0000"/>
                </a:solidFill>
              </a:rPr>
              <a:t>**Phase 5:      Pay $50 public defender application Fee </a:t>
            </a:r>
            <a:r>
              <a:rPr lang="en-US" u="sng" dirty="0">
                <a:solidFill>
                  <a:srgbClr val="FF0000"/>
                </a:solidFill>
              </a:rPr>
              <a:t>and</a:t>
            </a:r>
            <a:r>
              <a:rPr lang="en-US" dirty="0">
                <a:solidFill>
                  <a:srgbClr val="FF0000"/>
                </a:solidFill>
              </a:rPr>
              <a:t> Pay $50 state attorney prosecution fee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882655-90EA-174D-965D-B194137FF855}"/>
              </a:ext>
            </a:extLst>
          </p:cNvPr>
          <p:cNvSpPr txBox="1"/>
          <p:nvPr/>
        </p:nvSpPr>
        <p:spPr>
          <a:xfrm>
            <a:off x="683172" y="55074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8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179</Words>
  <Application>Microsoft Macintosh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Veterans Treatment Court 1 OCT 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Veterans Treatment Court</dc:title>
  <dc:creator>Lewis, Matthew Robert</dc:creator>
  <cp:lastModifiedBy>David Abramowitz</cp:lastModifiedBy>
  <cp:revision>10</cp:revision>
  <dcterms:created xsi:type="dcterms:W3CDTF">2020-03-03T18:32:04Z</dcterms:created>
  <dcterms:modified xsi:type="dcterms:W3CDTF">2025-09-25T15:50:45Z</dcterms:modified>
</cp:coreProperties>
</file>