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5" r:id="rId4"/>
    <p:sldMasterId id="2147483871" r:id="rId5"/>
    <p:sldMasterId id="2147483845" r:id="rId6"/>
    <p:sldMasterId id="2147483822" r:id="rId7"/>
    <p:sldMasterId id="2147483857" r:id="rId8"/>
  </p:sldMasterIdLst>
  <p:notesMasterIdLst>
    <p:notesMasterId r:id="rId24"/>
  </p:notesMasterIdLst>
  <p:handoutMasterIdLst>
    <p:handoutMasterId r:id="rId25"/>
  </p:handoutMasterIdLst>
  <p:sldIdLst>
    <p:sldId id="1237" r:id="rId9"/>
    <p:sldId id="1243" r:id="rId10"/>
    <p:sldId id="1242" r:id="rId11"/>
    <p:sldId id="1244" r:id="rId12"/>
    <p:sldId id="1254" r:id="rId13"/>
    <p:sldId id="1247" r:id="rId14"/>
    <p:sldId id="1240" r:id="rId15"/>
    <p:sldId id="1246" r:id="rId16"/>
    <p:sldId id="1248" r:id="rId17"/>
    <p:sldId id="1249" r:id="rId18"/>
    <p:sldId id="1245" r:id="rId19"/>
    <p:sldId id="1250" r:id="rId20"/>
    <p:sldId id="1251" r:id="rId21"/>
    <p:sldId id="1252" r:id="rId22"/>
    <p:sldId id="1253" r:id="rId23"/>
  </p:sldIdLst>
  <p:sldSz cx="9144000" cy="5143500" type="screen16x9"/>
  <p:notesSz cx="7102475" cy="9388475"/>
  <p:embeddedFontLst>
    <p:embeddedFont>
      <p:font typeface="Arial Black" panose="020B0A04020102020204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zdjian, Andre" initials="DA" lastIdx="5" clrIdx="0">
    <p:extLst>
      <p:ext uri="{19B8F6BF-5375-455C-9EA6-DF929625EA0E}">
        <p15:presenceInfo xmlns:p15="http://schemas.microsoft.com/office/powerpoint/2012/main" userId="S::ado@sandag.org::c3ccf4f8-7faf-4903-91a1-416d1547d9c7" providerId="AD"/>
      </p:ext>
    </p:extLst>
  </p:cmAuthor>
  <p:cmAuthor id="2" name="Elizabeth Hansen" initials="EH" lastIdx="3" clrIdx="1">
    <p:extLst>
      <p:ext uri="{19B8F6BF-5375-455C-9EA6-DF929625EA0E}">
        <p15:presenceInfo xmlns:p15="http://schemas.microsoft.com/office/powerpoint/2012/main" userId="S::ehansen@swspr.com::b5ea392b-a24c-4513-ad32-8179916d67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AD3"/>
    <a:srgbClr val="1987CC"/>
    <a:srgbClr val="EEC630"/>
    <a:srgbClr val="F3CF46"/>
    <a:srgbClr val="F3CE46"/>
    <a:srgbClr val="5E883B"/>
    <a:srgbClr val="DB5625"/>
    <a:srgbClr val="822F3E"/>
    <a:srgbClr val="D91E2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577DA-ECEE-46AF-9DF7-EB42A0DC6786}" v="103" dt="2020-12-01T23:05:21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90" autoAdjust="0"/>
    <p:restoredTop sz="73171" autoAdjust="0"/>
  </p:normalViewPr>
  <p:slideViewPr>
    <p:cSldViewPr snapToGrid="0" snapToObjects="1">
      <p:cViewPr varScale="1">
        <p:scale>
          <a:sx n="79" d="100"/>
          <a:sy n="79" d="100"/>
        </p:scale>
        <p:origin x="213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1.fntdata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/>
          <a:lstStyle>
            <a:lvl1pPr algn="r">
              <a:defRPr sz="1200"/>
            </a:lvl1pPr>
          </a:lstStyle>
          <a:p>
            <a:fld id="{AB5D7B1A-6E1F-D04B-B72B-9640284CB822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 anchor="b"/>
          <a:lstStyle>
            <a:lvl1pPr algn="r">
              <a:defRPr sz="1200"/>
            </a:lvl1pPr>
          </a:lstStyle>
          <a:p>
            <a:fld id="{AD29D23D-6F3E-4047-8B16-51691762D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46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/>
          <a:lstStyle>
            <a:lvl1pPr algn="r">
              <a:defRPr sz="1200"/>
            </a:lvl1pPr>
          </a:lstStyle>
          <a:p>
            <a:fld id="{7A740C38-BF24-094C-A758-C0ECA297A225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6" tIns="47108" rIns="94216" bIns="471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16" tIns="47108" rIns="94216" bIns="471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 anchor="b"/>
          <a:lstStyle>
            <a:lvl1pPr algn="r">
              <a:defRPr sz="1200"/>
            </a:lvl1pPr>
          </a:lstStyle>
          <a:p>
            <a:fld id="{5D4E924E-9D3A-2A4A-9871-4E55020A0C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02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E924E-9D3A-2A4A-9871-4E55020A0C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4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E924E-9D3A-2A4A-9871-4E55020A0C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2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E924E-9D3A-2A4A-9871-4E55020A0C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2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E924E-9D3A-2A4A-9871-4E55020A0C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0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E924E-9D3A-2A4A-9871-4E55020A0C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2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E924E-9D3A-2A4A-9871-4E55020A0C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1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E924E-9D3A-2A4A-9871-4E55020A0C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9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E924E-9D3A-2A4A-9871-4E55020A0C8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10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E924E-9D3A-2A4A-9871-4E55020A0C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6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*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0B1F-A1F0-49D7-B217-B5950F86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48" y="102394"/>
            <a:ext cx="8075083" cy="994172"/>
          </a:xfrm>
        </p:spPr>
        <p:txBody>
          <a:bodyPr anchor="ctr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Arial Black" panose="020B0604020202020204" pitchFamily="34" charset="0"/>
                <a:ea typeface="Helvetica Neue Condensed Black" panose="02000503000000020004" pitchFamily="2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04296-B3E4-4939-822D-CBD8B6B2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9F753-83BD-4BCE-9433-D47C3C6E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A7905-7AD2-844C-B1E8-ACFD1DBF1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395FA1-ADB8-BB4A-8929-BECF7A069810}"/>
              </a:ext>
            </a:extLst>
          </p:cNvPr>
          <p:cNvCxnSpPr/>
          <p:nvPr userDrawn="1"/>
        </p:nvCxnSpPr>
        <p:spPr>
          <a:xfrm flipV="1">
            <a:off x="8167841" y="4797527"/>
            <a:ext cx="0" cy="217385"/>
          </a:xfrm>
          <a:prstGeom prst="line">
            <a:avLst/>
          </a:prstGeom>
          <a:ln w="9525" cmpd="sng">
            <a:solidFill>
              <a:srgbClr val="F3CF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26" descr="CalDesal Logo&#10;&#10;Description automatically generated">
            <a:extLst>
              <a:ext uri="{FF2B5EF4-FFF2-40B4-BE49-F238E27FC236}">
                <a16:creationId xmlns:a16="http://schemas.microsoft.com/office/drawing/2014/main" id="{93CED935-44C3-F541-BCB7-403B4142F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t="34569" r="25294" b="34981"/>
          <a:stretch/>
        </p:blipFill>
        <p:spPr>
          <a:xfrm>
            <a:off x="7718425" y="4797260"/>
            <a:ext cx="351787" cy="2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EC93-EB3F-9540-91EC-E0CFB79EE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CCF57-06A6-9C45-AFA9-DCB65DF7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2FCCC-9134-B94B-8D81-4D3118F9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C7F1D-48C0-4745-866B-0E7A5B30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11EC-5CA8-CF43-861B-646CAB96B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4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874AA-3B46-2848-AF1B-1B33213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8D5D8-2D81-9948-B340-B01BF54E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AC5C-8AB1-FB4D-9093-80D5217A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11EC-5CA8-CF43-861B-646CAB96B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9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DF9E-A6BC-FD40-879C-D56D6999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9071-FEC1-A246-AA46-E8A49E20C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7CE4A-FB93-4A47-B65A-C03BFB024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CCE21-F27A-4744-B508-182F718D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82643-64CE-8C46-A4B7-7773DE21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84245-994C-9149-9A46-92D5F1C9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11EC-5CA8-CF43-861B-646CAB96B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03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09B7-DD1E-4644-97E6-E6E376AD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83027F-B72D-E943-8750-2C14C6869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19FA5-1A51-184E-ABF2-B769337DB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0ADBF-1202-2E4B-800F-52532C07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AF8F5-05A7-A74C-B21A-DC26E918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EDCCF-A1C8-6044-BBA0-D5EE055D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11EC-5CA8-CF43-861B-646CAB96B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BA18-A39B-AA4F-B69B-3B3F7927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BE1EC-1AAF-C94E-94F1-EA464A95C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CF535-22C6-6543-9EE8-767F1B9AB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FA038-078B-4E4B-AFB1-AD3C14E5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0158C-5204-F24B-9E8F-E38A03F5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11EC-5CA8-CF43-861B-646CAB96B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3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2E4B9-E0A0-1C44-8903-A65AD12E0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18BE8-7942-2E46-AC3B-D1ECCF6B6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3992D-0F0F-C243-8B3D-A061DBFE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6D90-A67E-EE49-819F-813E87F8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7BA32-717E-DC46-A391-7113FE13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11EC-5CA8-CF43-861B-646CAB96B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5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88D9-E646-7A4A-8EFE-C8357E108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64AEF-CDB5-D640-96B6-8CAF14B8F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F2C1A-4E09-3547-9989-733B8116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A004F-42FE-6A4B-BB51-651B43FD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1F59B-196C-5A4E-A9FE-E95BA548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52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A6149-6569-A844-9CE3-71B085853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422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EA64A-760B-AC4B-8C50-C27E393D5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342901"/>
            <a:ext cx="4629150" cy="40528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6F9CD-DF93-1E4B-AF36-FD34AB469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65738"/>
            <a:ext cx="2949575" cy="2636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E50DA-B3E2-D14D-A3A1-AC69E037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8722B-76BD-0F49-8E67-B7214A459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B693C-1B20-6344-9BAD-71F8BA5E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52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39D7-372C-E142-A0CA-3602ADF0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9E79A-9E10-8F4E-B691-7CB2A2801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5A4C3-C8B3-B54E-9A51-857C38E8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D8566-92C9-9842-AA97-F1EBFEC1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542C8-6FB9-404F-8199-9CF4065D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69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42C55-AD6A-F84D-873E-0FD747F5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8A2D0-9884-C949-B9A6-AAEA0E462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BF66D-3635-B84D-80B7-C89B07FC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4F5E5-0C77-DA41-9C3F-59F41BBD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9520F-A229-634D-8C70-FD1E3108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3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3DF983-F104-D741-A142-6889D94C7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0" y="1608535"/>
            <a:ext cx="8026400" cy="2734865"/>
          </a:xfrm>
          <a:prstGeom prst="rect">
            <a:avLst/>
          </a:prstGeom>
        </p:spPr>
        <p:txBody>
          <a:bodyPr/>
          <a:lstStyle>
            <a:lvl1pPr marL="428625" indent="-428625">
              <a:buClr>
                <a:srgbClr val="76ADBE"/>
              </a:buClr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F2D6E3F-69A5-D248-A0AD-3DECE6311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2534" y="71967"/>
            <a:ext cx="2218269" cy="19409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9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Month 0000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515D0F-202C-0346-B882-6DDE65885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48656C-71F8-6F4E-9D8C-5595D48FDD6B}"/>
              </a:ext>
            </a:extLst>
          </p:cNvPr>
          <p:cNvCxnSpPr/>
          <p:nvPr userDrawn="1"/>
        </p:nvCxnSpPr>
        <p:spPr>
          <a:xfrm flipV="1">
            <a:off x="8167841" y="4797527"/>
            <a:ext cx="0" cy="217385"/>
          </a:xfrm>
          <a:prstGeom prst="line">
            <a:avLst/>
          </a:prstGeom>
          <a:ln w="9525" cmpd="sng">
            <a:solidFill>
              <a:srgbClr val="F3CF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26" descr="CalDesal Logo&#10;&#10;Description automatically generated">
            <a:extLst>
              <a:ext uri="{FF2B5EF4-FFF2-40B4-BE49-F238E27FC236}">
                <a16:creationId xmlns:a16="http://schemas.microsoft.com/office/drawing/2014/main" id="{7F5F36C6-CDEA-A54A-A36A-B7C321AA3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t="34569" r="25294" b="34981"/>
          <a:stretch/>
        </p:blipFill>
        <p:spPr>
          <a:xfrm>
            <a:off x="7718425" y="4797260"/>
            <a:ext cx="351787" cy="21765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759962-8CFB-7C40-AFB0-3F65E3AEF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1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91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F649-637B-2449-800B-6709F4D9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7724F-682A-2047-938F-156A67203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B88B3-EB0D-2748-94B6-418144F45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0A11F-F49C-8E4E-B6A9-45AA659E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2D740-BEFB-4848-87CD-43B3A337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49FDB-7270-0B42-A359-1D7FD49B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49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9771-8270-F54C-B019-D61433F0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AE00D-0ABE-804A-A342-B7AAB2F20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C8E2C-2B40-6B4A-8498-FC30DF6E1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85193-87F1-7D41-B086-5AE13C6DA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10A85-205D-904B-B53D-1CE0F08EA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67BC07-5F03-9944-B8EF-A4D16088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D3F11-2510-754F-95AE-EE747478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9D1AB-9903-B842-AE8C-75D9D34B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06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B031-7F04-664C-B15A-BA3532C2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7A7DE-9484-7B40-9874-AD6C051D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52EB4-4F30-F24B-8B9D-DB75FA4C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08CF9-1DDA-334D-A696-A44AB0CD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4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95F56D-16EF-D94D-814D-9B97BC6C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EB5C2-A98D-2846-B9F8-BE47200D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15F19F-B8CA-B54E-A6DF-40CC0D86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972" y="4767262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87C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55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C2B83DE-E7DE-8B44-BBB7-A498CBC4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5692"/>
            <a:ext cx="7886700" cy="994172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6ED90-5557-214B-BEC0-0C82B6B67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2534" y="71967"/>
            <a:ext cx="2218269" cy="19409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9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Month 0000</a:t>
            </a:r>
          </a:p>
        </p:txBody>
      </p:sp>
    </p:spTree>
    <p:extLst>
      <p:ext uri="{BB962C8B-B14F-4D97-AF65-F5344CB8AC3E}">
        <p14:creationId xmlns:p14="http://schemas.microsoft.com/office/powerpoint/2010/main" val="1060323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257E12C-0761-1F44-AE42-1C9FF4821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2534" y="105833"/>
            <a:ext cx="2218269" cy="19409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9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Month 0000</a:t>
            </a:r>
          </a:p>
        </p:txBody>
      </p:sp>
    </p:spTree>
    <p:extLst>
      <p:ext uri="{BB962C8B-B14F-4D97-AF65-F5344CB8AC3E}">
        <p14:creationId xmlns:p14="http://schemas.microsoft.com/office/powerpoint/2010/main" val="2259151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173" y="2355262"/>
            <a:ext cx="6498020" cy="1790700"/>
          </a:xfrm>
        </p:spPr>
        <p:txBody>
          <a:bodyPr anchor="t"/>
          <a:lstStyle>
            <a:lvl1pPr algn="l">
              <a:defRPr sz="4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23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69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67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8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4789347"/>
            <a:ext cx="2133600" cy="273844"/>
          </a:xfrm>
          <a:prstGeom prst="rect">
            <a:avLst/>
          </a:prstGeom>
        </p:spPr>
        <p:txBody>
          <a:bodyPr/>
          <a:lstStyle/>
          <a:p>
            <a:fld id="{9E16FA12-5FEF-D045-BD27-0456FD2CFB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200816" y="1457325"/>
            <a:ext cx="3394075" cy="3041263"/>
          </a:xfrm>
          <a:prstGeom prst="rect">
            <a:avLst/>
          </a:prstGeom>
        </p:spPr>
        <p:txBody>
          <a:bodyPr vert="horz"/>
          <a:lstStyle>
            <a:lvl1pPr marL="0" indent="0" rtl="0">
              <a:lnSpc>
                <a:spcPct val="100000"/>
              </a:lnSpc>
              <a:spcAft>
                <a:spcPts val="450"/>
              </a:spcAft>
              <a:buNone/>
              <a:defRPr lang="en-US" sz="1050" b="0" i="0" u="none" strike="noStrike" baseline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 am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debitatur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volorepe</a:t>
            </a:r>
            <a:r>
              <a:rPr lang="en-US" dirty="0"/>
              <a:t> am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/>
              <a:t>eumenia</a:t>
            </a:r>
            <a:r>
              <a:rPr lang="en-US" dirty="0"/>
              <a:t> </a:t>
            </a:r>
            <a:r>
              <a:rPr lang="en-US" dirty="0" err="1"/>
              <a:t>ndamusani</a:t>
            </a:r>
            <a:r>
              <a:rPr lang="en-US" dirty="0"/>
              <a:t> </a:t>
            </a:r>
            <a:r>
              <a:rPr lang="en-US" dirty="0" err="1"/>
              <a:t>oditas</a:t>
            </a:r>
            <a:r>
              <a:rPr lang="en-US" dirty="0"/>
              <a:t> ex </a:t>
            </a:r>
            <a:r>
              <a:rPr lang="en-US" dirty="0" err="1"/>
              <a:t>explaces</a:t>
            </a:r>
            <a:r>
              <a:rPr lang="en-US" dirty="0"/>
              <a:t> </a:t>
            </a:r>
            <a:r>
              <a:rPr lang="en-US" dirty="0" err="1"/>
              <a:t>dolorecta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sitius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quam </a:t>
            </a:r>
            <a:r>
              <a:rPr lang="en-US" dirty="0" err="1"/>
              <a:t>nobitis</a:t>
            </a:r>
            <a:r>
              <a:rPr lang="en-US" dirty="0"/>
              <a:t> </a:t>
            </a:r>
            <a:r>
              <a:rPr lang="en-US" dirty="0" err="1"/>
              <a:t>eossit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venitem</a:t>
            </a:r>
            <a:r>
              <a:rPr lang="en-US" dirty="0"/>
              <a:t> </a:t>
            </a:r>
            <a:r>
              <a:rPr lang="en-US" dirty="0" err="1"/>
              <a:t>dollabo</a:t>
            </a:r>
            <a:r>
              <a:rPr lang="en-US" dirty="0"/>
              <a:t>. </a:t>
            </a:r>
            <a:r>
              <a:rPr lang="en-US" dirty="0" err="1"/>
              <a:t>Beriaer</a:t>
            </a:r>
            <a:r>
              <a:rPr lang="en-US" dirty="0"/>
              <a:t> </a:t>
            </a:r>
            <a:r>
              <a:rPr lang="en-US" dirty="0" err="1"/>
              <a:t>aessunt</a:t>
            </a:r>
            <a:r>
              <a:rPr lang="en-US" dirty="0"/>
              <a:t> </a:t>
            </a:r>
            <a:r>
              <a:rPr lang="en-US" dirty="0" err="1"/>
              <a:t>oriatur</a:t>
            </a:r>
            <a:r>
              <a:rPr lang="en-US" dirty="0"/>
              <a:t>? Qui tem quo </a:t>
            </a:r>
            <a:r>
              <a:rPr lang="en-US" dirty="0" err="1"/>
              <a:t>eost</a:t>
            </a:r>
            <a:r>
              <a:rPr lang="en-US" dirty="0"/>
              <a:t> </a:t>
            </a:r>
            <a:r>
              <a:rPr lang="en-US" dirty="0" err="1"/>
              <a:t>fugitatus</a:t>
            </a:r>
            <a:r>
              <a:rPr lang="en-US" dirty="0"/>
              <a:t> </a:t>
            </a:r>
            <a:r>
              <a:rPr lang="en-US" dirty="0" err="1"/>
              <a:t>everspel</a:t>
            </a:r>
            <a:r>
              <a:rPr lang="en-US" dirty="0"/>
              <a:t> </a:t>
            </a:r>
            <a:r>
              <a:rPr lang="en-US" dirty="0" err="1"/>
              <a:t>millit</a:t>
            </a:r>
            <a:r>
              <a:rPr lang="en-US" dirty="0"/>
              <a:t> </a:t>
            </a:r>
            <a:r>
              <a:rPr lang="en-US" dirty="0" err="1"/>
              <a:t>voluptium</a:t>
            </a:r>
            <a:r>
              <a:rPr lang="en-US" dirty="0"/>
              <a:t> </a:t>
            </a:r>
            <a:r>
              <a:rPr lang="en-US" dirty="0" err="1"/>
              <a:t>utatectatae</a:t>
            </a:r>
            <a:r>
              <a:rPr lang="en-US" dirty="0"/>
              <a:t> </a:t>
            </a:r>
            <a:r>
              <a:rPr lang="en-US" dirty="0" err="1"/>
              <a:t>paris</a:t>
            </a:r>
            <a:r>
              <a:rPr lang="en-US" dirty="0"/>
              <a:t> et et </a:t>
            </a:r>
            <a:r>
              <a:rPr lang="en-US" dirty="0" err="1"/>
              <a:t>alibea</a:t>
            </a:r>
            <a:r>
              <a:rPr lang="en-US" dirty="0"/>
              <a:t> </a:t>
            </a:r>
            <a:r>
              <a:rPr lang="en-US" dirty="0" err="1"/>
              <a:t>pereritatur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Cabori</a:t>
            </a:r>
            <a:r>
              <a:rPr lang="en-US" dirty="0"/>
              <a:t> od qui </a:t>
            </a:r>
            <a:r>
              <a:rPr lang="en-US" dirty="0" err="1"/>
              <a:t>volupideles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fugitatius</a:t>
            </a:r>
            <a:r>
              <a:rPr lang="en-US" dirty="0"/>
              <a:t> </a:t>
            </a:r>
            <a:r>
              <a:rPr lang="en-US" dirty="0" err="1"/>
              <a:t>prat.Cullaboriam</a:t>
            </a:r>
            <a:r>
              <a:rPr lang="en-US" dirty="0"/>
              <a:t> </a:t>
            </a:r>
            <a:r>
              <a:rPr lang="en-US" dirty="0" err="1"/>
              <a:t>quiditate</a:t>
            </a:r>
            <a:r>
              <a:rPr lang="en-US" dirty="0"/>
              <a:t> </a:t>
            </a:r>
            <a:r>
              <a:rPr lang="en-US" dirty="0" err="1"/>
              <a:t>pel</a:t>
            </a:r>
            <a:r>
              <a:rPr lang="en-US" dirty="0"/>
              <a:t> is </a:t>
            </a:r>
            <a:r>
              <a:rPr lang="en-US" dirty="0" err="1"/>
              <a:t>volupti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spiene</a:t>
            </a:r>
            <a:r>
              <a:rPr lang="en-US" dirty="0"/>
              <a:t> id </a:t>
            </a:r>
            <a:r>
              <a:rPr lang="en-US" dirty="0" err="1"/>
              <a:t>maiorrum</a:t>
            </a:r>
            <a:r>
              <a:rPr lang="en-US" dirty="0"/>
              <a:t>, </a:t>
            </a:r>
            <a:r>
              <a:rPr lang="en-US" dirty="0" err="1"/>
              <a:t>eatur</a:t>
            </a:r>
            <a:r>
              <a:rPr lang="en-US" dirty="0"/>
              <a:t>?</a:t>
            </a:r>
          </a:p>
          <a:p>
            <a:pPr lvl="0"/>
            <a:r>
              <a:rPr lang="en-US" dirty="0" err="1"/>
              <a:t>Nime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quo </a:t>
            </a:r>
            <a:r>
              <a:rPr lang="en-US" dirty="0" err="1"/>
              <a:t>int</a:t>
            </a:r>
            <a:r>
              <a:rPr lang="en-US" dirty="0"/>
              <a:t>, quo </a:t>
            </a:r>
            <a:r>
              <a:rPr lang="en-US" dirty="0" err="1"/>
              <a:t>eatecta</a:t>
            </a:r>
            <a:r>
              <a:rPr lang="en-US" dirty="0"/>
              <a:t> </a:t>
            </a:r>
            <a:r>
              <a:rPr lang="en-US" dirty="0" err="1"/>
              <a:t>sperum</a:t>
            </a:r>
            <a:r>
              <a:rPr lang="en-US" dirty="0"/>
              <a:t> </a:t>
            </a:r>
            <a:r>
              <a:rPr lang="en-US" dirty="0" err="1"/>
              <a:t>imo</a:t>
            </a:r>
            <a:r>
              <a:rPr lang="en-US" dirty="0"/>
              <a:t> </a:t>
            </a:r>
            <a:r>
              <a:rPr lang="en-US" dirty="0" err="1"/>
              <a:t>totatem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quam, </a:t>
            </a:r>
            <a:r>
              <a:rPr lang="en-US" dirty="0" err="1"/>
              <a:t>corrum</a:t>
            </a:r>
            <a:r>
              <a:rPr lang="en-US" dirty="0"/>
              <a:t> rem </a:t>
            </a:r>
            <a:r>
              <a:rPr lang="en-US" dirty="0" err="1"/>
              <a:t>incius</a:t>
            </a:r>
            <a:r>
              <a:rPr lang="en-US" dirty="0"/>
              <a:t>,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045" y="1457325"/>
            <a:ext cx="4475162" cy="30412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DED56E2-0411-764D-AC87-6FB6763BE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8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80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39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02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22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89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37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35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257E12C-0761-1F44-AE42-1C9FF4821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2534" y="105833"/>
            <a:ext cx="2218269" cy="19409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9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Month 0000</a:t>
            </a:r>
          </a:p>
        </p:txBody>
      </p:sp>
    </p:spTree>
    <p:extLst>
      <p:ext uri="{BB962C8B-B14F-4D97-AF65-F5344CB8AC3E}">
        <p14:creationId xmlns:p14="http://schemas.microsoft.com/office/powerpoint/2010/main" val="3899210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—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C2B83DE-E7DE-8B44-BBB7-A498CBC4C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5692"/>
            <a:ext cx="7886700" cy="994172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6ED90-5557-214B-BEC0-0C82B6B67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2534" y="71967"/>
            <a:ext cx="2218269" cy="19409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9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Month 0000</a:t>
            </a:r>
          </a:p>
        </p:txBody>
      </p:sp>
    </p:spTree>
    <p:extLst>
      <p:ext uri="{BB962C8B-B14F-4D97-AF65-F5344CB8AC3E}">
        <p14:creationId xmlns:p14="http://schemas.microsoft.com/office/powerpoint/2010/main" val="63943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4789347"/>
            <a:ext cx="2133600" cy="273844"/>
          </a:xfrm>
          <a:prstGeom prst="rect">
            <a:avLst/>
          </a:prstGeom>
        </p:spPr>
        <p:txBody>
          <a:bodyPr/>
          <a:lstStyle/>
          <a:p>
            <a:fld id="{9E16FA12-5FEF-D045-BD27-0456FD2CFB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045" y="1457325"/>
            <a:ext cx="8220755" cy="26725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21214" y="4182666"/>
            <a:ext cx="4065587" cy="357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825" b="0" i="1" baseline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Caption goes here...</a:t>
            </a:r>
            <a:r>
              <a:rPr lang="en-US" dirty="0" err="1"/>
              <a:t>blablablablablabla</a:t>
            </a:r>
            <a:r>
              <a:rPr lang="en-US" dirty="0"/>
              <a:t> </a:t>
            </a:r>
            <a:r>
              <a:rPr lang="en-US" dirty="0" err="1"/>
              <a:t>blablablablablabla</a:t>
            </a:r>
            <a:r>
              <a:rPr lang="en-US" dirty="0"/>
              <a:t> </a:t>
            </a:r>
            <a:r>
              <a:rPr lang="en-US" dirty="0" err="1"/>
              <a:t>blablablablablabla</a:t>
            </a:r>
            <a:r>
              <a:rPr lang="en-US" dirty="0"/>
              <a:t> </a:t>
            </a:r>
            <a:r>
              <a:rPr lang="en-US" dirty="0" err="1"/>
              <a:t>blablablablablabla</a:t>
            </a:r>
            <a:r>
              <a:rPr lang="en-US" dirty="0"/>
              <a:t> </a:t>
            </a:r>
            <a:r>
              <a:rPr lang="en-US" dirty="0" err="1"/>
              <a:t>blablablablablabla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282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9F5F-96B1-1B44-A487-B5A2ED8B9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018" y="473639"/>
            <a:ext cx="4269004" cy="2098111"/>
          </a:xfrm>
          <a:prstGeom prst="rect">
            <a:avLst/>
          </a:prstGeom>
        </p:spPr>
        <p:txBody>
          <a:bodyPr anchor="t"/>
          <a:lstStyle>
            <a:lvl1pPr algn="l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EE7B1-7CA8-DB4F-BEA2-AEC9ACA70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017" y="2813538"/>
            <a:ext cx="4269003" cy="10226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04516-84F1-1947-9924-63D89C3A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80017" y="4040929"/>
            <a:ext cx="2057400" cy="274637"/>
          </a:xfrm>
        </p:spPr>
        <p:txBody>
          <a:bodyPr/>
          <a:lstStyle>
            <a:lvl1pPr>
              <a:defRPr>
                <a:solidFill>
                  <a:srgbClr val="1987CC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Placeholder 26" descr="CalDesal Logo&#10;&#10;Description automatically generated">
            <a:extLst>
              <a:ext uri="{FF2B5EF4-FFF2-40B4-BE49-F238E27FC236}">
                <a16:creationId xmlns:a16="http://schemas.microsoft.com/office/drawing/2014/main" id="{CEC45204-2AA7-EE47-A9A4-D5BEF50E6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t="34569" r="25294" b="34981"/>
          <a:stretch/>
        </p:blipFill>
        <p:spPr>
          <a:xfrm>
            <a:off x="4572000" y="4427527"/>
            <a:ext cx="783359" cy="4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2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AF17-0E4E-8D41-9BFC-3E629BB3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FACA-0249-984E-ACE6-52EC5AD28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5CB57-6C9F-EB48-B5A2-CD81C50D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E7D2-6320-DB4F-A05A-CB6F1727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13513-3A01-9D41-B107-B5E76115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11EC-5CA8-CF43-861B-646CAB96B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8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26B9-9B14-F04D-A60C-C0DA7F754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3902C-3C8E-C04C-9E73-4E1559818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C2A2F-F3BA-314A-9CC7-6B512F15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E4377-7705-7240-98E7-84C0D657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E3B16-42FE-7C43-AFA8-2A3461C3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11EC-5CA8-CF43-861B-646CAB96B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2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21B9-CED9-F44F-AAE2-DC6F01E2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F51AA-3D4C-DF48-B140-75EA90371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DFF4C-72CD-EA4E-BEB1-A1F61DFF7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5E04D-2CE4-8E4E-909E-429420A9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86FA9-6399-B248-8EB8-EBC17B91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9A79D-CCBB-6F4F-BD7A-7D39F641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11EC-5CA8-CF43-861B-646CAB96B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4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21CD-AC56-6C49-9951-DC088EF5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811F-A286-C645-ABFC-0853FA9A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121A5-E9CF-5E48-9E4F-FB775C7BA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2EE413-67A6-9149-9C3E-9A16CA4B7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A4CFC-CC00-FB4A-8160-F68388D88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00FEF-52C6-A94A-866D-97FCDB3D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E3201-DE74-354B-A28C-C239627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4CDAC-75C7-554B-8E40-F5FA47E7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11EC-5CA8-CF43-861B-646CAB96B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4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1FEE81-DFC0-7743-8D1F-FFF79BECA500}"/>
              </a:ext>
            </a:extLst>
          </p:cNvPr>
          <p:cNvSpPr/>
          <p:nvPr userDrawn="1"/>
        </p:nvSpPr>
        <p:spPr>
          <a:xfrm>
            <a:off x="0" y="0"/>
            <a:ext cx="9144000" cy="1243079"/>
          </a:xfrm>
          <a:prstGeom prst="rect">
            <a:avLst/>
          </a:prstGeom>
          <a:solidFill>
            <a:srgbClr val="1987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457199" y="75577"/>
            <a:ext cx="8229600" cy="1231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634F8A-5975-714B-8B09-6C41B4F667AB}"/>
              </a:ext>
            </a:extLst>
          </p:cNvPr>
          <p:cNvCxnSpPr/>
          <p:nvPr userDrawn="1"/>
        </p:nvCxnSpPr>
        <p:spPr>
          <a:xfrm>
            <a:off x="-1" y="1250916"/>
            <a:ext cx="9144000" cy="0"/>
          </a:xfrm>
          <a:prstGeom prst="line">
            <a:avLst/>
          </a:prstGeom>
          <a:ln w="53975">
            <a:solidFill>
              <a:srgbClr val="F3CF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AADB34-B46E-894E-A1A7-0894D9184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55FC30-04E3-2A48-BDA7-6578B3AECF6B}"/>
              </a:ext>
            </a:extLst>
          </p:cNvPr>
          <p:cNvCxnSpPr/>
          <p:nvPr userDrawn="1"/>
        </p:nvCxnSpPr>
        <p:spPr>
          <a:xfrm flipV="1">
            <a:off x="8167841" y="4797527"/>
            <a:ext cx="0" cy="217385"/>
          </a:xfrm>
          <a:prstGeom prst="line">
            <a:avLst/>
          </a:prstGeom>
          <a:ln w="9525" cmpd="sng">
            <a:solidFill>
              <a:srgbClr val="F3CF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26" descr="CalDesal Logo&#10;&#10;Description automatically generated">
            <a:extLst>
              <a:ext uri="{FF2B5EF4-FFF2-40B4-BE49-F238E27FC236}">
                <a16:creationId xmlns:a16="http://schemas.microsoft.com/office/drawing/2014/main" id="{D68B170C-16A8-AA43-8CC9-623F13A16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t="34569" r="25294" b="34981"/>
          <a:stretch/>
        </p:blipFill>
        <p:spPr>
          <a:xfrm>
            <a:off x="7718425" y="4797260"/>
            <a:ext cx="351787" cy="2176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CDC63-302A-6F47-B742-35A7902E9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C7352-4FD4-A749-A64B-BEFA320E0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1171D-7932-6B4D-98E8-F1AEA0FB7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43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671" r:id="rId2"/>
    <p:sldLayoutId id="2147483670" r:id="rId3"/>
    <p:sldLayoutId id="2147483675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l" defTabSz="342900" rtl="0" eaLnBrk="1" latinLnBrk="0" hangingPunct="1">
        <a:spcBef>
          <a:spcPct val="0"/>
        </a:spcBef>
        <a:buNone/>
        <a:defRPr sz="3000" b="1" i="0" kern="1200">
          <a:solidFill>
            <a:schemeClr val="bg1"/>
          </a:solidFill>
          <a:latin typeface="Arial" panose="020B0604020202020204" pitchFamily="34" charset="0"/>
          <a:ea typeface="Helvetica Neue Condensed Black" panose="02000503000000020004" pitchFamily="2" charset="0"/>
          <a:cs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10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lnSpc>
          <a:spcPct val="110000"/>
        </a:lnSpc>
        <a:spcBef>
          <a:spcPct val="20000"/>
        </a:spcBef>
        <a:buFont typeface="Arial"/>
        <a:buChar char="–"/>
        <a:defRPr sz="10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lnSpc>
          <a:spcPct val="110000"/>
        </a:lnSpc>
        <a:spcBef>
          <a:spcPct val="20000"/>
        </a:spcBef>
        <a:buFont typeface="Arial"/>
        <a:buChar char="•"/>
        <a:defRPr sz="10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lnSpc>
          <a:spcPct val="110000"/>
        </a:lnSpc>
        <a:spcBef>
          <a:spcPct val="20000"/>
        </a:spcBef>
        <a:buFont typeface="Arial"/>
        <a:buChar char="–"/>
        <a:defRPr sz="10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lnSpc>
          <a:spcPct val="110000"/>
        </a:lnSpc>
        <a:spcBef>
          <a:spcPct val="20000"/>
        </a:spcBef>
        <a:buFont typeface="Arial"/>
        <a:buChar char="»"/>
        <a:defRPr sz="10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F9B3C-7FBC-9D45-8A94-D1282AB55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DCC77-A678-6947-8AFC-168FEC12A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CD2B1-2E7F-A147-AE39-CFC7EB61F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11EC-5CA8-CF43-861B-646CAB96BE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974447-B49C-A84D-9F9B-E24B973C8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8100" t="538" r="15037" b="141"/>
          <a:stretch/>
        </p:blipFill>
        <p:spPr>
          <a:xfrm>
            <a:off x="0" y="0"/>
            <a:ext cx="43144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C2DCE-082B-6440-BD17-F34E7B2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2" y="274638"/>
            <a:ext cx="8204531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A801-F1E5-C341-898D-0BE65F148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3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929DE-7B0F-B148-A175-E03136075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077FAA-FD07-1248-8EE9-0E7FE1AA68E1}"/>
              </a:ext>
            </a:extLst>
          </p:cNvPr>
          <p:cNvSpPr/>
          <p:nvPr userDrawn="1"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rgbClr val="1987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995F52-1623-2D40-B2EE-667C6B8BF25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57197" y="2"/>
            <a:ext cx="2" cy="5143498"/>
          </a:xfrm>
          <a:prstGeom prst="line">
            <a:avLst/>
          </a:prstGeom>
          <a:ln w="53975">
            <a:solidFill>
              <a:srgbClr val="F3CF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297CD5-860D-7146-A653-D4CE0D7C4F92}"/>
              </a:ext>
            </a:extLst>
          </p:cNvPr>
          <p:cNvCxnSpPr/>
          <p:nvPr userDrawn="1"/>
        </p:nvCxnSpPr>
        <p:spPr>
          <a:xfrm flipV="1">
            <a:off x="8167841" y="4797527"/>
            <a:ext cx="0" cy="217385"/>
          </a:xfrm>
          <a:prstGeom prst="line">
            <a:avLst/>
          </a:prstGeom>
          <a:ln w="9525" cmpd="sng">
            <a:solidFill>
              <a:srgbClr val="F3CF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Placeholder 26" descr="CalDesal Logo&#10;&#10;Description automatically generated">
            <a:extLst>
              <a:ext uri="{FF2B5EF4-FFF2-40B4-BE49-F238E27FC236}">
                <a16:creationId xmlns:a16="http://schemas.microsoft.com/office/drawing/2014/main" id="{3BDDE0B9-2819-7A43-B361-C8ABEA8C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t="34569" r="25294" b="34981"/>
          <a:stretch/>
        </p:blipFill>
        <p:spPr>
          <a:xfrm>
            <a:off x="7718425" y="4797260"/>
            <a:ext cx="351787" cy="217652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E6C16F6-40F0-7C41-A637-84602F6F0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2EA6615-8692-ED4E-BBAA-78B172634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6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54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ED742A6-5EE5-E248-9DAE-09BA4B2B5F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6038" b="6038"/>
          <a:stretch/>
        </p:blipFill>
        <p:spPr>
          <a:xfrm>
            <a:off x="0" y="0"/>
            <a:ext cx="9144000" cy="452232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0F4F6A-D086-624E-9DE5-7222032C1C93}"/>
              </a:ext>
            </a:extLst>
          </p:cNvPr>
          <p:cNvCxnSpPr/>
          <p:nvPr userDrawn="1"/>
        </p:nvCxnSpPr>
        <p:spPr>
          <a:xfrm>
            <a:off x="-1" y="4528429"/>
            <a:ext cx="9144000" cy="0"/>
          </a:xfrm>
          <a:prstGeom prst="line">
            <a:avLst/>
          </a:prstGeom>
          <a:ln w="63500">
            <a:solidFill>
              <a:srgbClr val="F3CF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FD2AEC-EE1E-824D-9EAB-19E626B1D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077F4-9C91-7945-8253-FF0CDB8AE207}"/>
              </a:ext>
            </a:extLst>
          </p:cNvPr>
          <p:cNvCxnSpPr/>
          <p:nvPr userDrawn="1"/>
        </p:nvCxnSpPr>
        <p:spPr>
          <a:xfrm flipV="1">
            <a:off x="8167841" y="4797527"/>
            <a:ext cx="0" cy="217385"/>
          </a:xfrm>
          <a:prstGeom prst="line">
            <a:avLst/>
          </a:prstGeom>
          <a:ln w="9525" cmpd="sng">
            <a:solidFill>
              <a:srgbClr val="F3CF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26" descr="CalDesal Logo&#10;&#10;Description automatically generated">
            <a:extLst>
              <a:ext uri="{FF2B5EF4-FFF2-40B4-BE49-F238E27FC236}">
                <a16:creationId xmlns:a16="http://schemas.microsoft.com/office/drawing/2014/main" id="{949AFA81-E52A-D844-9607-A1AC486CC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t="34569" r="25294" b="34981"/>
          <a:stretch/>
        </p:blipFill>
        <p:spPr>
          <a:xfrm>
            <a:off x="7718425" y="4797260"/>
            <a:ext cx="351787" cy="21765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87CDFF6-12B8-6F4E-9DD8-F3DBB8544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2707" y="472993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87C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1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9C5F24-A6DD-D841-B94A-E4BBF42179E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6038" b="6038"/>
          <a:stretch/>
        </p:blipFill>
        <p:spPr>
          <a:xfrm>
            <a:off x="0" y="0"/>
            <a:ext cx="9144000" cy="4522325"/>
          </a:xfrm>
          <a:prstGeom prst="rect">
            <a:avLst/>
          </a:prstGeom>
        </p:spPr>
      </p:pic>
      <p:pic>
        <p:nvPicPr>
          <p:cNvPr id="12" name="Picture Placeholder 26" descr="CalDesal Logo&#10;&#10;Description automatically generated">
            <a:extLst>
              <a:ext uri="{FF2B5EF4-FFF2-40B4-BE49-F238E27FC236}">
                <a16:creationId xmlns:a16="http://schemas.microsoft.com/office/drawing/2014/main" id="{F474B195-3823-F74A-A1B9-58C46C949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t="34569" r="25294" b="34981"/>
          <a:stretch/>
        </p:blipFill>
        <p:spPr>
          <a:xfrm>
            <a:off x="273492" y="273844"/>
            <a:ext cx="2767716" cy="1712399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21000"/>
              </a:scheme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92F7F6-E2E2-2E46-89AC-75B428666E8C}"/>
              </a:ext>
            </a:extLst>
          </p:cNvPr>
          <p:cNvCxnSpPr/>
          <p:nvPr userDrawn="1"/>
        </p:nvCxnSpPr>
        <p:spPr>
          <a:xfrm>
            <a:off x="-1" y="4528429"/>
            <a:ext cx="9144000" cy="0"/>
          </a:xfrm>
          <a:prstGeom prst="line">
            <a:avLst/>
          </a:prstGeom>
          <a:ln w="63500">
            <a:solidFill>
              <a:srgbClr val="F3CF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9212B2-31CC-2547-A67F-29EF970A6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F123-D4FE-DC41-B715-A8DA5B9C2A1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2963AD-5BDF-DF48-8FAE-77CB3C483F17}"/>
              </a:ext>
            </a:extLst>
          </p:cNvPr>
          <p:cNvCxnSpPr/>
          <p:nvPr userDrawn="1"/>
        </p:nvCxnSpPr>
        <p:spPr>
          <a:xfrm flipV="1">
            <a:off x="8167841" y="4797527"/>
            <a:ext cx="0" cy="217385"/>
          </a:xfrm>
          <a:prstGeom prst="line">
            <a:avLst/>
          </a:prstGeom>
          <a:ln w="9525" cmpd="sng">
            <a:solidFill>
              <a:srgbClr val="F3CF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Placeholder 26" descr="CalDesal Logo&#10;&#10;Description automatically generated">
            <a:extLst>
              <a:ext uri="{FF2B5EF4-FFF2-40B4-BE49-F238E27FC236}">
                <a16:creationId xmlns:a16="http://schemas.microsoft.com/office/drawing/2014/main" id="{FDBE8B72-D959-3245-9A59-39407FDC8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9" t="34569" r="25294" b="34981"/>
          <a:stretch/>
        </p:blipFill>
        <p:spPr>
          <a:xfrm>
            <a:off x="7718425" y="4797260"/>
            <a:ext cx="351787" cy="21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3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03D0-C01D-7643-B227-DD048FE0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Year in Review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A3879-8DFE-7144-9DCF-96C0E48F26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6FA12-5FEF-D045-BD27-0456FD2CFB1C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F8CC622D-EC1B-254F-89F3-54EDAD5C5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</p:spPr>
        <p:txBody>
          <a:bodyPr/>
          <a:lstStyle/>
          <a:p>
            <a:endParaRPr lang="en-US" dirty="0">
              <a:solidFill>
                <a:srgbClr val="1987CC"/>
              </a:solidFill>
            </a:endParaRPr>
          </a:p>
        </p:txBody>
      </p:sp>
      <p:pic>
        <p:nvPicPr>
          <p:cNvPr id="3080" name="Picture 8" descr="Forge Ahead! – Bamikeadeyemiwrites">
            <a:extLst>
              <a:ext uri="{FF2B5EF4-FFF2-40B4-BE49-F238E27FC236}">
                <a16:creationId xmlns:a16="http://schemas.microsoft.com/office/drawing/2014/main" id="{3092D17B-A67E-4835-B8DA-02E8182E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31" y="1338263"/>
            <a:ext cx="3884085" cy="335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inp Trojan introduces Coronavirus Finder as a new lure | Kaspersky  official blog">
            <a:extLst>
              <a:ext uri="{FF2B5EF4-FFF2-40B4-BE49-F238E27FC236}">
                <a16:creationId xmlns:a16="http://schemas.microsoft.com/office/drawing/2014/main" id="{80BD4896-7579-4434-8EE3-B68E71BFE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3" y="1349763"/>
            <a:ext cx="4470400" cy="34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8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9589-AB02-4FE0-9D52-5535B8E1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2021-22 Strategic Plan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A90D7-1AE7-4C8B-84ED-F9DFB935F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B8ECCE-564B-4021-9278-D9B5A3F7E8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B602C6-6744-433A-9D46-F070A9FB74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7948" y="1077807"/>
            <a:ext cx="3409515" cy="39693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43008C-E394-4F9A-BB6C-8DC8B013C156}"/>
              </a:ext>
            </a:extLst>
          </p:cNvPr>
          <p:cNvSpPr txBox="1"/>
          <p:nvPr/>
        </p:nvSpPr>
        <p:spPr>
          <a:xfrm>
            <a:off x="149628" y="3503459"/>
            <a:ext cx="45886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Finished first Strategic Plan as a foundation for future more traditional longer-term plans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F791A-5CD3-4413-8A31-29D309E87560}"/>
              </a:ext>
            </a:extLst>
          </p:cNvPr>
          <p:cNvSpPr txBox="1"/>
          <p:nvPr/>
        </p:nvSpPr>
        <p:spPr>
          <a:xfrm>
            <a:off x="149629" y="1738665"/>
            <a:ext cx="4588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Held a three-hour Strategic Planning meeting and worked through three drafts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40C4F1-3D1F-45C2-B2BA-EA2F3CDCEF03}"/>
              </a:ext>
            </a:extLst>
          </p:cNvPr>
          <p:cNvSpPr txBox="1"/>
          <p:nvPr/>
        </p:nvSpPr>
        <p:spPr>
          <a:xfrm>
            <a:off x="149629" y="2638034"/>
            <a:ext cx="4588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organization’s priorities and goals to work towards in 2021 and 2022</a:t>
            </a:r>
          </a:p>
        </p:txBody>
      </p:sp>
    </p:spTree>
    <p:extLst>
      <p:ext uri="{BB962C8B-B14F-4D97-AF65-F5344CB8AC3E}">
        <p14:creationId xmlns:p14="http://schemas.microsoft.com/office/powerpoint/2010/main" val="283667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03D0-C01D-7643-B227-DD048FE0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External Collaboration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A3879-8DFE-7144-9DCF-96C0E48F26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6FA12-5FEF-D045-BD27-0456FD2CFB1C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F8CC622D-EC1B-254F-89F3-54EDAD5C5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</p:spPr>
        <p:txBody>
          <a:bodyPr/>
          <a:lstStyle/>
          <a:p>
            <a:endParaRPr lang="en-US" dirty="0">
              <a:solidFill>
                <a:srgbClr val="1987C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67D987-867C-4A21-925B-A338118A19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8527" y="1764161"/>
            <a:ext cx="3755800" cy="284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175F6A7-E56B-4B95-A1AE-9CD31E572A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2" y="2654531"/>
            <a:ext cx="2227667" cy="953193"/>
          </a:xfrm>
          <a:prstGeom prst="rect">
            <a:avLst/>
          </a:prstGeom>
        </p:spPr>
      </p:pic>
      <p:pic>
        <p:nvPicPr>
          <p:cNvPr id="1028" name="Picture 4" descr="California Urban Water Agencies - Public Policy Institute of California">
            <a:extLst>
              <a:ext uri="{FF2B5EF4-FFF2-40B4-BE49-F238E27FC236}">
                <a16:creationId xmlns:a16="http://schemas.microsoft.com/office/drawing/2014/main" id="{0DB13E3A-6D7E-4852-96B3-83462EA23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88" y="2212981"/>
            <a:ext cx="2857500" cy="157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9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C2388-3123-46CA-A5E9-1A0287B3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ED Performance Evaluation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423B2-9E37-4253-924C-C50F62854A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/>
              <a:t>First 6-month informal check-in to ensure on right track</a:t>
            </a:r>
          </a:p>
          <a:p>
            <a:r>
              <a:rPr lang="en-US" sz="2400" dirty="0"/>
              <a:t>Annual Executive Committee formal review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5279A-6E74-4E12-B004-F27DC5114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F2B2B6-487F-43D0-BD74-430D2C4D9C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Image result for performance evaluation">
            <a:extLst>
              <a:ext uri="{FF2B5EF4-FFF2-40B4-BE49-F238E27FC236}">
                <a16:creationId xmlns:a16="http://schemas.microsoft.com/office/drawing/2014/main" id="{C0B75E2F-889E-4F53-8EE9-47953EFCFC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185">
            <a:off x="5180513" y="2775969"/>
            <a:ext cx="3159338" cy="1571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98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6E19-4D8B-4F69-9B15-BC128334D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Ongoing Recruitment and Retention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2BDBDD-3D76-468E-99F0-1C7A74589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A62777-F5B3-4EB6-9ACD-CE4BB8642D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Indar">
            <a:extLst>
              <a:ext uri="{FF2B5EF4-FFF2-40B4-BE49-F238E27FC236}">
                <a16:creationId xmlns:a16="http://schemas.microsoft.com/office/drawing/2014/main" id="{19016259-7320-4920-9ABF-F595B6F7BA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24" y="2629230"/>
            <a:ext cx="1677336" cy="726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B3B8C7-0D2C-4624-8FF2-7DBF1A7299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245562"/>
            <a:ext cx="16383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WB">
            <a:extLst>
              <a:ext uri="{FF2B5EF4-FFF2-40B4-BE49-F238E27FC236}">
                <a16:creationId xmlns:a16="http://schemas.microsoft.com/office/drawing/2014/main" id="{DC464BC5-8FF1-407C-A040-76077DDBE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34" y="1587902"/>
            <a:ext cx="2107057" cy="61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iller Marine Science and Consulting">
            <a:extLst>
              <a:ext uri="{FF2B5EF4-FFF2-40B4-BE49-F238E27FC236}">
                <a16:creationId xmlns:a16="http://schemas.microsoft.com/office/drawing/2014/main" id="{EC305437-CACF-4D0C-9273-76A4AD308A8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07" y="1381125"/>
            <a:ext cx="1218057" cy="132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B3A738-354E-4401-89BB-6EB5B20B4A8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76" y="1522476"/>
            <a:ext cx="1517904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E1BD5A-1FD4-413A-BC0E-F6A2109A829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55" y="3767862"/>
            <a:ext cx="3920747" cy="836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BA6618-8303-4CC7-87C4-3199BABE912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3" y="2816886"/>
            <a:ext cx="1441239" cy="95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953915-2C48-49B0-83A9-746737ED776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2" y="3836112"/>
            <a:ext cx="2480988" cy="1307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75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0F5E-1333-4C35-90A3-DB6920F1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Looking forward to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88204-0F15-4594-8D29-125F14506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Covid-19 Vaccine</a:t>
            </a:r>
          </a:p>
          <a:p>
            <a:r>
              <a:rPr lang="en-US" dirty="0"/>
              <a:t>Return of In-Person Events</a:t>
            </a:r>
          </a:p>
          <a:p>
            <a:r>
              <a:rPr lang="en-US" dirty="0"/>
              <a:t>Bylaws Update</a:t>
            </a:r>
          </a:p>
          <a:p>
            <a:r>
              <a:rPr lang="en-US" dirty="0"/>
              <a:t>Continue Steady Growth</a:t>
            </a:r>
          </a:p>
          <a:p>
            <a:r>
              <a:rPr lang="en-US" dirty="0"/>
              <a:t>Focus on Strategic Plan Priorities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E3C83-3B89-4F6E-9536-BA86ADFBA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028D38-7974-4801-9F97-F36E8E885C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lu Vaccine Selections Suggest This Year's Shot May Be Off the Mark -  Scientific American">
            <a:extLst>
              <a:ext uri="{FF2B5EF4-FFF2-40B4-BE49-F238E27FC236}">
                <a16:creationId xmlns:a16="http://schemas.microsoft.com/office/drawing/2014/main" id="{87404039-F38C-42E6-AFE2-D695020A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8" y="2133004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D427-3557-455B-8A08-469F39CF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THANK YOU CALDESAL MEMBERS!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F8990-2235-4D8C-9481-4D380FCB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DB864-2F27-4E83-9483-915879BF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FFD08-6AAE-40F7-89DF-7938D3A6A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1B83C-9B65-4E99-B09E-4B7CD6474E59}"/>
              </a:ext>
            </a:extLst>
          </p:cNvPr>
          <p:cNvSpPr txBox="1"/>
          <p:nvPr/>
        </p:nvSpPr>
        <p:spPr>
          <a:xfrm>
            <a:off x="628650" y="1777753"/>
            <a:ext cx="4584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appreciate and value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investment in our organization!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8" name="Picture 7" descr="Donation Clipart Hand Heart - Blue Yellow Heart Png, Cliparts &amp; Cartoons -  Jing.fm">
            <a:extLst>
              <a:ext uri="{FF2B5EF4-FFF2-40B4-BE49-F238E27FC236}">
                <a16:creationId xmlns:a16="http://schemas.microsoft.com/office/drawing/2014/main" id="{9DA5865C-17F0-44DE-AAE2-6BBF556F02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34" y="1295400"/>
            <a:ext cx="4021666" cy="3471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05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03D0-C01D-7643-B227-DD048FE0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effectLst/>
                <a:ea typeface="Calibri" panose="020F0502020204030204" pitchFamily="34" charset="0"/>
              </a:rPr>
              <a:t>Cal Matters </a:t>
            </a:r>
            <a:r>
              <a:rPr lang="en-US" sz="3200" dirty="0">
                <a:ea typeface="Calibri" panose="020F0502020204030204" pitchFamily="34" charset="0"/>
              </a:rPr>
              <a:t>Publishes CalDesal </a:t>
            </a:r>
            <a:r>
              <a:rPr lang="en-US" sz="3200" dirty="0">
                <a:effectLst/>
                <a:ea typeface="Calibri" panose="020F0502020204030204" pitchFamily="34" charset="0"/>
              </a:rPr>
              <a:t>Op-Ed </a:t>
            </a:r>
            <a:br>
              <a:rPr lang="en-US" sz="3200" dirty="0">
                <a:effectLst/>
                <a:ea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A3879-8DFE-7144-9DCF-96C0E48F26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6FA12-5FEF-D045-BD27-0456FD2CFB1C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F8CC622D-EC1B-254F-89F3-54EDAD5C5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</p:spPr>
        <p:txBody>
          <a:bodyPr/>
          <a:lstStyle/>
          <a:p>
            <a:endParaRPr lang="en-US" dirty="0">
              <a:solidFill>
                <a:srgbClr val="1987C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688069-8F73-4E73-AE24-874A63F09B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233" y="2094779"/>
            <a:ext cx="2729108" cy="190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1481539-EE4B-4906-B934-550DC15C4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53380" y="1773620"/>
            <a:ext cx="2729108" cy="2549497"/>
          </a:xfrm>
          <a:prstGeom prst="rect">
            <a:avLst/>
          </a:prstGeom>
        </p:spPr>
      </p:pic>
      <p:pic>
        <p:nvPicPr>
          <p:cNvPr id="10" name="Picture 9" descr="A picture containing text, book, shelf, stack&#10;&#10;Description automatically generated">
            <a:extLst>
              <a:ext uri="{FF2B5EF4-FFF2-40B4-BE49-F238E27FC236}">
                <a16:creationId xmlns:a16="http://schemas.microsoft.com/office/drawing/2014/main" id="{BEE3B5DB-F187-453B-8BA4-21D851D16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559943" y="1665686"/>
            <a:ext cx="2729112" cy="27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0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03D0-C01D-7643-B227-DD048FE0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</a:rPr>
              <a:t>Annual CalDesal Conference</a:t>
            </a:r>
            <a:r>
              <a:rPr lang="en-US" sz="3200" dirty="0">
                <a:effectLst/>
                <a:ea typeface="Calibri" panose="020F0502020204030204" pitchFamily="34" charset="0"/>
              </a:rPr>
              <a:t> </a:t>
            </a:r>
            <a:br>
              <a:rPr lang="en-US" sz="3200" dirty="0">
                <a:effectLst/>
                <a:ea typeface="Calibri" panose="020F0502020204030204" pitchFamily="34" charset="0"/>
              </a:rPr>
            </a:br>
            <a:r>
              <a:rPr lang="en-US" sz="3200" dirty="0">
                <a:effectLst/>
                <a:ea typeface="Calibri" panose="020F0502020204030204" pitchFamily="34" charset="0"/>
              </a:rPr>
              <a:t>February 6 &amp; 7, 2020 in Santa Barbara</a:t>
            </a:r>
            <a:br>
              <a:rPr lang="en-US" sz="3200" dirty="0">
                <a:effectLst/>
                <a:ea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A3879-8DFE-7144-9DCF-96C0E48F26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6FA12-5FEF-D045-BD27-0456FD2CFB1C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F8CC622D-EC1B-254F-89F3-54EDAD5C5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</p:spPr>
        <p:txBody>
          <a:bodyPr/>
          <a:lstStyle/>
          <a:p>
            <a:endParaRPr lang="en-US" dirty="0">
              <a:solidFill>
                <a:srgbClr val="1987C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C8C1E-5283-4F6A-988C-98260361EE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502" y="1456085"/>
            <a:ext cx="3145994" cy="284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5487F5-5B88-42CA-9175-1757FA0B41AA}"/>
              </a:ext>
            </a:extLst>
          </p:cNvPr>
          <p:cNvSpPr txBox="1"/>
          <p:nvPr/>
        </p:nvSpPr>
        <p:spPr>
          <a:xfrm>
            <a:off x="3522846" y="1252299"/>
            <a:ext cx="2650201" cy="244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$21,250 registrations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$19,250 sponsors and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vendors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100 attendees</a:t>
            </a:r>
          </a:p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of Santa Barbara desal plant tour</a:t>
            </a:r>
          </a:p>
          <a:p>
            <a:pPr marR="0"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4C0FF6-DC95-471F-BAD4-BBF39AB34B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00" y="1377278"/>
            <a:ext cx="2650200" cy="2693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36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03D0-C01D-7643-B227-DD048FE0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ea typeface="Calibri" panose="020F0502020204030204" pitchFamily="34" charset="0"/>
              </a:rPr>
              <a:t>Consistent</a:t>
            </a:r>
            <a:r>
              <a:rPr lang="en-US" sz="3200" dirty="0">
                <a:ea typeface="Calibri" panose="020F0502020204030204" pitchFamily="34" charset="0"/>
              </a:rPr>
              <a:t> and</a:t>
            </a:r>
            <a:r>
              <a:rPr lang="en-US" sz="3200" dirty="0">
                <a:effectLst/>
                <a:ea typeface="Calibri" panose="020F0502020204030204" pitchFamily="34" charset="0"/>
              </a:rPr>
              <a:t> Reliable </a:t>
            </a:r>
            <a:br>
              <a:rPr lang="en-US" sz="3200" dirty="0">
                <a:effectLst/>
                <a:ea typeface="Calibri" panose="020F0502020204030204" pitchFamily="34" charset="0"/>
              </a:rPr>
            </a:br>
            <a:r>
              <a:rPr lang="en-US" sz="3200" dirty="0">
                <a:effectLst/>
                <a:ea typeface="Calibri" panose="020F0502020204030204" pitchFamily="34" charset="0"/>
              </a:rPr>
              <a:t>Policy </a:t>
            </a:r>
            <a:r>
              <a:rPr lang="en-US" sz="3200" dirty="0">
                <a:ea typeface="Calibri" panose="020F0502020204030204" pitchFamily="34" charset="0"/>
              </a:rPr>
              <a:t>C</a:t>
            </a:r>
            <a:r>
              <a:rPr lang="en-US" sz="3200" dirty="0">
                <a:effectLst/>
                <a:ea typeface="Calibri" panose="020F0502020204030204" pitchFamily="34" charset="0"/>
              </a:rPr>
              <a:t>ommittee </a:t>
            </a:r>
            <a:r>
              <a:rPr lang="en-US" sz="3200" dirty="0">
                <a:ea typeface="Calibri" panose="020F0502020204030204" pitchFamily="34" charset="0"/>
              </a:rPr>
              <a:t>M</a:t>
            </a:r>
            <a:r>
              <a:rPr lang="en-US" sz="3200" dirty="0">
                <a:effectLst/>
                <a:ea typeface="Calibri" panose="020F0502020204030204" pitchFamily="34" charset="0"/>
              </a:rPr>
              <a:t>eetings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A3879-8DFE-7144-9DCF-96C0E48F26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6FA12-5FEF-D045-BD27-0456FD2CFB1C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F8CC622D-EC1B-254F-89F3-54EDAD5C5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</p:spPr>
        <p:txBody>
          <a:bodyPr/>
          <a:lstStyle/>
          <a:p>
            <a:endParaRPr lang="en-US" dirty="0">
              <a:solidFill>
                <a:srgbClr val="1987CC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8CAA1A-5541-43BE-8605-FD2D48735D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10" y="1623060"/>
            <a:ext cx="2876550" cy="24117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63E568-5A6A-4969-9170-4CB39B63A1E5}"/>
              </a:ext>
            </a:extLst>
          </p:cNvPr>
          <p:cNvSpPr txBox="1"/>
          <p:nvPr/>
        </p:nvSpPr>
        <p:spPr>
          <a:xfrm>
            <a:off x="2984962" y="1721613"/>
            <a:ext cx="5844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 committees: Outreach Communications, Membership, and Technology Innovation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927425-5F23-435B-BCD6-7F01684BB63D}"/>
              </a:ext>
            </a:extLst>
          </p:cNvPr>
          <p:cNvSpPr txBox="1"/>
          <p:nvPr/>
        </p:nvSpPr>
        <p:spPr>
          <a:xfrm>
            <a:off x="3045922" y="2363492"/>
            <a:ext cx="5722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27533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 Subcommittees: Website, Social Media, Ocean Plan Amendment Review, and FAQ Content Editor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8325D3-275A-49FE-BE2F-DD24C1513ABD}"/>
              </a:ext>
            </a:extLst>
          </p:cNvPr>
          <p:cNvSpPr txBox="1"/>
          <p:nvPr/>
        </p:nvSpPr>
        <p:spPr>
          <a:xfrm>
            <a:off x="3033979" y="3098721"/>
            <a:ext cx="4723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327533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meeting notes taken and distributed after every meeting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5245A2-59E0-444C-9A98-899AC94F2094}"/>
              </a:ext>
            </a:extLst>
          </p:cNvPr>
          <p:cNvSpPr txBox="1"/>
          <p:nvPr/>
        </p:nvSpPr>
        <p:spPr>
          <a:xfrm>
            <a:off x="3031376" y="3833950"/>
            <a:ext cx="4588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held 68 committee and subcommittee meetings in 2020</a:t>
            </a:r>
          </a:p>
        </p:txBody>
      </p:sp>
    </p:spTree>
    <p:extLst>
      <p:ext uri="{BB962C8B-B14F-4D97-AF65-F5344CB8AC3E}">
        <p14:creationId xmlns:p14="http://schemas.microsoft.com/office/powerpoint/2010/main" val="343544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7647-0176-4BE6-AFB7-B01ABA9D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Pursued State and Federal Funding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8D42B-D14F-450C-8675-8544C1487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C3F25-5A28-4315-8C78-8217F5A56F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721266-34C2-47BD-B891-42321FC0BC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371" y="1775792"/>
            <a:ext cx="3056994" cy="25230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D1D6F4-57A6-4289-A294-15B7D7E7A12C}"/>
              </a:ext>
            </a:extLst>
          </p:cNvPr>
          <p:cNvSpPr txBox="1"/>
          <p:nvPr/>
        </p:nvSpPr>
        <p:spPr>
          <a:xfrm>
            <a:off x="3054353" y="1622409"/>
            <a:ext cx="5903384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Adopted support positions on state general obligation water bond legislation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Worked on federal bills: S. 1932 (Feinstein) and H.R. 3723 (Levin) Desalination Development Act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Collaborated with Sen. Feinstein’s office to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H.R. 2 (DeFazio) Moving (transportation and infrastructure) Forward Act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desal funding</a:t>
            </a:r>
          </a:p>
        </p:txBody>
      </p:sp>
    </p:spTree>
    <p:extLst>
      <p:ext uri="{BB962C8B-B14F-4D97-AF65-F5344CB8AC3E}">
        <p14:creationId xmlns:p14="http://schemas.microsoft.com/office/powerpoint/2010/main" val="21277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170A-119C-4F65-B334-98A91EE0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Voluntary Contributions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92C9D-49AA-4095-AF9D-D9088E5FDF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internal  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internal </a:t>
            </a:r>
          </a:p>
          <a:p>
            <a:pPr marL="45720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2C68E-6338-4786-ACB6-3D85FDCD4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311A3A1-61A6-41BB-B352-24F8AD805B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87725-6994-42CE-A2D6-14C60D2D20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731250"/>
            <a:ext cx="3006437" cy="26121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04ABA6-7694-4688-B6C1-43B0183CA5EC}"/>
              </a:ext>
            </a:extLst>
          </p:cNvPr>
          <p:cNvSpPr txBox="1"/>
          <p:nvPr/>
        </p:nvSpPr>
        <p:spPr>
          <a:xfrm>
            <a:off x="3984567" y="1968468"/>
            <a:ext cx="42782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Southwest Strategies Outreach Communications Contract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 American Water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 Water District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Poseidon Water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Basin Municipal Water District </a:t>
            </a:r>
          </a:p>
        </p:txBody>
      </p:sp>
    </p:spTree>
    <p:extLst>
      <p:ext uri="{BB962C8B-B14F-4D97-AF65-F5344CB8AC3E}">
        <p14:creationId xmlns:p14="http://schemas.microsoft.com/office/powerpoint/2010/main" val="274662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03D0-C01D-7643-B227-DD048FE0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5577"/>
            <a:ext cx="8229600" cy="1231811"/>
          </a:xfrm>
        </p:spPr>
        <p:txBody>
          <a:bodyPr>
            <a:normAutofit/>
          </a:bodyPr>
          <a:lstStyle/>
          <a:p>
            <a:r>
              <a:rPr lang="en-US" sz="3200" dirty="0"/>
              <a:t>Updating Website and Social Media Experience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A3879-8DFE-7144-9DCF-96C0E48F26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6FA12-5FEF-D045-BD27-0456FD2CFB1C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F8CC622D-EC1B-254F-89F3-54EDAD5C5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</p:spPr>
        <p:txBody>
          <a:bodyPr/>
          <a:lstStyle/>
          <a:p>
            <a:endParaRPr lang="en-US" dirty="0">
              <a:solidFill>
                <a:srgbClr val="1987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0185D-B2BE-485C-8B02-E09DF551E4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2994" y="890193"/>
            <a:ext cx="3623310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F5634-DDDB-43FA-815C-CEFA097E949C}"/>
              </a:ext>
            </a:extLst>
          </p:cNvPr>
          <p:cNvSpPr txBox="1"/>
          <p:nvPr/>
        </p:nvSpPr>
        <p:spPr>
          <a:xfrm>
            <a:off x="208144" y="1658574"/>
            <a:ext cx="4363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a “members’ only” page on the existing “Go Daddy” platform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36979-8890-4D4C-8E50-F58ED76FD271}"/>
              </a:ext>
            </a:extLst>
          </p:cNvPr>
          <p:cNvSpPr txBox="1"/>
          <p:nvPr/>
        </p:nvSpPr>
        <p:spPr>
          <a:xfrm>
            <a:off x="190501" y="2437398"/>
            <a:ext cx="4132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Transitioning to the new CalDesal website on the “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Webflow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platform for first upgrade in a decade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516C3F-671A-490A-980E-DF86F622D2BA}"/>
              </a:ext>
            </a:extLst>
          </p:cNvPr>
          <p:cNvSpPr txBox="1"/>
          <p:nvPr/>
        </p:nvSpPr>
        <p:spPr>
          <a:xfrm>
            <a:off x="200890" y="3536716"/>
            <a:ext cx="4588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Updating Facebook, LinkedIn, Twitter platforms adding friends, likes, content</a:t>
            </a:r>
          </a:p>
        </p:txBody>
      </p:sp>
    </p:spTree>
    <p:extLst>
      <p:ext uri="{BB962C8B-B14F-4D97-AF65-F5344CB8AC3E}">
        <p14:creationId xmlns:p14="http://schemas.microsoft.com/office/powerpoint/2010/main" val="284593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7EAC5-1BA7-48BE-A9BC-D53A5048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Outreach Communications Ramping 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1DE13F-FD56-47F0-AB6E-40DC0428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AC144-0283-457C-BC1E-1431C315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0AB59-C95D-44DD-A61E-85EDA28C9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5856DF-DA2C-4BB1-86C2-F1A0EF7925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9" y="1276510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90332-252F-4B27-89E6-408574A38BA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2" y="2275434"/>
            <a:ext cx="2146300" cy="21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C6536C-7D69-4263-848A-DEBD9748F6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78578" y="1481390"/>
            <a:ext cx="3062040" cy="301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FE19C09-4CD8-4D9B-87BE-3A5995474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067896" y="1709212"/>
            <a:ext cx="3205629" cy="26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947C-C992-4E38-9BAD-90EADC2A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Virtual Townhall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095EA-3D51-42E0-9F6A-30B72B144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E7F123-D4FE-DC41-B715-A8DA5B9C2A11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2E5FB3-C296-436A-99E5-FA8760889B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34C33-5EB0-4D24-99FE-4C049DF819D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67" y="2298148"/>
            <a:ext cx="262255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9B9C1F-0EAE-4436-881B-62ED39E1C24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78285" y="2754747"/>
            <a:ext cx="987425" cy="696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837780-BEB1-454C-BCFF-C30054B5A23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718557" y="3618059"/>
            <a:ext cx="1706880" cy="615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6FE4F9-0EFC-4ED3-B216-35FB9BE5193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138756" y="1557973"/>
            <a:ext cx="893702" cy="974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E82534-E6D2-49F4-B6C6-46D4BC2293F0}"/>
              </a:ext>
            </a:extLst>
          </p:cNvPr>
          <p:cNvSpPr txBox="1"/>
          <p:nvPr/>
        </p:nvSpPr>
        <p:spPr>
          <a:xfrm>
            <a:off x="5618785" y="1393827"/>
            <a:ext cx="3052462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Nancy Vogel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Governor Newsom’s Water Resilience Portfolio Director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Peter Fiske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NAWI </a:t>
            </a:r>
            <a:endParaRPr lang="en-US" dirty="0"/>
          </a:p>
        </p:txBody>
      </p:sp>
      <p:pic>
        <p:nvPicPr>
          <p:cNvPr id="17" name="Picture 1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A65737D-D66C-4095-ACB3-B26F650BE3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104641" y="2735215"/>
            <a:ext cx="1950064" cy="19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13170"/>
      </p:ext>
    </p:extLst>
  </p:cSld>
  <p:clrMapOvr>
    <a:masterClrMapping/>
  </p:clrMapOvr>
</p:sld>
</file>

<file path=ppt/theme/theme1.xml><?xml version="1.0" encoding="utf-8"?>
<a:theme xmlns:a="http://schemas.openxmlformats.org/drawingml/2006/main" name="SWS Design">
  <a:themeElements>
    <a:clrScheme name="SWS Color Theme">
      <a:dk1>
        <a:sysClr val="windowText" lastClr="000000"/>
      </a:dk1>
      <a:lt1>
        <a:sysClr val="window" lastClr="FFFFFF"/>
      </a:lt1>
      <a:dk2>
        <a:srgbClr val="8E654C"/>
      </a:dk2>
      <a:lt2>
        <a:srgbClr val="BCBEC0"/>
      </a:lt2>
      <a:accent1>
        <a:srgbClr val="BB825D"/>
      </a:accent1>
      <a:accent2>
        <a:srgbClr val="8E654D"/>
      </a:accent2>
      <a:accent3>
        <a:srgbClr val="6D6E71"/>
      </a:accent3>
      <a:accent4>
        <a:srgbClr val="808285"/>
      </a:accent4>
      <a:accent5>
        <a:srgbClr val="939598"/>
      </a:accent5>
      <a:accent6>
        <a:srgbClr val="BCBEC0"/>
      </a:accent6>
      <a:hlink>
        <a:srgbClr val="0000FF"/>
      </a:hlink>
      <a:folHlink>
        <a:srgbClr val="80001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200" b="1" dirty="0" smtClean="0">
            <a:solidFill>
              <a:schemeClr val="bg1"/>
            </a:solidFill>
            <a:latin typeface="Arial Black" panose="020B0604020202020204" pitchFamily="34" charset="0"/>
            <a:cs typeface="Arial Black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224854CFB5394AAA18218855DD7571" ma:contentTypeVersion="4" ma:contentTypeDescription="Create a new document." ma:contentTypeScope="" ma:versionID="bab1c7eef7715fc968397a0c5215e6f6">
  <xsd:schema xmlns:xsd="http://www.w3.org/2001/XMLSchema" xmlns:xs="http://www.w3.org/2001/XMLSchema" xmlns:p="http://schemas.microsoft.com/office/2006/metadata/properties" xmlns:ns2="f559481f-d981-49f5-bd6e-d53f4ee1a8f8" xmlns:ns3="150ce7a7-7a2d-410d-9ba5-3bcbc07bf8a8" targetNamespace="http://schemas.microsoft.com/office/2006/metadata/properties" ma:root="true" ma:fieldsID="9227334c86159ca760a8d5eb9a008d00" ns2:_="" ns3:_="">
    <xsd:import namespace="f559481f-d981-49f5-bd6e-d53f4ee1a8f8"/>
    <xsd:import namespace="150ce7a7-7a2d-410d-9ba5-3bcbc07bf8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9481f-d981-49f5-bd6e-d53f4ee1a8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ce7a7-7a2d-410d-9ba5-3bcbc07bf8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0ce7a7-7a2d-410d-9ba5-3bcbc07bf8a8">
      <UserInfo>
        <DisplayName>Linthicum, Jim</DisplayName>
        <AccountId>44</AccountId>
        <AccountType/>
      </UserInfo>
      <UserInfo>
        <DisplayName>Major, Ray</DisplayName>
        <AccountId>45</AccountId>
        <AccountType/>
      </UserInfo>
      <UserInfo>
        <DisplayName>Douzdjian, Andre</DisplayName>
        <AccountId>46</AccountId>
        <AccountType/>
      </UserInfo>
      <UserInfo>
        <DisplayName>Jackson, Tedi</DisplayName>
        <AccountId>20</AccountId>
        <AccountType/>
      </UserInfo>
      <UserInfo>
        <DisplayName>Guzzardo, Marisa</DisplayName>
        <AccountId>6</AccountId>
        <AccountType/>
      </UserInfo>
      <UserInfo>
        <DisplayName>Robinson, Keri</DisplayName>
        <AccountId>12</AccountId>
        <AccountType/>
      </UserInfo>
      <UserInfo>
        <DisplayName>Vanegas, Hector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490CB7D-FFD3-450B-94C7-7271CBDE52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C8281E-1E00-4048-A09D-B0B2C49E8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59481f-d981-49f5-bd6e-d53f4ee1a8f8"/>
    <ds:schemaRef ds:uri="150ce7a7-7a2d-410d-9ba5-3bcbc07bf8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F2353B-46B3-4F74-876D-74ADE69C8F6A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150ce7a7-7a2d-410d-9ba5-3bcbc07bf8a8"/>
    <ds:schemaRef ds:uri="http://schemas.microsoft.com/office/2006/metadata/properties"/>
    <ds:schemaRef ds:uri="http://purl.org/dc/terms/"/>
    <ds:schemaRef ds:uri="http://schemas.microsoft.com/office/infopath/2007/PartnerControls"/>
    <ds:schemaRef ds:uri="f559481f-d981-49f5-bd6e-d53f4ee1a8f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384</Words>
  <Application>Microsoft Office PowerPoint</Application>
  <PresentationFormat>On-screen Show (16:9)</PresentationFormat>
  <Paragraphs>79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Arial Black</vt:lpstr>
      <vt:lpstr>Symbol</vt:lpstr>
      <vt:lpstr>SWS Design</vt:lpstr>
      <vt:lpstr>1_Custom Design</vt:lpstr>
      <vt:lpstr>Custom Design</vt:lpstr>
      <vt:lpstr>Title Slide</vt:lpstr>
      <vt:lpstr>2_Title Slide</vt:lpstr>
      <vt:lpstr>2020 Year in Review </vt:lpstr>
      <vt:lpstr>Cal Matters Publishes CalDesal Op-Ed  </vt:lpstr>
      <vt:lpstr>Annual CalDesal Conference  February 6 &amp; 7, 2020 in Santa Barbara </vt:lpstr>
      <vt:lpstr>Consistent and Reliable  Policy Committee Meetings</vt:lpstr>
      <vt:lpstr>Pursued State and Federal Funding</vt:lpstr>
      <vt:lpstr>Voluntary Contributions</vt:lpstr>
      <vt:lpstr>Updating Website and Social Media Experience</vt:lpstr>
      <vt:lpstr>Outreach Communications Ramping Up</vt:lpstr>
      <vt:lpstr>Virtual Townhall Meeting </vt:lpstr>
      <vt:lpstr>2021-22 Strategic Plan </vt:lpstr>
      <vt:lpstr>External Collaboration</vt:lpstr>
      <vt:lpstr>ED Performance Evaluation </vt:lpstr>
      <vt:lpstr>Ongoing Recruitment and Retention</vt:lpstr>
      <vt:lpstr>Looking forward to 2021</vt:lpstr>
      <vt:lpstr>THANK YOU CALDESAL MEMBERS!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Tiongco, Nikki N@DOT</dc:creator>
  <cp:lastModifiedBy>Wendy Ridderbusch</cp:lastModifiedBy>
  <cp:revision>187</cp:revision>
  <cp:lastPrinted>2020-11-30T18:16:59Z</cp:lastPrinted>
  <dcterms:created xsi:type="dcterms:W3CDTF">2019-09-01T22:19:20Z</dcterms:created>
  <dcterms:modified xsi:type="dcterms:W3CDTF">2021-01-12T18:49:56Z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0x0101006D224854CFB5394AAA18218855DD7571</vt:lpwstr>
  </property>
</Properties>
</file>