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
      <p:font typeface="Encode Sans"/>
      <p:regular r:id="rId37"/>
      <p:bold r:id="rId38"/>
    </p:embeddedFont>
    <p:embeddedFont>
      <p:font typeface="Poppins"/>
      <p:regular r:id="rId39"/>
      <p:bold r:id="rId40"/>
      <p:italic r:id="rId41"/>
      <p:boldItalic r:id="rId42"/>
    </p:embeddedFont>
    <p:embeddedFont>
      <p:font typeface="Cabin"/>
      <p:regular r:id="rId43"/>
      <p:bold r:id="rId44"/>
      <p:italic r:id="rId45"/>
      <p:boldItalic r:id="rId46"/>
    </p:embeddedFont>
    <p:embeddedFont>
      <p:font typeface="Montserrat"/>
      <p:regular r:id="rId47"/>
      <p:bold r:id="rId48"/>
      <p:italic r:id="rId49"/>
      <p:boldItalic r:id="rId50"/>
    </p:embeddedFont>
    <p:embeddedFont>
      <p:font typeface="Old Standard TT"/>
      <p:regular r:id="rId51"/>
      <p:bold r:id="rId52"/>
      <p: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fntdata"/><Relationship Id="rId42" Type="http://schemas.openxmlformats.org/officeDocument/2006/relationships/font" Target="fonts/Poppins-boldItalic.fntdata"/><Relationship Id="rId41" Type="http://schemas.openxmlformats.org/officeDocument/2006/relationships/font" Target="fonts/Poppins-italic.fntdata"/><Relationship Id="rId44" Type="http://schemas.openxmlformats.org/officeDocument/2006/relationships/font" Target="fonts/Cabin-bold.fntdata"/><Relationship Id="rId43" Type="http://schemas.openxmlformats.org/officeDocument/2006/relationships/font" Target="fonts/Cabin-regular.fntdata"/><Relationship Id="rId46" Type="http://schemas.openxmlformats.org/officeDocument/2006/relationships/font" Target="fonts/Cabin-boldItalic.fntdata"/><Relationship Id="rId45" Type="http://schemas.openxmlformats.org/officeDocument/2006/relationships/font" Target="fonts/Cabin-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old.fntdata"/><Relationship Id="rId47" Type="http://schemas.openxmlformats.org/officeDocument/2006/relationships/font" Target="fonts/Montserrat-regular.fntdata"/><Relationship Id="rId49"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Roboto-regular.fntdata"/><Relationship Id="rId32" Type="http://schemas.openxmlformats.org/officeDocument/2006/relationships/slide" Target="slides/slide27.xml"/><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EncodeSans-regular.fntdata"/><Relationship Id="rId36" Type="http://schemas.openxmlformats.org/officeDocument/2006/relationships/font" Target="fonts/Roboto-boldItalic.fntdata"/><Relationship Id="rId39" Type="http://schemas.openxmlformats.org/officeDocument/2006/relationships/font" Target="fonts/Poppins-regular.fntdata"/><Relationship Id="rId38" Type="http://schemas.openxmlformats.org/officeDocument/2006/relationships/font" Target="fonts/EncodeSans-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ldStandardTT-regular.fntdata"/><Relationship Id="rId50" Type="http://schemas.openxmlformats.org/officeDocument/2006/relationships/font" Target="fonts/Montserrat-boldItalic.fntdata"/><Relationship Id="rId53" Type="http://schemas.openxmlformats.org/officeDocument/2006/relationships/font" Target="fonts/OldStandardTT-italic.fntdata"/><Relationship Id="rId52" Type="http://schemas.openxmlformats.org/officeDocument/2006/relationships/font" Target="fonts/OldStandardTT-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ellowchaircollective.com/boundaries-in-the-context-of-asian-american-households/" TargetMode="External"/><Relationship Id="rId3" Type="http://schemas.openxmlformats.org/officeDocument/2006/relationships/hyperlink" Target="https://ct.counseling.org/2021/10/the-sensitivity-of-boundary-setting-in-collectivist-cultures/" TargetMode="External"/><Relationship Id="rId4" Type="http://schemas.openxmlformats.org/officeDocument/2006/relationships/hyperlink" Target="https://mojia.medium.com/a-collectivists-discomfort-in-an-individualistic-culture-6b458270890e" TargetMode="External"/><Relationship Id="rId5" Type="http://schemas.openxmlformats.org/officeDocument/2006/relationships/hyperlink" Target="https://peggywangmo.medium.com/what-does-setting-boundaries-mean-in-different-cultures-197e3412cce8"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c6ddfe01ed_0_1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c6ddfe01ed_0_1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u="sng">
                <a:solidFill>
                  <a:schemeClr val="dk1"/>
                </a:solidFill>
                <a:latin typeface="Cabin"/>
                <a:ea typeface="Cabin"/>
                <a:cs typeface="Cabin"/>
                <a:sym typeface="Cabin"/>
              </a:rPr>
              <a:t>NOTES SECTION GUIDE:</a:t>
            </a:r>
            <a:endParaRPr b="1" sz="1200" u="sng">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i="1" lang="en" sz="1200">
                <a:solidFill>
                  <a:schemeClr val="dk1"/>
                </a:solidFill>
                <a:latin typeface="Cabin"/>
                <a:ea typeface="Cabin"/>
                <a:cs typeface="Cabin"/>
                <a:sym typeface="Cabin"/>
              </a:rPr>
              <a:t>Italic Text – Notes for instructors</a:t>
            </a:r>
            <a:endParaRPr i="1"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 sz="1200">
                <a:solidFill>
                  <a:schemeClr val="dk1"/>
                </a:solidFill>
                <a:latin typeface="Cabin"/>
                <a:ea typeface="Cabin"/>
                <a:cs typeface="Cabin"/>
                <a:sym typeface="Cabin"/>
              </a:rPr>
              <a:t>Normal Text – Verbal Instruction (as you get familiar with the content, you are welcome to use your own voice, but feel free to use the verbal instruction notes we have included here as a guide)</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i="1" lang="en" sz="1200">
                <a:solidFill>
                  <a:schemeClr val="dk1"/>
                </a:solidFill>
                <a:latin typeface="Cabin"/>
                <a:ea typeface="Cabin"/>
                <a:cs typeface="Cabin"/>
                <a:sym typeface="Cabin"/>
              </a:rPr>
              <a:t>OPTIONAL: include Land Back acknowledgement before the next slide.</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c6ddfe01ed_0_4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c6ddfe01ed_0_4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These are universal indications that your boundaries may not be where you want or need them. There are useful signs that you may benefit from examining your own boundaries or struggle with setting boundaries (which most of us do at some point in our lives or with certain relationships).  Family dynamics and personality traits can make setting boundaries difficult along with the relationship we have with the person or people we are setting boundaries with.  Power dynamics can make it more difficult to set boundaries.  Some people also have personality privilege in asserting themselves or their needs with more ease.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Give a few examples of each:</a:t>
            </a:r>
            <a:endParaRPr i="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Neglecting Self Care </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Caring for others over caring for self</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One of the first signs of overstepping one’s own boundaries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“Put on your oxygen mask first before helping others”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When is saying no to something an act of self care?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Ex: staying in even though your friends are trying to get you to go out, because you know you need to rest or work</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Ex: Planning ahead when you have stacked deadlines between classes, and asking for extensions and communicating with professors ahead of time rather than overextending yourself to make each deadline.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Feeling overwhelmed &amp; burnt out </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Taking on more labor and time commitments than one is capable of meeting well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“Squeezing more into an already packed schedule”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 taking time for the self impacts our self care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When we try to show up for everything, we cannot show up to anything well.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Resentment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“When we’re resentful, we do things out of obligation to others instead of for the joy of helping.”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Feeling taken advantage of</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 do everything and get nothing in return”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Avoidance</a:t>
            </a:r>
            <a:r>
              <a:rPr lang="en">
                <a:solidFill>
                  <a:schemeClr val="dk1"/>
                </a:solidFill>
              </a:rPr>
              <a:t>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i="1" lang="en">
                <a:solidFill>
                  <a:schemeClr val="dk1"/>
                </a:solidFill>
              </a:rPr>
              <a:t>Ex: avoiding answering the phone because you worry they may ask for something you don’t have the capacity for</a:t>
            </a:r>
            <a:endParaRPr i="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Disappearing, ignoring people, or cutting them off</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“Prolonging Issues by avoiding them means the same issues will reappear over and over again, following us from relationship to relationship.”</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“Avoidance is a passive-aggressive way of expressing that you are tired of showing up.”</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“Hoping the problem will go away”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 fear response, postpones inevitability of setting boundaries while extending stress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Extreme Avoidance are thoughts of dropping everything and running away</a:t>
            </a:r>
            <a:endParaRPr>
              <a:solidFill>
                <a:schemeClr val="dk1"/>
              </a:solidFill>
            </a:endParaRPr>
          </a:p>
          <a:p>
            <a:pPr indent="0" lvl="0" marL="9144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Additional notes, if needed, about where our boundary issues can stem from, to use if needed for the discussion:</a:t>
            </a:r>
            <a:endParaRPr i="1">
              <a:solidFill>
                <a:schemeClr val="dk1"/>
              </a:solidFill>
            </a:endParaRPr>
          </a:p>
          <a:p>
            <a:pPr indent="0" lvl="0" marL="0" rtl="0" algn="l">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Family Dynamics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“Our family history and personalities determine how we implement and accept our boundaries. If your family operates on unspoken limits regularly ignores limits, you will probably grow up lacking the communication skills necessary to be assertive about your needs.”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Children of addicts can have trouble with limitations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Personality</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Comfort level with respecting/rejecting boundaries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Anxiety can lead us to overreacting when challenged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Issues with emotional regulation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Disagreeability</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Always needing to be right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Arguing over little details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Struggling to accept differences</a:t>
            </a:r>
            <a:endParaRPr>
              <a:solidFill>
                <a:schemeClr val="dk1"/>
              </a:solidFill>
            </a:endParaRPr>
          </a:p>
          <a:p>
            <a:pPr indent="0" lvl="0" marL="914400" rtl="0" algn="l">
              <a:lnSpc>
                <a:spcPct val="115000"/>
              </a:lnSpc>
              <a:spcBef>
                <a:spcPts val="0"/>
              </a:spcBef>
              <a:spcAft>
                <a:spcPts val="0"/>
              </a:spcAft>
              <a:buClr>
                <a:schemeClr val="dk1"/>
              </a:buClr>
              <a:buSzPts val="1100"/>
              <a:buFont typeface="Arial"/>
              <a:buNone/>
            </a:pPr>
            <a:r>
              <a:rPr b="1" lang="en">
                <a:solidFill>
                  <a:schemeClr val="dk1"/>
                </a:solidFill>
              </a:rPr>
              <a:t>Traits which indicate a respect for boundaries</a:t>
            </a:r>
            <a:endParaRPr b="1">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Openness</a:t>
            </a:r>
            <a:endParaRPr>
              <a:solidFill>
                <a:schemeClr val="dk1"/>
              </a:solidFill>
            </a:endParaRPr>
          </a:p>
          <a:p>
            <a:pPr indent="-298450" lvl="3" marL="1828800" rtl="0" algn="l">
              <a:lnSpc>
                <a:spcPct val="115000"/>
              </a:lnSpc>
              <a:spcBef>
                <a:spcPts val="0"/>
              </a:spcBef>
              <a:spcAft>
                <a:spcPts val="0"/>
              </a:spcAft>
              <a:buClr>
                <a:schemeClr val="dk1"/>
              </a:buClr>
              <a:buSzPts val="1100"/>
              <a:buChar char="-"/>
            </a:pPr>
            <a:r>
              <a:rPr lang="en">
                <a:solidFill>
                  <a:schemeClr val="dk1"/>
                </a:solidFill>
              </a:rPr>
              <a:t>Receptiveness to change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Consciousness</a:t>
            </a:r>
            <a:endParaRPr>
              <a:solidFill>
                <a:schemeClr val="dk1"/>
              </a:solidFill>
            </a:endParaRPr>
          </a:p>
          <a:p>
            <a:pPr indent="-298450" lvl="3" marL="1828800" rtl="0" algn="l">
              <a:lnSpc>
                <a:spcPct val="115000"/>
              </a:lnSpc>
              <a:spcBef>
                <a:spcPts val="0"/>
              </a:spcBef>
              <a:spcAft>
                <a:spcPts val="0"/>
              </a:spcAft>
              <a:buClr>
                <a:schemeClr val="dk1"/>
              </a:buClr>
              <a:buSzPts val="1100"/>
              <a:buChar char="-"/>
            </a:pPr>
            <a:r>
              <a:rPr lang="en">
                <a:solidFill>
                  <a:schemeClr val="dk1"/>
                </a:solidFill>
              </a:rPr>
              <a:t>A willingness to learn and grow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c6ddfe01ed_0_4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c6ddfe01ed_0_4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a:solidFill>
                  <a:schemeClr val="dk1"/>
                </a:solidFill>
              </a:rPr>
              <a:t>Everyone has different barriers in stating their boundaries at different points in their lives, where are you at in this moment with barriers you experience?  </a:t>
            </a:r>
            <a:endParaRPr>
              <a:solidFill>
                <a:schemeClr val="dk1"/>
              </a:solidFill>
            </a:endParaRPr>
          </a:p>
          <a:p>
            <a:pPr indent="0" lvl="0" marL="0" rtl="0" algn="l">
              <a:spcBef>
                <a:spcPts val="0"/>
              </a:spcBef>
              <a:spcAft>
                <a:spcPts val="0"/>
              </a:spcAft>
              <a:buClr>
                <a:schemeClr val="dk1"/>
              </a:buClr>
              <a:buFont typeface="Arial"/>
              <a:buNone/>
            </a:pPr>
            <a:r>
              <a:t/>
            </a:r>
            <a:endParaRPr i="1">
              <a:solidFill>
                <a:schemeClr val="dk1"/>
              </a:solidFill>
            </a:endParaRPr>
          </a:p>
          <a:p>
            <a:pPr indent="0" lvl="0" marL="0" rtl="0" algn="l">
              <a:spcBef>
                <a:spcPts val="0"/>
              </a:spcBef>
              <a:spcAft>
                <a:spcPts val="0"/>
              </a:spcAft>
              <a:buClr>
                <a:schemeClr val="dk1"/>
              </a:buClr>
              <a:buFont typeface="Arial"/>
              <a:buNone/>
            </a:pPr>
            <a:r>
              <a:rPr i="1" lang="en">
                <a:solidFill>
                  <a:schemeClr val="dk1"/>
                </a:solidFill>
              </a:rPr>
              <a:t>Ask students to quietly assess which of the barriers they most often face in boundary setting, while reading some of the examples:</a:t>
            </a:r>
            <a:endParaRPr i="1">
              <a:solidFill>
                <a:schemeClr val="dk1"/>
              </a:solidFill>
            </a:endParaRPr>
          </a:p>
          <a:p>
            <a:pPr indent="-298450" lvl="0" marL="457200" rtl="0" algn="l">
              <a:lnSpc>
                <a:spcPct val="156000"/>
              </a:lnSpc>
              <a:spcBef>
                <a:spcPts val="0"/>
              </a:spcBef>
              <a:spcAft>
                <a:spcPts val="0"/>
              </a:spcAft>
              <a:buClr>
                <a:schemeClr val="dk1"/>
              </a:buClr>
              <a:buSzPts val="1100"/>
              <a:buChar char="●"/>
            </a:pPr>
            <a:r>
              <a:rPr lang="en">
                <a:solidFill>
                  <a:schemeClr val="dk1"/>
                </a:solidFill>
              </a:rPr>
              <a:t>You fear being mean</a:t>
            </a:r>
            <a:endParaRPr>
              <a:solidFill>
                <a:schemeClr val="dk1"/>
              </a:solidFill>
            </a:endParaRPr>
          </a:p>
          <a:p>
            <a:pPr indent="-298450" lvl="0" marL="457200" rtl="0" algn="l">
              <a:lnSpc>
                <a:spcPct val="156000"/>
              </a:lnSpc>
              <a:spcBef>
                <a:spcPts val="0"/>
              </a:spcBef>
              <a:spcAft>
                <a:spcPts val="0"/>
              </a:spcAft>
              <a:buClr>
                <a:schemeClr val="dk1"/>
              </a:buClr>
              <a:buSzPts val="1100"/>
              <a:buChar char="●"/>
            </a:pPr>
            <a:r>
              <a:rPr lang="en">
                <a:solidFill>
                  <a:schemeClr val="dk1"/>
                </a:solidFill>
              </a:rPr>
              <a:t>You fear being rude</a:t>
            </a:r>
            <a:endParaRPr>
              <a:solidFill>
                <a:schemeClr val="dk1"/>
              </a:solidFill>
            </a:endParaRPr>
          </a:p>
          <a:p>
            <a:pPr indent="-298450" lvl="0" marL="457200" rtl="0" algn="l">
              <a:lnSpc>
                <a:spcPct val="156000"/>
              </a:lnSpc>
              <a:spcBef>
                <a:spcPts val="0"/>
              </a:spcBef>
              <a:spcAft>
                <a:spcPts val="0"/>
              </a:spcAft>
              <a:buClr>
                <a:schemeClr val="dk1"/>
              </a:buClr>
              <a:buSzPts val="1100"/>
              <a:buChar char="●"/>
            </a:pPr>
            <a:r>
              <a:rPr lang="en">
                <a:solidFill>
                  <a:schemeClr val="dk1"/>
                </a:solidFill>
              </a:rPr>
              <a:t>You’re a people-pleaser  </a:t>
            </a:r>
            <a:endParaRPr>
              <a:solidFill>
                <a:schemeClr val="dk1"/>
              </a:solidFill>
            </a:endParaRPr>
          </a:p>
          <a:p>
            <a:pPr indent="-298450" lvl="1" marL="914400" rtl="0" algn="l">
              <a:lnSpc>
                <a:spcPct val="156000"/>
              </a:lnSpc>
              <a:spcBef>
                <a:spcPts val="0"/>
              </a:spcBef>
              <a:spcAft>
                <a:spcPts val="0"/>
              </a:spcAft>
              <a:buClr>
                <a:srgbClr val="D6502F"/>
              </a:buClr>
              <a:buSzPts val="1100"/>
              <a:buChar char="○"/>
            </a:pPr>
            <a:r>
              <a:rPr lang="en">
                <a:solidFill>
                  <a:srgbClr val="D6502F"/>
                </a:solidFill>
              </a:rPr>
              <a:t>“I’m a helper!”</a:t>
            </a:r>
            <a:endParaRPr>
              <a:solidFill>
                <a:srgbClr val="D6502F"/>
              </a:solidFill>
            </a:endParaRPr>
          </a:p>
          <a:p>
            <a:pPr indent="-298450" lvl="0" marL="457200" rtl="0" algn="l">
              <a:lnSpc>
                <a:spcPct val="156000"/>
              </a:lnSpc>
              <a:spcBef>
                <a:spcPts val="0"/>
              </a:spcBef>
              <a:spcAft>
                <a:spcPts val="0"/>
              </a:spcAft>
              <a:buClr>
                <a:schemeClr val="dk1"/>
              </a:buClr>
              <a:buSzPts val="1100"/>
              <a:buChar char="●"/>
            </a:pPr>
            <a:r>
              <a:rPr lang="en">
                <a:solidFill>
                  <a:schemeClr val="dk1"/>
                </a:solidFill>
              </a:rPr>
              <a:t>Prior trauma</a:t>
            </a:r>
            <a:endParaRPr>
              <a:solidFill>
                <a:schemeClr val="dk1"/>
              </a:solidFill>
            </a:endParaRPr>
          </a:p>
          <a:p>
            <a:pPr indent="-298450" lvl="1" marL="914400" rtl="0" algn="l">
              <a:lnSpc>
                <a:spcPct val="156000"/>
              </a:lnSpc>
              <a:spcBef>
                <a:spcPts val="0"/>
              </a:spcBef>
              <a:spcAft>
                <a:spcPts val="0"/>
              </a:spcAft>
              <a:buClr>
                <a:srgbClr val="D6502F"/>
              </a:buClr>
              <a:buSzPts val="1100"/>
              <a:buChar char="○"/>
            </a:pPr>
            <a:r>
              <a:rPr lang="en">
                <a:solidFill>
                  <a:srgbClr val="D6502F"/>
                </a:solidFill>
              </a:rPr>
              <a:t>“I don’t want to be considered pushy.”</a:t>
            </a:r>
            <a:endParaRPr>
              <a:solidFill>
                <a:srgbClr val="D6502F"/>
              </a:solidFill>
            </a:endParaRPr>
          </a:p>
          <a:p>
            <a:pPr indent="-298450" lvl="0" marL="457200" rtl="0" algn="l">
              <a:lnSpc>
                <a:spcPct val="156000"/>
              </a:lnSpc>
              <a:spcBef>
                <a:spcPts val="0"/>
              </a:spcBef>
              <a:spcAft>
                <a:spcPts val="0"/>
              </a:spcAft>
              <a:buClr>
                <a:schemeClr val="dk1"/>
              </a:buClr>
              <a:buSzPts val="1100"/>
              <a:buChar char="●"/>
            </a:pPr>
            <a:r>
              <a:rPr lang="en">
                <a:solidFill>
                  <a:schemeClr val="dk1"/>
                </a:solidFill>
              </a:rPr>
              <a:t>You’re anxious about future interactions after boundary has been set</a:t>
            </a:r>
            <a:endParaRPr>
              <a:solidFill>
                <a:schemeClr val="dk1"/>
              </a:solidFill>
            </a:endParaRPr>
          </a:p>
          <a:p>
            <a:pPr indent="-298450" lvl="1" marL="914400" rtl="0" algn="l">
              <a:lnSpc>
                <a:spcPct val="156000"/>
              </a:lnSpc>
              <a:spcBef>
                <a:spcPts val="0"/>
              </a:spcBef>
              <a:spcAft>
                <a:spcPts val="0"/>
              </a:spcAft>
              <a:buClr>
                <a:srgbClr val="D6502F"/>
              </a:buClr>
              <a:buSzPts val="1100"/>
              <a:buChar char="○"/>
            </a:pPr>
            <a:r>
              <a:rPr lang="en">
                <a:solidFill>
                  <a:srgbClr val="D6502F"/>
                </a:solidFill>
              </a:rPr>
              <a:t>“Things will be awkward after this.”</a:t>
            </a:r>
            <a:endParaRPr>
              <a:solidFill>
                <a:srgbClr val="D6502F"/>
              </a:solidFill>
            </a:endParaRPr>
          </a:p>
          <a:p>
            <a:pPr indent="-298450" lvl="0" marL="457200" rtl="0" algn="l">
              <a:lnSpc>
                <a:spcPct val="156000"/>
              </a:lnSpc>
              <a:spcBef>
                <a:spcPts val="0"/>
              </a:spcBef>
              <a:spcAft>
                <a:spcPts val="0"/>
              </a:spcAft>
              <a:buClr>
                <a:schemeClr val="dk1"/>
              </a:buClr>
              <a:buSzPts val="1100"/>
              <a:buChar char="●"/>
            </a:pPr>
            <a:r>
              <a:rPr lang="en">
                <a:solidFill>
                  <a:schemeClr val="dk1"/>
                </a:solidFill>
              </a:rPr>
              <a:t>You feel powerless (and not sure that boundaries will help)</a:t>
            </a:r>
            <a:endParaRPr>
              <a:solidFill>
                <a:schemeClr val="dk1"/>
              </a:solidFill>
            </a:endParaRPr>
          </a:p>
          <a:p>
            <a:pPr indent="-298450" lvl="1" marL="914400" rtl="0" algn="l">
              <a:lnSpc>
                <a:spcPct val="156000"/>
              </a:lnSpc>
              <a:spcBef>
                <a:spcPts val="0"/>
              </a:spcBef>
              <a:spcAft>
                <a:spcPts val="0"/>
              </a:spcAft>
              <a:buClr>
                <a:srgbClr val="D6502F"/>
              </a:buClr>
              <a:buSzPts val="1100"/>
              <a:buChar char="○"/>
            </a:pPr>
            <a:r>
              <a:rPr lang="en">
                <a:solidFill>
                  <a:srgbClr val="D6502F"/>
                </a:solidFill>
              </a:rPr>
              <a:t>“No one cares to listen to me anyway.” </a:t>
            </a:r>
            <a:endParaRPr>
              <a:solidFill>
                <a:srgbClr val="D6502F"/>
              </a:solidFill>
            </a:endParaRPr>
          </a:p>
          <a:p>
            <a:pPr indent="-298450" lvl="0" marL="457200" rtl="0" algn="l">
              <a:lnSpc>
                <a:spcPct val="156000"/>
              </a:lnSpc>
              <a:spcBef>
                <a:spcPts val="0"/>
              </a:spcBef>
              <a:spcAft>
                <a:spcPts val="0"/>
              </a:spcAft>
              <a:buClr>
                <a:schemeClr val="dk1"/>
              </a:buClr>
              <a:buSzPts val="1100"/>
              <a:buChar char="●"/>
            </a:pPr>
            <a:r>
              <a:rPr lang="en">
                <a:solidFill>
                  <a:schemeClr val="dk1"/>
                </a:solidFill>
              </a:rPr>
              <a:t>You project our feelings about being told no onto others</a:t>
            </a:r>
            <a:endParaRPr>
              <a:solidFill>
                <a:schemeClr val="dk1"/>
              </a:solidFill>
            </a:endParaRPr>
          </a:p>
          <a:p>
            <a:pPr indent="-298450" lvl="0" marL="457200" rtl="0" algn="l">
              <a:lnSpc>
                <a:spcPct val="156000"/>
              </a:lnSpc>
              <a:spcBef>
                <a:spcPts val="0"/>
              </a:spcBef>
              <a:spcAft>
                <a:spcPts val="0"/>
              </a:spcAft>
              <a:buClr>
                <a:schemeClr val="dk1"/>
              </a:buClr>
              <a:buSzPts val="1100"/>
              <a:buChar char="●"/>
            </a:pPr>
            <a:r>
              <a:rPr lang="en">
                <a:solidFill>
                  <a:schemeClr val="dk1"/>
                </a:solidFill>
              </a:rPr>
              <a:t>You have no clue where to start</a:t>
            </a:r>
            <a:endParaRPr>
              <a:solidFill>
                <a:schemeClr val="dk1"/>
              </a:solidFill>
            </a:endParaRPr>
          </a:p>
          <a:p>
            <a:pPr indent="-298450" lvl="1" marL="914400" rtl="0" algn="l">
              <a:lnSpc>
                <a:spcPct val="156000"/>
              </a:lnSpc>
              <a:spcBef>
                <a:spcPts val="0"/>
              </a:spcBef>
              <a:spcAft>
                <a:spcPts val="0"/>
              </a:spcAft>
              <a:buClr>
                <a:srgbClr val="D6502F"/>
              </a:buClr>
              <a:buSzPts val="1100"/>
              <a:buChar char="○"/>
            </a:pPr>
            <a:r>
              <a:rPr lang="en">
                <a:solidFill>
                  <a:srgbClr val="D6502F"/>
                </a:solidFill>
              </a:rPr>
              <a:t>“What do I say?’</a:t>
            </a:r>
            <a:endParaRPr>
              <a:solidFill>
                <a:srgbClr val="D6502F"/>
              </a:solidFill>
            </a:endParaRPr>
          </a:p>
          <a:p>
            <a:pPr indent="-298450" lvl="0" marL="457200" rtl="0" algn="l">
              <a:lnSpc>
                <a:spcPct val="156000"/>
              </a:lnSpc>
              <a:spcBef>
                <a:spcPts val="0"/>
              </a:spcBef>
              <a:spcAft>
                <a:spcPts val="0"/>
              </a:spcAft>
              <a:buClr>
                <a:schemeClr val="dk1"/>
              </a:buClr>
              <a:buSzPts val="1100"/>
              <a:buChar char="●"/>
            </a:pPr>
            <a:r>
              <a:rPr lang="en">
                <a:solidFill>
                  <a:schemeClr val="dk1"/>
                </a:solidFill>
              </a:rPr>
              <a:t>You believe that you can’t have boundaries in certain types of relationships</a:t>
            </a:r>
            <a:endParaRPr>
              <a:solidFill>
                <a:schemeClr val="dk1"/>
              </a:solidFill>
            </a:endParaRPr>
          </a:p>
          <a:p>
            <a:pPr indent="-298450" lvl="1" marL="914400" rtl="0" algn="l">
              <a:lnSpc>
                <a:spcPct val="156000"/>
              </a:lnSpc>
              <a:spcBef>
                <a:spcPts val="0"/>
              </a:spcBef>
              <a:spcAft>
                <a:spcPts val="0"/>
              </a:spcAft>
              <a:buClr>
                <a:srgbClr val="D6502F"/>
              </a:buClr>
              <a:buSzPts val="1100"/>
              <a:buChar char="○"/>
            </a:pPr>
            <a:r>
              <a:rPr lang="en">
                <a:solidFill>
                  <a:srgbClr val="D6502F"/>
                </a:solidFill>
              </a:rPr>
              <a:t>“I can’t tell my mother that I don’t like…”</a:t>
            </a:r>
            <a:endParaRPr>
              <a:solidFill>
                <a:srgbClr val="D6502F"/>
              </a:solidFill>
            </a:endParaRPr>
          </a:p>
          <a:p>
            <a:pPr indent="0" lvl="0" marL="0" rtl="0" algn="l">
              <a:spcBef>
                <a:spcPts val="0"/>
              </a:spcBef>
              <a:spcAft>
                <a:spcPts val="0"/>
              </a:spcAft>
              <a:buClr>
                <a:schemeClr val="dk1"/>
              </a:buClr>
              <a:buFont typeface="Arial"/>
              <a:buNone/>
            </a:pPr>
            <a:r>
              <a:t/>
            </a:r>
            <a:endParaRPr i="1">
              <a:solidFill>
                <a:schemeClr val="dk1"/>
              </a:solidFill>
            </a:endParaRPr>
          </a:p>
          <a:p>
            <a:pPr indent="0" lvl="0" marL="0" rtl="0" algn="l">
              <a:lnSpc>
                <a:spcPct val="115000"/>
              </a:lnSpc>
              <a:spcBef>
                <a:spcPts val="0"/>
              </a:spcBef>
              <a:spcAft>
                <a:spcPts val="0"/>
              </a:spcAft>
              <a:buNone/>
            </a:pPr>
            <a:r>
              <a:t/>
            </a:r>
            <a:endParaRPr sz="1200">
              <a:solidFill>
                <a:srgbClr val="333333"/>
              </a:solidFill>
              <a:latin typeface="Cabin"/>
              <a:ea typeface="Cabin"/>
              <a:cs typeface="Cabin"/>
              <a:sym typeface="Cabi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c6ddfe01ed_0_4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c6ddfe01ed_0_4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Boundaries not only look like different things in different cultures, but also even in our own lives!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c6ddfe01ed_0_8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c6ddfe01ed_0_8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i="1" lang="en">
                <a:solidFill>
                  <a:schemeClr val="dk1"/>
                </a:solidFill>
              </a:rPr>
              <a:t>Read an example or two of each boundary violation:</a:t>
            </a:r>
            <a:endParaRPr i="1">
              <a:solidFill>
                <a:schemeClr val="dk1"/>
              </a:solidFill>
            </a:endParaRPr>
          </a:p>
          <a:p>
            <a:pPr indent="0" lvl="0" marL="0" rtl="0" algn="l">
              <a:spcBef>
                <a:spcPts val="0"/>
              </a:spcBef>
              <a:spcAft>
                <a:spcPts val="0"/>
              </a:spcAft>
              <a:buClr>
                <a:schemeClr val="dk1"/>
              </a:buClr>
              <a:buFont typeface="Arial"/>
              <a:buNone/>
            </a:pPr>
            <a:r>
              <a:rPr b="1" lang="en">
                <a:solidFill>
                  <a:schemeClr val="dk1"/>
                </a:solidFill>
              </a:rPr>
              <a:t>Time Boundaries: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Examples of Violations: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Asking people for their expertise or skills without paying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Demanding time or immediate responses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Keeping people in conversations or on tasks longer than we told them we would be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Being late or canceling last minute because we are overcommitted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Contacting people when they said they would be unavailable</a:t>
            </a:r>
            <a:endParaRPr>
              <a:solidFill>
                <a:schemeClr val="dk1"/>
              </a:solidFill>
            </a:endParaRPr>
          </a:p>
          <a:p>
            <a:pPr indent="0" lvl="0" marL="0" rtl="0" algn="l">
              <a:spcBef>
                <a:spcPts val="0"/>
              </a:spcBef>
              <a:spcAft>
                <a:spcPts val="0"/>
              </a:spcAft>
              <a:buClr>
                <a:schemeClr val="dk1"/>
              </a:buClr>
              <a:buFont typeface="Arial"/>
              <a:buNone/>
            </a:pPr>
            <a:r>
              <a:t/>
            </a:r>
            <a:endParaRPr b="1">
              <a:solidFill>
                <a:schemeClr val="dk1"/>
              </a:solidFill>
            </a:endParaRPr>
          </a:p>
          <a:p>
            <a:pPr indent="0" lvl="0" marL="0" rtl="0" algn="l">
              <a:spcBef>
                <a:spcPts val="0"/>
              </a:spcBef>
              <a:spcAft>
                <a:spcPts val="0"/>
              </a:spcAft>
              <a:buClr>
                <a:schemeClr val="dk1"/>
              </a:buClr>
              <a:buFont typeface="Arial"/>
              <a:buNone/>
            </a:pPr>
            <a:r>
              <a:rPr b="1" lang="en">
                <a:solidFill>
                  <a:schemeClr val="dk1"/>
                </a:solidFill>
              </a:rPr>
              <a:t>Material Boundaries: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Examples of Violations</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Using possessions without permission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Borrowing a material item and returning it in worse shape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Destroying or stealing property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Using material possessions to manipulate and control others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Entering rooms/spaces that are off limits or without permission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b="1" lang="en">
                <a:solidFill>
                  <a:schemeClr val="dk1"/>
                </a:solidFill>
              </a:rPr>
              <a:t>Sexual Boundary:</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Examples of Sexual Violations</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Coersion, pressure, or force to do anything sexual past your point of comfort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Lewd comments or jokes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Sharing personal sexual interactions with others, without permission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Using you to gratify their sexual impulses and desires without your expressed consent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Children can never consent to sexual acts</a:t>
            </a:r>
            <a:endParaRPr>
              <a:solidFill>
                <a:schemeClr val="dk1"/>
              </a:solidFill>
            </a:endParaRPr>
          </a:p>
          <a:p>
            <a:pPr indent="0" lvl="0" marL="0" rtl="0" algn="l">
              <a:spcBef>
                <a:spcPts val="0"/>
              </a:spcBef>
              <a:spcAft>
                <a:spcPts val="0"/>
              </a:spcAft>
              <a:buClr>
                <a:schemeClr val="dk1"/>
              </a:buClr>
              <a:buFont typeface="Arial"/>
              <a:buNone/>
            </a:pPr>
            <a:r>
              <a:t/>
            </a:r>
            <a:endParaRPr b="1">
              <a:solidFill>
                <a:schemeClr val="dk1"/>
              </a:solidFill>
            </a:endParaRPr>
          </a:p>
          <a:p>
            <a:pPr indent="0" lvl="0" marL="0" rtl="0" algn="l">
              <a:spcBef>
                <a:spcPts val="0"/>
              </a:spcBef>
              <a:spcAft>
                <a:spcPts val="0"/>
              </a:spcAft>
              <a:buClr>
                <a:schemeClr val="dk1"/>
              </a:buClr>
              <a:buFont typeface="Arial"/>
              <a:buNone/>
            </a:pPr>
            <a:r>
              <a:t/>
            </a:r>
            <a:endParaRPr b="1">
              <a:solidFill>
                <a:schemeClr val="dk1"/>
              </a:solidFill>
            </a:endParaRPr>
          </a:p>
          <a:p>
            <a:pPr indent="0" lvl="0" marL="0" rtl="0" algn="l">
              <a:spcBef>
                <a:spcPts val="0"/>
              </a:spcBef>
              <a:spcAft>
                <a:spcPts val="0"/>
              </a:spcAft>
              <a:buClr>
                <a:schemeClr val="dk1"/>
              </a:buClr>
              <a:buFont typeface="Arial"/>
              <a:buNone/>
            </a:pPr>
            <a:r>
              <a:rPr b="1" lang="en">
                <a:solidFill>
                  <a:schemeClr val="dk1"/>
                </a:solidFill>
              </a:rPr>
              <a:t>Intellectual Boundary:</a:t>
            </a:r>
            <a:endParaRPr b="1">
              <a:solidFill>
                <a:schemeClr val="dk1"/>
              </a:solidFill>
            </a:endParaRPr>
          </a:p>
          <a:p>
            <a:pPr indent="0" lvl="0" marL="0" rtl="0" algn="l">
              <a:lnSpc>
                <a:spcPct val="156000"/>
              </a:lnSpc>
              <a:spcBef>
                <a:spcPts val="0"/>
              </a:spcBef>
              <a:spcAft>
                <a:spcPts val="0"/>
              </a:spcAft>
              <a:buClr>
                <a:schemeClr val="dk1"/>
              </a:buClr>
              <a:buSzPts val="1100"/>
              <a:buFont typeface="Arial"/>
              <a:buNone/>
            </a:pPr>
            <a:r>
              <a:rPr lang="en">
                <a:solidFill>
                  <a:srgbClr val="222222"/>
                </a:solidFill>
                <a:highlight>
                  <a:schemeClr val="lt1"/>
                </a:highlight>
              </a:rPr>
              <a:t>.</a:t>
            </a:r>
            <a:r>
              <a:rPr b="1" lang="en">
                <a:solidFill>
                  <a:schemeClr val="dk1"/>
                </a:solidFill>
              </a:rPr>
              <a:t>Examples of Violations</a:t>
            </a:r>
            <a:r>
              <a:rPr lang="en">
                <a:solidFill>
                  <a:schemeClr val="dk1"/>
                </a:solidFill>
              </a:rPr>
              <a:t>: </a:t>
            </a:r>
            <a:endParaRPr>
              <a:solidFill>
                <a:schemeClr val="dk1"/>
              </a:solidFill>
            </a:endParaRPr>
          </a:p>
          <a:p>
            <a:pPr indent="-298450" lvl="0" marL="457200" rtl="0" algn="l">
              <a:spcBef>
                <a:spcPts val="0"/>
              </a:spcBef>
              <a:spcAft>
                <a:spcPts val="0"/>
              </a:spcAft>
              <a:buClr>
                <a:srgbClr val="222222"/>
              </a:buClr>
              <a:buSzPts val="1100"/>
              <a:buChar char="●"/>
            </a:pPr>
            <a:r>
              <a:rPr lang="en">
                <a:solidFill>
                  <a:srgbClr val="222222"/>
                </a:solidFill>
                <a:highlight>
                  <a:schemeClr val="lt1"/>
                </a:highlight>
              </a:rPr>
              <a:t>Demands rather than requests</a:t>
            </a:r>
            <a:endParaRPr>
              <a:solidFill>
                <a:srgbClr val="222222"/>
              </a:solidFill>
              <a:highlight>
                <a:schemeClr val="lt1"/>
              </a:highlight>
            </a:endParaRPr>
          </a:p>
          <a:p>
            <a:pPr indent="-298450" lvl="0" marL="457200" rtl="0" algn="l">
              <a:spcBef>
                <a:spcPts val="0"/>
              </a:spcBef>
              <a:spcAft>
                <a:spcPts val="0"/>
              </a:spcAft>
              <a:buClr>
                <a:srgbClr val="222222"/>
              </a:buClr>
              <a:buSzPts val="1100"/>
              <a:buChar char="●"/>
            </a:pPr>
            <a:r>
              <a:rPr lang="en">
                <a:solidFill>
                  <a:srgbClr val="222222"/>
                </a:solidFill>
                <a:highlight>
                  <a:schemeClr val="lt1"/>
                </a:highlight>
              </a:rPr>
              <a:t>Not allowing for difference, being dismissed, belittled, or ridiculed</a:t>
            </a:r>
            <a:endParaRPr>
              <a:solidFill>
                <a:srgbClr val="222222"/>
              </a:solidFill>
              <a:highlight>
                <a:schemeClr val="lt1"/>
              </a:highlight>
            </a:endParaRPr>
          </a:p>
          <a:p>
            <a:pPr indent="-298450" lvl="0" marL="457200" rtl="0" algn="l">
              <a:spcBef>
                <a:spcPts val="0"/>
              </a:spcBef>
              <a:spcAft>
                <a:spcPts val="0"/>
              </a:spcAft>
              <a:buClr>
                <a:srgbClr val="222222"/>
              </a:buClr>
              <a:buSzPts val="1100"/>
              <a:buChar char="●"/>
            </a:pPr>
            <a:r>
              <a:rPr lang="en">
                <a:solidFill>
                  <a:srgbClr val="222222"/>
                </a:solidFill>
                <a:highlight>
                  <a:schemeClr val="lt1"/>
                </a:highlight>
              </a:rPr>
              <a:t>Inappropriate conversations with children</a:t>
            </a:r>
            <a:endParaRPr>
              <a:solidFill>
                <a:srgbClr val="222222"/>
              </a:solidFill>
              <a:highlight>
                <a:schemeClr val="lt1"/>
              </a:highlight>
            </a:endParaRPr>
          </a:p>
          <a:p>
            <a:pPr indent="-298450" lvl="0" marL="457200" rtl="0" algn="l">
              <a:spcBef>
                <a:spcPts val="0"/>
              </a:spcBef>
              <a:spcAft>
                <a:spcPts val="0"/>
              </a:spcAft>
              <a:buClr>
                <a:srgbClr val="222222"/>
              </a:buClr>
              <a:buSzPts val="1100"/>
              <a:buChar char="●"/>
            </a:pPr>
            <a:r>
              <a:rPr lang="en">
                <a:solidFill>
                  <a:srgbClr val="222222"/>
                </a:solidFill>
                <a:highlight>
                  <a:schemeClr val="lt1"/>
                </a:highlight>
              </a:rPr>
              <a:t>Shutting you down or belittling your ideas and opinions</a:t>
            </a:r>
            <a:endParaRPr>
              <a:solidFill>
                <a:srgbClr val="222222"/>
              </a:solidFill>
              <a:highlight>
                <a:schemeClr val="lt1"/>
              </a:highlight>
            </a:endParaRPr>
          </a:p>
          <a:p>
            <a:pPr indent="-298450" lvl="0" marL="457200" rtl="0" algn="l">
              <a:spcBef>
                <a:spcPts val="0"/>
              </a:spcBef>
              <a:spcAft>
                <a:spcPts val="0"/>
              </a:spcAft>
              <a:buClr>
                <a:srgbClr val="222222"/>
              </a:buClr>
              <a:buSzPts val="1100"/>
              <a:buChar char="●"/>
            </a:pPr>
            <a:r>
              <a:rPr lang="en">
                <a:solidFill>
                  <a:srgbClr val="222222"/>
                </a:solidFill>
                <a:highlight>
                  <a:schemeClr val="lt1"/>
                </a:highlight>
              </a:rPr>
              <a:t>Dualistic thinking</a:t>
            </a:r>
            <a:endParaRPr>
              <a:solidFill>
                <a:srgbClr val="222222"/>
              </a:solidFill>
              <a:highlight>
                <a:schemeClr val="lt1"/>
              </a:highlight>
            </a:endParaRPr>
          </a:p>
          <a:p>
            <a:pPr indent="0" lvl="0" marL="0" rtl="0" algn="l">
              <a:spcBef>
                <a:spcPts val="0"/>
              </a:spcBef>
              <a:spcAft>
                <a:spcPts val="0"/>
              </a:spcAft>
              <a:buClr>
                <a:schemeClr val="dk1"/>
              </a:buClr>
              <a:buFont typeface="Arial"/>
              <a:buNone/>
            </a:pPr>
            <a:r>
              <a:t/>
            </a:r>
            <a:endParaRPr b="1">
              <a:solidFill>
                <a:schemeClr val="dk1"/>
              </a:solidFill>
            </a:endParaRPr>
          </a:p>
          <a:p>
            <a:pPr indent="0" lvl="0" marL="0" rtl="0" algn="l">
              <a:spcBef>
                <a:spcPts val="0"/>
              </a:spcBef>
              <a:spcAft>
                <a:spcPts val="0"/>
              </a:spcAft>
              <a:buClr>
                <a:schemeClr val="dk1"/>
              </a:buClr>
              <a:buFont typeface="Arial"/>
              <a:buNone/>
            </a:pPr>
            <a:r>
              <a:rPr b="1" lang="en">
                <a:solidFill>
                  <a:schemeClr val="dk1"/>
                </a:solidFill>
              </a:rPr>
              <a:t>Emotional Boundary:</a:t>
            </a:r>
            <a:endParaRPr b="1">
              <a:solidFill>
                <a:schemeClr val="dk1"/>
              </a:solidFill>
            </a:endParaRPr>
          </a:p>
          <a:p>
            <a:pPr indent="0" lvl="0" marL="0" rtl="0" algn="l">
              <a:lnSpc>
                <a:spcPct val="156000"/>
              </a:lnSpc>
              <a:spcBef>
                <a:spcPts val="0"/>
              </a:spcBef>
              <a:spcAft>
                <a:spcPts val="0"/>
              </a:spcAft>
              <a:buClr>
                <a:schemeClr val="dk1"/>
              </a:buClr>
              <a:buSzPts val="1100"/>
              <a:buFont typeface="Arial"/>
              <a:buNone/>
            </a:pPr>
            <a:r>
              <a:rPr lang="en">
                <a:solidFill>
                  <a:srgbClr val="222222"/>
                </a:solidFill>
                <a:highlight>
                  <a:schemeClr val="lt1"/>
                </a:highlight>
              </a:rPr>
              <a:t>.</a:t>
            </a:r>
            <a:r>
              <a:rPr b="1" lang="en">
                <a:solidFill>
                  <a:schemeClr val="dk1"/>
                </a:solidFill>
              </a:rPr>
              <a:t>Examples of Violations</a:t>
            </a:r>
            <a:r>
              <a:rPr lang="en">
                <a:solidFill>
                  <a:schemeClr val="dk1"/>
                </a:solidFill>
              </a:rPr>
              <a:t>: </a:t>
            </a:r>
            <a:endParaRPr>
              <a:solidFill>
                <a:schemeClr val="dk1"/>
              </a:solidFill>
            </a:endParaRPr>
          </a:p>
          <a:p>
            <a:pPr indent="-298450" lvl="0" marL="457200" rtl="0" algn="l">
              <a:spcBef>
                <a:spcPts val="0"/>
              </a:spcBef>
              <a:spcAft>
                <a:spcPts val="0"/>
              </a:spcAft>
              <a:buClr>
                <a:srgbClr val="222222"/>
              </a:buClr>
              <a:buSzPts val="1100"/>
              <a:buChar char="●"/>
            </a:pPr>
            <a:r>
              <a:rPr lang="en">
                <a:solidFill>
                  <a:srgbClr val="222222"/>
                </a:solidFill>
              </a:rPr>
              <a:t>Blaming others for you emotions</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Dismissing and criticizing feelings</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Asking questions that are not appropriate for the relationship</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Reading or going through personal and emotional information</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Asking people to justify their feelings</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Assuming we know how other people feel</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Telling other people how they feel</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"Emotionally dumping" on people without their permission</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Sharing inappropriate emotional information with your children</a:t>
            </a:r>
            <a:endParaRPr>
              <a:solidFill>
                <a:srgbClr val="222222"/>
              </a:solidFill>
            </a:endParaRPr>
          </a:p>
          <a:p>
            <a:pPr indent="0" lvl="0" marL="0" rtl="0" algn="l">
              <a:spcBef>
                <a:spcPts val="0"/>
              </a:spcBef>
              <a:spcAft>
                <a:spcPts val="0"/>
              </a:spcAft>
              <a:buClr>
                <a:schemeClr val="dk1"/>
              </a:buClr>
              <a:buFont typeface="Arial"/>
              <a:buNone/>
            </a:pPr>
            <a:r>
              <a:t/>
            </a:r>
            <a:endParaRPr b="1">
              <a:solidFill>
                <a:schemeClr val="dk1"/>
              </a:solidFill>
            </a:endParaRPr>
          </a:p>
          <a:p>
            <a:pPr indent="0" lvl="0" marL="0" rtl="0" algn="l">
              <a:spcBef>
                <a:spcPts val="0"/>
              </a:spcBef>
              <a:spcAft>
                <a:spcPts val="0"/>
              </a:spcAft>
              <a:buClr>
                <a:schemeClr val="dk1"/>
              </a:buClr>
              <a:buFont typeface="Arial"/>
              <a:buNone/>
            </a:pPr>
            <a:r>
              <a:t/>
            </a:r>
            <a:endParaRPr b="1">
              <a:solidFill>
                <a:schemeClr val="dk1"/>
              </a:solidFill>
            </a:endParaRPr>
          </a:p>
          <a:p>
            <a:pPr indent="0" lvl="0" marL="0" rtl="0" algn="l">
              <a:spcBef>
                <a:spcPts val="0"/>
              </a:spcBef>
              <a:spcAft>
                <a:spcPts val="0"/>
              </a:spcAft>
              <a:buClr>
                <a:schemeClr val="dk1"/>
              </a:buClr>
              <a:buFont typeface="Arial"/>
              <a:buNone/>
            </a:pPr>
            <a:r>
              <a:rPr b="1" lang="en">
                <a:solidFill>
                  <a:schemeClr val="dk1"/>
                </a:solidFill>
              </a:rPr>
              <a:t>Physical Boundary:</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Examples of Violations</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touching/grabbing you without permission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Barging into the bathroom without knocking and your permission while you are in there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Using your deodorant or toothbrush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Denying your physical needs (keeping you awake when you need sleep, forcing you to walk when you need rest, etc)</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c6ddfe01ed_0_5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c6ddfe01ed_0_5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i="1" lang="en">
                <a:solidFill>
                  <a:schemeClr val="dk1"/>
                </a:solidFill>
              </a:rPr>
              <a:t>Personal writing exercise that students can share out after self-reflection</a:t>
            </a:r>
            <a:endParaRPr i="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c6ddfe01ed_0_5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c6ddfe01ed_0_5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rPr>
              <a:t>In small groups or pairs: </a:t>
            </a:r>
            <a:r>
              <a:rPr lang="en">
                <a:solidFill>
                  <a:schemeClr val="dk1"/>
                </a:solidFill>
              </a:rPr>
              <a:t> Maybe you’re learning how to separate from your parents, or you asked your sibling if you could borrow their clothes, or you told a friend you can’t hang out on Fridays. In your small groups discuss  the last time you set a boundary, when was it, who was it with, and if you feel comfortable sharing what was the boundary you set?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c6ddfe01ed_0_5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c6ddfe01ed_0_5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Who can utilize these approaches? Who are they most successful for?</a:t>
            </a:r>
            <a:r>
              <a:rPr lang="en" sz="1400">
                <a:solidFill>
                  <a:schemeClr val="dk1"/>
                </a:solidFill>
              </a:rPr>
              <a:t> </a:t>
            </a:r>
            <a:r>
              <a:rPr lang="en">
                <a:solidFill>
                  <a:schemeClr val="dk1"/>
                </a:solidFill>
              </a:rPr>
              <a:t>Everyone! Just like your boundaries themselves, you’re allowed to develop new communication styles and expectations that you share with other people.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important to note that these tactics might not be successful in various situations, ignoring that reality would be harmful. However, they can be utilized as a starting point for trying to create healthier conversations with those in your lives that you are needing to communicate with more creatively.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c6ddfe01ed_0_5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c6ddfe01ed_0_5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Boundary expression is a two-step process, we need to explicitly communicate our boundaries and then have our actions uphold those boundaries.  People will forget or </a:t>
            </a:r>
            <a:r>
              <a:rPr lang="en">
                <a:solidFill>
                  <a:schemeClr val="dk1"/>
                </a:solidFill>
              </a:rPr>
              <a:t>not understand the importance of our boundaries and we need to use action to maintain our boundaries.  However, boundaries are essential and ever-evolving. Life transitions may bring about new boundaries, which will need to be communicated and upheld.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c6ddfe01ed_0_8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c6ddfe01ed_0_8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We are striving for healthy boundaries and yet will always struggle with porous and rigid boundaries in certain areas of our lives.  The three types of boundary expressions are porous, ridgid, and the ‘Goldilocks’ healthy boundary practice in the middle.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Read definitions of each on the slide then give examples of each (select a few from the list below):</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Porous</a:t>
            </a:r>
            <a:r>
              <a:rPr b="1" i="1"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Examples: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Oversharing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Codependency/Enmeshment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People -Pleasing (unable to say no)</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Dependency on feedback from others (needing praise to feel like not doing something wrong)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Paralyzing fear of being rejected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Accepting mistreatment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Rigid:</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Examples: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Never sharing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Building walls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Avoiding Vulnerability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Cutting People Out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Having high expectations of others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Enforcing strict rules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Saying no harshly to avoid people from asking in the future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Having rules with people that prevent closeness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Aligned (Goldilocks):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Examples: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Being clear about one’s own values - Strong sense of self</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Listening to your own opinion (rather than pulling from those of others)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Sharing with others a normal amount - assessing the environment at hand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Healthy vulnerability with people who are close to you</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Comfortable saying no and hearing no without taking it personally</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Saying no without apologizing or needing to explain oneself beyond “I don’t have the capacity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Flexing boundaries in healthy ways as needed within your own capacity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7a98bda6d4_0_318: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There are different type of violations of boundaries, whether we are experiencing someone violating our boundaries or we are the one violating someone else's boundaries there two types of violations.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Micro Violations </a:t>
            </a:r>
            <a:r>
              <a:rPr lang="en">
                <a:solidFill>
                  <a:schemeClr val="dk1"/>
                </a:solidFill>
              </a:rPr>
              <a:t>are small violations that often occur in everyday encounters, as opposed to long-term relationships.  Not usually emotionally affected by them and they don’t spill over into the rest of our day. These can be more significant over time if they are repeated and persistent.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Examples: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You decline a lunch invitation from a co-worker.  Over the next few days the usually friendly co-worker doesn’t engage with you.</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At the store you are trying to maintain 6 feet of distance and despite your efforts to create space (and lots of signs) the person behind you is standing really close to you.</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Macro Violations </a:t>
            </a:r>
            <a:r>
              <a:rPr lang="en">
                <a:solidFill>
                  <a:schemeClr val="dk1"/>
                </a:solidFill>
              </a:rPr>
              <a:t>are significant violations that erode the fabric of our relationships with others.  These are long-standing and persistent.  Frequency and intensity can change the relationship.</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Examples: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Whenever you discuss financial achievement or receiving a raise your friend/sibling asks to borrow money.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Your parents gossip about your siblings’ relationships with their partners.  It makes you feel uncomfortable. (this could also be general parental gossip about siblings' jobs/perceived success/personalities/etc.).</a:t>
            </a:r>
            <a:endParaRPr>
              <a:solidFill>
                <a:schemeClr val="dk1"/>
              </a:solidFill>
            </a:endParaRPr>
          </a:p>
          <a:p>
            <a:pPr indent="0" lvl="0" marL="0" rtl="0" algn="l">
              <a:spcBef>
                <a:spcPts val="0"/>
              </a:spcBef>
              <a:spcAft>
                <a:spcPts val="0"/>
              </a:spcAft>
              <a:buNone/>
            </a:pPr>
            <a:r>
              <a:t/>
            </a:r>
            <a:endParaRPr/>
          </a:p>
        </p:txBody>
      </p:sp>
      <p:sp>
        <p:nvSpPr>
          <p:cNvPr id="451" name="Google Shape;451;g17a98bda6d4_0_31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c6ddfe01ed_0_1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c6ddfe01ed_0_1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bin"/>
                <a:ea typeface="Cabin"/>
                <a:cs typeface="Cabin"/>
                <a:sym typeface="Cabin"/>
              </a:rPr>
              <a:t>Share what you feel comfortable sharing - if you wouldn’t share what you say in a regular class, don’t share it here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 sz="1200">
                <a:solidFill>
                  <a:schemeClr val="dk1"/>
                </a:solidFill>
                <a:latin typeface="Cabin"/>
                <a:ea typeface="Cabin"/>
                <a:cs typeface="Cabin"/>
                <a:sym typeface="Cabin"/>
              </a:rPr>
              <a:t>Stay curious -- listen to understand, not respond</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 sz="1200">
                <a:solidFill>
                  <a:schemeClr val="dk1"/>
                </a:solidFill>
                <a:latin typeface="Cabin"/>
                <a:ea typeface="Cabin"/>
                <a:cs typeface="Cabin"/>
                <a:sym typeface="Cabin"/>
              </a:rPr>
              <a:t>Confidentiality -- responsible employee disclosure</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 sz="1200">
                <a:solidFill>
                  <a:schemeClr val="dk1"/>
                </a:solidFill>
                <a:latin typeface="Cabin"/>
                <a:ea typeface="Cabin"/>
                <a:cs typeface="Cabin"/>
                <a:sym typeface="Cabin"/>
              </a:rPr>
              <a:t>Pro Staff are responsible employees</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 sz="1200">
                <a:solidFill>
                  <a:schemeClr val="dk1"/>
                </a:solidFill>
                <a:latin typeface="Cabin"/>
                <a:ea typeface="Cabin"/>
                <a:cs typeface="Cabin"/>
                <a:sym typeface="Cabin"/>
              </a:rPr>
              <a:t>Honor the knowledge in this space -- the specifics stay here, the knowledge and lessons can be shared outside the space</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rPr lang="en" sz="1200">
                <a:solidFill>
                  <a:schemeClr val="dk1"/>
                </a:solidFill>
                <a:latin typeface="Cabin"/>
                <a:ea typeface="Cabin"/>
                <a:cs typeface="Cabin"/>
                <a:sym typeface="Cabin"/>
              </a:rPr>
              <a:t>Ask: Any questions before we get started?</a:t>
            </a:r>
            <a:endParaRPr sz="1200">
              <a:solidFill>
                <a:schemeClr val="dk1"/>
              </a:solidFill>
              <a:latin typeface="Cabin"/>
              <a:ea typeface="Cabin"/>
              <a:cs typeface="Cabin"/>
              <a:sym typeface="Cabi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7a98bda6d4_0_326: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One specific piece we’d like to emphasize is a piece about sexual boundaries. We talk about this more in depth in our consent lessns, but it’s important to address here. </a:t>
            </a:r>
            <a:r>
              <a:rPr lang="en"/>
              <a:t>You need affirmative consent for sexual interactions.  Consent is not the absence of a no. </a:t>
            </a:r>
            <a:r>
              <a:rPr lang="en">
                <a:solidFill>
                  <a:schemeClr val="dk1"/>
                </a:solidFill>
              </a:rPr>
              <a:t>Some people will shut down in uncomfortable situations and still participate reluctantly. You’re looking for enthusiasm, like they’re as excited as you are.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people operate in terms of unspoken boundaries. Acting based on unspoken boundaries can be harmful because everyone has different unspoken boundaries. The ONLY way to set boundaries to ensure others will understand them is to clearly and directly state them. </a:t>
            </a:r>
            <a:endParaRPr/>
          </a:p>
          <a:p>
            <a:pPr indent="0" lvl="0" marL="0" rtl="0" algn="l">
              <a:spcBef>
                <a:spcPts val="0"/>
              </a:spcBef>
              <a:spcAft>
                <a:spcPts val="0"/>
              </a:spcAft>
              <a:buNone/>
            </a:pPr>
            <a:r>
              <a:t/>
            </a:r>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Be clear.</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Directly state your need or request, or say no.  State your truth (</a:t>
            </a:r>
            <a:r>
              <a:rPr i="1" lang="en">
                <a:solidFill>
                  <a:schemeClr val="dk1"/>
                </a:solidFill>
              </a:rPr>
              <a:t>Read at least one example of each)</a:t>
            </a:r>
            <a:r>
              <a:rPr lang="en">
                <a:solidFill>
                  <a:schemeClr val="dk1"/>
                </a:solidFill>
              </a:rPr>
              <a:t>:</a:t>
            </a:r>
            <a:endParaRPr>
              <a:solidFill>
                <a:schemeClr val="dk1"/>
              </a:solidFill>
            </a:endParaRPr>
          </a:p>
          <a:p>
            <a:pPr indent="-298450" lvl="1" marL="914400" rtl="0" algn="l">
              <a:lnSpc>
                <a:spcPct val="100000"/>
              </a:lnSpc>
              <a:spcBef>
                <a:spcPts val="0"/>
              </a:spcBef>
              <a:spcAft>
                <a:spcPts val="0"/>
              </a:spcAft>
              <a:buClr>
                <a:schemeClr val="dk1"/>
              </a:buClr>
              <a:buSzPts val="1100"/>
              <a:buAutoNum type="alphaLcPeriod"/>
            </a:pPr>
            <a:r>
              <a:rPr lang="en">
                <a:solidFill>
                  <a:schemeClr val="dk1"/>
                </a:solidFill>
              </a:rPr>
              <a:t>I want…</a:t>
            </a:r>
            <a:endParaRPr>
              <a:solidFill>
                <a:schemeClr val="dk1"/>
              </a:solidFill>
            </a:endParaRPr>
          </a:p>
          <a:p>
            <a:pPr indent="-298450" lvl="2" marL="1371600" rtl="0" algn="l">
              <a:lnSpc>
                <a:spcPct val="100000"/>
              </a:lnSpc>
              <a:spcBef>
                <a:spcPts val="0"/>
              </a:spcBef>
              <a:spcAft>
                <a:spcPts val="0"/>
              </a:spcAft>
              <a:buClr>
                <a:schemeClr val="dk1"/>
              </a:buClr>
              <a:buSzPts val="1100"/>
              <a:buAutoNum type="romanLcPeriod"/>
            </a:pPr>
            <a:r>
              <a:rPr lang="en">
                <a:solidFill>
                  <a:schemeClr val="dk1"/>
                </a:solidFill>
              </a:rPr>
              <a:t>I want you to ask how I’m feeling rather than assuming</a:t>
            </a:r>
            <a:endParaRPr>
              <a:solidFill>
                <a:schemeClr val="dk1"/>
              </a:solidFill>
            </a:endParaRPr>
          </a:p>
          <a:p>
            <a:pPr indent="-298450" lvl="2" marL="1371600" rtl="0" algn="l">
              <a:lnSpc>
                <a:spcPct val="100000"/>
              </a:lnSpc>
              <a:spcBef>
                <a:spcPts val="0"/>
              </a:spcBef>
              <a:spcAft>
                <a:spcPts val="0"/>
              </a:spcAft>
              <a:buClr>
                <a:schemeClr val="dk1"/>
              </a:buClr>
              <a:buSzPts val="1100"/>
              <a:buAutoNum type="romanLcPeriod"/>
            </a:pPr>
            <a:r>
              <a:rPr lang="en">
                <a:solidFill>
                  <a:schemeClr val="dk1"/>
                </a:solidFill>
              </a:rPr>
              <a:t>I want you to ask me what I want on the pizza we are sharing</a:t>
            </a:r>
            <a:endParaRPr>
              <a:solidFill>
                <a:schemeClr val="dk1"/>
              </a:solidFill>
            </a:endParaRPr>
          </a:p>
          <a:p>
            <a:pPr indent="-298450" lvl="1" marL="914400" rtl="0" algn="l">
              <a:lnSpc>
                <a:spcPct val="100000"/>
              </a:lnSpc>
              <a:spcBef>
                <a:spcPts val="0"/>
              </a:spcBef>
              <a:spcAft>
                <a:spcPts val="0"/>
              </a:spcAft>
              <a:buClr>
                <a:schemeClr val="dk1"/>
              </a:buClr>
              <a:buSzPts val="1100"/>
              <a:buAutoNum type="alphaLcPeriod"/>
            </a:pPr>
            <a:r>
              <a:rPr lang="en">
                <a:solidFill>
                  <a:schemeClr val="dk1"/>
                </a:solidFill>
              </a:rPr>
              <a:t>I need…</a:t>
            </a:r>
            <a:endParaRPr>
              <a:solidFill>
                <a:schemeClr val="dk1"/>
              </a:solidFill>
            </a:endParaRPr>
          </a:p>
          <a:p>
            <a:pPr indent="-298450" lvl="2" marL="1371600" rtl="0" algn="l">
              <a:lnSpc>
                <a:spcPct val="100000"/>
              </a:lnSpc>
              <a:spcBef>
                <a:spcPts val="0"/>
              </a:spcBef>
              <a:spcAft>
                <a:spcPts val="0"/>
              </a:spcAft>
              <a:buClr>
                <a:schemeClr val="dk1"/>
              </a:buClr>
              <a:buSzPts val="1100"/>
              <a:buAutoNum type="romanLcPeriod"/>
            </a:pPr>
            <a:r>
              <a:rPr lang="en">
                <a:solidFill>
                  <a:schemeClr val="dk1"/>
                </a:solidFill>
              </a:rPr>
              <a:t>I need you to text before you stop by</a:t>
            </a:r>
            <a:endParaRPr>
              <a:solidFill>
                <a:schemeClr val="dk1"/>
              </a:solidFill>
            </a:endParaRPr>
          </a:p>
          <a:p>
            <a:pPr indent="-298450" lvl="2" marL="1371600" rtl="0" algn="l">
              <a:lnSpc>
                <a:spcPct val="100000"/>
              </a:lnSpc>
              <a:spcBef>
                <a:spcPts val="0"/>
              </a:spcBef>
              <a:spcAft>
                <a:spcPts val="0"/>
              </a:spcAft>
              <a:buClr>
                <a:schemeClr val="dk1"/>
              </a:buClr>
              <a:buSzPts val="1100"/>
              <a:buAutoNum type="romanLcPeriod"/>
            </a:pPr>
            <a:r>
              <a:rPr lang="en">
                <a:solidFill>
                  <a:schemeClr val="dk1"/>
                </a:solidFill>
              </a:rPr>
              <a:t>I need you to ask rather than just borrow my clothes</a:t>
            </a:r>
            <a:endParaRPr>
              <a:solidFill>
                <a:schemeClr val="dk1"/>
              </a:solidFill>
            </a:endParaRPr>
          </a:p>
          <a:p>
            <a:pPr indent="-298450" lvl="1" marL="914400" rtl="0" algn="l">
              <a:lnSpc>
                <a:spcPct val="100000"/>
              </a:lnSpc>
              <a:spcBef>
                <a:spcPts val="0"/>
              </a:spcBef>
              <a:spcAft>
                <a:spcPts val="0"/>
              </a:spcAft>
              <a:buClr>
                <a:schemeClr val="dk1"/>
              </a:buClr>
              <a:buSzPts val="1100"/>
              <a:buAutoNum type="alphaLcPeriod"/>
            </a:pPr>
            <a:r>
              <a:rPr lang="en">
                <a:solidFill>
                  <a:schemeClr val="dk1"/>
                </a:solidFill>
              </a:rPr>
              <a:t>I expect…</a:t>
            </a:r>
            <a:endParaRPr>
              <a:solidFill>
                <a:schemeClr val="dk1"/>
              </a:solidFill>
            </a:endParaRPr>
          </a:p>
          <a:p>
            <a:pPr indent="-298450" lvl="2" marL="1371600" rtl="0" algn="l">
              <a:lnSpc>
                <a:spcPct val="100000"/>
              </a:lnSpc>
              <a:spcBef>
                <a:spcPts val="0"/>
              </a:spcBef>
              <a:spcAft>
                <a:spcPts val="0"/>
              </a:spcAft>
              <a:buClr>
                <a:schemeClr val="dk1"/>
              </a:buClr>
              <a:buSzPts val="1100"/>
              <a:buAutoNum type="romanLcPeriod"/>
            </a:pPr>
            <a:r>
              <a:rPr lang="en">
                <a:solidFill>
                  <a:schemeClr val="dk1"/>
                </a:solidFill>
              </a:rPr>
              <a:t>I expect you to return my car with a full tank of gas</a:t>
            </a:r>
            <a:endParaRPr>
              <a:solidFill>
                <a:schemeClr val="dk1"/>
              </a:solidFill>
            </a:endParaRPr>
          </a:p>
          <a:p>
            <a:pPr indent="-298450" lvl="2" marL="1371600" rtl="0" algn="l">
              <a:lnSpc>
                <a:spcPct val="100000"/>
              </a:lnSpc>
              <a:spcBef>
                <a:spcPts val="0"/>
              </a:spcBef>
              <a:spcAft>
                <a:spcPts val="0"/>
              </a:spcAft>
              <a:buClr>
                <a:schemeClr val="dk1"/>
              </a:buClr>
              <a:buSzPts val="1100"/>
              <a:buAutoNum type="romanLcPeriod"/>
            </a:pPr>
            <a:r>
              <a:rPr lang="en">
                <a:solidFill>
                  <a:schemeClr val="dk1"/>
                </a:solidFill>
              </a:rPr>
              <a:t>I expect you to get consent</a:t>
            </a:r>
            <a:endParaRPr>
              <a:solidFill>
                <a:schemeClr val="dk1"/>
              </a:solidFill>
            </a:endParaRPr>
          </a:p>
          <a:p>
            <a:pPr indent="-298450" lvl="1" marL="914400" rtl="0" algn="l">
              <a:lnSpc>
                <a:spcPct val="100000"/>
              </a:lnSpc>
              <a:spcBef>
                <a:spcPts val="0"/>
              </a:spcBef>
              <a:spcAft>
                <a:spcPts val="0"/>
              </a:spcAft>
              <a:buClr>
                <a:schemeClr val="dk1"/>
              </a:buClr>
              <a:buSzPts val="1100"/>
              <a:buAutoNum type="alphaLcPeriod"/>
            </a:pPr>
            <a:r>
              <a:rPr lang="en">
                <a:solidFill>
                  <a:schemeClr val="dk1"/>
                </a:solidFill>
              </a:rPr>
              <a:t>Next time…</a:t>
            </a:r>
            <a:endParaRPr>
              <a:solidFill>
                <a:schemeClr val="dk1"/>
              </a:solidFill>
            </a:endParaRPr>
          </a:p>
          <a:p>
            <a:pPr indent="-298450" lvl="2" marL="1371600" rtl="0" algn="l">
              <a:lnSpc>
                <a:spcPct val="100000"/>
              </a:lnSpc>
              <a:spcBef>
                <a:spcPts val="0"/>
              </a:spcBef>
              <a:spcAft>
                <a:spcPts val="0"/>
              </a:spcAft>
              <a:buClr>
                <a:schemeClr val="dk1"/>
              </a:buClr>
              <a:buSzPts val="1100"/>
              <a:buAutoNum type="romanLcPeriod"/>
            </a:pPr>
            <a:r>
              <a:rPr lang="en">
                <a:solidFill>
                  <a:schemeClr val="dk1"/>
                </a:solidFill>
              </a:rPr>
              <a:t>Next time you’re going to be late please tell me.</a:t>
            </a:r>
            <a:endParaRPr>
              <a:solidFill>
                <a:schemeClr val="dk1"/>
              </a:solidFill>
            </a:endParaRPr>
          </a:p>
          <a:p>
            <a:pPr indent="-298450" lvl="1" marL="914400" rtl="0" algn="l">
              <a:lnSpc>
                <a:spcPct val="100000"/>
              </a:lnSpc>
              <a:spcBef>
                <a:spcPts val="0"/>
              </a:spcBef>
              <a:spcAft>
                <a:spcPts val="0"/>
              </a:spcAft>
              <a:buClr>
                <a:schemeClr val="dk1"/>
              </a:buClr>
              <a:buSzPts val="1100"/>
              <a:buAutoNum type="alphaLcPeriod"/>
            </a:pPr>
            <a:r>
              <a:rPr lang="en">
                <a:solidFill>
                  <a:schemeClr val="dk1"/>
                </a:solidFill>
              </a:rPr>
              <a:t>No’s/Don’t’s…</a:t>
            </a:r>
            <a:endParaRPr>
              <a:solidFill>
                <a:schemeClr val="dk1"/>
              </a:solidFill>
            </a:endParaRPr>
          </a:p>
          <a:p>
            <a:pPr indent="-298450" lvl="2" marL="1371600" rtl="0" algn="l">
              <a:lnSpc>
                <a:spcPct val="100000"/>
              </a:lnSpc>
              <a:spcBef>
                <a:spcPts val="0"/>
              </a:spcBef>
              <a:spcAft>
                <a:spcPts val="0"/>
              </a:spcAft>
              <a:buClr>
                <a:schemeClr val="dk1"/>
              </a:buClr>
              <a:buSzPts val="1100"/>
              <a:buAutoNum type="romanLcPeriod"/>
            </a:pPr>
            <a:r>
              <a:rPr lang="en">
                <a:solidFill>
                  <a:schemeClr val="dk1"/>
                </a:solidFill>
              </a:rPr>
              <a:t>I don’t want to talk about my dating life.</a:t>
            </a:r>
            <a:endParaRPr>
              <a:solidFill>
                <a:schemeClr val="dk1"/>
              </a:solidFill>
            </a:endParaRPr>
          </a:p>
          <a:p>
            <a:pPr indent="-298450" lvl="2" marL="1371600" rtl="0" algn="l">
              <a:lnSpc>
                <a:spcPct val="100000"/>
              </a:lnSpc>
              <a:spcBef>
                <a:spcPts val="0"/>
              </a:spcBef>
              <a:spcAft>
                <a:spcPts val="0"/>
              </a:spcAft>
              <a:buClr>
                <a:schemeClr val="dk1"/>
              </a:buClr>
              <a:buSzPts val="1100"/>
              <a:buAutoNum type="romanLcPeriod"/>
            </a:pPr>
            <a:r>
              <a:rPr lang="en">
                <a:solidFill>
                  <a:schemeClr val="dk1"/>
                </a:solidFill>
              </a:rPr>
              <a:t>I don’t think it is funny to joke about my weight.</a:t>
            </a:r>
            <a:endParaRPr>
              <a:solidFill>
                <a:schemeClr val="dk1"/>
              </a:solidFill>
            </a:endParaRPr>
          </a:p>
          <a:p>
            <a:pPr indent="0" lvl="0" marL="0" rtl="0" algn="l">
              <a:lnSpc>
                <a:spcPct val="100000"/>
              </a:lnSpc>
              <a:spcBef>
                <a:spcPts val="0"/>
              </a:spcBef>
              <a:spcAft>
                <a:spcPts val="0"/>
              </a:spcAft>
              <a:buNone/>
            </a:pPr>
            <a:r>
              <a:t/>
            </a:r>
            <a:endParaRPr/>
          </a:p>
        </p:txBody>
      </p:sp>
      <p:sp>
        <p:nvSpPr>
          <p:cNvPr id="460" name="Google Shape;460;g17a98bda6d4_0_32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c6ddfe01ed_0_8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c6ddfe01ed_0_8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chemeClr val="dk1"/>
                </a:solidFill>
              </a:rPr>
              <a:t>Put class into small groups of 2-3.</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Ask the Class</a:t>
            </a:r>
            <a:r>
              <a:rPr i="1" lang="en" sz="1200">
                <a:solidFill>
                  <a:schemeClr val="dk1"/>
                </a:solidFill>
              </a:rPr>
              <a:t>: </a:t>
            </a:r>
            <a:r>
              <a:rPr lang="en" sz="1200">
                <a:solidFill>
                  <a:schemeClr val="dk1"/>
                </a:solidFill>
              </a:rPr>
              <a:t>Using the boundaries from the self-reflection exercise practice, in small groups, directly stating your boundaries using the following prompts:</a:t>
            </a:r>
            <a:r>
              <a:rPr i="1" lang="en" sz="1200">
                <a:solidFill>
                  <a:schemeClr val="dk1"/>
                </a:solidFill>
              </a:rPr>
              <a:t> </a:t>
            </a:r>
            <a:endParaRPr sz="1200">
              <a:solidFill>
                <a:schemeClr val="dk1"/>
              </a:solidFill>
              <a:latin typeface="Encode Sans"/>
              <a:ea typeface="Encode Sans"/>
              <a:cs typeface="Encode Sans"/>
              <a:sym typeface="Encode Sans"/>
            </a:endParaRPr>
          </a:p>
          <a:p>
            <a:pPr indent="0" lvl="0" marL="0" rtl="0" algn="l">
              <a:spcBef>
                <a:spcPts val="0"/>
              </a:spcBef>
              <a:spcAft>
                <a:spcPts val="0"/>
              </a:spcAft>
              <a:buClr>
                <a:schemeClr val="dk1"/>
              </a:buClr>
              <a:buSzPts val="1100"/>
              <a:buFont typeface="Arial"/>
              <a:buNone/>
            </a:pPr>
            <a:r>
              <a:rPr lang="en" sz="1200">
                <a:solidFill>
                  <a:schemeClr val="dk1"/>
                </a:solidFill>
                <a:latin typeface="Encode Sans"/>
                <a:ea typeface="Encode Sans"/>
                <a:cs typeface="Encode Sans"/>
                <a:sym typeface="Encode Sans"/>
              </a:rPr>
              <a:t>I want…</a:t>
            </a:r>
            <a:endParaRPr sz="1200">
              <a:solidFill>
                <a:schemeClr val="dk1"/>
              </a:solidFill>
              <a:latin typeface="Encode Sans"/>
              <a:ea typeface="Encode Sans"/>
              <a:cs typeface="Encode Sans"/>
              <a:sym typeface="Encode Sans"/>
            </a:endParaRPr>
          </a:p>
          <a:p>
            <a:pPr indent="0" lvl="0" marL="0" rtl="0" algn="l">
              <a:spcBef>
                <a:spcPts val="0"/>
              </a:spcBef>
              <a:spcAft>
                <a:spcPts val="0"/>
              </a:spcAft>
              <a:buClr>
                <a:schemeClr val="dk1"/>
              </a:buClr>
              <a:buSzPts val="1100"/>
              <a:buFont typeface="Arial"/>
              <a:buNone/>
            </a:pPr>
            <a:r>
              <a:rPr lang="en" sz="1200">
                <a:solidFill>
                  <a:schemeClr val="dk1"/>
                </a:solidFill>
                <a:latin typeface="Encode Sans"/>
                <a:ea typeface="Encode Sans"/>
                <a:cs typeface="Encode Sans"/>
                <a:sym typeface="Encode Sans"/>
              </a:rPr>
              <a:t>I need…</a:t>
            </a:r>
            <a:endParaRPr sz="1200">
              <a:solidFill>
                <a:schemeClr val="dk1"/>
              </a:solidFill>
              <a:latin typeface="Encode Sans"/>
              <a:ea typeface="Encode Sans"/>
              <a:cs typeface="Encode Sans"/>
              <a:sym typeface="Encode Sans"/>
            </a:endParaRPr>
          </a:p>
          <a:p>
            <a:pPr indent="0" lvl="0" marL="0" rtl="0" algn="l">
              <a:spcBef>
                <a:spcPts val="0"/>
              </a:spcBef>
              <a:spcAft>
                <a:spcPts val="0"/>
              </a:spcAft>
              <a:buClr>
                <a:schemeClr val="dk1"/>
              </a:buClr>
              <a:buSzPts val="1100"/>
              <a:buFont typeface="Arial"/>
              <a:buNone/>
            </a:pPr>
            <a:r>
              <a:rPr lang="en" sz="1200">
                <a:solidFill>
                  <a:schemeClr val="dk1"/>
                </a:solidFill>
                <a:latin typeface="Encode Sans"/>
                <a:ea typeface="Encode Sans"/>
                <a:cs typeface="Encode Sans"/>
                <a:sym typeface="Encode Sans"/>
              </a:rPr>
              <a:t>I expect…</a:t>
            </a:r>
            <a:endParaRPr sz="1200">
              <a:solidFill>
                <a:schemeClr val="dk1"/>
              </a:solidFill>
              <a:latin typeface="Encode Sans"/>
              <a:ea typeface="Encode Sans"/>
              <a:cs typeface="Encode Sans"/>
              <a:sym typeface="Encode Sans"/>
            </a:endParaRPr>
          </a:p>
          <a:p>
            <a:pPr indent="0" lvl="0" marL="0" rtl="0" algn="l">
              <a:spcBef>
                <a:spcPts val="0"/>
              </a:spcBef>
              <a:spcAft>
                <a:spcPts val="0"/>
              </a:spcAft>
              <a:buClr>
                <a:schemeClr val="dk1"/>
              </a:buClr>
              <a:buSzPts val="1100"/>
              <a:buFont typeface="Arial"/>
              <a:buNone/>
            </a:pPr>
            <a:r>
              <a:rPr lang="en" sz="1200">
                <a:solidFill>
                  <a:schemeClr val="dk1"/>
                </a:solidFill>
                <a:latin typeface="Encode Sans"/>
                <a:ea typeface="Encode Sans"/>
                <a:cs typeface="Encode Sans"/>
                <a:sym typeface="Encode Sans"/>
              </a:rPr>
              <a:t>Next time…</a:t>
            </a:r>
            <a:endParaRPr sz="1200">
              <a:solidFill>
                <a:schemeClr val="dk1"/>
              </a:solidFill>
              <a:latin typeface="Encode Sans"/>
              <a:ea typeface="Encode Sans"/>
              <a:cs typeface="Encode Sans"/>
              <a:sym typeface="Encode Sans"/>
            </a:endParaRPr>
          </a:p>
          <a:p>
            <a:pPr indent="0" lvl="0" marL="0" rtl="0" algn="l">
              <a:spcBef>
                <a:spcPts val="0"/>
              </a:spcBef>
              <a:spcAft>
                <a:spcPts val="0"/>
              </a:spcAft>
              <a:buClr>
                <a:schemeClr val="dk1"/>
              </a:buClr>
              <a:buSzPts val="1100"/>
              <a:buFont typeface="Arial"/>
              <a:buNone/>
            </a:pPr>
            <a:r>
              <a:rPr lang="en" sz="1200">
                <a:solidFill>
                  <a:schemeClr val="dk1"/>
                </a:solidFill>
                <a:latin typeface="Encode Sans"/>
                <a:ea typeface="Encode Sans"/>
                <a:cs typeface="Encode Sans"/>
                <a:sym typeface="Encode Sans"/>
              </a:rPr>
              <a:t>No/Don’t</a:t>
            </a:r>
            <a:endParaRPr sz="1200">
              <a:solidFill>
                <a:schemeClr val="dk1"/>
              </a:solidFill>
              <a:latin typeface="Encode Sans"/>
              <a:ea typeface="Encode Sans"/>
              <a:cs typeface="Encode Sans"/>
              <a:sym typeface="Encode Sans"/>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c6ddfe01ed_0_5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c6ddfe01ed_0_5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a:solidFill>
                  <a:schemeClr val="dk1"/>
                </a:solidFill>
              </a:rPr>
              <a:t>Ideally people we are in community and in relationship with hear and affirm our boundaries from the start, but that is not always the case, sometimes we receive pushback, or resistance. For any pushback you receive from setting boundaries responding with compassion, when you can, but restating your boundary is key.  If multiple forms of pushback are present with one person you may need tell them to stop pushing you on your boundary and this may result in you reevaluating the relationship to assess if your needs are being met or if this is a person who regularly violates your boundaries.</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In order to explain these further, I want to create a scenario for you, I need two volunteers to read the dialogue for the scenario (not an intimate scenario, just two friends with different needs and wants about attending a party).</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This first scenario is demonstrating how setting boundaries often leads to a back-and-forth conversation where the other person will try to worm their way around your boundary, especially as you, the boundary-setter engage.</a:t>
            </a:r>
            <a:endParaRPr>
              <a:solidFill>
                <a:schemeClr val="dk1"/>
              </a:solidFill>
            </a:endParaRPr>
          </a:p>
          <a:p>
            <a:pPr indent="0" lvl="0" marL="0" rtl="0" algn="l">
              <a:spcBef>
                <a:spcPts val="0"/>
              </a:spcBef>
              <a:spcAft>
                <a:spcPts val="0"/>
              </a:spcAft>
              <a:buClr>
                <a:schemeClr val="dk1"/>
              </a:buClr>
              <a:buFont typeface="Arial"/>
              <a:buNone/>
            </a:pPr>
            <a:r>
              <a:rPr i="1" lang="en">
                <a:solidFill>
                  <a:schemeClr val="accent1"/>
                </a:solidFill>
              </a:rPr>
              <a:t>Boundary Setter in BLUE</a:t>
            </a:r>
            <a:endParaRPr i="1">
              <a:solidFill>
                <a:schemeClr val="accent1"/>
              </a:solidFill>
            </a:endParaRPr>
          </a:p>
          <a:p>
            <a:pPr indent="0" lvl="0" marL="0" rtl="0" algn="l">
              <a:spcBef>
                <a:spcPts val="0"/>
              </a:spcBef>
              <a:spcAft>
                <a:spcPts val="0"/>
              </a:spcAft>
              <a:buClr>
                <a:schemeClr val="dk1"/>
              </a:buClr>
              <a:buFont typeface="Arial"/>
              <a:buNone/>
            </a:pPr>
            <a:r>
              <a:rPr i="1" lang="en">
                <a:solidFill>
                  <a:srgbClr val="D6502F"/>
                </a:solidFill>
              </a:rPr>
              <a:t>Pushback Person in RED</a:t>
            </a:r>
            <a:endParaRPr i="1">
              <a:solidFill>
                <a:srgbClr val="D6502F"/>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i="1" lang="en">
                <a:solidFill>
                  <a:schemeClr val="dk1"/>
                </a:solidFill>
              </a:rPr>
              <a:t>Read Scenario:</a:t>
            </a:r>
            <a:r>
              <a:rPr lang="en">
                <a:solidFill>
                  <a:schemeClr val="dk1"/>
                </a:solidFill>
              </a:rPr>
              <a:t> It’s midterms, and you have an exam tomorrow you have to study for. </a:t>
            </a:r>
            <a:endParaRPr>
              <a:solidFill>
                <a:schemeClr val="dk1"/>
              </a:solidFill>
            </a:endParaRPr>
          </a:p>
          <a:p>
            <a:pPr indent="0" lvl="0" marL="0" rtl="0" algn="l">
              <a:spcBef>
                <a:spcPts val="0"/>
              </a:spcBef>
              <a:spcAft>
                <a:spcPts val="0"/>
              </a:spcAft>
              <a:buClr>
                <a:schemeClr val="dk1"/>
              </a:buClr>
              <a:buFont typeface="Arial"/>
              <a:buNone/>
            </a:pPr>
            <a:r>
              <a:t/>
            </a:r>
            <a:endParaRPr i="1">
              <a:solidFill>
                <a:schemeClr val="dk1"/>
              </a:solidFill>
            </a:endParaRPr>
          </a:p>
          <a:p>
            <a:pPr indent="0" lvl="0" marL="0" rtl="0" algn="l">
              <a:spcBef>
                <a:spcPts val="0"/>
              </a:spcBef>
              <a:spcAft>
                <a:spcPts val="0"/>
              </a:spcAft>
              <a:buClr>
                <a:schemeClr val="dk1"/>
              </a:buClr>
              <a:buFont typeface="Arial"/>
              <a:buNone/>
            </a:pPr>
            <a:r>
              <a:rPr lang="en">
                <a:solidFill>
                  <a:srgbClr val="D6502F"/>
                </a:solidFill>
              </a:rPr>
              <a:t>“Dude, you HAVE to go out with us tonight! It’s gonna be so much fun!”</a:t>
            </a:r>
            <a:r>
              <a:rPr lang="en">
                <a:solidFill>
                  <a:schemeClr val="dk1"/>
                </a:solidFill>
              </a:rPr>
              <a:t>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accent1"/>
                </a:solidFill>
              </a:rPr>
              <a:t>“I can’t, I have to study</a:t>
            </a:r>
            <a:r>
              <a:rPr lang="en">
                <a:solidFill>
                  <a:schemeClr val="dk1"/>
                </a:solidFill>
              </a:rPr>
              <a:t>.” </a:t>
            </a:r>
            <a:endParaRPr>
              <a:solidFill>
                <a:schemeClr val="dk1"/>
              </a:solidFill>
            </a:endParaRPr>
          </a:p>
          <a:p>
            <a:pPr indent="0" lvl="0" marL="0" rtl="0" algn="l">
              <a:spcBef>
                <a:spcPts val="0"/>
              </a:spcBef>
              <a:spcAft>
                <a:spcPts val="0"/>
              </a:spcAft>
              <a:buClr>
                <a:schemeClr val="dk1"/>
              </a:buClr>
              <a:buFont typeface="Arial"/>
              <a:buNone/>
            </a:pPr>
            <a:r>
              <a:t/>
            </a:r>
            <a:endParaRPr>
              <a:solidFill>
                <a:srgbClr val="D6502F"/>
              </a:solidFill>
            </a:endParaRPr>
          </a:p>
          <a:p>
            <a:pPr indent="0" lvl="0" marL="0" rtl="0" algn="l">
              <a:spcBef>
                <a:spcPts val="0"/>
              </a:spcBef>
              <a:spcAft>
                <a:spcPts val="0"/>
              </a:spcAft>
              <a:buClr>
                <a:schemeClr val="dk1"/>
              </a:buClr>
              <a:buFont typeface="Arial"/>
              <a:buNone/>
            </a:pPr>
            <a:r>
              <a:rPr lang="en">
                <a:solidFill>
                  <a:srgbClr val="D6502F"/>
                </a:solidFill>
              </a:rPr>
              <a:t>“Are you sure you can’t? You know you want to!” </a:t>
            </a:r>
            <a:r>
              <a:rPr lang="en">
                <a:solidFill>
                  <a:schemeClr val="dk1"/>
                </a:solidFill>
              </a:rPr>
              <a:t>(Pushback &amp; Temp Check)</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accent1"/>
                </a:solidFill>
              </a:rPr>
              <a:t>“I want to and that sounds really fun, but it’s not a good idea.” </a:t>
            </a:r>
            <a:r>
              <a:rPr lang="en">
                <a:solidFill>
                  <a:schemeClr val="dk1"/>
                </a:solidFill>
              </a:rPr>
              <a:t>(Leaves space for the other person to try to convince you)</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rgbClr val="D6502F"/>
                </a:solidFill>
              </a:rPr>
              <a:t>“But what if you only stayed for an hour?”</a:t>
            </a:r>
            <a:r>
              <a:rPr lang="en">
                <a:solidFill>
                  <a:schemeClr val="dk1"/>
                </a:solidFill>
              </a:rPr>
              <a:t> (Testing Limits)</a:t>
            </a:r>
            <a:endParaRPr>
              <a:solidFill>
                <a:srgbClr val="D6502F"/>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accent1"/>
                </a:solidFill>
              </a:rPr>
              <a:t>“I know if I show up it’ll be more than an hour. And getting ready adds another two hours.” </a:t>
            </a:r>
            <a:r>
              <a:rPr lang="en">
                <a:solidFill>
                  <a:schemeClr val="dk1"/>
                </a:solidFill>
              </a:rPr>
              <a:t>(Overexplaining)</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rgbClr val="D6502F"/>
                </a:solidFill>
              </a:rPr>
              <a:t> “But I have this dress that you would look soooo cute in! You have to wear it tonight!” </a:t>
            </a:r>
            <a:r>
              <a:rPr lang="en">
                <a:solidFill>
                  <a:schemeClr val="dk1"/>
                </a:solidFill>
              </a:rPr>
              <a:t>(Ignoring)</a:t>
            </a:r>
            <a:endParaRPr>
              <a:solidFill>
                <a:srgbClr val="D6502F"/>
              </a:solidFill>
            </a:endParaRPr>
          </a:p>
          <a:p>
            <a:pPr indent="0" lvl="0" marL="0" rtl="0" algn="l">
              <a:spcBef>
                <a:spcPts val="0"/>
              </a:spcBef>
              <a:spcAft>
                <a:spcPts val="0"/>
              </a:spcAft>
              <a:buClr>
                <a:schemeClr val="dk1"/>
              </a:buClr>
              <a:buFont typeface="Arial"/>
              <a:buNone/>
            </a:pPr>
            <a:r>
              <a:t/>
            </a:r>
            <a:endParaRPr>
              <a:solidFill>
                <a:schemeClr val="accent1"/>
              </a:solidFill>
            </a:endParaRPr>
          </a:p>
          <a:p>
            <a:pPr indent="0" lvl="0" marL="0" rtl="0" algn="l">
              <a:spcBef>
                <a:spcPts val="0"/>
              </a:spcBef>
              <a:spcAft>
                <a:spcPts val="0"/>
              </a:spcAft>
              <a:buClr>
                <a:schemeClr val="dk1"/>
              </a:buClr>
              <a:buFont typeface="Arial"/>
              <a:buNone/>
            </a:pPr>
            <a:r>
              <a:rPr lang="en">
                <a:solidFill>
                  <a:schemeClr val="accent1"/>
                </a:solidFill>
              </a:rPr>
              <a:t>“I don’t appreciate you ignoring what I just said and acting as if I’m going anyway. I need to study.” </a:t>
            </a:r>
            <a:r>
              <a:rPr lang="en">
                <a:solidFill>
                  <a:schemeClr val="dk1"/>
                </a:solidFill>
              </a:rPr>
              <a:t>(Restating the boundary and indicating to the other person you know what they’re doing &amp; how it makes you feel)</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rgbClr val="D6502F"/>
                </a:solidFill>
              </a:rPr>
              <a:t>“You ace tests without studying all the time! You’ll be fine. The test isn’t even that hard.” </a:t>
            </a:r>
            <a:r>
              <a:rPr lang="en">
                <a:solidFill>
                  <a:schemeClr val="dk1"/>
                </a:solidFill>
              </a:rPr>
              <a:t>(Rationalizing &amp; Questioning)</a:t>
            </a:r>
            <a:endParaRPr>
              <a:solidFill>
                <a:srgbClr val="D6502F"/>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accent1"/>
                </a:solidFill>
              </a:rPr>
              <a:t>“I know studying will aid me in feeling more confident in my knowledge.” </a:t>
            </a:r>
            <a:r>
              <a:rPr lang="en">
                <a:solidFill>
                  <a:schemeClr val="dk1"/>
                </a:solidFill>
              </a:rPr>
              <a:t>(Restating the boundary)</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rgbClr val="D6502F"/>
                </a:solidFill>
              </a:rPr>
              <a:t>“Well you know I had a big assignment when you invited me out last week but I still went” </a:t>
            </a:r>
            <a:r>
              <a:rPr lang="en">
                <a:solidFill>
                  <a:schemeClr val="dk1"/>
                </a:solidFill>
              </a:rPr>
              <a:t>(Defensiveness)</a:t>
            </a:r>
            <a:endParaRPr>
              <a:solidFill>
                <a:srgbClr val="D6502F"/>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accent1"/>
                </a:solidFill>
              </a:rPr>
              <a:t>“And that was your choice. If you need to stay home to work next time, I understand.” </a:t>
            </a:r>
            <a:r>
              <a:rPr lang="en">
                <a:solidFill>
                  <a:schemeClr val="dk1"/>
                </a:solidFill>
              </a:rPr>
              <a:t>(Indication that you would respect their boundaries in the same situation)</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rgbClr val="D6502F"/>
                </a:solidFill>
              </a:rPr>
              <a:t>“Okay, fine, whatever.” in conjunction with sulking or detached body language.” </a:t>
            </a:r>
            <a:r>
              <a:rPr lang="en">
                <a:solidFill>
                  <a:schemeClr val="dk1"/>
                </a:solidFill>
              </a:rPr>
              <a:t>(The Silent Treatment)</a:t>
            </a:r>
            <a:endParaRPr>
              <a:solidFill>
                <a:srgbClr val="D6502F"/>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accent1"/>
                </a:solidFill>
              </a:rPr>
              <a:t>“I’m sorry, please don’t be mad. Let me know next time when you’re going out and I’ll come if I can.”</a:t>
            </a:r>
            <a:endParaRPr>
              <a:solidFill>
                <a:schemeClr val="accent1"/>
              </a:solidFill>
            </a:endParaRPr>
          </a:p>
          <a:p>
            <a:pPr indent="0" lvl="0" marL="0" rtl="0" algn="l">
              <a:spcBef>
                <a:spcPts val="0"/>
              </a:spcBef>
              <a:spcAft>
                <a:spcPts val="0"/>
              </a:spcAft>
              <a:buClr>
                <a:schemeClr val="dk1"/>
              </a:buClr>
              <a:buFont typeface="Arial"/>
              <a:buNone/>
            </a:pPr>
            <a:r>
              <a:t/>
            </a:r>
            <a:endParaRPr>
              <a:solidFill>
                <a:schemeClr val="accent1"/>
              </a:solidFill>
            </a:endParaRPr>
          </a:p>
          <a:p>
            <a:pPr indent="0" lvl="0" marL="0" rtl="0" algn="l">
              <a:spcBef>
                <a:spcPts val="0"/>
              </a:spcBef>
              <a:spcAft>
                <a:spcPts val="0"/>
              </a:spcAft>
              <a:buClr>
                <a:schemeClr val="dk1"/>
              </a:buClr>
              <a:buFont typeface="Arial"/>
              <a:buNone/>
            </a:pPr>
            <a:r>
              <a:rPr lang="en">
                <a:solidFill>
                  <a:schemeClr val="dk1"/>
                </a:solidFill>
              </a:rPr>
              <a:t>Ghosting can look like not responding to your texts the next day or no longer inviting you out in future opportunities</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b="1" i="1" lang="en">
                <a:solidFill>
                  <a:schemeClr val="dk1"/>
                </a:solidFill>
              </a:rPr>
              <a:t>Ask the same two people to read the following example of boundary pushback being met with being clear and directly stating your truth, for the same scenario:</a:t>
            </a:r>
            <a:endParaRPr i="1">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Rer</a:t>
            </a:r>
            <a:r>
              <a:rPr i="1" lang="en">
                <a:solidFill>
                  <a:schemeClr val="dk1"/>
                </a:solidFill>
              </a:rPr>
              <a:t>ead Scenario:</a:t>
            </a:r>
            <a:r>
              <a:rPr lang="en">
                <a:solidFill>
                  <a:schemeClr val="dk1"/>
                </a:solidFill>
              </a:rPr>
              <a:t> It’s midterms, and you have an exam tomorrow you have to study for.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Your friend calls you and says </a:t>
            </a:r>
            <a:r>
              <a:rPr lang="en">
                <a:solidFill>
                  <a:srgbClr val="D6502F"/>
                </a:solidFill>
              </a:rPr>
              <a:t>“Dude, you HAVE to go out with us tonight! It’s gonna be so much fun!”</a:t>
            </a:r>
            <a:r>
              <a:rPr lang="en">
                <a:solidFill>
                  <a:schemeClr val="dk1"/>
                </a:solidFill>
              </a:rPr>
              <a:t> </a:t>
            </a:r>
            <a:endParaRPr i="1">
              <a:solidFill>
                <a:schemeClr val="dk1"/>
              </a:solidFill>
            </a:endParaRPr>
          </a:p>
          <a:p>
            <a:pPr indent="0" lvl="0" marL="0" rtl="0" algn="l">
              <a:spcBef>
                <a:spcPts val="0"/>
              </a:spcBef>
              <a:spcAft>
                <a:spcPts val="0"/>
              </a:spcAft>
              <a:buClr>
                <a:schemeClr val="dk1"/>
              </a:buClr>
              <a:buFont typeface="Arial"/>
              <a:buNone/>
            </a:pPr>
            <a:r>
              <a:rPr lang="en">
                <a:solidFill>
                  <a:schemeClr val="accent1"/>
                </a:solidFill>
              </a:rPr>
              <a:t>“I appreciate you inviting me, and I don’t want you to try to convince me, but I won’t be going tonight.”</a:t>
            </a:r>
            <a:endParaRPr>
              <a:solidFill>
                <a:schemeClr val="accent1"/>
              </a:solidFill>
            </a:endParaRPr>
          </a:p>
          <a:p>
            <a:pPr indent="0" lvl="0" marL="0" rtl="0" algn="l">
              <a:spcBef>
                <a:spcPts val="0"/>
              </a:spcBef>
              <a:spcAft>
                <a:spcPts val="0"/>
              </a:spcAft>
              <a:buClr>
                <a:schemeClr val="dk1"/>
              </a:buClr>
              <a:buFont typeface="Arial"/>
              <a:buNone/>
            </a:pPr>
            <a:r>
              <a:t/>
            </a:r>
            <a:endParaRPr>
              <a:solidFill>
                <a:schemeClr val="accent1"/>
              </a:solidFill>
            </a:endParaRPr>
          </a:p>
          <a:p>
            <a:pPr indent="0" lvl="0" marL="0" rtl="0" algn="l">
              <a:spcBef>
                <a:spcPts val="0"/>
              </a:spcBef>
              <a:spcAft>
                <a:spcPts val="0"/>
              </a:spcAft>
              <a:buClr>
                <a:schemeClr val="dk1"/>
              </a:buClr>
              <a:buFont typeface="Arial"/>
              <a:buNone/>
            </a:pPr>
            <a:r>
              <a:t/>
            </a:r>
            <a:endParaRPr i="1">
              <a:solidFill>
                <a:schemeClr val="dk1"/>
              </a:solidFill>
            </a:endParaRPr>
          </a:p>
          <a:p>
            <a:pPr indent="0" lvl="0" marL="0" rtl="0" algn="l">
              <a:spcBef>
                <a:spcPts val="0"/>
              </a:spcBef>
              <a:spcAft>
                <a:spcPts val="0"/>
              </a:spcAft>
              <a:buClr>
                <a:schemeClr val="dk1"/>
              </a:buClr>
              <a:buFont typeface="Arial"/>
              <a:buNone/>
            </a:pPr>
            <a:r>
              <a:t/>
            </a:r>
            <a:endParaRPr i="1">
              <a:solidFill>
                <a:schemeClr val="dk1"/>
              </a:solidFill>
            </a:endParaRPr>
          </a:p>
          <a:p>
            <a:pPr indent="0" lvl="0" marL="0" rtl="0" algn="l">
              <a:spcBef>
                <a:spcPts val="0"/>
              </a:spcBef>
              <a:spcAft>
                <a:spcPts val="0"/>
              </a:spcAft>
              <a:buClr>
                <a:schemeClr val="dk1"/>
              </a:buClr>
              <a:buFont typeface="Arial"/>
              <a:buNone/>
            </a:pPr>
            <a:r>
              <a:t/>
            </a:r>
            <a:endParaRPr i="1">
              <a:solidFill>
                <a:schemeClr val="dk1"/>
              </a:solidFill>
            </a:endParaRPr>
          </a:p>
          <a:p>
            <a:pPr indent="0" lvl="0" marL="0" rtl="0" algn="l">
              <a:spcBef>
                <a:spcPts val="0"/>
              </a:spcBef>
              <a:spcAft>
                <a:spcPts val="0"/>
              </a:spcAft>
              <a:buClr>
                <a:schemeClr val="dk1"/>
              </a:buClr>
              <a:buFont typeface="Arial"/>
              <a:buNone/>
            </a:pPr>
            <a:r>
              <a:t/>
            </a:r>
            <a:endParaRPr i="1">
              <a:solidFill>
                <a:schemeClr val="dk1"/>
              </a:solidFill>
            </a:endParaRPr>
          </a:p>
          <a:p>
            <a:pPr indent="0" lvl="0" marL="0" rtl="0" algn="l">
              <a:spcBef>
                <a:spcPts val="0"/>
              </a:spcBef>
              <a:spcAft>
                <a:spcPts val="0"/>
              </a:spcAft>
              <a:buClr>
                <a:schemeClr val="dk1"/>
              </a:buClr>
              <a:buFont typeface="Arial"/>
              <a:buNone/>
            </a:pPr>
            <a:r>
              <a:rPr i="1" lang="en">
                <a:solidFill>
                  <a:schemeClr val="dk1"/>
                </a:solidFill>
              </a:rPr>
              <a:t>Additional information about each of the unhealthy responses to boundaries, if needed based on participant questions or comments:</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Pushback</a:t>
            </a:r>
            <a:r>
              <a:rPr lang="en">
                <a:solidFill>
                  <a:schemeClr val="dk1"/>
                </a:solidFill>
              </a:rPr>
              <a:t> - resistance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 “This isn’t fair” or implications that one is being rude by not overextending themselves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Respond with understanding, without caving to the other person’s pushback.</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Restate the boundary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Limit Testing</a:t>
            </a:r>
            <a:r>
              <a:rPr lang="en">
                <a:solidFill>
                  <a:schemeClr val="dk1"/>
                </a:solidFill>
              </a:rPr>
              <a:t> - seeing how much a person will bend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 “I can’t go, and I don’t have a ride, and my time is limited” boundary being met with “we can carpool and leave early!”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Can be a cycle of excuse to uphold boundary while the limit tester is working around those excuses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Suggested response is to name the action, “You are testing my limits. When you don’t respect my boundaries, I feel….”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Restate The Boundary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Can prevent this by not giving unnecessary explanations or excuses of our boundaries which the limit pusher can then try to persuade us out of</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Ignoring</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 Ignoring the person who set the boundary, or ignoring the boundary itself, acting as if they did not hear it and doing what they want anyway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Restate the Boundary &amp; stress it’s importance, and the fact that it will not change. Ask that they repeat back the boundary to show their understanding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Rationalizing and Questioning</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 “Why not? You always seemed like you were cool with it before.”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Questioning a change in dynamic</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Demanding explanation, which can become excuses if they do not accept the explanation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are allowed to change our minds and our boundaries. Explaining oneself may only invite a back-and-forth discussion in which they continue questioning your boundaries.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Defensiveness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person with whom you are setting a boundary receives it as a personal attack and attempts to turn the issue around on you.</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 “It’s not like I ask for that much,” explaining to justify their breach of boundary, accusing you of an attack, bringing up your past actions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Solutions are using “I feel” statements which remove the blame from the other person, focus on one (present) issue at a time, using other forms of communication when face-to-face conversations are sure to escalate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Ghosting</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 person breaking off contact as punishment for setting a boundary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Solution is to text or email naming the action (ghosting) and express “when you ghost me in response, I feel” and explain the tension it is creating in the relationship.</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If the person continues to ghost, it is important to remember that the reaction is not about you</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Silent Treatment/Stonewalling</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Being silent around someone once the boundary is set, giving short answers, seeming disinterested/shutting down. The other person isn’t really present because they are building a wall in response to your boundary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Solution is stating what you see: “You seem upset, can we talk?” Be clear about what you believe the issue is, and maybe offer feedback like, “I needed to set that boundary because I felt overwhelmed.”</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c6ddfe01ed_0_8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1c6ddfe01ed_0_8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6000"/>
              </a:lnSpc>
              <a:spcBef>
                <a:spcPts val="0"/>
              </a:spcBef>
              <a:spcAft>
                <a:spcPts val="0"/>
              </a:spcAft>
              <a:buClr>
                <a:schemeClr val="dk1"/>
              </a:buClr>
              <a:buSzPts val="1100"/>
              <a:buFont typeface="Arial"/>
              <a:buNone/>
            </a:pPr>
            <a:r>
              <a:rPr lang="en">
                <a:solidFill>
                  <a:schemeClr val="dk1"/>
                </a:solidFill>
              </a:rPr>
              <a:t>Sometimes it is easier to see how others have violated our boundaries and much more challenging for us to see when we have violated other people’s boundaries. </a:t>
            </a:r>
            <a:endParaRPr>
              <a:solidFill>
                <a:schemeClr val="dk1"/>
              </a:solidFill>
            </a:endParaRPr>
          </a:p>
          <a:p>
            <a:pPr indent="0" lvl="0" marL="0" rtl="0" algn="l">
              <a:lnSpc>
                <a:spcPct val="156000"/>
              </a:lnSpc>
              <a:spcBef>
                <a:spcPts val="0"/>
              </a:spcBef>
              <a:spcAft>
                <a:spcPts val="0"/>
              </a:spcAft>
              <a:buClr>
                <a:schemeClr val="dk1"/>
              </a:buClr>
              <a:buSzPts val="1100"/>
              <a:buFont typeface="Arial"/>
              <a:buNone/>
            </a:pPr>
            <a:r>
              <a:rPr i="1" lang="en">
                <a:solidFill>
                  <a:schemeClr val="dk1"/>
                </a:solidFill>
              </a:rPr>
              <a:t>In small groups: </a:t>
            </a:r>
            <a:r>
              <a:rPr lang="en">
                <a:solidFill>
                  <a:schemeClr val="dk1"/>
                </a:solidFill>
              </a:rPr>
              <a:t>Whether intentionally or unintentionally, for each of the boundary types finish the sentence, “ I have dishonored other people’s boundaries in the following ways…” Share how you would handle that situation differently based on something you have learned so far.</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c6ddfe01ed_0_5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c6ddfe01ed_0_5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are all human, we will be hurt, we will hurt others, and we will witness harm.  At times we will unintentionally and intentionally violate the boundaries of someone we know and care about.  There are ways to potentially repair when we have done harm.  When we violate someone’s boundary and we become aware of that harm we self-reflect, apologize, repair the harm, and commit to changing that behavior.  These are simple yet challenging steps that can transform relationships.</a:t>
            </a:r>
            <a:endParaRPr>
              <a:solidFill>
                <a:schemeClr val="dk1"/>
              </a:solidFill>
            </a:endParaRPr>
          </a:p>
          <a:p>
            <a:pPr indent="0" lvl="0" marL="0" rtl="0" algn="l">
              <a:spcBef>
                <a:spcPts val="0"/>
              </a:spcBef>
              <a:spcAft>
                <a:spcPts val="0"/>
              </a:spcAft>
              <a:buNone/>
            </a:pPr>
            <a:r>
              <a:t/>
            </a:r>
            <a:endParaRPr sz="1200">
              <a:solidFill>
                <a:srgbClr val="16433D"/>
              </a:solidFill>
              <a:latin typeface="Montserrat"/>
              <a:ea typeface="Montserrat"/>
              <a:cs typeface="Montserrat"/>
              <a:sym typeface="Montserra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c6ddfe01ed_0_6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1c6ddfe01ed_0_6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c6ddfe01ed_0_7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c6ddfe01ed_0_7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sz="1200">
                <a:solidFill>
                  <a:srgbClr val="212121"/>
                </a:solidFill>
                <a:latin typeface="Georgia"/>
                <a:ea typeface="Georgia"/>
                <a:cs typeface="Georgia"/>
                <a:sym typeface="Georgia"/>
              </a:rPr>
              <a:t>Resources:</a:t>
            </a:r>
            <a:endParaRPr b="1" sz="1200">
              <a:solidFill>
                <a:srgbClr val="212121"/>
              </a:solidFill>
              <a:latin typeface="Georgia"/>
              <a:ea typeface="Georgia"/>
              <a:cs typeface="Georgia"/>
              <a:sym typeface="Georgia"/>
            </a:endParaRPr>
          </a:p>
          <a:p>
            <a:pPr indent="0" lvl="0" marL="0" rtl="0" algn="l">
              <a:spcBef>
                <a:spcPts val="1200"/>
              </a:spcBef>
              <a:spcAft>
                <a:spcPts val="0"/>
              </a:spcAft>
              <a:buClr>
                <a:srgbClr val="0E515A"/>
              </a:buClr>
              <a:buSzPts val="1100"/>
              <a:buFont typeface="Arial"/>
              <a:buNone/>
            </a:pPr>
            <a:r>
              <a:rPr b="1" lang="en">
                <a:solidFill>
                  <a:srgbClr val="0E515A"/>
                </a:solidFill>
              </a:rPr>
              <a:t>Terri Cole - </a:t>
            </a:r>
            <a:r>
              <a:rPr lang="en">
                <a:solidFill>
                  <a:srgbClr val="0E515A"/>
                </a:solidFill>
              </a:rPr>
              <a:t>Boundary Boss - The Essential Guide to talk true, be seen, and (finally) live free</a:t>
            </a:r>
            <a:endParaRPr>
              <a:solidFill>
                <a:srgbClr val="0E515A"/>
              </a:solidFill>
            </a:endParaRPr>
          </a:p>
          <a:p>
            <a:pPr indent="0" lvl="0" marL="0" rtl="0" algn="l">
              <a:spcBef>
                <a:spcPts val="0"/>
              </a:spcBef>
              <a:spcAft>
                <a:spcPts val="0"/>
              </a:spcAft>
              <a:buClr>
                <a:srgbClr val="0E515A"/>
              </a:buClr>
              <a:buSzPts val="1100"/>
              <a:buFont typeface="Arial"/>
              <a:buNone/>
            </a:pPr>
            <a:r>
              <a:rPr b="1" lang="en">
                <a:solidFill>
                  <a:srgbClr val="0E515A"/>
                </a:solidFill>
              </a:rPr>
              <a:t>Nedra Glover Tawwab</a:t>
            </a:r>
            <a:r>
              <a:rPr lang="en">
                <a:solidFill>
                  <a:srgbClr val="0E515A"/>
                </a:solidFill>
              </a:rPr>
              <a:t> - Set Boundaries Find Peace (book and workbook)</a:t>
            </a:r>
            <a:endParaRPr>
              <a:solidFill>
                <a:srgbClr val="0E515A"/>
              </a:solidFill>
            </a:endParaRPr>
          </a:p>
          <a:p>
            <a:pPr indent="0" lvl="0" marL="0" rtl="0" algn="l">
              <a:spcBef>
                <a:spcPts val="0"/>
              </a:spcBef>
              <a:spcAft>
                <a:spcPts val="0"/>
              </a:spcAft>
              <a:buClr>
                <a:srgbClr val="0E515A"/>
              </a:buClr>
              <a:buSzPts val="1100"/>
              <a:buFont typeface="Arial"/>
              <a:buNone/>
            </a:pPr>
            <a:r>
              <a:rPr b="1" lang="en">
                <a:solidFill>
                  <a:srgbClr val="0E515A"/>
                </a:solidFill>
              </a:rPr>
              <a:t>The School of Life - </a:t>
            </a:r>
            <a:r>
              <a:rPr lang="en">
                <a:solidFill>
                  <a:srgbClr val="0E515A"/>
                </a:solidFill>
              </a:rPr>
              <a:t>Heartbreak</a:t>
            </a:r>
            <a:endParaRPr>
              <a:solidFill>
                <a:srgbClr val="0E515A"/>
              </a:solidFill>
            </a:endParaRPr>
          </a:p>
          <a:p>
            <a:pPr indent="0" lvl="0" marL="0" rtl="0" algn="l">
              <a:spcBef>
                <a:spcPts val="0"/>
              </a:spcBef>
              <a:spcAft>
                <a:spcPts val="0"/>
              </a:spcAft>
              <a:buClr>
                <a:srgbClr val="0E515A"/>
              </a:buClr>
              <a:buSzPts val="1100"/>
              <a:buFont typeface="Arial"/>
              <a:buNone/>
            </a:pPr>
            <a:r>
              <a:rPr b="1" lang="en">
                <a:solidFill>
                  <a:srgbClr val="0E515A"/>
                </a:solidFill>
              </a:rPr>
              <a:t>Sex, Teens, And Everything In Between - </a:t>
            </a:r>
            <a:r>
              <a:rPr lang="en">
                <a:solidFill>
                  <a:srgbClr val="0E515A"/>
                </a:solidFill>
              </a:rPr>
              <a:t> Shafia Zaloom</a:t>
            </a:r>
            <a:endParaRPr>
              <a:solidFill>
                <a:srgbClr val="0E515A"/>
              </a:solidFill>
            </a:endParaRPr>
          </a:p>
          <a:p>
            <a:pPr indent="0" lvl="0" marL="0" rtl="0" algn="l">
              <a:spcBef>
                <a:spcPts val="0"/>
              </a:spcBef>
              <a:spcAft>
                <a:spcPts val="0"/>
              </a:spcAft>
              <a:buClr>
                <a:srgbClr val="0E515A"/>
              </a:buClr>
              <a:buSzPts val="1100"/>
              <a:buFont typeface="Arial"/>
              <a:buNone/>
            </a:pPr>
            <a:r>
              <a:t/>
            </a:r>
            <a:endParaRPr>
              <a:solidFill>
                <a:srgbClr val="0E515A"/>
              </a:solidFill>
            </a:endParaRPr>
          </a:p>
          <a:p>
            <a:pPr indent="0" lvl="0" marL="0" rtl="0" algn="l">
              <a:spcBef>
                <a:spcPts val="0"/>
              </a:spcBef>
              <a:spcAft>
                <a:spcPts val="0"/>
              </a:spcAft>
              <a:buClr>
                <a:srgbClr val="0E515A"/>
              </a:buClr>
              <a:buSzPts val="1100"/>
              <a:buFont typeface="Arial"/>
              <a:buNone/>
            </a:pPr>
            <a:r>
              <a:rPr lang="en" u="sng">
                <a:solidFill>
                  <a:srgbClr val="1155CC"/>
                </a:solidFill>
                <a:hlinkClick r:id="rId2">
                  <a:extLst>
                    <a:ext uri="{A12FA001-AC4F-418D-AE19-62706E023703}">
                      <ahyp:hlinkClr val="tx"/>
                    </a:ext>
                  </a:extLst>
                </a:hlinkClick>
              </a:rPr>
              <a:t>https://yellowchaircollective.com/boundaries-in-the-context-of-asian-american-households/</a:t>
            </a:r>
            <a:endParaRPr>
              <a:solidFill>
                <a:srgbClr val="222222"/>
              </a:solidFill>
            </a:endParaRPr>
          </a:p>
          <a:p>
            <a:pPr indent="0" lvl="0" marL="0" rtl="0" algn="l">
              <a:spcBef>
                <a:spcPts val="0"/>
              </a:spcBef>
              <a:spcAft>
                <a:spcPts val="0"/>
              </a:spcAft>
              <a:buClr>
                <a:srgbClr val="0E515A"/>
              </a:buClr>
              <a:buSzPts val="1100"/>
              <a:buFont typeface="Arial"/>
              <a:buNone/>
            </a:pPr>
            <a:r>
              <a:t/>
            </a:r>
            <a:endParaRPr>
              <a:solidFill>
                <a:srgbClr val="222222"/>
              </a:solidFill>
            </a:endParaRPr>
          </a:p>
          <a:p>
            <a:pPr indent="0" lvl="0" marL="0" rtl="0" algn="l">
              <a:spcBef>
                <a:spcPts val="0"/>
              </a:spcBef>
              <a:spcAft>
                <a:spcPts val="0"/>
              </a:spcAft>
              <a:buClr>
                <a:srgbClr val="0E515A"/>
              </a:buClr>
              <a:buSzPts val="1100"/>
              <a:buFont typeface="Arial"/>
              <a:buNone/>
            </a:pPr>
            <a:r>
              <a:rPr lang="en" u="sng">
                <a:solidFill>
                  <a:srgbClr val="1155CC"/>
                </a:solidFill>
                <a:hlinkClick r:id="rId3">
                  <a:extLst>
                    <a:ext uri="{A12FA001-AC4F-418D-AE19-62706E023703}">
                      <ahyp:hlinkClr val="tx"/>
                    </a:ext>
                  </a:extLst>
                </a:hlinkClick>
              </a:rPr>
              <a:t>https://ct.counseling.org/2021/10/the-sensitivity-of-boundary-setting-in-collectivist-cultures/</a:t>
            </a:r>
            <a:r>
              <a:rPr lang="en">
                <a:solidFill>
                  <a:srgbClr val="222222"/>
                </a:solidFill>
              </a:rPr>
              <a:t> - For therapists but really applicable to us and our workshop </a:t>
            </a:r>
            <a:endParaRPr>
              <a:solidFill>
                <a:srgbClr val="222222"/>
              </a:solidFill>
            </a:endParaRPr>
          </a:p>
          <a:p>
            <a:pPr indent="0" lvl="0" marL="0" rtl="0" algn="l">
              <a:spcBef>
                <a:spcPts val="0"/>
              </a:spcBef>
              <a:spcAft>
                <a:spcPts val="0"/>
              </a:spcAft>
              <a:buClr>
                <a:srgbClr val="0E515A"/>
              </a:buClr>
              <a:buSzPts val="1100"/>
              <a:buFont typeface="Arial"/>
              <a:buNone/>
            </a:pPr>
            <a:r>
              <a:t/>
            </a:r>
            <a:endParaRPr>
              <a:solidFill>
                <a:srgbClr val="222222"/>
              </a:solidFill>
            </a:endParaRPr>
          </a:p>
          <a:p>
            <a:pPr indent="0" lvl="0" marL="0" rtl="0" algn="l">
              <a:spcBef>
                <a:spcPts val="0"/>
              </a:spcBef>
              <a:spcAft>
                <a:spcPts val="0"/>
              </a:spcAft>
              <a:buClr>
                <a:srgbClr val="0E515A"/>
              </a:buClr>
              <a:buSzPts val="1100"/>
              <a:buFont typeface="Arial"/>
              <a:buNone/>
            </a:pPr>
            <a:r>
              <a:rPr lang="en" u="sng">
                <a:solidFill>
                  <a:srgbClr val="1155CC"/>
                </a:solidFill>
                <a:hlinkClick r:id="rId4">
                  <a:extLst>
                    <a:ext uri="{A12FA001-AC4F-418D-AE19-62706E023703}">
                      <ahyp:hlinkClr val="tx"/>
                    </a:ext>
                  </a:extLst>
                </a:hlinkClick>
              </a:rPr>
              <a:t>https://mojia.medium.com/a-collectivists-discomfort-in-an-individualistic-culture-6b458270890e</a:t>
            </a:r>
            <a:r>
              <a:rPr lang="en">
                <a:solidFill>
                  <a:srgbClr val="222222"/>
                </a:solidFill>
              </a:rPr>
              <a:t> </a:t>
            </a:r>
            <a:endParaRPr>
              <a:solidFill>
                <a:srgbClr val="222222"/>
              </a:solidFill>
            </a:endParaRPr>
          </a:p>
          <a:p>
            <a:pPr indent="0" lvl="0" marL="0" rtl="0" algn="l">
              <a:spcBef>
                <a:spcPts val="0"/>
              </a:spcBef>
              <a:spcAft>
                <a:spcPts val="0"/>
              </a:spcAft>
              <a:buClr>
                <a:srgbClr val="0E515A"/>
              </a:buClr>
              <a:buSzPts val="1100"/>
              <a:buFont typeface="Arial"/>
              <a:buNone/>
            </a:pPr>
            <a:r>
              <a:t/>
            </a:r>
            <a:endParaRPr>
              <a:solidFill>
                <a:srgbClr val="222222"/>
              </a:solidFill>
            </a:endParaRPr>
          </a:p>
          <a:p>
            <a:pPr indent="0" lvl="0" marL="0" rtl="0" algn="l">
              <a:spcBef>
                <a:spcPts val="0"/>
              </a:spcBef>
              <a:spcAft>
                <a:spcPts val="0"/>
              </a:spcAft>
              <a:buClr>
                <a:srgbClr val="0E515A"/>
              </a:buClr>
              <a:buSzPts val="1100"/>
              <a:buFont typeface="Arial"/>
              <a:buNone/>
            </a:pPr>
            <a:r>
              <a:rPr lang="en" u="sng">
                <a:solidFill>
                  <a:srgbClr val="1155CC"/>
                </a:solidFill>
                <a:hlinkClick r:id="rId5">
                  <a:extLst>
                    <a:ext uri="{A12FA001-AC4F-418D-AE19-62706E023703}">
                      <ahyp:hlinkClr val="tx"/>
                    </a:ext>
                  </a:extLst>
                </a:hlinkClick>
              </a:rPr>
              <a:t>https://peggywangmo.medium.com/what-does-setting-boundaries-mean-in-different-cultures-197e3412cce8</a:t>
            </a:r>
            <a:endParaRPr sz="10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c6ddfe01ed_0_8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1c6ddfe01ed_0_8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5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c6ddfe01ed_0_1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c6ddfe01ed_0_1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bin"/>
                <a:ea typeface="Cabin"/>
                <a:cs typeface="Cabin"/>
                <a:sym typeface="Cabin"/>
              </a:rPr>
              <a:t>This presentation contains conversations about interpersonal interaction and healthy communication, which can feel challenging. This is your only activation (content) warning, so please take care of yourself in a way that feels good.</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 sz="1200">
                <a:solidFill>
                  <a:schemeClr val="dk1"/>
                </a:solidFill>
                <a:latin typeface="Cabin"/>
                <a:ea typeface="Cabin"/>
                <a:cs typeface="Cabin"/>
                <a:sym typeface="Cabin"/>
              </a:rPr>
              <a:t>At any point in this presentation, if you feel defensive or uncomfortable, we ask that you lean into that feeling and allow it to challenge your thinking.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rPr lang="en" sz="1200">
                <a:solidFill>
                  <a:schemeClr val="dk1"/>
                </a:solidFill>
                <a:latin typeface="Cabin"/>
                <a:ea typeface="Cabin"/>
                <a:cs typeface="Cabin"/>
                <a:sym typeface="Cabin"/>
              </a:rPr>
              <a:t>We also just want to name that this presentation can be very reflective of our personal lived experiences. We experience some of these things every day, so these types of conversations can be activating for us. </a:t>
            </a:r>
            <a:endParaRPr sz="1200">
              <a:solidFill>
                <a:schemeClr val="dk1"/>
              </a:solidFill>
              <a:latin typeface="Cabin"/>
              <a:ea typeface="Cabin"/>
              <a:cs typeface="Cabin"/>
              <a:sym typeface="Cabi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c6ddfe01ed_0_1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c6ddfe01ed_0_1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workshop is aimed at helping you navigate a conversation with a person you are activating wanting to maintain community with and feel the desire to restructure, readdress, and reaffirm your relationship. I know these skills might feel inapplicable to various aspects of your lives, but I want to focus on where they could be beneficial going forward.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Where can you utilize these skills?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Which people in your life do you feel the desire to communicate on this topic with?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Is there any way you can share a principle with someone in a different, more pertinent way?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Ask yourself these questions throughout this class. I hope you can identify at least one answer for each question.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c6ddfe01ed_0_3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c6ddfe01ed_0_3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bin"/>
                <a:ea typeface="Cabin"/>
                <a:cs typeface="Cabin"/>
                <a:sym typeface="Cabin"/>
              </a:rPr>
              <a:t>Let’s start this conversation by covering some important ground.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 sz="1200">
                <a:solidFill>
                  <a:schemeClr val="dk1"/>
                </a:solidFill>
                <a:latin typeface="Cabin"/>
                <a:ea typeface="Cabin"/>
                <a:cs typeface="Cabin"/>
                <a:sym typeface="Cabin"/>
              </a:rPr>
              <a:t>Before we start talking about boundaries, it’s really important for us to touch revisit our prior conversations on culture and socialization.</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i="1" lang="en" sz="1200">
                <a:solidFill>
                  <a:srgbClr val="202729"/>
                </a:solidFill>
                <a:latin typeface="Cabin"/>
                <a:ea typeface="Cabin"/>
                <a:cs typeface="Cabin"/>
                <a:sym typeface="Cabin"/>
              </a:rPr>
              <a:t>Ask the class: </a:t>
            </a:r>
            <a:r>
              <a:rPr lang="en" sz="1200">
                <a:solidFill>
                  <a:srgbClr val="202729"/>
                </a:solidFill>
                <a:latin typeface="Cabin"/>
                <a:ea typeface="Cabin"/>
                <a:cs typeface="Cabin"/>
                <a:sym typeface="Cabin"/>
              </a:rPr>
              <a:t> What is socialization?</a:t>
            </a:r>
            <a:endParaRPr sz="1200">
              <a:solidFill>
                <a:srgbClr val="202729"/>
              </a:solidFill>
              <a:latin typeface="Cabin"/>
              <a:ea typeface="Cabin"/>
              <a:cs typeface="Cabin"/>
              <a:sym typeface="Cabin"/>
            </a:endParaRPr>
          </a:p>
          <a:p>
            <a:pPr indent="457200" lvl="0" marL="0" rtl="0" algn="l">
              <a:spcBef>
                <a:spcPts val="0"/>
              </a:spcBef>
              <a:spcAft>
                <a:spcPts val="0"/>
              </a:spcAft>
              <a:buClr>
                <a:schemeClr val="dk1"/>
              </a:buClr>
              <a:buFont typeface="Arial"/>
              <a:buNone/>
            </a:pPr>
            <a:r>
              <a:rPr b="1" lang="en" sz="1200">
                <a:solidFill>
                  <a:srgbClr val="202729"/>
                </a:solidFill>
                <a:latin typeface="Cabin"/>
                <a:ea typeface="Cabin"/>
                <a:cs typeface="Cabin"/>
                <a:sym typeface="Cabin"/>
              </a:rPr>
              <a:t>Definition:</a:t>
            </a:r>
            <a:r>
              <a:rPr lang="en" sz="1200">
                <a:solidFill>
                  <a:srgbClr val="202729"/>
                </a:solidFill>
                <a:latin typeface="Cabin"/>
                <a:ea typeface="Cabin"/>
                <a:cs typeface="Cabin"/>
                <a:sym typeface="Cabin"/>
              </a:rPr>
              <a:t> the norms, values, practices, patterns of communication, language, laws, customs, religion and meanings shared </a:t>
            </a:r>
            <a:r>
              <a:rPr b="1" lang="en" sz="1200">
                <a:solidFill>
                  <a:srgbClr val="202729"/>
                </a:solidFill>
                <a:latin typeface="Cabin"/>
                <a:ea typeface="Cabin"/>
                <a:cs typeface="Cabin"/>
                <a:sym typeface="Cabin"/>
              </a:rPr>
              <a:t>by a group of people located in a given</a:t>
            </a:r>
            <a:r>
              <a:rPr b="1" lang="en" sz="1200">
                <a:solidFill>
                  <a:srgbClr val="FF0000"/>
                </a:solidFill>
                <a:latin typeface="Cabin"/>
                <a:ea typeface="Cabin"/>
                <a:cs typeface="Cabin"/>
                <a:sym typeface="Cabin"/>
              </a:rPr>
              <a:t> time and place</a:t>
            </a:r>
            <a:r>
              <a:rPr lang="en" sz="1200">
                <a:solidFill>
                  <a:srgbClr val="202729"/>
                </a:solidFill>
                <a:latin typeface="Cabin"/>
                <a:ea typeface="Cabin"/>
                <a:cs typeface="Cabin"/>
                <a:sym typeface="Cabin"/>
              </a:rPr>
              <a:t>. </a:t>
            </a:r>
            <a:endParaRPr sz="1200">
              <a:solidFill>
                <a:srgbClr val="20272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i="1" sz="1200">
              <a:solidFill>
                <a:srgbClr val="20272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 sz="1200">
                <a:solidFill>
                  <a:schemeClr val="dk1"/>
                </a:solidFill>
                <a:latin typeface="Cabin"/>
                <a:ea typeface="Cabin"/>
                <a:cs typeface="Cabin"/>
                <a:sym typeface="Cabin"/>
              </a:rPr>
              <a:t>Culture is powerful precisely because it is so present and at the same time so very difficult to name or identify, and it literally shapes the reality that we live in. Deep culture might be even more difficult to identify, but that doesn’t make it any less important.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 sz="1200">
                <a:solidFill>
                  <a:schemeClr val="dk1"/>
                </a:solidFill>
                <a:latin typeface="Cabin"/>
                <a:ea typeface="Cabin"/>
                <a:cs typeface="Cabin"/>
                <a:sym typeface="Cabin"/>
              </a:rPr>
              <a:t>A quick example of the various levels of the cultural iceberg, using general USA, cultural references are:</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Font typeface="Arial"/>
              <a:buNone/>
            </a:pPr>
            <a:r>
              <a:rPr b="1" lang="en" sz="1200">
                <a:solidFill>
                  <a:srgbClr val="202729"/>
                </a:solidFill>
                <a:latin typeface="Cabin"/>
                <a:ea typeface="Cabin"/>
                <a:cs typeface="Cabin"/>
                <a:sym typeface="Cabin"/>
              </a:rPr>
              <a:t>Surface Culture:</a:t>
            </a:r>
            <a:r>
              <a:rPr lang="en" sz="1200">
                <a:solidFill>
                  <a:srgbClr val="202729"/>
                </a:solidFill>
                <a:latin typeface="Cabin"/>
                <a:ea typeface="Cabin"/>
                <a:cs typeface="Cabin"/>
                <a:sym typeface="Cabin"/>
              </a:rPr>
              <a:t> Burgers, Pizza, Football/Sports in General</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Font typeface="Arial"/>
              <a:buNone/>
            </a:pPr>
            <a:r>
              <a:rPr b="1" lang="en" sz="1200">
                <a:solidFill>
                  <a:srgbClr val="202729"/>
                </a:solidFill>
                <a:latin typeface="Cabin"/>
                <a:ea typeface="Cabin"/>
                <a:cs typeface="Cabin"/>
                <a:sym typeface="Cabin"/>
              </a:rPr>
              <a:t>Shallow Culture:</a:t>
            </a:r>
            <a:r>
              <a:rPr lang="en" sz="1200">
                <a:solidFill>
                  <a:srgbClr val="202729"/>
                </a:solidFill>
                <a:latin typeface="Cabin"/>
                <a:ea typeface="Cabin"/>
                <a:cs typeface="Cabin"/>
                <a:sym typeface="Cabin"/>
              </a:rPr>
              <a:t> Military culture, Sports as a medium for connection, police protection and lack of enforcement around grand ‘celebrations’ after big wins vs. enforcement against protests labeled as ‘riots’</a:t>
            </a:r>
            <a:endParaRPr sz="1200">
              <a:solidFill>
                <a:srgbClr val="202729"/>
              </a:solidFill>
              <a:latin typeface="Cabin"/>
              <a:ea typeface="Cabin"/>
              <a:cs typeface="Cabin"/>
              <a:sym typeface="Cabin"/>
            </a:endParaRPr>
          </a:p>
          <a:p>
            <a:pPr indent="0" lvl="0" marL="0" rtl="0" algn="l">
              <a:spcBef>
                <a:spcPts val="0"/>
              </a:spcBef>
              <a:spcAft>
                <a:spcPts val="0"/>
              </a:spcAft>
              <a:buClr>
                <a:schemeClr val="dk1"/>
              </a:buClr>
              <a:buFont typeface="Arial"/>
              <a:buNone/>
            </a:pPr>
            <a:r>
              <a:rPr b="1" lang="en" sz="1200">
                <a:solidFill>
                  <a:srgbClr val="202729"/>
                </a:solidFill>
                <a:latin typeface="Cabin"/>
                <a:ea typeface="Cabin"/>
                <a:cs typeface="Cabin"/>
                <a:sym typeface="Cabin"/>
              </a:rPr>
              <a:t>Deep Culture:</a:t>
            </a:r>
            <a:r>
              <a:rPr lang="en" sz="1200">
                <a:solidFill>
                  <a:srgbClr val="202729"/>
                </a:solidFill>
                <a:latin typeface="Cabin"/>
                <a:ea typeface="Cabin"/>
                <a:cs typeface="Cabin"/>
                <a:sym typeface="Cabin"/>
              </a:rPr>
              <a:t> History of racism, anti-Blackness in our constitution, gentrification, disparities in aid and support, that affects our culture today.</a:t>
            </a:r>
            <a:endParaRPr sz="1200">
              <a:solidFill>
                <a:srgbClr val="20272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i="1" sz="1200">
              <a:solidFill>
                <a:srgbClr val="20272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i="1" lang="en" sz="1200">
                <a:solidFill>
                  <a:srgbClr val="202729"/>
                </a:solidFill>
                <a:latin typeface="Cabin"/>
                <a:ea typeface="Cabin"/>
                <a:cs typeface="Cabin"/>
                <a:sym typeface="Cabin"/>
              </a:rPr>
              <a:t>What is socialization?</a:t>
            </a:r>
            <a:endParaRPr sz="1200">
              <a:solidFill>
                <a:schemeClr val="dk1"/>
              </a:solidFill>
              <a:latin typeface="Cabin"/>
              <a:ea typeface="Cabin"/>
              <a:cs typeface="Cabin"/>
              <a:sym typeface="Cabin"/>
            </a:endParaRPr>
          </a:p>
          <a:p>
            <a:pPr indent="457200" lvl="1" marL="0" rtl="0" algn="l">
              <a:spcBef>
                <a:spcPts val="0"/>
              </a:spcBef>
              <a:spcAft>
                <a:spcPts val="0"/>
              </a:spcAft>
              <a:buClr>
                <a:schemeClr val="dk1"/>
              </a:buClr>
              <a:buSzPts val="1100"/>
              <a:buFont typeface="Arial"/>
              <a:buNone/>
            </a:pPr>
            <a:r>
              <a:rPr b="1" lang="en" sz="1200">
                <a:solidFill>
                  <a:srgbClr val="202729"/>
                </a:solidFill>
                <a:latin typeface="Cabin"/>
                <a:ea typeface="Cabin"/>
                <a:cs typeface="Cabin"/>
                <a:sym typeface="Cabin"/>
              </a:rPr>
              <a:t>Definition:</a:t>
            </a:r>
            <a:r>
              <a:rPr lang="en" sz="1200">
                <a:solidFill>
                  <a:srgbClr val="202729"/>
                </a:solidFill>
                <a:latin typeface="Cabin"/>
                <a:ea typeface="Cabin"/>
                <a:cs typeface="Cabin"/>
                <a:sym typeface="Cabin"/>
              </a:rPr>
              <a:t> Socialization is our systematic training into the norms of our culture. It is the process of learning the meanings and practices that enable us to make sense of and behave appropriately in our particular dominant culture. </a:t>
            </a:r>
            <a:endParaRPr sz="1200">
              <a:solidFill>
                <a:srgbClr val="20272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c6ddfe01ed_0_80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c6ddfe01ed_0_80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i="1" lang="en">
                <a:solidFill>
                  <a:schemeClr val="dk1"/>
                </a:solidFill>
              </a:rPr>
              <a:t>Ask the class: </a:t>
            </a:r>
            <a:r>
              <a:rPr lang="en">
                <a:solidFill>
                  <a:schemeClr val="dk1"/>
                </a:solidFill>
              </a:rPr>
              <a:t>How do we define boundaries?</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Boundaries are expectations and needs that help you feel safe and comfortable in your relationships.  We all have ways of navigating boundaries, often informed by past experiences.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Though we may not use the term boundaries, we all set and respond to boundaries differently and at different levels.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Expectations in relationships help you stay mentally and emotionally well.  Learning when to say no and when to say yes is also an essential part of feeling comfortable when interacting with others.  Boundaries are more than just saying no.</a:t>
            </a:r>
            <a:endParaRPr>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Ask the class: </a:t>
            </a:r>
            <a:r>
              <a:rPr lang="en">
                <a:solidFill>
                  <a:schemeClr val="dk1"/>
                </a:solidFill>
              </a:rPr>
              <a:t>What are some examples of boundaries that we can think of?</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c6ddfe01ed_0_8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c6ddfe01ed_0_8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We love this definition by the Yellow Chair Collective particularly because it provides more context to people who do not default to creating personal separations between themselves and their collective groups. </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c6ddfe01ed_0_4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c6ddfe01ed_0_4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a:solidFill>
                  <a:schemeClr val="dk1"/>
                </a:solidFill>
              </a:rPr>
              <a:t>Sharing boundaries, listening to boundaries, and actively participating in upholding our boundaries and those others have set are foundational to equitable relationships.</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Boundaries aren’t set and static, they are personal and can shift with time.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i="1" lang="en">
                <a:solidFill>
                  <a:schemeClr val="dk1"/>
                </a:solidFill>
              </a:rPr>
              <a:t>Ask the class: </a:t>
            </a:r>
            <a:r>
              <a:rPr lang="en">
                <a:solidFill>
                  <a:schemeClr val="dk1"/>
                </a:solidFill>
              </a:rPr>
              <a:t>What about cultures in which the family is at the center, rather than the individual, and boundaries are often blurred? What is deemed “healthy” in such cultures — and who defines this?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These are called collectivist cultures. In collectivist cultures, family members identify closely with one another and often make decisions for the family as a whole rather than for the self. Sacrifice, honor and loyalty are some of the core values of such families and cultures. For example, saying no to the family or setting limits on simple family events or dinners may be perceived as selfish and rude. This can complicate communicating and enforcing a boundary. But this is just one of many examples!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c6ddfe01ed_0_4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c6ddfe01ed_0_4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It is very hard to talk about boundaries without talking about culture and our own experiences with boundaries.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Our socialization from the various cultures we are part of crafts so much of our understanding of what boundaries are… or even lack thereof.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Different people with different identities are socialized to communicate, understand, and even prioritize boundaries to be completely different things, even if they participate in the same dominant culture as another person!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Ask the class: </a:t>
            </a:r>
            <a:r>
              <a:rPr lang="en">
                <a:solidFill>
                  <a:schemeClr val="dk1"/>
                </a:solidFill>
              </a:rPr>
              <a:t>What are positionalities?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How differences in social position and power shape identities and access in society (i.e., race, class, gender, sexuality, ability status,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example-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Women are socialized to be more passive and less adamant about their boundaries out of fear of being considered “bitchy” or “high maintenance”.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Lived reality also implicate our ability to enforce and honor personal boundaries.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example-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Trans folk might be unable to correct someone who deadnames (use of a person’s birth name after they have changed their name as part of their gender transition)</a:t>
            </a:r>
            <a:r>
              <a:rPr lang="en" sz="1050">
                <a:solidFill>
                  <a:srgbClr val="BDC1C6"/>
                </a:solidFill>
                <a:latin typeface="Roboto"/>
                <a:ea typeface="Roboto"/>
                <a:cs typeface="Roboto"/>
                <a:sym typeface="Roboto"/>
              </a:rPr>
              <a:t> </a:t>
            </a:r>
            <a:r>
              <a:rPr lang="en">
                <a:solidFill>
                  <a:schemeClr val="dk1"/>
                </a:solidFill>
              </a:rPr>
              <a:t>or misgenders them out of fear of their own personal safety.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is a privilege and an honor to enforce a boundary, as well as to respect one. Taking our positionalities into consideration is incredibly important to effectively communicating and enforcing boundaries.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Regardless of what personal identities we hold in this space, all of us are subject to the consequences of participation in “individualistic culture” of the West, even those of us who received a vast majority of our socialization from different cultures. It is important to understand that there will be times where you will engage in this conversation with people who do not have the same prior knowledge, lived experiences, and communication styles as you… and that’s okay! Let’s try to have these conversations anyway!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Additional Examples of Personality Impacting Boundary Setting: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example-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People with anxious attachment, who fear potential abandonment, may be afraid to set boundaries so as not to rock the boat, and may struggle to continually uphold them.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People with avoidant attachment, who are wary of closeness, may be very adamant about their boundaries, and exhibit rigid boundaries to bar close relationships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hyperlink" Target="http://www.missingkids.org/gethelpnow/csam-resources"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gi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6" name="Shape 6"/>
        <p:cNvGrpSpPr/>
        <p:nvPr/>
      </p:nvGrpSpPr>
      <p:grpSpPr>
        <a:xfrm>
          <a:off x="0" y="0"/>
          <a:ext cx="0" cy="0"/>
          <a:chOff x="0" y="0"/>
          <a:chExt cx="0" cy="0"/>
        </a:xfrm>
      </p:grpSpPr>
      <p:sp>
        <p:nvSpPr>
          <p:cNvPr id="7" name="Google Shape;7;p2"/>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8" name="Google Shape;8;p2"/>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9" name="Google Shape;9;p2"/>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10" name="Google Shape;10;p2"/>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a:spcBef>
                <a:spcPts val="0"/>
              </a:spcBef>
              <a:spcAft>
                <a:spcPts val="0"/>
              </a:spcAft>
              <a:buSzPts val="1700"/>
              <a:buFont typeface="Cabin"/>
              <a:buNone/>
              <a:defRPr b="1" sz="1700">
                <a:latin typeface="Cabin"/>
                <a:ea typeface="Cabin"/>
                <a:cs typeface="Cabin"/>
                <a:sym typeface="Cabin"/>
              </a:defRPr>
            </a:lvl2pPr>
            <a:lvl3pPr lvl="2">
              <a:spcBef>
                <a:spcPts val="0"/>
              </a:spcBef>
              <a:spcAft>
                <a:spcPts val="0"/>
              </a:spcAft>
              <a:buSzPts val="1700"/>
              <a:buFont typeface="Cabin"/>
              <a:buNone/>
              <a:defRPr b="1" sz="1700">
                <a:latin typeface="Cabin"/>
                <a:ea typeface="Cabin"/>
                <a:cs typeface="Cabin"/>
                <a:sym typeface="Cabin"/>
              </a:defRPr>
            </a:lvl3pPr>
            <a:lvl4pPr lvl="3">
              <a:spcBef>
                <a:spcPts val="0"/>
              </a:spcBef>
              <a:spcAft>
                <a:spcPts val="0"/>
              </a:spcAft>
              <a:buSzPts val="1700"/>
              <a:buFont typeface="Cabin"/>
              <a:buNone/>
              <a:defRPr b="1" sz="1700">
                <a:latin typeface="Cabin"/>
                <a:ea typeface="Cabin"/>
                <a:cs typeface="Cabin"/>
                <a:sym typeface="Cabin"/>
              </a:defRPr>
            </a:lvl4pPr>
            <a:lvl5pPr lvl="4">
              <a:spcBef>
                <a:spcPts val="0"/>
              </a:spcBef>
              <a:spcAft>
                <a:spcPts val="0"/>
              </a:spcAft>
              <a:buSzPts val="1700"/>
              <a:buFont typeface="Cabin"/>
              <a:buNone/>
              <a:defRPr b="1" sz="1700">
                <a:latin typeface="Cabin"/>
                <a:ea typeface="Cabin"/>
                <a:cs typeface="Cabin"/>
                <a:sym typeface="Cabin"/>
              </a:defRPr>
            </a:lvl5pPr>
            <a:lvl6pPr lvl="5">
              <a:spcBef>
                <a:spcPts val="0"/>
              </a:spcBef>
              <a:spcAft>
                <a:spcPts val="0"/>
              </a:spcAft>
              <a:buSzPts val="1700"/>
              <a:buFont typeface="Cabin"/>
              <a:buNone/>
              <a:defRPr b="1" sz="1700">
                <a:latin typeface="Cabin"/>
                <a:ea typeface="Cabin"/>
                <a:cs typeface="Cabin"/>
                <a:sym typeface="Cabin"/>
              </a:defRPr>
            </a:lvl6pPr>
            <a:lvl7pPr lvl="6">
              <a:spcBef>
                <a:spcPts val="0"/>
              </a:spcBef>
              <a:spcAft>
                <a:spcPts val="0"/>
              </a:spcAft>
              <a:buSzPts val="1700"/>
              <a:buFont typeface="Cabin"/>
              <a:buNone/>
              <a:defRPr b="1" sz="1700">
                <a:latin typeface="Cabin"/>
                <a:ea typeface="Cabin"/>
                <a:cs typeface="Cabin"/>
                <a:sym typeface="Cabin"/>
              </a:defRPr>
            </a:lvl7pPr>
            <a:lvl8pPr lvl="7">
              <a:spcBef>
                <a:spcPts val="0"/>
              </a:spcBef>
              <a:spcAft>
                <a:spcPts val="0"/>
              </a:spcAft>
              <a:buSzPts val="1700"/>
              <a:buFont typeface="Cabin"/>
              <a:buNone/>
              <a:defRPr b="1" sz="1700">
                <a:latin typeface="Cabin"/>
                <a:ea typeface="Cabin"/>
                <a:cs typeface="Cabin"/>
                <a:sym typeface="Cabin"/>
              </a:defRPr>
            </a:lvl8pPr>
            <a:lvl9pPr lvl="8">
              <a:spcBef>
                <a:spcPts val="0"/>
              </a:spcBef>
              <a:spcAft>
                <a:spcPts val="0"/>
              </a:spcAft>
              <a:buSzPts val="1700"/>
              <a:buFont typeface="Cabin"/>
              <a:buNone/>
              <a:defRPr b="1" sz="1700">
                <a:latin typeface="Cabin"/>
                <a:ea typeface="Cabin"/>
                <a:cs typeface="Cabin"/>
                <a:sym typeface="Cabin"/>
              </a:defRPr>
            </a:lvl9pPr>
          </a:lstStyle>
          <a:p/>
        </p:txBody>
      </p:sp>
      <p:sp>
        <p:nvSpPr>
          <p:cNvPr id="11" name="Google Shape;11;p2"/>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67" name="Shape 67"/>
        <p:cNvGrpSpPr/>
        <p:nvPr/>
      </p:nvGrpSpPr>
      <p:grpSpPr>
        <a:xfrm>
          <a:off x="0" y="0"/>
          <a:ext cx="0" cy="0"/>
          <a:chOff x="0" y="0"/>
          <a:chExt cx="0" cy="0"/>
        </a:xfrm>
      </p:grpSpPr>
      <p:pic>
        <p:nvPicPr>
          <p:cNvPr id="68" name="Google Shape;68;p11"/>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69" name="Google Shape;69;p11"/>
          <p:cNvSpPr/>
          <p:nvPr>
            <p:ph idx="2" type="pic"/>
          </p:nvPr>
        </p:nvSpPr>
        <p:spPr>
          <a:xfrm>
            <a:off x="736200" y="697613"/>
            <a:ext cx="7671600" cy="3748200"/>
          </a:xfrm>
          <a:prstGeom prst="roundRect">
            <a:avLst>
              <a:gd fmla="val 16667" name="adj"/>
            </a:avLst>
          </a:prstGeom>
          <a:noFill/>
          <a:ln>
            <a:noFill/>
          </a:ln>
        </p:spPr>
      </p:sp>
      <p:sp>
        <p:nvSpPr>
          <p:cNvPr id="70" name="Google Shape;70;p11"/>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1" name="Google Shape;71;p11"/>
          <p:cNvGrpSpPr/>
          <p:nvPr/>
        </p:nvGrpSpPr>
        <p:grpSpPr>
          <a:xfrm>
            <a:off x="4350628" y="2217887"/>
            <a:ext cx="557044" cy="707722"/>
            <a:chOff x="5576150" y="1977075"/>
            <a:chExt cx="742725" cy="1133625"/>
          </a:xfrm>
        </p:grpSpPr>
        <p:sp>
          <p:nvSpPr>
            <p:cNvPr id="72" name="Google Shape;72;p11"/>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11"/>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74" name="Shape 74"/>
        <p:cNvGrpSpPr/>
        <p:nvPr/>
      </p:nvGrpSpPr>
      <p:grpSpPr>
        <a:xfrm>
          <a:off x="0" y="0"/>
          <a:ext cx="0" cy="0"/>
          <a:chOff x="0" y="0"/>
          <a:chExt cx="0" cy="0"/>
        </a:xfrm>
      </p:grpSpPr>
      <p:pic>
        <p:nvPicPr>
          <p:cNvPr id="75" name="Google Shape;75;p12"/>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76" name="Google Shape;76;p12"/>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7" name="Google Shape;77;p12"/>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78" name="Google Shape;78;p12"/>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79" name="Google Shape;79;p12"/>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0" name="Google Shape;80;p12"/>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81" name="Google Shape;81;p12"/>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82" name="Shape 82"/>
        <p:cNvGrpSpPr/>
        <p:nvPr/>
      </p:nvGrpSpPr>
      <p:grpSpPr>
        <a:xfrm>
          <a:off x="0" y="0"/>
          <a:ext cx="0" cy="0"/>
          <a:chOff x="0" y="0"/>
          <a:chExt cx="0" cy="0"/>
        </a:xfrm>
      </p:grpSpPr>
      <p:pic>
        <p:nvPicPr>
          <p:cNvPr id="83" name="Google Shape;83;p13"/>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84" name="Google Shape;84;p13"/>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85" name="Google Shape;85;p13"/>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86" name="Google Shape;86;p13"/>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7" name="Google Shape;87;p13"/>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88" name="Shape 88"/>
        <p:cNvGrpSpPr/>
        <p:nvPr/>
      </p:nvGrpSpPr>
      <p:grpSpPr>
        <a:xfrm>
          <a:off x="0" y="0"/>
          <a:ext cx="0" cy="0"/>
          <a:chOff x="0" y="0"/>
          <a:chExt cx="0" cy="0"/>
        </a:xfrm>
      </p:grpSpPr>
      <p:sp>
        <p:nvSpPr>
          <p:cNvPr id="89" name="Google Shape;89;p14"/>
          <p:cNvSpPr/>
          <p:nvPr>
            <p:ph idx="2" type="pic"/>
          </p:nvPr>
        </p:nvSpPr>
        <p:spPr>
          <a:xfrm>
            <a:off x="5257800" y="2039006"/>
            <a:ext cx="2976900" cy="2561700"/>
          </a:xfrm>
          <a:prstGeom prst="roundRect">
            <a:avLst>
              <a:gd fmla="val 16667" name="adj"/>
            </a:avLst>
          </a:prstGeom>
          <a:noFill/>
          <a:ln>
            <a:noFill/>
          </a:ln>
        </p:spPr>
      </p:sp>
      <p:pic>
        <p:nvPicPr>
          <p:cNvPr id="90" name="Google Shape;90;p14"/>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91" name="Google Shape;91;p14"/>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92" name="Google Shape;92;p14"/>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3" name="Google Shape;93;p14"/>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94" name="Google Shape;94;p14"/>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95" name="Shape 95"/>
        <p:cNvGrpSpPr/>
        <p:nvPr/>
      </p:nvGrpSpPr>
      <p:grpSpPr>
        <a:xfrm>
          <a:off x="0" y="0"/>
          <a:ext cx="0" cy="0"/>
          <a:chOff x="0" y="0"/>
          <a:chExt cx="0" cy="0"/>
        </a:xfrm>
      </p:grpSpPr>
      <p:sp>
        <p:nvSpPr>
          <p:cNvPr id="96" name="Google Shape;96;p15"/>
          <p:cNvSpPr/>
          <p:nvPr>
            <p:ph idx="2" type="pic"/>
          </p:nvPr>
        </p:nvSpPr>
        <p:spPr>
          <a:xfrm>
            <a:off x="1137750" y="2187731"/>
            <a:ext cx="3548400" cy="2275800"/>
          </a:xfrm>
          <a:prstGeom prst="roundRect">
            <a:avLst>
              <a:gd fmla="val 16667" name="adj"/>
            </a:avLst>
          </a:prstGeom>
          <a:noFill/>
          <a:ln>
            <a:noFill/>
          </a:ln>
        </p:spPr>
      </p:sp>
      <p:pic>
        <p:nvPicPr>
          <p:cNvPr id="97" name="Google Shape;97;p15"/>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98" name="Google Shape;98;p15"/>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99" name="Google Shape;99;p15"/>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00" name="Google Shape;100;p15"/>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01" name="Google Shape;101;p15"/>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102" name="Shape 102"/>
        <p:cNvGrpSpPr/>
        <p:nvPr/>
      </p:nvGrpSpPr>
      <p:grpSpPr>
        <a:xfrm>
          <a:off x="0" y="0"/>
          <a:ext cx="0" cy="0"/>
          <a:chOff x="0" y="0"/>
          <a:chExt cx="0" cy="0"/>
        </a:xfrm>
      </p:grpSpPr>
      <p:sp>
        <p:nvSpPr>
          <p:cNvPr id="103" name="Google Shape;103;p16"/>
          <p:cNvSpPr/>
          <p:nvPr>
            <p:ph idx="2" type="pic"/>
          </p:nvPr>
        </p:nvSpPr>
        <p:spPr>
          <a:xfrm>
            <a:off x="442781" y="751706"/>
            <a:ext cx="3284700" cy="3264300"/>
          </a:xfrm>
          <a:prstGeom prst="ellipse">
            <a:avLst/>
          </a:prstGeom>
          <a:noFill/>
          <a:ln>
            <a:noFill/>
          </a:ln>
        </p:spPr>
      </p:sp>
      <p:pic>
        <p:nvPicPr>
          <p:cNvPr id="104" name="Google Shape;104;p16"/>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105" name="Google Shape;105;p16"/>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106" name="Google Shape;106;p16"/>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07" name="Google Shape;107;p16"/>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108" name="Shape 108"/>
        <p:cNvGrpSpPr/>
        <p:nvPr/>
      </p:nvGrpSpPr>
      <p:grpSpPr>
        <a:xfrm>
          <a:off x="0" y="0"/>
          <a:ext cx="0" cy="0"/>
          <a:chOff x="0" y="0"/>
          <a:chExt cx="0" cy="0"/>
        </a:xfrm>
      </p:grpSpPr>
      <p:sp>
        <p:nvSpPr>
          <p:cNvPr id="109" name="Google Shape;109;p17"/>
          <p:cNvSpPr/>
          <p:nvPr>
            <p:ph idx="2" type="pic"/>
          </p:nvPr>
        </p:nvSpPr>
        <p:spPr>
          <a:xfrm>
            <a:off x="5450363" y="471581"/>
            <a:ext cx="2976900" cy="3294900"/>
          </a:xfrm>
          <a:prstGeom prst="roundRect">
            <a:avLst>
              <a:gd fmla="val 16667" name="adj"/>
            </a:avLst>
          </a:prstGeom>
          <a:noFill/>
          <a:ln>
            <a:noFill/>
          </a:ln>
        </p:spPr>
      </p:sp>
      <p:pic>
        <p:nvPicPr>
          <p:cNvPr id="110" name="Google Shape;110;p17"/>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111" name="Google Shape;111;p17"/>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112" name="Google Shape;112;p17"/>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13" name="Google Shape;113;p17"/>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114" name="Shape 114"/>
        <p:cNvGrpSpPr/>
        <p:nvPr/>
      </p:nvGrpSpPr>
      <p:grpSpPr>
        <a:xfrm>
          <a:off x="0" y="0"/>
          <a:ext cx="0" cy="0"/>
          <a:chOff x="0" y="0"/>
          <a:chExt cx="0" cy="0"/>
        </a:xfrm>
      </p:grpSpPr>
      <p:sp>
        <p:nvSpPr>
          <p:cNvPr id="115" name="Google Shape;115;p18"/>
          <p:cNvSpPr/>
          <p:nvPr>
            <p:ph idx="2" type="pic"/>
          </p:nvPr>
        </p:nvSpPr>
        <p:spPr>
          <a:xfrm>
            <a:off x="557213" y="867469"/>
            <a:ext cx="2234700" cy="3408600"/>
          </a:xfrm>
          <a:prstGeom prst="roundRect">
            <a:avLst>
              <a:gd fmla="val 16667" name="adj"/>
            </a:avLst>
          </a:prstGeom>
          <a:noFill/>
          <a:ln>
            <a:noFill/>
          </a:ln>
        </p:spPr>
      </p:sp>
      <p:pic>
        <p:nvPicPr>
          <p:cNvPr id="116" name="Google Shape;116;p18"/>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117" name="Google Shape;117;p18"/>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18" name="Google Shape;118;p18"/>
          <p:cNvGrpSpPr/>
          <p:nvPr/>
        </p:nvGrpSpPr>
        <p:grpSpPr>
          <a:xfrm>
            <a:off x="4257675" y="4333144"/>
            <a:ext cx="4943475" cy="846600"/>
            <a:chOff x="5600700" y="5777525"/>
            <a:chExt cx="6591300" cy="1128800"/>
          </a:xfrm>
        </p:grpSpPr>
        <p:pic>
          <p:nvPicPr>
            <p:cNvPr id="119" name="Google Shape;119;p18"/>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20" name="Google Shape;120;p18"/>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21" name="Google Shape;121;p18"/>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22" name="Google Shape;122;p18"/>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123" name="Shape 123"/>
        <p:cNvGrpSpPr/>
        <p:nvPr/>
      </p:nvGrpSpPr>
      <p:grpSpPr>
        <a:xfrm>
          <a:off x="0" y="0"/>
          <a:ext cx="0" cy="0"/>
          <a:chOff x="0" y="0"/>
          <a:chExt cx="0" cy="0"/>
        </a:xfrm>
      </p:grpSpPr>
      <p:sp>
        <p:nvSpPr>
          <p:cNvPr id="124" name="Google Shape;124;p19"/>
          <p:cNvSpPr/>
          <p:nvPr>
            <p:ph idx="2" type="pic"/>
          </p:nvPr>
        </p:nvSpPr>
        <p:spPr>
          <a:xfrm>
            <a:off x="4998169" y="554625"/>
            <a:ext cx="3875700" cy="3851400"/>
          </a:xfrm>
          <a:prstGeom prst="ellipse">
            <a:avLst/>
          </a:prstGeom>
          <a:noFill/>
          <a:ln>
            <a:noFill/>
          </a:ln>
        </p:spPr>
      </p:sp>
      <p:grpSp>
        <p:nvGrpSpPr>
          <p:cNvPr id="125" name="Google Shape;125;p19"/>
          <p:cNvGrpSpPr/>
          <p:nvPr/>
        </p:nvGrpSpPr>
        <p:grpSpPr>
          <a:xfrm>
            <a:off x="-442913" y="4228977"/>
            <a:ext cx="5272415" cy="1028676"/>
            <a:chOff x="-19050" y="5729200"/>
            <a:chExt cx="6610350" cy="1128800"/>
          </a:xfrm>
        </p:grpSpPr>
        <p:pic>
          <p:nvPicPr>
            <p:cNvPr id="126" name="Google Shape;126;p19"/>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127" name="Google Shape;127;p19"/>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128" name="Google Shape;128;p19"/>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129" name="Google Shape;129;p19"/>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30" name="Google Shape;130;p19"/>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131" name="Shape 131"/>
        <p:cNvGrpSpPr/>
        <p:nvPr/>
      </p:nvGrpSpPr>
      <p:grpSpPr>
        <a:xfrm>
          <a:off x="0" y="0"/>
          <a:ext cx="0" cy="0"/>
          <a:chOff x="0" y="0"/>
          <a:chExt cx="0" cy="0"/>
        </a:xfrm>
      </p:grpSpPr>
      <p:sp>
        <p:nvSpPr>
          <p:cNvPr id="132" name="Google Shape;132;p20"/>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33" name="Google Shape;133;p20"/>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134" name="Google Shape;134;p20"/>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135" name="Google Shape;135;p20"/>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36" name="Google Shape;136;p20"/>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137" name="Google Shape;137;p20"/>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138" name="Google Shape;138;p20"/>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139" name="Google Shape;139;p20"/>
          <p:cNvSpPr/>
          <p:nvPr>
            <p:ph idx="2" type="pic"/>
          </p:nvPr>
        </p:nvSpPr>
        <p:spPr>
          <a:xfrm>
            <a:off x="5255306" y="2295338"/>
            <a:ext cx="3548400" cy="2482800"/>
          </a:xfrm>
          <a:prstGeom prst="roundRect">
            <a:avLst>
              <a:gd fmla="val 16667" name="adj"/>
            </a:avLst>
          </a:prstGeom>
          <a:noFill/>
          <a:ln>
            <a:noFill/>
          </a:ln>
        </p:spPr>
      </p:sp>
      <p:sp>
        <p:nvSpPr>
          <p:cNvPr id="140" name="Google Shape;140;p20"/>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12" name="Shape 12"/>
        <p:cNvGrpSpPr/>
        <p:nvPr/>
      </p:nvGrpSpPr>
      <p:grpSpPr>
        <a:xfrm>
          <a:off x="0" y="0"/>
          <a:ext cx="0" cy="0"/>
          <a:chOff x="0" y="0"/>
          <a:chExt cx="0" cy="0"/>
        </a:xfrm>
      </p:grpSpPr>
      <p:sp>
        <p:nvSpPr>
          <p:cNvPr id="13" name="Google Shape;13;p3"/>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4" name="Google Shape;14;p3"/>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15" name="Google Shape;15;p3"/>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16" name="Google Shape;16;p3"/>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17" name="Google Shape;17;p3"/>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141" name="Shape 141"/>
        <p:cNvGrpSpPr/>
        <p:nvPr/>
      </p:nvGrpSpPr>
      <p:grpSpPr>
        <a:xfrm>
          <a:off x="0" y="0"/>
          <a:ext cx="0" cy="0"/>
          <a:chOff x="0" y="0"/>
          <a:chExt cx="0" cy="0"/>
        </a:xfrm>
      </p:grpSpPr>
      <p:sp>
        <p:nvSpPr>
          <p:cNvPr id="142" name="Google Shape;142;p21"/>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43" name="Google Shape;143;p21"/>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144" name="Google Shape;144;p21"/>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145" name="Google Shape;145;p21"/>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46" name="Google Shape;146;p21"/>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147" name="Google Shape;147;p21"/>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148" name="Google Shape;148;p21"/>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149" name="Google Shape;149;p21"/>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0" name="Google Shape;150;p21"/>
          <p:cNvSpPr/>
          <p:nvPr>
            <p:ph idx="2" type="pic"/>
          </p:nvPr>
        </p:nvSpPr>
        <p:spPr>
          <a:xfrm>
            <a:off x="5255306" y="2295338"/>
            <a:ext cx="3548400" cy="2482800"/>
          </a:xfrm>
          <a:prstGeom prst="roundRect">
            <a:avLst>
              <a:gd fmla="val 16667" name="adj"/>
            </a:avLst>
          </a:prstGeom>
          <a:noFill/>
          <a:ln>
            <a:noFill/>
          </a:ln>
        </p:spPr>
      </p:sp>
      <p:sp>
        <p:nvSpPr>
          <p:cNvPr id="151" name="Google Shape;151;p21"/>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152" name="Shape 152"/>
        <p:cNvGrpSpPr/>
        <p:nvPr/>
      </p:nvGrpSpPr>
      <p:grpSpPr>
        <a:xfrm>
          <a:off x="0" y="0"/>
          <a:ext cx="0" cy="0"/>
          <a:chOff x="0" y="0"/>
          <a:chExt cx="0" cy="0"/>
        </a:xfrm>
      </p:grpSpPr>
      <p:sp>
        <p:nvSpPr>
          <p:cNvPr id="153" name="Google Shape;153;p22"/>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154" name="Google Shape;154;p22"/>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155" name="Google Shape;155;p22"/>
          <p:cNvGrpSpPr/>
          <p:nvPr/>
        </p:nvGrpSpPr>
        <p:grpSpPr>
          <a:xfrm>
            <a:off x="1078650" y="3186113"/>
            <a:ext cx="6986700" cy="1243125"/>
            <a:chOff x="1352550" y="2038350"/>
            <a:chExt cx="9315600" cy="1657500"/>
          </a:xfrm>
        </p:grpSpPr>
        <p:sp>
          <p:nvSpPr>
            <p:cNvPr id="156" name="Google Shape;156;p22"/>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7" name="Google Shape;157;p22"/>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158" name="Google Shape;158;p22"/>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59" name="Google Shape;159;p22"/>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60" name="Google Shape;160;p22"/>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61" name="Google Shape;161;p22"/>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2" name="Google Shape;162;p22"/>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3" name="Google Shape;163;p22"/>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4" name="Google Shape;164;p22"/>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165" name="Shape 165"/>
        <p:cNvGrpSpPr/>
        <p:nvPr/>
      </p:nvGrpSpPr>
      <p:grpSpPr>
        <a:xfrm>
          <a:off x="0" y="0"/>
          <a:ext cx="0" cy="0"/>
          <a:chOff x="0" y="0"/>
          <a:chExt cx="0" cy="0"/>
        </a:xfrm>
      </p:grpSpPr>
      <p:sp>
        <p:nvSpPr>
          <p:cNvPr id="166" name="Google Shape;166;p23"/>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167" name="Google Shape;167;p23"/>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68" name="Google Shape;168;p23"/>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9" name="Google Shape;169;p23"/>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0" name="Google Shape;170;p23"/>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1" name="Google Shape;171;p23"/>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2" name="Google Shape;172;p23"/>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3" name="Google Shape;173;p23"/>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4" name="Google Shape;174;p23"/>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5" name="Google Shape;175;p23"/>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6" name="Google Shape;176;p23"/>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177" name="Shape 177"/>
        <p:cNvGrpSpPr/>
        <p:nvPr/>
      </p:nvGrpSpPr>
      <p:grpSpPr>
        <a:xfrm>
          <a:off x="0" y="0"/>
          <a:ext cx="0" cy="0"/>
          <a:chOff x="0" y="0"/>
          <a:chExt cx="0" cy="0"/>
        </a:xfrm>
      </p:grpSpPr>
      <p:sp>
        <p:nvSpPr>
          <p:cNvPr id="178" name="Google Shape;178;p24"/>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179" name="Google Shape;179;p24"/>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180" name="Google Shape;180;p24"/>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181" name="Google Shape;181;p24"/>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82" name="Google Shape;182;p24"/>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3" name="Google Shape;183;p24"/>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84" name="Google Shape;184;p24"/>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5" name="Google Shape;185;p24"/>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86" name="Google Shape;186;p24"/>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7" name="Google Shape;187;p24"/>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188" name="Shape 188"/>
        <p:cNvGrpSpPr/>
        <p:nvPr/>
      </p:nvGrpSpPr>
      <p:grpSpPr>
        <a:xfrm>
          <a:off x="0" y="0"/>
          <a:ext cx="0" cy="0"/>
          <a:chOff x="0" y="0"/>
          <a:chExt cx="0" cy="0"/>
        </a:xfrm>
      </p:grpSpPr>
      <p:sp>
        <p:nvSpPr>
          <p:cNvPr id="189" name="Google Shape;189;p25"/>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0" name="Google Shape;190;p25"/>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1" name="Google Shape;191;p25"/>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2" name="Google Shape;192;p25"/>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3" name="Google Shape;193;p25"/>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4" name="Google Shape;194;p25"/>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5" name="Google Shape;195;p25"/>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6" name="Google Shape;196;p25"/>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197" name="Google Shape;197;p25"/>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198" name="Google Shape;198;p25"/>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199" name="Google Shape;199;p25"/>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200" name="Google Shape;200;p25"/>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201" name="Google Shape;201;p25"/>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2" name="Google Shape;202;p25"/>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3" name="Google Shape;203;p25"/>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4" name="Google Shape;204;p25"/>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5" name="Google Shape;205;p25"/>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6" name="Google Shape;206;p25"/>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7" name="Google Shape;207;p25"/>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8" name="Google Shape;208;p25"/>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209" name="Shape 209"/>
        <p:cNvGrpSpPr/>
        <p:nvPr/>
      </p:nvGrpSpPr>
      <p:grpSpPr>
        <a:xfrm>
          <a:off x="0" y="0"/>
          <a:ext cx="0" cy="0"/>
          <a:chOff x="0" y="0"/>
          <a:chExt cx="0" cy="0"/>
        </a:xfrm>
      </p:grpSpPr>
      <p:sp>
        <p:nvSpPr>
          <p:cNvPr id="210" name="Google Shape;210;p26"/>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1" name="Google Shape;211;p26"/>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2" name="Google Shape;212;p26"/>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3" name="Google Shape;213;p26"/>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4" name="Google Shape;214;p26"/>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5" name="Google Shape;215;p26"/>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6" name="Google Shape;216;p26"/>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7" name="Google Shape;217;p26"/>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8" name="Google Shape;218;p26"/>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9" name="Google Shape;219;p26"/>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220" name="Google Shape;220;p26"/>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221" name="Google Shape;221;p26"/>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222" name="Google Shape;222;p26"/>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223" name="Google Shape;223;p26"/>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24" name="Google Shape;224;p26"/>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25" name="Google Shape;225;p26"/>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26" name="Google Shape;226;p26"/>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227" name="Shape 227"/>
        <p:cNvGrpSpPr/>
        <p:nvPr/>
      </p:nvGrpSpPr>
      <p:grpSpPr>
        <a:xfrm>
          <a:off x="0" y="0"/>
          <a:ext cx="0" cy="0"/>
          <a:chOff x="0" y="0"/>
          <a:chExt cx="0" cy="0"/>
        </a:xfrm>
      </p:grpSpPr>
      <p:pic>
        <p:nvPicPr>
          <p:cNvPr id="228" name="Google Shape;228;p27"/>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229" name="Google Shape;229;p27"/>
          <p:cNvGrpSpPr/>
          <p:nvPr/>
        </p:nvGrpSpPr>
        <p:grpSpPr>
          <a:xfrm flipH="1" rot="10800000">
            <a:off x="4930856" y="0"/>
            <a:ext cx="4943475" cy="846600"/>
            <a:chOff x="5600700" y="5777525"/>
            <a:chExt cx="6591300" cy="1128800"/>
          </a:xfrm>
        </p:grpSpPr>
        <p:pic>
          <p:nvPicPr>
            <p:cNvPr id="230" name="Google Shape;230;p27"/>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31" name="Google Shape;231;p27"/>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32" name="Google Shape;232;p27"/>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33" name="Google Shape;233;p27"/>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4" name="Google Shape;234;p27"/>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35" name="Google Shape;235;p27"/>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6" name="Google Shape;236;p27"/>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37" name="Google Shape;237;p27"/>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238" name="Shape 238"/>
        <p:cNvGrpSpPr/>
        <p:nvPr/>
      </p:nvGrpSpPr>
      <p:grpSpPr>
        <a:xfrm>
          <a:off x="0" y="0"/>
          <a:ext cx="0" cy="0"/>
          <a:chOff x="0" y="0"/>
          <a:chExt cx="0" cy="0"/>
        </a:xfrm>
      </p:grpSpPr>
      <p:pic>
        <p:nvPicPr>
          <p:cNvPr id="239" name="Google Shape;239;p28"/>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240" name="Google Shape;240;p28"/>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241" name="Google Shape;241;p28"/>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2" name="Google Shape;242;p28"/>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3" name="Google Shape;243;p28"/>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4" name="Google Shape;244;p28"/>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5" name="Google Shape;245;p28"/>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6" name="Google Shape;246;p28"/>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247" name="Shape 247"/>
        <p:cNvGrpSpPr/>
        <p:nvPr/>
      </p:nvGrpSpPr>
      <p:grpSpPr>
        <a:xfrm>
          <a:off x="0" y="0"/>
          <a:ext cx="0" cy="0"/>
          <a:chOff x="0" y="0"/>
          <a:chExt cx="0" cy="0"/>
        </a:xfrm>
      </p:grpSpPr>
      <p:pic>
        <p:nvPicPr>
          <p:cNvPr id="248" name="Google Shape;248;p29"/>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249" name="Google Shape;249;p29"/>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0" name="Google Shape;250;p29"/>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1" name="Google Shape;251;p29"/>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52" name="Google Shape;252;p29"/>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3" name="Google Shape;253;p29"/>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254" name="Shape 254"/>
        <p:cNvGrpSpPr/>
        <p:nvPr/>
      </p:nvGrpSpPr>
      <p:grpSpPr>
        <a:xfrm>
          <a:off x="0" y="0"/>
          <a:ext cx="0" cy="0"/>
          <a:chOff x="0" y="0"/>
          <a:chExt cx="0" cy="0"/>
        </a:xfrm>
      </p:grpSpPr>
      <p:pic>
        <p:nvPicPr>
          <p:cNvPr id="255" name="Google Shape;255;p30"/>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256" name="Google Shape;256;p30"/>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257" name="Google Shape;257;p30"/>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8" name="Google Shape;258;p30"/>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9" name="Google Shape;259;p30"/>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0" name="Google Shape;260;p30"/>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1" name="Google Shape;261;p30"/>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2" name="Google Shape;262;p30"/>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18" name="Shape 18"/>
        <p:cNvGrpSpPr/>
        <p:nvPr/>
      </p:nvGrpSpPr>
      <p:grpSpPr>
        <a:xfrm>
          <a:off x="0" y="0"/>
          <a:ext cx="0" cy="0"/>
          <a:chOff x="0" y="0"/>
          <a:chExt cx="0" cy="0"/>
        </a:xfrm>
      </p:grpSpPr>
      <p:sp>
        <p:nvSpPr>
          <p:cNvPr id="19" name="Google Shape;19;p4"/>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20" name="Google Shape;20;p4"/>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21" name="Google Shape;21;p4"/>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2" name="Google Shape;22;p4"/>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23" name="Google Shape;23;p4"/>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4" name="Google Shape;24;p4"/>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 name="Google Shape;25;p4"/>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 name="Google Shape;26;p4"/>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7" name="Google Shape;27;p4"/>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8" name="Google Shape;28;p4"/>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 name="Google Shape;29;p4"/>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263" name="Shape 263"/>
        <p:cNvGrpSpPr/>
        <p:nvPr/>
      </p:nvGrpSpPr>
      <p:grpSpPr>
        <a:xfrm>
          <a:off x="0" y="0"/>
          <a:ext cx="0" cy="0"/>
          <a:chOff x="0" y="0"/>
          <a:chExt cx="0" cy="0"/>
        </a:xfrm>
      </p:grpSpPr>
      <p:pic>
        <p:nvPicPr>
          <p:cNvPr id="264" name="Google Shape;264;p31"/>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265" name="Google Shape;265;p31"/>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6" name="Google Shape;266;p31"/>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7" name="Google Shape;267;p31"/>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8" name="Google Shape;268;p31"/>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269" name="Shape 269"/>
        <p:cNvGrpSpPr/>
        <p:nvPr/>
      </p:nvGrpSpPr>
      <p:grpSpPr>
        <a:xfrm>
          <a:off x="0" y="0"/>
          <a:ext cx="0" cy="0"/>
          <a:chOff x="0" y="0"/>
          <a:chExt cx="0" cy="0"/>
        </a:xfrm>
      </p:grpSpPr>
      <p:sp>
        <p:nvSpPr>
          <p:cNvPr id="270" name="Google Shape;270;p32"/>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1" name="Google Shape;271;p32"/>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2" name="Google Shape;272;p32"/>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3" name="Google Shape;273;p32"/>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274" name="Google Shape;274;p32"/>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75" name="Google Shape;275;p32"/>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276" name="Google Shape;276;p32"/>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7" name="Google Shape;277;p32"/>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78" name="Google Shape;278;p32"/>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279" name="Google Shape;279;p32"/>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280" name="Google Shape;280;p32"/>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281" name="Google Shape;281;p32"/>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282" name="Google Shape;282;p32"/>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283" name="Google Shape;283;p32"/>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284" name="Google Shape;284;p32"/>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285" name="Google Shape;285;p32"/>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286" name="Google Shape;286;p32"/>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287" name="Google Shape;287;p32"/>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288" name="Shape 288"/>
        <p:cNvGrpSpPr/>
        <p:nvPr/>
      </p:nvGrpSpPr>
      <p:grpSpPr>
        <a:xfrm>
          <a:off x="0" y="0"/>
          <a:ext cx="0" cy="0"/>
          <a:chOff x="0" y="0"/>
          <a:chExt cx="0" cy="0"/>
        </a:xfrm>
      </p:grpSpPr>
      <p:pic>
        <p:nvPicPr>
          <p:cNvPr id="289" name="Google Shape;289;p33"/>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5">
  <p:cSld name="1_Custom Layout_3">
    <p:spTree>
      <p:nvGrpSpPr>
        <p:cNvPr id="290" name="Shape 290"/>
        <p:cNvGrpSpPr/>
        <p:nvPr/>
      </p:nvGrpSpPr>
      <p:grpSpPr>
        <a:xfrm>
          <a:off x="0" y="0"/>
          <a:ext cx="0" cy="0"/>
          <a:chOff x="0" y="0"/>
          <a:chExt cx="0" cy="0"/>
        </a:xfrm>
      </p:grpSpPr>
      <p:sp>
        <p:nvSpPr>
          <p:cNvPr id="291" name="Google Shape;291;p34"/>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292" name="Google Shape;292;p34"/>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293" name="Google Shape;293;p34"/>
          <p:cNvSpPr/>
          <p:nvPr/>
        </p:nvSpPr>
        <p:spPr>
          <a:xfrm rot="10800000">
            <a:off x="3242775" y="861585"/>
            <a:ext cx="6082200" cy="6717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94" name="Google Shape;294;p34"/>
          <p:cNvPicPr preferRelativeResize="0"/>
          <p:nvPr/>
        </p:nvPicPr>
        <p:blipFill>
          <a:blip r:embed="rId3">
            <a:alphaModFix/>
          </a:blip>
          <a:stretch>
            <a:fillRect/>
          </a:stretch>
        </p:blipFill>
        <p:spPr>
          <a:xfrm>
            <a:off x="8098841" y="286324"/>
            <a:ext cx="699166" cy="707656"/>
          </a:xfrm>
          <a:prstGeom prst="rect">
            <a:avLst/>
          </a:prstGeom>
          <a:noFill/>
          <a:ln>
            <a:noFill/>
          </a:ln>
        </p:spPr>
      </p:pic>
      <p:sp>
        <p:nvSpPr>
          <p:cNvPr id="295" name="Google Shape;295;p34"/>
          <p:cNvSpPr/>
          <p:nvPr/>
        </p:nvSpPr>
        <p:spPr>
          <a:xfrm rot="10800000">
            <a:off x="3242775" y="1709443"/>
            <a:ext cx="6082200" cy="6717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96" name="Google Shape;296;p34"/>
          <p:cNvSpPr/>
          <p:nvPr/>
        </p:nvSpPr>
        <p:spPr>
          <a:xfrm rot="10800000">
            <a:off x="3242775" y="2557302"/>
            <a:ext cx="6082200" cy="6717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97" name="Google Shape;297;p34"/>
          <p:cNvSpPr/>
          <p:nvPr/>
        </p:nvSpPr>
        <p:spPr>
          <a:xfrm rot="10800000">
            <a:off x="3242775" y="3405160"/>
            <a:ext cx="6082200" cy="6717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98" name="Google Shape;298;p34"/>
          <p:cNvSpPr txBox="1"/>
          <p:nvPr>
            <p:ph idx="1" type="subTitle"/>
          </p:nvPr>
        </p:nvSpPr>
        <p:spPr>
          <a:xfrm>
            <a:off x="3402471" y="861370"/>
            <a:ext cx="5395200" cy="6717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9" name="Google Shape;299;p34"/>
          <p:cNvSpPr txBox="1"/>
          <p:nvPr>
            <p:ph idx="2" type="subTitle"/>
          </p:nvPr>
        </p:nvSpPr>
        <p:spPr>
          <a:xfrm>
            <a:off x="3402471" y="1709232"/>
            <a:ext cx="5395200" cy="6717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00" name="Google Shape;300;p34"/>
          <p:cNvSpPr txBox="1"/>
          <p:nvPr>
            <p:ph idx="3" type="subTitle"/>
          </p:nvPr>
        </p:nvSpPr>
        <p:spPr>
          <a:xfrm>
            <a:off x="3402471" y="2557084"/>
            <a:ext cx="5395200" cy="6717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01" name="Google Shape;301;p34"/>
          <p:cNvSpPr txBox="1"/>
          <p:nvPr>
            <p:ph idx="4" type="subTitle"/>
          </p:nvPr>
        </p:nvSpPr>
        <p:spPr>
          <a:xfrm>
            <a:off x="3402471" y="3404946"/>
            <a:ext cx="5395200" cy="6717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02" name="Google Shape;302;p34"/>
          <p:cNvSpPr/>
          <p:nvPr/>
        </p:nvSpPr>
        <p:spPr>
          <a:xfrm rot="10800000">
            <a:off x="3242775" y="4253224"/>
            <a:ext cx="6082200" cy="6717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03" name="Google Shape;303;p34"/>
          <p:cNvSpPr txBox="1"/>
          <p:nvPr>
            <p:ph idx="5" type="subTitle"/>
          </p:nvPr>
        </p:nvSpPr>
        <p:spPr>
          <a:xfrm>
            <a:off x="3402471" y="4253009"/>
            <a:ext cx="5395200" cy="6717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4" name="Shape 304"/>
        <p:cNvGrpSpPr/>
        <p:nvPr/>
      </p:nvGrpSpPr>
      <p:grpSpPr>
        <a:xfrm>
          <a:off x="0" y="0"/>
          <a:ext cx="0" cy="0"/>
          <a:chOff x="0" y="0"/>
          <a:chExt cx="0" cy="0"/>
        </a:xfrm>
      </p:grpSpPr>
      <p:sp>
        <p:nvSpPr>
          <p:cNvPr id="305" name="Google Shape;30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6" name="Shape 306"/>
        <p:cNvGrpSpPr/>
        <p:nvPr/>
      </p:nvGrpSpPr>
      <p:grpSpPr>
        <a:xfrm>
          <a:off x="0" y="0"/>
          <a:ext cx="0" cy="0"/>
          <a:chOff x="0" y="0"/>
          <a:chExt cx="0" cy="0"/>
        </a:xfrm>
      </p:grpSpPr>
      <p:sp>
        <p:nvSpPr>
          <p:cNvPr id="307" name="Google Shape;307;p3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08" name="Google Shape;308;p36"/>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09" name="Google Shape;30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2" name="Google Shape;32;p5"/>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3" name="Google Shape;33;p5"/>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4" name="Google Shape;34;p5"/>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5" name="Google Shape;35;p5"/>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 name="Google Shape;36;p5"/>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7" name="Google Shape;37;p5"/>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38" name="Google Shape;38;p5"/>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9" name="Google Shape;39;p5"/>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0" name="Google Shape;40;p5"/>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1" name="Google Shape;41;p5"/>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42" name="Shape 42"/>
        <p:cNvGrpSpPr/>
        <p:nvPr/>
      </p:nvGrpSpPr>
      <p:grpSpPr>
        <a:xfrm>
          <a:off x="0" y="0"/>
          <a:ext cx="0" cy="0"/>
          <a:chOff x="0" y="0"/>
          <a:chExt cx="0" cy="0"/>
        </a:xfrm>
      </p:grpSpPr>
      <p:pic>
        <p:nvPicPr>
          <p:cNvPr id="43" name="Google Shape;43;p6"/>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44" name="Google Shape;44;p6"/>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45" name="Google Shape;45;p6"/>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 name="Google Shape;46;p6"/>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49" name="Google Shape;49;p7"/>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0" name="Google Shape;50;p7"/>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51" name="Shape 51"/>
        <p:cNvGrpSpPr/>
        <p:nvPr/>
      </p:nvGrpSpPr>
      <p:grpSpPr>
        <a:xfrm>
          <a:off x="0" y="0"/>
          <a:ext cx="0" cy="0"/>
          <a:chOff x="0" y="0"/>
          <a:chExt cx="0" cy="0"/>
        </a:xfrm>
      </p:grpSpPr>
      <p:pic>
        <p:nvPicPr>
          <p:cNvPr id="52" name="Google Shape;52;p8"/>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53" name="Google Shape;53;p8"/>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54" name="Google Shape;54;p8"/>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5" name="Google Shape;55;p8"/>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56" name="Shape 56"/>
        <p:cNvGrpSpPr/>
        <p:nvPr/>
      </p:nvGrpSpPr>
      <p:grpSpPr>
        <a:xfrm>
          <a:off x="0" y="0"/>
          <a:ext cx="0" cy="0"/>
          <a:chOff x="0" y="0"/>
          <a:chExt cx="0" cy="0"/>
        </a:xfrm>
      </p:grpSpPr>
      <p:pic>
        <p:nvPicPr>
          <p:cNvPr id="57" name="Google Shape;57;p9"/>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58" name="Google Shape;58;p9"/>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9" name="Google Shape;59;p9"/>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60" name="Shape 60"/>
        <p:cNvGrpSpPr/>
        <p:nvPr/>
      </p:nvGrpSpPr>
      <p:grpSpPr>
        <a:xfrm>
          <a:off x="0" y="0"/>
          <a:ext cx="0" cy="0"/>
          <a:chOff x="0" y="0"/>
          <a:chExt cx="0" cy="0"/>
        </a:xfrm>
      </p:grpSpPr>
      <p:pic>
        <p:nvPicPr>
          <p:cNvPr id="61" name="Google Shape;61;p10"/>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62" name="Google Shape;62;p10"/>
          <p:cNvSpPr/>
          <p:nvPr>
            <p:ph idx="2" type="pic"/>
          </p:nvPr>
        </p:nvSpPr>
        <p:spPr>
          <a:xfrm>
            <a:off x="736200" y="697613"/>
            <a:ext cx="7671600" cy="3748200"/>
          </a:xfrm>
          <a:prstGeom prst="roundRect">
            <a:avLst>
              <a:gd fmla="val 16667" name="adj"/>
            </a:avLst>
          </a:prstGeom>
          <a:noFill/>
          <a:ln>
            <a:noFill/>
          </a:ln>
        </p:spPr>
      </p:sp>
      <p:sp>
        <p:nvSpPr>
          <p:cNvPr id="63" name="Google Shape;63;p10"/>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64" name="Google Shape;64;p10"/>
          <p:cNvGrpSpPr/>
          <p:nvPr/>
        </p:nvGrpSpPr>
        <p:grpSpPr>
          <a:xfrm>
            <a:off x="4350628" y="2217887"/>
            <a:ext cx="557044" cy="707722"/>
            <a:chOff x="5576150" y="1977075"/>
            <a:chExt cx="742725" cy="1133625"/>
          </a:xfrm>
        </p:grpSpPr>
        <p:sp>
          <p:nvSpPr>
            <p:cNvPr id="65" name="Google Shape;65;p10"/>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10"/>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www.nestfoundation.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3" name="Shape 313"/>
        <p:cNvGrpSpPr/>
        <p:nvPr/>
      </p:nvGrpSpPr>
      <p:grpSpPr>
        <a:xfrm>
          <a:off x="0" y="0"/>
          <a:ext cx="0" cy="0"/>
          <a:chOff x="0" y="0"/>
          <a:chExt cx="0" cy="0"/>
        </a:xfrm>
      </p:grpSpPr>
      <p:sp>
        <p:nvSpPr>
          <p:cNvPr id="314" name="Google Shape;314;p37"/>
          <p:cNvSpPr txBox="1"/>
          <p:nvPr>
            <p:ph type="title"/>
          </p:nvPr>
        </p:nvSpPr>
        <p:spPr>
          <a:xfrm>
            <a:off x="1207350" y="1917188"/>
            <a:ext cx="6729300" cy="1903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5400"/>
              <a:t>Boundaries</a:t>
            </a:r>
            <a:endParaRPr sz="5400"/>
          </a:p>
        </p:txBody>
      </p:sp>
      <p:sp>
        <p:nvSpPr>
          <p:cNvPr id="315" name="Google Shape;315;p37"/>
          <p:cNvSpPr txBox="1"/>
          <p:nvPr>
            <p:ph idx="1" type="subTitle"/>
          </p:nvPr>
        </p:nvSpPr>
        <p:spPr>
          <a:xfrm>
            <a:off x="2008038" y="-47625"/>
            <a:ext cx="5127900" cy="5736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sz="1800"/>
              <a:t>Nest</a:t>
            </a:r>
            <a:endParaRPr sz="1800"/>
          </a:p>
          <a:p>
            <a:pPr indent="0" lvl="0" marL="0" rtl="0" algn="ctr">
              <a:spcBef>
                <a:spcPts val="0"/>
              </a:spcBef>
              <a:spcAft>
                <a:spcPts val="0"/>
              </a:spcAft>
              <a:buNone/>
            </a:pPr>
            <a:r>
              <a:rPr lang="en" sz="1800"/>
              <a:t>You Belong Here©</a:t>
            </a:r>
            <a:endParaRPr sz="1800"/>
          </a:p>
        </p:txBody>
      </p:sp>
      <p:sp>
        <p:nvSpPr>
          <p:cNvPr id="316" name="Google Shape;316;p37"/>
          <p:cNvSpPr txBox="1"/>
          <p:nvPr>
            <p:ph idx="2" type="subTitle"/>
          </p:nvPr>
        </p:nvSpPr>
        <p:spPr>
          <a:xfrm>
            <a:off x="869149" y="4035575"/>
            <a:ext cx="7608000" cy="6312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1600"/>
              <a:t>“The foundation of a healthy relationship is effective communication, the ability to actively listen to another, to be present and empathetic.”  - Shafia Zaloom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6"/>
          <p:cNvSpPr txBox="1"/>
          <p:nvPr>
            <p:ph type="title"/>
          </p:nvPr>
        </p:nvSpPr>
        <p:spPr>
          <a:xfrm>
            <a:off x="2135700" y="345750"/>
            <a:ext cx="4872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Signs You Need Better Boundaries</a:t>
            </a:r>
            <a:endParaRPr/>
          </a:p>
        </p:txBody>
      </p:sp>
      <p:sp>
        <p:nvSpPr>
          <p:cNvPr id="379" name="Google Shape;379;p46"/>
          <p:cNvSpPr txBox="1"/>
          <p:nvPr>
            <p:ph idx="1" type="subTitle"/>
          </p:nvPr>
        </p:nvSpPr>
        <p:spPr>
          <a:xfrm>
            <a:off x="1155150" y="1825420"/>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000"/>
              <a:t>Neglecting Self Care</a:t>
            </a:r>
            <a:endParaRPr b="1" sz="2000"/>
          </a:p>
        </p:txBody>
      </p:sp>
      <p:sp>
        <p:nvSpPr>
          <p:cNvPr id="380" name="Google Shape;380;p46"/>
          <p:cNvSpPr txBox="1"/>
          <p:nvPr>
            <p:ph idx="2" type="subTitle"/>
          </p:nvPr>
        </p:nvSpPr>
        <p:spPr>
          <a:xfrm>
            <a:off x="4784175" y="1825420"/>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000"/>
              <a:t>Feeling Overwhelmed &amp; Burnt-Out</a:t>
            </a:r>
            <a:endParaRPr b="1" sz="2000"/>
          </a:p>
        </p:txBody>
      </p:sp>
      <p:sp>
        <p:nvSpPr>
          <p:cNvPr id="381" name="Google Shape;381;p46"/>
          <p:cNvSpPr txBox="1"/>
          <p:nvPr>
            <p:ph idx="3" type="subTitle"/>
          </p:nvPr>
        </p:nvSpPr>
        <p:spPr>
          <a:xfrm>
            <a:off x="1155150" y="3284039"/>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000"/>
              <a:t>Resentment</a:t>
            </a:r>
            <a:endParaRPr b="1" sz="2000"/>
          </a:p>
        </p:txBody>
      </p:sp>
      <p:sp>
        <p:nvSpPr>
          <p:cNvPr id="382" name="Google Shape;382;p46"/>
          <p:cNvSpPr txBox="1"/>
          <p:nvPr>
            <p:ph idx="4" type="subTitle"/>
          </p:nvPr>
        </p:nvSpPr>
        <p:spPr>
          <a:xfrm>
            <a:off x="4784175" y="3284039"/>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000"/>
              <a:t>Avoidance</a:t>
            </a:r>
            <a:endParaRPr b="1"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7"/>
          <p:cNvSpPr txBox="1"/>
          <p:nvPr>
            <p:ph type="title"/>
          </p:nvPr>
        </p:nvSpPr>
        <p:spPr>
          <a:xfrm>
            <a:off x="531650" y="558575"/>
            <a:ext cx="65526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Barriers To Setting Boundaries?</a:t>
            </a:r>
            <a:endParaRPr/>
          </a:p>
        </p:txBody>
      </p:sp>
      <p:sp>
        <p:nvSpPr>
          <p:cNvPr id="388" name="Google Shape;388;p47"/>
          <p:cNvSpPr txBox="1"/>
          <p:nvPr>
            <p:ph idx="1" type="body"/>
          </p:nvPr>
        </p:nvSpPr>
        <p:spPr>
          <a:xfrm>
            <a:off x="531650" y="1783125"/>
            <a:ext cx="3790200" cy="1819800"/>
          </a:xfrm>
          <a:prstGeom prst="rect">
            <a:avLst/>
          </a:prstGeom>
        </p:spPr>
        <p:txBody>
          <a:bodyPr anchorCtr="0" anchor="t" bIns="68575" lIns="68575" spcFirstLastPara="1" rIns="68575" wrap="square" tIns="68575">
            <a:noAutofit/>
          </a:bodyPr>
          <a:lstStyle/>
          <a:p>
            <a:pPr indent="-323850" lvl="0" marL="457200" rtl="0" algn="l">
              <a:lnSpc>
                <a:spcPct val="115000"/>
              </a:lnSpc>
              <a:spcBef>
                <a:spcPts val="0"/>
              </a:spcBef>
              <a:spcAft>
                <a:spcPts val="0"/>
              </a:spcAft>
              <a:buSzPts val="1500"/>
              <a:buChar char="●"/>
            </a:pPr>
            <a:r>
              <a:rPr lang="en"/>
              <a:t>You fear being mean or rude</a:t>
            </a:r>
            <a:endParaRPr/>
          </a:p>
          <a:p>
            <a:pPr indent="-323850" lvl="0" marL="457200" rtl="0" algn="l">
              <a:lnSpc>
                <a:spcPct val="115000"/>
              </a:lnSpc>
              <a:spcBef>
                <a:spcPts val="0"/>
              </a:spcBef>
              <a:spcAft>
                <a:spcPts val="0"/>
              </a:spcAft>
              <a:buSzPts val="1500"/>
              <a:buChar char="●"/>
            </a:pPr>
            <a:r>
              <a:rPr lang="en"/>
              <a:t>People-Pleasing Tendencies</a:t>
            </a:r>
            <a:endParaRPr/>
          </a:p>
          <a:p>
            <a:pPr indent="-323850" lvl="0" marL="457200" rtl="0" algn="l">
              <a:lnSpc>
                <a:spcPct val="115000"/>
              </a:lnSpc>
              <a:spcBef>
                <a:spcPts val="0"/>
              </a:spcBef>
              <a:spcAft>
                <a:spcPts val="0"/>
              </a:spcAft>
              <a:buSzPts val="1500"/>
              <a:buChar char="●"/>
            </a:pPr>
            <a:r>
              <a:rPr lang="en"/>
              <a:t>Prior Trauma</a:t>
            </a:r>
            <a:endParaRPr/>
          </a:p>
          <a:p>
            <a:pPr indent="-323850" lvl="0" marL="457200" rtl="0" algn="l">
              <a:lnSpc>
                <a:spcPct val="115000"/>
              </a:lnSpc>
              <a:spcBef>
                <a:spcPts val="0"/>
              </a:spcBef>
              <a:spcAft>
                <a:spcPts val="0"/>
              </a:spcAft>
              <a:buSzPts val="1500"/>
              <a:buChar char="●"/>
            </a:pPr>
            <a:r>
              <a:rPr lang="en"/>
              <a:t>Anxiety about future interactions after the boundary has been set</a:t>
            </a:r>
            <a:endParaRPr/>
          </a:p>
          <a:p>
            <a:pPr indent="-323850" lvl="0" marL="457200" rtl="0" algn="l">
              <a:lnSpc>
                <a:spcPct val="115000"/>
              </a:lnSpc>
              <a:spcBef>
                <a:spcPts val="0"/>
              </a:spcBef>
              <a:spcAft>
                <a:spcPts val="0"/>
              </a:spcAft>
              <a:buSzPts val="1500"/>
              <a:buChar char="●"/>
            </a:pPr>
            <a:r>
              <a:rPr lang="en"/>
              <a:t>Feeling powerless and unsure that boundaries will help</a:t>
            </a:r>
            <a:endParaRPr/>
          </a:p>
        </p:txBody>
      </p:sp>
      <p:sp>
        <p:nvSpPr>
          <p:cNvPr id="389" name="Google Shape;389;p47"/>
          <p:cNvSpPr txBox="1"/>
          <p:nvPr>
            <p:ph idx="1" type="body"/>
          </p:nvPr>
        </p:nvSpPr>
        <p:spPr>
          <a:xfrm>
            <a:off x="4620250" y="1783125"/>
            <a:ext cx="3571200" cy="1819800"/>
          </a:xfrm>
          <a:prstGeom prst="rect">
            <a:avLst/>
          </a:prstGeom>
        </p:spPr>
        <p:txBody>
          <a:bodyPr anchorCtr="0" anchor="t" bIns="68575" lIns="68575" spcFirstLastPara="1" rIns="68575" wrap="square" tIns="68575">
            <a:noAutofit/>
          </a:bodyPr>
          <a:lstStyle/>
          <a:p>
            <a:pPr indent="-323850" lvl="0" marL="457200" rtl="0" algn="l">
              <a:lnSpc>
                <a:spcPct val="115000"/>
              </a:lnSpc>
              <a:spcBef>
                <a:spcPts val="0"/>
              </a:spcBef>
              <a:spcAft>
                <a:spcPts val="0"/>
              </a:spcAft>
              <a:buSzPts val="1500"/>
              <a:buChar char="●"/>
            </a:pPr>
            <a:r>
              <a:rPr lang="en"/>
              <a:t>Projecting our feelings about being told no onto others</a:t>
            </a:r>
            <a:endParaRPr/>
          </a:p>
          <a:p>
            <a:pPr indent="-323850" lvl="0" marL="457200" rtl="0" algn="l">
              <a:lnSpc>
                <a:spcPct val="115000"/>
              </a:lnSpc>
              <a:spcBef>
                <a:spcPts val="0"/>
              </a:spcBef>
              <a:spcAft>
                <a:spcPts val="0"/>
              </a:spcAft>
              <a:buSzPts val="1500"/>
              <a:buChar char="●"/>
            </a:pPr>
            <a:r>
              <a:rPr lang="en"/>
              <a:t>No clue where to start</a:t>
            </a:r>
            <a:endParaRPr/>
          </a:p>
          <a:p>
            <a:pPr indent="-323850" lvl="0" marL="457200" rtl="0" algn="l">
              <a:lnSpc>
                <a:spcPct val="115000"/>
              </a:lnSpc>
              <a:spcBef>
                <a:spcPts val="0"/>
              </a:spcBef>
              <a:spcAft>
                <a:spcPts val="0"/>
              </a:spcAft>
              <a:buSzPts val="1500"/>
              <a:buChar char="●"/>
            </a:pPr>
            <a:r>
              <a:rPr lang="en"/>
              <a:t>The belief that we can't have boundaries in certain types of relationships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8"/>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3200"/>
              <a:t>What do Boundaries look like for different areas of our lives?</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9"/>
          <p:cNvSpPr txBox="1"/>
          <p:nvPr/>
        </p:nvSpPr>
        <p:spPr>
          <a:xfrm>
            <a:off x="616378" y="1208028"/>
            <a:ext cx="2643300" cy="3540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lang="en" sz="2300">
                <a:solidFill>
                  <a:schemeClr val="dk1"/>
                </a:solidFill>
                <a:latin typeface="Poppins"/>
                <a:ea typeface="Poppins"/>
                <a:cs typeface="Poppins"/>
                <a:sym typeface="Poppins"/>
              </a:rPr>
              <a:t>Time Boundaries</a:t>
            </a:r>
            <a:endParaRPr b="1" sz="2300">
              <a:solidFill>
                <a:schemeClr val="dk1"/>
              </a:solidFill>
              <a:latin typeface="Poppins"/>
              <a:ea typeface="Poppins"/>
              <a:cs typeface="Poppins"/>
              <a:sym typeface="Poppins"/>
            </a:endParaRPr>
          </a:p>
        </p:txBody>
      </p:sp>
      <p:sp>
        <p:nvSpPr>
          <p:cNvPr id="400" name="Google Shape;400;p49"/>
          <p:cNvSpPr txBox="1"/>
          <p:nvPr/>
        </p:nvSpPr>
        <p:spPr>
          <a:xfrm>
            <a:off x="628585" y="3470890"/>
            <a:ext cx="3383700" cy="3540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lang="en" sz="2300">
                <a:solidFill>
                  <a:schemeClr val="dk1"/>
                </a:solidFill>
                <a:latin typeface="Poppins"/>
                <a:ea typeface="Poppins"/>
                <a:cs typeface="Poppins"/>
                <a:sym typeface="Poppins"/>
              </a:rPr>
              <a:t>Sexual Boundaries</a:t>
            </a:r>
            <a:endParaRPr b="1" sz="2300">
              <a:solidFill>
                <a:schemeClr val="dk1"/>
              </a:solidFill>
              <a:latin typeface="Poppins"/>
              <a:ea typeface="Poppins"/>
              <a:cs typeface="Poppins"/>
              <a:sym typeface="Poppins"/>
            </a:endParaRPr>
          </a:p>
        </p:txBody>
      </p:sp>
      <p:sp>
        <p:nvSpPr>
          <p:cNvPr id="401" name="Google Shape;401;p49"/>
          <p:cNvSpPr txBox="1"/>
          <p:nvPr/>
        </p:nvSpPr>
        <p:spPr>
          <a:xfrm>
            <a:off x="628585" y="2339448"/>
            <a:ext cx="3274800" cy="3540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lang="en" sz="2300">
                <a:solidFill>
                  <a:schemeClr val="dk1"/>
                </a:solidFill>
                <a:latin typeface="Poppins"/>
                <a:ea typeface="Poppins"/>
                <a:cs typeface="Poppins"/>
                <a:sym typeface="Poppins"/>
              </a:rPr>
              <a:t>Material Boundaries</a:t>
            </a:r>
            <a:endParaRPr b="1" sz="2300">
              <a:solidFill>
                <a:schemeClr val="dk1"/>
              </a:solidFill>
              <a:latin typeface="Poppins"/>
              <a:ea typeface="Poppins"/>
              <a:cs typeface="Poppins"/>
              <a:sym typeface="Poppins"/>
            </a:endParaRPr>
          </a:p>
        </p:txBody>
      </p:sp>
      <p:sp>
        <p:nvSpPr>
          <p:cNvPr id="402" name="Google Shape;402;p49"/>
          <p:cNvSpPr txBox="1"/>
          <p:nvPr/>
        </p:nvSpPr>
        <p:spPr>
          <a:xfrm>
            <a:off x="4664028" y="1208028"/>
            <a:ext cx="3465000" cy="3387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lang="en" sz="2200">
                <a:solidFill>
                  <a:schemeClr val="dk1"/>
                </a:solidFill>
                <a:latin typeface="Poppins"/>
                <a:ea typeface="Poppins"/>
                <a:cs typeface="Poppins"/>
                <a:sym typeface="Poppins"/>
              </a:rPr>
              <a:t>Intellectual Boundaries</a:t>
            </a:r>
            <a:endParaRPr b="1" sz="2200">
              <a:solidFill>
                <a:schemeClr val="dk1"/>
              </a:solidFill>
              <a:latin typeface="Poppins"/>
              <a:ea typeface="Poppins"/>
              <a:cs typeface="Poppins"/>
              <a:sym typeface="Poppins"/>
            </a:endParaRPr>
          </a:p>
        </p:txBody>
      </p:sp>
      <p:sp>
        <p:nvSpPr>
          <p:cNvPr id="403" name="Google Shape;403;p49"/>
          <p:cNvSpPr txBox="1"/>
          <p:nvPr/>
        </p:nvSpPr>
        <p:spPr>
          <a:xfrm>
            <a:off x="4664028" y="2370435"/>
            <a:ext cx="3662100" cy="3540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lang="en" sz="2300">
                <a:solidFill>
                  <a:schemeClr val="dk1"/>
                </a:solidFill>
                <a:latin typeface="Poppins"/>
                <a:ea typeface="Poppins"/>
                <a:cs typeface="Poppins"/>
                <a:sym typeface="Poppins"/>
              </a:rPr>
              <a:t>Emotional Boundaries</a:t>
            </a:r>
            <a:endParaRPr b="1" sz="2300">
              <a:solidFill>
                <a:schemeClr val="dk1"/>
              </a:solidFill>
              <a:latin typeface="Poppins"/>
              <a:ea typeface="Poppins"/>
              <a:cs typeface="Poppins"/>
              <a:sym typeface="Poppins"/>
            </a:endParaRPr>
          </a:p>
        </p:txBody>
      </p:sp>
      <p:sp>
        <p:nvSpPr>
          <p:cNvPr id="404" name="Google Shape;404;p49"/>
          <p:cNvSpPr txBox="1"/>
          <p:nvPr/>
        </p:nvSpPr>
        <p:spPr>
          <a:xfrm>
            <a:off x="4617004" y="3489640"/>
            <a:ext cx="2980800" cy="3387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lang="en" sz="2200">
                <a:solidFill>
                  <a:schemeClr val="dk1"/>
                </a:solidFill>
                <a:latin typeface="Poppins"/>
                <a:ea typeface="Poppins"/>
                <a:cs typeface="Poppins"/>
                <a:sym typeface="Poppins"/>
              </a:rPr>
              <a:t>Physical Boundaries</a:t>
            </a:r>
            <a:endParaRPr b="1" sz="2200">
              <a:solidFill>
                <a:schemeClr val="dk1"/>
              </a:solidFill>
              <a:latin typeface="Poppins"/>
              <a:ea typeface="Poppins"/>
              <a:cs typeface="Poppins"/>
              <a:sym typeface="Poppins"/>
            </a:endParaRPr>
          </a:p>
        </p:txBody>
      </p:sp>
      <p:sp>
        <p:nvSpPr>
          <p:cNvPr id="405" name="Google Shape;405;p49"/>
          <p:cNvSpPr txBox="1"/>
          <p:nvPr/>
        </p:nvSpPr>
        <p:spPr>
          <a:xfrm>
            <a:off x="628588" y="1570250"/>
            <a:ext cx="3846300" cy="711000"/>
          </a:xfrm>
          <a:prstGeom prst="rect">
            <a:avLst/>
          </a:prstGeom>
          <a:noFill/>
          <a:ln>
            <a:noFill/>
          </a:ln>
        </p:spPr>
        <p:txBody>
          <a:bodyPr anchorCtr="0" anchor="t" bIns="0" lIns="0" spcFirstLastPara="1" rIns="0" wrap="square" tIns="0">
            <a:spAutoFit/>
          </a:bodyPr>
          <a:lstStyle/>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Understanding your priorities</a:t>
            </a:r>
            <a:endParaRPr>
              <a:solidFill>
                <a:srgbClr val="222222"/>
              </a:solidFill>
              <a:latin typeface="Cabin"/>
              <a:ea typeface="Cabin"/>
              <a:cs typeface="Cabin"/>
              <a:sym typeface="Cabin"/>
            </a:endParaRPr>
          </a:p>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Protecting how you utilize your time</a:t>
            </a:r>
            <a:endParaRPr>
              <a:solidFill>
                <a:srgbClr val="222222"/>
              </a:solidFill>
              <a:latin typeface="Cabin"/>
              <a:ea typeface="Cabin"/>
              <a:cs typeface="Cabin"/>
              <a:sym typeface="Cabin"/>
            </a:endParaRPr>
          </a:p>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Not overcommitting</a:t>
            </a:r>
            <a:endParaRPr>
              <a:latin typeface="Cabin"/>
              <a:ea typeface="Cabin"/>
              <a:cs typeface="Cabin"/>
              <a:sym typeface="Cabin"/>
            </a:endParaRPr>
          </a:p>
        </p:txBody>
      </p:sp>
      <p:sp>
        <p:nvSpPr>
          <p:cNvPr id="406" name="Google Shape;406;p49"/>
          <p:cNvSpPr txBox="1"/>
          <p:nvPr/>
        </p:nvSpPr>
        <p:spPr>
          <a:xfrm>
            <a:off x="628588" y="2701675"/>
            <a:ext cx="3846300" cy="711000"/>
          </a:xfrm>
          <a:prstGeom prst="rect">
            <a:avLst/>
          </a:prstGeom>
          <a:noFill/>
          <a:ln>
            <a:noFill/>
          </a:ln>
        </p:spPr>
        <p:txBody>
          <a:bodyPr anchorCtr="0" anchor="t" bIns="0" lIns="0" spcFirstLastPara="1" rIns="0" wrap="square" tIns="0">
            <a:spAutoFit/>
          </a:bodyPr>
          <a:lstStyle/>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Personal items and possessions</a:t>
            </a:r>
            <a:endParaRPr>
              <a:solidFill>
                <a:srgbClr val="222222"/>
              </a:solidFill>
              <a:latin typeface="Cabin"/>
              <a:ea typeface="Cabin"/>
              <a:cs typeface="Cabin"/>
              <a:sym typeface="Cabin"/>
            </a:endParaRPr>
          </a:p>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Determining how other may or may not access and treat personal items</a:t>
            </a:r>
            <a:endParaRPr>
              <a:solidFill>
                <a:srgbClr val="222222"/>
              </a:solidFill>
              <a:latin typeface="Cabin"/>
              <a:ea typeface="Cabin"/>
              <a:cs typeface="Cabin"/>
              <a:sym typeface="Cabin"/>
            </a:endParaRPr>
          </a:p>
        </p:txBody>
      </p:sp>
      <p:sp>
        <p:nvSpPr>
          <p:cNvPr id="407" name="Google Shape;407;p49"/>
          <p:cNvSpPr txBox="1"/>
          <p:nvPr/>
        </p:nvSpPr>
        <p:spPr>
          <a:xfrm>
            <a:off x="628588" y="3805075"/>
            <a:ext cx="3846300" cy="711000"/>
          </a:xfrm>
          <a:prstGeom prst="rect">
            <a:avLst/>
          </a:prstGeom>
          <a:noFill/>
          <a:ln>
            <a:noFill/>
          </a:ln>
        </p:spPr>
        <p:txBody>
          <a:bodyPr anchorCtr="0" anchor="t" bIns="0" lIns="0" spcFirstLastPara="1" rIns="0" wrap="square" tIns="0">
            <a:spAutoFit/>
          </a:bodyPr>
          <a:lstStyle/>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Autonomy of decisions around consent, preferences, and desires</a:t>
            </a:r>
            <a:endParaRPr>
              <a:solidFill>
                <a:srgbClr val="222222"/>
              </a:solidFill>
              <a:latin typeface="Cabin"/>
              <a:ea typeface="Cabin"/>
              <a:cs typeface="Cabin"/>
              <a:sym typeface="Cabin"/>
            </a:endParaRPr>
          </a:p>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Mutual respect of bodily boundaries (barriers)</a:t>
            </a:r>
            <a:endParaRPr>
              <a:solidFill>
                <a:srgbClr val="222222"/>
              </a:solidFill>
              <a:latin typeface="Cabin"/>
              <a:ea typeface="Cabin"/>
              <a:cs typeface="Cabin"/>
              <a:sym typeface="Cabin"/>
            </a:endParaRPr>
          </a:p>
        </p:txBody>
      </p:sp>
      <p:sp>
        <p:nvSpPr>
          <p:cNvPr id="408" name="Google Shape;408;p49"/>
          <p:cNvSpPr txBox="1"/>
          <p:nvPr/>
        </p:nvSpPr>
        <p:spPr>
          <a:xfrm>
            <a:off x="4681308" y="1570254"/>
            <a:ext cx="3846300" cy="711000"/>
          </a:xfrm>
          <a:prstGeom prst="rect">
            <a:avLst/>
          </a:prstGeom>
          <a:noFill/>
          <a:ln>
            <a:noFill/>
          </a:ln>
        </p:spPr>
        <p:txBody>
          <a:bodyPr anchorCtr="0" anchor="t" bIns="0" lIns="0" spcFirstLastPara="1" rIns="0" wrap="square" tIns="0">
            <a:spAutoFit/>
          </a:bodyPr>
          <a:lstStyle/>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Thoughts, Ideas, and Opinions</a:t>
            </a:r>
            <a:endParaRPr>
              <a:solidFill>
                <a:srgbClr val="222222"/>
              </a:solidFill>
              <a:latin typeface="Cabin"/>
              <a:ea typeface="Cabin"/>
              <a:cs typeface="Cabin"/>
              <a:sym typeface="Cabin"/>
            </a:endParaRPr>
          </a:p>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How and when we do or don’t share them, and with whom</a:t>
            </a:r>
            <a:endParaRPr>
              <a:solidFill>
                <a:srgbClr val="222222"/>
              </a:solidFill>
              <a:latin typeface="Cabin"/>
              <a:ea typeface="Cabin"/>
              <a:cs typeface="Cabin"/>
              <a:sym typeface="Cabin"/>
            </a:endParaRPr>
          </a:p>
        </p:txBody>
      </p:sp>
      <p:sp>
        <p:nvSpPr>
          <p:cNvPr id="409" name="Google Shape;409;p49"/>
          <p:cNvSpPr txBox="1"/>
          <p:nvPr/>
        </p:nvSpPr>
        <p:spPr>
          <a:xfrm>
            <a:off x="4617023" y="2732673"/>
            <a:ext cx="3846300" cy="711000"/>
          </a:xfrm>
          <a:prstGeom prst="rect">
            <a:avLst/>
          </a:prstGeom>
          <a:noFill/>
          <a:ln>
            <a:noFill/>
          </a:ln>
        </p:spPr>
        <p:txBody>
          <a:bodyPr anchorCtr="0" anchor="t" bIns="0" lIns="0" spcFirstLastPara="1" rIns="0" wrap="square" tIns="0">
            <a:spAutoFit/>
          </a:bodyPr>
          <a:lstStyle/>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Respecting and Honoring your feelings</a:t>
            </a:r>
            <a:endParaRPr>
              <a:solidFill>
                <a:srgbClr val="222222"/>
              </a:solidFill>
              <a:latin typeface="Cabin"/>
              <a:ea typeface="Cabin"/>
              <a:cs typeface="Cabin"/>
              <a:sym typeface="Cabin"/>
            </a:endParaRPr>
          </a:p>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Understanding how much capacity you have for the emotions of others</a:t>
            </a:r>
            <a:endParaRPr>
              <a:solidFill>
                <a:srgbClr val="222222"/>
              </a:solidFill>
              <a:latin typeface="Cabin"/>
              <a:ea typeface="Cabin"/>
              <a:cs typeface="Cabin"/>
              <a:sym typeface="Cabin"/>
            </a:endParaRPr>
          </a:p>
        </p:txBody>
      </p:sp>
      <p:sp>
        <p:nvSpPr>
          <p:cNvPr id="410" name="Google Shape;410;p49"/>
          <p:cNvSpPr txBox="1"/>
          <p:nvPr/>
        </p:nvSpPr>
        <p:spPr>
          <a:xfrm>
            <a:off x="4634283" y="3895035"/>
            <a:ext cx="3846300" cy="711000"/>
          </a:xfrm>
          <a:prstGeom prst="rect">
            <a:avLst/>
          </a:prstGeom>
          <a:noFill/>
          <a:ln>
            <a:noFill/>
          </a:ln>
        </p:spPr>
        <p:txBody>
          <a:bodyPr anchorCtr="0" anchor="t" bIns="0" lIns="0" spcFirstLastPara="1" rIns="0" wrap="square" tIns="0">
            <a:spAutoFit/>
          </a:bodyPr>
          <a:lstStyle/>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Your needs for physical space</a:t>
            </a:r>
            <a:endParaRPr>
              <a:solidFill>
                <a:srgbClr val="222222"/>
              </a:solidFill>
              <a:latin typeface="Cabin"/>
              <a:ea typeface="Cabin"/>
              <a:cs typeface="Cabin"/>
              <a:sym typeface="Cabin"/>
            </a:endParaRPr>
          </a:p>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Comfort with touch</a:t>
            </a:r>
            <a:endParaRPr>
              <a:solidFill>
                <a:srgbClr val="222222"/>
              </a:solidFill>
              <a:latin typeface="Cabin"/>
              <a:ea typeface="Cabin"/>
              <a:cs typeface="Cabin"/>
              <a:sym typeface="Cabin"/>
            </a:endParaRPr>
          </a:p>
          <a:p>
            <a:pPr indent="-317500" lvl="0" marL="457200" marR="0" rtl="0" algn="l">
              <a:lnSpc>
                <a:spcPct val="115000"/>
              </a:lnSpc>
              <a:spcBef>
                <a:spcPts val="0"/>
              </a:spcBef>
              <a:spcAft>
                <a:spcPts val="0"/>
              </a:spcAft>
              <a:buClr>
                <a:srgbClr val="222222"/>
              </a:buClr>
              <a:buSzPts val="1400"/>
              <a:buFont typeface="Cabin"/>
              <a:buChar char="●"/>
            </a:pPr>
            <a:r>
              <a:rPr lang="en">
                <a:solidFill>
                  <a:srgbClr val="222222"/>
                </a:solidFill>
                <a:latin typeface="Cabin"/>
                <a:ea typeface="Cabin"/>
                <a:cs typeface="Cabin"/>
                <a:sym typeface="Cabin"/>
              </a:rPr>
              <a:t>Physical needs like rest, food, and water</a:t>
            </a:r>
            <a:endParaRPr>
              <a:solidFill>
                <a:srgbClr val="222222"/>
              </a:solidFill>
              <a:latin typeface="Cabin"/>
              <a:ea typeface="Cabin"/>
              <a:cs typeface="Cabin"/>
              <a:sym typeface="Cabin"/>
            </a:endParaRPr>
          </a:p>
        </p:txBody>
      </p:sp>
      <p:sp>
        <p:nvSpPr>
          <p:cNvPr id="411" name="Google Shape;411;p49"/>
          <p:cNvSpPr txBox="1"/>
          <p:nvPr/>
        </p:nvSpPr>
        <p:spPr>
          <a:xfrm>
            <a:off x="356550" y="537475"/>
            <a:ext cx="8430900" cy="369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 sz="2400">
                <a:solidFill>
                  <a:srgbClr val="43919B"/>
                </a:solidFill>
                <a:latin typeface="Poppins"/>
                <a:ea typeface="Poppins"/>
                <a:cs typeface="Poppins"/>
                <a:sym typeface="Poppins"/>
              </a:rPr>
              <a:t>Boundaries are applicable everywhere!</a:t>
            </a:r>
            <a:endParaRPr sz="2400">
              <a:solidFill>
                <a:srgbClr val="43919B"/>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0"/>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Self-Reflection</a:t>
            </a:r>
            <a:endParaRPr/>
          </a:p>
        </p:txBody>
      </p:sp>
      <p:sp>
        <p:nvSpPr>
          <p:cNvPr id="417" name="Google Shape;417;p50"/>
          <p:cNvSpPr txBox="1"/>
          <p:nvPr>
            <p:ph idx="2" type="title"/>
          </p:nvPr>
        </p:nvSpPr>
        <p:spPr>
          <a:xfrm>
            <a:off x="685800" y="1941431"/>
            <a:ext cx="3155100" cy="827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Write down one boundary you want for yourself from each of the categories.</a:t>
            </a:r>
            <a:endParaRPr/>
          </a:p>
        </p:txBody>
      </p:sp>
      <p:sp>
        <p:nvSpPr>
          <p:cNvPr id="418" name="Google Shape;418;p50"/>
          <p:cNvSpPr txBox="1"/>
          <p:nvPr>
            <p:ph idx="1" type="body"/>
          </p:nvPr>
        </p:nvSpPr>
        <p:spPr>
          <a:xfrm>
            <a:off x="4366050" y="1955456"/>
            <a:ext cx="4057200" cy="2275800"/>
          </a:xfrm>
          <a:prstGeom prst="rect">
            <a:avLst/>
          </a:prstGeom>
        </p:spPr>
        <p:txBody>
          <a:bodyPr anchorCtr="0" anchor="t" bIns="68575" lIns="68575" spcFirstLastPara="1" rIns="68575" wrap="square" tIns="68575">
            <a:noAutofit/>
          </a:bodyPr>
          <a:lstStyle/>
          <a:p>
            <a:pPr indent="-355600" lvl="0" marL="457200" rtl="0" algn="l">
              <a:lnSpc>
                <a:spcPct val="115000"/>
              </a:lnSpc>
              <a:spcBef>
                <a:spcPts val="0"/>
              </a:spcBef>
              <a:spcAft>
                <a:spcPts val="0"/>
              </a:spcAft>
              <a:buSzPts val="2000"/>
              <a:buChar char="●"/>
            </a:pPr>
            <a:r>
              <a:rPr b="1" lang="en" sz="2000"/>
              <a:t>Time Boundaries</a:t>
            </a:r>
            <a:endParaRPr b="1" sz="2000"/>
          </a:p>
          <a:p>
            <a:pPr indent="-355600" lvl="0" marL="457200" rtl="0" algn="l">
              <a:lnSpc>
                <a:spcPct val="115000"/>
              </a:lnSpc>
              <a:spcBef>
                <a:spcPts val="0"/>
              </a:spcBef>
              <a:spcAft>
                <a:spcPts val="0"/>
              </a:spcAft>
              <a:buSzPts val="2000"/>
              <a:buChar char="●"/>
            </a:pPr>
            <a:r>
              <a:rPr b="1" lang="en" sz="2000"/>
              <a:t>Sexual Boundaries</a:t>
            </a:r>
            <a:endParaRPr b="1" sz="2000"/>
          </a:p>
          <a:p>
            <a:pPr indent="-355600" lvl="0" marL="457200" rtl="0" algn="l">
              <a:lnSpc>
                <a:spcPct val="115000"/>
              </a:lnSpc>
              <a:spcBef>
                <a:spcPts val="0"/>
              </a:spcBef>
              <a:spcAft>
                <a:spcPts val="0"/>
              </a:spcAft>
              <a:buSzPts val="2000"/>
              <a:buChar char="●"/>
            </a:pPr>
            <a:r>
              <a:rPr b="1" lang="en" sz="2000"/>
              <a:t>Material Boundaries</a:t>
            </a:r>
            <a:endParaRPr b="1" sz="2000"/>
          </a:p>
          <a:p>
            <a:pPr indent="-355600" lvl="0" marL="457200" rtl="0" algn="l">
              <a:lnSpc>
                <a:spcPct val="115000"/>
              </a:lnSpc>
              <a:spcBef>
                <a:spcPts val="0"/>
              </a:spcBef>
              <a:spcAft>
                <a:spcPts val="0"/>
              </a:spcAft>
              <a:buSzPts val="2000"/>
              <a:buChar char="●"/>
            </a:pPr>
            <a:r>
              <a:rPr b="1" lang="en" sz="2000"/>
              <a:t>Intellectual Boundaries</a:t>
            </a:r>
            <a:endParaRPr b="1" sz="2000"/>
          </a:p>
          <a:p>
            <a:pPr indent="-355600" lvl="0" marL="457200" rtl="0" algn="l">
              <a:lnSpc>
                <a:spcPct val="115000"/>
              </a:lnSpc>
              <a:spcBef>
                <a:spcPts val="0"/>
              </a:spcBef>
              <a:spcAft>
                <a:spcPts val="0"/>
              </a:spcAft>
              <a:buSzPts val="2000"/>
              <a:buChar char="●"/>
            </a:pPr>
            <a:r>
              <a:rPr b="1" lang="en" sz="2000"/>
              <a:t>Emotional Boundaries</a:t>
            </a:r>
            <a:endParaRPr b="1" sz="2000"/>
          </a:p>
          <a:p>
            <a:pPr indent="-355600" lvl="0" marL="457200" rtl="0" algn="l">
              <a:lnSpc>
                <a:spcPct val="115000"/>
              </a:lnSpc>
              <a:spcBef>
                <a:spcPts val="0"/>
              </a:spcBef>
              <a:spcAft>
                <a:spcPts val="0"/>
              </a:spcAft>
              <a:buSzPts val="2000"/>
              <a:buChar char="●"/>
            </a:pPr>
            <a:r>
              <a:rPr b="1" lang="en" sz="2000"/>
              <a:t>Physical Boundaries</a:t>
            </a:r>
            <a:endParaRPr b="1"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1"/>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Discuss the last time you set a boundary.  When was it, who was it with, and if you feel comfortable sharing what was the boundary you set?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2"/>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How can we set Boundaries?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2500"/>
              <a:t>Who can utilize these approaches?</a:t>
            </a:r>
            <a:endParaRPr sz="2500"/>
          </a:p>
          <a:p>
            <a:pPr indent="0" lvl="0" marL="0" rtl="0" algn="ctr">
              <a:spcBef>
                <a:spcPts val="0"/>
              </a:spcBef>
              <a:spcAft>
                <a:spcPts val="0"/>
              </a:spcAft>
              <a:buNone/>
            </a:pPr>
            <a:r>
              <a:rPr lang="en" sz="2500"/>
              <a:t>Who are they most successful for? </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3"/>
          <p:cNvSpPr txBox="1"/>
          <p:nvPr>
            <p:ph idx="1" type="subTitle"/>
          </p:nvPr>
        </p:nvSpPr>
        <p:spPr>
          <a:xfrm>
            <a:off x="3387950" y="2242275"/>
            <a:ext cx="5131800" cy="9753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2200"/>
              <a:t>We must explicitly state our boundaries in a clear, direct manner.</a:t>
            </a:r>
            <a:endParaRPr sz="2200"/>
          </a:p>
        </p:txBody>
      </p:sp>
      <p:sp>
        <p:nvSpPr>
          <p:cNvPr id="434" name="Google Shape;434;p53"/>
          <p:cNvSpPr txBox="1"/>
          <p:nvPr>
            <p:ph idx="2" type="subTitle"/>
          </p:nvPr>
        </p:nvSpPr>
        <p:spPr>
          <a:xfrm>
            <a:off x="3387950" y="1714500"/>
            <a:ext cx="5183400" cy="5145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600"/>
              <a:t>Communication</a:t>
            </a:r>
            <a:endParaRPr sz="2600"/>
          </a:p>
        </p:txBody>
      </p:sp>
      <p:sp>
        <p:nvSpPr>
          <p:cNvPr id="435" name="Google Shape;435;p53"/>
          <p:cNvSpPr txBox="1"/>
          <p:nvPr>
            <p:ph idx="3" type="subTitle"/>
          </p:nvPr>
        </p:nvSpPr>
        <p:spPr>
          <a:xfrm>
            <a:off x="3387950" y="3956775"/>
            <a:ext cx="5131800" cy="9753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2200"/>
              <a:t>We also must continually uphold our boundaries when violated.</a:t>
            </a:r>
            <a:endParaRPr sz="2200"/>
          </a:p>
        </p:txBody>
      </p:sp>
      <p:sp>
        <p:nvSpPr>
          <p:cNvPr id="436" name="Google Shape;436;p53"/>
          <p:cNvSpPr txBox="1"/>
          <p:nvPr>
            <p:ph idx="4" type="subTitle"/>
          </p:nvPr>
        </p:nvSpPr>
        <p:spPr>
          <a:xfrm>
            <a:off x="3387950" y="3429000"/>
            <a:ext cx="5183400" cy="514500"/>
          </a:xfrm>
          <a:prstGeom prst="rect">
            <a:avLst/>
          </a:prstGeom>
        </p:spPr>
        <p:txBody>
          <a:bodyPr anchorCtr="0" anchor="b" bIns="68575" lIns="68575" spcFirstLastPara="1" rIns="68575" wrap="square" tIns="68575">
            <a:noAutofit/>
          </a:bodyPr>
          <a:lstStyle/>
          <a:p>
            <a:pPr indent="0" lvl="0" marL="457200" rtl="0" algn="l">
              <a:spcBef>
                <a:spcPts val="0"/>
              </a:spcBef>
              <a:spcAft>
                <a:spcPts val="0"/>
              </a:spcAft>
              <a:buNone/>
            </a:pPr>
            <a:r>
              <a:t/>
            </a:r>
            <a:endParaRPr/>
          </a:p>
          <a:p>
            <a:pPr indent="0" lvl="0" marL="0" rtl="0" algn="l">
              <a:spcBef>
                <a:spcPts val="0"/>
              </a:spcBef>
              <a:spcAft>
                <a:spcPts val="0"/>
              </a:spcAft>
              <a:buNone/>
            </a:pPr>
            <a:r>
              <a:rPr lang="en" sz="2600"/>
              <a:t>Upholding</a:t>
            </a:r>
            <a:endParaRPr sz="2600"/>
          </a:p>
        </p:txBody>
      </p:sp>
      <p:sp>
        <p:nvSpPr>
          <p:cNvPr id="437" name="Google Shape;437;p53"/>
          <p:cNvSpPr txBox="1"/>
          <p:nvPr>
            <p:ph type="title"/>
          </p:nvPr>
        </p:nvSpPr>
        <p:spPr>
          <a:xfrm>
            <a:off x="531638" y="558563"/>
            <a:ext cx="2856300" cy="1923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3600"/>
              <a:t>2-Step Process</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4"/>
          <p:cNvSpPr txBox="1"/>
          <p:nvPr>
            <p:ph type="title"/>
          </p:nvPr>
        </p:nvSpPr>
        <p:spPr>
          <a:xfrm>
            <a:off x="1670288" y="345750"/>
            <a:ext cx="58035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Types of Boundaries</a:t>
            </a:r>
            <a:endParaRPr/>
          </a:p>
        </p:txBody>
      </p:sp>
      <p:sp>
        <p:nvSpPr>
          <p:cNvPr id="443" name="Google Shape;443;p54"/>
          <p:cNvSpPr txBox="1"/>
          <p:nvPr>
            <p:ph idx="1" type="subTitle"/>
          </p:nvPr>
        </p:nvSpPr>
        <p:spPr>
          <a:xfrm>
            <a:off x="357188" y="2887294"/>
            <a:ext cx="2591700" cy="1025700"/>
          </a:xfrm>
          <a:prstGeom prst="rect">
            <a:avLst/>
          </a:prstGeom>
        </p:spPr>
        <p:txBody>
          <a:bodyPr anchorCtr="0" anchor="t" bIns="68575" lIns="68575" spcFirstLastPara="1" rIns="68575" wrap="square" tIns="68575">
            <a:noAutofit/>
          </a:bodyPr>
          <a:lstStyle/>
          <a:p>
            <a:pPr indent="-323850" lvl="0" marL="457200" rtl="0" algn="l">
              <a:spcBef>
                <a:spcPts val="0"/>
              </a:spcBef>
              <a:spcAft>
                <a:spcPts val="0"/>
              </a:spcAft>
              <a:buSzPts val="1500"/>
              <a:buChar char="●"/>
            </a:pPr>
            <a:r>
              <a:rPr lang="en" sz="1500"/>
              <a:t>Unhealthy Closeness</a:t>
            </a:r>
            <a:endParaRPr sz="1500"/>
          </a:p>
          <a:p>
            <a:pPr indent="-323850" lvl="0" marL="457200" rtl="0" algn="l">
              <a:spcBef>
                <a:spcPts val="0"/>
              </a:spcBef>
              <a:spcAft>
                <a:spcPts val="0"/>
              </a:spcAft>
              <a:buSzPts val="1500"/>
              <a:buChar char="●"/>
            </a:pPr>
            <a:r>
              <a:rPr lang="en" sz="1500"/>
              <a:t>Weak, poorly expressed, not continuously upholding our boundaries.</a:t>
            </a:r>
            <a:endParaRPr sz="1500"/>
          </a:p>
          <a:p>
            <a:pPr indent="-323850" lvl="0" marL="457200" rtl="0" algn="l">
              <a:spcBef>
                <a:spcPts val="0"/>
              </a:spcBef>
              <a:spcAft>
                <a:spcPts val="0"/>
              </a:spcAft>
              <a:buSzPts val="1500"/>
              <a:buChar char="●"/>
            </a:pPr>
            <a:r>
              <a:rPr lang="en" sz="1500"/>
              <a:t>Can deplete us and cause us to overextend ourselves</a:t>
            </a:r>
            <a:endParaRPr sz="1500"/>
          </a:p>
        </p:txBody>
      </p:sp>
      <p:sp>
        <p:nvSpPr>
          <p:cNvPr id="444" name="Google Shape;444;p54"/>
          <p:cNvSpPr txBox="1"/>
          <p:nvPr>
            <p:ph idx="2" type="subTitle"/>
          </p:nvPr>
        </p:nvSpPr>
        <p:spPr>
          <a:xfrm>
            <a:off x="482175" y="2302369"/>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000"/>
              <a:t>Porous Boundaries</a:t>
            </a:r>
            <a:endParaRPr sz="2000"/>
          </a:p>
        </p:txBody>
      </p:sp>
      <p:sp>
        <p:nvSpPr>
          <p:cNvPr id="445" name="Google Shape;445;p54"/>
          <p:cNvSpPr txBox="1"/>
          <p:nvPr>
            <p:ph idx="3" type="subTitle"/>
          </p:nvPr>
        </p:nvSpPr>
        <p:spPr>
          <a:xfrm>
            <a:off x="3271838" y="2887294"/>
            <a:ext cx="2591700" cy="1025700"/>
          </a:xfrm>
          <a:prstGeom prst="rect">
            <a:avLst/>
          </a:prstGeom>
        </p:spPr>
        <p:txBody>
          <a:bodyPr anchorCtr="0" anchor="t" bIns="68575" lIns="68575" spcFirstLastPara="1" rIns="68575" wrap="square" tIns="68575">
            <a:noAutofit/>
          </a:bodyPr>
          <a:lstStyle/>
          <a:p>
            <a:pPr indent="-323850" lvl="0" marL="457200" rtl="0" algn="l">
              <a:spcBef>
                <a:spcPts val="0"/>
              </a:spcBef>
              <a:spcAft>
                <a:spcPts val="0"/>
              </a:spcAft>
              <a:buSzPts val="1500"/>
              <a:buChar char="●"/>
            </a:pPr>
            <a:r>
              <a:rPr lang="en" sz="1500"/>
              <a:t>Not allowing the past to impact the present</a:t>
            </a:r>
            <a:endParaRPr sz="1500"/>
          </a:p>
          <a:p>
            <a:pPr indent="-323850" lvl="0" marL="457200" rtl="0" algn="l">
              <a:spcBef>
                <a:spcPts val="0"/>
              </a:spcBef>
              <a:spcAft>
                <a:spcPts val="0"/>
              </a:spcAft>
              <a:buSzPts val="1500"/>
              <a:buChar char="●"/>
            </a:pPr>
            <a:r>
              <a:rPr lang="en" sz="1500"/>
              <a:t>Understanding one’s own capabilities and being able to communicate them clearly</a:t>
            </a:r>
            <a:endParaRPr sz="1500"/>
          </a:p>
        </p:txBody>
      </p:sp>
      <p:sp>
        <p:nvSpPr>
          <p:cNvPr id="446" name="Google Shape;446;p54"/>
          <p:cNvSpPr txBox="1"/>
          <p:nvPr>
            <p:ph idx="4" type="subTitle"/>
          </p:nvPr>
        </p:nvSpPr>
        <p:spPr>
          <a:xfrm>
            <a:off x="3396825" y="2302369"/>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000"/>
              <a:t>Aligned Boundaries</a:t>
            </a:r>
            <a:endParaRPr sz="2000"/>
          </a:p>
        </p:txBody>
      </p:sp>
      <p:sp>
        <p:nvSpPr>
          <p:cNvPr id="447" name="Google Shape;447;p54"/>
          <p:cNvSpPr txBox="1"/>
          <p:nvPr>
            <p:ph idx="5" type="subTitle"/>
          </p:nvPr>
        </p:nvSpPr>
        <p:spPr>
          <a:xfrm>
            <a:off x="6072188" y="2887294"/>
            <a:ext cx="2591700" cy="1025700"/>
          </a:xfrm>
          <a:prstGeom prst="rect">
            <a:avLst/>
          </a:prstGeom>
        </p:spPr>
        <p:txBody>
          <a:bodyPr anchorCtr="0" anchor="t" bIns="68575" lIns="68575" spcFirstLastPara="1" rIns="68575" wrap="square" tIns="68575">
            <a:noAutofit/>
          </a:bodyPr>
          <a:lstStyle/>
          <a:p>
            <a:pPr indent="-323850" lvl="0" marL="457200" rtl="0" algn="l">
              <a:spcBef>
                <a:spcPts val="0"/>
              </a:spcBef>
              <a:spcAft>
                <a:spcPts val="0"/>
              </a:spcAft>
              <a:buSzPts val="1500"/>
              <a:buChar char="●"/>
            </a:pPr>
            <a:r>
              <a:rPr lang="en" sz="1500"/>
              <a:t>Unhealthy Distance</a:t>
            </a:r>
            <a:endParaRPr sz="1500"/>
          </a:p>
          <a:p>
            <a:pPr indent="-323850" lvl="0" marL="457200" rtl="0" algn="l">
              <a:spcBef>
                <a:spcPts val="0"/>
              </a:spcBef>
              <a:spcAft>
                <a:spcPts val="0"/>
              </a:spcAft>
              <a:buSzPts val="1500"/>
              <a:buChar char="●"/>
            </a:pPr>
            <a:r>
              <a:rPr lang="en" sz="1500"/>
              <a:t>Building walls, inflexible boundaries, not allowing boundaries to evolve as relationships do.</a:t>
            </a:r>
            <a:endParaRPr sz="1500"/>
          </a:p>
          <a:p>
            <a:pPr indent="-323850" lvl="0" marL="457200" rtl="0" algn="l">
              <a:spcBef>
                <a:spcPts val="0"/>
              </a:spcBef>
              <a:spcAft>
                <a:spcPts val="0"/>
              </a:spcAft>
              <a:buSzPts val="1500"/>
              <a:buChar char="●"/>
            </a:pPr>
            <a:r>
              <a:rPr lang="en" sz="1500"/>
              <a:t>Can prevent us from growing closer to others.</a:t>
            </a:r>
            <a:endParaRPr sz="1500"/>
          </a:p>
        </p:txBody>
      </p:sp>
      <p:sp>
        <p:nvSpPr>
          <p:cNvPr id="448" name="Google Shape;448;p54"/>
          <p:cNvSpPr txBox="1"/>
          <p:nvPr>
            <p:ph idx="6" type="subTitle"/>
          </p:nvPr>
        </p:nvSpPr>
        <p:spPr>
          <a:xfrm>
            <a:off x="6197175" y="2302369"/>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000"/>
              <a:t>Rigid Boundaries</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5"/>
          <p:cNvSpPr/>
          <p:nvPr/>
        </p:nvSpPr>
        <p:spPr>
          <a:xfrm>
            <a:off x="1045600" y="396769"/>
            <a:ext cx="7052791" cy="1437744"/>
          </a:xfrm>
          <a:custGeom>
            <a:rect b="b" l="l" r="r" t="t"/>
            <a:pathLst>
              <a:path extrusionOk="0" h="2229061" w="10934559">
                <a:moveTo>
                  <a:pt x="10810098" y="2229060"/>
                </a:moveTo>
                <a:lnTo>
                  <a:pt x="124460" y="2229060"/>
                </a:lnTo>
                <a:cubicBezTo>
                  <a:pt x="55880" y="2229060"/>
                  <a:pt x="0" y="2173181"/>
                  <a:pt x="0" y="2104601"/>
                </a:cubicBezTo>
                <a:lnTo>
                  <a:pt x="0" y="124460"/>
                </a:lnTo>
                <a:cubicBezTo>
                  <a:pt x="0" y="55880"/>
                  <a:pt x="55880" y="0"/>
                  <a:pt x="124460" y="0"/>
                </a:cubicBezTo>
                <a:lnTo>
                  <a:pt x="10810098" y="0"/>
                </a:lnTo>
                <a:cubicBezTo>
                  <a:pt x="10878679" y="0"/>
                  <a:pt x="10934559" y="55880"/>
                  <a:pt x="10934559" y="124460"/>
                </a:cubicBezTo>
                <a:lnTo>
                  <a:pt x="10934559" y="2104601"/>
                </a:lnTo>
                <a:cubicBezTo>
                  <a:pt x="10934559" y="2173181"/>
                  <a:pt x="10878679" y="2229061"/>
                  <a:pt x="10810098" y="2229061"/>
                </a:cubicBezTo>
                <a:close/>
              </a:path>
            </a:pathLst>
          </a:custGeom>
          <a:solidFill>
            <a:srgbClr val="43919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4" name="Google Shape;454;p55"/>
          <p:cNvSpPr/>
          <p:nvPr/>
        </p:nvSpPr>
        <p:spPr>
          <a:xfrm>
            <a:off x="1045600" y="3189506"/>
            <a:ext cx="7052791" cy="1437744"/>
          </a:xfrm>
          <a:custGeom>
            <a:rect b="b" l="l" r="r" t="t"/>
            <a:pathLst>
              <a:path extrusionOk="0" h="2229061" w="10934559">
                <a:moveTo>
                  <a:pt x="10810098" y="2229060"/>
                </a:moveTo>
                <a:lnTo>
                  <a:pt x="124460" y="2229060"/>
                </a:lnTo>
                <a:cubicBezTo>
                  <a:pt x="55880" y="2229060"/>
                  <a:pt x="0" y="2173181"/>
                  <a:pt x="0" y="2104601"/>
                </a:cubicBezTo>
                <a:lnTo>
                  <a:pt x="0" y="124460"/>
                </a:lnTo>
                <a:cubicBezTo>
                  <a:pt x="0" y="55880"/>
                  <a:pt x="55880" y="0"/>
                  <a:pt x="124460" y="0"/>
                </a:cubicBezTo>
                <a:lnTo>
                  <a:pt x="10810098" y="0"/>
                </a:lnTo>
                <a:cubicBezTo>
                  <a:pt x="10878679" y="0"/>
                  <a:pt x="10934559" y="55880"/>
                  <a:pt x="10934559" y="124460"/>
                </a:cubicBezTo>
                <a:lnTo>
                  <a:pt x="10934559" y="2104601"/>
                </a:lnTo>
                <a:cubicBezTo>
                  <a:pt x="10934559" y="2173181"/>
                  <a:pt x="10878679" y="2229061"/>
                  <a:pt x="10810098" y="2229061"/>
                </a:cubicBezTo>
                <a:close/>
              </a:path>
            </a:pathLst>
          </a:custGeom>
          <a:solidFill>
            <a:srgbClr val="43919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5" name="Google Shape;455;p55"/>
          <p:cNvSpPr txBox="1"/>
          <p:nvPr/>
        </p:nvSpPr>
        <p:spPr>
          <a:xfrm>
            <a:off x="1514952" y="873631"/>
            <a:ext cx="6122700" cy="5541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 sz="3600" u="none" cap="none" strike="noStrike">
                <a:solidFill>
                  <a:srgbClr val="FCF8F0"/>
                </a:solidFill>
                <a:latin typeface="Poppins"/>
                <a:ea typeface="Poppins"/>
                <a:cs typeface="Poppins"/>
                <a:sym typeface="Poppins"/>
              </a:rPr>
              <a:t>Micro Violations</a:t>
            </a:r>
            <a:endParaRPr b="1" sz="3600">
              <a:solidFill>
                <a:srgbClr val="FCF8F0"/>
              </a:solidFill>
              <a:latin typeface="Poppins"/>
              <a:ea typeface="Poppins"/>
              <a:cs typeface="Poppins"/>
              <a:sym typeface="Poppins"/>
            </a:endParaRPr>
          </a:p>
        </p:txBody>
      </p:sp>
      <p:sp>
        <p:nvSpPr>
          <p:cNvPr id="456" name="Google Shape;456;p55"/>
          <p:cNvSpPr txBox="1"/>
          <p:nvPr/>
        </p:nvSpPr>
        <p:spPr>
          <a:xfrm>
            <a:off x="1514952" y="3666369"/>
            <a:ext cx="6122700" cy="5541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 sz="3600" u="none" cap="none" strike="noStrike">
                <a:solidFill>
                  <a:srgbClr val="FCF8F0"/>
                </a:solidFill>
                <a:latin typeface="Poppins"/>
                <a:ea typeface="Poppins"/>
                <a:cs typeface="Poppins"/>
                <a:sym typeface="Poppins"/>
              </a:rPr>
              <a:t>Macro Violations</a:t>
            </a:r>
            <a:endParaRPr b="1" sz="3600">
              <a:solidFill>
                <a:srgbClr val="FCF8F0"/>
              </a:solidFill>
              <a:latin typeface="Poppins"/>
              <a:ea typeface="Poppins"/>
              <a:cs typeface="Poppins"/>
              <a:sym typeface="Poppins"/>
            </a:endParaRPr>
          </a:p>
        </p:txBody>
      </p:sp>
      <p:sp>
        <p:nvSpPr>
          <p:cNvPr id="457" name="Google Shape;457;p55"/>
          <p:cNvSpPr txBox="1"/>
          <p:nvPr/>
        </p:nvSpPr>
        <p:spPr>
          <a:xfrm>
            <a:off x="1153750" y="2004113"/>
            <a:ext cx="68451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0E515A"/>
                </a:solidFill>
                <a:latin typeface="Cabin"/>
                <a:ea typeface="Cabin"/>
                <a:cs typeface="Cabin"/>
                <a:sym typeface="Cabin"/>
              </a:rPr>
              <a:t>Addressing micro violations eliminates the opportunity for </a:t>
            </a:r>
            <a:r>
              <a:rPr lang="en" sz="1800">
                <a:solidFill>
                  <a:srgbClr val="0E515A"/>
                </a:solidFill>
                <a:latin typeface="Cabin"/>
                <a:ea typeface="Cabin"/>
                <a:cs typeface="Cabin"/>
                <a:sym typeface="Cabin"/>
              </a:rPr>
              <a:t>things</a:t>
            </a:r>
            <a:r>
              <a:rPr lang="en" sz="1800">
                <a:solidFill>
                  <a:srgbClr val="0E515A"/>
                </a:solidFill>
                <a:latin typeface="Cabin"/>
                <a:ea typeface="Cabin"/>
                <a:cs typeface="Cabin"/>
                <a:sym typeface="Cabin"/>
              </a:rPr>
              <a:t> to evolve into macro violations.  Practicing addressing micro violations can create courage and skills in addressing macro offenses.</a:t>
            </a:r>
            <a:endParaRPr sz="1800">
              <a:solidFill>
                <a:srgbClr val="0E515A"/>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8"/>
          <p:cNvSpPr txBox="1"/>
          <p:nvPr>
            <p:ph idx="1" type="subTitle"/>
          </p:nvPr>
        </p:nvSpPr>
        <p:spPr>
          <a:xfrm>
            <a:off x="1155150" y="1950645"/>
            <a:ext cx="3204600" cy="7542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chemeClr val="accent5"/>
                </a:solidFill>
              </a:rPr>
              <a:t>Share what you feel comfortable sharing.</a:t>
            </a:r>
            <a:endParaRPr b="1" sz="2000">
              <a:solidFill>
                <a:schemeClr val="accent5"/>
              </a:solidFill>
            </a:endParaRPr>
          </a:p>
        </p:txBody>
      </p:sp>
      <p:sp>
        <p:nvSpPr>
          <p:cNvPr id="322" name="Google Shape;322;p38"/>
          <p:cNvSpPr txBox="1"/>
          <p:nvPr>
            <p:ph idx="4" type="subTitle"/>
          </p:nvPr>
        </p:nvSpPr>
        <p:spPr>
          <a:xfrm>
            <a:off x="4784175" y="3419789"/>
            <a:ext cx="3204600" cy="7542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chemeClr val="accent5"/>
                </a:solidFill>
              </a:rPr>
              <a:t>Stay curious. Be just uncomfortable enough.</a:t>
            </a:r>
            <a:endParaRPr b="1" sz="2000">
              <a:solidFill>
                <a:schemeClr val="accent5"/>
              </a:solidFill>
            </a:endParaRPr>
          </a:p>
        </p:txBody>
      </p:sp>
      <p:sp>
        <p:nvSpPr>
          <p:cNvPr id="323" name="Google Shape;323;p38"/>
          <p:cNvSpPr txBox="1"/>
          <p:nvPr>
            <p:ph type="title"/>
          </p:nvPr>
        </p:nvSpPr>
        <p:spPr>
          <a:xfrm>
            <a:off x="2135700" y="345750"/>
            <a:ext cx="4872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Community Engagement</a:t>
            </a:r>
            <a:endParaRPr/>
          </a:p>
        </p:txBody>
      </p:sp>
      <p:sp>
        <p:nvSpPr>
          <p:cNvPr id="324" name="Google Shape;324;p38"/>
          <p:cNvSpPr txBox="1"/>
          <p:nvPr>
            <p:ph idx="3" type="subTitle"/>
          </p:nvPr>
        </p:nvSpPr>
        <p:spPr>
          <a:xfrm>
            <a:off x="1155150" y="3284039"/>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chemeClr val="accent5"/>
                </a:solidFill>
              </a:rPr>
              <a:t>Honor the knowledge in this space.</a:t>
            </a:r>
            <a:endParaRPr b="1" sz="2000">
              <a:solidFill>
                <a:schemeClr val="accent5"/>
              </a:solidFill>
            </a:endParaRPr>
          </a:p>
        </p:txBody>
      </p:sp>
      <p:sp>
        <p:nvSpPr>
          <p:cNvPr id="325" name="Google Shape;325;p38"/>
          <p:cNvSpPr txBox="1"/>
          <p:nvPr>
            <p:ph idx="2" type="subTitle"/>
          </p:nvPr>
        </p:nvSpPr>
        <p:spPr>
          <a:xfrm>
            <a:off x="4784175" y="1825420"/>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chemeClr val="accent5"/>
                </a:solidFill>
              </a:rPr>
              <a:t>Protect the information in this space.</a:t>
            </a:r>
            <a:endParaRPr b="1" sz="2000">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6"/>
          <p:cNvSpPr/>
          <p:nvPr/>
        </p:nvSpPr>
        <p:spPr>
          <a:xfrm>
            <a:off x="1231500" y="1081675"/>
            <a:ext cx="3236977" cy="2768860"/>
          </a:xfrm>
          <a:custGeom>
            <a:rect b="b" l="l" r="r" t="t"/>
            <a:pathLst>
              <a:path extrusionOk="0" h="4614767" w="5372576">
                <a:moveTo>
                  <a:pt x="5248116" y="4614767"/>
                </a:moveTo>
                <a:lnTo>
                  <a:pt x="124460" y="4614767"/>
                </a:lnTo>
                <a:cubicBezTo>
                  <a:pt x="55880" y="4614767"/>
                  <a:pt x="0" y="4558886"/>
                  <a:pt x="0" y="4490307"/>
                </a:cubicBezTo>
                <a:lnTo>
                  <a:pt x="0" y="124460"/>
                </a:lnTo>
                <a:cubicBezTo>
                  <a:pt x="0" y="55880"/>
                  <a:pt x="55880" y="0"/>
                  <a:pt x="124460" y="0"/>
                </a:cubicBezTo>
                <a:lnTo>
                  <a:pt x="5248116" y="0"/>
                </a:lnTo>
                <a:cubicBezTo>
                  <a:pt x="5316696" y="0"/>
                  <a:pt x="5372576" y="55880"/>
                  <a:pt x="5372576" y="124460"/>
                </a:cubicBezTo>
                <a:lnTo>
                  <a:pt x="5372576" y="4490307"/>
                </a:lnTo>
                <a:cubicBezTo>
                  <a:pt x="5372576" y="4558887"/>
                  <a:pt x="5316696" y="4614767"/>
                  <a:pt x="5248116" y="4614767"/>
                </a:cubicBezTo>
                <a:close/>
              </a:path>
            </a:pathLst>
          </a:custGeom>
          <a:solidFill>
            <a:srgbClr val="FCF2D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3" name="Google Shape;463;p56"/>
          <p:cNvSpPr/>
          <p:nvPr/>
        </p:nvSpPr>
        <p:spPr>
          <a:xfrm>
            <a:off x="4675524" y="1081675"/>
            <a:ext cx="3236977" cy="2768860"/>
          </a:xfrm>
          <a:custGeom>
            <a:rect b="b" l="l" r="r" t="t"/>
            <a:pathLst>
              <a:path extrusionOk="0" h="4614767" w="5372576">
                <a:moveTo>
                  <a:pt x="5248116" y="4614767"/>
                </a:moveTo>
                <a:lnTo>
                  <a:pt x="124460" y="4614767"/>
                </a:lnTo>
                <a:cubicBezTo>
                  <a:pt x="55880" y="4614767"/>
                  <a:pt x="0" y="4558886"/>
                  <a:pt x="0" y="4490307"/>
                </a:cubicBezTo>
                <a:lnTo>
                  <a:pt x="0" y="124460"/>
                </a:lnTo>
                <a:cubicBezTo>
                  <a:pt x="0" y="55880"/>
                  <a:pt x="55880" y="0"/>
                  <a:pt x="124460" y="0"/>
                </a:cubicBezTo>
                <a:lnTo>
                  <a:pt x="5248116" y="0"/>
                </a:lnTo>
                <a:cubicBezTo>
                  <a:pt x="5316696" y="0"/>
                  <a:pt x="5372576" y="55880"/>
                  <a:pt x="5372576" y="124460"/>
                </a:cubicBezTo>
                <a:lnTo>
                  <a:pt x="5372576" y="4490307"/>
                </a:lnTo>
                <a:cubicBezTo>
                  <a:pt x="5372576" y="4558887"/>
                  <a:pt x="5316696" y="4614767"/>
                  <a:pt x="5248116" y="4614767"/>
                </a:cubicBezTo>
                <a:close/>
              </a:path>
            </a:pathLst>
          </a:custGeom>
          <a:solidFill>
            <a:srgbClr val="FCF2D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4" name="Google Shape;464;p56"/>
          <p:cNvSpPr txBox="1"/>
          <p:nvPr/>
        </p:nvSpPr>
        <p:spPr>
          <a:xfrm>
            <a:off x="4937388" y="2666740"/>
            <a:ext cx="2711700" cy="8805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lang="en" sz="2600">
                <a:solidFill>
                  <a:srgbClr val="0E515A"/>
                </a:solidFill>
                <a:latin typeface="Poppins"/>
                <a:ea typeface="Poppins"/>
                <a:cs typeface="Poppins"/>
                <a:sym typeface="Poppins"/>
              </a:rPr>
              <a:t>Directly State Your Truth</a:t>
            </a:r>
            <a:endParaRPr b="1" sz="2600">
              <a:solidFill>
                <a:srgbClr val="0E515A"/>
              </a:solidFill>
              <a:latin typeface="Poppins"/>
              <a:ea typeface="Poppins"/>
              <a:cs typeface="Poppins"/>
              <a:sym typeface="Poppins"/>
            </a:endParaRPr>
          </a:p>
        </p:txBody>
      </p:sp>
      <p:sp>
        <p:nvSpPr>
          <p:cNvPr id="465" name="Google Shape;465;p56"/>
          <p:cNvSpPr txBox="1"/>
          <p:nvPr/>
        </p:nvSpPr>
        <p:spPr>
          <a:xfrm>
            <a:off x="1493375" y="2666740"/>
            <a:ext cx="2711700" cy="4002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lang="en" sz="2600">
                <a:solidFill>
                  <a:srgbClr val="0E515A"/>
                </a:solidFill>
                <a:latin typeface="Poppins"/>
                <a:ea typeface="Poppins"/>
                <a:cs typeface="Poppins"/>
                <a:sym typeface="Poppins"/>
              </a:rPr>
              <a:t>Be Clear</a:t>
            </a:r>
            <a:endParaRPr b="1" sz="2600">
              <a:solidFill>
                <a:srgbClr val="0E515A"/>
              </a:solidFill>
              <a:latin typeface="Poppins"/>
              <a:ea typeface="Poppins"/>
              <a:cs typeface="Poppins"/>
              <a:sym typeface="Poppins"/>
            </a:endParaRPr>
          </a:p>
        </p:txBody>
      </p:sp>
      <p:sp>
        <p:nvSpPr>
          <p:cNvPr id="466" name="Google Shape;466;p56"/>
          <p:cNvSpPr/>
          <p:nvPr/>
        </p:nvSpPr>
        <p:spPr>
          <a:xfrm>
            <a:off x="2561651" y="1406832"/>
            <a:ext cx="568950" cy="5715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7" name="Google Shape;467;p56"/>
          <p:cNvSpPr txBox="1"/>
          <p:nvPr/>
        </p:nvSpPr>
        <p:spPr>
          <a:xfrm>
            <a:off x="2560420" y="1437362"/>
            <a:ext cx="577800" cy="554100"/>
          </a:xfrm>
          <a:prstGeom prst="rect">
            <a:avLst/>
          </a:prstGeom>
          <a:noFill/>
          <a:ln>
            <a:noFill/>
          </a:ln>
        </p:spPr>
        <p:txBody>
          <a:bodyPr anchorCtr="0" anchor="t" bIns="0" lIns="0" spcFirstLastPara="1" rIns="0" wrap="square" tIns="0">
            <a:spAutoFit/>
          </a:bodyPr>
          <a:lstStyle/>
          <a:p>
            <a:pPr indent="0" lvl="1" marL="0" marR="0" rtl="0" algn="ctr">
              <a:lnSpc>
                <a:spcPct val="157008"/>
              </a:lnSpc>
              <a:spcBef>
                <a:spcPts val="0"/>
              </a:spcBef>
              <a:spcAft>
                <a:spcPts val="0"/>
              </a:spcAft>
              <a:buNone/>
            </a:pPr>
            <a:r>
              <a:rPr b="1" i="0" lang="en" sz="3600" u="none" cap="none" strike="noStrike">
                <a:solidFill>
                  <a:srgbClr val="0E515A"/>
                </a:solidFill>
                <a:latin typeface="Poppins"/>
                <a:ea typeface="Poppins"/>
                <a:cs typeface="Poppins"/>
                <a:sym typeface="Poppins"/>
              </a:rPr>
              <a:t>1</a:t>
            </a:r>
            <a:endParaRPr b="1" sz="3600">
              <a:solidFill>
                <a:srgbClr val="0E515A"/>
              </a:solidFill>
              <a:latin typeface="Poppins"/>
              <a:ea typeface="Poppins"/>
              <a:cs typeface="Poppins"/>
              <a:sym typeface="Poppins"/>
            </a:endParaRPr>
          </a:p>
        </p:txBody>
      </p:sp>
      <p:sp>
        <p:nvSpPr>
          <p:cNvPr id="468" name="Google Shape;468;p56"/>
          <p:cNvSpPr/>
          <p:nvPr/>
        </p:nvSpPr>
        <p:spPr>
          <a:xfrm>
            <a:off x="6005676" y="1406832"/>
            <a:ext cx="568950" cy="5715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9" name="Google Shape;469;p56"/>
          <p:cNvSpPr txBox="1"/>
          <p:nvPr/>
        </p:nvSpPr>
        <p:spPr>
          <a:xfrm>
            <a:off x="6004445" y="1437350"/>
            <a:ext cx="577800" cy="554100"/>
          </a:xfrm>
          <a:prstGeom prst="rect">
            <a:avLst/>
          </a:prstGeom>
          <a:noFill/>
          <a:ln>
            <a:noFill/>
          </a:ln>
        </p:spPr>
        <p:txBody>
          <a:bodyPr anchorCtr="0" anchor="t" bIns="0" lIns="0" spcFirstLastPara="1" rIns="0" wrap="square" tIns="0">
            <a:spAutoFit/>
          </a:bodyPr>
          <a:lstStyle/>
          <a:p>
            <a:pPr indent="0" lvl="1" marL="0" marR="0" rtl="0" algn="ctr">
              <a:lnSpc>
                <a:spcPct val="157008"/>
              </a:lnSpc>
              <a:spcBef>
                <a:spcPts val="0"/>
              </a:spcBef>
              <a:spcAft>
                <a:spcPts val="0"/>
              </a:spcAft>
              <a:buNone/>
            </a:pPr>
            <a:r>
              <a:rPr b="1" i="0" lang="en" sz="3600" u="none" cap="none" strike="noStrike">
                <a:solidFill>
                  <a:srgbClr val="0E515A"/>
                </a:solidFill>
                <a:latin typeface="Poppins"/>
                <a:ea typeface="Poppins"/>
                <a:cs typeface="Poppins"/>
                <a:sym typeface="Poppins"/>
              </a:rPr>
              <a:t>2</a:t>
            </a:r>
            <a:endParaRPr b="1" sz="3600">
              <a:solidFill>
                <a:srgbClr val="0E515A"/>
              </a:solidFill>
              <a:latin typeface="Poppins"/>
              <a:ea typeface="Poppins"/>
              <a:cs typeface="Poppins"/>
              <a:sym typeface="Poppins"/>
            </a:endParaRPr>
          </a:p>
        </p:txBody>
      </p:sp>
      <p:sp>
        <p:nvSpPr>
          <p:cNvPr id="470" name="Google Shape;470;p56"/>
          <p:cNvSpPr txBox="1"/>
          <p:nvPr/>
        </p:nvSpPr>
        <p:spPr>
          <a:xfrm>
            <a:off x="2151275" y="4222550"/>
            <a:ext cx="6846000" cy="769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900">
                <a:solidFill>
                  <a:schemeClr val="dk1"/>
                </a:solidFill>
                <a:latin typeface="Cabin"/>
                <a:ea typeface="Cabin"/>
                <a:cs typeface="Cabin"/>
                <a:sym typeface="Cabin"/>
              </a:rPr>
              <a:t>*Consent caveat: Consent is not the absence of a no. Affirmative and enthusiastic consent is required!</a:t>
            </a:r>
            <a:endParaRPr b="1" sz="1900">
              <a:solidFill>
                <a:schemeClr val="dk1"/>
              </a:solidFill>
              <a:latin typeface="Cabin"/>
              <a:ea typeface="Cabin"/>
              <a:cs typeface="Cabin"/>
              <a:sym typeface="Cab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7"/>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Small Group Practice</a:t>
            </a:r>
            <a:endParaRPr/>
          </a:p>
        </p:txBody>
      </p:sp>
      <p:sp>
        <p:nvSpPr>
          <p:cNvPr id="476" name="Google Shape;476;p57"/>
          <p:cNvSpPr txBox="1"/>
          <p:nvPr>
            <p:ph idx="2" type="title"/>
          </p:nvPr>
        </p:nvSpPr>
        <p:spPr>
          <a:xfrm>
            <a:off x="5214175" y="1726856"/>
            <a:ext cx="3155100" cy="827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2400"/>
              <a:t>“I want…”</a:t>
            </a:r>
            <a:endParaRPr sz="2400"/>
          </a:p>
          <a:p>
            <a:pPr indent="0" lvl="0" marL="0" rtl="0" algn="l">
              <a:spcBef>
                <a:spcPts val="0"/>
              </a:spcBef>
              <a:spcAft>
                <a:spcPts val="0"/>
              </a:spcAft>
              <a:buNone/>
            </a:pPr>
            <a:r>
              <a:rPr lang="en" sz="2400"/>
              <a:t>“I need…”</a:t>
            </a:r>
            <a:endParaRPr sz="2400"/>
          </a:p>
          <a:p>
            <a:pPr indent="0" lvl="0" marL="0" rtl="0" algn="l">
              <a:spcBef>
                <a:spcPts val="0"/>
              </a:spcBef>
              <a:spcAft>
                <a:spcPts val="0"/>
              </a:spcAft>
              <a:buNone/>
            </a:pPr>
            <a:r>
              <a:rPr lang="en" sz="2400"/>
              <a:t>“I expect…”</a:t>
            </a:r>
            <a:endParaRPr sz="2400"/>
          </a:p>
          <a:p>
            <a:pPr indent="0" lvl="0" marL="0" rtl="0" algn="l">
              <a:spcBef>
                <a:spcPts val="0"/>
              </a:spcBef>
              <a:spcAft>
                <a:spcPts val="0"/>
              </a:spcAft>
              <a:buNone/>
            </a:pPr>
            <a:r>
              <a:rPr lang="en" sz="2400"/>
              <a:t>“Next time…”</a:t>
            </a:r>
            <a:endParaRPr sz="2400"/>
          </a:p>
          <a:p>
            <a:pPr indent="0" lvl="0" marL="0" rtl="0" algn="l">
              <a:spcBef>
                <a:spcPts val="0"/>
              </a:spcBef>
              <a:spcAft>
                <a:spcPts val="0"/>
              </a:spcAft>
              <a:buNone/>
            </a:pPr>
            <a:r>
              <a:rPr lang="en" sz="2400"/>
              <a:t>“Please Don’t…”</a:t>
            </a:r>
            <a:endParaRPr sz="2400"/>
          </a:p>
          <a:p>
            <a:pPr indent="0" lvl="0" marL="0" rtl="0" algn="l">
              <a:spcBef>
                <a:spcPts val="0"/>
              </a:spcBef>
              <a:spcAft>
                <a:spcPts val="0"/>
              </a:spcAft>
              <a:buNone/>
            </a:pPr>
            <a:r>
              <a:rPr lang="en" sz="2400"/>
              <a:t>“No./Don’t.”</a:t>
            </a:r>
            <a:endParaRPr sz="2400"/>
          </a:p>
        </p:txBody>
      </p:sp>
      <p:sp>
        <p:nvSpPr>
          <p:cNvPr id="477" name="Google Shape;477;p57"/>
          <p:cNvSpPr txBox="1"/>
          <p:nvPr>
            <p:ph idx="1" type="body"/>
          </p:nvPr>
        </p:nvSpPr>
        <p:spPr>
          <a:xfrm>
            <a:off x="774725" y="1726856"/>
            <a:ext cx="40572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sz="2000"/>
              <a:t>Using the boundaries from the self-reflection exercise practice, in your small groups, directly stating your boundaries. </a:t>
            </a:r>
            <a:endParaRPr b="1" sz="2000"/>
          </a:p>
          <a:p>
            <a:pPr indent="0" lvl="0" marL="0" rtl="0" algn="l">
              <a:spcBef>
                <a:spcPts val="0"/>
              </a:spcBef>
              <a:spcAft>
                <a:spcPts val="0"/>
              </a:spcAft>
              <a:buNone/>
            </a:pPr>
            <a:r>
              <a:t/>
            </a:r>
            <a:endParaRPr sz="1800"/>
          </a:p>
          <a:p>
            <a:pPr indent="0" lvl="0" marL="0" rtl="0" algn="l">
              <a:spcBef>
                <a:spcPts val="0"/>
              </a:spcBef>
              <a:spcAft>
                <a:spcPts val="0"/>
              </a:spcAft>
              <a:buNone/>
            </a:pPr>
            <a:r>
              <a:rPr b="1" lang="en" sz="2000"/>
              <a:t>Use the following prompts to practice stating your need/request, or saying no.</a:t>
            </a:r>
            <a:endParaRPr b="1"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8"/>
          <p:cNvSpPr txBox="1"/>
          <p:nvPr>
            <p:ph type="title"/>
          </p:nvPr>
        </p:nvSpPr>
        <p:spPr>
          <a:xfrm>
            <a:off x="531650" y="558575"/>
            <a:ext cx="65526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Potential Pushback to Boundaries</a:t>
            </a:r>
            <a:endParaRPr/>
          </a:p>
        </p:txBody>
      </p:sp>
      <p:sp>
        <p:nvSpPr>
          <p:cNvPr id="483" name="Google Shape;483;p58"/>
          <p:cNvSpPr txBox="1"/>
          <p:nvPr>
            <p:ph idx="1" type="body"/>
          </p:nvPr>
        </p:nvSpPr>
        <p:spPr>
          <a:xfrm>
            <a:off x="531650" y="2011725"/>
            <a:ext cx="3790200" cy="1205100"/>
          </a:xfrm>
          <a:prstGeom prst="rect">
            <a:avLst/>
          </a:prstGeom>
        </p:spPr>
        <p:txBody>
          <a:bodyPr anchorCtr="0" anchor="t" bIns="68575" lIns="68575" spcFirstLastPara="1" rIns="68575" wrap="square" tIns="68575">
            <a:spAutoFit/>
          </a:bodyPr>
          <a:lstStyle/>
          <a:p>
            <a:pPr indent="-361950" lvl="0" marL="457200" rtl="0" algn="l">
              <a:lnSpc>
                <a:spcPct val="115000"/>
              </a:lnSpc>
              <a:spcBef>
                <a:spcPts val="0"/>
              </a:spcBef>
              <a:spcAft>
                <a:spcPts val="0"/>
              </a:spcAft>
              <a:buSzPts val="2100"/>
              <a:buChar char="●"/>
            </a:pPr>
            <a:r>
              <a:rPr lang="en" sz="2100"/>
              <a:t>Testing Limits</a:t>
            </a:r>
            <a:endParaRPr sz="2100"/>
          </a:p>
          <a:p>
            <a:pPr indent="-361950" lvl="0" marL="457200" rtl="0" algn="l">
              <a:lnSpc>
                <a:spcPct val="115000"/>
              </a:lnSpc>
              <a:spcBef>
                <a:spcPts val="0"/>
              </a:spcBef>
              <a:spcAft>
                <a:spcPts val="0"/>
              </a:spcAft>
              <a:buSzPts val="2100"/>
              <a:buChar char="●"/>
            </a:pPr>
            <a:r>
              <a:rPr lang="en" sz="2100"/>
              <a:t>Ignoring</a:t>
            </a:r>
            <a:endParaRPr sz="2100"/>
          </a:p>
          <a:p>
            <a:pPr indent="-361950" lvl="0" marL="457200" rtl="0" algn="l">
              <a:lnSpc>
                <a:spcPct val="115000"/>
              </a:lnSpc>
              <a:spcBef>
                <a:spcPts val="0"/>
              </a:spcBef>
              <a:spcAft>
                <a:spcPts val="0"/>
              </a:spcAft>
              <a:buSzPts val="2100"/>
              <a:buChar char="●"/>
            </a:pPr>
            <a:r>
              <a:rPr lang="en" sz="2100"/>
              <a:t>Rationalizing &amp; Questioning</a:t>
            </a:r>
            <a:endParaRPr sz="2100"/>
          </a:p>
        </p:txBody>
      </p:sp>
      <p:sp>
        <p:nvSpPr>
          <p:cNvPr id="484" name="Google Shape;484;p58"/>
          <p:cNvSpPr txBox="1"/>
          <p:nvPr>
            <p:ph idx="1" type="body"/>
          </p:nvPr>
        </p:nvSpPr>
        <p:spPr>
          <a:xfrm>
            <a:off x="4620250" y="2011725"/>
            <a:ext cx="3571200" cy="1205100"/>
          </a:xfrm>
          <a:prstGeom prst="rect">
            <a:avLst/>
          </a:prstGeom>
        </p:spPr>
        <p:txBody>
          <a:bodyPr anchorCtr="0" anchor="t" bIns="68575" lIns="68575" spcFirstLastPara="1" rIns="68575" wrap="square" tIns="68575">
            <a:spAutoFit/>
          </a:bodyPr>
          <a:lstStyle/>
          <a:p>
            <a:pPr indent="-361950" lvl="0" marL="457200" rtl="0" algn="l">
              <a:lnSpc>
                <a:spcPct val="115000"/>
              </a:lnSpc>
              <a:spcBef>
                <a:spcPts val="0"/>
              </a:spcBef>
              <a:spcAft>
                <a:spcPts val="0"/>
              </a:spcAft>
              <a:buSzPts val="2100"/>
              <a:buChar char="●"/>
            </a:pPr>
            <a:r>
              <a:rPr lang="en" sz="2100"/>
              <a:t>Defensiveness</a:t>
            </a:r>
            <a:endParaRPr sz="2100"/>
          </a:p>
          <a:p>
            <a:pPr indent="-361950" lvl="0" marL="457200" rtl="0" algn="l">
              <a:lnSpc>
                <a:spcPct val="115000"/>
              </a:lnSpc>
              <a:spcBef>
                <a:spcPts val="0"/>
              </a:spcBef>
              <a:spcAft>
                <a:spcPts val="0"/>
              </a:spcAft>
              <a:buSzPts val="2100"/>
              <a:buChar char="●"/>
            </a:pPr>
            <a:r>
              <a:rPr lang="en" sz="2100"/>
              <a:t>The Silent Treatment</a:t>
            </a:r>
            <a:endParaRPr sz="2100"/>
          </a:p>
          <a:p>
            <a:pPr indent="-361950" lvl="0" marL="457200" rtl="0" algn="l">
              <a:lnSpc>
                <a:spcPct val="115000"/>
              </a:lnSpc>
              <a:spcBef>
                <a:spcPts val="0"/>
              </a:spcBef>
              <a:spcAft>
                <a:spcPts val="0"/>
              </a:spcAft>
              <a:buSzPts val="2100"/>
              <a:buChar char="●"/>
            </a:pPr>
            <a:r>
              <a:rPr lang="en" sz="2100"/>
              <a:t>Ghosting</a:t>
            </a:r>
            <a:endParaRPr sz="2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9"/>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Small Group Discussion</a:t>
            </a:r>
            <a:endParaRPr/>
          </a:p>
        </p:txBody>
      </p:sp>
      <p:sp>
        <p:nvSpPr>
          <p:cNvPr id="490" name="Google Shape;490;p59"/>
          <p:cNvSpPr txBox="1"/>
          <p:nvPr>
            <p:ph idx="2" type="title"/>
          </p:nvPr>
        </p:nvSpPr>
        <p:spPr>
          <a:xfrm>
            <a:off x="6142200" y="1568350"/>
            <a:ext cx="2150100" cy="2216400"/>
          </a:xfrm>
          <a:prstGeom prst="rect">
            <a:avLst/>
          </a:prstGeom>
        </p:spPr>
        <p:txBody>
          <a:bodyPr anchorCtr="0" anchor="t" bIns="68575" lIns="68575" spcFirstLastPara="1" rIns="68575" wrap="square" tIns="68575">
            <a:spAutoFit/>
          </a:bodyPr>
          <a:lstStyle/>
          <a:p>
            <a:pPr indent="-355600" lvl="0" marL="457200" rtl="0" algn="l">
              <a:spcBef>
                <a:spcPts val="0"/>
              </a:spcBef>
              <a:spcAft>
                <a:spcPts val="0"/>
              </a:spcAft>
              <a:buSzPts val="2000"/>
              <a:buChar char="●"/>
            </a:pPr>
            <a:r>
              <a:rPr lang="en"/>
              <a:t>Time</a:t>
            </a:r>
            <a:endParaRPr/>
          </a:p>
          <a:p>
            <a:pPr indent="-355600" lvl="0" marL="457200" rtl="0" algn="l">
              <a:spcBef>
                <a:spcPts val="0"/>
              </a:spcBef>
              <a:spcAft>
                <a:spcPts val="0"/>
              </a:spcAft>
              <a:buSzPts val="2000"/>
              <a:buChar char="●"/>
            </a:pPr>
            <a:r>
              <a:rPr lang="en"/>
              <a:t>Material</a:t>
            </a:r>
            <a:endParaRPr/>
          </a:p>
          <a:p>
            <a:pPr indent="-355600" lvl="0" marL="457200" rtl="0" algn="l">
              <a:spcBef>
                <a:spcPts val="0"/>
              </a:spcBef>
              <a:spcAft>
                <a:spcPts val="0"/>
              </a:spcAft>
              <a:buSzPts val="2000"/>
              <a:buChar char="●"/>
            </a:pPr>
            <a:r>
              <a:rPr lang="en"/>
              <a:t>Sexual </a:t>
            </a:r>
            <a:endParaRPr/>
          </a:p>
          <a:p>
            <a:pPr indent="-355600" lvl="0" marL="457200" rtl="0" algn="l">
              <a:spcBef>
                <a:spcPts val="0"/>
              </a:spcBef>
              <a:spcAft>
                <a:spcPts val="0"/>
              </a:spcAft>
              <a:buSzPts val="2000"/>
              <a:buChar char="●"/>
            </a:pPr>
            <a:r>
              <a:rPr lang="en"/>
              <a:t>Intellectual</a:t>
            </a:r>
            <a:endParaRPr/>
          </a:p>
          <a:p>
            <a:pPr indent="-355600" lvl="0" marL="457200" rtl="0" algn="l">
              <a:spcBef>
                <a:spcPts val="0"/>
              </a:spcBef>
              <a:spcAft>
                <a:spcPts val="0"/>
              </a:spcAft>
              <a:buSzPts val="2000"/>
              <a:buChar char="●"/>
            </a:pPr>
            <a:r>
              <a:rPr lang="en"/>
              <a:t>Emotional </a:t>
            </a:r>
            <a:endParaRPr/>
          </a:p>
          <a:p>
            <a:pPr indent="-355600" lvl="0" marL="457200" rtl="0" algn="l">
              <a:spcBef>
                <a:spcPts val="0"/>
              </a:spcBef>
              <a:spcAft>
                <a:spcPts val="0"/>
              </a:spcAft>
              <a:buSzPts val="2000"/>
              <a:buChar char="●"/>
            </a:pPr>
            <a:r>
              <a:rPr lang="en"/>
              <a:t>Physical</a:t>
            </a:r>
            <a:endParaRPr/>
          </a:p>
        </p:txBody>
      </p:sp>
      <p:sp>
        <p:nvSpPr>
          <p:cNvPr id="491" name="Google Shape;491;p59"/>
          <p:cNvSpPr txBox="1"/>
          <p:nvPr>
            <p:ph idx="1" type="body"/>
          </p:nvPr>
        </p:nvSpPr>
        <p:spPr>
          <a:xfrm>
            <a:off x="748000" y="1538650"/>
            <a:ext cx="50604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900"/>
              <a:t>Whether intentionally or unintentionally, for each of the boundary types finish this sentence:</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b="1" lang="en" sz="1900"/>
              <a:t>“ I have dishonored other people’s boundaries in the following ways…”  </a:t>
            </a:r>
            <a:endParaRPr b="1"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Share how you would handle that situation differently based on something you have learned today.</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0"/>
          <p:cNvSpPr txBox="1"/>
          <p:nvPr>
            <p:ph idx="1" type="subTitle"/>
          </p:nvPr>
        </p:nvSpPr>
        <p:spPr>
          <a:xfrm>
            <a:off x="1155150" y="2104545"/>
            <a:ext cx="3204600" cy="4773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b="1" lang="en" sz="2200">
                <a:solidFill>
                  <a:schemeClr val="accent6"/>
                </a:solidFill>
              </a:rPr>
              <a:t>Self Reflection</a:t>
            </a:r>
            <a:endParaRPr b="1" sz="2200">
              <a:solidFill>
                <a:schemeClr val="accent6"/>
              </a:solidFill>
            </a:endParaRPr>
          </a:p>
        </p:txBody>
      </p:sp>
      <p:sp>
        <p:nvSpPr>
          <p:cNvPr id="497" name="Google Shape;497;p60"/>
          <p:cNvSpPr txBox="1"/>
          <p:nvPr>
            <p:ph idx="4" type="subTitle"/>
          </p:nvPr>
        </p:nvSpPr>
        <p:spPr>
          <a:xfrm>
            <a:off x="4784175" y="3573689"/>
            <a:ext cx="3204600" cy="4773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b="1" lang="en" sz="2200">
                <a:solidFill>
                  <a:schemeClr val="accent6"/>
                </a:solidFill>
              </a:rPr>
              <a:t>Changed Behavior</a:t>
            </a:r>
            <a:endParaRPr b="1" sz="2200">
              <a:solidFill>
                <a:schemeClr val="accent6"/>
              </a:solidFill>
            </a:endParaRPr>
          </a:p>
        </p:txBody>
      </p:sp>
      <p:sp>
        <p:nvSpPr>
          <p:cNvPr id="498" name="Google Shape;498;p60"/>
          <p:cNvSpPr txBox="1"/>
          <p:nvPr>
            <p:ph type="title"/>
          </p:nvPr>
        </p:nvSpPr>
        <p:spPr>
          <a:xfrm>
            <a:off x="2135700" y="345750"/>
            <a:ext cx="4872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4 Parts to Accountability</a:t>
            </a:r>
            <a:endParaRPr/>
          </a:p>
        </p:txBody>
      </p:sp>
      <p:sp>
        <p:nvSpPr>
          <p:cNvPr id="499" name="Google Shape;499;p60"/>
          <p:cNvSpPr txBox="1"/>
          <p:nvPr>
            <p:ph idx="3" type="subTitle"/>
          </p:nvPr>
        </p:nvSpPr>
        <p:spPr>
          <a:xfrm>
            <a:off x="1155150" y="3284039"/>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200">
                <a:solidFill>
                  <a:schemeClr val="accent6"/>
                </a:solidFill>
              </a:rPr>
              <a:t>Repair</a:t>
            </a:r>
            <a:endParaRPr b="1" sz="2200">
              <a:solidFill>
                <a:schemeClr val="accent6"/>
              </a:solidFill>
            </a:endParaRPr>
          </a:p>
        </p:txBody>
      </p:sp>
      <p:sp>
        <p:nvSpPr>
          <p:cNvPr id="500" name="Google Shape;500;p60"/>
          <p:cNvSpPr txBox="1"/>
          <p:nvPr>
            <p:ph idx="2" type="subTitle"/>
          </p:nvPr>
        </p:nvSpPr>
        <p:spPr>
          <a:xfrm>
            <a:off x="4784175" y="1825420"/>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200">
                <a:solidFill>
                  <a:schemeClr val="accent6"/>
                </a:solidFill>
              </a:rPr>
              <a:t>Apology</a:t>
            </a:r>
            <a:endParaRPr b="1" sz="2200">
              <a:solidFill>
                <a:schemeClr val="accent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61"/>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000"/>
              <a:t>“True accountability is not only apologizing, understanding the impact your actions have caused on yourself and others, making amends or reparations to the harmed parties; but most importantly, true accountability is changing your behavior so that the harm, violence, abuse does not happen again.” </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rPr lang="en" sz="1800"/>
              <a:t>-Mia Mingus</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2"/>
          <p:cNvSpPr txBox="1"/>
          <p:nvPr>
            <p:ph type="title"/>
          </p:nvPr>
        </p:nvSpPr>
        <p:spPr>
          <a:xfrm>
            <a:off x="1137750" y="368556"/>
            <a:ext cx="56688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SzPts val="990"/>
              <a:buNone/>
            </a:pPr>
            <a:r>
              <a:rPr lang="en"/>
              <a:t>Resources</a:t>
            </a:r>
            <a:endParaRPr/>
          </a:p>
        </p:txBody>
      </p:sp>
      <p:sp>
        <p:nvSpPr>
          <p:cNvPr id="511" name="Google Shape;511;p62"/>
          <p:cNvSpPr txBox="1"/>
          <p:nvPr/>
        </p:nvSpPr>
        <p:spPr>
          <a:xfrm>
            <a:off x="4530324" y="813300"/>
            <a:ext cx="382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200">
              <a:solidFill>
                <a:schemeClr val="lt2"/>
              </a:solidFill>
              <a:latin typeface="Georgia"/>
              <a:ea typeface="Georgia"/>
              <a:cs typeface="Georgia"/>
              <a:sym typeface="Georgia"/>
            </a:endParaRPr>
          </a:p>
        </p:txBody>
      </p:sp>
      <p:sp>
        <p:nvSpPr>
          <p:cNvPr id="512" name="Google Shape;512;p62"/>
          <p:cNvSpPr txBox="1"/>
          <p:nvPr>
            <p:ph idx="1" type="body"/>
          </p:nvPr>
        </p:nvSpPr>
        <p:spPr>
          <a:xfrm>
            <a:off x="1137750" y="1439450"/>
            <a:ext cx="7517400" cy="30342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250"/>
              <a:t>Terri Cole - Boundary Boss - The Essential Guide to talk true, be seen, and (finally) live free</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en" sz="1250"/>
              <a:t>Nedra Glover Tawwab - Set Boundaries Find Peace (book and workbook)</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en" sz="1250"/>
              <a:t>The School of Life - Heartbreak</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en" sz="1250"/>
              <a:t>Sex, Teens, And Everything In Between -  Shafia Zaloom</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en" sz="1250"/>
              <a:t>https://yellowchaircollective.com/boundaries-in-the-context-of-asian-american-households/</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en" sz="1250"/>
              <a:t>https://ct.counseling.org/2021/10/the-sensitivity-of-boundary-setting-in-collectivist-cultures/ - For therapists but really applicable to us and our workshop </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en" sz="1250"/>
              <a:t>https://mojia.medium.com/a-collectivists-discomfort-in-an-individualistic-culture-6b458270890e </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en" sz="1250"/>
              <a:t>https://peggywangmo.medium.com/what-does-setting-boundaries-mean-in-different-cultures-197e3412cce8</a:t>
            </a:r>
            <a:endParaRPr sz="125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16" name="Shape 516"/>
        <p:cNvGrpSpPr/>
        <p:nvPr/>
      </p:nvGrpSpPr>
      <p:grpSpPr>
        <a:xfrm>
          <a:off x="0" y="0"/>
          <a:ext cx="0" cy="0"/>
          <a:chOff x="0" y="0"/>
          <a:chExt cx="0" cy="0"/>
        </a:xfrm>
      </p:grpSpPr>
      <p:sp>
        <p:nvSpPr>
          <p:cNvPr id="517" name="Google Shape;517;p63"/>
          <p:cNvSpPr txBox="1"/>
          <p:nvPr>
            <p:ph type="title"/>
          </p:nvPr>
        </p:nvSpPr>
        <p:spPr>
          <a:xfrm>
            <a:off x="1207350" y="1917188"/>
            <a:ext cx="6729300" cy="1903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5400"/>
              <a:t>Thank You!</a:t>
            </a:r>
            <a:endParaRPr sz="5400"/>
          </a:p>
        </p:txBody>
      </p:sp>
      <p:sp>
        <p:nvSpPr>
          <p:cNvPr id="518" name="Google Shape;518;p63"/>
          <p:cNvSpPr txBox="1"/>
          <p:nvPr>
            <p:ph idx="1" type="subTitle"/>
          </p:nvPr>
        </p:nvSpPr>
        <p:spPr>
          <a:xfrm>
            <a:off x="2008038" y="-47625"/>
            <a:ext cx="5127900" cy="5736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sz="1800"/>
              <a:t>Nest</a:t>
            </a:r>
            <a:endParaRPr sz="1800"/>
          </a:p>
          <a:p>
            <a:pPr indent="0" lvl="0" marL="0" rtl="0" algn="ctr">
              <a:spcBef>
                <a:spcPts val="0"/>
              </a:spcBef>
              <a:spcAft>
                <a:spcPts val="0"/>
              </a:spcAft>
              <a:buNone/>
            </a:pPr>
            <a:r>
              <a:rPr lang="en" sz="1800"/>
              <a:t>You Belong Here©</a:t>
            </a:r>
            <a:endParaRPr sz="1800"/>
          </a:p>
        </p:txBody>
      </p:sp>
      <p:sp>
        <p:nvSpPr>
          <p:cNvPr id="519" name="Google Shape;519;p63"/>
          <p:cNvSpPr txBox="1"/>
          <p:nvPr>
            <p:ph idx="2" type="subTitle"/>
          </p:nvPr>
        </p:nvSpPr>
        <p:spPr>
          <a:xfrm>
            <a:off x="869149" y="4035575"/>
            <a:ext cx="7608000" cy="3849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1600" u="sng">
                <a:solidFill>
                  <a:schemeClr val="hlink"/>
                </a:solidFill>
                <a:hlinkClick r:id="rId3"/>
              </a:rPr>
              <a:t>www.nestfoundation.org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39"/>
          <p:cNvPicPr preferRelativeResize="0"/>
          <p:nvPr/>
        </p:nvPicPr>
        <p:blipFill rotWithShape="1">
          <a:blip r:embed="rId3">
            <a:alphaModFix/>
          </a:blip>
          <a:srcRect b="0" l="0" r="0" t="24625"/>
          <a:stretch/>
        </p:blipFill>
        <p:spPr>
          <a:xfrm>
            <a:off x="4717725" y="1263325"/>
            <a:ext cx="3564525" cy="2518850"/>
          </a:xfrm>
          <a:prstGeom prst="rect">
            <a:avLst/>
          </a:prstGeom>
          <a:noFill/>
          <a:ln>
            <a:noFill/>
          </a:ln>
        </p:spPr>
      </p:pic>
      <p:sp>
        <p:nvSpPr>
          <p:cNvPr id="331" name="Google Shape;331;p39"/>
          <p:cNvSpPr txBox="1"/>
          <p:nvPr>
            <p:ph type="title"/>
          </p:nvPr>
        </p:nvSpPr>
        <p:spPr>
          <a:xfrm>
            <a:off x="478519" y="1271475"/>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Content Warning</a:t>
            </a:r>
            <a:endParaRPr/>
          </a:p>
        </p:txBody>
      </p:sp>
      <p:sp>
        <p:nvSpPr>
          <p:cNvPr id="332" name="Google Shape;332;p39"/>
          <p:cNvSpPr txBox="1"/>
          <p:nvPr>
            <p:ph idx="1" type="body"/>
          </p:nvPr>
        </p:nvSpPr>
        <p:spPr>
          <a:xfrm>
            <a:off x="478519" y="2315969"/>
            <a:ext cx="4057200" cy="15642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This presentation contains conversations about interpersonal interaction and healthy communication, which can feel challenging. Leave your comfort zone, but please take care of yourself. Be just uncomfortable enough. </a:t>
            </a:r>
            <a:r>
              <a:rPr lang="en"/>
              <a:t>This is your only activation warning.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0"/>
          <p:cNvSpPr txBox="1"/>
          <p:nvPr>
            <p:ph idx="1" type="subTitle"/>
          </p:nvPr>
        </p:nvSpPr>
        <p:spPr>
          <a:xfrm>
            <a:off x="3402471" y="861370"/>
            <a:ext cx="5395200" cy="671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b="1" lang="en"/>
              <a:t>Create a comprehensive understanding of what boundaries are.</a:t>
            </a:r>
            <a:endParaRPr b="1"/>
          </a:p>
        </p:txBody>
      </p:sp>
      <p:sp>
        <p:nvSpPr>
          <p:cNvPr id="338" name="Google Shape;338;p40"/>
          <p:cNvSpPr txBox="1"/>
          <p:nvPr>
            <p:ph idx="2" type="subTitle"/>
          </p:nvPr>
        </p:nvSpPr>
        <p:spPr>
          <a:xfrm>
            <a:off x="3402471" y="1709232"/>
            <a:ext cx="5395200" cy="671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b="1" lang="en"/>
              <a:t>Examine how our own socialization impacts this conversation.</a:t>
            </a:r>
            <a:endParaRPr b="1"/>
          </a:p>
        </p:txBody>
      </p:sp>
      <p:sp>
        <p:nvSpPr>
          <p:cNvPr id="339" name="Google Shape;339;p40"/>
          <p:cNvSpPr txBox="1"/>
          <p:nvPr>
            <p:ph idx="3" type="subTitle"/>
          </p:nvPr>
        </p:nvSpPr>
        <p:spPr>
          <a:xfrm>
            <a:off x="3402471" y="2557084"/>
            <a:ext cx="5395200" cy="671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b="1" lang="en"/>
              <a:t>Explore personal experiences with boundary violations.</a:t>
            </a:r>
            <a:endParaRPr b="1"/>
          </a:p>
        </p:txBody>
      </p:sp>
      <p:sp>
        <p:nvSpPr>
          <p:cNvPr id="340" name="Google Shape;340;p40"/>
          <p:cNvSpPr txBox="1"/>
          <p:nvPr>
            <p:ph idx="4" type="subTitle"/>
          </p:nvPr>
        </p:nvSpPr>
        <p:spPr>
          <a:xfrm>
            <a:off x="3402471" y="3404946"/>
            <a:ext cx="5395200" cy="671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b="1" lang="en"/>
              <a:t>Brainstorm successful boundary enforcement and conversation tactics.</a:t>
            </a:r>
            <a:endParaRPr b="1"/>
          </a:p>
        </p:txBody>
      </p:sp>
      <p:sp>
        <p:nvSpPr>
          <p:cNvPr id="341" name="Google Shape;341;p40"/>
          <p:cNvSpPr txBox="1"/>
          <p:nvPr>
            <p:ph idx="5" type="subTitle"/>
          </p:nvPr>
        </p:nvSpPr>
        <p:spPr>
          <a:xfrm>
            <a:off x="3402471" y="4253009"/>
            <a:ext cx="5395200" cy="671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b="1" lang="en"/>
              <a:t>Create more comfort around having these conversations!</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1"/>
          <p:cNvSpPr txBox="1"/>
          <p:nvPr/>
        </p:nvSpPr>
        <p:spPr>
          <a:xfrm>
            <a:off x="-17862" y="3993600"/>
            <a:ext cx="53865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2000"/>
              </a:spcAft>
              <a:buNone/>
            </a:pPr>
            <a:r>
              <a:t/>
            </a:r>
            <a:endParaRPr sz="1900">
              <a:solidFill>
                <a:schemeClr val="dk1"/>
              </a:solidFill>
              <a:latin typeface="Old Standard TT"/>
              <a:ea typeface="Old Standard TT"/>
              <a:cs typeface="Old Standard TT"/>
              <a:sym typeface="Old Standard TT"/>
            </a:endParaRPr>
          </a:p>
        </p:txBody>
      </p:sp>
      <p:sp>
        <p:nvSpPr>
          <p:cNvPr id="347" name="Google Shape;347;p41"/>
          <p:cNvSpPr txBox="1"/>
          <p:nvPr>
            <p:ph type="title"/>
          </p:nvPr>
        </p:nvSpPr>
        <p:spPr>
          <a:xfrm>
            <a:off x="737550" y="1011350"/>
            <a:ext cx="22191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The Cultural Iceberg</a:t>
            </a:r>
            <a:endParaRPr/>
          </a:p>
        </p:txBody>
      </p:sp>
      <p:pic>
        <p:nvPicPr>
          <p:cNvPr id="348" name="Google Shape;348;p41"/>
          <p:cNvPicPr preferRelativeResize="0"/>
          <p:nvPr/>
        </p:nvPicPr>
        <p:blipFill>
          <a:blip r:embed="rId3">
            <a:alphaModFix/>
          </a:blip>
          <a:stretch>
            <a:fillRect/>
          </a:stretch>
        </p:blipFill>
        <p:spPr>
          <a:xfrm>
            <a:off x="5167127" y="134350"/>
            <a:ext cx="3005200" cy="4193374"/>
          </a:xfrm>
          <a:prstGeom prst="rect">
            <a:avLst/>
          </a:prstGeom>
          <a:noFill/>
          <a:ln>
            <a:noFill/>
          </a:ln>
        </p:spPr>
      </p:pic>
      <p:pic>
        <p:nvPicPr>
          <p:cNvPr id="349" name="Google Shape;349;p41"/>
          <p:cNvPicPr preferRelativeResize="0"/>
          <p:nvPr/>
        </p:nvPicPr>
        <p:blipFill>
          <a:blip r:embed="rId4">
            <a:alphaModFix/>
          </a:blip>
          <a:stretch>
            <a:fillRect/>
          </a:stretch>
        </p:blipFill>
        <p:spPr>
          <a:xfrm>
            <a:off x="3335500" y="2897475"/>
            <a:ext cx="1666800" cy="1430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2"/>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What are Boundaries?</a:t>
            </a:r>
            <a:endParaRPr/>
          </a:p>
        </p:txBody>
      </p:sp>
      <p:sp>
        <p:nvSpPr>
          <p:cNvPr id="355" name="Google Shape;355;p42"/>
          <p:cNvSpPr txBox="1"/>
          <p:nvPr>
            <p:ph idx="1" type="body"/>
          </p:nvPr>
        </p:nvSpPr>
        <p:spPr>
          <a:xfrm>
            <a:off x="928775" y="1556150"/>
            <a:ext cx="7286400" cy="2641200"/>
          </a:xfrm>
          <a:prstGeom prst="rect">
            <a:avLst/>
          </a:prstGeom>
        </p:spPr>
        <p:txBody>
          <a:bodyPr anchorCtr="0" anchor="t" bIns="68575" lIns="68575" spcFirstLastPara="1" rIns="68575" wrap="square" tIns="6857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sz="2400">
                <a:solidFill>
                  <a:srgbClr val="FF816A"/>
                </a:solidFill>
                <a:latin typeface="Poppins"/>
                <a:ea typeface="Poppins"/>
                <a:cs typeface="Poppins"/>
                <a:sym typeface="Poppins"/>
              </a:rPr>
              <a:t>Boundaries are expectations and needs that help us feel safe and comfortable in our relationships.</a:t>
            </a:r>
            <a:endParaRPr b="1" sz="2400">
              <a:solidFill>
                <a:srgbClr val="FF816A"/>
              </a:solidFill>
              <a:latin typeface="Poppins"/>
              <a:ea typeface="Poppins"/>
              <a:cs typeface="Poppins"/>
              <a:sym typeface="Poppins"/>
            </a:endParaRPr>
          </a:p>
          <a:p>
            <a:pPr indent="0" lvl="0" marL="0" rtl="0" algn="l">
              <a:spcBef>
                <a:spcPts val="0"/>
              </a:spcBef>
              <a:spcAft>
                <a:spcPts val="0"/>
              </a:spcAft>
              <a:buNone/>
            </a:pPr>
            <a:r>
              <a:t/>
            </a:r>
            <a:endParaRPr b="1" sz="2400">
              <a:solidFill>
                <a:srgbClr val="FF816A"/>
              </a:solidFill>
              <a:latin typeface="Poppins"/>
              <a:ea typeface="Poppins"/>
              <a:cs typeface="Poppins"/>
              <a:sym typeface="Poppins"/>
            </a:endParaRPr>
          </a:p>
          <a:p>
            <a:pPr indent="0" lvl="0" marL="0" rtl="0" algn="l">
              <a:lnSpc>
                <a:spcPct val="115000"/>
              </a:lnSpc>
              <a:spcBef>
                <a:spcPts val="0"/>
              </a:spcBef>
              <a:spcAft>
                <a:spcPts val="0"/>
              </a:spcAft>
              <a:buNone/>
            </a:pPr>
            <a:r>
              <a:rPr b="1" lang="en" sz="2400">
                <a:solidFill>
                  <a:srgbClr val="43919B"/>
                </a:solidFill>
                <a:latin typeface="Poppins"/>
                <a:ea typeface="Poppins"/>
                <a:cs typeface="Poppins"/>
                <a:sym typeface="Poppins"/>
              </a:rPr>
              <a:t>What are some examples of boundaries that we can think of?</a:t>
            </a:r>
            <a:endParaRPr b="1" sz="2400">
              <a:solidFill>
                <a:srgbClr val="FF816A"/>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3"/>
          <p:cNvSpPr txBox="1"/>
          <p:nvPr>
            <p:ph type="title"/>
          </p:nvPr>
        </p:nvSpPr>
        <p:spPr>
          <a:xfrm>
            <a:off x="1207350" y="1180463"/>
            <a:ext cx="6729300" cy="31554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2100"/>
              <a:t>“Boundaries are the lines that separate between one person and another. Boundaries help us distinguish what is me, and what is you—whether it is your physical space, feelings, thoughts, responsibilities, needs, or preferences, each individual has different boundaries. We all have different needs and standards on what is acceptable to us.”</a:t>
            </a:r>
            <a:endParaRPr sz="2100"/>
          </a:p>
          <a:p>
            <a:pPr indent="0" lvl="0" marL="0" rtl="0" algn="ctr">
              <a:spcBef>
                <a:spcPts val="0"/>
              </a:spcBef>
              <a:spcAft>
                <a:spcPts val="0"/>
              </a:spcAft>
              <a:buNone/>
            </a:pPr>
            <a:r>
              <a:rPr lang="en" sz="1000"/>
              <a:t> </a:t>
            </a:r>
            <a:endParaRPr sz="1000"/>
          </a:p>
          <a:p>
            <a:pPr indent="0" lvl="0" marL="0" rtl="0" algn="ctr">
              <a:spcBef>
                <a:spcPts val="0"/>
              </a:spcBef>
              <a:spcAft>
                <a:spcPts val="0"/>
              </a:spcAft>
              <a:buNone/>
            </a:pPr>
            <a:r>
              <a:rPr b="0" lang="en" sz="1800"/>
              <a:t>- Yellow Chair Collective</a:t>
            </a:r>
            <a:endParaRPr b="0"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4"/>
          <p:cNvSpPr txBox="1"/>
          <p:nvPr>
            <p:ph type="title"/>
          </p:nvPr>
        </p:nvSpPr>
        <p:spPr>
          <a:xfrm>
            <a:off x="1670288" y="345750"/>
            <a:ext cx="58035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Boundaries</a:t>
            </a:r>
            <a:endParaRPr/>
          </a:p>
        </p:txBody>
      </p:sp>
      <p:sp>
        <p:nvSpPr>
          <p:cNvPr id="366" name="Google Shape;366;p44"/>
          <p:cNvSpPr txBox="1"/>
          <p:nvPr>
            <p:ph idx="2" type="subTitle"/>
          </p:nvPr>
        </p:nvSpPr>
        <p:spPr>
          <a:xfrm>
            <a:off x="482175" y="2454775"/>
            <a:ext cx="2455800" cy="18624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1600"/>
              <a:t>Boundaries are a safeguard to overextending yourself and others. They can help define our relationships with others and facilitate healthy communication. </a:t>
            </a:r>
            <a:endParaRPr sz="1600"/>
          </a:p>
        </p:txBody>
      </p:sp>
      <p:sp>
        <p:nvSpPr>
          <p:cNvPr id="367" name="Google Shape;367;p44"/>
          <p:cNvSpPr txBox="1"/>
          <p:nvPr>
            <p:ph idx="4" type="subTitle"/>
          </p:nvPr>
        </p:nvSpPr>
        <p:spPr>
          <a:xfrm>
            <a:off x="3396825" y="2454775"/>
            <a:ext cx="2455800" cy="11235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1600"/>
              <a:t>Boundaries look different for everyone! </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 sz="1600"/>
              <a:t>When unsure, ask. </a:t>
            </a:r>
            <a:endParaRPr sz="1600"/>
          </a:p>
        </p:txBody>
      </p:sp>
      <p:sp>
        <p:nvSpPr>
          <p:cNvPr id="368" name="Google Shape;368;p44"/>
          <p:cNvSpPr txBox="1"/>
          <p:nvPr>
            <p:ph idx="6" type="subTitle"/>
          </p:nvPr>
        </p:nvSpPr>
        <p:spPr>
          <a:xfrm>
            <a:off x="6197175" y="2454775"/>
            <a:ext cx="2455800" cy="16161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1600"/>
              <a:t> It’s important to not make any assumptions about what other people’s boundaries are, or even what they understand boundaries to be.</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5"/>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Naming our positionalities.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