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Poppins"/>
      <p:regular r:id="rId32"/>
      <p:bold r:id="rId33"/>
      <p:italic r:id="rId34"/>
      <p:boldItalic r:id="rId35"/>
    </p:embeddedFont>
    <p:embeddedFont>
      <p:font typeface="Cabin"/>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oppins-bold.fntdata"/><Relationship Id="rId10" Type="http://schemas.openxmlformats.org/officeDocument/2006/relationships/slide" Target="slides/slide5.xml"/><Relationship Id="rId32" Type="http://schemas.openxmlformats.org/officeDocument/2006/relationships/font" Target="fonts/Poppins-regular.fntdata"/><Relationship Id="rId13" Type="http://schemas.openxmlformats.org/officeDocument/2006/relationships/slide" Target="slides/slide8.xml"/><Relationship Id="rId35" Type="http://schemas.openxmlformats.org/officeDocument/2006/relationships/font" Target="fonts/Poppins-boldItalic.fntdata"/><Relationship Id="rId12" Type="http://schemas.openxmlformats.org/officeDocument/2006/relationships/slide" Target="slides/slide7.xml"/><Relationship Id="rId34" Type="http://schemas.openxmlformats.org/officeDocument/2006/relationships/font" Target="fonts/Poppins-italic.fntdata"/><Relationship Id="rId15" Type="http://schemas.openxmlformats.org/officeDocument/2006/relationships/slide" Target="slides/slide10.xml"/><Relationship Id="rId37" Type="http://schemas.openxmlformats.org/officeDocument/2006/relationships/font" Target="fonts/Cabin-bold.fntdata"/><Relationship Id="rId14" Type="http://schemas.openxmlformats.org/officeDocument/2006/relationships/slide" Target="slides/slide9.xml"/><Relationship Id="rId36" Type="http://schemas.openxmlformats.org/officeDocument/2006/relationships/font" Target="fonts/Cabin-regular.fntdata"/><Relationship Id="rId17" Type="http://schemas.openxmlformats.org/officeDocument/2006/relationships/slide" Target="slides/slide12.xml"/><Relationship Id="rId39" Type="http://schemas.openxmlformats.org/officeDocument/2006/relationships/font" Target="fonts/Cabin-boldItalic.fntdata"/><Relationship Id="rId16" Type="http://schemas.openxmlformats.org/officeDocument/2006/relationships/slide" Target="slides/slide11.xml"/><Relationship Id="rId38" Type="http://schemas.openxmlformats.org/officeDocument/2006/relationships/font" Target="fonts/Cabin-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GQuXmAIcdCw" TargetMode="External"/><Relationship Id="rId3" Type="http://schemas.openxmlformats.org/officeDocument/2006/relationships/hyperlink" Target="https://youtu.be/GQuXmAIcdCw"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d6bf5982e2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d6bf5982e2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D1C1D"/>
                </a:solidFill>
                <a:highlight>
                  <a:srgbClr val="FFF2CC"/>
                </a:highlight>
                <a:latin typeface="Avenir"/>
                <a:ea typeface="Avenir"/>
                <a:cs typeface="Avenir"/>
                <a:sym typeface="Avenir"/>
              </a:rPr>
              <a:t>*Compassionate response reminder* Teaching prevention education helps provide students with language and tools to define and identify abuse. Often while teaching prevention education, students will disclose experiences of harm or abuse to trusted adults. This lesson is trauma-informed and has been designed to acknowledge the varied experiences students may have. Before teaching please be sure to have viewed the Compassionate Response video  and revisit as necessary to ensure you feel equipped to respond to instances of disclosure with a compassionate, trauma-informed approach. Please also confer with other school staff on how to handle student disclosures and navigate sensitive topics raised during these lessons.</a:t>
            </a:r>
            <a:endParaRPr>
              <a:solidFill>
                <a:schemeClr val="dk1"/>
              </a:solidFill>
              <a:highlight>
                <a:srgbClr val="FFF2CC"/>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Speaker notes key</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Italics</a:t>
            </a:r>
            <a:r>
              <a:rPr lang="en">
                <a:solidFill>
                  <a:schemeClr val="dk1"/>
                </a:solidFill>
                <a:latin typeface="Avenir"/>
                <a:ea typeface="Avenir"/>
                <a:cs typeface="Avenir"/>
                <a:sym typeface="Avenir"/>
              </a:rPr>
              <a:t> = notes to teacher </a:t>
            </a:r>
            <a:r>
              <a:rPr i="1" lang="en" u="sng">
                <a:solidFill>
                  <a:schemeClr val="dk1"/>
                </a:solidFill>
                <a:latin typeface="Avenir"/>
                <a:ea typeface="Avenir"/>
                <a:cs typeface="Avenir"/>
                <a:sym typeface="Avenir"/>
              </a:rPr>
              <a:t>(not to be read aloud) </a:t>
            </a:r>
            <a:endParaRPr i="1" u="sng">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Avenir"/>
                <a:ea typeface="Avenir"/>
                <a:cs typeface="Avenir"/>
                <a:sym typeface="Avenir"/>
              </a:rPr>
              <a:t>Text</a:t>
            </a:r>
            <a:r>
              <a:rPr lang="en">
                <a:solidFill>
                  <a:schemeClr val="dk1"/>
                </a:solidFill>
                <a:latin typeface="Avenir"/>
                <a:ea typeface="Avenir"/>
                <a:cs typeface="Avenir"/>
                <a:sym typeface="Avenir"/>
              </a:rPr>
              <a:t> = Language to read verbatim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2CC"/>
                </a:highlight>
                <a:latin typeface="Avenir"/>
                <a:ea typeface="Avenir"/>
                <a:cs typeface="Avenir"/>
                <a:sym typeface="Avenir"/>
              </a:rPr>
              <a:t>Yellow highlight </a:t>
            </a:r>
            <a:r>
              <a:rPr lang="en">
                <a:solidFill>
                  <a:schemeClr val="dk1"/>
                </a:solidFill>
                <a:latin typeface="Avenir"/>
                <a:ea typeface="Avenir"/>
                <a:cs typeface="Avenir"/>
                <a:sym typeface="Avenir"/>
              </a:rPr>
              <a:t>= special considerations or modifications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1200"/>
              </a:spcBef>
              <a:spcAft>
                <a:spcPts val="1200"/>
              </a:spcAft>
              <a:buNone/>
            </a:pPr>
            <a:r>
              <a:t/>
            </a:r>
            <a:endParaRPr>
              <a:solidFill>
                <a:srgbClr val="1D1C1D"/>
              </a:solidFill>
              <a:highlight>
                <a:srgbClr val="FFFF00"/>
              </a:highlight>
              <a:latin typeface="Cabin"/>
              <a:ea typeface="Cabin"/>
              <a:cs typeface="Cabin"/>
              <a:sym typeface="Cabi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d6bf5982e2_0_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d6bf5982e2_0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rPr lang="en">
                <a:solidFill>
                  <a:srgbClr val="222222"/>
                </a:solidFill>
                <a:latin typeface="Avenir"/>
                <a:ea typeface="Avenir"/>
                <a:cs typeface="Avenir"/>
                <a:sym typeface="Avenir"/>
              </a:rPr>
              <a:t>SAY: </a:t>
            </a:r>
            <a:r>
              <a:rPr lang="en">
                <a:solidFill>
                  <a:schemeClr val="dk1"/>
                </a:solidFill>
                <a:latin typeface="Avenir"/>
                <a:ea typeface="Avenir"/>
                <a:cs typeface="Avenir"/>
                <a:sym typeface="Avenir"/>
              </a:rPr>
              <a:t>One of the most exciting parts about being __ years old is that you are learning all about YOU! When you need rest, What foods you like, Listening to your body, What makes you feel good, How to manage big emotions, Ask for help, Advocate for yourself, and ultimately you are learning how to be the boss of your own body.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A big part of learning growing up comes with knowing what is safe and what is unsafe as it relates to your body. Now that we talked about how to keep you safe online,  we are going to talk about the safety of your body.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b="1">
              <a:solidFill>
                <a:schemeClr val="dk1"/>
              </a:solidFill>
              <a:latin typeface="Avenir"/>
              <a:ea typeface="Avenir"/>
              <a:cs typeface="Avenir"/>
              <a:sym typeface="Avenir"/>
            </a:endParaRPr>
          </a:p>
          <a:p>
            <a:pPr indent="0" lvl="0" marL="0" rtl="0" algn="l">
              <a:spcBef>
                <a:spcPts val="0"/>
              </a:spcBef>
              <a:spcAft>
                <a:spcPts val="0"/>
              </a:spcAft>
              <a:buNone/>
            </a:pPr>
            <a:r>
              <a:t/>
            </a:r>
            <a:endParaRPr b="1">
              <a:solidFill>
                <a:schemeClr val="dk1"/>
              </a:solidFill>
              <a:latin typeface="Avenir"/>
              <a:ea typeface="Avenir"/>
              <a:cs typeface="Avenir"/>
              <a:sym typeface="Avenir"/>
            </a:endParaRPr>
          </a:p>
          <a:p>
            <a:pPr indent="0" lvl="0" marL="0" rtl="0" algn="l">
              <a:spcBef>
                <a:spcPts val="0"/>
              </a:spcBef>
              <a:spcAft>
                <a:spcPts val="0"/>
              </a:spcAft>
              <a:buNone/>
            </a:pPr>
            <a:r>
              <a:t/>
            </a:r>
            <a:endParaRPr b="1">
              <a:solidFill>
                <a:schemeClr val="dk1"/>
              </a:solidFill>
              <a:latin typeface="Avenir"/>
              <a:ea typeface="Avenir"/>
              <a:cs typeface="Avenir"/>
              <a:sym typeface="Avenir"/>
            </a:endParaRPr>
          </a:p>
          <a:p>
            <a:pPr indent="0" lvl="0" marL="0" rtl="0" algn="l">
              <a:spcBef>
                <a:spcPts val="0"/>
              </a:spcBef>
              <a:spcAft>
                <a:spcPts val="0"/>
              </a:spcAft>
              <a:buNone/>
            </a:pPr>
            <a:r>
              <a:rPr b="1" lang="en">
                <a:solidFill>
                  <a:schemeClr val="dk1"/>
                </a:solidFill>
                <a:latin typeface="Avenir"/>
                <a:ea typeface="Avenir"/>
                <a:cs typeface="Avenir"/>
                <a:sym typeface="Avenir"/>
              </a:rPr>
              <a:t>  </a:t>
            </a:r>
            <a:endParaRPr>
              <a:latin typeface="Avenir"/>
              <a:ea typeface="Avenir"/>
              <a:cs typeface="Avenir"/>
              <a:sym typeface="Aveni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d6bf5982e2_0_9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d6bf5982e2_0_9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5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rgbClr val="222222"/>
                </a:solidFill>
                <a:latin typeface="Avenir"/>
                <a:ea typeface="Avenir"/>
                <a:cs typeface="Avenir"/>
                <a:sym typeface="Avenir"/>
              </a:rPr>
              <a:t>ASK: </a:t>
            </a:r>
            <a:r>
              <a:rPr lang="en">
                <a:solidFill>
                  <a:schemeClr val="dk1"/>
                </a:solidFill>
                <a:latin typeface="Avenir"/>
                <a:ea typeface="Avenir"/>
                <a:cs typeface="Avenir"/>
                <a:sym typeface="Avenir"/>
              </a:rPr>
              <a:t>What are some things you are learning about yourself right now?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SAY: Students share in pairs (on the carpet) or in small groups (at desks/tables). Offer a personal example to model for students. Example: When I was younger, I realized that I don’t like to run, but that I love riding my bike. I am still the same way!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Let students share in pairs/small groups then do a share out. Listen and affirm student responses.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Learning how to take care of you is one of the most important things you learn at this age. What hobbies you enjoy, what your hopes and dreams are, how you like to be treated, etc. This is such an exciting time in your life! Part of learning how to take care of you is always knowing that your body is yours. You are the boss of your body!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We are going to learn more today about safe and unsafe touches.</a:t>
            </a:r>
            <a:endParaRPr>
              <a:latin typeface="Avenir"/>
              <a:ea typeface="Avenir"/>
              <a:cs typeface="Avenir"/>
              <a:sym typeface="Aveni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d6bf5982e2_0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d6bf5982e2_0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rgbClr val="222222"/>
                </a:solidFill>
                <a:latin typeface="Avenir"/>
                <a:ea typeface="Avenir"/>
                <a:cs typeface="Avenir"/>
                <a:sym typeface="Avenir"/>
              </a:rPr>
              <a:t>SAY: </a:t>
            </a:r>
            <a:r>
              <a:rPr lang="en">
                <a:latin typeface="Avenir"/>
                <a:ea typeface="Avenir"/>
                <a:cs typeface="Avenir"/>
                <a:sym typeface="Avenir"/>
              </a:rPr>
              <a:t>We are learning a new rule today that relates to unsafe touches. It is called the bathing suit rule. </a:t>
            </a:r>
            <a:endParaRPr>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latin typeface="Avenir"/>
                <a:ea typeface="Avenir"/>
                <a:cs typeface="Avenir"/>
                <a:sym typeface="Avenir"/>
              </a:rPr>
              <a:t>ASK: </a:t>
            </a:r>
            <a:r>
              <a:rPr lang="en">
                <a:latin typeface="Avenir"/>
                <a:ea typeface="Avenir"/>
                <a:cs typeface="Avenir"/>
                <a:sym typeface="Avenir"/>
              </a:rPr>
              <a:t>What is it called? Have students call back: the bathing suit rule. </a:t>
            </a:r>
            <a:endParaRPr>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latin typeface="Avenir"/>
                <a:ea typeface="Avenir"/>
                <a:cs typeface="Avenir"/>
                <a:sym typeface="Avenir"/>
              </a:rPr>
              <a:t>Think about when you go swimming and what your bathing suit usually looks like. </a:t>
            </a:r>
            <a:r>
              <a:rPr i="1" lang="en">
                <a:latin typeface="Avenir"/>
                <a:ea typeface="Avenir"/>
                <a:cs typeface="Avenir"/>
                <a:sym typeface="Avenir"/>
              </a:rPr>
              <a:t>Pause. </a:t>
            </a:r>
            <a:r>
              <a:rPr lang="en">
                <a:latin typeface="Avenir"/>
                <a:ea typeface="Avenir"/>
                <a:cs typeface="Avenir"/>
                <a:sym typeface="Avenir"/>
              </a:rPr>
              <a:t>The area this covers is called your bathing suit area. It is a private area. </a:t>
            </a:r>
            <a:endParaRPr>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0"/>
              </a:spcBef>
              <a:spcAft>
                <a:spcPts val="0"/>
              </a:spcAft>
              <a:buNone/>
            </a:pPr>
            <a:r>
              <a:rPr lang="en">
                <a:latin typeface="Avenir"/>
                <a:ea typeface="Avenir"/>
                <a:cs typeface="Avenir"/>
                <a:sym typeface="Avenir"/>
              </a:rPr>
              <a:t>ALL ADULTS KNOW THE BATHING SUIT RULE. </a:t>
            </a:r>
            <a:endParaRPr>
              <a:latin typeface="Avenir"/>
              <a:ea typeface="Avenir"/>
              <a:cs typeface="Avenir"/>
              <a:sym typeface="Aveni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d6bf5982e2_0_9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d6bf5982e2_0_9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a:t>
            </a:r>
            <a:r>
              <a:rPr lang="en">
                <a:solidFill>
                  <a:schemeClr val="dk1"/>
                </a:solidFill>
                <a:latin typeface="Avenir"/>
                <a:ea typeface="Avenir"/>
                <a:cs typeface="Avenir"/>
                <a:sym typeface="Avenir"/>
              </a:rPr>
              <a:t>Here are 3 parts of the bathing suit rule: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It is NEVER okay for: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An adult or child to </a:t>
            </a:r>
            <a:r>
              <a:rPr i="1" lang="en" u="sng">
                <a:solidFill>
                  <a:schemeClr val="dk1"/>
                </a:solidFill>
                <a:latin typeface="Avenir"/>
                <a:ea typeface="Avenir"/>
                <a:cs typeface="Avenir"/>
                <a:sym typeface="Avenir"/>
              </a:rPr>
              <a:t>touch</a:t>
            </a:r>
            <a:r>
              <a:rPr i="1" lang="en">
                <a:solidFill>
                  <a:schemeClr val="dk1"/>
                </a:solidFill>
                <a:latin typeface="Avenir"/>
                <a:ea typeface="Avenir"/>
                <a:cs typeface="Avenir"/>
                <a:sym typeface="Avenir"/>
              </a:rPr>
              <a:t> this area. </a:t>
            </a:r>
            <a:r>
              <a:rPr lang="en">
                <a:solidFill>
                  <a:schemeClr val="dk1"/>
                </a:solidFill>
                <a:latin typeface="Avenir"/>
                <a:ea typeface="Avenir"/>
                <a:cs typeface="Avenir"/>
                <a:sym typeface="Avenir"/>
              </a:rPr>
              <a:t>UNLESS they are a doctor and your parent or caregiver is in the room. </a:t>
            </a:r>
            <a:endParaRPr i="1">
              <a:solidFill>
                <a:schemeClr val="dk1"/>
              </a:solidFill>
              <a:latin typeface="Avenir"/>
              <a:ea typeface="Avenir"/>
              <a:cs typeface="Avenir"/>
              <a:sym typeface="Avenir"/>
            </a:endParaRPr>
          </a:p>
          <a:p>
            <a:pPr indent="0" lvl="0" marL="457200" rtl="0" algn="l">
              <a:lnSpc>
                <a:spcPct val="115000"/>
              </a:lnSpc>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You to </a:t>
            </a:r>
            <a:r>
              <a:rPr i="1" lang="en" u="sng">
                <a:solidFill>
                  <a:schemeClr val="dk1"/>
                </a:solidFill>
                <a:latin typeface="Avenir"/>
                <a:ea typeface="Avenir"/>
                <a:cs typeface="Avenir"/>
                <a:sym typeface="Avenir"/>
              </a:rPr>
              <a:t>touch</a:t>
            </a:r>
            <a:r>
              <a:rPr i="1" lang="en">
                <a:solidFill>
                  <a:schemeClr val="dk1"/>
                </a:solidFill>
                <a:latin typeface="Avenir"/>
                <a:ea typeface="Avenir"/>
                <a:cs typeface="Avenir"/>
                <a:sym typeface="Avenir"/>
              </a:rPr>
              <a:t> someone’s bathing suit area</a:t>
            </a:r>
            <a:endParaRPr i="1">
              <a:solidFill>
                <a:schemeClr val="dk1"/>
              </a:solidFill>
              <a:latin typeface="Avenir"/>
              <a:ea typeface="Avenir"/>
              <a:cs typeface="Avenir"/>
              <a:sym typeface="Avenir"/>
            </a:endParaRPr>
          </a:p>
          <a:p>
            <a:pPr indent="0" lvl="0" marL="457200" rtl="0" algn="l">
              <a:lnSpc>
                <a:spcPct val="115000"/>
              </a:lnSpc>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Someone to </a:t>
            </a:r>
            <a:r>
              <a:rPr i="1" lang="en" u="sng">
                <a:solidFill>
                  <a:schemeClr val="dk1"/>
                </a:solidFill>
                <a:latin typeface="Avenir"/>
                <a:ea typeface="Avenir"/>
                <a:cs typeface="Avenir"/>
                <a:sym typeface="Avenir"/>
              </a:rPr>
              <a:t>show you</a:t>
            </a:r>
            <a:r>
              <a:rPr i="1" lang="en">
                <a:solidFill>
                  <a:schemeClr val="dk1"/>
                </a:solidFill>
                <a:latin typeface="Avenir"/>
                <a:ea typeface="Avenir"/>
                <a:cs typeface="Avenir"/>
                <a:sym typeface="Avenir"/>
              </a:rPr>
              <a:t> theirs or </a:t>
            </a:r>
            <a:r>
              <a:rPr i="1" lang="en" u="sng">
                <a:solidFill>
                  <a:schemeClr val="dk1"/>
                </a:solidFill>
                <a:latin typeface="Avenir"/>
                <a:ea typeface="Avenir"/>
                <a:cs typeface="Avenir"/>
                <a:sym typeface="Avenir"/>
              </a:rPr>
              <a:t>ask to see</a:t>
            </a:r>
            <a:r>
              <a:rPr i="1" lang="en">
                <a:solidFill>
                  <a:schemeClr val="dk1"/>
                </a:solidFill>
                <a:latin typeface="Avenir"/>
                <a:ea typeface="Avenir"/>
                <a:cs typeface="Avenir"/>
                <a:sym typeface="Avenir"/>
              </a:rPr>
              <a:t> yours</a:t>
            </a:r>
            <a:endParaRPr>
              <a:latin typeface="Avenir"/>
              <a:ea typeface="Avenir"/>
              <a:cs typeface="Avenir"/>
              <a:sym typeface="Aveni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d6bf5982e2_0_9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1d6bf5982e2_0_9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2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Another important part about growing up, is learning the difference between surprises and secrets.</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Let’s talk about surprises! </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Fun! Usually make everyone feel happy </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Revealed after a short period of time Example: It is your cousin’s birthday next week, and the whole family is throwing a surprise party for them. Your family asks you to not tell about the party. </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ASK: What are some examples of surprises? (gifts, parties, surprise visitor, something unexpected and happy) </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SAY:  Now when it comes to </a:t>
            </a:r>
            <a:r>
              <a:rPr lang="en">
                <a:solidFill>
                  <a:srgbClr val="222222"/>
                </a:solidFill>
                <a:latin typeface="Avenir"/>
                <a:ea typeface="Avenir"/>
                <a:cs typeface="Avenir"/>
                <a:sym typeface="Avenir"/>
              </a:rPr>
              <a:t>Secrets:</a:t>
            </a:r>
            <a:endParaRPr>
              <a:solidFill>
                <a:srgbClr val="222222"/>
              </a:solidFill>
              <a:latin typeface="Avenir"/>
              <a:ea typeface="Avenir"/>
              <a:cs typeface="Avenir"/>
              <a:sym typeface="Avenir"/>
            </a:endParaRPr>
          </a:p>
          <a:p>
            <a:pPr indent="-298450" lvl="0" marL="457200" rtl="0" algn="l">
              <a:lnSpc>
                <a:spcPct val="115000"/>
              </a:lnSpc>
              <a:spcBef>
                <a:spcPts val="1200"/>
              </a:spcBef>
              <a:spcAft>
                <a:spcPts val="0"/>
              </a:spcAft>
              <a:buClr>
                <a:srgbClr val="222222"/>
              </a:buClr>
              <a:buSzPts val="1100"/>
              <a:buFont typeface="Avenir"/>
              <a:buChar char="●"/>
            </a:pPr>
            <a:r>
              <a:rPr lang="en">
                <a:solidFill>
                  <a:srgbClr val="222222"/>
                </a:solidFill>
                <a:latin typeface="Avenir"/>
                <a:ea typeface="Avenir"/>
                <a:cs typeface="Avenir"/>
                <a:sym typeface="Avenir"/>
              </a:rPr>
              <a:t>Stop someone from knowing something </a:t>
            </a:r>
            <a:endParaRPr>
              <a:solidFill>
                <a:srgbClr val="222222"/>
              </a:solidFill>
              <a:latin typeface="Avenir"/>
              <a:ea typeface="Avenir"/>
              <a:cs typeface="Avenir"/>
              <a:sym typeface="Avenir"/>
            </a:endParaRPr>
          </a:p>
          <a:p>
            <a:pPr indent="-298450" lvl="0" marL="457200" rtl="0" algn="l">
              <a:lnSpc>
                <a:spcPct val="115000"/>
              </a:lnSpc>
              <a:spcBef>
                <a:spcPts val="0"/>
              </a:spcBef>
              <a:spcAft>
                <a:spcPts val="0"/>
              </a:spcAft>
              <a:buClr>
                <a:srgbClr val="222222"/>
              </a:buClr>
              <a:buSzPts val="1100"/>
              <a:buFont typeface="Avenir"/>
              <a:buChar char="●"/>
            </a:pPr>
            <a:r>
              <a:rPr lang="en">
                <a:solidFill>
                  <a:srgbClr val="222222"/>
                </a:solidFill>
                <a:latin typeface="Avenir"/>
                <a:ea typeface="Avenir"/>
                <a:cs typeface="Avenir"/>
                <a:sym typeface="Avenir"/>
              </a:rPr>
              <a:t>Can make you feel uncomfortable, sad, mad, or confused. </a:t>
            </a:r>
            <a:endParaRPr>
              <a:solidFill>
                <a:srgbClr val="222222"/>
              </a:solidFill>
              <a:latin typeface="Avenir"/>
              <a:ea typeface="Avenir"/>
              <a:cs typeface="Avenir"/>
              <a:sym typeface="Avenir"/>
            </a:endParaRPr>
          </a:p>
          <a:p>
            <a:pPr indent="-298450" lvl="0" marL="457200" rtl="0" algn="l">
              <a:lnSpc>
                <a:spcPct val="115000"/>
              </a:lnSpc>
              <a:spcBef>
                <a:spcPts val="0"/>
              </a:spcBef>
              <a:spcAft>
                <a:spcPts val="0"/>
              </a:spcAft>
              <a:buClr>
                <a:srgbClr val="222222"/>
              </a:buClr>
              <a:buSzPts val="1100"/>
              <a:buFont typeface="Avenir"/>
              <a:buChar char="●"/>
            </a:pPr>
            <a:r>
              <a:rPr lang="en">
                <a:solidFill>
                  <a:srgbClr val="222222"/>
                </a:solidFill>
                <a:latin typeface="Avenir"/>
                <a:ea typeface="Avenir"/>
                <a:cs typeface="Avenir"/>
                <a:sym typeface="Avenir"/>
              </a:rPr>
              <a:t>Someone wants you to keep it “forever” or to “never tell anyone”</a:t>
            </a:r>
            <a:endParaRPr>
              <a:solidFill>
                <a:srgbClr val="222222"/>
              </a:solidFill>
              <a:latin typeface="Avenir"/>
              <a:ea typeface="Avenir"/>
              <a:cs typeface="Avenir"/>
              <a:sym typeface="Avenir"/>
            </a:endParaRPr>
          </a:p>
          <a:p>
            <a:pPr indent="-298450" lvl="0" marL="457200" rtl="0" algn="l">
              <a:lnSpc>
                <a:spcPct val="115000"/>
              </a:lnSpc>
              <a:spcBef>
                <a:spcPts val="0"/>
              </a:spcBef>
              <a:spcAft>
                <a:spcPts val="0"/>
              </a:spcAft>
              <a:buClr>
                <a:srgbClr val="222222"/>
              </a:buClr>
              <a:buSzPts val="1100"/>
              <a:buFont typeface="Avenir"/>
              <a:buChar char="●"/>
            </a:pPr>
            <a:r>
              <a:rPr lang="en">
                <a:solidFill>
                  <a:srgbClr val="222222"/>
                </a:solidFill>
                <a:latin typeface="Avenir"/>
                <a:ea typeface="Avenir"/>
                <a:cs typeface="Avenir"/>
                <a:sym typeface="Avenir"/>
              </a:rPr>
              <a:t>Can lead to someone getting hurt</a:t>
            </a:r>
            <a:endParaRPr>
              <a:solidFill>
                <a:srgbClr val="222222"/>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rgbClr val="222222"/>
                </a:solidFill>
                <a:latin typeface="Avenir"/>
                <a:ea typeface="Avenir"/>
                <a:cs typeface="Avenir"/>
                <a:sym typeface="Avenir"/>
              </a:rPr>
              <a:t>SAY: If someone wants you to keep a secret and tells you, “No one will believe you if you tell” or “Your mom or dad will be so mad at you if you say something” that is not okay. They are in the wrong. You SHOULD tell a trusted adult. </a:t>
            </a:r>
            <a:endParaRPr>
              <a:solidFill>
                <a:srgbClr val="222222"/>
              </a:solidFill>
              <a:latin typeface="Avenir"/>
              <a:ea typeface="Avenir"/>
              <a:cs typeface="Avenir"/>
              <a:sym typeface="Avenir"/>
            </a:endParaRPr>
          </a:p>
          <a:p>
            <a:pPr indent="0" lvl="0" marL="0" rtl="0" algn="l">
              <a:lnSpc>
                <a:spcPct val="115000"/>
              </a:lnSpc>
              <a:spcBef>
                <a:spcPts val="1200"/>
              </a:spcBef>
              <a:spcAft>
                <a:spcPts val="1200"/>
              </a:spcAft>
              <a:buNone/>
            </a:pPr>
            <a:r>
              <a:rPr lang="en">
                <a:solidFill>
                  <a:schemeClr val="dk1"/>
                </a:solidFill>
                <a:latin typeface="Avenir"/>
                <a:ea typeface="Avenir"/>
                <a:cs typeface="Avenir"/>
                <a:sym typeface="Avenir"/>
              </a:rPr>
              <a:t>ASK: What do you think the difference between a surprise and a secret is? (secrets might hurt someone’s feelings, they never get told, someone could get hurt, etc) </a:t>
            </a:r>
            <a:endParaRPr i="1">
              <a:solidFill>
                <a:schemeClr val="dk1"/>
              </a:solidFill>
              <a:latin typeface="Avenir"/>
              <a:ea typeface="Avenir"/>
              <a:cs typeface="Avenir"/>
              <a:sym typeface="Aveni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d6bf5982e2_0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d6bf5982e2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If someone breaks the bathing suit rule, it is not to be kept a secret. A trusted adult wants to know so they can help! Adults should never ask kids to keep secrets.</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It is never too late to tell a trusted adult about a secret you know. </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b="1" lang="en">
                <a:solidFill>
                  <a:srgbClr val="262626"/>
                </a:solidFill>
                <a:highlight>
                  <a:srgbClr val="FFF2CC"/>
                </a:highlight>
                <a:latin typeface="Avenir"/>
                <a:ea typeface="Avenir"/>
                <a:cs typeface="Avenir"/>
                <a:sym typeface="Avenir"/>
              </a:rPr>
              <a:t>**Remind students that if they know a secret that they now realize they should TELL, </a:t>
            </a:r>
            <a:r>
              <a:rPr b="1" i="1" lang="en">
                <a:solidFill>
                  <a:srgbClr val="262626"/>
                </a:solidFill>
                <a:highlight>
                  <a:srgbClr val="FFF2CC"/>
                </a:highlight>
                <a:latin typeface="Avenir"/>
                <a:ea typeface="Avenir"/>
                <a:cs typeface="Avenir"/>
                <a:sym typeface="Avenir"/>
              </a:rPr>
              <a:t>it’s never too late to tell a trusted adult about what happened. **</a:t>
            </a:r>
            <a:endParaRPr b="1">
              <a:solidFill>
                <a:schemeClr val="dk1"/>
              </a:solidFill>
              <a:highlight>
                <a:srgbClr val="FFF2CC"/>
              </a:highlight>
              <a:latin typeface="Avenir"/>
              <a:ea typeface="Avenir"/>
              <a:cs typeface="Avenir"/>
              <a:sym typeface="Avenir"/>
            </a:endParaRPr>
          </a:p>
          <a:p>
            <a:pPr indent="0" lvl="0" marL="0" rtl="0" algn="l">
              <a:spcBef>
                <a:spcPts val="120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highlight>
                  <a:srgbClr val="FFF2CC"/>
                </a:highlight>
                <a:latin typeface="Avenir"/>
                <a:ea typeface="Avenir"/>
                <a:cs typeface="Avenir"/>
                <a:sym typeface="Avenir"/>
              </a:rPr>
              <a:t>TEACHER NOTE: Grooming basics includes adults testing boundaries with keeping secrets. An adult might secret/boundary test and it may escalate from there if a child keeps a secret.)</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d6bf5982e2_0_9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1d6bf5982e2_0_9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chemeClr val="dk1"/>
                </a:solidFill>
                <a:latin typeface="Avenir"/>
                <a:ea typeface="Avenir"/>
                <a:cs typeface="Avenir"/>
                <a:sym typeface="Avenir"/>
              </a:rPr>
              <a:t>3 min</a:t>
            </a:r>
            <a:endParaRPr i="1">
              <a:solidFill>
                <a:schemeClr val="dk1"/>
              </a:solidFill>
              <a:latin typeface="Avenir"/>
              <a:ea typeface="Avenir"/>
              <a:cs typeface="Avenir"/>
              <a:sym typeface="Avenir"/>
            </a:endParaRPr>
          </a:p>
          <a:p>
            <a:pPr indent="0" lvl="0" marL="0" rtl="0" algn="l">
              <a:lnSpc>
                <a:spcPct val="100000"/>
              </a:lnSpc>
              <a:spcBef>
                <a:spcPts val="1200"/>
              </a:spcBef>
              <a:spcAft>
                <a:spcPts val="0"/>
              </a:spcAft>
              <a:buNone/>
            </a:pPr>
            <a:r>
              <a:rPr i="1" lang="en">
                <a:solidFill>
                  <a:schemeClr val="dk1"/>
                </a:solidFill>
                <a:highlight>
                  <a:srgbClr val="FFF2CC"/>
                </a:highlight>
                <a:latin typeface="Avenir"/>
                <a:ea typeface="Avenir"/>
                <a:cs typeface="Avenir"/>
                <a:sym typeface="Avenir"/>
              </a:rPr>
              <a:t>Let students know that the word for that “</a:t>
            </a:r>
            <a:r>
              <a:rPr i="1" lang="en">
                <a:solidFill>
                  <a:srgbClr val="C43C43"/>
                </a:solidFill>
                <a:highlight>
                  <a:srgbClr val="FFF2CC"/>
                </a:highlight>
                <a:latin typeface="Avenir"/>
                <a:ea typeface="Avenir"/>
                <a:cs typeface="Avenir"/>
                <a:sym typeface="Avenir"/>
              </a:rPr>
              <a:t>uh-oh</a:t>
            </a:r>
            <a:r>
              <a:rPr i="1" lang="en">
                <a:solidFill>
                  <a:schemeClr val="dk1"/>
                </a:solidFill>
                <a:highlight>
                  <a:srgbClr val="FFF2CC"/>
                </a:highlight>
                <a:latin typeface="Avenir"/>
                <a:ea typeface="Avenir"/>
                <a:cs typeface="Avenir"/>
                <a:sym typeface="Avenir"/>
              </a:rPr>
              <a:t>” feeling is “</a:t>
            </a:r>
            <a:r>
              <a:rPr i="1" lang="en">
                <a:solidFill>
                  <a:srgbClr val="C43C43"/>
                </a:solidFill>
                <a:highlight>
                  <a:srgbClr val="FFF2CC"/>
                </a:highlight>
                <a:latin typeface="Avenir"/>
                <a:ea typeface="Avenir"/>
                <a:cs typeface="Avenir"/>
                <a:sym typeface="Avenir"/>
              </a:rPr>
              <a:t>intuition</a:t>
            </a:r>
            <a:r>
              <a:rPr i="1" lang="en">
                <a:solidFill>
                  <a:schemeClr val="dk1"/>
                </a:solidFill>
                <a:highlight>
                  <a:srgbClr val="FFF2CC"/>
                </a:highlight>
                <a:latin typeface="Avenir"/>
                <a:ea typeface="Avenir"/>
                <a:cs typeface="Avenir"/>
                <a:sym typeface="Avenir"/>
              </a:rPr>
              <a:t>.”</a:t>
            </a:r>
            <a:r>
              <a:rPr lang="en">
                <a:solidFill>
                  <a:schemeClr val="dk1"/>
                </a:solidFill>
                <a:highlight>
                  <a:srgbClr val="FFF2CC"/>
                </a:highlight>
                <a:latin typeface="Avenir"/>
                <a:ea typeface="Avenir"/>
                <a:cs typeface="Avenir"/>
                <a:sym typeface="Avenir"/>
              </a:rPr>
              <a:t> </a:t>
            </a:r>
            <a:endParaRPr>
              <a:solidFill>
                <a:schemeClr val="dk1"/>
              </a:solidFill>
              <a:highlight>
                <a:srgbClr val="FFF2CC"/>
              </a:highlight>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SAY: Our intuition is an inner voice that gives us messages. Sometimes intuition lets us know when we might not be safe. Our intuition is the part of us that can sometimes tell us ahead of time if something might not be safe, or that something is “just not right”. It’s usually a feeling, like a flutter in your gut or as if the hair was standing up on the back of your neck. The “Uh-Oh Feeling” is what we often call this feeling of our intuition telling us that something might be wrong. It’s our body saying “Uh-Oh! Something isn’t right”</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i="1" lang="en">
                <a:solidFill>
                  <a:schemeClr val="dk1"/>
                </a:solidFill>
                <a:highlight>
                  <a:srgbClr val="FFF2CC"/>
                </a:highlight>
                <a:latin typeface="Avenir"/>
                <a:ea typeface="Avenir"/>
                <a:cs typeface="Avenir"/>
                <a:sym typeface="Avenir"/>
              </a:rPr>
              <a:t>Help children understand how to recognize their intuition warnings and identify in their own body where the “uh oh!” feeling shows up – it can be different for everyone!</a:t>
            </a:r>
            <a:endParaRPr i="1">
              <a:solidFill>
                <a:schemeClr val="dk1"/>
              </a:solidFill>
              <a:highlight>
                <a:srgbClr val="FFF2CC"/>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chemeClr val="lt1"/>
              </a:highlight>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ASK</a:t>
            </a:r>
            <a:r>
              <a:rPr lang="en">
                <a:solidFill>
                  <a:schemeClr val="dk1"/>
                </a:solidFill>
                <a:latin typeface="Avenir"/>
                <a:ea typeface="Avenir"/>
                <a:cs typeface="Avenir"/>
                <a:sym typeface="Avenir"/>
              </a:rPr>
              <a:t>: “Where do you feel ‘Uh-Oh’ Feelings in your body? Does this feel like a lump in your throat? Or, a sinking feeling in the bottom of your stomach? A shiver along your arms? A creepy feeling on the back of your neck? A thought that keeps coming back to bother you?”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Students share out. </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ASK</a:t>
            </a:r>
            <a:r>
              <a:rPr lang="en">
                <a:solidFill>
                  <a:schemeClr val="dk1"/>
                </a:solidFill>
                <a:latin typeface="Avenir"/>
                <a:ea typeface="Avenir"/>
                <a:cs typeface="Avenir"/>
                <a:sym typeface="Avenir"/>
              </a:rPr>
              <a:t>: When was a time you listened to your intuition or uh-oh feeling?  What happened? Teacher includes a personal anecdote to model.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Students share out.  </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d6bf5982e2_0_10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d6bf5982e2_0_10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ASK: </a:t>
            </a:r>
            <a:r>
              <a:rPr lang="en">
                <a:solidFill>
                  <a:schemeClr val="dk1"/>
                </a:solidFill>
                <a:latin typeface="Avenir"/>
                <a:ea typeface="Avenir"/>
                <a:cs typeface="Avenir"/>
                <a:sym typeface="Avenir"/>
              </a:rPr>
              <a:t>Always listen to your intuition or uh-oh feeling. </a:t>
            </a:r>
            <a:r>
              <a:rPr i="1" lang="en">
                <a:solidFill>
                  <a:schemeClr val="dk1"/>
                </a:solidFill>
                <a:latin typeface="Avenir"/>
                <a:ea typeface="Avenir"/>
                <a:cs typeface="Avenir"/>
                <a:sym typeface="Avenir"/>
              </a:rPr>
              <a:t>Read the slide</a:t>
            </a:r>
            <a:endParaRPr i="1">
              <a:solidFill>
                <a:schemeClr val="dk1"/>
              </a:solidFill>
              <a:highlight>
                <a:schemeClr val="lt1"/>
              </a:highlight>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i="1" lang="en">
                <a:solidFill>
                  <a:schemeClr val="dk1"/>
                </a:solidFill>
                <a:latin typeface="Avenir"/>
                <a:ea typeface="Avenir"/>
                <a:cs typeface="Avenir"/>
                <a:sym typeface="Avenir"/>
              </a:rPr>
              <a:t>Reinforce for students that if that voice or any part of them gets an </a:t>
            </a:r>
            <a:r>
              <a:rPr b="1" i="1" lang="en">
                <a:solidFill>
                  <a:schemeClr val="dk1"/>
                </a:solidFill>
                <a:latin typeface="Avenir"/>
                <a:ea typeface="Avenir"/>
                <a:cs typeface="Avenir"/>
                <a:sym typeface="Avenir"/>
              </a:rPr>
              <a:t>uh-oh </a:t>
            </a:r>
            <a:r>
              <a:rPr i="1" lang="en">
                <a:solidFill>
                  <a:schemeClr val="dk1"/>
                </a:solidFill>
                <a:latin typeface="Avenir"/>
                <a:ea typeface="Avenir"/>
                <a:cs typeface="Avenir"/>
                <a:sym typeface="Avenir"/>
              </a:rPr>
              <a:t>feeling, they should go and tell one or more adult they trust. Tell someone until they listen and believe you. </a:t>
            </a:r>
            <a:endParaRPr i="1">
              <a:solidFill>
                <a:schemeClr val="dk1"/>
              </a:solidFill>
              <a:latin typeface="Avenir"/>
              <a:ea typeface="Avenir"/>
              <a:cs typeface="Avenir"/>
              <a:sym typeface="Avenir"/>
            </a:endParaRPr>
          </a:p>
          <a:p>
            <a:pPr indent="0" lvl="0" marL="0" rtl="0" algn="l">
              <a:spcBef>
                <a:spcPts val="12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d6bf5982e2_0_10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1d6bf5982e2_0_1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a:t>
            </a:r>
            <a:r>
              <a:rPr lang="en">
                <a:solidFill>
                  <a:schemeClr val="dk1"/>
                </a:solidFill>
                <a:latin typeface="Avenir"/>
                <a:ea typeface="Avenir"/>
                <a:cs typeface="Avenir"/>
                <a:sym typeface="Avenir"/>
              </a:rPr>
              <a:t>If anyone ever breaks the bathing suit rule or has broken in it the past, you can: listen to you body, go someplace safe, and/or tell a trusted adult. It is okay for you to follow these steps even if the bathing suit rule has been broken in the past.</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We have three new tools to add to your body boss toolkit. You can do all three of them if it feels right for you. </a:t>
            </a:r>
            <a:endParaRPr>
              <a:latin typeface="Avenir"/>
              <a:ea typeface="Avenir"/>
              <a:cs typeface="Avenir"/>
              <a:sym typeface="Aveni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d6bf5982e2_0_10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d6bf5982e2_0_1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lnSpc>
                <a:spcPct val="100000"/>
              </a:lnSpc>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a:t>
            </a:r>
            <a:r>
              <a:rPr lang="en">
                <a:solidFill>
                  <a:schemeClr val="dk1"/>
                </a:solidFill>
                <a:latin typeface="Avenir"/>
                <a:ea typeface="Avenir"/>
                <a:cs typeface="Avenir"/>
                <a:sym typeface="Avenir"/>
              </a:rPr>
              <a:t>If someone breaks your bathing suit rule, your body may respond in different ways. Each person is different. Some people might yell, some might freeze, some might cry, fight back, feel confused or angry. Some might do all of these things. It is okay. Everyone’s body reacts differently. </a:t>
            </a:r>
            <a:endParaRPr>
              <a:solidFill>
                <a:schemeClr val="dk1"/>
              </a:solidFill>
              <a:latin typeface="Avenir"/>
              <a:ea typeface="Avenir"/>
              <a:cs typeface="Avenir"/>
              <a:sym typeface="Avenir"/>
            </a:endParaRPr>
          </a:p>
          <a:p>
            <a:pPr indent="0" lvl="0" marL="0" rtl="0" algn="l">
              <a:lnSpc>
                <a:spcPct val="115000"/>
              </a:lnSpc>
              <a:spcBef>
                <a:spcPts val="1200"/>
              </a:spcBef>
              <a:spcAft>
                <a:spcPts val="1200"/>
              </a:spcAft>
              <a:buNone/>
            </a:pPr>
            <a:r>
              <a:rPr lang="en" u="sng">
                <a:solidFill>
                  <a:schemeClr val="dk1"/>
                </a:solidFill>
                <a:latin typeface="Avenir"/>
                <a:ea typeface="Avenir"/>
                <a:cs typeface="Avenir"/>
                <a:sym typeface="Avenir"/>
              </a:rPr>
              <a:t>It takes a lot of courage to tell someone NO or STOP especially if they are an adult of older kid. No matter who it is- they are not allowed to touch your bathing suit area. </a:t>
            </a:r>
            <a:r>
              <a:rPr lang="en">
                <a:solidFill>
                  <a:schemeClr val="dk1"/>
                </a:solidFill>
                <a:latin typeface="Avenir"/>
                <a:ea typeface="Avenir"/>
                <a:cs typeface="Avenir"/>
                <a:sym typeface="Avenir"/>
              </a:rPr>
              <a:t>UNLESS they are a doctor and your parent is in the room. </a:t>
            </a:r>
            <a:endParaRPr>
              <a:latin typeface="Avenir"/>
              <a:ea typeface="Avenir"/>
              <a:cs typeface="Avenir"/>
              <a:sym typeface="Aveni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1904cb44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1904cb44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212121"/>
                </a:solidFill>
                <a:latin typeface="Avenir"/>
                <a:ea typeface="Avenir"/>
                <a:cs typeface="Avenir"/>
                <a:sym typeface="Avenir"/>
              </a:rPr>
              <a:t>We’re talking about abuse and safety. If you feel uncomfortable, it’s okay to let me know you that you need a break. We will discuss how to get help at the end of this lesson.</a:t>
            </a:r>
            <a:endParaRPr>
              <a:solidFill>
                <a:srgbClr val="595959"/>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d6bf5982e2_0_10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1d6bf5982e2_0_1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a:t>
            </a:r>
            <a:r>
              <a:rPr lang="en">
                <a:solidFill>
                  <a:schemeClr val="dk1"/>
                </a:solidFill>
                <a:latin typeface="Avenir"/>
                <a:ea typeface="Avenir"/>
                <a:cs typeface="Avenir"/>
                <a:sym typeface="Avenir"/>
              </a:rPr>
              <a:t>Another thing you can do if someone breaks the bathing suit rule is to go away from them right away to a safe place. A safe place is somewhere there are people you know and trust and who will listen to you. A safe place is somewhere you feel safe and protected.</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i="1" lang="en">
                <a:solidFill>
                  <a:schemeClr val="dk1"/>
                </a:solidFill>
                <a:latin typeface="Avenir"/>
                <a:ea typeface="Avenir"/>
                <a:cs typeface="Avenir"/>
                <a:sym typeface="Avenir"/>
              </a:rPr>
              <a:t>ASK</a:t>
            </a:r>
            <a:r>
              <a:rPr lang="en">
                <a:solidFill>
                  <a:schemeClr val="dk1"/>
                </a:solidFill>
                <a:latin typeface="Avenir"/>
                <a:ea typeface="Avenir"/>
                <a:cs typeface="Avenir"/>
                <a:sym typeface="Avenir"/>
              </a:rPr>
              <a:t>: Where would be a safe place you could go?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Discuss safe places in a variety of environments: school, home, a friends house, at the mall, etc.) </a:t>
            </a:r>
            <a:endParaRPr i="1">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d6bf5982e2_0_10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d6bf5982e2_0_1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rgbClr val="222222"/>
                </a:solidFill>
                <a:latin typeface="Avenir"/>
                <a:ea typeface="Avenir"/>
                <a:cs typeface="Avenir"/>
                <a:sym typeface="Avenir"/>
              </a:rPr>
              <a:t>3 min</a:t>
            </a:r>
            <a:endParaRPr i="1">
              <a:solidFill>
                <a:srgbClr val="222222"/>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i="1">
              <a:solidFill>
                <a:srgbClr val="222222"/>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latin typeface="Avenir"/>
                <a:ea typeface="Avenir"/>
                <a:cs typeface="Avenir"/>
                <a:sym typeface="Avenir"/>
              </a:rPr>
              <a:t>SAY: </a:t>
            </a:r>
            <a:r>
              <a:rPr lang="en">
                <a:solidFill>
                  <a:srgbClr val="222222"/>
                </a:solidFill>
                <a:latin typeface="Avenir"/>
                <a:ea typeface="Avenir"/>
                <a:cs typeface="Avenir"/>
                <a:sym typeface="Avenir"/>
              </a:rPr>
              <a:t>One more thing you can do if someone breaks the bathing suit rule, is tell a trusted adult. This is the most important tool in your body boss toolkit. </a:t>
            </a:r>
            <a:r>
              <a:rPr b="1" lang="en">
                <a:solidFill>
                  <a:srgbClr val="222222"/>
                </a:solidFill>
                <a:latin typeface="Avenir"/>
                <a:ea typeface="Avenir"/>
                <a:cs typeface="Avenir"/>
                <a:sym typeface="Avenir"/>
              </a:rPr>
              <a:t> </a:t>
            </a:r>
            <a:r>
              <a:rPr lang="en">
                <a:solidFill>
                  <a:srgbClr val="222222"/>
                </a:solidFill>
                <a:latin typeface="Avenir"/>
                <a:ea typeface="Avenir"/>
                <a:cs typeface="Avenir"/>
                <a:sym typeface="Avenir"/>
              </a:rPr>
              <a:t>If someone breaks the bathing suit/private area rule, tell a trusted adult about what happened. It should never ever be a secret. A trusted adult wants to know about this so they can help you. If you’re too scared to tell, as soon as you’re ready, tell as soon as you can. It will never be too late. </a:t>
            </a:r>
            <a:endParaRPr>
              <a:solidFill>
                <a:srgbClr val="222222"/>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Remember ALL ADULTS KNOW THE BATHING SUIT RULE. </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Avenir"/>
                <a:ea typeface="Avenir"/>
                <a:cs typeface="Avenir"/>
                <a:sym typeface="Avenir"/>
              </a:rPr>
              <a:t> We need to make sure that the adult we tell understands exactly what happened so they can help us and can make sure that it doesn’t happen again. If someone ever breaks the bathing suit rule, it is never your fault and you will not get in trouble for telling. Keep telling a trusted adult until someone believes you and helps you. </a:t>
            </a:r>
            <a:endParaRPr>
              <a:solidFill>
                <a:schemeClr val="dk1"/>
              </a:solidFill>
              <a:latin typeface="Avenir"/>
              <a:ea typeface="Avenir"/>
              <a:cs typeface="Avenir"/>
              <a:sym typeface="Avenir"/>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d6bf5982e2_0_1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1d6bf5982e2_0_1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rgbClr val="222222"/>
                </a:solidFill>
                <a:latin typeface="Avenir"/>
                <a:ea typeface="Avenir"/>
                <a:cs typeface="Avenir"/>
                <a:sym typeface="Avenir"/>
              </a:rPr>
              <a:t>1 min</a:t>
            </a:r>
            <a:endParaRPr i="1">
              <a:solidFill>
                <a:srgbClr val="22222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b="1" i="1">
              <a:solidFill>
                <a:srgbClr val="22222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rgbClr val="222222"/>
                </a:solidFill>
                <a:latin typeface="Avenir"/>
                <a:ea typeface="Avenir"/>
                <a:cs typeface="Avenir"/>
                <a:sym typeface="Avenir"/>
              </a:rPr>
              <a:t>SAY: </a:t>
            </a:r>
            <a:r>
              <a:rPr lang="en">
                <a:solidFill>
                  <a:srgbClr val="222222"/>
                </a:solidFill>
                <a:latin typeface="Avenir"/>
                <a:ea typeface="Avenir"/>
                <a:cs typeface="Avenir"/>
                <a:sym typeface="Avenir"/>
              </a:rPr>
              <a:t>Everyone deserves to feel safe at school, in public, and home. It is never okay for adults or other children to use unsafe or unwanted touches on you or someone at home. Also, when someone hurts you with physical force, pressures you to do something sexual/uncomfortable, or doesn’t take care of your needs,  this is considered abuse and it is not okay. This is never your fault.</a:t>
            </a:r>
            <a:endParaRPr>
              <a:solidFill>
                <a:srgbClr val="22222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rgbClr val="22222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rgbClr val="222222"/>
                </a:solidFill>
                <a:latin typeface="Avenir"/>
                <a:ea typeface="Avenir"/>
                <a:cs typeface="Avenir"/>
                <a:sym typeface="Avenir"/>
              </a:rPr>
              <a:t>These actions are unsafe and illegal. </a:t>
            </a:r>
            <a:r>
              <a:rPr i="1" lang="en" u="sng">
                <a:solidFill>
                  <a:srgbClr val="222222"/>
                </a:solidFill>
                <a:latin typeface="Avenir"/>
                <a:ea typeface="Avenir"/>
                <a:cs typeface="Avenir"/>
                <a:sym typeface="Avenir"/>
              </a:rPr>
              <a:t>If this is ever happening at home, it is important you tell a trusted adult. Keep telling a trusted adult until they believe you and do something. </a:t>
            </a:r>
            <a:endParaRPr i="1" u="sng">
              <a:solidFill>
                <a:srgbClr val="222222"/>
              </a:solidFill>
              <a:latin typeface="Avenir"/>
              <a:ea typeface="Avenir"/>
              <a:cs typeface="Avenir"/>
              <a:sym typeface="Avenir"/>
            </a:endParaRPr>
          </a:p>
          <a:p>
            <a:pPr indent="0" lvl="0" marL="0" rtl="0" algn="l">
              <a:spcBef>
                <a:spcPts val="0"/>
              </a:spcBef>
              <a:spcAft>
                <a:spcPts val="0"/>
              </a:spcAft>
              <a:buNone/>
            </a:pPr>
            <a:r>
              <a:t/>
            </a:r>
            <a:endParaRPr b="1">
              <a:solidFill>
                <a:srgbClr val="222222"/>
              </a:solidFill>
              <a:latin typeface="Avenir"/>
              <a:ea typeface="Avenir"/>
              <a:cs typeface="Avenir"/>
              <a:sym typeface="Aveni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d6bf5982e2_0_10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1d6bf5982e2_0_1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rgbClr val="222222"/>
                </a:solidFill>
                <a:latin typeface="Avenir"/>
                <a:ea typeface="Avenir"/>
                <a:cs typeface="Avenir"/>
                <a:sym typeface="Avenir"/>
              </a:rPr>
              <a:t>1 min</a:t>
            </a:r>
            <a:endParaRPr i="1">
              <a:solidFill>
                <a:srgbClr val="22222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rgbClr val="22222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rgbClr val="222222"/>
                </a:solidFill>
                <a:latin typeface="Avenir"/>
                <a:ea typeface="Avenir"/>
                <a:cs typeface="Avenir"/>
                <a:sym typeface="Avenir"/>
              </a:rPr>
              <a:t>SAY: Asking for help can be very difficult. When you are going to a trusted adult for help, you can tell them in private or write them a short note if you are nervous to start the conversation. “I need to talk to you about something unsafe that happened at home.”  “Can I talk to you during recess about something?” “Can I talk to you during lunch?” </a:t>
            </a:r>
            <a:endParaRPr>
              <a:solidFill>
                <a:srgbClr val="22222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rgbClr val="22222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rgbClr val="222222"/>
                </a:solidFill>
                <a:latin typeface="Avenir"/>
                <a:ea typeface="Avenir"/>
                <a:cs typeface="Avenir"/>
                <a:sym typeface="Avenir"/>
              </a:rPr>
              <a:t>ASK</a:t>
            </a:r>
            <a:r>
              <a:rPr lang="en">
                <a:solidFill>
                  <a:srgbClr val="222222"/>
                </a:solidFill>
                <a:latin typeface="Avenir"/>
                <a:ea typeface="Avenir"/>
                <a:cs typeface="Avenir"/>
                <a:sym typeface="Avenir"/>
              </a:rPr>
              <a:t>: When would be a good time to talk to a trusted adult? What can you use to write a note? (sticky note, index card, scrap piece of paper, etc.) </a:t>
            </a:r>
            <a:endParaRPr>
              <a:solidFill>
                <a:srgbClr val="22222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b="1">
              <a:solidFill>
                <a:srgbClr val="222222"/>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rgbClr val="222222"/>
                </a:solidFill>
                <a:latin typeface="Avenir"/>
                <a:ea typeface="Avenir"/>
                <a:cs typeface="Avenir"/>
                <a:sym typeface="Avenir"/>
              </a:rPr>
              <a:t>Have students share out if they have ideas to volunteer.</a:t>
            </a:r>
            <a:r>
              <a:rPr lang="en">
                <a:solidFill>
                  <a:srgbClr val="222222"/>
                </a:solidFill>
                <a:latin typeface="Avenir"/>
                <a:ea typeface="Avenir"/>
                <a:cs typeface="Avenir"/>
                <a:sym typeface="Avenir"/>
              </a:rPr>
              <a:t> </a:t>
            </a:r>
            <a:endParaRPr>
              <a:solidFill>
                <a:srgbClr val="222222"/>
              </a:solidFill>
              <a:latin typeface="Avenir"/>
              <a:ea typeface="Avenir"/>
              <a:cs typeface="Avenir"/>
              <a:sym typeface="Avenir"/>
            </a:endParaRPr>
          </a:p>
          <a:p>
            <a:pPr indent="0" lvl="0" marL="0" rtl="0" algn="l">
              <a:spcBef>
                <a:spcPts val="0"/>
              </a:spcBef>
              <a:spcAft>
                <a:spcPts val="0"/>
              </a:spcAft>
              <a:buNone/>
            </a:pPr>
            <a:r>
              <a:t/>
            </a:r>
            <a:endParaRPr b="1" i="1">
              <a:solidFill>
                <a:srgbClr val="222222"/>
              </a:solidFill>
              <a:latin typeface="Avenir"/>
              <a:ea typeface="Avenir"/>
              <a:cs typeface="Avenir"/>
              <a:sym typeface="Aveni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d6bf5982e2_0_10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d6bf5982e2_0_10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latin typeface="Avenir"/>
                <a:ea typeface="Avenir"/>
                <a:cs typeface="Avenir"/>
                <a:sym typeface="Avenir"/>
              </a:rPr>
              <a:t>4 min</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SAY: </a:t>
            </a:r>
            <a:r>
              <a:rPr lang="en">
                <a:solidFill>
                  <a:schemeClr val="dk1"/>
                </a:solidFill>
                <a:latin typeface="Avenir"/>
                <a:ea typeface="Avenir"/>
                <a:cs typeface="Avenir"/>
                <a:sym typeface="Avenir"/>
              </a:rPr>
              <a:t>Let’s revisit consent &amp; boundaries from our last lesson</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i="1" lang="en">
                <a:solidFill>
                  <a:schemeClr val="dk1"/>
                </a:solidFill>
                <a:latin typeface="Avenir"/>
                <a:ea typeface="Avenir"/>
                <a:cs typeface="Avenir"/>
                <a:sym typeface="Avenir"/>
              </a:rPr>
              <a:t>Play the video</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SAY: </a:t>
            </a:r>
            <a:r>
              <a:rPr lang="en">
                <a:solidFill>
                  <a:schemeClr val="dk1"/>
                </a:solidFill>
                <a:latin typeface="Avenir"/>
                <a:ea typeface="Avenir"/>
                <a:cs typeface="Avenir"/>
                <a:sym typeface="Avenir"/>
              </a:rPr>
              <a:t>We are going to watch Boss of My Body music video, feel free to dance and sing along</a:t>
            </a:r>
            <a:r>
              <a:rPr i="1" lang="en">
                <a:solidFill>
                  <a:schemeClr val="dk1"/>
                </a:solidFill>
                <a:latin typeface="Avenir"/>
                <a:ea typeface="Avenir"/>
                <a:cs typeface="Avenir"/>
                <a:sym typeface="Avenir"/>
              </a:rPr>
              <a:t> (optional)</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Source: https://youtu.be/EPgUKVAYAJc</a:t>
            </a:r>
            <a:endParaRPr>
              <a:solidFill>
                <a:schemeClr val="dk1"/>
              </a:solidFill>
              <a:latin typeface="Avenir"/>
              <a:ea typeface="Avenir"/>
              <a:cs typeface="Avenir"/>
              <a:sym typeface="Aveni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52ee4efcc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152ee4efcc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latin typeface="Avenir"/>
                <a:ea typeface="Avenir"/>
                <a:cs typeface="Avenir"/>
                <a:sym typeface="Avenir"/>
              </a:rPr>
              <a:t>8 min</a:t>
            </a:r>
            <a:endParaRPr i="1">
              <a:latin typeface="Avenir"/>
              <a:ea typeface="Avenir"/>
              <a:cs typeface="Avenir"/>
              <a:sym typeface="Avenir"/>
            </a:endParaRPr>
          </a:p>
          <a:p>
            <a:pPr indent="0" lvl="0" marL="0" rtl="0" algn="l">
              <a:lnSpc>
                <a:spcPct val="100000"/>
              </a:lnSpc>
              <a:spcBef>
                <a:spcPts val="1200"/>
              </a:spcBef>
              <a:spcAft>
                <a:spcPts val="0"/>
              </a:spcAft>
              <a:buNone/>
            </a:pPr>
            <a:r>
              <a:rPr i="1" lang="en">
                <a:latin typeface="Avenir"/>
                <a:ea typeface="Avenir"/>
                <a:cs typeface="Avenir"/>
                <a:sym typeface="Avenir"/>
              </a:rPr>
              <a:t>Remind students they are the boss of their bodies, you’re going to explore the idea of personal boundaries together.</a:t>
            </a:r>
            <a:endParaRPr i="1">
              <a:latin typeface="Avenir"/>
              <a:ea typeface="Avenir"/>
              <a:cs typeface="Avenir"/>
              <a:sym typeface="Avenir"/>
            </a:endParaRPr>
          </a:p>
          <a:p>
            <a:pPr indent="0" lvl="0" marL="0" rtl="0" algn="l">
              <a:lnSpc>
                <a:spcPct val="100000"/>
              </a:lnSpc>
              <a:spcBef>
                <a:spcPts val="1200"/>
              </a:spcBef>
              <a:spcAft>
                <a:spcPts val="0"/>
              </a:spcAft>
              <a:buNone/>
            </a:pPr>
            <a:r>
              <a:rPr i="1" lang="en">
                <a:latin typeface="Avenir"/>
                <a:ea typeface="Avenir"/>
                <a:cs typeface="Avenir"/>
                <a:sym typeface="Avenir"/>
              </a:rPr>
              <a:t>Ask students if they know what the term “personal boundaries” means.</a:t>
            </a:r>
            <a:endParaRPr i="1">
              <a:latin typeface="Avenir"/>
              <a:ea typeface="Avenir"/>
              <a:cs typeface="Avenir"/>
              <a:sym typeface="Avenir"/>
            </a:endParaRPr>
          </a:p>
          <a:p>
            <a:pPr indent="0" lvl="0" marL="0" rtl="0" algn="l">
              <a:lnSpc>
                <a:spcPct val="100000"/>
              </a:lnSpc>
              <a:spcBef>
                <a:spcPts val="1200"/>
              </a:spcBef>
              <a:spcAft>
                <a:spcPts val="0"/>
              </a:spcAft>
              <a:buNone/>
            </a:pPr>
            <a:r>
              <a:rPr i="1" lang="en">
                <a:latin typeface="Avenir"/>
                <a:ea typeface="Avenir"/>
                <a:cs typeface="Avenir"/>
                <a:sym typeface="Avenir"/>
              </a:rPr>
              <a:t>Let students know that personal boundaries help us understand what we need for ourselves and what other people need from us to feel safe.</a:t>
            </a:r>
            <a:endParaRPr i="1">
              <a:latin typeface="Avenir"/>
              <a:ea typeface="Avenir"/>
              <a:cs typeface="Avenir"/>
              <a:sym typeface="Avenir"/>
            </a:endParaRPr>
          </a:p>
          <a:p>
            <a:pPr indent="0" lvl="0" marL="0" rtl="0" algn="l">
              <a:lnSpc>
                <a:spcPct val="100000"/>
              </a:lnSpc>
              <a:spcBef>
                <a:spcPts val="1200"/>
              </a:spcBef>
              <a:spcAft>
                <a:spcPts val="0"/>
              </a:spcAft>
              <a:buNone/>
            </a:pPr>
            <a:r>
              <a:rPr i="1" lang="en">
                <a:latin typeface="Avenir"/>
                <a:ea typeface="Avenir"/>
                <a:cs typeface="Avenir"/>
                <a:sym typeface="Avenir"/>
              </a:rPr>
              <a:t>Next distribute the </a:t>
            </a:r>
            <a:r>
              <a:rPr b="1" i="1" lang="en">
                <a:latin typeface="Avenir"/>
                <a:ea typeface="Avenir"/>
                <a:cs typeface="Avenir"/>
                <a:sym typeface="Avenir"/>
              </a:rPr>
              <a:t>Body Boundaries </a:t>
            </a:r>
            <a:r>
              <a:rPr i="1" lang="en">
                <a:latin typeface="Avenir"/>
                <a:ea typeface="Avenir"/>
                <a:cs typeface="Avenir"/>
                <a:sym typeface="Avenir"/>
              </a:rPr>
              <a:t>worksheets and ask students to color in their body boundaries. Note: everyone has different boundaries! Prompt students to use </a:t>
            </a:r>
            <a:r>
              <a:rPr i="1" lang="en">
                <a:solidFill>
                  <a:srgbClr val="FF0000"/>
                </a:solidFill>
                <a:latin typeface="Avenir"/>
                <a:ea typeface="Avenir"/>
                <a:cs typeface="Avenir"/>
                <a:sym typeface="Avenir"/>
              </a:rPr>
              <a:t>red</a:t>
            </a:r>
            <a:r>
              <a:rPr i="1" lang="en">
                <a:latin typeface="Avenir"/>
                <a:ea typeface="Avenir"/>
                <a:cs typeface="Avenir"/>
                <a:sym typeface="Avenir"/>
              </a:rPr>
              <a:t> to color in areas where they don’t like to be touched AND their bathing suit area, </a:t>
            </a:r>
            <a:r>
              <a:rPr i="1" lang="en">
                <a:solidFill>
                  <a:srgbClr val="FABE3C"/>
                </a:solidFill>
                <a:latin typeface="Avenir"/>
                <a:ea typeface="Avenir"/>
                <a:cs typeface="Avenir"/>
                <a:sym typeface="Avenir"/>
              </a:rPr>
              <a:t>yellow</a:t>
            </a:r>
            <a:r>
              <a:rPr i="1" lang="en">
                <a:latin typeface="Avenir"/>
                <a:ea typeface="Avenir"/>
                <a:cs typeface="Avenir"/>
                <a:sym typeface="Avenir"/>
              </a:rPr>
              <a:t> can be used for areas where they are sometimes okay being touched, for example by certain people, and </a:t>
            </a:r>
            <a:r>
              <a:rPr i="1" lang="en">
                <a:solidFill>
                  <a:srgbClr val="5FB846"/>
                </a:solidFill>
                <a:latin typeface="Avenir"/>
                <a:ea typeface="Avenir"/>
                <a:cs typeface="Avenir"/>
                <a:sym typeface="Avenir"/>
              </a:rPr>
              <a:t>green</a:t>
            </a:r>
            <a:r>
              <a:rPr i="1" lang="en">
                <a:latin typeface="Avenir"/>
                <a:ea typeface="Avenir"/>
                <a:cs typeface="Avenir"/>
                <a:sym typeface="Avenir"/>
              </a:rPr>
              <a:t> are areas where they generally feel comfortable being touched. Provide example using yourself: I</a:t>
            </a:r>
            <a:r>
              <a:rPr lang="en">
                <a:latin typeface="Avenir"/>
                <a:ea typeface="Avenir"/>
                <a:cs typeface="Avenir"/>
                <a:sym typeface="Avenir"/>
              </a:rPr>
              <a:t> don’t like it when people touch my waist, so on my body worksheet, I'm going to color my middle section in red and make that a boundary. I don’t mind being hugged around my shoulders when people ask me permission, so I’m going to color my shoulders in yellow. And, I’m always down for giving people high fives, so I’m coloring in my hands green.</a:t>
            </a:r>
            <a:endParaRPr>
              <a:latin typeface="Avenir"/>
              <a:ea typeface="Avenir"/>
              <a:cs typeface="Avenir"/>
              <a:sym typeface="Avenir"/>
            </a:endParaRPr>
          </a:p>
          <a:p>
            <a:pPr indent="0" lvl="0" marL="0" rtl="0" algn="l">
              <a:lnSpc>
                <a:spcPct val="100000"/>
              </a:lnSpc>
              <a:spcBef>
                <a:spcPts val="1200"/>
              </a:spcBef>
              <a:spcAft>
                <a:spcPts val="0"/>
              </a:spcAft>
              <a:buNone/>
            </a:pPr>
            <a:r>
              <a:rPr lang="en">
                <a:latin typeface="Avenir"/>
                <a:ea typeface="Avenir"/>
                <a:cs typeface="Avenir"/>
                <a:sym typeface="Avenir"/>
              </a:rPr>
              <a:t>SAY: This worksheet is for you to reflect on your personal boundaries. I will not be collecting it when you are done. </a:t>
            </a:r>
            <a:endParaRPr>
              <a:latin typeface="Avenir"/>
              <a:ea typeface="Avenir"/>
              <a:cs typeface="Avenir"/>
              <a:sym typeface="Avenir"/>
            </a:endParaRPr>
          </a:p>
          <a:p>
            <a:pPr indent="0" lvl="0" marL="0" rtl="0" algn="l">
              <a:lnSpc>
                <a:spcPct val="100000"/>
              </a:lnSpc>
              <a:spcBef>
                <a:spcPts val="1200"/>
              </a:spcBef>
              <a:spcAft>
                <a:spcPts val="0"/>
              </a:spcAft>
              <a:buNone/>
            </a:pPr>
            <a:r>
              <a:rPr lang="en">
                <a:latin typeface="Avenir"/>
                <a:ea typeface="Avenir"/>
                <a:cs typeface="Avenir"/>
                <a:sym typeface="Avenir"/>
              </a:rPr>
              <a:t>Once you have colored in your boundaries, fill in the blanks as a way to remember the steps we covered today. </a:t>
            </a:r>
            <a:endParaRPr>
              <a:latin typeface="Avenir"/>
              <a:ea typeface="Avenir"/>
              <a:cs typeface="Avenir"/>
              <a:sym typeface="Avenir"/>
            </a:endParaRPr>
          </a:p>
          <a:p>
            <a:pPr indent="0" lvl="0" marL="0" rtl="0" algn="l">
              <a:lnSpc>
                <a:spcPct val="100000"/>
              </a:lnSpc>
              <a:spcBef>
                <a:spcPts val="1200"/>
              </a:spcBef>
              <a:spcAft>
                <a:spcPts val="0"/>
              </a:spcAft>
              <a:buNone/>
            </a:pPr>
            <a:r>
              <a:t/>
            </a:r>
            <a:endParaRPr i="1">
              <a:latin typeface="Avenir"/>
              <a:ea typeface="Avenir"/>
              <a:cs typeface="Avenir"/>
              <a:sym typeface="Avenir"/>
            </a:endParaRPr>
          </a:p>
          <a:p>
            <a:pPr indent="0" lvl="0" marL="0" rtl="0" algn="l">
              <a:lnSpc>
                <a:spcPct val="100000"/>
              </a:lnSpc>
              <a:spcBef>
                <a:spcPts val="1200"/>
              </a:spcBef>
              <a:spcAft>
                <a:spcPts val="0"/>
              </a:spcAft>
              <a:buNone/>
            </a:pPr>
            <a:r>
              <a:t/>
            </a:r>
            <a:endParaRPr i="1">
              <a:latin typeface="Avenir"/>
              <a:ea typeface="Avenir"/>
              <a:cs typeface="Avenir"/>
              <a:sym typeface="Avenir"/>
            </a:endParaRPr>
          </a:p>
          <a:p>
            <a:pPr indent="0" lvl="0" marL="0" rtl="0" algn="l">
              <a:lnSpc>
                <a:spcPct val="100000"/>
              </a:lnSpc>
              <a:spcBef>
                <a:spcPts val="1200"/>
              </a:spcBef>
              <a:spcAft>
                <a:spcPts val="0"/>
              </a:spcAft>
              <a:buNone/>
            </a:pPr>
            <a:r>
              <a:t/>
            </a:r>
            <a:endParaRPr>
              <a:latin typeface="Avenir"/>
              <a:ea typeface="Avenir"/>
              <a:cs typeface="Avenir"/>
              <a:sym typeface="Aveni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52ee4efccb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152ee4efccb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Wrap up the lesson and remind students that today’s lesson may have brought up emotions. You are there as someone they can talk to if they need to. Remind them of their support system at home who they can go to for support and to ask questions.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00"/>
              </a:highlight>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00"/>
              </a:highlight>
              <a:latin typeface="Avenir"/>
              <a:ea typeface="Avenir"/>
              <a:cs typeface="Avenir"/>
              <a:sym typeface="Aveni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59bc7d038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59bc7d03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Review with the class the Community Agreements with students to set a safe and welcoming tone in the classroom.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Share what you feel comfortable sharing – Our goal is to create a safe space, so please share only what you feel comfortable, if something is too private you are welcome to talk to me one on one</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Protect the information in this space – Confidentiality – teachers and counselors are mandatory reporters, if you tell us about harm being done to you, harm you are doing to yourself, or harm you are doing to others we, by law, must make a report</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Be kind to yourself and others, we want everyone to feel comfortable sharing and exploring and learning together.  What is easy for you may be difficult for someone else and what is easy for someone else may be difficult for you.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Honor the knowledge in this space – the specifics stay here, the knowledge and lessons can be shared outside the space</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Stay curious – listen to understand, not respond</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bin"/>
              <a:ea typeface="Cabin"/>
              <a:cs typeface="Cabin"/>
              <a:sym typeface="Cabin"/>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1904cb4476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1904cb4476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venir"/>
                <a:ea typeface="Avenir"/>
                <a:cs typeface="Avenir"/>
                <a:sym typeface="Avenir"/>
              </a:rPr>
              <a:t>Read objectives</a:t>
            </a:r>
            <a:endParaRPr i="1">
              <a:latin typeface="Avenir"/>
              <a:ea typeface="Avenir"/>
              <a:cs typeface="Avenir"/>
              <a:sym typeface="Aveni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1904cb4476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1904cb4476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latin typeface="Avenir"/>
                <a:ea typeface="Avenir"/>
                <a:cs typeface="Avenir"/>
                <a:sym typeface="Avenir"/>
              </a:rPr>
              <a:t>5 min (this slide and the next)</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rPr lang="en">
                <a:solidFill>
                  <a:srgbClr val="222222"/>
                </a:solidFill>
                <a:latin typeface="Avenir"/>
                <a:ea typeface="Avenir"/>
                <a:cs typeface="Avenir"/>
                <a:sym typeface="Avenir"/>
              </a:rPr>
              <a:t>SAY: </a:t>
            </a:r>
            <a:r>
              <a:rPr lang="en">
                <a:solidFill>
                  <a:schemeClr val="dk1"/>
                </a:solidFill>
                <a:latin typeface="Avenir"/>
                <a:ea typeface="Avenir"/>
                <a:cs typeface="Avenir"/>
                <a:sym typeface="Avenir"/>
              </a:rPr>
              <a:t>Let’s review Safe, Unsafe, and Unwanted Touches from our last lesson, but we’ll think about our friendships.</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If I have a HEALTHY friendship, what type of touch is involved between me and my friend? Safe, Unsafe, or Unwanted? </a:t>
            </a:r>
            <a:r>
              <a:rPr i="1" lang="en">
                <a:solidFill>
                  <a:schemeClr val="dk1"/>
                </a:solidFill>
                <a:latin typeface="Avenir"/>
                <a:ea typeface="Avenir"/>
                <a:cs typeface="Avenir"/>
                <a:sym typeface="Avenir"/>
              </a:rPr>
              <a:t>Students should respond-Safe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Here are some o</a:t>
            </a:r>
            <a:r>
              <a:rPr lang="en">
                <a:solidFill>
                  <a:schemeClr val="dk1"/>
                </a:solidFill>
                <a:latin typeface="Avenir"/>
                <a:ea typeface="Avenir"/>
                <a:cs typeface="Avenir"/>
                <a:sym typeface="Avenir"/>
              </a:rPr>
              <a:t>ther traits that you are in a healthy and safe friendship: </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Trust</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Fun</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Kindness</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Respect</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Sharing</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1904cb4476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1904cb4476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venir"/>
                <a:ea typeface="Avenir"/>
                <a:cs typeface="Avenir"/>
                <a:sym typeface="Avenir"/>
              </a:rPr>
              <a:t>When it comes to Unsafe touches or Unwanted touches and our friends, both are clear signs that a friendship is unhealthy. What are some other signs that a friendship is unhealthy? </a:t>
            </a:r>
            <a:r>
              <a:rPr i="1" lang="en">
                <a:solidFill>
                  <a:schemeClr val="dk1"/>
                </a:solidFill>
                <a:latin typeface="Avenir"/>
                <a:ea typeface="Avenir"/>
                <a:cs typeface="Avenir"/>
                <a:sym typeface="Avenir"/>
              </a:rPr>
              <a:t>Allow students to answer, then click through unhealthy responses.</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2acdc113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2acdc113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Say: </a:t>
            </a:r>
            <a:r>
              <a:rPr lang="en">
                <a:latin typeface="Avenir"/>
                <a:ea typeface="Avenir"/>
                <a:cs typeface="Avenir"/>
                <a:sym typeface="Avenir"/>
              </a:rPr>
              <a:t>What about friendships online? How do we know if they are Safe or Unsafe? </a:t>
            </a:r>
            <a:r>
              <a:rPr i="1" lang="en">
                <a:latin typeface="Avenir"/>
                <a:ea typeface="Avenir"/>
                <a:cs typeface="Avenir"/>
                <a:sym typeface="Avenir"/>
              </a:rPr>
              <a:t>Allow a few students to respond</a:t>
            </a:r>
            <a:r>
              <a:rPr lang="en">
                <a:latin typeface="Avenir"/>
                <a:ea typeface="Avenir"/>
                <a:cs typeface="Avenir"/>
                <a:sym typeface="Avenir"/>
              </a:rPr>
              <a:t>. Now we will watch a</a:t>
            </a:r>
            <a:r>
              <a:rPr lang="en">
                <a:latin typeface="Avenir"/>
                <a:ea typeface="Avenir"/>
                <a:cs typeface="Avenir"/>
                <a:sym typeface="Avenir"/>
              </a:rPr>
              <a:t> </a:t>
            </a:r>
            <a:r>
              <a:rPr lang="en" u="sng">
                <a:solidFill>
                  <a:schemeClr val="hlink"/>
                </a:solidFill>
                <a:latin typeface="Avenir"/>
                <a:ea typeface="Avenir"/>
                <a:cs typeface="Avenir"/>
                <a:sym typeface="Avenir"/>
                <a:hlinkClick r:id="rId2"/>
              </a:rPr>
              <a:t>video</a:t>
            </a:r>
            <a:r>
              <a:rPr lang="en" u="sng">
                <a:solidFill>
                  <a:schemeClr val="hlink"/>
                </a:solidFill>
                <a:latin typeface="Avenir"/>
                <a:ea typeface="Avenir"/>
                <a:cs typeface="Avenir"/>
                <a:sym typeface="Avenir"/>
                <a:hlinkClick r:id="rId3"/>
              </a:rPr>
              <a:t> </a:t>
            </a:r>
            <a:r>
              <a:rPr lang="en">
                <a:latin typeface="Avenir"/>
                <a:ea typeface="Avenir"/>
                <a:cs typeface="Avenir"/>
                <a:sym typeface="Avenir"/>
              </a:rPr>
              <a:t>to share some information that will keep us safe online.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i="1" lang="en">
                <a:latin typeface="Avenir"/>
                <a:ea typeface="Avenir"/>
                <a:cs typeface="Avenir"/>
                <a:sym typeface="Avenir"/>
              </a:rPr>
              <a:t>Please end the video at 3:00 if it does not end automatically.</a:t>
            </a:r>
            <a:endParaRPr i="1">
              <a:latin typeface="Avenir"/>
              <a:ea typeface="Avenir"/>
              <a:cs typeface="Avenir"/>
              <a:sym typeface="Aveni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2acdc113c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2acdc113c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nir"/>
                <a:ea typeface="Avenir"/>
                <a:cs typeface="Avenir"/>
                <a:sym typeface="Avenir"/>
              </a:rPr>
              <a:t>Ask: What are your thoughts on that video? </a:t>
            </a:r>
            <a:r>
              <a:rPr i="1" lang="en">
                <a:latin typeface="Avenir"/>
                <a:ea typeface="Avenir"/>
                <a:cs typeface="Avenir"/>
                <a:sym typeface="Avenir"/>
              </a:rPr>
              <a:t>Allow a few responses.</a:t>
            </a:r>
            <a:endParaRPr i="1">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lang="en">
                <a:latin typeface="Avenir"/>
                <a:ea typeface="Avenir"/>
                <a:cs typeface="Avenir"/>
                <a:sym typeface="Avenir"/>
              </a:rPr>
              <a:t>Ask: Where would you likely </a:t>
            </a:r>
            <a:r>
              <a:rPr lang="en">
                <a:latin typeface="Avenir"/>
                <a:ea typeface="Avenir"/>
                <a:cs typeface="Avenir"/>
                <a:sym typeface="Avenir"/>
              </a:rPr>
              <a:t>encounter</a:t>
            </a:r>
            <a:r>
              <a:rPr lang="en">
                <a:latin typeface="Avenir"/>
                <a:ea typeface="Avenir"/>
                <a:cs typeface="Avenir"/>
                <a:sym typeface="Avenir"/>
              </a:rPr>
              <a:t> someone pretending to be a kid in the digital world? </a:t>
            </a:r>
            <a:r>
              <a:rPr i="1" lang="en">
                <a:latin typeface="Avenir"/>
                <a:ea typeface="Avenir"/>
                <a:cs typeface="Avenir"/>
                <a:sym typeface="Avenir"/>
              </a:rPr>
              <a:t>Encourage students to share the names of games, chat rooms, apps etc. </a:t>
            </a:r>
            <a:endParaRPr i="1">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lang="en">
                <a:latin typeface="Avenir"/>
                <a:ea typeface="Avenir"/>
                <a:cs typeface="Avenir"/>
                <a:sym typeface="Avenir"/>
              </a:rPr>
              <a:t>Say: As you grow up, you will have more </a:t>
            </a:r>
            <a:r>
              <a:rPr lang="en">
                <a:latin typeface="Avenir"/>
                <a:ea typeface="Avenir"/>
                <a:cs typeface="Avenir"/>
                <a:sym typeface="Avenir"/>
              </a:rPr>
              <a:t>opportunities</a:t>
            </a:r>
            <a:r>
              <a:rPr lang="en">
                <a:latin typeface="Avenir"/>
                <a:ea typeface="Avenir"/>
                <a:cs typeface="Avenir"/>
                <a:sym typeface="Avenir"/>
              </a:rPr>
              <a:t> for </a:t>
            </a:r>
            <a:r>
              <a:rPr lang="en">
                <a:latin typeface="Avenir"/>
                <a:ea typeface="Avenir"/>
                <a:cs typeface="Avenir"/>
                <a:sym typeface="Avenir"/>
              </a:rPr>
              <a:t>independence</a:t>
            </a:r>
            <a:r>
              <a:rPr lang="en">
                <a:latin typeface="Avenir"/>
                <a:ea typeface="Avenir"/>
                <a:cs typeface="Avenir"/>
                <a:sym typeface="Avenir"/>
              </a:rPr>
              <a:t>. With that freedom you will be challenged to make decisions, that can be challenging and sometimes they may even cause you to feel </a:t>
            </a:r>
            <a:r>
              <a:rPr lang="en">
                <a:latin typeface="Avenir"/>
                <a:ea typeface="Avenir"/>
                <a:cs typeface="Avenir"/>
                <a:sym typeface="Avenir"/>
              </a:rPr>
              <a:t>uncomfortable. </a:t>
            </a:r>
            <a:r>
              <a:rPr lang="en">
                <a:latin typeface="Avenir"/>
                <a:ea typeface="Avenir"/>
                <a:cs typeface="Avenir"/>
                <a:sym typeface="Avenir"/>
              </a:rPr>
              <a:t>Let’s review the tips to remember to keep your friendships safe online. </a:t>
            </a:r>
            <a:r>
              <a:rPr i="1" lang="en">
                <a:latin typeface="Avenir"/>
                <a:ea typeface="Avenir"/>
                <a:cs typeface="Avenir"/>
                <a:sym typeface="Avenir"/>
              </a:rPr>
              <a:t>Review the tips on the screen</a:t>
            </a:r>
            <a:endParaRPr i="1">
              <a:latin typeface="Avenir"/>
              <a:ea typeface="Avenir"/>
              <a:cs typeface="Avenir"/>
              <a:sym typeface="Aveni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d6bf5982e2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d6bf5982e2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latin typeface="Avenir"/>
                <a:ea typeface="Avenir"/>
                <a:cs typeface="Avenir"/>
                <a:sym typeface="Avenir"/>
              </a:rPr>
              <a:t>3 min</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rPr lang="en">
                <a:solidFill>
                  <a:srgbClr val="222222"/>
                </a:solidFill>
                <a:latin typeface="Avenir"/>
                <a:ea typeface="Avenir"/>
                <a:cs typeface="Avenir"/>
                <a:sym typeface="Avenir"/>
              </a:rPr>
              <a:t>SAY: </a:t>
            </a:r>
            <a:r>
              <a:rPr lang="en">
                <a:solidFill>
                  <a:schemeClr val="dk1"/>
                </a:solidFill>
                <a:latin typeface="Avenir"/>
                <a:ea typeface="Avenir"/>
                <a:cs typeface="Avenir"/>
                <a:sym typeface="Avenir"/>
              </a:rPr>
              <a:t>When it comes to adults that make you feel safe, </a:t>
            </a:r>
            <a:r>
              <a:rPr lang="en">
                <a:solidFill>
                  <a:schemeClr val="dk1"/>
                </a:solidFill>
                <a:latin typeface="Avenir"/>
                <a:ea typeface="Avenir"/>
                <a:cs typeface="Avenir"/>
                <a:sym typeface="Avenir"/>
              </a:rPr>
              <a:t>usually you</a:t>
            </a:r>
            <a:r>
              <a:rPr lang="en">
                <a:solidFill>
                  <a:schemeClr val="dk1"/>
                </a:solidFill>
                <a:latin typeface="Avenir"/>
                <a:ea typeface="Avenir"/>
                <a:cs typeface="Avenir"/>
                <a:sym typeface="Avenir"/>
              </a:rPr>
              <a:t> have a healthy/good relationship with them. Remember the last lesson we did? </a:t>
            </a:r>
            <a:r>
              <a:rPr lang="en">
                <a:solidFill>
                  <a:schemeClr val="dk1"/>
                </a:solidFill>
                <a:latin typeface="Avenir"/>
                <a:ea typeface="Avenir"/>
                <a:cs typeface="Avenir"/>
                <a:sym typeface="Avenir"/>
              </a:rPr>
              <a:t>Take out the list of your 3 trusted adults. Quietly read their names to yourself.  SHARE OUT: If you feel comfortable, let’s share. Who are they? If you would like, everyone can share out the name of one of their trusted adults, if you would like to.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Quick share (move through student share outs quickly without adding commentary after each one).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Think about the last time you asked them for help or asked them questions about something you needed to talk to a trusted adult about.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*Emphasize that there are lots of trusted adults in our lives who are not our parents. Give examples from your personal life.*</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Model: “One of my trusted adults when I was a kid was _____, I asked them for advice about _____ regularly.”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Share out 3-4 student responses. Listening and affirming as needed.</a:t>
            </a:r>
            <a:r>
              <a:rPr lang="en">
                <a:solidFill>
                  <a:schemeClr val="dk1"/>
                </a:solidFill>
                <a:latin typeface="Avenir"/>
                <a:ea typeface="Avenir"/>
                <a:cs typeface="Avenir"/>
                <a:sym typeface="Avenir"/>
              </a:rPr>
              <a:t>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ASK: Why do you think we put the names of our trusted adults in a heart? (because they make us feel cared for, loved, safe, etc.)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SAY: Today we will be talking more about more serious situations of physical boundaries being crossed. What to do, who to get help from, and how to start a help seeking conversation. This may make you uncomfortable. It is important that you listen to your feelings and your body. I am here for you. If you would like to talk to me or someone at school after, please let me know. If you need to take a break, you can ______.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rPr i="1" lang="en">
                <a:solidFill>
                  <a:schemeClr val="dk1"/>
                </a:solidFill>
                <a:latin typeface="Avenir"/>
                <a:ea typeface="Avenir"/>
                <a:cs typeface="Avenir"/>
                <a:sym typeface="Avenir"/>
              </a:rPr>
              <a:t>(Remind students of the place in your classroom where they can sit for a few moments to calm down or reset.) </a:t>
            </a:r>
            <a:endParaRPr i="1">
              <a:solidFill>
                <a:srgbClr val="222222"/>
              </a:solidFill>
              <a:latin typeface="Avenir"/>
              <a:ea typeface="Avenir"/>
              <a:cs typeface="Avenir"/>
              <a:sym typeface="Aveni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hyperlink" Target="http://www.missingkids.org/gethelpnow/csam-resources"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gi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6" name="Shape 6"/>
        <p:cNvGrpSpPr/>
        <p:nvPr/>
      </p:nvGrpSpPr>
      <p:grpSpPr>
        <a:xfrm>
          <a:off x="0" y="0"/>
          <a:ext cx="0" cy="0"/>
          <a:chOff x="0" y="0"/>
          <a:chExt cx="0" cy="0"/>
        </a:xfrm>
      </p:grpSpPr>
      <p:sp>
        <p:nvSpPr>
          <p:cNvPr id="7" name="Google Shape;7;p2"/>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8" name="Google Shape;8;p2"/>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9" name="Google Shape;9;p2"/>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10" name="Google Shape;10;p2"/>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a:spcBef>
                <a:spcPts val="0"/>
              </a:spcBef>
              <a:spcAft>
                <a:spcPts val="0"/>
              </a:spcAft>
              <a:buSzPts val="1700"/>
              <a:buFont typeface="Cabin"/>
              <a:buNone/>
              <a:defRPr b="1" sz="1700">
                <a:latin typeface="Cabin"/>
                <a:ea typeface="Cabin"/>
                <a:cs typeface="Cabin"/>
                <a:sym typeface="Cabin"/>
              </a:defRPr>
            </a:lvl2pPr>
            <a:lvl3pPr lvl="2">
              <a:spcBef>
                <a:spcPts val="0"/>
              </a:spcBef>
              <a:spcAft>
                <a:spcPts val="0"/>
              </a:spcAft>
              <a:buSzPts val="1700"/>
              <a:buFont typeface="Cabin"/>
              <a:buNone/>
              <a:defRPr b="1" sz="1700">
                <a:latin typeface="Cabin"/>
                <a:ea typeface="Cabin"/>
                <a:cs typeface="Cabin"/>
                <a:sym typeface="Cabin"/>
              </a:defRPr>
            </a:lvl3pPr>
            <a:lvl4pPr lvl="3">
              <a:spcBef>
                <a:spcPts val="0"/>
              </a:spcBef>
              <a:spcAft>
                <a:spcPts val="0"/>
              </a:spcAft>
              <a:buSzPts val="1700"/>
              <a:buFont typeface="Cabin"/>
              <a:buNone/>
              <a:defRPr b="1" sz="1700">
                <a:latin typeface="Cabin"/>
                <a:ea typeface="Cabin"/>
                <a:cs typeface="Cabin"/>
                <a:sym typeface="Cabin"/>
              </a:defRPr>
            </a:lvl4pPr>
            <a:lvl5pPr lvl="4">
              <a:spcBef>
                <a:spcPts val="0"/>
              </a:spcBef>
              <a:spcAft>
                <a:spcPts val="0"/>
              </a:spcAft>
              <a:buSzPts val="1700"/>
              <a:buFont typeface="Cabin"/>
              <a:buNone/>
              <a:defRPr b="1" sz="1700">
                <a:latin typeface="Cabin"/>
                <a:ea typeface="Cabin"/>
                <a:cs typeface="Cabin"/>
                <a:sym typeface="Cabin"/>
              </a:defRPr>
            </a:lvl5pPr>
            <a:lvl6pPr lvl="5">
              <a:spcBef>
                <a:spcPts val="0"/>
              </a:spcBef>
              <a:spcAft>
                <a:spcPts val="0"/>
              </a:spcAft>
              <a:buSzPts val="1700"/>
              <a:buFont typeface="Cabin"/>
              <a:buNone/>
              <a:defRPr b="1" sz="1700">
                <a:latin typeface="Cabin"/>
                <a:ea typeface="Cabin"/>
                <a:cs typeface="Cabin"/>
                <a:sym typeface="Cabin"/>
              </a:defRPr>
            </a:lvl6pPr>
            <a:lvl7pPr lvl="6">
              <a:spcBef>
                <a:spcPts val="0"/>
              </a:spcBef>
              <a:spcAft>
                <a:spcPts val="0"/>
              </a:spcAft>
              <a:buSzPts val="1700"/>
              <a:buFont typeface="Cabin"/>
              <a:buNone/>
              <a:defRPr b="1" sz="1700">
                <a:latin typeface="Cabin"/>
                <a:ea typeface="Cabin"/>
                <a:cs typeface="Cabin"/>
                <a:sym typeface="Cabin"/>
              </a:defRPr>
            </a:lvl7pPr>
            <a:lvl8pPr lvl="7">
              <a:spcBef>
                <a:spcPts val="0"/>
              </a:spcBef>
              <a:spcAft>
                <a:spcPts val="0"/>
              </a:spcAft>
              <a:buSzPts val="1700"/>
              <a:buFont typeface="Cabin"/>
              <a:buNone/>
              <a:defRPr b="1" sz="1700">
                <a:latin typeface="Cabin"/>
                <a:ea typeface="Cabin"/>
                <a:cs typeface="Cabin"/>
                <a:sym typeface="Cabin"/>
              </a:defRPr>
            </a:lvl8pPr>
            <a:lvl9pPr lvl="8">
              <a:spcBef>
                <a:spcPts val="0"/>
              </a:spcBef>
              <a:spcAft>
                <a:spcPts val="0"/>
              </a:spcAft>
              <a:buSzPts val="1700"/>
              <a:buFont typeface="Cabin"/>
              <a:buNone/>
              <a:defRPr b="1" sz="1700">
                <a:latin typeface="Cabin"/>
                <a:ea typeface="Cabin"/>
                <a:cs typeface="Cabin"/>
                <a:sym typeface="Cabin"/>
              </a:defRPr>
            </a:lvl9pPr>
          </a:lstStyle>
          <a:p/>
        </p:txBody>
      </p:sp>
      <p:sp>
        <p:nvSpPr>
          <p:cNvPr id="11" name="Google Shape;11;p2"/>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70"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72" name="Google Shape;72;p11"/>
          <p:cNvSpPr/>
          <p:nvPr>
            <p:ph idx="2" type="pic"/>
          </p:nvPr>
        </p:nvSpPr>
        <p:spPr>
          <a:xfrm>
            <a:off x="736200" y="697613"/>
            <a:ext cx="7671600" cy="3748200"/>
          </a:xfrm>
          <a:prstGeom prst="roundRect">
            <a:avLst>
              <a:gd fmla="val 16667" name="adj"/>
            </a:avLst>
          </a:prstGeom>
          <a:noFill/>
          <a:ln>
            <a:noFill/>
          </a:ln>
        </p:spPr>
      </p:sp>
      <p:sp>
        <p:nvSpPr>
          <p:cNvPr id="73" name="Google Shape;73;p11"/>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74" name="Google Shape;74;p11"/>
          <p:cNvGrpSpPr/>
          <p:nvPr/>
        </p:nvGrpSpPr>
        <p:grpSpPr>
          <a:xfrm>
            <a:off x="4350628" y="2217887"/>
            <a:ext cx="557044" cy="707722"/>
            <a:chOff x="5576150" y="1977075"/>
            <a:chExt cx="742725" cy="1133625"/>
          </a:xfrm>
        </p:grpSpPr>
        <p:sp>
          <p:nvSpPr>
            <p:cNvPr id="75" name="Google Shape;75;p11"/>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6" name="Google Shape;76;p11"/>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77" name="Shape 77"/>
        <p:cNvGrpSpPr/>
        <p:nvPr/>
      </p:nvGrpSpPr>
      <p:grpSpPr>
        <a:xfrm>
          <a:off x="0" y="0"/>
          <a:ext cx="0" cy="0"/>
          <a:chOff x="0" y="0"/>
          <a:chExt cx="0" cy="0"/>
        </a:xfrm>
      </p:grpSpPr>
      <p:pic>
        <p:nvPicPr>
          <p:cNvPr id="78" name="Google Shape;78;p12"/>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79" name="Google Shape;79;p12"/>
          <p:cNvSpPr/>
          <p:nvPr>
            <p:ph idx="2" type="pic"/>
          </p:nvPr>
        </p:nvSpPr>
        <p:spPr>
          <a:xfrm>
            <a:off x="736200" y="697613"/>
            <a:ext cx="7671600" cy="3748200"/>
          </a:xfrm>
          <a:prstGeom prst="roundRect">
            <a:avLst>
              <a:gd fmla="val 16667" name="adj"/>
            </a:avLst>
          </a:prstGeom>
          <a:noFill/>
          <a:ln>
            <a:noFill/>
          </a:ln>
        </p:spPr>
      </p:sp>
      <p:sp>
        <p:nvSpPr>
          <p:cNvPr id="80" name="Google Shape;80;p12"/>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81" name="Google Shape;81;p12"/>
          <p:cNvGrpSpPr/>
          <p:nvPr/>
        </p:nvGrpSpPr>
        <p:grpSpPr>
          <a:xfrm>
            <a:off x="4350628" y="2217887"/>
            <a:ext cx="557044" cy="707722"/>
            <a:chOff x="5576150" y="1977075"/>
            <a:chExt cx="742725" cy="1133625"/>
          </a:xfrm>
        </p:grpSpPr>
        <p:sp>
          <p:nvSpPr>
            <p:cNvPr id="82" name="Google Shape;82;p12"/>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12"/>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84" name="Shape 84"/>
        <p:cNvGrpSpPr/>
        <p:nvPr/>
      </p:nvGrpSpPr>
      <p:grpSpPr>
        <a:xfrm>
          <a:off x="0" y="0"/>
          <a:ext cx="0" cy="0"/>
          <a:chOff x="0" y="0"/>
          <a:chExt cx="0" cy="0"/>
        </a:xfrm>
      </p:grpSpPr>
      <p:pic>
        <p:nvPicPr>
          <p:cNvPr id="85" name="Google Shape;85;p13"/>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86" name="Google Shape;86;p13"/>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7" name="Google Shape;87;p13"/>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88" name="Google Shape;88;p13"/>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89" name="Google Shape;89;p13"/>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90" name="Google Shape;90;p13"/>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91" name="Google Shape;91;p13"/>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92" name="Shape 92"/>
        <p:cNvGrpSpPr/>
        <p:nvPr/>
      </p:nvGrpSpPr>
      <p:grpSpPr>
        <a:xfrm>
          <a:off x="0" y="0"/>
          <a:ext cx="0" cy="0"/>
          <a:chOff x="0" y="0"/>
          <a:chExt cx="0" cy="0"/>
        </a:xfrm>
      </p:grpSpPr>
      <p:pic>
        <p:nvPicPr>
          <p:cNvPr id="93" name="Google Shape;93;p14"/>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94" name="Google Shape;94;p14"/>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95" name="Google Shape;95;p14"/>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96" name="Google Shape;96;p14"/>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97" name="Google Shape;97;p14"/>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98" name="Shape 98"/>
        <p:cNvGrpSpPr/>
        <p:nvPr/>
      </p:nvGrpSpPr>
      <p:grpSpPr>
        <a:xfrm>
          <a:off x="0" y="0"/>
          <a:ext cx="0" cy="0"/>
          <a:chOff x="0" y="0"/>
          <a:chExt cx="0" cy="0"/>
        </a:xfrm>
      </p:grpSpPr>
      <p:sp>
        <p:nvSpPr>
          <p:cNvPr id="99" name="Google Shape;99;p15"/>
          <p:cNvSpPr/>
          <p:nvPr>
            <p:ph idx="2" type="pic"/>
          </p:nvPr>
        </p:nvSpPr>
        <p:spPr>
          <a:xfrm>
            <a:off x="5257800" y="2039006"/>
            <a:ext cx="2976900" cy="2561700"/>
          </a:xfrm>
          <a:prstGeom prst="roundRect">
            <a:avLst>
              <a:gd fmla="val 16667" name="adj"/>
            </a:avLst>
          </a:prstGeom>
          <a:noFill/>
          <a:ln>
            <a:noFill/>
          </a:ln>
        </p:spPr>
      </p:sp>
      <p:pic>
        <p:nvPicPr>
          <p:cNvPr id="100" name="Google Shape;100;p15"/>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101" name="Google Shape;101;p15"/>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102" name="Google Shape;102;p15"/>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03" name="Google Shape;103;p15"/>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04" name="Google Shape;104;p15"/>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105" name="Shape 105"/>
        <p:cNvGrpSpPr/>
        <p:nvPr/>
      </p:nvGrpSpPr>
      <p:grpSpPr>
        <a:xfrm>
          <a:off x="0" y="0"/>
          <a:ext cx="0" cy="0"/>
          <a:chOff x="0" y="0"/>
          <a:chExt cx="0" cy="0"/>
        </a:xfrm>
      </p:grpSpPr>
      <p:sp>
        <p:nvSpPr>
          <p:cNvPr id="106" name="Google Shape;106;p16"/>
          <p:cNvSpPr/>
          <p:nvPr>
            <p:ph idx="2" type="pic"/>
          </p:nvPr>
        </p:nvSpPr>
        <p:spPr>
          <a:xfrm>
            <a:off x="1137750" y="2187731"/>
            <a:ext cx="3548400" cy="2275800"/>
          </a:xfrm>
          <a:prstGeom prst="roundRect">
            <a:avLst>
              <a:gd fmla="val 16667" name="adj"/>
            </a:avLst>
          </a:prstGeom>
          <a:noFill/>
          <a:ln>
            <a:noFill/>
          </a:ln>
        </p:spPr>
      </p:sp>
      <p:pic>
        <p:nvPicPr>
          <p:cNvPr id="107" name="Google Shape;107;p16"/>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108" name="Google Shape;108;p16"/>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109" name="Google Shape;109;p16"/>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10" name="Google Shape;110;p16"/>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11" name="Google Shape;111;p16"/>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112" name="Shape 112"/>
        <p:cNvGrpSpPr/>
        <p:nvPr/>
      </p:nvGrpSpPr>
      <p:grpSpPr>
        <a:xfrm>
          <a:off x="0" y="0"/>
          <a:ext cx="0" cy="0"/>
          <a:chOff x="0" y="0"/>
          <a:chExt cx="0" cy="0"/>
        </a:xfrm>
      </p:grpSpPr>
      <p:sp>
        <p:nvSpPr>
          <p:cNvPr id="113" name="Google Shape;113;p17"/>
          <p:cNvSpPr/>
          <p:nvPr>
            <p:ph idx="2" type="pic"/>
          </p:nvPr>
        </p:nvSpPr>
        <p:spPr>
          <a:xfrm>
            <a:off x="442781" y="751706"/>
            <a:ext cx="3284700" cy="3264300"/>
          </a:xfrm>
          <a:prstGeom prst="ellipse">
            <a:avLst/>
          </a:prstGeom>
          <a:noFill/>
          <a:ln>
            <a:noFill/>
          </a:ln>
        </p:spPr>
      </p:sp>
      <p:pic>
        <p:nvPicPr>
          <p:cNvPr id="114" name="Google Shape;114;p17"/>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115" name="Google Shape;115;p17"/>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116" name="Google Shape;116;p17"/>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17" name="Google Shape;117;p17"/>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118" name="Shape 118"/>
        <p:cNvGrpSpPr/>
        <p:nvPr/>
      </p:nvGrpSpPr>
      <p:grpSpPr>
        <a:xfrm>
          <a:off x="0" y="0"/>
          <a:ext cx="0" cy="0"/>
          <a:chOff x="0" y="0"/>
          <a:chExt cx="0" cy="0"/>
        </a:xfrm>
      </p:grpSpPr>
      <p:sp>
        <p:nvSpPr>
          <p:cNvPr id="119" name="Google Shape;119;p18"/>
          <p:cNvSpPr/>
          <p:nvPr>
            <p:ph idx="2" type="pic"/>
          </p:nvPr>
        </p:nvSpPr>
        <p:spPr>
          <a:xfrm>
            <a:off x="5450363" y="471581"/>
            <a:ext cx="2976900" cy="3294900"/>
          </a:xfrm>
          <a:prstGeom prst="roundRect">
            <a:avLst>
              <a:gd fmla="val 16667" name="adj"/>
            </a:avLst>
          </a:prstGeom>
          <a:noFill/>
          <a:ln>
            <a:noFill/>
          </a:ln>
        </p:spPr>
      </p:sp>
      <p:pic>
        <p:nvPicPr>
          <p:cNvPr id="120" name="Google Shape;120;p18"/>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121" name="Google Shape;121;p18"/>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122" name="Google Shape;122;p18"/>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23" name="Google Shape;123;p18"/>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124" name="Shape 124"/>
        <p:cNvGrpSpPr/>
        <p:nvPr/>
      </p:nvGrpSpPr>
      <p:grpSpPr>
        <a:xfrm>
          <a:off x="0" y="0"/>
          <a:ext cx="0" cy="0"/>
          <a:chOff x="0" y="0"/>
          <a:chExt cx="0" cy="0"/>
        </a:xfrm>
      </p:grpSpPr>
      <p:sp>
        <p:nvSpPr>
          <p:cNvPr id="125" name="Google Shape;125;p19"/>
          <p:cNvSpPr/>
          <p:nvPr>
            <p:ph idx="2" type="pic"/>
          </p:nvPr>
        </p:nvSpPr>
        <p:spPr>
          <a:xfrm>
            <a:off x="557213" y="867469"/>
            <a:ext cx="2234700" cy="3408600"/>
          </a:xfrm>
          <a:prstGeom prst="roundRect">
            <a:avLst>
              <a:gd fmla="val 16667" name="adj"/>
            </a:avLst>
          </a:prstGeom>
          <a:noFill/>
          <a:ln>
            <a:noFill/>
          </a:ln>
        </p:spPr>
      </p:sp>
      <p:pic>
        <p:nvPicPr>
          <p:cNvPr id="126" name="Google Shape;126;p19"/>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127" name="Google Shape;127;p19"/>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28" name="Google Shape;128;p19"/>
          <p:cNvGrpSpPr/>
          <p:nvPr/>
        </p:nvGrpSpPr>
        <p:grpSpPr>
          <a:xfrm>
            <a:off x="4257675" y="4333144"/>
            <a:ext cx="4943475" cy="846600"/>
            <a:chOff x="5600700" y="5777525"/>
            <a:chExt cx="6591300" cy="1128800"/>
          </a:xfrm>
        </p:grpSpPr>
        <p:pic>
          <p:nvPicPr>
            <p:cNvPr id="129" name="Google Shape;129;p19"/>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130" name="Google Shape;130;p19"/>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131" name="Google Shape;131;p19"/>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32" name="Google Shape;132;p19"/>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133" name="Shape 133"/>
        <p:cNvGrpSpPr/>
        <p:nvPr/>
      </p:nvGrpSpPr>
      <p:grpSpPr>
        <a:xfrm>
          <a:off x="0" y="0"/>
          <a:ext cx="0" cy="0"/>
          <a:chOff x="0" y="0"/>
          <a:chExt cx="0" cy="0"/>
        </a:xfrm>
      </p:grpSpPr>
      <p:sp>
        <p:nvSpPr>
          <p:cNvPr id="134" name="Google Shape;134;p20"/>
          <p:cNvSpPr/>
          <p:nvPr>
            <p:ph idx="2" type="pic"/>
          </p:nvPr>
        </p:nvSpPr>
        <p:spPr>
          <a:xfrm>
            <a:off x="4998169" y="554625"/>
            <a:ext cx="3875700" cy="3851400"/>
          </a:xfrm>
          <a:prstGeom prst="ellipse">
            <a:avLst/>
          </a:prstGeom>
          <a:noFill/>
          <a:ln>
            <a:noFill/>
          </a:ln>
        </p:spPr>
      </p:sp>
      <p:grpSp>
        <p:nvGrpSpPr>
          <p:cNvPr id="135" name="Google Shape;135;p20"/>
          <p:cNvGrpSpPr/>
          <p:nvPr/>
        </p:nvGrpSpPr>
        <p:grpSpPr>
          <a:xfrm>
            <a:off x="-442913" y="4228977"/>
            <a:ext cx="5272415" cy="1028676"/>
            <a:chOff x="-19050" y="5729200"/>
            <a:chExt cx="6610350" cy="1128800"/>
          </a:xfrm>
        </p:grpSpPr>
        <p:pic>
          <p:nvPicPr>
            <p:cNvPr id="136" name="Google Shape;136;p20"/>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137" name="Google Shape;137;p20"/>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138" name="Google Shape;138;p20"/>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139" name="Google Shape;139;p20"/>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40" name="Google Shape;140;p20"/>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12" name="Shape 12"/>
        <p:cNvGrpSpPr/>
        <p:nvPr/>
      </p:nvGrpSpPr>
      <p:grpSpPr>
        <a:xfrm>
          <a:off x="0" y="0"/>
          <a:ext cx="0" cy="0"/>
          <a:chOff x="0" y="0"/>
          <a:chExt cx="0" cy="0"/>
        </a:xfrm>
      </p:grpSpPr>
      <p:sp>
        <p:nvSpPr>
          <p:cNvPr id="13" name="Google Shape;13;p3"/>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14" name="Google Shape;14;p3"/>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15" name="Google Shape;15;p3"/>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16" name="Google Shape;16;p3"/>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17" name="Google Shape;17;p3"/>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141" name="Shape 141"/>
        <p:cNvGrpSpPr/>
        <p:nvPr/>
      </p:nvGrpSpPr>
      <p:grpSpPr>
        <a:xfrm>
          <a:off x="0" y="0"/>
          <a:ext cx="0" cy="0"/>
          <a:chOff x="0" y="0"/>
          <a:chExt cx="0" cy="0"/>
        </a:xfrm>
      </p:grpSpPr>
      <p:sp>
        <p:nvSpPr>
          <p:cNvPr id="142" name="Google Shape;142;p21"/>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43" name="Google Shape;143;p21"/>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144" name="Google Shape;144;p21"/>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145" name="Google Shape;145;p21"/>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46" name="Google Shape;146;p21"/>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147" name="Google Shape;147;p21"/>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148" name="Google Shape;148;p21"/>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149" name="Google Shape;149;p21"/>
          <p:cNvSpPr/>
          <p:nvPr>
            <p:ph idx="2" type="pic"/>
          </p:nvPr>
        </p:nvSpPr>
        <p:spPr>
          <a:xfrm>
            <a:off x="5255306" y="2295338"/>
            <a:ext cx="3548400" cy="2482800"/>
          </a:xfrm>
          <a:prstGeom prst="roundRect">
            <a:avLst>
              <a:gd fmla="val 16667" name="adj"/>
            </a:avLst>
          </a:prstGeom>
          <a:noFill/>
          <a:ln>
            <a:noFill/>
          </a:ln>
        </p:spPr>
      </p:sp>
      <p:sp>
        <p:nvSpPr>
          <p:cNvPr id="150" name="Google Shape;150;p21"/>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151" name="Shape 151"/>
        <p:cNvGrpSpPr/>
        <p:nvPr/>
      </p:nvGrpSpPr>
      <p:grpSpPr>
        <a:xfrm>
          <a:off x="0" y="0"/>
          <a:ext cx="0" cy="0"/>
          <a:chOff x="0" y="0"/>
          <a:chExt cx="0" cy="0"/>
        </a:xfrm>
      </p:grpSpPr>
      <p:sp>
        <p:nvSpPr>
          <p:cNvPr id="152" name="Google Shape;152;p22"/>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53" name="Google Shape;153;p22"/>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154" name="Google Shape;154;p22"/>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155" name="Google Shape;155;p22"/>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56" name="Google Shape;156;p22"/>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157" name="Google Shape;157;p22"/>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158" name="Google Shape;158;p22"/>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159" name="Google Shape;159;p22"/>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0" name="Google Shape;160;p22"/>
          <p:cNvSpPr/>
          <p:nvPr>
            <p:ph idx="2" type="pic"/>
          </p:nvPr>
        </p:nvSpPr>
        <p:spPr>
          <a:xfrm>
            <a:off x="5255306" y="2295338"/>
            <a:ext cx="3548400" cy="2482800"/>
          </a:xfrm>
          <a:prstGeom prst="roundRect">
            <a:avLst>
              <a:gd fmla="val 16667" name="adj"/>
            </a:avLst>
          </a:prstGeom>
          <a:noFill/>
          <a:ln>
            <a:noFill/>
          </a:ln>
        </p:spPr>
      </p:sp>
      <p:sp>
        <p:nvSpPr>
          <p:cNvPr id="161" name="Google Shape;161;p22"/>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162" name="Shape 162"/>
        <p:cNvGrpSpPr/>
        <p:nvPr/>
      </p:nvGrpSpPr>
      <p:grpSpPr>
        <a:xfrm>
          <a:off x="0" y="0"/>
          <a:ext cx="0" cy="0"/>
          <a:chOff x="0" y="0"/>
          <a:chExt cx="0" cy="0"/>
        </a:xfrm>
      </p:grpSpPr>
      <p:sp>
        <p:nvSpPr>
          <p:cNvPr id="163" name="Google Shape;163;p23"/>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164" name="Google Shape;164;p23"/>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165" name="Google Shape;165;p23"/>
          <p:cNvGrpSpPr/>
          <p:nvPr/>
        </p:nvGrpSpPr>
        <p:grpSpPr>
          <a:xfrm>
            <a:off x="1078650" y="3186113"/>
            <a:ext cx="6986700" cy="1243125"/>
            <a:chOff x="1352550" y="2038350"/>
            <a:chExt cx="9315600" cy="1657500"/>
          </a:xfrm>
        </p:grpSpPr>
        <p:sp>
          <p:nvSpPr>
            <p:cNvPr id="166" name="Google Shape;166;p23"/>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7" name="Google Shape;167;p23"/>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168" name="Google Shape;168;p23"/>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69" name="Google Shape;169;p23"/>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70" name="Google Shape;170;p23"/>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71" name="Google Shape;171;p23"/>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2" name="Google Shape;172;p23"/>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3" name="Google Shape;173;p23"/>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4" name="Google Shape;174;p23"/>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175" name="Shape 175"/>
        <p:cNvGrpSpPr/>
        <p:nvPr/>
      </p:nvGrpSpPr>
      <p:grpSpPr>
        <a:xfrm>
          <a:off x="0" y="0"/>
          <a:ext cx="0" cy="0"/>
          <a:chOff x="0" y="0"/>
          <a:chExt cx="0" cy="0"/>
        </a:xfrm>
      </p:grpSpPr>
      <p:sp>
        <p:nvSpPr>
          <p:cNvPr id="176" name="Google Shape;176;p24"/>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177" name="Google Shape;177;p24"/>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78" name="Google Shape;178;p24"/>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9" name="Google Shape;179;p24"/>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0" name="Google Shape;180;p24"/>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1" name="Google Shape;181;p24"/>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2" name="Google Shape;182;p24"/>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3" name="Google Shape;183;p24"/>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4" name="Google Shape;184;p24"/>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5" name="Google Shape;185;p24"/>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6" name="Google Shape;186;p24"/>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187" name="Shape 187"/>
        <p:cNvGrpSpPr/>
        <p:nvPr/>
      </p:nvGrpSpPr>
      <p:grpSpPr>
        <a:xfrm>
          <a:off x="0" y="0"/>
          <a:ext cx="0" cy="0"/>
          <a:chOff x="0" y="0"/>
          <a:chExt cx="0" cy="0"/>
        </a:xfrm>
      </p:grpSpPr>
      <p:sp>
        <p:nvSpPr>
          <p:cNvPr id="188" name="Google Shape;188;p25"/>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189" name="Google Shape;189;p25"/>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190" name="Google Shape;190;p25"/>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191" name="Google Shape;191;p25"/>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92" name="Google Shape;192;p25"/>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93" name="Google Shape;193;p25"/>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94" name="Google Shape;194;p25"/>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95" name="Google Shape;195;p25"/>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96" name="Google Shape;196;p25"/>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97" name="Google Shape;197;p25"/>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198" name="Shape 198"/>
        <p:cNvGrpSpPr/>
        <p:nvPr/>
      </p:nvGrpSpPr>
      <p:grpSpPr>
        <a:xfrm>
          <a:off x="0" y="0"/>
          <a:ext cx="0" cy="0"/>
          <a:chOff x="0" y="0"/>
          <a:chExt cx="0" cy="0"/>
        </a:xfrm>
      </p:grpSpPr>
      <p:sp>
        <p:nvSpPr>
          <p:cNvPr id="199" name="Google Shape;199;p26"/>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0" name="Google Shape;200;p26"/>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1" name="Google Shape;201;p26"/>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2" name="Google Shape;202;p26"/>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3" name="Google Shape;203;p26"/>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4" name="Google Shape;204;p26"/>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5" name="Google Shape;205;p26"/>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6" name="Google Shape;206;p26"/>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207" name="Google Shape;207;p26"/>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208" name="Google Shape;208;p26"/>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209" name="Google Shape;209;p26"/>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210" name="Google Shape;210;p26"/>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211" name="Google Shape;211;p26"/>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2" name="Google Shape;212;p26"/>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13" name="Google Shape;213;p26"/>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4" name="Google Shape;214;p26"/>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15" name="Google Shape;215;p26"/>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6" name="Google Shape;216;p26"/>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17" name="Google Shape;217;p26"/>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8" name="Google Shape;218;p26"/>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219" name="Shape 219"/>
        <p:cNvGrpSpPr/>
        <p:nvPr/>
      </p:nvGrpSpPr>
      <p:grpSpPr>
        <a:xfrm>
          <a:off x="0" y="0"/>
          <a:ext cx="0" cy="0"/>
          <a:chOff x="0" y="0"/>
          <a:chExt cx="0" cy="0"/>
        </a:xfrm>
      </p:grpSpPr>
      <p:sp>
        <p:nvSpPr>
          <p:cNvPr id="220" name="Google Shape;220;p27"/>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1" name="Google Shape;221;p27"/>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2" name="Google Shape;222;p27"/>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3" name="Google Shape;223;p27"/>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4" name="Google Shape;224;p27"/>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5" name="Google Shape;225;p27"/>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6" name="Google Shape;226;p27"/>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7" name="Google Shape;227;p27"/>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8" name="Google Shape;228;p27"/>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9" name="Google Shape;229;p27"/>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230" name="Google Shape;230;p27"/>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231" name="Google Shape;231;p27"/>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232" name="Google Shape;232;p27"/>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233" name="Google Shape;233;p27"/>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4" name="Google Shape;234;p27"/>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5" name="Google Shape;235;p27"/>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6" name="Google Shape;236;p27"/>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237" name="Shape 237"/>
        <p:cNvGrpSpPr/>
        <p:nvPr/>
      </p:nvGrpSpPr>
      <p:grpSpPr>
        <a:xfrm>
          <a:off x="0" y="0"/>
          <a:ext cx="0" cy="0"/>
          <a:chOff x="0" y="0"/>
          <a:chExt cx="0" cy="0"/>
        </a:xfrm>
      </p:grpSpPr>
      <p:pic>
        <p:nvPicPr>
          <p:cNvPr id="238" name="Google Shape;238;p28"/>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239" name="Google Shape;239;p28"/>
          <p:cNvGrpSpPr/>
          <p:nvPr/>
        </p:nvGrpSpPr>
        <p:grpSpPr>
          <a:xfrm flipH="1" rot="10800000">
            <a:off x="4930856" y="0"/>
            <a:ext cx="4943475" cy="846600"/>
            <a:chOff x="5600700" y="5777525"/>
            <a:chExt cx="6591300" cy="1128800"/>
          </a:xfrm>
        </p:grpSpPr>
        <p:pic>
          <p:nvPicPr>
            <p:cNvPr id="240" name="Google Shape;240;p28"/>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241" name="Google Shape;241;p28"/>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242" name="Google Shape;242;p28"/>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43" name="Google Shape;243;p28"/>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4" name="Google Shape;244;p28"/>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5" name="Google Shape;245;p28"/>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6" name="Google Shape;246;p28"/>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7" name="Google Shape;247;p28"/>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248" name="Shape 248"/>
        <p:cNvGrpSpPr/>
        <p:nvPr/>
      </p:nvGrpSpPr>
      <p:grpSpPr>
        <a:xfrm>
          <a:off x="0" y="0"/>
          <a:ext cx="0" cy="0"/>
          <a:chOff x="0" y="0"/>
          <a:chExt cx="0" cy="0"/>
        </a:xfrm>
      </p:grpSpPr>
      <p:pic>
        <p:nvPicPr>
          <p:cNvPr id="249" name="Google Shape;249;p29"/>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250" name="Google Shape;250;p29"/>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251" name="Google Shape;251;p29"/>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2" name="Google Shape;252;p29"/>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3" name="Google Shape;253;p29"/>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4" name="Google Shape;254;p29"/>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5" name="Google Shape;255;p29"/>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6" name="Google Shape;256;p29"/>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257" name="Shape 257"/>
        <p:cNvGrpSpPr/>
        <p:nvPr/>
      </p:nvGrpSpPr>
      <p:grpSpPr>
        <a:xfrm>
          <a:off x="0" y="0"/>
          <a:ext cx="0" cy="0"/>
          <a:chOff x="0" y="0"/>
          <a:chExt cx="0" cy="0"/>
        </a:xfrm>
      </p:grpSpPr>
      <p:pic>
        <p:nvPicPr>
          <p:cNvPr id="258" name="Google Shape;258;p30"/>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259" name="Google Shape;259;p30"/>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0" name="Google Shape;260;p30"/>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1" name="Google Shape;261;p30"/>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62" name="Google Shape;262;p30"/>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3" name="Google Shape;263;p30"/>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18" name="Shape 18"/>
        <p:cNvGrpSpPr/>
        <p:nvPr/>
      </p:nvGrpSpPr>
      <p:grpSpPr>
        <a:xfrm>
          <a:off x="0" y="0"/>
          <a:ext cx="0" cy="0"/>
          <a:chOff x="0" y="0"/>
          <a:chExt cx="0" cy="0"/>
        </a:xfrm>
      </p:grpSpPr>
      <p:sp>
        <p:nvSpPr>
          <p:cNvPr id="19" name="Google Shape;19;p4"/>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20" name="Google Shape;20;p4"/>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21" name="Google Shape;21;p4"/>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22" name="Google Shape;22;p4"/>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23" name="Google Shape;23;p4"/>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4" name="Google Shape;24;p4"/>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 name="Google Shape;25;p4"/>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6" name="Google Shape;26;p4"/>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7" name="Google Shape;27;p4"/>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8" name="Google Shape;28;p4"/>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9" name="Google Shape;29;p4"/>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264" name="Shape 264"/>
        <p:cNvGrpSpPr/>
        <p:nvPr/>
      </p:nvGrpSpPr>
      <p:grpSpPr>
        <a:xfrm>
          <a:off x="0" y="0"/>
          <a:ext cx="0" cy="0"/>
          <a:chOff x="0" y="0"/>
          <a:chExt cx="0" cy="0"/>
        </a:xfrm>
      </p:grpSpPr>
      <p:pic>
        <p:nvPicPr>
          <p:cNvPr id="265" name="Google Shape;265;p31"/>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266" name="Google Shape;266;p31"/>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267" name="Google Shape;267;p31"/>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8" name="Google Shape;268;p31"/>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9" name="Google Shape;269;p31"/>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0" name="Google Shape;270;p31"/>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1" name="Google Shape;271;p31"/>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2" name="Google Shape;272;p31"/>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273" name="Shape 273"/>
        <p:cNvGrpSpPr/>
        <p:nvPr/>
      </p:nvGrpSpPr>
      <p:grpSpPr>
        <a:xfrm>
          <a:off x="0" y="0"/>
          <a:ext cx="0" cy="0"/>
          <a:chOff x="0" y="0"/>
          <a:chExt cx="0" cy="0"/>
        </a:xfrm>
      </p:grpSpPr>
      <p:pic>
        <p:nvPicPr>
          <p:cNvPr id="274" name="Google Shape;274;p32"/>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275" name="Google Shape;275;p32"/>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6" name="Google Shape;276;p32"/>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7" name="Google Shape;277;p32"/>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8" name="Google Shape;278;p32"/>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279" name="Shape 279"/>
        <p:cNvGrpSpPr/>
        <p:nvPr/>
      </p:nvGrpSpPr>
      <p:grpSpPr>
        <a:xfrm>
          <a:off x="0" y="0"/>
          <a:ext cx="0" cy="0"/>
          <a:chOff x="0" y="0"/>
          <a:chExt cx="0" cy="0"/>
        </a:xfrm>
      </p:grpSpPr>
      <p:sp>
        <p:nvSpPr>
          <p:cNvPr id="280" name="Google Shape;280;p33"/>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1" name="Google Shape;281;p33"/>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2" name="Google Shape;282;p33"/>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83" name="Google Shape;283;p33"/>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284" name="Google Shape;284;p33"/>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85" name="Google Shape;285;p33"/>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286" name="Google Shape;286;p33"/>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7" name="Google Shape;287;p33"/>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88" name="Google Shape;288;p33"/>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289" name="Google Shape;289;p33"/>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290" name="Google Shape;290;p33"/>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291" name="Google Shape;291;p33"/>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292" name="Google Shape;292;p33"/>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www.rainn.org</a:t>
            </a:r>
            <a:endParaRPr b="1" sz="1200">
              <a:solidFill>
                <a:srgbClr val="545758"/>
              </a:solidFill>
              <a:latin typeface="Cabin"/>
              <a:ea typeface="Cabin"/>
              <a:cs typeface="Cabin"/>
              <a:sym typeface="Cabin"/>
            </a:endParaRPr>
          </a:p>
        </p:txBody>
      </p:sp>
      <p:sp>
        <p:nvSpPr>
          <p:cNvPr id="293" name="Google Shape;293;p33"/>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294" name="Google Shape;294;p33"/>
          <p:cNvSpPr txBox="1"/>
          <p:nvPr/>
        </p:nvSpPr>
        <p:spPr>
          <a:xfrm>
            <a:off x="4603181" y="1765256"/>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www.loveisrespect.org</a:t>
            </a:r>
            <a:endParaRPr b="1" sz="1200">
              <a:solidFill>
                <a:srgbClr val="545758"/>
              </a:solidFill>
              <a:latin typeface="Cabin"/>
              <a:ea typeface="Cabin"/>
              <a:cs typeface="Cabin"/>
              <a:sym typeface="Cabin"/>
            </a:endParaRPr>
          </a:p>
        </p:txBody>
      </p:sp>
      <p:sp>
        <p:nvSpPr>
          <p:cNvPr id="295" name="Google Shape;295;p33"/>
          <p:cNvSpPr txBox="1"/>
          <p:nvPr/>
        </p:nvSpPr>
        <p:spPr>
          <a:xfrm>
            <a:off x="4620169" y="1251844"/>
            <a:ext cx="31758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296" name="Google Shape;296;p33"/>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www.brownboiproject.org</a:t>
            </a:r>
            <a:endParaRPr b="1" sz="1200">
              <a:solidFill>
                <a:srgbClr val="545758"/>
              </a:solidFill>
              <a:latin typeface="Cabin"/>
              <a:ea typeface="Cabin"/>
              <a:cs typeface="Cabin"/>
              <a:sym typeface="Cabin"/>
            </a:endParaRPr>
          </a:p>
        </p:txBody>
      </p:sp>
      <p:sp>
        <p:nvSpPr>
          <p:cNvPr id="297" name="Google Shape;297;p33"/>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298" name="Shape 298"/>
        <p:cNvGrpSpPr/>
        <p:nvPr/>
      </p:nvGrpSpPr>
      <p:grpSpPr>
        <a:xfrm>
          <a:off x="0" y="0"/>
          <a:ext cx="0" cy="0"/>
          <a:chOff x="0" y="0"/>
          <a:chExt cx="0" cy="0"/>
        </a:xfrm>
      </p:grpSpPr>
      <p:pic>
        <p:nvPicPr>
          <p:cNvPr id="299" name="Google Shape;299;p34"/>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0" name="Shape 300"/>
        <p:cNvGrpSpPr/>
        <p:nvPr/>
      </p:nvGrpSpPr>
      <p:grpSpPr>
        <a:xfrm>
          <a:off x="0" y="0"/>
          <a:ext cx="0" cy="0"/>
          <a:chOff x="0" y="0"/>
          <a:chExt cx="0" cy="0"/>
        </a:xfrm>
      </p:grpSpPr>
      <p:sp>
        <p:nvSpPr>
          <p:cNvPr id="301" name="Google Shape;301;p3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02" name="Google Shape;302;p3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03" name="Google Shape;303;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3)">
  <p:cSld name="1_Custom Layout_2">
    <p:spTree>
      <p:nvGrpSpPr>
        <p:cNvPr id="30" name="Shape 30"/>
        <p:cNvGrpSpPr/>
        <p:nvPr/>
      </p:nvGrpSpPr>
      <p:grpSpPr>
        <a:xfrm>
          <a:off x="0" y="0"/>
          <a:ext cx="0" cy="0"/>
          <a:chOff x="0" y="0"/>
          <a:chExt cx="0" cy="0"/>
        </a:xfrm>
      </p:grpSpPr>
      <p:sp>
        <p:nvSpPr>
          <p:cNvPr id="31" name="Google Shape;31;p5"/>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32" name="Google Shape;32;p5"/>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33" name="Google Shape;33;p5"/>
          <p:cNvSpPr/>
          <p:nvPr/>
        </p:nvSpPr>
        <p:spPr>
          <a:xfrm rot="10800000">
            <a:off x="2561175" y="18198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4" name="Google Shape;34;p5"/>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35" name="Google Shape;35;p5"/>
          <p:cNvSpPr/>
          <p:nvPr/>
        </p:nvSpPr>
        <p:spPr>
          <a:xfrm rot="10800000">
            <a:off x="2561175" y="27326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 name="Google Shape;36;p5"/>
          <p:cNvSpPr/>
          <p:nvPr/>
        </p:nvSpPr>
        <p:spPr>
          <a:xfrm rot="10800000">
            <a:off x="2561175" y="36454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7" name="Google Shape;37;p5"/>
          <p:cNvSpPr txBox="1"/>
          <p:nvPr>
            <p:ph idx="1" type="subTitle"/>
          </p:nvPr>
        </p:nvSpPr>
        <p:spPr>
          <a:xfrm>
            <a:off x="2734819" y="18198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8" name="Google Shape;38;p5"/>
          <p:cNvSpPr txBox="1"/>
          <p:nvPr>
            <p:ph idx="2" type="subTitle"/>
          </p:nvPr>
        </p:nvSpPr>
        <p:spPr>
          <a:xfrm>
            <a:off x="2734819" y="27325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9" name="Google Shape;39;p5"/>
          <p:cNvSpPr txBox="1"/>
          <p:nvPr>
            <p:ph idx="3" type="subTitle"/>
          </p:nvPr>
        </p:nvSpPr>
        <p:spPr>
          <a:xfrm>
            <a:off x="2734819" y="36453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42" name="Google Shape;42;p6"/>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43" name="Google Shape;43;p6"/>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44" name="Google Shape;44;p6"/>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5" name="Google Shape;45;p6"/>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6" name="Google Shape;46;p6"/>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7" name="Google Shape;47;p6"/>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48" name="Google Shape;48;p6"/>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9" name="Google Shape;49;p6"/>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50" name="Google Shape;50;p6"/>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51" name="Google Shape;51;p6"/>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52" name="Shape 52"/>
        <p:cNvGrpSpPr/>
        <p:nvPr/>
      </p:nvGrpSpPr>
      <p:grpSpPr>
        <a:xfrm>
          <a:off x="0" y="0"/>
          <a:ext cx="0" cy="0"/>
          <a:chOff x="0" y="0"/>
          <a:chExt cx="0" cy="0"/>
        </a:xfrm>
      </p:grpSpPr>
      <p:pic>
        <p:nvPicPr>
          <p:cNvPr id="53" name="Google Shape;53;p7"/>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54" name="Google Shape;54;p7"/>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55" name="Google Shape;55;p7"/>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 name="Google Shape;56;p7"/>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59" name="Google Shape;59;p8"/>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0" name="Google Shape;60;p8"/>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61" name="Shape 61"/>
        <p:cNvGrpSpPr/>
        <p:nvPr/>
      </p:nvGrpSpPr>
      <p:grpSpPr>
        <a:xfrm>
          <a:off x="0" y="0"/>
          <a:ext cx="0" cy="0"/>
          <a:chOff x="0" y="0"/>
          <a:chExt cx="0" cy="0"/>
        </a:xfrm>
      </p:grpSpPr>
      <p:pic>
        <p:nvPicPr>
          <p:cNvPr id="62" name="Google Shape;62;p9"/>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63" name="Google Shape;63;p9"/>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64" name="Google Shape;64;p9"/>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5" name="Google Shape;65;p9"/>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66" name="Shape 66"/>
        <p:cNvGrpSpPr/>
        <p:nvPr/>
      </p:nvGrpSpPr>
      <p:grpSpPr>
        <a:xfrm>
          <a:off x="0" y="0"/>
          <a:ext cx="0" cy="0"/>
          <a:chOff x="0" y="0"/>
          <a:chExt cx="0" cy="0"/>
        </a:xfrm>
      </p:grpSpPr>
      <p:pic>
        <p:nvPicPr>
          <p:cNvPr id="67" name="Google Shape;67;p10"/>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68" name="Google Shape;68;p10"/>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9" name="Google Shape;69;p10"/>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1.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hyperlink" Target="http://www.youtube.com/watch?v=EPgUKVAYAJc" TargetMode="Externa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www.youtube.com/watch?v=GQuXmAIcdCw" TargetMode="Externa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6"/>
          <p:cNvSpPr txBox="1"/>
          <p:nvPr>
            <p:ph type="title"/>
          </p:nvPr>
        </p:nvSpPr>
        <p:spPr>
          <a:xfrm>
            <a:off x="1207350" y="1917188"/>
            <a:ext cx="6729300" cy="1903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Lesson 2: </a:t>
            </a:r>
            <a:endParaRPr/>
          </a:p>
          <a:p>
            <a:pPr indent="0" lvl="0" marL="0" rtl="0" algn="ctr">
              <a:spcBef>
                <a:spcPts val="0"/>
              </a:spcBef>
              <a:spcAft>
                <a:spcPts val="0"/>
              </a:spcAft>
              <a:buNone/>
            </a:pPr>
            <a:r>
              <a:rPr lang="en"/>
              <a:t>Abuse</a:t>
            </a:r>
            <a:r>
              <a:rPr lang="en"/>
              <a:t> Prevention</a:t>
            </a:r>
            <a:endParaRPr/>
          </a:p>
        </p:txBody>
      </p:sp>
      <p:sp>
        <p:nvSpPr>
          <p:cNvPr id="309" name="Google Shape;309;p36"/>
          <p:cNvSpPr txBox="1"/>
          <p:nvPr/>
        </p:nvSpPr>
        <p:spPr>
          <a:xfrm>
            <a:off x="3072000" y="59525"/>
            <a:ext cx="3000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43919B"/>
                </a:solidFill>
                <a:latin typeface="Cabin"/>
                <a:ea typeface="Cabin"/>
                <a:cs typeface="Cabin"/>
                <a:sym typeface="Cabin"/>
              </a:rPr>
              <a:t>Nest© SB9 Curriculum</a:t>
            </a:r>
            <a:endParaRPr b="1" sz="2200">
              <a:solidFill>
                <a:srgbClr val="43919B"/>
              </a:solidFill>
              <a:latin typeface="Cabin"/>
              <a:ea typeface="Cabin"/>
              <a:cs typeface="Cabin"/>
              <a:sym typeface="Cabin"/>
            </a:endParaRPr>
          </a:p>
        </p:txBody>
      </p:sp>
      <p:sp>
        <p:nvSpPr>
          <p:cNvPr id="310" name="Google Shape;310;p36"/>
          <p:cNvSpPr txBox="1"/>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900">
                <a:solidFill>
                  <a:srgbClr val="FFFFFF"/>
                </a:solidFill>
                <a:latin typeface="Cabin"/>
                <a:ea typeface="Cabin"/>
                <a:cs typeface="Cabin"/>
                <a:sym typeface="Cabin"/>
              </a:rPr>
              <a:t>Grade 3</a:t>
            </a:r>
            <a:endParaRPr b="1" sz="1900">
              <a:solidFill>
                <a:srgbClr val="FFFFFF"/>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5"/>
          <p:cNvSpPr txBox="1"/>
          <p:nvPr>
            <p:ph type="title"/>
          </p:nvPr>
        </p:nvSpPr>
        <p:spPr>
          <a:xfrm>
            <a:off x="531658" y="558575"/>
            <a:ext cx="4614000" cy="1923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Taking Care of You!</a:t>
            </a:r>
            <a:endParaRPr/>
          </a:p>
        </p:txBody>
      </p:sp>
      <p:sp>
        <p:nvSpPr>
          <p:cNvPr id="379" name="Google Shape;379;p45"/>
          <p:cNvSpPr txBox="1"/>
          <p:nvPr>
            <p:ph idx="1" type="subTitle"/>
          </p:nvPr>
        </p:nvSpPr>
        <p:spPr>
          <a:xfrm>
            <a:off x="3910781" y="2242275"/>
            <a:ext cx="4614000" cy="975300"/>
          </a:xfrm>
          <a:prstGeom prst="rect">
            <a:avLst/>
          </a:prstGeom>
        </p:spPr>
        <p:txBody>
          <a:bodyPr anchorCtr="0" anchor="t" bIns="68575" lIns="68575" spcFirstLastPara="1" rIns="68575" wrap="square" tIns="68575">
            <a:noAutofit/>
          </a:bodyPr>
          <a:lstStyle/>
          <a:p>
            <a:pPr indent="-323850" lvl="0" marL="457200" rtl="0" algn="l">
              <a:spcBef>
                <a:spcPts val="0"/>
              </a:spcBef>
              <a:spcAft>
                <a:spcPts val="0"/>
              </a:spcAft>
              <a:buSzPts val="1500"/>
              <a:buChar char="●"/>
            </a:pPr>
            <a:r>
              <a:rPr lang="en"/>
              <a:t>When you need rest </a:t>
            </a:r>
            <a:endParaRPr/>
          </a:p>
          <a:p>
            <a:pPr indent="-323850" lvl="0" marL="457200" rtl="0" algn="l">
              <a:spcBef>
                <a:spcPts val="0"/>
              </a:spcBef>
              <a:spcAft>
                <a:spcPts val="0"/>
              </a:spcAft>
              <a:buSzPts val="1500"/>
              <a:buChar char="●"/>
            </a:pPr>
            <a:r>
              <a:rPr lang="en"/>
              <a:t>What foods you like </a:t>
            </a:r>
            <a:endParaRPr/>
          </a:p>
          <a:p>
            <a:pPr indent="-323850" lvl="0" marL="457200" rtl="0" algn="l">
              <a:spcBef>
                <a:spcPts val="0"/>
              </a:spcBef>
              <a:spcAft>
                <a:spcPts val="0"/>
              </a:spcAft>
              <a:buSzPts val="1500"/>
              <a:buChar char="●"/>
            </a:pPr>
            <a:r>
              <a:rPr lang="en"/>
              <a:t>Listening to your body </a:t>
            </a:r>
            <a:endParaRPr/>
          </a:p>
          <a:p>
            <a:pPr indent="-323850" lvl="0" marL="457200" rtl="0" algn="l">
              <a:spcBef>
                <a:spcPts val="0"/>
              </a:spcBef>
              <a:spcAft>
                <a:spcPts val="0"/>
              </a:spcAft>
              <a:buSzPts val="1500"/>
              <a:buChar char="●"/>
            </a:pPr>
            <a:r>
              <a:rPr lang="en"/>
              <a:t>What makes you feel good </a:t>
            </a:r>
            <a:endParaRPr/>
          </a:p>
          <a:p>
            <a:pPr indent="-323850" lvl="0" marL="457200" rtl="0" algn="l">
              <a:spcBef>
                <a:spcPts val="0"/>
              </a:spcBef>
              <a:spcAft>
                <a:spcPts val="0"/>
              </a:spcAft>
              <a:buSzPts val="1500"/>
              <a:buChar char="●"/>
            </a:pPr>
            <a:r>
              <a:rPr lang="en"/>
              <a:t>How to manage big emotions</a:t>
            </a:r>
            <a:endParaRPr/>
          </a:p>
          <a:p>
            <a:pPr indent="-323850" lvl="0" marL="457200" rtl="0" algn="l">
              <a:spcBef>
                <a:spcPts val="0"/>
              </a:spcBef>
              <a:spcAft>
                <a:spcPts val="0"/>
              </a:spcAft>
              <a:buSzPts val="1500"/>
              <a:buChar char="●"/>
            </a:pPr>
            <a:r>
              <a:rPr lang="en"/>
              <a:t>Ask for help </a:t>
            </a:r>
            <a:endParaRPr/>
          </a:p>
          <a:p>
            <a:pPr indent="-323850" lvl="0" marL="457200" rtl="0" algn="l">
              <a:spcBef>
                <a:spcPts val="0"/>
              </a:spcBef>
              <a:spcAft>
                <a:spcPts val="0"/>
              </a:spcAft>
              <a:buSzPts val="1500"/>
              <a:buChar char="●"/>
            </a:pPr>
            <a:r>
              <a:rPr lang="en"/>
              <a:t>Advocate for yourself</a:t>
            </a:r>
            <a:endParaRPr/>
          </a:p>
          <a:p>
            <a:pPr indent="-323850" lvl="0" marL="457200" rtl="0" algn="l">
              <a:spcBef>
                <a:spcPts val="0"/>
              </a:spcBef>
              <a:spcAft>
                <a:spcPts val="0"/>
              </a:spcAft>
              <a:buSzPts val="1500"/>
              <a:buChar char="●"/>
            </a:pPr>
            <a:r>
              <a:rPr lang="en"/>
              <a:t>You’re the boss of your body</a:t>
            </a:r>
            <a:endParaRPr/>
          </a:p>
          <a:p>
            <a:pPr indent="-323850" lvl="0" marL="457200" rtl="0" algn="l">
              <a:spcBef>
                <a:spcPts val="0"/>
              </a:spcBef>
              <a:spcAft>
                <a:spcPts val="0"/>
              </a:spcAft>
              <a:buSzPts val="1500"/>
              <a:buChar char="●"/>
            </a:pPr>
            <a:r>
              <a:rPr lang="en"/>
              <a:t>&amp; so much more! </a:t>
            </a:r>
            <a:endParaRPr/>
          </a:p>
        </p:txBody>
      </p:sp>
      <p:sp>
        <p:nvSpPr>
          <p:cNvPr id="380" name="Google Shape;380;p45"/>
          <p:cNvSpPr txBox="1"/>
          <p:nvPr>
            <p:ph idx="2" type="subTitle"/>
          </p:nvPr>
        </p:nvSpPr>
        <p:spPr>
          <a:xfrm>
            <a:off x="3910781" y="1714500"/>
            <a:ext cx="4660500" cy="5145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a:t>One of the most exciting parts about being __ years old is that you are learning all about YOU!</a:t>
            </a:r>
            <a:endParaRPr/>
          </a:p>
        </p:txBody>
      </p:sp>
      <p:pic>
        <p:nvPicPr>
          <p:cNvPr id="381" name="Google Shape;381;p45"/>
          <p:cNvPicPr preferRelativeResize="0"/>
          <p:nvPr>
            <p:ph idx="2" type="pic"/>
          </p:nvPr>
        </p:nvPicPr>
        <p:blipFill rotWithShape="1">
          <a:blip r:embed="rId3">
            <a:alphaModFix/>
          </a:blip>
          <a:srcRect b="228" l="0" r="0" t="219"/>
          <a:stretch/>
        </p:blipFill>
        <p:spPr>
          <a:xfrm>
            <a:off x="996000" y="1409700"/>
            <a:ext cx="2099700" cy="2324100"/>
          </a:xfrm>
          <a:prstGeom prst="roundRect">
            <a:avLst>
              <a:gd fmla="val 16667" name="adj"/>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6"/>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Turn and Talk</a:t>
            </a:r>
            <a:endParaRPr/>
          </a:p>
        </p:txBody>
      </p:sp>
      <p:sp>
        <p:nvSpPr>
          <p:cNvPr id="387" name="Google Shape;387;p46"/>
          <p:cNvSpPr txBox="1"/>
          <p:nvPr>
            <p:ph idx="1" type="body"/>
          </p:nvPr>
        </p:nvSpPr>
        <p:spPr>
          <a:xfrm>
            <a:off x="4366050" y="1955456"/>
            <a:ext cx="4057200" cy="2275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Examples: </a:t>
            </a:r>
            <a:endParaRPr/>
          </a:p>
          <a:p>
            <a:pPr indent="0" lvl="0" marL="0" rtl="0" algn="l">
              <a:spcBef>
                <a:spcPts val="0"/>
              </a:spcBef>
              <a:spcAft>
                <a:spcPts val="0"/>
              </a:spcAft>
              <a:buNone/>
            </a:pPr>
            <a:r>
              <a:t/>
            </a:r>
            <a:endParaRPr/>
          </a:p>
          <a:p>
            <a:pPr indent="-323850" lvl="0" marL="457200" rtl="0" algn="l">
              <a:spcBef>
                <a:spcPts val="0"/>
              </a:spcBef>
              <a:spcAft>
                <a:spcPts val="0"/>
              </a:spcAft>
              <a:buSzPts val="1500"/>
              <a:buChar char="●"/>
            </a:pPr>
            <a:r>
              <a:rPr lang="en"/>
              <a:t>During recess, I run as hard as I can because I have so much extra energy. </a:t>
            </a:r>
            <a:endParaRPr/>
          </a:p>
          <a:p>
            <a:pPr indent="-323850" lvl="0" marL="457200" rtl="0" algn="l">
              <a:spcBef>
                <a:spcPts val="0"/>
              </a:spcBef>
              <a:spcAft>
                <a:spcPts val="0"/>
              </a:spcAft>
              <a:buSzPts val="1500"/>
              <a:buChar char="●"/>
            </a:pPr>
            <a:r>
              <a:rPr lang="en"/>
              <a:t>When I need alone time, I like to go in my room and listen to music. </a:t>
            </a:r>
            <a:endParaRPr/>
          </a:p>
          <a:p>
            <a:pPr indent="-323850" lvl="0" marL="457200" rtl="0" algn="l">
              <a:spcBef>
                <a:spcPts val="0"/>
              </a:spcBef>
              <a:spcAft>
                <a:spcPts val="0"/>
              </a:spcAft>
              <a:buSzPts val="1500"/>
              <a:buChar char="●"/>
            </a:pPr>
            <a:r>
              <a:rPr lang="en"/>
              <a:t>When I am feeling funky, I take my dog for a walk. It always changes my mood.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8" name="Google Shape;388;p46"/>
          <p:cNvSpPr txBox="1"/>
          <p:nvPr>
            <p:ph idx="2" type="title"/>
          </p:nvPr>
        </p:nvSpPr>
        <p:spPr>
          <a:xfrm>
            <a:off x="685800" y="1941431"/>
            <a:ext cx="3155100" cy="827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sz="1600"/>
              <a:t>With your seat partner or table, share out 2 things you have learned about yourself this year.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The person with the shortest hair shares first! Be ready to share out what your partner said.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7"/>
          <p:cNvSpPr txBox="1"/>
          <p:nvPr>
            <p:ph type="title"/>
          </p:nvPr>
        </p:nvSpPr>
        <p:spPr>
          <a:xfrm>
            <a:off x="1137750" y="609881"/>
            <a:ext cx="56688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Bathing Suit Rule</a:t>
            </a:r>
            <a:endParaRPr/>
          </a:p>
        </p:txBody>
      </p:sp>
      <p:sp>
        <p:nvSpPr>
          <p:cNvPr id="394" name="Google Shape;394;p47"/>
          <p:cNvSpPr txBox="1"/>
          <p:nvPr>
            <p:ph idx="1" type="body"/>
          </p:nvPr>
        </p:nvSpPr>
        <p:spPr>
          <a:xfrm>
            <a:off x="4572000" y="2387900"/>
            <a:ext cx="4083000" cy="2275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Think about the area your bathing suit covers.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 private area. </a:t>
            </a:r>
            <a:endParaRPr/>
          </a:p>
          <a:p>
            <a:pPr indent="0" lvl="0" marL="0" rtl="0" algn="l">
              <a:spcBef>
                <a:spcPts val="0"/>
              </a:spcBef>
              <a:spcAft>
                <a:spcPts val="0"/>
              </a:spcAft>
              <a:buNone/>
            </a:pPr>
            <a:r>
              <a:t/>
            </a:r>
            <a:endParaRPr/>
          </a:p>
          <a:p>
            <a:pPr indent="0" lvl="0" marL="0" rtl="0" algn="l">
              <a:spcBef>
                <a:spcPts val="0"/>
              </a:spcBef>
              <a:spcAft>
                <a:spcPts val="0"/>
              </a:spcAft>
              <a:buNone/>
            </a:pPr>
            <a:r>
              <a:rPr b="1" i="1" lang="en"/>
              <a:t>ALL ADULTS KNOW THE BATHING SUIT RULE. </a:t>
            </a:r>
            <a:endParaRPr b="1" i="1"/>
          </a:p>
        </p:txBody>
      </p:sp>
      <p:pic>
        <p:nvPicPr>
          <p:cNvPr id="395" name="Google Shape;395;p47"/>
          <p:cNvPicPr preferRelativeResize="0"/>
          <p:nvPr>
            <p:ph idx="2" type="pic"/>
          </p:nvPr>
        </p:nvPicPr>
        <p:blipFill rotWithShape="1">
          <a:blip r:embed="rId3">
            <a:alphaModFix/>
          </a:blip>
          <a:srcRect b="3113" l="2453" r="2453" t="3104"/>
          <a:stretch/>
        </p:blipFill>
        <p:spPr>
          <a:xfrm>
            <a:off x="1137750" y="1868675"/>
            <a:ext cx="2812500" cy="2795100"/>
          </a:xfrm>
          <a:prstGeom prst="ellipse">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48"/>
          <p:cNvPicPr preferRelativeResize="0"/>
          <p:nvPr>
            <p:ph idx="2" type="pic"/>
          </p:nvPr>
        </p:nvPicPr>
        <p:blipFill rotWithShape="1">
          <a:blip r:embed="rId3">
            <a:alphaModFix/>
          </a:blip>
          <a:srcRect b="0" l="2061" r="2051" t="0"/>
          <a:stretch/>
        </p:blipFill>
        <p:spPr>
          <a:xfrm>
            <a:off x="557213" y="867469"/>
            <a:ext cx="2234700" cy="3408600"/>
          </a:xfrm>
          <a:prstGeom prst="roundRect">
            <a:avLst>
              <a:gd fmla="val 16667" name="adj"/>
            </a:avLst>
          </a:prstGeom>
        </p:spPr>
      </p:pic>
      <p:sp>
        <p:nvSpPr>
          <p:cNvPr id="401" name="Google Shape;401;p48"/>
          <p:cNvSpPr txBox="1"/>
          <p:nvPr>
            <p:ph type="title"/>
          </p:nvPr>
        </p:nvSpPr>
        <p:spPr>
          <a:xfrm>
            <a:off x="3692888" y="1174163"/>
            <a:ext cx="51423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Bathing Suit Rule</a:t>
            </a:r>
            <a:endParaRPr/>
          </a:p>
        </p:txBody>
      </p:sp>
      <p:sp>
        <p:nvSpPr>
          <p:cNvPr id="402" name="Google Shape;402;p48"/>
          <p:cNvSpPr txBox="1"/>
          <p:nvPr>
            <p:ph idx="1" type="body"/>
          </p:nvPr>
        </p:nvSpPr>
        <p:spPr>
          <a:xfrm>
            <a:off x="3692888" y="2432963"/>
            <a:ext cx="4943400" cy="1800900"/>
          </a:xfrm>
          <a:prstGeom prst="rect">
            <a:avLst/>
          </a:prstGeom>
        </p:spPr>
        <p:txBody>
          <a:bodyPr anchorCtr="0" anchor="t" bIns="68575" lIns="68575" spcFirstLastPara="1" rIns="68575" wrap="square" tIns="68575">
            <a:spAutoFit/>
          </a:bodyPr>
          <a:lstStyle/>
          <a:p>
            <a:pPr indent="0" lvl="0" marL="0" rtl="0" algn="l">
              <a:spcBef>
                <a:spcPts val="0"/>
              </a:spcBef>
              <a:spcAft>
                <a:spcPts val="0"/>
              </a:spcAft>
              <a:buNone/>
            </a:pPr>
            <a:r>
              <a:rPr lang="en" sz="1800"/>
              <a:t>It is </a:t>
            </a:r>
            <a:r>
              <a:rPr b="1" i="1" lang="en" sz="1800"/>
              <a:t>NEVER</a:t>
            </a:r>
            <a:r>
              <a:rPr lang="en" sz="1800"/>
              <a:t> okay for: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An adult or child to </a:t>
            </a:r>
            <a:r>
              <a:rPr lang="en" sz="1800" u="sng"/>
              <a:t>touch</a:t>
            </a:r>
            <a:r>
              <a:rPr lang="en" sz="1800"/>
              <a:t> this area </a:t>
            </a:r>
            <a:endParaRPr sz="1800"/>
          </a:p>
          <a:p>
            <a:pPr indent="-342900" lvl="0" marL="457200" rtl="0" algn="l">
              <a:spcBef>
                <a:spcPts val="0"/>
              </a:spcBef>
              <a:spcAft>
                <a:spcPts val="0"/>
              </a:spcAft>
              <a:buSzPts val="1800"/>
              <a:buChar char="●"/>
            </a:pPr>
            <a:r>
              <a:rPr lang="en" sz="1800" u="sng"/>
              <a:t>You to touch</a:t>
            </a:r>
            <a:r>
              <a:rPr lang="en" sz="1800"/>
              <a:t> someone’s bathing suit area</a:t>
            </a:r>
            <a:endParaRPr sz="1800"/>
          </a:p>
          <a:p>
            <a:pPr indent="-342900" lvl="0" marL="457200" rtl="0" algn="l">
              <a:spcBef>
                <a:spcPts val="0"/>
              </a:spcBef>
              <a:spcAft>
                <a:spcPts val="0"/>
              </a:spcAft>
              <a:buSzPts val="1800"/>
              <a:buChar char="●"/>
            </a:pPr>
            <a:r>
              <a:rPr lang="en" sz="1800"/>
              <a:t>Someone to </a:t>
            </a:r>
            <a:r>
              <a:rPr lang="en" sz="1800" u="sng"/>
              <a:t>show you</a:t>
            </a:r>
            <a:r>
              <a:rPr lang="en" sz="1800"/>
              <a:t> theirs or </a:t>
            </a:r>
            <a:r>
              <a:rPr lang="en" sz="1800" u="sng"/>
              <a:t>ask to see</a:t>
            </a:r>
            <a:r>
              <a:rPr lang="en" sz="1800"/>
              <a:t> yours.</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9"/>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Surprises vs. Secrets</a:t>
            </a:r>
            <a:endParaRPr/>
          </a:p>
        </p:txBody>
      </p:sp>
      <p:sp>
        <p:nvSpPr>
          <p:cNvPr id="408" name="Google Shape;408;p49"/>
          <p:cNvSpPr txBox="1"/>
          <p:nvPr>
            <p:ph idx="1" type="subTitle"/>
          </p:nvPr>
        </p:nvSpPr>
        <p:spPr>
          <a:xfrm>
            <a:off x="709575" y="1288238"/>
            <a:ext cx="3350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SURPRISES</a:t>
            </a:r>
            <a:endParaRPr/>
          </a:p>
        </p:txBody>
      </p:sp>
      <p:sp>
        <p:nvSpPr>
          <p:cNvPr id="409" name="Google Shape;409;p49"/>
          <p:cNvSpPr txBox="1"/>
          <p:nvPr>
            <p:ph idx="2" type="title"/>
          </p:nvPr>
        </p:nvSpPr>
        <p:spPr>
          <a:xfrm>
            <a:off x="709575" y="1969250"/>
            <a:ext cx="3641400" cy="827700"/>
          </a:xfrm>
          <a:prstGeom prst="rect">
            <a:avLst/>
          </a:prstGeom>
        </p:spPr>
        <p:txBody>
          <a:bodyPr anchorCtr="0" anchor="t" bIns="68575" lIns="68575" spcFirstLastPara="1" rIns="68575" wrap="square" tIns="68575">
            <a:noAutofit/>
          </a:bodyPr>
          <a:lstStyle/>
          <a:p>
            <a:pPr indent="-209550" lvl="0" marL="228600" rtl="0" algn="l">
              <a:spcBef>
                <a:spcPts val="0"/>
              </a:spcBef>
              <a:spcAft>
                <a:spcPts val="0"/>
              </a:spcAft>
              <a:buClr>
                <a:schemeClr val="dk1"/>
              </a:buClr>
              <a:buSzPts val="1500"/>
              <a:buFont typeface="Cabin"/>
              <a:buChar char="●"/>
            </a:pPr>
            <a:r>
              <a:rPr b="0" lang="en" sz="1500">
                <a:solidFill>
                  <a:schemeClr val="dk1"/>
                </a:solidFill>
                <a:latin typeface="Cabin"/>
                <a:ea typeface="Cabin"/>
                <a:cs typeface="Cabin"/>
                <a:sym typeface="Cabin"/>
              </a:rPr>
              <a:t>Fun! Usually make everyone feel happy </a:t>
            </a:r>
            <a:endParaRPr b="0" sz="1500">
              <a:solidFill>
                <a:schemeClr val="dk1"/>
              </a:solidFill>
              <a:latin typeface="Cabin"/>
              <a:ea typeface="Cabin"/>
              <a:cs typeface="Cabin"/>
              <a:sym typeface="Cabin"/>
            </a:endParaRPr>
          </a:p>
          <a:p>
            <a:pPr indent="-209550" lvl="0" marL="228600" rtl="0" algn="l">
              <a:spcBef>
                <a:spcPts val="0"/>
              </a:spcBef>
              <a:spcAft>
                <a:spcPts val="0"/>
              </a:spcAft>
              <a:buClr>
                <a:schemeClr val="dk1"/>
              </a:buClr>
              <a:buSzPts val="1500"/>
              <a:buFont typeface="Cabin"/>
              <a:buChar char="●"/>
            </a:pPr>
            <a:r>
              <a:rPr b="0" lang="en" sz="1500">
                <a:solidFill>
                  <a:schemeClr val="dk1"/>
                </a:solidFill>
                <a:latin typeface="Cabin"/>
                <a:ea typeface="Cabin"/>
                <a:cs typeface="Cabin"/>
                <a:sym typeface="Cabin"/>
              </a:rPr>
              <a:t>Revealed after a short period of time </a:t>
            </a:r>
            <a:endParaRPr b="0" sz="1500">
              <a:solidFill>
                <a:schemeClr val="dk1"/>
              </a:solidFill>
              <a:latin typeface="Cabin"/>
              <a:ea typeface="Cabin"/>
              <a:cs typeface="Cabin"/>
              <a:sym typeface="Cabin"/>
            </a:endParaRPr>
          </a:p>
          <a:p>
            <a:pPr indent="0" lvl="0" marL="0" rtl="0" algn="l">
              <a:spcBef>
                <a:spcPts val="0"/>
              </a:spcBef>
              <a:spcAft>
                <a:spcPts val="0"/>
              </a:spcAft>
              <a:buNone/>
            </a:pPr>
            <a:r>
              <a:t/>
            </a:r>
            <a:endParaRPr b="0" sz="1100">
              <a:solidFill>
                <a:schemeClr val="dk1"/>
              </a:solidFill>
              <a:latin typeface="Cabin"/>
              <a:ea typeface="Cabin"/>
              <a:cs typeface="Cabin"/>
              <a:sym typeface="Cabin"/>
            </a:endParaRPr>
          </a:p>
          <a:p>
            <a:pPr indent="0" lvl="0" marL="0" rtl="0" algn="l">
              <a:spcBef>
                <a:spcPts val="0"/>
              </a:spcBef>
              <a:spcAft>
                <a:spcPts val="0"/>
              </a:spcAft>
              <a:buNone/>
            </a:pPr>
            <a:r>
              <a:rPr b="0" lang="en" sz="1500">
                <a:solidFill>
                  <a:schemeClr val="dk1"/>
                </a:solidFill>
                <a:latin typeface="Cabin"/>
                <a:ea typeface="Cabin"/>
                <a:cs typeface="Cabin"/>
                <a:sym typeface="Cabin"/>
              </a:rPr>
              <a:t>Example: It is your cousin’s birthday next week, and the whole family is throwing a surprise party for them. Your family asks you to not tell about the party.  </a:t>
            </a:r>
            <a:endParaRPr b="0" sz="1500">
              <a:solidFill>
                <a:schemeClr val="dk1"/>
              </a:solidFill>
              <a:latin typeface="Cabin"/>
              <a:ea typeface="Cabin"/>
              <a:cs typeface="Cabin"/>
              <a:sym typeface="Cabin"/>
            </a:endParaRPr>
          </a:p>
        </p:txBody>
      </p:sp>
      <p:sp>
        <p:nvSpPr>
          <p:cNvPr id="410" name="Google Shape;410;p49"/>
          <p:cNvSpPr txBox="1"/>
          <p:nvPr>
            <p:ph idx="3" type="title"/>
          </p:nvPr>
        </p:nvSpPr>
        <p:spPr>
          <a:xfrm>
            <a:off x="4792976" y="1969250"/>
            <a:ext cx="3641400" cy="827700"/>
          </a:xfrm>
          <a:prstGeom prst="rect">
            <a:avLst/>
          </a:prstGeom>
        </p:spPr>
        <p:txBody>
          <a:bodyPr anchorCtr="0" anchor="t" bIns="68575" lIns="68575" spcFirstLastPara="1" rIns="68575" wrap="square" tIns="68575">
            <a:noAutofit/>
          </a:bodyPr>
          <a:lstStyle/>
          <a:p>
            <a:pPr indent="-209550" lvl="0" marL="228600" rtl="0" algn="l">
              <a:spcBef>
                <a:spcPts val="0"/>
              </a:spcBef>
              <a:spcAft>
                <a:spcPts val="0"/>
              </a:spcAft>
              <a:buClr>
                <a:schemeClr val="dk1"/>
              </a:buClr>
              <a:buSzPts val="1500"/>
              <a:buFont typeface="Cabin"/>
              <a:buChar char="●"/>
            </a:pPr>
            <a:r>
              <a:rPr b="0" lang="en" sz="1500">
                <a:solidFill>
                  <a:schemeClr val="dk1"/>
                </a:solidFill>
                <a:latin typeface="Cabin"/>
                <a:ea typeface="Cabin"/>
                <a:cs typeface="Cabin"/>
                <a:sym typeface="Cabin"/>
              </a:rPr>
              <a:t>Stop someone from knowing something </a:t>
            </a:r>
            <a:endParaRPr b="0" sz="1500">
              <a:solidFill>
                <a:schemeClr val="dk1"/>
              </a:solidFill>
              <a:latin typeface="Cabin"/>
              <a:ea typeface="Cabin"/>
              <a:cs typeface="Cabin"/>
              <a:sym typeface="Cabin"/>
            </a:endParaRPr>
          </a:p>
          <a:p>
            <a:pPr indent="-209550" lvl="0" marL="228600" rtl="0" algn="l">
              <a:spcBef>
                <a:spcPts val="0"/>
              </a:spcBef>
              <a:spcAft>
                <a:spcPts val="0"/>
              </a:spcAft>
              <a:buClr>
                <a:schemeClr val="dk1"/>
              </a:buClr>
              <a:buSzPts val="1500"/>
              <a:buFont typeface="Cabin"/>
              <a:buChar char="●"/>
            </a:pPr>
            <a:r>
              <a:rPr b="0" lang="en" sz="1500">
                <a:solidFill>
                  <a:schemeClr val="dk1"/>
                </a:solidFill>
                <a:latin typeface="Cabin"/>
                <a:ea typeface="Cabin"/>
                <a:cs typeface="Cabin"/>
                <a:sym typeface="Cabin"/>
              </a:rPr>
              <a:t>Can make you feel uncomfortable, sad, mad, or confused. </a:t>
            </a:r>
            <a:endParaRPr b="0" sz="1500">
              <a:solidFill>
                <a:schemeClr val="dk1"/>
              </a:solidFill>
              <a:latin typeface="Cabin"/>
              <a:ea typeface="Cabin"/>
              <a:cs typeface="Cabin"/>
              <a:sym typeface="Cabin"/>
            </a:endParaRPr>
          </a:p>
          <a:p>
            <a:pPr indent="-209550" lvl="0" marL="228600" rtl="0" algn="l">
              <a:spcBef>
                <a:spcPts val="0"/>
              </a:spcBef>
              <a:spcAft>
                <a:spcPts val="0"/>
              </a:spcAft>
              <a:buClr>
                <a:schemeClr val="dk1"/>
              </a:buClr>
              <a:buSzPts val="1500"/>
              <a:buFont typeface="Cabin"/>
              <a:buChar char="●"/>
            </a:pPr>
            <a:r>
              <a:rPr b="0" lang="en" sz="1500">
                <a:solidFill>
                  <a:schemeClr val="dk1"/>
                </a:solidFill>
                <a:latin typeface="Cabin"/>
                <a:ea typeface="Cabin"/>
                <a:cs typeface="Cabin"/>
                <a:sym typeface="Cabin"/>
              </a:rPr>
              <a:t>Someone wants you to keep it “forever” or to “never tell anyone”</a:t>
            </a:r>
            <a:endParaRPr b="0" sz="1500">
              <a:solidFill>
                <a:schemeClr val="dk1"/>
              </a:solidFill>
              <a:latin typeface="Cabin"/>
              <a:ea typeface="Cabin"/>
              <a:cs typeface="Cabin"/>
              <a:sym typeface="Cabin"/>
            </a:endParaRPr>
          </a:p>
          <a:p>
            <a:pPr indent="-209550" lvl="0" marL="228600" rtl="0" algn="l">
              <a:spcBef>
                <a:spcPts val="0"/>
              </a:spcBef>
              <a:spcAft>
                <a:spcPts val="0"/>
              </a:spcAft>
              <a:buClr>
                <a:schemeClr val="dk1"/>
              </a:buClr>
              <a:buSzPts val="1500"/>
              <a:buFont typeface="Cabin"/>
              <a:buChar char="●"/>
            </a:pPr>
            <a:r>
              <a:rPr b="0" lang="en" sz="1500">
                <a:solidFill>
                  <a:schemeClr val="dk1"/>
                </a:solidFill>
                <a:latin typeface="Cabin"/>
                <a:ea typeface="Cabin"/>
                <a:cs typeface="Cabin"/>
                <a:sym typeface="Cabin"/>
              </a:rPr>
              <a:t>Can lead to someone getting hurt</a:t>
            </a:r>
            <a:endParaRPr b="0" sz="1500">
              <a:solidFill>
                <a:schemeClr val="dk1"/>
              </a:solidFill>
              <a:latin typeface="Cabin"/>
              <a:ea typeface="Cabin"/>
              <a:cs typeface="Cabin"/>
              <a:sym typeface="Cabin"/>
            </a:endParaRPr>
          </a:p>
        </p:txBody>
      </p:sp>
      <p:sp>
        <p:nvSpPr>
          <p:cNvPr id="411" name="Google Shape;411;p49"/>
          <p:cNvSpPr txBox="1"/>
          <p:nvPr>
            <p:ph idx="4" type="subTitle"/>
          </p:nvPr>
        </p:nvSpPr>
        <p:spPr>
          <a:xfrm>
            <a:off x="4786275" y="1288238"/>
            <a:ext cx="3350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SECRETS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0"/>
          <p:cNvSpPr txBox="1"/>
          <p:nvPr>
            <p:ph type="title"/>
          </p:nvPr>
        </p:nvSpPr>
        <p:spPr>
          <a:xfrm>
            <a:off x="4547569" y="587213"/>
            <a:ext cx="38757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Bathing Suit Rule</a:t>
            </a:r>
            <a:endParaRPr/>
          </a:p>
        </p:txBody>
      </p:sp>
      <p:pic>
        <p:nvPicPr>
          <p:cNvPr id="417" name="Google Shape;417;p50"/>
          <p:cNvPicPr preferRelativeResize="0"/>
          <p:nvPr>
            <p:ph idx="2" type="pic"/>
          </p:nvPr>
        </p:nvPicPr>
        <p:blipFill rotWithShape="1">
          <a:blip r:embed="rId3">
            <a:alphaModFix/>
          </a:blip>
          <a:srcRect b="2330" l="3401" r="-1133" t="-2330"/>
          <a:stretch/>
        </p:blipFill>
        <p:spPr>
          <a:xfrm>
            <a:off x="442781" y="751706"/>
            <a:ext cx="3284700" cy="3264300"/>
          </a:xfrm>
          <a:prstGeom prst="ellipse">
            <a:avLst/>
          </a:prstGeom>
        </p:spPr>
      </p:pic>
      <p:sp>
        <p:nvSpPr>
          <p:cNvPr id="418" name="Google Shape;418;p50"/>
          <p:cNvSpPr txBox="1"/>
          <p:nvPr>
            <p:ph idx="1" type="body"/>
          </p:nvPr>
        </p:nvSpPr>
        <p:spPr>
          <a:xfrm>
            <a:off x="4547575" y="1846026"/>
            <a:ext cx="4057200" cy="2102100"/>
          </a:xfrm>
          <a:prstGeom prst="rect">
            <a:avLst/>
          </a:prstGeom>
        </p:spPr>
        <p:txBody>
          <a:bodyPr anchorCtr="0" anchor="t" bIns="68575" lIns="68575" spcFirstLastPara="1" rIns="68575" wrap="square" tIns="68575">
            <a:noAutofit/>
          </a:bodyPr>
          <a:lstStyle/>
          <a:p>
            <a:pPr indent="-336550" lvl="0" marL="457200" rtl="0" algn="l">
              <a:spcBef>
                <a:spcPts val="0"/>
              </a:spcBef>
              <a:spcAft>
                <a:spcPts val="0"/>
              </a:spcAft>
              <a:buSzPts val="1700"/>
              <a:buChar char="●"/>
            </a:pPr>
            <a:r>
              <a:rPr lang="en" sz="1700"/>
              <a:t>If someone breaks the bathing suit rule, it is not to be kept a secret. </a:t>
            </a:r>
            <a:endParaRPr sz="1700"/>
          </a:p>
          <a:p>
            <a:pPr indent="-336550" lvl="0" marL="457200" rtl="0" algn="l">
              <a:spcBef>
                <a:spcPts val="0"/>
              </a:spcBef>
              <a:spcAft>
                <a:spcPts val="0"/>
              </a:spcAft>
              <a:buSzPts val="1700"/>
              <a:buChar char="●"/>
            </a:pPr>
            <a:r>
              <a:rPr lang="en" sz="1700"/>
              <a:t>Adults should never ask kids to keep secrets.</a:t>
            </a:r>
            <a:endParaRPr sz="1700"/>
          </a:p>
          <a:p>
            <a:pPr indent="-336550" lvl="0" marL="457200" rtl="0" algn="l">
              <a:spcBef>
                <a:spcPts val="0"/>
              </a:spcBef>
              <a:spcAft>
                <a:spcPts val="0"/>
              </a:spcAft>
              <a:buSzPts val="1700"/>
              <a:buChar char="●"/>
            </a:pPr>
            <a:r>
              <a:rPr lang="en" sz="1700"/>
              <a:t>It is never too late to tell a trusted adult about a secret you know.</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1"/>
          <p:cNvSpPr txBox="1"/>
          <p:nvPr>
            <p:ph type="title"/>
          </p:nvPr>
        </p:nvSpPr>
        <p:spPr>
          <a:xfrm>
            <a:off x="490444" y="990863"/>
            <a:ext cx="38757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Uh-Oh Feeling</a:t>
            </a:r>
            <a:endParaRPr/>
          </a:p>
        </p:txBody>
      </p:sp>
      <p:pic>
        <p:nvPicPr>
          <p:cNvPr id="424" name="Google Shape;424;p51"/>
          <p:cNvPicPr preferRelativeResize="0"/>
          <p:nvPr>
            <p:ph idx="2" type="pic"/>
          </p:nvPr>
        </p:nvPicPr>
        <p:blipFill rotWithShape="1">
          <a:blip r:embed="rId3">
            <a:alphaModFix/>
          </a:blip>
          <a:srcRect b="2444" l="0" r="0" t="2444"/>
          <a:stretch/>
        </p:blipFill>
        <p:spPr>
          <a:xfrm>
            <a:off x="5257800" y="1728324"/>
            <a:ext cx="2976900" cy="2872500"/>
          </a:xfrm>
          <a:prstGeom prst="roundRect">
            <a:avLst>
              <a:gd fmla="val 16667" name="adj"/>
            </a:avLst>
          </a:prstGeom>
        </p:spPr>
      </p:pic>
      <p:sp>
        <p:nvSpPr>
          <p:cNvPr id="425" name="Google Shape;425;p51"/>
          <p:cNvSpPr txBox="1"/>
          <p:nvPr>
            <p:ph idx="1" type="body"/>
          </p:nvPr>
        </p:nvSpPr>
        <p:spPr>
          <a:xfrm>
            <a:off x="490444" y="2571738"/>
            <a:ext cx="4057200" cy="1754700"/>
          </a:xfrm>
          <a:prstGeom prst="rect">
            <a:avLst/>
          </a:prstGeom>
        </p:spPr>
        <p:txBody>
          <a:bodyPr anchorCtr="0" anchor="t" bIns="68575" lIns="68575" spcFirstLastPara="1" rIns="68575" wrap="square" tIns="68575">
            <a:spAutoFit/>
          </a:bodyPr>
          <a:lstStyle/>
          <a:p>
            <a:pPr indent="0" lvl="0" marL="0" rtl="0" algn="l">
              <a:spcBef>
                <a:spcPts val="0"/>
              </a:spcBef>
              <a:spcAft>
                <a:spcPts val="0"/>
              </a:spcAft>
              <a:buNone/>
            </a:pPr>
            <a:r>
              <a:rPr lang="en"/>
              <a:t>An Uh-Oh Feeling is your Intuition (your inner voice).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Your intuition:</a:t>
            </a:r>
            <a:endParaRPr/>
          </a:p>
          <a:p>
            <a:pPr indent="0" lvl="0" marL="0" rtl="0" algn="l">
              <a:spcBef>
                <a:spcPts val="0"/>
              </a:spcBef>
              <a:spcAft>
                <a:spcPts val="0"/>
              </a:spcAft>
              <a:buNone/>
            </a:pPr>
            <a:r>
              <a:t/>
            </a:r>
            <a:endParaRPr/>
          </a:p>
          <a:p>
            <a:pPr indent="-323850" lvl="0" marL="457200" rtl="0" algn="l">
              <a:spcBef>
                <a:spcPts val="0"/>
              </a:spcBef>
              <a:spcAft>
                <a:spcPts val="0"/>
              </a:spcAft>
              <a:buSzPts val="1500"/>
              <a:buChar char="●"/>
            </a:pPr>
            <a:r>
              <a:rPr lang="en"/>
              <a:t>Lets us know when we might not be safe</a:t>
            </a:r>
            <a:endParaRPr/>
          </a:p>
          <a:p>
            <a:pPr indent="-323850" lvl="0" marL="457200" rtl="0" algn="l">
              <a:spcBef>
                <a:spcPts val="0"/>
              </a:spcBef>
              <a:spcAft>
                <a:spcPts val="0"/>
              </a:spcAft>
              <a:buSzPts val="1500"/>
              <a:buChar char="●"/>
            </a:pPr>
            <a:r>
              <a:rPr lang="en"/>
              <a:t>Tells us something is “just not right”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52"/>
          <p:cNvPicPr preferRelativeResize="0"/>
          <p:nvPr>
            <p:ph idx="2" type="pic"/>
          </p:nvPr>
        </p:nvPicPr>
        <p:blipFill rotWithShape="1">
          <a:blip r:embed="rId3">
            <a:alphaModFix/>
          </a:blip>
          <a:srcRect b="-3971" l="-3972" r="-7934" t="0"/>
          <a:stretch/>
        </p:blipFill>
        <p:spPr>
          <a:xfrm>
            <a:off x="1137750" y="1868674"/>
            <a:ext cx="3548400" cy="2595000"/>
          </a:xfrm>
          <a:prstGeom prst="roundRect">
            <a:avLst>
              <a:gd fmla="val 16667" name="adj"/>
            </a:avLst>
          </a:prstGeom>
        </p:spPr>
      </p:pic>
      <p:sp>
        <p:nvSpPr>
          <p:cNvPr id="431" name="Google Shape;431;p52"/>
          <p:cNvSpPr txBox="1"/>
          <p:nvPr>
            <p:ph type="title"/>
          </p:nvPr>
        </p:nvSpPr>
        <p:spPr>
          <a:xfrm>
            <a:off x="1137750" y="609881"/>
            <a:ext cx="56688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Uh-Oh Feeling</a:t>
            </a:r>
            <a:endParaRPr/>
          </a:p>
        </p:txBody>
      </p:sp>
      <p:sp>
        <p:nvSpPr>
          <p:cNvPr id="432" name="Google Shape;432;p52"/>
          <p:cNvSpPr txBox="1"/>
          <p:nvPr>
            <p:ph idx="1" type="body"/>
          </p:nvPr>
        </p:nvSpPr>
        <p:spPr>
          <a:xfrm>
            <a:off x="5122069" y="2387888"/>
            <a:ext cx="3533100" cy="2275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Always listen to your intuition or uh-oh feeling!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Go and tell one or more trusted adults.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Tell someone until they listen and believe you.</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3"/>
          <p:cNvSpPr txBox="1"/>
          <p:nvPr>
            <p:ph type="title"/>
          </p:nvPr>
        </p:nvSpPr>
        <p:spPr>
          <a:xfrm>
            <a:off x="1670288" y="345750"/>
            <a:ext cx="58035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Body Boss Toolkit</a:t>
            </a:r>
            <a:endParaRPr/>
          </a:p>
        </p:txBody>
      </p:sp>
      <p:sp>
        <p:nvSpPr>
          <p:cNvPr id="438" name="Google Shape;438;p53"/>
          <p:cNvSpPr txBox="1"/>
          <p:nvPr>
            <p:ph idx="2" type="subTitle"/>
          </p:nvPr>
        </p:nvSpPr>
        <p:spPr>
          <a:xfrm>
            <a:off x="543800" y="2719394"/>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2800"/>
              <a:t>Listen to my body.</a:t>
            </a:r>
            <a:endParaRPr sz="2800"/>
          </a:p>
        </p:txBody>
      </p:sp>
      <p:sp>
        <p:nvSpPr>
          <p:cNvPr id="439" name="Google Shape;439;p53"/>
          <p:cNvSpPr txBox="1"/>
          <p:nvPr>
            <p:ph idx="4" type="subTitle"/>
          </p:nvPr>
        </p:nvSpPr>
        <p:spPr>
          <a:xfrm>
            <a:off x="3401300" y="2719394"/>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2800"/>
              <a:t>Go someplace safe.</a:t>
            </a:r>
            <a:endParaRPr sz="2800"/>
          </a:p>
        </p:txBody>
      </p:sp>
      <p:sp>
        <p:nvSpPr>
          <p:cNvPr id="440" name="Google Shape;440;p53"/>
          <p:cNvSpPr txBox="1"/>
          <p:nvPr>
            <p:ph idx="6" type="subTitle"/>
          </p:nvPr>
        </p:nvSpPr>
        <p:spPr>
          <a:xfrm>
            <a:off x="6258800" y="2719394"/>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2800"/>
              <a:t>Tell a trusted adult.</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4"/>
          <p:cNvSpPr txBox="1"/>
          <p:nvPr>
            <p:ph type="title"/>
          </p:nvPr>
        </p:nvSpPr>
        <p:spPr>
          <a:xfrm>
            <a:off x="4547569" y="587213"/>
            <a:ext cx="38757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Listen to My Body</a:t>
            </a:r>
            <a:endParaRPr/>
          </a:p>
        </p:txBody>
      </p:sp>
      <p:pic>
        <p:nvPicPr>
          <p:cNvPr id="446" name="Google Shape;446;p54"/>
          <p:cNvPicPr preferRelativeResize="0"/>
          <p:nvPr>
            <p:ph idx="2" type="pic"/>
          </p:nvPr>
        </p:nvPicPr>
        <p:blipFill rotWithShape="1">
          <a:blip r:embed="rId3">
            <a:alphaModFix/>
          </a:blip>
          <a:srcRect b="0" l="26778" r="16390" t="15325"/>
          <a:stretch/>
        </p:blipFill>
        <p:spPr>
          <a:xfrm>
            <a:off x="442781" y="751706"/>
            <a:ext cx="3284700" cy="3264300"/>
          </a:xfrm>
          <a:prstGeom prst="ellipse">
            <a:avLst/>
          </a:prstGeom>
        </p:spPr>
      </p:pic>
      <p:sp>
        <p:nvSpPr>
          <p:cNvPr id="447" name="Google Shape;447;p54"/>
          <p:cNvSpPr txBox="1"/>
          <p:nvPr>
            <p:ph idx="1" type="body"/>
          </p:nvPr>
        </p:nvSpPr>
        <p:spPr>
          <a:xfrm>
            <a:off x="4547569" y="1899863"/>
            <a:ext cx="4057200" cy="1819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Everyone’s body reacts differently.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might:</a:t>
            </a:r>
            <a:endParaRPr/>
          </a:p>
          <a:p>
            <a:pPr indent="-323850" lvl="0" marL="457200" rtl="0" algn="l">
              <a:spcBef>
                <a:spcPts val="0"/>
              </a:spcBef>
              <a:spcAft>
                <a:spcPts val="0"/>
              </a:spcAft>
              <a:buSzPts val="1500"/>
              <a:buChar char="●"/>
            </a:pPr>
            <a:r>
              <a:rPr lang="en"/>
              <a:t>Yell</a:t>
            </a:r>
            <a:endParaRPr/>
          </a:p>
          <a:p>
            <a:pPr indent="-323850" lvl="0" marL="457200" rtl="0" algn="l">
              <a:spcBef>
                <a:spcPts val="0"/>
              </a:spcBef>
              <a:spcAft>
                <a:spcPts val="0"/>
              </a:spcAft>
              <a:buSzPts val="1500"/>
              <a:buChar char="●"/>
            </a:pPr>
            <a:r>
              <a:rPr lang="en"/>
              <a:t>Freeze</a:t>
            </a:r>
            <a:endParaRPr/>
          </a:p>
          <a:p>
            <a:pPr indent="-323850" lvl="0" marL="457200" rtl="0" algn="l">
              <a:spcBef>
                <a:spcPts val="0"/>
              </a:spcBef>
              <a:spcAft>
                <a:spcPts val="0"/>
              </a:spcAft>
              <a:buSzPts val="1500"/>
              <a:buChar char="●"/>
            </a:pPr>
            <a:r>
              <a:rPr lang="en"/>
              <a:t>Cry</a:t>
            </a:r>
            <a:endParaRPr/>
          </a:p>
          <a:p>
            <a:pPr indent="-323850" lvl="0" marL="457200" rtl="0" algn="l">
              <a:spcBef>
                <a:spcPts val="0"/>
              </a:spcBef>
              <a:spcAft>
                <a:spcPts val="0"/>
              </a:spcAft>
              <a:buSzPts val="1500"/>
              <a:buChar char="●"/>
            </a:pPr>
            <a:r>
              <a:rPr lang="en"/>
              <a:t>Fight back</a:t>
            </a:r>
            <a:endParaRPr/>
          </a:p>
          <a:p>
            <a:pPr indent="-323850" lvl="0" marL="457200" rtl="0" algn="l">
              <a:spcBef>
                <a:spcPts val="0"/>
              </a:spcBef>
              <a:spcAft>
                <a:spcPts val="0"/>
              </a:spcAft>
              <a:buSzPts val="1500"/>
              <a:buChar char="●"/>
            </a:pPr>
            <a:r>
              <a:rPr lang="en"/>
              <a:t>Feel confused or angry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7"/>
          <p:cNvSpPr txBox="1"/>
          <p:nvPr>
            <p:ph type="title"/>
          </p:nvPr>
        </p:nvSpPr>
        <p:spPr>
          <a:xfrm>
            <a:off x="1207350" y="1180463"/>
            <a:ext cx="6729300" cy="27825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2800"/>
              <a:t>Self Care</a:t>
            </a:r>
            <a:endParaRPr sz="2800"/>
          </a:p>
          <a:p>
            <a:pPr indent="0" lvl="0" marL="0" rtl="0" algn="ctr">
              <a:spcBef>
                <a:spcPts val="0"/>
              </a:spcBef>
              <a:spcAft>
                <a:spcPts val="0"/>
              </a:spcAft>
              <a:buNone/>
            </a:pPr>
            <a:r>
              <a:t/>
            </a:r>
            <a:endParaRPr sz="2800"/>
          </a:p>
          <a:p>
            <a:pPr indent="0" lvl="0" marL="0" rtl="0" algn="ctr">
              <a:spcBef>
                <a:spcPts val="0"/>
              </a:spcBef>
              <a:spcAft>
                <a:spcPts val="0"/>
              </a:spcAft>
              <a:buNone/>
            </a:pPr>
            <a:r>
              <a:rPr lang="en" sz="2800"/>
              <a:t>We’re talking about abuse and safety. If you feel uncomfortable, it’s okay to let me know that you need a break. We will also be discussing how to get help at the end of this lesson.</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5"/>
          <p:cNvSpPr txBox="1"/>
          <p:nvPr>
            <p:ph type="title"/>
          </p:nvPr>
        </p:nvSpPr>
        <p:spPr>
          <a:xfrm>
            <a:off x="3692888" y="1174163"/>
            <a:ext cx="51423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Go Someplace Safe</a:t>
            </a:r>
            <a:endParaRPr/>
          </a:p>
        </p:txBody>
      </p:sp>
      <p:pic>
        <p:nvPicPr>
          <p:cNvPr id="453" name="Google Shape;453;p55"/>
          <p:cNvPicPr preferRelativeResize="0"/>
          <p:nvPr>
            <p:ph idx="2" type="pic"/>
          </p:nvPr>
        </p:nvPicPr>
        <p:blipFill rotWithShape="1">
          <a:blip r:embed="rId3">
            <a:alphaModFix/>
          </a:blip>
          <a:srcRect b="0" l="28200" r="12205" t="0"/>
          <a:stretch/>
        </p:blipFill>
        <p:spPr>
          <a:xfrm>
            <a:off x="557230" y="867475"/>
            <a:ext cx="3054600" cy="3408600"/>
          </a:xfrm>
          <a:prstGeom prst="roundRect">
            <a:avLst>
              <a:gd fmla="val 16667" name="adj"/>
            </a:avLst>
          </a:prstGeom>
        </p:spPr>
      </p:pic>
      <p:sp>
        <p:nvSpPr>
          <p:cNvPr id="454" name="Google Shape;454;p55"/>
          <p:cNvSpPr txBox="1"/>
          <p:nvPr>
            <p:ph idx="1" type="body"/>
          </p:nvPr>
        </p:nvSpPr>
        <p:spPr>
          <a:xfrm>
            <a:off x="3692888" y="2715413"/>
            <a:ext cx="4943400" cy="13539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A place where there are people you know and trust who will listen to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 would be a safe place you could go at school, home, a friend’s house, at the mall, etc.?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56"/>
          <p:cNvPicPr preferRelativeResize="0"/>
          <p:nvPr>
            <p:ph idx="2" type="pic"/>
          </p:nvPr>
        </p:nvPicPr>
        <p:blipFill rotWithShape="1">
          <a:blip r:embed="rId3">
            <a:alphaModFix/>
          </a:blip>
          <a:srcRect b="1923" l="0" r="0" t="1923"/>
          <a:stretch/>
        </p:blipFill>
        <p:spPr>
          <a:xfrm>
            <a:off x="1137750" y="2187731"/>
            <a:ext cx="3548400" cy="2275800"/>
          </a:xfrm>
          <a:prstGeom prst="roundRect">
            <a:avLst>
              <a:gd fmla="val 16667" name="adj"/>
            </a:avLst>
          </a:prstGeom>
        </p:spPr>
      </p:pic>
      <p:sp>
        <p:nvSpPr>
          <p:cNvPr id="460" name="Google Shape;460;p56"/>
          <p:cNvSpPr txBox="1"/>
          <p:nvPr>
            <p:ph type="title"/>
          </p:nvPr>
        </p:nvSpPr>
        <p:spPr>
          <a:xfrm>
            <a:off x="1137750" y="609881"/>
            <a:ext cx="56688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Tell A Trusted Adult</a:t>
            </a:r>
            <a:endParaRPr/>
          </a:p>
        </p:txBody>
      </p:sp>
      <p:sp>
        <p:nvSpPr>
          <p:cNvPr id="461" name="Google Shape;461;p56"/>
          <p:cNvSpPr txBox="1"/>
          <p:nvPr>
            <p:ph idx="1" type="body"/>
          </p:nvPr>
        </p:nvSpPr>
        <p:spPr>
          <a:xfrm>
            <a:off x="5122069" y="2187713"/>
            <a:ext cx="3533100" cy="2275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This is the most important tool!</a:t>
            </a:r>
            <a:endParaRPr/>
          </a:p>
          <a:p>
            <a:pPr indent="0" lvl="0" marL="0" rtl="0" algn="l">
              <a:spcBef>
                <a:spcPts val="0"/>
              </a:spcBef>
              <a:spcAft>
                <a:spcPts val="0"/>
              </a:spcAft>
              <a:buNone/>
            </a:pPr>
            <a:r>
              <a:t/>
            </a:r>
            <a:endParaRPr/>
          </a:p>
          <a:p>
            <a:pPr indent="-209550" lvl="0" marL="228600" rtl="0" algn="l">
              <a:spcBef>
                <a:spcPts val="0"/>
              </a:spcBef>
              <a:spcAft>
                <a:spcPts val="0"/>
              </a:spcAft>
              <a:buSzPts val="1500"/>
              <a:buChar char="●"/>
            </a:pPr>
            <a:r>
              <a:rPr lang="en"/>
              <a:t>Tell a trusted adult about what happened.</a:t>
            </a:r>
            <a:endParaRPr/>
          </a:p>
          <a:p>
            <a:pPr indent="-209550" lvl="0" marL="228600" rtl="0" algn="l">
              <a:spcBef>
                <a:spcPts val="0"/>
              </a:spcBef>
              <a:spcAft>
                <a:spcPts val="0"/>
              </a:spcAft>
              <a:buSzPts val="1500"/>
              <a:buChar char="●"/>
            </a:pPr>
            <a:r>
              <a:rPr lang="en"/>
              <a:t>It should never ever be a secret.</a:t>
            </a:r>
            <a:endParaRPr/>
          </a:p>
          <a:p>
            <a:pPr indent="-209550" lvl="0" marL="228600" rtl="0" algn="l">
              <a:spcBef>
                <a:spcPts val="0"/>
              </a:spcBef>
              <a:spcAft>
                <a:spcPts val="0"/>
              </a:spcAft>
              <a:buSzPts val="1500"/>
              <a:buChar char="●"/>
            </a:pPr>
            <a:r>
              <a:rPr lang="en"/>
              <a:t>A trusted adult wants to know about this so they can help you.</a:t>
            </a:r>
            <a:endParaRPr/>
          </a:p>
          <a:p>
            <a:pPr indent="-209550" lvl="0" marL="228600" rtl="0" algn="l">
              <a:spcBef>
                <a:spcPts val="0"/>
              </a:spcBef>
              <a:spcAft>
                <a:spcPts val="0"/>
              </a:spcAft>
              <a:buSzPts val="1500"/>
              <a:buChar char="●"/>
            </a:pPr>
            <a:r>
              <a:rPr lang="en"/>
              <a:t>If you’re too scared to tell, as soon as you’re ready, tell as soon as you can. It will never be too late.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7"/>
          <p:cNvSpPr txBox="1"/>
          <p:nvPr>
            <p:ph type="title"/>
          </p:nvPr>
        </p:nvSpPr>
        <p:spPr>
          <a:xfrm>
            <a:off x="531638" y="558563"/>
            <a:ext cx="38757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solidFill>
                  <a:schemeClr val="accent6"/>
                </a:solidFill>
              </a:rPr>
              <a:t>Everyone deserves to feel safe.</a:t>
            </a:r>
            <a:endParaRPr>
              <a:solidFill>
                <a:schemeClr val="accent6"/>
              </a:solidFill>
            </a:endParaRPr>
          </a:p>
        </p:txBody>
      </p:sp>
      <p:pic>
        <p:nvPicPr>
          <p:cNvPr id="467" name="Google Shape;467;p57"/>
          <p:cNvPicPr preferRelativeResize="0"/>
          <p:nvPr>
            <p:ph idx="2" type="pic"/>
          </p:nvPr>
        </p:nvPicPr>
        <p:blipFill rotWithShape="1">
          <a:blip r:embed="rId3">
            <a:alphaModFix/>
          </a:blip>
          <a:srcRect b="-6599" l="-4969" r="-4980" t="-2666"/>
          <a:stretch/>
        </p:blipFill>
        <p:spPr>
          <a:xfrm>
            <a:off x="5074375" y="864650"/>
            <a:ext cx="3563700" cy="3541500"/>
          </a:xfrm>
          <a:prstGeom prst="ellipse">
            <a:avLst/>
          </a:prstGeom>
        </p:spPr>
      </p:pic>
      <p:sp>
        <p:nvSpPr>
          <p:cNvPr id="468" name="Google Shape;468;p57"/>
          <p:cNvSpPr txBox="1"/>
          <p:nvPr>
            <p:ph idx="1" type="body"/>
          </p:nvPr>
        </p:nvSpPr>
        <p:spPr>
          <a:xfrm>
            <a:off x="531650" y="1817375"/>
            <a:ext cx="4466400" cy="1819800"/>
          </a:xfrm>
          <a:prstGeom prst="rect">
            <a:avLst/>
          </a:prstGeom>
        </p:spPr>
        <p:txBody>
          <a:bodyPr anchorCtr="0" anchor="t" bIns="68575" lIns="68575" spcFirstLastPara="1" rIns="68575" wrap="square" tIns="68575">
            <a:noAutofit/>
          </a:bodyPr>
          <a:lstStyle/>
          <a:p>
            <a:pPr indent="0" lvl="0" marL="0" marR="0" rtl="0" algn="l">
              <a:lnSpc>
                <a:spcPct val="100000"/>
              </a:lnSpc>
              <a:spcBef>
                <a:spcPts val="0"/>
              </a:spcBef>
              <a:spcAft>
                <a:spcPts val="0"/>
              </a:spcAft>
              <a:buNone/>
            </a:pPr>
            <a:r>
              <a:rPr b="1" lang="en" sz="2000">
                <a:solidFill>
                  <a:srgbClr val="43919B"/>
                </a:solidFill>
                <a:latin typeface="Poppins"/>
                <a:ea typeface="Poppins"/>
                <a:cs typeface="Poppins"/>
                <a:sym typeface="Poppins"/>
              </a:rPr>
              <a:t>Adults and other children should NEVER touch your bathing suit area. That is an unsafe touch. </a:t>
            </a:r>
            <a:endParaRPr b="1" sz="2000">
              <a:solidFill>
                <a:srgbClr val="43919B"/>
              </a:solidFill>
              <a:latin typeface="Poppins"/>
              <a:ea typeface="Poppins"/>
              <a:cs typeface="Poppins"/>
              <a:sym typeface="Poppins"/>
            </a:endParaRPr>
          </a:p>
          <a:p>
            <a:pPr indent="0" lvl="0" marL="0" marR="0" rtl="0" algn="l">
              <a:lnSpc>
                <a:spcPct val="100000"/>
              </a:lnSpc>
              <a:spcBef>
                <a:spcPts val="0"/>
              </a:spcBef>
              <a:spcAft>
                <a:spcPts val="0"/>
              </a:spcAft>
              <a:buNone/>
            </a:pPr>
            <a:r>
              <a:t/>
            </a:r>
            <a:endParaRPr b="1" sz="2000">
              <a:solidFill>
                <a:srgbClr val="43919B"/>
              </a:solidFill>
              <a:latin typeface="Poppins"/>
              <a:ea typeface="Poppins"/>
              <a:cs typeface="Poppins"/>
              <a:sym typeface="Poppins"/>
            </a:endParaRPr>
          </a:p>
          <a:p>
            <a:pPr indent="0" lvl="0" marL="0" marR="0" rtl="0" algn="l">
              <a:lnSpc>
                <a:spcPct val="100000"/>
              </a:lnSpc>
              <a:spcBef>
                <a:spcPts val="0"/>
              </a:spcBef>
              <a:spcAft>
                <a:spcPts val="0"/>
              </a:spcAft>
              <a:buNone/>
            </a:pPr>
            <a:r>
              <a:rPr b="1" lang="en" sz="2000">
                <a:solidFill>
                  <a:srgbClr val="43919B"/>
                </a:solidFill>
                <a:latin typeface="Poppins"/>
                <a:ea typeface="Poppins"/>
                <a:cs typeface="Poppins"/>
                <a:sym typeface="Poppins"/>
              </a:rPr>
              <a:t>This is never okay and never your fault.</a:t>
            </a:r>
            <a:endParaRPr b="1" sz="2000">
              <a:solidFill>
                <a:srgbClr val="43919B"/>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8"/>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Asking for Help</a:t>
            </a:r>
            <a:endParaRPr/>
          </a:p>
        </p:txBody>
      </p:sp>
      <p:sp>
        <p:nvSpPr>
          <p:cNvPr id="474" name="Google Shape;474;p58"/>
          <p:cNvSpPr txBox="1"/>
          <p:nvPr>
            <p:ph idx="1" type="body"/>
          </p:nvPr>
        </p:nvSpPr>
        <p:spPr>
          <a:xfrm>
            <a:off x="4366050" y="1955456"/>
            <a:ext cx="4057200" cy="22758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Examples: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need to talk to you about something unsafe that happened.”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“Can I talk to you during recess about something?”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“Can I talk to you during lunch?”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75" name="Google Shape;475;p58"/>
          <p:cNvSpPr txBox="1"/>
          <p:nvPr>
            <p:ph idx="2" type="title"/>
          </p:nvPr>
        </p:nvSpPr>
        <p:spPr>
          <a:xfrm>
            <a:off x="685800" y="1941431"/>
            <a:ext cx="3155100" cy="8277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Find a time to talk with your trusted adult.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start the conversation or write a short note to get started.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descr="Learning how to set boundaries for yourself is a great thing to do because you're the boss of your body! 🕺 &#10; &#10;LYRICS &#10;I’m the boss &#10;I’m the boss of my body I’m the boss &#10;I’m the boss of my body Yeah what I say goes  &#10;And when it’s no, it’s no 'cause I’m the boss &#10;I’m the boss of my &#10;I’m the boss of my body &#10; &#10;Sometimes I just want a hug  &#10;Sometimes it’s not what I want  &#10;Don’t always like being touched  &#10;Just ask me, please  &#10;Sometimes I like holding hands  &#10;But just when I say we can  &#10;Even if we’re both friends &#10;Just ask me, please &#10; &#10;Cause I’m the boss &#10;I’m the boss of my body  &#10;I’m the boss &#10;I’m the boss of my body  &#10;Yeah what I say goes  &#10;And when it’s no it’s no  &#10;Cause I’m the boss &#10;I’m the boss of my &#10;I’m the boss of my body &#10; &#10;Sometimes I liked getting kisses  &#10;Sometimes I like keeping distance  &#10;So if I back away, just listen, please  &#10;Some people don’t need much space  &#10;Some people don’t stay away &#10;Some people need adults to explain &#10; &#10;That you're the boss &#10;You're the boss of your body  &#10;You're the boss &#10;You're the boss of your body  &#10;Yeah what you say goes  &#10;And when it’s no it’s no  &#10;You're the boss &#10;You're the boss of your &#10;You're the boss of your body &#10; &#10;Sometimes I say no no no no  &#10;Thank you  &#10;Sometimes I say yeah yeah yeah yeah  &#10;That’s okay &#10;Sometimes I say no no no no  &#10;Thank you  &#10;Sometimes I say yeah yeah yeah yeah  &#10;That’s okay &#10; &#10;Cause I’m the boss &#10;I’m the boss of my body  &#10;I’m the boss &#10;I’m the boss of my body  &#10;Yeah what I say goes  &#10;And when it’s no it’s no  &#10;Cause I’m the boss &#10;I’m the boss of my &#10;I’m the boss of my body &#10; &#10;Sometimes I say no no no no  &#10;Thank you &#10;Sometimes I say yeah yeah yeah yeah  &#10;That’s okay &#10;Sometimes I say no no no no  &#10;Thank you  &#10;Sometimes I say yeah yeah yeah yeah  &#10;That’s okay &#10; &#10;Cause I’m the boss &#10;I’m the boss of my &#10;I’m the boss of my body &#10; &#10;SUBSCRIBE: http://bit.ly/NetflixJrSubscribe &#10; &#10;About Netflix Jr.: &#10;Welcome to the official Netflix Jr. channel! Where kids can learn, sing and play with their favorite Netflix characters - from StoryBots to Super Monsters and everyone in between.  &#10; &#10;About Netflix: &#10;Netflix is one of the world's leading entertainment services with 231 million paid memberships in over 190 countries enjoying TV series, films and games across a wide variety of genres and languages. Members can play, pause and resume watching as much as they want, anytime, anywhere, and can change their plans at any time." id="480" name="Google Shape;480;p59" title="'I'm the Boss of My Body' 🎶 Boundaries Song for Kids | Netflix Jr Jams">
            <a:hlinkClick r:id="rId3"/>
          </p:cNvPr>
          <p:cNvPicPr preferRelativeResize="0"/>
          <p:nvPr/>
        </p:nvPicPr>
        <p:blipFill>
          <a:blip r:embed="rId4">
            <a:alphaModFix/>
          </a:blip>
          <a:stretch>
            <a:fillRect/>
          </a:stretch>
        </p:blipFill>
        <p:spPr>
          <a:xfrm>
            <a:off x="1218725" y="753963"/>
            <a:ext cx="6463250" cy="3635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0"/>
          <p:cNvSpPr txBox="1"/>
          <p:nvPr>
            <p:ph type="title"/>
          </p:nvPr>
        </p:nvSpPr>
        <p:spPr>
          <a:xfrm>
            <a:off x="348588" y="329738"/>
            <a:ext cx="3875700" cy="125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43919B"/>
                </a:solidFill>
                <a:latin typeface="Poppins"/>
                <a:ea typeface="Poppins"/>
                <a:cs typeface="Poppins"/>
                <a:sym typeface="Poppins"/>
              </a:rPr>
              <a:t>Body Boundaries Worksheet</a:t>
            </a:r>
            <a:endParaRPr b="1" sz="2400">
              <a:solidFill>
                <a:srgbClr val="43919B"/>
              </a:solidFill>
              <a:latin typeface="Poppins"/>
              <a:ea typeface="Poppins"/>
              <a:cs typeface="Poppins"/>
              <a:sym typeface="Poppins"/>
            </a:endParaRPr>
          </a:p>
        </p:txBody>
      </p:sp>
      <p:pic>
        <p:nvPicPr>
          <p:cNvPr id="486" name="Google Shape;486;p60"/>
          <p:cNvPicPr preferRelativeResize="0"/>
          <p:nvPr/>
        </p:nvPicPr>
        <p:blipFill rotWithShape="1">
          <a:blip r:embed="rId3">
            <a:alphaModFix/>
          </a:blip>
          <a:srcRect b="6304" l="34020" r="2780" t="16712"/>
          <a:stretch/>
        </p:blipFill>
        <p:spPr>
          <a:xfrm>
            <a:off x="5589294" y="140725"/>
            <a:ext cx="3005508" cy="4736650"/>
          </a:xfrm>
          <a:prstGeom prst="rect">
            <a:avLst/>
          </a:prstGeom>
          <a:noFill/>
          <a:ln>
            <a:noFill/>
          </a:ln>
        </p:spPr>
      </p:pic>
      <p:sp>
        <p:nvSpPr>
          <p:cNvPr id="487" name="Google Shape;487;p60"/>
          <p:cNvSpPr/>
          <p:nvPr/>
        </p:nvSpPr>
        <p:spPr>
          <a:xfrm>
            <a:off x="5510175" y="141505"/>
            <a:ext cx="540900" cy="10206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8" name="Google Shape;488;p60"/>
          <p:cNvPicPr preferRelativeResize="0"/>
          <p:nvPr/>
        </p:nvPicPr>
        <p:blipFill rotWithShape="1">
          <a:blip r:embed="rId3">
            <a:alphaModFix/>
          </a:blip>
          <a:srcRect b="20809" l="0" r="65080" t="35334"/>
          <a:stretch/>
        </p:blipFill>
        <p:spPr>
          <a:xfrm>
            <a:off x="2858750" y="1482825"/>
            <a:ext cx="2166324" cy="3519949"/>
          </a:xfrm>
          <a:prstGeom prst="rect">
            <a:avLst/>
          </a:prstGeom>
          <a:noFill/>
          <a:ln>
            <a:noFill/>
          </a:ln>
        </p:spPr>
      </p:pic>
      <p:sp>
        <p:nvSpPr>
          <p:cNvPr id="489" name="Google Shape;489;p60"/>
          <p:cNvSpPr/>
          <p:nvPr/>
        </p:nvSpPr>
        <p:spPr>
          <a:xfrm>
            <a:off x="3276800" y="2169300"/>
            <a:ext cx="1528524" cy="466560"/>
          </a:xfrm>
          <a:prstGeom prst="cloud">
            <a:avLst/>
          </a:prstGeom>
          <a:solidFill>
            <a:srgbClr val="FF0000">
              <a:alpha val="52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60"/>
          <p:cNvSpPr/>
          <p:nvPr/>
        </p:nvSpPr>
        <p:spPr>
          <a:xfrm>
            <a:off x="3353000" y="3154650"/>
            <a:ext cx="1376136" cy="369360"/>
          </a:xfrm>
          <a:prstGeom prst="cloud">
            <a:avLst/>
          </a:prstGeom>
          <a:solidFill>
            <a:srgbClr val="FFDB00">
              <a:alpha val="589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60"/>
          <p:cNvSpPr/>
          <p:nvPr/>
        </p:nvSpPr>
        <p:spPr>
          <a:xfrm>
            <a:off x="3411051" y="3978725"/>
            <a:ext cx="1260036" cy="466560"/>
          </a:xfrm>
          <a:prstGeom prst="cloud">
            <a:avLst/>
          </a:prstGeom>
          <a:solidFill>
            <a:srgbClr val="3BBE00">
              <a:alpha val="589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60"/>
          <p:cNvSpPr/>
          <p:nvPr/>
        </p:nvSpPr>
        <p:spPr>
          <a:xfrm>
            <a:off x="6556620" y="2870900"/>
            <a:ext cx="939816" cy="466560"/>
          </a:xfrm>
          <a:prstGeom prst="cloud">
            <a:avLst/>
          </a:prstGeom>
          <a:solidFill>
            <a:srgbClr val="FF0000">
              <a:alpha val="52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60"/>
          <p:cNvSpPr/>
          <p:nvPr/>
        </p:nvSpPr>
        <p:spPr>
          <a:xfrm>
            <a:off x="6498501" y="1796775"/>
            <a:ext cx="1098576" cy="466560"/>
          </a:xfrm>
          <a:prstGeom prst="cloud">
            <a:avLst/>
          </a:prstGeom>
          <a:solidFill>
            <a:srgbClr val="FF0000">
              <a:alpha val="529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8"/>
          <p:cNvSpPr txBox="1"/>
          <p:nvPr>
            <p:ph type="title"/>
          </p:nvPr>
        </p:nvSpPr>
        <p:spPr>
          <a:xfrm>
            <a:off x="2135700" y="345750"/>
            <a:ext cx="4872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Community Agreements</a:t>
            </a:r>
            <a:endParaRPr/>
          </a:p>
        </p:txBody>
      </p:sp>
      <p:sp>
        <p:nvSpPr>
          <p:cNvPr id="321" name="Google Shape;321;p38"/>
          <p:cNvSpPr txBox="1"/>
          <p:nvPr/>
        </p:nvSpPr>
        <p:spPr>
          <a:xfrm>
            <a:off x="1155150" y="1950645"/>
            <a:ext cx="3204600" cy="754200"/>
          </a:xfrm>
          <a:prstGeom prst="rect">
            <a:avLst/>
          </a:prstGeom>
          <a:noFill/>
          <a:ln>
            <a:noFill/>
          </a:ln>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rgbClr val="5DB6C2"/>
                </a:solidFill>
                <a:latin typeface="Cabin"/>
                <a:ea typeface="Cabin"/>
                <a:cs typeface="Cabin"/>
                <a:sym typeface="Cabin"/>
              </a:rPr>
              <a:t>Share what you feel comfortable sharing.</a:t>
            </a:r>
            <a:endParaRPr b="1" sz="2000">
              <a:solidFill>
                <a:srgbClr val="5DB6C2"/>
              </a:solidFill>
              <a:latin typeface="Cabin"/>
              <a:ea typeface="Cabin"/>
              <a:cs typeface="Cabin"/>
              <a:sym typeface="Cabin"/>
            </a:endParaRPr>
          </a:p>
        </p:txBody>
      </p:sp>
      <p:sp>
        <p:nvSpPr>
          <p:cNvPr id="322" name="Google Shape;322;p38"/>
          <p:cNvSpPr txBox="1"/>
          <p:nvPr/>
        </p:nvSpPr>
        <p:spPr>
          <a:xfrm>
            <a:off x="4784175" y="3419789"/>
            <a:ext cx="3204600" cy="754200"/>
          </a:xfrm>
          <a:prstGeom prst="rect">
            <a:avLst/>
          </a:prstGeom>
          <a:noFill/>
          <a:ln>
            <a:noFill/>
          </a:ln>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rgbClr val="5DB6C2"/>
                </a:solidFill>
                <a:latin typeface="Cabin"/>
                <a:ea typeface="Cabin"/>
                <a:cs typeface="Cabin"/>
                <a:sym typeface="Cabin"/>
              </a:rPr>
              <a:t>Listen and be curious with others.</a:t>
            </a:r>
            <a:endParaRPr b="1" sz="2000">
              <a:solidFill>
                <a:srgbClr val="5DB6C2"/>
              </a:solidFill>
              <a:latin typeface="Cabin"/>
              <a:ea typeface="Cabin"/>
              <a:cs typeface="Cabin"/>
              <a:sym typeface="Cabin"/>
            </a:endParaRPr>
          </a:p>
        </p:txBody>
      </p:sp>
      <p:sp>
        <p:nvSpPr>
          <p:cNvPr id="323" name="Google Shape;323;p38"/>
          <p:cNvSpPr txBox="1"/>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000">
                <a:solidFill>
                  <a:srgbClr val="5DB6C2"/>
                </a:solidFill>
                <a:latin typeface="Cabin"/>
                <a:ea typeface="Cabin"/>
                <a:cs typeface="Cabin"/>
                <a:sym typeface="Cabin"/>
              </a:rPr>
              <a:t>Accept mistakes will happen.</a:t>
            </a:r>
            <a:endParaRPr b="1" sz="2000">
              <a:solidFill>
                <a:srgbClr val="5DB6C2"/>
              </a:solidFill>
              <a:latin typeface="Cabin"/>
              <a:ea typeface="Cabin"/>
              <a:cs typeface="Cabin"/>
              <a:sym typeface="Cabin"/>
            </a:endParaRPr>
          </a:p>
        </p:txBody>
      </p:sp>
      <p:sp>
        <p:nvSpPr>
          <p:cNvPr id="324" name="Google Shape;324;p38"/>
          <p:cNvSpPr txBox="1"/>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2000">
                <a:solidFill>
                  <a:srgbClr val="5DB6C2"/>
                </a:solidFill>
                <a:latin typeface="Cabin"/>
                <a:ea typeface="Cabin"/>
                <a:cs typeface="Cabin"/>
                <a:sym typeface="Cabin"/>
              </a:rPr>
              <a:t>Be kind to yourself and others.</a:t>
            </a:r>
            <a:endParaRPr b="1" sz="2000">
              <a:solidFill>
                <a:srgbClr val="5DB6C2"/>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9"/>
          <p:cNvSpPr txBox="1"/>
          <p:nvPr>
            <p:ph idx="1" type="subTitle"/>
          </p:nvPr>
        </p:nvSpPr>
        <p:spPr>
          <a:xfrm>
            <a:off x="2734819" y="1819800"/>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Describe healthy and unhealthy friendships</a:t>
            </a:r>
            <a:endParaRPr/>
          </a:p>
        </p:txBody>
      </p:sp>
      <p:sp>
        <p:nvSpPr>
          <p:cNvPr id="330" name="Google Shape;330;p39"/>
          <p:cNvSpPr txBox="1"/>
          <p:nvPr>
            <p:ph idx="2" type="subTitle"/>
          </p:nvPr>
        </p:nvSpPr>
        <p:spPr>
          <a:xfrm>
            <a:off x="2734819" y="2732597"/>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Identify 3 trusted adults in their safety plan</a:t>
            </a:r>
            <a:endParaRPr/>
          </a:p>
        </p:txBody>
      </p:sp>
      <p:sp>
        <p:nvSpPr>
          <p:cNvPr id="331" name="Google Shape;331;p39"/>
          <p:cNvSpPr txBox="1"/>
          <p:nvPr>
            <p:ph idx="3" type="subTitle"/>
          </p:nvPr>
        </p:nvSpPr>
        <p:spPr>
          <a:xfrm>
            <a:off x="2734819" y="3645384"/>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Define abuse and neglect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0"/>
          <p:cNvSpPr txBox="1"/>
          <p:nvPr>
            <p:ph type="title"/>
          </p:nvPr>
        </p:nvSpPr>
        <p:spPr>
          <a:xfrm>
            <a:off x="1040349" y="281225"/>
            <a:ext cx="14127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rgbClr val="5FB846"/>
                </a:solidFill>
              </a:rPr>
              <a:t>SAFE</a:t>
            </a:r>
            <a:endParaRPr>
              <a:solidFill>
                <a:srgbClr val="5FB846"/>
              </a:solidFill>
            </a:endParaRPr>
          </a:p>
        </p:txBody>
      </p:sp>
      <p:sp>
        <p:nvSpPr>
          <p:cNvPr id="337" name="Google Shape;337;p40"/>
          <p:cNvSpPr txBox="1"/>
          <p:nvPr>
            <p:ph type="title"/>
          </p:nvPr>
        </p:nvSpPr>
        <p:spPr>
          <a:xfrm>
            <a:off x="3079800" y="281225"/>
            <a:ext cx="18744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rgbClr val="F66260"/>
                </a:solidFill>
              </a:rPr>
              <a:t>UNSAFE</a:t>
            </a:r>
            <a:endParaRPr>
              <a:solidFill>
                <a:srgbClr val="F66260"/>
              </a:solidFill>
            </a:endParaRPr>
          </a:p>
        </p:txBody>
      </p:sp>
      <p:sp>
        <p:nvSpPr>
          <p:cNvPr id="338" name="Google Shape;338;p40"/>
          <p:cNvSpPr txBox="1"/>
          <p:nvPr>
            <p:ph type="title"/>
          </p:nvPr>
        </p:nvSpPr>
        <p:spPr>
          <a:xfrm>
            <a:off x="5580950" y="281225"/>
            <a:ext cx="25227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rgbClr val="FABE3C"/>
                </a:solidFill>
              </a:rPr>
              <a:t>UNWANTED</a:t>
            </a:r>
            <a:endParaRPr>
              <a:solidFill>
                <a:srgbClr val="FABE3C"/>
              </a:solidFill>
            </a:endParaRPr>
          </a:p>
        </p:txBody>
      </p:sp>
      <p:sp>
        <p:nvSpPr>
          <p:cNvPr id="339" name="Google Shape;339;p40"/>
          <p:cNvSpPr/>
          <p:nvPr/>
        </p:nvSpPr>
        <p:spPr>
          <a:xfrm>
            <a:off x="809500" y="468725"/>
            <a:ext cx="1874400" cy="883800"/>
          </a:xfrm>
          <a:prstGeom prst="ellipse">
            <a:avLst/>
          </a:prstGeom>
          <a:noFill/>
          <a:ln cap="flat" cmpd="sng" w="114300">
            <a:solidFill>
              <a:srgbClr val="5FB8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0"/>
          <p:cNvSpPr txBox="1"/>
          <p:nvPr>
            <p:ph type="title"/>
          </p:nvPr>
        </p:nvSpPr>
        <p:spPr>
          <a:xfrm>
            <a:off x="1207350" y="1754316"/>
            <a:ext cx="6729300" cy="6003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3000"/>
              <a:t>Healthy Friendships</a:t>
            </a:r>
            <a:endParaRPr sz="3000"/>
          </a:p>
        </p:txBody>
      </p:sp>
      <p:sp>
        <p:nvSpPr>
          <p:cNvPr id="341" name="Google Shape;341;p40"/>
          <p:cNvSpPr txBox="1"/>
          <p:nvPr>
            <p:ph type="title"/>
          </p:nvPr>
        </p:nvSpPr>
        <p:spPr>
          <a:xfrm>
            <a:off x="1207350" y="2459316"/>
            <a:ext cx="6729300" cy="21396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2600"/>
              <a:t>Trust</a:t>
            </a:r>
            <a:endParaRPr sz="2600"/>
          </a:p>
          <a:p>
            <a:pPr indent="0" lvl="0" marL="0" rtl="0" algn="ctr">
              <a:spcBef>
                <a:spcPts val="0"/>
              </a:spcBef>
              <a:spcAft>
                <a:spcPts val="0"/>
              </a:spcAft>
              <a:buNone/>
            </a:pPr>
            <a:r>
              <a:rPr lang="en" sz="2600"/>
              <a:t>Fun</a:t>
            </a:r>
            <a:endParaRPr sz="2600"/>
          </a:p>
          <a:p>
            <a:pPr indent="0" lvl="0" marL="0" rtl="0" algn="ctr">
              <a:spcBef>
                <a:spcPts val="0"/>
              </a:spcBef>
              <a:spcAft>
                <a:spcPts val="0"/>
              </a:spcAft>
              <a:buNone/>
            </a:pPr>
            <a:r>
              <a:rPr lang="en" sz="2600"/>
              <a:t>Kindness</a:t>
            </a:r>
            <a:endParaRPr sz="2600"/>
          </a:p>
          <a:p>
            <a:pPr indent="0" lvl="0" marL="0" rtl="0" algn="ctr">
              <a:spcBef>
                <a:spcPts val="0"/>
              </a:spcBef>
              <a:spcAft>
                <a:spcPts val="0"/>
              </a:spcAft>
              <a:buNone/>
            </a:pPr>
            <a:r>
              <a:rPr lang="en" sz="2600"/>
              <a:t>Respect</a:t>
            </a:r>
            <a:endParaRPr sz="2600"/>
          </a:p>
          <a:p>
            <a:pPr indent="0" lvl="0" marL="0" rtl="0" algn="ctr">
              <a:spcBef>
                <a:spcPts val="0"/>
              </a:spcBef>
              <a:spcAft>
                <a:spcPts val="0"/>
              </a:spcAft>
              <a:buNone/>
            </a:pPr>
            <a:r>
              <a:rPr lang="en" sz="2600"/>
              <a:t>Sharing</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animEffect filter="fade" transition="in">
                                      <p:cBhvr>
                                        <p:cTn dur="1000"/>
                                        <p:tgtEl>
                                          <p:spTgt spid="3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0" st="0"/>
                                            </p:txEl>
                                          </p:spTgt>
                                        </p:tgtEl>
                                        <p:attrNameLst>
                                          <p:attrName>style.visibility</p:attrName>
                                        </p:attrNameLst>
                                      </p:cBhvr>
                                      <p:to>
                                        <p:strVal val="visible"/>
                                      </p:to>
                                    </p:set>
                                    <p:animEffect filter="fade" transition="in">
                                      <p:cBhvr>
                                        <p:cTn dur="1000"/>
                                        <p:tgtEl>
                                          <p:spTgt spid="3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1" st="1"/>
                                            </p:txEl>
                                          </p:spTgt>
                                        </p:tgtEl>
                                        <p:attrNameLst>
                                          <p:attrName>style.visibility</p:attrName>
                                        </p:attrNameLst>
                                      </p:cBhvr>
                                      <p:to>
                                        <p:strVal val="visible"/>
                                      </p:to>
                                    </p:set>
                                    <p:animEffect filter="fade" transition="in">
                                      <p:cBhvr>
                                        <p:cTn dur="1000"/>
                                        <p:tgtEl>
                                          <p:spTgt spid="3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2" st="2"/>
                                            </p:txEl>
                                          </p:spTgt>
                                        </p:tgtEl>
                                        <p:attrNameLst>
                                          <p:attrName>style.visibility</p:attrName>
                                        </p:attrNameLst>
                                      </p:cBhvr>
                                      <p:to>
                                        <p:strVal val="visible"/>
                                      </p:to>
                                    </p:set>
                                    <p:animEffect filter="fade" transition="in">
                                      <p:cBhvr>
                                        <p:cTn dur="1000"/>
                                        <p:tgtEl>
                                          <p:spTgt spid="3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3" st="3"/>
                                            </p:txEl>
                                          </p:spTgt>
                                        </p:tgtEl>
                                        <p:attrNameLst>
                                          <p:attrName>style.visibility</p:attrName>
                                        </p:attrNameLst>
                                      </p:cBhvr>
                                      <p:to>
                                        <p:strVal val="visible"/>
                                      </p:to>
                                    </p:set>
                                    <p:animEffect filter="fade" transition="in">
                                      <p:cBhvr>
                                        <p:cTn dur="1000"/>
                                        <p:tgtEl>
                                          <p:spTgt spid="3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4" st="4"/>
                                            </p:txEl>
                                          </p:spTgt>
                                        </p:tgtEl>
                                        <p:attrNameLst>
                                          <p:attrName>style.visibility</p:attrName>
                                        </p:attrNameLst>
                                      </p:cBhvr>
                                      <p:to>
                                        <p:strVal val="visible"/>
                                      </p:to>
                                    </p:set>
                                    <p:animEffect filter="fade" transition="in">
                                      <p:cBhvr>
                                        <p:cTn dur="1000"/>
                                        <p:tgtEl>
                                          <p:spTgt spid="34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1"/>
          <p:cNvSpPr txBox="1"/>
          <p:nvPr>
            <p:ph type="title"/>
          </p:nvPr>
        </p:nvSpPr>
        <p:spPr>
          <a:xfrm>
            <a:off x="1040349" y="281225"/>
            <a:ext cx="14127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rgbClr val="5FB846"/>
                </a:solidFill>
              </a:rPr>
              <a:t>SAFE</a:t>
            </a:r>
            <a:endParaRPr>
              <a:solidFill>
                <a:srgbClr val="5FB846"/>
              </a:solidFill>
            </a:endParaRPr>
          </a:p>
        </p:txBody>
      </p:sp>
      <p:sp>
        <p:nvSpPr>
          <p:cNvPr id="347" name="Google Shape;347;p41"/>
          <p:cNvSpPr txBox="1"/>
          <p:nvPr>
            <p:ph type="title"/>
          </p:nvPr>
        </p:nvSpPr>
        <p:spPr>
          <a:xfrm>
            <a:off x="3079800" y="281225"/>
            <a:ext cx="18744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rgbClr val="F66260"/>
                </a:solidFill>
              </a:rPr>
              <a:t>UNSAFE</a:t>
            </a:r>
            <a:endParaRPr>
              <a:solidFill>
                <a:srgbClr val="F66260"/>
              </a:solidFill>
            </a:endParaRPr>
          </a:p>
        </p:txBody>
      </p:sp>
      <p:sp>
        <p:nvSpPr>
          <p:cNvPr id="348" name="Google Shape;348;p41"/>
          <p:cNvSpPr txBox="1"/>
          <p:nvPr>
            <p:ph type="title"/>
          </p:nvPr>
        </p:nvSpPr>
        <p:spPr>
          <a:xfrm>
            <a:off x="5580950" y="281225"/>
            <a:ext cx="25227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solidFill>
                  <a:srgbClr val="FABE3C"/>
                </a:solidFill>
              </a:rPr>
              <a:t>UNWANTED</a:t>
            </a:r>
            <a:endParaRPr>
              <a:solidFill>
                <a:srgbClr val="FABE3C"/>
              </a:solidFill>
            </a:endParaRPr>
          </a:p>
        </p:txBody>
      </p:sp>
      <p:sp>
        <p:nvSpPr>
          <p:cNvPr id="349" name="Google Shape;349;p41"/>
          <p:cNvSpPr/>
          <p:nvPr/>
        </p:nvSpPr>
        <p:spPr>
          <a:xfrm>
            <a:off x="3095500" y="468725"/>
            <a:ext cx="1874400" cy="883800"/>
          </a:xfrm>
          <a:prstGeom prst="ellipse">
            <a:avLst/>
          </a:prstGeom>
          <a:noFill/>
          <a:ln cap="flat" cmpd="sng" w="114300">
            <a:solidFill>
              <a:srgbClr val="FF81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1"/>
          <p:cNvSpPr txBox="1"/>
          <p:nvPr>
            <p:ph type="title"/>
          </p:nvPr>
        </p:nvSpPr>
        <p:spPr>
          <a:xfrm>
            <a:off x="1207350" y="1754316"/>
            <a:ext cx="6729300" cy="6003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3000"/>
              <a:t>Unh</a:t>
            </a:r>
            <a:r>
              <a:rPr lang="en" sz="3000"/>
              <a:t>ealthy Friendships</a:t>
            </a:r>
            <a:endParaRPr sz="3000"/>
          </a:p>
        </p:txBody>
      </p:sp>
      <p:sp>
        <p:nvSpPr>
          <p:cNvPr id="351" name="Google Shape;351;p41"/>
          <p:cNvSpPr txBox="1"/>
          <p:nvPr>
            <p:ph type="title"/>
          </p:nvPr>
        </p:nvSpPr>
        <p:spPr>
          <a:xfrm>
            <a:off x="1207350" y="2459316"/>
            <a:ext cx="6729300" cy="21396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lang="en" sz="2600"/>
              <a:t>Yelling</a:t>
            </a:r>
            <a:endParaRPr sz="2600"/>
          </a:p>
          <a:p>
            <a:pPr indent="0" lvl="0" marL="0" rtl="0" algn="ctr">
              <a:spcBef>
                <a:spcPts val="0"/>
              </a:spcBef>
              <a:spcAft>
                <a:spcPts val="0"/>
              </a:spcAft>
              <a:buNone/>
            </a:pPr>
            <a:r>
              <a:rPr lang="en" sz="2600"/>
              <a:t>Ignoring</a:t>
            </a:r>
            <a:endParaRPr sz="2600"/>
          </a:p>
          <a:p>
            <a:pPr indent="0" lvl="0" marL="0" rtl="0" algn="ctr">
              <a:spcBef>
                <a:spcPts val="0"/>
              </a:spcBef>
              <a:spcAft>
                <a:spcPts val="0"/>
              </a:spcAft>
              <a:buNone/>
            </a:pPr>
            <a:r>
              <a:rPr lang="en" sz="2600"/>
              <a:t>Exclusion</a:t>
            </a:r>
            <a:endParaRPr sz="2600"/>
          </a:p>
          <a:p>
            <a:pPr indent="0" lvl="0" marL="0" rtl="0" algn="ctr">
              <a:spcBef>
                <a:spcPts val="0"/>
              </a:spcBef>
              <a:spcAft>
                <a:spcPts val="0"/>
              </a:spcAft>
              <a:buNone/>
            </a:pPr>
            <a:r>
              <a:rPr lang="en" sz="2600"/>
              <a:t>Teasing</a:t>
            </a:r>
            <a:endParaRPr sz="2600"/>
          </a:p>
          <a:p>
            <a:pPr indent="0" lvl="0" marL="0" rtl="0" algn="ctr">
              <a:spcBef>
                <a:spcPts val="0"/>
              </a:spcBef>
              <a:spcAft>
                <a:spcPts val="0"/>
              </a:spcAft>
              <a:buNone/>
            </a:pPr>
            <a:r>
              <a:rPr lang="en" sz="2600"/>
              <a:t>Shaming</a:t>
            </a:r>
            <a:endParaRPr sz="2600"/>
          </a:p>
        </p:txBody>
      </p:sp>
      <p:sp>
        <p:nvSpPr>
          <p:cNvPr id="352" name="Google Shape;352;p41"/>
          <p:cNvSpPr/>
          <p:nvPr/>
        </p:nvSpPr>
        <p:spPr>
          <a:xfrm>
            <a:off x="5373800" y="468725"/>
            <a:ext cx="2937000" cy="883800"/>
          </a:xfrm>
          <a:prstGeom prst="ellipse">
            <a:avLst/>
          </a:prstGeom>
          <a:noFill/>
          <a:ln cap="flat" cmpd="sng" w="114300">
            <a:solidFill>
              <a:srgbClr val="FABE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animEffect filter="fade" transition="in">
                                      <p:cBhvr>
                                        <p:cTn dur="1000"/>
                                        <p:tgtEl>
                                          <p:spTgt spid="3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0" st="0"/>
                                            </p:txEl>
                                          </p:spTgt>
                                        </p:tgtEl>
                                        <p:attrNameLst>
                                          <p:attrName>style.visibility</p:attrName>
                                        </p:attrNameLst>
                                      </p:cBhvr>
                                      <p:to>
                                        <p:strVal val="visible"/>
                                      </p:to>
                                    </p:set>
                                    <p:animEffect filter="fade" transition="in">
                                      <p:cBhvr>
                                        <p:cTn dur="1000"/>
                                        <p:tgtEl>
                                          <p:spTgt spid="3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1" st="1"/>
                                            </p:txEl>
                                          </p:spTgt>
                                        </p:tgtEl>
                                        <p:attrNameLst>
                                          <p:attrName>style.visibility</p:attrName>
                                        </p:attrNameLst>
                                      </p:cBhvr>
                                      <p:to>
                                        <p:strVal val="visible"/>
                                      </p:to>
                                    </p:set>
                                    <p:animEffect filter="fade" transition="in">
                                      <p:cBhvr>
                                        <p:cTn dur="1000"/>
                                        <p:tgtEl>
                                          <p:spTgt spid="3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2" st="2"/>
                                            </p:txEl>
                                          </p:spTgt>
                                        </p:tgtEl>
                                        <p:attrNameLst>
                                          <p:attrName>style.visibility</p:attrName>
                                        </p:attrNameLst>
                                      </p:cBhvr>
                                      <p:to>
                                        <p:strVal val="visible"/>
                                      </p:to>
                                    </p:set>
                                    <p:animEffect filter="fade" transition="in">
                                      <p:cBhvr>
                                        <p:cTn dur="1000"/>
                                        <p:tgtEl>
                                          <p:spTgt spid="3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3" st="3"/>
                                            </p:txEl>
                                          </p:spTgt>
                                        </p:tgtEl>
                                        <p:attrNameLst>
                                          <p:attrName>style.visibility</p:attrName>
                                        </p:attrNameLst>
                                      </p:cBhvr>
                                      <p:to>
                                        <p:strVal val="visible"/>
                                      </p:to>
                                    </p:set>
                                    <p:animEffect filter="fade" transition="in">
                                      <p:cBhvr>
                                        <p:cTn dur="1000"/>
                                        <p:tgtEl>
                                          <p:spTgt spid="3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4" st="4"/>
                                            </p:txEl>
                                          </p:spTgt>
                                        </p:tgtEl>
                                        <p:attrNameLst>
                                          <p:attrName>style.visibility</p:attrName>
                                        </p:attrNameLst>
                                      </p:cBhvr>
                                      <p:to>
                                        <p:strVal val="visible"/>
                                      </p:to>
                                    </p:set>
                                    <p:animEffect filter="fade" transition="in">
                                      <p:cBhvr>
                                        <p:cTn dur="1000"/>
                                        <p:tgtEl>
                                          <p:spTgt spid="35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Are you a parent looking for a resource to teach your child about digital citizenship and good online safety habits? This video is a great introduction!&#10;&#10;It can be difficult for kids of all ages to understand how easy it is for an adult to pretend to be another kid online. This friendly video shows how quickly that can happen and explains exactly what a child should do if they find themselves in that situation.&#10;&#10;We've put together some helpful conversation starters here: https://bit.ly/3hGTyxk.&#10;&#10;We're also happy to help by alerting you if your child is experiencing online predation. Start your free trial and monitor all of your child's devices today: https://bit.ly/3fzooFH." id="357" name="Google Shape;357;p42" title="Digital Citizenship for Kids: A Video About Online Strangers">
            <a:hlinkClick r:id="rId3"/>
          </p:cNvPr>
          <p:cNvPicPr preferRelativeResize="0"/>
          <p:nvPr/>
        </p:nvPicPr>
        <p:blipFill>
          <a:blip r:embed="rId4">
            <a:alphaModFix/>
          </a:blip>
          <a:stretch>
            <a:fillRect/>
          </a:stretch>
        </p:blipFill>
        <p:spPr>
          <a:xfrm>
            <a:off x="1455863" y="818925"/>
            <a:ext cx="6232266" cy="3505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3"/>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Online Safety Tip</a:t>
            </a:r>
            <a:endParaRPr/>
          </a:p>
        </p:txBody>
      </p:sp>
      <p:sp>
        <p:nvSpPr>
          <p:cNvPr id="363" name="Google Shape;363;p43"/>
          <p:cNvSpPr txBox="1"/>
          <p:nvPr>
            <p:ph idx="2" type="title"/>
          </p:nvPr>
        </p:nvSpPr>
        <p:spPr>
          <a:xfrm>
            <a:off x="685800" y="1930700"/>
            <a:ext cx="3886200" cy="827700"/>
          </a:xfrm>
          <a:prstGeom prst="rect">
            <a:avLst/>
          </a:prstGeom>
        </p:spPr>
        <p:txBody>
          <a:bodyPr anchorCtr="0" anchor="t" bIns="68575" lIns="68575" spcFirstLastPara="1" rIns="68575" wrap="square" tIns="68575">
            <a:noAutofit/>
          </a:bodyPr>
          <a:lstStyle/>
          <a:p>
            <a:pPr indent="-355600" lvl="0" marL="457200" rtl="0" algn="l">
              <a:spcBef>
                <a:spcPts val="0"/>
              </a:spcBef>
              <a:spcAft>
                <a:spcPts val="0"/>
              </a:spcAft>
              <a:buSzPts val="2000"/>
              <a:buAutoNum type="arabicPeriod"/>
            </a:pPr>
            <a:r>
              <a:rPr lang="en"/>
              <a:t>How do they talk?</a:t>
            </a:r>
            <a:endParaRPr/>
          </a:p>
          <a:p>
            <a:pPr indent="-355600" lvl="0" marL="457200" rtl="0" algn="l">
              <a:spcBef>
                <a:spcPts val="0"/>
              </a:spcBef>
              <a:spcAft>
                <a:spcPts val="0"/>
              </a:spcAft>
              <a:buSzPts val="2000"/>
              <a:buAutoNum type="arabicPeriod"/>
            </a:pPr>
            <a:r>
              <a:rPr lang="en"/>
              <a:t>Controlling signs</a:t>
            </a:r>
            <a:endParaRPr/>
          </a:p>
          <a:p>
            <a:pPr indent="-355600" lvl="0" marL="457200" rtl="0" algn="l">
              <a:spcBef>
                <a:spcPts val="0"/>
              </a:spcBef>
              <a:spcAft>
                <a:spcPts val="0"/>
              </a:spcAft>
              <a:buSzPts val="2000"/>
              <a:buAutoNum type="arabicPeriod"/>
            </a:pPr>
            <a:r>
              <a:rPr lang="en"/>
              <a:t>Getting serious to quickly</a:t>
            </a:r>
            <a:endParaRPr/>
          </a:p>
          <a:p>
            <a:pPr indent="-355600" lvl="0" marL="457200" rtl="0" algn="l">
              <a:spcBef>
                <a:spcPts val="0"/>
              </a:spcBef>
              <a:spcAft>
                <a:spcPts val="0"/>
              </a:spcAft>
              <a:buSzPts val="2000"/>
              <a:buAutoNum type="arabicPeriod"/>
            </a:pPr>
            <a:r>
              <a:rPr lang="en"/>
              <a:t>Wants you to send photos</a:t>
            </a:r>
            <a:endParaRPr/>
          </a:p>
        </p:txBody>
      </p:sp>
      <p:sp>
        <p:nvSpPr>
          <p:cNvPr id="364" name="Google Shape;364;p43"/>
          <p:cNvSpPr txBox="1"/>
          <p:nvPr>
            <p:ph idx="3" type="title"/>
          </p:nvPr>
        </p:nvSpPr>
        <p:spPr>
          <a:xfrm>
            <a:off x="4693001" y="1930700"/>
            <a:ext cx="3738900" cy="827700"/>
          </a:xfrm>
          <a:prstGeom prst="rect">
            <a:avLst/>
          </a:prstGeom>
        </p:spPr>
        <p:txBody>
          <a:bodyPr anchorCtr="0" anchor="t" bIns="68575" lIns="68575" spcFirstLastPara="1" rIns="68575" wrap="square" tIns="68575">
            <a:noAutofit/>
          </a:bodyPr>
          <a:lstStyle/>
          <a:p>
            <a:pPr indent="-355600" lvl="0" marL="457200" rtl="0" algn="l">
              <a:spcBef>
                <a:spcPts val="0"/>
              </a:spcBef>
              <a:spcAft>
                <a:spcPts val="0"/>
              </a:spcAft>
              <a:buSzPts val="2000"/>
              <a:buAutoNum type="arabicPeriod"/>
            </a:pPr>
            <a:r>
              <a:rPr lang="en"/>
              <a:t>Never give any personal information.</a:t>
            </a:r>
            <a:endParaRPr/>
          </a:p>
          <a:p>
            <a:pPr indent="-355600" lvl="0" marL="457200" rtl="0" algn="l">
              <a:spcBef>
                <a:spcPts val="0"/>
              </a:spcBef>
              <a:spcAft>
                <a:spcPts val="0"/>
              </a:spcAft>
              <a:buSzPts val="2000"/>
              <a:buAutoNum type="arabicPeriod"/>
            </a:pPr>
            <a:r>
              <a:rPr lang="en"/>
              <a:t>If it starts getting weird get an adult that you trust.</a:t>
            </a:r>
            <a:endParaRPr/>
          </a:p>
          <a:p>
            <a:pPr indent="-355600" lvl="0" marL="457200" rtl="0" algn="l">
              <a:spcBef>
                <a:spcPts val="0"/>
              </a:spcBef>
              <a:spcAft>
                <a:spcPts val="0"/>
              </a:spcAft>
              <a:buSzPts val="2000"/>
              <a:buAutoNum type="arabicPeriod"/>
            </a:pPr>
            <a:r>
              <a:rPr lang="en"/>
              <a:t>Leave the chat, and get help</a:t>
            </a:r>
            <a:endParaRPr/>
          </a:p>
        </p:txBody>
      </p:sp>
      <p:sp>
        <p:nvSpPr>
          <p:cNvPr id="365" name="Google Shape;365;p43"/>
          <p:cNvSpPr txBox="1"/>
          <p:nvPr>
            <p:ph idx="1" type="subTitle"/>
          </p:nvPr>
        </p:nvSpPr>
        <p:spPr>
          <a:xfrm>
            <a:off x="685800" y="1249688"/>
            <a:ext cx="3350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sz="2800"/>
              <a:t>What to look for:</a:t>
            </a:r>
            <a:endParaRPr sz="2800"/>
          </a:p>
        </p:txBody>
      </p:sp>
      <p:sp>
        <p:nvSpPr>
          <p:cNvPr id="366" name="Google Shape;366;p43"/>
          <p:cNvSpPr txBox="1"/>
          <p:nvPr>
            <p:ph idx="4" type="subTitle"/>
          </p:nvPr>
        </p:nvSpPr>
        <p:spPr>
          <a:xfrm>
            <a:off x="4686300" y="1249688"/>
            <a:ext cx="3350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sz="2800"/>
              <a:t>Don’t forget to:</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44"/>
          <p:cNvPicPr preferRelativeResize="0"/>
          <p:nvPr/>
        </p:nvPicPr>
        <p:blipFill rotWithShape="1">
          <a:blip r:embed="rId3">
            <a:alphaModFix/>
          </a:blip>
          <a:srcRect b="0" l="553" r="543" t="0"/>
          <a:stretch/>
        </p:blipFill>
        <p:spPr>
          <a:xfrm>
            <a:off x="3662749" y="150563"/>
            <a:ext cx="4908525" cy="4842376"/>
          </a:xfrm>
          <a:prstGeom prst="rect">
            <a:avLst/>
          </a:prstGeom>
          <a:noFill/>
          <a:ln>
            <a:noFill/>
          </a:ln>
        </p:spPr>
      </p:pic>
      <p:sp>
        <p:nvSpPr>
          <p:cNvPr id="372" name="Google Shape;372;p44"/>
          <p:cNvSpPr txBox="1"/>
          <p:nvPr>
            <p:ph idx="2" type="subTitle"/>
          </p:nvPr>
        </p:nvSpPr>
        <p:spPr>
          <a:xfrm>
            <a:off x="4726464" y="1633875"/>
            <a:ext cx="3844800" cy="1493100"/>
          </a:xfrm>
          <a:prstGeom prst="rect">
            <a:avLst/>
          </a:prstGeom>
        </p:spPr>
        <p:txBody>
          <a:bodyPr anchorCtr="0" anchor="b" bIns="68575" lIns="68575" spcFirstLastPara="1" rIns="68575" wrap="square" tIns="68575">
            <a:spAutoFit/>
          </a:bodyPr>
          <a:lstStyle/>
          <a:p>
            <a:pPr indent="0" lvl="0" marL="0" rtl="0" algn="l">
              <a:lnSpc>
                <a:spcPct val="150000"/>
              </a:lnSpc>
              <a:spcBef>
                <a:spcPts val="0"/>
              </a:spcBef>
              <a:spcAft>
                <a:spcPts val="0"/>
              </a:spcAft>
              <a:buNone/>
            </a:pPr>
            <a:r>
              <a:rPr lang="en" sz="2200"/>
              <a:t>1.</a:t>
            </a:r>
            <a:endParaRPr sz="2200"/>
          </a:p>
          <a:p>
            <a:pPr indent="0" lvl="0" marL="0" rtl="0" algn="l">
              <a:lnSpc>
                <a:spcPct val="150000"/>
              </a:lnSpc>
              <a:spcBef>
                <a:spcPts val="0"/>
              </a:spcBef>
              <a:spcAft>
                <a:spcPts val="0"/>
              </a:spcAft>
              <a:buNone/>
            </a:pPr>
            <a:r>
              <a:rPr lang="en" sz="2200"/>
              <a:t>2.</a:t>
            </a:r>
            <a:endParaRPr sz="2200"/>
          </a:p>
          <a:p>
            <a:pPr indent="0" lvl="0" marL="0" rtl="0" algn="l">
              <a:lnSpc>
                <a:spcPct val="150000"/>
              </a:lnSpc>
              <a:spcBef>
                <a:spcPts val="0"/>
              </a:spcBef>
              <a:spcAft>
                <a:spcPts val="0"/>
              </a:spcAft>
              <a:buNone/>
            </a:pPr>
            <a:r>
              <a:rPr lang="en" sz="2200"/>
              <a:t>3.</a:t>
            </a:r>
            <a:endParaRPr sz="2200"/>
          </a:p>
        </p:txBody>
      </p:sp>
      <p:sp>
        <p:nvSpPr>
          <p:cNvPr id="373" name="Google Shape;373;p44"/>
          <p:cNvSpPr txBox="1"/>
          <p:nvPr>
            <p:ph type="title"/>
          </p:nvPr>
        </p:nvSpPr>
        <p:spPr>
          <a:xfrm>
            <a:off x="531638" y="558563"/>
            <a:ext cx="2856300" cy="1923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Trusted Adults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