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1" r:id="rId4"/>
    <p:sldMasterId id="214748372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Poppins"/>
      <p:regular r:id="rId33"/>
      <p:bold r:id="rId34"/>
      <p:italic r:id="rId35"/>
      <p:boldItalic r:id="rId36"/>
    </p:embeddedFont>
    <p:embeddedFont>
      <p:font typeface="Cabin"/>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oppi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oppins-italic.fntdata"/><Relationship Id="rId12" Type="http://schemas.openxmlformats.org/officeDocument/2006/relationships/slide" Target="slides/slide6.xml"/><Relationship Id="rId34" Type="http://schemas.openxmlformats.org/officeDocument/2006/relationships/font" Target="fonts/Poppins-bold.fntdata"/><Relationship Id="rId15" Type="http://schemas.openxmlformats.org/officeDocument/2006/relationships/slide" Target="slides/slide9.xml"/><Relationship Id="rId37" Type="http://schemas.openxmlformats.org/officeDocument/2006/relationships/font" Target="fonts/Cabin-regular.fntdata"/><Relationship Id="rId14" Type="http://schemas.openxmlformats.org/officeDocument/2006/relationships/slide" Target="slides/slide8.xml"/><Relationship Id="rId36" Type="http://schemas.openxmlformats.org/officeDocument/2006/relationships/font" Target="fonts/Poppins-boldItalic.fntdata"/><Relationship Id="rId17" Type="http://schemas.openxmlformats.org/officeDocument/2006/relationships/slide" Target="slides/slide11.xml"/><Relationship Id="rId39" Type="http://schemas.openxmlformats.org/officeDocument/2006/relationships/font" Target="fonts/Cabin-italic.fntdata"/><Relationship Id="rId16" Type="http://schemas.openxmlformats.org/officeDocument/2006/relationships/slide" Target="slides/slide10.xml"/><Relationship Id="rId38" Type="http://schemas.openxmlformats.org/officeDocument/2006/relationships/font" Target="fonts/Cabin-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GWqTzelTGL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18fa2b74d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18fa2b74d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D1C1D"/>
                </a:solidFill>
                <a:highlight>
                  <a:srgbClr val="FFF2CC"/>
                </a:highlight>
                <a:latin typeface="Avenir"/>
                <a:ea typeface="Avenir"/>
                <a:cs typeface="Avenir"/>
                <a:sym typeface="Avenir"/>
              </a:rPr>
              <a:t>*Compassionate response reminder* Teaching prevention education helps provide students with language and tools to define and identify abuse. Often while teaching prevention education, students will disclose experiences of harm or abuse to trusted adults. This lesson is trauma-informed and has been designed to acknowledge the varied experiences students may have. Before teaching please be sure you feel equipped to respond to instances of disclosure with a compassionate, trauma-informed approach. Please also confer with other school staff on how to handle student disclosures and navigate sensitive topics raised during these lessons.</a:t>
            </a:r>
            <a:endParaRPr>
              <a:solidFill>
                <a:schemeClr val="dk1"/>
              </a:solidFill>
              <a:highlight>
                <a:srgbClr val="FFF2CC"/>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Speaker notes key</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Italics</a:t>
            </a:r>
            <a:r>
              <a:rPr lang="en">
                <a:solidFill>
                  <a:schemeClr val="dk1"/>
                </a:solidFill>
                <a:latin typeface="Avenir"/>
                <a:ea typeface="Avenir"/>
                <a:cs typeface="Avenir"/>
                <a:sym typeface="Avenir"/>
              </a:rPr>
              <a:t> = notes to teacher </a:t>
            </a:r>
            <a:r>
              <a:rPr i="1" lang="en" u="sng">
                <a:solidFill>
                  <a:schemeClr val="dk1"/>
                </a:solidFill>
                <a:latin typeface="Avenir"/>
                <a:ea typeface="Avenir"/>
                <a:cs typeface="Avenir"/>
                <a:sym typeface="Avenir"/>
              </a:rPr>
              <a:t>(not to be read aloud) </a:t>
            </a:r>
            <a:endParaRPr i="1" u="sng">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Avenir"/>
                <a:ea typeface="Avenir"/>
                <a:cs typeface="Avenir"/>
                <a:sym typeface="Avenir"/>
              </a:rPr>
              <a:t>Text</a:t>
            </a:r>
            <a:r>
              <a:rPr lang="en">
                <a:solidFill>
                  <a:schemeClr val="dk1"/>
                </a:solidFill>
                <a:latin typeface="Avenir"/>
                <a:ea typeface="Avenir"/>
                <a:cs typeface="Avenir"/>
                <a:sym typeface="Avenir"/>
              </a:rPr>
              <a:t> = Language to read verbatim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2CC"/>
                </a:highlight>
                <a:latin typeface="Avenir"/>
                <a:ea typeface="Avenir"/>
                <a:cs typeface="Avenir"/>
                <a:sym typeface="Avenir"/>
              </a:rPr>
              <a:t>Yellow highlight </a:t>
            </a:r>
            <a:r>
              <a:rPr lang="en">
                <a:solidFill>
                  <a:schemeClr val="dk1"/>
                </a:solidFill>
                <a:latin typeface="Avenir"/>
                <a:ea typeface="Avenir"/>
                <a:cs typeface="Avenir"/>
                <a:sym typeface="Avenir"/>
              </a:rPr>
              <a:t>= special considerations or modifications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1200"/>
              </a:spcBef>
              <a:spcAft>
                <a:spcPts val="1200"/>
              </a:spcAft>
              <a:buClr>
                <a:schemeClr val="dk1"/>
              </a:buClr>
              <a:buSzPts val="1100"/>
              <a:buFont typeface="Arial"/>
              <a:buNone/>
            </a:pPr>
            <a:r>
              <a:t/>
            </a:r>
            <a:endParaRPr>
              <a:solidFill>
                <a:srgbClr val="1D1C1D"/>
              </a:solidFill>
              <a:highlight>
                <a:srgbClr val="FFFF00"/>
              </a:highlight>
              <a:latin typeface="Cabin"/>
              <a:ea typeface="Cabin"/>
              <a:cs typeface="Cabin"/>
              <a:sym typeface="Cabi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18fa2b74d2_0_2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18fa2b74d2_0_2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latin typeface="Avenir"/>
                <a:ea typeface="Avenir"/>
                <a:cs typeface="Avenir"/>
                <a:sym typeface="Avenir"/>
              </a:rPr>
              <a:t>1 min</a:t>
            </a:r>
            <a:endParaRPr b="1"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ASK: Have you heard of the Bathing Suit rule? </a:t>
            </a:r>
            <a:r>
              <a:rPr i="1" lang="en">
                <a:solidFill>
                  <a:schemeClr val="dk1"/>
                </a:solidFill>
                <a:latin typeface="Avenir"/>
                <a:ea typeface="Avenir"/>
                <a:cs typeface="Avenir"/>
                <a:sym typeface="Avenir"/>
              </a:rPr>
              <a:t>Allow students to respond</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We are going to talk about the bathing suit rule and even if you’ve learned this before, it’s a great time to review it.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Think about when you go swimming and what your bathing suit usually looks like. </a:t>
            </a:r>
            <a:r>
              <a:rPr i="1" lang="en">
                <a:solidFill>
                  <a:schemeClr val="dk1"/>
                </a:solidFill>
                <a:latin typeface="Avenir"/>
                <a:ea typeface="Avenir"/>
                <a:cs typeface="Avenir"/>
                <a:sym typeface="Avenir"/>
              </a:rPr>
              <a:t>Pause. </a:t>
            </a:r>
            <a:r>
              <a:rPr lang="en">
                <a:solidFill>
                  <a:schemeClr val="dk1"/>
                </a:solidFill>
                <a:latin typeface="Avenir"/>
                <a:ea typeface="Avenir"/>
                <a:cs typeface="Avenir"/>
                <a:sym typeface="Avenir"/>
              </a:rPr>
              <a:t>The area this covers is called your bathing suit area. It is a private area.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ALL ADULTS KNOW THE BATHING SUIT RULE.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18fa2b74d2_0_3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218fa2b74d2_0_3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Here are 3 parts of the bathing suit rule: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b="1" i="1">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It is NEVER okay for: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An adult or child to </a:t>
            </a:r>
            <a:r>
              <a:rPr lang="en" u="sng">
                <a:solidFill>
                  <a:schemeClr val="dk1"/>
                </a:solidFill>
                <a:latin typeface="Avenir"/>
                <a:ea typeface="Avenir"/>
                <a:cs typeface="Avenir"/>
                <a:sym typeface="Avenir"/>
              </a:rPr>
              <a:t>touch</a:t>
            </a:r>
            <a:r>
              <a:rPr lang="en">
                <a:solidFill>
                  <a:schemeClr val="dk1"/>
                </a:solidFill>
                <a:latin typeface="Avenir"/>
                <a:ea typeface="Avenir"/>
                <a:cs typeface="Avenir"/>
                <a:sym typeface="Avenir"/>
              </a:rPr>
              <a:t> this area. UNLESS they are a doctor and your parent or caregiver is in the room. </a:t>
            </a:r>
            <a:endParaRPr>
              <a:solidFill>
                <a:schemeClr val="dk1"/>
              </a:solidFill>
              <a:latin typeface="Avenir"/>
              <a:ea typeface="Avenir"/>
              <a:cs typeface="Avenir"/>
              <a:sym typeface="Avenir"/>
            </a:endParaRPr>
          </a:p>
          <a:p>
            <a:pPr indent="0" lvl="0" marL="457200" rtl="0" algn="l">
              <a:lnSpc>
                <a:spcPct val="115000"/>
              </a:lnSpc>
              <a:spcBef>
                <a:spcPts val="0"/>
              </a:spcBef>
              <a:spcAft>
                <a:spcPts val="0"/>
              </a:spcAft>
              <a:buNone/>
            </a:pPr>
            <a:r>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You to </a:t>
            </a:r>
            <a:r>
              <a:rPr lang="en" u="sng">
                <a:solidFill>
                  <a:schemeClr val="dk1"/>
                </a:solidFill>
                <a:latin typeface="Avenir"/>
                <a:ea typeface="Avenir"/>
                <a:cs typeface="Avenir"/>
                <a:sym typeface="Avenir"/>
              </a:rPr>
              <a:t>touch</a:t>
            </a:r>
            <a:r>
              <a:rPr lang="en">
                <a:solidFill>
                  <a:schemeClr val="dk1"/>
                </a:solidFill>
                <a:latin typeface="Avenir"/>
                <a:ea typeface="Avenir"/>
                <a:cs typeface="Avenir"/>
                <a:sym typeface="Avenir"/>
              </a:rPr>
              <a:t> someone’s bathing suit area</a:t>
            </a:r>
            <a:endParaRPr>
              <a:solidFill>
                <a:schemeClr val="dk1"/>
              </a:solidFill>
              <a:latin typeface="Avenir"/>
              <a:ea typeface="Avenir"/>
              <a:cs typeface="Avenir"/>
              <a:sym typeface="Avenir"/>
            </a:endParaRPr>
          </a:p>
          <a:p>
            <a:pPr indent="0" lvl="0" marL="457200" rtl="0" algn="l">
              <a:lnSpc>
                <a:spcPct val="115000"/>
              </a:lnSpc>
              <a:spcBef>
                <a:spcPts val="0"/>
              </a:spcBef>
              <a:spcAft>
                <a:spcPts val="0"/>
              </a:spcAft>
              <a:buNone/>
            </a:pPr>
            <a:r>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Someone to </a:t>
            </a:r>
            <a:r>
              <a:rPr lang="en" u="sng">
                <a:solidFill>
                  <a:schemeClr val="dk1"/>
                </a:solidFill>
                <a:latin typeface="Avenir"/>
                <a:ea typeface="Avenir"/>
                <a:cs typeface="Avenir"/>
                <a:sym typeface="Avenir"/>
              </a:rPr>
              <a:t>show you</a:t>
            </a:r>
            <a:r>
              <a:rPr lang="en">
                <a:solidFill>
                  <a:schemeClr val="dk1"/>
                </a:solidFill>
                <a:latin typeface="Avenir"/>
                <a:ea typeface="Avenir"/>
                <a:cs typeface="Avenir"/>
                <a:sym typeface="Avenir"/>
              </a:rPr>
              <a:t> theirs or </a:t>
            </a:r>
            <a:r>
              <a:rPr lang="en" u="sng">
                <a:solidFill>
                  <a:schemeClr val="dk1"/>
                </a:solidFill>
                <a:latin typeface="Avenir"/>
                <a:ea typeface="Avenir"/>
                <a:cs typeface="Avenir"/>
                <a:sym typeface="Avenir"/>
              </a:rPr>
              <a:t>ask to see</a:t>
            </a:r>
            <a:r>
              <a:rPr lang="en">
                <a:solidFill>
                  <a:schemeClr val="dk1"/>
                </a:solidFill>
                <a:latin typeface="Avenir"/>
                <a:ea typeface="Avenir"/>
                <a:cs typeface="Avenir"/>
                <a:sym typeface="Avenir"/>
              </a:rPr>
              <a:t> yours</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0fb3adcb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0fb3adcb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4 min</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latin typeface="Avenir"/>
                <a:ea typeface="Avenir"/>
                <a:cs typeface="Avenir"/>
                <a:sym typeface="Avenir"/>
              </a:rPr>
              <a:t>Let’s take a look at a video that involves situation of unsafe touch from an adult. </a:t>
            </a:r>
            <a:endParaRPr>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Play video - </a:t>
            </a:r>
            <a:r>
              <a:rPr i="1" lang="en" u="sng">
                <a:solidFill>
                  <a:schemeClr val="hlink"/>
                </a:solidFill>
                <a:latin typeface="Avenir"/>
                <a:ea typeface="Avenir"/>
                <a:cs typeface="Avenir"/>
                <a:sym typeface="Avenir"/>
                <a:hlinkClick r:id="rId2"/>
              </a:rPr>
              <a:t>https://youtu.be/GWqTzelTGLY</a:t>
            </a:r>
            <a:r>
              <a:rPr i="1" lang="en">
                <a:latin typeface="Avenir"/>
                <a:ea typeface="Avenir"/>
                <a:cs typeface="Avenir"/>
                <a:sym typeface="Avenir"/>
              </a:rPr>
              <a:t> (should start at 0:05 and stop at 4:05)</a:t>
            </a:r>
            <a:endParaRPr i="1">
              <a:latin typeface="Avenir"/>
              <a:ea typeface="Avenir"/>
              <a:cs typeface="Avenir"/>
              <a:sym typeface="Aveni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18fa2b74d2_0_1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218fa2b74d2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5 min</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latin typeface="Avenir"/>
                <a:ea typeface="Avenir"/>
                <a:cs typeface="Avenir"/>
                <a:sym typeface="Avenir"/>
              </a:rPr>
              <a:t>That video demonstrated a serious situation for these kids.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Turn and talk to your neighbor and answer the following questions:</a:t>
            </a:r>
            <a:endParaRPr>
              <a:latin typeface="Avenir"/>
              <a:ea typeface="Avenir"/>
              <a:cs typeface="Avenir"/>
              <a:sym typeface="Avenir"/>
            </a:endParaRPr>
          </a:p>
          <a:p>
            <a:pPr indent="-298450" lvl="0" marL="457200" rtl="0" algn="l">
              <a:spcBef>
                <a:spcPts val="0"/>
              </a:spcBef>
              <a:spcAft>
                <a:spcPts val="0"/>
              </a:spcAft>
              <a:buSzPts val="1100"/>
              <a:buFont typeface="Avenir"/>
              <a:buAutoNum type="arabicPeriod"/>
            </a:pPr>
            <a:r>
              <a:rPr lang="en">
                <a:latin typeface="Avenir"/>
                <a:ea typeface="Avenir"/>
                <a:cs typeface="Avenir"/>
                <a:sym typeface="Avenir"/>
              </a:rPr>
              <a:t>What did you think of the video?</a:t>
            </a:r>
            <a:endParaRPr>
              <a:latin typeface="Avenir"/>
              <a:ea typeface="Avenir"/>
              <a:cs typeface="Avenir"/>
              <a:sym typeface="Avenir"/>
            </a:endParaRPr>
          </a:p>
          <a:p>
            <a:pPr indent="-298450" lvl="0" marL="457200" rtl="0" algn="l">
              <a:spcBef>
                <a:spcPts val="0"/>
              </a:spcBef>
              <a:spcAft>
                <a:spcPts val="0"/>
              </a:spcAft>
              <a:buSzPts val="1100"/>
              <a:buFont typeface="Avenir"/>
              <a:buAutoNum type="arabicPeriod"/>
            </a:pPr>
            <a:r>
              <a:rPr lang="en">
                <a:latin typeface="Avenir"/>
                <a:ea typeface="Avenir"/>
                <a:cs typeface="Avenir"/>
                <a:sym typeface="Avenir"/>
              </a:rPr>
              <a:t>If you were in Darius’ shoes, how would you respond?</a:t>
            </a:r>
            <a:r>
              <a:rPr i="1" lang="en">
                <a:latin typeface="Avenir"/>
                <a:ea typeface="Avenir"/>
                <a:cs typeface="Avenir"/>
                <a:sym typeface="Avenir"/>
              </a:rPr>
              <a:t> (Darius is the narrator)</a:t>
            </a:r>
            <a:endParaRPr i="1">
              <a:latin typeface="Avenir"/>
              <a:ea typeface="Avenir"/>
              <a:cs typeface="Avenir"/>
              <a:sym typeface="Avenir"/>
            </a:endParaRPr>
          </a:p>
          <a:p>
            <a:pPr indent="-298450" lvl="0" marL="457200" rtl="0" algn="l">
              <a:spcBef>
                <a:spcPts val="0"/>
              </a:spcBef>
              <a:spcAft>
                <a:spcPts val="0"/>
              </a:spcAft>
              <a:buSzPts val="1100"/>
              <a:buFont typeface="Avenir"/>
              <a:buAutoNum type="arabicPeriod"/>
            </a:pPr>
            <a:r>
              <a:rPr lang="en">
                <a:latin typeface="Avenir"/>
                <a:ea typeface="Avenir"/>
                <a:cs typeface="Avenir"/>
                <a:sym typeface="Avenir"/>
              </a:rPr>
              <a:t>Who should be blamed for this situation?</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Allow students to talk for a few minutes and they share out a few responses.</a:t>
            </a:r>
            <a:endParaRPr i="1">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18fa2b74d2_0_4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218fa2b74d2_0_4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222222"/>
                </a:solidFill>
                <a:latin typeface="Avenir"/>
                <a:ea typeface="Avenir"/>
                <a:cs typeface="Avenir"/>
                <a:sym typeface="Avenir"/>
              </a:rPr>
              <a:t>2 min</a:t>
            </a:r>
            <a:endParaRPr i="1">
              <a:solidFill>
                <a:srgbClr val="222222"/>
              </a:solidFill>
              <a:latin typeface="Avenir"/>
              <a:ea typeface="Avenir"/>
              <a:cs typeface="Avenir"/>
              <a:sym typeface="Avenir"/>
            </a:endParaRPr>
          </a:p>
          <a:p>
            <a:pPr indent="0" lvl="0" marL="0" rtl="0" algn="l">
              <a:spcBef>
                <a:spcPts val="0"/>
              </a:spcBef>
              <a:spcAft>
                <a:spcPts val="0"/>
              </a:spcAft>
              <a:buNone/>
            </a:pPr>
            <a:r>
              <a:t/>
            </a:r>
            <a:endParaRPr i="1">
              <a:solidFill>
                <a:srgbClr val="222222"/>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solidFill>
                  <a:srgbClr val="222222"/>
                </a:solidFill>
                <a:latin typeface="Avenir"/>
                <a:ea typeface="Avenir"/>
                <a:cs typeface="Avenir"/>
                <a:sym typeface="Avenir"/>
              </a:rPr>
              <a:t>Although this story shows the coach as the person sexually abusing Jamal, in some cases it can be an older kid you know, a stranger, or another family member. Abuse can happen also happen in different ways. The different types of abuse are:</a:t>
            </a:r>
            <a:endParaRPr>
              <a:solidFill>
                <a:srgbClr val="222222"/>
              </a:solidFill>
              <a:latin typeface="Avenir"/>
              <a:ea typeface="Avenir"/>
              <a:cs typeface="Avenir"/>
              <a:sym typeface="Avenir"/>
            </a:endParaRPr>
          </a:p>
          <a:p>
            <a:pPr indent="0" lvl="0" marL="0" rtl="0" algn="l">
              <a:spcBef>
                <a:spcPts val="0"/>
              </a:spcBef>
              <a:spcAft>
                <a:spcPts val="0"/>
              </a:spcAft>
              <a:buNone/>
            </a:pPr>
            <a:r>
              <a:t/>
            </a:r>
            <a:endParaRPr>
              <a:solidFill>
                <a:srgbClr val="222222"/>
              </a:solidFill>
              <a:latin typeface="Avenir"/>
              <a:ea typeface="Avenir"/>
              <a:cs typeface="Avenir"/>
              <a:sym typeface="Avenir"/>
            </a:endParaRPr>
          </a:p>
          <a:p>
            <a:pPr indent="-298450" lvl="0" marL="457200" rtl="0" algn="l">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Physical abuse- when someone uses physical force on purpose to hurt you</a:t>
            </a:r>
            <a:endParaRPr>
              <a:solidFill>
                <a:srgbClr val="222222"/>
              </a:solidFill>
              <a:latin typeface="Avenir"/>
              <a:ea typeface="Avenir"/>
              <a:cs typeface="Avenir"/>
              <a:sym typeface="Avenir"/>
            </a:endParaRPr>
          </a:p>
          <a:p>
            <a:pPr indent="-298450" lvl="0" marL="457200" rtl="0" algn="l">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Sexual abuse- involves pressuring or forcing a child to engage in sexual acts and exposing a child to sexual activities. </a:t>
            </a:r>
            <a:endParaRPr>
              <a:solidFill>
                <a:srgbClr val="222222"/>
              </a:solidFill>
              <a:latin typeface="Avenir"/>
              <a:ea typeface="Avenir"/>
              <a:cs typeface="Avenir"/>
              <a:sym typeface="Avenir"/>
            </a:endParaRPr>
          </a:p>
          <a:p>
            <a:pPr indent="-298450" lvl="1" marL="914400" rtl="0" algn="l">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For example it could be an unwanted sexual touch, like an uncomfortable hug, kiss, or touching areas underneath where your swimsuit would cover.These unwanted touches are not your fault and are UNHEALTHY. </a:t>
            </a:r>
            <a:endParaRPr>
              <a:solidFill>
                <a:srgbClr val="222222"/>
              </a:solidFill>
              <a:latin typeface="Avenir"/>
              <a:ea typeface="Avenir"/>
              <a:cs typeface="Avenir"/>
              <a:sym typeface="Avenir"/>
            </a:endParaRPr>
          </a:p>
          <a:p>
            <a:pPr indent="457200" lvl="0" marL="0" rtl="0" algn="l">
              <a:spcBef>
                <a:spcPts val="0"/>
              </a:spcBef>
              <a:spcAft>
                <a:spcPts val="0"/>
              </a:spcAft>
              <a:buClr>
                <a:schemeClr val="dk1"/>
              </a:buClr>
              <a:buSzPts val="1100"/>
              <a:buFont typeface="Arial"/>
              <a:buNone/>
            </a:pPr>
            <a:r>
              <a:rPr i="1" lang="en">
                <a:solidFill>
                  <a:srgbClr val="222222"/>
                </a:solidFill>
                <a:highlight>
                  <a:srgbClr val="FFF2CC"/>
                </a:highlight>
                <a:latin typeface="Avenir"/>
                <a:ea typeface="Avenir"/>
                <a:cs typeface="Avenir"/>
                <a:sym typeface="Avenir"/>
              </a:rPr>
              <a:t>Explain: if a kid gets hurt in one of those areas, it’s okay for them to get help from a doctor, a nurse, or a parent.</a:t>
            </a:r>
            <a:endParaRPr i="1">
              <a:solidFill>
                <a:srgbClr val="222222"/>
              </a:solidFill>
              <a:highlight>
                <a:srgbClr val="FFF2CC"/>
              </a:highlight>
              <a:latin typeface="Avenir"/>
              <a:ea typeface="Avenir"/>
              <a:cs typeface="Avenir"/>
              <a:sym typeface="Avenir"/>
            </a:endParaRPr>
          </a:p>
          <a:p>
            <a:pPr indent="-298450" lvl="0" marL="457200" rtl="0" algn="l">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Emotional abuse- when someone has behaviors that harm a child’s self-worth or emotional well-being, like your feelings and how important you feel about yourself)</a:t>
            </a:r>
            <a:endParaRPr>
              <a:solidFill>
                <a:srgbClr val="222222"/>
              </a:solidFill>
              <a:latin typeface="Avenir"/>
              <a:ea typeface="Avenir"/>
              <a:cs typeface="Avenir"/>
              <a:sym typeface="Avenir"/>
            </a:endParaRPr>
          </a:p>
          <a:p>
            <a:pPr indent="-298450" lvl="0" marL="457200" rtl="0" algn="l">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Neglect- when the person taking care of a child doesn’t feed or take care of their needs.  </a:t>
            </a:r>
            <a:endParaRPr>
              <a:solidFill>
                <a:srgbClr val="222222"/>
              </a:solidFill>
              <a:latin typeface="Avenir"/>
              <a:ea typeface="Avenir"/>
              <a:cs typeface="Avenir"/>
              <a:sym typeface="Aveni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100e68e12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100e68e12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2 min </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Read the slide.</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Allow a few students to respond.</a:t>
            </a:r>
            <a:endParaRPr i="1">
              <a:latin typeface="Avenir"/>
              <a:ea typeface="Avenir"/>
              <a:cs typeface="Avenir"/>
              <a:sym typeface="Aveni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18fa2b74d2_0_1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218fa2b74d2_0_1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Another important part about growing up, is learning the difference between surprises and secrets.</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Let’s talk about surprises!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Fun! Usually make everyone feel happy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Revealed after a short period of time Example: It is your cousin’s birthday next week, and the whole family is throwing a surprise party for them. Your family asks you to not tell about the party.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ASK: What are some examples of surprises? (gifts, parties, surprise visitor, something unexpected and happy)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highlight>
                  <a:schemeClr val="lt1"/>
                </a:highlight>
                <a:latin typeface="Avenir"/>
                <a:ea typeface="Avenir"/>
                <a:cs typeface="Avenir"/>
                <a:sym typeface="Avenir"/>
              </a:rPr>
              <a:t>SAY:  Now when it comes to </a:t>
            </a:r>
            <a:r>
              <a:rPr lang="en">
                <a:solidFill>
                  <a:srgbClr val="222222"/>
                </a:solidFill>
                <a:latin typeface="Avenir"/>
                <a:ea typeface="Avenir"/>
                <a:cs typeface="Avenir"/>
                <a:sym typeface="Avenir"/>
              </a:rPr>
              <a:t>Secrets:</a:t>
            </a:r>
            <a:endParaRPr>
              <a:solidFill>
                <a:srgbClr val="222222"/>
              </a:solidFill>
              <a:latin typeface="Avenir"/>
              <a:ea typeface="Avenir"/>
              <a:cs typeface="Avenir"/>
              <a:sym typeface="Avenir"/>
            </a:endParaRPr>
          </a:p>
          <a:p>
            <a:pPr indent="-298450" lvl="0" marL="457200" rtl="0" algn="l">
              <a:lnSpc>
                <a:spcPct val="115000"/>
              </a:lnSpc>
              <a:spcBef>
                <a:spcPts val="1200"/>
              </a:spcBef>
              <a:spcAft>
                <a:spcPts val="0"/>
              </a:spcAft>
              <a:buClr>
                <a:srgbClr val="222222"/>
              </a:buClr>
              <a:buSzPts val="1100"/>
              <a:buFont typeface="Avenir"/>
              <a:buChar char="●"/>
            </a:pPr>
            <a:r>
              <a:rPr lang="en">
                <a:solidFill>
                  <a:srgbClr val="222222"/>
                </a:solidFill>
                <a:latin typeface="Avenir"/>
                <a:ea typeface="Avenir"/>
                <a:cs typeface="Avenir"/>
                <a:sym typeface="Avenir"/>
              </a:rPr>
              <a:t>Stop someone from knowing something </a:t>
            </a:r>
            <a:endParaRPr>
              <a:solidFill>
                <a:srgbClr val="222222"/>
              </a:solidFill>
              <a:latin typeface="Avenir"/>
              <a:ea typeface="Avenir"/>
              <a:cs typeface="Avenir"/>
              <a:sym typeface="Avenir"/>
            </a:endParaRPr>
          </a:p>
          <a:p>
            <a:pPr indent="-298450" lvl="0" marL="457200" rtl="0" algn="l">
              <a:lnSpc>
                <a:spcPct val="115000"/>
              </a:lnSpc>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Can make you feel uncomfortable, sad, mad, or confused. </a:t>
            </a:r>
            <a:endParaRPr>
              <a:solidFill>
                <a:srgbClr val="222222"/>
              </a:solidFill>
              <a:latin typeface="Avenir"/>
              <a:ea typeface="Avenir"/>
              <a:cs typeface="Avenir"/>
              <a:sym typeface="Avenir"/>
            </a:endParaRPr>
          </a:p>
          <a:p>
            <a:pPr indent="-298450" lvl="0" marL="457200" rtl="0" algn="l">
              <a:lnSpc>
                <a:spcPct val="115000"/>
              </a:lnSpc>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Someone wants you to keep it “forever” or to “never tell anyone”</a:t>
            </a:r>
            <a:endParaRPr>
              <a:solidFill>
                <a:srgbClr val="222222"/>
              </a:solidFill>
              <a:latin typeface="Avenir"/>
              <a:ea typeface="Avenir"/>
              <a:cs typeface="Avenir"/>
              <a:sym typeface="Avenir"/>
            </a:endParaRPr>
          </a:p>
          <a:p>
            <a:pPr indent="-298450" lvl="0" marL="457200" rtl="0" algn="l">
              <a:lnSpc>
                <a:spcPct val="115000"/>
              </a:lnSpc>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Can lead to someone getting hurt</a:t>
            </a:r>
            <a:endParaRPr>
              <a:solidFill>
                <a:srgbClr val="222222"/>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rgbClr val="222222"/>
                </a:solidFill>
                <a:latin typeface="Avenir"/>
                <a:ea typeface="Avenir"/>
                <a:cs typeface="Avenir"/>
                <a:sym typeface="Avenir"/>
              </a:rPr>
              <a:t>SAY: If someone wants you to keep a secret and tells you, “No one will believe you if you tell” or “Your mom or dad will be so mad at you if you say something” that is not okay. They are in the wrong. You SHOULD tell a trusted adult. </a:t>
            </a:r>
            <a:endParaRPr>
              <a:solidFill>
                <a:srgbClr val="222222"/>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ASK: What do you think the difference between a surprise and a secret is? (secrets might hurt someone’s feelings, they never get told, someone could get hurt, etc) </a:t>
            </a:r>
            <a:endParaRPr>
              <a:solidFill>
                <a:schemeClr val="dk1"/>
              </a:solidFill>
              <a:latin typeface="Avenir"/>
              <a:ea typeface="Avenir"/>
              <a:cs typeface="Avenir"/>
              <a:sym typeface="Avenir"/>
            </a:endParaRPr>
          </a:p>
          <a:p>
            <a:pPr indent="0" lvl="0" marL="0" rtl="0" algn="l">
              <a:lnSpc>
                <a:spcPct val="115000"/>
              </a:lnSpc>
              <a:spcBef>
                <a:spcPts val="1200"/>
              </a:spcBef>
              <a:spcAft>
                <a:spcPts val="120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18fa2b74d2_0_1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18fa2b74d2_0_1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If someone breaks the bathing suit rule, it is not to be kept a secret. A trusted adult wants to know so they can help! Adults should never ask kids to keep secrets.</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It is never too late to tell a trusted adult about a secret you know.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b="1" lang="en">
                <a:solidFill>
                  <a:srgbClr val="262626"/>
                </a:solidFill>
                <a:highlight>
                  <a:srgbClr val="FFF2CC"/>
                </a:highlight>
                <a:latin typeface="Avenir"/>
                <a:ea typeface="Avenir"/>
                <a:cs typeface="Avenir"/>
                <a:sym typeface="Avenir"/>
              </a:rPr>
              <a:t>**Remind students that if they know a secret that they now realize they should TELL, </a:t>
            </a:r>
            <a:r>
              <a:rPr b="1" i="1" lang="en">
                <a:solidFill>
                  <a:srgbClr val="262626"/>
                </a:solidFill>
                <a:highlight>
                  <a:srgbClr val="FFF2CC"/>
                </a:highlight>
                <a:latin typeface="Avenir"/>
                <a:ea typeface="Avenir"/>
                <a:cs typeface="Avenir"/>
                <a:sym typeface="Avenir"/>
              </a:rPr>
              <a:t>it’s never too late to tell a trusted adult about what happened. **</a:t>
            </a:r>
            <a:endParaRPr b="1">
              <a:solidFill>
                <a:schemeClr val="dk1"/>
              </a:solidFill>
              <a:highlight>
                <a:srgbClr val="FFF2CC"/>
              </a:highlight>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highlight>
                  <a:srgbClr val="FFF2CC"/>
                </a:highlight>
                <a:latin typeface="Avenir"/>
                <a:ea typeface="Avenir"/>
                <a:cs typeface="Avenir"/>
                <a:sym typeface="Avenir"/>
              </a:rPr>
              <a:t>TEACHER NOTE: Grooming basics includes adults testing boundaries with keeping secrets. An adult might secret/boundary test and it may escalate from there if a child keeps a secret.)</a:t>
            </a:r>
            <a:endParaRPr>
              <a:solidFill>
                <a:schemeClr val="dk1"/>
              </a:solidFill>
              <a:highlight>
                <a:srgbClr val="FFF2CC"/>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18fa2b74d2_0_2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218fa2b74d2_0_2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3 min</a:t>
            </a:r>
            <a:endParaRPr i="1">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The word for that “</a:t>
            </a:r>
            <a:r>
              <a:rPr lang="en">
                <a:solidFill>
                  <a:srgbClr val="C43C43"/>
                </a:solidFill>
                <a:latin typeface="Avenir"/>
                <a:ea typeface="Avenir"/>
                <a:cs typeface="Avenir"/>
                <a:sym typeface="Avenir"/>
              </a:rPr>
              <a:t>uh-oh</a:t>
            </a:r>
            <a:r>
              <a:rPr lang="en">
                <a:solidFill>
                  <a:schemeClr val="dk1"/>
                </a:solidFill>
                <a:latin typeface="Avenir"/>
                <a:ea typeface="Avenir"/>
                <a:cs typeface="Avenir"/>
                <a:sym typeface="Avenir"/>
              </a:rPr>
              <a:t>” feeling is “</a:t>
            </a:r>
            <a:r>
              <a:rPr lang="en">
                <a:solidFill>
                  <a:srgbClr val="C43C43"/>
                </a:solidFill>
                <a:latin typeface="Avenir"/>
                <a:ea typeface="Avenir"/>
                <a:cs typeface="Avenir"/>
                <a:sym typeface="Avenir"/>
              </a:rPr>
              <a:t>intuition</a:t>
            </a:r>
            <a:r>
              <a:rPr lang="en">
                <a:solidFill>
                  <a:schemeClr val="dk1"/>
                </a:solidFill>
                <a:latin typeface="Avenir"/>
                <a:ea typeface="Avenir"/>
                <a:cs typeface="Avenir"/>
                <a:sym typeface="Avenir"/>
              </a:rPr>
              <a:t>.” Our intuition is an inner voice that gives us messages. Sometimes intuition lets us know when we might not be safe. Our intuition is the part of us that can sometimes tell us ahead of time if something might not be safe, or that something is “just not right”. It’s usually a feeling, like a flutter in your gut or as if the hair was standing up on the back of your neck. The “Uh-Oh Feeling” is what we often call this feeling of our intuition telling us that something might be wrong. It’s our body saying “Uh-Oh! Something isn’t right”</a:t>
            </a:r>
            <a:endParaRPr>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Help children understand how to recognize their intuition warnings.</a:t>
            </a:r>
            <a:r>
              <a:rPr i="1" lang="en">
                <a:solidFill>
                  <a:schemeClr val="dk1"/>
                </a:solidFill>
                <a:highlight>
                  <a:schemeClr val="lt1"/>
                </a:highlight>
                <a:latin typeface="Avenir"/>
                <a:ea typeface="Avenir"/>
                <a:cs typeface="Avenir"/>
                <a:sym typeface="Avenir"/>
              </a:rPr>
              <a:t> </a:t>
            </a:r>
            <a:endParaRPr i="1">
              <a:solidFill>
                <a:schemeClr val="dk1"/>
              </a:solidFill>
              <a:highlight>
                <a:schemeClr val="lt1"/>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1"/>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highlight>
                  <a:schemeClr val="lt1"/>
                </a:highlight>
                <a:latin typeface="Avenir"/>
                <a:ea typeface="Avenir"/>
                <a:cs typeface="Avenir"/>
                <a:sym typeface="Avenir"/>
              </a:rPr>
              <a:t>ASK: “Where do you feel ‘Uh-Oh’ Feelings in your body? Does this feel like a lump in your throat? Or, a sinking feeling in the bottom of your stomach? A shiver along your arms? A creepy feeling on the back of your neck? A thought that keeps coming back to bother you?” Help children identify in their own body where the “uh oh!” feeling shows up – it can be different for everyone!</a:t>
            </a:r>
            <a:endParaRPr>
              <a:solidFill>
                <a:schemeClr val="dk1"/>
              </a:solidFill>
              <a:highlight>
                <a:schemeClr val="lt1"/>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1"/>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highlight>
                  <a:schemeClr val="lt1"/>
                </a:highlight>
                <a:latin typeface="Avenir"/>
                <a:ea typeface="Avenir"/>
                <a:cs typeface="Avenir"/>
                <a:sym typeface="Avenir"/>
              </a:rPr>
              <a:t>Students share out. </a:t>
            </a:r>
            <a:endParaRPr i="1">
              <a:solidFill>
                <a:schemeClr val="dk1"/>
              </a:solidFill>
              <a:highlight>
                <a:schemeClr val="lt1"/>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1"/>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highlight>
                  <a:schemeClr val="lt1"/>
                </a:highlight>
                <a:latin typeface="Avenir"/>
                <a:ea typeface="Avenir"/>
                <a:cs typeface="Avenir"/>
                <a:sym typeface="Avenir"/>
              </a:rPr>
              <a:t>ASK: When was a time you listened to your intuition or uh-oh feeling?  What happened? Teacher includes an appropriate personal anecdote to model. </a:t>
            </a:r>
            <a:endParaRPr>
              <a:solidFill>
                <a:schemeClr val="dk1"/>
              </a:solidFill>
              <a:highlight>
                <a:schemeClr val="lt1"/>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highlight>
                  <a:schemeClr val="lt1"/>
                </a:highlight>
                <a:latin typeface="Avenir"/>
                <a:ea typeface="Avenir"/>
                <a:cs typeface="Avenir"/>
                <a:sym typeface="Avenir"/>
              </a:rPr>
              <a:t>Let students share out.  </a:t>
            </a:r>
            <a:endParaRPr i="1">
              <a:solidFill>
                <a:schemeClr val="dk1"/>
              </a:solidFill>
              <a:highlight>
                <a:schemeClr val="lt1"/>
              </a:highlight>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Reinforce for students that if that voice or any part of them gets an uh-oh feeling, they should go and tell an adult they trust</a:t>
            </a:r>
            <a:endParaRPr i="1">
              <a:solidFill>
                <a:schemeClr val="dk1"/>
              </a:solidFill>
              <a:latin typeface="Avenir"/>
              <a:ea typeface="Avenir"/>
              <a:cs typeface="Avenir"/>
              <a:sym typeface="Avenir"/>
            </a:endParaRPr>
          </a:p>
          <a:p>
            <a:pPr indent="0" lvl="0" marL="0" rtl="0" algn="l">
              <a:spcBef>
                <a:spcPts val="120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18fa2b74d2_0_2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218fa2b74d2_0_2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Always listen to your intuition or uh-oh feeling. </a:t>
            </a:r>
            <a:r>
              <a:rPr i="1" lang="en">
                <a:solidFill>
                  <a:schemeClr val="dk1"/>
                </a:solidFill>
                <a:latin typeface="Avenir"/>
                <a:ea typeface="Avenir"/>
                <a:cs typeface="Avenir"/>
                <a:sym typeface="Avenir"/>
              </a:rPr>
              <a:t>Read the slide </a:t>
            </a:r>
            <a:endParaRPr i="1">
              <a:solidFill>
                <a:schemeClr val="dk1"/>
              </a:solidFill>
              <a:highlight>
                <a:schemeClr val="lt1"/>
              </a:highlight>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Reinforce for students that if that voice or any part of them gets an uh-oh feeling, they should go and tell one or more adult they trust. Tell someone until they listen and believe you. </a:t>
            </a:r>
            <a:endParaRPr i="1">
              <a:solidFill>
                <a:schemeClr val="dk1"/>
              </a:solidFill>
              <a:latin typeface="Avenir"/>
              <a:ea typeface="Avenir"/>
              <a:cs typeface="Avenir"/>
              <a:sym typeface="Avenir"/>
            </a:endParaRPr>
          </a:p>
          <a:p>
            <a:pPr indent="0" lvl="0" marL="0" rtl="0" algn="l">
              <a:spcBef>
                <a:spcPts val="120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18fa2b74d2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218fa2b74d2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12121"/>
                </a:solidFill>
                <a:latin typeface="Avenir"/>
                <a:ea typeface="Avenir"/>
                <a:cs typeface="Avenir"/>
                <a:sym typeface="Avenir"/>
              </a:rPr>
              <a:t>We’re talking about consent and interpersonal violence. Please take care of yourself. We will discuss seeking support at the end of this lesson.</a:t>
            </a:r>
            <a:endParaRPr>
              <a:solidFill>
                <a:srgbClr val="595959"/>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18fa2b74d2_0_3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18fa2b74d2_0_3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If anyone ever breaks the bathing suit rule or has broken in it the past, you can: listen to you body, go someplace safe, and/or tell a trusted adult. It is okay for you to follow these steps even if the bathing suit rule has been broken in the past.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We have three new tools to add to your body boss toolkit. You can do all three of them if it feels right for you.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18fa2b74d2_0_3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218fa2b74d2_0_3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If someone breaks your bathing suit rule, your body may respond in different ways. Each person is different. Some people might yell, some might freeze, some might cry, fight back, feel confused or angry. Some might do all of these things. It is okay. Everyone’s body reacts differently. </a:t>
            </a:r>
            <a:endParaRPr>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b="1" lang="en" u="sng">
                <a:solidFill>
                  <a:schemeClr val="dk1"/>
                </a:solidFill>
                <a:latin typeface="Avenir"/>
                <a:ea typeface="Avenir"/>
                <a:cs typeface="Avenir"/>
                <a:sym typeface="Avenir"/>
              </a:rPr>
              <a:t>It takes a lot of courage to tell someone NO or STOP especially if they are an adult of older kid. No matter who it is- they are not allowed to touch your bathing suit area. </a:t>
            </a:r>
            <a:r>
              <a:rPr lang="en">
                <a:solidFill>
                  <a:schemeClr val="dk1"/>
                </a:solidFill>
                <a:latin typeface="Avenir"/>
                <a:ea typeface="Avenir"/>
                <a:cs typeface="Avenir"/>
                <a:sym typeface="Avenir"/>
              </a:rPr>
              <a:t>UNLESS they are a doctor and your parent is in the room.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18fa2b74d2_0_3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218fa2b74d2_0_3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Another thing you can do if someone breaks the bathing suit rule is to go away from them right away to a safe place. A safe place is somewhere there are people you know and trust and who will listen to you. A safe place is somewhere you feel safe and protected.</a:t>
            </a:r>
            <a:endParaRPr>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ASK: Where would be a safe place you could go?</a:t>
            </a:r>
            <a:r>
              <a:rPr i="1" lang="en">
                <a:solidFill>
                  <a:schemeClr val="dk1"/>
                </a:solidFill>
                <a:latin typeface="Avenir"/>
                <a:ea typeface="Avenir"/>
                <a:cs typeface="Avenir"/>
                <a:sym typeface="Avenir"/>
              </a:rPr>
              <a:t> Discuss safe places in a variety of environments: school, home, a friends house, at the mall, etc.</a:t>
            </a:r>
            <a:endParaRPr i="1">
              <a:solidFill>
                <a:schemeClr val="dk1"/>
              </a:solidFill>
              <a:latin typeface="Avenir"/>
              <a:ea typeface="Avenir"/>
              <a:cs typeface="Avenir"/>
              <a:sym typeface="Avenir"/>
            </a:endParaRPr>
          </a:p>
          <a:p>
            <a:pPr indent="0" lvl="0" marL="0" rtl="0" algn="l">
              <a:spcBef>
                <a:spcPts val="120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18fa2b74d2_0_4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18fa2b74d2_0_4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a:solidFill>
                <a:srgbClr val="222222"/>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rgbClr val="222222"/>
                </a:solidFill>
                <a:latin typeface="Avenir"/>
                <a:ea typeface="Avenir"/>
                <a:cs typeface="Avenir"/>
                <a:sym typeface="Avenir"/>
              </a:rPr>
              <a:t>One more thing you can do if someone breaks the bathing suit rule, is tell a trusted adult. This is the most important tool in your body boss toolkit.  If someone breaks the bathing suit/private area rule, tell a trusted adult about what happened. It should never ever be a secret. A trusted adult wants to know about this so they can help you. If you’re too scared to tell, as soon as you’re ready, tell as soon as you can. It will never be too late. </a:t>
            </a:r>
            <a:endParaRPr>
              <a:solidFill>
                <a:srgbClr val="222222"/>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Remember ALL ADULTS KNOW THE BATHING SUIT RULE. </a:t>
            </a:r>
            <a:endParaRPr>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We need to make sure that the adult we tell understands exactly what happened so they can help us and can make sure that it doesn’t happen again. If someone ever breaks the bathing suit rule, it is never your fault and you will not get in trouble for telling. Keep telling a trusted adult until someone believes you and helps you.</a:t>
            </a:r>
            <a:r>
              <a:rPr b="1" lang="en">
                <a:solidFill>
                  <a:schemeClr val="dk1"/>
                </a:solidFill>
                <a:latin typeface="Avenir"/>
                <a:ea typeface="Avenir"/>
                <a:cs typeface="Avenir"/>
                <a:sym typeface="Avenir"/>
              </a:rPr>
              <a:t> </a:t>
            </a:r>
            <a:endParaRPr b="1">
              <a:solidFill>
                <a:schemeClr val="dk1"/>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i="1">
              <a:solidFill>
                <a:srgbClr val="222222"/>
              </a:solidFill>
              <a:latin typeface="Avenir"/>
              <a:ea typeface="Avenir"/>
              <a:cs typeface="Avenir"/>
              <a:sym typeface="Aveni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18fa2b74d2_0_1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18fa2b74d2_0_1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b="1" i="1">
              <a:solidFill>
                <a:srgbClr val="222222"/>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rgbClr val="222222"/>
                </a:solidFill>
                <a:latin typeface="Avenir"/>
                <a:ea typeface="Avenir"/>
                <a:cs typeface="Avenir"/>
                <a:sym typeface="Avenir"/>
              </a:rPr>
              <a:t>Everyone deserves to feel safe at school, in public, and home. It is never okay for adults to use unsafe or unwanted touches on you or someone at home. </a:t>
            </a:r>
            <a:endParaRPr>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i="1">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rgbClr val="222222"/>
                </a:solidFill>
                <a:latin typeface="Avenir"/>
                <a:ea typeface="Avenir"/>
                <a:cs typeface="Avenir"/>
                <a:sym typeface="Avenir"/>
              </a:rPr>
              <a:t>Adults and other children should NEVER touch your bathing suit area. That is an unsafe touch.</a:t>
            </a:r>
            <a:endParaRPr>
              <a:solidFill>
                <a:srgbClr val="222222"/>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rgbClr val="222222"/>
                </a:solidFill>
                <a:latin typeface="Avenir"/>
                <a:ea typeface="Avenir"/>
                <a:cs typeface="Avenir"/>
                <a:sym typeface="Avenir"/>
              </a:rPr>
              <a:t>This is never okay and never your fault. </a:t>
            </a:r>
            <a:endParaRPr>
              <a:solidFill>
                <a:srgbClr val="222222"/>
              </a:solidFill>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rPr lang="en">
                <a:solidFill>
                  <a:srgbClr val="222222"/>
                </a:solidFill>
                <a:latin typeface="Avenir"/>
                <a:ea typeface="Avenir"/>
                <a:cs typeface="Avenir"/>
                <a:sym typeface="Avenir"/>
              </a:rPr>
              <a:t>These actions are unsafe and against the law. </a:t>
            </a:r>
            <a:r>
              <a:rPr b="1" i="1" lang="en" sz="1200" u="sng">
                <a:solidFill>
                  <a:srgbClr val="222222"/>
                </a:solidFill>
                <a:latin typeface="Avenir"/>
                <a:ea typeface="Avenir"/>
                <a:cs typeface="Avenir"/>
                <a:sym typeface="Avenir"/>
              </a:rPr>
              <a:t>If this is ever happening at home, it is important you tell a trusted adult. Keep telling a trusted adult until they believe you and do something. </a:t>
            </a:r>
            <a:endParaRPr b="1" i="1" sz="1200" u="sng">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200" u="sng">
              <a:solidFill>
                <a:srgbClr val="222222"/>
              </a:solidFill>
              <a:highlight>
                <a:schemeClr val="lt1"/>
              </a:highlight>
              <a:latin typeface="Avenir"/>
              <a:ea typeface="Avenir"/>
              <a:cs typeface="Avenir"/>
              <a:sym typeface="Avenir"/>
            </a:endParaRPr>
          </a:p>
          <a:p>
            <a:pPr indent="0" lvl="0" marL="0" rtl="0" algn="l">
              <a:spcBef>
                <a:spcPts val="0"/>
              </a:spcBef>
              <a:spcAft>
                <a:spcPts val="0"/>
              </a:spcAft>
              <a:buNone/>
            </a:pPr>
            <a:r>
              <a:t/>
            </a:r>
            <a:endParaRPr i="1">
              <a:solidFill>
                <a:srgbClr val="222222"/>
              </a:solidFill>
              <a:latin typeface="Avenir"/>
              <a:ea typeface="Avenir"/>
              <a:cs typeface="Avenir"/>
              <a:sym typeface="Aveni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18fa2b74d2_0_4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218fa2b74d2_0_4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10 min</a:t>
            </a:r>
            <a:endParaRPr i="1">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Remind students they are the boss of their bodies, you’re going to explore the idea of personal boundaries together.</a:t>
            </a:r>
            <a:endParaRPr i="1">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Ask students if they know what the term “personal boundaries” means.</a:t>
            </a:r>
            <a:endParaRPr i="1">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Let students know that personal boundaries help us understand what we need for ourselves and what other people need from us to feel safe.</a:t>
            </a:r>
            <a:endParaRPr i="1">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Next distribute the </a:t>
            </a:r>
            <a:r>
              <a:rPr b="1" i="1" lang="en">
                <a:solidFill>
                  <a:schemeClr val="dk1"/>
                </a:solidFill>
                <a:latin typeface="Avenir"/>
                <a:ea typeface="Avenir"/>
                <a:cs typeface="Avenir"/>
                <a:sym typeface="Avenir"/>
              </a:rPr>
              <a:t>Body Boundaries </a:t>
            </a:r>
            <a:r>
              <a:rPr i="1" lang="en">
                <a:solidFill>
                  <a:schemeClr val="dk1"/>
                </a:solidFill>
                <a:latin typeface="Avenir"/>
                <a:ea typeface="Avenir"/>
                <a:cs typeface="Avenir"/>
                <a:sym typeface="Avenir"/>
              </a:rPr>
              <a:t>worksheets and ask students to color in their body boundaries. Note: everyone has different boundaries! Prompt students to use red to color in areas where they don’t like to be touched AND their bathing suit area, yellow can be used for areas where they are sometimes okay being touched, for example by certain people, and green are areas where they generally feel comfortable being touched. Provide example using yourself, ex: I don’t like it when people touch my waist, so on my body worksheet, I'm going to color my middle section in red and make that a boundary. I don’t mind being hugged around my shoulders when people ask me permission, so I’m going to color my shoulders in yellow. And, I’m always down for giving people high fives, so I’m coloring in my hands green.</a:t>
            </a:r>
            <a:endParaRPr i="1">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This worksheet is for you to reflect on your personal boundaries. I will not be collecting it when you are done.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Once you have colored in your boundaries, fill in the blanks as a way to remember the steps we covered today.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i="1">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None/>
            </a:pPr>
            <a:r>
              <a:t/>
            </a:r>
            <a:endParaRPr i="1">
              <a:latin typeface="Avenir"/>
              <a:ea typeface="Avenir"/>
              <a:cs typeface="Avenir"/>
              <a:sym typeface="Aveni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52ee4efccb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52ee4efccb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Wrap up the lesson and remind students that today’s lesson may have brought up emotions. You are there as someone they can talk to if they need to. Remind them of their support system at home who they can go to for support and to ask questions. </a:t>
            </a:r>
            <a:endParaRPr i="1">
              <a:solidFill>
                <a:schemeClr val="dk1"/>
              </a:solidFill>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Avenir"/>
              <a:ea typeface="Avenir"/>
              <a:cs typeface="Avenir"/>
              <a:sym typeface="Aveni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316a53e62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2316a53e6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Review with the class the Community Agreements with students to set a safe and welcoming tone in the classroom.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Share what you feel comfortable sharing – Our goal is to create a safe space, so please share only what you feel comfortable, if something is too private you are welcome to talk to me one on one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Protect the information in this space – Confidentiality – teachers and counselors are mandatory reporters, if you tell us about harm being done to you, harm you are doing to yourself, or harm you are doing to others we, by law, must make a report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Be kind to yourself and others, we want everyone to feel comfortable sharing and exploring and learning together.  What is easy for you may be difficult for someone else and what is easy for someone else may be difficult for you.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Honor the knowledge in this space – the specifics stay here, the knowledge and lessons can be shared outside the space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Stay curious – listen to understand, not respond</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18fa2b74d2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18fa2b74d2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Read objectives</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413d477a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413d477a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5 min (this slide and the next)</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rgbClr val="222222"/>
                </a:solidFill>
                <a:latin typeface="Avenir"/>
                <a:ea typeface="Avenir"/>
                <a:cs typeface="Avenir"/>
                <a:sym typeface="Avenir"/>
              </a:rPr>
              <a:t>SAY: </a:t>
            </a:r>
            <a:r>
              <a:rPr lang="en">
                <a:solidFill>
                  <a:schemeClr val="dk1"/>
                </a:solidFill>
                <a:latin typeface="Avenir"/>
                <a:ea typeface="Avenir"/>
                <a:cs typeface="Avenir"/>
                <a:sym typeface="Avenir"/>
              </a:rPr>
              <a:t>Let’s review Safe, Unsafe, and Unwanted Touches from our last lesson, but we’ll think about our friendships.</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If I have a HEALTHY friendship, what type of touch is involved between me and my friend? Safe, Unsafe, or Unwanted? </a:t>
            </a:r>
            <a:r>
              <a:rPr i="1" lang="en">
                <a:solidFill>
                  <a:schemeClr val="dk1"/>
                </a:solidFill>
                <a:latin typeface="Avenir"/>
                <a:ea typeface="Avenir"/>
                <a:cs typeface="Avenir"/>
                <a:sym typeface="Avenir"/>
              </a:rPr>
              <a:t>Students should respond-Safe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Here are some other traits that you are in a healthy and safe friendship. </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Trust</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Fun</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Kindness</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Respect</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Sharing</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413d477aa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2413d477aa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venir"/>
                <a:ea typeface="Avenir"/>
                <a:cs typeface="Avenir"/>
                <a:sym typeface="Avenir"/>
              </a:rPr>
              <a:t>When it comes to Unsafe touches or Unwanted touches and our friends, both are clear signs that a friendship is unhealthy. What are some other signs that a friendship is unhealthy? </a:t>
            </a:r>
            <a:r>
              <a:rPr i="1" lang="en">
                <a:solidFill>
                  <a:schemeClr val="dk1"/>
                </a:solidFill>
                <a:latin typeface="Avenir"/>
                <a:ea typeface="Avenir"/>
                <a:cs typeface="Avenir"/>
                <a:sym typeface="Avenir"/>
              </a:rPr>
              <a:t>Allow students to answer, then click through unhealthy responses.</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55420d011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55420d011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3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Today we will be talking about more serious situations of physical boundaries being crossed. What to do, who to get help from, and how to start a help seeking conversation. This may make you uncomfortable. It is important that you listen to your feelings and your body. I am here for you. If you would like to talk to me or someone on campus after, please let me know. If you need to take a break, you can ______. </a:t>
            </a:r>
            <a:r>
              <a:rPr i="1" lang="en">
                <a:solidFill>
                  <a:schemeClr val="dk1"/>
                </a:solidFill>
                <a:latin typeface="Avenir"/>
                <a:ea typeface="Avenir"/>
                <a:cs typeface="Avenir"/>
                <a:sym typeface="Avenir"/>
              </a:rPr>
              <a:t>(Remind students of the place in your classroom where they can sit for a few moments to calm down or reset.</a:t>
            </a:r>
            <a:r>
              <a:rPr b="1" i="1" lang="en">
                <a:solidFill>
                  <a:schemeClr val="dk1"/>
                </a:solidFill>
                <a:latin typeface="Avenir"/>
                <a:ea typeface="Avenir"/>
                <a:cs typeface="Avenir"/>
                <a:sym typeface="Avenir"/>
              </a:rPr>
              <a:t>) </a:t>
            </a:r>
            <a:endParaRPr b="1"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We we will start our conversation with a video called Consent for Kids. – </a:t>
            </a:r>
            <a:r>
              <a:rPr lang="en">
                <a:solidFill>
                  <a:srgbClr val="595959"/>
                </a:solidFill>
                <a:latin typeface="Avenir"/>
                <a:ea typeface="Avenir"/>
                <a:cs typeface="Avenir"/>
                <a:sym typeface="Avenir"/>
              </a:rPr>
              <a:t>https://youtu.be/h3nhM9UlJjc</a:t>
            </a:r>
            <a:endParaRPr>
              <a:solidFill>
                <a:srgbClr val="595959"/>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595959"/>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400">
              <a:solidFill>
                <a:srgbClr val="595959"/>
              </a:solidFill>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18fa2b74d2_0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218fa2b74d2_0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latin typeface="Avenir"/>
                <a:ea typeface="Avenir"/>
                <a:cs typeface="Avenir"/>
                <a:sym typeface="Avenir"/>
              </a:rPr>
              <a:t>3 min</a:t>
            </a:r>
            <a:endParaRPr b="1"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Take out the list of your Top 5 trusted adults. Quietly read their names to yourself.  SHARE OUT: Who are they? If you would like, everyone can share out the name of one of their trusted adults, if you would like to. </a:t>
            </a:r>
            <a:r>
              <a:rPr i="1" lang="en">
                <a:solidFill>
                  <a:schemeClr val="dk1"/>
                </a:solidFill>
                <a:latin typeface="Avenir"/>
                <a:ea typeface="Avenir"/>
                <a:cs typeface="Avenir"/>
                <a:sym typeface="Avenir"/>
              </a:rPr>
              <a:t>Quick Share (move through student share outs quickly without adding commentary after each one).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Think about the last time you asked them for help or asked them questions about something you needed to talk to a trusted adult about. </a:t>
            </a:r>
            <a:r>
              <a:rPr lang="en">
                <a:solidFill>
                  <a:schemeClr val="dk1"/>
                </a:solidFill>
                <a:highlight>
                  <a:srgbClr val="FFF2CC"/>
                </a:highlight>
                <a:latin typeface="Avenir"/>
                <a:ea typeface="Avenir"/>
                <a:cs typeface="Avenir"/>
                <a:sym typeface="Avenir"/>
              </a:rPr>
              <a:t>*Emphasize that there are lots of trusted adults in our lives who are not our parents. Give examples from your personal life.*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Model: “One of my trusted adults when I was a kid was _____, I asked them for advice about _____ regularly.”</a:t>
            </a:r>
            <a:r>
              <a:rPr i="1" lang="en">
                <a:solidFill>
                  <a:schemeClr val="dk1"/>
                </a:solidFill>
                <a:latin typeface="Avenir"/>
                <a:ea typeface="Avenir"/>
                <a:cs typeface="Avenir"/>
                <a:sym typeface="Avenir"/>
              </a:rPr>
              <a:t> Share out 1-2 student responses. Listening and affirming as needed.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rgbClr val="222222"/>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18fa2b74d2_0_4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18fa2b74d2_0_4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One of the most exciting parts about being your age is that you are learning how to be more independent. When you need rest, What foods you like, Listening to your body, What makes you feel good, How to manage big emotions, Ask for help, Advocate for yourself, and ultimately you are learning how to be the boss of your own body.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 big part of learning independence comes with knowing what is safe and what is unsafe as it relates to your body. Today we are going to talk about that.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hyperlink" Target="http://www.missingkids.org/gethelpnow/csam-resources"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gi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hyperlink" Target="http://www.missingkids.org/gethelpnow/csam-resources"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8" name="Google Shape;8;p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9" name="Google Shape;9;p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0" name="Google Shape;10;p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a:spcBef>
                <a:spcPts val="0"/>
              </a:spcBef>
              <a:spcAft>
                <a:spcPts val="0"/>
              </a:spcAft>
              <a:buSzPts val="1700"/>
              <a:buFont typeface="Cabin"/>
              <a:buNone/>
              <a:defRPr b="1" sz="1700">
                <a:latin typeface="Cabin"/>
                <a:ea typeface="Cabin"/>
                <a:cs typeface="Cabin"/>
                <a:sym typeface="Cabin"/>
              </a:defRPr>
            </a:lvl2pPr>
            <a:lvl3pPr lvl="2">
              <a:spcBef>
                <a:spcPts val="0"/>
              </a:spcBef>
              <a:spcAft>
                <a:spcPts val="0"/>
              </a:spcAft>
              <a:buSzPts val="1700"/>
              <a:buFont typeface="Cabin"/>
              <a:buNone/>
              <a:defRPr b="1" sz="1700">
                <a:latin typeface="Cabin"/>
                <a:ea typeface="Cabin"/>
                <a:cs typeface="Cabin"/>
                <a:sym typeface="Cabin"/>
              </a:defRPr>
            </a:lvl3pPr>
            <a:lvl4pPr lvl="3">
              <a:spcBef>
                <a:spcPts val="0"/>
              </a:spcBef>
              <a:spcAft>
                <a:spcPts val="0"/>
              </a:spcAft>
              <a:buSzPts val="1700"/>
              <a:buFont typeface="Cabin"/>
              <a:buNone/>
              <a:defRPr b="1" sz="1700">
                <a:latin typeface="Cabin"/>
                <a:ea typeface="Cabin"/>
                <a:cs typeface="Cabin"/>
                <a:sym typeface="Cabin"/>
              </a:defRPr>
            </a:lvl4pPr>
            <a:lvl5pPr lvl="4">
              <a:spcBef>
                <a:spcPts val="0"/>
              </a:spcBef>
              <a:spcAft>
                <a:spcPts val="0"/>
              </a:spcAft>
              <a:buSzPts val="1700"/>
              <a:buFont typeface="Cabin"/>
              <a:buNone/>
              <a:defRPr b="1" sz="1700">
                <a:latin typeface="Cabin"/>
                <a:ea typeface="Cabin"/>
                <a:cs typeface="Cabin"/>
                <a:sym typeface="Cabin"/>
              </a:defRPr>
            </a:lvl5pPr>
            <a:lvl6pPr lvl="5">
              <a:spcBef>
                <a:spcPts val="0"/>
              </a:spcBef>
              <a:spcAft>
                <a:spcPts val="0"/>
              </a:spcAft>
              <a:buSzPts val="1700"/>
              <a:buFont typeface="Cabin"/>
              <a:buNone/>
              <a:defRPr b="1" sz="1700">
                <a:latin typeface="Cabin"/>
                <a:ea typeface="Cabin"/>
                <a:cs typeface="Cabin"/>
                <a:sym typeface="Cabin"/>
              </a:defRPr>
            </a:lvl6pPr>
            <a:lvl7pPr lvl="6">
              <a:spcBef>
                <a:spcPts val="0"/>
              </a:spcBef>
              <a:spcAft>
                <a:spcPts val="0"/>
              </a:spcAft>
              <a:buSzPts val="1700"/>
              <a:buFont typeface="Cabin"/>
              <a:buNone/>
              <a:defRPr b="1" sz="1700">
                <a:latin typeface="Cabin"/>
                <a:ea typeface="Cabin"/>
                <a:cs typeface="Cabin"/>
                <a:sym typeface="Cabin"/>
              </a:defRPr>
            </a:lvl7pPr>
            <a:lvl8pPr lvl="7">
              <a:spcBef>
                <a:spcPts val="0"/>
              </a:spcBef>
              <a:spcAft>
                <a:spcPts val="0"/>
              </a:spcAft>
              <a:buSzPts val="1700"/>
              <a:buFont typeface="Cabin"/>
              <a:buNone/>
              <a:defRPr b="1" sz="1700">
                <a:latin typeface="Cabin"/>
                <a:ea typeface="Cabin"/>
                <a:cs typeface="Cabin"/>
                <a:sym typeface="Cabin"/>
              </a:defRPr>
            </a:lvl8pPr>
            <a:lvl9pPr lvl="8">
              <a:spcBef>
                <a:spcPts val="0"/>
              </a:spcBef>
              <a:spcAft>
                <a:spcPts val="0"/>
              </a:spcAft>
              <a:buSzPts val="1700"/>
              <a:buFont typeface="Cabin"/>
              <a:buNone/>
              <a:defRPr b="1" sz="1700">
                <a:latin typeface="Cabin"/>
                <a:ea typeface="Cabin"/>
                <a:cs typeface="Cabin"/>
                <a:sym typeface="Cabin"/>
              </a:defRPr>
            </a:lvl9pPr>
          </a:lstStyle>
          <a:p/>
        </p:txBody>
      </p:sp>
      <p:sp>
        <p:nvSpPr>
          <p:cNvPr id="11" name="Google Shape;11;p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70"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2" name="Google Shape;72;p11"/>
          <p:cNvSpPr/>
          <p:nvPr>
            <p:ph idx="2" type="pic"/>
          </p:nvPr>
        </p:nvSpPr>
        <p:spPr>
          <a:xfrm>
            <a:off x="736200" y="697613"/>
            <a:ext cx="7671600" cy="3748200"/>
          </a:xfrm>
          <a:prstGeom prst="roundRect">
            <a:avLst>
              <a:gd fmla="val 16667" name="adj"/>
            </a:avLst>
          </a:prstGeom>
          <a:noFill/>
          <a:ln>
            <a:noFill/>
          </a:ln>
        </p:spPr>
      </p:sp>
      <p:sp>
        <p:nvSpPr>
          <p:cNvPr id="73" name="Google Shape;73;p1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4" name="Google Shape;74;p11"/>
          <p:cNvGrpSpPr/>
          <p:nvPr/>
        </p:nvGrpSpPr>
        <p:grpSpPr>
          <a:xfrm>
            <a:off x="4350628" y="2217887"/>
            <a:ext cx="557044" cy="707722"/>
            <a:chOff x="5576150" y="1977075"/>
            <a:chExt cx="742725" cy="1133625"/>
          </a:xfrm>
        </p:grpSpPr>
        <p:sp>
          <p:nvSpPr>
            <p:cNvPr id="75" name="Google Shape;75;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77" name="Shape 77"/>
        <p:cNvGrpSpPr/>
        <p:nvPr/>
      </p:nvGrpSpPr>
      <p:grpSpPr>
        <a:xfrm>
          <a:off x="0" y="0"/>
          <a:ext cx="0" cy="0"/>
          <a:chOff x="0" y="0"/>
          <a:chExt cx="0" cy="0"/>
        </a:xfrm>
      </p:grpSpPr>
      <p:pic>
        <p:nvPicPr>
          <p:cNvPr id="78" name="Google Shape;78;p12"/>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9" name="Google Shape;79;p12"/>
          <p:cNvSpPr/>
          <p:nvPr>
            <p:ph idx="2" type="pic"/>
          </p:nvPr>
        </p:nvSpPr>
        <p:spPr>
          <a:xfrm>
            <a:off x="736200" y="697613"/>
            <a:ext cx="7671600" cy="3748200"/>
          </a:xfrm>
          <a:prstGeom prst="roundRect">
            <a:avLst>
              <a:gd fmla="val 16667" name="adj"/>
            </a:avLst>
          </a:prstGeom>
          <a:noFill/>
          <a:ln>
            <a:noFill/>
          </a:ln>
        </p:spPr>
      </p:sp>
      <p:sp>
        <p:nvSpPr>
          <p:cNvPr id="80" name="Google Shape;80;p12"/>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81" name="Google Shape;81;p12"/>
          <p:cNvGrpSpPr/>
          <p:nvPr/>
        </p:nvGrpSpPr>
        <p:grpSpPr>
          <a:xfrm>
            <a:off x="4350628" y="2217887"/>
            <a:ext cx="557044" cy="707722"/>
            <a:chOff x="5576150" y="1977075"/>
            <a:chExt cx="742725" cy="1133625"/>
          </a:xfrm>
        </p:grpSpPr>
        <p:sp>
          <p:nvSpPr>
            <p:cNvPr id="82" name="Google Shape;82;p12"/>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2"/>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86" name="Google Shape;86;p13"/>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7" name="Google Shape;87;p1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8" name="Google Shape;88;p13"/>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9" name="Google Shape;89;p13"/>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0" name="Google Shape;90;p13"/>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91" name="Google Shape;91;p13"/>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94" name="Google Shape;94;p14"/>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95" name="Google Shape;95;p14"/>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96" name="Google Shape;96;p14"/>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7" name="Google Shape;97;p14"/>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98" name="Shape 98"/>
        <p:cNvGrpSpPr/>
        <p:nvPr/>
      </p:nvGrpSpPr>
      <p:grpSpPr>
        <a:xfrm>
          <a:off x="0" y="0"/>
          <a:ext cx="0" cy="0"/>
          <a:chOff x="0" y="0"/>
          <a:chExt cx="0" cy="0"/>
        </a:xfrm>
      </p:grpSpPr>
      <p:sp>
        <p:nvSpPr>
          <p:cNvPr id="99" name="Google Shape;99;p15"/>
          <p:cNvSpPr/>
          <p:nvPr>
            <p:ph idx="2" type="pic"/>
          </p:nvPr>
        </p:nvSpPr>
        <p:spPr>
          <a:xfrm>
            <a:off x="5257800" y="2039006"/>
            <a:ext cx="2976900" cy="2561700"/>
          </a:xfrm>
          <a:prstGeom prst="roundRect">
            <a:avLst>
              <a:gd fmla="val 16667" name="adj"/>
            </a:avLst>
          </a:prstGeom>
          <a:noFill/>
          <a:ln>
            <a:noFill/>
          </a:ln>
        </p:spPr>
      </p:sp>
      <p:pic>
        <p:nvPicPr>
          <p:cNvPr id="100" name="Google Shape;100;p15"/>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101" name="Google Shape;101;p15"/>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102" name="Google Shape;102;p15"/>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3" name="Google Shape;103;p15"/>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4" name="Google Shape;104;p15"/>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105" name="Shape 105"/>
        <p:cNvGrpSpPr/>
        <p:nvPr/>
      </p:nvGrpSpPr>
      <p:grpSpPr>
        <a:xfrm>
          <a:off x="0" y="0"/>
          <a:ext cx="0" cy="0"/>
          <a:chOff x="0" y="0"/>
          <a:chExt cx="0" cy="0"/>
        </a:xfrm>
      </p:grpSpPr>
      <p:sp>
        <p:nvSpPr>
          <p:cNvPr id="106" name="Google Shape;106;p16"/>
          <p:cNvSpPr/>
          <p:nvPr>
            <p:ph idx="2" type="pic"/>
          </p:nvPr>
        </p:nvSpPr>
        <p:spPr>
          <a:xfrm>
            <a:off x="1137750" y="2187731"/>
            <a:ext cx="3548400" cy="2275800"/>
          </a:xfrm>
          <a:prstGeom prst="roundRect">
            <a:avLst>
              <a:gd fmla="val 16667" name="adj"/>
            </a:avLst>
          </a:prstGeom>
          <a:noFill/>
          <a:ln>
            <a:noFill/>
          </a:ln>
        </p:spPr>
      </p:sp>
      <p:pic>
        <p:nvPicPr>
          <p:cNvPr id="107" name="Google Shape;107;p16"/>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108" name="Google Shape;108;p16"/>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109" name="Google Shape;109;p16"/>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10" name="Google Shape;110;p16"/>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1" name="Google Shape;111;p16"/>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12" name="Shape 112"/>
        <p:cNvGrpSpPr/>
        <p:nvPr/>
      </p:nvGrpSpPr>
      <p:grpSpPr>
        <a:xfrm>
          <a:off x="0" y="0"/>
          <a:ext cx="0" cy="0"/>
          <a:chOff x="0" y="0"/>
          <a:chExt cx="0" cy="0"/>
        </a:xfrm>
      </p:grpSpPr>
      <p:sp>
        <p:nvSpPr>
          <p:cNvPr id="113" name="Google Shape;113;p17"/>
          <p:cNvSpPr/>
          <p:nvPr>
            <p:ph idx="2" type="pic"/>
          </p:nvPr>
        </p:nvSpPr>
        <p:spPr>
          <a:xfrm>
            <a:off x="442781" y="751706"/>
            <a:ext cx="3284700" cy="3264300"/>
          </a:xfrm>
          <a:prstGeom prst="ellipse">
            <a:avLst/>
          </a:prstGeom>
          <a:noFill/>
          <a:ln>
            <a:noFill/>
          </a:ln>
        </p:spPr>
      </p:sp>
      <p:pic>
        <p:nvPicPr>
          <p:cNvPr id="114" name="Google Shape;114;p17"/>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15" name="Google Shape;115;p17"/>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16" name="Google Shape;116;p17"/>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7" name="Google Shape;117;p17"/>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18" name="Shape 118"/>
        <p:cNvGrpSpPr/>
        <p:nvPr/>
      </p:nvGrpSpPr>
      <p:grpSpPr>
        <a:xfrm>
          <a:off x="0" y="0"/>
          <a:ext cx="0" cy="0"/>
          <a:chOff x="0" y="0"/>
          <a:chExt cx="0" cy="0"/>
        </a:xfrm>
      </p:grpSpPr>
      <p:sp>
        <p:nvSpPr>
          <p:cNvPr id="119" name="Google Shape;119;p18"/>
          <p:cNvSpPr/>
          <p:nvPr>
            <p:ph idx="2" type="pic"/>
          </p:nvPr>
        </p:nvSpPr>
        <p:spPr>
          <a:xfrm>
            <a:off x="5450363" y="471581"/>
            <a:ext cx="2976900" cy="3294900"/>
          </a:xfrm>
          <a:prstGeom prst="roundRect">
            <a:avLst>
              <a:gd fmla="val 16667" name="adj"/>
            </a:avLst>
          </a:prstGeom>
          <a:noFill/>
          <a:ln>
            <a:noFill/>
          </a:ln>
        </p:spPr>
      </p:sp>
      <p:pic>
        <p:nvPicPr>
          <p:cNvPr id="120" name="Google Shape;120;p18"/>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21" name="Google Shape;121;p18"/>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22" name="Google Shape;122;p18"/>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23" name="Google Shape;123;p18"/>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24" name="Shape 124"/>
        <p:cNvGrpSpPr/>
        <p:nvPr/>
      </p:nvGrpSpPr>
      <p:grpSpPr>
        <a:xfrm>
          <a:off x="0" y="0"/>
          <a:ext cx="0" cy="0"/>
          <a:chOff x="0" y="0"/>
          <a:chExt cx="0" cy="0"/>
        </a:xfrm>
      </p:grpSpPr>
      <p:sp>
        <p:nvSpPr>
          <p:cNvPr id="125" name="Google Shape;125;p19"/>
          <p:cNvSpPr/>
          <p:nvPr>
            <p:ph idx="2" type="pic"/>
          </p:nvPr>
        </p:nvSpPr>
        <p:spPr>
          <a:xfrm>
            <a:off x="557213" y="867469"/>
            <a:ext cx="2234700" cy="3408600"/>
          </a:xfrm>
          <a:prstGeom prst="roundRect">
            <a:avLst>
              <a:gd fmla="val 16667" name="adj"/>
            </a:avLst>
          </a:prstGeom>
          <a:noFill/>
          <a:ln>
            <a:noFill/>
          </a:ln>
        </p:spPr>
      </p:sp>
      <p:pic>
        <p:nvPicPr>
          <p:cNvPr id="126" name="Google Shape;126;p19"/>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27" name="Google Shape;127;p19"/>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28" name="Google Shape;128;p19"/>
          <p:cNvGrpSpPr/>
          <p:nvPr/>
        </p:nvGrpSpPr>
        <p:grpSpPr>
          <a:xfrm>
            <a:off x="4257675" y="4333144"/>
            <a:ext cx="4943475" cy="846600"/>
            <a:chOff x="5600700" y="5777525"/>
            <a:chExt cx="6591300" cy="1128800"/>
          </a:xfrm>
        </p:grpSpPr>
        <p:pic>
          <p:nvPicPr>
            <p:cNvPr id="129" name="Google Shape;129;p19"/>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30" name="Google Shape;130;p19"/>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31" name="Google Shape;131;p19"/>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32" name="Google Shape;132;p19"/>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33" name="Shape 133"/>
        <p:cNvGrpSpPr/>
        <p:nvPr/>
      </p:nvGrpSpPr>
      <p:grpSpPr>
        <a:xfrm>
          <a:off x="0" y="0"/>
          <a:ext cx="0" cy="0"/>
          <a:chOff x="0" y="0"/>
          <a:chExt cx="0" cy="0"/>
        </a:xfrm>
      </p:grpSpPr>
      <p:sp>
        <p:nvSpPr>
          <p:cNvPr id="134" name="Google Shape;134;p20"/>
          <p:cNvSpPr/>
          <p:nvPr>
            <p:ph idx="2" type="pic"/>
          </p:nvPr>
        </p:nvSpPr>
        <p:spPr>
          <a:xfrm>
            <a:off x="4998169" y="554625"/>
            <a:ext cx="3875700" cy="3851400"/>
          </a:xfrm>
          <a:prstGeom prst="ellipse">
            <a:avLst/>
          </a:prstGeom>
          <a:noFill/>
          <a:ln>
            <a:noFill/>
          </a:ln>
        </p:spPr>
      </p:sp>
      <p:grpSp>
        <p:nvGrpSpPr>
          <p:cNvPr id="135" name="Google Shape;135;p20"/>
          <p:cNvGrpSpPr/>
          <p:nvPr/>
        </p:nvGrpSpPr>
        <p:grpSpPr>
          <a:xfrm>
            <a:off x="-442913" y="4228977"/>
            <a:ext cx="5272415" cy="1028676"/>
            <a:chOff x="-19050" y="5729200"/>
            <a:chExt cx="6610350" cy="1128800"/>
          </a:xfrm>
        </p:grpSpPr>
        <p:pic>
          <p:nvPicPr>
            <p:cNvPr id="136" name="Google Shape;136;p20"/>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37" name="Google Shape;137;p20"/>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38" name="Google Shape;138;p20"/>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39" name="Google Shape;139;p20"/>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40" name="Google Shape;140;p20"/>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4" name="Google Shape;14;p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 name="Google Shape;15;p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41" name="Shape 141"/>
        <p:cNvGrpSpPr/>
        <p:nvPr/>
      </p:nvGrpSpPr>
      <p:grpSpPr>
        <a:xfrm>
          <a:off x="0" y="0"/>
          <a:ext cx="0" cy="0"/>
          <a:chOff x="0" y="0"/>
          <a:chExt cx="0" cy="0"/>
        </a:xfrm>
      </p:grpSpPr>
      <p:sp>
        <p:nvSpPr>
          <p:cNvPr id="142" name="Google Shape;142;p2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43" name="Google Shape;143;p2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44" name="Google Shape;144;p2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45" name="Google Shape;145;p2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47" name="Google Shape;147;p21"/>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48" name="Google Shape;148;p21"/>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49" name="Google Shape;149;p21"/>
          <p:cNvSpPr/>
          <p:nvPr>
            <p:ph idx="2" type="pic"/>
          </p:nvPr>
        </p:nvSpPr>
        <p:spPr>
          <a:xfrm>
            <a:off x="5255306" y="2295338"/>
            <a:ext cx="3548400" cy="2482800"/>
          </a:xfrm>
          <a:prstGeom prst="roundRect">
            <a:avLst>
              <a:gd fmla="val 16667" name="adj"/>
            </a:avLst>
          </a:prstGeom>
          <a:noFill/>
          <a:ln>
            <a:noFill/>
          </a:ln>
        </p:spPr>
      </p:sp>
      <p:sp>
        <p:nvSpPr>
          <p:cNvPr id="150" name="Google Shape;150;p2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51" name="Shape 151"/>
        <p:cNvGrpSpPr/>
        <p:nvPr/>
      </p:nvGrpSpPr>
      <p:grpSpPr>
        <a:xfrm>
          <a:off x="0" y="0"/>
          <a:ext cx="0" cy="0"/>
          <a:chOff x="0" y="0"/>
          <a:chExt cx="0" cy="0"/>
        </a:xfrm>
      </p:grpSpPr>
      <p:sp>
        <p:nvSpPr>
          <p:cNvPr id="152" name="Google Shape;152;p22"/>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53" name="Google Shape;153;p22"/>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54" name="Google Shape;154;p22"/>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55" name="Google Shape;155;p22"/>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56" name="Google Shape;156;p22"/>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57" name="Google Shape;157;p22"/>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58" name="Google Shape;158;p22"/>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59" name="Google Shape;159;p22"/>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22"/>
          <p:cNvSpPr/>
          <p:nvPr>
            <p:ph idx="2" type="pic"/>
          </p:nvPr>
        </p:nvSpPr>
        <p:spPr>
          <a:xfrm>
            <a:off x="5255306" y="2295338"/>
            <a:ext cx="3548400" cy="2482800"/>
          </a:xfrm>
          <a:prstGeom prst="roundRect">
            <a:avLst>
              <a:gd fmla="val 16667" name="adj"/>
            </a:avLst>
          </a:prstGeom>
          <a:noFill/>
          <a:ln>
            <a:noFill/>
          </a:ln>
        </p:spPr>
      </p:sp>
      <p:sp>
        <p:nvSpPr>
          <p:cNvPr id="161" name="Google Shape;161;p22"/>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62" name="Shape 162"/>
        <p:cNvGrpSpPr/>
        <p:nvPr/>
      </p:nvGrpSpPr>
      <p:grpSpPr>
        <a:xfrm>
          <a:off x="0" y="0"/>
          <a:ext cx="0" cy="0"/>
          <a:chOff x="0" y="0"/>
          <a:chExt cx="0" cy="0"/>
        </a:xfrm>
      </p:grpSpPr>
      <p:sp>
        <p:nvSpPr>
          <p:cNvPr id="163" name="Google Shape;163;p23"/>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64" name="Google Shape;164;p23"/>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65" name="Google Shape;165;p23"/>
          <p:cNvGrpSpPr/>
          <p:nvPr/>
        </p:nvGrpSpPr>
        <p:grpSpPr>
          <a:xfrm>
            <a:off x="1078650" y="3186113"/>
            <a:ext cx="6986700" cy="1243125"/>
            <a:chOff x="1352550" y="2038350"/>
            <a:chExt cx="9315600" cy="1657500"/>
          </a:xfrm>
        </p:grpSpPr>
        <p:sp>
          <p:nvSpPr>
            <p:cNvPr id="166" name="Google Shape;166;p23"/>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23"/>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68" name="Google Shape;168;p2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69" name="Google Shape;169;p23"/>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0" name="Google Shape;170;p23"/>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71" name="Google Shape;171;p23"/>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2" name="Google Shape;172;p23"/>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 name="Google Shape;173;p23"/>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 name="Google Shape;174;p23"/>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75" name="Shape 175"/>
        <p:cNvGrpSpPr/>
        <p:nvPr/>
      </p:nvGrpSpPr>
      <p:grpSpPr>
        <a:xfrm>
          <a:off x="0" y="0"/>
          <a:ext cx="0" cy="0"/>
          <a:chOff x="0" y="0"/>
          <a:chExt cx="0" cy="0"/>
        </a:xfrm>
      </p:grpSpPr>
      <p:sp>
        <p:nvSpPr>
          <p:cNvPr id="176" name="Google Shape;176;p24"/>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177" name="Google Shape;177;p24"/>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78" name="Google Shape;178;p24"/>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9" name="Google Shape;179;p24"/>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0" name="Google Shape;180;p24"/>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1" name="Google Shape;181;p24"/>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2" name="Google Shape;182;p24"/>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4" name="Google Shape;184;p24"/>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6" name="Google Shape;186;p24"/>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87" name="Shape 187"/>
        <p:cNvGrpSpPr/>
        <p:nvPr/>
      </p:nvGrpSpPr>
      <p:grpSpPr>
        <a:xfrm>
          <a:off x="0" y="0"/>
          <a:ext cx="0" cy="0"/>
          <a:chOff x="0" y="0"/>
          <a:chExt cx="0" cy="0"/>
        </a:xfrm>
      </p:grpSpPr>
      <p:sp>
        <p:nvSpPr>
          <p:cNvPr id="188" name="Google Shape;188;p25"/>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89" name="Google Shape;189;p25"/>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90" name="Google Shape;190;p25"/>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91" name="Google Shape;191;p25"/>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92" name="Google Shape;192;p25"/>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3" name="Google Shape;193;p25"/>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4" name="Google Shape;194;p25"/>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5" name="Google Shape;195;p25"/>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6" name="Google Shape;196;p25"/>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7" name="Google Shape;197;p25"/>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98" name="Shape 198"/>
        <p:cNvGrpSpPr/>
        <p:nvPr/>
      </p:nvGrpSpPr>
      <p:grpSpPr>
        <a:xfrm>
          <a:off x="0" y="0"/>
          <a:ext cx="0" cy="0"/>
          <a:chOff x="0" y="0"/>
          <a:chExt cx="0" cy="0"/>
        </a:xfrm>
      </p:grpSpPr>
      <p:sp>
        <p:nvSpPr>
          <p:cNvPr id="199" name="Google Shape;199;p26"/>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0" name="Google Shape;200;p26"/>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1" name="Google Shape;201;p26"/>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2" name="Google Shape;202;p26"/>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3" name="Google Shape;203;p26"/>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4" name="Google Shape;204;p26"/>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 name="Google Shape;205;p26"/>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6" name="Google Shape;206;p26"/>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207" name="Google Shape;207;p26"/>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208" name="Google Shape;208;p26"/>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209" name="Google Shape;209;p26"/>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10" name="Google Shape;210;p26"/>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11" name="Google Shape;211;p26"/>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 name="Google Shape;212;p26"/>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3" name="Google Shape;213;p26"/>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4" name="Google Shape;214;p26"/>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5" name="Google Shape;215;p26"/>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6" name="Google Shape;216;p26"/>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7" name="Google Shape;217;p26"/>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8" name="Google Shape;218;p26"/>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19" name="Shape 219"/>
        <p:cNvGrpSpPr/>
        <p:nvPr/>
      </p:nvGrpSpPr>
      <p:grpSpPr>
        <a:xfrm>
          <a:off x="0" y="0"/>
          <a:ext cx="0" cy="0"/>
          <a:chOff x="0" y="0"/>
          <a:chExt cx="0" cy="0"/>
        </a:xfrm>
      </p:grpSpPr>
      <p:sp>
        <p:nvSpPr>
          <p:cNvPr id="220" name="Google Shape;220;p27"/>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1" name="Google Shape;221;p27"/>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2" name="Google Shape;222;p27"/>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3" name="Google Shape;223;p27"/>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4" name="Google Shape;224;p27"/>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5" name="Google Shape;225;p27"/>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6" name="Google Shape;226;p27"/>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7" name="Google Shape;227;p27"/>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8" name="Google Shape;228;p27"/>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9" name="Google Shape;229;p27"/>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30" name="Google Shape;230;p27"/>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31" name="Google Shape;231;p27"/>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32" name="Google Shape;232;p27"/>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33" name="Google Shape;233;p27"/>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5" name="Google Shape;235;p27"/>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37" name="Shape 237"/>
        <p:cNvGrpSpPr/>
        <p:nvPr/>
      </p:nvGrpSpPr>
      <p:grpSpPr>
        <a:xfrm>
          <a:off x="0" y="0"/>
          <a:ext cx="0" cy="0"/>
          <a:chOff x="0" y="0"/>
          <a:chExt cx="0" cy="0"/>
        </a:xfrm>
      </p:grpSpPr>
      <p:pic>
        <p:nvPicPr>
          <p:cNvPr id="238" name="Google Shape;238;p28"/>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39" name="Google Shape;239;p28"/>
          <p:cNvGrpSpPr/>
          <p:nvPr/>
        </p:nvGrpSpPr>
        <p:grpSpPr>
          <a:xfrm flipH="1" rot="10800000">
            <a:off x="4930856" y="0"/>
            <a:ext cx="4943475" cy="846600"/>
            <a:chOff x="5600700" y="5777525"/>
            <a:chExt cx="6591300" cy="1128800"/>
          </a:xfrm>
        </p:grpSpPr>
        <p:pic>
          <p:nvPicPr>
            <p:cNvPr id="240" name="Google Shape;240;p2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41" name="Google Shape;241;p2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42" name="Google Shape;242;p28"/>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43" name="Google Shape;243;p28"/>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4" name="Google Shape;244;p28"/>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5" name="Google Shape;245;p28"/>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6" name="Google Shape;246;p28"/>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7" name="Google Shape;247;p28"/>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48" name="Shape 248"/>
        <p:cNvGrpSpPr/>
        <p:nvPr/>
      </p:nvGrpSpPr>
      <p:grpSpPr>
        <a:xfrm>
          <a:off x="0" y="0"/>
          <a:ext cx="0" cy="0"/>
          <a:chOff x="0" y="0"/>
          <a:chExt cx="0" cy="0"/>
        </a:xfrm>
      </p:grpSpPr>
      <p:pic>
        <p:nvPicPr>
          <p:cNvPr id="249" name="Google Shape;249;p29"/>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50" name="Google Shape;250;p29"/>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51" name="Google Shape;251;p29"/>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2" name="Google Shape;252;p29"/>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3" name="Google Shape;253;p29"/>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4" name="Google Shape;254;p29"/>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5" name="Google Shape;255;p29"/>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6" name="Google Shape;256;p29"/>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57" name="Shape 257"/>
        <p:cNvGrpSpPr/>
        <p:nvPr/>
      </p:nvGrpSpPr>
      <p:grpSpPr>
        <a:xfrm>
          <a:off x="0" y="0"/>
          <a:ext cx="0" cy="0"/>
          <a:chOff x="0" y="0"/>
          <a:chExt cx="0" cy="0"/>
        </a:xfrm>
      </p:grpSpPr>
      <p:pic>
        <p:nvPicPr>
          <p:cNvPr id="258" name="Google Shape;258;p30"/>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59" name="Google Shape;259;p3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0" name="Google Shape;260;p3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1" name="Google Shape;261;p3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2" name="Google Shape;262;p30"/>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3" name="Google Shape;263;p30"/>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1" name="Google Shape;21;p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3" name="Google Shape;23;p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4" name="Google Shape;24;p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 name="Google Shape;25;p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 name="Google Shape;26;p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64" name="Shape 264"/>
        <p:cNvGrpSpPr/>
        <p:nvPr/>
      </p:nvGrpSpPr>
      <p:grpSpPr>
        <a:xfrm>
          <a:off x="0" y="0"/>
          <a:ext cx="0" cy="0"/>
          <a:chOff x="0" y="0"/>
          <a:chExt cx="0" cy="0"/>
        </a:xfrm>
      </p:grpSpPr>
      <p:pic>
        <p:nvPicPr>
          <p:cNvPr id="265" name="Google Shape;265;p31"/>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66" name="Google Shape;266;p31"/>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67" name="Google Shape;267;p31"/>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8" name="Google Shape;268;p31"/>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9" name="Google Shape;269;p31"/>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0" name="Google Shape;270;p31"/>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1" name="Google Shape;271;p31"/>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2" name="Google Shape;272;p31"/>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73" name="Shape 273"/>
        <p:cNvGrpSpPr/>
        <p:nvPr/>
      </p:nvGrpSpPr>
      <p:grpSpPr>
        <a:xfrm>
          <a:off x="0" y="0"/>
          <a:ext cx="0" cy="0"/>
          <a:chOff x="0" y="0"/>
          <a:chExt cx="0" cy="0"/>
        </a:xfrm>
      </p:grpSpPr>
      <p:pic>
        <p:nvPicPr>
          <p:cNvPr id="274" name="Google Shape;274;p32"/>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75" name="Google Shape;275;p32"/>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 name="Google Shape;276;p32"/>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7" name="Google Shape;277;p32"/>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8" name="Google Shape;278;p32"/>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79" name="Shape 279"/>
        <p:cNvGrpSpPr/>
        <p:nvPr/>
      </p:nvGrpSpPr>
      <p:grpSpPr>
        <a:xfrm>
          <a:off x="0" y="0"/>
          <a:ext cx="0" cy="0"/>
          <a:chOff x="0" y="0"/>
          <a:chExt cx="0" cy="0"/>
        </a:xfrm>
      </p:grpSpPr>
      <p:sp>
        <p:nvSpPr>
          <p:cNvPr id="280" name="Google Shape;280;p33"/>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1" name="Google Shape;281;p33"/>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Google Shape;282;p33"/>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3" name="Google Shape;283;p33"/>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84" name="Google Shape;284;p33"/>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5" name="Google Shape;285;p33"/>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86" name="Google Shape;286;p33"/>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7" name="Google Shape;287;p33"/>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8" name="Google Shape;288;p33"/>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89" name="Google Shape;289;p33"/>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90" name="Google Shape;290;p33"/>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91" name="Google Shape;291;p33"/>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92" name="Google Shape;292;p33"/>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293" name="Google Shape;293;p33"/>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94" name="Google Shape;294;p33"/>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295" name="Google Shape;295;p33"/>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96" name="Google Shape;296;p33"/>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297" name="Google Shape;297;p33"/>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98" name="Shape 298"/>
        <p:cNvGrpSpPr/>
        <p:nvPr/>
      </p:nvGrpSpPr>
      <p:grpSpPr>
        <a:xfrm>
          <a:off x="0" y="0"/>
          <a:ext cx="0" cy="0"/>
          <a:chOff x="0" y="0"/>
          <a:chExt cx="0" cy="0"/>
        </a:xfrm>
      </p:grpSpPr>
      <p:pic>
        <p:nvPicPr>
          <p:cNvPr id="299" name="Google Shape;299;p34"/>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0" name="Shape 300"/>
        <p:cNvGrpSpPr/>
        <p:nvPr/>
      </p:nvGrpSpPr>
      <p:grpSpPr>
        <a:xfrm>
          <a:off x="0" y="0"/>
          <a:ext cx="0" cy="0"/>
          <a:chOff x="0" y="0"/>
          <a:chExt cx="0" cy="0"/>
        </a:xfrm>
      </p:grpSpPr>
      <p:sp>
        <p:nvSpPr>
          <p:cNvPr id="301" name="Google Shape;301;p3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02" name="Google Shape;302;p3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3" name="Google Shape;30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4" name="Shape 304"/>
        <p:cNvGrpSpPr/>
        <p:nvPr/>
      </p:nvGrpSpPr>
      <p:grpSpPr>
        <a:xfrm>
          <a:off x="0" y="0"/>
          <a:ext cx="0" cy="0"/>
          <a:chOff x="0" y="0"/>
          <a:chExt cx="0" cy="0"/>
        </a:xfrm>
      </p:grpSpPr>
      <p:sp>
        <p:nvSpPr>
          <p:cNvPr id="305" name="Google Shape;305;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306" name="Google Shape;306;p3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7" name="Google Shape;30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8" name="Shape 308"/>
        <p:cNvGrpSpPr/>
        <p:nvPr/>
      </p:nvGrpSpPr>
      <p:grpSpPr>
        <a:xfrm>
          <a:off x="0" y="0"/>
          <a:ext cx="0" cy="0"/>
          <a:chOff x="0" y="0"/>
          <a:chExt cx="0" cy="0"/>
        </a:xfrm>
      </p:grpSpPr>
      <p:sp>
        <p:nvSpPr>
          <p:cNvPr id="309" name="Google Shape;30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0" name="Shape 310"/>
        <p:cNvGrpSpPr/>
        <p:nvPr/>
      </p:nvGrpSpPr>
      <p:grpSpPr>
        <a:xfrm>
          <a:off x="0" y="0"/>
          <a:ext cx="0" cy="0"/>
          <a:chOff x="0" y="0"/>
          <a:chExt cx="0" cy="0"/>
        </a:xfrm>
      </p:grpSpPr>
      <p:sp>
        <p:nvSpPr>
          <p:cNvPr id="311" name="Google Shape;311;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Char char="●"/>
              <a:defRPr sz="3600"/>
            </a:lvl1pPr>
            <a:lvl2pPr lvl="1" rtl="0" algn="ctr">
              <a:spcBef>
                <a:spcPts val="0"/>
              </a:spcBef>
              <a:spcAft>
                <a:spcPts val="0"/>
              </a:spcAft>
              <a:buSzPts val="3600"/>
              <a:buChar char="○"/>
              <a:defRPr sz="3600"/>
            </a:lvl2pPr>
            <a:lvl3pPr lvl="2" rtl="0" algn="ctr">
              <a:spcBef>
                <a:spcPts val="0"/>
              </a:spcBef>
              <a:spcAft>
                <a:spcPts val="0"/>
              </a:spcAft>
              <a:buSzPts val="3600"/>
              <a:buChar char="■"/>
              <a:defRPr sz="3600"/>
            </a:lvl3pPr>
            <a:lvl4pPr lvl="3" rtl="0" algn="ctr">
              <a:spcBef>
                <a:spcPts val="0"/>
              </a:spcBef>
              <a:spcAft>
                <a:spcPts val="0"/>
              </a:spcAft>
              <a:buSzPts val="3600"/>
              <a:buChar char="●"/>
              <a:defRPr sz="3600"/>
            </a:lvl4pPr>
            <a:lvl5pPr lvl="4" rtl="0" algn="ctr">
              <a:spcBef>
                <a:spcPts val="0"/>
              </a:spcBef>
              <a:spcAft>
                <a:spcPts val="0"/>
              </a:spcAft>
              <a:buSzPts val="3600"/>
              <a:buChar char="○"/>
              <a:defRPr sz="3600"/>
            </a:lvl5pPr>
            <a:lvl6pPr lvl="5" rtl="0" algn="ctr">
              <a:spcBef>
                <a:spcPts val="0"/>
              </a:spcBef>
              <a:spcAft>
                <a:spcPts val="0"/>
              </a:spcAft>
              <a:buSzPts val="3600"/>
              <a:buChar char="■"/>
              <a:defRPr sz="3600"/>
            </a:lvl6pPr>
            <a:lvl7pPr lvl="6" rtl="0" algn="ctr">
              <a:spcBef>
                <a:spcPts val="0"/>
              </a:spcBef>
              <a:spcAft>
                <a:spcPts val="0"/>
              </a:spcAft>
              <a:buSzPts val="3600"/>
              <a:buChar char="●"/>
              <a:defRPr sz="3600"/>
            </a:lvl7pPr>
            <a:lvl8pPr lvl="7" rtl="0" algn="ctr">
              <a:spcBef>
                <a:spcPts val="0"/>
              </a:spcBef>
              <a:spcAft>
                <a:spcPts val="0"/>
              </a:spcAft>
              <a:buSzPts val="3600"/>
              <a:buChar char="○"/>
              <a:defRPr sz="3600"/>
            </a:lvl8pPr>
            <a:lvl9pPr lvl="8" rtl="0" algn="ctr">
              <a:spcBef>
                <a:spcPts val="0"/>
              </a:spcBef>
              <a:spcAft>
                <a:spcPts val="0"/>
              </a:spcAft>
              <a:buSzPts val="3600"/>
              <a:buChar char="■"/>
              <a:defRPr sz="3600"/>
            </a:lvl9pPr>
          </a:lstStyle>
          <a:p/>
        </p:txBody>
      </p:sp>
      <p:sp>
        <p:nvSpPr>
          <p:cNvPr id="312" name="Google Shape;31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314" name="Shape 314"/>
        <p:cNvGrpSpPr/>
        <p:nvPr/>
      </p:nvGrpSpPr>
      <p:grpSpPr>
        <a:xfrm>
          <a:off x="0" y="0"/>
          <a:ext cx="0" cy="0"/>
          <a:chOff x="0" y="0"/>
          <a:chExt cx="0" cy="0"/>
        </a:xfrm>
      </p:grpSpPr>
      <p:sp>
        <p:nvSpPr>
          <p:cNvPr id="315" name="Google Shape;315;p40"/>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316" name="Google Shape;316;p40"/>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317" name="Google Shape;317;p40"/>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318" name="Google Shape;318;p40"/>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319" name="Google Shape;319;p40"/>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320" name="Shape 320"/>
        <p:cNvGrpSpPr/>
        <p:nvPr/>
      </p:nvGrpSpPr>
      <p:grpSpPr>
        <a:xfrm>
          <a:off x="0" y="0"/>
          <a:ext cx="0" cy="0"/>
          <a:chOff x="0" y="0"/>
          <a:chExt cx="0" cy="0"/>
        </a:xfrm>
      </p:grpSpPr>
      <p:sp>
        <p:nvSpPr>
          <p:cNvPr id="321" name="Google Shape;321;p41"/>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322" name="Google Shape;322;p41"/>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323" name="Google Shape;323;p41"/>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324" name="Google Shape;324;p41"/>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325" name="Google Shape;325;p41"/>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1 (3 objectives)">
  <p:cSld name="1_Custom Layout_2">
    <p:spTree>
      <p:nvGrpSpPr>
        <p:cNvPr id="30" name="Shape 30"/>
        <p:cNvGrpSpPr/>
        <p:nvPr/>
      </p:nvGrpSpPr>
      <p:grpSpPr>
        <a:xfrm>
          <a:off x="0" y="0"/>
          <a:ext cx="0" cy="0"/>
          <a:chOff x="0" y="0"/>
          <a:chExt cx="0" cy="0"/>
        </a:xfrm>
      </p:grpSpPr>
      <p:sp>
        <p:nvSpPr>
          <p:cNvPr id="31" name="Google Shape;31;p5"/>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32" name="Google Shape;32;p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3" name="Google Shape;33;p5"/>
          <p:cNvSpPr/>
          <p:nvPr/>
        </p:nvSpPr>
        <p:spPr>
          <a:xfrm rot="10800000">
            <a:off x="2561175" y="1743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 name="Google Shape;34;p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5" name="Google Shape;35;p5"/>
          <p:cNvSpPr/>
          <p:nvPr/>
        </p:nvSpPr>
        <p:spPr>
          <a:xfrm rot="10800000">
            <a:off x="2561175" y="2656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 name="Google Shape;36;p5"/>
          <p:cNvSpPr/>
          <p:nvPr/>
        </p:nvSpPr>
        <p:spPr>
          <a:xfrm rot="10800000">
            <a:off x="2561175" y="3569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7" name="Google Shape;37;p5"/>
          <p:cNvSpPr txBox="1"/>
          <p:nvPr>
            <p:ph idx="1" type="subTitle"/>
          </p:nvPr>
        </p:nvSpPr>
        <p:spPr>
          <a:xfrm>
            <a:off x="2734819" y="1743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8" name="Google Shape;38;p5"/>
          <p:cNvSpPr txBox="1"/>
          <p:nvPr>
            <p:ph idx="2" type="subTitle"/>
          </p:nvPr>
        </p:nvSpPr>
        <p:spPr>
          <a:xfrm>
            <a:off x="2734819" y="2656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9" name="Google Shape;39;p5"/>
          <p:cNvSpPr txBox="1"/>
          <p:nvPr>
            <p:ph idx="3" type="subTitle"/>
          </p:nvPr>
        </p:nvSpPr>
        <p:spPr>
          <a:xfrm>
            <a:off x="2734819" y="3569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326" name="Shape 326"/>
        <p:cNvGrpSpPr/>
        <p:nvPr/>
      </p:nvGrpSpPr>
      <p:grpSpPr>
        <a:xfrm>
          <a:off x="0" y="0"/>
          <a:ext cx="0" cy="0"/>
          <a:chOff x="0" y="0"/>
          <a:chExt cx="0" cy="0"/>
        </a:xfrm>
      </p:grpSpPr>
      <p:sp>
        <p:nvSpPr>
          <p:cNvPr id="327" name="Google Shape;327;p42"/>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328" name="Google Shape;328;p42"/>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29" name="Google Shape;329;p42"/>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30" name="Google Shape;330;p42"/>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31" name="Google Shape;331;p42"/>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32" name="Google Shape;332;p42"/>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33" name="Google Shape;333;p42"/>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34" name="Google Shape;334;p42"/>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35" name="Google Shape;335;p42"/>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36" name="Google Shape;336;p42"/>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37" name="Google Shape;337;p42"/>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338" name="Shape 338"/>
        <p:cNvGrpSpPr/>
        <p:nvPr/>
      </p:nvGrpSpPr>
      <p:grpSpPr>
        <a:xfrm>
          <a:off x="0" y="0"/>
          <a:ext cx="0" cy="0"/>
          <a:chOff x="0" y="0"/>
          <a:chExt cx="0" cy="0"/>
        </a:xfrm>
      </p:grpSpPr>
      <p:pic>
        <p:nvPicPr>
          <p:cNvPr id="339" name="Google Shape;339;p43"/>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40" name="Google Shape;340;p43"/>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1" name="Google Shape;341;p43"/>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42" name="Google Shape;342;p43"/>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43" name="Google Shape;343;p43"/>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44" name="Google Shape;344;p43"/>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45" name="Google Shape;345;p43"/>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346" name="Google Shape;346;p43"/>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47" name="Google Shape;347;p43"/>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48" name="Google Shape;348;p43"/>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49" name="Google Shape;349;p43"/>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350" name="Shape 350"/>
        <p:cNvGrpSpPr/>
        <p:nvPr/>
      </p:nvGrpSpPr>
      <p:grpSpPr>
        <a:xfrm>
          <a:off x="0" y="0"/>
          <a:ext cx="0" cy="0"/>
          <a:chOff x="0" y="0"/>
          <a:chExt cx="0" cy="0"/>
        </a:xfrm>
      </p:grpSpPr>
      <p:pic>
        <p:nvPicPr>
          <p:cNvPr id="351" name="Google Shape;351;p44"/>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352" name="Google Shape;352;p44"/>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353" name="Google Shape;353;p44"/>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4" name="Google Shape;354;p44"/>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355" name="Shape 355"/>
        <p:cNvGrpSpPr/>
        <p:nvPr/>
      </p:nvGrpSpPr>
      <p:grpSpPr>
        <a:xfrm>
          <a:off x="0" y="0"/>
          <a:ext cx="0" cy="0"/>
          <a:chOff x="0" y="0"/>
          <a:chExt cx="0" cy="0"/>
        </a:xfrm>
      </p:grpSpPr>
      <p:pic>
        <p:nvPicPr>
          <p:cNvPr id="356" name="Google Shape;356;p45"/>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357" name="Google Shape;357;p45"/>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58" name="Google Shape;358;p45"/>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359" name="Shape 359"/>
        <p:cNvGrpSpPr/>
        <p:nvPr/>
      </p:nvGrpSpPr>
      <p:grpSpPr>
        <a:xfrm>
          <a:off x="0" y="0"/>
          <a:ext cx="0" cy="0"/>
          <a:chOff x="0" y="0"/>
          <a:chExt cx="0" cy="0"/>
        </a:xfrm>
      </p:grpSpPr>
      <p:pic>
        <p:nvPicPr>
          <p:cNvPr id="360" name="Google Shape;360;p46"/>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361" name="Google Shape;361;p46"/>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362" name="Google Shape;362;p46"/>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63" name="Google Shape;363;p46"/>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364" name="Shape 364"/>
        <p:cNvGrpSpPr/>
        <p:nvPr/>
      </p:nvGrpSpPr>
      <p:grpSpPr>
        <a:xfrm>
          <a:off x="0" y="0"/>
          <a:ext cx="0" cy="0"/>
          <a:chOff x="0" y="0"/>
          <a:chExt cx="0" cy="0"/>
        </a:xfrm>
      </p:grpSpPr>
      <p:pic>
        <p:nvPicPr>
          <p:cNvPr id="365" name="Google Shape;365;p47"/>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366" name="Google Shape;366;p47"/>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67" name="Google Shape;367;p4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368" name="Shape 368"/>
        <p:cNvGrpSpPr/>
        <p:nvPr/>
      </p:nvGrpSpPr>
      <p:grpSpPr>
        <a:xfrm>
          <a:off x="0" y="0"/>
          <a:ext cx="0" cy="0"/>
          <a:chOff x="0" y="0"/>
          <a:chExt cx="0" cy="0"/>
        </a:xfrm>
      </p:grpSpPr>
      <p:pic>
        <p:nvPicPr>
          <p:cNvPr id="369" name="Google Shape;369;p48"/>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370" name="Google Shape;370;p48"/>
          <p:cNvSpPr/>
          <p:nvPr>
            <p:ph idx="2" type="pic"/>
          </p:nvPr>
        </p:nvSpPr>
        <p:spPr>
          <a:xfrm>
            <a:off x="736200" y="697613"/>
            <a:ext cx="7671600" cy="3748200"/>
          </a:xfrm>
          <a:prstGeom prst="roundRect">
            <a:avLst>
              <a:gd fmla="val 16667" name="adj"/>
            </a:avLst>
          </a:prstGeom>
          <a:noFill/>
          <a:ln>
            <a:noFill/>
          </a:ln>
        </p:spPr>
      </p:sp>
      <p:sp>
        <p:nvSpPr>
          <p:cNvPr id="371" name="Google Shape;371;p4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372" name="Google Shape;372;p48"/>
          <p:cNvGrpSpPr/>
          <p:nvPr/>
        </p:nvGrpSpPr>
        <p:grpSpPr>
          <a:xfrm>
            <a:off x="4350628" y="2217887"/>
            <a:ext cx="557044" cy="707722"/>
            <a:chOff x="5576150" y="1977075"/>
            <a:chExt cx="742725" cy="1133625"/>
          </a:xfrm>
        </p:grpSpPr>
        <p:sp>
          <p:nvSpPr>
            <p:cNvPr id="373" name="Google Shape;373;p48"/>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4" name="Google Shape;374;p48"/>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375" name="Shape 375"/>
        <p:cNvGrpSpPr/>
        <p:nvPr/>
      </p:nvGrpSpPr>
      <p:grpSpPr>
        <a:xfrm>
          <a:off x="0" y="0"/>
          <a:ext cx="0" cy="0"/>
          <a:chOff x="0" y="0"/>
          <a:chExt cx="0" cy="0"/>
        </a:xfrm>
      </p:grpSpPr>
      <p:pic>
        <p:nvPicPr>
          <p:cNvPr id="376" name="Google Shape;376;p49"/>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377" name="Google Shape;377;p49"/>
          <p:cNvSpPr/>
          <p:nvPr>
            <p:ph idx="2" type="pic"/>
          </p:nvPr>
        </p:nvSpPr>
        <p:spPr>
          <a:xfrm>
            <a:off x="736200" y="697613"/>
            <a:ext cx="7671600" cy="3748200"/>
          </a:xfrm>
          <a:prstGeom prst="roundRect">
            <a:avLst>
              <a:gd fmla="val 16667" name="adj"/>
            </a:avLst>
          </a:prstGeom>
          <a:noFill/>
          <a:ln>
            <a:noFill/>
          </a:ln>
        </p:spPr>
      </p:sp>
      <p:sp>
        <p:nvSpPr>
          <p:cNvPr id="378" name="Google Shape;378;p49"/>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379" name="Google Shape;379;p49"/>
          <p:cNvGrpSpPr/>
          <p:nvPr/>
        </p:nvGrpSpPr>
        <p:grpSpPr>
          <a:xfrm>
            <a:off x="4350628" y="2217887"/>
            <a:ext cx="557044" cy="707722"/>
            <a:chOff x="5576150" y="1977075"/>
            <a:chExt cx="742725" cy="1133625"/>
          </a:xfrm>
        </p:grpSpPr>
        <p:sp>
          <p:nvSpPr>
            <p:cNvPr id="380" name="Google Shape;380;p49"/>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1" name="Google Shape;381;p49"/>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382" name="Shape 382"/>
        <p:cNvGrpSpPr/>
        <p:nvPr/>
      </p:nvGrpSpPr>
      <p:grpSpPr>
        <a:xfrm>
          <a:off x="0" y="0"/>
          <a:ext cx="0" cy="0"/>
          <a:chOff x="0" y="0"/>
          <a:chExt cx="0" cy="0"/>
        </a:xfrm>
      </p:grpSpPr>
      <p:pic>
        <p:nvPicPr>
          <p:cNvPr id="383" name="Google Shape;383;p50"/>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384" name="Google Shape;384;p50"/>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85" name="Google Shape;385;p50"/>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386" name="Google Shape;386;p50"/>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387" name="Google Shape;387;p50"/>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388" name="Google Shape;388;p50"/>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389" name="Google Shape;389;p50"/>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390" name="Shape 390"/>
        <p:cNvGrpSpPr/>
        <p:nvPr/>
      </p:nvGrpSpPr>
      <p:grpSpPr>
        <a:xfrm>
          <a:off x="0" y="0"/>
          <a:ext cx="0" cy="0"/>
          <a:chOff x="0" y="0"/>
          <a:chExt cx="0" cy="0"/>
        </a:xfrm>
      </p:grpSpPr>
      <p:pic>
        <p:nvPicPr>
          <p:cNvPr id="391" name="Google Shape;391;p51"/>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392" name="Google Shape;392;p51"/>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393" name="Google Shape;393;p51"/>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394" name="Google Shape;394;p51"/>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395" name="Google Shape;395;p51"/>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42" name="Google Shape;42;p6"/>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43" name="Google Shape;43;p6"/>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44" name="Google Shape;44;p6"/>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5" name="Google Shape;45;p6"/>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6" name="Google Shape;46;p6"/>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7" name="Google Shape;47;p6"/>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48" name="Google Shape;48;p6"/>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9" name="Google Shape;49;p6"/>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0" name="Google Shape;50;p6"/>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1" name="Google Shape;51;p6"/>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396" name="Shape 396"/>
        <p:cNvGrpSpPr/>
        <p:nvPr/>
      </p:nvGrpSpPr>
      <p:grpSpPr>
        <a:xfrm>
          <a:off x="0" y="0"/>
          <a:ext cx="0" cy="0"/>
          <a:chOff x="0" y="0"/>
          <a:chExt cx="0" cy="0"/>
        </a:xfrm>
      </p:grpSpPr>
      <p:sp>
        <p:nvSpPr>
          <p:cNvPr id="397" name="Google Shape;397;p52"/>
          <p:cNvSpPr/>
          <p:nvPr>
            <p:ph idx="2" type="pic"/>
          </p:nvPr>
        </p:nvSpPr>
        <p:spPr>
          <a:xfrm>
            <a:off x="5257800" y="2039006"/>
            <a:ext cx="2976900" cy="2561700"/>
          </a:xfrm>
          <a:prstGeom prst="roundRect">
            <a:avLst>
              <a:gd fmla="val 16667" name="adj"/>
            </a:avLst>
          </a:prstGeom>
          <a:noFill/>
          <a:ln>
            <a:noFill/>
          </a:ln>
        </p:spPr>
      </p:sp>
      <p:pic>
        <p:nvPicPr>
          <p:cNvPr id="398" name="Google Shape;398;p52"/>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399" name="Google Shape;399;p52"/>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400" name="Google Shape;400;p52"/>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01" name="Google Shape;401;p52"/>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02" name="Google Shape;402;p52"/>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403" name="Shape 403"/>
        <p:cNvGrpSpPr/>
        <p:nvPr/>
      </p:nvGrpSpPr>
      <p:grpSpPr>
        <a:xfrm>
          <a:off x="0" y="0"/>
          <a:ext cx="0" cy="0"/>
          <a:chOff x="0" y="0"/>
          <a:chExt cx="0" cy="0"/>
        </a:xfrm>
      </p:grpSpPr>
      <p:sp>
        <p:nvSpPr>
          <p:cNvPr id="404" name="Google Shape;404;p53"/>
          <p:cNvSpPr/>
          <p:nvPr>
            <p:ph idx="2" type="pic"/>
          </p:nvPr>
        </p:nvSpPr>
        <p:spPr>
          <a:xfrm>
            <a:off x="1137750" y="2187731"/>
            <a:ext cx="3548400" cy="2275800"/>
          </a:xfrm>
          <a:prstGeom prst="roundRect">
            <a:avLst>
              <a:gd fmla="val 16667" name="adj"/>
            </a:avLst>
          </a:prstGeom>
          <a:noFill/>
          <a:ln>
            <a:noFill/>
          </a:ln>
        </p:spPr>
      </p:sp>
      <p:pic>
        <p:nvPicPr>
          <p:cNvPr id="405" name="Google Shape;405;p53"/>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406" name="Google Shape;406;p53"/>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407" name="Google Shape;407;p53"/>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08" name="Google Shape;408;p53"/>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09" name="Google Shape;409;p53"/>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410" name="Shape 410"/>
        <p:cNvGrpSpPr/>
        <p:nvPr/>
      </p:nvGrpSpPr>
      <p:grpSpPr>
        <a:xfrm>
          <a:off x="0" y="0"/>
          <a:ext cx="0" cy="0"/>
          <a:chOff x="0" y="0"/>
          <a:chExt cx="0" cy="0"/>
        </a:xfrm>
      </p:grpSpPr>
      <p:sp>
        <p:nvSpPr>
          <p:cNvPr id="411" name="Google Shape;411;p54"/>
          <p:cNvSpPr/>
          <p:nvPr>
            <p:ph idx="2" type="pic"/>
          </p:nvPr>
        </p:nvSpPr>
        <p:spPr>
          <a:xfrm>
            <a:off x="442781" y="751706"/>
            <a:ext cx="3284700" cy="3264300"/>
          </a:xfrm>
          <a:prstGeom prst="ellipse">
            <a:avLst/>
          </a:prstGeom>
          <a:noFill/>
          <a:ln>
            <a:noFill/>
          </a:ln>
        </p:spPr>
      </p:sp>
      <p:pic>
        <p:nvPicPr>
          <p:cNvPr id="412" name="Google Shape;412;p54"/>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413" name="Google Shape;413;p54"/>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414" name="Google Shape;414;p54"/>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15" name="Google Shape;415;p54"/>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416" name="Shape 416"/>
        <p:cNvGrpSpPr/>
        <p:nvPr/>
      </p:nvGrpSpPr>
      <p:grpSpPr>
        <a:xfrm>
          <a:off x="0" y="0"/>
          <a:ext cx="0" cy="0"/>
          <a:chOff x="0" y="0"/>
          <a:chExt cx="0" cy="0"/>
        </a:xfrm>
      </p:grpSpPr>
      <p:sp>
        <p:nvSpPr>
          <p:cNvPr id="417" name="Google Shape;417;p55"/>
          <p:cNvSpPr/>
          <p:nvPr>
            <p:ph idx="2" type="pic"/>
          </p:nvPr>
        </p:nvSpPr>
        <p:spPr>
          <a:xfrm>
            <a:off x="5450363" y="471581"/>
            <a:ext cx="2976900" cy="3294900"/>
          </a:xfrm>
          <a:prstGeom prst="roundRect">
            <a:avLst>
              <a:gd fmla="val 16667" name="adj"/>
            </a:avLst>
          </a:prstGeom>
          <a:noFill/>
          <a:ln>
            <a:noFill/>
          </a:ln>
        </p:spPr>
      </p:sp>
      <p:pic>
        <p:nvPicPr>
          <p:cNvPr id="418" name="Google Shape;418;p55"/>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419" name="Google Shape;419;p55"/>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420" name="Google Shape;420;p55"/>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21" name="Google Shape;421;p55"/>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422" name="Shape 422"/>
        <p:cNvGrpSpPr/>
        <p:nvPr/>
      </p:nvGrpSpPr>
      <p:grpSpPr>
        <a:xfrm>
          <a:off x="0" y="0"/>
          <a:ext cx="0" cy="0"/>
          <a:chOff x="0" y="0"/>
          <a:chExt cx="0" cy="0"/>
        </a:xfrm>
      </p:grpSpPr>
      <p:sp>
        <p:nvSpPr>
          <p:cNvPr id="423" name="Google Shape;423;p56"/>
          <p:cNvSpPr/>
          <p:nvPr>
            <p:ph idx="2" type="pic"/>
          </p:nvPr>
        </p:nvSpPr>
        <p:spPr>
          <a:xfrm>
            <a:off x="557213" y="867469"/>
            <a:ext cx="2234700" cy="3408600"/>
          </a:xfrm>
          <a:prstGeom prst="roundRect">
            <a:avLst>
              <a:gd fmla="val 16667" name="adj"/>
            </a:avLst>
          </a:prstGeom>
          <a:noFill/>
          <a:ln>
            <a:noFill/>
          </a:ln>
        </p:spPr>
      </p:sp>
      <p:pic>
        <p:nvPicPr>
          <p:cNvPr id="424" name="Google Shape;424;p56"/>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425" name="Google Shape;425;p56"/>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426" name="Google Shape;426;p56"/>
          <p:cNvGrpSpPr/>
          <p:nvPr/>
        </p:nvGrpSpPr>
        <p:grpSpPr>
          <a:xfrm>
            <a:off x="4257675" y="4333144"/>
            <a:ext cx="4943475" cy="846600"/>
            <a:chOff x="5600700" y="5777525"/>
            <a:chExt cx="6591300" cy="1128800"/>
          </a:xfrm>
        </p:grpSpPr>
        <p:pic>
          <p:nvPicPr>
            <p:cNvPr id="427" name="Google Shape;427;p56"/>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428" name="Google Shape;428;p56"/>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429" name="Google Shape;429;p56"/>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30" name="Google Shape;430;p56"/>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431" name="Shape 431"/>
        <p:cNvGrpSpPr/>
        <p:nvPr/>
      </p:nvGrpSpPr>
      <p:grpSpPr>
        <a:xfrm>
          <a:off x="0" y="0"/>
          <a:ext cx="0" cy="0"/>
          <a:chOff x="0" y="0"/>
          <a:chExt cx="0" cy="0"/>
        </a:xfrm>
      </p:grpSpPr>
      <p:sp>
        <p:nvSpPr>
          <p:cNvPr id="432" name="Google Shape;432;p57"/>
          <p:cNvSpPr/>
          <p:nvPr>
            <p:ph idx="2" type="pic"/>
          </p:nvPr>
        </p:nvSpPr>
        <p:spPr>
          <a:xfrm>
            <a:off x="4998169" y="554625"/>
            <a:ext cx="3875700" cy="3851400"/>
          </a:xfrm>
          <a:prstGeom prst="ellipse">
            <a:avLst/>
          </a:prstGeom>
          <a:noFill/>
          <a:ln>
            <a:noFill/>
          </a:ln>
        </p:spPr>
      </p:sp>
      <p:grpSp>
        <p:nvGrpSpPr>
          <p:cNvPr id="433" name="Google Shape;433;p57"/>
          <p:cNvGrpSpPr/>
          <p:nvPr/>
        </p:nvGrpSpPr>
        <p:grpSpPr>
          <a:xfrm>
            <a:off x="-442913" y="4228977"/>
            <a:ext cx="5272415" cy="1028676"/>
            <a:chOff x="-19050" y="5729200"/>
            <a:chExt cx="6610350" cy="1128800"/>
          </a:xfrm>
        </p:grpSpPr>
        <p:pic>
          <p:nvPicPr>
            <p:cNvPr id="434" name="Google Shape;434;p57"/>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435" name="Google Shape;435;p57"/>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436" name="Google Shape;436;p57"/>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437" name="Google Shape;437;p57"/>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38" name="Google Shape;438;p57"/>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439" name="Shape 439"/>
        <p:cNvGrpSpPr/>
        <p:nvPr/>
      </p:nvGrpSpPr>
      <p:grpSpPr>
        <a:xfrm>
          <a:off x="0" y="0"/>
          <a:ext cx="0" cy="0"/>
          <a:chOff x="0" y="0"/>
          <a:chExt cx="0" cy="0"/>
        </a:xfrm>
      </p:grpSpPr>
      <p:sp>
        <p:nvSpPr>
          <p:cNvPr id="440" name="Google Shape;440;p58"/>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441" name="Google Shape;441;p58"/>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442" name="Google Shape;442;p58"/>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443" name="Google Shape;443;p58"/>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444" name="Google Shape;444;p58"/>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445" name="Google Shape;445;p58"/>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446" name="Google Shape;446;p58"/>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447" name="Google Shape;447;p58"/>
          <p:cNvSpPr/>
          <p:nvPr>
            <p:ph idx="2" type="pic"/>
          </p:nvPr>
        </p:nvSpPr>
        <p:spPr>
          <a:xfrm>
            <a:off x="5255306" y="2295338"/>
            <a:ext cx="3548400" cy="2482800"/>
          </a:xfrm>
          <a:prstGeom prst="roundRect">
            <a:avLst>
              <a:gd fmla="val 16667" name="adj"/>
            </a:avLst>
          </a:prstGeom>
          <a:noFill/>
          <a:ln>
            <a:noFill/>
          </a:ln>
        </p:spPr>
      </p:sp>
      <p:sp>
        <p:nvSpPr>
          <p:cNvPr id="448" name="Google Shape;448;p58"/>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449" name="Shape 449"/>
        <p:cNvGrpSpPr/>
        <p:nvPr/>
      </p:nvGrpSpPr>
      <p:grpSpPr>
        <a:xfrm>
          <a:off x="0" y="0"/>
          <a:ext cx="0" cy="0"/>
          <a:chOff x="0" y="0"/>
          <a:chExt cx="0" cy="0"/>
        </a:xfrm>
      </p:grpSpPr>
      <p:sp>
        <p:nvSpPr>
          <p:cNvPr id="450" name="Google Shape;450;p59"/>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451" name="Google Shape;451;p59"/>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452" name="Google Shape;452;p59"/>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453" name="Google Shape;453;p59"/>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454" name="Google Shape;454;p59"/>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455" name="Google Shape;455;p59"/>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456" name="Google Shape;456;p59"/>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457" name="Google Shape;457;p59"/>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8" name="Google Shape;458;p59"/>
          <p:cNvSpPr/>
          <p:nvPr>
            <p:ph idx="2" type="pic"/>
          </p:nvPr>
        </p:nvSpPr>
        <p:spPr>
          <a:xfrm>
            <a:off x="5255306" y="2295338"/>
            <a:ext cx="3548400" cy="2482800"/>
          </a:xfrm>
          <a:prstGeom prst="roundRect">
            <a:avLst>
              <a:gd fmla="val 16667" name="adj"/>
            </a:avLst>
          </a:prstGeom>
          <a:noFill/>
          <a:ln>
            <a:noFill/>
          </a:ln>
        </p:spPr>
      </p:sp>
      <p:sp>
        <p:nvSpPr>
          <p:cNvPr id="459" name="Google Shape;459;p59"/>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460" name="Shape 460"/>
        <p:cNvGrpSpPr/>
        <p:nvPr/>
      </p:nvGrpSpPr>
      <p:grpSpPr>
        <a:xfrm>
          <a:off x="0" y="0"/>
          <a:ext cx="0" cy="0"/>
          <a:chOff x="0" y="0"/>
          <a:chExt cx="0" cy="0"/>
        </a:xfrm>
      </p:grpSpPr>
      <p:sp>
        <p:nvSpPr>
          <p:cNvPr id="461" name="Google Shape;461;p60"/>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462" name="Google Shape;462;p60"/>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463" name="Google Shape;463;p60"/>
          <p:cNvGrpSpPr/>
          <p:nvPr/>
        </p:nvGrpSpPr>
        <p:grpSpPr>
          <a:xfrm>
            <a:off x="1078650" y="3186113"/>
            <a:ext cx="6986700" cy="1243125"/>
            <a:chOff x="1352550" y="2038350"/>
            <a:chExt cx="9315600" cy="1657500"/>
          </a:xfrm>
        </p:grpSpPr>
        <p:sp>
          <p:nvSpPr>
            <p:cNvPr id="464" name="Google Shape;464;p60"/>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5" name="Google Shape;465;p60"/>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466" name="Google Shape;466;p60"/>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467" name="Google Shape;467;p60"/>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68" name="Google Shape;468;p60"/>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469" name="Google Shape;469;p60"/>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70" name="Google Shape;470;p60"/>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71" name="Google Shape;471;p60"/>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72" name="Google Shape;472;p60"/>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473" name="Shape 473"/>
        <p:cNvGrpSpPr/>
        <p:nvPr/>
      </p:nvGrpSpPr>
      <p:grpSpPr>
        <a:xfrm>
          <a:off x="0" y="0"/>
          <a:ext cx="0" cy="0"/>
          <a:chOff x="0" y="0"/>
          <a:chExt cx="0" cy="0"/>
        </a:xfrm>
      </p:grpSpPr>
      <p:sp>
        <p:nvSpPr>
          <p:cNvPr id="474" name="Google Shape;474;p61"/>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475" name="Google Shape;475;p61"/>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476" name="Google Shape;476;p61"/>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77" name="Google Shape;477;p61"/>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78" name="Google Shape;478;p61"/>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79" name="Google Shape;479;p61"/>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80" name="Google Shape;480;p61"/>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81" name="Google Shape;481;p61"/>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82" name="Google Shape;482;p61"/>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83" name="Google Shape;483;p61"/>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84" name="Google Shape;484;p61"/>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52" name="Shape 52"/>
        <p:cNvGrpSpPr/>
        <p:nvPr/>
      </p:nvGrpSpPr>
      <p:grpSpPr>
        <a:xfrm>
          <a:off x="0" y="0"/>
          <a:ext cx="0" cy="0"/>
          <a:chOff x="0" y="0"/>
          <a:chExt cx="0" cy="0"/>
        </a:xfrm>
      </p:grpSpPr>
      <p:pic>
        <p:nvPicPr>
          <p:cNvPr id="53" name="Google Shape;53;p7"/>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54" name="Google Shape;54;p7"/>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55" name="Google Shape;55;p7"/>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485" name="Shape 485"/>
        <p:cNvGrpSpPr/>
        <p:nvPr/>
      </p:nvGrpSpPr>
      <p:grpSpPr>
        <a:xfrm>
          <a:off x="0" y="0"/>
          <a:ext cx="0" cy="0"/>
          <a:chOff x="0" y="0"/>
          <a:chExt cx="0" cy="0"/>
        </a:xfrm>
      </p:grpSpPr>
      <p:sp>
        <p:nvSpPr>
          <p:cNvPr id="486" name="Google Shape;486;p62"/>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487" name="Google Shape;487;p62"/>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488" name="Google Shape;488;p62"/>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489" name="Google Shape;489;p62"/>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490" name="Google Shape;490;p62"/>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491" name="Google Shape;491;p62"/>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492" name="Google Shape;492;p62"/>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493" name="Google Shape;493;p62"/>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494" name="Google Shape;494;p62"/>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495" name="Google Shape;495;p62"/>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496" name="Shape 496"/>
        <p:cNvGrpSpPr/>
        <p:nvPr/>
      </p:nvGrpSpPr>
      <p:grpSpPr>
        <a:xfrm>
          <a:off x="0" y="0"/>
          <a:ext cx="0" cy="0"/>
          <a:chOff x="0" y="0"/>
          <a:chExt cx="0" cy="0"/>
        </a:xfrm>
      </p:grpSpPr>
      <p:sp>
        <p:nvSpPr>
          <p:cNvPr id="497" name="Google Shape;497;p63"/>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498" name="Google Shape;498;p63"/>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499" name="Google Shape;499;p63"/>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00" name="Google Shape;500;p63"/>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01" name="Google Shape;501;p63"/>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02" name="Google Shape;502;p63"/>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03" name="Google Shape;503;p63"/>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04" name="Google Shape;504;p63"/>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505" name="Google Shape;505;p63"/>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506" name="Google Shape;506;p63"/>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507" name="Google Shape;507;p63"/>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508" name="Google Shape;508;p63"/>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509" name="Google Shape;509;p63"/>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10" name="Google Shape;510;p63"/>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11" name="Google Shape;511;p63"/>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12" name="Google Shape;512;p63"/>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13" name="Google Shape;513;p63"/>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14" name="Google Shape;514;p63"/>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15" name="Google Shape;515;p63"/>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16" name="Google Shape;516;p63"/>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517" name="Shape 517"/>
        <p:cNvGrpSpPr/>
        <p:nvPr/>
      </p:nvGrpSpPr>
      <p:grpSpPr>
        <a:xfrm>
          <a:off x="0" y="0"/>
          <a:ext cx="0" cy="0"/>
          <a:chOff x="0" y="0"/>
          <a:chExt cx="0" cy="0"/>
        </a:xfrm>
      </p:grpSpPr>
      <p:sp>
        <p:nvSpPr>
          <p:cNvPr id="518" name="Google Shape;518;p64"/>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19" name="Google Shape;519;p64"/>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0" name="Google Shape;520;p64"/>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1" name="Google Shape;521;p64"/>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2" name="Google Shape;522;p64"/>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3" name="Google Shape;523;p64"/>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4" name="Google Shape;524;p64"/>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5" name="Google Shape;525;p64"/>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6" name="Google Shape;526;p64"/>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7" name="Google Shape;527;p64"/>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528" name="Google Shape;528;p64"/>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529" name="Google Shape;529;p64"/>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530" name="Google Shape;530;p64"/>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531" name="Google Shape;531;p64"/>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32" name="Google Shape;532;p64"/>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33" name="Google Shape;533;p64"/>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34" name="Google Shape;534;p64"/>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535" name="Shape 535"/>
        <p:cNvGrpSpPr/>
        <p:nvPr/>
      </p:nvGrpSpPr>
      <p:grpSpPr>
        <a:xfrm>
          <a:off x="0" y="0"/>
          <a:ext cx="0" cy="0"/>
          <a:chOff x="0" y="0"/>
          <a:chExt cx="0" cy="0"/>
        </a:xfrm>
      </p:grpSpPr>
      <p:pic>
        <p:nvPicPr>
          <p:cNvPr id="536" name="Google Shape;536;p65"/>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537" name="Google Shape;537;p65"/>
          <p:cNvGrpSpPr/>
          <p:nvPr/>
        </p:nvGrpSpPr>
        <p:grpSpPr>
          <a:xfrm flipH="1" rot="10800000">
            <a:off x="4930856" y="0"/>
            <a:ext cx="4943475" cy="846600"/>
            <a:chOff x="5600700" y="5777525"/>
            <a:chExt cx="6591300" cy="1128800"/>
          </a:xfrm>
        </p:grpSpPr>
        <p:pic>
          <p:nvPicPr>
            <p:cNvPr id="538" name="Google Shape;538;p65"/>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539" name="Google Shape;539;p65"/>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540" name="Google Shape;540;p65"/>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41" name="Google Shape;541;p65"/>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42" name="Google Shape;542;p65"/>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43" name="Google Shape;543;p65"/>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44" name="Google Shape;544;p65"/>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45" name="Google Shape;545;p65"/>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546" name="Shape 546"/>
        <p:cNvGrpSpPr/>
        <p:nvPr/>
      </p:nvGrpSpPr>
      <p:grpSpPr>
        <a:xfrm>
          <a:off x="0" y="0"/>
          <a:ext cx="0" cy="0"/>
          <a:chOff x="0" y="0"/>
          <a:chExt cx="0" cy="0"/>
        </a:xfrm>
      </p:grpSpPr>
      <p:pic>
        <p:nvPicPr>
          <p:cNvPr id="547" name="Google Shape;547;p66"/>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548" name="Google Shape;548;p66"/>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549" name="Google Shape;549;p66"/>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50" name="Google Shape;550;p66"/>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51" name="Google Shape;551;p66"/>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52" name="Google Shape;552;p66"/>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53" name="Google Shape;553;p66"/>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54" name="Google Shape;554;p66"/>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555" name="Shape 555"/>
        <p:cNvGrpSpPr/>
        <p:nvPr/>
      </p:nvGrpSpPr>
      <p:grpSpPr>
        <a:xfrm>
          <a:off x="0" y="0"/>
          <a:ext cx="0" cy="0"/>
          <a:chOff x="0" y="0"/>
          <a:chExt cx="0" cy="0"/>
        </a:xfrm>
      </p:grpSpPr>
      <p:pic>
        <p:nvPicPr>
          <p:cNvPr id="556" name="Google Shape;556;p67"/>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557" name="Google Shape;557;p67"/>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58" name="Google Shape;558;p67"/>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59" name="Google Shape;559;p67"/>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560" name="Google Shape;560;p67"/>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61" name="Google Shape;561;p67"/>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562" name="Shape 562"/>
        <p:cNvGrpSpPr/>
        <p:nvPr/>
      </p:nvGrpSpPr>
      <p:grpSpPr>
        <a:xfrm>
          <a:off x="0" y="0"/>
          <a:ext cx="0" cy="0"/>
          <a:chOff x="0" y="0"/>
          <a:chExt cx="0" cy="0"/>
        </a:xfrm>
      </p:grpSpPr>
      <p:pic>
        <p:nvPicPr>
          <p:cNvPr id="563" name="Google Shape;563;p68"/>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564" name="Google Shape;564;p68"/>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565" name="Google Shape;565;p68"/>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66" name="Google Shape;566;p68"/>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67" name="Google Shape;567;p68"/>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68" name="Google Shape;568;p68"/>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69" name="Google Shape;569;p68"/>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70" name="Google Shape;570;p68"/>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571" name="Shape 571"/>
        <p:cNvGrpSpPr/>
        <p:nvPr/>
      </p:nvGrpSpPr>
      <p:grpSpPr>
        <a:xfrm>
          <a:off x="0" y="0"/>
          <a:ext cx="0" cy="0"/>
          <a:chOff x="0" y="0"/>
          <a:chExt cx="0" cy="0"/>
        </a:xfrm>
      </p:grpSpPr>
      <p:pic>
        <p:nvPicPr>
          <p:cNvPr id="572" name="Google Shape;572;p69"/>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573" name="Google Shape;573;p69"/>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74" name="Google Shape;574;p69"/>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75" name="Google Shape;575;p69"/>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76" name="Google Shape;576;p69"/>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577" name="Shape 577"/>
        <p:cNvGrpSpPr/>
        <p:nvPr/>
      </p:nvGrpSpPr>
      <p:grpSpPr>
        <a:xfrm>
          <a:off x="0" y="0"/>
          <a:ext cx="0" cy="0"/>
          <a:chOff x="0" y="0"/>
          <a:chExt cx="0" cy="0"/>
        </a:xfrm>
      </p:grpSpPr>
      <p:sp>
        <p:nvSpPr>
          <p:cNvPr id="578" name="Google Shape;578;p70"/>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9" name="Google Shape;579;p70"/>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0" name="Google Shape;580;p70"/>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81" name="Google Shape;581;p70"/>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582" name="Google Shape;582;p70"/>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583" name="Google Shape;583;p70"/>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584" name="Google Shape;584;p70"/>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5" name="Google Shape;585;p70"/>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586" name="Google Shape;586;p70"/>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587" name="Google Shape;587;p70"/>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588" name="Google Shape;588;p70"/>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589" name="Google Shape;589;p70"/>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590" name="Google Shape;590;p70"/>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591" name="Google Shape;591;p70"/>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592" name="Google Shape;592;p70"/>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593" name="Google Shape;593;p70"/>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594" name="Google Shape;594;p70"/>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595" name="Google Shape;595;p70"/>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596" name="Shape 596"/>
        <p:cNvGrpSpPr/>
        <p:nvPr/>
      </p:nvGrpSpPr>
      <p:grpSpPr>
        <a:xfrm>
          <a:off x="0" y="0"/>
          <a:ext cx="0" cy="0"/>
          <a:chOff x="0" y="0"/>
          <a:chExt cx="0" cy="0"/>
        </a:xfrm>
      </p:grpSpPr>
      <p:pic>
        <p:nvPicPr>
          <p:cNvPr id="597" name="Google Shape;597;p71"/>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59" name="Google Shape;59;p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0" name="Google Shape;60;p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3)">
  <p:cSld name="1_Custom Layout_2">
    <p:spTree>
      <p:nvGrpSpPr>
        <p:cNvPr id="598" name="Shape 598"/>
        <p:cNvGrpSpPr/>
        <p:nvPr/>
      </p:nvGrpSpPr>
      <p:grpSpPr>
        <a:xfrm>
          <a:off x="0" y="0"/>
          <a:ext cx="0" cy="0"/>
          <a:chOff x="0" y="0"/>
          <a:chExt cx="0" cy="0"/>
        </a:xfrm>
      </p:grpSpPr>
      <p:sp>
        <p:nvSpPr>
          <p:cNvPr id="599" name="Google Shape;599;p72"/>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600" name="Google Shape;600;p72"/>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601" name="Google Shape;601;p72"/>
          <p:cNvSpPr/>
          <p:nvPr/>
        </p:nvSpPr>
        <p:spPr>
          <a:xfrm rot="10800000">
            <a:off x="2532600" y="169915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602" name="Google Shape;602;p72"/>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603" name="Google Shape;603;p72"/>
          <p:cNvSpPr/>
          <p:nvPr/>
        </p:nvSpPr>
        <p:spPr>
          <a:xfrm rot="10800000">
            <a:off x="2532600" y="261194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04" name="Google Shape;604;p72"/>
          <p:cNvSpPr/>
          <p:nvPr/>
        </p:nvSpPr>
        <p:spPr>
          <a:xfrm rot="10800000">
            <a:off x="2532600" y="352473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05" name="Google Shape;605;p72"/>
          <p:cNvSpPr txBox="1"/>
          <p:nvPr>
            <p:ph idx="1" type="subTitle"/>
          </p:nvPr>
        </p:nvSpPr>
        <p:spPr>
          <a:xfrm>
            <a:off x="2706244" y="1699075"/>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06" name="Google Shape;606;p72"/>
          <p:cNvSpPr txBox="1"/>
          <p:nvPr>
            <p:ph idx="2" type="subTitle"/>
          </p:nvPr>
        </p:nvSpPr>
        <p:spPr>
          <a:xfrm>
            <a:off x="2706244" y="2611872"/>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07" name="Google Shape;607;p72"/>
          <p:cNvSpPr txBox="1"/>
          <p:nvPr>
            <p:ph idx="3" type="subTitle"/>
          </p:nvPr>
        </p:nvSpPr>
        <p:spPr>
          <a:xfrm>
            <a:off x="2706244" y="3524659"/>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8" name="Shape 608"/>
        <p:cNvGrpSpPr/>
        <p:nvPr/>
      </p:nvGrpSpPr>
      <p:grpSpPr>
        <a:xfrm>
          <a:off x="0" y="0"/>
          <a:ext cx="0" cy="0"/>
          <a:chOff x="0" y="0"/>
          <a:chExt cx="0" cy="0"/>
        </a:xfrm>
      </p:grpSpPr>
      <p:sp>
        <p:nvSpPr>
          <p:cNvPr id="609" name="Google Shape;609;p7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610" name="Google Shape;610;p7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1" name="Google Shape;611;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2" name="Shape 612"/>
        <p:cNvGrpSpPr/>
        <p:nvPr/>
      </p:nvGrpSpPr>
      <p:grpSpPr>
        <a:xfrm>
          <a:off x="0" y="0"/>
          <a:ext cx="0" cy="0"/>
          <a:chOff x="0" y="0"/>
          <a:chExt cx="0" cy="0"/>
        </a:xfrm>
      </p:grpSpPr>
      <p:sp>
        <p:nvSpPr>
          <p:cNvPr id="613" name="Google Shape;613;p7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14" name="Google Shape;614;p7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15" name="Google Shape;615;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6" name="Shape 616"/>
        <p:cNvGrpSpPr/>
        <p:nvPr/>
      </p:nvGrpSpPr>
      <p:grpSpPr>
        <a:xfrm>
          <a:off x="0" y="0"/>
          <a:ext cx="0" cy="0"/>
          <a:chOff x="0" y="0"/>
          <a:chExt cx="0" cy="0"/>
        </a:xfrm>
      </p:grpSpPr>
      <p:sp>
        <p:nvSpPr>
          <p:cNvPr id="617" name="Google Shape;617;p7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18" name="Google Shape;618;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6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63" name="Google Shape;63;p9"/>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64" name="Google Shape;64;p9"/>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5" name="Google Shape;65;p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66"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68" name="Google Shape;68;p10"/>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9" name="Google Shape;69;p1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7.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theme" Target="../theme/theme3.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www.youtube.com/watch?v=GWqTzelTGLY" TargetMode="External"/><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5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53.jpg"/><Relationship Id="rId4" Type="http://schemas.openxmlformats.org/officeDocument/2006/relationships/hyperlink" Target="https://www.freepik.com/free-photo/portrait-sad-girl-with-crossed-arms-sitting-near-teddy-bear-gray-sofa_3730687.htm#query=sad%20kid&amp;position=10&amp;from_view=search&amp;track=ai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4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4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5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http://www.youtube.com/watch?v=h3nhM9UlJjc" TargetMode="External"/><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4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6"/>
          <p:cNvSpPr txBox="1"/>
          <p:nvPr>
            <p:ph type="title"/>
          </p:nvPr>
        </p:nvSpPr>
        <p:spPr>
          <a:xfrm>
            <a:off x="1207350" y="1917188"/>
            <a:ext cx="67293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Lesson 2: </a:t>
            </a:r>
            <a:endParaRPr/>
          </a:p>
          <a:p>
            <a:pPr indent="0" lvl="0" marL="0" rtl="0" algn="ctr">
              <a:spcBef>
                <a:spcPts val="0"/>
              </a:spcBef>
              <a:spcAft>
                <a:spcPts val="0"/>
              </a:spcAft>
              <a:buNone/>
            </a:pPr>
            <a:r>
              <a:rPr lang="en"/>
              <a:t>Abuse Prevention</a:t>
            </a:r>
            <a:endParaRPr/>
          </a:p>
        </p:txBody>
      </p:sp>
      <p:sp>
        <p:nvSpPr>
          <p:cNvPr id="624" name="Google Shape;624;p76"/>
          <p:cNvSpPr txBox="1"/>
          <p:nvPr/>
        </p:nvSpPr>
        <p:spPr>
          <a:xfrm>
            <a:off x="3072000" y="59525"/>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43919B"/>
                </a:solidFill>
                <a:latin typeface="Cabin"/>
                <a:ea typeface="Cabin"/>
                <a:cs typeface="Cabin"/>
                <a:sym typeface="Cabin"/>
              </a:rPr>
              <a:t>Nest© SB9 Curriculum</a:t>
            </a:r>
            <a:endParaRPr b="1" sz="2200">
              <a:solidFill>
                <a:srgbClr val="43919B"/>
              </a:solidFill>
              <a:latin typeface="Cabin"/>
              <a:ea typeface="Cabin"/>
              <a:cs typeface="Cabin"/>
              <a:sym typeface="Cabin"/>
            </a:endParaRPr>
          </a:p>
        </p:txBody>
      </p:sp>
      <p:sp>
        <p:nvSpPr>
          <p:cNvPr id="625" name="Google Shape;625;p76"/>
          <p:cNvSpPr txBox="1"/>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900">
                <a:solidFill>
                  <a:srgbClr val="FFFFFF"/>
                </a:solidFill>
                <a:latin typeface="Cabin"/>
                <a:ea typeface="Cabin"/>
                <a:cs typeface="Cabin"/>
                <a:sym typeface="Cabin"/>
              </a:rPr>
              <a:t>Grade 4</a:t>
            </a:r>
            <a:endParaRPr b="1" sz="1900">
              <a:solidFill>
                <a:srgbClr val="FFFFFF"/>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85"/>
          <p:cNvSpPr txBox="1"/>
          <p:nvPr>
            <p:ph type="title"/>
          </p:nvPr>
        </p:nvSpPr>
        <p:spPr>
          <a:xfrm>
            <a:off x="1137750" y="609881"/>
            <a:ext cx="5668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Bathing Suit Rule</a:t>
            </a:r>
            <a:endParaRPr/>
          </a:p>
        </p:txBody>
      </p:sp>
      <p:sp>
        <p:nvSpPr>
          <p:cNvPr id="692" name="Google Shape;692;p85"/>
          <p:cNvSpPr txBox="1"/>
          <p:nvPr>
            <p:ph idx="1" type="body"/>
          </p:nvPr>
        </p:nvSpPr>
        <p:spPr>
          <a:xfrm>
            <a:off x="4572000" y="2387900"/>
            <a:ext cx="40830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Think about the area your bathing suit covers.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 private area. </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
              <a:t>ALL ADULTS KNOW THE BATHING SUIT RULE. </a:t>
            </a:r>
            <a:endParaRPr b="1" i="1"/>
          </a:p>
        </p:txBody>
      </p:sp>
      <p:pic>
        <p:nvPicPr>
          <p:cNvPr id="693" name="Google Shape;693;p85"/>
          <p:cNvPicPr preferRelativeResize="0"/>
          <p:nvPr>
            <p:ph idx="2" type="pic"/>
          </p:nvPr>
        </p:nvPicPr>
        <p:blipFill rotWithShape="1">
          <a:blip r:embed="rId3">
            <a:alphaModFix/>
          </a:blip>
          <a:srcRect b="3113" l="2453" r="2453" t="3104"/>
          <a:stretch/>
        </p:blipFill>
        <p:spPr>
          <a:xfrm>
            <a:off x="1137750" y="1868675"/>
            <a:ext cx="2812500" cy="2795100"/>
          </a:xfrm>
          <a:prstGeom prst="ellipse">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86"/>
          <p:cNvPicPr preferRelativeResize="0"/>
          <p:nvPr>
            <p:ph idx="2" type="pic"/>
          </p:nvPr>
        </p:nvPicPr>
        <p:blipFill rotWithShape="1">
          <a:blip r:embed="rId3">
            <a:alphaModFix/>
          </a:blip>
          <a:srcRect b="0" l="2061" r="2051" t="0"/>
          <a:stretch/>
        </p:blipFill>
        <p:spPr>
          <a:xfrm>
            <a:off x="557213" y="867469"/>
            <a:ext cx="2234700" cy="3408600"/>
          </a:xfrm>
          <a:prstGeom prst="roundRect">
            <a:avLst>
              <a:gd fmla="val 16667" name="adj"/>
            </a:avLst>
          </a:prstGeom>
        </p:spPr>
      </p:pic>
      <p:sp>
        <p:nvSpPr>
          <p:cNvPr id="699" name="Google Shape;699;p86"/>
          <p:cNvSpPr txBox="1"/>
          <p:nvPr>
            <p:ph type="title"/>
          </p:nvPr>
        </p:nvSpPr>
        <p:spPr>
          <a:xfrm>
            <a:off x="3692888" y="1174163"/>
            <a:ext cx="51423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Bathing Suit Rule</a:t>
            </a:r>
            <a:endParaRPr/>
          </a:p>
        </p:txBody>
      </p:sp>
      <p:sp>
        <p:nvSpPr>
          <p:cNvPr id="700" name="Google Shape;700;p86"/>
          <p:cNvSpPr txBox="1"/>
          <p:nvPr>
            <p:ph idx="1" type="body"/>
          </p:nvPr>
        </p:nvSpPr>
        <p:spPr>
          <a:xfrm>
            <a:off x="3692888" y="2432963"/>
            <a:ext cx="4943400" cy="18009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sz="1800"/>
              <a:t>It is </a:t>
            </a:r>
            <a:r>
              <a:rPr b="1" i="1" lang="en" sz="1800"/>
              <a:t>NEVER</a:t>
            </a:r>
            <a:r>
              <a:rPr lang="en" sz="1800"/>
              <a:t> okay for: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An adult or child to </a:t>
            </a:r>
            <a:r>
              <a:rPr lang="en" sz="1800" u="sng"/>
              <a:t>touch</a:t>
            </a:r>
            <a:r>
              <a:rPr lang="en" sz="1800"/>
              <a:t> this area </a:t>
            </a:r>
            <a:endParaRPr sz="1800"/>
          </a:p>
          <a:p>
            <a:pPr indent="-342900" lvl="0" marL="457200" rtl="0" algn="l">
              <a:spcBef>
                <a:spcPts val="0"/>
              </a:spcBef>
              <a:spcAft>
                <a:spcPts val="0"/>
              </a:spcAft>
              <a:buSzPts val="1800"/>
              <a:buChar char="●"/>
            </a:pPr>
            <a:r>
              <a:rPr lang="en" sz="1800" u="sng"/>
              <a:t>You to touch</a:t>
            </a:r>
            <a:r>
              <a:rPr lang="en" sz="1800"/>
              <a:t> someone’s bathing suit area</a:t>
            </a:r>
            <a:endParaRPr sz="1800"/>
          </a:p>
          <a:p>
            <a:pPr indent="-342900" lvl="0" marL="457200" rtl="0" algn="l">
              <a:spcBef>
                <a:spcPts val="0"/>
              </a:spcBef>
              <a:spcAft>
                <a:spcPts val="0"/>
              </a:spcAft>
              <a:buSzPts val="1800"/>
              <a:buChar char="●"/>
            </a:pPr>
            <a:r>
              <a:rPr lang="en" sz="1800"/>
              <a:t>Someone to </a:t>
            </a:r>
            <a:r>
              <a:rPr lang="en" sz="1800" u="sng"/>
              <a:t>show you</a:t>
            </a:r>
            <a:r>
              <a:rPr lang="en" sz="1800"/>
              <a:t> theirs or </a:t>
            </a:r>
            <a:r>
              <a:rPr lang="en" sz="1800" u="sng"/>
              <a:t>ask to see</a:t>
            </a:r>
            <a:r>
              <a:rPr lang="en" sz="1800"/>
              <a:t> yours.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descr="Protect Yourself Rules - Grades 4-6 Lesson 5 - Tell&#10;&#10;The nonprofit Barbara Sinatra Children’s Center Foundation in conjunction with Wonder Media has developed a national campaign on a child abuse awareness and prevention.&#10;&#10;The program’s main goal is to educate children about what to do when confronted with abusive behavior, safe and unsafe touches, going to a parent or another trusted adult if they are confronted in an unsafe situation, and that it is not their fault. An “Unsafe Touch” is defined as touching private parts of the body that are covered by a bathing suit. Stranger safety, Internet safety and other situations are also presented.&#10;&#10;The program has been developed and scripted by child advocates, therapists, and national scholars and tested at various stages of development with students, teachers, school administrators, parents, and experts in the field of child abuse." id="705" name="Google Shape;705;p87" title="Protect Yourself Rules - Tell">
            <a:hlinkClick r:id="rId3"/>
          </p:cNvPr>
          <p:cNvPicPr preferRelativeResize="0"/>
          <p:nvPr/>
        </p:nvPicPr>
        <p:blipFill>
          <a:blip r:embed="rId4">
            <a:alphaModFix/>
          </a:blip>
          <a:stretch>
            <a:fillRect/>
          </a:stretch>
        </p:blipFill>
        <p:spPr>
          <a:xfrm>
            <a:off x="1471475" y="469100"/>
            <a:ext cx="6201050" cy="4205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8"/>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Reflect &amp; Share</a:t>
            </a:r>
            <a:endParaRPr/>
          </a:p>
        </p:txBody>
      </p:sp>
      <p:sp>
        <p:nvSpPr>
          <p:cNvPr id="711" name="Google Shape;711;p88"/>
          <p:cNvSpPr txBox="1"/>
          <p:nvPr>
            <p:ph idx="2" type="title"/>
          </p:nvPr>
        </p:nvSpPr>
        <p:spPr>
          <a:xfrm>
            <a:off x="685800" y="1941425"/>
            <a:ext cx="25485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Turn and Talk to your neighbor:</a:t>
            </a:r>
            <a:endParaRPr/>
          </a:p>
        </p:txBody>
      </p:sp>
      <p:sp>
        <p:nvSpPr>
          <p:cNvPr id="712" name="Google Shape;712;p88"/>
          <p:cNvSpPr txBox="1"/>
          <p:nvPr>
            <p:ph idx="1" type="body"/>
          </p:nvPr>
        </p:nvSpPr>
        <p:spPr>
          <a:xfrm>
            <a:off x="3728475" y="1955450"/>
            <a:ext cx="4694700" cy="2275800"/>
          </a:xfrm>
          <a:prstGeom prst="rect">
            <a:avLst/>
          </a:prstGeom>
        </p:spPr>
        <p:txBody>
          <a:bodyPr anchorCtr="0" anchor="t" bIns="68575" lIns="68575" spcFirstLastPara="1" rIns="68575" wrap="square" tIns="68575">
            <a:noAutofit/>
          </a:bodyPr>
          <a:lstStyle/>
          <a:p>
            <a:pPr indent="-368300" lvl="0" marL="457200" rtl="0" algn="l">
              <a:spcBef>
                <a:spcPts val="0"/>
              </a:spcBef>
              <a:spcAft>
                <a:spcPts val="0"/>
              </a:spcAft>
              <a:buSzPts val="2200"/>
              <a:buAutoNum type="arabicPeriod"/>
            </a:pPr>
            <a:r>
              <a:rPr lang="en" sz="2200"/>
              <a:t>What did you think of the video?</a:t>
            </a:r>
            <a:endParaRPr sz="2200"/>
          </a:p>
          <a:p>
            <a:pPr indent="-368300" lvl="0" marL="457200" rtl="0" algn="l">
              <a:spcBef>
                <a:spcPts val="0"/>
              </a:spcBef>
              <a:spcAft>
                <a:spcPts val="0"/>
              </a:spcAft>
              <a:buSzPts val="2200"/>
              <a:buAutoNum type="arabicPeriod"/>
            </a:pPr>
            <a:r>
              <a:rPr lang="en" sz="2200"/>
              <a:t>If you were in his shoes, how would you response?</a:t>
            </a:r>
            <a:endParaRPr sz="2200"/>
          </a:p>
          <a:p>
            <a:pPr indent="-368300" lvl="0" marL="457200" rtl="0" algn="l">
              <a:spcBef>
                <a:spcPts val="0"/>
              </a:spcBef>
              <a:spcAft>
                <a:spcPts val="0"/>
              </a:spcAft>
              <a:buSzPts val="2200"/>
              <a:buAutoNum type="arabicPeriod"/>
            </a:pPr>
            <a:r>
              <a:rPr lang="en" sz="2200"/>
              <a:t>Who should be blamed for this situation?</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9"/>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Reflect &amp; Share</a:t>
            </a:r>
            <a:endParaRPr/>
          </a:p>
        </p:txBody>
      </p:sp>
      <p:sp>
        <p:nvSpPr>
          <p:cNvPr id="718" name="Google Shape;718;p89"/>
          <p:cNvSpPr txBox="1"/>
          <p:nvPr>
            <p:ph idx="2" type="title"/>
          </p:nvPr>
        </p:nvSpPr>
        <p:spPr>
          <a:xfrm>
            <a:off x="685800" y="1941431"/>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2600"/>
              <a:t>Abuse Can Be:	</a:t>
            </a:r>
            <a:endParaRPr sz="2600"/>
          </a:p>
        </p:txBody>
      </p:sp>
      <p:sp>
        <p:nvSpPr>
          <p:cNvPr id="719" name="Google Shape;719;p89"/>
          <p:cNvSpPr txBox="1"/>
          <p:nvPr>
            <p:ph idx="1" type="body"/>
          </p:nvPr>
        </p:nvSpPr>
        <p:spPr>
          <a:xfrm>
            <a:off x="4366050" y="1955456"/>
            <a:ext cx="40572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2600"/>
              <a:t>Physical</a:t>
            </a:r>
            <a:endParaRPr sz="2600"/>
          </a:p>
          <a:p>
            <a:pPr indent="0" lvl="0" marL="0" rtl="0" algn="l">
              <a:spcBef>
                <a:spcPts val="0"/>
              </a:spcBef>
              <a:spcAft>
                <a:spcPts val="0"/>
              </a:spcAft>
              <a:buNone/>
            </a:pPr>
            <a:r>
              <a:rPr lang="en" sz="2600"/>
              <a:t>Sexual</a:t>
            </a:r>
            <a:endParaRPr sz="2600"/>
          </a:p>
          <a:p>
            <a:pPr indent="0" lvl="0" marL="0" rtl="0" algn="l">
              <a:spcBef>
                <a:spcPts val="0"/>
              </a:spcBef>
              <a:spcAft>
                <a:spcPts val="0"/>
              </a:spcAft>
              <a:buNone/>
            </a:pPr>
            <a:r>
              <a:rPr lang="en" sz="2600"/>
              <a:t>Emotional</a:t>
            </a:r>
            <a:endParaRPr sz="2600"/>
          </a:p>
          <a:p>
            <a:pPr indent="0" lvl="0" marL="0" rtl="0" algn="l">
              <a:spcBef>
                <a:spcPts val="0"/>
              </a:spcBef>
              <a:spcAft>
                <a:spcPts val="0"/>
              </a:spcAft>
              <a:buNone/>
            </a:pPr>
            <a:r>
              <a:rPr lang="en" sz="2600"/>
              <a:t>Neglect</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0" st="0"/>
                                            </p:txEl>
                                          </p:spTgt>
                                        </p:tgtEl>
                                        <p:attrNameLst>
                                          <p:attrName>style.visibility</p:attrName>
                                        </p:attrNameLst>
                                      </p:cBhvr>
                                      <p:to>
                                        <p:strVal val="visible"/>
                                      </p:to>
                                    </p:set>
                                    <p:animEffect filter="fade" transition="in">
                                      <p:cBhvr>
                                        <p:cTn dur="1000"/>
                                        <p:tgtEl>
                                          <p:spTgt spid="7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1" st="1"/>
                                            </p:txEl>
                                          </p:spTgt>
                                        </p:tgtEl>
                                        <p:attrNameLst>
                                          <p:attrName>style.visibility</p:attrName>
                                        </p:attrNameLst>
                                      </p:cBhvr>
                                      <p:to>
                                        <p:strVal val="visible"/>
                                      </p:to>
                                    </p:set>
                                    <p:animEffect filter="fade" transition="in">
                                      <p:cBhvr>
                                        <p:cTn dur="1000"/>
                                        <p:tgtEl>
                                          <p:spTgt spid="7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2" st="2"/>
                                            </p:txEl>
                                          </p:spTgt>
                                        </p:tgtEl>
                                        <p:attrNameLst>
                                          <p:attrName>style.visibility</p:attrName>
                                        </p:attrNameLst>
                                      </p:cBhvr>
                                      <p:to>
                                        <p:strVal val="visible"/>
                                      </p:to>
                                    </p:set>
                                    <p:animEffect filter="fade" transition="in">
                                      <p:cBhvr>
                                        <p:cTn dur="1000"/>
                                        <p:tgtEl>
                                          <p:spTgt spid="7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3" st="3"/>
                                            </p:txEl>
                                          </p:spTgt>
                                        </p:tgtEl>
                                        <p:attrNameLst>
                                          <p:attrName>style.visibility</p:attrName>
                                        </p:attrNameLst>
                                      </p:cBhvr>
                                      <p:to>
                                        <p:strVal val="visible"/>
                                      </p:to>
                                    </p:set>
                                    <p:animEffect filter="fade" transition="in">
                                      <p:cBhvr>
                                        <p:cTn dur="1000"/>
                                        <p:tgtEl>
                                          <p:spTgt spid="71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90"/>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Do you know the difference between </a:t>
            </a:r>
            <a:endParaRPr/>
          </a:p>
          <a:p>
            <a:pPr indent="0" lvl="0" marL="0" rtl="0" algn="ctr">
              <a:spcBef>
                <a:spcPts val="0"/>
              </a:spcBef>
              <a:spcAft>
                <a:spcPts val="0"/>
              </a:spcAft>
              <a:buNone/>
            </a:pPr>
            <a:r>
              <a:rPr lang="en"/>
              <a:t>secrets and surprises?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91"/>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Surprises vs. Secrets</a:t>
            </a:r>
            <a:endParaRPr/>
          </a:p>
        </p:txBody>
      </p:sp>
      <p:sp>
        <p:nvSpPr>
          <p:cNvPr id="730" name="Google Shape;730;p91"/>
          <p:cNvSpPr txBox="1"/>
          <p:nvPr>
            <p:ph idx="1" type="subTitle"/>
          </p:nvPr>
        </p:nvSpPr>
        <p:spPr>
          <a:xfrm>
            <a:off x="709575" y="1288238"/>
            <a:ext cx="3350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SURPRISES</a:t>
            </a:r>
            <a:endParaRPr/>
          </a:p>
        </p:txBody>
      </p:sp>
      <p:sp>
        <p:nvSpPr>
          <p:cNvPr id="731" name="Google Shape;731;p91"/>
          <p:cNvSpPr txBox="1"/>
          <p:nvPr>
            <p:ph idx="2" type="title"/>
          </p:nvPr>
        </p:nvSpPr>
        <p:spPr>
          <a:xfrm>
            <a:off x="709575" y="1969250"/>
            <a:ext cx="3641400" cy="827700"/>
          </a:xfrm>
          <a:prstGeom prst="rect">
            <a:avLst/>
          </a:prstGeom>
        </p:spPr>
        <p:txBody>
          <a:bodyPr anchorCtr="0" anchor="t" bIns="68575" lIns="68575" spcFirstLastPara="1" rIns="68575" wrap="square" tIns="68575">
            <a:noAutofit/>
          </a:bodyPr>
          <a:lstStyle/>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Fun! Usually make everyone feel happy </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Revealed after a short period of time </a:t>
            </a:r>
            <a:endParaRPr b="0" sz="1500">
              <a:solidFill>
                <a:schemeClr val="dk1"/>
              </a:solidFill>
              <a:latin typeface="Cabin"/>
              <a:ea typeface="Cabin"/>
              <a:cs typeface="Cabin"/>
              <a:sym typeface="Cabin"/>
            </a:endParaRPr>
          </a:p>
          <a:p>
            <a:pPr indent="0" lvl="0" marL="0" rtl="0" algn="l">
              <a:spcBef>
                <a:spcPts val="0"/>
              </a:spcBef>
              <a:spcAft>
                <a:spcPts val="0"/>
              </a:spcAft>
              <a:buNone/>
            </a:pPr>
            <a:r>
              <a:t/>
            </a:r>
            <a:endParaRPr b="0" sz="1100">
              <a:solidFill>
                <a:schemeClr val="dk1"/>
              </a:solidFill>
              <a:latin typeface="Cabin"/>
              <a:ea typeface="Cabin"/>
              <a:cs typeface="Cabin"/>
              <a:sym typeface="Cabin"/>
            </a:endParaRPr>
          </a:p>
          <a:p>
            <a:pPr indent="0" lvl="0" marL="0" rtl="0" algn="l">
              <a:spcBef>
                <a:spcPts val="0"/>
              </a:spcBef>
              <a:spcAft>
                <a:spcPts val="0"/>
              </a:spcAft>
              <a:buNone/>
            </a:pPr>
            <a:r>
              <a:rPr b="0" lang="en" sz="1500">
                <a:solidFill>
                  <a:schemeClr val="dk1"/>
                </a:solidFill>
                <a:latin typeface="Cabin"/>
                <a:ea typeface="Cabin"/>
                <a:cs typeface="Cabin"/>
                <a:sym typeface="Cabin"/>
              </a:rPr>
              <a:t>Example: It is your cousin’s birthday next week, and the whole family is throwing a surprise party for them. Your family asks you to not tell about the party.  </a:t>
            </a:r>
            <a:endParaRPr b="0" sz="1500">
              <a:solidFill>
                <a:schemeClr val="dk1"/>
              </a:solidFill>
              <a:latin typeface="Cabin"/>
              <a:ea typeface="Cabin"/>
              <a:cs typeface="Cabin"/>
              <a:sym typeface="Cabin"/>
            </a:endParaRPr>
          </a:p>
        </p:txBody>
      </p:sp>
      <p:sp>
        <p:nvSpPr>
          <p:cNvPr id="732" name="Google Shape;732;p91"/>
          <p:cNvSpPr txBox="1"/>
          <p:nvPr>
            <p:ph idx="3" type="title"/>
          </p:nvPr>
        </p:nvSpPr>
        <p:spPr>
          <a:xfrm>
            <a:off x="4792976" y="1969250"/>
            <a:ext cx="3641400" cy="827700"/>
          </a:xfrm>
          <a:prstGeom prst="rect">
            <a:avLst/>
          </a:prstGeom>
        </p:spPr>
        <p:txBody>
          <a:bodyPr anchorCtr="0" anchor="t" bIns="68575" lIns="68575" spcFirstLastPara="1" rIns="68575" wrap="square" tIns="68575">
            <a:noAutofit/>
          </a:bodyPr>
          <a:lstStyle/>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Stop someone from knowing something </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Can make you feel uncomfortable, sad, mad, or confused. </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Someone wants you to keep it “forever” or to “never tell anyone”</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Can lead to someone getting hurt</a:t>
            </a:r>
            <a:endParaRPr b="0" sz="1500">
              <a:solidFill>
                <a:schemeClr val="dk1"/>
              </a:solidFill>
              <a:latin typeface="Cabin"/>
              <a:ea typeface="Cabin"/>
              <a:cs typeface="Cabin"/>
              <a:sym typeface="Cabin"/>
            </a:endParaRPr>
          </a:p>
        </p:txBody>
      </p:sp>
      <p:sp>
        <p:nvSpPr>
          <p:cNvPr id="733" name="Google Shape;733;p91"/>
          <p:cNvSpPr txBox="1"/>
          <p:nvPr>
            <p:ph idx="4" type="subTitle"/>
          </p:nvPr>
        </p:nvSpPr>
        <p:spPr>
          <a:xfrm>
            <a:off x="4786275" y="1288238"/>
            <a:ext cx="3350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SECRETS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92"/>
          <p:cNvSpPr txBox="1"/>
          <p:nvPr>
            <p:ph type="title"/>
          </p:nvPr>
        </p:nvSpPr>
        <p:spPr>
          <a:xfrm>
            <a:off x="4547569" y="58721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Bathing Suit Rule</a:t>
            </a:r>
            <a:endParaRPr/>
          </a:p>
        </p:txBody>
      </p:sp>
      <p:pic>
        <p:nvPicPr>
          <p:cNvPr id="739" name="Google Shape;739;p92"/>
          <p:cNvPicPr preferRelativeResize="0"/>
          <p:nvPr>
            <p:ph idx="2" type="pic"/>
          </p:nvPr>
        </p:nvPicPr>
        <p:blipFill rotWithShape="1">
          <a:blip r:embed="rId3">
            <a:alphaModFix/>
          </a:blip>
          <a:srcRect b="2330" l="3401" r="-1133" t="-2330"/>
          <a:stretch/>
        </p:blipFill>
        <p:spPr>
          <a:xfrm>
            <a:off x="442781" y="751706"/>
            <a:ext cx="3284700" cy="3264300"/>
          </a:xfrm>
          <a:prstGeom prst="ellipse">
            <a:avLst/>
          </a:prstGeom>
        </p:spPr>
      </p:pic>
      <p:sp>
        <p:nvSpPr>
          <p:cNvPr id="740" name="Google Shape;740;p92"/>
          <p:cNvSpPr txBox="1"/>
          <p:nvPr>
            <p:ph idx="1" type="body"/>
          </p:nvPr>
        </p:nvSpPr>
        <p:spPr>
          <a:xfrm>
            <a:off x="4547575" y="1846026"/>
            <a:ext cx="4057200" cy="2102100"/>
          </a:xfrm>
          <a:prstGeom prst="rect">
            <a:avLst/>
          </a:prstGeom>
        </p:spPr>
        <p:txBody>
          <a:bodyPr anchorCtr="0" anchor="t" bIns="68575" lIns="68575" spcFirstLastPara="1" rIns="68575" wrap="square" tIns="68575">
            <a:noAutofit/>
          </a:bodyPr>
          <a:lstStyle/>
          <a:p>
            <a:pPr indent="-336550" lvl="0" marL="457200" rtl="0" algn="l">
              <a:spcBef>
                <a:spcPts val="0"/>
              </a:spcBef>
              <a:spcAft>
                <a:spcPts val="0"/>
              </a:spcAft>
              <a:buSzPts val="1700"/>
              <a:buChar char="●"/>
            </a:pPr>
            <a:r>
              <a:rPr lang="en" sz="1700"/>
              <a:t>If someone breaks the bathing suit rule, it is not to be kept a secret. </a:t>
            </a:r>
            <a:endParaRPr sz="1700"/>
          </a:p>
          <a:p>
            <a:pPr indent="-336550" lvl="0" marL="457200" rtl="0" algn="l">
              <a:spcBef>
                <a:spcPts val="0"/>
              </a:spcBef>
              <a:spcAft>
                <a:spcPts val="0"/>
              </a:spcAft>
              <a:buSzPts val="1700"/>
              <a:buChar char="●"/>
            </a:pPr>
            <a:r>
              <a:rPr lang="en" sz="1700"/>
              <a:t>Adults should never ask kids to keep secrets.</a:t>
            </a:r>
            <a:endParaRPr sz="1700"/>
          </a:p>
          <a:p>
            <a:pPr indent="-336550" lvl="0" marL="457200" rtl="0" algn="l">
              <a:spcBef>
                <a:spcPts val="0"/>
              </a:spcBef>
              <a:spcAft>
                <a:spcPts val="0"/>
              </a:spcAft>
              <a:buSzPts val="1700"/>
              <a:buChar char="●"/>
            </a:pPr>
            <a:r>
              <a:rPr lang="en" sz="1700"/>
              <a:t>It is never too late to tell a trusted adult about a secret you know.</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93"/>
          <p:cNvSpPr txBox="1"/>
          <p:nvPr>
            <p:ph type="title"/>
          </p:nvPr>
        </p:nvSpPr>
        <p:spPr>
          <a:xfrm>
            <a:off x="490444" y="99086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Uh-Oh Feeling</a:t>
            </a:r>
            <a:endParaRPr/>
          </a:p>
        </p:txBody>
      </p:sp>
      <p:sp>
        <p:nvSpPr>
          <p:cNvPr id="746" name="Google Shape;746;p93"/>
          <p:cNvSpPr txBox="1"/>
          <p:nvPr>
            <p:ph idx="1" type="body"/>
          </p:nvPr>
        </p:nvSpPr>
        <p:spPr>
          <a:xfrm>
            <a:off x="490450" y="2122525"/>
            <a:ext cx="5057400" cy="21858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sz="1900"/>
              <a:t>An Uh-Oh Feeling is your Intuition (your inner voice).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Your intuition:</a:t>
            </a:r>
            <a:endParaRPr sz="1900"/>
          </a:p>
          <a:p>
            <a:pPr indent="0" lvl="0" marL="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Lets us know when we might not be safe</a:t>
            </a:r>
            <a:endParaRPr sz="1900"/>
          </a:p>
          <a:p>
            <a:pPr indent="-349250" lvl="0" marL="457200" rtl="0" algn="l">
              <a:spcBef>
                <a:spcPts val="0"/>
              </a:spcBef>
              <a:spcAft>
                <a:spcPts val="0"/>
              </a:spcAft>
              <a:buSzPts val="1900"/>
              <a:buChar char="●"/>
            </a:pPr>
            <a:r>
              <a:rPr lang="en" sz="1900"/>
              <a:t>Tells us something is “just not right”</a:t>
            </a:r>
            <a:endParaRPr sz="1900"/>
          </a:p>
        </p:txBody>
      </p:sp>
      <p:pic>
        <p:nvPicPr>
          <p:cNvPr id="747" name="Google Shape;747;p93"/>
          <p:cNvPicPr preferRelativeResize="0"/>
          <p:nvPr/>
        </p:nvPicPr>
        <p:blipFill rotWithShape="1">
          <a:blip r:embed="rId3">
            <a:alphaModFix/>
          </a:blip>
          <a:srcRect b="0" l="16815" r="16822" t="0"/>
          <a:stretch/>
        </p:blipFill>
        <p:spPr>
          <a:xfrm>
            <a:off x="5939024" y="1815322"/>
            <a:ext cx="2769300" cy="2785500"/>
          </a:xfrm>
          <a:prstGeom prst="roundRect">
            <a:avLst>
              <a:gd fmla="val 16667" name="adj"/>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pic>
        <p:nvPicPr>
          <p:cNvPr id="752" name="Google Shape;752;p94"/>
          <p:cNvPicPr preferRelativeResize="0"/>
          <p:nvPr>
            <p:ph idx="2" type="pic"/>
          </p:nvPr>
        </p:nvPicPr>
        <p:blipFill rotWithShape="1">
          <a:blip r:embed="rId3">
            <a:alphaModFix/>
          </a:blip>
          <a:srcRect b="-3971" l="-3972" r="-7934" t="0"/>
          <a:stretch/>
        </p:blipFill>
        <p:spPr>
          <a:xfrm>
            <a:off x="1137750" y="1868674"/>
            <a:ext cx="3548400" cy="2595000"/>
          </a:xfrm>
          <a:prstGeom prst="roundRect">
            <a:avLst>
              <a:gd fmla="val 16667" name="adj"/>
            </a:avLst>
          </a:prstGeom>
        </p:spPr>
      </p:pic>
      <p:sp>
        <p:nvSpPr>
          <p:cNvPr id="753" name="Google Shape;753;p94"/>
          <p:cNvSpPr txBox="1"/>
          <p:nvPr>
            <p:ph type="title"/>
          </p:nvPr>
        </p:nvSpPr>
        <p:spPr>
          <a:xfrm>
            <a:off x="1137750" y="609881"/>
            <a:ext cx="5668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Uh-Oh Feeling</a:t>
            </a:r>
            <a:endParaRPr/>
          </a:p>
        </p:txBody>
      </p:sp>
      <p:sp>
        <p:nvSpPr>
          <p:cNvPr id="754" name="Google Shape;754;p94"/>
          <p:cNvSpPr txBox="1"/>
          <p:nvPr>
            <p:ph idx="1" type="body"/>
          </p:nvPr>
        </p:nvSpPr>
        <p:spPr>
          <a:xfrm>
            <a:off x="5122069" y="2028263"/>
            <a:ext cx="35331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1900"/>
              <a:t>Always listen to your intuition or uh-oh feeling! </a:t>
            </a:r>
            <a:endParaRPr b="1"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Go and tell one or more trusted adults.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Tell someone until they listen and believe you.</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7"/>
          <p:cNvSpPr txBox="1"/>
          <p:nvPr>
            <p:ph type="title"/>
          </p:nvPr>
        </p:nvSpPr>
        <p:spPr>
          <a:xfrm>
            <a:off x="1207350" y="1180463"/>
            <a:ext cx="6729300" cy="30324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800"/>
              <a:t>Self Care</a:t>
            </a:r>
            <a:endParaRPr sz="2800"/>
          </a:p>
          <a:p>
            <a:pPr indent="0" lvl="0" marL="0" rtl="0" algn="ctr">
              <a:spcBef>
                <a:spcPts val="0"/>
              </a:spcBef>
              <a:spcAft>
                <a:spcPts val="0"/>
              </a:spcAft>
              <a:buNone/>
            </a:pPr>
            <a:r>
              <a:t/>
            </a:r>
            <a:endParaRPr sz="3000"/>
          </a:p>
          <a:p>
            <a:pPr indent="0" lvl="0" marL="0" rtl="0" algn="ctr">
              <a:spcBef>
                <a:spcPts val="0"/>
              </a:spcBef>
              <a:spcAft>
                <a:spcPts val="0"/>
              </a:spcAft>
              <a:buNone/>
            </a:pPr>
            <a:r>
              <a:rPr lang="en" sz="2600"/>
              <a:t>We’re talking about consent and interpersonal violence. Please take care of yourself. We will discuss seeking support at the end of this lesson.</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95"/>
          <p:cNvSpPr txBox="1"/>
          <p:nvPr>
            <p:ph type="title"/>
          </p:nvPr>
        </p:nvSpPr>
        <p:spPr>
          <a:xfrm>
            <a:off x="1670288" y="345750"/>
            <a:ext cx="58035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Body Boss Toolkit</a:t>
            </a:r>
            <a:endParaRPr/>
          </a:p>
        </p:txBody>
      </p:sp>
      <p:sp>
        <p:nvSpPr>
          <p:cNvPr id="760" name="Google Shape;760;p95"/>
          <p:cNvSpPr txBox="1"/>
          <p:nvPr>
            <p:ph idx="2" type="subTitle"/>
          </p:nvPr>
        </p:nvSpPr>
        <p:spPr>
          <a:xfrm>
            <a:off x="543800" y="2719394"/>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800"/>
              <a:t>Listen to my body.</a:t>
            </a:r>
            <a:endParaRPr sz="2800"/>
          </a:p>
        </p:txBody>
      </p:sp>
      <p:sp>
        <p:nvSpPr>
          <p:cNvPr id="761" name="Google Shape;761;p95"/>
          <p:cNvSpPr txBox="1"/>
          <p:nvPr>
            <p:ph idx="4" type="subTitle"/>
          </p:nvPr>
        </p:nvSpPr>
        <p:spPr>
          <a:xfrm>
            <a:off x="3401300" y="2719394"/>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800"/>
              <a:t>Go someplace safe.</a:t>
            </a:r>
            <a:endParaRPr sz="2800"/>
          </a:p>
        </p:txBody>
      </p:sp>
      <p:sp>
        <p:nvSpPr>
          <p:cNvPr id="762" name="Google Shape;762;p95"/>
          <p:cNvSpPr txBox="1"/>
          <p:nvPr>
            <p:ph idx="6" type="subTitle"/>
          </p:nvPr>
        </p:nvSpPr>
        <p:spPr>
          <a:xfrm>
            <a:off x="6258800" y="2719394"/>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800"/>
              <a:t>Tell a trusted adult.</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96"/>
          <p:cNvSpPr txBox="1"/>
          <p:nvPr>
            <p:ph type="title"/>
          </p:nvPr>
        </p:nvSpPr>
        <p:spPr>
          <a:xfrm>
            <a:off x="4547569" y="58721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Listen to My Body</a:t>
            </a:r>
            <a:endParaRPr/>
          </a:p>
        </p:txBody>
      </p:sp>
      <p:pic>
        <p:nvPicPr>
          <p:cNvPr id="768" name="Google Shape;768;p96"/>
          <p:cNvPicPr preferRelativeResize="0"/>
          <p:nvPr>
            <p:ph idx="2" type="pic"/>
          </p:nvPr>
        </p:nvPicPr>
        <p:blipFill rotWithShape="1">
          <a:blip r:embed="rId3">
            <a:alphaModFix/>
          </a:blip>
          <a:srcRect b="0" l="16414" r="16421" t="0"/>
          <a:stretch/>
        </p:blipFill>
        <p:spPr>
          <a:xfrm>
            <a:off x="442781" y="751706"/>
            <a:ext cx="3284700" cy="3264300"/>
          </a:xfrm>
          <a:prstGeom prst="ellipse">
            <a:avLst/>
          </a:prstGeom>
        </p:spPr>
      </p:pic>
      <p:sp>
        <p:nvSpPr>
          <p:cNvPr id="769" name="Google Shape;769;p96"/>
          <p:cNvSpPr txBox="1"/>
          <p:nvPr>
            <p:ph idx="1" type="body"/>
          </p:nvPr>
        </p:nvSpPr>
        <p:spPr>
          <a:xfrm>
            <a:off x="4547569" y="1671263"/>
            <a:ext cx="4057200" cy="1819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700"/>
              <a:t>Everyone’s body reacts differently.</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You might:</a:t>
            </a:r>
            <a:endParaRPr sz="1700"/>
          </a:p>
          <a:p>
            <a:pPr indent="-336550" lvl="0" marL="457200" rtl="0" algn="l">
              <a:spcBef>
                <a:spcPts val="0"/>
              </a:spcBef>
              <a:spcAft>
                <a:spcPts val="0"/>
              </a:spcAft>
              <a:buSzPts val="1700"/>
              <a:buChar char="●"/>
            </a:pPr>
            <a:r>
              <a:rPr lang="en" sz="1700"/>
              <a:t>Yell</a:t>
            </a:r>
            <a:endParaRPr sz="1700"/>
          </a:p>
          <a:p>
            <a:pPr indent="-336550" lvl="0" marL="457200" rtl="0" algn="l">
              <a:spcBef>
                <a:spcPts val="0"/>
              </a:spcBef>
              <a:spcAft>
                <a:spcPts val="0"/>
              </a:spcAft>
              <a:buSzPts val="1700"/>
              <a:buChar char="●"/>
            </a:pPr>
            <a:r>
              <a:rPr lang="en" sz="1700"/>
              <a:t>Freeze</a:t>
            </a:r>
            <a:endParaRPr sz="1700"/>
          </a:p>
          <a:p>
            <a:pPr indent="-336550" lvl="0" marL="457200" rtl="0" algn="l">
              <a:spcBef>
                <a:spcPts val="0"/>
              </a:spcBef>
              <a:spcAft>
                <a:spcPts val="0"/>
              </a:spcAft>
              <a:buSzPts val="1700"/>
              <a:buChar char="●"/>
            </a:pPr>
            <a:r>
              <a:rPr lang="en" sz="1700"/>
              <a:t>Cry</a:t>
            </a:r>
            <a:endParaRPr sz="1700"/>
          </a:p>
          <a:p>
            <a:pPr indent="-336550" lvl="0" marL="457200" rtl="0" algn="l">
              <a:spcBef>
                <a:spcPts val="0"/>
              </a:spcBef>
              <a:spcAft>
                <a:spcPts val="0"/>
              </a:spcAft>
              <a:buSzPts val="1700"/>
              <a:buChar char="●"/>
            </a:pPr>
            <a:r>
              <a:rPr lang="en" sz="1700"/>
              <a:t>Fight back</a:t>
            </a:r>
            <a:endParaRPr sz="1700"/>
          </a:p>
          <a:p>
            <a:pPr indent="-336550" lvl="0" marL="457200" rtl="0" algn="l">
              <a:spcBef>
                <a:spcPts val="0"/>
              </a:spcBef>
              <a:spcAft>
                <a:spcPts val="0"/>
              </a:spcAft>
              <a:buSzPts val="1700"/>
              <a:buChar char="●"/>
            </a:pPr>
            <a:r>
              <a:rPr lang="en" sz="1700"/>
              <a:t>Feel confused or angry</a:t>
            </a:r>
            <a:endParaRPr sz="1700"/>
          </a:p>
        </p:txBody>
      </p:sp>
      <p:sp>
        <p:nvSpPr>
          <p:cNvPr id="770" name="Google Shape;770;p96"/>
          <p:cNvSpPr txBox="1"/>
          <p:nvPr/>
        </p:nvSpPr>
        <p:spPr>
          <a:xfrm>
            <a:off x="0" y="4821075"/>
            <a:ext cx="228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Image Source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97"/>
          <p:cNvSpPr txBox="1"/>
          <p:nvPr>
            <p:ph type="title"/>
          </p:nvPr>
        </p:nvSpPr>
        <p:spPr>
          <a:xfrm>
            <a:off x="4354825" y="797000"/>
            <a:ext cx="4339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Go Someplace Safe</a:t>
            </a:r>
            <a:endParaRPr/>
          </a:p>
        </p:txBody>
      </p:sp>
      <p:pic>
        <p:nvPicPr>
          <p:cNvPr id="776" name="Google Shape;776;p97"/>
          <p:cNvPicPr preferRelativeResize="0"/>
          <p:nvPr>
            <p:ph idx="2" type="pic"/>
          </p:nvPr>
        </p:nvPicPr>
        <p:blipFill rotWithShape="1">
          <a:blip r:embed="rId3">
            <a:alphaModFix/>
          </a:blip>
          <a:srcRect b="0" l="0" r="0" t="0"/>
          <a:stretch/>
        </p:blipFill>
        <p:spPr>
          <a:xfrm>
            <a:off x="486225" y="1259600"/>
            <a:ext cx="3646800" cy="2432400"/>
          </a:xfrm>
          <a:prstGeom prst="roundRect">
            <a:avLst>
              <a:gd fmla="val 16667" name="adj"/>
            </a:avLst>
          </a:prstGeom>
        </p:spPr>
      </p:pic>
      <p:sp>
        <p:nvSpPr>
          <p:cNvPr id="777" name="Google Shape;777;p97"/>
          <p:cNvSpPr txBox="1"/>
          <p:nvPr>
            <p:ph idx="1" type="body"/>
          </p:nvPr>
        </p:nvSpPr>
        <p:spPr>
          <a:xfrm>
            <a:off x="4354836" y="1903407"/>
            <a:ext cx="4480200" cy="13539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2000"/>
              <a:t>A place where there are people you know and trust who will listen to you.</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Where would be a safe place you could go at school, home, a friend’s house, at the mall, etc.?</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8"/>
          <p:cNvSpPr txBox="1"/>
          <p:nvPr>
            <p:ph type="title"/>
          </p:nvPr>
        </p:nvSpPr>
        <p:spPr>
          <a:xfrm>
            <a:off x="1137750" y="609881"/>
            <a:ext cx="5668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Tell A Trusted Adult</a:t>
            </a:r>
            <a:endParaRPr/>
          </a:p>
        </p:txBody>
      </p:sp>
      <p:sp>
        <p:nvSpPr>
          <p:cNvPr id="783" name="Google Shape;783;p98"/>
          <p:cNvSpPr txBox="1"/>
          <p:nvPr>
            <p:ph idx="1" type="body"/>
          </p:nvPr>
        </p:nvSpPr>
        <p:spPr>
          <a:xfrm>
            <a:off x="4572000" y="1821950"/>
            <a:ext cx="40830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1800"/>
              <a:t>This is the most important tool!</a:t>
            </a:r>
            <a:endParaRPr b="1" sz="1800"/>
          </a:p>
          <a:p>
            <a:pPr indent="0" lvl="0" marL="0" rtl="0" algn="l">
              <a:spcBef>
                <a:spcPts val="0"/>
              </a:spcBef>
              <a:spcAft>
                <a:spcPts val="0"/>
              </a:spcAft>
              <a:buNone/>
            </a:pPr>
            <a:r>
              <a:t/>
            </a:r>
            <a:endParaRPr sz="1800"/>
          </a:p>
          <a:p>
            <a:pPr indent="-228600" lvl="0" marL="228600" rtl="0" algn="l">
              <a:spcBef>
                <a:spcPts val="0"/>
              </a:spcBef>
              <a:spcAft>
                <a:spcPts val="0"/>
              </a:spcAft>
              <a:buSzPts val="1800"/>
              <a:buChar char="●"/>
            </a:pPr>
            <a:r>
              <a:rPr lang="en" sz="1800"/>
              <a:t>Tell a trusted adult about what happened.</a:t>
            </a:r>
            <a:endParaRPr sz="1800"/>
          </a:p>
          <a:p>
            <a:pPr indent="-228600" lvl="0" marL="228600" rtl="0" algn="l">
              <a:spcBef>
                <a:spcPts val="0"/>
              </a:spcBef>
              <a:spcAft>
                <a:spcPts val="0"/>
              </a:spcAft>
              <a:buSzPts val="1800"/>
              <a:buChar char="●"/>
            </a:pPr>
            <a:r>
              <a:rPr lang="en" sz="1800"/>
              <a:t>It should never ever be a secret.</a:t>
            </a:r>
            <a:endParaRPr sz="1800"/>
          </a:p>
          <a:p>
            <a:pPr indent="-228600" lvl="0" marL="228600" rtl="0" algn="l">
              <a:spcBef>
                <a:spcPts val="0"/>
              </a:spcBef>
              <a:spcAft>
                <a:spcPts val="0"/>
              </a:spcAft>
              <a:buSzPts val="1800"/>
              <a:buChar char="●"/>
            </a:pPr>
            <a:r>
              <a:rPr lang="en" sz="1800"/>
              <a:t>A trusted adult wants to know about this so they can help you.</a:t>
            </a:r>
            <a:endParaRPr sz="1800"/>
          </a:p>
          <a:p>
            <a:pPr indent="-228600" lvl="0" marL="228600" rtl="0" algn="l">
              <a:spcBef>
                <a:spcPts val="0"/>
              </a:spcBef>
              <a:spcAft>
                <a:spcPts val="0"/>
              </a:spcAft>
              <a:buSzPts val="1800"/>
              <a:buChar char="●"/>
            </a:pPr>
            <a:r>
              <a:rPr lang="en" sz="1800"/>
              <a:t>If you’re too scared to tell, as soon as you’re ready, tell as soon as you can. It will never be too late. </a:t>
            </a:r>
            <a:endParaRPr sz="1800"/>
          </a:p>
        </p:txBody>
      </p:sp>
      <p:pic>
        <p:nvPicPr>
          <p:cNvPr id="784" name="Google Shape;784;p98"/>
          <p:cNvPicPr preferRelativeResize="0"/>
          <p:nvPr/>
        </p:nvPicPr>
        <p:blipFill rotWithShape="1">
          <a:blip r:embed="rId3">
            <a:alphaModFix/>
          </a:blip>
          <a:srcRect b="0" l="4569" r="2734" t="0"/>
          <a:stretch/>
        </p:blipFill>
        <p:spPr>
          <a:xfrm>
            <a:off x="983850" y="1883900"/>
            <a:ext cx="3291000" cy="2367900"/>
          </a:xfrm>
          <a:prstGeom prst="roundRect">
            <a:avLst>
              <a:gd fmla="val 16667" name="adj"/>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99"/>
          <p:cNvSpPr txBox="1"/>
          <p:nvPr>
            <p:ph type="title"/>
          </p:nvPr>
        </p:nvSpPr>
        <p:spPr>
          <a:xfrm>
            <a:off x="531638" y="55856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solidFill>
                  <a:schemeClr val="accent6"/>
                </a:solidFill>
              </a:rPr>
              <a:t>Everyone deserves to feel safe.</a:t>
            </a:r>
            <a:endParaRPr>
              <a:solidFill>
                <a:schemeClr val="accent6"/>
              </a:solidFill>
            </a:endParaRPr>
          </a:p>
        </p:txBody>
      </p:sp>
      <p:pic>
        <p:nvPicPr>
          <p:cNvPr id="790" name="Google Shape;790;p99"/>
          <p:cNvPicPr preferRelativeResize="0"/>
          <p:nvPr>
            <p:ph idx="2" type="pic"/>
          </p:nvPr>
        </p:nvPicPr>
        <p:blipFill rotWithShape="1">
          <a:blip r:embed="rId3">
            <a:alphaModFix/>
          </a:blip>
          <a:srcRect b="-6599" l="-4969" r="-4980" t="-2666"/>
          <a:stretch/>
        </p:blipFill>
        <p:spPr>
          <a:xfrm>
            <a:off x="5074375" y="864650"/>
            <a:ext cx="3563700" cy="3541500"/>
          </a:xfrm>
          <a:prstGeom prst="ellipse">
            <a:avLst/>
          </a:prstGeom>
        </p:spPr>
      </p:pic>
      <p:sp>
        <p:nvSpPr>
          <p:cNvPr id="791" name="Google Shape;791;p99"/>
          <p:cNvSpPr txBox="1"/>
          <p:nvPr>
            <p:ph idx="1" type="body"/>
          </p:nvPr>
        </p:nvSpPr>
        <p:spPr>
          <a:xfrm>
            <a:off x="531650" y="1817375"/>
            <a:ext cx="4466400" cy="1819800"/>
          </a:xfrm>
          <a:prstGeom prst="rect">
            <a:avLst/>
          </a:prstGeom>
        </p:spPr>
        <p:txBody>
          <a:bodyPr anchorCtr="0" anchor="t" bIns="68575" lIns="68575" spcFirstLastPara="1" rIns="68575" wrap="square" tIns="68575">
            <a:noAutofit/>
          </a:bodyPr>
          <a:lstStyle/>
          <a:p>
            <a:pPr indent="0" lvl="0" marL="0" marR="0" rtl="0" algn="l">
              <a:lnSpc>
                <a:spcPct val="100000"/>
              </a:lnSpc>
              <a:spcBef>
                <a:spcPts val="0"/>
              </a:spcBef>
              <a:spcAft>
                <a:spcPts val="0"/>
              </a:spcAft>
              <a:buNone/>
            </a:pPr>
            <a:r>
              <a:rPr b="1" lang="en" sz="2000">
                <a:solidFill>
                  <a:srgbClr val="43919B"/>
                </a:solidFill>
                <a:latin typeface="Poppins"/>
                <a:ea typeface="Poppins"/>
                <a:cs typeface="Poppins"/>
                <a:sym typeface="Poppins"/>
              </a:rPr>
              <a:t>Adults and other children should NEVER touch your bathing suit area. That is an unsafe touch. </a:t>
            </a:r>
            <a:endParaRPr b="1" sz="2000">
              <a:solidFill>
                <a:srgbClr val="43919B"/>
              </a:solidFill>
              <a:latin typeface="Poppins"/>
              <a:ea typeface="Poppins"/>
              <a:cs typeface="Poppins"/>
              <a:sym typeface="Poppins"/>
            </a:endParaRPr>
          </a:p>
          <a:p>
            <a:pPr indent="0" lvl="0" marL="0" marR="0" rtl="0" algn="l">
              <a:lnSpc>
                <a:spcPct val="100000"/>
              </a:lnSpc>
              <a:spcBef>
                <a:spcPts val="0"/>
              </a:spcBef>
              <a:spcAft>
                <a:spcPts val="0"/>
              </a:spcAft>
              <a:buNone/>
            </a:pPr>
            <a:r>
              <a:t/>
            </a:r>
            <a:endParaRPr b="1" sz="2000">
              <a:solidFill>
                <a:srgbClr val="43919B"/>
              </a:solidFill>
              <a:latin typeface="Poppins"/>
              <a:ea typeface="Poppins"/>
              <a:cs typeface="Poppins"/>
              <a:sym typeface="Poppins"/>
            </a:endParaRPr>
          </a:p>
          <a:p>
            <a:pPr indent="0" lvl="0" marL="0" marR="0" rtl="0" algn="l">
              <a:lnSpc>
                <a:spcPct val="100000"/>
              </a:lnSpc>
              <a:spcBef>
                <a:spcPts val="0"/>
              </a:spcBef>
              <a:spcAft>
                <a:spcPts val="0"/>
              </a:spcAft>
              <a:buNone/>
            </a:pPr>
            <a:r>
              <a:rPr b="1" lang="en" sz="2000">
                <a:solidFill>
                  <a:srgbClr val="43919B"/>
                </a:solidFill>
                <a:latin typeface="Poppins"/>
                <a:ea typeface="Poppins"/>
                <a:cs typeface="Poppins"/>
                <a:sym typeface="Poppins"/>
              </a:rPr>
              <a:t>This is never okay and never your fault.</a:t>
            </a:r>
            <a:endParaRPr b="1" sz="2000">
              <a:solidFill>
                <a:srgbClr val="43919B"/>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00"/>
          <p:cNvSpPr txBox="1"/>
          <p:nvPr>
            <p:ph type="title"/>
          </p:nvPr>
        </p:nvSpPr>
        <p:spPr>
          <a:xfrm>
            <a:off x="348588" y="329738"/>
            <a:ext cx="3875700" cy="125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43919B"/>
                </a:solidFill>
                <a:latin typeface="Poppins"/>
                <a:ea typeface="Poppins"/>
                <a:cs typeface="Poppins"/>
                <a:sym typeface="Poppins"/>
              </a:rPr>
              <a:t>Body Boundaries Worksheet</a:t>
            </a:r>
            <a:endParaRPr b="1" sz="2400">
              <a:solidFill>
                <a:srgbClr val="43919B"/>
              </a:solidFill>
              <a:latin typeface="Poppins"/>
              <a:ea typeface="Poppins"/>
              <a:cs typeface="Poppins"/>
              <a:sym typeface="Poppins"/>
            </a:endParaRPr>
          </a:p>
        </p:txBody>
      </p:sp>
      <p:pic>
        <p:nvPicPr>
          <p:cNvPr id="797" name="Google Shape;797;p100"/>
          <p:cNvPicPr preferRelativeResize="0"/>
          <p:nvPr/>
        </p:nvPicPr>
        <p:blipFill rotWithShape="1">
          <a:blip r:embed="rId3">
            <a:alphaModFix/>
          </a:blip>
          <a:srcRect b="6304" l="34020" r="2780" t="16712"/>
          <a:stretch/>
        </p:blipFill>
        <p:spPr>
          <a:xfrm>
            <a:off x="5589294" y="140725"/>
            <a:ext cx="3005508" cy="4736650"/>
          </a:xfrm>
          <a:prstGeom prst="rect">
            <a:avLst/>
          </a:prstGeom>
          <a:noFill/>
          <a:ln>
            <a:noFill/>
          </a:ln>
        </p:spPr>
      </p:pic>
      <p:sp>
        <p:nvSpPr>
          <p:cNvPr id="798" name="Google Shape;798;p100"/>
          <p:cNvSpPr/>
          <p:nvPr/>
        </p:nvSpPr>
        <p:spPr>
          <a:xfrm>
            <a:off x="5510175" y="141505"/>
            <a:ext cx="540900" cy="10206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9" name="Google Shape;799;p100"/>
          <p:cNvPicPr preferRelativeResize="0"/>
          <p:nvPr/>
        </p:nvPicPr>
        <p:blipFill rotWithShape="1">
          <a:blip r:embed="rId3">
            <a:alphaModFix/>
          </a:blip>
          <a:srcRect b="20809" l="0" r="65080" t="35334"/>
          <a:stretch/>
        </p:blipFill>
        <p:spPr>
          <a:xfrm>
            <a:off x="2858750" y="1482825"/>
            <a:ext cx="2166324" cy="3519949"/>
          </a:xfrm>
          <a:prstGeom prst="rect">
            <a:avLst/>
          </a:prstGeom>
          <a:noFill/>
          <a:ln>
            <a:noFill/>
          </a:ln>
        </p:spPr>
      </p:pic>
      <p:sp>
        <p:nvSpPr>
          <p:cNvPr id="800" name="Google Shape;800;p100"/>
          <p:cNvSpPr/>
          <p:nvPr/>
        </p:nvSpPr>
        <p:spPr>
          <a:xfrm>
            <a:off x="3276800" y="2169300"/>
            <a:ext cx="1528524" cy="466560"/>
          </a:xfrm>
          <a:prstGeom prst="cloud">
            <a:avLst/>
          </a:prstGeom>
          <a:solidFill>
            <a:srgbClr val="FF0000">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00"/>
          <p:cNvSpPr/>
          <p:nvPr/>
        </p:nvSpPr>
        <p:spPr>
          <a:xfrm>
            <a:off x="3353000" y="3154650"/>
            <a:ext cx="1376136" cy="369360"/>
          </a:xfrm>
          <a:prstGeom prst="cloud">
            <a:avLst/>
          </a:prstGeom>
          <a:solidFill>
            <a:srgbClr val="FFDB00">
              <a:alpha val="589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00"/>
          <p:cNvSpPr/>
          <p:nvPr/>
        </p:nvSpPr>
        <p:spPr>
          <a:xfrm>
            <a:off x="3411051" y="3978725"/>
            <a:ext cx="1260036" cy="466560"/>
          </a:xfrm>
          <a:prstGeom prst="cloud">
            <a:avLst/>
          </a:prstGeom>
          <a:solidFill>
            <a:srgbClr val="3BBE00">
              <a:alpha val="589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00"/>
          <p:cNvSpPr/>
          <p:nvPr/>
        </p:nvSpPr>
        <p:spPr>
          <a:xfrm>
            <a:off x="6556620" y="2870900"/>
            <a:ext cx="939816" cy="466560"/>
          </a:xfrm>
          <a:prstGeom prst="cloud">
            <a:avLst/>
          </a:prstGeom>
          <a:solidFill>
            <a:srgbClr val="FF0000">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00"/>
          <p:cNvSpPr/>
          <p:nvPr/>
        </p:nvSpPr>
        <p:spPr>
          <a:xfrm>
            <a:off x="6498501" y="1796775"/>
            <a:ext cx="1098576" cy="466560"/>
          </a:xfrm>
          <a:prstGeom prst="cloud">
            <a:avLst/>
          </a:prstGeom>
          <a:solidFill>
            <a:srgbClr val="FF0000">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78"/>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Community Agreements</a:t>
            </a:r>
            <a:endParaRPr/>
          </a:p>
        </p:txBody>
      </p:sp>
      <p:sp>
        <p:nvSpPr>
          <p:cNvPr id="636" name="Google Shape;636;p78"/>
          <p:cNvSpPr txBox="1"/>
          <p:nvPr/>
        </p:nvSpPr>
        <p:spPr>
          <a:xfrm>
            <a:off x="1155150" y="1950645"/>
            <a:ext cx="3204600" cy="7542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Share what you feel comfortable sharing.</a:t>
            </a:r>
            <a:endParaRPr b="1" sz="2000">
              <a:solidFill>
                <a:srgbClr val="5DB6C2"/>
              </a:solidFill>
              <a:latin typeface="Cabin"/>
              <a:ea typeface="Cabin"/>
              <a:cs typeface="Cabin"/>
              <a:sym typeface="Cabin"/>
            </a:endParaRPr>
          </a:p>
        </p:txBody>
      </p:sp>
      <p:sp>
        <p:nvSpPr>
          <p:cNvPr id="637" name="Google Shape;637;p78"/>
          <p:cNvSpPr txBox="1"/>
          <p:nvPr/>
        </p:nvSpPr>
        <p:spPr>
          <a:xfrm>
            <a:off x="4784175" y="3419789"/>
            <a:ext cx="3204600" cy="7542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Listen and be curious with others.</a:t>
            </a:r>
            <a:endParaRPr b="1" sz="2000">
              <a:solidFill>
                <a:srgbClr val="5DB6C2"/>
              </a:solidFill>
              <a:latin typeface="Cabin"/>
              <a:ea typeface="Cabin"/>
              <a:cs typeface="Cabin"/>
              <a:sym typeface="Cabin"/>
            </a:endParaRPr>
          </a:p>
        </p:txBody>
      </p:sp>
      <p:sp>
        <p:nvSpPr>
          <p:cNvPr id="638" name="Google Shape;638;p78"/>
          <p:cNvSpPr txBox="1"/>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Accept mistakes will happen.</a:t>
            </a:r>
            <a:endParaRPr b="1" sz="2000">
              <a:solidFill>
                <a:srgbClr val="5DB6C2"/>
              </a:solidFill>
              <a:latin typeface="Cabin"/>
              <a:ea typeface="Cabin"/>
              <a:cs typeface="Cabin"/>
              <a:sym typeface="Cabin"/>
            </a:endParaRPr>
          </a:p>
        </p:txBody>
      </p:sp>
      <p:sp>
        <p:nvSpPr>
          <p:cNvPr id="639" name="Google Shape;639;p78"/>
          <p:cNvSpPr txBox="1"/>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Be kind to yourself and others.</a:t>
            </a:r>
            <a:endParaRPr b="1" sz="2000">
              <a:solidFill>
                <a:srgbClr val="5DB6C2"/>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9"/>
          <p:cNvSpPr txBox="1"/>
          <p:nvPr>
            <p:ph idx="1" type="subTitle"/>
          </p:nvPr>
        </p:nvSpPr>
        <p:spPr>
          <a:xfrm>
            <a:off x="2734819" y="1743600"/>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Define and understand consent and personal boundaries</a:t>
            </a:r>
            <a:endParaRPr/>
          </a:p>
        </p:txBody>
      </p:sp>
      <p:sp>
        <p:nvSpPr>
          <p:cNvPr id="645" name="Google Shape;645;p79"/>
          <p:cNvSpPr txBox="1"/>
          <p:nvPr>
            <p:ph idx="2" type="subTitle"/>
          </p:nvPr>
        </p:nvSpPr>
        <p:spPr>
          <a:xfrm>
            <a:off x="2734819" y="2656397"/>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Identify types of abuse and neglect</a:t>
            </a:r>
            <a:endParaRPr/>
          </a:p>
        </p:txBody>
      </p:sp>
      <p:sp>
        <p:nvSpPr>
          <p:cNvPr id="646" name="Google Shape;646;p79"/>
          <p:cNvSpPr txBox="1"/>
          <p:nvPr>
            <p:ph idx="3" type="subTitle"/>
          </p:nvPr>
        </p:nvSpPr>
        <p:spPr>
          <a:xfrm>
            <a:off x="2734819" y="3569184"/>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Navigate ways to get help from a parent or trusted adult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80"/>
          <p:cNvSpPr txBox="1"/>
          <p:nvPr>
            <p:ph type="title"/>
          </p:nvPr>
        </p:nvSpPr>
        <p:spPr>
          <a:xfrm>
            <a:off x="1040349" y="281225"/>
            <a:ext cx="141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5FB846"/>
                </a:solidFill>
              </a:rPr>
              <a:t>SAFE</a:t>
            </a:r>
            <a:endParaRPr>
              <a:solidFill>
                <a:srgbClr val="5FB846"/>
              </a:solidFill>
            </a:endParaRPr>
          </a:p>
        </p:txBody>
      </p:sp>
      <p:sp>
        <p:nvSpPr>
          <p:cNvPr id="652" name="Google Shape;652;p80"/>
          <p:cNvSpPr txBox="1"/>
          <p:nvPr>
            <p:ph type="title"/>
          </p:nvPr>
        </p:nvSpPr>
        <p:spPr>
          <a:xfrm>
            <a:off x="3079800" y="281225"/>
            <a:ext cx="18744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66260"/>
                </a:solidFill>
              </a:rPr>
              <a:t>UNSAFE</a:t>
            </a:r>
            <a:endParaRPr>
              <a:solidFill>
                <a:srgbClr val="F66260"/>
              </a:solidFill>
            </a:endParaRPr>
          </a:p>
        </p:txBody>
      </p:sp>
      <p:sp>
        <p:nvSpPr>
          <p:cNvPr id="653" name="Google Shape;653;p80"/>
          <p:cNvSpPr txBox="1"/>
          <p:nvPr>
            <p:ph type="title"/>
          </p:nvPr>
        </p:nvSpPr>
        <p:spPr>
          <a:xfrm>
            <a:off x="5580950" y="281225"/>
            <a:ext cx="252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ABE3C"/>
                </a:solidFill>
              </a:rPr>
              <a:t>UNWANTED</a:t>
            </a:r>
            <a:endParaRPr>
              <a:solidFill>
                <a:srgbClr val="FABE3C"/>
              </a:solidFill>
            </a:endParaRPr>
          </a:p>
        </p:txBody>
      </p:sp>
      <p:sp>
        <p:nvSpPr>
          <p:cNvPr id="654" name="Google Shape;654;p80"/>
          <p:cNvSpPr/>
          <p:nvPr/>
        </p:nvSpPr>
        <p:spPr>
          <a:xfrm>
            <a:off x="809500" y="468725"/>
            <a:ext cx="1874400" cy="883800"/>
          </a:xfrm>
          <a:prstGeom prst="ellipse">
            <a:avLst/>
          </a:prstGeom>
          <a:noFill/>
          <a:ln cap="flat" cmpd="sng" w="114300">
            <a:solidFill>
              <a:srgbClr val="5FB8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0"/>
          <p:cNvSpPr txBox="1"/>
          <p:nvPr>
            <p:ph type="title"/>
          </p:nvPr>
        </p:nvSpPr>
        <p:spPr>
          <a:xfrm>
            <a:off x="1207350" y="1754316"/>
            <a:ext cx="6729300" cy="6003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3000"/>
              <a:t>Healthy Friendships</a:t>
            </a:r>
            <a:endParaRPr sz="3000"/>
          </a:p>
        </p:txBody>
      </p:sp>
      <p:sp>
        <p:nvSpPr>
          <p:cNvPr id="656" name="Google Shape;656;p80"/>
          <p:cNvSpPr txBox="1"/>
          <p:nvPr>
            <p:ph type="title"/>
          </p:nvPr>
        </p:nvSpPr>
        <p:spPr>
          <a:xfrm>
            <a:off x="1207350" y="2459316"/>
            <a:ext cx="6729300" cy="21396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600"/>
              <a:t>Trust</a:t>
            </a:r>
            <a:endParaRPr sz="2600"/>
          </a:p>
          <a:p>
            <a:pPr indent="0" lvl="0" marL="0" rtl="0" algn="ctr">
              <a:spcBef>
                <a:spcPts val="0"/>
              </a:spcBef>
              <a:spcAft>
                <a:spcPts val="0"/>
              </a:spcAft>
              <a:buNone/>
            </a:pPr>
            <a:r>
              <a:rPr lang="en" sz="2600"/>
              <a:t>Fun</a:t>
            </a:r>
            <a:endParaRPr sz="2600"/>
          </a:p>
          <a:p>
            <a:pPr indent="0" lvl="0" marL="0" rtl="0" algn="ctr">
              <a:spcBef>
                <a:spcPts val="0"/>
              </a:spcBef>
              <a:spcAft>
                <a:spcPts val="0"/>
              </a:spcAft>
              <a:buNone/>
            </a:pPr>
            <a:r>
              <a:rPr lang="en" sz="2600"/>
              <a:t>Kindness</a:t>
            </a:r>
            <a:endParaRPr sz="2600"/>
          </a:p>
          <a:p>
            <a:pPr indent="0" lvl="0" marL="0" rtl="0" algn="ctr">
              <a:spcBef>
                <a:spcPts val="0"/>
              </a:spcBef>
              <a:spcAft>
                <a:spcPts val="0"/>
              </a:spcAft>
              <a:buNone/>
            </a:pPr>
            <a:r>
              <a:rPr lang="en" sz="2600"/>
              <a:t>Respect</a:t>
            </a:r>
            <a:endParaRPr sz="2600"/>
          </a:p>
          <a:p>
            <a:pPr indent="0" lvl="0" marL="0" rtl="0" algn="ctr">
              <a:spcBef>
                <a:spcPts val="0"/>
              </a:spcBef>
              <a:spcAft>
                <a:spcPts val="0"/>
              </a:spcAft>
              <a:buNone/>
            </a:pPr>
            <a:r>
              <a:rPr lang="en" sz="2600"/>
              <a:t>Sharing</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xEl>
                                              <p:pRg end="0" st="0"/>
                                            </p:txEl>
                                          </p:spTgt>
                                        </p:tgtEl>
                                        <p:attrNameLst>
                                          <p:attrName>style.visibility</p:attrName>
                                        </p:attrNameLst>
                                      </p:cBhvr>
                                      <p:to>
                                        <p:strVal val="visible"/>
                                      </p:to>
                                    </p:set>
                                    <p:animEffect filter="fade" transition="in">
                                      <p:cBhvr>
                                        <p:cTn dur="1000"/>
                                        <p:tgtEl>
                                          <p:spTgt spid="6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0" st="0"/>
                                            </p:txEl>
                                          </p:spTgt>
                                        </p:tgtEl>
                                        <p:attrNameLst>
                                          <p:attrName>style.visibility</p:attrName>
                                        </p:attrNameLst>
                                      </p:cBhvr>
                                      <p:to>
                                        <p:strVal val="visible"/>
                                      </p:to>
                                    </p:set>
                                    <p:animEffect filter="fade" transition="in">
                                      <p:cBhvr>
                                        <p:cTn dur="1000"/>
                                        <p:tgtEl>
                                          <p:spTgt spid="6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1" st="1"/>
                                            </p:txEl>
                                          </p:spTgt>
                                        </p:tgtEl>
                                        <p:attrNameLst>
                                          <p:attrName>style.visibility</p:attrName>
                                        </p:attrNameLst>
                                      </p:cBhvr>
                                      <p:to>
                                        <p:strVal val="visible"/>
                                      </p:to>
                                    </p:set>
                                    <p:animEffect filter="fade" transition="in">
                                      <p:cBhvr>
                                        <p:cTn dur="1000"/>
                                        <p:tgtEl>
                                          <p:spTgt spid="6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2" st="2"/>
                                            </p:txEl>
                                          </p:spTgt>
                                        </p:tgtEl>
                                        <p:attrNameLst>
                                          <p:attrName>style.visibility</p:attrName>
                                        </p:attrNameLst>
                                      </p:cBhvr>
                                      <p:to>
                                        <p:strVal val="visible"/>
                                      </p:to>
                                    </p:set>
                                    <p:animEffect filter="fade" transition="in">
                                      <p:cBhvr>
                                        <p:cTn dur="1000"/>
                                        <p:tgtEl>
                                          <p:spTgt spid="6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3" st="3"/>
                                            </p:txEl>
                                          </p:spTgt>
                                        </p:tgtEl>
                                        <p:attrNameLst>
                                          <p:attrName>style.visibility</p:attrName>
                                        </p:attrNameLst>
                                      </p:cBhvr>
                                      <p:to>
                                        <p:strVal val="visible"/>
                                      </p:to>
                                    </p:set>
                                    <p:animEffect filter="fade" transition="in">
                                      <p:cBhvr>
                                        <p:cTn dur="1000"/>
                                        <p:tgtEl>
                                          <p:spTgt spid="6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xEl>
                                              <p:pRg end="4" st="4"/>
                                            </p:txEl>
                                          </p:spTgt>
                                        </p:tgtEl>
                                        <p:attrNameLst>
                                          <p:attrName>style.visibility</p:attrName>
                                        </p:attrNameLst>
                                      </p:cBhvr>
                                      <p:to>
                                        <p:strVal val="visible"/>
                                      </p:to>
                                    </p:set>
                                    <p:animEffect filter="fade" transition="in">
                                      <p:cBhvr>
                                        <p:cTn dur="1000"/>
                                        <p:tgtEl>
                                          <p:spTgt spid="65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81"/>
          <p:cNvSpPr txBox="1"/>
          <p:nvPr>
            <p:ph type="title"/>
          </p:nvPr>
        </p:nvSpPr>
        <p:spPr>
          <a:xfrm>
            <a:off x="1040349" y="281225"/>
            <a:ext cx="141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5FB846"/>
                </a:solidFill>
              </a:rPr>
              <a:t>SAFE</a:t>
            </a:r>
            <a:endParaRPr>
              <a:solidFill>
                <a:srgbClr val="5FB846"/>
              </a:solidFill>
            </a:endParaRPr>
          </a:p>
        </p:txBody>
      </p:sp>
      <p:sp>
        <p:nvSpPr>
          <p:cNvPr id="662" name="Google Shape;662;p81"/>
          <p:cNvSpPr txBox="1"/>
          <p:nvPr>
            <p:ph type="title"/>
          </p:nvPr>
        </p:nvSpPr>
        <p:spPr>
          <a:xfrm>
            <a:off x="3079800" y="281225"/>
            <a:ext cx="18744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66260"/>
                </a:solidFill>
              </a:rPr>
              <a:t>UNSAFE</a:t>
            </a:r>
            <a:endParaRPr>
              <a:solidFill>
                <a:srgbClr val="F66260"/>
              </a:solidFill>
            </a:endParaRPr>
          </a:p>
        </p:txBody>
      </p:sp>
      <p:sp>
        <p:nvSpPr>
          <p:cNvPr id="663" name="Google Shape;663;p81"/>
          <p:cNvSpPr txBox="1"/>
          <p:nvPr>
            <p:ph type="title"/>
          </p:nvPr>
        </p:nvSpPr>
        <p:spPr>
          <a:xfrm>
            <a:off x="5580950" y="281225"/>
            <a:ext cx="252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ABE3C"/>
                </a:solidFill>
              </a:rPr>
              <a:t>UNWANTED</a:t>
            </a:r>
            <a:endParaRPr>
              <a:solidFill>
                <a:srgbClr val="FABE3C"/>
              </a:solidFill>
            </a:endParaRPr>
          </a:p>
        </p:txBody>
      </p:sp>
      <p:sp>
        <p:nvSpPr>
          <p:cNvPr id="664" name="Google Shape;664;p81"/>
          <p:cNvSpPr/>
          <p:nvPr/>
        </p:nvSpPr>
        <p:spPr>
          <a:xfrm>
            <a:off x="3095500" y="468725"/>
            <a:ext cx="1874400" cy="883800"/>
          </a:xfrm>
          <a:prstGeom prst="ellipse">
            <a:avLst/>
          </a:prstGeom>
          <a:noFill/>
          <a:ln cap="flat" cmpd="sng" w="114300">
            <a:solidFill>
              <a:srgbClr val="FF81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1"/>
          <p:cNvSpPr txBox="1"/>
          <p:nvPr>
            <p:ph type="title"/>
          </p:nvPr>
        </p:nvSpPr>
        <p:spPr>
          <a:xfrm>
            <a:off x="1207350" y="1754316"/>
            <a:ext cx="6729300" cy="6003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3000"/>
              <a:t>Unhealthy Friendships</a:t>
            </a:r>
            <a:endParaRPr sz="3000"/>
          </a:p>
        </p:txBody>
      </p:sp>
      <p:sp>
        <p:nvSpPr>
          <p:cNvPr id="666" name="Google Shape;666;p81"/>
          <p:cNvSpPr txBox="1"/>
          <p:nvPr>
            <p:ph type="title"/>
          </p:nvPr>
        </p:nvSpPr>
        <p:spPr>
          <a:xfrm>
            <a:off x="1207350" y="2459316"/>
            <a:ext cx="6729300" cy="21396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600"/>
              <a:t>Yelling</a:t>
            </a:r>
            <a:endParaRPr sz="2600"/>
          </a:p>
          <a:p>
            <a:pPr indent="0" lvl="0" marL="0" rtl="0" algn="ctr">
              <a:spcBef>
                <a:spcPts val="0"/>
              </a:spcBef>
              <a:spcAft>
                <a:spcPts val="0"/>
              </a:spcAft>
              <a:buNone/>
            </a:pPr>
            <a:r>
              <a:rPr lang="en" sz="2600"/>
              <a:t>Ignoring</a:t>
            </a:r>
            <a:endParaRPr sz="2600"/>
          </a:p>
          <a:p>
            <a:pPr indent="0" lvl="0" marL="0" rtl="0" algn="ctr">
              <a:spcBef>
                <a:spcPts val="0"/>
              </a:spcBef>
              <a:spcAft>
                <a:spcPts val="0"/>
              </a:spcAft>
              <a:buNone/>
            </a:pPr>
            <a:r>
              <a:rPr lang="en" sz="2600"/>
              <a:t>Exclusion</a:t>
            </a:r>
            <a:endParaRPr sz="2600"/>
          </a:p>
          <a:p>
            <a:pPr indent="0" lvl="0" marL="0" rtl="0" algn="ctr">
              <a:spcBef>
                <a:spcPts val="0"/>
              </a:spcBef>
              <a:spcAft>
                <a:spcPts val="0"/>
              </a:spcAft>
              <a:buNone/>
            </a:pPr>
            <a:r>
              <a:rPr lang="en" sz="2600"/>
              <a:t>Teasing</a:t>
            </a:r>
            <a:endParaRPr sz="2600"/>
          </a:p>
          <a:p>
            <a:pPr indent="0" lvl="0" marL="0" rtl="0" algn="ctr">
              <a:spcBef>
                <a:spcPts val="0"/>
              </a:spcBef>
              <a:spcAft>
                <a:spcPts val="0"/>
              </a:spcAft>
              <a:buNone/>
            </a:pPr>
            <a:r>
              <a:rPr lang="en" sz="2600"/>
              <a:t>Shaming</a:t>
            </a:r>
            <a:endParaRPr sz="2600"/>
          </a:p>
        </p:txBody>
      </p:sp>
      <p:sp>
        <p:nvSpPr>
          <p:cNvPr id="667" name="Google Shape;667;p81"/>
          <p:cNvSpPr/>
          <p:nvPr/>
        </p:nvSpPr>
        <p:spPr>
          <a:xfrm>
            <a:off x="5373800" y="468725"/>
            <a:ext cx="2937000" cy="883800"/>
          </a:xfrm>
          <a:prstGeom prst="ellipse">
            <a:avLst/>
          </a:prstGeom>
          <a:noFill/>
          <a:ln cap="flat" cmpd="sng" w="114300">
            <a:solidFill>
              <a:srgbClr val="FABE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0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animEffect filter="fade" transition="in">
                                      <p:cBhvr>
                                        <p:cTn dur="1000"/>
                                        <p:tgtEl>
                                          <p:spTgt spid="6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animEffect filter="fade" transition="in">
                                      <p:cBhvr>
                                        <p:cTn dur="1000"/>
                                        <p:tgtEl>
                                          <p:spTgt spid="6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animEffect filter="fade" transition="in">
                                      <p:cBhvr>
                                        <p:cTn dur="1000"/>
                                        <p:tgtEl>
                                          <p:spTgt spid="6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animEffect filter="fade" transition="in">
                                      <p:cBhvr>
                                        <p:cTn dur="1000"/>
                                        <p:tgtEl>
                                          <p:spTgt spid="6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animEffect filter="fade" transition="in">
                                      <p:cBhvr>
                                        <p:cTn dur="1000"/>
                                        <p:tgtEl>
                                          <p:spTgt spid="6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animEffect filter="fade" transition="in">
                                      <p:cBhvr>
                                        <p:cTn dur="1000"/>
                                        <p:tgtEl>
                                          <p:spTgt spid="66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descr="Consent is like being ruler of your own country...population: YOU.&#10;&#10;This is a smart, playful guide to consent and bodily autonomy.&#10;&#10;There is an upcoming book, based on this video that’s packed with bright and energetic illustrations. Readers will learn about boundaries and how to set them; signs of healthy (and unhealthy) relationships; ways to respect themselves and others; how to spot grooming behaviors; what to do if someone makes them feel uncomfortable or unsafe; and much more.&#10;&#10;Along the way, they’ll be encouraged to reflect on (and improve!) their own behavior and to practice consent in their daily lives.&#10;&#10;Whether you’re looking for a consent primer to share with a friend or searching for a way to talk&#10;&#10;to your child about what it means to be in control of their own body and respect others’, look no further! This humorous and insightful book from the co-creator of the viral “Tea Consent” video is the perfect teaching tool, conversation starter, and insightful, empowering resource for educators, kids, and families everywhere.&#10;&#10;To be released: Jan 7, 2020!" id="672" name="Google Shape;672;p82" title="consent for kids">
            <a:hlinkClick r:id="rId3"/>
          </p:cNvPr>
          <p:cNvPicPr preferRelativeResize="0"/>
          <p:nvPr/>
        </p:nvPicPr>
        <p:blipFill>
          <a:blip r:embed="rId4">
            <a:alphaModFix/>
          </a:blip>
          <a:stretch>
            <a:fillRect/>
          </a:stretch>
        </p:blipFill>
        <p:spPr>
          <a:xfrm>
            <a:off x="1726150" y="970963"/>
            <a:ext cx="5691700" cy="320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3"/>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Trusted Adults</a:t>
            </a:r>
            <a:endParaRPr/>
          </a:p>
        </p:txBody>
      </p:sp>
      <p:pic>
        <p:nvPicPr>
          <p:cNvPr id="678" name="Google Shape;678;p83"/>
          <p:cNvPicPr preferRelativeResize="0"/>
          <p:nvPr/>
        </p:nvPicPr>
        <p:blipFill>
          <a:blip r:embed="rId3">
            <a:alphaModFix/>
          </a:blip>
          <a:stretch>
            <a:fillRect/>
          </a:stretch>
        </p:blipFill>
        <p:spPr>
          <a:xfrm>
            <a:off x="2312650" y="1315375"/>
            <a:ext cx="4518700" cy="3566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84"/>
          <p:cNvSpPr txBox="1"/>
          <p:nvPr>
            <p:ph type="title"/>
          </p:nvPr>
        </p:nvSpPr>
        <p:spPr>
          <a:xfrm>
            <a:off x="531658" y="558575"/>
            <a:ext cx="4614000" cy="1923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Taking Care of You!</a:t>
            </a:r>
            <a:endParaRPr/>
          </a:p>
        </p:txBody>
      </p:sp>
      <p:sp>
        <p:nvSpPr>
          <p:cNvPr id="684" name="Google Shape;684;p84"/>
          <p:cNvSpPr txBox="1"/>
          <p:nvPr>
            <p:ph idx="1" type="subTitle"/>
          </p:nvPr>
        </p:nvSpPr>
        <p:spPr>
          <a:xfrm>
            <a:off x="3910781" y="2242275"/>
            <a:ext cx="4614000" cy="975300"/>
          </a:xfrm>
          <a:prstGeom prst="rect">
            <a:avLst/>
          </a:prstGeom>
        </p:spPr>
        <p:txBody>
          <a:bodyPr anchorCtr="0" anchor="t" bIns="68575" lIns="68575" spcFirstLastPara="1" rIns="68575" wrap="square" tIns="68575">
            <a:noAutofit/>
          </a:bodyPr>
          <a:lstStyle/>
          <a:p>
            <a:pPr indent="-323850" lvl="0" marL="457200" rtl="0" algn="l">
              <a:spcBef>
                <a:spcPts val="0"/>
              </a:spcBef>
              <a:spcAft>
                <a:spcPts val="0"/>
              </a:spcAft>
              <a:buSzPts val="1500"/>
              <a:buChar char="●"/>
            </a:pPr>
            <a:r>
              <a:rPr lang="en"/>
              <a:t>When you need rest </a:t>
            </a:r>
            <a:endParaRPr/>
          </a:p>
          <a:p>
            <a:pPr indent="-323850" lvl="0" marL="457200" rtl="0" algn="l">
              <a:spcBef>
                <a:spcPts val="0"/>
              </a:spcBef>
              <a:spcAft>
                <a:spcPts val="0"/>
              </a:spcAft>
              <a:buSzPts val="1500"/>
              <a:buChar char="●"/>
            </a:pPr>
            <a:r>
              <a:rPr lang="en"/>
              <a:t>What foods you like </a:t>
            </a:r>
            <a:endParaRPr/>
          </a:p>
          <a:p>
            <a:pPr indent="-323850" lvl="0" marL="457200" rtl="0" algn="l">
              <a:spcBef>
                <a:spcPts val="0"/>
              </a:spcBef>
              <a:spcAft>
                <a:spcPts val="0"/>
              </a:spcAft>
              <a:buSzPts val="1500"/>
              <a:buChar char="●"/>
            </a:pPr>
            <a:r>
              <a:rPr lang="en"/>
              <a:t>Listening to your body </a:t>
            </a:r>
            <a:endParaRPr/>
          </a:p>
          <a:p>
            <a:pPr indent="-323850" lvl="0" marL="457200" rtl="0" algn="l">
              <a:spcBef>
                <a:spcPts val="0"/>
              </a:spcBef>
              <a:spcAft>
                <a:spcPts val="0"/>
              </a:spcAft>
              <a:buSzPts val="1500"/>
              <a:buChar char="●"/>
            </a:pPr>
            <a:r>
              <a:rPr lang="en"/>
              <a:t>What makes you feel good </a:t>
            </a:r>
            <a:endParaRPr/>
          </a:p>
          <a:p>
            <a:pPr indent="-323850" lvl="0" marL="457200" rtl="0" algn="l">
              <a:spcBef>
                <a:spcPts val="0"/>
              </a:spcBef>
              <a:spcAft>
                <a:spcPts val="0"/>
              </a:spcAft>
              <a:buSzPts val="1500"/>
              <a:buChar char="●"/>
            </a:pPr>
            <a:r>
              <a:rPr lang="en"/>
              <a:t>How to manage big emotions</a:t>
            </a:r>
            <a:endParaRPr/>
          </a:p>
          <a:p>
            <a:pPr indent="-323850" lvl="0" marL="457200" rtl="0" algn="l">
              <a:spcBef>
                <a:spcPts val="0"/>
              </a:spcBef>
              <a:spcAft>
                <a:spcPts val="0"/>
              </a:spcAft>
              <a:buSzPts val="1500"/>
              <a:buChar char="●"/>
            </a:pPr>
            <a:r>
              <a:rPr lang="en"/>
              <a:t>Ask for help </a:t>
            </a:r>
            <a:endParaRPr/>
          </a:p>
          <a:p>
            <a:pPr indent="-323850" lvl="0" marL="457200" rtl="0" algn="l">
              <a:spcBef>
                <a:spcPts val="0"/>
              </a:spcBef>
              <a:spcAft>
                <a:spcPts val="0"/>
              </a:spcAft>
              <a:buSzPts val="1500"/>
              <a:buChar char="●"/>
            </a:pPr>
            <a:r>
              <a:rPr lang="en"/>
              <a:t>Advocate for yourself</a:t>
            </a:r>
            <a:endParaRPr/>
          </a:p>
          <a:p>
            <a:pPr indent="-323850" lvl="0" marL="457200" rtl="0" algn="l">
              <a:spcBef>
                <a:spcPts val="0"/>
              </a:spcBef>
              <a:spcAft>
                <a:spcPts val="0"/>
              </a:spcAft>
              <a:buSzPts val="1500"/>
              <a:buChar char="●"/>
            </a:pPr>
            <a:r>
              <a:rPr lang="en"/>
              <a:t>You’re the boss of your body</a:t>
            </a:r>
            <a:endParaRPr/>
          </a:p>
          <a:p>
            <a:pPr indent="-323850" lvl="0" marL="457200" rtl="0" algn="l">
              <a:spcBef>
                <a:spcPts val="0"/>
              </a:spcBef>
              <a:spcAft>
                <a:spcPts val="0"/>
              </a:spcAft>
              <a:buSzPts val="1500"/>
              <a:buChar char="●"/>
            </a:pPr>
            <a:r>
              <a:rPr lang="en"/>
              <a:t>&amp; so much more! </a:t>
            </a:r>
            <a:endParaRPr/>
          </a:p>
        </p:txBody>
      </p:sp>
      <p:sp>
        <p:nvSpPr>
          <p:cNvPr id="685" name="Google Shape;685;p84"/>
          <p:cNvSpPr txBox="1"/>
          <p:nvPr>
            <p:ph idx="2" type="subTitle"/>
          </p:nvPr>
        </p:nvSpPr>
        <p:spPr>
          <a:xfrm>
            <a:off x="3910781" y="1714500"/>
            <a:ext cx="4660500" cy="5145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a:t>One of the most exciting parts about being __ years old is that you are learning all about YOU!</a:t>
            </a:r>
            <a:endParaRPr/>
          </a:p>
        </p:txBody>
      </p:sp>
      <p:pic>
        <p:nvPicPr>
          <p:cNvPr id="686" name="Google Shape;686;p84"/>
          <p:cNvPicPr preferRelativeResize="0"/>
          <p:nvPr/>
        </p:nvPicPr>
        <p:blipFill rotWithShape="1">
          <a:blip r:embed="rId3">
            <a:alphaModFix/>
          </a:blip>
          <a:srcRect b="0" l="13012" r="13012" t="0"/>
          <a:stretch/>
        </p:blipFill>
        <p:spPr>
          <a:xfrm>
            <a:off x="940600" y="1316650"/>
            <a:ext cx="2308800" cy="23088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