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Zilla Slab Highlight"/>
      <p:regular r:id="rId27"/>
    </p:embeddedFont>
    <p:embeddedFont>
      <p:font typeface="Poppins"/>
      <p:regular r:id="rId28"/>
      <p:bold r:id="rId29"/>
      <p:italic r:id="rId30"/>
      <p:boldItalic r:id="rId31"/>
    </p:embeddedFont>
    <p:embeddedFont>
      <p:font typeface="Cabin"/>
      <p:regular r:id="rId32"/>
      <p:bold r:id="rId33"/>
      <p:italic r:id="rId34"/>
      <p:boldItalic r:id="rId35"/>
    </p:embeddedFont>
    <p:embeddedFont>
      <p:font typeface="Montserrat"/>
      <p:regular r:id="rId36"/>
      <p:bold r:id="rId37"/>
      <p:italic r:id="rId38"/>
      <p:boldItalic r:id="rId39"/>
    </p:embeddedFont>
    <p:embeddedFont>
      <p:font typeface="Barlow Condensed"/>
      <p:regular r:id="rId40"/>
      <p:bold r:id="rId41"/>
      <p:italic r:id="rId42"/>
      <p:boldItalic r:id="rId43"/>
    </p:embeddedFont>
    <p:embeddedFont>
      <p:font typeface="Yeseva One"/>
      <p:regular r:id="rId44"/>
    </p:embeddedFont>
    <p:embeddedFont>
      <p:font typeface="Poppins Medium"/>
      <p:regular r:id="rId45"/>
      <p:bold r:id="rId46"/>
      <p:italic r:id="rId47"/>
      <p:boldItalic r:id="rId48"/>
    </p:embeddedFont>
    <p:embeddedFont>
      <p:font typeface="Helvetica Neue"/>
      <p:regular r:id="rId49"/>
      <p:bold r:id="rId50"/>
      <p:italic r:id="rId51"/>
      <p:boldItalic r:id="rId52"/>
    </p:embeddedFont>
    <p:embeddedFont>
      <p:font typeface="Helvetica Neue 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Condensed-regular.fntdata"/><Relationship Id="rId42" Type="http://schemas.openxmlformats.org/officeDocument/2006/relationships/font" Target="fonts/BarlowCondensed-italic.fntdata"/><Relationship Id="rId41" Type="http://schemas.openxmlformats.org/officeDocument/2006/relationships/font" Target="fonts/BarlowCondensed-bold.fntdata"/><Relationship Id="rId44" Type="http://schemas.openxmlformats.org/officeDocument/2006/relationships/font" Target="fonts/YesevaOne-regular.fntdata"/><Relationship Id="rId43" Type="http://schemas.openxmlformats.org/officeDocument/2006/relationships/font" Target="fonts/BarlowCondensed-boldItalic.fntdata"/><Relationship Id="rId46" Type="http://schemas.openxmlformats.org/officeDocument/2006/relationships/font" Target="fonts/PoppinsMedium-bold.fntdata"/><Relationship Id="rId45" Type="http://schemas.openxmlformats.org/officeDocument/2006/relationships/font" Target="fonts/Poppins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Medium-boldItalic.fntdata"/><Relationship Id="rId47" Type="http://schemas.openxmlformats.org/officeDocument/2006/relationships/font" Target="fonts/PoppinsMedium-italic.fntdata"/><Relationship Id="rId49"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Italic.fntdata"/><Relationship Id="rId30" Type="http://schemas.openxmlformats.org/officeDocument/2006/relationships/font" Target="fonts/Poppins-italic.fntdata"/><Relationship Id="rId33" Type="http://schemas.openxmlformats.org/officeDocument/2006/relationships/font" Target="fonts/Cabin-bold.fntdata"/><Relationship Id="rId32" Type="http://schemas.openxmlformats.org/officeDocument/2006/relationships/font" Target="fonts/Cabin-regular.fntdata"/><Relationship Id="rId35" Type="http://schemas.openxmlformats.org/officeDocument/2006/relationships/font" Target="fonts/Cabin-boldItalic.fntdata"/><Relationship Id="rId34" Type="http://schemas.openxmlformats.org/officeDocument/2006/relationships/font" Target="fonts/Cabin-italic.fntdata"/><Relationship Id="rId37" Type="http://schemas.openxmlformats.org/officeDocument/2006/relationships/font" Target="fonts/Montserrat-bold.fntdata"/><Relationship Id="rId36" Type="http://schemas.openxmlformats.org/officeDocument/2006/relationships/font" Target="fonts/Montserrat-regular.fntdata"/><Relationship Id="rId39" Type="http://schemas.openxmlformats.org/officeDocument/2006/relationships/font" Target="fonts/Montserrat-boldItalic.fntdata"/><Relationship Id="rId38" Type="http://schemas.openxmlformats.org/officeDocument/2006/relationships/font" Target="fonts/Montserrat-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regular.fntdata"/><Relationship Id="rId27" Type="http://schemas.openxmlformats.org/officeDocument/2006/relationships/font" Target="fonts/ZillaSlabHighlight-regular.fntdata"/><Relationship Id="rId29" Type="http://schemas.openxmlformats.org/officeDocument/2006/relationships/font" Target="fonts/Poppins-bold.fntdata"/><Relationship Id="rId51" Type="http://schemas.openxmlformats.org/officeDocument/2006/relationships/font" Target="fonts/HelveticaNeue-italic.fntdata"/><Relationship Id="rId50" Type="http://schemas.openxmlformats.org/officeDocument/2006/relationships/font" Target="fonts/HelveticaNeue-bold.fntdata"/><Relationship Id="rId53" Type="http://schemas.openxmlformats.org/officeDocument/2006/relationships/font" Target="fonts/HelveticaNeueLight-regular.fntdata"/><Relationship Id="rId52" Type="http://schemas.openxmlformats.org/officeDocument/2006/relationships/font" Target="fonts/HelveticaNeue-boldItalic.fntdata"/><Relationship Id="rId11" Type="http://schemas.openxmlformats.org/officeDocument/2006/relationships/slide" Target="slides/slide6.xml"/><Relationship Id="rId55" Type="http://schemas.openxmlformats.org/officeDocument/2006/relationships/font" Target="fonts/HelveticaNeueLight-italic.fntdata"/><Relationship Id="rId10" Type="http://schemas.openxmlformats.org/officeDocument/2006/relationships/slide" Target="slides/slide5.xml"/><Relationship Id="rId54" Type="http://schemas.openxmlformats.org/officeDocument/2006/relationships/font" Target="fonts/HelveticaNeueLight-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HelveticaNeueLight-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embed/VzhsGoyuru8"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rriam-webster.com/dictionary/deepfak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r_cxn1Wir9w"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A-7N5jTJn5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dcea85fb71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dcea85fb71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chemeClr val="dk1"/>
                </a:solidFill>
                <a:highlight>
                  <a:srgbClr val="F7DE96"/>
                </a:highlight>
              </a:rPr>
              <a:t>🌼</a:t>
            </a:r>
            <a:r>
              <a:rPr b="1" lang="en">
                <a:solidFill>
                  <a:srgbClr val="1D1C1D"/>
                </a:solidFill>
                <a:highlight>
                  <a:srgbClr val="F7DE96"/>
                </a:highlight>
                <a:latin typeface="Cabin"/>
                <a:ea typeface="Cabin"/>
                <a:cs typeface="Cabin"/>
                <a:sym typeface="Cabin"/>
              </a:rPr>
              <a:t> *Compassionate response reminder*</a:t>
            </a:r>
            <a:r>
              <a:rPr lang="en">
                <a:solidFill>
                  <a:srgbClr val="1D1C1D"/>
                </a:solidFill>
                <a:highlight>
                  <a:srgbClr val="F7DE96"/>
                </a:highlight>
                <a:latin typeface="Cabin"/>
                <a:ea typeface="Cabin"/>
                <a:cs typeface="Cabin"/>
                <a:sym typeface="Cabin"/>
              </a:rPr>
              <a:t>: Teaching prevention education helps provide students with language and tools to define and identify abuse. Often while teaching prevention education, students will disclose experiences of harm or abuse to trusted adults. This lesson is trauma-informed and has been designed to acknowledge the varied experiences students may have. Before teaching please be sure you feel equipped to respond to instances of disclosure with a compassionate, trauma-informed approach. Please confer with other school staff on how to handle student disclosures and navigate sensitive topics raised during these lessons.</a:t>
            </a:r>
            <a:endParaRPr>
              <a:solidFill>
                <a:srgbClr val="1D1C1D"/>
              </a:solidFill>
              <a:highlight>
                <a:srgbClr val="F7DE96"/>
              </a:highlight>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t/>
            </a:r>
            <a:endParaRPr>
              <a:solidFill>
                <a:srgbClr val="1D1C1D"/>
              </a:solidFill>
              <a:highlight>
                <a:srgbClr val="F7DE96"/>
              </a:highlight>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Speaker Notes</a:t>
            </a:r>
            <a:r>
              <a:rPr lang="en">
                <a:solidFill>
                  <a:srgbClr val="1D1C1D"/>
                </a:solidFill>
                <a:latin typeface="Cabin"/>
                <a:ea typeface="Cabin"/>
                <a:cs typeface="Cabin"/>
                <a:sym typeface="Cabin"/>
              </a:rPr>
              <a:t>:</a:t>
            </a:r>
            <a:endParaRPr>
              <a:solidFill>
                <a:srgbClr val="1D1C1D"/>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i="1" lang="en">
                <a:solidFill>
                  <a:srgbClr val="1D1C1D"/>
                </a:solidFill>
                <a:latin typeface="Cabin"/>
                <a:ea typeface="Cabin"/>
                <a:cs typeface="Cabin"/>
                <a:sym typeface="Cabin"/>
              </a:rPr>
              <a:t>Italics</a:t>
            </a:r>
            <a:r>
              <a:rPr lang="en">
                <a:solidFill>
                  <a:srgbClr val="1D1C1D"/>
                </a:solidFill>
                <a:latin typeface="Cabin"/>
                <a:ea typeface="Cabin"/>
                <a:cs typeface="Cabin"/>
                <a:sym typeface="Cabin"/>
              </a:rPr>
              <a:t> are teacher notes (not to be read aloud)</a:t>
            </a:r>
            <a:endParaRPr>
              <a:solidFill>
                <a:srgbClr val="1D1C1D"/>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
                <a:solidFill>
                  <a:srgbClr val="1D1C1D"/>
                </a:solidFill>
                <a:latin typeface="Cabin"/>
                <a:ea typeface="Cabin"/>
                <a:cs typeface="Cabin"/>
                <a:sym typeface="Cabin"/>
              </a:rPr>
              <a:t>Standard text can be read verbatim to the class</a:t>
            </a:r>
            <a:endParaRPr>
              <a:solidFill>
                <a:srgbClr val="1D1C1D"/>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
                <a:solidFill>
                  <a:srgbClr val="1D1C1D"/>
                </a:solidFill>
                <a:highlight>
                  <a:srgbClr val="F7DE96"/>
                </a:highlight>
                <a:latin typeface="Cabin"/>
                <a:ea typeface="Cabin"/>
                <a:cs typeface="Cabin"/>
                <a:sym typeface="Cabin"/>
              </a:rPr>
              <a:t>Yellow highlights are special considerations or modifications</a:t>
            </a:r>
            <a:endParaRPr>
              <a:solidFill>
                <a:srgbClr val="1D1C1D"/>
              </a:solidFill>
              <a:highlight>
                <a:srgbClr val="FFFF00"/>
              </a:highlight>
              <a:latin typeface="Avenir"/>
              <a:ea typeface="Avenir"/>
              <a:cs typeface="Avenir"/>
              <a:sym typeface="Aveni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dcea85fb71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dcea85fb71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The reality of CSEA is that media often sensationalize reality by depicting trafficked youth as having been kidnapped and sold into sex for money.  Without trivializing this lived reality for some the facts of child sex trafficking is much more sinister and bleak, in that it involves people exploiting positions of power, pretending to be a loving boyfriend, or caregivers, including parents, selling sex with children for their own personal gain.  This slide is a list of recruitment and trafficking practices, in no particular order.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Read list on slide</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dcea85fb71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dcea85fb71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This is a quick reminder of how we defined and discussed consent in the first lesson.  Commercial sexual exploitation and abuse clearly lacks consent.  We are going to expand our conversation into digital spaces, discussing explicit images and sextortion.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a:solidFill>
                  <a:schemeClr val="dk1"/>
                </a:solidFill>
                <a:latin typeface="Avenir"/>
                <a:ea typeface="Avenir"/>
                <a:cs typeface="Avenir"/>
                <a:sym typeface="Avenir"/>
              </a:rPr>
              <a:t>ASK: Is anyone familiar with the term sextortion? </a:t>
            </a:r>
            <a:r>
              <a:rPr i="1" lang="en">
                <a:solidFill>
                  <a:schemeClr val="dk1"/>
                </a:solidFill>
                <a:latin typeface="Avenir"/>
                <a:ea typeface="Avenir"/>
                <a:cs typeface="Avenir"/>
                <a:sym typeface="Avenir"/>
              </a:rPr>
              <a:t>Allow students to respond</a:t>
            </a:r>
            <a:endParaRPr i="1" sz="1000">
              <a:solidFill>
                <a:schemeClr val="dk1"/>
              </a:solidFill>
              <a:latin typeface="Avenir"/>
              <a:ea typeface="Avenir"/>
              <a:cs typeface="Avenir"/>
              <a:sym typeface="Aveni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dcea85fb71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dcea85fb71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SAY: </a:t>
            </a:r>
            <a:r>
              <a:rPr lang="en">
                <a:latin typeface="Avenir"/>
                <a:ea typeface="Avenir"/>
                <a:cs typeface="Avenir"/>
                <a:sym typeface="Avenir"/>
              </a:rPr>
              <a:t>We are going to watch a video about sextortion which </a:t>
            </a:r>
            <a:r>
              <a:rPr lang="en">
                <a:solidFill>
                  <a:srgbClr val="202124"/>
                </a:solidFill>
                <a:latin typeface="Avenir"/>
                <a:ea typeface="Avenir"/>
                <a:cs typeface="Avenir"/>
                <a:sym typeface="Avenir"/>
              </a:rPr>
              <a:t>occurs when someone threatens to distribute your private and sensitive material if you don't provide them images of a sexual nature, sexual favors, or money.  Sextortion is also a serious crime.</a:t>
            </a:r>
            <a:endParaRPr>
              <a:solidFill>
                <a:srgbClr val="202124"/>
              </a:solidFill>
              <a:latin typeface="Avenir"/>
              <a:ea typeface="Avenir"/>
              <a:cs typeface="Avenir"/>
              <a:sym typeface="Avenir"/>
            </a:endParaRPr>
          </a:p>
          <a:p>
            <a:pPr indent="0" lvl="0" marL="0" rtl="0" algn="l">
              <a:spcBef>
                <a:spcPts val="0"/>
              </a:spcBef>
              <a:spcAft>
                <a:spcPts val="0"/>
              </a:spcAft>
              <a:buNone/>
            </a:pPr>
            <a:r>
              <a:t/>
            </a:r>
            <a:endParaRPr>
              <a:solidFill>
                <a:srgbClr val="202124"/>
              </a:solidFill>
              <a:latin typeface="Avenir"/>
              <a:ea typeface="Avenir"/>
              <a:cs typeface="Avenir"/>
              <a:sym typeface="Avenir"/>
            </a:endParaRPr>
          </a:p>
          <a:p>
            <a:pPr indent="0" lvl="0" marL="0" rtl="0" algn="l">
              <a:spcBef>
                <a:spcPts val="0"/>
              </a:spcBef>
              <a:spcAft>
                <a:spcPts val="0"/>
              </a:spcAft>
              <a:buNone/>
            </a:pPr>
            <a:r>
              <a:rPr lang="en" u="sng">
                <a:solidFill>
                  <a:schemeClr val="hlink"/>
                </a:solidFill>
                <a:latin typeface="Avenir"/>
                <a:ea typeface="Avenir"/>
                <a:cs typeface="Avenir"/>
                <a:sym typeface="Avenir"/>
                <a:hlinkClick r:id="rId2"/>
              </a:rPr>
              <a:t>https://www.youtube.com/embed/VzhsGoyuru8</a:t>
            </a:r>
            <a:r>
              <a:rPr lang="en">
                <a:solidFill>
                  <a:srgbClr val="202124"/>
                </a:solidFill>
                <a:latin typeface="Avenir"/>
                <a:ea typeface="Avenir"/>
                <a:cs typeface="Avenir"/>
                <a:sym typeface="Avenir"/>
              </a:rPr>
              <a:t> </a:t>
            </a:r>
            <a:endParaRPr>
              <a:solidFill>
                <a:srgbClr val="202124"/>
              </a:solidFill>
              <a:latin typeface="Avenir"/>
              <a:ea typeface="Avenir"/>
              <a:cs typeface="Avenir"/>
              <a:sym typeface="Aveni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547428f03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547428f03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If </a:t>
            </a:r>
            <a:r>
              <a:rPr i="1" lang="en">
                <a:latin typeface="Avenir"/>
                <a:ea typeface="Avenir"/>
                <a:cs typeface="Avenir"/>
                <a:sym typeface="Avenir"/>
              </a:rPr>
              <a:t>students blame Ashley you can share the following:  </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lang="en">
                <a:latin typeface="Avenir"/>
                <a:ea typeface="Avenir"/>
                <a:cs typeface="Avenir"/>
                <a:sym typeface="Avenir"/>
              </a:rPr>
              <a:t>SAY: </a:t>
            </a:r>
            <a:r>
              <a:rPr lang="en">
                <a:latin typeface="Avenir"/>
                <a:ea typeface="Avenir"/>
                <a:cs typeface="Avenir"/>
                <a:sym typeface="Avenir"/>
              </a:rPr>
              <a:t>Blaming victims of sexual assault or dating violence creates a</a:t>
            </a:r>
            <a:r>
              <a:rPr lang="en">
                <a:latin typeface="Avenir"/>
                <a:ea typeface="Avenir"/>
                <a:cs typeface="Avenir"/>
                <a:sym typeface="Avenir"/>
              </a:rPr>
              <a:t> false sense of </a:t>
            </a:r>
            <a:r>
              <a:rPr lang="en">
                <a:latin typeface="Avenir"/>
                <a:ea typeface="Avenir"/>
                <a:cs typeface="Avenir"/>
                <a:sym typeface="Avenir"/>
              </a:rPr>
              <a:t>security, by telling ourselves, “if I don’t do —--” then that can’t happen to me creates a sense of safety, like we won’t experience the same types of harm.  While this is tempting or easy to do why is this misplaced blame?  How do we better hold the perpetrators of the crime or the systems at play accountable rather than the victim(s)?</a:t>
            </a:r>
            <a:endParaRPr>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dcea85fb71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dcea85fb71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The root of so many violent behaviors is non-consensual sharing, whether this is sharing secrets or gossiping or sharing sexually explicit images that are not yours to share. Consent is vital.</a:t>
            </a:r>
            <a:endParaRPr sz="1000">
              <a:latin typeface="Avenir"/>
              <a:ea typeface="Avenir"/>
              <a:cs typeface="Avenir"/>
              <a:sym typeface="Aveni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516785f963_0_351:notes"/>
          <p:cNvSpPr/>
          <p:nvPr>
            <p:ph idx="2" type="sldImg"/>
          </p:nvPr>
        </p:nvSpPr>
        <p:spPr>
          <a:xfrm>
            <a:off x="397578" y="685488"/>
            <a:ext cx="60645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516785f963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SAY: As you can see from this slide digital sharing of sexually </a:t>
            </a:r>
            <a:r>
              <a:rPr lang="en">
                <a:latin typeface="Avenir"/>
                <a:ea typeface="Avenir"/>
                <a:cs typeface="Avenir"/>
                <a:sym typeface="Avenir"/>
              </a:rPr>
              <a:t>explicit</a:t>
            </a:r>
            <a:r>
              <a:rPr lang="en">
                <a:latin typeface="Avenir"/>
                <a:ea typeface="Avenir"/>
                <a:cs typeface="Avenir"/>
                <a:sym typeface="Avenir"/>
              </a:rPr>
              <a:t> images is not uncommon.  It can be somewhat complicated when we balance the conversation with the need for </a:t>
            </a:r>
            <a:r>
              <a:rPr lang="en">
                <a:latin typeface="Avenir"/>
                <a:ea typeface="Avenir"/>
                <a:cs typeface="Avenir"/>
                <a:sym typeface="Avenir"/>
              </a:rPr>
              <a:t>human</a:t>
            </a:r>
            <a:r>
              <a:rPr lang="en">
                <a:latin typeface="Avenir"/>
                <a:ea typeface="Avenir"/>
                <a:cs typeface="Avenir"/>
                <a:sym typeface="Avenir"/>
              </a:rPr>
              <a:t> connection and having that happen in a place that leaves a digital footprint.  Boundaries and consent apply on and offline. L</a:t>
            </a:r>
            <a:r>
              <a:rPr lang="en">
                <a:solidFill>
                  <a:schemeClr val="dk1"/>
                </a:solidFill>
                <a:latin typeface="Avenir"/>
                <a:ea typeface="Avenir"/>
                <a:cs typeface="Avenir"/>
                <a:sym typeface="Avenir"/>
              </a:rPr>
              <a:t>egally and ethically speaking creating, sharing, receiving and keeping sexual images of a minor are illegal.  The same principles of healthy relationships apply online as offline which is why creating healthy communities and relationships is so important</a:t>
            </a:r>
            <a:r>
              <a:rPr lang="en">
                <a:latin typeface="Avenir"/>
                <a:ea typeface="Avenir"/>
                <a:cs typeface="Avenir"/>
                <a:sym typeface="Avenir"/>
              </a:rPr>
              <a:t>.  For some sharing images of themselves can feel </a:t>
            </a:r>
            <a:r>
              <a:rPr lang="en">
                <a:solidFill>
                  <a:schemeClr val="dk1"/>
                </a:solidFill>
                <a:latin typeface="Avenir"/>
                <a:ea typeface="Avenir"/>
                <a:cs typeface="Avenir"/>
                <a:sym typeface="Avenir"/>
              </a:rPr>
              <a:t>p</a:t>
            </a:r>
            <a:r>
              <a:rPr lang="en">
                <a:solidFill>
                  <a:schemeClr val="dk1"/>
                </a:solidFill>
                <a:latin typeface="Avenir"/>
                <a:ea typeface="Avenir"/>
                <a:cs typeface="Avenir"/>
                <a:sym typeface="Avenir"/>
              </a:rPr>
              <a:t>owerful and be a way to connect with a significant other</a:t>
            </a:r>
            <a:r>
              <a:rPr lang="en">
                <a:latin typeface="Avenir"/>
                <a:ea typeface="Avenir"/>
                <a:cs typeface="Avenir"/>
                <a:sym typeface="Avenir"/>
              </a:rPr>
              <a:t>.  And people can abuse that access </a:t>
            </a:r>
            <a:r>
              <a:rPr lang="en">
                <a:solidFill>
                  <a:schemeClr val="dk1"/>
                </a:solidFill>
                <a:latin typeface="Avenir"/>
                <a:ea typeface="Avenir"/>
                <a:cs typeface="Avenir"/>
                <a:sym typeface="Avenir"/>
              </a:rPr>
              <a:t>acting out of betrayal or manipulation such as </a:t>
            </a:r>
            <a:r>
              <a:rPr lang="en">
                <a:solidFill>
                  <a:schemeClr val="dk1"/>
                </a:solidFill>
                <a:latin typeface="Avenir"/>
                <a:ea typeface="Avenir"/>
                <a:cs typeface="Avenir"/>
                <a:sym typeface="Avenir"/>
              </a:rPr>
              <a:t>after a breakup. This non consensual sharing c</a:t>
            </a:r>
            <a:r>
              <a:rPr lang="en">
                <a:solidFill>
                  <a:schemeClr val="dk1"/>
                </a:solidFill>
                <a:latin typeface="Avenir"/>
                <a:ea typeface="Avenir"/>
                <a:cs typeface="Avenir"/>
                <a:sym typeface="Avenir"/>
              </a:rPr>
              <a:t>an spin out of control quickly with how online can amplify and also re-victimize.</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
                <a:latin typeface="Avenir"/>
                <a:ea typeface="Avenir"/>
                <a:cs typeface="Avenir"/>
                <a:sym typeface="Avenir"/>
              </a:rPr>
              <a:t> Sharing your own explicit images is slowly </a:t>
            </a:r>
            <a:r>
              <a:rPr lang="en">
                <a:latin typeface="Avenir"/>
                <a:ea typeface="Avenir"/>
                <a:cs typeface="Avenir"/>
                <a:sym typeface="Avenir"/>
              </a:rPr>
              <a:t>being decriminalized and there are services that can help remove images that have been shared and exploited.  It is not uncommon for teens to share sexually explicit images of themselves and we don’t want to shame anyone, we want people to seek help if their images are shared </a:t>
            </a:r>
            <a:r>
              <a:rPr lang="en">
                <a:latin typeface="Avenir"/>
                <a:ea typeface="Avenir"/>
                <a:cs typeface="Avenir"/>
                <a:sym typeface="Avenir"/>
              </a:rPr>
              <a:t>without</a:t>
            </a:r>
            <a:r>
              <a:rPr lang="en">
                <a:latin typeface="Avenir"/>
                <a:ea typeface="Avenir"/>
                <a:cs typeface="Avenir"/>
                <a:sym typeface="Avenir"/>
              </a:rPr>
              <a:t> their consent.  </a:t>
            </a:r>
            <a:endParaRPr>
              <a:latin typeface="Avenir"/>
              <a:ea typeface="Avenir"/>
              <a:cs typeface="Avenir"/>
              <a:sym typeface="Aveni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b9543f55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b9543f55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venir"/>
                <a:ea typeface="Avenir"/>
                <a:cs typeface="Avenir"/>
                <a:sym typeface="Avenir"/>
              </a:rPr>
              <a:t>SAY: When it comes to sharing, there’s another factor that must now be taken into account, and that’s Artificial Intelligence. Who has ever heard the term “Deepfake”? This is a type of AI.</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According to Merriam Dictionary: an image or recording that has been convincingly altered and manipulated to misrepresent someone as doing or saying something that was not actually done or said. </a:t>
            </a:r>
            <a:r>
              <a:rPr lang="en" u="sng">
                <a:solidFill>
                  <a:schemeClr val="hlink"/>
                </a:solidFill>
                <a:hlinkClick r:id="rId2"/>
              </a:rPr>
              <a:t>Deepfake Definition &amp; Meaning - Merriam-Webster</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b9543f556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b9543f556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Let’s learn more here: </a:t>
            </a:r>
            <a:r>
              <a:rPr lang="en" u="sng">
                <a:solidFill>
                  <a:schemeClr val="hlink"/>
                </a:solidFill>
                <a:latin typeface="Avenir"/>
                <a:ea typeface="Avenir"/>
                <a:cs typeface="Avenir"/>
                <a:sym typeface="Avenir"/>
                <a:hlinkClick r:id="rId2"/>
              </a:rPr>
              <a:t>https://youtu.be/r_cxn1Wir9w</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b9543f556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b9543f556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SAY: AI adds a twist to our world. Talk to your groups about the discussion questions. </a:t>
            </a:r>
            <a:r>
              <a:rPr i="1" lang="en">
                <a:latin typeface="Avenir"/>
                <a:ea typeface="Avenir"/>
                <a:cs typeface="Avenir"/>
                <a:sym typeface="Avenir"/>
              </a:rPr>
              <a:t>Share out as a whole class afterwards. This is rapidly emerging content, allow students to openly discuss and share concerns.</a:t>
            </a:r>
            <a:endParaRPr i="1">
              <a:latin typeface="Avenir"/>
              <a:ea typeface="Avenir"/>
              <a:cs typeface="Avenir"/>
              <a:sym typeface="Avenir"/>
            </a:endParaRPr>
          </a:p>
          <a:p>
            <a:pPr indent="0" lvl="0" marL="0" rtl="0" algn="l">
              <a:spcBef>
                <a:spcPts val="0"/>
              </a:spcBef>
              <a:spcAft>
                <a:spcPts val="0"/>
              </a:spcAft>
              <a:buNone/>
            </a:pPr>
            <a:r>
              <a:t/>
            </a:r>
            <a:endParaRPr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04670d3b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04670d3b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As we close out our conversation today, think of three people you can trust for support with your most vulnerable and challenging life moments. Anyone willing to share one of their people?</a:t>
            </a:r>
            <a:r>
              <a:rPr i="1" lang="en">
                <a:solidFill>
                  <a:schemeClr val="dk1"/>
                </a:solidFill>
                <a:latin typeface="Avenir"/>
                <a:ea typeface="Avenir"/>
                <a:cs typeface="Avenir"/>
                <a:sym typeface="Avenir"/>
              </a:rPr>
              <a:t> This can also be done as a journaling opportunity for privacy.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What does asking for support sound like, coming from you? </a:t>
            </a:r>
            <a:r>
              <a:rPr i="1" lang="en">
                <a:solidFill>
                  <a:schemeClr val="dk1"/>
                </a:solidFill>
                <a:latin typeface="Avenir"/>
                <a:ea typeface="Avenir"/>
                <a:cs typeface="Avenir"/>
                <a:sym typeface="Avenir"/>
              </a:rPr>
              <a:t>Encourage a few students to actually say it the way they would if they really needed help.</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What is the difference between the support you receive from friends vs adults? </a:t>
            </a:r>
            <a:r>
              <a:rPr i="1" lang="en">
                <a:solidFill>
                  <a:schemeClr val="dk1"/>
                </a:solidFill>
                <a:latin typeface="Avenir"/>
                <a:ea typeface="Avenir"/>
                <a:cs typeface="Avenir"/>
                <a:sym typeface="Avenir"/>
              </a:rPr>
              <a:t>Regardless of who supports them, make sure the help is keeping them safe.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05f8aaa7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05f8aaa7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Share what you feel comfortable sharing – no one can guarantee safety so please share only what you feel comfortable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Protect the information in this space – Confidentiality – teachers and counselors are mandatory reporters, if you tell us about harm being done to you, harm you are doing to yourself, or harm you are doing to others we, by law, must make a report.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Honor the knowledge in this space – the specifics stay here, the knowledge and lessons can be shared outside the space</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Stay curious – listen to understand, not respond</a:t>
            </a:r>
            <a:endParaRPr>
              <a:solidFill>
                <a:schemeClr val="dk1"/>
              </a:solidFill>
              <a:latin typeface="Avenir"/>
              <a:ea typeface="Avenir"/>
              <a:cs typeface="Avenir"/>
              <a:sym typeface="Aveni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55eb950e7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55eb950e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SAY: </a:t>
            </a:r>
            <a:r>
              <a:rPr lang="en">
                <a:latin typeface="Avenir"/>
                <a:ea typeface="Avenir"/>
                <a:cs typeface="Avenir"/>
                <a:sym typeface="Avenir"/>
              </a:rPr>
              <a:t>On the screen you’ll find a few resources to help victims. Let’s finish our time together by thinking about how we can help ourselves or someone else in the future. With your group choose between a podcast scri</a:t>
            </a:r>
            <a:r>
              <a:rPr lang="en">
                <a:latin typeface="Avenir"/>
                <a:ea typeface="Avenir"/>
                <a:cs typeface="Avenir"/>
                <a:sym typeface="Avenir"/>
              </a:rPr>
              <a:t>pt or a digital flyer to share information about how you can get help for sex trafficking and/or non-consensual sharing. The </a:t>
            </a:r>
            <a:r>
              <a:rPr lang="en">
                <a:latin typeface="Avenir"/>
                <a:ea typeface="Avenir"/>
                <a:cs typeface="Avenir"/>
                <a:sym typeface="Avenir"/>
              </a:rPr>
              <a:t>audience</a:t>
            </a:r>
            <a:r>
              <a:rPr lang="en">
                <a:latin typeface="Avenir"/>
                <a:ea typeface="Avenir"/>
                <a:cs typeface="Avenir"/>
                <a:sym typeface="Avenir"/>
              </a:rPr>
              <a:t> is middle school and high school students.</a:t>
            </a:r>
            <a:r>
              <a:rPr i="1" lang="en">
                <a:latin typeface="Avenir"/>
                <a:ea typeface="Avenir"/>
                <a:cs typeface="Avenir"/>
                <a:sym typeface="Avenir"/>
              </a:rPr>
              <a:t> </a:t>
            </a:r>
            <a:r>
              <a:rPr lang="en">
                <a:solidFill>
                  <a:schemeClr val="dk1"/>
                </a:solidFill>
                <a:latin typeface="Avenir"/>
                <a:ea typeface="Avenir"/>
                <a:cs typeface="Avenir"/>
                <a:sym typeface="Avenir"/>
              </a:rPr>
              <a:t>Use the websites listed on this slide for research.</a:t>
            </a:r>
            <a:r>
              <a:rPr i="1" lang="en">
                <a:latin typeface="Avenir"/>
                <a:ea typeface="Avenir"/>
                <a:cs typeface="Avenir"/>
                <a:sym typeface="Avenir"/>
              </a:rPr>
              <a:t> </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lang="en">
                <a:latin typeface="Avenir"/>
                <a:ea typeface="Avenir"/>
                <a:cs typeface="Avenir"/>
                <a:sym typeface="Avenir"/>
              </a:rPr>
              <a:t>Make sure your project includes</a:t>
            </a:r>
            <a:r>
              <a:rPr lang="en">
                <a:latin typeface="Avenir"/>
                <a:ea typeface="Avenir"/>
                <a:cs typeface="Avenir"/>
                <a:sym typeface="Avenir"/>
              </a:rPr>
              <a:t>:</a:t>
            </a:r>
            <a:endParaRPr>
              <a:latin typeface="Avenir"/>
              <a:ea typeface="Avenir"/>
              <a:cs typeface="Avenir"/>
              <a:sym typeface="Avenir"/>
            </a:endParaRPr>
          </a:p>
          <a:p>
            <a:pPr indent="-298450" lvl="0" marL="457200" rtl="0" algn="l">
              <a:spcBef>
                <a:spcPts val="0"/>
              </a:spcBef>
              <a:spcAft>
                <a:spcPts val="0"/>
              </a:spcAft>
              <a:buSzPts val="1100"/>
              <a:buFont typeface="Avenir"/>
              <a:buChar char="●"/>
            </a:pPr>
            <a:r>
              <a:rPr lang="en">
                <a:latin typeface="Avenir"/>
                <a:ea typeface="Avenir"/>
                <a:cs typeface="Avenir"/>
                <a:sym typeface="Avenir"/>
              </a:rPr>
              <a:t>3 Valid resources that help people - be sure to identify who the organization helps or what makes you like it.  </a:t>
            </a:r>
            <a:endParaRPr>
              <a:latin typeface="Avenir"/>
              <a:ea typeface="Avenir"/>
              <a:cs typeface="Avenir"/>
              <a:sym typeface="Avenir"/>
            </a:endParaRPr>
          </a:p>
          <a:p>
            <a:pPr indent="-298450" lvl="0" marL="457200" rtl="0" algn="l">
              <a:spcBef>
                <a:spcPts val="0"/>
              </a:spcBef>
              <a:spcAft>
                <a:spcPts val="0"/>
              </a:spcAft>
              <a:buSzPts val="1100"/>
              <a:buFont typeface="Avenir"/>
              <a:buChar char="●"/>
            </a:pPr>
            <a:r>
              <a:rPr lang="en">
                <a:latin typeface="Avenir"/>
                <a:ea typeface="Avenir"/>
                <a:cs typeface="Avenir"/>
                <a:sym typeface="Avenir"/>
              </a:rPr>
              <a:t>Website and text information</a:t>
            </a:r>
            <a:endParaRPr>
              <a:latin typeface="Avenir"/>
              <a:ea typeface="Avenir"/>
              <a:cs typeface="Avenir"/>
              <a:sym typeface="Avenir"/>
            </a:endParaRPr>
          </a:p>
          <a:p>
            <a:pPr indent="-298450" lvl="0" marL="457200" rtl="0" algn="l">
              <a:spcBef>
                <a:spcPts val="0"/>
              </a:spcBef>
              <a:spcAft>
                <a:spcPts val="0"/>
              </a:spcAft>
              <a:buSzPts val="1100"/>
              <a:buFont typeface="Avenir"/>
              <a:buChar char="●"/>
            </a:pPr>
            <a:r>
              <a:rPr lang="en">
                <a:latin typeface="Avenir"/>
                <a:ea typeface="Avenir"/>
                <a:cs typeface="Avenir"/>
                <a:sym typeface="Avenir"/>
              </a:rPr>
              <a:t>5 Fast Facts from the websites (5 total facts)</a:t>
            </a:r>
            <a:endParaRPr>
              <a:latin typeface="Avenir"/>
              <a:ea typeface="Avenir"/>
              <a:cs typeface="Avenir"/>
              <a:sym typeface="Avenir"/>
            </a:endParaRPr>
          </a:p>
          <a:p>
            <a:pPr indent="0" lvl="0" marL="457200" rtl="0" algn="l">
              <a:spcBef>
                <a:spcPts val="0"/>
              </a:spcBef>
              <a:spcAft>
                <a:spcPts val="0"/>
              </a:spcAft>
              <a:buNone/>
            </a:pPr>
            <a:r>
              <a:t/>
            </a:r>
            <a:endParaRPr>
              <a:latin typeface="Avenir"/>
              <a:ea typeface="Avenir"/>
              <a:cs typeface="Avenir"/>
              <a:sym typeface="Avenir"/>
            </a:endParaRPr>
          </a:p>
          <a:p>
            <a:pPr indent="0" lvl="0" marL="45720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Allow students time to work on project, then share out to the class. Feel free to use their projects to share and support with other students.</a:t>
            </a:r>
            <a:endParaRPr i="1">
              <a:latin typeface="Avenir"/>
              <a:ea typeface="Avenir"/>
              <a:cs typeface="Avenir"/>
              <a:sym typeface="Aveni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55eb950e7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155eb950e7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Wrap up the lesson and remind students that today’s lesson may have brought up emotions. You are there as someone they can talk to if they need to. Remind them of their support system at home who they can go to for support and to ask questions. </a:t>
            </a:r>
            <a:endParaRPr i="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5a7f982b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5a7f982b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Read the slide</a:t>
            </a:r>
            <a:endParaRPr i="1">
              <a:latin typeface="Avenir"/>
              <a:ea typeface="Avenir"/>
              <a:cs typeface="Avenir"/>
              <a:sym typeface="Aveni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dcea85fb71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dcea85fb71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Review the objectives</a:t>
            </a:r>
            <a:endParaRPr i="1">
              <a:latin typeface="Avenir"/>
              <a:ea typeface="Avenir"/>
              <a:cs typeface="Avenir"/>
              <a:sym typeface="Aveni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dcea85fb71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dcea85fb71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We are going to be talking about child sexual exploitation and abuse. This is a heavy topic, please take care of yourself, we will end on help seeking for yourself and others.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dcea85fb71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dcea85fb71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Font typeface="Arial"/>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Rather than simply define these terms we are going to use a fictitious girl named Sofia, to bring to life each of these terms and how they differ from each other.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rPr lang="en">
                <a:solidFill>
                  <a:schemeClr val="dk1"/>
                </a:solidFill>
                <a:latin typeface="Avenir"/>
                <a:ea typeface="Avenir"/>
                <a:cs typeface="Avenir"/>
                <a:sym typeface="Avenir"/>
              </a:rPr>
              <a:t>Starting at the outside ring, child sexual abuse: Sofia’s father begins molesting her at age 6. (CSA)</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rPr lang="en">
                <a:solidFill>
                  <a:schemeClr val="dk1"/>
                </a:solidFill>
                <a:latin typeface="Avenir"/>
                <a:ea typeface="Avenir"/>
                <a:cs typeface="Avenir"/>
                <a:sym typeface="Avenir"/>
              </a:rPr>
              <a:t>At the age of 14 Sofia begins having sex with her 20 year old boyfriend.  Even if Sofia thinks this is consensual she is too young and there is too big of age difference between her and her boyfriend, she is not able to consent. This is sexual exploitation of a child. (SEC)</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rPr lang="en">
                <a:solidFill>
                  <a:schemeClr val="dk1"/>
                </a:solidFill>
                <a:latin typeface="Avenir"/>
                <a:ea typeface="Avenir"/>
                <a:cs typeface="Avenir"/>
                <a:sym typeface="Avenir"/>
              </a:rPr>
              <a:t>Sofia is 15 when she begins dancing in a strip club, which is considered commercial sexual exploitation of children. (CSEC)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rPr lang="en">
                <a:solidFill>
                  <a:schemeClr val="dk1"/>
                </a:solidFill>
                <a:latin typeface="Avenir"/>
                <a:ea typeface="Avenir"/>
                <a:cs typeface="Avenir"/>
                <a:sym typeface="Avenir"/>
              </a:rPr>
              <a:t>And Sofia is 16 when the strip club owner threatens her and forces her to exchange sex for money in the VIP lounge. This is referred to as domestic minor sex trafficking. (DMST)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None/>
            </a:pPr>
            <a:r>
              <a:rPr lang="en">
                <a:solidFill>
                  <a:schemeClr val="dk1"/>
                </a:solidFill>
                <a:latin typeface="Avenir"/>
                <a:ea typeface="Avenir"/>
                <a:cs typeface="Avenir"/>
                <a:sym typeface="Avenir"/>
              </a:rPr>
              <a:t>All four of these experiences are sexual abuse of a child.</a:t>
            </a:r>
            <a:endParaRPr>
              <a:latin typeface="Avenir"/>
              <a:ea typeface="Avenir"/>
              <a:cs typeface="Avenir"/>
              <a:sym typeface="Aveni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dcea85fb71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dcea85fb71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PLAYGROUND is a documentary film directed by Libby Spears and Executive Produced by George Clooney, Abby Disney, and Steven Soderbergh.</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The director made this film to help raise awareness about child sexual exploitation and trafficking in America because it’s something we don’t really talk about. We’ll be watching an extended trailer of the film, which includes experts and survivors of sex trafficking. Some parts of the trailer can be hard to watch so if you ever need to take a break or take a walk, please do so.</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The film includes animation by a famous Japanese artist named Yoshitoma Nara. The director decided to use this animation to help give viewers a break from all the information in the film. She also includes his work because Nara is famous for painting images of children in a unique style.</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We’ll watch the trailer and have a discussion afterwards.</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Screen the PLAYGROUND trailer (4 mins) for the class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u="sng">
                <a:solidFill>
                  <a:schemeClr val="hlink"/>
                </a:solidFill>
                <a:latin typeface="Avenir"/>
                <a:ea typeface="Avenir"/>
                <a:cs typeface="Avenir"/>
                <a:sym typeface="Avenir"/>
                <a:hlinkClick r:id="rId2"/>
              </a:rPr>
              <a:t>https://youtu.be/A-7N5jTJn5A</a:t>
            </a:r>
            <a:endParaRPr>
              <a:latin typeface="Avenir"/>
              <a:ea typeface="Avenir"/>
              <a:cs typeface="Avenir"/>
              <a:sym typeface="Aveni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dcea85fb71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dcea85fb71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Ask the class (for block classes have students discuss in small groups then as a whole class):</a:t>
            </a:r>
            <a:endParaRPr i="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What was it like to watch that trailer?</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 Did anything from the trailer surprise you?</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 In the trailer the pimp says that “it’s just about business.” What does that mean? Do you agree that sexual exploitation and trafficking are “about business”?</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 Age is highlighted as one thing that makes kids at higher risk for exploitation in this trailer - being young means that kids don’t have as much power as older people. What are other things that might contribute to kids’ increased risk for sexual exploitation?</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i="1" lang="en">
                <a:solidFill>
                  <a:schemeClr val="dk1"/>
                </a:solidFill>
                <a:latin typeface="Avenir"/>
                <a:ea typeface="Avenir"/>
                <a:cs typeface="Avenir"/>
                <a:sym typeface="Avenir"/>
              </a:rPr>
              <a:t>Note</a:t>
            </a:r>
            <a:r>
              <a:rPr i="1" lang="en">
                <a:solidFill>
                  <a:schemeClr val="dk1"/>
                </a:solidFill>
                <a:latin typeface="Avenir"/>
                <a:ea typeface="Avenir"/>
                <a:cs typeface="Avenir"/>
                <a:sym typeface="Avenir"/>
              </a:rPr>
              <a:t>: If students have a difficult time answering this question, you can additionally prompt them to think about other aspects of identity that can contribute to increased risks such as: undocumented youth,  LGBTQIA+ youth, and youth of color may be especially vulnerable.</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dcea85fb71_0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3" name="Google Shape;373;g1dcea85fb71_0_3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
                <a:latin typeface="Avenir"/>
                <a:ea typeface="Avenir"/>
                <a:cs typeface="Avenir"/>
                <a:sym typeface="Avenir"/>
              </a:rPr>
              <a:t>SAY: Let’s discuss risk factors-</a:t>
            </a:r>
            <a:endParaRPr>
              <a:latin typeface="Avenir"/>
              <a:ea typeface="Avenir"/>
              <a:cs typeface="Avenir"/>
              <a:sym typeface="Avenir"/>
            </a:endParaRPr>
          </a:p>
          <a:p>
            <a:pPr indent="-298450" lvl="0" marL="457200" rtl="0" algn="l">
              <a:lnSpc>
                <a:spcPct val="117999"/>
              </a:lnSpc>
              <a:spcBef>
                <a:spcPts val="0"/>
              </a:spcBef>
              <a:spcAft>
                <a:spcPts val="0"/>
              </a:spcAft>
              <a:buSzPts val="1100"/>
              <a:buFont typeface="Avenir"/>
              <a:buChar char="●"/>
            </a:pPr>
            <a:r>
              <a:rPr lang="en">
                <a:latin typeface="Avenir"/>
                <a:ea typeface="Avenir"/>
                <a:cs typeface="Avenir"/>
                <a:sym typeface="Avenir"/>
              </a:rPr>
              <a:t>70 to 90 percent of sexually exploited children have a history of child sexual abuse. This is an example of what is meant by risk factor.  </a:t>
            </a:r>
            <a:r>
              <a:rPr lang="en">
                <a:solidFill>
                  <a:schemeClr val="dk1"/>
                </a:solidFill>
                <a:latin typeface="Avenir"/>
                <a:ea typeface="Avenir"/>
                <a:cs typeface="Avenir"/>
                <a:sym typeface="Avenir"/>
              </a:rPr>
              <a:t>“Even when youth are not forced into trading sex, their agency is often constrained. Instead of trying to understand their initiation in isolation or confining it to the simplistic narrative in which a bad person forces them to trade sex, it is important to examine the structural and social contexts in which their initiation occurs.  When we do that, we see that a complex set of factors and crises often precedes their involvement in trading sex and that socioeconomic and cultural systems have failed these people.” </a:t>
            </a:r>
            <a:endParaRPr>
              <a:solidFill>
                <a:schemeClr val="dk1"/>
              </a:solidFill>
              <a:latin typeface="Avenir"/>
              <a:ea typeface="Avenir"/>
              <a:cs typeface="Avenir"/>
              <a:sym typeface="Avenir"/>
            </a:endParaRPr>
          </a:p>
          <a:p>
            <a:pPr indent="0" lvl="0" marL="457200" rtl="0" algn="l">
              <a:lnSpc>
                <a:spcPct val="117999"/>
              </a:lnSpc>
              <a:spcBef>
                <a:spcPts val="0"/>
              </a:spcBef>
              <a:spcAft>
                <a:spcPts val="0"/>
              </a:spcAft>
              <a:buNone/>
            </a:pPr>
            <a: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None/>
            </a:pPr>
            <a:r>
              <a:rPr lang="en">
                <a:solidFill>
                  <a:schemeClr val="dk1"/>
                </a:solidFill>
                <a:latin typeface="Avenir"/>
                <a:ea typeface="Avenir"/>
                <a:cs typeface="Avenir"/>
                <a:sym typeface="Avenir"/>
              </a:rPr>
              <a:t>We are going to explore some of the</a:t>
            </a:r>
            <a:r>
              <a:rPr lang="en">
                <a:latin typeface="Avenir"/>
                <a:ea typeface="Avenir"/>
                <a:cs typeface="Avenir"/>
                <a:sym typeface="Avenir"/>
              </a:rPr>
              <a:t> dominant factors contributing to increased risks for commercial sexual exploitation and abuse (CSEA):</a:t>
            </a:r>
            <a:endParaRPr>
              <a:latin typeface="Avenir"/>
              <a:ea typeface="Avenir"/>
              <a:cs typeface="Avenir"/>
              <a:sym typeface="Avenir"/>
            </a:endParaRPr>
          </a:p>
          <a:p>
            <a:pPr indent="0" lvl="0" marL="0" rtl="0" algn="l">
              <a:lnSpc>
                <a:spcPct val="100000"/>
              </a:lnSpc>
              <a:spcBef>
                <a:spcPts val="0"/>
              </a:spcBef>
              <a:spcAft>
                <a:spcPts val="0"/>
              </a:spcAft>
              <a:buSzPts val="2200"/>
              <a:buNone/>
            </a:pPr>
            <a:r>
              <a:rPr lang="en">
                <a:solidFill>
                  <a:srgbClr val="1F4E6F"/>
                </a:solidFill>
                <a:latin typeface="Avenir"/>
                <a:ea typeface="Avenir"/>
                <a:cs typeface="Avenir"/>
                <a:sym typeface="Avenir"/>
              </a:rPr>
              <a:t>01  Housed by still needing to survive: </a:t>
            </a:r>
            <a:r>
              <a:rPr lang="en">
                <a:solidFill>
                  <a:schemeClr val="dk1"/>
                </a:solidFill>
                <a:latin typeface="Avenir"/>
                <a:ea typeface="Avenir"/>
                <a:cs typeface="Avenir"/>
                <a:sym typeface="Avenir"/>
              </a:rPr>
              <a:t>youth who are housed but whose basic survival needs for food and clothing are not provided or those who have needed to take on the role of caregiver/provider.  </a:t>
            </a:r>
            <a:endParaRPr>
              <a:solidFill>
                <a:schemeClr val="dk1"/>
              </a:solidFill>
              <a:latin typeface="Avenir"/>
              <a:ea typeface="Avenir"/>
              <a:cs typeface="Avenir"/>
              <a:sym typeface="Avenir"/>
            </a:endParaRPr>
          </a:p>
          <a:p>
            <a:pPr indent="0" lvl="0" marL="0" rtl="0" algn="l">
              <a:lnSpc>
                <a:spcPct val="100000"/>
              </a:lnSpc>
              <a:spcBef>
                <a:spcPts val="0"/>
              </a:spcBef>
              <a:spcAft>
                <a:spcPts val="0"/>
              </a:spcAft>
              <a:buSzPts val="2200"/>
              <a:buNone/>
            </a:pPr>
            <a:r>
              <a:rPr lang="en">
                <a:solidFill>
                  <a:srgbClr val="1F4E6F"/>
                </a:solidFill>
                <a:latin typeface="Avenir"/>
                <a:ea typeface="Avenir"/>
                <a:cs typeface="Avenir"/>
                <a:sym typeface="Avenir"/>
              </a:rPr>
              <a:t>02  Fulfilling Emotional Needs: We all need love and affection, yet not everyone has a home that provides it, </a:t>
            </a:r>
            <a:r>
              <a:rPr lang="en">
                <a:solidFill>
                  <a:schemeClr val="dk1"/>
                </a:solidFill>
                <a:latin typeface="Avenir"/>
                <a:ea typeface="Avenir"/>
                <a:cs typeface="Avenir"/>
                <a:sym typeface="Avenir"/>
              </a:rPr>
              <a:t>love and attention received from clients can contribute to their initial engagement in trading sex.  </a:t>
            </a:r>
            <a:endParaRPr>
              <a:solidFill>
                <a:schemeClr val="dk1"/>
              </a:solidFill>
              <a:latin typeface="Avenir"/>
              <a:ea typeface="Avenir"/>
              <a:cs typeface="Avenir"/>
              <a:sym typeface="Avenir"/>
            </a:endParaRPr>
          </a:p>
          <a:p>
            <a:pPr indent="0" lvl="0" marL="0" rtl="0" algn="l">
              <a:lnSpc>
                <a:spcPct val="100000"/>
              </a:lnSpc>
              <a:spcBef>
                <a:spcPts val="0"/>
              </a:spcBef>
              <a:spcAft>
                <a:spcPts val="0"/>
              </a:spcAft>
              <a:buSzPts val="2200"/>
              <a:buNone/>
            </a:pPr>
            <a:r>
              <a:rPr lang="en">
                <a:solidFill>
                  <a:srgbClr val="1F4E6F"/>
                </a:solidFill>
                <a:latin typeface="Avenir"/>
                <a:ea typeface="Avenir"/>
                <a:cs typeface="Avenir"/>
                <a:sym typeface="Avenir"/>
              </a:rPr>
              <a:t>03  Homelessness: </a:t>
            </a:r>
            <a:r>
              <a:rPr lang="en">
                <a:solidFill>
                  <a:schemeClr val="dk1"/>
                </a:solidFill>
                <a:latin typeface="Avenir"/>
                <a:ea typeface="Avenir"/>
                <a:cs typeface="Avenir"/>
                <a:sym typeface="Avenir"/>
              </a:rPr>
              <a:t>Studies of street-based young people find that those who have ever traded sex are more likely to report histories of homelessness.  Poverty, homelessness, laws that govern a young person’s ability to work, and the laws that place restrictions on the age at which a person can enter into a contract are all structural conditions that can result in trading sex as an economic strategy.</a:t>
            </a:r>
            <a:endParaRPr>
              <a:solidFill>
                <a:schemeClr val="dk1"/>
              </a:solidFill>
              <a:latin typeface="Avenir"/>
              <a:ea typeface="Avenir"/>
              <a:cs typeface="Avenir"/>
              <a:sym typeface="Avenir"/>
            </a:endParaRPr>
          </a:p>
          <a:p>
            <a:pPr indent="0" lvl="0" marL="0" rtl="0" algn="l">
              <a:lnSpc>
                <a:spcPct val="100000"/>
              </a:lnSpc>
              <a:spcBef>
                <a:spcPts val="0"/>
              </a:spcBef>
              <a:spcAft>
                <a:spcPts val="0"/>
              </a:spcAft>
              <a:buSzPts val="2200"/>
              <a:buNone/>
            </a:pPr>
            <a:r>
              <a:rPr lang="en">
                <a:solidFill>
                  <a:srgbClr val="1F4E6F"/>
                </a:solidFill>
                <a:latin typeface="Avenir"/>
                <a:ea typeface="Avenir"/>
                <a:cs typeface="Avenir"/>
                <a:sym typeface="Avenir"/>
              </a:rPr>
              <a:t>04  Homophobia and Transphobia: </a:t>
            </a:r>
            <a:r>
              <a:rPr lang="en">
                <a:solidFill>
                  <a:schemeClr val="dk1"/>
                </a:solidFill>
                <a:latin typeface="Avenir"/>
                <a:ea typeface="Avenir"/>
                <a:cs typeface="Avenir"/>
                <a:sym typeface="Avenir"/>
              </a:rPr>
              <a:t>“LGBTQ youth face high rates of incarceration, family rejection, homelessness, [and] child welfare involvement…[the] intersection of gender identity, housing insecurity, institutionalized homophobia and transphobia, conspire to make LGBTQ kids more vulnerable to being exploited.”  In addition to survival sex trade young transgender people initiate trading sex when transphobia limits or eliminates their employment options.</a:t>
            </a:r>
            <a:endParaRPr>
              <a:solidFill>
                <a:schemeClr val="dk1"/>
              </a:solidFill>
              <a:latin typeface="Avenir"/>
              <a:ea typeface="Avenir"/>
              <a:cs typeface="Avenir"/>
              <a:sym typeface="Avenir"/>
            </a:endParaRPr>
          </a:p>
          <a:p>
            <a:pPr indent="0" lvl="0" marL="0" rtl="0" algn="l">
              <a:lnSpc>
                <a:spcPct val="100000"/>
              </a:lnSpc>
              <a:spcBef>
                <a:spcPts val="0"/>
              </a:spcBef>
              <a:spcAft>
                <a:spcPts val="0"/>
              </a:spcAft>
              <a:buSzPts val="2200"/>
              <a:buNone/>
            </a:pPr>
            <a:r>
              <a:rPr lang="en">
                <a:solidFill>
                  <a:srgbClr val="1F4E6F"/>
                </a:solidFill>
                <a:latin typeface="Avenir"/>
                <a:ea typeface="Avenir"/>
                <a:cs typeface="Avenir"/>
                <a:sym typeface="Avenir"/>
              </a:rPr>
              <a:t>05  Support Drug Use: </a:t>
            </a:r>
            <a:r>
              <a:rPr lang="en">
                <a:solidFill>
                  <a:schemeClr val="dk1"/>
                </a:solidFill>
                <a:latin typeface="Avenir"/>
                <a:ea typeface="Avenir"/>
                <a:cs typeface="Avenir"/>
                <a:sym typeface="Avenir"/>
              </a:rPr>
              <a:t>Inconsistent research, but mostly the finding show youth don’t tend to enter the sex trade to sustain drug use, yet develop one while being exploited and then stay to sustain the addiction</a:t>
            </a:r>
            <a:endParaRPr>
              <a:solidFill>
                <a:schemeClr val="dk1"/>
              </a:solidFill>
              <a:latin typeface="Avenir"/>
              <a:ea typeface="Avenir"/>
              <a:cs typeface="Avenir"/>
              <a:sym typeface="Avenir"/>
            </a:endParaRPr>
          </a:p>
          <a:p>
            <a:pPr indent="0" lvl="0" marL="0" rtl="0" algn="l">
              <a:lnSpc>
                <a:spcPct val="100000"/>
              </a:lnSpc>
              <a:spcBef>
                <a:spcPts val="0"/>
              </a:spcBef>
              <a:spcAft>
                <a:spcPts val="0"/>
              </a:spcAft>
              <a:buSzPts val="2200"/>
              <a:buNone/>
            </a:pPr>
            <a:r>
              <a:rPr lang="en">
                <a:solidFill>
                  <a:srgbClr val="1F4E6F"/>
                </a:solidFill>
                <a:latin typeface="Avenir"/>
                <a:ea typeface="Avenir"/>
                <a:cs typeface="Avenir"/>
                <a:sym typeface="Avenir"/>
              </a:rPr>
              <a:t>06  Overt Force: </a:t>
            </a:r>
            <a:r>
              <a:rPr lang="en">
                <a:solidFill>
                  <a:schemeClr val="dk1"/>
                </a:solidFill>
                <a:latin typeface="Avenir"/>
                <a:ea typeface="Avenir"/>
                <a:cs typeface="Avenir"/>
                <a:sym typeface="Avenir"/>
              </a:rPr>
              <a:t>Research suggests that up to 10 percent of young people are forced by someone to trade sex for the first time.  Usually by someone they have prior relationships with. (can be familial, boyfriend experience, etc.)  Many will go onto experience coercion, force, and violence related to the sex trade, but overt force is not involved in most youth’s initiation.**</a:t>
            </a:r>
            <a:endParaRPr>
              <a:solidFill>
                <a:srgbClr val="1F4E6F"/>
              </a:solidFill>
              <a:latin typeface="Avenir"/>
              <a:ea typeface="Avenir"/>
              <a:cs typeface="Avenir"/>
              <a:sym typeface="Avenir"/>
            </a:endParaRPr>
          </a:p>
          <a:p>
            <a:pPr indent="-469900" lvl="0" marL="469900" rtl="0" algn="l">
              <a:lnSpc>
                <a:spcPct val="100000"/>
              </a:lnSpc>
              <a:spcBef>
                <a:spcPts val="0"/>
              </a:spcBef>
              <a:spcAft>
                <a:spcPts val="0"/>
              </a:spcAft>
              <a:buSzPts val="2200"/>
              <a:buNone/>
            </a:pPr>
            <a:r>
              <a:t/>
            </a:r>
            <a:endParaRPr>
              <a:solidFill>
                <a:srgbClr val="1F4E6F"/>
              </a:solidFill>
              <a:latin typeface="Avenir"/>
              <a:ea typeface="Avenir"/>
              <a:cs typeface="Avenir"/>
              <a:sym typeface="Avenir"/>
            </a:endParaRPr>
          </a:p>
          <a:p>
            <a:pPr indent="0" lvl="0" marL="0" rtl="0" algn="l">
              <a:spcBef>
                <a:spcPts val="0"/>
              </a:spcBef>
              <a:spcAft>
                <a:spcPts val="0"/>
              </a:spcAft>
              <a:buClr>
                <a:schemeClr val="dk1"/>
              </a:buClr>
              <a:buFont typeface="Arial"/>
              <a:buNone/>
            </a:pPr>
            <a:r>
              <a:rPr lang="en">
                <a:solidFill>
                  <a:schemeClr val="dk1"/>
                </a:solidFill>
                <a:latin typeface="Avenir"/>
                <a:ea typeface="Avenir"/>
                <a:cs typeface="Avenir"/>
                <a:sym typeface="Avenir"/>
              </a:rPr>
              <a:t>Overarchingly society must address poverty, which is unequivocally tied to racism, gender inequality, social and economic class and lack of community.</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Font typeface="Arial"/>
              <a:buNone/>
            </a:pPr>
            <a: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Additional examples of risk factors if needed:</a:t>
            </a:r>
            <a:endParaRPr i="1">
              <a:latin typeface="Avenir"/>
              <a:ea typeface="Avenir"/>
              <a:cs typeface="Avenir"/>
              <a:sym typeface="Avenir"/>
            </a:endParaRPr>
          </a:p>
          <a:p>
            <a:pPr indent="0" lvl="0" marL="0" rtl="0" algn="l">
              <a:lnSpc>
                <a:spcPct val="117999"/>
              </a:lnSpc>
              <a:spcBef>
                <a:spcPts val="0"/>
              </a:spcBef>
              <a:spcAft>
                <a:spcPts val="0"/>
              </a:spcAft>
              <a:buNone/>
            </a:pPr>
            <a:r>
              <a:rPr b="1" i="1" lang="en">
                <a:latin typeface="Avenir"/>
                <a:ea typeface="Avenir"/>
                <a:cs typeface="Avenir"/>
                <a:sym typeface="Avenir"/>
              </a:rPr>
              <a:t>Individual</a:t>
            </a:r>
            <a:r>
              <a:rPr i="1" lang="en">
                <a:latin typeface="Avenir"/>
                <a:ea typeface="Avenir"/>
                <a:cs typeface="Avenir"/>
                <a:sym typeface="Avenir"/>
              </a:rPr>
              <a:t>:</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Sexual Abuse/Physical abuse Neglect</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Runaway/”Throwaway”/Homeless</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ID as LGBTQ or questioning</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Mental health issues</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Unaddressed trauma</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Developmental/Learning disabilities</a:t>
            </a:r>
            <a:endParaRPr i="1">
              <a:latin typeface="Avenir"/>
              <a:ea typeface="Avenir"/>
              <a:cs typeface="Avenir"/>
              <a:sym typeface="Avenir"/>
            </a:endParaRPr>
          </a:p>
          <a:p>
            <a:pPr indent="0" lvl="0" marL="0" rtl="0" algn="l">
              <a:lnSpc>
                <a:spcPct val="117999"/>
              </a:lnSpc>
              <a:spcBef>
                <a:spcPts val="0"/>
              </a:spcBef>
              <a:spcAft>
                <a:spcPts val="0"/>
              </a:spcAft>
              <a:buNone/>
            </a:pPr>
            <a:r>
              <a:t/>
            </a:r>
            <a:endParaRPr i="1">
              <a:latin typeface="Avenir"/>
              <a:ea typeface="Avenir"/>
              <a:cs typeface="Avenir"/>
              <a:sym typeface="Avenir"/>
            </a:endParaRPr>
          </a:p>
          <a:p>
            <a:pPr indent="0" lvl="0" marL="0" rtl="0" algn="l">
              <a:lnSpc>
                <a:spcPct val="117999"/>
              </a:lnSpc>
              <a:spcBef>
                <a:spcPts val="0"/>
              </a:spcBef>
              <a:spcAft>
                <a:spcPts val="0"/>
              </a:spcAft>
              <a:buNone/>
            </a:pPr>
            <a:r>
              <a:rPr b="1" i="1" lang="en">
                <a:latin typeface="Avenir"/>
                <a:ea typeface="Avenir"/>
                <a:cs typeface="Avenir"/>
                <a:sym typeface="Avenir"/>
              </a:rPr>
              <a:t>Societal</a:t>
            </a:r>
            <a:r>
              <a:rPr i="1" lang="en">
                <a:latin typeface="Avenir"/>
                <a:ea typeface="Avenir"/>
                <a:cs typeface="Avenir"/>
                <a:sym typeface="Avenir"/>
              </a:rPr>
              <a:t>:</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Racism</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Sexism &amp; Misogyny</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Homophobia / Transphobia</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Sexualization of girls/young women</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Sexualization of boys</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Acceptance of violence against women</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Glorification of pimp culture</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Materialism &amp; consumerism</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Inaccessibility of legal economies</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Access to technology</a:t>
            </a:r>
            <a:endParaRPr i="1">
              <a:latin typeface="Avenir"/>
              <a:ea typeface="Avenir"/>
              <a:cs typeface="Avenir"/>
              <a:sym typeface="Avenir"/>
            </a:endParaRPr>
          </a:p>
          <a:p>
            <a:pPr indent="0" lvl="0" marL="0" rtl="0" algn="l">
              <a:lnSpc>
                <a:spcPct val="117999"/>
              </a:lnSpc>
              <a:spcBef>
                <a:spcPts val="0"/>
              </a:spcBef>
              <a:spcAft>
                <a:spcPts val="0"/>
              </a:spcAft>
              <a:buNone/>
            </a:pPr>
            <a:r>
              <a:t/>
            </a:r>
            <a:endParaRPr i="1">
              <a:latin typeface="Avenir"/>
              <a:ea typeface="Avenir"/>
              <a:cs typeface="Avenir"/>
              <a:sym typeface="Avenir"/>
            </a:endParaRPr>
          </a:p>
          <a:p>
            <a:pPr indent="0" lvl="0" marL="0" rtl="0" algn="l">
              <a:lnSpc>
                <a:spcPct val="117999"/>
              </a:lnSpc>
              <a:spcBef>
                <a:spcPts val="0"/>
              </a:spcBef>
              <a:spcAft>
                <a:spcPts val="0"/>
              </a:spcAft>
              <a:buNone/>
            </a:pPr>
            <a:r>
              <a:rPr b="1" i="1" lang="en">
                <a:latin typeface="Avenir"/>
                <a:ea typeface="Avenir"/>
                <a:cs typeface="Avenir"/>
                <a:sym typeface="Avenir"/>
              </a:rPr>
              <a:t>Environmental</a:t>
            </a:r>
            <a:r>
              <a:rPr i="1" lang="en">
                <a:latin typeface="Avenir"/>
                <a:ea typeface="Avenir"/>
                <a:cs typeface="Avenir"/>
                <a:sym typeface="Avenir"/>
              </a:rPr>
              <a:t>:</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Adult sex industry</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Substance abuse</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Transient male population</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Poverty</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Violence</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Street involved /economy</a:t>
            </a:r>
            <a:endParaRPr i="1">
              <a:latin typeface="Avenir"/>
              <a:ea typeface="Avenir"/>
              <a:cs typeface="Avenir"/>
              <a:sym typeface="Avenir"/>
            </a:endParaRPr>
          </a:p>
          <a:p>
            <a:pPr indent="0" lvl="0" marL="0" rtl="0" algn="l">
              <a:lnSpc>
                <a:spcPct val="117999"/>
              </a:lnSpc>
              <a:spcBef>
                <a:spcPts val="0"/>
              </a:spcBef>
              <a:spcAft>
                <a:spcPts val="0"/>
              </a:spcAft>
              <a:buNone/>
            </a:pPr>
            <a:r>
              <a:rPr i="1" lang="en">
                <a:latin typeface="Avenir"/>
                <a:ea typeface="Avenir"/>
                <a:cs typeface="Avenir"/>
                <a:sym typeface="Avenir"/>
              </a:rPr>
              <a:t>Proximity to borders/routes </a:t>
            </a:r>
            <a:endParaRPr>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hyperlink" Target="http://www.missingkids.org/gethelpnow/csam-resources" TargetMode="External"/><Relationship Id="rId5" Type="http://schemas.openxmlformats.org/officeDocument/2006/relationships/hyperlink" Target="http://www.rainn.org" TargetMode="External"/><Relationship Id="rId6" Type="http://schemas.openxmlformats.org/officeDocument/2006/relationships/hyperlink" Target="http://www.loveisrespect.org" TargetMode="External"/><Relationship Id="rId7" Type="http://schemas.openxmlformats.org/officeDocument/2006/relationships/hyperlink" Target="http://www.brownboiproject.org"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6" name="Shape 6"/>
        <p:cNvGrpSpPr/>
        <p:nvPr/>
      </p:nvGrpSpPr>
      <p:grpSpPr>
        <a:xfrm>
          <a:off x="0" y="0"/>
          <a:ext cx="0" cy="0"/>
          <a:chOff x="0" y="0"/>
          <a:chExt cx="0" cy="0"/>
        </a:xfrm>
      </p:grpSpPr>
      <p:sp>
        <p:nvSpPr>
          <p:cNvPr id="7" name="Google Shape;7;p2"/>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8" name="Google Shape;8;p2"/>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9" name="Google Shape;9;p2"/>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10" name="Google Shape;10;p2"/>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a:spcBef>
                <a:spcPts val="0"/>
              </a:spcBef>
              <a:spcAft>
                <a:spcPts val="0"/>
              </a:spcAft>
              <a:buSzPts val="1700"/>
              <a:buFont typeface="Cabin"/>
              <a:buNone/>
              <a:defRPr b="1" sz="1700">
                <a:latin typeface="Cabin"/>
                <a:ea typeface="Cabin"/>
                <a:cs typeface="Cabin"/>
                <a:sym typeface="Cabin"/>
              </a:defRPr>
            </a:lvl2pPr>
            <a:lvl3pPr lvl="2">
              <a:spcBef>
                <a:spcPts val="0"/>
              </a:spcBef>
              <a:spcAft>
                <a:spcPts val="0"/>
              </a:spcAft>
              <a:buSzPts val="1700"/>
              <a:buFont typeface="Cabin"/>
              <a:buNone/>
              <a:defRPr b="1" sz="1700">
                <a:latin typeface="Cabin"/>
                <a:ea typeface="Cabin"/>
                <a:cs typeface="Cabin"/>
                <a:sym typeface="Cabin"/>
              </a:defRPr>
            </a:lvl3pPr>
            <a:lvl4pPr lvl="3">
              <a:spcBef>
                <a:spcPts val="0"/>
              </a:spcBef>
              <a:spcAft>
                <a:spcPts val="0"/>
              </a:spcAft>
              <a:buSzPts val="1700"/>
              <a:buFont typeface="Cabin"/>
              <a:buNone/>
              <a:defRPr b="1" sz="1700">
                <a:latin typeface="Cabin"/>
                <a:ea typeface="Cabin"/>
                <a:cs typeface="Cabin"/>
                <a:sym typeface="Cabin"/>
              </a:defRPr>
            </a:lvl4pPr>
            <a:lvl5pPr lvl="4">
              <a:spcBef>
                <a:spcPts val="0"/>
              </a:spcBef>
              <a:spcAft>
                <a:spcPts val="0"/>
              </a:spcAft>
              <a:buSzPts val="1700"/>
              <a:buFont typeface="Cabin"/>
              <a:buNone/>
              <a:defRPr b="1" sz="1700">
                <a:latin typeface="Cabin"/>
                <a:ea typeface="Cabin"/>
                <a:cs typeface="Cabin"/>
                <a:sym typeface="Cabin"/>
              </a:defRPr>
            </a:lvl5pPr>
            <a:lvl6pPr lvl="5">
              <a:spcBef>
                <a:spcPts val="0"/>
              </a:spcBef>
              <a:spcAft>
                <a:spcPts val="0"/>
              </a:spcAft>
              <a:buSzPts val="1700"/>
              <a:buFont typeface="Cabin"/>
              <a:buNone/>
              <a:defRPr b="1" sz="1700">
                <a:latin typeface="Cabin"/>
                <a:ea typeface="Cabin"/>
                <a:cs typeface="Cabin"/>
                <a:sym typeface="Cabin"/>
              </a:defRPr>
            </a:lvl6pPr>
            <a:lvl7pPr lvl="6">
              <a:spcBef>
                <a:spcPts val="0"/>
              </a:spcBef>
              <a:spcAft>
                <a:spcPts val="0"/>
              </a:spcAft>
              <a:buSzPts val="1700"/>
              <a:buFont typeface="Cabin"/>
              <a:buNone/>
              <a:defRPr b="1" sz="1700">
                <a:latin typeface="Cabin"/>
                <a:ea typeface="Cabin"/>
                <a:cs typeface="Cabin"/>
                <a:sym typeface="Cabin"/>
              </a:defRPr>
            </a:lvl7pPr>
            <a:lvl8pPr lvl="7">
              <a:spcBef>
                <a:spcPts val="0"/>
              </a:spcBef>
              <a:spcAft>
                <a:spcPts val="0"/>
              </a:spcAft>
              <a:buSzPts val="1700"/>
              <a:buFont typeface="Cabin"/>
              <a:buNone/>
              <a:defRPr b="1" sz="1700">
                <a:latin typeface="Cabin"/>
                <a:ea typeface="Cabin"/>
                <a:cs typeface="Cabin"/>
                <a:sym typeface="Cabin"/>
              </a:defRPr>
            </a:lvl8pPr>
            <a:lvl9pPr lvl="8">
              <a:spcBef>
                <a:spcPts val="0"/>
              </a:spcBef>
              <a:spcAft>
                <a:spcPts val="0"/>
              </a:spcAft>
              <a:buSzPts val="1700"/>
              <a:buFont typeface="Cabin"/>
              <a:buNone/>
              <a:defRPr b="1" sz="1700">
                <a:latin typeface="Cabin"/>
                <a:ea typeface="Cabin"/>
                <a:cs typeface="Cabin"/>
                <a:sym typeface="Cabin"/>
              </a:defRPr>
            </a:lvl9pPr>
          </a:lstStyle>
          <a:p/>
        </p:txBody>
      </p:sp>
      <p:sp>
        <p:nvSpPr>
          <p:cNvPr id="11" name="Google Shape;11;p2"/>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67" name="Shape 67"/>
        <p:cNvGrpSpPr/>
        <p:nvPr/>
      </p:nvGrpSpPr>
      <p:grpSpPr>
        <a:xfrm>
          <a:off x="0" y="0"/>
          <a:ext cx="0" cy="0"/>
          <a:chOff x="0" y="0"/>
          <a:chExt cx="0" cy="0"/>
        </a:xfrm>
      </p:grpSpPr>
      <p:pic>
        <p:nvPicPr>
          <p:cNvPr id="68" name="Google Shape;68;p11"/>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69" name="Google Shape;69;p11"/>
          <p:cNvSpPr/>
          <p:nvPr>
            <p:ph idx="2" type="pic"/>
          </p:nvPr>
        </p:nvSpPr>
        <p:spPr>
          <a:xfrm>
            <a:off x="736200" y="697613"/>
            <a:ext cx="7671600" cy="3748200"/>
          </a:xfrm>
          <a:prstGeom prst="roundRect">
            <a:avLst>
              <a:gd fmla="val 16667" name="adj"/>
            </a:avLst>
          </a:prstGeom>
          <a:noFill/>
          <a:ln>
            <a:noFill/>
          </a:ln>
        </p:spPr>
      </p:sp>
      <p:sp>
        <p:nvSpPr>
          <p:cNvPr id="70" name="Google Shape;70;p11"/>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1" name="Google Shape;71;p11"/>
          <p:cNvGrpSpPr/>
          <p:nvPr/>
        </p:nvGrpSpPr>
        <p:grpSpPr>
          <a:xfrm>
            <a:off x="4350628" y="2217887"/>
            <a:ext cx="557044" cy="707722"/>
            <a:chOff x="5576150" y="1977075"/>
            <a:chExt cx="742725" cy="1133625"/>
          </a:xfrm>
        </p:grpSpPr>
        <p:sp>
          <p:nvSpPr>
            <p:cNvPr id="72" name="Google Shape;72;p11"/>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11"/>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74" name="Shape 74"/>
        <p:cNvGrpSpPr/>
        <p:nvPr/>
      </p:nvGrpSpPr>
      <p:grpSpPr>
        <a:xfrm>
          <a:off x="0" y="0"/>
          <a:ext cx="0" cy="0"/>
          <a:chOff x="0" y="0"/>
          <a:chExt cx="0" cy="0"/>
        </a:xfrm>
      </p:grpSpPr>
      <p:pic>
        <p:nvPicPr>
          <p:cNvPr id="75" name="Google Shape;75;p12"/>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76" name="Google Shape;76;p12"/>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7" name="Google Shape;77;p12"/>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78" name="Google Shape;78;p12"/>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79" name="Google Shape;79;p12"/>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0" name="Google Shape;80;p12"/>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81" name="Google Shape;81;p12"/>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82" name="Shape 82"/>
        <p:cNvGrpSpPr/>
        <p:nvPr/>
      </p:nvGrpSpPr>
      <p:grpSpPr>
        <a:xfrm>
          <a:off x="0" y="0"/>
          <a:ext cx="0" cy="0"/>
          <a:chOff x="0" y="0"/>
          <a:chExt cx="0" cy="0"/>
        </a:xfrm>
      </p:grpSpPr>
      <p:pic>
        <p:nvPicPr>
          <p:cNvPr id="83" name="Google Shape;83;p13"/>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84" name="Google Shape;84;p13"/>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85" name="Google Shape;85;p13"/>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86" name="Google Shape;86;p13"/>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7" name="Google Shape;87;p13"/>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88" name="Shape 88"/>
        <p:cNvGrpSpPr/>
        <p:nvPr/>
      </p:nvGrpSpPr>
      <p:grpSpPr>
        <a:xfrm>
          <a:off x="0" y="0"/>
          <a:ext cx="0" cy="0"/>
          <a:chOff x="0" y="0"/>
          <a:chExt cx="0" cy="0"/>
        </a:xfrm>
      </p:grpSpPr>
      <p:sp>
        <p:nvSpPr>
          <p:cNvPr id="89" name="Google Shape;89;p14"/>
          <p:cNvSpPr/>
          <p:nvPr>
            <p:ph idx="2" type="pic"/>
          </p:nvPr>
        </p:nvSpPr>
        <p:spPr>
          <a:xfrm>
            <a:off x="5257800" y="2039006"/>
            <a:ext cx="2976900" cy="2561700"/>
          </a:xfrm>
          <a:prstGeom prst="roundRect">
            <a:avLst>
              <a:gd fmla="val 16667" name="adj"/>
            </a:avLst>
          </a:prstGeom>
          <a:noFill/>
          <a:ln>
            <a:noFill/>
          </a:ln>
        </p:spPr>
      </p:sp>
      <p:pic>
        <p:nvPicPr>
          <p:cNvPr id="90" name="Google Shape;90;p14"/>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91" name="Google Shape;91;p14"/>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92" name="Google Shape;92;p14"/>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3" name="Google Shape;93;p14"/>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94" name="Google Shape;94;p14"/>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95" name="Shape 95"/>
        <p:cNvGrpSpPr/>
        <p:nvPr/>
      </p:nvGrpSpPr>
      <p:grpSpPr>
        <a:xfrm>
          <a:off x="0" y="0"/>
          <a:ext cx="0" cy="0"/>
          <a:chOff x="0" y="0"/>
          <a:chExt cx="0" cy="0"/>
        </a:xfrm>
      </p:grpSpPr>
      <p:sp>
        <p:nvSpPr>
          <p:cNvPr id="96" name="Google Shape;96;p15"/>
          <p:cNvSpPr/>
          <p:nvPr>
            <p:ph idx="2" type="pic"/>
          </p:nvPr>
        </p:nvSpPr>
        <p:spPr>
          <a:xfrm>
            <a:off x="1137750" y="2187731"/>
            <a:ext cx="3548400" cy="2275800"/>
          </a:xfrm>
          <a:prstGeom prst="roundRect">
            <a:avLst>
              <a:gd fmla="val 16667" name="adj"/>
            </a:avLst>
          </a:prstGeom>
          <a:noFill/>
          <a:ln>
            <a:noFill/>
          </a:ln>
        </p:spPr>
      </p:sp>
      <p:pic>
        <p:nvPicPr>
          <p:cNvPr id="97" name="Google Shape;97;p15"/>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98" name="Google Shape;98;p15"/>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99" name="Google Shape;99;p15"/>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00" name="Google Shape;100;p15"/>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1" name="Google Shape;101;p15"/>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02" name="Shape 102"/>
        <p:cNvGrpSpPr/>
        <p:nvPr/>
      </p:nvGrpSpPr>
      <p:grpSpPr>
        <a:xfrm>
          <a:off x="0" y="0"/>
          <a:ext cx="0" cy="0"/>
          <a:chOff x="0" y="0"/>
          <a:chExt cx="0" cy="0"/>
        </a:xfrm>
      </p:grpSpPr>
      <p:sp>
        <p:nvSpPr>
          <p:cNvPr id="103" name="Google Shape;103;p16"/>
          <p:cNvSpPr/>
          <p:nvPr>
            <p:ph idx="2" type="pic"/>
          </p:nvPr>
        </p:nvSpPr>
        <p:spPr>
          <a:xfrm>
            <a:off x="442781" y="751706"/>
            <a:ext cx="3284700" cy="3264300"/>
          </a:xfrm>
          <a:prstGeom prst="ellipse">
            <a:avLst/>
          </a:prstGeom>
          <a:noFill/>
          <a:ln>
            <a:noFill/>
          </a:ln>
        </p:spPr>
      </p:sp>
      <p:pic>
        <p:nvPicPr>
          <p:cNvPr id="104" name="Google Shape;104;p16"/>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105" name="Google Shape;105;p16"/>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106" name="Google Shape;106;p16"/>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7" name="Google Shape;107;p16"/>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08" name="Shape 108"/>
        <p:cNvGrpSpPr/>
        <p:nvPr/>
      </p:nvGrpSpPr>
      <p:grpSpPr>
        <a:xfrm>
          <a:off x="0" y="0"/>
          <a:ext cx="0" cy="0"/>
          <a:chOff x="0" y="0"/>
          <a:chExt cx="0" cy="0"/>
        </a:xfrm>
      </p:grpSpPr>
      <p:sp>
        <p:nvSpPr>
          <p:cNvPr id="109" name="Google Shape;109;p17"/>
          <p:cNvSpPr/>
          <p:nvPr>
            <p:ph idx="2" type="pic"/>
          </p:nvPr>
        </p:nvSpPr>
        <p:spPr>
          <a:xfrm>
            <a:off x="5450363" y="471581"/>
            <a:ext cx="2976900" cy="3294900"/>
          </a:xfrm>
          <a:prstGeom prst="roundRect">
            <a:avLst>
              <a:gd fmla="val 16667" name="adj"/>
            </a:avLst>
          </a:prstGeom>
          <a:noFill/>
          <a:ln>
            <a:noFill/>
          </a:ln>
        </p:spPr>
      </p:sp>
      <p:pic>
        <p:nvPicPr>
          <p:cNvPr id="110" name="Google Shape;110;p17"/>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111" name="Google Shape;111;p17"/>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112" name="Google Shape;112;p17"/>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3" name="Google Shape;113;p17"/>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14" name="Shape 114"/>
        <p:cNvGrpSpPr/>
        <p:nvPr/>
      </p:nvGrpSpPr>
      <p:grpSpPr>
        <a:xfrm>
          <a:off x="0" y="0"/>
          <a:ext cx="0" cy="0"/>
          <a:chOff x="0" y="0"/>
          <a:chExt cx="0" cy="0"/>
        </a:xfrm>
      </p:grpSpPr>
      <p:sp>
        <p:nvSpPr>
          <p:cNvPr id="115" name="Google Shape;115;p18"/>
          <p:cNvSpPr/>
          <p:nvPr>
            <p:ph idx="2" type="pic"/>
          </p:nvPr>
        </p:nvSpPr>
        <p:spPr>
          <a:xfrm>
            <a:off x="557213" y="867469"/>
            <a:ext cx="2234700" cy="3408600"/>
          </a:xfrm>
          <a:prstGeom prst="roundRect">
            <a:avLst>
              <a:gd fmla="val 16667" name="adj"/>
            </a:avLst>
          </a:prstGeom>
          <a:noFill/>
          <a:ln>
            <a:noFill/>
          </a:ln>
        </p:spPr>
      </p:sp>
      <p:pic>
        <p:nvPicPr>
          <p:cNvPr id="116" name="Google Shape;116;p18"/>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117" name="Google Shape;117;p18"/>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18" name="Google Shape;118;p18"/>
          <p:cNvGrpSpPr/>
          <p:nvPr/>
        </p:nvGrpSpPr>
        <p:grpSpPr>
          <a:xfrm>
            <a:off x="4257675" y="4333144"/>
            <a:ext cx="4943475" cy="846600"/>
            <a:chOff x="5600700" y="5777525"/>
            <a:chExt cx="6591300" cy="1128800"/>
          </a:xfrm>
        </p:grpSpPr>
        <p:pic>
          <p:nvPicPr>
            <p:cNvPr id="119" name="Google Shape;119;p18"/>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20" name="Google Shape;120;p18"/>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21" name="Google Shape;121;p18"/>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22" name="Google Shape;122;p18"/>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23" name="Shape 123"/>
        <p:cNvGrpSpPr/>
        <p:nvPr/>
      </p:nvGrpSpPr>
      <p:grpSpPr>
        <a:xfrm>
          <a:off x="0" y="0"/>
          <a:ext cx="0" cy="0"/>
          <a:chOff x="0" y="0"/>
          <a:chExt cx="0" cy="0"/>
        </a:xfrm>
      </p:grpSpPr>
      <p:sp>
        <p:nvSpPr>
          <p:cNvPr id="124" name="Google Shape;124;p19"/>
          <p:cNvSpPr/>
          <p:nvPr>
            <p:ph idx="2" type="pic"/>
          </p:nvPr>
        </p:nvSpPr>
        <p:spPr>
          <a:xfrm>
            <a:off x="4998169" y="554625"/>
            <a:ext cx="3875700" cy="3851400"/>
          </a:xfrm>
          <a:prstGeom prst="ellipse">
            <a:avLst/>
          </a:prstGeom>
          <a:noFill/>
          <a:ln>
            <a:noFill/>
          </a:ln>
        </p:spPr>
      </p:sp>
      <p:grpSp>
        <p:nvGrpSpPr>
          <p:cNvPr id="125" name="Google Shape;125;p19"/>
          <p:cNvGrpSpPr/>
          <p:nvPr/>
        </p:nvGrpSpPr>
        <p:grpSpPr>
          <a:xfrm>
            <a:off x="-442913" y="4228977"/>
            <a:ext cx="5272415" cy="1028676"/>
            <a:chOff x="-19050" y="5729200"/>
            <a:chExt cx="6610350" cy="1128800"/>
          </a:xfrm>
        </p:grpSpPr>
        <p:pic>
          <p:nvPicPr>
            <p:cNvPr id="126" name="Google Shape;126;p19"/>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27" name="Google Shape;127;p19"/>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28" name="Google Shape;128;p19"/>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129" name="Google Shape;129;p19"/>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30" name="Google Shape;130;p19"/>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31" name="Shape 131"/>
        <p:cNvGrpSpPr/>
        <p:nvPr/>
      </p:nvGrpSpPr>
      <p:grpSpPr>
        <a:xfrm>
          <a:off x="0" y="0"/>
          <a:ext cx="0" cy="0"/>
          <a:chOff x="0" y="0"/>
          <a:chExt cx="0" cy="0"/>
        </a:xfrm>
      </p:grpSpPr>
      <p:sp>
        <p:nvSpPr>
          <p:cNvPr id="132" name="Google Shape;132;p20"/>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33" name="Google Shape;133;p20"/>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134" name="Google Shape;134;p20"/>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135" name="Google Shape;135;p20"/>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36" name="Google Shape;136;p20"/>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137" name="Google Shape;137;p20"/>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138" name="Google Shape;138;p20"/>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139" name="Google Shape;139;p20"/>
          <p:cNvSpPr/>
          <p:nvPr>
            <p:ph idx="2" type="pic"/>
          </p:nvPr>
        </p:nvSpPr>
        <p:spPr>
          <a:xfrm>
            <a:off x="5255306" y="2295338"/>
            <a:ext cx="3548400" cy="2482800"/>
          </a:xfrm>
          <a:prstGeom prst="roundRect">
            <a:avLst>
              <a:gd fmla="val 16667" name="adj"/>
            </a:avLst>
          </a:prstGeom>
          <a:noFill/>
          <a:ln>
            <a:noFill/>
          </a:ln>
        </p:spPr>
      </p:sp>
      <p:sp>
        <p:nvSpPr>
          <p:cNvPr id="140" name="Google Shape;140;p20"/>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2" name="Shape 12"/>
        <p:cNvGrpSpPr/>
        <p:nvPr/>
      </p:nvGrpSpPr>
      <p:grpSpPr>
        <a:xfrm>
          <a:off x="0" y="0"/>
          <a:ext cx="0" cy="0"/>
          <a:chOff x="0" y="0"/>
          <a:chExt cx="0" cy="0"/>
        </a:xfrm>
      </p:grpSpPr>
      <p:sp>
        <p:nvSpPr>
          <p:cNvPr id="13" name="Google Shape;13;p3"/>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4" name="Google Shape;14;p3"/>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15" name="Google Shape;15;p3"/>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16" name="Google Shape;16;p3"/>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17" name="Google Shape;17;p3"/>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141" name="Shape 141"/>
        <p:cNvGrpSpPr/>
        <p:nvPr/>
      </p:nvGrpSpPr>
      <p:grpSpPr>
        <a:xfrm>
          <a:off x="0" y="0"/>
          <a:ext cx="0" cy="0"/>
          <a:chOff x="0" y="0"/>
          <a:chExt cx="0" cy="0"/>
        </a:xfrm>
      </p:grpSpPr>
      <p:sp>
        <p:nvSpPr>
          <p:cNvPr id="142" name="Google Shape;142;p21"/>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43" name="Google Shape;143;p21"/>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144" name="Google Shape;144;p21"/>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145" name="Google Shape;145;p21"/>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46" name="Google Shape;146;p21"/>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147" name="Google Shape;147;p21"/>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148" name="Google Shape;148;p21"/>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149" name="Google Shape;149;p21"/>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0" name="Google Shape;150;p21"/>
          <p:cNvSpPr/>
          <p:nvPr>
            <p:ph idx="2" type="pic"/>
          </p:nvPr>
        </p:nvSpPr>
        <p:spPr>
          <a:xfrm>
            <a:off x="5255306" y="2295338"/>
            <a:ext cx="3548400" cy="2482800"/>
          </a:xfrm>
          <a:prstGeom prst="roundRect">
            <a:avLst>
              <a:gd fmla="val 16667" name="adj"/>
            </a:avLst>
          </a:prstGeom>
          <a:noFill/>
          <a:ln>
            <a:noFill/>
          </a:ln>
        </p:spPr>
      </p:sp>
      <p:sp>
        <p:nvSpPr>
          <p:cNvPr id="151" name="Google Shape;151;p21"/>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152" name="Shape 152"/>
        <p:cNvGrpSpPr/>
        <p:nvPr/>
      </p:nvGrpSpPr>
      <p:grpSpPr>
        <a:xfrm>
          <a:off x="0" y="0"/>
          <a:ext cx="0" cy="0"/>
          <a:chOff x="0" y="0"/>
          <a:chExt cx="0" cy="0"/>
        </a:xfrm>
      </p:grpSpPr>
      <p:sp>
        <p:nvSpPr>
          <p:cNvPr id="153" name="Google Shape;153;p22"/>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154" name="Google Shape;154;p22"/>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55" name="Google Shape;155;p22"/>
          <p:cNvGrpSpPr/>
          <p:nvPr/>
        </p:nvGrpSpPr>
        <p:grpSpPr>
          <a:xfrm>
            <a:off x="1078650" y="3186113"/>
            <a:ext cx="6986700" cy="1243125"/>
            <a:chOff x="1352550" y="2038350"/>
            <a:chExt cx="9315600" cy="1657500"/>
          </a:xfrm>
        </p:grpSpPr>
        <p:sp>
          <p:nvSpPr>
            <p:cNvPr id="156" name="Google Shape;156;p22"/>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7" name="Google Shape;157;p22"/>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158" name="Google Shape;158;p22"/>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59" name="Google Shape;159;p22"/>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60" name="Google Shape;160;p22"/>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61" name="Google Shape;161;p22"/>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2" name="Google Shape;162;p22"/>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3" name="Google Shape;163;p22"/>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4" name="Google Shape;164;p22"/>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165" name="Shape 165"/>
        <p:cNvGrpSpPr/>
        <p:nvPr/>
      </p:nvGrpSpPr>
      <p:grpSpPr>
        <a:xfrm>
          <a:off x="0" y="0"/>
          <a:ext cx="0" cy="0"/>
          <a:chOff x="0" y="0"/>
          <a:chExt cx="0" cy="0"/>
        </a:xfrm>
      </p:grpSpPr>
      <p:sp>
        <p:nvSpPr>
          <p:cNvPr id="166" name="Google Shape;166;p23"/>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167" name="Google Shape;167;p23"/>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68" name="Google Shape;168;p23"/>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9" name="Google Shape;169;p23"/>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0" name="Google Shape;170;p23"/>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1" name="Google Shape;171;p23"/>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2" name="Google Shape;172;p23"/>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3" name="Google Shape;173;p23"/>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4" name="Google Shape;174;p23"/>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5" name="Google Shape;175;p23"/>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6" name="Google Shape;176;p23"/>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177" name="Shape 177"/>
        <p:cNvGrpSpPr/>
        <p:nvPr/>
      </p:nvGrpSpPr>
      <p:grpSpPr>
        <a:xfrm>
          <a:off x="0" y="0"/>
          <a:ext cx="0" cy="0"/>
          <a:chOff x="0" y="0"/>
          <a:chExt cx="0" cy="0"/>
        </a:xfrm>
      </p:grpSpPr>
      <p:sp>
        <p:nvSpPr>
          <p:cNvPr id="178" name="Google Shape;178;p24"/>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179" name="Google Shape;179;p24"/>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180" name="Google Shape;180;p24"/>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181" name="Google Shape;181;p24"/>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82" name="Google Shape;182;p24"/>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3" name="Google Shape;183;p24"/>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84" name="Google Shape;184;p24"/>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5" name="Google Shape;185;p24"/>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86" name="Google Shape;186;p24"/>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7" name="Google Shape;187;p24"/>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188" name="Shape 188"/>
        <p:cNvGrpSpPr/>
        <p:nvPr/>
      </p:nvGrpSpPr>
      <p:grpSpPr>
        <a:xfrm>
          <a:off x="0" y="0"/>
          <a:ext cx="0" cy="0"/>
          <a:chOff x="0" y="0"/>
          <a:chExt cx="0" cy="0"/>
        </a:xfrm>
      </p:grpSpPr>
      <p:sp>
        <p:nvSpPr>
          <p:cNvPr id="189" name="Google Shape;189;p25"/>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0" name="Google Shape;190;p25"/>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1" name="Google Shape;191;p25"/>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2" name="Google Shape;192;p25"/>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3" name="Google Shape;193;p25"/>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4" name="Google Shape;194;p25"/>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5" name="Google Shape;195;p25"/>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6" name="Google Shape;196;p25"/>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197" name="Google Shape;197;p25"/>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198" name="Google Shape;198;p25"/>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199" name="Google Shape;199;p25"/>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200" name="Google Shape;200;p25"/>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201" name="Google Shape;201;p25"/>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2" name="Google Shape;202;p25"/>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3" name="Google Shape;203;p25"/>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4" name="Google Shape;204;p25"/>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5" name="Google Shape;205;p25"/>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6" name="Google Shape;206;p25"/>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7" name="Google Shape;207;p25"/>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8" name="Google Shape;208;p25"/>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209" name="Shape 209"/>
        <p:cNvGrpSpPr/>
        <p:nvPr/>
      </p:nvGrpSpPr>
      <p:grpSpPr>
        <a:xfrm>
          <a:off x="0" y="0"/>
          <a:ext cx="0" cy="0"/>
          <a:chOff x="0" y="0"/>
          <a:chExt cx="0" cy="0"/>
        </a:xfrm>
      </p:grpSpPr>
      <p:sp>
        <p:nvSpPr>
          <p:cNvPr id="210" name="Google Shape;210;p26"/>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1" name="Google Shape;211;p26"/>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2" name="Google Shape;212;p26"/>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3" name="Google Shape;213;p26"/>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4" name="Google Shape;214;p26"/>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5" name="Google Shape;215;p26"/>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6" name="Google Shape;216;p26"/>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7" name="Google Shape;217;p26"/>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8" name="Google Shape;218;p26"/>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9" name="Google Shape;219;p26"/>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220" name="Google Shape;220;p26"/>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221" name="Google Shape;221;p26"/>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222" name="Google Shape;222;p26"/>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223" name="Google Shape;223;p26"/>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24" name="Google Shape;224;p26"/>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25" name="Google Shape;225;p26"/>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26" name="Google Shape;226;p26"/>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227" name="Shape 227"/>
        <p:cNvGrpSpPr/>
        <p:nvPr/>
      </p:nvGrpSpPr>
      <p:grpSpPr>
        <a:xfrm>
          <a:off x="0" y="0"/>
          <a:ext cx="0" cy="0"/>
          <a:chOff x="0" y="0"/>
          <a:chExt cx="0" cy="0"/>
        </a:xfrm>
      </p:grpSpPr>
      <p:pic>
        <p:nvPicPr>
          <p:cNvPr id="228" name="Google Shape;228;p27"/>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229" name="Google Shape;229;p27"/>
          <p:cNvGrpSpPr/>
          <p:nvPr/>
        </p:nvGrpSpPr>
        <p:grpSpPr>
          <a:xfrm flipH="1" rot="10800000">
            <a:off x="4930856" y="0"/>
            <a:ext cx="4943475" cy="846600"/>
            <a:chOff x="5600700" y="5777525"/>
            <a:chExt cx="6591300" cy="1128800"/>
          </a:xfrm>
        </p:grpSpPr>
        <p:pic>
          <p:nvPicPr>
            <p:cNvPr id="230" name="Google Shape;230;p27"/>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31" name="Google Shape;231;p27"/>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32" name="Google Shape;232;p27"/>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33" name="Google Shape;233;p27"/>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4" name="Google Shape;234;p27"/>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35" name="Google Shape;235;p27"/>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6" name="Google Shape;236;p27"/>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37" name="Google Shape;237;p27"/>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238" name="Shape 238"/>
        <p:cNvGrpSpPr/>
        <p:nvPr/>
      </p:nvGrpSpPr>
      <p:grpSpPr>
        <a:xfrm>
          <a:off x="0" y="0"/>
          <a:ext cx="0" cy="0"/>
          <a:chOff x="0" y="0"/>
          <a:chExt cx="0" cy="0"/>
        </a:xfrm>
      </p:grpSpPr>
      <p:pic>
        <p:nvPicPr>
          <p:cNvPr id="239" name="Google Shape;239;p28"/>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240" name="Google Shape;240;p28"/>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241" name="Google Shape;241;p28"/>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2" name="Google Shape;242;p28"/>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3" name="Google Shape;243;p28"/>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4" name="Google Shape;244;p28"/>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5" name="Google Shape;245;p28"/>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6" name="Google Shape;246;p28"/>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247" name="Shape 247"/>
        <p:cNvGrpSpPr/>
        <p:nvPr/>
      </p:nvGrpSpPr>
      <p:grpSpPr>
        <a:xfrm>
          <a:off x="0" y="0"/>
          <a:ext cx="0" cy="0"/>
          <a:chOff x="0" y="0"/>
          <a:chExt cx="0" cy="0"/>
        </a:xfrm>
      </p:grpSpPr>
      <p:pic>
        <p:nvPicPr>
          <p:cNvPr id="248" name="Google Shape;248;p29"/>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249" name="Google Shape;249;p29"/>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0" name="Google Shape;250;p29"/>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1" name="Google Shape;251;p29"/>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52" name="Google Shape;252;p29"/>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3" name="Google Shape;253;p29"/>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254" name="Shape 254"/>
        <p:cNvGrpSpPr/>
        <p:nvPr/>
      </p:nvGrpSpPr>
      <p:grpSpPr>
        <a:xfrm>
          <a:off x="0" y="0"/>
          <a:ext cx="0" cy="0"/>
          <a:chOff x="0" y="0"/>
          <a:chExt cx="0" cy="0"/>
        </a:xfrm>
      </p:grpSpPr>
      <p:pic>
        <p:nvPicPr>
          <p:cNvPr id="255" name="Google Shape;255;p30"/>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256" name="Google Shape;256;p30"/>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257" name="Google Shape;257;p30"/>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8" name="Google Shape;258;p30"/>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9" name="Google Shape;259;p30"/>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0" name="Google Shape;260;p30"/>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1" name="Google Shape;261;p30"/>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2" name="Google Shape;262;p30"/>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8" name="Shape 18"/>
        <p:cNvGrpSpPr/>
        <p:nvPr/>
      </p:nvGrpSpPr>
      <p:grpSpPr>
        <a:xfrm>
          <a:off x="0" y="0"/>
          <a:ext cx="0" cy="0"/>
          <a:chOff x="0" y="0"/>
          <a:chExt cx="0" cy="0"/>
        </a:xfrm>
      </p:grpSpPr>
      <p:sp>
        <p:nvSpPr>
          <p:cNvPr id="19" name="Google Shape;19;p4"/>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20" name="Google Shape;20;p4"/>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1" name="Google Shape;21;p4"/>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2" name="Google Shape;22;p4"/>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23" name="Google Shape;23;p4"/>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4" name="Google Shape;24;p4"/>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 name="Google Shape;25;p4"/>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 name="Google Shape;26;p4"/>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7" name="Google Shape;27;p4"/>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8" name="Google Shape;28;p4"/>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 name="Google Shape;29;p4"/>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263" name="Shape 263"/>
        <p:cNvGrpSpPr/>
        <p:nvPr/>
      </p:nvGrpSpPr>
      <p:grpSpPr>
        <a:xfrm>
          <a:off x="0" y="0"/>
          <a:ext cx="0" cy="0"/>
          <a:chOff x="0" y="0"/>
          <a:chExt cx="0" cy="0"/>
        </a:xfrm>
      </p:grpSpPr>
      <p:pic>
        <p:nvPicPr>
          <p:cNvPr id="264" name="Google Shape;264;p31"/>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265" name="Google Shape;265;p31"/>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6" name="Google Shape;266;p31"/>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7" name="Google Shape;267;p31"/>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8" name="Google Shape;268;p31"/>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269" name="Shape 269"/>
        <p:cNvGrpSpPr/>
        <p:nvPr/>
      </p:nvGrpSpPr>
      <p:grpSpPr>
        <a:xfrm>
          <a:off x="0" y="0"/>
          <a:ext cx="0" cy="0"/>
          <a:chOff x="0" y="0"/>
          <a:chExt cx="0" cy="0"/>
        </a:xfrm>
      </p:grpSpPr>
      <p:sp>
        <p:nvSpPr>
          <p:cNvPr id="270" name="Google Shape;270;p32"/>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1" name="Google Shape;271;p32"/>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2" name="Google Shape;272;p32"/>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3" name="Google Shape;273;p32"/>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274" name="Google Shape;274;p32"/>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75" name="Google Shape;275;p32"/>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276" name="Google Shape;276;p32"/>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7" name="Google Shape;277;p32"/>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78" name="Google Shape;278;p32"/>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279" name="Google Shape;279;p32"/>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280" name="Google Shape;280;p32"/>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281" name="Google Shape;281;p32"/>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282" name="Google Shape;282;p32"/>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u="sng">
                <a:solidFill>
                  <a:schemeClr val="hlink"/>
                </a:solidFill>
                <a:latin typeface="Cabin"/>
                <a:ea typeface="Cabin"/>
                <a:cs typeface="Cabin"/>
                <a:sym typeface="Cabin"/>
                <a:hlinkClick r:id="rId5"/>
              </a:rPr>
              <a:t>www.rainn.org</a:t>
            </a:r>
            <a:endParaRPr b="1" sz="1200">
              <a:solidFill>
                <a:srgbClr val="545758"/>
              </a:solidFill>
              <a:latin typeface="Cabin"/>
              <a:ea typeface="Cabin"/>
              <a:cs typeface="Cabin"/>
              <a:sym typeface="Cabin"/>
            </a:endParaRPr>
          </a:p>
        </p:txBody>
      </p:sp>
      <p:sp>
        <p:nvSpPr>
          <p:cNvPr id="283" name="Google Shape;283;p32"/>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284" name="Google Shape;284;p32"/>
          <p:cNvSpPr txBox="1"/>
          <p:nvPr/>
        </p:nvSpPr>
        <p:spPr>
          <a:xfrm>
            <a:off x="4603181" y="1759994"/>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u="sng">
                <a:solidFill>
                  <a:schemeClr val="hlink"/>
                </a:solidFill>
                <a:latin typeface="Cabin"/>
                <a:ea typeface="Cabin"/>
                <a:cs typeface="Cabin"/>
                <a:sym typeface="Cabin"/>
                <a:hlinkClick r:id="rId6"/>
              </a:rPr>
              <a:t>www.loveisrespect.org</a:t>
            </a:r>
            <a:endParaRPr b="1" sz="1200">
              <a:solidFill>
                <a:srgbClr val="545758"/>
              </a:solidFill>
              <a:latin typeface="Cabin"/>
              <a:ea typeface="Cabin"/>
              <a:cs typeface="Cabin"/>
              <a:sym typeface="Cabin"/>
            </a:endParaRPr>
          </a:p>
        </p:txBody>
      </p:sp>
      <p:sp>
        <p:nvSpPr>
          <p:cNvPr id="285" name="Google Shape;285;p32"/>
          <p:cNvSpPr txBox="1"/>
          <p:nvPr/>
        </p:nvSpPr>
        <p:spPr>
          <a:xfrm>
            <a:off x="4620176" y="1251850"/>
            <a:ext cx="34890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286" name="Google Shape;286;p32"/>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u="sng">
                <a:solidFill>
                  <a:schemeClr val="hlink"/>
                </a:solidFill>
                <a:latin typeface="Cabin"/>
                <a:ea typeface="Cabin"/>
                <a:cs typeface="Cabin"/>
                <a:sym typeface="Cabin"/>
                <a:hlinkClick r:id="rId7"/>
              </a:rPr>
              <a:t>www.brownboiproject.org</a:t>
            </a:r>
            <a:endParaRPr b="1" sz="1200">
              <a:solidFill>
                <a:srgbClr val="545758"/>
              </a:solidFill>
              <a:latin typeface="Cabin"/>
              <a:ea typeface="Cabin"/>
              <a:cs typeface="Cabin"/>
              <a:sym typeface="Cabin"/>
            </a:endParaRPr>
          </a:p>
        </p:txBody>
      </p:sp>
      <p:sp>
        <p:nvSpPr>
          <p:cNvPr id="287" name="Google Shape;287;p32"/>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288" name="Shape 288"/>
        <p:cNvGrpSpPr/>
        <p:nvPr/>
      </p:nvGrpSpPr>
      <p:grpSpPr>
        <a:xfrm>
          <a:off x="0" y="0"/>
          <a:ext cx="0" cy="0"/>
          <a:chOff x="0" y="0"/>
          <a:chExt cx="0" cy="0"/>
        </a:xfrm>
      </p:grpSpPr>
      <p:pic>
        <p:nvPicPr>
          <p:cNvPr id="289" name="Google Shape;289;p33"/>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0" name="Shape 290"/>
        <p:cNvGrpSpPr/>
        <p:nvPr/>
      </p:nvGrpSpPr>
      <p:grpSpPr>
        <a:xfrm>
          <a:off x="0" y="0"/>
          <a:ext cx="0" cy="0"/>
          <a:chOff x="0" y="0"/>
          <a:chExt cx="0" cy="0"/>
        </a:xfrm>
      </p:grpSpPr>
      <p:sp>
        <p:nvSpPr>
          <p:cNvPr id="291" name="Google Shape;291;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292" name="Google Shape;292;p34"/>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93" name="Google Shape;29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4" name="Shape 294"/>
        <p:cNvGrpSpPr/>
        <p:nvPr/>
      </p:nvGrpSpPr>
      <p:grpSpPr>
        <a:xfrm>
          <a:off x="0" y="0"/>
          <a:ext cx="0" cy="0"/>
          <a:chOff x="0" y="0"/>
          <a:chExt cx="0" cy="0"/>
        </a:xfrm>
      </p:grpSpPr>
      <p:sp>
        <p:nvSpPr>
          <p:cNvPr id="295" name="Google Shape;295;p3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96" name="Google Shape;296;p3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7" name="Google Shape;29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298" name="Shape 298"/>
        <p:cNvGrpSpPr/>
        <p:nvPr/>
      </p:nvGrpSpPr>
      <p:grpSpPr>
        <a:xfrm>
          <a:off x="0" y="0"/>
          <a:ext cx="0" cy="0"/>
          <a:chOff x="0" y="0"/>
          <a:chExt cx="0" cy="0"/>
        </a:xfrm>
      </p:grpSpPr>
      <p:sp>
        <p:nvSpPr>
          <p:cNvPr id="299" name="Google Shape;299;p36"/>
          <p:cNvSpPr txBox="1"/>
          <p:nvPr>
            <p:ph idx="12" type="sldNum"/>
          </p:nvPr>
        </p:nvSpPr>
        <p:spPr>
          <a:xfrm>
            <a:off x="4449997" y="4902398"/>
            <a:ext cx="239100" cy="171000"/>
          </a:xfrm>
          <a:prstGeom prst="rect">
            <a:avLst/>
          </a:prstGeom>
          <a:noFill/>
          <a:ln>
            <a:noFill/>
          </a:ln>
        </p:spPr>
        <p:txBody>
          <a:bodyPr anchorCtr="0" anchor="t" bIns="32750" lIns="32750" spcFirstLastPara="1" rIns="32750" wrap="square" tIns="32750">
            <a:noAutofit/>
          </a:bodyPr>
          <a:lstStyle>
            <a:lvl1pPr indent="0" lvl="0"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0" name="Shape 300"/>
        <p:cNvGrpSpPr/>
        <p:nvPr/>
      </p:nvGrpSpPr>
      <p:grpSpPr>
        <a:xfrm>
          <a:off x="0" y="0"/>
          <a:ext cx="0" cy="0"/>
          <a:chOff x="0" y="0"/>
          <a:chExt cx="0" cy="0"/>
        </a:xfrm>
      </p:grpSpPr>
      <p:sp>
        <p:nvSpPr>
          <p:cNvPr id="301" name="Google Shape;301;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302" name="Google Shape;30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303" name="Shape 303"/>
        <p:cNvGrpSpPr/>
        <p:nvPr/>
      </p:nvGrpSpPr>
      <p:grpSpPr>
        <a:xfrm>
          <a:off x="0" y="0"/>
          <a:ext cx="0" cy="0"/>
          <a:chOff x="0" y="0"/>
          <a:chExt cx="0" cy="0"/>
        </a:xfrm>
      </p:grpSpPr>
      <p:sp>
        <p:nvSpPr>
          <p:cNvPr id="304" name="Google Shape;304;p38"/>
          <p:cNvSpPr txBox="1"/>
          <p:nvPr>
            <p:ph type="title"/>
          </p:nvPr>
        </p:nvSpPr>
        <p:spPr>
          <a:xfrm>
            <a:off x="2482800" y="1105650"/>
            <a:ext cx="4178400" cy="146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4100">
                <a:latin typeface="Barlow Condensed"/>
                <a:ea typeface="Barlow Condensed"/>
                <a:cs typeface="Barlow Condensed"/>
                <a:sym typeface="Barlow Condensed"/>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_1">
  <p:cSld name="TITLE_AND_BODY_1_1">
    <p:spTree>
      <p:nvGrpSpPr>
        <p:cNvPr id="305" name="Shape 305"/>
        <p:cNvGrpSpPr/>
        <p:nvPr/>
      </p:nvGrpSpPr>
      <p:grpSpPr>
        <a:xfrm>
          <a:off x="0" y="0"/>
          <a:ext cx="0" cy="0"/>
          <a:chOff x="0" y="0"/>
          <a:chExt cx="0" cy="0"/>
        </a:xfrm>
      </p:grpSpPr>
      <p:sp>
        <p:nvSpPr>
          <p:cNvPr id="306" name="Google Shape;306;p3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07" name="Google Shape;307;p39"/>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08" name="Google Shape;308;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309" name="Shape 309"/>
        <p:cNvGrpSpPr/>
        <p:nvPr/>
      </p:nvGrpSpPr>
      <p:grpSpPr>
        <a:xfrm>
          <a:off x="0" y="0"/>
          <a:ext cx="0" cy="0"/>
          <a:chOff x="0" y="0"/>
          <a:chExt cx="0" cy="0"/>
        </a:xfrm>
      </p:grpSpPr>
      <p:sp>
        <p:nvSpPr>
          <p:cNvPr id="310" name="Google Shape;310;p40"/>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11" name="Google Shape;311;p40"/>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12" name="Google Shape;312;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2" name="Google Shape;32;p5"/>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3" name="Google Shape;33;p5"/>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4" name="Google Shape;34;p5"/>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 name="Google Shape;35;p5"/>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 name="Google Shape;36;p5"/>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7" name="Google Shape;37;p5"/>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38" name="Google Shape;38;p5"/>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9" name="Google Shape;39;p5"/>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0" name="Google Shape;40;p5"/>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1" name="Google Shape;41;p5"/>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42" name="Shape 42"/>
        <p:cNvGrpSpPr/>
        <p:nvPr/>
      </p:nvGrpSpPr>
      <p:grpSpPr>
        <a:xfrm>
          <a:off x="0" y="0"/>
          <a:ext cx="0" cy="0"/>
          <a:chOff x="0" y="0"/>
          <a:chExt cx="0" cy="0"/>
        </a:xfrm>
      </p:grpSpPr>
      <p:pic>
        <p:nvPicPr>
          <p:cNvPr id="43" name="Google Shape;43;p6"/>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44" name="Google Shape;44;p6"/>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45" name="Google Shape;45;p6"/>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 name="Google Shape;46;p6"/>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49" name="Google Shape;49;p7"/>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0" name="Google Shape;50;p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51" name="Shape 51"/>
        <p:cNvGrpSpPr/>
        <p:nvPr/>
      </p:nvGrpSpPr>
      <p:grpSpPr>
        <a:xfrm>
          <a:off x="0" y="0"/>
          <a:ext cx="0" cy="0"/>
          <a:chOff x="0" y="0"/>
          <a:chExt cx="0" cy="0"/>
        </a:xfrm>
      </p:grpSpPr>
      <p:pic>
        <p:nvPicPr>
          <p:cNvPr id="52" name="Google Shape;52;p8"/>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53" name="Google Shape;53;p8"/>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54" name="Google Shape;54;p8"/>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5" name="Google Shape;55;p8"/>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56" name="Shape 56"/>
        <p:cNvGrpSpPr/>
        <p:nvPr/>
      </p:nvGrpSpPr>
      <p:grpSpPr>
        <a:xfrm>
          <a:off x="0" y="0"/>
          <a:ext cx="0" cy="0"/>
          <a:chOff x="0" y="0"/>
          <a:chExt cx="0" cy="0"/>
        </a:xfrm>
      </p:grpSpPr>
      <p:pic>
        <p:nvPicPr>
          <p:cNvPr id="57" name="Google Shape;57;p9"/>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58" name="Google Shape;58;p9"/>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9" name="Google Shape;59;p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60"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62" name="Google Shape;62;p10"/>
          <p:cNvSpPr/>
          <p:nvPr>
            <p:ph idx="2" type="pic"/>
          </p:nvPr>
        </p:nvSpPr>
        <p:spPr>
          <a:xfrm>
            <a:off x="736200" y="697613"/>
            <a:ext cx="7671600" cy="3748200"/>
          </a:xfrm>
          <a:prstGeom prst="roundRect">
            <a:avLst>
              <a:gd fmla="val 16667" name="adj"/>
            </a:avLst>
          </a:prstGeom>
          <a:noFill/>
          <a:ln>
            <a:noFill/>
          </a:ln>
        </p:spPr>
      </p:sp>
      <p:sp>
        <p:nvSpPr>
          <p:cNvPr id="63" name="Google Shape;63;p10"/>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64" name="Google Shape;64;p10"/>
          <p:cNvGrpSpPr/>
          <p:nvPr/>
        </p:nvGrpSpPr>
        <p:grpSpPr>
          <a:xfrm>
            <a:off x="4350628" y="2217887"/>
            <a:ext cx="557044" cy="707722"/>
            <a:chOff x="5576150" y="1977075"/>
            <a:chExt cx="742725" cy="1133625"/>
          </a:xfrm>
        </p:grpSpPr>
        <p:sp>
          <p:nvSpPr>
            <p:cNvPr id="65" name="Google Shape;65;p10"/>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10"/>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www.youtube.com/watch?v=VzhsGoyuru8" TargetMode="Externa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www.youtube.com/watch?v=r_cxn1Wir9w" TargetMode="Externa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www.youtube.com/watch?v=A-7N5jTJn5A" TargetMode="Externa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1"/>
          <p:cNvSpPr txBox="1"/>
          <p:nvPr>
            <p:ph type="title"/>
          </p:nvPr>
        </p:nvSpPr>
        <p:spPr>
          <a:xfrm>
            <a:off x="571500" y="1917200"/>
            <a:ext cx="7905900" cy="19395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3900"/>
              <a:t>Lesson 3: </a:t>
            </a:r>
            <a:endParaRPr sz="3900"/>
          </a:p>
          <a:p>
            <a:pPr indent="0" lvl="0" marL="0" rtl="0" algn="ctr">
              <a:spcBef>
                <a:spcPts val="0"/>
              </a:spcBef>
              <a:spcAft>
                <a:spcPts val="0"/>
              </a:spcAft>
              <a:buNone/>
            </a:pPr>
            <a:r>
              <a:rPr lang="en" sz="3900"/>
              <a:t>Sex Trafficking Awareness </a:t>
            </a:r>
            <a:endParaRPr sz="3900"/>
          </a:p>
          <a:p>
            <a:pPr indent="0" lvl="0" marL="0" rtl="0" algn="ctr">
              <a:spcBef>
                <a:spcPts val="0"/>
              </a:spcBef>
              <a:spcAft>
                <a:spcPts val="0"/>
              </a:spcAft>
              <a:buNone/>
            </a:pPr>
            <a:r>
              <a:rPr lang="en" sz="3900"/>
              <a:t>&amp; Prevention</a:t>
            </a:r>
            <a:endParaRPr sz="3900"/>
          </a:p>
        </p:txBody>
      </p:sp>
      <p:sp>
        <p:nvSpPr>
          <p:cNvPr id="318" name="Google Shape;318;p41"/>
          <p:cNvSpPr txBox="1"/>
          <p:nvPr>
            <p:ph idx="1" type="subTitle"/>
          </p:nvPr>
        </p:nvSpPr>
        <p:spPr>
          <a:xfrm>
            <a:off x="2008013" y="62325"/>
            <a:ext cx="5127900" cy="5736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t>Nest© SB9 Curriculum</a:t>
            </a:r>
            <a:endParaRPr/>
          </a:p>
        </p:txBody>
      </p:sp>
      <p:sp>
        <p:nvSpPr>
          <p:cNvPr id="319" name="Google Shape;319;p41"/>
          <p:cNvSpPr txBox="1"/>
          <p:nvPr>
            <p:ph idx="2" type="subTitle"/>
          </p:nvPr>
        </p:nvSpPr>
        <p:spPr>
          <a:xfrm>
            <a:off x="2008013" y="3892688"/>
            <a:ext cx="5127900" cy="833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Health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0"/>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900"/>
              <a:t>Pathways Into Trafficking &amp; Recruitment Practices</a:t>
            </a:r>
            <a:endParaRPr sz="2900"/>
          </a:p>
        </p:txBody>
      </p:sp>
      <p:sp>
        <p:nvSpPr>
          <p:cNvPr id="388" name="Google Shape;388;p50"/>
          <p:cNvSpPr txBox="1"/>
          <p:nvPr>
            <p:ph idx="2" type="title"/>
          </p:nvPr>
        </p:nvSpPr>
        <p:spPr>
          <a:xfrm>
            <a:off x="796050" y="1644650"/>
            <a:ext cx="7551900" cy="2785200"/>
          </a:xfrm>
          <a:prstGeom prst="rect">
            <a:avLst/>
          </a:prstGeom>
        </p:spPr>
        <p:txBody>
          <a:bodyPr anchorCtr="0" anchor="t" bIns="68575" lIns="68575" spcFirstLastPara="1" rIns="68575" wrap="square" tIns="68575">
            <a:spAutoFit/>
          </a:bodyPr>
          <a:lstStyle/>
          <a:p>
            <a:pPr indent="-349250" lvl="0" marL="457200" rtl="0" algn="l">
              <a:spcBef>
                <a:spcPts val="0"/>
              </a:spcBef>
              <a:spcAft>
                <a:spcPts val="0"/>
              </a:spcAft>
              <a:buSzPts val="1900"/>
              <a:buChar char="●"/>
            </a:pPr>
            <a:r>
              <a:rPr lang="en" sz="1900"/>
              <a:t>Seduction &amp; Coercion (The Boyfriend Experience)</a:t>
            </a:r>
            <a:endParaRPr sz="1900"/>
          </a:p>
          <a:p>
            <a:pPr indent="-349250" lvl="0" marL="457200" rtl="0" algn="l">
              <a:spcBef>
                <a:spcPts val="0"/>
              </a:spcBef>
              <a:spcAft>
                <a:spcPts val="0"/>
              </a:spcAft>
              <a:buSzPts val="1900"/>
              <a:buChar char="●"/>
            </a:pPr>
            <a:r>
              <a:rPr lang="en" sz="1900"/>
              <a:t>False advertising for “modeling,” “acting” or  “dancing” opportunities</a:t>
            </a:r>
            <a:endParaRPr sz="1900"/>
          </a:p>
          <a:p>
            <a:pPr indent="-349250" lvl="0" marL="457200" rtl="0" algn="l">
              <a:spcBef>
                <a:spcPts val="0"/>
              </a:spcBef>
              <a:spcAft>
                <a:spcPts val="0"/>
              </a:spcAft>
              <a:buSzPts val="1900"/>
              <a:buChar char="●"/>
            </a:pPr>
            <a:r>
              <a:rPr lang="en" sz="1900"/>
              <a:t>Peer recruitment</a:t>
            </a:r>
            <a:endParaRPr sz="1900"/>
          </a:p>
          <a:p>
            <a:pPr indent="-349250" lvl="0" marL="457200" rtl="0" algn="l">
              <a:spcBef>
                <a:spcPts val="0"/>
              </a:spcBef>
              <a:spcAft>
                <a:spcPts val="0"/>
              </a:spcAft>
              <a:buSzPts val="1900"/>
              <a:buChar char="●"/>
            </a:pPr>
            <a:r>
              <a:rPr lang="en" sz="1900"/>
              <a:t>Enticement through social media or profile sharing sites</a:t>
            </a:r>
            <a:endParaRPr sz="1900"/>
          </a:p>
          <a:p>
            <a:pPr indent="-349250" lvl="0" marL="457200" rtl="0" algn="l">
              <a:spcBef>
                <a:spcPts val="0"/>
              </a:spcBef>
              <a:spcAft>
                <a:spcPts val="0"/>
              </a:spcAft>
              <a:buSzPts val="1900"/>
              <a:buChar char="●"/>
            </a:pPr>
            <a:r>
              <a:rPr lang="en" sz="1900"/>
              <a:t>Parents selling children</a:t>
            </a:r>
            <a:endParaRPr sz="1900"/>
          </a:p>
          <a:p>
            <a:pPr indent="-349250" lvl="0" marL="457200" rtl="0" algn="l">
              <a:spcBef>
                <a:spcPts val="0"/>
              </a:spcBef>
              <a:spcAft>
                <a:spcPts val="0"/>
              </a:spcAft>
              <a:buSzPts val="1900"/>
              <a:buChar char="●"/>
            </a:pPr>
            <a:r>
              <a:rPr lang="en" sz="1900"/>
              <a:t>Violence &amp; Force</a:t>
            </a:r>
            <a:endParaRPr sz="1900"/>
          </a:p>
          <a:p>
            <a:pPr indent="-349250" lvl="0" marL="457200" rtl="0" algn="l">
              <a:spcBef>
                <a:spcPts val="0"/>
              </a:spcBef>
              <a:spcAft>
                <a:spcPts val="0"/>
              </a:spcAft>
              <a:buSzPts val="1900"/>
              <a:buChar char="●"/>
            </a:pPr>
            <a:r>
              <a:rPr lang="en" sz="1900"/>
              <a:t>Kidnapping</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1000"/>
                                        <p:tgtEl>
                                          <p:spTgt spid="3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Effect filter="fade" transition="in">
                                      <p:cBhvr>
                                        <p:cTn dur="1000"/>
                                        <p:tgtEl>
                                          <p:spTgt spid="3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Effect filter="fade" transition="in">
                                      <p:cBhvr>
                                        <p:cTn dur="1000"/>
                                        <p:tgtEl>
                                          <p:spTgt spid="3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animEffect filter="fade" transition="in">
                                      <p:cBhvr>
                                        <p:cTn dur="1000"/>
                                        <p:tgtEl>
                                          <p:spTgt spid="3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animEffect filter="fade" transition="in">
                                      <p:cBhvr>
                                        <p:cTn dur="1000"/>
                                        <p:tgtEl>
                                          <p:spTgt spid="3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animEffect filter="fade" transition="in">
                                      <p:cBhvr>
                                        <p:cTn dur="1000"/>
                                        <p:tgtEl>
                                          <p:spTgt spid="3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animEffect filter="fade" transition="in">
                                      <p:cBhvr>
                                        <p:cTn dur="1000"/>
                                        <p:tgtEl>
                                          <p:spTgt spid="38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1"/>
          <p:cNvSpPr txBox="1"/>
          <p:nvPr>
            <p:ph type="title"/>
          </p:nvPr>
        </p:nvSpPr>
        <p:spPr>
          <a:xfrm>
            <a:off x="1207350" y="854888"/>
            <a:ext cx="6729300" cy="32016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4200"/>
              <a:t>Consent (recap)</a:t>
            </a:r>
            <a:endParaRPr sz="4200"/>
          </a:p>
          <a:p>
            <a:pPr indent="0" lvl="0" marL="0" rtl="0" algn="ctr">
              <a:spcBef>
                <a:spcPts val="0"/>
              </a:spcBef>
              <a:spcAft>
                <a:spcPts val="0"/>
              </a:spcAft>
              <a:buNone/>
            </a:pPr>
            <a:r>
              <a:t/>
            </a:r>
            <a:endParaRPr sz="1000"/>
          </a:p>
          <a:p>
            <a:pPr indent="0" lvl="0" marL="0" rtl="0" algn="ctr">
              <a:spcBef>
                <a:spcPts val="0"/>
              </a:spcBef>
              <a:spcAft>
                <a:spcPts val="0"/>
              </a:spcAft>
              <a:buNone/>
            </a:pPr>
            <a:r>
              <a:rPr lang="en" sz="2100"/>
              <a:t>Consent is an active process and shared responsibility. The act of making an agreement in which everyone involved is able to give their ok, understands what’s going on, and directly, consciously and enthusiastically/explicitly chooses to engage in that activity. The presence of a ‘yes’ when ‘no’ is a valid option.</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52" title="Ashley Reynolds: Sextortion Survivor">
            <a:hlinkClick r:id="rId3"/>
          </p:cNvPr>
          <p:cNvPicPr preferRelativeResize="0"/>
          <p:nvPr/>
        </p:nvPicPr>
        <p:blipFill>
          <a:blip r:embed="rId4">
            <a:alphaModFix/>
          </a:blip>
          <a:stretch>
            <a:fillRect/>
          </a:stretch>
        </p:blipFill>
        <p:spPr>
          <a:xfrm>
            <a:off x="1497438" y="678500"/>
            <a:ext cx="5984275" cy="3786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3"/>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Small Group Discussion</a:t>
            </a:r>
            <a:endParaRPr/>
          </a:p>
        </p:txBody>
      </p:sp>
      <p:sp>
        <p:nvSpPr>
          <p:cNvPr id="404" name="Google Shape;404;p53"/>
          <p:cNvSpPr txBox="1"/>
          <p:nvPr>
            <p:ph idx="1" type="body"/>
          </p:nvPr>
        </p:nvSpPr>
        <p:spPr>
          <a:xfrm>
            <a:off x="4366050" y="1955456"/>
            <a:ext cx="40572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700"/>
              <a:t>What are you initial emotional responses to this video?</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If your initial response is to blame Ashley for what happened how can you shift that perspective? </a:t>
            </a:r>
            <a:endParaRPr sz="1700"/>
          </a:p>
        </p:txBody>
      </p:sp>
      <p:sp>
        <p:nvSpPr>
          <p:cNvPr id="405" name="Google Shape;405;p53"/>
          <p:cNvSpPr txBox="1"/>
          <p:nvPr>
            <p:ph idx="2" type="title"/>
          </p:nvPr>
        </p:nvSpPr>
        <p:spPr>
          <a:xfrm>
            <a:off x="685800" y="1941431"/>
            <a:ext cx="31551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Debrief in small groups the following questions: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CBDBA"/>
        </a:solidFill>
      </p:bgPr>
    </p:bg>
    <p:spTree>
      <p:nvGrpSpPr>
        <p:cNvPr id="409" name="Shape 409"/>
        <p:cNvGrpSpPr/>
        <p:nvPr/>
      </p:nvGrpSpPr>
      <p:grpSpPr>
        <a:xfrm>
          <a:off x="0" y="0"/>
          <a:ext cx="0" cy="0"/>
          <a:chOff x="0" y="0"/>
          <a:chExt cx="0" cy="0"/>
        </a:xfrm>
      </p:grpSpPr>
      <p:sp>
        <p:nvSpPr>
          <p:cNvPr id="410" name="Google Shape;410;p54"/>
          <p:cNvSpPr txBox="1"/>
          <p:nvPr>
            <p:ph type="title"/>
          </p:nvPr>
        </p:nvSpPr>
        <p:spPr>
          <a:xfrm>
            <a:off x="1207350" y="1180488"/>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3900">
                <a:solidFill>
                  <a:srgbClr val="FCF8F0"/>
                </a:solidFill>
              </a:rPr>
              <a:t>Non-Consensual Sharing</a:t>
            </a:r>
            <a:endParaRPr sz="3900">
              <a:solidFill>
                <a:srgbClr val="FCF8F0"/>
              </a:solidFill>
            </a:endParaRPr>
          </a:p>
          <a:p>
            <a:pPr indent="0" lvl="0" marL="0" rtl="0" algn="ctr">
              <a:spcBef>
                <a:spcPts val="0"/>
              </a:spcBef>
              <a:spcAft>
                <a:spcPts val="0"/>
              </a:spcAft>
              <a:buNone/>
            </a:pPr>
            <a:r>
              <a:t/>
            </a:r>
            <a:endParaRPr sz="3000"/>
          </a:p>
          <a:p>
            <a:pPr indent="0" lvl="0" marL="0" rtl="0" algn="ctr">
              <a:spcBef>
                <a:spcPts val="0"/>
              </a:spcBef>
              <a:spcAft>
                <a:spcPts val="0"/>
              </a:spcAft>
              <a:buNone/>
            </a:pPr>
            <a:r>
              <a:rPr lang="en" sz="3200">
                <a:solidFill>
                  <a:srgbClr val="FCF8F0"/>
                </a:solidFill>
              </a:rPr>
              <a:t>secrets/private information</a:t>
            </a:r>
            <a:endParaRPr sz="3200">
              <a:solidFill>
                <a:srgbClr val="FCF8F0"/>
              </a:solidFill>
            </a:endParaRPr>
          </a:p>
          <a:p>
            <a:pPr indent="0" lvl="0" marL="0" rtl="0" algn="ctr">
              <a:spcBef>
                <a:spcPts val="0"/>
              </a:spcBef>
              <a:spcAft>
                <a:spcPts val="0"/>
              </a:spcAft>
              <a:buNone/>
            </a:pPr>
            <a:r>
              <a:rPr lang="en" sz="3200">
                <a:solidFill>
                  <a:srgbClr val="FCF8F0"/>
                </a:solidFill>
              </a:rPr>
              <a:t>sexually explicit images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animEffect filter="fade" transition="in">
                                      <p:cBhvr>
                                        <p:cTn dur="1000"/>
                                        <p:tgtEl>
                                          <p:spTgt spid="4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1" st="1"/>
                                            </p:txEl>
                                          </p:spTgt>
                                        </p:tgtEl>
                                        <p:attrNameLst>
                                          <p:attrName>style.visibility</p:attrName>
                                        </p:attrNameLst>
                                      </p:cBhvr>
                                      <p:to>
                                        <p:strVal val="visible"/>
                                      </p:to>
                                    </p:set>
                                    <p:animEffect filter="fade" transition="in">
                                      <p:cBhvr>
                                        <p:cTn dur="1000"/>
                                        <p:tgtEl>
                                          <p:spTgt spid="4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2" st="2"/>
                                            </p:txEl>
                                          </p:spTgt>
                                        </p:tgtEl>
                                        <p:attrNameLst>
                                          <p:attrName>style.visibility</p:attrName>
                                        </p:attrNameLst>
                                      </p:cBhvr>
                                      <p:to>
                                        <p:strVal val="visible"/>
                                      </p:to>
                                    </p:set>
                                    <p:animEffect filter="fade" transition="in">
                                      <p:cBhvr>
                                        <p:cTn dur="1000"/>
                                        <p:tgtEl>
                                          <p:spTgt spid="4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3" st="3"/>
                                            </p:txEl>
                                          </p:spTgt>
                                        </p:tgtEl>
                                        <p:attrNameLst>
                                          <p:attrName>style.visibility</p:attrName>
                                        </p:attrNameLst>
                                      </p:cBhvr>
                                      <p:to>
                                        <p:strVal val="visible"/>
                                      </p:to>
                                    </p:set>
                                    <p:animEffect filter="fade" transition="in">
                                      <p:cBhvr>
                                        <p:cTn dur="1000"/>
                                        <p:tgtEl>
                                          <p:spTgt spid="41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F0"/>
        </a:solidFill>
      </p:bgPr>
    </p:bg>
    <p:spTree>
      <p:nvGrpSpPr>
        <p:cNvPr id="414" name="Shape 414"/>
        <p:cNvGrpSpPr/>
        <p:nvPr/>
      </p:nvGrpSpPr>
      <p:grpSpPr>
        <a:xfrm>
          <a:off x="0" y="0"/>
          <a:ext cx="0" cy="0"/>
          <a:chOff x="0" y="0"/>
          <a:chExt cx="0" cy="0"/>
        </a:xfrm>
      </p:grpSpPr>
      <p:cxnSp>
        <p:nvCxnSpPr>
          <p:cNvPr id="415" name="Google Shape;415;p55"/>
          <p:cNvCxnSpPr/>
          <p:nvPr/>
        </p:nvCxnSpPr>
        <p:spPr>
          <a:xfrm rot="10800000">
            <a:off x="7305574" y="2347999"/>
            <a:ext cx="5700" cy="267000"/>
          </a:xfrm>
          <a:prstGeom prst="straightConnector1">
            <a:avLst/>
          </a:prstGeom>
          <a:noFill/>
          <a:ln cap="flat" cmpd="sng" w="19050">
            <a:solidFill>
              <a:srgbClr val="F66260"/>
            </a:solidFill>
            <a:prstDash val="solid"/>
            <a:round/>
            <a:headEnd len="med" w="med" type="none"/>
            <a:tailEnd len="med" w="med" type="none"/>
          </a:ln>
        </p:spPr>
      </p:cxnSp>
      <p:sp>
        <p:nvSpPr>
          <p:cNvPr id="416" name="Google Shape;416;p55"/>
          <p:cNvSpPr txBox="1"/>
          <p:nvPr>
            <p:ph type="title"/>
          </p:nvPr>
        </p:nvSpPr>
        <p:spPr>
          <a:xfrm>
            <a:off x="455700" y="345200"/>
            <a:ext cx="7470600" cy="891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sz="2400">
                <a:solidFill>
                  <a:srgbClr val="F66260"/>
                </a:solidFill>
                <a:latin typeface="Poppins"/>
                <a:ea typeface="Poppins"/>
                <a:cs typeface="Poppins"/>
                <a:sym typeface="Poppins"/>
              </a:rPr>
              <a:t>Creating</a:t>
            </a:r>
            <a:r>
              <a:rPr lang="en">
                <a:solidFill>
                  <a:srgbClr val="F66260"/>
                </a:solidFill>
              </a:rPr>
              <a:t>/</a:t>
            </a:r>
            <a:r>
              <a:rPr lang="en" sz="2400">
                <a:solidFill>
                  <a:srgbClr val="F66260"/>
                </a:solidFill>
                <a:latin typeface="Poppins"/>
                <a:ea typeface="Poppins"/>
                <a:cs typeface="Poppins"/>
                <a:sym typeface="Poppins"/>
              </a:rPr>
              <a:t>Sharing</a:t>
            </a:r>
            <a:r>
              <a:rPr lang="en">
                <a:solidFill>
                  <a:srgbClr val="F66260"/>
                </a:solidFill>
              </a:rPr>
              <a:t>/</a:t>
            </a:r>
            <a:r>
              <a:rPr lang="en" sz="2400">
                <a:solidFill>
                  <a:srgbClr val="F66260"/>
                </a:solidFill>
                <a:latin typeface="Poppins"/>
                <a:ea typeface="Poppins"/>
                <a:cs typeface="Poppins"/>
                <a:sym typeface="Poppins"/>
              </a:rPr>
              <a:t>Viewing </a:t>
            </a:r>
            <a:r>
              <a:rPr b="1" lang="en">
                <a:solidFill>
                  <a:srgbClr val="F66260"/>
                </a:solidFill>
                <a:latin typeface="Poppins"/>
                <a:ea typeface="Poppins"/>
                <a:cs typeface="Poppins"/>
                <a:sym typeface="Poppins"/>
              </a:rPr>
              <a:t>Explicit Images</a:t>
            </a:r>
            <a:endParaRPr b="1">
              <a:solidFill>
                <a:srgbClr val="F66260"/>
              </a:solidFill>
              <a:latin typeface="Poppins"/>
              <a:ea typeface="Poppins"/>
              <a:cs typeface="Poppins"/>
              <a:sym typeface="Poppins"/>
            </a:endParaRPr>
          </a:p>
        </p:txBody>
      </p:sp>
      <p:pic>
        <p:nvPicPr>
          <p:cNvPr id="417" name="Google Shape;417;p55"/>
          <p:cNvPicPr preferRelativeResize="0"/>
          <p:nvPr/>
        </p:nvPicPr>
        <p:blipFill>
          <a:blip r:embed="rId3">
            <a:alphaModFix/>
          </a:blip>
          <a:stretch>
            <a:fillRect/>
          </a:stretch>
        </p:blipFill>
        <p:spPr>
          <a:xfrm>
            <a:off x="1086725" y="1328363"/>
            <a:ext cx="1700349" cy="1628169"/>
          </a:xfrm>
          <a:prstGeom prst="rect">
            <a:avLst/>
          </a:prstGeom>
          <a:noFill/>
          <a:ln>
            <a:noFill/>
          </a:ln>
        </p:spPr>
      </p:pic>
      <p:sp>
        <p:nvSpPr>
          <p:cNvPr id="418" name="Google Shape;418;p55"/>
          <p:cNvSpPr txBox="1"/>
          <p:nvPr/>
        </p:nvSpPr>
        <p:spPr>
          <a:xfrm>
            <a:off x="2787072" y="2335399"/>
            <a:ext cx="1700400" cy="557400"/>
          </a:xfrm>
          <a:prstGeom prst="rect">
            <a:avLst/>
          </a:prstGeom>
          <a:noFill/>
          <a:ln>
            <a:noFill/>
          </a:ln>
        </p:spPr>
        <p:txBody>
          <a:bodyPr anchorCtr="0" anchor="t" bIns="93125" lIns="93125" spcFirstLastPara="1" rIns="93125" wrap="square" tIns="93125">
            <a:spAutoFit/>
          </a:bodyPr>
          <a:lstStyle/>
          <a:p>
            <a:pPr indent="0" lvl="0" marL="0" rtl="0" algn="l">
              <a:spcBef>
                <a:spcPts val="0"/>
              </a:spcBef>
              <a:spcAft>
                <a:spcPts val="0"/>
              </a:spcAft>
              <a:buNone/>
            </a:pPr>
            <a:r>
              <a:rPr b="1" lang="en" sz="2400">
                <a:solidFill>
                  <a:srgbClr val="FABE3C"/>
                </a:solidFill>
                <a:latin typeface="Zilla Slab Highlight"/>
                <a:ea typeface="Zilla Slab Highlight"/>
                <a:cs typeface="Zilla Slab Highlight"/>
                <a:sym typeface="Zilla Slab Highlight"/>
              </a:rPr>
              <a:t>        40% </a:t>
            </a:r>
            <a:endParaRPr b="1" sz="3400">
              <a:solidFill>
                <a:srgbClr val="FABE3C"/>
              </a:solidFill>
              <a:latin typeface="Yeseva One"/>
              <a:ea typeface="Yeseva One"/>
              <a:cs typeface="Yeseva One"/>
              <a:sym typeface="Yeseva One"/>
            </a:endParaRPr>
          </a:p>
        </p:txBody>
      </p:sp>
      <p:sp>
        <p:nvSpPr>
          <p:cNvPr id="419" name="Google Shape;419;p55"/>
          <p:cNvSpPr txBox="1"/>
          <p:nvPr/>
        </p:nvSpPr>
        <p:spPr>
          <a:xfrm>
            <a:off x="1940725" y="3184375"/>
            <a:ext cx="2463300" cy="1386900"/>
          </a:xfrm>
          <a:prstGeom prst="rect">
            <a:avLst/>
          </a:prstGeom>
          <a:noFill/>
          <a:ln>
            <a:noFill/>
          </a:ln>
        </p:spPr>
        <p:txBody>
          <a:bodyPr anchorCtr="0" anchor="t" bIns="93125" lIns="93125" spcFirstLastPara="1" rIns="93125" wrap="square" tIns="0">
            <a:spAutoFit/>
          </a:bodyPr>
          <a:lstStyle/>
          <a:p>
            <a:pPr indent="0" lvl="0" marL="0" rtl="0" algn="l">
              <a:lnSpc>
                <a:spcPct val="115000"/>
              </a:lnSpc>
              <a:spcBef>
                <a:spcPts val="0"/>
              </a:spcBef>
              <a:spcAft>
                <a:spcPts val="0"/>
              </a:spcAft>
              <a:buNone/>
            </a:pPr>
            <a:r>
              <a:rPr b="1" lang="en" sz="1500">
                <a:solidFill>
                  <a:srgbClr val="FABE3C"/>
                </a:solidFill>
                <a:latin typeface="Poppins"/>
                <a:ea typeface="Poppins"/>
                <a:cs typeface="Poppins"/>
                <a:sym typeface="Poppins"/>
              </a:rPr>
              <a:t>40% of teens agreed</a:t>
            </a:r>
            <a:r>
              <a:rPr lang="en" sz="1500">
                <a:solidFill>
                  <a:srgbClr val="595959"/>
                </a:solidFill>
                <a:latin typeface="Poppins Medium"/>
                <a:ea typeface="Poppins Medium"/>
                <a:cs typeface="Poppins Medium"/>
                <a:sym typeface="Poppins Medium"/>
              </a:rPr>
              <a:t> that “it’s normal for people my age to share nudes with each other”</a:t>
            </a:r>
            <a:endParaRPr sz="1500">
              <a:solidFill>
                <a:schemeClr val="dk1"/>
              </a:solidFill>
              <a:highlight>
                <a:srgbClr val="D9EAD3"/>
              </a:highlight>
              <a:latin typeface="Courier New"/>
              <a:ea typeface="Courier New"/>
              <a:cs typeface="Courier New"/>
              <a:sym typeface="Courier New"/>
            </a:endParaRPr>
          </a:p>
        </p:txBody>
      </p:sp>
      <p:grpSp>
        <p:nvGrpSpPr>
          <p:cNvPr id="420" name="Google Shape;420;p55"/>
          <p:cNvGrpSpPr/>
          <p:nvPr/>
        </p:nvGrpSpPr>
        <p:grpSpPr>
          <a:xfrm>
            <a:off x="4829406" y="2684094"/>
            <a:ext cx="2705100" cy="360365"/>
            <a:chOff x="5153025" y="2908825"/>
            <a:chExt cx="3048000" cy="457200"/>
          </a:xfrm>
        </p:grpSpPr>
        <p:sp>
          <p:nvSpPr>
            <p:cNvPr id="421" name="Google Shape;421;p55"/>
            <p:cNvSpPr/>
            <p:nvPr/>
          </p:nvSpPr>
          <p:spPr>
            <a:xfrm>
              <a:off x="5153025" y="2908825"/>
              <a:ext cx="457200" cy="457200"/>
            </a:xfrm>
            <a:prstGeom prst="ellipse">
              <a:avLst/>
            </a:prstGeom>
            <a:noFill/>
            <a:ln cap="flat" cmpd="sng" w="28575">
              <a:solidFill>
                <a:srgbClr val="FABE3C"/>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422" name="Google Shape;422;p55"/>
            <p:cNvSpPr/>
            <p:nvPr/>
          </p:nvSpPr>
          <p:spPr>
            <a:xfrm>
              <a:off x="5800725" y="2908825"/>
              <a:ext cx="457200" cy="457200"/>
            </a:xfrm>
            <a:prstGeom prst="ellipse">
              <a:avLst/>
            </a:prstGeom>
            <a:noFill/>
            <a:ln cap="flat" cmpd="sng" w="28575">
              <a:solidFill>
                <a:srgbClr val="FABE3C"/>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423" name="Google Shape;423;p55"/>
            <p:cNvSpPr/>
            <p:nvPr/>
          </p:nvSpPr>
          <p:spPr>
            <a:xfrm>
              <a:off x="6448425" y="2908825"/>
              <a:ext cx="457200" cy="457200"/>
            </a:xfrm>
            <a:prstGeom prst="ellipse">
              <a:avLst/>
            </a:prstGeom>
            <a:noFill/>
            <a:ln cap="flat" cmpd="sng" w="28575">
              <a:solidFill>
                <a:srgbClr val="FABE3C"/>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424" name="Google Shape;424;p55"/>
            <p:cNvSpPr/>
            <p:nvPr/>
          </p:nvSpPr>
          <p:spPr>
            <a:xfrm>
              <a:off x="7096125" y="2908825"/>
              <a:ext cx="457200" cy="457200"/>
            </a:xfrm>
            <a:prstGeom prst="ellipse">
              <a:avLst/>
            </a:prstGeom>
            <a:noFill/>
            <a:ln cap="flat" cmpd="sng" w="28575">
              <a:solidFill>
                <a:srgbClr val="FABE3C"/>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425" name="Google Shape;425;p55"/>
            <p:cNvSpPr/>
            <p:nvPr/>
          </p:nvSpPr>
          <p:spPr>
            <a:xfrm>
              <a:off x="7743825" y="2908825"/>
              <a:ext cx="457200" cy="457200"/>
            </a:xfrm>
            <a:prstGeom prst="ellipse">
              <a:avLst/>
            </a:prstGeom>
            <a:noFill/>
            <a:ln cap="flat" cmpd="sng" w="28575">
              <a:solidFill>
                <a:srgbClr val="FABE3C"/>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426" name="Google Shape;426;p55"/>
            <p:cNvSpPr/>
            <p:nvPr/>
          </p:nvSpPr>
          <p:spPr>
            <a:xfrm>
              <a:off x="5205375" y="2961175"/>
              <a:ext cx="352500" cy="352500"/>
            </a:xfrm>
            <a:prstGeom prst="ellipse">
              <a:avLst/>
            </a:prstGeom>
            <a:solidFill>
              <a:srgbClr val="FABE3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427" name="Google Shape;427;p55"/>
            <p:cNvSpPr/>
            <p:nvPr/>
          </p:nvSpPr>
          <p:spPr>
            <a:xfrm>
              <a:off x="6500786" y="2961177"/>
              <a:ext cx="352500" cy="352500"/>
            </a:xfrm>
            <a:prstGeom prst="ellipse">
              <a:avLst/>
            </a:prstGeom>
            <a:noFill/>
            <a:ln cap="flat" cmpd="sng" w="28575">
              <a:solidFill>
                <a:srgbClr val="F66260"/>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428" name="Google Shape;428;p55"/>
            <p:cNvSpPr/>
            <p:nvPr/>
          </p:nvSpPr>
          <p:spPr>
            <a:xfrm>
              <a:off x="7148478" y="2957052"/>
              <a:ext cx="352500" cy="352500"/>
            </a:xfrm>
            <a:prstGeom prst="ellipse">
              <a:avLst/>
            </a:prstGeom>
            <a:noFill/>
            <a:ln cap="flat" cmpd="sng" w="28575">
              <a:solidFill>
                <a:srgbClr val="F66260"/>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429" name="Google Shape;429;p55"/>
            <p:cNvSpPr/>
            <p:nvPr/>
          </p:nvSpPr>
          <p:spPr>
            <a:xfrm>
              <a:off x="7796178" y="2961177"/>
              <a:ext cx="352500" cy="352500"/>
            </a:xfrm>
            <a:prstGeom prst="ellipse">
              <a:avLst/>
            </a:prstGeom>
            <a:solidFill>
              <a:srgbClr val="F66260"/>
            </a:solidFill>
            <a:ln cap="flat" cmpd="sng" w="9525">
              <a:solidFill>
                <a:srgbClr val="F66260"/>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grpSp>
      <p:sp>
        <p:nvSpPr>
          <p:cNvPr id="430" name="Google Shape;430;p55"/>
          <p:cNvSpPr txBox="1"/>
          <p:nvPr/>
        </p:nvSpPr>
        <p:spPr>
          <a:xfrm>
            <a:off x="5171975" y="3449875"/>
            <a:ext cx="2829600" cy="1121400"/>
          </a:xfrm>
          <a:prstGeom prst="rect">
            <a:avLst/>
          </a:prstGeom>
          <a:noFill/>
          <a:ln>
            <a:noFill/>
          </a:ln>
        </p:spPr>
        <p:txBody>
          <a:bodyPr anchorCtr="0" anchor="t" bIns="93125" lIns="0" spcFirstLastPara="1" rIns="0" wrap="square" tIns="0">
            <a:spAutoFit/>
          </a:bodyPr>
          <a:lstStyle/>
          <a:p>
            <a:pPr indent="0" lvl="0" marL="0" rtl="0" algn="l">
              <a:lnSpc>
                <a:spcPct val="115000"/>
              </a:lnSpc>
              <a:spcBef>
                <a:spcPts val="0"/>
              </a:spcBef>
              <a:spcAft>
                <a:spcPts val="0"/>
              </a:spcAft>
              <a:buNone/>
            </a:pPr>
            <a:r>
              <a:rPr b="1" lang="en" sz="1500">
                <a:solidFill>
                  <a:srgbClr val="FABE3C"/>
                </a:solidFill>
                <a:latin typeface="Poppins"/>
                <a:ea typeface="Poppins"/>
                <a:cs typeface="Poppins"/>
                <a:sym typeface="Poppins"/>
              </a:rPr>
              <a:t>1 in 5 Kids aged 13-17</a:t>
            </a:r>
            <a:r>
              <a:rPr lang="en" sz="1500">
                <a:solidFill>
                  <a:srgbClr val="595959"/>
                </a:solidFill>
                <a:latin typeface="Poppins Medium"/>
                <a:ea typeface="Poppins Medium"/>
                <a:cs typeface="Poppins Medium"/>
                <a:sym typeface="Poppins Medium"/>
              </a:rPr>
              <a:t> said it is okay to share a nude as long as you send over an app that doesn’t save it.</a:t>
            </a:r>
            <a:endParaRPr sz="1500">
              <a:solidFill>
                <a:schemeClr val="dk1"/>
              </a:solidFill>
              <a:highlight>
                <a:srgbClr val="D9EAD3"/>
              </a:highlight>
              <a:latin typeface="Courier New"/>
              <a:ea typeface="Courier New"/>
              <a:cs typeface="Courier New"/>
              <a:sym typeface="Courier New"/>
            </a:endParaRPr>
          </a:p>
        </p:txBody>
      </p:sp>
      <p:cxnSp>
        <p:nvCxnSpPr>
          <p:cNvPr id="431" name="Google Shape;431;p55"/>
          <p:cNvCxnSpPr/>
          <p:nvPr/>
        </p:nvCxnSpPr>
        <p:spPr>
          <a:xfrm>
            <a:off x="5031805" y="3057584"/>
            <a:ext cx="0" cy="484200"/>
          </a:xfrm>
          <a:prstGeom prst="straightConnector1">
            <a:avLst/>
          </a:prstGeom>
          <a:noFill/>
          <a:ln cap="flat" cmpd="sng" w="19050">
            <a:solidFill>
              <a:srgbClr val="FABE3C"/>
            </a:solidFill>
            <a:prstDash val="solid"/>
            <a:round/>
            <a:headEnd len="med" w="med" type="none"/>
            <a:tailEnd len="med" w="med" type="oval"/>
          </a:ln>
        </p:spPr>
      </p:cxnSp>
      <p:sp>
        <p:nvSpPr>
          <p:cNvPr id="432" name="Google Shape;432;p55"/>
          <p:cNvSpPr txBox="1"/>
          <p:nvPr/>
        </p:nvSpPr>
        <p:spPr>
          <a:xfrm>
            <a:off x="5253575" y="1532350"/>
            <a:ext cx="2595600" cy="855900"/>
          </a:xfrm>
          <a:prstGeom prst="rect">
            <a:avLst/>
          </a:prstGeom>
          <a:noFill/>
          <a:ln>
            <a:noFill/>
          </a:ln>
        </p:spPr>
        <p:txBody>
          <a:bodyPr anchorCtr="0" anchor="t" bIns="93125" lIns="0" spcFirstLastPara="1" rIns="0" wrap="square" tIns="0">
            <a:spAutoFit/>
          </a:bodyPr>
          <a:lstStyle/>
          <a:p>
            <a:pPr indent="0" lvl="0" marL="0" rtl="0" algn="l">
              <a:lnSpc>
                <a:spcPct val="115000"/>
              </a:lnSpc>
              <a:spcBef>
                <a:spcPts val="0"/>
              </a:spcBef>
              <a:spcAft>
                <a:spcPts val="0"/>
              </a:spcAft>
              <a:buNone/>
            </a:pPr>
            <a:r>
              <a:rPr b="1" lang="en" sz="1500">
                <a:solidFill>
                  <a:srgbClr val="F66260"/>
                </a:solidFill>
                <a:latin typeface="Poppins"/>
                <a:ea typeface="Poppins"/>
                <a:cs typeface="Poppins"/>
                <a:sym typeface="Poppins"/>
              </a:rPr>
              <a:t>1 in 3 Teens</a:t>
            </a:r>
            <a:r>
              <a:rPr lang="en" sz="1500">
                <a:solidFill>
                  <a:srgbClr val="F66260"/>
                </a:solidFill>
                <a:latin typeface="Poppins Medium"/>
                <a:ea typeface="Poppins Medium"/>
                <a:cs typeface="Poppins Medium"/>
                <a:sym typeface="Poppins Medium"/>
              </a:rPr>
              <a:t> </a:t>
            </a:r>
            <a:r>
              <a:rPr lang="en" sz="1500">
                <a:solidFill>
                  <a:srgbClr val="595959"/>
                </a:solidFill>
                <a:latin typeface="Poppins Medium"/>
                <a:ea typeface="Poppins Medium"/>
                <a:cs typeface="Poppins Medium"/>
                <a:sym typeface="Poppins Medium"/>
              </a:rPr>
              <a:t>say they have seen non-consensually shared nudes</a:t>
            </a:r>
            <a:endParaRPr sz="1500">
              <a:solidFill>
                <a:schemeClr val="dk1"/>
              </a:solidFill>
              <a:highlight>
                <a:srgbClr val="D9EAD3"/>
              </a:highlight>
              <a:latin typeface="Courier New"/>
              <a:ea typeface="Courier New"/>
              <a:cs typeface="Courier New"/>
              <a:sym typeface="Courier New"/>
            </a:endParaRPr>
          </a:p>
        </p:txBody>
      </p:sp>
      <p:cxnSp>
        <p:nvCxnSpPr>
          <p:cNvPr id="433" name="Google Shape;433;p55"/>
          <p:cNvCxnSpPr/>
          <p:nvPr/>
        </p:nvCxnSpPr>
        <p:spPr>
          <a:xfrm rot="10800000">
            <a:off x="5202875" y="1853595"/>
            <a:ext cx="2108400" cy="501900"/>
          </a:xfrm>
          <a:prstGeom prst="bentConnector3">
            <a:avLst>
              <a:gd fmla="val 107158" name="adj1"/>
            </a:avLst>
          </a:prstGeom>
          <a:noFill/>
          <a:ln cap="flat" cmpd="sng" w="19050">
            <a:solidFill>
              <a:srgbClr val="F66260"/>
            </a:solidFill>
            <a:prstDash val="solid"/>
            <a:round/>
            <a:headEnd len="med" w="med" type="none"/>
            <a:tailEnd len="med" w="med" type="oval"/>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CBDBA"/>
        </a:solidFill>
      </p:bgPr>
    </p:bg>
    <p:spTree>
      <p:nvGrpSpPr>
        <p:cNvPr id="437" name="Shape 437"/>
        <p:cNvGrpSpPr/>
        <p:nvPr/>
      </p:nvGrpSpPr>
      <p:grpSpPr>
        <a:xfrm>
          <a:off x="0" y="0"/>
          <a:ext cx="0" cy="0"/>
          <a:chOff x="0" y="0"/>
          <a:chExt cx="0" cy="0"/>
        </a:xfrm>
      </p:grpSpPr>
      <p:sp>
        <p:nvSpPr>
          <p:cNvPr id="438" name="Google Shape;438;p56"/>
          <p:cNvSpPr txBox="1"/>
          <p:nvPr>
            <p:ph type="title"/>
          </p:nvPr>
        </p:nvSpPr>
        <p:spPr>
          <a:xfrm>
            <a:off x="1207350" y="1180488"/>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3900">
                <a:solidFill>
                  <a:srgbClr val="FCF8F0"/>
                </a:solidFill>
              </a:rPr>
              <a:t>Artificial </a:t>
            </a:r>
            <a:r>
              <a:rPr lang="en" sz="3900">
                <a:solidFill>
                  <a:srgbClr val="FCF8F0"/>
                </a:solidFill>
              </a:rPr>
              <a:t>Intelligence</a:t>
            </a:r>
            <a:endParaRPr sz="3900">
              <a:solidFill>
                <a:srgbClr val="FCF8F0"/>
              </a:solidFill>
            </a:endParaRPr>
          </a:p>
          <a:p>
            <a:pPr indent="0" lvl="0" marL="0" rtl="0" algn="ctr">
              <a:spcBef>
                <a:spcPts val="0"/>
              </a:spcBef>
              <a:spcAft>
                <a:spcPts val="0"/>
              </a:spcAft>
              <a:buNone/>
            </a:pPr>
            <a:r>
              <a:t/>
            </a:r>
            <a:endParaRPr sz="3000"/>
          </a:p>
          <a:p>
            <a:pPr indent="0" lvl="0" marL="0" rtl="0" algn="ctr">
              <a:spcBef>
                <a:spcPts val="0"/>
              </a:spcBef>
              <a:spcAft>
                <a:spcPts val="0"/>
              </a:spcAft>
              <a:buNone/>
            </a:pPr>
            <a:r>
              <a:rPr lang="en" sz="3200">
                <a:solidFill>
                  <a:srgbClr val="FCF8F0"/>
                </a:solidFill>
              </a:rPr>
              <a:t>Deepfakes &amp; Disinformation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animEffect filter="fade" transition="in">
                                      <p:cBhvr>
                                        <p:cTn dur="1000"/>
                                        <p:tgtEl>
                                          <p:spTgt spid="4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animEffect filter="fade" transition="in">
                                      <p:cBhvr>
                                        <p:cTn dur="1000"/>
                                        <p:tgtEl>
                                          <p:spTgt spid="4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animEffect filter="fade" transition="in">
                                      <p:cBhvr>
                                        <p:cTn dur="1000"/>
                                        <p:tgtEl>
                                          <p:spTgt spid="43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Has Keanu Reeves really made the jump from the Matrix and John Wick to weird viral TikToks? Watch as MediaWise fact-checker Sophia shows you how to figure out if a video you see online is real or a deep fake.&#10;ATTENTION TEACHERS: This fact-check is featured in a free, one-hour lesson plan about what a deepfake is and how to spot them. The lesson is available through PBS LearningMedia, and includes a lesson summary and handout, among other resources: https://bit.ly/3uXTK0w&#10;---&#10;Learn more about MediaWise: https://www.poynter.org/mediawise&#10;&#10;Follow MediaWise on Instagram: https://instagram.com/mediawise&#10;Follow MediaWise on Facebook: https://facebook.com/mediawise &#10;Follow MediaWise on Twitter: https://twitter.com/mediawise &#10;Follow MediaWise on TikTok: https://tiktok.com/@mediawise" id="443" name="Google Shape;443;p57" title="Is this Keanu account actually a deepfake? | Is This Legit?">
            <a:hlinkClick r:id="rId3"/>
          </p:cNvPr>
          <p:cNvPicPr preferRelativeResize="0"/>
          <p:nvPr/>
        </p:nvPicPr>
        <p:blipFill>
          <a:blip r:embed="rId4">
            <a:alphaModFix/>
          </a:blip>
          <a:stretch>
            <a:fillRect/>
          </a:stretch>
        </p:blipFill>
        <p:spPr>
          <a:xfrm>
            <a:off x="1295398" y="728677"/>
            <a:ext cx="6553200" cy="3686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8"/>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Small Group Discussion</a:t>
            </a:r>
            <a:endParaRPr/>
          </a:p>
        </p:txBody>
      </p:sp>
      <p:sp>
        <p:nvSpPr>
          <p:cNvPr id="449" name="Google Shape;449;p58"/>
          <p:cNvSpPr txBox="1"/>
          <p:nvPr>
            <p:ph idx="1" type="body"/>
          </p:nvPr>
        </p:nvSpPr>
        <p:spPr>
          <a:xfrm>
            <a:off x="4366050" y="1955456"/>
            <a:ext cx="40572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700"/>
              <a:t>Share your thoughts about how this is impacting your socialization.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How does Artificial </a:t>
            </a:r>
            <a:r>
              <a:rPr lang="en" sz="1700"/>
              <a:t>Intelligence</a:t>
            </a:r>
            <a:r>
              <a:rPr lang="en" sz="1700"/>
              <a:t>, like Deepfakes, impact your consent in sharing your images?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p:txBody>
      </p:sp>
      <p:sp>
        <p:nvSpPr>
          <p:cNvPr id="450" name="Google Shape;450;p58"/>
          <p:cNvSpPr txBox="1"/>
          <p:nvPr>
            <p:ph idx="2" type="title"/>
          </p:nvPr>
        </p:nvSpPr>
        <p:spPr>
          <a:xfrm>
            <a:off x="685800" y="1941431"/>
            <a:ext cx="31551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Debrief in small groups the following 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9"/>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Identifying Support</a:t>
            </a:r>
            <a:endParaRPr/>
          </a:p>
        </p:txBody>
      </p:sp>
      <p:sp>
        <p:nvSpPr>
          <p:cNvPr id="456" name="Google Shape;456;p59"/>
          <p:cNvSpPr txBox="1"/>
          <p:nvPr>
            <p:ph idx="1" type="body"/>
          </p:nvPr>
        </p:nvSpPr>
        <p:spPr>
          <a:xfrm>
            <a:off x="872400" y="1770450"/>
            <a:ext cx="7399200" cy="2275800"/>
          </a:xfrm>
          <a:prstGeom prst="rect">
            <a:avLst/>
          </a:prstGeom>
        </p:spPr>
        <p:txBody>
          <a:bodyPr anchorCtr="0" anchor="t" bIns="68575" lIns="68575" spcFirstLastPara="1" rIns="68575" wrap="square" tIns="68575">
            <a:noAutofit/>
          </a:bodyPr>
          <a:lstStyle/>
          <a:p>
            <a:pPr indent="0" lvl="0" marL="0" marR="0" rtl="0" algn="l">
              <a:lnSpc>
                <a:spcPct val="115000"/>
              </a:lnSpc>
              <a:spcBef>
                <a:spcPts val="0"/>
              </a:spcBef>
              <a:spcAft>
                <a:spcPts val="0"/>
              </a:spcAft>
              <a:buNone/>
            </a:pPr>
            <a:r>
              <a:rPr b="1" lang="en" sz="1800">
                <a:solidFill>
                  <a:srgbClr val="43919B"/>
                </a:solidFill>
                <a:latin typeface="Poppins"/>
                <a:ea typeface="Poppins"/>
                <a:cs typeface="Poppins"/>
                <a:sym typeface="Poppins"/>
              </a:rPr>
              <a:t>Who are three people you can trust for support with your most vulnerable and challenging life moments?</a:t>
            </a:r>
            <a:endParaRPr b="1" sz="1800">
              <a:solidFill>
                <a:srgbClr val="43919B"/>
              </a:solidFill>
              <a:latin typeface="Poppins"/>
              <a:ea typeface="Poppins"/>
              <a:cs typeface="Poppins"/>
              <a:sym typeface="Poppins"/>
            </a:endParaRPr>
          </a:p>
          <a:p>
            <a:pPr indent="0" lvl="0" marL="0" marR="0" rtl="0" algn="l">
              <a:lnSpc>
                <a:spcPct val="115000"/>
              </a:lnSpc>
              <a:spcBef>
                <a:spcPts val="0"/>
              </a:spcBef>
              <a:spcAft>
                <a:spcPts val="0"/>
              </a:spcAft>
              <a:buNone/>
            </a:pPr>
            <a:r>
              <a:t/>
            </a:r>
            <a:endParaRPr b="1" sz="1800">
              <a:solidFill>
                <a:srgbClr val="43919B"/>
              </a:solidFill>
              <a:latin typeface="Poppins"/>
              <a:ea typeface="Poppins"/>
              <a:cs typeface="Poppins"/>
              <a:sym typeface="Poppins"/>
            </a:endParaRPr>
          </a:p>
          <a:p>
            <a:pPr indent="0" lvl="0" marL="0" marR="0" rtl="0" algn="l">
              <a:lnSpc>
                <a:spcPct val="115000"/>
              </a:lnSpc>
              <a:spcBef>
                <a:spcPts val="0"/>
              </a:spcBef>
              <a:spcAft>
                <a:spcPts val="0"/>
              </a:spcAft>
              <a:buNone/>
            </a:pPr>
            <a:r>
              <a:rPr b="1" lang="en" sz="1800">
                <a:solidFill>
                  <a:srgbClr val="43919B"/>
                </a:solidFill>
                <a:latin typeface="Poppins"/>
                <a:ea typeface="Poppins"/>
                <a:cs typeface="Poppins"/>
                <a:sym typeface="Poppins"/>
              </a:rPr>
              <a:t>What does asking for support sound like, coming from you?</a:t>
            </a:r>
            <a:endParaRPr b="1" sz="1800">
              <a:solidFill>
                <a:srgbClr val="43919B"/>
              </a:solidFill>
              <a:latin typeface="Poppins"/>
              <a:ea typeface="Poppins"/>
              <a:cs typeface="Poppins"/>
              <a:sym typeface="Poppins"/>
            </a:endParaRPr>
          </a:p>
          <a:p>
            <a:pPr indent="0" lvl="0" marL="0" marR="0" rtl="0" algn="l">
              <a:lnSpc>
                <a:spcPct val="115000"/>
              </a:lnSpc>
              <a:spcBef>
                <a:spcPts val="0"/>
              </a:spcBef>
              <a:spcAft>
                <a:spcPts val="0"/>
              </a:spcAft>
              <a:buNone/>
            </a:pPr>
            <a:r>
              <a:t/>
            </a:r>
            <a:endParaRPr b="1" sz="1800">
              <a:solidFill>
                <a:srgbClr val="43919B"/>
              </a:solidFill>
              <a:latin typeface="Poppins"/>
              <a:ea typeface="Poppins"/>
              <a:cs typeface="Poppins"/>
              <a:sym typeface="Poppins"/>
            </a:endParaRPr>
          </a:p>
          <a:p>
            <a:pPr indent="0" lvl="0" marL="0" marR="0" rtl="0" algn="l">
              <a:lnSpc>
                <a:spcPct val="115000"/>
              </a:lnSpc>
              <a:spcBef>
                <a:spcPts val="0"/>
              </a:spcBef>
              <a:spcAft>
                <a:spcPts val="0"/>
              </a:spcAft>
              <a:buNone/>
            </a:pPr>
            <a:r>
              <a:rPr b="1" lang="en" sz="1800">
                <a:solidFill>
                  <a:srgbClr val="43919B"/>
                </a:solidFill>
                <a:latin typeface="Poppins"/>
                <a:ea typeface="Poppins"/>
                <a:cs typeface="Poppins"/>
                <a:sym typeface="Poppins"/>
              </a:rPr>
              <a:t>What is the difference between the support you receive from friends vs adults?</a:t>
            </a:r>
            <a:endParaRPr b="1" sz="1800">
              <a:solidFill>
                <a:srgbClr val="43919B"/>
              </a:solidFill>
              <a:latin typeface="Poppins"/>
              <a:ea typeface="Poppins"/>
              <a:cs typeface="Poppins"/>
              <a:sym typeface="Poppins"/>
            </a:endParaRPr>
          </a:p>
          <a:p>
            <a:pPr indent="0" lvl="0" marL="0" marR="0" rtl="0" algn="l">
              <a:lnSpc>
                <a:spcPct val="115000"/>
              </a:lnSpc>
              <a:spcBef>
                <a:spcPts val="0"/>
              </a:spcBef>
              <a:spcAft>
                <a:spcPts val="0"/>
              </a:spcAft>
              <a:buNone/>
            </a:pPr>
            <a:r>
              <a:t/>
            </a:r>
            <a:endParaRPr b="1" sz="1800">
              <a:solidFill>
                <a:srgbClr val="43919B"/>
              </a:solidFill>
              <a:latin typeface="Poppins"/>
              <a:ea typeface="Poppins"/>
              <a:cs typeface="Poppins"/>
              <a:sym typeface="Poppins"/>
            </a:endParaRPr>
          </a:p>
          <a:p>
            <a:pPr indent="0" lvl="0" marL="0" marR="0" rtl="0" algn="l">
              <a:lnSpc>
                <a:spcPct val="115000"/>
              </a:lnSpc>
              <a:spcBef>
                <a:spcPts val="0"/>
              </a:spcBef>
              <a:spcAft>
                <a:spcPts val="0"/>
              </a:spcAft>
              <a:buNone/>
            </a:pPr>
            <a:r>
              <a:t/>
            </a:r>
            <a:endParaRPr b="1" sz="1800">
              <a:solidFill>
                <a:srgbClr val="43919B"/>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2"/>
          <p:cNvSpPr txBox="1"/>
          <p:nvPr>
            <p:ph idx="1" type="subTitle"/>
          </p:nvPr>
        </p:nvSpPr>
        <p:spPr>
          <a:xfrm>
            <a:off x="1155150" y="1950645"/>
            <a:ext cx="3204600" cy="7542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chemeClr val="accent5"/>
                </a:solidFill>
              </a:rPr>
              <a:t>Share what you feel comfortable sharing.</a:t>
            </a:r>
            <a:endParaRPr b="1" sz="2000">
              <a:solidFill>
                <a:schemeClr val="accent5"/>
              </a:solidFill>
            </a:endParaRPr>
          </a:p>
        </p:txBody>
      </p:sp>
      <p:sp>
        <p:nvSpPr>
          <p:cNvPr id="325" name="Google Shape;325;p42"/>
          <p:cNvSpPr txBox="1"/>
          <p:nvPr>
            <p:ph idx="4" type="subTitle"/>
          </p:nvPr>
        </p:nvSpPr>
        <p:spPr>
          <a:xfrm>
            <a:off x="4784175" y="3419789"/>
            <a:ext cx="3204600" cy="7542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chemeClr val="accent5"/>
                </a:solidFill>
              </a:rPr>
              <a:t>Stay curious. Be just uncomfortable enough.</a:t>
            </a:r>
            <a:endParaRPr b="1" sz="2000">
              <a:solidFill>
                <a:schemeClr val="accent5"/>
              </a:solidFill>
            </a:endParaRPr>
          </a:p>
        </p:txBody>
      </p:sp>
      <p:sp>
        <p:nvSpPr>
          <p:cNvPr id="326" name="Google Shape;326;p42"/>
          <p:cNvSpPr txBox="1"/>
          <p:nvPr>
            <p:ph type="title"/>
          </p:nvPr>
        </p:nvSpPr>
        <p:spPr>
          <a:xfrm>
            <a:off x="2135700" y="345750"/>
            <a:ext cx="4872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Community Engagement</a:t>
            </a:r>
            <a:endParaRPr/>
          </a:p>
        </p:txBody>
      </p:sp>
      <p:sp>
        <p:nvSpPr>
          <p:cNvPr id="327" name="Google Shape;327;p42"/>
          <p:cNvSpPr txBox="1"/>
          <p:nvPr>
            <p:ph idx="3" type="subTitle"/>
          </p:nvPr>
        </p:nvSpPr>
        <p:spPr>
          <a:xfrm>
            <a:off x="1155150" y="3284039"/>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chemeClr val="accent5"/>
                </a:solidFill>
              </a:rPr>
              <a:t>Honor the knowledge in this space.</a:t>
            </a:r>
            <a:endParaRPr b="1" sz="2000">
              <a:solidFill>
                <a:schemeClr val="accent5"/>
              </a:solidFill>
            </a:endParaRPr>
          </a:p>
        </p:txBody>
      </p:sp>
      <p:sp>
        <p:nvSpPr>
          <p:cNvPr id="328" name="Google Shape;328;p42"/>
          <p:cNvSpPr txBox="1"/>
          <p:nvPr>
            <p:ph idx="2" type="subTitle"/>
          </p:nvPr>
        </p:nvSpPr>
        <p:spPr>
          <a:xfrm>
            <a:off x="4784175" y="1825420"/>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chemeClr val="accent5"/>
                </a:solidFill>
              </a:rPr>
              <a:t>Protect the information in this space.</a:t>
            </a:r>
            <a:endParaRPr b="1" sz="200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We’re talking about personal boundaries and interpersonal violence. Please take care of yourself. We will discuss seeking support at the end of this lesson.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4"/>
          <p:cNvSpPr txBox="1"/>
          <p:nvPr>
            <p:ph idx="1" type="subTitle"/>
          </p:nvPr>
        </p:nvSpPr>
        <p:spPr>
          <a:xfrm>
            <a:off x="2734825" y="1362600"/>
            <a:ext cx="6206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Understand the definitions of child sexual exploitation and abuse (CSEA).</a:t>
            </a:r>
            <a:endParaRPr/>
          </a:p>
        </p:txBody>
      </p:sp>
      <p:sp>
        <p:nvSpPr>
          <p:cNvPr id="339" name="Google Shape;339;p44"/>
          <p:cNvSpPr txBox="1"/>
          <p:nvPr>
            <p:ph idx="2" type="subTitle"/>
          </p:nvPr>
        </p:nvSpPr>
        <p:spPr>
          <a:xfrm>
            <a:off x="2734819" y="2275397"/>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Explore the realities of child sexual exploitation and trafficking.</a:t>
            </a:r>
            <a:endParaRPr/>
          </a:p>
        </p:txBody>
      </p:sp>
      <p:sp>
        <p:nvSpPr>
          <p:cNvPr id="340" name="Google Shape;340;p44"/>
          <p:cNvSpPr txBox="1"/>
          <p:nvPr>
            <p:ph idx="3" type="subTitle"/>
          </p:nvPr>
        </p:nvSpPr>
        <p:spPr>
          <a:xfrm>
            <a:off x="2734819" y="3188184"/>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Discuss the implications of sextortion and non-consensual sharing.</a:t>
            </a:r>
            <a:endParaRPr/>
          </a:p>
        </p:txBody>
      </p:sp>
      <p:sp>
        <p:nvSpPr>
          <p:cNvPr id="341" name="Google Shape;341;p44"/>
          <p:cNvSpPr txBox="1"/>
          <p:nvPr>
            <p:ph idx="4" type="subTitle"/>
          </p:nvPr>
        </p:nvSpPr>
        <p:spPr>
          <a:xfrm>
            <a:off x="2734819" y="4100981"/>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Examine the importance of consent.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5"/>
          <p:cNvSpPr txBox="1"/>
          <p:nvPr>
            <p:ph type="title"/>
          </p:nvPr>
        </p:nvSpPr>
        <p:spPr>
          <a:xfrm>
            <a:off x="1207350" y="966813"/>
            <a:ext cx="6729300" cy="2782500"/>
          </a:xfrm>
          <a:prstGeom prst="rect">
            <a:avLst/>
          </a:prstGeom>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a:t>CHILD SEXUAL EXPLOITATION &amp; ABUSE (CSEA)</a:t>
            </a:r>
            <a:endParaRPr/>
          </a:p>
        </p:txBody>
      </p:sp>
      <p:sp>
        <p:nvSpPr>
          <p:cNvPr id="347" name="Google Shape;347;p45"/>
          <p:cNvSpPr txBox="1"/>
          <p:nvPr/>
        </p:nvSpPr>
        <p:spPr>
          <a:xfrm>
            <a:off x="1553700" y="3962975"/>
            <a:ext cx="6036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accent2"/>
                </a:solidFill>
                <a:latin typeface="Montserrat"/>
                <a:ea typeface="Montserrat"/>
                <a:cs typeface="Montserrat"/>
                <a:sym typeface="Montserrat"/>
              </a:rPr>
              <a:t>Please take care of yourself. We will discuss support seeking at the end of this lesson.</a:t>
            </a:r>
            <a:endParaRPr b="1" sz="16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6"/>
          <p:cNvSpPr/>
          <p:nvPr/>
        </p:nvSpPr>
        <p:spPr>
          <a:xfrm>
            <a:off x="1236613" y="397397"/>
            <a:ext cx="6670800" cy="4348800"/>
          </a:xfrm>
          <a:prstGeom prst="ellipse">
            <a:avLst/>
          </a:prstGeom>
          <a:solidFill>
            <a:srgbClr val="F2B04A"/>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400"/>
              <a:buFont typeface="Helvetica Neue"/>
              <a:buNone/>
            </a:pPr>
            <a:r>
              <a:rPr b="0" i="0" lang="en" sz="1400" u="none" cap="none" strike="noStrike">
                <a:solidFill>
                  <a:srgbClr val="FFFFFF"/>
                </a:solidFill>
                <a:latin typeface="Helvetica Neue"/>
                <a:ea typeface="Helvetica Neue"/>
                <a:cs typeface="Helvetica Neue"/>
                <a:sym typeface="Helvetica Neue"/>
              </a:rPr>
              <a:t>i</a:t>
            </a:r>
            <a:endParaRPr sz="900"/>
          </a:p>
        </p:txBody>
      </p:sp>
      <p:sp>
        <p:nvSpPr>
          <p:cNvPr id="353" name="Google Shape;353;p46"/>
          <p:cNvSpPr/>
          <p:nvPr/>
        </p:nvSpPr>
        <p:spPr>
          <a:xfrm>
            <a:off x="1882383" y="1164738"/>
            <a:ext cx="5379300" cy="3480900"/>
          </a:xfrm>
          <a:prstGeom prst="ellipse">
            <a:avLst/>
          </a:prstGeom>
          <a:solidFill>
            <a:srgbClr val="FCCA67"/>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354" name="Google Shape;354;p46"/>
          <p:cNvSpPr/>
          <p:nvPr/>
        </p:nvSpPr>
        <p:spPr>
          <a:xfrm>
            <a:off x="2580985" y="1994578"/>
            <a:ext cx="3982200" cy="2584200"/>
          </a:xfrm>
          <a:prstGeom prst="ellipse">
            <a:avLst/>
          </a:prstGeom>
          <a:solidFill>
            <a:srgbClr val="FFE2A0"/>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355" name="Google Shape;355;p46"/>
          <p:cNvSpPr/>
          <p:nvPr/>
        </p:nvSpPr>
        <p:spPr>
          <a:xfrm>
            <a:off x="3454644" y="2974123"/>
            <a:ext cx="2234700" cy="1530900"/>
          </a:xfrm>
          <a:prstGeom prst="ellipse">
            <a:avLst/>
          </a:prstGeom>
          <a:solidFill>
            <a:srgbClr val="FEF2D2"/>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356" name="Google Shape;356;p46"/>
          <p:cNvSpPr txBox="1"/>
          <p:nvPr/>
        </p:nvSpPr>
        <p:spPr>
          <a:xfrm>
            <a:off x="3173621" y="752078"/>
            <a:ext cx="2796900" cy="295800"/>
          </a:xfrm>
          <a:prstGeom prst="rect">
            <a:avLst/>
          </a:prstGeom>
          <a:noFill/>
          <a:ln>
            <a:noFill/>
          </a:ln>
        </p:spPr>
        <p:txBody>
          <a:bodyPr anchorCtr="0" anchor="t" bIns="32750" lIns="32750" spcFirstLastPara="1" rIns="32750" wrap="square" tIns="32750">
            <a:noAutofit/>
          </a:bodyPr>
          <a:lstStyle/>
          <a:p>
            <a:pPr indent="0" lvl="0" marL="0" marR="0" rtl="0" algn="ctr">
              <a:lnSpc>
                <a:spcPct val="100000"/>
              </a:lnSpc>
              <a:spcBef>
                <a:spcPts val="0"/>
              </a:spcBef>
              <a:spcAft>
                <a:spcPts val="0"/>
              </a:spcAft>
              <a:buClr>
                <a:srgbClr val="41647A"/>
              </a:buClr>
              <a:buSzPts val="1800"/>
              <a:buFont typeface="Poppins"/>
              <a:buNone/>
            </a:pPr>
            <a:r>
              <a:rPr b="1" lang="en" sz="1800">
                <a:solidFill>
                  <a:srgbClr val="0E515A"/>
                </a:solidFill>
                <a:latin typeface="Poppins"/>
                <a:ea typeface="Poppins"/>
                <a:cs typeface="Poppins"/>
                <a:sym typeface="Poppins"/>
              </a:rPr>
              <a:t>C</a:t>
            </a:r>
            <a:r>
              <a:rPr b="1" i="0" lang="en" sz="1800" u="none" cap="none" strike="noStrike">
                <a:solidFill>
                  <a:srgbClr val="0E515A"/>
                </a:solidFill>
                <a:latin typeface="Poppins"/>
                <a:ea typeface="Poppins"/>
                <a:cs typeface="Poppins"/>
                <a:sym typeface="Poppins"/>
              </a:rPr>
              <a:t>hild sexual abuse</a:t>
            </a:r>
            <a:endParaRPr sz="900">
              <a:solidFill>
                <a:srgbClr val="0E515A"/>
              </a:solidFill>
            </a:endParaRPr>
          </a:p>
        </p:txBody>
      </p:sp>
      <p:sp>
        <p:nvSpPr>
          <p:cNvPr id="357" name="Google Shape;357;p46"/>
          <p:cNvSpPr txBox="1"/>
          <p:nvPr/>
        </p:nvSpPr>
        <p:spPr>
          <a:xfrm>
            <a:off x="3173621" y="1421804"/>
            <a:ext cx="2796900" cy="517200"/>
          </a:xfrm>
          <a:prstGeom prst="rect">
            <a:avLst/>
          </a:prstGeom>
          <a:noFill/>
          <a:ln>
            <a:noFill/>
          </a:ln>
        </p:spPr>
        <p:txBody>
          <a:bodyPr anchorCtr="0" anchor="t" bIns="32750" lIns="32750" spcFirstLastPara="1" rIns="32750" wrap="square" tIns="32750">
            <a:noAutofit/>
          </a:bodyPr>
          <a:lstStyle/>
          <a:p>
            <a:pPr indent="0" lvl="0" marL="0" marR="0" rtl="0" algn="ctr">
              <a:lnSpc>
                <a:spcPct val="100000"/>
              </a:lnSpc>
              <a:spcBef>
                <a:spcPts val="0"/>
              </a:spcBef>
              <a:spcAft>
                <a:spcPts val="0"/>
              </a:spcAft>
              <a:buClr>
                <a:srgbClr val="41647A"/>
              </a:buClr>
              <a:buSzPts val="1700"/>
              <a:buFont typeface="Poppins"/>
              <a:buNone/>
            </a:pPr>
            <a:r>
              <a:rPr b="1" lang="en" sz="1700">
                <a:solidFill>
                  <a:srgbClr val="0E515A"/>
                </a:solidFill>
                <a:latin typeface="Poppins"/>
                <a:ea typeface="Poppins"/>
                <a:cs typeface="Poppins"/>
                <a:sym typeface="Poppins"/>
              </a:rPr>
              <a:t>S</a:t>
            </a:r>
            <a:r>
              <a:rPr b="1" i="0" lang="en" sz="1700" u="none" cap="none" strike="noStrike">
                <a:solidFill>
                  <a:srgbClr val="0E515A"/>
                </a:solidFill>
                <a:latin typeface="Poppins"/>
                <a:ea typeface="Poppins"/>
                <a:cs typeface="Poppins"/>
                <a:sym typeface="Poppins"/>
              </a:rPr>
              <a:t>exual exploitation of Children</a:t>
            </a:r>
            <a:endParaRPr sz="900">
              <a:solidFill>
                <a:srgbClr val="0E515A"/>
              </a:solidFill>
            </a:endParaRPr>
          </a:p>
        </p:txBody>
      </p:sp>
      <p:sp>
        <p:nvSpPr>
          <p:cNvPr id="358" name="Google Shape;358;p46"/>
          <p:cNvSpPr txBox="1"/>
          <p:nvPr/>
        </p:nvSpPr>
        <p:spPr>
          <a:xfrm>
            <a:off x="3011108" y="2339330"/>
            <a:ext cx="3121800" cy="517200"/>
          </a:xfrm>
          <a:prstGeom prst="rect">
            <a:avLst/>
          </a:prstGeom>
          <a:noFill/>
          <a:ln>
            <a:noFill/>
          </a:ln>
        </p:spPr>
        <p:txBody>
          <a:bodyPr anchorCtr="0" anchor="t" bIns="32750" lIns="32750" spcFirstLastPara="1" rIns="32750" wrap="square" tIns="32750">
            <a:noAutofit/>
          </a:bodyPr>
          <a:lstStyle/>
          <a:p>
            <a:pPr indent="0" lvl="0" marL="0" marR="0" rtl="0" algn="ctr">
              <a:lnSpc>
                <a:spcPct val="100000"/>
              </a:lnSpc>
              <a:spcBef>
                <a:spcPts val="0"/>
              </a:spcBef>
              <a:spcAft>
                <a:spcPts val="0"/>
              </a:spcAft>
              <a:buClr>
                <a:srgbClr val="41647A"/>
              </a:buClr>
              <a:buSzPts val="1700"/>
              <a:buFont typeface="Poppins"/>
              <a:buNone/>
            </a:pPr>
            <a:r>
              <a:rPr b="1" i="0" lang="en" sz="1700" u="none" cap="none" strike="noStrike">
                <a:solidFill>
                  <a:srgbClr val="0E515A"/>
                </a:solidFill>
                <a:latin typeface="Poppins"/>
                <a:ea typeface="Poppins"/>
                <a:cs typeface="Poppins"/>
                <a:sym typeface="Poppins"/>
              </a:rPr>
              <a:t>Commercial Sexual Exploitation of Children</a:t>
            </a:r>
            <a:endParaRPr sz="900">
              <a:solidFill>
                <a:srgbClr val="0E515A"/>
              </a:solidFill>
            </a:endParaRPr>
          </a:p>
        </p:txBody>
      </p:sp>
      <p:sp>
        <p:nvSpPr>
          <p:cNvPr id="359" name="Google Shape;359;p46"/>
          <p:cNvSpPr txBox="1"/>
          <p:nvPr/>
        </p:nvSpPr>
        <p:spPr>
          <a:xfrm>
            <a:off x="3173621" y="3425944"/>
            <a:ext cx="2796900" cy="517200"/>
          </a:xfrm>
          <a:prstGeom prst="rect">
            <a:avLst/>
          </a:prstGeom>
          <a:noFill/>
          <a:ln>
            <a:noFill/>
          </a:ln>
        </p:spPr>
        <p:txBody>
          <a:bodyPr anchorCtr="0" anchor="t" bIns="32750" lIns="32750" spcFirstLastPara="1" rIns="32750" wrap="square" tIns="32750">
            <a:noAutofit/>
          </a:bodyPr>
          <a:lstStyle/>
          <a:p>
            <a:pPr indent="0" lvl="0" marL="0" marR="0" rtl="0" algn="ctr">
              <a:lnSpc>
                <a:spcPct val="100000"/>
              </a:lnSpc>
              <a:spcBef>
                <a:spcPts val="0"/>
              </a:spcBef>
              <a:spcAft>
                <a:spcPts val="0"/>
              </a:spcAft>
              <a:buClr>
                <a:srgbClr val="41647A"/>
              </a:buClr>
              <a:buSzPts val="1700"/>
              <a:buFont typeface="Poppins"/>
              <a:buNone/>
            </a:pPr>
            <a:r>
              <a:rPr b="1" i="0" lang="en" sz="1700" u="none" cap="none" strike="noStrike">
                <a:solidFill>
                  <a:srgbClr val="0E515A"/>
                </a:solidFill>
                <a:latin typeface="Poppins"/>
                <a:ea typeface="Poppins"/>
                <a:cs typeface="Poppins"/>
                <a:sym typeface="Poppins"/>
              </a:rPr>
              <a:t>Domestic Minor </a:t>
            </a:r>
            <a:endParaRPr sz="900">
              <a:solidFill>
                <a:srgbClr val="0E515A"/>
              </a:solidFill>
            </a:endParaRPr>
          </a:p>
          <a:p>
            <a:pPr indent="0" lvl="0" marL="0" marR="0" rtl="0" algn="ctr">
              <a:lnSpc>
                <a:spcPct val="100000"/>
              </a:lnSpc>
              <a:spcBef>
                <a:spcPts val="0"/>
              </a:spcBef>
              <a:spcAft>
                <a:spcPts val="0"/>
              </a:spcAft>
              <a:buClr>
                <a:srgbClr val="41647A"/>
              </a:buClr>
              <a:buSzPts val="1700"/>
              <a:buFont typeface="Poppins"/>
              <a:buNone/>
            </a:pPr>
            <a:r>
              <a:rPr b="1" i="0" lang="en" sz="1700" u="none" cap="none" strike="noStrike">
                <a:solidFill>
                  <a:srgbClr val="0E515A"/>
                </a:solidFill>
                <a:latin typeface="Poppins"/>
                <a:ea typeface="Poppins"/>
                <a:cs typeface="Poppins"/>
                <a:sym typeface="Poppins"/>
              </a:rPr>
              <a:t>Sex Trafficking</a:t>
            </a:r>
            <a:endParaRPr sz="900">
              <a:solidFill>
                <a:srgbClr val="0E515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47" title="PLAYGROUND: The Child Sex Trade in America Trailer - Nest Curriculum">
            <a:hlinkClick r:id="rId3"/>
          </p:cNvPr>
          <p:cNvPicPr preferRelativeResize="0"/>
          <p:nvPr/>
        </p:nvPicPr>
        <p:blipFill>
          <a:blip r:embed="rId4">
            <a:alphaModFix/>
          </a:blip>
          <a:stretch>
            <a:fillRect/>
          </a:stretch>
        </p:blipFill>
        <p:spPr>
          <a:xfrm>
            <a:off x="1793625" y="704400"/>
            <a:ext cx="5556750" cy="373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8"/>
          <p:cNvSpPr txBox="1"/>
          <p:nvPr>
            <p:ph idx="2" type="subTitle"/>
          </p:nvPr>
        </p:nvSpPr>
        <p:spPr>
          <a:xfrm>
            <a:off x="3659800" y="1238625"/>
            <a:ext cx="4911600" cy="3740400"/>
          </a:xfrm>
          <a:prstGeom prst="rect">
            <a:avLst/>
          </a:prstGeom>
        </p:spPr>
        <p:txBody>
          <a:bodyPr anchorCtr="0" anchor="b" bIns="68575" lIns="68575" spcFirstLastPara="1" rIns="68575" wrap="square" tIns="68575">
            <a:spAutoFit/>
          </a:bodyPr>
          <a:lstStyle/>
          <a:p>
            <a:pPr indent="0" lvl="0" marL="0" rtl="0" algn="l">
              <a:spcBef>
                <a:spcPts val="0"/>
              </a:spcBef>
              <a:spcAft>
                <a:spcPts val="0"/>
              </a:spcAft>
              <a:buNone/>
            </a:pPr>
            <a:r>
              <a:rPr lang="en"/>
              <a:t>What was it like to watch that trailer?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Did anything from the trailer surprise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trailer the pimp says that “it’s just about business.” What does that mean? Do you agree that sexual exploitation and trafficking are “about business”?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Age is highlighted as one thing that makes kids at higher risk. What are other things that might contribute to kids’ increased risk for sexual exploitation?</a:t>
            </a:r>
            <a:endParaRPr/>
          </a:p>
        </p:txBody>
      </p:sp>
      <p:sp>
        <p:nvSpPr>
          <p:cNvPr id="370" name="Google Shape;370;p48"/>
          <p:cNvSpPr txBox="1"/>
          <p:nvPr>
            <p:ph type="title"/>
          </p:nvPr>
        </p:nvSpPr>
        <p:spPr>
          <a:xfrm>
            <a:off x="531638" y="558563"/>
            <a:ext cx="2856300" cy="1923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Group Discussion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animEffect filter="fade" transition="in">
                                      <p:cBhvr>
                                        <p:cTn dur="1000"/>
                                        <p:tgtEl>
                                          <p:spTgt spid="3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1" st="1"/>
                                            </p:txEl>
                                          </p:spTgt>
                                        </p:tgtEl>
                                        <p:attrNameLst>
                                          <p:attrName>style.visibility</p:attrName>
                                        </p:attrNameLst>
                                      </p:cBhvr>
                                      <p:to>
                                        <p:strVal val="visible"/>
                                      </p:to>
                                    </p:set>
                                    <p:animEffect filter="fade" transition="in">
                                      <p:cBhvr>
                                        <p:cTn dur="1000"/>
                                        <p:tgtEl>
                                          <p:spTgt spid="3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2" st="2"/>
                                            </p:txEl>
                                          </p:spTgt>
                                        </p:tgtEl>
                                        <p:attrNameLst>
                                          <p:attrName>style.visibility</p:attrName>
                                        </p:attrNameLst>
                                      </p:cBhvr>
                                      <p:to>
                                        <p:strVal val="visible"/>
                                      </p:to>
                                    </p:set>
                                    <p:animEffect filter="fade" transition="in">
                                      <p:cBhvr>
                                        <p:cTn dur="1000"/>
                                        <p:tgtEl>
                                          <p:spTgt spid="3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3" st="3"/>
                                            </p:txEl>
                                          </p:spTgt>
                                        </p:tgtEl>
                                        <p:attrNameLst>
                                          <p:attrName>style.visibility</p:attrName>
                                        </p:attrNameLst>
                                      </p:cBhvr>
                                      <p:to>
                                        <p:strVal val="visible"/>
                                      </p:to>
                                    </p:set>
                                    <p:animEffect filter="fade" transition="in">
                                      <p:cBhvr>
                                        <p:cTn dur="1000"/>
                                        <p:tgtEl>
                                          <p:spTgt spid="3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4" st="4"/>
                                            </p:txEl>
                                          </p:spTgt>
                                        </p:tgtEl>
                                        <p:attrNameLst>
                                          <p:attrName>style.visibility</p:attrName>
                                        </p:attrNameLst>
                                      </p:cBhvr>
                                      <p:to>
                                        <p:strVal val="visible"/>
                                      </p:to>
                                    </p:set>
                                    <p:animEffect filter="fade" transition="in">
                                      <p:cBhvr>
                                        <p:cTn dur="1000"/>
                                        <p:tgtEl>
                                          <p:spTgt spid="3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5" st="5"/>
                                            </p:txEl>
                                          </p:spTgt>
                                        </p:tgtEl>
                                        <p:attrNameLst>
                                          <p:attrName>style.visibility</p:attrName>
                                        </p:attrNameLst>
                                      </p:cBhvr>
                                      <p:to>
                                        <p:strVal val="visible"/>
                                      </p:to>
                                    </p:set>
                                    <p:animEffect filter="fade" transition="in">
                                      <p:cBhvr>
                                        <p:cTn dur="1000"/>
                                        <p:tgtEl>
                                          <p:spTgt spid="3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6" st="6"/>
                                            </p:txEl>
                                          </p:spTgt>
                                        </p:tgtEl>
                                        <p:attrNameLst>
                                          <p:attrName>style.visibility</p:attrName>
                                        </p:attrNameLst>
                                      </p:cBhvr>
                                      <p:to>
                                        <p:strVal val="visible"/>
                                      </p:to>
                                    </p:set>
                                    <p:animEffect filter="fade" transition="in">
                                      <p:cBhvr>
                                        <p:cTn dur="1000"/>
                                        <p:tgtEl>
                                          <p:spTgt spid="36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49"/>
          <p:cNvSpPr txBox="1"/>
          <p:nvPr/>
        </p:nvSpPr>
        <p:spPr>
          <a:xfrm>
            <a:off x="1187239" y="1862840"/>
            <a:ext cx="4684200" cy="254400"/>
          </a:xfrm>
          <a:prstGeom prst="rect">
            <a:avLst/>
          </a:prstGeom>
          <a:noFill/>
          <a:ln>
            <a:noFill/>
          </a:ln>
        </p:spPr>
        <p:txBody>
          <a:bodyPr anchorCtr="0" anchor="t" bIns="32750" lIns="32750" spcFirstLastPara="1" rIns="32750" wrap="square" tIns="32750">
            <a:noAutofit/>
          </a:bodyPr>
          <a:lstStyle/>
          <a:p>
            <a:pPr indent="0" lvl="0" marL="0" marR="0" rtl="0" algn="l">
              <a:lnSpc>
                <a:spcPct val="100000"/>
              </a:lnSpc>
              <a:spcBef>
                <a:spcPts val="0"/>
              </a:spcBef>
              <a:spcAft>
                <a:spcPts val="0"/>
              </a:spcAft>
              <a:buClr>
                <a:srgbClr val="1F4E6F"/>
              </a:buClr>
              <a:buSzPts val="1400"/>
              <a:buFont typeface="Avenir"/>
              <a:buNone/>
            </a:pPr>
            <a:r>
              <a:t/>
            </a:r>
            <a:endParaRPr sz="900"/>
          </a:p>
        </p:txBody>
      </p:sp>
      <p:sp>
        <p:nvSpPr>
          <p:cNvPr id="376" name="Google Shape;376;p49"/>
          <p:cNvSpPr txBox="1"/>
          <p:nvPr>
            <p:ph type="title"/>
          </p:nvPr>
        </p:nvSpPr>
        <p:spPr>
          <a:xfrm>
            <a:off x="1670288" y="345750"/>
            <a:ext cx="58035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3200"/>
              <a:t>Risk Factors</a:t>
            </a:r>
            <a:endParaRPr sz="3200"/>
          </a:p>
        </p:txBody>
      </p:sp>
      <p:sp>
        <p:nvSpPr>
          <p:cNvPr id="377" name="Google Shape;377;p49"/>
          <p:cNvSpPr txBox="1"/>
          <p:nvPr>
            <p:ph idx="1" type="subTitle"/>
          </p:nvPr>
        </p:nvSpPr>
        <p:spPr>
          <a:xfrm>
            <a:off x="346513" y="3039694"/>
            <a:ext cx="2591700" cy="1025700"/>
          </a:xfrm>
          <a:prstGeom prst="rect">
            <a:avLst/>
          </a:prstGeom>
        </p:spPr>
        <p:txBody>
          <a:bodyPr anchorCtr="0" anchor="t" bIns="68575" lIns="68575" spcFirstLastPara="1" rIns="68575" wrap="square" tIns="68575">
            <a:noAutofit/>
          </a:bodyPr>
          <a:lstStyle/>
          <a:p>
            <a:pPr indent="0" lvl="0" marL="0" marR="0" rtl="0" algn="ctr">
              <a:lnSpc>
                <a:spcPct val="100000"/>
              </a:lnSpc>
              <a:spcBef>
                <a:spcPts val="0"/>
              </a:spcBef>
              <a:spcAft>
                <a:spcPts val="0"/>
              </a:spcAft>
              <a:buNone/>
            </a:pPr>
            <a:r>
              <a:rPr lang="en"/>
              <a:t>Events in, or characteristics of, an individual’s life.</a:t>
            </a:r>
            <a:endParaRPr/>
          </a:p>
        </p:txBody>
      </p:sp>
      <p:sp>
        <p:nvSpPr>
          <p:cNvPr id="378" name="Google Shape;378;p49"/>
          <p:cNvSpPr txBox="1"/>
          <p:nvPr>
            <p:ph idx="2" type="subTitle"/>
          </p:nvPr>
        </p:nvSpPr>
        <p:spPr>
          <a:xfrm>
            <a:off x="482175" y="2454769"/>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Individual</a:t>
            </a:r>
            <a:endParaRPr/>
          </a:p>
        </p:txBody>
      </p:sp>
      <p:sp>
        <p:nvSpPr>
          <p:cNvPr id="379" name="Google Shape;379;p49"/>
          <p:cNvSpPr txBox="1"/>
          <p:nvPr>
            <p:ph idx="3" type="subTitle"/>
          </p:nvPr>
        </p:nvSpPr>
        <p:spPr>
          <a:xfrm>
            <a:off x="3271838" y="3039694"/>
            <a:ext cx="2591700" cy="10257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t>Come from a child’s neighborhood or community.</a:t>
            </a:r>
            <a:endParaRPr/>
          </a:p>
        </p:txBody>
      </p:sp>
      <p:sp>
        <p:nvSpPr>
          <p:cNvPr id="380" name="Google Shape;380;p49"/>
          <p:cNvSpPr txBox="1"/>
          <p:nvPr>
            <p:ph idx="4" type="subTitle"/>
          </p:nvPr>
        </p:nvSpPr>
        <p:spPr>
          <a:xfrm>
            <a:off x="3396825" y="2454769"/>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Environmental</a:t>
            </a:r>
            <a:endParaRPr/>
          </a:p>
        </p:txBody>
      </p:sp>
      <p:sp>
        <p:nvSpPr>
          <p:cNvPr id="381" name="Google Shape;381;p49"/>
          <p:cNvSpPr txBox="1"/>
          <p:nvPr>
            <p:ph idx="5" type="subTitle"/>
          </p:nvPr>
        </p:nvSpPr>
        <p:spPr>
          <a:xfrm>
            <a:off x="6072188" y="3039694"/>
            <a:ext cx="2591700" cy="10257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t>The foundation set up in our culture that makes CSEA possible or ways in which our society promotes or perpetuates sexual exploitation and abuse.</a:t>
            </a:r>
            <a:endParaRPr/>
          </a:p>
        </p:txBody>
      </p:sp>
      <p:sp>
        <p:nvSpPr>
          <p:cNvPr id="382" name="Google Shape;382;p49"/>
          <p:cNvSpPr txBox="1"/>
          <p:nvPr>
            <p:ph idx="6" type="subTitle"/>
          </p:nvPr>
        </p:nvSpPr>
        <p:spPr>
          <a:xfrm>
            <a:off x="6197175" y="2454769"/>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Societal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