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E"/>
    <a:srgbClr val="F6F9FD"/>
    <a:srgbClr val="E8ECF3"/>
    <a:srgbClr val="E6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3E971-5F00-2651-F842-25C2D0FC6AB3}" v="283" dt="2025-10-14T19:12:28.183"/>
    <p1510:client id="{500FF185-B21B-0891-81B3-8A009E71D201}" v="82" dt="2025-10-14T16:41:22.596"/>
    <p1510:client id="{93FAA6E9-26FC-B785-13EC-DCA5150FC02E}" v="2" dt="2025-10-14T14:07:30.527"/>
    <p1510:client id="{9B61D932-0FB2-FF0D-3347-5F181F8055DC}" v="445" dt="2025-10-14T16:38:4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2"/>
    <p:restoredTop sz="94697"/>
  </p:normalViewPr>
  <p:slideViewPr>
    <p:cSldViewPr snapToGrid="0">
      <p:cViewPr>
        <p:scale>
          <a:sx n="98" d="100"/>
          <a:sy n="98" d="100"/>
        </p:scale>
        <p:origin x="2054" y="-2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J Hambly" userId="0c712a76-e2ba-437e-85ee-500cc929ed20" providerId="ADAL" clId="{47C4334D-A035-4A14-8958-4FD0B308F275}"/>
    <pc:docChg chg="undo custSel modSld">
      <pc:chgData name="LJ Hambly" userId="0c712a76-e2ba-437e-85ee-500cc929ed20" providerId="ADAL" clId="{47C4334D-A035-4A14-8958-4FD0B308F275}" dt="2025-10-14T21:27:05.108" v="122" actId="1076"/>
      <pc:docMkLst>
        <pc:docMk/>
      </pc:docMkLst>
      <pc:sldChg chg="delSp modSp mod">
        <pc:chgData name="LJ Hambly" userId="0c712a76-e2ba-437e-85ee-500cc929ed20" providerId="ADAL" clId="{47C4334D-A035-4A14-8958-4FD0B308F275}" dt="2025-10-14T21:27:05.108" v="122" actId="1076"/>
        <pc:sldMkLst>
          <pc:docMk/>
          <pc:sldMk cId="1924799113" sldId="256"/>
        </pc:sldMkLst>
        <pc:spChg chg="mod">
          <ac:chgData name="LJ Hambly" userId="0c712a76-e2ba-437e-85ee-500cc929ed20" providerId="ADAL" clId="{47C4334D-A035-4A14-8958-4FD0B308F275}" dt="2025-10-14T20:00:07.512" v="3" actId="20577"/>
          <ac:spMkLst>
            <pc:docMk/>
            <pc:sldMk cId="1924799113" sldId="256"/>
            <ac:spMk id="6" creationId="{28F1427A-4325-9F38-D613-1525300EA156}"/>
          </ac:spMkLst>
        </pc:spChg>
        <pc:spChg chg="mod">
          <ac:chgData name="LJ Hambly" userId="0c712a76-e2ba-437e-85ee-500cc929ed20" providerId="ADAL" clId="{47C4334D-A035-4A14-8958-4FD0B308F275}" dt="2025-10-14T20:02:57.195" v="32" actId="20577"/>
          <ac:spMkLst>
            <pc:docMk/>
            <pc:sldMk cId="1924799113" sldId="256"/>
            <ac:spMk id="9" creationId="{E645961C-FD47-545E-9AC5-BAC676D33403}"/>
          </ac:spMkLst>
        </pc:spChg>
        <pc:spChg chg="del mod">
          <ac:chgData name="LJ Hambly" userId="0c712a76-e2ba-437e-85ee-500cc929ed20" providerId="ADAL" clId="{47C4334D-A035-4A14-8958-4FD0B308F275}" dt="2025-10-14T21:24:17.430" v="113" actId="478"/>
          <ac:spMkLst>
            <pc:docMk/>
            <pc:sldMk cId="1924799113" sldId="256"/>
            <ac:spMk id="11" creationId="{3C501F75-1FA6-8866-9794-137C31FB5835}"/>
          </ac:spMkLst>
        </pc:spChg>
        <pc:spChg chg="mod">
          <ac:chgData name="LJ Hambly" userId="0c712a76-e2ba-437e-85ee-500cc929ed20" providerId="ADAL" clId="{47C4334D-A035-4A14-8958-4FD0B308F275}" dt="2025-10-14T20:02:07.237" v="21" actId="1076"/>
          <ac:spMkLst>
            <pc:docMk/>
            <pc:sldMk cId="1924799113" sldId="256"/>
            <ac:spMk id="14" creationId="{FFC65F45-9C8F-7020-4692-D1C417006971}"/>
          </ac:spMkLst>
        </pc:spChg>
        <pc:spChg chg="mod">
          <ac:chgData name="LJ Hambly" userId="0c712a76-e2ba-437e-85ee-500cc929ed20" providerId="ADAL" clId="{47C4334D-A035-4A14-8958-4FD0B308F275}" dt="2025-10-14T20:01:52.776" v="18" actId="12"/>
          <ac:spMkLst>
            <pc:docMk/>
            <pc:sldMk cId="1924799113" sldId="256"/>
            <ac:spMk id="15" creationId="{9F2213B3-8BD6-6D9A-BC64-5EB21C91213E}"/>
          </ac:spMkLst>
        </pc:spChg>
        <pc:spChg chg="mod">
          <ac:chgData name="LJ Hambly" userId="0c712a76-e2ba-437e-85ee-500cc929ed20" providerId="ADAL" clId="{47C4334D-A035-4A14-8958-4FD0B308F275}" dt="2025-10-14T21:26:24.364" v="119" actId="1076"/>
          <ac:spMkLst>
            <pc:docMk/>
            <pc:sldMk cId="1924799113" sldId="256"/>
            <ac:spMk id="18" creationId="{C4F2AF63-0F60-B794-4120-F6D02D09D04D}"/>
          </ac:spMkLst>
        </pc:spChg>
        <pc:spChg chg="mod">
          <ac:chgData name="LJ Hambly" userId="0c712a76-e2ba-437e-85ee-500cc929ed20" providerId="ADAL" clId="{47C4334D-A035-4A14-8958-4FD0B308F275}" dt="2025-10-14T21:26:17.491" v="118" actId="1076"/>
          <ac:spMkLst>
            <pc:docMk/>
            <pc:sldMk cId="1924799113" sldId="256"/>
            <ac:spMk id="19" creationId="{28357334-9238-682F-8702-6615AF3B90F4}"/>
          </ac:spMkLst>
        </pc:spChg>
        <pc:spChg chg="mod">
          <ac:chgData name="LJ Hambly" userId="0c712a76-e2ba-437e-85ee-500cc929ed20" providerId="ADAL" clId="{47C4334D-A035-4A14-8958-4FD0B308F275}" dt="2025-10-14T21:27:05.108" v="122" actId="1076"/>
          <ac:spMkLst>
            <pc:docMk/>
            <pc:sldMk cId="1924799113" sldId="256"/>
            <ac:spMk id="26" creationId="{0E172CFF-D591-3D68-81DB-674BE49522C3}"/>
          </ac:spMkLst>
        </pc:spChg>
        <pc:spChg chg="mod">
          <ac:chgData name="LJ Hambly" userId="0c712a76-e2ba-437e-85ee-500cc929ed20" providerId="ADAL" clId="{47C4334D-A035-4A14-8958-4FD0B308F275}" dt="2025-10-14T21:26:53.736" v="120" actId="1076"/>
          <ac:spMkLst>
            <pc:docMk/>
            <pc:sldMk cId="1924799113" sldId="256"/>
            <ac:spMk id="27" creationId="{846BEB43-BAE0-9F99-B5B3-644BB5D74EF9}"/>
          </ac:spMkLst>
        </pc:spChg>
        <pc:spChg chg="mod">
          <ac:chgData name="LJ Hambly" userId="0c712a76-e2ba-437e-85ee-500cc929ed20" providerId="ADAL" clId="{47C4334D-A035-4A14-8958-4FD0B308F275}" dt="2025-10-14T20:02:36.946" v="25" actId="1076"/>
          <ac:spMkLst>
            <pc:docMk/>
            <pc:sldMk cId="1924799113" sldId="256"/>
            <ac:spMk id="35" creationId="{6310B6C4-BFE7-949F-55E8-1902A0E6CEF9}"/>
          </ac:spMkLst>
        </pc:spChg>
        <pc:spChg chg="mod">
          <ac:chgData name="LJ Hambly" userId="0c712a76-e2ba-437e-85ee-500cc929ed20" providerId="ADAL" clId="{47C4334D-A035-4A14-8958-4FD0B308F275}" dt="2025-10-14T20:02:43.662" v="26" actId="1076"/>
          <ac:spMkLst>
            <pc:docMk/>
            <pc:sldMk cId="1924799113" sldId="256"/>
            <ac:spMk id="38" creationId="{E0FDA7B1-A720-0B95-63D2-AD053834BD36}"/>
          </ac:spMkLst>
        </pc:spChg>
        <pc:spChg chg="mod">
          <ac:chgData name="LJ Hambly" userId="0c712a76-e2ba-437e-85ee-500cc929ed20" providerId="ADAL" clId="{47C4334D-A035-4A14-8958-4FD0B308F275}" dt="2025-10-14T20:02:26.984" v="24" actId="1076"/>
          <ac:spMkLst>
            <pc:docMk/>
            <pc:sldMk cId="1924799113" sldId="256"/>
            <ac:spMk id="39" creationId="{EE946927-4FC9-1C7F-D27D-2569D0FFEC50}"/>
          </ac:spMkLst>
        </pc:spChg>
        <pc:spChg chg="mod">
          <ac:chgData name="LJ Hambly" userId="0c712a76-e2ba-437e-85ee-500cc929ed20" providerId="ADAL" clId="{47C4334D-A035-4A14-8958-4FD0B308F275}" dt="2025-10-14T20:05:11.408" v="108" actId="20577"/>
          <ac:spMkLst>
            <pc:docMk/>
            <pc:sldMk cId="1924799113" sldId="256"/>
            <ac:spMk id="65" creationId="{B7677F50-544E-8A14-00E5-04C52A0AAD92}"/>
          </ac:spMkLst>
        </pc:spChg>
        <pc:graphicFrameChg chg="mod">
          <ac:chgData name="LJ Hambly" userId="0c712a76-e2ba-437e-85ee-500cc929ed20" providerId="ADAL" clId="{47C4334D-A035-4A14-8958-4FD0B308F275}" dt="2025-10-14T21:26:58.321" v="121" actId="1076"/>
          <ac:graphicFrameMkLst>
            <pc:docMk/>
            <pc:sldMk cId="1924799113" sldId="256"/>
            <ac:graphicFrameMk id="2" creationId="{7076DD07-81A0-7608-311D-B3130CFAA6AF}"/>
          </ac:graphicFrameMkLst>
        </pc:graphicFrameChg>
        <pc:graphicFrameChg chg="mod">
          <ac:chgData name="LJ Hambly" userId="0c712a76-e2ba-437e-85ee-500cc929ed20" providerId="ADAL" clId="{47C4334D-A035-4A14-8958-4FD0B308F275}" dt="2025-10-14T21:26:11.557" v="117" actId="1076"/>
          <ac:graphicFrameMkLst>
            <pc:docMk/>
            <pc:sldMk cId="1924799113" sldId="256"/>
            <ac:graphicFrameMk id="3" creationId="{BAAF16AA-D30C-7FDA-CBFD-48649981359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CC6D-9C80-E045-9E80-F91FA30F410F}" type="datetimeFigureOut"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80BA9-F100-9D4E-B59F-E95933922F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6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80BA9-F100-9D4E-B59F-E95933922F3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1682B8F-CDFA-EC43-90AE-6074B6252755}"/>
              </a:ext>
            </a:extLst>
          </p:cNvPr>
          <p:cNvSpPr/>
          <p:nvPr/>
        </p:nvSpPr>
        <p:spPr>
          <a:xfrm>
            <a:off x="287039" y="6675384"/>
            <a:ext cx="6296622" cy="1522933"/>
          </a:xfrm>
          <a:prstGeom prst="roundRect">
            <a:avLst>
              <a:gd name="adj" fmla="val 9771"/>
            </a:avLst>
          </a:prstGeom>
          <a:solidFill>
            <a:srgbClr val="F7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37AC30-7D4E-3056-D6CA-9D7CE922D155}"/>
              </a:ext>
            </a:extLst>
          </p:cNvPr>
          <p:cNvSpPr/>
          <p:nvPr/>
        </p:nvSpPr>
        <p:spPr>
          <a:xfrm>
            <a:off x="375939" y="5087217"/>
            <a:ext cx="6207722" cy="1325548"/>
          </a:xfrm>
          <a:prstGeom prst="roundRect">
            <a:avLst>
              <a:gd name="adj" fmla="val 9771"/>
            </a:avLst>
          </a:prstGeom>
          <a:solidFill>
            <a:srgbClr val="F6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10B6C4-BFE7-949F-55E8-1902A0E6CEF9}"/>
              </a:ext>
            </a:extLst>
          </p:cNvPr>
          <p:cNvSpPr/>
          <p:nvPr/>
        </p:nvSpPr>
        <p:spPr>
          <a:xfrm>
            <a:off x="0" y="112535"/>
            <a:ext cx="6858000" cy="4320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21764-4423-9C25-8EAD-AACCFD4286EF}"/>
              </a:ext>
            </a:extLst>
          </p:cNvPr>
          <p:cNvSpPr txBox="1"/>
          <p:nvPr/>
        </p:nvSpPr>
        <p:spPr>
          <a:xfrm>
            <a:off x="431574" y="795408"/>
            <a:ext cx="4108445" cy="674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500" dirty="0">
                <a:solidFill>
                  <a:schemeClr val="bg1"/>
                </a:solidFill>
                <a:ea typeface="+mn-lt"/>
                <a:cs typeface="+mn-lt"/>
              </a:rPr>
              <a:t>AI Execution Layer - OpenShift 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1C84D-1327-F162-8C65-9DE36C9165F3}"/>
              </a:ext>
            </a:extLst>
          </p:cNvPr>
          <p:cNvSpPr txBox="1"/>
          <p:nvPr/>
        </p:nvSpPr>
        <p:spPr>
          <a:xfrm>
            <a:off x="446942" y="1421357"/>
            <a:ext cx="391880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+mn-lt"/>
                <a:cs typeface="+mn-lt"/>
              </a:rPr>
              <a:t>The Modern AI Challenge: Bridging Innovation and Enterprise Execution</a:t>
            </a:r>
            <a:endParaRPr lang="en-US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1427A-4325-9F38-D613-1525300EA156}"/>
              </a:ext>
            </a:extLst>
          </p:cNvPr>
          <p:cNvSpPr txBox="1"/>
          <p:nvPr/>
        </p:nvSpPr>
        <p:spPr>
          <a:xfrm>
            <a:off x="4803292" y="811657"/>
            <a:ext cx="1652130" cy="547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197"/>
              </a:lnSpc>
            </a:pPr>
            <a:r>
              <a:rPr lang="en-US" sz="900" dirty="0">
                <a:solidFill>
                  <a:srgbClr val="FFC000"/>
                </a:solidFill>
                <a:ea typeface="+mn-lt"/>
                <a:cs typeface="+mn-lt"/>
              </a:rPr>
              <a:t>Tools Involved</a:t>
            </a:r>
            <a:r>
              <a:rPr lang="en-US" sz="900" dirty="0">
                <a:solidFill>
                  <a:schemeClr val="bg1"/>
                </a:solidFill>
                <a:ea typeface="+mn-lt"/>
                <a:cs typeface="+mn-lt"/>
              </a:rPr>
              <a:t>:</a:t>
            </a:r>
            <a:br>
              <a:rPr lang="en-US" sz="900" dirty="0"/>
            </a:b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RedHat OpenShift AI,  NVIDIA, Dell AI Factory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35A19-3040-4BC1-EE71-95962274EDD5}"/>
              </a:ext>
            </a:extLst>
          </p:cNvPr>
          <p:cNvSpPr txBox="1"/>
          <p:nvPr/>
        </p:nvSpPr>
        <p:spPr>
          <a:xfrm>
            <a:off x="4803291" y="1340972"/>
            <a:ext cx="171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97"/>
              </a:lnSpc>
            </a:pPr>
            <a:r>
              <a:rPr lang="en-US" sz="900">
                <a:solidFill>
                  <a:srgbClr val="FFC000"/>
                </a:solidFill>
              </a:rPr>
              <a:t>Delivered by: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 b="1">
                <a:solidFill>
                  <a:schemeClr val="bg1"/>
                </a:solidFill>
              </a:rPr>
              <a:t>MOBIA Platform Engineering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3933C-7315-88D7-2B9B-007C6BD6D2D7}"/>
              </a:ext>
            </a:extLst>
          </p:cNvPr>
          <p:cNvSpPr txBox="1"/>
          <p:nvPr/>
        </p:nvSpPr>
        <p:spPr>
          <a:xfrm>
            <a:off x="451959" y="2182688"/>
            <a:ext cx="5973648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Business Challenge: Stalled AI Initiatives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2412E-32B2-250F-8C7D-9A2E19BEEB63}"/>
              </a:ext>
            </a:extLst>
          </p:cNvPr>
          <p:cNvSpPr txBox="1"/>
          <p:nvPr/>
        </p:nvSpPr>
        <p:spPr>
          <a:xfrm>
            <a:off x="439259" y="2488745"/>
            <a:ext cx="585396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a typeface="+mn-lt"/>
                <a:cs typeface="+mn-lt"/>
              </a:rPr>
              <a:t>Enterprises are investing heavily in AI experimentation, but without a unified execution layer, initiatives often stall before reaching production. Fragmented toolchains, inconsistent infrastructure, and governance limitations restrict scalability and operational efficiency.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65F45-9C8F-7020-4692-D1C417006971}"/>
              </a:ext>
            </a:extLst>
          </p:cNvPr>
          <p:cNvSpPr txBox="1"/>
          <p:nvPr/>
        </p:nvSpPr>
        <p:spPr>
          <a:xfrm>
            <a:off x="443552" y="3144718"/>
            <a:ext cx="5589718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WHY THIS IS CRITICAL FOR YOUR ORGANIZATION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sz="1000" dirty="0">
              <a:solidFill>
                <a:srgbClr val="FFC000"/>
              </a:solidFill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213B3-8BD6-6D9A-BC64-5EB21C91213E}"/>
              </a:ext>
            </a:extLst>
          </p:cNvPr>
          <p:cNvSpPr txBox="1"/>
          <p:nvPr/>
        </p:nvSpPr>
        <p:spPr>
          <a:xfrm>
            <a:off x="454632" y="3142287"/>
            <a:ext cx="1578525" cy="1042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CA" sz="800" b="1" dirty="0">
                <a:solidFill>
                  <a:schemeClr val="bg1"/>
                </a:solidFill>
                <a:ea typeface="+mn-lt"/>
                <a:cs typeface="+mn-lt"/>
              </a:rPr>
              <a:t>Accelerate Value Delivery:</a:t>
            </a:r>
            <a:r>
              <a:rPr lang="en-CA" sz="800" dirty="0">
                <a:solidFill>
                  <a:schemeClr val="bg1"/>
                </a:solidFill>
                <a:ea typeface="+mn-lt"/>
                <a:cs typeface="+mn-lt"/>
              </a:rPr>
              <a:t> Move AI workloads from experimentation to production faster through a unified OpenShift AI environment.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84455" indent="-84455"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CA" sz="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7D9F7-B9DA-609E-FF07-E198B72810EC}"/>
              </a:ext>
            </a:extLst>
          </p:cNvPr>
          <p:cNvSpPr txBox="1"/>
          <p:nvPr/>
        </p:nvSpPr>
        <p:spPr>
          <a:xfrm>
            <a:off x="441933" y="4475281"/>
            <a:ext cx="6138748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The Solution: A Two-Pillar Path to Operationalized AI</a:t>
            </a:r>
            <a:endParaRPr lang="en-US" dirty="0"/>
          </a:p>
          <a:p>
            <a:endParaRPr lang="en-US" b="1" dirty="0"/>
          </a:p>
          <a:p>
            <a:endParaRPr lang="en-US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DFA69-922F-A459-F5EE-04D9DDD266A7}"/>
              </a:ext>
            </a:extLst>
          </p:cNvPr>
          <p:cNvSpPr txBox="1"/>
          <p:nvPr/>
        </p:nvSpPr>
        <p:spPr>
          <a:xfrm>
            <a:off x="454632" y="4756087"/>
            <a:ext cx="576968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Our structured approach establishes a robust AI foundation and scales operational excellence across all environments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2AF63-0F60-B794-4120-F6D02D09D04D}"/>
              </a:ext>
            </a:extLst>
          </p:cNvPr>
          <p:cNvSpPr txBox="1"/>
          <p:nvPr/>
        </p:nvSpPr>
        <p:spPr>
          <a:xfrm>
            <a:off x="472169" y="5244063"/>
            <a:ext cx="47564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cap="all" dirty="0">
                <a:ea typeface="+mn-lt"/>
                <a:cs typeface="+mn-lt"/>
              </a:rPr>
              <a:t>Pillar 1: AI Platform Foundation (Build &amp; Enable)</a:t>
            </a:r>
            <a:endParaRPr lang="en-US" b="1" dirty="0">
              <a:ea typeface="+mn-lt"/>
              <a:cs typeface="+mn-lt"/>
            </a:endParaRPr>
          </a:p>
          <a:p>
            <a:endParaRPr lang="en-US" sz="1000" b="1" cap="al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57334-9238-682F-8702-6615AF3B90F4}"/>
              </a:ext>
            </a:extLst>
          </p:cNvPr>
          <p:cNvSpPr txBox="1"/>
          <p:nvPr/>
        </p:nvSpPr>
        <p:spPr>
          <a:xfrm>
            <a:off x="475149" y="5535791"/>
            <a:ext cx="6006912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ea typeface="+mn-lt"/>
                <a:cs typeface="+mn-lt"/>
              </a:rPr>
              <a:t>This pillar focuses on establishing the core, flexible platform for all future AI work.</a:t>
            </a:r>
            <a:endParaRPr lang="en-US" dirty="0">
              <a:ea typeface="+mn-lt"/>
              <a:cs typeface="+mn-lt"/>
            </a:endParaRPr>
          </a:p>
          <a:p>
            <a:endParaRPr lang="en-US" sz="900" dirty="0">
              <a:ea typeface="+mn-lt"/>
              <a:cs typeface="+mn-lt"/>
            </a:endParaRPr>
          </a:p>
          <a:p>
            <a:endParaRPr lang="en-US" sz="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172CFF-D591-3D68-81DB-674BE49522C3}"/>
              </a:ext>
            </a:extLst>
          </p:cNvPr>
          <p:cNvSpPr txBox="1"/>
          <p:nvPr/>
        </p:nvSpPr>
        <p:spPr>
          <a:xfrm>
            <a:off x="472169" y="6789282"/>
            <a:ext cx="512212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cap="all" dirty="0">
                <a:ea typeface="+mn-lt"/>
                <a:cs typeface="+mn-lt"/>
              </a:rPr>
              <a:t>Pillar 2: AI Operations &amp; Inference (Run &amp; Optimize)</a:t>
            </a:r>
            <a:endParaRPr lang="en-US" b="1" dirty="0">
              <a:ea typeface="+mn-lt"/>
              <a:cs typeface="+mn-lt"/>
            </a:endParaRPr>
          </a:p>
          <a:p>
            <a:endParaRPr lang="en-US" sz="1000" b="1" cap="all" dirty="0">
              <a:ea typeface="+mn-lt"/>
              <a:cs typeface="+mn-lt"/>
            </a:endParaRPr>
          </a:p>
          <a:p>
            <a:endParaRPr lang="en-US" sz="1000" b="1" cap="al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BEB43-BAE0-9F99-B5B3-644BB5D74EF9}"/>
              </a:ext>
            </a:extLst>
          </p:cNvPr>
          <p:cNvSpPr txBox="1"/>
          <p:nvPr/>
        </p:nvSpPr>
        <p:spPr>
          <a:xfrm>
            <a:off x="498895" y="7039494"/>
            <a:ext cx="595512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ea typeface="+mn-lt"/>
                <a:cs typeface="+mn-lt"/>
              </a:rPr>
              <a:t>This pillar focuses on operationalizing models for high availability and continuous delivery of insights.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B4425E55-A673-DE7F-E8BC-CEF74006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4" y="376334"/>
            <a:ext cx="649323" cy="1741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FDA7B1-A720-0B95-63D2-AD053834BD36}"/>
              </a:ext>
            </a:extLst>
          </p:cNvPr>
          <p:cNvSpPr txBox="1"/>
          <p:nvPr/>
        </p:nvSpPr>
        <p:spPr>
          <a:xfrm>
            <a:off x="3566230" y="3134669"/>
            <a:ext cx="1347119" cy="1072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indent="-90170"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Optimize Cost &amp; Performance: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Run inference and training where it makes the most sense—across GPU or Dell AI Factory-based compute environments.</a:t>
            </a:r>
            <a:endParaRPr lang="en-CA" sz="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946927-4FC9-1C7F-D27D-2569D0FFEC50}"/>
              </a:ext>
            </a:extLst>
          </p:cNvPr>
          <p:cNvSpPr txBox="1"/>
          <p:nvPr/>
        </p:nvSpPr>
        <p:spPr>
          <a:xfrm>
            <a:off x="2055391" y="3117570"/>
            <a:ext cx="1445691" cy="1072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4455" indent="-84455"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Leverage Any Infrastructure: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Enable AI across on-prem, edge, and cloud using certified integrations with Dell AI Factory and NVIDIA technologies.</a:t>
            </a:r>
            <a:endParaRPr lang="en-CA" sz="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48775D-1EDA-1138-B175-F9C726565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570" y="1822406"/>
            <a:ext cx="1035656" cy="53624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CA900A-5401-27CE-2405-3E5DC22C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14" y="394360"/>
            <a:ext cx="713935" cy="3696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B400A3-13D2-5FDF-D14E-CAB945A57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02939"/>
            <a:ext cx="657616" cy="5864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CE6035-FF87-B00B-A67C-1F290D2D4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55" y="179806"/>
            <a:ext cx="414541" cy="36966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8C79CF6-61FB-4BD2-385D-5E1A2C572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26" y="8767889"/>
            <a:ext cx="429368" cy="10818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7677F50-544E-8A14-00E5-04C52A0AAD92}"/>
              </a:ext>
            </a:extLst>
          </p:cNvPr>
          <p:cNvSpPr txBox="1"/>
          <p:nvPr/>
        </p:nvSpPr>
        <p:spPr>
          <a:xfrm>
            <a:off x="4297640" y="8730641"/>
            <a:ext cx="221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ptos Light" panose="020B0004020202020204" pitchFamily="34" charset="0"/>
              </a:rPr>
              <a:t>AI Execution Layer – </a:t>
            </a:r>
            <a:r>
              <a:rPr lang="en-US" sz="800" dirty="0" err="1">
                <a:latin typeface="Aptos Light" panose="020B0004020202020204" pitchFamily="34" charset="0"/>
              </a:rPr>
              <a:t>Openshift</a:t>
            </a:r>
            <a:r>
              <a:rPr lang="en-US" sz="800" dirty="0">
                <a:latin typeface="Aptos Light" panose="020B0004020202020204" pitchFamily="34" charset="0"/>
              </a:rPr>
              <a:t> AI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15A1E9F-9E9F-8FB2-9E31-07F72CF1C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764" y="4156631"/>
            <a:ext cx="876326" cy="45374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BA59188-8295-1F2F-D3FA-0E557C57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244" y="4147084"/>
            <a:ext cx="876326" cy="45374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AF4D2CF-3CB0-09EE-78AC-E22B5D2FA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3" y="4094714"/>
            <a:ext cx="588695" cy="3048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E62E273-1729-B775-90AD-C5FFA95A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51" y="1624574"/>
            <a:ext cx="619265" cy="3206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5D2C10-9AE2-ADF3-52EA-501729E382B5}"/>
              </a:ext>
            </a:extLst>
          </p:cNvPr>
          <p:cNvCxnSpPr/>
          <p:nvPr/>
        </p:nvCxnSpPr>
        <p:spPr>
          <a:xfrm>
            <a:off x="535733" y="2048805"/>
            <a:ext cx="5837567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76DD07-81A0-7608-311D-B3130CFAA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96494"/>
              </p:ext>
            </p:extLst>
          </p:nvPr>
        </p:nvGraphicFramePr>
        <p:xfrm>
          <a:off x="497015" y="7421044"/>
          <a:ext cx="5727304" cy="141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23">
                  <a:extLst>
                    <a:ext uri="{9D8B030D-6E8A-4147-A177-3AD203B41FA5}">
                      <a16:colId xmlns:a16="http://schemas.microsoft.com/office/drawing/2014/main" val="584603383"/>
                    </a:ext>
                  </a:extLst>
                </a:gridCol>
                <a:gridCol w="4494581">
                  <a:extLst>
                    <a:ext uri="{9D8B030D-6E8A-4147-A177-3AD203B41FA5}">
                      <a16:colId xmlns:a16="http://schemas.microsoft.com/office/drawing/2014/main" val="1065688301"/>
                    </a:ext>
                  </a:extLst>
                </a:gridCol>
              </a:tblGrid>
              <a:tr h="2441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What We 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Configure OpenShift Inference Server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for model deployment and lifecycle management, integrating automation with Ansible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66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Business Value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</a:rPr>
                        <a:t>Faster Time-to-Production: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</a:rPr>
                        <a:t> Standardize data science workflows using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</a:rPr>
                        <a:t> Notebooks and integrated </a:t>
                      </a:r>
                      <a:r>
                        <a:rPr lang="en-US" sz="700" b="0" i="0" u="none" strike="noStrike" noProof="0" dirty="0" err="1">
                          <a:solidFill>
                            <a:srgbClr val="000000"/>
                          </a:solidFill>
                        </a:rPr>
                        <a:t>MLOps</a:t>
                      </a: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</a:rPr>
                        <a:t> pipelines.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81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Alignment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</a:rPr>
                        <a:t>Operationalize AI workloads across hybrid environments with full visibility, compliance, and automation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7221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00" b="1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32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AF16AA-D30C-7FDA-CBFD-486499813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24299"/>
              </p:ext>
            </p:extLst>
          </p:nvPr>
        </p:nvGraphicFramePr>
        <p:xfrm>
          <a:off x="498895" y="5851532"/>
          <a:ext cx="5845677" cy="73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23">
                  <a:extLst>
                    <a:ext uri="{9D8B030D-6E8A-4147-A177-3AD203B41FA5}">
                      <a16:colId xmlns:a16="http://schemas.microsoft.com/office/drawing/2014/main" val="3596115634"/>
                    </a:ext>
                  </a:extLst>
                </a:gridCol>
                <a:gridCol w="4612954">
                  <a:extLst>
                    <a:ext uri="{9D8B030D-6E8A-4147-A177-3AD203B41FA5}">
                      <a16:colId xmlns:a16="http://schemas.microsoft.com/office/drawing/2014/main" val="1367954125"/>
                    </a:ext>
                  </a:extLst>
                </a:gridCol>
              </a:tblGrid>
              <a:tr h="181910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What We 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Deploy OpenShift AI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and integrate it with your existing compute, storage, and network infrastructure using NVIDIA and Dell AI Factory solutions.</a:t>
                      </a:r>
                      <a:endParaRPr lang="en-US" sz="7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03370"/>
                  </a:ext>
                </a:extLst>
              </a:tr>
              <a:tr h="2308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Business Value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</a:rPr>
                        <a:t>Unified AI Platform: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</a:rPr>
                        <a:t> Replace fragmented experimentation with a scalable, secure AI middleware layer</a:t>
                      </a:r>
                      <a:endParaRPr lang="en-US" sz="7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326386"/>
                  </a:ext>
                </a:extLst>
              </a:tr>
              <a:tr h="1679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Alignment</a:t>
                      </a:r>
                      <a:endParaRPr lang="en-US" sz="7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</a:rPr>
                        <a:t>Establish a standardized, governed, and secure AI platform foundation for your organization</a:t>
                      </a:r>
                      <a:endParaRPr lang="en-US" sz="7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6940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45961C-FD47-545E-9AC5-BAC676D33403}"/>
              </a:ext>
            </a:extLst>
          </p:cNvPr>
          <p:cNvSpPr txBox="1"/>
          <p:nvPr/>
        </p:nvSpPr>
        <p:spPr>
          <a:xfrm>
            <a:off x="5078488" y="3142596"/>
            <a:ext cx="1347119" cy="1072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indent="-90170"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Ensure Governance and  Compliance: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Centralize workload management and governance with Ansible Automation and policy-driven automation.</a:t>
            </a:r>
            <a:endParaRPr lang="en-CA" sz="8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79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A8656F8D8DD459006F7ACAC812BF0" ma:contentTypeVersion="12" ma:contentTypeDescription="Create a new document." ma:contentTypeScope="" ma:versionID="e663b771050ae7c42e087a0148bf404d">
  <xsd:schema xmlns:xsd="http://www.w3.org/2001/XMLSchema" xmlns:xs="http://www.w3.org/2001/XMLSchema" xmlns:p="http://schemas.microsoft.com/office/2006/metadata/properties" xmlns:ns2="4f0b526a-32ed-43a0-8dfb-7d5f43d4fb2b" xmlns:ns3="bb043a7b-98f5-43f6-86d2-45bf2ba12613" targetNamespace="http://schemas.microsoft.com/office/2006/metadata/properties" ma:root="true" ma:fieldsID="93d9fd4868c5f4ce212189ce0736499c" ns2:_="" ns3:_="">
    <xsd:import namespace="4f0b526a-32ed-43a0-8dfb-7d5f43d4fb2b"/>
    <xsd:import namespace="bb043a7b-98f5-43f6-86d2-45bf2ba12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b526a-32ed-43a0-8dfb-7d5f43d4f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43a7b-98f5-43f6-86d2-45bf2ba12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9EB19-ED60-45DD-8975-1B57276BD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F2CA9-7706-499E-95F7-098B90756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b526a-32ed-43a0-8dfb-7d5f43d4fb2b"/>
    <ds:schemaRef ds:uri="bb043a7b-98f5-43f6-86d2-45bf2ba12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042E00-1235-4678-911F-532920DFE3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</TotalTime>
  <Words>366</Words>
  <Application>Microsoft Office PowerPoint</Application>
  <PresentationFormat>Letter Paper (8.5x11 in)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Murphy</dc:creator>
  <cp:lastModifiedBy>LJ Hambly</cp:lastModifiedBy>
  <cp:revision>174</cp:revision>
  <cp:lastPrinted>2025-10-08T03:52:03Z</cp:lastPrinted>
  <dcterms:created xsi:type="dcterms:W3CDTF">2025-10-08T03:50:06Z</dcterms:created>
  <dcterms:modified xsi:type="dcterms:W3CDTF">2025-10-14T21:27:15Z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0x01010084FA8656F8D8DD459006F7ACAC812BF0</vt:lpwstr>
  </property>
</Properties>
</file>