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6"/>
  </p:notes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FE"/>
    <a:srgbClr val="F6F9FD"/>
    <a:srgbClr val="E8ECF3"/>
    <a:srgbClr val="E6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FF185-B21B-0891-81B3-8A009E71D201}" v="82" dt="2025-10-14T16:41:22.596"/>
    <p1510:client id="{8D4B7E12-5E14-9B89-7DD1-2B48040045E6}" v="342" dt="2025-10-14T18:45:17.473"/>
    <p1510:client id="{93FAA6E9-26FC-B785-13EC-DCA5150FC02E}" v="2" dt="2025-10-14T14:07:30.527"/>
    <p1510:client id="{9B61D932-0FB2-FF0D-3347-5F181F8055DC}" v="445" dt="2025-10-14T16:38:46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2"/>
    <p:restoredTop sz="94697"/>
  </p:normalViewPr>
  <p:slideViewPr>
    <p:cSldViewPr snapToGrid="0">
      <p:cViewPr>
        <p:scale>
          <a:sx n="107" d="100"/>
          <a:sy n="107" d="100"/>
        </p:scale>
        <p:origin x="1858" y="-2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J Hambly" userId="0c712a76-e2ba-437e-85ee-500cc929ed20" providerId="ADAL" clId="{47C4334D-A035-4A14-8958-4FD0B308F275}"/>
    <pc:docChg chg="modSld">
      <pc:chgData name="LJ Hambly" userId="0c712a76-e2ba-437e-85ee-500cc929ed20" providerId="ADAL" clId="{47C4334D-A035-4A14-8958-4FD0B308F275}" dt="2025-10-14T20:09:02.686" v="144" actId="20577"/>
      <pc:docMkLst>
        <pc:docMk/>
      </pc:docMkLst>
      <pc:sldChg chg="modSp mod">
        <pc:chgData name="LJ Hambly" userId="0c712a76-e2ba-437e-85ee-500cc929ed20" providerId="ADAL" clId="{47C4334D-A035-4A14-8958-4FD0B308F275}" dt="2025-10-14T20:09:02.686" v="144" actId="20577"/>
        <pc:sldMkLst>
          <pc:docMk/>
          <pc:sldMk cId="1924799113" sldId="256"/>
        </pc:sldMkLst>
        <pc:spChg chg="mod">
          <ac:chgData name="LJ Hambly" userId="0c712a76-e2ba-437e-85ee-500cc929ed20" providerId="ADAL" clId="{47C4334D-A035-4A14-8958-4FD0B308F275}" dt="2025-10-14T20:07:02.687" v="113" actId="20577"/>
          <ac:spMkLst>
            <pc:docMk/>
            <pc:sldMk cId="1924799113" sldId="256"/>
            <ac:spMk id="4" creationId="{6EE21764-4423-9C25-8EAD-AACCFD4286EF}"/>
          </ac:spMkLst>
        </pc:spChg>
        <pc:spChg chg="mod">
          <ac:chgData name="LJ Hambly" userId="0c712a76-e2ba-437e-85ee-500cc929ed20" providerId="ADAL" clId="{47C4334D-A035-4A14-8958-4FD0B308F275}" dt="2025-10-14T20:08:41.304" v="129" actId="1076"/>
          <ac:spMkLst>
            <pc:docMk/>
            <pc:sldMk cId="1924799113" sldId="256"/>
            <ac:spMk id="11" creationId="{8741EDC5-7EF7-BD5A-7490-F4C377AC4FCA}"/>
          </ac:spMkLst>
        </pc:spChg>
        <pc:spChg chg="mod">
          <ac:chgData name="LJ Hambly" userId="0c712a76-e2ba-437e-85ee-500cc929ed20" providerId="ADAL" clId="{47C4334D-A035-4A14-8958-4FD0B308F275}" dt="2025-10-14T20:07:35.052" v="122" actId="12"/>
          <ac:spMkLst>
            <pc:docMk/>
            <pc:sldMk cId="1924799113" sldId="256"/>
            <ac:spMk id="15" creationId="{9F2213B3-8BD6-6D9A-BC64-5EB21C91213E}"/>
          </ac:spMkLst>
        </pc:spChg>
        <pc:spChg chg="mod">
          <ac:chgData name="LJ Hambly" userId="0c712a76-e2ba-437e-85ee-500cc929ed20" providerId="ADAL" clId="{47C4334D-A035-4A14-8958-4FD0B308F275}" dt="2025-10-14T20:07:52.270" v="128" actId="12"/>
          <ac:spMkLst>
            <pc:docMk/>
            <pc:sldMk cId="1924799113" sldId="256"/>
            <ac:spMk id="38" creationId="{E0FDA7B1-A720-0B95-63D2-AD053834BD36}"/>
          </ac:spMkLst>
        </pc:spChg>
        <pc:spChg chg="mod">
          <ac:chgData name="LJ Hambly" userId="0c712a76-e2ba-437e-85ee-500cc929ed20" providerId="ADAL" clId="{47C4334D-A035-4A14-8958-4FD0B308F275}" dt="2025-10-14T20:07:43.270" v="125" actId="12"/>
          <ac:spMkLst>
            <pc:docMk/>
            <pc:sldMk cId="1924799113" sldId="256"/>
            <ac:spMk id="39" creationId="{EE946927-4FC9-1C7F-D27D-2569D0FFEC50}"/>
          </ac:spMkLst>
        </pc:spChg>
        <pc:spChg chg="mod">
          <ac:chgData name="LJ Hambly" userId="0c712a76-e2ba-437e-85ee-500cc929ed20" providerId="ADAL" clId="{47C4334D-A035-4A14-8958-4FD0B308F275}" dt="2025-10-14T20:07:13.974" v="119" actId="20577"/>
          <ac:spMkLst>
            <pc:docMk/>
            <pc:sldMk cId="1924799113" sldId="256"/>
            <ac:spMk id="65" creationId="{B7677F50-544E-8A14-00E5-04C52A0AAD92}"/>
          </ac:spMkLst>
        </pc:spChg>
        <pc:graphicFrameChg chg="modGraphic">
          <ac:chgData name="LJ Hambly" userId="0c712a76-e2ba-437e-85ee-500cc929ed20" providerId="ADAL" clId="{47C4334D-A035-4A14-8958-4FD0B308F275}" dt="2025-10-14T20:09:02.686" v="144" actId="20577"/>
          <ac:graphicFrameMkLst>
            <pc:docMk/>
            <pc:sldMk cId="1924799113" sldId="256"/>
            <ac:graphicFrameMk id="9" creationId="{B9EBFA13-2F37-8DAA-12CE-5E1AEBA7662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DCC6D-9C80-E045-9E80-F91FA30F410F}" type="datetimeFigureOut"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80BA9-F100-9D4E-B59F-E95933922F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6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80BA9-F100-9D4E-B59F-E95933922F3C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1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1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1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9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6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B2244-2786-8B4B-AFC7-FF93517DED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5C966-12BB-3C47-B6AC-69381B4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D37AC30-7D4E-3056-D6CA-9D7CE922D155}"/>
              </a:ext>
            </a:extLst>
          </p:cNvPr>
          <p:cNvSpPr/>
          <p:nvPr/>
        </p:nvSpPr>
        <p:spPr>
          <a:xfrm>
            <a:off x="341252" y="5078182"/>
            <a:ext cx="6211638" cy="2853312"/>
          </a:xfrm>
          <a:prstGeom prst="roundRect">
            <a:avLst>
              <a:gd name="adj" fmla="val 9771"/>
            </a:avLst>
          </a:prstGeom>
          <a:solidFill>
            <a:srgbClr val="F6F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10B6C4-BFE7-949F-55E8-1902A0E6CEF9}"/>
              </a:ext>
            </a:extLst>
          </p:cNvPr>
          <p:cNvSpPr/>
          <p:nvPr/>
        </p:nvSpPr>
        <p:spPr>
          <a:xfrm>
            <a:off x="0" y="1"/>
            <a:ext cx="6858000" cy="4320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21764-4423-9C25-8EAD-AACCFD4286EF}"/>
              </a:ext>
            </a:extLst>
          </p:cNvPr>
          <p:cNvSpPr txBox="1"/>
          <p:nvPr/>
        </p:nvSpPr>
        <p:spPr>
          <a:xfrm>
            <a:off x="431574" y="795408"/>
            <a:ext cx="4108445" cy="674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2500" dirty="0">
                <a:solidFill>
                  <a:schemeClr val="bg1"/>
                </a:solidFill>
                <a:ea typeface="+mn-lt"/>
                <a:cs typeface="+mn-lt"/>
              </a:rPr>
              <a:t>Automation Readiness and Design Workshop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1C84D-1327-F162-8C65-9DE36C9165F3}"/>
              </a:ext>
            </a:extLst>
          </p:cNvPr>
          <p:cNvSpPr txBox="1"/>
          <p:nvPr/>
        </p:nvSpPr>
        <p:spPr>
          <a:xfrm>
            <a:off x="446942" y="1421357"/>
            <a:ext cx="3918801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ea typeface="+mn-lt"/>
                <a:cs typeface="+mn-lt"/>
              </a:rPr>
              <a:t>Problem Solved: Accelerating Productivity and Unifying IT Orchestration</a:t>
            </a:r>
            <a:endParaRPr lang="en-US"/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b="1" dirty="0"/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1427A-4325-9F38-D613-1525300EA156}"/>
              </a:ext>
            </a:extLst>
          </p:cNvPr>
          <p:cNvSpPr txBox="1"/>
          <p:nvPr/>
        </p:nvSpPr>
        <p:spPr>
          <a:xfrm>
            <a:off x="4803292" y="811657"/>
            <a:ext cx="1652130" cy="5474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197"/>
              </a:lnSpc>
            </a:pPr>
            <a:r>
              <a:rPr lang="en-US" sz="900" dirty="0">
                <a:solidFill>
                  <a:srgbClr val="FFC000"/>
                </a:solidFill>
              </a:rPr>
              <a:t>Tools Involved</a:t>
            </a:r>
            <a:r>
              <a:rPr lang="en-US" sz="900" dirty="0">
                <a:solidFill>
                  <a:schemeClr val="bg1"/>
                </a:solidFill>
              </a:rPr>
              <a:t>: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b="1" dirty="0">
                <a:solidFill>
                  <a:schemeClr val="bg1"/>
                </a:solidFill>
                <a:ea typeface="+mn-lt"/>
                <a:cs typeface="+mn-lt"/>
              </a:rPr>
              <a:t>Red Hat Ansible Automation Platform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35A19-3040-4BC1-EE71-95962274EDD5}"/>
              </a:ext>
            </a:extLst>
          </p:cNvPr>
          <p:cNvSpPr txBox="1"/>
          <p:nvPr/>
        </p:nvSpPr>
        <p:spPr>
          <a:xfrm>
            <a:off x="4803291" y="1340972"/>
            <a:ext cx="1712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97"/>
              </a:lnSpc>
            </a:pPr>
            <a:r>
              <a:rPr lang="en-US" sz="900">
                <a:solidFill>
                  <a:srgbClr val="FFC000"/>
                </a:solidFill>
              </a:rPr>
              <a:t>Delivered by:</a:t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 sz="900" b="1">
                <a:solidFill>
                  <a:schemeClr val="bg1"/>
                </a:solidFill>
              </a:rPr>
              <a:t>MOBIA Platform Engineering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3933C-7315-88D7-2B9B-007C6BD6D2D7}"/>
              </a:ext>
            </a:extLst>
          </p:cNvPr>
          <p:cNvSpPr txBox="1"/>
          <p:nvPr/>
        </p:nvSpPr>
        <p:spPr>
          <a:xfrm>
            <a:off x="451959" y="2182688"/>
            <a:ext cx="5973648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The Business Challenge: Complexity Kills Productivity</a:t>
            </a:r>
            <a:endParaRPr lang="en-US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2412E-32B2-250F-8C7D-9A2E19BEEB63}"/>
              </a:ext>
            </a:extLst>
          </p:cNvPr>
          <p:cNvSpPr txBox="1"/>
          <p:nvPr/>
        </p:nvSpPr>
        <p:spPr>
          <a:xfrm>
            <a:off x="439259" y="2488745"/>
            <a:ext cx="585396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ea typeface="+mn-lt"/>
                <a:cs typeface="+mn-lt"/>
              </a:rPr>
              <a:t>As digital assets grow and sprawl, managing them manually becomes increasingly complex, creating bottlenecks that kill productivity and slow down application delivery. Without a unified approach, teams remain fragmented, and scaling becomes impossible.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65F45-9C8F-7020-4692-D1C417006971}"/>
              </a:ext>
            </a:extLst>
          </p:cNvPr>
          <p:cNvSpPr txBox="1"/>
          <p:nvPr/>
        </p:nvSpPr>
        <p:spPr>
          <a:xfrm>
            <a:off x="446942" y="3140111"/>
            <a:ext cx="5589718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solidFill>
                  <a:srgbClr val="FFC000"/>
                </a:solidFill>
                <a:ea typeface="+mn-lt"/>
                <a:cs typeface="+mn-lt"/>
              </a:rPr>
              <a:t>WHY THIS WORKSHOP IS CRITICAL FOR YOUR ORGANIZATION</a:t>
            </a:r>
            <a:endParaRPr lang="en-US">
              <a:ea typeface="+mn-lt"/>
              <a:cs typeface="+mn-lt"/>
            </a:endParaRPr>
          </a:p>
          <a:p>
            <a:endParaRPr lang="en-US"/>
          </a:p>
          <a:p>
            <a:endParaRPr lang="en-US" sz="1000" dirty="0">
              <a:solidFill>
                <a:srgbClr val="FFC000"/>
              </a:solidFill>
              <a:ea typeface="+mn-lt"/>
              <a:cs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2213B3-8BD6-6D9A-BC64-5EB21C91213E}"/>
              </a:ext>
            </a:extLst>
          </p:cNvPr>
          <p:cNvSpPr txBox="1"/>
          <p:nvPr/>
        </p:nvSpPr>
        <p:spPr>
          <a:xfrm>
            <a:off x="446942" y="3401345"/>
            <a:ext cx="1954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CA" sz="800" b="1" dirty="0">
                <a:solidFill>
                  <a:schemeClr val="bg1"/>
                </a:solidFill>
                <a:ea typeface="+mn-lt"/>
                <a:cs typeface="+mn-lt"/>
              </a:rPr>
              <a:t>Reduce OpEx &amp; Manual Effort</a:t>
            </a:r>
            <a:r>
              <a:rPr lang="en-CA" sz="800" dirty="0">
                <a:solidFill>
                  <a:schemeClr val="bg1"/>
                </a:solidFill>
                <a:ea typeface="+mn-lt"/>
                <a:cs typeface="+mn-lt"/>
              </a:rPr>
              <a:t>: Automation is the key to accelerating growth while reducing complexity and manual effort within your environment.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7D9F7-B9DA-609E-FF07-E198B72810EC}"/>
              </a:ext>
            </a:extLst>
          </p:cNvPr>
          <p:cNvSpPr txBox="1"/>
          <p:nvPr/>
        </p:nvSpPr>
        <p:spPr>
          <a:xfrm>
            <a:off x="414142" y="4496601"/>
            <a:ext cx="6138748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The Solution: Expert Assessment and Roadmap (Phase 1)</a:t>
            </a:r>
            <a:endParaRPr lang="en-US" dirty="0"/>
          </a:p>
          <a:p>
            <a:endParaRPr lang="en-US" sz="1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5DFA69-922F-A459-F5EE-04D9DDD266A7}"/>
              </a:ext>
            </a:extLst>
          </p:cNvPr>
          <p:cNvSpPr txBox="1"/>
          <p:nvPr/>
        </p:nvSpPr>
        <p:spPr>
          <a:xfrm>
            <a:off x="431574" y="4906570"/>
            <a:ext cx="576968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 err="1">
                <a:ea typeface="+mn-lt"/>
                <a:cs typeface="+mn-lt"/>
              </a:rPr>
              <a:t>Mobia's</a:t>
            </a:r>
            <a:r>
              <a:rPr lang="en-US" sz="1000" dirty="0">
                <a:ea typeface="+mn-lt"/>
                <a:cs typeface="+mn-lt"/>
              </a:rPr>
              <a:t> workshop is the first step in your journey toward automation. We transform fragmented efforts into a cohesive, enterprise-ready strategy built on the Ansible Automation Platform (AAP).</a:t>
            </a:r>
            <a:endParaRPr lang="en-US" dirty="0"/>
          </a:p>
        </p:txBody>
      </p:sp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B4425E55-A673-DE7F-E8BC-CEF740061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4" y="376334"/>
            <a:ext cx="649323" cy="17413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FDA7B1-A720-0B95-63D2-AD053834BD36}"/>
              </a:ext>
            </a:extLst>
          </p:cNvPr>
          <p:cNvSpPr txBox="1"/>
          <p:nvPr/>
        </p:nvSpPr>
        <p:spPr>
          <a:xfrm>
            <a:off x="4618513" y="3380572"/>
            <a:ext cx="1838647" cy="11960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Accelerate Innovation</a:t>
            </a:r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: De-bottleneck IT to accelerate your DevOps initiatives and empower your teams to focus on higher-value tasks.</a:t>
            </a:r>
            <a:endParaRPr lang="en-CA" sz="8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ts val="1100"/>
              </a:lnSpc>
              <a:spcBef>
                <a:spcPts val="554"/>
              </a:spcBef>
              <a:buClr>
                <a:srgbClr val="FFC000"/>
              </a:buClr>
            </a:pPr>
            <a:endParaRPr lang="en-US" sz="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946927-4FC9-1C7F-D27D-2569D0FFEC50}"/>
              </a:ext>
            </a:extLst>
          </p:cNvPr>
          <p:cNvSpPr txBox="1"/>
          <p:nvPr/>
        </p:nvSpPr>
        <p:spPr>
          <a:xfrm>
            <a:off x="2567734" y="3386754"/>
            <a:ext cx="1915709" cy="19962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Unify IT Orchestration</a:t>
            </a:r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: Establish a single, enterprise-ready platform that can orchestrate IT systems, networks, and applications, providing a consistent approach for DevOps practices across the organization.</a:t>
            </a:r>
            <a:endParaRPr lang="en-CA" sz="8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84455" indent="-84455">
              <a:lnSpc>
                <a:spcPts val="1100"/>
              </a:lnSpc>
              <a:spcBef>
                <a:spcPts val="554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C48775D-1EDA-1138-B175-F9C726565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570" y="1822406"/>
            <a:ext cx="1035656" cy="53624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CCA900A-5401-27CE-2405-3E5DC22CE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314" y="394360"/>
            <a:ext cx="713935" cy="36966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B400A3-13D2-5FDF-D14E-CAB945A57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77" y="302939"/>
            <a:ext cx="657616" cy="5864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DCE6035-FF87-B00B-A67C-1F290D2D4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55" y="179806"/>
            <a:ext cx="414541" cy="36966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8C79CF6-61FB-4BD2-385D-5E1A2C572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26" y="8767889"/>
            <a:ext cx="429368" cy="10818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7677F50-544E-8A14-00E5-04C52A0AAD92}"/>
              </a:ext>
            </a:extLst>
          </p:cNvPr>
          <p:cNvSpPr txBox="1"/>
          <p:nvPr/>
        </p:nvSpPr>
        <p:spPr>
          <a:xfrm>
            <a:off x="4297640" y="8730641"/>
            <a:ext cx="2218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ptos Light" panose="020B0004020202020204" pitchFamily="34" charset="0"/>
              </a:rPr>
              <a:t>Automation Readiness and Design Workshop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15A1E9F-9E9F-8FB2-9E31-07F72CF1C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764" y="4156631"/>
            <a:ext cx="876326" cy="45374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BA59188-8295-1F2F-D3FA-0E557C575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244" y="4147084"/>
            <a:ext cx="876326" cy="45374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AF4D2CF-3CB0-09EE-78AC-E22B5D2FA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93" y="4094714"/>
            <a:ext cx="588695" cy="30481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E62E273-1729-B775-90AD-C5FFA95AB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451" y="1624574"/>
            <a:ext cx="619265" cy="3206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5D2C10-9AE2-ADF3-52EA-501729E382B5}"/>
              </a:ext>
            </a:extLst>
          </p:cNvPr>
          <p:cNvCxnSpPr/>
          <p:nvPr/>
        </p:nvCxnSpPr>
        <p:spPr>
          <a:xfrm>
            <a:off x="535733" y="2048805"/>
            <a:ext cx="5837567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9EBFA13-2F37-8DAA-12CE-5E1AEBA76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90875"/>
              </p:ext>
            </p:extLst>
          </p:nvPr>
        </p:nvGraphicFramePr>
        <p:xfrm>
          <a:off x="519079" y="5506198"/>
          <a:ext cx="5870873" cy="2561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081">
                  <a:extLst>
                    <a:ext uri="{9D8B030D-6E8A-4147-A177-3AD203B41FA5}">
                      <a16:colId xmlns:a16="http://schemas.microsoft.com/office/drawing/2014/main" val="71914898"/>
                    </a:ext>
                  </a:extLst>
                </a:gridCol>
                <a:gridCol w="2387834">
                  <a:extLst>
                    <a:ext uri="{9D8B030D-6E8A-4147-A177-3AD203B41FA5}">
                      <a16:colId xmlns:a16="http://schemas.microsoft.com/office/drawing/2014/main" val="2570684321"/>
                    </a:ext>
                  </a:extLst>
                </a:gridCol>
                <a:gridCol w="1956958">
                  <a:extLst>
                    <a:ext uri="{9D8B030D-6E8A-4147-A177-3AD203B41FA5}">
                      <a16:colId xmlns:a16="http://schemas.microsoft.com/office/drawing/2014/main" val="1331389670"/>
                    </a:ext>
                  </a:extLst>
                </a:gridCol>
              </a:tblGrid>
              <a:tr h="27106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Strategic Focus Area</a:t>
                      </a:r>
                      <a:endParaRPr lang="en-US" sz="7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Key Deliverables</a:t>
                      </a:r>
                      <a:endParaRPr lang="en-US" sz="7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Scope of Analysis (Technical Depth)</a:t>
                      </a:r>
                      <a:endParaRPr lang="en-US" sz="7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49888"/>
                  </a:ext>
                </a:extLst>
              </a:tr>
              <a:tr h="5727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Foundation and  Architecture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A detailed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Deployment Plan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and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Automation Assessment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that meets enterprise security and scaling standards.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Analysis of Cluster architecture, sizing, HA/DR considerations, and execution environment lifecycle.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086898"/>
                  </a:ext>
                </a:extLst>
              </a:tr>
              <a:tr h="5727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Governance and Security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Strategy for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Authentication and Secure Credential Management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and a plan for integrating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Compliance and Governance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workflows.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Review of User/Group and RBAC requirements; Source Code Management (Git) and Ansible Project layout strategy.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545040"/>
                  </a:ext>
                </a:extLst>
              </a:tr>
              <a:tr h="5727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Use Case Identification</a:t>
                      </a:r>
                      <a:endParaRPr lang="en-US" sz="7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A catalog of high-value automation use cases prioritized for immediate </a:t>
                      </a: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Aptos"/>
                        </a:rPr>
                        <a:t>OpEx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reduction and accelerated delivery.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Focus on: Infrastructure provisioning, Configuration Management, Security workflow orchestration, and Network automation.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25260"/>
                  </a:ext>
                </a:extLst>
              </a:tr>
              <a:tr h="5727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Integration and Visibility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Recommendations for integrating with existing tools (CMDB, Monitoring) and leveraging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Event-driven triggers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for true AIOps capability.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700" b="0" i="0" u="none" strike="noStrike" noProof="0" dirty="0">
                          <a:latin typeface="Aptos"/>
                        </a:rPr>
                        <a:t>Analysis of 3rd party integrations, Webhooks, Dynamic Inventories, and Notifications/Alerting.</a:t>
                      </a:r>
                      <a:endParaRPr lang="en-US" sz="7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910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799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A8656F8D8DD459006F7ACAC812BF0" ma:contentTypeVersion="12" ma:contentTypeDescription="Create a new document." ma:contentTypeScope="" ma:versionID="e663b771050ae7c42e087a0148bf404d">
  <xsd:schema xmlns:xsd="http://www.w3.org/2001/XMLSchema" xmlns:xs="http://www.w3.org/2001/XMLSchema" xmlns:p="http://schemas.microsoft.com/office/2006/metadata/properties" xmlns:ns2="4f0b526a-32ed-43a0-8dfb-7d5f43d4fb2b" xmlns:ns3="bb043a7b-98f5-43f6-86d2-45bf2ba12613" targetNamespace="http://schemas.microsoft.com/office/2006/metadata/properties" ma:root="true" ma:fieldsID="93d9fd4868c5f4ce212189ce0736499c" ns2:_="" ns3:_="">
    <xsd:import namespace="4f0b526a-32ed-43a0-8dfb-7d5f43d4fb2b"/>
    <xsd:import namespace="bb043a7b-98f5-43f6-86d2-45bf2ba12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b526a-32ed-43a0-8dfb-7d5f43d4f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43a7b-98f5-43f6-86d2-45bf2ba12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042E00-1235-4678-911F-532920DFE3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69EB19-ED60-45DD-8975-1B57276BD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F2CA9-7706-499E-95F7-098B907569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b526a-32ed-43a0-8dfb-7d5f43d4fb2b"/>
    <ds:schemaRef ds:uri="bb043a7b-98f5-43f6-86d2-45bf2ba12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1498</TotalTime>
  <Words>370</Words>
  <Application>Microsoft Office PowerPoint</Application>
  <PresentationFormat>Letter Paper (8.5x11 in)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Aptos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Murphy</dc:creator>
  <cp:lastModifiedBy>LJ Hambly</cp:lastModifiedBy>
  <cp:revision>177</cp:revision>
  <cp:lastPrinted>2025-10-08T03:52:03Z</cp:lastPrinted>
  <dcterms:created xsi:type="dcterms:W3CDTF">2025-10-08T03:50:06Z</dcterms:created>
  <dcterms:modified xsi:type="dcterms:W3CDTF">2025-10-14T21:25:39Z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0x01010084FA8656F8D8DD459006F7ACAC812BF0</vt:lpwstr>
  </property>
</Properties>
</file>