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73" r:id="rId7"/>
    <p:sldId id="261" r:id="rId8"/>
    <p:sldId id="275" r:id="rId9"/>
    <p:sldId id="265" r:id="rId10"/>
    <p:sldId id="262" r:id="rId11"/>
    <p:sldId id="269" r:id="rId12"/>
    <p:sldId id="270" r:id="rId13"/>
    <p:sldId id="271" r:id="rId14"/>
    <p:sldId id="274" r:id="rId15"/>
    <p:sldId id="263" r:id="rId1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73"/>
    <p:restoredTop sz="94679"/>
  </p:normalViewPr>
  <p:slideViewPr>
    <p:cSldViewPr snapToGrid="0">
      <p:cViewPr varScale="1">
        <p:scale>
          <a:sx n="104" d="100"/>
          <a:sy n="104" d="100"/>
        </p:scale>
        <p:origin x="424"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94BB4D-A44F-6746-94FA-0342A4692BC4}" type="datetimeFigureOut">
              <a:rPr lang="de-DE" smtClean="0"/>
              <a:t>22.06.26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C915BA-5B29-E748-AE65-4D182B34DB5B}" type="slidenum">
              <a:rPr lang="de-DE" smtClean="0"/>
              <a:t>‹Nr.›</a:t>
            </a:fld>
            <a:endParaRPr lang="de-DE"/>
          </a:p>
        </p:txBody>
      </p:sp>
    </p:spTree>
    <p:extLst>
      <p:ext uri="{BB962C8B-B14F-4D97-AF65-F5344CB8AC3E}">
        <p14:creationId xmlns:p14="http://schemas.microsoft.com/office/powerpoint/2010/main" val="4017743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B1C915BA-5B29-E748-AE65-4D182B34DB5B}" type="slidenum">
              <a:rPr lang="de-DE" smtClean="0"/>
              <a:t>5</a:t>
            </a:fld>
            <a:endParaRPr lang="de-DE"/>
          </a:p>
        </p:txBody>
      </p:sp>
    </p:spTree>
    <p:extLst>
      <p:ext uri="{BB962C8B-B14F-4D97-AF65-F5344CB8AC3E}">
        <p14:creationId xmlns:p14="http://schemas.microsoft.com/office/powerpoint/2010/main" val="849352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7786E2-1C1B-DF52-E9D9-888A53B45102}"/>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1409DBE0-7DFE-C51F-F018-0EE630A5CA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B690A9D5-12A3-FCF0-743C-87282E1D7C2C}"/>
              </a:ext>
            </a:extLst>
          </p:cNvPr>
          <p:cNvSpPr>
            <a:spLocks noGrp="1"/>
          </p:cNvSpPr>
          <p:nvPr>
            <p:ph type="dt" sz="half" idx="10"/>
          </p:nvPr>
        </p:nvSpPr>
        <p:spPr/>
        <p:txBody>
          <a:bodyPr/>
          <a:lstStyle/>
          <a:p>
            <a:fld id="{27F1EA61-D1EE-DA42-A7BC-95FB4D5AF43F}" type="datetimeFigureOut">
              <a:rPr lang="de-DE" smtClean="0"/>
              <a:t>22.06.26</a:t>
            </a:fld>
            <a:endParaRPr lang="de-DE"/>
          </a:p>
        </p:txBody>
      </p:sp>
      <p:sp>
        <p:nvSpPr>
          <p:cNvPr id="5" name="Fußzeilenplatzhalter 4">
            <a:extLst>
              <a:ext uri="{FF2B5EF4-FFF2-40B4-BE49-F238E27FC236}">
                <a16:creationId xmlns:a16="http://schemas.microsoft.com/office/drawing/2014/main" id="{5A0F87D2-CE1F-2A26-0EA6-19FA675F276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8E352DF-7139-AB44-FADD-00182E770E03}"/>
              </a:ext>
            </a:extLst>
          </p:cNvPr>
          <p:cNvSpPr>
            <a:spLocks noGrp="1"/>
          </p:cNvSpPr>
          <p:nvPr>
            <p:ph type="sldNum" sz="quarter" idx="12"/>
          </p:nvPr>
        </p:nvSpPr>
        <p:spPr/>
        <p:txBody>
          <a:bodyPr/>
          <a:lstStyle/>
          <a:p>
            <a:fld id="{A7648636-BB6C-2A4B-BF9B-5C998F4AC4EA}" type="slidenum">
              <a:rPr lang="de-DE" smtClean="0"/>
              <a:t>‹Nr.›</a:t>
            </a:fld>
            <a:endParaRPr lang="de-DE"/>
          </a:p>
        </p:txBody>
      </p:sp>
    </p:spTree>
    <p:extLst>
      <p:ext uri="{BB962C8B-B14F-4D97-AF65-F5344CB8AC3E}">
        <p14:creationId xmlns:p14="http://schemas.microsoft.com/office/powerpoint/2010/main" val="3999322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6C2601-CDD8-AB2C-2D96-83A891D35B7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E38D1B6F-A41F-DD58-87BD-A576F10311F3}"/>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BEDBBAE-60A3-2EC1-ED05-0158DC3C89BD}"/>
              </a:ext>
            </a:extLst>
          </p:cNvPr>
          <p:cNvSpPr>
            <a:spLocks noGrp="1"/>
          </p:cNvSpPr>
          <p:nvPr>
            <p:ph type="dt" sz="half" idx="10"/>
          </p:nvPr>
        </p:nvSpPr>
        <p:spPr/>
        <p:txBody>
          <a:bodyPr/>
          <a:lstStyle/>
          <a:p>
            <a:fld id="{27F1EA61-D1EE-DA42-A7BC-95FB4D5AF43F}" type="datetimeFigureOut">
              <a:rPr lang="de-DE" smtClean="0"/>
              <a:t>22.06.26</a:t>
            </a:fld>
            <a:endParaRPr lang="de-DE"/>
          </a:p>
        </p:txBody>
      </p:sp>
      <p:sp>
        <p:nvSpPr>
          <p:cNvPr id="5" name="Fußzeilenplatzhalter 4">
            <a:extLst>
              <a:ext uri="{FF2B5EF4-FFF2-40B4-BE49-F238E27FC236}">
                <a16:creationId xmlns:a16="http://schemas.microsoft.com/office/drawing/2014/main" id="{67CDBEDF-F2A6-CAA5-8A8B-1AC2FAFABD4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02A60C8-0AFA-4D01-4C23-89024808E749}"/>
              </a:ext>
            </a:extLst>
          </p:cNvPr>
          <p:cNvSpPr>
            <a:spLocks noGrp="1"/>
          </p:cNvSpPr>
          <p:nvPr>
            <p:ph type="sldNum" sz="quarter" idx="12"/>
          </p:nvPr>
        </p:nvSpPr>
        <p:spPr/>
        <p:txBody>
          <a:bodyPr/>
          <a:lstStyle/>
          <a:p>
            <a:fld id="{A7648636-BB6C-2A4B-BF9B-5C998F4AC4EA}" type="slidenum">
              <a:rPr lang="de-DE" smtClean="0"/>
              <a:t>‹Nr.›</a:t>
            </a:fld>
            <a:endParaRPr lang="de-DE"/>
          </a:p>
        </p:txBody>
      </p:sp>
    </p:spTree>
    <p:extLst>
      <p:ext uri="{BB962C8B-B14F-4D97-AF65-F5344CB8AC3E}">
        <p14:creationId xmlns:p14="http://schemas.microsoft.com/office/powerpoint/2010/main" val="1031684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4DB5337-48CB-873D-9718-5AFEB283A7A6}"/>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56B8616-6709-6740-053D-79CBA856BC02}"/>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AD67A68-CB4D-CCBB-39CB-F0A9C117C735}"/>
              </a:ext>
            </a:extLst>
          </p:cNvPr>
          <p:cNvSpPr>
            <a:spLocks noGrp="1"/>
          </p:cNvSpPr>
          <p:nvPr>
            <p:ph type="dt" sz="half" idx="10"/>
          </p:nvPr>
        </p:nvSpPr>
        <p:spPr/>
        <p:txBody>
          <a:bodyPr/>
          <a:lstStyle/>
          <a:p>
            <a:fld id="{27F1EA61-D1EE-DA42-A7BC-95FB4D5AF43F}" type="datetimeFigureOut">
              <a:rPr lang="de-DE" smtClean="0"/>
              <a:t>22.06.26</a:t>
            </a:fld>
            <a:endParaRPr lang="de-DE"/>
          </a:p>
        </p:txBody>
      </p:sp>
      <p:sp>
        <p:nvSpPr>
          <p:cNvPr id="5" name="Fußzeilenplatzhalter 4">
            <a:extLst>
              <a:ext uri="{FF2B5EF4-FFF2-40B4-BE49-F238E27FC236}">
                <a16:creationId xmlns:a16="http://schemas.microsoft.com/office/drawing/2014/main" id="{E7CC24EE-17C7-F141-2639-FD052EC6A23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9AABE2D-314D-FBC0-14C4-DE107EC040A9}"/>
              </a:ext>
            </a:extLst>
          </p:cNvPr>
          <p:cNvSpPr>
            <a:spLocks noGrp="1"/>
          </p:cNvSpPr>
          <p:nvPr>
            <p:ph type="sldNum" sz="quarter" idx="12"/>
          </p:nvPr>
        </p:nvSpPr>
        <p:spPr/>
        <p:txBody>
          <a:bodyPr/>
          <a:lstStyle/>
          <a:p>
            <a:fld id="{A7648636-BB6C-2A4B-BF9B-5C998F4AC4EA}" type="slidenum">
              <a:rPr lang="de-DE" smtClean="0"/>
              <a:t>‹Nr.›</a:t>
            </a:fld>
            <a:endParaRPr lang="de-DE"/>
          </a:p>
        </p:txBody>
      </p:sp>
    </p:spTree>
    <p:extLst>
      <p:ext uri="{BB962C8B-B14F-4D97-AF65-F5344CB8AC3E}">
        <p14:creationId xmlns:p14="http://schemas.microsoft.com/office/powerpoint/2010/main" val="2779322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56AFE5-A1B3-CEEF-A9DA-966B6481274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F83AD49-6F6F-5CAC-CEBA-5C480910AD2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995892-F90C-6D9D-7848-A072A68E51E2}"/>
              </a:ext>
            </a:extLst>
          </p:cNvPr>
          <p:cNvSpPr>
            <a:spLocks noGrp="1"/>
          </p:cNvSpPr>
          <p:nvPr>
            <p:ph type="dt" sz="half" idx="10"/>
          </p:nvPr>
        </p:nvSpPr>
        <p:spPr/>
        <p:txBody>
          <a:bodyPr/>
          <a:lstStyle/>
          <a:p>
            <a:fld id="{27F1EA61-D1EE-DA42-A7BC-95FB4D5AF43F}" type="datetimeFigureOut">
              <a:rPr lang="de-DE" smtClean="0"/>
              <a:t>22.06.26</a:t>
            </a:fld>
            <a:endParaRPr lang="de-DE"/>
          </a:p>
        </p:txBody>
      </p:sp>
      <p:sp>
        <p:nvSpPr>
          <p:cNvPr id="5" name="Fußzeilenplatzhalter 4">
            <a:extLst>
              <a:ext uri="{FF2B5EF4-FFF2-40B4-BE49-F238E27FC236}">
                <a16:creationId xmlns:a16="http://schemas.microsoft.com/office/drawing/2014/main" id="{863647D5-2E07-F55F-685C-D6E53E918E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DD0FB52-3EF1-DA3C-B124-CE7F27901B97}"/>
              </a:ext>
            </a:extLst>
          </p:cNvPr>
          <p:cNvSpPr>
            <a:spLocks noGrp="1"/>
          </p:cNvSpPr>
          <p:nvPr>
            <p:ph type="sldNum" sz="quarter" idx="12"/>
          </p:nvPr>
        </p:nvSpPr>
        <p:spPr/>
        <p:txBody>
          <a:bodyPr/>
          <a:lstStyle/>
          <a:p>
            <a:fld id="{A7648636-BB6C-2A4B-BF9B-5C998F4AC4EA}" type="slidenum">
              <a:rPr lang="de-DE" smtClean="0"/>
              <a:t>‹Nr.›</a:t>
            </a:fld>
            <a:endParaRPr lang="de-DE"/>
          </a:p>
        </p:txBody>
      </p:sp>
    </p:spTree>
    <p:extLst>
      <p:ext uri="{BB962C8B-B14F-4D97-AF65-F5344CB8AC3E}">
        <p14:creationId xmlns:p14="http://schemas.microsoft.com/office/powerpoint/2010/main" val="2555221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D9C2B1-8AD6-2D12-53AA-54E03B89FFB9}"/>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FD513BF8-9A9F-9178-57BA-A9DFB2C3A20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1DF25668-3187-D622-F4D3-9B36222B5DD1}"/>
              </a:ext>
            </a:extLst>
          </p:cNvPr>
          <p:cNvSpPr>
            <a:spLocks noGrp="1"/>
          </p:cNvSpPr>
          <p:nvPr>
            <p:ph type="dt" sz="half" idx="10"/>
          </p:nvPr>
        </p:nvSpPr>
        <p:spPr/>
        <p:txBody>
          <a:bodyPr/>
          <a:lstStyle/>
          <a:p>
            <a:fld id="{27F1EA61-D1EE-DA42-A7BC-95FB4D5AF43F}" type="datetimeFigureOut">
              <a:rPr lang="de-DE" smtClean="0"/>
              <a:t>22.06.26</a:t>
            </a:fld>
            <a:endParaRPr lang="de-DE"/>
          </a:p>
        </p:txBody>
      </p:sp>
      <p:sp>
        <p:nvSpPr>
          <p:cNvPr id="5" name="Fußzeilenplatzhalter 4">
            <a:extLst>
              <a:ext uri="{FF2B5EF4-FFF2-40B4-BE49-F238E27FC236}">
                <a16:creationId xmlns:a16="http://schemas.microsoft.com/office/drawing/2014/main" id="{7CDCFF11-6CBB-DBB8-EC28-6300CF21CCA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FC60FD4-0D3D-9EE1-11D1-8BE52D93ECC0}"/>
              </a:ext>
            </a:extLst>
          </p:cNvPr>
          <p:cNvSpPr>
            <a:spLocks noGrp="1"/>
          </p:cNvSpPr>
          <p:nvPr>
            <p:ph type="sldNum" sz="quarter" idx="12"/>
          </p:nvPr>
        </p:nvSpPr>
        <p:spPr/>
        <p:txBody>
          <a:bodyPr/>
          <a:lstStyle/>
          <a:p>
            <a:fld id="{A7648636-BB6C-2A4B-BF9B-5C998F4AC4EA}" type="slidenum">
              <a:rPr lang="de-DE" smtClean="0"/>
              <a:t>‹Nr.›</a:t>
            </a:fld>
            <a:endParaRPr lang="de-DE"/>
          </a:p>
        </p:txBody>
      </p:sp>
    </p:spTree>
    <p:extLst>
      <p:ext uri="{BB962C8B-B14F-4D97-AF65-F5344CB8AC3E}">
        <p14:creationId xmlns:p14="http://schemas.microsoft.com/office/powerpoint/2010/main" val="3518676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31C1E1-24C9-61F9-A2DF-A6585AAA380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05EDE10-5766-3911-18B0-B51BF43E91B9}"/>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3E36C23-92C7-8A94-CA0A-BC59859A8CCC}"/>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84A20F8-BDB5-F524-214A-542F3007933A}"/>
              </a:ext>
            </a:extLst>
          </p:cNvPr>
          <p:cNvSpPr>
            <a:spLocks noGrp="1"/>
          </p:cNvSpPr>
          <p:nvPr>
            <p:ph type="dt" sz="half" idx="10"/>
          </p:nvPr>
        </p:nvSpPr>
        <p:spPr/>
        <p:txBody>
          <a:bodyPr/>
          <a:lstStyle/>
          <a:p>
            <a:fld id="{27F1EA61-D1EE-DA42-A7BC-95FB4D5AF43F}" type="datetimeFigureOut">
              <a:rPr lang="de-DE" smtClean="0"/>
              <a:t>22.06.26</a:t>
            </a:fld>
            <a:endParaRPr lang="de-DE"/>
          </a:p>
        </p:txBody>
      </p:sp>
      <p:sp>
        <p:nvSpPr>
          <p:cNvPr id="6" name="Fußzeilenplatzhalter 5">
            <a:extLst>
              <a:ext uri="{FF2B5EF4-FFF2-40B4-BE49-F238E27FC236}">
                <a16:creationId xmlns:a16="http://schemas.microsoft.com/office/drawing/2014/main" id="{FC63E4B7-221B-64FA-5690-6FED3F639BC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FF4454-321E-6037-5F9A-1D80D8ACFBB3}"/>
              </a:ext>
            </a:extLst>
          </p:cNvPr>
          <p:cNvSpPr>
            <a:spLocks noGrp="1"/>
          </p:cNvSpPr>
          <p:nvPr>
            <p:ph type="sldNum" sz="quarter" idx="12"/>
          </p:nvPr>
        </p:nvSpPr>
        <p:spPr/>
        <p:txBody>
          <a:bodyPr/>
          <a:lstStyle/>
          <a:p>
            <a:fld id="{A7648636-BB6C-2A4B-BF9B-5C998F4AC4EA}" type="slidenum">
              <a:rPr lang="de-DE" smtClean="0"/>
              <a:t>‹Nr.›</a:t>
            </a:fld>
            <a:endParaRPr lang="de-DE"/>
          </a:p>
        </p:txBody>
      </p:sp>
    </p:spTree>
    <p:extLst>
      <p:ext uri="{BB962C8B-B14F-4D97-AF65-F5344CB8AC3E}">
        <p14:creationId xmlns:p14="http://schemas.microsoft.com/office/powerpoint/2010/main" val="1340308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2FD82C-999E-B020-855E-DD3C884044D9}"/>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E716A5CE-DC5E-8061-BB9F-9CE0B8BD79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09886F79-79C0-14D1-4346-C893BE950BDA}"/>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165D5B29-E1AE-3B42-3D29-F736E2CFB0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4DC0B956-B8CA-834C-EFBA-08F95F58DC52}"/>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60409429-A408-2607-14B6-FC762BA3DAC3}"/>
              </a:ext>
            </a:extLst>
          </p:cNvPr>
          <p:cNvSpPr>
            <a:spLocks noGrp="1"/>
          </p:cNvSpPr>
          <p:nvPr>
            <p:ph type="dt" sz="half" idx="10"/>
          </p:nvPr>
        </p:nvSpPr>
        <p:spPr/>
        <p:txBody>
          <a:bodyPr/>
          <a:lstStyle/>
          <a:p>
            <a:fld id="{27F1EA61-D1EE-DA42-A7BC-95FB4D5AF43F}" type="datetimeFigureOut">
              <a:rPr lang="de-DE" smtClean="0"/>
              <a:t>22.06.26</a:t>
            </a:fld>
            <a:endParaRPr lang="de-DE"/>
          </a:p>
        </p:txBody>
      </p:sp>
      <p:sp>
        <p:nvSpPr>
          <p:cNvPr id="8" name="Fußzeilenplatzhalter 7">
            <a:extLst>
              <a:ext uri="{FF2B5EF4-FFF2-40B4-BE49-F238E27FC236}">
                <a16:creationId xmlns:a16="http://schemas.microsoft.com/office/drawing/2014/main" id="{56D2DA50-B480-DE10-0318-B289C531084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C33C123C-5262-4813-231E-48BB6F4EAA83}"/>
              </a:ext>
            </a:extLst>
          </p:cNvPr>
          <p:cNvSpPr>
            <a:spLocks noGrp="1"/>
          </p:cNvSpPr>
          <p:nvPr>
            <p:ph type="sldNum" sz="quarter" idx="12"/>
          </p:nvPr>
        </p:nvSpPr>
        <p:spPr/>
        <p:txBody>
          <a:bodyPr/>
          <a:lstStyle/>
          <a:p>
            <a:fld id="{A7648636-BB6C-2A4B-BF9B-5C998F4AC4EA}" type="slidenum">
              <a:rPr lang="de-DE" smtClean="0"/>
              <a:t>‹Nr.›</a:t>
            </a:fld>
            <a:endParaRPr lang="de-DE"/>
          </a:p>
        </p:txBody>
      </p:sp>
    </p:spTree>
    <p:extLst>
      <p:ext uri="{BB962C8B-B14F-4D97-AF65-F5344CB8AC3E}">
        <p14:creationId xmlns:p14="http://schemas.microsoft.com/office/powerpoint/2010/main" val="2475678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D5A306-CABD-7120-78E3-04CB5D6C7F24}"/>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5DD778-9A49-5D77-BB6B-EF194E19EE02}"/>
              </a:ext>
            </a:extLst>
          </p:cNvPr>
          <p:cNvSpPr>
            <a:spLocks noGrp="1"/>
          </p:cNvSpPr>
          <p:nvPr>
            <p:ph type="dt" sz="half" idx="10"/>
          </p:nvPr>
        </p:nvSpPr>
        <p:spPr/>
        <p:txBody>
          <a:bodyPr/>
          <a:lstStyle/>
          <a:p>
            <a:fld id="{27F1EA61-D1EE-DA42-A7BC-95FB4D5AF43F}" type="datetimeFigureOut">
              <a:rPr lang="de-DE" smtClean="0"/>
              <a:t>22.06.26</a:t>
            </a:fld>
            <a:endParaRPr lang="de-DE"/>
          </a:p>
        </p:txBody>
      </p:sp>
      <p:sp>
        <p:nvSpPr>
          <p:cNvPr id="4" name="Fußzeilenplatzhalter 3">
            <a:extLst>
              <a:ext uri="{FF2B5EF4-FFF2-40B4-BE49-F238E27FC236}">
                <a16:creationId xmlns:a16="http://schemas.microsoft.com/office/drawing/2014/main" id="{CC45FDBE-E2FA-A1EA-D89E-21C62DD5C207}"/>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D740EB7-1879-244E-8D14-C3D7F86E599D}"/>
              </a:ext>
            </a:extLst>
          </p:cNvPr>
          <p:cNvSpPr>
            <a:spLocks noGrp="1"/>
          </p:cNvSpPr>
          <p:nvPr>
            <p:ph type="sldNum" sz="quarter" idx="12"/>
          </p:nvPr>
        </p:nvSpPr>
        <p:spPr/>
        <p:txBody>
          <a:bodyPr/>
          <a:lstStyle/>
          <a:p>
            <a:fld id="{A7648636-BB6C-2A4B-BF9B-5C998F4AC4EA}" type="slidenum">
              <a:rPr lang="de-DE" smtClean="0"/>
              <a:t>‹Nr.›</a:t>
            </a:fld>
            <a:endParaRPr lang="de-DE"/>
          </a:p>
        </p:txBody>
      </p:sp>
    </p:spTree>
    <p:extLst>
      <p:ext uri="{BB962C8B-B14F-4D97-AF65-F5344CB8AC3E}">
        <p14:creationId xmlns:p14="http://schemas.microsoft.com/office/powerpoint/2010/main" val="151888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694AF5A-47B5-F29F-FDBB-0CF0E3940A6A}"/>
              </a:ext>
            </a:extLst>
          </p:cNvPr>
          <p:cNvSpPr>
            <a:spLocks noGrp="1"/>
          </p:cNvSpPr>
          <p:nvPr>
            <p:ph type="dt" sz="half" idx="10"/>
          </p:nvPr>
        </p:nvSpPr>
        <p:spPr/>
        <p:txBody>
          <a:bodyPr/>
          <a:lstStyle/>
          <a:p>
            <a:fld id="{27F1EA61-D1EE-DA42-A7BC-95FB4D5AF43F}" type="datetimeFigureOut">
              <a:rPr lang="de-DE" smtClean="0"/>
              <a:t>22.06.26</a:t>
            </a:fld>
            <a:endParaRPr lang="de-DE"/>
          </a:p>
        </p:txBody>
      </p:sp>
      <p:sp>
        <p:nvSpPr>
          <p:cNvPr id="3" name="Fußzeilenplatzhalter 2">
            <a:extLst>
              <a:ext uri="{FF2B5EF4-FFF2-40B4-BE49-F238E27FC236}">
                <a16:creationId xmlns:a16="http://schemas.microsoft.com/office/drawing/2014/main" id="{6AF24E9C-10E1-A598-F8C7-2257407365DD}"/>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B522B71E-6A22-CBC4-3E21-9E8135A41F54}"/>
              </a:ext>
            </a:extLst>
          </p:cNvPr>
          <p:cNvSpPr>
            <a:spLocks noGrp="1"/>
          </p:cNvSpPr>
          <p:nvPr>
            <p:ph type="sldNum" sz="quarter" idx="12"/>
          </p:nvPr>
        </p:nvSpPr>
        <p:spPr/>
        <p:txBody>
          <a:bodyPr/>
          <a:lstStyle/>
          <a:p>
            <a:fld id="{A7648636-BB6C-2A4B-BF9B-5C998F4AC4EA}" type="slidenum">
              <a:rPr lang="de-DE" smtClean="0"/>
              <a:t>‹Nr.›</a:t>
            </a:fld>
            <a:endParaRPr lang="de-DE"/>
          </a:p>
        </p:txBody>
      </p:sp>
    </p:spTree>
    <p:extLst>
      <p:ext uri="{BB962C8B-B14F-4D97-AF65-F5344CB8AC3E}">
        <p14:creationId xmlns:p14="http://schemas.microsoft.com/office/powerpoint/2010/main" val="267099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988C22-B178-C4B3-A5A2-641803B59A3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A0D5FF0B-A593-075E-F6E5-7B817E990C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DC2D476C-22DA-20B4-C8AB-1BA4CC7A8C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4ED476E-D3E0-26E9-2599-CFFD441DB69E}"/>
              </a:ext>
            </a:extLst>
          </p:cNvPr>
          <p:cNvSpPr>
            <a:spLocks noGrp="1"/>
          </p:cNvSpPr>
          <p:nvPr>
            <p:ph type="dt" sz="half" idx="10"/>
          </p:nvPr>
        </p:nvSpPr>
        <p:spPr/>
        <p:txBody>
          <a:bodyPr/>
          <a:lstStyle/>
          <a:p>
            <a:fld id="{27F1EA61-D1EE-DA42-A7BC-95FB4D5AF43F}" type="datetimeFigureOut">
              <a:rPr lang="de-DE" smtClean="0"/>
              <a:t>22.06.26</a:t>
            </a:fld>
            <a:endParaRPr lang="de-DE"/>
          </a:p>
        </p:txBody>
      </p:sp>
      <p:sp>
        <p:nvSpPr>
          <p:cNvPr id="6" name="Fußzeilenplatzhalter 5">
            <a:extLst>
              <a:ext uri="{FF2B5EF4-FFF2-40B4-BE49-F238E27FC236}">
                <a16:creationId xmlns:a16="http://schemas.microsoft.com/office/drawing/2014/main" id="{9BD7798F-3A14-E371-ABC8-0B7443B4421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BBC5442-AE24-0875-297E-B507BED20443}"/>
              </a:ext>
            </a:extLst>
          </p:cNvPr>
          <p:cNvSpPr>
            <a:spLocks noGrp="1"/>
          </p:cNvSpPr>
          <p:nvPr>
            <p:ph type="sldNum" sz="quarter" idx="12"/>
          </p:nvPr>
        </p:nvSpPr>
        <p:spPr/>
        <p:txBody>
          <a:bodyPr/>
          <a:lstStyle/>
          <a:p>
            <a:fld id="{A7648636-BB6C-2A4B-BF9B-5C998F4AC4EA}" type="slidenum">
              <a:rPr lang="de-DE" smtClean="0"/>
              <a:t>‹Nr.›</a:t>
            </a:fld>
            <a:endParaRPr lang="de-DE"/>
          </a:p>
        </p:txBody>
      </p:sp>
    </p:spTree>
    <p:extLst>
      <p:ext uri="{BB962C8B-B14F-4D97-AF65-F5344CB8AC3E}">
        <p14:creationId xmlns:p14="http://schemas.microsoft.com/office/powerpoint/2010/main" val="3231994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09DF4A-109C-2246-AD6A-B9C5281E70F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C6289569-E17A-D1AB-15CE-EC3FE7BDD0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733D6A6-7141-4527-05D4-8B4467D51B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C1DAB1F-00D4-B5A7-695F-E2F194CF0794}"/>
              </a:ext>
            </a:extLst>
          </p:cNvPr>
          <p:cNvSpPr>
            <a:spLocks noGrp="1"/>
          </p:cNvSpPr>
          <p:nvPr>
            <p:ph type="dt" sz="half" idx="10"/>
          </p:nvPr>
        </p:nvSpPr>
        <p:spPr/>
        <p:txBody>
          <a:bodyPr/>
          <a:lstStyle/>
          <a:p>
            <a:fld id="{27F1EA61-D1EE-DA42-A7BC-95FB4D5AF43F}" type="datetimeFigureOut">
              <a:rPr lang="de-DE" smtClean="0"/>
              <a:t>22.06.26</a:t>
            </a:fld>
            <a:endParaRPr lang="de-DE"/>
          </a:p>
        </p:txBody>
      </p:sp>
      <p:sp>
        <p:nvSpPr>
          <p:cNvPr id="6" name="Fußzeilenplatzhalter 5">
            <a:extLst>
              <a:ext uri="{FF2B5EF4-FFF2-40B4-BE49-F238E27FC236}">
                <a16:creationId xmlns:a16="http://schemas.microsoft.com/office/drawing/2014/main" id="{F9904D2E-3645-9E79-4650-18E2A120026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8D20C98-1CE6-C0DA-06F8-E5B4AFC55417}"/>
              </a:ext>
            </a:extLst>
          </p:cNvPr>
          <p:cNvSpPr>
            <a:spLocks noGrp="1"/>
          </p:cNvSpPr>
          <p:nvPr>
            <p:ph type="sldNum" sz="quarter" idx="12"/>
          </p:nvPr>
        </p:nvSpPr>
        <p:spPr/>
        <p:txBody>
          <a:bodyPr/>
          <a:lstStyle/>
          <a:p>
            <a:fld id="{A7648636-BB6C-2A4B-BF9B-5C998F4AC4EA}" type="slidenum">
              <a:rPr lang="de-DE" smtClean="0"/>
              <a:t>‹Nr.›</a:t>
            </a:fld>
            <a:endParaRPr lang="de-DE"/>
          </a:p>
        </p:txBody>
      </p:sp>
    </p:spTree>
    <p:extLst>
      <p:ext uri="{BB962C8B-B14F-4D97-AF65-F5344CB8AC3E}">
        <p14:creationId xmlns:p14="http://schemas.microsoft.com/office/powerpoint/2010/main" val="3898877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1174827-4BFC-1072-253A-566085F536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3F66616D-4115-9534-AFC0-7AFE1A5368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C108DDA-AB92-A67D-C667-F63B6CC56C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7F1EA61-D1EE-DA42-A7BC-95FB4D5AF43F}" type="datetimeFigureOut">
              <a:rPr lang="de-DE" smtClean="0"/>
              <a:t>22.06.26</a:t>
            </a:fld>
            <a:endParaRPr lang="de-DE"/>
          </a:p>
        </p:txBody>
      </p:sp>
      <p:sp>
        <p:nvSpPr>
          <p:cNvPr id="5" name="Fußzeilenplatzhalter 4">
            <a:extLst>
              <a:ext uri="{FF2B5EF4-FFF2-40B4-BE49-F238E27FC236}">
                <a16:creationId xmlns:a16="http://schemas.microsoft.com/office/drawing/2014/main" id="{83D51929-CB5F-63EA-D3CF-A12339C07C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5A86BF56-AF72-C550-A668-11200EE809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7648636-BB6C-2A4B-BF9B-5C998F4AC4EA}" type="slidenum">
              <a:rPr lang="de-DE" smtClean="0"/>
              <a:t>‹Nr.›</a:t>
            </a:fld>
            <a:endParaRPr lang="de-DE"/>
          </a:p>
        </p:txBody>
      </p:sp>
    </p:spTree>
    <p:extLst>
      <p:ext uri="{BB962C8B-B14F-4D97-AF65-F5344CB8AC3E}">
        <p14:creationId xmlns:p14="http://schemas.microsoft.com/office/powerpoint/2010/main" val="3304612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3AA983-193C-DB25-28D4-1728394F163E}"/>
              </a:ext>
            </a:extLst>
          </p:cNvPr>
          <p:cNvSpPr>
            <a:spLocks noGrp="1"/>
          </p:cNvSpPr>
          <p:nvPr>
            <p:ph type="ctrTitle"/>
          </p:nvPr>
        </p:nvSpPr>
        <p:spPr/>
        <p:txBody>
          <a:bodyPr/>
          <a:lstStyle/>
          <a:p>
            <a:r>
              <a:rPr lang="de-DE" sz="4800" b="1" dirty="0">
                <a:solidFill>
                  <a:srgbClr val="77943C"/>
                </a:solidFill>
                <a:effectLst/>
                <a:latin typeface="Calibri-Bold"/>
                <a:ea typeface="Calibri" panose="020F0502020204030204" pitchFamily="34" charset="0"/>
                <a:cs typeface="Calibri-Bold"/>
              </a:rPr>
              <a:t>Waldgenossenschaft Remscheid eG</a:t>
            </a:r>
            <a:br>
              <a:rPr lang="de-DE" sz="1800" dirty="0">
                <a:effectLst/>
                <a:latin typeface="Sparkasse Rg"/>
                <a:ea typeface="Calibri" panose="020F0502020204030204" pitchFamily="34" charset="0"/>
                <a:cs typeface="Times New Roman" panose="02020603050405020304" pitchFamily="18" charset="0"/>
              </a:rPr>
            </a:br>
            <a:endParaRPr lang="de-DE" dirty="0"/>
          </a:p>
        </p:txBody>
      </p:sp>
      <p:sp>
        <p:nvSpPr>
          <p:cNvPr id="3" name="Untertitel 2">
            <a:extLst>
              <a:ext uri="{FF2B5EF4-FFF2-40B4-BE49-F238E27FC236}">
                <a16:creationId xmlns:a16="http://schemas.microsoft.com/office/drawing/2014/main" id="{59D86C25-DB00-4FC9-C201-01AE873B9EF5}"/>
              </a:ext>
            </a:extLst>
          </p:cNvPr>
          <p:cNvSpPr>
            <a:spLocks noGrp="1"/>
          </p:cNvSpPr>
          <p:nvPr>
            <p:ph type="subTitle" idx="1"/>
          </p:nvPr>
        </p:nvSpPr>
        <p:spPr/>
        <p:txBody>
          <a:bodyPr>
            <a:normAutofit fontScale="25000" lnSpcReduction="20000"/>
          </a:bodyPr>
          <a:lstStyle/>
          <a:p>
            <a:r>
              <a:rPr lang="de-DE" sz="5100" dirty="0">
                <a:latin typeface="Calibri" panose="020F0502020204030204" pitchFamily="34" charset="0"/>
                <a:cs typeface="Calibri" panose="020F0502020204030204" pitchFamily="34" charset="0"/>
              </a:rPr>
              <a:t>Generalversammlung am 27. Juni 2026</a:t>
            </a:r>
          </a:p>
          <a:p>
            <a:r>
              <a:rPr lang="de-DE" sz="5100" dirty="0">
                <a:latin typeface="Calibri" panose="020F0502020204030204" pitchFamily="34" charset="0"/>
                <a:cs typeface="Calibri" panose="020F0502020204030204" pitchFamily="34" charset="0"/>
              </a:rPr>
              <a:t>14.00 Uhr Waldkirche</a:t>
            </a:r>
          </a:p>
          <a:p>
            <a:r>
              <a:rPr lang="de-DE" sz="5100" dirty="0">
                <a:latin typeface="Calibri" panose="020F0502020204030204" pitchFamily="34" charset="0"/>
                <a:cs typeface="Calibri" panose="020F0502020204030204" pitchFamily="34" charset="0"/>
              </a:rPr>
              <a:t>Am Wallenberg 1, 42897 Remscheid</a:t>
            </a:r>
          </a:p>
          <a:p>
            <a:endParaRPr lang="de-DE" dirty="0"/>
          </a:p>
          <a:p>
            <a:r>
              <a:rPr lang="de-DE" sz="19200" dirty="0">
                <a:latin typeface="Calibri" panose="020F0502020204030204" pitchFamily="34" charset="0"/>
                <a:cs typeface="Calibri" panose="020F0502020204030204" pitchFamily="34" charset="0"/>
              </a:rPr>
              <a:t>Herzlich Willkommen</a:t>
            </a:r>
          </a:p>
        </p:txBody>
      </p:sp>
    </p:spTree>
    <p:extLst>
      <p:ext uri="{BB962C8B-B14F-4D97-AF65-F5344CB8AC3E}">
        <p14:creationId xmlns:p14="http://schemas.microsoft.com/office/powerpoint/2010/main" val="1160768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25CFD38D-C781-C10F-C7AA-6BBC44A3B61F}"/>
              </a:ext>
            </a:extLst>
          </p:cNvPr>
          <p:cNvSpPr>
            <a:spLocks noGrp="1"/>
          </p:cNvSpPr>
          <p:nvPr>
            <p:ph idx="1"/>
          </p:nvPr>
        </p:nvSpPr>
        <p:spPr/>
        <p:txBody>
          <a:bodyPr>
            <a:normAutofit/>
          </a:bodyPr>
          <a:lstStyle/>
          <a:p>
            <a:r>
              <a:rPr lang="de-DE" dirty="0"/>
              <a:t>Vorstand und Aufsichtsrat schlagen der Generalversammlung Waldgenossenschaft Remscheid eG vor, durch Beschluss</a:t>
            </a:r>
          </a:p>
          <a:p>
            <a:r>
              <a:rPr lang="de-DE" dirty="0"/>
              <a:t>den Jahresüberschuss von insgesamt € 40.076,85  unter Berücksichtigung einer vorgeschriebenen Einstellung in die gesetzliche Rücklage </a:t>
            </a:r>
            <a:r>
              <a:rPr lang="de-DE" dirty="0" err="1"/>
              <a:t>i.H.v</a:t>
            </a:r>
            <a:r>
              <a:rPr lang="de-DE" dirty="0"/>
              <a:t> € 4.007,69 und </a:t>
            </a:r>
            <a:r>
              <a:rPr lang="de-DE" dirty="0" err="1"/>
              <a:t>i.H.v</a:t>
            </a:r>
            <a:r>
              <a:rPr lang="de-DE" dirty="0"/>
              <a:t> € 36.069,16 in die anderen (freiwilligen) Rücklagen der Bilanz einzustellen und somit das Eigenkapital der Waldgenossenschaft Remscheid eG weiter zu stärken.</a:t>
            </a:r>
          </a:p>
          <a:p>
            <a:r>
              <a:rPr lang="de-DE" dirty="0"/>
              <a:t>Nach Umsetzungen eines solchen Beschlusses betragen die Rücklagen der eG € 171.339,09</a:t>
            </a:r>
          </a:p>
          <a:p>
            <a:endParaRPr lang="de-DE" dirty="0"/>
          </a:p>
          <a:p>
            <a:endParaRPr lang="de-DE" dirty="0"/>
          </a:p>
        </p:txBody>
      </p:sp>
      <p:sp>
        <p:nvSpPr>
          <p:cNvPr id="4" name="Titel 1">
            <a:extLst>
              <a:ext uri="{FF2B5EF4-FFF2-40B4-BE49-F238E27FC236}">
                <a16:creationId xmlns:a16="http://schemas.microsoft.com/office/drawing/2014/main" id="{B13ABC6B-5343-B118-1F5F-538D9402F73C}"/>
              </a:ext>
            </a:extLst>
          </p:cNvPr>
          <p:cNvSpPr>
            <a:spLocks noGrp="1"/>
          </p:cNvSpPr>
          <p:nvPr>
            <p:ph type="title"/>
          </p:nvPr>
        </p:nvSpPr>
        <p:spPr/>
        <p:txBody>
          <a:bodyPr>
            <a:normAutofit/>
          </a:bodyPr>
          <a:lstStyle/>
          <a:p>
            <a:r>
              <a:rPr lang="de-DE" sz="4400" b="1" dirty="0">
                <a:solidFill>
                  <a:srgbClr val="77943C"/>
                </a:solidFill>
                <a:effectLst/>
                <a:latin typeface="Calibri-Bold"/>
                <a:ea typeface="Calibri" panose="020F0502020204030204" pitchFamily="34" charset="0"/>
                <a:cs typeface="Calibri-Bold"/>
              </a:rPr>
              <a:t>Waldgenossenschaft Remscheid eG</a:t>
            </a:r>
            <a:br>
              <a:rPr lang="de-DE" sz="4400" b="1" dirty="0">
                <a:solidFill>
                  <a:srgbClr val="77943C"/>
                </a:solidFill>
                <a:effectLst/>
                <a:latin typeface="Calibri-Bold"/>
                <a:ea typeface="Calibri" panose="020F0502020204030204" pitchFamily="34" charset="0"/>
                <a:cs typeface="Calibri-Bold"/>
              </a:rPr>
            </a:br>
            <a:r>
              <a:rPr lang="de-DE" sz="2000" b="1" dirty="0">
                <a:solidFill>
                  <a:srgbClr val="77943C"/>
                </a:solidFill>
                <a:latin typeface="Calibri-Bold"/>
                <a:ea typeface="Calibri" panose="020F0502020204030204" pitchFamily="34" charset="0"/>
                <a:cs typeface="Calibri-Bold"/>
              </a:rPr>
              <a:t>Verwendung des Bilanzgewinnes 2024</a:t>
            </a:r>
            <a:endParaRPr lang="de-DE" sz="2000" dirty="0"/>
          </a:p>
        </p:txBody>
      </p:sp>
    </p:spTree>
    <p:extLst>
      <p:ext uri="{BB962C8B-B14F-4D97-AF65-F5344CB8AC3E}">
        <p14:creationId xmlns:p14="http://schemas.microsoft.com/office/powerpoint/2010/main" val="50207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1A94E-13A0-C74B-317B-FD6A3A03C924}"/>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F144006A-5A65-C74D-FB2F-CA9D53C49959}"/>
              </a:ext>
            </a:extLst>
          </p:cNvPr>
          <p:cNvSpPr>
            <a:spLocks noGrp="1"/>
          </p:cNvSpPr>
          <p:nvPr>
            <p:ph idx="1"/>
          </p:nvPr>
        </p:nvSpPr>
        <p:spPr/>
        <p:txBody>
          <a:bodyPr>
            <a:normAutofit fontScale="92500" lnSpcReduction="10000"/>
          </a:bodyPr>
          <a:lstStyle/>
          <a:p>
            <a:endParaRPr lang="de-DE" dirty="0"/>
          </a:p>
          <a:p>
            <a:r>
              <a:rPr lang="de-DE" b="1" dirty="0"/>
              <a:t>Die Generalversammlung wird gebeten die in 2025 tätigen AufsichtsrätInnen</a:t>
            </a:r>
          </a:p>
          <a:p>
            <a:endParaRPr lang="de-DE" b="1" dirty="0"/>
          </a:p>
          <a:p>
            <a:r>
              <a:rPr lang="de-DE" b="1" dirty="0"/>
              <a:t>Ronald Paas 			- Vorsitzender</a:t>
            </a:r>
          </a:p>
          <a:p>
            <a:r>
              <a:rPr lang="de-DE" b="1" dirty="0"/>
              <a:t>Burkhard Kretschmann	- </a:t>
            </a:r>
            <a:r>
              <a:rPr lang="de-DE" b="1" dirty="0" err="1"/>
              <a:t>stvd</a:t>
            </a:r>
            <a:r>
              <a:rPr lang="de-DE" b="1" dirty="0"/>
              <a:t>. Vorsitzender (bis 01.11.2025)</a:t>
            </a:r>
          </a:p>
          <a:p>
            <a:r>
              <a:rPr lang="de-DE" b="1" dirty="0"/>
              <a:t>Anette Wolff			- </a:t>
            </a:r>
            <a:r>
              <a:rPr lang="de-DE" b="1" dirty="0" err="1"/>
              <a:t>stvd</a:t>
            </a:r>
            <a:r>
              <a:rPr lang="de-DE" b="1" dirty="0"/>
              <a:t>. Vorsitzende (ab 01.11.2025)</a:t>
            </a:r>
          </a:p>
          <a:p>
            <a:r>
              <a:rPr lang="de-DE" b="1" dirty="0"/>
              <a:t>Dr. Gregor Kaiser		(ab 01.11.2025)</a:t>
            </a:r>
            <a:endParaRPr lang="de-DE" dirty="0"/>
          </a:p>
          <a:p>
            <a:endParaRPr lang="de-DE" dirty="0"/>
          </a:p>
          <a:p>
            <a:r>
              <a:rPr lang="de-DE" b="1" dirty="0"/>
              <a:t>zu entlasten</a:t>
            </a:r>
          </a:p>
        </p:txBody>
      </p:sp>
      <p:sp>
        <p:nvSpPr>
          <p:cNvPr id="4" name="Titel 1">
            <a:extLst>
              <a:ext uri="{FF2B5EF4-FFF2-40B4-BE49-F238E27FC236}">
                <a16:creationId xmlns:a16="http://schemas.microsoft.com/office/drawing/2014/main" id="{96D63A95-14EC-1BBC-411F-E5162202C485}"/>
              </a:ext>
            </a:extLst>
          </p:cNvPr>
          <p:cNvSpPr>
            <a:spLocks noGrp="1"/>
          </p:cNvSpPr>
          <p:nvPr>
            <p:ph type="title"/>
          </p:nvPr>
        </p:nvSpPr>
        <p:spPr/>
        <p:txBody>
          <a:bodyPr>
            <a:normAutofit/>
          </a:bodyPr>
          <a:lstStyle/>
          <a:p>
            <a:r>
              <a:rPr lang="de-DE" sz="4400" b="1" dirty="0">
                <a:solidFill>
                  <a:srgbClr val="77943C"/>
                </a:solidFill>
                <a:effectLst/>
                <a:latin typeface="Calibri-Bold"/>
                <a:ea typeface="Calibri" panose="020F0502020204030204" pitchFamily="34" charset="0"/>
                <a:cs typeface="Calibri-Bold"/>
              </a:rPr>
              <a:t>Waldgenossenschaft Remscheid eG</a:t>
            </a:r>
            <a:br>
              <a:rPr lang="de-DE" sz="4400" b="1" dirty="0">
                <a:solidFill>
                  <a:srgbClr val="77943C"/>
                </a:solidFill>
                <a:effectLst/>
                <a:latin typeface="Calibri-Bold"/>
                <a:ea typeface="Calibri" panose="020F0502020204030204" pitchFamily="34" charset="0"/>
                <a:cs typeface="Calibri-Bold"/>
              </a:rPr>
            </a:br>
            <a:r>
              <a:rPr lang="de-DE" sz="2000" b="1" dirty="0">
                <a:solidFill>
                  <a:srgbClr val="77943C"/>
                </a:solidFill>
                <a:latin typeface="Calibri-Bold"/>
                <a:ea typeface="Calibri" panose="020F0502020204030204" pitchFamily="34" charset="0"/>
                <a:cs typeface="Calibri-Bold"/>
              </a:rPr>
              <a:t>Entlastung des Aufsichtsrates</a:t>
            </a:r>
            <a:endParaRPr lang="de-DE" sz="2000" dirty="0"/>
          </a:p>
        </p:txBody>
      </p:sp>
    </p:spTree>
    <p:extLst>
      <p:ext uri="{BB962C8B-B14F-4D97-AF65-F5344CB8AC3E}">
        <p14:creationId xmlns:p14="http://schemas.microsoft.com/office/powerpoint/2010/main" val="3817335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B8F690-E4ED-0538-2107-A8856779CA69}"/>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CB357545-5F54-ACCC-0B38-B8BEC67733EE}"/>
              </a:ext>
            </a:extLst>
          </p:cNvPr>
          <p:cNvSpPr>
            <a:spLocks noGrp="1"/>
          </p:cNvSpPr>
          <p:nvPr>
            <p:ph idx="1"/>
          </p:nvPr>
        </p:nvSpPr>
        <p:spPr/>
        <p:txBody>
          <a:bodyPr>
            <a:normAutofit/>
          </a:bodyPr>
          <a:lstStyle/>
          <a:p>
            <a:endParaRPr lang="de-DE" dirty="0"/>
          </a:p>
          <a:p>
            <a:r>
              <a:rPr lang="de-DE" b="1" dirty="0"/>
              <a:t>Die Generalversammlung wird gebeten die in 2025 tätigen VorständInnen</a:t>
            </a:r>
          </a:p>
          <a:p>
            <a:endParaRPr lang="de-DE" b="1" dirty="0"/>
          </a:p>
          <a:p>
            <a:r>
              <a:rPr lang="de-DE" b="1" dirty="0"/>
              <a:t>Lutz Uwe Magney</a:t>
            </a:r>
          </a:p>
          <a:p>
            <a:r>
              <a:rPr lang="de-DE" b="1" dirty="0"/>
              <a:t>Jutta Velte	</a:t>
            </a:r>
            <a:endParaRPr lang="de-DE" dirty="0"/>
          </a:p>
          <a:p>
            <a:endParaRPr lang="de-DE" dirty="0"/>
          </a:p>
          <a:p>
            <a:r>
              <a:rPr lang="de-DE" b="1" dirty="0"/>
              <a:t>zu entlasten</a:t>
            </a:r>
          </a:p>
        </p:txBody>
      </p:sp>
      <p:sp>
        <p:nvSpPr>
          <p:cNvPr id="4" name="Titel 1">
            <a:extLst>
              <a:ext uri="{FF2B5EF4-FFF2-40B4-BE49-F238E27FC236}">
                <a16:creationId xmlns:a16="http://schemas.microsoft.com/office/drawing/2014/main" id="{33CB5AB7-0507-6BDD-BFB9-852267CB718C}"/>
              </a:ext>
            </a:extLst>
          </p:cNvPr>
          <p:cNvSpPr>
            <a:spLocks noGrp="1"/>
          </p:cNvSpPr>
          <p:nvPr>
            <p:ph type="title"/>
          </p:nvPr>
        </p:nvSpPr>
        <p:spPr/>
        <p:txBody>
          <a:bodyPr>
            <a:normAutofit/>
          </a:bodyPr>
          <a:lstStyle/>
          <a:p>
            <a:r>
              <a:rPr lang="de-DE" sz="4400" b="1" dirty="0">
                <a:solidFill>
                  <a:srgbClr val="77943C"/>
                </a:solidFill>
                <a:effectLst/>
                <a:latin typeface="Calibri-Bold"/>
                <a:ea typeface="Calibri" panose="020F0502020204030204" pitchFamily="34" charset="0"/>
                <a:cs typeface="Calibri-Bold"/>
              </a:rPr>
              <a:t>Waldgenossenschaft Remscheid eG</a:t>
            </a:r>
            <a:br>
              <a:rPr lang="de-DE" sz="4400" b="1" dirty="0">
                <a:solidFill>
                  <a:srgbClr val="77943C"/>
                </a:solidFill>
                <a:effectLst/>
                <a:latin typeface="Calibri-Bold"/>
                <a:ea typeface="Calibri" panose="020F0502020204030204" pitchFamily="34" charset="0"/>
                <a:cs typeface="Calibri-Bold"/>
              </a:rPr>
            </a:br>
            <a:r>
              <a:rPr lang="de-DE" sz="2000" b="1" dirty="0">
                <a:solidFill>
                  <a:srgbClr val="77943C"/>
                </a:solidFill>
                <a:latin typeface="Calibri-Bold"/>
                <a:ea typeface="Calibri" panose="020F0502020204030204" pitchFamily="34" charset="0"/>
                <a:cs typeface="Calibri-Bold"/>
              </a:rPr>
              <a:t>Entlastung des Vorstandes</a:t>
            </a:r>
            <a:endParaRPr lang="de-DE" sz="2000" dirty="0"/>
          </a:p>
        </p:txBody>
      </p:sp>
    </p:spTree>
    <p:extLst>
      <p:ext uri="{BB962C8B-B14F-4D97-AF65-F5344CB8AC3E}">
        <p14:creationId xmlns:p14="http://schemas.microsoft.com/office/powerpoint/2010/main" val="147489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0D4DE-4B55-4069-489C-8DB10A6AD320}"/>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B1A880A6-FB13-C1C0-10C5-01961724B5BA}"/>
              </a:ext>
            </a:extLst>
          </p:cNvPr>
          <p:cNvSpPr>
            <a:spLocks noGrp="1"/>
          </p:cNvSpPr>
          <p:nvPr>
            <p:ph idx="1"/>
          </p:nvPr>
        </p:nvSpPr>
        <p:spPr/>
        <p:txBody>
          <a:bodyPr>
            <a:normAutofit/>
          </a:bodyPr>
          <a:lstStyle/>
          <a:p>
            <a:endParaRPr lang="de-DE" dirty="0"/>
          </a:p>
          <a:p>
            <a:r>
              <a:rPr lang="de-DE" dirty="0"/>
              <a:t>Frau Anette Wolff scheidet mit Ablauf dieser Versammlung turnusgemäß aus dem Aufsichtsrat aus.</a:t>
            </a:r>
          </a:p>
          <a:p>
            <a:endParaRPr lang="de-DE" dirty="0"/>
          </a:p>
          <a:p>
            <a:r>
              <a:rPr lang="de-DE" dirty="0"/>
              <a:t>Anette Wolff möchte ihre erfolgreiche Tätigkeit fortsetzen und stellt sich erneut zur Wahl.</a:t>
            </a:r>
          </a:p>
          <a:p>
            <a:endParaRPr lang="de-DE" dirty="0"/>
          </a:p>
          <a:p>
            <a:r>
              <a:rPr lang="de-DE" dirty="0"/>
              <a:t>Der Aufsichtsrat begrüßt und befürwortet die Kandidatur.</a:t>
            </a:r>
          </a:p>
        </p:txBody>
      </p:sp>
      <p:sp>
        <p:nvSpPr>
          <p:cNvPr id="4" name="Titel 1">
            <a:extLst>
              <a:ext uri="{FF2B5EF4-FFF2-40B4-BE49-F238E27FC236}">
                <a16:creationId xmlns:a16="http://schemas.microsoft.com/office/drawing/2014/main" id="{D5312737-12E7-C645-2234-2DAC61D42FB6}"/>
              </a:ext>
            </a:extLst>
          </p:cNvPr>
          <p:cNvSpPr>
            <a:spLocks noGrp="1"/>
          </p:cNvSpPr>
          <p:nvPr>
            <p:ph type="title"/>
          </p:nvPr>
        </p:nvSpPr>
        <p:spPr/>
        <p:txBody>
          <a:bodyPr>
            <a:normAutofit/>
          </a:bodyPr>
          <a:lstStyle/>
          <a:p>
            <a:r>
              <a:rPr lang="de-DE" sz="4400" b="1" dirty="0">
                <a:solidFill>
                  <a:srgbClr val="77943C"/>
                </a:solidFill>
                <a:effectLst/>
                <a:latin typeface="Calibri-Bold"/>
                <a:ea typeface="Calibri" panose="020F0502020204030204" pitchFamily="34" charset="0"/>
                <a:cs typeface="Calibri-Bold"/>
              </a:rPr>
              <a:t>Waldgenossenschaft Remscheid eG</a:t>
            </a:r>
            <a:br>
              <a:rPr lang="de-DE" sz="4400" b="1" dirty="0">
                <a:solidFill>
                  <a:srgbClr val="77943C"/>
                </a:solidFill>
                <a:effectLst/>
                <a:latin typeface="Calibri-Bold"/>
                <a:ea typeface="Calibri" panose="020F0502020204030204" pitchFamily="34" charset="0"/>
                <a:cs typeface="Calibri-Bold"/>
              </a:rPr>
            </a:br>
            <a:r>
              <a:rPr lang="de-DE" sz="2000" b="1" dirty="0">
                <a:solidFill>
                  <a:srgbClr val="77943C"/>
                </a:solidFill>
                <a:effectLst/>
                <a:latin typeface="Calibri-Bold"/>
                <a:ea typeface="Calibri" panose="020F0502020204030204" pitchFamily="34" charset="0"/>
                <a:cs typeface="Calibri-Bold"/>
              </a:rPr>
              <a:t>Wahl einer </a:t>
            </a:r>
            <a:r>
              <a:rPr lang="de-DE" sz="2000" b="1" dirty="0" err="1">
                <a:solidFill>
                  <a:srgbClr val="77943C"/>
                </a:solidFill>
                <a:effectLst/>
                <a:latin typeface="Calibri-Bold"/>
                <a:ea typeface="Calibri" panose="020F0502020204030204" pitchFamily="34" charset="0"/>
                <a:cs typeface="Calibri-Bold"/>
              </a:rPr>
              <a:t>Au</a:t>
            </a:r>
            <a:r>
              <a:rPr lang="de-DE" sz="2000" b="1" dirty="0" err="1">
                <a:solidFill>
                  <a:srgbClr val="77943C"/>
                </a:solidFill>
                <a:latin typeface="Calibri-Bold"/>
                <a:ea typeface="Calibri" panose="020F0502020204030204" pitchFamily="34" charset="0"/>
                <a:cs typeface="Calibri-Bold"/>
              </a:rPr>
              <a:t>fsichtsrätIn</a:t>
            </a:r>
            <a:endParaRPr lang="de-DE" sz="2000" dirty="0"/>
          </a:p>
        </p:txBody>
      </p:sp>
    </p:spTree>
    <p:extLst>
      <p:ext uri="{BB962C8B-B14F-4D97-AF65-F5344CB8AC3E}">
        <p14:creationId xmlns:p14="http://schemas.microsoft.com/office/powerpoint/2010/main" val="1703502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CB796-FD93-E63A-9738-EE8E7B62BFAB}"/>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B98951D9-18CF-B7A8-4FCF-B46ADACB810F}"/>
              </a:ext>
            </a:extLst>
          </p:cNvPr>
          <p:cNvSpPr>
            <a:spLocks noGrp="1"/>
          </p:cNvSpPr>
          <p:nvPr>
            <p:ph idx="1"/>
          </p:nvPr>
        </p:nvSpPr>
        <p:spPr/>
        <p:txBody>
          <a:bodyPr>
            <a:normAutofit/>
          </a:bodyPr>
          <a:lstStyle/>
          <a:p>
            <a:endParaRPr lang="de-DE" dirty="0"/>
          </a:p>
          <a:p>
            <a:r>
              <a:rPr lang="de-DE" dirty="0"/>
              <a:t> Ein wichtiges Thema ist die elektronische Darstellung der Ihrer Waldgenossenschaft. Wir haben den Auftritt neugestalten lassen und den Betrieb (Hosting) des Auftrittes verlagert.</a:t>
            </a:r>
          </a:p>
          <a:p>
            <a:r>
              <a:rPr lang="de-DE" dirty="0"/>
              <a:t>Zur Zeit entwickeln wir die erforderlichen neuen Inhalte, welche sukzessive in den Auftritt eingebracht werden.</a:t>
            </a:r>
          </a:p>
          <a:p>
            <a:endParaRPr lang="de-DE" dirty="0"/>
          </a:p>
          <a:p>
            <a:r>
              <a:rPr lang="de-DE" dirty="0"/>
              <a:t>Anette Wolff möchte Ihnen nun die neue </a:t>
            </a:r>
            <a:r>
              <a:rPr lang="de-DE" dirty="0" err="1"/>
              <a:t>HomePage</a:t>
            </a:r>
            <a:r>
              <a:rPr lang="de-DE" dirty="0"/>
              <a:t> vorstellen:</a:t>
            </a:r>
          </a:p>
          <a:p>
            <a:endParaRPr lang="de-DE" dirty="0"/>
          </a:p>
          <a:p>
            <a:pPr marL="0" indent="0">
              <a:buNone/>
            </a:pPr>
            <a:endParaRPr lang="de-DE" dirty="0"/>
          </a:p>
        </p:txBody>
      </p:sp>
      <p:sp>
        <p:nvSpPr>
          <p:cNvPr id="4" name="Titel 1">
            <a:extLst>
              <a:ext uri="{FF2B5EF4-FFF2-40B4-BE49-F238E27FC236}">
                <a16:creationId xmlns:a16="http://schemas.microsoft.com/office/drawing/2014/main" id="{F40FC47B-20F1-52AF-46FC-D376F52472AF}"/>
              </a:ext>
            </a:extLst>
          </p:cNvPr>
          <p:cNvSpPr>
            <a:spLocks noGrp="1"/>
          </p:cNvSpPr>
          <p:nvPr>
            <p:ph type="title"/>
          </p:nvPr>
        </p:nvSpPr>
        <p:spPr/>
        <p:txBody>
          <a:bodyPr>
            <a:normAutofit/>
          </a:bodyPr>
          <a:lstStyle/>
          <a:p>
            <a:r>
              <a:rPr lang="de-DE" sz="4400" b="1" dirty="0">
                <a:solidFill>
                  <a:srgbClr val="77943C"/>
                </a:solidFill>
                <a:effectLst/>
                <a:latin typeface="Calibri-Bold"/>
                <a:ea typeface="Calibri" panose="020F0502020204030204" pitchFamily="34" charset="0"/>
                <a:cs typeface="Calibri-Bold"/>
              </a:rPr>
              <a:t>Waldgenossenschaft Remscheid eG</a:t>
            </a:r>
            <a:br>
              <a:rPr lang="de-DE" sz="4400" b="1" dirty="0">
                <a:solidFill>
                  <a:srgbClr val="77943C"/>
                </a:solidFill>
                <a:effectLst/>
                <a:latin typeface="Calibri-Bold"/>
                <a:ea typeface="Calibri" panose="020F0502020204030204" pitchFamily="34" charset="0"/>
                <a:cs typeface="Calibri-Bold"/>
              </a:rPr>
            </a:br>
            <a:r>
              <a:rPr lang="de-DE" sz="2000" b="1" dirty="0">
                <a:solidFill>
                  <a:srgbClr val="77943C"/>
                </a:solidFill>
                <a:latin typeface="Calibri-Bold"/>
                <a:ea typeface="Calibri" panose="020F0502020204030204" pitchFamily="34" charset="0"/>
                <a:cs typeface="Calibri-Bold"/>
              </a:rPr>
              <a:t>Verschiedenes</a:t>
            </a:r>
            <a:r>
              <a:rPr lang="de-DE" sz="2000" b="1" dirty="0">
                <a:solidFill>
                  <a:srgbClr val="77943C"/>
                </a:solidFill>
                <a:effectLst/>
                <a:latin typeface="Calibri-Bold"/>
                <a:ea typeface="Calibri" panose="020F0502020204030204" pitchFamily="34" charset="0"/>
                <a:cs typeface="Calibri-Bold"/>
              </a:rPr>
              <a:t> </a:t>
            </a:r>
            <a:endParaRPr lang="de-DE" sz="2000" dirty="0"/>
          </a:p>
        </p:txBody>
      </p:sp>
    </p:spTree>
    <p:extLst>
      <p:ext uri="{BB962C8B-B14F-4D97-AF65-F5344CB8AC3E}">
        <p14:creationId xmlns:p14="http://schemas.microsoft.com/office/powerpoint/2010/main" val="3835597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2450A7CD-56F9-AC8D-E44F-69CACE34F86E}"/>
              </a:ext>
            </a:extLst>
          </p:cNvPr>
          <p:cNvSpPr>
            <a:spLocks noGrp="1"/>
          </p:cNvSpPr>
          <p:nvPr>
            <p:ph idx="1"/>
          </p:nvPr>
        </p:nvSpPr>
        <p:spPr/>
        <p:txBody>
          <a:bodyPr>
            <a:normAutofit/>
          </a:bodyPr>
          <a:lstStyle/>
          <a:p>
            <a:r>
              <a:rPr lang="de-DE" sz="3600" dirty="0"/>
              <a:t>Herzlichen Dank für Ihre Mitgliedschaft</a:t>
            </a:r>
          </a:p>
          <a:p>
            <a:endParaRPr lang="de-DE" sz="3600" dirty="0"/>
          </a:p>
          <a:p>
            <a:r>
              <a:rPr lang="de-DE" sz="3600" dirty="0"/>
              <a:t>Herzlichen Dank für Ihr Interesse an </a:t>
            </a:r>
            <a:r>
              <a:rPr lang="de-DE" sz="3600"/>
              <a:t>Ihrer Waldgenossenschaft</a:t>
            </a:r>
          </a:p>
          <a:p>
            <a:endParaRPr lang="de-DE" sz="3600" dirty="0"/>
          </a:p>
          <a:p>
            <a:r>
              <a:rPr lang="de-DE" sz="3600" dirty="0"/>
              <a:t>Herzlichen Dank für Ihre heutige Teilnahme und Ihre Zeit.</a:t>
            </a:r>
          </a:p>
        </p:txBody>
      </p:sp>
      <p:sp>
        <p:nvSpPr>
          <p:cNvPr id="4" name="Titel 1">
            <a:extLst>
              <a:ext uri="{FF2B5EF4-FFF2-40B4-BE49-F238E27FC236}">
                <a16:creationId xmlns:a16="http://schemas.microsoft.com/office/drawing/2014/main" id="{F8F87089-9DC7-2947-52CE-39FC6D6FA27B}"/>
              </a:ext>
            </a:extLst>
          </p:cNvPr>
          <p:cNvSpPr>
            <a:spLocks noGrp="1"/>
          </p:cNvSpPr>
          <p:nvPr>
            <p:ph type="title"/>
          </p:nvPr>
        </p:nvSpPr>
        <p:spPr/>
        <p:txBody>
          <a:bodyPr>
            <a:normAutofit/>
          </a:bodyPr>
          <a:lstStyle/>
          <a:p>
            <a:r>
              <a:rPr lang="de-DE" sz="4400" b="1" dirty="0">
                <a:solidFill>
                  <a:srgbClr val="77943C"/>
                </a:solidFill>
                <a:effectLst/>
                <a:latin typeface="Calibri-Bold"/>
                <a:ea typeface="Calibri" panose="020F0502020204030204" pitchFamily="34" charset="0"/>
                <a:cs typeface="Calibri-Bold"/>
              </a:rPr>
              <a:t>Waldgenossenschaft Remscheid eG</a:t>
            </a:r>
            <a:br>
              <a:rPr lang="de-DE" sz="4400" b="1" dirty="0">
                <a:solidFill>
                  <a:srgbClr val="77943C"/>
                </a:solidFill>
                <a:effectLst/>
                <a:latin typeface="Calibri-Bold"/>
                <a:ea typeface="Calibri" panose="020F0502020204030204" pitchFamily="34" charset="0"/>
                <a:cs typeface="Calibri-Bold"/>
              </a:rPr>
            </a:br>
            <a:endParaRPr lang="de-DE" sz="2000" dirty="0"/>
          </a:p>
        </p:txBody>
      </p:sp>
    </p:spTree>
    <p:extLst>
      <p:ext uri="{BB962C8B-B14F-4D97-AF65-F5344CB8AC3E}">
        <p14:creationId xmlns:p14="http://schemas.microsoft.com/office/powerpoint/2010/main" val="1657806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53475E-163D-17B9-6140-41D4BB27CF77}"/>
              </a:ext>
            </a:extLst>
          </p:cNvPr>
          <p:cNvSpPr>
            <a:spLocks noGrp="1"/>
          </p:cNvSpPr>
          <p:nvPr>
            <p:ph type="title"/>
          </p:nvPr>
        </p:nvSpPr>
        <p:spPr/>
        <p:txBody>
          <a:bodyPr>
            <a:normAutofit fontScale="90000"/>
          </a:bodyPr>
          <a:lstStyle/>
          <a:p>
            <a:r>
              <a:rPr lang="de-DE" sz="1800" b="1" dirty="0">
                <a:solidFill>
                  <a:srgbClr val="77943C"/>
                </a:solidFill>
                <a:effectLst/>
                <a:latin typeface="Calibri-Bold"/>
                <a:ea typeface="Calibri" panose="020F0502020204030204" pitchFamily="34" charset="0"/>
                <a:cs typeface="Calibri-Bold"/>
              </a:rPr>
              <a:t>Waldgenossenschaft Remscheid eG</a:t>
            </a:r>
            <a:br>
              <a:rPr lang="de-DE" sz="1800" b="1" dirty="0">
                <a:solidFill>
                  <a:srgbClr val="77943C"/>
                </a:solidFill>
                <a:effectLst/>
                <a:latin typeface="Calibri-Bold"/>
                <a:ea typeface="Calibri" panose="020F0502020204030204" pitchFamily="34" charset="0"/>
                <a:cs typeface="Calibri-Bold"/>
              </a:rPr>
            </a:br>
            <a:br>
              <a:rPr lang="de-DE" sz="1800" dirty="0">
                <a:effectLst/>
                <a:latin typeface="Sparkasse Rg"/>
                <a:ea typeface="Calibri" panose="020F0502020204030204" pitchFamily="34" charset="0"/>
                <a:cs typeface="Times New Roman" panose="02020603050405020304" pitchFamily="18" charset="0"/>
              </a:rPr>
            </a:br>
            <a:r>
              <a:rPr lang="de-DE" sz="1800" dirty="0">
                <a:effectLst/>
                <a:latin typeface="Sparkasse Rg"/>
                <a:ea typeface="Calibri" panose="020F0502020204030204" pitchFamily="34" charset="0"/>
                <a:cs typeface="Times New Roman" panose="02020603050405020304" pitchFamily="18" charset="0"/>
              </a:rPr>
              <a:t>Tagesordnung der Generalversammlung am </a:t>
            </a:r>
            <a:r>
              <a:rPr lang="de-DE" sz="1800" dirty="0">
                <a:latin typeface="Sparkasse Rg"/>
                <a:ea typeface="Calibri" panose="020F0502020204030204" pitchFamily="34" charset="0"/>
                <a:cs typeface="Times New Roman" panose="02020603050405020304" pitchFamily="18" charset="0"/>
              </a:rPr>
              <a:t>27</a:t>
            </a:r>
            <a:r>
              <a:rPr lang="de-DE" sz="1800" dirty="0">
                <a:effectLst/>
                <a:latin typeface="Sparkasse Rg"/>
                <a:ea typeface="Calibri" panose="020F0502020204030204" pitchFamily="34" charset="0"/>
                <a:cs typeface="Times New Roman" panose="02020603050405020304" pitchFamily="18" charset="0"/>
              </a:rPr>
              <a:t>. Juni 2026</a:t>
            </a:r>
            <a:br>
              <a:rPr lang="de-DE" sz="1800" dirty="0">
                <a:effectLst/>
                <a:latin typeface="Sparkasse Rg"/>
                <a:ea typeface="Calibri" panose="020F0502020204030204" pitchFamily="34" charset="0"/>
                <a:cs typeface="Times New Roman" panose="02020603050405020304" pitchFamily="18" charset="0"/>
              </a:rPr>
            </a:br>
            <a:br>
              <a:rPr lang="de-DE" sz="1800" dirty="0">
                <a:effectLst/>
                <a:latin typeface="Sparkasse Rg"/>
                <a:ea typeface="Calibri" panose="020F0502020204030204" pitchFamily="34" charset="0"/>
                <a:cs typeface="Times New Roman" panose="02020603050405020304" pitchFamily="18" charset="0"/>
              </a:rPr>
            </a:br>
            <a:endParaRPr lang="de-DE" dirty="0"/>
          </a:p>
        </p:txBody>
      </p:sp>
      <p:sp>
        <p:nvSpPr>
          <p:cNvPr id="3" name="Inhaltsplatzhalter 2">
            <a:extLst>
              <a:ext uri="{FF2B5EF4-FFF2-40B4-BE49-F238E27FC236}">
                <a16:creationId xmlns:a16="http://schemas.microsoft.com/office/drawing/2014/main" id="{DFB19F79-4453-64CB-F504-4E9DA3BFD19A}"/>
              </a:ext>
            </a:extLst>
          </p:cNvPr>
          <p:cNvSpPr>
            <a:spLocks noGrp="1"/>
          </p:cNvSpPr>
          <p:nvPr>
            <p:ph idx="1"/>
          </p:nvPr>
        </p:nvSpPr>
        <p:spPr/>
        <p:txBody>
          <a:bodyPr>
            <a:normAutofit lnSpcReduction="10000"/>
          </a:bodyPr>
          <a:lstStyle/>
          <a:p>
            <a:pPr indent="-228600" algn="l"/>
            <a:r>
              <a:rPr lang="de-DE" b="0" i="0" u="none" strike="noStrike" dirty="0">
                <a:solidFill>
                  <a:srgbClr val="000000"/>
                </a:solidFill>
                <a:effectLst/>
                <a:latin typeface="arial" panose="020B0604020202020204" pitchFamily="34" charset="0"/>
              </a:rPr>
              <a:t>1. 	  Begrüßung und Feststellung der Beschlussfähigkeit</a:t>
            </a:r>
          </a:p>
          <a:p>
            <a:r>
              <a:rPr lang="de-DE" dirty="0">
                <a:solidFill>
                  <a:srgbClr val="000000"/>
                </a:solidFill>
                <a:latin typeface="arial" panose="020B0604020202020204" pitchFamily="34" charset="0"/>
              </a:rPr>
              <a:t>3.      Bericht des Vorstandes  </a:t>
            </a:r>
          </a:p>
          <a:p>
            <a:pPr indent="-228600" algn="l"/>
            <a:r>
              <a:rPr lang="de-DE" dirty="0">
                <a:solidFill>
                  <a:srgbClr val="000000"/>
                </a:solidFill>
                <a:latin typeface="arial" panose="020B0604020202020204" pitchFamily="34" charset="0"/>
              </a:rPr>
              <a:t>3</a:t>
            </a:r>
            <a:r>
              <a:rPr lang="de-DE" b="0" i="0" u="none" strike="noStrike" dirty="0">
                <a:solidFill>
                  <a:srgbClr val="000000"/>
                </a:solidFill>
                <a:effectLst/>
                <a:latin typeface="arial" panose="020B0604020202020204" pitchFamily="34" charset="0"/>
              </a:rPr>
              <a:t>.      Bericht des Aufsichtsrates</a:t>
            </a:r>
          </a:p>
          <a:p>
            <a:pPr indent="-228600" algn="l"/>
            <a:r>
              <a:rPr lang="de-DE" b="0" i="0" u="none" strike="noStrike" dirty="0">
                <a:solidFill>
                  <a:srgbClr val="000000"/>
                </a:solidFill>
                <a:effectLst/>
                <a:latin typeface="arial" panose="020B0604020202020204" pitchFamily="34" charset="0"/>
              </a:rPr>
              <a:t>4.      Feststellung des Jahresabschlusses 2025</a:t>
            </a:r>
          </a:p>
          <a:p>
            <a:pPr indent="-228600" algn="l"/>
            <a:r>
              <a:rPr lang="de-DE" b="0" i="0" u="none" strike="noStrike" dirty="0">
                <a:solidFill>
                  <a:srgbClr val="000000"/>
                </a:solidFill>
                <a:effectLst/>
                <a:latin typeface="arial" panose="020B0604020202020204" pitchFamily="34" charset="0"/>
              </a:rPr>
              <a:t>5.      Gewinnverwendungsbeschluss</a:t>
            </a:r>
          </a:p>
          <a:p>
            <a:pPr indent="-228600" algn="l"/>
            <a:r>
              <a:rPr lang="de-DE" b="0" i="0" u="none" strike="noStrike" dirty="0">
                <a:solidFill>
                  <a:srgbClr val="000000"/>
                </a:solidFill>
                <a:effectLst/>
                <a:latin typeface="arial" panose="020B0604020202020204" pitchFamily="34" charset="0"/>
              </a:rPr>
              <a:t>6.      Entlastung des Aufsichtsrates</a:t>
            </a:r>
          </a:p>
          <a:p>
            <a:pPr indent="-228600" algn="l"/>
            <a:r>
              <a:rPr lang="de-DE" b="0" i="0" u="none" strike="noStrike" dirty="0">
                <a:solidFill>
                  <a:srgbClr val="000000"/>
                </a:solidFill>
                <a:effectLst/>
                <a:latin typeface="arial" panose="020B0604020202020204" pitchFamily="34" charset="0"/>
              </a:rPr>
              <a:t>7.      Entlastung des Vorstandes</a:t>
            </a:r>
          </a:p>
          <a:p>
            <a:pPr indent="-228600" algn="l"/>
            <a:r>
              <a:rPr lang="de-DE" dirty="0">
                <a:solidFill>
                  <a:srgbClr val="000000"/>
                </a:solidFill>
                <a:latin typeface="arial" panose="020B0604020202020204" pitchFamily="34" charset="0"/>
              </a:rPr>
              <a:t>8</a:t>
            </a:r>
            <a:r>
              <a:rPr lang="de-DE" b="0" i="0" u="none" strike="noStrike" dirty="0">
                <a:solidFill>
                  <a:srgbClr val="000000"/>
                </a:solidFill>
                <a:effectLst/>
                <a:latin typeface="arial" panose="020B0604020202020204" pitchFamily="34" charset="0"/>
              </a:rPr>
              <a:t>.      Wahl eines Aufsichtsrates/ einer Aufsichtsrätin</a:t>
            </a:r>
          </a:p>
          <a:p>
            <a:pPr indent="-228600" algn="l"/>
            <a:r>
              <a:rPr lang="de-DE" b="0" i="0" u="none" strike="noStrike" dirty="0">
                <a:solidFill>
                  <a:srgbClr val="000000"/>
                </a:solidFill>
                <a:effectLst/>
                <a:latin typeface="arial" panose="020B0604020202020204" pitchFamily="34" charset="0"/>
              </a:rPr>
              <a:t>9.      Verschiedenes</a:t>
            </a:r>
          </a:p>
          <a:p>
            <a:endParaRPr lang="de-DE" dirty="0"/>
          </a:p>
        </p:txBody>
      </p:sp>
    </p:spTree>
    <p:extLst>
      <p:ext uri="{BB962C8B-B14F-4D97-AF65-F5344CB8AC3E}">
        <p14:creationId xmlns:p14="http://schemas.microsoft.com/office/powerpoint/2010/main" val="1988267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E1FA65-3DA5-53D8-AC34-B495BF50AA6A}"/>
              </a:ext>
            </a:extLst>
          </p:cNvPr>
          <p:cNvSpPr>
            <a:spLocks noGrp="1"/>
          </p:cNvSpPr>
          <p:nvPr>
            <p:ph type="title"/>
          </p:nvPr>
        </p:nvSpPr>
        <p:spPr>
          <a:xfrm>
            <a:off x="798095" y="500062"/>
            <a:ext cx="10515600" cy="1325563"/>
          </a:xfrm>
        </p:spPr>
        <p:txBody>
          <a:bodyPr>
            <a:normAutofit/>
          </a:bodyPr>
          <a:lstStyle/>
          <a:p>
            <a:r>
              <a:rPr lang="de-DE" sz="4400" b="1" dirty="0">
                <a:solidFill>
                  <a:srgbClr val="77943C"/>
                </a:solidFill>
                <a:effectLst/>
                <a:latin typeface="Calibri-Bold"/>
                <a:ea typeface="Calibri" panose="020F0502020204030204" pitchFamily="34" charset="0"/>
                <a:cs typeface="Calibri-Bold"/>
              </a:rPr>
              <a:t>Waldgenossenschaft Remscheid eG</a:t>
            </a:r>
            <a:br>
              <a:rPr lang="de-DE" sz="4400" b="1" dirty="0">
                <a:solidFill>
                  <a:srgbClr val="77943C"/>
                </a:solidFill>
                <a:effectLst/>
                <a:latin typeface="Calibri-Bold"/>
                <a:ea typeface="Calibri" panose="020F0502020204030204" pitchFamily="34" charset="0"/>
                <a:cs typeface="Calibri-Bold"/>
              </a:rPr>
            </a:br>
            <a:r>
              <a:rPr lang="de-DE" sz="2000" b="1" dirty="0">
                <a:solidFill>
                  <a:srgbClr val="77943C"/>
                </a:solidFill>
                <a:effectLst/>
                <a:latin typeface="Calibri-Bold"/>
                <a:ea typeface="Calibri" panose="020F0502020204030204" pitchFamily="34" charset="0"/>
                <a:cs typeface="Calibri-Bold"/>
              </a:rPr>
              <a:t>Entwicklung der wirtschaftlichen Verhältnisse</a:t>
            </a:r>
            <a:endParaRPr lang="de-DE" sz="2000" dirty="0"/>
          </a:p>
        </p:txBody>
      </p:sp>
      <p:sp>
        <p:nvSpPr>
          <p:cNvPr id="3" name="Inhaltsplatzhalter 2">
            <a:extLst>
              <a:ext uri="{FF2B5EF4-FFF2-40B4-BE49-F238E27FC236}">
                <a16:creationId xmlns:a16="http://schemas.microsoft.com/office/drawing/2014/main" id="{B9817A90-A559-0393-E708-30000DB13CD1}"/>
              </a:ext>
            </a:extLst>
          </p:cNvPr>
          <p:cNvSpPr>
            <a:spLocks noGrp="1"/>
          </p:cNvSpPr>
          <p:nvPr>
            <p:ph idx="1"/>
          </p:nvPr>
        </p:nvSpPr>
        <p:spPr/>
        <p:txBody>
          <a:bodyPr>
            <a:normAutofit fontScale="92500" lnSpcReduction="10000"/>
          </a:bodyPr>
          <a:lstStyle/>
          <a:p>
            <a:pPr lvl="8"/>
            <a:r>
              <a:rPr lang="de-DE" dirty="0"/>
              <a:t>2023 *			2024 *		2025 *</a:t>
            </a:r>
          </a:p>
          <a:p>
            <a:r>
              <a:rPr lang="de-DE" dirty="0"/>
              <a:t>Bilanzsumme		1.534			1.534		1.565</a:t>
            </a:r>
          </a:p>
          <a:p>
            <a:r>
              <a:rPr lang="de-DE" dirty="0"/>
              <a:t>Anlagevermögen	   	    825			    837	   	    951</a:t>
            </a:r>
          </a:p>
          <a:p>
            <a:r>
              <a:rPr lang="de-DE" dirty="0"/>
              <a:t>Finanzvermögen		    657			    722	  	    606</a:t>
            </a:r>
          </a:p>
          <a:p>
            <a:r>
              <a:rPr lang="de-DE" dirty="0"/>
              <a:t>Eigenkapital		1.350			1.352		1.352</a:t>
            </a:r>
          </a:p>
          <a:p>
            <a:endParaRPr lang="de-DE" dirty="0"/>
          </a:p>
          <a:p>
            <a:r>
              <a:rPr lang="de-DE" dirty="0"/>
              <a:t>Nennenswerte Waldkäufe in 2025 </a:t>
            </a:r>
          </a:p>
          <a:p>
            <a:r>
              <a:rPr lang="de-DE" dirty="0"/>
              <a:t>Weiterhin sehr gute Eigenkapitalsituation – kein Fremdkapital</a:t>
            </a:r>
          </a:p>
          <a:p>
            <a:r>
              <a:rPr lang="de-DE" dirty="0"/>
              <a:t>Zu jeder Zeit ist die Zahlungsfähigkeit gegeben</a:t>
            </a:r>
          </a:p>
          <a:p>
            <a:r>
              <a:rPr lang="de-DE" sz="1200" dirty="0"/>
              <a:t>( * Werte jeweils in 1000 Euro)</a:t>
            </a:r>
          </a:p>
        </p:txBody>
      </p:sp>
    </p:spTree>
    <p:extLst>
      <p:ext uri="{BB962C8B-B14F-4D97-AF65-F5344CB8AC3E}">
        <p14:creationId xmlns:p14="http://schemas.microsoft.com/office/powerpoint/2010/main" val="1604695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08346E-B57E-F2AD-2DCF-EDD22A97A079}"/>
              </a:ext>
            </a:extLst>
          </p:cNvPr>
          <p:cNvSpPr>
            <a:spLocks noGrp="1"/>
          </p:cNvSpPr>
          <p:nvPr>
            <p:ph type="title"/>
          </p:nvPr>
        </p:nvSpPr>
        <p:spPr/>
        <p:txBody>
          <a:bodyPr>
            <a:normAutofit/>
          </a:bodyPr>
          <a:lstStyle/>
          <a:p>
            <a:r>
              <a:rPr lang="de-DE" b="1">
                <a:solidFill>
                  <a:srgbClr val="77943C"/>
                </a:solidFill>
                <a:effectLst/>
                <a:latin typeface="Calibri-Bold"/>
                <a:ea typeface="Calibri" panose="020F0502020204030204" pitchFamily="34" charset="0"/>
                <a:cs typeface="Calibri-Bold"/>
              </a:rPr>
              <a:t>Waldgenossenschaft </a:t>
            </a:r>
            <a:r>
              <a:rPr lang="de-DE" b="1" dirty="0">
                <a:solidFill>
                  <a:srgbClr val="77943C"/>
                </a:solidFill>
                <a:effectLst/>
                <a:latin typeface="Calibri-Bold"/>
                <a:ea typeface="Calibri" panose="020F0502020204030204" pitchFamily="34" charset="0"/>
                <a:cs typeface="Calibri-Bold"/>
              </a:rPr>
              <a:t>Remscheid eG</a:t>
            </a:r>
            <a:br>
              <a:rPr lang="de-DE" b="1" dirty="0">
                <a:solidFill>
                  <a:srgbClr val="77943C"/>
                </a:solidFill>
                <a:effectLst/>
                <a:latin typeface="Calibri-Bold"/>
                <a:ea typeface="Calibri" panose="020F0502020204030204" pitchFamily="34" charset="0"/>
                <a:cs typeface="Calibri-Bold"/>
              </a:rPr>
            </a:br>
            <a:r>
              <a:rPr lang="de-DE" sz="2000" b="1" dirty="0">
                <a:solidFill>
                  <a:srgbClr val="77943C"/>
                </a:solidFill>
                <a:effectLst/>
                <a:latin typeface="Calibri-Bold"/>
                <a:ea typeface="Calibri" panose="020F0502020204030204" pitchFamily="34" charset="0"/>
                <a:cs typeface="Calibri-Bold"/>
              </a:rPr>
              <a:t>Entwicklung der Ertragslage</a:t>
            </a:r>
            <a:endParaRPr lang="de-DE" sz="2000" dirty="0"/>
          </a:p>
        </p:txBody>
      </p:sp>
      <p:sp>
        <p:nvSpPr>
          <p:cNvPr id="3" name="Inhaltsplatzhalter 2">
            <a:extLst>
              <a:ext uri="{FF2B5EF4-FFF2-40B4-BE49-F238E27FC236}">
                <a16:creationId xmlns:a16="http://schemas.microsoft.com/office/drawing/2014/main" id="{7C815E1E-A9C4-BFEE-50A5-DB9E25551E3C}"/>
              </a:ext>
            </a:extLst>
          </p:cNvPr>
          <p:cNvSpPr>
            <a:spLocks noGrp="1"/>
          </p:cNvSpPr>
          <p:nvPr>
            <p:ph idx="1"/>
          </p:nvPr>
        </p:nvSpPr>
        <p:spPr/>
        <p:txBody>
          <a:bodyPr>
            <a:normAutofit lnSpcReduction="10000"/>
          </a:bodyPr>
          <a:lstStyle/>
          <a:p>
            <a:pPr lvl="8"/>
            <a:r>
              <a:rPr lang="de-DE" dirty="0"/>
              <a:t>       2023 *		2024 *			2025 *</a:t>
            </a:r>
          </a:p>
          <a:p>
            <a:r>
              <a:rPr lang="de-DE" dirty="0"/>
              <a:t>Pflanzaktionen			 8		      5			       6</a:t>
            </a:r>
          </a:p>
          <a:p>
            <a:r>
              <a:rPr lang="de-DE" dirty="0"/>
              <a:t>Pacht				 1		      1			       2</a:t>
            </a:r>
          </a:p>
          <a:p>
            <a:r>
              <a:rPr lang="de-DE" dirty="0"/>
              <a:t>Kooperationen			60		    60			     55</a:t>
            </a:r>
          </a:p>
          <a:p>
            <a:r>
              <a:rPr lang="de-DE" dirty="0"/>
              <a:t>Umsatz gesamt		           105		    66			     69</a:t>
            </a:r>
          </a:p>
          <a:p>
            <a:r>
              <a:rPr lang="de-DE" dirty="0"/>
              <a:t>Sonstige Erlöse		             11		     12		    	     12</a:t>
            </a:r>
          </a:p>
          <a:p>
            <a:r>
              <a:rPr lang="de-DE" dirty="0"/>
              <a:t>davon Rückstellungen							     10</a:t>
            </a:r>
          </a:p>
          <a:p>
            <a:r>
              <a:rPr lang="de-DE" dirty="0"/>
              <a:t>Zinsen						     			     13</a:t>
            </a:r>
          </a:p>
          <a:p>
            <a:r>
              <a:rPr lang="de-DE" dirty="0"/>
              <a:t>Ergebnis nach Steuern	  34		     28			     40</a:t>
            </a:r>
          </a:p>
          <a:p>
            <a:r>
              <a:rPr lang="de-DE" sz="1200" dirty="0"/>
              <a:t>( * Werte jeweils in 1000 Euro)</a:t>
            </a:r>
          </a:p>
          <a:p>
            <a:endParaRPr lang="de-DE" dirty="0"/>
          </a:p>
        </p:txBody>
      </p:sp>
    </p:spTree>
    <p:extLst>
      <p:ext uri="{BB962C8B-B14F-4D97-AF65-F5344CB8AC3E}">
        <p14:creationId xmlns:p14="http://schemas.microsoft.com/office/powerpoint/2010/main" val="2657881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694F6634-4D38-65EB-B33D-A06FFF06D6FD}"/>
              </a:ext>
            </a:extLst>
          </p:cNvPr>
          <p:cNvSpPr>
            <a:spLocks noGrp="1"/>
          </p:cNvSpPr>
          <p:nvPr>
            <p:ph idx="1"/>
          </p:nvPr>
        </p:nvSpPr>
        <p:spPr/>
        <p:txBody>
          <a:bodyPr>
            <a:normAutofit/>
          </a:bodyPr>
          <a:lstStyle/>
          <a:p>
            <a:endParaRPr lang="de-DE" sz="2000" dirty="0"/>
          </a:p>
          <a:p>
            <a:r>
              <a:rPr lang="de-DE" sz="2000" dirty="0"/>
              <a:t>In 2025 sind im Gegensatz zum Vorjahr Erlöse aus Holzverkäufen </a:t>
            </a:r>
            <a:r>
              <a:rPr lang="de-DE" sz="2000" dirty="0" err="1"/>
              <a:t>i.H.v</a:t>
            </a:r>
            <a:r>
              <a:rPr lang="de-DE" sz="2000" dirty="0"/>
              <a:t>. T€  6 entstanden</a:t>
            </a:r>
          </a:p>
          <a:p>
            <a:r>
              <a:rPr lang="de-DE" sz="2000" dirty="0"/>
              <a:t>Die Einnahmen aus der Kooperation mit der Vaillant Group bildet in 2025 die wesentliche  Säule unserer Ertragsentwicklung, der Vertrag wurde für zunächst 2 Jahre prolongiert. </a:t>
            </a:r>
          </a:p>
          <a:p>
            <a:r>
              <a:rPr lang="de-DE" sz="2000" dirty="0"/>
              <a:t>Es bestehen Rückstellungen </a:t>
            </a:r>
            <a:r>
              <a:rPr lang="de-DE" sz="2000" dirty="0" err="1"/>
              <a:t>i.H.v</a:t>
            </a:r>
            <a:r>
              <a:rPr lang="de-DE" sz="2000" dirty="0"/>
              <a:t>. € 8,2  für unterschiedliche Zwecke.</a:t>
            </a:r>
          </a:p>
          <a:p>
            <a:r>
              <a:rPr lang="de-DE" sz="2000" dirty="0"/>
              <a:t>In 2025 trägt das Finanzergebnis </a:t>
            </a:r>
            <a:r>
              <a:rPr lang="de-DE" sz="2000" dirty="0" err="1"/>
              <a:t>i.H.v</a:t>
            </a:r>
            <a:r>
              <a:rPr lang="de-DE" sz="2000" dirty="0"/>
              <a:t>. T€ 13 wiederum wesentlich zum Betriebsergebnis bei.</a:t>
            </a:r>
          </a:p>
          <a:p>
            <a:r>
              <a:rPr lang="de-DE" sz="2000" dirty="0"/>
              <a:t>Die Aufwendungen zum Betrieb der Waldgenossenschaft gliedern sich im Wesentlichen in Fremdleistungen </a:t>
            </a:r>
            <a:r>
              <a:rPr lang="de-DE" sz="2000" dirty="0" err="1"/>
              <a:t>i.H.v</a:t>
            </a:r>
            <a:r>
              <a:rPr lang="de-DE" sz="2000" dirty="0"/>
              <a:t>. T€ 17,4 , Personalaufwendungen (ausschließlich soziale Aufwendungen) </a:t>
            </a:r>
            <a:r>
              <a:rPr lang="de-DE" sz="2000" dirty="0" err="1"/>
              <a:t>i.H.v</a:t>
            </a:r>
            <a:r>
              <a:rPr lang="de-DE" sz="2000" dirty="0"/>
              <a:t>. T€ 3,1 und sonstige betriebliche Aufwendungen (Beiträge, Prüfungskosten, Buchführungskosten)  </a:t>
            </a:r>
            <a:r>
              <a:rPr lang="de-DE" sz="2000" dirty="0" err="1"/>
              <a:t>i.H.v</a:t>
            </a:r>
            <a:r>
              <a:rPr lang="de-DE" sz="2000" dirty="0"/>
              <a:t>. T€ 9,8. </a:t>
            </a:r>
          </a:p>
          <a:p>
            <a:r>
              <a:rPr lang="de-DE" sz="2000" dirty="0"/>
              <a:t>Der Jahresüberschuss beträgt nach einer Steuerzahlung </a:t>
            </a:r>
            <a:r>
              <a:rPr lang="de-DE" sz="2000" dirty="0" err="1"/>
              <a:t>i.H.v</a:t>
            </a:r>
            <a:r>
              <a:rPr lang="de-DE" sz="2000" dirty="0"/>
              <a:t> T€ 20,8 sehr zufriedenstellende T€ 40 (unter Einschluss einer Rückstellungsauflösung </a:t>
            </a:r>
            <a:r>
              <a:rPr lang="de-DE" sz="2000" dirty="0" err="1"/>
              <a:t>i.H.v</a:t>
            </a:r>
            <a:r>
              <a:rPr lang="de-DE" sz="2000" dirty="0"/>
              <a:t> T€ 10,5).</a:t>
            </a:r>
          </a:p>
        </p:txBody>
      </p:sp>
      <p:sp>
        <p:nvSpPr>
          <p:cNvPr id="4" name="Titel 1">
            <a:extLst>
              <a:ext uri="{FF2B5EF4-FFF2-40B4-BE49-F238E27FC236}">
                <a16:creationId xmlns:a16="http://schemas.microsoft.com/office/drawing/2014/main" id="{98A053DB-BF3A-2999-403F-DEC675D15306}"/>
              </a:ext>
            </a:extLst>
          </p:cNvPr>
          <p:cNvSpPr>
            <a:spLocks noGrp="1"/>
          </p:cNvSpPr>
          <p:nvPr>
            <p:ph type="title"/>
          </p:nvPr>
        </p:nvSpPr>
        <p:spPr/>
        <p:txBody>
          <a:bodyPr>
            <a:normAutofit/>
          </a:bodyPr>
          <a:lstStyle/>
          <a:p>
            <a:r>
              <a:rPr lang="de-DE" sz="4400" b="1" dirty="0">
                <a:solidFill>
                  <a:srgbClr val="77943C"/>
                </a:solidFill>
                <a:effectLst/>
                <a:latin typeface="Calibri-Bold"/>
                <a:ea typeface="Calibri" panose="020F0502020204030204" pitchFamily="34" charset="0"/>
                <a:cs typeface="Calibri-Bold"/>
              </a:rPr>
              <a:t>Waldgenossenschaft Remscheid eG</a:t>
            </a:r>
            <a:br>
              <a:rPr lang="de-DE" sz="4400" b="1" dirty="0">
                <a:solidFill>
                  <a:srgbClr val="77943C"/>
                </a:solidFill>
                <a:effectLst/>
                <a:latin typeface="Calibri-Bold"/>
                <a:ea typeface="Calibri" panose="020F0502020204030204" pitchFamily="34" charset="0"/>
                <a:cs typeface="Calibri-Bold"/>
              </a:rPr>
            </a:br>
            <a:r>
              <a:rPr lang="de-DE" sz="2000" b="1" dirty="0">
                <a:solidFill>
                  <a:srgbClr val="77943C"/>
                </a:solidFill>
                <a:effectLst/>
                <a:latin typeface="Calibri-Bold"/>
                <a:ea typeface="Calibri" panose="020F0502020204030204" pitchFamily="34" charset="0"/>
                <a:cs typeface="Calibri-Bold"/>
              </a:rPr>
              <a:t>Erläuterungen der wirtschaftlichen Verhältnisse / der Ertragslage</a:t>
            </a:r>
            <a:endParaRPr lang="de-DE" sz="2000" dirty="0"/>
          </a:p>
        </p:txBody>
      </p:sp>
    </p:spTree>
    <p:extLst>
      <p:ext uri="{BB962C8B-B14F-4D97-AF65-F5344CB8AC3E}">
        <p14:creationId xmlns:p14="http://schemas.microsoft.com/office/powerpoint/2010/main" val="2572583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F62E5F-135D-119F-039F-F79CB7EA68CF}"/>
              </a:ext>
            </a:extLst>
          </p:cNvPr>
          <p:cNvSpPr>
            <a:spLocks noGrp="1"/>
          </p:cNvSpPr>
          <p:nvPr>
            <p:ph type="title"/>
          </p:nvPr>
        </p:nvSpPr>
        <p:spPr/>
        <p:txBody>
          <a:bodyPr>
            <a:normAutofit/>
          </a:bodyPr>
          <a:lstStyle/>
          <a:p>
            <a:r>
              <a:rPr lang="de-DE" sz="3600" b="1" dirty="0">
                <a:solidFill>
                  <a:srgbClr val="77943C"/>
                </a:solidFill>
                <a:latin typeface="Calibri-Bold"/>
                <a:ea typeface="Calibri" panose="020F0502020204030204" pitchFamily="34" charset="0"/>
                <a:cs typeface="Calibri-Bold"/>
              </a:rPr>
              <a:t>Waldgenossenschaft Remscheid eG</a:t>
            </a:r>
            <a:br>
              <a:rPr lang="de-DE" sz="3600" b="1" dirty="0">
                <a:solidFill>
                  <a:srgbClr val="77943C"/>
                </a:solidFill>
                <a:latin typeface="Calibri-Bold"/>
                <a:ea typeface="Calibri" panose="020F0502020204030204" pitchFamily="34" charset="0"/>
                <a:cs typeface="Calibri-Bold"/>
              </a:rPr>
            </a:br>
            <a:r>
              <a:rPr lang="de-DE" sz="3600" b="1" dirty="0">
                <a:solidFill>
                  <a:srgbClr val="77943C"/>
                </a:solidFill>
                <a:latin typeface="Calibri-Bold"/>
                <a:ea typeface="Calibri" panose="020F0502020204030204" pitchFamily="34" charset="0"/>
                <a:cs typeface="Calibri-Bold"/>
              </a:rPr>
              <a:t>Mitgliederbewegung </a:t>
            </a:r>
            <a:endParaRPr lang="de-DE" sz="3600" dirty="0"/>
          </a:p>
        </p:txBody>
      </p:sp>
      <p:sp>
        <p:nvSpPr>
          <p:cNvPr id="3" name="Inhaltsplatzhalter 2">
            <a:extLst>
              <a:ext uri="{FF2B5EF4-FFF2-40B4-BE49-F238E27FC236}">
                <a16:creationId xmlns:a16="http://schemas.microsoft.com/office/drawing/2014/main" id="{99CB2581-29AB-6BE4-8310-79AF131DE19B}"/>
              </a:ext>
            </a:extLst>
          </p:cNvPr>
          <p:cNvSpPr>
            <a:spLocks noGrp="1"/>
          </p:cNvSpPr>
          <p:nvPr>
            <p:ph idx="1"/>
          </p:nvPr>
        </p:nvSpPr>
        <p:spPr/>
        <p:txBody>
          <a:bodyPr>
            <a:normAutofit fontScale="25000" lnSpcReduction="20000"/>
          </a:bodyPr>
          <a:lstStyle/>
          <a:p>
            <a:r>
              <a:rPr lang="de-DE" sz="7400" dirty="0"/>
              <a:t>Mitgliederbewegung im Geschäftsjahr 2025:</a:t>
            </a:r>
          </a:p>
          <a:p>
            <a:r>
              <a:rPr lang="de-DE" sz="7400" b="1" dirty="0"/>
              <a:t> </a:t>
            </a:r>
            <a:endParaRPr lang="de-DE" sz="7400" dirty="0"/>
          </a:p>
          <a:p>
            <a:r>
              <a:rPr lang="de-DE" sz="7400" dirty="0"/>
              <a:t>					Mitglieder		Anzahl Anteile</a:t>
            </a:r>
          </a:p>
          <a:p>
            <a:r>
              <a:rPr lang="de-DE" sz="7400" dirty="0"/>
              <a:t>Bestand am 31.12.2024			368			2.704</a:t>
            </a:r>
          </a:p>
          <a:p>
            <a:r>
              <a:rPr lang="de-DE" sz="7400" dirty="0"/>
              <a:t>plus     Zugänge				   12			      27</a:t>
            </a:r>
          </a:p>
          <a:p>
            <a:r>
              <a:rPr lang="de-DE" sz="7400" dirty="0"/>
              <a:t>minus Abgänge				     2               		      28</a:t>
            </a:r>
          </a:p>
          <a:p>
            <a:r>
              <a:rPr lang="de-DE" sz="7400" dirty="0"/>
              <a:t>Bestand am 31.12.2025			378			2.703</a:t>
            </a:r>
          </a:p>
          <a:p>
            <a:r>
              <a:rPr lang="de-DE" sz="7400" dirty="0"/>
              <a:t> </a:t>
            </a:r>
          </a:p>
          <a:p>
            <a:r>
              <a:rPr lang="de-DE" sz="7400" dirty="0"/>
              <a:t>Geschäftsguthaben insgesamt </a:t>
            </a:r>
          </a:p>
          <a:p>
            <a:r>
              <a:rPr lang="de-DE" sz="7400" dirty="0"/>
              <a:t>zum 31.12.2025     	 € 1.351.500,--	zum 31.12.2024	€ 1.352.000,-</a:t>
            </a:r>
          </a:p>
          <a:p>
            <a:r>
              <a:rPr lang="de-DE" sz="7400" dirty="0"/>
              <a:t>davon Mindestkapital              				</a:t>
            </a:r>
          </a:p>
          <a:p>
            <a:r>
              <a:rPr lang="de-DE" sz="7400" dirty="0"/>
              <a:t>zum 31.12.2025     	 € 1.218.800,--	zum 31.12.2024	€ 1.215.000,-</a:t>
            </a:r>
          </a:p>
          <a:p>
            <a:r>
              <a:rPr lang="de-DE" sz="7400" dirty="0"/>
              <a:t>Veränderung des Geschäftsguthabens und der Haftsumme in 2025: minus € 500,00</a:t>
            </a:r>
          </a:p>
          <a:p>
            <a:r>
              <a:rPr lang="de-DE" sz="7400" b="1" dirty="0"/>
              <a:t> </a:t>
            </a:r>
            <a:endParaRPr lang="de-DE" sz="7400" dirty="0"/>
          </a:p>
          <a:p>
            <a:endParaRPr lang="de-DE" dirty="0"/>
          </a:p>
        </p:txBody>
      </p:sp>
    </p:spTree>
    <p:extLst>
      <p:ext uri="{BB962C8B-B14F-4D97-AF65-F5344CB8AC3E}">
        <p14:creationId xmlns:p14="http://schemas.microsoft.com/office/powerpoint/2010/main" val="3837517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1F6F708-77C5-CAC5-9E6A-CC38939B03C7}"/>
              </a:ext>
            </a:extLst>
          </p:cNvPr>
          <p:cNvSpPr>
            <a:spLocks noGrp="1"/>
          </p:cNvSpPr>
          <p:nvPr>
            <p:ph idx="1"/>
          </p:nvPr>
        </p:nvSpPr>
        <p:spPr/>
        <p:txBody>
          <a:bodyPr>
            <a:normAutofit/>
          </a:bodyPr>
          <a:lstStyle/>
          <a:p>
            <a:pPr marL="0" indent="0">
              <a:buNone/>
            </a:pPr>
            <a:endParaRPr lang="de-DE" sz="2000" dirty="0"/>
          </a:p>
          <a:p>
            <a:r>
              <a:rPr lang="de-DE" sz="2000" dirty="0"/>
              <a:t>Wir haben in 2025 drei Waldkäufe in einem Volumen von ca. 8 ha tätigen können. In 2025 geprüfte Ankäufe haben wir aus verschiedenen Gründen nicht realisiert. Insbesondere ist hierbei ist die satzungsgemäße </a:t>
            </a:r>
            <a:r>
              <a:rPr lang="de-DE" sz="2000" dirty="0" err="1"/>
              <a:t>Wildnisentwicklung</a:t>
            </a:r>
            <a:r>
              <a:rPr lang="de-DE" sz="2000" dirty="0"/>
              <a:t> von 15 % unserer Fläche ein primäres Ziel. Wir wollen weitere Flächen erwerben, sofern das Angebot für uns beförsterungsfähig ist.</a:t>
            </a:r>
          </a:p>
          <a:p>
            <a:r>
              <a:rPr lang="de-DE" sz="2000"/>
              <a:t>In </a:t>
            </a:r>
            <a:r>
              <a:rPr lang="de-DE" sz="2000" dirty="0"/>
              <a:t>2025/2026 werden/haben wir erneut an der elektronischen Darstellung unserer Waldgenossenschaft gearbeitet. Die technische Basis unserer Homepage ist geändert worden und der Internetauftritt wird zügig modernisiert. </a:t>
            </a:r>
          </a:p>
          <a:p>
            <a:r>
              <a:rPr lang="de-DE" sz="2000" dirty="0"/>
              <a:t>Die Buchführung haben wir an die WP-Kanzlei </a:t>
            </a:r>
            <a:r>
              <a:rPr lang="de-DE" sz="2000" dirty="0" err="1"/>
              <a:t>Hübenthal</a:t>
            </a:r>
            <a:r>
              <a:rPr lang="de-DE" sz="2000" dirty="0"/>
              <a:t> und Partner Remscheid verlagert</a:t>
            </a:r>
          </a:p>
          <a:p>
            <a:r>
              <a:rPr lang="de-DE" sz="2000" dirty="0"/>
              <a:t>Wir werden weiter an dem Ausbau unserer stabilen Ertragssituation arbeiten und diskutieren hier auch denkbare weitere Angebote um somit den Betrieb der Waldgenossenschaft auf Dauer sicherstellen.</a:t>
            </a:r>
          </a:p>
          <a:p>
            <a:r>
              <a:rPr lang="de-DE" sz="2000" dirty="0"/>
              <a:t>Nach wie vor besteht der Rechtsstreit „Wupperschienen“ </a:t>
            </a:r>
          </a:p>
          <a:p>
            <a:pPr marL="0" indent="0">
              <a:buNone/>
            </a:pPr>
            <a:endParaRPr lang="de-DE" sz="2000" dirty="0"/>
          </a:p>
          <a:p>
            <a:endParaRPr lang="de-DE" sz="2000" dirty="0"/>
          </a:p>
          <a:p>
            <a:endParaRPr lang="de-DE" sz="2000" dirty="0"/>
          </a:p>
        </p:txBody>
      </p:sp>
      <p:sp>
        <p:nvSpPr>
          <p:cNvPr id="4" name="Titel 1">
            <a:extLst>
              <a:ext uri="{FF2B5EF4-FFF2-40B4-BE49-F238E27FC236}">
                <a16:creationId xmlns:a16="http://schemas.microsoft.com/office/drawing/2014/main" id="{D61F0561-C859-87F7-DF9B-4B3186D4FBD8}"/>
              </a:ext>
            </a:extLst>
          </p:cNvPr>
          <p:cNvSpPr>
            <a:spLocks noGrp="1"/>
          </p:cNvSpPr>
          <p:nvPr>
            <p:ph type="title"/>
          </p:nvPr>
        </p:nvSpPr>
        <p:spPr/>
        <p:txBody>
          <a:bodyPr>
            <a:normAutofit/>
          </a:bodyPr>
          <a:lstStyle/>
          <a:p>
            <a:r>
              <a:rPr lang="de-DE" sz="4400" b="1" dirty="0">
                <a:solidFill>
                  <a:srgbClr val="77943C"/>
                </a:solidFill>
                <a:effectLst/>
                <a:latin typeface="Calibri-Bold"/>
                <a:ea typeface="Calibri" panose="020F0502020204030204" pitchFamily="34" charset="0"/>
                <a:cs typeface="Calibri-Bold"/>
              </a:rPr>
              <a:t>Waldgenossenschaft Remscheid eG</a:t>
            </a:r>
            <a:br>
              <a:rPr lang="de-DE" sz="4400" b="1" dirty="0">
                <a:solidFill>
                  <a:srgbClr val="77943C"/>
                </a:solidFill>
                <a:effectLst/>
                <a:latin typeface="Calibri-Bold"/>
                <a:ea typeface="Calibri" panose="020F0502020204030204" pitchFamily="34" charset="0"/>
                <a:cs typeface="Calibri-Bold"/>
              </a:rPr>
            </a:br>
            <a:r>
              <a:rPr lang="de-DE" sz="2000" b="1" dirty="0">
                <a:solidFill>
                  <a:srgbClr val="77943C"/>
                </a:solidFill>
                <a:effectLst/>
                <a:latin typeface="Calibri-Bold"/>
                <a:ea typeface="Calibri" panose="020F0502020204030204" pitchFamily="34" charset="0"/>
                <a:cs typeface="Calibri-Bold"/>
              </a:rPr>
              <a:t>Erwartungen und bisherige Entwicklungen in und für 2026</a:t>
            </a:r>
            <a:endParaRPr lang="de-DE" sz="2000" dirty="0"/>
          </a:p>
        </p:txBody>
      </p:sp>
    </p:spTree>
    <p:extLst>
      <p:ext uri="{BB962C8B-B14F-4D97-AF65-F5344CB8AC3E}">
        <p14:creationId xmlns:p14="http://schemas.microsoft.com/office/powerpoint/2010/main" val="1726428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2EB7F-3B35-41DF-74C5-6215B56FE64F}"/>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7252D383-B2B4-CAEA-EC98-4136BDED3648}"/>
              </a:ext>
            </a:extLst>
          </p:cNvPr>
          <p:cNvSpPr>
            <a:spLocks noGrp="1"/>
          </p:cNvSpPr>
          <p:nvPr>
            <p:ph idx="1"/>
          </p:nvPr>
        </p:nvSpPr>
        <p:spPr/>
        <p:txBody>
          <a:bodyPr>
            <a:normAutofit lnSpcReduction="10000"/>
          </a:bodyPr>
          <a:lstStyle/>
          <a:p>
            <a:pPr marL="0" indent="0">
              <a:buNone/>
            </a:pPr>
            <a:endParaRPr lang="de-DE" sz="2000" dirty="0"/>
          </a:p>
          <a:p>
            <a:r>
              <a:rPr lang="de-DE" sz="2000" dirty="0"/>
              <a:t>Die Begräbniswald GmbH (wir sind Minderheitsbeteiligte) hat mit beiden Begräbnisplätzen (seit 2025 auch in </a:t>
            </a:r>
            <a:r>
              <a:rPr lang="de-DE" sz="2000" dirty="0" err="1"/>
              <a:t>Ehringhausen</a:t>
            </a:r>
            <a:r>
              <a:rPr lang="de-DE" sz="2000" dirty="0"/>
              <a:t>) ihre Arbeit aufgenommen. </a:t>
            </a:r>
          </a:p>
          <a:p>
            <a:r>
              <a:rPr lang="de-DE" sz="2000" dirty="0"/>
              <a:t>Der Betrieb der Begräbniswälder ist (wie geplant) noch nicht in der Gewinnzone – der Jahresabschluss 2025 steht noch aus. Wir haben allerdings schon Pachteinnahmen erzielen können.</a:t>
            </a:r>
          </a:p>
          <a:p>
            <a:r>
              <a:rPr lang="de-DE" sz="2000" dirty="0"/>
              <a:t>Wir haben in 2025 den Kooperationsvertrag mit der Firma Vaillant, den „Vaillant-Wald der Zukunft“ betreffend, positiv besprechen können, der Vertag ist nach wie vor ungekündigt, die bereits bei Abschluss des Vertrages in Aussicht gestellten Preisreduzierungen haben wir realisiert. Mit der Firma ist die Weiterentwicklung der Zusammenarbeit besprochen. Wir haben regelmäßige Abstimmungstermine vereinbart.</a:t>
            </a:r>
          </a:p>
          <a:p>
            <a:r>
              <a:rPr lang="de-DE" sz="2000" dirty="0"/>
              <a:t>Wir wollen weitere </a:t>
            </a:r>
            <a:r>
              <a:rPr lang="de-DE" sz="2000" dirty="0" err="1"/>
              <a:t>WaldgenossInnen</a:t>
            </a:r>
            <a:r>
              <a:rPr lang="de-DE" sz="2000" dirty="0"/>
              <a:t> von uns überzeugen und die Zahl der Mitglieder erhöhen, allerdings sind für die Folgejahre leider auch Kündigungen mit nennenswerten Anteilen erfolgt. Die Mitglieder werden wir verstärkt einbinden (</a:t>
            </a:r>
            <a:r>
              <a:rPr lang="de-DE" sz="2000" dirty="0" err="1"/>
              <a:t>HomePage</a:t>
            </a:r>
            <a:r>
              <a:rPr lang="de-DE" sz="2000" dirty="0"/>
              <a:t>, Pflanzaktionen etc.)</a:t>
            </a:r>
          </a:p>
          <a:p>
            <a:endParaRPr lang="de-DE" sz="2000" dirty="0"/>
          </a:p>
          <a:p>
            <a:pPr marL="0" indent="0">
              <a:buNone/>
            </a:pPr>
            <a:endParaRPr lang="de-DE" sz="2000" dirty="0"/>
          </a:p>
          <a:p>
            <a:endParaRPr lang="de-DE" sz="2000" dirty="0"/>
          </a:p>
          <a:p>
            <a:endParaRPr lang="de-DE" sz="2000" dirty="0"/>
          </a:p>
        </p:txBody>
      </p:sp>
      <p:sp>
        <p:nvSpPr>
          <p:cNvPr id="4" name="Titel 1">
            <a:extLst>
              <a:ext uri="{FF2B5EF4-FFF2-40B4-BE49-F238E27FC236}">
                <a16:creationId xmlns:a16="http://schemas.microsoft.com/office/drawing/2014/main" id="{4CB83D59-819E-AD35-8ED3-B7D14308D9AC}"/>
              </a:ext>
            </a:extLst>
          </p:cNvPr>
          <p:cNvSpPr>
            <a:spLocks noGrp="1"/>
          </p:cNvSpPr>
          <p:nvPr>
            <p:ph type="title"/>
          </p:nvPr>
        </p:nvSpPr>
        <p:spPr/>
        <p:txBody>
          <a:bodyPr>
            <a:normAutofit/>
          </a:bodyPr>
          <a:lstStyle/>
          <a:p>
            <a:r>
              <a:rPr lang="de-DE" sz="4400" b="1" dirty="0">
                <a:solidFill>
                  <a:srgbClr val="77943C"/>
                </a:solidFill>
                <a:effectLst/>
                <a:latin typeface="Calibri-Bold"/>
                <a:ea typeface="Calibri" panose="020F0502020204030204" pitchFamily="34" charset="0"/>
                <a:cs typeface="Calibri-Bold"/>
              </a:rPr>
              <a:t>Waldgenossenschaft Remscheid eG</a:t>
            </a:r>
            <a:br>
              <a:rPr lang="de-DE" sz="4400" b="1" dirty="0">
                <a:solidFill>
                  <a:srgbClr val="77943C"/>
                </a:solidFill>
                <a:effectLst/>
                <a:latin typeface="Calibri-Bold"/>
                <a:ea typeface="Calibri" panose="020F0502020204030204" pitchFamily="34" charset="0"/>
                <a:cs typeface="Calibri-Bold"/>
              </a:rPr>
            </a:br>
            <a:r>
              <a:rPr lang="de-DE" sz="2000" b="1" dirty="0">
                <a:solidFill>
                  <a:srgbClr val="77943C"/>
                </a:solidFill>
                <a:effectLst/>
                <a:latin typeface="Calibri-Bold"/>
                <a:ea typeface="Calibri" panose="020F0502020204030204" pitchFamily="34" charset="0"/>
                <a:cs typeface="Calibri-Bold"/>
              </a:rPr>
              <a:t>Erwartungen und bisherige Entwicklungen in und für 2026</a:t>
            </a:r>
            <a:endParaRPr lang="de-DE" sz="2000" dirty="0"/>
          </a:p>
        </p:txBody>
      </p:sp>
    </p:spTree>
    <p:extLst>
      <p:ext uri="{BB962C8B-B14F-4D97-AF65-F5344CB8AC3E}">
        <p14:creationId xmlns:p14="http://schemas.microsoft.com/office/powerpoint/2010/main" val="3962464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A9B96-A194-73E3-74D5-4D5C5E112D3B}"/>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E3E64BFA-BAA6-D1A1-15C2-7E660F9C3CFE}"/>
              </a:ext>
            </a:extLst>
          </p:cNvPr>
          <p:cNvSpPr>
            <a:spLocks noGrp="1"/>
          </p:cNvSpPr>
          <p:nvPr>
            <p:ph idx="1"/>
          </p:nvPr>
        </p:nvSpPr>
        <p:spPr/>
        <p:txBody>
          <a:bodyPr/>
          <a:lstStyle/>
          <a:p>
            <a:endParaRPr lang="de-DE" dirty="0"/>
          </a:p>
          <a:p>
            <a:endParaRPr lang="de-DE" dirty="0"/>
          </a:p>
          <a:p>
            <a:r>
              <a:rPr lang="de-DE" dirty="0"/>
              <a:t>Vorstand und Aufsichtsrat schlagen der Generalversammlung Waldgenossenschaft Remscheid eG vor, durch Beschluss</a:t>
            </a:r>
          </a:p>
          <a:p>
            <a:r>
              <a:rPr lang="de-DE" dirty="0"/>
              <a:t>den Jahresabschluss in der vorgelegten Form mit einer Bilanzsumme von € 1.565.709,68, bei einem Ergebnis nach Steuern von € 40.076,85 zu genehmigen</a:t>
            </a:r>
          </a:p>
          <a:p>
            <a:endParaRPr lang="de-DE" dirty="0"/>
          </a:p>
        </p:txBody>
      </p:sp>
      <p:sp>
        <p:nvSpPr>
          <p:cNvPr id="4" name="Titel 1">
            <a:extLst>
              <a:ext uri="{FF2B5EF4-FFF2-40B4-BE49-F238E27FC236}">
                <a16:creationId xmlns:a16="http://schemas.microsoft.com/office/drawing/2014/main" id="{311A7344-12C8-5FAE-E371-1B1EF768B010}"/>
              </a:ext>
            </a:extLst>
          </p:cNvPr>
          <p:cNvSpPr>
            <a:spLocks noGrp="1"/>
          </p:cNvSpPr>
          <p:nvPr>
            <p:ph type="title"/>
          </p:nvPr>
        </p:nvSpPr>
        <p:spPr/>
        <p:txBody>
          <a:bodyPr>
            <a:normAutofit/>
          </a:bodyPr>
          <a:lstStyle/>
          <a:p>
            <a:r>
              <a:rPr lang="de-DE" sz="4400" b="1" dirty="0">
                <a:solidFill>
                  <a:srgbClr val="77943C"/>
                </a:solidFill>
                <a:effectLst/>
                <a:latin typeface="Calibri-Bold"/>
                <a:ea typeface="Calibri" panose="020F0502020204030204" pitchFamily="34" charset="0"/>
                <a:cs typeface="Calibri-Bold"/>
              </a:rPr>
              <a:t>Waldgenossenschaft Remscheid eG</a:t>
            </a:r>
            <a:br>
              <a:rPr lang="de-DE" sz="4400" b="1" dirty="0">
                <a:solidFill>
                  <a:srgbClr val="77943C"/>
                </a:solidFill>
                <a:effectLst/>
                <a:latin typeface="Calibri-Bold"/>
                <a:ea typeface="Calibri" panose="020F0502020204030204" pitchFamily="34" charset="0"/>
                <a:cs typeface="Calibri-Bold"/>
              </a:rPr>
            </a:br>
            <a:r>
              <a:rPr lang="de-DE" sz="2000" b="1" dirty="0">
                <a:solidFill>
                  <a:srgbClr val="77943C"/>
                </a:solidFill>
                <a:effectLst/>
                <a:latin typeface="Calibri-Bold"/>
                <a:ea typeface="Calibri" panose="020F0502020204030204" pitchFamily="34" charset="0"/>
                <a:cs typeface="Calibri-Bold"/>
              </a:rPr>
              <a:t>Genehmigung des Jahresabschlusses per 31.12.</a:t>
            </a:r>
            <a:r>
              <a:rPr lang="de-DE" sz="2000" b="1" dirty="0">
                <a:solidFill>
                  <a:srgbClr val="77943C"/>
                </a:solidFill>
                <a:latin typeface="Calibri-Bold"/>
                <a:ea typeface="Calibri" panose="020F0502020204030204" pitchFamily="34" charset="0"/>
                <a:cs typeface="Calibri-Bold"/>
              </a:rPr>
              <a:t> 2024</a:t>
            </a:r>
            <a:endParaRPr lang="de-DE" sz="2000" dirty="0"/>
          </a:p>
        </p:txBody>
      </p:sp>
    </p:spTree>
    <p:extLst>
      <p:ext uri="{BB962C8B-B14F-4D97-AF65-F5344CB8AC3E}">
        <p14:creationId xmlns:p14="http://schemas.microsoft.com/office/powerpoint/2010/main" val="363481181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1287</Words>
  <Application>Microsoft Macintosh PowerPoint</Application>
  <PresentationFormat>Breitbild</PresentationFormat>
  <Paragraphs>124</Paragraphs>
  <Slides>15</Slides>
  <Notes>1</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15</vt:i4>
      </vt:variant>
    </vt:vector>
  </HeadingPairs>
  <TitlesOfParts>
    <vt:vector size="23" baseType="lpstr">
      <vt:lpstr>Aptos</vt:lpstr>
      <vt:lpstr>Aptos Display</vt:lpstr>
      <vt:lpstr>Arial</vt:lpstr>
      <vt:lpstr>Arial</vt:lpstr>
      <vt:lpstr>Calibri</vt:lpstr>
      <vt:lpstr>Calibri-Bold</vt:lpstr>
      <vt:lpstr>Sparkasse Rg</vt:lpstr>
      <vt:lpstr>Office</vt:lpstr>
      <vt:lpstr>Waldgenossenschaft Remscheid eG </vt:lpstr>
      <vt:lpstr>Waldgenossenschaft Remscheid eG  Tagesordnung der Generalversammlung am 27. Juni 2026  </vt:lpstr>
      <vt:lpstr>Waldgenossenschaft Remscheid eG Entwicklung der wirtschaftlichen Verhältnisse</vt:lpstr>
      <vt:lpstr>Waldgenossenschaft Remscheid eG Entwicklung der Ertragslage</vt:lpstr>
      <vt:lpstr>Waldgenossenschaft Remscheid eG Erläuterungen der wirtschaftlichen Verhältnisse / der Ertragslage</vt:lpstr>
      <vt:lpstr>Waldgenossenschaft Remscheid eG Mitgliederbewegung </vt:lpstr>
      <vt:lpstr>Waldgenossenschaft Remscheid eG Erwartungen und bisherige Entwicklungen in und für 2026</vt:lpstr>
      <vt:lpstr>Waldgenossenschaft Remscheid eG Erwartungen und bisherige Entwicklungen in und für 2026</vt:lpstr>
      <vt:lpstr>Waldgenossenschaft Remscheid eG Genehmigung des Jahresabschlusses per 31.12. 2024</vt:lpstr>
      <vt:lpstr>Waldgenossenschaft Remscheid eG Verwendung des Bilanzgewinnes 2024</vt:lpstr>
      <vt:lpstr>Waldgenossenschaft Remscheid eG Entlastung des Aufsichtsrates</vt:lpstr>
      <vt:lpstr>Waldgenossenschaft Remscheid eG Entlastung des Vorstandes</vt:lpstr>
      <vt:lpstr>Waldgenossenschaft Remscheid eG Wahl einer AufsichtsrätIn</vt:lpstr>
      <vt:lpstr>Waldgenossenschaft Remscheid eG Verschiedenes </vt:lpstr>
      <vt:lpstr>Waldgenossenschaft Remscheid eG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Waldgenossenschaft Remscheid eG </dc:title>
  <dc:creator>Lutz Uwe Magney</dc:creator>
  <cp:lastModifiedBy>Lutz Uwe Magney</cp:lastModifiedBy>
  <cp:revision>11</cp:revision>
  <dcterms:created xsi:type="dcterms:W3CDTF">2024-05-23T08:19:45Z</dcterms:created>
  <dcterms:modified xsi:type="dcterms:W3CDTF">2026-06-22T07:09:14Z</dcterms:modified>
</cp:coreProperties>
</file>