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801600" cy="9601200" type="A3"/>
  <p:notesSz cx="6797675" cy="9926638"/>
  <p:defaultTextStyle>
    <a:defPPr>
      <a:defRPr lang="de-DE"/>
    </a:defPPr>
    <a:lvl1pPr algn="l" defTabSz="1220788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609600" indent="-152400" algn="l" defTabSz="1220788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1220788" indent="-306388" algn="l" defTabSz="1220788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831975" indent="-460375" algn="l" defTabSz="1220788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2443163" indent="-614363" algn="l" defTabSz="1220788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692" y="72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2C35-F0E0-4CD0-B3F9-F7DA7DDA08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9835E-C55E-4D96-98C1-8BC73AD13019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DF9A4-0FE0-47DB-99F3-D0D2A0D76C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054589" y="384495"/>
            <a:ext cx="3120391" cy="819213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93420" y="384495"/>
            <a:ext cx="9147811" cy="819213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49011-56C7-46BE-AA24-143956930CF1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2C686-8BA7-49AA-8CEE-770F6E6162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0797-F351-49FD-A3CD-06AA6BB790F3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88DA6-3354-4758-B004-6ACE028EDF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2AB8B-BBAF-42BD-A0AF-265187F04DA9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4F5A8-22BB-44FB-868A-4683224D6B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93421" y="2240282"/>
            <a:ext cx="613410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040881" y="2240282"/>
            <a:ext cx="613410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92742-12F4-433A-BCDC-42F7ADC72207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B08EE-70EA-4924-8548-99BB161E05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50033-3564-490D-8B2A-F0F34707612F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F3202-5661-4477-A86D-E48B0A7BD73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CF367-53CD-49A5-92EC-D8F07B394221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4D70F-0E57-498B-96F0-685A992A12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4B29C-9103-44F9-A28F-E5F69C32617A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3B8D-57BE-4F35-BC11-F01F553EBB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2A74C-E35C-4358-A33E-84124FECBCBE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E60A3-8B6B-417D-BE39-5D392C155B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DB26B-ABBF-4BA9-A62B-7FA6ED8F9B9A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FA25E-8338-4BB4-A455-7F0B8D1357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 defTabSz="1221913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7D3C9F-D097-4C7F-BE28-69DDC0C69047}" type="datetimeFigureOut">
              <a:rPr lang="de-DE"/>
              <a:pPr>
                <a:defRPr/>
              </a:pPr>
              <a:t>01.07.2025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 defTabSz="1221913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 defTabSz="1221913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DA7C41-D6CB-4B15-B7CB-460429A9E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0788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20788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2pPr>
      <a:lvl3pPr algn="ctr" defTabSz="1220788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3pPr>
      <a:lvl4pPr algn="ctr" defTabSz="1220788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4pPr>
      <a:lvl5pPr algn="ctr" defTabSz="1220788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5pPr>
      <a:lvl6pPr marL="457200" algn="ctr" defTabSz="1220788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6pPr>
      <a:lvl7pPr marL="914400" algn="ctr" defTabSz="1220788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7pPr>
      <a:lvl8pPr marL="1371600" algn="ctr" defTabSz="1220788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8pPr>
      <a:lvl9pPr marL="1828800" algn="ctr" defTabSz="1220788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itchFamily="34" charset="0"/>
        </a:defRPr>
      </a:lvl9pPr>
    </p:titleStyle>
    <p:bodyStyle>
      <a:lvl1pPr marL="457200" indent="-457200" algn="l" defTabSz="1220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188" indent="-381000" algn="l" defTabSz="1220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175" indent="-304800" algn="l" defTabSz="12207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6775" indent="-304800" algn="l" defTabSz="12207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7963" indent="-304800" algn="l" defTabSz="12207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utoShape 5">
            <a:extLst>
              <a:ext uri="{FF2B5EF4-FFF2-40B4-BE49-F238E27FC236}">
                <a16:creationId xmlns:a16="http://schemas.microsoft.com/office/drawing/2014/main" id="{05323E9C-DA43-40CD-AFF3-5057576CA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682" y="4062243"/>
            <a:ext cx="2485824" cy="55216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Leitung KBLG 90 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Oliver Standke</a:t>
            </a:r>
            <a:endParaRPr lang="de-DE" sz="1400" i="1" dirty="0">
              <a:latin typeface="Arial" pitchFamily="34" charset="0"/>
            </a:endParaRPr>
          </a:p>
        </p:txBody>
      </p:sp>
      <p:cxnSp>
        <p:nvCxnSpPr>
          <p:cNvPr id="64" name="Gerade Verbindung 63"/>
          <p:cNvCxnSpPr>
            <a:cxnSpLocks/>
          </p:cNvCxnSpPr>
          <p:nvPr/>
        </p:nvCxnSpPr>
        <p:spPr bwMode="auto">
          <a:xfrm flipV="1">
            <a:off x="2296344" y="3595135"/>
            <a:ext cx="0" cy="44421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59"/>
          <p:cNvCxnSpPr>
            <a:cxnSpLocks/>
          </p:cNvCxnSpPr>
          <p:nvPr/>
        </p:nvCxnSpPr>
        <p:spPr bwMode="auto">
          <a:xfrm flipV="1">
            <a:off x="2296344" y="3576464"/>
            <a:ext cx="6512830" cy="267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8" name="AutoShape 10"/>
          <p:cNvSpPr>
            <a:spLocks noChangeArrowheads="1"/>
          </p:cNvSpPr>
          <p:nvPr/>
        </p:nvSpPr>
        <p:spPr bwMode="auto">
          <a:xfrm>
            <a:off x="9140012" y="6865683"/>
            <a:ext cx="2354833" cy="637851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2191" tIns="61096" rIns="122191" bIns="61096"/>
          <a:lstStyle/>
          <a:p>
            <a:pPr>
              <a:spcAft>
                <a:spcPts val="1338"/>
              </a:spcAft>
            </a:pPr>
            <a:endParaRPr lang="de-DE" sz="1100" dirty="0"/>
          </a:p>
        </p:txBody>
      </p:sp>
      <p:cxnSp>
        <p:nvCxnSpPr>
          <p:cNvPr id="66" name="Gerade Verbindung 65"/>
          <p:cNvCxnSpPr>
            <a:cxnSpLocks/>
            <a:endCxn id="44" idx="0"/>
          </p:cNvCxnSpPr>
          <p:nvPr/>
        </p:nvCxnSpPr>
        <p:spPr bwMode="auto">
          <a:xfrm>
            <a:off x="11335992" y="3606806"/>
            <a:ext cx="30678" cy="392129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5CBA9994-03AC-4FFE-BE26-05553B7A3D73}"/>
              </a:ext>
            </a:extLst>
          </p:cNvPr>
          <p:cNvGrpSpPr/>
          <p:nvPr/>
        </p:nvGrpSpPr>
        <p:grpSpPr>
          <a:xfrm>
            <a:off x="10109969" y="7528098"/>
            <a:ext cx="2480836" cy="939064"/>
            <a:chOff x="9234400" y="7533944"/>
            <a:chExt cx="2480836" cy="939064"/>
          </a:xfrm>
        </p:grpSpPr>
        <p:sp>
          <p:nvSpPr>
            <p:cNvPr id="44" name="Rechteck 43"/>
            <p:cNvSpPr/>
            <p:nvPr/>
          </p:nvSpPr>
          <p:spPr bwMode="auto">
            <a:xfrm>
              <a:off x="9266965" y="7533944"/>
              <a:ext cx="2448271" cy="93906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219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1100"/>
            </a:p>
          </p:txBody>
        </p:sp>
        <p:sp>
          <p:nvSpPr>
            <p:cNvPr id="42" name="AutoShape 10"/>
            <p:cNvSpPr>
              <a:spLocks noChangeArrowheads="1"/>
            </p:cNvSpPr>
            <p:nvPr/>
          </p:nvSpPr>
          <p:spPr bwMode="auto">
            <a:xfrm>
              <a:off x="9331695" y="8090578"/>
              <a:ext cx="2160241" cy="285750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defTabSz="1221913">
                <a:spcAft>
                  <a:spcPts val="1336"/>
                </a:spcAft>
                <a:defRPr/>
              </a:pPr>
              <a:r>
                <a:rPr lang="de-DE" sz="1100" b="1" dirty="0">
                  <a:latin typeface="Arial" pitchFamily="34" charset="0"/>
                </a:rPr>
                <a:t>Soziale Dienste Aesch</a:t>
              </a:r>
              <a:endParaRPr lang="de-DE" sz="1100" dirty="0">
                <a:latin typeface="Arial" pitchFamily="34" charset="0"/>
              </a:endParaRPr>
            </a:p>
          </p:txBody>
        </p:sp>
        <p:sp>
          <p:nvSpPr>
            <p:cNvPr id="55" name="AutoShape 10"/>
            <p:cNvSpPr>
              <a:spLocks noChangeArrowheads="1"/>
            </p:cNvSpPr>
            <p:nvPr/>
          </p:nvSpPr>
          <p:spPr bwMode="auto">
            <a:xfrm>
              <a:off x="9234400" y="7533944"/>
              <a:ext cx="2354833" cy="556634"/>
            </a:xfrm>
            <a:prstGeom prst="flowChartProcess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2191" tIns="61096" rIns="122191" bIns="61096"/>
            <a:lstStyle/>
            <a:p>
              <a:pPr>
                <a:spcAft>
                  <a:spcPts val="1338"/>
                </a:spcAft>
              </a:pPr>
              <a:r>
                <a:rPr lang="de-DE" sz="1100" b="1" dirty="0"/>
                <a:t>Administrative Zusammenarbeit</a:t>
              </a:r>
              <a:endParaRPr lang="de-DE" sz="1100" dirty="0"/>
            </a:p>
          </p:txBody>
        </p:sp>
      </p:grpSp>
      <p:sp>
        <p:nvSpPr>
          <p:cNvPr id="59" name="Textfeld 58"/>
          <p:cNvSpPr txBox="1"/>
          <p:nvPr/>
        </p:nvSpPr>
        <p:spPr>
          <a:xfrm>
            <a:off x="10410867" y="157129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800" b="1" dirty="0"/>
              <a:t>Stand 01.07.2025</a:t>
            </a:r>
          </a:p>
        </p:txBody>
      </p:sp>
      <p:cxnSp>
        <p:nvCxnSpPr>
          <p:cNvPr id="45" name="Gerade Verbindung 44"/>
          <p:cNvCxnSpPr>
            <a:cxnSpLocks/>
          </p:cNvCxnSpPr>
          <p:nvPr/>
        </p:nvCxnSpPr>
        <p:spPr>
          <a:xfrm flipH="1" flipV="1">
            <a:off x="10452545" y="3704092"/>
            <a:ext cx="2452" cy="32962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E4A41657-C271-4D1B-9EA9-8BE119C3C68C}"/>
              </a:ext>
            </a:extLst>
          </p:cNvPr>
          <p:cNvGrpSpPr/>
          <p:nvPr/>
        </p:nvGrpSpPr>
        <p:grpSpPr>
          <a:xfrm>
            <a:off x="2008312" y="7022066"/>
            <a:ext cx="2466856" cy="1693996"/>
            <a:chOff x="5466628" y="6123675"/>
            <a:chExt cx="2466856" cy="1693996"/>
          </a:xfrm>
        </p:grpSpPr>
        <p:sp>
          <p:nvSpPr>
            <p:cNvPr id="47" name="Rechteck 46"/>
            <p:cNvSpPr/>
            <p:nvPr/>
          </p:nvSpPr>
          <p:spPr bwMode="auto">
            <a:xfrm>
              <a:off x="5474958" y="6123675"/>
              <a:ext cx="2458526" cy="169399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219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38" name="AutoShape 10"/>
            <p:cNvSpPr>
              <a:spLocks noChangeArrowheads="1"/>
            </p:cNvSpPr>
            <p:nvPr/>
          </p:nvSpPr>
          <p:spPr bwMode="auto">
            <a:xfrm>
              <a:off x="5574167" y="7187341"/>
              <a:ext cx="2206971" cy="500063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defTabSz="1221913">
                <a:spcAft>
                  <a:spcPts val="1336"/>
                </a:spcAft>
                <a:defRPr/>
              </a:pPr>
              <a:r>
                <a:rPr lang="de-DE" sz="1100" b="1" dirty="0">
                  <a:latin typeface="Arial" pitchFamily="34" charset="0"/>
                </a:rPr>
                <a:t>Externes Reinigungsunternehmen</a:t>
              </a:r>
              <a:endParaRPr lang="de-DE" sz="2000" dirty="0">
                <a:latin typeface="Arial" pitchFamily="34" charset="0"/>
              </a:endParaRPr>
            </a:p>
          </p:txBody>
        </p:sp>
        <p:sp>
          <p:nvSpPr>
            <p:cNvPr id="39" name="AutoShape 10"/>
            <p:cNvSpPr>
              <a:spLocks noChangeArrowheads="1"/>
            </p:cNvSpPr>
            <p:nvPr/>
          </p:nvSpPr>
          <p:spPr bwMode="auto">
            <a:xfrm>
              <a:off x="5586834" y="6833859"/>
              <a:ext cx="2194304" cy="27819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defTabSz="1221913">
                <a:spcAft>
                  <a:spcPts val="1336"/>
                </a:spcAft>
                <a:defRPr/>
              </a:pPr>
              <a:r>
                <a:rPr lang="de-DE" sz="1100" b="1" dirty="0">
                  <a:latin typeface="Arial" pitchFamily="34" charset="0"/>
                </a:rPr>
                <a:t>Externer Brunnmeister</a:t>
              </a:r>
              <a:endParaRPr lang="de-DE" sz="2000" dirty="0">
                <a:latin typeface="Arial" pitchFamily="34" charset="0"/>
              </a:endParaRPr>
            </a:p>
          </p:txBody>
        </p:sp>
        <p:sp>
          <p:nvSpPr>
            <p:cNvPr id="52" name="AutoShape 10"/>
            <p:cNvSpPr>
              <a:spLocks noChangeArrowheads="1"/>
            </p:cNvSpPr>
            <p:nvPr/>
          </p:nvSpPr>
          <p:spPr bwMode="auto">
            <a:xfrm>
              <a:off x="5466628" y="6217778"/>
              <a:ext cx="2386518" cy="928687"/>
            </a:xfrm>
            <a:prstGeom prst="flowChartProcess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2191" tIns="61096" rIns="122191" bIns="61096"/>
            <a:lstStyle/>
            <a:p>
              <a:pPr>
                <a:spcAft>
                  <a:spcPts val="1338"/>
                </a:spcAft>
              </a:pPr>
              <a:r>
                <a:rPr lang="de-DE" sz="1100" b="1" dirty="0"/>
                <a:t>Vertretung des Auftraggebers für die vertraglich vereinbarten Fachdienstleistungen</a:t>
              </a:r>
              <a:endParaRPr lang="de-DE" sz="1800" dirty="0"/>
            </a:p>
          </p:txBody>
        </p:sp>
      </p:grpSp>
      <p:cxnSp>
        <p:nvCxnSpPr>
          <p:cNvPr id="58" name="Gerade Verbindung 57"/>
          <p:cNvCxnSpPr>
            <a:cxnSpLocks/>
          </p:cNvCxnSpPr>
          <p:nvPr/>
        </p:nvCxnSpPr>
        <p:spPr bwMode="auto">
          <a:xfrm flipV="1">
            <a:off x="8809174" y="3566613"/>
            <a:ext cx="2528467" cy="9851"/>
          </a:xfrm>
          <a:prstGeom prst="line">
            <a:avLst/>
          </a:prstGeom>
          <a:ln w="28575">
            <a:solidFill>
              <a:srgbClr val="0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55D018B9-2E18-44C4-A701-8659032945EB}"/>
              </a:ext>
            </a:extLst>
          </p:cNvPr>
          <p:cNvGrpSpPr/>
          <p:nvPr/>
        </p:nvGrpSpPr>
        <p:grpSpPr>
          <a:xfrm>
            <a:off x="428464" y="4050136"/>
            <a:ext cx="3504443" cy="2971930"/>
            <a:chOff x="3443948" y="3391830"/>
            <a:chExt cx="3504443" cy="2971930"/>
          </a:xfrm>
        </p:grpSpPr>
        <p:sp>
          <p:nvSpPr>
            <p:cNvPr id="32" name="AutoShape 10"/>
            <p:cNvSpPr>
              <a:spLocks noChangeArrowheads="1"/>
            </p:cNvSpPr>
            <p:nvPr/>
          </p:nvSpPr>
          <p:spPr bwMode="auto">
            <a:xfrm>
              <a:off x="3443948" y="4216036"/>
              <a:ext cx="2908186" cy="513237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defTabSz="1221913">
                <a:spcAft>
                  <a:spcPts val="1336"/>
                </a:spcAft>
                <a:defRPr/>
              </a:pPr>
              <a:r>
                <a:rPr lang="de-DE" sz="1200" b="1" dirty="0">
                  <a:latin typeface="Arial" pitchFamily="34" charset="0"/>
                </a:rPr>
                <a:t>Mitarbeiter technischer Dienst 80 %</a:t>
              </a:r>
              <a:br>
                <a:rPr lang="de-DE" sz="1200" b="1" dirty="0">
                  <a:latin typeface="Arial" pitchFamily="34" charset="0"/>
                </a:rPr>
              </a:br>
              <a:r>
                <a:rPr lang="de-DE" sz="1200" dirty="0">
                  <a:latin typeface="Arial" pitchFamily="34" charset="0"/>
                </a:rPr>
                <a:t>Daniel Walliser </a:t>
              </a:r>
            </a:p>
          </p:txBody>
        </p:sp>
        <p:cxnSp>
          <p:nvCxnSpPr>
            <p:cNvPr id="54" name="Gerade Verbindung 53"/>
            <p:cNvCxnSpPr>
              <a:stCxn id="32" idx="3"/>
            </p:cNvCxnSpPr>
            <p:nvPr/>
          </p:nvCxnSpPr>
          <p:spPr>
            <a:xfrm flipV="1">
              <a:off x="6352134" y="4465437"/>
              <a:ext cx="128175" cy="72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62"/>
            <p:cNvCxnSpPr>
              <a:cxnSpLocks/>
            </p:cNvCxnSpPr>
            <p:nvPr/>
          </p:nvCxnSpPr>
          <p:spPr>
            <a:xfrm flipV="1">
              <a:off x="6640768" y="3694066"/>
              <a:ext cx="2241" cy="2669694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10"/>
            <p:cNvSpPr>
              <a:spLocks noChangeArrowheads="1"/>
            </p:cNvSpPr>
            <p:nvPr/>
          </p:nvSpPr>
          <p:spPr bwMode="auto">
            <a:xfrm>
              <a:off x="4024536" y="3391830"/>
              <a:ext cx="2923855" cy="489664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marL="0" lvl="1" indent="0" defTabSz="1221913">
                <a:defRPr/>
              </a:pPr>
              <a:r>
                <a:rPr lang="de-DE" sz="1200" b="1" dirty="0">
                  <a:latin typeface="Arial" pitchFamily="34" charset="0"/>
                </a:rPr>
                <a:t>Leiter technischer Dienst 100 %</a:t>
              </a:r>
              <a:br>
                <a:rPr lang="de-DE" sz="1200" b="1" dirty="0">
                  <a:latin typeface="Arial" pitchFamily="34" charset="0"/>
                </a:rPr>
              </a:br>
              <a:r>
                <a:rPr lang="de-DE" sz="1200" dirty="0">
                  <a:latin typeface="Arial" pitchFamily="34" charset="0"/>
                </a:rPr>
                <a:t>Patrick Hecht</a:t>
              </a:r>
            </a:p>
            <a:p>
              <a:pPr defTabSz="1221913">
                <a:spcAft>
                  <a:spcPts val="1336"/>
                </a:spcAft>
                <a:defRPr/>
              </a:pPr>
              <a:endParaRPr lang="de-DE" dirty="0">
                <a:latin typeface="Arial" pitchFamily="34" charset="0"/>
              </a:endParaRPr>
            </a:p>
          </p:txBody>
        </p:sp>
      </p:grp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763647" y="3706827"/>
            <a:ext cx="2601516" cy="421428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Assistent/in GV/</a:t>
            </a:r>
            <a:r>
              <a:rPr lang="de-DE" sz="1200" b="1" dirty="0" err="1">
                <a:latin typeface="Arial" pitchFamily="34" charset="0"/>
              </a:rPr>
              <a:t>Stv</a:t>
            </a:r>
            <a:r>
              <a:rPr lang="de-DE" sz="1200" b="1" dirty="0">
                <a:latin typeface="Arial" pitchFamily="34" charset="0"/>
              </a:rPr>
              <a:t>. I 100 %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Christina Rosina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4755383" y="4298300"/>
            <a:ext cx="2601516" cy="5002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Finanzverwalter/</a:t>
            </a:r>
            <a:r>
              <a:rPr lang="de-DE" sz="1200" b="1" dirty="0" err="1">
                <a:latin typeface="Arial" pitchFamily="34" charset="0"/>
              </a:rPr>
              <a:t>Stv</a:t>
            </a:r>
            <a:r>
              <a:rPr lang="de-DE" sz="1200" b="1" dirty="0">
                <a:latin typeface="Arial" pitchFamily="34" charset="0"/>
              </a:rPr>
              <a:t>. II GV 90 %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Marco Wartmann</a:t>
            </a:r>
            <a:endParaRPr lang="de-DE" sz="1400" i="1" dirty="0">
              <a:latin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4774251" y="4969607"/>
            <a:ext cx="2590912" cy="525486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000" b="1" dirty="0">
                <a:latin typeface="Arial" pitchFamily="34" charset="0"/>
              </a:rPr>
              <a:t>Einwohnerdienste &amp; Sekretariat </a:t>
            </a:r>
            <a:r>
              <a:rPr lang="de-DE" sz="1000" b="1">
                <a:latin typeface="Arial" pitchFamily="34" charset="0"/>
              </a:rPr>
              <a:t>KBLG 80 </a:t>
            </a:r>
            <a:r>
              <a:rPr lang="de-DE" sz="1000" b="1" dirty="0">
                <a:latin typeface="Arial" pitchFamily="34" charset="0"/>
              </a:rPr>
              <a:t>%</a:t>
            </a:r>
            <a:br>
              <a:rPr lang="de-DE" sz="10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Claudia Schierz</a:t>
            </a:r>
          </a:p>
          <a:p>
            <a:pPr defTabSz="1221913">
              <a:spcAft>
                <a:spcPts val="1336"/>
              </a:spcAft>
              <a:defRPr/>
            </a:pPr>
            <a:br>
              <a:rPr lang="de-DE" sz="1200" b="1" dirty="0">
                <a:latin typeface="Arial" pitchFamily="34" charset="0"/>
              </a:rPr>
            </a:br>
            <a:endParaRPr lang="de-DE" sz="1200" dirty="0">
              <a:latin typeface="Arial" pitchFamily="34" charset="0"/>
            </a:endParaRPr>
          </a:p>
        </p:txBody>
      </p:sp>
      <p:sp>
        <p:nvSpPr>
          <p:cNvPr id="37" name="AutoShape 10"/>
          <p:cNvSpPr>
            <a:spLocks noChangeArrowheads="1"/>
          </p:cNvSpPr>
          <p:nvPr/>
        </p:nvSpPr>
        <p:spPr bwMode="auto">
          <a:xfrm>
            <a:off x="4768568" y="5624744"/>
            <a:ext cx="2577284" cy="43560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Kommunikation &amp; Support 40 %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Michèle Klarer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41" name="AutoShape 10">
            <a:extLst>
              <a:ext uri="{FF2B5EF4-FFF2-40B4-BE49-F238E27FC236}">
                <a16:creationId xmlns:a16="http://schemas.microsoft.com/office/drawing/2014/main" id="{C5FD2786-4002-430A-BFC2-5393E029E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1910" y="6193682"/>
            <a:ext cx="2584989" cy="435759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Leitung Mittagstisch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Sarah </a:t>
            </a:r>
            <a:r>
              <a:rPr lang="de-DE" sz="1200" dirty="0" err="1">
                <a:latin typeface="Arial" pitchFamily="34" charset="0"/>
              </a:rPr>
              <a:t>Stähli</a:t>
            </a:r>
            <a:endParaRPr lang="de-DE" sz="2000" dirty="0">
              <a:latin typeface="Arial" pitchFamily="34" charset="0"/>
            </a:endParaRPr>
          </a:p>
        </p:txBody>
      </p:sp>
      <p:pic>
        <p:nvPicPr>
          <p:cNvPr id="51" name="Grafik 50" descr="SignetDuggingen-RGB.jpg">
            <a:extLst>
              <a:ext uri="{FF2B5EF4-FFF2-40B4-BE49-F238E27FC236}">
                <a16:creationId xmlns:a16="http://schemas.microsoft.com/office/drawing/2014/main" id="{32401199-1ADC-4127-9F07-F8FD74B17E2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32" y="157129"/>
            <a:ext cx="2212668" cy="1288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796EC01-239F-4BDB-9454-B91D638274ED}"/>
              </a:ext>
            </a:extLst>
          </p:cNvPr>
          <p:cNvGrpSpPr/>
          <p:nvPr/>
        </p:nvGrpSpPr>
        <p:grpSpPr>
          <a:xfrm>
            <a:off x="8623343" y="5943291"/>
            <a:ext cx="2419330" cy="1048350"/>
            <a:chOff x="1951570" y="6201217"/>
            <a:chExt cx="2419330" cy="1048350"/>
          </a:xfrm>
        </p:grpSpPr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4747712C-A6A1-4C65-8152-3985339E4AF7}"/>
                </a:ext>
              </a:extLst>
            </p:cNvPr>
            <p:cNvSpPr/>
            <p:nvPr/>
          </p:nvSpPr>
          <p:spPr bwMode="auto">
            <a:xfrm>
              <a:off x="1951570" y="6201217"/>
              <a:ext cx="2419330" cy="10483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221913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65" name="AutoShape 10">
              <a:extLst>
                <a:ext uri="{FF2B5EF4-FFF2-40B4-BE49-F238E27FC236}">
                  <a16:creationId xmlns:a16="http://schemas.microsoft.com/office/drawing/2014/main" id="{929CAD60-C73F-43DC-AAA6-709ABE6C8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568" y="6288542"/>
              <a:ext cx="2287331" cy="521186"/>
            </a:xfrm>
            <a:prstGeom prst="flowChartProcess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22191" tIns="61096" rIns="122191" bIns="61096"/>
            <a:lstStyle/>
            <a:p>
              <a:pPr>
                <a:spcAft>
                  <a:spcPts val="1338"/>
                </a:spcAft>
              </a:pPr>
              <a:r>
                <a:rPr lang="de-DE" sz="1100" b="1" dirty="0"/>
                <a:t>Administrative Unterstellung</a:t>
              </a:r>
              <a:endParaRPr lang="de-DE" sz="1800" dirty="0"/>
            </a:p>
          </p:txBody>
        </p:sp>
        <p:sp>
          <p:nvSpPr>
            <p:cNvPr id="67" name="AutoShape 10">
              <a:extLst>
                <a:ext uri="{FF2B5EF4-FFF2-40B4-BE49-F238E27FC236}">
                  <a16:creationId xmlns:a16="http://schemas.microsoft.com/office/drawing/2014/main" id="{E7345581-AA35-46DF-9AEA-B945CFFDAC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568" y="6590145"/>
              <a:ext cx="2143315" cy="521186"/>
            </a:xfrm>
            <a:prstGeom prst="flowChartProcess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lIns="122191" tIns="61096" rIns="122191" bIns="61096"/>
            <a:lstStyle/>
            <a:p>
              <a:pPr defTabSz="1221913">
                <a:spcAft>
                  <a:spcPts val="1336"/>
                </a:spcAft>
                <a:defRPr/>
              </a:pPr>
              <a:r>
                <a:rPr lang="de-DE" sz="1100" b="1" dirty="0">
                  <a:latin typeface="Arial" pitchFamily="34" charset="0"/>
                </a:rPr>
                <a:t>Schulsekretariat 28 %</a:t>
              </a:r>
              <a:br>
                <a:rPr lang="de-DE" sz="1100" b="1" dirty="0">
                  <a:latin typeface="Arial" pitchFamily="34" charset="0"/>
                </a:rPr>
              </a:br>
              <a:r>
                <a:rPr lang="de-DE" sz="1100" dirty="0">
                  <a:latin typeface="Arial" pitchFamily="34" charset="0"/>
                </a:rPr>
                <a:t>Isabelle Forster</a:t>
              </a:r>
              <a:br>
                <a:rPr lang="de-DE" sz="1100" b="1" dirty="0">
                  <a:latin typeface="Arial" pitchFamily="34" charset="0"/>
                </a:rPr>
              </a:br>
              <a:endParaRPr lang="de-DE" sz="2000" dirty="0">
                <a:latin typeface="Arial" pitchFamily="34" charset="0"/>
              </a:endParaRPr>
            </a:p>
          </p:txBody>
        </p:sp>
      </p:grpSp>
      <p:cxnSp>
        <p:nvCxnSpPr>
          <p:cNvPr id="53" name="Gerade Verbindung 52"/>
          <p:cNvCxnSpPr>
            <a:cxnSpLocks/>
            <a:stCxn id="1036" idx="2"/>
          </p:cNvCxnSpPr>
          <p:nvPr/>
        </p:nvCxnSpPr>
        <p:spPr bwMode="auto">
          <a:xfrm>
            <a:off x="4598799" y="1643424"/>
            <a:ext cx="18188" cy="47681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3158639" y="2839798"/>
            <a:ext cx="2880320" cy="436706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algn="ctr"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Gemeindeverwalter (GV) 100 %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Christian Friedli</a:t>
            </a: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804079" y="2029161"/>
            <a:ext cx="2252216" cy="99202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Gemeinderat</a:t>
            </a:r>
            <a:br>
              <a:rPr lang="de-DE" sz="1200" b="1" dirty="0">
                <a:latin typeface="Arial" pitchFamily="34" charset="0"/>
              </a:rPr>
            </a:br>
            <a:r>
              <a:rPr lang="de-DE" sz="1100" dirty="0">
                <a:latin typeface="Arial" pitchFamily="34" charset="0"/>
              </a:rPr>
              <a:t>VP Beat Fankhauser</a:t>
            </a:r>
            <a:br>
              <a:rPr lang="de-DE" sz="1100" dirty="0">
                <a:latin typeface="Arial" pitchFamily="34" charset="0"/>
              </a:rPr>
            </a:br>
            <a:r>
              <a:rPr lang="de-DE" sz="1100" dirty="0">
                <a:latin typeface="Arial" pitchFamily="34" charset="0"/>
              </a:rPr>
              <a:t>GR Margaritha Morgenstern</a:t>
            </a:r>
            <a:br>
              <a:rPr lang="de-DE" sz="1100" dirty="0">
                <a:latin typeface="Arial" pitchFamily="34" charset="0"/>
              </a:rPr>
            </a:br>
            <a:r>
              <a:rPr lang="de-DE" sz="1100" dirty="0">
                <a:latin typeface="Arial" pitchFamily="34" charset="0"/>
              </a:rPr>
              <a:t>GR Herbert Näf</a:t>
            </a:r>
            <a:br>
              <a:rPr lang="de-DE" sz="1100" dirty="0">
                <a:latin typeface="Arial" pitchFamily="34" charset="0"/>
              </a:rPr>
            </a:br>
            <a:r>
              <a:rPr lang="de-DE" sz="1100" dirty="0">
                <a:latin typeface="Arial" pitchFamily="34" charset="0"/>
              </a:rPr>
              <a:t>GR Ramon Saladin</a:t>
            </a:r>
            <a:endParaRPr lang="de-DE" sz="2000" dirty="0">
              <a:latin typeface="Arial" pitchFamily="34" charset="0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3446671" y="1180287"/>
            <a:ext cx="2304256" cy="4631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algn="ctr" defTabSz="1221913">
              <a:spcAft>
                <a:spcPts val="1336"/>
              </a:spcAft>
              <a:defRPr/>
            </a:pPr>
            <a:r>
              <a:rPr lang="de-CH" sz="1400" b="1" dirty="0">
                <a:latin typeface="Arial" pitchFamily="34" charset="0"/>
              </a:rPr>
              <a:t>Gemeindepräsidium</a:t>
            </a:r>
            <a:br>
              <a:rPr lang="de-CH" sz="1400" b="1" dirty="0">
                <a:latin typeface="Arial" pitchFamily="34" charset="0"/>
              </a:rPr>
            </a:br>
            <a:r>
              <a:rPr lang="de-CH" sz="1200" dirty="0">
                <a:latin typeface="Arial" pitchFamily="34" charset="0"/>
              </a:rPr>
              <a:t>GP Matthias Gysin</a:t>
            </a:r>
            <a:endParaRPr lang="de-DE" sz="4000" dirty="0">
              <a:latin typeface="Arial" pitchFamily="34" charset="0"/>
            </a:endParaRPr>
          </a:p>
        </p:txBody>
      </p:sp>
      <p:cxnSp>
        <p:nvCxnSpPr>
          <p:cNvPr id="22" name="Gerade Verbindung 21"/>
          <p:cNvCxnSpPr/>
          <p:nvPr/>
        </p:nvCxnSpPr>
        <p:spPr bwMode="auto">
          <a:xfrm>
            <a:off x="3061786" y="2503922"/>
            <a:ext cx="1537013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 bwMode="auto">
          <a:xfrm>
            <a:off x="4604291" y="3902404"/>
            <a:ext cx="156650" cy="31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 bwMode="auto">
          <a:xfrm>
            <a:off x="4598799" y="5080050"/>
            <a:ext cx="15324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>
            <a:cxnSpLocks/>
          </p:cNvCxnSpPr>
          <p:nvPr/>
        </p:nvCxnSpPr>
        <p:spPr bwMode="auto">
          <a:xfrm>
            <a:off x="4605796" y="4563802"/>
            <a:ext cx="1462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 bwMode="auto">
          <a:xfrm>
            <a:off x="4611918" y="5852277"/>
            <a:ext cx="15665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49">
            <a:extLst>
              <a:ext uri="{FF2B5EF4-FFF2-40B4-BE49-F238E27FC236}">
                <a16:creationId xmlns:a16="http://schemas.microsoft.com/office/drawing/2014/main" id="{E39A9C21-0073-4C36-8A74-BC4B4DF18692}"/>
              </a:ext>
            </a:extLst>
          </p:cNvPr>
          <p:cNvCxnSpPr/>
          <p:nvPr/>
        </p:nvCxnSpPr>
        <p:spPr bwMode="auto">
          <a:xfrm>
            <a:off x="4623003" y="6402565"/>
            <a:ext cx="15665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AutoShape 5">
            <a:extLst>
              <a:ext uri="{FF2B5EF4-FFF2-40B4-BE49-F238E27FC236}">
                <a16:creationId xmlns:a16="http://schemas.microsoft.com/office/drawing/2014/main" id="{C2F2B06C-4C72-4D1D-B0E1-C3B15C9E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6597" y="4764121"/>
            <a:ext cx="2483372" cy="55216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Sachbearbeiter KBLG 80 %</a:t>
            </a:r>
            <a:br>
              <a:rPr lang="de-DE" sz="1200" b="1" dirty="0">
                <a:latin typeface="Arial" pitchFamily="34" charset="0"/>
              </a:rPr>
            </a:br>
            <a:r>
              <a:rPr lang="de-DE" sz="1200" dirty="0">
                <a:latin typeface="Arial" pitchFamily="34" charset="0"/>
              </a:rPr>
              <a:t>Thomas Hägeli</a:t>
            </a:r>
            <a:endParaRPr lang="de-DE" sz="900" i="1" dirty="0">
              <a:latin typeface="Arial" pitchFamily="34" charset="0"/>
            </a:endParaRPr>
          </a:p>
        </p:txBody>
      </p:sp>
      <p:cxnSp>
        <p:nvCxnSpPr>
          <p:cNvPr id="73" name="Gerade Verbindung 63">
            <a:extLst>
              <a:ext uri="{FF2B5EF4-FFF2-40B4-BE49-F238E27FC236}">
                <a16:creationId xmlns:a16="http://schemas.microsoft.com/office/drawing/2014/main" id="{026DA554-DC45-4CD6-9FD6-2394372F5224}"/>
              </a:ext>
            </a:extLst>
          </p:cNvPr>
          <p:cNvCxnSpPr>
            <a:cxnSpLocks/>
            <a:stCxn id="71" idx="0"/>
          </p:cNvCxnSpPr>
          <p:nvPr/>
        </p:nvCxnSpPr>
        <p:spPr bwMode="auto">
          <a:xfrm flipV="1">
            <a:off x="8870594" y="3595135"/>
            <a:ext cx="0" cy="4671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63">
            <a:extLst>
              <a:ext uri="{FF2B5EF4-FFF2-40B4-BE49-F238E27FC236}">
                <a16:creationId xmlns:a16="http://schemas.microsoft.com/office/drawing/2014/main" id="{FF856E58-EDF1-4964-ABCF-75EED33B38F9}"/>
              </a:ext>
            </a:extLst>
          </p:cNvPr>
          <p:cNvCxnSpPr>
            <a:cxnSpLocks/>
            <a:stCxn id="72" idx="0"/>
            <a:endCxn id="71" idx="2"/>
          </p:cNvCxnSpPr>
          <p:nvPr/>
        </p:nvCxnSpPr>
        <p:spPr bwMode="auto">
          <a:xfrm flipV="1">
            <a:off x="8868283" y="4614403"/>
            <a:ext cx="2311" cy="1497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utoShape 10"/>
          <p:cNvSpPr>
            <a:spLocks noChangeArrowheads="1"/>
          </p:cNvSpPr>
          <p:nvPr/>
        </p:nvSpPr>
        <p:spPr bwMode="auto">
          <a:xfrm>
            <a:off x="428464" y="5574340"/>
            <a:ext cx="2908186" cy="513237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1200" b="1" dirty="0">
                <a:latin typeface="Arial" pitchFamily="34" charset="0"/>
              </a:rPr>
              <a:t>Mitarbeiter technischer Dienst 80 %</a:t>
            </a:r>
            <a:br>
              <a:rPr lang="de-DE" sz="1200" b="1">
                <a:latin typeface="Arial" pitchFamily="34" charset="0"/>
              </a:rPr>
            </a:br>
            <a:r>
              <a:rPr lang="de-DE" sz="1200">
                <a:latin typeface="Arial" pitchFamily="34" charset="0"/>
              </a:rPr>
              <a:t>Vakant</a:t>
            </a:r>
            <a:endParaRPr lang="de-DE" sz="1200" dirty="0">
              <a:latin typeface="Arial" pitchFamily="34" charset="0"/>
            </a:endParaRPr>
          </a:p>
        </p:txBody>
      </p:sp>
      <p:cxnSp>
        <p:nvCxnSpPr>
          <p:cNvPr id="3" name="Gerader Verbinder 2"/>
          <p:cNvCxnSpPr>
            <a:stCxn id="68" idx="3"/>
          </p:cNvCxnSpPr>
          <p:nvPr/>
        </p:nvCxnSpPr>
        <p:spPr>
          <a:xfrm flipV="1">
            <a:off x="3336650" y="5830958"/>
            <a:ext cx="12817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53"/>
          <p:cNvCxnSpPr>
            <a:endCxn id="68" idx="3"/>
          </p:cNvCxnSpPr>
          <p:nvPr/>
        </p:nvCxnSpPr>
        <p:spPr>
          <a:xfrm flipH="1">
            <a:off x="3336650" y="5830958"/>
            <a:ext cx="128175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48"/>
          <p:cNvCxnSpPr/>
          <p:nvPr/>
        </p:nvCxnSpPr>
        <p:spPr bwMode="auto">
          <a:xfrm>
            <a:off x="3473907" y="4550584"/>
            <a:ext cx="1139" cy="20012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AutoShape 3"/>
          <p:cNvSpPr>
            <a:spLocks noChangeArrowheads="1"/>
          </p:cNvSpPr>
          <p:nvPr/>
        </p:nvSpPr>
        <p:spPr bwMode="auto">
          <a:xfrm>
            <a:off x="441875" y="6239702"/>
            <a:ext cx="2885269" cy="625981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lIns="122191" tIns="61096" rIns="122191" bIns="61096"/>
          <a:lstStyle/>
          <a:p>
            <a:pPr defTabSz="1221913">
              <a:spcAft>
                <a:spcPts val="1336"/>
              </a:spcAft>
              <a:defRPr/>
            </a:pPr>
            <a:r>
              <a:rPr lang="de-DE" sz="900" b="1" dirty="0">
                <a:latin typeface="Arial" pitchFamily="34" charset="0"/>
              </a:rPr>
              <a:t>Lernender Fachmann Betriebsunterhalt EFZ</a:t>
            </a:r>
            <a:br>
              <a:rPr lang="de-DE" sz="1100" b="1" dirty="0">
                <a:latin typeface="Arial" pitchFamily="34" charset="0"/>
              </a:rPr>
            </a:br>
            <a:r>
              <a:rPr lang="de-DE" sz="1100" dirty="0">
                <a:latin typeface="Arial" pitchFamily="34" charset="0"/>
              </a:rPr>
              <a:t>Johann Hügli </a:t>
            </a:r>
            <a:r>
              <a:rPr lang="de-DE" sz="800" dirty="0">
                <a:latin typeface="Arial" pitchFamily="34" charset="0"/>
              </a:rPr>
              <a:t>(bis 31.7.2027)</a:t>
            </a:r>
          </a:p>
          <a:p>
            <a:pPr defTabSz="1221913">
              <a:spcAft>
                <a:spcPts val="1336"/>
              </a:spcAft>
              <a:defRPr/>
            </a:pPr>
            <a:endParaRPr lang="de-DE" sz="1100" dirty="0">
              <a:latin typeface="Arial" pitchFamily="34" charset="0"/>
            </a:endParaRPr>
          </a:p>
          <a:p>
            <a:pPr defTabSz="1221913">
              <a:spcAft>
                <a:spcPts val="1336"/>
              </a:spcAft>
              <a:defRPr/>
            </a:pPr>
            <a:br>
              <a:rPr lang="de-DE" sz="1200" b="1" dirty="0">
                <a:latin typeface="Arial" pitchFamily="34" charset="0"/>
              </a:rPr>
            </a:br>
            <a:endParaRPr lang="de-DE" sz="1200" dirty="0">
              <a:latin typeface="Arial" pitchFamily="34" charset="0"/>
            </a:endParaRPr>
          </a:p>
        </p:txBody>
      </p:sp>
      <p:cxnSp>
        <p:nvCxnSpPr>
          <p:cNvPr id="77" name="Gerade Verbindung 53"/>
          <p:cNvCxnSpPr>
            <a:stCxn id="76" idx="3"/>
            <a:endCxn id="76" idx="3"/>
          </p:cNvCxnSpPr>
          <p:nvPr/>
        </p:nvCxnSpPr>
        <p:spPr>
          <a:xfrm>
            <a:off x="3327144" y="6552693"/>
            <a:ext cx="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53"/>
          <p:cNvCxnSpPr>
            <a:endCxn id="76" idx="3"/>
          </p:cNvCxnSpPr>
          <p:nvPr/>
        </p:nvCxnSpPr>
        <p:spPr>
          <a:xfrm flipH="1">
            <a:off x="3327144" y="6551802"/>
            <a:ext cx="154123" cy="8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0507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A3-Papier (297 x 420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 Friedli-Schuler</dc:creator>
  <cp:lastModifiedBy>Michèle Klarer</cp:lastModifiedBy>
  <cp:revision>108</cp:revision>
  <cp:lastPrinted>2024-07-17T11:55:30Z</cp:lastPrinted>
  <dcterms:created xsi:type="dcterms:W3CDTF">2011-10-04T09:43:12Z</dcterms:created>
  <dcterms:modified xsi:type="dcterms:W3CDTF">2025-07-01T13:55:02Z</dcterms:modified>
</cp:coreProperties>
</file>