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9" r:id="rId3"/>
    <p:sldId id="258" r:id="rId4"/>
    <p:sldId id="259" r:id="rId5"/>
    <p:sldId id="280" r:id="rId6"/>
    <p:sldId id="273" r:id="rId7"/>
    <p:sldId id="262" r:id="rId8"/>
    <p:sldId id="281" r:id="rId9"/>
    <p:sldId id="275" r:id="rId10"/>
    <p:sldId id="265" r:id="rId11"/>
    <p:sldId id="276" r:id="rId12"/>
    <p:sldId id="267" r:id="rId13"/>
    <p:sldId id="277" r:id="rId14"/>
    <p:sldId id="282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317E"/>
    <a:srgbClr val="B78B20"/>
    <a:srgbClr val="F2F2F2"/>
    <a:srgbClr val="2D31BF"/>
    <a:srgbClr val="001F5B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F1EED8-7AE9-2187-CB83-4D75157FF0B5}" v="520" dt="2026-04-30T18:08:48.3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928"/>
    <p:restoredTop sz="96301"/>
  </p:normalViewPr>
  <p:slideViewPr>
    <p:cSldViewPr snapToGrid="0">
      <p:cViewPr varScale="1">
        <p:scale>
          <a:sx n="79" d="100"/>
          <a:sy n="79" d="100"/>
        </p:scale>
        <p:origin x="216" y="1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holle Andres" userId="6f8c79ef7016994f" providerId="Windows Live" clId="Web-{42F1EED8-7AE9-2187-CB83-4D75157FF0B5}"/>
    <pc:docChg chg="modSld">
      <pc:chgData name="Nicholle Andres" userId="6f8c79ef7016994f" providerId="Windows Live" clId="Web-{42F1EED8-7AE9-2187-CB83-4D75157FF0B5}" dt="2026-04-30T18:08:48.398" v="441" actId="1076"/>
      <pc:docMkLst>
        <pc:docMk/>
      </pc:docMkLst>
      <pc:sldChg chg="modSp">
        <pc:chgData name="Nicholle Andres" userId="6f8c79ef7016994f" providerId="Windows Live" clId="Web-{42F1EED8-7AE9-2187-CB83-4D75157FF0B5}" dt="2026-04-30T03:14:05.097" v="7" actId="1076"/>
        <pc:sldMkLst>
          <pc:docMk/>
          <pc:sldMk cId="3846514724" sldId="257"/>
        </pc:sldMkLst>
        <pc:spChg chg="mod">
          <ac:chgData name="Nicholle Andres" userId="6f8c79ef7016994f" providerId="Windows Live" clId="Web-{42F1EED8-7AE9-2187-CB83-4D75157FF0B5}" dt="2026-04-29T20:06:02.988" v="0" actId="20577"/>
          <ac:spMkLst>
            <pc:docMk/>
            <pc:sldMk cId="3846514724" sldId="257"/>
            <ac:spMk id="9" creationId="{A9A5FDCD-1C83-A026-8DE5-44813290D602}"/>
          </ac:spMkLst>
        </pc:spChg>
        <pc:spChg chg="mod">
          <ac:chgData name="Nicholle Andres" userId="6f8c79ef7016994f" providerId="Windows Live" clId="Web-{42F1EED8-7AE9-2187-CB83-4D75157FF0B5}" dt="2026-04-30T03:14:05.097" v="7" actId="1076"/>
          <ac:spMkLst>
            <pc:docMk/>
            <pc:sldMk cId="3846514724" sldId="257"/>
            <ac:spMk id="10" creationId="{24B846D1-F31B-0554-B99B-EF8B390E2FEA}"/>
          </ac:spMkLst>
        </pc:spChg>
      </pc:sldChg>
      <pc:sldChg chg="addSp delSp modSp">
        <pc:chgData name="Nicholle Andres" userId="6f8c79ef7016994f" providerId="Windows Live" clId="Web-{42F1EED8-7AE9-2187-CB83-4D75157FF0B5}" dt="2026-04-30T03:33:46.641" v="45" actId="1076"/>
        <pc:sldMkLst>
          <pc:docMk/>
          <pc:sldMk cId="282730021" sldId="258"/>
        </pc:sldMkLst>
        <pc:spChg chg="add del">
          <ac:chgData name="Nicholle Andres" userId="6f8c79ef7016994f" providerId="Windows Live" clId="Web-{42F1EED8-7AE9-2187-CB83-4D75157FF0B5}" dt="2026-04-30T03:30:21.439" v="33"/>
          <ac:spMkLst>
            <pc:docMk/>
            <pc:sldMk cId="282730021" sldId="258"/>
            <ac:spMk id="2" creationId="{C479732C-68C5-5779-767C-AA40750B0F97}"/>
          </ac:spMkLst>
        </pc:spChg>
        <pc:spChg chg="add mod">
          <ac:chgData name="Nicholle Andres" userId="6f8c79ef7016994f" providerId="Windows Live" clId="Web-{42F1EED8-7AE9-2187-CB83-4D75157FF0B5}" dt="2026-04-30T03:33:46.641" v="45" actId="1076"/>
          <ac:spMkLst>
            <pc:docMk/>
            <pc:sldMk cId="282730021" sldId="258"/>
            <ac:spMk id="3" creationId="{6F257112-FE02-6CEE-70E1-44352771AF94}"/>
          </ac:spMkLst>
        </pc:spChg>
        <pc:spChg chg="mod">
          <ac:chgData name="Nicholle Andres" userId="6f8c79ef7016994f" providerId="Windows Live" clId="Web-{42F1EED8-7AE9-2187-CB83-4D75157FF0B5}" dt="2026-04-30T03:33:40.703" v="44" actId="1076"/>
          <ac:spMkLst>
            <pc:docMk/>
            <pc:sldMk cId="282730021" sldId="258"/>
            <ac:spMk id="24" creationId="{C2607D3F-47D0-042A-1AC2-6D94AB1E72E7}"/>
          </ac:spMkLst>
        </pc:spChg>
      </pc:sldChg>
      <pc:sldChg chg="modSp">
        <pc:chgData name="Nicholle Andres" userId="6f8c79ef7016994f" providerId="Windows Live" clId="Web-{42F1EED8-7AE9-2187-CB83-4D75157FF0B5}" dt="2026-04-30T03:47:07.191" v="69" actId="20577"/>
        <pc:sldMkLst>
          <pc:docMk/>
          <pc:sldMk cId="283115519" sldId="259"/>
        </pc:sldMkLst>
        <pc:spChg chg="mod">
          <ac:chgData name="Nicholle Andres" userId="6f8c79ef7016994f" providerId="Windows Live" clId="Web-{42F1EED8-7AE9-2187-CB83-4D75157FF0B5}" dt="2026-04-30T03:45:15.174" v="59" actId="1076"/>
          <ac:spMkLst>
            <pc:docMk/>
            <pc:sldMk cId="283115519" sldId="259"/>
            <ac:spMk id="6" creationId="{7B865924-5D34-E0EE-09D0-F93BFF9ECA22}"/>
          </ac:spMkLst>
        </pc:spChg>
        <pc:spChg chg="mod">
          <ac:chgData name="Nicholle Andres" userId="6f8c79ef7016994f" providerId="Windows Live" clId="Web-{42F1EED8-7AE9-2187-CB83-4D75157FF0B5}" dt="2026-04-30T03:47:07.191" v="69" actId="20577"/>
          <ac:spMkLst>
            <pc:docMk/>
            <pc:sldMk cId="283115519" sldId="259"/>
            <ac:spMk id="24" creationId="{882182D5-8163-8D35-DB0C-049758EA9B03}"/>
          </ac:spMkLst>
        </pc:spChg>
      </pc:sldChg>
      <pc:sldChg chg="modSp">
        <pc:chgData name="Nicholle Andres" userId="6f8c79ef7016994f" providerId="Windows Live" clId="Web-{42F1EED8-7AE9-2187-CB83-4D75157FF0B5}" dt="2026-04-30T04:11:10.160" v="123" actId="1076"/>
        <pc:sldMkLst>
          <pc:docMk/>
          <pc:sldMk cId="2366787272" sldId="260"/>
        </pc:sldMkLst>
        <pc:spChg chg="mod">
          <ac:chgData name="Nicholle Andres" userId="6f8c79ef7016994f" providerId="Windows Live" clId="Web-{42F1EED8-7AE9-2187-CB83-4D75157FF0B5}" dt="2026-04-30T04:11:10.160" v="123" actId="1076"/>
          <ac:spMkLst>
            <pc:docMk/>
            <pc:sldMk cId="2366787272" sldId="260"/>
            <ac:spMk id="6" creationId="{7B3FA5D9-F3DA-336B-BF32-5876010035A2}"/>
          </ac:spMkLst>
        </pc:spChg>
        <pc:spChg chg="mod">
          <ac:chgData name="Nicholle Andres" userId="6f8c79ef7016994f" providerId="Windows Live" clId="Web-{42F1EED8-7AE9-2187-CB83-4D75157FF0B5}" dt="2026-04-30T04:10:14.347" v="122" actId="14100"/>
          <ac:spMkLst>
            <pc:docMk/>
            <pc:sldMk cId="2366787272" sldId="260"/>
            <ac:spMk id="24" creationId="{6F1E44B8-3916-0BC2-DBEE-E9969CD84883}"/>
          </ac:spMkLst>
        </pc:spChg>
        <pc:picChg chg="mod">
          <ac:chgData name="Nicholle Andres" userId="6f8c79ef7016994f" providerId="Windows Live" clId="Web-{42F1EED8-7AE9-2187-CB83-4D75157FF0B5}" dt="2026-04-30T04:05:11.909" v="89" actId="14100"/>
          <ac:picMkLst>
            <pc:docMk/>
            <pc:sldMk cId="2366787272" sldId="260"/>
            <ac:picMk id="3" creationId="{5561D910-2880-BE2E-0999-ADBFA427F9DC}"/>
          </ac:picMkLst>
        </pc:picChg>
      </pc:sldChg>
      <pc:sldChg chg="modSp">
        <pc:chgData name="Nicholle Andres" userId="6f8c79ef7016994f" providerId="Windows Live" clId="Web-{42F1EED8-7AE9-2187-CB83-4D75157FF0B5}" dt="2026-04-30T04:15:49.113" v="130" actId="20577"/>
        <pc:sldMkLst>
          <pc:docMk/>
          <pc:sldMk cId="3280997964" sldId="261"/>
        </pc:sldMkLst>
        <pc:spChg chg="mod">
          <ac:chgData name="Nicholle Andres" userId="6f8c79ef7016994f" providerId="Windows Live" clId="Web-{42F1EED8-7AE9-2187-CB83-4D75157FF0B5}" dt="2026-04-30T04:15:19.754" v="127" actId="20577"/>
          <ac:spMkLst>
            <pc:docMk/>
            <pc:sldMk cId="3280997964" sldId="261"/>
            <ac:spMk id="35" creationId="{A39FE3C0-246B-C667-CC0E-EE8824C18729}"/>
          </ac:spMkLst>
        </pc:spChg>
        <pc:spChg chg="mod">
          <ac:chgData name="Nicholle Andres" userId="6f8c79ef7016994f" providerId="Windows Live" clId="Web-{42F1EED8-7AE9-2187-CB83-4D75157FF0B5}" dt="2026-04-30T04:15:24.832" v="129" actId="20577"/>
          <ac:spMkLst>
            <pc:docMk/>
            <pc:sldMk cId="3280997964" sldId="261"/>
            <ac:spMk id="36" creationId="{CD1BFDD0-8C80-54F8-C9C1-B2B6EDD71900}"/>
          </ac:spMkLst>
        </pc:spChg>
        <pc:spChg chg="mod">
          <ac:chgData name="Nicholle Andres" userId="6f8c79ef7016994f" providerId="Windows Live" clId="Web-{42F1EED8-7AE9-2187-CB83-4D75157FF0B5}" dt="2026-04-30T04:15:49.113" v="130" actId="20577"/>
          <ac:spMkLst>
            <pc:docMk/>
            <pc:sldMk cId="3280997964" sldId="261"/>
            <ac:spMk id="90" creationId="{B7D9ECF4-93F7-55FD-72C0-AF22C1D9BC2E}"/>
          </ac:spMkLst>
        </pc:spChg>
      </pc:sldChg>
      <pc:sldChg chg="modSp">
        <pc:chgData name="Nicholle Andres" userId="6f8c79ef7016994f" providerId="Windows Live" clId="Web-{42F1EED8-7AE9-2187-CB83-4D75157FF0B5}" dt="2026-04-30T04:37:38.141" v="156" actId="14100"/>
        <pc:sldMkLst>
          <pc:docMk/>
          <pc:sldMk cId="738411526" sldId="262"/>
        </pc:sldMkLst>
        <pc:spChg chg="mod">
          <ac:chgData name="Nicholle Andres" userId="6f8c79ef7016994f" providerId="Windows Live" clId="Web-{42F1EED8-7AE9-2187-CB83-4D75157FF0B5}" dt="2026-04-30T04:35:41.721" v="153" actId="1076"/>
          <ac:spMkLst>
            <pc:docMk/>
            <pc:sldMk cId="738411526" sldId="262"/>
            <ac:spMk id="12" creationId="{010E0E4D-779A-253A-B8B6-BA01F056AF12}"/>
          </ac:spMkLst>
        </pc:spChg>
        <pc:spChg chg="mod">
          <ac:chgData name="Nicholle Andres" userId="6f8c79ef7016994f" providerId="Windows Live" clId="Web-{42F1EED8-7AE9-2187-CB83-4D75157FF0B5}" dt="2026-04-30T04:35:18.983" v="151" actId="1076"/>
          <ac:spMkLst>
            <pc:docMk/>
            <pc:sldMk cId="738411526" sldId="262"/>
            <ac:spMk id="20" creationId="{3332FC2F-217F-2737-9433-C1F8F37E3BFA}"/>
          </ac:spMkLst>
        </pc:spChg>
        <pc:spChg chg="mod">
          <ac:chgData name="Nicholle Andres" userId="6f8c79ef7016994f" providerId="Windows Live" clId="Web-{42F1EED8-7AE9-2187-CB83-4D75157FF0B5}" dt="2026-04-30T04:35:02.982" v="150" actId="14100"/>
          <ac:spMkLst>
            <pc:docMk/>
            <pc:sldMk cId="738411526" sldId="262"/>
            <ac:spMk id="29" creationId="{5501A52C-6070-F1D0-F933-60BB153E3BB6}"/>
          </ac:spMkLst>
        </pc:spChg>
        <pc:spChg chg="mod">
          <ac:chgData name="Nicholle Andres" userId="6f8c79ef7016994f" providerId="Windows Live" clId="Web-{42F1EED8-7AE9-2187-CB83-4D75157FF0B5}" dt="2026-04-30T04:37:38.141" v="156" actId="14100"/>
          <ac:spMkLst>
            <pc:docMk/>
            <pc:sldMk cId="738411526" sldId="262"/>
            <ac:spMk id="37" creationId="{53EB10E8-2716-9D61-2386-E0B02123809B}"/>
          </ac:spMkLst>
        </pc:spChg>
        <pc:spChg chg="mod">
          <ac:chgData name="Nicholle Andres" userId="6f8c79ef7016994f" providerId="Windows Live" clId="Web-{42F1EED8-7AE9-2187-CB83-4D75157FF0B5}" dt="2026-04-30T04:32:36.430" v="136" actId="20577"/>
          <ac:spMkLst>
            <pc:docMk/>
            <pc:sldMk cId="738411526" sldId="262"/>
            <ac:spMk id="78" creationId="{062FCED7-3A4F-4A40-007C-E0C4D7074B86}"/>
          </ac:spMkLst>
        </pc:spChg>
        <pc:grpChg chg="mod">
          <ac:chgData name="Nicholle Andres" userId="6f8c79ef7016994f" providerId="Windows Live" clId="Web-{42F1EED8-7AE9-2187-CB83-4D75157FF0B5}" dt="2026-04-30T04:32:49.118" v="137" actId="14100"/>
          <ac:grpSpMkLst>
            <pc:docMk/>
            <pc:sldMk cId="738411526" sldId="262"/>
            <ac:grpSpMk id="2" creationId="{5EC69091-C8B7-BA8B-4828-0705C71A240C}"/>
          </ac:grpSpMkLst>
        </pc:grpChg>
        <pc:grpChg chg="mod">
          <ac:chgData name="Nicholle Andres" userId="6f8c79ef7016994f" providerId="Windows Live" clId="Web-{42F1EED8-7AE9-2187-CB83-4D75157FF0B5}" dt="2026-04-30T04:32:57.431" v="138" actId="14100"/>
          <ac:grpSpMkLst>
            <pc:docMk/>
            <pc:sldMk cId="738411526" sldId="262"/>
            <ac:grpSpMk id="3" creationId="{CF18CD0C-A8D6-438B-F5C3-41E1A979D8A7}"/>
          </ac:grpSpMkLst>
        </pc:grpChg>
        <pc:grpChg chg="mod">
          <ac:chgData name="Nicholle Andres" userId="6f8c79ef7016994f" providerId="Windows Live" clId="Web-{42F1EED8-7AE9-2187-CB83-4D75157FF0B5}" dt="2026-04-30T04:33:00.525" v="139" actId="14100"/>
          <ac:grpSpMkLst>
            <pc:docMk/>
            <pc:sldMk cId="738411526" sldId="262"/>
            <ac:grpSpMk id="13" creationId="{22D1D1E9-305C-F1D3-2750-BDC1BCEF9423}"/>
          </ac:grpSpMkLst>
        </pc:grpChg>
        <pc:grpChg chg="mod">
          <ac:chgData name="Nicholle Andres" userId="6f8c79ef7016994f" providerId="Windows Live" clId="Web-{42F1EED8-7AE9-2187-CB83-4D75157FF0B5}" dt="2026-04-30T04:33:03.260" v="140" actId="14100"/>
          <ac:grpSpMkLst>
            <pc:docMk/>
            <pc:sldMk cId="738411526" sldId="262"/>
            <ac:grpSpMk id="21" creationId="{F69587DE-1982-2C59-66F6-BBEB509E276D}"/>
          </ac:grpSpMkLst>
        </pc:grpChg>
        <pc:grpChg chg="mod">
          <ac:chgData name="Nicholle Andres" userId="6f8c79ef7016994f" providerId="Windows Live" clId="Web-{42F1EED8-7AE9-2187-CB83-4D75157FF0B5}" dt="2026-04-30T04:33:07.197" v="141" actId="14100"/>
          <ac:grpSpMkLst>
            <pc:docMk/>
            <pc:sldMk cId="738411526" sldId="262"/>
            <ac:grpSpMk id="30" creationId="{B00D58A4-63F3-6EFE-3DD7-5243B3414AE2}"/>
          </ac:grpSpMkLst>
        </pc:grpChg>
      </pc:sldChg>
      <pc:sldChg chg="addSp delSp modSp">
        <pc:chgData name="Nicholle Andres" userId="6f8c79ef7016994f" providerId="Windows Live" clId="Web-{42F1EED8-7AE9-2187-CB83-4D75157FF0B5}" dt="2026-04-30T11:16:05.071" v="212" actId="14100"/>
        <pc:sldMkLst>
          <pc:docMk/>
          <pc:sldMk cId="3197516538" sldId="263"/>
        </pc:sldMkLst>
        <pc:spChg chg="add del">
          <ac:chgData name="Nicholle Andres" userId="6f8c79ef7016994f" providerId="Windows Live" clId="Web-{42F1EED8-7AE9-2187-CB83-4D75157FF0B5}" dt="2026-04-30T05:00:37.823" v="169"/>
          <ac:spMkLst>
            <pc:docMk/>
            <pc:sldMk cId="3197516538" sldId="263"/>
            <ac:spMk id="2" creationId="{06FD3D04-9407-A235-FDB6-4C55DA8D87FF}"/>
          </ac:spMkLst>
        </pc:spChg>
        <pc:spChg chg="add mod">
          <ac:chgData name="Nicholle Andres" userId="6f8c79ef7016994f" providerId="Windows Live" clId="Web-{42F1EED8-7AE9-2187-CB83-4D75157FF0B5}" dt="2026-04-30T11:15:57.290" v="211" actId="1076"/>
          <ac:spMkLst>
            <pc:docMk/>
            <pc:sldMk cId="3197516538" sldId="263"/>
            <ac:spMk id="3" creationId="{B625FB79-3FAA-A454-63F6-E356D9241697}"/>
          </ac:spMkLst>
        </pc:spChg>
        <pc:spChg chg="mod">
          <ac:chgData name="Nicholle Andres" userId="6f8c79ef7016994f" providerId="Windows Live" clId="Web-{42F1EED8-7AE9-2187-CB83-4D75157FF0B5}" dt="2026-04-30T05:02:59.202" v="190" actId="1076"/>
          <ac:spMkLst>
            <pc:docMk/>
            <pc:sldMk cId="3197516538" sldId="263"/>
            <ac:spMk id="19" creationId="{F4D97E1F-22EB-B113-ECC2-07A295314D66}"/>
          </ac:spMkLst>
        </pc:spChg>
        <pc:spChg chg="mod">
          <ac:chgData name="Nicholle Andres" userId="6f8c79ef7016994f" providerId="Windows Live" clId="Web-{42F1EED8-7AE9-2187-CB83-4D75157FF0B5}" dt="2026-04-30T11:16:05.071" v="212" actId="14100"/>
          <ac:spMkLst>
            <pc:docMk/>
            <pc:sldMk cId="3197516538" sldId="263"/>
            <ac:spMk id="20" creationId="{DBE0B6C2-4345-B73A-FCD8-F8B6E7025716}"/>
          </ac:spMkLst>
        </pc:spChg>
      </pc:sldChg>
      <pc:sldChg chg="addSp modSp">
        <pc:chgData name="Nicholle Andres" userId="6f8c79ef7016994f" providerId="Windows Live" clId="Web-{42F1EED8-7AE9-2187-CB83-4D75157FF0B5}" dt="2026-04-30T16:18:12.975" v="281" actId="20577"/>
        <pc:sldMkLst>
          <pc:docMk/>
          <pc:sldMk cId="4105679033" sldId="266"/>
        </pc:sldMkLst>
        <pc:spChg chg="add mod">
          <ac:chgData name="Nicholle Andres" userId="6f8c79ef7016994f" providerId="Windows Live" clId="Web-{42F1EED8-7AE9-2187-CB83-4D75157FF0B5}" dt="2026-04-30T16:18:12.975" v="281" actId="20577"/>
          <ac:spMkLst>
            <pc:docMk/>
            <pc:sldMk cId="4105679033" sldId="266"/>
            <ac:spMk id="2" creationId="{06EC2B64-9624-47B9-1292-B2B9E6B0FB66}"/>
          </ac:spMkLst>
        </pc:spChg>
        <pc:spChg chg="mod">
          <ac:chgData name="Nicholle Andres" userId="6f8c79ef7016994f" providerId="Windows Live" clId="Web-{42F1EED8-7AE9-2187-CB83-4D75157FF0B5}" dt="2026-04-30T16:09:07.852" v="222" actId="1076"/>
          <ac:spMkLst>
            <pc:docMk/>
            <pc:sldMk cId="4105679033" sldId="266"/>
            <ac:spMk id="4" creationId="{E5B61B4A-1ADE-D7A4-C004-65F2A199B7FB}"/>
          </ac:spMkLst>
        </pc:spChg>
        <pc:spChg chg="mod">
          <ac:chgData name="Nicholle Andres" userId="6f8c79ef7016994f" providerId="Windows Live" clId="Web-{42F1EED8-7AE9-2187-CB83-4D75157FF0B5}" dt="2026-04-30T16:14:24.334" v="253" actId="20577"/>
          <ac:spMkLst>
            <pc:docMk/>
            <pc:sldMk cId="4105679033" sldId="266"/>
            <ac:spMk id="21" creationId="{584A9EF2-8639-C21F-5C48-7608C572C41E}"/>
          </ac:spMkLst>
        </pc:spChg>
        <pc:spChg chg="mod">
          <ac:chgData name="Nicholle Andres" userId="6f8c79ef7016994f" providerId="Windows Live" clId="Web-{42F1EED8-7AE9-2187-CB83-4D75157FF0B5}" dt="2026-04-30T16:17:25.191" v="274" actId="20577"/>
          <ac:spMkLst>
            <pc:docMk/>
            <pc:sldMk cId="4105679033" sldId="266"/>
            <ac:spMk id="22" creationId="{26A19B0F-055D-B7FF-4DC9-5792E8E2E229}"/>
          </ac:spMkLst>
        </pc:spChg>
      </pc:sldChg>
      <pc:sldChg chg="modSp">
        <pc:chgData name="Nicholle Andres" userId="6f8c79ef7016994f" providerId="Windows Live" clId="Web-{42F1EED8-7AE9-2187-CB83-4D75157FF0B5}" dt="2026-04-30T17:15:30.203" v="287" actId="14100"/>
        <pc:sldMkLst>
          <pc:docMk/>
          <pc:sldMk cId="3323194053" sldId="267"/>
        </pc:sldMkLst>
        <pc:spChg chg="mod">
          <ac:chgData name="Nicholle Andres" userId="6f8c79ef7016994f" providerId="Windows Live" clId="Web-{42F1EED8-7AE9-2187-CB83-4D75157FF0B5}" dt="2026-04-30T17:15:30.203" v="287" actId="14100"/>
          <ac:spMkLst>
            <pc:docMk/>
            <pc:sldMk cId="3323194053" sldId="267"/>
            <ac:spMk id="34" creationId="{3AAC86C5-A042-8485-62B7-0845B49C2699}"/>
          </ac:spMkLst>
        </pc:spChg>
      </pc:sldChg>
      <pc:sldChg chg="addSp modSp">
        <pc:chgData name="Nicholle Andres" userId="6f8c79ef7016994f" providerId="Windows Live" clId="Web-{42F1EED8-7AE9-2187-CB83-4D75157FF0B5}" dt="2026-04-30T17:55:14.121" v="414" actId="20577"/>
        <pc:sldMkLst>
          <pc:docMk/>
          <pc:sldMk cId="1156529663" sldId="268"/>
        </pc:sldMkLst>
        <pc:spChg chg="add mod">
          <ac:chgData name="Nicholle Andres" userId="6f8c79ef7016994f" providerId="Windows Live" clId="Web-{42F1EED8-7AE9-2187-CB83-4D75157FF0B5}" dt="2026-04-30T17:46:26.315" v="409" actId="1076"/>
          <ac:spMkLst>
            <pc:docMk/>
            <pc:sldMk cId="1156529663" sldId="268"/>
            <ac:spMk id="2" creationId="{1ABCC667-98C8-671F-2233-61CB965682CF}"/>
          </ac:spMkLst>
        </pc:spChg>
        <pc:spChg chg="add mod">
          <ac:chgData name="Nicholle Andres" userId="6f8c79ef7016994f" providerId="Windows Live" clId="Web-{42F1EED8-7AE9-2187-CB83-4D75157FF0B5}" dt="2026-04-30T17:42:37.720" v="394" actId="14100"/>
          <ac:spMkLst>
            <pc:docMk/>
            <pc:sldMk cId="1156529663" sldId="268"/>
            <ac:spMk id="3" creationId="{D4ACE104-0F4B-4E87-611C-78338D7C8692}"/>
          </ac:spMkLst>
        </pc:spChg>
        <pc:spChg chg="mod">
          <ac:chgData name="Nicholle Andres" userId="6f8c79ef7016994f" providerId="Windows Live" clId="Web-{42F1EED8-7AE9-2187-CB83-4D75157FF0B5}" dt="2026-04-30T17:46:19.471" v="408" actId="1076"/>
          <ac:spMkLst>
            <pc:docMk/>
            <pc:sldMk cId="1156529663" sldId="268"/>
            <ac:spMk id="10" creationId="{F3B275E8-4AC0-D3A0-C60E-D9F2969E0EFC}"/>
          </ac:spMkLst>
        </pc:spChg>
        <pc:spChg chg="mod">
          <ac:chgData name="Nicholle Andres" userId="6f8c79ef7016994f" providerId="Windows Live" clId="Web-{42F1EED8-7AE9-2187-CB83-4D75157FF0B5}" dt="2026-04-30T17:40:35.297" v="388" actId="14100"/>
          <ac:spMkLst>
            <pc:docMk/>
            <pc:sldMk cId="1156529663" sldId="268"/>
            <ac:spMk id="16" creationId="{F0A924D9-C43F-9E4F-736D-44FA5712B7D7}"/>
          </ac:spMkLst>
        </pc:spChg>
        <pc:spChg chg="mod">
          <ac:chgData name="Nicholle Andres" userId="6f8c79ef7016994f" providerId="Windows Live" clId="Web-{42F1EED8-7AE9-2187-CB83-4D75157FF0B5}" dt="2026-04-30T17:44:30.690" v="399" actId="1076"/>
          <ac:spMkLst>
            <pc:docMk/>
            <pc:sldMk cId="1156529663" sldId="268"/>
            <ac:spMk id="20" creationId="{AC0DDCB2-D13B-037C-E037-766F15AC51F8}"/>
          </ac:spMkLst>
        </pc:spChg>
        <pc:spChg chg="mod">
          <ac:chgData name="Nicholle Andres" userId="6f8c79ef7016994f" providerId="Windows Live" clId="Web-{42F1EED8-7AE9-2187-CB83-4D75157FF0B5}" dt="2026-04-30T17:47:00.847" v="411" actId="20577"/>
          <ac:spMkLst>
            <pc:docMk/>
            <pc:sldMk cId="1156529663" sldId="268"/>
            <ac:spMk id="24" creationId="{907273D8-E5AC-326A-65C3-0A77239369B5}"/>
          </ac:spMkLst>
        </pc:spChg>
        <pc:spChg chg="mod">
          <ac:chgData name="Nicholle Andres" userId="6f8c79ef7016994f" providerId="Windows Live" clId="Web-{42F1EED8-7AE9-2187-CB83-4D75157FF0B5}" dt="2026-04-30T17:55:14.121" v="414" actId="20577"/>
          <ac:spMkLst>
            <pc:docMk/>
            <pc:sldMk cId="1156529663" sldId="268"/>
            <ac:spMk id="29" creationId="{2567BD05-8157-EDC9-6AA0-7AD049271E13}"/>
          </ac:spMkLst>
        </pc:spChg>
        <pc:grpChg chg="mod">
          <ac:chgData name="Nicholle Andres" userId="6f8c79ef7016994f" providerId="Windows Live" clId="Web-{42F1EED8-7AE9-2187-CB83-4D75157FF0B5}" dt="2026-04-30T17:36:25.451" v="355" actId="1076"/>
          <ac:grpSpMkLst>
            <pc:docMk/>
            <pc:sldMk cId="1156529663" sldId="268"/>
            <ac:grpSpMk id="12" creationId="{1C747B32-0C5B-5AA3-E531-867D1E87AA5C}"/>
          </ac:grpSpMkLst>
        </pc:grpChg>
        <pc:grpChg chg="mod">
          <ac:chgData name="Nicholle Andres" userId="6f8c79ef7016994f" providerId="Windows Live" clId="Web-{42F1EED8-7AE9-2187-CB83-4D75157FF0B5}" dt="2026-04-30T17:47:46.800" v="412" actId="1076"/>
          <ac:grpSpMkLst>
            <pc:docMk/>
            <pc:sldMk cId="1156529663" sldId="268"/>
            <ac:grpSpMk id="17" creationId="{BD1301D2-74A5-798C-C432-BFC6EAFF2124}"/>
          </ac:grpSpMkLst>
        </pc:grpChg>
      </pc:sldChg>
      <pc:sldChg chg="addSp modSp">
        <pc:chgData name="Nicholle Andres" userId="6f8c79ef7016994f" providerId="Windows Live" clId="Web-{42F1EED8-7AE9-2187-CB83-4D75157FF0B5}" dt="2026-04-30T18:08:48.398" v="441" actId="1076"/>
        <pc:sldMkLst>
          <pc:docMk/>
          <pc:sldMk cId="4174817650" sldId="270"/>
        </pc:sldMkLst>
        <pc:spChg chg="add mod">
          <ac:chgData name="Nicholle Andres" userId="6f8c79ef7016994f" providerId="Windows Live" clId="Web-{42F1EED8-7AE9-2187-CB83-4D75157FF0B5}" dt="2026-04-30T18:07:27.332" v="439" actId="20577"/>
          <ac:spMkLst>
            <pc:docMk/>
            <pc:sldMk cId="4174817650" sldId="270"/>
            <ac:spMk id="2" creationId="{2056C30C-BF28-ADFC-FD72-786F2142A3A4}"/>
          </ac:spMkLst>
        </pc:spChg>
        <pc:spChg chg="mod">
          <ac:chgData name="Nicholle Andres" userId="6f8c79ef7016994f" providerId="Windows Live" clId="Web-{42F1EED8-7AE9-2187-CB83-4D75157FF0B5}" dt="2026-04-30T18:08:48.398" v="441" actId="1076"/>
          <ac:spMkLst>
            <pc:docMk/>
            <pc:sldMk cId="4174817650" sldId="270"/>
            <ac:spMk id="34" creationId="{52ECDA89-D7C8-3520-FF5A-30FBEDA249C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25052-477E-DD80-E36F-0EDA20DCC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A98EE1-7C76-8651-4091-03639A3125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F065D-6ABD-F5DB-8E18-73CFED172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D3BD-1B8E-8446-8FB8-96F814B5C56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06BC4-38D4-54E8-1E14-AB2C94070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824A5-A1ED-FB98-3534-EE3F96EF5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24FCE-1BE7-E742-BBBF-D1365591F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02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6F50E-8379-36EA-E059-B6532890B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2C2D3-41B9-0001-6893-72F66AED9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7DE2F-90E7-AB82-559A-C1C2B4740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D3BD-1B8E-8446-8FB8-96F814B5C56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C2ECC-3D93-CC29-37C5-AB466810D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91296-B36A-D25A-2169-9633FCB8E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24FCE-1BE7-E742-BBBF-D1365591F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1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859E7-A551-8BB6-1772-FB48C4E7E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5469A1-8E83-EE66-3B46-917757CBA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0559B-4946-5D70-A854-E2728A454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D3BD-1B8E-8446-8FB8-96F814B5C56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B1480-00FF-67A3-646B-ADB2F7104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8F219-0CC5-3B8A-496F-BBF17D5A0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24FCE-1BE7-E742-BBBF-D1365591F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76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7350F-BC52-3ABF-EDE2-79AD541BE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4014E-2067-71EA-42F2-4662127056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C9127-D7C6-081F-E75A-F96372A89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89ADA-E7B5-83A1-E1E0-83A0F02B5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D3BD-1B8E-8446-8FB8-96F814B5C56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334C74-8B7A-096B-862C-DF681E5A8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AAAACA-B1A0-D66B-3BC4-96877B2B5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24FCE-1BE7-E742-BBBF-D1365591F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8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C932B-0DA2-56FE-2A10-A75F035F4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1C445-F754-5C3D-461C-FC77595C4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12F12-1DE7-2597-D5F6-6ECCB43A8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94D1F9-1500-5A5B-2DE0-042A779944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6303E8-A761-D318-251E-9FE14892C6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B900A2-DBD7-FE39-7775-C2FEE8223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D3BD-1B8E-8446-8FB8-96F814B5C56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34C44B-5667-6D85-02BA-F71A6DD91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278A5E-94B2-71B2-3BFD-D131D5D77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24FCE-1BE7-E742-BBBF-D1365591F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4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3CCAF-F1A0-7755-1672-DC1DE793C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FAA79A-4055-79C9-DB43-5B26D22BD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D3BD-1B8E-8446-8FB8-96F814B5C56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BE46D7-EBE5-27C9-F321-A2878E45E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657F26-8154-CE9A-DD9E-3C557DB58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24FCE-1BE7-E742-BBBF-D1365591F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303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C3C0CC-02FA-99A7-914F-7DEEE9726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D3BD-1B8E-8446-8FB8-96F814B5C56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9E679E-C64B-29F6-F9C4-A1553C53A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32C83-5AE4-93AD-CF05-EBB6CD323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24FCE-1BE7-E742-BBBF-D1365591F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78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EE884-846E-398C-58EB-AB792F43C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C790-EBB7-1A43-EFAE-4785B86CA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CD951-6FC0-9BB0-521C-403C80AF0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EA99A-7C21-F272-4734-4A506287E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D3BD-1B8E-8446-8FB8-96F814B5C56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01E792-6ED3-3EEE-B6CE-65C932AC0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522EB8-1915-9CB7-71DB-61CE7D40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24FCE-1BE7-E742-BBBF-D1365591F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12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459D2-5C19-F37A-22FC-94F69CE3A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54AD46-3FCE-4994-ABA3-C159A480B7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19642F-9393-9F1E-044E-65E4C1DDC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B1F20E-4F2A-0E45-D4A0-FE38E7227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D3BD-1B8E-8446-8FB8-96F814B5C56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65C21-7B2D-45CE-806C-58D463264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33649A-0E45-4F94-E0D7-9926BF992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24FCE-1BE7-E742-BBBF-D1365591F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1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520A3-1498-334E-1A41-B9C5EBF7E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DE658C-3FA6-D6B2-41C1-5615289306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881DC-2DB9-2D62-8B2C-09CB2E39A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D3BD-1B8E-8446-8FB8-96F814B5C56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78CB8-D822-CF73-DABC-BBA6223C2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2974F-65DC-C4F1-0EE6-9238CD533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24FCE-1BE7-E742-BBBF-D1365591F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03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43A189-59D2-A8D5-A248-D35C9A13F3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F07E5A-E967-18A4-825E-EA3511AB1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DB332-947A-8EAA-9B9E-EF5F0A263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6D3BD-1B8E-8446-8FB8-96F814B5C56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06F28-AFE1-A3CF-F072-435F86E11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27CC7-23E2-B6E2-14FA-ADFC5D864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24FCE-1BE7-E742-BBBF-D1365591F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221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CA7788-7042-69D9-E639-45772807D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BA7B3-E8DE-9C02-5D35-733F47684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BF613-70F9-27B4-08BA-0B07898A34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6D3BD-1B8E-8446-8FB8-96F814B5C56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6AA77-9302-729C-FB0D-0D0C336AC9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E1EAF-1871-1294-CB02-654DB50286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24FCE-1BE7-E742-BBBF-D1365591FE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910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3024DA3C-E868-CC7A-302E-4E7B630ADA4D}"/>
              </a:ext>
            </a:extLst>
          </p:cNvPr>
          <p:cNvSpPr txBox="1"/>
          <p:nvPr/>
        </p:nvSpPr>
        <p:spPr>
          <a:xfrm>
            <a:off x="1027520" y="2839819"/>
            <a:ext cx="462261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WELCOME TO </a:t>
            </a:r>
          </a:p>
          <a:p>
            <a:r>
              <a:rPr lang="en-US" sz="36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BRAXTON MANUFACTURING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7FED5E-CE43-3833-5621-E284D72E6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140" y="692966"/>
            <a:ext cx="1842610" cy="1842610"/>
          </a:xfrm>
          <a:prstGeom prst="rect">
            <a:avLst/>
          </a:prstGeom>
        </p:spPr>
      </p:pic>
      <p:sp>
        <p:nvSpPr>
          <p:cNvPr id="32" name="Subtitle 2">
            <a:extLst>
              <a:ext uri="{FF2B5EF4-FFF2-40B4-BE49-F238E27FC236}">
                <a16:creationId xmlns:a16="http://schemas.microsoft.com/office/drawing/2014/main" id="{D2F6815A-0C78-84CF-F2A8-0FF508389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0140" y="4632806"/>
            <a:ext cx="3728250" cy="1520343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metal forming company specializing in deep drawn metal stampings.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C8E3F4-320B-1049-61B3-40E649A900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77" r="3877"/>
          <a:stretch/>
        </p:blipFill>
        <p:spPr>
          <a:xfrm>
            <a:off x="5360142" y="944217"/>
            <a:ext cx="6210087" cy="5049078"/>
          </a:xfrm>
          <a:custGeom>
            <a:avLst/>
            <a:gdLst>
              <a:gd name="csX0" fmla="*/ 288921 w 4529766"/>
              <a:gd name="csY0" fmla="*/ 0 h 2876550"/>
              <a:gd name="csX1" fmla="*/ 4240845 w 4529766"/>
              <a:gd name="csY1" fmla="*/ 0 h 2876550"/>
              <a:gd name="csX2" fmla="*/ 4529766 w 4529766"/>
              <a:gd name="csY2" fmla="*/ 288921 h 2876550"/>
              <a:gd name="csX3" fmla="*/ 4529766 w 4529766"/>
              <a:gd name="csY3" fmla="*/ 2587629 h 2876550"/>
              <a:gd name="csX4" fmla="*/ 4240845 w 4529766"/>
              <a:gd name="csY4" fmla="*/ 2876550 h 2876550"/>
              <a:gd name="csX5" fmla="*/ 288921 w 4529766"/>
              <a:gd name="csY5" fmla="*/ 2876550 h 2876550"/>
              <a:gd name="csX6" fmla="*/ 0 w 4529766"/>
              <a:gd name="csY6" fmla="*/ 2587629 h 2876550"/>
              <a:gd name="csX7" fmla="*/ 0 w 4529766"/>
              <a:gd name="csY7" fmla="*/ 288921 h 2876550"/>
              <a:gd name="csX8" fmla="*/ 288921 w 4529766"/>
              <a:gd name="csY8" fmla="*/ 0 h 28765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529766" h="2876550">
                <a:moveTo>
                  <a:pt x="288921" y="0"/>
                </a:moveTo>
                <a:lnTo>
                  <a:pt x="4240845" y="0"/>
                </a:lnTo>
                <a:cubicBezTo>
                  <a:pt x="4400412" y="0"/>
                  <a:pt x="4529766" y="129354"/>
                  <a:pt x="4529766" y="288921"/>
                </a:cubicBezTo>
                <a:lnTo>
                  <a:pt x="4529766" y="2587629"/>
                </a:lnTo>
                <a:cubicBezTo>
                  <a:pt x="4529766" y="2747196"/>
                  <a:pt x="4400412" y="2876550"/>
                  <a:pt x="4240845" y="2876550"/>
                </a:cubicBezTo>
                <a:lnTo>
                  <a:pt x="288921" y="2876550"/>
                </a:lnTo>
                <a:cubicBezTo>
                  <a:pt x="129354" y="2876550"/>
                  <a:pt x="0" y="2747196"/>
                  <a:pt x="0" y="2587629"/>
                </a:cubicBezTo>
                <a:lnTo>
                  <a:pt x="0" y="288921"/>
                </a:lnTo>
                <a:cubicBezTo>
                  <a:pt x="0" y="129354"/>
                  <a:pt x="129354" y="0"/>
                  <a:pt x="288921" y="0"/>
                </a:cubicBez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DEFAC5-B054-A0C2-1B6F-CB661F9A29B5}"/>
              </a:ext>
            </a:extLst>
          </p:cNvPr>
          <p:cNvSpPr/>
          <p:nvPr/>
        </p:nvSpPr>
        <p:spPr>
          <a:xfrm>
            <a:off x="0" y="0"/>
            <a:ext cx="304800" cy="6858000"/>
          </a:xfrm>
          <a:prstGeom prst="rect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56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3E9F3-DBAF-992E-000A-42481252E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0">
            <a:extLst>
              <a:ext uri="{FF2B5EF4-FFF2-40B4-BE49-F238E27FC236}">
                <a16:creationId xmlns:a16="http://schemas.microsoft.com/office/drawing/2014/main" id="{1968A578-67C1-61FB-228E-CA54871E5BEF}"/>
              </a:ext>
            </a:extLst>
          </p:cNvPr>
          <p:cNvSpPr/>
          <p:nvPr/>
        </p:nvSpPr>
        <p:spPr>
          <a:xfrm rot="3074739">
            <a:off x="7837123" y="-48644"/>
            <a:ext cx="6994134" cy="3414287"/>
          </a:xfrm>
          <a:custGeom>
            <a:avLst/>
            <a:gdLst>
              <a:gd name="csX0" fmla="*/ 2740682 w 6994134"/>
              <a:gd name="csY0" fmla="*/ 0 h 3414287"/>
              <a:gd name="csX1" fmla="*/ 6994134 w 6994134"/>
              <a:gd name="csY1" fmla="*/ 3414287 h 3414287"/>
              <a:gd name="csX2" fmla="*/ 0 w 6994134"/>
              <a:gd name="csY2" fmla="*/ 3414287 h 34142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6994134" h="3414287">
                <a:moveTo>
                  <a:pt x="2740682" y="0"/>
                </a:moveTo>
                <a:lnTo>
                  <a:pt x="6994134" y="3414287"/>
                </a:lnTo>
                <a:lnTo>
                  <a:pt x="0" y="34142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A782ED0E-28FF-78C1-BC18-7091F858C5E8}"/>
              </a:ext>
            </a:extLst>
          </p:cNvPr>
          <p:cNvSpPr/>
          <p:nvPr/>
        </p:nvSpPr>
        <p:spPr>
          <a:xfrm rot="3088733">
            <a:off x="-3293941" y="2548563"/>
            <a:ext cx="8922740" cy="4448867"/>
          </a:xfrm>
          <a:custGeom>
            <a:avLst/>
            <a:gdLst>
              <a:gd name="csX0" fmla="*/ 131481 w 8922740"/>
              <a:gd name="csY0" fmla="*/ 0 h 4448867"/>
              <a:gd name="csX1" fmla="*/ 8922740 w 8922740"/>
              <a:gd name="csY1" fmla="*/ 0 h 4448867"/>
              <a:gd name="csX2" fmla="*/ 5381274 w 8922740"/>
              <a:gd name="csY2" fmla="*/ 4448867 h 4448867"/>
              <a:gd name="csX3" fmla="*/ 0 w 8922740"/>
              <a:gd name="csY3" fmla="*/ 165170 h 44488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922740" h="4448867">
                <a:moveTo>
                  <a:pt x="131481" y="0"/>
                </a:moveTo>
                <a:lnTo>
                  <a:pt x="8922740" y="0"/>
                </a:lnTo>
                <a:lnTo>
                  <a:pt x="5381274" y="4448867"/>
                </a:lnTo>
                <a:lnTo>
                  <a:pt x="0" y="1651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508A30D3-264F-BECC-E868-8085104FD6C5}"/>
              </a:ext>
            </a:extLst>
          </p:cNvPr>
          <p:cNvSpPr/>
          <p:nvPr/>
        </p:nvSpPr>
        <p:spPr>
          <a:xfrm rot="2246395">
            <a:off x="-864753" y="2182941"/>
            <a:ext cx="5333342" cy="5355712"/>
          </a:xfrm>
          <a:custGeom>
            <a:avLst/>
            <a:gdLst>
              <a:gd name="csX0" fmla="*/ 236834 w 4697605"/>
              <a:gd name="csY0" fmla="*/ 91740 h 4796839"/>
              <a:gd name="csX1" fmla="*/ 537171 w 4697605"/>
              <a:gd name="csY1" fmla="*/ 0 h 4796839"/>
              <a:gd name="csX2" fmla="*/ 4160434 w 4697605"/>
              <a:gd name="csY2" fmla="*/ 0 h 4796839"/>
              <a:gd name="csX3" fmla="*/ 4697605 w 4697605"/>
              <a:gd name="csY3" fmla="*/ 537171 h 4796839"/>
              <a:gd name="csX4" fmla="*/ 4697605 w 4697605"/>
              <a:gd name="csY4" fmla="*/ 2867229 h 4796839"/>
              <a:gd name="csX5" fmla="*/ 2177421 w 4697605"/>
              <a:gd name="csY5" fmla="*/ 4796839 h 4796839"/>
              <a:gd name="csX6" fmla="*/ 0 w 4697605"/>
              <a:gd name="csY6" fmla="*/ 1952999 h 4796839"/>
              <a:gd name="csX7" fmla="*/ 0 w 4697605"/>
              <a:gd name="csY7" fmla="*/ 537171 h 4796839"/>
              <a:gd name="csX8" fmla="*/ 236834 w 4697605"/>
              <a:gd name="csY8" fmla="*/ 91740 h 47968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97605" h="4796839">
                <a:moveTo>
                  <a:pt x="236834" y="91740"/>
                </a:moveTo>
                <a:cubicBezTo>
                  <a:pt x="322567" y="33820"/>
                  <a:pt x="425919" y="0"/>
                  <a:pt x="537171" y="0"/>
                </a:cubicBezTo>
                <a:lnTo>
                  <a:pt x="4160434" y="0"/>
                </a:lnTo>
                <a:cubicBezTo>
                  <a:pt x="4457105" y="0"/>
                  <a:pt x="4697605" y="240500"/>
                  <a:pt x="4697605" y="537171"/>
                </a:cubicBezTo>
                <a:lnTo>
                  <a:pt x="4697605" y="2867229"/>
                </a:lnTo>
                <a:lnTo>
                  <a:pt x="2177421" y="4796839"/>
                </a:lnTo>
                <a:lnTo>
                  <a:pt x="0" y="1952999"/>
                </a:lnTo>
                <a:lnTo>
                  <a:pt x="0" y="537171"/>
                </a:lnTo>
                <a:cubicBezTo>
                  <a:pt x="0" y="351752"/>
                  <a:pt x="93945" y="188274"/>
                  <a:pt x="236834" y="91740"/>
                </a:cubicBezTo>
                <a:close/>
              </a:path>
            </a:pathLst>
          </a:cu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5B98686-B4D9-A540-829F-A3933D6DFE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00" t="6036" r="4376" b="1926"/>
          <a:stretch>
            <a:fillRect/>
          </a:stretch>
        </p:blipFill>
        <p:spPr>
          <a:xfrm>
            <a:off x="1" y="1645143"/>
            <a:ext cx="5041900" cy="5232952"/>
          </a:xfrm>
          <a:custGeom>
            <a:avLst/>
            <a:gdLst>
              <a:gd name="csX0" fmla="*/ 1412525 w 5032489"/>
              <a:gd name="csY0" fmla="*/ 1014 h 5262877"/>
              <a:gd name="csX1" fmla="*/ 1727491 w 5032489"/>
              <a:gd name="csY1" fmla="*/ 118489 h 5262877"/>
              <a:gd name="csX2" fmla="*/ 4807013 w 5032489"/>
              <a:gd name="csY2" fmla="*/ 2476363 h 5262877"/>
              <a:gd name="csX3" fmla="*/ 4914002 w 5032489"/>
              <a:gd name="csY3" fmla="*/ 3282490 h 5262877"/>
              <a:gd name="csX4" fmla="*/ 3397695 w 5032489"/>
              <a:gd name="csY4" fmla="*/ 5262877 h 5262877"/>
              <a:gd name="csX5" fmla="*/ 1 w 5032489"/>
              <a:gd name="csY5" fmla="*/ 5262877 h 5262877"/>
              <a:gd name="csX6" fmla="*/ 0 w 5032489"/>
              <a:gd name="csY6" fmla="*/ 1428833 h 5262877"/>
              <a:gd name="csX7" fmla="*/ 921364 w 5032489"/>
              <a:gd name="csY7" fmla="*/ 225478 h 5262877"/>
              <a:gd name="csX8" fmla="*/ 1412525 w 5032489"/>
              <a:gd name="csY8" fmla="*/ 1014 h 52628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032489" h="5262877">
                <a:moveTo>
                  <a:pt x="1412525" y="1014"/>
                </a:moveTo>
                <a:cubicBezTo>
                  <a:pt x="1523084" y="7578"/>
                  <a:pt x="1632935" y="46091"/>
                  <a:pt x="1727491" y="118489"/>
                </a:cubicBezTo>
                <a:lnTo>
                  <a:pt x="4807013" y="2476363"/>
                </a:lnTo>
                <a:cubicBezTo>
                  <a:pt x="5059163" y="2669424"/>
                  <a:pt x="5107064" y="3030341"/>
                  <a:pt x="4914002" y="3282490"/>
                </a:cubicBezTo>
                <a:lnTo>
                  <a:pt x="3397695" y="5262877"/>
                </a:lnTo>
                <a:lnTo>
                  <a:pt x="1" y="5262877"/>
                </a:lnTo>
                <a:lnTo>
                  <a:pt x="0" y="1428833"/>
                </a:lnTo>
                <a:lnTo>
                  <a:pt x="921364" y="225478"/>
                </a:lnTo>
                <a:cubicBezTo>
                  <a:pt x="1042027" y="67885"/>
                  <a:pt x="1228259" y="-9925"/>
                  <a:pt x="1412525" y="1014"/>
                </a:cubicBezTo>
                <a:close/>
              </a:path>
            </a:pathLst>
          </a:custGeom>
        </p:spPr>
      </p:pic>
      <p:sp>
        <p:nvSpPr>
          <p:cNvPr id="17" name="Freeform 16">
            <a:extLst>
              <a:ext uri="{FF2B5EF4-FFF2-40B4-BE49-F238E27FC236}">
                <a16:creationId xmlns:a16="http://schemas.microsoft.com/office/drawing/2014/main" id="{F5AF75D0-973F-923A-6595-3322D6156B94}"/>
              </a:ext>
            </a:extLst>
          </p:cNvPr>
          <p:cNvSpPr/>
          <p:nvPr/>
        </p:nvSpPr>
        <p:spPr>
          <a:xfrm rot="13033554">
            <a:off x="8995380" y="-480438"/>
            <a:ext cx="3814204" cy="3830008"/>
          </a:xfrm>
          <a:custGeom>
            <a:avLst/>
            <a:gdLst>
              <a:gd name="csX0" fmla="*/ 236834 w 4697605"/>
              <a:gd name="csY0" fmla="*/ 91740 h 4796839"/>
              <a:gd name="csX1" fmla="*/ 537171 w 4697605"/>
              <a:gd name="csY1" fmla="*/ 0 h 4796839"/>
              <a:gd name="csX2" fmla="*/ 4160434 w 4697605"/>
              <a:gd name="csY2" fmla="*/ 0 h 4796839"/>
              <a:gd name="csX3" fmla="*/ 4697605 w 4697605"/>
              <a:gd name="csY3" fmla="*/ 537171 h 4796839"/>
              <a:gd name="csX4" fmla="*/ 4697605 w 4697605"/>
              <a:gd name="csY4" fmla="*/ 2867229 h 4796839"/>
              <a:gd name="csX5" fmla="*/ 2177421 w 4697605"/>
              <a:gd name="csY5" fmla="*/ 4796839 h 4796839"/>
              <a:gd name="csX6" fmla="*/ 0 w 4697605"/>
              <a:gd name="csY6" fmla="*/ 1952999 h 4796839"/>
              <a:gd name="csX7" fmla="*/ 0 w 4697605"/>
              <a:gd name="csY7" fmla="*/ 537171 h 4796839"/>
              <a:gd name="csX8" fmla="*/ 236834 w 4697605"/>
              <a:gd name="csY8" fmla="*/ 91740 h 4796839"/>
              <a:gd name="csX0" fmla="*/ 236834 w 4697605"/>
              <a:gd name="csY0" fmla="*/ 91740 h 4835925"/>
              <a:gd name="csX1" fmla="*/ 537171 w 4697605"/>
              <a:gd name="csY1" fmla="*/ 0 h 4835925"/>
              <a:gd name="csX2" fmla="*/ 4160434 w 4697605"/>
              <a:gd name="csY2" fmla="*/ 0 h 4835925"/>
              <a:gd name="csX3" fmla="*/ 4697605 w 4697605"/>
              <a:gd name="csY3" fmla="*/ 537171 h 4835925"/>
              <a:gd name="csX4" fmla="*/ 4697605 w 4697605"/>
              <a:gd name="csY4" fmla="*/ 2867229 h 4835925"/>
              <a:gd name="csX5" fmla="*/ 2146835 w 4697605"/>
              <a:gd name="csY5" fmla="*/ 4835925 h 4835925"/>
              <a:gd name="csX6" fmla="*/ 0 w 4697605"/>
              <a:gd name="csY6" fmla="*/ 1952999 h 4835925"/>
              <a:gd name="csX7" fmla="*/ 0 w 4697605"/>
              <a:gd name="csY7" fmla="*/ 537171 h 4835925"/>
              <a:gd name="csX8" fmla="*/ 236834 w 4697605"/>
              <a:gd name="csY8" fmla="*/ 91740 h 48359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97605" h="4835925">
                <a:moveTo>
                  <a:pt x="236834" y="91740"/>
                </a:moveTo>
                <a:cubicBezTo>
                  <a:pt x="322567" y="33820"/>
                  <a:pt x="425919" y="0"/>
                  <a:pt x="537171" y="0"/>
                </a:cubicBezTo>
                <a:lnTo>
                  <a:pt x="4160434" y="0"/>
                </a:lnTo>
                <a:cubicBezTo>
                  <a:pt x="4457105" y="0"/>
                  <a:pt x="4697605" y="240500"/>
                  <a:pt x="4697605" y="537171"/>
                </a:cubicBezTo>
                <a:lnTo>
                  <a:pt x="4697605" y="2867229"/>
                </a:lnTo>
                <a:lnTo>
                  <a:pt x="2146835" y="4835925"/>
                </a:lnTo>
                <a:lnTo>
                  <a:pt x="0" y="1952999"/>
                </a:lnTo>
                <a:lnTo>
                  <a:pt x="0" y="537171"/>
                </a:lnTo>
                <a:cubicBezTo>
                  <a:pt x="0" y="351752"/>
                  <a:pt x="93945" y="188274"/>
                  <a:pt x="236834" y="91740"/>
                </a:cubicBezTo>
                <a:close/>
              </a:path>
            </a:pathLst>
          </a:cu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1550F3-B1D2-8237-2C72-01241E6AF561}"/>
              </a:ext>
            </a:extLst>
          </p:cNvPr>
          <p:cNvSpPr txBox="1"/>
          <p:nvPr/>
        </p:nvSpPr>
        <p:spPr>
          <a:xfrm>
            <a:off x="9223837" y="1210599"/>
            <a:ext cx="23630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1964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2626632C-22F3-FDE3-2016-2A7F37870E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2211" y="865468"/>
            <a:ext cx="3652963" cy="202931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r">
              <a:lnSpc>
                <a:spcPct val="150000"/>
              </a:lnSpc>
            </a:pPr>
            <a:r>
              <a:rPr lang="en-PH" sz="2000" dirty="0">
                <a:ea typeface="+mn-lt"/>
                <a:cs typeface="+mn-lt"/>
              </a:rPr>
              <a:t>Braxton Manufacturing began in 1964 in a modest 360 sq. ft. building in Woodbury, Connecticut.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8514FB3-9A5A-5789-A3C0-74B9673B4496}"/>
              </a:ext>
            </a:extLst>
          </p:cNvPr>
          <p:cNvSpPr txBox="1">
            <a:spLocks/>
          </p:cNvSpPr>
          <p:nvPr/>
        </p:nvSpPr>
        <p:spPr>
          <a:xfrm>
            <a:off x="5925576" y="3311221"/>
            <a:ext cx="4479793" cy="32318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PH" dirty="0">
                <a:ea typeface="+mn-lt"/>
                <a:cs typeface="+mn-lt"/>
              </a:rPr>
              <a:t>Our journey started with just three dedicated people. We didn't just buy machines; we built them. </a:t>
            </a:r>
            <a:endParaRPr lang="en-US" dirty="0">
              <a:ea typeface="+mn-lt"/>
              <a:cs typeface="+mn-lt"/>
            </a:endParaRPr>
          </a:p>
          <a:p>
            <a:pPr algn="l">
              <a:lnSpc>
                <a:spcPct val="100000"/>
              </a:lnSpc>
            </a:pPr>
            <a:r>
              <a:rPr lang="en-PH" dirty="0">
                <a:ea typeface="+mn-lt"/>
                <a:cs typeface="+mn-lt"/>
              </a:rPr>
              <a:t>The foundation of our company was three Braxton-designed machines, two metalworking lathes, and a single heat-treating furnace.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9D45624-F5ED-B26A-1DC8-1CD59BFC0401}"/>
              </a:ext>
            </a:extLst>
          </p:cNvPr>
          <p:cNvSpPr/>
          <p:nvPr/>
        </p:nvSpPr>
        <p:spPr>
          <a:xfrm>
            <a:off x="5787614" y="1020099"/>
            <a:ext cx="49484" cy="1621501"/>
          </a:xfrm>
          <a:prstGeom prst="roundRect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2794BEB-B78A-F20D-BAC5-36DF8D825C68}"/>
              </a:ext>
            </a:extLst>
          </p:cNvPr>
          <p:cNvSpPr/>
          <p:nvPr/>
        </p:nvSpPr>
        <p:spPr>
          <a:xfrm>
            <a:off x="5787614" y="3450868"/>
            <a:ext cx="49484" cy="2907130"/>
          </a:xfrm>
          <a:prstGeom prst="roundRect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510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93303-B8C1-2E30-B29F-33F905C35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B25BC5-3421-B656-8DE2-12A9F1AE26DA}"/>
              </a:ext>
            </a:extLst>
          </p:cNvPr>
          <p:cNvSpPr/>
          <p:nvPr/>
        </p:nvSpPr>
        <p:spPr>
          <a:xfrm>
            <a:off x="0" y="0"/>
            <a:ext cx="2842953" cy="6857999"/>
          </a:xfrm>
          <a:prstGeom prst="rect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C1C455-C044-F640-CFE3-BBB87DB8ABEA}"/>
              </a:ext>
            </a:extLst>
          </p:cNvPr>
          <p:cNvSpPr txBox="1"/>
          <p:nvPr/>
        </p:nvSpPr>
        <p:spPr>
          <a:xfrm>
            <a:off x="5586154" y="1177993"/>
            <a:ext cx="59724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36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ADVANCED FACILITIES </a:t>
            </a:r>
          </a:p>
          <a:p>
            <a:r>
              <a:rPr lang="en-PH" sz="36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BACKED BY WORLDWIDE </a:t>
            </a:r>
            <a:r>
              <a:rPr lang="en-PH" sz="36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ENGINEERING EXPERTISE</a:t>
            </a:r>
            <a:endParaRPr lang="en-US" sz="36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641BEFC-6ACE-C7E5-A32D-4A6D9E097B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81" t="12526" r="16511" b="1482"/>
          <a:stretch>
            <a:fillRect/>
          </a:stretch>
        </p:blipFill>
        <p:spPr>
          <a:xfrm>
            <a:off x="758595" y="852232"/>
            <a:ext cx="4168715" cy="2647271"/>
          </a:xfrm>
          <a:custGeom>
            <a:avLst/>
            <a:gdLst>
              <a:gd name="csX0" fmla="*/ 288921 w 4529766"/>
              <a:gd name="csY0" fmla="*/ 0 h 2876550"/>
              <a:gd name="csX1" fmla="*/ 4240845 w 4529766"/>
              <a:gd name="csY1" fmla="*/ 0 h 2876550"/>
              <a:gd name="csX2" fmla="*/ 4529766 w 4529766"/>
              <a:gd name="csY2" fmla="*/ 288921 h 2876550"/>
              <a:gd name="csX3" fmla="*/ 4529766 w 4529766"/>
              <a:gd name="csY3" fmla="*/ 2587629 h 2876550"/>
              <a:gd name="csX4" fmla="*/ 4240845 w 4529766"/>
              <a:gd name="csY4" fmla="*/ 2876550 h 2876550"/>
              <a:gd name="csX5" fmla="*/ 288921 w 4529766"/>
              <a:gd name="csY5" fmla="*/ 2876550 h 2876550"/>
              <a:gd name="csX6" fmla="*/ 0 w 4529766"/>
              <a:gd name="csY6" fmla="*/ 2587629 h 2876550"/>
              <a:gd name="csX7" fmla="*/ 0 w 4529766"/>
              <a:gd name="csY7" fmla="*/ 288921 h 2876550"/>
              <a:gd name="csX8" fmla="*/ 288921 w 4529766"/>
              <a:gd name="csY8" fmla="*/ 0 h 28765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529766" h="2876550">
                <a:moveTo>
                  <a:pt x="288921" y="0"/>
                </a:moveTo>
                <a:lnTo>
                  <a:pt x="4240845" y="0"/>
                </a:lnTo>
                <a:cubicBezTo>
                  <a:pt x="4400412" y="0"/>
                  <a:pt x="4529766" y="129354"/>
                  <a:pt x="4529766" y="288921"/>
                </a:cubicBezTo>
                <a:lnTo>
                  <a:pt x="4529766" y="2587629"/>
                </a:lnTo>
                <a:cubicBezTo>
                  <a:pt x="4529766" y="2747196"/>
                  <a:pt x="4400412" y="2876550"/>
                  <a:pt x="4240845" y="2876550"/>
                </a:cubicBezTo>
                <a:lnTo>
                  <a:pt x="288921" y="2876550"/>
                </a:lnTo>
                <a:cubicBezTo>
                  <a:pt x="129354" y="2876550"/>
                  <a:pt x="0" y="2747196"/>
                  <a:pt x="0" y="2587629"/>
                </a:cubicBezTo>
                <a:lnTo>
                  <a:pt x="0" y="288921"/>
                </a:lnTo>
                <a:cubicBezTo>
                  <a:pt x="0" y="129354"/>
                  <a:pt x="129354" y="0"/>
                  <a:pt x="288921" y="0"/>
                </a:cubicBezTo>
                <a:close/>
              </a:path>
            </a:pathLst>
          </a:cu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A473CBF-32E6-C4F3-EB3B-79EC300503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479" t="2253" r="5084" b="11296"/>
          <a:stretch>
            <a:fillRect/>
          </a:stretch>
        </p:blipFill>
        <p:spPr>
          <a:xfrm>
            <a:off x="758595" y="3715965"/>
            <a:ext cx="4168715" cy="2647271"/>
          </a:xfrm>
          <a:custGeom>
            <a:avLst/>
            <a:gdLst>
              <a:gd name="csX0" fmla="*/ 288921 w 4529766"/>
              <a:gd name="csY0" fmla="*/ 0 h 2876550"/>
              <a:gd name="csX1" fmla="*/ 4240845 w 4529766"/>
              <a:gd name="csY1" fmla="*/ 0 h 2876550"/>
              <a:gd name="csX2" fmla="*/ 4529766 w 4529766"/>
              <a:gd name="csY2" fmla="*/ 288921 h 2876550"/>
              <a:gd name="csX3" fmla="*/ 4529766 w 4529766"/>
              <a:gd name="csY3" fmla="*/ 2587629 h 2876550"/>
              <a:gd name="csX4" fmla="*/ 4240845 w 4529766"/>
              <a:gd name="csY4" fmla="*/ 2876550 h 2876550"/>
              <a:gd name="csX5" fmla="*/ 288921 w 4529766"/>
              <a:gd name="csY5" fmla="*/ 2876550 h 2876550"/>
              <a:gd name="csX6" fmla="*/ 0 w 4529766"/>
              <a:gd name="csY6" fmla="*/ 2587629 h 2876550"/>
              <a:gd name="csX7" fmla="*/ 0 w 4529766"/>
              <a:gd name="csY7" fmla="*/ 288921 h 2876550"/>
              <a:gd name="csX8" fmla="*/ 288921 w 4529766"/>
              <a:gd name="csY8" fmla="*/ 0 h 28765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529766" h="2876550">
                <a:moveTo>
                  <a:pt x="288921" y="0"/>
                </a:moveTo>
                <a:lnTo>
                  <a:pt x="4240845" y="0"/>
                </a:lnTo>
                <a:cubicBezTo>
                  <a:pt x="4400412" y="0"/>
                  <a:pt x="4529766" y="129354"/>
                  <a:pt x="4529766" y="288921"/>
                </a:cubicBezTo>
                <a:lnTo>
                  <a:pt x="4529766" y="2587629"/>
                </a:lnTo>
                <a:cubicBezTo>
                  <a:pt x="4529766" y="2747196"/>
                  <a:pt x="4400412" y="2876550"/>
                  <a:pt x="4240845" y="2876550"/>
                </a:cubicBezTo>
                <a:lnTo>
                  <a:pt x="288921" y="2876550"/>
                </a:lnTo>
                <a:cubicBezTo>
                  <a:pt x="129354" y="2876550"/>
                  <a:pt x="0" y="2747196"/>
                  <a:pt x="0" y="2587629"/>
                </a:cubicBezTo>
                <a:lnTo>
                  <a:pt x="0" y="288921"/>
                </a:lnTo>
                <a:cubicBezTo>
                  <a:pt x="0" y="129354"/>
                  <a:pt x="129354" y="0"/>
                  <a:pt x="288921" y="0"/>
                </a:cubicBezTo>
                <a:close/>
              </a:path>
            </a:pathLst>
          </a:custGeom>
        </p:spPr>
      </p:pic>
      <p:sp>
        <p:nvSpPr>
          <p:cNvPr id="24" name="Subtitle 2">
            <a:extLst>
              <a:ext uri="{FF2B5EF4-FFF2-40B4-BE49-F238E27FC236}">
                <a16:creationId xmlns:a16="http://schemas.microsoft.com/office/drawing/2014/main" id="{C2607D3F-47D0-042A-1AC2-6D94AB1E72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6154" y="3230487"/>
            <a:ext cx="5972474" cy="138220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PH" sz="2000" b="1" dirty="0">
                <a:ea typeface="+mn-lt"/>
                <a:cs typeface="+mn-lt"/>
              </a:rPr>
              <a:t>Current Infrastructure</a:t>
            </a:r>
            <a:r>
              <a:rPr lang="en-PH" sz="2000" dirty="0">
                <a:ea typeface="+mn-lt"/>
                <a:cs typeface="+mn-lt"/>
              </a:rPr>
              <a:t>: Two modern, state-of-the-art production plants.</a:t>
            </a:r>
            <a:endParaRPr lang="en-US" dirty="0">
              <a:ea typeface="+mn-lt"/>
              <a:cs typeface="+mn-lt"/>
            </a:endParaRPr>
          </a:p>
          <a:p>
            <a:pPr marL="742950" lvl="1" indent="-285750" algn="l">
              <a:buFont typeface="Arial"/>
              <a:buChar char="•"/>
            </a:pPr>
            <a:r>
              <a:rPr lang="en-PH" b="1" dirty="0">
                <a:ea typeface="+mn-lt"/>
                <a:cs typeface="+mn-lt"/>
              </a:rPr>
              <a:t>Watertown, Connecticut</a:t>
            </a:r>
            <a:r>
              <a:rPr lang="en-PH" dirty="0">
                <a:ea typeface="+mn-lt"/>
                <a:cs typeface="+mn-lt"/>
              </a:rPr>
              <a:t>: 60,000 sq. ft. facility.</a:t>
            </a:r>
            <a:endParaRPr lang="en-PH" dirty="0">
              <a:ea typeface="Calibri"/>
              <a:cs typeface="Calibri"/>
            </a:endParaRPr>
          </a:p>
          <a:p>
            <a:pPr marL="742950" lvl="1" indent="-285750" algn="l">
              <a:buFont typeface="Arial"/>
              <a:buChar char="•"/>
            </a:pPr>
            <a:r>
              <a:rPr lang="en-PH" b="1" dirty="0">
                <a:ea typeface="+mn-lt"/>
                <a:cs typeface="+mn-lt"/>
              </a:rPr>
              <a:t>Tustin, California</a:t>
            </a:r>
            <a:r>
              <a:rPr lang="en-PH" dirty="0">
                <a:ea typeface="+mn-lt"/>
                <a:cs typeface="+mn-lt"/>
              </a:rPr>
              <a:t>: 30,000 sq. ft. Facility.</a:t>
            </a:r>
          </a:p>
          <a:p>
            <a:pPr algn="l"/>
            <a:endParaRPr lang="en-PH" sz="2000" b="1" dirty="0">
              <a:ea typeface="+mn-lt"/>
              <a:cs typeface="+mn-lt"/>
            </a:endParaRPr>
          </a:p>
          <a:p>
            <a:pPr algn="l"/>
            <a:endParaRPr lang="en-PH" sz="2000" dirty="0">
              <a:ea typeface="Calibri"/>
              <a:cs typeface="Calibri"/>
            </a:endParaRPr>
          </a:p>
          <a:p>
            <a:pPr algn="l">
              <a:lnSpc>
                <a:spcPct val="150000"/>
              </a:lnSpc>
            </a:pPr>
            <a:endParaRPr lang="en-PH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5CB6AF79-0F39-AA3A-77D8-022554F6B769}"/>
              </a:ext>
            </a:extLst>
          </p:cNvPr>
          <p:cNvSpPr/>
          <p:nvPr/>
        </p:nvSpPr>
        <p:spPr>
          <a:xfrm rot="5400000">
            <a:off x="9154479" y="5268499"/>
            <a:ext cx="192413" cy="2986588"/>
          </a:xfrm>
          <a:custGeom>
            <a:avLst/>
            <a:gdLst>
              <a:gd name="csX0" fmla="*/ 192413 w 192413"/>
              <a:gd name="csY0" fmla="*/ 0 h 2986588"/>
              <a:gd name="csX1" fmla="*/ 192413 w 192413"/>
              <a:gd name="csY1" fmla="*/ 2853955 h 2986588"/>
              <a:gd name="csX2" fmla="*/ 0 w 192413"/>
              <a:gd name="csY2" fmla="*/ 2986588 h 2986588"/>
              <a:gd name="csX3" fmla="*/ 0 w 192413"/>
              <a:gd name="csY3" fmla="*/ 132633 h 29865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92413" h="2986588">
                <a:moveTo>
                  <a:pt x="192413" y="0"/>
                </a:moveTo>
                <a:lnTo>
                  <a:pt x="192413" y="2853955"/>
                </a:lnTo>
                <a:lnTo>
                  <a:pt x="0" y="2986588"/>
                </a:lnTo>
                <a:lnTo>
                  <a:pt x="0" y="132633"/>
                </a:lnTo>
                <a:close/>
              </a:path>
            </a:pathLst>
          </a:cu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09EE0155-161B-AB2E-33BB-79121942C35F}"/>
              </a:ext>
            </a:extLst>
          </p:cNvPr>
          <p:cNvSpPr/>
          <p:nvPr/>
        </p:nvSpPr>
        <p:spPr>
          <a:xfrm rot="5400000">
            <a:off x="6650381" y="-1397087"/>
            <a:ext cx="192413" cy="2986588"/>
          </a:xfrm>
          <a:custGeom>
            <a:avLst/>
            <a:gdLst>
              <a:gd name="csX0" fmla="*/ 192413 w 192413"/>
              <a:gd name="csY0" fmla="*/ 0 h 2986588"/>
              <a:gd name="csX1" fmla="*/ 192413 w 192413"/>
              <a:gd name="csY1" fmla="*/ 2853955 h 2986588"/>
              <a:gd name="csX2" fmla="*/ 0 w 192413"/>
              <a:gd name="csY2" fmla="*/ 2986588 h 2986588"/>
              <a:gd name="csX3" fmla="*/ 0 w 192413"/>
              <a:gd name="csY3" fmla="*/ 132633 h 29865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92413" h="2986588">
                <a:moveTo>
                  <a:pt x="192413" y="0"/>
                </a:moveTo>
                <a:lnTo>
                  <a:pt x="192413" y="2853955"/>
                </a:lnTo>
                <a:lnTo>
                  <a:pt x="0" y="2986588"/>
                </a:lnTo>
                <a:lnTo>
                  <a:pt x="0" y="132633"/>
                </a:lnTo>
                <a:close/>
              </a:path>
            </a:pathLst>
          </a:cu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257112-FE02-6CEE-70E1-44352771AF94}"/>
              </a:ext>
            </a:extLst>
          </p:cNvPr>
          <p:cNvSpPr txBox="1"/>
          <p:nvPr/>
        </p:nvSpPr>
        <p:spPr>
          <a:xfrm>
            <a:off x="5590405" y="4846853"/>
            <a:ext cx="589113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PH" sz="2000" b="1" dirty="0">
                <a:ea typeface="Calibri"/>
                <a:cs typeface="Calibri"/>
              </a:rPr>
              <a:t>Global Reach</a:t>
            </a:r>
            <a:r>
              <a:rPr lang="en-PH" sz="2000" dirty="0">
                <a:ea typeface="Calibri"/>
                <a:cs typeface="Calibri"/>
              </a:rPr>
              <a:t>: Engineering and production capabilities on both U.S. coasts, supported by sales and engineering offices in Germany and China.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30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F1473-C4A9-7602-F7A9-287580AC3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854479-6E0A-C3F7-4EF7-BBF824D38B2C}"/>
              </a:ext>
            </a:extLst>
          </p:cNvPr>
          <p:cNvSpPr/>
          <p:nvPr/>
        </p:nvSpPr>
        <p:spPr>
          <a:xfrm>
            <a:off x="5676202" y="0"/>
            <a:ext cx="7579822" cy="6858000"/>
          </a:xfrm>
          <a:custGeom>
            <a:avLst/>
            <a:gdLst>
              <a:gd name="csX0" fmla="*/ 1551246 w 7579822"/>
              <a:gd name="csY0" fmla="*/ 0 h 6858000"/>
              <a:gd name="csX1" fmla="*/ 7579822 w 7579822"/>
              <a:gd name="csY1" fmla="*/ 0 h 6858000"/>
              <a:gd name="csX2" fmla="*/ 7579822 w 7579822"/>
              <a:gd name="csY2" fmla="*/ 6858000 h 6858000"/>
              <a:gd name="csX3" fmla="*/ 7579821 w 7579822"/>
              <a:gd name="csY3" fmla="*/ 6858000 h 6858000"/>
              <a:gd name="csX4" fmla="*/ 7579821 w 7579822"/>
              <a:gd name="csY4" fmla="*/ 1 h 6858000"/>
              <a:gd name="csX5" fmla="*/ 4736868 w 7579822"/>
              <a:gd name="csY5" fmla="*/ 1 h 6858000"/>
              <a:gd name="csX6" fmla="*/ 4736868 w 7579822"/>
              <a:gd name="csY6" fmla="*/ 6858000 h 6858000"/>
              <a:gd name="csX7" fmla="*/ 1793036 w 7579822"/>
              <a:gd name="csY7" fmla="*/ 6858000 h 6858000"/>
              <a:gd name="csX8" fmla="*/ 1767425 w 7579822"/>
              <a:gd name="csY8" fmla="*/ 6839157 h 6858000"/>
              <a:gd name="csX9" fmla="*/ 0 w 7579822"/>
              <a:gd name="csY9" fmla="*/ 3330286 h 6858000"/>
              <a:gd name="csX10" fmla="*/ 1422525 w 7579822"/>
              <a:gd name="csY10" fmla="*/ 114902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579822" h="6858000">
                <a:moveTo>
                  <a:pt x="1551246" y="0"/>
                </a:moveTo>
                <a:lnTo>
                  <a:pt x="7579822" y="0"/>
                </a:lnTo>
                <a:lnTo>
                  <a:pt x="7579822" y="6858000"/>
                </a:lnTo>
                <a:lnTo>
                  <a:pt x="7579821" y="6858000"/>
                </a:lnTo>
                <a:lnTo>
                  <a:pt x="7579821" y="1"/>
                </a:lnTo>
                <a:lnTo>
                  <a:pt x="4736868" y="1"/>
                </a:lnTo>
                <a:lnTo>
                  <a:pt x="4736868" y="6858000"/>
                </a:lnTo>
                <a:lnTo>
                  <a:pt x="1793036" y="6858000"/>
                </a:lnTo>
                <a:lnTo>
                  <a:pt x="1767425" y="6839157"/>
                </a:lnTo>
                <a:cubicBezTo>
                  <a:pt x="688014" y="6005127"/>
                  <a:pt x="0" y="4742933"/>
                  <a:pt x="0" y="3330286"/>
                </a:cubicBezTo>
                <a:cubicBezTo>
                  <a:pt x="0" y="2074601"/>
                  <a:pt x="543616" y="937791"/>
                  <a:pt x="1422525" y="114902"/>
                </a:cubicBezTo>
                <a:close/>
              </a:path>
            </a:pathLst>
          </a:custGeom>
          <a:solidFill>
            <a:srgbClr val="F2F2F2">
              <a:alpha val="9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AB6F27-CFB9-C940-4BB5-219870959935}"/>
              </a:ext>
            </a:extLst>
          </p:cNvPr>
          <p:cNvSpPr/>
          <p:nvPr/>
        </p:nvSpPr>
        <p:spPr>
          <a:xfrm>
            <a:off x="9349047" y="0"/>
            <a:ext cx="2842953" cy="6857999"/>
          </a:xfrm>
          <a:prstGeom prst="rect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865924-5D34-E0EE-09D0-F93BFF9ECA22}"/>
              </a:ext>
            </a:extLst>
          </p:cNvPr>
          <p:cNvSpPr txBox="1"/>
          <p:nvPr/>
        </p:nvSpPr>
        <p:spPr>
          <a:xfrm>
            <a:off x="403021" y="561303"/>
            <a:ext cx="6324798" cy="17543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PH" sz="3600" b="1" dirty="0">
                <a:solidFill>
                  <a:srgbClr val="2D317E"/>
                </a:solidFill>
                <a:latin typeface="Roboto"/>
                <a:ea typeface="Roboto"/>
                <a:cs typeface="Roboto"/>
              </a:rPr>
              <a:t>ENGINEERING </a:t>
            </a:r>
            <a:r>
              <a:rPr lang="en-PH" sz="3600" b="1">
                <a:solidFill>
                  <a:srgbClr val="2D317E"/>
                </a:solidFill>
                <a:latin typeface="Roboto"/>
                <a:ea typeface="Roboto"/>
                <a:cs typeface="Roboto"/>
              </a:rPr>
              <a:t>EXCELLENCE </a:t>
            </a:r>
            <a:endParaRPr lang="en-US">
              <a:latin typeface="Roboto"/>
              <a:ea typeface="Roboto"/>
              <a:cs typeface="Roboto"/>
            </a:endParaRPr>
          </a:p>
          <a:p>
            <a:r>
              <a:rPr lang="en-PH" sz="36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ACROSS EVERY SCALE </a:t>
            </a:r>
          </a:p>
          <a:p>
            <a:r>
              <a:rPr lang="en-PH" sz="36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 PRODUCTION</a:t>
            </a:r>
            <a:endParaRPr lang="en-US" sz="36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882182D5-8163-8D35-DB0C-049758EA9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357" y="2399468"/>
            <a:ext cx="5388878" cy="385582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6830" algn="l">
              <a:lnSpc>
                <a:spcPct val="100000"/>
              </a:lnSpc>
            </a:pPr>
            <a:r>
              <a:rPr lang="en-US" sz="2000" b="1" dirty="0">
                <a:solidFill>
                  <a:srgbClr val="2D317E"/>
                </a:solidFill>
                <a:latin typeface="Roboto"/>
                <a:ea typeface="Roboto"/>
                <a:cs typeface="Roboto"/>
              </a:rPr>
              <a:t>Braxton Manufacturing Company Inc. </a:t>
            </a:r>
            <a:r>
              <a:rPr lang="en-US" sz="2000" dirty="0">
                <a:ea typeface="+mn-lt"/>
                <a:cs typeface="+mn-lt"/>
              </a:rPr>
              <a:t>functions as a singular, powerhouse entity comprised of three specialized capabilities: we are a high-volume manufacturer producing billions of precision parts annually, a dedicated make-to-order partner capable of executing thousands of specialty runs, and a cutting-edge product development firm. </a:t>
            </a:r>
            <a:endParaRPr lang="en-US" dirty="0">
              <a:ea typeface="+mn-lt"/>
              <a:cs typeface="+mn-lt"/>
            </a:endParaRPr>
          </a:p>
          <a:p>
            <a:pPr marL="36830" algn="l">
              <a:lnSpc>
                <a:spcPct val="100000"/>
              </a:lnSpc>
            </a:pPr>
            <a:r>
              <a:rPr lang="en-US" sz="2000" dirty="0">
                <a:ea typeface="+mn-lt"/>
                <a:cs typeface="+mn-lt"/>
              </a:rPr>
              <a:t>By leveraging our proprietary machine technology and modern engineering methods, we deliver exclusive, deep-drawn solutions that no other manufacturer in the world can replicate.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72BC055D-BA13-F9A0-FB22-9FDEEB02562C}"/>
              </a:ext>
            </a:extLst>
          </p:cNvPr>
          <p:cNvSpPr/>
          <p:nvPr/>
        </p:nvSpPr>
        <p:spPr>
          <a:xfrm rot="5400000">
            <a:off x="3634832" y="5268499"/>
            <a:ext cx="192413" cy="2986588"/>
          </a:xfrm>
          <a:custGeom>
            <a:avLst/>
            <a:gdLst>
              <a:gd name="csX0" fmla="*/ 192413 w 192413"/>
              <a:gd name="csY0" fmla="*/ 0 h 2986588"/>
              <a:gd name="csX1" fmla="*/ 192413 w 192413"/>
              <a:gd name="csY1" fmla="*/ 2853955 h 2986588"/>
              <a:gd name="csX2" fmla="*/ 0 w 192413"/>
              <a:gd name="csY2" fmla="*/ 2986588 h 2986588"/>
              <a:gd name="csX3" fmla="*/ 0 w 192413"/>
              <a:gd name="csY3" fmla="*/ 132633 h 29865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92413" h="2986588">
                <a:moveTo>
                  <a:pt x="192413" y="0"/>
                </a:moveTo>
                <a:lnTo>
                  <a:pt x="192413" y="2853955"/>
                </a:lnTo>
                <a:lnTo>
                  <a:pt x="0" y="2986588"/>
                </a:lnTo>
                <a:lnTo>
                  <a:pt x="0" y="132633"/>
                </a:lnTo>
                <a:close/>
              </a:path>
            </a:pathLst>
          </a:cu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0534E66-9943-5F0E-26E0-6261368D1229}"/>
              </a:ext>
            </a:extLst>
          </p:cNvPr>
          <p:cNvSpPr/>
          <p:nvPr/>
        </p:nvSpPr>
        <p:spPr>
          <a:xfrm rot="5400000">
            <a:off x="1263911" y="-1263910"/>
            <a:ext cx="192413" cy="2720234"/>
          </a:xfrm>
          <a:custGeom>
            <a:avLst/>
            <a:gdLst>
              <a:gd name="csX0" fmla="*/ 0 w 192413"/>
              <a:gd name="csY0" fmla="*/ 2720234 h 2720234"/>
              <a:gd name="csX1" fmla="*/ 0 w 192413"/>
              <a:gd name="csY1" fmla="*/ 132633 h 2720234"/>
              <a:gd name="csX2" fmla="*/ 192413 w 192413"/>
              <a:gd name="csY2" fmla="*/ 0 h 2720234"/>
              <a:gd name="csX3" fmla="*/ 192413 w 192413"/>
              <a:gd name="csY3" fmla="*/ 2720234 h 27202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92413" h="2720234">
                <a:moveTo>
                  <a:pt x="0" y="2720234"/>
                </a:moveTo>
                <a:lnTo>
                  <a:pt x="0" y="132633"/>
                </a:lnTo>
                <a:lnTo>
                  <a:pt x="192413" y="0"/>
                </a:lnTo>
                <a:lnTo>
                  <a:pt x="192413" y="2720234"/>
                </a:lnTo>
                <a:close/>
              </a:path>
            </a:pathLst>
          </a:cu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CDCF718-C8EC-5E7F-38C9-D556F4E4A6E6}"/>
              </a:ext>
            </a:extLst>
          </p:cNvPr>
          <p:cNvSpPr/>
          <p:nvPr/>
        </p:nvSpPr>
        <p:spPr>
          <a:xfrm>
            <a:off x="6958897" y="1316229"/>
            <a:ext cx="4075651" cy="40756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AAA37C2-A5F6-87B9-C444-FBAD116174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29" t="6677" r="4779" b="5431"/>
          <a:stretch>
            <a:fillRect/>
          </a:stretch>
        </p:blipFill>
        <p:spPr>
          <a:xfrm>
            <a:off x="7311221" y="1637701"/>
            <a:ext cx="3432707" cy="3432707"/>
          </a:xfrm>
          <a:custGeom>
            <a:avLst/>
            <a:gdLst>
              <a:gd name="csX0" fmla="*/ 1791075 w 3582150"/>
              <a:gd name="csY0" fmla="*/ 0 h 3582150"/>
              <a:gd name="csX1" fmla="*/ 3582150 w 3582150"/>
              <a:gd name="csY1" fmla="*/ 1791075 h 3582150"/>
              <a:gd name="csX2" fmla="*/ 1791075 w 3582150"/>
              <a:gd name="csY2" fmla="*/ 3582150 h 3582150"/>
              <a:gd name="csX3" fmla="*/ 0 w 3582150"/>
              <a:gd name="csY3" fmla="*/ 1791075 h 3582150"/>
              <a:gd name="csX4" fmla="*/ 1791075 w 3582150"/>
              <a:gd name="csY4" fmla="*/ 0 h 35821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82150" h="3582150">
                <a:moveTo>
                  <a:pt x="1791075" y="0"/>
                </a:moveTo>
                <a:cubicBezTo>
                  <a:pt x="2780258" y="0"/>
                  <a:pt x="3582150" y="801892"/>
                  <a:pt x="3582150" y="1791075"/>
                </a:cubicBezTo>
                <a:cubicBezTo>
                  <a:pt x="3582150" y="2780258"/>
                  <a:pt x="2780258" y="3582150"/>
                  <a:pt x="1791075" y="3582150"/>
                </a:cubicBezTo>
                <a:cubicBezTo>
                  <a:pt x="801892" y="3582150"/>
                  <a:pt x="0" y="2780258"/>
                  <a:pt x="0" y="1791075"/>
                </a:cubicBezTo>
                <a:cubicBezTo>
                  <a:pt x="0" y="801892"/>
                  <a:pt x="801892" y="0"/>
                  <a:pt x="1791075" y="0"/>
                </a:cubicBezTo>
                <a:close/>
              </a:path>
            </a:pathLst>
          </a:cu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602AF27D-484C-A4C2-98D5-3392346B73E4}"/>
              </a:ext>
            </a:extLst>
          </p:cNvPr>
          <p:cNvSpPr/>
          <p:nvPr/>
        </p:nvSpPr>
        <p:spPr>
          <a:xfrm>
            <a:off x="6720618" y="1097279"/>
            <a:ext cx="4449705" cy="4494367"/>
          </a:xfrm>
          <a:prstGeom prst="ellipse">
            <a:avLst/>
          </a:prstGeom>
          <a:noFill/>
          <a:ln w="57150">
            <a:solidFill>
              <a:srgbClr val="2D31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5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E5B46-6AC3-68EF-3B56-1BC7ABCC2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3D22D1-D5F2-E213-C69D-F3ECE5DB1447}"/>
              </a:ext>
            </a:extLst>
          </p:cNvPr>
          <p:cNvSpPr/>
          <p:nvPr/>
        </p:nvSpPr>
        <p:spPr>
          <a:xfrm>
            <a:off x="0" y="168"/>
            <a:ext cx="12192001" cy="6858000"/>
          </a:xfrm>
          <a:prstGeom prst="rect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930A84C-AAA8-C873-015B-8F59CBD0B774}"/>
              </a:ext>
            </a:extLst>
          </p:cNvPr>
          <p:cNvSpPr/>
          <p:nvPr/>
        </p:nvSpPr>
        <p:spPr>
          <a:xfrm>
            <a:off x="856195" y="2176571"/>
            <a:ext cx="1813637" cy="250521"/>
          </a:xfrm>
          <a:prstGeom prst="roundRect">
            <a:avLst>
              <a:gd name="adj" fmla="val 50000"/>
            </a:avLst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7577DF-0F32-EBD1-383B-E292C6BC9A39}"/>
              </a:ext>
            </a:extLst>
          </p:cNvPr>
          <p:cNvSpPr txBox="1"/>
          <p:nvPr/>
        </p:nvSpPr>
        <p:spPr>
          <a:xfrm>
            <a:off x="671510" y="446260"/>
            <a:ext cx="7804833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PH" sz="3600" b="1" dirty="0">
                <a:solidFill>
                  <a:schemeClr val="bg1"/>
                </a:solidFill>
                <a:latin typeface="Roboto"/>
                <a:ea typeface="Roboto"/>
                <a:cs typeface="Roboto"/>
              </a:rPr>
              <a:t>WORLD-CLASS EXPERTISE ACROSS </a:t>
            </a:r>
          </a:p>
          <a:p>
            <a:r>
              <a:rPr lang="en-PH" sz="3600" b="1" dirty="0">
                <a:solidFill>
                  <a:schemeClr val="bg1"/>
                </a:solidFill>
                <a:latin typeface="Roboto"/>
                <a:ea typeface="Roboto"/>
                <a:cs typeface="Roboto"/>
              </a:rPr>
              <a:t>EVERY SCALE OF PRODUCTION</a:t>
            </a:r>
            <a:endParaRPr lang="en-US" sz="3600" b="1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605E4CE8-028D-C26E-2156-1B08A044E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5253" y="2165457"/>
            <a:ext cx="1813638" cy="25052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ea typeface="+mn-lt"/>
                <a:cs typeface="+mn-lt"/>
              </a:rPr>
              <a:t>A Legacy of Solutions</a:t>
            </a:r>
            <a:endParaRPr lang="en-US" sz="1400" b="1" dirty="0">
              <a:latin typeface="Roboto"/>
              <a:ea typeface="Roboto"/>
              <a:cs typeface="Roboto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6788335-E16C-B128-7130-B6EDDE3BDF65}"/>
              </a:ext>
            </a:extLst>
          </p:cNvPr>
          <p:cNvSpPr txBox="1">
            <a:spLocks/>
          </p:cNvSpPr>
          <p:nvPr/>
        </p:nvSpPr>
        <p:spPr>
          <a:xfrm>
            <a:off x="742949" y="1672252"/>
            <a:ext cx="4497272" cy="2829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>
                <a:solidFill>
                  <a:schemeClr val="bg1"/>
                </a:solidFill>
                <a:ea typeface="+mn-lt"/>
                <a:cs typeface="+mn-lt"/>
              </a:rPr>
              <a:t>Our Authority in Deep-Draw Engineering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9890E83-15C3-A86D-8907-9D34BB79319A}"/>
              </a:ext>
            </a:extLst>
          </p:cNvPr>
          <p:cNvSpPr txBox="1">
            <a:spLocks/>
          </p:cNvSpPr>
          <p:nvPr/>
        </p:nvSpPr>
        <p:spPr>
          <a:xfrm>
            <a:off x="2744341" y="2373200"/>
            <a:ext cx="3275547" cy="2829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ea typeface="+mn-lt"/>
                <a:cs typeface="+mn-lt"/>
              </a:rPr>
              <a:t>"Braxton creates eyelets for unique applications".</a:t>
            </a:r>
            <a:endParaRPr lang="en-US" sz="1200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9D15729-FA7C-B6BD-50B5-262123F6A492}"/>
              </a:ext>
            </a:extLst>
          </p:cNvPr>
          <p:cNvSpPr txBox="1">
            <a:spLocks/>
          </p:cNvSpPr>
          <p:nvPr/>
        </p:nvSpPr>
        <p:spPr>
          <a:xfrm>
            <a:off x="2755990" y="2165457"/>
            <a:ext cx="4684455" cy="2829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ea typeface="+mn-lt"/>
                <a:cs typeface="+mn-lt"/>
              </a:rPr>
              <a:t>For over 60 years, our team has operated under a single, driving motto:</a:t>
            </a:r>
            <a:endParaRPr lang="en-US" sz="1200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33F8BC57-ADC8-C2DB-F90E-18E793838EE9}"/>
              </a:ext>
            </a:extLst>
          </p:cNvPr>
          <p:cNvSpPr/>
          <p:nvPr/>
        </p:nvSpPr>
        <p:spPr>
          <a:xfrm>
            <a:off x="8647733" y="-16319"/>
            <a:ext cx="3544267" cy="6874319"/>
          </a:xfrm>
          <a:custGeom>
            <a:avLst/>
            <a:gdLst>
              <a:gd name="csX0" fmla="*/ 1167824 w 3544267"/>
              <a:gd name="csY0" fmla="*/ 0 h 6874319"/>
              <a:gd name="csX1" fmla="*/ 3544267 w 3544267"/>
              <a:gd name="csY1" fmla="*/ 0 h 6874319"/>
              <a:gd name="csX2" fmla="*/ 3544267 w 3544267"/>
              <a:gd name="csY2" fmla="*/ 6874319 h 6874319"/>
              <a:gd name="csX3" fmla="*/ 2231551 w 3544267"/>
              <a:gd name="csY3" fmla="*/ 6874319 h 6874319"/>
              <a:gd name="csX4" fmla="*/ 2213377 w 3544267"/>
              <a:gd name="csY4" fmla="*/ 6867822 h 6874319"/>
              <a:gd name="csX5" fmla="*/ 0 w 3544267"/>
              <a:gd name="csY5" fmla="*/ 3080371 h 6874319"/>
              <a:gd name="csX6" fmla="*/ 1146355 w 3544267"/>
              <a:gd name="csY6" fmla="*/ 20211 h 68743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544267" h="6874319">
                <a:moveTo>
                  <a:pt x="1167824" y="0"/>
                </a:moveTo>
                <a:lnTo>
                  <a:pt x="3544267" y="0"/>
                </a:lnTo>
                <a:lnTo>
                  <a:pt x="3544267" y="6874319"/>
                </a:lnTo>
                <a:lnTo>
                  <a:pt x="2231551" y="6874319"/>
                </a:lnTo>
                <a:lnTo>
                  <a:pt x="2213377" y="6867822"/>
                </a:lnTo>
                <a:cubicBezTo>
                  <a:pt x="931059" y="6365714"/>
                  <a:pt x="0" y="4859924"/>
                  <a:pt x="0" y="3080371"/>
                </a:cubicBezTo>
                <a:cubicBezTo>
                  <a:pt x="0" y="1848373"/>
                  <a:pt x="446247" y="747587"/>
                  <a:pt x="1146355" y="202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42E31A0-9D09-3BF9-B3A5-B56C304ADA61}"/>
              </a:ext>
            </a:extLst>
          </p:cNvPr>
          <p:cNvSpPr/>
          <p:nvPr/>
        </p:nvSpPr>
        <p:spPr>
          <a:xfrm>
            <a:off x="7618613" y="1092397"/>
            <a:ext cx="3969819" cy="396981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1518EF29-EB2A-A1DB-4E46-B584DB60CD3C}"/>
              </a:ext>
            </a:extLst>
          </p:cNvPr>
          <p:cNvSpPr/>
          <p:nvPr/>
        </p:nvSpPr>
        <p:spPr>
          <a:xfrm>
            <a:off x="0" y="4072376"/>
            <a:ext cx="2755990" cy="2796738"/>
          </a:xfrm>
          <a:custGeom>
            <a:avLst/>
            <a:gdLst>
              <a:gd name="csX0" fmla="*/ 946506 w 2755990"/>
              <a:gd name="csY0" fmla="*/ 0 h 2796738"/>
              <a:gd name="csX1" fmla="*/ 2755990 w 2755990"/>
              <a:gd name="csY1" fmla="*/ 1933469 h 2796738"/>
              <a:gd name="csX2" fmla="*/ 2613792 w 2755990"/>
              <a:gd name="csY2" fmla="*/ 2686062 h 2796738"/>
              <a:gd name="csX3" fmla="*/ 2563895 w 2755990"/>
              <a:gd name="csY3" fmla="*/ 2796738 h 2796738"/>
              <a:gd name="csX4" fmla="*/ 0 w 2755990"/>
              <a:gd name="csY4" fmla="*/ 2796738 h 2796738"/>
              <a:gd name="csX5" fmla="*/ 0 w 2755990"/>
              <a:gd name="csY5" fmla="*/ 287887 h 2796738"/>
              <a:gd name="csX6" fmla="*/ 83999 w 2755990"/>
              <a:gd name="csY6" fmla="*/ 233360 h 2796738"/>
              <a:gd name="csX7" fmla="*/ 946506 w 2755990"/>
              <a:gd name="csY7" fmla="*/ 0 h 27967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755990" h="2796738">
                <a:moveTo>
                  <a:pt x="946506" y="0"/>
                </a:moveTo>
                <a:cubicBezTo>
                  <a:pt x="1945856" y="0"/>
                  <a:pt x="2755990" y="865644"/>
                  <a:pt x="2755990" y="1933469"/>
                </a:cubicBezTo>
                <a:cubicBezTo>
                  <a:pt x="2755990" y="2200426"/>
                  <a:pt x="2705357" y="2454745"/>
                  <a:pt x="2613792" y="2686062"/>
                </a:cubicBezTo>
                <a:lnTo>
                  <a:pt x="2563895" y="2796738"/>
                </a:lnTo>
                <a:lnTo>
                  <a:pt x="0" y="2796738"/>
                </a:lnTo>
                <a:lnTo>
                  <a:pt x="0" y="287887"/>
                </a:lnTo>
                <a:lnTo>
                  <a:pt x="83999" y="233360"/>
                </a:lnTo>
                <a:cubicBezTo>
                  <a:pt x="340390" y="84536"/>
                  <a:pt x="634209" y="0"/>
                  <a:pt x="94650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4AB404A-B41B-6E43-5886-08F799B241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782" t="1157" r="24424" b="2549"/>
          <a:stretch>
            <a:fillRect/>
          </a:stretch>
        </p:blipFill>
        <p:spPr>
          <a:xfrm>
            <a:off x="7790107" y="1275630"/>
            <a:ext cx="3627674" cy="3627674"/>
          </a:xfrm>
          <a:custGeom>
            <a:avLst/>
            <a:gdLst>
              <a:gd name="csX0" fmla="*/ 1538599 w 3077198"/>
              <a:gd name="csY0" fmla="*/ 0 h 3077198"/>
              <a:gd name="csX1" fmla="*/ 3077198 w 3077198"/>
              <a:gd name="csY1" fmla="*/ 1538599 h 3077198"/>
              <a:gd name="csX2" fmla="*/ 1538599 w 3077198"/>
              <a:gd name="csY2" fmla="*/ 3077198 h 3077198"/>
              <a:gd name="csX3" fmla="*/ 0 w 3077198"/>
              <a:gd name="csY3" fmla="*/ 1538599 h 3077198"/>
              <a:gd name="csX4" fmla="*/ 1538599 w 3077198"/>
              <a:gd name="csY4" fmla="*/ 0 h 30771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077198" h="3077198">
                <a:moveTo>
                  <a:pt x="1538599" y="0"/>
                </a:moveTo>
                <a:cubicBezTo>
                  <a:pt x="2388344" y="0"/>
                  <a:pt x="3077198" y="688854"/>
                  <a:pt x="3077198" y="1538599"/>
                </a:cubicBezTo>
                <a:cubicBezTo>
                  <a:pt x="3077198" y="2388344"/>
                  <a:pt x="2388344" y="3077198"/>
                  <a:pt x="1538599" y="3077198"/>
                </a:cubicBezTo>
                <a:cubicBezTo>
                  <a:pt x="688854" y="3077198"/>
                  <a:pt x="0" y="2388344"/>
                  <a:pt x="0" y="1538599"/>
                </a:cubicBezTo>
                <a:cubicBezTo>
                  <a:pt x="0" y="688854"/>
                  <a:pt x="688854" y="0"/>
                  <a:pt x="1538599" y="0"/>
                </a:cubicBezTo>
                <a:close/>
              </a:path>
            </a:pathLst>
          </a:cu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4BF14A51-7FD6-F146-F4F1-E28E35217DC0}"/>
              </a:ext>
            </a:extLst>
          </p:cNvPr>
          <p:cNvSpPr/>
          <p:nvPr/>
        </p:nvSpPr>
        <p:spPr>
          <a:xfrm>
            <a:off x="671510" y="3585029"/>
            <a:ext cx="2918621" cy="291862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F2EB8AC7-CE16-CA00-0453-D6E5EF895E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681" t="2689" r="24039" b="2692"/>
          <a:stretch>
            <a:fillRect/>
          </a:stretch>
        </p:blipFill>
        <p:spPr>
          <a:xfrm>
            <a:off x="843539" y="3767527"/>
            <a:ext cx="2603590" cy="2603590"/>
          </a:xfrm>
          <a:custGeom>
            <a:avLst/>
            <a:gdLst>
              <a:gd name="csX0" fmla="*/ 1301795 w 2603590"/>
              <a:gd name="csY0" fmla="*/ 0 h 2603590"/>
              <a:gd name="csX1" fmla="*/ 2603590 w 2603590"/>
              <a:gd name="csY1" fmla="*/ 1301795 h 2603590"/>
              <a:gd name="csX2" fmla="*/ 1301795 w 2603590"/>
              <a:gd name="csY2" fmla="*/ 2603590 h 2603590"/>
              <a:gd name="csX3" fmla="*/ 0 w 2603590"/>
              <a:gd name="csY3" fmla="*/ 1301795 h 2603590"/>
              <a:gd name="csX4" fmla="*/ 1301795 w 2603590"/>
              <a:gd name="csY4" fmla="*/ 0 h 26035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603590" h="2603590">
                <a:moveTo>
                  <a:pt x="1301795" y="0"/>
                </a:moveTo>
                <a:cubicBezTo>
                  <a:pt x="2020757" y="0"/>
                  <a:pt x="2603590" y="582833"/>
                  <a:pt x="2603590" y="1301795"/>
                </a:cubicBezTo>
                <a:cubicBezTo>
                  <a:pt x="2603590" y="2020757"/>
                  <a:pt x="2020757" y="2603590"/>
                  <a:pt x="1301795" y="2603590"/>
                </a:cubicBezTo>
                <a:cubicBezTo>
                  <a:pt x="582833" y="2603590"/>
                  <a:pt x="0" y="2020757"/>
                  <a:pt x="0" y="1301795"/>
                </a:cubicBezTo>
                <a:cubicBezTo>
                  <a:pt x="0" y="582833"/>
                  <a:pt x="582833" y="0"/>
                  <a:pt x="1301795" y="0"/>
                </a:cubicBezTo>
                <a:close/>
              </a:path>
            </a:pathLst>
          </a:cu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A395EBE3-30EA-0AAE-46D3-8E6935269F4C}"/>
              </a:ext>
            </a:extLst>
          </p:cNvPr>
          <p:cNvGrpSpPr/>
          <p:nvPr/>
        </p:nvGrpSpPr>
        <p:grpSpPr>
          <a:xfrm>
            <a:off x="856194" y="2793307"/>
            <a:ext cx="2384786" cy="261635"/>
            <a:chOff x="856194" y="2816457"/>
            <a:chExt cx="2384786" cy="261635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F0E061FC-7082-CE01-5A45-F28B12500871}"/>
                </a:ext>
              </a:extLst>
            </p:cNvPr>
            <p:cNvSpPr/>
            <p:nvPr/>
          </p:nvSpPr>
          <p:spPr>
            <a:xfrm>
              <a:off x="856194" y="2816457"/>
              <a:ext cx="2384785" cy="261635"/>
            </a:xfrm>
            <a:prstGeom prst="roundRect">
              <a:avLst>
                <a:gd name="adj" fmla="val 50000"/>
              </a:avLst>
            </a:prstGeom>
            <a:solidFill>
              <a:srgbClr val="B78B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Subtitle 2">
              <a:extLst>
                <a:ext uri="{FF2B5EF4-FFF2-40B4-BE49-F238E27FC236}">
                  <a16:creationId xmlns:a16="http://schemas.microsoft.com/office/drawing/2014/main" id="{4754519E-8622-8DB1-CABB-2DE190C37D42}"/>
                </a:ext>
              </a:extLst>
            </p:cNvPr>
            <p:cNvSpPr txBox="1">
              <a:spLocks/>
            </p:cNvSpPr>
            <p:nvPr/>
          </p:nvSpPr>
          <p:spPr>
            <a:xfrm>
              <a:off x="934461" y="2822160"/>
              <a:ext cx="2306519" cy="25052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>
                  <a:solidFill>
                    <a:schemeClr val="bg1"/>
                  </a:solidFill>
                  <a:ea typeface="+mn-lt"/>
                  <a:cs typeface="+mn-lt"/>
                </a:rPr>
                <a:t>The Elite Management Team</a:t>
              </a:r>
              <a:endPara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</a:endParaRPr>
            </a:p>
          </p:txBody>
        </p:sp>
      </p:grpSp>
      <p:sp>
        <p:nvSpPr>
          <p:cNvPr id="40" name="Subtitle 2">
            <a:extLst>
              <a:ext uri="{FF2B5EF4-FFF2-40B4-BE49-F238E27FC236}">
                <a16:creationId xmlns:a16="http://schemas.microsoft.com/office/drawing/2014/main" id="{A5CB5740-1072-A552-ADEA-6256E99F1721}"/>
              </a:ext>
            </a:extLst>
          </p:cNvPr>
          <p:cNvSpPr txBox="1">
            <a:spLocks/>
          </p:cNvSpPr>
          <p:nvPr/>
        </p:nvSpPr>
        <p:spPr>
          <a:xfrm>
            <a:off x="3253336" y="2808717"/>
            <a:ext cx="4684455" cy="753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ea typeface="+mn-lt"/>
                <a:cs typeface="+mn-lt"/>
              </a:rPr>
              <a:t>Our award-winning leadership is composed of specialized Quality, Mechanical, and Tooling engineers who bring a combined level of professional expertise that is unmatched in the deep-draw metal forming community.</a:t>
            </a:r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05F08EC-2EC2-41E8-1573-6F7A1CB9DB07}"/>
              </a:ext>
            </a:extLst>
          </p:cNvPr>
          <p:cNvGrpSpPr/>
          <p:nvPr/>
        </p:nvGrpSpPr>
        <p:grpSpPr>
          <a:xfrm>
            <a:off x="3317077" y="3671505"/>
            <a:ext cx="2244998" cy="261635"/>
            <a:chOff x="856195" y="2816457"/>
            <a:chExt cx="2244998" cy="261635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16D85852-3D11-CB14-49E3-7294694D8EEE}"/>
                </a:ext>
              </a:extLst>
            </p:cNvPr>
            <p:cNvSpPr/>
            <p:nvPr/>
          </p:nvSpPr>
          <p:spPr>
            <a:xfrm>
              <a:off x="856195" y="2816457"/>
              <a:ext cx="2244998" cy="261635"/>
            </a:xfrm>
            <a:prstGeom prst="roundRect">
              <a:avLst>
                <a:gd name="adj" fmla="val 50000"/>
              </a:avLst>
            </a:prstGeom>
            <a:solidFill>
              <a:srgbClr val="B78B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Subtitle 2">
              <a:extLst>
                <a:ext uri="{FF2B5EF4-FFF2-40B4-BE49-F238E27FC236}">
                  <a16:creationId xmlns:a16="http://schemas.microsoft.com/office/drawing/2014/main" id="{E17DDC0A-97B7-D687-9DE9-C395AB6AC576}"/>
                </a:ext>
              </a:extLst>
            </p:cNvPr>
            <p:cNvSpPr txBox="1">
              <a:spLocks/>
            </p:cNvSpPr>
            <p:nvPr/>
          </p:nvSpPr>
          <p:spPr>
            <a:xfrm>
              <a:off x="934462" y="2822160"/>
              <a:ext cx="2166730" cy="25052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>
                  <a:solidFill>
                    <a:schemeClr val="bg1"/>
                  </a:solidFill>
                  <a:ea typeface="+mn-lt"/>
                  <a:cs typeface="+mn-lt"/>
                </a:rPr>
                <a:t>A Drive for the Impossible</a:t>
              </a:r>
              <a:endPara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</a:endParaRPr>
            </a:p>
          </p:txBody>
        </p:sp>
      </p:grpSp>
      <p:sp>
        <p:nvSpPr>
          <p:cNvPr id="45" name="Subtitle 2">
            <a:extLst>
              <a:ext uri="{FF2B5EF4-FFF2-40B4-BE49-F238E27FC236}">
                <a16:creationId xmlns:a16="http://schemas.microsoft.com/office/drawing/2014/main" id="{E2A96C71-DF55-5F74-49B1-12B8BEB3D2D2}"/>
              </a:ext>
            </a:extLst>
          </p:cNvPr>
          <p:cNvSpPr txBox="1">
            <a:spLocks/>
          </p:cNvSpPr>
          <p:nvPr/>
        </p:nvSpPr>
        <p:spPr>
          <a:xfrm>
            <a:off x="3655134" y="3988202"/>
            <a:ext cx="4069970" cy="5566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ea typeface="+mn-lt"/>
                <a:cs typeface="+mn-lt"/>
              </a:rPr>
              <a:t>Our global reputation is built on a relentless drive to achieve "the impossible," a commitment that has made our team world-renowned among major OEMs and industry leaders.</a:t>
            </a:r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D541FA0-A4E7-3364-454E-30E140FC5443}"/>
              </a:ext>
            </a:extLst>
          </p:cNvPr>
          <p:cNvGrpSpPr/>
          <p:nvPr/>
        </p:nvGrpSpPr>
        <p:grpSpPr>
          <a:xfrm>
            <a:off x="3736234" y="4743138"/>
            <a:ext cx="2244997" cy="261635"/>
            <a:chOff x="856195" y="2816457"/>
            <a:chExt cx="2244997" cy="261635"/>
          </a:xfrm>
        </p:grpSpPr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4E2FE3B2-1F64-915C-CC5D-FB382AF77C5E}"/>
                </a:ext>
              </a:extLst>
            </p:cNvPr>
            <p:cNvSpPr/>
            <p:nvPr/>
          </p:nvSpPr>
          <p:spPr>
            <a:xfrm>
              <a:off x="856195" y="2816457"/>
              <a:ext cx="1825840" cy="261635"/>
            </a:xfrm>
            <a:prstGeom prst="roundRect">
              <a:avLst>
                <a:gd name="adj" fmla="val 50000"/>
              </a:avLst>
            </a:prstGeom>
            <a:solidFill>
              <a:srgbClr val="B78B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Subtitle 2">
              <a:extLst>
                <a:ext uri="{FF2B5EF4-FFF2-40B4-BE49-F238E27FC236}">
                  <a16:creationId xmlns:a16="http://schemas.microsoft.com/office/drawing/2014/main" id="{056D6398-1EAA-F11E-CA7E-C20658FC66B5}"/>
                </a:ext>
              </a:extLst>
            </p:cNvPr>
            <p:cNvSpPr txBox="1">
              <a:spLocks/>
            </p:cNvSpPr>
            <p:nvPr/>
          </p:nvSpPr>
          <p:spPr>
            <a:xfrm>
              <a:off x="934462" y="2822160"/>
              <a:ext cx="2166730" cy="25052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>
                  <a:solidFill>
                    <a:schemeClr val="bg1"/>
                  </a:solidFill>
                  <a:ea typeface="+mn-lt"/>
                  <a:cs typeface="+mn-lt"/>
                </a:rPr>
                <a:t>Industry Recognition</a:t>
              </a:r>
              <a:endPara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</a:endParaRPr>
            </a:p>
          </p:txBody>
        </p:sp>
      </p:grpSp>
      <p:sp>
        <p:nvSpPr>
          <p:cNvPr id="53" name="Subtitle 2">
            <a:extLst>
              <a:ext uri="{FF2B5EF4-FFF2-40B4-BE49-F238E27FC236}">
                <a16:creationId xmlns:a16="http://schemas.microsoft.com/office/drawing/2014/main" id="{6ED09983-DC44-4334-936F-19D9910673D0}"/>
              </a:ext>
            </a:extLst>
          </p:cNvPr>
          <p:cNvSpPr txBox="1">
            <a:spLocks/>
          </p:cNvSpPr>
          <p:nvPr/>
        </p:nvSpPr>
        <p:spPr>
          <a:xfrm>
            <a:off x="3920720" y="5069322"/>
            <a:ext cx="5096531" cy="5566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ea typeface="+mn-lt"/>
                <a:cs typeface="+mn-lt"/>
              </a:rPr>
              <a:t>This dedication to excellence has earned us prestigious awards and recognition from both local Chambers of Commerce and large-scale global OEMs.</a:t>
            </a:r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A38F33-A139-E557-624B-1BB67A467C8A}"/>
              </a:ext>
            </a:extLst>
          </p:cNvPr>
          <p:cNvGrpSpPr/>
          <p:nvPr/>
        </p:nvGrpSpPr>
        <p:grpSpPr>
          <a:xfrm>
            <a:off x="3662475" y="5627967"/>
            <a:ext cx="1825840" cy="261635"/>
            <a:chOff x="856195" y="2816457"/>
            <a:chExt cx="1825840" cy="261635"/>
          </a:xfrm>
        </p:grpSpPr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525C7EED-5989-1BE1-FE53-EDCA68BB3E56}"/>
                </a:ext>
              </a:extLst>
            </p:cNvPr>
            <p:cNvSpPr/>
            <p:nvPr/>
          </p:nvSpPr>
          <p:spPr>
            <a:xfrm>
              <a:off x="856195" y="2816457"/>
              <a:ext cx="1825840" cy="261635"/>
            </a:xfrm>
            <a:prstGeom prst="roundRect">
              <a:avLst>
                <a:gd name="adj" fmla="val 50000"/>
              </a:avLst>
            </a:prstGeom>
            <a:solidFill>
              <a:srgbClr val="B78B2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Subtitle 2">
              <a:extLst>
                <a:ext uri="{FF2B5EF4-FFF2-40B4-BE49-F238E27FC236}">
                  <a16:creationId xmlns:a16="http://schemas.microsoft.com/office/drawing/2014/main" id="{CE09A2A7-34EA-82F3-5FD1-CA0DA6673628}"/>
                </a:ext>
              </a:extLst>
            </p:cNvPr>
            <p:cNvSpPr txBox="1">
              <a:spLocks/>
            </p:cNvSpPr>
            <p:nvPr/>
          </p:nvSpPr>
          <p:spPr>
            <a:xfrm>
              <a:off x="934462" y="2822160"/>
              <a:ext cx="1747573" cy="25052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400" b="1" dirty="0">
                  <a:solidFill>
                    <a:schemeClr val="bg1"/>
                  </a:solidFill>
                  <a:ea typeface="+mn-lt"/>
                  <a:cs typeface="+mn-lt"/>
                </a:rPr>
                <a:t>The Braxton Promise</a:t>
              </a:r>
              <a:endParaRPr lang="en-US" sz="1400" b="1" dirty="0">
                <a:solidFill>
                  <a:schemeClr val="bg1"/>
                </a:solidFill>
                <a:latin typeface="Roboto"/>
                <a:ea typeface="Roboto"/>
                <a:cs typeface="Roboto"/>
              </a:endParaRPr>
            </a:p>
          </p:txBody>
        </p:sp>
      </p:grpSp>
      <p:sp>
        <p:nvSpPr>
          <p:cNvPr id="57" name="Subtitle 2">
            <a:extLst>
              <a:ext uri="{FF2B5EF4-FFF2-40B4-BE49-F238E27FC236}">
                <a16:creationId xmlns:a16="http://schemas.microsoft.com/office/drawing/2014/main" id="{B35D7C8C-CE9E-08B4-3CB2-A2A568120DFE}"/>
              </a:ext>
            </a:extLst>
          </p:cNvPr>
          <p:cNvSpPr txBox="1">
            <a:spLocks/>
          </p:cNvSpPr>
          <p:nvPr/>
        </p:nvSpPr>
        <p:spPr>
          <a:xfrm>
            <a:off x="3846961" y="5954151"/>
            <a:ext cx="5096531" cy="5566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ea typeface="+mn-lt"/>
                <a:cs typeface="+mn-lt"/>
              </a:rPr>
              <a:t>Our deep-rooted experience and technical mastery ensure that your products receive a level of precision and attention that far surpasses our competitors.</a:t>
            </a:r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5266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9D06F-BFF1-87A6-436B-84D3CDBB1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 Single Corner Rectangle 12">
            <a:extLst>
              <a:ext uri="{FF2B5EF4-FFF2-40B4-BE49-F238E27FC236}">
                <a16:creationId xmlns:a16="http://schemas.microsoft.com/office/drawing/2014/main" id="{46BA9E22-6F24-7621-8187-7CAB17820B1F}"/>
              </a:ext>
            </a:extLst>
          </p:cNvPr>
          <p:cNvSpPr/>
          <p:nvPr/>
        </p:nvSpPr>
        <p:spPr>
          <a:xfrm>
            <a:off x="0" y="4074106"/>
            <a:ext cx="3886200" cy="1037879"/>
          </a:xfrm>
          <a:prstGeom prst="round1Rect">
            <a:avLst>
              <a:gd name="adj" fmla="val 50000"/>
            </a:avLst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031F6AA-1C0C-676D-0B26-8647EBC1BBF0}"/>
              </a:ext>
            </a:extLst>
          </p:cNvPr>
          <p:cNvSpPr/>
          <p:nvPr/>
        </p:nvSpPr>
        <p:spPr>
          <a:xfrm>
            <a:off x="2613099" y="1924595"/>
            <a:ext cx="1919919" cy="1919919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DA4454F-2E69-E721-4AF4-FB309A23C4C9}"/>
              </a:ext>
            </a:extLst>
          </p:cNvPr>
          <p:cNvSpPr/>
          <p:nvPr/>
        </p:nvSpPr>
        <p:spPr>
          <a:xfrm>
            <a:off x="4539296" y="1002605"/>
            <a:ext cx="1730594" cy="1730594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C83B81B-A34A-B5DE-A7F3-4316D6A78D2B}"/>
              </a:ext>
            </a:extLst>
          </p:cNvPr>
          <p:cNvSpPr/>
          <p:nvPr/>
        </p:nvSpPr>
        <p:spPr>
          <a:xfrm>
            <a:off x="6333314" y="185853"/>
            <a:ext cx="1730594" cy="1730594"/>
          </a:xfrm>
          <a:prstGeom prst="ellipse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0C6CA4F-A572-CC6E-B400-5C39C9912D5C}"/>
              </a:ext>
            </a:extLst>
          </p:cNvPr>
          <p:cNvSpPr/>
          <p:nvPr/>
        </p:nvSpPr>
        <p:spPr>
          <a:xfrm>
            <a:off x="4584279" y="3003493"/>
            <a:ext cx="1730594" cy="1730594"/>
          </a:xfrm>
          <a:prstGeom prst="ellipse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A49ED6A-51CF-BC63-F042-16D10D42ED33}"/>
              </a:ext>
            </a:extLst>
          </p:cNvPr>
          <p:cNvSpPr/>
          <p:nvPr/>
        </p:nvSpPr>
        <p:spPr>
          <a:xfrm>
            <a:off x="6377707" y="2099745"/>
            <a:ext cx="1919919" cy="1919919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A78EF9C-F1FC-6F78-7D14-68C8B2B4EFF8}"/>
              </a:ext>
            </a:extLst>
          </p:cNvPr>
          <p:cNvSpPr/>
          <p:nvPr/>
        </p:nvSpPr>
        <p:spPr>
          <a:xfrm>
            <a:off x="8292228" y="3002994"/>
            <a:ext cx="1730594" cy="1730594"/>
          </a:xfrm>
          <a:prstGeom prst="ellipse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01DD77-F8AB-966F-9246-40177B9EC0B0}"/>
              </a:ext>
            </a:extLst>
          </p:cNvPr>
          <p:cNvSpPr/>
          <p:nvPr/>
        </p:nvSpPr>
        <p:spPr>
          <a:xfrm>
            <a:off x="8223720" y="1103280"/>
            <a:ext cx="1730594" cy="1730594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C8C884B-8578-9130-E98A-01AB114530CF}"/>
              </a:ext>
            </a:extLst>
          </p:cNvPr>
          <p:cNvSpPr/>
          <p:nvPr/>
        </p:nvSpPr>
        <p:spPr>
          <a:xfrm>
            <a:off x="10041827" y="1945095"/>
            <a:ext cx="1919919" cy="1919919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1D0457-D3F4-EEDE-4D08-0EC2EDFDEAAE}"/>
              </a:ext>
            </a:extLst>
          </p:cNvPr>
          <p:cNvSpPr txBox="1"/>
          <p:nvPr/>
        </p:nvSpPr>
        <p:spPr>
          <a:xfrm>
            <a:off x="728824" y="561329"/>
            <a:ext cx="34571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36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BRAXTON</a:t>
            </a:r>
          </a:p>
          <a:p>
            <a:r>
              <a:rPr lang="en-PH" sz="36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ADVANTAGE</a:t>
            </a:r>
            <a:endParaRPr lang="en-US" sz="36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9EBDB6B7-6DEE-6D67-8CF5-6319D14B6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3650" y="2409954"/>
            <a:ext cx="1768430" cy="879549"/>
          </a:xfrm>
        </p:spPr>
        <p:txBody>
          <a:bodyPr>
            <a:noAutofit/>
          </a:bodyPr>
          <a:lstStyle/>
          <a:p>
            <a:pPr marL="36900">
              <a:lnSpc>
                <a:spcPct val="100000"/>
              </a:lnSpc>
            </a:pPr>
            <a:r>
              <a:rPr lang="en-US" sz="1600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Two </a:t>
            </a:r>
            <a:r>
              <a:rPr lang="en-US" sz="1600" spc="3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EngineeringDepartment</a:t>
            </a:r>
            <a:endParaRPr lang="en-US" sz="1600" spc="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B69277D3-7E3D-B025-F681-C96115416168}"/>
              </a:ext>
            </a:extLst>
          </p:cNvPr>
          <p:cNvSpPr txBox="1">
            <a:spLocks/>
          </p:cNvSpPr>
          <p:nvPr/>
        </p:nvSpPr>
        <p:spPr>
          <a:xfrm>
            <a:off x="4602720" y="1514179"/>
            <a:ext cx="1594043" cy="776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>
              <a:lnSpc>
                <a:spcPct val="100000"/>
              </a:lnSpc>
            </a:pPr>
            <a:r>
              <a:rPr lang="en-US" sz="1400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Specialty Machine Department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919D7E13-811F-0DA8-CDD7-44135FBD913E}"/>
              </a:ext>
            </a:extLst>
          </p:cNvPr>
          <p:cNvSpPr txBox="1">
            <a:spLocks/>
          </p:cNvSpPr>
          <p:nvPr/>
        </p:nvSpPr>
        <p:spPr>
          <a:xfrm>
            <a:off x="4660022" y="3476939"/>
            <a:ext cx="1594043" cy="776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>
              <a:lnSpc>
                <a:spcPct val="100000"/>
              </a:lnSpc>
            </a:pPr>
            <a:r>
              <a:rPr lang="en-US" sz="1400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Custom Tooling Engineering</a:t>
            </a: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18221629-E096-E61B-14A1-267C91BC30FE}"/>
              </a:ext>
            </a:extLst>
          </p:cNvPr>
          <p:cNvSpPr txBox="1">
            <a:spLocks/>
          </p:cNvSpPr>
          <p:nvPr/>
        </p:nvSpPr>
        <p:spPr>
          <a:xfrm>
            <a:off x="6522749" y="2524783"/>
            <a:ext cx="1624437" cy="11582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>
              <a:lnSpc>
                <a:spcPct val="100000"/>
              </a:lnSpc>
            </a:pPr>
            <a:r>
              <a:rPr lang="en-US" sz="1600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State of the Art Quality Systems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50455121-E7F4-046C-E9CF-4A1DD9CA1306}"/>
              </a:ext>
            </a:extLst>
          </p:cNvPr>
          <p:cNvSpPr txBox="1">
            <a:spLocks/>
          </p:cNvSpPr>
          <p:nvPr/>
        </p:nvSpPr>
        <p:spPr>
          <a:xfrm>
            <a:off x="6403776" y="790234"/>
            <a:ext cx="1604548" cy="568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>
              <a:lnSpc>
                <a:spcPct val="100000"/>
              </a:lnSpc>
            </a:pPr>
            <a:r>
              <a:rPr lang="en-US" sz="1400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CNC Department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EEBE61E6-E930-D822-E5AE-0EB0F698B62F}"/>
              </a:ext>
            </a:extLst>
          </p:cNvPr>
          <p:cNvSpPr txBox="1">
            <a:spLocks/>
          </p:cNvSpPr>
          <p:nvPr/>
        </p:nvSpPr>
        <p:spPr>
          <a:xfrm>
            <a:off x="8311233" y="3501865"/>
            <a:ext cx="1703039" cy="774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>
              <a:lnSpc>
                <a:spcPct val="100000"/>
              </a:lnSpc>
            </a:pPr>
            <a:r>
              <a:rPr lang="en-US" sz="1400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Research and Development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79231BD3-5A16-DCE4-7D60-F46D9F638D14}"/>
              </a:ext>
            </a:extLst>
          </p:cNvPr>
          <p:cNvSpPr txBox="1">
            <a:spLocks/>
          </p:cNvSpPr>
          <p:nvPr/>
        </p:nvSpPr>
        <p:spPr>
          <a:xfrm>
            <a:off x="8369850" y="1509489"/>
            <a:ext cx="1464250" cy="10195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">
              <a:lnSpc>
                <a:spcPct val="100000"/>
              </a:lnSpc>
            </a:pPr>
            <a:r>
              <a:rPr lang="en-US" sz="1400" spc="300" dirty="0">
                <a:solidFill>
                  <a:schemeClr val="bg1"/>
                </a:solidFill>
                <a:latin typeface="Roboto"/>
                <a:ea typeface="Roboto"/>
                <a:cs typeface="Roboto"/>
              </a:rPr>
              <a:t>State of the art Cleaning Systems</a:t>
            </a:r>
            <a:endParaRPr lang="en-US" sz="1400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6AC0D5A5-3B81-6645-5E08-F00CBBEDB595}"/>
              </a:ext>
            </a:extLst>
          </p:cNvPr>
          <p:cNvSpPr txBox="1">
            <a:spLocks/>
          </p:cNvSpPr>
          <p:nvPr/>
        </p:nvSpPr>
        <p:spPr>
          <a:xfrm>
            <a:off x="10187812" y="2420194"/>
            <a:ext cx="1624438" cy="11311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">
              <a:lnSpc>
                <a:spcPct val="100000"/>
              </a:lnSpc>
            </a:pPr>
            <a:r>
              <a:rPr lang="en-US" sz="1600" spc="300" dirty="0">
                <a:solidFill>
                  <a:schemeClr val="bg1"/>
                </a:solidFill>
                <a:latin typeface="Roboto"/>
                <a:ea typeface="Roboto"/>
                <a:cs typeface="Roboto"/>
              </a:rPr>
              <a:t>Automated Inspection &amp; Packaging</a:t>
            </a:r>
            <a:endParaRPr lang="en-US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F60807E-7CD9-E95F-E047-8CC00485117E}"/>
              </a:ext>
            </a:extLst>
          </p:cNvPr>
          <p:cNvSpPr>
            <a:spLocks/>
          </p:cNvSpPr>
          <p:nvPr/>
        </p:nvSpPr>
        <p:spPr>
          <a:xfrm>
            <a:off x="0" y="5127406"/>
            <a:ext cx="12192000" cy="1730594"/>
          </a:xfrm>
          <a:prstGeom prst="rect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7EBF81F-7904-8BA0-DE2D-E1597B70F88F}"/>
              </a:ext>
            </a:extLst>
          </p:cNvPr>
          <p:cNvSpPr txBox="1"/>
          <p:nvPr/>
        </p:nvSpPr>
        <p:spPr>
          <a:xfrm>
            <a:off x="1232371" y="4183432"/>
            <a:ext cx="22172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2800" b="1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TURNKEY SERVICES</a:t>
            </a:r>
            <a:endParaRPr lang="en-US" sz="2800" b="1" spc="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A450AF9-8A0D-1107-39F0-3E30903F39C8}"/>
              </a:ext>
            </a:extLst>
          </p:cNvPr>
          <p:cNvGrpSpPr/>
          <p:nvPr/>
        </p:nvGrpSpPr>
        <p:grpSpPr>
          <a:xfrm>
            <a:off x="1406156" y="5301548"/>
            <a:ext cx="2933621" cy="1382310"/>
            <a:chOff x="1406156" y="5301548"/>
            <a:chExt cx="2933621" cy="138231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DA09581-FBF6-B0D4-B9E5-5EC771B4F2D1}"/>
                </a:ext>
              </a:extLst>
            </p:cNvPr>
            <p:cNvGrpSpPr/>
            <p:nvPr/>
          </p:nvGrpSpPr>
          <p:grpSpPr>
            <a:xfrm>
              <a:off x="1409862" y="5301548"/>
              <a:ext cx="1624499" cy="323451"/>
              <a:chOff x="1170952" y="5388071"/>
              <a:chExt cx="1624499" cy="323451"/>
            </a:xfrm>
          </p:grpSpPr>
          <p:sp>
            <p:nvSpPr>
              <p:cNvPr id="44" name="Subtitle 2">
                <a:extLst>
                  <a:ext uri="{FF2B5EF4-FFF2-40B4-BE49-F238E27FC236}">
                    <a16:creationId xmlns:a16="http://schemas.microsoft.com/office/drawing/2014/main" id="{192A5FB4-291B-F67A-B468-11CBC0DA61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953" y="5388071"/>
                <a:ext cx="1516498" cy="3234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 algn="l">
                  <a:lnSpc>
                    <a:spcPct val="10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Annealing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1E30D65-6378-9DEA-CD9D-1A6782C4B7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70952" y="5499737"/>
                <a:ext cx="108000" cy="1034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9813A75-8DC5-4969-1E7F-BA1E29FBD437}"/>
                </a:ext>
              </a:extLst>
            </p:cNvPr>
            <p:cNvGrpSpPr/>
            <p:nvPr/>
          </p:nvGrpSpPr>
          <p:grpSpPr>
            <a:xfrm>
              <a:off x="1406156" y="5624999"/>
              <a:ext cx="2631433" cy="323451"/>
              <a:chOff x="1167246" y="5388071"/>
              <a:chExt cx="2631433" cy="323451"/>
            </a:xfrm>
          </p:grpSpPr>
          <p:sp>
            <p:nvSpPr>
              <p:cNvPr id="50" name="Subtitle 2">
                <a:extLst>
                  <a:ext uri="{FF2B5EF4-FFF2-40B4-BE49-F238E27FC236}">
                    <a16:creationId xmlns:a16="http://schemas.microsoft.com/office/drawing/2014/main" id="{C49223B5-5460-23EF-DE34-C3AA748145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952" y="5388071"/>
                <a:ext cx="2519727" cy="3234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 algn="l">
                  <a:lnSpc>
                    <a:spcPct val="10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Plating (Pre and Post Plate)</a:t>
                </a: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F3F9194A-0366-5609-27BA-991135B43F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67246" y="5496725"/>
                <a:ext cx="108000" cy="1034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2557EAC-A2BF-085A-0E8C-48D671DFF5E8}"/>
                </a:ext>
              </a:extLst>
            </p:cNvPr>
            <p:cNvGrpSpPr/>
            <p:nvPr/>
          </p:nvGrpSpPr>
          <p:grpSpPr>
            <a:xfrm>
              <a:off x="1406156" y="5975596"/>
              <a:ext cx="2933621" cy="323451"/>
              <a:chOff x="1167246" y="5388071"/>
              <a:chExt cx="2933621" cy="323451"/>
            </a:xfrm>
          </p:grpSpPr>
          <p:sp>
            <p:nvSpPr>
              <p:cNvPr id="53" name="Subtitle 2">
                <a:extLst>
                  <a:ext uri="{FF2B5EF4-FFF2-40B4-BE49-F238E27FC236}">
                    <a16:creationId xmlns:a16="http://schemas.microsoft.com/office/drawing/2014/main" id="{A1E4B440-B30C-F1B8-B420-CC579ED534C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952" y="5388071"/>
                <a:ext cx="2821915" cy="3234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 algn="l">
                  <a:lnSpc>
                    <a:spcPct val="10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Custom Packaging and Labeling</a:t>
                </a: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E33A3F49-3494-002E-C182-BAAB24A4FF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67246" y="5498093"/>
                <a:ext cx="108000" cy="1034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D8603F3-2E0E-4FAC-0BD0-5F20D86A8D77}"/>
                </a:ext>
              </a:extLst>
            </p:cNvPr>
            <p:cNvGrpSpPr/>
            <p:nvPr/>
          </p:nvGrpSpPr>
          <p:grpSpPr>
            <a:xfrm>
              <a:off x="1406156" y="6360407"/>
              <a:ext cx="2933621" cy="323451"/>
              <a:chOff x="1167246" y="5388071"/>
              <a:chExt cx="2933621" cy="323451"/>
            </a:xfrm>
          </p:grpSpPr>
          <p:sp>
            <p:nvSpPr>
              <p:cNvPr id="56" name="Subtitle 2">
                <a:extLst>
                  <a:ext uri="{FF2B5EF4-FFF2-40B4-BE49-F238E27FC236}">
                    <a16:creationId xmlns:a16="http://schemas.microsoft.com/office/drawing/2014/main" id="{C527EA20-0F6C-9D2A-1768-4E06CD213BC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953" y="5388071"/>
                <a:ext cx="2821914" cy="3234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 algn="l">
                  <a:lnSpc>
                    <a:spcPct val="10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Stress Relieving</a:t>
                </a: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CACF2394-F60F-3793-C9DF-1E49D26DF1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67246" y="5495831"/>
                <a:ext cx="108000" cy="1034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5007E9D-5755-4F29-61CF-1F5FE46389D3}"/>
              </a:ext>
            </a:extLst>
          </p:cNvPr>
          <p:cNvGrpSpPr/>
          <p:nvPr/>
        </p:nvGrpSpPr>
        <p:grpSpPr>
          <a:xfrm>
            <a:off x="4889211" y="5301548"/>
            <a:ext cx="3403017" cy="1382310"/>
            <a:chOff x="4889211" y="5301548"/>
            <a:chExt cx="3403017" cy="1382310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E66BDF9-7C18-ABBC-F380-189C55B93D50}"/>
                </a:ext>
              </a:extLst>
            </p:cNvPr>
            <p:cNvGrpSpPr/>
            <p:nvPr/>
          </p:nvGrpSpPr>
          <p:grpSpPr>
            <a:xfrm>
              <a:off x="4892917" y="5301548"/>
              <a:ext cx="2179821" cy="323451"/>
              <a:chOff x="1170952" y="5388071"/>
              <a:chExt cx="2179821" cy="323451"/>
            </a:xfrm>
          </p:grpSpPr>
          <p:sp>
            <p:nvSpPr>
              <p:cNvPr id="96" name="Subtitle 2">
                <a:extLst>
                  <a:ext uri="{FF2B5EF4-FFF2-40B4-BE49-F238E27FC236}">
                    <a16:creationId xmlns:a16="http://schemas.microsoft.com/office/drawing/2014/main" id="{AA26856A-7696-0C1D-0E54-92984C1196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953" y="5388071"/>
                <a:ext cx="2071820" cy="3234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 algn="l">
                  <a:lnSpc>
                    <a:spcPct val="10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Heat-Treating</a:t>
                </a:r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92C2F579-F840-0273-FB12-1629BAF4FD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70952" y="5499737"/>
                <a:ext cx="108000" cy="1034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7BDC6073-FC9A-D176-FF51-1214413BD423}"/>
                </a:ext>
              </a:extLst>
            </p:cNvPr>
            <p:cNvGrpSpPr/>
            <p:nvPr/>
          </p:nvGrpSpPr>
          <p:grpSpPr>
            <a:xfrm>
              <a:off x="4889211" y="5624999"/>
              <a:ext cx="2631433" cy="323451"/>
              <a:chOff x="1167246" y="5388071"/>
              <a:chExt cx="2631433" cy="323451"/>
            </a:xfrm>
          </p:grpSpPr>
          <p:sp>
            <p:nvSpPr>
              <p:cNvPr id="94" name="Subtitle 2">
                <a:extLst>
                  <a:ext uri="{FF2B5EF4-FFF2-40B4-BE49-F238E27FC236}">
                    <a16:creationId xmlns:a16="http://schemas.microsoft.com/office/drawing/2014/main" id="{D70C09E8-9670-19C8-E625-FF2641AF76B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952" y="5388071"/>
                <a:ext cx="2519727" cy="3234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 algn="l">
                  <a:lnSpc>
                    <a:spcPct val="10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Cladding</a:t>
                </a:r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00C38AB2-E747-41FD-BC56-7C03A30522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67246" y="5496725"/>
                <a:ext cx="108000" cy="1034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73121FC8-CE86-63AA-C085-D84E23B3C37C}"/>
                </a:ext>
              </a:extLst>
            </p:cNvPr>
            <p:cNvGrpSpPr/>
            <p:nvPr/>
          </p:nvGrpSpPr>
          <p:grpSpPr>
            <a:xfrm>
              <a:off x="4889211" y="5975596"/>
              <a:ext cx="2933621" cy="323451"/>
              <a:chOff x="1167246" y="5388071"/>
              <a:chExt cx="2933621" cy="323451"/>
            </a:xfrm>
          </p:grpSpPr>
          <p:sp>
            <p:nvSpPr>
              <p:cNvPr id="92" name="Subtitle 2">
                <a:extLst>
                  <a:ext uri="{FF2B5EF4-FFF2-40B4-BE49-F238E27FC236}">
                    <a16:creationId xmlns:a16="http://schemas.microsoft.com/office/drawing/2014/main" id="{5CCE6CA0-7850-D9C3-3DAF-0243A32476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952" y="5388071"/>
                <a:ext cx="2821915" cy="3234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 algn="l">
                  <a:lnSpc>
                    <a:spcPct val="10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Rack Plating</a:t>
                </a:r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E7896928-E8EF-8D8B-6515-5F2DD17B03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67246" y="5498093"/>
                <a:ext cx="108000" cy="1034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7931895-5145-8017-AFF7-A772C373E542}"/>
                </a:ext>
              </a:extLst>
            </p:cNvPr>
            <p:cNvGrpSpPr/>
            <p:nvPr/>
          </p:nvGrpSpPr>
          <p:grpSpPr>
            <a:xfrm>
              <a:off x="4889211" y="6360407"/>
              <a:ext cx="3403017" cy="323451"/>
              <a:chOff x="1167246" y="5388071"/>
              <a:chExt cx="3403017" cy="323451"/>
            </a:xfrm>
          </p:grpSpPr>
          <p:sp>
            <p:nvSpPr>
              <p:cNvPr id="90" name="Subtitle 2">
                <a:extLst>
                  <a:ext uri="{FF2B5EF4-FFF2-40B4-BE49-F238E27FC236}">
                    <a16:creationId xmlns:a16="http://schemas.microsoft.com/office/drawing/2014/main" id="{B3DB22FF-F44E-2BCC-370B-A41EA331749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952" y="5388071"/>
                <a:ext cx="3291311" cy="323451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830" algn="l">
                  <a:lnSpc>
                    <a:spcPct val="100000"/>
                  </a:lnSpc>
                </a:pPr>
                <a:r>
                  <a:rPr lang="en-US" sz="1400">
                    <a:solidFill>
                      <a:schemeClr val="bg1"/>
                    </a:solidFill>
                    <a:latin typeface="Roboto"/>
                    <a:ea typeface="Roboto"/>
                    <a:cs typeface="Roboto"/>
                  </a:rPr>
                  <a:t>NADCAP, Nitric and Citric Passivation</a:t>
                </a:r>
                <a:endParaRPr lang="en-US">
                  <a:solidFill>
                    <a:schemeClr val="bg1"/>
                  </a:solidFill>
                  <a:latin typeface="Roboto"/>
                  <a:ea typeface="Roboto"/>
                  <a:cs typeface="Roboto"/>
                </a:endParaRPr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C8C55E65-7019-A2F4-B91C-A3112062BC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67246" y="5495831"/>
                <a:ext cx="108000" cy="1034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2E723AB-5A5B-8CDE-2A2C-B7EB569CF3A1}"/>
              </a:ext>
            </a:extLst>
          </p:cNvPr>
          <p:cNvGrpSpPr/>
          <p:nvPr/>
        </p:nvGrpSpPr>
        <p:grpSpPr>
          <a:xfrm>
            <a:off x="8729494" y="5301548"/>
            <a:ext cx="2933621" cy="1382310"/>
            <a:chOff x="8729494" y="5301548"/>
            <a:chExt cx="2933621" cy="1382310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43BA519-39BD-92DE-6165-4F33F060098B}"/>
                </a:ext>
              </a:extLst>
            </p:cNvPr>
            <p:cNvGrpSpPr/>
            <p:nvPr/>
          </p:nvGrpSpPr>
          <p:grpSpPr>
            <a:xfrm>
              <a:off x="8733200" y="5301548"/>
              <a:ext cx="2179821" cy="323451"/>
              <a:chOff x="1170952" y="5388071"/>
              <a:chExt cx="2179821" cy="323451"/>
            </a:xfrm>
          </p:grpSpPr>
          <p:sp>
            <p:nvSpPr>
              <p:cNvPr id="109" name="Subtitle 2">
                <a:extLst>
                  <a:ext uri="{FF2B5EF4-FFF2-40B4-BE49-F238E27FC236}">
                    <a16:creationId xmlns:a16="http://schemas.microsoft.com/office/drawing/2014/main" id="{59BC6218-BB40-59EC-B815-AA33CA2EF2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953" y="5388071"/>
                <a:ext cx="2071820" cy="3234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 algn="l">
                  <a:lnSpc>
                    <a:spcPct val="10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Anodizing</a:t>
                </a:r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D58B7E2B-843A-7378-EEC5-4B5E30C0D0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70952" y="5499737"/>
                <a:ext cx="108000" cy="1034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7BD92E36-F80A-CEA8-F816-BF9916AB58AD}"/>
                </a:ext>
              </a:extLst>
            </p:cNvPr>
            <p:cNvGrpSpPr/>
            <p:nvPr/>
          </p:nvGrpSpPr>
          <p:grpSpPr>
            <a:xfrm>
              <a:off x="8729494" y="5624999"/>
              <a:ext cx="2631433" cy="323451"/>
              <a:chOff x="1167246" y="5388071"/>
              <a:chExt cx="2631433" cy="323451"/>
            </a:xfrm>
          </p:grpSpPr>
          <p:sp>
            <p:nvSpPr>
              <p:cNvPr id="107" name="Subtitle 2">
                <a:extLst>
                  <a:ext uri="{FF2B5EF4-FFF2-40B4-BE49-F238E27FC236}">
                    <a16:creationId xmlns:a16="http://schemas.microsoft.com/office/drawing/2014/main" id="{70D51A43-0E9A-780F-0CA5-4AF59B2D50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952" y="5388071"/>
                <a:ext cx="2519727" cy="3234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 algn="l">
                  <a:lnSpc>
                    <a:spcPct val="10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Wire EDM</a:t>
                </a:r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516941BC-BF1E-91AD-36D2-3D3E396DD0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67246" y="5496725"/>
                <a:ext cx="108000" cy="1034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7488CA2E-DC35-1E6C-D69A-ADB6E1D49898}"/>
                </a:ext>
              </a:extLst>
            </p:cNvPr>
            <p:cNvGrpSpPr/>
            <p:nvPr/>
          </p:nvGrpSpPr>
          <p:grpSpPr>
            <a:xfrm>
              <a:off x="8729494" y="5975596"/>
              <a:ext cx="2933621" cy="323451"/>
              <a:chOff x="1167246" y="5388071"/>
              <a:chExt cx="2933621" cy="323451"/>
            </a:xfrm>
          </p:grpSpPr>
          <p:sp>
            <p:nvSpPr>
              <p:cNvPr id="105" name="Subtitle 2">
                <a:extLst>
                  <a:ext uri="{FF2B5EF4-FFF2-40B4-BE49-F238E27FC236}">
                    <a16:creationId xmlns:a16="http://schemas.microsoft.com/office/drawing/2014/main" id="{628574F4-0D7F-CC7E-6CA1-AE90A6A9A2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952" y="5388071"/>
                <a:ext cx="2821915" cy="3234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 algn="l">
                  <a:lnSpc>
                    <a:spcPct val="10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Edging</a:t>
                </a:r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211AD23B-9304-363A-E358-C5606B9E9B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67246" y="5498093"/>
                <a:ext cx="108000" cy="1034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FBD25441-FA35-C3D5-BC2C-1E19C74B705F}"/>
                </a:ext>
              </a:extLst>
            </p:cNvPr>
            <p:cNvGrpSpPr/>
            <p:nvPr/>
          </p:nvGrpSpPr>
          <p:grpSpPr>
            <a:xfrm>
              <a:off x="8729494" y="6360407"/>
              <a:ext cx="2531403" cy="323451"/>
              <a:chOff x="1167246" y="5388071"/>
              <a:chExt cx="2531403" cy="323451"/>
            </a:xfrm>
          </p:grpSpPr>
          <p:sp>
            <p:nvSpPr>
              <p:cNvPr id="103" name="Subtitle 2">
                <a:extLst>
                  <a:ext uri="{FF2B5EF4-FFF2-40B4-BE49-F238E27FC236}">
                    <a16:creationId xmlns:a16="http://schemas.microsoft.com/office/drawing/2014/main" id="{A8638D8E-B553-2D49-B40C-8B41B92105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78952" y="5388071"/>
                <a:ext cx="2419697" cy="3234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6900" algn="l">
                  <a:lnSpc>
                    <a:spcPct val="10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Precision Cleaning</a:t>
                </a:r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35B39C45-3FC2-2F64-A1C0-91CC282F26A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67246" y="5495831"/>
                <a:ext cx="108000" cy="1034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37FE5819-A0B9-5693-CB24-4955C00C6484}"/>
              </a:ext>
            </a:extLst>
          </p:cNvPr>
          <p:cNvSpPr/>
          <p:nvPr/>
        </p:nvSpPr>
        <p:spPr>
          <a:xfrm>
            <a:off x="5436050" y="100993"/>
            <a:ext cx="760713" cy="7607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67F17F7-3684-F7E9-B344-93DBA057000D}"/>
              </a:ext>
            </a:extLst>
          </p:cNvPr>
          <p:cNvSpPr/>
          <p:nvPr/>
        </p:nvSpPr>
        <p:spPr>
          <a:xfrm>
            <a:off x="6404878" y="4139592"/>
            <a:ext cx="760713" cy="7607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1A7A8F4-BA7D-25EB-8CCE-A6D847400B24}"/>
              </a:ext>
            </a:extLst>
          </p:cNvPr>
          <p:cNvSpPr/>
          <p:nvPr/>
        </p:nvSpPr>
        <p:spPr>
          <a:xfrm>
            <a:off x="8201021" y="253392"/>
            <a:ext cx="760713" cy="7607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F9C64DD-8DC8-8EC2-8FEB-F7E5E6B6B394}"/>
              </a:ext>
            </a:extLst>
          </p:cNvPr>
          <p:cNvSpPr/>
          <p:nvPr/>
        </p:nvSpPr>
        <p:spPr>
          <a:xfrm>
            <a:off x="10029821" y="1124249"/>
            <a:ext cx="760713" cy="7607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68BFEA5-85B1-C565-0040-4DA0DA878105}"/>
              </a:ext>
            </a:extLst>
          </p:cNvPr>
          <p:cNvSpPr/>
          <p:nvPr/>
        </p:nvSpPr>
        <p:spPr>
          <a:xfrm>
            <a:off x="10106021" y="3910992"/>
            <a:ext cx="760713" cy="76071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665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AAC8F-0F68-04EF-F35D-AC5FCF714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2AA95550-5642-43EA-F856-C29BE70D9E39}"/>
              </a:ext>
            </a:extLst>
          </p:cNvPr>
          <p:cNvSpPr txBox="1"/>
          <p:nvPr/>
        </p:nvSpPr>
        <p:spPr>
          <a:xfrm>
            <a:off x="710004" y="566137"/>
            <a:ext cx="108858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36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BRAXTON MFG.’s </a:t>
            </a:r>
            <a:r>
              <a:rPr lang="en-PH" sz="36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UNIQUE DESIGN PROCESS</a:t>
            </a:r>
            <a:endParaRPr lang="en-US" sz="36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EC69091-C8B7-BA8B-4828-0705C71A240C}"/>
              </a:ext>
            </a:extLst>
          </p:cNvPr>
          <p:cNvGrpSpPr/>
          <p:nvPr/>
        </p:nvGrpSpPr>
        <p:grpSpPr>
          <a:xfrm>
            <a:off x="405433" y="1566399"/>
            <a:ext cx="2154225" cy="4501609"/>
            <a:chOff x="579838" y="1758857"/>
            <a:chExt cx="2252513" cy="4599779"/>
          </a:xfrm>
        </p:grpSpPr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1A2635B4-B84F-B8E8-E027-EC4ABAEA61D4}"/>
                </a:ext>
              </a:extLst>
            </p:cNvPr>
            <p:cNvSpPr/>
            <p:nvPr/>
          </p:nvSpPr>
          <p:spPr>
            <a:xfrm>
              <a:off x="580832" y="3189075"/>
              <a:ext cx="2236175" cy="316956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B78B20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8D84965-9DB3-8E8B-D131-DDEB53D0A1E5}"/>
                </a:ext>
              </a:extLst>
            </p:cNvPr>
            <p:cNvSpPr/>
            <p:nvPr/>
          </p:nvSpPr>
          <p:spPr>
            <a:xfrm>
              <a:off x="596176" y="1961766"/>
              <a:ext cx="2236175" cy="22361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FC860E4-6A97-4E73-C5C1-6F249E22983E}"/>
                </a:ext>
              </a:extLst>
            </p:cNvPr>
            <p:cNvSpPr/>
            <p:nvPr/>
          </p:nvSpPr>
          <p:spPr>
            <a:xfrm>
              <a:off x="753628" y="2119218"/>
              <a:ext cx="1926323" cy="1926326"/>
            </a:xfrm>
            <a:prstGeom prst="ellipse">
              <a:avLst/>
            </a:prstGeom>
            <a:solidFill>
              <a:srgbClr val="2D317E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7823631-E018-733C-C5C6-517EAE983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906113" y="2289766"/>
              <a:ext cx="1622441" cy="1622443"/>
            </a:xfrm>
            <a:custGeom>
              <a:avLst/>
              <a:gdLst>
                <a:gd name="csX0" fmla="*/ 1791075 w 3582150"/>
                <a:gd name="csY0" fmla="*/ 0 h 3582150"/>
                <a:gd name="csX1" fmla="*/ 3582150 w 3582150"/>
                <a:gd name="csY1" fmla="*/ 1791075 h 3582150"/>
                <a:gd name="csX2" fmla="*/ 1791075 w 3582150"/>
                <a:gd name="csY2" fmla="*/ 3582150 h 3582150"/>
                <a:gd name="csX3" fmla="*/ 0 w 3582150"/>
                <a:gd name="csY3" fmla="*/ 1791075 h 3582150"/>
                <a:gd name="csX4" fmla="*/ 1791075 w 3582150"/>
                <a:gd name="csY4" fmla="*/ 0 h 3582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2150" h="3582150">
                  <a:moveTo>
                    <a:pt x="1791075" y="0"/>
                  </a:moveTo>
                  <a:cubicBezTo>
                    <a:pt x="2780258" y="0"/>
                    <a:pt x="3582150" y="801892"/>
                    <a:pt x="3582150" y="1791075"/>
                  </a:cubicBezTo>
                  <a:cubicBezTo>
                    <a:pt x="3582150" y="2780258"/>
                    <a:pt x="2780258" y="3582150"/>
                    <a:pt x="1791075" y="3582150"/>
                  </a:cubicBezTo>
                  <a:cubicBezTo>
                    <a:pt x="801892" y="3582150"/>
                    <a:pt x="0" y="2780258"/>
                    <a:pt x="0" y="1791075"/>
                  </a:cubicBezTo>
                  <a:cubicBezTo>
                    <a:pt x="0" y="801892"/>
                    <a:pt x="801892" y="0"/>
                    <a:pt x="1791075" y="0"/>
                  </a:cubicBezTo>
                  <a:close/>
                </a:path>
              </a:pathLst>
            </a:custGeom>
          </p:spPr>
        </p:pic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8626F4CA-F46D-E7C6-5575-C6B722F7F307}"/>
                </a:ext>
              </a:extLst>
            </p:cNvPr>
            <p:cNvSpPr/>
            <p:nvPr/>
          </p:nvSpPr>
          <p:spPr>
            <a:xfrm>
              <a:off x="895543" y="2270615"/>
              <a:ext cx="1641593" cy="1641595"/>
            </a:xfrm>
            <a:prstGeom prst="ellipse">
              <a:avLst/>
            </a:prstGeom>
            <a:noFill/>
            <a:ln w="57150">
              <a:solidFill>
                <a:srgbClr val="B78B20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9704F53-753D-8D4E-ADFB-5C256DA5E9C3}"/>
                </a:ext>
              </a:extLst>
            </p:cNvPr>
            <p:cNvSpPr txBox="1"/>
            <p:nvPr/>
          </p:nvSpPr>
          <p:spPr>
            <a:xfrm>
              <a:off x="579838" y="1758857"/>
              <a:ext cx="2214979" cy="2006362"/>
            </a:xfrm>
            <a:prstGeom prst="rect">
              <a:avLst/>
            </a:prstGeom>
            <a:noFill/>
          </p:spPr>
          <p:txBody>
            <a:bodyPr wrap="square">
              <a:prstTxWarp prst="textArchUp">
                <a:avLst>
                  <a:gd name="adj" fmla="val 10905952"/>
                </a:avLst>
              </a:prstTxWarp>
              <a:spAutoFit/>
            </a:bodyPr>
            <a:lstStyle/>
            <a:p>
              <a:pPr algn="ctr"/>
              <a:r>
                <a:rPr lang="en-PH" sz="2000" b="1" dirty="0">
                  <a:solidFill>
                    <a:srgbClr val="B78B2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Concept Development</a:t>
              </a:r>
              <a:endParaRPr lang="en-US" sz="20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78" name="description text">
            <a:extLst>
              <a:ext uri="{FF2B5EF4-FFF2-40B4-BE49-F238E27FC236}">
                <a16:creationId xmlns:a16="http://schemas.microsoft.com/office/drawing/2014/main" id="{062FCED7-3A4F-4A40-007C-E0C4D7074B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474" y="3979519"/>
            <a:ext cx="2078211" cy="150360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6830">
              <a:lnSpc>
                <a:spcPct val="100000"/>
              </a:lnSpc>
            </a:pPr>
            <a:r>
              <a:rPr lang="en-US" sz="1400" dirty="0">
                <a:ea typeface="+mn-lt"/>
                <a:cs typeface="+mn-lt"/>
              </a:rPr>
              <a:t>We initiate every partnership with strategic consultations to deeply understand your specific performance needs and align our engineering roadmap with your high-level technical objectives.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F18CD0C-A8D6-438B-F5C3-41E1A979D8A7}"/>
              </a:ext>
            </a:extLst>
          </p:cNvPr>
          <p:cNvGrpSpPr/>
          <p:nvPr/>
        </p:nvGrpSpPr>
        <p:grpSpPr>
          <a:xfrm>
            <a:off x="2757191" y="1566399"/>
            <a:ext cx="2113037" cy="4501611"/>
            <a:chOff x="579838" y="1758857"/>
            <a:chExt cx="2252513" cy="4599781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0A636458-4C9A-1AE5-A4CD-DEF0A5557359}"/>
                </a:ext>
              </a:extLst>
            </p:cNvPr>
            <p:cNvSpPr/>
            <p:nvPr/>
          </p:nvSpPr>
          <p:spPr>
            <a:xfrm>
              <a:off x="580832" y="3189076"/>
              <a:ext cx="2236175" cy="316956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B78B20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4A84B4C-3E92-8D6D-7C16-69FE028DA732}"/>
                </a:ext>
              </a:extLst>
            </p:cNvPr>
            <p:cNvSpPr/>
            <p:nvPr/>
          </p:nvSpPr>
          <p:spPr>
            <a:xfrm>
              <a:off x="596176" y="1961766"/>
              <a:ext cx="2236175" cy="22361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86D41E6-CCD0-2C84-FE27-A63ADEA6499D}"/>
                </a:ext>
              </a:extLst>
            </p:cNvPr>
            <p:cNvSpPr/>
            <p:nvPr/>
          </p:nvSpPr>
          <p:spPr>
            <a:xfrm>
              <a:off x="753628" y="2119218"/>
              <a:ext cx="1926323" cy="1926326"/>
            </a:xfrm>
            <a:prstGeom prst="ellipse">
              <a:avLst/>
            </a:prstGeom>
            <a:solidFill>
              <a:srgbClr val="2D317E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E243E8F-1A4E-BBF5-FC6E-2E35A955C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919774" y="2276105"/>
              <a:ext cx="1622441" cy="1622443"/>
            </a:xfrm>
            <a:custGeom>
              <a:avLst/>
              <a:gdLst>
                <a:gd name="csX0" fmla="*/ 1791075 w 3582150"/>
                <a:gd name="csY0" fmla="*/ 0 h 3582150"/>
                <a:gd name="csX1" fmla="*/ 3582150 w 3582150"/>
                <a:gd name="csY1" fmla="*/ 1791075 h 3582150"/>
                <a:gd name="csX2" fmla="*/ 1791075 w 3582150"/>
                <a:gd name="csY2" fmla="*/ 3582150 h 3582150"/>
                <a:gd name="csX3" fmla="*/ 0 w 3582150"/>
                <a:gd name="csY3" fmla="*/ 1791075 h 3582150"/>
                <a:gd name="csX4" fmla="*/ 1791075 w 3582150"/>
                <a:gd name="csY4" fmla="*/ 0 h 3582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2150" h="3582150">
                  <a:moveTo>
                    <a:pt x="1791075" y="0"/>
                  </a:moveTo>
                  <a:cubicBezTo>
                    <a:pt x="2780258" y="0"/>
                    <a:pt x="3582150" y="801892"/>
                    <a:pt x="3582150" y="1791075"/>
                  </a:cubicBezTo>
                  <a:cubicBezTo>
                    <a:pt x="3582150" y="2780258"/>
                    <a:pt x="2780258" y="3582150"/>
                    <a:pt x="1791075" y="3582150"/>
                  </a:cubicBezTo>
                  <a:cubicBezTo>
                    <a:pt x="801892" y="3582150"/>
                    <a:pt x="0" y="2780258"/>
                    <a:pt x="0" y="1791075"/>
                  </a:cubicBezTo>
                  <a:cubicBezTo>
                    <a:pt x="0" y="801892"/>
                    <a:pt x="801892" y="0"/>
                    <a:pt x="1791075" y="0"/>
                  </a:cubicBezTo>
                  <a:close/>
                </a:path>
              </a:pathLst>
            </a:cu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8EA2666-553F-2876-050D-7B345687DAB4}"/>
                </a:ext>
              </a:extLst>
            </p:cNvPr>
            <p:cNvSpPr/>
            <p:nvPr/>
          </p:nvSpPr>
          <p:spPr>
            <a:xfrm>
              <a:off x="895543" y="2270615"/>
              <a:ext cx="1641593" cy="1641595"/>
            </a:xfrm>
            <a:prstGeom prst="ellipse">
              <a:avLst/>
            </a:prstGeom>
            <a:noFill/>
            <a:ln w="57150">
              <a:solidFill>
                <a:srgbClr val="B78B20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879CE5-2FA9-EB4A-4527-C0D66E8E8358}"/>
                </a:ext>
              </a:extLst>
            </p:cNvPr>
            <p:cNvSpPr txBox="1"/>
            <p:nvPr/>
          </p:nvSpPr>
          <p:spPr>
            <a:xfrm>
              <a:off x="579838" y="1758857"/>
              <a:ext cx="2214979" cy="2006362"/>
            </a:xfrm>
            <a:prstGeom prst="rect">
              <a:avLst/>
            </a:prstGeom>
            <a:noFill/>
          </p:spPr>
          <p:txBody>
            <a:bodyPr wrap="square">
              <a:prstTxWarp prst="textArchUp">
                <a:avLst>
                  <a:gd name="adj" fmla="val 10905952"/>
                </a:avLst>
              </a:prstTxWarp>
              <a:spAutoFit/>
            </a:bodyPr>
            <a:lstStyle/>
            <a:p>
              <a:pPr algn="ctr"/>
              <a:r>
                <a:rPr lang="en-PH" sz="2000" b="1" dirty="0">
                  <a:solidFill>
                    <a:srgbClr val="B78B2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Design Feasibility</a:t>
              </a:r>
              <a:endParaRPr lang="en-US" sz="20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12" name="description text">
            <a:extLst>
              <a:ext uri="{FF2B5EF4-FFF2-40B4-BE49-F238E27FC236}">
                <a16:creationId xmlns:a16="http://schemas.microsoft.com/office/drawing/2014/main" id="{010E0E4D-779A-253A-B8B6-BA01F056AF12}"/>
              </a:ext>
            </a:extLst>
          </p:cNvPr>
          <p:cNvSpPr txBox="1">
            <a:spLocks/>
          </p:cNvSpPr>
          <p:nvPr/>
        </p:nvSpPr>
        <p:spPr>
          <a:xfrm>
            <a:off x="2752674" y="3979518"/>
            <a:ext cx="2102950" cy="18434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">
              <a:lnSpc>
                <a:spcPct val="100000"/>
              </a:lnSpc>
            </a:pPr>
            <a:r>
              <a:rPr lang="en-US" sz="1400" dirty="0">
                <a:ea typeface="+mn-lt"/>
                <a:cs typeface="+mn-lt"/>
              </a:rPr>
              <a:t>Our engineers and prototype technicians collaborate closely with your team to develop sophisticated solutions that bridge the gap between initial vision and manufacturing reality.</a:t>
            </a:r>
            <a:endParaRPr lang="en-US" dirty="0">
              <a:ea typeface="+mn-lt"/>
              <a:cs typeface="+mn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D1D1E9-305C-F1D3-2750-BDC1BCEF9423}"/>
              </a:ext>
            </a:extLst>
          </p:cNvPr>
          <p:cNvGrpSpPr/>
          <p:nvPr/>
        </p:nvGrpSpPr>
        <p:grpSpPr>
          <a:xfrm>
            <a:off x="5057464" y="1566932"/>
            <a:ext cx="2133631" cy="4501075"/>
            <a:chOff x="579838" y="1758857"/>
            <a:chExt cx="2252513" cy="4599218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E3DED597-74A0-C9C1-D08C-C6AB14201892}"/>
                </a:ext>
              </a:extLst>
            </p:cNvPr>
            <p:cNvSpPr/>
            <p:nvPr/>
          </p:nvSpPr>
          <p:spPr>
            <a:xfrm>
              <a:off x="580832" y="3189075"/>
              <a:ext cx="2236175" cy="3169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B78B20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83A9D94-5916-7F29-908C-679C0417A246}"/>
                </a:ext>
              </a:extLst>
            </p:cNvPr>
            <p:cNvSpPr/>
            <p:nvPr/>
          </p:nvSpPr>
          <p:spPr>
            <a:xfrm>
              <a:off x="596176" y="1961766"/>
              <a:ext cx="2236175" cy="22361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B7BE959-E102-FCCA-C019-3B5E31AE3779}"/>
                </a:ext>
              </a:extLst>
            </p:cNvPr>
            <p:cNvSpPr/>
            <p:nvPr/>
          </p:nvSpPr>
          <p:spPr>
            <a:xfrm>
              <a:off x="753628" y="2119218"/>
              <a:ext cx="1926323" cy="1926326"/>
            </a:xfrm>
            <a:prstGeom prst="ellipse">
              <a:avLst/>
            </a:prstGeom>
            <a:solidFill>
              <a:srgbClr val="2D317E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3312CB5-9566-D5D8-84FD-1C047C64F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906113" y="2267070"/>
              <a:ext cx="1622441" cy="1641595"/>
            </a:xfrm>
            <a:custGeom>
              <a:avLst/>
              <a:gdLst>
                <a:gd name="csX0" fmla="*/ 1791075 w 3582150"/>
                <a:gd name="csY0" fmla="*/ 0 h 3582150"/>
                <a:gd name="csX1" fmla="*/ 3582150 w 3582150"/>
                <a:gd name="csY1" fmla="*/ 1791075 h 3582150"/>
                <a:gd name="csX2" fmla="*/ 1791075 w 3582150"/>
                <a:gd name="csY2" fmla="*/ 3582150 h 3582150"/>
                <a:gd name="csX3" fmla="*/ 0 w 3582150"/>
                <a:gd name="csY3" fmla="*/ 1791075 h 3582150"/>
                <a:gd name="csX4" fmla="*/ 1791075 w 3582150"/>
                <a:gd name="csY4" fmla="*/ 0 h 3582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2150" h="3582150">
                  <a:moveTo>
                    <a:pt x="1791075" y="0"/>
                  </a:moveTo>
                  <a:cubicBezTo>
                    <a:pt x="2780258" y="0"/>
                    <a:pt x="3582150" y="801892"/>
                    <a:pt x="3582150" y="1791075"/>
                  </a:cubicBezTo>
                  <a:cubicBezTo>
                    <a:pt x="3582150" y="2780258"/>
                    <a:pt x="2780258" y="3582150"/>
                    <a:pt x="1791075" y="3582150"/>
                  </a:cubicBezTo>
                  <a:cubicBezTo>
                    <a:pt x="801892" y="3582150"/>
                    <a:pt x="0" y="2780258"/>
                    <a:pt x="0" y="1791075"/>
                  </a:cubicBezTo>
                  <a:cubicBezTo>
                    <a:pt x="0" y="801892"/>
                    <a:pt x="801892" y="0"/>
                    <a:pt x="1791075" y="0"/>
                  </a:cubicBezTo>
                  <a:close/>
                </a:path>
              </a:pathLst>
            </a:custGeom>
          </p:spPr>
        </p:pic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5F1115E-D727-A215-ED16-0A1E418A334F}"/>
                </a:ext>
              </a:extLst>
            </p:cNvPr>
            <p:cNvSpPr/>
            <p:nvPr/>
          </p:nvSpPr>
          <p:spPr>
            <a:xfrm>
              <a:off x="895543" y="2270615"/>
              <a:ext cx="1641593" cy="1641595"/>
            </a:xfrm>
            <a:prstGeom prst="ellipse">
              <a:avLst/>
            </a:prstGeom>
            <a:noFill/>
            <a:ln w="57150">
              <a:solidFill>
                <a:srgbClr val="B78B20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D661F16-3CB0-84A9-7849-5E51E39A24A5}"/>
                </a:ext>
              </a:extLst>
            </p:cNvPr>
            <p:cNvSpPr txBox="1"/>
            <p:nvPr/>
          </p:nvSpPr>
          <p:spPr>
            <a:xfrm>
              <a:off x="579838" y="1758857"/>
              <a:ext cx="2214979" cy="2006362"/>
            </a:xfrm>
            <a:prstGeom prst="rect">
              <a:avLst/>
            </a:prstGeom>
            <a:noFill/>
          </p:spPr>
          <p:txBody>
            <a:bodyPr wrap="square">
              <a:prstTxWarp prst="textArchUp">
                <a:avLst>
                  <a:gd name="adj" fmla="val 10905952"/>
                </a:avLst>
              </a:prstTxWarp>
              <a:spAutoFit/>
            </a:bodyPr>
            <a:lstStyle/>
            <a:p>
              <a:pPr algn="ctr"/>
              <a:r>
                <a:rPr lang="en-PH" sz="2000" b="1" dirty="0">
                  <a:solidFill>
                    <a:srgbClr val="B78B2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Design Verification</a:t>
              </a:r>
              <a:endParaRPr lang="en-US" sz="20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20" name="description text">
            <a:extLst>
              <a:ext uri="{FF2B5EF4-FFF2-40B4-BE49-F238E27FC236}">
                <a16:creationId xmlns:a16="http://schemas.microsoft.com/office/drawing/2014/main" id="{3332FC2F-217F-2737-9433-C1F8F37E3BFA}"/>
              </a:ext>
            </a:extLst>
          </p:cNvPr>
          <p:cNvSpPr txBox="1">
            <a:spLocks/>
          </p:cNvSpPr>
          <p:nvPr/>
        </p:nvSpPr>
        <p:spPr>
          <a:xfrm>
            <a:off x="5028045" y="4009081"/>
            <a:ext cx="2128378" cy="16683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"/>
            <a:r>
              <a:rPr lang="en-US" sz="1400" dirty="0">
                <a:ea typeface="+mn-lt"/>
                <a:cs typeface="+mn-lt"/>
              </a:rPr>
              <a:t>We perform rigorous technical analysis to establish a precision-driven manufacturing process that guarantees your exact specifications are met with absolute consistency and reliability.</a:t>
            </a:r>
            <a:endParaRPr lang="en-US" dirty="0">
              <a:ea typeface="+mn-lt"/>
              <a:cs typeface="+mn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69587DE-1982-2C59-66F6-BBEB509E276D}"/>
              </a:ext>
            </a:extLst>
          </p:cNvPr>
          <p:cNvGrpSpPr/>
          <p:nvPr/>
        </p:nvGrpSpPr>
        <p:grpSpPr>
          <a:xfrm>
            <a:off x="7362990" y="1566399"/>
            <a:ext cx="2143928" cy="4501075"/>
            <a:chOff x="579838" y="1758857"/>
            <a:chExt cx="2252513" cy="4599218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A4304C05-1531-6F2A-E069-D2B33421B543}"/>
                </a:ext>
              </a:extLst>
            </p:cNvPr>
            <p:cNvSpPr/>
            <p:nvPr/>
          </p:nvSpPr>
          <p:spPr>
            <a:xfrm>
              <a:off x="580832" y="3189075"/>
              <a:ext cx="2236175" cy="3169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B78B20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882274F-FAD1-CDC4-4254-1F8C9119A51C}"/>
                </a:ext>
              </a:extLst>
            </p:cNvPr>
            <p:cNvSpPr/>
            <p:nvPr/>
          </p:nvSpPr>
          <p:spPr>
            <a:xfrm>
              <a:off x="596176" y="1961766"/>
              <a:ext cx="2236175" cy="22361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83F1376-A318-04D2-FF15-E7BEF5C87356}"/>
                </a:ext>
              </a:extLst>
            </p:cNvPr>
            <p:cNvSpPr/>
            <p:nvPr/>
          </p:nvSpPr>
          <p:spPr>
            <a:xfrm>
              <a:off x="753628" y="2119218"/>
              <a:ext cx="1926323" cy="1926326"/>
            </a:xfrm>
            <a:prstGeom prst="ellipse">
              <a:avLst/>
            </a:prstGeom>
            <a:solidFill>
              <a:srgbClr val="2D317E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0B371DD-2C47-5BC0-AEB1-491FFFC3D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906113" y="2289766"/>
              <a:ext cx="1622441" cy="1608783"/>
            </a:xfrm>
            <a:custGeom>
              <a:avLst/>
              <a:gdLst>
                <a:gd name="csX0" fmla="*/ 1791075 w 3582150"/>
                <a:gd name="csY0" fmla="*/ 0 h 3582150"/>
                <a:gd name="csX1" fmla="*/ 3582150 w 3582150"/>
                <a:gd name="csY1" fmla="*/ 1791075 h 3582150"/>
                <a:gd name="csX2" fmla="*/ 1791075 w 3582150"/>
                <a:gd name="csY2" fmla="*/ 3582150 h 3582150"/>
                <a:gd name="csX3" fmla="*/ 0 w 3582150"/>
                <a:gd name="csY3" fmla="*/ 1791075 h 3582150"/>
                <a:gd name="csX4" fmla="*/ 1791075 w 3582150"/>
                <a:gd name="csY4" fmla="*/ 0 h 3582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2150" h="3582150">
                  <a:moveTo>
                    <a:pt x="1791075" y="0"/>
                  </a:moveTo>
                  <a:cubicBezTo>
                    <a:pt x="2780258" y="0"/>
                    <a:pt x="3582150" y="801892"/>
                    <a:pt x="3582150" y="1791075"/>
                  </a:cubicBezTo>
                  <a:cubicBezTo>
                    <a:pt x="3582150" y="2780258"/>
                    <a:pt x="2780258" y="3582150"/>
                    <a:pt x="1791075" y="3582150"/>
                  </a:cubicBezTo>
                  <a:cubicBezTo>
                    <a:pt x="801892" y="3582150"/>
                    <a:pt x="0" y="2780258"/>
                    <a:pt x="0" y="1791075"/>
                  </a:cubicBezTo>
                  <a:cubicBezTo>
                    <a:pt x="0" y="801892"/>
                    <a:pt x="801892" y="0"/>
                    <a:pt x="1791075" y="0"/>
                  </a:cubicBezTo>
                  <a:close/>
                </a:path>
              </a:pathLst>
            </a:custGeom>
          </p:spPr>
        </p:pic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8D619A1-DD3C-8826-0374-719146503830}"/>
                </a:ext>
              </a:extLst>
            </p:cNvPr>
            <p:cNvSpPr/>
            <p:nvPr/>
          </p:nvSpPr>
          <p:spPr>
            <a:xfrm>
              <a:off x="895543" y="2270615"/>
              <a:ext cx="1641593" cy="1641595"/>
            </a:xfrm>
            <a:prstGeom prst="ellipse">
              <a:avLst/>
            </a:prstGeom>
            <a:noFill/>
            <a:ln w="57150">
              <a:solidFill>
                <a:srgbClr val="B78B20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2213726-BD05-64A3-CD67-BBA124BF3768}"/>
                </a:ext>
              </a:extLst>
            </p:cNvPr>
            <p:cNvSpPr txBox="1"/>
            <p:nvPr/>
          </p:nvSpPr>
          <p:spPr>
            <a:xfrm>
              <a:off x="579838" y="1758857"/>
              <a:ext cx="2214979" cy="2006362"/>
            </a:xfrm>
            <a:prstGeom prst="rect">
              <a:avLst/>
            </a:prstGeom>
            <a:noFill/>
          </p:spPr>
          <p:txBody>
            <a:bodyPr wrap="square">
              <a:prstTxWarp prst="textArchUp">
                <a:avLst>
                  <a:gd name="adj" fmla="val 10905952"/>
                </a:avLst>
              </a:prstTxWarp>
              <a:spAutoFit/>
            </a:bodyPr>
            <a:lstStyle/>
            <a:p>
              <a:pPr algn="ctr"/>
              <a:r>
                <a:rPr lang="en-PH" sz="2000" b="1" dirty="0">
                  <a:solidFill>
                    <a:srgbClr val="B78B2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Design Validation</a:t>
              </a:r>
              <a:endParaRPr lang="en-US" sz="20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29" name="description text">
            <a:extLst>
              <a:ext uri="{FF2B5EF4-FFF2-40B4-BE49-F238E27FC236}">
                <a16:creationId xmlns:a16="http://schemas.microsoft.com/office/drawing/2014/main" id="{5501A52C-6070-F1D0-F933-60BB153E3BB6}"/>
              </a:ext>
            </a:extLst>
          </p:cNvPr>
          <p:cNvSpPr txBox="1">
            <a:spLocks/>
          </p:cNvSpPr>
          <p:nvPr/>
        </p:nvSpPr>
        <p:spPr>
          <a:xfrm>
            <a:off x="7510193" y="3979519"/>
            <a:ext cx="1985535" cy="20802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">
              <a:lnSpc>
                <a:spcPct val="100000"/>
              </a:lnSpc>
            </a:pPr>
            <a:r>
              <a:rPr lang="en-US" sz="1400" dirty="0">
                <a:ea typeface="+mn-lt"/>
                <a:cs typeface="+mn-lt"/>
              </a:rPr>
              <a:t>Following the creation of custom tooling, our experts conduct final engineering checks to ensure the component performs flawlessly and meets every one of your unique operational requirements.</a:t>
            </a:r>
            <a:endParaRPr lang="en-US" dirty="0">
              <a:ea typeface="+mn-lt"/>
              <a:cs typeface="+mn-lt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00D58A4-63F3-6EFE-3DD7-5243B3414AE2}"/>
              </a:ext>
            </a:extLst>
          </p:cNvPr>
          <p:cNvGrpSpPr/>
          <p:nvPr/>
        </p:nvGrpSpPr>
        <p:grpSpPr>
          <a:xfrm>
            <a:off x="9719582" y="1566399"/>
            <a:ext cx="2133631" cy="4501075"/>
            <a:chOff x="579838" y="1758857"/>
            <a:chExt cx="2252513" cy="4599217"/>
          </a:xfrm>
        </p:grpSpPr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CAFB7EE4-F783-A146-AD3D-16649184898A}"/>
                </a:ext>
              </a:extLst>
            </p:cNvPr>
            <p:cNvSpPr/>
            <p:nvPr/>
          </p:nvSpPr>
          <p:spPr>
            <a:xfrm>
              <a:off x="580832" y="3189076"/>
              <a:ext cx="2236175" cy="3168998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B78B20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399C183-B80D-FB15-49C9-124D27DD7611}"/>
                </a:ext>
              </a:extLst>
            </p:cNvPr>
            <p:cNvSpPr/>
            <p:nvPr/>
          </p:nvSpPr>
          <p:spPr>
            <a:xfrm>
              <a:off x="596176" y="1961766"/>
              <a:ext cx="2236175" cy="22361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3566DF6-6A78-8F12-6AED-21EA477B8EBB}"/>
                </a:ext>
              </a:extLst>
            </p:cNvPr>
            <p:cNvSpPr/>
            <p:nvPr/>
          </p:nvSpPr>
          <p:spPr>
            <a:xfrm>
              <a:off x="753628" y="2119218"/>
              <a:ext cx="1926323" cy="1926326"/>
            </a:xfrm>
            <a:prstGeom prst="ellipse">
              <a:avLst/>
            </a:prstGeom>
            <a:solidFill>
              <a:srgbClr val="2D317E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C478393-D4BA-7188-3A9E-D9A906910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906113" y="2289766"/>
              <a:ext cx="1622441" cy="1608783"/>
            </a:xfrm>
            <a:custGeom>
              <a:avLst/>
              <a:gdLst>
                <a:gd name="csX0" fmla="*/ 1791075 w 3582150"/>
                <a:gd name="csY0" fmla="*/ 0 h 3582150"/>
                <a:gd name="csX1" fmla="*/ 3582150 w 3582150"/>
                <a:gd name="csY1" fmla="*/ 1791075 h 3582150"/>
                <a:gd name="csX2" fmla="*/ 1791075 w 3582150"/>
                <a:gd name="csY2" fmla="*/ 3582150 h 3582150"/>
                <a:gd name="csX3" fmla="*/ 0 w 3582150"/>
                <a:gd name="csY3" fmla="*/ 1791075 h 3582150"/>
                <a:gd name="csX4" fmla="*/ 1791075 w 3582150"/>
                <a:gd name="csY4" fmla="*/ 0 h 3582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2150" h="3582150">
                  <a:moveTo>
                    <a:pt x="1791075" y="0"/>
                  </a:moveTo>
                  <a:cubicBezTo>
                    <a:pt x="2780258" y="0"/>
                    <a:pt x="3582150" y="801892"/>
                    <a:pt x="3582150" y="1791075"/>
                  </a:cubicBezTo>
                  <a:cubicBezTo>
                    <a:pt x="3582150" y="2780258"/>
                    <a:pt x="2780258" y="3582150"/>
                    <a:pt x="1791075" y="3582150"/>
                  </a:cubicBezTo>
                  <a:cubicBezTo>
                    <a:pt x="801892" y="3582150"/>
                    <a:pt x="0" y="2780258"/>
                    <a:pt x="0" y="1791075"/>
                  </a:cubicBezTo>
                  <a:cubicBezTo>
                    <a:pt x="0" y="801892"/>
                    <a:pt x="801892" y="0"/>
                    <a:pt x="1791075" y="0"/>
                  </a:cubicBezTo>
                  <a:close/>
                </a:path>
              </a:pathLst>
            </a:custGeom>
          </p:spPr>
        </p:pic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7CDC63E-ABB8-EC97-E63A-BEC25623DE60}"/>
                </a:ext>
              </a:extLst>
            </p:cNvPr>
            <p:cNvSpPr/>
            <p:nvPr/>
          </p:nvSpPr>
          <p:spPr>
            <a:xfrm>
              <a:off x="895543" y="2270615"/>
              <a:ext cx="1641593" cy="1641595"/>
            </a:xfrm>
            <a:prstGeom prst="ellipse">
              <a:avLst/>
            </a:prstGeom>
            <a:noFill/>
            <a:ln w="57150">
              <a:solidFill>
                <a:srgbClr val="B78B20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23287D3-32BC-79A1-1893-085DFF2CF84C}"/>
                </a:ext>
              </a:extLst>
            </p:cNvPr>
            <p:cNvSpPr txBox="1"/>
            <p:nvPr/>
          </p:nvSpPr>
          <p:spPr>
            <a:xfrm>
              <a:off x="579838" y="1758857"/>
              <a:ext cx="2214979" cy="2006362"/>
            </a:xfrm>
            <a:prstGeom prst="rect">
              <a:avLst/>
            </a:prstGeom>
            <a:noFill/>
          </p:spPr>
          <p:txBody>
            <a:bodyPr wrap="square">
              <a:prstTxWarp prst="textArchUp">
                <a:avLst>
                  <a:gd name="adj" fmla="val 10905952"/>
                </a:avLst>
              </a:prstTxWarp>
              <a:spAutoFit/>
            </a:bodyPr>
            <a:lstStyle/>
            <a:p>
              <a:pPr algn="ctr"/>
              <a:r>
                <a:rPr lang="en-PH" sz="2000" b="1" dirty="0">
                  <a:solidFill>
                    <a:srgbClr val="B78B2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Production</a:t>
              </a:r>
              <a:endParaRPr lang="en-US" sz="20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37" name="description text">
            <a:extLst>
              <a:ext uri="{FF2B5EF4-FFF2-40B4-BE49-F238E27FC236}">
                <a16:creationId xmlns:a16="http://schemas.microsoft.com/office/drawing/2014/main" id="{53EB10E8-2716-9D61-2386-E0B02123809B}"/>
              </a:ext>
            </a:extLst>
          </p:cNvPr>
          <p:cNvSpPr txBox="1">
            <a:spLocks/>
          </p:cNvSpPr>
          <p:nvPr/>
        </p:nvSpPr>
        <p:spPr>
          <a:xfrm>
            <a:off x="9724835" y="4010410"/>
            <a:ext cx="2113773" cy="18434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">
              <a:lnSpc>
                <a:spcPct val="100000"/>
              </a:lnSpc>
            </a:pPr>
            <a:r>
              <a:rPr lang="en-US" sz="1400" dirty="0">
                <a:ea typeface="+mn-lt"/>
                <a:cs typeface="+mn-lt"/>
              </a:rPr>
              <a:t>Once the component is fully validated, we transition into high-efficiency production to deliver world-class parts at scale using our exclusive, proprietary deep-drawing technology.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76" name="Half Frame 75">
            <a:extLst>
              <a:ext uri="{FF2B5EF4-FFF2-40B4-BE49-F238E27FC236}">
                <a16:creationId xmlns:a16="http://schemas.microsoft.com/office/drawing/2014/main" id="{CDDA0A34-A05F-B1C2-92C6-F33347CFB3C2}"/>
              </a:ext>
            </a:extLst>
          </p:cNvPr>
          <p:cNvSpPr>
            <a:spLocks/>
          </p:cNvSpPr>
          <p:nvPr/>
        </p:nvSpPr>
        <p:spPr>
          <a:xfrm flipH="1">
            <a:off x="7728857" y="-19609"/>
            <a:ext cx="4463143" cy="1000262"/>
          </a:xfrm>
          <a:prstGeom prst="halfFram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Half Frame 76">
            <a:extLst>
              <a:ext uri="{FF2B5EF4-FFF2-40B4-BE49-F238E27FC236}">
                <a16:creationId xmlns:a16="http://schemas.microsoft.com/office/drawing/2014/main" id="{5346D399-3601-7D9C-6677-AA74A727AB14}"/>
              </a:ext>
            </a:extLst>
          </p:cNvPr>
          <p:cNvSpPr>
            <a:spLocks/>
          </p:cNvSpPr>
          <p:nvPr/>
        </p:nvSpPr>
        <p:spPr>
          <a:xfrm flipV="1">
            <a:off x="0" y="5857738"/>
            <a:ext cx="4463143" cy="1000262"/>
          </a:xfrm>
          <a:prstGeom prst="halfFrame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411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A5A6C-3F0D-DA64-F771-20E5618A9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AA97A701-807C-C886-87F4-FFC4C6665216}"/>
              </a:ext>
            </a:extLst>
          </p:cNvPr>
          <p:cNvSpPr/>
          <p:nvPr/>
        </p:nvSpPr>
        <p:spPr>
          <a:xfrm>
            <a:off x="6640148" y="921106"/>
            <a:ext cx="1812454" cy="5107431"/>
          </a:xfrm>
          <a:custGeom>
            <a:avLst/>
            <a:gdLst>
              <a:gd name="csX0" fmla="*/ 1812454 w 1812454"/>
              <a:gd name="csY0" fmla="*/ 0 h 5417843"/>
              <a:gd name="csX1" fmla="*/ 1812454 w 1812454"/>
              <a:gd name="csY1" fmla="*/ 5417843 h 5417843"/>
              <a:gd name="csX2" fmla="*/ 1614492 w 1812454"/>
              <a:gd name="csY2" fmla="*/ 5341752 h 5417843"/>
              <a:gd name="csX3" fmla="*/ 0 w 1812454"/>
              <a:gd name="csY3" fmla="*/ 2708921 h 5417843"/>
              <a:gd name="csX4" fmla="*/ 1614492 w 1812454"/>
              <a:gd name="csY4" fmla="*/ 76091 h 54178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12454" h="5417843">
                <a:moveTo>
                  <a:pt x="1812454" y="0"/>
                </a:moveTo>
                <a:lnTo>
                  <a:pt x="1812454" y="5417843"/>
                </a:lnTo>
                <a:lnTo>
                  <a:pt x="1614492" y="5341752"/>
                </a:lnTo>
                <a:cubicBezTo>
                  <a:pt x="668197" y="4922932"/>
                  <a:pt x="0" y="3901958"/>
                  <a:pt x="0" y="2708921"/>
                </a:cubicBezTo>
                <a:cubicBezTo>
                  <a:pt x="0" y="1515884"/>
                  <a:pt x="668197" y="494910"/>
                  <a:pt x="1614492" y="760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C3A94ED4-398A-1D01-EC18-AA1A6F85E58C}"/>
              </a:ext>
            </a:extLst>
          </p:cNvPr>
          <p:cNvSpPr/>
          <p:nvPr/>
        </p:nvSpPr>
        <p:spPr>
          <a:xfrm>
            <a:off x="8326872" y="1"/>
            <a:ext cx="3865129" cy="6858000"/>
          </a:xfrm>
          <a:custGeom>
            <a:avLst/>
            <a:gdLst>
              <a:gd name="csX0" fmla="*/ 769054 w 3865129"/>
              <a:gd name="csY0" fmla="*/ 0 h 6858000"/>
              <a:gd name="csX1" fmla="*/ 3865129 w 3865129"/>
              <a:gd name="csY1" fmla="*/ 0 h 6858000"/>
              <a:gd name="csX2" fmla="*/ 3865129 w 3865129"/>
              <a:gd name="csY2" fmla="*/ 6858000 h 6858000"/>
              <a:gd name="csX3" fmla="*/ 769054 w 3865129"/>
              <a:gd name="csY3" fmla="*/ 6858000 h 6858000"/>
              <a:gd name="csX4" fmla="*/ 0 w 3865129"/>
              <a:gd name="csY4" fmla="*/ 6088946 h 6858000"/>
              <a:gd name="csX5" fmla="*/ 0 w 3865129"/>
              <a:gd name="csY5" fmla="*/ 769054 h 6858000"/>
              <a:gd name="csX6" fmla="*/ 769054 w 3865129"/>
              <a:gd name="csY6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865129" h="6858000">
                <a:moveTo>
                  <a:pt x="769054" y="0"/>
                </a:moveTo>
                <a:lnTo>
                  <a:pt x="3865129" y="0"/>
                </a:lnTo>
                <a:lnTo>
                  <a:pt x="3865129" y="6858000"/>
                </a:lnTo>
                <a:lnTo>
                  <a:pt x="769054" y="6858000"/>
                </a:lnTo>
                <a:cubicBezTo>
                  <a:pt x="344317" y="6858000"/>
                  <a:pt x="0" y="6513683"/>
                  <a:pt x="0" y="6088946"/>
                </a:cubicBezTo>
                <a:lnTo>
                  <a:pt x="0" y="769054"/>
                </a:lnTo>
                <a:cubicBezTo>
                  <a:pt x="0" y="344317"/>
                  <a:pt x="344317" y="0"/>
                  <a:pt x="769054" y="0"/>
                </a:cubicBezTo>
                <a:close/>
              </a:path>
            </a:pathLst>
          </a:cu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8D919BB-B608-2BAA-58F0-49589DF4E10F}"/>
              </a:ext>
            </a:extLst>
          </p:cNvPr>
          <p:cNvSpPr/>
          <p:nvPr/>
        </p:nvSpPr>
        <p:spPr>
          <a:xfrm>
            <a:off x="6935287" y="909676"/>
            <a:ext cx="5107425" cy="5107431"/>
          </a:xfrm>
          <a:prstGeom prst="ellipse">
            <a:avLst/>
          </a:prstGeom>
          <a:solidFill>
            <a:srgbClr val="2D317E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6C11355-4442-01FA-8FE9-9E495DDA24DA}"/>
              </a:ext>
            </a:extLst>
          </p:cNvPr>
          <p:cNvSpPr/>
          <p:nvPr/>
        </p:nvSpPr>
        <p:spPr>
          <a:xfrm>
            <a:off x="7311559" y="1311087"/>
            <a:ext cx="4352496" cy="4352500"/>
          </a:xfrm>
          <a:prstGeom prst="ellipse">
            <a:avLst/>
          </a:prstGeom>
          <a:noFill/>
          <a:ln w="57150">
            <a:solidFill>
              <a:srgbClr val="B78B2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5F3C3C2-9387-4F65-3F24-28855A1515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6" t="3199" r="294" b="351"/>
          <a:stretch>
            <a:fillRect/>
          </a:stretch>
        </p:blipFill>
        <p:spPr>
          <a:xfrm>
            <a:off x="7459803" y="1459333"/>
            <a:ext cx="4056008" cy="4056008"/>
          </a:xfrm>
          <a:custGeom>
            <a:avLst/>
            <a:gdLst>
              <a:gd name="csX0" fmla="*/ 2028004 w 4056008"/>
              <a:gd name="csY0" fmla="*/ 0 h 4056008"/>
              <a:gd name="csX1" fmla="*/ 4056008 w 4056008"/>
              <a:gd name="csY1" fmla="*/ 2028004 h 4056008"/>
              <a:gd name="csX2" fmla="*/ 2028004 w 4056008"/>
              <a:gd name="csY2" fmla="*/ 4056008 h 4056008"/>
              <a:gd name="csX3" fmla="*/ 0 w 4056008"/>
              <a:gd name="csY3" fmla="*/ 2028004 h 4056008"/>
              <a:gd name="csX4" fmla="*/ 2028004 w 4056008"/>
              <a:gd name="csY4" fmla="*/ 0 h 40560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56008" h="4056008">
                <a:moveTo>
                  <a:pt x="2028004" y="0"/>
                </a:moveTo>
                <a:cubicBezTo>
                  <a:pt x="3148040" y="0"/>
                  <a:pt x="4056008" y="907968"/>
                  <a:pt x="4056008" y="2028004"/>
                </a:cubicBezTo>
                <a:cubicBezTo>
                  <a:pt x="4056008" y="3148040"/>
                  <a:pt x="3148040" y="4056008"/>
                  <a:pt x="2028004" y="4056008"/>
                </a:cubicBezTo>
                <a:cubicBezTo>
                  <a:pt x="907968" y="4056008"/>
                  <a:pt x="0" y="3148040"/>
                  <a:pt x="0" y="2028004"/>
                </a:cubicBezTo>
                <a:cubicBezTo>
                  <a:pt x="0" y="907968"/>
                  <a:pt x="907968" y="0"/>
                  <a:pt x="2028004" y="0"/>
                </a:cubicBezTo>
                <a:close/>
              </a:path>
            </a:pathLst>
          </a:cu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41D967C-54D7-154E-96A4-FB14AC11B63D}"/>
              </a:ext>
            </a:extLst>
          </p:cNvPr>
          <p:cNvSpPr txBox="1"/>
          <p:nvPr/>
        </p:nvSpPr>
        <p:spPr>
          <a:xfrm>
            <a:off x="446130" y="322740"/>
            <a:ext cx="667729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32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HIGH-EFFICIENCY DEEP-DRAWING </a:t>
            </a:r>
            <a:r>
              <a:rPr lang="en-PH" sz="32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WITH 25-STATION CAPABILITY</a:t>
            </a:r>
            <a:endParaRPr lang="en-US" sz="32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6F9B2052-43B4-5BE0-3A7F-BBF2AA4A2E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7350" y="1490713"/>
            <a:ext cx="570817" cy="570817"/>
          </a:xfrm>
          <a:prstGeom prst="rect">
            <a:avLst/>
          </a:prstGeom>
        </p:spPr>
      </p:pic>
      <p:sp>
        <p:nvSpPr>
          <p:cNvPr id="24" name="Round Same Side Corner Rectangle 23">
            <a:extLst>
              <a:ext uri="{FF2B5EF4-FFF2-40B4-BE49-F238E27FC236}">
                <a16:creationId xmlns:a16="http://schemas.microsoft.com/office/drawing/2014/main" id="{95D40D7C-9906-1614-A43D-28CBCEA6759C}"/>
              </a:ext>
            </a:extLst>
          </p:cNvPr>
          <p:cNvSpPr/>
          <p:nvPr/>
        </p:nvSpPr>
        <p:spPr>
          <a:xfrm rot="5400000">
            <a:off x="2189666" y="496417"/>
            <a:ext cx="416324" cy="255940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3DB32053-DFF6-1BC3-0C14-BFE453BF9825}"/>
              </a:ext>
            </a:extLst>
          </p:cNvPr>
          <p:cNvSpPr txBox="1">
            <a:spLocks/>
          </p:cNvSpPr>
          <p:nvPr/>
        </p:nvSpPr>
        <p:spPr>
          <a:xfrm>
            <a:off x="1029673" y="1986290"/>
            <a:ext cx="5430079" cy="722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ea typeface="+mn-lt"/>
                <a:cs typeface="+mn-lt"/>
              </a:rPr>
              <a:t>Braxton’s exclusive, proprietary deep-drawing machines are engineered with up to 25 independent stations in a single machine to provide unmatched manufacturing flexibility.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A0AC231-CCC1-BCEE-2621-2AF7FEF271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4780" y="1625906"/>
            <a:ext cx="2392668" cy="32618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1600" b="1" spc="300" dirty="0">
                <a:solidFill>
                  <a:schemeClr val="bg1"/>
                </a:solidFill>
                <a:ea typeface="+mn-lt"/>
                <a:cs typeface="+mn-lt"/>
              </a:rPr>
              <a:t>Proprietary Power</a:t>
            </a:r>
            <a:endParaRPr lang="en-US" sz="1600" spc="3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1D8E25A0-A464-3AA6-23CA-D935E4531B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773" y="2768803"/>
            <a:ext cx="570817" cy="570817"/>
          </a:xfrm>
          <a:prstGeom prst="rect">
            <a:avLst/>
          </a:prstGeom>
        </p:spPr>
      </p:pic>
      <p:sp>
        <p:nvSpPr>
          <p:cNvPr id="28" name="Round Same Side Corner Rectangle 27">
            <a:extLst>
              <a:ext uri="{FF2B5EF4-FFF2-40B4-BE49-F238E27FC236}">
                <a16:creationId xmlns:a16="http://schemas.microsoft.com/office/drawing/2014/main" id="{F58850FF-241A-9C14-5DA1-263A7CC98651}"/>
              </a:ext>
            </a:extLst>
          </p:cNvPr>
          <p:cNvSpPr/>
          <p:nvPr/>
        </p:nvSpPr>
        <p:spPr>
          <a:xfrm rot="5400000">
            <a:off x="2207682" y="1749985"/>
            <a:ext cx="416324" cy="255940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9E85630C-EA62-320D-FC83-711835C84284}"/>
              </a:ext>
            </a:extLst>
          </p:cNvPr>
          <p:cNvSpPr txBox="1">
            <a:spLocks/>
          </p:cNvSpPr>
          <p:nvPr/>
        </p:nvSpPr>
        <p:spPr>
          <a:xfrm>
            <a:off x="1042434" y="3239858"/>
            <a:ext cx="5430079" cy="722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ea typeface="+mn-lt"/>
                <a:cs typeface="+mn-lt"/>
              </a:rPr>
              <a:t>These multiple independent stations empower us to deep-draw parts with smaller diameters and longer lengths that conventional machines simply cannot achieve.</a:t>
            </a:r>
            <a:endParaRPr lang="en-US" sz="16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E6F50DED-021C-220E-D803-328A929C005B}"/>
              </a:ext>
            </a:extLst>
          </p:cNvPr>
          <p:cNvSpPr txBox="1">
            <a:spLocks/>
          </p:cNvSpPr>
          <p:nvPr/>
        </p:nvSpPr>
        <p:spPr>
          <a:xfrm>
            <a:off x="1187540" y="2879474"/>
            <a:ext cx="2489991" cy="3261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b="1" spc="300" dirty="0">
                <a:solidFill>
                  <a:schemeClr val="bg1"/>
                </a:solidFill>
                <a:ea typeface="+mn-lt"/>
                <a:cs typeface="+mn-lt"/>
              </a:rPr>
              <a:t>Complex Geometry</a:t>
            </a:r>
            <a:endParaRPr lang="en-US" sz="1600" spc="3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FD408C17-D364-ED05-B017-AA4D2795A6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647" y="4025724"/>
            <a:ext cx="550222" cy="550222"/>
          </a:xfrm>
          <a:prstGeom prst="rect">
            <a:avLst/>
          </a:prstGeom>
        </p:spPr>
      </p:pic>
      <p:sp>
        <p:nvSpPr>
          <p:cNvPr id="35" name="Round Same Side Corner Rectangle 34">
            <a:extLst>
              <a:ext uri="{FF2B5EF4-FFF2-40B4-BE49-F238E27FC236}">
                <a16:creationId xmlns:a16="http://schemas.microsoft.com/office/drawing/2014/main" id="{EE0D6411-08AC-9FDF-AE9B-E2D9DF030F91}"/>
              </a:ext>
            </a:extLst>
          </p:cNvPr>
          <p:cNvSpPr/>
          <p:nvPr/>
        </p:nvSpPr>
        <p:spPr>
          <a:xfrm rot="5400000">
            <a:off x="2433144" y="2804927"/>
            <a:ext cx="416324" cy="299135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2BED496A-373C-E94E-B2F0-01315AA442EC}"/>
              </a:ext>
            </a:extLst>
          </p:cNvPr>
          <p:cNvSpPr txBox="1">
            <a:spLocks/>
          </p:cNvSpPr>
          <p:nvPr/>
        </p:nvSpPr>
        <p:spPr>
          <a:xfrm>
            <a:off x="1054309" y="4510774"/>
            <a:ext cx="5430079" cy="722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ea typeface="Calibri"/>
                <a:cs typeface="Calibri"/>
              </a:rPr>
              <a:t>By building optional features directly into the primary draw cycle, we eliminate the need for expensive secondary operations, significantly reducing your total cost of production.</a:t>
            </a:r>
            <a:endParaRPr lang="en-US" sz="1600" dirty="0">
              <a:ea typeface="+mn-lt"/>
              <a:cs typeface="+mn-lt"/>
            </a:endParaRP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9D5768B7-7957-48F7-DB9F-25E18CA7E1BD}"/>
              </a:ext>
            </a:extLst>
          </p:cNvPr>
          <p:cNvSpPr txBox="1">
            <a:spLocks/>
          </p:cNvSpPr>
          <p:nvPr/>
        </p:nvSpPr>
        <p:spPr>
          <a:xfrm>
            <a:off x="1187541" y="4150390"/>
            <a:ext cx="2842944" cy="3261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b="1" spc="300" dirty="0">
                <a:solidFill>
                  <a:schemeClr val="bg1"/>
                </a:solidFill>
                <a:ea typeface="+mn-lt"/>
                <a:cs typeface="+mn-lt"/>
              </a:rPr>
              <a:t>Integrated Innovation</a:t>
            </a:r>
            <a:endParaRPr lang="en-US" sz="1600" spc="3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39" name="Graphic 38">
            <a:extLst>
              <a:ext uri="{FF2B5EF4-FFF2-40B4-BE49-F238E27FC236}">
                <a16:creationId xmlns:a16="http://schemas.microsoft.com/office/drawing/2014/main" id="{B80E84C0-E6CE-1E09-7DC1-B52984D0AD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5888" y="5231610"/>
            <a:ext cx="609600" cy="609600"/>
          </a:xfrm>
          <a:prstGeom prst="rect">
            <a:avLst/>
          </a:prstGeom>
        </p:spPr>
      </p:pic>
      <p:sp>
        <p:nvSpPr>
          <p:cNvPr id="40" name="Round Same Side Corner Rectangle 39">
            <a:extLst>
              <a:ext uri="{FF2B5EF4-FFF2-40B4-BE49-F238E27FC236}">
                <a16:creationId xmlns:a16="http://schemas.microsoft.com/office/drawing/2014/main" id="{8B0A6EE8-87FF-B523-D506-1223D74EF8FA}"/>
              </a:ext>
            </a:extLst>
          </p:cNvPr>
          <p:cNvSpPr/>
          <p:nvPr/>
        </p:nvSpPr>
        <p:spPr>
          <a:xfrm rot="5400000">
            <a:off x="2319590" y="4184760"/>
            <a:ext cx="416324" cy="273003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F6DD99CC-CC4F-AEE4-37CC-CD45356F94DD}"/>
              </a:ext>
            </a:extLst>
          </p:cNvPr>
          <p:cNvSpPr txBox="1">
            <a:spLocks/>
          </p:cNvSpPr>
          <p:nvPr/>
        </p:nvSpPr>
        <p:spPr>
          <a:xfrm>
            <a:off x="1069329" y="5783697"/>
            <a:ext cx="6390474" cy="7222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ea typeface="Calibri"/>
                <a:cs typeface="Calibri"/>
              </a:rPr>
              <a:t>Our 25-station capability ensures that even the most complex components are produced with high-speed efficiency and absolute precision in a single, streamlined process.</a:t>
            </a: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86B93A18-724A-B65A-6926-08CF1932D804}"/>
              </a:ext>
            </a:extLst>
          </p:cNvPr>
          <p:cNvSpPr txBox="1">
            <a:spLocks/>
          </p:cNvSpPr>
          <p:nvPr/>
        </p:nvSpPr>
        <p:spPr>
          <a:xfrm>
            <a:off x="1232366" y="5399563"/>
            <a:ext cx="2730036" cy="3261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b="1" spc="300" dirty="0">
                <a:solidFill>
                  <a:schemeClr val="bg1"/>
                </a:solidFill>
                <a:ea typeface="+mn-lt"/>
                <a:cs typeface="+mn-lt"/>
              </a:rPr>
              <a:t>Seamless Efficiency</a:t>
            </a:r>
            <a:endParaRPr lang="en-US" sz="1600" spc="300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5267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5D27E-F54F-53DC-DD06-B0414404B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Half Frame 82">
            <a:extLst>
              <a:ext uri="{FF2B5EF4-FFF2-40B4-BE49-F238E27FC236}">
                <a16:creationId xmlns:a16="http://schemas.microsoft.com/office/drawing/2014/main" id="{B85C86EC-A5EB-6A04-D75E-243E286C8851}"/>
              </a:ext>
            </a:extLst>
          </p:cNvPr>
          <p:cNvSpPr/>
          <p:nvPr/>
        </p:nvSpPr>
        <p:spPr>
          <a:xfrm>
            <a:off x="-26180" y="-2218"/>
            <a:ext cx="2677699" cy="1929414"/>
          </a:xfrm>
          <a:prstGeom prst="halfFram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Half Frame 83">
            <a:extLst>
              <a:ext uri="{FF2B5EF4-FFF2-40B4-BE49-F238E27FC236}">
                <a16:creationId xmlns:a16="http://schemas.microsoft.com/office/drawing/2014/main" id="{41B35E5A-D30B-4D04-FFD4-B77F1E00EC50}"/>
              </a:ext>
            </a:extLst>
          </p:cNvPr>
          <p:cNvSpPr>
            <a:spLocks/>
          </p:cNvSpPr>
          <p:nvPr/>
        </p:nvSpPr>
        <p:spPr>
          <a:xfrm flipV="1">
            <a:off x="0" y="4978174"/>
            <a:ext cx="8387735" cy="1879826"/>
          </a:xfrm>
          <a:prstGeom prst="halfFrame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1AF3DA3-691E-F247-1AD7-40F88428075F}"/>
              </a:ext>
            </a:extLst>
          </p:cNvPr>
          <p:cNvSpPr/>
          <p:nvPr/>
        </p:nvSpPr>
        <p:spPr>
          <a:xfrm>
            <a:off x="363462" y="441691"/>
            <a:ext cx="5732538" cy="5951911"/>
          </a:xfrm>
          <a:prstGeom prst="roundRect">
            <a:avLst>
              <a:gd name="adj" fmla="val 121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A76920E4-E47F-A4ED-2F60-F94C3AF753AF}"/>
              </a:ext>
            </a:extLst>
          </p:cNvPr>
          <p:cNvSpPr/>
          <p:nvPr/>
        </p:nvSpPr>
        <p:spPr>
          <a:xfrm>
            <a:off x="4530620" y="0"/>
            <a:ext cx="7681671" cy="6858000"/>
          </a:xfrm>
          <a:custGeom>
            <a:avLst/>
            <a:gdLst>
              <a:gd name="csX0" fmla="*/ 1831762 w 7681671"/>
              <a:gd name="csY0" fmla="*/ 0 h 6858000"/>
              <a:gd name="csX1" fmla="*/ 7644748 w 7681671"/>
              <a:gd name="csY1" fmla="*/ 0 h 6858000"/>
              <a:gd name="csX2" fmla="*/ 7681671 w 7681671"/>
              <a:gd name="csY2" fmla="*/ 29016 h 6858000"/>
              <a:gd name="csX3" fmla="*/ 7681671 w 7681671"/>
              <a:gd name="csY3" fmla="*/ 6858000 h 6858000"/>
              <a:gd name="csX4" fmla="*/ 1171470 w 7681671"/>
              <a:gd name="csY4" fmla="*/ 6858000 h 6858000"/>
              <a:gd name="csX5" fmla="*/ 1081988 w 7681671"/>
              <a:gd name="csY5" fmla="*/ 6754698 h 6858000"/>
              <a:gd name="csX6" fmla="*/ 0 w 7681671"/>
              <a:gd name="csY6" fmla="*/ 3740728 h 6858000"/>
              <a:gd name="csX7" fmla="*/ 1724285 w 7681671"/>
              <a:gd name="csY7" fmla="*/ 8446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7681671" h="6858000">
                <a:moveTo>
                  <a:pt x="1831762" y="0"/>
                </a:moveTo>
                <a:lnTo>
                  <a:pt x="7644748" y="0"/>
                </a:lnTo>
                <a:lnTo>
                  <a:pt x="7681671" y="29016"/>
                </a:lnTo>
                <a:lnTo>
                  <a:pt x="7681671" y="6858000"/>
                </a:lnTo>
                <a:lnTo>
                  <a:pt x="1171470" y="6858000"/>
                </a:lnTo>
                <a:lnTo>
                  <a:pt x="1081988" y="6754698"/>
                </a:lnTo>
                <a:cubicBezTo>
                  <a:pt x="406048" y="5935649"/>
                  <a:pt x="0" y="4885607"/>
                  <a:pt x="0" y="3740728"/>
                </a:cubicBezTo>
                <a:cubicBezTo>
                  <a:pt x="0" y="2268741"/>
                  <a:pt x="671221" y="953526"/>
                  <a:pt x="1724285" y="844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ABFAEC5-CF78-4B6C-E19C-E80501447F15}"/>
              </a:ext>
            </a:extLst>
          </p:cNvPr>
          <p:cNvSpPr txBox="1"/>
          <p:nvPr/>
        </p:nvSpPr>
        <p:spPr>
          <a:xfrm>
            <a:off x="871434" y="1214725"/>
            <a:ext cx="345716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36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SECONDARY PROCESSES THAT ARE ACHIEVABLE</a:t>
            </a:r>
            <a:endParaRPr lang="en-US" sz="36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D63391-DE15-283A-89FF-33A4AECA04CB}"/>
              </a:ext>
            </a:extLst>
          </p:cNvPr>
          <p:cNvSpPr txBox="1"/>
          <p:nvPr/>
        </p:nvSpPr>
        <p:spPr>
          <a:xfrm>
            <a:off x="871434" y="3533425"/>
            <a:ext cx="345716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36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BY USING BRAXTON’S PROPRIETARY MACHINES.</a:t>
            </a:r>
            <a:endParaRPr lang="en-US" sz="36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E915751E-F353-2E66-D95A-0B1884CC9416}"/>
              </a:ext>
            </a:extLst>
          </p:cNvPr>
          <p:cNvSpPr/>
          <p:nvPr/>
        </p:nvSpPr>
        <p:spPr>
          <a:xfrm>
            <a:off x="5077492" y="0"/>
            <a:ext cx="7136939" cy="6858000"/>
          </a:xfrm>
          <a:custGeom>
            <a:avLst/>
            <a:gdLst>
              <a:gd name="csX0" fmla="*/ 1831762 w 7136939"/>
              <a:gd name="csY0" fmla="*/ 0 h 6858000"/>
              <a:gd name="csX1" fmla="*/ 7136939 w 7136939"/>
              <a:gd name="csY1" fmla="*/ 0 h 6858000"/>
              <a:gd name="csX2" fmla="*/ 7136939 w 7136939"/>
              <a:gd name="csY2" fmla="*/ 6858000 h 6858000"/>
              <a:gd name="csX3" fmla="*/ 1171470 w 7136939"/>
              <a:gd name="csY3" fmla="*/ 6858000 h 6858000"/>
              <a:gd name="csX4" fmla="*/ 1081988 w 7136939"/>
              <a:gd name="csY4" fmla="*/ 6754698 h 6858000"/>
              <a:gd name="csX5" fmla="*/ 0 w 7136939"/>
              <a:gd name="csY5" fmla="*/ 3740728 h 6858000"/>
              <a:gd name="csX6" fmla="*/ 1724285 w 7136939"/>
              <a:gd name="csY6" fmla="*/ 8446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136939" h="6858000">
                <a:moveTo>
                  <a:pt x="1831762" y="0"/>
                </a:moveTo>
                <a:lnTo>
                  <a:pt x="7136939" y="0"/>
                </a:lnTo>
                <a:lnTo>
                  <a:pt x="7136939" y="6858000"/>
                </a:lnTo>
                <a:lnTo>
                  <a:pt x="1171470" y="6858000"/>
                </a:lnTo>
                <a:lnTo>
                  <a:pt x="1081988" y="6754698"/>
                </a:lnTo>
                <a:cubicBezTo>
                  <a:pt x="406048" y="5935649"/>
                  <a:pt x="0" y="4885607"/>
                  <a:pt x="0" y="3740728"/>
                </a:cubicBezTo>
                <a:cubicBezTo>
                  <a:pt x="0" y="2268741"/>
                  <a:pt x="671221" y="953526"/>
                  <a:pt x="1724285" y="844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177816" dir="10680000" algn="tr" rotWithShape="0">
              <a:prstClr val="black">
                <a:alpha val="2241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CF1D8B6-2FE2-3ACA-1918-9A9E0586B269}"/>
              </a:ext>
            </a:extLst>
          </p:cNvPr>
          <p:cNvGrpSpPr/>
          <p:nvPr/>
        </p:nvGrpSpPr>
        <p:grpSpPr>
          <a:xfrm>
            <a:off x="6719576" y="608875"/>
            <a:ext cx="1354510" cy="1676580"/>
            <a:chOff x="6956631" y="761617"/>
            <a:chExt cx="1354510" cy="167658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F4BF55E-6848-8130-C609-B19B732B0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274264">
              <a:off x="7134418" y="761617"/>
              <a:ext cx="1176723" cy="1265381"/>
            </a:xfrm>
            <a:prstGeom prst="rect">
              <a:avLst/>
            </a:prstGeom>
          </p:spPr>
        </p:pic>
        <p:sp>
          <p:nvSpPr>
            <p:cNvPr id="16" name="Subtitle 2">
              <a:extLst>
                <a:ext uri="{FF2B5EF4-FFF2-40B4-BE49-F238E27FC236}">
                  <a16:creationId xmlns:a16="http://schemas.microsoft.com/office/drawing/2014/main" id="{EBA02131-E775-7750-500E-19B792FCC8BB}"/>
                </a:ext>
              </a:extLst>
            </p:cNvPr>
            <p:cNvSpPr txBox="1">
              <a:spLocks/>
            </p:cNvSpPr>
            <p:nvPr/>
          </p:nvSpPr>
          <p:spPr>
            <a:xfrm>
              <a:off x="6956631" y="1976136"/>
              <a:ext cx="1352223" cy="4620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900">
                <a:lnSpc>
                  <a:spcPct val="100000"/>
                </a:lnSpc>
              </a:pPr>
              <a:r>
                <a:rPr lang="en-US" sz="1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Shaped Piercing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9593A85-9126-095A-F5DC-EE0E7B953A89}"/>
              </a:ext>
            </a:extLst>
          </p:cNvPr>
          <p:cNvGrpSpPr/>
          <p:nvPr/>
        </p:nvGrpSpPr>
        <p:grpSpPr>
          <a:xfrm>
            <a:off x="8514212" y="556047"/>
            <a:ext cx="1416398" cy="1750439"/>
            <a:chOff x="8751267" y="708789"/>
            <a:chExt cx="1416398" cy="175043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83CA559-CB3D-9EB4-525D-F5B5C7E47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5381" y="708789"/>
              <a:ext cx="608169" cy="1267347"/>
            </a:xfrm>
            <a:prstGeom prst="rect">
              <a:avLst/>
            </a:prstGeom>
          </p:spPr>
        </p:pic>
        <p:sp>
          <p:nvSpPr>
            <p:cNvPr id="18" name="Subtitle 2">
              <a:extLst>
                <a:ext uri="{FF2B5EF4-FFF2-40B4-BE49-F238E27FC236}">
                  <a16:creationId xmlns:a16="http://schemas.microsoft.com/office/drawing/2014/main" id="{7E37EC59-2D91-2E74-A398-9D1688D11016}"/>
                </a:ext>
              </a:extLst>
            </p:cNvPr>
            <p:cNvSpPr txBox="1">
              <a:spLocks/>
            </p:cNvSpPr>
            <p:nvPr/>
          </p:nvSpPr>
          <p:spPr>
            <a:xfrm>
              <a:off x="8751267" y="1997167"/>
              <a:ext cx="1416398" cy="4620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900">
                <a:lnSpc>
                  <a:spcPct val="100000"/>
                </a:lnSpc>
              </a:pPr>
              <a:r>
                <a:rPr lang="en-US" sz="1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Multiple Diameters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24DDDC9-0641-6810-BB0E-038FB3D5D96C}"/>
              </a:ext>
            </a:extLst>
          </p:cNvPr>
          <p:cNvGrpSpPr/>
          <p:nvPr/>
        </p:nvGrpSpPr>
        <p:grpSpPr>
          <a:xfrm>
            <a:off x="10248342" y="945949"/>
            <a:ext cx="1352223" cy="1355860"/>
            <a:chOff x="10485397" y="1098691"/>
            <a:chExt cx="1352223" cy="135586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BA92C24-D234-009A-67E7-9C30894CD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0887" t="25110" r="24354" b="29005"/>
            <a:stretch>
              <a:fillRect/>
            </a:stretch>
          </p:blipFill>
          <p:spPr>
            <a:xfrm>
              <a:off x="10672374" y="1098691"/>
              <a:ext cx="895572" cy="875051"/>
            </a:xfrm>
            <a:prstGeom prst="rect">
              <a:avLst/>
            </a:prstGeom>
          </p:spPr>
        </p:pic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id="{4E13EEE4-53EF-CE63-1766-E95023507693}"/>
                </a:ext>
              </a:extLst>
            </p:cNvPr>
            <p:cNvSpPr txBox="1">
              <a:spLocks/>
            </p:cNvSpPr>
            <p:nvPr/>
          </p:nvSpPr>
          <p:spPr>
            <a:xfrm>
              <a:off x="10485397" y="1992490"/>
              <a:ext cx="1352223" cy="4620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900">
                <a:lnSpc>
                  <a:spcPct val="100000"/>
                </a:lnSpc>
              </a:pPr>
              <a:r>
                <a:rPr lang="en-US" sz="1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Shaped Flanges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9F3C78F-4E91-5344-6F26-8EE189813B48}"/>
              </a:ext>
            </a:extLst>
          </p:cNvPr>
          <p:cNvGrpSpPr/>
          <p:nvPr/>
        </p:nvGrpSpPr>
        <p:grpSpPr>
          <a:xfrm>
            <a:off x="6473593" y="2576275"/>
            <a:ext cx="1530680" cy="1729648"/>
            <a:chOff x="6710648" y="2729017"/>
            <a:chExt cx="1530680" cy="172964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5D1F17D-F887-14B4-EC7C-7679899C6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9162466">
              <a:off x="6758008" y="2729017"/>
              <a:ext cx="1483320" cy="1729648"/>
            </a:xfrm>
            <a:prstGeom prst="rect">
              <a:avLst/>
            </a:prstGeom>
          </p:spPr>
        </p:pic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id="{C3BFA296-B1E0-B37B-9876-5170581538C2}"/>
                </a:ext>
              </a:extLst>
            </p:cNvPr>
            <p:cNvSpPr txBox="1">
              <a:spLocks/>
            </p:cNvSpPr>
            <p:nvPr/>
          </p:nvSpPr>
          <p:spPr>
            <a:xfrm>
              <a:off x="6710648" y="4020562"/>
              <a:ext cx="1477196" cy="3511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900">
                <a:lnSpc>
                  <a:spcPct val="100000"/>
                </a:lnSpc>
              </a:pPr>
              <a:r>
                <a:rPr lang="en-US" sz="1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Side Holes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8009C53-229B-4171-586C-6066EE6028B6}"/>
              </a:ext>
            </a:extLst>
          </p:cNvPr>
          <p:cNvGrpSpPr/>
          <p:nvPr/>
        </p:nvGrpSpPr>
        <p:grpSpPr>
          <a:xfrm>
            <a:off x="8476865" y="2490827"/>
            <a:ext cx="1352223" cy="1736044"/>
            <a:chOff x="8713920" y="2643569"/>
            <a:chExt cx="1352223" cy="173604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5A97FCA-E9BC-634A-5325-E75696AC9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36872" y="2643569"/>
              <a:ext cx="1257451" cy="1466269"/>
            </a:xfrm>
            <a:prstGeom prst="rect">
              <a:avLst/>
            </a:prstGeom>
          </p:spPr>
        </p:pic>
        <p:sp>
          <p:nvSpPr>
            <p:cNvPr id="26" name="Subtitle 2">
              <a:extLst>
                <a:ext uri="{FF2B5EF4-FFF2-40B4-BE49-F238E27FC236}">
                  <a16:creationId xmlns:a16="http://schemas.microsoft.com/office/drawing/2014/main" id="{D876B4CA-B713-6F5D-3941-443FB19A6528}"/>
                </a:ext>
              </a:extLst>
            </p:cNvPr>
            <p:cNvSpPr txBox="1">
              <a:spLocks/>
            </p:cNvSpPr>
            <p:nvPr/>
          </p:nvSpPr>
          <p:spPr>
            <a:xfrm>
              <a:off x="8713920" y="4028450"/>
              <a:ext cx="1352223" cy="3511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900">
                <a:lnSpc>
                  <a:spcPct val="100000"/>
                </a:lnSpc>
              </a:pPr>
              <a:r>
                <a:rPr lang="en-US" sz="1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Slotting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04B516F-D057-A7EE-49A3-A8B2E18A7D4D}"/>
              </a:ext>
            </a:extLst>
          </p:cNvPr>
          <p:cNvGrpSpPr/>
          <p:nvPr/>
        </p:nvGrpSpPr>
        <p:grpSpPr>
          <a:xfrm>
            <a:off x="10216755" y="2643996"/>
            <a:ext cx="1352223" cy="1606712"/>
            <a:chOff x="10453810" y="2796738"/>
            <a:chExt cx="1352223" cy="160671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7799380-4163-4940-97B0-EB3816D9F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606330" y="2796738"/>
              <a:ext cx="1119462" cy="1305365"/>
            </a:xfrm>
            <a:prstGeom prst="rect">
              <a:avLst/>
            </a:prstGeom>
          </p:spPr>
        </p:pic>
        <p:sp>
          <p:nvSpPr>
            <p:cNvPr id="28" name="Subtitle 2">
              <a:extLst>
                <a:ext uri="{FF2B5EF4-FFF2-40B4-BE49-F238E27FC236}">
                  <a16:creationId xmlns:a16="http://schemas.microsoft.com/office/drawing/2014/main" id="{CB0E40D1-DCF9-36AF-A402-C604DAC941B0}"/>
                </a:ext>
              </a:extLst>
            </p:cNvPr>
            <p:cNvSpPr txBox="1">
              <a:spLocks/>
            </p:cNvSpPr>
            <p:nvPr/>
          </p:nvSpPr>
          <p:spPr>
            <a:xfrm>
              <a:off x="10453810" y="4052287"/>
              <a:ext cx="1352223" cy="3511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900">
                <a:lnSpc>
                  <a:spcPct val="100000"/>
                </a:lnSpc>
              </a:pPr>
              <a:r>
                <a:rPr lang="en-US" sz="1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Knurling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CF6B0B3-AC25-09AB-8714-C59DF5CDD361}"/>
              </a:ext>
            </a:extLst>
          </p:cNvPr>
          <p:cNvGrpSpPr/>
          <p:nvPr/>
        </p:nvGrpSpPr>
        <p:grpSpPr>
          <a:xfrm>
            <a:off x="6459462" y="4433881"/>
            <a:ext cx="2159013" cy="1915442"/>
            <a:chOff x="6696517" y="4586623"/>
            <a:chExt cx="2159013" cy="1915442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7AD6ACA1-B4FA-6A8A-FCC4-511EB667C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8931903">
              <a:off x="7106400" y="4586623"/>
              <a:ext cx="1264289" cy="1474243"/>
            </a:xfrm>
            <a:prstGeom prst="rect">
              <a:avLst/>
            </a:prstGeom>
          </p:spPr>
        </p:pic>
        <p:sp>
          <p:nvSpPr>
            <p:cNvPr id="32" name="Subtitle 2">
              <a:extLst>
                <a:ext uri="{FF2B5EF4-FFF2-40B4-BE49-F238E27FC236}">
                  <a16:creationId xmlns:a16="http://schemas.microsoft.com/office/drawing/2014/main" id="{BCCAF9EB-C8F7-3F18-4A2F-142D3DBBE6C6}"/>
                </a:ext>
              </a:extLst>
            </p:cNvPr>
            <p:cNvSpPr txBox="1">
              <a:spLocks/>
            </p:cNvSpPr>
            <p:nvPr/>
          </p:nvSpPr>
          <p:spPr>
            <a:xfrm>
              <a:off x="6714796" y="5573335"/>
              <a:ext cx="2124173" cy="3511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900">
                <a:lnSpc>
                  <a:spcPct val="100000"/>
                </a:lnSpc>
              </a:pPr>
              <a:r>
                <a:rPr lang="en-US" sz="1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Bead Diameters</a:t>
              </a:r>
            </a:p>
          </p:txBody>
        </p:sp>
        <p:sp>
          <p:nvSpPr>
            <p:cNvPr id="34" name="Subtitle 2">
              <a:extLst>
                <a:ext uri="{FF2B5EF4-FFF2-40B4-BE49-F238E27FC236}">
                  <a16:creationId xmlns:a16="http://schemas.microsoft.com/office/drawing/2014/main" id="{A4D6383C-5A36-E97A-3E08-C69B4D9290B6}"/>
                </a:ext>
              </a:extLst>
            </p:cNvPr>
            <p:cNvSpPr txBox="1">
              <a:spLocks/>
            </p:cNvSpPr>
            <p:nvPr/>
          </p:nvSpPr>
          <p:spPr>
            <a:xfrm>
              <a:off x="6696517" y="5856985"/>
              <a:ext cx="2159013" cy="34720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900">
                <a:lnSpc>
                  <a:spcPct val="100000"/>
                </a:lnSpc>
              </a:pPr>
              <a:r>
                <a:rPr lang="en-US" sz="1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Crimp Forming</a:t>
              </a:r>
            </a:p>
          </p:txBody>
        </p:sp>
        <p:sp>
          <p:nvSpPr>
            <p:cNvPr id="35" name="Subtitle 2">
              <a:extLst>
                <a:ext uri="{FF2B5EF4-FFF2-40B4-BE49-F238E27FC236}">
                  <a16:creationId xmlns:a16="http://schemas.microsoft.com/office/drawing/2014/main" id="{88865967-F0C2-2D51-6B85-E150B185F508}"/>
                </a:ext>
              </a:extLst>
            </p:cNvPr>
            <p:cNvSpPr txBox="1">
              <a:spLocks/>
            </p:cNvSpPr>
            <p:nvPr/>
          </p:nvSpPr>
          <p:spPr>
            <a:xfrm>
              <a:off x="6986431" y="6150902"/>
              <a:ext cx="1352223" cy="3511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900">
                <a:lnSpc>
                  <a:spcPct val="100000"/>
                </a:lnSpc>
              </a:pPr>
              <a:r>
                <a:rPr lang="en-US" sz="1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Coining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844C2A5-2837-0BF2-7D02-D4BD4EEA0C92}"/>
              </a:ext>
            </a:extLst>
          </p:cNvPr>
          <p:cNvGrpSpPr/>
          <p:nvPr/>
        </p:nvGrpSpPr>
        <p:grpSpPr>
          <a:xfrm>
            <a:off x="8700589" y="4492069"/>
            <a:ext cx="1352223" cy="1608928"/>
            <a:chOff x="8937644" y="4644811"/>
            <a:chExt cx="1352223" cy="1608928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9A3F7BCC-AB4B-6F96-7008-25DE152C4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064304" y="4644811"/>
              <a:ext cx="1048548" cy="1222676"/>
            </a:xfrm>
            <a:prstGeom prst="rect">
              <a:avLst/>
            </a:prstGeom>
          </p:spPr>
        </p:pic>
        <p:sp>
          <p:nvSpPr>
            <p:cNvPr id="37" name="Subtitle 2">
              <a:extLst>
                <a:ext uri="{FF2B5EF4-FFF2-40B4-BE49-F238E27FC236}">
                  <a16:creationId xmlns:a16="http://schemas.microsoft.com/office/drawing/2014/main" id="{669EC70B-6D8B-F7FD-968B-2D0F16E5C5F3}"/>
                </a:ext>
              </a:extLst>
            </p:cNvPr>
            <p:cNvSpPr txBox="1">
              <a:spLocks/>
            </p:cNvSpPr>
            <p:nvPr/>
          </p:nvSpPr>
          <p:spPr>
            <a:xfrm>
              <a:off x="8937644" y="5902576"/>
              <a:ext cx="1352223" cy="3511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900">
                <a:lnSpc>
                  <a:spcPct val="100000"/>
                </a:lnSpc>
              </a:pPr>
              <a:r>
                <a:rPr lang="en-US" sz="1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Tabs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B6D8F66-4FCC-EAF3-82DE-51C85E762D40}"/>
              </a:ext>
            </a:extLst>
          </p:cNvPr>
          <p:cNvGrpSpPr/>
          <p:nvPr/>
        </p:nvGrpSpPr>
        <p:grpSpPr>
          <a:xfrm>
            <a:off x="10234543" y="4291548"/>
            <a:ext cx="1356940" cy="1831371"/>
            <a:chOff x="10471598" y="4444290"/>
            <a:chExt cx="1356940" cy="1831371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C011A96F-F475-8C09-603C-3DD732E7C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0554018" y="4444290"/>
              <a:ext cx="1274520" cy="1486174"/>
            </a:xfrm>
            <a:prstGeom prst="rect">
              <a:avLst/>
            </a:prstGeom>
          </p:spPr>
        </p:pic>
        <p:sp>
          <p:nvSpPr>
            <p:cNvPr id="41" name="Subtitle 2">
              <a:extLst>
                <a:ext uri="{FF2B5EF4-FFF2-40B4-BE49-F238E27FC236}">
                  <a16:creationId xmlns:a16="http://schemas.microsoft.com/office/drawing/2014/main" id="{17BA54C3-2D37-88F0-1E2D-80A8DE0D6EC4}"/>
                </a:ext>
              </a:extLst>
            </p:cNvPr>
            <p:cNvSpPr txBox="1">
              <a:spLocks/>
            </p:cNvSpPr>
            <p:nvPr/>
          </p:nvSpPr>
          <p:spPr>
            <a:xfrm>
              <a:off x="10471598" y="5924498"/>
              <a:ext cx="1352223" cy="35116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900">
                <a:lnSpc>
                  <a:spcPct val="100000"/>
                </a:lnSpc>
              </a:pPr>
              <a:r>
                <a:rPr lang="en-US" sz="1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Tapers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4889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DF478-947B-EC75-1F0D-5351C0703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ectangle 157">
            <a:extLst>
              <a:ext uri="{FF2B5EF4-FFF2-40B4-BE49-F238E27FC236}">
                <a16:creationId xmlns:a16="http://schemas.microsoft.com/office/drawing/2014/main" id="{6A6476BD-4BF2-958B-169B-122BEA5BD9C2}"/>
              </a:ext>
            </a:extLst>
          </p:cNvPr>
          <p:cNvSpPr/>
          <p:nvPr/>
        </p:nvSpPr>
        <p:spPr>
          <a:xfrm>
            <a:off x="0" y="152401"/>
            <a:ext cx="12192000" cy="6705599"/>
          </a:xfrm>
          <a:prstGeom prst="rect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A5A5C03E-04F8-E47A-1D07-250FAF75CAC8}"/>
              </a:ext>
            </a:extLst>
          </p:cNvPr>
          <p:cNvSpPr/>
          <p:nvPr/>
        </p:nvSpPr>
        <p:spPr>
          <a:xfrm>
            <a:off x="0" y="1"/>
            <a:ext cx="12192000" cy="3093331"/>
          </a:xfrm>
          <a:prstGeom prst="rect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1951612-8547-42F4-FD9E-A32EB7FA8559}"/>
              </a:ext>
            </a:extLst>
          </p:cNvPr>
          <p:cNvGrpSpPr/>
          <p:nvPr/>
        </p:nvGrpSpPr>
        <p:grpSpPr>
          <a:xfrm>
            <a:off x="6476664" y="1682273"/>
            <a:ext cx="2700158" cy="4971788"/>
            <a:chOff x="1093693" y="889747"/>
            <a:chExt cx="3289464" cy="5078506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80B1503E-ADB6-0781-76C5-3DBDD81E3E0F}"/>
                </a:ext>
              </a:extLst>
            </p:cNvPr>
            <p:cNvGrpSpPr/>
            <p:nvPr/>
          </p:nvGrpSpPr>
          <p:grpSpPr>
            <a:xfrm>
              <a:off x="1093693" y="889747"/>
              <a:ext cx="3289463" cy="5078506"/>
              <a:chOff x="1093694" y="889747"/>
              <a:chExt cx="2832848" cy="507850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0" name="Rounded Rectangle 149">
                <a:extLst>
                  <a:ext uri="{FF2B5EF4-FFF2-40B4-BE49-F238E27FC236}">
                    <a16:creationId xmlns:a16="http://schemas.microsoft.com/office/drawing/2014/main" id="{A7E4731A-53E9-2D2E-90AF-45D5D343294F}"/>
                  </a:ext>
                </a:extLst>
              </p:cNvPr>
              <p:cNvSpPr/>
              <p:nvPr/>
            </p:nvSpPr>
            <p:spPr>
              <a:xfrm>
                <a:off x="1093694" y="889747"/>
                <a:ext cx="2832847" cy="5078506"/>
              </a:xfrm>
              <a:prstGeom prst="roundRect">
                <a:avLst/>
              </a:prstGeom>
              <a:solidFill>
                <a:srgbClr val="2D317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Freeform 150">
                <a:extLst>
                  <a:ext uri="{FF2B5EF4-FFF2-40B4-BE49-F238E27FC236}">
                    <a16:creationId xmlns:a16="http://schemas.microsoft.com/office/drawing/2014/main" id="{E2F69161-737F-E885-F7A5-01C3A1FD89C2}"/>
                  </a:ext>
                </a:extLst>
              </p:cNvPr>
              <p:cNvSpPr/>
              <p:nvPr/>
            </p:nvSpPr>
            <p:spPr>
              <a:xfrm>
                <a:off x="1093694" y="1563427"/>
                <a:ext cx="2832848" cy="4404826"/>
              </a:xfrm>
              <a:custGeom>
                <a:avLst/>
                <a:gdLst>
                  <a:gd name="csX0" fmla="*/ 2657102 w 2832848"/>
                  <a:gd name="csY0" fmla="*/ 0 h 4404826"/>
                  <a:gd name="csX1" fmla="*/ 2832848 w 2832848"/>
                  <a:gd name="csY1" fmla="*/ 4150 h 4404826"/>
                  <a:gd name="csX2" fmla="*/ 2832848 w 2832848"/>
                  <a:gd name="csY2" fmla="*/ 4404826 h 4404826"/>
                  <a:gd name="csX3" fmla="*/ 0 w 2832848"/>
                  <a:gd name="csY3" fmla="*/ 4404826 h 4404826"/>
                  <a:gd name="csX4" fmla="*/ 0 w 2832848"/>
                  <a:gd name="csY4" fmla="*/ 786805 h 4404826"/>
                  <a:gd name="csX5" fmla="*/ 38812 w 2832848"/>
                  <a:gd name="csY5" fmla="*/ 761000 h 4404826"/>
                  <a:gd name="csX6" fmla="*/ 151437 w 2832848"/>
                  <a:gd name="csY6" fmla="*/ 586620 h 4404826"/>
                  <a:gd name="csX7" fmla="*/ 2657102 w 2832848"/>
                  <a:gd name="csY7" fmla="*/ 0 h 440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832848" h="4404826">
                    <a:moveTo>
                      <a:pt x="2657102" y="0"/>
                    </a:moveTo>
                    <a:lnTo>
                      <a:pt x="2832848" y="4150"/>
                    </a:lnTo>
                    <a:lnTo>
                      <a:pt x="2832848" y="4404826"/>
                    </a:lnTo>
                    <a:lnTo>
                      <a:pt x="0" y="4404826"/>
                    </a:lnTo>
                    <a:lnTo>
                      <a:pt x="0" y="786805"/>
                    </a:lnTo>
                    <a:lnTo>
                      <a:pt x="38812" y="761000"/>
                    </a:lnTo>
                    <a:cubicBezTo>
                      <a:pt x="112008" y="705905"/>
                      <a:pt x="151437" y="647335"/>
                      <a:pt x="151437" y="586620"/>
                    </a:cubicBezTo>
                    <a:cubicBezTo>
                      <a:pt x="151437" y="262805"/>
                      <a:pt x="1272972" y="0"/>
                      <a:pt x="265710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CAFFC184-CB2C-F1D3-09E9-CE7218501181}"/>
                </a:ext>
              </a:extLst>
            </p:cNvPr>
            <p:cNvSpPr txBox="1"/>
            <p:nvPr/>
          </p:nvSpPr>
          <p:spPr>
            <a:xfrm>
              <a:off x="1093693" y="1043132"/>
              <a:ext cx="3289462" cy="4715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24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MILLIMETERS</a:t>
              </a:r>
              <a:endPara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8A22F3B-D913-459C-2657-E02FF7785B06}"/>
                </a:ext>
              </a:extLst>
            </p:cNvPr>
            <p:cNvSpPr txBox="1"/>
            <p:nvPr/>
          </p:nvSpPr>
          <p:spPr>
            <a:xfrm>
              <a:off x="1093693" y="1904122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0.127 to 49.3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FF050AE2-24C5-F5A9-EA7F-F981014FECFA}"/>
                </a:ext>
              </a:extLst>
            </p:cNvPr>
            <p:cNvSpPr txBox="1"/>
            <p:nvPr/>
          </p:nvSpPr>
          <p:spPr>
            <a:xfrm>
              <a:off x="1093693" y="2353857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0.15 to 49.5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A9E48688-CDD3-313E-27DA-AFF502E78399}"/>
                </a:ext>
              </a:extLst>
            </p:cNvPr>
            <p:cNvSpPr txBox="1"/>
            <p:nvPr/>
          </p:nvSpPr>
          <p:spPr>
            <a:xfrm>
              <a:off x="1093693" y="2803592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0.0127 to 0.56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7F54BE2-9CC3-E6C2-FBD4-D0041AE19080}"/>
                </a:ext>
              </a:extLst>
            </p:cNvPr>
            <p:cNvSpPr txBox="1"/>
            <p:nvPr/>
          </p:nvSpPr>
          <p:spPr>
            <a:xfrm>
              <a:off x="1093693" y="3253327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0.33 to 57.2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95E2A7D6-9DC7-4EC4-848B-B10305D92D5B}"/>
                </a:ext>
              </a:extLst>
            </p:cNvPr>
            <p:cNvSpPr txBox="1"/>
            <p:nvPr/>
          </p:nvSpPr>
          <p:spPr>
            <a:xfrm>
              <a:off x="1093693" y="3703062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0.004 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31396334-84FF-F828-95AF-F6CA0700D844}"/>
                </a:ext>
              </a:extLst>
            </p:cNvPr>
            <p:cNvSpPr txBox="1"/>
            <p:nvPr/>
          </p:nvSpPr>
          <p:spPr>
            <a:xfrm>
              <a:off x="1093693" y="4156521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0.00127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4218BDDB-37C3-B9ED-3CA4-D2666051BE9C}"/>
                </a:ext>
              </a:extLst>
            </p:cNvPr>
            <p:cNvSpPr txBox="1"/>
            <p:nvPr/>
          </p:nvSpPr>
          <p:spPr>
            <a:xfrm>
              <a:off x="1093693" y="4609980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0.0127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D8ABE826-D918-2D42-4E2B-4B21EC991DDC}"/>
                </a:ext>
              </a:extLst>
            </p:cNvPr>
            <p:cNvSpPr txBox="1"/>
            <p:nvPr/>
          </p:nvSpPr>
          <p:spPr>
            <a:xfrm>
              <a:off x="1093693" y="5063439"/>
              <a:ext cx="32894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-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6CEA2685-25C3-279F-7DD9-F73015A8C697}"/>
              </a:ext>
            </a:extLst>
          </p:cNvPr>
          <p:cNvGrpSpPr/>
          <p:nvPr/>
        </p:nvGrpSpPr>
        <p:grpSpPr>
          <a:xfrm>
            <a:off x="3933053" y="1682273"/>
            <a:ext cx="2700158" cy="4971788"/>
            <a:chOff x="1093693" y="889747"/>
            <a:chExt cx="3289464" cy="5078506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94391666-1A46-D8B4-68B0-2D6ADC815225}"/>
                </a:ext>
              </a:extLst>
            </p:cNvPr>
            <p:cNvGrpSpPr/>
            <p:nvPr/>
          </p:nvGrpSpPr>
          <p:grpSpPr>
            <a:xfrm>
              <a:off x="1093693" y="889747"/>
              <a:ext cx="3289463" cy="5078506"/>
              <a:chOff x="1093694" y="889747"/>
              <a:chExt cx="2832848" cy="507850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36" name="Rounded Rectangle 135">
                <a:extLst>
                  <a:ext uri="{FF2B5EF4-FFF2-40B4-BE49-F238E27FC236}">
                    <a16:creationId xmlns:a16="http://schemas.microsoft.com/office/drawing/2014/main" id="{B5397C5E-60BC-C2D9-B317-CDD9C749C3AA}"/>
                  </a:ext>
                </a:extLst>
              </p:cNvPr>
              <p:cNvSpPr/>
              <p:nvPr/>
            </p:nvSpPr>
            <p:spPr>
              <a:xfrm>
                <a:off x="1093694" y="889747"/>
                <a:ext cx="2832847" cy="5078506"/>
              </a:xfrm>
              <a:prstGeom prst="roundRect">
                <a:avLst/>
              </a:prstGeom>
              <a:solidFill>
                <a:srgbClr val="2D317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Freeform 136">
                <a:extLst>
                  <a:ext uri="{FF2B5EF4-FFF2-40B4-BE49-F238E27FC236}">
                    <a16:creationId xmlns:a16="http://schemas.microsoft.com/office/drawing/2014/main" id="{006B0C17-226E-09B4-BCA4-7A6CF9125EBA}"/>
                  </a:ext>
                </a:extLst>
              </p:cNvPr>
              <p:cNvSpPr/>
              <p:nvPr/>
            </p:nvSpPr>
            <p:spPr>
              <a:xfrm>
                <a:off x="1093694" y="1563427"/>
                <a:ext cx="2832848" cy="4404826"/>
              </a:xfrm>
              <a:custGeom>
                <a:avLst/>
                <a:gdLst>
                  <a:gd name="csX0" fmla="*/ 2657102 w 2832848"/>
                  <a:gd name="csY0" fmla="*/ 0 h 4404826"/>
                  <a:gd name="csX1" fmla="*/ 2832848 w 2832848"/>
                  <a:gd name="csY1" fmla="*/ 4150 h 4404826"/>
                  <a:gd name="csX2" fmla="*/ 2832848 w 2832848"/>
                  <a:gd name="csY2" fmla="*/ 4404826 h 4404826"/>
                  <a:gd name="csX3" fmla="*/ 0 w 2832848"/>
                  <a:gd name="csY3" fmla="*/ 4404826 h 4404826"/>
                  <a:gd name="csX4" fmla="*/ 0 w 2832848"/>
                  <a:gd name="csY4" fmla="*/ 786805 h 4404826"/>
                  <a:gd name="csX5" fmla="*/ 38812 w 2832848"/>
                  <a:gd name="csY5" fmla="*/ 761000 h 4404826"/>
                  <a:gd name="csX6" fmla="*/ 151437 w 2832848"/>
                  <a:gd name="csY6" fmla="*/ 586620 h 4404826"/>
                  <a:gd name="csX7" fmla="*/ 2657102 w 2832848"/>
                  <a:gd name="csY7" fmla="*/ 0 h 440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832848" h="4404826">
                    <a:moveTo>
                      <a:pt x="2657102" y="0"/>
                    </a:moveTo>
                    <a:lnTo>
                      <a:pt x="2832848" y="4150"/>
                    </a:lnTo>
                    <a:lnTo>
                      <a:pt x="2832848" y="4404826"/>
                    </a:lnTo>
                    <a:lnTo>
                      <a:pt x="0" y="4404826"/>
                    </a:lnTo>
                    <a:lnTo>
                      <a:pt x="0" y="786805"/>
                    </a:lnTo>
                    <a:lnTo>
                      <a:pt x="38812" y="761000"/>
                    </a:lnTo>
                    <a:cubicBezTo>
                      <a:pt x="112008" y="705905"/>
                      <a:pt x="151437" y="647335"/>
                      <a:pt x="151437" y="586620"/>
                    </a:cubicBezTo>
                    <a:cubicBezTo>
                      <a:pt x="151437" y="262805"/>
                      <a:pt x="1272972" y="0"/>
                      <a:pt x="265710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EF5D01E9-3399-4F3E-9F5D-FDDB0191B0D0}"/>
                </a:ext>
              </a:extLst>
            </p:cNvPr>
            <p:cNvSpPr txBox="1"/>
            <p:nvPr/>
          </p:nvSpPr>
          <p:spPr>
            <a:xfrm>
              <a:off x="1093693" y="1043132"/>
              <a:ext cx="3289462" cy="4715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24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INCHES</a:t>
              </a:r>
              <a:endPara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87C900E-EBF6-2AC9-2333-D8A82822D435}"/>
                </a:ext>
              </a:extLst>
            </p:cNvPr>
            <p:cNvSpPr txBox="1"/>
            <p:nvPr/>
          </p:nvSpPr>
          <p:spPr>
            <a:xfrm>
              <a:off x="1093693" y="1904122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0.005 to 1.945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D3A08DA-AD73-A201-7FD2-9D80BEC84645}"/>
                </a:ext>
              </a:extLst>
            </p:cNvPr>
            <p:cNvSpPr txBox="1"/>
            <p:nvPr/>
          </p:nvSpPr>
          <p:spPr>
            <a:xfrm>
              <a:off x="1093693" y="2353857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0.006 to 1.950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CA83F223-28CA-522D-4631-1E24AACCF830}"/>
                </a:ext>
              </a:extLst>
            </p:cNvPr>
            <p:cNvSpPr txBox="1"/>
            <p:nvPr/>
          </p:nvSpPr>
          <p:spPr>
            <a:xfrm>
              <a:off x="1093693" y="2803592"/>
              <a:ext cx="3289462" cy="3458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0.0005 </a:t>
              </a:r>
              <a:r>
                <a:rPr lang="en-PH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to 0.022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4EC8ADB6-5651-4D47-7C5D-D1417BFF6839}"/>
                </a:ext>
              </a:extLst>
            </p:cNvPr>
            <p:cNvSpPr txBox="1"/>
            <p:nvPr/>
          </p:nvSpPr>
          <p:spPr>
            <a:xfrm>
              <a:off x="1093693" y="3253327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0.013 to 2.250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C084EB40-4B77-694C-470D-C874D3F1AF7A}"/>
                </a:ext>
              </a:extLst>
            </p:cNvPr>
            <p:cNvSpPr txBox="1"/>
            <p:nvPr/>
          </p:nvSpPr>
          <p:spPr>
            <a:xfrm>
              <a:off x="1093693" y="3703062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As low as ± 0.00015 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5E6CB544-FCA3-9153-8A4D-03CADC0D52A6}"/>
                </a:ext>
              </a:extLst>
            </p:cNvPr>
            <p:cNvSpPr txBox="1"/>
            <p:nvPr/>
          </p:nvSpPr>
          <p:spPr>
            <a:xfrm>
              <a:off x="1093693" y="4156521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As low as ± .000050 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08D5BF85-6CA4-1DEC-FF3E-FE3A3397BFCC}"/>
                </a:ext>
              </a:extLst>
            </p:cNvPr>
            <p:cNvSpPr txBox="1"/>
            <p:nvPr/>
          </p:nvSpPr>
          <p:spPr>
            <a:xfrm>
              <a:off x="1093693" y="4609980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As low as ± 0.0005 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1F6E6B3-97EE-0A71-13CF-037CA81C4EB0}"/>
                </a:ext>
              </a:extLst>
            </p:cNvPr>
            <p:cNvSpPr txBox="1"/>
            <p:nvPr/>
          </p:nvSpPr>
          <p:spPr>
            <a:xfrm>
              <a:off x="1093693" y="5063439"/>
              <a:ext cx="32894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55:1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1C84C2B0-2193-11AD-FA2E-59A9BC368E9B}"/>
              </a:ext>
            </a:extLst>
          </p:cNvPr>
          <p:cNvGrpSpPr/>
          <p:nvPr/>
        </p:nvGrpSpPr>
        <p:grpSpPr>
          <a:xfrm>
            <a:off x="651804" y="1682273"/>
            <a:ext cx="3526241" cy="4971788"/>
            <a:chOff x="1093693" y="889747"/>
            <a:chExt cx="3289464" cy="5078506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76DCB5B9-0011-0348-16D8-3552F73BBE27}"/>
                </a:ext>
              </a:extLst>
            </p:cNvPr>
            <p:cNvGrpSpPr/>
            <p:nvPr/>
          </p:nvGrpSpPr>
          <p:grpSpPr>
            <a:xfrm>
              <a:off x="1093693" y="889747"/>
              <a:ext cx="3289463" cy="5078506"/>
              <a:chOff x="1093694" y="889747"/>
              <a:chExt cx="2832848" cy="507850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2" name="Rounded Rectangle 101">
                <a:extLst>
                  <a:ext uri="{FF2B5EF4-FFF2-40B4-BE49-F238E27FC236}">
                    <a16:creationId xmlns:a16="http://schemas.microsoft.com/office/drawing/2014/main" id="{A219B501-1FE7-701A-98C9-BBCE4254C85E}"/>
                  </a:ext>
                </a:extLst>
              </p:cNvPr>
              <p:cNvSpPr/>
              <p:nvPr/>
            </p:nvSpPr>
            <p:spPr>
              <a:xfrm>
                <a:off x="1093694" y="889747"/>
                <a:ext cx="2832847" cy="5078506"/>
              </a:xfrm>
              <a:prstGeom prst="roundRect">
                <a:avLst/>
              </a:prstGeom>
              <a:solidFill>
                <a:srgbClr val="2D317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Freeform 112">
                <a:extLst>
                  <a:ext uri="{FF2B5EF4-FFF2-40B4-BE49-F238E27FC236}">
                    <a16:creationId xmlns:a16="http://schemas.microsoft.com/office/drawing/2014/main" id="{E14DCBBE-1265-4874-F599-B9C39D09AA76}"/>
                  </a:ext>
                </a:extLst>
              </p:cNvPr>
              <p:cNvSpPr/>
              <p:nvPr/>
            </p:nvSpPr>
            <p:spPr>
              <a:xfrm>
                <a:off x="1093694" y="1563427"/>
                <a:ext cx="2832848" cy="4404826"/>
              </a:xfrm>
              <a:custGeom>
                <a:avLst/>
                <a:gdLst>
                  <a:gd name="csX0" fmla="*/ 2657102 w 2832848"/>
                  <a:gd name="csY0" fmla="*/ 0 h 4404826"/>
                  <a:gd name="csX1" fmla="*/ 2832848 w 2832848"/>
                  <a:gd name="csY1" fmla="*/ 4150 h 4404826"/>
                  <a:gd name="csX2" fmla="*/ 2832848 w 2832848"/>
                  <a:gd name="csY2" fmla="*/ 4404826 h 4404826"/>
                  <a:gd name="csX3" fmla="*/ 0 w 2832848"/>
                  <a:gd name="csY3" fmla="*/ 4404826 h 4404826"/>
                  <a:gd name="csX4" fmla="*/ 0 w 2832848"/>
                  <a:gd name="csY4" fmla="*/ 786805 h 4404826"/>
                  <a:gd name="csX5" fmla="*/ 38812 w 2832848"/>
                  <a:gd name="csY5" fmla="*/ 761000 h 4404826"/>
                  <a:gd name="csX6" fmla="*/ 151437 w 2832848"/>
                  <a:gd name="csY6" fmla="*/ 586620 h 4404826"/>
                  <a:gd name="csX7" fmla="*/ 2657102 w 2832848"/>
                  <a:gd name="csY7" fmla="*/ 0 h 44048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832848" h="4404826">
                    <a:moveTo>
                      <a:pt x="2657102" y="0"/>
                    </a:moveTo>
                    <a:lnTo>
                      <a:pt x="2832848" y="4150"/>
                    </a:lnTo>
                    <a:lnTo>
                      <a:pt x="2832848" y="4404826"/>
                    </a:lnTo>
                    <a:lnTo>
                      <a:pt x="0" y="4404826"/>
                    </a:lnTo>
                    <a:lnTo>
                      <a:pt x="0" y="786805"/>
                    </a:lnTo>
                    <a:lnTo>
                      <a:pt x="38812" y="761000"/>
                    </a:lnTo>
                    <a:cubicBezTo>
                      <a:pt x="112008" y="705905"/>
                      <a:pt x="151437" y="647335"/>
                      <a:pt x="151437" y="586620"/>
                    </a:cubicBezTo>
                    <a:cubicBezTo>
                      <a:pt x="151437" y="262805"/>
                      <a:pt x="1272972" y="0"/>
                      <a:pt x="265710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039CD80-1D39-D2CB-3E16-34A5C333A862}"/>
                </a:ext>
              </a:extLst>
            </p:cNvPr>
            <p:cNvSpPr txBox="1"/>
            <p:nvPr/>
          </p:nvSpPr>
          <p:spPr>
            <a:xfrm>
              <a:off x="1093693" y="1043132"/>
              <a:ext cx="3289462" cy="4715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24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RANGE</a:t>
              </a:r>
              <a:endPara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8BE20AE-87C3-2AA0-2154-2BA03F7A2A36}"/>
                </a:ext>
              </a:extLst>
            </p:cNvPr>
            <p:cNvSpPr txBox="1"/>
            <p:nvPr/>
          </p:nvSpPr>
          <p:spPr>
            <a:xfrm>
              <a:off x="1093693" y="1904122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I.D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39C3E64-4448-3A14-4F2C-96F2D5FD4FE3}"/>
                </a:ext>
              </a:extLst>
            </p:cNvPr>
            <p:cNvSpPr txBox="1"/>
            <p:nvPr/>
          </p:nvSpPr>
          <p:spPr>
            <a:xfrm>
              <a:off x="1093693" y="2353857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O.D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31BE13E-911D-6A27-3AFC-8BBA77FF8463}"/>
                </a:ext>
              </a:extLst>
            </p:cNvPr>
            <p:cNvSpPr txBox="1"/>
            <p:nvPr/>
          </p:nvSpPr>
          <p:spPr>
            <a:xfrm>
              <a:off x="1093693" y="2803592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Wall Thickness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2BF9F58-90A6-273C-6229-72A08D80EA7D}"/>
                </a:ext>
              </a:extLst>
            </p:cNvPr>
            <p:cNvSpPr txBox="1"/>
            <p:nvPr/>
          </p:nvSpPr>
          <p:spPr>
            <a:xfrm>
              <a:off x="1093693" y="3253327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Length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CC89AEE-92C0-30FB-D4BE-064953CCC234}"/>
                </a:ext>
              </a:extLst>
            </p:cNvPr>
            <p:cNvSpPr txBox="1"/>
            <p:nvPr/>
          </p:nvSpPr>
          <p:spPr>
            <a:xfrm>
              <a:off x="1093693" y="3703062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Finished Part Tolerance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3F0824C-516F-14FA-2596-E060F1D57F23}"/>
                </a:ext>
              </a:extLst>
            </p:cNvPr>
            <p:cNvSpPr txBox="1"/>
            <p:nvPr/>
          </p:nvSpPr>
          <p:spPr>
            <a:xfrm>
              <a:off x="1093693" y="4156521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ID/OD Tolerance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9407B2E0-5721-1C07-4DB5-C583C4A9AB43}"/>
                </a:ext>
              </a:extLst>
            </p:cNvPr>
            <p:cNvSpPr txBox="1"/>
            <p:nvPr/>
          </p:nvSpPr>
          <p:spPr>
            <a:xfrm>
              <a:off x="1093693" y="4609980"/>
              <a:ext cx="328946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Length Tolerance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69B41DC-DAD5-49F7-70AB-30B03F4F1ED6}"/>
                </a:ext>
              </a:extLst>
            </p:cNvPr>
            <p:cNvSpPr txBox="1"/>
            <p:nvPr/>
          </p:nvSpPr>
          <p:spPr>
            <a:xfrm>
              <a:off x="1093693" y="4991589"/>
              <a:ext cx="328946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Length to Diameter Ratio exceeds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D0B15DA1-05B7-39CE-DE76-44E16F11A4D1}"/>
              </a:ext>
            </a:extLst>
          </p:cNvPr>
          <p:cNvSpPr/>
          <p:nvPr/>
        </p:nvSpPr>
        <p:spPr>
          <a:xfrm>
            <a:off x="651803" y="6277898"/>
            <a:ext cx="8525017" cy="4980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C44D5D5-F002-9CFF-C71A-3F7C19C2EABA}"/>
              </a:ext>
            </a:extLst>
          </p:cNvPr>
          <p:cNvSpPr txBox="1"/>
          <p:nvPr/>
        </p:nvSpPr>
        <p:spPr>
          <a:xfrm>
            <a:off x="3045291" y="6374769"/>
            <a:ext cx="3738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Surface finish to 10 microinches </a:t>
            </a:r>
            <a:r>
              <a:rPr lang="en-PH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</a:t>
            </a: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D091B7AC-74C3-D6EB-E293-7FF029DCE6B4}"/>
              </a:ext>
            </a:extLst>
          </p:cNvPr>
          <p:cNvSpPr txBox="1"/>
          <p:nvPr/>
        </p:nvSpPr>
        <p:spPr>
          <a:xfrm>
            <a:off x="267284" y="366692"/>
            <a:ext cx="117043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BRAXTON’S RANGE OF SIZES AND TOLERANCES THAT ARE POSSIBLE BY USING BRAXTON’S UNIQUE DEEP DRAWING TECHNIQUES. </a:t>
            </a:r>
            <a:endParaRPr lang="en-US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6" name="Subtitle 2">
            <a:extLst>
              <a:ext uri="{FF2B5EF4-FFF2-40B4-BE49-F238E27FC236}">
                <a16:creationId xmlns:a16="http://schemas.microsoft.com/office/drawing/2014/main" id="{E9B3C3B8-F74B-8061-574B-C380A4EECC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33156" y="3620781"/>
            <a:ext cx="2438448" cy="1533547"/>
          </a:xfrm>
        </p:spPr>
        <p:txBody>
          <a:bodyPr>
            <a:noAutofit/>
          </a:bodyPr>
          <a:lstStyle/>
          <a:p>
            <a:pPr marL="36900" algn="l">
              <a:lnSpc>
                <a:spcPct val="150000"/>
              </a:lnSpc>
            </a:pPr>
            <a:r>
              <a:rPr lang="en-US" sz="2000" b="1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Length to diameter ratios greater than 55:1 is attainable </a:t>
            </a:r>
          </a:p>
          <a:p>
            <a:pPr marL="36900" algn="l">
              <a:lnSpc>
                <a:spcPct val="150000"/>
              </a:lnSpc>
            </a:pPr>
            <a:endParaRPr lang="en-US" sz="2000" b="1" spc="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7" name="Freeform 156">
            <a:extLst>
              <a:ext uri="{FF2B5EF4-FFF2-40B4-BE49-F238E27FC236}">
                <a16:creationId xmlns:a16="http://schemas.microsoft.com/office/drawing/2014/main" id="{BE23A227-3114-A9FC-B40B-6E7626D55DAD}"/>
              </a:ext>
            </a:extLst>
          </p:cNvPr>
          <p:cNvSpPr/>
          <p:nvPr/>
        </p:nvSpPr>
        <p:spPr>
          <a:xfrm rot="5400000" flipV="1">
            <a:off x="10923090" y="5556745"/>
            <a:ext cx="895797" cy="900832"/>
          </a:xfrm>
          <a:custGeom>
            <a:avLst/>
            <a:gdLst>
              <a:gd name="csX0" fmla="*/ 0 w 1866436"/>
              <a:gd name="csY0" fmla="*/ 1876927 h 1876927"/>
              <a:gd name="csX1" fmla="*/ 1855944 w 1866436"/>
              <a:gd name="csY1" fmla="*/ 0 h 1876927"/>
              <a:gd name="csX2" fmla="*/ 1866436 w 1866436"/>
              <a:gd name="csY2" fmla="*/ 0 h 1876927"/>
              <a:gd name="csX3" fmla="*/ 1866436 w 1866436"/>
              <a:gd name="csY3" fmla="*/ 1876927 h 18769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866436" h="1876927">
                <a:moveTo>
                  <a:pt x="0" y="1876927"/>
                </a:moveTo>
                <a:lnTo>
                  <a:pt x="1855944" y="0"/>
                </a:lnTo>
                <a:lnTo>
                  <a:pt x="1866436" y="0"/>
                </a:lnTo>
                <a:lnTo>
                  <a:pt x="1866436" y="18769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953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B2460-6926-909D-00B2-16B238168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4AF31A4-3E79-6321-4B2A-664CDBB02645}"/>
              </a:ext>
            </a:extLst>
          </p:cNvPr>
          <p:cNvSpPr/>
          <p:nvPr/>
        </p:nvSpPr>
        <p:spPr>
          <a:xfrm>
            <a:off x="5870828" y="348915"/>
            <a:ext cx="4528308" cy="6224337"/>
          </a:xfrm>
          <a:prstGeom prst="roundRect">
            <a:avLst>
              <a:gd name="adj" fmla="val 18443"/>
            </a:avLst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B5926DF-09EA-5281-EB6F-E874050F4349}"/>
              </a:ext>
            </a:extLst>
          </p:cNvPr>
          <p:cNvSpPr/>
          <p:nvPr/>
        </p:nvSpPr>
        <p:spPr>
          <a:xfrm>
            <a:off x="1880105" y="348915"/>
            <a:ext cx="3865128" cy="6224337"/>
          </a:xfrm>
          <a:prstGeom prst="roundRect">
            <a:avLst>
              <a:gd name="adj" fmla="val 21159"/>
            </a:avLst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0D7EF598-9807-5ACB-FABC-975F1026027F}"/>
              </a:ext>
            </a:extLst>
          </p:cNvPr>
          <p:cNvSpPr/>
          <p:nvPr/>
        </p:nvSpPr>
        <p:spPr>
          <a:xfrm>
            <a:off x="255129" y="738060"/>
            <a:ext cx="1613159" cy="3226322"/>
          </a:xfrm>
          <a:custGeom>
            <a:avLst/>
            <a:gdLst>
              <a:gd name="csX0" fmla="*/ 1613159 w 1613159"/>
              <a:gd name="csY0" fmla="*/ 0 h 3226322"/>
              <a:gd name="csX1" fmla="*/ 1613159 w 1613159"/>
              <a:gd name="csY1" fmla="*/ 3226322 h 3226322"/>
              <a:gd name="csX2" fmla="*/ 1448224 w 1613159"/>
              <a:gd name="csY2" fmla="*/ 3217994 h 3226322"/>
              <a:gd name="csX3" fmla="*/ 0 w 1613159"/>
              <a:gd name="csY3" fmla="*/ 1613161 h 3226322"/>
              <a:gd name="csX4" fmla="*/ 1448224 w 1613159"/>
              <a:gd name="csY4" fmla="*/ 8329 h 3226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13159" h="3226322">
                <a:moveTo>
                  <a:pt x="1613159" y="0"/>
                </a:moveTo>
                <a:lnTo>
                  <a:pt x="1613159" y="3226322"/>
                </a:lnTo>
                <a:lnTo>
                  <a:pt x="1448224" y="3217994"/>
                </a:lnTo>
                <a:cubicBezTo>
                  <a:pt x="634778" y="3135384"/>
                  <a:pt x="0" y="2448402"/>
                  <a:pt x="0" y="1613161"/>
                </a:cubicBezTo>
                <a:cubicBezTo>
                  <a:pt x="0" y="777920"/>
                  <a:pt x="634778" y="90939"/>
                  <a:pt x="1448224" y="83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F182977-6002-57EB-BE31-C9E367B6FD9D}"/>
              </a:ext>
            </a:extLst>
          </p:cNvPr>
          <p:cNvGrpSpPr/>
          <p:nvPr/>
        </p:nvGrpSpPr>
        <p:grpSpPr>
          <a:xfrm>
            <a:off x="482298" y="965229"/>
            <a:ext cx="2779269" cy="2779272"/>
            <a:chOff x="482298" y="965229"/>
            <a:chExt cx="2779269" cy="2779272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F98E624-43B7-E45E-013E-519D2743798D}"/>
                </a:ext>
              </a:extLst>
            </p:cNvPr>
            <p:cNvSpPr/>
            <p:nvPr/>
          </p:nvSpPr>
          <p:spPr>
            <a:xfrm>
              <a:off x="482298" y="965229"/>
              <a:ext cx="2779269" cy="2779272"/>
            </a:xfrm>
            <a:prstGeom prst="ellipse">
              <a:avLst/>
            </a:prstGeom>
            <a:solidFill>
              <a:srgbClr val="2D317E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BD19E76-1880-A654-A981-09AE21770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702301" y="1183661"/>
              <a:ext cx="2340833" cy="2368467"/>
            </a:xfrm>
            <a:custGeom>
              <a:avLst/>
              <a:gdLst>
                <a:gd name="csX0" fmla="*/ 1791075 w 3582150"/>
                <a:gd name="csY0" fmla="*/ 0 h 3582150"/>
                <a:gd name="csX1" fmla="*/ 3582150 w 3582150"/>
                <a:gd name="csY1" fmla="*/ 1791075 h 3582150"/>
                <a:gd name="csX2" fmla="*/ 1791075 w 3582150"/>
                <a:gd name="csY2" fmla="*/ 3582150 h 3582150"/>
                <a:gd name="csX3" fmla="*/ 0 w 3582150"/>
                <a:gd name="csY3" fmla="*/ 1791075 h 3582150"/>
                <a:gd name="csX4" fmla="*/ 1791075 w 3582150"/>
                <a:gd name="csY4" fmla="*/ 0 h 3582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2150" h="3582150">
                  <a:moveTo>
                    <a:pt x="1791075" y="0"/>
                  </a:moveTo>
                  <a:cubicBezTo>
                    <a:pt x="2780258" y="0"/>
                    <a:pt x="3582150" y="801892"/>
                    <a:pt x="3582150" y="1791075"/>
                  </a:cubicBezTo>
                  <a:cubicBezTo>
                    <a:pt x="3582150" y="2780258"/>
                    <a:pt x="2780258" y="3582150"/>
                    <a:pt x="1791075" y="3582150"/>
                  </a:cubicBezTo>
                  <a:cubicBezTo>
                    <a:pt x="801892" y="3582150"/>
                    <a:pt x="0" y="2780258"/>
                    <a:pt x="0" y="1791075"/>
                  </a:cubicBezTo>
                  <a:cubicBezTo>
                    <a:pt x="0" y="801892"/>
                    <a:pt x="801892" y="0"/>
                    <a:pt x="1791075" y="0"/>
                  </a:cubicBezTo>
                  <a:close/>
                </a:path>
              </a:pathLst>
            </a:cu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1BC3708-B2B4-4E6B-217C-D98E864FD6BA}"/>
                </a:ext>
              </a:extLst>
            </p:cNvPr>
            <p:cNvSpPr/>
            <p:nvPr/>
          </p:nvSpPr>
          <p:spPr>
            <a:xfrm>
              <a:off x="687051" y="1183662"/>
              <a:ext cx="2368465" cy="2368467"/>
            </a:xfrm>
            <a:prstGeom prst="ellipse">
              <a:avLst/>
            </a:prstGeom>
            <a:noFill/>
            <a:ln w="57150">
              <a:solidFill>
                <a:srgbClr val="B78B20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2DEA1FD-76B1-16B5-1D12-1665F9C089D8}"/>
              </a:ext>
            </a:extLst>
          </p:cNvPr>
          <p:cNvSpPr/>
          <p:nvPr/>
        </p:nvSpPr>
        <p:spPr>
          <a:xfrm flipH="1">
            <a:off x="10399136" y="3090483"/>
            <a:ext cx="1613159" cy="3226322"/>
          </a:xfrm>
          <a:custGeom>
            <a:avLst/>
            <a:gdLst>
              <a:gd name="csX0" fmla="*/ 1613159 w 1613159"/>
              <a:gd name="csY0" fmla="*/ 0 h 3226322"/>
              <a:gd name="csX1" fmla="*/ 1613159 w 1613159"/>
              <a:gd name="csY1" fmla="*/ 3226322 h 3226322"/>
              <a:gd name="csX2" fmla="*/ 1448224 w 1613159"/>
              <a:gd name="csY2" fmla="*/ 3217994 h 3226322"/>
              <a:gd name="csX3" fmla="*/ 0 w 1613159"/>
              <a:gd name="csY3" fmla="*/ 1613161 h 3226322"/>
              <a:gd name="csX4" fmla="*/ 1448224 w 1613159"/>
              <a:gd name="csY4" fmla="*/ 8329 h 3226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13159" h="3226322">
                <a:moveTo>
                  <a:pt x="1613159" y="0"/>
                </a:moveTo>
                <a:lnTo>
                  <a:pt x="1613159" y="3226322"/>
                </a:lnTo>
                <a:lnTo>
                  <a:pt x="1448224" y="3217994"/>
                </a:lnTo>
                <a:cubicBezTo>
                  <a:pt x="634778" y="3135384"/>
                  <a:pt x="0" y="2448402"/>
                  <a:pt x="0" y="1613161"/>
                </a:cubicBezTo>
                <a:cubicBezTo>
                  <a:pt x="0" y="777920"/>
                  <a:pt x="634778" y="90939"/>
                  <a:pt x="1448224" y="83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E2B71EC-9D18-1185-8CE0-48465361FB4D}"/>
              </a:ext>
            </a:extLst>
          </p:cNvPr>
          <p:cNvGrpSpPr/>
          <p:nvPr/>
        </p:nvGrpSpPr>
        <p:grpSpPr>
          <a:xfrm>
            <a:off x="9038139" y="3317652"/>
            <a:ext cx="2779269" cy="2779272"/>
            <a:chOff x="9038139" y="3317652"/>
            <a:chExt cx="2779269" cy="277927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A0640CD-2B55-DC10-6F76-3FE1B39B9417}"/>
                </a:ext>
              </a:extLst>
            </p:cNvPr>
            <p:cNvSpPr/>
            <p:nvPr/>
          </p:nvSpPr>
          <p:spPr>
            <a:xfrm>
              <a:off x="9038139" y="3317652"/>
              <a:ext cx="2779269" cy="2779272"/>
            </a:xfrm>
            <a:prstGeom prst="ellipse">
              <a:avLst/>
            </a:prstGeom>
            <a:solidFill>
              <a:srgbClr val="B78B2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D1B7F1C-76CB-91A1-0527-9FBC34E57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9258142" y="3536086"/>
              <a:ext cx="2340833" cy="2368466"/>
            </a:xfrm>
            <a:custGeom>
              <a:avLst/>
              <a:gdLst>
                <a:gd name="csX0" fmla="*/ 1791075 w 3582150"/>
                <a:gd name="csY0" fmla="*/ 0 h 3582150"/>
                <a:gd name="csX1" fmla="*/ 3582150 w 3582150"/>
                <a:gd name="csY1" fmla="*/ 1791075 h 3582150"/>
                <a:gd name="csX2" fmla="*/ 1791075 w 3582150"/>
                <a:gd name="csY2" fmla="*/ 3582150 h 3582150"/>
                <a:gd name="csX3" fmla="*/ 0 w 3582150"/>
                <a:gd name="csY3" fmla="*/ 1791075 h 3582150"/>
                <a:gd name="csX4" fmla="*/ 1791075 w 3582150"/>
                <a:gd name="csY4" fmla="*/ 0 h 3582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2150" h="3582150">
                  <a:moveTo>
                    <a:pt x="1791075" y="0"/>
                  </a:moveTo>
                  <a:cubicBezTo>
                    <a:pt x="2780258" y="0"/>
                    <a:pt x="3582150" y="801892"/>
                    <a:pt x="3582150" y="1791075"/>
                  </a:cubicBezTo>
                  <a:cubicBezTo>
                    <a:pt x="3582150" y="2780258"/>
                    <a:pt x="2780258" y="3582150"/>
                    <a:pt x="1791075" y="3582150"/>
                  </a:cubicBezTo>
                  <a:cubicBezTo>
                    <a:pt x="801892" y="3582150"/>
                    <a:pt x="0" y="2780258"/>
                    <a:pt x="0" y="1791075"/>
                  </a:cubicBezTo>
                  <a:cubicBezTo>
                    <a:pt x="0" y="801892"/>
                    <a:pt x="801892" y="0"/>
                    <a:pt x="1791075" y="0"/>
                  </a:cubicBezTo>
                  <a:close/>
                </a:path>
              </a:pathLst>
            </a:custGeom>
          </p:spPr>
        </p:pic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007EF0B-ECDA-6BAA-CF81-6471AB5E5820}"/>
                </a:ext>
              </a:extLst>
            </p:cNvPr>
            <p:cNvSpPr/>
            <p:nvPr/>
          </p:nvSpPr>
          <p:spPr>
            <a:xfrm>
              <a:off x="9242892" y="3536085"/>
              <a:ext cx="2368465" cy="2368467"/>
            </a:xfrm>
            <a:prstGeom prst="ellipse">
              <a:avLst/>
            </a:prstGeom>
            <a:noFill/>
            <a:ln w="57150">
              <a:solidFill>
                <a:srgbClr val="2D317E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Subtitle 2">
            <a:extLst>
              <a:ext uri="{FF2B5EF4-FFF2-40B4-BE49-F238E27FC236}">
                <a16:creationId xmlns:a16="http://schemas.microsoft.com/office/drawing/2014/main" id="{1CDF9277-F6E9-4D51-6DD0-12F97D681F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4923" y="862039"/>
            <a:ext cx="2631017" cy="513913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6830"/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Braxton Manufacturing provides state-of-the-art automated vacuum degreasing and cleaning capacities driven by proprietary, part-specific programs designed to meet the most stringent industry cleanliness standards.</a:t>
            </a:r>
            <a:endParaRPr lang="en-US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7139EF-72AB-8695-0B74-92F7F88F2394}"/>
              </a:ext>
            </a:extLst>
          </p:cNvPr>
          <p:cNvGrpSpPr/>
          <p:nvPr/>
        </p:nvGrpSpPr>
        <p:grpSpPr>
          <a:xfrm>
            <a:off x="6093091" y="857827"/>
            <a:ext cx="3976533" cy="5503950"/>
            <a:chOff x="6093091" y="857827"/>
            <a:chExt cx="3976533" cy="5503950"/>
          </a:xfrm>
        </p:grpSpPr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id="{7913C0D2-DBD1-A968-5CBF-E3DFD6987E09}"/>
                </a:ext>
              </a:extLst>
            </p:cNvPr>
            <p:cNvSpPr txBox="1">
              <a:spLocks/>
            </p:cNvSpPr>
            <p:nvPr/>
          </p:nvSpPr>
          <p:spPr>
            <a:xfrm>
              <a:off x="6093091" y="857827"/>
              <a:ext cx="3976533" cy="550395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830"/>
              <a:r>
                <a:rPr lang="en-US" dirty="0">
                  <a:solidFill>
                    <a:schemeClr val="bg1"/>
                  </a:solidFill>
                  <a:ea typeface="+mn-lt"/>
                  <a:cs typeface="+mn-lt"/>
                </a:rPr>
                <a:t>Our ISO-certified manufacturing infrastructure utilizes modern process controls and exceptional turnkey solutions, including clean room capabilities, real-time statistical analysis, and complete lot traceability, </a:t>
              </a:r>
              <a:endParaRPr lang="en-US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64ABFFF-CE9C-C8C9-14D7-598CE584AF0A}"/>
                </a:ext>
              </a:extLst>
            </p:cNvPr>
            <p:cNvSpPr txBox="1"/>
            <p:nvPr/>
          </p:nvSpPr>
          <p:spPr>
            <a:xfrm>
              <a:off x="6348422" y="3457605"/>
              <a:ext cx="3050497" cy="184665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ea typeface="Calibri"/>
                  <a:cs typeface="Calibri"/>
                </a:rPr>
                <a:t>to deliver a Certificate of Conformity with every product </a:t>
              </a:r>
            </a:p>
            <a:p>
              <a:pPr algn="ctr"/>
              <a:r>
                <a:rPr lang="en-US" sz="2400" dirty="0">
                  <a:solidFill>
                    <a:schemeClr val="bg1"/>
                  </a:solidFill>
                  <a:ea typeface="Calibri"/>
                  <a:cs typeface="Calibri"/>
                </a:rPr>
                <a:t>we ship.</a:t>
              </a:r>
            </a:p>
            <a:p>
              <a:pPr algn="l"/>
              <a:endParaRPr lang="en-US" dirty="0">
                <a:ea typeface="Calibri"/>
                <a:cs typeface="Calibri"/>
              </a:endParaRPr>
            </a:p>
          </p:txBody>
        </p:sp>
      </p:grp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947DE483-838F-1884-CBDC-454892DD63F6}"/>
              </a:ext>
            </a:extLst>
          </p:cNvPr>
          <p:cNvSpPr/>
          <p:nvPr/>
        </p:nvSpPr>
        <p:spPr>
          <a:xfrm>
            <a:off x="1421" y="5879162"/>
            <a:ext cx="1090863" cy="965229"/>
          </a:xfrm>
          <a:prstGeom prst="round1Rect">
            <a:avLst>
              <a:gd name="adj" fmla="val 41849"/>
            </a:avLst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 Single Corner Rectangle 10">
            <a:extLst>
              <a:ext uri="{FF2B5EF4-FFF2-40B4-BE49-F238E27FC236}">
                <a16:creationId xmlns:a16="http://schemas.microsoft.com/office/drawing/2014/main" id="{CEF9C3CE-2CD4-92FB-D1EF-FBA300436847}"/>
              </a:ext>
            </a:extLst>
          </p:cNvPr>
          <p:cNvSpPr/>
          <p:nvPr/>
        </p:nvSpPr>
        <p:spPr>
          <a:xfrm flipH="1" flipV="1">
            <a:off x="11101137" y="0"/>
            <a:ext cx="1090863" cy="965229"/>
          </a:xfrm>
          <a:prstGeom prst="round1Rect">
            <a:avLst>
              <a:gd name="adj" fmla="val 41849"/>
            </a:avLst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17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C3276-F486-8C30-4D27-2F34679F8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9F8CB97-2EB8-88B7-02B8-FEC2EBBE1340}"/>
              </a:ext>
            </a:extLst>
          </p:cNvPr>
          <p:cNvSpPr/>
          <p:nvPr/>
        </p:nvSpPr>
        <p:spPr>
          <a:xfrm>
            <a:off x="6841476" y="3379877"/>
            <a:ext cx="4563557" cy="2824847"/>
          </a:xfrm>
          <a:prstGeom prst="roundRect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A960784-FF67-175B-15EB-3F3C58C752FC}"/>
              </a:ext>
            </a:extLst>
          </p:cNvPr>
          <p:cNvSpPr/>
          <p:nvPr/>
        </p:nvSpPr>
        <p:spPr>
          <a:xfrm>
            <a:off x="4693187" y="270820"/>
            <a:ext cx="4327058" cy="2783682"/>
          </a:xfrm>
          <a:prstGeom prst="roundRect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F018982-F1F7-38C1-C82B-BD61CC3C23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99" t="1601" r="8396" b="1601"/>
          <a:stretch>
            <a:fillRect/>
          </a:stretch>
        </p:blipFill>
        <p:spPr>
          <a:xfrm>
            <a:off x="4875115" y="471279"/>
            <a:ext cx="3971430" cy="2791797"/>
          </a:xfrm>
          <a:custGeom>
            <a:avLst/>
            <a:gdLst>
              <a:gd name="csX0" fmla="*/ 484926 w 4138864"/>
              <a:gd name="csY0" fmla="*/ 0 h 2909498"/>
              <a:gd name="csX1" fmla="*/ 3653938 w 4138864"/>
              <a:gd name="csY1" fmla="*/ 0 h 2909498"/>
              <a:gd name="csX2" fmla="*/ 4138864 w 4138864"/>
              <a:gd name="csY2" fmla="*/ 484926 h 2909498"/>
              <a:gd name="csX3" fmla="*/ 4138864 w 4138864"/>
              <a:gd name="csY3" fmla="*/ 2424572 h 2909498"/>
              <a:gd name="csX4" fmla="*/ 3653938 w 4138864"/>
              <a:gd name="csY4" fmla="*/ 2909498 h 2909498"/>
              <a:gd name="csX5" fmla="*/ 484926 w 4138864"/>
              <a:gd name="csY5" fmla="*/ 2909498 h 2909498"/>
              <a:gd name="csX6" fmla="*/ 0 w 4138864"/>
              <a:gd name="csY6" fmla="*/ 2424572 h 2909498"/>
              <a:gd name="csX7" fmla="*/ 0 w 4138864"/>
              <a:gd name="csY7" fmla="*/ 484926 h 2909498"/>
              <a:gd name="csX8" fmla="*/ 484926 w 4138864"/>
              <a:gd name="csY8" fmla="*/ 0 h 29094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138864" h="2909498">
                <a:moveTo>
                  <a:pt x="484926" y="0"/>
                </a:moveTo>
                <a:lnTo>
                  <a:pt x="3653938" y="0"/>
                </a:lnTo>
                <a:cubicBezTo>
                  <a:pt x="3921755" y="0"/>
                  <a:pt x="4138864" y="217109"/>
                  <a:pt x="4138864" y="484926"/>
                </a:cubicBezTo>
                <a:lnTo>
                  <a:pt x="4138864" y="2424572"/>
                </a:lnTo>
                <a:cubicBezTo>
                  <a:pt x="4138864" y="2692389"/>
                  <a:pt x="3921755" y="2909498"/>
                  <a:pt x="3653938" y="2909498"/>
                </a:cubicBezTo>
                <a:lnTo>
                  <a:pt x="484926" y="2909498"/>
                </a:lnTo>
                <a:cubicBezTo>
                  <a:pt x="217109" y="2909498"/>
                  <a:pt x="0" y="2692389"/>
                  <a:pt x="0" y="2424572"/>
                </a:cubicBezTo>
                <a:lnTo>
                  <a:pt x="0" y="484926"/>
                </a:lnTo>
                <a:cubicBezTo>
                  <a:pt x="0" y="217109"/>
                  <a:pt x="217109" y="0"/>
                  <a:pt x="484926" y="0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7187CB7-131E-33EC-5ADD-63F4EE585E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26" t="905" r="3926" b="905"/>
          <a:stretch>
            <a:fillRect/>
          </a:stretch>
        </p:blipFill>
        <p:spPr>
          <a:xfrm>
            <a:off x="7044924" y="3586851"/>
            <a:ext cx="4170977" cy="2932072"/>
          </a:xfrm>
          <a:custGeom>
            <a:avLst/>
            <a:gdLst>
              <a:gd name="csX0" fmla="*/ 507481 w 4331369"/>
              <a:gd name="csY0" fmla="*/ 0 h 3044823"/>
              <a:gd name="csX1" fmla="*/ 3823888 w 4331369"/>
              <a:gd name="csY1" fmla="*/ 0 h 3044823"/>
              <a:gd name="csX2" fmla="*/ 4331369 w 4331369"/>
              <a:gd name="csY2" fmla="*/ 507481 h 3044823"/>
              <a:gd name="csX3" fmla="*/ 4331369 w 4331369"/>
              <a:gd name="csY3" fmla="*/ 2537342 h 3044823"/>
              <a:gd name="csX4" fmla="*/ 3823888 w 4331369"/>
              <a:gd name="csY4" fmla="*/ 3044823 h 3044823"/>
              <a:gd name="csX5" fmla="*/ 507481 w 4331369"/>
              <a:gd name="csY5" fmla="*/ 3044823 h 3044823"/>
              <a:gd name="csX6" fmla="*/ 0 w 4331369"/>
              <a:gd name="csY6" fmla="*/ 2537342 h 3044823"/>
              <a:gd name="csX7" fmla="*/ 0 w 4331369"/>
              <a:gd name="csY7" fmla="*/ 507481 h 3044823"/>
              <a:gd name="csX8" fmla="*/ 507481 w 4331369"/>
              <a:gd name="csY8" fmla="*/ 0 h 30448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331369" h="3044823">
                <a:moveTo>
                  <a:pt x="507481" y="0"/>
                </a:moveTo>
                <a:lnTo>
                  <a:pt x="3823888" y="0"/>
                </a:lnTo>
                <a:cubicBezTo>
                  <a:pt x="4104162" y="0"/>
                  <a:pt x="4331369" y="227207"/>
                  <a:pt x="4331369" y="507481"/>
                </a:cubicBezTo>
                <a:lnTo>
                  <a:pt x="4331369" y="2537342"/>
                </a:lnTo>
                <a:cubicBezTo>
                  <a:pt x="4331369" y="2817616"/>
                  <a:pt x="4104162" y="3044823"/>
                  <a:pt x="3823888" y="3044823"/>
                </a:cubicBezTo>
                <a:lnTo>
                  <a:pt x="507481" y="3044823"/>
                </a:lnTo>
                <a:cubicBezTo>
                  <a:pt x="227207" y="3044823"/>
                  <a:pt x="0" y="2817616"/>
                  <a:pt x="0" y="2537342"/>
                </a:cubicBezTo>
                <a:lnTo>
                  <a:pt x="0" y="507481"/>
                </a:lnTo>
                <a:cubicBezTo>
                  <a:pt x="0" y="227207"/>
                  <a:pt x="227207" y="0"/>
                  <a:pt x="507481" y="0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7F56244-45A4-8689-688E-7E87BB88C3DA}"/>
              </a:ext>
            </a:extLst>
          </p:cNvPr>
          <p:cNvSpPr txBox="1"/>
          <p:nvPr/>
        </p:nvSpPr>
        <p:spPr>
          <a:xfrm>
            <a:off x="623849" y="881078"/>
            <a:ext cx="354709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36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FROM SUBMINIATURE </a:t>
            </a:r>
            <a:r>
              <a:rPr lang="en-PH" sz="36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COMPLEX PARTS…</a:t>
            </a:r>
            <a:endParaRPr lang="en-US" sz="36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3AAC86C5-A042-8485-62B7-0845B49C2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6920" y="3194218"/>
            <a:ext cx="3807074" cy="282126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PH" sz="1600" dirty="0">
                <a:ea typeface="+mn-lt"/>
                <a:cs typeface="+mn-lt"/>
              </a:rPr>
              <a:t>Compared to standard screw machines, plastic extrusion, tubing, and traditional stampings, Braxton’s unique deep-drawing techniques offer superior benefits for the most demanding applications. We don’t just manufacture components; we engineer specialized solutions that redefine what is possible in metal forming.</a:t>
            </a:r>
            <a:endParaRPr lang="en-US" sz="16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3194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0DF47-EB6E-CCD4-A7A0-BF9E60995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D1AB9B28-AA15-4D1F-C8DA-79A86D7E1671}"/>
              </a:ext>
            </a:extLst>
          </p:cNvPr>
          <p:cNvGrpSpPr/>
          <p:nvPr/>
        </p:nvGrpSpPr>
        <p:grpSpPr>
          <a:xfrm>
            <a:off x="337408" y="1728869"/>
            <a:ext cx="2194108" cy="3494490"/>
            <a:chOff x="407928" y="1496616"/>
            <a:chExt cx="2194108" cy="349449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8F75AD0-D9BD-9A1E-FC94-177085BFEB7C}"/>
                </a:ext>
              </a:extLst>
            </p:cNvPr>
            <p:cNvSpPr/>
            <p:nvPr/>
          </p:nvSpPr>
          <p:spPr>
            <a:xfrm>
              <a:off x="591720" y="1677960"/>
              <a:ext cx="2010316" cy="3313146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D31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488A13B-B7EB-6DFF-24FD-B081286A09EE}"/>
                </a:ext>
              </a:extLst>
            </p:cNvPr>
            <p:cNvSpPr/>
            <p:nvPr/>
          </p:nvSpPr>
          <p:spPr>
            <a:xfrm>
              <a:off x="407928" y="1496616"/>
              <a:ext cx="696836" cy="696836"/>
            </a:xfrm>
            <a:prstGeom prst="ellipse">
              <a:avLst/>
            </a:prstGeom>
            <a:solidFill>
              <a:srgbClr val="2D31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347F3F3-57A4-4A76-2C24-8603E69C9965}"/>
                </a:ext>
              </a:extLst>
            </p:cNvPr>
            <p:cNvSpPr txBox="1"/>
            <p:nvPr/>
          </p:nvSpPr>
          <p:spPr>
            <a:xfrm>
              <a:off x="537461" y="1498086"/>
              <a:ext cx="44050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4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</a:t>
              </a:r>
              <a:endParaRPr lang="en-US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CC2C125-9D71-25BD-77E4-2AA702C05EF0}"/>
              </a:ext>
            </a:extLst>
          </p:cNvPr>
          <p:cNvGrpSpPr/>
          <p:nvPr/>
        </p:nvGrpSpPr>
        <p:grpSpPr>
          <a:xfrm>
            <a:off x="2613885" y="1728869"/>
            <a:ext cx="2194108" cy="3494490"/>
            <a:chOff x="407928" y="1496616"/>
            <a:chExt cx="2194108" cy="3494490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BF3DC09F-5499-DECE-708A-27D54C553648}"/>
                </a:ext>
              </a:extLst>
            </p:cNvPr>
            <p:cNvSpPr/>
            <p:nvPr/>
          </p:nvSpPr>
          <p:spPr>
            <a:xfrm>
              <a:off x="591720" y="1677960"/>
              <a:ext cx="2010316" cy="3313146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D31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6948452-03AD-7939-3C0F-2B14D40A5C24}"/>
                </a:ext>
              </a:extLst>
            </p:cNvPr>
            <p:cNvSpPr/>
            <p:nvPr/>
          </p:nvSpPr>
          <p:spPr>
            <a:xfrm>
              <a:off x="407928" y="1496616"/>
              <a:ext cx="696836" cy="696836"/>
            </a:xfrm>
            <a:prstGeom prst="ellipse">
              <a:avLst/>
            </a:prstGeom>
            <a:solidFill>
              <a:srgbClr val="2D31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B4F654E-5804-2CF2-A1FF-40F5DB5353ED}"/>
                </a:ext>
              </a:extLst>
            </p:cNvPr>
            <p:cNvSpPr txBox="1"/>
            <p:nvPr/>
          </p:nvSpPr>
          <p:spPr>
            <a:xfrm>
              <a:off x="537461" y="1498086"/>
              <a:ext cx="44050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4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</a:t>
              </a:r>
              <a:endParaRPr lang="en-US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26B8880-D146-88F9-7C57-3BC7B45D9E55}"/>
              </a:ext>
            </a:extLst>
          </p:cNvPr>
          <p:cNvGrpSpPr/>
          <p:nvPr/>
        </p:nvGrpSpPr>
        <p:grpSpPr>
          <a:xfrm>
            <a:off x="4884875" y="1724739"/>
            <a:ext cx="2194108" cy="3494490"/>
            <a:chOff x="407928" y="1496616"/>
            <a:chExt cx="2194108" cy="3494490"/>
          </a:xfrm>
        </p:grpSpPr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D6CB8EEA-1C8B-0078-B39A-099E92597922}"/>
                </a:ext>
              </a:extLst>
            </p:cNvPr>
            <p:cNvSpPr/>
            <p:nvPr/>
          </p:nvSpPr>
          <p:spPr>
            <a:xfrm>
              <a:off x="591720" y="1677960"/>
              <a:ext cx="2010316" cy="3313146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D31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BB3E9E5-1A7D-D056-C76F-23E7B3A0321F}"/>
                </a:ext>
              </a:extLst>
            </p:cNvPr>
            <p:cNvSpPr/>
            <p:nvPr/>
          </p:nvSpPr>
          <p:spPr>
            <a:xfrm>
              <a:off x="407928" y="1496616"/>
              <a:ext cx="696836" cy="696836"/>
            </a:xfrm>
            <a:prstGeom prst="ellipse">
              <a:avLst/>
            </a:prstGeom>
            <a:solidFill>
              <a:srgbClr val="2D31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1D9F16E-718A-E7C6-5037-B5572238F7EF}"/>
                </a:ext>
              </a:extLst>
            </p:cNvPr>
            <p:cNvSpPr txBox="1"/>
            <p:nvPr/>
          </p:nvSpPr>
          <p:spPr>
            <a:xfrm>
              <a:off x="537461" y="1498086"/>
              <a:ext cx="44050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4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</a:t>
              </a:r>
              <a:endParaRPr lang="en-US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28836E7-D364-BF0E-16ED-B7096711F5B5}"/>
              </a:ext>
            </a:extLst>
          </p:cNvPr>
          <p:cNvGrpSpPr/>
          <p:nvPr/>
        </p:nvGrpSpPr>
        <p:grpSpPr>
          <a:xfrm>
            <a:off x="7161352" y="1724739"/>
            <a:ext cx="2194108" cy="3494490"/>
            <a:chOff x="407928" y="1496616"/>
            <a:chExt cx="2194108" cy="3494490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2225015D-7A6E-57D2-BBA9-5B0C27863228}"/>
                </a:ext>
              </a:extLst>
            </p:cNvPr>
            <p:cNvSpPr/>
            <p:nvPr/>
          </p:nvSpPr>
          <p:spPr>
            <a:xfrm>
              <a:off x="591720" y="1677960"/>
              <a:ext cx="2010316" cy="3313146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D31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80CFFF26-5541-D242-D560-C4951AC73471}"/>
                </a:ext>
              </a:extLst>
            </p:cNvPr>
            <p:cNvSpPr/>
            <p:nvPr/>
          </p:nvSpPr>
          <p:spPr>
            <a:xfrm>
              <a:off x="407928" y="1496616"/>
              <a:ext cx="696836" cy="696836"/>
            </a:xfrm>
            <a:prstGeom prst="ellipse">
              <a:avLst/>
            </a:prstGeom>
            <a:solidFill>
              <a:srgbClr val="2D31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D0DA1C3-A6B2-F5B6-35B3-B6E89CFB328B}"/>
                </a:ext>
              </a:extLst>
            </p:cNvPr>
            <p:cNvSpPr txBox="1"/>
            <p:nvPr/>
          </p:nvSpPr>
          <p:spPr>
            <a:xfrm>
              <a:off x="537461" y="1498086"/>
              <a:ext cx="44050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4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4</a:t>
              </a:r>
              <a:endParaRPr lang="en-US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6CAFC7C-5334-FD5D-2801-64D53AF9E802}"/>
              </a:ext>
            </a:extLst>
          </p:cNvPr>
          <p:cNvGrpSpPr/>
          <p:nvPr/>
        </p:nvGrpSpPr>
        <p:grpSpPr>
          <a:xfrm>
            <a:off x="9467316" y="1724739"/>
            <a:ext cx="2194108" cy="3494490"/>
            <a:chOff x="407928" y="1496616"/>
            <a:chExt cx="2194108" cy="3494490"/>
          </a:xfrm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51C91954-2201-F152-A23E-9731D5D2E637}"/>
                </a:ext>
              </a:extLst>
            </p:cNvPr>
            <p:cNvSpPr/>
            <p:nvPr/>
          </p:nvSpPr>
          <p:spPr>
            <a:xfrm>
              <a:off x="591720" y="1677960"/>
              <a:ext cx="2010316" cy="3313146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2D31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4BAB936-6B2D-F2B1-93EE-E7ECFCC48A35}"/>
                </a:ext>
              </a:extLst>
            </p:cNvPr>
            <p:cNvSpPr/>
            <p:nvPr/>
          </p:nvSpPr>
          <p:spPr>
            <a:xfrm>
              <a:off x="407928" y="1496616"/>
              <a:ext cx="696836" cy="696836"/>
            </a:xfrm>
            <a:prstGeom prst="ellipse">
              <a:avLst/>
            </a:prstGeom>
            <a:solidFill>
              <a:srgbClr val="2D31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814586C-42B5-DC22-01C9-B3F47390E4F8}"/>
                </a:ext>
              </a:extLst>
            </p:cNvPr>
            <p:cNvSpPr txBox="1"/>
            <p:nvPr/>
          </p:nvSpPr>
          <p:spPr>
            <a:xfrm>
              <a:off x="537461" y="1498086"/>
              <a:ext cx="44050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PH" sz="4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5</a:t>
              </a:r>
              <a:endParaRPr lang="en-US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10" name="Subtitle 2">
            <a:extLst>
              <a:ext uri="{FF2B5EF4-FFF2-40B4-BE49-F238E27FC236}">
                <a16:creationId xmlns:a16="http://schemas.microsoft.com/office/drawing/2014/main" id="{B79F97C8-951E-91E3-C8A4-85C91BD3B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701" y="2363024"/>
            <a:ext cx="1662573" cy="208886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PH" sz="1500" dirty="0">
                <a:ea typeface="+mn-lt"/>
                <a:cs typeface="+mn-lt"/>
              </a:rPr>
              <a:t>By starting with flat stock and ending with a finished tubular part, our process drastically minimizes material waste, allowing for a 1/3 cost 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C4F251-1838-14FE-4C91-98C80329619E}"/>
              </a:ext>
            </a:extLst>
          </p:cNvPr>
          <p:cNvSpPr txBox="1"/>
          <p:nvPr/>
        </p:nvSpPr>
        <p:spPr>
          <a:xfrm>
            <a:off x="711601" y="4154569"/>
            <a:ext cx="1661229" cy="7848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br>
              <a:rPr lang="en-US" sz="1500" dirty="0"/>
            </a:br>
            <a:r>
              <a:rPr lang="en-PH" sz="1500" dirty="0">
                <a:ea typeface="Calibri"/>
                <a:cs typeface="Calibri"/>
              </a:rPr>
              <a:t>savings in most </a:t>
            </a:r>
            <a:endParaRPr lang="en-US" sz="1500" dirty="0">
              <a:ea typeface="Calibri"/>
              <a:cs typeface="Calibri"/>
            </a:endParaRPr>
          </a:p>
          <a:p>
            <a:pPr algn="ctr"/>
            <a:r>
              <a:rPr lang="en-PH" sz="1500" dirty="0">
                <a:ea typeface="Calibri"/>
                <a:cs typeface="Calibri"/>
              </a:rPr>
              <a:t>production cases.</a:t>
            </a:r>
            <a:endParaRPr lang="en-US" sz="1500" dirty="0">
              <a:ea typeface="Calibri"/>
              <a:cs typeface="Calibri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D30A47A2-ADBF-CF6F-9516-E11AFA17AFE1}"/>
              </a:ext>
            </a:extLst>
          </p:cNvPr>
          <p:cNvSpPr txBox="1">
            <a:spLocks/>
          </p:cNvSpPr>
          <p:nvPr/>
        </p:nvSpPr>
        <p:spPr>
          <a:xfrm>
            <a:off x="2992308" y="2264927"/>
            <a:ext cx="1592848" cy="23051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500" dirty="0">
                <a:ea typeface="+mn-lt"/>
                <a:cs typeface="+mn-lt"/>
              </a:rPr>
              <a:t>Our advanced engineering guarantees superior part-to-part repeatability, ensuring your high-volume orders remain consistent from the 1st part </a:t>
            </a:r>
            <a:endParaRPr lang="en-US" dirty="0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endParaRPr lang="en-PH" sz="1500" dirty="0">
              <a:ea typeface="+mn-lt"/>
              <a:cs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3454C7-9E6B-C9DD-B52C-46E94476A26D}"/>
              </a:ext>
            </a:extLst>
          </p:cNvPr>
          <p:cNvSpPr txBox="1"/>
          <p:nvPr/>
        </p:nvSpPr>
        <p:spPr>
          <a:xfrm>
            <a:off x="3080725" y="4570030"/>
            <a:ext cx="1395175" cy="3231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 dirty="0">
                <a:ea typeface="Calibri"/>
                <a:cs typeface="Calibri"/>
              </a:rPr>
              <a:t>to the billionth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94E09C4-7579-A242-D594-514DDA47A357}"/>
              </a:ext>
            </a:extLst>
          </p:cNvPr>
          <p:cNvSpPr txBox="1">
            <a:spLocks/>
          </p:cNvSpPr>
          <p:nvPr/>
        </p:nvSpPr>
        <p:spPr>
          <a:xfrm>
            <a:off x="5399558" y="2198551"/>
            <a:ext cx="1346795" cy="28508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500" dirty="0">
                <a:ea typeface="+mn-lt"/>
                <a:cs typeface="+mn-lt"/>
              </a:rPr>
              <a:t>We specialize in producing intricate, complex designs that were previously considered impossible by conventional manufacturing standards.</a:t>
            </a:r>
            <a:endParaRPr lang="en-US" sz="1500" dirty="0">
              <a:ea typeface="+mn-lt"/>
              <a:cs typeface="+mn-lt"/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D5C23182-E23A-19F0-EB1A-CEC102861665}"/>
              </a:ext>
            </a:extLst>
          </p:cNvPr>
          <p:cNvSpPr txBox="1">
            <a:spLocks/>
          </p:cNvSpPr>
          <p:nvPr/>
        </p:nvSpPr>
        <p:spPr>
          <a:xfrm>
            <a:off x="7576513" y="2264928"/>
            <a:ext cx="1589728" cy="26744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500" dirty="0">
                <a:ea typeface="+mn-lt"/>
                <a:cs typeface="+mn-lt"/>
              </a:rPr>
              <a:t>Raw material is work-hardened during the deep-draw process, effectively eliminating the need for secondary heat treating on most finished components.</a:t>
            </a:r>
            <a:endParaRPr lang="en-US" sz="1500" dirty="0">
              <a:ea typeface="+mn-lt"/>
              <a:cs typeface="+mn-lt"/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AC7148AD-57CC-69D6-65E4-F3308F8F2851}"/>
              </a:ext>
            </a:extLst>
          </p:cNvPr>
          <p:cNvSpPr txBox="1">
            <a:spLocks/>
          </p:cNvSpPr>
          <p:nvPr/>
        </p:nvSpPr>
        <p:spPr>
          <a:xfrm>
            <a:off x="9998161" y="2176734"/>
            <a:ext cx="1465012" cy="28508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500" dirty="0">
                <a:ea typeface="+mn-lt"/>
                <a:cs typeface="+mn-lt"/>
              </a:rPr>
              <a:t>Raw stock can be clad or pre-plated with gold prior to the process, guaranteeing 100% even coverage on both the Outer Diameter (OD) and Inner Diameter (ID).</a:t>
            </a:r>
            <a:endParaRPr lang="en-US" sz="1500" dirty="0">
              <a:ea typeface="Calibri"/>
              <a:cs typeface="Calibri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0B9FED5-CC6E-4021-07F4-6E9600DC1B9A}"/>
              </a:ext>
            </a:extLst>
          </p:cNvPr>
          <p:cNvSpPr txBox="1"/>
          <p:nvPr/>
        </p:nvSpPr>
        <p:spPr>
          <a:xfrm>
            <a:off x="600682" y="353189"/>
            <a:ext cx="109906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36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BENEFITS TO USING BRAXTON’S </a:t>
            </a:r>
          </a:p>
          <a:p>
            <a:r>
              <a:rPr lang="en-PH" sz="36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UNIQUELY CREATED DEEP-DRAWN COMPONENTS.</a:t>
            </a:r>
            <a:endParaRPr lang="en-US" sz="36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2A5F10-D010-3E49-2D79-6BC16C334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299" y="5454737"/>
            <a:ext cx="7799921" cy="1036255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9D5F5481-00D2-998D-6987-B33637DA27CE}"/>
              </a:ext>
            </a:extLst>
          </p:cNvPr>
          <p:cNvSpPr/>
          <p:nvPr/>
        </p:nvSpPr>
        <p:spPr>
          <a:xfrm rot="10800000">
            <a:off x="11999587" y="2193452"/>
            <a:ext cx="192413" cy="2986588"/>
          </a:xfrm>
          <a:custGeom>
            <a:avLst/>
            <a:gdLst>
              <a:gd name="csX0" fmla="*/ 192413 w 192413"/>
              <a:gd name="csY0" fmla="*/ 0 h 2986588"/>
              <a:gd name="csX1" fmla="*/ 192413 w 192413"/>
              <a:gd name="csY1" fmla="*/ 2853955 h 2986588"/>
              <a:gd name="csX2" fmla="*/ 0 w 192413"/>
              <a:gd name="csY2" fmla="*/ 2986588 h 2986588"/>
              <a:gd name="csX3" fmla="*/ 0 w 192413"/>
              <a:gd name="csY3" fmla="*/ 132633 h 29865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92413" h="2986588">
                <a:moveTo>
                  <a:pt x="192413" y="0"/>
                </a:moveTo>
                <a:lnTo>
                  <a:pt x="192413" y="2853955"/>
                </a:lnTo>
                <a:lnTo>
                  <a:pt x="0" y="2986588"/>
                </a:lnTo>
                <a:lnTo>
                  <a:pt x="0" y="132633"/>
                </a:lnTo>
                <a:close/>
              </a:path>
            </a:pathLst>
          </a:cu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30919A01-68B9-94DC-EF6F-116E9F6D493F}"/>
              </a:ext>
            </a:extLst>
          </p:cNvPr>
          <p:cNvSpPr/>
          <p:nvPr/>
        </p:nvSpPr>
        <p:spPr>
          <a:xfrm rot="10800000" flipH="1">
            <a:off x="-40522" y="2193452"/>
            <a:ext cx="192413" cy="2986588"/>
          </a:xfrm>
          <a:custGeom>
            <a:avLst/>
            <a:gdLst>
              <a:gd name="csX0" fmla="*/ 192413 w 192413"/>
              <a:gd name="csY0" fmla="*/ 0 h 2986588"/>
              <a:gd name="csX1" fmla="*/ 192413 w 192413"/>
              <a:gd name="csY1" fmla="*/ 2853955 h 2986588"/>
              <a:gd name="csX2" fmla="*/ 0 w 192413"/>
              <a:gd name="csY2" fmla="*/ 2986588 h 2986588"/>
              <a:gd name="csX3" fmla="*/ 0 w 192413"/>
              <a:gd name="csY3" fmla="*/ 132633 h 29865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92413" h="2986588">
                <a:moveTo>
                  <a:pt x="192413" y="0"/>
                </a:moveTo>
                <a:lnTo>
                  <a:pt x="192413" y="2853955"/>
                </a:lnTo>
                <a:lnTo>
                  <a:pt x="0" y="2986588"/>
                </a:lnTo>
                <a:lnTo>
                  <a:pt x="0" y="132633"/>
                </a:lnTo>
                <a:close/>
              </a:path>
            </a:pathLst>
          </a:cu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24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218B0-DC00-7F07-F388-CC1378061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8C6BB612-1F8A-57D1-3E74-33461038DD4F}"/>
              </a:ext>
            </a:extLst>
          </p:cNvPr>
          <p:cNvSpPr txBox="1"/>
          <p:nvPr/>
        </p:nvSpPr>
        <p:spPr>
          <a:xfrm>
            <a:off x="830426" y="550771"/>
            <a:ext cx="105311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24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BRAXTON MANUFACTURING CAN CREATE SPECIALIZED APPLICATIONS</a:t>
            </a:r>
            <a:endParaRPr lang="en-US" sz="24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AAF4D69-6A68-7D1A-1083-F3981F29676B}"/>
              </a:ext>
            </a:extLst>
          </p:cNvPr>
          <p:cNvSpPr txBox="1"/>
          <p:nvPr/>
        </p:nvSpPr>
        <p:spPr>
          <a:xfrm>
            <a:off x="965069" y="981468"/>
            <a:ext cx="103523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24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DEEP DRAWN COMPONENTS IN A WIDE RANGE OF MATERIALS</a:t>
            </a:r>
            <a:endParaRPr lang="en-US" sz="24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rapezoid 5">
            <a:extLst>
              <a:ext uri="{FF2B5EF4-FFF2-40B4-BE49-F238E27FC236}">
                <a16:creationId xmlns:a16="http://schemas.microsoft.com/office/drawing/2014/main" id="{C2B3B9D2-0449-8729-7AEE-75329428C06E}"/>
              </a:ext>
            </a:extLst>
          </p:cNvPr>
          <p:cNvSpPr/>
          <p:nvPr/>
        </p:nvSpPr>
        <p:spPr>
          <a:xfrm rot="10800000">
            <a:off x="0" y="0"/>
            <a:ext cx="12192000" cy="349807"/>
          </a:xfrm>
          <a:prstGeom prst="trapezoid">
            <a:avLst>
              <a:gd name="adj" fmla="val 225817"/>
            </a:avLst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rapezoid 6">
            <a:extLst>
              <a:ext uri="{FF2B5EF4-FFF2-40B4-BE49-F238E27FC236}">
                <a16:creationId xmlns:a16="http://schemas.microsoft.com/office/drawing/2014/main" id="{867E12EB-DC30-3CD9-4F49-545C8A6E41A8}"/>
              </a:ext>
            </a:extLst>
          </p:cNvPr>
          <p:cNvSpPr/>
          <p:nvPr/>
        </p:nvSpPr>
        <p:spPr>
          <a:xfrm>
            <a:off x="-1" y="6518278"/>
            <a:ext cx="12192000" cy="339721"/>
          </a:xfrm>
          <a:prstGeom prst="trapezoid">
            <a:avLst>
              <a:gd name="adj" fmla="val 225817"/>
            </a:avLst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5FCD949-ABB8-206A-C7A7-1537206BB864}"/>
              </a:ext>
            </a:extLst>
          </p:cNvPr>
          <p:cNvGrpSpPr/>
          <p:nvPr/>
        </p:nvGrpSpPr>
        <p:grpSpPr>
          <a:xfrm>
            <a:off x="3832973" y="1751888"/>
            <a:ext cx="4189054" cy="4189054"/>
            <a:chOff x="3610094" y="1776583"/>
            <a:chExt cx="4189054" cy="418905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424558C-11C1-E244-0D3A-D11127F6E9CC}"/>
                </a:ext>
              </a:extLst>
            </p:cNvPr>
            <p:cNvSpPr/>
            <p:nvPr/>
          </p:nvSpPr>
          <p:spPr>
            <a:xfrm>
              <a:off x="3610094" y="1776583"/>
              <a:ext cx="4189054" cy="4189054"/>
            </a:xfrm>
            <a:prstGeom prst="ellipse">
              <a:avLst/>
            </a:prstGeom>
            <a:noFill/>
            <a:ln w="38100">
              <a:solidFill>
                <a:srgbClr val="B78B2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73368F9C-69C7-464A-E8BB-9D41E4A8F55B}"/>
                </a:ext>
              </a:extLst>
            </p:cNvPr>
            <p:cNvSpPr/>
            <p:nvPr/>
          </p:nvSpPr>
          <p:spPr>
            <a:xfrm>
              <a:off x="3719713" y="1886201"/>
              <a:ext cx="3969819" cy="396981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6AFFA21-336F-005A-810B-19FA196A1DF7}"/>
                </a:ext>
              </a:extLst>
            </p:cNvPr>
            <p:cNvSpPr/>
            <p:nvPr/>
          </p:nvSpPr>
          <p:spPr>
            <a:xfrm>
              <a:off x="3957678" y="2154431"/>
              <a:ext cx="3493887" cy="34938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184334" sx="102000" sy="102000" algn="ctr" rotWithShape="0">
                <a:prstClr val="black">
                  <a:alpha val="20798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15B65655-A8B7-603B-B656-256631212533}"/>
              </a:ext>
            </a:extLst>
          </p:cNvPr>
          <p:cNvSpPr/>
          <p:nvPr/>
        </p:nvSpPr>
        <p:spPr>
          <a:xfrm>
            <a:off x="3209020" y="1643550"/>
            <a:ext cx="914400" cy="914400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6606728-2C60-67A8-7DCC-C25AFADD37AA}"/>
              </a:ext>
            </a:extLst>
          </p:cNvPr>
          <p:cNvSpPr/>
          <p:nvPr/>
        </p:nvSpPr>
        <p:spPr>
          <a:xfrm>
            <a:off x="1941922" y="2100750"/>
            <a:ext cx="1077026" cy="1077026"/>
          </a:xfrm>
          <a:prstGeom prst="ellipse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3610B6A-66AD-96AD-81D2-5DE256748435}"/>
              </a:ext>
            </a:extLst>
          </p:cNvPr>
          <p:cNvSpPr/>
          <p:nvPr/>
        </p:nvSpPr>
        <p:spPr>
          <a:xfrm>
            <a:off x="566940" y="1490785"/>
            <a:ext cx="1107373" cy="1107373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6EF782C-3768-6A55-C6DE-BA84EF4095D7}"/>
              </a:ext>
            </a:extLst>
          </p:cNvPr>
          <p:cNvSpPr/>
          <p:nvPr/>
        </p:nvSpPr>
        <p:spPr>
          <a:xfrm>
            <a:off x="605372" y="4959114"/>
            <a:ext cx="914400" cy="914400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6E85660-68B1-F8C1-C81E-D8E10F85F944}"/>
              </a:ext>
            </a:extLst>
          </p:cNvPr>
          <p:cNvSpPr/>
          <p:nvPr/>
        </p:nvSpPr>
        <p:spPr>
          <a:xfrm>
            <a:off x="2060780" y="5298700"/>
            <a:ext cx="914400" cy="914400"/>
          </a:xfrm>
          <a:prstGeom prst="ellipse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ACD8457-DFAB-DE30-15D0-643994509D9D}"/>
              </a:ext>
            </a:extLst>
          </p:cNvPr>
          <p:cNvSpPr/>
          <p:nvPr/>
        </p:nvSpPr>
        <p:spPr>
          <a:xfrm>
            <a:off x="2705312" y="4044714"/>
            <a:ext cx="914400" cy="914400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4EF3086-CC1D-6F74-2C39-8C762F212E52}"/>
              </a:ext>
            </a:extLst>
          </p:cNvPr>
          <p:cNvSpPr/>
          <p:nvPr/>
        </p:nvSpPr>
        <p:spPr>
          <a:xfrm>
            <a:off x="568460" y="3563893"/>
            <a:ext cx="821859" cy="821859"/>
          </a:xfrm>
          <a:prstGeom prst="ellipse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A8DE530-D4F9-2833-D88D-DC99639FF0D1}"/>
              </a:ext>
            </a:extLst>
          </p:cNvPr>
          <p:cNvSpPr/>
          <p:nvPr/>
        </p:nvSpPr>
        <p:spPr>
          <a:xfrm>
            <a:off x="1558856" y="3292728"/>
            <a:ext cx="1107373" cy="1107373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C427D61-4676-7C84-4245-12E34E05978E}"/>
              </a:ext>
            </a:extLst>
          </p:cNvPr>
          <p:cNvSpPr/>
          <p:nvPr/>
        </p:nvSpPr>
        <p:spPr>
          <a:xfrm>
            <a:off x="1512598" y="4494381"/>
            <a:ext cx="839160" cy="8391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C9A9D97-9618-0E2C-C47C-7588B45FF816}"/>
              </a:ext>
            </a:extLst>
          </p:cNvPr>
          <p:cNvSpPr/>
          <p:nvPr/>
        </p:nvSpPr>
        <p:spPr>
          <a:xfrm>
            <a:off x="2794678" y="2932615"/>
            <a:ext cx="839160" cy="8391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5E58746-5486-082D-1475-DD33075F6949}"/>
              </a:ext>
            </a:extLst>
          </p:cNvPr>
          <p:cNvSpPr/>
          <p:nvPr/>
        </p:nvSpPr>
        <p:spPr>
          <a:xfrm>
            <a:off x="3209020" y="5145819"/>
            <a:ext cx="1045049" cy="104504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D0B8357-E01B-6106-0728-641DA4C24D91}"/>
              </a:ext>
            </a:extLst>
          </p:cNvPr>
          <p:cNvSpPr/>
          <p:nvPr/>
        </p:nvSpPr>
        <p:spPr>
          <a:xfrm>
            <a:off x="952566" y="2655634"/>
            <a:ext cx="839160" cy="8391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0E9F42B-0E88-18F2-8286-547826FCB545}"/>
              </a:ext>
            </a:extLst>
          </p:cNvPr>
          <p:cNvSpPr/>
          <p:nvPr/>
        </p:nvSpPr>
        <p:spPr>
          <a:xfrm rot="10800000" flipV="1">
            <a:off x="7789471" y="1615059"/>
            <a:ext cx="914400" cy="914400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B2AF37F-4BC4-0501-4C79-0FFA7225AC8B}"/>
              </a:ext>
            </a:extLst>
          </p:cNvPr>
          <p:cNvSpPr/>
          <p:nvPr/>
        </p:nvSpPr>
        <p:spPr>
          <a:xfrm rot="10800000" flipV="1">
            <a:off x="9044139" y="1896012"/>
            <a:ext cx="1077026" cy="1077026"/>
          </a:xfrm>
          <a:prstGeom prst="ellipse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D79DECC-806A-304E-9FEC-49193A6436FB}"/>
              </a:ext>
            </a:extLst>
          </p:cNvPr>
          <p:cNvSpPr/>
          <p:nvPr/>
        </p:nvSpPr>
        <p:spPr>
          <a:xfrm rot="10800000" flipV="1">
            <a:off x="10673244" y="1514024"/>
            <a:ext cx="1107373" cy="1107373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8B4E0C7-031E-A131-EAEC-5A93575ABA7C}"/>
              </a:ext>
            </a:extLst>
          </p:cNvPr>
          <p:cNvSpPr/>
          <p:nvPr/>
        </p:nvSpPr>
        <p:spPr>
          <a:xfrm rot="10800000" flipV="1">
            <a:off x="10585892" y="5146406"/>
            <a:ext cx="914400" cy="914400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9D8A973-C4A9-772C-28A8-165A2A1E4F30}"/>
              </a:ext>
            </a:extLst>
          </p:cNvPr>
          <p:cNvSpPr/>
          <p:nvPr/>
        </p:nvSpPr>
        <p:spPr>
          <a:xfrm rot="10800000" flipV="1">
            <a:off x="8937711" y="5270209"/>
            <a:ext cx="914400" cy="914400"/>
          </a:xfrm>
          <a:prstGeom prst="ellipse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AC86EF1-001E-E85E-D357-1A1AAF69D65E}"/>
              </a:ext>
            </a:extLst>
          </p:cNvPr>
          <p:cNvSpPr/>
          <p:nvPr/>
        </p:nvSpPr>
        <p:spPr>
          <a:xfrm rot="10800000" flipV="1">
            <a:off x="8293179" y="4016223"/>
            <a:ext cx="914400" cy="914400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F641D7F-B50B-36AE-3762-47CBBD446110}"/>
              </a:ext>
            </a:extLst>
          </p:cNvPr>
          <p:cNvSpPr/>
          <p:nvPr/>
        </p:nvSpPr>
        <p:spPr>
          <a:xfrm rot="10800000" flipV="1">
            <a:off x="10633144" y="3773237"/>
            <a:ext cx="821859" cy="821859"/>
          </a:xfrm>
          <a:prstGeom prst="ellipse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CDDDD41-7704-C1C9-D8BD-6B641801F574}"/>
              </a:ext>
            </a:extLst>
          </p:cNvPr>
          <p:cNvSpPr/>
          <p:nvPr/>
        </p:nvSpPr>
        <p:spPr>
          <a:xfrm rot="10800000" flipV="1">
            <a:off x="9248820" y="3339569"/>
            <a:ext cx="1107373" cy="1107373"/>
          </a:xfrm>
          <a:prstGeom prst="ellipse">
            <a:avLst/>
          </a:prstGeom>
          <a:solidFill>
            <a:srgbClr val="2D31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83EF6B1-8220-851A-6531-4EDA50E5296A}"/>
              </a:ext>
            </a:extLst>
          </p:cNvPr>
          <p:cNvSpPr/>
          <p:nvPr/>
        </p:nvSpPr>
        <p:spPr>
          <a:xfrm rot="10800000" flipV="1">
            <a:off x="9666371" y="4563920"/>
            <a:ext cx="839160" cy="8391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76E88CC-0628-6F04-8885-0DE799D92FA0}"/>
              </a:ext>
            </a:extLst>
          </p:cNvPr>
          <p:cNvSpPr/>
          <p:nvPr/>
        </p:nvSpPr>
        <p:spPr>
          <a:xfrm rot="10800000" flipV="1">
            <a:off x="8279053" y="2904124"/>
            <a:ext cx="839160" cy="8391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21DE587-F357-08A9-14C7-D1CFF7B6EFFA}"/>
              </a:ext>
            </a:extLst>
          </p:cNvPr>
          <p:cNvSpPr/>
          <p:nvPr/>
        </p:nvSpPr>
        <p:spPr>
          <a:xfrm rot="10800000" flipV="1">
            <a:off x="7658822" y="5117328"/>
            <a:ext cx="1045049" cy="104504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09550F7-D5A8-F03F-8C9F-BE9626036F46}"/>
              </a:ext>
            </a:extLst>
          </p:cNvPr>
          <p:cNvSpPr/>
          <p:nvPr/>
        </p:nvSpPr>
        <p:spPr>
          <a:xfrm rot="10800000" flipV="1">
            <a:off x="10213564" y="2652347"/>
            <a:ext cx="839160" cy="8391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Subtitle 2">
            <a:extLst>
              <a:ext uri="{FF2B5EF4-FFF2-40B4-BE49-F238E27FC236}">
                <a16:creationId xmlns:a16="http://schemas.microsoft.com/office/drawing/2014/main" id="{1504208C-85BE-A754-9607-8357D95722F3}"/>
              </a:ext>
            </a:extLst>
          </p:cNvPr>
          <p:cNvSpPr txBox="1">
            <a:spLocks/>
          </p:cNvSpPr>
          <p:nvPr/>
        </p:nvSpPr>
        <p:spPr>
          <a:xfrm>
            <a:off x="7789471" y="1923999"/>
            <a:ext cx="914400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Aluminum</a:t>
            </a:r>
          </a:p>
        </p:txBody>
      </p:sp>
      <p:sp>
        <p:nvSpPr>
          <p:cNvPr id="82" name="Subtitle 2">
            <a:extLst>
              <a:ext uri="{FF2B5EF4-FFF2-40B4-BE49-F238E27FC236}">
                <a16:creationId xmlns:a16="http://schemas.microsoft.com/office/drawing/2014/main" id="{518F0B51-D163-FC5B-8CC0-A2A704CAED9D}"/>
              </a:ext>
            </a:extLst>
          </p:cNvPr>
          <p:cNvSpPr txBox="1">
            <a:spLocks/>
          </p:cNvSpPr>
          <p:nvPr/>
        </p:nvSpPr>
        <p:spPr>
          <a:xfrm>
            <a:off x="661182" y="1772029"/>
            <a:ext cx="897674" cy="60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Beryllium </a:t>
            </a:r>
          </a:p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Copper</a:t>
            </a:r>
          </a:p>
        </p:txBody>
      </p:sp>
      <p:sp>
        <p:nvSpPr>
          <p:cNvPr id="83" name="Subtitle 2">
            <a:extLst>
              <a:ext uri="{FF2B5EF4-FFF2-40B4-BE49-F238E27FC236}">
                <a16:creationId xmlns:a16="http://schemas.microsoft.com/office/drawing/2014/main" id="{568F4EB1-790A-A612-DF20-8D95DE974D74}"/>
              </a:ext>
            </a:extLst>
          </p:cNvPr>
          <p:cNvSpPr txBox="1">
            <a:spLocks/>
          </p:cNvSpPr>
          <p:nvPr/>
        </p:nvSpPr>
        <p:spPr>
          <a:xfrm>
            <a:off x="1980253" y="2508761"/>
            <a:ext cx="964650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Brass</a:t>
            </a:r>
          </a:p>
        </p:txBody>
      </p:sp>
      <p:sp>
        <p:nvSpPr>
          <p:cNvPr id="84" name="Subtitle 2">
            <a:extLst>
              <a:ext uri="{FF2B5EF4-FFF2-40B4-BE49-F238E27FC236}">
                <a16:creationId xmlns:a16="http://schemas.microsoft.com/office/drawing/2014/main" id="{C9B121DB-E287-B172-FA7C-95104711FA07}"/>
              </a:ext>
            </a:extLst>
          </p:cNvPr>
          <p:cNvSpPr txBox="1">
            <a:spLocks/>
          </p:cNvSpPr>
          <p:nvPr/>
        </p:nvSpPr>
        <p:spPr>
          <a:xfrm>
            <a:off x="3289440" y="1956868"/>
            <a:ext cx="760166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Copper</a:t>
            </a:r>
          </a:p>
        </p:txBody>
      </p:sp>
      <p:sp>
        <p:nvSpPr>
          <p:cNvPr id="85" name="Subtitle 2">
            <a:extLst>
              <a:ext uri="{FF2B5EF4-FFF2-40B4-BE49-F238E27FC236}">
                <a16:creationId xmlns:a16="http://schemas.microsoft.com/office/drawing/2014/main" id="{0EF31169-1BE9-9005-F4B7-E9F0EC38F831}"/>
              </a:ext>
            </a:extLst>
          </p:cNvPr>
          <p:cNvSpPr txBox="1">
            <a:spLocks/>
          </p:cNvSpPr>
          <p:nvPr/>
        </p:nvSpPr>
        <p:spPr>
          <a:xfrm>
            <a:off x="2830021" y="3226843"/>
            <a:ext cx="745926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Bronze</a:t>
            </a:r>
          </a:p>
        </p:txBody>
      </p:sp>
      <p:sp>
        <p:nvSpPr>
          <p:cNvPr id="86" name="Subtitle 2">
            <a:extLst>
              <a:ext uri="{FF2B5EF4-FFF2-40B4-BE49-F238E27FC236}">
                <a16:creationId xmlns:a16="http://schemas.microsoft.com/office/drawing/2014/main" id="{60BD867D-EF61-207C-3CB0-B83A49D4CB6E}"/>
              </a:ext>
            </a:extLst>
          </p:cNvPr>
          <p:cNvSpPr txBox="1">
            <a:spLocks/>
          </p:cNvSpPr>
          <p:nvPr/>
        </p:nvSpPr>
        <p:spPr>
          <a:xfrm>
            <a:off x="8293179" y="3198350"/>
            <a:ext cx="824199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Gilding</a:t>
            </a:r>
          </a:p>
        </p:txBody>
      </p:sp>
      <p:sp>
        <p:nvSpPr>
          <p:cNvPr id="87" name="Subtitle 2">
            <a:extLst>
              <a:ext uri="{FF2B5EF4-FFF2-40B4-BE49-F238E27FC236}">
                <a16:creationId xmlns:a16="http://schemas.microsoft.com/office/drawing/2014/main" id="{2C52F7AD-DAB1-9F6F-89DD-21FA4D80118A}"/>
              </a:ext>
            </a:extLst>
          </p:cNvPr>
          <p:cNvSpPr txBox="1">
            <a:spLocks/>
          </p:cNvSpPr>
          <p:nvPr/>
        </p:nvSpPr>
        <p:spPr>
          <a:xfrm>
            <a:off x="1716419" y="3449897"/>
            <a:ext cx="777908" cy="823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Glass Sealing Alloys 42, 52</a:t>
            </a:r>
          </a:p>
        </p:txBody>
      </p:sp>
      <p:sp>
        <p:nvSpPr>
          <p:cNvPr id="88" name="Subtitle 2">
            <a:extLst>
              <a:ext uri="{FF2B5EF4-FFF2-40B4-BE49-F238E27FC236}">
                <a16:creationId xmlns:a16="http://schemas.microsoft.com/office/drawing/2014/main" id="{59860EF2-31FC-11F4-CBB1-510E5C25B290}"/>
              </a:ext>
            </a:extLst>
          </p:cNvPr>
          <p:cNvSpPr txBox="1">
            <a:spLocks/>
          </p:cNvSpPr>
          <p:nvPr/>
        </p:nvSpPr>
        <p:spPr>
          <a:xfrm>
            <a:off x="10633144" y="5487684"/>
            <a:ext cx="821859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Ni/Fe48</a:t>
            </a:r>
          </a:p>
        </p:txBody>
      </p:sp>
      <p:sp>
        <p:nvSpPr>
          <p:cNvPr id="98" name="Subtitle 2">
            <a:extLst>
              <a:ext uri="{FF2B5EF4-FFF2-40B4-BE49-F238E27FC236}">
                <a16:creationId xmlns:a16="http://schemas.microsoft.com/office/drawing/2014/main" id="{7E18DB63-C53B-A34B-515A-208319656DC4}"/>
              </a:ext>
            </a:extLst>
          </p:cNvPr>
          <p:cNvSpPr txBox="1">
            <a:spLocks/>
          </p:cNvSpPr>
          <p:nvPr/>
        </p:nvSpPr>
        <p:spPr>
          <a:xfrm>
            <a:off x="10730946" y="4050071"/>
            <a:ext cx="624291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Gold</a:t>
            </a:r>
          </a:p>
        </p:txBody>
      </p:sp>
      <p:sp>
        <p:nvSpPr>
          <p:cNvPr id="99" name="Subtitle 2">
            <a:extLst>
              <a:ext uri="{FF2B5EF4-FFF2-40B4-BE49-F238E27FC236}">
                <a16:creationId xmlns:a16="http://schemas.microsoft.com/office/drawing/2014/main" id="{2A1BB955-3DA5-DF1C-9B85-AEE93229B98E}"/>
              </a:ext>
            </a:extLst>
          </p:cNvPr>
          <p:cNvSpPr txBox="1">
            <a:spLocks/>
          </p:cNvSpPr>
          <p:nvPr/>
        </p:nvSpPr>
        <p:spPr>
          <a:xfrm>
            <a:off x="9666371" y="4864206"/>
            <a:ext cx="857907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Inconel</a:t>
            </a:r>
          </a:p>
          <a:p>
            <a:pPr>
              <a:lnSpc>
                <a:spcPct val="100000"/>
              </a:lnSpc>
            </a:pPr>
            <a:endParaRPr lang="en-PH" sz="1200" dirty="0">
              <a:solidFill>
                <a:srgbClr val="2D317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0" name="Subtitle 2">
            <a:extLst>
              <a:ext uri="{FF2B5EF4-FFF2-40B4-BE49-F238E27FC236}">
                <a16:creationId xmlns:a16="http://schemas.microsoft.com/office/drawing/2014/main" id="{CBF374AA-8127-B437-C6A1-FB77BE6C0993}"/>
              </a:ext>
            </a:extLst>
          </p:cNvPr>
          <p:cNvSpPr txBox="1">
            <a:spLocks/>
          </p:cNvSpPr>
          <p:nvPr/>
        </p:nvSpPr>
        <p:spPr>
          <a:xfrm>
            <a:off x="10275716" y="2938317"/>
            <a:ext cx="714176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Invar</a:t>
            </a:r>
          </a:p>
          <a:p>
            <a:pPr>
              <a:lnSpc>
                <a:spcPct val="100000"/>
              </a:lnSpc>
            </a:pPr>
            <a:endParaRPr lang="en-PH" sz="1200" dirty="0">
              <a:solidFill>
                <a:srgbClr val="2D317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1" name="Subtitle 2">
            <a:extLst>
              <a:ext uri="{FF2B5EF4-FFF2-40B4-BE49-F238E27FC236}">
                <a16:creationId xmlns:a16="http://schemas.microsoft.com/office/drawing/2014/main" id="{5072EAD3-EFBA-6189-74C7-D662D241BFAC}"/>
              </a:ext>
            </a:extLst>
          </p:cNvPr>
          <p:cNvSpPr txBox="1">
            <a:spLocks/>
          </p:cNvSpPr>
          <p:nvPr/>
        </p:nvSpPr>
        <p:spPr>
          <a:xfrm>
            <a:off x="1551271" y="4796234"/>
            <a:ext cx="774849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Kovar</a:t>
            </a:r>
          </a:p>
          <a:p>
            <a:pPr>
              <a:lnSpc>
                <a:spcPct val="100000"/>
              </a:lnSpc>
            </a:pPr>
            <a:endParaRPr lang="en-PH" sz="1200" dirty="0">
              <a:solidFill>
                <a:srgbClr val="2D317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9" name="Subtitle 2">
            <a:extLst>
              <a:ext uri="{FF2B5EF4-FFF2-40B4-BE49-F238E27FC236}">
                <a16:creationId xmlns:a16="http://schemas.microsoft.com/office/drawing/2014/main" id="{3CA9DB73-C87E-A1E9-9F4D-BDB0AE74C974}"/>
              </a:ext>
            </a:extLst>
          </p:cNvPr>
          <p:cNvSpPr txBox="1">
            <a:spLocks/>
          </p:cNvSpPr>
          <p:nvPr/>
        </p:nvSpPr>
        <p:spPr>
          <a:xfrm>
            <a:off x="8351044" y="4356992"/>
            <a:ext cx="784622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Monel</a:t>
            </a:r>
          </a:p>
          <a:p>
            <a:pPr>
              <a:lnSpc>
                <a:spcPct val="100000"/>
              </a:lnSpc>
            </a:pPr>
            <a:endParaRPr lang="en-PH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0" name="Subtitle 2">
            <a:extLst>
              <a:ext uri="{FF2B5EF4-FFF2-40B4-BE49-F238E27FC236}">
                <a16:creationId xmlns:a16="http://schemas.microsoft.com/office/drawing/2014/main" id="{E8D8DCD2-4DA6-602D-E3B3-8D9ABD2A1548}"/>
              </a:ext>
            </a:extLst>
          </p:cNvPr>
          <p:cNvSpPr txBox="1">
            <a:spLocks/>
          </p:cNvSpPr>
          <p:nvPr/>
        </p:nvSpPr>
        <p:spPr>
          <a:xfrm>
            <a:off x="9060061" y="2328062"/>
            <a:ext cx="1031914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Nichrome</a:t>
            </a:r>
          </a:p>
        </p:txBody>
      </p:sp>
      <p:sp>
        <p:nvSpPr>
          <p:cNvPr id="111" name="Subtitle 2">
            <a:extLst>
              <a:ext uri="{FF2B5EF4-FFF2-40B4-BE49-F238E27FC236}">
                <a16:creationId xmlns:a16="http://schemas.microsoft.com/office/drawing/2014/main" id="{896EDB3A-7733-2EFF-E9D6-CF655E08F922}"/>
              </a:ext>
            </a:extLst>
          </p:cNvPr>
          <p:cNvSpPr txBox="1">
            <a:spLocks/>
          </p:cNvSpPr>
          <p:nvPr/>
        </p:nvSpPr>
        <p:spPr>
          <a:xfrm>
            <a:off x="9027047" y="5593546"/>
            <a:ext cx="740796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Nickel</a:t>
            </a:r>
          </a:p>
        </p:txBody>
      </p:sp>
      <p:sp>
        <p:nvSpPr>
          <p:cNvPr id="112" name="Subtitle 2">
            <a:extLst>
              <a:ext uri="{FF2B5EF4-FFF2-40B4-BE49-F238E27FC236}">
                <a16:creationId xmlns:a16="http://schemas.microsoft.com/office/drawing/2014/main" id="{4A9705C6-6EB9-57B5-E083-6964F36EDB85}"/>
              </a:ext>
            </a:extLst>
          </p:cNvPr>
          <p:cNvSpPr txBox="1">
            <a:spLocks/>
          </p:cNvSpPr>
          <p:nvPr/>
        </p:nvSpPr>
        <p:spPr>
          <a:xfrm>
            <a:off x="10807350" y="1842501"/>
            <a:ext cx="839160" cy="461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Nickel Silver</a:t>
            </a:r>
          </a:p>
        </p:txBody>
      </p:sp>
      <p:sp>
        <p:nvSpPr>
          <p:cNvPr id="113" name="Subtitle 2">
            <a:extLst>
              <a:ext uri="{FF2B5EF4-FFF2-40B4-BE49-F238E27FC236}">
                <a16:creationId xmlns:a16="http://schemas.microsoft.com/office/drawing/2014/main" id="{13E050E7-7383-03BA-0C3B-67BA6DDD0F18}"/>
              </a:ext>
            </a:extLst>
          </p:cNvPr>
          <p:cNvSpPr txBox="1">
            <a:spLocks/>
          </p:cNvSpPr>
          <p:nvPr/>
        </p:nvSpPr>
        <p:spPr>
          <a:xfrm>
            <a:off x="7706407" y="5463280"/>
            <a:ext cx="964803" cy="5087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Phosphor Bronze</a:t>
            </a:r>
          </a:p>
        </p:txBody>
      </p:sp>
      <p:sp>
        <p:nvSpPr>
          <p:cNvPr id="114" name="Subtitle 2">
            <a:extLst>
              <a:ext uri="{FF2B5EF4-FFF2-40B4-BE49-F238E27FC236}">
                <a16:creationId xmlns:a16="http://schemas.microsoft.com/office/drawing/2014/main" id="{E3F54757-DD62-76EF-E338-53E141FCA467}"/>
              </a:ext>
            </a:extLst>
          </p:cNvPr>
          <p:cNvSpPr txBox="1">
            <a:spLocks/>
          </p:cNvSpPr>
          <p:nvPr/>
        </p:nvSpPr>
        <p:spPr>
          <a:xfrm>
            <a:off x="2177480" y="5528216"/>
            <a:ext cx="671832" cy="4704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Plated Stock</a:t>
            </a:r>
          </a:p>
        </p:txBody>
      </p:sp>
      <p:sp>
        <p:nvSpPr>
          <p:cNvPr id="115" name="Subtitle 2">
            <a:extLst>
              <a:ext uri="{FF2B5EF4-FFF2-40B4-BE49-F238E27FC236}">
                <a16:creationId xmlns:a16="http://schemas.microsoft.com/office/drawing/2014/main" id="{AC950EA3-F39E-07C7-5E2D-A742FB19D990}"/>
              </a:ext>
            </a:extLst>
          </p:cNvPr>
          <p:cNvSpPr txBox="1">
            <a:spLocks/>
          </p:cNvSpPr>
          <p:nvPr/>
        </p:nvSpPr>
        <p:spPr>
          <a:xfrm>
            <a:off x="971086" y="2935861"/>
            <a:ext cx="796609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Platinum</a:t>
            </a:r>
          </a:p>
        </p:txBody>
      </p:sp>
      <p:sp>
        <p:nvSpPr>
          <p:cNvPr id="116" name="Subtitle 2">
            <a:extLst>
              <a:ext uri="{FF2B5EF4-FFF2-40B4-BE49-F238E27FC236}">
                <a16:creationId xmlns:a16="http://schemas.microsoft.com/office/drawing/2014/main" id="{BDC34830-7265-182E-1292-895E61638C7D}"/>
              </a:ext>
            </a:extLst>
          </p:cNvPr>
          <p:cNvSpPr txBox="1">
            <a:spLocks/>
          </p:cNvSpPr>
          <p:nvPr/>
        </p:nvSpPr>
        <p:spPr>
          <a:xfrm>
            <a:off x="3288636" y="5473230"/>
            <a:ext cx="906631" cy="473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Platinum Iridium</a:t>
            </a:r>
          </a:p>
        </p:txBody>
      </p:sp>
      <p:sp>
        <p:nvSpPr>
          <p:cNvPr id="117" name="Subtitle 2">
            <a:extLst>
              <a:ext uri="{FF2B5EF4-FFF2-40B4-BE49-F238E27FC236}">
                <a16:creationId xmlns:a16="http://schemas.microsoft.com/office/drawing/2014/main" id="{09CEFDA4-C9A8-A0B6-558F-A978EC3DF441}"/>
              </a:ext>
            </a:extLst>
          </p:cNvPr>
          <p:cNvSpPr txBox="1">
            <a:spLocks/>
          </p:cNvSpPr>
          <p:nvPr/>
        </p:nvSpPr>
        <p:spPr>
          <a:xfrm>
            <a:off x="9309277" y="3692471"/>
            <a:ext cx="985499" cy="4606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Platinum Rhodium</a:t>
            </a:r>
          </a:p>
        </p:txBody>
      </p:sp>
      <p:sp>
        <p:nvSpPr>
          <p:cNvPr id="118" name="Subtitle 2">
            <a:extLst>
              <a:ext uri="{FF2B5EF4-FFF2-40B4-BE49-F238E27FC236}">
                <a16:creationId xmlns:a16="http://schemas.microsoft.com/office/drawing/2014/main" id="{A1474459-0D20-EADA-5956-B0F4BDC19631}"/>
              </a:ext>
            </a:extLst>
          </p:cNvPr>
          <p:cNvSpPr txBox="1">
            <a:spLocks/>
          </p:cNvSpPr>
          <p:nvPr/>
        </p:nvSpPr>
        <p:spPr>
          <a:xfrm>
            <a:off x="2785296" y="4370170"/>
            <a:ext cx="762180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Silver</a:t>
            </a:r>
          </a:p>
        </p:txBody>
      </p:sp>
      <p:sp>
        <p:nvSpPr>
          <p:cNvPr id="119" name="Subtitle 2">
            <a:extLst>
              <a:ext uri="{FF2B5EF4-FFF2-40B4-BE49-F238E27FC236}">
                <a16:creationId xmlns:a16="http://schemas.microsoft.com/office/drawing/2014/main" id="{6195995E-E56B-07FA-7D37-E8578F98C369}"/>
              </a:ext>
            </a:extLst>
          </p:cNvPr>
          <p:cNvSpPr txBox="1">
            <a:spLocks/>
          </p:cNvSpPr>
          <p:nvPr/>
        </p:nvSpPr>
        <p:spPr>
          <a:xfrm>
            <a:off x="638665" y="5212077"/>
            <a:ext cx="849315" cy="4616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Stainless Steel</a:t>
            </a:r>
          </a:p>
        </p:txBody>
      </p:sp>
      <p:sp>
        <p:nvSpPr>
          <p:cNvPr id="120" name="Subtitle 2">
            <a:extLst>
              <a:ext uri="{FF2B5EF4-FFF2-40B4-BE49-F238E27FC236}">
                <a16:creationId xmlns:a16="http://schemas.microsoft.com/office/drawing/2014/main" id="{F3154E21-7093-589F-45B3-B46DED165573}"/>
              </a:ext>
            </a:extLst>
          </p:cNvPr>
          <p:cNvSpPr txBox="1">
            <a:spLocks/>
          </p:cNvSpPr>
          <p:nvPr/>
        </p:nvSpPr>
        <p:spPr>
          <a:xfrm>
            <a:off x="579734" y="3833533"/>
            <a:ext cx="797288" cy="281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PH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Titanium</a:t>
            </a:r>
          </a:p>
        </p:txBody>
      </p:sp>
      <p:pic>
        <p:nvPicPr>
          <p:cNvPr id="121" name="Picture 120">
            <a:extLst>
              <a:ext uri="{FF2B5EF4-FFF2-40B4-BE49-F238E27FC236}">
                <a16:creationId xmlns:a16="http://schemas.microsoft.com/office/drawing/2014/main" id="{490CAF5B-915D-28E3-DC9E-AD276157B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587" y="2606388"/>
            <a:ext cx="3409826" cy="228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91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ACF51-0BB1-67D9-1C9C-8A0939B2D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>
            <a:extLst>
              <a:ext uri="{FF2B5EF4-FFF2-40B4-BE49-F238E27FC236}">
                <a16:creationId xmlns:a16="http://schemas.microsoft.com/office/drawing/2014/main" id="{0F5749CE-A05C-6F9A-9532-F74C440BB1DE}"/>
              </a:ext>
            </a:extLst>
          </p:cNvPr>
          <p:cNvSpPr/>
          <p:nvPr/>
        </p:nvSpPr>
        <p:spPr>
          <a:xfrm rot="1551929">
            <a:off x="10429126" y="450654"/>
            <a:ext cx="2910207" cy="7413488"/>
          </a:xfrm>
          <a:custGeom>
            <a:avLst/>
            <a:gdLst>
              <a:gd name="csX0" fmla="*/ 0 w 2910207"/>
              <a:gd name="csY0" fmla="*/ 0 h 7413488"/>
              <a:gd name="csX1" fmla="*/ 2910207 w 2910207"/>
              <a:gd name="csY1" fmla="*/ 6002534 h 7413488"/>
              <a:gd name="csX2" fmla="*/ 0 w 2910207"/>
              <a:gd name="csY2" fmla="*/ 7413488 h 74134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910207" h="7413488">
                <a:moveTo>
                  <a:pt x="0" y="0"/>
                </a:moveTo>
                <a:lnTo>
                  <a:pt x="2910207" y="6002534"/>
                </a:lnTo>
                <a:lnTo>
                  <a:pt x="0" y="7413488"/>
                </a:lnTo>
                <a:close/>
              </a:path>
            </a:pathLst>
          </a:custGeom>
          <a:solidFill>
            <a:srgbClr val="B78B20"/>
          </a:solidFill>
          <a:ln>
            <a:noFill/>
          </a:ln>
          <a:effectLst>
            <a:outerShdw blurRad="239467" dist="38100" dir="13500000" sx="101634" sy="101634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11C58A7-5627-0270-E577-42726BEDAFF0}"/>
              </a:ext>
            </a:extLst>
          </p:cNvPr>
          <p:cNvSpPr txBox="1"/>
          <p:nvPr/>
        </p:nvSpPr>
        <p:spPr>
          <a:xfrm>
            <a:off x="630108" y="507752"/>
            <a:ext cx="7276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32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ENGINEERED FOR EVERY INDUSTRY,</a:t>
            </a:r>
            <a:endParaRPr lang="en-US" sz="32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E15D33D-36AF-534A-1720-E8BD5519D610}"/>
              </a:ext>
            </a:extLst>
          </p:cNvPr>
          <p:cNvSpPr txBox="1"/>
          <p:nvPr/>
        </p:nvSpPr>
        <p:spPr>
          <a:xfrm>
            <a:off x="630108" y="1127219"/>
            <a:ext cx="71483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32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BUILT FOR EVERY NEED</a:t>
            </a:r>
            <a:endParaRPr lang="en-US" sz="32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C63DDA8-77CE-9442-4837-998612796783}"/>
              </a:ext>
            </a:extLst>
          </p:cNvPr>
          <p:cNvSpPr/>
          <p:nvPr/>
        </p:nvSpPr>
        <p:spPr>
          <a:xfrm rot="1551929">
            <a:off x="7269319" y="-886832"/>
            <a:ext cx="2083500" cy="8631662"/>
          </a:xfrm>
          <a:custGeom>
            <a:avLst/>
            <a:gdLst>
              <a:gd name="csX0" fmla="*/ 1 w 2083500"/>
              <a:gd name="csY0" fmla="*/ 1010142 h 8631662"/>
              <a:gd name="csX1" fmla="*/ 2083500 w 2083500"/>
              <a:gd name="csY1" fmla="*/ 0 h 8631662"/>
              <a:gd name="csX2" fmla="*/ 2083500 w 2083500"/>
              <a:gd name="csY2" fmla="*/ 7621520 h 8631662"/>
              <a:gd name="csX3" fmla="*/ 0 w 2083500"/>
              <a:gd name="csY3" fmla="*/ 8631662 h 86316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083500" h="8631662">
                <a:moveTo>
                  <a:pt x="1" y="1010142"/>
                </a:moveTo>
                <a:lnTo>
                  <a:pt x="2083500" y="0"/>
                </a:lnTo>
                <a:lnTo>
                  <a:pt x="2083500" y="7621520"/>
                </a:lnTo>
                <a:lnTo>
                  <a:pt x="0" y="8631662"/>
                </a:lnTo>
                <a:close/>
              </a:path>
            </a:pathLst>
          </a:cu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51E073A-E415-C442-6BCF-18A2E6D340A5}"/>
              </a:ext>
            </a:extLst>
          </p:cNvPr>
          <p:cNvGrpSpPr/>
          <p:nvPr/>
        </p:nvGrpSpPr>
        <p:grpSpPr>
          <a:xfrm>
            <a:off x="5215698" y="2956410"/>
            <a:ext cx="3109967" cy="3109967"/>
            <a:chOff x="6958897" y="1316229"/>
            <a:chExt cx="4075651" cy="4075651"/>
          </a:xfrm>
          <a:effectLst>
            <a:outerShdw blurRad="107344" dist="38100" dir="13500000" sx="102000" sy="102000" algn="br" rotWithShape="0">
              <a:prstClr val="black">
                <a:alpha val="40000"/>
              </a:prstClr>
            </a:outerShdw>
          </a:effectLst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09890E7-E674-F908-7FF6-6409EDB0414C}"/>
                </a:ext>
              </a:extLst>
            </p:cNvPr>
            <p:cNvSpPr/>
            <p:nvPr/>
          </p:nvSpPr>
          <p:spPr>
            <a:xfrm>
              <a:off x="6958897" y="1316229"/>
              <a:ext cx="4075651" cy="40756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6C5856ED-3FE1-0DD4-ADE6-D5A940B95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2075" r="12075"/>
            <a:stretch/>
          </p:blipFill>
          <p:spPr>
            <a:xfrm>
              <a:off x="7311220" y="1637700"/>
              <a:ext cx="3432707" cy="3432707"/>
            </a:xfrm>
            <a:custGeom>
              <a:avLst/>
              <a:gdLst>
                <a:gd name="csX0" fmla="*/ 1791075 w 3582150"/>
                <a:gd name="csY0" fmla="*/ 0 h 3582150"/>
                <a:gd name="csX1" fmla="*/ 3582150 w 3582150"/>
                <a:gd name="csY1" fmla="*/ 1791075 h 3582150"/>
                <a:gd name="csX2" fmla="*/ 1791075 w 3582150"/>
                <a:gd name="csY2" fmla="*/ 3582150 h 3582150"/>
                <a:gd name="csX3" fmla="*/ 0 w 3582150"/>
                <a:gd name="csY3" fmla="*/ 1791075 h 3582150"/>
                <a:gd name="csX4" fmla="*/ 1791075 w 3582150"/>
                <a:gd name="csY4" fmla="*/ 0 h 3582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2150" h="3582150">
                  <a:moveTo>
                    <a:pt x="1791075" y="0"/>
                  </a:moveTo>
                  <a:cubicBezTo>
                    <a:pt x="2780258" y="0"/>
                    <a:pt x="3582150" y="801892"/>
                    <a:pt x="3582150" y="1791075"/>
                  </a:cubicBezTo>
                  <a:cubicBezTo>
                    <a:pt x="3582150" y="2780258"/>
                    <a:pt x="2780258" y="3582150"/>
                    <a:pt x="1791075" y="3582150"/>
                  </a:cubicBezTo>
                  <a:cubicBezTo>
                    <a:pt x="801892" y="3582150"/>
                    <a:pt x="0" y="2780258"/>
                    <a:pt x="0" y="1791075"/>
                  </a:cubicBezTo>
                  <a:cubicBezTo>
                    <a:pt x="0" y="801892"/>
                    <a:pt x="801892" y="0"/>
                    <a:pt x="1791075" y="0"/>
                  </a:cubicBezTo>
                  <a:close/>
                </a:path>
              </a:pathLst>
            </a:custGeom>
          </p:spPr>
        </p:pic>
      </p:grpSp>
      <p:sp>
        <p:nvSpPr>
          <p:cNvPr id="21" name="Freeform 20">
            <a:extLst>
              <a:ext uri="{FF2B5EF4-FFF2-40B4-BE49-F238E27FC236}">
                <a16:creationId xmlns:a16="http://schemas.microsoft.com/office/drawing/2014/main" id="{E2541FD7-2BE5-9118-3567-F086995157E4}"/>
              </a:ext>
            </a:extLst>
          </p:cNvPr>
          <p:cNvSpPr/>
          <p:nvPr/>
        </p:nvSpPr>
        <p:spPr>
          <a:xfrm rot="1551929">
            <a:off x="8543576" y="-496711"/>
            <a:ext cx="3296741" cy="8496642"/>
          </a:xfrm>
          <a:custGeom>
            <a:avLst/>
            <a:gdLst>
              <a:gd name="csX0" fmla="*/ 1811384 w 3296741"/>
              <a:gd name="csY0" fmla="*/ 0 h 8496642"/>
              <a:gd name="csX1" fmla="*/ 3296741 w 3296741"/>
              <a:gd name="csY1" fmla="*/ 3063669 h 8496642"/>
              <a:gd name="csX2" fmla="*/ 3296741 w 3296741"/>
              <a:gd name="csY2" fmla="*/ 6898284 h 8496642"/>
              <a:gd name="csX3" fmla="*/ 0 w 3296741"/>
              <a:gd name="csY3" fmla="*/ 8496642 h 8496642"/>
              <a:gd name="csX4" fmla="*/ 0 w 3296741"/>
              <a:gd name="csY4" fmla="*/ 878213 h 84966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296741" h="8496642">
                <a:moveTo>
                  <a:pt x="1811384" y="0"/>
                </a:moveTo>
                <a:lnTo>
                  <a:pt x="3296741" y="3063669"/>
                </a:lnTo>
                <a:lnTo>
                  <a:pt x="3296741" y="6898284"/>
                </a:lnTo>
                <a:lnTo>
                  <a:pt x="0" y="8496642"/>
                </a:lnTo>
                <a:lnTo>
                  <a:pt x="0" y="878213"/>
                </a:lnTo>
                <a:close/>
              </a:path>
            </a:pathLst>
          </a:custGeom>
          <a:solidFill>
            <a:srgbClr val="2D317E"/>
          </a:solidFill>
          <a:ln>
            <a:noFill/>
          </a:ln>
          <a:effectLst>
            <a:outerShdw blurRad="239467" dist="38100" dir="13500000" sx="101634" sy="101634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06ED50C-6FAE-8620-262D-7813521CFCF5}"/>
              </a:ext>
            </a:extLst>
          </p:cNvPr>
          <p:cNvGrpSpPr/>
          <p:nvPr/>
        </p:nvGrpSpPr>
        <p:grpSpPr>
          <a:xfrm>
            <a:off x="8648004" y="3477566"/>
            <a:ext cx="3193246" cy="3193246"/>
            <a:chOff x="6958897" y="1316229"/>
            <a:chExt cx="4075651" cy="4075651"/>
          </a:xfrm>
          <a:effectLst>
            <a:outerShdw blurRad="107344" dist="38100" dir="13500000" sx="102000" sy="102000" algn="br" rotWithShape="0">
              <a:prstClr val="black">
                <a:alpha val="40000"/>
              </a:prstClr>
            </a:outerShdw>
          </a:effectLst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4D6465A-93E6-DE93-0200-379F268A5BA8}"/>
                </a:ext>
              </a:extLst>
            </p:cNvPr>
            <p:cNvSpPr/>
            <p:nvPr/>
          </p:nvSpPr>
          <p:spPr>
            <a:xfrm>
              <a:off x="6958897" y="1316229"/>
              <a:ext cx="4075651" cy="40756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DD1C13B-1BDB-8953-A255-CEFEBDC27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8503" r="18503"/>
            <a:stretch/>
          </p:blipFill>
          <p:spPr>
            <a:xfrm>
              <a:off x="7311220" y="1637700"/>
              <a:ext cx="3432707" cy="3432707"/>
            </a:xfrm>
            <a:custGeom>
              <a:avLst/>
              <a:gdLst>
                <a:gd name="csX0" fmla="*/ 1791075 w 3582150"/>
                <a:gd name="csY0" fmla="*/ 0 h 3582150"/>
                <a:gd name="csX1" fmla="*/ 3582150 w 3582150"/>
                <a:gd name="csY1" fmla="*/ 1791075 h 3582150"/>
                <a:gd name="csX2" fmla="*/ 1791075 w 3582150"/>
                <a:gd name="csY2" fmla="*/ 3582150 h 3582150"/>
                <a:gd name="csX3" fmla="*/ 0 w 3582150"/>
                <a:gd name="csY3" fmla="*/ 1791075 h 3582150"/>
                <a:gd name="csX4" fmla="*/ 1791075 w 3582150"/>
                <a:gd name="csY4" fmla="*/ 0 h 3582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2150" h="3582150">
                  <a:moveTo>
                    <a:pt x="1791075" y="0"/>
                  </a:moveTo>
                  <a:cubicBezTo>
                    <a:pt x="2780258" y="0"/>
                    <a:pt x="3582150" y="801892"/>
                    <a:pt x="3582150" y="1791075"/>
                  </a:cubicBezTo>
                  <a:cubicBezTo>
                    <a:pt x="3582150" y="2780258"/>
                    <a:pt x="2780258" y="3582150"/>
                    <a:pt x="1791075" y="3582150"/>
                  </a:cubicBezTo>
                  <a:cubicBezTo>
                    <a:pt x="801892" y="3582150"/>
                    <a:pt x="0" y="2780258"/>
                    <a:pt x="0" y="1791075"/>
                  </a:cubicBezTo>
                  <a:cubicBezTo>
                    <a:pt x="0" y="801892"/>
                    <a:pt x="801892" y="0"/>
                    <a:pt x="1791075" y="0"/>
                  </a:cubicBezTo>
                  <a:close/>
                </a:path>
              </a:pathLst>
            </a:cu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BF75174-4833-20DC-1EFF-816AA65B09FA}"/>
              </a:ext>
            </a:extLst>
          </p:cNvPr>
          <p:cNvGrpSpPr/>
          <p:nvPr/>
        </p:nvGrpSpPr>
        <p:grpSpPr>
          <a:xfrm>
            <a:off x="7776873" y="239747"/>
            <a:ext cx="3109967" cy="3109967"/>
            <a:chOff x="6958897" y="1316229"/>
            <a:chExt cx="4075651" cy="4075651"/>
          </a:xfrm>
          <a:effectLst>
            <a:outerShdw blurRad="107344" dist="38100" dir="13500000" sx="102000" sy="102000" algn="br" rotWithShape="0">
              <a:prstClr val="black">
                <a:alpha val="40000"/>
              </a:prstClr>
            </a:outerShdw>
          </a:effectLst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B5D5F11-10DA-A915-58FF-E3405FF15F1C}"/>
                </a:ext>
              </a:extLst>
            </p:cNvPr>
            <p:cNvSpPr/>
            <p:nvPr/>
          </p:nvSpPr>
          <p:spPr>
            <a:xfrm>
              <a:off x="6958897" y="1316229"/>
              <a:ext cx="4075651" cy="40756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CFE9C3D-3070-DD2A-6144-3D67D4D53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9239" r="9239"/>
            <a:stretch/>
          </p:blipFill>
          <p:spPr>
            <a:xfrm>
              <a:off x="7311221" y="1637701"/>
              <a:ext cx="3432707" cy="3432707"/>
            </a:xfrm>
            <a:custGeom>
              <a:avLst/>
              <a:gdLst>
                <a:gd name="csX0" fmla="*/ 1791075 w 3582150"/>
                <a:gd name="csY0" fmla="*/ 0 h 3582150"/>
                <a:gd name="csX1" fmla="*/ 3582150 w 3582150"/>
                <a:gd name="csY1" fmla="*/ 1791075 h 3582150"/>
                <a:gd name="csX2" fmla="*/ 1791075 w 3582150"/>
                <a:gd name="csY2" fmla="*/ 3582150 h 3582150"/>
                <a:gd name="csX3" fmla="*/ 0 w 3582150"/>
                <a:gd name="csY3" fmla="*/ 1791075 h 3582150"/>
                <a:gd name="csX4" fmla="*/ 1791075 w 3582150"/>
                <a:gd name="csY4" fmla="*/ 0 h 3582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82150" h="3582150">
                  <a:moveTo>
                    <a:pt x="1791075" y="0"/>
                  </a:moveTo>
                  <a:cubicBezTo>
                    <a:pt x="2780258" y="0"/>
                    <a:pt x="3582150" y="801892"/>
                    <a:pt x="3582150" y="1791075"/>
                  </a:cubicBezTo>
                  <a:cubicBezTo>
                    <a:pt x="3582150" y="2780258"/>
                    <a:pt x="2780258" y="3582150"/>
                    <a:pt x="1791075" y="3582150"/>
                  </a:cubicBezTo>
                  <a:cubicBezTo>
                    <a:pt x="801892" y="3582150"/>
                    <a:pt x="0" y="2780258"/>
                    <a:pt x="0" y="1791075"/>
                  </a:cubicBezTo>
                  <a:cubicBezTo>
                    <a:pt x="0" y="801892"/>
                    <a:pt x="801892" y="0"/>
                    <a:pt x="1791075" y="0"/>
                  </a:cubicBezTo>
                  <a:close/>
                </a:path>
              </a:pathLst>
            </a:custGeom>
          </p:spPr>
        </p:pic>
      </p:grpSp>
      <p:sp>
        <p:nvSpPr>
          <p:cNvPr id="34" name="Subtitle 2">
            <a:extLst>
              <a:ext uri="{FF2B5EF4-FFF2-40B4-BE49-F238E27FC236}">
                <a16:creationId xmlns:a16="http://schemas.microsoft.com/office/drawing/2014/main" id="{52ECDA89-D7C8-3520-FF5A-30FBEDA24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575" y="2172850"/>
            <a:ext cx="4752997" cy="4670776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endParaRPr lang="en-PH" sz="2000" dirty="0">
              <a:ea typeface="Calibri"/>
              <a:cs typeface="Calibri"/>
            </a:endParaRPr>
          </a:p>
          <a:p>
            <a:pPr marL="285750" indent="-285750" algn="l">
              <a:buFont typeface="Arial"/>
              <a:buChar char="•"/>
            </a:pPr>
            <a:r>
              <a:rPr lang="en-PH" sz="2000" b="1" dirty="0">
                <a:ea typeface="+mn-lt"/>
                <a:cs typeface="+mn-lt"/>
              </a:rPr>
              <a:t>Medical</a:t>
            </a:r>
            <a:r>
              <a:rPr lang="en-PH" sz="2000" dirty="0">
                <a:ea typeface="+mn-lt"/>
                <a:cs typeface="+mn-lt"/>
              </a:rPr>
              <a:t>: Precision components for life-saving technologies.</a:t>
            </a:r>
          </a:p>
          <a:p>
            <a:pPr marL="285750" indent="-285750" algn="l">
              <a:buFont typeface="Arial"/>
              <a:buChar char="•"/>
            </a:pPr>
            <a:r>
              <a:rPr lang="en-PH" sz="2000" b="1" dirty="0">
                <a:ea typeface="+mn-lt"/>
                <a:cs typeface="+mn-lt"/>
              </a:rPr>
              <a:t>Aerospace &amp; Automotive</a:t>
            </a:r>
            <a:r>
              <a:rPr lang="en-PH" sz="2000" dirty="0">
                <a:ea typeface="+mn-lt"/>
                <a:cs typeface="+mn-lt"/>
              </a:rPr>
              <a:t>: Highly accurate specialized technology built for extreme environments.</a:t>
            </a:r>
            <a:endParaRPr lang="en-PH" sz="2000" dirty="0">
              <a:ea typeface="Calibri"/>
              <a:cs typeface="Calibri"/>
            </a:endParaRPr>
          </a:p>
          <a:p>
            <a:pPr marL="285750" indent="-285750" algn="l">
              <a:buFont typeface="Arial"/>
              <a:buChar char="•"/>
            </a:pPr>
            <a:r>
              <a:rPr lang="en-PH" sz="2000" b="1" dirty="0">
                <a:ea typeface="+mn-lt"/>
                <a:cs typeface="+mn-lt"/>
              </a:rPr>
              <a:t>Electronics</a:t>
            </a:r>
            <a:r>
              <a:rPr lang="en-PH" sz="2000" dirty="0">
                <a:ea typeface="+mn-lt"/>
                <a:cs typeface="+mn-lt"/>
              </a:rPr>
              <a:t>: High-volume, subminiature components for modern connectivity.</a:t>
            </a:r>
            <a:endParaRPr lang="en-PH" sz="2000" dirty="0">
              <a:ea typeface="Calibri" panose="020F0502020204030204"/>
              <a:cs typeface="Calibri" panose="020F0502020204030204"/>
            </a:endParaRPr>
          </a:p>
          <a:p>
            <a:pPr algn="l"/>
            <a:r>
              <a:rPr lang="en-PH" sz="2000" dirty="0">
                <a:ea typeface="+mn-lt"/>
                <a:cs typeface="+mn-lt"/>
              </a:rPr>
              <a:t>We do not target a single industry; instead, we offer highly accurate technology to any customer requiring high-volume precision or extremely unique, make-to-order applications.</a:t>
            </a:r>
            <a:endParaRPr lang="en-PH" dirty="0">
              <a:ea typeface="+mn-lt"/>
              <a:cs typeface="+mn-lt"/>
            </a:endParaRPr>
          </a:p>
          <a:p>
            <a:pPr algn="l">
              <a:lnSpc>
                <a:spcPct val="100000"/>
              </a:lnSpc>
            </a:pPr>
            <a:endParaRPr lang="en-PH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56C30C-BF28-ADFC-FD72-786F2142A3A4}"/>
              </a:ext>
            </a:extLst>
          </p:cNvPr>
          <p:cNvSpPr txBox="1"/>
          <p:nvPr/>
        </p:nvSpPr>
        <p:spPr>
          <a:xfrm>
            <a:off x="632349" y="1803329"/>
            <a:ext cx="6131744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PH" sz="2000" dirty="0">
                <a:ea typeface="Calibri"/>
                <a:cs typeface="Calibri"/>
              </a:rPr>
              <a:t>Braxton’s products are a global standard, serving the most critical needs of the following industries: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817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E55D3-A57A-D1AF-57AF-436B45321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Half Frame 75">
            <a:extLst>
              <a:ext uri="{FF2B5EF4-FFF2-40B4-BE49-F238E27FC236}">
                <a16:creationId xmlns:a16="http://schemas.microsoft.com/office/drawing/2014/main" id="{B3D1B045-A81A-FA34-5504-7F4D97BEDD3B}"/>
              </a:ext>
            </a:extLst>
          </p:cNvPr>
          <p:cNvSpPr/>
          <p:nvPr/>
        </p:nvSpPr>
        <p:spPr>
          <a:xfrm flipH="1">
            <a:off x="9478637" y="-1"/>
            <a:ext cx="2706908" cy="2402763"/>
          </a:xfrm>
          <a:prstGeom prst="halfFrame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Half Frame 74">
            <a:extLst>
              <a:ext uri="{FF2B5EF4-FFF2-40B4-BE49-F238E27FC236}">
                <a16:creationId xmlns:a16="http://schemas.microsoft.com/office/drawing/2014/main" id="{5B46AF1C-EF15-D37C-2E28-F433B4B06AFB}"/>
              </a:ext>
            </a:extLst>
          </p:cNvPr>
          <p:cNvSpPr/>
          <p:nvPr/>
        </p:nvSpPr>
        <p:spPr>
          <a:xfrm>
            <a:off x="0" y="0"/>
            <a:ext cx="2630561" cy="2334994"/>
          </a:xfrm>
          <a:prstGeom prst="halfFrame">
            <a:avLst/>
          </a:prstGeom>
          <a:solidFill>
            <a:srgbClr val="B78B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1F70432-99F3-34C1-26E6-AAF3D84E9E38}"/>
              </a:ext>
            </a:extLst>
          </p:cNvPr>
          <p:cNvSpPr/>
          <p:nvPr/>
        </p:nvSpPr>
        <p:spPr>
          <a:xfrm>
            <a:off x="710004" y="539644"/>
            <a:ext cx="10771992" cy="16426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DA5EA9-AB6E-B837-452C-5606EC9A2662}"/>
              </a:ext>
            </a:extLst>
          </p:cNvPr>
          <p:cNvSpPr txBox="1"/>
          <p:nvPr/>
        </p:nvSpPr>
        <p:spPr>
          <a:xfrm>
            <a:off x="710004" y="566137"/>
            <a:ext cx="108858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36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BRAXTON MANUFACTURING, </a:t>
            </a:r>
          </a:p>
          <a:p>
            <a:pPr algn="ctr"/>
            <a:r>
              <a:rPr lang="en-PH" sz="36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HELPING YOU BUILD A BETTER FUTURE.</a:t>
            </a:r>
            <a:endParaRPr lang="en-US" sz="36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3420E60-6AC2-EEE5-18F4-EE01741D8C77}"/>
              </a:ext>
            </a:extLst>
          </p:cNvPr>
          <p:cNvGrpSpPr/>
          <p:nvPr/>
        </p:nvGrpSpPr>
        <p:grpSpPr>
          <a:xfrm>
            <a:off x="0" y="2160104"/>
            <a:ext cx="2968487" cy="4697892"/>
            <a:chOff x="0" y="2160104"/>
            <a:chExt cx="2968487" cy="4697892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31676201-65B6-8A54-8FB9-C651F456C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4993" r="6822"/>
            <a:stretch>
              <a:fillRect/>
            </a:stretch>
          </p:blipFill>
          <p:spPr>
            <a:xfrm>
              <a:off x="1" y="3061253"/>
              <a:ext cx="2968486" cy="3796743"/>
            </a:xfrm>
            <a:custGeom>
              <a:avLst/>
              <a:gdLst>
                <a:gd name="csX0" fmla="*/ 0 w 2968486"/>
                <a:gd name="csY0" fmla="*/ 0 h 3796743"/>
                <a:gd name="csX1" fmla="*/ 2968486 w 2968486"/>
                <a:gd name="csY1" fmla="*/ 0 h 3796743"/>
                <a:gd name="csX2" fmla="*/ 2968486 w 2968486"/>
                <a:gd name="csY2" fmla="*/ 3796743 h 3796743"/>
                <a:gd name="csX3" fmla="*/ 0 w 2968486"/>
                <a:gd name="csY3" fmla="*/ 3796743 h 37967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968486" h="3796743">
                  <a:moveTo>
                    <a:pt x="0" y="0"/>
                  </a:moveTo>
                  <a:lnTo>
                    <a:pt x="2968486" y="0"/>
                  </a:lnTo>
                  <a:lnTo>
                    <a:pt x="2968486" y="3796743"/>
                  </a:lnTo>
                  <a:lnTo>
                    <a:pt x="0" y="3796743"/>
                  </a:lnTo>
                  <a:close/>
                </a:path>
              </a:pathLst>
            </a:custGeom>
          </p:spPr>
        </p:pic>
        <p:sp>
          <p:nvSpPr>
            <p:cNvPr id="65" name="Round Same Side Corner Rectangle 64">
              <a:extLst>
                <a:ext uri="{FF2B5EF4-FFF2-40B4-BE49-F238E27FC236}">
                  <a16:creationId xmlns:a16="http://schemas.microsoft.com/office/drawing/2014/main" id="{C97CA124-444D-5EAC-2A2B-5B275E786D22}"/>
                </a:ext>
              </a:extLst>
            </p:cNvPr>
            <p:cNvSpPr/>
            <p:nvPr/>
          </p:nvSpPr>
          <p:spPr>
            <a:xfrm>
              <a:off x="0" y="2160104"/>
              <a:ext cx="2968487" cy="901145"/>
            </a:xfrm>
            <a:prstGeom prst="round2SameRect">
              <a:avLst/>
            </a:prstGeom>
            <a:solidFill>
              <a:srgbClr val="2D31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CA59C9A-6BD3-360F-D79F-56F695CA6281}"/>
              </a:ext>
            </a:extLst>
          </p:cNvPr>
          <p:cNvGrpSpPr/>
          <p:nvPr/>
        </p:nvGrpSpPr>
        <p:grpSpPr>
          <a:xfrm>
            <a:off x="3220281" y="2160103"/>
            <a:ext cx="2822711" cy="4697893"/>
            <a:chOff x="3220281" y="2160103"/>
            <a:chExt cx="2822711" cy="4697893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37F3B7F6-D9FA-664B-CADA-12D368C35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2739" t="1912" r="28645"/>
            <a:stretch>
              <a:fillRect/>
            </a:stretch>
          </p:blipFill>
          <p:spPr>
            <a:xfrm>
              <a:off x="3220281" y="3061249"/>
              <a:ext cx="2822710" cy="3796747"/>
            </a:xfrm>
            <a:custGeom>
              <a:avLst/>
              <a:gdLst>
                <a:gd name="csX0" fmla="*/ 0 w 2822710"/>
                <a:gd name="csY0" fmla="*/ 0 h 3796747"/>
                <a:gd name="csX1" fmla="*/ 2822710 w 2822710"/>
                <a:gd name="csY1" fmla="*/ 0 h 3796747"/>
                <a:gd name="csX2" fmla="*/ 2822710 w 2822710"/>
                <a:gd name="csY2" fmla="*/ 3796747 h 3796747"/>
                <a:gd name="csX3" fmla="*/ 0 w 2822710"/>
                <a:gd name="csY3" fmla="*/ 3796747 h 37967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822710" h="3796747">
                  <a:moveTo>
                    <a:pt x="0" y="0"/>
                  </a:moveTo>
                  <a:lnTo>
                    <a:pt x="2822710" y="0"/>
                  </a:lnTo>
                  <a:lnTo>
                    <a:pt x="2822710" y="3796747"/>
                  </a:lnTo>
                  <a:lnTo>
                    <a:pt x="0" y="3796747"/>
                  </a:lnTo>
                  <a:close/>
                </a:path>
              </a:pathLst>
            </a:custGeom>
          </p:spPr>
        </p:pic>
        <p:sp>
          <p:nvSpPr>
            <p:cNvPr id="66" name="Round Same Side Corner Rectangle 65">
              <a:extLst>
                <a:ext uri="{FF2B5EF4-FFF2-40B4-BE49-F238E27FC236}">
                  <a16:creationId xmlns:a16="http://schemas.microsoft.com/office/drawing/2014/main" id="{C0B319BA-BA28-F159-83EC-C72B5C7BC537}"/>
                </a:ext>
              </a:extLst>
            </p:cNvPr>
            <p:cNvSpPr/>
            <p:nvPr/>
          </p:nvSpPr>
          <p:spPr>
            <a:xfrm>
              <a:off x="3220282" y="2160103"/>
              <a:ext cx="2822710" cy="901145"/>
            </a:xfrm>
            <a:prstGeom prst="round2SameRect">
              <a:avLst/>
            </a:prstGeom>
            <a:solidFill>
              <a:srgbClr val="2D31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45670EF-0642-50A8-A3DF-D75F4F8CA44E}"/>
              </a:ext>
            </a:extLst>
          </p:cNvPr>
          <p:cNvGrpSpPr/>
          <p:nvPr/>
        </p:nvGrpSpPr>
        <p:grpSpPr>
          <a:xfrm>
            <a:off x="6294785" y="2160103"/>
            <a:ext cx="2822710" cy="4697894"/>
            <a:chOff x="6294785" y="2160103"/>
            <a:chExt cx="2822710" cy="4697894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739F5F4E-89ED-ED5B-D4C1-A72B39B53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6041" t="1653" r="12983" b="3636"/>
            <a:stretch>
              <a:fillRect/>
            </a:stretch>
          </p:blipFill>
          <p:spPr>
            <a:xfrm>
              <a:off x="6294785" y="3061250"/>
              <a:ext cx="2822710" cy="3796747"/>
            </a:xfrm>
            <a:custGeom>
              <a:avLst/>
              <a:gdLst>
                <a:gd name="csX0" fmla="*/ 0 w 2822710"/>
                <a:gd name="csY0" fmla="*/ 0 h 3796747"/>
                <a:gd name="csX1" fmla="*/ 2822710 w 2822710"/>
                <a:gd name="csY1" fmla="*/ 0 h 3796747"/>
                <a:gd name="csX2" fmla="*/ 2822710 w 2822710"/>
                <a:gd name="csY2" fmla="*/ 3796747 h 3796747"/>
                <a:gd name="csX3" fmla="*/ 0 w 2822710"/>
                <a:gd name="csY3" fmla="*/ 3796747 h 37967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822710" h="3796747">
                  <a:moveTo>
                    <a:pt x="0" y="0"/>
                  </a:moveTo>
                  <a:lnTo>
                    <a:pt x="2822710" y="0"/>
                  </a:lnTo>
                  <a:lnTo>
                    <a:pt x="2822710" y="3796747"/>
                  </a:lnTo>
                  <a:lnTo>
                    <a:pt x="0" y="3796747"/>
                  </a:lnTo>
                  <a:close/>
                </a:path>
              </a:pathLst>
            </a:custGeom>
          </p:spPr>
        </p:pic>
        <p:sp>
          <p:nvSpPr>
            <p:cNvPr id="67" name="Round Same Side Corner Rectangle 66">
              <a:extLst>
                <a:ext uri="{FF2B5EF4-FFF2-40B4-BE49-F238E27FC236}">
                  <a16:creationId xmlns:a16="http://schemas.microsoft.com/office/drawing/2014/main" id="{24960B6A-DF93-3BC9-6D78-C1A3243DBF69}"/>
                </a:ext>
              </a:extLst>
            </p:cNvPr>
            <p:cNvSpPr/>
            <p:nvPr/>
          </p:nvSpPr>
          <p:spPr>
            <a:xfrm>
              <a:off x="6294785" y="2160103"/>
              <a:ext cx="2822710" cy="901145"/>
            </a:xfrm>
            <a:prstGeom prst="round2SameRect">
              <a:avLst/>
            </a:prstGeom>
            <a:solidFill>
              <a:srgbClr val="2D31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67DE11D-7FB0-CC56-A1D0-2B46C6C55D20}"/>
              </a:ext>
            </a:extLst>
          </p:cNvPr>
          <p:cNvGrpSpPr/>
          <p:nvPr/>
        </p:nvGrpSpPr>
        <p:grpSpPr>
          <a:xfrm>
            <a:off x="9369288" y="2160103"/>
            <a:ext cx="2822711" cy="4697895"/>
            <a:chOff x="9369288" y="2160103"/>
            <a:chExt cx="2822711" cy="4697895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958C1904-3868-5B71-C274-2AE53416B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6905" t="1725" r="6843" b="9161"/>
            <a:stretch>
              <a:fillRect/>
            </a:stretch>
          </p:blipFill>
          <p:spPr>
            <a:xfrm>
              <a:off x="9369289" y="3061251"/>
              <a:ext cx="2822710" cy="3796747"/>
            </a:xfrm>
            <a:custGeom>
              <a:avLst/>
              <a:gdLst>
                <a:gd name="csX0" fmla="*/ 0 w 2822710"/>
                <a:gd name="csY0" fmla="*/ 0 h 3796747"/>
                <a:gd name="csX1" fmla="*/ 2822710 w 2822710"/>
                <a:gd name="csY1" fmla="*/ 0 h 3796747"/>
                <a:gd name="csX2" fmla="*/ 2822710 w 2822710"/>
                <a:gd name="csY2" fmla="*/ 3796747 h 3796747"/>
                <a:gd name="csX3" fmla="*/ 0 w 2822710"/>
                <a:gd name="csY3" fmla="*/ 3796747 h 37967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822710" h="3796747">
                  <a:moveTo>
                    <a:pt x="0" y="0"/>
                  </a:moveTo>
                  <a:lnTo>
                    <a:pt x="2822710" y="0"/>
                  </a:lnTo>
                  <a:lnTo>
                    <a:pt x="2822710" y="3796747"/>
                  </a:lnTo>
                  <a:lnTo>
                    <a:pt x="0" y="3796747"/>
                  </a:lnTo>
                  <a:close/>
                </a:path>
              </a:pathLst>
            </a:custGeom>
          </p:spPr>
        </p:pic>
        <p:sp>
          <p:nvSpPr>
            <p:cNvPr id="68" name="Round Same Side Corner Rectangle 67">
              <a:extLst>
                <a:ext uri="{FF2B5EF4-FFF2-40B4-BE49-F238E27FC236}">
                  <a16:creationId xmlns:a16="http://schemas.microsoft.com/office/drawing/2014/main" id="{92B3C0C3-8BA1-D957-D304-7E98E08BC239}"/>
                </a:ext>
              </a:extLst>
            </p:cNvPr>
            <p:cNvSpPr/>
            <p:nvPr/>
          </p:nvSpPr>
          <p:spPr>
            <a:xfrm>
              <a:off x="9369288" y="2160103"/>
              <a:ext cx="2822710" cy="901145"/>
            </a:xfrm>
            <a:prstGeom prst="round2SameRect">
              <a:avLst/>
            </a:prstGeom>
            <a:solidFill>
              <a:srgbClr val="2D31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17DFB80A-F6D9-210D-3A8F-CAC6EB430489}"/>
              </a:ext>
            </a:extLst>
          </p:cNvPr>
          <p:cNvSpPr txBox="1"/>
          <p:nvPr/>
        </p:nvSpPr>
        <p:spPr>
          <a:xfrm>
            <a:off x="0" y="2402765"/>
            <a:ext cx="29684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2000" b="1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ELECTRONICS</a:t>
            </a:r>
            <a:endParaRPr lang="en-US" sz="2000" b="1" spc="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F2DA614-E501-89D3-FDE1-C193A032F361}"/>
              </a:ext>
            </a:extLst>
          </p:cNvPr>
          <p:cNvSpPr txBox="1"/>
          <p:nvPr/>
        </p:nvSpPr>
        <p:spPr>
          <a:xfrm>
            <a:off x="3220280" y="2402765"/>
            <a:ext cx="28227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2000" b="1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AUTOMOTIVE</a:t>
            </a:r>
            <a:endParaRPr lang="en-US" sz="2000" b="1" spc="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6F86C53-180F-7688-4D3D-A6F522CF5A37}"/>
              </a:ext>
            </a:extLst>
          </p:cNvPr>
          <p:cNvSpPr txBox="1"/>
          <p:nvPr/>
        </p:nvSpPr>
        <p:spPr>
          <a:xfrm>
            <a:off x="6294784" y="2402765"/>
            <a:ext cx="28227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2000" b="1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AEROSPACE</a:t>
            </a:r>
            <a:endParaRPr lang="en-US" sz="2000" b="1" spc="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41CAA24-4B41-6CB4-8907-7070D8975856}"/>
              </a:ext>
            </a:extLst>
          </p:cNvPr>
          <p:cNvSpPr txBox="1"/>
          <p:nvPr/>
        </p:nvSpPr>
        <p:spPr>
          <a:xfrm>
            <a:off x="9369287" y="2402765"/>
            <a:ext cx="28227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2000" b="1" spc="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MEDICAL</a:t>
            </a:r>
            <a:endParaRPr lang="en-US" sz="2000" b="1" spc="3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88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10A93-B332-6453-5D9F-1B89F505E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World Map">
            <a:extLst>
              <a:ext uri="{FF2B5EF4-FFF2-40B4-BE49-F238E27FC236}">
                <a16:creationId xmlns:a16="http://schemas.microsoft.com/office/drawing/2014/main" id="{F94DF522-B967-30E4-CE19-757ECEFFC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585" y="1054323"/>
            <a:ext cx="7698801" cy="4399315"/>
          </a:xfrm>
          <a:prstGeom prst="rect">
            <a:avLst/>
          </a:prstGeom>
        </p:spPr>
      </p:pic>
      <p:pic>
        <p:nvPicPr>
          <p:cNvPr id="6" name="Germany Pin">
            <a:extLst>
              <a:ext uri="{FF2B5EF4-FFF2-40B4-BE49-F238E27FC236}">
                <a16:creationId xmlns:a16="http://schemas.microsoft.com/office/drawing/2014/main" id="{D1C5ABEA-1852-8EEB-69D7-3B6BAE92A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9777" y="2102146"/>
            <a:ext cx="827691" cy="827691"/>
          </a:xfrm>
          <a:prstGeom prst="rect">
            <a:avLst/>
          </a:prstGeom>
        </p:spPr>
      </p:pic>
      <p:pic>
        <p:nvPicPr>
          <p:cNvPr id="16" name="Connecticut Pin">
            <a:extLst>
              <a:ext uri="{FF2B5EF4-FFF2-40B4-BE49-F238E27FC236}">
                <a16:creationId xmlns:a16="http://schemas.microsoft.com/office/drawing/2014/main" id="{6C1FEB4B-B0D3-24D6-AF55-CFAE9607E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3030" y="2408280"/>
            <a:ext cx="741781" cy="741781"/>
          </a:xfrm>
          <a:prstGeom prst="rect">
            <a:avLst/>
          </a:prstGeom>
        </p:spPr>
      </p:pic>
      <p:pic>
        <p:nvPicPr>
          <p:cNvPr id="28" name="California Pin">
            <a:extLst>
              <a:ext uri="{FF2B5EF4-FFF2-40B4-BE49-F238E27FC236}">
                <a16:creationId xmlns:a16="http://schemas.microsoft.com/office/drawing/2014/main" id="{865B9A8F-FED4-A2C9-CD39-F0691CA19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026" y="2501614"/>
            <a:ext cx="741781" cy="741781"/>
          </a:xfrm>
          <a:prstGeom prst="rect">
            <a:avLst/>
          </a:prstGeom>
        </p:spPr>
      </p:pic>
      <p:pic>
        <p:nvPicPr>
          <p:cNvPr id="43" name="China Pin">
            <a:extLst>
              <a:ext uri="{FF2B5EF4-FFF2-40B4-BE49-F238E27FC236}">
                <a16:creationId xmlns:a16="http://schemas.microsoft.com/office/drawing/2014/main" id="{F22D44AF-0630-F5C7-A0ED-8BB25736D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645" y="2653714"/>
            <a:ext cx="741781" cy="741781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7E5AF5FF-9DEE-79AA-20A0-584420C5C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03285" y="331834"/>
            <a:ext cx="1420642" cy="359091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en-PH" sz="20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GERMANY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D69D970-41E3-E2AA-C37B-59FF45D9DBE8}"/>
              </a:ext>
            </a:extLst>
          </p:cNvPr>
          <p:cNvSpPr txBox="1">
            <a:spLocks/>
          </p:cNvSpPr>
          <p:nvPr/>
        </p:nvSpPr>
        <p:spPr>
          <a:xfrm>
            <a:off x="9103287" y="690925"/>
            <a:ext cx="2010306" cy="29308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PH" sz="12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Braxton European Sales Offices</a:t>
            </a:r>
          </a:p>
          <a:p>
            <a:pPr algn="l">
              <a:lnSpc>
                <a:spcPct val="100000"/>
              </a:lnSpc>
            </a:pPr>
            <a:r>
              <a:rPr lang="en-PH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Aegidiusplatz</a:t>
            </a: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7</a:t>
            </a: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53604 Bad </a:t>
            </a:r>
            <a:r>
              <a:rPr lang="en-PH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Honnef</a:t>
            </a: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Germany</a:t>
            </a: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+49 2244 918 130</a:t>
            </a:r>
          </a:p>
          <a:p>
            <a:pPr algn="l">
              <a:lnSpc>
                <a:spcPct val="100000"/>
              </a:lnSpc>
            </a:pPr>
            <a:r>
              <a:rPr lang="en-PH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sales@jvs.com</a:t>
            </a: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M-Th 8am-17pm,  </a:t>
            </a: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 8am-14:30 UTC+2</a:t>
            </a:r>
          </a:p>
          <a:p>
            <a:pPr algn="l">
              <a:lnSpc>
                <a:spcPct val="100000"/>
              </a:lnSpc>
            </a:pPr>
            <a:r>
              <a:rPr lang="en-PH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www.braxtonmfg.com</a:t>
            </a: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45C7E5D-51F6-AE12-61C5-3AF60DC63D58}"/>
              </a:ext>
            </a:extLst>
          </p:cNvPr>
          <p:cNvSpPr txBox="1">
            <a:spLocks/>
          </p:cNvSpPr>
          <p:nvPr/>
        </p:nvSpPr>
        <p:spPr>
          <a:xfrm>
            <a:off x="526445" y="359879"/>
            <a:ext cx="2435177" cy="359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PH" sz="20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CONNECTICUT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D34F7B6B-1C8D-F8D2-FC78-043AF847268C}"/>
              </a:ext>
            </a:extLst>
          </p:cNvPr>
          <p:cNvSpPr txBox="1">
            <a:spLocks/>
          </p:cNvSpPr>
          <p:nvPr/>
        </p:nvSpPr>
        <p:spPr>
          <a:xfrm>
            <a:off x="526447" y="718970"/>
            <a:ext cx="2868354" cy="23849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PH" sz="12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Braxton Mfg. Co., Inc.</a:t>
            </a: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858 Echo Lake Road</a:t>
            </a: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Watertown CT 06795 USA</a:t>
            </a: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+1 860 274-6781</a:t>
            </a:r>
          </a:p>
          <a:p>
            <a:pPr algn="l">
              <a:lnSpc>
                <a:spcPct val="100000"/>
              </a:lnSpc>
            </a:pPr>
            <a:r>
              <a:rPr lang="en-PH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sales@braxtonmfg.com</a:t>
            </a: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M-F 8am - 4:30pm EST (UTC+4)</a:t>
            </a:r>
          </a:p>
          <a:p>
            <a:pPr algn="l">
              <a:lnSpc>
                <a:spcPct val="100000"/>
              </a:lnSpc>
            </a:pPr>
            <a:r>
              <a:rPr lang="en-PH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www.braxtonmfg.com</a:t>
            </a: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920CB89D-7757-1D6F-155F-738CE6620E5C}"/>
              </a:ext>
            </a:extLst>
          </p:cNvPr>
          <p:cNvCxnSpPr>
            <a:cxnSpLocks/>
            <a:stCxn id="16" idx="0"/>
          </p:cNvCxnSpPr>
          <p:nvPr/>
        </p:nvCxnSpPr>
        <p:spPr>
          <a:xfrm rot="16200000" flipV="1">
            <a:off x="2592171" y="526530"/>
            <a:ext cx="1849167" cy="1914334"/>
          </a:xfrm>
          <a:prstGeom prst="bentConnector2">
            <a:avLst/>
          </a:prstGeom>
          <a:ln w="9525">
            <a:solidFill>
              <a:srgbClr val="B78B20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D1C4D933-07F8-8F8A-7E31-EEEFCFE9B6D5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6357468" y="511380"/>
            <a:ext cx="2745817" cy="2004612"/>
          </a:xfrm>
          <a:prstGeom prst="bentConnector3">
            <a:avLst>
              <a:gd name="adj1" fmla="val 50000"/>
            </a:avLst>
          </a:prstGeom>
          <a:ln w="9525">
            <a:solidFill>
              <a:srgbClr val="B78B20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ubtitle 2">
            <a:extLst>
              <a:ext uri="{FF2B5EF4-FFF2-40B4-BE49-F238E27FC236}">
                <a16:creationId xmlns:a16="http://schemas.microsoft.com/office/drawing/2014/main" id="{AD595EA1-EFA0-3FCC-2AA6-378C5B300459}"/>
              </a:ext>
            </a:extLst>
          </p:cNvPr>
          <p:cNvSpPr txBox="1">
            <a:spLocks/>
          </p:cNvSpPr>
          <p:nvPr/>
        </p:nvSpPr>
        <p:spPr>
          <a:xfrm>
            <a:off x="539235" y="3530702"/>
            <a:ext cx="2435177" cy="359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PH" sz="20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CALIFORNIA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80ECE41D-DE6F-AE46-F6B7-CC1835064778}"/>
              </a:ext>
            </a:extLst>
          </p:cNvPr>
          <p:cNvSpPr txBox="1">
            <a:spLocks/>
          </p:cNvSpPr>
          <p:nvPr/>
        </p:nvSpPr>
        <p:spPr>
          <a:xfrm>
            <a:off x="539237" y="3889793"/>
            <a:ext cx="2868354" cy="2233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PH" sz="12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Braxton Caribbean Mfg., Co., Inc.</a:t>
            </a: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2641 Walnut Avenue</a:t>
            </a: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Tustin CA 92780 USA</a:t>
            </a: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+1 714 508-3570</a:t>
            </a:r>
          </a:p>
          <a:p>
            <a:pPr algn="l">
              <a:lnSpc>
                <a:spcPct val="100000"/>
              </a:lnSpc>
            </a:pPr>
            <a:r>
              <a:rPr lang="en-PH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sales@braxtonmfg.com</a:t>
            </a: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M-F 8am - 4:30pm PST (UTC+1)</a:t>
            </a:r>
          </a:p>
          <a:p>
            <a:pPr algn="l">
              <a:lnSpc>
                <a:spcPct val="100000"/>
              </a:lnSpc>
            </a:pPr>
            <a:r>
              <a:rPr lang="en-PH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www.braxtonmfg.com</a:t>
            </a: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0018A0C1-EA9B-D03A-62B6-04556F7A99A6}"/>
              </a:ext>
            </a:extLst>
          </p:cNvPr>
          <p:cNvSpPr txBox="1">
            <a:spLocks/>
          </p:cNvSpPr>
          <p:nvPr/>
        </p:nvSpPr>
        <p:spPr>
          <a:xfrm>
            <a:off x="9103285" y="3948461"/>
            <a:ext cx="2435177" cy="359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PH" sz="20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CHINA</a:t>
            </a: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82C2CADA-2263-27B5-3CED-394B776EDC6E}"/>
              </a:ext>
            </a:extLst>
          </p:cNvPr>
          <p:cNvSpPr txBox="1">
            <a:spLocks/>
          </p:cNvSpPr>
          <p:nvPr/>
        </p:nvSpPr>
        <p:spPr>
          <a:xfrm>
            <a:off x="9103287" y="4307552"/>
            <a:ext cx="2868354" cy="20872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PH" sz="12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Shanghai </a:t>
            </a:r>
            <a:r>
              <a:rPr lang="en-PH" sz="1200" b="1" dirty="0" err="1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Rongfeng</a:t>
            </a:r>
            <a:r>
              <a:rPr lang="en-PH" sz="12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Medical Instrument Co., Ltd.</a:t>
            </a: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Rm 701, No.788, West </a:t>
            </a:r>
            <a:r>
              <a:rPr lang="en-PH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Zhijiang</a:t>
            </a: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Rd., </a:t>
            </a:r>
            <a:r>
              <a:rPr lang="en-PH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Jing’an</a:t>
            </a: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District Shanghai, China 200070</a:t>
            </a: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86-21-66076858,  86-18616244980</a:t>
            </a:r>
          </a:p>
          <a:p>
            <a:pPr algn="l">
              <a:lnSpc>
                <a:spcPct val="100000"/>
              </a:lnSpc>
            </a:pPr>
            <a:r>
              <a:rPr lang="en-PH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liurong6@163.com</a:t>
            </a:r>
          </a:p>
          <a:p>
            <a:pPr algn="l">
              <a:lnSpc>
                <a:spcPct val="100000"/>
              </a:lnSpc>
            </a:pPr>
            <a:r>
              <a:rPr lang="en-PH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www.braxtonmfg.com</a:t>
            </a: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endParaRPr lang="en-PH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39" name="Elbow Connector 38">
            <a:extLst>
              <a:ext uri="{FF2B5EF4-FFF2-40B4-BE49-F238E27FC236}">
                <a16:creationId xmlns:a16="http://schemas.microsoft.com/office/drawing/2014/main" id="{A2642190-D447-EAA2-0027-384B6CD000DF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89450" y="2948599"/>
            <a:ext cx="1239019" cy="733599"/>
          </a:xfrm>
          <a:prstGeom prst="bentConnector3">
            <a:avLst>
              <a:gd name="adj1" fmla="val 33856"/>
            </a:avLst>
          </a:prstGeom>
          <a:ln w="9525">
            <a:solidFill>
              <a:srgbClr val="B78B20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D57BF284-CEFF-6A7C-41A0-E8B3C3C4C565}"/>
              </a:ext>
            </a:extLst>
          </p:cNvPr>
          <p:cNvCxnSpPr>
            <a:cxnSpLocks/>
          </p:cNvCxnSpPr>
          <p:nvPr/>
        </p:nvCxnSpPr>
        <p:spPr>
          <a:xfrm>
            <a:off x="7743861" y="3253980"/>
            <a:ext cx="1290403" cy="874026"/>
          </a:xfrm>
          <a:prstGeom prst="bentConnector3">
            <a:avLst>
              <a:gd name="adj1" fmla="val 62179"/>
            </a:avLst>
          </a:prstGeom>
          <a:ln w="9525">
            <a:solidFill>
              <a:srgbClr val="B78B20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AF11A6B-37CD-CCB8-9446-48616DB7CF22}"/>
              </a:ext>
            </a:extLst>
          </p:cNvPr>
          <p:cNvSpPr txBox="1"/>
          <p:nvPr/>
        </p:nvSpPr>
        <p:spPr>
          <a:xfrm>
            <a:off x="2957705" y="5166209"/>
            <a:ext cx="607655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PH" sz="2800" b="1" dirty="0">
                <a:solidFill>
                  <a:srgbClr val="2D317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CONTACT ONE OF BRAXTON’S GLOBAL OFFICES </a:t>
            </a:r>
            <a:r>
              <a:rPr lang="en-PH" sz="2800" b="1" dirty="0">
                <a:solidFill>
                  <a:srgbClr val="B78B2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ALL YOUR MANUFACTURING NEEDS.</a:t>
            </a:r>
            <a:endParaRPr lang="en-US" sz="2800" b="1" dirty="0">
              <a:solidFill>
                <a:srgbClr val="B78B2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361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4400</TotalTime>
  <Words>1409</Words>
  <Application>Microsoft Macintosh PowerPoint</Application>
  <PresentationFormat>Widescreen</PresentationFormat>
  <Paragraphs>215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Nicholle Andres</dc:creator>
  <cp:lastModifiedBy>Nicholle Andres</cp:lastModifiedBy>
  <cp:revision>344</cp:revision>
  <dcterms:created xsi:type="dcterms:W3CDTF">2026-03-23T07:55:06Z</dcterms:created>
  <dcterms:modified xsi:type="dcterms:W3CDTF">2026-11-01T14:42:14Z</dcterms:modified>
</cp:coreProperties>
</file>