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81" r:id="rId12"/>
    <p:sldId id="282" r:id="rId13"/>
    <p:sldId id="283" r:id="rId14"/>
    <p:sldId id="284" r:id="rId15"/>
    <p:sldId id="267" r:id="rId16"/>
    <p:sldId id="269" r:id="rId17"/>
    <p:sldId id="285" r:id="rId18"/>
    <p:sldId id="286" r:id="rId19"/>
    <p:sldId id="287" r:id="rId20"/>
    <p:sldId id="288" r:id="rId21"/>
    <p:sldId id="279" r:id="rId22"/>
    <p:sldId id="280" r:id="rId23"/>
    <p:sldId id="276" r:id="rId24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reightDisp Pro" panose="020B0604020202020204" charset="0"/>
      <p:regular r:id="rId29"/>
      <p:bold r:id="rId30"/>
      <p:italic r:id="rId31"/>
      <p:boldItalic r:id="rId32"/>
    </p:embeddedFont>
    <p:embeddedFont>
      <p:font typeface="FreightDisp Pro Semibold" panose="02000603080000020004" pitchFamily="50" charset="0"/>
      <p:regular r:id="rId33"/>
      <p:bold r:id="rId34"/>
    </p:embeddedFont>
    <p:embeddedFont>
      <p:font typeface="Pragmatica" panose="020B0604020202020204" charset="0"/>
      <p:regular r:id="rId35"/>
      <p:bold r:id="rId36"/>
      <p:italic r:id="rId37"/>
      <p:boldItalic r:id="rId38"/>
    </p:embeddedFont>
    <p:embeddedFont>
      <p:font typeface="Pragmatica Book" panose="020B0503040502020204" pitchFamily="34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E4E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32" autoAdjust="0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4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2EB60-2D18-4C47-AF33-929A0488B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C71541-393E-064D-858C-765658200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6BD8F-8454-4A43-A848-E3DFE24C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4599-63BA-514C-B743-3C60EAA677F5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632FD-E607-ED4C-A6C1-3E264954B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BAB25-4163-7D4A-934F-B39BA30A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E75D-2117-0A41-B0DE-C30AEDF6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2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F7D5-25C6-E049-BFDF-4FA4BD477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208C0-86D3-DA40-B18C-D073D5D3B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FDF8E-0033-9447-A0CF-20B4380F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4599-63BA-514C-B743-3C60EAA677F5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1DA33-8E81-6F49-90B2-77532372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3825F-ED5B-3242-BE47-62F3D8DB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E75D-2117-0A41-B0DE-C30AEDF6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0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798614-A014-1043-8678-899B5EB04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2A3F3-4EA8-EE49-B7B7-9D36F0C0D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21411-50CD-0647-8409-0DED2AEB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4599-63BA-514C-B743-3C60EAA677F5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8925D-44A5-3648-AD9C-F674A1FA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AB5DB-EFC7-3F40-9D98-D91B103C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E75D-2117-0A41-B0DE-C30AEDF6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0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724E-5399-1D4E-9123-D24BEA6D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736"/>
            <a:ext cx="10515600" cy="9959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BA504-AE39-8D41-B402-D40284C4A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5283"/>
            <a:ext cx="10515600" cy="2972023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itchFamily="2" charset="2"/>
              <a:buChar char="Ø"/>
              <a:defRPr sz="2600" baseline="0">
                <a:solidFill>
                  <a:srgbClr val="7F7F7F"/>
                </a:solidFill>
                <a:latin typeface="FreightDisp Pro" panose="02000603080000020004" pitchFamily="2" charset="0"/>
              </a:defRPr>
            </a:lvl1pPr>
            <a:lvl2pPr marL="685800" indent="-228600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itchFamily="2" charset="2"/>
              <a:buChar char="Ø"/>
              <a:defRPr sz="2300" baseline="0">
                <a:solidFill>
                  <a:srgbClr val="7F7F7F"/>
                </a:solidFill>
                <a:latin typeface="Pragmatica" panose="020B0503040502020204" pitchFamily="34" charset="0"/>
              </a:defRPr>
            </a:lvl2pPr>
            <a:lvl3pPr marL="1143000" indent="-228600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itchFamily="2" charset="2"/>
              <a:buChar char="Ø"/>
              <a:defRPr sz="1900" baseline="0">
                <a:solidFill>
                  <a:srgbClr val="7F7F7F"/>
                </a:solidFill>
                <a:latin typeface="Pragmatica Book" panose="020B0503040502020204" pitchFamily="34" charset="0"/>
              </a:defRPr>
            </a:lvl3pPr>
            <a:lvl4pPr marL="1600200" indent="-228600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itchFamily="2" charset="2"/>
              <a:buChar char="Ø"/>
              <a:defRPr sz="1600" baseline="0">
                <a:solidFill>
                  <a:srgbClr val="7F7F7F"/>
                </a:solidFill>
                <a:latin typeface="Pragmatica Book" panose="020B0503040502020204" pitchFamily="34" charset="0"/>
              </a:defRPr>
            </a:lvl4pPr>
            <a:lvl5pPr marL="2057400" indent="-228600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itchFamily="2" charset="2"/>
              <a:buChar char="Ø"/>
              <a:defRPr sz="1400" baseline="0">
                <a:solidFill>
                  <a:srgbClr val="7F7F7F"/>
                </a:solidFill>
                <a:latin typeface="Pragmatica Book" panose="020B05030405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382D-2316-EA4A-A24C-852536E5A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4599-63BA-514C-B743-3C60EAA677F5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EE77B-DB07-3042-AA3F-1E6D32D7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B62FF-7A62-9C42-ACB7-B3CD0F86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E75D-2117-0A41-B0DE-C30AEDF6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7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D6393-A14C-864A-953E-442559479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E5F4A-C63C-5143-93AB-EDA8E1E16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86D3C-7F9A-DC46-BA1F-D97A16239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4599-63BA-514C-B743-3C60EAA677F5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0E7D5-1AAA-924A-A521-173D592FF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4A9FC-8A4D-1044-9606-9162C63A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E75D-2117-0A41-B0DE-C30AEDF6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6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2C22-F250-294A-8A75-1FA798D0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CAA95-CE99-A246-8169-2FF3B522B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F2890-4BF2-DA44-9F13-7BD037D28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3556F-724B-2047-AD5F-18ED6DC9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4599-63BA-514C-B743-3C60EAA677F5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A4784-637A-DB45-AD3B-4A0188FF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AF70-90E7-B74A-BA9B-C237E54E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E75D-2117-0A41-B0DE-C30AEDF6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5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E115-19DB-5F42-BF01-2FAE0D95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AA2C9-2965-A146-9636-135AF8C52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A2E0D-8F90-AE42-9830-5A0E08606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FF21F4-2C70-9F40-A883-B819AAD69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15204-E3E6-0145-BE4E-4F67053AF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ECE709-18C2-BA4B-8EC5-E420B361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4599-63BA-514C-B743-3C60EAA677F5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09660-B5EA-314D-94AE-8A1FC8FF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28B9B-1338-2148-AED0-2C94A698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E75D-2117-0A41-B0DE-C30AEDF6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2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8C453-D6CD-A340-94D1-AAB57905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E9682-DBFE-714A-83C4-DDB77DC81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4599-63BA-514C-B743-3C60EAA677F5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4320D-BCAA-3F4C-9B9D-66C9EF0B4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C4C2C-9006-1547-846B-019AEFD2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E75D-2117-0A41-B0DE-C30AEDF6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0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DC658-FAB0-8E4C-B878-66DED15E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4599-63BA-514C-B743-3C60EAA677F5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B7AB57-C776-7F47-9777-25DE254E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5DF44-9605-0E44-9D31-C49E9DF9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E75D-2117-0A41-B0DE-C30AEDF6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1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626A-35D0-DD4F-B120-104464A9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591BA-CF48-964E-B4D5-B7742FD01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10588-4F3E-6146-B5FB-72A8DB03D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1FC05-CADA-CF41-86E9-0622A15D3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4599-63BA-514C-B743-3C60EAA677F5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2265-0E93-2541-83BD-D3D54BD2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AE78E-86CC-3642-8BFF-CEC55CC9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E75D-2117-0A41-B0DE-C30AEDF6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8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0B03-0686-1149-B8C8-8B0FC3D4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EFB779-CB7D-DE43-9B52-FA1323E74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B2A93-C163-5640-AFB9-98B227D7B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6623D-EDA2-D946-96C6-962F01BFB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E4599-63BA-514C-B743-3C60EAA677F5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222DE-0AB7-3145-9D23-39104C306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899AE-DB1D-FF47-82AC-2535D71C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E75D-2117-0A41-B0DE-C30AEDF6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2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7A750B-6FC8-DE4C-A2E6-93539BC5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8AFC4-C288-C947-ADE8-B3E175B18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AC64-73FE-4740-940E-390B71F5E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E4599-63BA-514C-B743-3C60EAA677F5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78770-22D4-DD49-8324-893900E92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5B435-CBCB-574C-8985-687991905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0E75D-2117-0A41-B0DE-C30AEDF6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7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5E878C"/>
          </a:solidFill>
          <a:latin typeface="FreightDisp Pro" panose="0200060308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 baseline="0">
          <a:solidFill>
            <a:schemeClr val="tx1">
              <a:lumMod val="75000"/>
              <a:lumOff val="25000"/>
            </a:schemeClr>
          </a:solidFill>
          <a:latin typeface="FreightDisp Pro" panose="0200060308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Pragmatica Book" panose="020B05030405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h2.org/sites/default/files/2024-05/GH2_Considerations%20for%20Hydrogen%20Offtake%20Agreements_2024.pdf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fordenergy.org/wpcms/wp-content/uploads/2025/08/ET50-Hydrogen-Offtake-Agreements.pdf" TargetMode="External"/><Relationship Id="rId5" Type="http://schemas.openxmlformats.org/officeDocument/2006/relationships/hyperlink" Target="https://cms.energytraderseurope.org/storage/uploads/media/210420-lc-st-eecs-v2-and-ga-power-certficates-appendix-v2---guidance-notes.pdf#:~:text=By%20making%20the%20appropriate%20elections%20in%20the,biogas%20and%20renewable%20source%20hydrogen%20by%20means" TargetMode="External"/><Relationship Id="rId4" Type="http://schemas.openxmlformats.org/officeDocument/2006/relationships/hyperlink" Target="https://www.irena.org/Innovation-landscape-for-smart-electrification/Power-to-hydrogen/15-Hydrogen-purchase-agreement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totenv.2024.17362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263E-BFA6-2645-A0D6-C9DEDA752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379473"/>
            <a:ext cx="9144000" cy="1253089"/>
          </a:xfrm>
        </p:spPr>
        <p:txBody>
          <a:bodyPr>
            <a:noAutofit/>
          </a:bodyPr>
          <a:lstStyle/>
          <a:p>
            <a:r>
              <a:rPr lang="en-US" sz="4400" dirty="0"/>
              <a:t>HYDROGEN </a:t>
            </a:r>
            <a:br>
              <a:rPr lang="en-US" sz="4400" dirty="0"/>
            </a:br>
            <a:r>
              <a:rPr lang="en-US" sz="4400" dirty="0"/>
              <a:t>OFFTAKE AGREEMENTS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939EC-2A87-AA40-B978-CCE941B89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945835"/>
            <a:ext cx="9144000" cy="88458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Maroof Mittha </a:t>
            </a:r>
          </a:p>
          <a:p>
            <a:r>
              <a:rPr lang="en-US" dirty="0">
                <a:solidFill>
                  <a:schemeClr val="tx1"/>
                </a:solidFill>
              </a:rPr>
              <a:t>Andrew Renton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4F247-4101-FF48-A4F0-48FF2CE87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833" y="1228096"/>
            <a:ext cx="1924335" cy="83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25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4000" t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CB1F-4B10-C84D-B130-FD3F03908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8516"/>
            <a:ext cx="6220408" cy="1162292"/>
          </a:xfrm>
        </p:spPr>
        <p:txBody>
          <a:bodyPr>
            <a:noAutofit/>
          </a:bodyPr>
          <a:lstStyle/>
          <a:p>
            <a:r>
              <a:rPr lang="en-GB" sz="2800" dirty="0"/>
              <a:t>Volume commitments or flexibility</a:t>
            </a:r>
            <a:endParaRPr lang="en-US" sz="85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16106-05E3-D0C4-8CE5-35C8594C7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0057"/>
            <a:ext cx="8123853" cy="3498980"/>
          </a:xfrm>
        </p:spPr>
        <p:txBody>
          <a:bodyPr>
            <a:normAutofit/>
          </a:bodyPr>
          <a:lstStyle/>
          <a:p>
            <a:pPr lvl="0"/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Key negotiation: take-or-pay vs flexible offtake</a:t>
            </a:r>
          </a:p>
          <a:p>
            <a:pPr lvl="0"/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Risks:</a:t>
            </a:r>
          </a:p>
          <a:p>
            <a:pPr lvl="1" algn="l"/>
            <a:r>
              <a:rPr lang="en-GB" sz="20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Overcommitment if hydrogen demand evolves slowly</a:t>
            </a:r>
          </a:p>
          <a:p>
            <a:pPr lvl="1" algn="l"/>
            <a:r>
              <a:rPr lang="en-GB" sz="20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Under-supply if production is intermittent (renewables-based)</a:t>
            </a:r>
          </a:p>
          <a:p>
            <a:pPr lvl="0"/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Contracts must define:</a:t>
            </a:r>
          </a:p>
          <a:p>
            <a:pPr lvl="1" algn="l"/>
            <a:r>
              <a:rPr lang="en-GB" sz="20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Minimum offtake volumes</a:t>
            </a:r>
          </a:p>
          <a:p>
            <a:pPr lvl="1" algn="l"/>
            <a:r>
              <a:rPr lang="en-GB" sz="20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Delivery profiles (baseload vs flexible)</a:t>
            </a:r>
          </a:p>
          <a:p>
            <a:pPr lvl="1" algn="l"/>
            <a:r>
              <a:rPr lang="en-GB" sz="20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Curtailment and balancing provisions</a:t>
            </a:r>
          </a:p>
        </p:txBody>
      </p:sp>
    </p:spTree>
    <p:extLst>
      <p:ext uri="{BB962C8B-B14F-4D97-AF65-F5344CB8AC3E}">
        <p14:creationId xmlns:p14="http://schemas.microsoft.com/office/powerpoint/2010/main" val="338579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CB1F-4B10-C84D-B130-FD3F0390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1998"/>
            <a:ext cx="10515600" cy="823070"/>
          </a:xfrm>
        </p:spPr>
        <p:txBody>
          <a:bodyPr>
            <a:normAutofit fontScale="90000"/>
          </a:bodyPr>
          <a:lstStyle/>
          <a:p>
            <a:r>
              <a:rPr lang="en-GB" dirty="0"/>
              <a:t>Technical specifications and quality standards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E8A6E-B587-E94B-B7B7-6BD1EFDAE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7169"/>
            <a:ext cx="8137850" cy="2810145"/>
          </a:xfrm>
        </p:spPr>
        <p:txBody>
          <a:bodyPr>
            <a:normAutofit/>
          </a:bodyPr>
          <a:lstStyle/>
          <a:p>
            <a:pPr lvl="0"/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Hydrogen purity, pressure, and composition must match end-use (e.g. industrial vs grid injection)  </a:t>
            </a:r>
          </a:p>
          <a:p>
            <a:pPr lvl="0"/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Contracts should specify:</a:t>
            </a:r>
          </a:p>
          <a:p>
            <a:pPr lvl="1"/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Delivery conditions (gaseous, liquid, ammonia, etc.)</a:t>
            </a:r>
          </a:p>
          <a:p>
            <a:pPr lvl="1"/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Testing and verification regimes</a:t>
            </a:r>
          </a:p>
          <a:p>
            <a:pPr lvl="1"/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Rights to reject “off-spec” hydrogen and associated liabilities  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7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CB1F-4B10-C84D-B130-FD3F0390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" y="821998"/>
            <a:ext cx="11071225" cy="82307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GB" dirty="0"/>
              <a:t>Certification and “Green” credentials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C60CA95-D614-1A23-18BD-7E9E3E7A3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840" y="2021840"/>
            <a:ext cx="10093960" cy="3931920"/>
          </a:xfrm>
        </p:spPr>
        <p:txBody>
          <a:bodyPr>
            <a:normAutofit/>
          </a:bodyPr>
          <a:lstStyle/>
          <a:p>
            <a:pPr lvl="0"/>
            <a:r>
              <a:rPr lang="en-GB" sz="2000" dirty="0" err="1">
                <a:solidFill>
                  <a:schemeClr val="tx1"/>
                </a:solidFill>
                <a:latin typeface="FreightDisp Pro Semibold" panose="02000603080000020004" pitchFamily="2" charset="0"/>
              </a:rPr>
              <a:t>Offtakers</a:t>
            </a: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 must ensure hydrogen qualifies as low-carbon:</a:t>
            </a:r>
          </a:p>
          <a:p>
            <a:pPr lvl="1"/>
            <a:r>
              <a:rPr lang="en-GB" sz="20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Guarantees of Origin (</a:t>
            </a:r>
            <a:r>
              <a:rPr lang="en-GB" sz="2000" b="1" dirty="0" err="1">
                <a:solidFill>
                  <a:schemeClr val="tx1"/>
                </a:solidFill>
                <a:latin typeface="FreightDisp Pro Semibold" panose="02000603080000020004" pitchFamily="2" charset="0"/>
              </a:rPr>
              <a:t>GoOs</a:t>
            </a:r>
            <a:r>
              <a:rPr lang="en-GB" sz="20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) / certification schemes, i.e., UK Hydrogen Certification Schemes</a:t>
            </a:r>
          </a:p>
          <a:p>
            <a:pPr lvl="1"/>
            <a:r>
              <a:rPr lang="en-GB" sz="20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Compliance with emerging EU/UK definitions (e.g. Renewable Fuels of Non-Biological Origin RFNBOs)</a:t>
            </a:r>
          </a:p>
          <a:p>
            <a:pPr lvl="0"/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Certification affects:</a:t>
            </a:r>
          </a:p>
          <a:p>
            <a:pPr lvl="1"/>
            <a:r>
              <a:rPr lang="en-GB" sz="20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Regulatory compliance</a:t>
            </a:r>
          </a:p>
          <a:p>
            <a:pPr lvl="1"/>
            <a:r>
              <a:rPr lang="en-GB" sz="20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Ability to claim emissions reductions</a:t>
            </a:r>
          </a:p>
          <a:p>
            <a:pPr lvl="1"/>
            <a:r>
              <a:rPr lang="en-GB" sz="20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Access to subsidies or carbon markets</a:t>
            </a:r>
            <a:endParaRPr lang="en-US" sz="2400" b="1" dirty="0">
              <a:solidFill>
                <a:schemeClr val="tx1"/>
              </a:solidFill>
              <a:latin typeface="FreightDisp Pro Semibold" panose="02000603080000020004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5265CF-B1CF-4518-5849-77E40389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-15240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1A565F87-7546-85E7-ADA6-76706847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6917A978-07C7-B6BB-F0AB-1140E89E0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-13716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5E7BAA2-2928-0ABE-F7E3-09C370C45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524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54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CB1F-4B10-C84D-B130-FD3F0390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" y="821998"/>
            <a:ext cx="11071225" cy="82307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GB" dirty="0"/>
              <a:t>Delivery, logistics and infrastructure risk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C60CA95-D614-1A23-18BD-7E9E3E7A3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840" y="2021840"/>
            <a:ext cx="10093960" cy="3931920"/>
          </a:xfrm>
        </p:spPr>
        <p:txBody>
          <a:bodyPr>
            <a:normAutofit/>
          </a:bodyPr>
          <a:lstStyle/>
          <a:p>
            <a:pPr lvl="0"/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Contracts must define:</a:t>
            </a:r>
          </a:p>
          <a:p>
            <a:pPr lvl="1"/>
            <a:r>
              <a:rPr lang="en-GB" sz="20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Delivery point (plant gate, pipeline, port)</a:t>
            </a:r>
          </a:p>
          <a:p>
            <a:pPr lvl="1"/>
            <a:r>
              <a:rPr lang="en-GB" sz="20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Transport responsibility (producer vs </a:t>
            </a:r>
            <a:r>
              <a:rPr lang="en-GB" sz="2000" b="1" dirty="0" err="1">
                <a:solidFill>
                  <a:schemeClr val="tx1"/>
                </a:solidFill>
                <a:latin typeface="FreightDisp Pro Semibold" panose="02000603080000020004" pitchFamily="2" charset="0"/>
              </a:rPr>
              <a:t>offtaker</a:t>
            </a:r>
            <a:r>
              <a:rPr lang="en-GB" sz="20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)</a:t>
            </a:r>
          </a:p>
          <a:p>
            <a:pPr lvl="0"/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Infrastructure risks include:</a:t>
            </a:r>
          </a:p>
          <a:p>
            <a:pPr lvl="1"/>
            <a:r>
              <a:rPr lang="en-GB" sz="20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Lack of hydrogen pipelines</a:t>
            </a:r>
          </a:p>
          <a:p>
            <a:pPr lvl="1"/>
            <a:r>
              <a:rPr lang="en-GB" sz="20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Reliance on trucking, shipping, or conversion (e.g. ammonia)</a:t>
            </a:r>
          </a:p>
          <a:p>
            <a:pPr lvl="0"/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Interface risks between production, storage, and transport are critical.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5265CF-B1CF-4518-5849-77E40389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-15240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1A565F87-7546-85E7-ADA6-76706847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6917A978-07C7-B6BB-F0AB-1140E89E0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-13716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5E7BAA2-2928-0ABE-F7E3-09C370C45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524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762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CB1F-4B10-C84D-B130-FD3F0390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" y="821998"/>
            <a:ext cx="11071225" cy="82307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GB" dirty="0"/>
              <a:t>Regulatory &amp; policy risk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C60CA95-D614-1A23-18BD-7E9E3E7A3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840" y="2021840"/>
            <a:ext cx="10093960" cy="3931920"/>
          </a:xfrm>
        </p:spPr>
        <p:txBody>
          <a:bodyPr>
            <a:normAutofit/>
          </a:bodyPr>
          <a:lstStyle/>
          <a:p>
            <a:pPr lvl="0"/>
            <a:r>
              <a:rPr lang="en-GB" sz="28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Hydrogen markets are policy-driven and evolving:</a:t>
            </a:r>
          </a:p>
          <a:p>
            <a:pPr lvl="1"/>
            <a:r>
              <a:rPr lang="en-GB" sz="24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Subsidies, carbon pricing, and standards may change</a:t>
            </a:r>
          </a:p>
          <a:p>
            <a:pPr lvl="0"/>
            <a:r>
              <a:rPr lang="en-GB" sz="28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Contracts should include:</a:t>
            </a:r>
          </a:p>
          <a:p>
            <a:pPr lvl="1"/>
            <a:r>
              <a:rPr lang="en-GB" sz="24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Change-in-law provisions</a:t>
            </a:r>
          </a:p>
          <a:p>
            <a:pPr lvl="1"/>
            <a:r>
              <a:rPr lang="en-GB" sz="24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Reopener clauses if regulation shifts</a:t>
            </a:r>
          </a:p>
          <a:p>
            <a:pPr lvl="0"/>
            <a:r>
              <a:rPr lang="en-GB" sz="28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Regulatory uncertainty is a major barrier to firm agreements 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5265CF-B1CF-4518-5849-77E40389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-15240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1A565F87-7546-85E7-ADA6-76706847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6917A978-07C7-B6BB-F0AB-1140E89E0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-13716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5E7BAA2-2928-0ABE-F7E3-09C370C45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524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230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CB1F-4B10-C84D-B130-FD3F0390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" y="821998"/>
            <a:ext cx="11071225" cy="82307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GB" dirty="0"/>
              <a:t>Counterparty and performance risk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C60CA95-D614-1A23-18BD-7E9E3E7A3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840" y="2021840"/>
            <a:ext cx="10093960" cy="3931920"/>
          </a:xfrm>
        </p:spPr>
        <p:txBody>
          <a:bodyPr>
            <a:normAutofit/>
          </a:bodyPr>
          <a:lstStyle/>
          <a:p>
            <a:pPr lvl="0"/>
            <a:r>
              <a:rPr lang="en-GB" sz="28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Key issues:</a:t>
            </a:r>
          </a:p>
          <a:p>
            <a:pPr lvl="1"/>
            <a:r>
              <a:rPr lang="en-GB" sz="28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Producer’s ability to deliver (technology risk, electrolyser performance)</a:t>
            </a:r>
          </a:p>
          <a:p>
            <a:pPr lvl="1"/>
            <a:r>
              <a:rPr lang="en-GB" sz="28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Force majeure (especially renewable intermittency)</a:t>
            </a:r>
          </a:p>
          <a:p>
            <a:pPr lvl="0"/>
            <a:r>
              <a:rPr lang="en-GB" sz="28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Contracts define:</a:t>
            </a:r>
          </a:p>
          <a:p>
            <a:pPr lvl="1"/>
            <a:r>
              <a:rPr lang="en-GB" sz="28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Liquidated damages for non-delivery</a:t>
            </a:r>
          </a:p>
          <a:p>
            <a:pPr lvl="1"/>
            <a:r>
              <a:rPr lang="en-GB" sz="28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Performance guarantees</a:t>
            </a:r>
          </a:p>
          <a:p>
            <a:pPr lvl="1"/>
            <a:r>
              <a:rPr lang="en-GB" sz="28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Step-in or termination rights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5265CF-B1CF-4518-5849-77E40389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-15240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1A565F87-7546-85E7-ADA6-76706847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6917A978-07C7-B6BB-F0AB-1140E89E0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-13716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5E7BAA2-2928-0ABE-F7E3-09C370C45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524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037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CB1F-4B10-C84D-B130-FD3F0390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" y="821998"/>
            <a:ext cx="11071225" cy="82307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GB" dirty="0"/>
              <a:t>Market immaturity &amp; strategic positioning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C60CA95-D614-1A23-18BD-7E9E3E7A3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840" y="2021840"/>
            <a:ext cx="10093960" cy="393192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sz="2800" dirty="0">
                <a:solidFill>
                  <a:schemeClr val="tx1"/>
                </a:solidFill>
                <a:latin typeface="FreightDisp Pro" panose="020B0604020202020204" charset="0"/>
              </a:rPr>
              <a:t>Hydrogen markets are still </a:t>
            </a:r>
            <a:r>
              <a:rPr lang="en-GB" sz="2800" b="1" dirty="0">
                <a:solidFill>
                  <a:schemeClr val="tx1"/>
                </a:solidFill>
                <a:latin typeface="FreightDisp Pro" panose="020B0604020202020204" charset="0"/>
              </a:rPr>
              <a:t>liquid and evolving</a:t>
            </a:r>
            <a:r>
              <a:rPr lang="en-GB" sz="2800" dirty="0">
                <a:solidFill>
                  <a:schemeClr val="tx1"/>
                </a:solidFill>
                <a:latin typeface="FreightDisp Pro" panose="020B0604020202020204" charset="0"/>
              </a:rPr>
              <a:t>, with limited buyers and standardisation  </a:t>
            </a:r>
          </a:p>
          <a:p>
            <a:pPr lvl="0"/>
            <a:r>
              <a:rPr lang="en-GB" sz="2800" dirty="0">
                <a:solidFill>
                  <a:schemeClr val="tx1"/>
                </a:solidFill>
                <a:latin typeface="FreightDisp Pro" panose="020B0604020202020204" charset="0"/>
              </a:rPr>
              <a:t>Only a small share of projects have firm </a:t>
            </a:r>
            <a:r>
              <a:rPr lang="en-GB" sz="2800" dirty="0" err="1">
                <a:solidFill>
                  <a:schemeClr val="tx1"/>
                </a:solidFill>
                <a:latin typeface="FreightDisp Pro" panose="020B0604020202020204" charset="0"/>
              </a:rPr>
              <a:t>offtakers</a:t>
            </a:r>
            <a:r>
              <a:rPr lang="en-GB" sz="2800" dirty="0">
                <a:solidFill>
                  <a:schemeClr val="tx1"/>
                </a:solidFill>
                <a:latin typeface="FreightDisp Pro" panose="020B0604020202020204" charset="0"/>
              </a:rPr>
              <a:t> → </a:t>
            </a:r>
            <a:r>
              <a:rPr lang="en-GB" sz="2800" b="1" dirty="0">
                <a:solidFill>
                  <a:schemeClr val="tx1"/>
                </a:solidFill>
                <a:latin typeface="FreightDisp Pro" panose="020B0604020202020204" charset="0"/>
              </a:rPr>
              <a:t>first movers take higher risk</a:t>
            </a:r>
            <a:endParaRPr lang="en-GB" sz="2800" dirty="0">
              <a:solidFill>
                <a:schemeClr val="tx1"/>
              </a:solidFill>
              <a:latin typeface="FreightDisp Pro" panose="020B0604020202020204" charset="0"/>
            </a:endParaRPr>
          </a:p>
          <a:p>
            <a:pPr lvl="0"/>
            <a:r>
              <a:rPr lang="en-GB" sz="2800" dirty="0">
                <a:solidFill>
                  <a:schemeClr val="tx1"/>
                </a:solidFill>
                <a:latin typeface="FreightDisp Pro" panose="020B0604020202020204" charset="0"/>
              </a:rPr>
              <a:t>Agreements often resemble hybrids of:</a:t>
            </a:r>
          </a:p>
          <a:p>
            <a:pPr lvl="1"/>
            <a:r>
              <a:rPr lang="en-GB" sz="2800" dirty="0">
                <a:solidFill>
                  <a:schemeClr val="tx1"/>
                </a:solidFill>
                <a:latin typeface="FreightDisp Pro" panose="020B0604020202020204" charset="0"/>
              </a:rPr>
              <a:t>Gas supply contracts</a:t>
            </a:r>
          </a:p>
          <a:p>
            <a:pPr lvl="1"/>
            <a:r>
              <a:rPr lang="en-GB" sz="2800" dirty="0">
                <a:solidFill>
                  <a:schemeClr val="tx1"/>
                </a:solidFill>
                <a:latin typeface="FreightDisp Pro" panose="020B0604020202020204" charset="0"/>
              </a:rPr>
              <a:t>Power purchase agreements</a:t>
            </a:r>
          </a:p>
          <a:p>
            <a:r>
              <a:rPr lang="en-GB" sz="2800" dirty="0">
                <a:solidFill>
                  <a:schemeClr val="tx1"/>
                </a:solidFill>
                <a:latin typeface="FreightDisp Pro" panose="020B0604020202020204" charset="0"/>
              </a:rPr>
              <a:t>Off Takers must balance:</a:t>
            </a:r>
          </a:p>
          <a:p>
            <a:pPr lvl="0"/>
            <a:r>
              <a:rPr lang="en-GB" sz="2800" dirty="0">
                <a:solidFill>
                  <a:schemeClr val="tx1"/>
                </a:solidFill>
                <a:latin typeface="FreightDisp Pro" panose="020B0604020202020204" charset="0"/>
              </a:rPr>
              <a:t>Early-mover advantage (securing supply, ESG benefits)</a:t>
            </a:r>
          </a:p>
          <a:p>
            <a:pPr lvl="0"/>
            <a:r>
              <a:rPr lang="en-GB" sz="2800" dirty="0">
                <a:solidFill>
                  <a:schemeClr val="tx1"/>
                </a:solidFill>
                <a:latin typeface="FreightDisp Pro" panose="020B0604020202020204" charset="0"/>
              </a:rPr>
              <a:t>vs. technology, price, and policy uncertainty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5265CF-B1CF-4518-5849-77E40389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-15240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1A565F87-7546-85E7-ADA6-76706847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6917A978-07C7-B6BB-F0AB-1140E89E0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-13716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5E7BAA2-2928-0ABE-F7E3-09C370C45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524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18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73020E-949A-1900-87C3-BC971C0CB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F94D6-E437-89F0-1FFB-9C12E2D06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" y="821998"/>
            <a:ext cx="11280648" cy="82307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Critical Considerations </a:t>
            </a:r>
            <a:br>
              <a:rPr lang="en-GB" dirty="0"/>
            </a:br>
            <a:endParaRPr lang="en-US" dirty="0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3B092110-DA6E-F87F-E9ED-861B986703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4C45AB4D-E22F-25F4-A8E3-811F923F3B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045625-6CBB-1D44-943E-716B0609D74A}"/>
              </a:ext>
            </a:extLst>
          </p:cNvPr>
          <p:cNvSpPr txBox="1"/>
          <p:nvPr/>
        </p:nvSpPr>
        <p:spPr>
          <a:xfrm>
            <a:off x="207264" y="1548384"/>
            <a:ext cx="11146536" cy="401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GB" sz="2400" b="1" dirty="0">
                <a:latin typeface="FreightDisp Pro Semibold" panose="02000603080000020004" pitchFamily="2" charset="0"/>
              </a:rPr>
              <a:t>Price uncertainty + policy support dependence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GB" sz="2400" b="1" dirty="0">
                <a:latin typeface="FreightDisp Pro Semibold" panose="02000603080000020004" pitchFamily="2" charset="0"/>
              </a:rPr>
              <a:t>Production energy  availability and reliability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GB" sz="2400" b="1" dirty="0">
                <a:latin typeface="FreightDisp Pro Semibold" panose="02000603080000020004" pitchFamily="2" charset="0"/>
              </a:rPr>
              <a:t>Intermittent renewable-linked supply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GB" sz="2400" b="1" dirty="0">
                <a:latin typeface="FreightDisp Pro Semibold" panose="02000603080000020004" pitchFamily="2" charset="0"/>
              </a:rPr>
              <a:t>Certification compliance for UK/EU markets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GB" sz="2400" b="1" dirty="0">
                <a:latin typeface="FreightDisp Pro Semibold" panose="02000603080000020004" pitchFamily="2" charset="0"/>
              </a:rPr>
              <a:t>Storage and safety and security (HSE and SEPA)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GB" sz="2400" b="1" dirty="0">
                <a:latin typeface="FreightDisp Pro Semibold" panose="02000603080000020004" pitchFamily="2" charset="0"/>
              </a:rPr>
              <a:t>Underdeveloped transport infrastructure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GB" sz="2400" b="1" dirty="0">
                <a:latin typeface="FreightDisp Pro Semibold" panose="02000603080000020004" pitchFamily="2" charset="0"/>
              </a:rPr>
              <a:t>Need for long-term but flexible commitments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GB" sz="2400" b="1" dirty="0">
                <a:latin typeface="FreightDisp Pro Semibold" panose="02000603080000020004" pitchFamily="2" charset="0"/>
              </a:rPr>
              <a:t>Change in Law and Regulation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GB" sz="2400" b="1" dirty="0">
                <a:latin typeface="FreightDisp Pro Semibold" panose="02000603080000020004" pitchFamily="2" charset="0"/>
              </a:rPr>
              <a:t>Insurability of risks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GB" sz="2400" b="1" dirty="0">
                <a:latin typeface="FreightDisp Pro Semibold" panose="02000603080000020004" pitchFamily="2" charset="0"/>
              </a:rPr>
              <a:t>Market volatility and competition from other markets</a:t>
            </a:r>
          </a:p>
          <a:p>
            <a:pPr algn="l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854039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4FC0F9-A2AF-E49C-AB6F-DBE1CE9C2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DD51-0E34-429D-6A73-047AE5D6C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" y="821998"/>
            <a:ext cx="11280648" cy="82307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 Papers to Consider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endParaRPr lang="en-US" dirty="0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BB024D1A-4C8E-970F-6D30-63873ECC9E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469B0A1D-3C4A-3A2C-FCE2-F97FE2C684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19F402-5CDD-317C-CEA8-617C67F03904}"/>
              </a:ext>
            </a:extLst>
          </p:cNvPr>
          <p:cNvSpPr txBox="1"/>
          <p:nvPr/>
        </p:nvSpPr>
        <p:spPr>
          <a:xfrm>
            <a:off x="207264" y="1548384"/>
            <a:ext cx="11146536" cy="340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u="sng" dirty="0">
                <a:latin typeface="FreightDisp Pro Semibold" panose="02000603080000020004" pitchFamily="2" charset="0"/>
                <a:hlinkClick r:id="rId3"/>
              </a:rPr>
              <a:t>https://gh2.org/sites/default/files/2024-05/GH2_Considerations%20for%20Hydrogen%20Offtake%20Agreements_2024.pdf</a:t>
            </a:r>
            <a:endParaRPr lang="en-GB" sz="2000" b="1" dirty="0">
              <a:latin typeface="FreightDisp Pro Semibold" panose="0200060308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u="sng" dirty="0">
                <a:latin typeface="FreightDisp Pro Semibold" panose="02000603080000020004" pitchFamily="2" charset="0"/>
                <a:hlinkClick r:id="rId4"/>
              </a:rPr>
              <a:t>https://www.irena.org/Innovation-landscape-for-smart-electrification/Power-to-hydrogen/15-Hydrogen-purchase-agreements</a:t>
            </a:r>
            <a:endParaRPr lang="en-GB" sz="2000" b="1" dirty="0">
              <a:latin typeface="FreightDisp Pro Semibold" panose="0200060308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u="sng" dirty="0">
                <a:latin typeface="FreightDisp Pro Semibold" panose="02000603080000020004" pitchFamily="2" charset="0"/>
                <a:hlinkClick r:id="rId5"/>
              </a:rPr>
              <a:t>https://cms.energytraderseurope.org/storage/uploads/media/210420-lc-st-eecs-v2-and-ga-power-certficates-appendix-v2---guidance-notes.pdf#:~:text=By%20making%20the%20appropriate%20elections%20in%20the,biogas%20and%20renewable%20source%20hydrogen%20by%20means</a:t>
            </a:r>
            <a:endParaRPr lang="en-GB" sz="2000" b="1" dirty="0">
              <a:latin typeface="FreightDisp Pro Semibold" panose="0200060308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u="sng" dirty="0">
                <a:latin typeface="FreightDisp Pro Semibold" panose="02000603080000020004" pitchFamily="2" charset="0"/>
                <a:hlinkClick r:id="rId6"/>
              </a:rPr>
              <a:t>https://www.oxfordenergy.org/wpcms/wp-content/uploads/2025/08/ET50-Hydrogen-Offtake-Agreements.pdf</a:t>
            </a:r>
            <a:endParaRPr lang="en-GB" sz="2000" b="1" dirty="0">
              <a:latin typeface="FreightDisp Pro Semibold" panose="02000603080000020004" pitchFamily="2" charset="0"/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684707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FDC64A6-C129-E945-AC7C-DA8FF15C7209}"/>
              </a:ext>
            </a:extLst>
          </p:cNvPr>
          <p:cNvSpPr txBox="1">
            <a:spLocks/>
          </p:cNvSpPr>
          <p:nvPr/>
        </p:nvSpPr>
        <p:spPr>
          <a:xfrm>
            <a:off x="838200" y="3756981"/>
            <a:ext cx="10515600" cy="823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1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eightDisp Pro" panose="0200060308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Pragmatica Book" panose="020B05030405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Pragmatica Book" panose="020B05030405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Pragmatica Book" panose="020B05030405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Pragmatica Book" panose="020B05030405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7F7F7F"/>
                </a:solidFill>
                <a:latin typeface="FreightBig Pro Bold" panose="02000603090000020004" pitchFamily="2" charset="0"/>
              </a:rPr>
              <a:t>Maroof Mittha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7F7F7F"/>
                </a:solidFill>
                <a:latin typeface="FreightBig Pro Bold" panose="02000603090000020004" pitchFamily="2" charset="0"/>
              </a:rPr>
              <a:t>maroof.mittha@castletownlaw.com</a:t>
            </a:r>
            <a:endParaRPr lang="en-GB" sz="2000" dirty="0">
              <a:solidFill>
                <a:srgbClr val="7F7F7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B03A5-1FE5-8741-BE1B-088713E76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77" y="1449817"/>
            <a:ext cx="2328446" cy="101410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EAFD37D-E17B-AD4E-9389-D39BA519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6974"/>
            <a:ext cx="10515600" cy="823070"/>
          </a:xfrm>
        </p:spPr>
        <p:txBody>
          <a:bodyPr/>
          <a:lstStyle/>
          <a:p>
            <a:r>
              <a:rPr lang="en-US" dirty="0"/>
              <a:t>Thank you.   Invite us in.</a:t>
            </a:r>
          </a:p>
        </p:txBody>
      </p:sp>
    </p:spTree>
    <p:extLst>
      <p:ext uri="{BB962C8B-B14F-4D97-AF65-F5344CB8AC3E}">
        <p14:creationId xmlns:p14="http://schemas.microsoft.com/office/powerpoint/2010/main" val="273495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CB1F-4B10-C84D-B130-FD3F0390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752"/>
            <a:ext cx="10515600" cy="1325563"/>
          </a:xfrm>
        </p:spPr>
        <p:txBody>
          <a:bodyPr/>
          <a:lstStyle/>
          <a:p>
            <a:r>
              <a:rPr lang="en-US" dirty="0"/>
              <a:t>Castletown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E8A6E-B587-E94B-B7B7-6BD1EFDAE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36" y="2058535"/>
            <a:ext cx="6971306" cy="4384795"/>
          </a:xfrm>
        </p:spPr>
        <p:txBody>
          <a:bodyPr>
            <a:normAutofit fontScale="92500" lnSpcReduction="20000"/>
          </a:bodyPr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Specialist Law firm</a:t>
            </a:r>
          </a:p>
          <a:p>
            <a:pPr marL="361950" indent="-361950"/>
            <a:r>
              <a:rPr lang="en-US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Energy and Infrastructure experts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Operating internationally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Staffed by experts in their field</a:t>
            </a:r>
          </a:p>
          <a:p>
            <a:pPr marL="819150" lvl="2" indent="-361950">
              <a:lnSpc>
                <a:spcPct val="120000"/>
              </a:lnSpc>
              <a:spcBef>
                <a:spcPts val="1000"/>
              </a:spcBef>
            </a:pPr>
            <a:r>
              <a:rPr lang="en-US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Advisor to a landmark Hydrogen Project in Wales</a:t>
            </a:r>
          </a:p>
          <a:p>
            <a:pPr marL="819150" lvl="2" indent="-361950">
              <a:lnSpc>
                <a:spcPct val="120000"/>
              </a:lnSpc>
              <a:spcBef>
                <a:spcPts val="1000"/>
              </a:spcBef>
            </a:pPr>
            <a:r>
              <a:rPr lang="en-US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Advisor to a Hydrogen Project Developer for agricultural farms in GB and Europe</a:t>
            </a:r>
          </a:p>
          <a:p>
            <a:pPr marL="819150" lvl="2" indent="-361950">
              <a:lnSpc>
                <a:spcPct val="120000"/>
              </a:lnSpc>
              <a:spcBef>
                <a:spcPts val="1000"/>
              </a:spcBef>
            </a:pPr>
            <a:r>
              <a:rPr lang="en-US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Advisor to a major industrial hub developer in England</a:t>
            </a:r>
          </a:p>
          <a:p>
            <a:pPr marL="819150" lvl="2" indent="-361950">
              <a:lnSpc>
                <a:spcPct val="120000"/>
              </a:lnSpc>
              <a:spcBef>
                <a:spcPts val="1000"/>
              </a:spcBef>
            </a:pPr>
            <a:r>
              <a:rPr lang="en-US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Advisor to Hydrogen Vehicles manufacturer in the Middle East and North Africa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EF85FA-47BD-4599-981B-6CCF02072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721" y="1191262"/>
            <a:ext cx="2391156" cy="972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C7039D-8E5E-EB46-BA7A-D30E0DF47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381" y="2481663"/>
            <a:ext cx="2484300" cy="496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FAF85-B0A3-CD49-8269-76F8A925E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2689" y="3432275"/>
            <a:ext cx="797170" cy="7971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AAE7BA-529F-FC45-A4A0-A67DEE691F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6191" y="3486141"/>
            <a:ext cx="931673" cy="68943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FBAA690-5D43-1A4C-9AC9-D2A76157F1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88721" y="4683196"/>
            <a:ext cx="1849907" cy="5362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F70379-3FA7-E841-B566-F07166EC5A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716" y="5666738"/>
            <a:ext cx="1627199" cy="56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2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CB1F-4B10-C84D-B130-FD3F0390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821998"/>
            <a:ext cx="11064551" cy="823070"/>
          </a:xfrm>
        </p:spPr>
        <p:txBody>
          <a:bodyPr>
            <a:normAutofit/>
          </a:bodyPr>
          <a:lstStyle/>
          <a:p>
            <a:r>
              <a:rPr lang="en-US" dirty="0"/>
              <a:t>OFFTAKE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E8A6E-B587-E94B-B7B7-6BD1EFDAE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59" y="1645068"/>
            <a:ext cx="11064551" cy="521293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To mitigate risks faced by the producer and </a:t>
            </a:r>
            <a:r>
              <a:rPr lang="en-US" sz="2400" dirty="0" err="1">
                <a:solidFill>
                  <a:schemeClr val="tx1"/>
                </a:solidFill>
                <a:latin typeface="FreightDisp Pro Semibold" panose="02000603080000020004" pitchFamily="2" charset="0"/>
              </a:rPr>
              <a:t>Offtaker</a:t>
            </a:r>
            <a:r>
              <a:rPr lang="en-US" sz="24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To provide financial viability for the project.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A lender/producer may require an Offtake Agreement before committing the capital to deliver the hydrogen production asset.</a:t>
            </a:r>
          </a:p>
          <a:p>
            <a:r>
              <a:rPr lang="en-US" sz="24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To ensure compliance with the regulatory aspects of the </a:t>
            </a:r>
            <a:r>
              <a:rPr lang="en-GB" sz="24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transportation and consumption of hydrogen applies</a:t>
            </a:r>
            <a:r>
              <a:rPr lang="en-US" sz="24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. </a:t>
            </a:r>
          </a:p>
          <a:p>
            <a:r>
              <a:rPr lang="en-US" sz="24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To ensure compliance with low carbon hydrogen standards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reightDisp Pro Semibold" panose="02000603080000020004" pitchFamily="2" charset="0"/>
              </a:rPr>
              <a:t>For details of background see- https://www.gov.uk/government/consultations/hydrogen-economic-regulatory-framework</a:t>
            </a:r>
            <a:endParaRPr lang="en-US" dirty="0">
              <a:latin typeface="FreightDisp Pro Semibold" panose="0200060308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3E26D-05FC-B246-B95D-499FF410FA6D}"/>
              </a:ext>
            </a:extLst>
          </p:cNvPr>
          <p:cNvSpPr txBox="1"/>
          <p:nvPr/>
        </p:nvSpPr>
        <p:spPr>
          <a:xfrm>
            <a:off x="5809129" y="-699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0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CB1F-4B10-C84D-B130-FD3F0390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674"/>
            <a:ext cx="10515600" cy="1248903"/>
          </a:xfrm>
        </p:spPr>
        <p:txBody>
          <a:bodyPr>
            <a:normAutofit/>
          </a:bodyPr>
          <a:lstStyle/>
          <a:p>
            <a:r>
              <a:rPr lang="en-US" dirty="0"/>
              <a:t>Hydrogen Production Matrix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B40B8B-203A-6DC3-7F5F-2ED4E2C4E0E5}"/>
              </a:ext>
            </a:extLst>
          </p:cNvPr>
          <p:cNvSpPr/>
          <p:nvPr/>
        </p:nvSpPr>
        <p:spPr>
          <a:xfrm>
            <a:off x="4506683" y="4964128"/>
            <a:ext cx="15240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Producer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58D67A-1E80-277A-9DE8-AD29EAA117B3}"/>
              </a:ext>
            </a:extLst>
          </p:cNvPr>
          <p:cNvSpPr/>
          <p:nvPr/>
        </p:nvSpPr>
        <p:spPr>
          <a:xfrm>
            <a:off x="2463280" y="2220439"/>
            <a:ext cx="15240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Funders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0E7824-6BAC-C3AE-E31F-5CF2D2B7AAA1}"/>
              </a:ext>
            </a:extLst>
          </p:cNvPr>
          <p:cNvSpPr/>
          <p:nvPr/>
        </p:nvSpPr>
        <p:spPr>
          <a:xfrm>
            <a:off x="6568751" y="2313991"/>
            <a:ext cx="1660849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Regulators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07E15A-B77A-30BE-DAE9-E5CC58486339}"/>
              </a:ext>
            </a:extLst>
          </p:cNvPr>
          <p:cNvSpPr/>
          <p:nvPr/>
        </p:nvSpPr>
        <p:spPr>
          <a:xfrm>
            <a:off x="4503575" y="2220439"/>
            <a:ext cx="1660849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Insurers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7DF772-4BEB-00E9-9A84-A56E968A927E}"/>
              </a:ext>
            </a:extLst>
          </p:cNvPr>
          <p:cNvSpPr/>
          <p:nvPr/>
        </p:nvSpPr>
        <p:spPr>
          <a:xfrm>
            <a:off x="2698100" y="3228391"/>
            <a:ext cx="15240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EPC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9A6C63-00EC-3699-55B3-F5293ECA1D21}"/>
              </a:ext>
            </a:extLst>
          </p:cNvPr>
          <p:cNvSpPr/>
          <p:nvPr/>
        </p:nvSpPr>
        <p:spPr>
          <a:xfrm>
            <a:off x="6568751" y="3302790"/>
            <a:ext cx="138093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O&amp;M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2D77DA-CFD2-0FA4-1775-26AA31E09ADD}"/>
              </a:ext>
            </a:extLst>
          </p:cNvPr>
          <p:cNvSpPr/>
          <p:nvPr/>
        </p:nvSpPr>
        <p:spPr>
          <a:xfrm>
            <a:off x="4456919" y="3429000"/>
            <a:ext cx="1573763" cy="8402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Supply Chain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BEAA50-BEA0-87A2-5024-3958E1D773D6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827721" y="4142791"/>
            <a:ext cx="902147" cy="955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0194A6-5BE2-92EC-70D8-8C0D1740505B}"/>
              </a:ext>
            </a:extLst>
          </p:cNvPr>
          <p:cNvCxnSpPr>
            <a:cxnSpLocks/>
            <a:stCxn id="11" idx="4"/>
            <a:endCxn id="3" idx="0"/>
          </p:cNvCxnSpPr>
          <p:nvPr/>
        </p:nvCxnSpPr>
        <p:spPr>
          <a:xfrm>
            <a:off x="5243801" y="4269245"/>
            <a:ext cx="24882" cy="694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1B2E97-1EC6-A9C8-8339-9799336D285B}"/>
              </a:ext>
            </a:extLst>
          </p:cNvPr>
          <p:cNvCxnSpPr>
            <a:cxnSpLocks/>
            <a:stCxn id="10" idx="3"/>
            <a:endCxn id="3" idx="7"/>
          </p:cNvCxnSpPr>
          <p:nvPr/>
        </p:nvCxnSpPr>
        <p:spPr>
          <a:xfrm flipH="1">
            <a:off x="5807498" y="4083279"/>
            <a:ext cx="963486" cy="1014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22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CB1F-4B10-C84D-B130-FD3F0390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Consumption/Use Matrix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9E6244F-B65B-956E-30A7-4FB416719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495425"/>
            <a:ext cx="6172200" cy="3857624"/>
          </a:xfrm>
          <a:noFill/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235B7FC-A42B-DDC0-E677-5E5192EE0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reightDisp Pro Semibold" panose="02000603080000020004" pitchFamily="2" charset="0"/>
              </a:rPr>
              <a:t>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reightDisp Pro Semibold" panose="02000603080000020004" pitchFamily="2" charset="0"/>
              </a:rPr>
              <a:t>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reightDisp Pro Semibold" panose="02000603080000020004" pitchFamily="2" charset="0"/>
              </a:rPr>
              <a:t>Network Transmission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reightDisp Pro Semibold" panose="02000603080000020004" pitchFamily="2" charset="0"/>
              </a:rPr>
              <a:t>Private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reightDisp Pro Semibold" panose="02000603080000020004" pitchFamily="2" charset="0"/>
              </a:rPr>
              <a:t>Multiple-use 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reightDisp Pro Semibold" panose="02000603080000020004" pitchFamily="2" charset="0"/>
              </a:rPr>
              <a:t>Industrial Hard to abate sectors</a:t>
            </a:r>
          </a:p>
          <a:p>
            <a:r>
              <a:rPr lang="en-US" sz="1900" dirty="0">
                <a:latin typeface="FreightDisp Pro Semibold" panose="02000603080000020004" pitchFamily="2" charset="0"/>
              </a:rPr>
              <a:t>Figure source</a:t>
            </a:r>
          </a:p>
          <a:p>
            <a:r>
              <a:rPr lang="en-GB" sz="1500" u="none" strike="noStrike" dirty="0">
                <a:solidFill>
                  <a:srgbClr val="0272B1"/>
                </a:solidFill>
                <a:effectLst/>
                <a:latin typeface="FreightDisp Pro Semibold" panose="02000603080000020004" pitchFamily="2" charset="0"/>
                <a:hlinkClick r:id="rId3" tooltip="Persistent link using digital object identifier"/>
              </a:rPr>
              <a:t>https://doi.org/10.1016/j.scitotenv.2024.173622</a:t>
            </a:r>
            <a:endParaRPr lang="en-US" sz="1500" dirty="0">
              <a:latin typeface="FreightDisp Pro Semibold" panose="02000603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FreightDisp Pro Semibold" panose="02000603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4000" t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CB1F-4B10-C84D-B130-FD3F03908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67694"/>
          </a:xfrm>
        </p:spPr>
        <p:txBody>
          <a:bodyPr/>
          <a:lstStyle/>
          <a:p>
            <a:r>
              <a:rPr lang="en-US" dirty="0"/>
              <a:t>Key Contractual Points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16106-05E3-D0C4-8CE5-35C8594C7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0057"/>
            <a:ext cx="9144000" cy="438538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No standard form yet,  but styles follow closely on natural gas precedents.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Long-term (10+ </a:t>
            </a:r>
            <a:r>
              <a:rPr lang="en-GB" sz="2000" dirty="0" err="1">
                <a:solidFill>
                  <a:schemeClr val="tx1"/>
                </a:solidFill>
                <a:latin typeface="FreightDisp Pro Semibold" panose="02000603080000020004" pitchFamily="2" charset="0"/>
              </a:rPr>
              <a:t>yrs</a:t>
            </a: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) requirement to support funding of production assets.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Producers will want take or pay included.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Certification and quality warranties will be requested.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Price certainty and minimum pricing considerations.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Carbon reduction certification and warranties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Domestic supply differs from international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In the EU, European Federation of Energy Traders (EFET) terms will likely begin to take precedence.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Contractual clarity on the point at which risk in the product transfers.</a:t>
            </a:r>
          </a:p>
        </p:txBody>
      </p:sp>
    </p:spTree>
    <p:extLst>
      <p:ext uri="{BB962C8B-B14F-4D97-AF65-F5344CB8AC3E}">
        <p14:creationId xmlns:p14="http://schemas.microsoft.com/office/powerpoint/2010/main" val="406193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4000" t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CB1F-4B10-C84D-B130-FD3F03908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67694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3600" dirty="0"/>
              <a:t>Clauses and Application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16106-05E3-D0C4-8CE5-35C8594C7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0057"/>
            <a:ext cx="9144000" cy="438538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If in anticipation of plant development, hedging on delays and volumes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Confidentiality, security, and defence issues.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EU/UK Hydrogen classification and certification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Choice of Law and Jurisdiction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Mediation and dispute resolution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Supply volume guarantee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Take or Pay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Scottish Environmental Protection Agency (SEPA) and other regulatory compliance.</a:t>
            </a:r>
          </a:p>
          <a:p>
            <a:endParaRPr lang="en-GB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69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4000" t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CB1F-4B10-C84D-B130-FD3F03908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8516"/>
            <a:ext cx="6220408" cy="1162292"/>
          </a:xfrm>
        </p:spPr>
        <p:txBody>
          <a:bodyPr>
            <a:noAutofit/>
          </a:bodyPr>
          <a:lstStyle/>
          <a:p>
            <a:r>
              <a:rPr lang="en-GB" sz="4000" dirty="0"/>
              <a:t>Commercial Structure and bankability</a:t>
            </a:r>
            <a:endParaRPr lang="en-US" sz="13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16106-05E3-D0C4-8CE5-35C8594C7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0057"/>
            <a:ext cx="8123853" cy="349898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Long-term commitment (10–15+ years) is typically required to underpin project finance and secure supply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Offtake agreements are central to project bankability and de-risking high CAPEX hydrogen projects 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Off-takers must assess:</a:t>
            </a:r>
            <a:b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</a:b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Creditworthiness of counterparties</a:t>
            </a:r>
            <a:b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</a:b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Alignment with financing structures (e.g. lenders may require a firm take-or-pay terms)</a:t>
            </a:r>
            <a:b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</a:b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In early markets like Scotland, contracts may need government support mechanisms (e.g. </a:t>
            </a:r>
            <a:r>
              <a:rPr lang="en-GB" sz="2000" dirty="0" err="1">
                <a:solidFill>
                  <a:schemeClr val="tx1"/>
                </a:solidFill>
                <a:latin typeface="FreightDisp Pro Semibold" panose="02000603080000020004" pitchFamily="2" charset="0"/>
              </a:rPr>
              <a:t>CfDs</a:t>
            </a: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, subsidies) to close viability gaps  </a:t>
            </a:r>
            <a:br>
              <a:rPr lang="en-US" sz="1000" b="0" dirty="0"/>
            </a:br>
            <a:endParaRPr lang="en-GB" sz="2000" b="0" dirty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99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4000" t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CB1F-4B10-C84D-B130-FD3F03908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8516"/>
            <a:ext cx="6220408" cy="1162292"/>
          </a:xfrm>
        </p:spPr>
        <p:txBody>
          <a:bodyPr>
            <a:noAutofit/>
          </a:bodyPr>
          <a:lstStyle/>
          <a:p>
            <a:r>
              <a:rPr lang="en-GB" sz="4000" dirty="0"/>
              <a:t>Pricing mechanisms and Price risk</a:t>
            </a:r>
            <a:endParaRPr lang="en-US" sz="85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16106-05E3-D0C4-8CE5-35C8594C7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0057"/>
            <a:ext cx="8123853" cy="349898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No mature global hydrogen price benchmark, pricing is highly negotiated and uncertain 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Key pricing structures:</a:t>
            </a:r>
          </a:p>
          <a:p>
            <a:pPr lvl="1" algn="l"/>
            <a:r>
              <a:rPr lang="en-GB" sz="20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Fixed price</a:t>
            </a:r>
          </a:p>
          <a:p>
            <a:pPr lvl="1" algn="l"/>
            <a:r>
              <a:rPr lang="en-GB" sz="20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Indexed (e.g. to power prices, gas, carbon)</a:t>
            </a:r>
          </a:p>
          <a:p>
            <a:pPr lvl="1" algn="l"/>
            <a:r>
              <a:rPr lang="en-GB" sz="2000" b="1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Hybrid / floor-ceiling mechanisms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Need to address: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Green premium vs fossil alternatives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Price review clauses over long contract durations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Government-backed mechanisms (e.g. auctions, </a:t>
            </a:r>
            <a:r>
              <a:rPr lang="en-GB" sz="2000" dirty="0" err="1">
                <a:solidFill>
                  <a:schemeClr val="tx1"/>
                </a:solidFill>
                <a:latin typeface="FreightDisp Pro Semibold" panose="02000603080000020004" pitchFamily="2" charset="0"/>
              </a:rPr>
              <a:t>CfD’s</a:t>
            </a:r>
            <a:r>
              <a:rPr lang="en-GB" sz="2000" dirty="0">
                <a:solidFill>
                  <a:schemeClr val="tx1"/>
                </a:solidFill>
                <a:latin typeface="FreightDisp Pro Semibold" panose="02000603080000020004" pitchFamily="2" charset="0"/>
              </a:rPr>
              <a:t>) can bridge price gaps</a:t>
            </a:r>
            <a:br>
              <a:rPr lang="en-GB" sz="2000" b="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</a:br>
            <a:endParaRPr lang="en-GB" sz="2000" b="0" dirty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951272"/>
      </p:ext>
    </p:extLst>
  </p:cSld>
  <p:clrMapOvr>
    <a:masterClrMapping/>
  </p:clrMapOvr>
</p:sld>
</file>

<file path=ppt/theme/theme1.xml><?xml version="1.0" encoding="utf-8"?>
<a:theme xmlns:a="http://schemas.openxmlformats.org/drawingml/2006/main" name="CastleTow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stleTown" id="{93D3F351-AFED-4549-B077-4A78C081D65D}" vid="{84E11838-CA7E-F341-8436-10702ED316D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b0d7e4-92ee-4e19-b18a-959a1070920f">7YMFJWKAK73W-525924447-159495</_dlc_DocId>
    <_dlc_DocIdUrl xmlns="4fb0d7e4-92ee-4e19-b18a-959a1070920f">
      <Url>https://castletownlaw.sharepoint.com/sites/Castletown_Law/_layouts/15/DocIdRedir.aspx?ID=7YMFJWKAK73W-525924447-159495</Url>
      <Description>7YMFJWKAK73W-525924447-159495</Description>
    </_dlc_DocIdUrl>
    <TaxCatchAll xmlns="4fb0d7e4-92ee-4e19-b18a-959a1070920f" xsi:nil="true"/>
    <lcf76f155ced4ddcb4097134ff3c332f xmlns="83234e99-39b6-4fc5-b8a4-aa7a8b9771f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281DDFD9B51B4E8F9E06710E5A2C1B" ma:contentTypeVersion="19" ma:contentTypeDescription="Create a new document." ma:contentTypeScope="" ma:versionID="a0f40b92feb89662aaffa6b9febdda7c">
  <xsd:schema xmlns:xsd="http://www.w3.org/2001/XMLSchema" xmlns:xs="http://www.w3.org/2001/XMLSchema" xmlns:p="http://schemas.microsoft.com/office/2006/metadata/properties" xmlns:ns2="4fb0d7e4-92ee-4e19-b18a-959a1070920f" xmlns:ns3="83234e99-39b6-4fc5-b8a4-aa7a8b9771fc" targetNamespace="http://schemas.microsoft.com/office/2006/metadata/properties" ma:root="true" ma:fieldsID="36ae2127b15e3631a886a7eed9e523e5" ns2:_="" ns3:_="">
    <xsd:import namespace="4fb0d7e4-92ee-4e19-b18a-959a1070920f"/>
    <xsd:import namespace="83234e99-39b6-4fc5-b8a4-aa7a8b9771f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0d7e4-92ee-4e19-b18a-959a1070920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8907afa5-feb8-42e3-b47f-30368a5c5ef0}" ma:internalName="TaxCatchAll" ma:showField="CatchAllData" ma:web="4fb0d7e4-92ee-4e19-b18a-959a107092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234e99-39b6-4fc5-b8a4-aa7a8b9771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f93038c-35ee-42f4-8e02-2ffbac0df7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2FEE25-200C-4226-AA79-4326CAFDD37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4CD5F85-F972-4516-810F-3E6500C2F9CB}">
  <ds:schemaRefs>
    <ds:schemaRef ds:uri="http://schemas.microsoft.com/office/2006/metadata/properties"/>
    <ds:schemaRef ds:uri="83234e99-39b6-4fc5-b8a4-aa7a8b9771fc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4fb0d7e4-92ee-4e19-b18a-959a1070920f"/>
  </ds:schemaRefs>
</ds:datastoreItem>
</file>

<file path=customXml/itemProps3.xml><?xml version="1.0" encoding="utf-8"?>
<ds:datastoreItem xmlns:ds="http://schemas.openxmlformats.org/officeDocument/2006/customXml" ds:itemID="{E4E2B2FE-B3EE-4226-99C5-02D501544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b0d7e4-92ee-4e19-b18a-959a1070920f"/>
    <ds:schemaRef ds:uri="83234e99-39b6-4fc5-b8a4-aa7a8b9771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5CF03BF-7F9F-4137-ABE3-2451FFBF5E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1098</Words>
  <Application>Microsoft Office PowerPoint</Application>
  <PresentationFormat>Widescreen</PresentationFormat>
  <Paragraphs>144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Wingdings</vt:lpstr>
      <vt:lpstr>Pragmatica</vt:lpstr>
      <vt:lpstr>FreightBig Pro Bold</vt:lpstr>
      <vt:lpstr>FreightDisp Pro</vt:lpstr>
      <vt:lpstr>FreightDisp Pro Semibold</vt:lpstr>
      <vt:lpstr>Arial</vt:lpstr>
      <vt:lpstr>Google Sans</vt:lpstr>
      <vt:lpstr>Calibri</vt:lpstr>
      <vt:lpstr>Pragmatica Book</vt:lpstr>
      <vt:lpstr>CastleTown</vt:lpstr>
      <vt:lpstr>HYDROGEN  OFFTAKE AGREEMENTS</vt:lpstr>
      <vt:lpstr>Castletown Law</vt:lpstr>
      <vt:lpstr>OFFTAKE AGREEMENTS</vt:lpstr>
      <vt:lpstr>Hydrogen Production Matrix</vt:lpstr>
      <vt:lpstr>Consumption/Use Matrix</vt:lpstr>
      <vt:lpstr>Key Contractual Points</vt:lpstr>
      <vt:lpstr> Clauses and Application</vt:lpstr>
      <vt:lpstr>Commercial Structure and bankability</vt:lpstr>
      <vt:lpstr>Pricing mechanisms and Price risk</vt:lpstr>
      <vt:lpstr>Volume commitments or flexibility</vt:lpstr>
      <vt:lpstr>Technical specifications and quality standards </vt:lpstr>
      <vt:lpstr>  Certification and “Green” credentials  </vt:lpstr>
      <vt:lpstr>  Delivery, logistics and infrastructure risk  </vt:lpstr>
      <vt:lpstr>  Regulatory &amp; policy risk  </vt:lpstr>
      <vt:lpstr>  Counterparty and performance risk  </vt:lpstr>
      <vt:lpstr>  Market immaturity &amp; strategic positioning  </vt:lpstr>
      <vt:lpstr> Critical Considerations  </vt:lpstr>
      <vt:lpstr>  Papers to Consider   </vt:lpstr>
      <vt:lpstr>Thank you.   Invite us in.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Energy Generation Scotland</dc:title>
  <dc:creator>Andrew Renton</dc:creator>
  <cp:lastModifiedBy>Maroof Mittha</cp:lastModifiedBy>
  <cp:revision>53</cp:revision>
  <dcterms:created xsi:type="dcterms:W3CDTF">2019-09-11T15:18:59Z</dcterms:created>
  <dcterms:modified xsi:type="dcterms:W3CDTF">2026-04-27T09:02:06Z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4200</vt:r8>
  </property>
  <property fmtid="{D5CDD505-2E9C-101B-9397-08002B2CF9AE}" pid="3" name="ContentTypeId">
    <vt:lpwstr>0x01010028281DDFD9B51B4E8F9E06710E5A2C1B</vt:lpwstr>
  </property>
  <property fmtid="{D5CDD505-2E9C-101B-9397-08002B2CF9AE}" pid="4" name="MediaServiceImageTags">
    <vt:lpwstr/>
  </property>
  <property fmtid="{D5CDD505-2E9C-101B-9397-08002B2CF9AE}" pid="5" name="_dlc_DocIdItemGuid">
    <vt:lpwstr>a8ed691a-a56f-471e-8359-08da2c814d06</vt:lpwstr>
  </property>
</Properties>
</file>