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42" r:id="rId1"/>
  </p:sldMasterIdLst>
  <p:notesMasterIdLst>
    <p:notesMasterId r:id="rId16"/>
  </p:notesMasterIdLst>
  <p:sldIdLst>
    <p:sldId id="291" r:id="rId2"/>
    <p:sldId id="261" r:id="rId3"/>
    <p:sldId id="296" r:id="rId4"/>
    <p:sldId id="297" r:id="rId5"/>
    <p:sldId id="298" r:id="rId6"/>
    <p:sldId id="301" r:id="rId7"/>
    <p:sldId id="299" r:id="rId8"/>
    <p:sldId id="300" r:id="rId9"/>
    <p:sldId id="268" r:id="rId10"/>
    <p:sldId id="275" r:id="rId11"/>
    <p:sldId id="278" r:id="rId12"/>
    <p:sldId id="279" r:id="rId13"/>
    <p:sldId id="262" r:id="rId14"/>
    <p:sldId id="284" r:id="rId15"/>
  </p:sldIdLst>
  <p:sldSz cx="9144000" cy="6858000" type="screen4x3"/>
  <p:notesSz cx="7112000" cy="939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687"/>
    <a:srgbClr val="6F92CB"/>
    <a:srgbClr val="325755"/>
    <a:srgbClr val="EEF9F8"/>
    <a:srgbClr val="55817F"/>
    <a:srgbClr val="D8CFB9"/>
    <a:srgbClr val="7D9E70"/>
    <a:srgbClr val="5A7D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29" autoAdjust="0"/>
    <p:restoredTop sz="98323" autoAdjust="0"/>
  </p:normalViewPr>
  <p:slideViewPr>
    <p:cSldViewPr>
      <p:cViewPr varScale="1">
        <p:scale>
          <a:sx n="97" d="100"/>
          <a:sy n="97" d="100"/>
        </p:scale>
        <p:origin x="1114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94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81866" cy="469900"/>
          </a:xfrm>
          <a:prstGeom prst="rect">
            <a:avLst/>
          </a:prstGeom>
        </p:spPr>
        <p:txBody>
          <a:bodyPr vert="horz" lIns="94334" tIns="47167" rIns="94334" bIns="471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8488" y="1"/>
            <a:ext cx="3081866" cy="469900"/>
          </a:xfrm>
          <a:prstGeom prst="rect">
            <a:avLst/>
          </a:prstGeom>
        </p:spPr>
        <p:txBody>
          <a:bodyPr vert="horz" lIns="94334" tIns="47167" rIns="94334" bIns="47167" rtlCol="0"/>
          <a:lstStyle>
            <a:lvl1pPr algn="r">
              <a:defRPr sz="1200"/>
            </a:lvl1pPr>
          </a:lstStyle>
          <a:p>
            <a:fld id="{6EBF0136-70E8-4C1F-A707-E817C363B96F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0" y="704850"/>
            <a:ext cx="4699000" cy="3524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34" tIns="47167" rIns="94334" bIns="471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464051"/>
            <a:ext cx="5689600" cy="4229100"/>
          </a:xfrm>
          <a:prstGeom prst="rect">
            <a:avLst/>
          </a:prstGeom>
        </p:spPr>
        <p:txBody>
          <a:bodyPr vert="horz" lIns="94334" tIns="47167" rIns="94334" bIns="47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26470"/>
            <a:ext cx="3081866" cy="469900"/>
          </a:xfrm>
          <a:prstGeom prst="rect">
            <a:avLst/>
          </a:prstGeom>
        </p:spPr>
        <p:txBody>
          <a:bodyPr vert="horz" lIns="94334" tIns="47167" rIns="94334" bIns="471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8488" y="8926470"/>
            <a:ext cx="3081866" cy="469900"/>
          </a:xfrm>
          <a:prstGeom prst="rect">
            <a:avLst/>
          </a:prstGeom>
        </p:spPr>
        <p:txBody>
          <a:bodyPr vert="horz" lIns="94334" tIns="47167" rIns="94334" bIns="47167" rtlCol="0" anchor="b"/>
          <a:lstStyle>
            <a:lvl1pPr algn="r">
              <a:defRPr sz="1200"/>
            </a:lvl1pPr>
          </a:lstStyle>
          <a:p>
            <a:fld id="{A73A56E9-5B13-4C71-9556-04D96D0FD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1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A56E9-5B13-4C71-9556-04D96D0FD36E}" type="slidenum">
              <a:rPr lang="en-US" smtClean="0"/>
              <a:pPr/>
              <a:t>0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A56E9-5B13-4C71-9556-04D96D0FD36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A56E9-5B13-4C71-9556-04D96D0FD36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A56E9-5B13-4C71-9556-04D96D0FD36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A56E9-5B13-4C71-9556-04D96D0FD36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A56E9-5B13-4C71-9556-04D96D0FD36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A56E9-5B13-4C71-9556-04D96D0FD36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70BFF-D1C4-4E81-A272-58B5C0D5BC5F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96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8267" y="4464050"/>
            <a:ext cx="5294489" cy="3132667"/>
          </a:xfrm>
        </p:spPr>
        <p:txBody>
          <a:bodyPr/>
          <a:lstStyle/>
          <a:p>
            <a:pPr>
              <a:lnSpc>
                <a:spcPct val="96000"/>
              </a:lnSpc>
            </a:pPr>
            <a:r>
              <a:rPr lang="en-US" dirty="0">
                <a:latin typeface="CG Times"/>
              </a:rPr>
              <a:t>. . 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E0C195-2D4E-44E1-B931-55D068B45D4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27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92000"/>
              </a:lnSpc>
            </a:pPr>
            <a:endParaRPr lang="en-US" dirty="0">
              <a:latin typeface="CG Time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C7E42-F77A-413E-B983-93E1709A898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757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5000"/>
              </a:lnSpc>
            </a:pPr>
            <a:r>
              <a:rPr lang="en-US" dirty="0">
                <a:latin typeface="CG Times"/>
              </a:rPr>
              <a:t>	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8B27E-D4A2-4A4F-B890-DC0AC50D6806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778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65B560-692B-4D92-80D2-67D2F63C95CE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8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01EE47-EE7C-4F21-A88A-3A4032055A9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680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G Time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A56E9-5B13-4C71-9556-04D96D0FD36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17C7-B787-4E50-994D-5E804113A1E9}" type="datetime4">
              <a:rPr lang="en-US" smtClean="0"/>
              <a:pPr/>
              <a:t>July 12, 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7A28-FA93-4136-BDC1-BCCB2687E678}" type="datetimeFigureOut">
              <a:rPr lang="en-US" smtClean="0"/>
              <a:pPr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D7A28-FA93-4136-BDC1-BCCB2687E678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901952" y="850392"/>
            <a:ext cx="7089648" cy="1631216"/>
          </a:xfrm>
        </p:spPr>
        <p:txBody>
          <a:bodyPr/>
          <a:lstStyle>
            <a:lvl1pPr>
              <a:defRPr>
                <a:solidFill>
                  <a:srgbClr val="1E4687"/>
                </a:solidFill>
              </a:defRPr>
            </a:lvl1pPr>
            <a:lvl2pPr>
              <a:buClr>
                <a:srgbClr val="6F92CB"/>
              </a:buClr>
              <a:defRPr>
                <a:solidFill>
                  <a:srgbClr val="6F92CB"/>
                </a:solidFill>
              </a:defRPr>
            </a:lvl2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Up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304800" y="3965377"/>
            <a:ext cx="8610600" cy="243542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 w="57150"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1216152" y="841248"/>
            <a:ext cx="7620000" cy="251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4800" y="3600450"/>
            <a:ext cx="8610600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Up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304800" y="3965377"/>
            <a:ext cx="8610600" cy="2435423"/>
          </a:xfrm>
          <a:prstGeom prst="rect">
            <a:avLst/>
          </a:prstGeom>
          <a:gradFill>
            <a:gsLst>
              <a:gs pos="0">
                <a:srgbClr val="D8CFB9"/>
              </a:gs>
              <a:gs pos="84000">
                <a:schemeClr val="bg1"/>
              </a:gs>
            </a:gsLst>
            <a:lin ang="5400000" scaled="0"/>
          </a:gra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 w="57150"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1216152" y="841248"/>
            <a:ext cx="7620000" cy="251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4800" y="3600450"/>
            <a:ext cx="8610600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Up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304800" y="1069777"/>
            <a:ext cx="4191000" cy="243542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 w="57150"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304800" y="3962400"/>
            <a:ext cx="4191000" cy="243542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 w="57150"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645152" y="987552"/>
            <a:ext cx="4270248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799" y="714375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04799" y="3581400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Up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304800" y="1069777"/>
            <a:ext cx="4191000" cy="2435423"/>
          </a:xfrm>
          <a:prstGeom prst="rect">
            <a:avLst/>
          </a:prstGeom>
          <a:gradFill>
            <a:gsLst>
              <a:gs pos="0">
                <a:srgbClr val="D8CFB9"/>
              </a:gs>
              <a:gs pos="84000">
                <a:schemeClr val="bg1"/>
              </a:gs>
            </a:gsLst>
            <a:lin ang="5400000" scaled="0"/>
          </a:gra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kern="1200" cap="none" normalizeH="0" baseline="0" smtClean="0">
              <a:ln w="57150">
                <a:noFill/>
              </a:ln>
              <a:noFill/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304800" y="3965377"/>
            <a:ext cx="4191000" cy="2435423"/>
          </a:xfrm>
          <a:prstGeom prst="rect">
            <a:avLst/>
          </a:prstGeom>
          <a:gradFill>
            <a:gsLst>
              <a:gs pos="0">
                <a:srgbClr val="D8CFB9"/>
              </a:gs>
              <a:gs pos="84000">
                <a:schemeClr val="bg1"/>
              </a:gs>
            </a:gsLst>
            <a:lin ang="5400000" scaled="0"/>
          </a:gra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kern="1200" cap="none" normalizeH="0" baseline="0" smtClean="0">
              <a:ln w="57150">
                <a:noFill/>
              </a:ln>
              <a:noFill/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645152" y="987552"/>
            <a:ext cx="4270248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799" y="714375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04799" y="3581400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Up (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772400" cy="369332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304800" y="1981200"/>
            <a:ext cx="4191000" cy="43434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 w="57150"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4724400" y="1981200"/>
            <a:ext cx="4191000" cy="43434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kern="1200" cap="none" normalizeH="0" baseline="0" smtClean="0">
              <a:ln w="57150">
                <a:noFill/>
              </a:ln>
              <a:noFill/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219200" y="838200"/>
            <a:ext cx="7696200" cy="68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799" y="1628775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724400" y="1628775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Up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772400" cy="369332"/>
          </a:xfrm>
        </p:spPr>
        <p:txBody>
          <a:bodyPr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304800" y="1981200"/>
            <a:ext cx="4191000" cy="4343400"/>
          </a:xfrm>
          <a:prstGeom prst="rect">
            <a:avLst/>
          </a:prstGeom>
          <a:gradFill>
            <a:gsLst>
              <a:gs pos="0">
                <a:srgbClr val="D8CFB9"/>
              </a:gs>
              <a:gs pos="84000">
                <a:schemeClr val="bg1"/>
              </a:gs>
            </a:gsLst>
            <a:lin ang="5400000" scaled="0"/>
          </a:gra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kern="1200" cap="none" normalizeH="0" baseline="0" smtClean="0">
              <a:ln w="57150">
                <a:noFill/>
              </a:ln>
              <a:noFill/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4724400" y="1981200"/>
            <a:ext cx="4191000" cy="4343400"/>
          </a:xfrm>
          <a:prstGeom prst="rect">
            <a:avLst/>
          </a:prstGeom>
          <a:gradFill>
            <a:gsLst>
              <a:gs pos="0">
                <a:srgbClr val="D8CFB9"/>
              </a:gs>
              <a:gs pos="84000">
                <a:schemeClr val="bg1"/>
              </a:gs>
            </a:gsLst>
            <a:lin ang="5400000" scaled="0"/>
          </a:gra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kern="1200" cap="none" normalizeH="0" baseline="0" smtClean="0">
              <a:ln w="57150">
                <a:noFill/>
              </a:ln>
              <a:noFill/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219200" y="838200"/>
            <a:ext cx="7696200" cy="68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799" y="1628775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724400" y="1628775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Up (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304800" y="1069777"/>
            <a:ext cx="4191000" cy="243542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 w="57150"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304800" y="3965377"/>
            <a:ext cx="8610600" cy="243542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 w="57150"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645152" y="987552"/>
            <a:ext cx="4270248" cy="251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4800" y="3600450"/>
            <a:ext cx="8610600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799" y="714375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5D68B-21AC-438B-BECE-4F17DA129F19}" type="datetime4">
              <a:rPr lang="en-US" smtClean="0"/>
              <a:pPr/>
              <a:t>July 12,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Up (F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304800" y="1069777"/>
            <a:ext cx="4191000" cy="2435423"/>
          </a:xfrm>
          <a:prstGeom prst="rect">
            <a:avLst/>
          </a:prstGeom>
          <a:gradFill>
            <a:gsLst>
              <a:gs pos="0">
                <a:srgbClr val="D8CFB9"/>
              </a:gs>
              <a:gs pos="84000">
                <a:schemeClr val="bg1"/>
              </a:gs>
            </a:gsLst>
            <a:lin ang="5400000" scaled="0"/>
          </a:gra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kern="1200" cap="none" normalizeH="0" baseline="0" smtClean="0">
              <a:ln w="57150">
                <a:noFill/>
              </a:ln>
              <a:noFill/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304800" y="3965377"/>
            <a:ext cx="8610600" cy="2435423"/>
          </a:xfrm>
          <a:prstGeom prst="rect">
            <a:avLst/>
          </a:prstGeom>
          <a:gradFill>
            <a:gsLst>
              <a:gs pos="0">
                <a:srgbClr val="D8CFB9"/>
              </a:gs>
              <a:gs pos="84000">
                <a:schemeClr val="bg1"/>
              </a:gs>
            </a:gsLst>
            <a:lin ang="5400000" scaled="0"/>
          </a:gra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kern="1200" cap="none" normalizeH="0" baseline="0" smtClean="0">
              <a:ln w="57150">
                <a:noFill/>
              </a:ln>
              <a:noFill/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4645152" y="987552"/>
            <a:ext cx="4270248" cy="251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304800" y="3600450"/>
            <a:ext cx="8610600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799" y="714375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Up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304800" y="1069777"/>
            <a:ext cx="4191000" cy="243542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 w="57150"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4724400" y="1069777"/>
            <a:ext cx="4191000" cy="243542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kern="1200" cap="none" normalizeH="0" baseline="0" smtClean="0">
              <a:ln w="57150">
                <a:noFill/>
              </a:ln>
              <a:noFill/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304800" y="3965377"/>
            <a:ext cx="4191000" cy="243542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 w="57150">
                <a:noFill/>
              </a:ln>
              <a:noFill/>
              <a:effectLst/>
              <a:latin typeface="Arial" charset="0"/>
            </a:endParaRP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4724400" y="3965377"/>
            <a:ext cx="4191000" cy="243542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kern="1200" cap="none" normalizeH="0" baseline="0" smtClean="0">
              <a:ln w="57150">
                <a:noFill/>
              </a:ln>
              <a:noFill/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799" y="714375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04799" y="3581400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724400" y="714375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724400" y="3581400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Up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304800" y="1069777"/>
            <a:ext cx="4191000" cy="2435423"/>
          </a:xfrm>
          <a:prstGeom prst="rect">
            <a:avLst/>
          </a:prstGeom>
          <a:gradFill>
            <a:gsLst>
              <a:gs pos="0">
                <a:srgbClr val="D8CFB9"/>
              </a:gs>
              <a:gs pos="84000">
                <a:schemeClr val="bg1"/>
              </a:gs>
            </a:gsLst>
            <a:lin ang="5400000" scaled="0"/>
          </a:gra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kern="1200" cap="none" normalizeH="0" baseline="0" smtClean="0">
              <a:ln w="57150">
                <a:noFill/>
              </a:ln>
              <a:noFill/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4724400" y="1069777"/>
            <a:ext cx="4191000" cy="2435423"/>
          </a:xfrm>
          <a:prstGeom prst="rect">
            <a:avLst/>
          </a:prstGeom>
          <a:gradFill>
            <a:gsLst>
              <a:gs pos="0">
                <a:srgbClr val="D8CFB9"/>
              </a:gs>
              <a:gs pos="84000">
                <a:schemeClr val="bg1"/>
              </a:gs>
            </a:gsLst>
            <a:lin ang="5400000" scaled="0"/>
          </a:gra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kern="1200" cap="none" normalizeH="0" baseline="0" smtClean="0">
              <a:ln w="57150">
                <a:noFill/>
              </a:ln>
              <a:noFill/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304800" y="3965377"/>
            <a:ext cx="4191000" cy="2435423"/>
          </a:xfrm>
          <a:prstGeom prst="rect">
            <a:avLst/>
          </a:prstGeom>
          <a:gradFill>
            <a:gsLst>
              <a:gs pos="0">
                <a:srgbClr val="D8CFB9"/>
              </a:gs>
              <a:gs pos="84000">
                <a:schemeClr val="bg1"/>
              </a:gs>
            </a:gsLst>
            <a:lin ang="5400000" scaled="0"/>
          </a:gra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kern="1200" cap="none" normalizeH="0" baseline="0" smtClean="0">
              <a:ln w="57150">
                <a:noFill/>
              </a:ln>
              <a:noFill/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4724400" y="3965377"/>
            <a:ext cx="4191000" cy="2435423"/>
          </a:xfrm>
          <a:prstGeom prst="rect">
            <a:avLst/>
          </a:prstGeom>
          <a:gradFill>
            <a:gsLst>
              <a:gs pos="0">
                <a:srgbClr val="D8CFB9"/>
              </a:gs>
              <a:gs pos="84000">
                <a:schemeClr val="bg1"/>
              </a:gs>
            </a:gsLst>
            <a:lin ang="5400000" scaled="0"/>
          </a:gradFill>
          <a:ln w="38100" cap="flat" cmpd="sng" algn="ctr">
            <a:solidFill>
              <a:srgbClr val="1E468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kern="1200" cap="none" normalizeH="0" baseline="0" smtClean="0">
              <a:ln w="57150">
                <a:noFill/>
              </a:ln>
              <a:noFill/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799" y="714375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304799" y="3581400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724400" y="714375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724400" y="3581400"/>
            <a:ext cx="4187952" cy="381000"/>
          </a:xfrm>
          <a:solidFill>
            <a:srgbClr val="1E4687"/>
          </a:solidFill>
          <a:ln w="38100">
            <a:solidFill>
              <a:srgbClr val="1E4687"/>
            </a:solidFill>
          </a:ln>
        </p:spPr>
        <p:txBody>
          <a:bodyPr anchor="ctr" anchorCtr="1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0FCF-2EA5-4FF5-AF14-1CA9C8854AAB}" type="datetime4">
              <a:rPr lang="en-US" smtClean="0"/>
              <a:pPr/>
              <a:t>July 12, 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9E781C6-1634-4A56-B2BE-62150BE83935}" type="datetime4">
              <a:rPr lang="en-US" smtClean="0"/>
              <a:pPr/>
              <a:t>July 12,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2AC2-3C75-4F5F-A929-48958086FE36}" type="datetime4">
              <a:rPr lang="en-US" smtClean="0"/>
              <a:pPr/>
              <a:t>July 12,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9CF4-4C1A-45DC-BADA-6EFF91CB9ABB}" type="datetime4">
              <a:rPr lang="en-US" smtClean="0"/>
              <a:pPr/>
              <a:t>July 12,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51C0-B478-4858-ABC7-96406A1C0480}" type="datetime4">
              <a:rPr lang="en-US" smtClean="0"/>
              <a:pPr/>
              <a:t>July 12,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641A-9D94-4BD6-862F-F651067079BC}" type="datetime4">
              <a:rPr lang="en-US" smtClean="0"/>
              <a:pPr/>
              <a:t>July 12,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74F0C02-0EF4-4745-9D82-E8D3F59464E3}" type="datetime4">
              <a:rPr lang="en-US" smtClean="0"/>
              <a:pPr/>
              <a:t>July 12,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7367800-479D-41B0-B3F2-2DCE95BA1381}" type="datetime4">
              <a:rPr lang="en-US" smtClean="0"/>
              <a:pPr/>
              <a:t>July 12,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r"/>
            <a:r>
              <a:rPr lang="en-US" smtClean="0"/>
              <a:t>Page </a:t>
            </a:r>
            <a:fld id="{1977DA0F-3F06-4116-8986-CFD7BA9DE235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666" r:id="rId13"/>
    <p:sldLayoutId id="2147483668" r:id="rId14"/>
    <p:sldLayoutId id="2147483664" r:id="rId15"/>
    <p:sldLayoutId id="2147483669" r:id="rId16"/>
    <p:sldLayoutId id="2147483662" r:id="rId17"/>
    <p:sldLayoutId id="2147483670" r:id="rId18"/>
    <p:sldLayoutId id="2147483667" r:id="rId19"/>
    <p:sldLayoutId id="2147483671" r:id="rId20"/>
    <p:sldLayoutId id="2147483663" r:id="rId21"/>
    <p:sldLayoutId id="2147483672" r:id="rId22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fm.wa.gov/sites/default/files/public/legacy/policy/10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ethics.wa.gov/sites/default/files/public/documents/training/2016/Ethics%20in%20Public%20Service%20In%20Depth%20without%20laws%20and%20rules_2016.pdf" TargetMode="External"/><Relationship Id="rId4" Type="http://schemas.openxmlformats.org/officeDocument/2006/relationships/hyperlink" Target="https://ethics.wa.gov/faq-questions-to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095500" y="2686875"/>
            <a:ext cx="4953000" cy="1077218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4400" dirty="0" smtClean="0">
                <a:solidFill>
                  <a:schemeClr val="tx1"/>
                </a:solidFill>
              </a:rPr>
              <a:t>RCW </a:t>
            </a:r>
            <a:r>
              <a:rPr lang="en-US" sz="4400" dirty="0">
                <a:solidFill>
                  <a:schemeClr val="tx1"/>
                </a:solidFill>
              </a:rPr>
              <a:t>42.52</a:t>
            </a:r>
            <a:endParaRPr lang="en-US" sz="4400" dirty="0" smtClean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Ethics in Public Service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image_boo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0800" y="4499704"/>
            <a:ext cx="1428750" cy="1428750"/>
          </a:xfrm>
          <a:prstGeom prst="rect">
            <a:avLst/>
          </a:prstGeom>
        </p:spPr>
      </p:pic>
      <p:pic>
        <p:nvPicPr>
          <p:cNvPr id="5" name="Picture 4" descr="image_gears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23544" y="4492209"/>
            <a:ext cx="1428750" cy="1428750"/>
          </a:xfrm>
          <a:prstGeom prst="rect">
            <a:avLst/>
          </a:prstGeom>
        </p:spPr>
      </p:pic>
      <p:pic>
        <p:nvPicPr>
          <p:cNvPr id="6" name="Picture 5" descr="image_globe2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76275" y="4492209"/>
            <a:ext cx="14287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66977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E4687"/>
                </a:solidFill>
              </a:rPr>
              <a:t>Recusal From Council/Staff Action/Deliberation/Discussion</a:t>
            </a:r>
            <a:endParaRPr lang="en-US" dirty="0">
              <a:solidFill>
                <a:srgbClr val="1E46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905000" y="1828800"/>
            <a:ext cx="7086600" cy="4572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100" dirty="0" smtClean="0"/>
              <a:t>Council members and staff owe an absolute duty of loyalty to the Council and must recuse from participation if:</a:t>
            </a:r>
          </a:p>
          <a:p>
            <a:pPr marL="0" indent="0">
              <a:buNone/>
            </a:pPr>
            <a:endParaRPr lang="en-US" sz="2100" dirty="0" smtClean="0"/>
          </a:p>
          <a:p>
            <a:r>
              <a:rPr lang="en-US" sz="2100" dirty="0" smtClean="0"/>
              <a:t>Beneficially interested in requested Council decision or action</a:t>
            </a:r>
          </a:p>
          <a:p>
            <a:pPr marL="0" indent="0">
              <a:buNone/>
            </a:pPr>
            <a:endParaRPr lang="en-US" sz="2100" dirty="0" smtClean="0"/>
          </a:p>
          <a:p>
            <a:r>
              <a:rPr lang="en-US" sz="2100" dirty="0" smtClean="0"/>
              <a:t>Beneficially interested in the entity or group seeking business from the Council</a:t>
            </a:r>
          </a:p>
          <a:p>
            <a:pPr marL="0" indent="0">
              <a:buNone/>
            </a:pPr>
            <a:endParaRPr lang="en-US" sz="2100" dirty="0" smtClean="0"/>
          </a:p>
          <a:p>
            <a:r>
              <a:rPr lang="en-US" sz="2100" dirty="0" smtClean="0"/>
              <a:t>Accepted compensation or reward from those beneficially interested in the Council decision or action</a:t>
            </a:r>
          </a:p>
          <a:p>
            <a:pPr marL="0" indent="0">
              <a:buNone/>
            </a:pPr>
            <a:endParaRPr lang="en-US" sz="2100" dirty="0" smtClean="0"/>
          </a:p>
          <a:p>
            <a:r>
              <a:rPr lang="en-US" sz="2100" dirty="0" smtClean="0"/>
              <a:t>Motivated by other than the best interests of the Council or beneficiaries</a:t>
            </a:r>
          </a:p>
          <a:p>
            <a:pPr marL="0" indent="0">
              <a:buNone/>
            </a:pPr>
            <a:endParaRPr lang="en-US" sz="2100" dirty="0" smtClean="0"/>
          </a:p>
          <a:p>
            <a:r>
              <a:rPr lang="en-US" sz="2100" dirty="0" smtClean="0"/>
              <a:t>Seeking, or being recruited for, employment by someone doing business with the Council</a:t>
            </a:r>
          </a:p>
          <a:p>
            <a:endParaRPr lang="en-US" dirty="0"/>
          </a:p>
        </p:txBody>
      </p:sp>
      <p:pic>
        <p:nvPicPr>
          <p:cNvPr id="6" name="Picture 5" descr="image_peop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0332" y="1828800"/>
            <a:ext cx="1619250" cy="161925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1E4687"/>
                </a:solidFill>
              </a:rPr>
              <a:t>How Do Ethics </a:t>
            </a:r>
            <a:r>
              <a:rPr lang="en-US" dirty="0">
                <a:solidFill>
                  <a:srgbClr val="1E4687"/>
                </a:solidFill>
              </a:rPr>
              <a:t>V</a:t>
            </a:r>
            <a:r>
              <a:rPr lang="en-US" dirty="0" smtClean="0">
                <a:solidFill>
                  <a:srgbClr val="1E4687"/>
                </a:solidFill>
              </a:rPr>
              <a:t>iolations </a:t>
            </a:r>
            <a:r>
              <a:rPr lang="en-US" dirty="0">
                <a:solidFill>
                  <a:srgbClr val="1E4687"/>
                </a:solidFill>
              </a:rPr>
              <a:t>C</a:t>
            </a:r>
            <a:r>
              <a:rPr lang="en-US" dirty="0" smtClean="0">
                <a:solidFill>
                  <a:srgbClr val="1E4687"/>
                </a:solidFill>
              </a:rPr>
              <a:t>ome </a:t>
            </a:r>
            <a:r>
              <a:rPr lang="en-US" dirty="0">
                <a:solidFill>
                  <a:srgbClr val="1E4687"/>
                </a:solidFill>
              </a:rPr>
              <a:t>T</a:t>
            </a:r>
            <a:r>
              <a:rPr lang="en-US" dirty="0" smtClean="0">
                <a:solidFill>
                  <a:srgbClr val="1E4687"/>
                </a:solidFill>
              </a:rPr>
              <a:t>o </a:t>
            </a:r>
            <a:r>
              <a:rPr lang="en-US" dirty="0">
                <a:solidFill>
                  <a:srgbClr val="1E4687"/>
                </a:solidFill>
              </a:rPr>
              <a:t>L</a:t>
            </a:r>
            <a:r>
              <a:rPr lang="en-US" dirty="0" smtClean="0">
                <a:solidFill>
                  <a:srgbClr val="1E4687"/>
                </a:solidFill>
              </a:rPr>
              <a:t>ight?</a:t>
            </a:r>
            <a:endParaRPr lang="en-US" dirty="0">
              <a:solidFill>
                <a:srgbClr val="1E46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901952" y="1828800"/>
            <a:ext cx="7089648" cy="4267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Staff, co-worker, or subordinate whistleblower complaints.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State Auditor’s Office audits.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Employee performance investigations.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Uncovered during the course of another investigation.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Reports by the public or media.</a:t>
            </a:r>
          </a:p>
        </p:txBody>
      </p:sp>
      <p:pic>
        <p:nvPicPr>
          <p:cNvPr id="5" name="Picture 4" descr="image_ha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2702" y="1828800"/>
            <a:ext cx="1619250" cy="161925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1E4687"/>
                </a:solidFill>
              </a:rPr>
              <a:t>Sanctions for Ethics Violations:</a:t>
            </a:r>
            <a:endParaRPr lang="en-US" dirty="0">
              <a:solidFill>
                <a:srgbClr val="1E46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901952" y="1828800"/>
            <a:ext cx="7089648" cy="4495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Damages suffered by the state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Civil penalties of up to $5,000 per violation or 3 times value received or sought in violation of laws or rules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May be barred from or limited in doing business with the Council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May be subject to official reprimand by Council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May be removed from Council or terminated from position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contract may be rescinded without any liability to the state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 descr="image_briefcas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50" y="1828800"/>
            <a:ext cx="1619250" cy="161925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1E4687"/>
                </a:solidFill>
              </a:rPr>
              <a:t>Where Can I Find These Rules?</a:t>
            </a:r>
            <a:endParaRPr lang="en-US" dirty="0">
              <a:solidFill>
                <a:srgbClr val="1E46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905000" y="1828800"/>
            <a:ext cx="6556248" cy="39857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State regulations:</a:t>
            </a:r>
          </a:p>
          <a:p>
            <a:pPr lvl="1"/>
            <a:r>
              <a:rPr lang="en-US" sz="2100" dirty="0" smtClean="0">
                <a:solidFill>
                  <a:srgbClr val="1E4687"/>
                </a:solidFill>
              </a:rPr>
              <a:t>WAC 292-110 (Executive Ethics); </a:t>
            </a:r>
          </a:p>
          <a:p>
            <a:pPr lvl="1"/>
            <a:r>
              <a:rPr lang="en-US" sz="2100" dirty="0" smtClean="0">
                <a:solidFill>
                  <a:srgbClr val="1E4687"/>
                </a:solidFill>
              </a:rPr>
              <a:t>WAC 390 (Public Disclosure Commission [PDC]); State Agency Accounting Manual (Office of Financial Management).</a:t>
            </a:r>
          </a:p>
          <a:p>
            <a:pPr marL="274320" lvl="1" indent="0">
              <a:buNone/>
            </a:pPr>
            <a:endParaRPr lang="en-US" dirty="0" smtClean="0">
              <a:solidFill>
                <a:srgbClr val="1E4687"/>
              </a:solidFill>
            </a:endParaRPr>
          </a:p>
          <a:p>
            <a:pPr marL="0" indent="0">
              <a:buNone/>
            </a:pPr>
            <a:r>
              <a:rPr lang="en-US" dirty="0" smtClean="0"/>
              <a:t>Administrative guidance or decisions (Executive and Legislative Ethics Boards and PDC)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State statutes (primarily 42.17A, 42.20, &amp; 42.52)</a:t>
            </a:r>
          </a:p>
        </p:txBody>
      </p:sp>
      <p:pic>
        <p:nvPicPr>
          <p:cNvPr id="6" name="Picture 5" descr="image_book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858" y="1828800"/>
            <a:ext cx="1619250" cy="161925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1E4687"/>
                </a:solidFill>
              </a:rPr>
              <a:t>Links To </a:t>
            </a:r>
            <a:r>
              <a:rPr lang="en-US" dirty="0">
                <a:solidFill>
                  <a:srgbClr val="1E4687"/>
                </a:solidFill>
              </a:rPr>
              <a:t>S</a:t>
            </a:r>
            <a:r>
              <a:rPr lang="en-US" dirty="0" smtClean="0">
                <a:solidFill>
                  <a:srgbClr val="1E4687"/>
                </a:solidFill>
              </a:rPr>
              <a:t>ome </a:t>
            </a:r>
            <a:r>
              <a:rPr lang="en-US" dirty="0">
                <a:solidFill>
                  <a:srgbClr val="1E4687"/>
                </a:solidFill>
              </a:rPr>
              <a:t>A</a:t>
            </a:r>
            <a:r>
              <a:rPr lang="en-US" dirty="0" smtClean="0">
                <a:solidFill>
                  <a:srgbClr val="1E4687"/>
                </a:solidFill>
              </a:rPr>
              <a:t>dditional </a:t>
            </a:r>
            <a:r>
              <a:rPr lang="en-US" dirty="0">
                <a:solidFill>
                  <a:srgbClr val="1E4687"/>
                </a:solidFill>
              </a:rPr>
              <a:t>R</a:t>
            </a:r>
            <a:r>
              <a:rPr lang="en-US" dirty="0" smtClean="0">
                <a:solidFill>
                  <a:srgbClr val="1E4687"/>
                </a:solidFill>
              </a:rPr>
              <a:t>esources:</a:t>
            </a:r>
            <a:endParaRPr lang="en-US" dirty="0">
              <a:solidFill>
                <a:srgbClr val="1E46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57200" y="1752600"/>
            <a:ext cx="86868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State travel reimbursement regulations:</a:t>
            </a:r>
          </a:p>
          <a:p>
            <a:pPr marL="0" indent="0">
              <a:buNone/>
            </a:pPr>
            <a:r>
              <a:rPr lang="en-US" sz="2200" dirty="0">
                <a:hlinkClick r:id="rId3"/>
              </a:rPr>
              <a:t>https://ofm.wa.gov/sites/default/files/public/legacy/policy/10.pdf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Answers to ethics FAQs from Executive Ethics Board:</a:t>
            </a:r>
          </a:p>
          <a:p>
            <a:pPr marL="0" indent="0">
              <a:buNone/>
            </a:pPr>
            <a:r>
              <a:rPr lang="en-US" sz="2200" dirty="0">
                <a:hlinkClick r:id="rId4"/>
              </a:rPr>
              <a:t>https://ethics.wa.gov/faq-questions-top</a:t>
            </a:r>
            <a:endParaRPr lang="en-US" sz="2200" dirty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Training aids on recurring ethics topics for supervisors:</a:t>
            </a:r>
          </a:p>
          <a:p>
            <a:pPr marL="0" indent="0">
              <a:buNone/>
            </a:pPr>
            <a:r>
              <a:rPr lang="en-US" sz="2200" dirty="0">
                <a:hlinkClick r:id="rId5"/>
              </a:rPr>
              <a:t>https://ethics.wa.gov/training/training-aids</a:t>
            </a:r>
            <a:endParaRPr lang="en-US" sz="22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78308"/>
            <a:ext cx="8534400" cy="75895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1E4687"/>
                </a:solidFill>
              </a:rPr>
              <a:t>Basic Ethics Principles</a:t>
            </a:r>
            <a:endParaRPr lang="en-US" dirty="0">
              <a:solidFill>
                <a:srgbClr val="1E46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905000" y="1817226"/>
            <a:ext cx="6556248" cy="42603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When serving as a Council member you are required to act solely in the interest of the state, not yourself.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May not use your position to obtain (or </a:t>
            </a:r>
            <a:r>
              <a:rPr lang="en-US" sz="2000" i="1" dirty="0" smtClean="0"/>
              <a:t>try</a:t>
            </a:r>
            <a:r>
              <a:rPr lang="en-US" sz="2000" dirty="0" smtClean="0"/>
              <a:t> to gain) gifts, rewards, special benefits, or privileges for yourself or others.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May not use state resources for personal benefit or to benefit other personal interests.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pic>
        <p:nvPicPr>
          <p:cNvPr id="6" name="Picture 5" descr="image_bookglas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50" y="1905000"/>
            <a:ext cx="1619250" cy="161925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200" dirty="0" smtClean="0">
                <a:solidFill>
                  <a:srgbClr val="1E4687"/>
                </a:solidFill>
              </a:rPr>
              <a:t>Can’t Do These Things</a:t>
            </a:r>
            <a:r>
              <a:rPr lang="en-US" dirty="0"/>
              <a:t>	</a:t>
            </a:r>
            <a:endParaRPr lang="en-US" sz="36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quarter" idx="11"/>
          </p:nvPr>
        </p:nvSpPr>
        <p:spPr>
          <a:xfrm>
            <a:off x="457200" y="1676400"/>
            <a:ext cx="8534400" cy="4572000"/>
          </a:xfrm>
        </p:spPr>
        <p:txBody>
          <a:bodyPr>
            <a:normAutofit lnSpcReduction="10000"/>
          </a:bodyPr>
          <a:lstStyle/>
          <a:p>
            <a:pPr>
              <a:buClr>
                <a:srgbClr val="C00000"/>
              </a:buClr>
            </a:pPr>
            <a:r>
              <a:rPr lang="en-US" sz="2600" dirty="0" smtClean="0"/>
              <a:t>Accept gifts </a:t>
            </a:r>
            <a:endParaRPr lang="en-US" sz="2600" dirty="0"/>
          </a:p>
          <a:p>
            <a:pPr>
              <a:buClr>
                <a:srgbClr val="C00000"/>
              </a:buClr>
            </a:pPr>
            <a:r>
              <a:rPr lang="en-US" sz="2600" dirty="0" smtClean="0"/>
              <a:t>Tell others confidential information</a:t>
            </a:r>
          </a:p>
          <a:p>
            <a:pPr>
              <a:buClr>
                <a:srgbClr val="C00000"/>
              </a:buClr>
            </a:pPr>
            <a:r>
              <a:rPr lang="en-US" sz="2600" dirty="0" smtClean="0"/>
              <a:t>Conceal information when required to disclose</a:t>
            </a:r>
            <a:endParaRPr lang="en-US" sz="2600" dirty="0"/>
          </a:p>
          <a:p>
            <a:pPr>
              <a:buClr>
                <a:srgbClr val="C00000"/>
              </a:buClr>
            </a:pPr>
            <a:r>
              <a:rPr lang="en-US" sz="2600" dirty="0"/>
              <a:t>Use </a:t>
            </a:r>
            <a:r>
              <a:rPr lang="en-US" sz="2600" dirty="0" smtClean="0"/>
              <a:t>state </a:t>
            </a:r>
            <a:r>
              <a:rPr lang="en-US" sz="2600" dirty="0"/>
              <a:t>resources for private gain or </a:t>
            </a:r>
            <a:r>
              <a:rPr lang="en-US" sz="2600" dirty="0" smtClean="0"/>
              <a:t>benefit</a:t>
            </a:r>
          </a:p>
          <a:p>
            <a:pPr>
              <a:buClr>
                <a:srgbClr val="C00000"/>
              </a:buClr>
            </a:pPr>
            <a:r>
              <a:rPr lang="en-US" sz="2600" dirty="0" smtClean="0"/>
              <a:t>Use state resources for political campaigns</a:t>
            </a:r>
          </a:p>
          <a:p>
            <a:pPr>
              <a:buClr>
                <a:srgbClr val="C00000"/>
              </a:buClr>
            </a:pPr>
            <a:r>
              <a:rPr lang="en-US" sz="2600" dirty="0" smtClean="0"/>
              <a:t>Have financial interest in transactions involving the Council</a:t>
            </a:r>
          </a:p>
          <a:p>
            <a:pPr>
              <a:buClr>
                <a:srgbClr val="C00000"/>
              </a:buClr>
            </a:pPr>
            <a:r>
              <a:rPr lang="en-US" sz="2600" dirty="0" smtClean="0"/>
              <a:t>Take money for presentations on Council work</a:t>
            </a:r>
          </a:p>
          <a:p>
            <a:pPr>
              <a:buClr>
                <a:srgbClr val="C00000"/>
              </a:buClr>
            </a:pPr>
            <a:r>
              <a:rPr lang="en-US" sz="2600" dirty="0" smtClean="0"/>
              <a:t>Employ former employees of Council</a:t>
            </a:r>
          </a:p>
          <a:p>
            <a:pPr>
              <a:buClr>
                <a:srgbClr val="C00000"/>
              </a:buClr>
            </a:pPr>
            <a:r>
              <a:rPr lang="en-US" sz="2600" dirty="0" smtClean="0"/>
              <a:t>Assist in transactions involving the Council</a:t>
            </a:r>
          </a:p>
          <a:p>
            <a:pPr>
              <a:buClr>
                <a:srgbClr val="C00000"/>
              </a:buClr>
              <a:buNone/>
            </a:pPr>
            <a:endParaRPr lang="en-US" dirty="0" smtClean="0">
              <a:latin typeface="Arial Narrow" pitchFamily="34" charset="0"/>
            </a:endParaRPr>
          </a:p>
          <a:p>
            <a:endParaRPr lang="en-US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1216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E4687"/>
                </a:solidFill>
              </a:rPr>
              <a:t>Gifts - Generally</a:t>
            </a:r>
            <a:endParaRPr lang="en-US" dirty="0">
              <a:solidFill>
                <a:srgbClr val="1E4687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quarter" idx="11"/>
          </p:nvPr>
        </p:nvSpPr>
        <p:spPr>
          <a:xfrm>
            <a:off x="457200" y="1676400"/>
            <a:ext cx="8534400" cy="805208"/>
          </a:xfrm>
        </p:spPr>
        <p:txBody>
          <a:bodyPr>
            <a:noAutofit/>
          </a:bodyPr>
          <a:lstStyle/>
          <a:p>
            <a:pPr>
              <a:buClr>
                <a:srgbClr val="C00000"/>
              </a:buClr>
            </a:pPr>
            <a:r>
              <a:rPr lang="en-US" dirty="0" smtClean="0"/>
              <a:t>Can’t </a:t>
            </a:r>
            <a:r>
              <a:rPr lang="en-US" dirty="0"/>
              <a:t>accept a gift, if it could reasonably be expected to </a:t>
            </a:r>
            <a:r>
              <a:rPr lang="en-US" dirty="0" smtClean="0"/>
              <a:t>affect your official duties.</a:t>
            </a:r>
          </a:p>
          <a:p>
            <a:pPr>
              <a:buClr>
                <a:srgbClr val="C00000"/>
              </a:buClr>
            </a:pPr>
            <a:r>
              <a:rPr lang="en-US" dirty="0" smtClean="0"/>
              <a:t>Can’t </a:t>
            </a:r>
            <a:r>
              <a:rPr lang="en-US" dirty="0"/>
              <a:t>accept a gift from any one source with a value in excess of $50 a </a:t>
            </a:r>
            <a:r>
              <a:rPr lang="en-US" dirty="0" smtClean="0"/>
              <a:t>year.</a:t>
            </a:r>
          </a:p>
          <a:p>
            <a:pPr>
              <a:buClr>
                <a:srgbClr val="00B050"/>
              </a:buClr>
            </a:pPr>
            <a:r>
              <a:rPr lang="en-US" dirty="0" smtClean="0"/>
              <a:t>Does </a:t>
            </a:r>
            <a:r>
              <a:rPr lang="en-US" dirty="0"/>
              <a:t>not </a:t>
            </a:r>
            <a:r>
              <a:rPr lang="en-US" dirty="0" smtClean="0"/>
              <a:t>include: </a:t>
            </a:r>
          </a:p>
          <a:p>
            <a:pPr lvl="1">
              <a:buClr>
                <a:srgbClr val="00B050"/>
              </a:buClr>
            </a:pPr>
            <a:r>
              <a:rPr lang="en-US" sz="2600" dirty="0"/>
              <a:t>I</a:t>
            </a:r>
            <a:r>
              <a:rPr lang="en-US" sz="2600" dirty="0" smtClean="0"/>
              <a:t>tems </a:t>
            </a:r>
            <a:r>
              <a:rPr lang="en-US" sz="2600" dirty="0"/>
              <a:t>related to outside business that are customary and not related to official </a:t>
            </a:r>
            <a:r>
              <a:rPr lang="en-US" sz="2600" dirty="0" smtClean="0"/>
              <a:t>duties; </a:t>
            </a:r>
          </a:p>
          <a:p>
            <a:pPr lvl="1">
              <a:buClr>
                <a:srgbClr val="00B050"/>
              </a:buClr>
            </a:pPr>
            <a:r>
              <a:rPr lang="en-US" sz="2600" dirty="0"/>
              <a:t>G</a:t>
            </a:r>
            <a:r>
              <a:rPr lang="en-US" sz="2600" dirty="0" smtClean="0"/>
              <a:t>ifts from friends &amp; family;</a:t>
            </a:r>
          </a:p>
          <a:p>
            <a:pPr lvl="1">
              <a:buClr>
                <a:srgbClr val="00B050"/>
              </a:buClr>
            </a:pPr>
            <a:r>
              <a:rPr lang="en-US" sz="2600" dirty="0"/>
              <a:t>I</a:t>
            </a:r>
            <a:r>
              <a:rPr lang="en-US" sz="2600" dirty="0" smtClean="0"/>
              <a:t>tems donated or returned.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570398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2362200" cy="1676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HOWEVER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Gifts </a:t>
            </a:r>
            <a:r>
              <a:rPr lang="en-US" dirty="0">
                <a:solidFill>
                  <a:schemeClr val="tx1"/>
                </a:solidFill>
              </a:rPr>
              <a:t>- Caution!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en-US" dirty="0">
                <a:latin typeface="Arial Narrow" pitchFamily="34" charset="0"/>
              </a:rPr>
              <a:t> </a:t>
            </a:r>
          </a:p>
          <a:p>
            <a:pPr>
              <a:buClr>
                <a:srgbClr val="C00000"/>
              </a:buClr>
            </a:pPr>
            <a:r>
              <a:rPr lang="en-US" sz="2400" dirty="0" smtClean="0"/>
              <a:t>Stricter rules apply when involved in regulation </a:t>
            </a:r>
            <a:r>
              <a:rPr lang="en-US" sz="2400" dirty="0"/>
              <a:t>or acquiring goods </a:t>
            </a:r>
            <a:r>
              <a:rPr lang="en-US" sz="2400" dirty="0" smtClean="0"/>
              <a:t>or services. </a:t>
            </a:r>
          </a:p>
          <a:p>
            <a:pPr marL="0" indent="0">
              <a:buClr>
                <a:srgbClr val="C00000"/>
              </a:buClr>
              <a:buNone/>
            </a:pPr>
            <a:endParaRPr lang="en-US" sz="2400" dirty="0"/>
          </a:p>
          <a:p>
            <a:pPr>
              <a:buClr>
                <a:srgbClr val="C00000"/>
              </a:buClr>
            </a:pPr>
            <a:r>
              <a:rPr lang="en-US" sz="2400" dirty="0"/>
              <a:t>A</a:t>
            </a:r>
            <a:r>
              <a:rPr lang="en-US" sz="2400" dirty="0" smtClean="0"/>
              <a:t> </a:t>
            </a:r>
            <a:r>
              <a:rPr lang="en-US" sz="2400" dirty="0"/>
              <a:t>state officer or state employee </a:t>
            </a:r>
            <a:r>
              <a:rPr lang="en-US" sz="2400" dirty="0" smtClean="0"/>
              <a:t>who participates in contractual </a:t>
            </a:r>
            <a:r>
              <a:rPr lang="en-US" sz="2400" dirty="0"/>
              <a:t>matters may receive, accept, take, or seek, directly or indirectly, </a:t>
            </a:r>
            <a:r>
              <a:rPr lang="en-US" sz="2400" b="1" dirty="0"/>
              <a:t>only the following items </a:t>
            </a:r>
            <a:r>
              <a:rPr lang="en-US" sz="2400" dirty="0" smtClean="0"/>
              <a:t>from </a:t>
            </a:r>
            <a:r>
              <a:rPr lang="en-US" sz="2400" dirty="0"/>
              <a:t>a person who seeks to provide goods or services to the agency:</a:t>
            </a:r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786484"/>
              </p:ext>
            </p:extLst>
          </p:nvPr>
        </p:nvGraphicFramePr>
        <p:xfrm>
          <a:off x="533400" y="3124200"/>
          <a:ext cx="2000250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Clip" r:id="rId4" imgW="2490349" imgH="2385391" progId="">
                  <p:embed/>
                </p:oleObj>
              </mc:Choice>
              <mc:Fallback>
                <p:oleObj name="Clip" r:id="rId4" imgW="2490349" imgH="2385391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2000250" cy="191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365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1E4687"/>
                </a:solidFill>
              </a:rPr>
              <a:t>For Section 4 Person May Not Accept</a:t>
            </a:r>
            <a:endParaRPr lang="en-US" dirty="0">
              <a:solidFill>
                <a:srgbClr val="1E4687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quarter" idx="11"/>
          </p:nvPr>
        </p:nvSpPr>
        <p:spPr>
          <a:xfrm>
            <a:off x="457200" y="1676400"/>
            <a:ext cx="8534400" cy="4495800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</a:pPr>
            <a:r>
              <a:rPr lang="en-US" sz="2600" dirty="0" smtClean="0"/>
              <a:t>Flowers</a:t>
            </a:r>
            <a:endParaRPr lang="en-US" sz="2600" dirty="0"/>
          </a:p>
          <a:p>
            <a:pPr>
              <a:buClr>
                <a:srgbClr val="C00000"/>
              </a:buClr>
            </a:pPr>
            <a:r>
              <a:rPr lang="en-US" sz="2600" dirty="0"/>
              <a:t>Gifts from dignitaries</a:t>
            </a:r>
          </a:p>
          <a:p>
            <a:pPr>
              <a:buClr>
                <a:srgbClr val="C00000"/>
              </a:buClr>
            </a:pPr>
            <a:r>
              <a:rPr lang="en-US" sz="2600" dirty="0"/>
              <a:t>Food and beverages</a:t>
            </a:r>
          </a:p>
          <a:p>
            <a:pPr lvl="1">
              <a:buClr>
                <a:srgbClr val="C00000"/>
              </a:buClr>
              <a:buSzPct val="125000"/>
              <a:buFont typeface="Courier New" panose="02070309020205020404" pitchFamily="49" charset="0"/>
              <a:buChar char="o"/>
            </a:pPr>
            <a:r>
              <a:rPr lang="en-US" sz="2400" dirty="0" smtClean="0"/>
              <a:t>Even </a:t>
            </a:r>
            <a:r>
              <a:rPr lang="en-US" sz="2400" dirty="0"/>
              <a:t>on infrequent occasions in the ordinary course of meals when related to official </a:t>
            </a:r>
            <a:r>
              <a:rPr lang="en-US" sz="2400" dirty="0" smtClean="0"/>
              <a:t>duties, except for hosted receptions.</a:t>
            </a:r>
            <a:endParaRPr lang="en-US" sz="2400" dirty="0"/>
          </a:p>
          <a:p>
            <a:pPr>
              <a:buClr>
                <a:srgbClr val="C00000"/>
              </a:buClr>
            </a:pPr>
            <a:r>
              <a:rPr lang="en-US" sz="2600" dirty="0"/>
              <a:t>Expenses (travel, </a:t>
            </a:r>
            <a:r>
              <a:rPr lang="en-US" sz="2600" dirty="0" smtClean="0"/>
              <a:t>room, </a:t>
            </a:r>
            <a:r>
              <a:rPr lang="en-US" sz="2600" dirty="0"/>
              <a:t>&amp; meals) for speech or seminar, even if reasonable</a:t>
            </a:r>
          </a:p>
          <a:p>
            <a:pPr>
              <a:buClr>
                <a:srgbClr val="C00000"/>
              </a:buClr>
            </a:pPr>
            <a:r>
              <a:rPr lang="en-US" sz="2600" dirty="0"/>
              <a:t>Other gifts, even those valued at less than $50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3691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1E4687"/>
                </a:solidFill>
              </a:rPr>
              <a:t>Allowed Under Section 4</a:t>
            </a:r>
            <a:endParaRPr lang="en-US" sz="3200" dirty="0">
              <a:solidFill>
                <a:srgbClr val="1E4687"/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quarter" idx="11"/>
          </p:nvPr>
        </p:nvSpPr>
        <p:spPr>
          <a:xfrm>
            <a:off x="457200" y="1676400"/>
            <a:ext cx="8534400" cy="4800600"/>
          </a:xfrm>
        </p:spPr>
        <p:txBody>
          <a:bodyPr>
            <a:normAutofit/>
          </a:bodyPr>
          <a:lstStyle/>
          <a:p>
            <a:pPr>
              <a:buClr>
                <a:srgbClr val="00B050"/>
              </a:buClr>
            </a:pPr>
            <a:r>
              <a:rPr lang="en-US" sz="2800" dirty="0" smtClean="0"/>
              <a:t>Advertising </a:t>
            </a:r>
            <a:r>
              <a:rPr lang="en-US" sz="2800" dirty="0"/>
              <a:t>and promotional </a:t>
            </a:r>
            <a:r>
              <a:rPr lang="en-US" sz="2800" dirty="0" smtClean="0"/>
              <a:t>items (tokens)</a:t>
            </a:r>
            <a:endParaRPr lang="en-US" sz="2800" dirty="0"/>
          </a:p>
          <a:p>
            <a:pPr>
              <a:buClr>
                <a:srgbClr val="00B050"/>
              </a:buClr>
            </a:pPr>
            <a:r>
              <a:rPr lang="en-US" sz="2800" dirty="0"/>
              <a:t>Plaques and awards of appreciation</a:t>
            </a:r>
          </a:p>
          <a:p>
            <a:pPr>
              <a:buClr>
                <a:srgbClr val="00B050"/>
              </a:buClr>
            </a:pPr>
            <a:r>
              <a:rPr lang="en-US" sz="2800" dirty="0"/>
              <a:t>Items received for purpose of evaluation, if no beneficial </a:t>
            </a:r>
            <a:r>
              <a:rPr lang="en-US" sz="2800" dirty="0" smtClean="0"/>
              <a:t>interest (samples of products)</a:t>
            </a:r>
            <a:endParaRPr lang="en-US" sz="2800" dirty="0"/>
          </a:p>
          <a:p>
            <a:pPr>
              <a:buClr>
                <a:srgbClr val="00B050"/>
              </a:buClr>
            </a:pPr>
            <a:r>
              <a:rPr lang="en-US" sz="2800" dirty="0"/>
              <a:t>Publications related to official duties</a:t>
            </a:r>
          </a:p>
          <a:p>
            <a:pPr>
              <a:buClr>
                <a:srgbClr val="00B050"/>
              </a:buClr>
            </a:pPr>
            <a:r>
              <a:rPr lang="en-US" sz="2800" dirty="0"/>
              <a:t>Food and beverages at </a:t>
            </a:r>
            <a:r>
              <a:rPr lang="en-US" sz="2800" b="1" dirty="0"/>
              <a:t>hosted receptions</a:t>
            </a:r>
          </a:p>
          <a:p>
            <a:pPr>
              <a:buClr>
                <a:srgbClr val="00B050"/>
              </a:buClr>
            </a:pPr>
            <a:r>
              <a:rPr lang="en-US" sz="2800" dirty="0"/>
              <a:t>Admission to a charitable </a:t>
            </a:r>
            <a:r>
              <a:rPr lang="en-US" sz="2800" dirty="0" smtClean="0"/>
              <a:t>event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098304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1E4687"/>
                </a:solidFill>
              </a:rPr>
              <a:t>Also Allowed Under Section </a:t>
            </a:r>
            <a:r>
              <a:rPr lang="en-US" dirty="0">
                <a:solidFill>
                  <a:srgbClr val="1E4687"/>
                </a:solidFill>
              </a:rPr>
              <a:t>4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quarter" idx="11"/>
          </p:nvPr>
        </p:nvSpPr>
        <p:spPr>
          <a:xfrm>
            <a:off x="457200" y="1676400"/>
            <a:ext cx="8534400" cy="4495800"/>
          </a:xfrm>
        </p:spPr>
        <p:txBody>
          <a:bodyPr>
            <a:noAutofit/>
          </a:bodyPr>
          <a:lstStyle/>
          <a:p>
            <a:pPr>
              <a:buClr>
                <a:srgbClr val="00B050"/>
              </a:buClr>
            </a:pPr>
            <a:r>
              <a:rPr lang="en-US" dirty="0"/>
              <a:t>Items from family &amp; friends, if clear purpose was not to influence</a:t>
            </a:r>
          </a:p>
          <a:p>
            <a:pPr>
              <a:buClr>
                <a:srgbClr val="00B050"/>
              </a:buClr>
            </a:pPr>
            <a:r>
              <a:rPr lang="en-US" dirty="0"/>
              <a:t>Customary items related to outside business</a:t>
            </a:r>
          </a:p>
          <a:p>
            <a:pPr>
              <a:buClr>
                <a:srgbClr val="00B050"/>
              </a:buClr>
            </a:pPr>
            <a:r>
              <a:rPr lang="en-US" dirty="0"/>
              <a:t>Items exchanged at social events by coworkers</a:t>
            </a:r>
          </a:p>
          <a:p>
            <a:pPr>
              <a:buClr>
                <a:srgbClr val="00B050"/>
              </a:buClr>
            </a:pPr>
            <a:r>
              <a:rPr lang="en-US" dirty="0"/>
              <a:t>Items permitted by law</a:t>
            </a:r>
          </a:p>
          <a:p>
            <a:pPr>
              <a:buClr>
                <a:srgbClr val="00B050"/>
              </a:buClr>
            </a:pPr>
            <a:r>
              <a:rPr lang="en-US" dirty="0"/>
              <a:t>Items returned or donated to charity within 30 days</a:t>
            </a:r>
          </a:p>
          <a:p>
            <a:pPr>
              <a:buClr>
                <a:srgbClr val="00B050"/>
              </a:buClr>
            </a:pPr>
            <a:r>
              <a:rPr lang="en-US" dirty="0"/>
              <a:t>Lawful campaign contributions</a:t>
            </a:r>
          </a:p>
          <a:p>
            <a:pPr>
              <a:buClr>
                <a:srgbClr val="00B050"/>
              </a:buClr>
            </a:pPr>
            <a:r>
              <a:rPr lang="en-US" dirty="0"/>
              <a:t>Discounts available to individual as a member of a broad based group</a:t>
            </a:r>
          </a:p>
        </p:txBody>
      </p:sp>
    </p:spTree>
    <p:extLst>
      <p:ext uri="{BB962C8B-B14F-4D97-AF65-F5344CB8AC3E}">
        <p14:creationId xmlns:p14="http://schemas.microsoft.com/office/powerpoint/2010/main" val="38203291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1E4687"/>
                </a:solidFill>
              </a:rPr>
              <a:t>Council’s Confidential Information</a:t>
            </a:r>
            <a:endParaRPr lang="en-US" dirty="0">
              <a:solidFill>
                <a:srgbClr val="1E46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905000" y="1828800"/>
            <a:ext cx="7089648" cy="4343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dirty="0" smtClean="0"/>
              <a:t>Confidential information can only be used solely for authorized Council purposes.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Information is confidential if: (1) not available to the public on request (</a:t>
            </a:r>
            <a:r>
              <a:rPr lang="en-US" sz="2600" i="1" dirty="0" smtClean="0"/>
              <a:t>i.e., </a:t>
            </a:r>
            <a:r>
              <a:rPr lang="en-US" sz="2600" dirty="0" smtClean="0"/>
              <a:t>information subject to confidentiality agreement) or (2) if made confidential by law. 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Confidential information may not be disclosed to an unauthorized person.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Confidential information includes protected attorney client privileged material.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Picture 5" descr="image_confidenti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50" y="1828800"/>
            <a:ext cx="1619250" cy="161925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TM04033927[[fn=Main Event]]</Template>
  <TotalTime>1399</TotalTime>
  <Words>816</Words>
  <Application>Microsoft Office PowerPoint</Application>
  <PresentationFormat>On-screen Show (4:3)</PresentationFormat>
  <Paragraphs>129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Arial Narrow</vt:lpstr>
      <vt:lpstr>Calibri</vt:lpstr>
      <vt:lpstr>CG Times</vt:lpstr>
      <vt:lpstr>Courier New</vt:lpstr>
      <vt:lpstr>Georgia</vt:lpstr>
      <vt:lpstr>Monotype Sorts</vt:lpstr>
      <vt:lpstr>Wingdings</vt:lpstr>
      <vt:lpstr>Wingdings 2</vt:lpstr>
      <vt:lpstr>Civic</vt:lpstr>
      <vt:lpstr>Clip</vt:lpstr>
      <vt:lpstr>Ethics in Public Service</vt:lpstr>
      <vt:lpstr>Basic Ethics Principles</vt:lpstr>
      <vt:lpstr>Can’t Do These Things </vt:lpstr>
      <vt:lpstr>Gifts - Generally</vt:lpstr>
      <vt:lpstr>HOWEVER:  Gifts - Caution! </vt:lpstr>
      <vt:lpstr>For Section 4 Person May Not Accept</vt:lpstr>
      <vt:lpstr>Allowed Under Section 4</vt:lpstr>
      <vt:lpstr>Also Allowed Under Section 4</vt:lpstr>
      <vt:lpstr>Council’s Confidential Information</vt:lpstr>
      <vt:lpstr>Recusal From Council/Staff Action/Deliberation/Discussion</vt:lpstr>
      <vt:lpstr>How Do Ethics Violations Come To Light?</vt:lpstr>
      <vt:lpstr>Sanctions for Ethics Violations:</vt:lpstr>
      <vt:lpstr>Where Can I Find These Rules?</vt:lpstr>
      <vt:lpstr>Links To Some Additional Resources: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in Public Service</dc:title>
  <dc:creator>jfuller</dc:creator>
  <cp:lastModifiedBy>Cortez, Dawn C. (ATG)</cp:lastModifiedBy>
  <cp:revision>124</cp:revision>
  <dcterms:created xsi:type="dcterms:W3CDTF">2011-05-03T00:03:45Z</dcterms:created>
  <dcterms:modified xsi:type="dcterms:W3CDTF">2023-07-12T21:48:43Z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