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jpg" ContentType="image/png"/>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61" r:id="rId5"/>
    <p:sldId id="260" r:id="rId6"/>
    <p:sldId id="262" r:id="rId7"/>
    <p:sldId id="268" r:id="rId8"/>
    <p:sldId id="271" r:id="rId9"/>
    <p:sldId id="270" r:id="rId10"/>
    <p:sldId id="272" r:id="rId11"/>
    <p:sldId id="263"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F38A0-934E-4B3A-95D9-A258FA1CCE84}" v="7" dt="2025-10-03T12:50:45.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90" y="2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226"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Sheet1!$A$5</c:f>
              <c:strCache>
                <c:ptCount val="1"/>
                <c:pt idx="0">
                  <c:v>Carbon &gt; 5%</c:v>
                </c:pt>
              </c:strCache>
            </c:strRef>
          </c:tx>
          <c:spPr>
            <a:ln w="28575" cap="rnd">
              <a:solidFill>
                <a:schemeClr val="tx1"/>
              </a:solidFill>
              <a:round/>
            </a:ln>
            <a:effectLst/>
          </c:spPr>
          <c:marker>
            <c:symbol val="none"/>
          </c:marker>
          <c:cat>
            <c:strRef>
              <c:f>Sheet1!$B$4:$P$4</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 YTD</c:v>
                </c:pt>
              </c:strCache>
            </c:strRef>
          </c:cat>
          <c:val>
            <c:numRef>
              <c:f>Sheet1!$B$5:$P$5</c:f>
              <c:numCache>
                <c:formatCode>General</c:formatCode>
                <c:ptCount val="15"/>
                <c:pt idx="0">
                  <c:v>9.8000000000000007</c:v>
                </c:pt>
                <c:pt idx="1">
                  <c:v>11.4</c:v>
                </c:pt>
                <c:pt idx="2">
                  <c:v>11</c:v>
                </c:pt>
                <c:pt idx="3">
                  <c:v>10.199999999999999</c:v>
                </c:pt>
                <c:pt idx="4">
                  <c:v>11.7</c:v>
                </c:pt>
                <c:pt idx="5">
                  <c:v>7.7</c:v>
                </c:pt>
                <c:pt idx="6">
                  <c:v>8.8000000000000007</c:v>
                </c:pt>
                <c:pt idx="7">
                  <c:v>13.6</c:v>
                </c:pt>
                <c:pt idx="8">
                  <c:v>20.100000000000001</c:v>
                </c:pt>
                <c:pt idx="9">
                  <c:v>27.8</c:v>
                </c:pt>
                <c:pt idx="10">
                  <c:v>19.7</c:v>
                </c:pt>
                <c:pt idx="11">
                  <c:v>16.899999999999999</c:v>
                </c:pt>
                <c:pt idx="12">
                  <c:v>17.7</c:v>
                </c:pt>
                <c:pt idx="13">
                  <c:v>20.399999999999999</c:v>
                </c:pt>
                <c:pt idx="14">
                  <c:v>19.3</c:v>
                </c:pt>
              </c:numCache>
            </c:numRef>
          </c:val>
          <c:smooth val="0"/>
          <c:extLst>
            <c:ext xmlns:c16="http://schemas.microsoft.com/office/drawing/2014/chart" uri="{C3380CC4-5D6E-409C-BE32-E72D297353CC}">
              <c16:uniqueId val="{00000000-9D7F-4B4F-A37E-423F7BC7901C}"/>
            </c:ext>
          </c:extLst>
        </c:ser>
        <c:ser>
          <c:idx val="1"/>
          <c:order val="1"/>
          <c:tx>
            <c:strRef>
              <c:f>Sheet1!$A$6</c:f>
              <c:strCache>
                <c:ptCount val="1"/>
                <c:pt idx="0">
                  <c:v>Carbon &gt; 10%</c:v>
                </c:pt>
              </c:strCache>
            </c:strRef>
          </c:tx>
          <c:spPr>
            <a:ln w="28575" cap="rnd">
              <a:solidFill>
                <a:srgbClr val="FF0000"/>
              </a:solidFill>
              <a:round/>
            </a:ln>
            <a:effectLst/>
          </c:spPr>
          <c:marker>
            <c:symbol val="none"/>
          </c:marker>
          <c:cat>
            <c:strRef>
              <c:f>Sheet1!$B$4:$P$4</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 YTD</c:v>
                </c:pt>
              </c:strCache>
            </c:strRef>
          </c:cat>
          <c:val>
            <c:numRef>
              <c:f>Sheet1!$B$6:$P$6</c:f>
              <c:numCache>
                <c:formatCode>General</c:formatCode>
                <c:ptCount val="15"/>
                <c:pt idx="0">
                  <c:v>3.1</c:v>
                </c:pt>
                <c:pt idx="1">
                  <c:v>4</c:v>
                </c:pt>
                <c:pt idx="2">
                  <c:v>3.8</c:v>
                </c:pt>
                <c:pt idx="3">
                  <c:v>3.3</c:v>
                </c:pt>
                <c:pt idx="4">
                  <c:v>3.3</c:v>
                </c:pt>
                <c:pt idx="5">
                  <c:v>2.1</c:v>
                </c:pt>
                <c:pt idx="6">
                  <c:v>2.2000000000000002</c:v>
                </c:pt>
                <c:pt idx="7">
                  <c:v>4.5999999999999996</c:v>
                </c:pt>
                <c:pt idx="8">
                  <c:v>7.1</c:v>
                </c:pt>
                <c:pt idx="9">
                  <c:v>9.9</c:v>
                </c:pt>
                <c:pt idx="10">
                  <c:v>9.1999999999999993</c:v>
                </c:pt>
                <c:pt idx="11">
                  <c:v>6</c:v>
                </c:pt>
                <c:pt idx="12">
                  <c:v>7.3</c:v>
                </c:pt>
                <c:pt idx="13">
                  <c:v>8.5</c:v>
                </c:pt>
                <c:pt idx="14">
                  <c:v>11.5</c:v>
                </c:pt>
              </c:numCache>
            </c:numRef>
          </c:val>
          <c:smooth val="0"/>
          <c:extLst>
            <c:ext xmlns:c16="http://schemas.microsoft.com/office/drawing/2014/chart" uri="{C3380CC4-5D6E-409C-BE32-E72D297353CC}">
              <c16:uniqueId val="{00000001-9D7F-4B4F-A37E-423F7BC7901C}"/>
            </c:ext>
          </c:extLst>
        </c:ser>
        <c:dLbls>
          <c:showLegendKey val="0"/>
          <c:showVal val="0"/>
          <c:showCatName val="0"/>
          <c:showSerName val="0"/>
          <c:showPercent val="0"/>
          <c:showBubbleSize val="0"/>
        </c:dLbls>
        <c:smooth val="0"/>
        <c:axId val="733191199"/>
        <c:axId val="733183999"/>
      </c:lineChart>
      <c:catAx>
        <c:axId val="733191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183999"/>
        <c:crosses val="autoZero"/>
        <c:auto val="1"/>
        <c:lblAlgn val="ctr"/>
        <c:lblOffset val="100"/>
        <c:noMultiLvlLbl val="0"/>
      </c:catAx>
      <c:valAx>
        <c:axId val="733183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Perecentage Carbon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191199"/>
        <c:crosses val="autoZero"/>
        <c:crossBetween val="between"/>
      </c:valAx>
      <c:spPr>
        <a:noFill/>
        <a:ln>
          <a:noFill/>
        </a:ln>
        <a:effectLst/>
      </c:spPr>
    </c:plotArea>
    <c:legend>
      <c:legendPos val="r"/>
      <c:layout>
        <c:manualLayout>
          <c:xMode val="edge"/>
          <c:yMode val="edge"/>
          <c:x val="9.3386920384951902E-2"/>
          <c:y val="4.9574639445811884E-2"/>
          <c:w val="0.1488041867750402"/>
          <c:h val="0.103259134654086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PowerPoint]Lease Rates'!$A$5</c:f>
              <c:strCache>
                <c:ptCount val="1"/>
                <c:pt idx="0">
                  <c:v>Pt Lease Rate %</c:v>
                </c:pt>
              </c:strCache>
            </c:strRef>
          </c:tx>
          <c:spPr>
            <a:ln w="28575" cap="rnd">
              <a:solidFill>
                <a:schemeClr val="tx1"/>
              </a:solidFill>
              <a:round/>
            </a:ln>
            <a:effectLst/>
          </c:spPr>
          <c:marker>
            <c:symbol val="none"/>
          </c:marker>
          <c:cat>
            <c:strRef>
              <c:f>'[Chart in Microsoft PowerPoint]Lease Rates'!$B$4:$AC$4</c:f>
              <c:strCache>
                <c:ptCount val="28"/>
                <c:pt idx="0">
                  <c:v>19Q1</c:v>
                </c:pt>
                <c:pt idx="1">
                  <c:v>19Q2</c:v>
                </c:pt>
                <c:pt idx="2">
                  <c:v>19Q3</c:v>
                </c:pt>
                <c:pt idx="3">
                  <c:v>19Q4</c:v>
                </c:pt>
                <c:pt idx="4">
                  <c:v>20Q1</c:v>
                </c:pt>
                <c:pt idx="5">
                  <c:v>20Q2</c:v>
                </c:pt>
                <c:pt idx="6">
                  <c:v>20Q3</c:v>
                </c:pt>
                <c:pt idx="7">
                  <c:v>20Q4</c:v>
                </c:pt>
                <c:pt idx="8">
                  <c:v>21Q1</c:v>
                </c:pt>
                <c:pt idx="9">
                  <c:v>21Q2</c:v>
                </c:pt>
                <c:pt idx="10">
                  <c:v>21Q3</c:v>
                </c:pt>
                <c:pt idx="11">
                  <c:v>21Q4</c:v>
                </c:pt>
                <c:pt idx="12">
                  <c:v>22Q1</c:v>
                </c:pt>
                <c:pt idx="13">
                  <c:v>22Q2</c:v>
                </c:pt>
                <c:pt idx="14">
                  <c:v>22Q3</c:v>
                </c:pt>
                <c:pt idx="15">
                  <c:v>22Q4</c:v>
                </c:pt>
                <c:pt idx="16">
                  <c:v>23Q1</c:v>
                </c:pt>
                <c:pt idx="17">
                  <c:v>23Q2</c:v>
                </c:pt>
                <c:pt idx="18">
                  <c:v>23Q3</c:v>
                </c:pt>
                <c:pt idx="19">
                  <c:v>23Q4</c:v>
                </c:pt>
                <c:pt idx="20">
                  <c:v>24Q1</c:v>
                </c:pt>
                <c:pt idx="21">
                  <c:v>24Q2</c:v>
                </c:pt>
                <c:pt idx="22">
                  <c:v>24Q3</c:v>
                </c:pt>
                <c:pt idx="23">
                  <c:v>24Q4</c:v>
                </c:pt>
                <c:pt idx="24">
                  <c:v>25Q1</c:v>
                </c:pt>
                <c:pt idx="25">
                  <c:v>25Q2</c:v>
                </c:pt>
                <c:pt idx="26">
                  <c:v>25Q3</c:v>
                </c:pt>
                <c:pt idx="27">
                  <c:v>25Q4</c:v>
                </c:pt>
              </c:strCache>
            </c:strRef>
          </c:cat>
          <c:val>
            <c:numRef>
              <c:f>'[Chart in Microsoft PowerPoint]Lease Rates'!$B$5:$AC$5</c:f>
              <c:numCache>
                <c:formatCode>General</c:formatCode>
                <c:ptCount val="28"/>
                <c:pt idx="0">
                  <c:v>1</c:v>
                </c:pt>
                <c:pt idx="1">
                  <c:v>2</c:v>
                </c:pt>
                <c:pt idx="2">
                  <c:v>1</c:v>
                </c:pt>
                <c:pt idx="3">
                  <c:v>1</c:v>
                </c:pt>
                <c:pt idx="4">
                  <c:v>5</c:v>
                </c:pt>
                <c:pt idx="5">
                  <c:v>6</c:v>
                </c:pt>
                <c:pt idx="6">
                  <c:v>2</c:v>
                </c:pt>
                <c:pt idx="7">
                  <c:v>3</c:v>
                </c:pt>
                <c:pt idx="8">
                  <c:v>1</c:v>
                </c:pt>
                <c:pt idx="9">
                  <c:v>1</c:v>
                </c:pt>
                <c:pt idx="10">
                  <c:v>4</c:v>
                </c:pt>
                <c:pt idx="11">
                  <c:v>2</c:v>
                </c:pt>
                <c:pt idx="12">
                  <c:v>3</c:v>
                </c:pt>
                <c:pt idx="13">
                  <c:v>6</c:v>
                </c:pt>
                <c:pt idx="14">
                  <c:v>6</c:v>
                </c:pt>
                <c:pt idx="15">
                  <c:v>3</c:v>
                </c:pt>
                <c:pt idx="16">
                  <c:v>2.5</c:v>
                </c:pt>
                <c:pt idx="17">
                  <c:v>3</c:v>
                </c:pt>
                <c:pt idx="18">
                  <c:v>2.5</c:v>
                </c:pt>
                <c:pt idx="19">
                  <c:v>2</c:v>
                </c:pt>
                <c:pt idx="20">
                  <c:v>3.2</c:v>
                </c:pt>
                <c:pt idx="21">
                  <c:v>3.35</c:v>
                </c:pt>
                <c:pt idx="22">
                  <c:v>5.5</c:v>
                </c:pt>
                <c:pt idx="23">
                  <c:v>8</c:v>
                </c:pt>
                <c:pt idx="24">
                  <c:v>6</c:v>
                </c:pt>
                <c:pt idx="25">
                  <c:v>28</c:v>
                </c:pt>
                <c:pt idx="26">
                  <c:v>16</c:v>
                </c:pt>
                <c:pt idx="27">
                  <c:v>19</c:v>
                </c:pt>
              </c:numCache>
            </c:numRef>
          </c:val>
          <c:smooth val="0"/>
          <c:extLst>
            <c:ext xmlns:c16="http://schemas.microsoft.com/office/drawing/2014/chart" uri="{C3380CC4-5D6E-409C-BE32-E72D297353CC}">
              <c16:uniqueId val="{00000000-D58C-4604-B33D-A3AD03A4FD1B}"/>
            </c:ext>
          </c:extLst>
        </c:ser>
        <c:ser>
          <c:idx val="1"/>
          <c:order val="1"/>
          <c:tx>
            <c:strRef>
              <c:f>'[Chart in Microsoft PowerPoint]Lease Rates'!$A$6</c:f>
              <c:strCache>
                <c:ptCount val="1"/>
              </c:strCache>
            </c:strRef>
          </c:tx>
          <c:spPr>
            <a:ln w="28575" cap="rnd">
              <a:solidFill>
                <a:srgbClr val="FF0000"/>
              </a:solidFill>
              <a:round/>
            </a:ln>
            <a:effectLst/>
          </c:spPr>
          <c:marker>
            <c:symbol val="none"/>
          </c:marker>
          <c:cat>
            <c:strRef>
              <c:f>'[Chart in Microsoft PowerPoint]Lease Rates'!$B$4:$AC$4</c:f>
              <c:strCache>
                <c:ptCount val="28"/>
                <c:pt idx="0">
                  <c:v>19Q1</c:v>
                </c:pt>
                <c:pt idx="1">
                  <c:v>19Q2</c:v>
                </c:pt>
                <c:pt idx="2">
                  <c:v>19Q3</c:v>
                </c:pt>
                <c:pt idx="3">
                  <c:v>19Q4</c:v>
                </c:pt>
                <c:pt idx="4">
                  <c:v>20Q1</c:v>
                </c:pt>
                <c:pt idx="5">
                  <c:v>20Q2</c:v>
                </c:pt>
                <c:pt idx="6">
                  <c:v>20Q3</c:v>
                </c:pt>
                <c:pt idx="7">
                  <c:v>20Q4</c:v>
                </c:pt>
                <c:pt idx="8">
                  <c:v>21Q1</c:v>
                </c:pt>
                <c:pt idx="9">
                  <c:v>21Q2</c:v>
                </c:pt>
                <c:pt idx="10">
                  <c:v>21Q3</c:v>
                </c:pt>
                <c:pt idx="11">
                  <c:v>21Q4</c:v>
                </c:pt>
                <c:pt idx="12">
                  <c:v>22Q1</c:v>
                </c:pt>
                <c:pt idx="13">
                  <c:v>22Q2</c:v>
                </c:pt>
                <c:pt idx="14">
                  <c:v>22Q3</c:v>
                </c:pt>
                <c:pt idx="15">
                  <c:v>22Q4</c:v>
                </c:pt>
                <c:pt idx="16">
                  <c:v>23Q1</c:v>
                </c:pt>
                <c:pt idx="17">
                  <c:v>23Q2</c:v>
                </c:pt>
                <c:pt idx="18">
                  <c:v>23Q3</c:v>
                </c:pt>
                <c:pt idx="19">
                  <c:v>23Q4</c:v>
                </c:pt>
                <c:pt idx="20">
                  <c:v>24Q1</c:v>
                </c:pt>
                <c:pt idx="21">
                  <c:v>24Q2</c:v>
                </c:pt>
                <c:pt idx="22">
                  <c:v>24Q3</c:v>
                </c:pt>
                <c:pt idx="23">
                  <c:v>24Q4</c:v>
                </c:pt>
                <c:pt idx="24">
                  <c:v>25Q1</c:v>
                </c:pt>
                <c:pt idx="25">
                  <c:v>25Q2</c:v>
                </c:pt>
                <c:pt idx="26">
                  <c:v>25Q3</c:v>
                </c:pt>
                <c:pt idx="27">
                  <c:v>25Q4</c:v>
                </c:pt>
              </c:strCache>
            </c:strRef>
          </c:cat>
          <c:val>
            <c:numRef>
              <c:f>'[Chart in Microsoft PowerPoint]Lease Rates'!$B$6:$P$6</c:f>
              <c:numCache>
                <c:formatCode>General</c:formatCode>
                <c:ptCount val="15"/>
              </c:numCache>
            </c:numRef>
          </c:val>
          <c:smooth val="0"/>
          <c:extLst>
            <c:ext xmlns:c16="http://schemas.microsoft.com/office/drawing/2014/chart" uri="{C3380CC4-5D6E-409C-BE32-E72D297353CC}">
              <c16:uniqueId val="{00000001-D58C-4604-B33D-A3AD03A4FD1B}"/>
            </c:ext>
          </c:extLst>
        </c:ser>
        <c:dLbls>
          <c:showLegendKey val="0"/>
          <c:showVal val="0"/>
          <c:showCatName val="0"/>
          <c:showSerName val="0"/>
          <c:showPercent val="0"/>
          <c:showBubbleSize val="0"/>
        </c:dLbls>
        <c:smooth val="0"/>
        <c:axId val="733191199"/>
        <c:axId val="733183999"/>
      </c:lineChart>
      <c:catAx>
        <c:axId val="733191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183999"/>
        <c:crosses val="autoZero"/>
        <c:auto val="1"/>
        <c:lblAlgn val="ctr"/>
        <c:lblOffset val="100"/>
        <c:tickLblSkip val="2"/>
        <c:noMultiLvlLbl val="0"/>
      </c:catAx>
      <c:valAx>
        <c:axId val="733183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Pt</a:t>
                </a:r>
                <a:r>
                  <a:rPr lang="en-US" baseline="0"/>
                  <a:t> Lease Rate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191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37E2B-1BE3-4E56-A88D-5DF2A193C444}" type="datetimeFigureOut">
              <a:rPr lang="en-US" smtClean="0"/>
              <a:t>10/3/2025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6B85F-F6C8-46C1-8DCC-919269D3B59C}" type="slidenum">
              <a:rPr lang="en-US" smtClean="0"/>
              <a:t>‹#›</a:t>
            </a:fld>
            <a:endParaRPr lang="en-US"/>
          </a:p>
        </p:txBody>
      </p:sp>
    </p:spTree>
    <p:extLst>
      <p:ext uri="{BB962C8B-B14F-4D97-AF65-F5344CB8AC3E}">
        <p14:creationId xmlns:p14="http://schemas.microsoft.com/office/powerpoint/2010/main" val="411965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6B85F-F6C8-46C1-8DCC-919269D3B59C}" type="slidenum">
              <a:rPr lang="en-US" smtClean="0"/>
              <a:t>1</a:t>
            </a:fld>
            <a:endParaRPr lang="en-US"/>
          </a:p>
        </p:txBody>
      </p:sp>
    </p:spTree>
    <p:extLst>
      <p:ext uri="{BB962C8B-B14F-4D97-AF65-F5344CB8AC3E}">
        <p14:creationId xmlns:p14="http://schemas.microsoft.com/office/powerpoint/2010/main" val="6749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7099F-2B2F-D1E2-6BE6-47711D99D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F34E3-5828-3FC5-4772-38F60E4BF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A439D-9FF8-337A-3FC4-6F2B769284A2}"/>
              </a:ext>
            </a:extLst>
          </p:cNvPr>
          <p:cNvSpPr>
            <a:spLocks noGrp="1"/>
          </p:cNvSpPr>
          <p:nvPr>
            <p:ph type="body" idx="1"/>
          </p:nvPr>
        </p:nvSpPr>
        <p:spPr/>
        <p:txBody>
          <a:bodyPr/>
          <a:lstStyle/>
          <a:p>
            <a:r>
              <a:rPr lang="en-US" b="1" dirty="0"/>
              <a:t>The Real Equation 2</a:t>
            </a:r>
          </a:p>
          <a:p>
            <a:endParaRPr lang="en-US" dirty="0"/>
          </a:p>
          <a:p>
            <a:r>
              <a:rPr lang="en-US" dirty="0"/>
              <a:t>For the more profitable reactor, with the same six-month lease extension for kiln time, is quite different. There is only roughly $60K saved by conducting the in-situ burn, but this could easily evaporate once actual data is input instead of the estimates and examples.</a:t>
            </a:r>
          </a:p>
          <a:p>
            <a:endParaRPr lang="en-US" dirty="0"/>
          </a:p>
          <a:p>
            <a:endParaRPr lang="en-US" dirty="0"/>
          </a:p>
        </p:txBody>
      </p:sp>
      <p:sp>
        <p:nvSpPr>
          <p:cNvPr id="4" name="Slide Number Placeholder 3">
            <a:extLst>
              <a:ext uri="{FF2B5EF4-FFF2-40B4-BE49-F238E27FC236}">
                <a16:creationId xmlns:a16="http://schemas.microsoft.com/office/drawing/2014/main" id="{355C92FB-7315-89FE-D6DF-18FFA87A6182}"/>
              </a:ext>
            </a:extLst>
          </p:cNvPr>
          <p:cNvSpPr>
            <a:spLocks noGrp="1"/>
          </p:cNvSpPr>
          <p:nvPr>
            <p:ph type="sldNum" sz="quarter" idx="10"/>
          </p:nvPr>
        </p:nvSpPr>
        <p:spPr/>
        <p:txBody>
          <a:bodyPr/>
          <a:lstStyle/>
          <a:p>
            <a:fld id="{C296B85F-F6C8-46C1-8DCC-919269D3B59C}" type="slidenum">
              <a:rPr lang="en-US" smtClean="0"/>
              <a:t>10</a:t>
            </a:fld>
            <a:endParaRPr lang="en-US"/>
          </a:p>
        </p:txBody>
      </p:sp>
    </p:spTree>
    <p:extLst>
      <p:ext uri="{BB962C8B-B14F-4D97-AF65-F5344CB8AC3E}">
        <p14:creationId xmlns:p14="http://schemas.microsoft.com/office/powerpoint/2010/main" val="182658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Call to Action</a:t>
            </a:r>
            <a:endParaRPr lang="en-US" dirty="0"/>
          </a:p>
          <a:p>
            <a:r>
              <a:rPr lang="en-US" dirty="0"/>
              <a:t>There are perhaps only a limited number of possible ‘corrective actions’:</a:t>
            </a:r>
          </a:p>
          <a:p>
            <a:pPr lvl="0"/>
            <a:endParaRPr lang="en-US" dirty="0"/>
          </a:p>
          <a:p>
            <a:pPr marL="171450" lvl="0" indent="-171450">
              <a:buFont typeface="Arial" panose="020B0604020202020204" pitchFamily="34" charset="0"/>
              <a:buChar char="•"/>
            </a:pPr>
            <a:r>
              <a:rPr lang="en-US" dirty="0"/>
              <a:t>The PGM reclaimers continue to add more kiln capacity. </a:t>
            </a:r>
            <a:r>
              <a:rPr lang="en-US" b="1" dirty="0"/>
              <a:t>Ongoing, but that will not achieve full correction. This will almost certainly mean higher pricing.</a:t>
            </a:r>
            <a:endParaRPr lang="en-US" dirty="0"/>
          </a:p>
          <a:p>
            <a:pPr marL="171450" indent="-171450">
              <a:buFont typeface="Arial" panose="020B0604020202020204" pitchFamily="34" charset="0"/>
              <a:buChar char="•"/>
            </a:pPr>
            <a:r>
              <a:rPr lang="en-US" dirty="0"/>
              <a:t>If the PGM reclaimers raise their kilning prices to near or the same level as the cost of in-situ </a:t>
            </a:r>
            <a:r>
              <a:rPr lang="en-US" dirty="0" err="1"/>
              <a:t>preclaim</a:t>
            </a:r>
            <a:r>
              <a:rPr lang="en-US" dirty="0"/>
              <a:t> burning, the catalysts users will re-evaluate shipping the cat dirty. </a:t>
            </a:r>
            <a:r>
              <a:rPr lang="en-US" b="1" dirty="0"/>
              <a:t>Should have the desired effect over time, but customers who do not understand ‘the real equation’ are just going to get mad and seek services elsewhere. </a:t>
            </a:r>
          </a:p>
          <a:p>
            <a:pPr marL="171450" indent="-171450">
              <a:buFont typeface="Arial" panose="020B0604020202020204" pitchFamily="34" charset="0"/>
              <a:buChar char="•"/>
            </a:pPr>
            <a:r>
              <a:rPr lang="en-US" dirty="0"/>
              <a:t>The ‘middle ground’ option would be for catalyst owners to calculate the full cost of skipping the in-situ burn and start making them the norm again when feasible.</a:t>
            </a:r>
            <a:r>
              <a:rPr lang="en-US" b="1" dirty="0"/>
              <a:t> The overall ‘best decision’ will only be apparent if operations, finance and any other internal department related sit down and crunch the numbers.</a:t>
            </a:r>
            <a:endParaRPr lang="en-US" dirty="0"/>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C296B85F-F6C8-46C1-8DCC-919269D3B59C}" type="slidenum">
              <a:rPr lang="en-US" smtClean="0"/>
              <a:t>11</a:t>
            </a:fld>
            <a:endParaRPr lang="en-US" dirty="0"/>
          </a:p>
        </p:txBody>
      </p:sp>
    </p:spTree>
    <p:extLst>
      <p:ext uri="{BB962C8B-B14F-4D97-AF65-F5344CB8AC3E}">
        <p14:creationId xmlns:p14="http://schemas.microsoft.com/office/powerpoint/2010/main" val="239207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6B85F-F6C8-46C1-8DCC-919269D3B59C}" type="slidenum">
              <a:rPr lang="en-US" smtClean="0"/>
              <a:t>12</a:t>
            </a:fld>
            <a:endParaRPr lang="en-US"/>
          </a:p>
        </p:txBody>
      </p:sp>
    </p:spTree>
    <p:extLst>
      <p:ext uri="{BB962C8B-B14F-4D97-AF65-F5344CB8AC3E}">
        <p14:creationId xmlns:p14="http://schemas.microsoft.com/office/powerpoint/2010/main" val="80326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before COVID, a trend seemed to be developing in the petroleum and petrochemical refining industry as an ever-increasing percentage of carbon was being found within the PM catalysts sent in for reclaim. Some of this material was over 40% carbon, and these facts were corroborated by many PM refining companies around the world. It was unclear whether this trend was a result of less in-situ pre-reclaim burning to save time/money on turn-arounds, longer run times, more difficult feed-stocks or the increasing production of renewables. The most likely answer is that it was a combination of all these factors. </a:t>
            </a:r>
          </a:p>
          <a:p>
            <a:endParaRPr lang="en-US" dirty="0"/>
          </a:p>
          <a:p>
            <a:r>
              <a:rPr lang="en-US" dirty="0"/>
              <a:t>When the decision to delay maintenance and turnarounds during the COVID crisis became quite common, the high-carbon issue grew even further. Feed stocks choices and production decisions, as well as run-time analysis, are the forte of the process engineers and plant management; so let’s talk about the bottom line that we must address…the removal of the carbon. </a:t>
            </a:r>
          </a:p>
          <a:p>
            <a:r>
              <a:rPr lang="en-US" dirty="0"/>
              <a:t> </a:t>
            </a:r>
          </a:p>
          <a:p>
            <a:r>
              <a:rPr lang="en-US" dirty="0"/>
              <a:t>Not that long ago, pre-reclaim kilning was SOP for just about every precious metals catalyst change out; now it appears to be much more common to dump the used cat and send it out to the PM reclaimers dirty. </a:t>
            </a:r>
          </a:p>
          <a:p>
            <a:endParaRPr lang="en-US" dirty="0"/>
          </a:p>
        </p:txBody>
      </p:sp>
      <p:sp>
        <p:nvSpPr>
          <p:cNvPr id="4" name="Slide Number Placeholder 3"/>
          <p:cNvSpPr>
            <a:spLocks noGrp="1"/>
          </p:cNvSpPr>
          <p:nvPr>
            <p:ph type="sldNum" sz="quarter" idx="10"/>
          </p:nvPr>
        </p:nvSpPr>
        <p:spPr/>
        <p:txBody>
          <a:bodyPr/>
          <a:lstStyle/>
          <a:p>
            <a:fld id="{C296B85F-F6C8-46C1-8DCC-919269D3B59C}" type="slidenum">
              <a:rPr lang="en-US" smtClean="0"/>
              <a:t>2</a:t>
            </a:fld>
            <a:endParaRPr lang="en-US"/>
          </a:p>
        </p:txBody>
      </p:sp>
    </p:spTree>
    <p:extLst>
      <p:ext uri="{BB962C8B-B14F-4D97-AF65-F5344CB8AC3E}">
        <p14:creationId xmlns:p14="http://schemas.microsoft.com/office/powerpoint/2010/main" val="317615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B04E-79FD-52D4-20A6-1636136E8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3B352-A756-B5D4-6708-136105D92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75187-8D2B-CFA1-058B-C210435B5D5B}"/>
              </a:ext>
            </a:extLst>
          </p:cNvPr>
          <p:cNvSpPr>
            <a:spLocks noGrp="1"/>
          </p:cNvSpPr>
          <p:nvPr>
            <p:ph type="body" idx="1"/>
          </p:nvPr>
        </p:nvSpPr>
        <p:spPr/>
        <p:txBody>
          <a:bodyPr/>
          <a:lstStyle/>
          <a:p>
            <a:r>
              <a:rPr lang="en-US" dirty="0"/>
              <a:t>While I do not have detailed data from our competitors, the increase in carbon-loaded lots shipped to Sabin (those that must be kilned) remained at or around 10% for at least six years prior to 2011. (For reference, if the carbon content is higher than 5% the material must be thermally reduced.) The rise through the COVID delayed-maintenance era (2020-2022) is dramatic and clear. During this time Sabin and others began delivering the “Carbon Negatives” message through presentations, publications, client meetings, etc. It appeared that a great deal of the customer base heard, understood and began to address the problem, although other factors were likely at play as well. </a:t>
            </a:r>
          </a:p>
          <a:p>
            <a:endParaRPr lang="en-US" dirty="0"/>
          </a:p>
          <a:p>
            <a:r>
              <a:rPr lang="en-US" dirty="0"/>
              <a:t>Unfortunately, the carbon content and coked-up shipments have clearly begun to increase again, and the worst of it is getting worse…i.e. more than one out of every ten shipment are over 10% carbon. </a:t>
            </a:r>
          </a:p>
          <a:p>
            <a:endParaRPr lang="en-US" dirty="0"/>
          </a:p>
          <a:p>
            <a:r>
              <a:rPr lang="en-US" dirty="0"/>
              <a:t>FYI: this data runs about 6 months to a year behind what is actually happening in the oil refineries. This is due to the time lapse between end of the run time in situ and the date that the materials arrive at Sabin and are tested for carbon. Normal life-cycles for these catalysts are three to five years, but since we are looking at almost 70 different clients, many with multiple locations, there would appear to be little chance that we are simply looking at some sort of repeating cycle or pattern: something is changing.</a:t>
            </a:r>
          </a:p>
          <a:p>
            <a:endParaRPr lang="en-US" dirty="0"/>
          </a:p>
          <a:p>
            <a:endParaRPr lang="en-US" dirty="0"/>
          </a:p>
        </p:txBody>
      </p:sp>
      <p:sp>
        <p:nvSpPr>
          <p:cNvPr id="4" name="Slide Number Placeholder 3">
            <a:extLst>
              <a:ext uri="{FF2B5EF4-FFF2-40B4-BE49-F238E27FC236}">
                <a16:creationId xmlns:a16="http://schemas.microsoft.com/office/drawing/2014/main" id="{740CA417-89B2-648A-2E1D-8B325FE7AC51}"/>
              </a:ext>
            </a:extLst>
          </p:cNvPr>
          <p:cNvSpPr>
            <a:spLocks noGrp="1"/>
          </p:cNvSpPr>
          <p:nvPr>
            <p:ph type="sldNum" sz="quarter" idx="10"/>
          </p:nvPr>
        </p:nvSpPr>
        <p:spPr/>
        <p:txBody>
          <a:bodyPr/>
          <a:lstStyle/>
          <a:p>
            <a:fld id="{C296B85F-F6C8-46C1-8DCC-919269D3B59C}" type="slidenum">
              <a:rPr lang="en-US" smtClean="0"/>
              <a:t>3</a:t>
            </a:fld>
            <a:endParaRPr lang="en-US"/>
          </a:p>
        </p:txBody>
      </p:sp>
    </p:spTree>
    <p:extLst>
      <p:ext uri="{BB962C8B-B14F-4D97-AF65-F5344CB8AC3E}">
        <p14:creationId xmlns:p14="http://schemas.microsoft.com/office/powerpoint/2010/main" val="13344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Kilning?</a:t>
            </a:r>
            <a:br>
              <a:rPr lang="en-US" dirty="0"/>
            </a:br>
            <a:r>
              <a:rPr lang="en-US" dirty="0"/>
              <a:t>Basic sampling theory rightly stresses homogeneity, so there is no getting around the necessity of kilning. The contamination levels within the catalyst, whether they are carbon, moisture, etc. must be eliminated or greatly reduced to make it possible to properly sample. Inaccurate sampling means erroneous precious metal content calculations…which is of course very bad for everyone. Additionally, both hydro- and pyro-metallurgical precious metals recovery methods require low carbon feed for best precious metals recoveries and overall efficiency. </a:t>
            </a:r>
          </a:p>
          <a:p>
            <a:r>
              <a:rPr lang="en-US" dirty="0"/>
              <a:t> </a:t>
            </a:r>
          </a:p>
          <a:p>
            <a:r>
              <a:rPr lang="en-US" dirty="0"/>
              <a:t>Reclaimers are doing what they can to handle this growing need for excessive kilning, i.e. Sabin installing a third kiln in our North Dakota facility and a long-standing 24-7 operation. Sadly, our hopes of catching up are being crushed: the dirty stuff comes in the door faster than it can be processed.</a:t>
            </a:r>
          </a:p>
          <a:p>
            <a:endParaRPr lang="en-US" dirty="0"/>
          </a:p>
          <a:p>
            <a:r>
              <a:rPr lang="en-US" dirty="0"/>
              <a:t>Now let’s talk about the repercussions being felt by the catalyst owners and the PM marketplace by looking at the larger effects on the precious metals return and the market in general. This is the real financial pain behind the scenes…or what I’ve been calling…</a:t>
            </a:r>
          </a:p>
          <a:p>
            <a:endParaRPr lang="en-US" dirty="0"/>
          </a:p>
        </p:txBody>
      </p:sp>
      <p:sp>
        <p:nvSpPr>
          <p:cNvPr id="4" name="Slide Number Placeholder 3"/>
          <p:cNvSpPr>
            <a:spLocks noGrp="1"/>
          </p:cNvSpPr>
          <p:nvPr>
            <p:ph type="sldNum" sz="quarter" idx="10"/>
          </p:nvPr>
        </p:nvSpPr>
        <p:spPr/>
        <p:txBody>
          <a:bodyPr/>
          <a:lstStyle/>
          <a:p>
            <a:fld id="{C296B85F-F6C8-46C1-8DCC-919269D3B59C}" type="slidenum">
              <a:rPr lang="en-US" smtClean="0"/>
              <a:t>4</a:t>
            </a:fld>
            <a:endParaRPr lang="en-US"/>
          </a:p>
        </p:txBody>
      </p:sp>
    </p:spTree>
    <p:extLst>
      <p:ext uri="{BB962C8B-B14F-4D97-AF65-F5344CB8AC3E}">
        <p14:creationId xmlns:p14="http://schemas.microsoft.com/office/powerpoint/2010/main" val="224695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situ pre-burn and the perception of cost savings </a:t>
            </a:r>
            <a:endParaRPr lang="en-US" dirty="0"/>
          </a:p>
          <a:p>
            <a:r>
              <a:rPr lang="en-US" dirty="0"/>
              <a:t>Here are two case studies from separate units of differing catalyst types. Both case studies used the same timeline for the in situ regen. The actual time periods known were an eight hour regen burn and a 6 hour cooling period, but I imagine that there is set up and start protocols and some time to restart afterward, so I’ve rounded it up to a total of 24 hours for discussion purposes. Each unit in the study contained 200K lbs. of catalyst, but different products were being made so the revenue per day varied…and so therefore did the cost:</a:t>
            </a:r>
          </a:p>
          <a:p>
            <a:r>
              <a:rPr lang="en-US" dirty="0"/>
              <a:t> </a:t>
            </a:r>
          </a:p>
          <a:p>
            <a:r>
              <a:rPr lang="en-US" dirty="0"/>
              <a:t>$550K revenue per day reactor = in situ burn at $2.75 per lb.</a:t>
            </a:r>
            <a:br>
              <a:rPr lang="en-US" dirty="0"/>
            </a:br>
            <a:r>
              <a:rPr lang="en-US" dirty="0"/>
              <a:t>$945K revenue per day reactor = in situ burn at $4.73 per lb.</a:t>
            </a:r>
            <a:br>
              <a:rPr lang="en-US" dirty="0"/>
            </a:br>
            <a:r>
              <a:rPr lang="en-US" b="1" dirty="0"/>
              <a:t>Average: $3.74 per lb.</a:t>
            </a:r>
            <a:endParaRPr lang="en-US" dirty="0"/>
          </a:p>
          <a:p>
            <a:r>
              <a:rPr lang="en-US" dirty="0"/>
              <a:t> </a:t>
            </a:r>
          </a:p>
          <a:p>
            <a:r>
              <a:rPr lang="en-US" dirty="0"/>
              <a:t>We could get ourselves into anti-trust thin ice if we start talking about how much all the various precious metals </a:t>
            </a:r>
            <a:r>
              <a:rPr lang="en-US" dirty="0" err="1"/>
              <a:t>reclaimers</a:t>
            </a:r>
            <a:r>
              <a:rPr lang="en-US" dirty="0"/>
              <a:t> charge for kilning, but suffice to say that it is way less than that. It would certainly appear from the front-end view that outsourcing the carbon removal is cost-saving, as it allows a faster refinery return to production. This has led many catalyst users to choose to forego the in situ burn, drop the dirty cat and send it off for kilning at a perceived lower rate. These high levels of coke, carbon, and other contaminants are creating significantly higher operating costs for the </a:t>
            </a:r>
            <a:r>
              <a:rPr lang="en-US" dirty="0" err="1"/>
              <a:t>reclaimers</a:t>
            </a:r>
            <a:r>
              <a:rPr lang="en-US" dirty="0"/>
              <a:t>, not to mention storage issues, etc.</a:t>
            </a:r>
          </a:p>
          <a:p>
            <a:endParaRPr lang="en-US" dirty="0"/>
          </a:p>
        </p:txBody>
      </p:sp>
      <p:sp>
        <p:nvSpPr>
          <p:cNvPr id="4" name="Slide Number Placeholder 3"/>
          <p:cNvSpPr>
            <a:spLocks noGrp="1"/>
          </p:cNvSpPr>
          <p:nvPr>
            <p:ph type="sldNum" sz="quarter" idx="10"/>
          </p:nvPr>
        </p:nvSpPr>
        <p:spPr/>
        <p:txBody>
          <a:bodyPr/>
          <a:lstStyle/>
          <a:p>
            <a:fld id="{C296B85F-F6C8-46C1-8DCC-919269D3B59C}" type="slidenum">
              <a:rPr lang="en-US" smtClean="0"/>
              <a:t>5</a:t>
            </a:fld>
            <a:endParaRPr lang="en-US"/>
          </a:p>
        </p:txBody>
      </p:sp>
    </p:spTree>
    <p:extLst>
      <p:ext uri="{BB962C8B-B14F-4D97-AF65-F5344CB8AC3E}">
        <p14:creationId xmlns:p14="http://schemas.microsoft.com/office/powerpoint/2010/main" val="87316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Carbon Negatives”:</a:t>
            </a:r>
            <a:endParaRPr lang="en-US" sz="1100" dirty="0"/>
          </a:p>
          <a:p>
            <a:r>
              <a:rPr lang="en-US" dirty="0"/>
              <a:t> </a:t>
            </a:r>
            <a:endParaRPr lang="en-US" sz="1100" dirty="0"/>
          </a:p>
          <a:p>
            <a:pPr lvl="0"/>
            <a:r>
              <a:rPr lang="en-US" b="1" dirty="0"/>
              <a:t>Increased wait times for final precious metals return</a:t>
            </a:r>
            <a:br>
              <a:rPr lang="en-US" sz="1100" b="1" dirty="0"/>
            </a:br>
            <a:endParaRPr lang="en-US" sz="1100" b="1" dirty="0"/>
          </a:p>
          <a:p>
            <a:pPr lvl="0"/>
            <a:r>
              <a:rPr lang="en-US" dirty="0"/>
              <a:t>Catalysts that are received clean, that is, with carbon, benzene, moisture, etc. all within acceptable tolerances, can proceed directly to sampling. The typical settlement time for these relatively clean materials (that is, from receipt at the </a:t>
            </a:r>
            <a:r>
              <a:rPr lang="en-US" dirty="0" err="1"/>
              <a:t>reclaimer</a:t>
            </a:r>
            <a:r>
              <a:rPr lang="en-US" dirty="0"/>
              <a:t> facility to final delivery of the precious metal value to the client) is approximately three months. This includes all processing, laboratory analysis of the samples, and final paperwork agreement and execution. These so-called “clean” catalysts may have come from a product line that does not generate carbon, benzene, etc., or they may have been burned in situ (the pre-reclaim burn) or sent out for burn at a specialized vendor before shipping to the precious metals </a:t>
            </a:r>
            <a:r>
              <a:rPr lang="en-US" dirty="0" err="1"/>
              <a:t>reclaimer</a:t>
            </a:r>
            <a:r>
              <a:rPr lang="en-US" dirty="0"/>
              <a:t>.</a:t>
            </a:r>
            <a:endParaRPr lang="en-US" sz="1100" dirty="0"/>
          </a:p>
          <a:p>
            <a:br>
              <a:rPr lang="en-US" dirty="0"/>
            </a:br>
            <a:r>
              <a:rPr lang="en-US" dirty="0"/>
              <a:t>The settlement time when kilning is required is at least twice that long. In some extreme cases, heavily coked catalysts (over 15% or so) require second or third runs through the kilns to reduce the carbon sufficiently. This timeframe includes waiting their turn in line for kilning and the kilning time itself.</a:t>
            </a:r>
            <a:endParaRPr lang="en-US" sz="1100" dirty="0"/>
          </a:p>
          <a:p>
            <a:r>
              <a:rPr lang="en-US" dirty="0"/>
              <a:t> </a:t>
            </a:r>
            <a:endParaRPr lang="en-US" sz="1100" dirty="0"/>
          </a:p>
        </p:txBody>
      </p:sp>
      <p:sp>
        <p:nvSpPr>
          <p:cNvPr id="4" name="Slide Number Placeholder 3"/>
          <p:cNvSpPr>
            <a:spLocks noGrp="1"/>
          </p:cNvSpPr>
          <p:nvPr>
            <p:ph type="sldNum" sz="quarter" idx="10"/>
          </p:nvPr>
        </p:nvSpPr>
        <p:spPr/>
        <p:txBody>
          <a:bodyPr/>
          <a:lstStyle/>
          <a:p>
            <a:fld id="{C296B85F-F6C8-46C1-8DCC-919269D3B59C}" type="slidenum">
              <a:rPr lang="en-US" smtClean="0"/>
              <a:t>6</a:t>
            </a:fld>
            <a:endParaRPr lang="en-US"/>
          </a:p>
        </p:txBody>
      </p:sp>
    </p:spTree>
    <p:extLst>
      <p:ext uri="{BB962C8B-B14F-4D97-AF65-F5344CB8AC3E}">
        <p14:creationId xmlns:p14="http://schemas.microsoft.com/office/powerpoint/2010/main" val="125947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835C8-1405-6D1A-015C-E1A691BB8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ECE82-2A5C-EB94-75BD-0AAE6442F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230A2-344F-2B8C-9074-283A006A68B3}"/>
              </a:ext>
            </a:extLst>
          </p:cNvPr>
          <p:cNvSpPr>
            <a:spLocks noGrp="1"/>
          </p:cNvSpPr>
          <p:nvPr>
            <p:ph type="body" idx="1"/>
          </p:nvPr>
        </p:nvSpPr>
        <p:spPr/>
        <p:txBody>
          <a:bodyPr/>
          <a:lstStyle/>
          <a:p>
            <a:r>
              <a:rPr lang="en-US" b="1" dirty="0"/>
              <a:t>“The Carbon Negatives”:</a:t>
            </a:r>
            <a:endParaRPr lang="en-US" sz="1100" dirty="0"/>
          </a:p>
          <a:p>
            <a:r>
              <a:rPr lang="en-US" dirty="0"/>
              <a:t> </a:t>
            </a:r>
            <a:endParaRPr lang="en-US" sz="1100" dirty="0"/>
          </a:p>
          <a:p>
            <a:pPr lvl="0"/>
            <a:r>
              <a:rPr lang="en-US" b="1" dirty="0"/>
              <a:t>Lease costs skyrocket</a:t>
            </a:r>
            <a:endParaRPr lang="en-US" dirty="0"/>
          </a:p>
          <a:p>
            <a:pPr lvl="1"/>
            <a:endParaRPr lang="en-US" dirty="0"/>
          </a:p>
          <a:p>
            <a:r>
              <a:rPr lang="en-US" dirty="0"/>
              <a:t>The lease rates for platinum and palladium have been steady at 1 to 3% for decades, with an occasional, easily-explained blip. For example, when two nickel mines flooded in Russia years ago, palladium prices and lease rates jumped; then they returned to what was considered ‘normal’. At these low-impact rates, the users and refiners of platinum and palladium traditionally treated the lease expense as just “the cost of doing business”.</a:t>
            </a:r>
          </a:p>
          <a:p>
            <a:endParaRPr lang="en-US" dirty="0"/>
          </a:p>
          <a:p>
            <a:r>
              <a:rPr lang="en-US" dirty="0"/>
              <a:t>The main driver is the supply squeeze, that is, the physical availability of precious metals, lease rates have become extremely volatile of late. If we stick with our previous examples of 200,000 lbs. of Pt catalyst, there will typically be around 7300 troy ounce of platinum contained. With platinum averaging US $1300 per ounce this summer, even just a six-month lease would now cost over $800K.</a:t>
            </a:r>
          </a:p>
          <a:p>
            <a:endParaRPr lang="en-US" dirty="0"/>
          </a:p>
          <a:p>
            <a:r>
              <a:rPr lang="en-US" dirty="0"/>
              <a:t>Imagine if your procurement department urgently needed to renew a lease when the spike hit 55% in mid-July! </a:t>
            </a:r>
          </a:p>
          <a:p>
            <a:endParaRPr lang="en-US" dirty="0"/>
          </a:p>
        </p:txBody>
      </p:sp>
      <p:sp>
        <p:nvSpPr>
          <p:cNvPr id="4" name="Slide Number Placeholder 3">
            <a:extLst>
              <a:ext uri="{FF2B5EF4-FFF2-40B4-BE49-F238E27FC236}">
                <a16:creationId xmlns:a16="http://schemas.microsoft.com/office/drawing/2014/main" id="{CA198757-ADB9-B3BE-B677-3698D9134AD2}"/>
              </a:ext>
            </a:extLst>
          </p:cNvPr>
          <p:cNvSpPr>
            <a:spLocks noGrp="1"/>
          </p:cNvSpPr>
          <p:nvPr>
            <p:ph type="sldNum" sz="quarter" idx="10"/>
          </p:nvPr>
        </p:nvSpPr>
        <p:spPr/>
        <p:txBody>
          <a:bodyPr/>
          <a:lstStyle/>
          <a:p>
            <a:fld id="{C296B85F-F6C8-46C1-8DCC-919269D3B59C}" type="slidenum">
              <a:rPr lang="en-US" smtClean="0"/>
              <a:t>7</a:t>
            </a:fld>
            <a:endParaRPr lang="en-US" dirty="0"/>
          </a:p>
        </p:txBody>
      </p:sp>
    </p:spTree>
    <p:extLst>
      <p:ext uri="{BB962C8B-B14F-4D97-AF65-F5344CB8AC3E}">
        <p14:creationId xmlns:p14="http://schemas.microsoft.com/office/powerpoint/2010/main" val="96395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B69F4-75F9-6549-A8F6-AFDDC04FE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DCB2F-23A4-EAE5-6201-FF0F04437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83EAD-333F-EAD4-0D77-C12769C14F16}"/>
              </a:ext>
            </a:extLst>
          </p:cNvPr>
          <p:cNvSpPr>
            <a:spLocks noGrp="1"/>
          </p:cNvSpPr>
          <p:nvPr>
            <p:ph type="body" idx="1"/>
          </p:nvPr>
        </p:nvSpPr>
        <p:spPr/>
        <p:txBody>
          <a:bodyPr/>
          <a:lstStyle/>
          <a:p>
            <a:r>
              <a:rPr lang="en-US" b="1" dirty="0"/>
              <a:t>In situ pre-burn and the perception of cost savings</a:t>
            </a:r>
          </a:p>
          <a:p>
            <a:endParaRPr lang="en-US" dirty="0"/>
          </a:p>
          <a:p>
            <a:r>
              <a:rPr lang="en-US" dirty="0"/>
              <a:t>Here are two case studies from separate units of differing functionality. Both case studies used the same timeline for the in situ regen. The actual time periods known were an eight hour regen burn and a 6 hour cooling period, but surely there are set up and start protocols and some time to restart afterward, so </a:t>
            </a:r>
            <a:r>
              <a:rPr lang="en-US"/>
              <a:t>we’re rounding </a:t>
            </a:r>
            <a:r>
              <a:rPr lang="en-US" dirty="0"/>
              <a:t>up to a total of 24 hours for discussion purposes. Each unit in the study contained 200K lbs. of catalyst, but different products were being made so the revenue per day varied…and so therefore did the cost:</a:t>
            </a:r>
          </a:p>
          <a:p>
            <a:r>
              <a:rPr lang="en-US" dirty="0"/>
              <a:t> </a:t>
            </a:r>
          </a:p>
          <a:p>
            <a:r>
              <a:rPr lang="en-US" dirty="0"/>
              <a:t>$550K revenue per day reactor = in situ burn at $2.75 per lb.</a:t>
            </a:r>
            <a:br>
              <a:rPr lang="en-US" dirty="0"/>
            </a:br>
            <a:r>
              <a:rPr lang="en-US" dirty="0"/>
              <a:t>$945K revenue per day reactor = in situ burn at $4.73 per lb.</a:t>
            </a:r>
            <a:br>
              <a:rPr lang="en-US" dirty="0"/>
            </a:br>
            <a:r>
              <a:rPr lang="en-US" b="1" dirty="0"/>
              <a:t>Average: $3.74 per lb.</a:t>
            </a:r>
            <a:endParaRPr lang="en-US" dirty="0"/>
          </a:p>
          <a:p>
            <a:r>
              <a:rPr lang="en-US" dirty="0"/>
              <a:t> </a:t>
            </a:r>
          </a:p>
          <a:p>
            <a:r>
              <a:rPr lang="en-US" dirty="0"/>
              <a:t>We could get ourselves into anti-trust thin ice if we start talking about how much all the various precious metals </a:t>
            </a:r>
            <a:r>
              <a:rPr lang="en-US" dirty="0" err="1"/>
              <a:t>reclaimers</a:t>
            </a:r>
            <a:r>
              <a:rPr lang="en-US" dirty="0"/>
              <a:t> charge for kilning, but suffice to say that it is way less than that. It would certainly appear from the front-end view that outsourcing the carbon removal is cost-saving, as it allows a faster refinery return to production. This has led many catalyst users to choose to forego the in situ burn, drop the dirty cat and send it off for kilning at a much lower rate. These high levels of coke, carbon, and other contaminants are creating significantly higher operating costs for the </a:t>
            </a:r>
            <a:r>
              <a:rPr lang="en-US" dirty="0" err="1"/>
              <a:t>reclaimers</a:t>
            </a:r>
            <a:r>
              <a:rPr lang="en-US" dirty="0"/>
              <a:t>, not to mention storage issues, etc.</a:t>
            </a:r>
          </a:p>
          <a:p>
            <a:endParaRPr lang="en-US" dirty="0"/>
          </a:p>
        </p:txBody>
      </p:sp>
      <p:sp>
        <p:nvSpPr>
          <p:cNvPr id="4" name="Slide Number Placeholder 3">
            <a:extLst>
              <a:ext uri="{FF2B5EF4-FFF2-40B4-BE49-F238E27FC236}">
                <a16:creationId xmlns:a16="http://schemas.microsoft.com/office/drawing/2014/main" id="{ECF900FE-3446-EF4E-6E02-3F3BC1EBB052}"/>
              </a:ext>
            </a:extLst>
          </p:cNvPr>
          <p:cNvSpPr>
            <a:spLocks noGrp="1"/>
          </p:cNvSpPr>
          <p:nvPr>
            <p:ph type="sldNum" sz="quarter" idx="10"/>
          </p:nvPr>
        </p:nvSpPr>
        <p:spPr/>
        <p:txBody>
          <a:bodyPr/>
          <a:lstStyle/>
          <a:p>
            <a:fld id="{C296B85F-F6C8-46C1-8DCC-919269D3B59C}" type="slidenum">
              <a:rPr lang="en-US" smtClean="0"/>
              <a:t>8</a:t>
            </a:fld>
            <a:endParaRPr lang="en-US"/>
          </a:p>
        </p:txBody>
      </p:sp>
    </p:spTree>
    <p:extLst>
      <p:ext uri="{BB962C8B-B14F-4D97-AF65-F5344CB8AC3E}">
        <p14:creationId xmlns:p14="http://schemas.microsoft.com/office/powerpoint/2010/main" val="41675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3725-ED46-27C1-0E0A-677EE2E97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DCFA4-FC5E-9EC2-D112-7492C38CD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2CF9D-5DD6-B188-5357-8CE34D623432}"/>
              </a:ext>
            </a:extLst>
          </p:cNvPr>
          <p:cNvSpPr>
            <a:spLocks noGrp="1"/>
          </p:cNvSpPr>
          <p:nvPr>
            <p:ph type="body" idx="1"/>
          </p:nvPr>
        </p:nvSpPr>
        <p:spPr/>
        <p:txBody>
          <a:bodyPr/>
          <a:lstStyle/>
          <a:p>
            <a:r>
              <a:rPr lang="en-US" b="1" dirty="0"/>
              <a:t>The Real Equation 1</a:t>
            </a:r>
          </a:p>
          <a:p>
            <a:endParaRPr lang="en-US" dirty="0"/>
          </a:p>
          <a:p>
            <a:r>
              <a:rPr lang="en-US" dirty="0"/>
              <a:t>Comparing the two options on the less-profitable reactor, and estimating a six-month lease extension for kiln time, we see that the client could have saved approximately $500K by conducting the in-situ burn. Obviously, these are all estimates and examples of current interest rates, but it illustrates the point.</a:t>
            </a:r>
          </a:p>
        </p:txBody>
      </p:sp>
      <p:sp>
        <p:nvSpPr>
          <p:cNvPr id="4" name="Slide Number Placeholder 3">
            <a:extLst>
              <a:ext uri="{FF2B5EF4-FFF2-40B4-BE49-F238E27FC236}">
                <a16:creationId xmlns:a16="http://schemas.microsoft.com/office/drawing/2014/main" id="{3F5A9C3B-EF27-44B7-638E-79F77205F32D}"/>
              </a:ext>
            </a:extLst>
          </p:cNvPr>
          <p:cNvSpPr>
            <a:spLocks noGrp="1"/>
          </p:cNvSpPr>
          <p:nvPr>
            <p:ph type="sldNum" sz="quarter" idx="10"/>
          </p:nvPr>
        </p:nvSpPr>
        <p:spPr/>
        <p:txBody>
          <a:bodyPr/>
          <a:lstStyle/>
          <a:p>
            <a:fld id="{C296B85F-F6C8-46C1-8DCC-919269D3B59C}" type="slidenum">
              <a:rPr lang="en-US" smtClean="0"/>
              <a:t>9</a:t>
            </a:fld>
            <a:endParaRPr lang="en-US"/>
          </a:p>
        </p:txBody>
      </p:sp>
    </p:spTree>
    <p:extLst>
      <p:ext uri="{BB962C8B-B14F-4D97-AF65-F5344CB8AC3E}">
        <p14:creationId xmlns:p14="http://schemas.microsoft.com/office/powerpoint/2010/main" val="189194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168994-1E7A-4CDA-9B7F-8539AD0B2E3C}"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92404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68994-1E7A-4CDA-9B7F-8539AD0B2E3C}"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315192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68994-1E7A-4CDA-9B7F-8539AD0B2E3C}"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108331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68994-1E7A-4CDA-9B7F-8539AD0B2E3C}"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58195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68994-1E7A-4CDA-9B7F-8539AD0B2E3C}"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247594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68994-1E7A-4CDA-9B7F-8539AD0B2E3C}"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15794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68994-1E7A-4CDA-9B7F-8539AD0B2E3C}"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211705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68994-1E7A-4CDA-9B7F-8539AD0B2E3C}"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173939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68994-1E7A-4CDA-9B7F-8539AD0B2E3C}"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181601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68994-1E7A-4CDA-9B7F-8539AD0B2E3C}"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47694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68994-1E7A-4CDA-9B7F-8539AD0B2E3C}"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CB05-BDDB-4211-9B6F-2D898703ABDB}" type="slidenum">
              <a:rPr lang="en-US" smtClean="0"/>
              <a:t>‹#›</a:t>
            </a:fld>
            <a:endParaRPr lang="en-US"/>
          </a:p>
        </p:txBody>
      </p:sp>
    </p:spTree>
    <p:extLst>
      <p:ext uri="{BB962C8B-B14F-4D97-AF65-F5344CB8AC3E}">
        <p14:creationId xmlns:p14="http://schemas.microsoft.com/office/powerpoint/2010/main" val="385095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68994-1E7A-4CDA-9B7F-8539AD0B2E3C}" type="datetimeFigureOut">
              <a:rPr lang="en-US" smtClean="0"/>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4CB05-BDDB-4211-9B6F-2D898703ABDB}" type="slidenum">
              <a:rPr lang="en-US" smtClean="0"/>
              <a:t>‹#›</a:t>
            </a:fld>
            <a:endParaRPr lang="en-US"/>
          </a:p>
        </p:txBody>
      </p:sp>
    </p:spTree>
    <p:extLst>
      <p:ext uri="{BB962C8B-B14F-4D97-AF65-F5344CB8AC3E}">
        <p14:creationId xmlns:p14="http://schemas.microsoft.com/office/powerpoint/2010/main" val="60975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txBox="1">
            <a:spLocks/>
          </p:cNvSpPr>
          <p:nvPr/>
        </p:nvSpPr>
        <p:spPr>
          <a:xfrm>
            <a:off x="457200" y="5715000"/>
            <a:ext cx="2880318" cy="5596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400" dirty="0"/>
              <a:t>Bradford Cook</a:t>
            </a:r>
            <a:br>
              <a:rPr lang="de-DE" sz="1400" dirty="0"/>
            </a:br>
            <a:r>
              <a:rPr lang="de-DE" sz="1400" dirty="0"/>
              <a:t>Vice President – Sales and Marketing</a:t>
            </a:r>
            <a:br>
              <a:rPr lang="de-DE" sz="1400" dirty="0"/>
            </a:br>
            <a:r>
              <a:rPr lang="de-DE" sz="1400" dirty="0"/>
              <a:t>Sabin Metal Corporation</a:t>
            </a:r>
            <a:br>
              <a:rPr lang="de-DE" sz="1400" dirty="0"/>
            </a:br>
            <a:r>
              <a:rPr lang="de-DE" sz="1400" dirty="0"/>
              <a:t>bcook@sabinmetal.com</a:t>
            </a:r>
          </a:p>
        </p:txBody>
      </p:sp>
      <p:sp>
        <p:nvSpPr>
          <p:cNvPr id="6" name="Textplatzhalter 3"/>
          <p:cNvSpPr txBox="1">
            <a:spLocks/>
          </p:cNvSpPr>
          <p:nvPr/>
        </p:nvSpPr>
        <p:spPr>
          <a:xfrm>
            <a:off x="457200" y="5257800"/>
            <a:ext cx="6948772" cy="3508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The Carbon Negatives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3461"/>
            <a:ext cx="7313637" cy="4878139"/>
          </a:xfrm>
          <a:prstGeom prst="rect">
            <a:avLst/>
          </a:prstGeom>
        </p:spPr>
      </p:pic>
      <p:pic>
        <p:nvPicPr>
          <p:cNvPr id="3" name="Google Shape;14;p43">
            <a:extLst>
              <a:ext uri="{FF2B5EF4-FFF2-40B4-BE49-F238E27FC236}">
                <a16:creationId xmlns:a16="http://schemas.microsoft.com/office/drawing/2014/main" id="{8816B52A-F1A5-9425-C4AD-5542DA3B7564}"/>
              </a:ext>
            </a:extLst>
          </p:cNvPr>
          <p:cNvPicPr preferRelativeResize="0"/>
          <p:nvPr/>
        </p:nvPicPr>
        <p:blipFill rotWithShape="1">
          <a:blip r:embed="rId4">
            <a:alphaModFix/>
          </a:blip>
          <a:srcRect/>
          <a:stretch/>
        </p:blipFill>
        <p:spPr>
          <a:xfrm>
            <a:off x="3987800" y="6159500"/>
            <a:ext cx="4699000" cy="469900"/>
          </a:xfrm>
          <a:prstGeom prst="rect">
            <a:avLst/>
          </a:prstGeom>
          <a:noFill/>
          <a:ln>
            <a:noFill/>
          </a:ln>
        </p:spPr>
      </p:pic>
    </p:spTree>
    <p:extLst>
      <p:ext uri="{BB962C8B-B14F-4D97-AF65-F5344CB8AC3E}">
        <p14:creationId xmlns:p14="http://schemas.microsoft.com/office/powerpoint/2010/main" val="265461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5B500-B6FD-BB84-2476-BCBA3D5C5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ADFF0-1ED5-5BD1-753D-8AB3CE35AABE}"/>
              </a:ext>
            </a:extLst>
          </p:cNvPr>
          <p:cNvSpPr>
            <a:spLocks noGrp="1"/>
          </p:cNvSpPr>
          <p:nvPr>
            <p:ph type="title"/>
          </p:nvPr>
        </p:nvSpPr>
        <p:spPr/>
        <p:txBody>
          <a:bodyPr>
            <a:normAutofit fontScale="90000"/>
          </a:bodyPr>
          <a:lstStyle/>
          <a:p>
            <a:pPr algn="l"/>
            <a:r>
              <a:rPr lang="en-US" sz="4000" dirty="0"/>
              <a:t>In Situ Burning and the Perception of Cost Savings $945K/day reactor…new thinking</a:t>
            </a:r>
          </a:p>
        </p:txBody>
      </p:sp>
      <p:sp>
        <p:nvSpPr>
          <p:cNvPr id="3" name="Content Placeholder 2">
            <a:extLst>
              <a:ext uri="{FF2B5EF4-FFF2-40B4-BE49-F238E27FC236}">
                <a16:creationId xmlns:a16="http://schemas.microsoft.com/office/drawing/2014/main" id="{A6D6C5F7-84B9-12E8-8D00-7F07B47C3D8C}"/>
              </a:ext>
            </a:extLst>
          </p:cNvPr>
          <p:cNvSpPr>
            <a:spLocks noGrp="1"/>
          </p:cNvSpPr>
          <p:nvPr>
            <p:ph idx="1"/>
          </p:nvPr>
        </p:nvSpPr>
        <p:spPr>
          <a:xfrm>
            <a:off x="457200" y="1722437"/>
            <a:ext cx="8229600" cy="4525963"/>
          </a:xfrm>
        </p:spPr>
        <p:txBody>
          <a:bodyPr>
            <a:normAutofit fontScale="85000" lnSpcReduction="20000"/>
          </a:bodyPr>
          <a:lstStyle/>
          <a:p>
            <a:pPr>
              <a:buFont typeface="Wingdings" panose="05000000000000000000" pitchFamily="2" charset="2"/>
              <a:buChar char="§"/>
            </a:pPr>
            <a:r>
              <a:rPr lang="en-US" sz="2600" dirty="0"/>
              <a:t>No in-situ burn (‘drop it dirty’)</a:t>
            </a:r>
          </a:p>
          <a:p>
            <a:pPr>
              <a:buFont typeface="Wingdings" panose="05000000000000000000" pitchFamily="2" charset="2"/>
              <a:buChar char="§"/>
            </a:pPr>
            <a:r>
              <a:rPr lang="en-US" sz="2600" dirty="0"/>
              <a:t>Reclaimer kiln charges = ~$300K</a:t>
            </a:r>
          </a:p>
          <a:p>
            <a:pPr>
              <a:buFont typeface="Wingdings" panose="05000000000000000000" pitchFamily="2" charset="2"/>
              <a:buChar char="§"/>
            </a:pPr>
            <a:r>
              <a:rPr lang="en-US" sz="2600" dirty="0"/>
              <a:t>Extended Lease cost ~$783K</a:t>
            </a:r>
          </a:p>
          <a:p>
            <a:pPr lvl="2">
              <a:buFont typeface="Wingdings" panose="05000000000000000000" pitchFamily="2" charset="2"/>
              <a:buChar char="§"/>
            </a:pPr>
            <a:r>
              <a:rPr lang="en-US" sz="1900" dirty="0"/>
              <a:t>200K </a:t>
            </a:r>
            <a:r>
              <a:rPr lang="en-US" sz="1900" dirty="0" err="1"/>
              <a:t>lbs</a:t>
            </a:r>
            <a:r>
              <a:rPr lang="en-US" sz="1900" dirty="0"/>
              <a:t> avg cat = ~7300 troy ounces Pt</a:t>
            </a:r>
          </a:p>
          <a:p>
            <a:pPr lvl="2">
              <a:buFont typeface="Wingdings" panose="05000000000000000000" pitchFamily="2" charset="2"/>
              <a:buChar char="§"/>
            </a:pPr>
            <a:r>
              <a:rPr lang="en-US" sz="1900" dirty="0"/>
              <a:t>7300 </a:t>
            </a:r>
            <a:r>
              <a:rPr lang="en-US" sz="1900" dirty="0" err="1"/>
              <a:t>t.o.</a:t>
            </a:r>
            <a:r>
              <a:rPr lang="en-US" sz="1900" dirty="0"/>
              <a:t> 6 months </a:t>
            </a:r>
            <a:r>
              <a:rPr lang="en-US" sz="1900" dirty="0" err="1"/>
              <a:t>add’l</a:t>
            </a:r>
            <a:r>
              <a:rPr lang="en-US" sz="1900" dirty="0"/>
              <a:t> lease at 16% = $783K</a:t>
            </a:r>
          </a:p>
          <a:p>
            <a:pPr>
              <a:buFont typeface="Wingdings" panose="05000000000000000000" pitchFamily="2" charset="2"/>
              <a:buChar char="§"/>
            </a:pPr>
            <a:r>
              <a:rPr lang="en-US" sz="2600" b="1" dirty="0"/>
              <a:t>Total = $1.08 million*</a:t>
            </a:r>
            <a:endParaRPr lang="en-US" sz="1900" b="1" dirty="0"/>
          </a:p>
          <a:p>
            <a:pPr marL="0" indent="0" algn="ctr">
              <a:buNone/>
            </a:pPr>
            <a:r>
              <a:rPr lang="en-US" sz="2600" dirty="0"/>
              <a:t>Vs.</a:t>
            </a:r>
            <a:br>
              <a:rPr lang="en-US" sz="2600" dirty="0"/>
            </a:br>
            <a:endParaRPr lang="en-US" sz="1100" dirty="0"/>
          </a:p>
          <a:p>
            <a:pPr>
              <a:buFont typeface="Wingdings" panose="05000000000000000000" pitchFamily="2" charset="2"/>
              <a:buChar char="§"/>
            </a:pPr>
            <a:r>
              <a:rPr lang="en-US" sz="2600" dirty="0"/>
              <a:t>In-situ burn = one lost production day</a:t>
            </a:r>
          </a:p>
          <a:p>
            <a:pPr>
              <a:buFont typeface="Wingdings" panose="05000000000000000000" pitchFamily="2" charset="2"/>
              <a:buChar char="§"/>
            </a:pPr>
            <a:r>
              <a:rPr lang="en-US" sz="2600" dirty="0"/>
              <a:t>No kiln charges at reclaim</a:t>
            </a:r>
          </a:p>
          <a:p>
            <a:pPr>
              <a:buFont typeface="Wingdings" panose="05000000000000000000" pitchFamily="2" charset="2"/>
              <a:buChar char="§"/>
            </a:pPr>
            <a:r>
              <a:rPr lang="en-US" sz="2600" dirty="0"/>
              <a:t>No </a:t>
            </a:r>
            <a:r>
              <a:rPr lang="en-US" sz="2600" dirty="0" err="1"/>
              <a:t>add’l</a:t>
            </a:r>
            <a:r>
              <a:rPr lang="en-US" sz="2600" dirty="0"/>
              <a:t> lease cost</a:t>
            </a:r>
          </a:p>
          <a:p>
            <a:pPr>
              <a:buFont typeface="Wingdings" panose="05000000000000000000" pitchFamily="2" charset="2"/>
              <a:buChar char="§"/>
            </a:pPr>
            <a:r>
              <a:rPr lang="en-US" sz="2600" b="1" dirty="0"/>
              <a:t>Total =$945K lost revenue*</a:t>
            </a:r>
          </a:p>
          <a:p>
            <a:pPr marL="0" indent="0">
              <a:buNone/>
            </a:pPr>
            <a:endParaRPr lang="en-US" sz="2600" dirty="0"/>
          </a:p>
          <a:p>
            <a:pPr marL="0" indent="0">
              <a:buNone/>
            </a:pPr>
            <a:r>
              <a:rPr lang="en-US" sz="1900" dirty="0"/>
              <a:t>*Shutdown and restart costs not included as they should be equal in each scenario </a:t>
            </a:r>
          </a:p>
          <a:p>
            <a:pPr marL="0" indent="0">
              <a:buNone/>
            </a:pPr>
            <a:endParaRPr lang="en-US" sz="1400" dirty="0"/>
          </a:p>
          <a:p>
            <a:pPr marL="0" indent="0">
              <a:buNone/>
            </a:pPr>
            <a:endParaRPr lang="en-US" sz="1600" dirty="0"/>
          </a:p>
          <a:p>
            <a:pPr lvl="1">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pic>
        <p:nvPicPr>
          <p:cNvPr id="5" name="Google Shape;14;p43">
            <a:extLst>
              <a:ext uri="{FF2B5EF4-FFF2-40B4-BE49-F238E27FC236}">
                <a16:creationId xmlns:a16="http://schemas.microsoft.com/office/drawing/2014/main" id="{445EFD17-1307-719B-DD46-7C495F3981F6}"/>
              </a:ext>
            </a:extLst>
          </p:cNvPr>
          <p:cNvPicPr preferRelativeResize="0"/>
          <p:nvPr/>
        </p:nvPicPr>
        <p:blipFill rotWithShape="1">
          <a:blip r:embed="rId3">
            <a:alphaModFix/>
          </a:blip>
          <a:srcRect/>
          <a:stretch/>
        </p:blipFill>
        <p:spPr>
          <a:xfrm>
            <a:off x="5410200" y="6248401"/>
            <a:ext cx="3429001" cy="334961"/>
          </a:xfrm>
          <a:prstGeom prst="rect">
            <a:avLst/>
          </a:prstGeom>
          <a:noFill/>
          <a:ln>
            <a:noFill/>
          </a:ln>
        </p:spPr>
      </p:pic>
    </p:spTree>
    <p:extLst>
      <p:ext uri="{BB962C8B-B14F-4D97-AF65-F5344CB8AC3E}">
        <p14:creationId xmlns:p14="http://schemas.microsoft.com/office/powerpoint/2010/main" val="23735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Call to Action:</a:t>
            </a:r>
          </a:p>
        </p:txBody>
      </p:sp>
      <p:sp>
        <p:nvSpPr>
          <p:cNvPr id="3" name="Content Placeholder 2"/>
          <p:cNvSpPr>
            <a:spLocks noGrp="1"/>
          </p:cNvSpPr>
          <p:nvPr>
            <p:ph idx="1"/>
          </p:nvPr>
        </p:nvSpPr>
        <p:spPr>
          <a:xfrm>
            <a:off x="457200" y="1371600"/>
            <a:ext cx="8229600" cy="4525963"/>
          </a:xfrm>
        </p:spPr>
        <p:txBody>
          <a:bodyPr>
            <a:normAutofit/>
          </a:bodyPr>
          <a:lstStyle/>
          <a:p>
            <a:r>
              <a:rPr lang="en-US" dirty="0"/>
              <a:t>More reclaimers/more kilns</a:t>
            </a:r>
          </a:p>
          <a:p>
            <a:r>
              <a:rPr lang="en-US" dirty="0"/>
              <a:t>Reclaimers increase kiln charges to near level of in-situ burn costs</a:t>
            </a:r>
          </a:p>
          <a:p>
            <a:r>
              <a:rPr lang="en-US" b="1" i="1" dirty="0"/>
              <a:t>Compare true costs and start in-situ burning when it makes financial sense</a:t>
            </a:r>
          </a:p>
          <a:p>
            <a:pPr lvl="1"/>
            <a:r>
              <a:rPr lang="en-US" dirty="0"/>
              <a:t>Internal meetings to discuss clarity on overall costs of doing in-situ burn</a:t>
            </a:r>
          </a:p>
          <a:p>
            <a:pPr lvl="1"/>
            <a:r>
              <a:rPr lang="en-US" dirty="0"/>
              <a:t>Share this presentation</a:t>
            </a:r>
          </a:p>
        </p:txBody>
      </p:sp>
      <p:pic>
        <p:nvPicPr>
          <p:cNvPr id="5" name="Google Shape;14;p43">
            <a:extLst>
              <a:ext uri="{FF2B5EF4-FFF2-40B4-BE49-F238E27FC236}">
                <a16:creationId xmlns:a16="http://schemas.microsoft.com/office/drawing/2014/main" id="{55AFFD87-B7DB-39FA-14C3-C7EBFE0A3BBC}"/>
              </a:ext>
            </a:extLst>
          </p:cNvPr>
          <p:cNvPicPr preferRelativeResize="0"/>
          <p:nvPr/>
        </p:nvPicPr>
        <p:blipFill rotWithShape="1">
          <a:blip r:embed="rId3">
            <a:alphaModFix/>
          </a:blip>
          <a:srcRect/>
          <a:stretch/>
        </p:blipFill>
        <p:spPr>
          <a:xfrm>
            <a:off x="5562600" y="152400"/>
            <a:ext cx="3429001" cy="334961"/>
          </a:xfrm>
          <a:prstGeom prst="rect">
            <a:avLst/>
          </a:prstGeom>
          <a:noFill/>
          <a:ln>
            <a:noFill/>
          </a:ln>
        </p:spPr>
      </p:pic>
    </p:spTree>
    <p:extLst>
      <p:ext uri="{BB962C8B-B14F-4D97-AF65-F5344CB8AC3E}">
        <p14:creationId xmlns:p14="http://schemas.microsoft.com/office/powerpoint/2010/main" val="105135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3"/>
          <p:cNvSpPr txBox="1">
            <a:spLocks/>
          </p:cNvSpPr>
          <p:nvPr/>
        </p:nvSpPr>
        <p:spPr>
          <a:xfrm>
            <a:off x="6800506" y="4863608"/>
            <a:ext cx="1870223" cy="2417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a:t>The Carbon Negatives</a:t>
            </a:r>
            <a:endParaRPr lang="de-DE" sz="1400" b="1" dirty="0"/>
          </a:p>
        </p:txBody>
      </p:sp>
      <p:sp>
        <p:nvSpPr>
          <p:cNvPr id="6" name="Textplatzhalter 4"/>
          <p:cNvSpPr txBox="1">
            <a:spLocks/>
          </p:cNvSpPr>
          <p:nvPr/>
        </p:nvSpPr>
        <p:spPr>
          <a:xfrm>
            <a:off x="6800507" y="5138601"/>
            <a:ext cx="2044986" cy="347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400" dirty="0">
                <a:latin typeface="+mj-lt"/>
              </a:rPr>
              <a:t>Bradford Cook</a:t>
            </a:r>
            <a:br>
              <a:rPr lang="de-DE" sz="1400" dirty="0">
                <a:latin typeface="+mj-lt"/>
              </a:rPr>
            </a:br>
            <a:r>
              <a:rPr lang="de-DE" sz="1400" dirty="0">
                <a:latin typeface="+mj-lt"/>
              </a:rPr>
              <a:t>bcook@sabinmetal.com</a:t>
            </a:r>
            <a:br>
              <a:rPr lang="de-DE" sz="1400" dirty="0">
                <a:latin typeface="+mj-lt"/>
              </a:rPr>
            </a:br>
            <a:r>
              <a:rPr lang="de-DE" sz="1400" dirty="0">
                <a:latin typeface="+mj-lt"/>
              </a:rPr>
              <a:t>Sabin Metal Corporation</a:t>
            </a:r>
            <a:br>
              <a:rPr lang="de-DE" sz="1400" dirty="0">
                <a:latin typeface="+mj-lt"/>
              </a:rPr>
            </a:br>
            <a:endParaRPr lang="de-DE" sz="1400" dirty="0">
              <a:latin typeface="+mj-lt"/>
            </a:endParaRPr>
          </a:p>
        </p:txBody>
      </p:sp>
      <p:sp>
        <p:nvSpPr>
          <p:cNvPr id="8" name="TextBox 7"/>
          <p:cNvSpPr txBox="1"/>
          <p:nvPr/>
        </p:nvSpPr>
        <p:spPr>
          <a:xfrm>
            <a:off x="2985162" y="2863044"/>
            <a:ext cx="3159351" cy="1404156"/>
          </a:xfrm>
          <a:prstGeom prst="rect">
            <a:avLst/>
          </a:prstGeom>
          <a:noFill/>
        </p:spPr>
        <p:txBody>
          <a:bodyPr wrap="square" lIns="0" tIns="0" rIns="0" bIns="0" rtlCol="0">
            <a:noAutofit/>
          </a:bodyPr>
          <a:lstStyle/>
          <a:p>
            <a:pPr algn="ctr">
              <a:lnSpc>
                <a:spcPct val="105000"/>
              </a:lnSpc>
            </a:pPr>
            <a:r>
              <a:rPr lang="en-US" sz="4000" dirty="0">
                <a:latin typeface="Arial" pitchFamily="34" charset="0"/>
                <a:cs typeface="Arial" pitchFamily="34" charset="0"/>
              </a:rPr>
              <a:t>Thanks</a:t>
            </a:r>
          </a:p>
          <a:p>
            <a:pPr algn="ctr">
              <a:lnSpc>
                <a:spcPct val="105000"/>
              </a:lnSpc>
            </a:pPr>
            <a:endParaRPr lang="en-US" sz="4000" dirty="0">
              <a:latin typeface="Arial" pitchFamily="34" charset="0"/>
              <a:cs typeface="Arial" pitchFamily="34" charset="0"/>
            </a:endParaRPr>
          </a:p>
        </p:txBody>
      </p:sp>
      <p:pic>
        <p:nvPicPr>
          <p:cNvPr id="2" name="Google Shape;14;p43">
            <a:extLst>
              <a:ext uri="{FF2B5EF4-FFF2-40B4-BE49-F238E27FC236}">
                <a16:creationId xmlns:a16="http://schemas.microsoft.com/office/drawing/2014/main" id="{9D99216E-818F-6A90-1751-9097F9CC310F}"/>
              </a:ext>
            </a:extLst>
          </p:cNvPr>
          <p:cNvPicPr preferRelativeResize="0"/>
          <p:nvPr/>
        </p:nvPicPr>
        <p:blipFill rotWithShape="1">
          <a:blip r:embed="rId3">
            <a:alphaModFix/>
          </a:blip>
          <a:srcRect/>
          <a:stretch/>
        </p:blipFill>
        <p:spPr>
          <a:xfrm>
            <a:off x="5562600" y="152400"/>
            <a:ext cx="3429001" cy="334961"/>
          </a:xfrm>
          <a:prstGeom prst="rect">
            <a:avLst/>
          </a:prstGeom>
          <a:noFill/>
          <a:ln>
            <a:noFill/>
          </a:ln>
        </p:spPr>
      </p:pic>
    </p:spTree>
    <p:extLst>
      <p:ext uri="{BB962C8B-B14F-4D97-AF65-F5344CB8AC3E}">
        <p14:creationId xmlns:p14="http://schemas.microsoft.com/office/powerpoint/2010/main" val="182777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944562"/>
          </a:xfrm>
        </p:spPr>
        <p:txBody>
          <a:bodyPr>
            <a:normAutofit/>
          </a:bodyPr>
          <a:lstStyle/>
          <a:p>
            <a:pPr algn="l"/>
            <a:r>
              <a:rPr lang="en-US" sz="4000" dirty="0"/>
              <a:t>The </a:t>
            </a:r>
            <a:r>
              <a:rPr lang="en-US" sz="3600" dirty="0"/>
              <a:t>increasing</a:t>
            </a:r>
            <a:r>
              <a:rPr lang="en-US" sz="4000" dirty="0"/>
              <a:t> carbon trend…</a:t>
            </a:r>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a:t>Less in-situ burning?</a:t>
            </a:r>
          </a:p>
          <a:p>
            <a:r>
              <a:rPr lang="en-US" sz="2400" dirty="0"/>
              <a:t>Longer run times?</a:t>
            </a:r>
          </a:p>
          <a:p>
            <a:r>
              <a:rPr lang="en-US" sz="2400" dirty="0"/>
              <a:t>More difficult feed?</a:t>
            </a:r>
          </a:p>
          <a:p>
            <a:r>
              <a:rPr lang="en-US" sz="2400" dirty="0"/>
              <a:t>Bio-diesel?</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23" r="12323"/>
          <a:stretch/>
        </p:blipFill>
        <p:spPr>
          <a:xfrm>
            <a:off x="-365760" y="3352800"/>
            <a:ext cx="6677025" cy="2972648"/>
          </a:xfrm>
          <a:prstGeom prst="rect">
            <a:avLst/>
          </a:prstGeom>
        </p:spPr>
      </p:pic>
      <p:pic>
        <p:nvPicPr>
          <p:cNvPr id="4" name="Google Shape;14;p43">
            <a:extLst>
              <a:ext uri="{FF2B5EF4-FFF2-40B4-BE49-F238E27FC236}">
                <a16:creationId xmlns:a16="http://schemas.microsoft.com/office/drawing/2014/main" id="{CE5E298B-F055-362B-C53F-6CF3FDEF60AF}"/>
              </a:ext>
            </a:extLst>
          </p:cNvPr>
          <p:cNvPicPr preferRelativeResize="0"/>
          <p:nvPr/>
        </p:nvPicPr>
        <p:blipFill rotWithShape="1">
          <a:blip r:embed="rId4">
            <a:alphaModFix/>
          </a:blip>
          <a:srcRect/>
          <a:stretch/>
        </p:blipFill>
        <p:spPr>
          <a:xfrm>
            <a:off x="5562600" y="152400"/>
            <a:ext cx="3429001" cy="334961"/>
          </a:xfrm>
          <a:prstGeom prst="rect">
            <a:avLst/>
          </a:prstGeom>
          <a:noFill/>
          <a:ln>
            <a:noFill/>
          </a:ln>
        </p:spPr>
      </p:pic>
    </p:spTree>
    <p:extLst>
      <p:ext uri="{BB962C8B-B14F-4D97-AF65-F5344CB8AC3E}">
        <p14:creationId xmlns:p14="http://schemas.microsoft.com/office/powerpoint/2010/main" val="27956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FB24-3508-B312-7BF3-9BCBE1CC6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C6D76-030D-8FCE-8BBF-4FADCBD3BDF1}"/>
              </a:ext>
            </a:extLst>
          </p:cNvPr>
          <p:cNvSpPr>
            <a:spLocks noGrp="1"/>
          </p:cNvSpPr>
          <p:nvPr>
            <p:ph type="title"/>
          </p:nvPr>
        </p:nvSpPr>
        <p:spPr/>
        <p:txBody>
          <a:bodyPr>
            <a:normAutofit/>
          </a:bodyPr>
          <a:lstStyle/>
          <a:p>
            <a:pPr algn="l"/>
            <a:r>
              <a:rPr lang="en-US" sz="3200" dirty="0"/>
              <a:t>The increasing carbon trend…</a:t>
            </a:r>
          </a:p>
        </p:txBody>
      </p:sp>
      <p:pic>
        <p:nvPicPr>
          <p:cNvPr id="7" name="Google Shape;14;p43">
            <a:extLst>
              <a:ext uri="{FF2B5EF4-FFF2-40B4-BE49-F238E27FC236}">
                <a16:creationId xmlns:a16="http://schemas.microsoft.com/office/drawing/2014/main" id="{FFAE49DE-D2F7-2FEE-1EC8-2C2E242B1458}"/>
              </a:ext>
            </a:extLst>
          </p:cNvPr>
          <p:cNvPicPr preferRelativeResize="0"/>
          <p:nvPr/>
        </p:nvPicPr>
        <p:blipFill rotWithShape="1">
          <a:blip r:embed="rId3">
            <a:alphaModFix/>
          </a:blip>
          <a:srcRect/>
          <a:stretch/>
        </p:blipFill>
        <p:spPr>
          <a:xfrm>
            <a:off x="5562600" y="152400"/>
            <a:ext cx="3429001" cy="334961"/>
          </a:xfrm>
          <a:prstGeom prst="rect">
            <a:avLst/>
          </a:prstGeom>
          <a:noFill/>
          <a:ln>
            <a:noFill/>
          </a:ln>
        </p:spPr>
      </p:pic>
      <p:graphicFrame>
        <p:nvGraphicFramePr>
          <p:cNvPr id="3" name="Chart 2">
            <a:extLst>
              <a:ext uri="{FF2B5EF4-FFF2-40B4-BE49-F238E27FC236}">
                <a16:creationId xmlns:a16="http://schemas.microsoft.com/office/drawing/2014/main" id="{8993FBBA-289B-3D0E-2330-9BD6933AEC16}"/>
              </a:ext>
            </a:extLst>
          </p:cNvPr>
          <p:cNvGraphicFramePr>
            <a:graphicFrameLocks/>
          </p:cNvGraphicFramePr>
          <p:nvPr>
            <p:extLst>
              <p:ext uri="{D42A27DB-BD31-4B8C-83A1-F6EECF244321}">
                <p14:modId xmlns:p14="http://schemas.microsoft.com/office/powerpoint/2010/main" val="209490840"/>
              </p:ext>
            </p:extLst>
          </p:nvPr>
        </p:nvGraphicFramePr>
        <p:xfrm>
          <a:off x="381000" y="1295400"/>
          <a:ext cx="9448800" cy="5043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073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Why Kilning?</a:t>
            </a:r>
          </a:p>
        </p:txBody>
      </p:sp>
      <p:sp>
        <p:nvSpPr>
          <p:cNvPr id="3" name="Content Placeholder 2"/>
          <p:cNvSpPr>
            <a:spLocks noGrp="1"/>
          </p:cNvSpPr>
          <p:nvPr>
            <p:ph idx="1"/>
          </p:nvPr>
        </p:nvSpPr>
        <p:spPr>
          <a:xfrm>
            <a:off x="457200" y="1371600"/>
            <a:ext cx="8229600" cy="4525963"/>
          </a:xfrm>
        </p:spPr>
        <p:txBody>
          <a:bodyPr/>
          <a:lstStyle/>
          <a:p>
            <a:r>
              <a:rPr lang="en-US" dirty="0"/>
              <a:t>Homogeneity – remove contaminants</a:t>
            </a:r>
          </a:p>
          <a:p>
            <a:r>
              <a:rPr lang="en-US" dirty="0"/>
              <a:t>Wrong sampling = wrong assays</a:t>
            </a:r>
          </a:p>
          <a:p>
            <a:r>
              <a:rPr lang="en-US" dirty="0"/>
              <a:t>Final metal recoveries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333684"/>
            <a:ext cx="3943350" cy="3181415"/>
          </a:xfrm>
          <a:prstGeom prst="rect">
            <a:avLst/>
          </a:prstGeom>
        </p:spPr>
      </p:pic>
      <p:pic>
        <p:nvPicPr>
          <p:cNvPr id="4" name="Google Shape;14;p43">
            <a:extLst>
              <a:ext uri="{FF2B5EF4-FFF2-40B4-BE49-F238E27FC236}">
                <a16:creationId xmlns:a16="http://schemas.microsoft.com/office/drawing/2014/main" id="{C08D595D-4B61-105C-8D09-3958C9ABDDCE}"/>
              </a:ext>
            </a:extLst>
          </p:cNvPr>
          <p:cNvPicPr preferRelativeResize="0"/>
          <p:nvPr/>
        </p:nvPicPr>
        <p:blipFill rotWithShape="1">
          <a:blip r:embed="rId4">
            <a:alphaModFix/>
          </a:blip>
          <a:srcRect/>
          <a:stretch/>
        </p:blipFill>
        <p:spPr>
          <a:xfrm>
            <a:off x="5562600" y="152400"/>
            <a:ext cx="3429001" cy="334961"/>
          </a:xfrm>
          <a:prstGeom prst="rect">
            <a:avLst/>
          </a:prstGeom>
          <a:noFill/>
          <a:ln>
            <a:noFill/>
          </a:ln>
        </p:spPr>
      </p:pic>
    </p:spTree>
    <p:extLst>
      <p:ext uri="{BB962C8B-B14F-4D97-AF65-F5344CB8AC3E}">
        <p14:creationId xmlns:p14="http://schemas.microsoft.com/office/powerpoint/2010/main" val="3561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t>In Situ Burning and the Perception of</a:t>
            </a:r>
            <a:br>
              <a:rPr lang="en-US" sz="4000" dirty="0"/>
            </a:br>
            <a:r>
              <a:rPr lang="en-US" sz="4000" dirty="0"/>
              <a:t>Cost Savings…</a:t>
            </a:r>
          </a:p>
        </p:txBody>
      </p:sp>
      <p:sp>
        <p:nvSpPr>
          <p:cNvPr id="3" name="Content Placeholder 2"/>
          <p:cNvSpPr>
            <a:spLocks noGrp="1"/>
          </p:cNvSpPr>
          <p:nvPr>
            <p:ph idx="1"/>
          </p:nvPr>
        </p:nvSpPr>
        <p:spPr>
          <a:xfrm>
            <a:off x="457200" y="1722437"/>
            <a:ext cx="8229600" cy="4525963"/>
          </a:xfrm>
        </p:spPr>
        <p:txBody>
          <a:bodyPr>
            <a:normAutofit/>
          </a:bodyPr>
          <a:lstStyle/>
          <a:p>
            <a:pPr>
              <a:buFont typeface="Wingdings" panose="05000000000000000000" pitchFamily="2" charset="2"/>
              <a:buChar char="§"/>
            </a:pPr>
            <a:r>
              <a:rPr lang="en-US" dirty="0"/>
              <a:t>24 Hours</a:t>
            </a:r>
          </a:p>
          <a:p>
            <a:pPr>
              <a:buFont typeface="Wingdings" panose="05000000000000000000" pitchFamily="2" charset="2"/>
              <a:buChar char="§"/>
            </a:pPr>
            <a:r>
              <a:rPr lang="en-US" dirty="0"/>
              <a:t>200K lbs. of catalyst</a:t>
            </a:r>
          </a:p>
          <a:p>
            <a:pPr>
              <a:buFont typeface="Wingdings" panose="05000000000000000000" pitchFamily="2" charset="2"/>
              <a:buChar char="§"/>
            </a:pPr>
            <a:r>
              <a:rPr lang="en-US" dirty="0"/>
              <a:t>$550K per day reactor</a:t>
            </a:r>
          </a:p>
          <a:p>
            <a:pPr lvl="1">
              <a:buFont typeface="Wingdings" panose="05000000000000000000" pitchFamily="2" charset="2"/>
              <a:buChar char="§"/>
            </a:pPr>
            <a:r>
              <a:rPr lang="en-US" dirty="0"/>
              <a:t>In situ burn ‘cost’ = $2.75 per lb.</a:t>
            </a:r>
          </a:p>
          <a:p>
            <a:pPr>
              <a:buFont typeface="Wingdings" panose="05000000000000000000" pitchFamily="2" charset="2"/>
              <a:buChar char="§"/>
            </a:pPr>
            <a:r>
              <a:rPr lang="en-US" dirty="0"/>
              <a:t>$945K per day reactor</a:t>
            </a:r>
          </a:p>
          <a:p>
            <a:pPr lvl="1">
              <a:buFont typeface="Wingdings" panose="05000000000000000000" pitchFamily="2" charset="2"/>
              <a:buChar char="§"/>
            </a:pPr>
            <a:r>
              <a:rPr lang="en-US" dirty="0"/>
              <a:t>In situ burn ‘cost’ = $4.73 per lb.</a:t>
            </a:r>
          </a:p>
          <a:p>
            <a:pPr>
              <a:buFont typeface="Wingdings" panose="05000000000000000000" pitchFamily="2" charset="2"/>
              <a:buChar char="§"/>
            </a:pPr>
            <a:r>
              <a:rPr lang="en-US" dirty="0"/>
              <a:t>Average = $3.74 per lb.</a:t>
            </a:r>
          </a:p>
        </p:txBody>
      </p:sp>
      <p:pic>
        <p:nvPicPr>
          <p:cNvPr id="5" name="Google Shape;14;p43">
            <a:extLst>
              <a:ext uri="{FF2B5EF4-FFF2-40B4-BE49-F238E27FC236}">
                <a16:creationId xmlns:a16="http://schemas.microsoft.com/office/drawing/2014/main" id="{ADC89095-6994-DD1C-A1C0-834D57EAF000}"/>
              </a:ext>
            </a:extLst>
          </p:cNvPr>
          <p:cNvPicPr preferRelativeResize="0"/>
          <p:nvPr/>
        </p:nvPicPr>
        <p:blipFill rotWithShape="1">
          <a:blip r:embed="rId3">
            <a:alphaModFix/>
          </a:blip>
          <a:srcRect/>
          <a:stretch/>
        </p:blipFill>
        <p:spPr>
          <a:xfrm>
            <a:off x="5410200" y="6248401"/>
            <a:ext cx="3429001" cy="334961"/>
          </a:xfrm>
          <a:prstGeom prst="rect">
            <a:avLst/>
          </a:prstGeom>
          <a:noFill/>
          <a:ln>
            <a:noFill/>
          </a:ln>
        </p:spPr>
      </p:pic>
    </p:spTree>
    <p:extLst>
      <p:ext uri="{BB962C8B-B14F-4D97-AF65-F5344CB8AC3E}">
        <p14:creationId xmlns:p14="http://schemas.microsoft.com/office/powerpoint/2010/main" val="2235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“The Carbon Negatives”</a:t>
            </a:r>
          </a:p>
        </p:txBody>
      </p:sp>
      <p:sp>
        <p:nvSpPr>
          <p:cNvPr id="3" name="Content Placeholder 2"/>
          <p:cNvSpPr>
            <a:spLocks noGrp="1"/>
          </p:cNvSpPr>
          <p:nvPr>
            <p:ph idx="1"/>
          </p:nvPr>
        </p:nvSpPr>
        <p:spPr>
          <a:xfrm>
            <a:off x="457200" y="1371600"/>
            <a:ext cx="8229600" cy="4525963"/>
          </a:xfrm>
        </p:spPr>
        <p:txBody>
          <a:bodyPr>
            <a:normAutofit/>
          </a:bodyPr>
          <a:lstStyle/>
          <a:p>
            <a:pPr>
              <a:buFont typeface="Wingdings" panose="05000000000000000000" pitchFamily="2" charset="2"/>
              <a:buChar char="§"/>
            </a:pPr>
            <a:r>
              <a:rPr lang="en-US" sz="2800" dirty="0"/>
              <a:t>Increased wait times</a:t>
            </a:r>
          </a:p>
          <a:p>
            <a:pPr lvl="1">
              <a:buFont typeface="Wingdings" panose="05000000000000000000" pitchFamily="2" charset="2"/>
              <a:buChar char="§"/>
            </a:pPr>
            <a:r>
              <a:rPr lang="en-US" sz="2400" dirty="0"/>
              <a:t>‘Clean’ versus ‘Dirty’</a:t>
            </a:r>
          </a:p>
          <a:p>
            <a:pPr lvl="1">
              <a:buFont typeface="Wingdings" panose="05000000000000000000" pitchFamily="2" charset="2"/>
              <a:buChar char="§"/>
            </a:pPr>
            <a:r>
              <a:rPr lang="en-US" sz="2400" dirty="0"/>
              <a:t>Fewer vendors</a:t>
            </a:r>
          </a:p>
          <a:p>
            <a:pPr>
              <a:buFont typeface="Wingdings" panose="05000000000000000000" pitchFamily="2" charset="2"/>
              <a:buChar char="§"/>
            </a:pPr>
            <a:r>
              <a:rPr lang="en-US" sz="2800" dirty="0"/>
              <a:t>Lease costs skyrocket</a:t>
            </a:r>
          </a:p>
          <a:p>
            <a:pPr lvl="1">
              <a:buFont typeface="Wingdings" panose="05000000000000000000" pitchFamily="2" charset="2"/>
              <a:buChar char="§"/>
            </a:pPr>
            <a:r>
              <a:rPr lang="en-US" sz="2400" dirty="0"/>
              <a:t>“The Real Equation”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12108"/>
            <a:ext cx="4114800" cy="2564892"/>
          </a:xfrm>
          <a:prstGeom prst="rect">
            <a:avLst/>
          </a:prstGeom>
        </p:spPr>
      </p:pic>
      <p:pic>
        <p:nvPicPr>
          <p:cNvPr id="4" name="Google Shape;14;p43">
            <a:extLst>
              <a:ext uri="{FF2B5EF4-FFF2-40B4-BE49-F238E27FC236}">
                <a16:creationId xmlns:a16="http://schemas.microsoft.com/office/drawing/2014/main" id="{317EA569-3E60-8633-34A6-8B3CA1FEA348}"/>
              </a:ext>
            </a:extLst>
          </p:cNvPr>
          <p:cNvPicPr preferRelativeResize="0"/>
          <p:nvPr/>
        </p:nvPicPr>
        <p:blipFill rotWithShape="1">
          <a:blip r:embed="rId4">
            <a:alphaModFix/>
          </a:blip>
          <a:srcRect/>
          <a:stretch/>
        </p:blipFill>
        <p:spPr>
          <a:xfrm>
            <a:off x="5562600" y="152400"/>
            <a:ext cx="3429001" cy="334961"/>
          </a:xfrm>
          <a:prstGeom prst="rect">
            <a:avLst/>
          </a:prstGeom>
          <a:noFill/>
          <a:ln>
            <a:noFill/>
          </a:ln>
        </p:spPr>
      </p:pic>
    </p:spTree>
    <p:extLst>
      <p:ext uri="{BB962C8B-B14F-4D97-AF65-F5344CB8AC3E}">
        <p14:creationId xmlns:p14="http://schemas.microsoft.com/office/powerpoint/2010/main" val="16398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6D5F-9D03-C0EB-2FC0-D530D015A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30D0E-1503-1675-5214-782D46CDBFD5}"/>
              </a:ext>
            </a:extLst>
          </p:cNvPr>
          <p:cNvSpPr>
            <a:spLocks noGrp="1"/>
          </p:cNvSpPr>
          <p:nvPr>
            <p:ph type="title"/>
          </p:nvPr>
        </p:nvSpPr>
        <p:spPr/>
        <p:txBody>
          <a:bodyPr>
            <a:normAutofit/>
          </a:bodyPr>
          <a:lstStyle/>
          <a:p>
            <a:pPr algn="l"/>
            <a:r>
              <a:rPr lang="en-US" sz="3200" dirty="0"/>
              <a:t>The Platinum Lease effect…</a:t>
            </a:r>
          </a:p>
        </p:txBody>
      </p:sp>
      <p:pic>
        <p:nvPicPr>
          <p:cNvPr id="7" name="Google Shape;14;p43">
            <a:extLst>
              <a:ext uri="{FF2B5EF4-FFF2-40B4-BE49-F238E27FC236}">
                <a16:creationId xmlns:a16="http://schemas.microsoft.com/office/drawing/2014/main" id="{23FCAF43-68B9-14DC-5443-30DE254D90CF}"/>
              </a:ext>
            </a:extLst>
          </p:cNvPr>
          <p:cNvPicPr preferRelativeResize="0"/>
          <p:nvPr/>
        </p:nvPicPr>
        <p:blipFill rotWithShape="1">
          <a:blip r:embed="rId3">
            <a:alphaModFix/>
          </a:blip>
          <a:srcRect/>
          <a:stretch/>
        </p:blipFill>
        <p:spPr>
          <a:xfrm>
            <a:off x="5562600" y="152400"/>
            <a:ext cx="3429001" cy="334961"/>
          </a:xfrm>
          <a:prstGeom prst="rect">
            <a:avLst/>
          </a:prstGeom>
          <a:noFill/>
          <a:ln>
            <a:noFill/>
          </a:ln>
        </p:spPr>
      </p:pic>
      <p:graphicFrame>
        <p:nvGraphicFramePr>
          <p:cNvPr id="3" name="Chart 2">
            <a:extLst>
              <a:ext uri="{FF2B5EF4-FFF2-40B4-BE49-F238E27FC236}">
                <a16:creationId xmlns:a16="http://schemas.microsoft.com/office/drawing/2014/main" id="{73B79DBB-93AD-40C1-BB0B-0312E36024B7}"/>
              </a:ext>
            </a:extLst>
          </p:cNvPr>
          <p:cNvGraphicFramePr>
            <a:graphicFrameLocks/>
          </p:cNvGraphicFramePr>
          <p:nvPr>
            <p:extLst>
              <p:ext uri="{D42A27DB-BD31-4B8C-83A1-F6EECF244321}">
                <p14:modId xmlns:p14="http://schemas.microsoft.com/office/powerpoint/2010/main" val="760795351"/>
              </p:ext>
            </p:extLst>
          </p:nvPr>
        </p:nvGraphicFramePr>
        <p:xfrm>
          <a:off x="457200" y="1143000"/>
          <a:ext cx="8229600" cy="525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267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C08F-3E47-242D-A7A7-1937A67A7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1BBDD-0606-DC4A-D581-EDC9E75A9982}"/>
              </a:ext>
            </a:extLst>
          </p:cNvPr>
          <p:cNvSpPr>
            <a:spLocks noGrp="1"/>
          </p:cNvSpPr>
          <p:nvPr>
            <p:ph type="title"/>
          </p:nvPr>
        </p:nvSpPr>
        <p:spPr/>
        <p:txBody>
          <a:bodyPr>
            <a:normAutofit fontScale="90000"/>
          </a:bodyPr>
          <a:lstStyle/>
          <a:p>
            <a:pPr algn="l"/>
            <a:r>
              <a:rPr lang="en-US" sz="4000" dirty="0"/>
              <a:t>In Situ Burning and the Perception of Cost Savings…old thinking</a:t>
            </a:r>
          </a:p>
        </p:txBody>
      </p:sp>
      <p:sp>
        <p:nvSpPr>
          <p:cNvPr id="3" name="Content Placeholder 2">
            <a:extLst>
              <a:ext uri="{FF2B5EF4-FFF2-40B4-BE49-F238E27FC236}">
                <a16:creationId xmlns:a16="http://schemas.microsoft.com/office/drawing/2014/main" id="{C35714D7-EC04-13C2-FB3E-1ED99545FAD0}"/>
              </a:ext>
            </a:extLst>
          </p:cNvPr>
          <p:cNvSpPr>
            <a:spLocks noGrp="1"/>
          </p:cNvSpPr>
          <p:nvPr>
            <p:ph idx="1"/>
          </p:nvPr>
        </p:nvSpPr>
        <p:spPr>
          <a:xfrm>
            <a:off x="457200" y="1722437"/>
            <a:ext cx="8229600" cy="4525963"/>
          </a:xfrm>
        </p:spPr>
        <p:txBody>
          <a:bodyPr>
            <a:normAutofit/>
          </a:bodyPr>
          <a:lstStyle/>
          <a:p>
            <a:pPr>
              <a:buFont typeface="Wingdings" panose="05000000000000000000" pitchFamily="2" charset="2"/>
              <a:buChar char="§"/>
            </a:pPr>
            <a:r>
              <a:rPr lang="en-US" dirty="0"/>
              <a:t>24 Hours</a:t>
            </a:r>
          </a:p>
          <a:p>
            <a:pPr>
              <a:buFont typeface="Wingdings" panose="05000000000000000000" pitchFamily="2" charset="2"/>
              <a:buChar char="§"/>
            </a:pPr>
            <a:r>
              <a:rPr lang="en-US" dirty="0"/>
              <a:t>200K lbs. of catalyst</a:t>
            </a:r>
          </a:p>
          <a:p>
            <a:pPr>
              <a:buFont typeface="Wingdings" panose="05000000000000000000" pitchFamily="2" charset="2"/>
              <a:buChar char="§"/>
            </a:pPr>
            <a:r>
              <a:rPr lang="en-US" dirty="0"/>
              <a:t>$550K per day reactor</a:t>
            </a:r>
          </a:p>
          <a:p>
            <a:pPr lvl="1">
              <a:buFont typeface="Wingdings" panose="05000000000000000000" pitchFamily="2" charset="2"/>
              <a:buChar char="§"/>
            </a:pPr>
            <a:r>
              <a:rPr lang="en-US" dirty="0"/>
              <a:t>In situ burn ‘cost’ = $2.75 per lb.</a:t>
            </a:r>
          </a:p>
          <a:p>
            <a:pPr>
              <a:buFont typeface="Wingdings" panose="05000000000000000000" pitchFamily="2" charset="2"/>
              <a:buChar char="§"/>
            </a:pPr>
            <a:r>
              <a:rPr lang="en-US" dirty="0"/>
              <a:t>$945K per day reactor</a:t>
            </a:r>
          </a:p>
          <a:p>
            <a:pPr lvl="1">
              <a:buFont typeface="Wingdings" panose="05000000000000000000" pitchFamily="2" charset="2"/>
              <a:buChar char="§"/>
            </a:pPr>
            <a:r>
              <a:rPr lang="en-US" dirty="0"/>
              <a:t>In situ burn ‘cost’ = $4.73 per lb.</a:t>
            </a:r>
          </a:p>
          <a:p>
            <a:pPr>
              <a:buFont typeface="Wingdings" panose="05000000000000000000" pitchFamily="2" charset="2"/>
              <a:buChar char="§"/>
            </a:pPr>
            <a:r>
              <a:rPr lang="en-US" dirty="0"/>
              <a:t>Average = $3.74 per lb.</a:t>
            </a:r>
          </a:p>
        </p:txBody>
      </p:sp>
      <p:pic>
        <p:nvPicPr>
          <p:cNvPr id="5" name="Google Shape;14;p43">
            <a:extLst>
              <a:ext uri="{FF2B5EF4-FFF2-40B4-BE49-F238E27FC236}">
                <a16:creationId xmlns:a16="http://schemas.microsoft.com/office/drawing/2014/main" id="{5C8193D3-6822-BC02-5690-9963085AB2B8}"/>
              </a:ext>
            </a:extLst>
          </p:cNvPr>
          <p:cNvPicPr preferRelativeResize="0"/>
          <p:nvPr/>
        </p:nvPicPr>
        <p:blipFill rotWithShape="1">
          <a:blip r:embed="rId3">
            <a:alphaModFix/>
          </a:blip>
          <a:srcRect/>
          <a:stretch/>
        </p:blipFill>
        <p:spPr>
          <a:xfrm>
            <a:off x="5410200" y="6248401"/>
            <a:ext cx="3429001" cy="334961"/>
          </a:xfrm>
          <a:prstGeom prst="rect">
            <a:avLst/>
          </a:prstGeom>
          <a:noFill/>
          <a:ln>
            <a:noFill/>
          </a:ln>
        </p:spPr>
      </p:pic>
    </p:spTree>
    <p:extLst>
      <p:ext uri="{BB962C8B-B14F-4D97-AF65-F5344CB8AC3E}">
        <p14:creationId xmlns:p14="http://schemas.microsoft.com/office/powerpoint/2010/main" val="28502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6C8BB-82A2-A9A8-B4AF-EDA633418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D4C9C-1CF4-8993-340D-744F0D093756}"/>
              </a:ext>
            </a:extLst>
          </p:cNvPr>
          <p:cNvSpPr>
            <a:spLocks noGrp="1"/>
          </p:cNvSpPr>
          <p:nvPr>
            <p:ph type="title"/>
          </p:nvPr>
        </p:nvSpPr>
        <p:spPr/>
        <p:txBody>
          <a:bodyPr>
            <a:normAutofit fontScale="90000"/>
          </a:bodyPr>
          <a:lstStyle/>
          <a:p>
            <a:pPr algn="l"/>
            <a:r>
              <a:rPr lang="en-US" sz="4000" dirty="0"/>
              <a:t>In Situ Burning and the Perception of Cost Savings $550K/day reactor…new thinking</a:t>
            </a:r>
          </a:p>
        </p:txBody>
      </p:sp>
      <p:sp>
        <p:nvSpPr>
          <p:cNvPr id="3" name="Content Placeholder 2">
            <a:extLst>
              <a:ext uri="{FF2B5EF4-FFF2-40B4-BE49-F238E27FC236}">
                <a16:creationId xmlns:a16="http://schemas.microsoft.com/office/drawing/2014/main" id="{E2966F10-318E-EEB9-ACD6-7F0031228182}"/>
              </a:ext>
            </a:extLst>
          </p:cNvPr>
          <p:cNvSpPr>
            <a:spLocks noGrp="1"/>
          </p:cNvSpPr>
          <p:nvPr>
            <p:ph idx="1"/>
          </p:nvPr>
        </p:nvSpPr>
        <p:spPr>
          <a:xfrm>
            <a:off x="457200" y="1722437"/>
            <a:ext cx="8229600" cy="4525963"/>
          </a:xfrm>
        </p:spPr>
        <p:txBody>
          <a:bodyPr>
            <a:normAutofit fontScale="85000" lnSpcReduction="20000"/>
          </a:bodyPr>
          <a:lstStyle/>
          <a:p>
            <a:pPr>
              <a:buFont typeface="Wingdings" panose="05000000000000000000" pitchFamily="2" charset="2"/>
              <a:buChar char="§"/>
            </a:pPr>
            <a:r>
              <a:rPr lang="en-US" sz="2600" dirty="0"/>
              <a:t>No in-situ burn (‘drop it dirty’)</a:t>
            </a:r>
          </a:p>
          <a:p>
            <a:pPr>
              <a:buFont typeface="Wingdings" panose="05000000000000000000" pitchFamily="2" charset="2"/>
              <a:buChar char="§"/>
            </a:pPr>
            <a:r>
              <a:rPr lang="en-US" sz="2600" dirty="0"/>
              <a:t>Reclaimer kiln charges = ~$300K</a:t>
            </a:r>
          </a:p>
          <a:p>
            <a:pPr>
              <a:buFont typeface="Wingdings" panose="05000000000000000000" pitchFamily="2" charset="2"/>
              <a:buChar char="§"/>
            </a:pPr>
            <a:r>
              <a:rPr lang="en-US" sz="2600" dirty="0"/>
              <a:t>Extended Lease cost ~$783K</a:t>
            </a:r>
          </a:p>
          <a:p>
            <a:pPr lvl="2">
              <a:buFont typeface="Wingdings" panose="05000000000000000000" pitchFamily="2" charset="2"/>
              <a:buChar char="§"/>
            </a:pPr>
            <a:r>
              <a:rPr lang="en-US" sz="1900" dirty="0"/>
              <a:t>200K </a:t>
            </a:r>
            <a:r>
              <a:rPr lang="en-US" sz="1900" dirty="0" err="1"/>
              <a:t>lbs</a:t>
            </a:r>
            <a:r>
              <a:rPr lang="en-US" sz="1900" dirty="0"/>
              <a:t> avg cat = ~7300 troy ounces Pt</a:t>
            </a:r>
          </a:p>
          <a:p>
            <a:pPr lvl="2">
              <a:buFont typeface="Wingdings" panose="05000000000000000000" pitchFamily="2" charset="2"/>
              <a:buChar char="§"/>
            </a:pPr>
            <a:r>
              <a:rPr lang="en-US" sz="1900" dirty="0"/>
              <a:t>7300 </a:t>
            </a:r>
            <a:r>
              <a:rPr lang="en-US" sz="1900" dirty="0" err="1"/>
              <a:t>t.o.</a:t>
            </a:r>
            <a:r>
              <a:rPr lang="en-US" sz="1900" dirty="0"/>
              <a:t> 6 months </a:t>
            </a:r>
            <a:r>
              <a:rPr lang="en-US" sz="1900" dirty="0" err="1"/>
              <a:t>add’l</a:t>
            </a:r>
            <a:r>
              <a:rPr lang="en-US" sz="1900" dirty="0"/>
              <a:t> lease at 16% = $783K</a:t>
            </a:r>
          </a:p>
          <a:p>
            <a:pPr>
              <a:buFont typeface="Wingdings" panose="05000000000000000000" pitchFamily="2" charset="2"/>
              <a:buChar char="§"/>
            </a:pPr>
            <a:r>
              <a:rPr lang="en-US" sz="2600" b="1" dirty="0"/>
              <a:t>Total = $1.08 million*</a:t>
            </a:r>
            <a:endParaRPr lang="en-US" sz="1900" b="1" dirty="0"/>
          </a:p>
          <a:p>
            <a:pPr marL="0" indent="0" algn="ctr">
              <a:buNone/>
            </a:pPr>
            <a:r>
              <a:rPr lang="en-US" sz="2600" dirty="0"/>
              <a:t>Vs.</a:t>
            </a:r>
            <a:br>
              <a:rPr lang="en-US" sz="2600" dirty="0"/>
            </a:br>
            <a:endParaRPr lang="en-US" sz="1100" dirty="0"/>
          </a:p>
          <a:p>
            <a:pPr>
              <a:buFont typeface="Wingdings" panose="05000000000000000000" pitchFamily="2" charset="2"/>
              <a:buChar char="§"/>
            </a:pPr>
            <a:r>
              <a:rPr lang="en-US" sz="2600" dirty="0"/>
              <a:t>In-situ burn = one lost production day</a:t>
            </a:r>
          </a:p>
          <a:p>
            <a:pPr>
              <a:buFont typeface="Wingdings" panose="05000000000000000000" pitchFamily="2" charset="2"/>
              <a:buChar char="§"/>
            </a:pPr>
            <a:r>
              <a:rPr lang="en-US" sz="2600" dirty="0"/>
              <a:t>No kiln charges at reclaim</a:t>
            </a:r>
          </a:p>
          <a:p>
            <a:pPr>
              <a:buFont typeface="Wingdings" panose="05000000000000000000" pitchFamily="2" charset="2"/>
              <a:buChar char="§"/>
            </a:pPr>
            <a:r>
              <a:rPr lang="en-US" sz="2600" dirty="0"/>
              <a:t>No </a:t>
            </a:r>
            <a:r>
              <a:rPr lang="en-US" sz="2600" dirty="0" err="1"/>
              <a:t>add’l</a:t>
            </a:r>
            <a:r>
              <a:rPr lang="en-US" sz="2600" dirty="0"/>
              <a:t> lease cost</a:t>
            </a:r>
          </a:p>
          <a:p>
            <a:pPr>
              <a:buFont typeface="Wingdings" panose="05000000000000000000" pitchFamily="2" charset="2"/>
              <a:buChar char="§"/>
            </a:pPr>
            <a:r>
              <a:rPr lang="en-US" sz="2600" b="1" dirty="0"/>
              <a:t>Total =$550K lost revenue</a:t>
            </a:r>
          </a:p>
          <a:p>
            <a:pPr marL="0" indent="0">
              <a:buNone/>
            </a:pPr>
            <a:endParaRPr lang="en-US" sz="2600" dirty="0"/>
          </a:p>
          <a:p>
            <a:pPr marL="0" indent="0">
              <a:buNone/>
            </a:pPr>
            <a:r>
              <a:rPr lang="en-US" sz="1900" dirty="0"/>
              <a:t>*Shutdown and restart costs not included as they should be equal in each scenario </a:t>
            </a:r>
          </a:p>
          <a:p>
            <a:pPr marL="0" indent="0">
              <a:buNone/>
            </a:pPr>
            <a:endParaRPr lang="en-US" sz="1400" dirty="0"/>
          </a:p>
          <a:p>
            <a:pPr marL="0" indent="0">
              <a:buNone/>
            </a:pPr>
            <a:endParaRPr lang="en-US" sz="1600" dirty="0"/>
          </a:p>
          <a:p>
            <a:pPr lvl="1">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pic>
        <p:nvPicPr>
          <p:cNvPr id="5" name="Google Shape;14;p43">
            <a:extLst>
              <a:ext uri="{FF2B5EF4-FFF2-40B4-BE49-F238E27FC236}">
                <a16:creationId xmlns:a16="http://schemas.microsoft.com/office/drawing/2014/main" id="{FF070B11-2B73-2CA3-A287-BBB37796575F}"/>
              </a:ext>
            </a:extLst>
          </p:cNvPr>
          <p:cNvPicPr preferRelativeResize="0"/>
          <p:nvPr/>
        </p:nvPicPr>
        <p:blipFill rotWithShape="1">
          <a:blip r:embed="rId3">
            <a:alphaModFix/>
          </a:blip>
          <a:srcRect/>
          <a:stretch/>
        </p:blipFill>
        <p:spPr>
          <a:xfrm>
            <a:off x="5410200" y="6248401"/>
            <a:ext cx="3429001" cy="334961"/>
          </a:xfrm>
          <a:prstGeom prst="rect">
            <a:avLst/>
          </a:prstGeom>
          <a:noFill/>
          <a:ln>
            <a:noFill/>
          </a:ln>
        </p:spPr>
      </p:pic>
    </p:spTree>
    <p:extLst>
      <p:ext uri="{BB962C8B-B14F-4D97-AF65-F5344CB8AC3E}">
        <p14:creationId xmlns:p14="http://schemas.microsoft.com/office/powerpoint/2010/main" val="35906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38005</TotalTime>
  <Words>2444</Words>
  <Application>Microsoft Office PowerPoint</Application>
  <PresentationFormat>On-screen Show (4:3)</PresentationFormat>
  <Paragraphs>149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The increasing carbon trend…</vt:lpstr>
      <vt:lpstr>The increasing carbon trend…</vt:lpstr>
      <vt:lpstr>Why Kilning?</vt:lpstr>
      <vt:lpstr>In Situ Burning and the Perception of Cost Savings…</vt:lpstr>
      <vt:lpstr>“The Carbon Negatives”</vt:lpstr>
      <vt:lpstr>The Platinum Lease effect…</vt:lpstr>
      <vt:lpstr>In Situ Burning and the Perception of Cost Savings…old thinking</vt:lpstr>
      <vt:lpstr>In Situ Burning and the Perception of Cost Savings $550K/day reactor…new thinking</vt:lpstr>
      <vt:lpstr>In Situ Burning and the Perception of Cost Savings $945K/day reactor…new thinking</vt:lpstr>
      <vt:lpstr>Call to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BCook</dc:creator>
  <cp:lastModifiedBy>Bradford Cook</cp:lastModifiedBy>
  <cp:revision>14</cp:revision>
  <dcterms:created xsi:type="dcterms:W3CDTF">2021-02-25T18:29:27Z</dcterms:created>
  <dcterms:modified xsi:type="dcterms:W3CDTF">2025-10-03T12:51:00Z</dcterms:modified>
</cp:coreProperties>
</file>