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Five trust services criteria</a:t>
            </a:r>
          </a:p>
          <a:p>
            <a:r>
              <a:t>The five AICPA trust services criteria, with security as the mandatory common criteria and four optional categories.</a:t>
            </a:r>
          </a:p>
          <a:p>
            <a:r>
              <a:t>Source: AICPA TSC 2017 with 2022 points of focus; security = common criteria CC1–CC9 · From: The regulatory compliance program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Five trust services criteria</a:t>
            </a:r>
          </a:p>
          <a:p>
            <a:r>
              <a:t>The five AICPA trust services criteria, with security as the mandatory common criteria and four optional categories.</a:t>
            </a:r>
          </a:p>
          <a:p>
            <a:r>
              <a:t>Source: AICPA TSC 2017 with 2022 points of focus; security = common criteria CC1–CC9 · From: The regulatory compliance program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oc2-trust-criteri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FFFFFF"/>
                </a:solidFill>
                <a:latin typeface="Inter"/>
              </a:defRPr>
            </a:pPr>
            <a:r>
              <a:t>Five trust services criteria</a:t>
            </a:r>
          </a:p>
          <a:p>
            <a:pPr>
              <a:spcBef>
                <a:spcPts val="1400"/>
              </a:spcBef>
              <a:defRPr sz="1600">
                <a:solidFill>
                  <a:srgbClr val="DFE3E7"/>
                </a:solidFill>
                <a:latin typeface="Inter"/>
              </a:defRPr>
            </a:pPr>
            <a:r>
              <a:t>The five AICPA trust services criteria, with security as the mandatory common criteria and four optional categories.</a:t>
            </a:r>
          </a:p>
          <a:p>
            <a:pPr>
              <a:spcBef>
                <a:spcPts val="1800"/>
              </a:spcBef>
              <a:defRPr sz="1100">
                <a:solidFill>
                  <a:srgbClr val="FFC72C"/>
                </a:solidFill>
                <a:latin typeface="Inter"/>
              </a:defRPr>
            </a:pPr>
            <a:r>
              <a:t>Source: AICPA TSC 2017 with 2022 points of focus; security = common criteria CC1–CC9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oc2-trust-criteria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11C2D"/>
                </a:solidFill>
                <a:latin typeface="Inter"/>
              </a:defRPr>
            </a:pPr>
            <a:r>
              <a:t>Five trust services criteria</a:t>
            </a:r>
          </a:p>
          <a:p>
            <a:pPr>
              <a:spcBef>
                <a:spcPts val="1400"/>
              </a:spcBef>
              <a:defRPr sz="1600">
                <a:solidFill>
                  <a:srgbClr val="293342"/>
                </a:solidFill>
                <a:latin typeface="Inter"/>
              </a:defRPr>
            </a:pPr>
            <a:r>
              <a:t>The five AICPA trust services criteria, with security as the mandatory common criteria and four optional categories.</a:t>
            </a:r>
          </a:p>
          <a:p>
            <a:pPr>
              <a:spcBef>
                <a:spcPts val="1800"/>
              </a:spcBef>
              <a:defRPr sz="1100">
                <a:solidFill>
                  <a:srgbClr val="2D6BCC"/>
                </a:solidFill>
                <a:latin typeface="Inter"/>
              </a:defRPr>
            </a:pPr>
            <a:r>
              <a:t>Source: AICPA TSC 2017 with 2022 points of focus; security = common criteria CC1–CC9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