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52"/>
    <p:restoredTop sz="94694"/>
  </p:normalViewPr>
  <p:slideViewPr>
    <p:cSldViewPr snapToGrid="0" snapToObjects="1">
      <p:cViewPr varScale="1">
        <p:scale>
          <a:sx n="150" d="100"/>
          <a:sy n="150" d="100"/>
        </p:scale>
        <p:origin x="80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18CE4-3C71-8F41-825F-C7F9377088F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3CE6558-2F90-9F4D-BB67-8593360F1B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19B8415-9789-804B-90FB-9C21FD07AE45}"/>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5" name="Footer Placeholder 4">
            <a:extLst>
              <a:ext uri="{FF2B5EF4-FFF2-40B4-BE49-F238E27FC236}">
                <a16:creationId xmlns:a16="http://schemas.microsoft.com/office/drawing/2014/main" id="{5B93F74D-10B9-3F45-8BB9-7F1BB25D5F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07BF0-1485-D344-96EF-9EFC7A59B8AD}"/>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1325716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0129A-2751-B04C-B5B4-74A50170319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779C46F-D329-D94B-B43C-40B0D632AAB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0311D07-DF79-7F41-B688-6D8864F308F2}"/>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5" name="Footer Placeholder 4">
            <a:extLst>
              <a:ext uri="{FF2B5EF4-FFF2-40B4-BE49-F238E27FC236}">
                <a16:creationId xmlns:a16="http://schemas.microsoft.com/office/drawing/2014/main" id="{05D3D34D-136A-6745-8EB5-96721461D3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3B4EB1-4FBC-394F-88DD-F1FCF8F7CAE8}"/>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3373639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FC1095-B0D3-B240-BC7D-7F3BF85A5DB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614EFA8-836C-1D4E-869D-1F669580762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5EA1C2-20E4-2447-888F-6F0FD2AD7FF4}"/>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5" name="Footer Placeholder 4">
            <a:extLst>
              <a:ext uri="{FF2B5EF4-FFF2-40B4-BE49-F238E27FC236}">
                <a16:creationId xmlns:a16="http://schemas.microsoft.com/office/drawing/2014/main" id="{93D86036-5F5C-EC43-8EB2-C1754ECB0F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B8772-B02D-784A-826B-F8E993EC6F43}"/>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315627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0F639-ECE0-4F41-A9F6-D3B6F36A598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CFDDBD8-BF70-FB44-A1C8-56DD4DEF860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4B9F680-9627-3D41-96F8-2FC98BDE0F13}"/>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5" name="Footer Placeholder 4">
            <a:extLst>
              <a:ext uri="{FF2B5EF4-FFF2-40B4-BE49-F238E27FC236}">
                <a16:creationId xmlns:a16="http://schemas.microsoft.com/office/drawing/2014/main" id="{2A4F4694-1B88-FC46-9163-B4C6A4F066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3E7D6A-2703-7E47-9283-986757483F34}"/>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1059650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A17D0-F75A-A244-85AF-1EBB466C120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E556DCE-85AC-2049-B2D2-526BAF224D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4C969C1-608B-6945-BBB0-A0DB6CAA5183}"/>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5" name="Footer Placeholder 4">
            <a:extLst>
              <a:ext uri="{FF2B5EF4-FFF2-40B4-BE49-F238E27FC236}">
                <a16:creationId xmlns:a16="http://schemas.microsoft.com/office/drawing/2014/main" id="{0D8AC8B4-0A34-4E4F-87A3-CE98876F67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6AFB5-0F0A-3B49-9BB4-2C7DAD2C5107}"/>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1793518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EF16C-AE2F-EA47-8AB1-AD851349D7A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88A6BAD-EC92-1D49-9941-DF9070066C3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D4E743A-4754-EA41-AD6C-D2F75B81FCD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52F9BF9-9DD0-304D-B4F3-6FBAE655A7E2}"/>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6" name="Footer Placeholder 5">
            <a:extLst>
              <a:ext uri="{FF2B5EF4-FFF2-40B4-BE49-F238E27FC236}">
                <a16:creationId xmlns:a16="http://schemas.microsoft.com/office/drawing/2014/main" id="{670486C0-118F-F747-B2F5-599CB1FA18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755DC0-8C8E-EC4B-9992-0753F1847EDB}"/>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742384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13DA9-D0EC-5C45-BE5D-E1B83C0E4E0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92CABAE-F7BF-A74C-8D3E-65F6802F74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7AA8359-8931-3F42-9F9B-56F3E354ADB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16A087C-17F9-EC45-B6B6-2EAA3697EB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5423A11-694F-8A48-AA22-E3C3F3AD839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8208E95-A28D-F941-9A6A-7D06A7C27BCE}"/>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8" name="Footer Placeholder 7">
            <a:extLst>
              <a:ext uri="{FF2B5EF4-FFF2-40B4-BE49-F238E27FC236}">
                <a16:creationId xmlns:a16="http://schemas.microsoft.com/office/drawing/2014/main" id="{6BDB75A3-EB2D-FC4F-AD31-AB60CB89CC1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E44E956-5C27-0E40-9891-8FD95E932CE8}"/>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839723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FD63-9FAE-7244-92F7-073E5FD36BE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CA9BAFA-66C8-4148-AA78-A56326F668C9}"/>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4" name="Footer Placeholder 3">
            <a:extLst>
              <a:ext uri="{FF2B5EF4-FFF2-40B4-BE49-F238E27FC236}">
                <a16:creationId xmlns:a16="http://schemas.microsoft.com/office/drawing/2014/main" id="{C5BC1A94-22A7-8D4F-BB4C-A1645C3B3C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533843-6F55-E349-9D16-72EECF3D3A6C}"/>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101659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B63BA6-D233-814D-A350-19A36921521C}"/>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3" name="Footer Placeholder 2">
            <a:extLst>
              <a:ext uri="{FF2B5EF4-FFF2-40B4-BE49-F238E27FC236}">
                <a16:creationId xmlns:a16="http://schemas.microsoft.com/office/drawing/2014/main" id="{EC724990-6A76-CF47-B7E7-2328192B41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346E4B-319F-0B4B-8C09-D975FCFB9AF8}"/>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3799357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1FAEE-AAC8-8843-AA83-C97EFEE134B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3A31819-2303-5447-B690-E405B60090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336894B-D5C3-6441-AD63-E169DDB347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21BF2C7-012F-D04D-BF30-5815D8465D83}"/>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6" name="Footer Placeholder 5">
            <a:extLst>
              <a:ext uri="{FF2B5EF4-FFF2-40B4-BE49-F238E27FC236}">
                <a16:creationId xmlns:a16="http://schemas.microsoft.com/office/drawing/2014/main" id="{710AE191-DEB1-6F40-BA52-0A0F2DDF11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365F15-A1CA-9347-BC11-B054B533F981}"/>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1345849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07011-D48F-4343-B3C0-84B9C530E6E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CE55F1E-19FB-1047-A65D-7FC0DE85CA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292687-0434-F14C-A32B-B1DE2D5D4B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599DD26-6784-714A-8E96-4D494D69AB48}"/>
              </a:ext>
            </a:extLst>
          </p:cNvPr>
          <p:cNvSpPr>
            <a:spLocks noGrp="1"/>
          </p:cNvSpPr>
          <p:nvPr>
            <p:ph type="dt" sz="half" idx="10"/>
          </p:nvPr>
        </p:nvSpPr>
        <p:spPr/>
        <p:txBody>
          <a:bodyPr/>
          <a:lstStyle/>
          <a:p>
            <a:fld id="{D7031526-7827-C343-B6A9-A5D074395A2D}" type="datetimeFigureOut">
              <a:rPr lang="en-US" smtClean="0"/>
              <a:t>6/6/22</a:t>
            </a:fld>
            <a:endParaRPr lang="en-US"/>
          </a:p>
        </p:txBody>
      </p:sp>
      <p:sp>
        <p:nvSpPr>
          <p:cNvPr id="6" name="Footer Placeholder 5">
            <a:extLst>
              <a:ext uri="{FF2B5EF4-FFF2-40B4-BE49-F238E27FC236}">
                <a16:creationId xmlns:a16="http://schemas.microsoft.com/office/drawing/2014/main" id="{DBBDB3C5-B4CF-8A46-BD54-2C57BD3B1B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1786C3-AF4A-BC4C-A174-FF334854B9F1}"/>
              </a:ext>
            </a:extLst>
          </p:cNvPr>
          <p:cNvSpPr>
            <a:spLocks noGrp="1"/>
          </p:cNvSpPr>
          <p:nvPr>
            <p:ph type="sldNum" sz="quarter" idx="12"/>
          </p:nvPr>
        </p:nvSpPr>
        <p:spPr/>
        <p:txBody>
          <a:bodyPr/>
          <a:lstStyle/>
          <a:p>
            <a:fld id="{EE93DBD6-077B-5F48-961D-A24D7588D267}" type="slidenum">
              <a:rPr lang="en-US" smtClean="0"/>
              <a:t>‹#›</a:t>
            </a:fld>
            <a:endParaRPr lang="en-US"/>
          </a:p>
        </p:txBody>
      </p:sp>
    </p:spTree>
    <p:extLst>
      <p:ext uri="{BB962C8B-B14F-4D97-AF65-F5344CB8AC3E}">
        <p14:creationId xmlns:p14="http://schemas.microsoft.com/office/powerpoint/2010/main" val="4249172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CCB02C-32E0-EE4A-A528-8834BD8A3A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F495B40-7280-8648-9077-8B9A555382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B75F894-D87C-6147-8BB7-1425579120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031526-7827-C343-B6A9-A5D074395A2D}" type="datetimeFigureOut">
              <a:rPr lang="en-US" smtClean="0"/>
              <a:t>6/6/22</a:t>
            </a:fld>
            <a:endParaRPr lang="en-US"/>
          </a:p>
        </p:txBody>
      </p:sp>
      <p:sp>
        <p:nvSpPr>
          <p:cNvPr id="5" name="Footer Placeholder 4">
            <a:extLst>
              <a:ext uri="{FF2B5EF4-FFF2-40B4-BE49-F238E27FC236}">
                <a16:creationId xmlns:a16="http://schemas.microsoft.com/office/drawing/2014/main" id="{0E607826-98AF-FD42-88D8-BC098E064C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5742A9-A54E-0645-8A80-890E44FE7E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93DBD6-077B-5F48-961D-A24D7588D267}" type="slidenum">
              <a:rPr lang="en-US" smtClean="0"/>
              <a:t>‹#›</a:t>
            </a:fld>
            <a:endParaRPr lang="en-US"/>
          </a:p>
        </p:txBody>
      </p:sp>
    </p:spTree>
    <p:extLst>
      <p:ext uri="{BB962C8B-B14F-4D97-AF65-F5344CB8AC3E}">
        <p14:creationId xmlns:p14="http://schemas.microsoft.com/office/powerpoint/2010/main" val="1861477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C8603-DEEB-1E41-A3E6-8644FC7FA010}"/>
              </a:ext>
            </a:extLst>
          </p:cNvPr>
          <p:cNvSpPr>
            <a:spLocks noGrp="1"/>
          </p:cNvSpPr>
          <p:nvPr>
            <p:ph type="ctrTitle"/>
          </p:nvPr>
        </p:nvSpPr>
        <p:spPr/>
        <p:txBody>
          <a:bodyPr/>
          <a:lstStyle/>
          <a:p>
            <a:r>
              <a:rPr lang="en-US" dirty="0"/>
              <a:t>Your project name here</a:t>
            </a:r>
          </a:p>
        </p:txBody>
      </p:sp>
      <p:sp>
        <p:nvSpPr>
          <p:cNvPr id="3" name="Subtitle 2">
            <a:extLst>
              <a:ext uri="{FF2B5EF4-FFF2-40B4-BE49-F238E27FC236}">
                <a16:creationId xmlns:a16="http://schemas.microsoft.com/office/drawing/2014/main" id="{0A9804A1-87C4-9F4A-94B6-45DAA78792E5}"/>
              </a:ext>
            </a:extLst>
          </p:cNvPr>
          <p:cNvSpPr>
            <a:spLocks noGrp="1"/>
          </p:cNvSpPr>
          <p:nvPr>
            <p:ph type="subTitle" idx="1"/>
          </p:nvPr>
        </p:nvSpPr>
        <p:spPr/>
        <p:txBody>
          <a:bodyPr/>
          <a:lstStyle/>
          <a:p>
            <a:r>
              <a:rPr lang="en-US" dirty="0"/>
              <a:t>A sub-head that captures your vision and engages hearts and minds</a:t>
            </a:r>
          </a:p>
        </p:txBody>
      </p:sp>
    </p:spTree>
    <p:extLst>
      <p:ext uri="{BB962C8B-B14F-4D97-AF65-F5344CB8AC3E}">
        <p14:creationId xmlns:p14="http://schemas.microsoft.com/office/powerpoint/2010/main" val="1776497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17124-BFA6-4246-BC7E-9E6C6977EB36}"/>
              </a:ext>
            </a:extLst>
          </p:cNvPr>
          <p:cNvSpPr>
            <a:spLocks noGrp="1"/>
          </p:cNvSpPr>
          <p:nvPr>
            <p:ph type="title"/>
          </p:nvPr>
        </p:nvSpPr>
        <p:spPr/>
        <p:txBody>
          <a:bodyPr/>
          <a:lstStyle/>
          <a:p>
            <a:r>
              <a:rPr lang="en-US" dirty="0"/>
              <a:t>Executive summary</a:t>
            </a:r>
            <a:br>
              <a:rPr lang="en-US" dirty="0"/>
            </a:br>
            <a:r>
              <a:rPr lang="en-US" sz="1400" dirty="0"/>
              <a:t>This slide should capture everything anyone needs to know about this project to buy-in to and support your vision</a:t>
            </a:r>
            <a:endParaRPr lang="en-US" dirty="0"/>
          </a:p>
        </p:txBody>
      </p:sp>
      <p:sp>
        <p:nvSpPr>
          <p:cNvPr id="3" name="Content Placeholder 2">
            <a:extLst>
              <a:ext uri="{FF2B5EF4-FFF2-40B4-BE49-F238E27FC236}">
                <a16:creationId xmlns:a16="http://schemas.microsoft.com/office/drawing/2014/main" id="{4E647936-468C-FD4C-9703-A9375AD8AEDC}"/>
              </a:ext>
            </a:extLst>
          </p:cNvPr>
          <p:cNvSpPr>
            <a:spLocks noGrp="1"/>
          </p:cNvSpPr>
          <p:nvPr>
            <p:ph sz="half" idx="1"/>
          </p:nvPr>
        </p:nvSpPr>
        <p:spPr/>
        <p:txBody>
          <a:bodyPr>
            <a:normAutofit fontScale="85000" lnSpcReduction="10000"/>
          </a:bodyPr>
          <a:lstStyle/>
          <a:p>
            <a:pPr marL="0" lvl="0" indent="0">
              <a:lnSpc>
                <a:spcPts val="1800"/>
              </a:lnSpc>
              <a:spcBef>
                <a:spcPts val="600"/>
              </a:spcBef>
              <a:spcAft>
                <a:spcPts val="600"/>
              </a:spcAft>
              <a:buNone/>
            </a:pPr>
            <a:r>
              <a:rPr lang="en-AU" sz="1600" b="1" dirty="0"/>
              <a:t>Background </a:t>
            </a:r>
          </a:p>
          <a:p>
            <a:pPr lvl="0">
              <a:lnSpc>
                <a:spcPts val="1800"/>
              </a:lnSpc>
              <a:spcBef>
                <a:spcPts val="600"/>
              </a:spcBef>
              <a:spcAft>
                <a:spcPts val="600"/>
              </a:spcAft>
            </a:pPr>
            <a:r>
              <a:rPr lang="en-AU" sz="1600" dirty="0"/>
              <a:t>Background / context to explain why your project is important now</a:t>
            </a:r>
          </a:p>
          <a:p>
            <a:pPr lvl="0">
              <a:lnSpc>
                <a:spcPts val="1800"/>
              </a:lnSpc>
              <a:spcBef>
                <a:spcPts val="600"/>
              </a:spcBef>
              <a:spcAft>
                <a:spcPts val="600"/>
              </a:spcAft>
            </a:pPr>
            <a:r>
              <a:rPr lang="en-AU" sz="1600" dirty="0"/>
              <a:t>What issue, event, catalyst can you link your project to to create relevance, urgency and salience? Can your project support other imperatives?</a:t>
            </a:r>
          </a:p>
          <a:p>
            <a:pPr marL="0" lvl="0" indent="0">
              <a:lnSpc>
                <a:spcPts val="1800"/>
              </a:lnSpc>
              <a:spcBef>
                <a:spcPts val="600"/>
              </a:spcBef>
              <a:spcAft>
                <a:spcPts val="600"/>
              </a:spcAft>
              <a:buNone/>
            </a:pPr>
            <a:r>
              <a:rPr lang="en-AU" sz="1600" b="1" dirty="0"/>
              <a:t>Problem / opportunity statement</a:t>
            </a:r>
          </a:p>
          <a:p>
            <a:pPr lvl="0">
              <a:lnSpc>
                <a:spcPts val="1800"/>
              </a:lnSpc>
              <a:spcBef>
                <a:spcPts val="600"/>
              </a:spcBef>
              <a:spcAft>
                <a:spcPts val="600"/>
              </a:spcAft>
            </a:pPr>
            <a:r>
              <a:rPr lang="en-AU" sz="1600" dirty="0"/>
              <a:t>What opportunity or problem are you looking to address? </a:t>
            </a:r>
          </a:p>
          <a:p>
            <a:pPr lvl="0">
              <a:lnSpc>
                <a:spcPts val="1800"/>
              </a:lnSpc>
              <a:spcBef>
                <a:spcPts val="600"/>
              </a:spcBef>
              <a:spcAft>
                <a:spcPts val="600"/>
              </a:spcAft>
            </a:pPr>
            <a:r>
              <a:rPr lang="en-AU" sz="1600" dirty="0"/>
              <a:t>What is already known about the problem? What data and evidence can you drawn on? What verbatim quotes can you highlight?</a:t>
            </a:r>
          </a:p>
          <a:p>
            <a:pPr lvl="0">
              <a:lnSpc>
                <a:spcPts val="1800"/>
              </a:lnSpc>
              <a:spcBef>
                <a:spcPts val="600"/>
              </a:spcBef>
              <a:spcAft>
                <a:spcPts val="600"/>
              </a:spcAft>
            </a:pPr>
            <a:r>
              <a:rPr lang="en-AU" sz="1600" dirty="0"/>
              <a:t>What known unknowns do you need to surface / clarify? How can you engage people around the problem</a:t>
            </a:r>
          </a:p>
        </p:txBody>
      </p:sp>
      <p:sp>
        <p:nvSpPr>
          <p:cNvPr id="4" name="Content Placeholder 3">
            <a:extLst>
              <a:ext uri="{FF2B5EF4-FFF2-40B4-BE49-F238E27FC236}">
                <a16:creationId xmlns:a16="http://schemas.microsoft.com/office/drawing/2014/main" id="{E867BABA-7837-0941-80F2-F499FD2B86CB}"/>
              </a:ext>
            </a:extLst>
          </p:cNvPr>
          <p:cNvSpPr>
            <a:spLocks noGrp="1"/>
          </p:cNvSpPr>
          <p:nvPr>
            <p:ph sz="half" idx="2"/>
          </p:nvPr>
        </p:nvSpPr>
        <p:spPr/>
        <p:txBody>
          <a:bodyPr>
            <a:normAutofit fontScale="85000" lnSpcReduction="10000"/>
          </a:bodyPr>
          <a:lstStyle/>
          <a:p>
            <a:pPr marL="0" lvl="0" indent="0">
              <a:lnSpc>
                <a:spcPts val="1800"/>
              </a:lnSpc>
              <a:spcBef>
                <a:spcPts val="600"/>
              </a:spcBef>
              <a:spcAft>
                <a:spcPts val="600"/>
              </a:spcAft>
              <a:buNone/>
            </a:pPr>
            <a:r>
              <a:rPr lang="en-AU" sz="1600" b="1" dirty="0"/>
              <a:t>Process</a:t>
            </a:r>
          </a:p>
          <a:p>
            <a:pPr>
              <a:lnSpc>
                <a:spcPts val="1800"/>
              </a:lnSpc>
              <a:spcBef>
                <a:spcPts val="600"/>
              </a:spcBef>
              <a:spcAft>
                <a:spcPts val="600"/>
              </a:spcAft>
            </a:pPr>
            <a:r>
              <a:rPr lang="en-AU" sz="1600" dirty="0"/>
              <a:t>What process are you deploying to engage stakeholders, formulate ideas, finalise ideas, execute, iterate / refine?</a:t>
            </a:r>
          </a:p>
          <a:p>
            <a:pPr>
              <a:lnSpc>
                <a:spcPts val="1800"/>
              </a:lnSpc>
              <a:spcBef>
                <a:spcPts val="600"/>
              </a:spcBef>
              <a:spcAft>
                <a:spcPts val="600"/>
              </a:spcAft>
            </a:pPr>
            <a:r>
              <a:rPr lang="en-AU" sz="1600" dirty="0"/>
              <a:t>What’s the timeline for that process?</a:t>
            </a:r>
          </a:p>
          <a:p>
            <a:pPr marL="0" indent="0">
              <a:lnSpc>
                <a:spcPts val="1800"/>
              </a:lnSpc>
              <a:spcBef>
                <a:spcPts val="600"/>
              </a:spcBef>
              <a:spcAft>
                <a:spcPts val="600"/>
              </a:spcAft>
              <a:buNone/>
            </a:pPr>
            <a:r>
              <a:rPr lang="en-AU" sz="1600" b="1" dirty="0"/>
              <a:t>Solutions</a:t>
            </a:r>
          </a:p>
          <a:p>
            <a:pPr lvl="0">
              <a:lnSpc>
                <a:spcPts val="1800"/>
              </a:lnSpc>
              <a:spcBef>
                <a:spcPts val="600"/>
              </a:spcBef>
              <a:spcAft>
                <a:spcPts val="600"/>
              </a:spcAft>
            </a:pPr>
            <a:r>
              <a:rPr lang="en-AU" sz="1600" dirty="0"/>
              <a:t>What solutions are you providing for the problem/opportunity? (NB early stage projects might just be background, problem and process, with a timeframe for ideation)</a:t>
            </a:r>
          </a:p>
          <a:p>
            <a:pPr lvl="0">
              <a:lnSpc>
                <a:spcPts val="1800"/>
              </a:lnSpc>
              <a:spcBef>
                <a:spcPts val="600"/>
              </a:spcBef>
              <a:spcAft>
                <a:spcPts val="600"/>
              </a:spcAft>
            </a:pPr>
            <a:r>
              <a:rPr lang="en-AU" sz="1600" dirty="0"/>
              <a:t>What impact will your project have on the school and students? How will you measure impact?</a:t>
            </a:r>
          </a:p>
          <a:p>
            <a:pPr marL="0" lvl="0" indent="0">
              <a:lnSpc>
                <a:spcPts val="1800"/>
              </a:lnSpc>
              <a:spcBef>
                <a:spcPts val="600"/>
              </a:spcBef>
              <a:spcAft>
                <a:spcPts val="600"/>
              </a:spcAft>
              <a:buNone/>
            </a:pPr>
            <a:r>
              <a:rPr lang="en-AU" sz="1600" b="1" dirty="0"/>
              <a:t>Actions / decisions</a:t>
            </a:r>
          </a:p>
          <a:p>
            <a:pPr>
              <a:lnSpc>
                <a:spcPts val="1800"/>
              </a:lnSpc>
              <a:spcBef>
                <a:spcPts val="600"/>
              </a:spcBef>
              <a:spcAft>
                <a:spcPts val="600"/>
              </a:spcAft>
            </a:pPr>
            <a:r>
              <a:rPr lang="en-AU" sz="1600" dirty="0"/>
              <a:t>What actions do you need the audience to take at this time? Eg input / feedback, engage / support, decisions to make</a:t>
            </a:r>
          </a:p>
          <a:p>
            <a:pPr>
              <a:lnSpc>
                <a:spcPts val="1800"/>
              </a:lnSpc>
              <a:spcBef>
                <a:spcPts val="600"/>
              </a:spcBef>
              <a:spcAft>
                <a:spcPts val="600"/>
              </a:spcAft>
            </a:pPr>
            <a:endParaRPr lang="en-US" sz="1600" dirty="0"/>
          </a:p>
        </p:txBody>
      </p:sp>
    </p:spTree>
    <p:extLst>
      <p:ext uri="{BB962C8B-B14F-4D97-AF65-F5344CB8AC3E}">
        <p14:creationId xmlns:p14="http://schemas.microsoft.com/office/powerpoint/2010/main" val="1704653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17124-BFA6-4246-BC7E-9E6C6977EB36}"/>
              </a:ext>
            </a:extLst>
          </p:cNvPr>
          <p:cNvSpPr>
            <a:spLocks noGrp="1"/>
          </p:cNvSpPr>
          <p:nvPr>
            <p:ph type="title"/>
          </p:nvPr>
        </p:nvSpPr>
        <p:spPr/>
        <p:txBody>
          <a:bodyPr/>
          <a:lstStyle/>
          <a:p>
            <a:r>
              <a:rPr lang="en-US" dirty="0"/>
              <a:t>Background</a:t>
            </a:r>
            <a:br>
              <a:rPr lang="en-US" dirty="0"/>
            </a:br>
            <a:r>
              <a:rPr lang="en-US" sz="1400" dirty="0"/>
              <a:t>Make this heading bold by declaring your problem in context that will help stakeholders understand your project’s importance / relevance</a:t>
            </a:r>
            <a:endParaRPr lang="en-US" dirty="0"/>
          </a:p>
        </p:txBody>
      </p:sp>
      <p:sp>
        <p:nvSpPr>
          <p:cNvPr id="3" name="Content Placeholder 2">
            <a:extLst>
              <a:ext uri="{FF2B5EF4-FFF2-40B4-BE49-F238E27FC236}">
                <a16:creationId xmlns:a16="http://schemas.microsoft.com/office/drawing/2014/main" id="{4E647936-468C-FD4C-9703-A9375AD8AEDC}"/>
              </a:ext>
            </a:extLst>
          </p:cNvPr>
          <p:cNvSpPr>
            <a:spLocks noGrp="1"/>
          </p:cNvSpPr>
          <p:nvPr>
            <p:ph sz="half" idx="1"/>
          </p:nvPr>
        </p:nvSpPr>
        <p:spPr/>
        <p:txBody>
          <a:bodyPr>
            <a:normAutofit/>
          </a:bodyPr>
          <a:lstStyle/>
          <a:p>
            <a:pPr marL="0" lvl="0" indent="0">
              <a:lnSpc>
                <a:spcPts val="1800"/>
              </a:lnSpc>
              <a:spcBef>
                <a:spcPts val="600"/>
              </a:spcBef>
              <a:spcAft>
                <a:spcPts val="600"/>
              </a:spcAft>
              <a:buNone/>
            </a:pPr>
            <a:r>
              <a:rPr lang="en-AU" sz="1600" b="1" dirty="0"/>
              <a:t>Background </a:t>
            </a:r>
          </a:p>
          <a:p>
            <a:pPr lvl="0">
              <a:lnSpc>
                <a:spcPts val="1800"/>
              </a:lnSpc>
              <a:spcBef>
                <a:spcPts val="600"/>
              </a:spcBef>
              <a:spcAft>
                <a:spcPts val="600"/>
              </a:spcAft>
            </a:pPr>
            <a:r>
              <a:rPr lang="en-AU" sz="1600" dirty="0"/>
              <a:t>Background / context to explain why your project is important now</a:t>
            </a:r>
          </a:p>
          <a:p>
            <a:pPr lvl="0">
              <a:lnSpc>
                <a:spcPts val="1800"/>
              </a:lnSpc>
              <a:spcBef>
                <a:spcPts val="600"/>
              </a:spcBef>
              <a:spcAft>
                <a:spcPts val="600"/>
              </a:spcAft>
            </a:pPr>
            <a:r>
              <a:rPr lang="en-AU" sz="1600" dirty="0"/>
              <a:t>What issue, event, catalyst can you link your project to to create relevance, urgency and salience? Can your project support other imperatives?</a:t>
            </a:r>
          </a:p>
        </p:txBody>
      </p:sp>
      <p:sp>
        <p:nvSpPr>
          <p:cNvPr id="4" name="Content Placeholder 3">
            <a:extLst>
              <a:ext uri="{FF2B5EF4-FFF2-40B4-BE49-F238E27FC236}">
                <a16:creationId xmlns:a16="http://schemas.microsoft.com/office/drawing/2014/main" id="{E867BABA-7837-0941-80F2-F499FD2B86CB}"/>
              </a:ext>
            </a:extLst>
          </p:cNvPr>
          <p:cNvSpPr>
            <a:spLocks noGrp="1"/>
          </p:cNvSpPr>
          <p:nvPr>
            <p:ph sz="half" idx="2"/>
          </p:nvPr>
        </p:nvSpPr>
        <p:spPr/>
        <p:txBody>
          <a:bodyPr>
            <a:normAutofit/>
          </a:bodyPr>
          <a:lstStyle/>
          <a:p>
            <a:pPr marL="0" lvl="0" indent="0">
              <a:lnSpc>
                <a:spcPts val="1800"/>
              </a:lnSpc>
              <a:spcBef>
                <a:spcPts val="600"/>
              </a:spcBef>
              <a:spcAft>
                <a:spcPts val="600"/>
              </a:spcAft>
              <a:buNone/>
            </a:pPr>
            <a:r>
              <a:rPr lang="en-AU" sz="1600" b="1" dirty="0"/>
              <a:t>Appeal to the full range of different thinking and personality types</a:t>
            </a:r>
          </a:p>
          <a:p>
            <a:pPr marL="0" lvl="0" indent="0">
              <a:lnSpc>
                <a:spcPts val="1800"/>
              </a:lnSpc>
              <a:spcBef>
                <a:spcPts val="600"/>
              </a:spcBef>
              <a:spcAft>
                <a:spcPts val="600"/>
              </a:spcAft>
              <a:buNone/>
            </a:pPr>
            <a:r>
              <a:rPr lang="en-AU" sz="1600" dirty="0"/>
              <a:t>Blue energy – use data and evidence to link to relevant current context</a:t>
            </a:r>
          </a:p>
          <a:p>
            <a:pPr marL="0" lvl="0" indent="0">
              <a:lnSpc>
                <a:spcPts val="1800"/>
              </a:lnSpc>
              <a:spcBef>
                <a:spcPts val="600"/>
              </a:spcBef>
              <a:spcAft>
                <a:spcPts val="600"/>
              </a:spcAft>
              <a:buNone/>
            </a:pPr>
            <a:r>
              <a:rPr lang="en-AU" sz="1600" dirty="0"/>
              <a:t>Red energy – create urgency and salience</a:t>
            </a:r>
          </a:p>
          <a:p>
            <a:pPr marL="0" lvl="0" indent="0">
              <a:lnSpc>
                <a:spcPts val="1800"/>
              </a:lnSpc>
              <a:spcBef>
                <a:spcPts val="600"/>
              </a:spcBef>
              <a:spcAft>
                <a:spcPts val="600"/>
              </a:spcAft>
              <a:buNone/>
            </a:pPr>
            <a:r>
              <a:rPr lang="en-AU" sz="1600" dirty="0"/>
              <a:t>Yellow energy – what other ideas / initiatives can you link to? </a:t>
            </a:r>
          </a:p>
          <a:p>
            <a:pPr marL="0" lvl="0" indent="0">
              <a:lnSpc>
                <a:spcPts val="1800"/>
              </a:lnSpc>
              <a:spcBef>
                <a:spcPts val="600"/>
              </a:spcBef>
              <a:spcAft>
                <a:spcPts val="600"/>
              </a:spcAft>
              <a:buNone/>
            </a:pPr>
            <a:r>
              <a:rPr lang="en-AU" sz="1600" dirty="0"/>
              <a:t>Green energy – what people issues, challenges and perspectives can you include? How can you integrate the perspectives of other’s in providing context to your challenge? How can you respect and acknowledge the past and past efforts?</a:t>
            </a:r>
          </a:p>
          <a:p>
            <a:pPr marL="0" lvl="0" indent="0">
              <a:lnSpc>
                <a:spcPts val="1800"/>
              </a:lnSpc>
              <a:spcBef>
                <a:spcPts val="600"/>
              </a:spcBef>
              <a:spcAft>
                <a:spcPts val="600"/>
              </a:spcAft>
              <a:buNone/>
            </a:pPr>
            <a:r>
              <a:rPr lang="en-AU" sz="1600" dirty="0"/>
              <a:t>Use first person quotes to bring this to life.</a:t>
            </a:r>
          </a:p>
          <a:p>
            <a:pPr>
              <a:lnSpc>
                <a:spcPts val="1800"/>
              </a:lnSpc>
              <a:spcBef>
                <a:spcPts val="600"/>
              </a:spcBef>
              <a:spcAft>
                <a:spcPts val="600"/>
              </a:spcAft>
            </a:pPr>
            <a:endParaRPr lang="en-US" sz="1600" dirty="0"/>
          </a:p>
        </p:txBody>
      </p:sp>
    </p:spTree>
    <p:extLst>
      <p:ext uri="{BB962C8B-B14F-4D97-AF65-F5344CB8AC3E}">
        <p14:creationId xmlns:p14="http://schemas.microsoft.com/office/powerpoint/2010/main" val="2283005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17124-BFA6-4246-BC7E-9E6C6977EB36}"/>
              </a:ext>
            </a:extLst>
          </p:cNvPr>
          <p:cNvSpPr>
            <a:spLocks noGrp="1"/>
          </p:cNvSpPr>
          <p:nvPr>
            <p:ph type="title"/>
          </p:nvPr>
        </p:nvSpPr>
        <p:spPr/>
        <p:txBody>
          <a:bodyPr/>
          <a:lstStyle/>
          <a:p>
            <a:r>
              <a:rPr lang="en-US" dirty="0"/>
              <a:t>Problem statement</a:t>
            </a:r>
            <a:br>
              <a:rPr lang="en-US" dirty="0"/>
            </a:br>
            <a:r>
              <a:rPr lang="en-US" sz="1400" dirty="0"/>
              <a:t>Your problem statement should succinctly capture the issue you’re trying to address / opportunity you’re trying to capture</a:t>
            </a:r>
            <a:endParaRPr lang="en-US" dirty="0"/>
          </a:p>
        </p:txBody>
      </p:sp>
      <p:sp>
        <p:nvSpPr>
          <p:cNvPr id="3" name="Content Placeholder 2">
            <a:extLst>
              <a:ext uri="{FF2B5EF4-FFF2-40B4-BE49-F238E27FC236}">
                <a16:creationId xmlns:a16="http://schemas.microsoft.com/office/drawing/2014/main" id="{4E647936-468C-FD4C-9703-A9375AD8AEDC}"/>
              </a:ext>
            </a:extLst>
          </p:cNvPr>
          <p:cNvSpPr>
            <a:spLocks noGrp="1"/>
          </p:cNvSpPr>
          <p:nvPr>
            <p:ph sz="half" idx="1"/>
          </p:nvPr>
        </p:nvSpPr>
        <p:spPr/>
        <p:txBody>
          <a:bodyPr>
            <a:normAutofit/>
          </a:bodyPr>
          <a:lstStyle/>
          <a:p>
            <a:pPr marL="0" lvl="0" indent="0">
              <a:lnSpc>
                <a:spcPts val="1800"/>
              </a:lnSpc>
              <a:spcBef>
                <a:spcPts val="600"/>
              </a:spcBef>
              <a:spcAft>
                <a:spcPts val="600"/>
              </a:spcAft>
              <a:buNone/>
            </a:pPr>
            <a:r>
              <a:rPr lang="en-AU" sz="1600" b="1" dirty="0"/>
              <a:t>Problem / opportunity statement</a:t>
            </a:r>
          </a:p>
          <a:p>
            <a:pPr lvl="0">
              <a:lnSpc>
                <a:spcPts val="1800"/>
              </a:lnSpc>
              <a:spcBef>
                <a:spcPts val="600"/>
              </a:spcBef>
              <a:spcAft>
                <a:spcPts val="600"/>
              </a:spcAft>
            </a:pPr>
            <a:r>
              <a:rPr lang="en-AU" sz="1600" dirty="0"/>
              <a:t>What opportunity or problem are you looking to address? </a:t>
            </a:r>
          </a:p>
          <a:p>
            <a:pPr lvl="0">
              <a:lnSpc>
                <a:spcPts val="1800"/>
              </a:lnSpc>
              <a:spcBef>
                <a:spcPts val="600"/>
              </a:spcBef>
              <a:spcAft>
                <a:spcPts val="600"/>
              </a:spcAft>
            </a:pPr>
            <a:r>
              <a:rPr lang="en-AU" sz="1600" dirty="0"/>
              <a:t>What is already known about the problem? What data and evidence can you drawn on? What verbatim quotes can you highlight?</a:t>
            </a:r>
          </a:p>
          <a:p>
            <a:pPr lvl="0">
              <a:lnSpc>
                <a:spcPts val="1800"/>
              </a:lnSpc>
              <a:spcBef>
                <a:spcPts val="600"/>
              </a:spcBef>
              <a:spcAft>
                <a:spcPts val="600"/>
              </a:spcAft>
            </a:pPr>
            <a:r>
              <a:rPr lang="en-AU" sz="1600" dirty="0"/>
              <a:t>What known unknowns do you need to surface / clarify? How can you engage people around the problem?</a:t>
            </a:r>
          </a:p>
        </p:txBody>
      </p:sp>
      <p:sp>
        <p:nvSpPr>
          <p:cNvPr id="7" name="Content Placeholder 3">
            <a:extLst>
              <a:ext uri="{FF2B5EF4-FFF2-40B4-BE49-F238E27FC236}">
                <a16:creationId xmlns:a16="http://schemas.microsoft.com/office/drawing/2014/main" id="{64BD2BE5-AE3F-4C4F-AC47-8B3805880653}"/>
              </a:ext>
            </a:extLst>
          </p:cNvPr>
          <p:cNvSpPr>
            <a:spLocks noGrp="1"/>
          </p:cNvSpPr>
          <p:nvPr>
            <p:ph sz="half" idx="2"/>
          </p:nvPr>
        </p:nvSpPr>
        <p:spPr>
          <a:xfrm>
            <a:off x="6172200" y="1825625"/>
            <a:ext cx="5181600" cy="4351338"/>
          </a:xfrm>
        </p:spPr>
        <p:txBody>
          <a:bodyPr>
            <a:normAutofit/>
          </a:bodyPr>
          <a:lstStyle/>
          <a:p>
            <a:pPr marL="0" lvl="0" indent="0">
              <a:lnSpc>
                <a:spcPts val="1800"/>
              </a:lnSpc>
              <a:spcBef>
                <a:spcPts val="600"/>
              </a:spcBef>
              <a:spcAft>
                <a:spcPts val="600"/>
              </a:spcAft>
              <a:buNone/>
            </a:pPr>
            <a:r>
              <a:rPr lang="en-AU" sz="1600" b="1" dirty="0"/>
              <a:t>Appeal to the full range of different thinking and personality types</a:t>
            </a:r>
          </a:p>
          <a:p>
            <a:pPr marL="0" lvl="0" indent="0">
              <a:lnSpc>
                <a:spcPts val="1800"/>
              </a:lnSpc>
              <a:spcBef>
                <a:spcPts val="600"/>
              </a:spcBef>
              <a:spcAft>
                <a:spcPts val="600"/>
              </a:spcAft>
              <a:buNone/>
            </a:pPr>
            <a:r>
              <a:rPr lang="en-AU" sz="1600" dirty="0"/>
              <a:t>Blue energy – use data and evidence to explain the problem</a:t>
            </a:r>
          </a:p>
          <a:p>
            <a:pPr marL="0" lvl="0" indent="0">
              <a:lnSpc>
                <a:spcPts val="1800"/>
              </a:lnSpc>
              <a:spcBef>
                <a:spcPts val="600"/>
              </a:spcBef>
              <a:spcAft>
                <a:spcPts val="600"/>
              </a:spcAft>
              <a:buNone/>
            </a:pPr>
            <a:r>
              <a:rPr lang="en-AU" sz="1600" dirty="0"/>
              <a:t>Red energy – create urgency and salience by explaining the impact of your problem</a:t>
            </a:r>
          </a:p>
          <a:p>
            <a:pPr marL="0" indent="0">
              <a:lnSpc>
                <a:spcPts val="1800"/>
              </a:lnSpc>
              <a:spcBef>
                <a:spcPts val="600"/>
              </a:spcBef>
              <a:spcAft>
                <a:spcPts val="600"/>
              </a:spcAft>
              <a:buNone/>
            </a:pPr>
            <a:r>
              <a:rPr lang="en-AU" sz="1600" dirty="0"/>
              <a:t>Yellow energy – What questions could you ask that get people talking about the problem? What input do you need from others so they can express their views about the problem?</a:t>
            </a:r>
          </a:p>
          <a:p>
            <a:pPr marL="0" lvl="0" indent="0">
              <a:lnSpc>
                <a:spcPts val="1800"/>
              </a:lnSpc>
              <a:spcBef>
                <a:spcPts val="600"/>
              </a:spcBef>
              <a:spcAft>
                <a:spcPts val="600"/>
              </a:spcAft>
              <a:buNone/>
            </a:pPr>
            <a:r>
              <a:rPr lang="en-AU" sz="1600" dirty="0"/>
              <a:t>Green energy – how does your problem impact others?</a:t>
            </a:r>
          </a:p>
          <a:p>
            <a:pPr marL="0" lvl="0" indent="0">
              <a:lnSpc>
                <a:spcPts val="1800"/>
              </a:lnSpc>
              <a:spcBef>
                <a:spcPts val="600"/>
              </a:spcBef>
              <a:spcAft>
                <a:spcPts val="600"/>
              </a:spcAft>
              <a:buNone/>
            </a:pPr>
            <a:r>
              <a:rPr lang="en-AU" sz="1600" dirty="0"/>
              <a:t>Use first person quotes to bring this to life.</a:t>
            </a:r>
          </a:p>
          <a:p>
            <a:pPr>
              <a:lnSpc>
                <a:spcPts val="1800"/>
              </a:lnSpc>
              <a:spcBef>
                <a:spcPts val="600"/>
              </a:spcBef>
              <a:spcAft>
                <a:spcPts val="600"/>
              </a:spcAft>
            </a:pPr>
            <a:endParaRPr lang="en-US" sz="1600" dirty="0"/>
          </a:p>
        </p:txBody>
      </p:sp>
    </p:spTree>
    <p:extLst>
      <p:ext uri="{BB962C8B-B14F-4D97-AF65-F5344CB8AC3E}">
        <p14:creationId xmlns:p14="http://schemas.microsoft.com/office/powerpoint/2010/main" val="2225562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17124-BFA6-4246-BC7E-9E6C6977EB36}"/>
              </a:ext>
            </a:extLst>
          </p:cNvPr>
          <p:cNvSpPr>
            <a:spLocks noGrp="1"/>
          </p:cNvSpPr>
          <p:nvPr>
            <p:ph type="title"/>
          </p:nvPr>
        </p:nvSpPr>
        <p:spPr/>
        <p:txBody>
          <a:bodyPr/>
          <a:lstStyle/>
          <a:p>
            <a:r>
              <a:rPr lang="en-US" dirty="0"/>
              <a:t>Process</a:t>
            </a:r>
            <a:br>
              <a:rPr lang="en-US" dirty="0"/>
            </a:br>
            <a:r>
              <a:rPr lang="en-US" sz="1400" dirty="0"/>
              <a:t>Outline the process / approach you’re taking to scope the problem and solutions, and then execute the project</a:t>
            </a:r>
            <a:endParaRPr lang="en-US" dirty="0"/>
          </a:p>
        </p:txBody>
      </p:sp>
      <p:sp>
        <p:nvSpPr>
          <p:cNvPr id="3" name="Content Placeholder 2">
            <a:extLst>
              <a:ext uri="{FF2B5EF4-FFF2-40B4-BE49-F238E27FC236}">
                <a16:creationId xmlns:a16="http://schemas.microsoft.com/office/drawing/2014/main" id="{4E647936-468C-FD4C-9703-A9375AD8AEDC}"/>
              </a:ext>
            </a:extLst>
          </p:cNvPr>
          <p:cNvSpPr>
            <a:spLocks noGrp="1"/>
          </p:cNvSpPr>
          <p:nvPr>
            <p:ph sz="half" idx="1"/>
          </p:nvPr>
        </p:nvSpPr>
        <p:spPr/>
        <p:txBody>
          <a:bodyPr>
            <a:normAutofit/>
          </a:bodyPr>
          <a:lstStyle/>
          <a:p>
            <a:pPr marL="0" lvl="0" indent="0">
              <a:lnSpc>
                <a:spcPts val="1800"/>
              </a:lnSpc>
              <a:spcBef>
                <a:spcPts val="600"/>
              </a:spcBef>
              <a:spcAft>
                <a:spcPts val="600"/>
              </a:spcAft>
              <a:buNone/>
            </a:pPr>
            <a:r>
              <a:rPr lang="en-AU" sz="1600" b="1" dirty="0"/>
              <a:t>Process</a:t>
            </a:r>
          </a:p>
          <a:p>
            <a:pPr>
              <a:lnSpc>
                <a:spcPts val="1800"/>
              </a:lnSpc>
              <a:spcBef>
                <a:spcPts val="600"/>
              </a:spcBef>
              <a:spcAft>
                <a:spcPts val="600"/>
              </a:spcAft>
            </a:pPr>
            <a:r>
              <a:rPr lang="en-AU" sz="1600" dirty="0"/>
              <a:t>What process are you deploying to engage stakeholders, formulate ideas, finalise ideas, execute, iterate / refine?</a:t>
            </a:r>
          </a:p>
          <a:p>
            <a:pPr>
              <a:lnSpc>
                <a:spcPts val="1800"/>
              </a:lnSpc>
              <a:spcBef>
                <a:spcPts val="600"/>
              </a:spcBef>
              <a:spcAft>
                <a:spcPts val="600"/>
              </a:spcAft>
            </a:pPr>
            <a:r>
              <a:rPr lang="en-AU" sz="1600" dirty="0"/>
              <a:t>What’s the timeline for that process?</a:t>
            </a:r>
          </a:p>
          <a:p>
            <a:pPr>
              <a:lnSpc>
                <a:spcPts val="1800"/>
              </a:lnSpc>
              <a:spcBef>
                <a:spcPts val="600"/>
              </a:spcBef>
              <a:spcAft>
                <a:spcPts val="600"/>
              </a:spcAft>
            </a:pPr>
            <a:r>
              <a:rPr lang="en-AU" sz="1600" dirty="0"/>
              <a:t>What feedback / learning process have you embedded?</a:t>
            </a:r>
          </a:p>
        </p:txBody>
      </p:sp>
      <p:sp>
        <p:nvSpPr>
          <p:cNvPr id="4" name="Content Placeholder 3">
            <a:extLst>
              <a:ext uri="{FF2B5EF4-FFF2-40B4-BE49-F238E27FC236}">
                <a16:creationId xmlns:a16="http://schemas.microsoft.com/office/drawing/2014/main" id="{E867BABA-7837-0941-80F2-F499FD2B86CB}"/>
              </a:ext>
            </a:extLst>
          </p:cNvPr>
          <p:cNvSpPr>
            <a:spLocks noGrp="1"/>
          </p:cNvSpPr>
          <p:nvPr>
            <p:ph sz="half" idx="2"/>
          </p:nvPr>
        </p:nvSpPr>
        <p:spPr/>
        <p:txBody>
          <a:bodyPr>
            <a:normAutofit/>
          </a:bodyPr>
          <a:lstStyle/>
          <a:p>
            <a:pPr marL="0" lvl="0" indent="0">
              <a:lnSpc>
                <a:spcPts val="1800"/>
              </a:lnSpc>
              <a:spcBef>
                <a:spcPts val="600"/>
              </a:spcBef>
              <a:spcAft>
                <a:spcPts val="600"/>
              </a:spcAft>
              <a:buNone/>
            </a:pPr>
            <a:r>
              <a:rPr lang="en-AU" sz="1600" b="1" dirty="0"/>
              <a:t>Appeal to the full range of different thinking and personality types</a:t>
            </a:r>
          </a:p>
          <a:p>
            <a:pPr marL="0" lvl="0" indent="0">
              <a:lnSpc>
                <a:spcPts val="1800"/>
              </a:lnSpc>
              <a:spcBef>
                <a:spcPts val="600"/>
              </a:spcBef>
              <a:spcAft>
                <a:spcPts val="600"/>
              </a:spcAft>
              <a:buNone/>
            </a:pPr>
            <a:r>
              <a:rPr lang="en-AU" sz="1600" dirty="0"/>
              <a:t>Blue energy – have you got sufficient detail in each step? Have you created enough time to think deeply about the problem and possible solutions? Can you show a logical process?</a:t>
            </a:r>
          </a:p>
          <a:p>
            <a:pPr marL="0" lvl="0" indent="0">
              <a:lnSpc>
                <a:spcPts val="1800"/>
              </a:lnSpc>
              <a:spcBef>
                <a:spcPts val="600"/>
              </a:spcBef>
              <a:spcAft>
                <a:spcPts val="600"/>
              </a:spcAft>
              <a:buNone/>
            </a:pPr>
            <a:r>
              <a:rPr lang="en-AU" sz="1600" dirty="0"/>
              <a:t>Red energy – what deadlines and milestones are you embedding?</a:t>
            </a:r>
          </a:p>
          <a:p>
            <a:pPr marL="0" indent="0">
              <a:lnSpc>
                <a:spcPts val="1800"/>
              </a:lnSpc>
              <a:spcBef>
                <a:spcPts val="600"/>
              </a:spcBef>
              <a:spcAft>
                <a:spcPts val="600"/>
              </a:spcAft>
              <a:buNone/>
            </a:pPr>
            <a:r>
              <a:rPr lang="en-AU" sz="1600" dirty="0"/>
              <a:t>Yellow energy – How can you capture all of this visually?</a:t>
            </a:r>
          </a:p>
          <a:p>
            <a:pPr marL="0" lvl="0" indent="0">
              <a:lnSpc>
                <a:spcPts val="1800"/>
              </a:lnSpc>
              <a:spcBef>
                <a:spcPts val="600"/>
              </a:spcBef>
              <a:spcAft>
                <a:spcPts val="600"/>
              </a:spcAft>
              <a:buNone/>
            </a:pPr>
            <a:r>
              <a:rPr lang="en-AU" sz="1600" dirty="0"/>
              <a:t>Green energy – have you got enough stakeholder consultation and feedback in there? How are you capturing hearts and minds to bring forth new possibilities? How are you managing people through the change curve?</a:t>
            </a:r>
          </a:p>
          <a:p>
            <a:pPr marL="0" indent="0">
              <a:lnSpc>
                <a:spcPts val="1800"/>
              </a:lnSpc>
              <a:spcBef>
                <a:spcPts val="600"/>
              </a:spcBef>
              <a:spcAft>
                <a:spcPts val="600"/>
              </a:spcAft>
              <a:buNone/>
            </a:pPr>
            <a:endParaRPr lang="en-US" sz="1600" dirty="0"/>
          </a:p>
        </p:txBody>
      </p:sp>
    </p:spTree>
    <p:extLst>
      <p:ext uri="{BB962C8B-B14F-4D97-AF65-F5344CB8AC3E}">
        <p14:creationId xmlns:p14="http://schemas.microsoft.com/office/powerpoint/2010/main" val="2377054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17124-BFA6-4246-BC7E-9E6C6977EB36}"/>
              </a:ext>
            </a:extLst>
          </p:cNvPr>
          <p:cNvSpPr>
            <a:spLocks noGrp="1"/>
          </p:cNvSpPr>
          <p:nvPr>
            <p:ph type="title"/>
          </p:nvPr>
        </p:nvSpPr>
        <p:spPr/>
        <p:txBody>
          <a:bodyPr/>
          <a:lstStyle/>
          <a:p>
            <a:r>
              <a:rPr lang="en-US" dirty="0"/>
              <a:t>Solution</a:t>
            </a:r>
            <a:br>
              <a:rPr lang="en-US" dirty="0"/>
            </a:br>
            <a:r>
              <a:rPr lang="en-US" sz="1400" dirty="0"/>
              <a:t>One statement / line that captures your project</a:t>
            </a:r>
            <a:endParaRPr lang="en-US" dirty="0"/>
          </a:p>
        </p:txBody>
      </p:sp>
      <p:sp>
        <p:nvSpPr>
          <p:cNvPr id="3" name="Content Placeholder 2">
            <a:extLst>
              <a:ext uri="{FF2B5EF4-FFF2-40B4-BE49-F238E27FC236}">
                <a16:creationId xmlns:a16="http://schemas.microsoft.com/office/drawing/2014/main" id="{4E647936-468C-FD4C-9703-A9375AD8AEDC}"/>
              </a:ext>
            </a:extLst>
          </p:cNvPr>
          <p:cNvSpPr>
            <a:spLocks noGrp="1"/>
          </p:cNvSpPr>
          <p:nvPr>
            <p:ph sz="half" idx="1"/>
          </p:nvPr>
        </p:nvSpPr>
        <p:spPr/>
        <p:txBody>
          <a:bodyPr>
            <a:normAutofit/>
          </a:bodyPr>
          <a:lstStyle/>
          <a:p>
            <a:pPr marL="0" indent="0">
              <a:lnSpc>
                <a:spcPts val="1800"/>
              </a:lnSpc>
              <a:spcBef>
                <a:spcPts val="600"/>
              </a:spcBef>
              <a:spcAft>
                <a:spcPts val="600"/>
              </a:spcAft>
              <a:buNone/>
            </a:pPr>
            <a:r>
              <a:rPr lang="en-AU" sz="1600" b="1" dirty="0"/>
              <a:t>Solutions</a:t>
            </a:r>
          </a:p>
          <a:p>
            <a:pPr lvl="0">
              <a:lnSpc>
                <a:spcPts val="1800"/>
              </a:lnSpc>
              <a:spcBef>
                <a:spcPts val="600"/>
              </a:spcBef>
              <a:spcAft>
                <a:spcPts val="600"/>
              </a:spcAft>
            </a:pPr>
            <a:r>
              <a:rPr lang="en-AU" sz="1600" dirty="0"/>
              <a:t>What solutions are you providing for the problem/opportunity? </a:t>
            </a:r>
          </a:p>
          <a:p>
            <a:pPr lvl="0">
              <a:lnSpc>
                <a:spcPts val="1800"/>
              </a:lnSpc>
              <a:spcBef>
                <a:spcPts val="600"/>
              </a:spcBef>
              <a:spcAft>
                <a:spcPts val="600"/>
              </a:spcAft>
            </a:pPr>
            <a:r>
              <a:rPr lang="en-AU" sz="1600" dirty="0"/>
              <a:t>If you’re still in scoping idea phase, what are the range of solutions or type of solutions that you’re investigating?</a:t>
            </a:r>
          </a:p>
          <a:p>
            <a:pPr lvl="0">
              <a:lnSpc>
                <a:spcPts val="1800"/>
              </a:lnSpc>
              <a:spcBef>
                <a:spcPts val="600"/>
              </a:spcBef>
              <a:spcAft>
                <a:spcPts val="600"/>
              </a:spcAft>
            </a:pPr>
            <a:r>
              <a:rPr lang="en-AU" sz="1600" dirty="0"/>
              <a:t>What impact will your project have on the school and students? How will you measure impact?</a:t>
            </a:r>
          </a:p>
        </p:txBody>
      </p:sp>
      <p:sp>
        <p:nvSpPr>
          <p:cNvPr id="7" name="Content Placeholder 3">
            <a:extLst>
              <a:ext uri="{FF2B5EF4-FFF2-40B4-BE49-F238E27FC236}">
                <a16:creationId xmlns:a16="http://schemas.microsoft.com/office/drawing/2014/main" id="{3E1A614D-E660-0548-AF7B-3B32F2CBC917}"/>
              </a:ext>
            </a:extLst>
          </p:cNvPr>
          <p:cNvSpPr>
            <a:spLocks noGrp="1"/>
          </p:cNvSpPr>
          <p:nvPr>
            <p:ph sz="half" idx="2"/>
          </p:nvPr>
        </p:nvSpPr>
        <p:spPr>
          <a:xfrm>
            <a:off x="6172200" y="1825625"/>
            <a:ext cx="5181600" cy="4351338"/>
          </a:xfrm>
        </p:spPr>
        <p:txBody>
          <a:bodyPr>
            <a:normAutofit/>
          </a:bodyPr>
          <a:lstStyle/>
          <a:p>
            <a:pPr marL="0" lvl="0" indent="0">
              <a:lnSpc>
                <a:spcPts val="1800"/>
              </a:lnSpc>
              <a:spcBef>
                <a:spcPts val="600"/>
              </a:spcBef>
              <a:spcAft>
                <a:spcPts val="600"/>
              </a:spcAft>
              <a:buNone/>
            </a:pPr>
            <a:r>
              <a:rPr lang="en-AU" sz="1600" b="1" dirty="0"/>
              <a:t>Appeal to the full range of different thinking and personality types</a:t>
            </a:r>
          </a:p>
          <a:p>
            <a:pPr marL="0" lvl="0" indent="0">
              <a:lnSpc>
                <a:spcPts val="1800"/>
              </a:lnSpc>
              <a:spcBef>
                <a:spcPts val="600"/>
              </a:spcBef>
              <a:spcAft>
                <a:spcPts val="600"/>
              </a:spcAft>
              <a:buNone/>
            </a:pPr>
            <a:r>
              <a:rPr lang="en-AU" sz="1600" dirty="0"/>
              <a:t>Blue energy – how does your solution link back to the problem? Are your success measures sufficiently rigorous?</a:t>
            </a:r>
          </a:p>
          <a:p>
            <a:pPr marL="0" lvl="0" indent="0">
              <a:lnSpc>
                <a:spcPts val="1800"/>
              </a:lnSpc>
              <a:spcBef>
                <a:spcPts val="600"/>
              </a:spcBef>
              <a:spcAft>
                <a:spcPts val="600"/>
              </a:spcAft>
              <a:buNone/>
            </a:pPr>
            <a:r>
              <a:rPr lang="en-AU" sz="1600" dirty="0"/>
              <a:t>Red energy – how are you creating momentum with your solution? Ie is it scaled in stages so you can deliver progress and build on that progress at each stage? How are you challenging existing processes?</a:t>
            </a:r>
          </a:p>
          <a:p>
            <a:pPr marL="0" indent="0">
              <a:lnSpc>
                <a:spcPts val="1800"/>
              </a:lnSpc>
              <a:spcBef>
                <a:spcPts val="600"/>
              </a:spcBef>
              <a:spcAft>
                <a:spcPts val="600"/>
              </a:spcAft>
              <a:buNone/>
            </a:pPr>
            <a:r>
              <a:rPr lang="en-AU" sz="1600" dirty="0"/>
              <a:t>Yellow energy – Is your idea big and bold enough? How can you creatively bring it to life?</a:t>
            </a:r>
          </a:p>
          <a:p>
            <a:pPr marL="0" lvl="0" indent="0">
              <a:lnSpc>
                <a:spcPts val="1800"/>
              </a:lnSpc>
              <a:spcBef>
                <a:spcPts val="600"/>
              </a:spcBef>
              <a:spcAft>
                <a:spcPts val="600"/>
              </a:spcAft>
              <a:buNone/>
            </a:pPr>
            <a:r>
              <a:rPr lang="en-AU" sz="1600" dirty="0"/>
              <a:t>Green energy – how does your solution impact different stakeholders?</a:t>
            </a:r>
          </a:p>
          <a:p>
            <a:pPr marL="0" indent="0">
              <a:lnSpc>
                <a:spcPts val="1800"/>
              </a:lnSpc>
              <a:spcBef>
                <a:spcPts val="600"/>
              </a:spcBef>
              <a:spcAft>
                <a:spcPts val="600"/>
              </a:spcAft>
              <a:buNone/>
            </a:pPr>
            <a:endParaRPr lang="en-US" sz="1600" dirty="0"/>
          </a:p>
        </p:txBody>
      </p:sp>
    </p:spTree>
    <p:extLst>
      <p:ext uri="{BB962C8B-B14F-4D97-AF65-F5344CB8AC3E}">
        <p14:creationId xmlns:p14="http://schemas.microsoft.com/office/powerpoint/2010/main" val="3575039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17124-BFA6-4246-BC7E-9E6C6977EB36}"/>
              </a:ext>
            </a:extLst>
          </p:cNvPr>
          <p:cNvSpPr>
            <a:spLocks noGrp="1"/>
          </p:cNvSpPr>
          <p:nvPr>
            <p:ph type="title"/>
          </p:nvPr>
        </p:nvSpPr>
        <p:spPr/>
        <p:txBody>
          <a:bodyPr/>
          <a:lstStyle/>
          <a:p>
            <a:r>
              <a:rPr lang="en-US" dirty="0"/>
              <a:t>Next steps</a:t>
            </a:r>
            <a:br>
              <a:rPr lang="en-US" dirty="0"/>
            </a:br>
            <a:r>
              <a:rPr lang="en-US" sz="1400" dirty="0"/>
              <a:t>What are the next steps you will take and / or you need others to take</a:t>
            </a:r>
            <a:endParaRPr lang="en-US" dirty="0"/>
          </a:p>
        </p:txBody>
      </p:sp>
      <p:sp>
        <p:nvSpPr>
          <p:cNvPr id="3" name="Content Placeholder 2">
            <a:extLst>
              <a:ext uri="{FF2B5EF4-FFF2-40B4-BE49-F238E27FC236}">
                <a16:creationId xmlns:a16="http://schemas.microsoft.com/office/drawing/2014/main" id="{4E647936-468C-FD4C-9703-A9375AD8AEDC}"/>
              </a:ext>
            </a:extLst>
          </p:cNvPr>
          <p:cNvSpPr>
            <a:spLocks noGrp="1"/>
          </p:cNvSpPr>
          <p:nvPr>
            <p:ph sz="half" idx="1"/>
          </p:nvPr>
        </p:nvSpPr>
        <p:spPr/>
        <p:txBody>
          <a:bodyPr>
            <a:normAutofit/>
          </a:bodyPr>
          <a:lstStyle/>
          <a:p>
            <a:pPr marL="0" lvl="0" indent="0">
              <a:lnSpc>
                <a:spcPts val="1800"/>
              </a:lnSpc>
              <a:spcBef>
                <a:spcPts val="600"/>
              </a:spcBef>
              <a:spcAft>
                <a:spcPts val="600"/>
              </a:spcAft>
              <a:buNone/>
            </a:pPr>
            <a:r>
              <a:rPr lang="en-AU" sz="1600" b="1" dirty="0"/>
              <a:t>Actions / decisions</a:t>
            </a:r>
          </a:p>
          <a:p>
            <a:pPr>
              <a:lnSpc>
                <a:spcPts val="1800"/>
              </a:lnSpc>
              <a:spcBef>
                <a:spcPts val="600"/>
              </a:spcBef>
              <a:spcAft>
                <a:spcPts val="600"/>
              </a:spcAft>
            </a:pPr>
            <a:r>
              <a:rPr lang="en-AU" sz="1600" dirty="0"/>
              <a:t>What actions do you need the audience to take at this time? Eg input / feedback, engage / support, decisions to make</a:t>
            </a:r>
          </a:p>
        </p:txBody>
      </p:sp>
      <p:sp>
        <p:nvSpPr>
          <p:cNvPr id="4" name="Content Placeholder 3">
            <a:extLst>
              <a:ext uri="{FF2B5EF4-FFF2-40B4-BE49-F238E27FC236}">
                <a16:creationId xmlns:a16="http://schemas.microsoft.com/office/drawing/2014/main" id="{E867BABA-7837-0941-80F2-F499FD2B86CB}"/>
              </a:ext>
            </a:extLst>
          </p:cNvPr>
          <p:cNvSpPr>
            <a:spLocks noGrp="1"/>
          </p:cNvSpPr>
          <p:nvPr>
            <p:ph sz="half" idx="2"/>
          </p:nvPr>
        </p:nvSpPr>
        <p:spPr/>
        <p:txBody>
          <a:bodyPr>
            <a:normAutofit/>
          </a:bodyPr>
          <a:lstStyle/>
          <a:p>
            <a:pPr marL="0" lvl="0" indent="0">
              <a:lnSpc>
                <a:spcPts val="1800"/>
              </a:lnSpc>
              <a:spcBef>
                <a:spcPts val="600"/>
              </a:spcBef>
              <a:spcAft>
                <a:spcPts val="600"/>
              </a:spcAft>
              <a:buNone/>
            </a:pPr>
            <a:r>
              <a:rPr lang="en-AU" sz="1600" b="1" dirty="0"/>
              <a:t>Appeal to the full range of different thinking and personality types</a:t>
            </a:r>
          </a:p>
          <a:p>
            <a:pPr marL="0" lvl="0" indent="0">
              <a:lnSpc>
                <a:spcPts val="1800"/>
              </a:lnSpc>
              <a:spcBef>
                <a:spcPts val="600"/>
              </a:spcBef>
              <a:spcAft>
                <a:spcPts val="600"/>
              </a:spcAft>
              <a:buNone/>
            </a:pPr>
            <a:r>
              <a:rPr lang="en-AU" sz="1600" dirty="0"/>
              <a:t>Blue energy – Are your next steps logical and sequenced?</a:t>
            </a:r>
          </a:p>
          <a:p>
            <a:pPr marL="0" lvl="0" indent="0">
              <a:lnSpc>
                <a:spcPts val="1800"/>
              </a:lnSpc>
              <a:spcBef>
                <a:spcPts val="600"/>
              </a:spcBef>
              <a:spcAft>
                <a:spcPts val="600"/>
              </a:spcAft>
              <a:buNone/>
            </a:pPr>
            <a:r>
              <a:rPr lang="en-AU" sz="1600" dirty="0"/>
              <a:t>Red energy – Are you clear on deadlines and expectations?</a:t>
            </a:r>
          </a:p>
          <a:p>
            <a:pPr marL="0" indent="0">
              <a:lnSpc>
                <a:spcPts val="1800"/>
              </a:lnSpc>
              <a:spcBef>
                <a:spcPts val="600"/>
              </a:spcBef>
              <a:spcAft>
                <a:spcPts val="600"/>
              </a:spcAft>
              <a:buNone/>
            </a:pPr>
            <a:r>
              <a:rPr lang="en-AU" sz="1600" dirty="0"/>
              <a:t>Yellow energy – how are you capturing other people’s enthusiasm to create momentum?</a:t>
            </a:r>
          </a:p>
          <a:p>
            <a:pPr marL="0" lvl="0" indent="0">
              <a:lnSpc>
                <a:spcPts val="1800"/>
              </a:lnSpc>
              <a:spcBef>
                <a:spcPts val="600"/>
              </a:spcBef>
              <a:spcAft>
                <a:spcPts val="600"/>
              </a:spcAft>
              <a:buNone/>
            </a:pPr>
            <a:r>
              <a:rPr lang="en-AU" sz="1600" dirty="0"/>
              <a:t>Green energy – How are you celebrating progress and people in your next steps?</a:t>
            </a:r>
          </a:p>
          <a:p>
            <a:pPr>
              <a:lnSpc>
                <a:spcPts val="1800"/>
              </a:lnSpc>
              <a:spcBef>
                <a:spcPts val="600"/>
              </a:spcBef>
              <a:spcAft>
                <a:spcPts val="600"/>
              </a:spcAft>
            </a:pPr>
            <a:endParaRPr lang="en-US" sz="1600" dirty="0"/>
          </a:p>
        </p:txBody>
      </p:sp>
    </p:spTree>
    <p:extLst>
      <p:ext uri="{BB962C8B-B14F-4D97-AF65-F5344CB8AC3E}">
        <p14:creationId xmlns:p14="http://schemas.microsoft.com/office/powerpoint/2010/main" val="1041697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1612</TotalTime>
  <Words>1000</Words>
  <Application>Microsoft Macintosh PowerPoint</Application>
  <PresentationFormat>Widescreen</PresentationFormat>
  <Paragraphs>67</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Your project name here</vt:lpstr>
      <vt:lpstr>Executive summary This slide should capture everything anyone needs to know about this project to buy-in to and support your vision</vt:lpstr>
      <vt:lpstr>Background Make this heading bold by declaring your problem in context that will help stakeholders understand your project’s importance / relevance</vt:lpstr>
      <vt:lpstr>Problem statement Your problem statement should succinctly capture the issue you’re trying to address / opportunity you’re trying to capture</vt:lpstr>
      <vt:lpstr>Process Outline the process / approach you’re taking to scope the problem and solutions, and then execute the project</vt:lpstr>
      <vt:lpstr>Solution One statement / line that captures your project</vt:lpstr>
      <vt:lpstr>Next steps What are the next steps you will take and / or you need others to take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Yolanda Beattie</dc:creator>
  <cp:lastModifiedBy>Yolanda Beattie</cp:lastModifiedBy>
  <cp:revision>4</cp:revision>
  <dcterms:created xsi:type="dcterms:W3CDTF">2022-06-06T04:14:19Z</dcterms:created>
  <dcterms:modified xsi:type="dcterms:W3CDTF">2022-06-07T07:07:00Z</dcterms:modified>
</cp:coreProperties>
</file>