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5" r:id="rId2"/>
    <p:sldId id="378" r:id="rId3"/>
    <p:sldId id="257" r:id="rId4"/>
    <p:sldId id="280" r:id="rId5"/>
    <p:sldId id="375" r:id="rId6"/>
    <p:sldId id="288" r:id="rId7"/>
    <p:sldId id="354" r:id="rId8"/>
    <p:sldId id="355" r:id="rId9"/>
    <p:sldId id="356" r:id="rId10"/>
    <p:sldId id="357" r:id="rId11"/>
    <p:sldId id="358" r:id="rId12"/>
    <p:sldId id="262" r:id="rId13"/>
    <p:sldId id="263" r:id="rId14"/>
    <p:sldId id="362" r:id="rId15"/>
    <p:sldId id="367" r:id="rId16"/>
    <p:sldId id="363" r:id="rId17"/>
    <p:sldId id="364" r:id="rId18"/>
    <p:sldId id="365" r:id="rId19"/>
    <p:sldId id="366" r:id="rId20"/>
    <p:sldId id="299" r:id="rId21"/>
    <p:sldId id="372" r:id="rId22"/>
    <p:sldId id="368" r:id="rId23"/>
    <p:sldId id="370" r:id="rId24"/>
    <p:sldId id="371" r:id="rId25"/>
    <p:sldId id="373" r:id="rId26"/>
    <p:sldId id="282" r:id="rId27"/>
    <p:sldId id="283" r:id="rId28"/>
    <p:sldId id="300" r:id="rId29"/>
    <p:sldId id="376" r:id="rId30"/>
    <p:sldId id="318" r:id="rId31"/>
    <p:sldId id="334" r:id="rId32"/>
    <p:sldId id="335" r:id="rId33"/>
    <p:sldId id="336" r:id="rId34"/>
    <p:sldId id="312" r:id="rId35"/>
    <p:sldId id="340" r:id="rId36"/>
    <p:sldId id="337" r:id="rId37"/>
    <p:sldId id="338" r:id="rId38"/>
    <p:sldId id="326" r:id="rId39"/>
    <p:sldId id="341" r:id="rId40"/>
    <p:sldId id="342" r:id="rId41"/>
    <p:sldId id="343" r:id="rId42"/>
    <p:sldId id="322" r:id="rId43"/>
    <p:sldId id="344" r:id="rId44"/>
    <p:sldId id="345" r:id="rId45"/>
    <p:sldId id="346" r:id="rId46"/>
    <p:sldId id="324" r:id="rId47"/>
    <p:sldId id="347" r:id="rId48"/>
    <p:sldId id="348" r:id="rId49"/>
    <p:sldId id="349" r:id="rId50"/>
    <p:sldId id="274" r:id="rId51"/>
  </p:sldIdLst>
  <p:sldSz cx="12192000" cy="6858000"/>
  <p:notesSz cx="7104063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0146" autoAdjust="0"/>
  </p:normalViewPr>
  <p:slideViewPr>
    <p:cSldViewPr snapToGrid="0">
      <p:cViewPr varScale="1">
        <p:scale>
          <a:sx n="59" d="100"/>
          <a:sy n="59" d="100"/>
        </p:scale>
        <p:origin x="160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70BB3820-7287-4AB5-9811-E68DFC73F2CC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58DE5815-717C-4610-8B10-95F41304F9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8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9247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B9504-2607-60BD-EFE2-8A4940383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6E4A3C0-E7CA-F0A0-BE48-E400F331F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989F0CD-1688-0871-0C36-6BE78FFEE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responsibility: </a:t>
            </a:r>
          </a:p>
          <a:p>
            <a:r>
              <a:rPr lang="en-US" dirty="0"/>
              <a:t>Make it possible for people who might not have the budget, the travel flexibility, or the physical access to join</a:t>
            </a:r>
          </a:p>
          <a:p>
            <a:r>
              <a:rPr lang="en-US" dirty="0"/>
              <a:t>Environmental responsibility. Less business travel. Less time spent on travel, more </a:t>
            </a:r>
            <a:r>
              <a:rPr lang="en-US"/>
              <a:t>on working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E09B10-F152-0061-10DB-E19DBDB02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6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1D8DE-7795-6C1C-C349-0B456086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9E0DB7A-1C8E-9DF7-D38A-DC2BFFF48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7259372-D71C-D835-903C-DC26C017D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collaboration keeps us operational</a:t>
            </a:r>
          </a:p>
          <a:p>
            <a:r>
              <a:rPr lang="en-US" dirty="0"/>
              <a:t>Global disruptions can happen anytime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AF35BED-EF2B-3C84-3F9B-D11C225D1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091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658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lean into learning this as a business critical skill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8431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3AE08-45C5-F168-2401-447C4CEDA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D8FB976-4FF2-98F5-3DB2-1BE6DC71E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A8CE882-FD29-B718-6688-15701D6CF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it is hard. There are some structural/natural constraints that demand more from us, both as facilitators and participants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2E99DD6-F588-7851-1EC1-65EE1964D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867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F3A29-999F-6C9E-E8C3-F32D169EB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130AFCE-2507-54D4-B1A8-6E98CD509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AC69A49-C342-6AB6-6D46-055026FB5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“we” is weaker. </a:t>
            </a:r>
          </a:p>
          <a:p>
            <a:r>
              <a:rPr lang="en-US" dirty="0"/>
              <a:t>Hard to build group energy – it doesn’t build naturally. </a:t>
            </a:r>
          </a:p>
          <a:p>
            <a:r>
              <a:rPr lang="en-US" dirty="0"/>
              <a:t>Harder to read the room</a:t>
            </a:r>
          </a:p>
          <a:p>
            <a:r>
              <a:rPr lang="en-US" dirty="0"/>
              <a:t>Harder to trust others</a:t>
            </a:r>
          </a:p>
          <a:p>
            <a:r>
              <a:rPr lang="en-US" dirty="0"/>
              <a:t>Group cohesion is fragile</a:t>
            </a:r>
          </a:p>
          <a:p>
            <a:r>
              <a:rPr lang="en-US" dirty="0"/>
              <a:t>Harder to feel the group or intuit energy shifts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EB0EE50-CD6C-1D2D-A587-EB9309F58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5759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45701-7ADA-E807-164E-678C15894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CE2CAC1-096C-A986-D61C-83CB1FD1D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2940A1A-D756-09CF-6713-2863ED12E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Competing input both from our home environment and from other work. Especially the latter</a:t>
            </a:r>
          </a:p>
          <a:p>
            <a:r>
              <a:rPr lang="en-US" dirty="0"/>
              <a:t>Peoples focus is not bounded by the physical room – it can go anywhere</a:t>
            </a:r>
            <a:br>
              <a:rPr lang="en-US" dirty="0"/>
            </a:br>
            <a:r>
              <a:rPr lang="en-US" dirty="0"/>
              <a:t>Attention is no longer granted by presence. We can no longer monitor and micro/counteract a decrease in attention</a:t>
            </a:r>
          </a:p>
          <a:p>
            <a:r>
              <a:rPr lang="en-US" dirty="0"/>
              <a:t>Group attention dissolves fast</a:t>
            </a:r>
          </a:p>
          <a:p>
            <a:r>
              <a:rPr lang="en-US" dirty="0"/>
              <a:t>Momentum is harder to sustain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2C34CA-A264-81B9-5A7D-BE0D26E4D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0010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3D025-E31E-E54C-112C-D1A5C8D9D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094AD14-D6CE-F3AC-48D8-C66C214D4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FA2A925-510F-3DAE-02BC-41D242623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Awkward timing makes speaking up riskier</a:t>
            </a:r>
          </a:p>
          <a:p>
            <a:r>
              <a:rPr lang="en-US" dirty="0"/>
              <a:t>Afraid to interrupt / to be misheard</a:t>
            </a:r>
          </a:p>
          <a:p>
            <a:r>
              <a:rPr lang="en-US" dirty="0"/>
              <a:t>Turn-taking breaks down</a:t>
            </a:r>
          </a:p>
          <a:p>
            <a:r>
              <a:rPr lang="en-US" dirty="0"/>
              <a:t>Lack of rhythm can break trust and momentum. </a:t>
            </a:r>
          </a:p>
          <a:p>
            <a:r>
              <a:rPr lang="en-US" dirty="0"/>
              <a:t>A lot of social processes such as laughter and empathy depend on synchronicity – which is oftentimes broken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E8FD139-AD3C-673C-E109-CC24249B3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1776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CC729-89DB-56CC-C590-268A1A1F7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9B66FAE-AA93-6DC1-2226-4B2CFFEA1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24ECA86-68B2-5332-F9D6-39799CBC0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easier to be passive, invisible or emotionally absent</a:t>
            </a:r>
          </a:p>
          <a:p>
            <a:r>
              <a:rPr lang="en-US" dirty="0"/>
              <a:t>People may participate technically but not emotionally</a:t>
            </a:r>
          </a:p>
          <a:p>
            <a:r>
              <a:rPr lang="en-US" dirty="0"/>
              <a:t>Harder to feel as part of the team. </a:t>
            </a:r>
          </a:p>
          <a:p>
            <a:r>
              <a:rPr lang="en-US" dirty="0"/>
              <a:t>Easier to disengage. 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5378440-12BC-AC88-AF42-AA96969A0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207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ACA69-6BB4-AD18-6AB6-ECA240C7B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B27D3DC-2E1F-EF14-70F6-C6090F0BA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969FBF5-10AF-5403-508F-030A0BA21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lose the emotional bandwidth of F2F interactions</a:t>
            </a:r>
          </a:p>
          <a:p>
            <a:r>
              <a:rPr lang="en-US" dirty="0"/>
              <a:t>No body language, eye contact, micro-reactions</a:t>
            </a:r>
          </a:p>
          <a:p>
            <a:r>
              <a:rPr lang="en-US" dirty="0"/>
              <a:t>Tone and intention are harder to decode</a:t>
            </a:r>
          </a:p>
          <a:p>
            <a:r>
              <a:rPr lang="en-US" dirty="0"/>
              <a:t>Greater risk of misunderstanding, emotional nuance gets blunted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460E795-B9F4-408B-21FC-50C4DFCAE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753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47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DBA32-8336-AA1D-1A18-FE703C313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096526C-BDD1-AD79-1CE6-E467187E3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9483BFB-BC42-306E-96D8-EB331345C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12E44EF-C056-85E4-9BB5-F3AA68355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9814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B73AE-03E2-543E-DB54-E15E5809F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F53A678-42C8-FCF9-8E7F-0F47217F4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9122B08-47E4-656E-D382-E29AC1734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COGNITIVE EFFECT</a:t>
            </a:r>
          </a:p>
          <a:p>
            <a:r>
              <a:rPr lang="en-US" dirty="0"/>
              <a:t>Brain works overtime to keep up, follow the thread, and decode what is going on – especially when the context is unstructured or overloaded with information</a:t>
            </a:r>
          </a:p>
          <a:p>
            <a:r>
              <a:rPr lang="en-US" dirty="0"/>
              <a:t>People burn out faster, lose focus and fall back into autopilot</a:t>
            </a:r>
          </a:p>
          <a:p>
            <a:r>
              <a:rPr lang="en-US" dirty="0"/>
              <a:t>This is why we do not recommend online activities that last a whole day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52B2DE9-1A6E-7CC8-2EDD-2CCEDE33D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520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6FD68-9D0E-44F3-CE5A-9467E418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C3E3460-23D0-53EC-ADBF-D996D96FA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6205857-D5E8-2DAD-14E1-AD74F73C3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BEHAVIORAL EFFECT</a:t>
            </a:r>
          </a:p>
          <a:p>
            <a:r>
              <a:rPr lang="en-US" dirty="0"/>
              <a:t>Shows up in behavior – or rather the absence of it</a:t>
            </a:r>
          </a:p>
          <a:p>
            <a:r>
              <a:rPr lang="en-US" dirty="0"/>
              <a:t>When it feels riskier or more draining to contribute than stay silent, people withdraw</a:t>
            </a:r>
          </a:p>
          <a:p>
            <a:r>
              <a:rPr lang="en-US" dirty="0"/>
              <a:t>Not a lack of knowledge or interest but a calculation that silence is the safest option</a:t>
            </a:r>
          </a:p>
          <a:p>
            <a:r>
              <a:rPr lang="en-US" dirty="0"/>
              <a:t>The group loses out on voices, perspectives, and diversity of thought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CBBA3A4-1814-CD58-E132-8AA696949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081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E9BF5-13AA-8836-CF91-7FDE86B31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975FD46-D239-2B8F-710D-611A664CE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042F757-74F0-5D46-7A05-27B13577C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COGNITIVE/BEHAVIORAL EFFECT</a:t>
            </a:r>
          </a:p>
          <a:p>
            <a:r>
              <a:rPr lang="en-US" dirty="0"/>
              <a:t>Happens when the brain seeks an easier reward or less cognitive load: </a:t>
            </a:r>
          </a:p>
          <a:p>
            <a:pPr marL="177708" indent="-177708">
              <a:buFontTx/>
              <a:buChar char="-"/>
            </a:pPr>
            <a:r>
              <a:rPr lang="en-US" dirty="0"/>
              <a:t>Checking emails</a:t>
            </a:r>
          </a:p>
          <a:p>
            <a:pPr marL="177708" indent="-177708">
              <a:buFontTx/>
              <a:buChar char="-"/>
            </a:pPr>
            <a:r>
              <a:rPr lang="en-US" dirty="0"/>
              <a:t>Picking up the phone</a:t>
            </a:r>
          </a:p>
          <a:p>
            <a:pPr marL="177708" indent="-177708">
              <a:buFontTx/>
              <a:buChar char="-"/>
            </a:pPr>
            <a:r>
              <a:rPr lang="en-US" dirty="0"/>
              <a:t>Diving into the ServiceNow</a:t>
            </a:r>
          </a:p>
          <a:p>
            <a:r>
              <a:rPr lang="da-DK" dirty="0"/>
              <a:t>Classic </a:t>
            </a:r>
            <a:r>
              <a:rPr lang="da-DK" dirty="0" err="1"/>
              <a:t>escape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engagement drops</a:t>
            </a:r>
          </a:p>
          <a:p>
            <a:r>
              <a:rPr lang="da-DK" dirty="0" err="1"/>
              <a:t>Physically</a:t>
            </a:r>
            <a:r>
              <a:rPr lang="da-DK" dirty="0"/>
              <a:t> present but </a:t>
            </a:r>
            <a:r>
              <a:rPr lang="da-DK" dirty="0" err="1"/>
              <a:t>mentally</a:t>
            </a:r>
            <a:r>
              <a:rPr lang="da-DK" dirty="0"/>
              <a:t> </a:t>
            </a:r>
            <a:r>
              <a:rPr lang="da-DK" dirty="0" err="1"/>
              <a:t>checked</a:t>
            </a:r>
            <a:r>
              <a:rPr lang="da-DK" dirty="0"/>
              <a:t> out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BFBC39B-B6E4-0859-9E84-B51606AB3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595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C0499-FBA5-85E2-10D1-8327E1BFF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78D9A2C-BED1-89AF-59F4-8AAE2C77B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6E65522-39E3-C486-C27E-5FD72BC3B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COGNITIVE/EMOTIONAL EFFECT</a:t>
            </a:r>
          </a:p>
          <a:p>
            <a:r>
              <a:rPr lang="en-US" dirty="0"/>
              <a:t>More than “not understanding”</a:t>
            </a:r>
          </a:p>
          <a:p>
            <a:r>
              <a:rPr lang="en-US" dirty="0"/>
              <a:t>Constant hesitation: </a:t>
            </a:r>
          </a:p>
          <a:p>
            <a:pPr marL="177708" indent="-177708">
              <a:buFontTx/>
              <a:buChar char="-"/>
            </a:pPr>
            <a:r>
              <a:rPr lang="en-US" dirty="0"/>
              <a:t>When to speak?</a:t>
            </a:r>
          </a:p>
          <a:p>
            <a:pPr marL="177708" indent="-177708">
              <a:buFontTx/>
              <a:buChar char="-"/>
            </a:pPr>
            <a:r>
              <a:rPr lang="en-US" dirty="0"/>
              <a:t>What is expected?</a:t>
            </a:r>
          </a:p>
          <a:p>
            <a:pPr marL="177708" indent="-177708">
              <a:buFontTx/>
              <a:buChar char="-"/>
            </a:pPr>
            <a:r>
              <a:rPr lang="en-US" dirty="0"/>
              <a:t>What should my contribution be?</a:t>
            </a:r>
          </a:p>
          <a:p>
            <a:pPr marL="177708" indent="-177708">
              <a:buFontTx/>
              <a:buChar char="-"/>
            </a:pPr>
            <a:r>
              <a:rPr lang="en-US" dirty="0"/>
              <a:t>How do I fit in?</a:t>
            </a:r>
          </a:p>
          <a:p>
            <a:pPr marL="177708" indent="-177708">
              <a:buFontTx/>
              <a:buChar char="-"/>
            </a:pPr>
            <a:r>
              <a:rPr lang="en-US" dirty="0"/>
              <a:t>What is going on? </a:t>
            </a:r>
          </a:p>
          <a:p>
            <a:pPr marL="177708" indent="-177708">
              <a:buFontTx/>
              <a:buChar char="-"/>
            </a:pPr>
            <a:r>
              <a:rPr lang="en-US" dirty="0"/>
              <a:t>Where are we in the agenda?</a:t>
            </a:r>
          </a:p>
          <a:p>
            <a:pPr marL="177708" indent="-177708">
              <a:buFontTx/>
              <a:buChar char="-"/>
            </a:pPr>
            <a:endParaRPr lang="en-US" dirty="0"/>
          </a:p>
          <a:p>
            <a:r>
              <a:rPr lang="en-US" dirty="0"/>
              <a:t>Keeps people on the sidelines rather than in the game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CEA863A-8DA4-554D-F6C3-76A88CE61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314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E58C1-2888-69B2-69C1-507EF1C31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527CAA4-F3EE-B04D-EBF4-DB721AB47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EB15B85-EE34-0A61-7575-F109D8778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EMOTIONAL EFFECT</a:t>
            </a:r>
          </a:p>
          <a:p>
            <a:r>
              <a:rPr lang="en-US" dirty="0"/>
              <a:t>May be the most paralyzing and overarching effect. </a:t>
            </a:r>
          </a:p>
          <a:p>
            <a:r>
              <a:rPr lang="en-US" dirty="0"/>
              <a:t>People are constantly calculating the risk of speaking up. This is even more prevalent in online settings. 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D66741-B5EA-6785-1B11-FEE8B6486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5753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5D9F1-5D6E-8A32-EE85-8404CE43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6472E82-F70A-1AFA-A7B7-9DCD2B107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C32C704-D2B1-D0E9-8E36-B47824768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26B2E5-CDB1-8FAA-2F78-5AD4E42D4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763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2B65-0D6B-76AC-D139-24F128485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551E74A-DA83-9A2A-12F4-9FCDDF08F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EE3D26C-CE84-38A9-2191-8B94CCB3F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lean into learning this as a business critical skill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19BA9E9-2C0E-7740-6C4F-526D57179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776">
              <a:defRPr/>
            </a:pPr>
            <a:fld id="{58DE5815-717C-4610-8B10-95F41304F9C7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47776">
                <a:defRPr/>
              </a:pPr>
              <a:t>27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0817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4B09A-5974-BD72-D43A-E4B5F4B5F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8ABB6CA-DC74-0542-90E7-098A6D159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BF79171-A8B9-5DB9-27B2-5E6D3AFAD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Selvom der er mange der “</a:t>
            </a:r>
            <a:r>
              <a:rPr lang="en-US" dirty="0" err="1"/>
              <a:t>kalder</a:t>
            </a:r>
            <a:r>
              <a:rPr lang="en-US" dirty="0"/>
              <a:t> folk </a:t>
            </a:r>
            <a:r>
              <a:rPr lang="en-US" dirty="0" err="1"/>
              <a:t>tilbage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kontoret</a:t>
            </a:r>
            <a:r>
              <a:rPr lang="en-US" dirty="0"/>
              <a:t>”,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sidder</a:t>
            </a:r>
            <a:r>
              <a:rPr lang="en-US" dirty="0"/>
              <a:t> vi </a:t>
            </a:r>
            <a:r>
              <a:rPr lang="en-US" dirty="0" err="1"/>
              <a:t>alligevel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online </a:t>
            </a:r>
            <a:r>
              <a:rPr lang="en-US" dirty="0" err="1"/>
              <a:t>møder</a:t>
            </a:r>
            <a:r>
              <a:rPr lang="en-US" dirty="0"/>
              <a:t> </a:t>
            </a:r>
            <a:r>
              <a:rPr lang="en-US" dirty="0" err="1"/>
              <a:t>dagen</a:t>
            </a:r>
            <a:r>
              <a:rPr lang="en-US" dirty="0"/>
              <a:t> lang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241D843-004E-99C8-A1A5-05B34B66D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8732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82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1644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is not neutral</a:t>
            </a:r>
          </a:p>
          <a:p>
            <a:r>
              <a:rPr lang="en-US" dirty="0"/>
              <a:t>Tools can dictate how you meet and collaborate</a:t>
            </a:r>
          </a:p>
          <a:p>
            <a:r>
              <a:rPr lang="en-US" dirty="0"/>
              <a:t>Technology creates constraints</a:t>
            </a:r>
          </a:p>
          <a:p>
            <a:r>
              <a:rPr lang="en-US" dirty="0"/>
              <a:t>Suddenly you are designing around what Miro and Teams can rather than what the group actually needs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7791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8301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1039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3145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we have already established: attention works differently</a:t>
            </a:r>
          </a:p>
          <a:p>
            <a:r>
              <a:rPr lang="en-US" dirty="0"/>
              <a:t>People don’t drift after hours but potentially after minutes</a:t>
            </a:r>
          </a:p>
          <a:p>
            <a:r>
              <a:rPr lang="en-US" dirty="0"/>
              <a:t>Research shows that our brains can only hold focus in a virtual setting for short bursts before it seeks stimulation elsewhere</a:t>
            </a:r>
          </a:p>
          <a:p>
            <a:r>
              <a:rPr lang="en-US" dirty="0"/>
              <a:t>This is why it is very important to aim at refreshing the scenery every 10 min</a:t>
            </a:r>
          </a:p>
          <a:p>
            <a:endParaRPr lang="en-US" dirty="0"/>
          </a:p>
          <a:p>
            <a:r>
              <a:rPr lang="en-US" dirty="0"/>
              <a:t>Not gimmicks or constant icebreakers</a:t>
            </a:r>
          </a:p>
          <a:p>
            <a:r>
              <a:rPr lang="en-US" dirty="0"/>
              <a:t>Introducing a shift in energy, perspective or activity</a:t>
            </a:r>
          </a:p>
          <a:p>
            <a:r>
              <a:rPr lang="en-US" dirty="0"/>
              <a:t>Varying the rhythm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351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822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953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0490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Passivity is the default – ASSUME THIS</a:t>
            </a:r>
          </a:p>
          <a:p>
            <a:r>
              <a:rPr lang="en-US" dirty="0"/>
              <a:t>So if you don’t intentionally design for contribution, </a:t>
            </a:r>
            <a:r>
              <a:rPr lang="en-US" dirty="0" err="1"/>
              <a:t>youre</a:t>
            </a:r>
            <a:r>
              <a:rPr lang="en-US" dirty="0"/>
              <a:t> really designing for silence</a:t>
            </a:r>
          </a:p>
          <a:p>
            <a:r>
              <a:rPr lang="en-US" dirty="0"/>
              <a:t>It is not enough to prompt verbally – this only works for the most confident voices</a:t>
            </a:r>
          </a:p>
          <a:p>
            <a:r>
              <a:rPr lang="en-US" dirty="0"/>
              <a:t>Instead you have to structure activities, so everyone has a natural way in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900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52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389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01069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33733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connected to law #3</a:t>
            </a:r>
          </a:p>
          <a:p>
            <a:r>
              <a:rPr lang="en-US" dirty="0"/>
              <a:t>It has to do with HOW you create easy safe entry points</a:t>
            </a:r>
          </a:p>
          <a:p>
            <a:r>
              <a:rPr lang="en-US" dirty="0"/>
              <a:t>HOW EASY IS IT TO STEP IN?</a:t>
            </a:r>
          </a:p>
          <a:p>
            <a:r>
              <a:rPr lang="en-US" dirty="0"/>
              <a:t>Participation is best secured not by one big leap, but by a series of small, cumulative acts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749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23616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99611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61031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often fall into the trap of thinking that more data, more slides, or more bullet points will convince people. </a:t>
            </a:r>
            <a:br>
              <a:rPr lang="en-US" dirty="0"/>
            </a:br>
            <a:r>
              <a:rPr lang="en-US" dirty="0"/>
              <a:t>But the reality is: the more you stack facts, the faster people disengage</a:t>
            </a:r>
          </a:p>
          <a:p>
            <a:endParaRPr lang="en-US" dirty="0"/>
          </a:p>
          <a:p>
            <a:r>
              <a:rPr lang="en-US" dirty="0"/>
              <a:t>Stories and emotions anchor information. </a:t>
            </a:r>
          </a:p>
          <a:p>
            <a:br>
              <a:rPr lang="en-US" dirty="0"/>
            </a:b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5553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63914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48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2146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502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2628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8DC9D-0878-EBB4-6CF8-FF74860AA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D0719CE-CA24-C218-F329-670261045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9A123FC-321E-E902-7A58-0753AF400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63831D-22B2-A254-0840-454B77288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50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02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23AFA-0E2D-AF8F-BCBA-69C9B3D7B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94DC7BC-4D73-DDD6-1441-50759B1B1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8C52448-DA6F-DB52-B04D-EA8BD8DDF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Selvom der er mange der “</a:t>
            </a:r>
            <a:r>
              <a:rPr lang="en-US" dirty="0" err="1"/>
              <a:t>kalder</a:t>
            </a:r>
            <a:r>
              <a:rPr lang="en-US" dirty="0"/>
              <a:t> folk </a:t>
            </a:r>
            <a:r>
              <a:rPr lang="en-US" dirty="0" err="1"/>
              <a:t>tilbage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kontoret</a:t>
            </a:r>
            <a:r>
              <a:rPr lang="en-US" dirty="0"/>
              <a:t>”,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sidder</a:t>
            </a:r>
            <a:r>
              <a:rPr lang="en-US" dirty="0"/>
              <a:t> vi </a:t>
            </a:r>
            <a:r>
              <a:rPr lang="en-US" dirty="0" err="1"/>
              <a:t>alligevel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online </a:t>
            </a:r>
            <a:r>
              <a:rPr lang="en-US" dirty="0" err="1"/>
              <a:t>møder</a:t>
            </a:r>
            <a:r>
              <a:rPr lang="en-US" dirty="0"/>
              <a:t> </a:t>
            </a:r>
            <a:r>
              <a:rPr lang="en-US" dirty="0" err="1"/>
              <a:t>dagen</a:t>
            </a:r>
            <a:r>
              <a:rPr lang="en-US" dirty="0"/>
              <a:t> lang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218E4D-6D42-574B-9ACA-60DE5CD94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500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8D3BF-921F-9471-1013-E1CC0EC4A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E7D3A08-FC2D-1956-7044-800834FD7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A32FDC1-45B1-61AC-DD2F-9A15B02E8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particularly goes for you</a:t>
            </a:r>
          </a:p>
          <a:p>
            <a:r>
              <a:rPr lang="en-US" dirty="0"/>
              <a:t>Companies are becoming international</a:t>
            </a:r>
          </a:p>
          <a:p>
            <a:r>
              <a:rPr lang="en-US" dirty="0"/>
              <a:t>Sales are international</a:t>
            </a:r>
            <a:endParaRPr lang="da-DK" dirty="0"/>
          </a:p>
          <a:p>
            <a:r>
              <a:rPr lang="da-DK" dirty="0" err="1"/>
              <a:t>We</a:t>
            </a:r>
            <a:r>
              <a:rPr lang="da-DK" dirty="0"/>
              <a:t> have to </a:t>
            </a:r>
            <a:r>
              <a:rPr lang="da-DK" dirty="0" err="1"/>
              <a:t>renew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ways</a:t>
            </a:r>
            <a:r>
              <a:rPr lang="da-DK" dirty="0"/>
              <a:t> of </a:t>
            </a:r>
            <a:r>
              <a:rPr lang="da-DK" dirty="0" err="1"/>
              <a:t>working</a:t>
            </a:r>
            <a:r>
              <a:rPr lang="da-DK" dirty="0"/>
              <a:t> to match </a:t>
            </a:r>
            <a:r>
              <a:rPr lang="da-DK" dirty="0" err="1"/>
              <a:t>this</a:t>
            </a:r>
            <a:r>
              <a:rPr lang="da-DK" dirty="0"/>
              <a:t> reality</a:t>
            </a:r>
          </a:p>
          <a:p>
            <a:r>
              <a:rPr lang="da-DK" dirty="0"/>
              <a:t>And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not </a:t>
            </a:r>
            <a:r>
              <a:rPr lang="da-DK" dirty="0" err="1"/>
              <a:t>quite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yet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B2E38A9-D7C7-B672-3C4E-584BE0535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566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C85B4-C9B9-F31C-54DD-87668393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49750B3-33A4-10C4-C9F6-611D6C435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444FF96-3145-F726-6070-5F712CE8B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far too many companies are forcing people back to the office</a:t>
            </a:r>
          </a:p>
          <a:p>
            <a:r>
              <a:rPr lang="en-US" dirty="0"/>
              <a:t>The irony is that we then attend online meetings. From our desk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47BCF56-2FB5-6727-91FC-9A6DD80BA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876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90867-3BA3-BEC8-D476-E1A51AD37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AC79334-ABE9-70C0-50FA-CF88B9AC2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238CC7D-FB82-2E11-DA97-2BACCDED3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collaborate more often / and with more people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64D39ED-8216-E05C-78B5-9269CEF25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E5815-717C-4610-8B10-95F41304F9C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653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82DC8-0F0A-EC21-EEC5-789DDF15C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2981D3E-1E03-191E-3141-F64189255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3CE42E-20CB-8C32-C6DB-F018B685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0DF844-3897-87FF-C94F-79C1A935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DFF3E2-D527-1549-669F-4DFFE836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696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58A7C-6B40-BF20-0989-525E6B6B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394C617-5F23-186A-7ED3-D3B29B98D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158BD1-D8A6-F564-042E-C8F01B9B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C839F6-28FD-FAEC-3FA3-D1AB289E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BD4C7D-7367-CF86-414D-37CB9012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011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2475DD9-09A9-D37F-4CB6-A4806B331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90B1B92-AA35-41C8-C1C0-8295963B8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B37DEF-44A1-BBE1-92A1-06DDD848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C82DBC-C981-E9A5-CD20-39EA85C5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B56B64-2BF7-CB0A-9BED-31852B7B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411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5621B-6E02-6CDE-0F44-CF6A030E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84D032-E0AD-79F7-5469-5A16F44E6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DFC1C9-B704-28AA-2862-C2354B2A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CE67AC-3EC9-2755-FFFB-24B6DF93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963FC7-9BBF-FB3F-2C48-AA83269A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531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38FBB-B85C-AB95-0257-9BDF7CF4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7510E3-DDF7-4E5A-BEAC-35DD4C190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A9A0F0-F14F-879F-3B26-198A6D6A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1F5E20-1309-0699-6415-BF8F55B8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A30F6B-D024-5AC4-84C7-EC3C27C4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69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8B5CF-1072-F4C0-A028-F8A64DB8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98E45D-9A24-FF2A-9707-583AB873E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B68D460-933A-3411-A5EC-221DE4136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2B317A3-5355-B1A7-6C16-FAA0E423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2648A5D-7383-9D1C-D5A5-5CF81210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052BF74-FDCB-EA71-AD01-9A5D4A3A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40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9F748-7E4E-2A07-AC19-5F7E6A42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109800-335A-337D-2C0B-45D1E1E26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78D904D-FCFA-A4EC-9A6F-5DE2358E3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1495CC-A207-61F2-1D42-D9751C4CA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417B2B3-4671-6D78-80B1-1D5F9CEBC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F184503-B7C9-08C4-D04F-D3BAB8E9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C157DA6-8D35-21A3-6021-C3BE2966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B376ACC-0BB7-85D1-2281-AD538F89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78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8A575-89E3-6AB2-53B2-3F824EE0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990D1B7-481E-F995-225B-8EEC0470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E541A4-819B-E0A2-9644-78CCA3BF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B8731A-3E48-957C-DBE5-BB575AC3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57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52AFBBE-1EBB-03FF-AF51-03454414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693C0C-EE4E-6D87-0742-29CB1B77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30B4B11-108E-4D83-FD7E-32E69E66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580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5F359-4E09-7C8C-6623-90CAE18D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CD5BF7-977B-4A60-1AC0-3B340183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63FF6BE-9D6D-045F-D2D5-4832237AA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709BFB-7B0B-352F-56A1-21EAC2A8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0D29B5C-0BB1-BEBD-FE13-9E161984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FD1DC0-DC80-6E72-4E31-E2A765AA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701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59E0E-0A3A-AB33-090E-550CCA35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F28FE7B-ACDA-1FCC-D09E-5F6A205D7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38493AE-48C7-6A34-2C38-81FFCDBFE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211685F-AAB0-E5A4-1F47-96725D36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8DAA41-6BBF-EEDB-5F8A-E10A53A5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EB69644-8C23-1722-C646-5CC4C7B8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40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EC47537-A312-0B48-C4B5-E495276E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01B7FA2-2F0F-52E8-1D5F-2169BDDB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8D424A-C09C-53F1-ABE9-89548F5E6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259E4A-C732-4128-A1A6-138A4AC48FFA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BF197A-53AA-96A0-4807-80E83A301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00AC8A-32A3-F4F2-8FCE-5B5271B4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6BC0E-1CEC-45B3-B7F6-00BC71AD5A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5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102A3-5046-8796-1A8D-1A1FE87E1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5538" y="1221480"/>
            <a:ext cx="8451850" cy="2387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Syndicate Black" panose="00000A00000000000000" pitchFamily="50" charset="0"/>
              </a:rPr>
              <a:t>Online facilitation</a:t>
            </a:r>
            <a:endParaRPr lang="da-DK" sz="8000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29CCCDD-49E2-47B1-D747-7AE952782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2023" y="4295776"/>
            <a:ext cx="649888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What’s going on, and how do we prepare best?</a:t>
            </a:r>
            <a:endParaRPr lang="da-DK" sz="4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DE2217B-26E1-D44D-2362-0E71AFB2D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811562" y="3563938"/>
            <a:ext cx="8474400" cy="2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E11A0-D9AE-47B7-E67B-FDCE6FEE7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3C95605-2BAF-7F7F-0442-46AC4E50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57" y="3197233"/>
            <a:ext cx="4756356" cy="31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C3A4EF4-51D1-BC39-DE5C-ADE689BA0CE2}"/>
              </a:ext>
            </a:extLst>
          </p:cNvPr>
          <p:cNvSpPr txBox="1">
            <a:spLocks/>
          </p:cNvSpPr>
          <p:nvPr/>
        </p:nvSpPr>
        <p:spPr>
          <a:xfrm>
            <a:off x="953937" y="565202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Syndicate Black" panose="00000A00000000000000" pitchFamily="50" charset="0"/>
              </a:rPr>
              <a:t>Online collaboration IS the new normal</a:t>
            </a:r>
            <a:endParaRPr lang="da-DK" sz="3600" dirty="0"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4E47EA7-A89B-56B3-4159-29D739B55708}"/>
              </a:ext>
            </a:extLst>
          </p:cNvPr>
          <p:cNvSpPr txBox="1"/>
          <p:nvPr/>
        </p:nvSpPr>
        <p:spPr>
          <a:xfrm>
            <a:off x="953937" y="4782685"/>
            <a:ext cx="2455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Work is distributed</a:t>
            </a:r>
            <a:endParaRPr lang="en-US" b="1" dirty="0"/>
          </a:p>
          <a:p>
            <a:pPr algn="ctr"/>
            <a:r>
              <a:rPr lang="en-US" sz="1600" dirty="0"/>
              <a:t>Teams, customers and partners are no longer in the same room or the same country</a:t>
            </a:r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CE6893F-2CE6-4EA8-F2C3-EC264F429B5C}"/>
              </a:ext>
            </a:extLst>
          </p:cNvPr>
          <p:cNvSpPr txBox="1"/>
          <p:nvPr/>
        </p:nvSpPr>
        <p:spPr>
          <a:xfrm>
            <a:off x="1207886" y="2744258"/>
            <a:ext cx="2346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Flexibility</a:t>
            </a:r>
            <a:endParaRPr lang="en-US" b="1" dirty="0"/>
          </a:p>
          <a:p>
            <a:pPr algn="ctr"/>
            <a:r>
              <a:rPr lang="en-US" sz="1600" dirty="0"/>
              <a:t>Hybrid and remote work are the new norm – not at temporary trend</a:t>
            </a:r>
            <a:endParaRPr lang="da-DK" sz="16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15198D6-EB20-CF9B-6BD0-27BA55440A07}"/>
              </a:ext>
            </a:extLst>
          </p:cNvPr>
          <p:cNvSpPr txBox="1"/>
          <p:nvPr/>
        </p:nvSpPr>
        <p:spPr>
          <a:xfrm>
            <a:off x="8743028" y="2744259"/>
            <a:ext cx="25837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Responsibility</a:t>
            </a:r>
            <a:endParaRPr lang="en-US" b="1" dirty="0"/>
          </a:p>
          <a:p>
            <a:pPr algn="ctr"/>
            <a:r>
              <a:rPr lang="en-US" sz="1600" dirty="0"/>
              <a:t>Online formats lower barriers to participation and reduce business travel</a:t>
            </a:r>
            <a:endParaRPr lang="da-DK" sz="16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D080AA1-EC63-EA8E-BB2F-1A73CEB31083}"/>
              </a:ext>
            </a:extLst>
          </p:cNvPr>
          <p:cNvSpPr txBox="1"/>
          <p:nvPr/>
        </p:nvSpPr>
        <p:spPr>
          <a:xfrm>
            <a:off x="4956314" y="1703950"/>
            <a:ext cx="24472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Speed</a:t>
            </a:r>
            <a:endParaRPr lang="en-US" b="1" dirty="0"/>
          </a:p>
          <a:p>
            <a:pPr algn="ctr"/>
            <a:r>
              <a:rPr lang="en-US" sz="1600" dirty="0"/>
              <a:t>Work moves faster than travel or physical meetings allow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372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134FB-3BFF-D75E-8CF6-A03821E87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0A67830-01AE-B6E8-BF02-78D43945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57" y="3197233"/>
            <a:ext cx="4756356" cy="31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A08F5E9-5DF9-54B2-8681-9FD16E89878A}"/>
              </a:ext>
            </a:extLst>
          </p:cNvPr>
          <p:cNvSpPr txBox="1">
            <a:spLocks/>
          </p:cNvSpPr>
          <p:nvPr/>
        </p:nvSpPr>
        <p:spPr>
          <a:xfrm>
            <a:off x="953937" y="565202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Syndicate Black" panose="00000A00000000000000" pitchFamily="50" charset="0"/>
              </a:rPr>
              <a:t>Online collaboration IS the new normal</a:t>
            </a:r>
            <a:endParaRPr lang="da-DK" sz="3600" dirty="0"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E39F424-8ACC-B31B-4098-E6D02FD327DF}"/>
              </a:ext>
            </a:extLst>
          </p:cNvPr>
          <p:cNvSpPr txBox="1"/>
          <p:nvPr/>
        </p:nvSpPr>
        <p:spPr>
          <a:xfrm>
            <a:off x="953937" y="4782685"/>
            <a:ext cx="2455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Work is distributed</a:t>
            </a:r>
            <a:endParaRPr lang="en-US" b="1" dirty="0"/>
          </a:p>
          <a:p>
            <a:pPr algn="ctr"/>
            <a:r>
              <a:rPr lang="en-US" sz="1600" dirty="0"/>
              <a:t>Teams, customers and partners are no longer in the same room or the same country</a:t>
            </a:r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8FBC19A-C99F-25B0-756A-CC6FC3BF458A}"/>
              </a:ext>
            </a:extLst>
          </p:cNvPr>
          <p:cNvSpPr txBox="1"/>
          <p:nvPr/>
        </p:nvSpPr>
        <p:spPr>
          <a:xfrm>
            <a:off x="1207886" y="2744258"/>
            <a:ext cx="2346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Flexibility</a:t>
            </a:r>
            <a:endParaRPr lang="en-US" b="1" dirty="0"/>
          </a:p>
          <a:p>
            <a:pPr algn="ctr"/>
            <a:r>
              <a:rPr lang="en-US" sz="1600" dirty="0"/>
              <a:t>Hybrid and remote work are the new norm – not at temporary trend</a:t>
            </a:r>
            <a:endParaRPr lang="da-DK" sz="16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DB6C48D-39FF-3C4D-EAF3-E67E066147FC}"/>
              </a:ext>
            </a:extLst>
          </p:cNvPr>
          <p:cNvSpPr txBox="1"/>
          <p:nvPr/>
        </p:nvSpPr>
        <p:spPr>
          <a:xfrm>
            <a:off x="8743028" y="2744259"/>
            <a:ext cx="25837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Responsibility</a:t>
            </a:r>
            <a:endParaRPr lang="en-US" b="1" dirty="0"/>
          </a:p>
          <a:p>
            <a:pPr algn="ctr"/>
            <a:r>
              <a:rPr lang="en-US" sz="1600" dirty="0"/>
              <a:t>Online formats lower barriers to participation and reduce business travel</a:t>
            </a:r>
            <a:endParaRPr lang="da-DK" sz="16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A841925-FC9A-08F1-52F5-6BA2E8A3225F}"/>
              </a:ext>
            </a:extLst>
          </p:cNvPr>
          <p:cNvSpPr txBox="1"/>
          <p:nvPr/>
        </p:nvSpPr>
        <p:spPr>
          <a:xfrm>
            <a:off x="8821686" y="4960934"/>
            <a:ext cx="2706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Resilience</a:t>
            </a:r>
            <a:endParaRPr lang="en-US" b="1" dirty="0"/>
          </a:p>
          <a:p>
            <a:pPr algn="ctr"/>
            <a:r>
              <a:rPr lang="en-US" sz="1600" dirty="0"/>
              <a:t>We are less vulnerable to crisis and disaster if we are strong online collaborators</a:t>
            </a:r>
            <a:endParaRPr lang="da-DK" sz="16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175A33D-8BDB-EA0C-E048-313F7C822CE8}"/>
              </a:ext>
            </a:extLst>
          </p:cNvPr>
          <p:cNvSpPr txBox="1"/>
          <p:nvPr/>
        </p:nvSpPr>
        <p:spPr>
          <a:xfrm>
            <a:off x="4956314" y="1703950"/>
            <a:ext cx="24472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Speed</a:t>
            </a:r>
            <a:endParaRPr lang="en-US" b="1" dirty="0"/>
          </a:p>
          <a:p>
            <a:pPr algn="ctr"/>
            <a:r>
              <a:rPr lang="en-US" sz="1600" dirty="0"/>
              <a:t>Work moves faster than travel or physical meetings allow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5462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C8D34A-3850-5EB5-75B3-F68F0585C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D808CC7-3DB0-AC51-C6F1-01AFAA47A155}"/>
              </a:ext>
            </a:extLst>
          </p:cNvPr>
          <p:cNvSpPr txBox="1">
            <a:spLocks/>
          </p:cNvSpPr>
          <p:nvPr/>
        </p:nvSpPr>
        <p:spPr>
          <a:xfrm>
            <a:off x="3459548" y="828685"/>
            <a:ext cx="9339418" cy="511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yndicate Black" panose="00000A00000000000000" pitchFamily="50" charset="0"/>
              </a:rPr>
              <a:t>TAKEAWAY 1</a:t>
            </a:r>
          </a:p>
          <a:p>
            <a:endParaRPr lang="en-US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D4511AA-03F5-B030-1B14-819EF488F298}"/>
              </a:ext>
            </a:extLst>
          </p:cNvPr>
          <p:cNvSpPr txBox="1"/>
          <p:nvPr/>
        </p:nvSpPr>
        <p:spPr>
          <a:xfrm>
            <a:off x="2788880" y="3644900"/>
            <a:ext cx="7452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5400" b="1" dirty="0">
                <a:solidFill>
                  <a:schemeClr val="bg1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MASTERING ONLINE</a:t>
            </a:r>
            <a:endParaRPr lang="da-DK" sz="6300" b="1" dirty="0">
              <a:solidFill>
                <a:schemeClr val="bg1"/>
              </a:solidFill>
              <a:latin typeface="Aptos Narrow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86CC3CB-07A9-D4EA-DFCC-E09592F181CC}"/>
              </a:ext>
            </a:extLst>
          </p:cNvPr>
          <p:cNvSpPr txBox="1"/>
          <p:nvPr/>
        </p:nvSpPr>
        <p:spPr>
          <a:xfrm>
            <a:off x="2846648" y="5004409"/>
            <a:ext cx="6096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850" b="1" dirty="0">
                <a:solidFill>
                  <a:schemeClr val="bg1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IS NOW </a:t>
            </a:r>
            <a:r>
              <a:rPr lang="da-DK" sz="3850" b="1" u="sng" dirty="0">
                <a:solidFill>
                  <a:schemeClr val="bg1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BUSINESS CRITICAL</a:t>
            </a:r>
            <a:endParaRPr lang="en-US" sz="3850" b="1" u="sng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10E123C-0E94-4C79-733F-386795485A3B}"/>
              </a:ext>
            </a:extLst>
          </p:cNvPr>
          <p:cNvSpPr txBox="1"/>
          <p:nvPr/>
        </p:nvSpPr>
        <p:spPr>
          <a:xfrm>
            <a:off x="2788880" y="4209777"/>
            <a:ext cx="6096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6300" b="1" dirty="0">
                <a:solidFill>
                  <a:schemeClr val="bg1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COLLABORATION</a:t>
            </a:r>
            <a:endParaRPr lang="da-DK" sz="6300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81143E8-7FF8-B99B-42C6-06D9087AFC80}"/>
              </a:ext>
            </a:extLst>
          </p:cNvPr>
          <p:cNvSpPr txBox="1"/>
          <p:nvPr/>
        </p:nvSpPr>
        <p:spPr>
          <a:xfrm>
            <a:off x="3063019" y="1974155"/>
            <a:ext cx="540788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Syndicate Black" panose="00000A00000000000000" pitchFamily="50" charset="0"/>
              </a:rPr>
              <a:t>F2F engagement remains valuable</a:t>
            </a:r>
            <a:r>
              <a:rPr lang="da-DK" sz="2800" dirty="0">
                <a:latin typeface="Syndicate Black" panose="00000A00000000000000" pitchFamily="50" charset="0"/>
              </a:rPr>
              <a:t>, but it </a:t>
            </a:r>
            <a:r>
              <a:rPr lang="da-DK" sz="2800" u="sng" dirty="0" err="1">
                <a:latin typeface="Syndicate Black" panose="00000A00000000000000" pitchFamily="50" charset="0"/>
              </a:rPr>
              <a:t>should</a:t>
            </a:r>
            <a:r>
              <a:rPr lang="da-DK" sz="2800" u="sng" dirty="0">
                <a:latin typeface="Syndicate Black" panose="00000A00000000000000" pitchFamily="50" charset="0"/>
              </a:rPr>
              <a:t> not </a:t>
            </a:r>
            <a:r>
              <a:rPr lang="da-DK" sz="2800" dirty="0" err="1">
                <a:latin typeface="Syndicate Black" panose="00000A00000000000000" pitchFamily="50" charset="0"/>
              </a:rPr>
              <a:t>be</a:t>
            </a:r>
            <a:r>
              <a:rPr lang="da-DK" sz="2800" dirty="0">
                <a:latin typeface="Syndicate Black" panose="00000A00000000000000" pitchFamily="50" charset="0"/>
              </a:rPr>
              <a:t> </a:t>
            </a:r>
            <a:r>
              <a:rPr lang="da-DK" sz="2800" dirty="0" err="1">
                <a:latin typeface="Syndicate Black" panose="00000A00000000000000" pitchFamily="50" charset="0"/>
              </a:rPr>
              <a:t>our</a:t>
            </a:r>
            <a:r>
              <a:rPr lang="da-DK" sz="2800" dirty="0">
                <a:latin typeface="Syndicate Black" panose="00000A00000000000000" pitchFamily="50" charset="0"/>
              </a:rPr>
              <a:t> operating norm </a:t>
            </a:r>
          </a:p>
        </p:txBody>
      </p:sp>
    </p:spTree>
    <p:extLst>
      <p:ext uri="{BB962C8B-B14F-4D97-AF65-F5344CB8AC3E}">
        <p14:creationId xmlns:p14="http://schemas.microsoft.com/office/powerpoint/2010/main" val="78205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45CF7-744E-9CC0-3E8D-DF022BEA0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F197C1-0DC5-E577-6310-AB4B3552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58" y="23807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Still, we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kinda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suck at it… </a:t>
            </a:r>
            <a:endParaRPr lang="da-DK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8" name="Picture 4" descr="1+ Hundred Clenched Teeth Emoji Royalty-Free Images, Stock Photos &amp;  Pictures | Shutterstock">
            <a:extLst>
              <a:ext uri="{FF2B5EF4-FFF2-40B4-BE49-F238E27FC236}">
                <a16:creationId xmlns:a16="http://schemas.microsoft.com/office/drawing/2014/main" id="{98281F54-7A46-61AF-6BB9-7F31D3758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642" y="2075375"/>
            <a:ext cx="1630926" cy="163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9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A52F2-D7F7-2349-F00D-BC5B99D4F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EC4C4-8C05-800B-E325-70C6BC16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66" y="214877"/>
            <a:ext cx="10789207" cy="1325563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Syndicate Black" panose="00000A00000000000000" pitchFamily="50" charset="0"/>
              </a:rPr>
              <a:t>The “altered physics” of the digitally mediated space</a:t>
            </a:r>
            <a:endParaRPr lang="da-DK" sz="2700" dirty="0">
              <a:latin typeface="Syndicate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5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82B7-A914-8683-51AF-9FF10A79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E9FAA-E778-02B9-6206-CF50F033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66" y="214877"/>
            <a:ext cx="10789207" cy="1325563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Syndicate Black" panose="00000A00000000000000" pitchFamily="50" charset="0"/>
              </a:rPr>
              <a:t>The “altered physics” of the digitally mediated space</a:t>
            </a:r>
            <a:endParaRPr lang="da-DK" sz="2700" dirty="0">
              <a:latin typeface="Syndicate Black" panose="00000A00000000000000" pitchFamily="50" charset="0"/>
            </a:endParaRPr>
          </a:p>
        </p:txBody>
      </p:sp>
      <p:pic>
        <p:nvPicPr>
          <p:cNvPr id="5124" name="Picture 4" descr="Keep distance - Free people icons">
            <a:extLst>
              <a:ext uri="{FF2B5EF4-FFF2-40B4-BE49-F238E27FC236}">
                <a16:creationId xmlns:a16="http://schemas.microsoft.com/office/drawing/2014/main" id="{FD2B2B91-4801-7674-F214-EB5776C1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2" y="2726173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F03D0330-D2D0-A0A6-0398-C738195320B2}"/>
              </a:ext>
            </a:extLst>
          </p:cNvPr>
          <p:cNvSpPr txBox="1"/>
          <p:nvPr/>
        </p:nvSpPr>
        <p:spPr>
          <a:xfrm>
            <a:off x="765086" y="4118400"/>
            <a:ext cx="152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Physical separation </a:t>
            </a:r>
          </a:p>
          <a:p>
            <a:pPr algn="ctr"/>
            <a:r>
              <a:rPr lang="en-US" sz="1500" dirty="0"/>
              <a:t>- breaks shared presence</a:t>
            </a:r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DEE283C3-D27E-DF12-24C6-93A7C6145BAA}"/>
              </a:ext>
            </a:extLst>
          </p:cNvPr>
          <p:cNvSpPr/>
          <p:nvPr/>
        </p:nvSpPr>
        <p:spPr>
          <a:xfrm rot="5400000">
            <a:off x="-637110" y="2949705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52FBB8E2-30F9-F678-B659-FCA3EA284B06}"/>
              </a:ext>
            </a:extLst>
          </p:cNvPr>
          <p:cNvSpPr txBox="1"/>
          <p:nvPr/>
        </p:nvSpPr>
        <p:spPr>
          <a:xfrm>
            <a:off x="772682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Distance</a:t>
            </a:r>
            <a:endParaRPr lang="da-DK" sz="20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13A346D6-72B2-B61C-FD5C-79153D56961A}"/>
              </a:ext>
            </a:extLst>
          </p:cNvPr>
          <p:cNvSpPr txBox="1"/>
          <p:nvPr/>
        </p:nvSpPr>
        <p:spPr>
          <a:xfrm>
            <a:off x="941606" y="5323102"/>
            <a:ext cx="12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SPACE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8890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46364-D49D-D8FE-D19E-FDB7C3D4E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7537A-BF50-E913-DE85-335CC272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66" y="214877"/>
            <a:ext cx="10789207" cy="1325563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Syndicate Black" panose="00000A00000000000000" pitchFamily="50" charset="0"/>
              </a:rPr>
              <a:t>The “altered physics” of the digitally mediated space</a:t>
            </a:r>
            <a:endParaRPr lang="da-DK" sz="2700" dirty="0">
              <a:latin typeface="Syndicate Black" panose="00000A00000000000000" pitchFamily="50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F2D8AB5-5394-384A-51A4-98D846214A90}"/>
              </a:ext>
            </a:extLst>
          </p:cNvPr>
          <p:cNvSpPr txBox="1"/>
          <p:nvPr/>
        </p:nvSpPr>
        <p:spPr>
          <a:xfrm>
            <a:off x="3066397" y="4118400"/>
            <a:ext cx="16304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Competing stimuli</a:t>
            </a:r>
          </a:p>
          <a:p>
            <a:pPr algn="ctr"/>
            <a:r>
              <a:rPr lang="en-US" sz="1500" dirty="0"/>
              <a:t>- weaken focus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7F0C10AF-D71A-2FBC-BD88-8C147A22A456}"/>
              </a:ext>
            </a:extLst>
          </p:cNvPr>
          <p:cNvSpPr/>
          <p:nvPr/>
        </p:nvSpPr>
        <p:spPr>
          <a:xfrm rot="5400000">
            <a:off x="1661506" y="2949705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170" name="Picture 2" descr="Sensory Stimulation icon vector image Can be used for Elderly Care |  Premium Vector">
            <a:extLst>
              <a:ext uri="{FF2B5EF4-FFF2-40B4-BE49-F238E27FC236}">
                <a16:creationId xmlns:a16="http://schemas.microsoft.com/office/drawing/2014/main" id="{8BD2D635-C0EA-8337-6504-906001BB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33" y="2758954"/>
            <a:ext cx="1113782" cy="11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A9F8F8BA-DDBB-74CC-76A6-8E98B2A737AA}"/>
              </a:ext>
            </a:extLst>
          </p:cNvPr>
          <p:cNvSpPr txBox="1"/>
          <p:nvPr/>
        </p:nvSpPr>
        <p:spPr>
          <a:xfrm>
            <a:off x="3081334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Distraction</a:t>
            </a:r>
            <a:endParaRPr lang="da-DK" sz="2000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9801AAB5-80E2-B7E5-E07A-A7328216DE65}"/>
              </a:ext>
            </a:extLst>
          </p:cNvPr>
          <p:cNvSpPr txBox="1"/>
          <p:nvPr/>
        </p:nvSpPr>
        <p:spPr>
          <a:xfrm>
            <a:off x="3239289" y="5298528"/>
            <a:ext cx="128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ENVIRON-MENT</a:t>
            </a:r>
            <a:endParaRPr lang="da-DK" b="1" dirty="0"/>
          </a:p>
        </p:txBody>
      </p:sp>
      <p:pic>
        <p:nvPicPr>
          <p:cNvPr id="5124" name="Picture 4" descr="Keep distance - Free people icons">
            <a:extLst>
              <a:ext uri="{FF2B5EF4-FFF2-40B4-BE49-F238E27FC236}">
                <a16:creationId xmlns:a16="http://schemas.microsoft.com/office/drawing/2014/main" id="{9770109D-8FDD-7D01-7633-9449DB0AD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2" y="2726173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8F3266AA-6DF1-DD56-0376-0B80A6EDB861}"/>
              </a:ext>
            </a:extLst>
          </p:cNvPr>
          <p:cNvSpPr txBox="1"/>
          <p:nvPr/>
        </p:nvSpPr>
        <p:spPr>
          <a:xfrm>
            <a:off x="765086" y="4118400"/>
            <a:ext cx="152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Physical separation </a:t>
            </a:r>
          </a:p>
          <a:p>
            <a:pPr algn="ctr"/>
            <a:r>
              <a:rPr lang="en-US" sz="1500" dirty="0"/>
              <a:t>- breaks shared presence</a:t>
            </a:r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E7D69EBF-F3DC-2376-A9BF-567083A8EC5D}"/>
              </a:ext>
            </a:extLst>
          </p:cNvPr>
          <p:cNvSpPr/>
          <p:nvPr/>
        </p:nvSpPr>
        <p:spPr>
          <a:xfrm rot="5400000">
            <a:off x="-637110" y="2949705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761B3929-96BB-5D9D-FCC7-DEF81523DB8E}"/>
              </a:ext>
            </a:extLst>
          </p:cNvPr>
          <p:cNvSpPr txBox="1"/>
          <p:nvPr/>
        </p:nvSpPr>
        <p:spPr>
          <a:xfrm>
            <a:off x="772682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Distance</a:t>
            </a:r>
            <a:endParaRPr lang="da-DK" sz="20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54C497B7-AD4F-0543-F881-67645273B847}"/>
              </a:ext>
            </a:extLst>
          </p:cNvPr>
          <p:cNvSpPr txBox="1"/>
          <p:nvPr/>
        </p:nvSpPr>
        <p:spPr>
          <a:xfrm>
            <a:off x="941606" y="5323102"/>
            <a:ext cx="12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SPACE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39898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58329-A72B-32A6-7DA5-7EB1A8286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1F52C-7304-3CA9-FA08-BC9554A5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66" y="214877"/>
            <a:ext cx="10789207" cy="1325563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Syndicate Black" panose="00000A00000000000000" pitchFamily="50" charset="0"/>
              </a:rPr>
              <a:t>The “altered physics” of the digitally mediated space</a:t>
            </a:r>
            <a:endParaRPr lang="da-DK" sz="2700" dirty="0">
              <a:latin typeface="Syndicate Black" panose="00000A00000000000000" pitchFamily="50" charset="0"/>
            </a:endParaRPr>
          </a:p>
        </p:txBody>
      </p:sp>
      <p:pic>
        <p:nvPicPr>
          <p:cNvPr id="5126" name="Picture 6" descr="Delay Icons - Free SVG &amp; PNG Delay Images - Noun Project">
            <a:extLst>
              <a:ext uri="{FF2B5EF4-FFF2-40B4-BE49-F238E27FC236}">
                <a16:creationId xmlns:a16="http://schemas.microsoft.com/office/drawing/2014/main" id="{47DDA8E4-6109-22B4-A5F0-2B555818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41" y="2557688"/>
            <a:ext cx="1576661" cy="15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2176E213-9DB4-8EBB-45A6-59A148AD9289}"/>
              </a:ext>
            </a:extLst>
          </p:cNvPr>
          <p:cNvSpPr txBox="1"/>
          <p:nvPr/>
        </p:nvSpPr>
        <p:spPr>
          <a:xfrm>
            <a:off x="5308811" y="4118399"/>
            <a:ext cx="176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Transmission lag, micro-delays </a:t>
            </a:r>
          </a:p>
          <a:p>
            <a:pPr algn="ctr"/>
            <a:r>
              <a:rPr lang="en-US" sz="1500" dirty="0"/>
              <a:t>- makes interaction less fluid</a:t>
            </a:r>
            <a:endParaRPr lang="da-DK" sz="1500" dirty="0"/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F12892F0-A881-DF1D-C529-0549F3400779}"/>
              </a:ext>
            </a:extLst>
          </p:cNvPr>
          <p:cNvSpPr/>
          <p:nvPr/>
        </p:nvSpPr>
        <p:spPr>
          <a:xfrm rot="5400000">
            <a:off x="3988245" y="2949705"/>
            <a:ext cx="4362692" cy="208799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DE98328C-70CC-3CB2-BFA6-63D35755D81A}"/>
              </a:ext>
            </a:extLst>
          </p:cNvPr>
          <p:cNvSpPr txBox="1"/>
          <p:nvPr/>
        </p:nvSpPr>
        <p:spPr>
          <a:xfrm>
            <a:off x="5358942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Delay</a:t>
            </a:r>
            <a:endParaRPr lang="da-DK" sz="2000" dirty="0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697C17D8-6A8E-21B2-EAFB-0294B05D9667}"/>
              </a:ext>
            </a:extLst>
          </p:cNvPr>
          <p:cNvSpPr txBox="1"/>
          <p:nvPr/>
        </p:nvSpPr>
        <p:spPr>
          <a:xfrm>
            <a:off x="5546935" y="5297624"/>
            <a:ext cx="12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</a:t>
            </a:r>
            <a:endParaRPr lang="da-DK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ACB18F0-4339-2FED-FA6F-90AC2B52E957}"/>
              </a:ext>
            </a:extLst>
          </p:cNvPr>
          <p:cNvSpPr txBox="1"/>
          <p:nvPr/>
        </p:nvSpPr>
        <p:spPr>
          <a:xfrm>
            <a:off x="3066397" y="4118400"/>
            <a:ext cx="16304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Competing stimuli</a:t>
            </a:r>
          </a:p>
          <a:p>
            <a:pPr algn="ctr"/>
            <a:r>
              <a:rPr lang="en-US" sz="1500" dirty="0"/>
              <a:t>- weaken focus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49F68B23-8AB5-DB5E-93A3-6C85503F4239}"/>
              </a:ext>
            </a:extLst>
          </p:cNvPr>
          <p:cNvSpPr/>
          <p:nvPr/>
        </p:nvSpPr>
        <p:spPr>
          <a:xfrm rot="5400000">
            <a:off x="1661506" y="2949705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170" name="Picture 2" descr="Sensory Stimulation icon vector image Can be used for Elderly Care |  Premium Vector">
            <a:extLst>
              <a:ext uri="{FF2B5EF4-FFF2-40B4-BE49-F238E27FC236}">
                <a16:creationId xmlns:a16="http://schemas.microsoft.com/office/drawing/2014/main" id="{6CB50D50-0C51-BC5F-0F47-73302A76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33" y="2758954"/>
            <a:ext cx="1113782" cy="11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725609CE-A177-9069-974B-108A3B4B25B3}"/>
              </a:ext>
            </a:extLst>
          </p:cNvPr>
          <p:cNvSpPr txBox="1"/>
          <p:nvPr/>
        </p:nvSpPr>
        <p:spPr>
          <a:xfrm>
            <a:off x="3081334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Distraction</a:t>
            </a:r>
            <a:endParaRPr lang="da-DK" sz="2000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E689A1CE-3962-6E19-9006-49DD7F987E0F}"/>
              </a:ext>
            </a:extLst>
          </p:cNvPr>
          <p:cNvSpPr txBox="1"/>
          <p:nvPr/>
        </p:nvSpPr>
        <p:spPr>
          <a:xfrm>
            <a:off x="3239289" y="5298528"/>
            <a:ext cx="128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ENVIRON-MENT</a:t>
            </a:r>
            <a:endParaRPr lang="da-DK" b="1" dirty="0"/>
          </a:p>
        </p:txBody>
      </p:sp>
      <p:pic>
        <p:nvPicPr>
          <p:cNvPr id="5124" name="Picture 4" descr="Keep distance - Free people icons">
            <a:extLst>
              <a:ext uri="{FF2B5EF4-FFF2-40B4-BE49-F238E27FC236}">
                <a16:creationId xmlns:a16="http://schemas.microsoft.com/office/drawing/2014/main" id="{79EC4F20-6B73-DCE5-313A-ADC89EE72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2" y="2726173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ECC3807F-8D9E-2902-64C4-1C3C77E15ABF}"/>
              </a:ext>
            </a:extLst>
          </p:cNvPr>
          <p:cNvSpPr txBox="1"/>
          <p:nvPr/>
        </p:nvSpPr>
        <p:spPr>
          <a:xfrm>
            <a:off x="765086" y="4118400"/>
            <a:ext cx="152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Physical separation </a:t>
            </a:r>
          </a:p>
          <a:p>
            <a:pPr algn="ctr"/>
            <a:r>
              <a:rPr lang="en-US" sz="1500" dirty="0"/>
              <a:t>- breaks shared presence</a:t>
            </a:r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653090A2-A1C1-5C35-9938-DAF21C190DFB}"/>
              </a:ext>
            </a:extLst>
          </p:cNvPr>
          <p:cNvSpPr/>
          <p:nvPr/>
        </p:nvSpPr>
        <p:spPr>
          <a:xfrm rot="5400000">
            <a:off x="-637110" y="2949705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70307A51-CD27-1B6F-5DF7-3ED28D363843}"/>
              </a:ext>
            </a:extLst>
          </p:cNvPr>
          <p:cNvSpPr txBox="1"/>
          <p:nvPr/>
        </p:nvSpPr>
        <p:spPr>
          <a:xfrm>
            <a:off x="772682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Distance</a:t>
            </a:r>
            <a:endParaRPr lang="da-DK" sz="20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7324EE9F-135B-A10D-0A1C-D7E99B44CD90}"/>
              </a:ext>
            </a:extLst>
          </p:cNvPr>
          <p:cNvSpPr txBox="1"/>
          <p:nvPr/>
        </p:nvSpPr>
        <p:spPr>
          <a:xfrm>
            <a:off x="941606" y="5323102"/>
            <a:ext cx="12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SPACE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09568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FF709-2A4E-3A7F-5A6E-42AE78A1F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791F5-E109-BC93-EE31-0C5819D3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66" y="214877"/>
            <a:ext cx="10789207" cy="1325563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Syndicate Black" panose="00000A00000000000000" pitchFamily="50" charset="0"/>
              </a:rPr>
              <a:t>The “altered physics” of the digitally mediated space</a:t>
            </a:r>
            <a:endParaRPr lang="da-DK" sz="2700" dirty="0">
              <a:latin typeface="Syndicate Black" panose="00000A00000000000000" pitchFamily="50" charset="0"/>
            </a:endParaRP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2A91A848-05A5-0C7F-362F-A82D3AF61210}"/>
              </a:ext>
            </a:extLst>
          </p:cNvPr>
          <p:cNvGrpSpPr/>
          <p:nvPr/>
        </p:nvGrpSpPr>
        <p:grpSpPr>
          <a:xfrm rot="16200000">
            <a:off x="7973201" y="2572216"/>
            <a:ext cx="1080000" cy="1610315"/>
            <a:chOff x="7705645" y="1988297"/>
            <a:chExt cx="1080000" cy="1610315"/>
          </a:xfrm>
        </p:grpSpPr>
        <p:pic>
          <p:nvPicPr>
            <p:cNvPr id="5128" name="Picture 8" descr="Person Icon Images – Browse 7,884,802 Stock Photos, Vectors, and Video |  Adobe Stock">
              <a:extLst>
                <a:ext uri="{FF2B5EF4-FFF2-40B4-BE49-F238E27FC236}">
                  <a16:creationId xmlns:a16="http://schemas.microsoft.com/office/drawing/2014/main" id="{B0699D46-9217-1C58-6D86-27CF99DC7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428904" y="2390876"/>
              <a:ext cx="1610315" cy="805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id="{D6398B85-5A4F-1A97-C3B9-1B9395F1CD3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5645" y="2257084"/>
              <a:ext cx="0" cy="1080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kstfelt 33">
            <a:extLst>
              <a:ext uri="{FF2B5EF4-FFF2-40B4-BE49-F238E27FC236}">
                <a16:creationId xmlns:a16="http://schemas.microsoft.com/office/drawing/2014/main" id="{11F44798-8342-98AB-9D7E-17A03182E32D}"/>
              </a:ext>
            </a:extLst>
          </p:cNvPr>
          <p:cNvSpPr txBox="1"/>
          <p:nvPr/>
        </p:nvSpPr>
        <p:spPr>
          <a:xfrm>
            <a:off x="7548541" y="4118400"/>
            <a:ext cx="1947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Decrease of social/ emotional bond</a:t>
            </a:r>
          </a:p>
          <a:p>
            <a:pPr algn="ctr"/>
            <a:r>
              <a:rPr lang="en-US" sz="1500" dirty="0"/>
              <a:t>- weakened sense </a:t>
            </a:r>
            <a:br>
              <a:rPr lang="en-US" sz="1500" dirty="0"/>
            </a:br>
            <a:r>
              <a:rPr lang="en-US" sz="1500" dirty="0"/>
              <a:t>of belonging</a:t>
            </a:r>
            <a:endParaRPr lang="da-DK" sz="1500" dirty="0"/>
          </a:p>
        </p:txBody>
      </p:sp>
      <p:sp>
        <p:nvSpPr>
          <p:cNvPr id="35" name="Rektangel: afrundede hjørner 34">
            <a:extLst>
              <a:ext uri="{FF2B5EF4-FFF2-40B4-BE49-F238E27FC236}">
                <a16:creationId xmlns:a16="http://schemas.microsoft.com/office/drawing/2014/main" id="{FAA3C6AF-A804-006D-831C-CFE4FD7BEA05}"/>
              </a:ext>
            </a:extLst>
          </p:cNvPr>
          <p:cNvSpPr/>
          <p:nvPr/>
        </p:nvSpPr>
        <p:spPr>
          <a:xfrm rot="5400000">
            <a:off x="6322406" y="2949706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4CBCB47-851D-B350-3D52-6C00F4034782}"/>
              </a:ext>
            </a:extLst>
          </p:cNvPr>
          <p:cNvSpPr txBox="1"/>
          <p:nvPr/>
        </p:nvSpPr>
        <p:spPr>
          <a:xfrm>
            <a:off x="7741698" y="1972810"/>
            <a:ext cx="1576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Dis-connection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E474994-17D4-9051-5012-11F731A0A358}"/>
              </a:ext>
            </a:extLst>
          </p:cNvPr>
          <p:cNvSpPr txBox="1"/>
          <p:nvPr/>
        </p:nvSpPr>
        <p:spPr>
          <a:xfrm>
            <a:off x="7728083" y="5298529"/>
            <a:ext cx="161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FEELING</a:t>
            </a:r>
            <a:endParaRPr lang="da-DK" b="1" dirty="0"/>
          </a:p>
        </p:txBody>
      </p:sp>
      <p:pic>
        <p:nvPicPr>
          <p:cNvPr id="5126" name="Picture 6" descr="Delay Icons - Free SVG &amp; PNG Delay Images - Noun Project">
            <a:extLst>
              <a:ext uri="{FF2B5EF4-FFF2-40B4-BE49-F238E27FC236}">
                <a16:creationId xmlns:a16="http://schemas.microsoft.com/office/drawing/2014/main" id="{7609A5ED-C717-10BA-09F3-4F9A433E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41" y="2557688"/>
            <a:ext cx="1576661" cy="15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AB67EADA-B98E-A614-5222-2D5F0AB219F7}"/>
              </a:ext>
            </a:extLst>
          </p:cNvPr>
          <p:cNvSpPr txBox="1"/>
          <p:nvPr/>
        </p:nvSpPr>
        <p:spPr>
          <a:xfrm>
            <a:off x="5308811" y="4118399"/>
            <a:ext cx="176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Transmission lag, micro-delays </a:t>
            </a:r>
          </a:p>
          <a:p>
            <a:pPr algn="ctr"/>
            <a:r>
              <a:rPr lang="en-US" sz="1500" dirty="0"/>
              <a:t>- makes interaction less fluid</a:t>
            </a:r>
            <a:endParaRPr lang="da-DK" sz="1500" dirty="0"/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83E61A00-291B-8B19-2A09-E208B26FEBF4}"/>
              </a:ext>
            </a:extLst>
          </p:cNvPr>
          <p:cNvSpPr/>
          <p:nvPr/>
        </p:nvSpPr>
        <p:spPr>
          <a:xfrm rot="5400000">
            <a:off x="3988245" y="2949705"/>
            <a:ext cx="4362692" cy="208799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F4BA0596-8006-CED1-0D1F-A6328DA515D3}"/>
              </a:ext>
            </a:extLst>
          </p:cNvPr>
          <p:cNvSpPr txBox="1"/>
          <p:nvPr/>
        </p:nvSpPr>
        <p:spPr>
          <a:xfrm>
            <a:off x="5358942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Delay</a:t>
            </a:r>
            <a:endParaRPr lang="da-DK" sz="2000" dirty="0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21E8F310-CAEA-04D7-CD66-0421A8430FEC}"/>
              </a:ext>
            </a:extLst>
          </p:cNvPr>
          <p:cNvSpPr txBox="1"/>
          <p:nvPr/>
        </p:nvSpPr>
        <p:spPr>
          <a:xfrm>
            <a:off x="5546935" y="5297624"/>
            <a:ext cx="12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</a:t>
            </a:r>
            <a:endParaRPr lang="da-DK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2040414-9B68-B01E-6497-05D54DFDFCBE}"/>
              </a:ext>
            </a:extLst>
          </p:cNvPr>
          <p:cNvSpPr txBox="1"/>
          <p:nvPr/>
        </p:nvSpPr>
        <p:spPr>
          <a:xfrm>
            <a:off x="3066397" y="4118400"/>
            <a:ext cx="16304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Competing stimuli</a:t>
            </a:r>
          </a:p>
          <a:p>
            <a:pPr algn="ctr"/>
            <a:r>
              <a:rPr lang="en-US" sz="1500" dirty="0"/>
              <a:t>- weaken focus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F957E816-2999-5785-F93A-8B8E10EDD99E}"/>
              </a:ext>
            </a:extLst>
          </p:cNvPr>
          <p:cNvSpPr/>
          <p:nvPr/>
        </p:nvSpPr>
        <p:spPr>
          <a:xfrm rot="5400000">
            <a:off x="1661506" y="2949705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170" name="Picture 2" descr="Sensory Stimulation icon vector image Can be used for Elderly Care |  Premium Vector">
            <a:extLst>
              <a:ext uri="{FF2B5EF4-FFF2-40B4-BE49-F238E27FC236}">
                <a16:creationId xmlns:a16="http://schemas.microsoft.com/office/drawing/2014/main" id="{4B69AE16-51D2-FB38-10CF-51F7B9F9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33" y="2758954"/>
            <a:ext cx="1113782" cy="11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8FCF4D11-9639-8F7B-EB44-E756CF66631E}"/>
              </a:ext>
            </a:extLst>
          </p:cNvPr>
          <p:cNvSpPr txBox="1"/>
          <p:nvPr/>
        </p:nvSpPr>
        <p:spPr>
          <a:xfrm>
            <a:off x="3081334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Distraction</a:t>
            </a:r>
            <a:endParaRPr lang="da-DK" sz="2000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8CF61F8D-E456-9FAF-B3CA-E355558C920D}"/>
              </a:ext>
            </a:extLst>
          </p:cNvPr>
          <p:cNvSpPr txBox="1"/>
          <p:nvPr/>
        </p:nvSpPr>
        <p:spPr>
          <a:xfrm>
            <a:off x="3239289" y="5298528"/>
            <a:ext cx="128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ENVIRON-MENT</a:t>
            </a:r>
            <a:endParaRPr lang="da-DK" b="1" dirty="0"/>
          </a:p>
        </p:txBody>
      </p:sp>
      <p:pic>
        <p:nvPicPr>
          <p:cNvPr id="5124" name="Picture 4" descr="Keep distance - Free people icons">
            <a:extLst>
              <a:ext uri="{FF2B5EF4-FFF2-40B4-BE49-F238E27FC236}">
                <a16:creationId xmlns:a16="http://schemas.microsoft.com/office/drawing/2014/main" id="{4E0231ED-34BF-4F0D-36CB-1EA906A2E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2" y="2726173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EAD316EF-0DED-7104-BB6F-63EA6A806FDD}"/>
              </a:ext>
            </a:extLst>
          </p:cNvPr>
          <p:cNvSpPr txBox="1"/>
          <p:nvPr/>
        </p:nvSpPr>
        <p:spPr>
          <a:xfrm>
            <a:off x="765086" y="4118400"/>
            <a:ext cx="152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Physical separation </a:t>
            </a:r>
          </a:p>
          <a:p>
            <a:pPr algn="ctr"/>
            <a:r>
              <a:rPr lang="en-US" sz="1500" dirty="0"/>
              <a:t>- breaks shared presence</a:t>
            </a:r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3FAFEC85-818F-11CC-DB6C-1ACA8377820B}"/>
              </a:ext>
            </a:extLst>
          </p:cNvPr>
          <p:cNvSpPr/>
          <p:nvPr/>
        </p:nvSpPr>
        <p:spPr>
          <a:xfrm rot="5400000">
            <a:off x="-637110" y="2949705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10499F22-5F6E-2AB6-7DE8-E5ACCF9C3849}"/>
              </a:ext>
            </a:extLst>
          </p:cNvPr>
          <p:cNvSpPr txBox="1"/>
          <p:nvPr/>
        </p:nvSpPr>
        <p:spPr>
          <a:xfrm>
            <a:off x="772682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Distance</a:t>
            </a:r>
            <a:endParaRPr lang="da-DK" sz="20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EF8B153B-D013-76DF-4BD2-505E8A00DF4E}"/>
              </a:ext>
            </a:extLst>
          </p:cNvPr>
          <p:cNvSpPr txBox="1"/>
          <p:nvPr/>
        </p:nvSpPr>
        <p:spPr>
          <a:xfrm>
            <a:off x="941606" y="5323102"/>
            <a:ext cx="12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SPACE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607246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5A757-4130-B3A9-66AA-44263FC7F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71209-5B71-4111-AC36-67E7795E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66" y="214877"/>
            <a:ext cx="10789207" cy="1325563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Syndicate Black" panose="00000A00000000000000" pitchFamily="50" charset="0"/>
              </a:rPr>
              <a:t>The “altered physics” of the digitally mediated space</a:t>
            </a:r>
            <a:endParaRPr lang="da-DK" sz="2700" dirty="0">
              <a:latin typeface="Syndicate Black" panose="00000A00000000000000" pitchFamily="50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5B59632-DCAF-3EAE-7C2B-B2BEAFA71B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449"/>
          <a:stretch/>
        </p:blipFill>
        <p:spPr>
          <a:xfrm>
            <a:off x="10299074" y="2839589"/>
            <a:ext cx="1050985" cy="1019357"/>
          </a:xfrm>
          <a:prstGeom prst="rect">
            <a:avLst/>
          </a:prstGeom>
        </p:spPr>
      </p:pic>
      <p:sp>
        <p:nvSpPr>
          <p:cNvPr id="41" name="Tekstfelt 40">
            <a:extLst>
              <a:ext uri="{FF2B5EF4-FFF2-40B4-BE49-F238E27FC236}">
                <a16:creationId xmlns:a16="http://schemas.microsoft.com/office/drawing/2014/main" id="{2DEFCC28-F192-2D0C-FF96-CA13716EB7D1}"/>
              </a:ext>
            </a:extLst>
          </p:cNvPr>
          <p:cNvSpPr txBox="1"/>
          <p:nvPr/>
        </p:nvSpPr>
        <p:spPr>
          <a:xfrm>
            <a:off x="9764794" y="4118898"/>
            <a:ext cx="19158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Loss of body language</a:t>
            </a:r>
          </a:p>
          <a:p>
            <a:pPr algn="ctr"/>
            <a:r>
              <a:rPr lang="en-US" sz="1500" dirty="0"/>
              <a:t>- harder to </a:t>
            </a:r>
            <a:r>
              <a:rPr lang="en-US" sz="1500" dirty="0" err="1"/>
              <a:t>enterpret</a:t>
            </a:r>
            <a:r>
              <a:rPr lang="en-US" sz="1500" dirty="0"/>
              <a:t> and make sense</a:t>
            </a:r>
          </a:p>
          <a:p>
            <a:pPr algn="ctr"/>
            <a:endParaRPr lang="en-US" sz="1500" dirty="0"/>
          </a:p>
        </p:txBody>
      </p:sp>
      <p:sp>
        <p:nvSpPr>
          <p:cNvPr id="42" name="Rektangel: afrundede hjørner 41">
            <a:extLst>
              <a:ext uri="{FF2B5EF4-FFF2-40B4-BE49-F238E27FC236}">
                <a16:creationId xmlns:a16="http://schemas.microsoft.com/office/drawing/2014/main" id="{0D93F454-C37D-BE02-90B8-7EB5DB6A549F}"/>
              </a:ext>
            </a:extLst>
          </p:cNvPr>
          <p:cNvSpPr/>
          <p:nvPr/>
        </p:nvSpPr>
        <p:spPr>
          <a:xfrm rot="5400000">
            <a:off x="8609828" y="2937240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48F1F04-A10C-BED2-A6E5-BE06D1E0315A}"/>
              </a:ext>
            </a:extLst>
          </p:cNvPr>
          <p:cNvSpPr txBox="1"/>
          <p:nvPr/>
        </p:nvSpPr>
        <p:spPr>
          <a:xfrm>
            <a:off x="10061624" y="1972810"/>
            <a:ext cx="1576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Disem-</a:t>
            </a:r>
            <a:r>
              <a:rPr lang="en-US" sz="2000" b="1" dirty="0" err="1"/>
              <a:t>bodiment</a:t>
            </a:r>
            <a:endParaRPr lang="da-DK" sz="20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543BD99-7B46-9BC8-CE7F-68FE9288D08E}"/>
              </a:ext>
            </a:extLst>
          </p:cNvPr>
          <p:cNvSpPr txBox="1"/>
          <p:nvPr/>
        </p:nvSpPr>
        <p:spPr>
          <a:xfrm>
            <a:off x="10207635" y="5286063"/>
            <a:ext cx="128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SENSORY INPUT</a:t>
            </a:r>
            <a:endParaRPr lang="da-DK" b="1" dirty="0"/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B64773F-3470-5128-BBCE-9E80AEE79BDC}"/>
              </a:ext>
            </a:extLst>
          </p:cNvPr>
          <p:cNvGrpSpPr/>
          <p:nvPr/>
        </p:nvGrpSpPr>
        <p:grpSpPr>
          <a:xfrm rot="16200000">
            <a:off x="7973201" y="2572216"/>
            <a:ext cx="1080000" cy="1610315"/>
            <a:chOff x="7705645" y="1988297"/>
            <a:chExt cx="1080000" cy="1610315"/>
          </a:xfrm>
        </p:grpSpPr>
        <p:pic>
          <p:nvPicPr>
            <p:cNvPr id="5128" name="Picture 8" descr="Person Icon Images – Browse 7,884,802 Stock Photos, Vectors, and Video |  Adobe Stock">
              <a:extLst>
                <a:ext uri="{FF2B5EF4-FFF2-40B4-BE49-F238E27FC236}">
                  <a16:creationId xmlns:a16="http://schemas.microsoft.com/office/drawing/2014/main" id="{A0841A7B-CD3A-7115-3F4D-DBCA826F3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428904" y="2390876"/>
              <a:ext cx="1610315" cy="805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id="{DC960E49-622E-42EC-12EC-0A3736E3405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5645" y="2257084"/>
              <a:ext cx="0" cy="10800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kstfelt 33">
            <a:extLst>
              <a:ext uri="{FF2B5EF4-FFF2-40B4-BE49-F238E27FC236}">
                <a16:creationId xmlns:a16="http://schemas.microsoft.com/office/drawing/2014/main" id="{CE993FD7-948D-7287-0572-25582E145482}"/>
              </a:ext>
            </a:extLst>
          </p:cNvPr>
          <p:cNvSpPr txBox="1"/>
          <p:nvPr/>
        </p:nvSpPr>
        <p:spPr>
          <a:xfrm>
            <a:off x="7548541" y="4118400"/>
            <a:ext cx="1947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Decrease of social/ emotional bond</a:t>
            </a:r>
          </a:p>
          <a:p>
            <a:pPr algn="ctr"/>
            <a:r>
              <a:rPr lang="en-US" sz="1500" dirty="0"/>
              <a:t>- weakened sense </a:t>
            </a:r>
            <a:br>
              <a:rPr lang="en-US" sz="1500" dirty="0"/>
            </a:br>
            <a:r>
              <a:rPr lang="en-US" sz="1500" dirty="0"/>
              <a:t>of belonging</a:t>
            </a:r>
            <a:endParaRPr lang="da-DK" sz="1500" dirty="0"/>
          </a:p>
        </p:txBody>
      </p:sp>
      <p:sp>
        <p:nvSpPr>
          <p:cNvPr id="35" name="Rektangel: afrundede hjørner 34">
            <a:extLst>
              <a:ext uri="{FF2B5EF4-FFF2-40B4-BE49-F238E27FC236}">
                <a16:creationId xmlns:a16="http://schemas.microsoft.com/office/drawing/2014/main" id="{BFBC4227-3FCA-22EB-FDA3-3D206B0B16F6}"/>
              </a:ext>
            </a:extLst>
          </p:cNvPr>
          <p:cNvSpPr/>
          <p:nvPr/>
        </p:nvSpPr>
        <p:spPr>
          <a:xfrm rot="5400000">
            <a:off x="6322406" y="2949706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7010CAC-86D9-7DFE-E55E-B72963C5533E}"/>
              </a:ext>
            </a:extLst>
          </p:cNvPr>
          <p:cNvSpPr txBox="1"/>
          <p:nvPr/>
        </p:nvSpPr>
        <p:spPr>
          <a:xfrm>
            <a:off x="7741698" y="1972810"/>
            <a:ext cx="1576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Dis-connection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C4CDF82-FA2B-E5F1-48E0-D31D945B5746}"/>
              </a:ext>
            </a:extLst>
          </p:cNvPr>
          <p:cNvSpPr txBox="1"/>
          <p:nvPr/>
        </p:nvSpPr>
        <p:spPr>
          <a:xfrm>
            <a:off x="7728083" y="5298529"/>
            <a:ext cx="161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FEELING</a:t>
            </a:r>
            <a:endParaRPr lang="da-DK" b="1" dirty="0"/>
          </a:p>
        </p:txBody>
      </p:sp>
      <p:pic>
        <p:nvPicPr>
          <p:cNvPr id="5126" name="Picture 6" descr="Delay Icons - Free SVG &amp; PNG Delay Images - Noun Project">
            <a:extLst>
              <a:ext uri="{FF2B5EF4-FFF2-40B4-BE49-F238E27FC236}">
                <a16:creationId xmlns:a16="http://schemas.microsoft.com/office/drawing/2014/main" id="{C54DCB2F-2725-6138-C83A-D41EC8223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41" y="2557688"/>
            <a:ext cx="1576661" cy="15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3CF9F566-0C92-3F20-FF2E-5CE289E98884}"/>
              </a:ext>
            </a:extLst>
          </p:cNvPr>
          <p:cNvSpPr txBox="1"/>
          <p:nvPr/>
        </p:nvSpPr>
        <p:spPr>
          <a:xfrm>
            <a:off x="5308811" y="4118399"/>
            <a:ext cx="176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Transmission lag, micro-delays </a:t>
            </a:r>
          </a:p>
          <a:p>
            <a:pPr algn="ctr"/>
            <a:r>
              <a:rPr lang="en-US" sz="1500" dirty="0"/>
              <a:t>- makes interaction less fluid</a:t>
            </a:r>
            <a:endParaRPr lang="da-DK" sz="1500" dirty="0"/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E43A0776-0219-A9A2-F948-9EDD0025475B}"/>
              </a:ext>
            </a:extLst>
          </p:cNvPr>
          <p:cNvSpPr/>
          <p:nvPr/>
        </p:nvSpPr>
        <p:spPr>
          <a:xfrm rot="5400000">
            <a:off x="3988245" y="2949705"/>
            <a:ext cx="4362692" cy="208799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3AEB338-D358-238A-F759-F337AF680B81}"/>
              </a:ext>
            </a:extLst>
          </p:cNvPr>
          <p:cNvSpPr txBox="1"/>
          <p:nvPr/>
        </p:nvSpPr>
        <p:spPr>
          <a:xfrm>
            <a:off x="5358942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Delay</a:t>
            </a:r>
            <a:endParaRPr lang="da-DK" sz="2000" dirty="0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7C20053E-3BD3-40C5-4720-F6C4CB755A8B}"/>
              </a:ext>
            </a:extLst>
          </p:cNvPr>
          <p:cNvSpPr txBox="1"/>
          <p:nvPr/>
        </p:nvSpPr>
        <p:spPr>
          <a:xfrm>
            <a:off x="5546935" y="5297624"/>
            <a:ext cx="12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</a:t>
            </a:r>
            <a:endParaRPr lang="da-DK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D4C03EF-AD3A-CC61-D050-9BA3CDAA3A5E}"/>
              </a:ext>
            </a:extLst>
          </p:cNvPr>
          <p:cNvSpPr txBox="1"/>
          <p:nvPr/>
        </p:nvSpPr>
        <p:spPr>
          <a:xfrm>
            <a:off x="3066397" y="4118400"/>
            <a:ext cx="16304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Competing stimuli</a:t>
            </a:r>
          </a:p>
          <a:p>
            <a:pPr algn="ctr"/>
            <a:r>
              <a:rPr lang="en-US" sz="1500" dirty="0"/>
              <a:t>- weaken focus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4467DCE5-9EFE-7465-23A3-ADA5627E90B3}"/>
              </a:ext>
            </a:extLst>
          </p:cNvPr>
          <p:cNvSpPr/>
          <p:nvPr/>
        </p:nvSpPr>
        <p:spPr>
          <a:xfrm rot="5400000">
            <a:off x="1661506" y="2949705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170" name="Picture 2" descr="Sensory Stimulation icon vector image Can be used for Elderly Care |  Premium Vector">
            <a:extLst>
              <a:ext uri="{FF2B5EF4-FFF2-40B4-BE49-F238E27FC236}">
                <a16:creationId xmlns:a16="http://schemas.microsoft.com/office/drawing/2014/main" id="{96AC0E43-E8BD-BBB5-C3E7-7507D14A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33" y="2758954"/>
            <a:ext cx="1113782" cy="11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1CF7379A-F547-1AE8-7D7A-E483B30CC075}"/>
              </a:ext>
            </a:extLst>
          </p:cNvPr>
          <p:cNvSpPr txBox="1"/>
          <p:nvPr/>
        </p:nvSpPr>
        <p:spPr>
          <a:xfrm>
            <a:off x="3081334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Distraction</a:t>
            </a:r>
            <a:endParaRPr lang="da-DK" sz="2000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5D85FFCF-DB78-1406-9BAE-70CB1C576C76}"/>
              </a:ext>
            </a:extLst>
          </p:cNvPr>
          <p:cNvSpPr txBox="1"/>
          <p:nvPr/>
        </p:nvSpPr>
        <p:spPr>
          <a:xfrm>
            <a:off x="3239289" y="5298528"/>
            <a:ext cx="128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ENVIRON-MENT</a:t>
            </a:r>
            <a:endParaRPr lang="da-DK" b="1" dirty="0"/>
          </a:p>
        </p:txBody>
      </p:sp>
      <p:pic>
        <p:nvPicPr>
          <p:cNvPr id="5124" name="Picture 4" descr="Keep distance - Free people icons">
            <a:extLst>
              <a:ext uri="{FF2B5EF4-FFF2-40B4-BE49-F238E27FC236}">
                <a16:creationId xmlns:a16="http://schemas.microsoft.com/office/drawing/2014/main" id="{C81613DC-6BEF-61C7-42DA-54683962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2" y="2726173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8A23AA83-28F9-A12D-0A27-4620297C2E5E}"/>
              </a:ext>
            </a:extLst>
          </p:cNvPr>
          <p:cNvSpPr txBox="1"/>
          <p:nvPr/>
        </p:nvSpPr>
        <p:spPr>
          <a:xfrm>
            <a:off x="765086" y="4118400"/>
            <a:ext cx="152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Physical separation </a:t>
            </a:r>
          </a:p>
          <a:p>
            <a:pPr algn="ctr"/>
            <a:r>
              <a:rPr lang="en-US" sz="1500" dirty="0"/>
              <a:t>- breaks shared presence</a:t>
            </a:r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FF1E21D8-8879-CCA9-4350-43DAA56DBA10}"/>
              </a:ext>
            </a:extLst>
          </p:cNvPr>
          <p:cNvSpPr/>
          <p:nvPr/>
        </p:nvSpPr>
        <p:spPr>
          <a:xfrm rot="5400000">
            <a:off x="-637110" y="2949705"/>
            <a:ext cx="4362692" cy="2088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B924F74B-508F-F656-F64A-AC539EF7ACC0}"/>
              </a:ext>
            </a:extLst>
          </p:cNvPr>
          <p:cNvSpPr txBox="1"/>
          <p:nvPr/>
        </p:nvSpPr>
        <p:spPr>
          <a:xfrm>
            <a:off x="772682" y="2109970"/>
            <a:ext cx="157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Distance</a:t>
            </a:r>
            <a:endParaRPr lang="da-DK" sz="20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F5E6B958-7522-B5F1-5D04-B1881A8406CC}"/>
              </a:ext>
            </a:extLst>
          </p:cNvPr>
          <p:cNvSpPr txBox="1"/>
          <p:nvPr/>
        </p:nvSpPr>
        <p:spPr>
          <a:xfrm>
            <a:off x="941606" y="5323102"/>
            <a:ext cx="128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SPACE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61646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D0E89-28FC-9BD9-415B-C42FDAC7B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6AC61C9A-85B6-8B3F-0F61-F9076BDA4000}"/>
              </a:ext>
            </a:extLst>
          </p:cNvPr>
          <p:cNvSpPr txBox="1"/>
          <p:nvPr/>
        </p:nvSpPr>
        <p:spPr>
          <a:xfrm>
            <a:off x="1458697" y="2657760"/>
            <a:ext cx="2782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Untitled Sans" panose="020B0503030202060203" pitchFamily="34" charset="0"/>
            </a:endParaRPr>
          </a:p>
          <a:p>
            <a:r>
              <a:rPr lang="en-US" dirty="0">
                <a:latin typeface="Untitled Sans" panose="020B0503030202060203" pitchFamily="34" charset="0"/>
              </a:rPr>
              <a:t>20+ years of experience as a facilitator</a:t>
            </a:r>
          </a:p>
          <a:p>
            <a:endParaRPr lang="en-US" dirty="0">
              <a:latin typeface="Untitled Sans" panose="020B0503030202060203" pitchFamily="34" charset="0"/>
            </a:endParaRPr>
          </a:p>
          <a:p>
            <a:r>
              <a:rPr lang="en-US" dirty="0">
                <a:latin typeface="Untitled Sans" panose="020B0503030202060203" pitchFamily="34" charset="0"/>
              </a:rPr>
              <a:t>60+ online trainings</a:t>
            </a:r>
          </a:p>
          <a:p>
            <a:r>
              <a:rPr lang="en-US" dirty="0">
                <a:latin typeface="Untitled Sans" panose="020B0503030202060203" pitchFamily="34" charset="0"/>
              </a:rPr>
              <a:t>20+ webinars</a:t>
            </a:r>
          </a:p>
          <a:p>
            <a:endParaRPr lang="en-US" dirty="0">
              <a:latin typeface="Untitled Sans" panose="020B0503030202060203" pitchFamily="34" charset="0"/>
            </a:endParaRPr>
          </a:p>
          <a:p>
            <a:r>
              <a:rPr lang="en-US" dirty="0">
                <a:latin typeface="Untitled Sans" panose="020B0503030202060203" pitchFamily="34" charset="0"/>
              </a:rPr>
              <a:t>I train, coach and develop facilitators</a:t>
            </a:r>
          </a:p>
          <a:p>
            <a:endParaRPr lang="en-US" dirty="0">
              <a:latin typeface="Untitled Sans" panose="020B0503030202060203" pitchFamily="34" charset="0"/>
            </a:endParaRPr>
          </a:p>
        </p:txBody>
      </p:sp>
      <p:pic>
        <p:nvPicPr>
          <p:cNvPr id="5" name="Billede 4" descr="Et billede, der indeholder Ansigt, person, tøj, smil&#10;&#10;Indhold genereret af kunstig intelligens kan være forkert.">
            <a:extLst>
              <a:ext uri="{FF2B5EF4-FFF2-40B4-BE49-F238E27FC236}">
                <a16:creationId xmlns:a16="http://schemas.microsoft.com/office/drawing/2014/main" id="{019A6F56-8D2E-F6A4-D649-8EA25DB41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1" b="16176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D252D5-29BA-AB42-9456-42395C7EB3E1}"/>
              </a:ext>
            </a:extLst>
          </p:cNvPr>
          <p:cNvSpPr txBox="1"/>
          <p:nvPr/>
        </p:nvSpPr>
        <p:spPr>
          <a:xfrm>
            <a:off x="911244" y="571345"/>
            <a:ext cx="2834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yndicate Black" panose="00000A00000000000000" pitchFamily="50" charset="0"/>
              </a:rPr>
              <a:t>Katrine Hald Kjeldsen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C272CAF-A2C7-ACF7-777F-F6D08195DAAE}"/>
              </a:ext>
            </a:extLst>
          </p:cNvPr>
          <p:cNvSpPr txBox="1"/>
          <p:nvPr/>
        </p:nvSpPr>
        <p:spPr>
          <a:xfrm>
            <a:off x="911244" y="2135380"/>
            <a:ext cx="2610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ntitled Sans" panose="020B0503030202060203" pitchFamily="34" charset="0"/>
              </a:rPr>
              <a:t>Consultant &amp; Trainer</a:t>
            </a:r>
          </a:p>
        </p:txBody>
      </p:sp>
      <p:sp>
        <p:nvSpPr>
          <p:cNvPr id="12" name="AutoShape 2" descr="Progress Report Vector SVG Icon - SVG Repo">
            <a:extLst>
              <a:ext uri="{FF2B5EF4-FFF2-40B4-BE49-F238E27FC236}">
                <a16:creationId xmlns:a16="http://schemas.microsoft.com/office/drawing/2014/main" id="{16B0895E-EA27-1F01-06B7-BC23C344DC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AutoShape 4" descr="Progress Report Vector SVG Icon - SVG Repo">
            <a:extLst>
              <a:ext uri="{FF2B5EF4-FFF2-40B4-BE49-F238E27FC236}">
                <a16:creationId xmlns:a16="http://schemas.microsoft.com/office/drawing/2014/main" id="{C473AB1E-D281-0E8E-E509-66FC781C36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B7751A43-14A7-670F-3EB6-CC92CB1F0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54" y="3044531"/>
            <a:ext cx="436420" cy="43642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D875377D-A00D-F94A-BAC6-C1E44CA69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92" y="3818665"/>
            <a:ext cx="540000" cy="540000"/>
          </a:xfrm>
          <a:prstGeom prst="rect">
            <a:avLst/>
          </a:prstGeom>
        </p:spPr>
      </p:pic>
      <p:pic>
        <p:nvPicPr>
          <p:cNvPr id="3080" name="Picture 8" descr="Coaching business training icon, outline style 15668328 ...">
            <a:extLst>
              <a:ext uri="{FF2B5EF4-FFF2-40B4-BE49-F238E27FC236}">
                <a16:creationId xmlns:a16="http://schemas.microsoft.com/office/drawing/2014/main" id="{9EE406E7-6309-0B6B-03E4-7FBAF191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5" y="4655128"/>
            <a:ext cx="512618" cy="5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90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5CB18-766F-3E58-04F8-3EC4AFBDE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C4D6FF9-CD72-4643-B400-959B95E45A5E}"/>
              </a:ext>
            </a:extLst>
          </p:cNvPr>
          <p:cNvSpPr txBox="1">
            <a:spLocks/>
          </p:cNvSpPr>
          <p:nvPr/>
        </p:nvSpPr>
        <p:spPr>
          <a:xfrm>
            <a:off x="953937" y="496459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Syndicate Black" panose="00000A00000000000000" pitchFamily="50" charset="0"/>
              </a:rPr>
              <a:t>Behavioral, emotional and cognitive effects</a:t>
            </a:r>
            <a:endParaRPr lang="da-DK" sz="3200" dirty="0">
              <a:latin typeface="Syndicate Black" panose="00000A00000000000000" pitchFamily="50" charset="0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C2A71C44-0F6D-F7CD-6284-4A6FBBC1AE5B}"/>
              </a:ext>
            </a:extLst>
          </p:cNvPr>
          <p:cNvGrpSpPr/>
          <p:nvPr/>
        </p:nvGrpSpPr>
        <p:grpSpPr>
          <a:xfrm>
            <a:off x="4246262" y="3073688"/>
            <a:ext cx="3183237" cy="3213497"/>
            <a:chOff x="3697733" y="2337485"/>
            <a:chExt cx="4036567" cy="4013200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5B3D4ED3-5363-B918-2DF3-178B78021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100" y="2337485"/>
              <a:ext cx="4013200" cy="4013200"/>
            </a:xfrm>
            <a:prstGeom prst="rect">
              <a:avLst/>
            </a:prstGeom>
          </p:spPr>
        </p:pic>
        <p:cxnSp>
          <p:nvCxnSpPr>
            <p:cNvPr id="4" name="Lige forbindelse 3">
              <a:extLst>
                <a:ext uri="{FF2B5EF4-FFF2-40B4-BE49-F238E27FC236}">
                  <a16:creationId xmlns:a16="http://schemas.microsoft.com/office/drawing/2014/main" id="{200E6FD1-E29B-33F1-089A-4727F0C92B89}"/>
                </a:ext>
              </a:extLst>
            </p:cNvPr>
            <p:cNvCxnSpPr>
              <a:cxnSpLocks/>
            </p:cNvCxnSpPr>
            <p:nvPr/>
          </p:nvCxnSpPr>
          <p:spPr>
            <a:xfrm>
              <a:off x="3702527" y="4346735"/>
              <a:ext cx="69042" cy="2676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09394F7E-AA2C-A91E-A5EA-B25EDFA9F3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7733" y="4312257"/>
              <a:ext cx="39315" cy="45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1059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D6F9B-AB4A-0A92-B3E0-33009D0E9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CE4E9D9-EAC2-403B-2080-711D5F3D3CD5}"/>
              </a:ext>
            </a:extLst>
          </p:cNvPr>
          <p:cNvSpPr txBox="1">
            <a:spLocks/>
          </p:cNvSpPr>
          <p:nvPr/>
        </p:nvSpPr>
        <p:spPr>
          <a:xfrm>
            <a:off x="953937" y="496459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Syndicate Black" panose="00000A00000000000000" pitchFamily="50" charset="0"/>
              </a:rPr>
              <a:t>Behavioral, emotional and cognitive effects</a:t>
            </a:r>
            <a:endParaRPr lang="da-DK" sz="3200" dirty="0"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79DE428-D795-794E-1EC5-64F56CC6E207}"/>
              </a:ext>
            </a:extLst>
          </p:cNvPr>
          <p:cNvSpPr txBox="1"/>
          <p:nvPr/>
        </p:nvSpPr>
        <p:spPr>
          <a:xfrm>
            <a:off x="953937" y="4782685"/>
            <a:ext cx="2455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Fatigue</a:t>
            </a:r>
            <a:endParaRPr lang="en-US" b="1" dirty="0"/>
          </a:p>
          <a:p>
            <a:pPr algn="ctr"/>
            <a:r>
              <a:rPr lang="en-US" sz="1600" dirty="0"/>
              <a:t>Your brain works overtime trying to follow – and it wears you out fast</a:t>
            </a:r>
            <a:endParaRPr lang="da-DK" sz="1600" dirty="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41482A11-A342-AA62-5916-5DE5063C1192}"/>
              </a:ext>
            </a:extLst>
          </p:cNvPr>
          <p:cNvGrpSpPr/>
          <p:nvPr/>
        </p:nvGrpSpPr>
        <p:grpSpPr>
          <a:xfrm>
            <a:off x="4246262" y="3073688"/>
            <a:ext cx="3183237" cy="3213497"/>
            <a:chOff x="3697733" y="2337485"/>
            <a:chExt cx="4036567" cy="4013200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3DFE6371-9AAB-5125-7A6F-2E44D181D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100" y="2337485"/>
              <a:ext cx="4013200" cy="4013200"/>
            </a:xfrm>
            <a:prstGeom prst="rect">
              <a:avLst/>
            </a:prstGeom>
          </p:spPr>
        </p:pic>
        <p:cxnSp>
          <p:nvCxnSpPr>
            <p:cNvPr id="4" name="Lige forbindelse 3">
              <a:extLst>
                <a:ext uri="{FF2B5EF4-FFF2-40B4-BE49-F238E27FC236}">
                  <a16:creationId xmlns:a16="http://schemas.microsoft.com/office/drawing/2014/main" id="{E41079C5-970E-98A2-6BD4-F44C14B5B702}"/>
                </a:ext>
              </a:extLst>
            </p:cNvPr>
            <p:cNvCxnSpPr>
              <a:cxnSpLocks/>
            </p:cNvCxnSpPr>
            <p:nvPr/>
          </p:nvCxnSpPr>
          <p:spPr>
            <a:xfrm>
              <a:off x="3702527" y="4346735"/>
              <a:ext cx="69042" cy="2676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4BFDA8AD-A8A3-133C-E178-3D651BA596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7733" y="4312257"/>
              <a:ext cx="39315" cy="45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370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F1A8D-3114-0E1C-498C-AB049BE23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8551823-9AF3-FB8D-4F5E-AC31B7798783}"/>
              </a:ext>
            </a:extLst>
          </p:cNvPr>
          <p:cNvSpPr txBox="1">
            <a:spLocks/>
          </p:cNvSpPr>
          <p:nvPr/>
        </p:nvSpPr>
        <p:spPr>
          <a:xfrm>
            <a:off x="953937" y="496459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Syndicate Black" panose="00000A00000000000000" pitchFamily="50" charset="0"/>
              </a:rPr>
              <a:t>Behavioral, emotional and cognitive effects</a:t>
            </a:r>
            <a:endParaRPr lang="da-DK" sz="3200" dirty="0"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E88B500-87C7-6032-3916-072D40F57409}"/>
              </a:ext>
            </a:extLst>
          </p:cNvPr>
          <p:cNvSpPr txBox="1"/>
          <p:nvPr/>
        </p:nvSpPr>
        <p:spPr>
          <a:xfrm>
            <a:off x="953937" y="4782685"/>
            <a:ext cx="2455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Fatigue</a:t>
            </a:r>
            <a:endParaRPr lang="en-US" b="1" dirty="0"/>
          </a:p>
          <a:p>
            <a:pPr algn="ctr"/>
            <a:r>
              <a:rPr lang="en-US" sz="1600" dirty="0"/>
              <a:t>Your brain works overtime trying to follow – and it wears you out fast</a:t>
            </a:r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FF5F71-4416-8F6F-5E72-0B9AAB0E1944}"/>
              </a:ext>
            </a:extLst>
          </p:cNvPr>
          <p:cNvSpPr txBox="1"/>
          <p:nvPr/>
        </p:nvSpPr>
        <p:spPr>
          <a:xfrm>
            <a:off x="1207886" y="2744258"/>
            <a:ext cx="2346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Passivity</a:t>
            </a:r>
            <a:endParaRPr lang="en-US" b="1" dirty="0"/>
          </a:p>
          <a:p>
            <a:pPr algn="ctr"/>
            <a:r>
              <a:rPr lang="en-US" sz="1600" dirty="0"/>
              <a:t>It feels easier to lean back and stay quiet than just jump in</a:t>
            </a:r>
            <a:endParaRPr lang="da-DK" sz="1600" dirty="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92BBEC26-1349-6D79-2370-5BED5777C2F0}"/>
              </a:ext>
            </a:extLst>
          </p:cNvPr>
          <p:cNvGrpSpPr/>
          <p:nvPr/>
        </p:nvGrpSpPr>
        <p:grpSpPr>
          <a:xfrm>
            <a:off x="4246262" y="3073688"/>
            <a:ext cx="3183237" cy="3213497"/>
            <a:chOff x="3697733" y="2337485"/>
            <a:chExt cx="4036567" cy="4013200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9CC734DA-C875-1FAE-DDC5-2352AE8DC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100" y="2337485"/>
              <a:ext cx="4013200" cy="4013200"/>
            </a:xfrm>
            <a:prstGeom prst="rect">
              <a:avLst/>
            </a:prstGeom>
          </p:spPr>
        </p:pic>
        <p:cxnSp>
          <p:nvCxnSpPr>
            <p:cNvPr id="4" name="Lige forbindelse 3">
              <a:extLst>
                <a:ext uri="{FF2B5EF4-FFF2-40B4-BE49-F238E27FC236}">
                  <a16:creationId xmlns:a16="http://schemas.microsoft.com/office/drawing/2014/main" id="{1935A227-0F95-E055-70F7-FF4A1C40D7F7}"/>
                </a:ext>
              </a:extLst>
            </p:cNvPr>
            <p:cNvCxnSpPr>
              <a:cxnSpLocks/>
            </p:cNvCxnSpPr>
            <p:nvPr/>
          </p:nvCxnSpPr>
          <p:spPr>
            <a:xfrm>
              <a:off x="3702527" y="4346735"/>
              <a:ext cx="69042" cy="2676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F1F79A29-E6AC-3968-4B0F-6FA2F3C548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7733" y="4312257"/>
              <a:ext cx="39315" cy="45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180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E8AA8-B53F-096C-CAB4-8480A0974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C49849E-5DA1-999A-EC34-ABD7DCA79DC5}"/>
              </a:ext>
            </a:extLst>
          </p:cNvPr>
          <p:cNvSpPr txBox="1">
            <a:spLocks/>
          </p:cNvSpPr>
          <p:nvPr/>
        </p:nvSpPr>
        <p:spPr>
          <a:xfrm>
            <a:off x="953937" y="496459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Syndicate Black" panose="00000A00000000000000" pitchFamily="50" charset="0"/>
              </a:rPr>
              <a:t>Behavioral, emotional and cognitive effects</a:t>
            </a:r>
            <a:endParaRPr lang="da-DK" sz="3200" dirty="0"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E39768-C434-5B2C-9109-E0F927164936}"/>
              </a:ext>
            </a:extLst>
          </p:cNvPr>
          <p:cNvSpPr txBox="1"/>
          <p:nvPr/>
        </p:nvSpPr>
        <p:spPr>
          <a:xfrm>
            <a:off x="953937" y="4782685"/>
            <a:ext cx="2455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Fatigue</a:t>
            </a:r>
            <a:endParaRPr lang="en-US" b="1" dirty="0"/>
          </a:p>
          <a:p>
            <a:pPr algn="ctr"/>
            <a:r>
              <a:rPr lang="en-US" sz="1600" dirty="0"/>
              <a:t>Your brain works overtime trying to follow – and it wears you out fast</a:t>
            </a:r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9FDC38F-D093-007D-833E-EAE79316FD47}"/>
              </a:ext>
            </a:extLst>
          </p:cNvPr>
          <p:cNvSpPr txBox="1"/>
          <p:nvPr/>
        </p:nvSpPr>
        <p:spPr>
          <a:xfrm>
            <a:off x="1207886" y="2744258"/>
            <a:ext cx="2346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Passivity</a:t>
            </a:r>
            <a:endParaRPr lang="en-US" b="1" dirty="0"/>
          </a:p>
          <a:p>
            <a:pPr algn="ctr"/>
            <a:r>
              <a:rPr lang="en-US" sz="1600" dirty="0"/>
              <a:t>It feels easier to lean back and stay quiet than just jump in</a:t>
            </a:r>
            <a:endParaRPr lang="da-DK" sz="16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50FFA16-EBBB-802D-F31D-688F1E5E5990}"/>
              </a:ext>
            </a:extLst>
          </p:cNvPr>
          <p:cNvSpPr txBox="1"/>
          <p:nvPr/>
        </p:nvSpPr>
        <p:spPr>
          <a:xfrm>
            <a:off x="4419600" y="1644220"/>
            <a:ext cx="26005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Mental drifting</a:t>
            </a:r>
            <a:endParaRPr lang="en-US" b="1" dirty="0"/>
          </a:p>
          <a:p>
            <a:pPr algn="ctr"/>
            <a:r>
              <a:rPr lang="en-US" sz="1600" dirty="0"/>
              <a:t>You start drifting – checking your email, your phone, or just mentally checking out</a:t>
            </a:r>
            <a:endParaRPr lang="da-DK" sz="1600" dirty="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0E90A99B-1AA2-A95E-2C50-451D8CFBF376}"/>
              </a:ext>
            </a:extLst>
          </p:cNvPr>
          <p:cNvGrpSpPr/>
          <p:nvPr/>
        </p:nvGrpSpPr>
        <p:grpSpPr>
          <a:xfrm>
            <a:off x="4246262" y="3073688"/>
            <a:ext cx="3183237" cy="3213497"/>
            <a:chOff x="3697733" y="2337485"/>
            <a:chExt cx="4036567" cy="4013200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3F21073C-FD7C-E3DF-F0FA-412BA9FC9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100" y="2337485"/>
              <a:ext cx="4013200" cy="4013200"/>
            </a:xfrm>
            <a:prstGeom prst="rect">
              <a:avLst/>
            </a:prstGeom>
          </p:spPr>
        </p:pic>
        <p:cxnSp>
          <p:nvCxnSpPr>
            <p:cNvPr id="4" name="Lige forbindelse 3">
              <a:extLst>
                <a:ext uri="{FF2B5EF4-FFF2-40B4-BE49-F238E27FC236}">
                  <a16:creationId xmlns:a16="http://schemas.microsoft.com/office/drawing/2014/main" id="{3B889C26-1EE0-30A5-C8BA-027A3D61D35E}"/>
                </a:ext>
              </a:extLst>
            </p:cNvPr>
            <p:cNvCxnSpPr>
              <a:cxnSpLocks/>
            </p:cNvCxnSpPr>
            <p:nvPr/>
          </p:nvCxnSpPr>
          <p:spPr>
            <a:xfrm>
              <a:off x="3702527" y="4346735"/>
              <a:ext cx="69042" cy="2676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A95134FA-E154-A464-FA99-E932187F31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7733" y="4312257"/>
              <a:ext cx="39315" cy="45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892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C9DB2-2B16-1BDB-736A-A5914EA28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9CFBF6C-E863-B709-E27E-0DBFDED8D68E}"/>
              </a:ext>
            </a:extLst>
          </p:cNvPr>
          <p:cNvSpPr txBox="1">
            <a:spLocks/>
          </p:cNvSpPr>
          <p:nvPr/>
        </p:nvSpPr>
        <p:spPr>
          <a:xfrm>
            <a:off x="953937" y="496459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Syndicate Black" panose="00000A00000000000000" pitchFamily="50" charset="0"/>
              </a:rPr>
              <a:t>Behavioral, emotional and cognitive effects</a:t>
            </a:r>
            <a:endParaRPr lang="da-DK" sz="3200" dirty="0"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64DA30D-0300-10F0-9D1A-93AC5E7172F1}"/>
              </a:ext>
            </a:extLst>
          </p:cNvPr>
          <p:cNvSpPr txBox="1"/>
          <p:nvPr/>
        </p:nvSpPr>
        <p:spPr>
          <a:xfrm>
            <a:off x="953937" y="4782685"/>
            <a:ext cx="2455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Fatigue</a:t>
            </a:r>
            <a:endParaRPr lang="en-US" b="1" dirty="0"/>
          </a:p>
          <a:p>
            <a:pPr algn="ctr"/>
            <a:r>
              <a:rPr lang="en-US" sz="1600" dirty="0"/>
              <a:t>Your brain works overtime trying to follow – and it wears you out fast</a:t>
            </a:r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126F487-8FCE-8915-59FC-C635C488AAB3}"/>
              </a:ext>
            </a:extLst>
          </p:cNvPr>
          <p:cNvSpPr txBox="1"/>
          <p:nvPr/>
        </p:nvSpPr>
        <p:spPr>
          <a:xfrm>
            <a:off x="1207886" y="2744258"/>
            <a:ext cx="2346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Passivity</a:t>
            </a:r>
            <a:endParaRPr lang="en-US" b="1" dirty="0"/>
          </a:p>
          <a:p>
            <a:pPr algn="ctr"/>
            <a:r>
              <a:rPr lang="en-US" sz="1600" dirty="0"/>
              <a:t>It feels easier to lean back and stay quiet than just jump in</a:t>
            </a:r>
            <a:endParaRPr lang="da-DK" sz="16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0FE6B3E-6F9A-7148-B58D-4F837B8D9CF0}"/>
              </a:ext>
            </a:extLst>
          </p:cNvPr>
          <p:cNvSpPr txBox="1"/>
          <p:nvPr/>
        </p:nvSpPr>
        <p:spPr>
          <a:xfrm>
            <a:off x="4419600" y="1644220"/>
            <a:ext cx="26005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Mental drifting</a:t>
            </a:r>
            <a:endParaRPr lang="en-US" b="1" dirty="0"/>
          </a:p>
          <a:p>
            <a:pPr algn="ctr"/>
            <a:r>
              <a:rPr lang="en-US" sz="1600" dirty="0"/>
              <a:t>You start drifting – checking your email, your phone, or just mentally checking out</a:t>
            </a:r>
            <a:endParaRPr lang="da-DK" sz="16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61BA399-373D-DECF-3B95-4C4A41039DDB}"/>
              </a:ext>
            </a:extLst>
          </p:cNvPr>
          <p:cNvSpPr txBox="1"/>
          <p:nvPr/>
        </p:nvSpPr>
        <p:spPr>
          <a:xfrm>
            <a:off x="8531076" y="2290227"/>
            <a:ext cx="24530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Confusion</a:t>
            </a:r>
            <a:endParaRPr lang="en-US" b="1" dirty="0"/>
          </a:p>
          <a:p>
            <a:pPr algn="ctr"/>
            <a:r>
              <a:rPr lang="en-US" sz="1600" dirty="0"/>
              <a:t>You are never quite sure when to speak or what’s expected, so you hesitate</a:t>
            </a:r>
            <a:endParaRPr lang="da-DK" sz="1600" dirty="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A5AAA37A-FBBD-23EC-B738-145ECB983714}"/>
              </a:ext>
            </a:extLst>
          </p:cNvPr>
          <p:cNvGrpSpPr/>
          <p:nvPr/>
        </p:nvGrpSpPr>
        <p:grpSpPr>
          <a:xfrm>
            <a:off x="4246262" y="3073688"/>
            <a:ext cx="3183237" cy="3213497"/>
            <a:chOff x="3697733" y="2337485"/>
            <a:chExt cx="4036567" cy="4013200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D2B516CD-6C5B-1120-7B8D-AD1697127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100" y="2337485"/>
              <a:ext cx="4013200" cy="4013200"/>
            </a:xfrm>
            <a:prstGeom prst="rect">
              <a:avLst/>
            </a:prstGeom>
          </p:spPr>
        </p:pic>
        <p:cxnSp>
          <p:nvCxnSpPr>
            <p:cNvPr id="4" name="Lige forbindelse 3">
              <a:extLst>
                <a:ext uri="{FF2B5EF4-FFF2-40B4-BE49-F238E27FC236}">
                  <a16:creationId xmlns:a16="http://schemas.microsoft.com/office/drawing/2014/main" id="{381EAADA-9EF5-DC7B-920D-D4917128CAC8}"/>
                </a:ext>
              </a:extLst>
            </p:cNvPr>
            <p:cNvCxnSpPr>
              <a:cxnSpLocks/>
            </p:cNvCxnSpPr>
            <p:nvPr/>
          </p:nvCxnSpPr>
          <p:spPr>
            <a:xfrm>
              <a:off x="3702527" y="4346735"/>
              <a:ext cx="69042" cy="2676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99539DBC-09D6-0589-9E4A-C9366CE9E3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7733" y="4312257"/>
              <a:ext cx="39315" cy="45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1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A67C6-9149-98A5-D8DF-A4819D602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91DDFB8-A283-20C5-2EC0-3370243E370D}"/>
              </a:ext>
            </a:extLst>
          </p:cNvPr>
          <p:cNvSpPr txBox="1">
            <a:spLocks/>
          </p:cNvSpPr>
          <p:nvPr/>
        </p:nvSpPr>
        <p:spPr>
          <a:xfrm>
            <a:off x="953937" y="496459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Syndicate Black" panose="00000A00000000000000" pitchFamily="50" charset="0"/>
              </a:rPr>
              <a:t>Behavioral, emotional and cognitive effects</a:t>
            </a:r>
            <a:endParaRPr lang="da-DK" sz="3200" dirty="0"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60673EE-7FE3-F788-DC59-08F714F1E7D3}"/>
              </a:ext>
            </a:extLst>
          </p:cNvPr>
          <p:cNvSpPr txBox="1"/>
          <p:nvPr/>
        </p:nvSpPr>
        <p:spPr>
          <a:xfrm>
            <a:off x="953937" y="4782685"/>
            <a:ext cx="2455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Fatigue</a:t>
            </a:r>
            <a:endParaRPr lang="en-US" b="1" dirty="0"/>
          </a:p>
          <a:p>
            <a:pPr algn="ctr"/>
            <a:r>
              <a:rPr lang="en-US" sz="1600" dirty="0"/>
              <a:t>Your brain works overtime trying to follow – and it wears you out fast</a:t>
            </a:r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DF213D8-C833-C41C-1707-392D35658B0D}"/>
              </a:ext>
            </a:extLst>
          </p:cNvPr>
          <p:cNvSpPr txBox="1"/>
          <p:nvPr/>
        </p:nvSpPr>
        <p:spPr>
          <a:xfrm>
            <a:off x="1207886" y="2744258"/>
            <a:ext cx="2346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Passivity</a:t>
            </a:r>
            <a:endParaRPr lang="en-US" b="1" dirty="0"/>
          </a:p>
          <a:p>
            <a:pPr algn="ctr"/>
            <a:r>
              <a:rPr lang="en-US" sz="1600" dirty="0"/>
              <a:t>It feels easier to lean back and stay quiet than just jump in</a:t>
            </a:r>
            <a:endParaRPr lang="da-DK" sz="16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308314B-9F66-2FEE-0897-3E5ABD239839}"/>
              </a:ext>
            </a:extLst>
          </p:cNvPr>
          <p:cNvSpPr txBox="1"/>
          <p:nvPr/>
        </p:nvSpPr>
        <p:spPr>
          <a:xfrm>
            <a:off x="4419600" y="1644220"/>
            <a:ext cx="26005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Mental drifting</a:t>
            </a:r>
            <a:endParaRPr lang="en-US" b="1" dirty="0"/>
          </a:p>
          <a:p>
            <a:pPr algn="ctr"/>
            <a:r>
              <a:rPr lang="en-US" sz="1600" dirty="0"/>
              <a:t>You start drifting – checking your email, your phone, or just mentally checking out</a:t>
            </a:r>
            <a:endParaRPr lang="da-DK" sz="16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E72C30C-5DF8-BB2D-07B2-433F0378BCBD}"/>
              </a:ext>
            </a:extLst>
          </p:cNvPr>
          <p:cNvSpPr txBox="1"/>
          <p:nvPr/>
        </p:nvSpPr>
        <p:spPr>
          <a:xfrm>
            <a:off x="8531076" y="2290227"/>
            <a:ext cx="24530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Confusion</a:t>
            </a:r>
            <a:endParaRPr lang="en-US" b="1" dirty="0"/>
          </a:p>
          <a:p>
            <a:pPr algn="ctr"/>
            <a:r>
              <a:rPr lang="en-US" sz="1600" dirty="0"/>
              <a:t>You are never quite sure when to speak or what’s expected, so you hesitate</a:t>
            </a:r>
            <a:endParaRPr lang="da-DK" sz="1600" dirty="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B7CF3FAA-654F-9491-7719-469EC173542B}"/>
              </a:ext>
            </a:extLst>
          </p:cNvPr>
          <p:cNvGrpSpPr/>
          <p:nvPr/>
        </p:nvGrpSpPr>
        <p:grpSpPr>
          <a:xfrm>
            <a:off x="4246262" y="3073688"/>
            <a:ext cx="3183237" cy="3213497"/>
            <a:chOff x="3697733" y="2337485"/>
            <a:chExt cx="4036567" cy="4013200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517E91C5-1259-F0B0-35CB-1A511739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100" y="2337485"/>
              <a:ext cx="4013200" cy="4013200"/>
            </a:xfrm>
            <a:prstGeom prst="rect">
              <a:avLst/>
            </a:prstGeom>
          </p:spPr>
        </p:pic>
        <p:cxnSp>
          <p:nvCxnSpPr>
            <p:cNvPr id="4" name="Lige forbindelse 3">
              <a:extLst>
                <a:ext uri="{FF2B5EF4-FFF2-40B4-BE49-F238E27FC236}">
                  <a16:creationId xmlns:a16="http://schemas.microsoft.com/office/drawing/2014/main" id="{E8EF9088-1014-D5C2-6A33-7D0A38D0E72B}"/>
                </a:ext>
              </a:extLst>
            </p:cNvPr>
            <p:cNvCxnSpPr>
              <a:cxnSpLocks/>
            </p:cNvCxnSpPr>
            <p:nvPr/>
          </p:nvCxnSpPr>
          <p:spPr>
            <a:xfrm>
              <a:off x="3702527" y="4346735"/>
              <a:ext cx="69042" cy="2676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B4CF31AA-578F-7ECB-91C7-0E68441152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7733" y="4312257"/>
              <a:ext cx="39315" cy="45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1E036F79-0CCE-2C16-7E0D-6AE833FD2A42}"/>
              </a:ext>
            </a:extLst>
          </p:cNvPr>
          <p:cNvSpPr txBox="1"/>
          <p:nvPr/>
        </p:nvSpPr>
        <p:spPr>
          <a:xfrm>
            <a:off x="8531076" y="4398959"/>
            <a:ext cx="2706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Low psychological safety</a:t>
            </a:r>
            <a:endParaRPr lang="en-US" b="1" dirty="0"/>
          </a:p>
          <a:p>
            <a:pPr algn="ctr"/>
            <a:r>
              <a:rPr lang="en-US" sz="1600" dirty="0"/>
              <a:t>You worry that if you say something, it will land wrong – or land nowhere at all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53160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FCDE3-E3A5-4F13-254F-939FEDBBF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37F6579-C647-DC7A-3C4D-5E3F0DD1F3A8}"/>
              </a:ext>
            </a:extLst>
          </p:cNvPr>
          <p:cNvSpPr txBox="1">
            <a:spLocks/>
          </p:cNvSpPr>
          <p:nvPr/>
        </p:nvSpPr>
        <p:spPr>
          <a:xfrm>
            <a:off x="1206602" y="1075534"/>
            <a:ext cx="9339418" cy="511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Syndicate Black" panose="00000A00000000000000" pitchFamily="50" charset="0"/>
              </a:rPr>
              <a:t>TAKEAWAY 2</a:t>
            </a:r>
          </a:p>
          <a:p>
            <a:pPr algn="ctr"/>
            <a:endParaRPr lang="en-US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F5DAD8D-1A48-87E5-DC02-169592C8519A}"/>
              </a:ext>
            </a:extLst>
          </p:cNvPr>
          <p:cNvSpPr txBox="1"/>
          <p:nvPr/>
        </p:nvSpPr>
        <p:spPr>
          <a:xfrm>
            <a:off x="3336120" y="3141721"/>
            <a:ext cx="612000" cy="1034514"/>
          </a:xfrm>
          <a:custGeom>
            <a:avLst/>
            <a:gdLst/>
            <a:ahLst/>
            <a:cxnLst/>
            <a:rect l="l" t="t" r="r" b="b"/>
            <a:pathLst>
              <a:path w="297358" h="450726">
                <a:moveTo>
                  <a:pt x="0" y="0"/>
                </a:moveTo>
                <a:lnTo>
                  <a:pt x="297358" y="0"/>
                </a:lnTo>
                <a:lnTo>
                  <a:pt x="297358" y="73000"/>
                </a:lnTo>
                <a:lnTo>
                  <a:pt x="193551" y="73000"/>
                </a:lnTo>
                <a:lnTo>
                  <a:pt x="193551" y="450726"/>
                </a:lnTo>
                <a:lnTo>
                  <a:pt x="104812" y="450726"/>
                </a:lnTo>
                <a:lnTo>
                  <a:pt x="104812" y="73000"/>
                </a:lnTo>
                <a:lnTo>
                  <a:pt x="0" y="7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a-DK" sz="6300" b="1" dirty="0">
              <a:solidFill>
                <a:schemeClr val="bg1"/>
              </a:solidFill>
              <a:latin typeface="Aptos Narrow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6E47D54-5049-1871-850F-3C3AF430356E}"/>
              </a:ext>
            </a:extLst>
          </p:cNvPr>
          <p:cNvSpPr txBox="1"/>
          <p:nvPr/>
        </p:nvSpPr>
        <p:spPr>
          <a:xfrm>
            <a:off x="4046655" y="3141721"/>
            <a:ext cx="585241" cy="1034514"/>
          </a:xfrm>
          <a:custGeom>
            <a:avLst/>
            <a:gdLst/>
            <a:ahLst/>
            <a:cxnLst/>
            <a:rect l="l" t="t" r="r" b="b"/>
            <a:pathLst>
              <a:path w="349932" h="450726">
                <a:moveTo>
                  <a:pt x="0" y="0"/>
                </a:moveTo>
                <a:lnTo>
                  <a:pt x="88739" y="0"/>
                </a:lnTo>
                <a:lnTo>
                  <a:pt x="88739" y="178482"/>
                </a:lnTo>
                <a:lnTo>
                  <a:pt x="260859" y="178482"/>
                </a:lnTo>
                <a:lnTo>
                  <a:pt x="260859" y="0"/>
                </a:lnTo>
                <a:lnTo>
                  <a:pt x="349932" y="0"/>
                </a:lnTo>
                <a:lnTo>
                  <a:pt x="349932" y="450726"/>
                </a:lnTo>
                <a:lnTo>
                  <a:pt x="260859" y="450726"/>
                </a:lnTo>
                <a:lnTo>
                  <a:pt x="260859" y="256171"/>
                </a:lnTo>
                <a:lnTo>
                  <a:pt x="88739" y="256171"/>
                </a:lnTo>
                <a:lnTo>
                  <a:pt x="88739" y="450726"/>
                </a:lnTo>
                <a:lnTo>
                  <a:pt x="0" y="4507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a-DK" sz="6300" b="1" dirty="0">
              <a:solidFill>
                <a:schemeClr val="bg1"/>
              </a:solidFill>
              <a:latin typeface="Aptos Narrow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C306392-72CB-0FE0-D724-45B22658D82B}"/>
              </a:ext>
            </a:extLst>
          </p:cNvPr>
          <p:cNvSpPr txBox="1"/>
          <p:nvPr/>
        </p:nvSpPr>
        <p:spPr>
          <a:xfrm>
            <a:off x="4793545" y="3141721"/>
            <a:ext cx="503625" cy="1034514"/>
          </a:xfrm>
          <a:custGeom>
            <a:avLst/>
            <a:gdLst/>
            <a:ahLst/>
            <a:cxnLst/>
            <a:rect l="l" t="t" r="r" b="b"/>
            <a:pathLst>
              <a:path w="268226" h="450726">
                <a:moveTo>
                  <a:pt x="0" y="0"/>
                </a:moveTo>
                <a:lnTo>
                  <a:pt x="268226" y="0"/>
                </a:lnTo>
                <a:lnTo>
                  <a:pt x="268226" y="72665"/>
                </a:lnTo>
                <a:lnTo>
                  <a:pt x="88739" y="72665"/>
                </a:lnTo>
                <a:lnTo>
                  <a:pt x="88739" y="185180"/>
                </a:lnTo>
                <a:lnTo>
                  <a:pt x="251148" y="185180"/>
                </a:lnTo>
                <a:lnTo>
                  <a:pt x="251148" y="255166"/>
                </a:lnTo>
                <a:lnTo>
                  <a:pt x="88739" y="255166"/>
                </a:lnTo>
                <a:lnTo>
                  <a:pt x="88739" y="378396"/>
                </a:lnTo>
                <a:lnTo>
                  <a:pt x="268226" y="378396"/>
                </a:lnTo>
                <a:lnTo>
                  <a:pt x="268226" y="450726"/>
                </a:lnTo>
                <a:lnTo>
                  <a:pt x="0" y="4507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a-DK" sz="6300" b="1" dirty="0">
              <a:solidFill>
                <a:schemeClr val="bg1"/>
              </a:solidFill>
              <a:latin typeface="Aptos Narrow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F9BD04E-BBA5-048F-AE9C-7465652B5B27}"/>
              </a:ext>
            </a:extLst>
          </p:cNvPr>
          <p:cNvSpPr txBox="1"/>
          <p:nvPr/>
        </p:nvSpPr>
        <p:spPr>
          <a:xfrm>
            <a:off x="5484000" y="3141721"/>
            <a:ext cx="612000" cy="1034514"/>
          </a:xfrm>
          <a:custGeom>
            <a:avLst/>
            <a:gdLst/>
            <a:ahLst/>
            <a:cxnLst/>
            <a:rect l="l" t="t" r="r" b="b"/>
            <a:pathLst>
              <a:path w="358973" h="450726">
                <a:moveTo>
                  <a:pt x="0" y="0"/>
                </a:moveTo>
                <a:lnTo>
                  <a:pt x="98115" y="0"/>
                </a:lnTo>
                <a:lnTo>
                  <a:pt x="179487" y="197904"/>
                </a:lnTo>
                <a:lnTo>
                  <a:pt x="261193" y="0"/>
                </a:lnTo>
                <a:lnTo>
                  <a:pt x="358973" y="0"/>
                </a:lnTo>
                <a:lnTo>
                  <a:pt x="225028" y="280281"/>
                </a:lnTo>
                <a:lnTo>
                  <a:pt x="225028" y="450726"/>
                </a:lnTo>
                <a:lnTo>
                  <a:pt x="134280" y="450726"/>
                </a:lnTo>
                <a:lnTo>
                  <a:pt x="134280" y="2802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a-DK" sz="6300" b="1" dirty="0">
              <a:solidFill>
                <a:schemeClr val="bg1"/>
              </a:solidFill>
              <a:latin typeface="Aptos Narrow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CC5A98F-86FC-FA76-9D20-80EBDFC10B65}"/>
              </a:ext>
            </a:extLst>
          </p:cNvPr>
          <p:cNvSpPr txBox="1"/>
          <p:nvPr/>
        </p:nvSpPr>
        <p:spPr>
          <a:xfrm>
            <a:off x="6544359" y="3141721"/>
            <a:ext cx="612000" cy="1034514"/>
          </a:xfrm>
          <a:custGeom>
            <a:avLst/>
            <a:gdLst/>
            <a:ahLst/>
            <a:cxnLst/>
            <a:rect l="l" t="t" r="r" b="b"/>
            <a:pathLst>
              <a:path w="376721" h="450726">
                <a:moveTo>
                  <a:pt x="141647" y="0"/>
                </a:moveTo>
                <a:lnTo>
                  <a:pt x="234404" y="0"/>
                </a:lnTo>
                <a:lnTo>
                  <a:pt x="376721" y="450726"/>
                </a:lnTo>
                <a:lnTo>
                  <a:pt x="284634" y="450726"/>
                </a:lnTo>
                <a:lnTo>
                  <a:pt x="255835" y="346584"/>
                </a:lnTo>
                <a:lnTo>
                  <a:pt x="120551" y="346584"/>
                </a:lnTo>
                <a:lnTo>
                  <a:pt x="91418" y="450726"/>
                </a:lnTo>
                <a:lnTo>
                  <a:pt x="0" y="450726"/>
                </a:lnTo>
                <a:lnTo>
                  <a:pt x="141647" y="0"/>
                </a:lnTo>
                <a:close/>
                <a:moveTo>
                  <a:pt x="187858" y="86395"/>
                </a:moveTo>
                <a:lnTo>
                  <a:pt x="140308" y="271239"/>
                </a:lnTo>
                <a:lnTo>
                  <a:pt x="236748" y="271239"/>
                </a:lnTo>
                <a:lnTo>
                  <a:pt x="187858" y="86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a-DK" sz="6300" b="1" dirty="0">
              <a:solidFill>
                <a:schemeClr val="bg1"/>
              </a:solidFill>
              <a:latin typeface="Aptos Narrow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78BAECD-5DD7-D99D-1FF6-B91EF0D0674F}"/>
              </a:ext>
            </a:extLst>
          </p:cNvPr>
          <p:cNvSpPr txBox="1"/>
          <p:nvPr/>
        </p:nvSpPr>
        <p:spPr>
          <a:xfrm>
            <a:off x="7315172" y="3141721"/>
            <a:ext cx="513462" cy="1034514"/>
          </a:xfrm>
          <a:custGeom>
            <a:avLst/>
            <a:gdLst/>
            <a:ahLst/>
            <a:cxnLst/>
            <a:rect l="l" t="t" r="r" b="b"/>
            <a:pathLst>
              <a:path w="328166" h="450726">
                <a:moveTo>
                  <a:pt x="0" y="0"/>
                </a:moveTo>
                <a:lnTo>
                  <a:pt x="164753" y="0"/>
                </a:lnTo>
                <a:cubicBezTo>
                  <a:pt x="190872" y="0"/>
                  <a:pt x="214145" y="4074"/>
                  <a:pt x="234572" y="12223"/>
                </a:cubicBezTo>
                <a:cubicBezTo>
                  <a:pt x="254998" y="20371"/>
                  <a:pt x="271184" y="33486"/>
                  <a:pt x="283127" y="51569"/>
                </a:cubicBezTo>
                <a:cubicBezTo>
                  <a:pt x="295070" y="69652"/>
                  <a:pt x="301042" y="93650"/>
                  <a:pt x="301042" y="123565"/>
                </a:cubicBezTo>
                <a:cubicBezTo>
                  <a:pt x="301042" y="152140"/>
                  <a:pt x="294401" y="176306"/>
                  <a:pt x="281118" y="196063"/>
                </a:cubicBezTo>
                <a:cubicBezTo>
                  <a:pt x="267835" y="215820"/>
                  <a:pt x="247241" y="229716"/>
                  <a:pt x="219336" y="237753"/>
                </a:cubicBezTo>
                <a:cubicBezTo>
                  <a:pt x="236972" y="240655"/>
                  <a:pt x="250868" y="246571"/>
                  <a:pt x="261026" y="255501"/>
                </a:cubicBezTo>
                <a:cubicBezTo>
                  <a:pt x="271184" y="264431"/>
                  <a:pt x="279276" y="276262"/>
                  <a:pt x="285304" y="290996"/>
                </a:cubicBezTo>
                <a:cubicBezTo>
                  <a:pt x="291331" y="305730"/>
                  <a:pt x="296801" y="323366"/>
                  <a:pt x="301712" y="343905"/>
                </a:cubicBezTo>
                <a:lnTo>
                  <a:pt x="328166" y="450726"/>
                </a:lnTo>
                <a:lnTo>
                  <a:pt x="234404" y="450726"/>
                </a:lnTo>
                <a:lnTo>
                  <a:pt x="216657" y="360648"/>
                </a:lnTo>
                <a:cubicBezTo>
                  <a:pt x="213085" y="341449"/>
                  <a:pt x="208843" y="325487"/>
                  <a:pt x="203932" y="312762"/>
                </a:cubicBezTo>
                <a:cubicBezTo>
                  <a:pt x="199020" y="300038"/>
                  <a:pt x="191988" y="290494"/>
                  <a:pt x="182835" y="284132"/>
                </a:cubicBezTo>
                <a:cubicBezTo>
                  <a:pt x="173683" y="277769"/>
                  <a:pt x="160958" y="274588"/>
                  <a:pt x="144661" y="274588"/>
                </a:cubicBezTo>
                <a:lnTo>
                  <a:pt x="88739" y="274588"/>
                </a:lnTo>
                <a:lnTo>
                  <a:pt x="88739" y="450726"/>
                </a:lnTo>
                <a:lnTo>
                  <a:pt x="0" y="450726"/>
                </a:lnTo>
                <a:lnTo>
                  <a:pt x="0" y="0"/>
                </a:lnTo>
                <a:close/>
                <a:moveTo>
                  <a:pt x="88739" y="73000"/>
                </a:moveTo>
                <a:lnTo>
                  <a:pt x="88739" y="201923"/>
                </a:lnTo>
                <a:lnTo>
                  <a:pt x="149014" y="201923"/>
                </a:lnTo>
                <a:cubicBezTo>
                  <a:pt x="161962" y="201923"/>
                  <a:pt x="172957" y="199355"/>
                  <a:pt x="181998" y="194221"/>
                </a:cubicBezTo>
                <a:cubicBezTo>
                  <a:pt x="191040" y="189086"/>
                  <a:pt x="198016" y="181552"/>
                  <a:pt x="202927" y="171618"/>
                </a:cubicBezTo>
                <a:cubicBezTo>
                  <a:pt x="207839" y="161683"/>
                  <a:pt x="210294" y="149684"/>
                  <a:pt x="210294" y="135620"/>
                </a:cubicBezTo>
                <a:cubicBezTo>
                  <a:pt x="210294" y="115082"/>
                  <a:pt x="205104" y="99510"/>
                  <a:pt x="194723" y="88906"/>
                </a:cubicBezTo>
                <a:cubicBezTo>
                  <a:pt x="184342" y="78302"/>
                  <a:pt x="169887" y="73000"/>
                  <a:pt x="151358" y="73000"/>
                </a:cubicBezTo>
                <a:lnTo>
                  <a:pt x="88739" y="73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a-DK" sz="6300" b="1" dirty="0">
              <a:solidFill>
                <a:schemeClr val="bg1"/>
              </a:solidFill>
              <a:latin typeface="Aptos Narrow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906CD6F-FE4B-1D39-EF59-958261037E3B}"/>
              </a:ext>
            </a:extLst>
          </p:cNvPr>
          <p:cNvSpPr txBox="1"/>
          <p:nvPr/>
        </p:nvSpPr>
        <p:spPr>
          <a:xfrm>
            <a:off x="7987448" y="3141721"/>
            <a:ext cx="513462" cy="1034514"/>
          </a:xfrm>
          <a:custGeom>
            <a:avLst/>
            <a:gdLst/>
            <a:ahLst/>
            <a:cxnLst/>
            <a:rect l="l" t="t" r="r" b="b"/>
            <a:pathLst>
              <a:path w="268226" h="450726">
                <a:moveTo>
                  <a:pt x="0" y="0"/>
                </a:moveTo>
                <a:lnTo>
                  <a:pt x="268226" y="0"/>
                </a:lnTo>
                <a:lnTo>
                  <a:pt x="268226" y="72665"/>
                </a:lnTo>
                <a:lnTo>
                  <a:pt x="88739" y="72665"/>
                </a:lnTo>
                <a:lnTo>
                  <a:pt x="88739" y="185180"/>
                </a:lnTo>
                <a:lnTo>
                  <a:pt x="251148" y="185180"/>
                </a:lnTo>
                <a:lnTo>
                  <a:pt x="251148" y="255166"/>
                </a:lnTo>
                <a:lnTo>
                  <a:pt x="88739" y="255166"/>
                </a:lnTo>
                <a:lnTo>
                  <a:pt x="88739" y="378396"/>
                </a:lnTo>
                <a:lnTo>
                  <a:pt x="268226" y="378396"/>
                </a:lnTo>
                <a:lnTo>
                  <a:pt x="268226" y="450726"/>
                </a:lnTo>
                <a:lnTo>
                  <a:pt x="0" y="4507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a-DK" sz="6300" b="1" dirty="0">
              <a:solidFill>
                <a:schemeClr val="bg1"/>
              </a:solidFill>
              <a:latin typeface="Aptos Narrow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FC54084-0842-175B-16B0-548F69490385}"/>
              </a:ext>
            </a:extLst>
          </p:cNvPr>
          <p:cNvSpPr txBox="1"/>
          <p:nvPr/>
        </p:nvSpPr>
        <p:spPr>
          <a:xfrm>
            <a:off x="2215487" y="4264428"/>
            <a:ext cx="7513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THE PREDICTABLE EFFECTS </a:t>
            </a:r>
            <a:endParaRPr lang="en-US" sz="385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6B7692C-F579-68EA-2A8D-D162EB2B7F42}"/>
              </a:ext>
            </a:extLst>
          </p:cNvPr>
          <p:cNvSpPr txBox="1"/>
          <p:nvPr/>
        </p:nvSpPr>
        <p:spPr>
          <a:xfrm>
            <a:off x="3214841" y="4638954"/>
            <a:ext cx="5514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950" b="1" dirty="0">
                <a:solidFill>
                  <a:schemeClr val="bg1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OF THE PHYSICS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AA517B9-817B-7F1D-66FB-40087E1AFA80}"/>
              </a:ext>
            </a:extLst>
          </p:cNvPr>
          <p:cNvSpPr txBox="1"/>
          <p:nvPr/>
        </p:nvSpPr>
        <p:spPr>
          <a:xfrm>
            <a:off x="3118976" y="1887546"/>
            <a:ext cx="570639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750" dirty="0">
                <a:latin typeface="Syndicate Black" panose="00000A00000000000000" pitchFamily="50" charset="0"/>
              </a:rPr>
              <a:t>The struggles we feel online are </a:t>
            </a:r>
            <a:r>
              <a:rPr lang="en-US" sz="2750" u="sng" dirty="0">
                <a:latin typeface="Syndicate Black" panose="00000A00000000000000" pitchFamily="50" charset="0"/>
              </a:rPr>
              <a:t>not</a:t>
            </a:r>
            <a:r>
              <a:rPr lang="en-US" sz="2750" dirty="0">
                <a:latin typeface="Syndicate Black" panose="00000A00000000000000" pitchFamily="50" charset="0"/>
              </a:rPr>
              <a:t> personal failures</a:t>
            </a:r>
            <a:endParaRPr lang="da-DK" sz="2750" dirty="0">
              <a:latin typeface="Syndicate Black" panose="00000A00000000000000" pitchFamily="50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B94CD79-A98A-6904-94B8-9B6D004FC61D}"/>
              </a:ext>
            </a:extLst>
          </p:cNvPr>
          <p:cNvSpPr txBox="1"/>
          <p:nvPr/>
        </p:nvSpPr>
        <p:spPr>
          <a:xfrm>
            <a:off x="2726532" y="5323757"/>
            <a:ext cx="64912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350" b="1" dirty="0">
                <a:solidFill>
                  <a:schemeClr val="bg1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OF THE ONLINE SPACE</a:t>
            </a:r>
            <a:endParaRPr lang="da-DK" sz="4350" dirty="0"/>
          </a:p>
        </p:txBody>
      </p:sp>
    </p:spTree>
    <p:extLst>
      <p:ext uri="{BB962C8B-B14F-4D97-AF65-F5344CB8AC3E}">
        <p14:creationId xmlns:p14="http://schemas.microsoft.com/office/powerpoint/2010/main" val="2299436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62424-2139-7AA0-5C85-90E8C7A29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B6B8E9D-E748-62C6-44D5-4260727E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58" y="23807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So, what can we do??</a:t>
            </a:r>
            <a:endParaRPr lang="da-DK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44" name="Picture 4" descr="Emoji Thinking PNG Transparent Images Free Download | Vector Files | Pngtree">
            <a:extLst>
              <a:ext uri="{FF2B5EF4-FFF2-40B4-BE49-F238E27FC236}">
                <a16:creationId xmlns:a16="http://schemas.microsoft.com/office/drawing/2014/main" id="{B1B01A9C-4443-5DF2-7729-583C17623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178621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31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1B88D-5EE8-F3E0-C825-56AE1515A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59F2CE4-D3F3-4994-CE4A-5D9D01BD7CAF}"/>
              </a:ext>
            </a:extLst>
          </p:cNvPr>
          <p:cNvSpPr txBox="1">
            <a:spLocks/>
          </p:cNvSpPr>
          <p:nvPr/>
        </p:nvSpPr>
        <p:spPr>
          <a:xfrm>
            <a:off x="2540442" y="1277937"/>
            <a:ext cx="6939280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Syndicate Black" panose="00000A00000000000000" pitchFamily="50" charset="0"/>
              </a:rPr>
              <a:t>Five design laws for the online space</a:t>
            </a:r>
            <a:endParaRPr lang="da-DK" sz="4800" dirty="0">
              <a:latin typeface="Syndicate Black" panose="00000A00000000000000" pitchFamily="50" charset="0"/>
            </a:endParaRPr>
          </a:p>
        </p:txBody>
      </p:sp>
      <p:pic>
        <p:nvPicPr>
          <p:cNvPr id="12" name="Picture 4" descr="Genereret billede">
            <a:extLst>
              <a:ext uri="{FF2B5EF4-FFF2-40B4-BE49-F238E27FC236}">
                <a16:creationId xmlns:a16="http://schemas.microsoft.com/office/drawing/2014/main" id="{D5F16321-20C5-ABA2-965F-F137D777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40" y="2763838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71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72CFB-A9D5-6CAF-DD1B-EBD86079C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300E8B0D-8949-3B8A-D025-0B7895FC3470}"/>
              </a:ext>
            </a:extLst>
          </p:cNvPr>
          <p:cNvSpPr txBox="1"/>
          <p:nvPr/>
        </p:nvSpPr>
        <p:spPr>
          <a:xfrm>
            <a:off x="3482932" y="1081412"/>
            <a:ext cx="729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Purpose before format</a:t>
            </a:r>
            <a:endParaRPr lang="en-US" sz="3200" b="1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6C5E3F3-C041-B13E-9956-D0BE15903817}"/>
              </a:ext>
            </a:extLst>
          </p:cNvPr>
          <p:cNvSpPr txBox="1"/>
          <p:nvPr/>
        </p:nvSpPr>
        <p:spPr>
          <a:xfrm>
            <a:off x="2102246" y="9442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#1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77B5564-2814-0371-1DCB-283A3F5812F1}"/>
              </a:ext>
            </a:extLst>
          </p:cNvPr>
          <p:cNvSpPr txBox="1"/>
          <p:nvPr/>
        </p:nvSpPr>
        <p:spPr>
          <a:xfrm>
            <a:off x="2102246" y="1991390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#2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B5CDCB4-F8D0-8605-DCC1-B6D84293C076}"/>
              </a:ext>
            </a:extLst>
          </p:cNvPr>
          <p:cNvSpPr txBox="1"/>
          <p:nvPr/>
        </p:nvSpPr>
        <p:spPr>
          <a:xfrm>
            <a:off x="3482932" y="2128596"/>
            <a:ext cx="729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Refresh every 10 minutes</a:t>
            </a:r>
            <a:endParaRPr lang="en-US" sz="3200" b="1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7A77612A-232B-B674-1B94-E3E0F4753085}"/>
              </a:ext>
            </a:extLst>
          </p:cNvPr>
          <p:cNvSpPr txBox="1"/>
          <p:nvPr/>
        </p:nvSpPr>
        <p:spPr>
          <a:xfrm>
            <a:off x="2102246" y="3038574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#3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E5E7619-B478-B693-643A-7BA0939B1605}"/>
              </a:ext>
            </a:extLst>
          </p:cNvPr>
          <p:cNvSpPr txBox="1"/>
          <p:nvPr/>
        </p:nvSpPr>
        <p:spPr>
          <a:xfrm>
            <a:off x="3482932" y="3175780"/>
            <a:ext cx="729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Design for contribution</a:t>
            </a:r>
            <a:endParaRPr lang="en-US" sz="3200" b="1" dirty="0"/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364151DB-874E-C01B-8E10-335B0AAB95F8}"/>
              </a:ext>
            </a:extLst>
          </p:cNvPr>
          <p:cNvSpPr txBox="1"/>
          <p:nvPr/>
        </p:nvSpPr>
        <p:spPr>
          <a:xfrm>
            <a:off x="2102246" y="4085758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#4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C8CB0B6C-0950-1206-CF3C-8916680562FD}"/>
              </a:ext>
            </a:extLst>
          </p:cNvPr>
          <p:cNvSpPr txBox="1"/>
          <p:nvPr/>
        </p:nvSpPr>
        <p:spPr>
          <a:xfrm>
            <a:off x="3482932" y="4222964"/>
            <a:ext cx="729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Lower the barriers of participation</a:t>
            </a:r>
            <a:endParaRPr lang="en-US" sz="3200" b="1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4DDEE8EA-5D8C-7954-CB3F-920C456DBF53}"/>
              </a:ext>
            </a:extLst>
          </p:cNvPr>
          <p:cNvSpPr txBox="1"/>
          <p:nvPr/>
        </p:nvSpPr>
        <p:spPr>
          <a:xfrm>
            <a:off x="2102246" y="5132942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#5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7626A183-A24A-99CE-59B0-AD0109466899}"/>
              </a:ext>
            </a:extLst>
          </p:cNvPr>
          <p:cNvSpPr txBox="1"/>
          <p:nvPr/>
        </p:nvSpPr>
        <p:spPr>
          <a:xfrm>
            <a:off x="3482932" y="5270148"/>
            <a:ext cx="729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Evoke emotion, use narratives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117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9AE0947E-3F25-7BF1-17C2-16FEBA10DD75}"/>
              </a:ext>
            </a:extLst>
          </p:cNvPr>
          <p:cNvSpPr txBox="1"/>
          <p:nvPr/>
        </p:nvSpPr>
        <p:spPr>
          <a:xfrm>
            <a:off x="1458697" y="2657760"/>
            <a:ext cx="2782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Untitled Sans" panose="020B0503030202060203" pitchFamily="34" charset="0"/>
            </a:endParaRPr>
          </a:p>
          <a:p>
            <a:r>
              <a:rPr lang="en-US" dirty="0">
                <a:latin typeface="Untitled Sans" panose="020B0503030202060203" pitchFamily="34" charset="0"/>
              </a:rPr>
              <a:t>20+ years of experience as a facilitator</a:t>
            </a:r>
          </a:p>
          <a:p>
            <a:endParaRPr lang="en-US" dirty="0">
              <a:latin typeface="Untitled Sans" panose="020B0503030202060203" pitchFamily="34" charset="0"/>
            </a:endParaRPr>
          </a:p>
          <a:p>
            <a:r>
              <a:rPr lang="en-US" dirty="0">
                <a:latin typeface="Untitled Sans" panose="020B0503030202060203" pitchFamily="34" charset="0"/>
              </a:rPr>
              <a:t>60+ online trainings</a:t>
            </a:r>
          </a:p>
          <a:p>
            <a:r>
              <a:rPr lang="en-US" dirty="0">
                <a:latin typeface="Untitled Sans" panose="020B0503030202060203" pitchFamily="34" charset="0"/>
              </a:rPr>
              <a:t>20+ webinars</a:t>
            </a:r>
          </a:p>
          <a:p>
            <a:endParaRPr lang="en-US" dirty="0">
              <a:latin typeface="Untitled Sans" panose="020B0503030202060203" pitchFamily="34" charset="0"/>
            </a:endParaRPr>
          </a:p>
          <a:p>
            <a:r>
              <a:rPr lang="en-US" dirty="0">
                <a:latin typeface="Untitled Sans" panose="020B0503030202060203" pitchFamily="34" charset="0"/>
              </a:rPr>
              <a:t>I train, coach and develop facilitators</a:t>
            </a:r>
          </a:p>
          <a:p>
            <a:endParaRPr lang="en-US" dirty="0">
              <a:latin typeface="Untitled Sans" panose="020B0503030202060203" pitchFamily="34" charset="0"/>
            </a:endParaRPr>
          </a:p>
          <a:p>
            <a:r>
              <a:rPr lang="en-US" dirty="0">
                <a:latin typeface="Untitled Sans" panose="020B0503030202060203" pitchFamily="34" charset="0"/>
              </a:rPr>
              <a:t>I struggle with online formats</a:t>
            </a:r>
            <a:endParaRPr lang="da-DK" dirty="0">
              <a:latin typeface="Untitled Sans" panose="020B0503030202060203" pitchFamily="34" charset="0"/>
            </a:endParaRPr>
          </a:p>
        </p:txBody>
      </p:sp>
      <p:pic>
        <p:nvPicPr>
          <p:cNvPr id="5" name="Billede 4" descr="Et billede, der indeholder Ansigt, person, tøj, smil&#10;&#10;Indhold genereret af kunstig intelligens kan være forkert.">
            <a:extLst>
              <a:ext uri="{FF2B5EF4-FFF2-40B4-BE49-F238E27FC236}">
                <a16:creationId xmlns:a16="http://schemas.microsoft.com/office/drawing/2014/main" id="{4EC709B8-E443-D2E1-FE82-E5EA1ABA0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1" b="16176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1E90AA1-1A4E-B7AB-1AD9-0BE587E01E2F}"/>
              </a:ext>
            </a:extLst>
          </p:cNvPr>
          <p:cNvSpPr txBox="1"/>
          <p:nvPr/>
        </p:nvSpPr>
        <p:spPr>
          <a:xfrm>
            <a:off x="911244" y="571345"/>
            <a:ext cx="2834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Syndicate Black" panose="00000A00000000000000" pitchFamily="50" charset="0"/>
              </a:rPr>
              <a:t>Katrine Hald Kjeldsen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9E8D4EF-0E81-F45D-ED9E-2649C5243725}"/>
              </a:ext>
            </a:extLst>
          </p:cNvPr>
          <p:cNvSpPr txBox="1"/>
          <p:nvPr/>
        </p:nvSpPr>
        <p:spPr>
          <a:xfrm>
            <a:off x="911244" y="2135380"/>
            <a:ext cx="2610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ntitled Sans" panose="020B0503030202060203" pitchFamily="34" charset="0"/>
              </a:rPr>
              <a:t>Consultant &amp; Trainer</a:t>
            </a:r>
          </a:p>
        </p:txBody>
      </p:sp>
      <p:sp>
        <p:nvSpPr>
          <p:cNvPr id="12" name="AutoShape 2" descr="Progress Report Vector SVG Icon - SVG Repo">
            <a:extLst>
              <a:ext uri="{FF2B5EF4-FFF2-40B4-BE49-F238E27FC236}">
                <a16:creationId xmlns:a16="http://schemas.microsoft.com/office/drawing/2014/main" id="{F075F485-5270-3DF8-F147-4886A629B3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AutoShape 4" descr="Progress Report Vector SVG Icon - SVG Repo">
            <a:extLst>
              <a:ext uri="{FF2B5EF4-FFF2-40B4-BE49-F238E27FC236}">
                <a16:creationId xmlns:a16="http://schemas.microsoft.com/office/drawing/2014/main" id="{F00D9ECE-06C2-48FE-1082-55B8A2F3E8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F56DBCF-0C9F-A302-FAE6-C80A5A99B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54" y="3044531"/>
            <a:ext cx="436420" cy="43642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F236E1A6-BB05-4116-7226-436CB9AEB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92" y="3818665"/>
            <a:ext cx="540000" cy="540000"/>
          </a:xfrm>
          <a:prstGeom prst="rect">
            <a:avLst/>
          </a:prstGeom>
        </p:spPr>
      </p:pic>
      <p:pic>
        <p:nvPicPr>
          <p:cNvPr id="3080" name="Picture 8" descr="Coaching business training icon, outline style 15668328 ...">
            <a:extLst>
              <a:ext uri="{FF2B5EF4-FFF2-40B4-BE49-F238E27FC236}">
                <a16:creationId xmlns:a16="http://schemas.microsoft.com/office/drawing/2014/main" id="{8C4AFE77-1143-1683-9AD3-C9A2097FA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5" y="4655128"/>
            <a:ext cx="512618" cy="5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5B8967A-5780-EB93-B72D-D413D8C07C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991" y="542334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9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0BBD2-6B28-5BDE-8A3C-D45F049C4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1D5998A-3FA7-C7B3-BBAB-6EDBDAEE4F18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Purpose before format</a:t>
            </a:r>
            <a:endParaRPr lang="en-US" sz="3200" b="1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49CE460-A735-5F08-5F50-1DC208C8C194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#1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4F85D42-5234-91FE-0E7B-ECEFA5D8C5ED}"/>
              </a:ext>
            </a:extLst>
          </p:cNvPr>
          <p:cNvSpPr txBox="1"/>
          <p:nvPr/>
        </p:nvSpPr>
        <p:spPr>
          <a:xfrm>
            <a:off x="1871665" y="1096951"/>
            <a:ext cx="5077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put purpose in the front seat, or technology will take the wheel 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941360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C88EC-D0C8-3D9E-A252-253F652D8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853EF114-19D7-DA74-6C7B-46A04FFA14CC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Purpose before format</a:t>
            </a:r>
            <a:endParaRPr lang="en-US" sz="3200" b="1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6DD8FBE-73A3-C963-AB61-999C3D52A90A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#1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9AEE4B0-8954-C356-FE30-F299826DC51F}"/>
              </a:ext>
            </a:extLst>
          </p:cNvPr>
          <p:cNvSpPr txBox="1"/>
          <p:nvPr/>
        </p:nvSpPr>
        <p:spPr>
          <a:xfrm>
            <a:off x="1871665" y="1096951"/>
            <a:ext cx="5077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put purpose in the front seat, or technology will take the wheel </a:t>
            </a:r>
            <a:endParaRPr lang="da-DK" sz="1800" dirty="0"/>
          </a:p>
        </p:txBody>
      </p:sp>
      <p:pic>
        <p:nvPicPr>
          <p:cNvPr id="25" name="Picture 2" descr="Free First Aid Kit SVG, PNG Icon, Symbol. Download Image.">
            <a:extLst>
              <a:ext uri="{FF2B5EF4-FFF2-40B4-BE49-F238E27FC236}">
                <a16:creationId xmlns:a16="http://schemas.microsoft.com/office/drawing/2014/main" id="{3B3B7E7F-254E-AABB-CC50-951A27BD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B5F77590-517D-7F5D-2A7C-A0B603594E41}"/>
              </a:ext>
            </a:extLst>
          </p:cNvPr>
          <p:cNvSpPr txBox="1"/>
          <p:nvPr/>
        </p:nvSpPr>
        <p:spPr>
          <a:xfrm>
            <a:off x="9760808" y="1138248"/>
            <a:ext cx="137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Confusion</a:t>
            </a:r>
          </a:p>
          <a:p>
            <a:pPr algn="ctr"/>
            <a:r>
              <a:rPr lang="en-US" sz="1600" dirty="0"/>
              <a:t>Fatigue</a:t>
            </a:r>
            <a:endParaRPr lang="da-DK" sz="16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B59F00C-57C9-200A-5D32-F4DEF25CEF1A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0823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33796-2878-A390-18A1-DD46587C4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756E9932-33DE-1B9E-864E-060532AE5818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Purpose before format</a:t>
            </a:r>
            <a:endParaRPr lang="en-US" sz="3200" b="1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2050AFF-09E9-ADEA-FF09-3596B4B34179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#1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6" name="Taleboble: rektangel med afrundede hjørner 5">
            <a:extLst>
              <a:ext uri="{FF2B5EF4-FFF2-40B4-BE49-F238E27FC236}">
                <a16:creationId xmlns:a16="http://schemas.microsoft.com/office/drawing/2014/main" id="{541A56BF-ED10-4F19-8639-5953C68231DA}"/>
              </a:ext>
            </a:extLst>
          </p:cNvPr>
          <p:cNvSpPr/>
          <p:nvPr/>
        </p:nvSpPr>
        <p:spPr>
          <a:xfrm>
            <a:off x="1871664" y="2450248"/>
            <a:ext cx="2719388" cy="831174"/>
          </a:xfrm>
          <a:prstGeom prst="wedgeRoundRectCallout">
            <a:avLst>
              <a:gd name="adj1" fmla="val -6918"/>
              <a:gd name="adj2" fmla="val 74676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4ECCAC4-8FA7-7BEE-EB02-EB73B74DECC7}"/>
              </a:ext>
            </a:extLst>
          </p:cNvPr>
          <p:cNvSpPr txBox="1"/>
          <p:nvPr/>
        </p:nvSpPr>
        <p:spPr>
          <a:xfrm>
            <a:off x="1951878" y="254210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“Let’s try the whiteboard. Now let’s do polls! Now, let’s… what are we doing again?”</a:t>
            </a:r>
            <a:endParaRPr lang="da-DK" sz="12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3281267-D928-6AF0-598B-6BB5DC353613}"/>
              </a:ext>
            </a:extLst>
          </p:cNvPr>
          <p:cNvSpPr txBox="1"/>
          <p:nvPr/>
        </p:nvSpPr>
        <p:spPr>
          <a:xfrm>
            <a:off x="1871665" y="1096951"/>
            <a:ext cx="5077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put purpose in the front seat, or technology will take the wheel </a:t>
            </a:r>
            <a:endParaRPr lang="da-DK" sz="18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011EB0D-605B-ACF8-76A2-9EB1D1E44E6A}"/>
              </a:ext>
            </a:extLst>
          </p:cNvPr>
          <p:cNvSpPr txBox="1"/>
          <p:nvPr/>
        </p:nvSpPr>
        <p:spPr>
          <a:xfrm>
            <a:off x="5150291" y="2513613"/>
            <a:ext cx="263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“He said that he wanted deep dialogue, no? So, what’s up with the anonymous multiple-choice poll?”</a:t>
            </a:r>
            <a:endParaRPr lang="da-DK" sz="12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08F9A22-D641-0FC7-B254-59EE1F258C18}"/>
              </a:ext>
            </a:extLst>
          </p:cNvPr>
          <p:cNvSpPr txBox="1"/>
          <p:nvPr/>
        </p:nvSpPr>
        <p:spPr>
          <a:xfrm>
            <a:off x="8298606" y="2535564"/>
            <a:ext cx="277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“We wanted fast ideas – but spent 20 minutes teaching everyone how to log on to the whiteboard”</a:t>
            </a:r>
            <a:endParaRPr lang="da-DK" sz="1200" dirty="0"/>
          </a:p>
        </p:txBody>
      </p:sp>
      <p:sp>
        <p:nvSpPr>
          <p:cNvPr id="29" name="Taleboble: rektangel med afrundede hjørner 28">
            <a:extLst>
              <a:ext uri="{FF2B5EF4-FFF2-40B4-BE49-F238E27FC236}">
                <a16:creationId xmlns:a16="http://schemas.microsoft.com/office/drawing/2014/main" id="{A20CE900-8620-4818-126C-B40BE2C5B7B5}"/>
              </a:ext>
            </a:extLst>
          </p:cNvPr>
          <p:cNvSpPr/>
          <p:nvPr/>
        </p:nvSpPr>
        <p:spPr>
          <a:xfrm>
            <a:off x="5099494" y="2443143"/>
            <a:ext cx="2719388" cy="831174"/>
          </a:xfrm>
          <a:prstGeom prst="wedgeRoundRectCallout">
            <a:avLst>
              <a:gd name="adj1" fmla="val 11366"/>
              <a:gd name="adj2" fmla="val 72919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Taleboble: rektangel med afrundede hjørner 30">
            <a:extLst>
              <a:ext uri="{FF2B5EF4-FFF2-40B4-BE49-F238E27FC236}">
                <a16:creationId xmlns:a16="http://schemas.microsoft.com/office/drawing/2014/main" id="{EDCA004C-55AA-AB83-333A-14C5867AFCAB}"/>
              </a:ext>
            </a:extLst>
          </p:cNvPr>
          <p:cNvSpPr/>
          <p:nvPr/>
        </p:nvSpPr>
        <p:spPr>
          <a:xfrm>
            <a:off x="8327324" y="2450248"/>
            <a:ext cx="2719388" cy="831174"/>
          </a:xfrm>
          <a:prstGeom prst="wedgeRoundRectCallout">
            <a:avLst>
              <a:gd name="adj1" fmla="val -8740"/>
              <a:gd name="adj2" fmla="val 75134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362" name="Picture 2" descr="Exclamation mark caution danger sign icon isolate on white background |  Premium Vector">
            <a:extLst>
              <a:ext uri="{FF2B5EF4-FFF2-40B4-BE49-F238E27FC236}">
                <a16:creationId xmlns:a16="http://schemas.microsoft.com/office/drawing/2014/main" id="{CAE05663-835D-5094-7FD0-87228B02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7" y="2374645"/>
            <a:ext cx="927525" cy="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D5E2AE4-C2DB-E753-F0E7-7FF05C4DA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r="72511" b="16035"/>
          <a:stretch/>
        </p:blipFill>
        <p:spPr bwMode="auto">
          <a:xfrm>
            <a:off x="6195287" y="3325573"/>
            <a:ext cx="505083" cy="7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B4D8023C-505D-7C5B-1D9B-F1112DF4B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4" t="21095" r="28234" b="18679"/>
          <a:stretch/>
        </p:blipFill>
        <p:spPr bwMode="auto">
          <a:xfrm>
            <a:off x="9491905" y="3325573"/>
            <a:ext cx="502920" cy="7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02C528D-F804-A4A5-C2FB-89898CB09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17743" r="8060" b="15577"/>
          <a:stretch/>
        </p:blipFill>
        <p:spPr bwMode="auto">
          <a:xfrm>
            <a:off x="3144449" y="3302170"/>
            <a:ext cx="344662" cy="81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ee First Aid Kit SVG, PNG Icon, Symbol. Download Image.">
            <a:extLst>
              <a:ext uri="{FF2B5EF4-FFF2-40B4-BE49-F238E27FC236}">
                <a16:creationId xmlns:a16="http://schemas.microsoft.com/office/drawing/2014/main" id="{A8E94D75-A50E-1D4D-176D-C30019DAD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1896900E-2E5E-8D45-5C63-B64FA7C4FD7F}"/>
              </a:ext>
            </a:extLst>
          </p:cNvPr>
          <p:cNvSpPr txBox="1"/>
          <p:nvPr/>
        </p:nvSpPr>
        <p:spPr>
          <a:xfrm>
            <a:off x="9760808" y="1138248"/>
            <a:ext cx="137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Confusion</a:t>
            </a:r>
          </a:p>
          <a:p>
            <a:pPr algn="ctr"/>
            <a:r>
              <a:rPr lang="en-US" sz="1600" dirty="0"/>
              <a:t>Fatigue</a:t>
            </a:r>
            <a:endParaRPr lang="da-DK" sz="16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4114ABA-E3BC-C96B-FF62-E0B6D4C62674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794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DE228-F2AB-4896-DF97-18ABFDDD1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E884E40-B88D-20F8-170F-E9C011134085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Purpose before format</a:t>
            </a:r>
            <a:endParaRPr lang="en-US" sz="3200" b="1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C03B579-731A-1900-68A1-8FB3A52F051D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#1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6" name="Taleboble: rektangel med afrundede hjørner 5">
            <a:extLst>
              <a:ext uri="{FF2B5EF4-FFF2-40B4-BE49-F238E27FC236}">
                <a16:creationId xmlns:a16="http://schemas.microsoft.com/office/drawing/2014/main" id="{3FF48BF3-527E-304D-8F57-04A9D9015F29}"/>
              </a:ext>
            </a:extLst>
          </p:cNvPr>
          <p:cNvSpPr/>
          <p:nvPr/>
        </p:nvSpPr>
        <p:spPr>
          <a:xfrm>
            <a:off x="1871664" y="2450248"/>
            <a:ext cx="2719388" cy="831174"/>
          </a:xfrm>
          <a:prstGeom prst="wedgeRoundRectCallout">
            <a:avLst>
              <a:gd name="adj1" fmla="val -6918"/>
              <a:gd name="adj2" fmla="val 74676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B7BDB0D-BE61-542D-B82F-F01FA8F0F786}"/>
              </a:ext>
            </a:extLst>
          </p:cNvPr>
          <p:cNvSpPr txBox="1"/>
          <p:nvPr/>
        </p:nvSpPr>
        <p:spPr>
          <a:xfrm>
            <a:off x="1951878" y="254210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“Let’s try the whiteboard. Now let’s do polls! Now, let’s… what are we doing again?”</a:t>
            </a:r>
            <a:endParaRPr lang="da-DK" sz="12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23F42A3-75D5-38CF-8C87-8E73CEA9DAD4}"/>
              </a:ext>
            </a:extLst>
          </p:cNvPr>
          <p:cNvSpPr txBox="1"/>
          <p:nvPr/>
        </p:nvSpPr>
        <p:spPr>
          <a:xfrm>
            <a:off x="1871665" y="1096951"/>
            <a:ext cx="5077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put purpose in the front seat, or technology will take the wheel </a:t>
            </a:r>
            <a:endParaRPr lang="da-DK" sz="18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15A6235-AFD2-80A7-831B-C9E24F4D475B}"/>
              </a:ext>
            </a:extLst>
          </p:cNvPr>
          <p:cNvSpPr txBox="1"/>
          <p:nvPr/>
        </p:nvSpPr>
        <p:spPr>
          <a:xfrm>
            <a:off x="5150291" y="2513613"/>
            <a:ext cx="263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“He said that he wanted deep dialogue, no? So, what’s up with the anonymous multiple-choice poll?”</a:t>
            </a:r>
            <a:endParaRPr lang="da-DK" sz="12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03568FA-F002-902D-46F2-E699F753B75F}"/>
              </a:ext>
            </a:extLst>
          </p:cNvPr>
          <p:cNvSpPr txBox="1"/>
          <p:nvPr/>
        </p:nvSpPr>
        <p:spPr>
          <a:xfrm>
            <a:off x="8298606" y="2535564"/>
            <a:ext cx="277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“We wanted fast ideas – but spent 20 minutes teaching everyone how to log on to the whiteboard”</a:t>
            </a:r>
            <a:endParaRPr lang="da-DK" sz="1200" dirty="0"/>
          </a:p>
        </p:txBody>
      </p:sp>
      <p:pic>
        <p:nvPicPr>
          <p:cNvPr id="13318" name="Picture 6" descr="Recommendation Icons - Free SVG &amp; PNG Recommendation Images ...">
            <a:extLst>
              <a:ext uri="{FF2B5EF4-FFF2-40B4-BE49-F238E27FC236}">
                <a16:creationId xmlns:a16="http://schemas.microsoft.com/office/drawing/2014/main" id="{8DDA770B-647B-867E-A92C-6C160D17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4" y="4700946"/>
            <a:ext cx="1055445" cy="10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aleboble: rektangel med afrundede hjørner 28">
            <a:extLst>
              <a:ext uri="{FF2B5EF4-FFF2-40B4-BE49-F238E27FC236}">
                <a16:creationId xmlns:a16="http://schemas.microsoft.com/office/drawing/2014/main" id="{2A6B6C62-5718-6C0D-31E5-6466C2A43B39}"/>
              </a:ext>
            </a:extLst>
          </p:cNvPr>
          <p:cNvSpPr/>
          <p:nvPr/>
        </p:nvSpPr>
        <p:spPr>
          <a:xfrm>
            <a:off x="5099494" y="2443143"/>
            <a:ext cx="2719388" cy="831174"/>
          </a:xfrm>
          <a:prstGeom prst="wedgeRoundRectCallout">
            <a:avLst>
              <a:gd name="adj1" fmla="val 11366"/>
              <a:gd name="adj2" fmla="val 72919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Taleboble: rektangel med afrundede hjørner 30">
            <a:extLst>
              <a:ext uri="{FF2B5EF4-FFF2-40B4-BE49-F238E27FC236}">
                <a16:creationId xmlns:a16="http://schemas.microsoft.com/office/drawing/2014/main" id="{6E1A13FA-F77E-F318-57A5-B05E2D6B5E66}"/>
              </a:ext>
            </a:extLst>
          </p:cNvPr>
          <p:cNvSpPr/>
          <p:nvPr/>
        </p:nvSpPr>
        <p:spPr>
          <a:xfrm>
            <a:off x="8327324" y="2450248"/>
            <a:ext cx="2719388" cy="831174"/>
          </a:xfrm>
          <a:prstGeom prst="wedgeRoundRectCallout">
            <a:avLst>
              <a:gd name="adj1" fmla="val -8740"/>
              <a:gd name="adj2" fmla="val 75134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362" name="Picture 2" descr="Exclamation mark caution danger sign icon isolate on white background |  Premium Vector">
            <a:extLst>
              <a:ext uri="{FF2B5EF4-FFF2-40B4-BE49-F238E27FC236}">
                <a16:creationId xmlns:a16="http://schemas.microsoft.com/office/drawing/2014/main" id="{19740A5C-EBF4-4762-14F0-78682C71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7" y="2374645"/>
            <a:ext cx="927525" cy="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050432CB-89FD-0AB8-CA0A-F52C2AB58D1C}"/>
              </a:ext>
            </a:extLst>
          </p:cNvPr>
          <p:cNvSpPr/>
          <p:nvPr/>
        </p:nvSpPr>
        <p:spPr>
          <a:xfrm>
            <a:off x="1789510" y="4388108"/>
            <a:ext cx="2980133" cy="174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D4332E1-E8E3-C4F1-A19A-EB747C30BC0A}"/>
              </a:ext>
            </a:extLst>
          </p:cNvPr>
          <p:cNvSpPr/>
          <p:nvPr/>
        </p:nvSpPr>
        <p:spPr>
          <a:xfrm>
            <a:off x="4957764" y="4388108"/>
            <a:ext cx="2980133" cy="1745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94E7696-015D-521C-4161-CE4F6774CD03}"/>
              </a:ext>
            </a:extLst>
          </p:cNvPr>
          <p:cNvSpPr/>
          <p:nvPr/>
        </p:nvSpPr>
        <p:spPr>
          <a:xfrm>
            <a:off x="8126017" y="4388107"/>
            <a:ext cx="2980133" cy="1745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F6B50D9-7FD8-E621-6E29-6DAE25AC09AC}"/>
              </a:ext>
            </a:extLst>
          </p:cNvPr>
          <p:cNvSpPr txBox="1"/>
          <p:nvPr/>
        </p:nvSpPr>
        <p:spPr>
          <a:xfrm>
            <a:off x="1941090" y="5008971"/>
            <a:ext cx="2871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First consider desired outcomes: </a:t>
            </a:r>
            <a:br>
              <a:rPr lang="en-US" sz="1200" dirty="0"/>
            </a:br>
            <a:r>
              <a:rPr lang="en-US" sz="1200" dirty="0"/>
              <a:t>Mindset change? Decisions?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Then consider relevant participant behaviors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Then choose interaction tools</a:t>
            </a:r>
            <a:endParaRPr lang="da-DK" sz="1200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02A6551-1071-8226-97F7-73FA632A6135}"/>
              </a:ext>
            </a:extLst>
          </p:cNvPr>
          <p:cNvSpPr txBox="1"/>
          <p:nvPr/>
        </p:nvSpPr>
        <p:spPr>
          <a:xfrm>
            <a:off x="1941091" y="4523427"/>
            <a:ext cx="287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LET PURPOSE RULE YOUR DESIGN</a:t>
            </a:r>
            <a:endParaRPr lang="da-DK" sz="1400" b="1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2A5F241-3693-5B68-85FC-1853646880C1}"/>
              </a:ext>
            </a:extLst>
          </p:cNvPr>
          <p:cNvSpPr txBox="1"/>
          <p:nvPr/>
        </p:nvSpPr>
        <p:spPr>
          <a:xfrm>
            <a:off x="5055171" y="4488359"/>
            <a:ext cx="267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BE GOLDILOCKS WHEN YOU CHOOSE TOOLS</a:t>
            </a:r>
            <a:endParaRPr lang="da-DK" sz="1400" b="1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790FB5F1-CCD2-6AA9-7FE3-E96FE1BCE73F}"/>
              </a:ext>
            </a:extLst>
          </p:cNvPr>
          <p:cNvSpPr txBox="1"/>
          <p:nvPr/>
        </p:nvSpPr>
        <p:spPr>
          <a:xfrm>
            <a:off x="5073533" y="5008971"/>
            <a:ext cx="2652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Don’t stack too many features or platforms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Don’t settle for passive formats – be brave, try stuff out, invest!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7E85CB4-2299-04CC-A046-E4154F1F1391}"/>
              </a:ext>
            </a:extLst>
          </p:cNvPr>
          <p:cNvSpPr txBox="1"/>
          <p:nvPr/>
        </p:nvSpPr>
        <p:spPr>
          <a:xfrm>
            <a:off x="8208457" y="5008971"/>
            <a:ext cx="2566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Tell people both WHY they’re here and HOW they are expected to engage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045F481-4894-015C-FCC1-D76285A3B212}"/>
              </a:ext>
            </a:extLst>
          </p:cNvPr>
          <p:cNvSpPr txBox="1"/>
          <p:nvPr/>
        </p:nvSpPr>
        <p:spPr>
          <a:xfrm>
            <a:off x="8239515" y="4488359"/>
            <a:ext cx="289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DECLARE PURPOSE AND EXPECTATIONS</a:t>
            </a:r>
            <a:endParaRPr lang="da-DK" sz="14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0C19F1-7D50-684F-2424-C2FBB9E00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r="72511" b="16035"/>
          <a:stretch/>
        </p:blipFill>
        <p:spPr bwMode="auto">
          <a:xfrm>
            <a:off x="6195287" y="3325573"/>
            <a:ext cx="505083" cy="7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DE23A13-46B7-097E-1384-B0546C863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4" t="21095" r="28234" b="18679"/>
          <a:stretch/>
        </p:blipFill>
        <p:spPr bwMode="auto">
          <a:xfrm>
            <a:off x="9491905" y="3325573"/>
            <a:ext cx="502920" cy="7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B153C2FA-CB6F-E1F8-B556-358D84B66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17743" r="8060" b="15577"/>
          <a:stretch/>
        </p:blipFill>
        <p:spPr bwMode="auto">
          <a:xfrm>
            <a:off x="3144449" y="3302170"/>
            <a:ext cx="344662" cy="81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ee First Aid Kit SVG, PNG Icon, Symbol. Download Image.">
            <a:extLst>
              <a:ext uri="{FF2B5EF4-FFF2-40B4-BE49-F238E27FC236}">
                <a16:creationId xmlns:a16="http://schemas.microsoft.com/office/drawing/2014/main" id="{89A7436E-0B7B-CDC7-D8C0-6F345085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8A55A27B-A55A-DC64-A951-F56A86944ABE}"/>
              </a:ext>
            </a:extLst>
          </p:cNvPr>
          <p:cNvSpPr txBox="1"/>
          <p:nvPr/>
        </p:nvSpPr>
        <p:spPr>
          <a:xfrm>
            <a:off x="9760808" y="1138248"/>
            <a:ext cx="137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Confusion</a:t>
            </a:r>
          </a:p>
          <a:p>
            <a:pPr algn="ctr"/>
            <a:r>
              <a:rPr lang="en-US" sz="1600" dirty="0"/>
              <a:t>Fatigue</a:t>
            </a:r>
            <a:endParaRPr lang="da-DK" sz="1600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5B4A9CF-FADD-6430-A817-D5625FE2237D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8707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138D6-6DC0-8C4D-C4DF-C92966F7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4201547C-9047-C836-A27E-A3E56277B994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#2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0D04956-17CC-5892-FA21-E6AA8F3FDD0F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Refresh every 10 minutes</a:t>
            </a:r>
            <a:endParaRPr lang="en-US" sz="3200" b="1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2F3568A-2E47-3649-E2F9-03DFDB415BFB}"/>
              </a:ext>
            </a:extLst>
          </p:cNvPr>
          <p:cNvSpPr txBox="1"/>
          <p:nvPr/>
        </p:nvSpPr>
        <p:spPr>
          <a:xfrm>
            <a:off x="1871665" y="1096951"/>
            <a:ext cx="4828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you must refresh </a:t>
            </a:r>
            <a:r>
              <a:rPr lang="en-US" dirty="0"/>
              <a:t>rhythm often, or </a:t>
            </a:r>
            <a:r>
              <a:rPr lang="en-US" sz="1800" dirty="0"/>
              <a:t>attention will decay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52875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EE80E-398B-65AE-9A6B-613F15FC2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A3B6A4C-7773-D004-F56C-361676E373F0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#2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8D6F863-6BF2-C009-604D-E2D891FD6E7A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Refresh every 10 minutes</a:t>
            </a:r>
            <a:endParaRPr lang="en-US" sz="3200" b="1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73A40E4-023D-E6F7-0ED9-A92486643CCF}"/>
              </a:ext>
            </a:extLst>
          </p:cNvPr>
          <p:cNvSpPr txBox="1"/>
          <p:nvPr/>
        </p:nvSpPr>
        <p:spPr>
          <a:xfrm>
            <a:off x="1871665" y="1096951"/>
            <a:ext cx="4828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you must refresh </a:t>
            </a:r>
            <a:r>
              <a:rPr lang="en-US" dirty="0"/>
              <a:t>rhythm often, or </a:t>
            </a:r>
            <a:r>
              <a:rPr lang="en-US" sz="1800" dirty="0"/>
              <a:t>attention will decay</a:t>
            </a:r>
            <a:endParaRPr lang="da-DK" sz="1800" dirty="0"/>
          </a:p>
        </p:txBody>
      </p:sp>
      <p:pic>
        <p:nvPicPr>
          <p:cNvPr id="2" name="Picture 2" descr="Free First Aid Kit SVG, PNG Icon, Symbol. Download Image.">
            <a:extLst>
              <a:ext uri="{FF2B5EF4-FFF2-40B4-BE49-F238E27FC236}">
                <a16:creationId xmlns:a16="http://schemas.microsoft.com/office/drawing/2014/main" id="{1C0A20C7-2F24-A44D-DC3D-CBE48E74F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83B73E3-7B41-7EBB-FFDB-7996441A6403}"/>
              </a:ext>
            </a:extLst>
          </p:cNvPr>
          <p:cNvSpPr txBox="1"/>
          <p:nvPr/>
        </p:nvSpPr>
        <p:spPr>
          <a:xfrm>
            <a:off x="9687017" y="1081923"/>
            <a:ext cx="154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Mental drifting</a:t>
            </a:r>
          </a:p>
          <a:p>
            <a:pPr algn="ctr"/>
            <a:r>
              <a:rPr lang="en-US" sz="1600" dirty="0"/>
              <a:t> </a:t>
            </a:r>
            <a:endParaRPr lang="da-DK" sz="16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4126D00-3ECE-5A2E-5F3F-03D5808A3661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024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1FBB5-3361-2C4E-7021-17BB6311E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5C9CFF0-DE7F-CA96-F1C1-7098E815A598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#2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pic>
        <p:nvPicPr>
          <p:cNvPr id="13314" name="Picture 2" descr="Free First Aid Kit SVG, PNG Icon, Symbol. Download Image.">
            <a:extLst>
              <a:ext uri="{FF2B5EF4-FFF2-40B4-BE49-F238E27FC236}">
                <a16:creationId xmlns:a16="http://schemas.microsoft.com/office/drawing/2014/main" id="{032903D2-A315-14EE-A970-B71DA033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81637D6-F428-85B2-1710-7163560F782A}"/>
              </a:ext>
            </a:extLst>
          </p:cNvPr>
          <p:cNvSpPr txBox="1"/>
          <p:nvPr/>
        </p:nvSpPr>
        <p:spPr>
          <a:xfrm>
            <a:off x="9687017" y="1081923"/>
            <a:ext cx="154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Mental drifting</a:t>
            </a:r>
          </a:p>
          <a:p>
            <a:pPr algn="ctr"/>
            <a:r>
              <a:rPr lang="en-US" sz="1600" dirty="0"/>
              <a:t> </a:t>
            </a:r>
            <a:endParaRPr lang="da-DK" sz="16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861DF1F-40DF-80CD-3360-FF6577441B49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DB7BD9C-71D9-011B-AB6F-B87A1A8F9360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Refresh every 10 minutes</a:t>
            </a:r>
            <a:endParaRPr lang="en-US" sz="3200" b="1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BEC90D1-F890-A1AD-682B-D6CEC2C4E775}"/>
              </a:ext>
            </a:extLst>
          </p:cNvPr>
          <p:cNvSpPr txBox="1"/>
          <p:nvPr/>
        </p:nvSpPr>
        <p:spPr>
          <a:xfrm>
            <a:off x="1871665" y="1096951"/>
            <a:ext cx="4828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you must refresh </a:t>
            </a:r>
            <a:r>
              <a:rPr lang="en-US" dirty="0"/>
              <a:t>rhythm often, or </a:t>
            </a:r>
            <a:r>
              <a:rPr lang="en-US" sz="1800" dirty="0"/>
              <a:t>attention will decay</a:t>
            </a:r>
            <a:endParaRPr lang="da-DK" sz="1800" dirty="0"/>
          </a:p>
        </p:txBody>
      </p:sp>
      <p:sp>
        <p:nvSpPr>
          <p:cNvPr id="13" name="Taleboble: rektangel med afrundede hjørner 12">
            <a:extLst>
              <a:ext uri="{FF2B5EF4-FFF2-40B4-BE49-F238E27FC236}">
                <a16:creationId xmlns:a16="http://schemas.microsoft.com/office/drawing/2014/main" id="{F9406F40-F315-340B-99FD-7EF7FBB693AC}"/>
              </a:ext>
            </a:extLst>
          </p:cNvPr>
          <p:cNvSpPr/>
          <p:nvPr/>
        </p:nvSpPr>
        <p:spPr>
          <a:xfrm>
            <a:off x="1871664" y="2450248"/>
            <a:ext cx="2719388" cy="831174"/>
          </a:xfrm>
          <a:prstGeom prst="wedgeRoundRectCallout">
            <a:avLst>
              <a:gd name="adj1" fmla="val -6918"/>
              <a:gd name="adj2" fmla="val 74676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6A97DA0-A53A-33B1-059E-CD744959641F}"/>
              </a:ext>
            </a:extLst>
          </p:cNvPr>
          <p:cNvSpPr txBox="1"/>
          <p:nvPr/>
        </p:nvSpPr>
        <p:spPr>
          <a:xfrm>
            <a:off x="1951878" y="254210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“The meeting agenda 60 minutes of download – interaction is if time allows”</a:t>
            </a:r>
            <a:endParaRPr lang="da-DK" sz="12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EB0AF07-4F12-2506-1162-0B478931E681}"/>
              </a:ext>
            </a:extLst>
          </p:cNvPr>
          <p:cNvSpPr txBox="1"/>
          <p:nvPr/>
        </p:nvSpPr>
        <p:spPr>
          <a:xfrm>
            <a:off x="8609756" y="2579090"/>
            <a:ext cx="215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“We have been in this breakout for… how long??”</a:t>
            </a:r>
            <a:endParaRPr lang="da-DK" sz="1200" dirty="0"/>
          </a:p>
        </p:txBody>
      </p:sp>
      <p:sp>
        <p:nvSpPr>
          <p:cNvPr id="22" name="Taleboble: rektangel med afrundede hjørner 21">
            <a:extLst>
              <a:ext uri="{FF2B5EF4-FFF2-40B4-BE49-F238E27FC236}">
                <a16:creationId xmlns:a16="http://schemas.microsoft.com/office/drawing/2014/main" id="{8FAF479E-89B8-8E88-3196-41756AB6CC2C}"/>
              </a:ext>
            </a:extLst>
          </p:cNvPr>
          <p:cNvSpPr/>
          <p:nvPr/>
        </p:nvSpPr>
        <p:spPr>
          <a:xfrm>
            <a:off x="5099494" y="2443143"/>
            <a:ext cx="2719388" cy="831174"/>
          </a:xfrm>
          <a:prstGeom prst="wedgeRoundRectCallout">
            <a:avLst>
              <a:gd name="adj1" fmla="val 11366"/>
              <a:gd name="adj2" fmla="val 72919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aleboble: rektangel med afrundede hjørner 22">
            <a:extLst>
              <a:ext uri="{FF2B5EF4-FFF2-40B4-BE49-F238E27FC236}">
                <a16:creationId xmlns:a16="http://schemas.microsoft.com/office/drawing/2014/main" id="{40316A44-70F9-E7B4-0F68-63AE1E74A42E}"/>
              </a:ext>
            </a:extLst>
          </p:cNvPr>
          <p:cNvSpPr/>
          <p:nvPr/>
        </p:nvSpPr>
        <p:spPr>
          <a:xfrm>
            <a:off x="8327324" y="2450248"/>
            <a:ext cx="2719388" cy="831174"/>
          </a:xfrm>
          <a:prstGeom prst="wedgeRoundRectCallout">
            <a:avLst>
              <a:gd name="adj1" fmla="val -8740"/>
              <a:gd name="adj2" fmla="val 75134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4" name="Picture 2" descr="Exclamation mark caution danger sign icon isolate on white background |  Premium Vector">
            <a:extLst>
              <a:ext uri="{FF2B5EF4-FFF2-40B4-BE49-F238E27FC236}">
                <a16:creationId xmlns:a16="http://schemas.microsoft.com/office/drawing/2014/main" id="{56C4D10F-EC51-91DB-6290-19C7C3492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7" y="2374645"/>
            <a:ext cx="927525" cy="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850E1389-D613-C4B9-B984-50DF48317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r="72511" b="16035"/>
          <a:stretch/>
        </p:blipFill>
        <p:spPr bwMode="auto">
          <a:xfrm>
            <a:off x="6195287" y="3325573"/>
            <a:ext cx="505083" cy="7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147D4354-1359-0C03-798C-268D4B772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4" t="21095" r="28234" b="18679"/>
          <a:stretch/>
        </p:blipFill>
        <p:spPr bwMode="auto">
          <a:xfrm>
            <a:off x="9491905" y="3325573"/>
            <a:ext cx="502920" cy="7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kstfelt 37">
            <a:extLst>
              <a:ext uri="{FF2B5EF4-FFF2-40B4-BE49-F238E27FC236}">
                <a16:creationId xmlns:a16="http://schemas.microsoft.com/office/drawing/2014/main" id="{C8FB3BA4-5A3A-E1CF-C8CD-8ABDCA3D1B50}"/>
              </a:ext>
            </a:extLst>
          </p:cNvPr>
          <p:cNvSpPr txBox="1"/>
          <p:nvPr/>
        </p:nvSpPr>
        <p:spPr>
          <a:xfrm>
            <a:off x="5200958" y="2515241"/>
            <a:ext cx="249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“What started as a check-in turned into Donnas 25-minute hobby horse parade”</a:t>
            </a:r>
            <a:endParaRPr lang="da-DK" sz="1200" dirty="0"/>
          </a:p>
        </p:txBody>
      </p:sp>
      <p:pic>
        <p:nvPicPr>
          <p:cNvPr id="43" name="Picture 8" descr="Genereret billede">
            <a:extLst>
              <a:ext uri="{FF2B5EF4-FFF2-40B4-BE49-F238E27FC236}">
                <a16:creationId xmlns:a16="http://schemas.microsoft.com/office/drawing/2014/main" id="{E9257F48-E167-2989-8CB6-CAF3DE494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 r="75170" b="17926"/>
          <a:stretch/>
        </p:blipFill>
        <p:spPr bwMode="auto">
          <a:xfrm>
            <a:off x="3095426" y="3373278"/>
            <a:ext cx="3683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44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8CA97-C036-F4D4-FC41-4A2D79DD4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A9C99C3-74C4-E2AB-1E26-6C902BF96067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#2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pic>
        <p:nvPicPr>
          <p:cNvPr id="13314" name="Picture 2" descr="Free First Aid Kit SVG, PNG Icon, Symbol. Download Image.">
            <a:extLst>
              <a:ext uri="{FF2B5EF4-FFF2-40B4-BE49-F238E27FC236}">
                <a16:creationId xmlns:a16="http://schemas.microsoft.com/office/drawing/2014/main" id="{B8502340-2B57-404B-338C-433E3B694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807A8C1-5F3A-4822-98A5-E5881BD212F3}"/>
              </a:ext>
            </a:extLst>
          </p:cNvPr>
          <p:cNvSpPr txBox="1"/>
          <p:nvPr/>
        </p:nvSpPr>
        <p:spPr>
          <a:xfrm>
            <a:off x="9687017" y="1081923"/>
            <a:ext cx="154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Mental drifting</a:t>
            </a:r>
          </a:p>
          <a:p>
            <a:pPr algn="ctr"/>
            <a:r>
              <a:rPr lang="en-US" sz="1600" dirty="0"/>
              <a:t> </a:t>
            </a:r>
            <a:endParaRPr lang="da-DK" sz="1600" dirty="0"/>
          </a:p>
        </p:txBody>
      </p:sp>
      <p:pic>
        <p:nvPicPr>
          <p:cNvPr id="13318" name="Picture 6" descr="Recommendation Icons - Free SVG &amp; PNG Recommendation Images ...">
            <a:extLst>
              <a:ext uri="{FF2B5EF4-FFF2-40B4-BE49-F238E27FC236}">
                <a16:creationId xmlns:a16="http://schemas.microsoft.com/office/drawing/2014/main" id="{68A882FC-253D-139B-55CD-57DA9945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4" y="4700946"/>
            <a:ext cx="1055445" cy="10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27A1AC2F-AB80-8608-B37D-9BA49408EEE5}"/>
              </a:ext>
            </a:extLst>
          </p:cNvPr>
          <p:cNvSpPr/>
          <p:nvPr/>
        </p:nvSpPr>
        <p:spPr>
          <a:xfrm>
            <a:off x="1789510" y="4388108"/>
            <a:ext cx="2980133" cy="174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61A35FC-3627-E65B-E400-6BC1DF197A06}"/>
              </a:ext>
            </a:extLst>
          </p:cNvPr>
          <p:cNvSpPr/>
          <p:nvPr/>
        </p:nvSpPr>
        <p:spPr>
          <a:xfrm>
            <a:off x="4957764" y="4388108"/>
            <a:ext cx="2980133" cy="1745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09C3D5-8915-6314-AA49-FECE35127ED4}"/>
              </a:ext>
            </a:extLst>
          </p:cNvPr>
          <p:cNvSpPr/>
          <p:nvPr/>
        </p:nvSpPr>
        <p:spPr>
          <a:xfrm>
            <a:off x="8126017" y="4388107"/>
            <a:ext cx="2980133" cy="1745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D06CBCFE-22EB-F58F-DAB5-24538C26C16B}"/>
              </a:ext>
            </a:extLst>
          </p:cNvPr>
          <p:cNvSpPr txBox="1"/>
          <p:nvPr/>
        </p:nvSpPr>
        <p:spPr>
          <a:xfrm>
            <a:off x="1941091" y="5017438"/>
            <a:ext cx="2685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Make sure there are changes of scene every 5-10 min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Think in energy shifts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New task </a:t>
            </a:r>
            <a:r>
              <a:rPr lang="en-US" sz="1200" dirty="0">
                <a:sym typeface="Wingdings" panose="05000000000000000000" pitchFamily="2" charset="2"/>
              </a:rPr>
              <a:t> new mode (chat, poll, discussion, breakout)</a:t>
            </a:r>
            <a:endParaRPr lang="en-US" sz="1200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96F787CD-1B47-8231-0E62-FDFB9200C310}"/>
              </a:ext>
            </a:extLst>
          </p:cNvPr>
          <p:cNvSpPr txBox="1"/>
          <p:nvPr/>
        </p:nvSpPr>
        <p:spPr>
          <a:xfrm>
            <a:off x="1941092" y="4523427"/>
            <a:ext cx="200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REVIEW YOUR MEETING DESIGN</a:t>
            </a:r>
            <a:endParaRPr lang="da-DK" sz="1400" b="1"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65C4BF53-2057-6860-FEFD-2F5071FB441D}"/>
              </a:ext>
            </a:extLst>
          </p:cNvPr>
          <p:cNvSpPr txBox="1"/>
          <p:nvPr/>
        </p:nvSpPr>
        <p:spPr>
          <a:xfrm>
            <a:off x="5055171" y="4488359"/>
            <a:ext cx="24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BALANCE ACTIVE AND PASSIVE MOMENTS</a:t>
            </a:r>
            <a:endParaRPr lang="da-DK" sz="1400" b="1" dirty="0"/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06821587-6E4D-7DBB-A1BB-635844608164}"/>
              </a:ext>
            </a:extLst>
          </p:cNvPr>
          <p:cNvSpPr txBox="1"/>
          <p:nvPr/>
        </p:nvSpPr>
        <p:spPr>
          <a:xfrm>
            <a:off x="5045765" y="5017438"/>
            <a:ext cx="280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Alternate between listening, doing and sharing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549796A0-BB13-8CF8-33C9-469D22659582}"/>
              </a:ext>
            </a:extLst>
          </p:cNvPr>
          <p:cNvSpPr txBox="1"/>
          <p:nvPr/>
        </p:nvSpPr>
        <p:spPr>
          <a:xfrm>
            <a:off x="8208457" y="5017438"/>
            <a:ext cx="2566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Include a break every hour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Think of micro breaks – even 30 seconds of stretching or pausing resets focus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D8ED35DA-8E86-508B-D5E4-1C4894C58B86}"/>
              </a:ext>
            </a:extLst>
          </p:cNvPr>
          <p:cNvSpPr txBox="1"/>
          <p:nvPr/>
        </p:nvSpPr>
        <p:spPr>
          <a:xfrm>
            <a:off x="8239516" y="4564562"/>
            <a:ext cx="253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REMEMBER BREAKS</a:t>
            </a:r>
            <a:endParaRPr lang="da-DK" sz="1400" b="1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EBE1EF5-02DC-A649-BAD2-F0297635B1D5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9856810-ADDA-F2CE-8024-1ABB55A834C8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Refresh every 10 minutes</a:t>
            </a:r>
            <a:endParaRPr lang="en-US" sz="3200" b="1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4821F40-84F6-3B26-072E-2455A3B10823}"/>
              </a:ext>
            </a:extLst>
          </p:cNvPr>
          <p:cNvSpPr txBox="1"/>
          <p:nvPr/>
        </p:nvSpPr>
        <p:spPr>
          <a:xfrm>
            <a:off x="1871665" y="1096951"/>
            <a:ext cx="4828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you must refresh </a:t>
            </a:r>
            <a:r>
              <a:rPr lang="en-US" dirty="0"/>
              <a:t>rhythm often, or </a:t>
            </a:r>
            <a:r>
              <a:rPr lang="en-US" sz="1800" dirty="0"/>
              <a:t>attention will decay</a:t>
            </a:r>
            <a:endParaRPr lang="da-DK" sz="1800" dirty="0"/>
          </a:p>
        </p:txBody>
      </p:sp>
      <p:sp>
        <p:nvSpPr>
          <p:cNvPr id="13" name="Taleboble: rektangel med afrundede hjørner 12">
            <a:extLst>
              <a:ext uri="{FF2B5EF4-FFF2-40B4-BE49-F238E27FC236}">
                <a16:creationId xmlns:a16="http://schemas.microsoft.com/office/drawing/2014/main" id="{EC51980A-BE2D-E799-8DEF-45E904F80CDD}"/>
              </a:ext>
            </a:extLst>
          </p:cNvPr>
          <p:cNvSpPr/>
          <p:nvPr/>
        </p:nvSpPr>
        <p:spPr>
          <a:xfrm>
            <a:off x="1871664" y="2450248"/>
            <a:ext cx="2719388" cy="831174"/>
          </a:xfrm>
          <a:prstGeom prst="wedgeRoundRectCallout">
            <a:avLst>
              <a:gd name="adj1" fmla="val -6918"/>
              <a:gd name="adj2" fmla="val 74676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F8F3A10-4D8C-B1B3-5874-AA30AD25C0F2}"/>
              </a:ext>
            </a:extLst>
          </p:cNvPr>
          <p:cNvSpPr txBox="1"/>
          <p:nvPr/>
        </p:nvSpPr>
        <p:spPr>
          <a:xfrm>
            <a:off x="1951878" y="254210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“The meeting agenda 60 minutes of download – interaction is if time allows”</a:t>
            </a:r>
            <a:endParaRPr lang="da-DK" sz="12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5F532B26-D356-6A26-F4BA-22C55328DEB0}"/>
              </a:ext>
            </a:extLst>
          </p:cNvPr>
          <p:cNvSpPr txBox="1"/>
          <p:nvPr/>
        </p:nvSpPr>
        <p:spPr>
          <a:xfrm>
            <a:off x="8609756" y="2579090"/>
            <a:ext cx="215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“We have been in this breakout for… how long??”</a:t>
            </a:r>
            <a:endParaRPr lang="da-DK" sz="1200" dirty="0"/>
          </a:p>
        </p:txBody>
      </p:sp>
      <p:sp>
        <p:nvSpPr>
          <p:cNvPr id="22" name="Taleboble: rektangel med afrundede hjørner 21">
            <a:extLst>
              <a:ext uri="{FF2B5EF4-FFF2-40B4-BE49-F238E27FC236}">
                <a16:creationId xmlns:a16="http://schemas.microsoft.com/office/drawing/2014/main" id="{0C5221D0-76E0-EFCB-97BC-6253741BC669}"/>
              </a:ext>
            </a:extLst>
          </p:cNvPr>
          <p:cNvSpPr/>
          <p:nvPr/>
        </p:nvSpPr>
        <p:spPr>
          <a:xfrm>
            <a:off x="5099494" y="2443143"/>
            <a:ext cx="2719388" cy="831174"/>
          </a:xfrm>
          <a:prstGeom prst="wedgeRoundRectCallout">
            <a:avLst>
              <a:gd name="adj1" fmla="val 11366"/>
              <a:gd name="adj2" fmla="val 72919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aleboble: rektangel med afrundede hjørner 22">
            <a:extLst>
              <a:ext uri="{FF2B5EF4-FFF2-40B4-BE49-F238E27FC236}">
                <a16:creationId xmlns:a16="http://schemas.microsoft.com/office/drawing/2014/main" id="{80F4495A-C812-7E33-8108-25CF04E1B643}"/>
              </a:ext>
            </a:extLst>
          </p:cNvPr>
          <p:cNvSpPr/>
          <p:nvPr/>
        </p:nvSpPr>
        <p:spPr>
          <a:xfrm>
            <a:off x="8327324" y="2450248"/>
            <a:ext cx="2719388" cy="831174"/>
          </a:xfrm>
          <a:prstGeom prst="wedgeRoundRectCallout">
            <a:avLst>
              <a:gd name="adj1" fmla="val -8740"/>
              <a:gd name="adj2" fmla="val 75134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4" name="Picture 2" descr="Exclamation mark caution danger sign icon isolate on white background |  Premium Vector">
            <a:extLst>
              <a:ext uri="{FF2B5EF4-FFF2-40B4-BE49-F238E27FC236}">
                <a16:creationId xmlns:a16="http://schemas.microsoft.com/office/drawing/2014/main" id="{9FEC2BB2-E1D9-AD7B-0D79-12725F56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7" y="2374645"/>
            <a:ext cx="927525" cy="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0A76794F-FDA8-2D1D-BEE5-BFA00E147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r="72511" b="16035"/>
          <a:stretch/>
        </p:blipFill>
        <p:spPr bwMode="auto">
          <a:xfrm>
            <a:off x="6195287" y="3325573"/>
            <a:ext cx="505083" cy="7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AA0A738-101F-37A5-037D-1F9DE2824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4" t="21095" r="28234" b="18679"/>
          <a:stretch/>
        </p:blipFill>
        <p:spPr bwMode="auto">
          <a:xfrm>
            <a:off x="9491905" y="3325573"/>
            <a:ext cx="502920" cy="7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kstfelt 37">
            <a:extLst>
              <a:ext uri="{FF2B5EF4-FFF2-40B4-BE49-F238E27FC236}">
                <a16:creationId xmlns:a16="http://schemas.microsoft.com/office/drawing/2014/main" id="{FCB1717E-83DA-6DE0-C894-C6746FC5A8AC}"/>
              </a:ext>
            </a:extLst>
          </p:cNvPr>
          <p:cNvSpPr txBox="1"/>
          <p:nvPr/>
        </p:nvSpPr>
        <p:spPr>
          <a:xfrm>
            <a:off x="5200958" y="2515241"/>
            <a:ext cx="249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“What started as a check-in turned into Donnas 25-minute hobby horse parade”</a:t>
            </a:r>
            <a:endParaRPr lang="da-DK" sz="1200" dirty="0"/>
          </a:p>
        </p:txBody>
      </p:sp>
      <p:pic>
        <p:nvPicPr>
          <p:cNvPr id="43" name="Picture 8" descr="Genereret billede">
            <a:extLst>
              <a:ext uri="{FF2B5EF4-FFF2-40B4-BE49-F238E27FC236}">
                <a16:creationId xmlns:a16="http://schemas.microsoft.com/office/drawing/2014/main" id="{7C1E8715-E2D2-B1CB-E574-5DA7444E0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 r="75170" b="17926"/>
          <a:stretch/>
        </p:blipFill>
        <p:spPr bwMode="auto">
          <a:xfrm>
            <a:off x="3095426" y="3373278"/>
            <a:ext cx="3683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8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2D073-9B61-9206-C6D3-6A0B2E9C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17299C0-83F7-4284-5B9D-E5FC4A61E0F8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#3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B89659F-BF77-B343-6BF1-EEB728376D6D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Design for contribution</a:t>
            </a:r>
            <a:endParaRPr lang="en-US" sz="3200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A1C1B45-2EE6-034A-D6FE-E61F522615BF}"/>
              </a:ext>
            </a:extLst>
          </p:cNvPr>
          <p:cNvSpPr txBox="1"/>
          <p:nvPr/>
        </p:nvSpPr>
        <p:spPr>
          <a:xfrm>
            <a:off x="1871664" y="1096951"/>
            <a:ext cx="58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if you don’t design for contribution, you invite to passivity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619905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1D256-E611-D99A-4487-5A021984F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B27CA4BA-4DAC-0477-10A2-1AB3BE98F658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#3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pic>
        <p:nvPicPr>
          <p:cNvPr id="15" name="Picture 2" descr="Free First Aid Kit SVG, PNG Icon, Symbol. Download Image.">
            <a:extLst>
              <a:ext uri="{FF2B5EF4-FFF2-40B4-BE49-F238E27FC236}">
                <a16:creationId xmlns:a16="http://schemas.microsoft.com/office/drawing/2014/main" id="{59C3D2E3-9C23-D833-1C48-333EC4842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9A3D84A8-A935-55EC-3825-52F7D6656E16}"/>
              </a:ext>
            </a:extLst>
          </p:cNvPr>
          <p:cNvSpPr txBox="1"/>
          <p:nvPr/>
        </p:nvSpPr>
        <p:spPr>
          <a:xfrm>
            <a:off x="9709453" y="1098488"/>
            <a:ext cx="154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Mental drifting </a:t>
            </a:r>
          </a:p>
          <a:p>
            <a:pPr algn="ctr"/>
            <a:r>
              <a:rPr lang="en-US" sz="1600" dirty="0"/>
              <a:t>Passivity</a:t>
            </a:r>
            <a:endParaRPr lang="da-DK" sz="16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B0CE616-4279-2304-7813-B4C278A5D6C9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6EA70B0-28E4-1B97-C1C3-4831700471ED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Design for contribution</a:t>
            </a:r>
            <a:endParaRPr lang="en-US" sz="3200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5C34FDF-3BC9-32E1-4793-D7165F57FFC4}"/>
              </a:ext>
            </a:extLst>
          </p:cNvPr>
          <p:cNvSpPr txBox="1"/>
          <p:nvPr/>
        </p:nvSpPr>
        <p:spPr>
          <a:xfrm>
            <a:off x="1871664" y="1096951"/>
            <a:ext cx="58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if you don’t design for contribution, you invite to passivity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08685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E3933C3-A264-C9B2-8194-97A3C5250294}"/>
              </a:ext>
            </a:extLst>
          </p:cNvPr>
          <p:cNvSpPr txBox="1">
            <a:spLocks/>
          </p:cNvSpPr>
          <p:nvPr/>
        </p:nvSpPr>
        <p:spPr>
          <a:xfrm>
            <a:off x="836706" y="535894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Syndicate Black" panose="00000A00000000000000" pitchFamily="50" charset="0"/>
              </a:rPr>
              <a:t>After this presentation,</a:t>
            </a:r>
            <a:endParaRPr lang="da-DK" sz="3600" dirty="0">
              <a:latin typeface="Syndicate Black" panose="00000A00000000000000" pitchFamily="50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2279FA7-84C2-9090-ADE3-80E91C23C4F6}"/>
              </a:ext>
            </a:extLst>
          </p:cNvPr>
          <p:cNvSpPr txBox="1"/>
          <p:nvPr/>
        </p:nvSpPr>
        <p:spPr>
          <a:xfrm>
            <a:off x="1055076" y="1861457"/>
            <a:ext cx="854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Syndicate Black" panose="00000A00000000000000" pitchFamily="50" charset="0"/>
              </a:rPr>
              <a:t>You will understand</a:t>
            </a:r>
            <a:endParaRPr lang="da-DK" sz="2800" dirty="0">
              <a:solidFill>
                <a:schemeClr val="bg1"/>
              </a:solidFill>
              <a:highlight>
                <a:srgbClr val="000000"/>
              </a:highlight>
              <a:latin typeface="Syndicate Black" panose="00000A00000000000000" pitchFamily="50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8749FF0-AAC1-C1F7-1AA6-1CF18299EC29}"/>
              </a:ext>
            </a:extLst>
          </p:cNvPr>
          <p:cNvSpPr txBox="1"/>
          <p:nvPr/>
        </p:nvSpPr>
        <p:spPr>
          <a:xfrm>
            <a:off x="2054469" y="3822566"/>
            <a:ext cx="4756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Syndicate Black" panose="00000A00000000000000" pitchFamily="50" charset="0"/>
              </a:rPr>
              <a:t>why it is not your fault</a:t>
            </a:r>
            <a:endParaRPr lang="da-DK" sz="2800" dirty="0">
              <a:solidFill>
                <a:schemeClr val="bg1"/>
              </a:solidFill>
              <a:highlight>
                <a:srgbClr val="000000"/>
              </a:highlight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09B7C9F-E9C9-5261-8129-198A15FAEB04}"/>
              </a:ext>
            </a:extLst>
          </p:cNvPr>
          <p:cNvSpPr txBox="1"/>
          <p:nvPr/>
        </p:nvSpPr>
        <p:spPr>
          <a:xfrm>
            <a:off x="2054469" y="4411765"/>
            <a:ext cx="7179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Syndicate Black" panose="00000A00000000000000" pitchFamily="50" charset="0"/>
              </a:rPr>
              <a:t>what you can do to counteract it and create more real connection</a:t>
            </a:r>
            <a:endParaRPr lang="da-DK" sz="2800" dirty="0">
              <a:solidFill>
                <a:schemeClr val="bg1"/>
              </a:solidFill>
              <a:highlight>
                <a:srgbClr val="000000"/>
              </a:highlight>
              <a:latin typeface="Syndicate Black" panose="00000A00000000000000" pitchFamily="50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6F30D7C-0324-A406-61EC-00F04648BADA}"/>
              </a:ext>
            </a:extLst>
          </p:cNvPr>
          <p:cNvSpPr txBox="1"/>
          <p:nvPr/>
        </p:nvSpPr>
        <p:spPr>
          <a:xfrm>
            <a:off x="2054469" y="2802480"/>
            <a:ext cx="70006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Syndicate Black" panose="00000A00000000000000" pitchFamily="50" charset="0"/>
              </a:rPr>
              <a:t>why you too (probably) struggle with online engagement</a:t>
            </a:r>
            <a:endParaRPr lang="da-DK" sz="28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BBC3B97-05AF-0F22-5676-EF702C7D6CB3}"/>
              </a:ext>
            </a:extLst>
          </p:cNvPr>
          <p:cNvSpPr/>
          <p:nvPr/>
        </p:nvSpPr>
        <p:spPr>
          <a:xfrm>
            <a:off x="1171819" y="2979619"/>
            <a:ext cx="637931" cy="59982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yndicate Black" panose="00000A00000000000000" pitchFamily="50" charset="0"/>
              </a:rPr>
              <a:t>1</a:t>
            </a:r>
            <a:r>
              <a:rPr lang="en-US" dirty="0"/>
              <a:t> </a:t>
            </a:r>
            <a:endParaRPr lang="da-DK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5783703-42DB-0905-5818-BBEE6E0D8FA1}"/>
              </a:ext>
            </a:extLst>
          </p:cNvPr>
          <p:cNvSpPr/>
          <p:nvPr/>
        </p:nvSpPr>
        <p:spPr>
          <a:xfrm>
            <a:off x="1171818" y="3756587"/>
            <a:ext cx="637931" cy="59982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yndicate Black" panose="00000A00000000000000" pitchFamily="50" charset="0"/>
              </a:rPr>
              <a:t>2</a:t>
            </a:r>
            <a:r>
              <a:rPr lang="en-US" dirty="0"/>
              <a:t> </a:t>
            </a:r>
            <a:endParaRPr lang="da-DK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05DA261-9A0B-5E93-2D35-321A84878D25}"/>
              </a:ext>
            </a:extLst>
          </p:cNvPr>
          <p:cNvSpPr/>
          <p:nvPr/>
        </p:nvSpPr>
        <p:spPr>
          <a:xfrm>
            <a:off x="1171817" y="4533555"/>
            <a:ext cx="637931" cy="59982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yndicate Black" panose="00000A00000000000000" pitchFamily="50" charset="0"/>
              </a:rPr>
              <a:t>3</a:t>
            </a:r>
            <a:r>
              <a:rPr lang="en-US" dirty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7502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70746-0E74-A153-4968-5100AC756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D01099F6-47E7-757C-1125-47F4EE463634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#3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pic>
        <p:nvPicPr>
          <p:cNvPr id="15" name="Picture 2" descr="Free First Aid Kit SVG, PNG Icon, Symbol. Download Image.">
            <a:extLst>
              <a:ext uri="{FF2B5EF4-FFF2-40B4-BE49-F238E27FC236}">
                <a16:creationId xmlns:a16="http://schemas.microsoft.com/office/drawing/2014/main" id="{5B07D898-1EE9-6352-D8F8-EA422D121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907CFF60-E0A1-4B17-8DE6-7BAC9CA26086}"/>
              </a:ext>
            </a:extLst>
          </p:cNvPr>
          <p:cNvSpPr txBox="1"/>
          <p:nvPr/>
        </p:nvSpPr>
        <p:spPr>
          <a:xfrm>
            <a:off x="9709453" y="1098488"/>
            <a:ext cx="154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Mental drifting </a:t>
            </a:r>
          </a:p>
          <a:p>
            <a:pPr algn="ctr"/>
            <a:r>
              <a:rPr lang="en-US" sz="1600" dirty="0"/>
              <a:t>Passivity</a:t>
            </a:r>
            <a:endParaRPr lang="da-DK" sz="16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AE53360-9CF5-83BA-D6DD-824026F1808F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DB008E1-4A8D-8F5D-0C4C-F0A2032CE64C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Design for contribution</a:t>
            </a:r>
            <a:endParaRPr lang="en-US" sz="3200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10489FD-E934-C455-F271-506813FA8981}"/>
              </a:ext>
            </a:extLst>
          </p:cNvPr>
          <p:cNvSpPr txBox="1"/>
          <p:nvPr/>
        </p:nvSpPr>
        <p:spPr>
          <a:xfrm>
            <a:off x="1871664" y="1096951"/>
            <a:ext cx="58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if you don’t design for contribution, you invite to passivity</a:t>
            </a:r>
            <a:endParaRPr lang="da-DK" sz="1800" dirty="0"/>
          </a:p>
        </p:txBody>
      </p:sp>
      <p:sp>
        <p:nvSpPr>
          <p:cNvPr id="5" name="Taleboble: rektangel med afrundede hjørner 4">
            <a:extLst>
              <a:ext uri="{FF2B5EF4-FFF2-40B4-BE49-F238E27FC236}">
                <a16:creationId xmlns:a16="http://schemas.microsoft.com/office/drawing/2014/main" id="{2CBC7DED-655F-590A-7A67-E1D8C2454F61}"/>
              </a:ext>
            </a:extLst>
          </p:cNvPr>
          <p:cNvSpPr/>
          <p:nvPr/>
        </p:nvSpPr>
        <p:spPr>
          <a:xfrm>
            <a:off x="1871664" y="2450248"/>
            <a:ext cx="2719388" cy="831174"/>
          </a:xfrm>
          <a:prstGeom prst="wedgeRoundRectCallout">
            <a:avLst>
              <a:gd name="adj1" fmla="val -6918"/>
              <a:gd name="adj2" fmla="val 74676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aleboble: rektangel med afrundede hjørner 21">
            <a:extLst>
              <a:ext uri="{FF2B5EF4-FFF2-40B4-BE49-F238E27FC236}">
                <a16:creationId xmlns:a16="http://schemas.microsoft.com/office/drawing/2014/main" id="{942155FF-C306-DDD2-4FC2-2A565AE8623B}"/>
              </a:ext>
            </a:extLst>
          </p:cNvPr>
          <p:cNvSpPr/>
          <p:nvPr/>
        </p:nvSpPr>
        <p:spPr>
          <a:xfrm>
            <a:off x="5099494" y="2443143"/>
            <a:ext cx="2719388" cy="831174"/>
          </a:xfrm>
          <a:prstGeom prst="wedgeRoundRectCallout">
            <a:avLst>
              <a:gd name="adj1" fmla="val 11366"/>
              <a:gd name="adj2" fmla="val 72919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aleboble: rektangel med afrundede hjørner 22">
            <a:extLst>
              <a:ext uri="{FF2B5EF4-FFF2-40B4-BE49-F238E27FC236}">
                <a16:creationId xmlns:a16="http://schemas.microsoft.com/office/drawing/2014/main" id="{AF3111F8-147C-CFF9-7F9D-32D2C18A2A45}"/>
              </a:ext>
            </a:extLst>
          </p:cNvPr>
          <p:cNvSpPr/>
          <p:nvPr/>
        </p:nvSpPr>
        <p:spPr>
          <a:xfrm>
            <a:off x="8327324" y="2450248"/>
            <a:ext cx="2719388" cy="831174"/>
          </a:xfrm>
          <a:prstGeom prst="wedgeRoundRectCallout">
            <a:avLst>
              <a:gd name="adj1" fmla="val -8740"/>
              <a:gd name="adj2" fmla="val 75134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4" name="Picture 2" descr="Exclamation mark caution danger sign icon isolate on white background |  Premium Vector">
            <a:extLst>
              <a:ext uri="{FF2B5EF4-FFF2-40B4-BE49-F238E27FC236}">
                <a16:creationId xmlns:a16="http://schemas.microsoft.com/office/drawing/2014/main" id="{FBE01C0D-1089-490F-32E0-3BE71274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7" y="2374645"/>
            <a:ext cx="927525" cy="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7E71173B-B00E-1CA5-144C-E3DC87867E11}"/>
              </a:ext>
            </a:extLst>
          </p:cNvPr>
          <p:cNvSpPr txBox="1"/>
          <p:nvPr/>
        </p:nvSpPr>
        <p:spPr>
          <a:xfrm>
            <a:off x="1972047" y="2587597"/>
            <a:ext cx="251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“Any questions or ideas? No?</a:t>
            </a:r>
            <a:br>
              <a:rPr lang="en-US" sz="1200" dirty="0"/>
            </a:br>
            <a:r>
              <a:rPr lang="en-US" sz="1200" dirty="0"/>
              <a:t>Ok, moving on then!”</a:t>
            </a:r>
            <a:endParaRPr lang="da-DK" sz="1200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7BFCCC4-40CA-FA17-4208-D768BDF33B80}"/>
              </a:ext>
            </a:extLst>
          </p:cNvPr>
          <p:cNvSpPr txBox="1"/>
          <p:nvPr/>
        </p:nvSpPr>
        <p:spPr>
          <a:xfrm>
            <a:off x="5285207" y="2542669"/>
            <a:ext cx="241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“I am sending you into breakouts – just talk about whatever inspired you”</a:t>
            </a:r>
            <a:endParaRPr lang="da-DK" sz="12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F603D6DE-9601-3EEE-5FEF-072044CA4AEA}"/>
              </a:ext>
            </a:extLst>
          </p:cNvPr>
          <p:cNvSpPr txBox="1"/>
          <p:nvPr/>
        </p:nvSpPr>
        <p:spPr>
          <a:xfrm>
            <a:off x="8465069" y="2515245"/>
            <a:ext cx="241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“We would really like your feedback. Please raise your hand at any point in time”</a:t>
            </a:r>
            <a:endParaRPr lang="da-DK" sz="1200" dirty="0"/>
          </a:p>
        </p:txBody>
      </p:sp>
      <p:pic>
        <p:nvPicPr>
          <p:cNvPr id="47" name="Picture 8" descr="Genereret billede">
            <a:extLst>
              <a:ext uri="{FF2B5EF4-FFF2-40B4-BE49-F238E27FC236}">
                <a16:creationId xmlns:a16="http://schemas.microsoft.com/office/drawing/2014/main" id="{45C281BF-1C7D-747A-C9B1-8CACE8899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9261" r="54620" b="17926"/>
          <a:stretch/>
        </p:blipFill>
        <p:spPr bwMode="auto">
          <a:xfrm>
            <a:off x="6345614" y="3351424"/>
            <a:ext cx="28956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Genereret billede">
            <a:extLst>
              <a:ext uri="{FF2B5EF4-FFF2-40B4-BE49-F238E27FC236}">
                <a16:creationId xmlns:a16="http://schemas.microsoft.com/office/drawing/2014/main" id="{0FB6ED3C-11A6-5836-AECF-EE92FA05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0" t="9261" r="25337" b="17926"/>
          <a:stretch/>
        </p:blipFill>
        <p:spPr bwMode="auto">
          <a:xfrm>
            <a:off x="9488136" y="3351424"/>
            <a:ext cx="43433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Genereret billede">
            <a:extLst>
              <a:ext uri="{FF2B5EF4-FFF2-40B4-BE49-F238E27FC236}">
                <a16:creationId xmlns:a16="http://schemas.microsoft.com/office/drawing/2014/main" id="{46E749EC-C555-2CA1-ACA7-5349AA5B5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6" t="9261" b="17926"/>
          <a:stretch/>
        </p:blipFill>
        <p:spPr bwMode="auto">
          <a:xfrm>
            <a:off x="3118256" y="3352961"/>
            <a:ext cx="39579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08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B8187-4E67-BB4C-40E3-3CB067C13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C49803AF-CA72-CE75-3A1D-3BA8F43BBC15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#3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pic>
        <p:nvPicPr>
          <p:cNvPr id="13318" name="Picture 6" descr="Recommendation Icons - Free SVG &amp; PNG Recommendation Images ...">
            <a:extLst>
              <a:ext uri="{FF2B5EF4-FFF2-40B4-BE49-F238E27FC236}">
                <a16:creationId xmlns:a16="http://schemas.microsoft.com/office/drawing/2014/main" id="{E7EC78A6-DC38-E2EF-A930-99593BCB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4" y="4700946"/>
            <a:ext cx="1055445" cy="10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61318583-17EE-4F3C-2AB4-C7E640BC5A61}"/>
              </a:ext>
            </a:extLst>
          </p:cNvPr>
          <p:cNvSpPr/>
          <p:nvPr/>
        </p:nvSpPr>
        <p:spPr>
          <a:xfrm>
            <a:off x="1789510" y="4388108"/>
            <a:ext cx="2980133" cy="174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98B9CD8-78AA-49D6-0E3B-0492D8D6E5AE}"/>
              </a:ext>
            </a:extLst>
          </p:cNvPr>
          <p:cNvSpPr/>
          <p:nvPr/>
        </p:nvSpPr>
        <p:spPr>
          <a:xfrm>
            <a:off x="4957764" y="4388108"/>
            <a:ext cx="2980133" cy="1745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5410584-1B35-3936-6CEC-E7F40425A634}"/>
              </a:ext>
            </a:extLst>
          </p:cNvPr>
          <p:cNvSpPr/>
          <p:nvPr/>
        </p:nvSpPr>
        <p:spPr>
          <a:xfrm>
            <a:off x="8126017" y="4388107"/>
            <a:ext cx="2980133" cy="1745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2852E5A3-6CC1-A1C2-737C-7D184A8F9EF2}"/>
              </a:ext>
            </a:extLst>
          </p:cNvPr>
          <p:cNvSpPr txBox="1"/>
          <p:nvPr/>
        </p:nvSpPr>
        <p:spPr>
          <a:xfrm>
            <a:off x="1972047" y="4519038"/>
            <a:ext cx="279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DESIGN PARTICIPATION INTO THE STRUCTURE</a:t>
            </a:r>
            <a:endParaRPr lang="da-DK" sz="1400" b="1" dirty="0"/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AE406BD2-B9F5-DBB4-ABDF-E3D297E37AB4}"/>
              </a:ext>
            </a:extLst>
          </p:cNvPr>
          <p:cNvSpPr txBox="1"/>
          <p:nvPr/>
        </p:nvSpPr>
        <p:spPr>
          <a:xfrm>
            <a:off x="1801768" y="5054872"/>
            <a:ext cx="2804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Make contribution the expected path, not a random bi-product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Active elements =&gt; passive ones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608AE013-D894-1896-9BCC-60457C1F49C7}"/>
              </a:ext>
            </a:extLst>
          </p:cNvPr>
          <p:cNvSpPr txBox="1"/>
          <p:nvPr/>
        </p:nvSpPr>
        <p:spPr>
          <a:xfrm>
            <a:off x="4980958" y="5054872"/>
            <a:ext cx="296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Establish participants as contributors as the first thing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Shift the power balance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Keep the exchange going!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3F2599D0-B7B4-27BF-1506-A9FF2DFC0857}"/>
              </a:ext>
            </a:extLst>
          </p:cNvPr>
          <p:cNvSpPr txBox="1"/>
          <p:nvPr/>
        </p:nvSpPr>
        <p:spPr>
          <a:xfrm>
            <a:off x="5042892" y="4519038"/>
            <a:ext cx="289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NORMALIZE EARLY CONTRIBUTION</a:t>
            </a:r>
            <a:endParaRPr lang="da-DK" sz="1400" b="1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ED7A90C-77DC-AC1F-0901-31368B8B9659}"/>
              </a:ext>
            </a:extLst>
          </p:cNvPr>
          <p:cNvSpPr txBox="1"/>
          <p:nvPr/>
        </p:nvSpPr>
        <p:spPr>
          <a:xfrm>
            <a:off x="8147644" y="5054872"/>
            <a:ext cx="268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Clear prompts, small asks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Make clear what the expected output is and what happens next</a:t>
            </a:r>
          </a:p>
        </p:txBody>
      </p:sp>
      <p:pic>
        <p:nvPicPr>
          <p:cNvPr id="15" name="Picture 2" descr="Free First Aid Kit SVG, PNG Icon, Symbol. Download Image.">
            <a:extLst>
              <a:ext uri="{FF2B5EF4-FFF2-40B4-BE49-F238E27FC236}">
                <a16:creationId xmlns:a16="http://schemas.microsoft.com/office/drawing/2014/main" id="{03637B6B-A772-BBF0-AC49-EDD6BE364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C5704B54-4462-0FE3-9A77-651C062321DA}"/>
              </a:ext>
            </a:extLst>
          </p:cNvPr>
          <p:cNvSpPr txBox="1"/>
          <p:nvPr/>
        </p:nvSpPr>
        <p:spPr>
          <a:xfrm>
            <a:off x="9709453" y="1098488"/>
            <a:ext cx="154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Mental drifting </a:t>
            </a:r>
          </a:p>
          <a:p>
            <a:pPr algn="ctr"/>
            <a:r>
              <a:rPr lang="en-US" sz="1600" dirty="0"/>
              <a:t>Passivity</a:t>
            </a:r>
            <a:endParaRPr lang="da-DK" sz="16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130A4E6-8F2D-F0CF-6955-89AD4E0C4711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075D1E0-ED1F-45EC-A552-5E2CADDCDC26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Design for contribution</a:t>
            </a:r>
            <a:endParaRPr lang="en-US" sz="3200" b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404E543-DD34-CA98-82C4-8C3D9403A122}"/>
              </a:ext>
            </a:extLst>
          </p:cNvPr>
          <p:cNvSpPr txBox="1"/>
          <p:nvPr/>
        </p:nvSpPr>
        <p:spPr>
          <a:xfrm>
            <a:off x="1871664" y="1096951"/>
            <a:ext cx="58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if you don’t design for contribution, you invite to passivity</a:t>
            </a:r>
            <a:endParaRPr lang="da-DK" sz="1800" dirty="0"/>
          </a:p>
        </p:txBody>
      </p:sp>
      <p:sp>
        <p:nvSpPr>
          <p:cNvPr id="5" name="Taleboble: rektangel med afrundede hjørner 4">
            <a:extLst>
              <a:ext uri="{FF2B5EF4-FFF2-40B4-BE49-F238E27FC236}">
                <a16:creationId xmlns:a16="http://schemas.microsoft.com/office/drawing/2014/main" id="{2F1105A0-AA5E-14D8-CDA5-1E4CD434F3C5}"/>
              </a:ext>
            </a:extLst>
          </p:cNvPr>
          <p:cNvSpPr/>
          <p:nvPr/>
        </p:nvSpPr>
        <p:spPr>
          <a:xfrm>
            <a:off x="1871664" y="2450248"/>
            <a:ext cx="2719388" cy="831174"/>
          </a:xfrm>
          <a:prstGeom prst="wedgeRoundRectCallout">
            <a:avLst>
              <a:gd name="adj1" fmla="val -6918"/>
              <a:gd name="adj2" fmla="val 74676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aleboble: rektangel med afrundede hjørner 21">
            <a:extLst>
              <a:ext uri="{FF2B5EF4-FFF2-40B4-BE49-F238E27FC236}">
                <a16:creationId xmlns:a16="http://schemas.microsoft.com/office/drawing/2014/main" id="{A2F325DA-0AEF-EE5B-F655-118F462A728F}"/>
              </a:ext>
            </a:extLst>
          </p:cNvPr>
          <p:cNvSpPr/>
          <p:nvPr/>
        </p:nvSpPr>
        <p:spPr>
          <a:xfrm>
            <a:off x="5099494" y="2443143"/>
            <a:ext cx="2719388" cy="831174"/>
          </a:xfrm>
          <a:prstGeom prst="wedgeRoundRectCallout">
            <a:avLst>
              <a:gd name="adj1" fmla="val 11366"/>
              <a:gd name="adj2" fmla="val 72919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aleboble: rektangel med afrundede hjørner 22">
            <a:extLst>
              <a:ext uri="{FF2B5EF4-FFF2-40B4-BE49-F238E27FC236}">
                <a16:creationId xmlns:a16="http://schemas.microsoft.com/office/drawing/2014/main" id="{26B73FA6-3F56-91B0-02F6-60612C5B0DA0}"/>
              </a:ext>
            </a:extLst>
          </p:cNvPr>
          <p:cNvSpPr/>
          <p:nvPr/>
        </p:nvSpPr>
        <p:spPr>
          <a:xfrm>
            <a:off x="8327324" y="2450248"/>
            <a:ext cx="2719388" cy="831174"/>
          </a:xfrm>
          <a:prstGeom prst="wedgeRoundRectCallout">
            <a:avLst>
              <a:gd name="adj1" fmla="val -8740"/>
              <a:gd name="adj2" fmla="val 75134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4" name="Picture 2" descr="Exclamation mark caution danger sign icon isolate on white background |  Premium Vector">
            <a:extLst>
              <a:ext uri="{FF2B5EF4-FFF2-40B4-BE49-F238E27FC236}">
                <a16:creationId xmlns:a16="http://schemas.microsoft.com/office/drawing/2014/main" id="{64AB407B-C9FC-9A5E-C9B5-086B40E7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7" y="2374645"/>
            <a:ext cx="927525" cy="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383955C8-8160-2C4C-3115-9D9867CEE2E3}"/>
              </a:ext>
            </a:extLst>
          </p:cNvPr>
          <p:cNvSpPr txBox="1"/>
          <p:nvPr/>
        </p:nvSpPr>
        <p:spPr>
          <a:xfrm>
            <a:off x="1972047" y="2587597"/>
            <a:ext cx="251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“Any questions or ideas? No?</a:t>
            </a:r>
            <a:br>
              <a:rPr lang="en-US" sz="1200" dirty="0"/>
            </a:br>
            <a:r>
              <a:rPr lang="en-US" sz="1200" dirty="0"/>
              <a:t>Ok, moving on then!”</a:t>
            </a:r>
            <a:endParaRPr lang="da-DK" sz="1200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6B3D6227-F2EC-3928-D730-D9FD75B16262}"/>
              </a:ext>
            </a:extLst>
          </p:cNvPr>
          <p:cNvSpPr txBox="1"/>
          <p:nvPr/>
        </p:nvSpPr>
        <p:spPr>
          <a:xfrm>
            <a:off x="5285207" y="2542669"/>
            <a:ext cx="241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“I am sending you into breakouts – just talk about whatever inspired you”</a:t>
            </a:r>
            <a:endParaRPr lang="da-DK" sz="12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1581694A-D1E8-B441-6B02-98E4AAA95C7B}"/>
              </a:ext>
            </a:extLst>
          </p:cNvPr>
          <p:cNvSpPr txBox="1"/>
          <p:nvPr/>
        </p:nvSpPr>
        <p:spPr>
          <a:xfrm>
            <a:off x="8465069" y="2515245"/>
            <a:ext cx="241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“We would really like your feedback. Please raise your hand at any point in time”</a:t>
            </a:r>
            <a:endParaRPr lang="da-DK" sz="1200" dirty="0"/>
          </a:p>
        </p:txBody>
      </p:sp>
      <p:pic>
        <p:nvPicPr>
          <p:cNvPr id="47" name="Picture 8" descr="Genereret billede">
            <a:extLst>
              <a:ext uri="{FF2B5EF4-FFF2-40B4-BE49-F238E27FC236}">
                <a16:creationId xmlns:a16="http://schemas.microsoft.com/office/drawing/2014/main" id="{469570E9-8E9B-85B0-C6FE-E7E0E5C4D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9261" r="54620" b="17926"/>
          <a:stretch/>
        </p:blipFill>
        <p:spPr bwMode="auto">
          <a:xfrm>
            <a:off x="6345614" y="3351424"/>
            <a:ext cx="28956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Genereret billede">
            <a:extLst>
              <a:ext uri="{FF2B5EF4-FFF2-40B4-BE49-F238E27FC236}">
                <a16:creationId xmlns:a16="http://schemas.microsoft.com/office/drawing/2014/main" id="{343F01F7-2928-9ABD-8439-9AEF19312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0" t="9261" r="25337" b="17926"/>
          <a:stretch/>
        </p:blipFill>
        <p:spPr bwMode="auto">
          <a:xfrm>
            <a:off x="9488136" y="3351424"/>
            <a:ext cx="43433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Genereret billede">
            <a:extLst>
              <a:ext uri="{FF2B5EF4-FFF2-40B4-BE49-F238E27FC236}">
                <a16:creationId xmlns:a16="http://schemas.microsoft.com/office/drawing/2014/main" id="{D3CCA454-A454-10DE-44E5-EF6B3FCC1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6" t="9261" b="17926"/>
          <a:stretch/>
        </p:blipFill>
        <p:spPr bwMode="auto">
          <a:xfrm>
            <a:off x="3118256" y="3352961"/>
            <a:ext cx="39579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88551D8-4282-AF58-ECBE-A2F3E0F36CA1}"/>
              </a:ext>
            </a:extLst>
          </p:cNvPr>
          <p:cNvSpPr txBox="1"/>
          <p:nvPr/>
        </p:nvSpPr>
        <p:spPr>
          <a:xfrm>
            <a:off x="8257802" y="4502104"/>
            <a:ext cx="237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PROVIDE CLEAR INSTRUCTIONS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1323631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4B469-4C3D-BDEC-2B44-4F755DD47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AFCE260-C51D-B5A7-7E09-CC45CAA1D31B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#4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F9C95E5F-E3F5-2A27-5A2A-855550688693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Lower the barriers of participation</a:t>
            </a:r>
            <a:endParaRPr lang="en-US" sz="3200" b="1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3C44030-0372-AB4C-FE7F-921CB2F94DA3}"/>
              </a:ext>
            </a:extLst>
          </p:cNvPr>
          <p:cNvSpPr txBox="1"/>
          <p:nvPr/>
        </p:nvSpPr>
        <p:spPr>
          <a:xfrm>
            <a:off x="1871664" y="1096951"/>
            <a:ext cx="6003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participation is best secured through a series of small, safe elements of </a:t>
            </a:r>
            <a:r>
              <a:rPr lang="en-US" dirty="0"/>
              <a:t>interaction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048302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03987-82AB-E714-DC9E-EF5106C07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C72B132A-E10D-436D-ACBA-04CFC2C5512D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#4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pic>
        <p:nvPicPr>
          <p:cNvPr id="2" name="Picture 2" descr="Free First Aid Kit SVG, PNG Icon, Symbol. Download Image.">
            <a:extLst>
              <a:ext uri="{FF2B5EF4-FFF2-40B4-BE49-F238E27FC236}">
                <a16:creationId xmlns:a16="http://schemas.microsoft.com/office/drawing/2014/main" id="{EFFEFAEB-8378-9D5D-CC49-F0ACF4E7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6AD84378-85B6-6338-BF22-60573F70304A}"/>
              </a:ext>
            </a:extLst>
          </p:cNvPr>
          <p:cNvSpPr txBox="1"/>
          <p:nvPr/>
        </p:nvSpPr>
        <p:spPr>
          <a:xfrm>
            <a:off x="9620485" y="1102657"/>
            <a:ext cx="17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Low psych safety</a:t>
            </a:r>
          </a:p>
          <a:p>
            <a:pPr algn="ctr"/>
            <a:r>
              <a:rPr lang="en-US" sz="1600" dirty="0"/>
              <a:t>Passivity</a:t>
            </a:r>
            <a:endParaRPr lang="da-DK" sz="16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B17EEE8-1505-6150-8E0A-5D67B61D84C7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9722DB33-6833-48E6-277B-CC05DE0EEE65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Lower the barriers of participation</a:t>
            </a:r>
            <a:endParaRPr lang="en-US" sz="3200" b="1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1EC8F809-9819-B587-E77E-FF4F0F8607EC}"/>
              </a:ext>
            </a:extLst>
          </p:cNvPr>
          <p:cNvSpPr txBox="1"/>
          <p:nvPr/>
        </p:nvSpPr>
        <p:spPr>
          <a:xfrm>
            <a:off x="1871664" y="1096951"/>
            <a:ext cx="6003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participation is best secured through a series of small, safe elements of </a:t>
            </a:r>
            <a:r>
              <a:rPr lang="en-US" dirty="0"/>
              <a:t>interaction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548539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AC5A5-C7B0-283E-0233-4EAAEEBFA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22AB9F0-3DD8-8B10-2018-284B28EBA672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#4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pic>
        <p:nvPicPr>
          <p:cNvPr id="2" name="Picture 2" descr="Free First Aid Kit SVG, PNG Icon, Symbol. Download Image.">
            <a:extLst>
              <a:ext uri="{FF2B5EF4-FFF2-40B4-BE49-F238E27FC236}">
                <a16:creationId xmlns:a16="http://schemas.microsoft.com/office/drawing/2014/main" id="{0DA4E170-0DCF-DD57-F2E7-D11D8A904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E6C63D15-1ACE-5977-9B14-4884ACFD5B47}"/>
              </a:ext>
            </a:extLst>
          </p:cNvPr>
          <p:cNvSpPr txBox="1"/>
          <p:nvPr/>
        </p:nvSpPr>
        <p:spPr>
          <a:xfrm>
            <a:off x="9620485" y="1102657"/>
            <a:ext cx="17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Low psych safety</a:t>
            </a:r>
          </a:p>
          <a:p>
            <a:pPr algn="ctr"/>
            <a:r>
              <a:rPr lang="en-US" sz="1600" dirty="0"/>
              <a:t>Passivity</a:t>
            </a:r>
            <a:endParaRPr lang="da-DK" sz="16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C1703EE-5876-A5D0-3E21-3E23D4375E9C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aleboble: rektangel med afrundede hjørner 3">
            <a:extLst>
              <a:ext uri="{FF2B5EF4-FFF2-40B4-BE49-F238E27FC236}">
                <a16:creationId xmlns:a16="http://schemas.microsoft.com/office/drawing/2014/main" id="{A4941597-E26F-01E6-A98E-BEADA372FA3C}"/>
              </a:ext>
            </a:extLst>
          </p:cNvPr>
          <p:cNvSpPr/>
          <p:nvPr/>
        </p:nvSpPr>
        <p:spPr>
          <a:xfrm>
            <a:off x="1871664" y="2450248"/>
            <a:ext cx="2719388" cy="831174"/>
          </a:xfrm>
          <a:prstGeom prst="wedgeRoundRectCallout">
            <a:avLst>
              <a:gd name="adj1" fmla="val -6918"/>
              <a:gd name="adj2" fmla="val 74676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aleboble: rektangel med afrundede hjørner 4">
            <a:extLst>
              <a:ext uri="{FF2B5EF4-FFF2-40B4-BE49-F238E27FC236}">
                <a16:creationId xmlns:a16="http://schemas.microsoft.com/office/drawing/2014/main" id="{7B30B2EB-D6FB-94D4-FC70-3A6E595A8555}"/>
              </a:ext>
            </a:extLst>
          </p:cNvPr>
          <p:cNvSpPr/>
          <p:nvPr/>
        </p:nvSpPr>
        <p:spPr>
          <a:xfrm>
            <a:off x="5099494" y="2443143"/>
            <a:ext cx="2719388" cy="831174"/>
          </a:xfrm>
          <a:prstGeom prst="wedgeRoundRectCallout">
            <a:avLst>
              <a:gd name="adj1" fmla="val 11366"/>
              <a:gd name="adj2" fmla="val 72919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aleboble: rektangel med afrundede hjørner 14">
            <a:extLst>
              <a:ext uri="{FF2B5EF4-FFF2-40B4-BE49-F238E27FC236}">
                <a16:creationId xmlns:a16="http://schemas.microsoft.com/office/drawing/2014/main" id="{A51838A6-1637-C02C-ACB9-E07B5B0D3515}"/>
              </a:ext>
            </a:extLst>
          </p:cNvPr>
          <p:cNvSpPr/>
          <p:nvPr/>
        </p:nvSpPr>
        <p:spPr>
          <a:xfrm>
            <a:off x="8327324" y="2450248"/>
            <a:ext cx="2719388" cy="831174"/>
          </a:xfrm>
          <a:prstGeom prst="wedgeRoundRectCallout">
            <a:avLst>
              <a:gd name="adj1" fmla="val -8740"/>
              <a:gd name="adj2" fmla="val 75134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Picture 2" descr="Exclamation mark caution danger sign icon isolate on white background |  Premium Vector">
            <a:extLst>
              <a:ext uri="{FF2B5EF4-FFF2-40B4-BE49-F238E27FC236}">
                <a16:creationId xmlns:a16="http://schemas.microsoft.com/office/drawing/2014/main" id="{CAB99FE3-F611-F6AE-7D8A-C342A0AC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7" y="2374645"/>
            <a:ext cx="927525" cy="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265C754-A917-B320-1AAD-416622737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17743" r="8060" b="15577"/>
          <a:stretch/>
        </p:blipFill>
        <p:spPr bwMode="auto">
          <a:xfrm>
            <a:off x="3144449" y="3302170"/>
            <a:ext cx="344662" cy="81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C0F71280-342E-2908-A2DC-60489100F85C}"/>
              </a:ext>
            </a:extLst>
          </p:cNvPr>
          <p:cNvSpPr txBox="1"/>
          <p:nvPr/>
        </p:nvSpPr>
        <p:spPr>
          <a:xfrm>
            <a:off x="5285884" y="2540593"/>
            <a:ext cx="241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“Any volunteers?</a:t>
            </a:r>
          </a:p>
          <a:p>
            <a:r>
              <a:rPr lang="en-US" sz="1200" dirty="0"/>
              <a:t>….</a:t>
            </a:r>
          </a:p>
          <a:p>
            <a:r>
              <a:rPr lang="en-US" sz="1200" dirty="0"/>
              <a:t>Donna?”</a:t>
            </a:r>
            <a:endParaRPr lang="da-DK" sz="1200" dirty="0"/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10B366FE-0A6D-0A8C-9180-BDDF743546DA}"/>
              </a:ext>
            </a:extLst>
          </p:cNvPr>
          <p:cNvSpPr txBox="1"/>
          <p:nvPr/>
        </p:nvSpPr>
        <p:spPr>
          <a:xfrm>
            <a:off x="8384231" y="2526327"/>
            <a:ext cx="260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“So now the CEO has set the scene. Let’s get the debate going! </a:t>
            </a:r>
          </a:p>
          <a:p>
            <a:r>
              <a:rPr lang="en-US" sz="1200" dirty="0"/>
              <a:t>Who would like to start?”</a:t>
            </a:r>
            <a:endParaRPr lang="da-DK" sz="1200" dirty="0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1FAF6134-F7B1-0F18-0E21-0269B0B96D88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Lower the barriers of participation</a:t>
            </a:r>
            <a:endParaRPr lang="en-US" sz="3200" b="1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78BB274B-F500-E1EB-3F61-62EA2A8A8B98}"/>
              </a:ext>
            </a:extLst>
          </p:cNvPr>
          <p:cNvSpPr txBox="1"/>
          <p:nvPr/>
        </p:nvSpPr>
        <p:spPr>
          <a:xfrm>
            <a:off x="1871664" y="1096951"/>
            <a:ext cx="6003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participation is best secured through a series of small, safe elements of </a:t>
            </a:r>
            <a:r>
              <a:rPr lang="en-US" dirty="0"/>
              <a:t>interaction</a:t>
            </a:r>
            <a:endParaRPr lang="da-DK" sz="1800" dirty="0"/>
          </a:p>
        </p:txBody>
      </p:sp>
      <p:pic>
        <p:nvPicPr>
          <p:cNvPr id="39" name="Picture 8" descr="Genereret billede">
            <a:extLst>
              <a:ext uri="{FF2B5EF4-FFF2-40B4-BE49-F238E27FC236}">
                <a16:creationId xmlns:a16="http://schemas.microsoft.com/office/drawing/2014/main" id="{938D4D05-382B-22DE-DA86-C8BF0D723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6" t="9261" b="17926"/>
          <a:stretch/>
        </p:blipFill>
        <p:spPr bwMode="auto">
          <a:xfrm>
            <a:off x="3118256" y="3352961"/>
            <a:ext cx="39579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Genereret billede">
            <a:extLst>
              <a:ext uri="{FF2B5EF4-FFF2-40B4-BE49-F238E27FC236}">
                <a16:creationId xmlns:a16="http://schemas.microsoft.com/office/drawing/2014/main" id="{B530C1B2-1F33-87E8-E7C6-72E06FF34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0" t="9261" r="25337" b="17926"/>
          <a:stretch/>
        </p:blipFill>
        <p:spPr bwMode="auto">
          <a:xfrm>
            <a:off x="9488136" y="3351424"/>
            <a:ext cx="43433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Genereret billede">
            <a:extLst>
              <a:ext uri="{FF2B5EF4-FFF2-40B4-BE49-F238E27FC236}">
                <a16:creationId xmlns:a16="http://schemas.microsoft.com/office/drawing/2014/main" id="{B69B25F9-4AE2-5E0A-84D6-E90CD71B0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9261" r="54620" b="17926"/>
          <a:stretch/>
        </p:blipFill>
        <p:spPr bwMode="auto">
          <a:xfrm>
            <a:off x="6345614" y="3351424"/>
            <a:ext cx="28956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267549B-CB79-1286-124D-03FAEE02545F}"/>
              </a:ext>
            </a:extLst>
          </p:cNvPr>
          <p:cNvSpPr txBox="1"/>
          <p:nvPr/>
        </p:nvSpPr>
        <p:spPr>
          <a:xfrm>
            <a:off x="2023220" y="2568786"/>
            <a:ext cx="251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“Any questions or ideas? No?</a:t>
            </a:r>
            <a:br>
              <a:rPr lang="en-US" sz="1200" dirty="0"/>
            </a:br>
            <a:r>
              <a:rPr lang="en-US" sz="1200" dirty="0"/>
              <a:t>Ok, moving on then!”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861929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8A005-DE50-1A3E-8B95-697BAC6F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94C0EC7D-EB0E-55A8-9085-51F95F8F9F3F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#4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pic>
        <p:nvPicPr>
          <p:cNvPr id="13318" name="Picture 6" descr="Recommendation Icons - Free SVG &amp; PNG Recommendation Images ...">
            <a:extLst>
              <a:ext uri="{FF2B5EF4-FFF2-40B4-BE49-F238E27FC236}">
                <a16:creationId xmlns:a16="http://schemas.microsoft.com/office/drawing/2014/main" id="{8E0F6A37-0CA1-E465-60B7-F9FC17676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4" y="4700946"/>
            <a:ext cx="1055445" cy="10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6620D94D-46BE-7426-34FF-0627814187DA}"/>
              </a:ext>
            </a:extLst>
          </p:cNvPr>
          <p:cNvSpPr/>
          <p:nvPr/>
        </p:nvSpPr>
        <p:spPr>
          <a:xfrm>
            <a:off x="1789510" y="4388108"/>
            <a:ext cx="2980133" cy="174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72B885F-F2B5-D2AA-23D3-5B08A7D44E6E}"/>
              </a:ext>
            </a:extLst>
          </p:cNvPr>
          <p:cNvSpPr/>
          <p:nvPr/>
        </p:nvSpPr>
        <p:spPr>
          <a:xfrm>
            <a:off x="4957764" y="4388108"/>
            <a:ext cx="2980133" cy="1745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4FA7824-066B-D66C-D08E-9251FA2CF4D7}"/>
              </a:ext>
            </a:extLst>
          </p:cNvPr>
          <p:cNvSpPr/>
          <p:nvPr/>
        </p:nvSpPr>
        <p:spPr>
          <a:xfrm>
            <a:off x="8126017" y="4388107"/>
            <a:ext cx="2980133" cy="1745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8BBB25D4-79E6-F628-FECA-4C1ADFE46DC9}"/>
              </a:ext>
            </a:extLst>
          </p:cNvPr>
          <p:cNvSpPr txBox="1"/>
          <p:nvPr/>
        </p:nvSpPr>
        <p:spPr>
          <a:xfrm>
            <a:off x="1972047" y="4544439"/>
            <a:ext cx="225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START WITH SAFE, LOW-STAKES ACTIVITIES</a:t>
            </a:r>
            <a:endParaRPr lang="da-DK" sz="1400" b="1" dirty="0"/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46360F13-FA1C-A66F-32AF-28E07F3745A8}"/>
              </a:ext>
            </a:extLst>
          </p:cNvPr>
          <p:cNvSpPr txBox="1"/>
          <p:nvPr/>
        </p:nvSpPr>
        <p:spPr>
          <a:xfrm>
            <a:off x="1894907" y="5064467"/>
            <a:ext cx="2773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Anonymous polls, simple chat entries, reactions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Humorous icebreakers, not too personal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ECADE8D1-6DE8-F8C2-8A90-5ABFF59301E9}"/>
              </a:ext>
            </a:extLst>
          </p:cNvPr>
          <p:cNvSpPr txBox="1"/>
          <p:nvPr/>
        </p:nvSpPr>
        <p:spPr>
          <a:xfrm>
            <a:off x="5021755" y="5064467"/>
            <a:ext cx="284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 err="1"/>
              <a:t>Eg</a:t>
            </a:r>
            <a:r>
              <a:rPr lang="en-US" sz="1200" dirty="0"/>
              <a:t> both verbal and written modes of expression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Choice between working alone, in pairs or in a group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F9FF36F8-BF60-A4B1-935C-E2666C157EA2}"/>
              </a:ext>
            </a:extLst>
          </p:cNvPr>
          <p:cNvSpPr txBox="1"/>
          <p:nvPr/>
        </p:nvSpPr>
        <p:spPr>
          <a:xfrm>
            <a:off x="5136952" y="4544439"/>
            <a:ext cx="233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OFFER PARTICIPATION VARIATION</a:t>
            </a:r>
            <a:endParaRPr lang="da-DK" sz="1400" b="1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87A1FF2-88DA-06B1-009B-1B918C22370F}"/>
              </a:ext>
            </a:extLst>
          </p:cNvPr>
          <p:cNvSpPr txBox="1"/>
          <p:nvPr/>
        </p:nvSpPr>
        <p:spPr>
          <a:xfrm>
            <a:off x="8234363" y="5064467"/>
            <a:ext cx="268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Anonymous first, public second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Small, then large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Written, then oral contributions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49697BB-088E-42E9-5651-DFA9034E3906}"/>
              </a:ext>
            </a:extLst>
          </p:cNvPr>
          <p:cNvSpPr txBox="1"/>
          <p:nvPr/>
        </p:nvSpPr>
        <p:spPr>
          <a:xfrm>
            <a:off x="8234363" y="4544439"/>
            <a:ext cx="231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BUILD MOMENTUM GRADUALLY</a:t>
            </a:r>
            <a:endParaRPr lang="da-DK" sz="1400" b="1" dirty="0"/>
          </a:p>
        </p:txBody>
      </p:sp>
      <p:pic>
        <p:nvPicPr>
          <p:cNvPr id="2" name="Picture 2" descr="Free First Aid Kit SVG, PNG Icon, Symbol. Download Image.">
            <a:extLst>
              <a:ext uri="{FF2B5EF4-FFF2-40B4-BE49-F238E27FC236}">
                <a16:creationId xmlns:a16="http://schemas.microsoft.com/office/drawing/2014/main" id="{6C1FBEBB-BBFD-78AE-C3F9-C7454D5C2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3D962781-4D18-AB37-FAD4-FAEEBF42C7C8}"/>
              </a:ext>
            </a:extLst>
          </p:cNvPr>
          <p:cNvSpPr txBox="1"/>
          <p:nvPr/>
        </p:nvSpPr>
        <p:spPr>
          <a:xfrm>
            <a:off x="9620485" y="1102657"/>
            <a:ext cx="17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Low psych safety</a:t>
            </a:r>
          </a:p>
          <a:p>
            <a:pPr algn="ctr"/>
            <a:r>
              <a:rPr lang="en-US" sz="1600" dirty="0"/>
              <a:t>Passivity</a:t>
            </a:r>
            <a:endParaRPr lang="da-DK" sz="16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31188D2-8709-E7E9-12AF-65DBA571E869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aleboble: rektangel med afrundede hjørner 3">
            <a:extLst>
              <a:ext uri="{FF2B5EF4-FFF2-40B4-BE49-F238E27FC236}">
                <a16:creationId xmlns:a16="http://schemas.microsoft.com/office/drawing/2014/main" id="{B847B39D-72BD-063C-225E-F3D96B4C4EAB}"/>
              </a:ext>
            </a:extLst>
          </p:cNvPr>
          <p:cNvSpPr/>
          <p:nvPr/>
        </p:nvSpPr>
        <p:spPr>
          <a:xfrm>
            <a:off x="1871664" y="2450248"/>
            <a:ext cx="2719388" cy="831174"/>
          </a:xfrm>
          <a:prstGeom prst="wedgeRoundRectCallout">
            <a:avLst>
              <a:gd name="adj1" fmla="val -6918"/>
              <a:gd name="adj2" fmla="val 74676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aleboble: rektangel med afrundede hjørner 4">
            <a:extLst>
              <a:ext uri="{FF2B5EF4-FFF2-40B4-BE49-F238E27FC236}">
                <a16:creationId xmlns:a16="http://schemas.microsoft.com/office/drawing/2014/main" id="{652950DE-5421-CA0B-B0B8-321CD43B30A4}"/>
              </a:ext>
            </a:extLst>
          </p:cNvPr>
          <p:cNvSpPr/>
          <p:nvPr/>
        </p:nvSpPr>
        <p:spPr>
          <a:xfrm>
            <a:off x="5099494" y="2443143"/>
            <a:ext cx="2719388" cy="831174"/>
          </a:xfrm>
          <a:prstGeom prst="wedgeRoundRectCallout">
            <a:avLst>
              <a:gd name="adj1" fmla="val 11366"/>
              <a:gd name="adj2" fmla="val 72919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aleboble: rektangel med afrundede hjørner 14">
            <a:extLst>
              <a:ext uri="{FF2B5EF4-FFF2-40B4-BE49-F238E27FC236}">
                <a16:creationId xmlns:a16="http://schemas.microsoft.com/office/drawing/2014/main" id="{63257A3D-33C2-02DC-57DB-77E1297D3E29}"/>
              </a:ext>
            </a:extLst>
          </p:cNvPr>
          <p:cNvSpPr/>
          <p:nvPr/>
        </p:nvSpPr>
        <p:spPr>
          <a:xfrm>
            <a:off x="8327324" y="2450248"/>
            <a:ext cx="2719388" cy="831174"/>
          </a:xfrm>
          <a:prstGeom prst="wedgeRoundRectCallout">
            <a:avLst>
              <a:gd name="adj1" fmla="val -8740"/>
              <a:gd name="adj2" fmla="val 75134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Picture 2" descr="Exclamation mark caution danger sign icon isolate on white background |  Premium Vector">
            <a:extLst>
              <a:ext uri="{FF2B5EF4-FFF2-40B4-BE49-F238E27FC236}">
                <a16:creationId xmlns:a16="http://schemas.microsoft.com/office/drawing/2014/main" id="{E285B921-7107-74E0-1752-96E1B98D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7" y="2374645"/>
            <a:ext cx="927525" cy="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35497C7A-446A-53AF-5533-FB51C2357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17743" r="8060" b="15577"/>
          <a:stretch/>
        </p:blipFill>
        <p:spPr bwMode="auto">
          <a:xfrm>
            <a:off x="3144449" y="3302170"/>
            <a:ext cx="344662" cy="81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6F8A9049-4145-F877-7CB1-34520735801F}"/>
              </a:ext>
            </a:extLst>
          </p:cNvPr>
          <p:cNvSpPr txBox="1"/>
          <p:nvPr/>
        </p:nvSpPr>
        <p:spPr>
          <a:xfrm>
            <a:off x="2023220" y="2568786"/>
            <a:ext cx="251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“Any questions or ideas? No?</a:t>
            </a:r>
            <a:br>
              <a:rPr lang="en-US" sz="1200" dirty="0"/>
            </a:br>
            <a:r>
              <a:rPr lang="en-US" sz="1200" dirty="0"/>
              <a:t>Ok, moving on then!”</a:t>
            </a:r>
            <a:endParaRPr lang="da-DK" sz="1200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309104F6-DCE0-5174-7160-0C7529BA3A7D}"/>
              </a:ext>
            </a:extLst>
          </p:cNvPr>
          <p:cNvSpPr txBox="1"/>
          <p:nvPr/>
        </p:nvSpPr>
        <p:spPr>
          <a:xfrm>
            <a:off x="5285884" y="2540593"/>
            <a:ext cx="241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“Any volunteers?</a:t>
            </a:r>
          </a:p>
          <a:p>
            <a:r>
              <a:rPr lang="en-US" sz="1200" dirty="0"/>
              <a:t>….</a:t>
            </a:r>
          </a:p>
          <a:p>
            <a:r>
              <a:rPr lang="en-US" sz="1200" dirty="0"/>
              <a:t>Donna?”</a:t>
            </a:r>
            <a:endParaRPr lang="da-DK" sz="1200" dirty="0"/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12E96FC-68F6-AB99-D1CD-A3DC1389CB68}"/>
              </a:ext>
            </a:extLst>
          </p:cNvPr>
          <p:cNvSpPr txBox="1"/>
          <p:nvPr/>
        </p:nvSpPr>
        <p:spPr>
          <a:xfrm>
            <a:off x="8384231" y="2526327"/>
            <a:ext cx="260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“So now the CEO has set the scene. Let’s get the debate going! Who would like to start?”</a:t>
            </a:r>
            <a:endParaRPr lang="da-DK" sz="1200" dirty="0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64BACE79-91B6-5F42-1EAB-16C052360E63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Lower the barriers of participation</a:t>
            </a:r>
            <a:endParaRPr lang="en-US" sz="3200" b="1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1A1E523E-41CC-D031-A460-7ACB28420CC3}"/>
              </a:ext>
            </a:extLst>
          </p:cNvPr>
          <p:cNvSpPr txBox="1"/>
          <p:nvPr/>
        </p:nvSpPr>
        <p:spPr>
          <a:xfrm>
            <a:off x="1871664" y="1096951"/>
            <a:ext cx="6003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the online space, participation is best secured through a series of small, safe elements of </a:t>
            </a:r>
            <a:r>
              <a:rPr lang="en-US" dirty="0"/>
              <a:t>interaction</a:t>
            </a:r>
            <a:endParaRPr lang="da-DK" sz="1800" dirty="0"/>
          </a:p>
        </p:txBody>
      </p:sp>
      <p:pic>
        <p:nvPicPr>
          <p:cNvPr id="39" name="Picture 8" descr="Genereret billede">
            <a:extLst>
              <a:ext uri="{FF2B5EF4-FFF2-40B4-BE49-F238E27FC236}">
                <a16:creationId xmlns:a16="http://schemas.microsoft.com/office/drawing/2014/main" id="{BBD86BCD-7E2E-E9A3-A6A2-3C0CF8D8D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6" t="9261" b="17926"/>
          <a:stretch/>
        </p:blipFill>
        <p:spPr bwMode="auto">
          <a:xfrm>
            <a:off x="3118256" y="3352961"/>
            <a:ext cx="39579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Genereret billede">
            <a:extLst>
              <a:ext uri="{FF2B5EF4-FFF2-40B4-BE49-F238E27FC236}">
                <a16:creationId xmlns:a16="http://schemas.microsoft.com/office/drawing/2014/main" id="{71E0B2A6-9F4D-34C3-1E73-FAF6E3D7C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0" t="9261" r="25337" b="17926"/>
          <a:stretch/>
        </p:blipFill>
        <p:spPr bwMode="auto">
          <a:xfrm>
            <a:off x="9488136" y="3351424"/>
            <a:ext cx="43433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Genereret billede">
            <a:extLst>
              <a:ext uri="{FF2B5EF4-FFF2-40B4-BE49-F238E27FC236}">
                <a16:creationId xmlns:a16="http://schemas.microsoft.com/office/drawing/2014/main" id="{2C2EB17F-9BC7-6871-8FB0-08A277C6E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9261" r="54620" b="17926"/>
          <a:stretch/>
        </p:blipFill>
        <p:spPr bwMode="auto">
          <a:xfrm>
            <a:off x="6345614" y="3351424"/>
            <a:ext cx="28956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46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5BAE-9CD5-3FB6-CF70-6B248CB34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C0830BCA-F91E-4844-1117-372671E932E9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#5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3B7E87D8-E633-3C55-04A7-869E52A88B02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Evoke emotion, use narratives</a:t>
            </a:r>
            <a:endParaRPr lang="en-US" sz="32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DE8EF13-5BE9-C913-E09B-805E24CFBB57}"/>
              </a:ext>
            </a:extLst>
          </p:cNvPr>
          <p:cNvSpPr txBox="1"/>
          <p:nvPr/>
        </p:nvSpPr>
        <p:spPr>
          <a:xfrm>
            <a:off x="1871664" y="1096951"/>
            <a:ext cx="365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the online space, facts fade — but feelings and stories stay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03760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B82AF-3C29-9DF9-9B90-53BC5D8A2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58B1E1F-3E54-C13D-AEC6-85CE6932A84E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#5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pic>
        <p:nvPicPr>
          <p:cNvPr id="15" name="Picture 2" descr="Free First Aid Kit SVG, PNG Icon, Symbol. Download Image.">
            <a:extLst>
              <a:ext uri="{FF2B5EF4-FFF2-40B4-BE49-F238E27FC236}">
                <a16:creationId xmlns:a16="http://schemas.microsoft.com/office/drawing/2014/main" id="{B1DE9DA7-BB40-03BA-41E6-E294DBC7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CC3C76BF-19A1-B763-2265-38F2AAFF63D4}"/>
              </a:ext>
            </a:extLst>
          </p:cNvPr>
          <p:cNvSpPr txBox="1"/>
          <p:nvPr/>
        </p:nvSpPr>
        <p:spPr>
          <a:xfrm>
            <a:off x="9616083" y="1070006"/>
            <a:ext cx="1781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Mental drifting</a:t>
            </a:r>
          </a:p>
          <a:p>
            <a:pPr algn="ctr"/>
            <a:r>
              <a:rPr lang="en-US" sz="1600" dirty="0"/>
              <a:t>Psych safety</a:t>
            </a:r>
          </a:p>
          <a:p>
            <a:pPr algn="ctr"/>
            <a:r>
              <a:rPr lang="en-US" sz="1600" dirty="0"/>
              <a:t>Confusion</a:t>
            </a:r>
            <a:endParaRPr lang="da-DK" sz="16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FEBAC35-DF5D-AD35-537A-AAEF356E28EB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B9E72AFD-3AF8-486A-6285-02673226C35F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Evoke emotion, use narratives</a:t>
            </a:r>
            <a:endParaRPr lang="en-US" sz="32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9CC7B1C-2439-3133-DF5A-106E0533A0AE}"/>
              </a:ext>
            </a:extLst>
          </p:cNvPr>
          <p:cNvSpPr txBox="1"/>
          <p:nvPr/>
        </p:nvSpPr>
        <p:spPr>
          <a:xfrm>
            <a:off x="1871664" y="1096951"/>
            <a:ext cx="365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the online space, facts fade — but feelings and stories stay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472021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27799-156C-090E-B23C-624978F08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E95FBDD-62B6-2AA1-E1AF-2AD45004A238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#5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pic>
        <p:nvPicPr>
          <p:cNvPr id="15" name="Picture 2" descr="Free First Aid Kit SVG, PNG Icon, Symbol. Download Image.">
            <a:extLst>
              <a:ext uri="{FF2B5EF4-FFF2-40B4-BE49-F238E27FC236}">
                <a16:creationId xmlns:a16="http://schemas.microsoft.com/office/drawing/2014/main" id="{750C523D-4366-52E3-AE25-0137AD0A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7AD9877C-407D-AE34-49F6-7EF1C950D883}"/>
              </a:ext>
            </a:extLst>
          </p:cNvPr>
          <p:cNvSpPr txBox="1"/>
          <p:nvPr/>
        </p:nvSpPr>
        <p:spPr>
          <a:xfrm>
            <a:off x="9616083" y="1070006"/>
            <a:ext cx="1781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Mental drifting</a:t>
            </a:r>
          </a:p>
          <a:p>
            <a:pPr algn="ctr"/>
            <a:r>
              <a:rPr lang="en-US" sz="1600" dirty="0"/>
              <a:t>Psych safety</a:t>
            </a:r>
          </a:p>
          <a:p>
            <a:pPr algn="ctr"/>
            <a:r>
              <a:rPr lang="en-US" sz="1600" dirty="0"/>
              <a:t>Confusion</a:t>
            </a:r>
            <a:endParaRPr lang="da-DK" sz="16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25CB199-9B97-4892-D7C9-740A1D20A411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aleboble: rektangel med afrundede hjørner 1">
            <a:extLst>
              <a:ext uri="{FF2B5EF4-FFF2-40B4-BE49-F238E27FC236}">
                <a16:creationId xmlns:a16="http://schemas.microsoft.com/office/drawing/2014/main" id="{493F7650-9D17-4FF6-C2F1-3B7242E671C4}"/>
              </a:ext>
            </a:extLst>
          </p:cNvPr>
          <p:cNvSpPr/>
          <p:nvPr/>
        </p:nvSpPr>
        <p:spPr>
          <a:xfrm>
            <a:off x="1871664" y="2450248"/>
            <a:ext cx="2719388" cy="831174"/>
          </a:xfrm>
          <a:prstGeom prst="wedgeRoundRectCallout">
            <a:avLst>
              <a:gd name="adj1" fmla="val -6918"/>
              <a:gd name="adj2" fmla="val 74676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aleboble: rektangel med afrundede hjørner 3">
            <a:extLst>
              <a:ext uri="{FF2B5EF4-FFF2-40B4-BE49-F238E27FC236}">
                <a16:creationId xmlns:a16="http://schemas.microsoft.com/office/drawing/2014/main" id="{5702510E-A7D0-5723-5F1C-7587747D399C}"/>
              </a:ext>
            </a:extLst>
          </p:cNvPr>
          <p:cNvSpPr/>
          <p:nvPr/>
        </p:nvSpPr>
        <p:spPr>
          <a:xfrm>
            <a:off x="5099494" y="2443143"/>
            <a:ext cx="2719388" cy="831174"/>
          </a:xfrm>
          <a:prstGeom prst="wedgeRoundRectCallout">
            <a:avLst>
              <a:gd name="adj1" fmla="val 11366"/>
              <a:gd name="adj2" fmla="val 72919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aleboble: rektangel med afrundede hjørner 4">
            <a:extLst>
              <a:ext uri="{FF2B5EF4-FFF2-40B4-BE49-F238E27FC236}">
                <a16:creationId xmlns:a16="http://schemas.microsoft.com/office/drawing/2014/main" id="{F3D240FF-F84D-0E79-02AE-D0EAD065EC32}"/>
              </a:ext>
            </a:extLst>
          </p:cNvPr>
          <p:cNvSpPr/>
          <p:nvPr/>
        </p:nvSpPr>
        <p:spPr>
          <a:xfrm>
            <a:off x="8327324" y="2450248"/>
            <a:ext cx="2719388" cy="831174"/>
          </a:xfrm>
          <a:prstGeom prst="wedgeRoundRectCallout">
            <a:avLst>
              <a:gd name="adj1" fmla="val -8740"/>
              <a:gd name="adj2" fmla="val 75134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icture 2" descr="Exclamation mark caution danger sign icon isolate on white background |  Premium Vector">
            <a:extLst>
              <a:ext uri="{FF2B5EF4-FFF2-40B4-BE49-F238E27FC236}">
                <a16:creationId xmlns:a16="http://schemas.microsoft.com/office/drawing/2014/main" id="{494B8824-2D3E-2FA1-6B98-22917C55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7" y="2374645"/>
            <a:ext cx="927525" cy="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72F3FBA3-B991-6875-0A0A-EA861D440247}"/>
              </a:ext>
            </a:extLst>
          </p:cNvPr>
          <p:cNvSpPr txBox="1"/>
          <p:nvPr/>
        </p:nvSpPr>
        <p:spPr>
          <a:xfrm>
            <a:off x="1937797" y="2597867"/>
            <a:ext cx="234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“We are not here to sit in a circle – let’s be efficient!</a:t>
            </a:r>
            <a:endParaRPr lang="da-DK" sz="1200" dirty="0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9FA12B1F-BC2B-4EA1-5489-42EB6B7BDCF1}"/>
              </a:ext>
            </a:extLst>
          </p:cNvPr>
          <p:cNvSpPr txBox="1"/>
          <p:nvPr/>
        </p:nvSpPr>
        <p:spPr>
          <a:xfrm>
            <a:off x="5158878" y="2540593"/>
            <a:ext cx="2675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“No need to talk about the big picture — let’s just get through the action items”</a:t>
            </a:r>
            <a:endParaRPr lang="da-DK" sz="1200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2271FAE1-7A3B-92B6-32FC-8F73B2D263F5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Evoke emotion, use narratives</a:t>
            </a:r>
            <a:endParaRPr lang="en-US" sz="3200" b="1" dirty="0"/>
          </a:p>
        </p:txBody>
      </p:sp>
      <p:pic>
        <p:nvPicPr>
          <p:cNvPr id="37" name="Picture 6" descr="Genereret billede">
            <a:extLst>
              <a:ext uri="{FF2B5EF4-FFF2-40B4-BE49-F238E27FC236}">
                <a16:creationId xmlns:a16="http://schemas.microsoft.com/office/drawing/2014/main" id="{AB1450C7-3C48-2EAC-47B1-A3D437874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7" t="16740" r="37768" b="17482"/>
          <a:stretch/>
        </p:blipFill>
        <p:spPr bwMode="auto">
          <a:xfrm>
            <a:off x="3076693" y="3368530"/>
            <a:ext cx="405765" cy="7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enereret billede">
            <a:extLst>
              <a:ext uri="{FF2B5EF4-FFF2-40B4-BE49-F238E27FC236}">
                <a16:creationId xmlns:a16="http://schemas.microsoft.com/office/drawing/2014/main" id="{60D55BA4-A618-8464-47CC-7C67AC497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2" t="16740" r="12075" b="17482"/>
          <a:stretch/>
        </p:blipFill>
        <p:spPr bwMode="auto">
          <a:xfrm>
            <a:off x="9501492" y="3325746"/>
            <a:ext cx="439132" cy="7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Genereret billede">
            <a:extLst>
              <a:ext uri="{FF2B5EF4-FFF2-40B4-BE49-F238E27FC236}">
                <a16:creationId xmlns:a16="http://schemas.microsoft.com/office/drawing/2014/main" id="{A17217A7-5477-7E59-CB50-66D087237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9261" r="54620" b="17926"/>
          <a:stretch/>
        </p:blipFill>
        <p:spPr bwMode="auto">
          <a:xfrm>
            <a:off x="6346291" y="3319107"/>
            <a:ext cx="28956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14ADDC7-3285-4173-26DC-169627955FA4}"/>
              </a:ext>
            </a:extLst>
          </p:cNvPr>
          <p:cNvSpPr txBox="1"/>
          <p:nvPr/>
        </p:nvSpPr>
        <p:spPr>
          <a:xfrm>
            <a:off x="1871664" y="1096951"/>
            <a:ext cx="365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the online space, facts fade — but feelings and stories stay</a:t>
            </a:r>
            <a:endParaRPr lang="da-DK" sz="18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7E5B01F-2202-A0DB-4EE0-F57A47217AAA}"/>
              </a:ext>
            </a:extLst>
          </p:cNvPr>
          <p:cNvSpPr txBox="1"/>
          <p:nvPr/>
        </p:nvSpPr>
        <p:spPr>
          <a:xfrm>
            <a:off x="8456951" y="2526327"/>
            <a:ext cx="271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“As you can see from these 72 data points... Wait, let me just read them aloud, so you understand”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072813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D5A6D-52B5-5049-B9E6-03A441C4A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DBB1F9F-7F44-7C27-F90A-D860A91F1E5A}"/>
              </a:ext>
            </a:extLst>
          </p:cNvPr>
          <p:cNvSpPr txBox="1"/>
          <p:nvPr/>
        </p:nvSpPr>
        <p:spPr>
          <a:xfrm>
            <a:off x="463946" y="855306"/>
            <a:ext cx="118740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yndicate Black" panose="00000A00000000000000" pitchFamily="50" charset="0"/>
              </a:rPr>
              <a:t>#5</a:t>
            </a:r>
            <a:endParaRPr lang="da-DK" sz="4800" b="1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pic>
        <p:nvPicPr>
          <p:cNvPr id="13318" name="Picture 6" descr="Recommendation Icons - Free SVG &amp; PNG Recommendation Images ...">
            <a:extLst>
              <a:ext uri="{FF2B5EF4-FFF2-40B4-BE49-F238E27FC236}">
                <a16:creationId xmlns:a16="http://schemas.microsoft.com/office/drawing/2014/main" id="{3355A6E2-1EB3-192F-35A9-C44893AD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4" y="4700946"/>
            <a:ext cx="1055445" cy="10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B1FF108D-BB56-DCE8-9408-1AC453757BFD}"/>
              </a:ext>
            </a:extLst>
          </p:cNvPr>
          <p:cNvSpPr/>
          <p:nvPr/>
        </p:nvSpPr>
        <p:spPr>
          <a:xfrm>
            <a:off x="1789510" y="4388108"/>
            <a:ext cx="2980133" cy="174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1D5C50F-A0C0-3299-A524-A872431B5762}"/>
              </a:ext>
            </a:extLst>
          </p:cNvPr>
          <p:cNvSpPr/>
          <p:nvPr/>
        </p:nvSpPr>
        <p:spPr>
          <a:xfrm>
            <a:off x="4957764" y="4388108"/>
            <a:ext cx="2980133" cy="1745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CE26BBF-5159-4E7A-D9B0-5F211E3365B1}"/>
              </a:ext>
            </a:extLst>
          </p:cNvPr>
          <p:cNvSpPr/>
          <p:nvPr/>
        </p:nvSpPr>
        <p:spPr>
          <a:xfrm>
            <a:off x="8126017" y="4388107"/>
            <a:ext cx="2980133" cy="1745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5005B120-0DDF-9807-745C-7BA668925315}"/>
              </a:ext>
            </a:extLst>
          </p:cNvPr>
          <p:cNvSpPr txBox="1"/>
          <p:nvPr/>
        </p:nvSpPr>
        <p:spPr>
          <a:xfrm>
            <a:off x="1972048" y="4544439"/>
            <a:ext cx="188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TELL TINY STORIES, NOT JUST FACTS</a:t>
            </a:r>
            <a:endParaRPr lang="da-DK" sz="1400" b="1" dirty="0"/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FFBA75D2-521A-EE06-8F42-F080CF30AE75}"/>
              </a:ext>
            </a:extLst>
          </p:cNvPr>
          <p:cNvSpPr txBox="1"/>
          <p:nvPr/>
        </p:nvSpPr>
        <p:spPr>
          <a:xfrm>
            <a:off x="1962641" y="5071808"/>
            <a:ext cx="2628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Facts slide of, stories stick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Stories anchor information naturally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7BC42B9F-17F7-0B6D-7BB4-86E509ACE8DD}"/>
              </a:ext>
            </a:extLst>
          </p:cNvPr>
          <p:cNvSpPr txBox="1"/>
          <p:nvPr/>
        </p:nvSpPr>
        <p:spPr>
          <a:xfrm>
            <a:off x="5037482" y="4950344"/>
            <a:ext cx="298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If they don’t feel it, they won’t file it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Create verbal emotional spikes: </a:t>
            </a:r>
            <a:br>
              <a:rPr lang="en-US" sz="1200" dirty="0"/>
            </a:br>
            <a:r>
              <a:rPr lang="en-US" sz="1200" dirty="0"/>
              <a:t>“This is important”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/>
              <a:t>Relate the topic to participant’s experience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96230107-5F8C-AD87-73DF-35A533964AF5}"/>
              </a:ext>
            </a:extLst>
          </p:cNvPr>
          <p:cNvSpPr txBox="1"/>
          <p:nvPr/>
        </p:nvSpPr>
        <p:spPr>
          <a:xfrm>
            <a:off x="5136952" y="4595241"/>
            <a:ext cx="289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GLUE FACTS TO FEELINGS</a:t>
            </a:r>
            <a:endParaRPr lang="da-DK" sz="1400" b="1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88D4D5D-1D7E-279E-EB5F-CBA68F8983ED}"/>
              </a:ext>
            </a:extLst>
          </p:cNvPr>
          <p:cNvSpPr txBox="1"/>
          <p:nvPr/>
        </p:nvSpPr>
        <p:spPr>
          <a:xfrm>
            <a:off x="8234363" y="4544439"/>
            <a:ext cx="287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BE A REAL HUMAN, NOT A PERFECT HOST</a:t>
            </a:r>
            <a:endParaRPr lang="da-DK" sz="1400" b="1" dirty="0"/>
          </a:p>
        </p:txBody>
      </p:sp>
      <p:pic>
        <p:nvPicPr>
          <p:cNvPr id="15" name="Picture 2" descr="Free First Aid Kit SVG, PNG Icon, Symbol. Download Image.">
            <a:extLst>
              <a:ext uri="{FF2B5EF4-FFF2-40B4-BE49-F238E27FC236}">
                <a16:creationId xmlns:a16="http://schemas.microsoft.com/office/drawing/2014/main" id="{C06D12F3-5D4C-3A93-5560-4A8372BC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23" y="42104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2A0EB571-0EF9-F0C9-5E34-2DD441BBD71D}"/>
              </a:ext>
            </a:extLst>
          </p:cNvPr>
          <p:cNvSpPr txBox="1"/>
          <p:nvPr/>
        </p:nvSpPr>
        <p:spPr>
          <a:xfrm>
            <a:off x="9616083" y="1070006"/>
            <a:ext cx="1781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Mental drifting</a:t>
            </a:r>
          </a:p>
          <a:p>
            <a:pPr algn="ctr"/>
            <a:r>
              <a:rPr lang="en-US" sz="1600" dirty="0"/>
              <a:t>Psych safety</a:t>
            </a:r>
          </a:p>
          <a:p>
            <a:pPr algn="ctr"/>
            <a:r>
              <a:rPr lang="en-US" sz="1600" dirty="0"/>
              <a:t>Confusion</a:t>
            </a:r>
            <a:endParaRPr lang="da-DK" sz="160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7B647EA-38C1-38F4-1D03-4477BCC295F9}"/>
              </a:ext>
            </a:extLst>
          </p:cNvPr>
          <p:cNvSpPr/>
          <p:nvPr/>
        </p:nvSpPr>
        <p:spPr>
          <a:xfrm>
            <a:off x="9620485" y="323871"/>
            <a:ext cx="1728000" cy="17280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aleboble: rektangel med afrundede hjørner 1">
            <a:extLst>
              <a:ext uri="{FF2B5EF4-FFF2-40B4-BE49-F238E27FC236}">
                <a16:creationId xmlns:a16="http://schemas.microsoft.com/office/drawing/2014/main" id="{B30048A9-903A-32DC-F857-6FCF26402E85}"/>
              </a:ext>
            </a:extLst>
          </p:cNvPr>
          <p:cNvSpPr/>
          <p:nvPr/>
        </p:nvSpPr>
        <p:spPr>
          <a:xfrm>
            <a:off x="1871664" y="2450248"/>
            <a:ext cx="2719388" cy="831174"/>
          </a:xfrm>
          <a:prstGeom prst="wedgeRoundRectCallout">
            <a:avLst>
              <a:gd name="adj1" fmla="val -6918"/>
              <a:gd name="adj2" fmla="val 74676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aleboble: rektangel med afrundede hjørner 3">
            <a:extLst>
              <a:ext uri="{FF2B5EF4-FFF2-40B4-BE49-F238E27FC236}">
                <a16:creationId xmlns:a16="http://schemas.microsoft.com/office/drawing/2014/main" id="{95BB1EAB-BC29-E5C3-C0CE-0A78B178E2F7}"/>
              </a:ext>
            </a:extLst>
          </p:cNvPr>
          <p:cNvSpPr/>
          <p:nvPr/>
        </p:nvSpPr>
        <p:spPr>
          <a:xfrm>
            <a:off x="5099494" y="2443143"/>
            <a:ext cx="2719388" cy="831174"/>
          </a:xfrm>
          <a:prstGeom prst="wedgeRoundRectCallout">
            <a:avLst>
              <a:gd name="adj1" fmla="val 11366"/>
              <a:gd name="adj2" fmla="val 72919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aleboble: rektangel med afrundede hjørner 4">
            <a:extLst>
              <a:ext uri="{FF2B5EF4-FFF2-40B4-BE49-F238E27FC236}">
                <a16:creationId xmlns:a16="http://schemas.microsoft.com/office/drawing/2014/main" id="{B6E7B26F-E43D-D3D9-5A8E-87DAAAB76AF8}"/>
              </a:ext>
            </a:extLst>
          </p:cNvPr>
          <p:cNvSpPr/>
          <p:nvPr/>
        </p:nvSpPr>
        <p:spPr>
          <a:xfrm>
            <a:off x="8327324" y="2450248"/>
            <a:ext cx="2719388" cy="831174"/>
          </a:xfrm>
          <a:prstGeom prst="wedgeRoundRectCallout">
            <a:avLst>
              <a:gd name="adj1" fmla="val -8740"/>
              <a:gd name="adj2" fmla="val 75134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icture 2" descr="Exclamation mark caution danger sign icon isolate on white background |  Premium Vector">
            <a:extLst>
              <a:ext uri="{FF2B5EF4-FFF2-40B4-BE49-F238E27FC236}">
                <a16:creationId xmlns:a16="http://schemas.microsoft.com/office/drawing/2014/main" id="{0FD3D426-D476-49CF-878A-70BEB9701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7" y="2374645"/>
            <a:ext cx="927525" cy="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6B35532F-5860-864E-540E-44C896A837AF}"/>
              </a:ext>
            </a:extLst>
          </p:cNvPr>
          <p:cNvSpPr txBox="1"/>
          <p:nvPr/>
        </p:nvSpPr>
        <p:spPr>
          <a:xfrm>
            <a:off x="1937797" y="2597867"/>
            <a:ext cx="234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“We are not here to sit in a circle – let’s be efficient!</a:t>
            </a:r>
            <a:endParaRPr lang="da-DK" sz="1200" dirty="0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B359070A-C2D7-BF11-3499-4D1179036179}"/>
              </a:ext>
            </a:extLst>
          </p:cNvPr>
          <p:cNvSpPr txBox="1"/>
          <p:nvPr/>
        </p:nvSpPr>
        <p:spPr>
          <a:xfrm>
            <a:off x="5158878" y="2540593"/>
            <a:ext cx="2675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“No need to talk about the big picture — let’s just get through the action items”</a:t>
            </a:r>
            <a:endParaRPr lang="da-DK" sz="1200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1B90BAC7-1BB1-7CD9-D3FD-B9D482418B76}"/>
              </a:ext>
            </a:extLst>
          </p:cNvPr>
          <p:cNvSpPr txBox="1"/>
          <p:nvPr/>
        </p:nvSpPr>
        <p:spPr>
          <a:xfrm>
            <a:off x="1844632" y="639119"/>
            <a:ext cx="850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Evoke emotion, use narratives</a:t>
            </a:r>
            <a:endParaRPr lang="en-US" sz="3200" b="1" dirty="0"/>
          </a:p>
        </p:txBody>
      </p:sp>
      <p:pic>
        <p:nvPicPr>
          <p:cNvPr id="37" name="Picture 6" descr="Genereret billede">
            <a:extLst>
              <a:ext uri="{FF2B5EF4-FFF2-40B4-BE49-F238E27FC236}">
                <a16:creationId xmlns:a16="http://schemas.microsoft.com/office/drawing/2014/main" id="{8B615DB0-46F0-4923-CF0F-58EA8B3D8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7" t="16740" r="37768" b="17482"/>
          <a:stretch/>
        </p:blipFill>
        <p:spPr bwMode="auto">
          <a:xfrm>
            <a:off x="3076693" y="3368530"/>
            <a:ext cx="405765" cy="7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enereret billede">
            <a:extLst>
              <a:ext uri="{FF2B5EF4-FFF2-40B4-BE49-F238E27FC236}">
                <a16:creationId xmlns:a16="http://schemas.microsoft.com/office/drawing/2014/main" id="{649A30FD-370D-B941-A10C-B8068231D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2" t="16740" r="12075" b="17482"/>
          <a:stretch/>
        </p:blipFill>
        <p:spPr bwMode="auto">
          <a:xfrm>
            <a:off x="9501492" y="3325746"/>
            <a:ext cx="439132" cy="7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Genereret billede">
            <a:extLst>
              <a:ext uri="{FF2B5EF4-FFF2-40B4-BE49-F238E27FC236}">
                <a16:creationId xmlns:a16="http://schemas.microsoft.com/office/drawing/2014/main" id="{9E5008CF-409D-5449-BC29-1CC96D8CC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9261" r="54620" b="17926"/>
          <a:stretch/>
        </p:blipFill>
        <p:spPr bwMode="auto">
          <a:xfrm>
            <a:off x="6346291" y="3319107"/>
            <a:ext cx="28956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kstfelt 40">
            <a:extLst>
              <a:ext uri="{FF2B5EF4-FFF2-40B4-BE49-F238E27FC236}">
                <a16:creationId xmlns:a16="http://schemas.microsoft.com/office/drawing/2014/main" id="{D64F9E4E-15C7-B8B6-4E9C-77A0A8162280}"/>
              </a:ext>
            </a:extLst>
          </p:cNvPr>
          <p:cNvSpPr txBox="1"/>
          <p:nvPr/>
        </p:nvSpPr>
        <p:spPr>
          <a:xfrm>
            <a:off x="8146394" y="5071808"/>
            <a:ext cx="284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Share tiny doubts, delights, surprises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Let them connect to you, not just the subject matter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343ADCF-1A26-89F1-66C4-3DDCB496D7CD}"/>
              </a:ext>
            </a:extLst>
          </p:cNvPr>
          <p:cNvSpPr txBox="1"/>
          <p:nvPr/>
        </p:nvSpPr>
        <p:spPr>
          <a:xfrm>
            <a:off x="1871664" y="1096951"/>
            <a:ext cx="365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the online space, facts fade — but feelings and stories stay</a:t>
            </a:r>
            <a:endParaRPr lang="da-DK" sz="18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2E96655-3916-0342-19B0-643D20F44CE8}"/>
              </a:ext>
            </a:extLst>
          </p:cNvPr>
          <p:cNvSpPr txBox="1"/>
          <p:nvPr/>
        </p:nvSpPr>
        <p:spPr>
          <a:xfrm>
            <a:off x="8456951" y="2526327"/>
            <a:ext cx="271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“As you can see from these 72 data points... Wait, let me just read them aloud, so you understand”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63298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F6269-A8EA-5D53-910C-70B9CD8D2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04E9EFC-AA5B-5D46-FD67-502AC787FBCD}"/>
              </a:ext>
            </a:extLst>
          </p:cNvPr>
          <p:cNvSpPr txBox="1">
            <a:spLocks/>
          </p:cNvSpPr>
          <p:nvPr/>
        </p:nvSpPr>
        <p:spPr>
          <a:xfrm>
            <a:off x="836706" y="535894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Syndicate Black" panose="00000A00000000000000" pitchFamily="50" charset="0"/>
              </a:rPr>
              <a:t>Content</a:t>
            </a:r>
            <a:endParaRPr lang="da-DK" sz="3600" dirty="0">
              <a:latin typeface="Syndicate Black" panose="00000A00000000000000" pitchFamily="50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99597A1-6540-ED05-5A55-4EFEF7A74513}"/>
              </a:ext>
            </a:extLst>
          </p:cNvPr>
          <p:cNvSpPr txBox="1"/>
          <p:nvPr/>
        </p:nvSpPr>
        <p:spPr>
          <a:xfrm>
            <a:off x="2054469" y="3045104"/>
            <a:ext cx="7903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Syndicate Black" panose="00000A00000000000000" pitchFamily="50" charset="0"/>
              </a:rPr>
              <a:t>The altered physics of the online space</a:t>
            </a:r>
            <a:endParaRPr lang="da-DK" sz="2800" dirty="0">
              <a:solidFill>
                <a:schemeClr val="bg1"/>
              </a:solidFill>
              <a:highlight>
                <a:srgbClr val="000000"/>
              </a:highlight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BCA8804-24B3-0083-3DF0-044F188A0370}"/>
              </a:ext>
            </a:extLst>
          </p:cNvPr>
          <p:cNvSpPr txBox="1"/>
          <p:nvPr/>
        </p:nvSpPr>
        <p:spPr>
          <a:xfrm>
            <a:off x="2054469" y="3804653"/>
            <a:ext cx="832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Syndicate Black" panose="00000A00000000000000" pitchFamily="50" charset="0"/>
              </a:rPr>
              <a:t>Behavioral, mental and cognitive effects</a:t>
            </a:r>
            <a:endParaRPr lang="da-DK" sz="2800" dirty="0">
              <a:solidFill>
                <a:schemeClr val="bg1"/>
              </a:solidFill>
              <a:highlight>
                <a:srgbClr val="000000"/>
              </a:highlight>
              <a:latin typeface="Syndicate Black" panose="00000A00000000000000" pitchFamily="50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DB6E814-9C4B-0072-BB37-8F33CC899B55}"/>
              </a:ext>
            </a:extLst>
          </p:cNvPr>
          <p:cNvSpPr txBox="1"/>
          <p:nvPr/>
        </p:nvSpPr>
        <p:spPr>
          <a:xfrm>
            <a:off x="2054469" y="2285555"/>
            <a:ext cx="7000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Syndicate Black" panose="00000A00000000000000" pitchFamily="50" charset="0"/>
              </a:rPr>
              <a:t>Why we must learn this</a:t>
            </a:r>
            <a:endParaRPr lang="da-DK" sz="28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CFC3823-9BD5-AF6A-7A2D-97354893F6AE}"/>
              </a:ext>
            </a:extLst>
          </p:cNvPr>
          <p:cNvSpPr/>
          <p:nvPr/>
        </p:nvSpPr>
        <p:spPr>
          <a:xfrm>
            <a:off x="1171819" y="2202157"/>
            <a:ext cx="637931" cy="59982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yndicate Black" panose="00000A00000000000000" pitchFamily="50" charset="0"/>
              </a:rPr>
              <a:t>1</a:t>
            </a:r>
            <a:r>
              <a:rPr lang="en-US" dirty="0"/>
              <a:t> </a:t>
            </a:r>
            <a:endParaRPr lang="da-DK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B75EB0F-C98D-D064-4FF1-6A4DA8B95555}"/>
              </a:ext>
            </a:extLst>
          </p:cNvPr>
          <p:cNvSpPr/>
          <p:nvPr/>
        </p:nvSpPr>
        <p:spPr>
          <a:xfrm>
            <a:off x="1171818" y="2979125"/>
            <a:ext cx="637931" cy="59982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yndicate Black" panose="00000A00000000000000" pitchFamily="50" charset="0"/>
              </a:rPr>
              <a:t>2</a:t>
            </a:r>
            <a:r>
              <a:rPr lang="en-US" dirty="0"/>
              <a:t> </a:t>
            </a:r>
            <a:endParaRPr lang="da-DK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AFA6EDC-C390-7FA5-4DD0-B1A3D1A3F401}"/>
              </a:ext>
            </a:extLst>
          </p:cNvPr>
          <p:cNvSpPr/>
          <p:nvPr/>
        </p:nvSpPr>
        <p:spPr>
          <a:xfrm>
            <a:off x="1171817" y="3756093"/>
            <a:ext cx="637931" cy="59982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yndicate Black" panose="00000A00000000000000" pitchFamily="50" charset="0"/>
              </a:rPr>
              <a:t>3</a:t>
            </a:r>
            <a:r>
              <a:rPr lang="en-US" dirty="0"/>
              <a:t> </a:t>
            </a:r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71A8A75-CC72-1297-AAD7-5651E00AA43D}"/>
              </a:ext>
            </a:extLst>
          </p:cNvPr>
          <p:cNvSpPr txBox="1"/>
          <p:nvPr/>
        </p:nvSpPr>
        <p:spPr>
          <a:xfrm>
            <a:off x="2054469" y="4592250"/>
            <a:ext cx="832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0000"/>
                </a:highlight>
                <a:latin typeface="Syndicate Black" panose="00000A00000000000000" pitchFamily="50" charset="0"/>
              </a:rPr>
              <a:t>5 design laws for the online space</a:t>
            </a:r>
            <a:endParaRPr lang="da-DK" sz="2800" dirty="0">
              <a:solidFill>
                <a:schemeClr val="bg1"/>
              </a:solidFill>
              <a:highlight>
                <a:srgbClr val="000000"/>
              </a:highlight>
              <a:latin typeface="Syndicate Black" panose="00000A00000000000000" pitchFamily="50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3B2F21F-E5CC-CDE4-AA70-1B63A7FC765F}"/>
              </a:ext>
            </a:extLst>
          </p:cNvPr>
          <p:cNvSpPr/>
          <p:nvPr/>
        </p:nvSpPr>
        <p:spPr>
          <a:xfrm>
            <a:off x="1171817" y="4543690"/>
            <a:ext cx="637931" cy="599828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yndicate Black" panose="00000A00000000000000" pitchFamily="50" charset="0"/>
              </a:rPr>
              <a:t>4</a:t>
            </a:r>
            <a:r>
              <a:rPr lang="en-US" dirty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4632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D4E237-E049-3471-14DA-425826878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E6CF440-6D6F-0D66-1079-BB10E5D9D208}"/>
              </a:ext>
            </a:extLst>
          </p:cNvPr>
          <p:cNvSpPr txBox="1">
            <a:spLocks/>
          </p:cNvSpPr>
          <p:nvPr/>
        </p:nvSpPr>
        <p:spPr>
          <a:xfrm>
            <a:off x="3895623" y="854556"/>
            <a:ext cx="9339418" cy="511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Syndicate Black" panose="00000A00000000000000" pitchFamily="50" charset="0"/>
              </a:rPr>
              <a:t>TAKEAWAY 3</a:t>
            </a:r>
          </a:p>
          <a:p>
            <a:endParaRPr lang="en-US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DACE478-609E-F071-3E30-EEDEE76E3878}"/>
              </a:ext>
            </a:extLst>
          </p:cNvPr>
          <p:cNvSpPr txBox="1"/>
          <p:nvPr/>
        </p:nvSpPr>
        <p:spPr>
          <a:xfrm>
            <a:off x="2369574" y="3937000"/>
            <a:ext cx="74528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8800" b="1" dirty="0">
                <a:solidFill>
                  <a:schemeClr val="bg1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BUT IT IS SO</a:t>
            </a:r>
            <a:endParaRPr lang="da-DK" sz="9600" b="1" dirty="0">
              <a:solidFill>
                <a:schemeClr val="bg1"/>
              </a:solidFill>
              <a:latin typeface="Aptos Narrow" panose="020B00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E98B354-7C83-4AB1-3091-33C386E91EE3}"/>
              </a:ext>
            </a:extLst>
          </p:cNvPr>
          <p:cNvSpPr txBox="1"/>
          <p:nvPr/>
        </p:nvSpPr>
        <p:spPr>
          <a:xfrm>
            <a:off x="3302408" y="1767911"/>
            <a:ext cx="54257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yndicate Black" panose="00000A00000000000000" pitchFamily="50" charset="0"/>
              </a:rPr>
              <a:t>Yes, creating more online engagement and real connection requires</a:t>
            </a:r>
            <a:endParaRPr lang="da-DK" sz="2800" dirty="0">
              <a:solidFill>
                <a:schemeClr val="bg1"/>
              </a:solidFill>
              <a:latin typeface="Syndicate Black" panose="00000A00000000000000" pitchFamily="50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DB43200-25AE-3D0F-8953-32BE0D17428E}"/>
              </a:ext>
            </a:extLst>
          </p:cNvPr>
          <p:cNvSpPr txBox="1"/>
          <p:nvPr/>
        </p:nvSpPr>
        <p:spPr>
          <a:xfrm>
            <a:off x="3302409" y="4797757"/>
            <a:ext cx="6680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9700" b="1" dirty="0">
                <a:solidFill>
                  <a:schemeClr val="bg1"/>
                </a:solidFill>
                <a:latin typeface="Aptos Narrow" panose="020B0004020202020204" pitchFamily="34" charset="0"/>
                <a:sym typeface="Wingdings" panose="05000000000000000000" pitchFamily="2" charset="2"/>
              </a:rPr>
              <a:t>WORTH IT!</a:t>
            </a:r>
            <a:endParaRPr lang="da-DK" sz="97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EC152BF-7E79-9D5E-6AFF-7BAD7ADCB4DA}"/>
              </a:ext>
            </a:extLst>
          </p:cNvPr>
          <p:cNvSpPr txBox="1"/>
          <p:nvPr/>
        </p:nvSpPr>
        <p:spPr>
          <a:xfrm>
            <a:off x="3163323" y="3228759"/>
            <a:ext cx="595527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Syndicate Black" panose="00000A00000000000000" pitchFamily="50" charset="0"/>
              </a:rPr>
              <a:t>empathizing and preparation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63846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34288-3E49-126A-0506-F7998DAAF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4B54066-8667-7302-7C04-BBB3B08C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57" y="3197233"/>
            <a:ext cx="4756356" cy="31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275D901-9846-FB86-DC3C-8CE52033A335}"/>
              </a:ext>
            </a:extLst>
          </p:cNvPr>
          <p:cNvSpPr txBox="1">
            <a:spLocks/>
          </p:cNvSpPr>
          <p:nvPr/>
        </p:nvSpPr>
        <p:spPr>
          <a:xfrm>
            <a:off x="953937" y="565202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Syndicate Black" panose="00000A00000000000000" pitchFamily="50" charset="0"/>
              </a:rPr>
              <a:t>Online collaboration IS the new normal</a:t>
            </a:r>
            <a:endParaRPr lang="da-DK" sz="3600" dirty="0">
              <a:latin typeface="Syndicate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6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F1AD5-9952-272D-84F5-ED54DA17F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9E0490BB-4EAC-22A3-9986-C6E9FA1E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57" y="3197233"/>
            <a:ext cx="4756356" cy="31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6A55B0A-1423-AB32-D84B-050536641637}"/>
              </a:ext>
            </a:extLst>
          </p:cNvPr>
          <p:cNvSpPr txBox="1">
            <a:spLocks/>
          </p:cNvSpPr>
          <p:nvPr/>
        </p:nvSpPr>
        <p:spPr>
          <a:xfrm>
            <a:off x="953937" y="565202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Syndicate Black" panose="00000A00000000000000" pitchFamily="50" charset="0"/>
              </a:rPr>
              <a:t>Online collaboration IS the new normal</a:t>
            </a:r>
            <a:endParaRPr lang="da-DK" sz="3600" dirty="0"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F959BBC-0CBD-31D6-F358-50771E16841D}"/>
              </a:ext>
            </a:extLst>
          </p:cNvPr>
          <p:cNvSpPr txBox="1"/>
          <p:nvPr/>
        </p:nvSpPr>
        <p:spPr>
          <a:xfrm>
            <a:off x="953937" y="4782685"/>
            <a:ext cx="2455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Work is distributed</a:t>
            </a:r>
            <a:endParaRPr lang="en-US" b="1" dirty="0"/>
          </a:p>
          <a:p>
            <a:pPr algn="ctr"/>
            <a:r>
              <a:rPr lang="en-US" sz="1600" dirty="0"/>
              <a:t>Teams, customers and partners are no longer in the same room or the same country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01442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A5E54-D88F-7F89-0AF9-0FE4447D5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92D34352-8771-BB05-136E-7055E4403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57" y="3197233"/>
            <a:ext cx="4756356" cy="31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0CFA4B1-9000-7E1F-93B6-2CC4AB4AA889}"/>
              </a:ext>
            </a:extLst>
          </p:cNvPr>
          <p:cNvSpPr txBox="1">
            <a:spLocks/>
          </p:cNvSpPr>
          <p:nvPr/>
        </p:nvSpPr>
        <p:spPr>
          <a:xfrm>
            <a:off x="953937" y="565202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Syndicate Black" panose="00000A00000000000000" pitchFamily="50" charset="0"/>
              </a:rPr>
              <a:t>Online collaboration IS the new normal</a:t>
            </a:r>
            <a:endParaRPr lang="da-DK" sz="3600" dirty="0"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34CCBE7-CAF7-48E8-146D-0A12786E92CC}"/>
              </a:ext>
            </a:extLst>
          </p:cNvPr>
          <p:cNvSpPr txBox="1"/>
          <p:nvPr/>
        </p:nvSpPr>
        <p:spPr>
          <a:xfrm>
            <a:off x="953937" y="4782685"/>
            <a:ext cx="2455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Work is distributed</a:t>
            </a:r>
            <a:endParaRPr lang="en-US" b="1" dirty="0"/>
          </a:p>
          <a:p>
            <a:pPr algn="ctr"/>
            <a:r>
              <a:rPr lang="en-US" sz="1600" dirty="0"/>
              <a:t>Teams, customers and partners are no longer in the same room or the same country</a:t>
            </a:r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59F3973-4245-E224-7B9A-D77C5DE88891}"/>
              </a:ext>
            </a:extLst>
          </p:cNvPr>
          <p:cNvSpPr txBox="1"/>
          <p:nvPr/>
        </p:nvSpPr>
        <p:spPr>
          <a:xfrm>
            <a:off x="1207886" y="2744258"/>
            <a:ext cx="2346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Flexibility</a:t>
            </a:r>
            <a:endParaRPr lang="en-US" b="1" dirty="0"/>
          </a:p>
          <a:p>
            <a:pPr algn="ctr"/>
            <a:r>
              <a:rPr lang="en-US" sz="1600" dirty="0"/>
              <a:t>Hybrid and remote work are the new norm – not at temporary trend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17521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1C24E-866A-78A9-9F63-B3CA82EDA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77283213-3000-64F7-2F07-D8A9BCD0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57" y="3197233"/>
            <a:ext cx="4756356" cy="31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699E7B3-7AC3-4A1A-22B0-DC20C81D7770}"/>
              </a:ext>
            </a:extLst>
          </p:cNvPr>
          <p:cNvSpPr txBox="1">
            <a:spLocks/>
          </p:cNvSpPr>
          <p:nvPr/>
        </p:nvSpPr>
        <p:spPr>
          <a:xfrm>
            <a:off x="953937" y="565202"/>
            <a:ext cx="110883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Syndicate Black" panose="00000A00000000000000" pitchFamily="50" charset="0"/>
              </a:rPr>
              <a:t>Online collaboration IS the new normal</a:t>
            </a:r>
            <a:endParaRPr lang="da-DK" sz="3600" dirty="0">
              <a:latin typeface="Syndicate Black" panose="00000A00000000000000" pitchFamily="50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5D7850B-1D49-E800-5922-4C0B7806106D}"/>
              </a:ext>
            </a:extLst>
          </p:cNvPr>
          <p:cNvSpPr txBox="1"/>
          <p:nvPr/>
        </p:nvSpPr>
        <p:spPr>
          <a:xfrm>
            <a:off x="953937" y="4782685"/>
            <a:ext cx="2455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Work is distributed</a:t>
            </a:r>
            <a:endParaRPr lang="en-US" b="1" dirty="0"/>
          </a:p>
          <a:p>
            <a:pPr algn="ctr"/>
            <a:r>
              <a:rPr lang="en-US" sz="1600" dirty="0"/>
              <a:t>Teams, customers and partners are no longer in the same room or the same country</a:t>
            </a:r>
            <a:endParaRPr lang="da-DK" sz="16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80DDFD5-8E8E-A812-BF75-58C29A3740D4}"/>
              </a:ext>
            </a:extLst>
          </p:cNvPr>
          <p:cNvSpPr txBox="1"/>
          <p:nvPr/>
        </p:nvSpPr>
        <p:spPr>
          <a:xfrm>
            <a:off x="1207886" y="2744258"/>
            <a:ext cx="2346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Flexibility</a:t>
            </a:r>
            <a:endParaRPr lang="en-US" b="1" dirty="0"/>
          </a:p>
          <a:p>
            <a:pPr algn="ctr"/>
            <a:r>
              <a:rPr lang="en-US" sz="1600" dirty="0"/>
              <a:t>Hybrid and remote work are the new norm – not at temporary trend</a:t>
            </a:r>
            <a:endParaRPr lang="da-DK" sz="16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6B63855-F70F-5673-FA03-B32A3CC5FBEB}"/>
              </a:ext>
            </a:extLst>
          </p:cNvPr>
          <p:cNvSpPr txBox="1"/>
          <p:nvPr/>
        </p:nvSpPr>
        <p:spPr>
          <a:xfrm>
            <a:off x="4956314" y="1703950"/>
            <a:ext cx="24472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Speed</a:t>
            </a:r>
            <a:endParaRPr lang="en-US" b="1" dirty="0"/>
          </a:p>
          <a:p>
            <a:pPr algn="ctr"/>
            <a:r>
              <a:rPr lang="en-US" sz="1600" dirty="0"/>
              <a:t>Work moves faster than travel or physical meetings allow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92798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CC31B42-BD2B-497F-B2F4-4A376650BBF4}">
  <we:reference id="wa200005669" version="2.0.0.0" store="da-DK" storeType="OMEX"/>
  <we:alternateReferences>
    <we:reference id="WA200005669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5519</TotalTime>
  <Words>3260</Words>
  <Application>Microsoft Office PowerPoint</Application>
  <PresentationFormat>Widescreen</PresentationFormat>
  <Paragraphs>526</Paragraphs>
  <Slides>50</Slides>
  <Notes>50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50</vt:i4>
      </vt:variant>
    </vt:vector>
  </HeadingPairs>
  <TitlesOfParts>
    <vt:vector size="59" baseType="lpstr">
      <vt:lpstr>Aptos</vt:lpstr>
      <vt:lpstr>Aptos Display</vt:lpstr>
      <vt:lpstr>Aptos Narrow</vt:lpstr>
      <vt:lpstr>Arial</vt:lpstr>
      <vt:lpstr>Courier New</vt:lpstr>
      <vt:lpstr>Syndicate Black</vt:lpstr>
      <vt:lpstr>Untitled Sans</vt:lpstr>
      <vt:lpstr>Wingdings</vt:lpstr>
      <vt:lpstr>Office-tema</vt:lpstr>
      <vt:lpstr>Online facilitation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Still, we kinda suck at it… </vt:lpstr>
      <vt:lpstr>The “altered physics” of the digitally mediated space</vt:lpstr>
      <vt:lpstr>The “altered physics” of the digitally mediated space</vt:lpstr>
      <vt:lpstr>The “altered physics” of the digitally mediated space</vt:lpstr>
      <vt:lpstr>The “altered physics” of the digitally mediated space</vt:lpstr>
      <vt:lpstr>The “altered physics” of the digitally mediated space</vt:lpstr>
      <vt:lpstr>The “altered physics” of the digitally mediated space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So, what can we do??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Katrine Kjeldsen</dc:creator>
  <cp:lastModifiedBy>Katrine Kjeldsen</cp:lastModifiedBy>
  <cp:revision>12</cp:revision>
  <cp:lastPrinted>2025-05-16T05:56:16Z</cp:lastPrinted>
  <dcterms:created xsi:type="dcterms:W3CDTF">2025-05-11T08:03:25Z</dcterms:created>
  <dcterms:modified xsi:type="dcterms:W3CDTF">2025-09-29T13:12:18Z</dcterms:modified>
</cp:coreProperties>
</file>