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modernComment_7FFFF563_37234A51.xml" ContentType="application/vnd.ms-powerpoint.comments+xml"/>
  <Override PartName="/ppt/notesSlides/notesSlide2.xml" ContentType="application/vnd.openxmlformats-officedocument.presentationml.notesSlide+xml"/>
  <Override PartName="/ppt/comments/modernComment_7FFFF562_C3BBC714.xml" ContentType="application/vnd.ms-powerpoint.comments+xml"/>
  <Override PartName="/ppt/comments/modernComment_7FFE5DB6_3EA8305.xml" ContentType="application/vnd.ms-powerpoint.comments+xml"/>
  <Override PartName="/ppt/comments/modernComment_7FFE5DB7_B6ECEC75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865" r:id="rId5"/>
    <p:sldMasterId id="2147483863" r:id="rId6"/>
    <p:sldMasterId id="2147483648" r:id="rId7"/>
  </p:sldMasterIdLst>
  <p:notesMasterIdLst>
    <p:notesMasterId r:id="rId27"/>
  </p:notesMasterIdLst>
  <p:sldIdLst>
    <p:sldId id="257" r:id="rId8"/>
    <p:sldId id="2147376561" r:id="rId9"/>
    <p:sldId id="2147480932" r:id="rId10"/>
    <p:sldId id="2147480931" r:id="rId11"/>
    <p:sldId id="2147480930" r:id="rId12"/>
    <p:sldId id="2147376563" r:id="rId13"/>
    <p:sldId id="258" r:id="rId14"/>
    <p:sldId id="2147376565" r:id="rId15"/>
    <p:sldId id="2147376566" r:id="rId16"/>
    <p:sldId id="2147376569" r:id="rId17"/>
    <p:sldId id="2147376567" r:id="rId18"/>
    <p:sldId id="2147376568" r:id="rId19"/>
    <p:sldId id="2147480946" r:id="rId20"/>
    <p:sldId id="2147480948" r:id="rId21"/>
    <p:sldId id="2147480947" r:id="rId22"/>
    <p:sldId id="2147480949" r:id="rId23"/>
    <p:sldId id="2147480944" r:id="rId24"/>
    <p:sldId id="2147480945" r:id="rId25"/>
    <p:sldId id="214748094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EATI Intro Slides" id="{5DF72C48-F89C-4B56-AB1F-FEE98F755227}">
          <p14:sldIdLst>
            <p14:sldId id="257"/>
            <p14:sldId id="2147376561"/>
            <p14:sldId id="2147480932"/>
            <p14:sldId id="2147480931"/>
            <p14:sldId id="2147480930"/>
          </p14:sldIdLst>
        </p14:section>
        <p14:section name="Contractor Slides" id="{E0E1D60C-765D-4808-A205-CA7DD5F0CD4D}">
          <p14:sldIdLst>
            <p14:sldId id="2147376563"/>
            <p14:sldId id="258"/>
            <p14:sldId id="2147376565"/>
            <p14:sldId id="2147376566"/>
            <p14:sldId id="2147376569"/>
            <p14:sldId id="2147376567"/>
            <p14:sldId id="2147376568"/>
            <p14:sldId id="2147480946"/>
            <p14:sldId id="2147480948"/>
            <p14:sldId id="2147480947"/>
            <p14:sldId id="2147480949"/>
            <p14:sldId id="2147480944"/>
          </p14:sldIdLst>
        </p14:section>
        <p14:section name="Closing Slides (CEATI)" id="{70FD6317-8CB5-4F10-873B-06717C14A8D5}">
          <p14:sldIdLst>
            <p14:sldId id="2147480945"/>
            <p14:sldId id="21474809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B81A5F-707C-DC30-96DC-A2D2D9F8FD5D}" name="Ranell Martin Dedicatoria" initials="RD" userId="S::ranell.dedicatoria@ceati.com::3bdd0bde-94b2-49d7-97cf-6b3ff80715eb" providerId="AD"/>
  <p188:author id="{C334CFB7-BA2E-302E-3CF9-E669C0112C8C}" name="Emily Davies" initials="ED" userId="S::emily.davies@ceati.com::857c713a-b19a-485b-adbf-f1130b20b265" providerId="AD"/>
  <p188:author id="{01E9ADD3-F131-A3DD-263B-628582FCB817}" name="Dhwani Patel" initials="DP" userId="S::dhwani.patel@ceati.com::6175e764-a8c0-4f6a-9aaa-18e591aeb0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hwani Patel" userId="6175e764-a8c0-4f6a-9aaa-18e591aeb07e" providerId="ADAL" clId="{3F7AC397-5FF5-4441-AAEE-931AE98636BE}"/>
    <pc:docChg chg="custSel modSld">
      <pc:chgData name="Dhwani Patel" userId="6175e764-a8c0-4f6a-9aaa-18e591aeb07e" providerId="ADAL" clId="{3F7AC397-5FF5-4441-AAEE-931AE98636BE}" dt="2026-01-07T17:38:00.530" v="54" actId="478"/>
      <pc:docMkLst>
        <pc:docMk/>
      </pc:docMkLst>
      <pc:sldChg chg="addSp delSp modSp mod">
        <pc:chgData name="Dhwani Patel" userId="6175e764-a8c0-4f6a-9aaa-18e591aeb07e" providerId="ADAL" clId="{3F7AC397-5FF5-4441-AAEE-931AE98636BE}" dt="2026-01-07T17:38:00.530" v="54" actId="478"/>
        <pc:sldMkLst>
          <pc:docMk/>
          <pc:sldMk cId="3283863316" sldId="2147480930"/>
        </pc:sldMkLst>
        <pc:spChg chg="add mod">
          <ac:chgData name="Dhwani Patel" userId="6175e764-a8c0-4f6a-9aaa-18e591aeb07e" providerId="ADAL" clId="{3F7AC397-5FF5-4441-AAEE-931AE98636BE}" dt="2026-01-07T17:36:09.941" v="16" actId="207"/>
          <ac:spMkLst>
            <pc:docMk/>
            <pc:sldMk cId="3283863316" sldId="2147480930"/>
            <ac:spMk id="2" creationId="{8EFCDDBE-E74E-868A-E091-194CA769574D}"/>
          </ac:spMkLst>
        </pc:spChg>
        <pc:spChg chg="mod">
          <ac:chgData name="Dhwani Patel" userId="6175e764-a8c0-4f6a-9aaa-18e591aeb07e" providerId="ADAL" clId="{3F7AC397-5FF5-4441-AAEE-931AE98636BE}" dt="2026-01-07T17:36:36.567" v="19" actId="207"/>
          <ac:spMkLst>
            <pc:docMk/>
            <pc:sldMk cId="3283863316" sldId="2147480930"/>
            <ac:spMk id="4" creationId="{09F22E14-D263-F08E-F649-FB5E59A5C815}"/>
          </ac:spMkLst>
        </pc:spChg>
        <pc:spChg chg="mod">
          <ac:chgData name="Dhwani Patel" userId="6175e764-a8c0-4f6a-9aaa-18e591aeb07e" providerId="ADAL" clId="{3F7AC397-5FF5-4441-AAEE-931AE98636BE}" dt="2026-01-07T17:37:56.497" v="53" actId="692"/>
          <ac:spMkLst>
            <pc:docMk/>
            <pc:sldMk cId="3283863316" sldId="2147480930"/>
            <ac:spMk id="5" creationId="{73AA3DAA-8B5A-E8AA-F3E7-8AADA440421E}"/>
          </ac:spMkLst>
        </pc:spChg>
        <pc:spChg chg="mod">
          <ac:chgData name="Dhwani Patel" userId="6175e764-a8c0-4f6a-9aaa-18e591aeb07e" providerId="ADAL" clId="{3F7AC397-5FF5-4441-AAEE-931AE98636BE}" dt="2026-01-07T17:33:39.433" v="5" actId="14100"/>
          <ac:spMkLst>
            <pc:docMk/>
            <pc:sldMk cId="3283863316" sldId="2147480930"/>
            <ac:spMk id="12" creationId="{F1921DE3-FC1E-17E2-CC11-213A66ADDF0B}"/>
          </ac:spMkLst>
        </pc:spChg>
        <pc:picChg chg="mod">
          <ac:chgData name="Dhwani Patel" userId="6175e764-a8c0-4f6a-9aaa-18e591aeb07e" providerId="ADAL" clId="{3F7AC397-5FF5-4441-AAEE-931AE98636BE}" dt="2026-01-07T17:37:31.635" v="40" actId="1076"/>
          <ac:picMkLst>
            <pc:docMk/>
            <pc:sldMk cId="3283863316" sldId="2147480930"/>
            <ac:picMk id="3" creationId="{CEC62BA7-8014-1457-E59D-43C47C834D5F}"/>
          </ac:picMkLst>
        </pc:picChg>
        <pc:picChg chg="mod">
          <ac:chgData name="Dhwani Patel" userId="6175e764-a8c0-4f6a-9aaa-18e591aeb07e" providerId="ADAL" clId="{3F7AC397-5FF5-4441-AAEE-931AE98636BE}" dt="2026-01-07T17:37:43.360" v="41" actId="1076"/>
          <ac:picMkLst>
            <pc:docMk/>
            <pc:sldMk cId="3283863316" sldId="2147480930"/>
            <ac:picMk id="104" creationId="{CEC3659B-3ED1-6082-5CE8-1656F4C59798}"/>
          </ac:picMkLst>
        </pc:picChg>
      </pc:sldChg>
    </pc:docChg>
  </pc:docChgLst>
  <pc:docChgLst>
    <pc:chgData name="Ranell Martin Dedicatoria" userId="3bdd0bde-94b2-49d7-97cf-6b3ff80715eb" providerId="ADAL" clId="{E2302FF3-2A4A-4581-8C68-DFE6187B3460}"/>
    <pc:docChg chg="modSld">
      <pc:chgData name="Ranell Martin Dedicatoria" userId="3bdd0bde-94b2-49d7-97cf-6b3ff80715eb" providerId="ADAL" clId="{E2302FF3-2A4A-4581-8C68-DFE6187B3460}" dt="2026-01-07T17:38:49.202" v="16" actId="1076"/>
      <pc:docMkLst>
        <pc:docMk/>
      </pc:docMkLst>
      <pc:sldChg chg="addSp modSp mod">
        <pc:chgData name="Ranell Martin Dedicatoria" userId="3bdd0bde-94b2-49d7-97cf-6b3ff80715eb" providerId="ADAL" clId="{E2302FF3-2A4A-4581-8C68-DFE6187B3460}" dt="2026-01-07T17:38:49.202" v="16" actId="1076"/>
        <pc:sldMkLst>
          <pc:docMk/>
          <pc:sldMk cId="3283863316" sldId="2147480930"/>
        </pc:sldMkLst>
        <pc:spChg chg="add mod">
          <ac:chgData name="Ranell Martin Dedicatoria" userId="3bdd0bde-94b2-49d7-97cf-6b3ff80715eb" providerId="ADAL" clId="{E2302FF3-2A4A-4581-8C68-DFE6187B3460}" dt="2026-01-07T17:36:36.532" v="2" actId="207"/>
          <ac:spMkLst>
            <pc:docMk/>
            <pc:sldMk cId="3283863316" sldId="2147480930"/>
            <ac:spMk id="4" creationId="{09F22E14-D263-F08E-F649-FB5E59A5C815}"/>
          </ac:spMkLst>
        </pc:spChg>
        <pc:spChg chg="mod">
          <ac:chgData name="Ranell Martin Dedicatoria" userId="3bdd0bde-94b2-49d7-97cf-6b3ff80715eb" providerId="ADAL" clId="{E2302FF3-2A4A-4581-8C68-DFE6187B3460}" dt="2026-01-07T17:36:47.131" v="3" actId="14100"/>
          <ac:spMkLst>
            <pc:docMk/>
            <pc:sldMk cId="3283863316" sldId="2147480930"/>
            <ac:spMk id="5" creationId="{73AA3DAA-8B5A-E8AA-F3E7-8AADA440421E}"/>
          </ac:spMkLst>
        </pc:spChg>
        <pc:spChg chg="mod">
          <ac:chgData name="Ranell Martin Dedicatoria" userId="3bdd0bde-94b2-49d7-97cf-6b3ff80715eb" providerId="ADAL" clId="{E2302FF3-2A4A-4581-8C68-DFE6187B3460}" dt="2026-01-07T17:38:45.138" v="14" actId="1076"/>
          <ac:spMkLst>
            <pc:docMk/>
            <pc:sldMk cId="3283863316" sldId="2147480930"/>
            <ac:spMk id="12" creationId="{F1921DE3-FC1E-17E2-CC11-213A66ADDF0B}"/>
          </ac:spMkLst>
        </pc:spChg>
        <pc:picChg chg="mod">
          <ac:chgData name="Ranell Martin Dedicatoria" userId="3bdd0bde-94b2-49d7-97cf-6b3ff80715eb" providerId="ADAL" clId="{E2302FF3-2A4A-4581-8C68-DFE6187B3460}" dt="2026-01-07T17:38:49.202" v="16" actId="1076"/>
          <ac:picMkLst>
            <pc:docMk/>
            <pc:sldMk cId="3283863316" sldId="2147480930"/>
            <ac:picMk id="3" creationId="{CEC62BA7-8014-1457-E59D-43C47C834D5F}"/>
          </ac:picMkLst>
        </pc:picChg>
      </pc:sldChg>
    </pc:docChg>
  </pc:docChgLst>
  <pc:docChgLst>
    <pc:chgData name="Emily Davies" userId="857c713a-b19a-485b-adbf-f1130b20b265" providerId="ADAL" clId="{FE8679EA-D79E-466B-BD3A-83DE7C63592A}"/>
    <pc:docChg chg="undo custSel addSld delSld modSld sldOrd modSection">
      <pc:chgData name="Emily Davies" userId="857c713a-b19a-485b-adbf-f1130b20b265" providerId="ADAL" clId="{FE8679EA-D79E-466B-BD3A-83DE7C63592A}" dt="2026-01-07T17:38:35.525" v="917" actId="1076"/>
      <pc:docMkLst>
        <pc:docMk/>
      </pc:docMkLst>
      <pc:sldChg chg="modSp mod ord">
        <pc:chgData name="Emily Davies" userId="857c713a-b19a-485b-adbf-f1130b20b265" providerId="ADAL" clId="{FE8679EA-D79E-466B-BD3A-83DE7C63592A}" dt="2026-01-07T17:32:19.003" v="874" actId="14100"/>
        <pc:sldMkLst>
          <pc:docMk/>
          <pc:sldMk cId="3283863316" sldId="2147480930"/>
        </pc:sldMkLst>
        <pc:picChg chg="mod">
          <ac:chgData name="Emily Davies" userId="857c713a-b19a-485b-adbf-f1130b20b265" providerId="ADAL" clId="{FE8679EA-D79E-466B-BD3A-83DE7C63592A}" dt="2026-01-07T17:32:14.262" v="872" actId="1076"/>
          <ac:picMkLst>
            <pc:docMk/>
            <pc:sldMk cId="3283863316" sldId="2147480930"/>
            <ac:picMk id="3" creationId="{CEC62BA7-8014-1457-E59D-43C47C834D5F}"/>
          </ac:picMkLst>
        </pc:picChg>
        <pc:picChg chg="mod">
          <ac:chgData name="Emily Davies" userId="857c713a-b19a-485b-adbf-f1130b20b265" providerId="ADAL" clId="{FE8679EA-D79E-466B-BD3A-83DE7C63592A}" dt="2026-01-07T17:32:19.003" v="874" actId="14100"/>
          <ac:picMkLst>
            <pc:docMk/>
            <pc:sldMk cId="3283863316" sldId="2147480930"/>
            <ac:picMk id="104" creationId="{CEC3659B-3ED1-6082-5CE8-1656F4C59798}"/>
          </ac:picMkLst>
        </pc:picChg>
      </pc:sldChg>
      <pc:sldChg chg="modSp mod ord">
        <pc:chgData name="Emily Davies" userId="857c713a-b19a-485b-adbf-f1130b20b265" providerId="ADAL" clId="{FE8679EA-D79E-466B-BD3A-83DE7C63592A}" dt="2026-01-07T17:34:21.430" v="911" actId="20577"/>
        <pc:sldMkLst>
          <pc:docMk/>
          <pc:sldMk cId="925059665" sldId="2147480931"/>
        </pc:sldMkLst>
        <pc:spChg chg="mod">
          <ac:chgData name="Emily Davies" userId="857c713a-b19a-485b-adbf-f1130b20b265" providerId="ADAL" clId="{FE8679EA-D79E-466B-BD3A-83DE7C63592A}" dt="2026-01-07T17:34:21.430" v="911" actId="20577"/>
          <ac:spMkLst>
            <pc:docMk/>
            <pc:sldMk cId="925059665" sldId="2147480931"/>
            <ac:spMk id="4" creationId="{D1B78D30-4CF8-C9C2-2482-85954B905372}"/>
          </ac:spMkLst>
        </pc:spChg>
      </pc:sldChg>
      <pc:sldChg chg="addSp delSp modSp mod">
        <pc:chgData name="Emily Davies" userId="857c713a-b19a-485b-adbf-f1130b20b265" providerId="ADAL" clId="{FE8679EA-D79E-466B-BD3A-83DE7C63592A}" dt="2026-01-07T17:38:35.525" v="917" actId="1076"/>
        <pc:sldMkLst>
          <pc:docMk/>
          <pc:sldMk cId="388193093" sldId="2147480945"/>
        </pc:sldMkLst>
        <pc:picChg chg="add mod">
          <ac:chgData name="Emily Davies" userId="857c713a-b19a-485b-adbf-f1130b20b265" providerId="ADAL" clId="{FE8679EA-D79E-466B-BD3A-83DE7C63592A}" dt="2026-01-07T17:38:35.525" v="917" actId="1076"/>
          <ac:picMkLst>
            <pc:docMk/>
            <pc:sldMk cId="388193093" sldId="2147480945"/>
            <ac:picMk id="4" creationId="{ED70F0AA-1B8A-E7C4-8387-96C3C09CC225}"/>
          </ac:picMkLst>
        </pc:picChg>
      </pc:sldChg>
    </pc:docChg>
  </pc:docChgLst>
</pc:chgInfo>
</file>

<file path=ppt/comments/modernComment_7FFE5DB6_3EA830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C511C21-035D-405C-923C-F68B23D39092}" authorId="{B5B81A5F-707C-DC30-96DC-A2D2D9F8FD5D}" created="2025-09-26T16:37:02.27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5700613" sldId="2147376566"/>
      <ac:spMk id="6" creationId="{62A42299-B898-DF7D-8FE3-312659BFE561}"/>
      <ac:txMk cp="0" len="2">
        <ac:context len="6" hash="3330622759"/>
      </ac:txMk>
    </ac:txMkLst>
    <p188:pos x="4407243" y="319216"/>
    <p188:txBody>
      <a:bodyPr/>
      <a:lstStyle/>
      <a:p>
        <a:r>
          <a:rPr lang="en-US"/>
          <a:t>For projects that involve software development, include discussion of IT requirements, etc.</a:t>
        </a:r>
      </a:p>
    </p188:txBody>
  </p188:cm>
</p188:cmLst>
</file>

<file path=ppt/comments/modernComment_7FFE5DB7_B6ECEC7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D8BDB55-80CC-4F7A-AFF7-25FF4B9CEF02}" authorId="{B5B81A5F-707C-DC30-96DC-A2D2D9F8FD5D}" created="2025-09-26T16:25:48.73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68980341" sldId="2147376567"/>
      <ac:spMk id="6" creationId="{03E99A23-FE66-F60C-793A-5FB59B3E7BD0}"/>
      <ac:txMk cp="0" len="27">
        <ac:context len="28" hash="3296407321"/>
      </ac:txMk>
    </ac:txMkLst>
    <p188:pos x="7990702" y="319216"/>
    <p188:txBody>
      <a:bodyPr/>
      <a:lstStyle/>
      <a:p>
        <a:r>
          <a:rPr lang="en-US"/>
          <a:t>This should ideally be the schedule based on SOW.</a:t>
        </a:r>
      </a:p>
    </p188:txBody>
  </p188:cm>
</p188:cmLst>
</file>

<file path=ppt/comments/modernComment_7FFFF562_C3BBC7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357CAF8-087D-4604-AFB6-3EC05B0AAF01}" authorId="{C334CFB7-BA2E-302E-3CF9-E669C0112C8C}" created="2026-01-30T16:30:03.2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83863316" sldId="2147480930"/>
      <ac:picMk id="3" creationId="{CEC62BA7-8014-1457-E59D-43C47C834D5F}"/>
    </ac:deMkLst>
    <p188:txBody>
      <a:bodyPr/>
      <a:lstStyle/>
      <a:p>
        <a:r>
          <a:rPr lang="en-CA"/>
          <a:t>Can include project monitors as a list or a screenshot from the Portal.</a:t>
        </a:r>
      </a:p>
    </p188:txBody>
  </p188:cm>
</p188:cmLst>
</file>

<file path=ppt/comments/modernComment_7FFFF563_37234A5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656ACD2-6443-40D8-9A33-5F931ECF214A}" authorId="{C334CFB7-BA2E-302E-3CF9-E669C0112C8C}" created="2026-01-07T17:36:24.22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25059665" sldId="2147480931"/>
      <ac:spMk id="4" creationId="{D1B78D30-4CF8-C9C2-2482-85954B905372}"/>
      <ac:txMk cp="0" len="9">
        <ac:context len="661" hash="2347741765"/>
      </ac:txMk>
    </ac:txMkLst>
    <p188:pos x="931779" y="256271"/>
    <p188:txBody>
      <a:bodyPr/>
      <a:lstStyle/>
      <a:p>
        <a:r>
          <a:rPr lang="en-CA"/>
          <a:t>Omit if there is only one program involved in the project.
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B0E17-A2CA-48C2-A114-AEA72B9DE613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61528-CFE1-4C1F-91A0-3503771FD7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14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56DCE-A53E-8A72-00D5-B264D6772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517ED-16F0-FC26-FEA2-A1118B56B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A43FE-5F1F-72C9-70A5-8CD228566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8B6E-E370-543F-880B-B4B0D1E115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4828-05B7-45C0-A669-05DE3B406E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28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89C5A-05A6-6226-04D1-D1A4F27B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A214A5-441C-E2C4-F8DD-02EF5C2D3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0B2FD0-251E-30E2-9EC3-2E9824373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Program Team: Remind members that monitors should opt in to the "Member Directory" in the </a:t>
            </a:r>
            <a:r>
              <a:rPr lang="en-CA" err="1"/>
              <a:t>MyCEATI</a:t>
            </a:r>
            <a:r>
              <a:rPr lang="en-CA"/>
              <a:t> portal in your voiceover.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3B439-0A7C-CBBD-9720-2FA8CCA67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4828-05B7-45C0-A669-05DE3B406E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60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61528-CFE1-4C1F-91A0-3503771FD7B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248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2AB37-2DDC-14AA-F347-4F4A0F1A4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DD5982-A25D-4E7E-C0E0-49BDE6AD3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AA9FE0-AC0E-49F7-2647-430E32B01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D8E7-6FF6-2618-7B3A-46777F5F51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AE2B5-B11F-4F64-9B5B-FC6FC1872ED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64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F3175-1299-D879-1691-32328AF33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15C645-D31A-2256-BA8D-957EF876D8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F7DBE2-FA0C-7EB3-117C-D3FA8C66A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Program Team: Remind members that monitors should opt in to the "Member Directory" in the </a:t>
            </a:r>
            <a:r>
              <a:rPr lang="en-CA" err="1"/>
              <a:t>MyCEATI</a:t>
            </a:r>
            <a:r>
              <a:rPr lang="en-CA"/>
              <a:t> portal in your voiceover.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606E7-9C0B-2CC9-5634-05F3CB3BB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4828-05B7-45C0-A669-05DE3B406E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09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4D70-4A80-277F-9E44-AAF9AEE43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BC9A6-40AA-7B1E-BB89-98C32A80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7C979-7EBD-C785-042C-3412841F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16A1-FAF2-4E6B-8586-6F73469263B2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265CD-09BC-7F69-632F-C917A8D77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39ACE-47CA-D731-3997-C2B34710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6D3E-55D9-40BA-93BE-473806DF6E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510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E167-2BCE-4F96-4A32-EC35D207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D5337-94A4-DCF8-A5D2-EA1A66C99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28470-5F81-CCF4-D176-337AC723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16A1-FAF2-4E6B-8586-6F73469263B2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C8F98-A9F3-06BB-9B79-55F6B5C5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A8294-2BF0-731A-634E-57A02889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6D3E-55D9-40BA-93BE-473806DF6E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80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11145C-0D7A-F31B-AED4-F4ACD13FC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F5FF0-D15A-4B0F-9E02-F61ADCBC9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548AE-310F-3974-6021-6FF3CD85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16A1-FAF2-4E6B-8586-6F73469263B2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77101-283A-7A01-2529-92D62875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21441-125D-840D-563F-D0DD59E4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6D3E-55D9-40BA-93BE-473806DF6E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3385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2B20F16-022A-83D0-C913-22CA8CD79100}"/>
              </a:ext>
            </a:extLst>
          </p:cNvPr>
          <p:cNvGrpSpPr/>
          <p:nvPr userDrawn="1"/>
        </p:nvGrpSpPr>
        <p:grpSpPr>
          <a:xfrm>
            <a:off x="0" y="6274534"/>
            <a:ext cx="12192000" cy="583466"/>
            <a:chOff x="0" y="0"/>
            <a:chExt cx="4889460" cy="230505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7985B27-9AD5-7793-CD0A-66C77F6503D0}"/>
                </a:ext>
              </a:extLst>
            </p:cNvPr>
            <p:cNvSpPr/>
            <p:nvPr/>
          </p:nvSpPr>
          <p:spPr>
            <a:xfrm>
              <a:off x="0" y="0"/>
              <a:ext cx="4889460" cy="230505"/>
            </a:xfrm>
            <a:custGeom>
              <a:avLst/>
              <a:gdLst/>
              <a:ahLst/>
              <a:cxnLst/>
              <a:rect l="l" t="t" r="r" b="b"/>
              <a:pathLst>
                <a:path w="4889460" h="230505">
                  <a:moveTo>
                    <a:pt x="0" y="0"/>
                  </a:moveTo>
                  <a:lnTo>
                    <a:pt x="4889460" y="0"/>
                  </a:lnTo>
                  <a:lnTo>
                    <a:pt x="4889460" y="230505"/>
                  </a:lnTo>
                  <a:lnTo>
                    <a:pt x="0" y="230505"/>
                  </a:lnTo>
                  <a:close/>
                </a:path>
              </a:pathLst>
            </a:custGeom>
            <a:solidFill>
              <a:srgbClr val="072D49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B18E1AB1-CEE9-E65B-05C6-91A8B55B2600}"/>
                </a:ext>
              </a:extLst>
            </p:cNvPr>
            <p:cNvSpPr txBox="1"/>
            <p:nvPr/>
          </p:nvSpPr>
          <p:spPr>
            <a:xfrm>
              <a:off x="0" y="-76200"/>
              <a:ext cx="4889460" cy="3067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:a16="http://schemas.microsoft.com/office/drawing/2014/main" id="{218E9ADF-19D8-01CE-1B6F-02F67AD0CCE5}"/>
              </a:ext>
            </a:extLst>
          </p:cNvPr>
          <p:cNvSpPr/>
          <p:nvPr userDrawn="1"/>
        </p:nvSpPr>
        <p:spPr>
          <a:xfrm>
            <a:off x="10145218" y="6334382"/>
            <a:ext cx="1696076" cy="463771"/>
          </a:xfrm>
          <a:custGeom>
            <a:avLst/>
            <a:gdLst/>
            <a:ahLst/>
            <a:cxnLst/>
            <a:rect l="l" t="t" r="r" b="b"/>
            <a:pathLst>
              <a:path w="2544114" h="695656">
                <a:moveTo>
                  <a:pt x="0" y="0"/>
                </a:moveTo>
                <a:lnTo>
                  <a:pt x="2544114" y="0"/>
                </a:lnTo>
                <a:lnTo>
                  <a:pt x="2544114" y="695656"/>
                </a:lnTo>
                <a:lnTo>
                  <a:pt x="0" y="6956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981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5EAB4-73F5-85A4-F4A3-B3E32801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416A1-FAF2-4E6B-8586-6F73469263B2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2026-04-09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5B8DFE-0369-DEFB-B78F-EE1D39F3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EAC30-A65F-8FD2-0C32-61B255A5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C6D3E-55D9-40BA-93BE-473806DF6ED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4904AB94-6518-1E2A-699D-B115452C10BE}"/>
              </a:ext>
            </a:extLst>
          </p:cNvPr>
          <p:cNvGrpSpPr/>
          <p:nvPr userDrawn="1"/>
        </p:nvGrpSpPr>
        <p:grpSpPr>
          <a:xfrm>
            <a:off x="0" y="6274534"/>
            <a:ext cx="12192000" cy="583466"/>
            <a:chOff x="0" y="0"/>
            <a:chExt cx="4862963" cy="230505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24C8F0F-BDE0-83C6-8C59-51D82349A668}"/>
                </a:ext>
              </a:extLst>
            </p:cNvPr>
            <p:cNvSpPr/>
            <p:nvPr/>
          </p:nvSpPr>
          <p:spPr>
            <a:xfrm>
              <a:off x="0" y="0"/>
              <a:ext cx="4862963" cy="230505"/>
            </a:xfrm>
            <a:custGeom>
              <a:avLst/>
              <a:gdLst/>
              <a:ahLst/>
              <a:cxnLst/>
              <a:rect l="l" t="t" r="r" b="b"/>
              <a:pathLst>
                <a:path w="4862963" h="230505">
                  <a:moveTo>
                    <a:pt x="0" y="0"/>
                  </a:moveTo>
                  <a:lnTo>
                    <a:pt x="4862963" y="0"/>
                  </a:lnTo>
                  <a:lnTo>
                    <a:pt x="4862963" y="230505"/>
                  </a:lnTo>
                  <a:lnTo>
                    <a:pt x="0" y="230505"/>
                  </a:lnTo>
                  <a:close/>
                </a:path>
              </a:pathLst>
            </a:custGeom>
            <a:solidFill>
              <a:srgbClr val="072D4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F72B72E5-B783-A71A-D12A-3CACA882C4A7}"/>
                </a:ext>
              </a:extLst>
            </p:cNvPr>
            <p:cNvSpPr txBox="1"/>
            <p:nvPr/>
          </p:nvSpPr>
          <p:spPr>
            <a:xfrm>
              <a:off x="0" y="-76200"/>
              <a:ext cx="4862963" cy="3067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8" name="Freeform 6">
            <a:extLst>
              <a:ext uri="{FF2B5EF4-FFF2-40B4-BE49-F238E27FC236}">
                <a16:creationId xmlns:a16="http://schemas.microsoft.com/office/drawing/2014/main" id="{F29787A1-9BFF-8C4D-B73D-541130689063}"/>
              </a:ext>
            </a:extLst>
          </p:cNvPr>
          <p:cNvSpPr/>
          <p:nvPr userDrawn="1"/>
        </p:nvSpPr>
        <p:spPr>
          <a:xfrm>
            <a:off x="10145218" y="6334383"/>
            <a:ext cx="1696076" cy="463771"/>
          </a:xfrm>
          <a:custGeom>
            <a:avLst/>
            <a:gdLst/>
            <a:ahLst/>
            <a:cxnLst/>
            <a:rect l="l" t="t" r="r" b="b"/>
            <a:pathLst>
              <a:path w="2544114" h="695656">
                <a:moveTo>
                  <a:pt x="0" y="0"/>
                </a:moveTo>
                <a:lnTo>
                  <a:pt x="2544114" y="0"/>
                </a:lnTo>
                <a:lnTo>
                  <a:pt x="2544114" y="695656"/>
                </a:lnTo>
                <a:lnTo>
                  <a:pt x="0" y="69565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8CBFEE-4E46-AFD1-27A3-1D3E414229BB}"/>
              </a:ext>
            </a:extLst>
          </p:cNvPr>
          <p:cNvGrpSpPr/>
          <p:nvPr userDrawn="1"/>
        </p:nvGrpSpPr>
        <p:grpSpPr>
          <a:xfrm>
            <a:off x="3578" y="-192882"/>
            <a:ext cx="12188423" cy="1313873"/>
            <a:chOff x="-176062" y="-76200"/>
            <a:chExt cx="4862963" cy="643298"/>
          </a:xfrm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8E4FB443-8354-F070-4920-84452C3D720C}"/>
                </a:ext>
              </a:extLst>
            </p:cNvPr>
            <p:cNvSpPr/>
            <p:nvPr/>
          </p:nvSpPr>
          <p:spPr>
            <a:xfrm>
              <a:off x="-176062" y="0"/>
              <a:ext cx="4862963" cy="567098"/>
            </a:xfrm>
            <a:custGeom>
              <a:avLst/>
              <a:gdLst/>
              <a:ahLst/>
              <a:cxnLst/>
              <a:rect l="l" t="t" r="r" b="b"/>
              <a:pathLst>
                <a:path w="4862963" h="567098">
                  <a:moveTo>
                    <a:pt x="0" y="0"/>
                  </a:moveTo>
                  <a:lnTo>
                    <a:pt x="4862963" y="0"/>
                  </a:lnTo>
                  <a:lnTo>
                    <a:pt x="4862963" y="567098"/>
                  </a:lnTo>
                  <a:lnTo>
                    <a:pt x="0" y="567098"/>
                  </a:lnTo>
                  <a:close/>
                </a:path>
              </a:pathLst>
            </a:custGeom>
            <a:solidFill>
              <a:srgbClr val="072D49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25589E13-5B64-61FF-CA7B-D39CBEA15D09}"/>
                </a:ext>
              </a:extLst>
            </p:cNvPr>
            <p:cNvSpPr txBox="1"/>
            <p:nvPr/>
          </p:nvSpPr>
          <p:spPr>
            <a:xfrm>
              <a:off x="-176062" y="-76200"/>
              <a:ext cx="4862963" cy="6432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144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4DB9-F4F4-8985-C9DE-6DB398AC0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8BB25-FF14-96AB-A2E3-0BD5666DB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D55F7-5FCD-59A4-083A-43BDF7DD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51F-9DFB-47A7-AEE9-6504F7BB1C5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D3CF5-E1AB-6AEF-5664-B1AEC55A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4CA0E-A201-D035-A816-303BD37D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F91F-E032-4E90-A91E-4F49954A7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318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02EE-2F43-24C7-AEA1-568E9361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39644-8125-8062-72A9-4D7676DC5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FA173-EFE1-0701-E59C-2391AFD0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51F-9DFB-47A7-AEE9-6504F7BB1C5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E1C48-4A75-4FB2-3A00-B6AE3309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3688A-EA91-8740-FA02-4CB76B0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F91F-E032-4E90-A91E-4F49954A7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6645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8EE2-F8C5-F626-31CE-1B34572A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238CC-D9D3-A00F-F0B4-10B1E1AE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9219D-7B35-00AD-54C1-05173790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51F-9DFB-47A7-AEE9-6504F7BB1C5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6A89B-C30C-69C1-C808-C503CCEB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5842D-6BE8-B669-E3A7-5FE5EF9E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F91F-E032-4E90-A91E-4F49954A7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9288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A3B7-6496-96E5-FEE3-CAABE226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7AF4A-D3AD-4110-A3AE-0F5B1CD25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AEF54-387E-02BD-2ACF-32357D4DE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0751F-F61D-6B8C-E054-E8AC5DB0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51F-9DFB-47A7-AEE9-6504F7BB1C5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4D77D-C2EB-8D58-6793-0BF9FEE6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DF771-55D8-B826-89DD-7B08F2EB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F91F-E032-4E90-A91E-4F49954A7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403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4C79-9B6B-D650-70C4-B636FC8D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B501A-ECFD-588A-5FC9-31E9AF55F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076EB-2C24-77BB-10A1-AFB05E125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69C73-8FC9-3419-6EBF-1B31859EC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57EB6-C5E0-1211-E1F8-911F11DE8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C50D6-CE5D-6C8F-DB9D-C43CA7ED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51F-9DFB-47A7-AEE9-6504F7BB1C5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0924AC-FEC5-811B-102B-E8866CBB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B6894F-08C2-F148-D6F4-DE329AFC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F91F-E032-4E90-A91E-4F49954A7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6973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07F37-1A83-0B65-D5B4-B0B0447D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1BFC9-75E4-52D4-345B-AF96473B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51F-9DFB-47A7-AEE9-6504F7BB1C5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FEB3E-8278-F1B7-E4B1-DE4E2A70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24B9D-46E1-6249-BEE9-1438EC74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F91F-E032-4E90-A91E-4F49954A7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981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EA49-03AF-E539-754B-0C142BF7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0AE14-ED72-DF63-D0C5-6B8687BAA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8559-2DA1-CD64-80B7-FD8F9BAC0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16A1-FAF2-4E6B-8586-6F73469263B2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134D4-49ED-4EF3-DFE3-14D36AB3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BB0D0-F4AC-E519-2455-4122F43C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6D3E-55D9-40BA-93BE-473806DF6E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265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4C0C0-8DCB-EC9E-E177-C423848E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51F-9DFB-47A7-AEE9-6504F7BB1C5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5F980D-BE14-9281-B26F-D1679732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14F78-44C3-D6E4-4D98-F01D64C7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F91F-E032-4E90-A91E-4F49954A7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1071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2775-4508-B0F8-6B37-1E72CB40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BC556-0FE1-7B09-58A1-0E324FFB9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E50BC-AB99-C536-90D3-8D5A200BA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E8528-85C1-4C55-EC52-3A182866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51F-9DFB-47A7-AEE9-6504F7BB1C5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9A4A7-B045-CC5F-D954-CB0939CF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1E85B-382C-E3C4-0D36-3C7E1D28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F91F-E032-4E90-A91E-4F49954A7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1833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FAF6-DAB6-8C36-B63D-5FC3DD5F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32000-0026-B0C7-0C0A-2DDA85040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BB122-8A2E-93C2-F86C-694B3DEC4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B4134-56F6-7D2F-FA8B-508D87E4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51F-9DFB-47A7-AEE9-6504F7BB1C5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87A29-0F17-9286-795C-FB8C5195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F851B-57FB-6317-BF22-0A986034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F91F-E032-4E90-A91E-4F49954A7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742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B4A22-0C16-CBA0-5125-D9FF6D2D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2F2FF-5764-F307-377F-076BD4CBF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DB73D-EE1B-1FCB-805B-A0F63F9D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51F-9DFB-47A7-AEE9-6504F7BB1C5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44396-D708-9589-2BB5-C2C820FC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476D2-ED3A-F883-4C1D-6338AA6B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F91F-E032-4E90-A91E-4F49954A7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3211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F67B0-56F4-D072-BB06-D49582335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BE593-FD5A-476C-1250-21340DAB4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817B7-02EF-9824-F0E1-6DF27D95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51F-9DFB-47A7-AEE9-6504F7BB1C5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8ED4F-8C9F-42E4-AC3F-ED781FD2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F8E3E-4C2D-B489-5C07-16E76A12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F91F-E032-4E90-A91E-4F49954A7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4725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F6528-EE68-E547-B691-7520BAE19A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3912" y="1343026"/>
            <a:ext cx="4689182" cy="42989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8A909D5-54FC-434E-A562-A62EE938E1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2084" y="5469732"/>
            <a:ext cx="4962768" cy="34448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/>
              <a:t>Quote attribution placeholder</a:t>
            </a:r>
            <a:endParaRPr lang="en-US"/>
          </a:p>
        </p:txBody>
      </p: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1092085" y="923926"/>
            <a:ext cx="4962768" cy="4545804"/>
          </a:xfrm>
        </p:spPr>
        <p:txBody>
          <a:bodyPr anchor="ctr" anchorCtr="0"/>
          <a:lstStyle>
            <a:lvl1pPr marL="228611" indent="-228611">
              <a:lnSpc>
                <a:spcPct val="100000"/>
              </a:lnSpc>
              <a:defRPr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“INSERT QUOTE HERE...”</a:t>
            </a:r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ltGray">
          <a:xfrm>
            <a:off x="6426219" y="920687"/>
            <a:ext cx="246952" cy="5065776"/>
          </a:xfrm>
          <a:prstGeom prst="rect">
            <a:avLst/>
          </a:prstGeom>
          <a:solidFill>
            <a:srgbClr val="072D4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46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 bwMode="ltGray">
          <a:xfrm>
            <a:off x="473765" y="920687"/>
            <a:ext cx="246952" cy="5065776"/>
          </a:xfrm>
          <a:prstGeom prst="rect">
            <a:avLst/>
          </a:prstGeom>
          <a:solidFill>
            <a:srgbClr val="072D4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46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0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2">
    <p:bg>
      <p:bgPr>
        <a:solidFill>
          <a:srgbClr val="072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66861" y="3804786"/>
            <a:ext cx="4545024" cy="55399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Presenter Name</a:t>
            </a:r>
            <a:br>
              <a:rPr lang="en-US"/>
            </a:br>
            <a:r>
              <a:rPr lang="en-US"/>
              <a:t>Add date on second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6861" y="1687986"/>
            <a:ext cx="4545024" cy="1994392"/>
          </a:xfrm>
        </p:spPr>
        <p:txBody>
          <a:bodyPr wrap="square" anchor="ctr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Add Title; 4 Lines of Copy; 60 Characters Maximum</a:t>
            </a:r>
          </a:p>
        </p:txBody>
      </p:sp>
      <p:sp>
        <p:nvSpPr>
          <p:cNvPr id="11" name="Focus Frame 2"/>
          <p:cNvSpPr>
            <a:spLocks noChangeAspect="1"/>
          </p:cNvSpPr>
          <p:nvPr/>
        </p:nvSpPr>
        <p:spPr bwMode="auto">
          <a:xfrm>
            <a:off x="7058823" y="1343025"/>
            <a:ext cx="160433" cy="3291840"/>
          </a:xfrm>
          <a:prstGeom prst="rect">
            <a:avLst/>
          </a:prstGeom>
          <a:solidFill>
            <a:srgbClr val="F3D7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46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Focus Frame 2"/>
          <p:cNvSpPr>
            <a:spLocks noChangeAspect="1"/>
          </p:cNvSpPr>
          <p:nvPr/>
        </p:nvSpPr>
        <p:spPr bwMode="auto">
          <a:xfrm>
            <a:off x="1588465" y="1343025"/>
            <a:ext cx="160433" cy="3291840"/>
          </a:xfrm>
          <a:prstGeom prst="rect">
            <a:avLst/>
          </a:prstGeom>
          <a:solidFill>
            <a:srgbClr val="F3D7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46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Focus Frame 2">
            <a:extLst>
              <a:ext uri="{FF2B5EF4-FFF2-40B4-BE49-F238E27FC236}">
                <a16:creationId xmlns:a16="http://schemas.microsoft.com/office/drawing/2014/main" id="{F2B07ACC-64AA-4451-8309-700930FF7F5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058823" y="1343025"/>
            <a:ext cx="160433" cy="3291840"/>
          </a:xfrm>
          <a:prstGeom prst="rect">
            <a:avLst/>
          </a:prstGeom>
          <a:solidFill>
            <a:srgbClr val="F3D7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46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Focus Frame 2">
            <a:extLst>
              <a:ext uri="{FF2B5EF4-FFF2-40B4-BE49-F238E27FC236}">
                <a16:creationId xmlns:a16="http://schemas.microsoft.com/office/drawing/2014/main" id="{992FADF7-10AE-4923-B4E6-394E69633DF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588465" y="1343025"/>
            <a:ext cx="160433" cy="3291840"/>
          </a:xfrm>
          <a:prstGeom prst="rect">
            <a:avLst/>
          </a:prstGeom>
          <a:solidFill>
            <a:srgbClr val="F3D7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46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98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E7C5-7D83-C74D-181F-A8D9B903B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1B48C-0804-85EF-89F0-02D901332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7FDB5-16DD-7774-28F5-2D22DF50A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E9AB-8858-46C4-9976-BD23CC133608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AF562-E53E-A089-D1AB-AD1602DAD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34C91-4CF1-3BEC-3461-2D595841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66CB-495C-4E55-A8CC-E0F5FE6ECA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154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2CC4-9713-165A-6C8E-229E6DDF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8668-7D2D-022F-F8F9-C2224DB75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EB02C-2256-D3AF-03F3-4E583062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E9AB-8858-46C4-9976-BD23CC133608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02B6B-181F-EFF5-8097-1F5FCA6E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8296C-0279-E1F7-87F2-0CAF26C2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66CB-495C-4E55-A8CC-E0F5FE6ECA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34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3B19-F7A0-5CB3-8C60-E894F6E8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66A40-A6A3-A4C9-D548-56700DE3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149CC-EA79-4508-ED17-2798AC47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E9AB-8858-46C4-9976-BD23CC133608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773E-D791-AF7F-3C5E-67FEA0347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FA30A-4B95-C684-4260-D2226D818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66CB-495C-4E55-A8CC-E0F5FE6ECA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59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C84F-A86F-7193-3F20-6C423036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EA477-28A2-DE11-2873-C236846FA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87D58-DBE3-43CA-90E6-108C6BC8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16A1-FAF2-4E6B-8586-6F73469263B2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4EAA1-40D8-6750-03AD-22BD4E8E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02A32-6753-6CF1-D189-0CBB102D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6D3E-55D9-40BA-93BE-473806DF6E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8805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6E39B-6B45-89C0-55F8-820AA30D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015A-F062-ADD0-B0F9-858D8ED33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B7B5A-0325-F543-D4A6-3384D11AF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0C49B-A7E9-2AB8-B61B-5E7E8A69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E9AB-8858-46C4-9976-BD23CC133608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31264-4F08-57FE-B06E-FABE13A8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BD435-E386-DEB1-1FCF-00F6E185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66CB-495C-4E55-A8CC-E0F5FE6ECA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093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E8C6-A521-5AF5-90B8-9F26A4E9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756D9-8392-FEF1-4963-9687147F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5D445-16AD-0099-206F-E6E0085C6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094A7-F8F2-3891-661D-6D4192169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F5369-D2C8-0309-598B-454DA5124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C1E03-7554-444C-40BA-16B0E0E9D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E9AB-8858-46C4-9976-BD23CC133608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8BED53-3706-3B8C-4D1E-483636B6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94CDF-2441-969F-4A30-2D5D7653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66CB-495C-4E55-A8CC-E0F5FE6ECA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2288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E30C7-898A-6C7A-1C40-9693CE36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9F59-0C06-6175-310D-0CB2715E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E9AB-8858-46C4-9976-BD23CC133608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B7516-7B4E-7BA6-775D-2BCB0C54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C4CED-ED11-912E-3909-DB0CD26F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66CB-495C-4E55-A8CC-E0F5FE6ECA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2940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35F30-FE7D-D7DF-E270-8B94BAF4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E9AB-8858-46C4-9976-BD23CC133608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F25BE2-F597-BCA2-9CE7-5801AC6B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C0A0-67BF-B87F-2437-5CF993F4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66CB-495C-4E55-A8CC-E0F5FE6ECA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04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2F29-C6B6-3A08-4D9F-514ABF78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971D-AAFA-D6BF-9FEE-06EC8A68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51CC6-9019-A7DD-4A7C-5792F7AAF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F78C8-66E0-BEC5-6E7D-B7DC2C27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E9AB-8858-46C4-9976-BD23CC133608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576F4-225D-7F23-4830-A5FBFF5B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FAAEB-2968-1D62-9203-62BE2A2F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66CB-495C-4E55-A8CC-E0F5FE6ECA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0796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65D-4414-B3A2-565E-88BCB1F5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92306F-67BF-A741-C639-2343F864C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D2DCE-9B47-AB8B-B96D-8A0ADFD38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F03DE-5940-A2FE-2834-846162AD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E9AB-8858-46C4-9976-BD23CC133608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E90DD-B595-4B27-81D4-FBC7AE5D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60AA1-0A1E-D420-917B-6D4832B7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66CB-495C-4E55-A8CC-E0F5FE6ECA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4182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A541-8833-892F-A4E7-579883D9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7B4C0-B83C-04DF-857B-344C32063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A9ACF-CA79-6926-808C-AB34FC32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E9AB-8858-46C4-9976-BD23CC133608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F8D9-5D4F-06B0-DB48-73A93535D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DCC0D-AAA0-68F5-BFB8-EBC0950B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66CB-495C-4E55-A8CC-E0F5FE6ECA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4718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B37C50-5E7F-294F-835A-00885AA10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40ED9-ED0C-F6AC-6D5A-0BB3DC691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0EA07-BB8D-C6C0-E9C1-E4BA0C45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E9AB-8858-46C4-9976-BD23CC133608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4F1C6-1F91-8F76-7FB8-57E510B8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10F27-366C-57F2-6914-42437C9C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66CB-495C-4E55-A8CC-E0F5FE6ECA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8062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2B20F16-022A-83D0-C913-22CA8CD79100}"/>
              </a:ext>
            </a:extLst>
          </p:cNvPr>
          <p:cNvGrpSpPr/>
          <p:nvPr userDrawn="1"/>
        </p:nvGrpSpPr>
        <p:grpSpPr>
          <a:xfrm>
            <a:off x="0" y="6274534"/>
            <a:ext cx="12192000" cy="583466"/>
            <a:chOff x="0" y="0"/>
            <a:chExt cx="4889460" cy="230505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7985B27-9AD5-7793-CD0A-66C77F6503D0}"/>
                </a:ext>
              </a:extLst>
            </p:cNvPr>
            <p:cNvSpPr/>
            <p:nvPr/>
          </p:nvSpPr>
          <p:spPr>
            <a:xfrm>
              <a:off x="0" y="0"/>
              <a:ext cx="4889460" cy="230505"/>
            </a:xfrm>
            <a:custGeom>
              <a:avLst/>
              <a:gdLst/>
              <a:ahLst/>
              <a:cxnLst/>
              <a:rect l="l" t="t" r="r" b="b"/>
              <a:pathLst>
                <a:path w="4889460" h="230505">
                  <a:moveTo>
                    <a:pt x="0" y="0"/>
                  </a:moveTo>
                  <a:lnTo>
                    <a:pt x="4889460" y="0"/>
                  </a:lnTo>
                  <a:lnTo>
                    <a:pt x="4889460" y="230505"/>
                  </a:lnTo>
                  <a:lnTo>
                    <a:pt x="0" y="230505"/>
                  </a:lnTo>
                  <a:close/>
                </a:path>
              </a:pathLst>
            </a:custGeom>
            <a:solidFill>
              <a:srgbClr val="072D49"/>
            </a:solidFill>
          </p:spPr>
          <p:txBody>
            <a:bodyPr/>
            <a:lstStyle/>
            <a:p>
              <a:pPr defTabSz="609630"/>
              <a:endParaRPr lang="en-CA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B18E1AB1-CEE9-E65B-05C6-91A8B55B2600}"/>
                </a:ext>
              </a:extLst>
            </p:cNvPr>
            <p:cNvSpPr txBox="1"/>
            <p:nvPr/>
          </p:nvSpPr>
          <p:spPr>
            <a:xfrm>
              <a:off x="0" y="-76200"/>
              <a:ext cx="4889460" cy="3067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:a16="http://schemas.microsoft.com/office/drawing/2014/main" id="{218E9ADF-19D8-01CE-1B6F-02F67AD0CCE5}"/>
              </a:ext>
            </a:extLst>
          </p:cNvPr>
          <p:cNvSpPr/>
          <p:nvPr userDrawn="1"/>
        </p:nvSpPr>
        <p:spPr>
          <a:xfrm>
            <a:off x="10145218" y="6334382"/>
            <a:ext cx="1696076" cy="463771"/>
          </a:xfrm>
          <a:custGeom>
            <a:avLst/>
            <a:gdLst/>
            <a:ahLst/>
            <a:cxnLst/>
            <a:rect l="l" t="t" r="r" b="b"/>
            <a:pathLst>
              <a:path w="2544114" h="695656">
                <a:moveTo>
                  <a:pt x="0" y="0"/>
                </a:moveTo>
                <a:lnTo>
                  <a:pt x="2544114" y="0"/>
                </a:lnTo>
                <a:lnTo>
                  <a:pt x="2544114" y="695656"/>
                </a:lnTo>
                <a:lnTo>
                  <a:pt x="0" y="6956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6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CAF9-38FA-7FB9-FAC6-B1BB363C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8B419-0C4C-0CF7-5CC2-283543570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9317-7EFD-C2D0-C8C4-122CF9A71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48861-6799-00CD-B441-4697CC5A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16A1-FAF2-4E6B-8586-6F73469263B2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71D02-70EE-AD95-13B0-F95C019E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191EF-0B92-FF1E-B375-23EA6910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6D3E-55D9-40BA-93BE-473806DF6E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758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7ABE-BA81-023F-AD43-3D9B3EC6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71399-43BF-AF78-9E23-B0B2453B9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4B894-283A-5657-4AF1-CDDAA7947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CC0AD-6FC0-E3D6-2DD6-DE12F6EF8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DB809-64CA-A74D-DDD4-2E3A14C4E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36D447-988C-9292-4E04-F44E8BE3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16A1-FAF2-4E6B-8586-6F73469263B2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3280F-B4F4-E2E7-382D-35AD5643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69536-27BE-FAD4-209D-AA32E622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6D3E-55D9-40BA-93BE-473806DF6E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972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C3D1-8AB6-8305-6B74-CABDCA95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12B3DF-3DB8-8627-8F0E-418A85CF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16A1-FAF2-4E6B-8586-6F73469263B2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ADF69-FC38-69BE-3648-9CEB011D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5FEEA-5297-0120-CE8F-27AFF1CC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6D3E-55D9-40BA-93BE-473806DF6E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50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5EAB4-73F5-85A4-F4A3-B3E32801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16A1-FAF2-4E6B-8586-6F73469263B2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5B8DFE-0369-DEFB-B78F-EE1D39F3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EAC30-A65F-8FD2-0C32-61B255A5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6D3E-55D9-40BA-93BE-473806DF6E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33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2A70-6EFA-3ADA-72FE-4BC3DF83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7C744-6800-E50F-5448-ABDB7AED2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909E3-8F88-D63E-F87C-E3586DC05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BAC3B-813F-1E85-31BF-19F1CBE6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16A1-FAF2-4E6B-8586-6F73469263B2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3E912-3037-FBA1-BF03-B9AC48792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7F546-8A93-3BEB-4930-6251DFC6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6D3E-55D9-40BA-93BE-473806DF6E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7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46DC-84DA-03DC-03E2-D9890517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172A0-BA5F-A920-9628-E96CEA963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50272-E11F-A4A1-2D62-DB369E821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9B7E7-A6D5-F3FF-5207-F5765018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16A1-FAF2-4E6B-8586-6F73469263B2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4FD94-2833-4751-0739-C321D8A2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A4328-41B1-B649-169D-20BFBDC5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6D3E-55D9-40BA-93BE-473806DF6E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130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C0452E-3550-5369-EB62-4A85B9B5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D17FD-2571-C33F-12C9-0287E7179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B8F90-A2AC-2160-2016-D9B675F6F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A416A1-FAF2-4E6B-8586-6F73469263B2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48014-B32E-65C5-0D71-2E03F1EA4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E92F-463D-782A-3F6B-AAF97B00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C6D3E-55D9-40BA-93BE-473806DF6E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859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C0452E-3550-5369-EB62-4A85B9B5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D17FD-2571-C33F-12C9-0287E7179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B8F90-A2AC-2160-2016-D9B675F6F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416A1-FAF2-4E6B-8586-6F73469263B2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2026-04-09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48014-B32E-65C5-0D71-2E03F1EA4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E92F-463D-782A-3F6B-AAF97B00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C6D3E-55D9-40BA-93BE-473806DF6ED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39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C0452E-3550-5369-EB62-4A85B9B5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D17FD-2571-C33F-12C9-0287E7179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B8F90-A2AC-2160-2016-D9B675F6F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416A1-FAF2-4E6B-8586-6F73469263B2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2026-04-09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48014-B32E-65C5-0D71-2E03F1EA4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E92F-463D-782A-3F6B-AAF97B00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C6D3E-55D9-40BA-93BE-473806DF6ED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54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064325-8478-F985-44DF-AF18CE64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89E5D-91D9-C818-4D85-7F2BBE175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B293C-D38C-8AC5-7727-73AA83CA1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8E051F-9DFB-47A7-AEE9-6504F7BB1C5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6268D-75EE-E545-B6A6-EC44E59C0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DC453-F1E0-F033-B175-FE8F3B2F0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55F91F-E032-4E90-A91E-4F49954A7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875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  <p:sldLayoutId id="2147483845" r:id="rId21"/>
    <p:sldLayoutId id="2147483846" r:id="rId22"/>
    <p:sldLayoutId id="2147483847" r:id="rId23"/>
    <p:sldLayoutId id="2147483848" r:id="rId24"/>
    <p:sldLayoutId id="214748384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FE5DB7_B6ECEC7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F563_37234A5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F562_C3BBC7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FE5DB6_3EA830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652A12-DAC1-3677-852E-C642F9708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44651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6274534"/>
            <a:ext cx="12342910" cy="583466"/>
            <a:chOff x="0" y="0"/>
            <a:chExt cx="4876211" cy="2305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6211" cy="230505"/>
            </a:xfrm>
            <a:custGeom>
              <a:avLst/>
              <a:gdLst/>
              <a:ahLst/>
              <a:cxnLst/>
              <a:rect l="l" t="t" r="r" b="b"/>
              <a:pathLst>
                <a:path w="4876211" h="230505">
                  <a:moveTo>
                    <a:pt x="0" y="0"/>
                  </a:moveTo>
                  <a:lnTo>
                    <a:pt x="4876211" y="0"/>
                  </a:lnTo>
                  <a:lnTo>
                    <a:pt x="4876211" y="230505"/>
                  </a:lnTo>
                  <a:lnTo>
                    <a:pt x="0" y="230505"/>
                  </a:lnTo>
                  <a:close/>
                </a:path>
              </a:pathLst>
            </a:custGeom>
            <a:solidFill>
              <a:srgbClr val="072D49"/>
            </a:solidFill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4876211" cy="3067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582154" y="455946"/>
            <a:ext cx="3438961" cy="940341"/>
          </a:xfrm>
          <a:custGeom>
            <a:avLst/>
            <a:gdLst/>
            <a:ahLst/>
            <a:cxnLst/>
            <a:rect l="l" t="t" r="r" b="b"/>
            <a:pathLst>
              <a:path w="5158441" h="1410511">
                <a:moveTo>
                  <a:pt x="0" y="0"/>
                </a:moveTo>
                <a:lnTo>
                  <a:pt x="5158441" y="0"/>
                </a:lnTo>
                <a:lnTo>
                  <a:pt x="5158441" y="1410511"/>
                </a:lnTo>
                <a:lnTo>
                  <a:pt x="0" y="141051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sz="1200"/>
          </a:p>
        </p:txBody>
      </p:sp>
      <p:sp>
        <p:nvSpPr>
          <p:cNvPr id="8" name="TextBox 8"/>
          <p:cNvSpPr txBox="1"/>
          <p:nvPr/>
        </p:nvSpPr>
        <p:spPr>
          <a:xfrm>
            <a:off x="582154" y="3353627"/>
            <a:ext cx="7870133" cy="2154436"/>
          </a:xfrm>
          <a:prstGeom prst="rect">
            <a:avLst/>
          </a:prstGeom>
          <a:solidFill>
            <a:srgbClr val="082B49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END OF PROJECT PRESENTATION</a:t>
            </a:r>
          </a:p>
          <a:p>
            <a:endParaRPr lang="en-US" sz="2800" b="1">
              <a:solidFill>
                <a:srgbClr val="FFFFFF"/>
              </a:solidFill>
              <a:latin typeface="Radnika Next Bold"/>
              <a:ea typeface="Radnika Next Bold"/>
              <a:cs typeface="Radnika Next Bold"/>
              <a:sym typeface="Radnika Next Bold"/>
            </a:endParaRPr>
          </a:p>
          <a:p>
            <a:r>
              <a:rPr lang="en-US" sz="2800" b="1">
                <a:solidFill>
                  <a:srgbClr val="FF0000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E&amp;IS 0556: Assessment of Technological Advancements in Flow Batteries and Competing Long Duration Storage Solutions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24414" y="6368994"/>
            <a:ext cx="3471477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87"/>
              </a:lnSpc>
            </a:pPr>
            <a:r>
              <a:rPr lang="en-US" sz="2133" b="1" dirty="0">
                <a:solidFill>
                  <a:srgbClr val="FFFFFF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CEATI.COM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A02BC-3C61-7E2D-AAAF-7B3D9035F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379A1511-CDD3-28A0-227F-B19D4D6D48FD}"/>
              </a:ext>
            </a:extLst>
          </p:cNvPr>
          <p:cNvSpPr txBox="1"/>
          <p:nvPr/>
        </p:nvSpPr>
        <p:spPr>
          <a:xfrm>
            <a:off x="685800" y="294290"/>
            <a:ext cx="7897324" cy="67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2"/>
              </a:lnSpc>
            </a:pPr>
            <a:r>
              <a:rPr lang="en-US" sz="4172" b="1">
                <a:solidFill>
                  <a:srgbClr val="072D49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METHODOLOGY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1E24A7D-2067-A80F-1AE4-E0E525E4D9F7}"/>
              </a:ext>
            </a:extLst>
          </p:cNvPr>
          <p:cNvSpPr txBox="1"/>
          <p:nvPr/>
        </p:nvSpPr>
        <p:spPr>
          <a:xfrm>
            <a:off x="685800" y="1222784"/>
            <a:ext cx="10706856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 </a:t>
            </a:r>
          </a:p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5AFDD56-B097-06BA-748D-F8B786C3061B}"/>
              </a:ext>
            </a:extLst>
          </p:cNvPr>
          <p:cNvSpPr txBox="1"/>
          <p:nvPr/>
        </p:nvSpPr>
        <p:spPr>
          <a:xfrm>
            <a:off x="685800" y="2026118"/>
            <a:ext cx="11372222" cy="3925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>
              <a:lnSpc>
                <a:spcPts val="2239"/>
              </a:lnSpc>
            </a:pPr>
            <a:endParaRPr lang="en-US" sz="1600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>
              <a:lnSpc>
                <a:spcPts val="2239"/>
              </a:lnSpc>
            </a:pPr>
            <a:endParaRPr lang="en-US" sz="1600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096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FE36D-872A-A167-5E29-14F05B8D1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03E99A23-FE66-F60C-793A-5FB59B3E7BD0}"/>
              </a:ext>
            </a:extLst>
          </p:cNvPr>
          <p:cNvSpPr txBox="1"/>
          <p:nvPr/>
        </p:nvSpPr>
        <p:spPr>
          <a:xfrm>
            <a:off x="685800" y="294290"/>
            <a:ext cx="8257729" cy="6983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42"/>
              </a:lnSpc>
            </a:pPr>
            <a:r>
              <a:rPr lang="en-US" sz="4150" b="1">
                <a:solidFill>
                  <a:srgbClr val="072D49"/>
                </a:solidFill>
                <a:latin typeface="Radnika Next Bold"/>
                <a:sym typeface="Radnika Next Bold"/>
              </a:rPr>
              <a:t>PROJECT SCHEDULE (Timeline)</a:t>
            </a:r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4E01AFF-4A4A-B40F-4DAB-D90A723A5678}"/>
              </a:ext>
            </a:extLst>
          </p:cNvPr>
          <p:cNvSpPr txBox="1"/>
          <p:nvPr/>
        </p:nvSpPr>
        <p:spPr>
          <a:xfrm>
            <a:off x="685800" y="1222784"/>
            <a:ext cx="10706856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 </a:t>
            </a:r>
          </a:p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</a:t>
            </a:r>
          </a:p>
        </p:txBody>
      </p:sp>
      <p:sp>
        <p:nvSpPr>
          <p:cNvPr id="31" name="Right Arrow 19">
            <a:extLst>
              <a:ext uri="{FF2B5EF4-FFF2-40B4-BE49-F238E27FC236}">
                <a16:creationId xmlns:a16="http://schemas.microsoft.com/office/drawing/2014/main" id="{3E0ABAE5-36A1-F347-BBF2-722917B4A85C}"/>
              </a:ext>
            </a:extLst>
          </p:cNvPr>
          <p:cNvSpPr/>
          <p:nvPr/>
        </p:nvSpPr>
        <p:spPr>
          <a:xfrm>
            <a:off x="457200" y="3360420"/>
            <a:ext cx="11372127" cy="228600"/>
          </a:xfrm>
          <a:prstGeom prst="rightArrow">
            <a:avLst/>
          </a:prstGeom>
          <a:solidFill>
            <a:srgbClr val="126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D24"/>
              </a:solidFill>
              <a:effectLst/>
              <a:uLnTx/>
              <a:uFillTx/>
              <a:latin typeface="Futura"/>
              <a:ea typeface="Roboto" panose="020000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6405843-0EC2-3844-A4D3-A3E4279E382E}"/>
              </a:ext>
            </a:extLst>
          </p:cNvPr>
          <p:cNvSpPr/>
          <p:nvPr/>
        </p:nvSpPr>
        <p:spPr>
          <a:xfrm>
            <a:off x="1271745" y="3360420"/>
            <a:ext cx="228600" cy="228600"/>
          </a:xfrm>
          <a:prstGeom prst="ellipse">
            <a:avLst/>
          </a:prstGeom>
          <a:solidFill>
            <a:srgbClr val="072D4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D24"/>
              </a:solidFill>
              <a:effectLst/>
              <a:uLnTx/>
              <a:uFillTx/>
              <a:latin typeface="Futura"/>
              <a:ea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3979FA-E60C-E24B-A250-794799C749B2}"/>
              </a:ext>
            </a:extLst>
          </p:cNvPr>
          <p:cNvSpPr txBox="1"/>
          <p:nvPr/>
        </p:nvSpPr>
        <p:spPr>
          <a:xfrm>
            <a:off x="1043644" y="2968093"/>
            <a:ext cx="659155" cy="307777"/>
          </a:xfrm>
          <a:prstGeom prst="rect">
            <a:avLst/>
          </a:prstGeom>
          <a:noFill/>
        </p:spPr>
        <p:txBody>
          <a:bodyPr wrap="none" lIns="9144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D24"/>
                </a:solidFill>
                <a:effectLst/>
                <a:uLnTx/>
                <a:uFillTx/>
                <a:latin typeface="Futura"/>
                <a:ea typeface="Roboto" panose="02000000000000000000" pitchFamily="2" charset="0"/>
              </a:rPr>
              <a:t>Label</a:t>
            </a:r>
          </a:p>
        </p:txBody>
      </p:sp>
      <p:sp>
        <p:nvSpPr>
          <p:cNvPr id="34" name="TextBox 37">
            <a:extLst>
              <a:ext uri="{FF2B5EF4-FFF2-40B4-BE49-F238E27FC236}">
                <a16:creationId xmlns:a16="http://schemas.microsoft.com/office/drawing/2014/main" id="{A9D97EF8-D325-B245-8463-1D64B5FCAE15}"/>
              </a:ext>
            </a:extLst>
          </p:cNvPr>
          <p:cNvSpPr txBox="1"/>
          <p:nvPr/>
        </p:nvSpPr>
        <p:spPr>
          <a:xfrm>
            <a:off x="445793" y="2572897"/>
            <a:ext cx="1880505" cy="307777"/>
          </a:xfrm>
          <a:prstGeom prst="rect">
            <a:avLst/>
          </a:prstGeom>
          <a:noFill/>
        </p:spPr>
        <p:txBody>
          <a:bodyPr wrap="square" lIns="9144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D24"/>
                </a:solidFill>
                <a:latin typeface="Futura"/>
                <a:ea typeface="Roboto" panose="02000000000000000000" pitchFamily="2" charset="0"/>
              </a:rPr>
              <a:t>INSERT TEXT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D24"/>
              </a:solidFill>
              <a:effectLst/>
              <a:uLnTx/>
              <a:uFillTx/>
              <a:latin typeface="Futura"/>
              <a:ea typeface="Roboto" panose="020000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5C2DAE-73ED-D942-A68F-5FB577528803}"/>
              </a:ext>
            </a:extLst>
          </p:cNvPr>
          <p:cNvSpPr/>
          <p:nvPr/>
        </p:nvSpPr>
        <p:spPr>
          <a:xfrm>
            <a:off x="3603465" y="3360420"/>
            <a:ext cx="228600" cy="228600"/>
          </a:xfrm>
          <a:prstGeom prst="ellipse">
            <a:avLst/>
          </a:prstGeom>
          <a:solidFill>
            <a:srgbClr val="072D4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D24"/>
              </a:solidFill>
              <a:effectLst/>
              <a:uLnTx/>
              <a:uFillTx/>
              <a:latin typeface="Futura"/>
              <a:ea typeface="Roboto" panose="02000000000000000000" pitchFamily="2" charset="0"/>
            </a:endParaRPr>
          </a:p>
        </p:txBody>
      </p:sp>
      <p:sp>
        <p:nvSpPr>
          <p:cNvPr id="36" name="TextBox 43">
            <a:extLst>
              <a:ext uri="{FF2B5EF4-FFF2-40B4-BE49-F238E27FC236}">
                <a16:creationId xmlns:a16="http://schemas.microsoft.com/office/drawing/2014/main" id="{B414E7A4-4BE4-F84C-9748-3DBFD923D57B}"/>
              </a:ext>
            </a:extLst>
          </p:cNvPr>
          <p:cNvSpPr txBox="1"/>
          <p:nvPr/>
        </p:nvSpPr>
        <p:spPr>
          <a:xfrm>
            <a:off x="3375364" y="3746479"/>
            <a:ext cx="659155" cy="307777"/>
          </a:xfrm>
          <a:prstGeom prst="rect">
            <a:avLst/>
          </a:prstGeom>
          <a:noFill/>
        </p:spPr>
        <p:txBody>
          <a:bodyPr wrap="none" lIns="9144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D24"/>
                </a:solidFill>
                <a:effectLst/>
                <a:uLnTx/>
                <a:uFillTx/>
                <a:latin typeface="Futura"/>
                <a:ea typeface="Roboto" panose="02000000000000000000" pitchFamily="2" charset="0"/>
              </a:rPr>
              <a:t>Label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8E8FC2B-7215-8846-9BB5-5EB8EB343AFA}"/>
              </a:ext>
            </a:extLst>
          </p:cNvPr>
          <p:cNvSpPr/>
          <p:nvPr/>
        </p:nvSpPr>
        <p:spPr>
          <a:xfrm>
            <a:off x="5638005" y="3360420"/>
            <a:ext cx="228600" cy="228600"/>
          </a:xfrm>
          <a:prstGeom prst="ellipse">
            <a:avLst/>
          </a:prstGeom>
          <a:solidFill>
            <a:srgbClr val="072D4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D24"/>
              </a:solidFill>
              <a:effectLst/>
              <a:uLnTx/>
              <a:uFillTx/>
              <a:latin typeface="Futura"/>
              <a:ea typeface="Roboto" panose="02000000000000000000" pitchFamily="2" charset="0"/>
            </a:endParaRPr>
          </a:p>
        </p:txBody>
      </p:sp>
      <p:sp>
        <p:nvSpPr>
          <p:cNvPr id="38" name="TextBox 46">
            <a:extLst>
              <a:ext uri="{FF2B5EF4-FFF2-40B4-BE49-F238E27FC236}">
                <a16:creationId xmlns:a16="http://schemas.microsoft.com/office/drawing/2014/main" id="{286CE29A-F32B-7744-9D82-8EBCF55A4FF6}"/>
              </a:ext>
            </a:extLst>
          </p:cNvPr>
          <p:cNvSpPr txBox="1"/>
          <p:nvPr/>
        </p:nvSpPr>
        <p:spPr>
          <a:xfrm>
            <a:off x="5409904" y="2968093"/>
            <a:ext cx="659155" cy="307777"/>
          </a:xfrm>
          <a:prstGeom prst="rect">
            <a:avLst/>
          </a:prstGeom>
          <a:noFill/>
        </p:spPr>
        <p:txBody>
          <a:bodyPr wrap="none" lIns="9144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D24"/>
                </a:solidFill>
                <a:effectLst/>
                <a:uLnTx/>
                <a:uFillTx/>
                <a:latin typeface="Futura"/>
                <a:ea typeface="Roboto" panose="02000000000000000000" pitchFamily="2" charset="0"/>
              </a:rPr>
              <a:t>Label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4B121A-C994-A34C-A40C-B0C77C06894D}"/>
              </a:ext>
            </a:extLst>
          </p:cNvPr>
          <p:cNvSpPr/>
          <p:nvPr/>
        </p:nvSpPr>
        <p:spPr>
          <a:xfrm>
            <a:off x="9752805" y="3360420"/>
            <a:ext cx="228600" cy="228600"/>
          </a:xfrm>
          <a:prstGeom prst="ellipse">
            <a:avLst/>
          </a:prstGeom>
          <a:solidFill>
            <a:srgbClr val="072D4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D24"/>
              </a:solidFill>
              <a:effectLst/>
              <a:uLnTx/>
              <a:uFillTx/>
              <a:latin typeface="Futura"/>
              <a:ea typeface="Roboto" panose="02000000000000000000" pitchFamily="2" charset="0"/>
            </a:endParaRPr>
          </a:p>
        </p:txBody>
      </p:sp>
      <p:sp>
        <p:nvSpPr>
          <p:cNvPr id="40" name="TextBox 49">
            <a:extLst>
              <a:ext uri="{FF2B5EF4-FFF2-40B4-BE49-F238E27FC236}">
                <a16:creationId xmlns:a16="http://schemas.microsoft.com/office/drawing/2014/main" id="{8103A688-2D53-BD4B-A8FE-6D2B76AB9E22}"/>
              </a:ext>
            </a:extLst>
          </p:cNvPr>
          <p:cNvSpPr txBox="1"/>
          <p:nvPr/>
        </p:nvSpPr>
        <p:spPr>
          <a:xfrm>
            <a:off x="9524704" y="2968093"/>
            <a:ext cx="659155" cy="307777"/>
          </a:xfrm>
          <a:prstGeom prst="rect">
            <a:avLst/>
          </a:prstGeom>
          <a:noFill/>
        </p:spPr>
        <p:txBody>
          <a:bodyPr wrap="none" lIns="9144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D24"/>
                </a:solidFill>
                <a:effectLst/>
                <a:uLnTx/>
                <a:uFillTx/>
                <a:latin typeface="Futura"/>
                <a:ea typeface="Roboto" panose="02000000000000000000" pitchFamily="2" charset="0"/>
              </a:rPr>
              <a:t>Label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7F3C806-731E-2746-BBE8-DFB30120ED7C}"/>
              </a:ext>
            </a:extLst>
          </p:cNvPr>
          <p:cNvSpPr/>
          <p:nvPr/>
        </p:nvSpPr>
        <p:spPr>
          <a:xfrm>
            <a:off x="7638255" y="3360420"/>
            <a:ext cx="228600" cy="228600"/>
          </a:xfrm>
          <a:prstGeom prst="ellipse">
            <a:avLst/>
          </a:prstGeom>
          <a:solidFill>
            <a:srgbClr val="072D4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D24"/>
              </a:solidFill>
              <a:effectLst/>
              <a:uLnTx/>
              <a:uFillTx/>
              <a:latin typeface="Futura"/>
              <a:ea typeface="Roboto" panose="02000000000000000000" pitchFamily="2" charset="0"/>
            </a:endParaRPr>
          </a:p>
        </p:txBody>
      </p:sp>
      <p:sp>
        <p:nvSpPr>
          <p:cNvPr id="42" name="TextBox 52">
            <a:extLst>
              <a:ext uri="{FF2B5EF4-FFF2-40B4-BE49-F238E27FC236}">
                <a16:creationId xmlns:a16="http://schemas.microsoft.com/office/drawing/2014/main" id="{7B91966A-070D-2846-A8A6-750D35744874}"/>
              </a:ext>
            </a:extLst>
          </p:cNvPr>
          <p:cNvSpPr txBox="1"/>
          <p:nvPr/>
        </p:nvSpPr>
        <p:spPr>
          <a:xfrm>
            <a:off x="7426984" y="3746479"/>
            <a:ext cx="659155" cy="307777"/>
          </a:xfrm>
          <a:prstGeom prst="rect">
            <a:avLst/>
          </a:prstGeom>
          <a:noFill/>
        </p:spPr>
        <p:txBody>
          <a:bodyPr wrap="none" lIns="9144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D24"/>
                </a:solidFill>
                <a:effectLst/>
                <a:uLnTx/>
                <a:uFillTx/>
                <a:latin typeface="Futura"/>
                <a:ea typeface="Roboto" panose="02000000000000000000" pitchFamily="2" charset="0"/>
              </a:rPr>
              <a:t>Label</a:t>
            </a:r>
          </a:p>
        </p:txBody>
      </p:sp>
      <p:sp>
        <p:nvSpPr>
          <p:cNvPr id="43" name="TextBox 20">
            <a:extLst>
              <a:ext uri="{FF2B5EF4-FFF2-40B4-BE49-F238E27FC236}">
                <a16:creationId xmlns:a16="http://schemas.microsoft.com/office/drawing/2014/main" id="{34230CF6-FBAB-254D-8395-7139C34C7FE3}"/>
              </a:ext>
            </a:extLst>
          </p:cNvPr>
          <p:cNvSpPr txBox="1"/>
          <p:nvPr/>
        </p:nvSpPr>
        <p:spPr>
          <a:xfrm>
            <a:off x="4812052" y="2572897"/>
            <a:ext cx="1880505" cy="307777"/>
          </a:xfrm>
          <a:prstGeom prst="rect">
            <a:avLst/>
          </a:prstGeom>
          <a:noFill/>
        </p:spPr>
        <p:txBody>
          <a:bodyPr wrap="square" lIns="9144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D24"/>
                </a:solidFill>
                <a:latin typeface="Futura"/>
                <a:ea typeface="Roboto" panose="02000000000000000000" pitchFamily="2" charset="0"/>
              </a:rPr>
              <a:t>INSERT TEXT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D24"/>
              </a:solidFill>
              <a:effectLst/>
              <a:uLnTx/>
              <a:uFillTx/>
              <a:latin typeface="Futura"/>
              <a:ea typeface="Roboto" panose="02000000000000000000" pitchFamily="2" charset="0"/>
            </a:endParaRPr>
          </a:p>
        </p:txBody>
      </p:sp>
      <p:sp>
        <p:nvSpPr>
          <p:cNvPr id="44" name="TextBox 21">
            <a:extLst>
              <a:ext uri="{FF2B5EF4-FFF2-40B4-BE49-F238E27FC236}">
                <a16:creationId xmlns:a16="http://schemas.microsoft.com/office/drawing/2014/main" id="{EBCAB80D-7AC9-654B-A4BB-45DF751FC4E9}"/>
              </a:ext>
            </a:extLst>
          </p:cNvPr>
          <p:cNvSpPr txBox="1"/>
          <p:nvPr/>
        </p:nvSpPr>
        <p:spPr>
          <a:xfrm>
            <a:off x="8926852" y="2572897"/>
            <a:ext cx="1880505" cy="307777"/>
          </a:xfrm>
          <a:prstGeom prst="rect">
            <a:avLst/>
          </a:prstGeom>
          <a:noFill/>
        </p:spPr>
        <p:txBody>
          <a:bodyPr wrap="square" lIns="9144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D24"/>
                </a:solidFill>
                <a:latin typeface="Futura"/>
                <a:ea typeface="Roboto" panose="02000000000000000000" pitchFamily="2" charset="0"/>
              </a:rPr>
              <a:t>INSERT TEXT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D24"/>
              </a:solidFill>
              <a:effectLst/>
              <a:uLnTx/>
              <a:uFillTx/>
              <a:latin typeface="Futura"/>
              <a:ea typeface="Roboto" panose="02000000000000000000" pitchFamily="2" charset="0"/>
            </a:endParaRPr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E638506C-5FB0-1546-8D8D-27DC9E1E463E}"/>
              </a:ext>
            </a:extLst>
          </p:cNvPr>
          <p:cNvSpPr txBox="1"/>
          <p:nvPr/>
        </p:nvSpPr>
        <p:spPr>
          <a:xfrm>
            <a:off x="2777512" y="4065529"/>
            <a:ext cx="1880505" cy="307777"/>
          </a:xfrm>
          <a:prstGeom prst="rect">
            <a:avLst/>
          </a:prstGeom>
          <a:noFill/>
        </p:spPr>
        <p:txBody>
          <a:bodyPr wrap="square" lIns="9144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D24"/>
                </a:solidFill>
                <a:latin typeface="Futura"/>
                <a:ea typeface="Roboto" panose="02000000000000000000" pitchFamily="2" charset="0"/>
              </a:rPr>
              <a:t>INSERT TEXT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D24"/>
              </a:solidFill>
              <a:effectLst/>
              <a:uLnTx/>
              <a:uFillTx/>
              <a:latin typeface="Futura"/>
              <a:ea typeface="Roboto" panose="02000000000000000000" pitchFamily="2" charset="0"/>
            </a:endParaRPr>
          </a:p>
        </p:txBody>
      </p:sp>
      <p:sp>
        <p:nvSpPr>
          <p:cNvPr id="46" name="TextBox 23">
            <a:extLst>
              <a:ext uri="{FF2B5EF4-FFF2-40B4-BE49-F238E27FC236}">
                <a16:creationId xmlns:a16="http://schemas.microsoft.com/office/drawing/2014/main" id="{4234602A-2F7A-2C4B-A38A-51EB76B3B436}"/>
              </a:ext>
            </a:extLst>
          </p:cNvPr>
          <p:cNvSpPr txBox="1"/>
          <p:nvPr/>
        </p:nvSpPr>
        <p:spPr>
          <a:xfrm>
            <a:off x="6812302" y="4065529"/>
            <a:ext cx="1880505" cy="307777"/>
          </a:xfrm>
          <a:prstGeom prst="rect">
            <a:avLst/>
          </a:prstGeom>
          <a:noFill/>
        </p:spPr>
        <p:txBody>
          <a:bodyPr wrap="square" lIns="9144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D24"/>
                </a:solidFill>
                <a:latin typeface="Futura"/>
                <a:ea typeface="Roboto" panose="02000000000000000000" pitchFamily="2" charset="0"/>
              </a:rPr>
              <a:t>INSERT TEXT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D24"/>
              </a:solidFill>
              <a:effectLst/>
              <a:uLnTx/>
              <a:uFillTx/>
              <a:latin typeface="Futura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803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E583F-7898-8703-BE26-892A1B11A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A7378019-AADE-267F-BC8F-334979CC1391}"/>
              </a:ext>
            </a:extLst>
          </p:cNvPr>
          <p:cNvSpPr txBox="1"/>
          <p:nvPr/>
        </p:nvSpPr>
        <p:spPr>
          <a:xfrm>
            <a:off x="685800" y="294290"/>
            <a:ext cx="7897324" cy="698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2"/>
              </a:lnSpc>
            </a:pPr>
            <a:r>
              <a:rPr lang="en-US" sz="4150" b="1">
                <a:solidFill>
                  <a:srgbClr val="072D49"/>
                </a:solidFill>
                <a:latin typeface="Radnika Next Bold"/>
                <a:sym typeface="Radnika Next Bold"/>
              </a:rPr>
              <a:t>KEY MILESTONES</a:t>
            </a:r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75CDC8F-C57E-4583-96B5-7CDEAB8F8186}"/>
              </a:ext>
            </a:extLst>
          </p:cNvPr>
          <p:cNvSpPr txBox="1"/>
          <p:nvPr/>
        </p:nvSpPr>
        <p:spPr>
          <a:xfrm>
            <a:off x="685800" y="1222784"/>
            <a:ext cx="10706856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 </a:t>
            </a:r>
          </a:p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115B084-19DF-FE57-75AE-D246802BE94A}"/>
              </a:ext>
            </a:extLst>
          </p:cNvPr>
          <p:cNvSpPr txBox="1"/>
          <p:nvPr/>
        </p:nvSpPr>
        <p:spPr>
          <a:xfrm>
            <a:off x="685800" y="2357422"/>
            <a:ext cx="4834836" cy="2796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239"/>
              </a:lnSpc>
              <a:buFont typeface="Courier New"/>
              <a:buChar char="o"/>
            </a:pPr>
            <a:r>
              <a:rPr lang="en-US" sz="1600">
                <a:latin typeface="Futura"/>
              </a:rPr>
              <a:t>This slide should outline where the contractor needs member participation. Include important tasks such as:</a:t>
            </a:r>
            <a:endParaRPr lang="en-US">
              <a:latin typeface="Futura"/>
            </a:endParaRPr>
          </a:p>
          <a:p>
            <a:pPr marL="742950" lvl="1" indent="-285750">
              <a:lnSpc>
                <a:spcPts val="2239"/>
              </a:lnSpc>
              <a:buFont typeface="Courier New"/>
              <a:buChar char="o"/>
            </a:pPr>
            <a:r>
              <a:rPr lang="en-US" sz="1600">
                <a:latin typeface="Futura"/>
              </a:rPr>
              <a:t>Decision touch points: Approve or Reject certain tasks?</a:t>
            </a:r>
          </a:p>
          <a:p>
            <a:pPr marL="742950" lvl="1" indent="-285750">
              <a:lnSpc>
                <a:spcPts val="2239"/>
              </a:lnSpc>
              <a:buFont typeface="Courier New"/>
              <a:buChar char="o"/>
            </a:pPr>
            <a:r>
              <a:rPr lang="en-US" sz="1600">
                <a:latin typeface="Futura"/>
              </a:rPr>
              <a:t>Survey data collection</a:t>
            </a:r>
            <a:endParaRPr lang="en-US">
              <a:latin typeface="Futura"/>
              <a:ea typeface="Calibri"/>
              <a:cs typeface="Calibri"/>
            </a:endParaRPr>
          </a:p>
          <a:p>
            <a:pPr marL="742950" lvl="1" indent="-285750">
              <a:lnSpc>
                <a:spcPts val="2239"/>
              </a:lnSpc>
              <a:buFont typeface="Courier New"/>
              <a:buChar char="o"/>
            </a:pPr>
            <a:r>
              <a:rPr lang="en-US" sz="1600">
                <a:latin typeface="Futura"/>
              </a:rPr>
              <a:t>Key Informant Interviews</a:t>
            </a:r>
            <a:endParaRPr lang="en-US">
              <a:latin typeface="Futura"/>
              <a:ea typeface="Calibri"/>
              <a:cs typeface="Calibri"/>
            </a:endParaRPr>
          </a:p>
          <a:p>
            <a:pPr marL="742950" lvl="1" indent="-285750">
              <a:lnSpc>
                <a:spcPts val="2239"/>
              </a:lnSpc>
              <a:buFont typeface="Courier New"/>
              <a:buChar char="o"/>
            </a:pPr>
            <a:r>
              <a:rPr lang="en-US" sz="1600">
                <a:latin typeface="Futura"/>
              </a:rPr>
              <a:t>Workshops and meetings</a:t>
            </a:r>
            <a:endParaRPr lang="en-US">
              <a:latin typeface="Futura"/>
              <a:ea typeface="Calibri"/>
              <a:cs typeface="Calibri"/>
            </a:endParaRPr>
          </a:p>
          <a:p>
            <a:pPr marL="1200150" lvl="2" indent="-285750">
              <a:lnSpc>
                <a:spcPts val="2239"/>
              </a:lnSpc>
              <a:buFont typeface="Wingdings"/>
              <a:buChar char="§"/>
            </a:pPr>
            <a:endParaRPr lang="en-US" sz="1600">
              <a:latin typeface="Futura"/>
              <a:ea typeface="Calibri"/>
              <a:cs typeface="Calibri"/>
            </a:endParaRPr>
          </a:p>
          <a:p>
            <a:pPr marL="285750" indent="-285750">
              <a:lnSpc>
                <a:spcPts val="2239"/>
              </a:lnSpc>
              <a:buFont typeface="Courier New"/>
              <a:buChar char="o"/>
            </a:pPr>
            <a:endParaRPr lang="en-US" sz="1600">
              <a:latin typeface="Futura"/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4DBAE-271D-A8B6-0523-F84461F5CA4D}"/>
              </a:ext>
            </a:extLst>
          </p:cNvPr>
          <p:cNvSpPr txBox="1"/>
          <p:nvPr/>
        </p:nvSpPr>
        <p:spPr>
          <a:xfrm>
            <a:off x="6317975" y="2357422"/>
            <a:ext cx="5342835" cy="251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239"/>
              </a:lnSpc>
              <a:buFont typeface="Courier New"/>
              <a:buChar char="o"/>
            </a:pPr>
            <a:r>
              <a:rPr lang="en-US" sz="1600">
                <a:latin typeface="Futura"/>
              </a:rPr>
              <a:t>Whenever applicable, include details regarding: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lnSpc>
                <a:spcPts val="2239"/>
              </a:lnSpc>
              <a:buFont typeface="Courier New"/>
              <a:buChar char="o"/>
            </a:pPr>
            <a:r>
              <a:rPr lang="en-US" sz="1600">
                <a:latin typeface="Futura"/>
              </a:rPr>
              <a:t>Performance Testing </a:t>
            </a:r>
            <a:endParaRPr lang="en-US">
              <a:latin typeface="Futura"/>
            </a:endParaRPr>
          </a:p>
          <a:p>
            <a:pPr marL="742950" lvl="1" indent="-285750">
              <a:lnSpc>
                <a:spcPts val="2239"/>
              </a:lnSpc>
              <a:buFont typeface="Courier New"/>
              <a:buChar char="o"/>
            </a:pPr>
            <a:r>
              <a:rPr lang="en-US" sz="1600">
                <a:latin typeface="Futura"/>
              </a:rPr>
              <a:t>Material acquisition</a:t>
            </a:r>
            <a:endParaRPr lang="en-US"/>
          </a:p>
          <a:p>
            <a:pPr marL="742950" lvl="1" indent="-285750">
              <a:lnSpc>
                <a:spcPts val="2239"/>
              </a:lnSpc>
              <a:buFont typeface="Courier New"/>
              <a:buChar char="o"/>
            </a:pPr>
            <a:r>
              <a:rPr lang="en-US" sz="1600">
                <a:latin typeface="Futura"/>
                <a:ea typeface="Calibri"/>
                <a:cs typeface="Calibri"/>
              </a:rPr>
              <a:t>For </a:t>
            </a:r>
            <a:r>
              <a:rPr lang="en-US" sz="1600">
                <a:latin typeface="Futura"/>
              </a:rPr>
              <a:t>projects that entail software development, include:</a:t>
            </a:r>
            <a:endParaRPr lang="en-US"/>
          </a:p>
          <a:p>
            <a:pPr marL="1200150" lvl="2" indent="-285750">
              <a:lnSpc>
                <a:spcPts val="2239"/>
              </a:lnSpc>
              <a:buFont typeface="Wingdings"/>
              <a:buChar char="§"/>
            </a:pPr>
            <a:r>
              <a:rPr lang="en-US" sz="1600">
                <a:latin typeface="Futura"/>
              </a:rPr>
              <a:t>User Acceptance Testing (UAT)</a:t>
            </a:r>
            <a:endParaRPr lang="en-US">
              <a:latin typeface="Calibri"/>
              <a:ea typeface="Calibri"/>
              <a:cs typeface="Calibri"/>
            </a:endParaRPr>
          </a:p>
          <a:p>
            <a:pPr marL="1200150" lvl="2" indent="-285750">
              <a:lnSpc>
                <a:spcPts val="2239"/>
              </a:lnSpc>
              <a:buFont typeface="Wingdings"/>
              <a:buChar char="§"/>
            </a:pPr>
            <a:r>
              <a:rPr lang="en-US" sz="1600">
                <a:latin typeface="Futura"/>
              </a:rPr>
              <a:t>IT requirements, and </a:t>
            </a:r>
            <a:endParaRPr lang="en-US">
              <a:latin typeface="Calibri"/>
              <a:ea typeface="Calibri"/>
              <a:cs typeface="Calibri"/>
            </a:endParaRPr>
          </a:p>
          <a:p>
            <a:pPr marL="1200150" lvl="2" indent="-285750">
              <a:lnSpc>
                <a:spcPts val="2239"/>
              </a:lnSpc>
              <a:buFont typeface="Wingdings"/>
              <a:buChar char="§"/>
            </a:pPr>
            <a:r>
              <a:rPr lang="en-US" sz="1600">
                <a:latin typeface="Futura"/>
              </a:rPr>
              <a:t>Support period post-project</a:t>
            </a:r>
            <a:endParaRPr lang="en-US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ts val="2239"/>
              </a:lnSpc>
              <a:buFont typeface="Courier New"/>
              <a:buChar char="o"/>
            </a:pPr>
            <a:endParaRPr lang="en-US" sz="160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09038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907A0-2405-E954-4DFF-488ADC4C1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1CEDF304-7369-7D03-D590-E5FEDAE7D6EC}"/>
              </a:ext>
            </a:extLst>
          </p:cNvPr>
          <p:cNvSpPr txBox="1"/>
          <p:nvPr/>
        </p:nvSpPr>
        <p:spPr>
          <a:xfrm>
            <a:off x="685800" y="294290"/>
            <a:ext cx="7897324" cy="699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2"/>
              </a:lnSpc>
            </a:pPr>
            <a:r>
              <a:rPr lang="en-US" sz="4172" b="1">
                <a:solidFill>
                  <a:srgbClr val="072D49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MAIN FINDINGS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98A28F3-E4B1-E5E4-24B5-D82BC21F09FB}"/>
              </a:ext>
            </a:extLst>
          </p:cNvPr>
          <p:cNvSpPr txBox="1"/>
          <p:nvPr/>
        </p:nvSpPr>
        <p:spPr>
          <a:xfrm>
            <a:off x="685800" y="1222784"/>
            <a:ext cx="10706856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 </a:t>
            </a:r>
          </a:p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48FD07A-2308-7264-3D4C-7A4F1F920BD3}"/>
              </a:ext>
            </a:extLst>
          </p:cNvPr>
          <p:cNvSpPr txBox="1"/>
          <p:nvPr/>
        </p:nvSpPr>
        <p:spPr>
          <a:xfrm>
            <a:off x="685800" y="2026118"/>
            <a:ext cx="11372222" cy="3925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>
              <a:lnSpc>
                <a:spcPts val="2239"/>
              </a:lnSpc>
            </a:pPr>
            <a:endParaRPr lang="en-US" sz="1600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>
              <a:lnSpc>
                <a:spcPts val="2239"/>
              </a:lnSpc>
            </a:pPr>
            <a:endParaRPr lang="en-US" sz="1600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07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B7F92-641C-A3AC-752A-566FE771A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DD7A9CD-916F-91CE-6466-C2330C138258}"/>
              </a:ext>
            </a:extLst>
          </p:cNvPr>
          <p:cNvSpPr txBox="1"/>
          <p:nvPr/>
        </p:nvSpPr>
        <p:spPr>
          <a:xfrm>
            <a:off x="685800" y="294290"/>
            <a:ext cx="7897324" cy="699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2"/>
              </a:lnSpc>
            </a:pPr>
            <a:r>
              <a:rPr lang="en-US" sz="4172" b="1">
                <a:solidFill>
                  <a:srgbClr val="072D49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ADDITIONAL RESULTS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76F4F6B-7B37-B502-578F-FCA32CC2C6BF}"/>
              </a:ext>
            </a:extLst>
          </p:cNvPr>
          <p:cNvSpPr txBox="1"/>
          <p:nvPr/>
        </p:nvSpPr>
        <p:spPr>
          <a:xfrm>
            <a:off x="685800" y="1222784"/>
            <a:ext cx="10706856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 </a:t>
            </a:r>
          </a:p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5400597-E743-6C5E-B564-97E980E65EA4}"/>
              </a:ext>
            </a:extLst>
          </p:cNvPr>
          <p:cNvSpPr txBox="1"/>
          <p:nvPr/>
        </p:nvSpPr>
        <p:spPr>
          <a:xfrm>
            <a:off x="685799" y="2026118"/>
            <a:ext cx="11281787" cy="3924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>
              <a:lnSpc>
                <a:spcPts val="2239"/>
              </a:lnSpc>
            </a:pPr>
            <a:endParaRPr lang="en-US" sz="1600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>
              <a:lnSpc>
                <a:spcPts val="2239"/>
              </a:lnSpc>
            </a:pPr>
            <a:endParaRPr lang="en-US" sz="1600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4350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60484-8BDA-8259-FD03-8EB6130D0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3C890905-67C5-9E19-7ED4-D98378537578}"/>
              </a:ext>
            </a:extLst>
          </p:cNvPr>
          <p:cNvSpPr txBox="1"/>
          <p:nvPr/>
        </p:nvSpPr>
        <p:spPr>
          <a:xfrm>
            <a:off x="685800" y="294290"/>
            <a:ext cx="7897324" cy="699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2"/>
              </a:lnSpc>
            </a:pPr>
            <a:r>
              <a:rPr lang="en-US" sz="4172" b="1">
                <a:solidFill>
                  <a:srgbClr val="072D49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CONCLUSION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37EE658-AC6B-C3EC-85C9-726EB4BBF74B}"/>
              </a:ext>
            </a:extLst>
          </p:cNvPr>
          <p:cNvSpPr txBox="1"/>
          <p:nvPr/>
        </p:nvSpPr>
        <p:spPr>
          <a:xfrm>
            <a:off x="685800" y="1222784"/>
            <a:ext cx="10706856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 </a:t>
            </a:r>
          </a:p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F8760F2-AA9E-03A4-FF36-7DE33807BBAF}"/>
              </a:ext>
            </a:extLst>
          </p:cNvPr>
          <p:cNvSpPr txBox="1"/>
          <p:nvPr/>
        </p:nvSpPr>
        <p:spPr>
          <a:xfrm>
            <a:off x="685799" y="2026118"/>
            <a:ext cx="11362175" cy="3924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>
              <a:lnSpc>
                <a:spcPts val="2239"/>
              </a:lnSpc>
            </a:pPr>
            <a:endParaRPr lang="en-US" sz="1600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>
              <a:lnSpc>
                <a:spcPts val="2239"/>
              </a:lnSpc>
            </a:pPr>
            <a:endParaRPr lang="en-US" sz="1600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8294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E9474-2829-C0CD-CAF7-12B2ECC92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6D214CD3-6EBC-929D-378A-DB380D3C008F}"/>
              </a:ext>
            </a:extLst>
          </p:cNvPr>
          <p:cNvSpPr txBox="1"/>
          <p:nvPr/>
        </p:nvSpPr>
        <p:spPr>
          <a:xfrm>
            <a:off x="685800" y="294290"/>
            <a:ext cx="7897324" cy="699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2"/>
              </a:lnSpc>
            </a:pPr>
            <a:r>
              <a:rPr lang="en-US" sz="4172" b="1">
                <a:solidFill>
                  <a:srgbClr val="072D49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RECOMMENDATIONS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5F293F6-E398-E5A9-693E-1B528CCD922B}"/>
              </a:ext>
            </a:extLst>
          </p:cNvPr>
          <p:cNvSpPr txBox="1"/>
          <p:nvPr/>
        </p:nvSpPr>
        <p:spPr>
          <a:xfrm>
            <a:off x="685800" y="1222784"/>
            <a:ext cx="10706856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 </a:t>
            </a:r>
          </a:p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498DCAA-148B-43D3-B0B6-25258C6C064F}"/>
              </a:ext>
            </a:extLst>
          </p:cNvPr>
          <p:cNvSpPr txBox="1"/>
          <p:nvPr/>
        </p:nvSpPr>
        <p:spPr>
          <a:xfrm>
            <a:off x="685800" y="2026118"/>
            <a:ext cx="11382270" cy="3925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>
              <a:lnSpc>
                <a:spcPts val="2239"/>
              </a:lnSpc>
            </a:pPr>
            <a:endParaRPr lang="en-US" sz="1600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>
              <a:lnSpc>
                <a:spcPts val="2239"/>
              </a:lnSpc>
            </a:pPr>
            <a:endParaRPr lang="en-US" sz="1600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806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32298-CCC1-1063-D25B-9E30D6B08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82AF95-5CB0-CE5B-B4DF-2CB16885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085" y="923926"/>
            <a:ext cx="4962768" cy="4545804"/>
          </a:xfrm>
        </p:spPr>
        <p:txBody>
          <a:bodyPr wrap="square" anchor="ctr">
            <a:norm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ctr"/>
            <a:r>
              <a:rPr lang="en-US" sz="3200">
                <a:solidFill>
                  <a:srgbClr val="002856"/>
                </a:solidFill>
                <a:latin typeface="Futura"/>
              </a:rPr>
              <a:t>Open Discussion with Members (Q&amp;A)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65ABD-0281-7B40-47C6-28EAEBD40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86A546-2C65-D572-3C2C-2BB3747A4189}"/>
              </a:ext>
            </a:extLst>
          </p:cNvPr>
          <p:cNvSpPr txBox="1">
            <a:spLocks/>
          </p:cNvSpPr>
          <p:nvPr/>
        </p:nvSpPr>
        <p:spPr>
          <a:xfrm>
            <a:off x="468316" y="1328974"/>
            <a:ext cx="10836033" cy="278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072D49"/>
              </a:buClr>
              <a:defRPr/>
            </a:pPr>
            <a:r>
              <a:rPr lang="en-US" sz="1800" b="1">
                <a:solidFill>
                  <a:srgbClr val="FF0000"/>
                </a:solidFill>
                <a:latin typeface="Futura"/>
                <a:ea typeface="Roboto"/>
              </a:rPr>
              <a:t>E&amp;IS 0556</a:t>
            </a:r>
            <a:r>
              <a:rPr lang="en-US" sz="1800">
                <a:solidFill>
                  <a:srgbClr val="002060"/>
                </a:solidFill>
                <a:latin typeface="Futura"/>
                <a:ea typeface="Roboto"/>
              </a:rPr>
              <a:t> can be accessed in the MyCEATI portal page </a:t>
            </a:r>
            <a:r>
              <a:rPr lang="en-US" sz="1800" b="1">
                <a:solidFill>
                  <a:srgbClr val="002060"/>
                </a:solidFill>
                <a:latin typeface="Futura"/>
                <a:ea typeface="Roboto"/>
              </a:rPr>
              <a:t>here. </a:t>
            </a:r>
            <a:r>
              <a:rPr lang="en-US" sz="1800">
                <a:solidFill>
                  <a:srgbClr val="FF0000"/>
                </a:solidFill>
                <a:latin typeface="Futura"/>
                <a:ea typeface="Roboto"/>
              </a:rPr>
              <a:t>[hyperlink MyCEATI portal page]</a:t>
            </a:r>
          </a:p>
          <a:p>
            <a:pPr>
              <a:spcAft>
                <a:spcPts val="0"/>
              </a:spcAft>
              <a:buClr>
                <a:srgbClr val="072D49"/>
              </a:buClr>
              <a:defRPr/>
            </a:pPr>
            <a:endParaRPr lang="en-US" sz="1800">
              <a:solidFill>
                <a:srgbClr val="002060"/>
              </a:solidFill>
              <a:latin typeface="Futura"/>
              <a:ea typeface="Roboto"/>
            </a:endParaRPr>
          </a:p>
          <a:p>
            <a:pPr>
              <a:spcAft>
                <a:spcPts val="0"/>
              </a:spcAft>
              <a:buClr>
                <a:srgbClr val="072D49"/>
              </a:buClr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"/>
                <a:ea typeface="Roboto"/>
              </a:rPr>
              <a:t>It is now part of the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"/>
                <a:ea typeface="Roboto"/>
              </a:rPr>
              <a:t>Grounding &amp; Lightning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"/>
                <a:ea typeface="Roboto"/>
              </a:rPr>
              <a:t>portfolio of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"/>
                <a:ea typeface="Roboto"/>
              </a:rPr>
              <a:t>published research reports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"/>
                <a:ea typeface="Roboto"/>
              </a:rPr>
              <a:t>, accessible to all members of the program. </a:t>
            </a:r>
            <a:endParaRPr lang="en-US" sz="1800">
              <a:solidFill>
                <a:srgbClr val="002060"/>
              </a:solidFill>
              <a:latin typeface="Futura"/>
              <a:ea typeface="Roboto"/>
              <a:cs typeface="Roboto"/>
            </a:endParaRPr>
          </a:p>
          <a:p>
            <a:pPr marL="0" indent="0">
              <a:spcAft>
                <a:spcPts val="0"/>
              </a:spcAft>
              <a:buClr>
                <a:srgbClr val="072D49"/>
              </a:buClr>
              <a:buNone/>
              <a:defRPr/>
            </a:pPr>
            <a:endParaRPr lang="en-US" sz="1800">
              <a:solidFill>
                <a:srgbClr val="002060"/>
              </a:solidFill>
              <a:latin typeface="Futura" panose="020B0604020202020204" charset="0"/>
            </a:endParaRPr>
          </a:p>
          <a:p>
            <a:pPr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tabLst/>
              <a:defRPr/>
            </a:pPr>
            <a:endParaRPr lang="en-CA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utura" panose="020B060402020202020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DF4A441-2351-58DC-D23D-F81157CF16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2563"/>
            <a:ext cx="10345738" cy="762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82B49"/>
                </a:solidFill>
                <a:latin typeface="Radnika Next Bold"/>
              </a:rPr>
              <a:t>Final Deliverable Access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0F0AA-1B8A-E7C4-8387-96C3C09CC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93" y="2725970"/>
            <a:ext cx="7346413" cy="311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C3EF28A-88D3-4C59-ABD7-FF077514E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12973"/>
            <a:ext cx="4959627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478122" y="4375156"/>
            <a:ext cx="2482844" cy="2482844"/>
            <a:chOff x="0" y="0"/>
            <a:chExt cx="980877" cy="10469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80876" cy="1046958"/>
            </a:xfrm>
            <a:custGeom>
              <a:avLst/>
              <a:gdLst/>
              <a:ahLst/>
              <a:cxnLst/>
              <a:rect l="l" t="t" r="r" b="b"/>
              <a:pathLst>
                <a:path w="980876" h="1046958">
                  <a:moveTo>
                    <a:pt x="0" y="0"/>
                  </a:moveTo>
                  <a:lnTo>
                    <a:pt x="980876" y="0"/>
                  </a:lnTo>
                  <a:lnTo>
                    <a:pt x="980876" y="1046958"/>
                  </a:lnTo>
                  <a:lnTo>
                    <a:pt x="0" y="1046958"/>
                  </a:lnTo>
                  <a:close/>
                </a:path>
              </a:pathLst>
            </a:custGeom>
            <a:solidFill>
              <a:srgbClr val="072D49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sz="8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980877" cy="11422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39"/>
                </a:lnSpc>
              </a:pPr>
              <a:endParaRPr sz="80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563" y="4528597"/>
            <a:ext cx="2175963" cy="2175963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5114404" y="5434058"/>
            <a:ext cx="3693905" cy="1010052"/>
          </a:xfrm>
          <a:custGeom>
            <a:avLst/>
            <a:gdLst/>
            <a:ahLst/>
            <a:cxnLst/>
            <a:rect l="l" t="t" r="r" b="b"/>
            <a:pathLst>
              <a:path w="5540857" h="1515078">
                <a:moveTo>
                  <a:pt x="0" y="0"/>
                </a:moveTo>
                <a:lnTo>
                  <a:pt x="5540858" y="0"/>
                </a:lnTo>
                <a:lnTo>
                  <a:pt x="5540858" y="1515078"/>
                </a:lnTo>
                <a:lnTo>
                  <a:pt x="0" y="15150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800"/>
          </a:p>
        </p:txBody>
      </p:sp>
      <p:sp>
        <p:nvSpPr>
          <p:cNvPr id="11" name="Freeform 11"/>
          <p:cNvSpPr/>
          <p:nvPr/>
        </p:nvSpPr>
        <p:spPr>
          <a:xfrm>
            <a:off x="5329700" y="1719549"/>
            <a:ext cx="582793" cy="554382"/>
          </a:xfrm>
          <a:custGeom>
            <a:avLst/>
            <a:gdLst/>
            <a:ahLst/>
            <a:cxnLst/>
            <a:rect l="l" t="t" r="r" b="b"/>
            <a:pathLst>
              <a:path w="874190" h="831573">
                <a:moveTo>
                  <a:pt x="0" y="0"/>
                </a:moveTo>
                <a:lnTo>
                  <a:pt x="874190" y="0"/>
                </a:lnTo>
                <a:lnTo>
                  <a:pt x="874190" y="831573"/>
                </a:lnTo>
                <a:lnTo>
                  <a:pt x="0" y="8315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800"/>
          </a:p>
        </p:txBody>
      </p:sp>
      <p:sp>
        <p:nvSpPr>
          <p:cNvPr id="12" name="Freeform 12"/>
          <p:cNvSpPr/>
          <p:nvPr/>
        </p:nvSpPr>
        <p:spPr>
          <a:xfrm>
            <a:off x="5329700" y="2567079"/>
            <a:ext cx="582793" cy="582793"/>
          </a:xfrm>
          <a:custGeom>
            <a:avLst/>
            <a:gdLst/>
            <a:ahLst/>
            <a:cxnLst/>
            <a:rect l="l" t="t" r="r" b="b"/>
            <a:pathLst>
              <a:path w="874190" h="874190">
                <a:moveTo>
                  <a:pt x="0" y="0"/>
                </a:moveTo>
                <a:lnTo>
                  <a:pt x="874190" y="0"/>
                </a:lnTo>
                <a:lnTo>
                  <a:pt x="874190" y="874190"/>
                </a:lnTo>
                <a:lnTo>
                  <a:pt x="0" y="8741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800"/>
          </a:p>
        </p:txBody>
      </p:sp>
      <p:sp>
        <p:nvSpPr>
          <p:cNvPr id="13" name="TextBox 13"/>
          <p:cNvSpPr txBox="1"/>
          <p:nvPr/>
        </p:nvSpPr>
        <p:spPr>
          <a:xfrm>
            <a:off x="5329700" y="428002"/>
            <a:ext cx="6633149" cy="706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842"/>
              </a:lnSpc>
            </a:pPr>
            <a:r>
              <a:rPr lang="en-US" sz="4172" b="1">
                <a:solidFill>
                  <a:srgbClr val="072D49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CONNECT WITH US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04974" y="1930475"/>
            <a:ext cx="2313212" cy="256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INFO@CEATI.COM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04974" y="2707913"/>
            <a:ext cx="1960656" cy="256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CEATI</a:t>
            </a:r>
          </a:p>
        </p:txBody>
      </p:sp>
      <p:sp>
        <p:nvSpPr>
          <p:cNvPr id="16" name="Freeform 16"/>
          <p:cNvSpPr/>
          <p:nvPr/>
        </p:nvSpPr>
        <p:spPr>
          <a:xfrm>
            <a:off x="5348127" y="3441973"/>
            <a:ext cx="564367" cy="564367"/>
          </a:xfrm>
          <a:custGeom>
            <a:avLst/>
            <a:gdLst/>
            <a:ahLst/>
            <a:cxnLst/>
            <a:rect l="l" t="t" r="r" b="b"/>
            <a:pathLst>
              <a:path w="846551" h="846551">
                <a:moveTo>
                  <a:pt x="0" y="0"/>
                </a:moveTo>
                <a:lnTo>
                  <a:pt x="846551" y="0"/>
                </a:lnTo>
                <a:lnTo>
                  <a:pt x="846551" y="846551"/>
                </a:lnTo>
                <a:lnTo>
                  <a:pt x="0" y="8465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800"/>
          </a:p>
        </p:txBody>
      </p:sp>
      <p:sp>
        <p:nvSpPr>
          <p:cNvPr id="17" name="TextBox 17"/>
          <p:cNvSpPr txBox="1"/>
          <p:nvPr/>
        </p:nvSpPr>
        <p:spPr>
          <a:xfrm>
            <a:off x="6104974" y="3597719"/>
            <a:ext cx="1967354" cy="256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CEATI.COM</a:t>
            </a:r>
          </a:p>
        </p:txBody>
      </p:sp>
    </p:spTree>
    <p:extLst>
      <p:ext uri="{BB962C8B-B14F-4D97-AF65-F5344CB8AC3E}">
        <p14:creationId xmlns:p14="http://schemas.microsoft.com/office/powerpoint/2010/main" val="7206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685801" y="2222526"/>
            <a:ext cx="670105" cy="670105"/>
          </a:xfrm>
          <a:custGeom>
            <a:avLst/>
            <a:gdLst/>
            <a:ahLst/>
            <a:cxnLst/>
            <a:rect l="l" t="t" r="r" b="b"/>
            <a:pathLst>
              <a:path w="1005158" h="1005158">
                <a:moveTo>
                  <a:pt x="0" y="0"/>
                </a:moveTo>
                <a:lnTo>
                  <a:pt x="1005158" y="0"/>
                </a:lnTo>
                <a:lnTo>
                  <a:pt x="1005158" y="1005158"/>
                </a:lnTo>
                <a:lnTo>
                  <a:pt x="0" y="100515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sz="1200"/>
          </a:p>
        </p:txBody>
      </p:sp>
      <p:sp>
        <p:nvSpPr>
          <p:cNvPr id="8" name="TextBox 8"/>
          <p:cNvSpPr txBox="1"/>
          <p:nvPr/>
        </p:nvSpPr>
        <p:spPr>
          <a:xfrm>
            <a:off x="1576842" y="2316999"/>
            <a:ext cx="7868609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2000">
                <a:solidFill>
                  <a:srgbClr val="002060"/>
                </a:solidFill>
                <a:latin typeface="Futura Bold"/>
                <a:ea typeface="Futura Bold"/>
                <a:cs typeface="Futura Bold"/>
                <a:sym typeface="Futura Bold"/>
              </a:rPr>
              <a:t>Introduction: Objectives of the Call, Project Overview, Project Monitors </a:t>
            </a:r>
            <a:r>
              <a:rPr lang="en-US" sz="2000" i="1">
                <a:solidFill>
                  <a:srgbClr val="002060"/>
                </a:solidFill>
                <a:latin typeface="Futura Bold"/>
                <a:ea typeface="Futura Bold"/>
                <a:cs typeface="Futura Bold"/>
                <a:sym typeface="Futura Bold"/>
              </a:rPr>
              <a:t>– CEATI </a:t>
            </a:r>
            <a:endParaRPr lang="en-US" sz="2000" i="1">
              <a:solidFill>
                <a:srgbClr val="00206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685801" y="3381581"/>
            <a:ext cx="670105" cy="670105"/>
          </a:xfrm>
          <a:custGeom>
            <a:avLst/>
            <a:gdLst/>
            <a:ahLst/>
            <a:cxnLst/>
            <a:rect l="l" t="t" r="r" b="b"/>
            <a:pathLst>
              <a:path w="1005158" h="1005158">
                <a:moveTo>
                  <a:pt x="0" y="0"/>
                </a:moveTo>
                <a:lnTo>
                  <a:pt x="1005158" y="0"/>
                </a:lnTo>
                <a:lnTo>
                  <a:pt x="1005158" y="1005158"/>
                </a:lnTo>
                <a:lnTo>
                  <a:pt x="0" y="100515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sz="1200"/>
          </a:p>
        </p:txBody>
      </p:sp>
      <p:sp>
        <p:nvSpPr>
          <p:cNvPr id="10" name="TextBox 10"/>
          <p:cNvSpPr txBox="1"/>
          <p:nvPr/>
        </p:nvSpPr>
        <p:spPr>
          <a:xfrm>
            <a:off x="1576842" y="3487429"/>
            <a:ext cx="729585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2000">
                <a:solidFill>
                  <a:srgbClr val="002060"/>
                </a:solidFill>
                <a:latin typeface="Futura Bold"/>
                <a:ea typeface="Futura"/>
                <a:cs typeface="Futura"/>
                <a:sym typeface="Futura Bold"/>
              </a:rPr>
              <a:t>Summary Presentation of the Project Final Deliverables – </a:t>
            </a:r>
            <a:r>
              <a:rPr lang="en-US" sz="2000" i="1">
                <a:solidFill>
                  <a:srgbClr val="FF0000"/>
                </a:solidFill>
                <a:latin typeface="Futura Bold"/>
                <a:ea typeface="Futura"/>
                <a:cs typeface="Futura"/>
                <a:sym typeface="Futura Bold"/>
              </a:rPr>
              <a:t>(Indicate name of contractor)</a:t>
            </a:r>
            <a:endParaRPr lang="en-US" sz="2000" i="1">
              <a:solidFill>
                <a:srgbClr val="FF000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685801" y="4616837"/>
            <a:ext cx="670105" cy="670105"/>
          </a:xfrm>
          <a:custGeom>
            <a:avLst/>
            <a:gdLst/>
            <a:ahLst/>
            <a:cxnLst/>
            <a:rect l="l" t="t" r="r" b="b"/>
            <a:pathLst>
              <a:path w="1005158" h="1005158">
                <a:moveTo>
                  <a:pt x="0" y="0"/>
                </a:moveTo>
                <a:lnTo>
                  <a:pt x="1005158" y="0"/>
                </a:lnTo>
                <a:lnTo>
                  <a:pt x="1005158" y="1005158"/>
                </a:lnTo>
                <a:lnTo>
                  <a:pt x="0" y="100515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sz="1200"/>
          </a:p>
        </p:txBody>
      </p:sp>
      <p:sp>
        <p:nvSpPr>
          <p:cNvPr id="12" name="TextBox 12"/>
          <p:cNvSpPr txBox="1"/>
          <p:nvPr/>
        </p:nvSpPr>
        <p:spPr>
          <a:xfrm>
            <a:off x="1576843" y="4822751"/>
            <a:ext cx="36296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2000">
                <a:solidFill>
                  <a:srgbClr val="002060"/>
                </a:solidFill>
                <a:latin typeface="Futura Bold"/>
                <a:ea typeface="Futura Bold"/>
                <a:cs typeface="Futura Bold"/>
                <a:sym typeface="Futura Bold"/>
              </a:rPr>
              <a:t>Discussion with Members</a:t>
            </a:r>
            <a:endParaRPr lang="en-US" sz="2000">
              <a:solidFill>
                <a:srgbClr val="00206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D6F6609-CD9F-DA69-36CC-AF1C9A618255}"/>
              </a:ext>
            </a:extLst>
          </p:cNvPr>
          <p:cNvGrpSpPr/>
          <p:nvPr/>
        </p:nvGrpSpPr>
        <p:grpSpPr>
          <a:xfrm>
            <a:off x="1484085" y="454236"/>
            <a:ext cx="9114972" cy="1180170"/>
            <a:chOff x="2226128" y="808352"/>
            <a:chExt cx="4274726" cy="460514"/>
          </a:xfrm>
        </p:grpSpPr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D018BA4-A878-1AFC-46A1-C012CE739CFC}"/>
                </a:ext>
              </a:extLst>
            </p:cNvPr>
            <p:cNvSpPr/>
            <p:nvPr/>
          </p:nvSpPr>
          <p:spPr>
            <a:xfrm>
              <a:off x="2226128" y="884552"/>
              <a:ext cx="4274726" cy="384314"/>
            </a:xfrm>
            <a:custGeom>
              <a:avLst/>
              <a:gdLst/>
              <a:ahLst/>
              <a:cxnLst/>
              <a:rect l="l" t="t" r="r" b="b"/>
              <a:pathLst>
                <a:path w="4274726" h="384314">
                  <a:moveTo>
                    <a:pt x="0" y="0"/>
                  </a:moveTo>
                  <a:lnTo>
                    <a:pt x="4274726" y="0"/>
                  </a:lnTo>
                  <a:lnTo>
                    <a:pt x="4274726" y="384314"/>
                  </a:lnTo>
                  <a:lnTo>
                    <a:pt x="0" y="3843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sz="1200"/>
            </a:p>
          </p:txBody>
        </p:sp>
        <p:sp>
          <p:nvSpPr>
            <p:cNvPr id="34" name="TextBox 24">
              <a:extLst>
                <a:ext uri="{FF2B5EF4-FFF2-40B4-BE49-F238E27FC236}">
                  <a16:creationId xmlns:a16="http://schemas.microsoft.com/office/drawing/2014/main" id="{8744EFAF-97FF-FE46-5473-885D29F7EC43}"/>
                </a:ext>
              </a:extLst>
            </p:cNvPr>
            <p:cNvSpPr txBox="1"/>
            <p:nvPr/>
          </p:nvSpPr>
          <p:spPr>
            <a:xfrm>
              <a:off x="2226128" y="808352"/>
              <a:ext cx="4274726" cy="460514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7" name="TextBox 25">
            <a:extLst>
              <a:ext uri="{FF2B5EF4-FFF2-40B4-BE49-F238E27FC236}">
                <a16:creationId xmlns:a16="http://schemas.microsoft.com/office/drawing/2014/main" id="{DACEEB37-CF56-48D2-0B39-7E80DE8D6418}"/>
              </a:ext>
            </a:extLst>
          </p:cNvPr>
          <p:cNvSpPr txBox="1"/>
          <p:nvPr/>
        </p:nvSpPr>
        <p:spPr>
          <a:xfrm>
            <a:off x="960219" y="708118"/>
            <a:ext cx="10217523" cy="651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842"/>
              </a:lnSpc>
            </a:pPr>
            <a:r>
              <a:rPr lang="en-US" sz="3200" b="1">
                <a:solidFill>
                  <a:srgbClr val="072D49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AGENDA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A46CE-1FCC-C636-E7AA-2F9BF8CA1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41506874-B7BF-9B9F-E2D7-945C36C04708}"/>
              </a:ext>
            </a:extLst>
          </p:cNvPr>
          <p:cNvSpPr/>
          <p:nvPr/>
        </p:nvSpPr>
        <p:spPr>
          <a:xfrm>
            <a:off x="10145218" y="6334383"/>
            <a:ext cx="1696076" cy="463771"/>
          </a:xfrm>
          <a:custGeom>
            <a:avLst/>
            <a:gdLst/>
            <a:ahLst/>
            <a:cxnLst/>
            <a:rect l="l" t="t" r="r" b="b"/>
            <a:pathLst>
              <a:path w="2544114" h="695656">
                <a:moveTo>
                  <a:pt x="0" y="0"/>
                </a:moveTo>
                <a:lnTo>
                  <a:pt x="2544114" y="0"/>
                </a:lnTo>
                <a:lnTo>
                  <a:pt x="2544114" y="695656"/>
                </a:lnTo>
                <a:lnTo>
                  <a:pt x="0" y="69565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sz="12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94213BF-D175-6389-1C28-77089782729B}"/>
              </a:ext>
            </a:extLst>
          </p:cNvPr>
          <p:cNvSpPr/>
          <p:nvPr/>
        </p:nvSpPr>
        <p:spPr>
          <a:xfrm>
            <a:off x="685801" y="2222526"/>
            <a:ext cx="670105" cy="670105"/>
          </a:xfrm>
          <a:custGeom>
            <a:avLst/>
            <a:gdLst/>
            <a:ahLst/>
            <a:cxnLst/>
            <a:rect l="l" t="t" r="r" b="b"/>
            <a:pathLst>
              <a:path w="1005158" h="1005158">
                <a:moveTo>
                  <a:pt x="0" y="0"/>
                </a:moveTo>
                <a:lnTo>
                  <a:pt x="1005158" y="0"/>
                </a:lnTo>
                <a:lnTo>
                  <a:pt x="1005158" y="1005158"/>
                </a:lnTo>
                <a:lnTo>
                  <a:pt x="0" y="100515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sz="120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9882F84-672E-C2FF-28C9-B3405D6B3112}"/>
              </a:ext>
            </a:extLst>
          </p:cNvPr>
          <p:cNvSpPr txBox="1"/>
          <p:nvPr/>
        </p:nvSpPr>
        <p:spPr>
          <a:xfrm>
            <a:off x="1576843" y="2428440"/>
            <a:ext cx="835432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2000">
                <a:solidFill>
                  <a:srgbClr val="002060"/>
                </a:solidFill>
                <a:latin typeface="Futura" panose="020B0604020202020204" charset="0"/>
                <a:ea typeface="Futura Bold"/>
                <a:cs typeface="Futura Bold"/>
                <a:sym typeface="Futura Bold"/>
              </a:rPr>
              <a:t>Provide a summary presentation of the Project Final Deliverables</a:t>
            </a:r>
            <a:endParaRPr lang="en-US" sz="2000">
              <a:solidFill>
                <a:srgbClr val="00206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48AAAD-E91A-767B-87F1-C215AFFE70BD}"/>
              </a:ext>
            </a:extLst>
          </p:cNvPr>
          <p:cNvGrpSpPr/>
          <p:nvPr/>
        </p:nvGrpSpPr>
        <p:grpSpPr>
          <a:xfrm>
            <a:off x="1484085" y="454236"/>
            <a:ext cx="9114972" cy="1180170"/>
            <a:chOff x="2226128" y="808352"/>
            <a:chExt cx="4274726" cy="460514"/>
          </a:xfrm>
        </p:grpSpPr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3D938797-CC31-B05C-CC45-F4C3FF76F27E}"/>
                </a:ext>
              </a:extLst>
            </p:cNvPr>
            <p:cNvSpPr/>
            <p:nvPr/>
          </p:nvSpPr>
          <p:spPr>
            <a:xfrm>
              <a:off x="2226128" y="884552"/>
              <a:ext cx="4274726" cy="384314"/>
            </a:xfrm>
            <a:custGeom>
              <a:avLst/>
              <a:gdLst/>
              <a:ahLst/>
              <a:cxnLst/>
              <a:rect l="l" t="t" r="r" b="b"/>
              <a:pathLst>
                <a:path w="4274726" h="384314">
                  <a:moveTo>
                    <a:pt x="0" y="0"/>
                  </a:moveTo>
                  <a:lnTo>
                    <a:pt x="4274726" y="0"/>
                  </a:lnTo>
                  <a:lnTo>
                    <a:pt x="4274726" y="384314"/>
                  </a:lnTo>
                  <a:lnTo>
                    <a:pt x="0" y="3843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sz="1200"/>
            </a:p>
          </p:txBody>
        </p:sp>
        <p:sp>
          <p:nvSpPr>
            <p:cNvPr id="34" name="TextBox 24">
              <a:extLst>
                <a:ext uri="{FF2B5EF4-FFF2-40B4-BE49-F238E27FC236}">
                  <a16:creationId xmlns:a16="http://schemas.microsoft.com/office/drawing/2014/main" id="{61A889E2-384B-10BD-E275-F01E09D12831}"/>
                </a:ext>
              </a:extLst>
            </p:cNvPr>
            <p:cNvSpPr txBox="1"/>
            <p:nvPr/>
          </p:nvSpPr>
          <p:spPr>
            <a:xfrm>
              <a:off x="2226128" y="808352"/>
              <a:ext cx="4274726" cy="460514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7" name="TextBox 25">
            <a:extLst>
              <a:ext uri="{FF2B5EF4-FFF2-40B4-BE49-F238E27FC236}">
                <a16:creationId xmlns:a16="http://schemas.microsoft.com/office/drawing/2014/main" id="{EEDD00BD-F59E-028E-F8EC-224D13451268}"/>
              </a:ext>
            </a:extLst>
          </p:cNvPr>
          <p:cNvSpPr txBox="1"/>
          <p:nvPr/>
        </p:nvSpPr>
        <p:spPr>
          <a:xfrm>
            <a:off x="960219" y="708118"/>
            <a:ext cx="10217523" cy="651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842"/>
              </a:lnSpc>
            </a:pPr>
            <a:r>
              <a:rPr lang="en-US" sz="3200" b="1">
                <a:solidFill>
                  <a:srgbClr val="072D49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55330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9AD2D-D52E-F75D-D58B-3F8826781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9A84-ECFD-06C3-1BAF-4C8FB0B1FA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2563"/>
            <a:ext cx="8534400" cy="762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FF0000"/>
                </a:solidFill>
                <a:latin typeface="Radnika Next Bold"/>
              </a:rPr>
              <a:t>0556 Assessment of Technological Advancements in Flow Batteries and Competing Long Duration Storage Solutions 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1B78D30-4CF8-C9C2-2482-85954B905372}"/>
              </a:ext>
            </a:extLst>
          </p:cNvPr>
          <p:cNvSpPr txBox="1">
            <a:spLocks/>
          </p:cNvSpPr>
          <p:nvPr/>
        </p:nvSpPr>
        <p:spPr>
          <a:xfrm>
            <a:off x="306471" y="1267729"/>
            <a:ext cx="6771370" cy="4322200"/>
          </a:xfrm>
          <a:prstGeom prst="rect">
            <a:avLst/>
          </a:prstGeom>
        </p:spPr>
        <p:txBody>
          <a:bodyPr lIns="60960" tIns="30480" rIns="60960" bIns="3048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tillium Web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tillium Web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tillium Web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tillium Web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72C49"/>
                </a:solidFill>
                <a:effectLst/>
                <a:uLnTx/>
                <a:uFillTx/>
                <a:latin typeface="Futura" panose="020B0604020202020204"/>
                <a:ea typeface="Roboto"/>
                <a:cs typeface="+mn-cs"/>
              </a:rPr>
              <a:t>Programs:</a:t>
            </a: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72C49"/>
                </a:solidFill>
                <a:effectLst/>
                <a:uLnTx/>
                <a:uFillTx/>
                <a:latin typeface="Futura" panose="020B0604020202020204"/>
                <a:ea typeface="Roboto"/>
                <a:cs typeface="+mn-cs"/>
              </a:rPr>
              <a:t>Contractor: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72C49"/>
                </a:solidFill>
                <a:effectLst/>
                <a:uLnTx/>
                <a:uFillTx/>
                <a:latin typeface="Futura" panose="020B0604020202020204"/>
                <a:ea typeface="Roboto"/>
                <a:cs typeface="+mn-cs"/>
              </a:rPr>
              <a:t>BBA</a:t>
            </a:r>
            <a:endParaRPr lang="en-US" sz="1300" b="0" i="0" u="none" strike="noStrike" kern="1200" cap="none" spc="0" normalizeH="0" baseline="0" noProof="0">
              <a:ln>
                <a:noFill/>
              </a:ln>
              <a:solidFill>
                <a:srgbClr val="072C49"/>
              </a:solidFill>
              <a:effectLst/>
              <a:uLnTx/>
              <a:uFillTx/>
              <a:latin typeface="Futura" panose="020B0604020202020204"/>
              <a:ea typeface="Roboto"/>
            </a:endParaRPr>
          </a:p>
          <a:p>
            <a:pPr marL="0" indent="0" defTabSz="609630">
              <a:lnSpc>
                <a:spcPct val="150000"/>
              </a:lnSpc>
              <a:spcBef>
                <a:spcPts val="800"/>
              </a:spcBef>
              <a:buNone/>
              <a:defRPr/>
            </a:pPr>
            <a:r>
              <a:rPr lang="en-US" sz="1300" b="1">
                <a:solidFill>
                  <a:srgbClr val="072C49"/>
                </a:solidFill>
                <a:latin typeface="Futura" panose="020B0604020202020204"/>
                <a:ea typeface="Roboto"/>
              </a:rPr>
              <a:t>Project Background </a:t>
            </a:r>
            <a:r>
              <a:rPr lang="en-US" sz="1300" b="1">
                <a:solidFill>
                  <a:srgbClr val="FF0000"/>
                </a:solidFill>
                <a:latin typeface="Futura" panose="020B0604020202020204"/>
                <a:ea typeface="Roboto"/>
              </a:rPr>
              <a:t>(What is the challenge statement?)</a:t>
            </a:r>
            <a:r>
              <a:rPr lang="en-US" sz="1300" b="1">
                <a:solidFill>
                  <a:srgbClr val="072C49"/>
                </a:solidFill>
                <a:latin typeface="Futura" panose="020B0604020202020204"/>
                <a:ea typeface="Roboto"/>
              </a:rPr>
              <a:t>:</a:t>
            </a:r>
          </a:p>
          <a:p>
            <a:pPr marL="0" marR="0" lvl="0" indent="0" algn="l" defTabSz="60963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300" b="1">
                <a:solidFill>
                  <a:srgbClr val="072C49"/>
                </a:solidFill>
                <a:latin typeface="Futura" panose="020B0604020202020204"/>
                <a:ea typeface="Roboto"/>
              </a:rPr>
              <a:t>Objectives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72C49"/>
                </a:solidFill>
                <a:effectLst/>
                <a:uLnTx/>
                <a:uFillTx/>
                <a:latin typeface="Futura" panose="020B0604020202020204"/>
                <a:ea typeface="Roboto"/>
                <a:cs typeface="+mn-cs"/>
              </a:rPr>
              <a:t>: </a:t>
            </a:r>
            <a:endParaRPr lang="en-US" sz="1300" b="0" i="0" u="none" strike="noStrike" kern="1200" cap="none" spc="0" normalizeH="0" baseline="0" noProof="0">
              <a:ln>
                <a:noFill/>
              </a:ln>
              <a:solidFill>
                <a:srgbClr val="072C49"/>
              </a:solidFill>
              <a:effectLst/>
              <a:uLnTx/>
              <a:uFillTx/>
              <a:latin typeface="Futura" panose="020B0604020202020204"/>
              <a:ea typeface="Roboto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Blip>
                <a:blip r:embed="rId4"/>
              </a:buBlip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" panose="020B0604020202020204"/>
                <a:ea typeface="+mn-lt"/>
                <a:cs typeface="Calibri"/>
              </a:rPr>
              <a:t>Conduct a detailed assessment of flow batteries as long duration* storage devices. The emphasis will be on flow battery technology (sometimes referred to as Redox Flow Batteries) and the various chemistries being used.</a:t>
            </a:r>
            <a:endParaRPr lang="en-US" sz="13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utura" panose="020B0604020202020204"/>
              <a:ea typeface="+mn-lt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" panose="020B0604020202020204"/>
                <a:ea typeface="+mn-lt"/>
                <a:cs typeface="Calibri"/>
              </a:rPr>
              <a:t>Provide less detailed assessment of other storage options including Advanced Lead Acid Batteries, Sodium Metal Hybrids, Zinc Hybrid Cathode technology, and Sodium Sulphur technology. This will also include a review of at least two thermal storage options and two gravity (mechanical) storage options.</a:t>
            </a:r>
            <a:endParaRPr lang="en-US" sz="13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utura" panose="020B0604020202020204"/>
              <a:ea typeface="+mn-lt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en-US" sz="1300" b="1">
                <a:solidFill>
                  <a:srgbClr val="072C49"/>
                </a:solidFill>
                <a:latin typeface="Futura"/>
                <a:ea typeface="Calibri"/>
                <a:cs typeface="Calibri"/>
              </a:rPr>
              <a:t>Deliverables </a:t>
            </a:r>
            <a:r>
              <a:rPr lang="en-US" sz="1300" b="1">
                <a:solidFill>
                  <a:srgbClr val="FF0000"/>
                </a:solidFill>
                <a:latin typeface="Futura"/>
                <a:ea typeface="Calibri"/>
                <a:cs typeface="Calibri"/>
              </a:rPr>
              <a:t>(What are the expected outputs?)</a:t>
            </a:r>
            <a:r>
              <a:rPr lang="en-US" sz="1300" b="1">
                <a:solidFill>
                  <a:srgbClr val="072C49"/>
                </a:solidFill>
                <a:latin typeface="Futura"/>
                <a:ea typeface="Calibri"/>
                <a:cs typeface="Calibri"/>
              </a:rPr>
              <a:t>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FD4358-A4DA-1921-C61F-08ED68570BAF}"/>
              </a:ext>
            </a:extLst>
          </p:cNvPr>
          <p:cNvCxnSpPr>
            <a:cxnSpLocks/>
          </p:cNvCxnSpPr>
          <p:nvPr/>
        </p:nvCxnSpPr>
        <p:spPr>
          <a:xfrm>
            <a:off x="7230625" y="1237798"/>
            <a:ext cx="0" cy="4184850"/>
          </a:xfrm>
          <a:prstGeom prst="line">
            <a:avLst/>
          </a:prstGeom>
          <a:ln>
            <a:solidFill>
              <a:srgbClr val="082B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DA0155B-0CF5-36A9-91EF-E7405D326A04}"/>
              </a:ext>
            </a:extLst>
          </p:cNvPr>
          <p:cNvSpPr txBox="1"/>
          <p:nvPr/>
        </p:nvSpPr>
        <p:spPr>
          <a:xfrm>
            <a:off x="7501739" y="5466573"/>
            <a:ext cx="460946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* Long Duration is considered greater than eight (8) hours and up to one hundred (100) hours of discharge time. </a:t>
            </a:r>
          </a:p>
        </p:txBody>
      </p:sp>
      <p:pic>
        <p:nvPicPr>
          <p:cNvPr id="9" name="Picture 8" descr="A chart of energy storage chart&#10;&#10;AI-generated content may be incorrect.">
            <a:extLst>
              <a:ext uri="{FF2B5EF4-FFF2-40B4-BE49-F238E27FC236}">
                <a16:creationId xmlns:a16="http://schemas.microsoft.com/office/drawing/2014/main" id="{5B6EE373-F6E9-D3BE-CEC6-C73419746B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836" r="251" b="87"/>
          <a:stretch>
            <a:fillRect/>
          </a:stretch>
        </p:blipFill>
        <p:spPr>
          <a:xfrm>
            <a:off x="7724756" y="1151481"/>
            <a:ext cx="3962851" cy="40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96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50BB5-1A81-C728-A329-3211EE478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570CB912-0F25-6DDF-CD75-18E256B5746D}"/>
              </a:ext>
            </a:extLst>
          </p:cNvPr>
          <p:cNvSpPr/>
          <p:nvPr/>
        </p:nvSpPr>
        <p:spPr>
          <a:xfrm>
            <a:off x="10145218" y="6334382"/>
            <a:ext cx="1696076" cy="463771"/>
          </a:xfrm>
          <a:custGeom>
            <a:avLst/>
            <a:gdLst/>
            <a:ahLst/>
            <a:cxnLst/>
            <a:rect l="l" t="t" r="r" b="b"/>
            <a:pathLst>
              <a:path w="2544114" h="695656">
                <a:moveTo>
                  <a:pt x="0" y="0"/>
                </a:moveTo>
                <a:lnTo>
                  <a:pt x="2544114" y="0"/>
                </a:lnTo>
                <a:lnTo>
                  <a:pt x="2544114" y="695656"/>
                </a:lnTo>
                <a:lnTo>
                  <a:pt x="0" y="69565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921DE3-FC1E-17E2-CC11-213A66ADDF0B}"/>
              </a:ext>
            </a:extLst>
          </p:cNvPr>
          <p:cNvSpPr txBox="1">
            <a:spLocks/>
          </p:cNvSpPr>
          <p:nvPr/>
        </p:nvSpPr>
        <p:spPr>
          <a:xfrm>
            <a:off x="468316" y="1877438"/>
            <a:ext cx="11255368" cy="21070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072D49"/>
              </a:buClr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"/>
                <a:ea typeface="Roboto"/>
              </a:rPr>
              <a:t>Project monitors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"/>
                <a:ea typeface="Roboto"/>
              </a:rPr>
              <a:t>volunteer from the membership to represent the group as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"/>
                <a:ea typeface="Roboto"/>
              </a:rPr>
              <a:t>technical experts on the topic of investigation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"/>
                <a:ea typeface="Roboto"/>
              </a:rPr>
              <a:t>, based on their ability to provide technical guidance for the project and work closely with </a:t>
            </a:r>
            <a:r>
              <a:rPr lang="en-US" sz="1800" dirty="0">
                <a:solidFill>
                  <a:srgbClr val="002060"/>
                </a:solidFill>
                <a:latin typeface="Futura"/>
                <a:ea typeface="Roboto"/>
              </a:rPr>
              <a:t>CEATI's technical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"/>
                <a:ea typeface="Roboto"/>
              </a:rPr>
              <a:t> advisor.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"/>
                <a:ea typeface="Roboto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utura"/>
              <a:ea typeface="Roboto"/>
            </a:endParaRPr>
          </a:p>
          <a:p>
            <a:pPr lvl="1">
              <a:spcAft>
                <a:spcPts val="0"/>
              </a:spcAft>
              <a:buClr>
                <a:srgbClr val="072D49"/>
              </a:buClr>
              <a:defRPr/>
            </a:pPr>
            <a:r>
              <a:rPr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"/>
                <a:ea typeface="Roboto"/>
              </a:rPr>
              <a:t>Kyle Nicholson (Duke Energy)</a:t>
            </a:r>
            <a:br>
              <a:rPr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"/>
                <a:ea typeface="Roboto"/>
              </a:rPr>
            </a:b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utura"/>
              <a:ea typeface="Roboto"/>
            </a:endParaRPr>
          </a:p>
          <a:p>
            <a:pPr lvl="1">
              <a:spcAft>
                <a:spcPts val="0"/>
              </a:spcAft>
              <a:buClr>
                <a:srgbClr val="072D49"/>
              </a:buClr>
              <a:defRPr/>
            </a:pPr>
            <a:r>
              <a:rPr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"/>
                <a:ea typeface="Roboto"/>
              </a:rPr>
              <a:t>First Name, Last Name (Utility)</a:t>
            </a:r>
          </a:p>
          <a:p>
            <a:pPr>
              <a:spcAft>
                <a:spcPts val="0"/>
              </a:spcAft>
              <a:buClr>
                <a:srgbClr val="072D49"/>
              </a:buClr>
              <a:defRPr/>
            </a:pPr>
            <a:endParaRPr lang="en-US" sz="1800" dirty="0">
              <a:solidFill>
                <a:srgbClr val="002060"/>
              </a:solidFill>
              <a:latin typeface="Futura"/>
              <a:ea typeface="Roboto"/>
              <a:cs typeface="Roboto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–"/>
              <a:tabLst/>
              <a:defRPr/>
            </a:pPr>
            <a:endParaRPr lang="en-C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utura" panose="020B0604020202020204" charset="0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–"/>
              <a:tabLst/>
              <a:defRPr/>
            </a:pPr>
            <a:endParaRPr lang="en-C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utura" panose="020B060402020202020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31EB89-DF19-0C70-AC17-7C0AF180B0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2563"/>
            <a:ext cx="10345738" cy="762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82B49"/>
                </a:solidFill>
                <a:latin typeface="Radnika Next Bold"/>
              </a:rPr>
              <a:t>Thank You to the </a:t>
            </a:r>
            <a:r>
              <a:rPr lang="en-US" sz="2400" b="1">
                <a:solidFill>
                  <a:srgbClr val="FF0000"/>
                </a:solidFill>
                <a:latin typeface="Radnika Next Bold"/>
              </a:rPr>
              <a:t>G&amp;L 3742 </a:t>
            </a:r>
            <a:r>
              <a:rPr lang="en-US" sz="2400" b="1">
                <a:solidFill>
                  <a:srgbClr val="082B49"/>
                </a:solidFill>
                <a:latin typeface="Radnika Next Bold"/>
              </a:rPr>
              <a:t>Project Monitors!</a:t>
            </a:r>
          </a:p>
        </p:txBody>
      </p:sp>
      <p:pic>
        <p:nvPicPr>
          <p:cNvPr id="104" name="Picture 10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CEC3659B-3ED1-6082-5CE8-1656F4C59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2" y="334170"/>
            <a:ext cx="5613088" cy="1077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C62BA7-8014-1457-E59D-43C47C834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881" y="2691396"/>
            <a:ext cx="3121665" cy="334835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EFCDDBE-E74E-868A-E091-194CA769574D}"/>
              </a:ext>
            </a:extLst>
          </p:cNvPr>
          <p:cNvSpPr/>
          <p:nvPr/>
        </p:nvSpPr>
        <p:spPr>
          <a:xfrm>
            <a:off x="10486417" y="437745"/>
            <a:ext cx="671209" cy="14396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F22E14-D263-F08E-F649-FB5E59A5C815}"/>
              </a:ext>
            </a:extLst>
          </p:cNvPr>
          <p:cNvSpPr/>
          <p:nvPr/>
        </p:nvSpPr>
        <p:spPr>
          <a:xfrm>
            <a:off x="10359404" y="477016"/>
            <a:ext cx="893135" cy="1460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A3DAA-8B5A-E8AA-F3E7-8AADA440421E}"/>
              </a:ext>
            </a:extLst>
          </p:cNvPr>
          <p:cNvSpPr/>
          <p:nvPr/>
        </p:nvSpPr>
        <p:spPr>
          <a:xfrm>
            <a:off x="10447506" y="152870"/>
            <a:ext cx="863399" cy="1439693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8633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85800" y="1288185"/>
            <a:ext cx="3013389" cy="2671219"/>
            <a:chOff x="0" y="0"/>
            <a:chExt cx="799027" cy="7082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9027" cy="708298"/>
            </a:xfrm>
            <a:custGeom>
              <a:avLst/>
              <a:gdLst/>
              <a:ahLst/>
              <a:cxnLst/>
              <a:rect l="l" t="t" r="r" b="b"/>
              <a:pathLst>
                <a:path w="799027" h="708298">
                  <a:moveTo>
                    <a:pt x="0" y="0"/>
                  </a:moveTo>
                  <a:lnTo>
                    <a:pt x="799027" y="0"/>
                  </a:lnTo>
                  <a:lnTo>
                    <a:pt x="799027" y="708298"/>
                  </a:lnTo>
                  <a:lnTo>
                    <a:pt x="0" y="7082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CA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589306" y="1288185"/>
            <a:ext cx="3013389" cy="2671219"/>
            <a:chOff x="0" y="0"/>
            <a:chExt cx="799027" cy="7082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9027" cy="708298"/>
            </a:xfrm>
            <a:custGeom>
              <a:avLst/>
              <a:gdLst/>
              <a:ahLst/>
              <a:cxnLst/>
              <a:rect l="l" t="t" r="r" b="b"/>
              <a:pathLst>
                <a:path w="799027" h="708298">
                  <a:moveTo>
                    <a:pt x="0" y="0"/>
                  </a:moveTo>
                  <a:lnTo>
                    <a:pt x="799027" y="0"/>
                  </a:lnTo>
                  <a:lnTo>
                    <a:pt x="799027" y="708298"/>
                  </a:lnTo>
                  <a:lnTo>
                    <a:pt x="0" y="7082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CA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492811" y="1288185"/>
            <a:ext cx="3013389" cy="2671219"/>
            <a:chOff x="0" y="0"/>
            <a:chExt cx="799027" cy="70829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9027" cy="708298"/>
            </a:xfrm>
            <a:custGeom>
              <a:avLst/>
              <a:gdLst/>
              <a:ahLst/>
              <a:cxnLst/>
              <a:rect l="l" t="t" r="r" b="b"/>
              <a:pathLst>
                <a:path w="799027" h="708298">
                  <a:moveTo>
                    <a:pt x="0" y="0"/>
                  </a:moveTo>
                  <a:lnTo>
                    <a:pt x="799027" y="0"/>
                  </a:lnTo>
                  <a:lnTo>
                    <a:pt x="799027" y="708298"/>
                  </a:lnTo>
                  <a:lnTo>
                    <a:pt x="0" y="7082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CA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63795" y="3577547"/>
            <a:ext cx="2057400" cy="763715"/>
            <a:chOff x="0" y="0"/>
            <a:chExt cx="812800" cy="3017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301715"/>
            </a:xfrm>
            <a:custGeom>
              <a:avLst/>
              <a:gdLst/>
              <a:ahLst/>
              <a:cxnLst/>
              <a:rect l="l" t="t" r="r" b="b"/>
              <a:pathLst>
                <a:path w="812800" h="301715">
                  <a:moveTo>
                    <a:pt x="0" y="0"/>
                  </a:moveTo>
                  <a:lnTo>
                    <a:pt x="812800" y="0"/>
                  </a:lnTo>
                  <a:lnTo>
                    <a:pt x="812800" y="301715"/>
                  </a:lnTo>
                  <a:lnTo>
                    <a:pt x="0" y="301715"/>
                  </a:lnTo>
                  <a:close/>
                </a:path>
              </a:pathLst>
            </a:custGeom>
            <a:solidFill>
              <a:srgbClr val="072D49"/>
            </a:solidFill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12800" cy="377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85800" y="294290"/>
            <a:ext cx="10957983" cy="6983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42"/>
              </a:lnSpc>
            </a:pPr>
            <a:r>
              <a:rPr lang="en-US" sz="3500" b="1">
                <a:solidFill>
                  <a:srgbClr val="072D49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MEET THE PRINCIPAL INVESTIGATORS</a:t>
            </a:r>
            <a:endParaRPr lang="en-US" sz="3500" b="1">
              <a:solidFill>
                <a:srgbClr val="072D49"/>
              </a:solidFill>
              <a:latin typeface="Radnika Next Bold"/>
              <a:ea typeface="Radnika Next Bold"/>
              <a:cs typeface="Radnika Next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20801" y="3636824"/>
            <a:ext cx="1676400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b="1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rPr>
              <a:t>NAME</a:t>
            </a:r>
          </a:p>
          <a:p>
            <a:pPr algn="ctr">
              <a:lnSpc>
                <a:spcPts val="2239"/>
              </a:lnSpc>
            </a:pPr>
            <a:r>
              <a:rPr lang="en-US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TITLE/COMPANY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067300" y="3577547"/>
            <a:ext cx="2057400" cy="763715"/>
            <a:chOff x="0" y="0"/>
            <a:chExt cx="812800" cy="3017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301715"/>
            </a:xfrm>
            <a:custGeom>
              <a:avLst/>
              <a:gdLst/>
              <a:ahLst/>
              <a:cxnLst/>
              <a:rect l="l" t="t" r="r" b="b"/>
              <a:pathLst>
                <a:path w="812800" h="301715">
                  <a:moveTo>
                    <a:pt x="0" y="0"/>
                  </a:moveTo>
                  <a:lnTo>
                    <a:pt x="812800" y="0"/>
                  </a:lnTo>
                  <a:lnTo>
                    <a:pt x="812800" y="301715"/>
                  </a:lnTo>
                  <a:lnTo>
                    <a:pt x="0" y="301715"/>
                  </a:lnTo>
                  <a:close/>
                </a:path>
              </a:pathLst>
            </a:custGeom>
            <a:solidFill>
              <a:srgbClr val="072D49"/>
            </a:solidFill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812800" cy="377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316075" y="3636824"/>
            <a:ext cx="1694325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b="1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rPr>
              <a:t>NAME</a:t>
            </a:r>
          </a:p>
          <a:p>
            <a:pPr algn="ctr">
              <a:lnSpc>
                <a:spcPts val="2239"/>
              </a:lnSpc>
            </a:pPr>
            <a:r>
              <a:rPr lang="en-US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TITLE/COMPANY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8970805" y="3577547"/>
            <a:ext cx="2057400" cy="763715"/>
            <a:chOff x="0" y="0"/>
            <a:chExt cx="812800" cy="30171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301715"/>
            </a:xfrm>
            <a:custGeom>
              <a:avLst/>
              <a:gdLst/>
              <a:ahLst/>
              <a:cxnLst/>
              <a:rect l="l" t="t" r="r" b="b"/>
              <a:pathLst>
                <a:path w="812800" h="301715">
                  <a:moveTo>
                    <a:pt x="0" y="0"/>
                  </a:moveTo>
                  <a:lnTo>
                    <a:pt x="812800" y="0"/>
                  </a:lnTo>
                  <a:lnTo>
                    <a:pt x="812800" y="301715"/>
                  </a:lnTo>
                  <a:lnTo>
                    <a:pt x="0" y="301715"/>
                  </a:lnTo>
                  <a:close/>
                </a:path>
              </a:pathLst>
            </a:custGeom>
            <a:solidFill>
              <a:srgbClr val="072D49"/>
            </a:solidFill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812800" cy="377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219580" y="3636824"/>
            <a:ext cx="1651620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b="1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rPr>
              <a:t>NAME</a:t>
            </a:r>
          </a:p>
          <a:p>
            <a:pPr algn="ctr">
              <a:lnSpc>
                <a:spcPts val="2239"/>
              </a:lnSpc>
            </a:pPr>
            <a:r>
              <a:rPr lang="en-US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TITLE/COMPANY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5800" y="4491210"/>
            <a:ext cx="3013389" cy="1070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20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20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20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20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20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20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20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quis</a:t>
            </a:r>
            <a:r>
              <a:rPr lang="en-US" sz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20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endParaRPr lang="en-US" sz="120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589306" y="4491210"/>
            <a:ext cx="3013389" cy="1070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amet, consectetur adipiscing elit, sed do eiusmod tempor incididunt ut labore et dolore magna aliqua. Ut enim ad minim veniam, quis nostrud exercitation ullamco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492811" y="4491210"/>
            <a:ext cx="3013389" cy="1070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amet, consectetur adipiscing elit, sed do eiusmod tempor incididunt ut labore et dolore magna aliqua. Ut enim ad minim veniam, quis nostrud exercitation ullamco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685800" y="2222525"/>
            <a:ext cx="670105" cy="670105"/>
          </a:xfrm>
          <a:custGeom>
            <a:avLst/>
            <a:gdLst/>
            <a:ahLst/>
            <a:cxnLst/>
            <a:rect l="l" t="t" r="r" b="b"/>
            <a:pathLst>
              <a:path w="1005158" h="1005158">
                <a:moveTo>
                  <a:pt x="0" y="0"/>
                </a:moveTo>
                <a:lnTo>
                  <a:pt x="1005158" y="0"/>
                </a:lnTo>
                <a:lnTo>
                  <a:pt x="1005158" y="1005158"/>
                </a:lnTo>
                <a:lnTo>
                  <a:pt x="0" y="1005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 sz="1200"/>
          </a:p>
        </p:txBody>
      </p:sp>
      <p:sp>
        <p:nvSpPr>
          <p:cNvPr id="8" name="TextBox 8"/>
          <p:cNvSpPr txBox="1"/>
          <p:nvPr/>
        </p:nvSpPr>
        <p:spPr>
          <a:xfrm>
            <a:off x="1576843" y="2234998"/>
            <a:ext cx="3629680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TOPIC NAME</a:t>
            </a:r>
          </a:p>
          <a:p>
            <a:pPr>
              <a:lnSpc>
                <a:spcPts val="2239"/>
              </a:lnSpc>
            </a:pPr>
            <a:r>
              <a:rPr lang="en-US" sz="16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Light description</a:t>
            </a:r>
          </a:p>
        </p:txBody>
      </p:sp>
      <p:sp>
        <p:nvSpPr>
          <p:cNvPr id="9" name="Freeform 9"/>
          <p:cNvSpPr/>
          <p:nvPr/>
        </p:nvSpPr>
        <p:spPr>
          <a:xfrm>
            <a:off x="685800" y="3381580"/>
            <a:ext cx="670105" cy="670105"/>
          </a:xfrm>
          <a:custGeom>
            <a:avLst/>
            <a:gdLst/>
            <a:ahLst/>
            <a:cxnLst/>
            <a:rect l="l" t="t" r="r" b="b"/>
            <a:pathLst>
              <a:path w="1005158" h="1005158">
                <a:moveTo>
                  <a:pt x="0" y="0"/>
                </a:moveTo>
                <a:lnTo>
                  <a:pt x="1005158" y="0"/>
                </a:lnTo>
                <a:lnTo>
                  <a:pt x="1005158" y="1005158"/>
                </a:lnTo>
                <a:lnTo>
                  <a:pt x="0" y="1005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 sz="1200"/>
          </a:p>
        </p:txBody>
      </p:sp>
      <p:sp>
        <p:nvSpPr>
          <p:cNvPr id="10" name="TextBox 10"/>
          <p:cNvSpPr txBox="1"/>
          <p:nvPr/>
        </p:nvSpPr>
        <p:spPr>
          <a:xfrm>
            <a:off x="1576843" y="3394053"/>
            <a:ext cx="3629680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TOPIC NAME</a:t>
            </a:r>
          </a:p>
          <a:p>
            <a:pPr>
              <a:lnSpc>
                <a:spcPts val="2239"/>
              </a:lnSpc>
            </a:pPr>
            <a:r>
              <a:rPr lang="en-US" sz="16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Light description</a:t>
            </a:r>
          </a:p>
        </p:txBody>
      </p:sp>
      <p:sp>
        <p:nvSpPr>
          <p:cNvPr id="11" name="Freeform 11"/>
          <p:cNvSpPr/>
          <p:nvPr/>
        </p:nvSpPr>
        <p:spPr>
          <a:xfrm>
            <a:off x="685800" y="4616836"/>
            <a:ext cx="670105" cy="670105"/>
          </a:xfrm>
          <a:custGeom>
            <a:avLst/>
            <a:gdLst/>
            <a:ahLst/>
            <a:cxnLst/>
            <a:rect l="l" t="t" r="r" b="b"/>
            <a:pathLst>
              <a:path w="1005158" h="1005158">
                <a:moveTo>
                  <a:pt x="0" y="0"/>
                </a:moveTo>
                <a:lnTo>
                  <a:pt x="1005158" y="0"/>
                </a:lnTo>
                <a:lnTo>
                  <a:pt x="1005158" y="1005158"/>
                </a:lnTo>
                <a:lnTo>
                  <a:pt x="0" y="1005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 sz="1200"/>
          </a:p>
        </p:txBody>
      </p:sp>
      <p:sp>
        <p:nvSpPr>
          <p:cNvPr id="12" name="TextBox 12"/>
          <p:cNvSpPr txBox="1"/>
          <p:nvPr/>
        </p:nvSpPr>
        <p:spPr>
          <a:xfrm>
            <a:off x="1576843" y="4629308"/>
            <a:ext cx="3629680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TOPIC NAME</a:t>
            </a:r>
          </a:p>
          <a:p>
            <a:pPr>
              <a:lnSpc>
                <a:spcPts val="2239"/>
              </a:lnSpc>
            </a:pPr>
            <a:r>
              <a:rPr lang="en-US" sz="16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Light description</a:t>
            </a:r>
          </a:p>
        </p:txBody>
      </p:sp>
      <p:sp>
        <p:nvSpPr>
          <p:cNvPr id="13" name="Freeform 13"/>
          <p:cNvSpPr/>
          <p:nvPr/>
        </p:nvSpPr>
        <p:spPr>
          <a:xfrm>
            <a:off x="6657018" y="2222525"/>
            <a:ext cx="670105" cy="670105"/>
          </a:xfrm>
          <a:custGeom>
            <a:avLst/>
            <a:gdLst/>
            <a:ahLst/>
            <a:cxnLst/>
            <a:rect l="l" t="t" r="r" b="b"/>
            <a:pathLst>
              <a:path w="1005158" h="1005158">
                <a:moveTo>
                  <a:pt x="0" y="0"/>
                </a:moveTo>
                <a:lnTo>
                  <a:pt x="1005158" y="0"/>
                </a:lnTo>
                <a:lnTo>
                  <a:pt x="1005158" y="1005158"/>
                </a:lnTo>
                <a:lnTo>
                  <a:pt x="0" y="1005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 sz="1200"/>
          </a:p>
        </p:txBody>
      </p:sp>
      <p:sp>
        <p:nvSpPr>
          <p:cNvPr id="14" name="TextBox 14"/>
          <p:cNvSpPr txBox="1"/>
          <p:nvPr/>
        </p:nvSpPr>
        <p:spPr>
          <a:xfrm>
            <a:off x="7548061" y="2234998"/>
            <a:ext cx="3629680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TOPIC NAME</a:t>
            </a:r>
          </a:p>
          <a:p>
            <a:pPr>
              <a:lnSpc>
                <a:spcPts val="2239"/>
              </a:lnSpc>
            </a:pPr>
            <a:r>
              <a:rPr lang="en-US" sz="16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Light description</a:t>
            </a:r>
          </a:p>
        </p:txBody>
      </p:sp>
      <p:sp>
        <p:nvSpPr>
          <p:cNvPr id="15" name="Freeform 15"/>
          <p:cNvSpPr/>
          <p:nvPr/>
        </p:nvSpPr>
        <p:spPr>
          <a:xfrm>
            <a:off x="6657018" y="3381580"/>
            <a:ext cx="670105" cy="670105"/>
          </a:xfrm>
          <a:custGeom>
            <a:avLst/>
            <a:gdLst/>
            <a:ahLst/>
            <a:cxnLst/>
            <a:rect l="l" t="t" r="r" b="b"/>
            <a:pathLst>
              <a:path w="1005158" h="1005158">
                <a:moveTo>
                  <a:pt x="0" y="0"/>
                </a:moveTo>
                <a:lnTo>
                  <a:pt x="1005158" y="0"/>
                </a:lnTo>
                <a:lnTo>
                  <a:pt x="1005158" y="1005158"/>
                </a:lnTo>
                <a:lnTo>
                  <a:pt x="0" y="1005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 sz="1200"/>
          </a:p>
        </p:txBody>
      </p:sp>
      <p:sp>
        <p:nvSpPr>
          <p:cNvPr id="16" name="TextBox 16"/>
          <p:cNvSpPr txBox="1"/>
          <p:nvPr/>
        </p:nvSpPr>
        <p:spPr>
          <a:xfrm>
            <a:off x="7548061" y="3394053"/>
            <a:ext cx="3629680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TOPIC NAME</a:t>
            </a:r>
          </a:p>
          <a:p>
            <a:pPr>
              <a:lnSpc>
                <a:spcPts val="2239"/>
              </a:lnSpc>
            </a:pPr>
            <a:r>
              <a:rPr lang="en-US" sz="16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Light description</a:t>
            </a:r>
          </a:p>
        </p:txBody>
      </p:sp>
      <p:sp>
        <p:nvSpPr>
          <p:cNvPr id="17" name="Freeform 17"/>
          <p:cNvSpPr/>
          <p:nvPr/>
        </p:nvSpPr>
        <p:spPr>
          <a:xfrm>
            <a:off x="6657018" y="4616836"/>
            <a:ext cx="670105" cy="670105"/>
          </a:xfrm>
          <a:custGeom>
            <a:avLst/>
            <a:gdLst/>
            <a:ahLst/>
            <a:cxnLst/>
            <a:rect l="l" t="t" r="r" b="b"/>
            <a:pathLst>
              <a:path w="1005158" h="1005158">
                <a:moveTo>
                  <a:pt x="0" y="0"/>
                </a:moveTo>
                <a:lnTo>
                  <a:pt x="1005158" y="0"/>
                </a:lnTo>
                <a:lnTo>
                  <a:pt x="1005158" y="1005158"/>
                </a:lnTo>
                <a:lnTo>
                  <a:pt x="0" y="1005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 sz="1200"/>
          </a:p>
        </p:txBody>
      </p:sp>
      <p:sp>
        <p:nvSpPr>
          <p:cNvPr id="18" name="TextBox 18"/>
          <p:cNvSpPr txBox="1"/>
          <p:nvPr/>
        </p:nvSpPr>
        <p:spPr>
          <a:xfrm>
            <a:off x="7548061" y="4629308"/>
            <a:ext cx="3629680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TOPIC NAME</a:t>
            </a:r>
          </a:p>
          <a:p>
            <a:pPr>
              <a:lnSpc>
                <a:spcPts val="2239"/>
              </a:lnSpc>
            </a:pPr>
            <a:r>
              <a:rPr lang="en-US" sz="16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Light description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685800" y="685801"/>
            <a:ext cx="10820400" cy="972795"/>
            <a:chOff x="0" y="0"/>
            <a:chExt cx="4274726" cy="38431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274726" cy="384314"/>
            </a:xfrm>
            <a:custGeom>
              <a:avLst/>
              <a:gdLst/>
              <a:ahLst/>
              <a:cxnLst/>
              <a:rect l="l" t="t" r="r" b="b"/>
              <a:pathLst>
                <a:path w="4274726" h="384314">
                  <a:moveTo>
                    <a:pt x="0" y="0"/>
                  </a:moveTo>
                  <a:lnTo>
                    <a:pt x="4274726" y="0"/>
                  </a:lnTo>
                  <a:lnTo>
                    <a:pt x="4274726" y="384314"/>
                  </a:lnTo>
                  <a:lnTo>
                    <a:pt x="0" y="3843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76200"/>
              <a:ext cx="4274726" cy="46051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60218" y="780688"/>
            <a:ext cx="10217523" cy="67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2"/>
              </a:lnSpc>
            </a:pPr>
            <a:r>
              <a:rPr lang="en-US" sz="4172" b="1">
                <a:solidFill>
                  <a:srgbClr val="072D49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WHAT WE WILL BE COVERING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01AA4-379D-7652-4627-3FFFFA3FB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1792559C-A0E2-38A2-D68F-AD7050242B03}"/>
              </a:ext>
            </a:extLst>
          </p:cNvPr>
          <p:cNvSpPr txBox="1"/>
          <p:nvPr/>
        </p:nvSpPr>
        <p:spPr>
          <a:xfrm>
            <a:off x="685800" y="294290"/>
            <a:ext cx="7897324" cy="67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2"/>
              </a:lnSpc>
            </a:pPr>
            <a:r>
              <a:rPr lang="en-US" sz="4172" b="1">
                <a:solidFill>
                  <a:srgbClr val="072D49"/>
                </a:solidFill>
                <a:latin typeface="Radnika Next Bold"/>
                <a:ea typeface="Radnika Next Bold"/>
                <a:cs typeface="Radnika Next Bold"/>
                <a:sym typeface="Radnika Next Bold"/>
              </a:rPr>
              <a:t>OBJECTIVES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9AA99F6-E362-62DE-D444-1E86C89EC436}"/>
              </a:ext>
            </a:extLst>
          </p:cNvPr>
          <p:cNvSpPr txBox="1"/>
          <p:nvPr/>
        </p:nvSpPr>
        <p:spPr>
          <a:xfrm>
            <a:off x="685800" y="1222784"/>
            <a:ext cx="10706856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 </a:t>
            </a:r>
          </a:p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F306BA4-A421-CB7C-1344-84F9E228858E}"/>
              </a:ext>
            </a:extLst>
          </p:cNvPr>
          <p:cNvSpPr txBox="1"/>
          <p:nvPr/>
        </p:nvSpPr>
        <p:spPr>
          <a:xfrm>
            <a:off x="685800" y="2026118"/>
            <a:ext cx="11155494" cy="3925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>
              <a:lnSpc>
                <a:spcPts val="2239"/>
              </a:lnSpc>
            </a:pPr>
            <a:endParaRPr lang="en-US" sz="1600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>
              <a:lnSpc>
                <a:spcPts val="2239"/>
              </a:lnSpc>
            </a:pPr>
            <a:endParaRPr lang="en-US" sz="1600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00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B8160-B510-62E1-D2F6-C452D804B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62A42299-B898-DF7D-8FE3-312659BFE561}"/>
              </a:ext>
            </a:extLst>
          </p:cNvPr>
          <p:cNvSpPr txBox="1"/>
          <p:nvPr/>
        </p:nvSpPr>
        <p:spPr>
          <a:xfrm>
            <a:off x="685800" y="294290"/>
            <a:ext cx="7897324" cy="698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2"/>
              </a:lnSpc>
            </a:pPr>
            <a:r>
              <a:rPr lang="en-US" sz="4150" b="1">
                <a:solidFill>
                  <a:srgbClr val="072D49"/>
                </a:solidFill>
                <a:latin typeface="Radnika Next Bold"/>
                <a:sym typeface="Radnika Next Bold"/>
              </a:rPr>
              <a:t>SCOPE</a:t>
            </a:r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868CB4D-E96B-0E82-0E11-F873D57F3DDF}"/>
              </a:ext>
            </a:extLst>
          </p:cNvPr>
          <p:cNvSpPr txBox="1"/>
          <p:nvPr/>
        </p:nvSpPr>
        <p:spPr>
          <a:xfrm>
            <a:off x="685800" y="1222784"/>
            <a:ext cx="10706856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 </a:t>
            </a:r>
          </a:p>
          <a:p>
            <a:pPr>
              <a:lnSpc>
                <a:spcPts val="2239"/>
              </a:lnSpc>
            </a:pPr>
            <a:r>
              <a:rPr lang="en-US" sz="1600" b="1">
                <a:solidFill>
                  <a:srgbClr val="072D49"/>
                </a:solidFill>
                <a:latin typeface="Futura Bold"/>
                <a:ea typeface="Futura Bold"/>
                <a:cs typeface="Futura Bold"/>
                <a:sym typeface="Futura Bold"/>
              </a:rPr>
              <a:t>Bolded text area for subheadings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60E1161-5380-EE84-0896-DB2F7FFDA948}"/>
              </a:ext>
            </a:extLst>
          </p:cNvPr>
          <p:cNvSpPr txBox="1"/>
          <p:nvPr/>
        </p:nvSpPr>
        <p:spPr>
          <a:xfrm>
            <a:off x="685800" y="2026118"/>
            <a:ext cx="11155494" cy="3925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>
              <a:lnSpc>
                <a:spcPts val="2239"/>
              </a:lnSpc>
            </a:pPr>
            <a:endParaRPr lang="en-US" sz="1600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>
              <a:lnSpc>
                <a:spcPts val="2239"/>
              </a:lnSpc>
            </a:pPr>
            <a:endParaRPr lang="en-US" sz="1600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>
              <a:lnSpc>
                <a:spcPts val="2239"/>
              </a:lnSpc>
            </a:pP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sed do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eiusmod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tempor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incididunt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labore et dolore magna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quis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exercitation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ullamco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laboris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nisi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Duis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aute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irure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reprehenderit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voluptate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esse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cillum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dolore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fugiat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pariatur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Excepteur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sint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occaecat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cupidatat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non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proident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sunt in culpa qui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officia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deserunt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mollit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anim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id est </a:t>
            </a:r>
            <a:r>
              <a:rPr lang="en-US" sz="1600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laborum</a:t>
            </a:r>
            <a:r>
              <a:rPr lang="en-US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7006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177579DBA19F4EB24FF7C943B8EC23" ma:contentTypeVersion="19" ma:contentTypeDescription="Create a new document." ma:contentTypeScope="" ma:versionID="0aea1cc3f4523e1d5a0113675fed2716">
  <xsd:schema xmlns:xsd="http://www.w3.org/2001/XMLSchema" xmlns:xs="http://www.w3.org/2001/XMLSchema" xmlns:p="http://schemas.microsoft.com/office/2006/metadata/properties" xmlns:ns2="7c14dc1c-62be-4ce5-8b94-ee2b430464c4" xmlns:ns3="2b73bba6-b348-4b7f-a1e1-b020549d3989" targetNamespace="http://schemas.microsoft.com/office/2006/metadata/properties" ma:root="true" ma:fieldsID="ab8629d127b8dcf3b815512fbfb94f06" ns2:_="" ns3:_="">
    <xsd:import namespace="7c14dc1c-62be-4ce5-8b94-ee2b430464c4"/>
    <xsd:import namespace="2b73bba6-b348-4b7f-a1e1-b020549d39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4dc1c-62be-4ce5-8b94-ee2b430464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9d2cf03-3b8b-4e60-8b38-290f744b33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bba6-b348-4b7f-a1e1-b020549d398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c21b36-ee6c-487e-a655-26aeb37c3e24}" ma:internalName="TaxCatchAll" ma:showField="CatchAllData" ma:web="2b73bba6-b348-4b7f-a1e1-b020549d39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73bba6-b348-4b7f-a1e1-b020549d3989" xsi:nil="true"/>
    <lcf76f155ced4ddcb4097134ff3c332f xmlns="7c14dc1c-62be-4ce5-8b94-ee2b430464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003B66-7619-4B68-95A2-BA91E4D3E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4dc1c-62be-4ce5-8b94-ee2b430464c4"/>
    <ds:schemaRef ds:uri="2b73bba6-b348-4b7f-a1e1-b020549d39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73A804-8CAD-47B1-A111-FDB01523F4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5D104-E7F3-4E3A-8FCA-6FB5FB11A7CD}">
  <ds:schemaRefs>
    <ds:schemaRef ds:uri="2b73bba6-b348-4b7f-a1e1-b020549d3989"/>
    <ds:schemaRef ds:uri="7c14dc1c-62be-4ce5-8b94-ee2b430464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2351</Words>
  <Application>Microsoft Office PowerPoint</Application>
  <PresentationFormat>Widescreen</PresentationFormat>
  <Paragraphs>147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Courier New</vt:lpstr>
      <vt:lpstr>Futura</vt:lpstr>
      <vt:lpstr>Futura Bold</vt:lpstr>
      <vt:lpstr>Radnika Next Bold</vt:lpstr>
      <vt:lpstr>Roboto</vt:lpstr>
      <vt:lpstr>Wingdings</vt:lpstr>
      <vt:lpstr>Office Theme</vt:lpstr>
      <vt:lpstr>3_Office Theme</vt:lpstr>
      <vt:lpstr>2_Office Theme</vt:lpstr>
      <vt:lpstr>Office Theme</vt:lpstr>
      <vt:lpstr>PowerPoint Presentation</vt:lpstr>
      <vt:lpstr>PowerPoint Presentation</vt:lpstr>
      <vt:lpstr>PowerPoint Presentation</vt:lpstr>
      <vt:lpstr>0556 Assessment of Technological Advancements in Flow Batteries and Competing Long Duration Storage Solutions </vt:lpstr>
      <vt:lpstr>Thank You to the G&amp;L 3742 Project Monitors!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Discussion with Members (Q&amp;A)</vt:lpstr>
      <vt:lpstr>Final Deliverable Access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Ranell Martin Dedicatoria</dc:creator>
  <cp:lastModifiedBy>Ranell Martin Dedicatoria</cp:lastModifiedBy>
  <cp:revision>2</cp:revision>
  <dcterms:created xsi:type="dcterms:W3CDTF">2025-09-04T21:43:45Z</dcterms:created>
  <dcterms:modified xsi:type="dcterms:W3CDTF">2026-04-09T19:01:27Z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0x01010081177579DBA19F4EB24FF7C943B8EC23</vt:lpwstr>
  </property>
  <property fmtid="{D5CDD505-2E9C-101B-9397-08002B2CF9AE}" pid="3" name="MediaServiceImageTags">
    <vt:lpwstr/>
  </property>
</Properties>
</file>