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2.xml" ContentType="application/vnd.openxmlformats-officedocument.presentationml.slideMaster+xml"/>
  <Default Extension="png" ContentType="image/png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9" r:id="rId4"/>
    <p:sldMasterId id="2147483691" r:id="rId5"/>
  </p:sldMasterIdLst>
  <p:notesMasterIdLst>
    <p:notesMasterId r:id="rId7"/>
  </p:notesMasterIdLst>
  <p:handoutMasterIdLst>
    <p:handoutMasterId r:id="rId8"/>
  </p:handoutMasterIdLst>
  <p:sldIdLst>
    <p:sldId id="3036" r:id="rId6"/>
  </p:sldIdLst>
  <p:sldSz cx="6858000" cy="9906000" type="A4"/>
  <p:notesSz cx="6858000" cy="9144000"/>
  <p:custDataLst>
    <p:tags r:id="rId9"/>
  </p:custDataLst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8982E"/>
    <a:srgbClr val="459ADD"/>
    <a:srgbClr val="9BCD77"/>
    <a:srgbClr val="E4E5E7"/>
    <a:srgbClr val="388D79"/>
    <a:srgbClr val="E5E5E5"/>
    <a:srgbClr val="7AD19B"/>
    <a:srgbClr val="69C592"/>
    <a:srgbClr val="5BDC94"/>
    <a:srgbClr val="FC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349" autoAdjust="0"/>
    <p:restoredTop sz="94610"/>
  </p:normalViewPr>
  <p:slideViewPr>
    <p:cSldViewPr snapToGrid="0">
      <p:cViewPr varScale="1">
        <p:scale>
          <a:sx n="75" d="100"/>
          <a:sy n="75" d="100"/>
        </p:scale>
        <p:origin x="-3480" y="-108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200" d="100"/>
        <a:sy n="200" d="100"/>
      </p:scale>
      <p:origin x="0" y="-7504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8F6C57DA-C340-7F41-994B-08D1DA3E37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957E6AE6-C376-E841-BFD6-4ADF30B8D4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D4C54D-4C07-B44F-AA4E-45522C002639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4E9BD14-B87E-C649-A54D-AD324032129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FCFA3DF-0DD0-B748-BE15-C5D9A3FB8B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5489F5-BF3F-9F40-BFDB-EBCDC3F872A7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22708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00AD0E-9097-564E-8589-6A953DEF9D59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8F4F3-9A13-A247-A912-194583ECDC3A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06241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E65B35-1BC8-6CD2-7C48-F503A6AFDA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6D0B002C-A65C-F2A7-30FB-F055F18AA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xmlns="" val="1607699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76129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228998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45D9-27A7-5A4D-89C8-B54459F501A9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31179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20051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04763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327445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C345D9-27A7-5A4D-89C8-B54459F501A9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83011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1426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870772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7001511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56938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C31344-0EA1-1944-9280-82738D49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494" y="9135694"/>
            <a:ext cx="1543050" cy="527403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AC345D9-27A7-5A4D-89C8-B54459F501A9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6001204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ULO E SU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C31344-0EA1-1944-9280-82738D495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5494" y="9135694"/>
            <a:ext cx="1543050" cy="527403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fld id="{6AC345D9-27A7-5A4D-89C8-B54459F501A9}" type="slidenum">
              <a:rPr lang="x-none" smtClean="0"/>
              <a:pPr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36876126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image" Target="../media/image6.jpe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5">
            <a:extLst>
              <a:ext uri="{FF2B5EF4-FFF2-40B4-BE49-F238E27FC236}">
                <a16:creationId xmlns:a16="http://schemas.microsoft.com/office/drawing/2014/main" xmlns="" id="{690807A2-B95E-BD4E-A47E-B2C4D8BB7B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2038628"/>
            <a:ext cx="6858000" cy="64243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09CC06B-DB77-B549-B828-EB73BE115FB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04018" y="453276"/>
            <a:ext cx="617813" cy="572917"/>
          </a:xfrm>
          <a:prstGeom prst="rect">
            <a:avLst/>
          </a:prstGeom>
        </p:spPr>
      </p:pic>
      <p:pic>
        <p:nvPicPr>
          <p:cNvPr id="9" name="Imagem 10">
            <a:extLst>
              <a:ext uri="{FF2B5EF4-FFF2-40B4-BE49-F238E27FC236}">
                <a16:creationId xmlns:a16="http://schemas.microsoft.com/office/drawing/2014/main" xmlns="" id="{DA86105F-5AF4-6848-8F0A-258703ADCF3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84813" y="386404"/>
            <a:ext cx="854311" cy="65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9144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514328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2" indent="-128582" algn="l" defTabSz="514328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47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11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075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39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03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68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32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896" indent="-128582" algn="l" defTabSz="514328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4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8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93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57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21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85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50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14" algn="l" defTabSz="514328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68DBA9-D4B1-B947-B064-9036F7161024}" type="datetimeFigureOut">
              <a:rPr lang="x-none" smtClean="0"/>
              <a:pPr/>
              <a:t>07-10-2026</a:t>
            </a:fld>
            <a:endParaRPr lang="x-non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C17ED8-1215-3E48-B0B8-A9F4D68EE4D2}" type="slidenum">
              <a:rPr lang="x-none" smtClean="0"/>
              <a:pPr/>
              <a:t>‹nº›</a:t>
            </a:fld>
            <a:endParaRPr lang="x-none"/>
          </a:p>
        </p:txBody>
      </p:sp>
      <p:pic>
        <p:nvPicPr>
          <p:cNvPr id="7" name="Imagem 5">
            <a:extLst>
              <a:ext uri="{FF2B5EF4-FFF2-40B4-BE49-F238E27FC236}">
                <a16:creationId xmlns:a16="http://schemas.microsoft.com/office/drawing/2014/main" xmlns="" id="{83670BBD-6E36-06D4-5A58-C2F1749A24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r="1681" b="52941"/>
          <a:stretch/>
        </p:blipFill>
        <p:spPr>
          <a:xfrm>
            <a:off x="0" y="8087660"/>
            <a:ext cx="6858000" cy="181834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25987187-2170-E22F-85CA-7E39EA26F158}"/>
              </a:ext>
            </a:extLst>
          </p:cNvPr>
          <p:cNvGrpSpPr/>
          <p:nvPr userDrawn="1"/>
        </p:nvGrpSpPr>
        <p:grpSpPr>
          <a:xfrm>
            <a:off x="4701193" y="388560"/>
            <a:ext cx="2006604" cy="595160"/>
            <a:chOff x="8377603" y="248480"/>
            <a:chExt cx="3567296" cy="41203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39BECC8D-E675-C3D7-AE79-7A88E05C7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705757" y="306099"/>
              <a:ext cx="891527" cy="321952"/>
            </a:xfrm>
            <a:prstGeom prst="rect">
              <a:avLst/>
            </a:prstGeom>
          </p:spPr>
        </p:pic>
        <p:pic>
          <p:nvPicPr>
            <p:cNvPr id="10" name="Imagem 40">
              <a:extLst>
                <a:ext uri="{FF2B5EF4-FFF2-40B4-BE49-F238E27FC236}">
                  <a16:creationId xmlns:a16="http://schemas.microsoft.com/office/drawing/2014/main" xmlns="" id="{04F09A90-4DA9-A297-06CC-818082584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0724114" y="262926"/>
              <a:ext cx="1220785" cy="365125"/>
            </a:xfrm>
            <a:prstGeom prst="rect">
              <a:avLst/>
            </a:prstGeom>
          </p:spPr>
        </p:pic>
        <p:pic>
          <p:nvPicPr>
            <p:cNvPr id="11" name="Imagem 39">
              <a:extLst>
                <a:ext uri="{FF2B5EF4-FFF2-40B4-BE49-F238E27FC236}">
                  <a16:creationId xmlns:a16="http://schemas.microsoft.com/office/drawing/2014/main" xmlns="" id="{E8474F90-251A-184A-BFCF-32A616F3D7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377603" y="248480"/>
              <a:ext cx="1220785" cy="4120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88509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677" r:id="rId12"/>
    <p:sldLayoutId id="2147483688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recuperarportugal.gov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D8E443E-D5DC-7744-BDB4-1E8A4338865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23246" r="23246"/>
          <a:stretch/>
        </p:blipFill>
        <p:spPr>
          <a:xfrm>
            <a:off x="0" y="5729054"/>
            <a:ext cx="6858000" cy="3165287"/>
          </a:xfrm>
          <a:prstGeom prst="rect">
            <a:avLst/>
          </a:prstGeom>
        </p:spPr>
      </p:pic>
      <p:sp>
        <p:nvSpPr>
          <p:cNvPr id="50" name="Título 1">
            <a:extLst>
              <a:ext uri="{FF2B5EF4-FFF2-40B4-BE49-F238E27FC236}">
                <a16:creationId xmlns:a16="http://schemas.microsoft.com/office/drawing/2014/main" xmlns="" id="{563E23F4-FB3E-8846-9752-A976CB9DDEC8}"/>
              </a:ext>
            </a:extLst>
          </p:cNvPr>
          <p:cNvSpPr txBox="1">
            <a:spLocks/>
          </p:cNvSpPr>
          <p:nvPr/>
        </p:nvSpPr>
        <p:spPr>
          <a:xfrm>
            <a:off x="332206" y="1083055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dirty="0">
                <a:solidFill>
                  <a:srgbClr val="388D79"/>
                </a:solidFill>
                <a:latin typeface="Roboto"/>
                <a:ea typeface="Roboto"/>
              </a:rPr>
              <a:t>DESIGNAÇÃO DO PROJETO</a:t>
            </a:r>
            <a:r>
              <a:rPr lang="pt-PT" sz="1800" b="1" dirty="0">
                <a:solidFill>
                  <a:srgbClr val="388D79"/>
                </a:solidFill>
                <a:latin typeface="Roboto"/>
                <a:ea typeface="Roboto"/>
              </a:rPr>
              <a:t>: </a:t>
            </a:r>
            <a:r>
              <a:rPr lang="pt-PT" sz="1600" dirty="0">
                <a:solidFill>
                  <a:srgbClr val="388D79"/>
                </a:solidFill>
                <a:ea typeface="+mj-lt"/>
                <a:cs typeface="+mj-lt"/>
              </a:rPr>
              <a:t>Modernização e Transformação Digital </a:t>
            </a:r>
          </a:p>
        </p:txBody>
      </p:sp>
      <p:sp>
        <p:nvSpPr>
          <p:cNvPr id="52" name="Título 1">
            <a:extLst>
              <a:ext uri="{FF2B5EF4-FFF2-40B4-BE49-F238E27FC236}">
                <a16:creationId xmlns:a16="http://schemas.microsoft.com/office/drawing/2014/main" xmlns="" id="{53FC4177-2465-8B4D-95E5-B4B90E53A768}"/>
              </a:ext>
            </a:extLst>
          </p:cNvPr>
          <p:cNvSpPr txBox="1">
            <a:spLocks/>
          </p:cNvSpPr>
          <p:nvPr/>
        </p:nvSpPr>
        <p:spPr>
          <a:xfrm>
            <a:off x="874159" y="1424432"/>
            <a:ext cx="5540444" cy="269582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PT" sz="180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xmlns="" id="{A89CE19F-7E84-22FC-B427-C78AF4C1CF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295"/>
            <a:ext cx="6858000" cy="71224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8DA7AD81-B1DD-FE1A-03F8-46E17B360443}"/>
              </a:ext>
            </a:extLst>
          </p:cNvPr>
          <p:cNvSpPr txBox="1">
            <a:spLocks/>
          </p:cNvSpPr>
          <p:nvPr/>
        </p:nvSpPr>
        <p:spPr>
          <a:xfrm>
            <a:off x="332206" y="1684758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dirty="0">
                <a:solidFill>
                  <a:srgbClr val="388D79"/>
                </a:solidFill>
                <a:latin typeface="Roboto"/>
                <a:ea typeface="Roboto"/>
              </a:rPr>
              <a:t>CÓDIGO DO PROJETO: </a:t>
            </a:r>
            <a:r>
              <a:rPr lang="pt-PT" sz="1600" dirty="0">
                <a:solidFill>
                  <a:srgbClr val="388D79"/>
                </a:solidFill>
                <a:ea typeface="+mj-lt"/>
                <a:cs typeface="+mj-lt"/>
              </a:rPr>
              <a:t>15446 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EAF65E1D-CACA-F6CC-3C3A-023881B9CF1D}"/>
              </a:ext>
            </a:extLst>
          </p:cNvPr>
          <p:cNvSpPr txBox="1">
            <a:spLocks/>
          </p:cNvSpPr>
          <p:nvPr/>
        </p:nvSpPr>
        <p:spPr>
          <a:xfrm>
            <a:off x="357606" y="4918772"/>
            <a:ext cx="5540444" cy="536812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rgbClr val="388D79"/>
                </a:solidFill>
                <a:latin typeface="Roboto"/>
                <a:ea typeface="+mj-lt"/>
                <a:cs typeface="+mj-lt"/>
              </a:rPr>
              <a:t>Descrição do projeto: </a:t>
            </a:r>
            <a:r>
              <a:rPr lang="pt-PT" sz="1600" dirty="0" smtClean="0">
                <a:solidFill>
                  <a:srgbClr val="388D79"/>
                </a:solidFill>
                <a:ea typeface="+mj-lt"/>
                <a:cs typeface="+mj-lt"/>
              </a:rPr>
              <a:t>O </a:t>
            </a:r>
            <a:r>
              <a:rPr lang="pt-PT" sz="1600" dirty="0" err="1" smtClean="0">
                <a:solidFill>
                  <a:srgbClr val="388D79"/>
                </a:solidFill>
                <a:ea typeface="+mj-lt"/>
                <a:cs typeface="+mj-lt"/>
              </a:rPr>
              <a:t>projeto</a:t>
            </a:r>
            <a:r>
              <a:rPr lang="pt-PT" sz="1600" dirty="0" smtClean="0">
                <a:solidFill>
                  <a:srgbClr val="388D79"/>
                </a:solidFill>
                <a:ea typeface="+mj-lt"/>
                <a:cs typeface="+mj-lt"/>
              </a:rPr>
              <a:t>, desenvolvido no âmbito do Aviso UDE 03/C16-i05-RAA/2024 – UDE – Upgrade Digital Empresarial, pretende dotar a empresa de novas capacidades digitais que contribuam para a sua modernização, competitividade e crescimento sustentável. Através da </a:t>
            </a:r>
            <a:r>
              <a:rPr lang="pt-PT" sz="1600" dirty="0" err="1" smtClean="0">
                <a:solidFill>
                  <a:srgbClr val="388D79"/>
                </a:solidFill>
                <a:ea typeface="+mj-lt"/>
                <a:cs typeface="+mj-lt"/>
              </a:rPr>
              <a:t>adoção</a:t>
            </a:r>
            <a:r>
              <a:rPr lang="pt-PT" sz="1600" dirty="0" smtClean="0">
                <a:solidFill>
                  <a:srgbClr val="388D79"/>
                </a:solidFill>
                <a:ea typeface="+mj-lt"/>
                <a:cs typeface="+mj-lt"/>
              </a:rPr>
              <a:t> de equipamentos, software e soluções tecnológicas adequadas à </a:t>
            </a:r>
            <a:r>
              <a:rPr lang="pt-PT" sz="1600" dirty="0" err="1" smtClean="0">
                <a:solidFill>
                  <a:srgbClr val="388D79"/>
                </a:solidFill>
                <a:ea typeface="+mj-lt"/>
                <a:cs typeface="+mj-lt"/>
              </a:rPr>
              <a:t>atividade</a:t>
            </a:r>
            <a:r>
              <a:rPr lang="pt-PT" sz="1600" dirty="0" smtClean="0">
                <a:solidFill>
                  <a:srgbClr val="388D79"/>
                </a:solidFill>
                <a:ea typeface="+mj-lt"/>
                <a:cs typeface="+mj-lt"/>
              </a:rPr>
              <a:t>, o investimento permitirá simplificar e </a:t>
            </a:r>
            <a:r>
              <a:rPr lang="pt-PT" sz="1600" dirty="0" err="1" smtClean="0">
                <a:solidFill>
                  <a:srgbClr val="388D79"/>
                </a:solidFill>
                <a:ea typeface="+mj-lt"/>
                <a:cs typeface="+mj-lt"/>
              </a:rPr>
              <a:t>otimizar</a:t>
            </a:r>
            <a:r>
              <a:rPr lang="pt-PT" sz="1600" dirty="0" smtClean="0">
                <a:solidFill>
                  <a:srgbClr val="388D79"/>
                </a:solidFill>
                <a:ea typeface="+mj-lt"/>
                <a:cs typeface="+mj-lt"/>
              </a:rPr>
              <a:t> procedimentos, melhorar a gestão e utilização da informação e criar condições para uma operação mais eficiente, integrada e preparada para os desafios futuros.</a:t>
            </a:r>
            <a:endParaRPr lang="pt-PT" dirty="0">
              <a:ea typeface="+mj-lt"/>
              <a:cs typeface="+mj-lt"/>
            </a:endParaRP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5C04FE9A-099D-8A2E-854F-499D344DDC08}"/>
              </a:ext>
            </a:extLst>
          </p:cNvPr>
          <p:cNvSpPr txBox="1">
            <a:spLocks/>
          </p:cNvSpPr>
          <p:nvPr/>
        </p:nvSpPr>
        <p:spPr>
          <a:xfrm>
            <a:off x="332206" y="2482738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b="1" dirty="0">
                <a:solidFill>
                  <a:srgbClr val="388D79"/>
                </a:solidFill>
                <a:latin typeface="Roboto"/>
                <a:ea typeface="Roboto"/>
              </a:rPr>
              <a:t>ENTIDADE PROMOTORA: </a:t>
            </a:r>
            <a:r>
              <a:rPr lang="pt-PT" sz="1600" dirty="0">
                <a:solidFill>
                  <a:srgbClr val="388D79"/>
                </a:solidFill>
                <a:ea typeface="+mj-lt"/>
                <a:cs typeface="+mj-lt"/>
              </a:rPr>
              <a:t>CLÍNICA MEDICODENTÁRIA MIGUEL SOUSA LIMA LDA</a:t>
            </a: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xmlns="" id="{82D5ECDB-DB7B-CA25-E5E8-A986616F426E}"/>
              </a:ext>
            </a:extLst>
          </p:cNvPr>
          <p:cNvSpPr txBox="1">
            <a:spLocks/>
          </p:cNvSpPr>
          <p:nvPr/>
        </p:nvSpPr>
        <p:spPr>
          <a:xfrm>
            <a:off x="332206" y="6751800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rgbClr val="388D79"/>
                </a:solidFill>
                <a:latin typeface="Roboto"/>
                <a:ea typeface="+mj-lt"/>
                <a:cs typeface="+mj-lt"/>
              </a:rPr>
              <a:t>Investimento (total)</a:t>
            </a:r>
            <a:r>
              <a:rPr lang="pt-PT" sz="1800" b="1" dirty="0">
                <a:solidFill>
                  <a:srgbClr val="388D79"/>
                </a:solidFill>
                <a:latin typeface="Roboto"/>
                <a:ea typeface="Roboto"/>
              </a:rPr>
              <a:t>: 51 795,07</a:t>
            </a:r>
            <a:endParaRPr lang="pt-PT" sz="1800" dirty="0">
              <a:ea typeface="Calibri Light"/>
              <a:cs typeface="Calibri Light"/>
            </a:endParaRP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9EC11848-3376-9E5D-4648-DBC8320CC441}"/>
              </a:ext>
            </a:extLst>
          </p:cNvPr>
          <p:cNvSpPr txBox="1">
            <a:spLocks/>
          </p:cNvSpPr>
          <p:nvPr/>
        </p:nvSpPr>
        <p:spPr>
          <a:xfrm>
            <a:off x="332206" y="7738197"/>
            <a:ext cx="5540444" cy="344031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800" b="1" dirty="0">
                <a:solidFill>
                  <a:srgbClr val="388D79"/>
                </a:solidFill>
                <a:latin typeface="Roboto"/>
                <a:ea typeface="+mj-lt"/>
                <a:cs typeface="+mj-lt"/>
              </a:rPr>
              <a:t>Financiamento PRR</a:t>
            </a:r>
            <a:r>
              <a:rPr lang="pt-PT" sz="1800" b="1">
                <a:solidFill>
                  <a:srgbClr val="388D79"/>
                </a:solidFill>
                <a:latin typeface="Roboto"/>
                <a:ea typeface="Roboto"/>
              </a:rPr>
              <a:t>: 36 256,55 </a:t>
            </a:r>
            <a:endParaRPr lang="pt-PT" sz="1800" dirty="0">
              <a:ea typeface="Calibri Light"/>
              <a:cs typeface="Calibri Light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xmlns="" id="{14003489-95AB-2E15-B372-94D1D4A78DC5}"/>
              </a:ext>
            </a:extLst>
          </p:cNvPr>
          <p:cNvSpPr txBox="1">
            <a:spLocks/>
          </p:cNvSpPr>
          <p:nvPr/>
        </p:nvSpPr>
        <p:spPr>
          <a:xfrm>
            <a:off x="332206" y="8659371"/>
            <a:ext cx="5540444" cy="492324"/>
          </a:xfrm>
          <a:prstGeom prst="rect">
            <a:avLst/>
          </a:prstGeom>
        </p:spPr>
        <p:txBody>
          <a:bodyPr vert="horz" lIns="51435" tIns="25718" rIns="51435" bIns="25718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600" dirty="0">
                <a:solidFill>
                  <a:srgbClr val="388D79"/>
                </a:solidFill>
                <a:ea typeface="+mj-lt"/>
                <a:cs typeface="+mj-lt"/>
              </a:rPr>
              <a:t>Informações adicionais sobre o PRR aceda a </a:t>
            </a:r>
            <a:r>
              <a:rPr lang="pt-PT" sz="1600" dirty="0">
                <a:solidFill>
                  <a:srgbClr val="388D79"/>
                </a:solidFill>
                <a:ea typeface="+mj-lt"/>
                <a:cs typeface="+mj-lt"/>
                <a:hlinkClick r:id="rId4"/>
              </a:rPr>
              <a:t>Plano de Recuperação e Resiliência - Recuperar Portuga</a:t>
            </a:r>
            <a:r>
              <a:rPr lang="pt-PT" sz="1600" dirty="0">
                <a:solidFill>
                  <a:srgbClr val="388D79"/>
                </a:solidFill>
                <a:ea typeface="+mj-lt"/>
                <a:cs typeface="+mj-lt"/>
              </a:rPr>
              <a:t>l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xmlns="" val="166309016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STSLIDEVIEWED" val="3036,1,Slide2781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9e3ae2-472a-409d-a29b-1a6222dde1c2" xsi:nil="true"/>
    <lcf76f155ced4ddcb4097134ff3c332f xmlns="052bf4a4-e7b7-4f80-bdbc-5cae45d371d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62A39DA9ED6CF41A590576550FD747A" ma:contentTypeVersion="12" ma:contentTypeDescription="Criar um novo documento." ma:contentTypeScope="" ma:versionID="60467545521a59918fab3cae21e85d28">
  <xsd:schema xmlns:xsd="http://www.w3.org/2001/XMLSchema" xmlns:xs="http://www.w3.org/2001/XMLSchema" xmlns:p="http://schemas.microsoft.com/office/2006/metadata/properties" xmlns:ns2="052bf4a4-e7b7-4f80-bdbc-5cae45d371d0" xmlns:ns3="419e3ae2-472a-409d-a29b-1a6222dde1c2" targetNamespace="http://schemas.microsoft.com/office/2006/metadata/properties" ma:root="true" ma:fieldsID="e497faf6f64a061e9d992872855628a7" ns2:_="" ns3:_="">
    <xsd:import namespace="052bf4a4-e7b7-4f80-bdbc-5cae45d371d0"/>
    <xsd:import namespace="419e3ae2-472a-409d-a29b-1a6222dde1c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2bf4a4-e7b7-4f80-bdbc-5cae45d371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m" ma:readOnly="false" ma:fieldId="{5cf76f15-5ced-4ddc-b409-7134ff3c332f}" ma:taxonomyMulti="true" ma:sspId="784b9655-aaa1-45fb-b050-bb2a8ca8c5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9e3ae2-472a-409d-a29b-1a6222dde1c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33264-0ab3-409a-94f9-f6898a5b2d9e}" ma:internalName="TaxCatchAll" ma:showField="CatchAllData" ma:web="419e3ae2-472a-409d-a29b-1a6222dde1c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F673C0-D500-4721-A47F-B76C18C089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674E9FC-8D94-4FEA-B6BC-3680313CE380}">
  <ds:schemaRefs>
    <ds:schemaRef ds:uri="cebe9e17-f7b0-44b5-9033-9bb7a08ffccf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6ea4b692-d610-4d07-8614-9c17e0645d9a"/>
    <ds:schemaRef ds:uri="419e3ae2-472a-409d-a29b-1a6222dde1c2"/>
    <ds:schemaRef ds:uri="052bf4a4-e7b7-4f80-bdbc-5cae45d371d0"/>
  </ds:schemaRefs>
</ds:datastoreItem>
</file>

<file path=customXml/itemProps3.xml><?xml version="1.0" encoding="utf-8"?>
<ds:datastoreItem xmlns:ds="http://schemas.openxmlformats.org/officeDocument/2006/customXml" ds:itemID="{0EFA8690-35F6-46F0-91D3-DCBC9CBD09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2bf4a4-e7b7-4f80-bdbc-5cae45d371d0"/>
    <ds:schemaRef ds:uri="419e3ae2-472a-409d-a29b-1a6222dde1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12643</TotalTime>
  <Words>135</Words>
  <Application>Microsoft Office PowerPoint</Application>
  <PresentationFormat>Papel A4 (210x297 mm)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1</vt:i4>
      </vt:variant>
    </vt:vector>
  </HeadingPairs>
  <TitlesOfParts>
    <vt:vector size="3" baseType="lpstr">
      <vt:lpstr>1_Office Theme</vt:lpstr>
      <vt:lpstr>Office Theme</vt:lpstr>
      <vt:lpstr>Diapositivo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HP2</cp:lastModifiedBy>
  <cp:revision>58</cp:revision>
  <dcterms:created xsi:type="dcterms:W3CDTF">2022-04-06T14:10:48Z</dcterms:created>
  <dcterms:modified xsi:type="dcterms:W3CDTF">2026-10-07T10:01:20Z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0x010100762A39DA9ED6CF41A590576550FD747A</vt:lpwstr>
  </property>
  <property fmtid="{D5CDD505-2E9C-101B-9397-08002B2CF9AE}" pid="3" name="MediaServiceImageTags">
    <vt:lpwstr/>
  </property>
</Properties>
</file>