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wmf" ContentType="image/x-wm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4"/>
  </p:sldMasterIdLst>
  <p:notesMasterIdLst>
    <p:notesMasterId r:id="rId52"/>
  </p:notesMasterIdLst>
  <p:handoutMasterIdLst>
    <p:handoutMasterId r:id="rId53"/>
  </p:handoutMasterIdLst>
  <p:sldIdLst>
    <p:sldId id="1064" r:id="rId5"/>
    <p:sldId id="996" r:id="rId6"/>
    <p:sldId id="1068" r:id="rId7"/>
    <p:sldId id="1007" r:id="rId8"/>
    <p:sldId id="1058" r:id="rId9"/>
    <p:sldId id="984" r:id="rId10"/>
    <p:sldId id="1008" r:id="rId11"/>
    <p:sldId id="1004" r:id="rId12"/>
    <p:sldId id="1009" r:id="rId13"/>
    <p:sldId id="995" r:id="rId14"/>
    <p:sldId id="1027" r:id="rId15"/>
    <p:sldId id="971" r:id="rId16"/>
    <p:sldId id="1010" r:id="rId17"/>
    <p:sldId id="1011" r:id="rId18"/>
    <p:sldId id="1012" r:id="rId19"/>
    <p:sldId id="1065" r:id="rId20"/>
    <p:sldId id="998" r:id="rId21"/>
    <p:sldId id="963" r:id="rId22"/>
    <p:sldId id="965" r:id="rId23"/>
    <p:sldId id="1039" r:id="rId24"/>
    <p:sldId id="1044" r:id="rId25"/>
    <p:sldId id="999" r:id="rId26"/>
    <p:sldId id="1014" r:id="rId27"/>
    <p:sldId id="1057" r:id="rId28"/>
    <p:sldId id="1037" r:id="rId29"/>
    <p:sldId id="1038" r:id="rId30"/>
    <p:sldId id="1048" r:id="rId31"/>
    <p:sldId id="1049" r:id="rId32"/>
    <p:sldId id="1067" r:id="rId33"/>
    <p:sldId id="1050" r:id="rId34"/>
    <p:sldId id="982" r:id="rId35"/>
    <p:sldId id="1015" r:id="rId36"/>
    <p:sldId id="1016" r:id="rId37"/>
    <p:sldId id="1001" r:id="rId38"/>
    <p:sldId id="1002" r:id="rId39"/>
    <p:sldId id="1018" r:id="rId40"/>
    <p:sldId id="1020" r:id="rId41"/>
    <p:sldId id="1059" r:id="rId42"/>
    <p:sldId id="1066" r:id="rId43"/>
    <p:sldId id="989" r:id="rId44"/>
    <p:sldId id="311" r:id="rId45"/>
    <p:sldId id="1062" r:id="rId46"/>
    <p:sldId id="1061" r:id="rId47"/>
    <p:sldId id="1069" r:id="rId48"/>
    <p:sldId id="1070" r:id="rId49"/>
    <p:sldId id="1060" r:id="rId50"/>
    <p:sldId id="102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597"/>
    <a:srgbClr val="536695"/>
    <a:srgbClr val="FFFFEB"/>
    <a:srgbClr val="FFFFCC"/>
    <a:srgbClr val="E5EA85"/>
    <a:srgbClr val="6982C9"/>
    <a:srgbClr val="CCD163"/>
    <a:srgbClr val="6177B8"/>
    <a:srgbClr val="647BBB"/>
    <a:srgbClr val="E5E98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4868DB-D4F8-BA81-B1A3-005856ABF193}" v="41" dt="2020-02-13T14:48:39.803"/>
    <p1510:client id="{97E283FC-3A0F-4D54-8D31-140590BE9457}" v="1" dt="2020-02-18T17:50:07.9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8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4D0931-2FCA-4180-937C-15FBCAB3188A}" type="datetimeFigureOut">
              <a:rPr lang="en-US" smtClean="0"/>
              <a:t>2/18/2020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02AD6C-81CC-4F84-AAAA-687E78054FF5}" type="slidenum">
              <a:rPr lang="en-US" smtClean="0"/>
              <a:t>‹#›</a:t>
            </a:fld>
            <a:endParaRPr lang="en-US"/>
          </a:p>
        </p:txBody>
      </p:sp>
    </p:spTree>
    <p:extLst>
      <p:ext uri="{BB962C8B-B14F-4D97-AF65-F5344CB8AC3E}">
        <p14:creationId xmlns:p14="http://schemas.microsoft.com/office/powerpoint/2010/main" val="29512449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F6167-8BFE-454A-8C11-1F80439B15D4}" type="datetimeFigureOut">
              <a:rPr lang="en-US" smtClean="0"/>
              <a:t>2/18/2020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634443-F488-1445-BE4A-FE2FE04D6DE3}" type="slidenum">
              <a:rPr lang="en-US" smtClean="0"/>
              <a:t>‹#›</a:t>
            </a:fld>
            <a:endParaRPr lang="en-US"/>
          </a:p>
        </p:txBody>
      </p:sp>
    </p:spTree>
    <p:extLst>
      <p:ext uri="{BB962C8B-B14F-4D97-AF65-F5344CB8AC3E}">
        <p14:creationId xmlns:p14="http://schemas.microsoft.com/office/powerpoint/2010/main" val="32927141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634443-F488-1445-BE4A-FE2FE04D6DE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65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Let’s imagine the ideal solution.</a:t>
            </a:r>
          </a:p>
          <a:p>
            <a:endParaRPr lang="en-US"/>
          </a:p>
          <a:p>
            <a:r>
              <a:rPr lang="en-US"/>
              <a:t>It is data-driven using customer and business intelligence to personalize and target their communication</a:t>
            </a:r>
            <a:r>
              <a:rPr lang="en-US" baseline="0"/>
              <a:t> and offers.</a:t>
            </a:r>
          </a:p>
          <a:p>
            <a:endParaRPr lang="en-US" baseline="0"/>
          </a:p>
          <a:p>
            <a:r>
              <a:rPr lang="en-US" baseline="0"/>
              <a:t>It allows the bank to treat its customers as unique individuals with unique characteristics.  By being relevant, the communication is meaningful and has a greater propensity for the recipient to act and react.</a:t>
            </a:r>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12</a:t>
            </a:fld>
            <a:endParaRPr lang="en-US"/>
          </a:p>
        </p:txBody>
      </p:sp>
    </p:spTree>
    <p:extLst>
      <p:ext uri="{BB962C8B-B14F-4D97-AF65-F5344CB8AC3E}">
        <p14:creationId xmlns:p14="http://schemas.microsoft.com/office/powerpoint/2010/main" val="475592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b="0">
                <a:latin typeface="Century Gothic" panose="020B0502020202020204" pitchFamily="34" charset="0"/>
              </a:rPr>
              <a:t>Meet Jon.  Banks have access to plenty of information about Jon.</a:t>
            </a:r>
          </a:p>
          <a:p>
            <a:endParaRPr lang="en-US" sz="1000" b="0">
              <a:latin typeface="Century Gothic" panose="020B0502020202020204" pitchFamily="34" charset="0"/>
            </a:endParaRPr>
          </a:p>
          <a:p>
            <a:r>
              <a:rPr lang="en-US" sz="1000" b="0">
                <a:latin typeface="Century Gothic" panose="020B0502020202020204" pitchFamily="34" charset="0"/>
              </a:rPr>
              <a:t>For example, the bank knows Jon is recently married, he has an auto loan, it matures in the next six month, and he has a credit rating of 720. </a:t>
            </a:r>
          </a:p>
          <a:p>
            <a:endParaRPr lang="en-US" sz="1000" b="0">
              <a:latin typeface="Century Gothic" panose="020B0502020202020204" pitchFamily="34" charset="0"/>
            </a:endParaRPr>
          </a:p>
          <a:p>
            <a:r>
              <a:rPr lang="en-US" sz="1000" b="0">
                <a:latin typeface="Century Gothic" panose="020B0502020202020204" pitchFamily="34" charset="0"/>
              </a:rPr>
              <a:t>Jon trusts his bank.  So – if the bank uses the information about Jon in a way that lets him know the bank is looking out for his best interests, he is more likely to respond.  In fact, Jon expects to be communicated with in this way and actually views it as a service.</a:t>
            </a:r>
          </a:p>
          <a:p>
            <a:endParaRPr lang="en-US" sz="1000" b="0">
              <a:latin typeface="Century Gothic" panose="020B0502020202020204" pitchFamily="34" charset="0"/>
            </a:endParaRPr>
          </a:p>
          <a:p>
            <a:endParaRPr lang="en-US" sz="1000" b="0">
              <a:latin typeface="Century Gothic" panose="020B0502020202020204" pitchFamily="34" charset="0"/>
            </a:endParaRPr>
          </a:p>
          <a:p>
            <a:r>
              <a:rPr lang="en-US" sz="1000" b="0">
                <a:latin typeface="Century Gothic" panose="020B0502020202020204" pitchFamily="34" charset="0"/>
              </a:rPr>
              <a:t>Wouldn’t this type of communication be more likely to get Jon’s attention?</a:t>
            </a:r>
          </a:p>
          <a:p>
            <a:endParaRPr lang="en-US" sz="1000" b="0">
              <a:latin typeface="Century Gothic" panose="020B0502020202020204" pitchFamily="34" charset="0"/>
            </a:endParaRPr>
          </a:p>
          <a:p>
            <a:r>
              <a:rPr lang="en-US" sz="1000" b="0">
                <a:latin typeface="Century Gothic" panose="020B0502020202020204" pitchFamily="34" charset="0"/>
              </a:rPr>
              <a:t>Customer intelligence used effectively has</a:t>
            </a:r>
            <a:r>
              <a:rPr lang="en-US" sz="1000" b="0" baseline="0">
                <a:latin typeface="Century Gothic" panose="020B0502020202020204" pitchFamily="34" charset="0"/>
              </a:rPr>
              <a:t> the potential to </a:t>
            </a:r>
            <a:r>
              <a:rPr lang="en-US" sz="1000" b="0">
                <a:latin typeface="Century Gothic" panose="020B0502020202020204" pitchFamily="34" charset="0"/>
              </a:rPr>
              <a:t>enable 100s of 1000s of simultaneous, relevant conversations like this one.</a:t>
            </a:r>
          </a:p>
          <a:p>
            <a:endParaRPr lang="en-US" sz="1000" b="0">
              <a:latin typeface="Century Gothic" panose="020B0502020202020204" pitchFamily="34" charset="0"/>
            </a:endParaRPr>
          </a:p>
        </p:txBody>
      </p:sp>
      <p:sp>
        <p:nvSpPr>
          <p:cNvPr id="4" name="Slide Number Placeholder 3"/>
          <p:cNvSpPr>
            <a:spLocks noGrp="1"/>
          </p:cNvSpPr>
          <p:nvPr>
            <p:ph type="sldNum" sz="quarter" idx="5"/>
          </p:nvPr>
        </p:nvSpPr>
        <p:spPr/>
        <p:txBody>
          <a:bodyPr/>
          <a:lstStyle/>
          <a:p>
            <a:fld id="{E2634443-F488-1445-BE4A-FE2FE04D6DE3}" type="slidenum">
              <a:rPr lang="en-US" smtClean="0"/>
              <a:t>13</a:t>
            </a:fld>
            <a:endParaRPr lang="en-US"/>
          </a:p>
        </p:txBody>
      </p:sp>
    </p:spTree>
    <p:extLst>
      <p:ext uri="{BB962C8B-B14F-4D97-AF65-F5344CB8AC3E}">
        <p14:creationId xmlns:p14="http://schemas.microsoft.com/office/powerpoint/2010/main" val="311106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Century Gothic" panose="020B0502020202020204" pitchFamily="34" charset="0"/>
              </a:rPr>
              <a:t>Here’s what the banking</a:t>
            </a:r>
            <a:r>
              <a:rPr lang="en-US" b="0" baseline="0">
                <a:latin typeface="Century Gothic" panose="020B0502020202020204" pitchFamily="34" charset="0"/>
              </a:rPr>
              <a:t> customer should see when they log onto their favorite banking channel – be it online or mobile. </a:t>
            </a:r>
          </a:p>
          <a:p>
            <a:endParaRPr lang="en-US" b="0" baseline="0">
              <a:latin typeface="Century Gothic" panose="020B0502020202020204" pitchFamily="34" charset="0"/>
            </a:endParaRPr>
          </a:p>
          <a:p>
            <a:r>
              <a:rPr lang="en-US" b="0" baseline="0">
                <a:latin typeface="Century Gothic" panose="020B0502020202020204" pitchFamily="34" charset="0"/>
              </a:rPr>
              <a:t>To enable this type of relevant communication, there needs to be a LOT going on under the hood and in background.</a:t>
            </a:r>
          </a:p>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14</a:t>
            </a:fld>
            <a:endParaRPr lang="en-US"/>
          </a:p>
        </p:txBody>
      </p:sp>
    </p:spTree>
    <p:extLst>
      <p:ext uri="{BB962C8B-B14F-4D97-AF65-F5344CB8AC3E}">
        <p14:creationId xmlns:p14="http://schemas.microsoft.com/office/powerpoint/2010/main" val="29559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 added benefit</a:t>
            </a:r>
            <a:r>
              <a:rPr lang="en-US" baseline="0"/>
              <a:t> is that successful cross-selling can lead to customer retention.</a:t>
            </a:r>
          </a:p>
          <a:p>
            <a:endParaRPr lang="en-US" baseline="0"/>
          </a:p>
          <a:p>
            <a:r>
              <a:rPr lang="en-US" baseline="0"/>
              <a:t>Studies have shown that a mere 5% increase in customer retention can increase profitability by 75%.</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15</a:t>
            </a:fld>
            <a:endParaRPr lang="en-US"/>
          </a:p>
        </p:txBody>
      </p:sp>
    </p:spTree>
    <p:extLst>
      <p:ext uri="{BB962C8B-B14F-4D97-AF65-F5344CB8AC3E}">
        <p14:creationId xmlns:p14="http://schemas.microsoft.com/office/powerpoint/2010/main" val="1893979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6982C9"/>
                </a:solidFill>
                <a:effectLst>
                  <a:outerShdw blurRad="38100" dist="38100" dir="2700000" algn="tl">
                    <a:srgbClr val="000000">
                      <a:alpha val="43137"/>
                    </a:srgbClr>
                  </a:outerShdw>
                </a:effectLst>
                <a:latin typeface="Century Gothic" panose="020B0502020202020204" pitchFamily="34" charset="0"/>
              </a:rPr>
              <a:t>Customer Intelligence is key and can enable financial institutions to have hundreds of thousands of such concurrent, relevant conversations</a:t>
            </a:r>
          </a:p>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18</a:t>
            </a:fld>
            <a:endParaRPr lang="en-US"/>
          </a:p>
        </p:txBody>
      </p:sp>
    </p:spTree>
    <p:extLst>
      <p:ext uri="{BB962C8B-B14F-4D97-AF65-F5344CB8AC3E}">
        <p14:creationId xmlns:p14="http://schemas.microsoft.com/office/powerpoint/2010/main" val="283682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19</a:t>
            </a:fld>
            <a:endParaRPr lang="en-US"/>
          </a:p>
        </p:txBody>
      </p:sp>
    </p:spTree>
    <p:extLst>
      <p:ext uri="{BB962C8B-B14F-4D97-AF65-F5344CB8AC3E}">
        <p14:creationId xmlns:p14="http://schemas.microsoft.com/office/powerpoint/2010/main" val="3906478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20</a:t>
            </a:fld>
            <a:endParaRPr lang="en-US"/>
          </a:p>
        </p:txBody>
      </p:sp>
    </p:spTree>
    <p:extLst>
      <p:ext uri="{BB962C8B-B14F-4D97-AF65-F5344CB8AC3E}">
        <p14:creationId xmlns:p14="http://schemas.microsoft.com/office/powerpoint/2010/main" val="34103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u="none" strike="noStrike" kern="1200">
                <a:solidFill>
                  <a:schemeClr val="tx1"/>
                </a:solidFill>
                <a:effectLst/>
                <a:latin typeface="+mn-lt"/>
                <a:ea typeface="+mn-ea"/>
                <a:cs typeface="+mn-cs"/>
              </a:rPr>
              <a:t>Since a financial institution will have numerous campaigns running at one time, each customer will have a “stack” of ads that apply to him or her. This stack is generated through rules - It is like a living, breathing organism - it’s unique to the individual customer, and it changes as the campaigns do. And, as John banks with the app, the banners will rotate, showing one-by-one, the advertisements that apply directly to him.</a:t>
            </a:r>
            <a:endParaRPr lang="en-US" sz="1100" u="none" strike="noStrike" kern="1200">
              <a:solidFill>
                <a:schemeClr val="tx1"/>
              </a:solidFill>
              <a:effectLst/>
              <a:latin typeface="+mn-lt"/>
              <a:ea typeface="+mn-ea"/>
              <a:cs typeface="+mn-cs"/>
            </a:endParaRPr>
          </a:p>
          <a:p>
            <a:pPr marL="228600" lvl="0" indent="-228600">
              <a:buFont typeface="+mj-lt"/>
              <a:buAutoNum type="arabicPeriod"/>
            </a:pPr>
            <a:endParaRPr lang="en-US" sz="1100" u="none" strike="noStrike" kern="1200">
              <a:solidFill>
                <a:schemeClr val="tx1"/>
              </a:solidFill>
              <a:effectLst/>
              <a:latin typeface="+mn-lt"/>
              <a:ea typeface="+mn-ea"/>
              <a:cs typeface="+mn-cs"/>
            </a:endParaRPr>
          </a:p>
          <a:p>
            <a:pPr marL="228600" lvl="0" indent="-228600">
              <a:buFont typeface="+mj-lt"/>
              <a:buAutoNum type="arabicPeriod"/>
            </a:pPr>
            <a:r>
              <a:rPr lang="en-US" sz="1200" u="none" strike="noStrike" kern="1200">
                <a:solidFill>
                  <a:schemeClr val="tx1"/>
                </a:solidFill>
                <a:effectLst/>
                <a:latin typeface="+mn-lt"/>
                <a:ea typeface="+mn-ea"/>
                <a:cs typeface="+mn-cs"/>
              </a:rPr>
              <a:t>So, imagine a certain bank has 20,000 customers. What we do is create 20,000 unique offer stacks based on each customer’s characteristics.</a:t>
            </a:r>
            <a:endParaRPr lang="en-US" sz="1100" u="none" strike="noStrike" kern="1200">
              <a:solidFill>
                <a:schemeClr val="tx1"/>
              </a:solidFill>
              <a:effectLst/>
              <a:latin typeface="+mn-lt"/>
              <a:ea typeface="+mn-ea"/>
              <a:cs typeface="+mn-cs"/>
            </a:endParaRPr>
          </a:p>
          <a:p>
            <a:endParaRPr lang="en-US" sz="100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21</a:t>
            </a:fld>
            <a:endParaRPr lang="en-US"/>
          </a:p>
        </p:txBody>
      </p:sp>
    </p:spTree>
    <p:extLst>
      <p:ext uri="{BB962C8B-B14F-4D97-AF65-F5344CB8AC3E}">
        <p14:creationId xmlns:p14="http://schemas.microsoft.com/office/powerpoint/2010/main" val="125413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u="none" strike="noStrike" kern="1200">
                <a:solidFill>
                  <a:schemeClr val="tx1"/>
                </a:solidFill>
                <a:effectLst/>
                <a:latin typeface="+mn-lt"/>
                <a:ea typeface="+mn-ea"/>
                <a:cs typeface="+mn-cs"/>
              </a:rPr>
              <a:t>Behind the scenes, as you can see, there is a lot that can go on when someone clicks on a DeepTarget banner:</a:t>
            </a:r>
          </a:p>
          <a:p>
            <a:pPr lvl="0"/>
            <a:endParaRPr lang="en-US" sz="1100" u="none" strike="noStrike" kern="1200">
              <a:solidFill>
                <a:schemeClr val="tx1"/>
              </a:solidFill>
              <a:effectLst/>
              <a:latin typeface="+mn-lt"/>
              <a:ea typeface="+mn-ea"/>
              <a:cs typeface="+mn-cs"/>
            </a:endParaRPr>
          </a:p>
          <a:p>
            <a:pPr lvl="1"/>
            <a:r>
              <a:rPr lang="en-US" sz="1200" u="none" strike="noStrike" kern="1200">
                <a:solidFill>
                  <a:schemeClr val="tx1"/>
                </a:solidFill>
                <a:effectLst/>
                <a:latin typeface="+mn-lt"/>
                <a:ea typeface="+mn-ea"/>
                <a:cs typeface="+mn-cs"/>
              </a:rPr>
              <a:t>One click can send the user to a URL, it can send a notification to a lending officer, it can deep link to a credit card application page, and more! Even further, we track impressions and clicks within DeepTarget, so back-end analysis is easy!</a:t>
            </a:r>
            <a:endParaRPr lang="en-US" sz="1100" u="none" strike="noStrik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22</a:t>
            </a:fld>
            <a:endParaRPr lang="en-US"/>
          </a:p>
        </p:txBody>
      </p:sp>
    </p:spTree>
    <p:extLst>
      <p:ext uri="{BB962C8B-B14F-4D97-AF65-F5344CB8AC3E}">
        <p14:creationId xmlns:p14="http://schemas.microsoft.com/office/powerpoint/2010/main" val="551769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Today,</a:t>
            </a:r>
            <a:r>
              <a:rPr lang="en-US" baseline="0"/>
              <a:t> hundreds of financial institutions are receiving outstanding results using DeepTarget.  This is just one example of </a:t>
            </a:r>
            <a:r>
              <a:rPr lang="en-US"/>
              <a:t> those </a:t>
            </a:r>
            <a:r>
              <a:rPr lang="en-US" baseline="0"/>
              <a:t>results. </a:t>
            </a:r>
          </a:p>
          <a:p>
            <a:endParaRPr lang="en-US"/>
          </a:p>
          <a:p>
            <a:r>
              <a:rPr lang="en-US" baseline="0"/>
              <a:t>The success rates of these targeted offers are 40X industry standard.  That is what happens when you use your customer intelligence to personalize and target your communications.  Look at some of these real results from an actual client.</a:t>
            </a:r>
            <a:endParaRPr lang="en-US" b="1"/>
          </a:p>
          <a:p>
            <a:r>
              <a:rPr lang="en-US" b="1" baseline="0"/>
              <a:t>Over $8 million in new loans booked using just one digital channel in just one month!</a:t>
            </a:r>
          </a:p>
          <a:p>
            <a:endParaRPr lang="en-US" baseline="0"/>
          </a:p>
          <a:p>
            <a:endParaRPr lang="en-US"/>
          </a:p>
          <a:p>
            <a:r>
              <a:rPr lang="en-US" baseline="0"/>
              <a:t>You can mobilize your mobile banking to create personalized offers with the ideal mix of products and services unique to each customer.  By doing this, you are connecting and cross-selling 24/7 and taking your marketing up more than a notch with minimal effort.  Never miss an opportunity to engage and cross-sell to your account-holders!</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23</a:t>
            </a:fld>
            <a:endParaRPr lang="en-US"/>
          </a:p>
        </p:txBody>
      </p:sp>
    </p:spTree>
    <p:extLst>
      <p:ext uri="{BB962C8B-B14F-4D97-AF65-F5344CB8AC3E}">
        <p14:creationId xmlns:p14="http://schemas.microsoft.com/office/powerpoint/2010/main" val="23859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2</a:t>
            </a:fld>
            <a:endParaRPr lang="en-US"/>
          </a:p>
        </p:txBody>
      </p:sp>
    </p:spTree>
    <p:extLst>
      <p:ext uri="{BB962C8B-B14F-4D97-AF65-F5344CB8AC3E}">
        <p14:creationId xmlns:p14="http://schemas.microsoft.com/office/powerpoint/2010/main" val="1932940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Let’s have a look at it and then dig deeper to see what’s under the hood.</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24</a:t>
            </a:fld>
            <a:endParaRPr lang="en-US"/>
          </a:p>
        </p:txBody>
      </p:sp>
    </p:spTree>
    <p:extLst>
      <p:ext uri="{BB962C8B-B14F-4D97-AF65-F5344CB8AC3E}">
        <p14:creationId xmlns:p14="http://schemas.microsoft.com/office/powerpoint/2010/main" val="23732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25</a:t>
            </a:fld>
            <a:endParaRPr lang="en-US"/>
          </a:p>
        </p:txBody>
      </p:sp>
    </p:spTree>
    <p:extLst>
      <p:ext uri="{BB962C8B-B14F-4D97-AF65-F5344CB8AC3E}">
        <p14:creationId xmlns:p14="http://schemas.microsoft.com/office/powerpoint/2010/main" val="423891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26</a:t>
            </a:fld>
            <a:endParaRPr lang="en-US"/>
          </a:p>
        </p:txBody>
      </p:sp>
    </p:spTree>
    <p:extLst>
      <p:ext uri="{BB962C8B-B14F-4D97-AF65-F5344CB8AC3E}">
        <p14:creationId xmlns:p14="http://schemas.microsoft.com/office/powerpoint/2010/main" val="1354431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a:t>As data plays a bigger and bigger role, marketing is becoming less of an art form and more of a science. This is why analysis is so important - understanding why a campaign works or doesn’t work is just as valuable as the result itself. Gaining insight from a successful campaign allows for replication! </a:t>
            </a:r>
          </a:p>
          <a:p>
            <a:r>
              <a:rPr lang="en-US" sz="1300"/>
              <a:t> </a:t>
            </a:r>
          </a:p>
          <a:p>
            <a:r>
              <a:rPr lang="en-US" sz="1300"/>
              <a:t>DeepTarget allows for the analysis of campaign performance from the macro to the micro level. I’ll run through a few of the reports you can use to assess your campaigns.</a:t>
            </a:r>
          </a:p>
          <a:p>
            <a:r>
              <a:rPr lang="en-US" sz="1300"/>
              <a:t> </a:t>
            </a:r>
          </a:p>
          <a:p>
            <a:r>
              <a:rPr lang="en-US" sz="1300"/>
              <a:t>This is the main dashboard a DeepTarget user will see after logging in. You can see:</a:t>
            </a:r>
          </a:p>
          <a:p>
            <a:r>
              <a:rPr lang="en-US" sz="1300"/>
              <a:t> </a:t>
            </a:r>
          </a:p>
          <a:p>
            <a:pPr marL="181240" indent="-181240">
              <a:buFont typeface="Arial" panose="020B0604020202020204" pitchFamily="34" charset="0"/>
              <a:buChar char="•"/>
            </a:pPr>
            <a:r>
              <a:rPr lang="en-US" sz="1300"/>
              <a:t>your recently modified campaigns, </a:t>
            </a:r>
          </a:p>
          <a:p>
            <a:r>
              <a:rPr lang="en-US" sz="1300"/>
              <a:t> </a:t>
            </a:r>
          </a:p>
          <a:p>
            <a:pPr marL="181240" indent="-181240">
              <a:buFont typeface="Arial" panose="020B0604020202020204" pitchFamily="34" charset="0"/>
              <a:buChar char="•"/>
            </a:pPr>
            <a:r>
              <a:rPr lang="en-US" sz="1300"/>
              <a:t>various macro-level performance metrics (Data freshness and campaign freshness - this is important to get good results. We point out to you whether these are still fresh or not - these will turn orange or red)</a:t>
            </a:r>
          </a:p>
          <a:p>
            <a:r>
              <a:rPr lang="en-US" sz="1300"/>
              <a:t> </a:t>
            </a:r>
          </a:p>
          <a:p>
            <a:pPr marL="181240" indent="-181240">
              <a:buFont typeface="Arial" panose="020B0604020202020204" pitchFamily="34" charset="0"/>
              <a:buChar char="•"/>
            </a:pPr>
            <a:r>
              <a:rPr lang="en-US" sz="1300"/>
              <a:t>campaigns needing attention, </a:t>
            </a:r>
          </a:p>
          <a:p>
            <a:pPr marL="181240" indent="-181240">
              <a:buFont typeface="Arial" panose="020B0604020202020204" pitchFamily="34" charset="0"/>
              <a:buChar char="•"/>
            </a:pPr>
            <a:r>
              <a:rPr lang="en-US" sz="1300"/>
              <a:t>a pie chart showing the total published campaigns by category, </a:t>
            </a:r>
          </a:p>
          <a:p>
            <a:pPr marL="181240" indent="-181240">
              <a:buFont typeface="Arial" panose="020B0604020202020204" pitchFamily="34" charset="0"/>
              <a:buChar char="•"/>
            </a:pPr>
            <a:r>
              <a:rPr lang="en-US" sz="1300"/>
              <a:t>the most viewed campaigns in the previous week, </a:t>
            </a:r>
          </a:p>
          <a:p>
            <a:pPr marL="181240" indent="-181240">
              <a:buFont typeface="Arial" panose="020B0604020202020204" pitchFamily="34" charset="0"/>
              <a:buChar char="•"/>
            </a:pPr>
            <a:r>
              <a:rPr lang="en-US" sz="1300"/>
              <a:t>and a real-time impressions gauge. </a:t>
            </a:r>
          </a:p>
          <a:p>
            <a:r>
              <a:rPr lang="en-US" sz="1300"/>
              <a:t> </a:t>
            </a:r>
          </a:p>
          <a:p>
            <a:r>
              <a:rPr lang="en-US" sz="1300"/>
              <a:t>DeepTarget allows for the analysis of campaign performance from the macro to the micro level. I’ll run through a few of the reports you can use to assess your campaigns.</a:t>
            </a:r>
          </a:p>
        </p:txBody>
      </p:sp>
      <p:sp>
        <p:nvSpPr>
          <p:cNvPr id="4" name="Slide Number Placeholder 3"/>
          <p:cNvSpPr>
            <a:spLocks noGrp="1"/>
          </p:cNvSpPr>
          <p:nvPr>
            <p:ph type="sldNum" sz="quarter" idx="10"/>
          </p:nvPr>
        </p:nvSpPr>
        <p:spPr/>
        <p:txBody>
          <a:bodyPr/>
          <a:lstStyle/>
          <a:p>
            <a:fld id="{E2634443-F488-1445-BE4A-FE2FE04D6DE3}" type="slidenum">
              <a:rPr lang="en-US" smtClean="0"/>
              <a:t>27</a:t>
            </a:fld>
            <a:endParaRPr lang="en-US"/>
          </a:p>
        </p:txBody>
      </p:sp>
    </p:spTree>
    <p:extLst>
      <p:ext uri="{BB962C8B-B14F-4D97-AF65-F5344CB8AC3E}">
        <p14:creationId xmlns:p14="http://schemas.microsoft.com/office/powerpoint/2010/main" val="2680823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some of the</a:t>
            </a:r>
            <a:r>
              <a:rPr lang="en-US" baseline="0"/>
              <a:t> other performance analytics that you have complete access to – tracking campaigns by product category…</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28</a:t>
            </a:fld>
            <a:endParaRPr lang="en-US"/>
          </a:p>
        </p:txBody>
      </p:sp>
    </p:spTree>
    <p:extLst>
      <p:ext uri="{BB962C8B-B14F-4D97-AF65-F5344CB8AC3E}">
        <p14:creationId xmlns:p14="http://schemas.microsoft.com/office/powerpoint/2010/main" val="38821066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a:t>Perhaps the most </a:t>
            </a:r>
            <a:r>
              <a:rPr lang="en-US" sz="1300" b="1"/>
              <a:t>relevant function</a:t>
            </a:r>
            <a:r>
              <a:rPr lang="en-US" sz="1300"/>
              <a:t> of the back-end campaign analysis tools is this </a:t>
            </a:r>
            <a:r>
              <a:rPr lang="en-US" sz="1300" b="1"/>
              <a:t>influenced conversions graph</a:t>
            </a:r>
            <a:r>
              <a:rPr lang="en-US" sz="1300"/>
              <a:t> - users can track the </a:t>
            </a:r>
            <a:r>
              <a:rPr lang="en-US" sz="1300" b="1"/>
              <a:t>actual number</a:t>
            </a:r>
            <a:r>
              <a:rPr lang="en-US" sz="1300"/>
              <a:t> of account openings influenced by DeepTarget. It truly shows the </a:t>
            </a:r>
            <a:r>
              <a:rPr lang="en-US" sz="1300" b="1"/>
              <a:t>bottom-line results</a:t>
            </a:r>
            <a:r>
              <a:rPr lang="en-US" sz="1300"/>
              <a:t> of using DeepTarget. </a:t>
            </a:r>
          </a:p>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30</a:t>
            </a:fld>
            <a:endParaRPr lang="en-US"/>
          </a:p>
        </p:txBody>
      </p:sp>
    </p:spTree>
    <p:extLst>
      <p:ext uri="{BB962C8B-B14F-4D97-AF65-F5344CB8AC3E}">
        <p14:creationId xmlns:p14="http://schemas.microsoft.com/office/powerpoint/2010/main" val="11921795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Yet</a:t>
            </a:r>
            <a:r>
              <a:rPr lang="en-US" baseline="0"/>
              <a:t> for all that technology that is under the hood, we make it super-easy for our clients to use!  Our clients range from less than $100 m in asset size to larger than a few billion.</a:t>
            </a:r>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31</a:t>
            </a:fld>
            <a:endParaRPr lang="en-US"/>
          </a:p>
        </p:txBody>
      </p:sp>
    </p:spTree>
    <p:extLst>
      <p:ext uri="{BB962C8B-B14F-4D97-AF65-F5344CB8AC3E}">
        <p14:creationId xmlns:p14="http://schemas.microsoft.com/office/powerpoint/2010/main" val="2348164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33</a:t>
            </a:fld>
            <a:endParaRPr lang="en-US"/>
          </a:p>
        </p:txBody>
      </p:sp>
    </p:spTree>
    <p:extLst>
      <p:ext uri="{BB962C8B-B14F-4D97-AF65-F5344CB8AC3E}">
        <p14:creationId xmlns:p14="http://schemas.microsoft.com/office/powerpoint/2010/main" val="2271516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35</a:t>
            </a:fld>
            <a:endParaRPr lang="en-US"/>
          </a:p>
        </p:txBody>
      </p:sp>
    </p:spTree>
    <p:extLst>
      <p:ext uri="{BB962C8B-B14F-4D97-AF65-F5344CB8AC3E}">
        <p14:creationId xmlns:p14="http://schemas.microsoft.com/office/powerpoint/2010/main" val="850122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36</a:t>
            </a:fld>
            <a:endParaRPr lang="en-US"/>
          </a:p>
        </p:txBody>
      </p:sp>
    </p:spTree>
    <p:extLst>
      <p:ext uri="{BB962C8B-B14F-4D97-AF65-F5344CB8AC3E}">
        <p14:creationId xmlns:p14="http://schemas.microsoft.com/office/powerpoint/2010/main" val="3016444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a:t>
            </a:fld>
            <a:endParaRPr lang="en-US"/>
          </a:p>
        </p:txBody>
      </p:sp>
    </p:spTree>
    <p:extLst>
      <p:ext uri="{BB962C8B-B14F-4D97-AF65-F5344CB8AC3E}">
        <p14:creationId xmlns:p14="http://schemas.microsoft.com/office/powerpoint/2010/main" val="4010023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37</a:t>
            </a:fld>
            <a:endParaRPr lang="en-US"/>
          </a:p>
        </p:txBody>
      </p:sp>
    </p:spTree>
    <p:extLst>
      <p:ext uri="{BB962C8B-B14F-4D97-AF65-F5344CB8AC3E}">
        <p14:creationId xmlns:p14="http://schemas.microsoft.com/office/powerpoint/2010/main" val="4225559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38</a:t>
            </a:fld>
            <a:endParaRPr lang="en-US"/>
          </a:p>
        </p:txBody>
      </p:sp>
    </p:spTree>
    <p:extLst>
      <p:ext uri="{BB962C8B-B14F-4D97-AF65-F5344CB8AC3E}">
        <p14:creationId xmlns:p14="http://schemas.microsoft.com/office/powerpoint/2010/main" val="2756164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39</a:t>
            </a:fld>
            <a:endParaRPr lang="en-US"/>
          </a:p>
        </p:txBody>
      </p:sp>
    </p:spTree>
    <p:extLst>
      <p:ext uri="{BB962C8B-B14F-4D97-AF65-F5344CB8AC3E}">
        <p14:creationId xmlns:p14="http://schemas.microsoft.com/office/powerpoint/2010/main" val="1840438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Andrews released a CD Campaign in Feb (</a:t>
            </a:r>
            <a:r>
              <a:rPr lang="en-US" err="1"/>
              <a:t>Miliary</a:t>
            </a:r>
            <a:r>
              <a:rPr lang="en-US"/>
              <a:t> Savings Month) – for 1 week – last week of the month (promoted as Military Savings Week, but open to anyone) – using email, web, OLB &amp; MBL (with DeepTarget). </a:t>
            </a:r>
          </a:p>
          <a:p>
            <a:r>
              <a:rPr lang="en-US"/>
              <a:t>1270 CD Accts Opened in the month of Feb, 590 Accts Opened were directly influenced by Digital Marketing Ads within Online and Mobile Banking channels deployed with DeepTarget (almost 50% from Banking Digital Channels)</a:t>
            </a:r>
          </a:p>
          <a:p>
            <a:r>
              <a:rPr lang="en-US"/>
              <a:t>Jan 1 through March 21, 69 Million in CD Deposits have been recorded.  And continuing.</a:t>
            </a:r>
          </a:p>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40</a:t>
            </a:fld>
            <a:endParaRPr lang="en-US"/>
          </a:p>
        </p:txBody>
      </p:sp>
    </p:spTree>
    <p:extLst>
      <p:ext uri="{BB962C8B-B14F-4D97-AF65-F5344CB8AC3E}">
        <p14:creationId xmlns:p14="http://schemas.microsoft.com/office/powerpoint/2010/main" val="28096318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41</a:t>
            </a:fld>
            <a:endParaRPr lang="en-US"/>
          </a:p>
        </p:txBody>
      </p:sp>
    </p:spTree>
    <p:extLst>
      <p:ext uri="{BB962C8B-B14F-4D97-AF65-F5344CB8AC3E}">
        <p14:creationId xmlns:p14="http://schemas.microsoft.com/office/powerpoint/2010/main" val="879832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42</a:t>
            </a:fld>
            <a:endParaRPr lang="en-US"/>
          </a:p>
        </p:txBody>
      </p:sp>
    </p:spTree>
    <p:extLst>
      <p:ext uri="{BB962C8B-B14F-4D97-AF65-F5344CB8AC3E}">
        <p14:creationId xmlns:p14="http://schemas.microsoft.com/office/powerpoint/2010/main" val="1409221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 innovation never stops…we have some exciting projects in the works right now.</a:t>
            </a:r>
          </a:p>
        </p:txBody>
      </p:sp>
      <p:sp>
        <p:nvSpPr>
          <p:cNvPr id="4" name="Slide Number Placeholder 3"/>
          <p:cNvSpPr>
            <a:spLocks noGrp="1"/>
          </p:cNvSpPr>
          <p:nvPr>
            <p:ph type="sldNum" sz="quarter" idx="10"/>
          </p:nvPr>
        </p:nvSpPr>
        <p:spPr/>
        <p:txBody>
          <a:bodyPr/>
          <a:lstStyle/>
          <a:p>
            <a:fld id="{E2634443-F488-1445-BE4A-FE2FE04D6DE3}" type="slidenum">
              <a:rPr lang="en-US" smtClean="0"/>
              <a:t>43</a:t>
            </a:fld>
            <a:endParaRPr lang="en-US"/>
          </a:p>
        </p:txBody>
      </p:sp>
    </p:spTree>
    <p:extLst>
      <p:ext uri="{BB962C8B-B14F-4D97-AF65-F5344CB8AC3E}">
        <p14:creationId xmlns:p14="http://schemas.microsoft.com/office/powerpoint/2010/main" val="2331341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44</a:t>
            </a:fld>
            <a:endParaRPr lang="en-US"/>
          </a:p>
        </p:txBody>
      </p:sp>
    </p:spTree>
    <p:extLst>
      <p:ext uri="{BB962C8B-B14F-4D97-AF65-F5344CB8AC3E}">
        <p14:creationId xmlns:p14="http://schemas.microsoft.com/office/powerpoint/2010/main" val="837082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45</a:t>
            </a:fld>
            <a:endParaRPr lang="en-US"/>
          </a:p>
        </p:txBody>
      </p:sp>
    </p:spTree>
    <p:extLst>
      <p:ext uri="{BB962C8B-B14F-4D97-AF65-F5344CB8AC3E}">
        <p14:creationId xmlns:p14="http://schemas.microsoft.com/office/powerpoint/2010/main" val="18154160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46</a:t>
            </a:fld>
            <a:endParaRPr lang="en-US"/>
          </a:p>
        </p:txBody>
      </p:sp>
    </p:spTree>
    <p:extLst>
      <p:ext uri="{BB962C8B-B14F-4D97-AF65-F5344CB8AC3E}">
        <p14:creationId xmlns:p14="http://schemas.microsoft.com/office/powerpoint/2010/main" val="338300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4</a:t>
            </a:fld>
            <a:endParaRPr lang="en-US"/>
          </a:p>
        </p:txBody>
      </p:sp>
    </p:spTree>
    <p:extLst>
      <p:ext uri="{BB962C8B-B14F-4D97-AF65-F5344CB8AC3E}">
        <p14:creationId xmlns:p14="http://schemas.microsoft.com/office/powerpoint/2010/main" val="32554059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47</a:t>
            </a:fld>
            <a:endParaRPr lang="en-US"/>
          </a:p>
        </p:txBody>
      </p:sp>
    </p:spTree>
    <p:extLst>
      <p:ext uri="{BB962C8B-B14F-4D97-AF65-F5344CB8AC3E}">
        <p14:creationId xmlns:p14="http://schemas.microsoft.com/office/powerpoint/2010/main" val="112821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a:latin typeface="Century Gothic" panose="020B0502020202020204" pitchFamily="34" charset="0"/>
              </a:rPr>
              <a:t>Last year, for the first time in history, big banks like Chase and Bank of America outperformed our local community banks and credit unions in JD Power’s customer satisfaction survey.  The reason stated was digital services.  </a:t>
            </a:r>
          </a:p>
          <a:p>
            <a:endParaRPr lang="en-US" sz="1000" b="0">
              <a:latin typeface="Century Gothic" panose="020B0502020202020204" pitchFamily="34" charset="0"/>
            </a:endParaRPr>
          </a:p>
          <a:p>
            <a:r>
              <a:rPr lang="en-US" sz="1000" b="0">
                <a:latin typeface="Century Gothic" panose="020B0502020202020204" pitchFamily="34" charset="0"/>
              </a:rPr>
              <a:t>This has community banks and credit unions scrambling to better understand the profiles of their customers and engage them in the digital world.  </a:t>
            </a:r>
          </a:p>
          <a:p>
            <a:endParaRPr lang="en-US" sz="1000" b="0">
              <a:latin typeface="Century Gothic" panose="020B0502020202020204" pitchFamily="34" charset="0"/>
            </a:endParaRPr>
          </a:p>
          <a:p>
            <a:r>
              <a:rPr lang="en-US" sz="1000" b="0">
                <a:latin typeface="Century Gothic" panose="020B0502020202020204" pitchFamily="34" charset="0"/>
              </a:rPr>
              <a:t>The 2 primary drivers of this transformation are:</a:t>
            </a:r>
          </a:p>
          <a:p>
            <a:endParaRPr lang="en-US" sz="1000" b="0">
              <a:latin typeface="Century Gothic" panose="020B0502020202020204" pitchFamily="34" charset="0"/>
            </a:endParaRPr>
          </a:p>
          <a:p>
            <a:pPr marL="232943" indent="-232943">
              <a:buFont typeface="+mj-lt"/>
              <a:buAutoNum type="arabicPeriod"/>
            </a:pPr>
            <a:r>
              <a:rPr lang="en-US" sz="1000" b="0">
                <a:latin typeface="Century Gothic" panose="020B0502020202020204" pitchFamily="34" charset="0"/>
              </a:rPr>
              <a:t>Customer expectations are being shaped by experiences outside of banking and </a:t>
            </a:r>
          </a:p>
          <a:p>
            <a:pPr marL="232943" indent="-232943">
              <a:buFont typeface="+mj-lt"/>
              <a:buAutoNum type="arabicPeriod"/>
            </a:pPr>
            <a:r>
              <a:rPr lang="en-US" sz="1000" b="0">
                <a:latin typeface="Century Gothic" panose="020B0502020202020204" pitchFamily="34" charset="0"/>
              </a:rPr>
              <a:t>Customers are buying more financial products – but not necessarily from their banks.</a:t>
            </a:r>
          </a:p>
          <a:p>
            <a:endParaRPr lang="en-US" sz="1000" b="0">
              <a:latin typeface="Century Gothic" panose="020B0502020202020204" pitchFamily="34" charset="0"/>
            </a:endParaRPr>
          </a:p>
          <a:p>
            <a:r>
              <a:rPr lang="en-US" sz="1000" b="0">
                <a:latin typeface="Century Gothic" panose="020B0502020202020204" pitchFamily="34" charset="0"/>
              </a:rPr>
              <a:t>Effective digital engagement means digging deeper to become much more DATA-DRIVEN with their strategies and tactics – especially in how they acquire, engage, and retain customers. </a:t>
            </a:r>
          </a:p>
          <a:p>
            <a:endParaRPr lang="en-US" sz="1000" b="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E2634443-F488-1445-BE4A-FE2FE04D6DE3}" type="slidenum">
              <a:rPr lang="en-US" smtClean="0"/>
              <a:t>6</a:t>
            </a:fld>
            <a:endParaRPr lang="en-US"/>
          </a:p>
        </p:txBody>
      </p:sp>
    </p:spTree>
    <p:extLst>
      <p:ext uri="{BB962C8B-B14F-4D97-AF65-F5344CB8AC3E}">
        <p14:creationId xmlns:p14="http://schemas.microsoft.com/office/powerpoint/2010/main" val="4079954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a:latin typeface="Century Gothic" panose="020B0502020202020204" pitchFamily="34" charset="0"/>
              </a:rPr>
              <a:t>It’s amazing</a:t>
            </a:r>
            <a:r>
              <a:rPr lang="en-US" sz="1000" b="0" baseline="0">
                <a:latin typeface="Century Gothic" panose="020B0502020202020204" pitchFamily="34" charset="0"/>
              </a:rPr>
              <a:t> that even today, financial institutions who own so much customer data hardly harness and use it – for the good of their consumers </a:t>
            </a:r>
            <a:r>
              <a:rPr lang="en-US" sz="1000" b="0" u="sng" baseline="0">
                <a:latin typeface="Century Gothic" panose="020B0502020202020204" pitchFamily="34" charset="0"/>
              </a:rPr>
              <a:t>and </a:t>
            </a:r>
            <a:r>
              <a:rPr lang="en-US" sz="1000" b="0" baseline="0">
                <a:latin typeface="Century Gothic" panose="020B0502020202020204" pitchFamily="34" charset="0"/>
              </a:rPr>
              <a:t>their financial institution. </a:t>
            </a:r>
          </a:p>
          <a:p>
            <a:endParaRPr lang="en-US" sz="1000" b="0">
              <a:solidFill>
                <a:srgbClr val="FF000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5C6A4D79-823B-49CD-B11B-9C022FE39844}" type="slidenum">
              <a:rPr lang="en-US" smtClean="0"/>
              <a:t>7</a:t>
            </a:fld>
            <a:endParaRPr lang="en-US"/>
          </a:p>
        </p:txBody>
      </p:sp>
    </p:spTree>
    <p:extLst>
      <p:ext uri="{BB962C8B-B14F-4D97-AF65-F5344CB8AC3E}">
        <p14:creationId xmlns:p14="http://schemas.microsoft.com/office/powerpoint/2010/main" val="98745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8</a:t>
            </a:fld>
            <a:endParaRPr lang="en-US"/>
          </a:p>
        </p:txBody>
      </p:sp>
    </p:spTree>
    <p:extLst>
      <p:ext uri="{BB962C8B-B14F-4D97-AF65-F5344CB8AC3E}">
        <p14:creationId xmlns:p14="http://schemas.microsoft.com/office/powerpoint/2010/main" val="1040069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2634443-F488-1445-BE4A-FE2FE04D6DE3}" type="slidenum">
              <a:rPr lang="en-US" smtClean="0"/>
              <a:t>9</a:t>
            </a:fld>
            <a:endParaRPr lang="en-US"/>
          </a:p>
        </p:txBody>
      </p:sp>
    </p:spTree>
    <p:extLst>
      <p:ext uri="{BB962C8B-B14F-4D97-AF65-F5344CB8AC3E}">
        <p14:creationId xmlns:p14="http://schemas.microsoft.com/office/powerpoint/2010/main" val="1245617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634443-F488-1445-BE4A-FE2FE04D6DE3}" type="slidenum">
              <a:rPr lang="en-US" smtClean="0"/>
              <a:t>11</a:t>
            </a:fld>
            <a:endParaRPr lang="en-US"/>
          </a:p>
        </p:txBody>
      </p:sp>
    </p:spTree>
    <p:extLst>
      <p:ext uri="{BB962C8B-B14F-4D97-AF65-F5344CB8AC3E}">
        <p14:creationId xmlns:p14="http://schemas.microsoft.com/office/powerpoint/2010/main" val="2806557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32792" y="1368542"/>
            <a:ext cx="9144000" cy="2387600"/>
          </a:xfrm>
          <a:prstGeom prst="rect">
            <a:avLst/>
          </a:prstGeom>
        </p:spPr>
        <p:txBody>
          <a:bodyPr anchor="b"/>
          <a:lstStyle>
            <a:lvl1pPr algn="ct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Subtitle 2"/>
          <p:cNvSpPr>
            <a:spLocks noGrp="1"/>
          </p:cNvSpPr>
          <p:nvPr>
            <p:ph type="subTitle" idx="1"/>
          </p:nvPr>
        </p:nvSpPr>
        <p:spPr>
          <a:xfrm>
            <a:off x="1524000" y="3857013"/>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903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286714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772400" cy="1325563"/>
          </a:xfrm>
          <a:prstGeom prst="rect">
            <a:avLst/>
          </a:prstGeom>
        </p:spPr>
        <p:txBody>
          <a:bodyPr/>
          <a:lstStyle>
            <a:lvl1pPr>
              <a:defRPr>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35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CCD163"/>
                </a:solidFill>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9861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993" y="365125"/>
            <a:ext cx="745880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sz="half" idx="1"/>
          </p:nvPr>
        </p:nvSpPr>
        <p:spPr>
          <a:xfrm>
            <a:off x="838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4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105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81400" y="356333"/>
            <a:ext cx="7773988"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500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631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81400" y="365125"/>
            <a:ext cx="7989277" cy="1325563"/>
          </a:xfrm>
          <a:prstGeom prst="rect">
            <a:avLst/>
          </a:prstGeom>
        </p:spPr>
        <p:txBody>
          <a:bodyPr/>
          <a:lstStyle>
            <a:lvl1pPr>
              <a:defRPr>
                <a:effectLst>
                  <a:outerShdw blurRad="38100" dist="38100" dir="2700000" algn="tl">
                    <a:srgbClr val="000000">
                      <a:alpha val="43137"/>
                    </a:srgbClr>
                  </a:outerShdw>
                </a:effectLst>
              </a:defRPr>
            </a:lvl1pPr>
          </a:lstStyle>
          <a:p>
            <a:r>
              <a:rPr lang="en-US"/>
              <a:t>Click to edit Master title style</a:t>
            </a:r>
          </a:p>
        </p:txBody>
      </p:sp>
    </p:spTree>
    <p:extLst>
      <p:ext uri="{BB962C8B-B14F-4D97-AF65-F5344CB8AC3E}">
        <p14:creationId xmlns:p14="http://schemas.microsoft.com/office/powerpoint/2010/main" val="373169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747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39000" y="50738"/>
            <a:ext cx="3932235"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306779" y="1493353"/>
            <a:ext cx="6172200" cy="43359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238999" y="192722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630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77665" y="200088"/>
            <a:ext cx="3932236" cy="1600200"/>
          </a:xfrm>
          <a:prstGeom prst="rect">
            <a:avLst/>
          </a:prstGeom>
        </p:spPr>
        <p:txBody>
          <a:bodyPr anchor="b"/>
          <a:lstStyle>
            <a:lvl1pPr>
              <a:defRPr sz="3200">
                <a:effectLst>
                  <a:outerShdw blurRad="38100" dist="38100" dir="2700000" algn="tl">
                    <a:srgbClr val="000000">
                      <a:alpha val="43137"/>
                    </a:srgbClr>
                  </a:outerShdw>
                </a:effectLst>
              </a:defRPr>
            </a:lvl1pPr>
          </a:lstStyle>
          <a:p>
            <a:r>
              <a:rPr lang="en-US"/>
              <a:t>Click to edit Master title style</a:t>
            </a:r>
          </a:p>
        </p:txBody>
      </p:sp>
      <p:sp>
        <p:nvSpPr>
          <p:cNvPr id="3" name="Picture Placeholder 2"/>
          <p:cNvSpPr>
            <a:spLocks noGrp="1" noChangeAspect="1"/>
          </p:cNvSpPr>
          <p:nvPr>
            <p:ph type="pic" idx="1"/>
          </p:nvPr>
        </p:nvSpPr>
        <p:spPr>
          <a:xfrm>
            <a:off x="773723" y="1473082"/>
            <a:ext cx="6368977" cy="42067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477664" y="1868244"/>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68060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mailto:success@deeptarge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hyperlink" Target="http://www.deeptarget.com/" TargetMode="Externa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44A42E-B8FE-A54A-A5EE-2BC0E5EC6468}"/>
              </a:ext>
            </a:extLst>
          </p:cNvPr>
          <p:cNvSpPr/>
          <p:nvPr userDrawn="1"/>
        </p:nvSpPr>
        <p:spPr>
          <a:xfrm>
            <a:off x="0" y="6107502"/>
            <a:ext cx="12192000" cy="750499"/>
          </a:xfrm>
          <a:prstGeom prst="rect">
            <a:avLst/>
          </a:prstGeom>
          <a:solidFill>
            <a:srgbClr val="CCD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p:nvPr>
        </p:nvSpPr>
        <p:spPr>
          <a:xfrm>
            <a:off x="838200" y="1825626"/>
            <a:ext cx="10515600" cy="41908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3"/>
          <p:cNvSpPr txBox="1">
            <a:spLocks/>
          </p:cNvSpPr>
          <p:nvPr userDrawn="1"/>
        </p:nvSpPr>
        <p:spPr>
          <a:xfrm>
            <a:off x="474444" y="6635212"/>
            <a:ext cx="4616270" cy="1710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a:latin typeface="Century Gothic" panose="020B0502020202020204" pitchFamily="34" charset="0"/>
              </a:rPr>
              <a:t>Copyright © 2020 DeepTarget Inc., All Rights Reserved</a:t>
            </a:r>
          </a:p>
        </p:txBody>
      </p:sp>
      <p:sp>
        <p:nvSpPr>
          <p:cNvPr id="14" name="Date Placeholder 3"/>
          <p:cNvSpPr txBox="1">
            <a:spLocks/>
          </p:cNvSpPr>
          <p:nvPr userDrawn="1"/>
        </p:nvSpPr>
        <p:spPr>
          <a:xfrm>
            <a:off x="1052478" y="6253742"/>
            <a:ext cx="2400300" cy="365125"/>
          </a:xfrm>
          <a:prstGeom prst="rect">
            <a:avLst/>
          </a:prstGeom>
        </p:spPr>
        <p:txBody>
          <a:bodyPr vert="horz" lIns="91440" tIns="45720" rIns="91440" bIns="45720" rtlCol="0" anchor="ctr"/>
          <a:lstStyle>
            <a:defPPr>
              <a:defRPr lang="en-US"/>
            </a:defPPr>
            <a:lvl1pPr marL="0" algn="l" defTabSz="914400" rtl="0" eaLnBrk="1" latinLnBrk="0" hangingPunct="1">
              <a:defRPr lang="en-US" sz="18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050">
                <a:latin typeface="Century Gothic" panose="020B0502020202020204" pitchFamily="34" charset="0"/>
                <a:hlinkClick r:id="rId12"/>
              </a:rPr>
              <a:t>www.deeptarget.com</a:t>
            </a:r>
            <a:r>
              <a:rPr lang="en-US" sz="1050">
                <a:latin typeface="Century Gothic" panose="020B0502020202020204" pitchFamily="34" charset="0"/>
              </a:rPr>
              <a:t>  </a:t>
            </a:r>
            <a:r>
              <a:rPr lang="en-US" sz="1400">
                <a:latin typeface="Century Gothic" panose="020B0502020202020204" pitchFamily="34" charset="0"/>
              </a:rPr>
              <a:t> </a:t>
            </a:r>
          </a:p>
        </p:txBody>
      </p:sp>
      <p:sp>
        <p:nvSpPr>
          <p:cNvPr id="15" name="Footer Placeholder 4"/>
          <p:cNvSpPr txBox="1">
            <a:spLocks/>
          </p:cNvSpPr>
          <p:nvPr userDrawn="1"/>
        </p:nvSpPr>
        <p:spPr>
          <a:xfrm>
            <a:off x="4655525" y="6278717"/>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rPr>
              <a:t> (256) 217-4055  </a:t>
            </a:r>
          </a:p>
        </p:txBody>
      </p:sp>
      <p:sp>
        <p:nvSpPr>
          <p:cNvPr id="16" name="Slide Number Placeholder 5"/>
          <p:cNvSpPr txBox="1">
            <a:spLocks/>
          </p:cNvSpPr>
          <p:nvPr userDrawn="1"/>
        </p:nvSpPr>
        <p:spPr>
          <a:xfrm>
            <a:off x="8998923" y="6255567"/>
            <a:ext cx="2400300"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b="0" i="0" u="none" strike="noStrike" kern="1200" smtClean="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latin typeface="Century Gothic" panose="020B0502020202020204" pitchFamily="34" charset="0"/>
                <a:hlinkClick r:id="rId13"/>
              </a:rPr>
              <a:t>success@deeptarget.com</a:t>
            </a:r>
            <a:r>
              <a:rPr lang="en-US" sz="1050">
                <a:latin typeface="Century Gothic" panose="020B0502020202020204" pitchFamily="34" charset="0"/>
              </a:rPr>
              <a:t>  </a:t>
            </a:r>
          </a:p>
        </p:txBody>
      </p:sp>
      <p:pic>
        <p:nvPicPr>
          <p:cNvPr id="20" name="Picture 19">
            <a:extLst>
              <a:ext uri="{FF2B5EF4-FFF2-40B4-BE49-F238E27FC236}">
                <a16:creationId xmlns:a16="http://schemas.microsoft.com/office/drawing/2014/main" id="{E95E081E-9945-5041-9CDE-8CA9E1F98FCA}"/>
              </a:ext>
            </a:extLst>
          </p:cNvPr>
          <p:cNvPicPr>
            <a:picLocks noChangeAspect="1"/>
          </p:cNvPicPr>
          <p:nvPr userDrawn="1"/>
        </p:nvPicPr>
        <p:blipFill>
          <a:blip r:embed="rId14">
            <a:clrChange>
              <a:clrFrom>
                <a:srgbClr val="FFFFFF"/>
              </a:clrFrom>
              <a:clrTo>
                <a:srgbClr val="FFFFFF">
                  <a:alpha val="0"/>
                </a:srgbClr>
              </a:clrTo>
            </a:clrChange>
          </a:blip>
          <a:stretch>
            <a:fillRect/>
          </a:stretch>
        </p:blipFill>
        <p:spPr>
          <a:xfrm>
            <a:off x="1085847" y="6278716"/>
            <a:ext cx="365125" cy="365125"/>
          </a:xfrm>
          <a:prstGeom prst="rect">
            <a:avLst/>
          </a:prstGeom>
        </p:spPr>
      </p:pic>
      <p:pic>
        <p:nvPicPr>
          <p:cNvPr id="21" name="Picture 20">
            <a:extLst>
              <a:ext uri="{FF2B5EF4-FFF2-40B4-BE49-F238E27FC236}">
                <a16:creationId xmlns:a16="http://schemas.microsoft.com/office/drawing/2014/main" id="{19E6D22F-A72A-5045-8DCF-C84DF0E444AC}"/>
              </a:ext>
            </a:extLst>
          </p:cNvPr>
          <p:cNvPicPr>
            <a:picLocks noChangeAspect="1"/>
          </p:cNvPicPr>
          <p:nvPr userDrawn="1"/>
        </p:nvPicPr>
        <p:blipFill>
          <a:blip r:embed="rId15"/>
          <a:stretch>
            <a:fillRect/>
          </a:stretch>
        </p:blipFill>
        <p:spPr>
          <a:xfrm>
            <a:off x="5274718" y="6310402"/>
            <a:ext cx="301137" cy="301752"/>
          </a:xfrm>
          <a:prstGeom prst="rect">
            <a:avLst/>
          </a:prstGeom>
        </p:spPr>
      </p:pic>
      <p:pic>
        <p:nvPicPr>
          <p:cNvPr id="22" name="Picture 21">
            <a:extLst>
              <a:ext uri="{FF2B5EF4-FFF2-40B4-BE49-F238E27FC236}">
                <a16:creationId xmlns:a16="http://schemas.microsoft.com/office/drawing/2014/main" id="{C07C96F0-C8FD-214A-A424-D29C63F6231A}"/>
              </a:ext>
            </a:extLst>
          </p:cNvPr>
          <p:cNvPicPr>
            <a:picLocks noChangeAspect="1"/>
          </p:cNvPicPr>
          <p:nvPr userDrawn="1"/>
        </p:nvPicPr>
        <p:blipFill>
          <a:blip r:embed="rId16"/>
          <a:stretch>
            <a:fillRect/>
          </a:stretch>
        </p:blipFill>
        <p:spPr>
          <a:xfrm>
            <a:off x="9174182" y="6298826"/>
            <a:ext cx="320040" cy="321865"/>
          </a:xfrm>
          <a:prstGeom prst="rect">
            <a:avLst/>
          </a:prstGeom>
        </p:spPr>
      </p:pic>
      <p:sp>
        <p:nvSpPr>
          <p:cNvPr id="23" name="Title Placeholder 1"/>
          <p:cNvSpPr>
            <a:spLocks noGrp="1"/>
          </p:cNvSpPr>
          <p:nvPr>
            <p:ph type="title"/>
          </p:nvPr>
        </p:nvSpPr>
        <p:spPr>
          <a:xfrm>
            <a:off x="3756746" y="444698"/>
            <a:ext cx="7597053" cy="1121968"/>
          </a:xfrm>
          <a:prstGeom prst="rect">
            <a:avLst/>
          </a:prstGeom>
        </p:spPr>
        <p:txBody>
          <a:bodyPr vert="horz" lIns="91440" tIns="45720" rIns="91440" bIns="45720" rtlCol="0" anchor="ctr">
            <a:normAutofit/>
          </a:bodyPr>
          <a:lstStyle/>
          <a:p>
            <a:r>
              <a:rPr lang="en-US"/>
              <a:t>Master Title</a:t>
            </a:r>
          </a:p>
        </p:txBody>
      </p:sp>
      <p:pic>
        <p:nvPicPr>
          <p:cNvPr id="2" name="Picture 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61205" y="62022"/>
            <a:ext cx="3200400" cy="1224153"/>
          </a:xfrm>
          <a:prstGeom prst="rect">
            <a:avLst/>
          </a:prstGeom>
        </p:spPr>
      </p:pic>
    </p:spTree>
    <p:extLst>
      <p:ext uri="{BB962C8B-B14F-4D97-AF65-F5344CB8AC3E}">
        <p14:creationId xmlns:p14="http://schemas.microsoft.com/office/powerpoint/2010/main" val="37593642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r" defTabSz="914400" rtl="0" eaLnBrk="1" latinLnBrk="0" hangingPunct="1">
        <a:lnSpc>
          <a:spcPct val="90000"/>
        </a:lnSpc>
        <a:spcBef>
          <a:spcPct val="0"/>
        </a:spcBef>
        <a:buNone/>
        <a:defRPr lang="en-US" sz="4400" b="1" kern="1200" spc="300" dirty="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5.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 Id="rId4" Target="../media/image4.png" Type="http://schemas.openxmlformats.org/officeDocument/2006/relationships/image"/></Relationships>
</file>

<file path=ppt/slides/_rels/slide10.xml.rels><?xml version="1.0" encoding="UTF-8" standalone="yes" ?><Relationships xmlns="http://schemas.openxmlformats.org/package/2006/relationships"><Relationship Id="rId3" Target="https://www.aba.com/news-research/research-analysis/preferred-banking-methods" TargetMode="External" Type="http://schemas.openxmlformats.org/officeDocument/2006/relationships/hyperlink"/><Relationship Id="rId2" Target="../media/image44.png" Type="http://schemas.openxmlformats.org/officeDocument/2006/relationships/image"/><Relationship Id="rId1" Target="../slideLayouts/slideLayout2.xml" Type="http://schemas.openxmlformats.org/officeDocument/2006/relationships/slideLayout"/><Relationship Id="rId4" Target="../media/image45.jpeg" Type="http://schemas.openxmlformats.org/officeDocument/2006/relationships/image"/></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arget="../media/image49.png" Type="http://schemas.openxmlformats.org/officeDocument/2006/relationships/image"/><Relationship Id="rId7" Target="../media/image53.png" Type="http://schemas.openxmlformats.org/officeDocument/2006/relationships/image"/><Relationship Id="rId2" Target="../notesSlides/notesSlide12.xml" Type="http://schemas.openxmlformats.org/officeDocument/2006/relationships/notesSlide"/><Relationship Id="rId1" Target="../slideLayouts/slideLayout2.xml" Type="http://schemas.openxmlformats.org/officeDocument/2006/relationships/slideLayout"/><Relationship Id="rId6" Target="../media/image52.jpeg" Type="http://schemas.openxmlformats.org/officeDocument/2006/relationships/image"/><Relationship Id="rId5" Target="../media/image51.jpeg" Type="http://schemas.openxmlformats.org/officeDocument/2006/relationships/image"/><Relationship Id="rId4" Target="../media/image50.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arget="../media/image57.jpeg" Type="http://schemas.openxmlformats.org/officeDocument/2006/relationships/image"/><Relationship Id="rId1" Target="../slideLayouts/slideLayout8.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53.png" Type="http://schemas.openxmlformats.org/officeDocument/2006/relationships/image"/><Relationship Id="rId2" Target="../media/image58.png" Type="http://schemas.openxmlformats.org/officeDocument/2006/relationships/image"/><Relationship Id="rId1" Target="../slideLayouts/slideLayout2.xml" Type="http://schemas.openxmlformats.org/officeDocument/2006/relationships/slideLayout"/></Relationships>
</file>

<file path=ppt/slides/_rels/slide18.xml.rels><?xml version="1.0" encoding="UTF-8" standalone="yes" ?><Relationships xmlns="http://schemas.openxmlformats.org/package/2006/relationships"><Relationship Id="rId3" Target="../media/image48.jpeg" Type="http://schemas.openxmlformats.org/officeDocument/2006/relationships/image"/><Relationship Id="rId2" Target="../notesSlides/notesSlide14.xml" Type="http://schemas.openxmlformats.org/officeDocument/2006/relationships/notesSlide"/><Relationship Id="rId1" Target="../slideLayouts/slideLayout6.xml" Type="http://schemas.openxmlformats.org/officeDocument/2006/relationships/slideLayout"/><Relationship Id="rId4" Target="../media/image59.jpeg" Type="http://schemas.openxmlformats.org/officeDocument/2006/relationships/image"/></Relationships>
</file>

<file path=ppt/slides/_rels/slide19.xml.rels><?xml version="1.0" encoding="UTF-8" standalone="yes" ?><Relationships xmlns="http://schemas.openxmlformats.org/package/2006/relationships"><Relationship Id="rId3" Target="../media/image49.png" Type="http://schemas.openxmlformats.org/officeDocument/2006/relationships/image"/><Relationship Id="rId2" Target="../notesSlides/notesSlide15.xml" Type="http://schemas.openxmlformats.org/officeDocument/2006/relationships/notesSlide"/><Relationship Id="rId1" Target="../slideLayouts/slideLayout6.xml" Type="http://schemas.openxmlformats.org/officeDocument/2006/relationships/slideLayout"/><Relationship Id="rId5" Target="../media/image61.jpeg" Type="http://schemas.openxmlformats.org/officeDocument/2006/relationships/image"/><Relationship Id="rId4" Target="../media/image60.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arget="../media/image53.png" Type="http://schemas.openxmlformats.org/officeDocument/2006/relationships/image"/><Relationship Id="rId3" Target="../media/image62.png" Type="http://schemas.openxmlformats.org/officeDocument/2006/relationships/image"/><Relationship Id="rId7" Target="../media/image66.jpeg" Type="http://schemas.openxmlformats.org/officeDocument/2006/relationships/image"/><Relationship Id="rId2" Target="../notesSlides/notesSlide16.xml" Type="http://schemas.openxmlformats.org/officeDocument/2006/relationships/notesSlide"/><Relationship Id="rId1" Target="../slideLayouts/slideLayout6.xml" Type="http://schemas.openxmlformats.org/officeDocument/2006/relationships/slideLayout"/><Relationship Id="rId6" Target="../media/image65.jpeg" Type="http://schemas.openxmlformats.org/officeDocument/2006/relationships/image"/><Relationship Id="rId5" Target="../media/image64.jpeg" Type="http://schemas.openxmlformats.org/officeDocument/2006/relationships/image"/><Relationship Id="rId4" Target="../media/image63.jpeg" Type="http://schemas.openxmlformats.org/officeDocument/2006/relationships/image"/></Relationships>
</file>

<file path=ppt/slides/_rels/slide21.xml.rels><?xml version="1.0" encoding="UTF-8" standalone="yes" ?><Relationships xmlns="http://schemas.openxmlformats.org/package/2006/relationships"><Relationship Id="rId8" Target="../media/image41.png" Type="http://schemas.openxmlformats.org/officeDocument/2006/relationships/image"/><Relationship Id="rId3" Target="../media/image67.wmf" Type="http://schemas.openxmlformats.org/officeDocument/2006/relationships/image"/><Relationship Id="rId7" Target="../media/image69.jpeg" Type="http://schemas.openxmlformats.org/officeDocument/2006/relationships/image"/><Relationship Id="rId2" Target="../notesSlides/notesSlide17.xml" Type="http://schemas.openxmlformats.org/officeDocument/2006/relationships/notesSlide"/><Relationship Id="rId1" Target="../slideLayouts/slideLayout6.xml" Type="http://schemas.openxmlformats.org/officeDocument/2006/relationships/slideLayout"/><Relationship Id="rId6" Target="../media/image61.jpeg" Type="http://schemas.openxmlformats.org/officeDocument/2006/relationships/image"/><Relationship Id="rId5" Target="../media/image68.jpeg" Type="http://schemas.openxmlformats.org/officeDocument/2006/relationships/image"/><Relationship Id="rId10" Target="../media/image71.jpeg" Type="http://schemas.openxmlformats.org/officeDocument/2006/relationships/image"/><Relationship Id="rId4" Target="../media/image65.jpeg" Type="http://schemas.openxmlformats.org/officeDocument/2006/relationships/image"/><Relationship Id="rId9" Target="../media/image70.jpeg" Type="http://schemas.openxmlformats.org/officeDocument/2006/relationships/image"/></Relationships>
</file>

<file path=ppt/slides/_rels/slide22.xml.rels><?xml version="1.0" encoding="UTF-8" standalone="yes" ?><Relationships xmlns="http://schemas.openxmlformats.org/package/2006/relationships"><Relationship Id="rId3" Target="../media/image72.png" Type="http://schemas.openxmlformats.org/officeDocument/2006/relationships/image"/><Relationship Id="rId2" Target="../notesSlides/notesSlide18.xml" Type="http://schemas.openxmlformats.org/officeDocument/2006/relationships/notesSlide"/><Relationship Id="rId1" Target="../slideLayouts/slideLayout6.xml" Type="http://schemas.openxmlformats.org/officeDocument/2006/relationships/slideLayout"/><Relationship Id="rId6" Target="../media/image75.jpeg" Type="http://schemas.openxmlformats.org/officeDocument/2006/relationships/image"/><Relationship Id="rId5" Target="../media/image74.png" Type="http://schemas.openxmlformats.org/officeDocument/2006/relationships/image"/><Relationship Id="rId4" Target="../media/image73.jpeg" Type="http://schemas.openxmlformats.org/officeDocument/2006/relationships/image"/></Relationships>
</file>

<file path=ppt/slides/_rels/slide23.xml.rels><?xml version="1.0" encoding="UTF-8" standalone="yes" ?><Relationships xmlns="http://schemas.openxmlformats.org/package/2006/relationships"><Relationship Id="rId3" Target="../media/image76.jpeg" Type="http://schemas.openxmlformats.org/officeDocument/2006/relationships/image"/><Relationship Id="rId2" Target="../notesSlides/notesSlide19.xml" Type="http://schemas.openxmlformats.org/officeDocument/2006/relationships/notesSlide"/><Relationship Id="rId1" Target="../slideLayouts/slideLayout2.xml" Type="http://schemas.openxmlformats.org/officeDocument/2006/relationships/slideLayout"/><Relationship Id="rId4" Target="../media/image77.png" Type="http://schemas.openxmlformats.org/officeDocument/2006/relationships/image"/></Relationships>
</file>

<file path=ppt/slides/_rels/slide24.xml.rels><?xml version="1.0" encoding="UTF-8" standalone="yes" ?><Relationships xmlns="http://schemas.openxmlformats.org/package/2006/relationships"><Relationship Id="rId3" Target="../media/image78.jpeg" Type="http://schemas.openxmlformats.org/officeDocument/2006/relationships/image"/><Relationship Id="rId2" Target="../notesSlides/notesSlide20.xml" Type="http://schemas.openxmlformats.org/officeDocument/2006/relationships/notesSlide"/><Relationship Id="rId1" Target="../slideLayouts/slideLayout6.xml" Type="http://schemas.openxmlformats.org/officeDocument/2006/relationships/slideLayout"/><Relationship Id="rId5" Target="https://youtu.be/YT3iIdFj57s" TargetMode="External" Type="http://schemas.openxmlformats.org/officeDocument/2006/relationships/hyperlink"/><Relationship Id="rId4" Target="../media/image79.pn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arget="../media/image86.jpeg" Type="http://schemas.openxmlformats.org/officeDocument/2006/relationships/image"/><Relationship Id="rId1" Target="../slideLayouts/slideLayout3.xml" Type="http://schemas.openxmlformats.org/officeDocument/2006/relationships/slideLayout"/></Relationships>
</file>

<file path=ppt/slides/_rels/slide33.xml.rels><?xml version="1.0" encoding="UTF-8" standalone="yes" ?><Relationships xmlns="http://schemas.openxmlformats.org/package/2006/relationships"><Relationship Id="rId8" Target="../media/image92.jpeg" Type="http://schemas.openxmlformats.org/officeDocument/2006/relationships/image"/><Relationship Id="rId3" Target="../media/image87.png" Type="http://schemas.openxmlformats.org/officeDocument/2006/relationships/image"/><Relationship Id="rId7" Target="../media/image91.jpeg" Type="http://schemas.openxmlformats.org/officeDocument/2006/relationships/image"/><Relationship Id="rId2" Target="../notesSlides/notesSlide27.xml" Type="http://schemas.openxmlformats.org/officeDocument/2006/relationships/notesSlide"/><Relationship Id="rId1" Target="../slideLayouts/slideLayout6.xml" Type="http://schemas.openxmlformats.org/officeDocument/2006/relationships/slideLayout"/><Relationship Id="rId6" Target="../media/image90.jpeg" Type="http://schemas.openxmlformats.org/officeDocument/2006/relationships/image"/><Relationship Id="rId5" Target="../media/image89.jpeg" Type="http://schemas.openxmlformats.org/officeDocument/2006/relationships/image"/><Relationship Id="rId4" Target="../media/image88.jpeg" Type="http://schemas.openxmlformats.org/officeDocument/2006/relationships/image"/></Relationships>
</file>

<file path=ppt/slides/_rels/slide34.xml.rels><?xml version="1.0" encoding="UTF-8" standalone="yes" ?><Relationships xmlns="http://schemas.openxmlformats.org/package/2006/relationships"><Relationship Id="rId3" Target="../media/image88.jpeg" Type="http://schemas.openxmlformats.org/officeDocument/2006/relationships/image"/><Relationship Id="rId7" Target="../media/image90.jpeg" Type="http://schemas.openxmlformats.org/officeDocument/2006/relationships/image"/><Relationship Id="rId2" Target="../media/image93.png" Type="http://schemas.openxmlformats.org/officeDocument/2006/relationships/image"/><Relationship Id="rId1" Target="../slideLayouts/slideLayout2.xml" Type="http://schemas.openxmlformats.org/officeDocument/2006/relationships/slideLayout"/><Relationship Id="rId6" Target="../media/image89.jpeg" Type="http://schemas.openxmlformats.org/officeDocument/2006/relationships/image"/><Relationship Id="rId5" Target="../media/image91.jpeg" Type="http://schemas.openxmlformats.org/officeDocument/2006/relationships/image"/><Relationship Id="rId4" Target="../media/image92.jpeg" Type="http://schemas.openxmlformats.org/officeDocument/2006/relationships/image"/></Relationships>
</file>

<file path=ppt/slides/_rels/slide35.xml.rels><?xml version="1.0" encoding="UTF-8" standalone="yes" ?><Relationships xmlns="http://schemas.openxmlformats.org/package/2006/relationships"><Relationship Id="rId3" Target="../media/image94.jpeg" Type="http://schemas.openxmlformats.org/officeDocument/2006/relationships/image"/><Relationship Id="rId7" Target="../media/image90.jpeg" Type="http://schemas.openxmlformats.org/officeDocument/2006/relationships/image"/><Relationship Id="rId2" Target="../notesSlides/notesSlide28.xml" Type="http://schemas.openxmlformats.org/officeDocument/2006/relationships/notesSlide"/><Relationship Id="rId1" Target="../slideLayouts/slideLayout2.xml" Type="http://schemas.openxmlformats.org/officeDocument/2006/relationships/slideLayout"/><Relationship Id="rId6" Target="../media/image89.jpeg" Type="http://schemas.openxmlformats.org/officeDocument/2006/relationships/image"/><Relationship Id="rId5" Target="../media/image96.jpeg" Type="http://schemas.openxmlformats.org/officeDocument/2006/relationships/image"/><Relationship Id="rId4" Target="../media/image95.jpeg" Type="http://schemas.openxmlformats.org/officeDocument/2006/relationships/image"/></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arget="../media/image98.png" Type="http://schemas.openxmlformats.org/officeDocument/2006/relationships/image"/><Relationship Id="rId7" Target="../media/hdphoto1.wdp" Type="http://schemas.microsoft.com/office/2007/relationships/hdphoto"/><Relationship Id="rId2" Target="../notesSlides/notesSlide30.xml" Type="http://schemas.openxmlformats.org/officeDocument/2006/relationships/notesSlide"/><Relationship Id="rId1" Target="../slideLayouts/slideLayout6.xml" Type="http://schemas.openxmlformats.org/officeDocument/2006/relationships/slideLayout"/><Relationship Id="rId6" Target="../media/image101.jpeg" Type="http://schemas.openxmlformats.org/officeDocument/2006/relationships/image"/><Relationship Id="rId5" Target="../media/image100.jpeg" Type="http://schemas.openxmlformats.org/officeDocument/2006/relationships/image"/><Relationship Id="rId4" Target="../media/image99.jpeg" Type="http://schemas.openxmlformats.org/officeDocument/2006/relationships/image"/></Relationships>
</file>

<file path=ppt/slides/_rels/slide38.xml.rels><?xml version="1.0" encoding="UTF-8" standalone="yes" ?><Relationships xmlns="http://schemas.openxmlformats.org/package/2006/relationships"><Relationship Id="rId3" Target="../media/image102.jpeg" Type="http://schemas.openxmlformats.org/officeDocument/2006/relationships/image"/><Relationship Id="rId2" Target="../notesSlides/notesSlide31.xml" Type="http://schemas.openxmlformats.org/officeDocument/2006/relationships/notesSlide"/><Relationship Id="rId1" Target="../slideLayouts/slideLayout7.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103.png" Type="http://schemas.openxmlformats.org/officeDocument/2006/relationships/image"/><Relationship Id="rId2" Target="../notesSlides/notesSlide32.xml" Type="http://schemas.openxmlformats.org/officeDocument/2006/relationships/notesSlide"/><Relationship Id="rId1" Target="../slideLayouts/slideLayout6.xml" Type="http://schemas.openxmlformats.org/officeDocument/2006/relationships/slideLayout"/><Relationship Id="rId5" Target="../media/image104.jpeg" Type="http://schemas.openxmlformats.org/officeDocument/2006/relationships/image"/><Relationship Id="rId4" Target="../media/hdphoto2.wdp" Type="http://schemas.microsoft.com/office/2007/relationships/hdphoto"/></Relationships>
</file>

<file path=ppt/slides/_rels/slide4.xml.rels><?xml version="1.0" encoding="UTF-8" standalone="yes" ?><Relationships xmlns="http://schemas.openxmlformats.org/package/2006/relationships"><Relationship Id="rId8" Target="../media/image13.gif" Type="http://schemas.openxmlformats.org/officeDocument/2006/relationships/image"/><Relationship Id="rId13" Target="../media/image18.png" Type="http://schemas.openxmlformats.org/officeDocument/2006/relationships/image"/><Relationship Id="rId18" Target="../media/image23.jpeg" Type="http://schemas.openxmlformats.org/officeDocument/2006/relationships/image"/><Relationship Id="rId3" Target="../media/image8.jpeg" Type="http://schemas.openxmlformats.org/officeDocument/2006/relationships/image"/><Relationship Id="rId7" Target="../media/image12.jpeg" Type="http://schemas.openxmlformats.org/officeDocument/2006/relationships/image"/><Relationship Id="rId12" Target="../media/image17.jpeg" Type="http://schemas.openxmlformats.org/officeDocument/2006/relationships/image"/><Relationship Id="rId17" Target="../media/image22.svg" Type="http://schemas.openxmlformats.org/officeDocument/2006/relationships/image"/><Relationship Id="rId2" Target="../notesSlides/notesSlide4.xml" Type="http://schemas.openxmlformats.org/officeDocument/2006/relationships/notesSlide"/><Relationship Id="rId16" Target="../media/image21.png" Type="http://schemas.openxmlformats.org/officeDocument/2006/relationships/image"/><Relationship Id="rId20" Target="../media/image25.png" Type="http://schemas.openxmlformats.org/officeDocument/2006/relationships/image"/><Relationship Id="rId1" Target="../slideLayouts/slideLayout2.xml" Type="http://schemas.openxmlformats.org/officeDocument/2006/relationships/slideLayout"/><Relationship Id="rId6" Target="../media/image11.gif" Type="http://schemas.openxmlformats.org/officeDocument/2006/relationships/image"/><Relationship Id="rId11" Target="../media/image16.jpeg" Type="http://schemas.openxmlformats.org/officeDocument/2006/relationships/image"/><Relationship Id="rId5" Target="../media/image10.gif" Type="http://schemas.openxmlformats.org/officeDocument/2006/relationships/image"/><Relationship Id="rId15" Target="../media/image20.jpeg" Type="http://schemas.openxmlformats.org/officeDocument/2006/relationships/image"/><Relationship Id="rId10" Target="../media/image15.jpeg" Type="http://schemas.openxmlformats.org/officeDocument/2006/relationships/image"/><Relationship Id="rId19" Target="../media/image24.jpeg" Type="http://schemas.openxmlformats.org/officeDocument/2006/relationships/image"/><Relationship Id="rId4" Target="../media/image9.gif" Type="http://schemas.openxmlformats.org/officeDocument/2006/relationships/image"/><Relationship Id="rId9" Target="../media/image14.jpeg" Type="http://schemas.openxmlformats.org/officeDocument/2006/relationships/image"/><Relationship Id="rId14" Target="../media/image19.png" Type="http://schemas.openxmlformats.org/officeDocument/2006/relationships/image"/></Relationships>
</file>

<file path=ppt/slides/_rels/slide40.xml.rels><?xml version="1.0" encoding="UTF-8" standalone="yes" ?><Relationships xmlns="http://schemas.openxmlformats.org/package/2006/relationships"><Relationship Id="rId3" Target="../media/image105.png" Type="http://schemas.openxmlformats.org/officeDocument/2006/relationships/image"/><Relationship Id="rId2" Target="../notesSlides/notesSlide33.xml" Type="http://schemas.openxmlformats.org/officeDocument/2006/relationships/notesSlide"/><Relationship Id="rId1" Target="../slideLayouts/slideLayout6.xml" Type="http://schemas.openxmlformats.org/officeDocument/2006/relationships/slideLayout"/><Relationship Id="rId5" Target="../media/image107.jpeg" Type="http://schemas.openxmlformats.org/officeDocument/2006/relationships/image"/><Relationship Id="rId4" Target="../media/image106.jpeg" Type="http://schemas.openxmlformats.org/officeDocument/2006/relationships/image"/></Relationships>
</file>

<file path=ppt/slides/_rels/slide41.xml.rels><?xml version="1.0" encoding="UTF-8" standalone="yes" ?><Relationships xmlns="http://schemas.openxmlformats.org/package/2006/relationships"><Relationship Id="rId8" Target="../media/hdphoto3.wdp" Type="http://schemas.microsoft.com/office/2007/relationships/hdphoto"/><Relationship Id="rId3" Target="../media/image108.jpeg" Type="http://schemas.openxmlformats.org/officeDocument/2006/relationships/image"/><Relationship Id="rId7" Target="../media/image112.png" Type="http://schemas.openxmlformats.org/officeDocument/2006/relationships/image"/><Relationship Id="rId2" Target="../notesSlides/notesSlide34.xml" Type="http://schemas.openxmlformats.org/officeDocument/2006/relationships/notesSlide"/><Relationship Id="rId1" Target="../slideLayouts/slideLayout3.xml" Type="http://schemas.openxmlformats.org/officeDocument/2006/relationships/slideLayout"/><Relationship Id="rId6" Target="../media/image111.png" Type="http://schemas.openxmlformats.org/officeDocument/2006/relationships/image"/><Relationship Id="rId5" Target="../media/image110.jpeg" Type="http://schemas.openxmlformats.org/officeDocument/2006/relationships/image"/><Relationship Id="rId4" Target="../media/image109.jpeg" Type="http://schemas.openxmlformats.org/officeDocument/2006/relationships/image"/></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arget="../media/image5.jpeg" Type="http://schemas.openxmlformats.org/officeDocument/2006/relationships/image"/><Relationship Id="rId2" Target="../notesSlides/notesSlide40.xml" Type="http://schemas.openxmlformats.org/officeDocument/2006/relationships/notesSlide"/><Relationship Id="rId1" Target="../slideLayouts/slideLayout1.xml" Type="http://schemas.openxmlformats.org/officeDocument/2006/relationships/slideLayout"/><Relationship Id="rId4" Target="../media/image4.png" Type="http://schemas.openxmlformats.org/officeDocument/2006/relationships/image"/></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arget="../media/image32.png" Type="http://schemas.openxmlformats.org/officeDocument/2006/relationships/image"/><Relationship Id="rId3" Target="../media/image27.jpeg" Type="http://schemas.openxmlformats.org/officeDocument/2006/relationships/image"/><Relationship Id="rId7" Target="../media/image31.png" Type="http://schemas.openxmlformats.org/officeDocument/2006/relationships/image"/><Relationship Id="rId2" Target="../notesSlides/notesSlide5.xml" Type="http://schemas.openxmlformats.org/officeDocument/2006/relationships/notesSlide"/><Relationship Id="rId1" Target="../slideLayouts/slideLayout2.xml" Type="http://schemas.openxmlformats.org/officeDocument/2006/relationships/slideLayout"/><Relationship Id="rId6" Target="../media/image30.png" Type="http://schemas.openxmlformats.org/officeDocument/2006/relationships/image"/><Relationship Id="rId5" Target="../media/image29.png" Type="http://schemas.openxmlformats.org/officeDocument/2006/relationships/image"/><Relationship Id="rId4" Target="../media/image28.png" Type="http://schemas.openxmlformats.org/officeDocument/2006/relationships/image"/><Relationship Id="rId9" Target="../media/image33.png" Type="http://schemas.openxmlformats.org/officeDocument/2006/relationships/image"/></Relationships>
</file>

<file path=ppt/slides/_rels/slide7.xml.rels><?xml version="1.0" encoding="UTF-8" standalone="yes" ?><Relationships xmlns="http://schemas.openxmlformats.org/package/2006/relationships"><Relationship Id="rId3" Target="../media/image34.jpeg" Type="http://schemas.openxmlformats.org/officeDocument/2006/relationships/image"/><Relationship Id="rId7" Target="../media/image38.png" Type="http://schemas.openxmlformats.org/officeDocument/2006/relationships/image"/><Relationship Id="rId2" Target="../notesSlides/notesSlide6.xml" Type="http://schemas.openxmlformats.org/officeDocument/2006/relationships/notesSlide"/><Relationship Id="rId1" Target="../slideLayouts/slideLayout7.xml" Type="http://schemas.openxmlformats.org/officeDocument/2006/relationships/slideLayout"/><Relationship Id="rId6" Target="../media/image37.png" Type="http://schemas.openxmlformats.org/officeDocument/2006/relationships/image"/><Relationship Id="rId5" Target="../media/image36.png" Type="http://schemas.openxmlformats.org/officeDocument/2006/relationships/image"/><Relationship Id="rId4" Target="../media/image35.png" Type="http://schemas.openxmlformats.org/officeDocument/2006/relationships/image"/></Relationships>
</file>

<file path=ppt/slides/_rels/slide8.xml.rels><?xml version="1.0" encoding="UTF-8" standalone="yes" ?><Relationships xmlns="http://schemas.openxmlformats.org/package/2006/relationships"><Relationship Id="rId3" Target="../media/image39.jpeg" Type="http://schemas.openxmlformats.org/officeDocument/2006/relationships/image"/><Relationship Id="rId2" Target="../notesSlides/notesSlide7.xml" Type="http://schemas.openxmlformats.org/officeDocument/2006/relationships/notesSlide"/><Relationship Id="rId1" Target="../slideLayouts/slideLayout2.xml" Type="http://schemas.openxmlformats.org/officeDocument/2006/relationships/slideLayout"/><Relationship Id="rId5" Target="../media/image41.png" Type="http://schemas.openxmlformats.org/officeDocument/2006/relationships/image"/><Relationship Id="rId4" Target="../media/image40.jpeg" Type="http://schemas.openxmlformats.org/officeDocument/2006/relationships/image"/></Relationships>
</file>

<file path=ppt/slides/_rels/slide9.xml.rels><?xml version="1.0" encoding="UTF-8" standalone="yes" ?><Relationships xmlns="http://schemas.openxmlformats.org/package/2006/relationships"><Relationship Id="rId3" Target="../media/image42.jpeg" Type="http://schemas.openxmlformats.org/officeDocument/2006/relationships/image"/><Relationship Id="rId2" Target="../notesSlides/notesSlide8.xml" Type="http://schemas.openxmlformats.org/officeDocument/2006/relationships/notesSlide"/><Relationship Id="rId1" Target="../slideLayouts/slideLayout2.xml" Type="http://schemas.openxmlformats.org/officeDocument/2006/relationships/slideLayout"/><Relationship Id="rId4" Target="../media/image43.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076"/>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5"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26" name="Straight Connector 25">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sp>
        <p:nvSpPr>
          <p:cNvPr id="4" name="Title 3"/>
          <p:cNvSpPr>
            <a:spLocks noGrp="1"/>
          </p:cNvSpPr>
          <p:nvPr>
            <p:ph type="ctrTitle"/>
          </p:nvPr>
        </p:nvSpPr>
        <p:spPr>
          <a:xfrm>
            <a:off x="629641" y="1359265"/>
            <a:ext cx="4564478" cy="2061774"/>
          </a:xfrm>
        </p:spPr>
        <p:txBody>
          <a:bodyPr anchor="t">
            <a:noAutofit/>
          </a:bodyPr>
          <a:lstStyle/>
          <a:p>
            <a:pPr>
              <a:lnSpc>
                <a:spcPct val="100000"/>
              </a:lnSpc>
            </a:pPr>
            <a:r>
              <a:rPr lang="en-US" sz="3200"/>
              <a:t>Growing Customer Relationships with Personalized Experiences</a:t>
            </a:r>
            <a:br>
              <a:rPr lang="en-US" sz="3200"/>
            </a:br>
            <a:endParaRPr lang="en-US" sz="3200" i="1">
              <a:ea typeface="+mn-ea"/>
              <a:cs typeface="+mn-cs"/>
            </a:endParaRPr>
          </a:p>
        </p:txBody>
      </p:sp>
      <p:cxnSp>
        <p:nvCxnSpPr>
          <p:cNvPr id="54" name="Straight Connector 53">
            <a:extLst>
              <a:ext uri="{FF2B5EF4-FFF2-40B4-BE49-F238E27FC236}">
                <a16:creationId xmlns:a16="http://schemas.microsoft.com/office/drawing/2014/main" id="{90CA228F-98DF-49C4-9649-32D7199CC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800" y="1141470"/>
            <a:ext cx="4413319"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1E370F4-6FE2-45A6-AC8E-CCB1A8AE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7888" y="160818"/>
            <a:ext cx="5079783" cy="326743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ubtitle 5"/>
          <p:cNvSpPr>
            <a:spLocks noGrp="1"/>
          </p:cNvSpPr>
          <p:nvPr>
            <p:ph type="subTitle" idx="1"/>
          </p:nvPr>
        </p:nvSpPr>
        <p:spPr>
          <a:xfrm>
            <a:off x="5552820" y="300251"/>
            <a:ext cx="4640744" cy="3026107"/>
          </a:xfrm>
        </p:spPr>
        <p:txBody>
          <a:bodyPr anchor="ctr">
            <a:normAutofit/>
          </a:bodyPr>
          <a:lstStyle/>
          <a:p>
            <a:r>
              <a:rPr lang="en-US" b="1" i="1">
                <a:latin typeface="Bradley Hand ITC" panose="03070402050302030203" pitchFamily="66" charset="0"/>
              </a:rPr>
              <a:t>Transform a marketing cost center into a profit hub</a:t>
            </a:r>
            <a:endParaRPr lang="en-US" b="1" spc="300">
              <a:latin typeface="Bradley Hand ITC" panose="03070402050302030203" pitchFamily="66" charset="0"/>
              <a:ea typeface="+mj-ea"/>
              <a:cs typeface="+mj-cs"/>
            </a:endParaRPr>
          </a:p>
        </p:txBody>
      </p:sp>
      <p:sp>
        <p:nvSpPr>
          <p:cNvPr id="58"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472C4"/>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B194860-3026-42EA-B89A-B5788BFFFBD9}"/>
              </a:ext>
            </a:extLst>
          </p:cNvPr>
          <p:cNvPicPr>
            <a:picLocks noChangeAspect="1"/>
          </p:cNvPicPr>
          <p:nvPr/>
        </p:nvPicPr>
        <p:blipFill>
          <a:blip r:embed="rId3"/>
          <a:stretch>
            <a:fillRect/>
          </a:stretch>
        </p:blipFill>
        <p:spPr>
          <a:xfrm>
            <a:off x="706584" y="3565194"/>
            <a:ext cx="4111519" cy="31686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889" y="3556092"/>
            <a:ext cx="5072560" cy="1940253"/>
          </a:xfrm>
          <a:prstGeom prst="rect">
            <a:avLst/>
          </a:prstGeom>
        </p:spPr>
      </p:pic>
      <p:sp>
        <p:nvSpPr>
          <p:cNvPr id="18" name="Rectangle 17"/>
          <p:cNvSpPr/>
          <p:nvPr/>
        </p:nvSpPr>
        <p:spPr>
          <a:xfrm>
            <a:off x="19345" y="5359644"/>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Subtitle 2">
            <a:extLst>
              <a:ext uri="{FF2B5EF4-FFF2-40B4-BE49-F238E27FC236}">
                <a16:creationId xmlns:a16="http://schemas.microsoft.com/office/drawing/2014/main" id="{A347AD3E-D590-4DBE-9D5E-C9A3CE312C3E}"/>
              </a:ext>
            </a:extLst>
          </p:cNvPr>
          <p:cNvSpPr txBox="1">
            <a:spLocks/>
          </p:cNvSpPr>
          <p:nvPr/>
        </p:nvSpPr>
        <p:spPr>
          <a:xfrm>
            <a:off x="6537883" y="5695805"/>
            <a:ext cx="3029303" cy="815122"/>
          </a:xfrm>
          <a:prstGeom prst="rect">
            <a:avLst/>
          </a:prstGeom>
          <a:solidFill>
            <a:srgbClr val="CCD163"/>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nSpc>
                <a:spcPct val="160000"/>
              </a:lnSpc>
            </a:pPr>
            <a:r>
              <a:rPr lang="en-US" b="1" i="1">
                <a:solidFill>
                  <a:srgbClr val="C00000"/>
                </a:solidFill>
                <a:latin typeface="Century Gothic" panose="020B0502020202020204" pitchFamily="34" charset="0"/>
              </a:rPr>
              <a:t>[Prospect Name/Logo]     </a:t>
            </a:r>
          </a:p>
        </p:txBody>
      </p:sp>
    </p:spTree>
    <p:extLst>
      <p:ext uri="{BB962C8B-B14F-4D97-AF65-F5344CB8AC3E}">
        <p14:creationId xmlns:p14="http://schemas.microsoft.com/office/powerpoint/2010/main" val="4105292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1337" y="0"/>
            <a:ext cx="5546398" cy="5943600"/>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0" y="6192982"/>
            <a:ext cx="6414654" cy="304511"/>
          </a:xfrm>
        </p:spPr>
        <p:txBody>
          <a:bodyPr>
            <a:normAutofit/>
          </a:bodyPr>
          <a:lstStyle/>
          <a:p>
            <a:pPr marL="0" indent="0">
              <a:buNone/>
            </a:pPr>
            <a:r>
              <a:rPr lang="en-US" sz="800" i="1"/>
              <a:t>Source: </a:t>
            </a:r>
            <a:r>
              <a:rPr lang="en-US" sz="800">
                <a:hlinkClick r:id="rId3"/>
              </a:rPr>
              <a:t>https://www.aba.com/news-research/research-analysis/preferred-banking-methods</a:t>
            </a:r>
            <a:endParaRPr lang="en-US" sz="800" i="1"/>
          </a:p>
        </p:txBody>
      </p:sp>
      <p:pic>
        <p:nvPicPr>
          <p:cNvPr id="6" name="Picture 5"/>
          <p:cNvPicPr>
            <a:picLocks noChangeAspect="1"/>
          </p:cNvPicPr>
          <p:nvPr/>
        </p:nvPicPr>
        <p:blipFill>
          <a:blip r:embed="rId4"/>
          <a:stretch>
            <a:fillRect/>
          </a:stretch>
        </p:blipFill>
        <p:spPr>
          <a:xfrm>
            <a:off x="6372042" y="0"/>
            <a:ext cx="5447117"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00358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90E5556-A8AA-4AE9-8536-4DC73CF834E3}"/>
              </a:ext>
            </a:extLst>
          </p:cNvPr>
          <p:cNvPicPr>
            <a:picLocks noChangeAspect="1"/>
          </p:cNvPicPr>
          <p:nvPr/>
        </p:nvPicPr>
        <p:blipFill>
          <a:blip r:embed="rId3"/>
          <a:stretch>
            <a:fillRect/>
          </a:stretch>
        </p:blipFill>
        <p:spPr>
          <a:xfrm>
            <a:off x="2172715" y="643467"/>
            <a:ext cx="7846570" cy="5571065"/>
          </a:xfrm>
          <a:prstGeom prst="rect">
            <a:avLst/>
          </a:prstGeom>
          <a:solidFill>
            <a:srgbClr val="FFFFFF"/>
          </a:solidFill>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93413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7D4E3AF-3F23-F74F-A93A-6FA939FB401C}"/>
              </a:ext>
            </a:extLst>
          </p:cNvPr>
          <p:cNvSpPr>
            <a:spLocks noGrp="1"/>
          </p:cNvSpPr>
          <p:nvPr>
            <p:ph type="title"/>
          </p:nvPr>
        </p:nvSpPr>
        <p:spPr>
          <a:xfrm>
            <a:off x="4349884" y="52266"/>
            <a:ext cx="7772400" cy="1325563"/>
          </a:xfrm>
        </p:spPr>
        <p:txBody>
          <a:bodyPr/>
          <a:lstStyle/>
          <a:p>
            <a:pPr algn="ctr"/>
            <a:r>
              <a:rPr lang="en-US"/>
              <a:t>The Ideal Solution</a:t>
            </a:r>
          </a:p>
        </p:txBody>
      </p:sp>
      <p:graphicFrame>
        <p:nvGraphicFramePr>
          <p:cNvPr id="5" name="Content Placeholder 4">
            <a:extLst>
              <a:ext uri="{FF2B5EF4-FFF2-40B4-BE49-F238E27FC236}">
                <a16:creationId xmlns:a16="http://schemas.microsoft.com/office/drawing/2014/main" id="{95738A3D-FFAA-644F-90D3-196F0776FB9F}"/>
              </a:ext>
            </a:extLst>
          </p:cNvPr>
          <p:cNvGraphicFramePr>
            <a:graphicFrameLocks noGrp="1"/>
          </p:cNvGraphicFramePr>
          <p:nvPr>
            <p:ph idx="1"/>
          </p:nvPr>
        </p:nvGraphicFramePr>
        <p:xfrm>
          <a:off x="-1" y="1347596"/>
          <a:ext cx="12192000" cy="5461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92319037"/>
                    </a:ext>
                  </a:extLst>
                </a:gridCol>
                <a:gridCol w="4064000">
                  <a:extLst>
                    <a:ext uri="{9D8B030D-6E8A-4147-A177-3AD203B41FA5}">
                      <a16:colId xmlns:a16="http://schemas.microsoft.com/office/drawing/2014/main" val="376884599"/>
                    </a:ext>
                  </a:extLst>
                </a:gridCol>
                <a:gridCol w="4064000">
                  <a:extLst>
                    <a:ext uri="{9D8B030D-6E8A-4147-A177-3AD203B41FA5}">
                      <a16:colId xmlns:a16="http://schemas.microsoft.com/office/drawing/2014/main" val="3222409541"/>
                    </a:ext>
                  </a:extLst>
                </a:gridCol>
              </a:tblGrid>
              <a:tr h="546100">
                <a:tc>
                  <a:txBody>
                    <a:bodyPr/>
                    <a:lstStyle/>
                    <a:p>
                      <a:pPr algn="ctr"/>
                      <a:r>
                        <a:rPr lang="en-US" sz="2000">
                          <a:solidFill>
                            <a:schemeClr val="tx1">
                              <a:lumMod val="95000"/>
                              <a:lumOff val="5000"/>
                            </a:schemeClr>
                          </a:solidFill>
                          <a:latin typeface="Century Gothic" panose="020B0502020202020204" pitchFamily="34" charset="0"/>
                        </a:rPr>
                        <a:t>the right offer</a:t>
                      </a:r>
                    </a:p>
                  </a:txBody>
                  <a:tcPr anchor="ctr">
                    <a:solidFill>
                      <a:srgbClr val="E5EA85"/>
                    </a:solidFill>
                  </a:tcPr>
                </a:tc>
                <a:tc>
                  <a:txBody>
                    <a:bodyPr/>
                    <a:lstStyle/>
                    <a:p>
                      <a:pPr algn="ctr"/>
                      <a:r>
                        <a:rPr lang="en-US" sz="2000">
                          <a:solidFill>
                            <a:srgbClr val="E5EA85"/>
                          </a:solidFill>
                          <a:latin typeface="Century Gothic" panose="020B0502020202020204" pitchFamily="34" charset="0"/>
                        </a:rPr>
                        <a:t>to the right person</a:t>
                      </a:r>
                    </a:p>
                  </a:txBody>
                  <a:tcPr anchor="ctr">
                    <a:solidFill>
                      <a:srgbClr val="667DBE"/>
                    </a:solidFill>
                  </a:tcPr>
                </a:tc>
                <a:tc>
                  <a:txBody>
                    <a:bodyPr/>
                    <a:lstStyle/>
                    <a:p>
                      <a:pPr algn="ctr"/>
                      <a:r>
                        <a:rPr lang="en-US" sz="2000">
                          <a:solidFill>
                            <a:schemeClr val="bg1"/>
                          </a:solidFill>
                          <a:latin typeface="Century Gothic" panose="020B0502020202020204" pitchFamily="34" charset="0"/>
                        </a:rPr>
                        <a:t>at the right time</a:t>
                      </a:r>
                    </a:p>
                  </a:txBody>
                  <a:tcPr anchor="ctr">
                    <a:solidFill>
                      <a:srgbClr val="44547F"/>
                    </a:solidFill>
                  </a:tcPr>
                </a:tc>
                <a:extLst>
                  <a:ext uri="{0D108BD9-81ED-4DB2-BD59-A6C34878D82A}">
                    <a16:rowId xmlns:a16="http://schemas.microsoft.com/office/drawing/2014/main" val="1859383780"/>
                  </a:ext>
                </a:extLst>
              </a:tr>
            </a:tbl>
          </a:graphicData>
        </a:graphic>
      </p:graphicFrame>
      <p:sp>
        <p:nvSpPr>
          <p:cNvPr id="4" name="TextBox 3">
            <a:extLst>
              <a:ext uri="{FF2B5EF4-FFF2-40B4-BE49-F238E27FC236}">
                <a16:creationId xmlns:a16="http://schemas.microsoft.com/office/drawing/2014/main" id="{EF2C82F6-1846-0345-9D2E-82900CE7ECEC}"/>
              </a:ext>
            </a:extLst>
          </p:cNvPr>
          <p:cNvSpPr txBox="1"/>
          <p:nvPr/>
        </p:nvSpPr>
        <p:spPr>
          <a:xfrm>
            <a:off x="5439266" y="2436404"/>
            <a:ext cx="5791397" cy="3139321"/>
          </a:xfrm>
          <a:prstGeom prst="rect">
            <a:avLst/>
          </a:prstGeom>
          <a:noFill/>
        </p:spPr>
        <p:txBody>
          <a:bodyPr wrap="square" rtlCol="0">
            <a:spAutoFit/>
          </a:bodyPr>
          <a:lstStyle/>
          <a:p>
            <a:pPr algn="ctr">
              <a:lnSpc>
                <a:spcPct val="150000"/>
              </a:lnSpc>
            </a:pPr>
            <a:r>
              <a:rPr lang="en-US" sz="2400">
                <a:latin typeface="Century Gothic" panose="020B0502020202020204" pitchFamily="34" charset="0"/>
              </a:rPr>
              <a:t>Effective digital engagement means digging deep</a:t>
            </a:r>
          </a:p>
          <a:p>
            <a:pPr algn="ctr">
              <a:lnSpc>
                <a:spcPct val="150000"/>
              </a:lnSpc>
            </a:pPr>
            <a:r>
              <a:rPr lang="en-US" sz="2800">
                <a:latin typeface="Century Gothic" panose="020B0502020202020204" pitchFamily="34" charset="0"/>
              </a:rPr>
              <a:t>to become </a:t>
            </a:r>
            <a:r>
              <a:rPr lang="en-US" sz="3600" b="1">
                <a:solidFill>
                  <a:srgbClr val="6177B8"/>
                </a:solidFill>
                <a:effectLst>
                  <a:outerShdw blurRad="38100" dist="38100" dir="2700000" algn="tl">
                    <a:srgbClr val="000000">
                      <a:alpha val="43137"/>
                    </a:srgbClr>
                  </a:outerShdw>
                </a:effectLst>
                <a:latin typeface="Century Gothic" panose="020B0502020202020204" pitchFamily="34" charset="0"/>
              </a:rPr>
              <a:t>DATA DRIVEN</a:t>
            </a:r>
            <a:r>
              <a:rPr lang="en-US" sz="3600" b="1">
                <a:effectLst>
                  <a:outerShdw blurRad="38100" dist="38100" dir="2700000" algn="tl">
                    <a:srgbClr val="000000">
                      <a:alpha val="43137"/>
                    </a:srgbClr>
                  </a:outerShdw>
                </a:effectLst>
                <a:latin typeface="Century Gothic" panose="020B0502020202020204" pitchFamily="34" charset="0"/>
              </a:rPr>
              <a:t> </a:t>
            </a:r>
            <a:r>
              <a:rPr lang="en-US" sz="3600">
                <a:latin typeface="Century Gothic" panose="020B0502020202020204" pitchFamily="34" charset="0"/>
              </a:rPr>
              <a:t>-</a:t>
            </a:r>
          </a:p>
          <a:p>
            <a:pPr algn="ctr">
              <a:lnSpc>
                <a:spcPct val="150000"/>
              </a:lnSpc>
            </a:pPr>
            <a:r>
              <a:rPr lang="en-US" sz="2400">
                <a:latin typeface="Century Gothic" panose="020B0502020202020204" pitchFamily="34" charset="0"/>
              </a:rPr>
              <a:t>to acquire leads and sales and to engage and retain customers. </a:t>
            </a:r>
          </a:p>
        </p:txBody>
      </p:sp>
      <p:pic>
        <p:nvPicPr>
          <p:cNvPr id="7" name="Picture 6">
            <a:extLst>
              <a:ext uri="{FF2B5EF4-FFF2-40B4-BE49-F238E27FC236}">
                <a16:creationId xmlns:a16="http://schemas.microsoft.com/office/drawing/2014/main" id="{C4A0461A-4034-FD4D-AD2F-E9EF434CD6C8}"/>
              </a:ext>
            </a:extLst>
          </p:cNvPr>
          <p:cNvPicPr>
            <a:picLocks noChangeAspect="1"/>
          </p:cNvPicPr>
          <p:nvPr/>
        </p:nvPicPr>
        <p:blipFill>
          <a:blip r:embed="rId3"/>
          <a:stretch>
            <a:fillRect/>
          </a:stretch>
        </p:blipFill>
        <p:spPr>
          <a:xfrm>
            <a:off x="1750768" y="2187524"/>
            <a:ext cx="3618122" cy="4023360"/>
          </a:xfrm>
          <a:prstGeom prst="rect">
            <a:avLst/>
          </a:prstGeom>
        </p:spPr>
      </p:pic>
    </p:spTree>
    <p:extLst>
      <p:ext uri="{BB962C8B-B14F-4D97-AF65-F5344CB8AC3E}">
        <p14:creationId xmlns:p14="http://schemas.microsoft.com/office/powerpoint/2010/main" val="7524776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2C82F6-1846-0345-9D2E-82900CE7ECEC}"/>
              </a:ext>
            </a:extLst>
          </p:cNvPr>
          <p:cNvSpPr txBox="1"/>
          <p:nvPr/>
        </p:nvSpPr>
        <p:spPr>
          <a:xfrm>
            <a:off x="3129196" y="1971481"/>
            <a:ext cx="5226442" cy="3681136"/>
          </a:xfrm>
          <a:prstGeom prst="rect">
            <a:avLst/>
          </a:prstGeom>
          <a:noFill/>
        </p:spPr>
        <p:txBody>
          <a:bodyPr wrap="square" rtlCol="0">
            <a:spAutoFit/>
          </a:bodyPr>
          <a:lstStyle/>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Frank is recently married</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Has an auto loan that matures in six months and </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Has a credit rating of 720</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Frank </a:t>
            </a:r>
            <a:r>
              <a:rPr lang="en-US" b="1" i="1">
                <a:solidFill>
                  <a:srgbClr val="6982C9"/>
                </a:solidFill>
                <a:latin typeface="Century Gothic" panose="020B0502020202020204" pitchFamily="34" charset="0"/>
              </a:rPr>
              <a:t>trusts</a:t>
            </a:r>
            <a:r>
              <a:rPr lang="en-US">
                <a:latin typeface="Century Gothic" panose="020B0502020202020204" pitchFamily="34" charset="0"/>
              </a:rPr>
              <a:t> his bank and will </a:t>
            </a:r>
            <a:r>
              <a:rPr lang="en-US" b="1" i="1">
                <a:solidFill>
                  <a:srgbClr val="6982C9"/>
                </a:solidFill>
                <a:latin typeface="Century Gothic" panose="020B0502020202020204" pitchFamily="34" charset="0"/>
              </a:rPr>
              <a:t>respond</a:t>
            </a:r>
            <a:r>
              <a:rPr lang="en-US">
                <a:latin typeface="Century Gothic" panose="020B0502020202020204" pitchFamily="34" charset="0"/>
              </a:rPr>
              <a:t> if the bank can </a:t>
            </a:r>
            <a:r>
              <a:rPr lang="en-US" b="1" i="1">
                <a:solidFill>
                  <a:srgbClr val="6982C9"/>
                </a:solidFill>
                <a:latin typeface="Century Gothic" panose="020B0502020202020204" pitchFamily="34" charset="0"/>
              </a:rPr>
              <a:t>use his information</a:t>
            </a:r>
            <a:r>
              <a:rPr lang="en-US">
                <a:solidFill>
                  <a:srgbClr val="6982C9"/>
                </a:solidFill>
                <a:latin typeface="Century Gothic" panose="020B0502020202020204" pitchFamily="34" charset="0"/>
              </a:rPr>
              <a:t> </a:t>
            </a:r>
            <a:r>
              <a:rPr lang="en-US">
                <a:latin typeface="Century Gothic" panose="020B0502020202020204" pitchFamily="34" charset="0"/>
              </a:rPr>
              <a:t>for </a:t>
            </a:r>
            <a:r>
              <a:rPr lang="en-US" b="1" i="1">
                <a:solidFill>
                  <a:srgbClr val="6982C9"/>
                </a:solidFill>
                <a:latin typeface="Century Gothic" panose="020B0502020202020204" pitchFamily="34" charset="0"/>
              </a:rPr>
              <a:t>his best interests</a:t>
            </a:r>
          </a:p>
          <a:p>
            <a:pPr marL="285750" indent="-285750">
              <a:lnSpc>
                <a:spcPct val="114000"/>
              </a:lnSpc>
              <a:spcBef>
                <a:spcPts val="600"/>
              </a:spcBef>
              <a:buFont typeface="Wingdings" panose="05000000000000000000" pitchFamily="2" charset="2"/>
              <a:buChar char="ü"/>
            </a:pPr>
            <a:r>
              <a:rPr lang="en-US">
                <a:latin typeface="Century Gothic" panose="020B0502020202020204" pitchFamily="34" charset="0"/>
              </a:rPr>
              <a:t>In fact, Frank </a:t>
            </a:r>
            <a:r>
              <a:rPr lang="en-US" b="1" i="1">
                <a:solidFill>
                  <a:srgbClr val="6982C9"/>
                </a:solidFill>
                <a:latin typeface="Century Gothic" panose="020B0502020202020204" pitchFamily="34" charset="0"/>
              </a:rPr>
              <a:t>expects</a:t>
            </a:r>
            <a:r>
              <a:rPr lang="en-US">
                <a:solidFill>
                  <a:srgbClr val="6982C9"/>
                </a:solidFill>
                <a:latin typeface="Century Gothic" panose="020B0502020202020204" pitchFamily="34" charset="0"/>
              </a:rPr>
              <a:t> </a:t>
            </a:r>
            <a:r>
              <a:rPr lang="en-US">
                <a:latin typeface="Century Gothic" panose="020B0502020202020204" pitchFamily="34" charset="0"/>
              </a:rPr>
              <a:t>to be communicated with in this way and actually </a:t>
            </a:r>
            <a:r>
              <a:rPr lang="en-US" b="1" i="1">
                <a:solidFill>
                  <a:srgbClr val="6982C9"/>
                </a:solidFill>
                <a:latin typeface="Century Gothic" panose="020B0502020202020204" pitchFamily="34" charset="0"/>
              </a:rPr>
              <a:t>views it as a service</a:t>
            </a:r>
            <a:endParaRPr lang="en-US" b="1">
              <a:solidFill>
                <a:srgbClr val="6982C9"/>
              </a:solidFill>
              <a:latin typeface="Century Gothic" panose="020B0502020202020204" pitchFamily="34" charset="0"/>
            </a:endParaRPr>
          </a:p>
          <a:p>
            <a:pPr algn="ctr"/>
            <a:endParaRPr lang="en-US" sz="800" b="1">
              <a:latin typeface="Century Gothic" panose="020B0502020202020204" pitchFamily="34" charset="0"/>
            </a:endParaRPr>
          </a:p>
        </p:txBody>
      </p:sp>
      <p:sp>
        <p:nvSpPr>
          <p:cNvPr id="3" name="TextBox 2">
            <a:extLst>
              <a:ext uri="{FF2B5EF4-FFF2-40B4-BE49-F238E27FC236}">
                <a16:creationId xmlns:a16="http://schemas.microsoft.com/office/drawing/2014/main" id="{C89A7155-EDE7-214E-83B2-6B6D4719F3C0}"/>
              </a:ext>
            </a:extLst>
          </p:cNvPr>
          <p:cNvSpPr txBox="1"/>
          <p:nvPr/>
        </p:nvSpPr>
        <p:spPr>
          <a:xfrm>
            <a:off x="8413917" y="1606505"/>
            <a:ext cx="3478229" cy="3900107"/>
          </a:xfrm>
          <a:prstGeom prst="rect">
            <a:avLst/>
          </a:prstGeom>
          <a:noFill/>
        </p:spPr>
        <p:txBody>
          <a:bodyPr wrap="square" rtlCol="0">
            <a:spAutoFit/>
          </a:bodyPr>
          <a:lstStyle/>
          <a:p>
            <a:pPr algn="ctr">
              <a:lnSpc>
                <a:spcPct val="150000"/>
              </a:lnSpc>
            </a:pPr>
            <a:r>
              <a:rPr lang="en-US" sz="2400">
                <a:solidFill>
                  <a:srgbClr val="6982C9"/>
                </a:solidFill>
                <a:effectLst>
                  <a:outerShdw blurRad="38100" dist="38100" dir="2700000" algn="tl">
                    <a:srgbClr val="000000">
                      <a:alpha val="43137"/>
                    </a:srgbClr>
                  </a:outerShdw>
                </a:effectLst>
                <a:latin typeface="Century Gothic" panose="020B0502020202020204" pitchFamily="34" charset="0"/>
              </a:rPr>
              <a:t>Customer Intelligence is key and can enable financial institutions to have hundreds of thousands of such concurrent, relevant conversations</a:t>
            </a:r>
          </a:p>
        </p:txBody>
      </p:sp>
      <p:sp>
        <p:nvSpPr>
          <p:cNvPr id="9" name="Title 1">
            <a:extLst>
              <a:ext uri="{FF2B5EF4-FFF2-40B4-BE49-F238E27FC236}">
                <a16:creationId xmlns:a16="http://schemas.microsoft.com/office/drawing/2014/main" id="{37D4E3AF-3F23-F74F-A93A-6FA939FB401C}"/>
              </a:ext>
            </a:extLst>
          </p:cNvPr>
          <p:cNvSpPr>
            <a:spLocks noGrp="1"/>
          </p:cNvSpPr>
          <p:nvPr>
            <p:ph type="title"/>
          </p:nvPr>
        </p:nvSpPr>
        <p:spPr>
          <a:xfrm>
            <a:off x="4056435" y="122916"/>
            <a:ext cx="7548664" cy="1121968"/>
          </a:xfrm>
        </p:spPr>
        <p:txBody>
          <a:bodyPr>
            <a:normAutofit fontScale="90000"/>
          </a:bodyPr>
          <a:lstStyle/>
          <a:p>
            <a:r>
              <a:rPr lang="en-US" sz="4000"/>
              <a:t>Relevant One-to-One Communication</a:t>
            </a:r>
          </a:p>
        </p:txBody>
      </p:sp>
      <p:cxnSp>
        <p:nvCxnSpPr>
          <p:cNvPr id="10" name="Straight Connector 9">
            <a:extLst>
              <a:ext uri="{FF2B5EF4-FFF2-40B4-BE49-F238E27FC236}">
                <a16:creationId xmlns:a16="http://schemas.microsoft.com/office/drawing/2014/main" id="{6F8E1A15-6904-544D-9A6C-7C4AD6490199}"/>
              </a:ext>
            </a:extLst>
          </p:cNvPr>
          <p:cNvCxnSpPr/>
          <p:nvPr/>
        </p:nvCxnSpPr>
        <p:spPr>
          <a:xfrm>
            <a:off x="8355638" y="1460500"/>
            <a:ext cx="0" cy="4192118"/>
          </a:xfrm>
          <a:prstGeom prst="line">
            <a:avLst/>
          </a:prstGeom>
          <a:ln w="57150">
            <a:solidFill>
              <a:schemeClr val="bg1">
                <a:lumMod val="65000"/>
              </a:schemeClr>
            </a:solidFill>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913" t="9074" r="20310"/>
          <a:stretch/>
        </p:blipFill>
        <p:spPr>
          <a:xfrm>
            <a:off x="429317" y="1792499"/>
            <a:ext cx="2641600" cy="4039101"/>
          </a:xfrm>
          <a:prstGeom prst="rect">
            <a:avLst/>
          </a:prstGeom>
        </p:spPr>
      </p:pic>
      <p:sp>
        <p:nvSpPr>
          <p:cNvPr id="8" name="TextBox 7"/>
          <p:cNvSpPr txBox="1"/>
          <p:nvPr/>
        </p:nvSpPr>
        <p:spPr>
          <a:xfrm>
            <a:off x="1033414" y="1244885"/>
            <a:ext cx="1917513" cy="523220"/>
          </a:xfrm>
          <a:prstGeom prst="rect">
            <a:avLst/>
          </a:prstGeom>
          <a:noFill/>
        </p:spPr>
        <p:txBody>
          <a:bodyPr wrap="none" rtlCol="0">
            <a:spAutoFit/>
          </a:bodyPr>
          <a:lstStyle/>
          <a:p>
            <a:r>
              <a:rPr lang="en-US" sz="2800" b="1">
                <a:solidFill>
                  <a:srgbClr val="6982C9"/>
                </a:solidFill>
                <a:latin typeface="Bradley Hand ITC" panose="03070402050302030203" pitchFamily="66" charset="0"/>
              </a:rPr>
              <a:t>Meet Frank</a:t>
            </a:r>
          </a:p>
        </p:txBody>
      </p:sp>
      <p:pic>
        <p:nvPicPr>
          <p:cNvPr id="11" name="Picture 10">
            <a:extLst>
              <a:ext uri="{FF2B5EF4-FFF2-40B4-BE49-F238E27FC236}">
                <a16:creationId xmlns:a16="http://schemas.microsoft.com/office/drawing/2014/main" id="{C4A0461A-4034-FD4D-AD2F-E9EF434CD6C8}"/>
              </a:ext>
            </a:extLst>
          </p:cNvPr>
          <p:cNvPicPr>
            <a:picLocks noChangeAspect="1"/>
          </p:cNvPicPr>
          <p:nvPr/>
        </p:nvPicPr>
        <p:blipFill>
          <a:blip r:embed="rId4"/>
          <a:stretch>
            <a:fillRect/>
          </a:stretch>
        </p:blipFill>
        <p:spPr>
          <a:xfrm>
            <a:off x="3836363" y="1544878"/>
            <a:ext cx="3618122" cy="4023360"/>
          </a:xfrm>
          <a:prstGeom prst="rect">
            <a:avLst/>
          </a:prstGeom>
        </p:spPr>
      </p:pic>
    </p:spTree>
    <p:extLst>
      <p:ext uri="{BB962C8B-B14F-4D97-AF65-F5344CB8AC3E}">
        <p14:creationId xmlns:p14="http://schemas.microsoft.com/office/powerpoint/2010/main" val="36620200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9662" y="73003"/>
            <a:ext cx="8092431" cy="1325563"/>
          </a:xfrm>
        </p:spPr>
        <p:txBody>
          <a:bodyPr>
            <a:normAutofit/>
          </a:bodyPr>
          <a:lstStyle/>
          <a:p>
            <a:r>
              <a:rPr lang="en-US" sz="3600"/>
              <a:t>Result: What Banking Consumers Should See</a:t>
            </a:r>
          </a:p>
        </p:txBody>
      </p:sp>
      <p:pic>
        <p:nvPicPr>
          <p:cNvPr id="5" name="Picture 4">
            <a:extLst>
              <a:ext uri="{FF2B5EF4-FFF2-40B4-BE49-F238E27FC236}">
                <a16:creationId xmlns:a16="http://schemas.microsoft.com/office/drawing/2014/main" id="{24C2D9B5-9D73-4069-89AE-F71447E59D2D}"/>
              </a:ext>
            </a:extLst>
          </p:cNvPr>
          <p:cNvPicPr>
            <a:picLocks noChangeAspect="1"/>
          </p:cNvPicPr>
          <p:nvPr/>
        </p:nvPicPr>
        <p:blipFill rotWithShape="1">
          <a:blip r:embed="rId3"/>
          <a:srcRect t="-1" b="34936"/>
          <a:stretch/>
        </p:blipFill>
        <p:spPr>
          <a:xfrm>
            <a:off x="163124" y="1542799"/>
            <a:ext cx="3191518" cy="4231289"/>
          </a:xfrm>
          <a:prstGeom prst="rect">
            <a:avLst/>
          </a:prstGeom>
          <a:effectLst>
            <a:outerShdw blurRad="50800" dist="38100" dir="8100000" algn="tr" rotWithShape="0">
              <a:prstClr val="black">
                <a:alpha val="40000"/>
              </a:prstClr>
            </a:outerShdw>
          </a:effectLst>
        </p:spPr>
      </p:pic>
      <p:pic>
        <p:nvPicPr>
          <p:cNvPr id="6" name="Picture 5">
            <a:extLst>
              <a:ext uri="{FF2B5EF4-FFF2-40B4-BE49-F238E27FC236}">
                <a16:creationId xmlns:a16="http://schemas.microsoft.com/office/drawing/2014/main" id="{71883C84-7F25-4EE8-B47D-7DF5EFA05B3E}"/>
              </a:ext>
            </a:extLst>
          </p:cNvPr>
          <p:cNvPicPr>
            <a:picLocks noChangeAspect="1"/>
          </p:cNvPicPr>
          <p:nvPr/>
        </p:nvPicPr>
        <p:blipFill>
          <a:blip r:embed="rId4"/>
          <a:stretch>
            <a:fillRect/>
          </a:stretch>
        </p:blipFill>
        <p:spPr>
          <a:xfrm>
            <a:off x="786299" y="3264265"/>
            <a:ext cx="2715208" cy="494709"/>
          </a:xfrm>
          <a:prstGeom prst="rect">
            <a:avLst/>
          </a:prstGeom>
        </p:spPr>
      </p:pic>
      <p:pic>
        <p:nvPicPr>
          <p:cNvPr id="3" name="Picture 9" descr="A close up of a logo&#10;&#10;Description generated with high confidence">
            <a:extLst>
              <a:ext uri="{FF2B5EF4-FFF2-40B4-BE49-F238E27FC236}">
                <a16:creationId xmlns:a16="http://schemas.microsoft.com/office/drawing/2014/main" id="{E661CC8E-0E24-48D7-9FD4-3832C4CF69D0}"/>
              </a:ext>
            </a:extLst>
          </p:cNvPr>
          <p:cNvPicPr>
            <a:picLocks noChangeAspect="1"/>
          </p:cNvPicPr>
          <p:nvPr/>
        </p:nvPicPr>
        <p:blipFill>
          <a:blip r:embed="rId5"/>
          <a:stretch>
            <a:fillRect/>
          </a:stretch>
        </p:blipFill>
        <p:spPr>
          <a:xfrm>
            <a:off x="6151944" y="2230724"/>
            <a:ext cx="3987478" cy="515666"/>
          </a:xfrm>
          <a:prstGeom prst="rect">
            <a:avLst/>
          </a:prstGeom>
        </p:spPr>
      </p:pic>
      <p:pic>
        <p:nvPicPr>
          <p:cNvPr id="11" name="Picture 10">
            <a:extLst>
              <a:ext uri="{FF2B5EF4-FFF2-40B4-BE49-F238E27FC236}">
                <a16:creationId xmlns:a16="http://schemas.microsoft.com/office/drawing/2014/main" id="{653F72AA-0218-4B1A-876E-B06DABECE20D}"/>
              </a:ext>
            </a:extLst>
          </p:cNvPr>
          <p:cNvPicPr>
            <a:picLocks noChangeAspect="1"/>
          </p:cNvPicPr>
          <p:nvPr/>
        </p:nvPicPr>
        <p:blipFill>
          <a:blip r:embed="rId6"/>
          <a:stretch>
            <a:fillRect/>
          </a:stretch>
        </p:blipFill>
        <p:spPr>
          <a:xfrm>
            <a:off x="3488197" y="1650897"/>
            <a:ext cx="8595360" cy="4216153"/>
          </a:xfrm>
          <a:prstGeom prst="rect">
            <a:avLst/>
          </a:prstGeom>
          <a:ln>
            <a:noFill/>
          </a:ln>
          <a:effectLst>
            <a:outerShdw blurRad="292100" dist="139700" dir="2700000" algn="tl" rotWithShape="0">
              <a:srgbClr val="333333">
                <a:alpha val="65000"/>
              </a:srgbClr>
            </a:outerShdw>
          </a:effectLst>
        </p:spPr>
      </p:pic>
      <p:grpSp>
        <p:nvGrpSpPr>
          <p:cNvPr id="9" name="Group 8"/>
          <p:cNvGrpSpPr/>
          <p:nvPr/>
        </p:nvGrpSpPr>
        <p:grpSpPr>
          <a:xfrm>
            <a:off x="2038455" y="2283573"/>
            <a:ext cx="4042476" cy="3581206"/>
            <a:chOff x="2038455" y="2283573"/>
            <a:chExt cx="4042476" cy="3581206"/>
          </a:xfrm>
        </p:grpSpPr>
        <p:pic>
          <p:nvPicPr>
            <p:cNvPr id="7" name="Picture 6">
              <a:extLst>
                <a:ext uri="{FF2B5EF4-FFF2-40B4-BE49-F238E27FC236}">
                  <a16:creationId xmlns:a16="http://schemas.microsoft.com/office/drawing/2014/main" id="{56B09B86-648A-4422-A8BF-7E6F43F409B2}"/>
                </a:ext>
              </a:extLst>
            </p:cNvPr>
            <p:cNvPicPr>
              <a:picLocks noChangeAspect="1"/>
            </p:cNvPicPr>
            <p:nvPr/>
          </p:nvPicPr>
          <p:blipFill rotWithShape="1">
            <a:blip r:embed="rId7">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8" name="TextBox 7">
              <a:extLst>
                <a:ext uri="{FF2B5EF4-FFF2-40B4-BE49-F238E27FC236}">
                  <a16:creationId xmlns:a16="http://schemas.microsoft.com/office/drawing/2014/main" id="{331B04DA-51D9-4949-9FFD-891E97B14F5F}"/>
                </a:ext>
              </a:extLst>
            </p:cNvPr>
            <p:cNvSpPr txBox="1"/>
            <p:nvPr/>
          </p:nvSpPr>
          <p:spPr>
            <a:xfrm rot="21355261">
              <a:off x="2139132" y="3066808"/>
              <a:ext cx="3521092" cy="2585323"/>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solidFill>
                    <a:schemeClr val="accent2">
                      <a:lumMod val="75000"/>
                    </a:schemeClr>
                  </a:solidFill>
                  <a:latin typeface="Segoe Script" panose="020B0504020000000003" pitchFamily="34" charset="0"/>
                </a:rPr>
                <a:t>Did you know?</a:t>
              </a:r>
            </a:p>
            <a:p>
              <a:pPr algn="ctr"/>
              <a:endParaRPr lang="en-US" b="1">
                <a:solidFill>
                  <a:schemeClr val="accent2">
                    <a:lumMod val="75000"/>
                  </a:schemeClr>
                </a:solidFill>
                <a:latin typeface="Segoe Script" panose="020B0504020000000003" pitchFamily="34" charset="0"/>
              </a:endParaRPr>
            </a:p>
            <a:p>
              <a:pPr algn="ctr"/>
              <a:r>
                <a:rPr lang="en-US" b="1">
                  <a:solidFill>
                    <a:schemeClr val="accent2">
                      <a:lumMod val="75000"/>
                    </a:schemeClr>
                  </a:solidFill>
                  <a:latin typeface="Segoe Script" panose="020B0504020000000003" pitchFamily="34" charset="0"/>
                </a:rPr>
                <a:t>You can expect a 200 to 400 percent improvement in conversions using targeted versus non- targeted digital communications.</a:t>
              </a:r>
            </a:p>
            <a:p>
              <a:pPr marL="214313" indent="-214313" algn="ctr">
                <a:buFont typeface="Arial" panose="020B0604020202020204" pitchFamily="34" charset="0"/>
                <a:buChar char="•"/>
              </a:pPr>
              <a:endParaRPr lang="en-US" b="1">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9863732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72540"/>
            <a:ext cx="8077200" cy="1325563"/>
          </a:xfrm>
        </p:spPr>
        <p:txBody>
          <a:bodyPr>
            <a:normAutofit/>
          </a:bodyPr>
          <a:lstStyle/>
          <a:p>
            <a:r>
              <a:rPr lang="en-US" sz="3600"/>
              <a:t>Cross-Selling Also Leads to Customer Retention</a:t>
            </a:r>
          </a:p>
        </p:txBody>
      </p:sp>
      <p:pic>
        <p:nvPicPr>
          <p:cNvPr id="5" name="Content Placeholder 4"/>
          <p:cNvPicPr>
            <a:picLocks noGrp="1" noChangeAspect="1"/>
          </p:cNvPicPr>
          <p:nvPr>
            <p:ph sz="half" idx="1"/>
          </p:nvPr>
        </p:nvPicPr>
        <p:blipFill>
          <a:blip r:embed="rId3"/>
          <a:stretch>
            <a:fillRect/>
          </a:stretch>
        </p:blipFill>
        <p:spPr>
          <a:xfrm>
            <a:off x="1696173" y="2617262"/>
            <a:ext cx="5181600" cy="3555937"/>
          </a:xfrm>
          <a:prstGeom prst="rect">
            <a:avLst/>
          </a:prstGeom>
        </p:spPr>
      </p:pic>
      <p:sp>
        <p:nvSpPr>
          <p:cNvPr id="7" name="Title 1"/>
          <p:cNvSpPr txBox="1">
            <a:spLocks/>
          </p:cNvSpPr>
          <p:nvPr/>
        </p:nvSpPr>
        <p:spPr>
          <a:xfrm>
            <a:off x="1283677" y="3351755"/>
            <a:ext cx="2180492" cy="1026189"/>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1800"/>
              <a:t>Cross-Selling </a:t>
            </a:r>
            <a:br>
              <a:rPr lang="en-US" sz="1800"/>
            </a:br>
            <a:r>
              <a:rPr lang="en-US" sz="1800"/>
              <a:t>&amp;</a:t>
            </a:r>
          </a:p>
        </p:txBody>
      </p:sp>
      <p:pic>
        <p:nvPicPr>
          <p:cNvPr id="8" name="Picture 7"/>
          <p:cNvPicPr>
            <a:picLocks noChangeAspect="1"/>
          </p:cNvPicPr>
          <p:nvPr/>
        </p:nvPicPr>
        <p:blipFill>
          <a:blip r:embed="rId4"/>
          <a:stretch>
            <a:fillRect/>
          </a:stretch>
        </p:blipFill>
        <p:spPr>
          <a:xfrm>
            <a:off x="5674930" y="1504507"/>
            <a:ext cx="4462659" cy="3694496"/>
          </a:xfrm>
          <a:prstGeom prst="rect">
            <a:avLst/>
          </a:prstGeom>
        </p:spPr>
      </p:pic>
      <p:pic>
        <p:nvPicPr>
          <p:cNvPr id="9" name="Picture 8"/>
          <p:cNvPicPr>
            <a:picLocks noChangeAspect="1"/>
          </p:cNvPicPr>
          <p:nvPr/>
        </p:nvPicPr>
        <p:blipFill>
          <a:blip r:embed="rId5"/>
          <a:stretch>
            <a:fillRect/>
          </a:stretch>
        </p:blipFill>
        <p:spPr>
          <a:xfrm>
            <a:off x="8003105" y="2863229"/>
            <a:ext cx="4517528" cy="3664014"/>
          </a:xfrm>
          <a:prstGeom prst="rect">
            <a:avLst/>
          </a:prstGeom>
        </p:spPr>
      </p:pic>
      <p:pic>
        <p:nvPicPr>
          <p:cNvPr id="10" name="Picture 9">
            <a:extLst>
              <a:ext uri="{FF2B5EF4-FFF2-40B4-BE49-F238E27FC236}">
                <a16:creationId xmlns:a16="http://schemas.microsoft.com/office/drawing/2014/main" id="{56B09B86-648A-4422-A8BF-7E6F43F409B2}"/>
              </a:ext>
            </a:extLst>
          </p:cNvPr>
          <p:cNvPicPr>
            <a:picLocks noChangeAspect="1"/>
          </p:cNvPicPr>
          <p:nvPr/>
        </p:nvPicPr>
        <p:blipFill rotWithShape="1">
          <a:blip r:embed="rId6">
            <a:extLst>
              <a:ext uri="{28A0092B-C50C-407E-A947-70E740481C1C}">
                <a14:useLocalDpi xmlns:a14="http://schemas.microsoft.com/office/drawing/2010/main" val="0"/>
              </a:ext>
            </a:extLst>
          </a:blip>
          <a:srcRect r="7055" b="7023"/>
          <a:stretch/>
        </p:blipFill>
        <p:spPr>
          <a:xfrm rot="21355261">
            <a:off x="213538" y="1112655"/>
            <a:ext cx="4630943" cy="4102525"/>
          </a:xfrm>
          <a:prstGeom prst="rect">
            <a:avLst/>
          </a:prstGeom>
        </p:spPr>
      </p:pic>
      <p:sp>
        <p:nvSpPr>
          <p:cNvPr id="11" name="TextBox 10">
            <a:extLst>
              <a:ext uri="{FF2B5EF4-FFF2-40B4-BE49-F238E27FC236}">
                <a16:creationId xmlns:a16="http://schemas.microsoft.com/office/drawing/2014/main" id="{331B04DA-51D9-4949-9FFD-891E97B14F5F}"/>
              </a:ext>
            </a:extLst>
          </p:cNvPr>
          <p:cNvSpPr txBox="1"/>
          <p:nvPr/>
        </p:nvSpPr>
        <p:spPr>
          <a:xfrm rot="21355261">
            <a:off x="401960" y="2206045"/>
            <a:ext cx="4064668" cy="2477601"/>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b="1">
                <a:solidFill>
                  <a:schemeClr val="accent2">
                    <a:lumMod val="75000"/>
                  </a:schemeClr>
                </a:solidFill>
                <a:latin typeface="Segoe Script" panose="020B0504020000000003" pitchFamily="34" charset="0"/>
              </a:rPr>
              <a:t>Did you know?</a:t>
            </a:r>
          </a:p>
          <a:p>
            <a:pPr algn="ctr"/>
            <a:endParaRPr lang="en-US" sz="1100" b="1">
              <a:solidFill>
                <a:schemeClr val="accent2">
                  <a:lumMod val="75000"/>
                </a:schemeClr>
              </a:solidFill>
              <a:latin typeface="Segoe Script" panose="020B0504020000000003" pitchFamily="34" charset="0"/>
            </a:endParaRPr>
          </a:p>
          <a:p>
            <a:pPr marL="214313" indent="-214313">
              <a:buFont typeface="Arial" panose="020B0604020202020204" pitchFamily="34" charset="0"/>
              <a:buChar char="•"/>
            </a:pPr>
            <a:r>
              <a:rPr lang="en-US" sz="1600" b="1">
                <a:solidFill>
                  <a:schemeClr val="accent2">
                    <a:lumMod val="75000"/>
                  </a:schemeClr>
                </a:solidFill>
                <a:latin typeface="Segoe Script" panose="020B0504020000000003" pitchFamily="34" charset="0"/>
              </a:rPr>
              <a:t>A 5% increase in customer retention can increase a company’s profitability by 75%</a:t>
            </a:r>
          </a:p>
          <a:p>
            <a:pPr marL="214313" indent="-214313">
              <a:buFont typeface="Arial" panose="020B0604020202020204" pitchFamily="34" charset="0"/>
              <a:buChar char="•"/>
            </a:pPr>
            <a:endParaRPr lang="en-US" sz="1600" b="1">
              <a:solidFill>
                <a:schemeClr val="accent2">
                  <a:lumMod val="75000"/>
                </a:schemeClr>
              </a:solidFill>
              <a:latin typeface="Segoe Script" panose="020B0504020000000003" pitchFamily="34" charset="0"/>
            </a:endParaRPr>
          </a:p>
          <a:p>
            <a:pPr marL="214313" indent="-214313">
              <a:buFont typeface="Arial" panose="020B0604020202020204" pitchFamily="34" charset="0"/>
              <a:buChar char="•"/>
            </a:pPr>
            <a:r>
              <a:rPr lang="en-US" sz="1600" b="1">
                <a:solidFill>
                  <a:schemeClr val="accent2">
                    <a:lumMod val="75000"/>
                  </a:schemeClr>
                </a:solidFill>
                <a:latin typeface="Segoe Script" panose="020B0504020000000003" pitchFamily="34" charset="0"/>
              </a:rPr>
              <a:t>80% of your future revenue will come from just 20% of your existing customers</a:t>
            </a:r>
          </a:p>
          <a:p>
            <a:pPr marL="214313" indent="-214313">
              <a:buFont typeface="Arial" panose="020B0604020202020204" pitchFamily="34" charset="0"/>
              <a:buChar char="•"/>
            </a:pPr>
            <a:endParaRPr lang="en-US" sz="1600" b="1">
              <a:solidFill>
                <a:schemeClr val="accent2">
                  <a:lumMod val="75000"/>
                </a:schemeClr>
              </a:solidFill>
              <a:latin typeface="Segoe Script" panose="020B0504020000000003" pitchFamily="34" charset="0"/>
            </a:endParaRPr>
          </a:p>
        </p:txBody>
      </p:sp>
    </p:spTree>
    <p:extLst>
      <p:ext uri="{BB962C8B-B14F-4D97-AF65-F5344CB8AC3E}">
        <p14:creationId xmlns:p14="http://schemas.microsoft.com/office/powerpoint/2010/main" val="2525065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2FC65-C49C-4C7B-8477-D164819945D4}"/>
              </a:ext>
            </a:extLst>
          </p:cNvPr>
          <p:cNvSpPr>
            <a:spLocks noGrp="1"/>
          </p:cNvSpPr>
          <p:nvPr>
            <p:ph type="title"/>
          </p:nvPr>
        </p:nvSpPr>
        <p:spPr>
          <a:xfrm>
            <a:off x="6494354" y="1727200"/>
            <a:ext cx="5006336" cy="2654549"/>
          </a:xfrm>
        </p:spPr>
        <p:txBody>
          <a:bodyPr vert="horz" lIns="91440" tIns="45720" rIns="91440" bIns="45720" rtlCol="0" anchor="ctr">
            <a:noAutofit/>
          </a:bodyPr>
          <a:lstStyle/>
          <a:p>
            <a:pPr algn="l"/>
            <a:r>
              <a:rPr lang="en-US" sz="6000"/>
              <a:t>The DeepTarget</a:t>
            </a:r>
            <a:br>
              <a:rPr lang="en-US" sz="6000"/>
            </a:br>
            <a:r>
              <a:rPr lang="en-US" sz="6000"/>
              <a:t>Solution</a:t>
            </a:r>
          </a:p>
        </p:txBody>
      </p:sp>
      <p:sp>
        <p:nvSpPr>
          <p:cNvPr id="12" name="Freeform: Shape 11">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0DDFCDAB-EC60-4FFA-A62F-CEEDDFDA3840}"/>
              </a:ext>
            </a:extLst>
          </p:cNvPr>
          <p:cNvPicPr>
            <a:picLocks noChangeAspect="1"/>
          </p:cNvPicPr>
          <p:nvPr/>
        </p:nvPicPr>
        <p:blipFill rotWithShape="1">
          <a:blip r:embed="rId2"/>
          <a:srcRect l="18457" r="20275"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67871309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668D84-9F02-4F40-A24D-6F493C96C57A}"/>
              </a:ext>
            </a:extLst>
          </p:cNvPr>
          <p:cNvSpPr>
            <a:spLocks noGrp="1"/>
          </p:cNvSpPr>
          <p:nvPr>
            <p:ph type="title"/>
          </p:nvPr>
        </p:nvSpPr>
        <p:spPr>
          <a:xfrm>
            <a:off x="546351" y="433545"/>
            <a:ext cx="11139854" cy="930447"/>
          </a:xfrm>
        </p:spPr>
        <p:txBody>
          <a:bodyPr vert="horz" lIns="91440" tIns="45720" rIns="91440" bIns="45720" rtlCol="0" anchor="b">
            <a:noAutofit/>
          </a:bodyPr>
          <a:lstStyle/>
          <a:p>
            <a:pPr algn="ctr"/>
            <a:r>
              <a:rPr lang="en-US" sz="3200"/>
              <a:t>Intelligent Digital Marketing and Sales Automation</a:t>
            </a:r>
          </a:p>
        </p:txBody>
      </p:sp>
      <p:sp>
        <p:nvSpPr>
          <p:cNvPr id="13" name="Content Placeholder 12">
            <a:extLst>
              <a:ext uri="{FF2B5EF4-FFF2-40B4-BE49-F238E27FC236}">
                <a16:creationId xmlns:a16="http://schemas.microsoft.com/office/drawing/2014/main" id="{F0B482FD-7B75-49E8-826A-FCC445180C45}"/>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b="1" spc="600">
                <a:solidFill>
                  <a:srgbClr val="E0EA6F"/>
                </a:solidFill>
                <a:effectLst>
                  <a:outerShdw blurRad="38100" dist="38100" dir="2700000" algn="tl">
                    <a:srgbClr val="000000">
                      <a:alpha val="43137"/>
                    </a:srgbClr>
                  </a:outerShdw>
                </a:effectLst>
              </a:rPr>
              <a:t>Design Once, Engage Everywhere.</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8">
            <a:extLst>
              <a:ext uri="{FF2B5EF4-FFF2-40B4-BE49-F238E27FC236}">
                <a16:creationId xmlns:a16="http://schemas.microsoft.com/office/drawing/2014/main" id="{97D242FB-DEF8-4DDD-9F4F-9B6035289A67}"/>
              </a:ext>
            </a:extLst>
          </p:cNvPr>
          <p:cNvPicPr>
            <a:picLocks noChangeAspect="1"/>
          </p:cNvPicPr>
          <p:nvPr/>
        </p:nvPicPr>
        <p:blipFill rotWithShape="1">
          <a:blip r:embed="rId2"/>
          <a:srcRect t="18488" b="14569"/>
          <a:stretch/>
        </p:blipFill>
        <p:spPr>
          <a:xfrm>
            <a:off x="1990307" y="2347455"/>
            <a:ext cx="7747760" cy="3889892"/>
          </a:xfrm>
          <a:prstGeom prst="rect">
            <a:avLst/>
          </a:prstGeom>
          <a:ln>
            <a:solidFill>
              <a:schemeClr val="bg2"/>
            </a:solidFill>
          </a:ln>
        </p:spPr>
      </p:pic>
      <p:grpSp>
        <p:nvGrpSpPr>
          <p:cNvPr id="8" name="Group 7">
            <a:extLst>
              <a:ext uri="{FF2B5EF4-FFF2-40B4-BE49-F238E27FC236}">
                <a16:creationId xmlns:a16="http://schemas.microsoft.com/office/drawing/2014/main" id="{6A00DDA9-FC6E-4104-A2CD-BA0E8578BB20}"/>
              </a:ext>
            </a:extLst>
          </p:cNvPr>
          <p:cNvGrpSpPr/>
          <p:nvPr/>
        </p:nvGrpSpPr>
        <p:grpSpPr>
          <a:xfrm>
            <a:off x="2038455" y="2283573"/>
            <a:ext cx="4042476" cy="3581206"/>
            <a:chOff x="2038455" y="2283573"/>
            <a:chExt cx="4042476" cy="3581206"/>
          </a:xfrm>
        </p:grpSpPr>
        <p:pic>
          <p:nvPicPr>
            <p:cNvPr id="9" name="Picture 8">
              <a:extLst>
                <a:ext uri="{FF2B5EF4-FFF2-40B4-BE49-F238E27FC236}">
                  <a16:creationId xmlns:a16="http://schemas.microsoft.com/office/drawing/2014/main" id="{6FA00D72-3FB2-4BCA-883F-04BDA574BD6F}"/>
                </a:ext>
              </a:extLst>
            </p:cNvPr>
            <p:cNvPicPr>
              <a:picLocks noChangeAspect="1"/>
            </p:cNvPicPr>
            <p:nvPr/>
          </p:nvPicPr>
          <p:blipFill rotWithShape="1">
            <a:blip r:embed="rId3">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11" name="TextBox 10">
              <a:extLst>
                <a:ext uri="{FF2B5EF4-FFF2-40B4-BE49-F238E27FC236}">
                  <a16:creationId xmlns:a16="http://schemas.microsoft.com/office/drawing/2014/main" id="{72840810-4513-4591-8903-5DECBBF3F533}"/>
                </a:ext>
              </a:extLst>
            </p:cNvPr>
            <p:cNvSpPr txBox="1"/>
            <p:nvPr/>
          </p:nvSpPr>
          <p:spPr>
            <a:xfrm rot="21355261">
              <a:off x="2139132" y="3066808"/>
              <a:ext cx="3521092" cy="2585323"/>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solidFill>
                    <a:schemeClr val="accent2">
                      <a:lumMod val="75000"/>
                    </a:schemeClr>
                  </a:solidFill>
                  <a:latin typeface="Segoe Script" panose="020B0504020000000003" pitchFamily="34" charset="0"/>
                </a:rPr>
                <a:t>Did you know?</a:t>
              </a:r>
            </a:p>
            <a:p>
              <a:pPr algn="ctr"/>
              <a:endParaRPr lang="en-US" b="1">
                <a:solidFill>
                  <a:schemeClr val="accent2">
                    <a:lumMod val="75000"/>
                  </a:schemeClr>
                </a:solidFill>
                <a:latin typeface="Segoe Script" panose="020B0504020000000003" pitchFamily="34" charset="0"/>
              </a:endParaRPr>
            </a:p>
            <a:p>
              <a:pPr algn="ctr"/>
              <a:r>
                <a:rPr lang="en-US" b="1">
                  <a:solidFill>
                    <a:schemeClr val="accent2">
                      <a:lumMod val="75000"/>
                    </a:schemeClr>
                  </a:solidFill>
                  <a:latin typeface="Segoe Script" panose="020B0504020000000003" pitchFamily="34" charset="0"/>
                </a:rPr>
                <a:t>You can expect a 200 to 400 percent improvement in conversions using targeted versus non- targeted digital communications.</a:t>
              </a:r>
            </a:p>
            <a:p>
              <a:pPr marL="214313" indent="-214313" algn="ctr">
                <a:buFont typeface="Arial" panose="020B0604020202020204" pitchFamily="34" charset="0"/>
                <a:buChar char="•"/>
              </a:pPr>
              <a:endParaRPr lang="en-US" b="1">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2066539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oogle Shape;96;p23">
            <a:extLst>
              <a:ext uri="{FF2B5EF4-FFF2-40B4-BE49-F238E27FC236}">
                <a16:creationId xmlns:a16="http://schemas.microsoft.com/office/drawing/2014/main" id="{BC01D883-A7A0-41D8-9B4F-7425B51E1AEE}"/>
              </a:ext>
            </a:extLst>
          </p:cNvPr>
          <p:cNvSpPr txBox="1"/>
          <p:nvPr/>
        </p:nvSpPr>
        <p:spPr>
          <a:xfrm>
            <a:off x="3160210" y="2492215"/>
            <a:ext cx="2742567" cy="3061349"/>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 sz="1867" kern="0">
                <a:solidFill>
                  <a:srgbClr val="000000"/>
                </a:solidFill>
                <a:latin typeface="Century Gothic"/>
                <a:ea typeface="Century Gothic"/>
                <a:cs typeface="Century Gothic"/>
                <a:sym typeface="Century Gothic"/>
              </a:rPr>
              <a:t>Elisa is married</a:t>
            </a:r>
            <a:endParaRPr sz="1467" kern="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a:solidFill>
                  <a:srgbClr val="000000"/>
                </a:solidFill>
                <a:latin typeface="Century Gothic"/>
                <a:ea typeface="Century Gothic"/>
                <a:cs typeface="Century Gothic"/>
                <a:sym typeface="Century Gothic"/>
              </a:rPr>
              <a:t>Has two children, ages 12 and 18</a:t>
            </a:r>
            <a:endParaRPr sz="1467" kern="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a:solidFill>
                  <a:srgbClr val="000000"/>
                </a:solidFill>
                <a:latin typeface="Century Gothic"/>
                <a:ea typeface="Century Gothic"/>
                <a:cs typeface="Century Gothic"/>
                <a:sym typeface="Century Gothic"/>
              </a:rPr>
              <a:t>Has a credit rating of 650</a:t>
            </a:r>
          </a:p>
          <a:p>
            <a:pPr marL="287859" indent="-287859" defTabSz="1219170">
              <a:lnSpc>
                <a:spcPct val="114000"/>
              </a:lnSpc>
              <a:spcBef>
                <a:spcPts val="667"/>
              </a:spcBef>
              <a:buClr>
                <a:srgbClr val="000000"/>
              </a:buClr>
              <a:buSzPts val="1400"/>
              <a:buFont typeface="Noto Sans Symbols"/>
              <a:buChar char="✔"/>
            </a:pPr>
            <a:r>
              <a:rPr lang="en" sz="1867" kern="0">
                <a:solidFill>
                  <a:srgbClr val="000000"/>
                </a:solidFill>
                <a:latin typeface="Century Gothic"/>
                <a:cs typeface="Arial"/>
                <a:sym typeface="Century Gothic"/>
              </a:rPr>
              <a:t>Her birthday is this week!</a:t>
            </a:r>
            <a:endParaRPr sz="1467" kern="0">
              <a:solidFill>
                <a:srgbClr val="000000"/>
              </a:solidFill>
              <a:latin typeface="Arial"/>
              <a:cs typeface="Arial"/>
              <a:sym typeface="Arial"/>
            </a:endParaRPr>
          </a:p>
          <a:p>
            <a:pPr algn="ctr" defTabSz="1219170">
              <a:buClr>
                <a:srgbClr val="000000"/>
              </a:buClr>
            </a:pPr>
            <a:endParaRPr lang="en-US" sz="800" b="1" kern="0">
              <a:solidFill>
                <a:srgbClr val="000000"/>
              </a:solidFill>
              <a:latin typeface="Century Gothic"/>
              <a:ea typeface="Century Gothic"/>
              <a:cs typeface="Century Gothic"/>
              <a:sym typeface="Century Gothic"/>
            </a:endParaRPr>
          </a:p>
        </p:txBody>
      </p:sp>
      <p:sp>
        <p:nvSpPr>
          <p:cNvPr id="18" name="Google Shape;98;p23">
            <a:extLst>
              <a:ext uri="{FF2B5EF4-FFF2-40B4-BE49-F238E27FC236}">
                <a16:creationId xmlns:a16="http://schemas.microsoft.com/office/drawing/2014/main" id="{ACCB5E84-90C0-4159-9F0A-AF83B67225E3}"/>
              </a:ext>
            </a:extLst>
          </p:cNvPr>
          <p:cNvSpPr txBox="1">
            <a:spLocks/>
          </p:cNvSpPr>
          <p:nvPr/>
        </p:nvSpPr>
        <p:spPr>
          <a:xfrm>
            <a:off x="3429962" y="1367112"/>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a:solidFill>
                  <a:srgbClr val="6982C9"/>
                </a:solidFill>
              </a:rPr>
              <a:t>Elisa:</a:t>
            </a:r>
            <a:endParaRPr lang="en-US">
              <a:solidFill>
                <a:srgbClr val="6982C9"/>
              </a:solidFill>
            </a:endParaRPr>
          </a:p>
        </p:txBody>
      </p:sp>
      <p:pic>
        <p:nvPicPr>
          <p:cNvPr id="19" name="Picture 18">
            <a:extLst>
              <a:ext uri="{FF2B5EF4-FFF2-40B4-BE49-F238E27FC236}">
                <a16:creationId xmlns:a16="http://schemas.microsoft.com/office/drawing/2014/main" id="{64B74FB8-0B3A-4B6C-8BF7-CBBD995E3842}"/>
              </a:ext>
            </a:extLst>
          </p:cNvPr>
          <p:cNvPicPr>
            <a:picLocks noChangeAspect="1"/>
          </p:cNvPicPr>
          <p:nvPr/>
        </p:nvPicPr>
        <p:blipFill rotWithShape="1">
          <a:blip r:embed="rId3">
            <a:extLst>
              <a:ext uri="{28A0092B-C50C-407E-A947-70E740481C1C}">
                <a14:useLocalDpi xmlns:a14="http://schemas.microsoft.com/office/drawing/2010/main" val="0"/>
              </a:ext>
            </a:extLst>
          </a:blip>
          <a:srcRect l="21913" t="9074" r="20310"/>
          <a:stretch/>
        </p:blipFill>
        <p:spPr>
          <a:xfrm>
            <a:off x="9366303" y="2194090"/>
            <a:ext cx="2392095" cy="3657600"/>
          </a:xfrm>
          <a:prstGeom prst="rect">
            <a:avLst/>
          </a:prstGeom>
        </p:spPr>
      </p:pic>
      <p:sp>
        <p:nvSpPr>
          <p:cNvPr id="20" name="Google Shape;98;p23">
            <a:extLst>
              <a:ext uri="{FF2B5EF4-FFF2-40B4-BE49-F238E27FC236}">
                <a16:creationId xmlns:a16="http://schemas.microsoft.com/office/drawing/2014/main" id="{BE9DFA83-C3B0-4C91-A98D-DE97719384AC}"/>
              </a:ext>
            </a:extLst>
          </p:cNvPr>
          <p:cNvSpPr txBox="1">
            <a:spLocks/>
          </p:cNvSpPr>
          <p:nvPr/>
        </p:nvSpPr>
        <p:spPr>
          <a:xfrm>
            <a:off x="6843812" y="1434974"/>
            <a:ext cx="3152773"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mj-cs"/>
              </a:rPr>
              <a:t>Frank:</a:t>
            </a:r>
          </a:p>
        </p:txBody>
      </p:sp>
      <p:cxnSp>
        <p:nvCxnSpPr>
          <p:cNvPr id="21" name="Straight Connector 20">
            <a:extLst>
              <a:ext uri="{FF2B5EF4-FFF2-40B4-BE49-F238E27FC236}">
                <a16:creationId xmlns:a16="http://schemas.microsoft.com/office/drawing/2014/main" id="{A1AE2213-618F-460C-A5D4-1E16BCCCCD2E}"/>
              </a:ext>
            </a:extLst>
          </p:cNvPr>
          <p:cNvCxnSpPr>
            <a:cxnSpLocks/>
          </p:cNvCxnSpPr>
          <p:nvPr/>
        </p:nvCxnSpPr>
        <p:spPr>
          <a:xfrm>
            <a:off x="6087713" y="1484212"/>
            <a:ext cx="0" cy="4382000"/>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2" name="Google Shape;96;p23">
            <a:extLst>
              <a:ext uri="{FF2B5EF4-FFF2-40B4-BE49-F238E27FC236}">
                <a16:creationId xmlns:a16="http://schemas.microsoft.com/office/drawing/2014/main" id="{5F17287B-7B1D-48BE-9CE5-7938F79D1305}"/>
              </a:ext>
            </a:extLst>
          </p:cNvPr>
          <p:cNvSpPr txBox="1"/>
          <p:nvPr/>
        </p:nvSpPr>
        <p:spPr>
          <a:xfrm>
            <a:off x="6438800" y="2538067"/>
            <a:ext cx="2742567" cy="2681205"/>
          </a:xfrm>
          <a:prstGeom prst="rect">
            <a:avLst/>
          </a:prstGeom>
          <a:noFill/>
          <a:ln>
            <a:noFill/>
          </a:ln>
        </p:spPr>
        <p:txBody>
          <a:bodyPr spcFirstLastPara="1" wrap="square" lIns="91433" tIns="45700" rIns="91433" bIns="45700" anchor="t" anchorCtr="0">
            <a:noAutofit/>
          </a:bodyPr>
          <a:lstStyle/>
          <a:p>
            <a:pPr marL="287859" indent="-287859" defTabSz="1219170">
              <a:lnSpc>
                <a:spcPct val="114000"/>
              </a:lnSpc>
              <a:buClr>
                <a:srgbClr val="000000"/>
              </a:buClr>
              <a:buSzPts val="1400"/>
              <a:buFont typeface="Noto Sans Symbols"/>
              <a:buChar char="✔"/>
            </a:pPr>
            <a:r>
              <a:rPr lang="en-US" sz="1867" kern="0">
                <a:solidFill>
                  <a:srgbClr val="000000"/>
                </a:solidFill>
                <a:latin typeface="Century Gothic"/>
                <a:ea typeface="Century Gothic"/>
                <a:cs typeface="Century Gothic"/>
                <a:sym typeface="Century Gothic"/>
              </a:rPr>
              <a:t>Frank</a:t>
            </a:r>
            <a:r>
              <a:rPr lang="en" sz="1867" kern="0">
                <a:solidFill>
                  <a:srgbClr val="000000"/>
                </a:solidFill>
                <a:latin typeface="Century Gothic"/>
                <a:ea typeface="Century Gothic"/>
                <a:cs typeface="Century Gothic"/>
                <a:sym typeface="Century Gothic"/>
              </a:rPr>
              <a:t> is </a:t>
            </a:r>
            <a:r>
              <a:rPr lang="en-US" sz="1867" kern="0">
                <a:solidFill>
                  <a:srgbClr val="000000"/>
                </a:solidFill>
                <a:latin typeface="Century Gothic"/>
                <a:ea typeface="Century Gothic"/>
                <a:cs typeface="Century Gothic"/>
                <a:sym typeface="Century Gothic"/>
              </a:rPr>
              <a:t>recently</a:t>
            </a:r>
            <a:r>
              <a:rPr lang="en" sz="1867" kern="0">
                <a:solidFill>
                  <a:srgbClr val="000000"/>
                </a:solidFill>
                <a:latin typeface="Century Gothic"/>
                <a:ea typeface="Century Gothic"/>
                <a:cs typeface="Century Gothic"/>
                <a:sym typeface="Century Gothic"/>
              </a:rPr>
              <a:t> married</a:t>
            </a:r>
            <a:endParaRPr sz="1467" kern="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a:solidFill>
                  <a:srgbClr val="000000"/>
                </a:solidFill>
                <a:latin typeface="Century Gothic"/>
                <a:ea typeface="Century Gothic"/>
                <a:cs typeface="Century Gothic"/>
                <a:sym typeface="Century Gothic"/>
              </a:rPr>
              <a:t>Has </a:t>
            </a:r>
            <a:r>
              <a:rPr lang="en-US" sz="1867" kern="0">
                <a:solidFill>
                  <a:srgbClr val="000000"/>
                </a:solidFill>
                <a:latin typeface="Century Gothic"/>
                <a:ea typeface="Century Gothic"/>
                <a:cs typeface="Century Gothic"/>
                <a:sym typeface="Century Gothic"/>
              </a:rPr>
              <a:t>an auto loan that matures in six months</a:t>
            </a:r>
            <a:endParaRPr sz="1467" kern="0">
              <a:solidFill>
                <a:srgbClr val="000000"/>
              </a:solidFill>
              <a:latin typeface="Arial"/>
              <a:cs typeface="Arial"/>
              <a:sym typeface="Arial"/>
            </a:endParaRPr>
          </a:p>
          <a:p>
            <a:pPr marL="287859" indent="-287859" defTabSz="1219170">
              <a:lnSpc>
                <a:spcPct val="114000"/>
              </a:lnSpc>
              <a:spcBef>
                <a:spcPts val="667"/>
              </a:spcBef>
              <a:buClr>
                <a:srgbClr val="000000"/>
              </a:buClr>
              <a:buSzPts val="1400"/>
              <a:buFont typeface="Noto Sans Symbols"/>
              <a:buChar char="✔"/>
            </a:pPr>
            <a:r>
              <a:rPr lang="en" sz="1867" kern="0">
                <a:solidFill>
                  <a:srgbClr val="000000"/>
                </a:solidFill>
                <a:latin typeface="Century Gothic"/>
                <a:ea typeface="Century Gothic"/>
                <a:cs typeface="Century Gothic"/>
                <a:sym typeface="Century Gothic"/>
              </a:rPr>
              <a:t>Has a credit rating of 720</a:t>
            </a:r>
          </a:p>
          <a:p>
            <a:pPr algn="ctr" defTabSz="1219170">
              <a:buClr>
                <a:srgbClr val="000000"/>
              </a:buClr>
            </a:pPr>
            <a:endParaRPr lang="en-US" sz="800" b="1" kern="0">
              <a:solidFill>
                <a:srgbClr val="000000"/>
              </a:solidFill>
              <a:latin typeface="Century Gothic"/>
              <a:ea typeface="Century Gothic"/>
              <a:cs typeface="Century Gothic"/>
              <a:sym typeface="Century Gothic"/>
            </a:endParaRPr>
          </a:p>
        </p:txBody>
      </p:sp>
      <p:sp>
        <p:nvSpPr>
          <p:cNvPr id="11" name="Title 1">
            <a:extLst>
              <a:ext uri="{FF2B5EF4-FFF2-40B4-BE49-F238E27FC236}">
                <a16:creationId xmlns:a16="http://schemas.microsoft.com/office/drawing/2014/main" id="{03F60307-B4E2-4D71-8F11-F278CBA8D391}"/>
              </a:ext>
            </a:extLst>
          </p:cNvPr>
          <p:cNvSpPr>
            <a:spLocks noGrp="1"/>
          </p:cNvSpPr>
          <p:nvPr>
            <p:ph type="title"/>
          </p:nvPr>
        </p:nvSpPr>
        <p:spPr>
          <a:xfrm>
            <a:off x="3632771" y="213007"/>
            <a:ext cx="7989277" cy="1325563"/>
          </a:xfrm>
        </p:spPr>
        <p:txBody>
          <a:bodyPr/>
          <a:lstStyle/>
          <a:p>
            <a:r>
              <a:rPr lang="en-US"/>
              <a:t>How DeepTarget Works</a:t>
            </a:r>
          </a:p>
        </p:txBody>
      </p:sp>
      <p:pic>
        <p:nvPicPr>
          <p:cNvPr id="4" name="Picture 3"/>
          <p:cNvPicPr>
            <a:picLocks noChangeAspect="1"/>
          </p:cNvPicPr>
          <p:nvPr/>
        </p:nvPicPr>
        <p:blipFill>
          <a:blip r:embed="rId4"/>
          <a:stretch>
            <a:fillRect/>
          </a:stretch>
        </p:blipFill>
        <p:spPr>
          <a:xfrm>
            <a:off x="572435" y="2208612"/>
            <a:ext cx="2438400" cy="3657600"/>
          </a:xfrm>
          <a:prstGeom prst="rect">
            <a:avLst/>
          </a:prstGeom>
        </p:spPr>
      </p:pic>
    </p:spTree>
    <p:extLst>
      <p:ext uri="{BB962C8B-B14F-4D97-AF65-F5344CB8AC3E}">
        <p14:creationId xmlns:p14="http://schemas.microsoft.com/office/powerpoint/2010/main" val="11563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4CC9AF-7F89-4EDC-9549-595A44018B8E}"/>
              </a:ext>
            </a:extLst>
          </p:cNvPr>
          <p:cNvPicPr>
            <a:picLocks noChangeAspect="1"/>
          </p:cNvPicPr>
          <p:nvPr/>
        </p:nvPicPr>
        <p:blipFill>
          <a:blip r:embed="rId3"/>
          <a:stretch>
            <a:fillRect/>
          </a:stretch>
        </p:blipFill>
        <p:spPr>
          <a:xfrm>
            <a:off x="3822954" y="250825"/>
            <a:ext cx="2741661" cy="5587977"/>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C3A9310E-1701-4DDD-94DE-6E787C6FA874}"/>
              </a:ext>
            </a:extLst>
          </p:cNvPr>
          <p:cNvPicPr>
            <a:picLocks noChangeAspect="1"/>
          </p:cNvPicPr>
          <p:nvPr/>
        </p:nvPicPr>
        <p:blipFill rotWithShape="1">
          <a:blip r:embed="rId4"/>
          <a:srcRect l="17968" t="7778" r="67891" b="5278"/>
          <a:stretch/>
        </p:blipFill>
        <p:spPr>
          <a:xfrm>
            <a:off x="3974584" y="936472"/>
            <a:ext cx="2438400" cy="4216680"/>
          </a:xfrm>
          <a:prstGeom prst="rect">
            <a:avLst/>
          </a:prstGeom>
        </p:spPr>
      </p:pic>
      <p:grpSp>
        <p:nvGrpSpPr>
          <p:cNvPr id="6" name="Group 5"/>
          <p:cNvGrpSpPr/>
          <p:nvPr/>
        </p:nvGrpSpPr>
        <p:grpSpPr>
          <a:xfrm>
            <a:off x="7547229" y="250825"/>
            <a:ext cx="2741661" cy="5587977"/>
            <a:chOff x="7547229" y="250825"/>
            <a:chExt cx="2741661" cy="5587977"/>
          </a:xfrm>
        </p:grpSpPr>
        <p:pic>
          <p:nvPicPr>
            <p:cNvPr id="14" name="Picture 13">
              <a:extLst>
                <a:ext uri="{FF2B5EF4-FFF2-40B4-BE49-F238E27FC236}">
                  <a16:creationId xmlns:a16="http://schemas.microsoft.com/office/drawing/2014/main" id="{EFD16CC0-EEC4-44EB-9628-CBC6CDE19681}"/>
                </a:ext>
              </a:extLst>
            </p:cNvPr>
            <p:cNvPicPr>
              <a:picLocks noChangeAspect="1"/>
            </p:cNvPicPr>
            <p:nvPr/>
          </p:nvPicPr>
          <p:blipFill>
            <a:blip r:embed="rId3"/>
            <a:stretch>
              <a:fillRect/>
            </a:stretch>
          </p:blipFill>
          <p:spPr>
            <a:xfrm>
              <a:off x="7547229" y="250825"/>
              <a:ext cx="2741661" cy="5587977"/>
            </a:xfrm>
            <a:prstGeom prst="rect">
              <a:avLst/>
            </a:prstGeom>
            <a:effectLst>
              <a:outerShdw blurRad="50800" dist="38100" dir="8100000" algn="tr" rotWithShape="0">
                <a:prstClr val="black">
                  <a:alpha val="40000"/>
                </a:prstClr>
              </a:outerShdw>
            </a:effectLst>
          </p:spPr>
        </p:pic>
        <p:pic>
          <p:nvPicPr>
            <p:cNvPr id="15" name="Picture 14">
              <a:extLst>
                <a:ext uri="{FF2B5EF4-FFF2-40B4-BE49-F238E27FC236}">
                  <a16:creationId xmlns:a16="http://schemas.microsoft.com/office/drawing/2014/main" id="{2D619DED-BD15-4356-A298-21850F45A4F4}"/>
                </a:ext>
              </a:extLst>
            </p:cNvPr>
            <p:cNvPicPr>
              <a:picLocks noChangeAspect="1"/>
            </p:cNvPicPr>
            <p:nvPr/>
          </p:nvPicPr>
          <p:blipFill rotWithShape="1">
            <a:blip r:embed="rId4"/>
            <a:srcRect l="17968" t="7778" r="67891" b="5278"/>
            <a:stretch/>
          </p:blipFill>
          <p:spPr>
            <a:xfrm>
              <a:off x="7698859" y="936472"/>
              <a:ext cx="2438400" cy="4216680"/>
            </a:xfrm>
            <a:prstGeom prst="rect">
              <a:avLst/>
            </a:prstGeom>
          </p:spPr>
        </p:pic>
        <p:grpSp>
          <p:nvGrpSpPr>
            <p:cNvPr id="5" name="Group 4"/>
            <p:cNvGrpSpPr/>
            <p:nvPr/>
          </p:nvGrpSpPr>
          <p:grpSpPr>
            <a:xfrm>
              <a:off x="7683619" y="4752082"/>
              <a:ext cx="2468880" cy="401070"/>
              <a:chOff x="7683619" y="4752082"/>
              <a:chExt cx="2468880" cy="401070"/>
            </a:xfrm>
          </p:grpSpPr>
          <p:pic>
            <p:nvPicPr>
              <p:cNvPr id="8" name="Picture 7">
                <a:extLst>
                  <a:ext uri="{FF2B5EF4-FFF2-40B4-BE49-F238E27FC236}">
                    <a16:creationId xmlns:a16="http://schemas.microsoft.com/office/drawing/2014/main" id="{F2995C0F-06B2-4A5D-8D78-73B588918D21}"/>
                  </a:ext>
                </a:extLst>
              </p:cNvPr>
              <p:cNvPicPr>
                <a:picLocks noChangeAspect="1"/>
              </p:cNvPicPr>
              <p:nvPr/>
            </p:nvPicPr>
            <p:blipFill rotWithShape="1">
              <a:blip r:embed="rId5"/>
              <a:srcRect r="1608"/>
              <a:stretch/>
            </p:blipFill>
            <p:spPr>
              <a:xfrm>
                <a:off x="7683619" y="4761087"/>
                <a:ext cx="2468880" cy="392065"/>
              </a:xfrm>
              <a:prstGeom prst="rect">
                <a:avLst/>
              </a:prstGeom>
            </p:spPr>
          </p:pic>
          <p:sp>
            <p:nvSpPr>
              <p:cNvPr id="9" name="TextBox 8"/>
              <p:cNvSpPr txBox="1"/>
              <p:nvPr/>
            </p:nvSpPr>
            <p:spPr>
              <a:xfrm>
                <a:off x="8273533" y="4752082"/>
                <a:ext cx="421910"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Frank,</a:t>
                </a:r>
              </a:p>
            </p:txBody>
          </p:sp>
        </p:grpSp>
      </p:grpSp>
      <p:cxnSp>
        <p:nvCxnSpPr>
          <p:cNvPr id="13" name="Straight Connector 12">
            <a:extLst>
              <a:ext uri="{FF2B5EF4-FFF2-40B4-BE49-F238E27FC236}">
                <a16:creationId xmlns:a16="http://schemas.microsoft.com/office/drawing/2014/main" id="{A1AE2213-618F-460C-A5D4-1E16BCCCCD2E}"/>
              </a:ext>
            </a:extLst>
          </p:cNvPr>
          <p:cNvCxnSpPr>
            <a:cxnSpLocks/>
          </p:cNvCxnSpPr>
          <p:nvPr/>
        </p:nvCxnSpPr>
        <p:spPr>
          <a:xfrm>
            <a:off x="7029960" y="15696"/>
            <a:ext cx="25961" cy="5858081"/>
          </a:xfrm>
          <a:prstGeom prst="line">
            <a:avLst/>
          </a:prstGeom>
          <a:ln w="38100"/>
          <a:effectLst>
            <a:outerShdw blurRad="50800" dist="38100" dir="5400000" algn="t"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6" name="Google Shape;98;p23">
            <a:extLst>
              <a:ext uri="{FF2B5EF4-FFF2-40B4-BE49-F238E27FC236}">
                <a16:creationId xmlns:a16="http://schemas.microsoft.com/office/drawing/2014/main" id="{ACCB5E84-90C0-4159-9F0A-AF83B67225E3}"/>
              </a:ext>
            </a:extLst>
          </p:cNvPr>
          <p:cNvSpPr txBox="1">
            <a:spLocks/>
          </p:cNvSpPr>
          <p:nvPr/>
        </p:nvSpPr>
        <p:spPr>
          <a:xfrm>
            <a:off x="2054528" y="1493077"/>
            <a:ext cx="1428749" cy="841500"/>
          </a:xfrm>
          <a:prstGeom prst="rect">
            <a:avLst/>
          </a:prstGeom>
          <a:noFill/>
          <a:ln>
            <a:noFill/>
          </a:ln>
        </p:spPr>
        <p:txBody>
          <a:bodyPr spcFirstLastPara="1" vert="horz" wrap="square" lIns="68575" tIns="34275" rIns="68575" bIns="34275" rtlCol="0" anchor="ctr" anchorCtr="0">
            <a:no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spcBef>
                <a:spcPts val="0"/>
              </a:spcBef>
              <a:buClr>
                <a:srgbClr val="CCD163"/>
              </a:buClr>
              <a:buSzPts val="3000"/>
              <a:buFont typeface="Century Gothic"/>
              <a:buNone/>
            </a:pPr>
            <a:r>
              <a:rPr lang="en-US" sz="3000">
                <a:solidFill>
                  <a:srgbClr val="6982C9"/>
                </a:solidFill>
              </a:rPr>
              <a:t>Elisa</a:t>
            </a:r>
            <a:endParaRPr lang="en-US">
              <a:solidFill>
                <a:srgbClr val="6982C9"/>
              </a:solidFill>
            </a:endParaRPr>
          </a:p>
        </p:txBody>
      </p:sp>
      <p:sp>
        <p:nvSpPr>
          <p:cNvPr id="17" name="Google Shape;98;p23">
            <a:extLst>
              <a:ext uri="{FF2B5EF4-FFF2-40B4-BE49-F238E27FC236}">
                <a16:creationId xmlns:a16="http://schemas.microsoft.com/office/drawing/2014/main" id="{BE9DFA83-C3B0-4C91-A98D-DE97719384AC}"/>
              </a:ext>
            </a:extLst>
          </p:cNvPr>
          <p:cNvSpPr txBox="1">
            <a:spLocks/>
          </p:cNvSpPr>
          <p:nvPr/>
        </p:nvSpPr>
        <p:spPr>
          <a:xfrm>
            <a:off x="10440520" y="1311233"/>
            <a:ext cx="1696086" cy="8415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CCD163"/>
              </a:buClr>
              <a:buSzPts val="3300"/>
              <a:buFont typeface="Century Gothic"/>
              <a:buNone/>
              <a:defRPr sz="3300" b="1" i="0" u="none" strike="noStrike" cap="none">
                <a:solidFill>
                  <a:srgbClr val="CCD163"/>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algn="l">
              <a:buSzPts val="3000"/>
            </a:pPr>
            <a:r>
              <a:rPr lang="en-US" sz="3000" spc="300">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mj-cs"/>
              </a:rPr>
              <a:t>Frank</a:t>
            </a:r>
          </a:p>
        </p:txBody>
      </p:sp>
      <p:sp>
        <p:nvSpPr>
          <p:cNvPr id="18" name="Title 1">
            <a:extLst>
              <a:ext uri="{FF2B5EF4-FFF2-40B4-BE49-F238E27FC236}">
                <a16:creationId xmlns:a16="http://schemas.microsoft.com/office/drawing/2014/main" id="{35C35759-51CF-4334-8063-4F5A65167224}"/>
              </a:ext>
            </a:extLst>
          </p:cNvPr>
          <p:cNvSpPr>
            <a:spLocks noGrp="1"/>
          </p:cNvSpPr>
          <p:nvPr>
            <p:ph type="title"/>
          </p:nvPr>
        </p:nvSpPr>
        <p:spPr>
          <a:xfrm>
            <a:off x="151370" y="3178853"/>
            <a:ext cx="3464560" cy="2839253"/>
          </a:xfrm>
        </p:spPr>
        <p:txBody>
          <a:bodyPr>
            <a:normAutofit fontScale="90000"/>
          </a:bodyPr>
          <a:lstStyle/>
          <a:p>
            <a:pPr algn="ctr"/>
            <a:r>
              <a:rPr lang="en-US" sz="3600"/>
              <a:t>What Your Customers see in Mobile Banking</a:t>
            </a:r>
            <a:br>
              <a:rPr lang="en-US" sz="3600"/>
            </a:br>
            <a:endParaRPr lang="en-US" sz="3600"/>
          </a:p>
        </p:txBody>
      </p:sp>
    </p:spTree>
    <p:extLst>
      <p:ext uri="{BB962C8B-B14F-4D97-AF65-F5344CB8AC3E}">
        <p14:creationId xmlns:p14="http://schemas.microsoft.com/office/powerpoint/2010/main" val="91501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EF339-F6EE-4E3E-B37F-40B048C4B7C9}"/>
              </a:ext>
            </a:extLst>
          </p:cNvPr>
          <p:cNvPicPr>
            <a:picLocks noChangeAspect="1"/>
          </p:cNvPicPr>
          <p:nvPr/>
        </p:nvPicPr>
        <p:blipFill>
          <a:blip r:embed="rId3"/>
          <a:stretch>
            <a:fillRect/>
          </a:stretch>
        </p:blipFill>
        <p:spPr>
          <a:xfrm>
            <a:off x="212269" y="112966"/>
            <a:ext cx="2961132" cy="1099629"/>
          </a:xfrm>
          <a:prstGeom prst="rect">
            <a:avLst/>
          </a:prstGeom>
        </p:spPr>
      </p:pic>
      <p:sp>
        <p:nvSpPr>
          <p:cNvPr id="2" name="Title 1"/>
          <p:cNvSpPr>
            <a:spLocks noGrp="1"/>
          </p:cNvSpPr>
          <p:nvPr>
            <p:ph type="title"/>
          </p:nvPr>
        </p:nvSpPr>
        <p:spPr>
          <a:xfrm>
            <a:off x="397165" y="0"/>
            <a:ext cx="5314536" cy="1325563"/>
          </a:xfrm>
        </p:spPr>
        <p:txBody>
          <a:bodyPr vert="horz" lIns="91440" tIns="45720" rIns="91440" bIns="45720" rtlCol="0" anchor="ctr">
            <a:normAutofit/>
          </a:bodyPr>
          <a:lstStyle/>
          <a:p>
            <a:pPr algn="l"/>
            <a:r>
              <a:rPr lang="en-US">
                <a:solidFill>
                  <a:schemeClr val="tx1"/>
                </a:solidFill>
                <a:latin typeface="+mj-lt"/>
              </a:rPr>
              <a:t>       </a:t>
            </a:r>
          </a:p>
        </p:txBody>
      </p:sp>
      <p:sp>
        <p:nvSpPr>
          <p:cNvPr id="8" name="Content Placeholder 2">
            <a:extLst>
              <a:ext uri="{FF2B5EF4-FFF2-40B4-BE49-F238E27FC236}">
                <a16:creationId xmlns:a16="http://schemas.microsoft.com/office/drawing/2014/main" id="{041E6DCA-10C8-42AB-9B61-35A85623B71C}"/>
              </a:ext>
            </a:extLst>
          </p:cNvPr>
          <p:cNvSpPr txBox="1">
            <a:spLocks/>
          </p:cNvSpPr>
          <p:nvPr/>
        </p:nvSpPr>
        <p:spPr>
          <a:xfrm>
            <a:off x="258618" y="1241129"/>
            <a:ext cx="6324162" cy="481854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pPr>
            <a:r>
              <a:rPr lang="en-US" sz="2000"/>
              <a:t>A leading provider of intelligent marketing &amp; sales automation solutions to financial institutions</a:t>
            </a:r>
            <a:r>
              <a:rPr lang="en-US" sz="1800"/>
              <a:t>​</a:t>
            </a:r>
          </a:p>
          <a:p>
            <a:pPr fontAlgn="base">
              <a:lnSpc>
                <a:spcPct val="100000"/>
              </a:lnSpc>
            </a:pPr>
            <a:r>
              <a:rPr lang="en-US" sz="2000"/>
              <a:t>For financial institutions, DeepTarget’s open, enabling engagement platform has:​</a:t>
            </a:r>
          </a:p>
          <a:p>
            <a:pPr lvl="1">
              <a:lnSpc>
                <a:spcPct val="100000"/>
              </a:lnSpc>
              <a:spcBef>
                <a:spcPts val="300"/>
              </a:spcBef>
              <a:spcAft>
                <a:spcPts val="300"/>
              </a:spcAft>
              <a:buFont typeface="Wingdings" panose="05000000000000000000" pitchFamily="2" charset="2"/>
              <a:buChar char="ü"/>
            </a:pPr>
            <a:r>
              <a:rPr lang="en-US" sz="1800"/>
              <a:t>increased loan demand and grown deposits </a:t>
            </a:r>
          </a:p>
          <a:p>
            <a:pPr lvl="1">
              <a:lnSpc>
                <a:spcPct val="100000"/>
              </a:lnSpc>
              <a:spcBef>
                <a:spcPts val="300"/>
              </a:spcBef>
              <a:spcAft>
                <a:spcPts val="300"/>
              </a:spcAft>
              <a:buFont typeface="Wingdings" panose="05000000000000000000" pitchFamily="2" charset="2"/>
              <a:buChar char="ü"/>
            </a:pPr>
            <a:r>
              <a:rPr lang="en-US" sz="1800"/>
              <a:t>engaged customers/members seamlessly using customer intelligence</a:t>
            </a:r>
          </a:p>
          <a:p>
            <a:pPr lvl="1">
              <a:lnSpc>
                <a:spcPct val="100000"/>
              </a:lnSpc>
              <a:spcBef>
                <a:spcPts val="300"/>
              </a:spcBef>
              <a:spcAft>
                <a:spcPts val="300"/>
              </a:spcAft>
              <a:buFont typeface="Wingdings" panose="05000000000000000000" pitchFamily="2" charset="2"/>
              <a:buChar char="ü"/>
            </a:pPr>
            <a:r>
              <a:rPr lang="en-US" sz="1800"/>
              <a:t>targeted and personalized product offers in multiple apps</a:t>
            </a:r>
          </a:p>
          <a:p>
            <a:pPr lvl="1">
              <a:lnSpc>
                <a:spcPct val="100000"/>
              </a:lnSpc>
              <a:spcBef>
                <a:spcPts val="300"/>
              </a:spcBef>
              <a:spcAft>
                <a:spcPts val="300"/>
              </a:spcAft>
              <a:buFont typeface="Wingdings" panose="05000000000000000000" pitchFamily="2" charset="2"/>
              <a:buChar char="ü"/>
            </a:pPr>
            <a:r>
              <a:rPr lang="en-US" sz="1800"/>
              <a:t>deployed 1000s of concurrent one-to-one conversations and</a:t>
            </a:r>
          </a:p>
          <a:p>
            <a:pPr lvl="1">
              <a:lnSpc>
                <a:spcPct val="100000"/>
              </a:lnSpc>
              <a:spcBef>
                <a:spcPts val="300"/>
              </a:spcBef>
              <a:spcAft>
                <a:spcPts val="300"/>
              </a:spcAft>
              <a:buFont typeface="Wingdings" panose="05000000000000000000" pitchFamily="2" charset="2"/>
              <a:buChar char="ü"/>
            </a:pPr>
            <a:r>
              <a:rPr lang="en-US" sz="1800"/>
              <a:t>Increased their customer/member loyalty and income</a:t>
            </a:r>
          </a:p>
          <a:p>
            <a:pPr>
              <a:lnSpc>
                <a:spcPct val="100000"/>
              </a:lnSpc>
            </a:pPr>
            <a:endParaRPr lang="en-US" sz="1600"/>
          </a:p>
        </p:txBody>
      </p:sp>
      <p:sp>
        <p:nvSpPr>
          <p:cNvPr id="14" name="Freeform: Shape 1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9">
            <a:extLst>
              <a:ext uri="{FF2B5EF4-FFF2-40B4-BE49-F238E27FC236}">
                <a16:creationId xmlns:a16="http://schemas.microsoft.com/office/drawing/2014/main" id="{D9977566-D046-44FF-A5E8-037EE6E8F8D4}"/>
              </a:ext>
            </a:extLst>
          </p:cNvPr>
          <p:cNvPicPr>
            <a:picLocks noChangeAspect="1"/>
          </p:cNvPicPr>
          <p:nvPr/>
        </p:nvPicPr>
        <p:blipFill rotWithShape="1">
          <a:blip r:embed="rId4"/>
          <a:srcRect l="14294" r="25561" b="1"/>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
        <p:nvSpPr>
          <p:cNvPr id="5" name="Title 1">
            <a:extLst>
              <a:ext uri="{FF2B5EF4-FFF2-40B4-BE49-F238E27FC236}">
                <a16:creationId xmlns:a16="http://schemas.microsoft.com/office/drawing/2014/main" id="{37D4E3AF-3F23-F74F-A93A-6FA939FB401C}"/>
              </a:ext>
            </a:extLst>
          </p:cNvPr>
          <p:cNvSpPr txBox="1">
            <a:spLocks/>
          </p:cNvSpPr>
          <p:nvPr/>
        </p:nvSpPr>
        <p:spPr>
          <a:xfrm>
            <a:off x="-299780" y="182293"/>
            <a:ext cx="7712853"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lgn="ctr">
              <a:spcAft>
                <a:spcPts val="600"/>
              </a:spcAft>
            </a:pPr>
            <a:r>
              <a:rPr lang="en-US" sz="3600">
                <a:solidFill>
                  <a:srgbClr val="CCD163"/>
                </a:solidFill>
                <a:effectLst>
                  <a:outerShdw blurRad="38100" dist="38100" dir="2700000" algn="tl">
                    <a:srgbClr val="000000">
                      <a:alpha val="43137"/>
                    </a:srgbClr>
                  </a:outerShdw>
                </a:effectLst>
                <a:latin typeface="Century Gothic" panose="020B0502020202020204" pitchFamily="34" charset="0"/>
              </a:rPr>
              <a:t>DeepTarget in a nutshell</a:t>
            </a:r>
          </a:p>
        </p:txBody>
      </p:sp>
    </p:spTree>
    <p:extLst>
      <p:ext uri="{BB962C8B-B14F-4D97-AF65-F5344CB8AC3E}">
        <p14:creationId xmlns:p14="http://schemas.microsoft.com/office/powerpoint/2010/main" val="31248045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0307-B4E2-4D71-8F11-F278CBA8D391}"/>
              </a:ext>
            </a:extLst>
          </p:cNvPr>
          <p:cNvSpPr>
            <a:spLocks noGrp="1"/>
          </p:cNvSpPr>
          <p:nvPr>
            <p:ph type="title"/>
          </p:nvPr>
        </p:nvSpPr>
        <p:spPr/>
        <p:txBody>
          <a:bodyPr/>
          <a:lstStyle/>
          <a:p>
            <a:r>
              <a:rPr lang="en-US"/>
              <a:t>How DeepTarget Works</a:t>
            </a:r>
          </a:p>
        </p:txBody>
      </p:sp>
      <p:pic>
        <p:nvPicPr>
          <p:cNvPr id="4" name="Picture 19" descr="CreditCard1a-468x60.gif">
            <a:extLst>
              <a:ext uri="{FF2B5EF4-FFF2-40B4-BE49-F238E27FC236}">
                <a16:creationId xmlns:a16="http://schemas.microsoft.com/office/drawing/2014/main" id="{CD27A0DA-9865-4217-89D0-998A9934A57B}"/>
              </a:ext>
            </a:extLst>
          </p:cNvPr>
          <p:cNvPicPr>
            <a:picLocks noChangeAspect="1"/>
          </p:cNvPicPr>
          <p:nvPr/>
        </p:nvPicPr>
        <p:blipFill>
          <a:blip r:embed="rId3"/>
          <a:srcRect/>
          <a:stretch>
            <a:fillRect/>
          </a:stretch>
        </p:blipFill>
        <p:spPr bwMode="auto">
          <a:xfrm>
            <a:off x="6309327" y="2742668"/>
            <a:ext cx="4395931" cy="558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a:extLst>
              <a:ext uri="{FF2B5EF4-FFF2-40B4-BE49-F238E27FC236}">
                <a16:creationId xmlns:a16="http://schemas.microsoft.com/office/drawing/2014/main" id="{A8C9034C-CE5A-4B56-9D5C-6FA9796F9EE9}"/>
              </a:ext>
            </a:extLst>
          </p:cNvPr>
          <p:cNvSpPr txBox="1"/>
          <p:nvPr/>
        </p:nvSpPr>
        <p:spPr bwMode="auto">
          <a:xfrm>
            <a:off x="4428077" y="2073992"/>
            <a:ext cx="1455808"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Auto Loan Campaign</a:t>
            </a:r>
          </a:p>
          <a:p>
            <a:pPr algn="ctr" defTabSz="914400">
              <a:defRPr/>
            </a:pPr>
            <a:r>
              <a:rPr lang="en-US" sz="1100" kern="0">
                <a:solidFill>
                  <a:prstClr val="white"/>
                </a:solidFill>
                <a:latin typeface="Corbel"/>
              </a:rPr>
              <a:t>All User</a:t>
            </a:r>
          </a:p>
        </p:txBody>
      </p:sp>
      <p:sp>
        <p:nvSpPr>
          <p:cNvPr id="6" name="TextBox 5">
            <a:extLst>
              <a:ext uri="{FF2B5EF4-FFF2-40B4-BE49-F238E27FC236}">
                <a16:creationId xmlns:a16="http://schemas.microsoft.com/office/drawing/2014/main" id="{ED215545-66EA-42D3-BC9B-9C172096F654}"/>
              </a:ext>
            </a:extLst>
          </p:cNvPr>
          <p:cNvSpPr txBox="1"/>
          <p:nvPr/>
        </p:nvSpPr>
        <p:spPr bwMode="auto">
          <a:xfrm>
            <a:off x="4428079" y="2848050"/>
            <a:ext cx="147897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Credit Card Campaign</a:t>
            </a:r>
          </a:p>
          <a:p>
            <a:pPr algn="ctr" defTabSz="914400">
              <a:defRPr/>
            </a:pPr>
            <a:r>
              <a:rPr lang="en-US" sz="1100" kern="0">
                <a:solidFill>
                  <a:prstClr val="white"/>
                </a:solidFill>
                <a:latin typeface="Corbel"/>
              </a:rPr>
              <a:t>Targeted By Rule</a:t>
            </a:r>
          </a:p>
        </p:txBody>
      </p:sp>
      <p:sp>
        <p:nvSpPr>
          <p:cNvPr id="7" name="TextBox 6">
            <a:extLst>
              <a:ext uri="{FF2B5EF4-FFF2-40B4-BE49-F238E27FC236}">
                <a16:creationId xmlns:a16="http://schemas.microsoft.com/office/drawing/2014/main" id="{DF60C4AD-9747-4530-BCC2-B7BF852D21C1}"/>
              </a:ext>
            </a:extLst>
          </p:cNvPr>
          <p:cNvSpPr txBox="1"/>
          <p:nvPr/>
        </p:nvSpPr>
        <p:spPr bwMode="auto">
          <a:xfrm>
            <a:off x="4428079" y="3694229"/>
            <a:ext cx="1551961"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Consumer Loan Camp1</a:t>
            </a:r>
          </a:p>
          <a:p>
            <a:pPr algn="ctr" defTabSz="914400">
              <a:defRPr/>
            </a:pPr>
            <a:r>
              <a:rPr lang="en-US" sz="1100" kern="0">
                <a:solidFill>
                  <a:prstClr val="white"/>
                </a:solidFill>
                <a:latin typeface="Corbel"/>
              </a:rPr>
              <a:t>Targeted By List</a:t>
            </a:r>
          </a:p>
        </p:txBody>
      </p:sp>
      <p:sp>
        <p:nvSpPr>
          <p:cNvPr id="8" name="TextBox 7">
            <a:extLst>
              <a:ext uri="{FF2B5EF4-FFF2-40B4-BE49-F238E27FC236}">
                <a16:creationId xmlns:a16="http://schemas.microsoft.com/office/drawing/2014/main" id="{1BE787B0-6DA8-490E-ADCC-222DF50AEC51}"/>
              </a:ext>
            </a:extLst>
          </p:cNvPr>
          <p:cNvSpPr txBox="1"/>
          <p:nvPr/>
        </p:nvSpPr>
        <p:spPr bwMode="auto">
          <a:xfrm>
            <a:off x="4428077" y="4500875"/>
            <a:ext cx="1551963"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solidFill>
                  <a:prstClr val="white"/>
                </a:solidFill>
                <a:latin typeface="Corbel"/>
              </a:rPr>
              <a:t>Consumer Loan Camp2</a:t>
            </a:r>
          </a:p>
          <a:p>
            <a:pPr algn="ctr" defTabSz="914400">
              <a:defRPr/>
            </a:pPr>
            <a:r>
              <a:rPr lang="en-US" sz="1100" kern="0">
                <a:solidFill>
                  <a:prstClr val="white"/>
                </a:solidFill>
                <a:latin typeface="Corbel"/>
              </a:rPr>
              <a:t>All User</a:t>
            </a:r>
          </a:p>
        </p:txBody>
      </p:sp>
      <p:sp>
        <p:nvSpPr>
          <p:cNvPr id="9" name="TextBox 8">
            <a:extLst>
              <a:ext uri="{FF2B5EF4-FFF2-40B4-BE49-F238E27FC236}">
                <a16:creationId xmlns:a16="http://schemas.microsoft.com/office/drawing/2014/main" id="{C8CAA774-6757-42E6-B600-1CB89A5107D1}"/>
              </a:ext>
            </a:extLst>
          </p:cNvPr>
          <p:cNvSpPr txBox="1"/>
          <p:nvPr/>
        </p:nvSpPr>
        <p:spPr bwMode="auto">
          <a:xfrm>
            <a:off x="4428078" y="5308379"/>
            <a:ext cx="1551960" cy="430887"/>
          </a:xfrm>
          <a:prstGeom prst="rect">
            <a:avLst/>
          </a:prstGeom>
          <a:solidFill>
            <a:srgbClr val="528DC2"/>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err="1">
                <a:solidFill>
                  <a:prstClr val="white"/>
                </a:solidFill>
                <a:latin typeface="Corbel"/>
              </a:rPr>
              <a:t>eStatement</a:t>
            </a:r>
            <a:r>
              <a:rPr lang="en-US" sz="1100" kern="0">
                <a:solidFill>
                  <a:prstClr val="white"/>
                </a:solidFill>
                <a:latin typeface="Corbel"/>
              </a:rPr>
              <a:t> Campaign</a:t>
            </a:r>
          </a:p>
          <a:p>
            <a:pPr algn="ctr" defTabSz="914400">
              <a:defRPr/>
            </a:pPr>
            <a:r>
              <a:rPr lang="en-US" sz="1100" kern="0">
                <a:solidFill>
                  <a:prstClr val="white"/>
                </a:solidFill>
                <a:latin typeface="Corbel"/>
              </a:rPr>
              <a:t>Targeted By Rule</a:t>
            </a:r>
          </a:p>
        </p:txBody>
      </p:sp>
      <p:pic>
        <p:nvPicPr>
          <p:cNvPr id="10" name="Picture 9">
            <a:extLst>
              <a:ext uri="{FF2B5EF4-FFF2-40B4-BE49-F238E27FC236}">
                <a16:creationId xmlns:a16="http://schemas.microsoft.com/office/drawing/2014/main" id="{C3C000A1-D89C-4FCF-B426-986117D04166}"/>
              </a:ext>
            </a:extLst>
          </p:cNvPr>
          <p:cNvPicPr>
            <a:picLocks noChangeAspect="1"/>
          </p:cNvPicPr>
          <p:nvPr/>
        </p:nvPicPr>
        <p:blipFill>
          <a:blip r:embed="rId4"/>
          <a:stretch>
            <a:fillRect/>
          </a:stretch>
        </p:blipFill>
        <p:spPr>
          <a:xfrm>
            <a:off x="6301705" y="2012620"/>
            <a:ext cx="4395931" cy="54548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60190AB-F073-47D6-B217-43374CDB9332}"/>
              </a:ext>
            </a:extLst>
          </p:cNvPr>
          <p:cNvPicPr>
            <a:picLocks noChangeAspect="1"/>
          </p:cNvPicPr>
          <p:nvPr/>
        </p:nvPicPr>
        <p:blipFill>
          <a:blip r:embed="rId5"/>
          <a:stretch>
            <a:fillRect/>
          </a:stretch>
        </p:blipFill>
        <p:spPr>
          <a:xfrm>
            <a:off x="6332184" y="5139842"/>
            <a:ext cx="4365450" cy="701370"/>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9199A811-10D1-462E-888B-94CA33960876}"/>
              </a:ext>
            </a:extLst>
          </p:cNvPr>
          <p:cNvPicPr>
            <a:picLocks noChangeAspect="1"/>
          </p:cNvPicPr>
          <p:nvPr/>
        </p:nvPicPr>
        <p:blipFill>
          <a:blip r:embed="rId6"/>
          <a:stretch>
            <a:fillRect/>
          </a:stretch>
        </p:blipFill>
        <p:spPr>
          <a:xfrm>
            <a:off x="6309327" y="4403778"/>
            <a:ext cx="4380689" cy="62507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D12DA728-974E-4389-8476-73AE4D9309AA}"/>
              </a:ext>
            </a:extLst>
          </p:cNvPr>
          <p:cNvPicPr>
            <a:picLocks noChangeAspect="1"/>
          </p:cNvPicPr>
          <p:nvPr/>
        </p:nvPicPr>
        <p:blipFill>
          <a:blip r:embed="rId7"/>
          <a:stretch>
            <a:fillRect/>
          </a:stretch>
        </p:blipFill>
        <p:spPr>
          <a:xfrm>
            <a:off x="6309327" y="3528465"/>
            <a:ext cx="4365449" cy="724266"/>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D9437BA4-9AAB-460A-A04E-3BB7E1025D1B}"/>
              </a:ext>
            </a:extLst>
          </p:cNvPr>
          <p:cNvGrpSpPr/>
          <p:nvPr/>
        </p:nvGrpSpPr>
        <p:grpSpPr>
          <a:xfrm>
            <a:off x="184464" y="2132395"/>
            <a:ext cx="4042476" cy="3581206"/>
            <a:chOff x="2038455" y="2283573"/>
            <a:chExt cx="4042476" cy="3581206"/>
          </a:xfrm>
        </p:grpSpPr>
        <p:pic>
          <p:nvPicPr>
            <p:cNvPr id="15" name="Picture 14">
              <a:extLst>
                <a:ext uri="{FF2B5EF4-FFF2-40B4-BE49-F238E27FC236}">
                  <a16:creationId xmlns:a16="http://schemas.microsoft.com/office/drawing/2014/main" id="{22D5A67D-7B9B-43FF-8A85-7957631E9A6C}"/>
                </a:ext>
              </a:extLst>
            </p:cNvPr>
            <p:cNvPicPr>
              <a:picLocks noChangeAspect="1"/>
            </p:cNvPicPr>
            <p:nvPr/>
          </p:nvPicPr>
          <p:blipFill rotWithShape="1">
            <a:blip r:embed="rId8">
              <a:extLst>
                <a:ext uri="{28A0092B-C50C-407E-A947-70E740481C1C}">
                  <a14:useLocalDpi xmlns:a14="http://schemas.microsoft.com/office/drawing/2010/main" val="0"/>
                </a:ext>
              </a:extLst>
            </a:blip>
            <a:srcRect r="7055" b="7023"/>
            <a:stretch/>
          </p:blipFill>
          <p:spPr>
            <a:xfrm rot="21355261">
              <a:off x="2038455" y="2283573"/>
              <a:ext cx="4042476" cy="3581206"/>
            </a:xfrm>
            <a:prstGeom prst="rect">
              <a:avLst/>
            </a:prstGeom>
          </p:spPr>
        </p:pic>
        <p:sp>
          <p:nvSpPr>
            <p:cNvPr id="16" name="TextBox 15">
              <a:extLst>
                <a:ext uri="{FF2B5EF4-FFF2-40B4-BE49-F238E27FC236}">
                  <a16:creationId xmlns:a16="http://schemas.microsoft.com/office/drawing/2014/main" id="{821338C7-55A5-4F59-A0DE-45DC003BA7C1}"/>
                </a:ext>
              </a:extLst>
            </p:cNvPr>
            <p:cNvSpPr txBox="1"/>
            <p:nvPr/>
          </p:nvSpPr>
          <p:spPr>
            <a:xfrm rot="21355261">
              <a:off x="2139132" y="2928313"/>
              <a:ext cx="3521092" cy="2862322"/>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solidFill>
                    <a:schemeClr val="accent2">
                      <a:lumMod val="75000"/>
                    </a:schemeClr>
                  </a:solidFill>
                  <a:latin typeface="Segoe Script" panose="020B0504020000000003" pitchFamily="34" charset="0"/>
                </a:rPr>
                <a:t>Six types of Intelligent Campaigns :</a:t>
              </a:r>
            </a:p>
            <a:p>
              <a:pPr algn="ctr"/>
              <a:endParaRPr lang="en-US" b="1">
                <a:solidFill>
                  <a:schemeClr val="accent2">
                    <a:lumMod val="75000"/>
                  </a:schemeClr>
                </a:solidFill>
                <a:latin typeface="Segoe Script" panose="020B0504020000000003" pitchFamily="34" charset="0"/>
              </a:endParaRPr>
            </a:p>
            <a:p>
              <a:pPr marL="342900" indent="-342900" algn="ctr">
                <a:buFont typeface="+mj-lt"/>
                <a:buAutoNum type="arabicPeriod"/>
              </a:pPr>
              <a:r>
                <a:rPr lang="en-US" b="1">
                  <a:solidFill>
                    <a:schemeClr val="accent2">
                      <a:lumMod val="75000"/>
                    </a:schemeClr>
                  </a:solidFill>
                  <a:latin typeface="Segoe Script" panose="020B0504020000000003" pitchFamily="34" charset="0"/>
                </a:rPr>
                <a:t>By Rule</a:t>
              </a:r>
            </a:p>
            <a:p>
              <a:pPr marL="342900" indent="-342900" algn="ctr">
                <a:buFont typeface="+mj-lt"/>
                <a:buAutoNum type="arabicPeriod"/>
              </a:pPr>
              <a:r>
                <a:rPr lang="en-US" b="1">
                  <a:solidFill>
                    <a:schemeClr val="accent2">
                      <a:lumMod val="75000"/>
                    </a:schemeClr>
                  </a:solidFill>
                  <a:latin typeface="Segoe Script" panose="020B0504020000000003" pitchFamily="34" charset="0"/>
                </a:rPr>
                <a:t>By List</a:t>
              </a:r>
            </a:p>
            <a:p>
              <a:pPr marL="342900" indent="-342900" algn="ctr">
                <a:buFont typeface="+mj-lt"/>
                <a:buAutoNum type="arabicPeriod"/>
              </a:pPr>
              <a:r>
                <a:rPr lang="en-US" b="1">
                  <a:solidFill>
                    <a:schemeClr val="accent2">
                      <a:lumMod val="75000"/>
                    </a:schemeClr>
                  </a:solidFill>
                  <a:latin typeface="Segoe Script" panose="020B0504020000000003" pitchFamily="34" charset="0"/>
                </a:rPr>
                <a:t>Non-Targeted</a:t>
              </a:r>
            </a:p>
            <a:p>
              <a:pPr marL="342900" indent="-342900" algn="ctr">
                <a:buFont typeface="+mj-lt"/>
                <a:buAutoNum type="arabicPeriod"/>
              </a:pPr>
              <a:r>
                <a:rPr lang="en-US" b="1">
                  <a:solidFill>
                    <a:schemeClr val="accent2">
                      <a:lumMod val="75000"/>
                    </a:schemeClr>
                  </a:solidFill>
                  <a:latin typeface="Segoe Script" panose="020B0504020000000003" pitchFamily="34" charset="0"/>
                </a:rPr>
                <a:t>All Users</a:t>
              </a:r>
            </a:p>
            <a:p>
              <a:pPr marL="342900" indent="-342900" algn="ctr">
                <a:buFont typeface="+mj-lt"/>
                <a:buAutoNum type="arabicPeriod"/>
              </a:pPr>
              <a:r>
                <a:rPr lang="en-US" b="1">
                  <a:solidFill>
                    <a:schemeClr val="accent2">
                      <a:lumMod val="75000"/>
                    </a:schemeClr>
                  </a:solidFill>
                  <a:latin typeface="Segoe Script" panose="020B0504020000000003" pitchFamily="34" charset="0"/>
                </a:rPr>
                <a:t>Opt-Out</a:t>
              </a:r>
            </a:p>
            <a:p>
              <a:pPr marL="342900" indent="-342900" algn="ctr">
                <a:buFont typeface="+mj-lt"/>
                <a:buAutoNum type="arabicPeriod"/>
              </a:pPr>
              <a:r>
                <a:rPr lang="en-US" b="1">
                  <a:solidFill>
                    <a:schemeClr val="accent2">
                      <a:lumMod val="75000"/>
                    </a:schemeClr>
                  </a:solidFill>
                  <a:latin typeface="Segoe Script" panose="020B0504020000000003" pitchFamily="34" charset="0"/>
                </a:rPr>
                <a:t>Global Override</a:t>
              </a:r>
            </a:p>
            <a:p>
              <a:pPr marL="214313" indent="-214313" algn="ctr">
                <a:buFont typeface="Arial" panose="020B0604020202020204" pitchFamily="34" charset="0"/>
                <a:buChar char="•"/>
              </a:pPr>
              <a:endParaRPr lang="en-US" b="1">
                <a:solidFill>
                  <a:schemeClr val="accent2">
                    <a:lumMod val="75000"/>
                  </a:schemeClr>
                </a:solidFill>
                <a:latin typeface="Segoe Script" panose="020B0504020000000003" pitchFamily="34" charset="0"/>
              </a:endParaRPr>
            </a:p>
          </p:txBody>
        </p:sp>
      </p:grpSp>
      <p:sp>
        <p:nvSpPr>
          <p:cNvPr id="17" name="TextBox 19">
            <a:extLst>
              <a:ext uri="{FF2B5EF4-FFF2-40B4-BE49-F238E27FC236}">
                <a16:creationId xmlns:a16="http://schemas.microsoft.com/office/drawing/2014/main" id="{A2C5C47D-2C3E-4AEA-A438-3AEB8A794A74}"/>
              </a:ext>
            </a:extLst>
          </p:cNvPr>
          <p:cNvSpPr txBox="1">
            <a:spLocks noChangeArrowheads="1"/>
          </p:cNvSpPr>
          <p:nvPr/>
        </p:nvSpPr>
        <p:spPr bwMode="auto">
          <a:xfrm>
            <a:off x="7750054" y="2785682"/>
            <a:ext cx="2669997"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Segoe UI" panose="020B0502040204020203" pitchFamily="34" charset="0"/>
              </a:defRPr>
            </a:lvl1pPr>
            <a:lvl2pPr marL="742950" indent="-285750">
              <a:spcBef>
                <a:spcPct val="20000"/>
              </a:spcBef>
              <a:buFont typeface="Arial" panose="020B0604020202020204" pitchFamily="34" charset="0"/>
              <a:buChar char="–"/>
              <a:defRPr sz="2800">
                <a:solidFill>
                  <a:schemeClr val="tx1"/>
                </a:solidFill>
                <a:latin typeface="Segoe UI" panose="020B0502040204020203" pitchFamily="34" charset="0"/>
              </a:defRPr>
            </a:lvl2pPr>
            <a:lvl3pPr marL="1143000" indent="-228600">
              <a:spcBef>
                <a:spcPct val="20000"/>
              </a:spcBef>
              <a:buFont typeface="Arial" panose="020B0604020202020204" pitchFamily="34" charset="0"/>
              <a:buChar char="•"/>
              <a:defRPr sz="2400">
                <a:solidFill>
                  <a:schemeClr val="tx1"/>
                </a:solidFill>
                <a:latin typeface="Segoe UI" panose="020B0502040204020203" pitchFamily="34" charset="0"/>
              </a:defRPr>
            </a:lvl3pPr>
            <a:lvl4pPr marL="1600200" indent="-228600">
              <a:spcBef>
                <a:spcPct val="20000"/>
              </a:spcBef>
              <a:buFont typeface="Arial" panose="020B0604020202020204" pitchFamily="34" charset="0"/>
              <a:buChar char="–"/>
              <a:defRPr sz="2000">
                <a:solidFill>
                  <a:schemeClr val="tx1"/>
                </a:solidFill>
                <a:latin typeface="Segoe UI" panose="020B0502040204020203" pitchFamily="34" charset="0"/>
              </a:defRPr>
            </a:lvl4pPr>
            <a:lvl5pPr marL="2057400" indent="-228600">
              <a:spcBef>
                <a:spcPct val="20000"/>
              </a:spcBef>
              <a:buFont typeface="Arial" panose="020B0604020202020204" pitchFamily="34" charset="0"/>
              <a:buChar char="»"/>
              <a:defRPr sz="2000">
                <a:solidFill>
                  <a:schemeClr val="tx1"/>
                </a:solidFill>
                <a:latin typeface="Segoe UI" panose="020B05020402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Segoe UI" panose="020B0502040204020203" pitchFamily="34" charset="0"/>
              </a:defRPr>
            </a:lvl9pPr>
          </a:lstStyle>
          <a:p>
            <a:pPr algn="ctr" defTabSz="914400">
              <a:spcBef>
                <a:spcPct val="0"/>
              </a:spcBef>
              <a:buNone/>
            </a:pPr>
            <a:r>
              <a:rPr lang="en-US" altLang="en-US" sz="900" b="1">
                <a:solidFill>
                  <a:srgbClr val="404040"/>
                </a:solidFill>
                <a:latin typeface="Century Gothic" panose="020B0502020202020204" pitchFamily="34" charset="0"/>
                <a:cs typeface="Arial" panose="020B0604020202020204" pitchFamily="34" charset="0"/>
              </a:rPr>
              <a:t>  Frank, Apply now for Almont Federal’s Mastercard</a:t>
            </a:r>
            <a:r>
              <a:rPr lang="en-US" altLang="en-US" sz="900" b="1" baseline="30000">
                <a:solidFill>
                  <a:srgbClr val="404040"/>
                </a:solidFill>
                <a:latin typeface="Century Gothic" panose="020B0502020202020204" pitchFamily="34" charset="0"/>
                <a:cs typeface="Arial" panose="020B0604020202020204" pitchFamily="34" charset="0"/>
              </a:rPr>
              <a:t>® </a:t>
            </a:r>
            <a:r>
              <a:rPr lang="en-US" altLang="en-US" sz="900" b="1">
                <a:solidFill>
                  <a:srgbClr val="404040"/>
                </a:solidFill>
                <a:latin typeface="Century Gothic" panose="020B0502020202020204" pitchFamily="34" charset="0"/>
                <a:cs typeface="Arial" panose="020B0604020202020204" pitchFamily="34" charset="0"/>
              </a:rPr>
              <a:t> credit card – and count your rewards.</a:t>
            </a:r>
          </a:p>
        </p:txBody>
      </p:sp>
      <p:sp>
        <p:nvSpPr>
          <p:cNvPr id="18" name="TextBox 17">
            <a:extLst>
              <a:ext uri="{FF2B5EF4-FFF2-40B4-BE49-F238E27FC236}">
                <a16:creationId xmlns:a16="http://schemas.microsoft.com/office/drawing/2014/main" id="{B2709797-E5BE-4F14-A073-FC2E2EA01EE6}"/>
              </a:ext>
            </a:extLst>
          </p:cNvPr>
          <p:cNvSpPr txBox="1"/>
          <p:nvPr/>
        </p:nvSpPr>
        <p:spPr>
          <a:xfrm>
            <a:off x="4805680" y="5901525"/>
            <a:ext cx="2712720" cy="262335"/>
          </a:xfrm>
          <a:prstGeom prst="rect">
            <a:avLst/>
          </a:prstGeom>
          <a:solidFill>
            <a:schemeClr val="bg1"/>
          </a:solidFill>
        </p:spPr>
        <p:txBody>
          <a:bodyPr wrap="square" rtlCol="0">
            <a:spAutoFit/>
          </a:bodyPr>
          <a:lstStyle/>
          <a:p>
            <a:endParaRPr lang="en-US" sz="1200"/>
          </a:p>
        </p:txBody>
      </p:sp>
      <p:sp>
        <p:nvSpPr>
          <p:cNvPr id="3" name="Oval 2">
            <a:extLst>
              <a:ext uri="{FF2B5EF4-FFF2-40B4-BE49-F238E27FC236}">
                <a16:creationId xmlns:a16="http://schemas.microsoft.com/office/drawing/2014/main" id="{CC6DE032-483A-47F8-814C-598B7CB54B01}"/>
              </a:ext>
            </a:extLst>
          </p:cNvPr>
          <p:cNvSpPr/>
          <p:nvPr/>
        </p:nvSpPr>
        <p:spPr>
          <a:xfrm>
            <a:off x="3581400" y="2577224"/>
            <a:ext cx="8433391" cy="914400"/>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63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0600" y="14211"/>
            <a:ext cx="8040077" cy="1325563"/>
          </a:xfrm>
        </p:spPr>
        <p:txBody>
          <a:bodyPr>
            <a:normAutofit fontScale="90000"/>
          </a:bodyPr>
          <a:lstStyle/>
          <a:p>
            <a:pPr algn="ctr"/>
            <a:r>
              <a:rPr lang="en-US" sz="3200"/>
              <a:t>Rules and Campaign Stack at Work for a Personalized Experience</a:t>
            </a:r>
          </a:p>
        </p:txBody>
      </p:sp>
      <p:sp>
        <p:nvSpPr>
          <p:cNvPr id="3" name="Rectangle 2">
            <a:extLst>
              <a:ext uri="{FF2B5EF4-FFF2-40B4-BE49-F238E27FC236}">
                <a16:creationId xmlns:a16="http://schemas.microsoft.com/office/drawing/2014/main" id="{11BDD522-8544-4A37-8CFD-AB23D084DF0C}"/>
              </a:ext>
            </a:extLst>
          </p:cNvPr>
          <p:cNvSpPr/>
          <p:nvPr/>
        </p:nvSpPr>
        <p:spPr>
          <a:xfrm>
            <a:off x="875325" y="3517629"/>
            <a:ext cx="5029199" cy="1126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 name="TextBox 3">
            <a:extLst>
              <a:ext uri="{FF2B5EF4-FFF2-40B4-BE49-F238E27FC236}">
                <a16:creationId xmlns:a16="http://schemas.microsoft.com/office/drawing/2014/main" id="{77977A54-E60E-4CBD-B1B2-98A9A024FB3A}"/>
              </a:ext>
            </a:extLst>
          </p:cNvPr>
          <p:cNvSpPr txBox="1"/>
          <p:nvPr/>
        </p:nvSpPr>
        <p:spPr bwMode="auto">
          <a:xfrm>
            <a:off x="140118" y="4049249"/>
            <a:ext cx="1904504" cy="1077218"/>
          </a:xfrm>
          <a:prstGeom prst="rect">
            <a:avLst/>
          </a:prstGeom>
          <a:gradFill flip="none" rotWithShape="1">
            <a:gsLst>
              <a:gs pos="58000">
                <a:srgbClr val="D8E0D8"/>
              </a:gs>
              <a:gs pos="0">
                <a:srgbClr val="FFFFCC"/>
              </a:gs>
              <a:gs pos="100000">
                <a:schemeClr val="accent1">
                  <a:lumMod val="30000"/>
                  <a:lumOff val="70000"/>
                </a:schemeClr>
              </a:gs>
            </a:gsLst>
            <a:path path="circle">
              <a:fillToRect l="100000" t="100000"/>
            </a:path>
            <a:tileRect r="-100000" b="-100000"/>
          </a:gradFill>
          <a:ln>
            <a:gradFill>
              <a:gsLst>
                <a:gs pos="0">
                  <a:srgbClr val="FFFFCC"/>
                </a:gs>
                <a:gs pos="45000">
                  <a:schemeClr val="accent1">
                    <a:lumMod val="45000"/>
                    <a:lumOff val="55000"/>
                  </a:schemeClr>
                </a:gs>
                <a:gs pos="100000">
                  <a:schemeClr val="accent1">
                    <a:lumMod val="30000"/>
                    <a:lumOff val="70000"/>
                  </a:schemeClr>
                </a:gs>
              </a:gsLst>
              <a:lin ang="5400000" scaled="1"/>
            </a:gradFill>
          </a:ln>
        </p:spPr>
        <p:style>
          <a:lnRef idx="0">
            <a:schemeClr val="accent5"/>
          </a:lnRef>
          <a:fillRef idx="3">
            <a:schemeClr val="accent5"/>
          </a:fillRef>
          <a:effectRef idx="3">
            <a:schemeClr val="accent5"/>
          </a:effectRef>
          <a:fontRef idx="minor">
            <a:schemeClr val="lt1"/>
          </a:fontRef>
        </p:style>
        <p:txBody>
          <a:bodyPr>
            <a:spAutoFit/>
          </a:bodyPr>
          <a:lstStyle/>
          <a:p>
            <a:pPr algn="ctr" eaLnBrk="1" hangingPunct="1">
              <a:defRPr/>
            </a:pPr>
            <a:r>
              <a:rPr lang="en-US" sz="1600" b="1">
                <a:solidFill>
                  <a:schemeClr val="tx1"/>
                </a:solidFill>
                <a:latin typeface="Century Gothic" panose="020B0502020202020204" pitchFamily="34" charset="0"/>
              </a:rPr>
              <a:t>Banners rotate as Frank navigates within Online and Mobile Banking</a:t>
            </a:r>
          </a:p>
        </p:txBody>
      </p:sp>
      <p:pic>
        <p:nvPicPr>
          <p:cNvPr id="6" name="Picture 4" descr="C:\Documents and Settings\ppulusani.DEEPTARGET\Local Settings\Temporary Internet Files\Content.IE5\C1PO9NDR\MCj04419780000[1].wmf">
            <a:extLst>
              <a:ext uri="{FF2B5EF4-FFF2-40B4-BE49-F238E27FC236}">
                <a16:creationId xmlns:a16="http://schemas.microsoft.com/office/drawing/2014/main" id="{3037BA09-93AC-44BB-A9B6-C2B81DF10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482" y="1993882"/>
            <a:ext cx="1806105" cy="1835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Box 7">
            <a:extLst>
              <a:ext uri="{FF2B5EF4-FFF2-40B4-BE49-F238E27FC236}">
                <a16:creationId xmlns:a16="http://schemas.microsoft.com/office/drawing/2014/main" id="{3D9BC60E-DFB9-4406-9393-223726A61BD7}"/>
              </a:ext>
            </a:extLst>
          </p:cNvPr>
          <p:cNvSpPr txBox="1"/>
          <p:nvPr/>
        </p:nvSpPr>
        <p:spPr bwMode="auto">
          <a:xfrm>
            <a:off x="2324999" y="2429013"/>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Auto Loan Campaign</a:t>
            </a:r>
          </a:p>
          <a:p>
            <a:pPr algn="ctr" defTabSz="914400">
              <a:defRPr/>
            </a:pPr>
            <a:r>
              <a:rPr lang="en-US" sz="1100" kern="0">
                <a:latin typeface="Century Gothic" panose="020B0502020202020204" pitchFamily="34" charset="0"/>
              </a:rPr>
              <a:t>All User</a:t>
            </a:r>
          </a:p>
        </p:txBody>
      </p:sp>
      <p:sp>
        <p:nvSpPr>
          <p:cNvPr id="13" name="TextBox 12">
            <a:extLst>
              <a:ext uri="{FF2B5EF4-FFF2-40B4-BE49-F238E27FC236}">
                <a16:creationId xmlns:a16="http://schemas.microsoft.com/office/drawing/2014/main" id="{1CECD723-E29A-42F7-9539-ED8249EB5DF9}"/>
              </a:ext>
            </a:extLst>
          </p:cNvPr>
          <p:cNvSpPr txBox="1"/>
          <p:nvPr/>
        </p:nvSpPr>
        <p:spPr bwMode="auto">
          <a:xfrm>
            <a:off x="2324999" y="3144061"/>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Credit Card Campaign</a:t>
            </a:r>
          </a:p>
          <a:p>
            <a:pPr algn="ctr" defTabSz="914400">
              <a:defRPr/>
            </a:pPr>
            <a:r>
              <a:rPr lang="en-US" sz="1100" kern="0">
                <a:latin typeface="Century Gothic" panose="020B0502020202020204" pitchFamily="34" charset="0"/>
              </a:rPr>
              <a:t>Targeted By Rule</a:t>
            </a:r>
          </a:p>
        </p:txBody>
      </p:sp>
      <p:grpSp>
        <p:nvGrpSpPr>
          <p:cNvPr id="5" name="Group 4">
            <a:extLst>
              <a:ext uri="{FF2B5EF4-FFF2-40B4-BE49-F238E27FC236}">
                <a16:creationId xmlns:a16="http://schemas.microsoft.com/office/drawing/2014/main" id="{68B49890-03B0-45D6-B7EA-AF4AF9524383}"/>
              </a:ext>
            </a:extLst>
          </p:cNvPr>
          <p:cNvGrpSpPr/>
          <p:nvPr/>
        </p:nvGrpSpPr>
        <p:grpSpPr>
          <a:xfrm>
            <a:off x="2324999" y="3914165"/>
            <a:ext cx="6541000" cy="1369386"/>
            <a:chOff x="4012282" y="4049249"/>
            <a:chExt cx="6541000" cy="1369386"/>
          </a:xfrm>
        </p:grpSpPr>
        <p:sp>
          <p:nvSpPr>
            <p:cNvPr id="16" name="TextBox 15">
              <a:extLst>
                <a:ext uri="{FF2B5EF4-FFF2-40B4-BE49-F238E27FC236}">
                  <a16:creationId xmlns:a16="http://schemas.microsoft.com/office/drawing/2014/main" id="{E1EB52B3-FF3A-4B37-99E9-EFEF3569C786}"/>
                </a:ext>
              </a:extLst>
            </p:cNvPr>
            <p:cNvSpPr txBox="1"/>
            <p:nvPr/>
          </p:nvSpPr>
          <p:spPr bwMode="auto">
            <a:xfrm>
              <a:off x="4047452" y="4879832"/>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Consumer Loan Camp2</a:t>
              </a:r>
            </a:p>
            <a:p>
              <a:pPr algn="ctr" defTabSz="914400">
                <a:defRPr/>
              </a:pPr>
              <a:r>
                <a:rPr lang="en-US" sz="1100" kern="0">
                  <a:latin typeface="Century Gothic" panose="020B0502020202020204" pitchFamily="34" charset="0"/>
                </a:rPr>
                <a:t>All User</a:t>
              </a:r>
            </a:p>
          </p:txBody>
        </p:sp>
        <p:pic>
          <p:nvPicPr>
            <p:cNvPr id="17" name="Picture 16">
              <a:extLst>
                <a:ext uri="{FF2B5EF4-FFF2-40B4-BE49-F238E27FC236}">
                  <a16:creationId xmlns:a16="http://schemas.microsoft.com/office/drawing/2014/main" id="{1C070463-4BF4-4CF9-AD61-68AE164AFED8}"/>
                </a:ext>
              </a:extLst>
            </p:cNvPr>
            <p:cNvPicPr>
              <a:picLocks noChangeAspect="1"/>
            </p:cNvPicPr>
            <p:nvPr/>
          </p:nvPicPr>
          <p:blipFill>
            <a:blip r:embed="rId4"/>
            <a:stretch>
              <a:fillRect/>
            </a:stretch>
          </p:blipFill>
          <p:spPr>
            <a:xfrm>
              <a:off x="6271269" y="4807636"/>
              <a:ext cx="4282013" cy="610999"/>
            </a:xfrm>
            <a:prstGeom prst="rect">
              <a:avLst/>
            </a:prstGeom>
            <a:ln>
              <a:no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70C1D69-D1F7-4C4C-AF7C-F5DFF6FB6462}"/>
                </a:ext>
              </a:extLst>
            </p:cNvPr>
            <p:cNvSpPr txBox="1"/>
            <p:nvPr/>
          </p:nvSpPr>
          <p:spPr bwMode="auto">
            <a:xfrm>
              <a:off x="4012282" y="4049249"/>
              <a:ext cx="1828800" cy="430887"/>
            </a:xfrm>
            <a:prstGeom prst="rect">
              <a:avLst/>
            </a:prstGeom>
            <a:solidFill>
              <a:srgbClr val="CCD163"/>
            </a:solidFill>
            <a:ln w="19050" cap="flat" cmpd="sng" algn="ctr">
              <a:solidFill>
                <a:sysClr val="window" lastClr="FFFFFF"/>
              </a:solidFill>
              <a:prstDash val="solid"/>
              <a:miter lim="800000"/>
            </a:ln>
            <a:effectLst/>
          </p:spPr>
          <p:txBody>
            <a:bodyPr wrap="square">
              <a:spAutoFit/>
            </a:bodyPr>
            <a:lstStyle/>
            <a:p>
              <a:pPr algn="ctr" defTabSz="914400">
                <a:defRPr/>
              </a:pPr>
              <a:r>
                <a:rPr lang="en-US" sz="1100" kern="0">
                  <a:latin typeface="Century Gothic" panose="020B0502020202020204" pitchFamily="34" charset="0"/>
                </a:rPr>
                <a:t>HELOC Campaign</a:t>
              </a:r>
            </a:p>
            <a:p>
              <a:pPr algn="ctr" defTabSz="914400">
                <a:defRPr/>
              </a:pPr>
              <a:r>
                <a:rPr lang="en-US" sz="1100" kern="0">
                  <a:latin typeface="Century Gothic" panose="020B0502020202020204" pitchFamily="34" charset="0"/>
                </a:rPr>
                <a:t>Targeted By List</a:t>
              </a:r>
            </a:p>
          </p:txBody>
        </p:sp>
      </p:grpSp>
      <p:pic>
        <p:nvPicPr>
          <p:cNvPr id="9" name="Picture 8">
            <a:extLst>
              <a:ext uri="{FF2B5EF4-FFF2-40B4-BE49-F238E27FC236}">
                <a16:creationId xmlns:a16="http://schemas.microsoft.com/office/drawing/2014/main" id="{8E243B17-03E8-4F21-AEFB-6FABE0EFD397}"/>
              </a:ext>
            </a:extLst>
          </p:cNvPr>
          <p:cNvPicPr>
            <a:picLocks noChangeAspect="1"/>
          </p:cNvPicPr>
          <p:nvPr/>
        </p:nvPicPr>
        <p:blipFill>
          <a:blip r:embed="rId5"/>
          <a:stretch>
            <a:fillRect/>
          </a:stretch>
        </p:blipFill>
        <p:spPr>
          <a:xfrm>
            <a:off x="4587624" y="2348417"/>
            <a:ext cx="4282011" cy="529370"/>
          </a:xfrm>
          <a:prstGeom prst="rect">
            <a:avLst/>
          </a:prstGeom>
        </p:spPr>
      </p:pic>
      <p:pic>
        <p:nvPicPr>
          <p:cNvPr id="21" name="Picture 20">
            <a:extLst>
              <a:ext uri="{FF2B5EF4-FFF2-40B4-BE49-F238E27FC236}">
                <a16:creationId xmlns:a16="http://schemas.microsoft.com/office/drawing/2014/main" id="{F2995C0F-06B2-4A5D-8D78-73B588918D21}"/>
              </a:ext>
            </a:extLst>
          </p:cNvPr>
          <p:cNvPicPr>
            <a:picLocks noChangeAspect="1"/>
          </p:cNvPicPr>
          <p:nvPr/>
        </p:nvPicPr>
        <p:blipFill>
          <a:blip r:embed="rId6"/>
          <a:stretch>
            <a:fillRect/>
          </a:stretch>
        </p:blipFill>
        <p:spPr>
          <a:xfrm>
            <a:off x="4587623" y="3024973"/>
            <a:ext cx="4282010" cy="669064"/>
          </a:xfrm>
          <a:prstGeom prst="rect">
            <a:avLst/>
          </a:prstGeom>
        </p:spPr>
      </p:pic>
      <p:pic>
        <p:nvPicPr>
          <p:cNvPr id="23" name="Picture 22">
            <a:extLst>
              <a:ext uri="{FF2B5EF4-FFF2-40B4-BE49-F238E27FC236}">
                <a16:creationId xmlns:a16="http://schemas.microsoft.com/office/drawing/2014/main" id="{A20B3986-FB11-4132-BA61-316A5A212251}"/>
              </a:ext>
            </a:extLst>
          </p:cNvPr>
          <p:cNvPicPr>
            <a:picLocks noChangeAspect="1"/>
          </p:cNvPicPr>
          <p:nvPr/>
        </p:nvPicPr>
        <p:blipFill>
          <a:blip r:embed="rId7"/>
          <a:stretch>
            <a:fillRect/>
          </a:stretch>
        </p:blipFill>
        <p:spPr>
          <a:xfrm>
            <a:off x="4583987" y="3886430"/>
            <a:ext cx="4282012" cy="651284"/>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709787">
            <a:off x="7424660" y="500182"/>
            <a:ext cx="950375" cy="2161044"/>
          </a:xfrm>
          <a:prstGeom prst="rect">
            <a:avLst/>
          </a:prstGeom>
        </p:spPr>
      </p:pic>
      <p:sp>
        <p:nvSpPr>
          <p:cNvPr id="7" name="TextBox 6"/>
          <p:cNvSpPr txBox="1"/>
          <p:nvPr/>
        </p:nvSpPr>
        <p:spPr>
          <a:xfrm>
            <a:off x="5684134" y="3054874"/>
            <a:ext cx="603050" cy="307777"/>
          </a:xfrm>
          <a:prstGeom prst="rect">
            <a:avLst/>
          </a:prstGeom>
          <a:noFill/>
        </p:spPr>
        <p:txBody>
          <a:bodyPr wrap="none" rtlCol="0">
            <a:spAutoFit/>
          </a:bodyPr>
          <a:lstStyle/>
          <a:p>
            <a:r>
              <a:rPr lang="en-US" sz="1400">
                <a:latin typeface="Arial Narrow" panose="020B0606020202030204" pitchFamily="34" charset="0"/>
              </a:rPr>
              <a:t>Frank,</a:t>
            </a:r>
          </a:p>
        </p:txBody>
      </p:sp>
      <p:pic>
        <p:nvPicPr>
          <p:cNvPr id="11" name="Picture 10"/>
          <p:cNvPicPr>
            <a:picLocks noChangeAspect="1"/>
          </p:cNvPicPr>
          <p:nvPr/>
        </p:nvPicPr>
        <p:blipFill>
          <a:blip r:embed="rId9"/>
          <a:stretch>
            <a:fillRect/>
          </a:stretch>
        </p:blipFill>
        <p:spPr>
          <a:xfrm>
            <a:off x="9181504" y="1526606"/>
            <a:ext cx="2743200" cy="4036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1A6F2249-422F-4266-A57E-846F11D8C603}"/>
              </a:ext>
            </a:extLst>
          </p:cNvPr>
          <p:cNvPicPr>
            <a:picLocks noChangeAspect="1"/>
          </p:cNvPicPr>
          <p:nvPr/>
        </p:nvPicPr>
        <p:blipFill>
          <a:blip r:embed="rId10"/>
          <a:stretch>
            <a:fillRect/>
          </a:stretch>
        </p:blipFill>
        <p:spPr>
          <a:xfrm>
            <a:off x="394700" y="2446031"/>
            <a:ext cx="1272414" cy="916620"/>
          </a:xfrm>
          <a:prstGeom prst="rect">
            <a:avLst/>
          </a:prstGeom>
        </p:spPr>
      </p:pic>
      <p:sp>
        <p:nvSpPr>
          <p:cNvPr id="12" name="TextBox 11">
            <a:extLst>
              <a:ext uri="{FF2B5EF4-FFF2-40B4-BE49-F238E27FC236}">
                <a16:creationId xmlns:a16="http://schemas.microsoft.com/office/drawing/2014/main" id="{F25B4C29-0E19-4C4C-8564-4FFD15DCE46D}"/>
              </a:ext>
            </a:extLst>
          </p:cNvPr>
          <p:cNvSpPr txBox="1"/>
          <p:nvPr/>
        </p:nvSpPr>
        <p:spPr>
          <a:xfrm>
            <a:off x="5628871" y="3893845"/>
            <a:ext cx="782039" cy="369332"/>
          </a:xfrm>
          <a:prstGeom prst="rect">
            <a:avLst/>
          </a:prstGeom>
          <a:noFill/>
        </p:spPr>
        <p:txBody>
          <a:bodyPr wrap="square" rtlCol="0">
            <a:spAutoFit/>
          </a:bodyPr>
          <a:lstStyle/>
          <a:p>
            <a:r>
              <a:rPr lang="en-US">
                <a:solidFill>
                  <a:schemeClr val="bg1"/>
                </a:solidFill>
                <a:latin typeface="Bahnschrift Light SemiCondensed" panose="020B0502040204020203" pitchFamily="34" charset="0"/>
              </a:rPr>
              <a:t>Frank</a:t>
            </a:r>
            <a:r>
              <a:rPr lang="en-US">
                <a:solidFill>
                  <a:schemeClr val="bg1"/>
                </a:solidFill>
                <a:latin typeface="Arial Narrow" panose="020B0606020202030204" pitchFamily="34" charset="0"/>
              </a:rPr>
              <a:t>,</a:t>
            </a:r>
          </a:p>
        </p:txBody>
      </p:sp>
    </p:spTree>
    <p:extLst>
      <p:ext uri="{BB962C8B-B14F-4D97-AF65-F5344CB8AC3E}">
        <p14:creationId xmlns:p14="http://schemas.microsoft.com/office/powerpoint/2010/main" val="2143821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590" y="-29183"/>
            <a:ext cx="8748409" cy="1325563"/>
          </a:xfrm>
        </p:spPr>
        <p:txBody>
          <a:bodyPr>
            <a:normAutofit/>
          </a:bodyPr>
          <a:lstStyle/>
          <a:p>
            <a:r>
              <a:rPr lang="en-US" sz="4000"/>
              <a:t>Relevant Communication: What Happens</a:t>
            </a:r>
          </a:p>
        </p:txBody>
      </p:sp>
      <p:grpSp>
        <p:nvGrpSpPr>
          <p:cNvPr id="3" name="Group 2"/>
          <p:cNvGrpSpPr/>
          <p:nvPr/>
        </p:nvGrpSpPr>
        <p:grpSpPr>
          <a:xfrm>
            <a:off x="1159534" y="857335"/>
            <a:ext cx="10117152" cy="5344722"/>
            <a:chOff x="1132997" y="779513"/>
            <a:chExt cx="10117152" cy="5344722"/>
          </a:xfrm>
        </p:grpSpPr>
        <p:sp>
          <p:nvSpPr>
            <p:cNvPr id="6" name="Rectangle 5"/>
            <p:cNvSpPr/>
            <p:nvPr/>
          </p:nvSpPr>
          <p:spPr>
            <a:xfrm>
              <a:off x="4756899" y="779513"/>
              <a:ext cx="251703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a:ln/>
                  <a:solidFill>
                    <a:srgbClr val="3399FF"/>
                  </a:solidFill>
                  <a:latin typeface="Century Gothic" panose="020B0502020202020204" pitchFamily="34" charset="0"/>
                </a:rPr>
                <a:t>w</a:t>
              </a:r>
              <a:r>
                <a:rPr lang="en-US" sz="3200" b="1" cap="none" spc="0">
                  <a:ln/>
                  <a:solidFill>
                    <a:srgbClr val="3399FF"/>
                  </a:solidFill>
                  <a:effectLst/>
                  <a:latin typeface="Century Gothic" panose="020B0502020202020204" pitchFamily="34" charset="0"/>
                </a:rPr>
                <a:t>ith </a:t>
              </a:r>
              <a:r>
                <a:rPr lang="en-US" sz="4800" b="1" cap="none" spc="0">
                  <a:ln/>
                  <a:solidFill>
                    <a:srgbClr val="3399FF"/>
                  </a:solidFill>
                  <a:effectLst/>
                  <a:latin typeface="Century Gothic" panose="020B0502020202020204" pitchFamily="34" charset="0"/>
                </a:rPr>
                <a:t>1</a:t>
              </a:r>
              <a:r>
                <a:rPr lang="en-US" sz="3200" b="1" cap="none" spc="0">
                  <a:ln/>
                  <a:solidFill>
                    <a:srgbClr val="3399FF"/>
                  </a:solidFill>
                  <a:effectLst/>
                  <a:latin typeface="Century Gothic" panose="020B0502020202020204" pitchFamily="34" charset="0"/>
                </a:rPr>
                <a:t> click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26879" flipV="1">
              <a:off x="7513411" y="1719054"/>
              <a:ext cx="1371600" cy="9527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88075">
              <a:off x="7513411" y="3684777"/>
              <a:ext cx="1371600" cy="9527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3121" flipH="1" flipV="1">
              <a:off x="3198546" y="1719054"/>
              <a:ext cx="1371600" cy="952750"/>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11925" flipH="1">
              <a:off x="3255846" y="3684777"/>
              <a:ext cx="1371600" cy="952750"/>
            </a:xfrm>
            <a:prstGeom prst="rect">
              <a:avLst/>
            </a:prstGeom>
          </p:spPr>
        </p:pic>
        <p:sp>
          <p:nvSpPr>
            <p:cNvPr id="13" name="TextBox 12"/>
            <p:cNvSpPr txBox="1"/>
            <p:nvPr/>
          </p:nvSpPr>
          <p:spPr>
            <a:xfrm>
              <a:off x="1132997" y="1393527"/>
              <a:ext cx="1996881" cy="1311128"/>
            </a:xfrm>
            <a:prstGeom prst="rect">
              <a:avLst/>
            </a:prstGeom>
            <a:noFill/>
          </p:spPr>
          <p:txBody>
            <a:bodyPr wrap="square" rtlCol="0">
              <a:spAutoFit/>
            </a:bodyPr>
            <a:lstStyle/>
            <a:p>
              <a:pPr algn="ctr">
                <a:lnSpc>
                  <a:spcPct val="110000"/>
                </a:lnSpc>
              </a:pPr>
              <a:r>
                <a:rPr lang="en-US" b="1">
                  <a:solidFill>
                    <a:srgbClr val="667DBE"/>
                  </a:solidFill>
                  <a:latin typeface="Century Gothic" panose="020B0502020202020204" pitchFamily="34" charset="0"/>
                </a:rPr>
                <a:t>Lead capture notification email sent to lending officer </a:t>
              </a:r>
            </a:p>
          </p:txBody>
        </p:sp>
        <p:sp>
          <p:nvSpPr>
            <p:cNvPr id="15" name="TextBox 14"/>
            <p:cNvSpPr txBox="1"/>
            <p:nvPr/>
          </p:nvSpPr>
          <p:spPr>
            <a:xfrm>
              <a:off x="9029544" y="3683992"/>
              <a:ext cx="2220605" cy="1311128"/>
            </a:xfrm>
            <a:prstGeom prst="rect">
              <a:avLst/>
            </a:prstGeom>
            <a:noFill/>
          </p:spPr>
          <p:txBody>
            <a:bodyPr wrap="square" rtlCol="0">
              <a:spAutoFit/>
            </a:bodyPr>
            <a:lstStyle/>
            <a:p>
              <a:pPr algn="ctr">
                <a:lnSpc>
                  <a:spcPct val="110000"/>
                </a:lnSpc>
              </a:pPr>
              <a:r>
                <a:rPr lang="en-US" b="1">
                  <a:solidFill>
                    <a:srgbClr val="667DBE"/>
                  </a:solidFill>
                  <a:latin typeface="Century Gothic" panose="020B0502020202020204" pitchFamily="34" charset="0"/>
                </a:rPr>
                <a:t>Send Click-to-Email™  triggered follow-up email to account-holder</a:t>
              </a:r>
            </a:p>
          </p:txBody>
        </p:sp>
        <p:sp>
          <p:nvSpPr>
            <p:cNvPr id="16" name="TextBox 15"/>
            <p:cNvSpPr txBox="1"/>
            <p:nvPr/>
          </p:nvSpPr>
          <p:spPr>
            <a:xfrm>
              <a:off x="9003007" y="1367578"/>
              <a:ext cx="2235775" cy="1285288"/>
            </a:xfrm>
            <a:prstGeom prst="rect">
              <a:avLst/>
            </a:prstGeom>
            <a:noFill/>
          </p:spPr>
          <p:txBody>
            <a:bodyPr wrap="square" rtlCol="0">
              <a:spAutoFit/>
            </a:bodyPr>
            <a:lstStyle/>
            <a:p>
              <a:pPr algn="ctr">
                <a:lnSpc>
                  <a:spcPct val="110000"/>
                </a:lnSpc>
              </a:pPr>
              <a:r>
                <a:rPr lang="en-US" b="1">
                  <a:solidFill>
                    <a:srgbClr val="667DBE"/>
                  </a:solidFill>
                  <a:latin typeface="Century Gothic" panose="020B0502020202020204" pitchFamily="34" charset="0"/>
                </a:rPr>
                <a:t>Redirect to URL, such as product or loan application page on website</a:t>
              </a:r>
            </a:p>
          </p:txBody>
        </p:sp>
        <p:sp>
          <p:nvSpPr>
            <p:cNvPr id="17" name="TextBox 16"/>
            <p:cNvSpPr txBox="1"/>
            <p:nvPr/>
          </p:nvSpPr>
          <p:spPr>
            <a:xfrm>
              <a:off x="1159534" y="3531643"/>
              <a:ext cx="1996881" cy="1615827"/>
            </a:xfrm>
            <a:prstGeom prst="rect">
              <a:avLst/>
            </a:prstGeom>
            <a:noFill/>
          </p:spPr>
          <p:txBody>
            <a:bodyPr wrap="square" rtlCol="0">
              <a:spAutoFit/>
            </a:bodyPr>
            <a:lstStyle/>
            <a:p>
              <a:pPr algn="ctr">
                <a:lnSpc>
                  <a:spcPct val="110000"/>
                </a:lnSpc>
              </a:pPr>
              <a:r>
                <a:rPr lang="en-US" b="1">
                  <a:solidFill>
                    <a:srgbClr val="667DBE"/>
                  </a:solidFill>
                  <a:latin typeface="Century Gothic" panose="020B0502020202020204" pitchFamily="34" charset="0"/>
                </a:rPr>
                <a:t>DeepTarget Performance Analytics track impressions and clicks</a:t>
              </a: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431" y="1621779"/>
              <a:ext cx="2194560" cy="3657600"/>
            </a:xfrm>
            <a:prstGeom prst="rect">
              <a:avLst/>
            </a:prstGeom>
          </p:spPr>
        </p:pic>
        <p:pic>
          <p:nvPicPr>
            <p:cNvPr id="5" name="Picture 4"/>
            <p:cNvPicPr>
              <a:picLocks noChangeAspect="1"/>
            </p:cNvPicPr>
            <p:nvPr/>
          </p:nvPicPr>
          <p:blipFill>
            <a:blip r:embed="rId5">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5610000" y="5026955"/>
              <a:ext cx="1097280" cy="1097280"/>
            </a:xfrm>
            <a:prstGeom prst="rect">
              <a:avLst/>
            </a:prstGeom>
          </p:spPr>
        </p:pic>
      </p:grpSp>
      <p:grpSp>
        <p:nvGrpSpPr>
          <p:cNvPr id="14" name="Group 13">
            <a:extLst>
              <a:ext uri="{FF2B5EF4-FFF2-40B4-BE49-F238E27FC236}">
                <a16:creationId xmlns:a16="http://schemas.microsoft.com/office/drawing/2014/main" id="{38ACA68A-603B-4D58-BFB9-F41AC2532BDC}"/>
              </a:ext>
            </a:extLst>
          </p:cNvPr>
          <p:cNvGrpSpPr/>
          <p:nvPr/>
        </p:nvGrpSpPr>
        <p:grpSpPr>
          <a:xfrm>
            <a:off x="5050275" y="3427347"/>
            <a:ext cx="813043" cy="369332"/>
            <a:chOff x="5050275" y="3427347"/>
            <a:chExt cx="813043" cy="369332"/>
          </a:xfrm>
        </p:grpSpPr>
        <p:pic>
          <p:nvPicPr>
            <p:cNvPr id="4" name="Picture 3">
              <a:extLst>
                <a:ext uri="{FF2B5EF4-FFF2-40B4-BE49-F238E27FC236}">
                  <a16:creationId xmlns:a16="http://schemas.microsoft.com/office/drawing/2014/main" id="{8CCD826A-1876-4E0B-BC43-366B23B60210}"/>
                </a:ext>
              </a:extLst>
            </p:cNvPr>
            <p:cNvPicPr>
              <a:picLocks noChangeAspect="1"/>
            </p:cNvPicPr>
            <p:nvPr/>
          </p:nvPicPr>
          <p:blipFill>
            <a:blip r:embed="rId6"/>
            <a:stretch>
              <a:fillRect/>
            </a:stretch>
          </p:blipFill>
          <p:spPr>
            <a:xfrm>
              <a:off x="5281558" y="3440045"/>
              <a:ext cx="254028" cy="321769"/>
            </a:xfrm>
            <a:prstGeom prst="rect">
              <a:avLst/>
            </a:prstGeom>
          </p:spPr>
        </p:pic>
        <p:pic>
          <p:nvPicPr>
            <p:cNvPr id="8" name="Picture 7">
              <a:extLst>
                <a:ext uri="{FF2B5EF4-FFF2-40B4-BE49-F238E27FC236}">
                  <a16:creationId xmlns:a16="http://schemas.microsoft.com/office/drawing/2014/main" id="{58160B07-1F13-478E-BB08-778E513EBAAF}"/>
                </a:ext>
              </a:extLst>
            </p:cNvPr>
            <p:cNvPicPr>
              <a:picLocks noChangeAspect="1"/>
            </p:cNvPicPr>
            <p:nvPr/>
          </p:nvPicPr>
          <p:blipFill>
            <a:blip r:embed="rId6"/>
            <a:stretch>
              <a:fillRect/>
            </a:stretch>
          </p:blipFill>
          <p:spPr>
            <a:xfrm>
              <a:off x="5534253" y="3459780"/>
              <a:ext cx="254028" cy="321769"/>
            </a:xfrm>
            <a:prstGeom prst="rect">
              <a:avLst/>
            </a:prstGeom>
          </p:spPr>
        </p:pic>
        <p:sp>
          <p:nvSpPr>
            <p:cNvPr id="9" name="TextBox 8">
              <a:extLst>
                <a:ext uri="{FF2B5EF4-FFF2-40B4-BE49-F238E27FC236}">
                  <a16:creationId xmlns:a16="http://schemas.microsoft.com/office/drawing/2014/main" id="{07D183E6-3656-48A3-B7E5-FCF4C0D92D6D}"/>
                </a:ext>
              </a:extLst>
            </p:cNvPr>
            <p:cNvSpPr txBox="1"/>
            <p:nvPr/>
          </p:nvSpPr>
          <p:spPr>
            <a:xfrm>
              <a:off x="5050275" y="3427347"/>
              <a:ext cx="813043" cy="369332"/>
            </a:xfrm>
            <a:prstGeom prst="rect">
              <a:avLst/>
            </a:prstGeom>
            <a:noFill/>
          </p:spPr>
          <p:txBody>
            <a:bodyPr wrap="none" rtlCol="0">
              <a:spAutoFit/>
            </a:bodyPr>
            <a:lstStyle/>
            <a:p>
              <a:r>
                <a:rPr lang="en-US" b="1">
                  <a:latin typeface="Arial" panose="020B0604020202020204" pitchFamily="34" charset="0"/>
                  <a:cs typeface="Arial" panose="020B0604020202020204" pitchFamily="34" charset="0"/>
                </a:rPr>
                <a:t>Frank</a:t>
              </a:r>
            </a:p>
          </p:txBody>
        </p:sp>
      </p:grpSp>
    </p:spTree>
    <p:extLst>
      <p:ext uri="{BB962C8B-B14F-4D97-AF65-F5344CB8AC3E}">
        <p14:creationId xmlns:p14="http://schemas.microsoft.com/office/powerpoint/2010/main" val="30795022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8D84-9F02-4F40-A24D-6F493C96C57A}"/>
              </a:ext>
            </a:extLst>
          </p:cNvPr>
          <p:cNvSpPr>
            <a:spLocks noGrp="1"/>
          </p:cNvSpPr>
          <p:nvPr>
            <p:ph type="title"/>
          </p:nvPr>
        </p:nvSpPr>
        <p:spPr>
          <a:xfrm>
            <a:off x="4824918" y="40497"/>
            <a:ext cx="7367081" cy="1325563"/>
          </a:xfrm>
        </p:spPr>
        <p:txBody>
          <a:bodyPr>
            <a:noAutofit/>
          </a:bodyPr>
          <a:lstStyle/>
          <a:p>
            <a:pPr algn="ctr"/>
            <a:r>
              <a:rPr lang="en-US" sz="3600"/>
              <a:t>Success You Can Measure</a:t>
            </a:r>
          </a:p>
        </p:txBody>
      </p:sp>
      <p:sp>
        <p:nvSpPr>
          <p:cNvPr id="7" name="TextBox 6">
            <a:extLst>
              <a:ext uri="{FF2B5EF4-FFF2-40B4-BE49-F238E27FC236}">
                <a16:creationId xmlns:a16="http://schemas.microsoft.com/office/drawing/2014/main" id="{ACFF2436-E0B6-A44D-830F-3CA8C72964AD}"/>
              </a:ext>
            </a:extLst>
          </p:cNvPr>
          <p:cNvSpPr txBox="1"/>
          <p:nvPr/>
        </p:nvSpPr>
        <p:spPr>
          <a:xfrm>
            <a:off x="6770187" y="1486774"/>
            <a:ext cx="4634413" cy="4095480"/>
          </a:xfrm>
          <a:prstGeom prst="rect">
            <a:avLst/>
          </a:prstGeom>
          <a:noFill/>
          <a:ln w="28575">
            <a:solidFill>
              <a:srgbClr val="E5EA85"/>
            </a:solidFill>
          </a:ln>
          <a:effectLst>
            <a:outerShdw blurRad="63500" sx="102000" sy="102000" algn="ctr" rotWithShape="0">
              <a:prstClr val="black">
                <a:alpha val="40000"/>
              </a:prstClr>
            </a:outerShdw>
          </a:effectLst>
        </p:spPr>
        <p:txBody>
          <a:bodyPr wrap="square" rtlCol="0">
            <a:spAutoFit/>
          </a:bodyPr>
          <a:lstStyle/>
          <a:p>
            <a:pPr algn="ctr"/>
            <a:r>
              <a:rPr lang="en-US" b="1">
                <a:latin typeface="Century Gothic" panose="020B0502020202020204" pitchFamily="34" charset="0"/>
              </a:rPr>
              <a:t>This is REAL!</a:t>
            </a:r>
            <a:r>
              <a:rPr lang="en-US">
                <a:latin typeface="Century Gothic" panose="020B0502020202020204" pitchFamily="34" charset="0"/>
              </a:rPr>
              <a:t> Over </a:t>
            </a:r>
            <a:r>
              <a:rPr lang="en-US" b="1">
                <a:solidFill>
                  <a:srgbClr val="6982C9"/>
                </a:solidFill>
                <a:latin typeface="Century Gothic" panose="020B0502020202020204" pitchFamily="34" charset="0"/>
              </a:rPr>
              <a:t>$8 million in new loans</a:t>
            </a:r>
            <a:r>
              <a:rPr lang="en-US">
                <a:latin typeface="Century Gothic" panose="020B0502020202020204" pitchFamily="34" charset="0"/>
              </a:rPr>
              <a:t> booked by one financial institution using just one digital channel in just one month.</a:t>
            </a:r>
          </a:p>
          <a:p>
            <a:pPr algn="ctr"/>
            <a:endParaRPr lang="en-US">
              <a:latin typeface="Century Gothic" panose="020B0502020202020204" pitchFamily="34" charset="0"/>
            </a:endParaRPr>
          </a:p>
          <a:p>
            <a:pPr algn="ctr">
              <a:lnSpc>
                <a:spcPct val="150000"/>
              </a:lnSpc>
            </a:pPr>
            <a:r>
              <a:rPr lang="en-US" b="1" spc="300">
                <a:solidFill>
                  <a:srgbClr val="6982C9"/>
                </a:solidFill>
                <a:latin typeface="Century Gothic" panose="020B0502020202020204" pitchFamily="34" charset="0"/>
              </a:rPr>
              <a:t>RESULTS IN ONE MONTH </a:t>
            </a:r>
            <a:endParaRPr lang="en-US" spc="300">
              <a:solidFill>
                <a:srgbClr val="6982C9"/>
              </a:solidFill>
              <a:latin typeface="Century Gothic" panose="020B0502020202020204" pitchFamily="34" charset="0"/>
            </a:endParaRPr>
          </a:p>
          <a:p>
            <a:pPr algn="ctr">
              <a:lnSpc>
                <a:spcPct val="150000"/>
              </a:lnSpc>
            </a:pPr>
            <a:r>
              <a:rPr lang="en-US">
                <a:latin typeface="Century Gothic" panose="020B0502020202020204" pitchFamily="34" charset="0"/>
              </a:rPr>
              <a:t>26,954 Mobile Users</a:t>
            </a:r>
          </a:p>
          <a:p>
            <a:pPr algn="ctr">
              <a:lnSpc>
                <a:spcPct val="150000"/>
              </a:lnSpc>
            </a:pPr>
            <a:r>
              <a:rPr lang="en-US">
                <a:latin typeface="Century Gothic" panose="020B0502020202020204" pitchFamily="34" charset="0"/>
              </a:rPr>
              <a:t>Impressions: </a:t>
            </a:r>
            <a:r>
              <a:rPr lang="en-US" sz="2000" b="1">
                <a:solidFill>
                  <a:schemeClr val="tx1">
                    <a:lumMod val="95000"/>
                    <a:lumOff val="5000"/>
                  </a:schemeClr>
                </a:solidFill>
                <a:latin typeface="Century Gothic" panose="020B0502020202020204" pitchFamily="34" charset="0"/>
              </a:rPr>
              <a:t>1,704,631</a:t>
            </a:r>
          </a:p>
          <a:p>
            <a:pPr algn="ctr">
              <a:lnSpc>
                <a:spcPct val="150000"/>
              </a:lnSpc>
            </a:pPr>
            <a:r>
              <a:rPr lang="en-US">
                <a:solidFill>
                  <a:schemeClr val="tx1">
                    <a:lumMod val="95000"/>
                    <a:lumOff val="5000"/>
                  </a:schemeClr>
                </a:solidFill>
                <a:latin typeface="Century Gothic" panose="020B0502020202020204" pitchFamily="34" charset="0"/>
              </a:rPr>
              <a:t>Clicks: </a:t>
            </a:r>
            <a:r>
              <a:rPr lang="en-US" sz="2000" b="1">
                <a:solidFill>
                  <a:schemeClr val="tx1">
                    <a:lumMod val="95000"/>
                    <a:lumOff val="5000"/>
                  </a:schemeClr>
                </a:solidFill>
                <a:latin typeface="Century Gothic" panose="020B0502020202020204" pitchFamily="34" charset="0"/>
              </a:rPr>
              <a:t>4,094*</a:t>
            </a:r>
          </a:p>
          <a:p>
            <a:pPr algn="ctr">
              <a:lnSpc>
                <a:spcPct val="150000"/>
              </a:lnSpc>
            </a:pPr>
            <a:r>
              <a:rPr lang="en-US">
                <a:solidFill>
                  <a:schemeClr val="tx1">
                    <a:lumMod val="95000"/>
                    <a:lumOff val="5000"/>
                  </a:schemeClr>
                </a:solidFill>
                <a:latin typeface="Century Gothic" panose="020B0502020202020204" pitchFamily="34" charset="0"/>
              </a:rPr>
              <a:t>Products: </a:t>
            </a:r>
            <a:r>
              <a:rPr lang="en-US" sz="2000" b="1">
                <a:solidFill>
                  <a:schemeClr val="tx1">
                    <a:lumMod val="95000"/>
                    <a:lumOff val="5000"/>
                  </a:schemeClr>
                </a:solidFill>
                <a:latin typeface="Century Gothic" panose="020B0502020202020204" pitchFamily="34" charset="0"/>
              </a:rPr>
              <a:t>335 New Loans</a:t>
            </a:r>
            <a:endParaRPr lang="en-US" sz="1400">
              <a:solidFill>
                <a:schemeClr val="tx1">
                  <a:lumMod val="95000"/>
                  <a:lumOff val="5000"/>
                </a:schemeClr>
              </a:solidFill>
              <a:latin typeface="Century Gothic" panose="020B0502020202020204" pitchFamily="34" charset="0"/>
            </a:endParaRPr>
          </a:p>
          <a:p>
            <a:pPr algn="ctr">
              <a:lnSpc>
                <a:spcPct val="150000"/>
              </a:lnSpc>
            </a:pPr>
            <a:r>
              <a:rPr lang="en-US">
                <a:solidFill>
                  <a:schemeClr val="tx1">
                    <a:lumMod val="95000"/>
                    <a:lumOff val="5000"/>
                  </a:schemeClr>
                </a:solidFill>
                <a:latin typeface="Century Gothic" panose="020B0502020202020204" pitchFamily="34" charset="0"/>
              </a:rPr>
              <a:t>Valued at: </a:t>
            </a:r>
            <a:r>
              <a:rPr lang="en-US" sz="2000" b="1">
                <a:solidFill>
                  <a:schemeClr val="tx1">
                    <a:lumMod val="95000"/>
                    <a:lumOff val="5000"/>
                  </a:schemeClr>
                </a:solidFill>
                <a:latin typeface="Century Gothic" panose="020B0502020202020204" pitchFamily="34" charset="0"/>
              </a:rPr>
              <a:t>$8,615,455</a:t>
            </a:r>
            <a:r>
              <a:rPr lang="en-US" sz="2000" b="1">
                <a:solidFill>
                  <a:srgbClr val="E5EA85"/>
                </a:solidFill>
                <a:latin typeface="Century Gothic" panose="020B0502020202020204" pitchFamily="34" charset="0"/>
              </a:rPr>
              <a:t> </a:t>
            </a:r>
            <a:endParaRPr lang="en-US" b="1">
              <a:solidFill>
                <a:srgbClr val="E5EA85"/>
              </a:solidFill>
              <a:latin typeface="Century Gothic" panose="020B0502020202020204" pitchFamily="34" charset="0"/>
            </a:endParaRPr>
          </a:p>
        </p:txBody>
      </p:sp>
      <p:pic>
        <p:nvPicPr>
          <p:cNvPr id="3" name="Picture 2"/>
          <p:cNvPicPr>
            <a:picLocks noChangeAspect="1"/>
          </p:cNvPicPr>
          <p:nvPr/>
        </p:nvPicPr>
        <p:blipFill>
          <a:blip r:embed="rId3"/>
          <a:stretch>
            <a:fillRect/>
          </a:stretch>
        </p:blipFill>
        <p:spPr>
          <a:xfrm>
            <a:off x="1085546" y="1378748"/>
            <a:ext cx="5120640" cy="2637271"/>
          </a:xfrm>
          <a:prstGeom prst="rect">
            <a:avLst/>
          </a:prstGeom>
        </p:spPr>
      </p:pic>
      <p:pic>
        <p:nvPicPr>
          <p:cNvPr id="5" name="Picture 4"/>
          <p:cNvPicPr>
            <a:picLocks noChangeAspect="1"/>
          </p:cNvPicPr>
          <p:nvPr/>
        </p:nvPicPr>
        <p:blipFill>
          <a:blip r:embed="rId4"/>
          <a:stretch>
            <a:fillRect/>
          </a:stretch>
        </p:blipFill>
        <p:spPr>
          <a:xfrm>
            <a:off x="1228143" y="4181053"/>
            <a:ext cx="5072515" cy="1512857"/>
          </a:xfrm>
          <a:prstGeom prst="rect">
            <a:avLst/>
          </a:prstGeom>
        </p:spPr>
      </p:pic>
      <p:sp>
        <p:nvSpPr>
          <p:cNvPr id="4" name="TextBox 3">
            <a:extLst>
              <a:ext uri="{FF2B5EF4-FFF2-40B4-BE49-F238E27FC236}">
                <a16:creationId xmlns:a16="http://schemas.microsoft.com/office/drawing/2014/main" id="{BD6E3C45-BC7F-4A96-8F90-285FB017BCEC}"/>
              </a:ext>
            </a:extLst>
          </p:cNvPr>
          <p:cNvSpPr txBox="1"/>
          <p:nvPr/>
        </p:nvSpPr>
        <p:spPr>
          <a:xfrm>
            <a:off x="6707964" y="5796206"/>
            <a:ext cx="3126177" cy="261610"/>
          </a:xfrm>
          <a:prstGeom prst="rect">
            <a:avLst/>
          </a:prstGeom>
          <a:noFill/>
        </p:spPr>
        <p:txBody>
          <a:bodyPr wrap="none" rtlCol="0">
            <a:spAutoFit/>
          </a:bodyPr>
          <a:lstStyle/>
          <a:p>
            <a:r>
              <a:rPr lang="en-US" sz="1100" i="1">
                <a:solidFill>
                  <a:schemeClr val="tx1">
                    <a:lumMod val="95000"/>
                    <a:lumOff val="5000"/>
                  </a:schemeClr>
                </a:solidFill>
                <a:latin typeface="Century Gothic" panose="020B0502020202020204" pitchFamily="34" charset="0"/>
              </a:rPr>
              <a:t>*Qualified Leads Generated in Just 30 Days</a:t>
            </a:r>
            <a:endParaRPr lang="en-US" sz="1100" i="1"/>
          </a:p>
        </p:txBody>
      </p:sp>
    </p:spTree>
    <p:extLst>
      <p:ext uri="{BB962C8B-B14F-4D97-AF65-F5344CB8AC3E}">
        <p14:creationId xmlns:p14="http://schemas.microsoft.com/office/powerpoint/2010/main" val="2926005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981" r="2" b="2"/>
          <a:stretch/>
        </p:blipFill>
        <p:spPr>
          <a:xfrm rot="21600000">
            <a:off x="4459869" y="595419"/>
            <a:ext cx="7715693" cy="5658438"/>
          </a:xfrm>
          <a:prstGeom prst="rect">
            <a:avLst/>
          </a:prstGeom>
          <a:solidFill>
            <a:srgbClr val="FFFFFF">
              <a:shade val="85000"/>
            </a:srgbClr>
          </a:solidFill>
        </p:spPr>
      </p:pic>
      <p:pic>
        <p:nvPicPr>
          <p:cNvPr id="9" name="Picture 8">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itle 1">
            <a:extLst>
              <a:ext uri="{FF2B5EF4-FFF2-40B4-BE49-F238E27FC236}">
                <a16:creationId xmlns:a16="http://schemas.microsoft.com/office/drawing/2014/main" id="{2FC93EE5-425F-4265-90B4-C49700DE18EE}"/>
              </a:ext>
            </a:extLst>
          </p:cNvPr>
          <p:cNvSpPr>
            <a:spLocks noGrp="1"/>
          </p:cNvSpPr>
          <p:nvPr>
            <p:ph type="title"/>
          </p:nvPr>
        </p:nvSpPr>
        <p:spPr>
          <a:xfrm>
            <a:off x="495164" y="1292269"/>
            <a:ext cx="4169969" cy="3239625"/>
          </a:xfrm>
        </p:spPr>
        <p:txBody>
          <a:bodyPr vert="horz" lIns="91440" tIns="45720" rIns="91440" bIns="45720" rtlCol="0" anchor="t">
            <a:noAutofit/>
          </a:bodyPr>
          <a:lstStyle/>
          <a:p>
            <a:pPr algn="l"/>
            <a:r>
              <a:rPr lang="en-US" sz="3600"/>
              <a:t>Product Demo: </a:t>
            </a:r>
            <a:br>
              <a:rPr lang="en-US" sz="3600"/>
            </a:br>
            <a:r>
              <a:rPr lang="en-US" sz="3600" b="0">
                <a:solidFill>
                  <a:schemeClr val="tx1"/>
                </a:solidFill>
              </a:rPr>
              <a:t>DeepTarget Engagement Workplace</a:t>
            </a:r>
          </a:p>
        </p:txBody>
      </p:sp>
      <p:sp>
        <p:nvSpPr>
          <p:cNvPr id="4" name="TextBox 3">
            <a:extLst>
              <a:ext uri="{FF2B5EF4-FFF2-40B4-BE49-F238E27FC236}">
                <a16:creationId xmlns:a16="http://schemas.microsoft.com/office/drawing/2014/main" id="{D1C7F59C-1D58-4A9F-B747-7FCCD1DADB8A}"/>
              </a:ext>
            </a:extLst>
          </p:cNvPr>
          <p:cNvSpPr txBox="1"/>
          <p:nvPr/>
        </p:nvSpPr>
        <p:spPr>
          <a:xfrm>
            <a:off x="495164" y="5518904"/>
            <a:ext cx="3321743" cy="369332"/>
          </a:xfrm>
          <a:prstGeom prst="rect">
            <a:avLst/>
          </a:prstGeom>
          <a:noFill/>
        </p:spPr>
        <p:txBody>
          <a:bodyPr wrap="none" rtlCol="0">
            <a:spAutoFit/>
          </a:bodyPr>
          <a:lstStyle/>
          <a:p>
            <a:pPr>
              <a:spcAft>
                <a:spcPts val="600"/>
              </a:spcAft>
            </a:pPr>
            <a:r>
              <a:rPr lang="en-US" b="1">
                <a:solidFill>
                  <a:srgbClr val="6982C9"/>
                </a:solidFill>
                <a:latin typeface="Century Gothic" panose="020B0502020202020204" pitchFamily="34" charset="0"/>
                <a:hlinkClick r:id="rId5"/>
              </a:rPr>
              <a:t>Link to Product Demo Video</a:t>
            </a:r>
            <a:endParaRPr lang="en-US" b="1">
              <a:solidFill>
                <a:srgbClr val="6982C9"/>
              </a:solidFill>
              <a:latin typeface="Century Gothic" panose="020B0502020202020204" pitchFamily="34" charset="0"/>
            </a:endParaRPr>
          </a:p>
        </p:txBody>
      </p:sp>
      <p:sp>
        <p:nvSpPr>
          <p:cNvPr id="6" name="Title 1">
            <a:extLst>
              <a:ext uri="{FF2B5EF4-FFF2-40B4-BE49-F238E27FC236}">
                <a16:creationId xmlns:a16="http://schemas.microsoft.com/office/drawing/2014/main" id="{6E61CC45-E153-49A9-AB57-07723342756D}"/>
              </a:ext>
            </a:extLst>
          </p:cNvPr>
          <p:cNvSpPr txBox="1">
            <a:spLocks/>
          </p:cNvSpPr>
          <p:nvPr/>
        </p:nvSpPr>
        <p:spPr>
          <a:xfrm>
            <a:off x="571364" y="3648011"/>
            <a:ext cx="4328551" cy="1318025"/>
          </a:xfrm>
          <a:prstGeom prst="rect">
            <a:avLst/>
          </a:prstGeom>
        </p:spPr>
        <p:txBody>
          <a:bodyPr vert="horz" lIns="91440" tIns="45720" rIns="91440" bIns="45720" rtlCol="0" anchor="ctr">
            <a:normAutofit fontScale="92500" lnSpcReduction="20000"/>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lnSpc>
                <a:spcPct val="120000"/>
              </a:lnSpc>
            </a:pPr>
            <a:r>
              <a:rPr lang="en-US" sz="2800" b="0" i="1"/>
              <a:t>Managing the Conversations and Seeing Results</a:t>
            </a:r>
          </a:p>
        </p:txBody>
      </p:sp>
    </p:spTree>
    <p:extLst>
      <p:ext uri="{BB962C8B-B14F-4D97-AF65-F5344CB8AC3E}">
        <p14:creationId xmlns:p14="http://schemas.microsoft.com/office/powerpoint/2010/main" val="577048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a:extLst>
              <a:ext uri="{FF2B5EF4-FFF2-40B4-BE49-F238E27FC236}">
                <a16:creationId xmlns:a16="http://schemas.microsoft.com/office/drawing/2014/main" id="{AD9E6AAA-3B53-4651-B974-46891D852F30}"/>
              </a:ext>
            </a:extLst>
          </p:cNvPr>
          <p:cNvPicPr>
            <a:picLocks noChangeAspect="1"/>
          </p:cNvPicPr>
          <p:nvPr/>
        </p:nvPicPr>
        <p:blipFill rotWithShape="1">
          <a:blip r:embed="rId3"/>
          <a:srcRect t="1826" r="-1" b="1320"/>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4" name="Title 1">
            <a:extLst>
              <a:ext uri="{FF2B5EF4-FFF2-40B4-BE49-F238E27FC236}">
                <a16:creationId xmlns:a16="http://schemas.microsoft.com/office/drawing/2014/main" id="{E409CDC5-49F2-4064-A80E-783F3A7FBC14}"/>
              </a:ext>
            </a:extLst>
          </p:cNvPr>
          <p:cNvSpPr txBox="1">
            <a:spLocks/>
          </p:cNvSpPr>
          <p:nvPr/>
        </p:nvSpPr>
        <p:spPr>
          <a:xfrm>
            <a:off x="1380744" y="5202936"/>
            <a:ext cx="9436608" cy="1032616"/>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a:lstStyle>
          <a:p>
            <a:pPr algn="ctr">
              <a:spcAft>
                <a:spcPts val="600"/>
              </a:spcAft>
            </a:pPr>
            <a:r>
              <a:rPr lang="en-US" sz="3600">
                <a:effectLst>
                  <a:outerShdw blurRad="38100" dist="38100" dir="2700000" algn="tl">
                    <a:srgbClr val="000000">
                      <a:alpha val="43137"/>
                    </a:srgbClr>
                  </a:outerShdw>
                </a:effectLst>
              </a:rPr>
              <a:t>Campaigns: </a:t>
            </a:r>
          </a:p>
          <a:p>
            <a:pPr algn="ctr">
              <a:spcAft>
                <a:spcPts val="600"/>
              </a:spcAft>
            </a:pPr>
            <a:r>
              <a:rPr lang="en-US" sz="3600">
                <a:effectLst>
                  <a:outerShdw blurRad="38100" dist="38100" dir="2700000" algn="tl">
                    <a:srgbClr val="000000">
                      <a:alpha val="43137"/>
                    </a:srgbClr>
                  </a:outerShdw>
                </a:effectLst>
              </a:rPr>
              <a:t>Quick Start Design Helpers</a:t>
            </a:r>
          </a:p>
        </p:txBody>
      </p:sp>
    </p:spTree>
    <p:extLst>
      <p:ext uri="{BB962C8B-B14F-4D97-AF65-F5344CB8AC3E}">
        <p14:creationId xmlns:p14="http://schemas.microsoft.com/office/powerpoint/2010/main" val="70689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4"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5"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6"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2"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2050" name="Picture 2" descr="Image preview">
            <a:extLst>
              <a:ext uri="{FF2B5EF4-FFF2-40B4-BE49-F238E27FC236}">
                <a16:creationId xmlns:a16="http://schemas.microsoft.com/office/drawing/2014/main" id="{189E1824-5F88-40CB-B827-1E3D789990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461"/>
          <a:stretch/>
        </p:blipFill>
        <p:spPr bwMode="auto">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5" name="Title 1">
            <a:extLst>
              <a:ext uri="{FF2B5EF4-FFF2-40B4-BE49-F238E27FC236}">
                <a16:creationId xmlns:a16="http://schemas.microsoft.com/office/drawing/2014/main" id="{522064BE-071D-458B-B744-EAA17B3C5D6D}"/>
              </a:ext>
            </a:extLst>
          </p:cNvPr>
          <p:cNvSpPr txBox="1">
            <a:spLocks/>
          </p:cNvSpPr>
          <p:nvPr/>
        </p:nvSpPr>
        <p:spPr>
          <a:xfrm>
            <a:off x="1380744" y="5202936"/>
            <a:ext cx="9436608" cy="1032616"/>
          </a:xfrm>
          <a:prstGeom prst="rect">
            <a:avLst/>
          </a:prstGeom>
        </p:spPr>
        <p:txBody>
          <a:bodyPr vert="horz" lIns="91440" tIns="45720" rIns="91440" bIns="45720" rtlCol="0" anchor="ctr">
            <a:normAutofit fontScale="92500" lnSpcReduction="10000"/>
          </a:bodyPr>
          <a:lstStyle>
            <a:lvl1pPr algn="r" defTabSz="914400" rtl="0" eaLnBrk="1" latinLnBrk="0" hangingPunct="1">
              <a:lnSpc>
                <a:spcPct val="90000"/>
              </a:lnSpc>
              <a:spcBef>
                <a:spcPct val="0"/>
              </a:spcBef>
              <a:buNone/>
              <a:defRPr lang="en-US" sz="4400" b="1" kern="1200" spc="300" dirty="0">
                <a:solidFill>
                  <a:srgbClr val="CCD163"/>
                </a:solidFill>
                <a:latin typeface="Century Gothic" panose="020B0502020202020204" pitchFamily="34" charset="0"/>
                <a:ea typeface="+mj-ea"/>
                <a:cs typeface="+mj-cs"/>
              </a:defRPr>
            </a:lvl1pPr>
          </a:lstStyle>
          <a:p>
            <a:pPr algn="ctr">
              <a:spcAft>
                <a:spcPts val="600"/>
              </a:spcAft>
            </a:pPr>
            <a:r>
              <a:rPr lang="en-US" sz="3600">
                <a:effectLst>
                  <a:outerShdw blurRad="38100" dist="38100" dir="2700000" algn="tl">
                    <a:srgbClr val="000000">
                      <a:alpha val="43137"/>
                    </a:srgbClr>
                  </a:outerShdw>
                </a:effectLst>
              </a:rPr>
              <a:t>Campaigns: </a:t>
            </a:r>
          </a:p>
          <a:p>
            <a:pPr algn="ctr">
              <a:spcAft>
                <a:spcPts val="600"/>
              </a:spcAft>
            </a:pPr>
            <a:r>
              <a:rPr lang="en-US" sz="3600">
                <a:effectLst>
                  <a:outerShdw blurRad="38100" dist="38100" dir="2700000" algn="tl">
                    <a:srgbClr val="000000">
                      <a:alpha val="43137"/>
                    </a:srgbClr>
                  </a:outerShdw>
                </a:effectLst>
              </a:rPr>
              <a:t>Design Once, Engage Everywhere</a:t>
            </a:r>
          </a:p>
        </p:txBody>
      </p:sp>
    </p:spTree>
    <p:extLst>
      <p:ext uri="{BB962C8B-B14F-4D97-AF65-F5344CB8AC3E}">
        <p14:creationId xmlns:p14="http://schemas.microsoft.com/office/powerpoint/2010/main" val="3315463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3061" cy="686920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p:cNvSpPr>
            <a:spLocks noGrp="1"/>
          </p:cNvSpPr>
          <p:nvPr>
            <p:ph type="title"/>
          </p:nvPr>
        </p:nvSpPr>
        <p:spPr>
          <a:xfrm>
            <a:off x="1378425" y="5199797"/>
            <a:ext cx="9435152" cy="1209445"/>
          </a:xfrm>
        </p:spPr>
        <p:txBody>
          <a:bodyPr vert="horz" lIns="91440" tIns="45720" rIns="91440" bIns="45720" rtlCol="0" anchor="ctr">
            <a:normAutofit/>
          </a:bodyPr>
          <a:lstStyle/>
          <a:p>
            <a:pPr algn="ctr">
              <a:spcAft>
                <a:spcPts val="600"/>
              </a:spcAft>
            </a:pPr>
            <a:r>
              <a:rPr lang="en-US" sz="3600"/>
              <a:t>Your Dashboard: Quick Cues for “Leaning In” or “Backing Off”</a:t>
            </a:r>
          </a:p>
        </p:txBody>
      </p:sp>
      <p:sp>
        <p:nvSpPr>
          <p:cNvPr id="57" name="Freeform: Shape 56">
            <a:extLst>
              <a:ext uri="{FF2B5EF4-FFF2-40B4-BE49-F238E27FC236}">
                <a16:creationId xmlns:a16="http://schemas.microsoft.com/office/drawing/2014/main" id="{A7795DFA-888F-47E2-B44E-DE1D3B3E4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58957"/>
          </a:xfrm>
          <a:custGeom>
            <a:avLst/>
            <a:gdLst>
              <a:gd name="connsiteX0" fmla="*/ 0 w 12192000"/>
              <a:gd name="connsiteY0" fmla="*/ 0 h 5058957"/>
              <a:gd name="connsiteX1" fmla="*/ 12192000 w 12192000"/>
              <a:gd name="connsiteY1" fmla="*/ 0 h 5058957"/>
              <a:gd name="connsiteX2" fmla="*/ 12192000 w 12192000"/>
              <a:gd name="connsiteY2" fmla="*/ 259692 h 5058957"/>
              <a:gd name="connsiteX3" fmla="*/ 12192000 w 12192000"/>
              <a:gd name="connsiteY3" fmla="*/ 3542069 h 5058957"/>
              <a:gd name="connsiteX4" fmla="*/ 12192000 w 12192000"/>
              <a:gd name="connsiteY4" fmla="*/ 3734194 h 5058957"/>
              <a:gd name="connsiteX5" fmla="*/ 12192000 w 12192000"/>
              <a:gd name="connsiteY5" fmla="*/ 4710012 h 5058957"/>
              <a:gd name="connsiteX6" fmla="*/ 12113803 w 12192000"/>
              <a:gd name="connsiteY6" fmla="*/ 4718295 h 5058957"/>
              <a:gd name="connsiteX7" fmla="*/ 6753597 w 12192000"/>
              <a:gd name="connsiteY7" fmla="*/ 5041852 h 5058957"/>
              <a:gd name="connsiteX8" fmla="*/ 400746 w 12192000"/>
              <a:gd name="connsiteY8" fmla="*/ 4870509 h 5058957"/>
              <a:gd name="connsiteX9" fmla="*/ 0 w 12192000"/>
              <a:gd name="connsiteY9" fmla="*/ 4833533 h 5058957"/>
              <a:gd name="connsiteX10" fmla="*/ 0 w 12192000"/>
              <a:gd name="connsiteY10" fmla="*/ 3734194 h 5058957"/>
              <a:gd name="connsiteX11" fmla="*/ 0 w 12192000"/>
              <a:gd name="connsiteY11" fmla="*/ 3542069 h 5058957"/>
              <a:gd name="connsiteX12" fmla="*/ 0 w 12192000"/>
              <a:gd name="connsiteY12" fmla="*/ 259692 h 505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5058957">
                <a:moveTo>
                  <a:pt x="0" y="0"/>
                </a:moveTo>
                <a:lnTo>
                  <a:pt x="12192000" y="0"/>
                </a:lnTo>
                <a:lnTo>
                  <a:pt x="12192000" y="259692"/>
                </a:lnTo>
                <a:lnTo>
                  <a:pt x="12192000" y="3542069"/>
                </a:lnTo>
                <a:lnTo>
                  <a:pt x="12192000" y="3734194"/>
                </a:lnTo>
                <a:lnTo>
                  <a:pt x="12192000" y="4710012"/>
                </a:lnTo>
                <a:lnTo>
                  <a:pt x="12113803" y="4718295"/>
                </a:lnTo>
                <a:cubicBezTo>
                  <a:pt x="10139508" y="4916244"/>
                  <a:pt x="8237152" y="5009247"/>
                  <a:pt x="6753597" y="5041852"/>
                </a:cubicBezTo>
                <a:cubicBezTo>
                  <a:pt x="4940362" y="5081701"/>
                  <a:pt x="2657278" y="5062371"/>
                  <a:pt x="400746" y="4870509"/>
                </a:cubicBezTo>
                <a:lnTo>
                  <a:pt x="0" y="4833533"/>
                </a:lnTo>
                <a:lnTo>
                  <a:pt x="0" y="3734194"/>
                </a:lnTo>
                <a:lnTo>
                  <a:pt x="0" y="3542069"/>
                </a:lnTo>
                <a:lnTo>
                  <a:pt x="0" y="259692"/>
                </a:lnTo>
                <a:close/>
              </a:path>
            </a:pathLst>
          </a:custGeom>
          <a:solidFill>
            <a:schemeClr val="bg1"/>
          </a:solidFill>
          <a:ln w="44450">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0" r="1500"/>
          <a:stretch/>
        </p:blipFill>
        <p:spPr>
          <a:xfrm>
            <a:off x="630920" y="-6706"/>
            <a:ext cx="10678800" cy="499035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21417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774" b="-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81539" y="5202935"/>
            <a:ext cx="11980387" cy="1112717"/>
          </a:xfrm>
        </p:spPr>
        <p:txBody>
          <a:bodyPr vert="horz" lIns="91440" tIns="45720" rIns="91440" bIns="45720" rtlCol="0" anchor="ctr">
            <a:normAutofit fontScale="90000"/>
          </a:bodyPr>
          <a:lstStyle/>
          <a:p>
            <a:pPr algn="ctr">
              <a:lnSpc>
                <a:spcPct val="100000"/>
              </a:lnSpc>
            </a:pPr>
            <a:r>
              <a:rPr lang="en-US" sz="4000"/>
              <a:t>Performance Analytics:</a:t>
            </a:r>
            <a:br>
              <a:rPr lang="en-US" sz="4000"/>
            </a:br>
            <a:r>
              <a:rPr lang="en-US" sz="4000"/>
              <a:t>How Are the Conversations Going? </a:t>
            </a:r>
          </a:p>
        </p:txBody>
      </p:sp>
    </p:spTree>
    <p:extLst>
      <p:ext uri="{BB962C8B-B14F-4D97-AF65-F5344CB8AC3E}">
        <p14:creationId xmlns:p14="http://schemas.microsoft.com/office/powerpoint/2010/main" val="14265280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5"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5"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3"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5DB7282-3A9E-47B6-A404-6B9F2C7F5D23}"/>
              </a:ext>
            </a:extLst>
          </p:cNvPr>
          <p:cNvSpPr>
            <a:spLocks noGrp="1"/>
          </p:cNvSpPr>
          <p:nvPr>
            <p:ph type="title"/>
          </p:nvPr>
        </p:nvSpPr>
        <p:spPr>
          <a:xfrm>
            <a:off x="251351" y="4760132"/>
            <a:ext cx="11625263" cy="1777829"/>
          </a:xfrm>
        </p:spPr>
        <p:txBody>
          <a:bodyPr>
            <a:normAutofit/>
          </a:bodyPr>
          <a:lstStyle/>
          <a:p>
            <a:pPr algn="ctr"/>
            <a:r>
              <a:rPr lang="en-US" sz="3600"/>
              <a:t>And how well are they going with two channels?</a:t>
            </a:r>
          </a:p>
        </p:txBody>
      </p:sp>
      <p:pic>
        <p:nvPicPr>
          <p:cNvPr id="5" name="Content Placeholder 4" descr="A screenshot of a cell phone&#10;&#10;Description automatically generated">
            <a:extLst>
              <a:ext uri="{FF2B5EF4-FFF2-40B4-BE49-F238E27FC236}">
                <a16:creationId xmlns:a16="http://schemas.microsoft.com/office/drawing/2014/main" id="{866CC285-5F7E-4424-AA7C-42CBBD69DEBB}"/>
              </a:ext>
            </a:extLst>
          </p:cNvPr>
          <p:cNvPicPr>
            <a:picLocks noChangeAspect="1"/>
          </p:cNvPicPr>
          <p:nvPr/>
        </p:nvPicPr>
        <p:blipFill rotWithShape="1">
          <a:blip r:embed="rId2"/>
          <a:srcRect t="8362" b="11004"/>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5923368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415" y="333148"/>
            <a:ext cx="3905249" cy="1121968"/>
          </a:xfrm>
        </p:spPr>
        <p:txBody>
          <a:bodyPr>
            <a:normAutofit/>
          </a:bodyPr>
          <a:lstStyle/>
          <a:p>
            <a:r>
              <a:rPr lang="en-US" sz="1400">
                <a:solidFill>
                  <a:srgbClr val="526597"/>
                </a:solidFill>
                <a:latin typeface="+mn-lt"/>
                <a:ea typeface="+mn-ea"/>
                <a:cs typeface="+mn-cs"/>
              </a:rPr>
              <a:t>       </a:t>
            </a:r>
          </a:p>
        </p:txBody>
      </p:sp>
      <p:sp>
        <p:nvSpPr>
          <p:cNvPr id="3" name="Content Placeholder 2"/>
          <p:cNvSpPr>
            <a:spLocks noGrp="1"/>
          </p:cNvSpPr>
          <p:nvPr>
            <p:ph idx="1"/>
          </p:nvPr>
        </p:nvSpPr>
        <p:spPr>
          <a:xfrm>
            <a:off x="496946" y="1623933"/>
            <a:ext cx="11359546" cy="4103768"/>
          </a:xfrm>
        </p:spPr>
        <p:txBody>
          <a:bodyPr>
            <a:noAutofit/>
          </a:bodyPr>
          <a:lstStyle/>
          <a:p>
            <a:pPr>
              <a:lnSpc>
                <a:spcPct val="120000"/>
              </a:lnSpc>
              <a:spcBef>
                <a:spcPts val="300"/>
              </a:spcBef>
              <a:spcAft>
                <a:spcPts val="300"/>
              </a:spcAft>
            </a:pPr>
            <a:r>
              <a:rPr lang="en-US" sz="2400" b="1"/>
              <a:t>325+</a:t>
            </a:r>
            <a:r>
              <a:rPr lang="en-US" sz="2400"/>
              <a:t> credit union and bank customer contracts</a:t>
            </a:r>
            <a:endParaRPr lang="en-US" sz="2000"/>
          </a:p>
          <a:p>
            <a:pPr>
              <a:lnSpc>
                <a:spcPct val="120000"/>
              </a:lnSpc>
              <a:spcBef>
                <a:spcPts val="300"/>
              </a:spcBef>
              <a:spcAft>
                <a:spcPts val="300"/>
              </a:spcAft>
            </a:pPr>
            <a:r>
              <a:rPr lang="en-US" sz="2400"/>
              <a:t>For </a:t>
            </a:r>
            <a:r>
              <a:rPr lang="en-US" sz="2400" b="1"/>
              <a:t>December 2019, and consistently producing similar results </a:t>
            </a:r>
            <a:r>
              <a:rPr lang="en-US" sz="2400" b="1" u="sng"/>
              <a:t>monthly</a:t>
            </a:r>
            <a:r>
              <a:rPr lang="en-US" sz="2400"/>
              <a:t>:</a:t>
            </a:r>
          </a:p>
          <a:p>
            <a:pPr lvl="1">
              <a:lnSpc>
                <a:spcPct val="120000"/>
              </a:lnSpc>
              <a:spcBef>
                <a:spcPts val="300"/>
              </a:spcBef>
              <a:spcAft>
                <a:spcPts val="300"/>
              </a:spcAft>
            </a:pPr>
            <a:r>
              <a:rPr lang="en-US" sz="2000"/>
              <a:t>Delivering </a:t>
            </a:r>
            <a:r>
              <a:rPr lang="en-US" sz="2000" b="1"/>
              <a:t>241 million+ </a:t>
            </a:r>
            <a:r>
              <a:rPr lang="en-US" sz="2000"/>
              <a:t>data-driven, relevant messages for customers </a:t>
            </a:r>
          </a:p>
          <a:p>
            <a:pPr lvl="1">
              <a:lnSpc>
                <a:spcPct val="120000"/>
              </a:lnSpc>
              <a:spcBef>
                <a:spcPts val="300"/>
              </a:spcBef>
              <a:spcAft>
                <a:spcPts val="300"/>
              </a:spcAft>
            </a:pPr>
            <a:r>
              <a:rPr lang="en-US" sz="2000"/>
              <a:t>Producing over </a:t>
            </a:r>
            <a:r>
              <a:rPr lang="en-US" sz="2000" b="1"/>
              <a:t>69,300</a:t>
            </a:r>
            <a:r>
              <a:rPr lang="en-US" sz="2000"/>
              <a:t> leads (clicks)</a:t>
            </a:r>
          </a:p>
          <a:p>
            <a:pPr lvl="1">
              <a:lnSpc>
                <a:spcPct val="120000"/>
              </a:lnSpc>
              <a:spcBef>
                <a:spcPts val="300"/>
              </a:spcBef>
              <a:spcAft>
                <a:spcPts val="300"/>
              </a:spcAft>
            </a:pPr>
            <a:r>
              <a:rPr lang="en-US" sz="2000"/>
              <a:t>Generating over </a:t>
            </a:r>
            <a:r>
              <a:rPr lang="en-US" sz="2000" b="1"/>
              <a:t>13,600 </a:t>
            </a:r>
            <a:r>
              <a:rPr lang="en-US" sz="2000"/>
              <a:t>new loans/deposits/cards (accounts opened)</a:t>
            </a:r>
            <a:endParaRPr lang="en-US" sz="2000" b="1"/>
          </a:p>
          <a:p>
            <a:pPr lvl="1">
              <a:lnSpc>
                <a:spcPct val="120000"/>
              </a:lnSpc>
              <a:spcBef>
                <a:spcPts val="300"/>
              </a:spcBef>
              <a:spcAft>
                <a:spcPts val="300"/>
              </a:spcAft>
            </a:pPr>
            <a:r>
              <a:rPr lang="en-US" sz="2000"/>
              <a:t>Response rates </a:t>
            </a:r>
            <a:r>
              <a:rPr lang="en-US" sz="2000" b="1"/>
              <a:t>40x </a:t>
            </a:r>
            <a:r>
              <a:rPr lang="en-US" sz="2000"/>
              <a:t>the industry standard</a:t>
            </a:r>
          </a:p>
          <a:p>
            <a:pPr lvl="1">
              <a:lnSpc>
                <a:spcPct val="120000"/>
              </a:lnSpc>
              <a:spcBef>
                <a:spcPts val="300"/>
              </a:spcBef>
              <a:spcAft>
                <a:spcPts val="300"/>
              </a:spcAft>
            </a:pPr>
            <a:r>
              <a:rPr lang="en-US" sz="2000"/>
              <a:t>Increasing cross-sell revenues by at least </a:t>
            </a:r>
            <a:r>
              <a:rPr lang="en-US" sz="2000" b="1"/>
              <a:t>25% </a:t>
            </a:r>
          </a:p>
          <a:p>
            <a:pPr>
              <a:lnSpc>
                <a:spcPct val="120000"/>
              </a:lnSpc>
              <a:spcBef>
                <a:spcPts val="300"/>
              </a:spcBef>
              <a:spcAft>
                <a:spcPts val="300"/>
              </a:spcAft>
            </a:pPr>
            <a:r>
              <a:rPr lang="en-US" sz="2400"/>
              <a:t>Strong growth and market acceptance with proven ROI</a:t>
            </a:r>
          </a:p>
          <a:p>
            <a:pPr lvl="1">
              <a:lnSpc>
                <a:spcPct val="120000"/>
              </a:lnSpc>
              <a:spcBef>
                <a:spcPts val="300"/>
              </a:spcBef>
              <a:spcAft>
                <a:spcPts val="300"/>
              </a:spcAft>
            </a:pPr>
            <a:r>
              <a:rPr lang="en-US" sz="2000"/>
              <a:t>~95%+ customer retention rate</a:t>
            </a:r>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752550" y="164331"/>
            <a:ext cx="6521908"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r>
              <a:rPr lang="en-US" sz="3600">
                <a:solidFill>
                  <a:srgbClr val="CCD163"/>
                </a:solidFill>
                <a:effectLst>
                  <a:outerShdw blurRad="38100" dist="38100" dir="2700000" algn="tl">
                    <a:srgbClr val="000000">
                      <a:alpha val="43137"/>
                    </a:srgbClr>
                  </a:outerShdw>
                </a:effectLst>
                <a:latin typeface="Century Gothic" panose="020B0502020202020204" pitchFamily="34" charset="0"/>
              </a:rPr>
              <a:t>DeepTarget Today</a:t>
            </a:r>
          </a:p>
        </p:txBody>
      </p:sp>
    </p:spTree>
    <p:extLst>
      <p:ext uri="{BB962C8B-B14F-4D97-AF65-F5344CB8AC3E}">
        <p14:creationId xmlns:p14="http://schemas.microsoft.com/office/powerpoint/2010/main" val="34714479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40" r="1" b="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910703" y="5295485"/>
            <a:ext cx="10723024" cy="1078926"/>
          </a:xfrm>
        </p:spPr>
        <p:txBody>
          <a:bodyPr vert="horz" lIns="91440" tIns="45720" rIns="91440" bIns="45720" rtlCol="0" anchor="ctr">
            <a:normAutofit fontScale="90000"/>
          </a:bodyPr>
          <a:lstStyle/>
          <a:p>
            <a:pPr algn="ctr"/>
            <a:r>
              <a:rPr lang="en-US" sz="4000"/>
              <a:t>Proof That Things Are Happening:</a:t>
            </a:r>
            <a:br>
              <a:rPr lang="en-US" sz="4000"/>
            </a:br>
            <a:r>
              <a:rPr lang="en-US" sz="4000"/>
              <a:t>Actual Accounts Opened!</a:t>
            </a:r>
          </a:p>
        </p:txBody>
      </p:sp>
    </p:spTree>
    <p:extLst>
      <p:ext uri="{BB962C8B-B14F-4D97-AF65-F5344CB8AC3E}">
        <p14:creationId xmlns:p14="http://schemas.microsoft.com/office/powerpoint/2010/main" val="14232447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945E5-BBD0-6841-ADB0-C9D133C5291B}"/>
              </a:ext>
            </a:extLst>
          </p:cNvPr>
          <p:cNvSpPr>
            <a:spLocks noGrp="1"/>
          </p:cNvSpPr>
          <p:nvPr>
            <p:ph type="title"/>
          </p:nvPr>
        </p:nvSpPr>
        <p:spPr>
          <a:xfrm>
            <a:off x="3356043" y="137557"/>
            <a:ext cx="8835956" cy="1325563"/>
          </a:xfrm>
        </p:spPr>
        <p:txBody>
          <a:bodyPr>
            <a:normAutofit/>
          </a:bodyPr>
          <a:lstStyle/>
          <a:p>
            <a:r>
              <a:rPr lang="en-US" sz="4000">
                <a:effectLst>
                  <a:outerShdw blurRad="38100" dist="38100" dir="2700000" algn="tl">
                    <a:srgbClr val="000000">
                      <a:alpha val="43137"/>
                    </a:srgbClr>
                  </a:outerShdw>
                </a:effectLst>
              </a:rPr>
              <a:t>We Do All The Heavy Lifting </a:t>
            </a:r>
          </a:p>
        </p:txBody>
      </p:sp>
      <p:sp>
        <p:nvSpPr>
          <p:cNvPr id="11" name="Content Placeholder 10">
            <a:extLst>
              <a:ext uri="{FF2B5EF4-FFF2-40B4-BE49-F238E27FC236}">
                <a16:creationId xmlns:a16="http://schemas.microsoft.com/office/drawing/2014/main" id="{ADD1C72B-AF68-AC4E-A748-F95BF6490843}"/>
              </a:ext>
            </a:extLst>
          </p:cNvPr>
          <p:cNvSpPr>
            <a:spLocks noGrp="1"/>
          </p:cNvSpPr>
          <p:nvPr>
            <p:ph idx="1"/>
          </p:nvPr>
        </p:nvSpPr>
        <p:spPr>
          <a:xfrm>
            <a:off x="2713434" y="1556469"/>
            <a:ext cx="9059370" cy="4315640"/>
          </a:xfrm>
          <a:gradFill>
            <a:gsLst>
              <a:gs pos="0">
                <a:schemeClr val="accent5">
                  <a:lumMod val="40000"/>
                  <a:lumOff val="60000"/>
                </a:schemeClr>
              </a:gs>
              <a:gs pos="50000">
                <a:schemeClr val="accent1">
                  <a:lumMod val="20000"/>
                  <a:lumOff val="80000"/>
                </a:schemeClr>
              </a:gs>
              <a:gs pos="100000">
                <a:schemeClr val="accent1">
                  <a:tint val="23500"/>
                  <a:satMod val="160000"/>
                </a:schemeClr>
              </a:gs>
            </a:gsLst>
            <a:lin ang="16200000" scaled="1"/>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10000"/>
          </a:bodyPr>
          <a:lstStyle/>
          <a:p>
            <a:pPr marL="0" indent="0" algn="ctr">
              <a:lnSpc>
                <a:spcPct val="150000"/>
              </a:lnSpc>
              <a:spcBef>
                <a:spcPts val="1200"/>
              </a:spcBef>
              <a:spcAft>
                <a:spcPts val="1200"/>
              </a:spcAft>
              <a:buNone/>
            </a:pPr>
            <a:r>
              <a:rPr lang="en-US" sz="2600" b="1" spc="300">
                <a:solidFill>
                  <a:srgbClr val="667DBE"/>
                </a:solidFill>
              </a:rPr>
              <a:t>It’s easy to get started. And keep it going.</a:t>
            </a:r>
          </a:p>
          <a:p>
            <a:pPr lvl="1">
              <a:lnSpc>
                <a:spcPct val="130000"/>
              </a:lnSpc>
              <a:buClr>
                <a:srgbClr val="536695"/>
              </a:buClr>
              <a:buFont typeface="Wingdings" panose="05000000000000000000" pitchFamily="2" charset="2"/>
              <a:buChar char="ü"/>
            </a:pPr>
            <a:r>
              <a:rPr lang="en-US" sz="1900" b="1" spc="300">
                <a:solidFill>
                  <a:srgbClr val="667DBE"/>
                </a:solidFill>
              </a:rPr>
              <a:t>We set the system up for our customers</a:t>
            </a:r>
          </a:p>
          <a:p>
            <a:pPr lvl="1">
              <a:lnSpc>
                <a:spcPct val="130000"/>
              </a:lnSpc>
              <a:buClr>
                <a:srgbClr val="536695"/>
              </a:buClr>
              <a:buFont typeface="Wingdings" panose="05000000000000000000" pitchFamily="2" charset="2"/>
              <a:buChar char="ü"/>
            </a:pPr>
            <a:r>
              <a:rPr lang="en-US" sz="1900" b="1" spc="300">
                <a:solidFill>
                  <a:srgbClr val="667DBE"/>
                </a:solidFill>
              </a:rPr>
              <a:t>We host it.</a:t>
            </a:r>
          </a:p>
          <a:p>
            <a:pPr lvl="1">
              <a:lnSpc>
                <a:spcPct val="130000"/>
              </a:lnSpc>
              <a:buClr>
                <a:srgbClr val="536695"/>
              </a:buClr>
              <a:buFont typeface="Wingdings" panose="05000000000000000000" pitchFamily="2" charset="2"/>
              <a:buChar char="ü"/>
            </a:pPr>
            <a:r>
              <a:rPr lang="en-US" sz="1900" b="1" spc="300">
                <a:solidFill>
                  <a:srgbClr val="667DBE"/>
                </a:solidFill>
              </a:rPr>
              <a:t>We process the data.</a:t>
            </a:r>
          </a:p>
          <a:p>
            <a:pPr lvl="1">
              <a:lnSpc>
                <a:spcPct val="130000"/>
              </a:lnSpc>
              <a:buClr>
                <a:srgbClr val="536695"/>
              </a:buClr>
              <a:buFont typeface="Wingdings" panose="05000000000000000000" pitchFamily="2" charset="2"/>
              <a:buChar char="ü"/>
            </a:pPr>
            <a:r>
              <a:rPr lang="en-US" sz="1900" b="1" spc="300">
                <a:solidFill>
                  <a:srgbClr val="667DBE"/>
                </a:solidFill>
              </a:rPr>
              <a:t>We provide a library of proven, successful ad banners.</a:t>
            </a:r>
          </a:p>
          <a:p>
            <a:pPr lvl="1">
              <a:lnSpc>
                <a:spcPct val="130000"/>
              </a:lnSpc>
              <a:buClr>
                <a:srgbClr val="536695"/>
              </a:buClr>
              <a:buFont typeface="Wingdings" panose="05000000000000000000" pitchFamily="2" charset="2"/>
              <a:buChar char="ü"/>
            </a:pPr>
            <a:r>
              <a:rPr lang="en-US" sz="1900" b="1" spc="300">
                <a:solidFill>
                  <a:srgbClr val="667DBE"/>
                </a:solidFill>
              </a:rPr>
              <a:t>We provide initial messaging.</a:t>
            </a:r>
          </a:p>
          <a:p>
            <a:pPr lvl="1">
              <a:lnSpc>
                <a:spcPct val="130000"/>
              </a:lnSpc>
              <a:buClr>
                <a:srgbClr val="536695"/>
              </a:buClr>
              <a:buFont typeface="Wingdings" panose="05000000000000000000" pitchFamily="2" charset="2"/>
              <a:buChar char="ü"/>
            </a:pPr>
            <a:r>
              <a:rPr lang="en-US" sz="1900" b="1" spc="300">
                <a:solidFill>
                  <a:srgbClr val="667DBE"/>
                </a:solidFill>
              </a:rPr>
              <a:t>We provide initial data rules to target customers.</a:t>
            </a:r>
          </a:p>
          <a:p>
            <a:pPr lvl="1">
              <a:lnSpc>
                <a:spcPct val="130000"/>
              </a:lnSpc>
              <a:buClr>
                <a:srgbClr val="536695"/>
              </a:buClr>
              <a:buFont typeface="Wingdings" panose="05000000000000000000" pitchFamily="2" charset="2"/>
              <a:buChar char="ü"/>
            </a:pPr>
            <a:r>
              <a:rPr lang="en-US" sz="1900" b="1" spc="300">
                <a:solidFill>
                  <a:srgbClr val="667DBE"/>
                </a:solidFill>
              </a:rPr>
              <a:t>We provide the stats and reports to prove that their marketing is working.</a:t>
            </a:r>
          </a:p>
          <a:p>
            <a:pPr lvl="1">
              <a:lnSpc>
                <a:spcPct val="130000"/>
              </a:lnSpc>
              <a:buClr>
                <a:srgbClr val="536695"/>
              </a:buClr>
              <a:buFont typeface="Wingdings" panose="05000000000000000000" pitchFamily="2" charset="2"/>
              <a:buChar char="ü"/>
            </a:pPr>
            <a:r>
              <a:rPr lang="en-US" sz="1900" b="1" spc="300">
                <a:solidFill>
                  <a:srgbClr val="667DBE"/>
                </a:solidFill>
              </a:rPr>
              <a:t>We show how they perform versus the competition.</a:t>
            </a:r>
          </a:p>
        </p:txBody>
      </p:sp>
      <p:grpSp>
        <p:nvGrpSpPr>
          <p:cNvPr id="4" name="Group 3"/>
          <p:cNvGrpSpPr/>
          <p:nvPr/>
        </p:nvGrpSpPr>
        <p:grpSpPr>
          <a:xfrm rot="20691889">
            <a:off x="-75979" y="2361311"/>
            <a:ext cx="2638030" cy="2736546"/>
            <a:chOff x="90084" y="2410680"/>
            <a:chExt cx="2638030" cy="2736546"/>
          </a:xfrm>
        </p:grpSpPr>
        <p:sp>
          <p:nvSpPr>
            <p:cNvPr id="3" name="TextBox 2"/>
            <p:cNvSpPr txBox="1"/>
            <p:nvPr/>
          </p:nvSpPr>
          <p:spPr>
            <a:xfrm>
              <a:off x="662402" y="2410680"/>
              <a:ext cx="1356462" cy="830997"/>
            </a:xfrm>
            <a:prstGeom prst="rect">
              <a:avLst/>
            </a:prstGeom>
            <a:noFill/>
          </p:spPr>
          <p:txBody>
            <a:bodyPr wrap="none" rtlCol="0">
              <a:spAutoFit/>
            </a:bodyPr>
            <a:lstStyle/>
            <a:p>
              <a:r>
                <a:rPr lang="en-US" sz="4800">
                  <a:solidFill>
                    <a:srgbClr val="CCD163"/>
                  </a:solidFill>
                  <a:effectLst>
                    <a:outerShdw blurRad="38100" dist="38100" dir="2700000" algn="tl">
                      <a:srgbClr val="000000">
                        <a:alpha val="43137"/>
                      </a:srgbClr>
                    </a:outerShdw>
                  </a:effectLst>
                  <a:latin typeface="Bradley Hand ITC" panose="03070402050302030203" pitchFamily="66" charset="0"/>
                </a:rPr>
                <a:t>Over</a:t>
              </a:r>
            </a:p>
          </p:txBody>
        </p:sp>
        <p:sp>
          <p:nvSpPr>
            <p:cNvPr id="9" name="TextBox 8"/>
            <p:cNvSpPr txBox="1"/>
            <p:nvPr/>
          </p:nvSpPr>
          <p:spPr>
            <a:xfrm>
              <a:off x="90084" y="4439340"/>
              <a:ext cx="2638030" cy="707886"/>
            </a:xfrm>
            <a:prstGeom prst="rect">
              <a:avLst/>
            </a:prstGeom>
            <a:noFill/>
          </p:spPr>
          <p:txBody>
            <a:bodyPr wrap="none" rtlCol="0">
              <a:spAutoFit/>
            </a:bodyPr>
            <a:lstStyle/>
            <a:p>
              <a:r>
                <a:rPr lang="en-US" sz="4000">
                  <a:solidFill>
                    <a:srgbClr val="CCD163"/>
                  </a:solidFill>
                  <a:effectLst>
                    <a:outerShdw blurRad="38100" dist="38100" dir="2700000" algn="tl">
                      <a:srgbClr val="000000">
                        <a:alpha val="43137"/>
                      </a:srgbClr>
                    </a:outerShdw>
                  </a:effectLst>
                  <a:latin typeface="Bradley Hand ITC" panose="03070402050302030203" pitchFamily="66" charset="0"/>
                </a:rPr>
                <a:t>Automated</a:t>
              </a:r>
            </a:p>
          </p:txBody>
        </p:sp>
        <p:sp>
          <p:nvSpPr>
            <p:cNvPr id="10" name="TextBox 9"/>
            <p:cNvSpPr txBox="1"/>
            <p:nvPr/>
          </p:nvSpPr>
          <p:spPr>
            <a:xfrm>
              <a:off x="470579" y="3119870"/>
              <a:ext cx="2013693" cy="1323439"/>
            </a:xfrm>
            <a:prstGeom prst="rect">
              <a:avLst/>
            </a:prstGeom>
            <a:noFill/>
          </p:spPr>
          <p:txBody>
            <a:bodyPr wrap="none" rtlCol="0">
              <a:spAutoFit/>
            </a:bodyPr>
            <a:lstStyle/>
            <a:p>
              <a:r>
                <a:rPr lang="en-US" sz="8000">
                  <a:solidFill>
                    <a:srgbClr val="CCD163"/>
                  </a:solidFill>
                  <a:effectLst>
                    <a:outerShdw blurRad="38100" dist="38100" dir="2700000" algn="tl">
                      <a:srgbClr val="000000">
                        <a:alpha val="43137"/>
                      </a:srgbClr>
                    </a:outerShdw>
                  </a:effectLst>
                  <a:latin typeface="Bradley Hand ITC" panose="03070402050302030203" pitchFamily="66" charset="0"/>
                </a:rPr>
                <a:t>95%</a:t>
              </a:r>
            </a:p>
          </p:txBody>
        </p:sp>
      </p:grpSp>
      <p:grpSp>
        <p:nvGrpSpPr>
          <p:cNvPr id="12" name="Group 11">
            <a:extLst>
              <a:ext uri="{FF2B5EF4-FFF2-40B4-BE49-F238E27FC236}">
                <a16:creationId xmlns:a16="http://schemas.microsoft.com/office/drawing/2014/main" id="{21D3CEF6-8E36-4B1B-8E21-62AC78F75858}"/>
              </a:ext>
            </a:extLst>
          </p:cNvPr>
          <p:cNvGrpSpPr/>
          <p:nvPr/>
        </p:nvGrpSpPr>
        <p:grpSpPr>
          <a:xfrm>
            <a:off x="3254858" y="2151665"/>
            <a:ext cx="4042476" cy="3581206"/>
            <a:chOff x="3254858" y="2151665"/>
            <a:chExt cx="4042476" cy="3581206"/>
          </a:xfrm>
        </p:grpSpPr>
        <p:pic>
          <p:nvPicPr>
            <p:cNvPr id="13" name="Picture 12">
              <a:extLst>
                <a:ext uri="{FF2B5EF4-FFF2-40B4-BE49-F238E27FC236}">
                  <a16:creationId xmlns:a16="http://schemas.microsoft.com/office/drawing/2014/main" id="{A1410ADC-CED8-4E59-A361-91B4EE315778}"/>
                </a:ext>
              </a:extLst>
            </p:cNvPr>
            <p:cNvPicPr>
              <a:picLocks noChangeAspect="1"/>
            </p:cNvPicPr>
            <p:nvPr/>
          </p:nvPicPr>
          <p:blipFill rotWithShape="1">
            <a:blip r:embed="rId3">
              <a:extLst>
                <a:ext uri="{28A0092B-C50C-407E-A947-70E740481C1C}">
                  <a14:useLocalDpi xmlns:a14="http://schemas.microsoft.com/office/drawing/2010/main" val="0"/>
                </a:ext>
              </a:extLst>
            </a:blip>
            <a:srcRect r="7055" b="7023"/>
            <a:stretch/>
          </p:blipFill>
          <p:spPr>
            <a:xfrm rot="21355261">
              <a:off x="3254858" y="2151665"/>
              <a:ext cx="4042476" cy="3581206"/>
            </a:xfrm>
            <a:prstGeom prst="rect">
              <a:avLst/>
            </a:prstGeom>
          </p:spPr>
        </p:pic>
        <p:sp>
          <p:nvSpPr>
            <p:cNvPr id="14" name="TextBox 13">
              <a:extLst>
                <a:ext uri="{FF2B5EF4-FFF2-40B4-BE49-F238E27FC236}">
                  <a16:creationId xmlns:a16="http://schemas.microsoft.com/office/drawing/2014/main" id="{10E121B3-9D3F-41A5-931E-F460E654E953}"/>
                </a:ext>
              </a:extLst>
            </p:cNvPr>
            <p:cNvSpPr txBox="1"/>
            <p:nvPr/>
          </p:nvSpPr>
          <p:spPr>
            <a:xfrm rot="21355261">
              <a:off x="3370364" y="3032127"/>
              <a:ext cx="3521092" cy="2308324"/>
            </a:xfrm>
            <a:prstGeom prst="rect">
              <a:avLst/>
            </a:prstGeom>
            <a:noFill/>
            <a:ln cap="rnd">
              <a:noFill/>
              <a:round/>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b="1">
                  <a:solidFill>
                    <a:schemeClr val="accent2">
                      <a:lumMod val="75000"/>
                    </a:schemeClr>
                  </a:solidFill>
                  <a:latin typeface="Segoe Script" panose="020B0504020000000003" pitchFamily="34" charset="0"/>
                </a:rPr>
                <a:t>Implementation Facts:</a:t>
              </a:r>
            </a:p>
            <a:p>
              <a:pPr algn="ctr"/>
              <a:endParaRPr lang="en-US" b="1">
                <a:solidFill>
                  <a:schemeClr val="accent2">
                    <a:lumMod val="75000"/>
                  </a:schemeClr>
                </a:solidFill>
                <a:latin typeface="Segoe Script" panose="020B0504020000000003" pitchFamily="34" charset="0"/>
              </a:endParaRPr>
            </a:p>
            <a:p>
              <a:pPr algn="ctr"/>
              <a:r>
                <a:rPr lang="en-US" b="1">
                  <a:solidFill>
                    <a:schemeClr val="accent2">
                      <a:lumMod val="75000"/>
                    </a:schemeClr>
                  </a:solidFill>
                  <a:latin typeface="Segoe Script" panose="020B0504020000000003" pitchFamily="34" charset="0"/>
                </a:rPr>
                <a:t>Average time required to setup:  10 business hours!</a:t>
              </a:r>
            </a:p>
            <a:p>
              <a:pPr algn="ctr"/>
              <a:endParaRPr lang="en-US" b="1">
                <a:solidFill>
                  <a:schemeClr val="accent2">
                    <a:lumMod val="75000"/>
                  </a:schemeClr>
                </a:solidFill>
                <a:latin typeface="Segoe Script" panose="020B0504020000000003" pitchFamily="34" charset="0"/>
              </a:endParaRPr>
            </a:p>
            <a:p>
              <a:pPr algn="ctr"/>
              <a:r>
                <a:rPr lang="en-US" b="1">
                  <a:solidFill>
                    <a:schemeClr val="accent2">
                      <a:lumMod val="75000"/>
                    </a:schemeClr>
                  </a:solidFill>
                  <a:latin typeface="Segoe Script" panose="020B0504020000000003" pitchFamily="34" charset="0"/>
                </a:rPr>
                <a:t>Typical FI Time Required:</a:t>
              </a:r>
            </a:p>
            <a:p>
              <a:pPr algn="ctr"/>
              <a:r>
                <a:rPr lang="en-US" b="1">
                  <a:solidFill>
                    <a:schemeClr val="accent2">
                      <a:lumMod val="75000"/>
                    </a:schemeClr>
                  </a:solidFill>
                  <a:latin typeface="Segoe Script" panose="020B0504020000000003" pitchFamily="34" charset="0"/>
                </a:rPr>
                <a:t>2-4 weeks to go live!</a:t>
              </a:r>
            </a:p>
            <a:p>
              <a:pPr marL="214313" indent="-214313" algn="ctr">
                <a:buFont typeface="Arial" panose="020B0604020202020204" pitchFamily="34" charset="0"/>
                <a:buChar char="•"/>
              </a:pPr>
              <a:endParaRPr lang="en-US" b="1">
                <a:solidFill>
                  <a:schemeClr val="accent2">
                    <a:lumMod val="75000"/>
                  </a:schemeClr>
                </a:solidFill>
                <a:latin typeface="Segoe Script" panose="020B0504020000000003" pitchFamily="34" charset="0"/>
              </a:endParaRPr>
            </a:p>
          </p:txBody>
        </p:sp>
      </p:grpSp>
    </p:spTree>
    <p:extLst>
      <p:ext uri="{BB962C8B-B14F-4D97-AF65-F5344CB8AC3E}">
        <p14:creationId xmlns:p14="http://schemas.microsoft.com/office/powerpoint/2010/main" val="439767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pPr algn="l"/>
            <a:r>
              <a:rPr lang="en-US" sz="4800"/>
              <a:t>CASE STUDIES</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p:cNvPicPr>
            <a:picLocks noChangeAspect="1"/>
          </p:cNvPicPr>
          <p:nvPr/>
        </p:nvPicPr>
        <p:blipFill rotWithShape="1">
          <a:blip r:embed="rId2"/>
          <a:srcRect l="41806"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286954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91401DC-7AF6-42FA-BE31-CF773B6C8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0"/>
            <a:ext cx="12188952" cy="6858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D2ACE7-B8C9-4D6F-8E47-E438995A3512}"/>
              </a:ext>
            </a:extLst>
          </p:cNvPr>
          <p:cNvPicPr>
            <a:picLocks noChangeAspect="1"/>
          </p:cNvPicPr>
          <p:nvPr/>
        </p:nvPicPr>
        <p:blipFill>
          <a:blip r:embed="rId3"/>
          <a:stretch>
            <a:fillRect/>
          </a:stretch>
        </p:blipFill>
        <p:spPr>
          <a:xfrm rot="21600000">
            <a:off x="418010" y="347482"/>
            <a:ext cx="3228294" cy="1586316"/>
          </a:xfrm>
          <a:prstGeom prst="rect">
            <a:avLst/>
          </a:prstGeom>
          <a:solidFill>
            <a:srgbClr val="FFFFFF">
              <a:shade val="85000"/>
            </a:srgbClr>
          </a:solidFill>
        </p:spPr>
      </p:pic>
      <p:pic>
        <p:nvPicPr>
          <p:cNvPr id="8" name="Picture 7">
            <a:extLst>
              <a:ext uri="{FF2B5EF4-FFF2-40B4-BE49-F238E27FC236}">
                <a16:creationId xmlns:a16="http://schemas.microsoft.com/office/drawing/2014/main" id="{FD290236-5287-471A-8B23-E39037F670CE}"/>
              </a:ext>
            </a:extLst>
          </p:cNvPr>
          <p:cNvPicPr>
            <a:picLocks noChangeAspect="1"/>
          </p:cNvPicPr>
          <p:nvPr/>
        </p:nvPicPr>
        <p:blipFill>
          <a:blip r:embed="rId4"/>
          <a:stretch>
            <a:fillRect/>
          </a:stretch>
        </p:blipFill>
        <p:spPr>
          <a:xfrm>
            <a:off x="4932031" y="346167"/>
            <a:ext cx="963695" cy="1586330"/>
          </a:xfrm>
          <a:prstGeom prst="rect">
            <a:avLst/>
          </a:prstGeom>
        </p:spPr>
      </p:pic>
      <p:pic>
        <p:nvPicPr>
          <p:cNvPr id="11" name="Picture 10">
            <a:extLst>
              <a:ext uri="{FF2B5EF4-FFF2-40B4-BE49-F238E27FC236}">
                <a16:creationId xmlns:a16="http://schemas.microsoft.com/office/drawing/2014/main" id="{793DC6E6-01B9-4456-AF56-26A3FCC7BBF6}"/>
              </a:ext>
            </a:extLst>
          </p:cNvPr>
          <p:cNvPicPr>
            <a:picLocks noChangeAspect="1"/>
          </p:cNvPicPr>
          <p:nvPr/>
        </p:nvPicPr>
        <p:blipFill>
          <a:blip r:embed="rId5"/>
          <a:stretch>
            <a:fillRect/>
          </a:stretch>
        </p:blipFill>
        <p:spPr>
          <a:xfrm>
            <a:off x="7666320" y="346166"/>
            <a:ext cx="959729" cy="1586329"/>
          </a:xfrm>
          <a:prstGeom prst="rect">
            <a:avLst/>
          </a:prstGeom>
        </p:spPr>
      </p:pic>
      <p:pic>
        <p:nvPicPr>
          <p:cNvPr id="12" name="Picture 11">
            <a:extLst>
              <a:ext uri="{FF2B5EF4-FFF2-40B4-BE49-F238E27FC236}">
                <a16:creationId xmlns:a16="http://schemas.microsoft.com/office/drawing/2014/main" id="{434B0DFF-44CB-409C-AD53-15D582F47013}"/>
              </a:ext>
            </a:extLst>
          </p:cNvPr>
          <p:cNvPicPr>
            <a:picLocks noChangeAspect="1"/>
          </p:cNvPicPr>
          <p:nvPr/>
        </p:nvPicPr>
        <p:blipFill>
          <a:blip r:embed="rId6"/>
          <a:stretch>
            <a:fillRect/>
          </a:stretch>
        </p:blipFill>
        <p:spPr>
          <a:xfrm>
            <a:off x="418011" y="3166711"/>
            <a:ext cx="3228290" cy="533601"/>
          </a:xfrm>
          <a:prstGeom prst="rect">
            <a:avLst/>
          </a:prstGeom>
        </p:spPr>
      </p:pic>
      <p:pic>
        <p:nvPicPr>
          <p:cNvPr id="10" name="Picture 9">
            <a:extLst>
              <a:ext uri="{FF2B5EF4-FFF2-40B4-BE49-F238E27FC236}">
                <a16:creationId xmlns:a16="http://schemas.microsoft.com/office/drawing/2014/main" id="{A169B5D2-3C03-423E-9708-000400EAA1C4}"/>
              </a:ext>
            </a:extLst>
          </p:cNvPr>
          <p:cNvPicPr>
            <a:picLocks noChangeAspect="1"/>
          </p:cNvPicPr>
          <p:nvPr/>
        </p:nvPicPr>
        <p:blipFill>
          <a:blip r:embed="rId7"/>
          <a:stretch>
            <a:fillRect/>
          </a:stretch>
        </p:blipFill>
        <p:spPr>
          <a:xfrm>
            <a:off x="417689" y="5483834"/>
            <a:ext cx="3225770" cy="476067"/>
          </a:xfrm>
          <a:prstGeom prst="rect">
            <a:avLst/>
          </a:prstGeom>
        </p:spPr>
      </p:pic>
      <p:sp>
        <p:nvSpPr>
          <p:cNvPr id="20" name="Rectangle 19">
            <a:extLst>
              <a:ext uri="{FF2B5EF4-FFF2-40B4-BE49-F238E27FC236}">
                <a16:creationId xmlns:a16="http://schemas.microsoft.com/office/drawing/2014/main" id="{2B7203F0-D9CB-4774-B9D4-B3AB625DF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158481" y="2464975"/>
            <a:ext cx="8124506" cy="1016898"/>
          </a:xfrm>
        </p:spPr>
        <p:txBody>
          <a:bodyPr vert="horz" lIns="91440" tIns="45720" rIns="91440" bIns="45720" rtlCol="0" anchor="ctr">
            <a:noAutofit/>
          </a:bodyPr>
          <a:lstStyle/>
          <a:p>
            <a:pPr algn="ctr"/>
            <a:r>
              <a:rPr lang="en-US" sz="3200"/>
              <a:t>Case Study: Increase Your Presence &amp; Meet Me Where I Am!</a:t>
            </a:r>
          </a:p>
        </p:txBody>
      </p:sp>
      <p:cxnSp>
        <p:nvCxnSpPr>
          <p:cNvPr id="22" name="Straight Connector 21">
            <a:extLst>
              <a:ext uri="{FF2B5EF4-FFF2-40B4-BE49-F238E27FC236}">
                <a16:creationId xmlns:a16="http://schemas.microsoft.com/office/drawing/2014/main" id="{A88CB8AF-5631-45C6-BFEC-971C4D6E58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F2EA1AF-73AB-4FCB-B4EE-0E42E7250F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5A18FBF-6157-4210-BEF2-9A6C31FA89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3C9CCA8-3CEC-4CD0-A624-A701C61251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87597"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FDA711-2183-447C-AA6C-B1B564376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10875"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5E631C4-7983-4AEC-9BA0-3F7E1005A1FF}"/>
              </a:ext>
            </a:extLst>
          </p:cNvPr>
          <p:cNvPicPr>
            <a:picLocks noChangeAspect="1"/>
          </p:cNvPicPr>
          <p:nvPr/>
        </p:nvPicPr>
        <p:blipFill>
          <a:blip r:embed="rId8"/>
          <a:stretch>
            <a:fillRect/>
          </a:stretch>
        </p:blipFill>
        <p:spPr>
          <a:xfrm>
            <a:off x="10396238" y="346166"/>
            <a:ext cx="947827" cy="1586323"/>
          </a:xfrm>
          <a:prstGeom prst="rect">
            <a:avLst/>
          </a:prstGeom>
        </p:spPr>
      </p:pic>
      <p:sp>
        <p:nvSpPr>
          <p:cNvPr id="17" name="TextBox 16">
            <a:extLst>
              <a:ext uri="{FF2B5EF4-FFF2-40B4-BE49-F238E27FC236}">
                <a16:creationId xmlns:a16="http://schemas.microsoft.com/office/drawing/2014/main" id="{BF70FFE1-DF29-41B7-9EA2-95A413408C5C}"/>
              </a:ext>
            </a:extLst>
          </p:cNvPr>
          <p:cNvSpPr txBox="1"/>
          <p:nvPr/>
        </p:nvSpPr>
        <p:spPr>
          <a:xfrm>
            <a:off x="4704007" y="3504367"/>
            <a:ext cx="6849264" cy="3130793"/>
          </a:xfrm>
          <a:prstGeom prst="rect">
            <a:avLst/>
          </a:prstGeom>
          <a:noFill/>
        </p:spPr>
        <p:txBody>
          <a:bodyPr wrap="square" rtlCol="0">
            <a:spAutoFit/>
          </a:bodyPr>
          <a:lstStyle/>
          <a:p>
            <a:pPr>
              <a:lnSpc>
                <a:spcPct val="125000"/>
              </a:lnSpc>
            </a:pPr>
            <a:r>
              <a:rPr lang="en-US" sz="2000" b="1">
                <a:solidFill>
                  <a:schemeClr val="bg1"/>
                </a:solidFill>
                <a:latin typeface="Century Gothic" panose="020B0502020202020204" pitchFamily="34" charset="0"/>
              </a:rPr>
              <a:t>Objective:</a:t>
            </a:r>
            <a:r>
              <a:rPr lang="en-US" sz="2000">
                <a:solidFill>
                  <a:schemeClr val="bg1"/>
                </a:solidFill>
                <a:latin typeface="Century Gothic" panose="020B0502020202020204" pitchFamily="34" charset="0"/>
              </a:rPr>
              <a:t> Increase brand awareness and benefits of belonging to an FI; Promote credit cards and other financial products using online and mobile</a:t>
            </a:r>
          </a:p>
          <a:p>
            <a:pPr>
              <a:lnSpc>
                <a:spcPct val="125000"/>
              </a:lnSpc>
            </a:pPr>
            <a:endParaRPr lang="en-US" sz="2000">
              <a:solidFill>
                <a:schemeClr val="bg1"/>
              </a:solidFill>
              <a:latin typeface="Century Gothic" panose="020B0502020202020204" pitchFamily="34" charset="0"/>
            </a:endParaRPr>
          </a:p>
          <a:p>
            <a:pPr>
              <a:lnSpc>
                <a:spcPct val="125000"/>
              </a:lnSpc>
            </a:pPr>
            <a:r>
              <a:rPr lang="en-US" sz="2000" b="1">
                <a:solidFill>
                  <a:schemeClr val="bg1"/>
                </a:solidFill>
                <a:latin typeface="Century Gothic" panose="020B0502020202020204" pitchFamily="34" charset="0"/>
              </a:rPr>
              <a:t>Results:  </a:t>
            </a:r>
            <a:r>
              <a:rPr lang="en-US" sz="2000">
                <a:solidFill>
                  <a:schemeClr val="bg1"/>
                </a:solidFill>
                <a:latin typeface="Century Gothic" panose="020B0502020202020204" pitchFamily="34" charset="0"/>
              </a:rPr>
              <a:t>Success!</a:t>
            </a:r>
          </a:p>
          <a:p>
            <a:pPr>
              <a:lnSpc>
                <a:spcPct val="125000"/>
              </a:lnSpc>
            </a:pPr>
            <a:endParaRPr lang="en-US" sz="2000">
              <a:solidFill>
                <a:schemeClr val="bg1"/>
              </a:solidFill>
              <a:latin typeface="Century Gothic" panose="020B0502020202020204" pitchFamily="34" charset="0"/>
            </a:endParaRPr>
          </a:p>
          <a:p>
            <a:pPr>
              <a:lnSpc>
                <a:spcPct val="125000"/>
              </a:lnSpc>
            </a:pPr>
            <a:r>
              <a:rPr lang="en-US" sz="2000" b="1">
                <a:solidFill>
                  <a:schemeClr val="bg1"/>
                </a:solidFill>
                <a:latin typeface="Century Gothic" panose="020B0502020202020204" pitchFamily="34" charset="0"/>
              </a:rPr>
              <a:t>Total Accounts Opened:  </a:t>
            </a:r>
            <a:r>
              <a:rPr lang="en-US" sz="2000">
                <a:solidFill>
                  <a:schemeClr val="bg1"/>
                </a:solidFill>
                <a:latin typeface="Century Gothic" panose="020B0502020202020204" pitchFamily="34" charset="0"/>
              </a:rPr>
              <a:t>1766 total products sold in 3 months including 965 credit cards! </a:t>
            </a:r>
          </a:p>
        </p:txBody>
      </p:sp>
    </p:spTree>
    <p:extLst>
      <p:ext uri="{BB962C8B-B14F-4D97-AF65-F5344CB8AC3E}">
        <p14:creationId xmlns:p14="http://schemas.microsoft.com/office/powerpoint/2010/main" val="608634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7FF-E6D6-492A-9B36-860DCA6DDBA4}"/>
              </a:ext>
            </a:extLst>
          </p:cNvPr>
          <p:cNvSpPr>
            <a:spLocks noGrp="1"/>
          </p:cNvSpPr>
          <p:nvPr>
            <p:ph type="title"/>
          </p:nvPr>
        </p:nvSpPr>
        <p:spPr>
          <a:xfrm>
            <a:off x="4023800" y="-84788"/>
            <a:ext cx="7772400" cy="1325563"/>
          </a:xfrm>
        </p:spPr>
        <p:txBody>
          <a:bodyPr>
            <a:normAutofit/>
          </a:bodyPr>
          <a:lstStyle/>
          <a:p>
            <a:r>
              <a:rPr lang="en-US" sz="3600"/>
              <a:t>Metrics: Four Campaigns &amp; Their Impact</a:t>
            </a:r>
          </a:p>
        </p:txBody>
      </p:sp>
      <p:sp>
        <p:nvSpPr>
          <p:cNvPr id="3" name="Content Placeholder 2">
            <a:extLst>
              <a:ext uri="{FF2B5EF4-FFF2-40B4-BE49-F238E27FC236}">
                <a16:creationId xmlns:a16="http://schemas.microsoft.com/office/drawing/2014/main" id="{D8AB611B-5E1F-432D-9DD1-4826C65702A2}"/>
              </a:ext>
            </a:extLst>
          </p:cNvPr>
          <p:cNvSpPr>
            <a:spLocks noGrp="1"/>
          </p:cNvSpPr>
          <p:nvPr>
            <p:ph idx="1"/>
          </p:nvPr>
        </p:nvSpPr>
        <p:spPr>
          <a:xfrm>
            <a:off x="556918" y="1333501"/>
            <a:ext cx="10877180" cy="4503335"/>
          </a:xfrm>
        </p:spPr>
        <p:txBody>
          <a:bodyPr/>
          <a:lstStyle/>
          <a:p>
            <a:endParaRPr lang="en-US"/>
          </a:p>
        </p:txBody>
      </p:sp>
      <p:pic>
        <p:nvPicPr>
          <p:cNvPr id="4" name="Picture 3">
            <a:extLst>
              <a:ext uri="{FF2B5EF4-FFF2-40B4-BE49-F238E27FC236}">
                <a16:creationId xmlns:a16="http://schemas.microsoft.com/office/drawing/2014/main" id="{A223143C-B0C9-4724-A2ED-334DB618E7C3}"/>
              </a:ext>
            </a:extLst>
          </p:cNvPr>
          <p:cNvPicPr>
            <a:picLocks noChangeAspect="1"/>
          </p:cNvPicPr>
          <p:nvPr/>
        </p:nvPicPr>
        <p:blipFill>
          <a:blip r:embed="rId2"/>
          <a:stretch>
            <a:fillRect/>
          </a:stretch>
        </p:blipFill>
        <p:spPr>
          <a:xfrm>
            <a:off x="417922" y="1333501"/>
            <a:ext cx="11155172" cy="490187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D290236-5287-471A-8B23-E39037F670CE}"/>
              </a:ext>
            </a:extLst>
          </p:cNvPr>
          <p:cNvPicPr>
            <a:picLocks noChangeAspect="1"/>
          </p:cNvPicPr>
          <p:nvPr/>
        </p:nvPicPr>
        <p:blipFill>
          <a:blip r:embed="rId3"/>
          <a:stretch>
            <a:fillRect/>
          </a:stretch>
        </p:blipFill>
        <p:spPr>
          <a:xfrm>
            <a:off x="7107893" y="3429000"/>
            <a:ext cx="1160682" cy="1911164"/>
          </a:xfrm>
          <a:prstGeom prst="rect">
            <a:avLst/>
          </a:prstGeom>
        </p:spPr>
      </p:pic>
      <p:pic>
        <p:nvPicPr>
          <p:cNvPr id="6" name="Picture 5">
            <a:extLst>
              <a:ext uri="{FF2B5EF4-FFF2-40B4-BE49-F238E27FC236}">
                <a16:creationId xmlns:a16="http://schemas.microsoft.com/office/drawing/2014/main" id="{75E631C4-7983-4AEC-9BA0-3F7E1005A1FF}"/>
              </a:ext>
            </a:extLst>
          </p:cNvPr>
          <p:cNvPicPr>
            <a:picLocks noChangeAspect="1"/>
          </p:cNvPicPr>
          <p:nvPr/>
        </p:nvPicPr>
        <p:blipFill>
          <a:blip r:embed="rId4"/>
          <a:stretch>
            <a:fillRect/>
          </a:stretch>
        </p:blipFill>
        <p:spPr>
          <a:xfrm>
            <a:off x="5344674" y="3426290"/>
            <a:ext cx="1143875" cy="1911165"/>
          </a:xfrm>
          <a:prstGeom prst="rect">
            <a:avLst/>
          </a:prstGeom>
        </p:spPr>
      </p:pic>
      <p:pic>
        <p:nvPicPr>
          <p:cNvPr id="7" name="Picture 6">
            <a:extLst>
              <a:ext uri="{FF2B5EF4-FFF2-40B4-BE49-F238E27FC236}">
                <a16:creationId xmlns:a16="http://schemas.microsoft.com/office/drawing/2014/main" id="{A169B5D2-3C03-423E-9708-000400EAA1C4}"/>
              </a:ext>
            </a:extLst>
          </p:cNvPr>
          <p:cNvPicPr>
            <a:picLocks noChangeAspect="1"/>
          </p:cNvPicPr>
          <p:nvPr/>
        </p:nvPicPr>
        <p:blipFill>
          <a:blip r:embed="rId5"/>
          <a:stretch>
            <a:fillRect/>
          </a:stretch>
        </p:blipFill>
        <p:spPr>
          <a:xfrm>
            <a:off x="1717215" y="3765667"/>
            <a:ext cx="3395371" cy="501098"/>
          </a:xfrm>
          <a:prstGeom prst="rect">
            <a:avLst/>
          </a:prstGeom>
        </p:spPr>
      </p:pic>
      <p:pic>
        <p:nvPicPr>
          <p:cNvPr id="8" name="Picture 7">
            <a:extLst>
              <a:ext uri="{FF2B5EF4-FFF2-40B4-BE49-F238E27FC236}">
                <a16:creationId xmlns:a16="http://schemas.microsoft.com/office/drawing/2014/main" id="{793DC6E6-01B9-4456-AF56-26A3FCC7BBF6}"/>
              </a:ext>
            </a:extLst>
          </p:cNvPr>
          <p:cNvPicPr>
            <a:picLocks noChangeAspect="1"/>
          </p:cNvPicPr>
          <p:nvPr/>
        </p:nvPicPr>
        <p:blipFill>
          <a:blip r:embed="rId6"/>
          <a:stretch>
            <a:fillRect/>
          </a:stretch>
        </p:blipFill>
        <p:spPr>
          <a:xfrm>
            <a:off x="9589000" y="2520162"/>
            <a:ext cx="869400" cy="1434865"/>
          </a:xfrm>
          <a:prstGeom prst="rect">
            <a:avLst/>
          </a:prstGeom>
        </p:spPr>
      </p:pic>
      <p:pic>
        <p:nvPicPr>
          <p:cNvPr id="9" name="Picture 8">
            <a:extLst>
              <a:ext uri="{FF2B5EF4-FFF2-40B4-BE49-F238E27FC236}">
                <a16:creationId xmlns:a16="http://schemas.microsoft.com/office/drawing/2014/main" id="{434B0DFF-44CB-409C-AD53-15D582F47013}"/>
              </a:ext>
            </a:extLst>
          </p:cNvPr>
          <p:cNvPicPr>
            <a:picLocks noChangeAspect="1"/>
          </p:cNvPicPr>
          <p:nvPr/>
        </p:nvPicPr>
        <p:blipFill>
          <a:blip r:embed="rId7"/>
          <a:stretch>
            <a:fillRect/>
          </a:stretch>
        </p:blipFill>
        <p:spPr>
          <a:xfrm>
            <a:off x="9053631" y="4016216"/>
            <a:ext cx="2212223" cy="365657"/>
          </a:xfrm>
          <a:prstGeom prst="rect">
            <a:avLst/>
          </a:prstGeom>
        </p:spPr>
      </p:pic>
    </p:spTree>
    <p:extLst>
      <p:ext uri="{BB962C8B-B14F-4D97-AF65-F5344CB8AC3E}">
        <p14:creationId xmlns:p14="http://schemas.microsoft.com/office/powerpoint/2010/main" val="39221566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DBDE-A7EB-4282-8436-F708D5BA2A4D}"/>
              </a:ext>
            </a:extLst>
          </p:cNvPr>
          <p:cNvSpPr>
            <a:spLocks noGrp="1"/>
          </p:cNvSpPr>
          <p:nvPr>
            <p:ph type="title"/>
          </p:nvPr>
        </p:nvSpPr>
        <p:spPr>
          <a:xfrm>
            <a:off x="4068913" y="0"/>
            <a:ext cx="7772400" cy="1325563"/>
          </a:xfrm>
        </p:spPr>
        <p:txBody>
          <a:bodyPr>
            <a:normAutofit/>
          </a:bodyPr>
          <a:lstStyle/>
          <a:p>
            <a:r>
              <a:rPr lang="en-US" sz="3600"/>
              <a:t>Effectively Leveraging All Channels</a:t>
            </a:r>
          </a:p>
        </p:txBody>
      </p:sp>
      <p:pic>
        <p:nvPicPr>
          <p:cNvPr id="9" name="Picture 8">
            <a:extLst>
              <a:ext uri="{FF2B5EF4-FFF2-40B4-BE49-F238E27FC236}">
                <a16:creationId xmlns:a16="http://schemas.microsoft.com/office/drawing/2014/main" id="{2158A2DE-103A-462A-90E7-6BC208EDA3B3}"/>
              </a:ext>
            </a:extLst>
          </p:cNvPr>
          <p:cNvPicPr>
            <a:picLocks noChangeAspect="1"/>
          </p:cNvPicPr>
          <p:nvPr/>
        </p:nvPicPr>
        <p:blipFill>
          <a:blip r:embed="rId3"/>
          <a:stretch>
            <a:fillRect/>
          </a:stretch>
        </p:blipFill>
        <p:spPr>
          <a:xfrm>
            <a:off x="381000" y="1224153"/>
            <a:ext cx="5800344" cy="2667538"/>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CC38A05-9E5E-44DC-A1C5-EC6489915247}"/>
              </a:ext>
            </a:extLst>
          </p:cNvPr>
          <p:cNvPicPr>
            <a:picLocks noChangeAspect="1"/>
          </p:cNvPicPr>
          <p:nvPr/>
        </p:nvPicPr>
        <p:blipFill>
          <a:blip r:embed="rId4"/>
          <a:stretch>
            <a:fillRect/>
          </a:stretch>
        </p:blipFill>
        <p:spPr>
          <a:xfrm>
            <a:off x="504952" y="3513654"/>
            <a:ext cx="3527302" cy="32043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9DBFC4E3-446A-4956-BD8E-00F34F92EAFE}"/>
              </a:ext>
            </a:extLst>
          </p:cNvPr>
          <p:cNvPicPr>
            <a:picLocks noChangeAspect="1"/>
          </p:cNvPicPr>
          <p:nvPr/>
        </p:nvPicPr>
        <p:blipFill>
          <a:blip r:embed="rId5"/>
          <a:stretch>
            <a:fillRect/>
          </a:stretch>
        </p:blipFill>
        <p:spPr>
          <a:xfrm>
            <a:off x="6888279" y="1281377"/>
            <a:ext cx="4622540" cy="3390429"/>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73C8329-F1A3-4895-A57B-BDA52262996E}"/>
              </a:ext>
            </a:extLst>
          </p:cNvPr>
          <p:cNvPicPr>
            <a:picLocks noChangeAspect="1"/>
          </p:cNvPicPr>
          <p:nvPr/>
        </p:nvPicPr>
        <p:blipFill>
          <a:blip r:embed="rId6"/>
          <a:stretch>
            <a:fillRect/>
          </a:stretch>
        </p:blipFill>
        <p:spPr>
          <a:xfrm>
            <a:off x="4246947" y="3589997"/>
            <a:ext cx="1849053" cy="3051693"/>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7566E46-FC5B-45B9-87DA-EC1BD41BB998}"/>
              </a:ext>
            </a:extLst>
          </p:cNvPr>
          <p:cNvPicPr>
            <a:picLocks noChangeAspect="1"/>
          </p:cNvPicPr>
          <p:nvPr/>
        </p:nvPicPr>
        <p:blipFill>
          <a:blip r:embed="rId7"/>
          <a:stretch>
            <a:fillRect/>
          </a:stretch>
        </p:blipFill>
        <p:spPr>
          <a:xfrm>
            <a:off x="7175752" y="5115843"/>
            <a:ext cx="4112708" cy="6797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79835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3BAF07C-C39E-42EB-BB22-8D46691D9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061"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8E9CF54-0466-4261-9E62-0249E60E18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4" name="Freeform 5">
              <a:extLst>
                <a:ext uri="{FF2B5EF4-FFF2-40B4-BE49-F238E27FC236}">
                  <a16:creationId xmlns:a16="http://schemas.microsoft.com/office/drawing/2014/main" id="{33E32106-E8B1-4F76-9EE6-58537738A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6">
              <a:extLst>
                <a:ext uri="{FF2B5EF4-FFF2-40B4-BE49-F238E27FC236}">
                  <a16:creationId xmlns:a16="http://schemas.microsoft.com/office/drawing/2014/main" id="{C32C2C46-A045-44FB-8A74-5EBD650C2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7">
              <a:extLst>
                <a:ext uri="{FF2B5EF4-FFF2-40B4-BE49-F238E27FC236}">
                  <a16:creationId xmlns:a16="http://schemas.microsoft.com/office/drawing/2014/main" id="{6A76F79C-6683-4940-BCF7-4BCCCEE406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8">
              <a:extLst>
                <a:ext uri="{FF2B5EF4-FFF2-40B4-BE49-F238E27FC236}">
                  <a16:creationId xmlns:a16="http://schemas.microsoft.com/office/drawing/2014/main" id="{FF4675A3-6D07-4B1F-9BFC-AEBEA1AD0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9">
              <a:extLst>
                <a:ext uri="{FF2B5EF4-FFF2-40B4-BE49-F238E27FC236}">
                  <a16:creationId xmlns:a16="http://schemas.microsoft.com/office/drawing/2014/main" id="{765E127A-B6B7-4B1D-B7BD-6C8C969D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0">
              <a:extLst>
                <a:ext uri="{FF2B5EF4-FFF2-40B4-BE49-F238E27FC236}">
                  <a16:creationId xmlns:a16="http://schemas.microsoft.com/office/drawing/2014/main" id="{3BCA9D9E-C72C-4751-BFA9-10B85CACE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1">
              <a:extLst>
                <a:ext uri="{FF2B5EF4-FFF2-40B4-BE49-F238E27FC236}">
                  <a16:creationId xmlns:a16="http://schemas.microsoft.com/office/drawing/2014/main" id="{080C708C-69BF-441B-AB75-C98160ED06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2">
              <a:extLst>
                <a:ext uri="{FF2B5EF4-FFF2-40B4-BE49-F238E27FC236}">
                  <a16:creationId xmlns:a16="http://schemas.microsoft.com/office/drawing/2014/main" id="{3E79964E-F8F1-4763-8892-7BC3DAE30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3">
              <a:extLst>
                <a:ext uri="{FF2B5EF4-FFF2-40B4-BE49-F238E27FC236}">
                  <a16:creationId xmlns:a16="http://schemas.microsoft.com/office/drawing/2014/main" id="{FE09592A-FCC9-4AE5-BA0B-730C6F3BBE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3" name="Freeform 14">
              <a:extLst>
                <a:ext uri="{FF2B5EF4-FFF2-40B4-BE49-F238E27FC236}">
                  <a16:creationId xmlns:a16="http://schemas.microsoft.com/office/drawing/2014/main" id="{96448994-820C-4BC1-ABF3-4579C6F99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15">
              <a:extLst>
                <a:ext uri="{FF2B5EF4-FFF2-40B4-BE49-F238E27FC236}">
                  <a16:creationId xmlns:a16="http://schemas.microsoft.com/office/drawing/2014/main" id="{9BB0D192-565A-42B9-B292-CC032D71A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5" name="Freeform 16">
              <a:extLst>
                <a:ext uri="{FF2B5EF4-FFF2-40B4-BE49-F238E27FC236}">
                  <a16:creationId xmlns:a16="http://schemas.microsoft.com/office/drawing/2014/main" id="{6D1CA09C-5F40-4E92-A7E9-D1FCEE512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6" name="Freeform 17">
              <a:extLst>
                <a:ext uri="{FF2B5EF4-FFF2-40B4-BE49-F238E27FC236}">
                  <a16:creationId xmlns:a16="http://schemas.microsoft.com/office/drawing/2014/main" id="{379F5AA5-2E14-4880-A5A6-07AEF2AD89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8">
              <a:extLst>
                <a:ext uri="{FF2B5EF4-FFF2-40B4-BE49-F238E27FC236}">
                  <a16:creationId xmlns:a16="http://schemas.microsoft.com/office/drawing/2014/main" id="{EF14BD32-D239-4DA3-98B3-775207365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9">
              <a:extLst>
                <a:ext uri="{FF2B5EF4-FFF2-40B4-BE49-F238E27FC236}">
                  <a16:creationId xmlns:a16="http://schemas.microsoft.com/office/drawing/2014/main" id="{CF07B250-E5E4-4624-9BD7-8D513A67B7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0">
              <a:extLst>
                <a:ext uri="{FF2B5EF4-FFF2-40B4-BE49-F238E27FC236}">
                  <a16:creationId xmlns:a16="http://schemas.microsoft.com/office/drawing/2014/main" id="{BCC5D120-7C8C-4290-865C-4EE6E4F245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1">
              <a:extLst>
                <a:ext uri="{FF2B5EF4-FFF2-40B4-BE49-F238E27FC236}">
                  <a16:creationId xmlns:a16="http://schemas.microsoft.com/office/drawing/2014/main" id="{C24688C6-CAE5-4EF2-B2BA-A138DA0A2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2">
              <a:extLst>
                <a:ext uri="{FF2B5EF4-FFF2-40B4-BE49-F238E27FC236}">
                  <a16:creationId xmlns:a16="http://schemas.microsoft.com/office/drawing/2014/main" id="{6BD31099-7C13-4901-A04F-632B1CD84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23">
              <a:extLst>
                <a:ext uri="{FF2B5EF4-FFF2-40B4-BE49-F238E27FC236}">
                  <a16:creationId xmlns:a16="http://schemas.microsoft.com/office/drawing/2014/main" id="{679F5FF7-82B2-4033-8FBE-63170C9378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6CD78F49-D13A-4DF6-AC54-77B90284FB45}"/>
              </a:ext>
            </a:extLst>
          </p:cNvPr>
          <p:cNvSpPr>
            <a:spLocks noGrp="1"/>
          </p:cNvSpPr>
          <p:nvPr>
            <p:ph type="title"/>
          </p:nvPr>
        </p:nvSpPr>
        <p:spPr>
          <a:xfrm>
            <a:off x="-212480" y="4741685"/>
            <a:ext cx="11927970" cy="1777829"/>
          </a:xfrm>
        </p:spPr>
        <p:txBody>
          <a:bodyPr>
            <a:noAutofit/>
          </a:bodyPr>
          <a:lstStyle/>
          <a:p>
            <a:r>
              <a:rPr lang="en-US" sz="3200"/>
              <a:t>Cross Channel Relevance Boosts Results: 965 credit cards issued – with 311 in October!   </a:t>
            </a:r>
          </a:p>
        </p:txBody>
      </p:sp>
      <p:pic>
        <p:nvPicPr>
          <p:cNvPr id="4" name="Content Placeholder 3">
            <a:extLst>
              <a:ext uri="{FF2B5EF4-FFF2-40B4-BE49-F238E27FC236}">
                <a16:creationId xmlns:a16="http://schemas.microsoft.com/office/drawing/2014/main" id="{0FFAC2A4-1156-479B-A5EF-48D0746657A7}"/>
              </a:ext>
            </a:extLst>
          </p:cNvPr>
          <p:cNvPicPr>
            <a:picLocks noChangeAspect="1"/>
          </p:cNvPicPr>
          <p:nvPr/>
        </p:nvPicPr>
        <p:blipFill rotWithShape="1">
          <a:blip r:embed="rId3"/>
          <a:srcRect b="12334"/>
          <a:stretch/>
        </p:blipFill>
        <p:spPr>
          <a:xfrm>
            <a:off x="20" y="2872"/>
            <a:ext cx="12191980" cy="4595954"/>
          </a:xfrm>
          <a:custGeom>
            <a:avLst/>
            <a:gdLst>
              <a:gd name="connsiteX0" fmla="*/ 0 w 12192000"/>
              <a:gd name="connsiteY0" fmla="*/ 0 h 4621300"/>
              <a:gd name="connsiteX1" fmla="*/ 12192000 w 12192000"/>
              <a:gd name="connsiteY1" fmla="*/ 0 h 4621300"/>
              <a:gd name="connsiteX2" fmla="*/ 12192000 w 12192000"/>
              <a:gd name="connsiteY2" fmla="*/ 3104412 h 4621300"/>
              <a:gd name="connsiteX3" fmla="*/ 12192000 w 12192000"/>
              <a:gd name="connsiteY3" fmla="*/ 3296537 h 4621300"/>
              <a:gd name="connsiteX4" fmla="*/ 12192000 w 12192000"/>
              <a:gd name="connsiteY4" fmla="*/ 4272355 h 4621300"/>
              <a:gd name="connsiteX5" fmla="*/ 12113803 w 12192000"/>
              <a:gd name="connsiteY5" fmla="*/ 4280638 h 4621300"/>
              <a:gd name="connsiteX6" fmla="*/ 6753597 w 12192000"/>
              <a:gd name="connsiteY6" fmla="*/ 4604195 h 4621300"/>
              <a:gd name="connsiteX7" fmla="*/ 400746 w 12192000"/>
              <a:gd name="connsiteY7" fmla="*/ 4432852 h 4621300"/>
              <a:gd name="connsiteX8" fmla="*/ 0 w 12192000"/>
              <a:gd name="connsiteY8" fmla="*/ 4395876 h 4621300"/>
              <a:gd name="connsiteX9" fmla="*/ 0 w 12192000"/>
              <a:gd name="connsiteY9" fmla="*/ 3296537 h 4621300"/>
              <a:gd name="connsiteX10" fmla="*/ 0 w 12192000"/>
              <a:gd name="connsiteY10" fmla="*/ 3104412 h 462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621300">
                <a:moveTo>
                  <a:pt x="0" y="0"/>
                </a:moveTo>
                <a:lnTo>
                  <a:pt x="12192000" y="0"/>
                </a:lnTo>
                <a:lnTo>
                  <a:pt x="12192000" y="3104412"/>
                </a:lnTo>
                <a:lnTo>
                  <a:pt x="12192000" y="3296537"/>
                </a:lnTo>
                <a:lnTo>
                  <a:pt x="12192000" y="4272355"/>
                </a:lnTo>
                <a:lnTo>
                  <a:pt x="12113803" y="4280638"/>
                </a:lnTo>
                <a:cubicBezTo>
                  <a:pt x="10139508" y="4478587"/>
                  <a:pt x="8237152" y="4571590"/>
                  <a:pt x="6753597" y="4604195"/>
                </a:cubicBezTo>
                <a:cubicBezTo>
                  <a:pt x="4940362" y="4644044"/>
                  <a:pt x="2657278" y="4624714"/>
                  <a:pt x="400746" y="4432852"/>
                </a:cubicBezTo>
                <a:lnTo>
                  <a:pt x="0" y="4395876"/>
                </a:lnTo>
                <a:lnTo>
                  <a:pt x="0" y="3296537"/>
                </a:lnTo>
                <a:lnTo>
                  <a:pt x="0" y="3104412"/>
                </a:lnTo>
                <a:close/>
              </a:path>
            </a:pathLst>
          </a:custGeom>
        </p:spPr>
      </p:pic>
    </p:spTree>
    <p:extLst>
      <p:ext uri="{BB962C8B-B14F-4D97-AF65-F5344CB8AC3E}">
        <p14:creationId xmlns:p14="http://schemas.microsoft.com/office/powerpoint/2010/main" val="3734616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Oval 16">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p:cNvSpPr txBox="1"/>
          <p:nvPr/>
        </p:nvSpPr>
        <p:spPr>
          <a:xfrm>
            <a:off x="1499729" y="6316971"/>
            <a:ext cx="2648482" cy="461665"/>
          </a:xfrm>
          <a:prstGeom prst="rect">
            <a:avLst/>
          </a:prstGeom>
          <a:noFill/>
        </p:spPr>
        <p:txBody>
          <a:bodyPr wrap="none" rtlCol="0">
            <a:spAutoFit/>
          </a:bodyPr>
          <a:lstStyle/>
          <a:p>
            <a:pPr>
              <a:spcAft>
                <a:spcPts val="600"/>
              </a:spcAft>
            </a:pPr>
            <a:r>
              <a:rPr lang="en-US" sz="2400">
                <a:latin typeface="Century Gothic" panose="020B0502020202020204" pitchFamily="34" charset="0"/>
              </a:rPr>
              <a:t>Asset Size: $1.5 b</a:t>
            </a:r>
          </a:p>
        </p:txBody>
      </p:sp>
      <p:sp>
        <p:nvSpPr>
          <p:cNvPr id="14" name="Title 1">
            <a:extLst>
              <a:ext uri="{FF2B5EF4-FFF2-40B4-BE49-F238E27FC236}">
                <a16:creationId xmlns:a16="http://schemas.microsoft.com/office/drawing/2014/main" id="{5D4506DC-92C6-4C1D-944F-50A6CBF323A8}"/>
              </a:ext>
            </a:extLst>
          </p:cNvPr>
          <p:cNvSpPr txBox="1">
            <a:spLocks/>
          </p:cNvSpPr>
          <p:nvPr/>
        </p:nvSpPr>
        <p:spPr>
          <a:xfrm>
            <a:off x="95609" y="930820"/>
            <a:ext cx="5754313"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3200"/>
              <a:t>Case Study: Not Just for Millennials Anymore!</a:t>
            </a:r>
          </a:p>
        </p:txBody>
      </p:sp>
      <p:sp>
        <p:nvSpPr>
          <p:cNvPr id="16" name="TextBox 15">
            <a:extLst>
              <a:ext uri="{FF2B5EF4-FFF2-40B4-BE49-F238E27FC236}">
                <a16:creationId xmlns:a16="http://schemas.microsoft.com/office/drawing/2014/main" id="{0E81C65E-5285-45DD-81BF-D7D468D18E0A}"/>
              </a:ext>
            </a:extLst>
          </p:cNvPr>
          <p:cNvSpPr txBox="1"/>
          <p:nvPr/>
        </p:nvSpPr>
        <p:spPr>
          <a:xfrm>
            <a:off x="389094" y="2871087"/>
            <a:ext cx="5548649" cy="3346109"/>
          </a:xfrm>
          <a:prstGeom prst="rect">
            <a:avLst/>
          </a:prstGeom>
          <a:noFill/>
        </p:spPr>
        <p:txBody>
          <a:bodyPr wrap="square" rtlCol="0">
            <a:spAutoFit/>
          </a:bodyPr>
          <a:lstStyle/>
          <a:p>
            <a:pPr>
              <a:lnSpc>
                <a:spcPct val="150000"/>
              </a:lnSpc>
            </a:pPr>
            <a:r>
              <a:rPr lang="en-US" sz="2400" b="1">
                <a:solidFill>
                  <a:srgbClr val="6177B8"/>
                </a:solidFill>
                <a:latin typeface="Century Gothic" panose="020B0502020202020204" pitchFamily="34" charset="0"/>
              </a:rPr>
              <a:t>Objective:</a:t>
            </a:r>
            <a:r>
              <a:rPr lang="en-US" sz="2400">
                <a:solidFill>
                  <a:srgbClr val="6177B8"/>
                </a:solidFill>
                <a:latin typeface="Century Gothic" panose="020B0502020202020204" pitchFamily="34" charset="0"/>
              </a:rPr>
              <a:t> I</a:t>
            </a:r>
            <a:r>
              <a:rPr lang="en-US" sz="2400">
                <a:latin typeface="Century Gothic" panose="020B0502020202020204" pitchFamily="34" charset="0"/>
              </a:rPr>
              <a:t>ncrease awareness of investment products for the </a:t>
            </a:r>
            <a:r>
              <a:rPr lang="en-US" sz="2400" i="1">
                <a:latin typeface="Century Gothic" panose="020B0502020202020204" pitchFamily="34" charset="0"/>
              </a:rPr>
              <a:t>Traditionalist Generation </a:t>
            </a:r>
          </a:p>
          <a:p>
            <a:pPr>
              <a:lnSpc>
                <a:spcPct val="150000"/>
              </a:lnSpc>
            </a:pPr>
            <a:r>
              <a:rPr lang="en-US" sz="2400" b="1">
                <a:solidFill>
                  <a:srgbClr val="6177B8"/>
                </a:solidFill>
                <a:latin typeface="Century Gothic" panose="020B0502020202020204" pitchFamily="34" charset="0"/>
              </a:rPr>
              <a:t>Results:  </a:t>
            </a:r>
            <a:r>
              <a:rPr lang="en-US" sz="2400">
                <a:latin typeface="Century Gothic" panose="020B0502020202020204" pitchFamily="34" charset="0"/>
              </a:rPr>
              <a:t>Outstanding Response!</a:t>
            </a:r>
          </a:p>
          <a:p>
            <a:pPr>
              <a:lnSpc>
                <a:spcPct val="150000"/>
              </a:lnSpc>
            </a:pPr>
            <a:r>
              <a:rPr lang="en-US" sz="2400" b="1">
                <a:solidFill>
                  <a:srgbClr val="6177B8"/>
                </a:solidFill>
                <a:latin typeface="Century Gothic" panose="020B0502020202020204" pitchFamily="34" charset="0"/>
              </a:rPr>
              <a:t>Total Accounts Opened:  </a:t>
            </a:r>
            <a:r>
              <a:rPr lang="en-US" sz="2400">
                <a:latin typeface="Century Gothic" panose="020B0502020202020204" pitchFamily="34" charset="0"/>
              </a:rPr>
              <a:t>175 Investment Accounts in 3 months</a:t>
            </a:r>
          </a:p>
        </p:txBody>
      </p:sp>
      <p:pic>
        <p:nvPicPr>
          <p:cNvPr id="18" name="Picture 17">
            <a:extLst>
              <a:ext uri="{FF2B5EF4-FFF2-40B4-BE49-F238E27FC236}">
                <a16:creationId xmlns:a16="http://schemas.microsoft.com/office/drawing/2014/main" id="{3DB7D107-51F1-4F36-AE6A-2C5F7F89D37E}"/>
              </a:ext>
            </a:extLst>
          </p:cNvPr>
          <p:cNvPicPr>
            <a:picLocks noChangeAspect="1"/>
          </p:cNvPicPr>
          <p:nvPr/>
        </p:nvPicPr>
        <p:blipFill>
          <a:blip r:embed="rId4"/>
          <a:stretch>
            <a:fillRect/>
          </a:stretch>
        </p:blipFill>
        <p:spPr>
          <a:xfrm>
            <a:off x="9859508" y="3472030"/>
            <a:ext cx="1943398" cy="3215003"/>
          </a:xfrm>
          <a:prstGeom prst="rect">
            <a:avLst/>
          </a:prstGeom>
          <a:ln w="6350">
            <a:solidFill>
              <a:schemeClr val="tx1"/>
            </a:solidFill>
          </a:ln>
        </p:spPr>
      </p:pic>
      <p:pic>
        <p:nvPicPr>
          <p:cNvPr id="20" name="Picture 19">
            <a:extLst>
              <a:ext uri="{FF2B5EF4-FFF2-40B4-BE49-F238E27FC236}">
                <a16:creationId xmlns:a16="http://schemas.microsoft.com/office/drawing/2014/main" id="{3F6F042E-4FA7-4EEE-B359-BF54D3F85049}"/>
              </a:ext>
            </a:extLst>
          </p:cNvPr>
          <p:cNvPicPr>
            <a:picLocks noChangeAspect="1"/>
          </p:cNvPicPr>
          <p:nvPr/>
        </p:nvPicPr>
        <p:blipFill>
          <a:blip r:embed="rId5"/>
          <a:stretch>
            <a:fillRect/>
          </a:stretch>
        </p:blipFill>
        <p:spPr>
          <a:xfrm>
            <a:off x="4946919" y="3460216"/>
            <a:ext cx="4727840" cy="766286"/>
          </a:xfrm>
          <a:prstGeom prst="rect">
            <a:avLst/>
          </a:prstGeom>
          <a:noFill/>
          <a:ln>
            <a:noFill/>
          </a:ln>
        </p:spPr>
      </p:pic>
      <p:pic>
        <p:nvPicPr>
          <p:cNvPr id="22" name="Picture 21" descr="5.jpg">
            <a:extLst>
              <a:ext uri="{FF2B5EF4-FFF2-40B4-BE49-F238E27FC236}">
                <a16:creationId xmlns:a16="http://schemas.microsoft.com/office/drawing/2014/main" id="{BCD8076A-A390-4A9D-BDC6-2215EEB0E25E}"/>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t="38109" b="16874"/>
          <a:stretch/>
        </p:blipFill>
        <p:spPr>
          <a:xfrm>
            <a:off x="6089636" y="614942"/>
            <a:ext cx="5797252" cy="19573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298401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a:srcRect t="5108" r="-1" b="1890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6" name="Title 1">
            <a:extLst>
              <a:ext uri="{FF2B5EF4-FFF2-40B4-BE49-F238E27FC236}">
                <a16:creationId xmlns:a16="http://schemas.microsoft.com/office/drawing/2014/main" id="{E48E3B16-C29B-400A-9F8E-A87E8BADCC1A}"/>
              </a:ext>
            </a:extLst>
          </p:cNvPr>
          <p:cNvSpPr txBox="1">
            <a:spLocks/>
          </p:cNvSpPr>
          <p:nvPr/>
        </p:nvSpPr>
        <p:spPr>
          <a:xfrm>
            <a:off x="6419788" y="134567"/>
            <a:ext cx="5541171" cy="1316050"/>
          </a:xfrm>
          <a:prstGeom prst="rect">
            <a:avLst/>
          </a:prstGeom>
        </p:spPr>
        <p:txBody>
          <a:bodyPr vert="horz" lIns="91440" tIns="45720" rIns="91440" bIns="45720" rtlCol="0" anchor="b">
            <a:no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nSpc>
                <a:spcPct val="100000"/>
              </a:lnSpc>
            </a:pPr>
            <a:r>
              <a:rPr lang="en-US" sz="3200">
                <a:latin typeface="Century Gothic"/>
              </a:rPr>
              <a:t>Case Study: Targeting Tripled Traffic!</a:t>
            </a:r>
            <a:endParaRPr lang="en-US" sz="3200"/>
          </a:p>
        </p:txBody>
      </p:sp>
      <p:sp>
        <p:nvSpPr>
          <p:cNvPr id="7" name="TextBox 6">
            <a:extLst>
              <a:ext uri="{FF2B5EF4-FFF2-40B4-BE49-F238E27FC236}">
                <a16:creationId xmlns:a16="http://schemas.microsoft.com/office/drawing/2014/main" id="{1FA086CC-B2BC-4EAA-9C7A-1A196A472259}"/>
              </a:ext>
            </a:extLst>
          </p:cNvPr>
          <p:cNvSpPr txBox="1"/>
          <p:nvPr/>
        </p:nvSpPr>
        <p:spPr>
          <a:xfrm>
            <a:off x="5874448" y="3060502"/>
            <a:ext cx="5936805" cy="2702278"/>
          </a:xfrm>
          <a:prstGeom prst="rect">
            <a:avLst/>
          </a:prstGeom>
          <a:noFill/>
          <a:ln>
            <a:noFill/>
          </a:ln>
          <a:effectLst>
            <a:innerShdw blurRad="114300">
              <a:prstClr val="black"/>
            </a:inn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10000"/>
              </a:lnSpc>
            </a:pPr>
            <a:endParaRPr lang="en-US">
              <a:latin typeface="Century Gothic" panose="020B0502020202020204" pitchFamily="34" charset="0"/>
            </a:endParaRPr>
          </a:p>
          <a:p>
            <a:pPr algn="just">
              <a:lnSpc>
                <a:spcPct val="110000"/>
              </a:lnSpc>
            </a:pPr>
            <a:r>
              <a:rPr lang="en-US" i="1">
                <a:latin typeface="Century Gothic" panose="020B0502020202020204" pitchFamily="34" charset="0"/>
              </a:rPr>
              <a:t>“Integrating DeepTarget’s tools for targeted digital campaigns has </a:t>
            </a:r>
            <a:r>
              <a:rPr lang="en-US" b="1" i="1">
                <a:solidFill>
                  <a:schemeClr val="accent5">
                    <a:lumMod val="60000"/>
                    <a:lumOff val="40000"/>
                  </a:schemeClr>
                </a:solidFill>
                <a:latin typeface="Century Gothic" panose="020B0502020202020204" pitchFamily="34" charset="0"/>
              </a:rPr>
              <a:t>tripled traffic to our Auto Loan Center</a:t>
            </a:r>
            <a:r>
              <a:rPr lang="en-US" i="1">
                <a:latin typeface="Century Gothic" panose="020B0502020202020204" pitchFamily="34" charset="0"/>
              </a:rPr>
              <a:t>, which allows customers to shop online for their next vehicle, giving our lending team valuable, qualified leads”.</a:t>
            </a:r>
          </a:p>
          <a:p>
            <a:pPr algn="r">
              <a:lnSpc>
                <a:spcPct val="110000"/>
              </a:lnSpc>
            </a:pPr>
            <a:r>
              <a:rPr lang="en-US" i="1">
                <a:latin typeface="Century Gothic" panose="020B0502020202020204" pitchFamily="34" charset="0"/>
              </a:rPr>
              <a:t> 			</a:t>
            </a:r>
            <a:r>
              <a:rPr lang="en-US" sz="1600">
                <a:solidFill>
                  <a:srgbClr val="E5EA85"/>
                </a:solidFill>
                <a:latin typeface="Century Gothic"/>
              </a:rPr>
              <a:t>Bryna Butler</a:t>
            </a:r>
          </a:p>
          <a:p>
            <a:pPr algn="r"/>
            <a:r>
              <a:rPr lang="en-US" sz="1100">
                <a:solidFill>
                  <a:srgbClr val="E5EA85"/>
                </a:solidFill>
                <a:latin typeface="Century Gothic"/>
              </a:rPr>
              <a:t>Vice President, Corporate Communications</a:t>
            </a:r>
            <a:endParaRPr lang="en-US" sz="1050">
              <a:solidFill>
                <a:srgbClr val="E5EA85"/>
              </a:solidFill>
              <a:latin typeface="Century Gothic"/>
            </a:endParaRPr>
          </a:p>
          <a:p>
            <a:pPr algn="r"/>
            <a:r>
              <a:rPr lang="en-US" sz="2000" b="1">
                <a:solidFill>
                  <a:srgbClr val="E5EA85"/>
                </a:solidFill>
                <a:latin typeface="Times New Roman"/>
                <a:cs typeface="Times New Roman"/>
              </a:rPr>
              <a:t>OHIO VALLEY BANK</a:t>
            </a:r>
          </a:p>
        </p:txBody>
      </p:sp>
    </p:spTree>
    <p:extLst>
      <p:ext uri="{BB962C8B-B14F-4D97-AF65-F5344CB8AC3E}">
        <p14:creationId xmlns:p14="http://schemas.microsoft.com/office/powerpoint/2010/main" val="19001545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685B357-FECE-4F11-B3D0-433533DF9C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64795DB-290E-4908-965D-AED9526AAF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0349" r="15675"/>
          <a:stretch/>
        </p:blipFill>
        <p:spPr>
          <a:xfrm>
            <a:off x="630936" y="370321"/>
            <a:ext cx="3767328" cy="3881639"/>
          </a:xfrm>
          <a:prstGeom prst="rect">
            <a:avLst/>
          </a:prstGeom>
        </p:spPr>
      </p:pic>
      <p:pic>
        <p:nvPicPr>
          <p:cNvPr id="6" name="Picture 5"/>
          <p:cNvPicPr>
            <a:picLocks noChangeAspect="1"/>
          </p:cNvPicPr>
          <p:nvPr/>
        </p:nvPicPr>
        <p:blipFill rotWithShape="1">
          <a:blip r:embed="rId5"/>
          <a:srcRect l="1156" r="2544" b="1"/>
          <a:stretch/>
        </p:blipFill>
        <p:spPr>
          <a:xfrm>
            <a:off x="4882896" y="370321"/>
            <a:ext cx="6675119" cy="3881639"/>
          </a:xfrm>
          <a:prstGeom prst="rect">
            <a:avLst/>
          </a:prstGeom>
        </p:spPr>
      </p:pic>
      <p:cxnSp>
        <p:nvCxnSpPr>
          <p:cNvPr id="20" name="Straight Connector 19">
            <a:extLst>
              <a:ext uri="{FF2B5EF4-FFF2-40B4-BE49-F238E27FC236}">
                <a16:creationId xmlns:a16="http://schemas.microsoft.com/office/drawing/2014/main" id="{C21E00FA-5862-4ADF-8F96-08EC1FF481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39665" y="5097939"/>
            <a:ext cx="0" cy="914400"/>
          </a:xfrm>
          <a:prstGeom prst="line">
            <a:avLst/>
          </a:prstGeom>
          <a:ln w="1905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899277" y="4164563"/>
            <a:ext cx="2390398" cy="369332"/>
          </a:xfrm>
          <a:prstGeom prst="rect">
            <a:avLst/>
          </a:prstGeom>
          <a:noFill/>
        </p:spPr>
        <p:txBody>
          <a:bodyPr wrap="none" rtlCol="0" anchor="t">
            <a:spAutoFit/>
          </a:bodyPr>
          <a:lstStyle/>
          <a:p>
            <a:pPr>
              <a:spcAft>
                <a:spcPts val="600"/>
              </a:spcAft>
            </a:pPr>
            <a:r>
              <a:rPr lang="en-US">
                <a:latin typeface="Century Gothic"/>
              </a:rPr>
              <a:t>FI Asset Size: $207 m</a:t>
            </a:r>
          </a:p>
        </p:txBody>
      </p:sp>
      <p:sp>
        <p:nvSpPr>
          <p:cNvPr id="11" name="TextBox 10">
            <a:extLst>
              <a:ext uri="{FF2B5EF4-FFF2-40B4-BE49-F238E27FC236}">
                <a16:creationId xmlns:a16="http://schemas.microsoft.com/office/drawing/2014/main" id="{F2FCFB97-BE5D-42C3-A9DB-7BFE01913AFD}"/>
              </a:ext>
            </a:extLst>
          </p:cNvPr>
          <p:cNvSpPr txBox="1"/>
          <p:nvPr/>
        </p:nvSpPr>
        <p:spPr>
          <a:xfrm>
            <a:off x="5467093" y="6005149"/>
            <a:ext cx="5129404" cy="646331"/>
          </a:xfrm>
          <a:prstGeom prst="rect">
            <a:avLst/>
          </a:prstGeom>
          <a:noFill/>
        </p:spPr>
        <p:txBody>
          <a:bodyPr wrap="square" rtlCol="0" anchor="t">
            <a:spAutoFit/>
          </a:bodyPr>
          <a:lstStyle/>
          <a:p>
            <a:pPr algn="just">
              <a:spcAft>
                <a:spcPts val="600"/>
              </a:spcAft>
            </a:pPr>
            <a:r>
              <a:rPr lang="en-US" b="1">
                <a:solidFill>
                  <a:schemeClr val="bg1"/>
                </a:solidFill>
                <a:latin typeface="Century Gothic"/>
              </a:rPr>
              <a:t>Delivery: </a:t>
            </a:r>
            <a:r>
              <a:rPr lang="en-US">
                <a:solidFill>
                  <a:schemeClr val="bg1"/>
                </a:solidFill>
                <a:latin typeface="Century Gothic"/>
              </a:rPr>
              <a:t> Powered by DeepTarget OLB and DeepTarget Mobile</a:t>
            </a:r>
            <a:endParaRPr lang="en-US" sz="2000">
              <a:solidFill>
                <a:schemeClr val="bg1"/>
              </a:solidFill>
            </a:endParaRPr>
          </a:p>
        </p:txBody>
      </p:sp>
      <p:sp>
        <p:nvSpPr>
          <p:cNvPr id="13" name="Title 1">
            <a:extLst>
              <a:ext uri="{FF2B5EF4-FFF2-40B4-BE49-F238E27FC236}">
                <a16:creationId xmlns:a16="http://schemas.microsoft.com/office/drawing/2014/main" id="{12DEF119-E406-433D-9F31-C5FD89D3E97D}"/>
              </a:ext>
            </a:extLst>
          </p:cNvPr>
          <p:cNvSpPr txBox="1">
            <a:spLocks/>
          </p:cNvSpPr>
          <p:nvPr/>
        </p:nvSpPr>
        <p:spPr>
          <a:xfrm>
            <a:off x="327949" y="4965509"/>
            <a:ext cx="411592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lang="en-US" sz="44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l"/>
            <a:r>
              <a:rPr lang="en-US" sz="2400"/>
              <a:t>Case Study: Driving Auto Loans by Driving Dreams!</a:t>
            </a:r>
            <a:endParaRPr lang="en-US" sz="2800">
              <a:solidFill>
                <a:schemeClr val="tx1"/>
              </a:solidFill>
              <a:latin typeface="+mj-lt"/>
            </a:endParaRPr>
          </a:p>
        </p:txBody>
      </p:sp>
      <p:sp>
        <p:nvSpPr>
          <p:cNvPr id="14" name="TextBox 13">
            <a:extLst>
              <a:ext uri="{FF2B5EF4-FFF2-40B4-BE49-F238E27FC236}">
                <a16:creationId xmlns:a16="http://schemas.microsoft.com/office/drawing/2014/main" id="{AA8DBEAD-410D-4BF7-9DA7-7E781B53F1FF}"/>
              </a:ext>
            </a:extLst>
          </p:cNvPr>
          <p:cNvSpPr txBox="1"/>
          <p:nvPr/>
        </p:nvSpPr>
        <p:spPr>
          <a:xfrm>
            <a:off x="5348412" y="4804820"/>
            <a:ext cx="5129404" cy="1200329"/>
          </a:xfrm>
          <a:prstGeom prst="rect">
            <a:avLst/>
          </a:prstGeom>
          <a:noFill/>
        </p:spPr>
        <p:txBody>
          <a:bodyPr wrap="square" rtlCol="0" anchor="t">
            <a:spAutoFit/>
          </a:bodyPr>
          <a:lstStyle/>
          <a:p>
            <a:pPr algn="just"/>
            <a:r>
              <a:rPr lang="en-US" b="1">
                <a:solidFill>
                  <a:schemeClr val="bg1"/>
                </a:solidFill>
                <a:latin typeface="Century Gothic"/>
              </a:rPr>
              <a:t>Target: </a:t>
            </a:r>
            <a:r>
              <a:rPr lang="en-US">
                <a:solidFill>
                  <a:schemeClr val="bg1"/>
                </a:solidFill>
                <a:latin typeface="Century Gothic"/>
              </a:rPr>
              <a:t> To reach 16K account holders to spread the word about their "Drive Your Dream" campaign.</a:t>
            </a:r>
          </a:p>
          <a:p>
            <a:pPr algn="just"/>
            <a:endParaRPr lang="en-US">
              <a:solidFill>
                <a:schemeClr val="bg1"/>
              </a:solidFill>
              <a:latin typeface="Century Gothic"/>
            </a:endParaRPr>
          </a:p>
        </p:txBody>
      </p:sp>
    </p:spTree>
    <p:extLst>
      <p:ext uri="{BB962C8B-B14F-4D97-AF65-F5344CB8AC3E}">
        <p14:creationId xmlns:p14="http://schemas.microsoft.com/office/powerpoint/2010/main" val="4259485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673" y="2014056"/>
            <a:ext cx="3526897" cy="3147707"/>
          </a:xfrm>
          <a:effectLst>
            <a:outerShdw blurRad="50800" dist="38100" dir="18900000" algn="bl"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noAutofit/>
          </a:bodyPr>
          <a:lstStyle/>
          <a:p>
            <a:pPr marL="0" indent="0" algn="ctr">
              <a:buClr>
                <a:srgbClr val="DCEC6F"/>
              </a:buClr>
              <a:buSzPct val="125000"/>
              <a:buNone/>
            </a:pPr>
            <a:r>
              <a:rPr lang="en-US" sz="2400" b="1" spc="300">
                <a:solidFill>
                  <a:schemeClr val="bg1"/>
                </a:solidFill>
                <a:effectLst>
                  <a:outerShdw blurRad="38100" dist="38100" dir="2700000" algn="tl">
                    <a:srgbClr val="000000">
                      <a:alpha val="43137"/>
                    </a:srgbClr>
                  </a:outerShdw>
                </a:effectLst>
                <a:latin typeface="Century Gothic" panose="020B0502020202020204" pitchFamily="34" charset="0"/>
                <a:ea typeface="+mj-ea"/>
                <a:cs typeface="+mj-cs"/>
              </a:rPr>
              <a:t>Agenda Overview</a:t>
            </a:r>
          </a:p>
          <a:p>
            <a:pPr>
              <a:buClr>
                <a:srgbClr val="DCEC6F"/>
              </a:buClr>
              <a:buSzPct val="125000"/>
            </a:pPr>
            <a:endParaRPr lang="en-US" sz="1800">
              <a:latin typeface="Century Gothic" panose="020B0502020202020204" pitchFamily="34" charset="0"/>
            </a:endParaRPr>
          </a:p>
          <a:p>
            <a:pPr>
              <a:buClr>
                <a:srgbClr val="DCEC6F"/>
              </a:buClr>
              <a:buSzPct val="125000"/>
            </a:pPr>
            <a:r>
              <a:rPr lang="en-US" sz="1800" b="1">
                <a:latin typeface="Century Gothic" panose="020B0502020202020204" pitchFamily="34" charset="0"/>
              </a:rPr>
              <a:t>Welcome &amp; Introductions</a:t>
            </a:r>
          </a:p>
          <a:p>
            <a:pPr>
              <a:buClr>
                <a:srgbClr val="DCEC6F"/>
              </a:buClr>
              <a:buSzPct val="125000"/>
            </a:pPr>
            <a:r>
              <a:rPr lang="en-US" sz="1800" b="1">
                <a:latin typeface="Century Gothic" panose="020B0502020202020204" pitchFamily="34" charset="0"/>
              </a:rPr>
              <a:t>Industry Dynamics</a:t>
            </a:r>
          </a:p>
          <a:p>
            <a:pPr>
              <a:buClr>
                <a:srgbClr val="DCEC6F"/>
              </a:buClr>
              <a:buSzPct val="125000"/>
            </a:pPr>
            <a:r>
              <a:rPr lang="en-US" sz="1800" b="1">
                <a:latin typeface="Century Gothic" panose="020B0502020202020204" pitchFamily="34" charset="0"/>
              </a:rPr>
              <a:t>Solution Overview &amp; Demos</a:t>
            </a:r>
          </a:p>
          <a:p>
            <a:pPr>
              <a:buClr>
                <a:srgbClr val="DCEC6F"/>
              </a:buClr>
              <a:buSzPct val="125000"/>
            </a:pPr>
            <a:r>
              <a:rPr lang="en-US" sz="1800" b="1">
                <a:latin typeface="Century Gothic" panose="020B0502020202020204" pitchFamily="34" charset="0"/>
              </a:rPr>
              <a:t>Case Studies</a:t>
            </a:r>
          </a:p>
          <a:p>
            <a:pPr>
              <a:buClr>
                <a:srgbClr val="DCEC6F"/>
              </a:buClr>
              <a:buSzPct val="125000"/>
            </a:pPr>
            <a:r>
              <a:rPr lang="en-US" sz="1800" b="1">
                <a:latin typeface="Century Gothic" panose="020B0502020202020204" pitchFamily="34" charset="0"/>
              </a:rPr>
              <a:t>Q&amp;A, Next Steps</a:t>
            </a:r>
          </a:p>
        </p:txBody>
      </p:sp>
      <p:pic>
        <p:nvPicPr>
          <p:cNvPr id="4" name="Picture 3">
            <a:extLst>
              <a:ext uri="{FF2B5EF4-FFF2-40B4-BE49-F238E27FC236}">
                <a16:creationId xmlns:a16="http://schemas.microsoft.com/office/drawing/2014/main" id="{471004B5-0559-4DF0-A977-632B857E87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948" y="1482543"/>
            <a:ext cx="2103120" cy="581067"/>
          </a:xfrm>
          <a:prstGeom prst="rect">
            <a:avLst/>
          </a:prstGeom>
          <a:ln>
            <a:solidFill>
              <a:srgbClr val="DCEC6F"/>
            </a:solidFill>
          </a:ln>
          <a:effectLst>
            <a:outerShdw blurRad="292100" dist="139700" dir="2700000" algn="tl" rotWithShape="0">
              <a:srgbClr val="333333">
                <a:alpha val="65000"/>
              </a:srgbClr>
            </a:outerShdw>
          </a:effectLst>
        </p:spPr>
      </p:pic>
      <p:pic>
        <p:nvPicPr>
          <p:cNvPr id="5" name="Picture 4" descr="A close up of a logo&#10;&#10;Description generated with very high confidence">
            <a:extLst>
              <a:ext uri="{FF2B5EF4-FFF2-40B4-BE49-F238E27FC236}">
                <a16:creationId xmlns:a16="http://schemas.microsoft.com/office/drawing/2014/main" id="{3AC93406-F29E-4961-86F1-3681E5217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8628" y="2340388"/>
            <a:ext cx="2377440" cy="506443"/>
          </a:xfrm>
          <a:prstGeom prst="rect">
            <a:avLst/>
          </a:prstGeom>
          <a:ln>
            <a:solidFill>
              <a:srgbClr val="DCEC6F"/>
            </a:solidFill>
          </a:ln>
          <a:effectLst>
            <a:outerShdw blurRad="292100" dist="139700" dir="2700000" algn="tl" rotWithShape="0">
              <a:srgbClr val="333333">
                <a:alpha val="65000"/>
              </a:srgbClr>
            </a:outerShdw>
          </a:effectLst>
        </p:spPr>
      </p:pic>
      <p:pic>
        <p:nvPicPr>
          <p:cNvPr id="8" name="Picture 7" descr="A close up of a logo&#10;&#10;Description generated with very high confidence">
            <a:extLst>
              <a:ext uri="{FF2B5EF4-FFF2-40B4-BE49-F238E27FC236}">
                <a16:creationId xmlns:a16="http://schemas.microsoft.com/office/drawing/2014/main" id="{18FCFA75-5DFF-4C43-9732-A15F00E795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3339" y="2486362"/>
            <a:ext cx="1554480" cy="738620"/>
          </a:xfrm>
          <a:prstGeom prst="rect">
            <a:avLst/>
          </a:prstGeom>
          <a:ln>
            <a:noFill/>
          </a:ln>
          <a:effectLst>
            <a:outerShdw blurRad="292100" dist="139700" dir="2700000" algn="tl" rotWithShape="0">
              <a:srgbClr val="333333">
                <a:alpha val="65000"/>
              </a:srgbClr>
            </a:outerShdw>
          </a:effectLst>
        </p:spPr>
      </p:pic>
      <p:pic>
        <p:nvPicPr>
          <p:cNvPr id="9" name="Picture 8" descr="A close up of a sign&#10;&#10;Description generated with very high confidence">
            <a:extLst>
              <a:ext uri="{FF2B5EF4-FFF2-40B4-BE49-F238E27FC236}">
                <a16:creationId xmlns:a16="http://schemas.microsoft.com/office/drawing/2014/main" id="{179BCD78-CF03-4050-8212-B5D093D6DE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4308" y="5337109"/>
            <a:ext cx="2651760" cy="485942"/>
          </a:xfrm>
          <a:prstGeom prst="rect">
            <a:avLst/>
          </a:prstGeom>
          <a:ln>
            <a:solidFill>
              <a:srgbClr val="DCEC6F"/>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0F490BCC-52C5-4238-AB3A-B603AB5DA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8745" y="2510725"/>
            <a:ext cx="1828800" cy="827939"/>
          </a:xfrm>
          <a:prstGeom prst="rect">
            <a:avLst/>
          </a:prstGeom>
          <a:ln>
            <a:solidFill>
              <a:srgbClr val="DCEC6F"/>
            </a:solidFill>
          </a:ln>
          <a:effectLst>
            <a:outerShdw blurRad="292100" dist="139700" dir="2700000" algn="tl" rotWithShape="0">
              <a:srgbClr val="333333">
                <a:alpha val="65000"/>
              </a:srgbClr>
            </a:outerShdw>
          </a:effectLst>
        </p:spPr>
      </p:pic>
      <p:pic>
        <p:nvPicPr>
          <p:cNvPr id="14" name="Picture 13" descr="A close up of a sign&#10;&#10;Description generated with very high confidence">
            <a:extLst>
              <a:ext uri="{FF2B5EF4-FFF2-40B4-BE49-F238E27FC236}">
                <a16:creationId xmlns:a16="http://schemas.microsoft.com/office/drawing/2014/main" id="{1BEEE847-A55C-4775-A9FA-49B6201DBFD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26984" y="3225280"/>
            <a:ext cx="2279084" cy="601915"/>
          </a:xfrm>
          <a:prstGeom prst="rect">
            <a:avLst/>
          </a:prstGeom>
          <a:ln>
            <a:solidFill>
              <a:srgbClr val="DCEC6F"/>
            </a:solid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39F94781-EC5C-449B-855E-641EA2226A30}"/>
              </a:ext>
            </a:extLst>
          </p:cNvPr>
          <p:cNvPicPr>
            <a:picLocks noChangeAspect="1"/>
          </p:cNvPicPr>
          <p:nvPr/>
        </p:nvPicPr>
        <p:blipFill>
          <a:blip r:embed="rId9"/>
          <a:stretch>
            <a:fillRect/>
          </a:stretch>
        </p:blipFill>
        <p:spPr>
          <a:xfrm>
            <a:off x="4463339" y="3660967"/>
            <a:ext cx="1929944" cy="871155"/>
          </a:xfrm>
          <a:prstGeom prst="rect">
            <a:avLst/>
          </a:prstGeom>
          <a:ln>
            <a:noFill/>
          </a:ln>
          <a:effectLst>
            <a:outerShdw blurRad="292100" dist="139700" dir="2700000" algn="tl" rotWithShape="0">
              <a:srgbClr val="333333">
                <a:alpha val="65000"/>
              </a:srgbClr>
            </a:outerShdw>
          </a:effectLst>
        </p:spPr>
      </p:pic>
      <p:pic>
        <p:nvPicPr>
          <p:cNvPr id="20" name="Picture 2" descr="Image result for bank of elk river">
            <a:extLst>
              <a:ext uri="{FF2B5EF4-FFF2-40B4-BE49-F238E27FC236}">
                <a16:creationId xmlns:a16="http://schemas.microsoft.com/office/drawing/2014/main" id="{EE7C015C-7C79-404B-9A44-15816C02CB6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0353" y="4749285"/>
            <a:ext cx="1175647" cy="117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4" descr="Image result for united bank and zebulon, georgia">
            <a:extLst>
              <a:ext uri="{FF2B5EF4-FFF2-40B4-BE49-F238E27FC236}">
                <a16:creationId xmlns:a16="http://schemas.microsoft.com/office/drawing/2014/main" id="{674AB948-ACB2-449E-9DF5-EF934C913F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6089" b="15586"/>
          <a:stretch/>
        </p:blipFill>
        <p:spPr bwMode="auto">
          <a:xfrm>
            <a:off x="7188745" y="1435752"/>
            <a:ext cx="2063969" cy="7897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388BBBA6-04B6-4964-B52A-A2857842B40B}"/>
              </a:ext>
            </a:extLst>
          </p:cNvPr>
          <p:cNvPicPr>
            <a:picLocks noChangeAspect="1"/>
          </p:cNvPicPr>
          <p:nvPr/>
        </p:nvPicPr>
        <p:blipFill>
          <a:blip r:embed="rId12"/>
          <a:stretch>
            <a:fillRect/>
          </a:stretch>
        </p:blipFill>
        <p:spPr>
          <a:xfrm>
            <a:off x="4463339" y="1414930"/>
            <a:ext cx="2560320" cy="552637"/>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445580D3-0221-4F02-9482-FBCC6B89B674}"/>
              </a:ext>
            </a:extLst>
          </p:cNvPr>
          <p:cNvPicPr>
            <a:picLocks noChangeAspect="1"/>
          </p:cNvPicPr>
          <p:nvPr/>
        </p:nvPicPr>
        <p:blipFill rotWithShape="1">
          <a:blip r:embed="rId13"/>
          <a:srcRect l="5940" r="6181"/>
          <a:stretch/>
        </p:blipFill>
        <p:spPr>
          <a:xfrm>
            <a:off x="9637652" y="4096545"/>
            <a:ext cx="2268416" cy="771525"/>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rotWithShape="1">
          <a:blip r:embed="rId14"/>
          <a:srcRect t="7234"/>
          <a:stretch/>
        </p:blipFill>
        <p:spPr>
          <a:xfrm>
            <a:off x="7188745" y="5059711"/>
            <a:ext cx="1554480" cy="865221"/>
          </a:xfrm>
          <a:prstGeom prst="rect">
            <a:avLst/>
          </a:prstGeom>
          <a:ln>
            <a:noFill/>
          </a:ln>
          <a:effectLst>
            <a:outerShdw blurRad="292100" dist="139700" dir="2700000" algn="tl" rotWithShape="0">
              <a:srgbClr val="333333">
                <a:alpha val="65000"/>
              </a:srgbClr>
            </a:outerShdw>
          </a:effectLst>
        </p:spPr>
      </p:pic>
      <p:pic>
        <p:nvPicPr>
          <p:cNvPr id="1026" name="Picture 2" descr="Image result for ohio valley bank logo">
            <a:extLst>
              <a:ext uri="{FF2B5EF4-FFF2-40B4-BE49-F238E27FC236}">
                <a16:creationId xmlns:a16="http://schemas.microsoft.com/office/drawing/2014/main" id="{DCCB67BB-FE28-48B0-A9DE-6D38E3D5E0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88745" y="3587910"/>
            <a:ext cx="1280160" cy="1280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7" name="Graphic 16">
            <a:extLst>
              <a:ext uri="{FF2B5EF4-FFF2-40B4-BE49-F238E27FC236}">
                <a16:creationId xmlns:a16="http://schemas.microsoft.com/office/drawing/2014/main" id="{D0B730D8-152C-442B-9C39-75EA66F69E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002538" y="220927"/>
            <a:ext cx="1903530" cy="1001257"/>
          </a:xfrm>
          <a:prstGeom prst="rect">
            <a:avLst/>
          </a:prstGeom>
        </p:spPr>
      </p:pic>
      <p:pic>
        <p:nvPicPr>
          <p:cNvPr id="18" name="Picture 17">
            <a:extLst>
              <a:ext uri="{FF2B5EF4-FFF2-40B4-BE49-F238E27FC236}">
                <a16:creationId xmlns:a16="http://schemas.microsoft.com/office/drawing/2014/main" id="{DA7F765A-2A15-499A-934B-B66820579FFE}"/>
              </a:ext>
            </a:extLst>
          </p:cNvPr>
          <p:cNvPicPr>
            <a:picLocks noChangeAspect="1"/>
          </p:cNvPicPr>
          <p:nvPr/>
        </p:nvPicPr>
        <p:blipFill>
          <a:blip r:embed="rId18"/>
          <a:stretch>
            <a:fillRect/>
          </a:stretch>
        </p:blipFill>
        <p:spPr>
          <a:xfrm>
            <a:off x="6250336" y="43064"/>
            <a:ext cx="1219898" cy="1219898"/>
          </a:xfrm>
          <a:prstGeom prst="rect">
            <a:avLst/>
          </a:prstGeom>
        </p:spPr>
      </p:pic>
      <p:pic>
        <p:nvPicPr>
          <p:cNvPr id="22" name="Picture 21">
            <a:extLst>
              <a:ext uri="{FF2B5EF4-FFF2-40B4-BE49-F238E27FC236}">
                <a16:creationId xmlns:a16="http://schemas.microsoft.com/office/drawing/2014/main" id="{3C530946-6E01-4EE6-9F36-E1538C40ABB0}"/>
              </a:ext>
            </a:extLst>
          </p:cNvPr>
          <p:cNvPicPr>
            <a:picLocks noChangeAspect="1"/>
          </p:cNvPicPr>
          <p:nvPr/>
        </p:nvPicPr>
        <p:blipFill>
          <a:blip r:embed="rId19"/>
          <a:stretch>
            <a:fillRect/>
          </a:stretch>
        </p:blipFill>
        <p:spPr>
          <a:xfrm>
            <a:off x="4524948" y="210196"/>
            <a:ext cx="1092478" cy="1092478"/>
          </a:xfrm>
          <a:prstGeom prst="rect">
            <a:avLst/>
          </a:prstGeom>
        </p:spPr>
      </p:pic>
      <p:pic>
        <p:nvPicPr>
          <p:cNvPr id="26" name="Picture 25">
            <a:extLst>
              <a:ext uri="{FF2B5EF4-FFF2-40B4-BE49-F238E27FC236}">
                <a16:creationId xmlns:a16="http://schemas.microsoft.com/office/drawing/2014/main" id="{75560BB8-3915-4C8E-98EA-31C17F168220}"/>
              </a:ext>
            </a:extLst>
          </p:cNvPr>
          <p:cNvPicPr>
            <a:picLocks noChangeAspect="1"/>
          </p:cNvPicPr>
          <p:nvPr/>
        </p:nvPicPr>
        <p:blipFill>
          <a:blip r:embed="rId20"/>
          <a:stretch>
            <a:fillRect/>
          </a:stretch>
        </p:blipFill>
        <p:spPr>
          <a:xfrm>
            <a:off x="8103145" y="344748"/>
            <a:ext cx="1353608" cy="773119"/>
          </a:xfrm>
          <a:prstGeom prst="rect">
            <a:avLst/>
          </a:prstGeom>
        </p:spPr>
      </p:pic>
    </p:spTree>
    <p:extLst>
      <p:ext uri="{BB962C8B-B14F-4D97-AF65-F5344CB8AC3E}">
        <p14:creationId xmlns:p14="http://schemas.microsoft.com/office/powerpoint/2010/main" val="17041649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825551"/>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45716" b="33968"/>
          <a:stretch/>
        </p:blipFill>
        <p:spPr>
          <a:xfrm flipV="1">
            <a:off x="0" y="350404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p:cNvSpPr>
            <a:spLocks noGrp="1"/>
          </p:cNvSpPr>
          <p:nvPr>
            <p:ph type="title"/>
          </p:nvPr>
        </p:nvSpPr>
        <p:spPr>
          <a:xfrm>
            <a:off x="537009" y="4964242"/>
            <a:ext cx="5011473" cy="1773936"/>
          </a:xfrm>
        </p:spPr>
        <p:txBody>
          <a:bodyPr vert="horz" lIns="91440" tIns="45720" rIns="91440" bIns="45720" rtlCol="0" anchor="ctr">
            <a:normAutofit fontScale="90000"/>
          </a:bodyPr>
          <a:lstStyle/>
          <a:p>
            <a:pPr>
              <a:lnSpc>
                <a:spcPct val="125000"/>
              </a:lnSpc>
            </a:pPr>
            <a:r>
              <a:rPr lang="en-US" sz="3200"/>
              <a:t>Case Study: Give Me a Good, Timely Offer - And I Will Respond!</a:t>
            </a:r>
          </a:p>
        </p:txBody>
      </p:sp>
      <p:sp>
        <p:nvSpPr>
          <p:cNvPr id="17" name="Rectangle 16">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36484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5163525" y="820489"/>
            <a:ext cx="6400800" cy="219227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519783" y="3120475"/>
            <a:ext cx="2037737" cy="369332"/>
          </a:xfrm>
          <a:prstGeom prst="rect">
            <a:avLst/>
          </a:prstGeom>
          <a:noFill/>
        </p:spPr>
        <p:txBody>
          <a:bodyPr wrap="none" rtlCol="0">
            <a:spAutoFit/>
          </a:bodyPr>
          <a:lstStyle/>
          <a:p>
            <a:pPr>
              <a:spcAft>
                <a:spcPts val="600"/>
              </a:spcAft>
            </a:pPr>
            <a:r>
              <a:rPr lang="en-US">
                <a:latin typeface="Century Gothic" panose="020B0502020202020204" pitchFamily="34" charset="0"/>
              </a:rPr>
              <a:t>Asset Size: $1.5 b</a:t>
            </a:r>
          </a:p>
        </p:txBody>
      </p:sp>
      <p:pic>
        <p:nvPicPr>
          <p:cNvPr id="10" name="Picture 9">
            <a:extLst>
              <a:ext uri="{FF2B5EF4-FFF2-40B4-BE49-F238E27FC236}">
                <a16:creationId xmlns:a16="http://schemas.microsoft.com/office/drawing/2014/main" id="{992CBEAB-31FF-415B-ABB1-3979033785BD}"/>
              </a:ext>
            </a:extLst>
          </p:cNvPr>
          <p:cNvPicPr>
            <a:picLocks noChangeAspect="1"/>
          </p:cNvPicPr>
          <p:nvPr/>
        </p:nvPicPr>
        <p:blipFill>
          <a:blip r:embed="rId5"/>
          <a:stretch>
            <a:fillRect/>
          </a:stretch>
        </p:blipFill>
        <p:spPr>
          <a:xfrm>
            <a:off x="1701899" y="119822"/>
            <a:ext cx="2714356" cy="4929270"/>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A01C1C6A-AAA9-4E73-9515-C440D5B8777A}"/>
              </a:ext>
            </a:extLst>
          </p:cNvPr>
          <p:cNvSpPr txBox="1"/>
          <p:nvPr/>
        </p:nvSpPr>
        <p:spPr>
          <a:xfrm>
            <a:off x="5695013" y="4301461"/>
            <a:ext cx="6496987" cy="2215350"/>
          </a:xfrm>
          <a:prstGeom prst="rect">
            <a:avLst/>
          </a:prstGeom>
          <a:noFill/>
        </p:spPr>
        <p:txBody>
          <a:bodyPr wrap="square" rtlCol="0" anchor="t">
            <a:spAutoFit/>
          </a:bodyPr>
          <a:lstStyle/>
          <a:p>
            <a:pPr>
              <a:lnSpc>
                <a:spcPct val="125000"/>
              </a:lnSpc>
            </a:pPr>
            <a:r>
              <a:rPr lang="en-US" sz="1600" b="1">
                <a:solidFill>
                  <a:schemeClr val="bg1"/>
                </a:solidFill>
                <a:latin typeface="Century Gothic"/>
              </a:rPr>
              <a:t>Objective:</a:t>
            </a:r>
            <a:r>
              <a:rPr lang="en-US" sz="1600">
                <a:solidFill>
                  <a:schemeClr val="bg1"/>
                </a:solidFill>
                <a:latin typeface="Century Gothic"/>
              </a:rPr>
              <a:t> A one-week only CD campaign - “</a:t>
            </a:r>
            <a:r>
              <a:rPr lang="en-US" sz="1600">
                <a:solidFill>
                  <a:schemeClr val="bg1"/>
                </a:solidFill>
                <a:effectLst>
                  <a:outerShdw blurRad="38100" dist="38100" dir="2700000" algn="tl">
                    <a:srgbClr val="000000">
                      <a:alpha val="43137"/>
                    </a:srgbClr>
                  </a:outerShdw>
                </a:effectLst>
                <a:latin typeface="Century Gothic"/>
              </a:rPr>
              <a:t>Military Savings Week</a:t>
            </a:r>
            <a:r>
              <a:rPr lang="en-US" sz="1600">
                <a:solidFill>
                  <a:schemeClr val="bg1"/>
                </a:solidFill>
                <a:latin typeface="Century Gothic"/>
              </a:rPr>
              <a:t>” for military and non-military account holders - to increase deposits. ; run in </a:t>
            </a:r>
            <a:r>
              <a:rPr lang="en-US" sz="1600" b="1">
                <a:solidFill>
                  <a:schemeClr val="bg1"/>
                </a:solidFill>
                <a:latin typeface="Century Gothic"/>
              </a:rPr>
              <a:t>Delivery: </a:t>
            </a:r>
            <a:r>
              <a:rPr lang="en-US" sz="1600">
                <a:solidFill>
                  <a:schemeClr val="bg1"/>
                </a:solidFill>
                <a:latin typeface="Century Gothic"/>
              </a:rPr>
              <a:t>Online and mobile banking, web and email</a:t>
            </a:r>
          </a:p>
          <a:p>
            <a:pPr>
              <a:lnSpc>
                <a:spcPct val="125000"/>
              </a:lnSpc>
            </a:pPr>
            <a:r>
              <a:rPr lang="en-US" sz="1600" b="1">
                <a:solidFill>
                  <a:schemeClr val="bg1"/>
                </a:solidFill>
                <a:latin typeface="Century Gothic"/>
              </a:rPr>
              <a:t>Results:  </a:t>
            </a:r>
            <a:r>
              <a:rPr lang="en-US" sz="1600">
                <a:solidFill>
                  <a:schemeClr val="bg1"/>
                </a:solidFill>
                <a:latin typeface="Century Gothic"/>
              </a:rPr>
              <a:t>Awesome!</a:t>
            </a:r>
          </a:p>
          <a:p>
            <a:pPr>
              <a:lnSpc>
                <a:spcPct val="125000"/>
              </a:lnSpc>
            </a:pPr>
            <a:r>
              <a:rPr lang="en-US" sz="1600" b="1">
                <a:solidFill>
                  <a:schemeClr val="bg1"/>
                </a:solidFill>
                <a:latin typeface="Century Gothic"/>
              </a:rPr>
              <a:t>Total Accounts Opened: </a:t>
            </a:r>
            <a:r>
              <a:rPr lang="en-US" sz="1600">
                <a:solidFill>
                  <a:schemeClr val="bg1"/>
                </a:solidFill>
                <a:latin typeface="Century Gothic"/>
              </a:rPr>
              <a:t>$69 million+ in deposits (1270 new certificates) </a:t>
            </a:r>
            <a:endParaRPr lang="en-US" sz="16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5546429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8F428E7C-CF72-4177-B907-662EDCB35B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10" name="Isosceles Triangle 9">
              <a:extLst>
                <a:ext uri="{FF2B5EF4-FFF2-40B4-BE49-F238E27FC236}">
                  <a16:creationId xmlns:a16="http://schemas.microsoft.com/office/drawing/2014/main" id="{E2C38613-1CC6-42DF-9D5B-1C3CFF91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A88567F-0B25-4895-A6DF-304638BE5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4B7A2B20-C280-41CF-965D-FA68DA2BD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5CF218E6-E246-4EBB-BA8D-DB65AB59A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3B9D26D-939B-4838-886B-07E227F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60A80B01-7FDA-4264-BAC7-CA797D4964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49E75B4-6C35-495B-850B-28CDE6E3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Isosceles Triangle 22">
            <a:extLst>
              <a:ext uri="{FF2B5EF4-FFF2-40B4-BE49-F238E27FC236}">
                <a16:creationId xmlns:a16="http://schemas.microsoft.com/office/drawing/2014/main" id="{0EB2D58A-B2F2-4B07-9595-4FED1037F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Isosceles Triangle 24">
            <a:extLst>
              <a:ext uri="{FF2B5EF4-FFF2-40B4-BE49-F238E27FC236}">
                <a16:creationId xmlns:a16="http://schemas.microsoft.com/office/drawing/2014/main" id="{DEB95C3F-0968-4E23-80BD-35CE22E83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5580"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16E9C92B-1893-4BFE-B7CF-905EB3F87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9271" y="5949259"/>
            <a:ext cx="1832612" cy="91630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00A5133-9ADF-4CCD-AC4E-83A986183D10}"/>
              </a:ext>
            </a:extLst>
          </p:cNvPr>
          <p:cNvGrpSpPr>
            <a:grpSpLocks noChangeAspect="1"/>
          </p:cNvGrpSpPr>
          <p:nvPr/>
        </p:nvGrpSpPr>
        <p:grpSpPr>
          <a:xfrm>
            <a:off x="1066800" y="1735589"/>
            <a:ext cx="10058400" cy="1284376"/>
            <a:chOff x="304800" y="1420368"/>
            <a:chExt cx="7924800" cy="1011936"/>
          </a:xfrm>
        </p:grpSpPr>
        <p:sp>
          <p:nvSpPr>
            <p:cNvPr id="20" name="Rectangle 19">
              <a:extLst>
                <a:ext uri="{FF2B5EF4-FFF2-40B4-BE49-F238E27FC236}">
                  <a16:creationId xmlns:a16="http://schemas.microsoft.com/office/drawing/2014/main" id="{37A1CE35-FF19-4A91-BB92-1C37F0491C4F}"/>
                </a:ext>
              </a:extLst>
            </p:cNvPr>
            <p:cNvSpPr/>
            <p:nvPr/>
          </p:nvSpPr>
          <p:spPr>
            <a:xfrm>
              <a:off x="304800" y="1828800"/>
              <a:ext cx="1828800" cy="524256"/>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53DF3DA-66A5-4751-B6AA-7C2697634B65}"/>
                </a:ext>
              </a:extLst>
            </p:cNvPr>
            <p:cNvSpPr/>
            <p:nvPr/>
          </p:nvSpPr>
          <p:spPr>
            <a:xfrm>
              <a:off x="2468880" y="1755648"/>
              <a:ext cx="1828800" cy="5242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AEFE5A5-17EB-4786-97D6-9273451D3B95}"/>
                </a:ext>
              </a:extLst>
            </p:cNvPr>
            <p:cNvSpPr/>
            <p:nvPr/>
          </p:nvSpPr>
          <p:spPr>
            <a:xfrm>
              <a:off x="4834128" y="1420368"/>
              <a:ext cx="1133856" cy="1011936"/>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1322624-4A93-4F64-A034-B5AD10AE060D}"/>
                </a:ext>
              </a:extLst>
            </p:cNvPr>
            <p:cNvSpPr/>
            <p:nvPr/>
          </p:nvSpPr>
          <p:spPr>
            <a:xfrm>
              <a:off x="6608064" y="1609344"/>
              <a:ext cx="1621536" cy="725424"/>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8" name="Table 27">
            <a:extLst>
              <a:ext uri="{FF2B5EF4-FFF2-40B4-BE49-F238E27FC236}">
                <a16:creationId xmlns:a16="http://schemas.microsoft.com/office/drawing/2014/main" id="{5523487E-45EC-44A2-8719-9A5A01FD657C}"/>
              </a:ext>
            </a:extLst>
          </p:cNvPr>
          <p:cNvGraphicFramePr>
            <a:graphicFrameLocks noGrp="1"/>
          </p:cNvGraphicFramePr>
          <p:nvPr>
            <p:extLst>
              <p:ext uri="{D42A27DB-BD31-4B8C-83A1-F6EECF244321}">
                <p14:modId xmlns:p14="http://schemas.microsoft.com/office/powerpoint/2010/main" val="3425353736"/>
              </p:ext>
            </p:extLst>
          </p:nvPr>
        </p:nvGraphicFramePr>
        <p:xfrm>
          <a:off x="952210" y="3007842"/>
          <a:ext cx="10241280" cy="26822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560320">
                  <a:extLst>
                    <a:ext uri="{9D8B030D-6E8A-4147-A177-3AD203B41FA5}">
                      <a16:colId xmlns:a16="http://schemas.microsoft.com/office/drawing/2014/main" val="528851182"/>
                    </a:ext>
                  </a:extLst>
                </a:gridCol>
                <a:gridCol w="2560320">
                  <a:extLst>
                    <a:ext uri="{9D8B030D-6E8A-4147-A177-3AD203B41FA5}">
                      <a16:colId xmlns:a16="http://schemas.microsoft.com/office/drawing/2014/main" val="3414675191"/>
                    </a:ext>
                  </a:extLst>
                </a:gridCol>
                <a:gridCol w="2560320">
                  <a:extLst>
                    <a:ext uri="{9D8B030D-6E8A-4147-A177-3AD203B41FA5}">
                      <a16:colId xmlns:a16="http://schemas.microsoft.com/office/drawing/2014/main" val="1141813949"/>
                    </a:ext>
                  </a:extLst>
                </a:gridCol>
                <a:gridCol w="2560320">
                  <a:extLst>
                    <a:ext uri="{9D8B030D-6E8A-4147-A177-3AD203B41FA5}">
                      <a16:colId xmlns:a16="http://schemas.microsoft.com/office/drawing/2014/main" val="3057085864"/>
                    </a:ext>
                  </a:extLst>
                </a:gridCol>
              </a:tblGrid>
              <a:tr h="25512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one month we received over 500,000 views and 850 unique clicks proving our marketing and sales strategy was a huge success.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Delynn Byars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Sr. VP, Marketing</a:t>
                      </a:r>
                      <a:endParaRPr lang="en-US" sz="1800">
                        <a:latin typeface="Century Gothic" panose="020B0502020202020204"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DeepTarget is helping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us engage with all of our online banking members while generating an incredible number of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clicks and leads.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Sherry Sawicki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Marketing Coordinator</a:t>
                      </a: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In December, we received 1,084 clicks and 314 related sales transactions. These numbers prove an excellent ROI with DeepTarget.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Amber Price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VP, Marketing</a:t>
                      </a:r>
                      <a:endParaRPr lang="en-US" sz="1600">
                        <a:latin typeface="Century Gothic" panose="020B0502020202020204" pitchFamily="34" charset="0"/>
                      </a:endParaRPr>
                    </a:p>
                  </a:txBody>
                  <a:tcPr>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rPr>
                        <a:t>Since investing in DeepTarget, we are witnessing over 250 clicks more per week and our related sales transactions have increased significantly.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1"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Mike Bridges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0070C0"/>
                          </a:solidFill>
                          <a:effectLst/>
                          <a:uLnTx/>
                          <a:uFillTx/>
                          <a:latin typeface="Century Gothic" panose="020B0502020202020204" pitchFamily="34" charset="0"/>
                          <a:ea typeface="Brush Script MT" panose="03060802040406070304" pitchFamily="66" charset="-122"/>
                          <a:cs typeface="Brush Script MT" panose="03060802040406070304" pitchFamily="66" charset="-122"/>
                        </a:rPr>
                        <a:t>VP, Marketing &amp; Communications </a:t>
                      </a:r>
                      <a:endParaRPr lang="en-US" sz="1600">
                        <a:solidFill>
                          <a:srgbClr val="0070C0"/>
                        </a:solidFill>
                        <a:latin typeface="Century Gothic" panose="020B0502020202020204" pitchFamily="34" charset="0"/>
                        <a:ea typeface="Brush Script MT" panose="03060802040406070304" pitchFamily="66" charset="-122"/>
                        <a:cs typeface="Brush Script MT" panose="03060802040406070304" pitchFamily="66" charset="-122"/>
                      </a:endParaRPr>
                    </a:p>
                  </a:txBody>
                  <a:tcPr>
                    <a:solidFill>
                      <a:schemeClr val="tx2">
                        <a:lumMod val="20000"/>
                        <a:lumOff val="80000"/>
                      </a:schemeClr>
                    </a:solidFill>
                  </a:tcPr>
                </a:tc>
                <a:extLst>
                  <a:ext uri="{0D108BD9-81ED-4DB2-BD59-A6C34878D82A}">
                    <a16:rowId xmlns:a16="http://schemas.microsoft.com/office/drawing/2014/main" val="689891093"/>
                  </a:ext>
                </a:extLst>
              </a:tr>
            </a:tbl>
          </a:graphicData>
        </a:graphic>
      </p:graphicFrame>
      <p:sp>
        <p:nvSpPr>
          <p:cNvPr id="29" name="Title 1">
            <a:extLst>
              <a:ext uri="{FF2B5EF4-FFF2-40B4-BE49-F238E27FC236}">
                <a16:creationId xmlns:a16="http://schemas.microsoft.com/office/drawing/2014/main" id="{27EE0E14-EB70-4D42-B5ED-364371AC2196}"/>
              </a:ext>
            </a:extLst>
          </p:cNvPr>
          <p:cNvSpPr txBox="1">
            <a:spLocks/>
          </p:cNvSpPr>
          <p:nvPr/>
        </p:nvSpPr>
        <p:spPr>
          <a:xfrm>
            <a:off x="5147748" y="414375"/>
            <a:ext cx="3469252" cy="1624775"/>
          </a:xfrm>
          <a:prstGeom prst="rect">
            <a:avLst/>
          </a:prstGeom>
        </p:spPr>
        <p:txBody>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lgn="ctr"/>
            <a:r>
              <a:rPr lang="en-US">
                <a:solidFill>
                  <a:srgbClr val="CCD163"/>
                </a:solidFill>
                <a:effectLst>
                  <a:outerShdw blurRad="38100" dist="38100" dir="2700000" algn="tl">
                    <a:srgbClr val="000000">
                      <a:alpha val="43137"/>
                    </a:srgbClr>
                  </a:outerShdw>
                </a:effectLst>
                <a:latin typeface="Century Gothic" panose="020B0502020202020204" pitchFamily="34" charset="0"/>
              </a:rPr>
              <a:t>Delighted</a:t>
            </a:r>
            <a:r>
              <a:rPr lang="en-US">
                <a:effectLst>
                  <a:outerShdw blurRad="38100" dist="38100" dir="2700000" algn="tl">
                    <a:srgbClr val="000000">
                      <a:alpha val="43137"/>
                    </a:srgbClr>
                  </a:outerShdw>
                </a:effectLst>
              </a:rPr>
              <a:t> </a:t>
            </a:r>
            <a:r>
              <a:rPr lang="en-US">
                <a:solidFill>
                  <a:srgbClr val="CCD163"/>
                </a:solidFill>
                <a:effectLst>
                  <a:outerShdw blurRad="38100" dist="38100" dir="2700000" algn="tl">
                    <a:srgbClr val="000000">
                      <a:alpha val="43137"/>
                    </a:srgbClr>
                  </a:outerShdw>
                </a:effectLst>
                <a:latin typeface="Century Gothic" panose="020B0502020202020204" pitchFamily="34" charset="0"/>
              </a:rPr>
              <a:t>Customers</a:t>
            </a:r>
          </a:p>
          <a:p>
            <a:pPr algn="ctr"/>
            <a:r>
              <a:rPr lang="en-US" sz="1400">
                <a:solidFill>
                  <a:srgbClr val="526597"/>
                </a:solidFill>
                <a:effectLst>
                  <a:outerShdw blurRad="38100" dist="38100" dir="2700000" algn="tl">
                    <a:srgbClr val="000000">
                      <a:alpha val="43137"/>
                    </a:srgbClr>
                  </a:outerShdw>
                </a:effectLst>
                <a:latin typeface="+mn-lt"/>
                <a:ea typeface="+mn-ea"/>
                <a:cs typeface="+mn-cs"/>
              </a:rPr>
              <a:t>And What They Are Saying </a:t>
            </a:r>
          </a:p>
        </p:txBody>
      </p:sp>
      <p:pic>
        <p:nvPicPr>
          <p:cNvPr id="30" name="Picture 29">
            <a:extLst>
              <a:ext uri="{FF2B5EF4-FFF2-40B4-BE49-F238E27FC236}">
                <a16:creationId xmlns:a16="http://schemas.microsoft.com/office/drawing/2014/main" id="{E80AFBB3-2304-4B02-A532-F8C414E0395E}"/>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Layer>
                </a14:imgProps>
              </a:ext>
            </a:extLst>
          </a:blip>
          <a:srcRect t="16511" b="18853"/>
          <a:stretch/>
        </p:blipFill>
        <p:spPr>
          <a:xfrm>
            <a:off x="3352641" y="691939"/>
            <a:ext cx="1780633" cy="1150936"/>
          </a:xfrm>
          <a:prstGeom prst="rect">
            <a:avLst/>
          </a:prstGeom>
        </p:spPr>
      </p:pic>
    </p:spTree>
    <p:extLst>
      <p:ext uri="{BB962C8B-B14F-4D97-AF65-F5344CB8AC3E}">
        <p14:creationId xmlns:p14="http://schemas.microsoft.com/office/powerpoint/2010/main" val="576008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34348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4000"/>
              <a:t>12 Reasons You Need DeepTarget*</a:t>
            </a:r>
            <a:endParaRPr lang="en-US" sz="40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144863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82122268-0A6F-43D8-9337-D3E071AB92AC}"/>
              </a:ext>
            </a:extLst>
          </p:cNvPr>
          <p:cNvGraphicFramePr>
            <a:graphicFrameLocks noGrp="1"/>
          </p:cNvGraphicFramePr>
          <p:nvPr>
            <p:extLst>
              <p:ext uri="{D42A27DB-BD31-4B8C-83A1-F6EECF244321}">
                <p14:modId xmlns:p14="http://schemas.microsoft.com/office/powerpoint/2010/main" val="1813484688"/>
              </p:ext>
            </p:extLst>
          </p:nvPr>
        </p:nvGraphicFramePr>
        <p:xfrm>
          <a:off x="291611" y="2345375"/>
          <a:ext cx="11525250" cy="3539986"/>
        </p:xfrm>
        <a:graphic>
          <a:graphicData uri="http://schemas.openxmlformats.org/drawingml/2006/table">
            <a:tbl>
              <a:tblPr firstRow="1" bandRow="1">
                <a:tableStyleId>{16D9F66E-5EB9-4882-86FB-DCBF35E3C3E4}</a:tableStyleId>
              </a:tblPr>
              <a:tblGrid>
                <a:gridCol w="5762625">
                  <a:extLst>
                    <a:ext uri="{9D8B030D-6E8A-4147-A177-3AD203B41FA5}">
                      <a16:colId xmlns:a16="http://schemas.microsoft.com/office/drawing/2014/main" val="20000"/>
                    </a:ext>
                  </a:extLst>
                </a:gridCol>
                <a:gridCol w="5762625">
                  <a:extLst>
                    <a:ext uri="{9D8B030D-6E8A-4147-A177-3AD203B41FA5}">
                      <a16:colId xmlns:a16="http://schemas.microsoft.com/office/drawing/2014/main" val="20001"/>
                    </a:ext>
                  </a:extLst>
                </a:gridCol>
              </a:tblGrid>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panose="020B0502020202020204" pitchFamily="34" charset="0"/>
                          <a:ea typeface="+mn-ea"/>
                          <a:cs typeface="+mn-cs"/>
                        </a:rPr>
                        <a:t>1.Design Once, Engage Everywhere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2.Targeted and Personalized Offers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0"/>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3.Track Everything!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4.Highly Secure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1"/>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5.Open, Enabling API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6.Multiple campaigns,</a:t>
                      </a:r>
                      <a:r>
                        <a:rPr lang="en-US" sz="1800" b="1" kern="1200" spc="300" baseline="0">
                          <a:solidFill>
                            <a:srgbClr val="667DBE"/>
                          </a:solidFill>
                          <a:effectLst/>
                          <a:latin typeface="Century Gothic"/>
                          <a:ea typeface="+mn-ea"/>
                          <a:cs typeface="+mn-cs"/>
                        </a:rPr>
                        <a:t> many channels</a:t>
                      </a:r>
                      <a:endParaRPr lang="en-US" sz="1800" b="1" kern="1200" spc="300">
                        <a:solidFill>
                          <a:srgbClr val="667DBE"/>
                        </a:solidFill>
                        <a:effectLst/>
                        <a:latin typeface="Century Gothic"/>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2"/>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7.Real-time Metrics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8.Proven Success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3"/>
                  </a:ext>
                </a:extLst>
              </a:tr>
              <a:tr h="570180">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9.Above</a:t>
                      </a:r>
                      <a:r>
                        <a:rPr lang="en-US" sz="1800" b="1" kern="1200" spc="300" baseline="0">
                          <a:solidFill>
                            <a:srgbClr val="667DBE"/>
                          </a:solidFill>
                          <a:effectLst/>
                          <a:latin typeface="Century Gothic"/>
                          <a:ea typeface="+mn-ea"/>
                          <a:cs typeface="+mn-cs"/>
                        </a:rPr>
                        <a:t> Industry Averages</a:t>
                      </a:r>
                      <a:endParaRPr lang="en-US" sz="1800" b="1" kern="1200" spc="300">
                        <a:solidFill>
                          <a:srgbClr val="667DBE"/>
                        </a:solidFill>
                        <a:effectLst/>
                        <a:latin typeface="Century Gothic"/>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10.Delighted Customers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4"/>
                  </a:ext>
                </a:extLst>
              </a:tr>
              <a:tr h="689086">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US" sz="1800" b="1" kern="1200" spc="300">
                          <a:solidFill>
                            <a:srgbClr val="667DBE"/>
                          </a:solidFill>
                          <a:effectLst/>
                          <a:latin typeface="Century Gothic"/>
                          <a:ea typeface="+mn-ea"/>
                          <a:cs typeface="+mn-cs"/>
                        </a:rPr>
                        <a:t>11.~ 95% Automated</a:t>
                      </a:r>
                      <a:endParaRPr lang="en-US" sz="1800" b="1" kern="1200" spc="300">
                        <a:solidFill>
                          <a:srgbClr val="667DBE"/>
                        </a:solidFill>
                        <a:effectLst/>
                        <a:latin typeface="Century Gothic" panose="020B050202020202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tc>
                  <a:txBody>
                    <a:bodyPr/>
                    <a:lstStyle/>
                    <a:p>
                      <a:pPr marL="0" marR="0" lvl="0" indent="0" algn="ctr" rtl="0" eaLnBrk="1" fontAlgn="auto" latinLnBrk="0" hangingPunct="1">
                        <a:lnSpc>
                          <a:spcPct val="100000"/>
                        </a:lnSpc>
                        <a:spcBef>
                          <a:spcPts val="0"/>
                        </a:spcBef>
                        <a:spcAft>
                          <a:spcPts val="0"/>
                        </a:spcAft>
                        <a:buFont typeface="+mj-lt"/>
                        <a:buNone/>
                      </a:pPr>
                      <a:r>
                        <a:rPr lang="en-US" sz="1800" b="1" kern="1200" spc="300">
                          <a:solidFill>
                            <a:srgbClr val="667DBE"/>
                          </a:solidFill>
                          <a:effectLst/>
                          <a:latin typeface="Century Gothic"/>
                          <a:ea typeface="+mn-ea"/>
                          <a:cs typeface="+mn-cs"/>
                        </a:rPr>
                        <a:t>12.Already integrated in many apps!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prst="artDeco"/>
                      <a:lightRig rig="flood" dir="t"/>
                    </a:cell3D>
                    <a:noFill/>
                  </a:tcP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1ED8DA45-E02A-4EC8-AF68-09464D3294FB}"/>
              </a:ext>
            </a:extLst>
          </p:cNvPr>
          <p:cNvSpPr txBox="1"/>
          <p:nvPr/>
        </p:nvSpPr>
        <p:spPr>
          <a:xfrm>
            <a:off x="4517597" y="5868862"/>
            <a:ext cx="3073277" cy="338554"/>
          </a:xfrm>
          <a:prstGeom prst="rect">
            <a:avLst/>
          </a:prstGeom>
          <a:noFill/>
        </p:spPr>
        <p:txBody>
          <a:bodyPr wrap="none" rtlCol="0">
            <a:spAutoFit/>
          </a:bodyPr>
          <a:lstStyle/>
          <a:p>
            <a:r>
              <a:rPr lang="en-US" sz="1600" b="1" i="1">
                <a:latin typeface="Bradley Hand ITC"/>
              </a:rPr>
              <a:t>* We have more if you need them!</a:t>
            </a:r>
          </a:p>
        </p:txBody>
      </p:sp>
    </p:spTree>
    <p:extLst>
      <p:ext uri="{BB962C8B-B14F-4D97-AF65-F5344CB8AC3E}">
        <p14:creationId xmlns:p14="http://schemas.microsoft.com/office/powerpoint/2010/main" val="19545501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4000">
                <a:latin typeface="Century Gothic"/>
              </a:rPr>
              <a:t>Innovation on the Horizon </a:t>
            </a:r>
          </a:p>
        </p:txBody>
      </p:sp>
      <p:cxnSp>
        <p:nvCxnSpPr>
          <p:cNvPr id="14" name="Straight Connector 13">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 4"/>
          <p:cNvGraphicFramePr>
            <a:graphicFrameLocks noGrp="1"/>
          </p:cNvGraphicFramePr>
          <p:nvPr>
            <p:extLst>
              <p:ext uri="{D42A27DB-BD31-4B8C-83A1-F6EECF244321}">
                <p14:modId xmlns:p14="http://schemas.microsoft.com/office/powerpoint/2010/main" val="3957702862"/>
              </p:ext>
            </p:extLst>
          </p:nvPr>
        </p:nvGraphicFramePr>
        <p:xfrm>
          <a:off x="1182845" y="2344564"/>
          <a:ext cx="9823133" cy="3657598"/>
        </p:xfrm>
        <a:graphic>
          <a:graphicData uri="http://schemas.openxmlformats.org/drawingml/2006/table">
            <a:tbl>
              <a:tblPr firstRow="1" bandRow="1">
                <a:tableStyleId>{8799B23B-EC83-4686-B30A-512413B5E67A}</a:tableStyleId>
              </a:tblPr>
              <a:tblGrid>
                <a:gridCol w="9823133">
                  <a:extLst>
                    <a:ext uri="{9D8B030D-6E8A-4147-A177-3AD203B41FA5}">
                      <a16:colId xmlns:a16="http://schemas.microsoft.com/office/drawing/2014/main" val="20000"/>
                    </a:ext>
                  </a:extLst>
                </a:gridCol>
              </a:tblGrid>
              <a:tr h="873104">
                <a:tc>
                  <a:txBody>
                    <a:bodyPr/>
                    <a:lstStyle/>
                    <a:p>
                      <a:pPr marL="285750" indent="-285750" algn="ctr">
                        <a:buFont typeface="Wingdings" panose="05000000000000000000" pitchFamily="2" charset="2"/>
                        <a:buChar char="ü"/>
                      </a:pPr>
                      <a:r>
                        <a:rPr lang="en-US" sz="2000" b="1" kern="1200" spc="300">
                          <a:solidFill>
                            <a:srgbClr val="667DBE"/>
                          </a:solidFill>
                          <a:effectLst/>
                          <a:latin typeface="Century Gothic" panose="020B0502020202020204" pitchFamily="34" charset="0"/>
                        </a:rPr>
                        <a:t>New user experience for developing and managing leads</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0"/>
                  </a:ext>
                </a:extLst>
              </a:tr>
              <a:tr h="873104">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Machine</a:t>
                      </a:r>
                      <a:r>
                        <a:rPr lang="en-US" sz="2000" b="1" kern="1200" spc="300" baseline="0">
                          <a:solidFill>
                            <a:srgbClr val="667DBE"/>
                          </a:solidFill>
                          <a:effectLst/>
                          <a:latin typeface="Century Gothic" panose="020B0502020202020204" pitchFamily="34" charset="0"/>
                        </a:rPr>
                        <a:t> Learning for Predictive Rules-based Campaigns</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1"/>
                  </a:ext>
                </a:extLst>
              </a:tr>
              <a:tr h="873104">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Multi-source data aggregation for even better targeting</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2"/>
                  </a:ext>
                </a:extLst>
              </a:tr>
              <a:tr h="519143">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Easy</a:t>
                      </a:r>
                      <a:r>
                        <a:rPr lang="en-US" sz="2000" b="1" kern="1200" spc="300" baseline="0">
                          <a:solidFill>
                            <a:srgbClr val="667DBE"/>
                          </a:solidFill>
                          <a:effectLst/>
                          <a:latin typeface="Century Gothic" panose="020B0502020202020204" pitchFamily="34" charset="0"/>
                        </a:rPr>
                        <a:t> integration into new channels</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3"/>
                  </a:ext>
                </a:extLst>
              </a:tr>
              <a:tr h="519143">
                <a:tc>
                  <a:txBody>
                    <a:bodyPr/>
                    <a:lstStyle/>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2000" b="1" kern="1200" spc="300">
                          <a:solidFill>
                            <a:srgbClr val="667DBE"/>
                          </a:solidFill>
                          <a:effectLst/>
                          <a:latin typeface="Century Gothic" panose="020B0502020202020204" pitchFamily="34" charset="0"/>
                        </a:rPr>
                        <a:t>Innovative, cool new engagement medium &amp; more…</a:t>
                      </a:r>
                      <a:endParaRPr lang="en-US" sz="2000" b="1" kern="1200" spc="300">
                        <a:solidFill>
                          <a:srgbClr val="667DBE"/>
                        </a:solidFill>
                        <a:effectLst/>
                        <a:latin typeface="Century Gothic" panose="020B0502020202020204" pitchFamily="34" charset="0"/>
                        <a:ea typeface="+mn-ea"/>
                        <a:cs typeface="+mn-cs"/>
                      </a:endParaRPr>
                    </a:p>
                  </a:txBody>
                  <a:tcPr marL="112928" marR="112928" marT="56464" marB="5646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99790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pPr algn="l"/>
            <a:r>
              <a:rPr lang="en-US">
                <a:solidFill>
                  <a:schemeClr val="tx1"/>
                </a:solidFill>
                <a:latin typeface="+mj-lt"/>
              </a:rPr>
              <a:t>       </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E6C58E89-75F2-4B63-AB7C-5DCE3B01D9E2}"/>
              </a:ext>
            </a:extLst>
          </p:cNvPr>
          <p:cNvPicPr>
            <a:picLocks noChangeAspect="1"/>
          </p:cNvPicPr>
          <p:nvPr/>
        </p:nvPicPr>
        <p:blipFill rotWithShape="1">
          <a:blip r:embed="rId3"/>
          <a:srcRect l="36192" r="12640"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 name="Title 1">
            <a:extLst>
              <a:ext uri="{FF2B5EF4-FFF2-40B4-BE49-F238E27FC236}">
                <a16:creationId xmlns:a16="http://schemas.microsoft.com/office/drawing/2014/main" id="{37D4E3AF-3F23-F74F-A93A-6FA939FB401C}"/>
              </a:ext>
            </a:extLst>
          </p:cNvPr>
          <p:cNvSpPr txBox="1">
            <a:spLocks/>
          </p:cNvSpPr>
          <p:nvPr/>
        </p:nvSpPr>
        <p:spPr>
          <a:xfrm>
            <a:off x="5377305" y="208172"/>
            <a:ext cx="6304289"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spcAft>
                <a:spcPts val="600"/>
              </a:spcAft>
            </a:pPr>
            <a:r>
              <a:rPr lang="en-US">
                <a:solidFill>
                  <a:srgbClr val="CCD163"/>
                </a:solidFill>
                <a:effectLst>
                  <a:outerShdw blurRad="38100" dist="38100" dir="2700000" algn="tl">
                    <a:srgbClr val="000000">
                      <a:alpha val="43137"/>
                    </a:srgbClr>
                  </a:outerShdw>
                </a:effectLst>
                <a:latin typeface="Century Gothic" panose="020B0502020202020204" pitchFamily="34" charset="0"/>
              </a:rPr>
              <a:t>Why DeepTarget</a:t>
            </a:r>
          </a:p>
        </p:txBody>
      </p:sp>
      <p:sp>
        <p:nvSpPr>
          <p:cNvPr id="42" name="Content Placeholder 2">
            <a:extLst>
              <a:ext uri="{FF2B5EF4-FFF2-40B4-BE49-F238E27FC236}">
                <a16:creationId xmlns:a16="http://schemas.microsoft.com/office/drawing/2014/main" id="{A408C5BB-D5FB-481E-BD20-D505D0A55F83}"/>
              </a:ext>
            </a:extLst>
          </p:cNvPr>
          <p:cNvSpPr txBox="1">
            <a:spLocks/>
          </p:cNvSpPr>
          <p:nvPr/>
        </p:nvSpPr>
        <p:spPr>
          <a:xfrm>
            <a:off x="6024154" y="1528587"/>
            <a:ext cx="5657440" cy="4461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fontAlgn="base">
              <a:lnSpc>
                <a:spcPct val="100000"/>
              </a:lnSpc>
              <a:buFont typeface="Arial" panose="020B0604020202020204" pitchFamily="34" charset="0"/>
              <a:buNone/>
            </a:pPr>
            <a:r>
              <a:rPr lang="en-US" sz="1800">
                <a:effectLst>
                  <a:outerShdw blurRad="38100" dist="38100" dir="2700000" algn="tl">
                    <a:srgbClr val="000000">
                      <a:alpha val="43137"/>
                    </a:srgbClr>
                  </a:outerShdw>
                </a:effectLst>
              </a:rPr>
              <a:t>DeepTarget helps banks and credit unions:</a:t>
            </a:r>
            <a:r>
              <a:rPr lang="en-US" sz="1600">
                <a:effectLst>
                  <a:outerShdw blurRad="38100" dist="38100" dir="2700000" algn="tl">
                    <a:srgbClr val="000000">
                      <a:alpha val="43137"/>
                    </a:srgbClr>
                  </a:outerShdw>
                </a:effectLst>
              </a:rPr>
              <a:t>​</a:t>
            </a:r>
          </a:p>
          <a:p>
            <a:pPr marL="457200" lvl="1" indent="0" fontAlgn="base">
              <a:lnSpc>
                <a:spcPct val="100000"/>
              </a:lnSpc>
              <a:buFont typeface="Arial" panose="020B0604020202020204" pitchFamily="34" charset="0"/>
              <a:buNone/>
            </a:pPr>
            <a:endParaRPr lang="en-US" sz="1600">
              <a:effectLst>
                <a:outerShdw blurRad="38100" dist="38100" dir="2700000" algn="tl">
                  <a:srgbClr val="000000">
                    <a:alpha val="43137"/>
                  </a:srgbClr>
                </a:outerShdw>
              </a:effectLst>
            </a:endParaRPr>
          </a:p>
          <a:p>
            <a:pPr lvl="1">
              <a:lnSpc>
                <a:spcPct val="100000"/>
              </a:lnSpc>
              <a:spcBef>
                <a:spcPts val="300"/>
              </a:spcBef>
              <a:spcAft>
                <a:spcPts val="300"/>
              </a:spcAft>
              <a:buClr>
                <a:srgbClr val="CCD163"/>
              </a:buClr>
              <a:buFont typeface="Wingdings" panose="05000000000000000000" pitchFamily="2" charset="2"/>
              <a:buChar char="ü"/>
            </a:pPr>
            <a:r>
              <a:rPr lang="en-US" sz="1600" b="1"/>
              <a:t>Sell more stuff </a:t>
            </a:r>
            <a:r>
              <a:rPr lang="en-US" sz="1600"/>
              <a:t>- increase loans, grow deposits, issue cards </a:t>
            </a:r>
          </a:p>
          <a:p>
            <a:pPr lvl="1">
              <a:lnSpc>
                <a:spcPct val="100000"/>
              </a:lnSpc>
              <a:spcBef>
                <a:spcPts val="300"/>
              </a:spcBef>
              <a:spcAft>
                <a:spcPts val="300"/>
              </a:spcAft>
              <a:buClr>
                <a:srgbClr val="CCD163"/>
              </a:buClr>
              <a:buFont typeface="Wingdings" panose="05000000000000000000" pitchFamily="2" charset="2"/>
              <a:buChar char="ü"/>
            </a:pPr>
            <a:endParaRPr lang="en-US" sz="1600" b="1"/>
          </a:p>
          <a:p>
            <a:pPr lvl="1">
              <a:lnSpc>
                <a:spcPct val="100000"/>
              </a:lnSpc>
              <a:spcBef>
                <a:spcPts val="300"/>
              </a:spcBef>
              <a:spcAft>
                <a:spcPts val="300"/>
              </a:spcAft>
              <a:buClr>
                <a:srgbClr val="CCD163"/>
              </a:buClr>
              <a:buFont typeface="Wingdings" panose="05000000000000000000" pitchFamily="2" charset="2"/>
              <a:buChar char="ü"/>
            </a:pPr>
            <a:r>
              <a:rPr lang="en-US" sz="1600" b="1"/>
              <a:t>Show the bankers cool things </a:t>
            </a:r>
            <a:r>
              <a:rPr lang="en-US" sz="1600"/>
              <a:t>that make sense to them -rewards, financial lit videos, nudges to other cool apps like BillPay, PFM, business banking, investment account views, online brokerage and more</a:t>
            </a:r>
          </a:p>
          <a:p>
            <a:pPr lvl="1">
              <a:lnSpc>
                <a:spcPct val="100000"/>
              </a:lnSpc>
              <a:spcBef>
                <a:spcPts val="300"/>
              </a:spcBef>
              <a:spcAft>
                <a:spcPts val="300"/>
              </a:spcAft>
              <a:buClr>
                <a:srgbClr val="CCD163"/>
              </a:buClr>
              <a:buFont typeface="Wingdings" panose="05000000000000000000" pitchFamily="2" charset="2"/>
              <a:buChar char="ü"/>
            </a:pPr>
            <a:endParaRPr lang="en-US" sz="1600"/>
          </a:p>
          <a:p>
            <a:pPr lvl="1">
              <a:lnSpc>
                <a:spcPct val="100000"/>
              </a:lnSpc>
              <a:spcBef>
                <a:spcPts val="300"/>
              </a:spcBef>
              <a:spcAft>
                <a:spcPts val="300"/>
              </a:spcAft>
              <a:buClr>
                <a:srgbClr val="CCD163"/>
              </a:buClr>
              <a:buFont typeface="Wingdings" panose="05000000000000000000" pitchFamily="2" charset="2"/>
              <a:buChar char="ü"/>
            </a:pPr>
            <a:r>
              <a:rPr lang="en-US" sz="1600" b="1"/>
              <a:t>Provide personal experiences that engage</a:t>
            </a:r>
            <a:r>
              <a:rPr lang="en-US" sz="1600"/>
              <a:t> the banker consistently across digital spaces in a way that is not creepy or annoying. Indeed, it’s welcomed.</a:t>
            </a:r>
            <a:endParaRPr lang="en-US" sz="1600" b="1"/>
          </a:p>
          <a:p>
            <a:pPr marL="457200" lvl="1" indent="0">
              <a:lnSpc>
                <a:spcPct val="100000"/>
              </a:lnSpc>
              <a:spcBef>
                <a:spcPts val="300"/>
              </a:spcBef>
              <a:spcAft>
                <a:spcPts val="300"/>
              </a:spcAft>
              <a:buFont typeface="Arial" panose="020B0604020202020204" pitchFamily="34" charset="0"/>
              <a:buNone/>
            </a:pPr>
            <a:endParaRPr lang="en-US" sz="1800"/>
          </a:p>
          <a:p>
            <a:pPr>
              <a:lnSpc>
                <a:spcPct val="100000"/>
              </a:lnSpc>
            </a:pPr>
            <a:endParaRPr lang="en-US" sz="1100"/>
          </a:p>
          <a:p>
            <a:pPr>
              <a:lnSpc>
                <a:spcPct val="100000"/>
              </a:lnSpc>
            </a:pPr>
            <a:endParaRPr lang="en-US" sz="1100"/>
          </a:p>
        </p:txBody>
      </p:sp>
    </p:spTree>
    <p:extLst>
      <p:ext uri="{BB962C8B-B14F-4D97-AF65-F5344CB8AC3E}">
        <p14:creationId xmlns:p14="http://schemas.microsoft.com/office/powerpoint/2010/main" val="9706018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34134" y="1396289"/>
            <a:ext cx="5006336" cy="1325563"/>
          </a:xfrm>
        </p:spPr>
        <p:txBody>
          <a:bodyPr vert="horz" lIns="91440" tIns="45720" rIns="91440" bIns="45720" rtlCol="0" anchor="ctr">
            <a:normAutofit/>
          </a:bodyPr>
          <a:lstStyle/>
          <a:p>
            <a:pPr algn="l"/>
            <a:r>
              <a:rPr lang="en-US">
                <a:solidFill>
                  <a:schemeClr val="tx1"/>
                </a:solidFill>
                <a:latin typeface="+mj-lt"/>
              </a:rPr>
              <a:t>     </a:t>
            </a:r>
          </a:p>
        </p:txBody>
      </p:sp>
      <p:sp>
        <p:nvSpPr>
          <p:cNvPr id="13" name="Freeform: Shape 12">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29F0DB10-E48F-416E-853C-D276002ECE51}"/>
              </a:ext>
            </a:extLst>
          </p:cNvPr>
          <p:cNvPicPr>
            <a:picLocks noChangeAspect="1"/>
          </p:cNvPicPr>
          <p:nvPr/>
        </p:nvPicPr>
        <p:blipFill rotWithShape="1">
          <a:blip r:embed="rId3"/>
          <a:srcRect l="12668" r="29137" b="-1"/>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3" name="Content Placeholder 2"/>
          <p:cNvSpPr>
            <a:spLocks noGrp="1"/>
          </p:cNvSpPr>
          <p:nvPr>
            <p:ph idx="4294967295"/>
          </p:nvPr>
        </p:nvSpPr>
        <p:spPr>
          <a:xfrm>
            <a:off x="6368339" y="1217646"/>
            <a:ext cx="5280970" cy="4673719"/>
          </a:xfrm>
        </p:spPr>
        <p:txBody>
          <a:bodyPr vert="horz" lIns="91440" tIns="45720" rIns="91440" bIns="45720" rtlCol="0" anchor="t">
            <a:normAutofit lnSpcReduction="10000"/>
          </a:bodyPr>
          <a:lstStyle/>
          <a:p>
            <a:pPr marL="228600" lvl="1" indent="0" fontAlgn="base">
              <a:lnSpc>
                <a:spcPct val="110000"/>
              </a:lnSpc>
              <a:buNone/>
            </a:pPr>
            <a:r>
              <a:rPr lang="en-US" sz="1800">
                <a:effectLst>
                  <a:outerShdw blurRad="38100" dist="38100" dir="2700000" algn="tl">
                    <a:srgbClr val="000000">
                      <a:alpha val="43137"/>
                    </a:srgbClr>
                  </a:outerShdw>
                </a:effectLst>
              </a:rPr>
              <a:t>DeepTarget helps banks and credit unions:​</a:t>
            </a:r>
          </a:p>
          <a:p>
            <a:pPr marL="457200" lvl="1" fontAlgn="base">
              <a:lnSpc>
                <a:spcPct val="110000"/>
              </a:lnSpc>
            </a:pPr>
            <a:endParaRPr lang="en-US" sz="1800">
              <a:effectLst>
                <a:outerShdw blurRad="38100" dist="38100" dir="2700000" algn="tl">
                  <a:srgbClr val="000000">
                    <a:alpha val="43137"/>
                  </a:srgbClr>
                </a:outerShdw>
              </a:effectLst>
            </a:endParaRPr>
          </a:p>
          <a:p>
            <a:pPr lvl="1">
              <a:lnSpc>
                <a:spcPct val="110000"/>
              </a:lnSpc>
              <a:spcBef>
                <a:spcPts val="300"/>
              </a:spcBef>
              <a:spcAft>
                <a:spcPts val="300"/>
              </a:spcAft>
              <a:buClr>
                <a:srgbClr val="CCD163"/>
              </a:buClr>
              <a:buFont typeface="Wingdings" panose="05000000000000000000" pitchFamily="2" charset="2"/>
              <a:buChar char="ü"/>
            </a:pPr>
            <a:r>
              <a:rPr lang="en-US" sz="1800"/>
              <a:t>Use tech to </a:t>
            </a:r>
            <a:r>
              <a:rPr lang="en-US" sz="1800" b="1"/>
              <a:t>do digital personalization well </a:t>
            </a:r>
            <a:r>
              <a:rPr lang="en-US" sz="1800"/>
              <a:t>by enabling 1000’s of these concurrent one-to-one conversations (and soon, using ML for smarter interactions!)</a:t>
            </a:r>
          </a:p>
          <a:p>
            <a:pPr lvl="1">
              <a:lnSpc>
                <a:spcPct val="110000"/>
              </a:lnSpc>
              <a:spcBef>
                <a:spcPts val="300"/>
              </a:spcBef>
              <a:spcAft>
                <a:spcPts val="300"/>
              </a:spcAft>
              <a:buClr>
                <a:srgbClr val="CCD163"/>
              </a:buClr>
              <a:buFont typeface="Wingdings" panose="05000000000000000000" pitchFamily="2" charset="2"/>
              <a:buChar char="ü"/>
            </a:pPr>
            <a:endParaRPr lang="en-US" sz="1800"/>
          </a:p>
          <a:p>
            <a:pPr lvl="1">
              <a:lnSpc>
                <a:spcPct val="110000"/>
              </a:lnSpc>
              <a:spcBef>
                <a:spcPts val="300"/>
              </a:spcBef>
              <a:spcAft>
                <a:spcPts val="300"/>
              </a:spcAft>
              <a:buClr>
                <a:srgbClr val="CCD163"/>
              </a:buClr>
              <a:buFont typeface="Wingdings" panose="05000000000000000000" pitchFamily="2" charset="2"/>
              <a:buChar char="ü"/>
            </a:pPr>
            <a:r>
              <a:rPr lang="en-US" sz="1800" b="1"/>
              <a:t>Crack the data problem </a:t>
            </a:r>
            <a:r>
              <a:rPr lang="en-US" sz="1800"/>
              <a:t>by enabling a “quick start” with limited data, then getting sophisticated when FI is ready</a:t>
            </a:r>
          </a:p>
          <a:p>
            <a:pPr lvl="1">
              <a:lnSpc>
                <a:spcPct val="110000"/>
              </a:lnSpc>
              <a:spcBef>
                <a:spcPts val="300"/>
              </a:spcBef>
              <a:spcAft>
                <a:spcPts val="300"/>
              </a:spcAft>
              <a:buClr>
                <a:srgbClr val="CCD163"/>
              </a:buClr>
              <a:buFont typeface="Wingdings" panose="05000000000000000000" pitchFamily="2" charset="2"/>
              <a:buChar char="ü"/>
            </a:pPr>
            <a:endParaRPr lang="en-US" sz="1800"/>
          </a:p>
          <a:p>
            <a:pPr lvl="1">
              <a:lnSpc>
                <a:spcPct val="110000"/>
              </a:lnSpc>
              <a:spcBef>
                <a:spcPts val="300"/>
              </a:spcBef>
              <a:spcAft>
                <a:spcPts val="300"/>
              </a:spcAft>
              <a:buClr>
                <a:srgbClr val="CCD163"/>
              </a:buClr>
              <a:buFont typeface="Wingdings" panose="05000000000000000000" pitchFamily="2" charset="2"/>
              <a:buChar char="ü"/>
            </a:pPr>
            <a:r>
              <a:rPr lang="en-US" sz="1800" b="1"/>
              <a:t>Show concrete proof </a:t>
            </a:r>
            <a:r>
              <a:rPr lang="en-US" sz="1800"/>
              <a:t>of effective engagement in the form of products sold, things learned, actions taken</a:t>
            </a:r>
          </a:p>
          <a:p>
            <a:pPr marL="457200" lvl="1">
              <a:lnSpc>
                <a:spcPct val="110000"/>
              </a:lnSpc>
              <a:spcBef>
                <a:spcPts val="300"/>
              </a:spcBef>
              <a:spcAft>
                <a:spcPts val="300"/>
              </a:spcAft>
            </a:pPr>
            <a:endParaRPr lang="en-US" sz="1800"/>
          </a:p>
          <a:p>
            <a:pPr>
              <a:lnSpc>
                <a:spcPct val="110000"/>
              </a:lnSpc>
            </a:pPr>
            <a:endParaRPr lang="en-US" sz="1800"/>
          </a:p>
          <a:p>
            <a:pPr>
              <a:lnSpc>
                <a:spcPct val="110000"/>
              </a:lnSpc>
            </a:pPr>
            <a:endParaRPr lang="en-US" sz="1800"/>
          </a:p>
        </p:txBody>
      </p:sp>
      <p:sp>
        <p:nvSpPr>
          <p:cNvPr id="5" name="Title 1">
            <a:extLst>
              <a:ext uri="{FF2B5EF4-FFF2-40B4-BE49-F238E27FC236}">
                <a16:creationId xmlns:a16="http://schemas.microsoft.com/office/drawing/2014/main" id="{37D4E3AF-3F23-F74F-A93A-6FA939FB401C}"/>
              </a:ext>
            </a:extLst>
          </p:cNvPr>
          <p:cNvSpPr txBox="1">
            <a:spLocks/>
          </p:cNvSpPr>
          <p:nvPr/>
        </p:nvSpPr>
        <p:spPr>
          <a:xfrm>
            <a:off x="4199467" y="243351"/>
            <a:ext cx="7645400" cy="1121968"/>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4400" b="1" kern="1200" spc="300">
                <a:solidFill>
                  <a:srgbClr val="E5EA85"/>
                </a:solidFill>
                <a:latin typeface="+mj-lt"/>
                <a:ea typeface="+mj-ea"/>
                <a:cs typeface="+mj-cs"/>
              </a:defRPr>
            </a:lvl1pPr>
          </a:lstStyle>
          <a:p>
            <a:pPr>
              <a:spcAft>
                <a:spcPts val="600"/>
              </a:spcAft>
            </a:pPr>
            <a:r>
              <a:rPr lang="en-US">
                <a:solidFill>
                  <a:srgbClr val="CCD163"/>
                </a:solidFill>
                <a:effectLst>
                  <a:outerShdw blurRad="38100" dist="38100" dir="2700000" algn="tl">
                    <a:srgbClr val="000000">
                      <a:alpha val="43137"/>
                    </a:srgbClr>
                  </a:outerShdw>
                </a:effectLst>
                <a:latin typeface="Century Gothic" panose="020B0502020202020204" pitchFamily="34" charset="0"/>
              </a:rPr>
              <a:t>Why DeepTarget</a:t>
            </a:r>
          </a:p>
        </p:txBody>
      </p:sp>
      <p:sp>
        <p:nvSpPr>
          <p:cNvPr id="7" name="TextBox 6">
            <a:extLst>
              <a:ext uri="{FF2B5EF4-FFF2-40B4-BE49-F238E27FC236}">
                <a16:creationId xmlns:a16="http://schemas.microsoft.com/office/drawing/2014/main" id="{297E9384-DA2C-46F8-B19C-8C4E6A654206}"/>
              </a:ext>
            </a:extLst>
          </p:cNvPr>
          <p:cNvSpPr txBox="1"/>
          <p:nvPr/>
        </p:nvSpPr>
        <p:spPr>
          <a:xfrm>
            <a:off x="4805680" y="5891365"/>
            <a:ext cx="2753360" cy="276999"/>
          </a:xfrm>
          <a:prstGeom prst="rect">
            <a:avLst/>
          </a:prstGeom>
          <a:solidFill>
            <a:schemeClr val="bg1"/>
          </a:solidFill>
        </p:spPr>
        <p:txBody>
          <a:bodyPr wrap="square" rtlCol="0">
            <a:spAutoFit/>
          </a:bodyPr>
          <a:lstStyle/>
          <a:p>
            <a:endParaRPr lang="en-US" sz="1200"/>
          </a:p>
        </p:txBody>
      </p:sp>
    </p:spTree>
    <p:extLst>
      <p:ext uri="{BB962C8B-B14F-4D97-AF65-F5344CB8AC3E}">
        <p14:creationId xmlns:p14="http://schemas.microsoft.com/office/powerpoint/2010/main" val="8208936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50428A-A0FE-4718-BB52-1A3BDBF51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F428E7C-CF72-4177-B907-662EDCB35B0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884544" y="2265762"/>
            <a:ext cx="6329167" cy="2547872"/>
            <a:chOff x="-2412483" y="5117355"/>
            <a:chExt cx="4342728" cy="1748210"/>
          </a:xfrm>
        </p:grpSpPr>
        <p:sp>
          <p:nvSpPr>
            <p:cNvPr id="11" name="Isosceles Triangle 10">
              <a:extLst>
                <a:ext uri="{FF2B5EF4-FFF2-40B4-BE49-F238E27FC236}">
                  <a16:creationId xmlns:a16="http://schemas.microsoft.com/office/drawing/2014/main" id="{E2C38613-1CC6-42DF-9D5B-1C3CFF915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6174"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FA88567F-0B25-4895-A6DF-304638BE5B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12483" y="6202815"/>
              <a:ext cx="1325500" cy="66275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4B7A2B20-C280-41CF-965D-FA68DA2BD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83073" y="-1094168"/>
            <a:ext cx="4864676" cy="3807333"/>
          </a:xfrm>
          <a:custGeom>
            <a:avLst/>
            <a:gdLst>
              <a:gd name="connsiteX0" fmla="*/ 0 w 4864676"/>
              <a:gd name="connsiteY0" fmla="*/ 3191201 h 3807333"/>
              <a:gd name="connsiteX1" fmla="*/ 3191202 w 4864676"/>
              <a:gd name="connsiteY1" fmla="*/ 0 h 3807333"/>
              <a:gd name="connsiteX2" fmla="*/ 4864676 w 4864676"/>
              <a:gd name="connsiteY2" fmla="*/ 1673474 h 3807333"/>
              <a:gd name="connsiteX3" fmla="*/ 4864676 w 4864676"/>
              <a:gd name="connsiteY3" fmla="*/ 3807333 h 3807333"/>
              <a:gd name="connsiteX4" fmla="*/ 0 w 4864676"/>
              <a:gd name="connsiteY4" fmla="*/ 3807333 h 3807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4676" h="3807333">
                <a:moveTo>
                  <a:pt x="0" y="3191201"/>
                </a:moveTo>
                <a:lnTo>
                  <a:pt x="3191202" y="0"/>
                </a:lnTo>
                <a:lnTo>
                  <a:pt x="4864676" y="1673474"/>
                </a:lnTo>
                <a:lnTo>
                  <a:pt x="4864676" y="3807333"/>
                </a:lnTo>
                <a:lnTo>
                  <a:pt x="0" y="380733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F218E6-E246-4EBB-BA8D-DB65AB59A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3537" y="3632636"/>
            <a:ext cx="1185708" cy="1185708"/>
          </a:xfrm>
          <a:custGeom>
            <a:avLst/>
            <a:gdLst>
              <a:gd name="connsiteX0" fmla="*/ 0 w 1185708"/>
              <a:gd name="connsiteY0" fmla="*/ 0 h 1185708"/>
              <a:gd name="connsiteX1" fmla="*/ 454971 w 1185708"/>
              <a:gd name="connsiteY1" fmla="*/ 0 h 1185708"/>
              <a:gd name="connsiteX2" fmla="*/ 1185708 w 1185708"/>
              <a:gd name="connsiteY2" fmla="*/ 730737 h 1185708"/>
              <a:gd name="connsiteX3" fmla="*/ 1185708 w 1185708"/>
              <a:gd name="connsiteY3" fmla="*/ 1185708 h 1185708"/>
              <a:gd name="connsiteX4" fmla="*/ 0 w 1185708"/>
              <a:gd name="connsiteY4" fmla="*/ 1185708 h 1185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708" h="1185708">
                <a:moveTo>
                  <a:pt x="0" y="0"/>
                </a:moveTo>
                <a:lnTo>
                  <a:pt x="454971" y="0"/>
                </a:lnTo>
                <a:lnTo>
                  <a:pt x="1185708" y="730737"/>
                </a:lnTo>
                <a:lnTo>
                  <a:pt x="1185708" y="1185708"/>
                </a:lnTo>
                <a:lnTo>
                  <a:pt x="0" y="1185708"/>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3B9D26D-939B-4838-886B-07E227F3A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303927" y="5624986"/>
            <a:ext cx="989294" cy="98929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4816AD-26D3-4C16-8CD2-0AE877FBA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2" y="-723949"/>
            <a:ext cx="5389379" cy="5389379"/>
          </a:xfrm>
          <a:custGeom>
            <a:avLst/>
            <a:gdLst>
              <a:gd name="connsiteX0" fmla="*/ 0 w 5389379"/>
              <a:gd name="connsiteY0" fmla="*/ 2602331 h 5389379"/>
              <a:gd name="connsiteX1" fmla="*/ 2602331 w 5389379"/>
              <a:gd name="connsiteY1" fmla="*/ 0 h 5389379"/>
              <a:gd name="connsiteX2" fmla="*/ 5389379 w 5389379"/>
              <a:gd name="connsiteY2" fmla="*/ 0 h 5389379"/>
              <a:gd name="connsiteX3" fmla="*/ 5389379 w 5389379"/>
              <a:gd name="connsiteY3" fmla="*/ 5389379 h 5389379"/>
              <a:gd name="connsiteX4" fmla="*/ 0 w 5389379"/>
              <a:gd name="connsiteY4" fmla="*/ 5389379 h 538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9379" h="5389379">
                <a:moveTo>
                  <a:pt x="0" y="2602331"/>
                </a:moveTo>
                <a:lnTo>
                  <a:pt x="2602331" y="0"/>
                </a:lnTo>
                <a:lnTo>
                  <a:pt x="5389379" y="0"/>
                </a:lnTo>
                <a:lnTo>
                  <a:pt x="5389379" y="5389379"/>
                </a:lnTo>
                <a:lnTo>
                  <a:pt x="0" y="53893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E8D59687-D504-45A2-80D9-AA0E01BCFF6C}"/>
              </a:ext>
            </a:extLst>
          </p:cNvPr>
          <p:cNvPicPr>
            <a:picLocks noChangeAspect="1"/>
          </p:cNvPicPr>
          <p:nvPr/>
        </p:nvPicPr>
        <p:blipFill rotWithShape="1">
          <a:blip r:embed="rId3">
            <a:alphaModFix amt="30000"/>
          </a:blip>
          <a:srcRect l="1129"/>
          <a:stretch/>
        </p:blipFill>
        <p:spPr>
          <a:xfrm>
            <a:off x="2285136" y="-46584"/>
            <a:ext cx="7621733" cy="5781597"/>
          </a:xfrm>
          <a:custGeom>
            <a:avLst/>
            <a:gdLst>
              <a:gd name="connsiteX0" fmla="*/ 1970741 w 7621733"/>
              <a:gd name="connsiteY0" fmla="*/ 0 h 5781607"/>
              <a:gd name="connsiteX1" fmla="*/ 5650993 w 7621733"/>
              <a:gd name="connsiteY1" fmla="*/ 0 h 5781607"/>
              <a:gd name="connsiteX2" fmla="*/ 7621733 w 7621733"/>
              <a:gd name="connsiteY2" fmla="*/ 1970741 h 5781607"/>
              <a:gd name="connsiteX3" fmla="*/ 3810867 w 7621733"/>
              <a:gd name="connsiteY3" fmla="*/ 5781607 h 5781607"/>
              <a:gd name="connsiteX4" fmla="*/ 0 w 7621733"/>
              <a:gd name="connsiteY4" fmla="*/ 1970741 h 578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1733" h="5781607">
                <a:moveTo>
                  <a:pt x="1970741" y="0"/>
                </a:moveTo>
                <a:lnTo>
                  <a:pt x="5650993" y="0"/>
                </a:lnTo>
                <a:lnTo>
                  <a:pt x="7621733" y="1970741"/>
                </a:lnTo>
                <a:lnTo>
                  <a:pt x="3810867" y="5781607"/>
                </a:lnTo>
                <a:lnTo>
                  <a:pt x="0" y="1970741"/>
                </a:lnTo>
                <a:close/>
              </a:path>
            </a:pathLst>
          </a:custGeom>
        </p:spPr>
      </p:pic>
      <p:sp>
        <p:nvSpPr>
          <p:cNvPr id="22" name="Freeform: Shape 21">
            <a:extLst>
              <a:ext uri="{FF2B5EF4-FFF2-40B4-BE49-F238E27FC236}">
                <a16:creationId xmlns:a16="http://schemas.microsoft.com/office/drawing/2014/main" id="{449E75B4-6C35-495B-850B-28CDE6E39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4" y="-1424977"/>
            <a:ext cx="6791435" cy="6791435"/>
          </a:xfrm>
          <a:custGeom>
            <a:avLst/>
            <a:gdLst>
              <a:gd name="connsiteX0" fmla="*/ 0 w 6791435"/>
              <a:gd name="connsiteY0" fmla="*/ 4004387 h 6791435"/>
              <a:gd name="connsiteX1" fmla="*/ 81158 w 6791435"/>
              <a:gd name="connsiteY1" fmla="*/ 3923229 h 6791435"/>
              <a:gd name="connsiteX2" fmla="*/ 81158 w 6791435"/>
              <a:gd name="connsiteY2" fmla="*/ 6710277 h 6791435"/>
              <a:gd name="connsiteX3" fmla="*/ 6710277 w 6791435"/>
              <a:gd name="connsiteY3" fmla="*/ 6710277 h 6791435"/>
              <a:gd name="connsiteX4" fmla="*/ 6710277 w 6791435"/>
              <a:gd name="connsiteY4" fmla="*/ 81158 h 6791435"/>
              <a:gd name="connsiteX5" fmla="*/ 3923229 w 6791435"/>
              <a:gd name="connsiteY5" fmla="*/ 81158 h 6791435"/>
              <a:gd name="connsiteX6" fmla="*/ 4004387 w 6791435"/>
              <a:gd name="connsiteY6" fmla="*/ 0 h 6791435"/>
              <a:gd name="connsiteX7" fmla="*/ 6791435 w 6791435"/>
              <a:gd name="connsiteY7" fmla="*/ 0 h 6791435"/>
              <a:gd name="connsiteX8" fmla="*/ 6791435 w 6791435"/>
              <a:gd name="connsiteY8" fmla="*/ 6791435 h 6791435"/>
              <a:gd name="connsiteX9" fmla="*/ 0 w 6791435"/>
              <a:gd name="connsiteY9"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91435" h="6791435">
                <a:moveTo>
                  <a:pt x="0" y="4004387"/>
                </a:moveTo>
                <a:lnTo>
                  <a:pt x="81158" y="3923229"/>
                </a:lnTo>
                <a:lnTo>
                  <a:pt x="81158" y="6710277"/>
                </a:lnTo>
                <a:lnTo>
                  <a:pt x="6710277" y="6710277"/>
                </a:lnTo>
                <a:lnTo>
                  <a:pt x="6710277" y="81158"/>
                </a:lnTo>
                <a:lnTo>
                  <a:pt x="3923229" y="81158"/>
                </a:lnTo>
                <a:lnTo>
                  <a:pt x="4004387" y="0"/>
                </a:lnTo>
                <a:lnTo>
                  <a:pt x="6791435" y="0"/>
                </a:lnTo>
                <a:lnTo>
                  <a:pt x="679143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4" name="Isosceles Triangle 23">
            <a:extLst>
              <a:ext uri="{FF2B5EF4-FFF2-40B4-BE49-F238E27FC236}">
                <a16:creationId xmlns:a16="http://schemas.microsoft.com/office/drawing/2014/main" id="{0EB2D58A-B2F2-4B07-9595-4FED1037FF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67461" y="5398157"/>
            <a:ext cx="2934814" cy="146740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EB95C3F-0968-4E23-80BD-35CE22E83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95580" y="5117355"/>
            <a:ext cx="3496419" cy="1748210"/>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16E9C92B-1893-4BFE-B7CF-905EB3F87D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9271" y="5949259"/>
            <a:ext cx="1832612" cy="916306"/>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3DE29B6D-FD2B-4C3C-9D0A-F996623F1904}"/>
              </a:ext>
            </a:extLst>
          </p:cNvPr>
          <p:cNvSpPr txBox="1">
            <a:spLocks/>
          </p:cNvSpPr>
          <p:nvPr/>
        </p:nvSpPr>
        <p:spPr>
          <a:xfrm>
            <a:off x="3146047" y="668012"/>
            <a:ext cx="5782716" cy="3033578"/>
          </a:xfrm>
          <a:prstGeom prst="rect">
            <a:avLst/>
          </a:prstGeom>
          <a:noFill/>
        </p:spPr>
        <p:txBody>
          <a:bodyPr vert="horz" lIns="91440" tIns="45720" rIns="91440" bIns="45720" rtlCol="0" anchor="ctr">
            <a:normAutofit/>
          </a:bodyPr>
          <a:lstStyle>
            <a:lvl1pPr algn="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gn="ctr"/>
            <a:r>
              <a:rPr lang="en-US" sz="4400"/>
              <a:t>Q&amp;A;</a:t>
            </a:r>
            <a:br>
              <a:rPr lang="en-US" sz="4400"/>
            </a:br>
            <a:r>
              <a:rPr lang="en-US" sz="4400"/>
              <a:t> Discussion of Next Steps</a:t>
            </a:r>
          </a:p>
        </p:txBody>
      </p:sp>
    </p:spTree>
    <p:extLst>
      <p:ext uri="{BB962C8B-B14F-4D97-AF65-F5344CB8AC3E}">
        <p14:creationId xmlns:p14="http://schemas.microsoft.com/office/powerpoint/2010/main" val="2052328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Background Fill">
            <a:extLst>
              <a:ext uri="{FF2B5EF4-FFF2-40B4-BE49-F238E27FC236}">
                <a16:creationId xmlns:a16="http://schemas.microsoft.com/office/drawing/2014/main" id="{3C915414-2809-4735-A560-0D5FE66700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076"/>
            <a:ext cx="12188952" cy="6858000"/>
          </a:xfrm>
          <a:prstGeom prst="rect">
            <a:avLst/>
          </a:prstGeom>
          <a:solidFill>
            <a:schemeClr val="bg1">
              <a:lumMod val="95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id">
            <a:extLst>
              <a:ext uri="{FF2B5EF4-FFF2-40B4-BE49-F238E27FC236}">
                <a16:creationId xmlns:a16="http://schemas.microsoft.com/office/drawing/2014/main" id="{24413201-85BF-4680-A7D4-10CDBD0356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038471" cy="6858000"/>
            <a:chOff x="0" y="-12406"/>
            <a:chExt cx="12038471" cy="6858000"/>
          </a:xfrm>
        </p:grpSpPr>
        <p:cxnSp>
          <p:nvCxnSpPr>
            <p:cNvPr id="26" name="Straight Connector 25">
              <a:extLst>
                <a:ext uri="{FF2B5EF4-FFF2-40B4-BE49-F238E27FC236}">
                  <a16:creationId xmlns:a16="http://schemas.microsoft.com/office/drawing/2014/main" id="{1F819D8C-C8E5-4336-9882-79FBF65551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7D732480-09E4-401A-B2D9-E6C662FBCA2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719781"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87D8355C-E417-4D36-91FF-2CC1E1FE9F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72683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6ADF7267-EAAE-43CE-ACEF-608328FB17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25"/>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0" name="Straight Connector 29">
              <a:extLst>
                <a:ext uri="{FF2B5EF4-FFF2-40B4-BE49-F238E27FC236}">
                  <a16:creationId xmlns:a16="http://schemas.microsoft.com/office/drawing/2014/main" id="{54C901E2-0CDB-4316-B262-3B9E68F335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7294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D8F6D31A-084C-4F10-9A8F-A9645DFB71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6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E38E09F0-F130-45B5-B0AF-7EF3F0172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684395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3" name="Straight Connector 32">
              <a:extLst>
                <a:ext uri="{FF2B5EF4-FFF2-40B4-BE49-F238E27FC236}">
                  <a16:creationId xmlns:a16="http://schemas.microsoft.com/office/drawing/2014/main" id="{569330E2-17DA-4F0D-B377-6E4499C79A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131209"/>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4" name="Straight Connector 33">
              <a:extLst>
                <a:ext uri="{FF2B5EF4-FFF2-40B4-BE49-F238E27FC236}">
                  <a16:creationId xmlns:a16="http://schemas.microsoft.com/office/drawing/2014/main" id="{A3192707-5744-4C77-8CD6-D682F90800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2089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E367A44A-5DD0-43B5-B6DB-1CA3BC5AF0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422784"/>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6" name="Straight Connector 35">
              <a:extLst>
                <a:ext uri="{FF2B5EF4-FFF2-40B4-BE49-F238E27FC236}">
                  <a16:creationId xmlns:a16="http://schemas.microsoft.com/office/drawing/2014/main" id="{280809D1-164B-4A0C-84BB-2AC46F3BDE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1832198"/>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E379EC94-3698-4695-8CE7-61DBDF5EE65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3538773"/>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8755B95C-6A71-4D4F-8F48-B21F893E6F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0" y="5240042"/>
              <a:ext cx="12038471" cy="0"/>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39" name="Straight Connector 38">
              <a:extLst>
                <a:ext uri="{FF2B5EF4-FFF2-40B4-BE49-F238E27FC236}">
                  <a16:creationId xmlns:a16="http://schemas.microsoft.com/office/drawing/2014/main" id="{6099C53A-E394-462E-BF63-1639A8E283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828837"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9AC427FF-C3BE-45A0-9FB1-A6A4C8C4CD8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439563"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2B15D91A-BF52-4704-8F6B-A7C4746181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59344"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2" name="Straight Connector 41">
              <a:extLst>
                <a:ext uri="{FF2B5EF4-FFF2-40B4-BE49-F238E27FC236}">
                  <a16:creationId xmlns:a16="http://schemas.microsoft.com/office/drawing/2014/main" id="{1D9241FD-0E0D-409B-A2AF-8F06ACB7577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79125"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F8B3D884-11F6-4FF3-82C2-1C2311451C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59890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4" name="Straight Connector 43">
              <a:extLst>
                <a:ext uri="{FF2B5EF4-FFF2-40B4-BE49-F238E27FC236}">
                  <a16:creationId xmlns:a16="http://schemas.microsoft.com/office/drawing/2014/main" id="{A15AB342-981A-44B4-846D-B0B2394ACF0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038471"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872C80E7-0A00-4063-BEE2-6B6B446A4A7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318688" y="-25"/>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CDDFAF9B-F940-4E8C-905E-31851E6E716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54926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DE75405B-4987-4ED0-838B-B550E11C50A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72269" y="1609"/>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8" name="Straight Connector 47">
              <a:extLst>
                <a:ext uri="{FF2B5EF4-FFF2-40B4-BE49-F238E27FC236}">
                  <a16:creationId xmlns:a16="http://schemas.microsoft.com/office/drawing/2014/main" id="{2D23C412-06C7-4364-B5C1-6492A9D36BC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990113"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3E558B2C-BA31-4EF6-AA51-34C38C4FAC1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71578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0" name="Straight Connector 49">
              <a:extLst>
                <a:ext uri="{FF2B5EF4-FFF2-40B4-BE49-F238E27FC236}">
                  <a16:creationId xmlns:a16="http://schemas.microsoft.com/office/drawing/2014/main" id="{49BF6B7B-33CA-48B1-A1DC-E4917FB89D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435730"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1" name="Straight Connector 50">
              <a:extLst>
                <a:ext uri="{FF2B5EF4-FFF2-40B4-BE49-F238E27FC236}">
                  <a16:creationId xmlns:a16="http://schemas.microsoft.com/office/drawing/2014/main" id="{B91E8E40-9C42-4E16-980F-D9B38872F3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4293" y="-5330"/>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6B7E3690-D803-4CC7-BA93-B51ACF040F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4177" y="-12406"/>
              <a:ext cx="0" cy="6843985"/>
            </a:xfrm>
            <a:prstGeom prst="line">
              <a:avLst/>
            </a:prstGeom>
            <a:ln w="19050">
              <a:solidFill>
                <a:schemeClr val="bg1"/>
              </a:solidFill>
            </a:ln>
          </p:spPr>
          <p:style>
            <a:lnRef idx="1">
              <a:schemeClr val="accent2"/>
            </a:lnRef>
            <a:fillRef idx="0">
              <a:schemeClr val="accent2"/>
            </a:fillRef>
            <a:effectRef idx="0">
              <a:schemeClr val="accent2"/>
            </a:effectRef>
            <a:fontRef idx="minor">
              <a:schemeClr val="tx1"/>
            </a:fontRef>
          </p:style>
        </p:cxnSp>
      </p:grpSp>
      <p:cxnSp>
        <p:nvCxnSpPr>
          <p:cNvPr id="54" name="Straight Connector 53">
            <a:extLst>
              <a:ext uri="{FF2B5EF4-FFF2-40B4-BE49-F238E27FC236}">
                <a16:creationId xmlns:a16="http://schemas.microsoft.com/office/drawing/2014/main" id="{90CA228F-98DF-49C4-9649-32D7199CC7A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0800" y="1141470"/>
            <a:ext cx="4413319" cy="0"/>
          </a:xfrm>
          <a:prstGeom prst="line">
            <a:avLst/>
          </a:prstGeom>
          <a:ln w="50800" cap="sq">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1E370F4-6FE2-45A6-AC8E-CCB1A8AE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7888" y="160818"/>
            <a:ext cx="5079783" cy="3267432"/>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p:cNvSpPr>
            <a:spLocks noGrp="1"/>
          </p:cNvSpPr>
          <p:nvPr>
            <p:ph type="subTitle" idx="1"/>
          </p:nvPr>
        </p:nvSpPr>
        <p:spPr>
          <a:xfrm>
            <a:off x="5552820" y="300251"/>
            <a:ext cx="4640744" cy="3026107"/>
          </a:xfrm>
        </p:spPr>
        <p:txBody>
          <a:bodyPr anchor="ctr">
            <a:normAutofit/>
          </a:bodyPr>
          <a:lstStyle/>
          <a:p>
            <a:r>
              <a:rPr lang="en-US" b="1" i="1">
                <a:latin typeface="Bradley Hand ITC" panose="03070402050302030203" pitchFamily="66" charset="0"/>
              </a:rPr>
              <a:t>Transform a marketing cost center into a profit hub</a:t>
            </a:r>
            <a:endParaRPr lang="en-US" b="1" spc="300">
              <a:latin typeface="Bradley Hand ITC" panose="03070402050302030203" pitchFamily="66" charset="0"/>
              <a:ea typeface="+mj-ea"/>
              <a:cs typeface="+mj-cs"/>
            </a:endParaRPr>
          </a:p>
        </p:txBody>
      </p:sp>
      <p:sp>
        <p:nvSpPr>
          <p:cNvPr id="58" name="Color">
            <a:extLst>
              <a:ext uri="{FF2B5EF4-FFF2-40B4-BE49-F238E27FC236}">
                <a16:creationId xmlns:a16="http://schemas.microsoft.com/office/drawing/2014/main" id="{D665D759-2DF8-4D47-8386-4BA28901A7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7704" y="147451"/>
            <a:ext cx="685800" cy="6586489"/>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pic>
        <p:nvPicPr>
          <p:cNvPr id="7" name="Picture 6">
            <a:extLst>
              <a:ext uri="{FF2B5EF4-FFF2-40B4-BE49-F238E27FC236}">
                <a16:creationId xmlns:a16="http://schemas.microsoft.com/office/drawing/2014/main" id="{2B194860-3026-42EA-B89A-B5788BFFFBD9}"/>
              </a:ext>
            </a:extLst>
          </p:cNvPr>
          <p:cNvPicPr>
            <a:picLocks noChangeAspect="1"/>
          </p:cNvPicPr>
          <p:nvPr/>
        </p:nvPicPr>
        <p:blipFill>
          <a:blip r:embed="rId3"/>
          <a:stretch>
            <a:fillRect/>
          </a:stretch>
        </p:blipFill>
        <p:spPr>
          <a:xfrm>
            <a:off x="706584" y="3565194"/>
            <a:ext cx="4111519" cy="316861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7889" y="3556092"/>
            <a:ext cx="5072560" cy="1940253"/>
          </a:xfrm>
          <a:prstGeom prst="rect">
            <a:avLst/>
          </a:prstGeom>
        </p:spPr>
      </p:pic>
      <p:sp>
        <p:nvSpPr>
          <p:cNvPr id="18" name="Rectangle 17"/>
          <p:cNvSpPr/>
          <p:nvPr/>
        </p:nvSpPr>
        <p:spPr>
          <a:xfrm>
            <a:off x="19345" y="5359644"/>
            <a:ext cx="12192000" cy="113284"/>
          </a:xfrm>
          <a:prstGeom prst="rect">
            <a:avLst/>
          </a:prstGeom>
          <a:solidFill>
            <a:schemeClr val="bg1">
              <a:lumMod val="8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F6ACC34A-ED1B-4B5A-B05F-43A80F7E6C79}"/>
              </a:ext>
            </a:extLst>
          </p:cNvPr>
          <p:cNvSpPr txBox="1">
            <a:spLocks/>
          </p:cNvSpPr>
          <p:nvPr/>
        </p:nvSpPr>
        <p:spPr>
          <a:xfrm>
            <a:off x="6494454" y="5585565"/>
            <a:ext cx="3029303" cy="815122"/>
          </a:xfrm>
          <a:prstGeom prst="rect">
            <a:avLst/>
          </a:prstGeom>
          <a:solidFill>
            <a:srgbClr val="CCD163"/>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nSpc>
                <a:spcPct val="150000"/>
              </a:lnSpc>
              <a:spcBef>
                <a:spcPts val="0"/>
              </a:spcBef>
              <a:spcAft>
                <a:spcPts val="600"/>
              </a:spcAft>
            </a:pPr>
            <a:r>
              <a:rPr lang="en-US" sz="1300" b="1" i="1">
                <a:solidFill>
                  <a:srgbClr val="C00000"/>
                </a:solidFill>
                <a:latin typeface="Century Gothic" panose="020B0502020202020204" pitchFamily="34" charset="0"/>
              </a:rPr>
              <a:t>[Sales Rep Name]  </a:t>
            </a:r>
          </a:p>
          <a:p>
            <a:pPr>
              <a:lnSpc>
                <a:spcPct val="150000"/>
              </a:lnSpc>
              <a:spcBef>
                <a:spcPts val="0"/>
              </a:spcBef>
              <a:spcAft>
                <a:spcPts val="600"/>
              </a:spcAft>
            </a:pPr>
            <a:r>
              <a:rPr lang="en-US" sz="1300" b="1" i="1">
                <a:solidFill>
                  <a:srgbClr val="C00000"/>
                </a:solidFill>
                <a:latin typeface="Century Gothic" panose="020B0502020202020204" pitchFamily="34" charset="0"/>
              </a:rPr>
              <a:t>[Sales Rep Contact Info]   </a:t>
            </a:r>
          </a:p>
        </p:txBody>
      </p:sp>
      <p:sp>
        <p:nvSpPr>
          <p:cNvPr id="53" name="Title 3">
            <a:extLst>
              <a:ext uri="{FF2B5EF4-FFF2-40B4-BE49-F238E27FC236}">
                <a16:creationId xmlns:a16="http://schemas.microsoft.com/office/drawing/2014/main" id="{BAA5CA0E-040C-483E-AFBB-BF63487EA100}"/>
              </a:ext>
            </a:extLst>
          </p:cNvPr>
          <p:cNvSpPr txBox="1">
            <a:spLocks/>
          </p:cNvSpPr>
          <p:nvPr/>
        </p:nvSpPr>
        <p:spPr>
          <a:xfrm>
            <a:off x="629641" y="1359265"/>
            <a:ext cx="4564478" cy="206177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lang="en-US" sz="6000" b="1" kern="1200" spc="300">
                <a:solidFill>
                  <a:srgbClr val="CCD163"/>
                </a:solidFill>
                <a:effectLst>
                  <a:outerShdw blurRad="38100" dist="38100" dir="2700000" algn="tl">
                    <a:srgbClr val="000000">
                      <a:alpha val="43137"/>
                    </a:srgbClr>
                  </a:outerShdw>
                </a:effectLst>
                <a:latin typeface="Century Gothic" panose="020B0502020202020204" pitchFamily="34" charset="0"/>
                <a:ea typeface="+mj-ea"/>
                <a:cs typeface="+mj-cs"/>
              </a:defRPr>
            </a:lvl1pPr>
          </a:lstStyle>
          <a:p>
            <a:pPr>
              <a:lnSpc>
                <a:spcPct val="100000"/>
              </a:lnSpc>
            </a:pPr>
            <a:r>
              <a:rPr lang="en-US" sz="3200"/>
              <a:t>Growing Customer Relationships with Personalized Experiences</a:t>
            </a:r>
            <a:br>
              <a:rPr lang="en-US" sz="3200"/>
            </a:br>
            <a:endParaRPr lang="en-US" sz="3200" i="1">
              <a:ea typeface="+mn-ea"/>
              <a:cs typeface="+mn-cs"/>
            </a:endParaRPr>
          </a:p>
        </p:txBody>
      </p:sp>
    </p:spTree>
    <p:extLst>
      <p:ext uri="{BB962C8B-B14F-4D97-AF65-F5344CB8AC3E}">
        <p14:creationId xmlns:p14="http://schemas.microsoft.com/office/powerpoint/2010/main" val="381842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14525-1D3F-48F7-8C4E-E5E066C5D3FA}"/>
              </a:ext>
            </a:extLst>
          </p:cNvPr>
          <p:cNvSpPr>
            <a:spLocks noGrp="1"/>
          </p:cNvSpPr>
          <p:nvPr>
            <p:ph type="title"/>
          </p:nvPr>
        </p:nvSpPr>
        <p:spPr>
          <a:xfrm>
            <a:off x="6746628" y="1783959"/>
            <a:ext cx="4645250" cy="2889114"/>
          </a:xfrm>
        </p:spPr>
        <p:txBody>
          <a:bodyPr vert="horz" lIns="91440" tIns="45720" rIns="91440" bIns="45720" rtlCol="0" anchor="b">
            <a:normAutofit/>
          </a:bodyPr>
          <a:lstStyle/>
          <a:p>
            <a:pPr algn="l"/>
            <a:r>
              <a:rPr lang="en-US" sz="6000"/>
              <a:t>Industry Dynamics</a:t>
            </a:r>
          </a:p>
        </p:txBody>
      </p:sp>
      <p:sp>
        <p:nvSpPr>
          <p:cNvPr id="71" name="Freeform: Shape 7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Low-angle Shot of High-rise Building">
            <a:extLst>
              <a:ext uri="{FF2B5EF4-FFF2-40B4-BE49-F238E27FC236}">
                <a16:creationId xmlns:a16="http://schemas.microsoft.com/office/drawing/2014/main" id="{6F0DC1B4-ABC0-4602-AE4E-26B886E7C06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l="18767" r="22598" b="-1"/>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44620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6"/>
          <p:cNvPicPr>
            <a:picLocks noGrp="1" noChangeAspect="1"/>
          </p:cNvPicPr>
          <p:nvPr>
            <p:ph idx="1"/>
          </p:nvPr>
        </p:nvPicPr>
        <p:blipFill rotWithShape="1">
          <a:blip r:embed="rId3"/>
          <a:srcRect b="14715"/>
          <a:stretch/>
        </p:blipFill>
        <p:spPr>
          <a:xfrm>
            <a:off x="-64135" y="-139700"/>
            <a:ext cx="12252960" cy="6997700"/>
          </a:xfrm>
          <a:prstGeom prst="rect">
            <a:avLst/>
          </a:prstGeom>
        </p:spPr>
      </p:pic>
      <p:sp>
        <p:nvSpPr>
          <p:cNvPr id="4" name="Title 1"/>
          <p:cNvSpPr txBox="1">
            <a:spLocks/>
          </p:cNvSpPr>
          <p:nvPr/>
        </p:nvSpPr>
        <p:spPr>
          <a:xfrm>
            <a:off x="-64135" y="1892968"/>
            <a:ext cx="12252960" cy="4549885"/>
          </a:xfrm>
          <a:prstGeom prst="rect">
            <a:avLst/>
          </a:prstGeom>
          <a:gradFill flip="none" rotWithShape="1">
            <a:gsLst>
              <a:gs pos="0">
                <a:schemeClr val="bg1">
                  <a:alpha val="91000"/>
                </a:schemeClr>
              </a:gs>
              <a:gs pos="50000">
                <a:schemeClr val="accent3">
                  <a:lumMod val="20000"/>
                  <a:lumOff val="80000"/>
                  <a:alpha val="87000"/>
                </a:schemeClr>
              </a:gs>
              <a:gs pos="100000">
                <a:srgbClr val="FFFFCC">
                  <a:shade val="100000"/>
                  <a:satMod val="115000"/>
                  <a:alpha val="82000"/>
                </a:srgbClr>
              </a:gs>
            </a:gsLst>
            <a:lin ang="5400000" scaled="1"/>
            <a:tileRect/>
          </a:gradFill>
        </p:spPr>
        <p:txBody>
          <a:bodyPr vert="horz" lIns="91416" tIns="45708" rIns="91416" bIns="4570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399" b="1" u="sng" cap="small">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endParaRPr lang="en-US" sz="4399" b="1" u="sng" cap="small">
              <a:solidFill>
                <a:srgbClr val="CCFF33"/>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a:p>
            <a:pPr algn="ctr"/>
            <a:r>
              <a:rPr lang="en-US" sz="4399" b="1" u="sng" cap="sma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FACT:</a:t>
            </a:r>
            <a:r>
              <a:rPr lang="en-US" sz="4399" b="1" cap="small">
                <a:solidFill>
                  <a:srgbClr val="FF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 </a:t>
            </a:r>
          </a:p>
          <a:p>
            <a:pPr algn="ctr"/>
            <a:r>
              <a:rPr lang="en-US" sz="4000" b="1" cap="small">
                <a:solidFill>
                  <a:srgbClr val="C00000"/>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rPr>
              <a:t>Digital is Driving a Transformation in Banking </a:t>
            </a:r>
          </a:p>
        </p:txBody>
      </p:sp>
      <p:grpSp>
        <p:nvGrpSpPr>
          <p:cNvPr id="5" name="Group 4"/>
          <p:cNvGrpSpPr/>
          <p:nvPr/>
        </p:nvGrpSpPr>
        <p:grpSpPr>
          <a:xfrm>
            <a:off x="429396" y="2161257"/>
            <a:ext cx="11247120" cy="1651374"/>
            <a:chOff x="429396" y="2161257"/>
            <a:chExt cx="11384818" cy="1651374"/>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396" y="2878009"/>
              <a:ext cx="1828800" cy="7118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196" y="2200149"/>
              <a:ext cx="1828800" cy="61950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392" y="2583255"/>
              <a:ext cx="1188720" cy="116254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71014" y="2198418"/>
              <a:ext cx="1828800" cy="48577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5414" y="2161257"/>
              <a:ext cx="1828800" cy="348645"/>
            </a:xfrm>
            <a:prstGeom prst="rect">
              <a:avLst/>
            </a:prstGeom>
          </p:spPr>
        </p:pic>
        <p:pic>
          <p:nvPicPr>
            <p:cNvPr id="11" name="Picture 10"/>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8392704" y="2441305"/>
              <a:ext cx="1828800" cy="1371326"/>
            </a:xfrm>
            <a:prstGeom prst="rect">
              <a:avLst/>
            </a:prstGeom>
          </p:spPr>
        </p:pic>
      </p:grpSp>
    </p:spTree>
    <p:extLst>
      <p:ext uri="{BB962C8B-B14F-4D97-AF65-F5344CB8AC3E}">
        <p14:creationId xmlns:p14="http://schemas.microsoft.com/office/powerpoint/2010/main" val="9556601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email">
            <a:lum bright="70000" contrast="-70000"/>
            <a:extLst>
              <a:ext uri="{28A0092B-C50C-407E-A947-70E740481C1C}">
                <a14:useLocalDpi xmlns:a14="http://schemas.microsoft.com/office/drawing/2010/main" val="0"/>
              </a:ext>
            </a:extLst>
          </a:blip>
          <a:srcRect/>
          <a:stretch/>
        </p:blipFill>
        <p:spPr>
          <a:xfrm>
            <a:off x="-153255" y="-29260"/>
            <a:ext cx="12341185" cy="6856214"/>
          </a:xfrm>
          <a:prstGeom prst="rect">
            <a:avLst/>
          </a:prstGeom>
        </p:spPr>
      </p:pic>
      <p:sp>
        <p:nvSpPr>
          <p:cNvPr id="4" name="Title 1"/>
          <p:cNvSpPr txBox="1">
            <a:spLocks/>
          </p:cNvSpPr>
          <p:nvPr/>
        </p:nvSpPr>
        <p:spPr>
          <a:xfrm>
            <a:off x="5402195" y="5704657"/>
            <a:ext cx="6598314" cy="719340"/>
          </a:xfrm>
          <a:prstGeom prst="rect">
            <a:avLst/>
          </a:prstGeom>
        </p:spPr>
        <p:txBody>
          <a:bodyPr/>
          <a:lstStyle>
            <a:lvl1pPr algn="l" rtl="0" eaLnBrk="1" latinLnBrk="0" hangingPunct="1">
              <a:spcBef>
                <a:spcPct val="0"/>
              </a:spcBef>
              <a:buNone/>
              <a:defRPr kumimoji="0" sz="4000" kern="1200" spc="-100" baseline="0">
                <a:solidFill>
                  <a:schemeClr val="tx2">
                    <a:satMod val="200000"/>
                  </a:schemeClr>
                </a:solidFill>
                <a:latin typeface="Rockwell" panose="02060603020205020403" pitchFamily="18" charset="0"/>
                <a:ea typeface="+mj-ea"/>
                <a:cs typeface="+mj-cs"/>
              </a:defRPr>
            </a:lvl1pPr>
            <a:extLst/>
          </a:lstStyle>
          <a:p>
            <a:endParaRPr lang="en-US" sz="3199" b="1" cap="small">
              <a:solidFill>
                <a:srgbClr val="E5F76B"/>
              </a:solidFill>
              <a:effectLst>
                <a:outerShdw blurRad="38100" dist="38100" dir="2700000" algn="tl">
                  <a:srgbClr val="000000">
                    <a:alpha val="43137"/>
                  </a:srgbClr>
                </a:outerShdw>
              </a:effectLst>
              <a:latin typeface="Gisha" panose="020B0502040204020203" pitchFamily="34" charset="-79"/>
              <a:cs typeface="Gisha" panose="020B0502040204020203" pitchFamily="34" charset="-79"/>
            </a:endParaRPr>
          </a:p>
        </p:txBody>
      </p:sp>
      <p:sp>
        <p:nvSpPr>
          <p:cNvPr id="5" name="TextBox 4"/>
          <p:cNvSpPr txBox="1"/>
          <p:nvPr/>
        </p:nvSpPr>
        <p:spPr>
          <a:xfrm>
            <a:off x="-153256" y="409121"/>
            <a:ext cx="12341185" cy="615553"/>
          </a:xfrm>
          <a:prstGeom prst="rect">
            <a:avLst/>
          </a:prstGeom>
          <a:gradFill flip="none" rotWithShape="1">
            <a:gsLst>
              <a:gs pos="0">
                <a:srgbClr val="E65D00">
                  <a:shade val="30000"/>
                  <a:satMod val="115000"/>
                </a:srgbClr>
              </a:gs>
              <a:gs pos="50000">
                <a:srgbClr val="E65D00">
                  <a:shade val="67500"/>
                  <a:satMod val="115000"/>
                </a:srgbClr>
              </a:gs>
              <a:gs pos="100000">
                <a:srgbClr val="E65D00">
                  <a:shade val="100000"/>
                  <a:satMod val="115000"/>
                </a:srgbClr>
              </a:gs>
            </a:gsLst>
            <a:lin ang="5400000" scaled="1"/>
            <a:tileRect/>
          </a:gradFill>
          <a:ln>
            <a:noFill/>
          </a:ln>
        </p:spPr>
        <p:style>
          <a:lnRef idx="1">
            <a:schemeClr val="accent5"/>
          </a:lnRef>
          <a:fillRef idx="2">
            <a:schemeClr val="accent5"/>
          </a:fillRef>
          <a:effectRef idx="1">
            <a:schemeClr val="accent5"/>
          </a:effectRef>
          <a:fontRef idx="minor">
            <a:schemeClr val="dk1"/>
          </a:fontRef>
        </p:style>
        <p:txBody>
          <a:bodyPr wrap="square" rtlCol="0" anchor="t">
            <a:spAutoFit/>
          </a:bodyPr>
          <a:lstStyle/>
          <a:p>
            <a:pPr algn="ctr"/>
            <a:r>
              <a:rPr lang="en-US" sz="3400" b="1" cap="small">
                <a:solidFill>
                  <a:schemeClr val="bg1"/>
                </a:solidFill>
                <a:effectLst>
                  <a:outerShdw blurRad="38100" dist="38100" dir="2700000" algn="tl">
                    <a:srgbClr val="000000">
                      <a:alpha val="43137"/>
                    </a:srgbClr>
                  </a:outerShdw>
                </a:effectLst>
                <a:latin typeface="Century Gothic"/>
                <a:cs typeface="Gisha"/>
              </a:rPr>
              <a:t>Only </a:t>
            </a:r>
            <a:r>
              <a:rPr lang="en-US" sz="3400" b="1" cap="small">
                <a:solidFill>
                  <a:srgbClr val="CCFF33"/>
                </a:solidFill>
                <a:effectLst>
                  <a:outerShdw blurRad="38100" dist="38100" dir="2700000" algn="tl">
                    <a:srgbClr val="000000">
                      <a:alpha val="43137"/>
                    </a:srgbClr>
                  </a:outerShdw>
                </a:effectLst>
                <a:latin typeface="Century Gothic"/>
                <a:cs typeface="Gisha"/>
              </a:rPr>
              <a:t>13%</a:t>
            </a:r>
            <a:r>
              <a:rPr lang="en-US" sz="3400" b="1" cap="small">
                <a:solidFill>
                  <a:schemeClr val="bg1"/>
                </a:solidFill>
                <a:effectLst>
                  <a:outerShdw blurRad="38100" dist="38100" dir="2700000" algn="tl">
                    <a:srgbClr val="000000">
                      <a:alpha val="43137"/>
                    </a:srgbClr>
                  </a:outerShdw>
                </a:effectLst>
                <a:latin typeface="Century Gothic"/>
                <a:cs typeface="Gisha"/>
              </a:rPr>
              <a:t> of Financial Institutions Are Data Driven. </a:t>
            </a:r>
            <a:r>
              <a:rPr lang="en-US" sz="3400" b="1" u="sng" cap="small">
                <a:solidFill>
                  <a:schemeClr val="bg1"/>
                </a:solidFill>
                <a:effectLst>
                  <a:outerShdw blurRad="38100" dist="38100" dir="2700000" algn="tl">
                    <a:srgbClr val="000000">
                      <a:alpha val="43137"/>
                    </a:srgbClr>
                  </a:outerShdw>
                </a:effectLst>
                <a:latin typeface="Century Gothic"/>
                <a:cs typeface="Gisha"/>
              </a:rPr>
              <a:t>Today!</a:t>
            </a:r>
            <a:endParaRPr lang="en-US" sz="3400" b="1" u="sng" cap="small">
              <a:solidFill>
                <a:schemeClr val="bg1"/>
              </a:solidFill>
              <a:effectLst>
                <a:outerShdw blurRad="38100" dist="38100" dir="2700000" algn="tl">
                  <a:srgbClr val="000000">
                    <a:alpha val="43137"/>
                  </a:srgbClr>
                </a:outerShdw>
              </a:effectLst>
              <a:latin typeface="Century Gothic" panose="020B0502020202020204" pitchFamily="34" charset="0"/>
              <a:cs typeface="Gisha" panose="020B0502040204020203" pitchFamily="34" charset="-79"/>
            </a:endParaRPr>
          </a:p>
        </p:txBody>
      </p:sp>
      <p:grpSp>
        <p:nvGrpSpPr>
          <p:cNvPr id="2" name="Group 1"/>
          <p:cNvGrpSpPr/>
          <p:nvPr/>
        </p:nvGrpSpPr>
        <p:grpSpPr>
          <a:xfrm>
            <a:off x="4628298" y="2392661"/>
            <a:ext cx="7507947" cy="4251778"/>
            <a:chOff x="5072397" y="1225663"/>
            <a:chExt cx="7507947" cy="4251778"/>
          </a:xfrm>
        </p:grpSpPr>
        <p:sp>
          <p:nvSpPr>
            <p:cNvPr id="6" name="TextBox 5"/>
            <p:cNvSpPr txBox="1"/>
            <p:nvPr/>
          </p:nvSpPr>
          <p:spPr>
            <a:xfrm>
              <a:off x="7008574" y="1484062"/>
              <a:ext cx="5228047" cy="523092"/>
            </a:xfrm>
            <a:prstGeom prst="rect">
              <a:avLst/>
            </a:prstGeom>
            <a:noFill/>
          </p:spPr>
          <p:txBody>
            <a:bodyPr wrap="square" rtlCol="0">
              <a:spAutoFit/>
            </a:bodyPr>
            <a:lstStyle/>
            <a:p>
              <a:r>
                <a:rPr lang="en-US" sz="2799" b="1" cap="small">
                  <a:solidFill>
                    <a:srgbClr val="6982C9"/>
                  </a:solidFill>
                  <a:latin typeface="Century Gothic" panose="020B0502020202020204" pitchFamily="34" charset="0"/>
                  <a:cs typeface="Gisha" panose="020B0502040204020203" pitchFamily="34" charset="-79"/>
                </a:rPr>
                <a:t>Huge Amounts of Data</a:t>
              </a:r>
            </a:p>
          </p:txBody>
        </p:sp>
        <p:sp>
          <p:nvSpPr>
            <p:cNvPr id="7" name="TextBox 6"/>
            <p:cNvSpPr txBox="1"/>
            <p:nvPr/>
          </p:nvSpPr>
          <p:spPr>
            <a:xfrm>
              <a:off x="6656679" y="2993784"/>
              <a:ext cx="4478598" cy="523092"/>
            </a:xfrm>
            <a:prstGeom prst="rect">
              <a:avLst/>
            </a:prstGeom>
            <a:noFill/>
          </p:spPr>
          <p:txBody>
            <a:bodyPr wrap="none" rtlCol="0">
              <a:spAutoFit/>
            </a:bodyPr>
            <a:lstStyle>
              <a:defPPr>
                <a:defRPr lang="en-US"/>
              </a:defPPr>
              <a:lvl1pPr>
                <a:defRPr sz="3200">
                  <a:latin typeface="Gisha" panose="020B0502040204020203" pitchFamily="34" charset="-79"/>
                  <a:cs typeface="Gisha" panose="020B0502040204020203" pitchFamily="34" charset="-79"/>
                </a:defRPr>
              </a:lvl1pPr>
            </a:lstStyle>
            <a:p>
              <a:r>
                <a:rPr lang="en-US" sz="2799" b="1" cap="small">
                  <a:solidFill>
                    <a:srgbClr val="6982C9"/>
                  </a:solidFill>
                  <a:latin typeface="Century Gothic" panose="020B0502020202020204" pitchFamily="34" charset="0"/>
                </a:rPr>
                <a:t>Multiple Digital Channels</a:t>
              </a:r>
            </a:p>
          </p:txBody>
        </p:sp>
        <p:sp>
          <p:nvSpPr>
            <p:cNvPr id="8" name="TextBox 7"/>
            <p:cNvSpPr txBox="1"/>
            <p:nvPr/>
          </p:nvSpPr>
          <p:spPr>
            <a:xfrm>
              <a:off x="6160189" y="4584123"/>
              <a:ext cx="6420155" cy="523092"/>
            </a:xfrm>
            <a:prstGeom prst="rect">
              <a:avLst/>
            </a:prstGeom>
            <a:noFill/>
          </p:spPr>
          <p:txBody>
            <a:bodyPr wrap="none" rtlCol="0">
              <a:spAutoFit/>
            </a:bodyPr>
            <a:lstStyle/>
            <a:p>
              <a:r>
                <a:rPr lang="en-US" sz="2799" b="1" cap="small">
                  <a:solidFill>
                    <a:srgbClr val="FF6D09"/>
                  </a:solidFill>
                  <a:latin typeface="Century Gothic" panose="020B0502020202020204" pitchFamily="34" charset="0"/>
                  <a:cs typeface="Gisha" panose="020B0502040204020203" pitchFamily="34" charset="-79"/>
                </a:rPr>
                <a:t>But No Easy Way To Target &amp; Engage</a:t>
              </a:r>
            </a:p>
          </p:txBody>
        </p:sp>
        <p:pic>
          <p:nvPicPr>
            <p:cNvPr id="9" name="Picture 2" descr="C:\Users\tspindle\AppData\Local\Microsoft\Windows\Temporary Internet Files\Content.IE5\723JH3DN\MC900431515[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484971" y="2751197"/>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tspindle\AppData\Local\Microsoft\Windows\Temporary Internet Files\Content.IE5\QV0U81LJ\MC900431503[1].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59523" y="1225663"/>
              <a:ext cx="1149051" cy="11490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tspindle\AppData\Local\Microsoft\Windows\Temporary Internet Files\Content.IE5\QPRM4KC0\MC900431521[1].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72397" y="4328390"/>
              <a:ext cx="1149051" cy="114905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Slide Number Placeholder 12"/>
          <p:cNvSpPr txBox="1">
            <a:spLocks/>
          </p:cNvSpPr>
          <p:nvPr/>
        </p:nvSpPr>
        <p:spPr>
          <a:xfrm>
            <a:off x="6248361" y="6644439"/>
            <a:ext cx="609441" cy="365030"/>
          </a:xfrm>
          <a:prstGeom prst="rect">
            <a:avLst/>
          </a:prstGeom>
        </p:spPr>
        <p:txBody>
          <a:bodyPr vert="horz" anchor="b"/>
          <a:lstStyle>
            <a:defPPr>
              <a:defRPr lang="en-US"/>
            </a:defPPr>
            <a:lvl1pPr marL="0" algn="l" defTabSz="914400" rtl="0" eaLnBrk="1" latinLnBrk="0" hangingPunct="1">
              <a:defRPr kumimoji="0"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0BF4A8A-D245-4643-8F48-509B2ECF7AEE}" type="slidenum">
              <a:rPr lang="en-US"/>
              <a:pPr/>
              <a:t>7</a:t>
            </a:fld>
            <a:endParaRPr lang="en-US"/>
          </a:p>
        </p:txBody>
      </p:sp>
      <p:sp>
        <p:nvSpPr>
          <p:cNvPr id="16" name="Footer Placeholder 5"/>
          <p:cNvSpPr txBox="1">
            <a:spLocks/>
          </p:cNvSpPr>
          <p:nvPr/>
        </p:nvSpPr>
        <p:spPr>
          <a:xfrm>
            <a:off x="64355" y="6492078"/>
            <a:ext cx="12052626" cy="365030"/>
          </a:xfrm>
          <a:prstGeom prst="rect">
            <a:avLst/>
          </a:prstGeom>
        </p:spPr>
        <p:txBody>
          <a:bodyPr vert="horz" lIns="91416" tIns="45708" rIns="91416" bIns="45708" rtlCol="0" anchor="ctr">
            <a:normAutofit/>
          </a:bodyP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100">
                <a:solidFill>
                  <a:schemeClr val="tx1"/>
                </a:solidFill>
              </a:rPr>
              <a:t>	</a:t>
            </a:r>
            <a:r>
              <a:rPr lang="en-US">
                <a:solidFill>
                  <a:schemeClr val="tx1"/>
                </a:solidFill>
              </a:rPr>
              <a:t>© </a:t>
            </a:r>
            <a:r>
              <a:rPr lang="en-US" cap="small">
                <a:solidFill>
                  <a:schemeClr val="tx1"/>
                </a:solidFill>
                <a:latin typeface="Gisha" panose="020B0502040204020203" pitchFamily="34" charset="-79"/>
                <a:cs typeface="Gisha" panose="020B0502040204020203" pitchFamily="34" charset="-79"/>
              </a:rPr>
              <a:t>DeepTarget Inc. All Rights Reserved								Company Confidential</a:t>
            </a:r>
            <a:endParaRPr lang="en-US" sz="1100" cap="small">
              <a:solidFill>
                <a:schemeClr val="tx1"/>
              </a:solidFill>
              <a:latin typeface="Gisha" panose="020B0502040204020203" pitchFamily="34" charset="-79"/>
              <a:cs typeface="Gisha" panose="020B0502040204020203" pitchFamily="34" charset="-79"/>
            </a:endParaRPr>
          </a:p>
        </p:txBody>
      </p:sp>
      <p:sp>
        <p:nvSpPr>
          <p:cNvPr id="17" name="TextBox 16"/>
          <p:cNvSpPr txBox="1"/>
          <p:nvPr/>
        </p:nvSpPr>
        <p:spPr>
          <a:xfrm>
            <a:off x="6652578" y="1480253"/>
            <a:ext cx="4038600" cy="646331"/>
          </a:xfrm>
          <a:prstGeom prst="rect">
            <a:avLst/>
          </a:prstGeom>
          <a:noFill/>
        </p:spPr>
        <p:txBody>
          <a:bodyPr wrap="square" rtlCol="0">
            <a:spAutoFit/>
          </a:bodyPr>
          <a:lstStyle/>
          <a:p>
            <a:r>
              <a:rPr lang="en-US" sz="3600" b="1" cap="small">
                <a:solidFill>
                  <a:srgbClr val="6982C9"/>
                </a:solidFill>
                <a:effectLst>
                  <a:outerShdw blurRad="38100" dist="38100" dir="2700000" algn="tl">
                    <a:srgbClr val="000000">
                      <a:alpha val="43137"/>
                    </a:srgbClr>
                  </a:outerShdw>
                </a:effectLst>
                <a:latin typeface="Century Gothic" panose="020B0502020202020204" pitchFamily="34" charset="0"/>
                <a:ea typeface="+mj-ea"/>
                <a:cs typeface="Gisha" panose="020B0502040204020203" pitchFamily="34" charset="-79"/>
              </a:rPr>
              <a:t>Yet, They Have:</a:t>
            </a:r>
          </a:p>
        </p:txBody>
      </p:sp>
      <p:grpSp>
        <p:nvGrpSpPr>
          <p:cNvPr id="18" name="Group 17"/>
          <p:cNvGrpSpPr/>
          <p:nvPr/>
        </p:nvGrpSpPr>
        <p:grpSpPr>
          <a:xfrm>
            <a:off x="218300" y="1315253"/>
            <a:ext cx="4037548" cy="5173476"/>
            <a:chOff x="760514" y="1258469"/>
            <a:chExt cx="4037548" cy="5173476"/>
          </a:xfrm>
        </p:grpSpPr>
        <p:sp>
          <p:nvSpPr>
            <p:cNvPr id="3" name="Rounded Rectangle 2"/>
            <p:cNvSpPr/>
            <p:nvPr/>
          </p:nvSpPr>
          <p:spPr>
            <a:xfrm>
              <a:off x="760514" y="1258469"/>
              <a:ext cx="4037548" cy="5173476"/>
            </a:xfrm>
            <a:prstGeom prst="roundRect">
              <a:avLst/>
            </a:prstGeom>
            <a:gradFill>
              <a:gsLst>
                <a:gs pos="46110">
                  <a:schemeClr val="accent3">
                    <a:lumMod val="20000"/>
                    <a:lumOff val="80000"/>
                    <a:alpha val="75000"/>
                  </a:schemeClr>
                </a:gs>
                <a:gs pos="0">
                  <a:schemeClr val="accent5">
                    <a:tint val="48000"/>
                    <a:satMod val="138000"/>
                  </a:schemeClr>
                </a:gs>
                <a:gs pos="100000">
                  <a:schemeClr val="accent5">
                    <a:tint val="48000"/>
                    <a:satMod val="150000"/>
                    <a:alpha val="62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799"/>
            </a:p>
          </p:txBody>
        </p:sp>
        <p:sp>
          <p:nvSpPr>
            <p:cNvPr id="13" name="Content Placeholder 7"/>
            <p:cNvSpPr txBox="1">
              <a:spLocks/>
            </p:cNvSpPr>
            <p:nvPr/>
          </p:nvSpPr>
          <p:spPr>
            <a:xfrm>
              <a:off x="885916" y="1786057"/>
              <a:ext cx="3767892" cy="4200820"/>
            </a:xfrm>
            <a:prstGeom prst="rect">
              <a:avLst/>
            </a:prstGeom>
          </p:spPr>
          <p:txBody>
            <a:bodyPr vert="horz" lIns="91416" tIns="45708" rIns="91416" bIns="45708" rtlCol="0" anchor="ctr">
              <a:noAutofit/>
            </a:bodyPr>
            <a:lst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a:lstStyle>
            <a:p>
              <a:pPr marL="0" lvl="1" indent="0" algn="ctr">
                <a:buNone/>
              </a:pPr>
              <a:r>
                <a:rPr lang="en-US" sz="3199" b="1" cap="small">
                  <a:solidFill>
                    <a:srgbClr val="E65D00"/>
                  </a:solidFill>
                  <a:effectLst/>
                  <a:latin typeface="Century Gothic" panose="020B0502020202020204" pitchFamily="34" charset="0"/>
                  <a:cs typeface="Gisha" panose="020B0502040204020203" pitchFamily="34" charset="-79"/>
                </a:rPr>
                <a:t>So There’s </a:t>
              </a:r>
            </a:p>
            <a:p>
              <a:pPr marL="0" lvl="1" indent="0" algn="ctr">
                <a:buNone/>
              </a:pPr>
              <a:endParaRPr lang="en-US" sz="3199" b="1" cap="small">
                <a:solidFill>
                  <a:srgbClr val="E65D00"/>
                </a:solidFill>
                <a:effectLst/>
                <a:latin typeface="Century Gothic" panose="020B0502020202020204" pitchFamily="34" charset="0"/>
                <a:cs typeface="Gisha" panose="020B0502040204020203" pitchFamily="34" charset="-79"/>
              </a:endParaRPr>
            </a:p>
            <a:p>
              <a:pPr marL="0" lvl="1" indent="0" algn="ctr">
                <a:buNone/>
              </a:pPr>
              <a:endParaRPr lang="en-US" sz="3199" b="1" cap="small">
                <a:solidFill>
                  <a:srgbClr val="E65D00"/>
                </a:solidFill>
                <a:effectLst/>
                <a:latin typeface="Century Gothic" panose="020B0502020202020204" pitchFamily="34" charset="0"/>
                <a:cs typeface="Gisha" panose="020B0502040204020203" pitchFamily="34" charset="-79"/>
              </a:endParaRPr>
            </a:p>
            <a:p>
              <a:pPr marL="0" lvl="1" indent="0" algn="ctr">
                <a:buNone/>
              </a:pPr>
              <a:r>
                <a:rPr lang="en-US" sz="3199" b="1" cap="small">
                  <a:solidFill>
                    <a:srgbClr val="E65D00"/>
                  </a:solidFill>
                  <a:effectLst/>
                  <a:latin typeface="Century Gothic" panose="020B0502020202020204" pitchFamily="34" charset="0"/>
                  <a:cs typeface="Gisha" panose="020B0502040204020203" pitchFamily="34" charset="-79"/>
                </a:rPr>
                <a:t>But what about everyone else?</a:t>
              </a:r>
            </a:p>
          </p:txBody>
        </p:sp>
        <p:pic>
          <p:nvPicPr>
            <p:cNvPr id="1026" name="Picture 2" descr="Image result for amazon logo 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294" y="2516688"/>
              <a:ext cx="3749040" cy="1975743"/>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Footer Placeholder 4"/>
          <p:cNvSpPr>
            <a:spLocks noGrp="1"/>
          </p:cNvSpPr>
          <p:nvPr>
            <p:ph type="ftr" sz="quarter" idx="4294967295"/>
          </p:nvPr>
        </p:nvSpPr>
        <p:spPr>
          <a:xfrm>
            <a:off x="3823293" y="6383641"/>
            <a:ext cx="3859795" cy="365125"/>
          </a:xfrm>
          <a:prstGeom prst="rect">
            <a:avLst/>
          </a:prstGeom>
        </p:spPr>
        <p:txBody>
          <a:bodyPr vert="horz" lIns="91416" tIns="45708" rIns="91416" bIns="45708" rtlCol="0" anchor="ctr"/>
          <a:lstStyle>
            <a:lvl1pPr algn="ctr">
              <a:defRPr sz="1100">
                <a:solidFill>
                  <a:schemeClr val="tx2">
                    <a:lumMod val="65000"/>
                    <a:lumOff val="35000"/>
                  </a:schemeClr>
                </a:solidFill>
              </a:defRPr>
            </a:lvl1pPr>
          </a:lstStyle>
          <a:p>
            <a:r>
              <a:rPr lang="en-US">
                <a:solidFill>
                  <a:schemeClr val="bg1"/>
                </a:solidFill>
              </a:rPr>
              <a:t>Copyright © 2019 DeepTarget Inc., All Rights Reserved</a:t>
            </a:r>
          </a:p>
        </p:txBody>
      </p:sp>
    </p:spTree>
    <p:extLst>
      <p:ext uri="{BB962C8B-B14F-4D97-AF65-F5344CB8AC3E}">
        <p14:creationId xmlns:p14="http://schemas.microsoft.com/office/powerpoint/2010/main" val="619361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F1D84501-4074-4125-8ABB-C29435172212}"/>
              </a:ext>
            </a:extLst>
          </p:cNvPr>
          <p:cNvSpPr>
            <a:spLocks noChangeArrowheads="1"/>
          </p:cNvSpPr>
          <p:nvPr/>
        </p:nvSpPr>
        <p:spPr bwMode="auto">
          <a:xfrm>
            <a:off x="0" y="-415498"/>
            <a:ext cx="65" cy="83099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tabLst/>
            </a:pPr>
            <a:br>
              <a:rPr kumimoji="0" lang="en-US" altLang="en-US" sz="1800" b="0" i="0" u="none" strike="noStrike" cap="none" normalizeH="0" baseline="0">
                <a:ln>
                  <a:noFill/>
                </a:ln>
                <a:solidFill>
                  <a:schemeClr val="tx1"/>
                </a:solidFill>
                <a:effectLst/>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Oval 12"/>
          <p:cNvSpPr/>
          <p:nvPr/>
        </p:nvSpPr>
        <p:spPr>
          <a:xfrm>
            <a:off x="3781484" y="2315842"/>
            <a:ext cx="4703741" cy="2880441"/>
          </a:xfrm>
          <a:prstGeom prst="ellipse">
            <a:avLst/>
          </a:prstGeom>
          <a:gradFill flip="none" rotWithShape="1">
            <a:gsLst>
              <a:gs pos="0">
                <a:schemeClr val="bg1"/>
              </a:gs>
              <a:gs pos="50000">
                <a:schemeClr val="accent4">
                  <a:lumMod val="20000"/>
                  <a:lumOff val="80000"/>
                  <a:shade val="67500"/>
                  <a:satMod val="115000"/>
                </a:schemeClr>
              </a:gs>
              <a:gs pos="100000">
                <a:schemeClr val="accent4">
                  <a:lumMod val="20000"/>
                  <a:lumOff val="80000"/>
                  <a:shade val="100000"/>
                  <a:satMod val="115000"/>
                </a:schemeClr>
              </a:gs>
            </a:gsLst>
            <a:path path="circle">
              <a:fillToRect t="100000" r="100000"/>
            </a:path>
            <a:tileRect l="-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solidFill>
                <a:srgbClr val="536695"/>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855" y="1470063"/>
            <a:ext cx="2571750" cy="45720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5695" y="1470063"/>
            <a:ext cx="2571750" cy="457200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088935" y="2662236"/>
            <a:ext cx="4176410" cy="2292935"/>
          </a:xfrm>
          <a:prstGeom prst="rect">
            <a:avLst/>
          </a:prstGeom>
          <a:noFill/>
        </p:spPr>
        <p:txBody>
          <a:bodyPr wrap="square" rtlCol="0">
            <a:spAutoFit/>
          </a:bodyPr>
          <a:lstStyle/>
          <a:p>
            <a:pPr algn="ctr">
              <a:lnSpc>
                <a:spcPct val="120000"/>
              </a:lnSpc>
            </a:pPr>
            <a:r>
              <a:rPr lang="en-US" sz="2000">
                <a:solidFill>
                  <a:srgbClr val="526597"/>
                </a:solidFill>
                <a:latin typeface="Lucida Handwriting" panose="03010101010101010101" pitchFamily="66" charset="0"/>
              </a:rPr>
              <a:t>Birthday card from my dentist, my financial advisor and car dealer. Nothing from my so-called primary financial institution.</a:t>
            </a:r>
          </a:p>
        </p:txBody>
      </p:sp>
      <p:pic>
        <p:nvPicPr>
          <p:cNvPr id="15" name="Picture 14"/>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17517711">
            <a:off x="4266245" y="1020095"/>
            <a:ext cx="950375" cy="2161044"/>
          </a:xfrm>
          <a:prstGeom prst="rect">
            <a:avLst/>
          </a:prstGeom>
        </p:spPr>
      </p:pic>
      <p:sp>
        <p:nvSpPr>
          <p:cNvPr id="3" name="Rectangle 2">
            <a:extLst>
              <a:ext uri="{FF2B5EF4-FFF2-40B4-BE49-F238E27FC236}">
                <a16:creationId xmlns:a16="http://schemas.microsoft.com/office/drawing/2014/main" id="{ACE6AE95-F783-4D0E-86F4-D507C0E6156C}"/>
              </a:ext>
            </a:extLst>
          </p:cNvPr>
          <p:cNvSpPr/>
          <p:nvPr/>
        </p:nvSpPr>
        <p:spPr>
          <a:xfrm>
            <a:off x="495057" y="133957"/>
            <a:ext cx="3110060" cy="1077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3E1B5E-35B8-40F2-A489-FBC4D08EE0BC}"/>
              </a:ext>
            </a:extLst>
          </p:cNvPr>
          <p:cNvSpPr>
            <a:spLocks noGrp="1"/>
          </p:cNvSpPr>
          <p:nvPr>
            <p:ph type="title"/>
          </p:nvPr>
        </p:nvSpPr>
        <p:spPr>
          <a:xfrm>
            <a:off x="989855" y="-28697"/>
            <a:ext cx="9738328" cy="1325563"/>
          </a:xfrm>
        </p:spPr>
        <p:txBody>
          <a:bodyPr>
            <a:normAutofit/>
          </a:bodyPr>
          <a:lstStyle/>
          <a:p>
            <a:r>
              <a:rPr lang="en-US"/>
              <a:t>Not Even A Birthday Wish?!</a:t>
            </a:r>
          </a:p>
        </p:txBody>
      </p:sp>
    </p:spTree>
    <p:extLst>
      <p:ext uri="{BB962C8B-B14F-4D97-AF65-F5344CB8AC3E}">
        <p14:creationId xmlns:p14="http://schemas.microsoft.com/office/powerpoint/2010/main" val="34451436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A7CF4-3672-4F10-BB42-AE07319DCD45}"/>
              </a:ext>
            </a:extLst>
          </p:cNvPr>
          <p:cNvSpPr>
            <a:spLocks noGrp="1"/>
          </p:cNvSpPr>
          <p:nvPr>
            <p:ph type="title"/>
          </p:nvPr>
        </p:nvSpPr>
        <p:spPr>
          <a:xfrm>
            <a:off x="5883275" y="1716692"/>
            <a:ext cx="6146800" cy="2499708"/>
          </a:xfrm>
        </p:spPr>
        <p:txBody>
          <a:bodyPr>
            <a:normAutofit/>
          </a:bodyPr>
          <a:lstStyle/>
          <a:p>
            <a:pPr algn="ctr"/>
            <a:r>
              <a:rPr lang="en-US" sz="4000">
                <a:latin typeface="Century Gothic"/>
              </a:rPr>
              <a:t>Banking Industry Transformation &amp; Top Trends</a:t>
            </a:r>
            <a:br>
              <a:rPr lang="en-US" sz="4000">
                <a:latin typeface="Century Gothic"/>
              </a:rPr>
            </a:br>
            <a:br>
              <a:rPr lang="en-US" sz="4000">
                <a:latin typeface="Century Gothic"/>
              </a:rPr>
            </a:br>
            <a:r>
              <a:rPr lang="en-US" sz="1200" b="0">
                <a:solidFill>
                  <a:schemeClr val="bg2">
                    <a:lumMod val="50000"/>
                  </a:schemeClr>
                </a:solidFill>
                <a:effectLst/>
                <a:latin typeface="Century Gothic"/>
              </a:rPr>
              <a:t>Source: The Financial Brand</a:t>
            </a:r>
            <a:endParaRPr lang="en-US" sz="1200" b="0">
              <a:solidFill>
                <a:schemeClr val="bg2">
                  <a:lumMod val="50000"/>
                </a:schemeClr>
              </a:solidFill>
              <a:effectLst/>
            </a:endParaRPr>
          </a:p>
        </p:txBody>
      </p:sp>
      <p:pic>
        <p:nvPicPr>
          <p:cNvPr id="3" name="Picture 2"/>
          <p:cNvPicPr>
            <a:picLocks noChangeAspect="1"/>
          </p:cNvPicPr>
          <p:nvPr/>
        </p:nvPicPr>
        <p:blipFill rotWithShape="1">
          <a:blip r:embed="rId3"/>
          <a:srcRect b="4838"/>
          <a:stretch/>
        </p:blipFill>
        <p:spPr>
          <a:xfrm>
            <a:off x="193675" y="222973"/>
            <a:ext cx="5486400" cy="5778500"/>
          </a:xfrm>
          <a:prstGeom prst="rect">
            <a:avLst/>
          </a:prstGeom>
          <a:ln>
            <a:noFill/>
          </a:ln>
          <a:effectLst>
            <a:outerShdw blurRad="292100" dist="139700" dir="2700000" algn="tl" rotWithShape="0">
              <a:srgbClr val="333333">
                <a:alpha val="65000"/>
              </a:srgbClr>
            </a:outerShdw>
          </a:effectLst>
        </p:spPr>
      </p:pic>
      <p:pic>
        <p:nvPicPr>
          <p:cNvPr id="6" name="Picture 6">
            <a:extLst>
              <a:ext uri="{FF2B5EF4-FFF2-40B4-BE49-F238E27FC236}">
                <a16:creationId xmlns:a16="http://schemas.microsoft.com/office/drawing/2014/main" id="{1BA2CD0A-C0DD-42F9-B813-AE8C687AB933}"/>
              </a:ext>
            </a:extLst>
          </p:cNvPr>
          <p:cNvPicPr>
            <a:picLocks noChangeAspect="1"/>
          </p:cNvPicPr>
          <p:nvPr/>
        </p:nvPicPr>
        <p:blipFill>
          <a:blip r:embed="rId4"/>
          <a:stretch>
            <a:fillRect/>
          </a:stretch>
        </p:blipFill>
        <p:spPr>
          <a:xfrm>
            <a:off x="5843285" y="693532"/>
            <a:ext cx="6003402" cy="78318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438016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epTarget Default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8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A0643AB-1E1F-40CF-831A-2322DC0D5994}">
  <we:reference id="f12c312d-282a-4734-8843-05915fdfef0b" version="4.3.3.0" store="EXCatalog" storeType="EXCatalog"/>
  <we:alternateReferences>
    <we:reference id="WA104178141" version="4.3.3.0"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FBD5F999936C468F2EF6D5932D9D4E" ma:contentTypeVersion="12" ma:contentTypeDescription="Create a new document." ma:contentTypeScope="" ma:versionID="c6861b2a4623ceed81dfbc71ddc48924">
  <xsd:schema xmlns:xsd="http://www.w3.org/2001/XMLSchema" xmlns:xs="http://www.w3.org/2001/XMLSchema" xmlns:p="http://schemas.microsoft.com/office/2006/metadata/properties" xmlns:ns2="278e90c4-4506-4c80-b1d9-4a3321d93818" xmlns:ns3="e7812fc2-6425-41fc-9959-01ee1f38b9a8" targetNamespace="http://schemas.microsoft.com/office/2006/metadata/properties" ma:root="true" ma:fieldsID="4b6aecb533f15382a8c3e71e46e7ff96" ns2:_="" ns3:_="">
    <xsd:import namespace="278e90c4-4506-4c80-b1d9-4a3321d93818"/>
    <xsd:import namespace="e7812fc2-6425-41fc-9959-01ee1f38b9a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e90c4-4506-4c80-b1d9-4a3321d9381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7812fc2-6425-41fc-9959-01ee1f38b9a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8683A3-1B26-4BC8-8CFC-FABF31B49588}">
  <ds:schemaRefs>
    <ds:schemaRef ds:uri="278e90c4-4506-4c80-b1d9-4a3321d93818"/>
    <ds:schemaRef ds:uri="e7812fc2-6425-41fc-9959-01ee1f38b9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C3F85D0-7A53-4F4F-A42A-467BB219574D}">
  <ds:schemaRefs>
    <ds:schemaRef ds:uri="http://schemas.microsoft.com/sharepoint/v3/contenttype/forms"/>
  </ds:schemaRefs>
</ds:datastoreItem>
</file>

<file path=customXml/itemProps3.xml><?xml version="1.0" encoding="utf-8"?>
<ds:datastoreItem xmlns:ds="http://schemas.openxmlformats.org/officeDocument/2006/customXml" ds:itemID="{12D0F039-E0CA-4DF4-B1E4-F0A267B5F29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3049</Words>
  <Application>Microsoft Office PowerPoint</Application>
  <PresentationFormat>Widescreen</PresentationFormat>
  <Paragraphs>384</Paragraphs>
  <Slides>47</Slides>
  <Notes>40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47</vt:i4>
      </vt:variant>
    </vt:vector>
  </HeadingPairs>
  <TitlesOfParts>
    <vt:vector size="64" baseType="lpstr">
      <vt:lpstr>-apple-system</vt:lpstr>
      <vt:lpstr>Arial</vt:lpstr>
      <vt:lpstr>Arial Narrow</vt:lpstr>
      <vt:lpstr>Bahnschrift Light SemiCondensed</vt:lpstr>
      <vt:lpstr>Bradley Hand ITC</vt:lpstr>
      <vt:lpstr>Calibri</vt:lpstr>
      <vt:lpstr>Calibri Light</vt:lpstr>
      <vt:lpstr>Century Gothic</vt:lpstr>
      <vt:lpstr>Corbel</vt:lpstr>
      <vt:lpstr>Gisha</vt:lpstr>
      <vt:lpstr>Lucida Handwriting</vt:lpstr>
      <vt:lpstr>Noto Sans Symbols</vt:lpstr>
      <vt:lpstr>Segoe Script</vt:lpstr>
      <vt:lpstr>Times New Roman</vt:lpstr>
      <vt:lpstr>Tw Cen MT</vt:lpstr>
      <vt:lpstr>Wingdings</vt:lpstr>
      <vt:lpstr>DeepTarget Default Theme</vt:lpstr>
      <vt:lpstr>Growing Customer Relationships with Personalized Experiences </vt:lpstr>
      <vt:lpstr>       </vt:lpstr>
      <vt:lpstr>       </vt:lpstr>
      <vt:lpstr>PowerPoint Presentation</vt:lpstr>
      <vt:lpstr>Industry Dynamics</vt:lpstr>
      <vt:lpstr>PowerPoint Presentation</vt:lpstr>
      <vt:lpstr>PowerPoint Presentation</vt:lpstr>
      <vt:lpstr>Not Even A Birthday Wish?!</vt:lpstr>
      <vt:lpstr>Banking Industry Transformation &amp; Top Trends  Source: The Financial Brand</vt:lpstr>
      <vt:lpstr>PowerPoint Presentation</vt:lpstr>
      <vt:lpstr>PowerPoint Presentation</vt:lpstr>
      <vt:lpstr>The Ideal Solution</vt:lpstr>
      <vt:lpstr>Relevant One-to-One Communication</vt:lpstr>
      <vt:lpstr>Result: What Banking Consumers Should See</vt:lpstr>
      <vt:lpstr>Cross-Selling Also Leads to Customer Retention</vt:lpstr>
      <vt:lpstr>The DeepTarget Solution</vt:lpstr>
      <vt:lpstr>Intelligent Digital Marketing and Sales Automation</vt:lpstr>
      <vt:lpstr>How DeepTarget Works</vt:lpstr>
      <vt:lpstr>What Your Customers see in Mobile Banking </vt:lpstr>
      <vt:lpstr>How DeepTarget Works</vt:lpstr>
      <vt:lpstr>Rules and Campaign Stack at Work for a Personalized Experience</vt:lpstr>
      <vt:lpstr>Relevant Communication: What Happens</vt:lpstr>
      <vt:lpstr>Success You Can Measure</vt:lpstr>
      <vt:lpstr>Product Demo:  DeepTarget Engagement Workplace</vt:lpstr>
      <vt:lpstr>PowerPoint Presentation</vt:lpstr>
      <vt:lpstr>PowerPoint Presentation</vt:lpstr>
      <vt:lpstr>Your Dashboard: Quick Cues for “Leaning In” or “Backing Off”</vt:lpstr>
      <vt:lpstr>Performance Analytics: How Are the Conversations Going? </vt:lpstr>
      <vt:lpstr>And how well are they going with two channels?</vt:lpstr>
      <vt:lpstr>Proof That Things Are Happening: Actual Accounts Opened!</vt:lpstr>
      <vt:lpstr>We Do All The Heavy Lifting </vt:lpstr>
      <vt:lpstr>CASE STUDIES</vt:lpstr>
      <vt:lpstr>Case Study: Increase Your Presence &amp; Meet Me Where I Am!</vt:lpstr>
      <vt:lpstr>Metrics: Four Campaigns &amp; Their Impact</vt:lpstr>
      <vt:lpstr>Effectively Leveraging All Channels</vt:lpstr>
      <vt:lpstr>Cross Channel Relevance Boosts Results: 965 credit cards issued – with 311 in October!   </vt:lpstr>
      <vt:lpstr>PowerPoint Presentation</vt:lpstr>
      <vt:lpstr>PowerPoint Presentation</vt:lpstr>
      <vt:lpstr>PowerPoint Presentation</vt:lpstr>
      <vt:lpstr>Case Study: Give Me a Good, Timely Offer - And I Will Respond!</vt:lpstr>
      <vt:lpstr>PowerPoint Presentation</vt:lpstr>
      <vt:lpstr>12 Reasons You Need DeepTarget*</vt:lpstr>
      <vt:lpstr>Innovation on the Horizon </vt:lpstr>
      <vt:lpstr>       </vt:lpstr>
      <vt:lpstr>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Growing Customer Relationships with Personalized Experiences</dc:title>
  <dc:creator>Preetha Pulusani</dc:creator>
  <cp:lastModifiedBy>Sara</cp:lastModifiedBy>
  <cp:revision>1</cp:revision>
  <dcterms:created xsi:type="dcterms:W3CDTF">2020-02-13T03:11:15Z</dcterms:created>
  <dcterms:modified xsi:type="dcterms:W3CDTF">2020-02-18T17:50:08Z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ContentTypeId" pid="2">
    <vt:lpwstr>0x01010077FBD5F999936C468F2EF6D5932D9D4E</vt:lpwstr>
  </property>
  <property fmtid="{D5CDD505-2E9C-101B-9397-08002B2CF9AE}" name="NXPowerLiteLastOptimized" pid="3">
    <vt:lpwstr>6581821</vt:lpwstr>
  </property>
  <property fmtid="{D5CDD505-2E9C-101B-9397-08002B2CF9AE}" name="NXPowerLiteSettings" pid="4">
    <vt:lpwstr>C7000400038000</vt:lpwstr>
  </property>
  <property fmtid="{D5CDD505-2E9C-101B-9397-08002B2CF9AE}" name="NXPowerLiteVersion" pid="5">
    <vt:lpwstr>S8.2.3</vt:lpwstr>
  </property>
</Properties>
</file>