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61"/>
  </p:notesMasterIdLst>
  <p:handoutMasterIdLst>
    <p:handoutMasterId r:id="rId62"/>
  </p:handoutMasterIdLst>
  <p:sldIdLst>
    <p:sldId id="256" r:id="rId5"/>
    <p:sldId id="1018" r:id="rId6"/>
    <p:sldId id="1016" r:id="rId7"/>
    <p:sldId id="989" r:id="rId8"/>
    <p:sldId id="959" r:id="rId9"/>
    <p:sldId id="337" r:id="rId10"/>
    <p:sldId id="257" r:id="rId11"/>
    <p:sldId id="996" r:id="rId12"/>
    <p:sldId id="991" r:id="rId13"/>
    <p:sldId id="1007" r:id="rId14"/>
    <p:sldId id="997" r:id="rId15"/>
    <p:sldId id="998" r:id="rId16"/>
    <p:sldId id="999" r:id="rId17"/>
    <p:sldId id="986" r:id="rId18"/>
    <p:sldId id="1024" r:id="rId19"/>
    <p:sldId id="970" r:id="rId20"/>
    <p:sldId id="963" r:id="rId21"/>
    <p:sldId id="313" r:id="rId22"/>
    <p:sldId id="995" r:id="rId23"/>
    <p:sldId id="1000" r:id="rId24"/>
    <p:sldId id="1040" r:id="rId25"/>
    <p:sldId id="964" r:id="rId26"/>
    <p:sldId id="1002" r:id="rId27"/>
    <p:sldId id="1033" r:id="rId28"/>
    <p:sldId id="969" r:id="rId29"/>
    <p:sldId id="965" r:id="rId30"/>
    <p:sldId id="1039" r:id="rId31"/>
    <p:sldId id="1025" r:id="rId32"/>
    <p:sldId id="1026" r:id="rId33"/>
    <p:sldId id="1027" r:id="rId34"/>
    <p:sldId id="1028" r:id="rId35"/>
    <p:sldId id="1029" r:id="rId36"/>
    <p:sldId id="1034" r:id="rId37"/>
    <p:sldId id="1011" r:id="rId38"/>
    <p:sldId id="1035" r:id="rId39"/>
    <p:sldId id="1036" r:id="rId40"/>
    <p:sldId id="1037" r:id="rId41"/>
    <p:sldId id="1038" r:id="rId42"/>
    <p:sldId id="1031" r:id="rId43"/>
    <p:sldId id="1004" r:id="rId44"/>
    <p:sldId id="1005" r:id="rId45"/>
    <p:sldId id="1006" r:id="rId46"/>
    <p:sldId id="1008" r:id="rId47"/>
    <p:sldId id="1041" r:id="rId48"/>
    <p:sldId id="1019" r:id="rId49"/>
    <p:sldId id="1010" r:id="rId50"/>
    <p:sldId id="1015" r:id="rId51"/>
    <p:sldId id="1030" r:id="rId52"/>
    <p:sldId id="1012" r:id="rId53"/>
    <p:sldId id="1013" r:id="rId54"/>
    <p:sldId id="1014" r:id="rId55"/>
    <p:sldId id="982" r:id="rId56"/>
    <p:sldId id="981" r:id="rId57"/>
    <p:sldId id="1020" r:id="rId58"/>
    <p:sldId id="1021" r:id="rId59"/>
    <p:sldId id="101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2C9"/>
    <a:srgbClr val="667DBE"/>
    <a:srgbClr val="3399FF"/>
    <a:srgbClr val="33CC33"/>
    <a:srgbClr val="FEFEFE"/>
    <a:srgbClr val="E5EA85"/>
    <a:srgbClr val="536695"/>
    <a:srgbClr val="843C0C"/>
    <a:srgbClr val="647BBB"/>
    <a:srgbClr val="CCD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65" autoAdjust="0"/>
  </p:normalViewPr>
  <p:slideViewPr>
    <p:cSldViewPr snapToGrid="0">
      <p:cViewPr varScale="1">
        <p:scale>
          <a:sx n="60" d="100"/>
          <a:sy n="60" d="100"/>
        </p:scale>
        <p:origin x="908" y="44"/>
      </p:cViewPr>
      <p:guideLst/>
    </p:cSldViewPr>
  </p:slideViewPr>
  <p:notesTextViewPr>
    <p:cViewPr>
      <p:scale>
        <a:sx n="1" d="1"/>
        <a:sy n="1" d="1"/>
      </p:scale>
      <p:origin x="0" y="0"/>
    </p:cViewPr>
  </p:notesTextViewPr>
  <p:sorterViewPr>
    <p:cViewPr varScale="1">
      <p:scale>
        <a:sx n="100" d="100"/>
        <a:sy n="100" d="100"/>
      </p:scale>
      <p:origin x="0" y="-83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Homan" userId="59ded8ef-bab6-4c01-bdd1-e419456311de" providerId="ADAL" clId="{310F0AA2-F609-4A9A-89FD-A89AA56FEE22}"/>
    <pc:docChg chg="modSld">
      <pc:chgData name="Jill Homan" userId="59ded8ef-bab6-4c01-bdd1-e419456311de" providerId="ADAL" clId="{310F0AA2-F609-4A9A-89FD-A89AA56FEE22}" dt="2019-12-17T20:40:35.229" v="27" actId="6549"/>
      <pc:docMkLst>
        <pc:docMk/>
      </pc:docMkLst>
      <pc:sldChg chg="modSp">
        <pc:chgData name="Jill Homan" userId="59ded8ef-bab6-4c01-bdd1-e419456311de" providerId="ADAL" clId="{310F0AA2-F609-4A9A-89FD-A89AA56FEE22}" dt="2019-12-17T20:40:35.229" v="27" actId="6549"/>
        <pc:sldMkLst>
          <pc:docMk/>
          <pc:sldMk cId="1156304015" sldId="963"/>
        </pc:sldMkLst>
        <pc:spChg chg="mod">
          <ac:chgData name="Jill Homan" userId="59ded8ef-bab6-4c01-bdd1-e419456311de" providerId="ADAL" clId="{310F0AA2-F609-4A9A-89FD-A89AA56FEE22}" dt="2019-12-17T20:40:35.229" v="27" actId="6549"/>
          <ac:spMkLst>
            <pc:docMk/>
            <pc:sldMk cId="1156304015" sldId="963"/>
            <ac:spMk id="16" creationId="{BC01D883-A7A0-41D8-9B4F-7425B51E1AEE}"/>
          </ac:spMkLst>
        </pc:spChg>
        <pc:spChg chg="mod">
          <ac:chgData name="Jill Homan" userId="59ded8ef-bab6-4c01-bdd1-e419456311de" providerId="ADAL" clId="{310F0AA2-F609-4A9A-89FD-A89AA56FEE22}" dt="2019-12-17T20:40:31.768" v="26" actId="20577"/>
          <ac:spMkLst>
            <pc:docMk/>
            <pc:sldMk cId="1156304015" sldId="963"/>
            <ac:spMk id="22" creationId="{5F17287B-7B1D-48BE-9CE5-7938F79D1305}"/>
          </ac:spMkLst>
        </pc:spChg>
      </pc:sldChg>
    </pc:docChg>
  </pc:docChgLst>
  <pc:docChgLst>
    <pc:chgData name="Sagar Khashu" userId="74e2c9a7-da18-441c-94c8-23b8f00b3631" providerId="ADAL" clId="{47470F9E-2A1B-48DC-BD55-4435F48F2CA9}"/>
    <pc:docChg chg="modSld">
      <pc:chgData name="Sagar Khashu" userId="74e2c9a7-da18-441c-94c8-23b8f00b3631" providerId="ADAL" clId="{47470F9E-2A1B-48DC-BD55-4435F48F2CA9}" dt="2019-12-18T12:33:55.963" v="11" actId="20577"/>
      <pc:docMkLst>
        <pc:docMk/>
      </pc:docMkLst>
      <pc:sldChg chg="modNotesTx">
        <pc:chgData name="Sagar Khashu" userId="74e2c9a7-da18-441c-94c8-23b8f00b3631" providerId="ADAL" clId="{47470F9E-2A1B-48DC-BD55-4435F48F2CA9}" dt="2019-12-18T12:33:55.963" v="11" actId="20577"/>
        <pc:sldMkLst>
          <pc:docMk/>
          <pc:sldMk cId="2445074922" sldId="10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4D0931-2FCA-4180-937C-15FBCAB3188A}" type="datetimeFigureOut">
              <a:rPr lang="en-US" smtClean="0"/>
              <a:t>12/18/2019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02AD6C-81CC-4F84-AAAA-687E78054FF5}" type="slidenum">
              <a:rPr lang="en-US" smtClean="0"/>
              <a:t>‹#›</a:t>
            </a:fld>
            <a:endParaRPr lang="en-US"/>
          </a:p>
        </p:txBody>
      </p:sp>
    </p:spTree>
    <p:extLst>
      <p:ext uri="{BB962C8B-B14F-4D97-AF65-F5344CB8AC3E}">
        <p14:creationId xmlns:p14="http://schemas.microsoft.com/office/powerpoint/2010/main" val="2951244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F6167-8BFE-454A-8C11-1F80439B15D4}" type="datetimeFigureOut">
              <a:rPr lang="en-US" smtClean="0"/>
              <a:t>12/18/2019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34443-F488-1445-BE4A-FE2FE04D6DE3}" type="slidenum">
              <a:rPr lang="en-US" smtClean="0"/>
              <a:t>‹#›</a:t>
            </a:fld>
            <a:endParaRPr lang="en-US"/>
          </a:p>
        </p:txBody>
      </p:sp>
    </p:spTree>
    <p:extLst>
      <p:ext uri="{BB962C8B-B14F-4D97-AF65-F5344CB8AC3E}">
        <p14:creationId xmlns:p14="http://schemas.microsoft.com/office/powerpoint/2010/main" val="32927141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Hello all!</a:t>
            </a:r>
          </a:p>
          <a:p>
            <a:endParaRPr lang="en-US" dirty="0"/>
          </a:p>
          <a:p>
            <a:r>
              <a:rPr lang="en-US" dirty="0"/>
              <a:t>Thank you for joining us!</a:t>
            </a:r>
          </a:p>
          <a:p>
            <a:endParaRPr lang="en-US" dirty="0"/>
          </a:p>
          <a:p>
            <a:r>
              <a:rPr lang="en-US" dirty="0"/>
              <a:t>Today, we are </a:t>
            </a:r>
          </a:p>
        </p:txBody>
      </p:sp>
      <p:sp>
        <p:nvSpPr>
          <p:cNvPr id="4" name="Slide Number Placeholder 3"/>
          <p:cNvSpPr>
            <a:spLocks noGrp="1"/>
          </p:cNvSpPr>
          <p:nvPr>
            <p:ph type="sldNum" sz="quarter" idx="5"/>
          </p:nvPr>
        </p:nvSpPr>
        <p:spPr/>
        <p:txBody>
          <a:bodyPr/>
          <a:lstStyle/>
          <a:p>
            <a:fld id="{E2634443-F488-1445-BE4A-FE2FE04D6DE3}" type="slidenum">
              <a:rPr lang="en-US" smtClean="0"/>
              <a:t>1</a:t>
            </a:fld>
            <a:endParaRPr lang="en-US"/>
          </a:p>
        </p:txBody>
      </p:sp>
    </p:spTree>
    <p:extLst>
      <p:ext uri="{BB962C8B-B14F-4D97-AF65-F5344CB8AC3E}">
        <p14:creationId xmlns:p14="http://schemas.microsoft.com/office/powerpoint/2010/main" val="226167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Century Gothic" panose="020B0502020202020204" pitchFamily="34" charset="0"/>
              </a:rPr>
              <a:t>It’s amazing</a:t>
            </a:r>
            <a:r>
              <a:rPr lang="en-US" sz="1000" b="0" baseline="0" dirty="0">
                <a:latin typeface="Century Gothic" panose="020B0502020202020204" pitchFamily="34" charset="0"/>
              </a:rPr>
              <a:t> that even today, financial institutions who own so much customer data hardly harness and use it – for the good of their consumers </a:t>
            </a:r>
            <a:r>
              <a:rPr lang="en-US" sz="1000" b="0" u="sng" baseline="0" dirty="0">
                <a:latin typeface="Century Gothic" panose="020B0502020202020204" pitchFamily="34" charset="0"/>
              </a:rPr>
              <a:t>and </a:t>
            </a:r>
            <a:r>
              <a:rPr lang="en-US" sz="1000" b="0" baseline="0" dirty="0">
                <a:latin typeface="Century Gothic" panose="020B0502020202020204" pitchFamily="34" charset="0"/>
              </a:rPr>
              <a:t>their financial institution. </a:t>
            </a:r>
          </a:p>
          <a:p>
            <a:endParaRPr lang="en-US" sz="1000" b="0" dirty="0">
              <a:solidFill>
                <a:srgbClr val="FF0000"/>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5C6A4D79-823B-49CD-B11B-9C022FE39844}" type="slidenum">
              <a:rPr lang="en-US" smtClean="0"/>
              <a:t>12</a:t>
            </a:fld>
            <a:endParaRPr lang="en-US" dirty="0"/>
          </a:p>
        </p:txBody>
      </p:sp>
    </p:spTree>
    <p:extLst>
      <p:ext uri="{BB962C8B-B14F-4D97-AF65-F5344CB8AC3E}">
        <p14:creationId xmlns:p14="http://schemas.microsoft.com/office/powerpoint/2010/main" val="279570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13</a:t>
            </a:fld>
            <a:endParaRPr lang="en-US" dirty="0"/>
          </a:p>
        </p:txBody>
      </p:sp>
    </p:spTree>
    <p:extLst>
      <p:ext uri="{BB962C8B-B14F-4D97-AF65-F5344CB8AC3E}">
        <p14:creationId xmlns:p14="http://schemas.microsoft.com/office/powerpoint/2010/main" val="2520935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14</a:t>
            </a:fld>
            <a:endParaRPr lang="en-US" dirty="0"/>
          </a:p>
        </p:txBody>
      </p:sp>
    </p:spTree>
    <p:extLst>
      <p:ext uri="{BB962C8B-B14F-4D97-AF65-F5344CB8AC3E}">
        <p14:creationId xmlns:p14="http://schemas.microsoft.com/office/powerpoint/2010/main" val="1245617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15</a:t>
            </a:fld>
            <a:endParaRPr lang="en-US"/>
          </a:p>
        </p:txBody>
      </p:sp>
    </p:spTree>
    <p:extLst>
      <p:ext uri="{BB962C8B-B14F-4D97-AF65-F5344CB8AC3E}">
        <p14:creationId xmlns:p14="http://schemas.microsoft.com/office/powerpoint/2010/main" val="1041024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DeepTarget users will be able to generate Intelligent campaigns using these types [list, provide examples]</a:t>
            </a:r>
          </a:p>
          <a:p>
            <a:endParaRPr lang="en-US" dirty="0"/>
          </a:p>
          <a:p>
            <a:r>
              <a:rPr lang="en-US" dirty="0"/>
              <a:t>Users will be able to generate the ads on their own (adobe suite and other tools, outsourcing) or entirely in the DeepTarget interface, and then deploy them to the proper channels</a:t>
            </a:r>
          </a:p>
        </p:txBody>
      </p:sp>
      <p:sp>
        <p:nvSpPr>
          <p:cNvPr id="4" name="Slide Number Placeholder 3"/>
          <p:cNvSpPr>
            <a:spLocks noGrp="1"/>
          </p:cNvSpPr>
          <p:nvPr>
            <p:ph type="sldNum" sz="quarter" idx="5"/>
          </p:nvPr>
        </p:nvSpPr>
        <p:spPr/>
        <p:txBody>
          <a:bodyPr/>
          <a:lstStyle/>
          <a:p>
            <a:fld id="{E2634443-F488-1445-BE4A-FE2FE04D6DE3}" type="slidenum">
              <a:rPr lang="en-US" smtClean="0"/>
              <a:t>16</a:t>
            </a:fld>
            <a:endParaRPr lang="en-US"/>
          </a:p>
        </p:txBody>
      </p:sp>
    </p:spTree>
    <p:extLst>
      <p:ext uri="{BB962C8B-B14F-4D97-AF65-F5344CB8AC3E}">
        <p14:creationId xmlns:p14="http://schemas.microsoft.com/office/powerpoint/2010/main" val="339654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Century Gothic" panose="020B0502020202020204" pitchFamily="34" charset="0"/>
            </a:endParaRPr>
          </a:p>
          <a:p>
            <a:r>
              <a:rPr lang="en-US" sz="1000" dirty="0">
                <a:latin typeface="Century Gothic" panose="020B0502020202020204" pitchFamily="34" charset="0"/>
              </a:rPr>
              <a:t>Each customer or member will have a “stack” of campaigns that apply to him or her”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34443-F488-1445-BE4A-FE2FE04D6D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31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Behind the scenes, as you can see, there is a lot that can go on when someone clicks on a DeepTarget banner:</a:t>
            </a:r>
          </a:p>
          <a:p>
            <a:pPr lvl="0"/>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One click can send the user to a URL, it can send a notification to a lending officer, it can deep link to a credit card application page, and more! Even further, we track impressions and clicks within DeepTarget, so back-end analysis is easy!</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634443-F488-1445-BE4A-FE2FE04D6DE3}" type="slidenum">
              <a:rPr lang="en-US" smtClean="0"/>
              <a:t>19</a:t>
            </a:fld>
            <a:endParaRPr lang="en-US"/>
          </a:p>
        </p:txBody>
      </p:sp>
    </p:spTree>
    <p:extLst>
      <p:ext uri="{BB962C8B-B14F-4D97-AF65-F5344CB8AC3E}">
        <p14:creationId xmlns:p14="http://schemas.microsoft.com/office/powerpoint/2010/main" val="1738951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hundreds of financial institutions are receiving outstanding results using DeepTarget.  This is just one example of </a:t>
            </a:r>
            <a:r>
              <a:rPr lang="en-US" dirty="0"/>
              <a:t> those </a:t>
            </a:r>
            <a:r>
              <a:rPr lang="en-US" baseline="0" dirty="0"/>
              <a:t>results. </a:t>
            </a:r>
          </a:p>
          <a:p>
            <a:endParaRPr lang="en-US" dirty="0"/>
          </a:p>
          <a:p>
            <a:r>
              <a:rPr lang="en-US" baseline="0" dirty="0"/>
              <a:t>The success rates of these targeted offers are 40X industry standard.  That is what happens when you use your customer intelligence to personalize and target your communications.  Look at some of these real results from an actual client.</a:t>
            </a:r>
            <a:endParaRPr lang="en-US" b="1" dirty="0"/>
          </a:p>
          <a:p>
            <a:r>
              <a:rPr lang="en-US" b="1" baseline="0" dirty="0"/>
              <a:t>Over $8 million in new loans booked using just one digital channel in just one month!</a:t>
            </a:r>
          </a:p>
          <a:p>
            <a:endParaRPr lang="en-US" baseline="0" dirty="0"/>
          </a:p>
          <a:p>
            <a:endParaRPr lang="en-US" dirty="0"/>
          </a:p>
          <a:p>
            <a:r>
              <a:rPr lang="en-US" baseline="0" dirty="0"/>
              <a:t>You can mobilize your mobile banking to create personalized offers with the ideal mix of products and services unique to each customer.  By doing this, you are connecting and cross-selling 24/7 and taking your marketing up more than a notch with minimal effort.  Never miss an opportunity to engage and cross-sell to your account-holders!</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20</a:t>
            </a:fld>
            <a:endParaRPr lang="en-US" dirty="0"/>
          </a:p>
        </p:txBody>
      </p:sp>
    </p:spTree>
    <p:extLst>
      <p:ext uri="{BB962C8B-B14F-4D97-AF65-F5344CB8AC3E}">
        <p14:creationId xmlns:p14="http://schemas.microsoft.com/office/powerpoint/2010/main" val="11028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Cathedral Solutions:</a:t>
            </a:r>
          </a:p>
          <a:p>
            <a:endParaRPr lang="en-US" dirty="0"/>
          </a:p>
          <a:p>
            <a:r>
              <a:rPr lang="en-US" dirty="0"/>
              <a:t>1 – DeepTarget for Cathedral’s </a:t>
            </a:r>
            <a:r>
              <a:rPr lang="en-US" dirty="0" err="1"/>
              <a:t>eStatement</a:t>
            </a:r>
            <a:r>
              <a:rPr lang="en-US" dirty="0"/>
              <a:t> Portal  (Cathedral licensed solution)</a:t>
            </a:r>
          </a:p>
          <a:p>
            <a:r>
              <a:rPr lang="en-US" dirty="0"/>
              <a:t>2 – DeepTarget for Cathedral’s Printed Statements (Cathedral licensed solution)</a:t>
            </a:r>
          </a:p>
          <a:p>
            <a:r>
              <a:rPr lang="en-US" dirty="0"/>
              <a:t>3 – DeepTarget Mobile  (Cathedral is an authorized Reseller)</a:t>
            </a:r>
          </a:p>
        </p:txBody>
      </p:sp>
      <p:sp>
        <p:nvSpPr>
          <p:cNvPr id="4" name="Slide Number Placeholder 3"/>
          <p:cNvSpPr>
            <a:spLocks noGrp="1"/>
          </p:cNvSpPr>
          <p:nvPr>
            <p:ph type="sldNum" sz="quarter" idx="10"/>
          </p:nvPr>
        </p:nvSpPr>
        <p:spPr/>
        <p:txBody>
          <a:bodyPr/>
          <a:lstStyle/>
          <a:p>
            <a:fld id="{E2634443-F488-1445-BE4A-FE2FE04D6DE3}" type="slidenum">
              <a:rPr lang="en-US" smtClean="0"/>
              <a:t>21</a:t>
            </a:fld>
            <a:endParaRPr lang="en-US" dirty="0"/>
          </a:p>
        </p:txBody>
      </p:sp>
    </p:spTree>
    <p:extLst>
      <p:ext uri="{BB962C8B-B14F-4D97-AF65-F5344CB8AC3E}">
        <p14:creationId xmlns:p14="http://schemas.microsoft.com/office/powerpoint/2010/main" val="418788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discussed</a:t>
            </a:r>
            <a:r>
              <a:rPr lang="en-US" baseline="0" dirty="0"/>
              <a:t> what an ideal solution could be.  </a:t>
            </a:r>
          </a:p>
          <a:p>
            <a:endParaRPr lang="en-US" baseline="0" dirty="0"/>
          </a:p>
          <a:p>
            <a:r>
              <a:rPr lang="en-US" baseline="0" dirty="0"/>
              <a:t>Now, let’s find out if one exists.  In fact, let’s have a look at it and then dig deeper to see what’s under the hood.</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23</a:t>
            </a:fld>
            <a:endParaRPr lang="en-US" dirty="0"/>
          </a:p>
        </p:txBody>
      </p:sp>
    </p:spTree>
    <p:extLst>
      <p:ext uri="{BB962C8B-B14F-4D97-AF65-F5344CB8AC3E}">
        <p14:creationId xmlns:p14="http://schemas.microsoft.com/office/powerpoint/2010/main" val="151929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 welcomes</a:t>
            </a:r>
            <a:r>
              <a:rPr lang="en-US" baseline="0"/>
              <a:t> everyone, introduces the session and presenters</a:t>
            </a:r>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3</a:t>
            </a:fld>
            <a:endParaRPr lang="en-US"/>
          </a:p>
        </p:txBody>
      </p:sp>
    </p:spTree>
    <p:extLst>
      <p:ext uri="{BB962C8B-B14F-4D97-AF65-F5344CB8AC3E}">
        <p14:creationId xmlns:p14="http://schemas.microsoft.com/office/powerpoint/2010/main" val="706939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discussed</a:t>
            </a:r>
            <a:r>
              <a:rPr lang="en-US" baseline="0" dirty="0"/>
              <a:t> what an ideal solution could be.  </a:t>
            </a:r>
          </a:p>
          <a:p>
            <a:endParaRPr lang="en-US" baseline="0" dirty="0"/>
          </a:p>
          <a:p>
            <a:r>
              <a:rPr lang="en-US" baseline="0" dirty="0"/>
              <a:t>Now, let’s find out if one exists.  In fact, let’s have a look at it and then dig deeper to see what’s under the hood.</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24</a:t>
            </a:fld>
            <a:endParaRPr lang="en-US" dirty="0"/>
          </a:p>
        </p:txBody>
      </p:sp>
    </p:spTree>
    <p:extLst>
      <p:ext uri="{BB962C8B-B14F-4D97-AF65-F5344CB8AC3E}">
        <p14:creationId xmlns:p14="http://schemas.microsoft.com/office/powerpoint/2010/main" val="3353421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26</a:t>
            </a:fld>
            <a:endParaRPr lang="en-US"/>
          </a:p>
        </p:txBody>
      </p:sp>
    </p:spTree>
    <p:extLst>
      <p:ext uri="{BB962C8B-B14F-4D97-AF65-F5344CB8AC3E}">
        <p14:creationId xmlns:p14="http://schemas.microsoft.com/office/powerpoint/2010/main" val="3906478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discussed</a:t>
            </a:r>
            <a:r>
              <a:rPr lang="en-US" baseline="0" dirty="0"/>
              <a:t> what an ideal solution could be.  </a:t>
            </a:r>
          </a:p>
          <a:p>
            <a:endParaRPr lang="en-US" baseline="0" dirty="0"/>
          </a:p>
          <a:p>
            <a:r>
              <a:rPr lang="en-US" baseline="0" dirty="0"/>
              <a:t>Now, let’s find out if one exists.  In fact, let’s have a look at it and then dig deeper to see what’s under the hood.</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27</a:t>
            </a:fld>
            <a:endParaRPr lang="en-US" dirty="0"/>
          </a:p>
        </p:txBody>
      </p:sp>
    </p:spTree>
    <p:extLst>
      <p:ext uri="{BB962C8B-B14F-4D97-AF65-F5344CB8AC3E}">
        <p14:creationId xmlns:p14="http://schemas.microsoft.com/office/powerpoint/2010/main" val="3155681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28</a:t>
            </a:fld>
            <a:endParaRPr lang="en-US"/>
          </a:p>
        </p:txBody>
      </p:sp>
    </p:spTree>
    <p:extLst>
      <p:ext uri="{BB962C8B-B14F-4D97-AF65-F5344CB8AC3E}">
        <p14:creationId xmlns:p14="http://schemas.microsoft.com/office/powerpoint/2010/main" val="2643463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29</a:t>
            </a:fld>
            <a:endParaRPr lang="en-US"/>
          </a:p>
        </p:txBody>
      </p:sp>
    </p:spTree>
    <p:extLst>
      <p:ext uri="{BB962C8B-B14F-4D97-AF65-F5344CB8AC3E}">
        <p14:creationId xmlns:p14="http://schemas.microsoft.com/office/powerpoint/2010/main" val="3417794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30</a:t>
            </a:fld>
            <a:endParaRPr lang="en-US"/>
          </a:p>
        </p:txBody>
      </p:sp>
    </p:spTree>
    <p:extLst>
      <p:ext uri="{BB962C8B-B14F-4D97-AF65-F5344CB8AC3E}">
        <p14:creationId xmlns:p14="http://schemas.microsoft.com/office/powerpoint/2010/main" val="1276180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31</a:t>
            </a:fld>
            <a:endParaRPr lang="en-US"/>
          </a:p>
        </p:txBody>
      </p:sp>
    </p:spTree>
    <p:extLst>
      <p:ext uri="{BB962C8B-B14F-4D97-AF65-F5344CB8AC3E}">
        <p14:creationId xmlns:p14="http://schemas.microsoft.com/office/powerpoint/2010/main" val="3775731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32</a:t>
            </a:fld>
            <a:endParaRPr lang="en-US"/>
          </a:p>
        </p:txBody>
      </p:sp>
    </p:spTree>
    <p:extLst>
      <p:ext uri="{BB962C8B-B14F-4D97-AF65-F5344CB8AC3E}">
        <p14:creationId xmlns:p14="http://schemas.microsoft.com/office/powerpoint/2010/main" val="2555321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33</a:t>
            </a:fld>
            <a:endParaRPr lang="en-US"/>
          </a:p>
        </p:txBody>
      </p:sp>
    </p:spTree>
    <p:extLst>
      <p:ext uri="{BB962C8B-B14F-4D97-AF65-F5344CB8AC3E}">
        <p14:creationId xmlns:p14="http://schemas.microsoft.com/office/powerpoint/2010/main" val="2774146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34</a:t>
            </a:fld>
            <a:endParaRPr lang="en-US"/>
          </a:p>
        </p:txBody>
      </p:sp>
    </p:spTree>
    <p:extLst>
      <p:ext uri="{BB962C8B-B14F-4D97-AF65-F5344CB8AC3E}">
        <p14:creationId xmlns:p14="http://schemas.microsoft.com/office/powerpoint/2010/main" val="258987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this session, I want you all to be familiar enough with DeepTarget to jump right in and engage with potential new users. With that said, we are always here and ready to field questions and comments. We want to equip you with the tools and resources necessary for success, but that certainly doesn’t end here and now. </a:t>
            </a:r>
          </a:p>
        </p:txBody>
      </p:sp>
      <p:sp>
        <p:nvSpPr>
          <p:cNvPr id="4" name="Slide Number Placeholder 3"/>
          <p:cNvSpPr>
            <a:spLocks noGrp="1"/>
          </p:cNvSpPr>
          <p:nvPr>
            <p:ph type="sldNum" sz="quarter" idx="10"/>
          </p:nvPr>
        </p:nvSpPr>
        <p:spPr/>
        <p:txBody>
          <a:bodyPr/>
          <a:lstStyle/>
          <a:p>
            <a:fld id="{E2634443-F488-1445-BE4A-FE2FE04D6DE3}" type="slidenum">
              <a:rPr lang="en-US" smtClean="0"/>
              <a:t>5</a:t>
            </a:fld>
            <a:endParaRPr lang="en-US"/>
          </a:p>
        </p:txBody>
      </p:sp>
    </p:spTree>
    <p:extLst>
      <p:ext uri="{BB962C8B-B14F-4D97-AF65-F5344CB8AC3E}">
        <p14:creationId xmlns:p14="http://schemas.microsoft.com/office/powerpoint/2010/main" val="714451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35</a:t>
            </a:fld>
            <a:endParaRPr lang="en-US"/>
          </a:p>
        </p:txBody>
      </p:sp>
    </p:spTree>
    <p:extLst>
      <p:ext uri="{BB962C8B-B14F-4D97-AF65-F5344CB8AC3E}">
        <p14:creationId xmlns:p14="http://schemas.microsoft.com/office/powerpoint/2010/main" val="1860378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36</a:t>
            </a:fld>
            <a:endParaRPr lang="en-US"/>
          </a:p>
        </p:txBody>
      </p:sp>
    </p:spTree>
    <p:extLst>
      <p:ext uri="{BB962C8B-B14F-4D97-AF65-F5344CB8AC3E}">
        <p14:creationId xmlns:p14="http://schemas.microsoft.com/office/powerpoint/2010/main" val="667287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37</a:t>
            </a:fld>
            <a:endParaRPr lang="en-US"/>
          </a:p>
        </p:txBody>
      </p:sp>
    </p:spTree>
    <p:extLst>
      <p:ext uri="{BB962C8B-B14F-4D97-AF65-F5344CB8AC3E}">
        <p14:creationId xmlns:p14="http://schemas.microsoft.com/office/powerpoint/2010/main" val="3865806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38</a:t>
            </a:fld>
            <a:endParaRPr lang="en-US"/>
          </a:p>
        </p:txBody>
      </p:sp>
    </p:spTree>
    <p:extLst>
      <p:ext uri="{BB962C8B-B14F-4D97-AF65-F5344CB8AC3E}">
        <p14:creationId xmlns:p14="http://schemas.microsoft.com/office/powerpoint/2010/main" val="3533424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discussed</a:t>
            </a:r>
            <a:r>
              <a:rPr lang="en-US" baseline="0" dirty="0"/>
              <a:t> what an ideal solution could be.  </a:t>
            </a:r>
          </a:p>
          <a:p>
            <a:endParaRPr lang="en-US" baseline="0" dirty="0"/>
          </a:p>
          <a:p>
            <a:r>
              <a:rPr lang="en-US" baseline="0" dirty="0"/>
              <a:t>Now, let’s find out if one exists.  In fact, let’s have a look at it and then dig deeper to see what’s under the hood.</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39</a:t>
            </a:fld>
            <a:endParaRPr lang="en-US" dirty="0"/>
          </a:p>
        </p:txBody>
      </p:sp>
    </p:spTree>
    <p:extLst>
      <p:ext uri="{BB962C8B-B14F-4D97-AF65-F5344CB8AC3E}">
        <p14:creationId xmlns:p14="http://schemas.microsoft.com/office/powerpoint/2010/main" val="2635249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Yet</a:t>
            </a:r>
            <a:r>
              <a:rPr lang="en-US" baseline="0"/>
              <a:t> for all that technology that is under the hood, we make it super-easy for our clients to use!  Our clients range from less than $100 m in asset size to larger than a few billion.</a:t>
            </a:r>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40</a:t>
            </a:fld>
            <a:endParaRPr lang="en-US"/>
          </a:p>
        </p:txBody>
      </p:sp>
    </p:spTree>
    <p:extLst>
      <p:ext uri="{BB962C8B-B14F-4D97-AF65-F5344CB8AC3E}">
        <p14:creationId xmlns:p14="http://schemas.microsoft.com/office/powerpoint/2010/main" val="534435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panose="020B0502020202020204" pitchFamily="34" charset="0"/>
              </a:rPr>
              <a:t>DeepTarget integrated into Cathedral allows you to send the right offer to the right person</a:t>
            </a:r>
            <a:r>
              <a:rPr lang="en-US" sz="1200" baseline="0" dirty="0">
                <a:latin typeface="Century Gothic" panose="020B0502020202020204" pitchFamily="34" charset="0"/>
              </a:rPr>
              <a:t> at the right time.  Your campaigns are designed just once and you can deploy them in multiple apps including MEA mobile.  </a:t>
            </a:r>
          </a:p>
          <a:p>
            <a:endParaRPr lang="en-US" sz="1200" dirty="0">
              <a:latin typeface="Century Gothic" panose="020B0502020202020204" pitchFamily="34" charset="0"/>
            </a:endParaRPr>
          </a:p>
          <a:p>
            <a:r>
              <a:rPr lang="en-US" sz="1200" baseline="0" dirty="0">
                <a:latin typeface="Century Gothic" panose="020B0502020202020204" pitchFamily="34" charset="0"/>
              </a:rPr>
              <a:t>You can easily and effectively cross-sell products to your customers and ultimately provide the path to better customer acquisition and retention. All the heavy lifting is done by DeepTarget. You just get to enjoy the benefits.</a:t>
            </a:r>
          </a:p>
          <a:p>
            <a:endParaRPr lang="en-US" sz="1200" dirty="0">
              <a:latin typeface="Century Gothic" panose="020B0502020202020204" pitchFamily="34" charset="0"/>
            </a:endParaRPr>
          </a:p>
          <a:p>
            <a:r>
              <a:rPr lang="en-US" sz="1200" dirty="0">
                <a:latin typeface="Century Gothic" panose="020B0502020202020204" pitchFamily="34" charset="0"/>
              </a:rPr>
              <a:t>One of the best parts is how easy it is to get going.  It is super simple!  DeepTarget can have you up and running campaigns in 30 days  or less - technically just a few hours spread over that period allowing you to get us that first cut of customer intelligence data.</a:t>
            </a:r>
          </a:p>
          <a:p>
            <a:endParaRPr lang="en-US" sz="1200" dirty="0">
              <a:latin typeface="Century Gothic" panose="020B0502020202020204" pitchFamily="34" charset="0"/>
            </a:endParaRPr>
          </a:p>
          <a:p>
            <a:r>
              <a:rPr lang="en-US" sz="1200" dirty="0">
                <a:latin typeface="Century Gothic" panose="020B0502020202020204" pitchFamily="34" charset="0"/>
              </a:rPr>
              <a:t>DeepTarget is the only platform that allows for multiple campaigns running simultaneously 24/7 over all digital platforms.  It’s open enabling API allows us to integrate into any authenticated app.  So, your campaigns are designed once and delivered everywhere. </a:t>
            </a:r>
          </a:p>
          <a:p>
            <a:endParaRPr lang="en-US" sz="1200" dirty="0">
              <a:latin typeface="Century Gothic" panose="020B0502020202020204" pitchFamily="34" charset="0"/>
            </a:endParaRPr>
          </a:p>
          <a:p>
            <a:r>
              <a:rPr lang="en-US" sz="1200" dirty="0">
                <a:latin typeface="Century Gothic" panose="020B0502020202020204" pitchFamily="34" charset="0"/>
              </a:rPr>
              <a:t>DeepTarget helps banks unlock their data. we can start with the simplest of fields and move to the most complex data from your CRM, core ,credit scores, and other data.</a:t>
            </a:r>
          </a:p>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41</a:t>
            </a:fld>
            <a:endParaRPr lang="en-US"/>
          </a:p>
        </p:txBody>
      </p:sp>
    </p:spTree>
    <p:extLst>
      <p:ext uri="{BB962C8B-B14F-4D97-AF65-F5344CB8AC3E}">
        <p14:creationId xmlns:p14="http://schemas.microsoft.com/office/powerpoint/2010/main" val="1584852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 innovation never stops…we have some exciting projects in the works right now.</a:t>
            </a:r>
          </a:p>
        </p:txBody>
      </p:sp>
      <p:sp>
        <p:nvSpPr>
          <p:cNvPr id="4" name="Slide Number Placeholder 3"/>
          <p:cNvSpPr>
            <a:spLocks noGrp="1"/>
          </p:cNvSpPr>
          <p:nvPr>
            <p:ph type="sldNum" sz="quarter" idx="10"/>
          </p:nvPr>
        </p:nvSpPr>
        <p:spPr/>
        <p:txBody>
          <a:bodyPr/>
          <a:lstStyle/>
          <a:p>
            <a:fld id="{E2634443-F488-1445-BE4A-FE2FE04D6DE3}" type="slidenum">
              <a:rPr lang="en-US" smtClean="0"/>
              <a:t>42</a:t>
            </a:fld>
            <a:endParaRPr lang="en-US"/>
          </a:p>
        </p:txBody>
      </p:sp>
    </p:spTree>
    <p:extLst>
      <p:ext uri="{BB962C8B-B14F-4D97-AF65-F5344CB8AC3E}">
        <p14:creationId xmlns:p14="http://schemas.microsoft.com/office/powerpoint/2010/main" val="2503521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46</a:t>
            </a:fld>
            <a:endParaRPr lang="en-US"/>
          </a:p>
        </p:txBody>
      </p:sp>
    </p:spTree>
    <p:extLst>
      <p:ext uri="{BB962C8B-B14F-4D97-AF65-F5344CB8AC3E}">
        <p14:creationId xmlns:p14="http://schemas.microsoft.com/office/powerpoint/2010/main" val="845741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48</a:t>
            </a:fld>
            <a:endParaRPr lang="en-US"/>
          </a:p>
        </p:txBody>
      </p:sp>
    </p:spTree>
    <p:extLst>
      <p:ext uri="{BB962C8B-B14F-4D97-AF65-F5344CB8AC3E}">
        <p14:creationId xmlns:p14="http://schemas.microsoft.com/office/powerpoint/2010/main" val="182987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5FB91549-43BF-425A-AF25-75262019208C}" type="slidenum">
              <a:rPr lang="en-US" smtClean="0"/>
              <a:t>6</a:t>
            </a:fld>
            <a:endParaRPr lang="en-US" dirty="0"/>
          </a:p>
        </p:txBody>
      </p:sp>
    </p:spTree>
    <p:extLst>
      <p:ext uri="{BB962C8B-B14F-4D97-AF65-F5344CB8AC3E}">
        <p14:creationId xmlns:p14="http://schemas.microsoft.com/office/powerpoint/2010/main" val="1832003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49</a:t>
            </a:fld>
            <a:endParaRPr lang="en-US" dirty="0"/>
          </a:p>
        </p:txBody>
      </p:sp>
    </p:spTree>
    <p:extLst>
      <p:ext uri="{BB962C8B-B14F-4D97-AF65-F5344CB8AC3E}">
        <p14:creationId xmlns:p14="http://schemas.microsoft.com/office/powerpoint/2010/main" val="3211614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Andrews released a CD Campaign in Feb (</a:t>
            </a:r>
            <a:r>
              <a:rPr lang="en-US" dirty="0" err="1"/>
              <a:t>Miliary</a:t>
            </a:r>
            <a:r>
              <a:rPr lang="en-US"/>
              <a:t> Savings Month) – for 1 week – last week of the month (promoted as Military Savings Week, but open to anyone) – using email, web, OLB &amp; MBL (with DeepTarget). </a:t>
            </a:r>
          </a:p>
          <a:p>
            <a:r>
              <a:rPr lang="en-US"/>
              <a:t>1270 CD Accts Opened in the month of Feb, 590 Accts Opened were directly influenced by Digital Marketing Ads within Online and Mobile Banking channels deployed with DeepTarget (almost 50% from Banking Digital Channels)</a:t>
            </a:r>
          </a:p>
          <a:p>
            <a:r>
              <a:rPr lang="en-US"/>
              <a:t>Jan 1 through March 21, 69 Million in CD Deposits have been recorded.  And continuing.</a:t>
            </a:r>
          </a:p>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51</a:t>
            </a:fld>
            <a:endParaRPr lang="en-US"/>
          </a:p>
        </p:txBody>
      </p:sp>
    </p:spTree>
    <p:extLst>
      <p:ext uri="{BB962C8B-B14F-4D97-AF65-F5344CB8AC3E}">
        <p14:creationId xmlns:p14="http://schemas.microsoft.com/office/powerpoint/2010/main" val="11468660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53</a:t>
            </a:fld>
            <a:endParaRPr lang="en-US"/>
          </a:p>
        </p:txBody>
      </p:sp>
    </p:spTree>
    <p:extLst>
      <p:ext uri="{BB962C8B-B14F-4D97-AF65-F5344CB8AC3E}">
        <p14:creationId xmlns:p14="http://schemas.microsoft.com/office/powerpoint/2010/main" val="36146686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Hello all!</a:t>
            </a:r>
          </a:p>
          <a:p>
            <a:endParaRPr lang="en-US" dirty="0"/>
          </a:p>
          <a:p>
            <a:r>
              <a:rPr lang="en-US" dirty="0"/>
              <a:t>Thank you for joining us!</a:t>
            </a:r>
          </a:p>
          <a:p>
            <a:endParaRPr lang="en-US" dirty="0"/>
          </a:p>
          <a:p>
            <a:r>
              <a:rPr lang="en-US" dirty="0"/>
              <a:t>Today, we are </a:t>
            </a:r>
          </a:p>
        </p:txBody>
      </p:sp>
      <p:sp>
        <p:nvSpPr>
          <p:cNvPr id="4" name="Slide Number Placeholder 3"/>
          <p:cNvSpPr>
            <a:spLocks noGrp="1"/>
          </p:cNvSpPr>
          <p:nvPr>
            <p:ph type="sldNum" sz="quarter" idx="5"/>
          </p:nvPr>
        </p:nvSpPr>
        <p:spPr/>
        <p:txBody>
          <a:bodyPr/>
          <a:lstStyle/>
          <a:p>
            <a:fld id="{E2634443-F488-1445-BE4A-FE2FE04D6DE3}" type="slidenum">
              <a:rPr lang="en-US" smtClean="0"/>
              <a:t>56</a:t>
            </a:fld>
            <a:endParaRPr lang="en-US"/>
          </a:p>
        </p:txBody>
      </p:sp>
    </p:spTree>
    <p:extLst>
      <p:ext uri="{BB962C8B-B14F-4D97-AF65-F5344CB8AC3E}">
        <p14:creationId xmlns:p14="http://schemas.microsoft.com/office/powerpoint/2010/main" val="292507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7</a:t>
            </a:fld>
            <a:endParaRPr lang="en-US" dirty="0"/>
          </a:p>
        </p:txBody>
      </p:sp>
    </p:spTree>
    <p:extLst>
      <p:ext uri="{BB962C8B-B14F-4D97-AF65-F5344CB8AC3E}">
        <p14:creationId xmlns:p14="http://schemas.microsoft.com/office/powerpoint/2010/main" val="325540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8</a:t>
            </a:fld>
            <a:endParaRPr lang="en-US" dirty="0"/>
          </a:p>
        </p:txBody>
      </p:sp>
    </p:spTree>
    <p:extLst>
      <p:ext uri="{BB962C8B-B14F-4D97-AF65-F5344CB8AC3E}">
        <p14:creationId xmlns:p14="http://schemas.microsoft.com/office/powerpoint/2010/main" val="83708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9</a:t>
            </a:fld>
            <a:endParaRPr lang="en-US"/>
          </a:p>
        </p:txBody>
      </p:sp>
    </p:spTree>
    <p:extLst>
      <p:ext uri="{BB962C8B-B14F-4D97-AF65-F5344CB8AC3E}">
        <p14:creationId xmlns:p14="http://schemas.microsoft.com/office/powerpoint/2010/main" val="167327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QUICKLY go through the DeepTarget sales pitch we use in-house. This slide deck will be provided to you all, as well as a corresponding script</a:t>
            </a:r>
          </a:p>
        </p:txBody>
      </p:sp>
      <p:sp>
        <p:nvSpPr>
          <p:cNvPr id="4" name="Slide Number Placeholder 3"/>
          <p:cNvSpPr>
            <a:spLocks noGrp="1"/>
          </p:cNvSpPr>
          <p:nvPr>
            <p:ph type="sldNum" sz="quarter" idx="10"/>
          </p:nvPr>
        </p:nvSpPr>
        <p:spPr/>
        <p:txBody>
          <a:bodyPr/>
          <a:lstStyle/>
          <a:p>
            <a:fld id="{E2634443-F488-1445-BE4A-FE2FE04D6DE3}" type="slidenum">
              <a:rPr lang="en-US" smtClean="0"/>
              <a:t>10</a:t>
            </a:fld>
            <a:endParaRPr lang="en-US"/>
          </a:p>
        </p:txBody>
      </p:sp>
    </p:spTree>
    <p:extLst>
      <p:ext uri="{BB962C8B-B14F-4D97-AF65-F5344CB8AC3E}">
        <p14:creationId xmlns:p14="http://schemas.microsoft.com/office/powerpoint/2010/main" val="35335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latin typeface="Century Gothic" panose="020B0502020202020204" pitchFamily="34" charset="0"/>
              </a:rPr>
              <a:t>Last year, for the first time in history, big banks like Chase and Bank of America outperformed our local community banks and credit unions in JD Power’s customer satisfaction survey.  The reason stated was digital services.  </a:t>
            </a:r>
          </a:p>
          <a:p>
            <a:endParaRPr lang="en-US" sz="1000" b="0" dirty="0">
              <a:latin typeface="Century Gothic" panose="020B0502020202020204" pitchFamily="34" charset="0"/>
            </a:endParaRPr>
          </a:p>
          <a:p>
            <a:r>
              <a:rPr lang="en-US" sz="1000" b="0" dirty="0">
                <a:latin typeface="Century Gothic" panose="020B0502020202020204" pitchFamily="34" charset="0"/>
              </a:rPr>
              <a:t>This has community banks and credit unions scrambling to better understand the profiles of their customers and engage them in the digital world.  </a:t>
            </a:r>
          </a:p>
          <a:p>
            <a:endParaRPr lang="en-US" sz="1000" b="0" dirty="0">
              <a:latin typeface="Century Gothic" panose="020B0502020202020204" pitchFamily="34" charset="0"/>
            </a:endParaRPr>
          </a:p>
          <a:p>
            <a:r>
              <a:rPr lang="en-US" sz="1000" b="0" dirty="0">
                <a:latin typeface="Century Gothic" panose="020B0502020202020204" pitchFamily="34" charset="0"/>
              </a:rPr>
              <a:t>The 2 primary drivers of this transformation are:</a:t>
            </a:r>
          </a:p>
          <a:p>
            <a:endParaRPr lang="en-US" sz="1000" b="0" dirty="0">
              <a:latin typeface="Century Gothic" panose="020B0502020202020204" pitchFamily="34" charset="0"/>
            </a:endParaRPr>
          </a:p>
          <a:p>
            <a:pPr marL="232943" indent="-232943">
              <a:buFont typeface="+mj-lt"/>
              <a:buAutoNum type="arabicPeriod"/>
            </a:pPr>
            <a:r>
              <a:rPr lang="en-US" sz="1000" b="0" dirty="0">
                <a:latin typeface="Century Gothic" panose="020B0502020202020204" pitchFamily="34" charset="0"/>
              </a:rPr>
              <a:t>Customer expectations are being shaped by experiences outside of banking and </a:t>
            </a:r>
          </a:p>
          <a:p>
            <a:pPr marL="232943" indent="-232943">
              <a:buFont typeface="+mj-lt"/>
              <a:buAutoNum type="arabicPeriod"/>
            </a:pPr>
            <a:r>
              <a:rPr lang="en-US" sz="1000" b="0" dirty="0">
                <a:latin typeface="Century Gothic" panose="020B0502020202020204" pitchFamily="34" charset="0"/>
              </a:rPr>
              <a:t>Customers are buying more financial products – but not necessarily from their banks.</a:t>
            </a:r>
          </a:p>
          <a:p>
            <a:endParaRPr lang="en-US" sz="1000" b="0" dirty="0">
              <a:latin typeface="Century Gothic" panose="020B0502020202020204" pitchFamily="34" charset="0"/>
            </a:endParaRPr>
          </a:p>
          <a:p>
            <a:r>
              <a:rPr lang="en-US" sz="1000" b="0" dirty="0">
                <a:latin typeface="Century Gothic" panose="020B0502020202020204" pitchFamily="34" charset="0"/>
              </a:rPr>
              <a:t>Effective digital engagement means digging deeper to become much more DATA-DRIVEN with their strategies and tactics – especially in how they acquire, engage, and retain customers. </a:t>
            </a:r>
          </a:p>
          <a:p>
            <a:endParaRPr lang="en-US" sz="1000" b="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E2634443-F488-1445-BE4A-FE2FE04D6DE3}" type="slidenum">
              <a:rPr lang="en-US" smtClean="0"/>
              <a:t>11</a:t>
            </a:fld>
            <a:endParaRPr lang="en-US" dirty="0"/>
          </a:p>
        </p:txBody>
      </p:sp>
    </p:spTree>
    <p:extLst>
      <p:ext uri="{BB962C8B-B14F-4D97-AF65-F5344CB8AC3E}">
        <p14:creationId xmlns:p14="http://schemas.microsoft.com/office/powerpoint/2010/main" val="420914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2792" y="1368542"/>
            <a:ext cx="9144000" cy="2387600"/>
          </a:xfrm>
          <a:prstGeom prst="rect">
            <a:avLst/>
          </a:prstGeom>
        </p:spPr>
        <p:txBody>
          <a:bodyPr anchor="b"/>
          <a:lstStyle>
            <a:lvl1pPr algn="ctr">
              <a:defRPr sz="6000">
                <a:solidFill>
                  <a:srgbClr val="CCD163"/>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1524000" y="385701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3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772400" cy="1325563"/>
          </a:xfrm>
          <a:prstGeom prst="rect">
            <a:avLst/>
          </a:prstGeom>
        </p:spPr>
        <p:txBody>
          <a:bodyPr/>
          <a:lstStyle>
            <a:lvl1pPr>
              <a:defRPr>
                <a:solidFill>
                  <a:srgbClr val="CCD163"/>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535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CCD163"/>
                </a:solidFi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9861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993" y="365125"/>
            <a:ext cx="7458808" cy="1325563"/>
          </a:xfrm>
          <a:prstGeom prst="rect">
            <a:avLst/>
          </a:prstGeo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sz="half" idx="1"/>
          </p:nvPr>
        </p:nvSpPr>
        <p:spPr>
          <a:xfrm>
            <a:off x="838200" y="1825625"/>
            <a:ext cx="5181600" cy="4144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44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05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81400" y="356333"/>
            <a:ext cx="7773988" cy="1325563"/>
          </a:xfrm>
          <a:prstGeom prst="rect">
            <a:avLst/>
          </a:prstGeo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00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00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3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989277" cy="1325563"/>
          </a:xfrm>
          <a:prstGeom prst="rect">
            <a:avLst/>
          </a:prstGeo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373169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74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0" y="50738"/>
            <a:ext cx="3932235" cy="1600200"/>
          </a:xfrm>
          <a:prstGeom prst="rect">
            <a:avLst/>
          </a:prstGeom>
        </p:spPr>
        <p:txBody>
          <a:bodyPr anchor="b"/>
          <a:lstStyle>
            <a:lvl1pPr>
              <a:defRPr sz="3200">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a:xfrm>
            <a:off x="306779" y="1493353"/>
            <a:ext cx="6172200" cy="43359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8999" y="192722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630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7665" y="200088"/>
            <a:ext cx="3932236" cy="1600200"/>
          </a:xfrm>
          <a:prstGeom prst="rect">
            <a:avLst/>
          </a:prstGeom>
        </p:spPr>
        <p:txBody>
          <a:bodyPr anchor="b"/>
          <a:lstStyle>
            <a:lvl1pPr>
              <a:defRPr sz="3200">
                <a:effectLst>
                  <a:outerShdw blurRad="38100" dist="38100" dir="2700000" algn="tl">
                    <a:srgbClr val="000000">
                      <a:alpha val="43137"/>
                    </a:srgbClr>
                  </a:outerShdw>
                </a:effectLst>
              </a:defRPr>
            </a:lvl1pPr>
          </a:lstStyle>
          <a:p>
            <a:r>
              <a:rPr lang="en-US"/>
              <a:t>Click to edit Master title style</a:t>
            </a:r>
          </a:p>
        </p:txBody>
      </p:sp>
      <p:sp>
        <p:nvSpPr>
          <p:cNvPr id="3" name="Picture Placeholder 2"/>
          <p:cNvSpPr>
            <a:spLocks noGrp="1" noChangeAspect="1"/>
          </p:cNvSpPr>
          <p:nvPr>
            <p:ph type="pic" idx="1"/>
          </p:nvPr>
        </p:nvSpPr>
        <p:spPr>
          <a:xfrm>
            <a:off x="773723" y="1473082"/>
            <a:ext cx="6368977" cy="42067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477664" y="186824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6806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mailto:success@deeptarget.com"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deeptarget.com/" TargetMode="Externa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4A42E-B8FE-A54A-A5EE-2BC0E5EC6468}"/>
              </a:ext>
            </a:extLst>
          </p:cNvPr>
          <p:cNvSpPr/>
          <p:nvPr userDrawn="1"/>
        </p:nvSpPr>
        <p:spPr>
          <a:xfrm>
            <a:off x="0" y="6176964"/>
            <a:ext cx="12192000" cy="681037"/>
          </a:xfrm>
          <a:prstGeom prst="rect">
            <a:avLst/>
          </a:prstGeom>
          <a:solidFill>
            <a:srgbClr val="CCD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3"/>
          <p:cNvSpPr txBox="1">
            <a:spLocks/>
          </p:cNvSpPr>
          <p:nvPr userDrawn="1"/>
        </p:nvSpPr>
        <p:spPr>
          <a:xfrm>
            <a:off x="694100" y="5996970"/>
            <a:ext cx="10972800" cy="1825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latin typeface="Century Gothic" panose="020B0502020202020204" pitchFamily="34" charset="0"/>
              </a:rPr>
              <a:t>Copyright © 2019 DeepTarget Inc., All Rights Reserved</a:t>
            </a:r>
          </a:p>
        </p:txBody>
      </p:sp>
      <p:sp>
        <p:nvSpPr>
          <p:cNvPr id="14" name="Date Placeholder 3"/>
          <p:cNvSpPr txBox="1">
            <a:spLocks/>
          </p:cNvSpPr>
          <p:nvPr userDrawn="1"/>
        </p:nvSpPr>
        <p:spPr>
          <a:xfrm>
            <a:off x="1052478" y="6331376"/>
            <a:ext cx="24003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a:latin typeface="Century Gothic" panose="020B0502020202020204" pitchFamily="34" charset="0"/>
                <a:hlinkClick r:id="rId11"/>
              </a:rPr>
              <a:t>www.deeptarget.com</a:t>
            </a:r>
            <a:r>
              <a:rPr lang="en-US" sz="1050">
                <a:latin typeface="Century Gothic" panose="020B0502020202020204" pitchFamily="34" charset="0"/>
              </a:rPr>
              <a:t>  </a:t>
            </a:r>
            <a:r>
              <a:rPr lang="en-US" sz="1400">
                <a:latin typeface="Century Gothic" panose="020B0502020202020204" pitchFamily="34" charset="0"/>
              </a:rPr>
              <a:t> </a:t>
            </a:r>
          </a:p>
        </p:txBody>
      </p:sp>
      <p:sp>
        <p:nvSpPr>
          <p:cNvPr id="15" name="Footer Placeholder 4"/>
          <p:cNvSpPr txBox="1">
            <a:spLocks/>
          </p:cNvSpPr>
          <p:nvPr userDrawn="1"/>
        </p:nvSpPr>
        <p:spPr>
          <a:xfrm>
            <a:off x="4655525"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latin typeface="Century Gothic" panose="020B0502020202020204" pitchFamily="34" charset="0"/>
              </a:rPr>
              <a:t> (256) 217-4055  </a:t>
            </a:r>
          </a:p>
        </p:txBody>
      </p:sp>
      <p:sp>
        <p:nvSpPr>
          <p:cNvPr id="16" name="Slide Number Placeholder 5"/>
          <p:cNvSpPr txBox="1">
            <a:spLocks/>
          </p:cNvSpPr>
          <p:nvPr userDrawn="1"/>
        </p:nvSpPr>
        <p:spPr>
          <a:xfrm>
            <a:off x="8998923" y="6333201"/>
            <a:ext cx="24003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latin typeface="Century Gothic" panose="020B0502020202020204" pitchFamily="34" charset="0"/>
                <a:hlinkClick r:id="rId12"/>
              </a:rPr>
              <a:t>success@deeptarget.com</a:t>
            </a:r>
            <a:r>
              <a:rPr lang="en-US" sz="1050">
                <a:latin typeface="Century Gothic" panose="020B0502020202020204" pitchFamily="34" charset="0"/>
              </a:rPr>
              <a:t>  </a:t>
            </a:r>
          </a:p>
        </p:txBody>
      </p:sp>
      <p:pic>
        <p:nvPicPr>
          <p:cNvPr id="20" name="Picture 19">
            <a:extLst>
              <a:ext uri="{FF2B5EF4-FFF2-40B4-BE49-F238E27FC236}">
                <a16:creationId xmlns:a16="http://schemas.microsoft.com/office/drawing/2014/main" id="{E95E081E-9945-5041-9CDE-8CA9E1F98FCA}"/>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85847" y="6356350"/>
            <a:ext cx="365125" cy="365125"/>
          </a:xfrm>
          <a:prstGeom prst="rect">
            <a:avLst/>
          </a:prstGeom>
        </p:spPr>
      </p:pic>
      <p:pic>
        <p:nvPicPr>
          <p:cNvPr id="21" name="Picture 20">
            <a:extLst>
              <a:ext uri="{FF2B5EF4-FFF2-40B4-BE49-F238E27FC236}">
                <a16:creationId xmlns:a16="http://schemas.microsoft.com/office/drawing/2014/main" id="{19E6D22F-A72A-5045-8DCF-C84DF0E444AC}"/>
              </a:ext>
            </a:extLst>
          </p:cNvPr>
          <p:cNvPicPr>
            <a:picLocks noChangeAspect="1"/>
          </p:cNvPicPr>
          <p:nvPr userDrawn="1"/>
        </p:nvPicPr>
        <p:blipFill>
          <a:blip r:embed="rId14"/>
          <a:stretch>
            <a:fillRect/>
          </a:stretch>
        </p:blipFill>
        <p:spPr>
          <a:xfrm>
            <a:off x="5274718" y="6388036"/>
            <a:ext cx="301137" cy="301752"/>
          </a:xfrm>
          <a:prstGeom prst="rect">
            <a:avLst/>
          </a:prstGeom>
        </p:spPr>
      </p:pic>
      <p:pic>
        <p:nvPicPr>
          <p:cNvPr id="22" name="Picture 21">
            <a:extLst>
              <a:ext uri="{FF2B5EF4-FFF2-40B4-BE49-F238E27FC236}">
                <a16:creationId xmlns:a16="http://schemas.microsoft.com/office/drawing/2014/main" id="{C07C96F0-C8FD-214A-A424-D29C63F6231A}"/>
              </a:ext>
            </a:extLst>
          </p:cNvPr>
          <p:cNvPicPr>
            <a:picLocks noChangeAspect="1"/>
          </p:cNvPicPr>
          <p:nvPr userDrawn="1"/>
        </p:nvPicPr>
        <p:blipFill>
          <a:blip r:embed="rId15"/>
          <a:stretch>
            <a:fillRect/>
          </a:stretch>
        </p:blipFill>
        <p:spPr>
          <a:xfrm>
            <a:off x="9174182" y="6376460"/>
            <a:ext cx="320040" cy="321865"/>
          </a:xfrm>
          <a:prstGeom prst="rect">
            <a:avLst/>
          </a:prstGeom>
        </p:spPr>
      </p:pic>
      <p:sp>
        <p:nvSpPr>
          <p:cNvPr id="23" name="Title Placeholder 1"/>
          <p:cNvSpPr>
            <a:spLocks noGrp="1"/>
          </p:cNvSpPr>
          <p:nvPr>
            <p:ph type="title"/>
          </p:nvPr>
        </p:nvSpPr>
        <p:spPr>
          <a:xfrm>
            <a:off x="3756746" y="444698"/>
            <a:ext cx="7597053" cy="1121968"/>
          </a:xfrm>
          <a:prstGeom prst="rect">
            <a:avLst/>
          </a:prstGeom>
        </p:spPr>
        <p:txBody>
          <a:bodyPr vert="horz" lIns="91440" tIns="45720" rIns="91440" bIns="45720" rtlCol="0" anchor="ctr">
            <a:normAutofit/>
          </a:bodyPr>
          <a:lstStyle/>
          <a:p>
            <a:r>
              <a:rPr lang="en-US"/>
              <a:t>Master Title</a:t>
            </a:r>
          </a:p>
        </p:txBody>
      </p:sp>
      <p:pic>
        <p:nvPicPr>
          <p:cNvPr id="13" name="Picture 1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1205" y="263547"/>
            <a:ext cx="3200400" cy="1224153"/>
          </a:xfrm>
          <a:prstGeom prst="rect">
            <a:avLst/>
          </a:prstGeom>
        </p:spPr>
      </p:pic>
    </p:spTree>
    <p:extLst>
      <p:ext uri="{BB962C8B-B14F-4D97-AF65-F5344CB8AC3E}">
        <p14:creationId xmlns:p14="http://schemas.microsoft.com/office/powerpoint/2010/main" val="3759364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dt="0"/>
  <p:txStyles>
    <p:titleStyle>
      <a:lvl1pPr algn="r" defTabSz="914400" rtl="0" eaLnBrk="1" latinLnBrk="0" hangingPunct="1">
        <a:lnSpc>
          <a:spcPct val="90000"/>
        </a:lnSpc>
        <a:spcBef>
          <a:spcPct val="0"/>
        </a:spcBef>
        <a:buNone/>
        <a:defRPr lang="en-US" sz="4400" b="1" kern="1200" spc="300" dirty="0">
          <a:solidFill>
            <a:srgbClr val="CCD163"/>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4.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5" Target="../media/image6.jpeg" Type="http://schemas.openxmlformats.org/officeDocument/2006/relationships/image"/><Relationship Id="rId4" Target="../media/image5.jpeg" Type="http://schemas.openxmlformats.org/officeDocument/2006/relationships/image"/></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arget="../media/image34.png" Type="http://schemas.openxmlformats.org/officeDocument/2006/relationships/image"/><Relationship Id="rId3" Target="../media/image29.jpeg" Type="http://schemas.openxmlformats.org/officeDocument/2006/relationships/image"/><Relationship Id="rId7" Target="../media/image33.pn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 Id="rId6" Target="../media/image32.png" Type="http://schemas.openxmlformats.org/officeDocument/2006/relationships/image"/><Relationship Id="rId5" Target="../media/image31.png" Type="http://schemas.openxmlformats.org/officeDocument/2006/relationships/image"/><Relationship Id="rId4" Target="../media/image30.png" Type="http://schemas.openxmlformats.org/officeDocument/2006/relationships/image"/><Relationship Id="rId9" Target="../media/image35.png" Type="http://schemas.openxmlformats.org/officeDocument/2006/relationships/image"/></Relationships>
</file>

<file path=ppt/slides/_rels/slide12.xml.rels><?xml version="1.0" encoding="UTF-8" standalone="yes" ?><Relationships xmlns="http://schemas.openxmlformats.org/package/2006/relationships"><Relationship Id="rId3" Target="../media/image36.jpeg" Type="http://schemas.openxmlformats.org/officeDocument/2006/relationships/image"/><Relationship Id="rId7" Target="../media/image40.png" Type="http://schemas.openxmlformats.org/officeDocument/2006/relationships/image"/><Relationship Id="rId2" Target="../notesSlides/notesSlide10.xml" Type="http://schemas.openxmlformats.org/officeDocument/2006/relationships/notesSlide"/><Relationship Id="rId1" Target="../slideLayouts/slideLayout7.xml" Type="http://schemas.openxmlformats.org/officeDocument/2006/relationships/slideLayout"/><Relationship Id="rId6" Target="../media/image39.png" Type="http://schemas.openxmlformats.org/officeDocument/2006/relationships/image"/><Relationship Id="rId5" Target="../media/image38.png" Type="http://schemas.openxmlformats.org/officeDocument/2006/relationships/image"/><Relationship Id="rId4" Target="../media/image37.png" Type="http://schemas.openxmlformats.org/officeDocument/2006/relationships/image"/></Relationships>
</file>

<file path=ppt/slides/_rels/slide13.xml.rels><?xml version="1.0" encoding="UTF-8" standalone="yes" ?><Relationships xmlns="http://schemas.openxmlformats.org/package/2006/relationships"><Relationship Id="rId3" Target="../media/image4.pn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 Id="rId6" Target="../media/image43.png" Type="http://schemas.openxmlformats.org/officeDocument/2006/relationships/image"/><Relationship Id="rId5" Target="../media/image42.jpeg" Type="http://schemas.openxmlformats.org/officeDocument/2006/relationships/image"/><Relationship Id="rId4" Target="../media/image41.jpeg" Type="http://schemas.openxmlformats.org/officeDocument/2006/relationships/image"/></Relationships>
</file>

<file path=ppt/slides/_rels/slide14.xml.rels><?xml version="1.0" encoding="UTF-8" standalone="yes" ?><Relationships xmlns="http://schemas.openxmlformats.org/package/2006/relationships"><Relationship Id="rId3" Target="../media/image44.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 Id="rId4" Target="../media/image45.jpeg" Type="http://schemas.openxmlformats.org/officeDocument/2006/relationships/image"/></Relationships>
</file>

<file path=ppt/slides/_rels/slide15.xml.rels><?xml version="1.0" encoding="UTF-8" standalone="yes" ?><Relationships xmlns="http://schemas.openxmlformats.org/package/2006/relationships"><Relationship Id="rId3" Target="../media/image46.png" Type="http://schemas.openxmlformats.org/officeDocument/2006/relationships/image"/><Relationship Id="rId2" Target="../notesSlides/notesSlide13.xml" Type="http://schemas.openxmlformats.org/officeDocument/2006/relationships/notesSlide"/><Relationship Id="rId1" Target="../slideLayouts/slideLayout2.xml" Type="http://schemas.openxmlformats.org/officeDocument/2006/relationships/slideLayout"/><Relationship Id="rId5" Target="../media/image47.jpeg" Type="http://schemas.openxmlformats.org/officeDocument/2006/relationships/image"/><Relationship Id="rId4" Target="https://www.aba.com/news-research/research-analysis/preferred-banking-methods" TargetMode="External" Type="http://schemas.openxmlformats.org/officeDocument/2006/relationships/hyperlink"/></Relationships>
</file>

<file path=ppt/slides/_rels/slide16.xml.rels><?xml version="1.0" encoding="UTF-8" standalone="yes" ?><Relationships xmlns="http://schemas.openxmlformats.org/package/2006/relationships"><Relationship Id="rId8" Target="../media/image53.png" Type="http://schemas.openxmlformats.org/officeDocument/2006/relationships/image"/><Relationship Id="rId3" Target="../media/image48.png" Type="http://schemas.openxmlformats.org/officeDocument/2006/relationships/image"/><Relationship Id="rId7" Target="../media/image52.jpeg" Type="http://schemas.openxmlformats.org/officeDocument/2006/relationships/image"/><Relationship Id="rId2" Target="../notesSlides/notesSlide14.xml" Type="http://schemas.openxmlformats.org/officeDocument/2006/relationships/notesSlide"/><Relationship Id="rId1" Target="../slideLayouts/slideLayout6.xml" Type="http://schemas.openxmlformats.org/officeDocument/2006/relationships/slideLayout"/><Relationship Id="rId6" Target="../media/image51.jpeg" Type="http://schemas.openxmlformats.org/officeDocument/2006/relationships/image"/><Relationship Id="rId5" Target="../media/image50.jpeg" Type="http://schemas.openxmlformats.org/officeDocument/2006/relationships/image"/><Relationship Id="rId4" Target="../media/image49.jpeg" Type="http://schemas.openxmlformats.org/officeDocument/2006/relationships/image"/></Relationships>
</file>

<file path=ppt/slides/_rels/slide17.xml.rels><?xml version="1.0" encoding="UTF-8" standalone="yes" ?><Relationships xmlns="http://schemas.openxmlformats.org/package/2006/relationships"><Relationship Id="rId3" Target="../media/image55.jpeg" Type="http://schemas.openxmlformats.org/officeDocument/2006/relationships/image"/><Relationship Id="rId2" Target="../media/image54.jpg" Type="http://schemas.openxmlformats.org/officeDocument/2006/relationships/image"/><Relationship Id="rId1" Target="../slideLayouts/slideLayout6.xml" Type="http://schemas.openxmlformats.org/officeDocument/2006/relationships/slideLayout"/></Relationships>
</file>

<file path=ppt/slides/_rels/slide18.xml.rels><?xml version="1.0" encoding="UTF-8" standalone="yes" ?><Relationships xmlns="http://schemas.openxmlformats.org/package/2006/relationships"><Relationship Id="rId8" Target="../media/image60.PNG" Type="http://schemas.openxmlformats.org/officeDocument/2006/relationships/image"/><Relationship Id="rId3" Target="../media/image56.wmf" Type="http://schemas.openxmlformats.org/officeDocument/2006/relationships/image"/><Relationship Id="rId7" Target="../media/image59.jpeg" Type="http://schemas.openxmlformats.org/officeDocument/2006/relationships/image"/><Relationship Id="rId2" Target="../notesSlides/notesSlide15.xml" Type="http://schemas.openxmlformats.org/officeDocument/2006/relationships/notesSlide"/><Relationship Id="rId1" Target="../slideLayouts/slideLayout6.xml" Type="http://schemas.openxmlformats.org/officeDocument/2006/relationships/slideLayout"/><Relationship Id="rId6" Target="../media/image58.jpeg" Type="http://schemas.openxmlformats.org/officeDocument/2006/relationships/image"/><Relationship Id="rId5" Target="../media/image57.jpeg" Type="http://schemas.openxmlformats.org/officeDocument/2006/relationships/image"/><Relationship Id="rId10" Target="../media/image61.jpeg" Type="http://schemas.openxmlformats.org/officeDocument/2006/relationships/image"/><Relationship Id="rId4" Target="../media/image51.jpeg" Type="http://schemas.openxmlformats.org/officeDocument/2006/relationships/image"/><Relationship Id="rId9" Target="../media/image43.png" Type="http://schemas.openxmlformats.org/officeDocument/2006/relationships/image"/></Relationships>
</file>

<file path=ppt/slides/_rels/slide19.xml.rels><?xml version="1.0" encoding="UTF-8" standalone="yes" ?><Relationships xmlns="http://schemas.openxmlformats.org/package/2006/relationships"><Relationship Id="rId3" Target="../media/image62.png" Type="http://schemas.openxmlformats.org/officeDocument/2006/relationships/image"/><Relationship Id="rId2" Target="../notesSlides/notesSlide16.xml" Type="http://schemas.openxmlformats.org/officeDocument/2006/relationships/notesSlide"/><Relationship Id="rId1" Target="../slideLayouts/slideLayout6.xml" Type="http://schemas.openxmlformats.org/officeDocument/2006/relationships/slideLayout"/><Relationship Id="rId5" Target="../media/image64.png" Type="http://schemas.openxmlformats.org/officeDocument/2006/relationships/image"/><Relationship Id="rId4" Target="../media/image63.jpeg" Type="http://schemas.openxmlformats.org/officeDocument/2006/relationships/image"/></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65.jpeg" Type="http://schemas.openxmlformats.org/officeDocument/2006/relationships/image"/><Relationship Id="rId2" Target="../notesSlides/notesSlide17.xml" Type="http://schemas.openxmlformats.org/officeDocument/2006/relationships/notesSlide"/><Relationship Id="rId1" Target="../slideLayouts/slideLayout2.xml" Type="http://schemas.openxmlformats.org/officeDocument/2006/relationships/slideLayout"/><Relationship Id="rId4" Target="../media/image66.png" Type="http://schemas.openxmlformats.org/officeDocument/2006/relationships/image"/></Relationships>
</file>

<file path=ppt/slides/_rels/slide21.xml.rels><?xml version="1.0" encoding="UTF-8" standalone="yes" ?><Relationships xmlns="http://schemas.openxmlformats.org/package/2006/relationships"><Relationship Id="rId8" Target="../media/image72.png" Type="http://schemas.openxmlformats.org/officeDocument/2006/relationships/image"/><Relationship Id="rId3" Target="../media/image67.jpg" Type="http://schemas.openxmlformats.org/officeDocument/2006/relationships/image"/><Relationship Id="rId7" Target="../media/image71.png" Type="http://schemas.openxmlformats.org/officeDocument/2006/relationships/image"/><Relationship Id="rId2" Target="../notesSlides/notesSlide18.xml" Type="http://schemas.openxmlformats.org/officeDocument/2006/relationships/notesSlide"/><Relationship Id="rId1" Target="../slideLayouts/slideLayout6.xml" Type="http://schemas.openxmlformats.org/officeDocument/2006/relationships/slideLayout"/><Relationship Id="rId6" Target="../media/image70.jpg" Type="http://schemas.openxmlformats.org/officeDocument/2006/relationships/image"/><Relationship Id="rId5" Target="../media/image69.jpeg" Type="http://schemas.openxmlformats.org/officeDocument/2006/relationships/image"/><Relationship Id="rId4" Target="../media/image68.jpeg" Type="http://schemas.openxmlformats.org/officeDocument/2006/relationships/image"/><Relationship Id="rId9" Target="../media/image58.jpeg" Type="http://schemas.openxmlformats.org/officeDocument/2006/relationships/image"/></Relationships>
</file>

<file path=ppt/slides/_rels/slide22.xml.rels><?xml version="1.0" encoding="UTF-8" standalone="yes" ?><Relationships xmlns="http://schemas.openxmlformats.org/package/2006/relationships"><Relationship Id="rId3" Target="../media/image68.jpeg" Type="http://schemas.openxmlformats.org/officeDocument/2006/relationships/image"/><Relationship Id="rId2" Target="../media/image67.jpg" Type="http://schemas.openxmlformats.org/officeDocument/2006/relationships/image"/><Relationship Id="rId1" Target="../slideLayouts/slideLayout6.xml" Type="http://schemas.openxmlformats.org/officeDocument/2006/relationships/slideLayout"/><Relationship Id="rId6" Target="../media/image74.jpeg" Type="http://schemas.openxmlformats.org/officeDocument/2006/relationships/image"/><Relationship Id="rId5" Target="../media/image73.png" Type="http://schemas.openxmlformats.org/officeDocument/2006/relationships/image"/><Relationship Id="rId4" Target="../media/image69.jpeg" Type="http://schemas.openxmlformats.org/officeDocument/2006/relationships/image"/></Relationships>
</file>

<file path=ppt/slides/_rels/slide23.xml.rels><?xml version="1.0" encoding="UTF-8" standalone="yes" ?><Relationships xmlns="http://schemas.openxmlformats.org/package/2006/relationships"><Relationship Id="rId3" Target="../media/image75.jpeg" Type="http://schemas.openxmlformats.org/officeDocument/2006/relationships/image"/><Relationship Id="rId2" Target="../notesSlides/notesSlide19.xml" Type="http://schemas.openxmlformats.org/officeDocument/2006/relationships/notesSlide"/><Relationship Id="rId1" Target="../slideLayouts/slideLayout6.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arget="../media/image71.png" Type="http://schemas.openxmlformats.org/officeDocument/2006/relationships/image"/><Relationship Id="rId2" Target="../notesSlides/notesSlide21.xml" Type="http://schemas.openxmlformats.org/officeDocument/2006/relationships/notesSlide"/><Relationship Id="rId1" Target="../slideLayouts/slideLayout6.xml" Type="http://schemas.openxmlformats.org/officeDocument/2006/relationships/slideLayout"/><Relationship Id="rId5" Target="../media/image58.jpeg" Type="http://schemas.openxmlformats.org/officeDocument/2006/relationships/image"/><Relationship Id="rId4" Target="../media/image72.png" Type="http://schemas.openxmlformats.org/officeDocument/2006/relationships/image"/></Relationships>
</file>

<file path=ppt/slides/_rels/slide27.xml.rels><?xml version="1.0" encoding="UTF-8" standalone="yes" ?><Relationships xmlns="http://schemas.openxmlformats.org/package/2006/relationships"><Relationship Id="rId3" Target="../media/image75.jpeg" Type="http://schemas.openxmlformats.org/officeDocument/2006/relationships/image"/><Relationship Id="rId2" Target="../notesSlides/notesSlide22.xml" Type="http://schemas.openxmlformats.org/officeDocument/2006/relationships/notesSlide"/><Relationship Id="rId1" Target="../slideLayouts/slideLayout6.xml" Type="http://schemas.openxmlformats.org/officeDocument/2006/relationships/slideLayout"/></Relationships>
</file>

<file path=ppt/slides/_rels/slide28.xml.rels><?xml version="1.0" encoding="UTF-8" standalone="yes" ?><Relationships xmlns="http://schemas.openxmlformats.org/package/2006/relationships"><Relationship Id="rId8" Target="../media/image81.png" Type="http://schemas.openxmlformats.org/officeDocument/2006/relationships/image"/><Relationship Id="rId3" Target="../media/image76.jpeg" Type="http://schemas.openxmlformats.org/officeDocument/2006/relationships/image"/><Relationship Id="rId7" Target="../media/image80.jpeg" Type="http://schemas.openxmlformats.org/officeDocument/2006/relationships/image"/><Relationship Id="rId2" Target="../notesSlides/notesSlide23.xml" Type="http://schemas.openxmlformats.org/officeDocument/2006/relationships/notesSlide"/><Relationship Id="rId1" Target="../slideLayouts/slideLayout6.xml" Type="http://schemas.openxmlformats.org/officeDocument/2006/relationships/slideLayout"/><Relationship Id="rId6" Target="../media/image79.jpeg" Type="http://schemas.openxmlformats.org/officeDocument/2006/relationships/image"/><Relationship Id="rId5" Target="../media/image78.jpeg" Type="http://schemas.openxmlformats.org/officeDocument/2006/relationships/image"/><Relationship Id="rId4" Target="../media/image77.jpeg" Type="http://schemas.openxmlformats.org/officeDocument/2006/relationships/image"/></Relationships>
</file>

<file path=ppt/slides/_rels/slide29.xml.rels><?xml version="1.0" encoding="UTF-8" standalone="yes" ?><Relationships xmlns="http://schemas.openxmlformats.org/package/2006/relationships"><Relationship Id="rId8" Target="../media/image80.jpeg" Type="http://schemas.openxmlformats.org/officeDocument/2006/relationships/image"/><Relationship Id="rId3" Target="../media/image82.png" Type="http://schemas.openxmlformats.org/officeDocument/2006/relationships/image"/><Relationship Id="rId7" Target="../media/image79.jpeg" Type="http://schemas.openxmlformats.org/officeDocument/2006/relationships/image"/><Relationship Id="rId2" Target="../notesSlides/notesSlide24.xml" Type="http://schemas.openxmlformats.org/officeDocument/2006/relationships/notesSlide"/><Relationship Id="rId1" Target="../slideLayouts/slideLayout2.xml" Type="http://schemas.openxmlformats.org/officeDocument/2006/relationships/slideLayout"/><Relationship Id="rId6" Target="../media/image78.jpeg" Type="http://schemas.openxmlformats.org/officeDocument/2006/relationships/image"/><Relationship Id="rId5" Target="../media/image77.jpeg" Type="http://schemas.openxmlformats.org/officeDocument/2006/relationships/image"/><Relationship Id="rId4" Target="../media/image76.jpeg" Type="http://schemas.openxmlformats.org/officeDocument/2006/relationships/image"/></Relationships>
</file>

<file path=ppt/slides/_rels/slide3.xml.rels><?xml version="1.0" encoding="UTF-8" standalone="yes" ?><Relationships xmlns="http://schemas.openxmlformats.org/package/2006/relationships"><Relationship Id="rId8" Target="../media/image11.jpeg" Type="http://schemas.openxmlformats.org/officeDocument/2006/relationships/image"/><Relationship Id="rId3" Target="../media/image4.png" Type="http://schemas.openxmlformats.org/officeDocument/2006/relationships/image"/><Relationship Id="rId7" Target="../media/image10.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 Id="rId6" Target="../media/image9.jpeg" Type="http://schemas.openxmlformats.org/officeDocument/2006/relationships/image"/><Relationship Id="rId5" Target="../media/image8.jpeg" Type="http://schemas.openxmlformats.org/officeDocument/2006/relationships/image"/><Relationship Id="rId4" Target="../media/image7.jpeg" Type="http://schemas.openxmlformats.org/officeDocument/2006/relationships/image"/></Relationships>
</file>

<file path=ppt/slides/_rels/slide30.xml.rels><?xml version="1.0" encoding="UTF-8" standalone="yes" ?><Relationships xmlns="http://schemas.openxmlformats.org/package/2006/relationships"><Relationship Id="rId3" Target="../media/image83.jpeg" Type="http://schemas.openxmlformats.org/officeDocument/2006/relationships/image"/><Relationship Id="rId7" Target="../media/image80.jpeg" Type="http://schemas.openxmlformats.org/officeDocument/2006/relationships/image"/><Relationship Id="rId2" Target="../notesSlides/notesSlide25.xml" Type="http://schemas.openxmlformats.org/officeDocument/2006/relationships/notesSlide"/><Relationship Id="rId1" Target="../slideLayouts/slideLayout2.xml" Type="http://schemas.openxmlformats.org/officeDocument/2006/relationships/slideLayout"/><Relationship Id="rId6" Target="../media/image79.jpeg" Type="http://schemas.openxmlformats.org/officeDocument/2006/relationships/image"/><Relationship Id="rId5" Target="../media/image85.jpeg" Type="http://schemas.openxmlformats.org/officeDocument/2006/relationships/image"/><Relationship Id="rId4" Target="../media/image84.jpeg" Type="http://schemas.openxmlformats.org/officeDocument/2006/relationships/image"/></Relationships>
</file>

<file path=ppt/slides/_rels/slide31.xml.rels><?xml version="1.0" encoding="UTF-8" standalone="yes" ?><Relationships xmlns="http://schemas.openxmlformats.org/package/2006/relationships"><Relationship Id="rId3" Target="../media/image86.png" Type="http://schemas.openxmlformats.org/officeDocument/2006/relationships/image"/><Relationship Id="rId7" Target="../media/image84.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 Id="rId6" Target="../media/image85.jpeg" Type="http://schemas.openxmlformats.org/officeDocument/2006/relationships/image"/><Relationship Id="rId5" Target="../media/image83.jpeg" Type="http://schemas.openxmlformats.org/officeDocument/2006/relationships/image"/><Relationship Id="rId4" Target="../media/image87.jpeg" Type="http://schemas.openxmlformats.org/officeDocument/2006/relationships/image"/></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arget="../media/image5.jpeg" Type="http://schemas.openxmlformats.org/officeDocument/2006/relationships/image"/><Relationship Id="rId2" Target="../media/image4.png" Type="http://schemas.openxmlformats.org/officeDocument/2006/relationships/image"/><Relationship Id="rId1" Target="../slideLayouts/slideLayout5.xml" Type="http://schemas.openxmlformats.org/officeDocument/2006/relationships/slideLayout"/></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arget="../media/image95.jpeg" Type="http://schemas.openxmlformats.org/officeDocument/2006/relationships/image"/><Relationship Id="rId1" Target="../slideLayouts/slideLayout3.xml" Type="http://schemas.openxmlformats.org/officeDocument/2006/relationships/slideLayout"/></Relationships>
</file>

<file path=ppt/slides/_rels/slide4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arget="https://twitter.com/DeepTarget/" TargetMode="External" Type="http://schemas.openxmlformats.org/officeDocument/2006/relationships/hyperlink"/><Relationship Id="rId3" Target="https://www.deeptarget.com/resources" TargetMode="External" Type="http://schemas.openxmlformats.org/officeDocument/2006/relationships/hyperlink"/><Relationship Id="rId7" Target="https://www.linkedin.com/company/999798/admin/" TargetMode="External" Type="http://schemas.openxmlformats.org/officeDocument/2006/relationships/hyperlink"/><Relationship Id="rId2" Target="../notesSlides/notesSlide38.xml" Type="http://schemas.openxmlformats.org/officeDocument/2006/relationships/notesSlide"/><Relationship Id="rId1" Target="../slideLayouts/slideLayout2.xml" Type="http://schemas.openxmlformats.org/officeDocument/2006/relationships/slideLayout"/><Relationship Id="rId6" Target="https://www.facebook.com/DeepTarget-Inc-312014666365/" TargetMode="External" Type="http://schemas.openxmlformats.org/officeDocument/2006/relationships/hyperlink"/><Relationship Id="rId5" Target="https://www.deeptarget.com/blog" TargetMode="External" Type="http://schemas.openxmlformats.org/officeDocument/2006/relationships/hyperlink"/><Relationship Id="rId10" Target="../media/image98.jpeg" Type="http://schemas.openxmlformats.org/officeDocument/2006/relationships/image"/><Relationship Id="rId4" Target="https://www.deeptarget.com/success-stories" TargetMode="External" Type="http://schemas.openxmlformats.org/officeDocument/2006/relationships/hyperlink"/><Relationship Id="rId9" Target="../media/image97.png" Type="http://schemas.openxmlformats.org/officeDocument/2006/relationships/image"/></Relationships>
</file>

<file path=ppt/slides/_rels/slide47.xml.rels><?xml version="1.0" encoding="UTF-8" standalone="yes" ?><Relationships xmlns="http://schemas.openxmlformats.org/package/2006/relationships"><Relationship Id="rId2" Target="../media/image99.jpeg" Type="http://schemas.openxmlformats.org/officeDocument/2006/relationships/image"/><Relationship Id="rId1" Target="../slideLayouts/slideLayout3.xml" Type="http://schemas.openxmlformats.org/officeDocument/2006/relationships/slideLayout"/></Relationships>
</file>

<file path=ppt/slides/_rels/slide48.xml.rels><?xml version="1.0" encoding="UTF-8" standalone="yes" ?><Relationships xmlns="http://schemas.openxmlformats.org/package/2006/relationships"><Relationship Id="rId3" Target="../media/image100.jpeg" Type="http://schemas.openxmlformats.org/officeDocument/2006/relationships/image"/><Relationship Id="rId2" Target="../notesSlides/notesSlide39.xml" Type="http://schemas.openxmlformats.org/officeDocument/2006/relationships/notesSlide"/><Relationship Id="rId1" Target="../slideLayouts/slideLayout7.xml" Type="http://schemas.openxmlformats.org/officeDocument/2006/relationships/slideLayout"/></Relationships>
</file>

<file path=ppt/slides/_rels/slide49.xml.rels><?xml version="1.0" encoding="UTF-8" standalone="yes" ?><Relationships xmlns="http://schemas.openxmlformats.org/package/2006/relationships"><Relationship Id="rId3" Target="../media/image101.jpeg" Type="http://schemas.openxmlformats.org/officeDocument/2006/relationships/image"/><Relationship Id="rId7" Target="../media/image4.png" Type="http://schemas.openxmlformats.org/officeDocument/2006/relationships/image"/><Relationship Id="rId2" Target="../notesSlides/notesSlide40.xml" Type="http://schemas.openxmlformats.org/officeDocument/2006/relationships/notesSlide"/><Relationship Id="rId1" Target="../slideLayouts/slideLayout6.xml" Type="http://schemas.openxmlformats.org/officeDocument/2006/relationships/slideLayout"/><Relationship Id="rId6" Target="../media/image103.jpeg" Type="http://schemas.openxmlformats.org/officeDocument/2006/relationships/image"/><Relationship Id="rId5" Target="../media/hdphoto1.wdp" Type="http://schemas.microsoft.com/office/2007/relationships/hdphoto"/><Relationship Id="rId4" Target="../media/image102.jpeg" Type="http://schemas.openxmlformats.org/officeDocument/2006/relationships/image"/></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arget="../media/image105.png" Type="http://schemas.openxmlformats.org/officeDocument/2006/relationships/image"/><Relationship Id="rId2" Target="../media/image104.jpeg" Type="http://schemas.openxmlformats.org/officeDocument/2006/relationships/image"/><Relationship Id="rId1" Target="../slideLayouts/slideLayout6.xml" Type="http://schemas.openxmlformats.org/officeDocument/2006/relationships/slideLayout"/><Relationship Id="rId4" Target="../media/image4.png" Type="http://schemas.openxmlformats.org/officeDocument/2006/relationships/image"/></Relationships>
</file>

<file path=ppt/slides/_rels/slide51.xml.rels><?xml version="1.0" encoding="UTF-8" standalone="yes" ?><Relationships xmlns="http://schemas.openxmlformats.org/package/2006/relationships"><Relationship Id="rId3" Target="../media/image106.jpeg" Type="http://schemas.openxmlformats.org/officeDocument/2006/relationships/image"/><Relationship Id="rId2" Target="../notesSlides/notesSlide41.xml" Type="http://schemas.openxmlformats.org/officeDocument/2006/relationships/notesSlide"/><Relationship Id="rId1" Target="../slideLayouts/slideLayout6.xml" Type="http://schemas.openxmlformats.org/officeDocument/2006/relationships/slideLayout"/><Relationship Id="rId5" Target="../media/image4.png" Type="http://schemas.openxmlformats.org/officeDocument/2006/relationships/image"/><Relationship Id="rId4" Target="../media/image107.jpeg" Type="http://schemas.openxmlformats.org/officeDocument/2006/relationships/image"/></Relationships>
</file>

<file path=ppt/slides/_rels/slide52.xml.rels><?xml version="1.0" encoding="UTF-8" standalone="yes" ?><Relationships xmlns="http://schemas.openxmlformats.org/package/2006/relationships"><Relationship Id="rId3" Target="../media/image109.jpeg" Type="http://schemas.openxmlformats.org/officeDocument/2006/relationships/image"/><Relationship Id="rId2" Target="../media/image108.jpeg" Type="http://schemas.openxmlformats.org/officeDocument/2006/relationships/image"/><Relationship Id="rId1" Target="../slideLayouts/slideLayout6.xml" Type="http://schemas.openxmlformats.org/officeDocument/2006/relationships/slideLayout"/></Relationships>
</file>

<file path=ppt/slides/_rels/slide53.xml.rels><?xml version="1.0" encoding="UTF-8" standalone="yes" ?><Relationships xmlns="http://schemas.openxmlformats.org/package/2006/relationships"><Relationship Id="rId3" Target="../media/image110.jpeg" Type="http://schemas.openxmlformats.org/officeDocument/2006/relationships/image"/><Relationship Id="rId2" Target="../notesSlides/notesSlide42.xml" Type="http://schemas.openxmlformats.org/officeDocument/2006/relationships/notesSlide"/><Relationship Id="rId1" Target="../slideLayouts/slideLayout6.xml" Type="http://schemas.openxmlformats.org/officeDocument/2006/relationships/slideLayout"/></Relationships>
</file>

<file path=ppt/slides/_rels/slide54.xml.rels><?xml version="1.0" encoding="UTF-8" standalone="yes" ?><Relationships xmlns="http://schemas.openxmlformats.org/package/2006/relationships"><Relationship Id="rId2" Target="../media/image9.jpeg" Type="http://schemas.openxmlformats.org/officeDocument/2006/relationships/image"/><Relationship Id="rId1" Target="../slideLayouts/slideLayout3.xml" Type="http://schemas.openxmlformats.org/officeDocument/2006/relationships/slideLayout"/></Relationships>
</file>

<file path=ppt/slides/_rels/slide55.xml.rels><?xml version="1.0" encoding="UTF-8" standalone="yes" ?><Relationships xmlns="http://schemas.openxmlformats.org/package/2006/relationships"><Relationship Id="rId3" Target="../media/image8.jpeg" Type="http://schemas.openxmlformats.org/officeDocument/2006/relationships/image"/><Relationship Id="rId2" Target="../media/image111.jpeg" Type="http://schemas.openxmlformats.org/officeDocument/2006/relationships/image"/><Relationship Id="rId1" Target="../slideLayouts/slideLayout3.xml" Type="http://schemas.openxmlformats.org/officeDocument/2006/relationships/slideLayout"/></Relationships>
</file>

<file path=ppt/slides/_rels/slide56.xml.rels><?xml version="1.0" encoding="UTF-8" standalone="yes" ?><Relationships xmlns="http://schemas.openxmlformats.org/package/2006/relationships"><Relationship Id="rId3" Target="../media/image112.jpeg" Type="http://schemas.openxmlformats.org/officeDocument/2006/relationships/image"/><Relationship Id="rId2" Target="../notesSlides/notesSlide43.xml" Type="http://schemas.openxmlformats.org/officeDocument/2006/relationships/notesSlide"/><Relationship Id="rId1" Target="../slideLayouts/slideLayout1.xml" Type="http://schemas.openxmlformats.org/officeDocument/2006/relationships/slideLayout"/><Relationship Id="rId5" Target="../media/image5.jpeg" Type="http://schemas.openxmlformats.org/officeDocument/2006/relationships/image"/><Relationship Id="rId4" Target="../media/image4.pn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arget="../media/image19.GIF" Type="http://schemas.openxmlformats.org/officeDocument/2006/relationships/image"/><Relationship Id="rId13" Target="../media/image24.png" Type="http://schemas.openxmlformats.org/officeDocument/2006/relationships/image"/><Relationship Id="rId3" Target="../media/image14.jpeg" Type="http://schemas.openxmlformats.org/officeDocument/2006/relationships/image"/><Relationship Id="rId7" Target="../media/image18.jpeg" Type="http://schemas.openxmlformats.org/officeDocument/2006/relationships/image"/><Relationship Id="rId12" Target="../media/image23.jpeg" Type="http://schemas.openxmlformats.org/officeDocument/2006/relationships/image"/><Relationship Id="rId2" Target="../notesSlides/notesSlide5.xml" Type="http://schemas.openxmlformats.org/officeDocument/2006/relationships/notesSlide"/><Relationship Id="rId16" Target="../media/image27.png" Type="http://schemas.openxmlformats.org/officeDocument/2006/relationships/image"/><Relationship Id="rId1" Target="../slideLayouts/slideLayout2.xml" Type="http://schemas.openxmlformats.org/officeDocument/2006/relationships/slideLayout"/><Relationship Id="rId6" Target="../media/image17.GIF" Type="http://schemas.openxmlformats.org/officeDocument/2006/relationships/image"/><Relationship Id="rId11" Target="../media/image22.jpeg" Type="http://schemas.openxmlformats.org/officeDocument/2006/relationships/image"/><Relationship Id="rId5" Target="../media/image16.GIF" Type="http://schemas.openxmlformats.org/officeDocument/2006/relationships/image"/><Relationship Id="rId15" Target="../media/image26.jpeg" Type="http://schemas.openxmlformats.org/officeDocument/2006/relationships/image"/><Relationship Id="rId10" Target="../media/image21.jpeg" Type="http://schemas.openxmlformats.org/officeDocument/2006/relationships/image"/><Relationship Id="rId4" Target="../media/image15.GIF" Type="http://schemas.openxmlformats.org/officeDocument/2006/relationships/image"/><Relationship Id="rId9" Target="../media/image20.jpeg" Type="http://schemas.openxmlformats.org/officeDocument/2006/relationships/image"/><Relationship Id="rId14" Target="../media/image25.pn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13694"/>
            <a:ext cx="7058876" cy="3718549"/>
          </a:xfrm>
        </p:spPr>
        <p:txBody>
          <a:bodyPr anchor="ctr">
            <a:noAutofit/>
          </a:bodyPr>
          <a:lstStyle/>
          <a:p>
            <a:pPr>
              <a:lnSpc>
                <a:spcPct val="114000"/>
              </a:lnSpc>
            </a:pPr>
            <a:br>
              <a:rPr lang="en-US" sz="3200" dirty="0"/>
            </a:br>
            <a:br>
              <a:rPr lang="en-US" sz="3200" dirty="0"/>
            </a:br>
            <a:r>
              <a:rPr lang="en-US" sz="3200" dirty="0"/>
              <a:t>DeepTarget and Cathedral:  </a:t>
            </a:r>
            <a:r>
              <a:rPr lang="en-US" sz="3200" b="0" i="1" dirty="0"/>
              <a:t>Partners for Innovation</a:t>
            </a:r>
            <a:br>
              <a:rPr lang="en-US" sz="3200" dirty="0"/>
            </a:br>
            <a:r>
              <a:rPr lang="en-US" sz="3200" dirty="0"/>
              <a:t> Onboarding Session</a:t>
            </a:r>
            <a:br>
              <a:rPr lang="en-US" sz="3200" dirty="0"/>
            </a:br>
            <a:r>
              <a:rPr lang="en-US" sz="3200" dirty="0"/>
              <a:t>December 17, 2019</a:t>
            </a:r>
            <a:endParaRPr lang="en-US" sz="2000" i="1" dirty="0">
              <a:solidFill>
                <a:srgbClr val="536695"/>
              </a:solidFill>
              <a:ea typeface="+mn-ea"/>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146" y="5029199"/>
            <a:ext cx="3017520" cy="1154201"/>
          </a:xfrm>
          <a:prstGeom prst="rect">
            <a:avLst/>
          </a:prstGeom>
        </p:spPr>
      </p:pic>
      <p:sp>
        <p:nvSpPr>
          <p:cNvPr id="15" name="TextBox 14"/>
          <p:cNvSpPr txBox="1"/>
          <p:nvPr/>
        </p:nvSpPr>
        <p:spPr>
          <a:xfrm>
            <a:off x="5563339" y="5173319"/>
            <a:ext cx="745098" cy="707886"/>
          </a:xfrm>
          <a:prstGeom prst="rect">
            <a:avLst/>
          </a:prstGeom>
          <a:noFill/>
        </p:spPr>
        <p:txBody>
          <a:bodyPr wrap="square" rtlCol="0">
            <a:spAutoFit/>
          </a:bodyPr>
          <a:lstStyle/>
          <a:p>
            <a:r>
              <a:rPr lang="en-US" sz="4000" dirty="0">
                <a:solidFill>
                  <a:schemeClr val="bg2">
                    <a:lumMod val="75000"/>
                  </a:schemeClr>
                </a:solidFill>
                <a:latin typeface="Century Gothic" panose="020B0502020202020204" pitchFamily="34" charset="0"/>
              </a:rPr>
              <a:t>&amp;</a:t>
            </a:r>
          </a:p>
        </p:txBody>
      </p:sp>
      <p:sp>
        <p:nvSpPr>
          <p:cNvPr id="18" name="Rectangle 17"/>
          <p:cNvSpPr/>
          <p:nvPr/>
        </p:nvSpPr>
        <p:spPr>
          <a:xfrm>
            <a:off x="0" y="4915915"/>
            <a:ext cx="12192000" cy="113284"/>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B81544-3945-495F-971A-7940E4B7E2BD}"/>
              </a:ext>
            </a:extLst>
          </p:cNvPr>
          <p:cNvPicPr>
            <a:picLocks noChangeAspect="1"/>
          </p:cNvPicPr>
          <p:nvPr/>
        </p:nvPicPr>
        <p:blipFill>
          <a:blip r:embed="rId4"/>
          <a:stretch>
            <a:fillRect/>
          </a:stretch>
        </p:blipFill>
        <p:spPr>
          <a:xfrm>
            <a:off x="1492812" y="5197558"/>
            <a:ext cx="3057891" cy="852007"/>
          </a:xfrm>
          <a:prstGeom prst="rect">
            <a:avLst/>
          </a:prstGeom>
        </p:spPr>
      </p:pic>
      <p:pic>
        <p:nvPicPr>
          <p:cNvPr id="8" name="Picture 7" descr="Image result for innovation">
            <a:extLst>
              <a:ext uri="{FF2B5EF4-FFF2-40B4-BE49-F238E27FC236}">
                <a16:creationId xmlns:a16="http://schemas.microsoft.com/office/drawing/2014/main" id="{23CA221E-C177-4D2E-9462-9B951DD9E55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22417" y="313694"/>
            <a:ext cx="4207049" cy="4350072"/>
          </a:xfrm>
          <a:prstGeom prst="rect">
            <a:avLst/>
          </a:prstGeom>
          <a:noFill/>
          <a:ln>
            <a:noFill/>
          </a:ln>
        </p:spPr>
      </p:pic>
    </p:spTree>
    <p:extLst>
      <p:ext uri="{BB962C8B-B14F-4D97-AF65-F5344CB8AC3E}">
        <p14:creationId xmlns:p14="http://schemas.microsoft.com/office/powerpoint/2010/main" val="1273450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2504" y="1709738"/>
            <a:ext cx="4794946" cy="2852737"/>
          </a:xfrm>
        </p:spPr>
        <p:txBody>
          <a:bodyPr>
            <a:noAutofit/>
          </a:bodyPr>
          <a:lstStyle/>
          <a:p>
            <a:r>
              <a:rPr lang="en-US" sz="4800" dirty="0"/>
              <a:t>Marketing &amp; Sales: Messaging  &amp;Positioning</a:t>
            </a:r>
          </a:p>
        </p:txBody>
      </p:sp>
      <p:sp>
        <p:nvSpPr>
          <p:cNvPr id="3" name="Text Placeholder 2"/>
          <p:cNvSpPr>
            <a:spLocks noGrp="1"/>
          </p:cNvSpPr>
          <p:nvPr>
            <p:ph type="body" idx="1"/>
          </p:nvPr>
        </p:nvSpPr>
        <p:spPr>
          <a:xfrm>
            <a:off x="7070651" y="4732043"/>
            <a:ext cx="4276799" cy="1039185"/>
          </a:xfrm>
        </p:spPr>
        <p:txBody>
          <a:bodyPr>
            <a:normAutofit fontScale="92500" lnSpcReduction="20000"/>
          </a:bodyPr>
          <a:lstStyle/>
          <a:p>
            <a:pPr algn="r">
              <a:lnSpc>
                <a:spcPct val="110000"/>
              </a:lnSpc>
            </a:pPr>
            <a:r>
              <a:rPr lang="en-US" dirty="0"/>
              <a:t>Standard DeepTarget Overview Presentation &amp; Demos [Scripted] Follow</a:t>
            </a:r>
          </a:p>
        </p:txBody>
      </p:sp>
      <p:pic>
        <p:nvPicPr>
          <p:cNvPr id="1026" name="Picture 2" descr="Man Using Silver Laptop Beside Another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5718">
            <a:off x="826534" y="1692974"/>
            <a:ext cx="54864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72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6"/>
          <p:cNvPicPr>
            <a:picLocks noGrp="1" noChangeAspect="1"/>
          </p:cNvPicPr>
          <p:nvPr>
            <p:ph idx="1"/>
          </p:nvPr>
        </p:nvPicPr>
        <p:blipFill rotWithShape="1">
          <a:blip r:embed="rId3"/>
          <a:srcRect b="14715"/>
          <a:stretch/>
        </p:blipFill>
        <p:spPr>
          <a:xfrm>
            <a:off x="-64135" y="-139700"/>
            <a:ext cx="12252960" cy="6997700"/>
          </a:xfrm>
          <a:prstGeom prst="rect">
            <a:avLst/>
          </a:prstGeom>
        </p:spPr>
      </p:pic>
      <p:sp>
        <p:nvSpPr>
          <p:cNvPr id="4" name="Title 1"/>
          <p:cNvSpPr txBox="1">
            <a:spLocks/>
          </p:cNvSpPr>
          <p:nvPr/>
        </p:nvSpPr>
        <p:spPr>
          <a:xfrm>
            <a:off x="-64135" y="1892968"/>
            <a:ext cx="12252960" cy="4549885"/>
          </a:xfrm>
          <a:prstGeom prst="rect">
            <a:avLst/>
          </a:prstGeom>
          <a:gradFill flip="none" rotWithShape="1">
            <a:gsLst>
              <a:gs pos="0">
                <a:schemeClr val="bg1">
                  <a:alpha val="91000"/>
                </a:schemeClr>
              </a:gs>
              <a:gs pos="50000">
                <a:schemeClr val="accent3">
                  <a:lumMod val="20000"/>
                  <a:lumOff val="80000"/>
                  <a:alpha val="87000"/>
                </a:schemeClr>
              </a:gs>
              <a:gs pos="100000">
                <a:srgbClr val="FFFFCC">
                  <a:shade val="100000"/>
                  <a:satMod val="115000"/>
                  <a:alpha val="82000"/>
                </a:srgbClr>
              </a:gs>
            </a:gsLst>
            <a:lin ang="5400000" scaled="1"/>
            <a:tileRect/>
          </a:gradFill>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399" b="1" u="sng" cap="small" dirty="0">
              <a:solidFill>
                <a:srgbClr val="CCFF33"/>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endParaRPr lang="en-US" sz="4399" b="1" u="sng" cap="small" dirty="0">
              <a:solidFill>
                <a:srgbClr val="CCFF33"/>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endParaRPr lang="en-US" sz="4399" b="1" u="sng" cap="small" dirty="0">
              <a:solidFill>
                <a:srgbClr val="CCFF33"/>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r>
              <a:rPr lang="en-US" sz="4399" b="1" u="sng" cap="small" dirty="0">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rPr>
              <a:t>FACT:</a:t>
            </a:r>
            <a:r>
              <a:rPr lang="en-US" sz="4399" b="1" cap="small" dirty="0">
                <a:solidFill>
                  <a:srgbClr val="FF0000"/>
                </a:solidFill>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rPr>
              <a:t> </a:t>
            </a:r>
          </a:p>
          <a:p>
            <a:pPr algn="ctr"/>
            <a:r>
              <a:rPr lang="en-US" sz="4000" b="1" cap="small" dirty="0">
                <a:solidFill>
                  <a:srgbClr val="C00000"/>
                </a:solidFill>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rPr>
              <a:t>Digital is Driving a Transformation in Banking </a:t>
            </a:r>
          </a:p>
        </p:txBody>
      </p:sp>
      <p:grpSp>
        <p:nvGrpSpPr>
          <p:cNvPr id="5" name="Group 4"/>
          <p:cNvGrpSpPr/>
          <p:nvPr/>
        </p:nvGrpSpPr>
        <p:grpSpPr>
          <a:xfrm>
            <a:off x="429396" y="2161257"/>
            <a:ext cx="11247120" cy="1651374"/>
            <a:chOff x="429396" y="2161257"/>
            <a:chExt cx="11384818" cy="1651374"/>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96" y="2878009"/>
              <a:ext cx="1828800" cy="7118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196" y="2200149"/>
              <a:ext cx="1828800" cy="6195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6392" y="2583255"/>
              <a:ext cx="1188720" cy="116254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014" y="2198418"/>
              <a:ext cx="1828800" cy="48577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5414" y="2161257"/>
              <a:ext cx="1828800" cy="348645"/>
            </a:xfrm>
            <a:prstGeom prst="rect">
              <a:avLst/>
            </a:prstGeom>
          </p:spPr>
        </p:pic>
        <p:pic>
          <p:nvPicPr>
            <p:cNvPr id="11" name="Picture 10"/>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8392704" y="2441305"/>
              <a:ext cx="1828800" cy="1371326"/>
            </a:xfrm>
            <a:prstGeom prst="rect">
              <a:avLst/>
            </a:prstGeom>
          </p:spPr>
        </p:pic>
      </p:grpSp>
    </p:spTree>
    <p:extLst>
      <p:ext uri="{BB962C8B-B14F-4D97-AF65-F5344CB8AC3E}">
        <p14:creationId xmlns:p14="http://schemas.microsoft.com/office/powerpoint/2010/main" val="2902579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email">
            <a:lum bright="70000" contrast="-70000"/>
            <a:extLst>
              <a:ext uri="{28A0092B-C50C-407E-A947-70E740481C1C}">
                <a14:useLocalDpi xmlns:a14="http://schemas.microsoft.com/office/drawing/2010/main" val="0"/>
              </a:ext>
            </a:extLst>
          </a:blip>
          <a:srcRect/>
          <a:stretch/>
        </p:blipFill>
        <p:spPr>
          <a:xfrm>
            <a:off x="-153255" y="-29260"/>
            <a:ext cx="12341185" cy="6856214"/>
          </a:xfrm>
          <a:prstGeom prst="rect">
            <a:avLst/>
          </a:prstGeom>
        </p:spPr>
      </p:pic>
      <p:sp>
        <p:nvSpPr>
          <p:cNvPr id="4" name="Title 1"/>
          <p:cNvSpPr txBox="1">
            <a:spLocks/>
          </p:cNvSpPr>
          <p:nvPr/>
        </p:nvSpPr>
        <p:spPr>
          <a:xfrm>
            <a:off x="5402195" y="5704657"/>
            <a:ext cx="6598314" cy="71934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Rockwell" panose="02060603020205020403" pitchFamily="18" charset="0"/>
                <a:ea typeface="+mj-ea"/>
                <a:cs typeface="+mj-cs"/>
              </a:defRPr>
            </a:lvl1pPr>
            <a:extLst/>
          </a:lstStyle>
          <a:p>
            <a:endParaRPr lang="en-US" sz="3199" b="1" cap="small" dirty="0">
              <a:solidFill>
                <a:srgbClr val="E5F76B"/>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5" name="TextBox 4"/>
          <p:cNvSpPr txBox="1"/>
          <p:nvPr/>
        </p:nvSpPr>
        <p:spPr>
          <a:xfrm>
            <a:off x="-153256" y="409121"/>
            <a:ext cx="12341185" cy="615553"/>
          </a:xfrm>
          <a:prstGeom prst="rect">
            <a:avLst/>
          </a:prstGeom>
          <a:gradFill flip="none" rotWithShape="1">
            <a:gsLst>
              <a:gs pos="0">
                <a:srgbClr val="E65D00">
                  <a:shade val="30000"/>
                  <a:satMod val="115000"/>
                </a:srgbClr>
              </a:gs>
              <a:gs pos="50000">
                <a:srgbClr val="E65D00">
                  <a:shade val="67500"/>
                  <a:satMod val="115000"/>
                </a:srgbClr>
              </a:gs>
              <a:gs pos="100000">
                <a:srgbClr val="E65D00">
                  <a:shade val="100000"/>
                  <a:satMod val="115000"/>
                </a:srgbClr>
              </a:gs>
            </a:gsLst>
            <a:lin ang="5400000" scaled="1"/>
            <a:tileRect/>
          </a:gradFill>
          <a:ln>
            <a:noFill/>
          </a:ln>
        </p:spPr>
        <p:style>
          <a:lnRef idx="1">
            <a:schemeClr val="accent5"/>
          </a:lnRef>
          <a:fillRef idx="2">
            <a:schemeClr val="accent5"/>
          </a:fillRef>
          <a:effectRef idx="1">
            <a:schemeClr val="accent5"/>
          </a:effectRef>
          <a:fontRef idx="minor">
            <a:schemeClr val="dk1"/>
          </a:fontRef>
        </p:style>
        <p:txBody>
          <a:bodyPr wrap="square" rtlCol="0" anchor="t">
            <a:spAutoFit/>
          </a:bodyPr>
          <a:lstStyle/>
          <a:p>
            <a:pPr algn="ctr"/>
            <a:r>
              <a:rPr lang="en-US" sz="3400" b="1" cap="small" dirty="0">
                <a:solidFill>
                  <a:schemeClr val="bg1"/>
                </a:solidFill>
                <a:effectLst>
                  <a:outerShdw blurRad="38100" dist="38100" dir="2700000" algn="tl">
                    <a:srgbClr val="000000">
                      <a:alpha val="43137"/>
                    </a:srgbClr>
                  </a:outerShdw>
                </a:effectLst>
                <a:latin typeface="Century Gothic"/>
                <a:cs typeface="Gisha"/>
              </a:rPr>
              <a:t>Only </a:t>
            </a:r>
            <a:r>
              <a:rPr lang="en-US" sz="3400" b="1" cap="small" dirty="0">
                <a:solidFill>
                  <a:srgbClr val="CCFF33"/>
                </a:solidFill>
                <a:effectLst>
                  <a:outerShdw blurRad="38100" dist="38100" dir="2700000" algn="tl">
                    <a:srgbClr val="000000">
                      <a:alpha val="43137"/>
                    </a:srgbClr>
                  </a:outerShdw>
                </a:effectLst>
                <a:latin typeface="Century Gothic"/>
                <a:cs typeface="Gisha"/>
              </a:rPr>
              <a:t>13%</a:t>
            </a:r>
            <a:r>
              <a:rPr lang="en-US" sz="3400" b="1" cap="small" dirty="0">
                <a:solidFill>
                  <a:schemeClr val="bg1"/>
                </a:solidFill>
                <a:effectLst>
                  <a:outerShdw blurRad="38100" dist="38100" dir="2700000" algn="tl">
                    <a:srgbClr val="000000">
                      <a:alpha val="43137"/>
                    </a:srgbClr>
                  </a:outerShdw>
                </a:effectLst>
                <a:latin typeface="Century Gothic"/>
                <a:cs typeface="Gisha"/>
              </a:rPr>
              <a:t> of Financial Institutions Are Data Driven. </a:t>
            </a:r>
            <a:r>
              <a:rPr lang="en-US" sz="3400" b="1" u="sng" cap="small" dirty="0">
                <a:solidFill>
                  <a:schemeClr val="bg1"/>
                </a:solidFill>
                <a:effectLst>
                  <a:outerShdw blurRad="38100" dist="38100" dir="2700000" algn="tl">
                    <a:srgbClr val="000000">
                      <a:alpha val="43137"/>
                    </a:srgbClr>
                  </a:outerShdw>
                </a:effectLst>
                <a:latin typeface="Century Gothic"/>
                <a:cs typeface="Gisha"/>
              </a:rPr>
              <a:t>Today!</a:t>
            </a:r>
            <a:endParaRPr lang="en-US" sz="3400" b="1" u="sng" cap="small" dirty="0">
              <a:solidFill>
                <a:schemeClr val="bg1"/>
              </a:solidFill>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endParaRPr>
          </a:p>
        </p:txBody>
      </p:sp>
      <p:grpSp>
        <p:nvGrpSpPr>
          <p:cNvPr id="2" name="Group 1"/>
          <p:cNvGrpSpPr/>
          <p:nvPr/>
        </p:nvGrpSpPr>
        <p:grpSpPr>
          <a:xfrm>
            <a:off x="4628298" y="2392661"/>
            <a:ext cx="7507947" cy="4251778"/>
            <a:chOff x="5072397" y="1225663"/>
            <a:chExt cx="7507947" cy="4251778"/>
          </a:xfrm>
        </p:grpSpPr>
        <p:sp>
          <p:nvSpPr>
            <p:cNvPr id="6" name="TextBox 5"/>
            <p:cNvSpPr txBox="1"/>
            <p:nvPr/>
          </p:nvSpPr>
          <p:spPr>
            <a:xfrm>
              <a:off x="7008574" y="1484062"/>
              <a:ext cx="5228047" cy="523092"/>
            </a:xfrm>
            <a:prstGeom prst="rect">
              <a:avLst/>
            </a:prstGeom>
            <a:noFill/>
          </p:spPr>
          <p:txBody>
            <a:bodyPr wrap="square" rtlCol="0">
              <a:spAutoFit/>
            </a:bodyPr>
            <a:lstStyle/>
            <a:p>
              <a:r>
                <a:rPr lang="en-US" sz="2799" b="1" cap="small" dirty="0">
                  <a:solidFill>
                    <a:srgbClr val="6982C9"/>
                  </a:solidFill>
                  <a:latin typeface="Century Gothic" panose="020B0502020202020204" pitchFamily="34" charset="0"/>
                  <a:cs typeface="Gisha" panose="020B0502040204020203" pitchFamily="34" charset="-79"/>
                </a:rPr>
                <a:t>Huge Amounts of Data</a:t>
              </a:r>
            </a:p>
          </p:txBody>
        </p:sp>
        <p:sp>
          <p:nvSpPr>
            <p:cNvPr id="7" name="TextBox 6"/>
            <p:cNvSpPr txBox="1"/>
            <p:nvPr/>
          </p:nvSpPr>
          <p:spPr>
            <a:xfrm>
              <a:off x="6656679" y="2993784"/>
              <a:ext cx="4478598" cy="523092"/>
            </a:xfrm>
            <a:prstGeom prst="rect">
              <a:avLst/>
            </a:prstGeom>
            <a:noFill/>
          </p:spPr>
          <p:txBody>
            <a:bodyPr wrap="none" rtlCol="0">
              <a:spAutoFit/>
            </a:bodyPr>
            <a:lstStyle>
              <a:defPPr>
                <a:defRPr lang="en-US"/>
              </a:defPPr>
              <a:lvl1pPr>
                <a:defRPr sz="3200">
                  <a:latin typeface="Gisha" panose="020B0502040204020203" pitchFamily="34" charset="-79"/>
                  <a:cs typeface="Gisha" panose="020B0502040204020203" pitchFamily="34" charset="-79"/>
                </a:defRPr>
              </a:lvl1pPr>
            </a:lstStyle>
            <a:p>
              <a:r>
                <a:rPr lang="en-US" sz="2799" b="1" cap="small" dirty="0">
                  <a:solidFill>
                    <a:srgbClr val="6982C9"/>
                  </a:solidFill>
                  <a:latin typeface="Century Gothic" panose="020B0502020202020204" pitchFamily="34" charset="0"/>
                </a:rPr>
                <a:t>Multiple Digital Channels</a:t>
              </a:r>
            </a:p>
          </p:txBody>
        </p:sp>
        <p:sp>
          <p:nvSpPr>
            <p:cNvPr id="8" name="TextBox 7"/>
            <p:cNvSpPr txBox="1"/>
            <p:nvPr/>
          </p:nvSpPr>
          <p:spPr>
            <a:xfrm>
              <a:off x="6160189" y="4584123"/>
              <a:ext cx="6420155" cy="523092"/>
            </a:xfrm>
            <a:prstGeom prst="rect">
              <a:avLst/>
            </a:prstGeom>
            <a:noFill/>
          </p:spPr>
          <p:txBody>
            <a:bodyPr wrap="none" rtlCol="0">
              <a:spAutoFit/>
            </a:bodyPr>
            <a:lstStyle/>
            <a:p>
              <a:r>
                <a:rPr lang="en-US" sz="2799" b="1" cap="small" dirty="0">
                  <a:solidFill>
                    <a:srgbClr val="FF6D09"/>
                  </a:solidFill>
                  <a:latin typeface="Century Gothic" panose="020B0502020202020204" pitchFamily="34" charset="0"/>
                  <a:cs typeface="Gisha" panose="020B0502040204020203" pitchFamily="34" charset="-79"/>
                </a:rPr>
                <a:t>But No Easy Way To Target &amp; Engage</a:t>
              </a:r>
            </a:p>
          </p:txBody>
        </p:sp>
        <p:pic>
          <p:nvPicPr>
            <p:cNvPr id="9" name="Picture 2" descr="C:\Users\tspindle\AppData\Local\Microsoft\Windows\Temporary Internet Files\Content.IE5\723JH3DN\MC900431515[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4971" y="2751197"/>
              <a:ext cx="1149051" cy="11490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spindle\AppData\Local\Microsoft\Windows\Temporary Internet Files\Content.IE5\QV0U81LJ\MC900431503[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59523" y="1225663"/>
              <a:ext cx="1149051" cy="11490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tspindle\AppData\Local\Microsoft\Windows\Temporary Internet Files\Content.IE5\QPRM4KC0\MC900431521[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72397" y="4328390"/>
              <a:ext cx="1149051" cy="114905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Slide Number Placeholder 12"/>
          <p:cNvSpPr txBox="1">
            <a:spLocks/>
          </p:cNvSpPr>
          <p:nvPr/>
        </p:nvSpPr>
        <p:spPr>
          <a:xfrm>
            <a:off x="6248361" y="6644439"/>
            <a:ext cx="609441" cy="365030"/>
          </a:xfrm>
          <a:prstGeom prst="rect">
            <a:avLst/>
          </a:prstGeom>
        </p:spPr>
        <p:txBody>
          <a:bodyPr vert="horz" anchor="b"/>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BF4A8A-D245-4643-8F48-509B2ECF7AEE}" type="slidenum">
              <a:rPr lang="en-US"/>
              <a:pPr/>
              <a:t>12</a:t>
            </a:fld>
            <a:endParaRPr lang="en-US" dirty="0"/>
          </a:p>
        </p:txBody>
      </p:sp>
      <p:sp>
        <p:nvSpPr>
          <p:cNvPr id="16" name="Footer Placeholder 5"/>
          <p:cNvSpPr txBox="1">
            <a:spLocks/>
          </p:cNvSpPr>
          <p:nvPr/>
        </p:nvSpPr>
        <p:spPr>
          <a:xfrm>
            <a:off x="64355" y="6492078"/>
            <a:ext cx="12052626" cy="365030"/>
          </a:xfrm>
          <a:prstGeom prst="rect">
            <a:avLst/>
          </a:prstGeom>
        </p:spPr>
        <p:txBody>
          <a:bodyPr vert="horz" lIns="91416" tIns="45708" rIns="91416" bIns="45708" rtlCol="0" anchor="ctr">
            <a:normAutofit/>
          </a:bodyP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tx1"/>
                </a:solidFill>
              </a:rPr>
              <a:t>	</a:t>
            </a:r>
            <a:r>
              <a:rPr lang="en-US" dirty="0">
                <a:solidFill>
                  <a:schemeClr val="tx1"/>
                </a:solidFill>
              </a:rPr>
              <a:t>© </a:t>
            </a:r>
            <a:r>
              <a:rPr lang="en-US" cap="small" dirty="0">
                <a:solidFill>
                  <a:schemeClr val="tx1"/>
                </a:solidFill>
                <a:latin typeface="Gisha" panose="020B0502040204020203" pitchFamily="34" charset="-79"/>
                <a:cs typeface="Gisha" panose="020B0502040204020203" pitchFamily="34" charset="-79"/>
              </a:rPr>
              <a:t>DeepTarget Inc. All Rights Reserved								Company Confidential</a:t>
            </a:r>
            <a:endParaRPr lang="en-US" sz="1100" cap="small" dirty="0">
              <a:solidFill>
                <a:schemeClr val="tx1"/>
              </a:solidFill>
              <a:latin typeface="Gisha" panose="020B0502040204020203" pitchFamily="34" charset="-79"/>
              <a:cs typeface="Gisha" panose="020B0502040204020203" pitchFamily="34" charset="-79"/>
            </a:endParaRPr>
          </a:p>
        </p:txBody>
      </p:sp>
      <p:sp>
        <p:nvSpPr>
          <p:cNvPr id="17" name="TextBox 16"/>
          <p:cNvSpPr txBox="1"/>
          <p:nvPr/>
        </p:nvSpPr>
        <p:spPr>
          <a:xfrm>
            <a:off x="6652578" y="1480253"/>
            <a:ext cx="4038600" cy="646331"/>
          </a:xfrm>
          <a:prstGeom prst="rect">
            <a:avLst/>
          </a:prstGeom>
          <a:noFill/>
        </p:spPr>
        <p:txBody>
          <a:bodyPr wrap="square" rtlCol="0">
            <a:spAutoFit/>
          </a:bodyPr>
          <a:lstStyle/>
          <a:p>
            <a:r>
              <a:rPr lang="en-US" sz="3600" b="1" cap="small" dirty="0">
                <a:solidFill>
                  <a:srgbClr val="6982C9"/>
                </a:solidFill>
                <a:effectLst>
                  <a:outerShdw blurRad="38100" dist="38100" dir="2700000" algn="tl">
                    <a:srgbClr val="000000">
                      <a:alpha val="43137"/>
                    </a:srgbClr>
                  </a:outerShdw>
                </a:effectLst>
                <a:latin typeface="Century Gothic" panose="020B0502020202020204" pitchFamily="34" charset="0"/>
                <a:ea typeface="+mj-ea"/>
                <a:cs typeface="Gisha" panose="020B0502040204020203" pitchFamily="34" charset="-79"/>
              </a:rPr>
              <a:t>Yet, They Have:</a:t>
            </a:r>
          </a:p>
        </p:txBody>
      </p:sp>
      <p:grpSp>
        <p:nvGrpSpPr>
          <p:cNvPr id="18" name="Group 17"/>
          <p:cNvGrpSpPr/>
          <p:nvPr/>
        </p:nvGrpSpPr>
        <p:grpSpPr>
          <a:xfrm>
            <a:off x="218300" y="1315253"/>
            <a:ext cx="4037548" cy="5173476"/>
            <a:chOff x="760514" y="1258469"/>
            <a:chExt cx="4037548" cy="5173476"/>
          </a:xfrm>
        </p:grpSpPr>
        <p:sp>
          <p:nvSpPr>
            <p:cNvPr id="3" name="Rounded Rectangle 2"/>
            <p:cNvSpPr/>
            <p:nvPr/>
          </p:nvSpPr>
          <p:spPr>
            <a:xfrm>
              <a:off x="760514" y="1258469"/>
              <a:ext cx="4037548" cy="5173476"/>
            </a:xfrm>
            <a:prstGeom prst="roundRect">
              <a:avLst/>
            </a:prstGeom>
            <a:gradFill>
              <a:gsLst>
                <a:gs pos="46110">
                  <a:schemeClr val="accent3">
                    <a:lumMod val="20000"/>
                    <a:lumOff val="80000"/>
                    <a:alpha val="75000"/>
                  </a:schemeClr>
                </a:gs>
                <a:gs pos="0">
                  <a:schemeClr val="accent5">
                    <a:tint val="48000"/>
                    <a:satMod val="138000"/>
                  </a:schemeClr>
                </a:gs>
                <a:gs pos="100000">
                  <a:schemeClr val="accent5">
                    <a:tint val="48000"/>
                    <a:satMod val="150000"/>
                    <a:alpha val="62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799" dirty="0"/>
            </a:p>
          </p:txBody>
        </p:sp>
        <p:sp>
          <p:nvSpPr>
            <p:cNvPr id="13" name="Content Placeholder 7"/>
            <p:cNvSpPr txBox="1">
              <a:spLocks/>
            </p:cNvSpPr>
            <p:nvPr/>
          </p:nvSpPr>
          <p:spPr>
            <a:xfrm>
              <a:off x="885916" y="1786057"/>
              <a:ext cx="3767892" cy="4200820"/>
            </a:xfrm>
            <a:prstGeom prst="rect">
              <a:avLst/>
            </a:prstGeom>
          </p:spPr>
          <p:txBody>
            <a:bodyPr vert="horz" lIns="91416" tIns="45708" rIns="91416" bIns="45708" rtlCol="0" anchor="ctr">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lvl="1" indent="0" algn="ctr">
                <a:buNone/>
              </a:pPr>
              <a:r>
                <a:rPr lang="en-US" sz="3199" b="1" cap="small" dirty="0">
                  <a:solidFill>
                    <a:srgbClr val="E65D00"/>
                  </a:solidFill>
                  <a:effectLst/>
                  <a:latin typeface="Century Gothic" panose="020B0502020202020204" pitchFamily="34" charset="0"/>
                  <a:cs typeface="Gisha" panose="020B0502040204020203" pitchFamily="34" charset="-79"/>
                </a:rPr>
                <a:t>So There’s </a:t>
              </a:r>
            </a:p>
            <a:p>
              <a:pPr marL="0" lvl="1" indent="0" algn="ctr">
                <a:buNone/>
              </a:pPr>
              <a:endParaRPr lang="en-US" sz="3199" b="1" cap="small" dirty="0">
                <a:solidFill>
                  <a:srgbClr val="E65D00"/>
                </a:solidFill>
                <a:effectLst/>
                <a:latin typeface="Century Gothic" panose="020B0502020202020204" pitchFamily="34" charset="0"/>
                <a:cs typeface="Gisha" panose="020B0502040204020203" pitchFamily="34" charset="-79"/>
              </a:endParaRPr>
            </a:p>
            <a:p>
              <a:pPr marL="0" lvl="1" indent="0" algn="ctr">
                <a:buNone/>
              </a:pPr>
              <a:endParaRPr lang="en-US" sz="3199" b="1" cap="small" dirty="0">
                <a:solidFill>
                  <a:srgbClr val="E65D00"/>
                </a:solidFill>
                <a:effectLst/>
                <a:latin typeface="Century Gothic" panose="020B0502020202020204" pitchFamily="34" charset="0"/>
                <a:cs typeface="Gisha" panose="020B0502040204020203" pitchFamily="34" charset="-79"/>
              </a:endParaRPr>
            </a:p>
            <a:p>
              <a:pPr marL="0" lvl="1" indent="0" algn="ctr">
                <a:buNone/>
              </a:pPr>
              <a:r>
                <a:rPr lang="en-US" sz="3199" b="1" cap="small" dirty="0">
                  <a:solidFill>
                    <a:srgbClr val="E65D00"/>
                  </a:solidFill>
                  <a:effectLst/>
                  <a:latin typeface="Century Gothic" panose="020B0502020202020204" pitchFamily="34" charset="0"/>
                  <a:cs typeface="Gisha" panose="020B0502040204020203" pitchFamily="34" charset="-79"/>
                </a:rPr>
                <a:t>But what about everyone else?</a:t>
              </a:r>
            </a:p>
          </p:txBody>
        </p:sp>
        <p:pic>
          <p:nvPicPr>
            <p:cNvPr id="1026" name="Picture 2" descr="Image result for amazon logo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3294" y="2516688"/>
              <a:ext cx="3749040" cy="1975743"/>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Footer Placeholder 4"/>
          <p:cNvSpPr>
            <a:spLocks noGrp="1"/>
          </p:cNvSpPr>
          <p:nvPr>
            <p:ph type="ftr" sz="quarter" idx="4294967295"/>
          </p:nvPr>
        </p:nvSpPr>
        <p:spPr>
          <a:xfrm>
            <a:off x="3823293" y="6383641"/>
            <a:ext cx="3859795" cy="365125"/>
          </a:xfrm>
          <a:prstGeom prst="rect">
            <a:avLst/>
          </a:prstGeom>
        </p:spPr>
        <p:txBody>
          <a:bodyPr vert="horz" lIns="91416" tIns="45708" rIns="91416" bIns="45708" rtlCol="0" anchor="ctr"/>
          <a:lstStyle>
            <a:lvl1pPr algn="ctr">
              <a:defRPr sz="1100">
                <a:solidFill>
                  <a:schemeClr val="tx2">
                    <a:lumMod val="65000"/>
                    <a:lumOff val="35000"/>
                  </a:schemeClr>
                </a:solidFill>
              </a:defRPr>
            </a:lvl1pPr>
          </a:lstStyle>
          <a:p>
            <a:r>
              <a:rPr lang="en-US" dirty="0">
                <a:solidFill>
                  <a:schemeClr val="bg1"/>
                </a:solidFill>
              </a:rPr>
              <a:t>Copyright © 2019 DeepTarget Inc., All Rights Reserved</a:t>
            </a:r>
          </a:p>
        </p:txBody>
      </p:sp>
    </p:spTree>
    <p:extLst>
      <p:ext uri="{BB962C8B-B14F-4D97-AF65-F5344CB8AC3E}">
        <p14:creationId xmlns:p14="http://schemas.microsoft.com/office/powerpoint/2010/main" val="2420733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1B5E-35B8-40F2-A489-FBC4D08EE0BC}"/>
              </a:ext>
            </a:extLst>
          </p:cNvPr>
          <p:cNvSpPr>
            <a:spLocks noGrp="1"/>
          </p:cNvSpPr>
          <p:nvPr>
            <p:ph type="title"/>
          </p:nvPr>
        </p:nvSpPr>
        <p:spPr>
          <a:xfrm>
            <a:off x="3922745" y="212841"/>
            <a:ext cx="7772400" cy="1325563"/>
          </a:xfrm>
        </p:spPr>
        <p:txBody>
          <a:bodyPr>
            <a:normAutofit/>
          </a:bodyPr>
          <a:lstStyle/>
          <a:p>
            <a:r>
              <a:rPr lang="en-US" sz="4000" dirty="0"/>
              <a:t>Not Even A Birthday Wish!</a:t>
            </a:r>
          </a:p>
        </p:txBody>
      </p:sp>
      <p:sp>
        <p:nvSpPr>
          <p:cNvPr id="4" name="Rectangle 1">
            <a:extLst>
              <a:ext uri="{FF2B5EF4-FFF2-40B4-BE49-F238E27FC236}">
                <a16:creationId xmlns:a16="http://schemas.microsoft.com/office/drawing/2014/main" id="{F1D84501-4074-4125-8ABB-C29435172212}"/>
              </a:ext>
            </a:extLst>
          </p:cNvPr>
          <p:cNvSpPr>
            <a:spLocks noChangeArrowheads="1"/>
          </p:cNvSpPr>
          <p:nvPr/>
        </p:nvSpPr>
        <p:spPr bwMode="auto">
          <a:xfrm>
            <a:off x="0" y="-415498"/>
            <a:ext cx="65"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5" y="263547"/>
            <a:ext cx="3200400" cy="1224153"/>
          </a:xfrm>
          <a:prstGeom prst="rect">
            <a:avLst/>
          </a:prstGeom>
        </p:spPr>
      </p:pic>
      <p:sp>
        <p:nvSpPr>
          <p:cNvPr id="13" name="Oval 12"/>
          <p:cNvSpPr/>
          <p:nvPr/>
        </p:nvSpPr>
        <p:spPr>
          <a:xfrm>
            <a:off x="3781484" y="2315842"/>
            <a:ext cx="4703741" cy="2880441"/>
          </a:xfrm>
          <a:prstGeom prst="ellipse">
            <a:avLst/>
          </a:prstGeom>
          <a:gradFill flip="none" rotWithShape="1">
            <a:gsLst>
              <a:gs pos="0">
                <a:schemeClr val="bg1"/>
              </a:gs>
              <a:gs pos="50000">
                <a:schemeClr val="accent4">
                  <a:lumMod val="20000"/>
                  <a:lumOff val="80000"/>
                  <a:shade val="67500"/>
                  <a:satMod val="115000"/>
                </a:schemeClr>
              </a:gs>
              <a:gs pos="100000">
                <a:schemeClr val="accent4">
                  <a:lumMod val="20000"/>
                  <a:lumOff val="80000"/>
                  <a:shade val="100000"/>
                  <a:satMod val="115000"/>
                </a:scheme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solidFill>
                <a:srgbClr val="667DBE"/>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855" y="1470063"/>
            <a:ext cx="2571750" cy="45720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5695" y="1470063"/>
            <a:ext cx="2571750" cy="45720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088935" y="2662236"/>
            <a:ext cx="4176410" cy="2292935"/>
          </a:xfrm>
          <a:prstGeom prst="rect">
            <a:avLst/>
          </a:prstGeom>
          <a:noFill/>
        </p:spPr>
        <p:txBody>
          <a:bodyPr wrap="square" rtlCol="0">
            <a:spAutoFit/>
          </a:bodyPr>
          <a:lstStyle/>
          <a:p>
            <a:pPr algn="ctr">
              <a:lnSpc>
                <a:spcPct val="120000"/>
              </a:lnSpc>
            </a:pPr>
            <a:r>
              <a:rPr lang="en-US" sz="2000" dirty="0">
                <a:solidFill>
                  <a:srgbClr val="667DBE"/>
                </a:solidFill>
                <a:latin typeface="Lucida Handwriting" panose="03010101010101010101" pitchFamily="66" charset="0"/>
              </a:rPr>
              <a:t>Birthday card from my dentist, my financial advisor and car dealer. Nothing from my so-called primary financial institution.</a:t>
            </a:r>
          </a:p>
        </p:txBody>
      </p:sp>
      <p:pic>
        <p:nvPicPr>
          <p:cNvPr id="15" name="Picture 14"/>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517711">
            <a:off x="4266245" y="1020095"/>
            <a:ext cx="950375" cy="2161044"/>
          </a:xfrm>
          <a:prstGeom prst="rect">
            <a:avLst/>
          </a:prstGeom>
        </p:spPr>
      </p:pic>
    </p:spTree>
    <p:extLst>
      <p:ext uri="{BB962C8B-B14F-4D97-AF65-F5344CB8AC3E}">
        <p14:creationId xmlns:p14="http://schemas.microsoft.com/office/powerpoint/2010/main" val="436481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7CF4-3672-4F10-BB42-AE07319DCD45}"/>
              </a:ext>
            </a:extLst>
          </p:cNvPr>
          <p:cNvSpPr>
            <a:spLocks noGrp="1"/>
          </p:cNvSpPr>
          <p:nvPr>
            <p:ph type="title"/>
          </p:nvPr>
        </p:nvSpPr>
        <p:spPr>
          <a:xfrm>
            <a:off x="5883275" y="1716692"/>
            <a:ext cx="6146800" cy="2499708"/>
          </a:xfrm>
        </p:spPr>
        <p:txBody>
          <a:bodyPr>
            <a:normAutofit/>
          </a:bodyPr>
          <a:lstStyle/>
          <a:p>
            <a:pPr algn="ctr"/>
            <a:r>
              <a:rPr lang="en-US" sz="4000" dirty="0">
                <a:latin typeface="Century Gothic"/>
              </a:rPr>
              <a:t>Banking Industry Transformation &amp; Top Trends</a:t>
            </a:r>
            <a:br>
              <a:rPr lang="en-US" sz="4000" dirty="0">
                <a:latin typeface="Century Gothic"/>
              </a:rPr>
            </a:br>
            <a:br>
              <a:rPr lang="en-US" sz="4000" dirty="0">
                <a:latin typeface="Century Gothic"/>
              </a:rPr>
            </a:br>
            <a:r>
              <a:rPr lang="en-US" sz="1200" b="0" dirty="0">
                <a:solidFill>
                  <a:schemeClr val="bg2">
                    <a:lumMod val="50000"/>
                  </a:schemeClr>
                </a:solidFill>
                <a:effectLst/>
                <a:latin typeface="Century Gothic"/>
              </a:rPr>
              <a:t>Source: The Financial Brand</a:t>
            </a:r>
            <a:endParaRPr lang="en-US" sz="1200" b="0" dirty="0">
              <a:solidFill>
                <a:schemeClr val="bg2">
                  <a:lumMod val="50000"/>
                </a:schemeClr>
              </a:solidFill>
              <a:effectLst/>
            </a:endParaRPr>
          </a:p>
        </p:txBody>
      </p:sp>
      <p:pic>
        <p:nvPicPr>
          <p:cNvPr id="3" name="Picture 2"/>
          <p:cNvPicPr>
            <a:picLocks noChangeAspect="1"/>
          </p:cNvPicPr>
          <p:nvPr/>
        </p:nvPicPr>
        <p:blipFill rotWithShape="1">
          <a:blip r:embed="rId3"/>
          <a:srcRect b="4838"/>
          <a:stretch/>
        </p:blipFill>
        <p:spPr>
          <a:xfrm>
            <a:off x="193675" y="222973"/>
            <a:ext cx="5486400" cy="5778500"/>
          </a:xfrm>
          <a:prstGeom prst="rect">
            <a:avLst/>
          </a:prstGeom>
          <a:ln>
            <a:noFill/>
          </a:ln>
          <a:effectLst>
            <a:outerShdw blurRad="292100" dist="139700" dir="2700000" algn="tl" rotWithShape="0">
              <a:srgbClr val="333333">
                <a:alpha val="65000"/>
              </a:srgbClr>
            </a:outerShdw>
          </a:effectLst>
        </p:spPr>
      </p:pic>
      <p:pic>
        <p:nvPicPr>
          <p:cNvPr id="6" name="Picture 6">
            <a:extLst>
              <a:ext uri="{FF2B5EF4-FFF2-40B4-BE49-F238E27FC236}">
                <a16:creationId xmlns:a16="http://schemas.microsoft.com/office/drawing/2014/main" id="{1BA2CD0A-C0DD-42F9-B813-AE8C687AB933}"/>
              </a:ext>
            </a:extLst>
          </p:cNvPr>
          <p:cNvPicPr>
            <a:picLocks noChangeAspect="1"/>
          </p:cNvPicPr>
          <p:nvPr/>
        </p:nvPicPr>
        <p:blipFill>
          <a:blip r:embed="rId4"/>
          <a:stretch>
            <a:fillRect/>
          </a:stretch>
        </p:blipFill>
        <p:spPr>
          <a:xfrm>
            <a:off x="5843285" y="693532"/>
            <a:ext cx="6003402" cy="783189"/>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438016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1337" y="0"/>
            <a:ext cx="5546398" cy="5943600"/>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0" y="6192982"/>
            <a:ext cx="6414654" cy="304511"/>
          </a:xfrm>
        </p:spPr>
        <p:txBody>
          <a:bodyPr>
            <a:normAutofit/>
          </a:bodyPr>
          <a:lstStyle/>
          <a:p>
            <a:pPr marL="0" indent="0">
              <a:buNone/>
            </a:pPr>
            <a:r>
              <a:rPr lang="en-US" sz="800" i="1" dirty="0"/>
              <a:t>Source: </a:t>
            </a:r>
            <a:r>
              <a:rPr lang="en-US" sz="800" dirty="0">
                <a:hlinkClick r:id="rId4"/>
              </a:rPr>
              <a:t>https://www.aba.com/news-research/research-analysis/preferred-banking-methods</a:t>
            </a:r>
            <a:endParaRPr lang="en-US" sz="800" i="1" dirty="0"/>
          </a:p>
        </p:txBody>
      </p:sp>
      <p:pic>
        <p:nvPicPr>
          <p:cNvPr id="6" name="Picture 5"/>
          <p:cNvPicPr>
            <a:picLocks noChangeAspect="1"/>
          </p:cNvPicPr>
          <p:nvPr/>
        </p:nvPicPr>
        <p:blipFill>
          <a:blip r:embed="rId5"/>
          <a:stretch>
            <a:fillRect/>
          </a:stretch>
        </p:blipFill>
        <p:spPr>
          <a:xfrm>
            <a:off x="6372042" y="0"/>
            <a:ext cx="5447117" cy="594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0035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0307-B4E2-4D71-8F11-F278CBA8D391}"/>
              </a:ext>
            </a:extLst>
          </p:cNvPr>
          <p:cNvSpPr>
            <a:spLocks noGrp="1"/>
          </p:cNvSpPr>
          <p:nvPr>
            <p:ph type="title"/>
          </p:nvPr>
        </p:nvSpPr>
        <p:spPr/>
        <p:txBody>
          <a:bodyPr/>
          <a:lstStyle/>
          <a:p>
            <a:r>
              <a:rPr lang="en-US" dirty="0"/>
              <a:t>How DeepTarget Works</a:t>
            </a:r>
          </a:p>
        </p:txBody>
      </p:sp>
      <p:pic>
        <p:nvPicPr>
          <p:cNvPr id="4" name="Picture 19" descr="CreditCard1a-468x60.gif">
            <a:extLst>
              <a:ext uri="{FF2B5EF4-FFF2-40B4-BE49-F238E27FC236}">
                <a16:creationId xmlns:a16="http://schemas.microsoft.com/office/drawing/2014/main" id="{CD27A0DA-9865-4217-89D0-998A9934A57B}"/>
              </a:ext>
            </a:extLst>
          </p:cNvPr>
          <p:cNvPicPr>
            <a:picLocks noChangeAspect="1"/>
          </p:cNvPicPr>
          <p:nvPr/>
        </p:nvPicPr>
        <p:blipFill>
          <a:blip r:embed="rId3"/>
          <a:srcRect/>
          <a:stretch>
            <a:fillRect/>
          </a:stretch>
        </p:blipFill>
        <p:spPr bwMode="auto">
          <a:xfrm>
            <a:off x="6309327" y="2742668"/>
            <a:ext cx="4395931" cy="558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A8C9034C-CE5A-4B56-9D5C-6FA9796F9EE9}"/>
              </a:ext>
            </a:extLst>
          </p:cNvPr>
          <p:cNvSpPr txBox="1"/>
          <p:nvPr/>
        </p:nvSpPr>
        <p:spPr bwMode="auto">
          <a:xfrm>
            <a:off x="4428077" y="2073992"/>
            <a:ext cx="1455808"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solidFill>
                  <a:prstClr val="white"/>
                </a:solidFill>
                <a:latin typeface="Corbel"/>
              </a:rPr>
              <a:t>Auto Loan Campaign</a:t>
            </a:r>
          </a:p>
          <a:p>
            <a:pPr algn="ctr" defTabSz="914400">
              <a:defRPr/>
            </a:pPr>
            <a:r>
              <a:rPr lang="en-US" sz="1100" kern="0">
                <a:solidFill>
                  <a:prstClr val="white"/>
                </a:solidFill>
                <a:latin typeface="Corbel"/>
              </a:rPr>
              <a:t>All User</a:t>
            </a:r>
          </a:p>
        </p:txBody>
      </p:sp>
      <p:sp>
        <p:nvSpPr>
          <p:cNvPr id="6" name="TextBox 5">
            <a:extLst>
              <a:ext uri="{FF2B5EF4-FFF2-40B4-BE49-F238E27FC236}">
                <a16:creationId xmlns:a16="http://schemas.microsoft.com/office/drawing/2014/main" id="{ED215545-66EA-42D3-BC9B-9C172096F654}"/>
              </a:ext>
            </a:extLst>
          </p:cNvPr>
          <p:cNvSpPr txBox="1"/>
          <p:nvPr/>
        </p:nvSpPr>
        <p:spPr bwMode="auto">
          <a:xfrm>
            <a:off x="4428079" y="2848050"/>
            <a:ext cx="1478973"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solidFill>
                  <a:prstClr val="white"/>
                </a:solidFill>
                <a:latin typeface="Corbel"/>
              </a:rPr>
              <a:t>Credit Card Campaign</a:t>
            </a:r>
          </a:p>
          <a:p>
            <a:pPr algn="ctr" defTabSz="914400">
              <a:defRPr/>
            </a:pPr>
            <a:r>
              <a:rPr lang="en-US" sz="1100" kern="0">
                <a:solidFill>
                  <a:prstClr val="white"/>
                </a:solidFill>
                <a:latin typeface="Corbel"/>
              </a:rPr>
              <a:t>Targeted By Rule</a:t>
            </a:r>
          </a:p>
        </p:txBody>
      </p:sp>
      <p:sp>
        <p:nvSpPr>
          <p:cNvPr id="7" name="TextBox 6">
            <a:extLst>
              <a:ext uri="{FF2B5EF4-FFF2-40B4-BE49-F238E27FC236}">
                <a16:creationId xmlns:a16="http://schemas.microsoft.com/office/drawing/2014/main" id="{DF60C4AD-9747-4530-BCC2-B7BF852D21C1}"/>
              </a:ext>
            </a:extLst>
          </p:cNvPr>
          <p:cNvSpPr txBox="1"/>
          <p:nvPr/>
        </p:nvSpPr>
        <p:spPr bwMode="auto">
          <a:xfrm>
            <a:off x="4428079" y="3694229"/>
            <a:ext cx="1551961"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solidFill>
                  <a:prstClr val="white"/>
                </a:solidFill>
                <a:latin typeface="Corbel"/>
              </a:rPr>
              <a:t>Consumer Loan Camp1</a:t>
            </a:r>
          </a:p>
          <a:p>
            <a:pPr algn="ctr" defTabSz="914400">
              <a:defRPr/>
            </a:pPr>
            <a:r>
              <a:rPr lang="en-US" sz="1100" kern="0">
                <a:solidFill>
                  <a:prstClr val="white"/>
                </a:solidFill>
                <a:latin typeface="Corbel"/>
              </a:rPr>
              <a:t>Targeted By List</a:t>
            </a:r>
          </a:p>
        </p:txBody>
      </p:sp>
      <p:sp>
        <p:nvSpPr>
          <p:cNvPr id="8" name="TextBox 7">
            <a:extLst>
              <a:ext uri="{FF2B5EF4-FFF2-40B4-BE49-F238E27FC236}">
                <a16:creationId xmlns:a16="http://schemas.microsoft.com/office/drawing/2014/main" id="{1BE787B0-6DA8-490E-ADCC-222DF50AEC51}"/>
              </a:ext>
            </a:extLst>
          </p:cNvPr>
          <p:cNvSpPr txBox="1"/>
          <p:nvPr/>
        </p:nvSpPr>
        <p:spPr bwMode="auto">
          <a:xfrm>
            <a:off x="4428077" y="4500875"/>
            <a:ext cx="1551963"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solidFill>
                  <a:prstClr val="white"/>
                </a:solidFill>
                <a:latin typeface="Corbel"/>
              </a:rPr>
              <a:t>Consumer Loan Camp2</a:t>
            </a:r>
          </a:p>
          <a:p>
            <a:pPr algn="ctr" defTabSz="914400">
              <a:defRPr/>
            </a:pPr>
            <a:r>
              <a:rPr lang="en-US" sz="1100" kern="0">
                <a:solidFill>
                  <a:prstClr val="white"/>
                </a:solidFill>
                <a:latin typeface="Corbel"/>
              </a:rPr>
              <a:t>All User</a:t>
            </a:r>
          </a:p>
        </p:txBody>
      </p:sp>
      <p:sp>
        <p:nvSpPr>
          <p:cNvPr id="9" name="TextBox 8">
            <a:extLst>
              <a:ext uri="{FF2B5EF4-FFF2-40B4-BE49-F238E27FC236}">
                <a16:creationId xmlns:a16="http://schemas.microsoft.com/office/drawing/2014/main" id="{C8CAA774-6757-42E6-B600-1CB89A5107D1}"/>
              </a:ext>
            </a:extLst>
          </p:cNvPr>
          <p:cNvSpPr txBox="1"/>
          <p:nvPr/>
        </p:nvSpPr>
        <p:spPr bwMode="auto">
          <a:xfrm>
            <a:off x="4428078" y="5308379"/>
            <a:ext cx="1551960"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solidFill>
                  <a:prstClr val="white"/>
                </a:solidFill>
                <a:latin typeface="Corbel"/>
              </a:rPr>
              <a:t>eStatement Campaign</a:t>
            </a:r>
          </a:p>
          <a:p>
            <a:pPr algn="ctr" defTabSz="914400">
              <a:defRPr/>
            </a:pPr>
            <a:r>
              <a:rPr lang="en-US" sz="1100" kern="0">
                <a:solidFill>
                  <a:prstClr val="white"/>
                </a:solidFill>
                <a:latin typeface="Corbel"/>
              </a:rPr>
              <a:t>Targeted By Rule</a:t>
            </a:r>
          </a:p>
        </p:txBody>
      </p:sp>
      <p:pic>
        <p:nvPicPr>
          <p:cNvPr id="10" name="Picture 9">
            <a:extLst>
              <a:ext uri="{FF2B5EF4-FFF2-40B4-BE49-F238E27FC236}">
                <a16:creationId xmlns:a16="http://schemas.microsoft.com/office/drawing/2014/main" id="{C3C000A1-D89C-4FCF-B426-986117D04166}"/>
              </a:ext>
            </a:extLst>
          </p:cNvPr>
          <p:cNvPicPr>
            <a:picLocks noChangeAspect="1"/>
          </p:cNvPicPr>
          <p:nvPr/>
        </p:nvPicPr>
        <p:blipFill>
          <a:blip r:embed="rId4"/>
          <a:stretch>
            <a:fillRect/>
          </a:stretch>
        </p:blipFill>
        <p:spPr>
          <a:xfrm>
            <a:off x="6301705" y="2012620"/>
            <a:ext cx="4395931" cy="54548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760190AB-F073-47D6-B217-43374CDB9332}"/>
              </a:ext>
            </a:extLst>
          </p:cNvPr>
          <p:cNvPicPr>
            <a:picLocks noChangeAspect="1"/>
          </p:cNvPicPr>
          <p:nvPr/>
        </p:nvPicPr>
        <p:blipFill>
          <a:blip r:embed="rId5"/>
          <a:stretch>
            <a:fillRect/>
          </a:stretch>
        </p:blipFill>
        <p:spPr>
          <a:xfrm>
            <a:off x="6332184" y="5139842"/>
            <a:ext cx="4365450" cy="70137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9199A811-10D1-462E-888B-94CA33960876}"/>
              </a:ext>
            </a:extLst>
          </p:cNvPr>
          <p:cNvPicPr>
            <a:picLocks noChangeAspect="1"/>
          </p:cNvPicPr>
          <p:nvPr/>
        </p:nvPicPr>
        <p:blipFill>
          <a:blip r:embed="rId6"/>
          <a:stretch>
            <a:fillRect/>
          </a:stretch>
        </p:blipFill>
        <p:spPr>
          <a:xfrm>
            <a:off x="6309327" y="4403778"/>
            <a:ext cx="4380689" cy="62507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D12DA728-974E-4389-8476-73AE4D9309AA}"/>
              </a:ext>
            </a:extLst>
          </p:cNvPr>
          <p:cNvPicPr>
            <a:picLocks noChangeAspect="1"/>
          </p:cNvPicPr>
          <p:nvPr/>
        </p:nvPicPr>
        <p:blipFill>
          <a:blip r:embed="rId7"/>
          <a:stretch>
            <a:fillRect/>
          </a:stretch>
        </p:blipFill>
        <p:spPr>
          <a:xfrm>
            <a:off x="6309327" y="3528465"/>
            <a:ext cx="4365449" cy="724266"/>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D9437BA4-9AAB-460A-A04E-3BB7E1025D1B}"/>
              </a:ext>
            </a:extLst>
          </p:cNvPr>
          <p:cNvGrpSpPr/>
          <p:nvPr/>
        </p:nvGrpSpPr>
        <p:grpSpPr>
          <a:xfrm>
            <a:off x="184464" y="2073992"/>
            <a:ext cx="4042476" cy="3581206"/>
            <a:chOff x="2038455" y="2283573"/>
            <a:chExt cx="4042476" cy="3581206"/>
          </a:xfrm>
        </p:grpSpPr>
        <p:pic>
          <p:nvPicPr>
            <p:cNvPr id="15" name="Picture 14">
              <a:extLst>
                <a:ext uri="{FF2B5EF4-FFF2-40B4-BE49-F238E27FC236}">
                  <a16:creationId xmlns:a16="http://schemas.microsoft.com/office/drawing/2014/main" id="{22D5A67D-7B9B-43FF-8A85-7957631E9A6C}"/>
                </a:ext>
              </a:extLst>
            </p:cNvPr>
            <p:cNvPicPr>
              <a:picLocks noChangeAspect="1"/>
            </p:cNvPicPr>
            <p:nvPr/>
          </p:nvPicPr>
          <p:blipFill rotWithShape="1">
            <a:blip r:embed="rId8">
              <a:extLst>
                <a:ext uri="{28A0092B-C50C-407E-A947-70E740481C1C}">
                  <a14:useLocalDpi xmlns:a14="http://schemas.microsoft.com/office/drawing/2010/main" val="0"/>
                </a:ext>
              </a:extLst>
            </a:blip>
            <a:srcRect r="7055" b="7023"/>
            <a:stretch/>
          </p:blipFill>
          <p:spPr>
            <a:xfrm rot="21355261">
              <a:off x="2038455" y="2283573"/>
              <a:ext cx="4042476" cy="3581206"/>
            </a:xfrm>
            <a:prstGeom prst="rect">
              <a:avLst/>
            </a:prstGeom>
          </p:spPr>
        </p:pic>
        <p:sp>
          <p:nvSpPr>
            <p:cNvPr id="16" name="TextBox 15">
              <a:extLst>
                <a:ext uri="{FF2B5EF4-FFF2-40B4-BE49-F238E27FC236}">
                  <a16:creationId xmlns:a16="http://schemas.microsoft.com/office/drawing/2014/main" id="{821338C7-55A5-4F59-A0DE-45DC003BA7C1}"/>
                </a:ext>
              </a:extLst>
            </p:cNvPr>
            <p:cNvSpPr txBox="1"/>
            <p:nvPr/>
          </p:nvSpPr>
          <p:spPr>
            <a:xfrm rot="21355261">
              <a:off x="2139132" y="2928313"/>
              <a:ext cx="3521092" cy="2862322"/>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a:solidFill>
                    <a:schemeClr val="accent2">
                      <a:lumMod val="75000"/>
                    </a:schemeClr>
                  </a:solidFill>
                  <a:latin typeface="Segoe Script" panose="020B0504020000000003" pitchFamily="34" charset="0"/>
                </a:rPr>
                <a:t>Six types of Intelligent Campaigns :</a:t>
              </a:r>
            </a:p>
            <a:p>
              <a:pPr algn="ctr"/>
              <a:endParaRPr lang="en-US" b="1" dirty="0">
                <a:solidFill>
                  <a:schemeClr val="accent2">
                    <a:lumMod val="75000"/>
                  </a:schemeClr>
                </a:solidFill>
                <a:latin typeface="Segoe Script" panose="020B0504020000000003" pitchFamily="34" charset="0"/>
              </a:endParaRP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By Rule</a:t>
              </a: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By List</a:t>
              </a: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Non-Targeted</a:t>
              </a: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All Users</a:t>
              </a: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Opt-Out</a:t>
              </a:r>
            </a:p>
            <a:p>
              <a:pPr marL="342900" indent="-342900" algn="ctr">
                <a:buFont typeface="+mj-lt"/>
                <a:buAutoNum type="arabicPeriod"/>
              </a:pPr>
              <a:r>
                <a:rPr lang="en-US" b="1" dirty="0">
                  <a:solidFill>
                    <a:schemeClr val="accent2">
                      <a:lumMod val="75000"/>
                    </a:schemeClr>
                  </a:solidFill>
                  <a:latin typeface="Segoe Script" panose="020B0504020000000003" pitchFamily="34" charset="0"/>
                </a:rPr>
                <a:t>Global Override</a:t>
              </a:r>
            </a:p>
            <a:p>
              <a:pPr marL="214313" indent="-214313" algn="ctr">
                <a:buFont typeface="Arial" panose="020B0604020202020204" pitchFamily="34" charset="0"/>
                <a:buChar char="•"/>
              </a:pPr>
              <a:endParaRPr lang="en-US" b="1" dirty="0">
                <a:solidFill>
                  <a:schemeClr val="accent2">
                    <a:lumMod val="75000"/>
                  </a:schemeClr>
                </a:solidFill>
                <a:latin typeface="Segoe Script" panose="020B0504020000000003" pitchFamily="34" charset="0"/>
              </a:endParaRPr>
            </a:p>
          </p:txBody>
        </p:sp>
      </p:grpSp>
      <p:sp>
        <p:nvSpPr>
          <p:cNvPr id="17" name="TextBox 19">
            <a:extLst>
              <a:ext uri="{FF2B5EF4-FFF2-40B4-BE49-F238E27FC236}">
                <a16:creationId xmlns:a16="http://schemas.microsoft.com/office/drawing/2014/main" id="{A2C5C47D-2C3E-4AEA-A438-3AEB8A794A74}"/>
              </a:ext>
            </a:extLst>
          </p:cNvPr>
          <p:cNvSpPr txBox="1">
            <a:spLocks noChangeArrowheads="1"/>
          </p:cNvSpPr>
          <p:nvPr/>
        </p:nvSpPr>
        <p:spPr bwMode="auto">
          <a:xfrm>
            <a:off x="7750054" y="2785682"/>
            <a:ext cx="266999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egoe UI"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9pPr>
          </a:lstStyle>
          <a:p>
            <a:pPr algn="ctr" defTabSz="914400">
              <a:spcBef>
                <a:spcPct val="0"/>
              </a:spcBef>
              <a:buNone/>
            </a:pPr>
            <a:r>
              <a:rPr lang="en-US" altLang="en-US" sz="900" b="1">
                <a:solidFill>
                  <a:srgbClr val="404040"/>
                </a:solidFill>
                <a:latin typeface="Century Gothic" panose="020B0502020202020204" pitchFamily="34" charset="0"/>
                <a:cs typeface="Arial" panose="020B0604020202020204" pitchFamily="34" charset="0"/>
              </a:rPr>
              <a:t>  Jon, Apply now for Almont Federal’s Mastercard</a:t>
            </a:r>
            <a:r>
              <a:rPr lang="en-US" altLang="en-US" sz="900" b="1" baseline="30000">
                <a:solidFill>
                  <a:srgbClr val="404040"/>
                </a:solidFill>
                <a:latin typeface="Century Gothic" panose="020B0502020202020204" pitchFamily="34" charset="0"/>
                <a:cs typeface="Arial" panose="020B0604020202020204" pitchFamily="34" charset="0"/>
              </a:rPr>
              <a:t>® </a:t>
            </a:r>
            <a:r>
              <a:rPr lang="en-US" altLang="en-US" sz="900" b="1">
                <a:solidFill>
                  <a:srgbClr val="404040"/>
                </a:solidFill>
                <a:latin typeface="Century Gothic" panose="020B0502020202020204" pitchFamily="34" charset="0"/>
                <a:cs typeface="Arial" panose="020B0604020202020204" pitchFamily="34" charset="0"/>
              </a:rPr>
              <a:t> credit card – and count your rewards.</a:t>
            </a:r>
          </a:p>
        </p:txBody>
      </p:sp>
    </p:spTree>
    <p:extLst>
      <p:ext uri="{BB962C8B-B14F-4D97-AF65-F5344CB8AC3E}">
        <p14:creationId xmlns:p14="http://schemas.microsoft.com/office/powerpoint/2010/main" val="51410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96;p23">
            <a:extLst>
              <a:ext uri="{FF2B5EF4-FFF2-40B4-BE49-F238E27FC236}">
                <a16:creationId xmlns:a16="http://schemas.microsoft.com/office/drawing/2014/main" id="{BC01D883-A7A0-41D8-9B4F-7425B51E1AEE}"/>
              </a:ext>
            </a:extLst>
          </p:cNvPr>
          <p:cNvSpPr txBox="1"/>
          <p:nvPr/>
        </p:nvSpPr>
        <p:spPr>
          <a:xfrm>
            <a:off x="3160210" y="2492215"/>
            <a:ext cx="2742567" cy="3061349"/>
          </a:xfrm>
          <a:prstGeom prst="rect">
            <a:avLst/>
          </a:prstGeom>
          <a:noFill/>
          <a:ln>
            <a:noFill/>
          </a:ln>
        </p:spPr>
        <p:txBody>
          <a:bodyPr spcFirstLastPara="1" wrap="square" lIns="91433" tIns="45700" rIns="91433" bIns="45700" anchor="t" anchorCtr="0">
            <a:noAutofit/>
          </a:bodyPr>
          <a:lstStyle/>
          <a:p>
            <a:pPr marL="287859" indent="-287859" defTabSz="1219170">
              <a:lnSpc>
                <a:spcPct val="114000"/>
              </a:lnSpc>
              <a:buClr>
                <a:srgbClr val="000000"/>
              </a:buClr>
              <a:buSzPts val="1400"/>
              <a:buFont typeface="Noto Sans Symbols"/>
              <a:buChar char="✔"/>
            </a:pPr>
            <a:r>
              <a:rPr lang="en" sz="1867" kern="0" dirty="0">
                <a:solidFill>
                  <a:srgbClr val="000000"/>
                </a:solidFill>
                <a:latin typeface="Century Gothic"/>
                <a:ea typeface="Century Gothic"/>
                <a:cs typeface="Century Gothic"/>
                <a:sym typeface="Century Gothic"/>
              </a:rPr>
              <a:t>Elisa is married</a:t>
            </a:r>
            <a:endParaRPr sz="1467" kern="0" dirty="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dirty="0">
                <a:solidFill>
                  <a:srgbClr val="000000"/>
                </a:solidFill>
                <a:latin typeface="Century Gothic"/>
                <a:ea typeface="Century Gothic"/>
                <a:cs typeface="Century Gothic"/>
                <a:sym typeface="Century Gothic"/>
              </a:rPr>
              <a:t>Has two children, ages 12 and 18</a:t>
            </a:r>
            <a:endParaRPr sz="1467" kern="0" dirty="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dirty="0">
                <a:solidFill>
                  <a:srgbClr val="000000"/>
                </a:solidFill>
                <a:latin typeface="Century Gothic"/>
                <a:ea typeface="Century Gothic"/>
                <a:cs typeface="Century Gothic"/>
                <a:sym typeface="Century Gothic"/>
              </a:rPr>
              <a:t>Has a credit rating of 650</a:t>
            </a:r>
          </a:p>
          <a:p>
            <a:pPr algn="ctr" defTabSz="1219170">
              <a:buClr>
                <a:srgbClr val="000000"/>
              </a:buClr>
            </a:pPr>
            <a:endParaRPr lang="en-US" sz="800" b="1" kern="0" dirty="0">
              <a:solidFill>
                <a:srgbClr val="000000"/>
              </a:solidFill>
              <a:latin typeface="Century Gothic"/>
              <a:ea typeface="Century Gothic"/>
              <a:cs typeface="Century Gothic"/>
              <a:sym typeface="Century Gothic"/>
            </a:endParaRPr>
          </a:p>
        </p:txBody>
      </p:sp>
      <p:sp>
        <p:nvSpPr>
          <p:cNvPr id="18" name="Google Shape;98;p23">
            <a:extLst>
              <a:ext uri="{FF2B5EF4-FFF2-40B4-BE49-F238E27FC236}">
                <a16:creationId xmlns:a16="http://schemas.microsoft.com/office/drawing/2014/main" id="{ACCB5E84-90C0-4159-9F0A-AF83B67225E3}"/>
              </a:ext>
            </a:extLst>
          </p:cNvPr>
          <p:cNvSpPr txBox="1">
            <a:spLocks/>
          </p:cNvSpPr>
          <p:nvPr/>
        </p:nvSpPr>
        <p:spPr>
          <a:xfrm>
            <a:off x="3429962" y="1367112"/>
            <a:ext cx="1428749" cy="841500"/>
          </a:xfrm>
          <a:prstGeom prst="rect">
            <a:avLst/>
          </a:prstGeom>
          <a:noFill/>
          <a:ln>
            <a:noFill/>
          </a:ln>
        </p:spPr>
        <p:txBody>
          <a:bodyPr spcFirstLastPara="1" vert="horz" wrap="square" lIns="68575" tIns="34275" rIns="68575" bIns="34275" rtlCol="0" anchor="ctr" anchorCtr="0">
            <a:no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l">
              <a:spcBef>
                <a:spcPts val="0"/>
              </a:spcBef>
              <a:buClr>
                <a:srgbClr val="CCD163"/>
              </a:buClr>
              <a:buSzPts val="3000"/>
              <a:buFont typeface="Century Gothic"/>
              <a:buNone/>
            </a:pPr>
            <a:r>
              <a:rPr lang="en-US" sz="3000" dirty="0"/>
              <a:t>Elisa:</a:t>
            </a:r>
            <a:endParaRPr lang="en-US" dirty="0"/>
          </a:p>
        </p:txBody>
      </p:sp>
      <p:pic>
        <p:nvPicPr>
          <p:cNvPr id="19" name="Picture 18">
            <a:extLst>
              <a:ext uri="{FF2B5EF4-FFF2-40B4-BE49-F238E27FC236}">
                <a16:creationId xmlns:a16="http://schemas.microsoft.com/office/drawing/2014/main" id="{64B74FB8-0B3A-4B6C-8BF7-CBBD995E3842}"/>
              </a:ext>
            </a:extLst>
          </p:cNvPr>
          <p:cNvPicPr>
            <a:picLocks noChangeAspect="1"/>
          </p:cNvPicPr>
          <p:nvPr/>
        </p:nvPicPr>
        <p:blipFill rotWithShape="1">
          <a:blip r:embed="rId2">
            <a:extLst>
              <a:ext uri="{28A0092B-C50C-407E-A947-70E740481C1C}">
                <a14:useLocalDpi xmlns:a14="http://schemas.microsoft.com/office/drawing/2010/main" val="0"/>
              </a:ext>
            </a:extLst>
          </a:blip>
          <a:srcRect l="21913" t="9074" r="20310"/>
          <a:stretch/>
        </p:blipFill>
        <p:spPr>
          <a:xfrm>
            <a:off x="9366303" y="2194090"/>
            <a:ext cx="2392095" cy="3657600"/>
          </a:xfrm>
          <a:prstGeom prst="rect">
            <a:avLst/>
          </a:prstGeom>
        </p:spPr>
      </p:pic>
      <p:sp>
        <p:nvSpPr>
          <p:cNvPr id="20" name="Google Shape;98;p23">
            <a:extLst>
              <a:ext uri="{FF2B5EF4-FFF2-40B4-BE49-F238E27FC236}">
                <a16:creationId xmlns:a16="http://schemas.microsoft.com/office/drawing/2014/main" id="{BE9DFA83-C3B0-4C91-A98D-DE97719384AC}"/>
              </a:ext>
            </a:extLst>
          </p:cNvPr>
          <p:cNvSpPr txBox="1">
            <a:spLocks/>
          </p:cNvSpPr>
          <p:nvPr/>
        </p:nvSpPr>
        <p:spPr>
          <a:xfrm>
            <a:off x="6843812" y="1434974"/>
            <a:ext cx="3152773" cy="841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CCD163"/>
              </a:buClr>
              <a:buSzPts val="3300"/>
              <a:buFont typeface="Century Gothic"/>
              <a:buNone/>
              <a:defRPr sz="3300" b="1" i="0" u="none" strike="noStrike" cap="none">
                <a:solidFill>
                  <a:srgbClr val="CCD163"/>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l">
              <a:buSzPts val="3000"/>
            </a:pPr>
            <a:r>
              <a:rPr lang="en-US" sz="3000" spc="300" dirty="0">
                <a:effectLst>
                  <a:outerShdw blurRad="38100" dist="38100" dir="2700000" algn="tl">
                    <a:srgbClr val="000000">
                      <a:alpha val="43137"/>
                    </a:srgbClr>
                  </a:outerShdw>
                </a:effectLst>
                <a:latin typeface="Century Gothic" panose="020B0502020202020204" pitchFamily="34" charset="0"/>
                <a:ea typeface="+mj-ea"/>
                <a:cs typeface="+mj-cs"/>
              </a:rPr>
              <a:t>Frank:</a:t>
            </a:r>
          </a:p>
        </p:txBody>
      </p:sp>
      <p:cxnSp>
        <p:nvCxnSpPr>
          <p:cNvPr id="21" name="Straight Connector 20">
            <a:extLst>
              <a:ext uri="{FF2B5EF4-FFF2-40B4-BE49-F238E27FC236}">
                <a16:creationId xmlns:a16="http://schemas.microsoft.com/office/drawing/2014/main" id="{A1AE2213-618F-460C-A5D4-1E16BCCCCD2E}"/>
              </a:ext>
            </a:extLst>
          </p:cNvPr>
          <p:cNvCxnSpPr>
            <a:cxnSpLocks/>
          </p:cNvCxnSpPr>
          <p:nvPr/>
        </p:nvCxnSpPr>
        <p:spPr>
          <a:xfrm>
            <a:off x="6087713" y="1484212"/>
            <a:ext cx="0" cy="4382000"/>
          </a:xfrm>
          <a:prstGeom prst="line">
            <a:avLst/>
          </a:prstGeom>
          <a:ln w="38100"/>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2" name="Google Shape;96;p23">
            <a:extLst>
              <a:ext uri="{FF2B5EF4-FFF2-40B4-BE49-F238E27FC236}">
                <a16:creationId xmlns:a16="http://schemas.microsoft.com/office/drawing/2014/main" id="{5F17287B-7B1D-48BE-9CE5-7938F79D1305}"/>
              </a:ext>
            </a:extLst>
          </p:cNvPr>
          <p:cNvSpPr txBox="1"/>
          <p:nvPr/>
        </p:nvSpPr>
        <p:spPr>
          <a:xfrm>
            <a:off x="6438800" y="2538067"/>
            <a:ext cx="2742567" cy="2681205"/>
          </a:xfrm>
          <a:prstGeom prst="rect">
            <a:avLst/>
          </a:prstGeom>
          <a:noFill/>
          <a:ln>
            <a:noFill/>
          </a:ln>
        </p:spPr>
        <p:txBody>
          <a:bodyPr spcFirstLastPara="1" wrap="square" lIns="91433" tIns="45700" rIns="91433" bIns="45700" anchor="t" anchorCtr="0">
            <a:noAutofit/>
          </a:bodyPr>
          <a:lstStyle/>
          <a:p>
            <a:pPr marL="287859" indent="-287859" defTabSz="1219170">
              <a:lnSpc>
                <a:spcPct val="114000"/>
              </a:lnSpc>
              <a:buClr>
                <a:srgbClr val="000000"/>
              </a:buClr>
              <a:buSzPts val="1400"/>
              <a:buFont typeface="Noto Sans Symbols"/>
              <a:buChar char="✔"/>
            </a:pPr>
            <a:r>
              <a:rPr lang="en-US" sz="1867" kern="0" dirty="0">
                <a:solidFill>
                  <a:srgbClr val="000000"/>
                </a:solidFill>
                <a:latin typeface="Century Gothic"/>
                <a:ea typeface="Century Gothic"/>
                <a:cs typeface="Century Gothic"/>
                <a:sym typeface="Century Gothic"/>
              </a:rPr>
              <a:t>Frank</a:t>
            </a:r>
            <a:r>
              <a:rPr lang="en" sz="1867" kern="0" dirty="0">
                <a:solidFill>
                  <a:srgbClr val="000000"/>
                </a:solidFill>
                <a:latin typeface="Century Gothic"/>
                <a:ea typeface="Century Gothic"/>
                <a:cs typeface="Century Gothic"/>
                <a:sym typeface="Century Gothic"/>
              </a:rPr>
              <a:t> is </a:t>
            </a:r>
            <a:r>
              <a:rPr lang="en-US" sz="1867" kern="0" dirty="0">
                <a:solidFill>
                  <a:srgbClr val="000000"/>
                </a:solidFill>
                <a:latin typeface="Century Gothic"/>
                <a:ea typeface="Century Gothic"/>
                <a:cs typeface="Century Gothic"/>
                <a:sym typeface="Century Gothic"/>
              </a:rPr>
              <a:t>recently</a:t>
            </a:r>
            <a:r>
              <a:rPr lang="en" sz="1867" kern="0" dirty="0">
                <a:solidFill>
                  <a:srgbClr val="000000"/>
                </a:solidFill>
                <a:latin typeface="Century Gothic"/>
                <a:ea typeface="Century Gothic"/>
                <a:cs typeface="Century Gothic"/>
                <a:sym typeface="Century Gothic"/>
              </a:rPr>
              <a:t> married</a:t>
            </a:r>
            <a:endParaRPr sz="1467" kern="0" dirty="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dirty="0">
                <a:solidFill>
                  <a:srgbClr val="000000"/>
                </a:solidFill>
                <a:latin typeface="Century Gothic"/>
                <a:ea typeface="Century Gothic"/>
                <a:cs typeface="Century Gothic"/>
                <a:sym typeface="Century Gothic"/>
              </a:rPr>
              <a:t>Has </a:t>
            </a:r>
            <a:r>
              <a:rPr lang="en-US" sz="1867" kern="0" dirty="0">
                <a:solidFill>
                  <a:srgbClr val="000000"/>
                </a:solidFill>
                <a:latin typeface="Century Gothic"/>
                <a:ea typeface="Century Gothic"/>
                <a:cs typeface="Century Gothic"/>
                <a:sym typeface="Century Gothic"/>
              </a:rPr>
              <a:t>an auto loan that matures in six months</a:t>
            </a:r>
            <a:endParaRPr sz="1467" kern="0" dirty="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dirty="0">
                <a:solidFill>
                  <a:srgbClr val="000000"/>
                </a:solidFill>
                <a:latin typeface="Century Gothic"/>
                <a:ea typeface="Century Gothic"/>
                <a:cs typeface="Century Gothic"/>
                <a:sym typeface="Century Gothic"/>
              </a:rPr>
              <a:t>Has a credit rating of 720</a:t>
            </a:r>
          </a:p>
          <a:p>
            <a:pPr marL="287859" indent="-287859" defTabSz="1219170">
              <a:lnSpc>
                <a:spcPct val="114000"/>
              </a:lnSpc>
              <a:spcBef>
                <a:spcPts val="667"/>
              </a:spcBef>
              <a:buClr>
                <a:srgbClr val="000000"/>
              </a:buClr>
              <a:buSzPts val="1400"/>
              <a:buFont typeface="Noto Sans Symbols"/>
              <a:buChar char="✔"/>
            </a:pPr>
            <a:r>
              <a:rPr lang="en" sz="1867" kern="0" dirty="0">
                <a:solidFill>
                  <a:srgbClr val="000000"/>
                </a:solidFill>
                <a:latin typeface="Century Gothic"/>
                <a:ea typeface="Century Gothic"/>
                <a:cs typeface="Century Gothic"/>
                <a:sym typeface="Century Gothic"/>
              </a:rPr>
              <a:t>His birthday is this week!</a:t>
            </a:r>
          </a:p>
          <a:p>
            <a:pPr algn="ctr" defTabSz="1219170">
              <a:buClr>
                <a:srgbClr val="000000"/>
              </a:buClr>
            </a:pPr>
            <a:endParaRPr lang="en-US" sz="800" b="1" kern="0" dirty="0">
              <a:solidFill>
                <a:srgbClr val="000000"/>
              </a:solidFill>
              <a:latin typeface="Century Gothic"/>
              <a:ea typeface="Century Gothic"/>
              <a:cs typeface="Century Gothic"/>
              <a:sym typeface="Century Gothic"/>
            </a:endParaRPr>
          </a:p>
        </p:txBody>
      </p:sp>
      <p:sp>
        <p:nvSpPr>
          <p:cNvPr id="11" name="Title 1">
            <a:extLst>
              <a:ext uri="{FF2B5EF4-FFF2-40B4-BE49-F238E27FC236}">
                <a16:creationId xmlns:a16="http://schemas.microsoft.com/office/drawing/2014/main" id="{03F60307-B4E2-4D71-8F11-F278CBA8D391}"/>
              </a:ext>
            </a:extLst>
          </p:cNvPr>
          <p:cNvSpPr>
            <a:spLocks noGrp="1"/>
          </p:cNvSpPr>
          <p:nvPr>
            <p:ph type="title"/>
          </p:nvPr>
        </p:nvSpPr>
        <p:spPr>
          <a:xfrm>
            <a:off x="3632771" y="213007"/>
            <a:ext cx="7989277" cy="1325563"/>
          </a:xfrm>
        </p:spPr>
        <p:txBody>
          <a:bodyPr/>
          <a:lstStyle/>
          <a:p>
            <a:r>
              <a:rPr lang="en-US" dirty="0"/>
              <a:t>How DeepTarget Works</a:t>
            </a:r>
          </a:p>
        </p:txBody>
      </p:sp>
      <p:pic>
        <p:nvPicPr>
          <p:cNvPr id="4" name="Picture 3"/>
          <p:cNvPicPr>
            <a:picLocks noChangeAspect="1"/>
          </p:cNvPicPr>
          <p:nvPr/>
        </p:nvPicPr>
        <p:blipFill>
          <a:blip r:embed="rId3"/>
          <a:stretch>
            <a:fillRect/>
          </a:stretch>
        </p:blipFill>
        <p:spPr>
          <a:xfrm>
            <a:off x="572435" y="2208612"/>
            <a:ext cx="2438400" cy="3657600"/>
          </a:xfrm>
          <a:prstGeom prst="rect">
            <a:avLst/>
          </a:prstGeom>
        </p:spPr>
      </p:pic>
    </p:spTree>
    <p:extLst>
      <p:ext uri="{BB962C8B-B14F-4D97-AF65-F5344CB8AC3E}">
        <p14:creationId xmlns:p14="http://schemas.microsoft.com/office/powerpoint/2010/main" val="115630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BDD522-8544-4A37-8CFD-AB23D084DF0C}"/>
              </a:ext>
            </a:extLst>
          </p:cNvPr>
          <p:cNvSpPr/>
          <p:nvPr/>
        </p:nvSpPr>
        <p:spPr>
          <a:xfrm>
            <a:off x="875325" y="3517629"/>
            <a:ext cx="5029199" cy="11260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TextBox 3">
            <a:extLst>
              <a:ext uri="{FF2B5EF4-FFF2-40B4-BE49-F238E27FC236}">
                <a16:creationId xmlns:a16="http://schemas.microsoft.com/office/drawing/2014/main" id="{77977A54-E60E-4CBD-B1B2-98A9A024FB3A}"/>
              </a:ext>
            </a:extLst>
          </p:cNvPr>
          <p:cNvSpPr txBox="1"/>
          <p:nvPr/>
        </p:nvSpPr>
        <p:spPr bwMode="auto">
          <a:xfrm>
            <a:off x="355872" y="4049249"/>
            <a:ext cx="1904504" cy="1323439"/>
          </a:xfrm>
          <a:prstGeom prst="rect">
            <a:avLst/>
          </a:prstGeom>
          <a:gradFill flip="none" rotWithShape="1">
            <a:gsLst>
              <a:gs pos="58000">
                <a:srgbClr val="D8E0D8"/>
              </a:gs>
              <a:gs pos="0">
                <a:srgbClr val="FFFFCC"/>
              </a:gs>
              <a:gs pos="100000">
                <a:schemeClr val="accent1">
                  <a:lumMod val="30000"/>
                  <a:lumOff val="70000"/>
                </a:schemeClr>
              </a:gs>
            </a:gsLst>
            <a:path path="circle">
              <a:fillToRect l="100000" t="100000"/>
            </a:path>
            <a:tileRect r="-100000" b="-100000"/>
          </a:gradFill>
          <a:ln>
            <a:gradFill>
              <a:gsLst>
                <a:gs pos="0">
                  <a:srgbClr val="FFFFCC"/>
                </a:gs>
                <a:gs pos="45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Banners Rotate As Account-holder Navigates within Any Banking</a:t>
            </a:r>
            <a:r>
              <a:rPr kumimoji="0" lang="en-US" sz="1600" b="1"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Channel</a:t>
            </a: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6" name="Picture 4" descr="C:\Documents and Settings\ppulusani.DEEPTARGET\Local Settings\Temporary Internet Files\Content.IE5\C1PO9NDR\MCj04419780000[1].wmf">
            <a:extLst>
              <a:ext uri="{FF2B5EF4-FFF2-40B4-BE49-F238E27FC236}">
                <a16:creationId xmlns:a16="http://schemas.microsoft.com/office/drawing/2014/main" id="{3037BA09-93AC-44BB-A9B6-C2B81DF10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236" y="1993882"/>
            <a:ext cx="1806105" cy="1835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D9BC60E-DFB9-4406-9393-223726A61BD7}"/>
              </a:ext>
            </a:extLst>
          </p:cNvPr>
          <p:cNvSpPr txBox="1"/>
          <p:nvPr/>
        </p:nvSpPr>
        <p:spPr bwMode="auto">
          <a:xfrm>
            <a:off x="2513682" y="2429013"/>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Auto Loan Campaign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All User</a:t>
            </a:r>
          </a:p>
        </p:txBody>
      </p:sp>
      <p:sp>
        <p:nvSpPr>
          <p:cNvPr id="13" name="TextBox 12">
            <a:extLst>
              <a:ext uri="{FF2B5EF4-FFF2-40B4-BE49-F238E27FC236}">
                <a16:creationId xmlns:a16="http://schemas.microsoft.com/office/drawing/2014/main" id="{1CECD723-E29A-42F7-9539-ED8249EB5DF9}"/>
              </a:ext>
            </a:extLst>
          </p:cNvPr>
          <p:cNvSpPr txBox="1"/>
          <p:nvPr/>
        </p:nvSpPr>
        <p:spPr bwMode="auto">
          <a:xfrm>
            <a:off x="2513682" y="3144061"/>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Credit Card Campaign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Targeted By Rule</a:t>
            </a:r>
          </a:p>
        </p:txBody>
      </p:sp>
      <p:grpSp>
        <p:nvGrpSpPr>
          <p:cNvPr id="5" name="Group 4">
            <a:extLst>
              <a:ext uri="{FF2B5EF4-FFF2-40B4-BE49-F238E27FC236}">
                <a16:creationId xmlns:a16="http://schemas.microsoft.com/office/drawing/2014/main" id="{68B49890-03B0-45D6-B7EA-AF4AF9524383}"/>
              </a:ext>
            </a:extLst>
          </p:cNvPr>
          <p:cNvGrpSpPr/>
          <p:nvPr/>
        </p:nvGrpSpPr>
        <p:grpSpPr>
          <a:xfrm>
            <a:off x="2513682" y="3914165"/>
            <a:ext cx="6541000" cy="1369386"/>
            <a:chOff x="4012282" y="4049249"/>
            <a:chExt cx="6541000" cy="1369386"/>
          </a:xfrm>
        </p:grpSpPr>
        <p:sp>
          <p:nvSpPr>
            <p:cNvPr id="16" name="TextBox 15">
              <a:extLst>
                <a:ext uri="{FF2B5EF4-FFF2-40B4-BE49-F238E27FC236}">
                  <a16:creationId xmlns:a16="http://schemas.microsoft.com/office/drawing/2014/main" id="{E1EB52B3-FF3A-4B37-99E9-EFEF3569C786}"/>
                </a:ext>
              </a:extLst>
            </p:cNvPr>
            <p:cNvSpPr txBox="1"/>
            <p:nvPr/>
          </p:nvSpPr>
          <p:spPr bwMode="auto">
            <a:xfrm>
              <a:off x="4047452" y="4879832"/>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Century Gothic" panose="020B0502020202020204" pitchFamily="34" charset="0"/>
                  <a:ea typeface="+mn-ea"/>
                  <a:cs typeface="+mn-cs"/>
                </a:rPr>
                <a:t>Consumer Loan Camp2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Century Gothic" panose="020B0502020202020204" pitchFamily="34" charset="0"/>
                  <a:ea typeface="+mn-ea"/>
                  <a:cs typeface="+mn-cs"/>
                </a:rPr>
                <a:t>All User</a:t>
              </a:r>
            </a:p>
          </p:txBody>
        </p:sp>
        <p:pic>
          <p:nvPicPr>
            <p:cNvPr id="17" name="Picture 16">
              <a:extLst>
                <a:ext uri="{FF2B5EF4-FFF2-40B4-BE49-F238E27FC236}">
                  <a16:creationId xmlns:a16="http://schemas.microsoft.com/office/drawing/2014/main" id="{1C070463-4BF4-4CF9-AD61-68AE164AFED8}"/>
                </a:ext>
              </a:extLst>
            </p:cNvPr>
            <p:cNvPicPr>
              <a:picLocks noChangeAspect="1"/>
            </p:cNvPicPr>
            <p:nvPr/>
          </p:nvPicPr>
          <p:blipFill>
            <a:blip r:embed="rId4"/>
            <a:stretch>
              <a:fillRect/>
            </a:stretch>
          </p:blipFill>
          <p:spPr>
            <a:xfrm>
              <a:off x="6271269" y="4807636"/>
              <a:ext cx="4282013" cy="610999"/>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E70C1D69-D1F7-4C4C-AF7C-F5DFF6FB6462}"/>
                </a:ext>
              </a:extLst>
            </p:cNvPr>
            <p:cNvSpPr txBox="1"/>
            <p:nvPr/>
          </p:nvSpPr>
          <p:spPr bwMode="auto">
            <a:xfrm>
              <a:off x="4012282" y="4049249"/>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Century Gothic" panose="020B0502020202020204" pitchFamily="34" charset="0"/>
                  <a:ea typeface="+mn-ea"/>
                  <a:cs typeface="+mn-cs"/>
                </a:rPr>
                <a:t>HELOC Campaign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Century Gothic" panose="020B0502020202020204" pitchFamily="34" charset="0"/>
                  <a:ea typeface="+mn-ea"/>
                  <a:cs typeface="+mn-cs"/>
                </a:rPr>
                <a:t>Targeted By List</a:t>
              </a:r>
            </a:p>
          </p:txBody>
        </p:sp>
      </p:grpSp>
      <p:pic>
        <p:nvPicPr>
          <p:cNvPr id="9" name="Picture 8">
            <a:extLst>
              <a:ext uri="{FF2B5EF4-FFF2-40B4-BE49-F238E27FC236}">
                <a16:creationId xmlns:a16="http://schemas.microsoft.com/office/drawing/2014/main" id="{8E243B17-03E8-4F21-AEFB-6FABE0EFD397}"/>
              </a:ext>
            </a:extLst>
          </p:cNvPr>
          <p:cNvPicPr>
            <a:picLocks noChangeAspect="1"/>
          </p:cNvPicPr>
          <p:nvPr/>
        </p:nvPicPr>
        <p:blipFill>
          <a:blip r:embed="rId5"/>
          <a:stretch>
            <a:fillRect/>
          </a:stretch>
        </p:blipFill>
        <p:spPr>
          <a:xfrm>
            <a:off x="4776307" y="2348417"/>
            <a:ext cx="4282011" cy="529370"/>
          </a:xfrm>
          <a:prstGeom prst="rect">
            <a:avLst/>
          </a:prstGeom>
        </p:spPr>
      </p:pic>
      <p:pic>
        <p:nvPicPr>
          <p:cNvPr id="21" name="Picture 20">
            <a:extLst>
              <a:ext uri="{FF2B5EF4-FFF2-40B4-BE49-F238E27FC236}">
                <a16:creationId xmlns:a16="http://schemas.microsoft.com/office/drawing/2014/main" id="{F2995C0F-06B2-4A5D-8D78-73B588918D21}"/>
              </a:ext>
            </a:extLst>
          </p:cNvPr>
          <p:cNvPicPr>
            <a:picLocks noChangeAspect="1"/>
          </p:cNvPicPr>
          <p:nvPr/>
        </p:nvPicPr>
        <p:blipFill>
          <a:blip r:embed="rId6"/>
          <a:stretch>
            <a:fillRect/>
          </a:stretch>
        </p:blipFill>
        <p:spPr>
          <a:xfrm>
            <a:off x="4776306" y="3024973"/>
            <a:ext cx="4282010" cy="669064"/>
          </a:xfrm>
          <a:prstGeom prst="rect">
            <a:avLst/>
          </a:prstGeom>
        </p:spPr>
      </p:pic>
      <p:pic>
        <p:nvPicPr>
          <p:cNvPr id="23" name="Picture 22">
            <a:extLst>
              <a:ext uri="{FF2B5EF4-FFF2-40B4-BE49-F238E27FC236}">
                <a16:creationId xmlns:a16="http://schemas.microsoft.com/office/drawing/2014/main" id="{A20B3986-FB11-4132-BA61-316A5A212251}"/>
              </a:ext>
            </a:extLst>
          </p:cNvPr>
          <p:cNvPicPr>
            <a:picLocks noChangeAspect="1"/>
          </p:cNvPicPr>
          <p:nvPr/>
        </p:nvPicPr>
        <p:blipFill>
          <a:blip r:embed="rId7"/>
          <a:stretch>
            <a:fillRect/>
          </a:stretch>
        </p:blipFill>
        <p:spPr>
          <a:xfrm>
            <a:off x="4772670" y="3886430"/>
            <a:ext cx="4282012" cy="651284"/>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8943" y="1004358"/>
            <a:ext cx="2533744" cy="5486400"/>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709787">
            <a:off x="7424660" y="500182"/>
            <a:ext cx="950375" cy="2161044"/>
          </a:xfrm>
          <a:prstGeom prst="rect">
            <a:avLst/>
          </a:prstGeom>
        </p:spPr>
      </p:pic>
      <p:sp>
        <p:nvSpPr>
          <p:cNvPr id="7" name="TextBox 6"/>
          <p:cNvSpPr txBox="1"/>
          <p:nvPr/>
        </p:nvSpPr>
        <p:spPr>
          <a:xfrm>
            <a:off x="5951594" y="3054874"/>
            <a:ext cx="5453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John,</a:t>
            </a:r>
          </a:p>
        </p:txBody>
      </p:sp>
      <p:sp>
        <p:nvSpPr>
          <p:cNvPr id="24" name="TextBox 23"/>
          <p:cNvSpPr txBox="1"/>
          <p:nvPr/>
        </p:nvSpPr>
        <p:spPr>
          <a:xfrm>
            <a:off x="5861581" y="3869581"/>
            <a:ext cx="69923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EFEFE"/>
                </a:solidFill>
                <a:effectLst/>
                <a:uLnTx/>
                <a:uFillTx/>
                <a:latin typeface="Arial Narrow" panose="020B0606020202030204" pitchFamily="34" charset="0"/>
                <a:ea typeface="+mn-ea"/>
                <a:cs typeface="+mn-cs"/>
              </a:rPr>
              <a:t>John,</a:t>
            </a:r>
          </a:p>
        </p:txBody>
      </p:sp>
      <p:sp>
        <p:nvSpPr>
          <p:cNvPr id="26" name="Title 1">
            <a:extLst>
              <a:ext uri="{FF2B5EF4-FFF2-40B4-BE49-F238E27FC236}">
                <a16:creationId xmlns:a16="http://schemas.microsoft.com/office/drawing/2014/main" id="{03F60307-B4E2-4D71-8F11-F278CBA8D391}"/>
              </a:ext>
            </a:extLst>
          </p:cNvPr>
          <p:cNvSpPr>
            <a:spLocks noGrp="1"/>
          </p:cNvSpPr>
          <p:nvPr>
            <p:ph type="title"/>
          </p:nvPr>
        </p:nvSpPr>
        <p:spPr>
          <a:xfrm>
            <a:off x="3943410" y="-197915"/>
            <a:ext cx="7989277" cy="1325563"/>
          </a:xfrm>
        </p:spPr>
        <p:txBody>
          <a:bodyPr/>
          <a:lstStyle/>
          <a:p>
            <a:r>
              <a:rPr lang="en-US" dirty="0"/>
              <a:t>How DeepTarget Works</a:t>
            </a:r>
          </a:p>
        </p:txBody>
      </p:sp>
      <p:pic>
        <p:nvPicPr>
          <p:cNvPr id="2050" name="Picture 2" descr="Dana Floyd">
            <a:extLst>
              <a:ext uri="{FF2B5EF4-FFF2-40B4-BE49-F238E27FC236}">
                <a16:creationId xmlns:a16="http://schemas.microsoft.com/office/drawing/2014/main" id="{E94E98DC-EDAE-4FD4-9B36-ABC96DD3FD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482" y="2477564"/>
            <a:ext cx="869139" cy="869139"/>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69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256" y="-29183"/>
            <a:ext cx="7085744" cy="1325563"/>
          </a:xfrm>
        </p:spPr>
        <p:txBody>
          <a:bodyPr>
            <a:normAutofit fontScale="90000"/>
          </a:bodyPr>
          <a:lstStyle/>
          <a:p>
            <a:r>
              <a:rPr lang="en-US" sz="4000" dirty="0"/>
              <a:t>Relevant Communication: What Happens…</a:t>
            </a:r>
          </a:p>
        </p:txBody>
      </p:sp>
      <p:sp>
        <p:nvSpPr>
          <p:cNvPr id="6" name="Rectangle 5"/>
          <p:cNvSpPr/>
          <p:nvPr/>
        </p:nvSpPr>
        <p:spPr>
          <a:xfrm>
            <a:off x="4756899" y="779513"/>
            <a:ext cx="251703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3399FF"/>
                </a:solidFill>
                <a:latin typeface="Century Gothic" panose="020B0502020202020204" pitchFamily="34" charset="0"/>
              </a:rPr>
              <a:t>w</a:t>
            </a:r>
            <a:r>
              <a:rPr lang="en-US" sz="3200" b="1" cap="none" spc="0" dirty="0">
                <a:ln/>
                <a:solidFill>
                  <a:srgbClr val="3399FF"/>
                </a:solidFill>
                <a:effectLst/>
                <a:latin typeface="Century Gothic" panose="020B0502020202020204" pitchFamily="34" charset="0"/>
              </a:rPr>
              <a:t>ith </a:t>
            </a:r>
            <a:r>
              <a:rPr lang="en-US" sz="4800" b="1" cap="none" spc="0" dirty="0">
                <a:ln/>
                <a:solidFill>
                  <a:srgbClr val="3399FF"/>
                </a:solidFill>
                <a:effectLst/>
                <a:latin typeface="Century Gothic" panose="020B0502020202020204" pitchFamily="34" charset="0"/>
              </a:rPr>
              <a:t>1</a:t>
            </a:r>
            <a:r>
              <a:rPr lang="en-US" sz="3200" b="1" cap="none" spc="0" dirty="0">
                <a:ln/>
                <a:solidFill>
                  <a:srgbClr val="3399FF"/>
                </a:solidFill>
                <a:effectLst/>
                <a:latin typeface="Century Gothic" panose="020B0502020202020204" pitchFamily="34" charset="0"/>
              </a:rPr>
              <a:t> click</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6879" flipV="1">
            <a:off x="7513411" y="1719054"/>
            <a:ext cx="1371600" cy="9527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88075">
            <a:off x="7513411" y="3684777"/>
            <a:ext cx="1371600" cy="9527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73121" flipH="1" flipV="1">
            <a:off x="3198546" y="1719054"/>
            <a:ext cx="1371600" cy="9527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11925" flipH="1">
            <a:off x="3255846" y="3684777"/>
            <a:ext cx="1371600" cy="952750"/>
          </a:xfrm>
          <a:prstGeom prst="rect">
            <a:avLst/>
          </a:prstGeom>
        </p:spPr>
      </p:pic>
      <p:sp>
        <p:nvSpPr>
          <p:cNvPr id="13" name="TextBox 12"/>
          <p:cNvSpPr txBox="1"/>
          <p:nvPr/>
        </p:nvSpPr>
        <p:spPr>
          <a:xfrm>
            <a:off x="1132997" y="1393527"/>
            <a:ext cx="1996881" cy="1311128"/>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Lead capture notification email sent to lending officer </a:t>
            </a:r>
          </a:p>
        </p:txBody>
      </p:sp>
      <p:sp>
        <p:nvSpPr>
          <p:cNvPr id="15" name="TextBox 14"/>
          <p:cNvSpPr txBox="1"/>
          <p:nvPr/>
        </p:nvSpPr>
        <p:spPr>
          <a:xfrm>
            <a:off x="9029544" y="3683992"/>
            <a:ext cx="2220605" cy="1311128"/>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Send Click-to-Email™  triggered follow-up email to account-holder</a:t>
            </a:r>
          </a:p>
        </p:txBody>
      </p:sp>
      <p:sp>
        <p:nvSpPr>
          <p:cNvPr id="16" name="TextBox 15"/>
          <p:cNvSpPr txBox="1"/>
          <p:nvPr/>
        </p:nvSpPr>
        <p:spPr>
          <a:xfrm>
            <a:off x="9003007" y="1367578"/>
            <a:ext cx="2235775" cy="1285288"/>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Redirect to URL, such as product or loan application page on website</a:t>
            </a:r>
          </a:p>
        </p:txBody>
      </p:sp>
      <p:sp>
        <p:nvSpPr>
          <p:cNvPr id="17" name="TextBox 16"/>
          <p:cNvSpPr txBox="1"/>
          <p:nvPr/>
        </p:nvSpPr>
        <p:spPr>
          <a:xfrm>
            <a:off x="1159534" y="3531643"/>
            <a:ext cx="1996881" cy="1615827"/>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DeepTarget Performance Analytics track impressions and clicks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431" y="1621779"/>
            <a:ext cx="2194560" cy="3657600"/>
          </a:xfrm>
          <a:prstGeom prst="rect">
            <a:avLst/>
          </a:prstGeom>
        </p:spPr>
      </p:pic>
      <p:pic>
        <p:nvPicPr>
          <p:cNvPr id="5" name="Picture 4"/>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610000" y="5026955"/>
            <a:ext cx="1097280" cy="1097280"/>
          </a:xfrm>
          <a:prstGeom prst="rect">
            <a:avLst/>
          </a:prstGeom>
        </p:spPr>
      </p:pic>
    </p:spTree>
    <p:extLst>
      <p:ext uri="{BB962C8B-B14F-4D97-AF65-F5344CB8AC3E}">
        <p14:creationId xmlns:p14="http://schemas.microsoft.com/office/powerpoint/2010/main" val="2849205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Welcome &amp; Introductions</a:t>
            </a:r>
          </a:p>
          <a:p>
            <a:r>
              <a:rPr lang="en-US" dirty="0"/>
              <a:t>The Cathedral DeepTarget Solution Offerings</a:t>
            </a:r>
          </a:p>
          <a:p>
            <a:r>
              <a:rPr lang="en-US" dirty="0"/>
              <a:t>Marketing Collateral &amp; Sales Tools</a:t>
            </a:r>
          </a:p>
          <a:p>
            <a:r>
              <a:rPr lang="en-US" dirty="0"/>
              <a:t>Sales Support Process</a:t>
            </a:r>
          </a:p>
          <a:p>
            <a:r>
              <a:rPr lang="en-US" dirty="0"/>
              <a:t>Purchase Process and Hand-off to Implementation</a:t>
            </a:r>
          </a:p>
          <a:p>
            <a:endParaRPr lang="en-US" dirty="0"/>
          </a:p>
        </p:txBody>
      </p:sp>
      <p:sp>
        <p:nvSpPr>
          <p:cNvPr id="4" name="Title 1">
            <a:extLst>
              <a:ext uri="{FF2B5EF4-FFF2-40B4-BE49-F238E27FC236}">
                <a16:creationId xmlns:a16="http://schemas.microsoft.com/office/drawing/2014/main" id="{40A69ACD-804C-46EA-B255-540DED3B70EE}"/>
              </a:ext>
            </a:extLst>
          </p:cNvPr>
          <p:cNvSpPr>
            <a:spLocks noGrp="1"/>
          </p:cNvSpPr>
          <p:nvPr>
            <p:ph type="title"/>
          </p:nvPr>
        </p:nvSpPr>
        <p:spPr/>
        <p:txBody>
          <a:bodyPr/>
          <a:lstStyle/>
          <a:p>
            <a:pPr algn="ctr"/>
            <a:r>
              <a:rPr lang="en-US" dirty="0"/>
              <a:t>What We Will Cover</a:t>
            </a:r>
          </a:p>
        </p:txBody>
      </p:sp>
    </p:spTree>
    <p:extLst>
      <p:ext uri="{BB962C8B-B14F-4D97-AF65-F5344CB8AC3E}">
        <p14:creationId xmlns:p14="http://schemas.microsoft.com/office/powerpoint/2010/main" val="2049832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8D84-9F02-4F40-A24D-6F493C96C57A}"/>
              </a:ext>
            </a:extLst>
          </p:cNvPr>
          <p:cNvSpPr>
            <a:spLocks noGrp="1"/>
          </p:cNvSpPr>
          <p:nvPr>
            <p:ph type="title"/>
          </p:nvPr>
        </p:nvSpPr>
        <p:spPr>
          <a:xfrm>
            <a:off x="4824918" y="40497"/>
            <a:ext cx="7367081" cy="1325563"/>
          </a:xfrm>
        </p:spPr>
        <p:txBody>
          <a:bodyPr>
            <a:noAutofit/>
          </a:bodyPr>
          <a:lstStyle/>
          <a:p>
            <a:pPr algn="ctr"/>
            <a:r>
              <a:rPr lang="en-US" sz="3600" dirty="0"/>
              <a:t>Success You Can Measure</a:t>
            </a:r>
          </a:p>
        </p:txBody>
      </p:sp>
      <p:sp>
        <p:nvSpPr>
          <p:cNvPr id="7" name="TextBox 6">
            <a:extLst>
              <a:ext uri="{FF2B5EF4-FFF2-40B4-BE49-F238E27FC236}">
                <a16:creationId xmlns:a16="http://schemas.microsoft.com/office/drawing/2014/main" id="{ACFF2436-E0B6-A44D-830F-3CA8C72964AD}"/>
              </a:ext>
            </a:extLst>
          </p:cNvPr>
          <p:cNvSpPr txBox="1"/>
          <p:nvPr/>
        </p:nvSpPr>
        <p:spPr>
          <a:xfrm>
            <a:off x="6820987" y="1838140"/>
            <a:ext cx="4398153" cy="3693319"/>
          </a:xfrm>
          <a:prstGeom prst="rect">
            <a:avLst/>
          </a:prstGeom>
          <a:noFill/>
          <a:ln w="28575">
            <a:solidFill>
              <a:srgbClr val="E5EA85"/>
            </a:solidFill>
          </a:ln>
          <a:effectLst>
            <a:outerShdw blurRad="63500" sx="102000" sy="102000" algn="ctr" rotWithShape="0">
              <a:prstClr val="black">
                <a:alpha val="40000"/>
              </a:prstClr>
            </a:outerShdw>
          </a:effectLst>
        </p:spPr>
        <p:txBody>
          <a:bodyPr wrap="square" rtlCol="0">
            <a:spAutoFit/>
          </a:bodyPr>
          <a:lstStyle/>
          <a:p>
            <a:pPr algn="ctr"/>
            <a:r>
              <a:rPr lang="en-US" b="1" dirty="0">
                <a:latin typeface="Century Gothic" panose="020B0502020202020204" pitchFamily="34" charset="0"/>
              </a:rPr>
              <a:t>Real Results</a:t>
            </a:r>
            <a:r>
              <a:rPr lang="en-US" dirty="0">
                <a:latin typeface="Century Gothic" panose="020B0502020202020204" pitchFamily="34" charset="0"/>
              </a:rPr>
              <a:t>: Over </a:t>
            </a:r>
            <a:r>
              <a:rPr lang="en-US" b="1" dirty="0">
                <a:solidFill>
                  <a:srgbClr val="6982C9"/>
                </a:solidFill>
                <a:latin typeface="Century Gothic" panose="020B0502020202020204" pitchFamily="34" charset="0"/>
              </a:rPr>
              <a:t>$8 million in new loans</a:t>
            </a:r>
            <a:r>
              <a:rPr lang="en-US" dirty="0">
                <a:latin typeface="Century Gothic" panose="020B0502020202020204" pitchFamily="34" charset="0"/>
              </a:rPr>
              <a:t> booked by one financial institution using </a:t>
            </a:r>
            <a:r>
              <a:rPr lang="en-US" dirty="0">
                <a:effectLst>
                  <a:outerShdw blurRad="38100" dist="38100" dir="2700000" algn="tl">
                    <a:srgbClr val="000000">
                      <a:alpha val="43137"/>
                    </a:srgbClr>
                  </a:outerShdw>
                </a:effectLst>
                <a:latin typeface="Century Gothic" panose="020B0502020202020204" pitchFamily="34" charset="0"/>
              </a:rPr>
              <a:t>just one digital channel in just one month.</a:t>
            </a:r>
          </a:p>
          <a:p>
            <a:pPr algn="ctr"/>
            <a:endParaRPr lang="en-US" dirty="0">
              <a:latin typeface="Century Gothic" panose="020B0502020202020204" pitchFamily="34" charset="0"/>
            </a:endParaRPr>
          </a:p>
          <a:p>
            <a:pPr algn="ctr"/>
            <a:r>
              <a:rPr lang="en-US" b="1" spc="300" dirty="0">
                <a:latin typeface="Century Gothic" panose="020B0502020202020204" pitchFamily="34" charset="0"/>
              </a:rPr>
              <a:t>RESULTS IN ONE MONTH </a:t>
            </a:r>
            <a:endParaRPr lang="en-US" spc="300" dirty="0">
              <a:latin typeface="Century Gothic" panose="020B0502020202020204" pitchFamily="34" charset="0"/>
            </a:endParaRPr>
          </a:p>
          <a:p>
            <a:pPr algn="ctr"/>
            <a:r>
              <a:rPr lang="en-US" dirty="0">
                <a:latin typeface="Century Gothic" panose="020B0502020202020204" pitchFamily="34" charset="0"/>
              </a:rPr>
              <a:t>26,954 Mobile Users</a:t>
            </a:r>
          </a:p>
          <a:p>
            <a:pPr algn="ctr"/>
            <a:r>
              <a:rPr lang="en-US" dirty="0">
                <a:latin typeface="Century Gothic" panose="020B0502020202020204" pitchFamily="34" charset="0"/>
              </a:rPr>
              <a:t>Impressions: </a:t>
            </a:r>
            <a:r>
              <a:rPr lang="en-US" sz="2000" b="1" dirty="0">
                <a:solidFill>
                  <a:schemeClr val="tx1">
                    <a:lumMod val="95000"/>
                    <a:lumOff val="5000"/>
                  </a:schemeClr>
                </a:solidFill>
                <a:latin typeface="Century Gothic" panose="020B0502020202020204" pitchFamily="34" charset="0"/>
              </a:rPr>
              <a:t>1,704,631</a:t>
            </a:r>
          </a:p>
          <a:p>
            <a:pPr algn="ctr"/>
            <a:r>
              <a:rPr lang="en-US" dirty="0">
                <a:solidFill>
                  <a:schemeClr val="tx1">
                    <a:lumMod val="95000"/>
                    <a:lumOff val="5000"/>
                  </a:schemeClr>
                </a:solidFill>
                <a:latin typeface="Century Gothic" panose="020B0502020202020204" pitchFamily="34" charset="0"/>
              </a:rPr>
              <a:t>Clicks: </a:t>
            </a:r>
            <a:r>
              <a:rPr lang="en-US" sz="2000" b="1" dirty="0">
                <a:solidFill>
                  <a:schemeClr val="tx1">
                    <a:lumMod val="95000"/>
                    <a:lumOff val="5000"/>
                  </a:schemeClr>
                </a:solidFill>
                <a:latin typeface="Century Gothic" panose="020B0502020202020204" pitchFamily="34" charset="0"/>
              </a:rPr>
              <a:t>4,094</a:t>
            </a:r>
          </a:p>
          <a:p>
            <a:pPr algn="ctr"/>
            <a:r>
              <a:rPr lang="en-US" sz="1400" dirty="0">
                <a:solidFill>
                  <a:schemeClr val="tx1">
                    <a:lumMod val="95000"/>
                    <a:lumOff val="5000"/>
                  </a:schemeClr>
                </a:solidFill>
                <a:latin typeface="Century Gothic" panose="020B0502020202020204" pitchFamily="34" charset="0"/>
              </a:rPr>
              <a:t>[Qualified Leads in Just 30 Days]</a:t>
            </a:r>
          </a:p>
          <a:p>
            <a:pPr algn="ctr"/>
            <a:r>
              <a:rPr lang="en-US" dirty="0">
                <a:solidFill>
                  <a:schemeClr val="tx1">
                    <a:lumMod val="95000"/>
                    <a:lumOff val="5000"/>
                  </a:schemeClr>
                </a:solidFill>
                <a:latin typeface="Century Gothic" panose="020B0502020202020204" pitchFamily="34" charset="0"/>
              </a:rPr>
              <a:t>Resulting In: </a:t>
            </a:r>
            <a:r>
              <a:rPr lang="en-US" sz="2000" b="1" dirty="0">
                <a:solidFill>
                  <a:schemeClr val="tx1">
                    <a:lumMod val="95000"/>
                    <a:lumOff val="5000"/>
                  </a:schemeClr>
                </a:solidFill>
                <a:latin typeface="Century Gothic" panose="020B0502020202020204" pitchFamily="34" charset="0"/>
              </a:rPr>
              <a:t>335 New Transactions </a:t>
            </a:r>
            <a:r>
              <a:rPr lang="en-US" sz="1400" dirty="0">
                <a:solidFill>
                  <a:schemeClr val="tx1">
                    <a:lumMod val="95000"/>
                    <a:lumOff val="5000"/>
                  </a:schemeClr>
                </a:solidFill>
                <a:latin typeface="Century Gothic" panose="020B0502020202020204" pitchFamily="34" charset="0"/>
              </a:rPr>
              <a:t>[Loans]</a:t>
            </a:r>
          </a:p>
          <a:p>
            <a:pPr algn="ctr"/>
            <a:r>
              <a:rPr lang="en-US" dirty="0">
                <a:solidFill>
                  <a:schemeClr val="tx1">
                    <a:lumMod val="95000"/>
                    <a:lumOff val="5000"/>
                  </a:schemeClr>
                </a:solidFill>
                <a:latin typeface="Century Gothic" panose="020B0502020202020204" pitchFamily="34" charset="0"/>
              </a:rPr>
              <a:t>Loans Valued at: </a:t>
            </a:r>
            <a:r>
              <a:rPr lang="en-US" sz="2000" b="1" dirty="0">
                <a:solidFill>
                  <a:schemeClr val="tx1">
                    <a:lumMod val="95000"/>
                    <a:lumOff val="5000"/>
                  </a:schemeClr>
                </a:solidFill>
                <a:latin typeface="Century Gothic" panose="020B0502020202020204" pitchFamily="34" charset="0"/>
              </a:rPr>
              <a:t>$8,615,455</a:t>
            </a:r>
            <a:r>
              <a:rPr lang="en-US" sz="2000" b="1" dirty="0">
                <a:solidFill>
                  <a:srgbClr val="E5EA85"/>
                </a:solidFill>
                <a:latin typeface="Century Gothic" panose="020B0502020202020204" pitchFamily="34" charset="0"/>
              </a:rPr>
              <a:t> </a:t>
            </a:r>
            <a:endParaRPr lang="en-US" b="1" dirty="0">
              <a:solidFill>
                <a:srgbClr val="E5EA85"/>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1061484" y="1541017"/>
            <a:ext cx="5120640" cy="2637271"/>
          </a:xfrm>
          <a:prstGeom prst="rect">
            <a:avLst/>
          </a:prstGeom>
        </p:spPr>
      </p:pic>
      <p:pic>
        <p:nvPicPr>
          <p:cNvPr id="5" name="Picture 4"/>
          <p:cNvPicPr>
            <a:picLocks noChangeAspect="1"/>
          </p:cNvPicPr>
          <p:nvPr/>
        </p:nvPicPr>
        <p:blipFill>
          <a:blip r:embed="rId4"/>
          <a:stretch>
            <a:fillRect/>
          </a:stretch>
        </p:blipFill>
        <p:spPr>
          <a:xfrm>
            <a:off x="1109609" y="4353245"/>
            <a:ext cx="5072515" cy="1512857"/>
          </a:xfrm>
          <a:prstGeom prst="rect">
            <a:avLst/>
          </a:prstGeom>
        </p:spPr>
      </p:pic>
    </p:spTree>
    <p:extLst>
      <p:ext uri="{BB962C8B-B14F-4D97-AF65-F5344CB8AC3E}">
        <p14:creationId xmlns:p14="http://schemas.microsoft.com/office/powerpoint/2010/main" val="209578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3EE5-425F-4265-90B4-C49700DE18EE}"/>
              </a:ext>
            </a:extLst>
          </p:cNvPr>
          <p:cNvSpPr>
            <a:spLocks noGrp="1"/>
          </p:cNvSpPr>
          <p:nvPr>
            <p:ph type="title"/>
          </p:nvPr>
        </p:nvSpPr>
        <p:spPr>
          <a:xfrm>
            <a:off x="3394364" y="308928"/>
            <a:ext cx="8374777" cy="931054"/>
          </a:xfrm>
        </p:spPr>
        <p:txBody>
          <a:bodyPr>
            <a:normAutofit/>
          </a:bodyPr>
          <a:lstStyle/>
          <a:p>
            <a:r>
              <a:rPr lang="en-US" dirty="0"/>
              <a:t>The Cathedral Solutions</a:t>
            </a:r>
            <a:endParaRPr lang="en-US" sz="2200" dirty="0"/>
          </a:p>
        </p:txBody>
      </p:sp>
      <p:grpSp>
        <p:nvGrpSpPr>
          <p:cNvPr id="4" name="Group 3">
            <a:extLst>
              <a:ext uri="{FF2B5EF4-FFF2-40B4-BE49-F238E27FC236}">
                <a16:creationId xmlns:a16="http://schemas.microsoft.com/office/drawing/2014/main" id="{3FEABBCC-83A4-4C34-BC64-26827AC396A3}"/>
              </a:ext>
            </a:extLst>
          </p:cNvPr>
          <p:cNvGrpSpPr/>
          <p:nvPr/>
        </p:nvGrpSpPr>
        <p:grpSpPr>
          <a:xfrm>
            <a:off x="631652" y="1616026"/>
            <a:ext cx="5187258" cy="3625948"/>
            <a:chOff x="475204" y="1579004"/>
            <a:chExt cx="5371548" cy="3535921"/>
          </a:xfrm>
        </p:grpSpPr>
        <p:pic>
          <p:nvPicPr>
            <p:cNvPr id="5" name="Picture 4">
              <a:extLst>
                <a:ext uri="{FF2B5EF4-FFF2-40B4-BE49-F238E27FC236}">
                  <a16:creationId xmlns:a16="http://schemas.microsoft.com/office/drawing/2014/main" id="{C12BC628-E581-4E7C-BF5D-475380477AF6}"/>
                </a:ext>
              </a:extLst>
            </p:cNvPr>
            <p:cNvPicPr>
              <a:picLocks noChangeAspect="1"/>
            </p:cNvPicPr>
            <p:nvPr/>
          </p:nvPicPr>
          <p:blipFill rotWithShape="1">
            <a:blip r:embed="rId3"/>
            <a:srcRect l="1895" r="8562" b="18349"/>
            <a:stretch/>
          </p:blipFill>
          <p:spPr>
            <a:xfrm>
              <a:off x="475204" y="1579004"/>
              <a:ext cx="5371548" cy="3535921"/>
            </a:xfrm>
            <a:prstGeom prst="rect">
              <a:avLst/>
            </a:prstGeom>
            <a:noFill/>
            <a:ln>
              <a:solidFill>
                <a:schemeClr val="bg2">
                  <a:lumMod val="75000"/>
                </a:schemeClr>
              </a:solidFill>
            </a:ln>
          </p:spPr>
        </p:pic>
        <p:pic>
          <p:nvPicPr>
            <p:cNvPr id="6" name="Picture 5">
              <a:extLst>
                <a:ext uri="{FF2B5EF4-FFF2-40B4-BE49-F238E27FC236}">
                  <a16:creationId xmlns:a16="http://schemas.microsoft.com/office/drawing/2014/main" id="{B618C259-6BDA-4871-9B3A-9E2052086A5B}"/>
                </a:ext>
              </a:extLst>
            </p:cNvPr>
            <p:cNvPicPr>
              <a:picLocks noChangeAspect="1"/>
            </p:cNvPicPr>
            <p:nvPr/>
          </p:nvPicPr>
          <p:blipFill>
            <a:blip r:embed="rId4"/>
            <a:stretch>
              <a:fillRect/>
            </a:stretch>
          </p:blipFill>
          <p:spPr>
            <a:xfrm>
              <a:off x="2419088" y="2336704"/>
              <a:ext cx="3288098" cy="406496"/>
            </a:xfrm>
            <a:prstGeom prst="rect">
              <a:avLst/>
            </a:prstGeom>
          </p:spPr>
        </p:pic>
        <p:pic>
          <p:nvPicPr>
            <p:cNvPr id="7" name="Picture 6">
              <a:extLst>
                <a:ext uri="{FF2B5EF4-FFF2-40B4-BE49-F238E27FC236}">
                  <a16:creationId xmlns:a16="http://schemas.microsoft.com/office/drawing/2014/main" id="{C8D09877-AB60-459D-84FF-8A31A844ED70}"/>
                </a:ext>
              </a:extLst>
            </p:cNvPr>
            <p:cNvPicPr>
              <a:picLocks noChangeAspect="1"/>
            </p:cNvPicPr>
            <p:nvPr/>
          </p:nvPicPr>
          <p:blipFill>
            <a:blip r:embed="rId5"/>
            <a:stretch>
              <a:fillRect/>
            </a:stretch>
          </p:blipFill>
          <p:spPr>
            <a:xfrm>
              <a:off x="2419088" y="2322554"/>
              <a:ext cx="3288098" cy="406496"/>
            </a:xfrm>
            <a:prstGeom prst="rect">
              <a:avLst/>
            </a:prstGeom>
          </p:spPr>
        </p:pic>
      </p:grpSp>
      <p:pic>
        <p:nvPicPr>
          <p:cNvPr id="8" name="Picture 7">
            <a:extLst>
              <a:ext uri="{FF2B5EF4-FFF2-40B4-BE49-F238E27FC236}">
                <a16:creationId xmlns:a16="http://schemas.microsoft.com/office/drawing/2014/main" id="{4D26B16C-7BAC-461B-B3CF-1DF113CB77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62063">
            <a:off x="5354057" y="1333068"/>
            <a:ext cx="3579966" cy="4310279"/>
          </a:xfrm>
          <a:prstGeom prst="rect">
            <a:avLst/>
          </a:prstGeom>
        </p:spPr>
      </p:pic>
      <p:grpSp>
        <p:nvGrpSpPr>
          <p:cNvPr id="9" name="Group 8">
            <a:extLst>
              <a:ext uri="{FF2B5EF4-FFF2-40B4-BE49-F238E27FC236}">
                <a16:creationId xmlns:a16="http://schemas.microsoft.com/office/drawing/2014/main" id="{97CCF21C-6F48-4047-93BB-DF624439F940}"/>
              </a:ext>
            </a:extLst>
          </p:cNvPr>
          <p:cNvGrpSpPr/>
          <p:nvPr/>
        </p:nvGrpSpPr>
        <p:grpSpPr>
          <a:xfrm>
            <a:off x="8890818" y="1163783"/>
            <a:ext cx="2310582" cy="4670734"/>
            <a:chOff x="7547229" y="250825"/>
            <a:chExt cx="2741661" cy="5587977"/>
          </a:xfrm>
        </p:grpSpPr>
        <p:pic>
          <p:nvPicPr>
            <p:cNvPr id="10" name="Picture 9">
              <a:extLst>
                <a:ext uri="{FF2B5EF4-FFF2-40B4-BE49-F238E27FC236}">
                  <a16:creationId xmlns:a16="http://schemas.microsoft.com/office/drawing/2014/main" id="{DEA82AA6-86B5-440C-9916-C5F96D924C86}"/>
                </a:ext>
              </a:extLst>
            </p:cNvPr>
            <p:cNvPicPr>
              <a:picLocks noChangeAspect="1"/>
            </p:cNvPicPr>
            <p:nvPr/>
          </p:nvPicPr>
          <p:blipFill>
            <a:blip r:embed="rId7"/>
            <a:stretch>
              <a:fillRect/>
            </a:stretch>
          </p:blipFill>
          <p:spPr>
            <a:xfrm>
              <a:off x="7547229" y="250825"/>
              <a:ext cx="2741661" cy="5587977"/>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D7251D13-00FB-4127-8278-BC9A286BE4AC}"/>
                </a:ext>
              </a:extLst>
            </p:cNvPr>
            <p:cNvPicPr>
              <a:picLocks noChangeAspect="1"/>
            </p:cNvPicPr>
            <p:nvPr/>
          </p:nvPicPr>
          <p:blipFill rotWithShape="1">
            <a:blip r:embed="rId8"/>
            <a:srcRect l="17968" t="7778" r="67891" b="5278"/>
            <a:stretch/>
          </p:blipFill>
          <p:spPr>
            <a:xfrm>
              <a:off x="7698859" y="936472"/>
              <a:ext cx="2438400" cy="4216680"/>
            </a:xfrm>
            <a:prstGeom prst="rect">
              <a:avLst/>
            </a:prstGeom>
          </p:spPr>
        </p:pic>
        <p:grpSp>
          <p:nvGrpSpPr>
            <p:cNvPr id="12" name="Group 11">
              <a:extLst>
                <a:ext uri="{FF2B5EF4-FFF2-40B4-BE49-F238E27FC236}">
                  <a16:creationId xmlns:a16="http://schemas.microsoft.com/office/drawing/2014/main" id="{C030A34F-3181-4632-85E8-AFE37AFA919B}"/>
                </a:ext>
              </a:extLst>
            </p:cNvPr>
            <p:cNvGrpSpPr/>
            <p:nvPr/>
          </p:nvGrpSpPr>
          <p:grpSpPr>
            <a:xfrm>
              <a:off x="7683619" y="4752082"/>
              <a:ext cx="2468880" cy="401070"/>
              <a:chOff x="7683619" y="4752082"/>
              <a:chExt cx="2468880" cy="401070"/>
            </a:xfrm>
          </p:grpSpPr>
          <p:pic>
            <p:nvPicPr>
              <p:cNvPr id="13" name="Picture 12">
                <a:extLst>
                  <a:ext uri="{FF2B5EF4-FFF2-40B4-BE49-F238E27FC236}">
                    <a16:creationId xmlns:a16="http://schemas.microsoft.com/office/drawing/2014/main" id="{9E500B93-24B3-4599-AE0C-84BCA7A5A586}"/>
                  </a:ext>
                </a:extLst>
              </p:cNvPr>
              <p:cNvPicPr>
                <a:picLocks noChangeAspect="1"/>
              </p:cNvPicPr>
              <p:nvPr/>
            </p:nvPicPr>
            <p:blipFill rotWithShape="1">
              <a:blip r:embed="rId9"/>
              <a:srcRect r="1608"/>
              <a:stretch/>
            </p:blipFill>
            <p:spPr>
              <a:xfrm>
                <a:off x="7683619" y="4761087"/>
                <a:ext cx="2468880" cy="392065"/>
              </a:xfrm>
              <a:prstGeom prst="rect">
                <a:avLst/>
              </a:prstGeom>
            </p:spPr>
          </p:pic>
          <p:sp>
            <p:nvSpPr>
              <p:cNvPr id="14" name="TextBox 13">
                <a:extLst>
                  <a:ext uri="{FF2B5EF4-FFF2-40B4-BE49-F238E27FC236}">
                    <a16:creationId xmlns:a16="http://schemas.microsoft.com/office/drawing/2014/main" id="{CA00B073-9163-414B-93B8-046D3EB05292}"/>
                  </a:ext>
                </a:extLst>
              </p:cNvPr>
              <p:cNvSpPr txBox="1"/>
              <p:nvPr/>
            </p:nvSpPr>
            <p:spPr>
              <a:xfrm>
                <a:off x="8273533" y="4752082"/>
                <a:ext cx="42191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Frank,</a:t>
                </a:r>
              </a:p>
            </p:txBody>
          </p:sp>
        </p:grpSp>
      </p:grpSp>
    </p:spTree>
    <p:extLst>
      <p:ext uri="{BB962C8B-B14F-4D97-AF65-F5344CB8AC3E}">
        <p14:creationId xmlns:p14="http://schemas.microsoft.com/office/powerpoint/2010/main" val="3471107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035D-DF02-4228-82EB-EBF0D43E9153}"/>
              </a:ext>
            </a:extLst>
          </p:cNvPr>
          <p:cNvSpPr>
            <a:spLocks noGrp="1"/>
          </p:cNvSpPr>
          <p:nvPr>
            <p:ph type="title"/>
          </p:nvPr>
        </p:nvSpPr>
        <p:spPr>
          <a:xfrm>
            <a:off x="3884853" y="30377"/>
            <a:ext cx="7989277" cy="1325563"/>
          </a:xfrm>
        </p:spPr>
        <p:txBody>
          <a:bodyPr/>
          <a:lstStyle/>
          <a:p>
            <a:r>
              <a:rPr lang="en-US" dirty="0"/>
              <a:t>Cathedral ePortal</a:t>
            </a:r>
          </a:p>
        </p:txBody>
      </p:sp>
      <p:grpSp>
        <p:nvGrpSpPr>
          <p:cNvPr id="3" name="Group 2"/>
          <p:cNvGrpSpPr/>
          <p:nvPr/>
        </p:nvGrpSpPr>
        <p:grpSpPr>
          <a:xfrm>
            <a:off x="423833" y="2154354"/>
            <a:ext cx="5371548" cy="3535921"/>
            <a:chOff x="475204" y="1579004"/>
            <a:chExt cx="5371548" cy="3535921"/>
          </a:xfrm>
        </p:grpSpPr>
        <p:pic>
          <p:nvPicPr>
            <p:cNvPr id="4" name="Picture 3">
              <a:extLst>
                <a:ext uri="{FF2B5EF4-FFF2-40B4-BE49-F238E27FC236}">
                  <a16:creationId xmlns:a16="http://schemas.microsoft.com/office/drawing/2014/main" id="{C7D8A4DE-402C-4A8A-A477-DA6FB5CCE00E}"/>
                </a:ext>
              </a:extLst>
            </p:cNvPr>
            <p:cNvPicPr>
              <a:picLocks noChangeAspect="1"/>
            </p:cNvPicPr>
            <p:nvPr/>
          </p:nvPicPr>
          <p:blipFill rotWithShape="1">
            <a:blip r:embed="rId2"/>
            <a:srcRect l="1895" r="8562" b="18349"/>
            <a:stretch/>
          </p:blipFill>
          <p:spPr>
            <a:xfrm>
              <a:off x="475204" y="1579004"/>
              <a:ext cx="5371548" cy="3535921"/>
            </a:xfrm>
            <a:prstGeom prst="rect">
              <a:avLst/>
            </a:prstGeom>
            <a:noFill/>
            <a:ln>
              <a:solidFill>
                <a:schemeClr val="bg2">
                  <a:lumMod val="75000"/>
                </a:schemeClr>
              </a:solidFill>
            </a:ln>
          </p:spPr>
        </p:pic>
        <p:pic>
          <p:nvPicPr>
            <p:cNvPr id="6" name="Picture 5">
              <a:extLst>
                <a:ext uri="{FF2B5EF4-FFF2-40B4-BE49-F238E27FC236}">
                  <a16:creationId xmlns:a16="http://schemas.microsoft.com/office/drawing/2014/main" id="{F8D37022-6D68-4F3A-A96C-8FC2BCD269D6}"/>
                </a:ext>
              </a:extLst>
            </p:cNvPr>
            <p:cNvPicPr>
              <a:picLocks noChangeAspect="1"/>
            </p:cNvPicPr>
            <p:nvPr/>
          </p:nvPicPr>
          <p:blipFill>
            <a:blip r:embed="rId3"/>
            <a:stretch>
              <a:fillRect/>
            </a:stretch>
          </p:blipFill>
          <p:spPr>
            <a:xfrm>
              <a:off x="2419088" y="2336704"/>
              <a:ext cx="3288098" cy="406496"/>
            </a:xfrm>
            <a:prstGeom prst="rect">
              <a:avLst/>
            </a:prstGeom>
          </p:spPr>
        </p:pic>
        <p:pic>
          <p:nvPicPr>
            <p:cNvPr id="9" name="Picture 8">
              <a:extLst>
                <a:ext uri="{FF2B5EF4-FFF2-40B4-BE49-F238E27FC236}">
                  <a16:creationId xmlns:a16="http://schemas.microsoft.com/office/drawing/2014/main" id="{08549FF5-EB20-4FFC-9529-F27992980AC4}"/>
                </a:ext>
              </a:extLst>
            </p:cNvPr>
            <p:cNvPicPr>
              <a:picLocks noChangeAspect="1"/>
            </p:cNvPicPr>
            <p:nvPr/>
          </p:nvPicPr>
          <p:blipFill>
            <a:blip r:embed="rId4"/>
            <a:stretch>
              <a:fillRect/>
            </a:stretch>
          </p:blipFill>
          <p:spPr>
            <a:xfrm>
              <a:off x="2419088" y="2322554"/>
              <a:ext cx="3288098" cy="406496"/>
            </a:xfrm>
            <a:prstGeom prst="rect">
              <a:avLst/>
            </a:prstGeom>
          </p:spPr>
        </p:pic>
      </p:grpSp>
      <p:grpSp>
        <p:nvGrpSpPr>
          <p:cNvPr id="5" name="Group 4"/>
          <p:cNvGrpSpPr/>
          <p:nvPr/>
        </p:nvGrpSpPr>
        <p:grpSpPr>
          <a:xfrm>
            <a:off x="6380046" y="2154354"/>
            <a:ext cx="5358202" cy="3499970"/>
            <a:chOff x="6515928" y="1614955"/>
            <a:chExt cx="5358202" cy="3499970"/>
          </a:xfrm>
        </p:grpSpPr>
        <p:pic>
          <p:nvPicPr>
            <p:cNvPr id="11" name="Picture 10">
              <a:extLst>
                <a:ext uri="{FF2B5EF4-FFF2-40B4-BE49-F238E27FC236}">
                  <a16:creationId xmlns:a16="http://schemas.microsoft.com/office/drawing/2014/main" id="{3FD3EF0E-B1A1-40AE-A300-CCA3A254B6F1}"/>
                </a:ext>
              </a:extLst>
            </p:cNvPr>
            <p:cNvPicPr>
              <a:picLocks noChangeAspect="1"/>
            </p:cNvPicPr>
            <p:nvPr/>
          </p:nvPicPr>
          <p:blipFill rotWithShape="1">
            <a:blip r:embed="rId5"/>
            <a:srcRect l="12813" t="9722" r="63985" b="36389"/>
            <a:stretch/>
          </p:blipFill>
          <p:spPr>
            <a:xfrm>
              <a:off x="6515928" y="1614955"/>
              <a:ext cx="5358202" cy="3499970"/>
            </a:xfrm>
            <a:prstGeom prst="rect">
              <a:avLst/>
            </a:prstGeom>
            <a:noFill/>
            <a:ln>
              <a:solidFill>
                <a:schemeClr val="bg2">
                  <a:lumMod val="75000"/>
                </a:schemeClr>
              </a:solidFill>
            </a:ln>
          </p:spPr>
        </p:pic>
        <p:pic>
          <p:nvPicPr>
            <p:cNvPr id="12" name="Picture 11">
              <a:extLst>
                <a:ext uri="{FF2B5EF4-FFF2-40B4-BE49-F238E27FC236}">
                  <a16:creationId xmlns:a16="http://schemas.microsoft.com/office/drawing/2014/main" id="{B36E4739-D6D5-4937-8D02-1048F8D28043}"/>
                </a:ext>
              </a:extLst>
            </p:cNvPr>
            <p:cNvPicPr>
              <a:picLocks noChangeAspect="1"/>
            </p:cNvPicPr>
            <p:nvPr/>
          </p:nvPicPr>
          <p:blipFill>
            <a:blip r:embed="rId6"/>
            <a:stretch>
              <a:fillRect/>
            </a:stretch>
          </p:blipFill>
          <p:spPr>
            <a:xfrm>
              <a:off x="8486775" y="2364002"/>
              <a:ext cx="3375482" cy="417298"/>
            </a:xfrm>
            <a:prstGeom prst="rect">
              <a:avLst/>
            </a:prstGeom>
          </p:spPr>
        </p:pic>
      </p:grpSp>
      <p:cxnSp>
        <p:nvCxnSpPr>
          <p:cNvPr id="8" name="Straight Connector 7">
            <a:extLst>
              <a:ext uri="{FF2B5EF4-FFF2-40B4-BE49-F238E27FC236}">
                <a16:creationId xmlns:a16="http://schemas.microsoft.com/office/drawing/2014/main" id="{A1AE2213-618F-460C-A5D4-1E16BCCCCD2E}"/>
              </a:ext>
            </a:extLst>
          </p:cNvPr>
          <p:cNvCxnSpPr>
            <a:cxnSpLocks/>
          </p:cNvCxnSpPr>
          <p:nvPr/>
        </p:nvCxnSpPr>
        <p:spPr>
          <a:xfrm>
            <a:off x="6056890" y="1473935"/>
            <a:ext cx="0" cy="4382000"/>
          </a:xfrm>
          <a:prstGeom prst="line">
            <a:avLst/>
          </a:prstGeom>
          <a:ln w="38100"/>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 name="Google Shape;98;p23">
            <a:extLst>
              <a:ext uri="{FF2B5EF4-FFF2-40B4-BE49-F238E27FC236}">
                <a16:creationId xmlns:a16="http://schemas.microsoft.com/office/drawing/2014/main" id="{ACCB5E84-90C0-4159-9F0A-AF83B67225E3}"/>
              </a:ext>
            </a:extLst>
          </p:cNvPr>
          <p:cNvSpPr txBox="1">
            <a:spLocks/>
          </p:cNvSpPr>
          <p:nvPr/>
        </p:nvSpPr>
        <p:spPr>
          <a:xfrm>
            <a:off x="3471058" y="1279552"/>
            <a:ext cx="1428749" cy="841500"/>
          </a:xfrm>
          <a:prstGeom prst="rect">
            <a:avLst/>
          </a:prstGeom>
          <a:noFill/>
          <a:ln>
            <a:noFill/>
          </a:ln>
        </p:spPr>
        <p:txBody>
          <a:bodyPr spcFirstLastPara="1" vert="horz" wrap="square" lIns="68575" tIns="34275" rIns="68575" bIns="34275" rtlCol="0" anchor="ctr" anchorCtr="0">
            <a:no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l">
              <a:spcBef>
                <a:spcPts val="0"/>
              </a:spcBef>
              <a:buClr>
                <a:srgbClr val="CCD163"/>
              </a:buClr>
              <a:buSzPts val="3000"/>
              <a:buFont typeface="Century Gothic"/>
              <a:buNone/>
            </a:pPr>
            <a:r>
              <a:rPr lang="en-US" sz="3000" dirty="0"/>
              <a:t>Elisa:</a:t>
            </a:r>
            <a:endParaRPr lang="en-US" dirty="0"/>
          </a:p>
        </p:txBody>
      </p:sp>
      <p:sp>
        <p:nvSpPr>
          <p:cNvPr id="14" name="Google Shape;98;p23">
            <a:extLst>
              <a:ext uri="{FF2B5EF4-FFF2-40B4-BE49-F238E27FC236}">
                <a16:creationId xmlns:a16="http://schemas.microsoft.com/office/drawing/2014/main" id="{BE9DFA83-C3B0-4C91-A98D-DE97719384AC}"/>
              </a:ext>
            </a:extLst>
          </p:cNvPr>
          <p:cNvSpPr txBox="1">
            <a:spLocks/>
          </p:cNvSpPr>
          <p:nvPr/>
        </p:nvSpPr>
        <p:spPr>
          <a:xfrm>
            <a:off x="6810582" y="1312854"/>
            <a:ext cx="3152773" cy="841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CCD163"/>
              </a:buClr>
              <a:buSzPts val="3300"/>
              <a:buFont typeface="Century Gothic"/>
              <a:buNone/>
              <a:defRPr sz="3300" b="1" i="0" u="none" strike="noStrike" cap="none">
                <a:solidFill>
                  <a:srgbClr val="CCD163"/>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l">
              <a:buSzPts val="3000"/>
            </a:pPr>
            <a:r>
              <a:rPr lang="en-US" sz="3000" spc="300" dirty="0">
                <a:effectLst>
                  <a:outerShdw blurRad="38100" dist="38100" dir="2700000" algn="tl">
                    <a:srgbClr val="000000">
                      <a:alpha val="43137"/>
                    </a:srgbClr>
                  </a:outerShdw>
                </a:effectLst>
                <a:latin typeface="Century Gothic" panose="020B0502020202020204" pitchFamily="34" charset="0"/>
                <a:ea typeface="+mj-ea"/>
                <a:cs typeface="+mj-cs"/>
              </a:rPr>
              <a:t>Frank:</a:t>
            </a:r>
          </a:p>
        </p:txBody>
      </p:sp>
    </p:spTree>
    <p:extLst>
      <p:ext uri="{BB962C8B-B14F-4D97-AF65-F5344CB8AC3E}">
        <p14:creationId xmlns:p14="http://schemas.microsoft.com/office/powerpoint/2010/main" val="883715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3EE5-425F-4265-90B4-C49700DE18EE}"/>
              </a:ext>
            </a:extLst>
          </p:cNvPr>
          <p:cNvSpPr>
            <a:spLocks noGrp="1"/>
          </p:cNvSpPr>
          <p:nvPr>
            <p:ph type="title"/>
          </p:nvPr>
        </p:nvSpPr>
        <p:spPr>
          <a:xfrm>
            <a:off x="6899564" y="1361873"/>
            <a:ext cx="4890359" cy="3647872"/>
          </a:xfrm>
        </p:spPr>
        <p:txBody>
          <a:bodyPr>
            <a:normAutofit/>
          </a:bodyPr>
          <a:lstStyle/>
          <a:p>
            <a:r>
              <a:rPr lang="en-US" dirty="0"/>
              <a:t>Product Demo – DeepTarget for Cathedral </a:t>
            </a:r>
            <a:r>
              <a:rPr lang="en-US" dirty="0" err="1"/>
              <a:t>eStatements</a:t>
            </a:r>
            <a:endParaRPr lang="en-US" sz="2200" dirty="0"/>
          </a:p>
        </p:txBody>
      </p:sp>
      <p:pic>
        <p:nvPicPr>
          <p:cNvPr id="3" name="Picture 2"/>
          <p:cNvPicPr>
            <a:picLocks noChangeAspect="1"/>
          </p:cNvPicPr>
          <p:nvPr/>
        </p:nvPicPr>
        <p:blipFill>
          <a:blip r:embed="rId3"/>
          <a:stretch>
            <a:fillRect/>
          </a:stretch>
        </p:blipFill>
        <p:spPr>
          <a:xfrm rot="21108179">
            <a:off x="1802401" y="1354977"/>
            <a:ext cx="5486400" cy="3661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5417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3EE5-425F-4265-90B4-C49700DE18EE}"/>
              </a:ext>
            </a:extLst>
          </p:cNvPr>
          <p:cNvSpPr>
            <a:spLocks noGrp="1"/>
          </p:cNvSpPr>
          <p:nvPr>
            <p:ph type="title"/>
          </p:nvPr>
        </p:nvSpPr>
        <p:spPr>
          <a:xfrm>
            <a:off x="6899564" y="1361873"/>
            <a:ext cx="4890359" cy="3647872"/>
          </a:xfrm>
        </p:spPr>
        <p:txBody>
          <a:bodyPr>
            <a:normAutofit fontScale="90000"/>
          </a:bodyPr>
          <a:lstStyle/>
          <a:p>
            <a:r>
              <a:rPr lang="en-US" dirty="0"/>
              <a:t>Product Example – DeepTarget for Cathedral Printed Statement</a:t>
            </a:r>
            <a:endParaRPr lang="en-US" sz="2200" dirty="0"/>
          </a:p>
        </p:txBody>
      </p:sp>
      <p:pic>
        <p:nvPicPr>
          <p:cNvPr id="5" name="Picture 4">
            <a:extLst>
              <a:ext uri="{FF2B5EF4-FFF2-40B4-BE49-F238E27FC236}">
                <a16:creationId xmlns:a16="http://schemas.microsoft.com/office/drawing/2014/main" id="{01358AB5-E7DC-4199-9A01-DBEFC3C0B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62063">
            <a:off x="2870212" y="931128"/>
            <a:ext cx="3745318" cy="4509363"/>
          </a:xfrm>
          <a:prstGeom prst="rect">
            <a:avLst/>
          </a:prstGeom>
        </p:spPr>
      </p:pic>
    </p:spTree>
    <p:extLst>
      <p:ext uri="{BB962C8B-B14F-4D97-AF65-F5344CB8AC3E}">
        <p14:creationId xmlns:p14="http://schemas.microsoft.com/office/powerpoint/2010/main" val="413414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4A51-7435-41AD-A25E-54C4B5E548C7}"/>
              </a:ext>
            </a:extLst>
          </p:cNvPr>
          <p:cNvSpPr>
            <a:spLocks noGrp="1"/>
          </p:cNvSpPr>
          <p:nvPr>
            <p:ph type="title"/>
          </p:nvPr>
        </p:nvSpPr>
        <p:spPr>
          <a:xfrm>
            <a:off x="4202723" y="0"/>
            <a:ext cx="7989277" cy="1325563"/>
          </a:xfrm>
        </p:spPr>
        <p:txBody>
          <a:bodyPr/>
          <a:lstStyle/>
          <a:p>
            <a:r>
              <a:rPr lang="en-US" dirty="0"/>
              <a:t>Cathedral Printed Statements</a:t>
            </a:r>
          </a:p>
        </p:txBody>
      </p:sp>
      <p:pic>
        <p:nvPicPr>
          <p:cNvPr id="5" name="Picture 4">
            <a:extLst>
              <a:ext uri="{FF2B5EF4-FFF2-40B4-BE49-F238E27FC236}">
                <a16:creationId xmlns:a16="http://schemas.microsoft.com/office/drawing/2014/main" id="{10A8BEE7-F228-498B-8A5D-CD5378FEB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921" y="728095"/>
            <a:ext cx="4313370" cy="5193297"/>
          </a:xfrm>
          <a:prstGeom prst="rect">
            <a:avLst/>
          </a:prstGeom>
        </p:spPr>
      </p:pic>
    </p:spTree>
    <p:extLst>
      <p:ext uri="{BB962C8B-B14F-4D97-AF65-F5344CB8AC3E}">
        <p14:creationId xmlns:p14="http://schemas.microsoft.com/office/powerpoint/2010/main" val="173568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2732-FBB4-45C5-92BC-936646194D6A}"/>
              </a:ext>
            </a:extLst>
          </p:cNvPr>
          <p:cNvSpPr>
            <a:spLocks noGrp="1"/>
          </p:cNvSpPr>
          <p:nvPr>
            <p:ph type="title"/>
          </p:nvPr>
        </p:nvSpPr>
        <p:spPr>
          <a:xfrm>
            <a:off x="699138" y="4741808"/>
            <a:ext cx="2583576" cy="1325563"/>
          </a:xfrm>
        </p:spPr>
        <p:txBody>
          <a:bodyPr/>
          <a:lstStyle/>
          <a:p>
            <a:r>
              <a:rPr lang="en-US" dirty="0"/>
              <a:t>Mobile</a:t>
            </a:r>
          </a:p>
        </p:txBody>
      </p:sp>
      <p:pic>
        <p:nvPicPr>
          <p:cNvPr id="4" name="Picture 3">
            <a:extLst>
              <a:ext uri="{FF2B5EF4-FFF2-40B4-BE49-F238E27FC236}">
                <a16:creationId xmlns:a16="http://schemas.microsoft.com/office/drawing/2014/main" id="{714CC9AF-7F89-4EDC-9549-595A44018B8E}"/>
              </a:ext>
            </a:extLst>
          </p:cNvPr>
          <p:cNvPicPr>
            <a:picLocks noChangeAspect="1"/>
          </p:cNvPicPr>
          <p:nvPr/>
        </p:nvPicPr>
        <p:blipFill>
          <a:blip r:embed="rId3"/>
          <a:stretch>
            <a:fillRect/>
          </a:stretch>
        </p:blipFill>
        <p:spPr>
          <a:xfrm>
            <a:off x="3822954" y="250825"/>
            <a:ext cx="2741661" cy="5587977"/>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C3A9310E-1701-4DDD-94DE-6E787C6FA874}"/>
              </a:ext>
            </a:extLst>
          </p:cNvPr>
          <p:cNvPicPr>
            <a:picLocks noChangeAspect="1"/>
          </p:cNvPicPr>
          <p:nvPr/>
        </p:nvPicPr>
        <p:blipFill rotWithShape="1">
          <a:blip r:embed="rId4"/>
          <a:srcRect l="17968" t="7778" r="67891" b="5278"/>
          <a:stretch/>
        </p:blipFill>
        <p:spPr>
          <a:xfrm>
            <a:off x="3974584" y="936472"/>
            <a:ext cx="2438400" cy="4216680"/>
          </a:xfrm>
          <a:prstGeom prst="rect">
            <a:avLst/>
          </a:prstGeom>
        </p:spPr>
      </p:pic>
      <p:grpSp>
        <p:nvGrpSpPr>
          <p:cNvPr id="6" name="Group 5"/>
          <p:cNvGrpSpPr/>
          <p:nvPr/>
        </p:nvGrpSpPr>
        <p:grpSpPr>
          <a:xfrm>
            <a:off x="7547229" y="250825"/>
            <a:ext cx="2741661" cy="5587977"/>
            <a:chOff x="7547229" y="250825"/>
            <a:chExt cx="2741661" cy="5587977"/>
          </a:xfrm>
        </p:grpSpPr>
        <p:pic>
          <p:nvPicPr>
            <p:cNvPr id="14" name="Picture 13">
              <a:extLst>
                <a:ext uri="{FF2B5EF4-FFF2-40B4-BE49-F238E27FC236}">
                  <a16:creationId xmlns:a16="http://schemas.microsoft.com/office/drawing/2014/main" id="{EFD16CC0-EEC4-44EB-9628-CBC6CDE19681}"/>
                </a:ext>
              </a:extLst>
            </p:cNvPr>
            <p:cNvPicPr>
              <a:picLocks noChangeAspect="1"/>
            </p:cNvPicPr>
            <p:nvPr/>
          </p:nvPicPr>
          <p:blipFill>
            <a:blip r:embed="rId3"/>
            <a:stretch>
              <a:fillRect/>
            </a:stretch>
          </p:blipFill>
          <p:spPr>
            <a:xfrm>
              <a:off x="7547229" y="250825"/>
              <a:ext cx="2741661" cy="5587977"/>
            </a:xfrm>
            <a:prstGeom prst="rect">
              <a:avLst/>
            </a:prstGeom>
            <a:effectLst>
              <a:outerShdw blurRad="50800" dist="38100" dir="8100000" algn="tr" rotWithShape="0">
                <a:prstClr val="black">
                  <a:alpha val="40000"/>
                </a:prstClr>
              </a:outerShdw>
            </a:effectLst>
          </p:spPr>
        </p:pic>
        <p:pic>
          <p:nvPicPr>
            <p:cNvPr id="15" name="Picture 14">
              <a:extLst>
                <a:ext uri="{FF2B5EF4-FFF2-40B4-BE49-F238E27FC236}">
                  <a16:creationId xmlns:a16="http://schemas.microsoft.com/office/drawing/2014/main" id="{2D619DED-BD15-4356-A298-21850F45A4F4}"/>
                </a:ext>
              </a:extLst>
            </p:cNvPr>
            <p:cNvPicPr>
              <a:picLocks noChangeAspect="1"/>
            </p:cNvPicPr>
            <p:nvPr/>
          </p:nvPicPr>
          <p:blipFill rotWithShape="1">
            <a:blip r:embed="rId4"/>
            <a:srcRect l="17968" t="7778" r="67891" b="5278"/>
            <a:stretch/>
          </p:blipFill>
          <p:spPr>
            <a:xfrm>
              <a:off x="7698859" y="936472"/>
              <a:ext cx="2438400" cy="4216680"/>
            </a:xfrm>
            <a:prstGeom prst="rect">
              <a:avLst/>
            </a:prstGeom>
          </p:spPr>
        </p:pic>
        <p:grpSp>
          <p:nvGrpSpPr>
            <p:cNvPr id="5" name="Group 4"/>
            <p:cNvGrpSpPr/>
            <p:nvPr/>
          </p:nvGrpSpPr>
          <p:grpSpPr>
            <a:xfrm>
              <a:off x="7683619" y="4752082"/>
              <a:ext cx="2468880" cy="401070"/>
              <a:chOff x="7683619" y="4752082"/>
              <a:chExt cx="2468880" cy="401070"/>
            </a:xfrm>
          </p:grpSpPr>
          <p:pic>
            <p:nvPicPr>
              <p:cNvPr id="8" name="Picture 7">
                <a:extLst>
                  <a:ext uri="{FF2B5EF4-FFF2-40B4-BE49-F238E27FC236}">
                    <a16:creationId xmlns:a16="http://schemas.microsoft.com/office/drawing/2014/main" id="{F2995C0F-06B2-4A5D-8D78-73B588918D21}"/>
                  </a:ext>
                </a:extLst>
              </p:cNvPr>
              <p:cNvPicPr>
                <a:picLocks noChangeAspect="1"/>
              </p:cNvPicPr>
              <p:nvPr/>
            </p:nvPicPr>
            <p:blipFill rotWithShape="1">
              <a:blip r:embed="rId5"/>
              <a:srcRect r="1608"/>
              <a:stretch/>
            </p:blipFill>
            <p:spPr>
              <a:xfrm>
                <a:off x="7683619" y="4761087"/>
                <a:ext cx="2468880" cy="392065"/>
              </a:xfrm>
              <a:prstGeom prst="rect">
                <a:avLst/>
              </a:prstGeom>
            </p:spPr>
          </p:pic>
          <p:sp>
            <p:nvSpPr>
              <p:cNvPr id="9" name="TextBox 8"/>
              <p:cNvSpPr txBox="1"/>
              <p:nvPr/>
            </p:nvSpPr>
            <p:spPr>
              <a:xfrm>
                <a:off x="8273533" y="4752082"/>
                <a:ext cx="42191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Frank,</a:t>
                </a:r>
              </a:p>
            </p:txBody>
          </p:sp>
        </p:grpSp>
      </p:grpSp>
      <p:cxnSp>
        <p:nvCxnSpPr>
          <p:cNvPr id="13" name="Straight Connector 12">
            <a:extLst>
              <a:ext uri="{FF2B5EF4-FFF2-40B4-BE49-F238E27FC236}">
                <a16:creationId xmlns:a16="http://schemas.microsoft.com/office/drawing/2014/main" id="{A1AE2213-618F-460C-A5D4-1E16BCCCCD2E}"/>
              </a:ext>
            </a:extLst>
          </p:cNvPr>
          <p:cNvCxnSpPr>
            <a:cxnSpLocks/>
          </p:cNvCxnSpPr>
          <p:nvPr/>
        </p:nvCxnSpPr>
        <p:spPr>
          <a:xfrm>
            <a:off x="7029960" y="15696"/>
            <a:ext cx="25961" cy="5858081"/>
          </a:xfrm>
          <a:prstGeom prst="line">
            <a:avLst/>
          </a:prstGeom>
          <a:ln w="38100"/>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6" name="Google Shape;98;p23">
            <a:extLst>
              <a:ext uri="{FF2B5EF4-FFF2-40B4-BE49-F238E27FC236}">
                <a16:creationId xmlns:a16="http://schemas.microsoft.com/office/drawing/2014/main" id="{ACCB5E84-90C0-4159-9F0A-AF83B67225E3}"/>
              </a:ext>
            </a:extLst>
          </p:cNvPr>
          <p:cNvSpPr txBox="1">
            <a:spLocks/>
          </p:cNvSpPr>
          <p:nvPr/>
        </p:nvSpPr>
        <p:spPr>
          <a:xfrm>
            <a:off x="2054528" y="1493077"/>
            <a:ext cx="1428749" cy="841500"/>
          </a:xfrm>
          <a:prstGeom prst="rect">
            <a:avLst/>
          </a:prstGeom>
          <a:noFill/>
          <a:ln>
            <a:noFill/>
          </a:ln>
        </p:spPr>
        <p:txBody>
          <a:bodyPr spcFirstLastPara="1" vert="horz" wrap="square" lIns="68575" tIns="34275" rIns="68575" bIns="34275" rtlCol="0" anchor="ctr" anchorCtr="0">
            <a:no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l">
              <a:spcBef>
                <a:spcPts val="0"/>
              </a:spcBef>
              <a:buClr>
                <a:srgbClr val="CCD163"/>
              </a:buClr>
              <a:buSzPts val="3000"/>
              <a:buFont typeface="Century Gothic"/>
              <a:buNone/>
            </a:pPr>
            <a:r>
              <a:rPr lang="en-US" sz="3000" dirty="0"/>
              <a:t>Elisa</a:t>
            </a:r>
            <a:endParaRPr lang="en-US" dirty="0"/>
          </a:p>
        </p:txBody>
      </p:sp>
      <p:sp>
        <p:nvSpPr>
          <p:cNvPr id="17" name="Google Shape;98;p23">
            <a:extLst>
              <a:ext uri="{FF2B5EF4-FFF2-40B4-BE49-F238E27FC236}">
                <a16:creationId xmlns:a16="http://schemas.microsoft.com/office/drawing/2014/main" id="{BE9DFA83-C3B0-4C91-A98D-DE97719384AC}"/>
              </a:ext>
            </a:extLst>
          </p:cNvPr>
          <p:cNvSpPr txBox="1">
            <a:spLocks/>
          </p:cNvSpPr>
          <p:nvPr/>
        </p:nvSpPr>
        <p:spPr>
          <a:xfrm>
            <a:off x="10304131" y="1281698"/>
            <a:ext cx="1696086" cy="841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CCD163"/>
              </a:buClr>
              <a:buSzPts val="3300"/>
              <a:buFont typeface="Century Gothic"/>
              <a:buNone/>
              <a:defRPr sz="3300" b="1" i="0" u="none" strike="noStrike" cap="none">
                <a:solidFill>
                  <a:srgbClr val="CCD163"/>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l">
              <a:buSzPts val="3000"/>
            </a:pPr>
            <a:r>
              <a:rPr lang="en-US" sz="3000" spc="300" dirty="0">
                <a:effectLst>
                  <a:outerShdw blurRad="38100" dist="38100" dir="2700000" algn="tl">
                    <a:srgbClr val="000000">
                      <a:alpha val="43137"/>
                    </a:srgbClr>
                  </a:outerShdw>
                </a:effectLst>
                <a:latin typeface="Century Gothic" panose="020B0502020202020204" pitchFamily="34" charset="0"/>
                <a:ea typeface="+mj-ea"/>
                <a:cs typeface="+mj-cs"/>
              </a:rPr>
              <a:t>Frank</a:t>
            </a:r>
          </a:p>
        </p:txBody>
      </p:sp>
    </p:spTree>
    <p:extLst>
      <p:ext uri="{BB962C8B-B14F-4D97-AF65-F5344CB8AC3E}">
        <p14:creationId xmlns:p14="http://schemas.microsoft.com/office/powerpoint/2010/main" val="91501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3EE5-425F-4265-90B4-C49700DE18EE}"/>
              </a:ext>
            </a:extLst>
          </p:cNvPr>
          <p:cNvSpPr>
            <a:spLocks noGrp="1"/>
          </p:cNvSpPr>
          <p:nvPr>
            <p:ph type="title"/>
          </p:nvPr>
        </p:nvSpPr>
        <p:spPr>
          <a:xfrm>
            <a:off x="6899564" y="1361873"/>
            <a:ext cx="4890359" cy="3647872"/>
          </a:xfrm>
        </p:spPr>
        <p:txBody>
          <a:bodyPr>
            <a:normAutofit/>
          </a:bodyPr>
          <a:lstStyle/>
          <a:p>
            <a:r>
              <a:rPr lang="en-US" dirty="0"/>
              <a:t>Product Demo – DeepTarget Mobile</a:t>
            </a:r>
            <a:endParaRPr lang="en-US" sz="2200" dirty="0"/>
          </a:p>
        </p:txBody>
      </p:sp>
      <p:pic>
        <p:nvPicPr>
          <p:cNvPr id="3" name="Picture 2"/>
          <p:cNvPicPr>
            <a:picLocks noChangeAspect="1"/>
          </p:cNvPicPr>
          <p:nvPr/>
        </p:nvPicPr>
        <p:blipFill>
          <a:blip r:embed="rId3"/>
          <a:stretch>
            <a:fillRect/>
          </a:stretch>
        </p:blipFill>
        <p:spPr>
          <a:xfrm rot="21108179">
            <a:off x="1802401" y="1354977"/>
            <a:ext cx="5486400" cy="3661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0716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44" y="190205"/>
            <a:ext cx="8700655" cy="1325563"/>
          </a:xfrm>
        </p:spPr>
        <p:txBody>
          <a:bodyPr>
            <a:noAutofit/>
          </a:bodyPr>
          <a:lstStyle/>
          <a:p>
            <a:pPr algn="ctr"/>
            <a:r>
              <a:rPr lang="en-US" sz="3200" dirty="0"/>
              <a:t>Case Study: Increase Your Presence &amp; Meet Me Where I Am!</a:t>
            </a:r>
          </a:p>
        </p:txBody>
      </p:sp>
      <p:sp>
        <p:nvSpPr>
          <p:cNvPr id="6" name="TextBox 5">
            <a:extLst>
              <a:ext uri="{FF2B5EF4-FFF2-40B4-BE49-F238E27FC236}">
                <a16:creationId xmlns:a16="http://schemas.microsoft.com/office/drawing/2014/main" id="{4D22D16C-FE3E-423D-A068-83575C46F7D1}"/>
              </a:ext>
            </a:extLst>
          </p:cNvPr>
          <p:cNvSpPr txBox="1"/>
          <p:nvPr/>
        </p:nvSpPr>
        <p:spPr>
          <a:xfrm>
            <a:off x="561109" y="1635746"/>
            <a:ext cx="11309812" cy="2862322"/>
          </a:xfrm>
          <a:prstGeom prst="rect">
            <a:avLst/>
          </a:prstGeom>
          <a:noFill/>
        </p:spPr>
        <p:txBody>
          <a:bodyPr wrap="square" rtlCol="0">
            <a:spAutoFit/>
          </a:bodyPr>
          <a:lstStyle/>
          <a:p>
            <a:pPr>
              <a:lnSpc>
                <a:spcPct val="150000"/>
              </a:lnSpc>
            </a:pPr>
            <a:r>
              <a:rPr lang="en-US" sz="2400" b="1">
                <a:solidFill>
                  <a:srgbClr val="6177B8"/>
                </a:solidFill>
                <a:latin typeface="Century Gothic" panose="020B0502020202020204" pitchFamily="34" charset="0"/>
              </a:rPr>
              <a:t>Objective:</a:t>
            </a:r>
            <a:r>
              <a:rPr lang="en-US" sz="2400">
                <a:solidFill>
                  <a:srgbClr val="6177B8"/>
                </a:solidFill>
                <a:latin typeface="Century Gothic" panose="020B0502020202020204" pitchFamily="34" charset="0"/>
              </a:rPr>
              <a:t> I</a:t>
            </a:r>
            <a:r>
              <a:rPr lang="en-US" sz="2400">
                <a:latin typeface="Century Gothic" panose="020B0502020202020204" pitchFamily="34" charset="0"/>
              </a:rPr>
              <a:t>ncrease brand awareness and benefits of belonging to an FI; Promote credit cards and other financial products using online and mobile</a:t>
            </a:r>
          </a:p>
          <a:p>
            <a:pPr>
              <a:lnSpc>
                <a:spcPct val="150000"/>
              </a:lnSpc>
            </a:pPr>
            <a:r>
              <a:rPr lang="en-US" sz="2400" b="1">
                <a:solidFill>
                  <a:srgbClr val="6177B8"/>
                </a:solidFill>
                <a:latin typeface="Century Gothic" panose="020B0502020202020204" pitchFamily="34" charset="0"/>
              </a:rPr>
              <a:t>Results:  </a:t>
            </a:r>
            <a:r>
              <a:rPr lang="en-US" sz="2400">
                <a:latin typeface="Century Gothic" panose="020B0502020202020204" pitchFamily="34" charset="0"/>
              </a:rPr>
              <a:t>Success!</a:t>
            </a:r>
          </a:p>
          <a:p>
            <a:pPr>
              <a:lnSpc>
                <a:spcPct val="150000"/>
              </a:lnSpc>
            </a:pPr>
            <a:r>
              <a:rPr lang="en-US" sz="2400" b="1">
                <a:solidFill>
                  <a:srgbClr val="6177B8"/>
                </a:solidFill>
                <a:latin typeface="Century Gothic" panose="020B0502020202020204" pitchFamily="34" charset="0"/>
              </a:rPr>
              <a:t>Total Accounts Opened:  </a:t>
            </a:r>
            <a:r>
              <a:rPr lang="en-US" sz="2400">
                <a:latin typeface="Century Gothic" panose="020B0502020202020204" pitchFamily="34" charset="0"/>
              </a:rPr>
              <a:t>1766 total products sold in 3 months including 965 credit cards! </a:t>
            </a:r>
          </a:p>
        </p:txBody>
      </p:sp>
      <p:pic>
        <p:nvPicPr>
          <p:cNvPr id="8" name="Picture 7">
            <a:extLst>
              <a:ext uri="{FF2B5EF4-FFF2-40B4-BE49-F238E27FC236}">
                <a16:creationId xmlns:a16="http://schemas.microsoft.com/office/drawing/2014/main" id="{FD290236-5287-471A-8B23-E39037F670CE}"/>
              </a:ext>
            </a:extLst>
          </p:cNvPr>
          <p:cNvPicPr>
            <a:picLocks noChangeAspect="1"/>
          </p:cNvPicPr>
          <p:nvPr/>
        </p:nvPicPr>
        <p:blipFill>
          <a:blip r:embed="rId3"/>
          <a:stretch>
            <a:fillRect/>
          </a:stretch>
        </p:blipFill>
        <p:spPr>
          <a:xfrm>
            <a:off x="7652776" y="4618046"/>
            <a:ext cx="1110662" cy="1828800"/>
          </a:xfrm>
          <a:prstGeom prst="rect">
            <a:avLst/>
          </a:prstGeom>
        </p:spPr>
      </p:pic>
      <p:pic>
        <p:nvPicPr>
          <p:cNvPr id="9" name="Picture 8">
            <a:extLst>
              <a:ext uri="{FF2B5EF4-FFF2-40B4-BE49-F238E27FC236}">
                <a16:creationId xmlns:a16="http://schemas.microsoft.com/office/drawing/2014/main" id="{75E631C4-7983-4AEC-9BA0-3F7E1005A1FF}"/>
              </a:ext>
            </a:extLst>
          </p:cNvPr>
          <p:cNvPicPr>
            <a:picLocks noChangeAspect="1"/>
          </p:cNvPicPr>
          <p:nvPr/>
        </p:nvPicPr>
        <p:blipFill>
          <a:blip r:embed="rId4"/>
          <a:stretch>
            <a:fillRect/>
          </a:stretch>
        </p:blipFill>
        <p:spPr>
          <a:xfrm>
            <a:off x="3127297" y="4568265"/>
            <a:ext cx="1094577" cy="1828800"/>
          </a:xfrm>
          <a:prstGeom prst="rect">
            <a:avLst/>
          </a:prstGeom>
        </p:spPr>
      </p:pic>
      <p:pic>
        <p:nvPicPr>
          <p:cNvPr id="10" name="Picture 9">
            <a:extLst>
              <a:ext uri="{FF2B5EF4-FFF2-40B4-BE49-F238E27FC236}">
                <a16:creationId xmlns:a16="http://schemas.microsoft.com/office/drawing/2014/main" id="{A169B5D2-3C03-423E-9708-000400EAA1C4}"/>
              </a:ext>
            </a:extLst>
          </p:cNvPr>
          <p:cNvPicPr>
            <a:picLocks noChangeAspect="1"/>
          </p:cNvPicPr>
          <p:nvPr/>
        </p:nvPicPr>
        <p:blipFill>
          <a:blip r:embed="rId5"/>
          <a:stretch>
            <a:fillRect/>
          </a:stretch>
        </p:blipFill>
        <p:spPr>
          <a:xfrm>
            <a:off x="4643988" y="5077816"/>
            <a:ext cx="2743200" cy="404849"/>
          </a:xfrm>
          <a:prstGeom prst="rect">
            <a:avLst/>
          </a:prstGeom>
        </p:spPr>
      </p:pic>
      <p:pic>
        <p:nvPicPr>
          <p:cNvPr id="11" name="Picture 10">
            <a:extLst>
              <a:ext uri="{FF2B5EF4-FFF2-40B4-BE49-F238E27FC236}">
                <a16:creationId xmlns:a16="http://schemas.microsoft.com/office/drawing/2014/main" id="{793DC6E6-01B9-4456-AF56-26A3FCC7BBF6}"/>
              </a:ext>
            </a:extLst>
          </p:cNvPr>
          <p:cNvPicPr>
            <a:picLocks noChangeAspect="1"/>
          </p:cNvPicPr>
          <p:nvPr/>
        </p:nvPicPr>
        <p:blipFill>
          <a:blip r:embed="rId6"/>
          <a:stretch>
            <a:fillRect/>
          </a:stretch>
        </p:blipFill>
        <p:spPr>
          <a:xfrm>
            <a:off x="9582344" y="4568265"/>
            <a:ext cx="1108089" cy="1828800"/>
          </a:xfrm>
          <a:prstGeom prst="rect">
            <a:avLst/>
          </a:prstGeom>
        </p:spPr>
      </p:pic>
      <p:pic>
        <p:nvPicPr>
          <p:cNvPr id="12" name="Picture 11">
            <a:extLst>
              <a:ext uri="{FF2B5EF4-FFF2-40B4-BE49-F238E27FC236}">
                <a16:creationId xmlns:a16="http://schemas.microsoft.com/office/drawing/2014/main" id="{434B0DFF-44CB-409C-AD53-15D582F47013}"/>
              </a:ext>
            </a:extLst>
          </p:cNvPr>
          <p:cNvPicPr>
            <a:picLocks noChangeAspect="1"/>
          </p:cNvPicPr>
          <p:nvPr/>
        </p:nvPicPr>
        <p:blipFill>
          <a:blip r:embed="rId7"/>
          <a:stretch>
            <a:fillRect/>
          </a:stretch>
        </p:blipFill>
        <p:spPr>
          <a:xfrm>
            <a:off x="8948173" y="4044646"/>
            <a:ext cx="2743200" cy="453422"/>
          </a:xfrm>
          <a:prstGeom prst="rect">
            <a:avLst/>
          </a:prstGeom>
        </p:spPr>
      </p:pic>
      <p:pic>
        <p:nvPicPr>
          <p:cNvPr id="13" name="Picture 12">
            <a:extLst>
              <a:ext uri="{FF2B5EF4-FFF2-40B4-BE49-F238E27FC236}">
                <a16:creationId xmlns:a16="http://schemas.microsoft.com/office/drawing/2014/main" id="{FAD2ACE7-B8C9-4D6F-8E47-E438995A3512}"/>
              </a:ext>
            </a:extLst>
          </p:cNvPr>
          <p:cNvPicPr>
            <a:picLocks noChangeAspect="1"/>
          </p:cNvPicPr>
          <p:nvPr/>
        </p:nvPicPr>
        <p:blipFill>
          <a:blip r:embed="rId8"/>
          <a:stretch>
            <a:fillRect/>
          </a:stretch>
        </p:blipFill>
        <p:spPr>
          <a:xfrm rot="20985395">
            <a:off x="392829" y="4673662"/>
            <a:ext cx="2468880" cy="1213156"/>
          </a:xfrm>
          <a:prstGeom prst="roundRect">
            <a:avLst>
              <a:gd name="adj" fmla="val 8594"/>
            </a:avLst>
          </a:prstGeom>
          <a:solidFill>
            <a:srgbClr val="FFFFFF">
              <a:shade val="85000"/>
            </a:srgbClr>
          </a:solidFill>
          <a:ln>
            <a:solidFill>
              <a:schemeClr val="bg1">
                <a:lumMod val="85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3513233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F7FF-E6D6-492A-9B36-860DCA6DDBA4}"/>
              </a:ext>
            </a:extLst>
          </p:cNvPr>
          <p:cNvSpPr>
            <a:spLocks noGrp="1"/>
          </p:cNvSpPr>
          <p:nvPr>
            <p:ph type="title"/>
          </p:nvPr>
        </p:nvSpPr>
        <p:spPr/>
        <p:txBody>
          <a:bodyPr>
            <a:normAutofit fontScale="90000"/>
          </a:bodyPr>
          <a:lstStyle/>
          <a:p>
            <a:r>
              <a:rPr lang="en-US" dirty="0"/>
              <a:t>Case Study: First Financial FCU of Maryland Campaign</a:t>
            </a:r>
            <a:br>
              <a:rPr lang="en-US" dirty="0"/>
            </a:br>
            <a:r>
              <a:rPr lang="en-US" sz="2800" dirty="0"/>
              <a:t>Apr-Nov 2018 – 4 Campaign Ads</a:t>
            </a:r>
            <a:endParaRPr lang="en-US" dirty="0"/>
          </a:p>
        </p:txBody>
      </p:sp>
      <p:sp>
        <p:nvSpPr>
          <p:cNvPr id="3" name="Content Placeholder 2">
            <a:extLst>
              <a:ext uri="{FF2B5EF4-FFF2-40B4-BE49-F238E27FC236}">
                <a16:creationId xmlns:a16="http://schemas.microsoft.com/office/drawing/2014/main" id="{D8AB611B-5E1F-432D-9DD1-4826C65702A2}"/>
              </a:ext>
            </a:extLst>
          </p:cNvPr>
          <p:cNvSpPr>
            <a:spLocks noGrp="1"/>
          </p:cNvSpPr>
          <p:nvPr>
            <p:ph idx="1"/>
          </p:nvPr>
        </p:nvSpPr>
        <p:spPr>
          <a:xfrm>
            <a:off x="556918" y="1333501"/>
            <a:ext cx="10877180" cy="4503335"/>
          </a:xfrm>
        </p:spPr>
        <p:txBody>
          <a:bodyPr/>
          <a:lstStyle/>
          <a:p>
            <a:endParaRPr lang="en-US"/>
          </a:p>
        </p:txBody>
      </p:sp>
      <p:pic>
        <p:nvPicPr>
          <p:cNvPr id="4" name="Picture 3">
            <a:extLst>
              <a:ext uri="{FF2B5EF4-FFF2-40B4-BE49-F238E27FC236}">
                <a16:creationId xmlns:a16="http://schemas.microsoft.com/office/drawing/2014/main" id="{A223143C-B0C9-4724-A2ED-334DB618E7C3}"/>
              </a:ext>
            </a:extLst>
          </p:cNvPr>
          <p:cNvPicPr>
            <a:picLocks noChangeAspect="1"/>
          </p:cNvPicPr>
          <p:nvPr/>
        </p:nvPicPr>
        <p:blipFill>
          <a:blip r:embed="rId3"/>
          <a:stretch>
            <a:fillRect/>
          </a:stretch>
        </p:blipFill>
        <p:spPr>
          <a:xfrm>
            <a:off x="511014" y="1148050"/>
            <a:ext cx="11155172" cy="4901875"/>
          </a:xfrm>
          <a:prstGeom prst="rect">
            <a:avLst/>
          </a:prstGeom>
        </p:spPr>
      </p:pic>
      <p:pic>
        <p:nvPicPr>
          <p:cNvPr id="5" name="Picture 4">
            <a:extLst>
              <a:ext uri="{FF2B5EF4-FFF2-40B4-BE49-F238E27FC236}">
                <a16:creationId xmlns:a16="http://schemas.microsoft.com/office/drawing/2014/main" id="{FD290236-5287-471A-8B23-E39037F670CE}"/>
              </a:ext>
            </a:extLst>
          </p:cNvPr>
          <p:cNvPicPr>
            <a:picLocks noChangeAspect="1"/>
          </p:cNvPicPr>
          <p:nvPr/>
        </p:nvPicPr>
        <p:blipFill>
          <a:blip r:embed="rId4"/>
          <a:stretch>
            <a:fillRect/>
          </a:stretch>
        </p:blipFill>
        <p:spPr>
          <a:xfrm>
            <a:off x="7107893" y="3429000"/>
            <a:ext cx="1160682" cy="1911164"/>
          </a:xfrm>
          <a:prstGeom prst="rect">
            <a:avLst/>
          </a:prstGeom>
        </p:spPr>
      </p:pic>
      <p:pic>
        <p:nvPicPr>
          <p:cNvPr id="6" name="Picture 5">
            <a:extLst>
              <a:ext uri="{FF2B5EF4-FFF2-40B4-BE49-F238E27FC236}">
                <a16:creationId xmlns:a16="http://schemas.microsoft.com/office/drawing/2014/main" id="{75E631C4-7983-4AEC-9BA0-3F7E1005A1FF}"/>
              </a:ext>
            </a:extLst>
          </p:cNvPr>
          <p:cNvPicPr>
            <a:picLocks noChangeAspect="1"/>
          </p:cNvPicPr>
          <p:nvPr/>
        </p:nvPicPr>
        <p:blipFill>
          <a:blip r:embed="rId5"/>
          <a:stretch>
            <a:fillRect/>
          </a:stretch>
        </p:blipFill>
        <p:spPr>
          <a:xfrm>
            <a:off x="5344674" y="3426290"/>
            <a:ext cx="1143875" cy="1911165"/>
          </a:xfrm>
          <a:prstGeom prst="rect">
            <a:avLst/>
          </a:prstGeom>
        </p:spPr>
      </p:pic>
      <p:pic>
        <p:nvPicPr>
          <p:cNvPr id="7" name="Picture 6">
            <a:extLst>
              <a:ext uri="{FF2B5EF4-FFF2-40B4-BE49-F238E27FC236}">
                <a16:creationId xmlns:a16="http://schemas.microsoft.com/office/drawing/2014/main" id="{A169B5D2-3C03-423E-9708-000400EAA1C4}"/>
              </a:ext>
            </a:extLst>
          </p:cNvPr>
          <p:cNvPicPr>
            <a:picLocks noChangeAspect="1"/>
          </p:cNvPicPr>
          <p:nvPr/>
        </p:nvPicPr>
        <p:blipFill>
          <a:blip r:embed="rId6"/>
          <a:stretch>
            <a:fillRect/>
          </a:stretch>
        </p:blipFill>
        <p:spPr>
          <a:xfrm>
            <a:off x="1717215" y="3765667"/>
            <a:ext cx="3395371" cy="501098"/>
          </a:xfrm>
          <a:prstGeom prst="rect">
            <a:avLst/>
          </a:prstGeom>
        </p:spPr>
      </p:pic>
      <p:pic>
        <p:nvPicPr>
          <p:cNvPr id="8" name="Picture 7">
            <a:extLst>
              <a:ext uri="{FF2B5EF4-FFF2-40B4-BE49-F238E27FC236}">
                <a16:creationId xmlns:a16="http://schemas.microsoft.com/office/drawing/2014/main" id="{793DC6E6-01B9-4456-AF56-26A3FCC7BBF6}"/>
              </a:ext>
            </a:extLst>
          </p:cNvPr>
          <p:cNvPicPr>
            <a:picLocks noChangeAspect="1"/>
          </p:cNvPicPr>
          <p:nvPr/>
        </p:nvPicPr>
        <p:blipFill>
          <a:blip r:embed="rId7"/>
          <a:stretch>
            <a:fillRect/>
          </a:stretch>
        </p:blipFill>
        <p:spPr>
          <a:xfrm>
            <a:off x="9589000" y="2520162"/>
            <a:ext cx="869400" cy="1434865"/>
          </a:xfrm>
          <a:prstGeom prst="rect">
            <a:avLst/>
          </a:prstGeom>
        </p:spPr>
      </p:pic>
      <p:pic>
        <p:nvPicPr>
          <p:cNvPr id="9" name="Picture 8">
            <a:extLst>
              <a:ext uri="{FF2B5EF4-FFF2-40B4-BE49-F238E27FC236}">
                <a16:creationId xmlns:a16="http://schemas.microsoft.com/office/drawing/2014/main" id="{434B0DFF-44CB-409C-AD53-15D582F47013}"/>
              </a:ext>
            </a:extLst>
          </p:cNvPr>
          <p:cNvPicPr>
            <a:picLocks noChangeAspect="1"/>
          </p:cNvPicPr>
          <p:nvPr/>
        </p:nvPicPr>
        <p:blipFill>
          <a:blip r:embed="rId8"/>
          <a:stretch>
            <a:fillRect/>
          </a:stretch>
        </p:blipFill>
        <p:spPr>
          <a:xfrm>
            <a:off x="9053631" y="4016216"/>
            <a:ext cx="2212223" cy="365657"/>
          </a:xfrm>
          <a:prstGeom prst="rect">
            <a:avLst/>
          </a:prstGeom>
        </p:spPr>
      </p:pic>
    </p:spTree>
    <p:extLst>
      <p:ext uri="{BB962C8B-B14F-4D97-AF65-F5344CB8AC3E}">
        <p14:creationId xmlns:p14="http://schemas.microsoft.com/office/powerpoint/2010/main" val="189557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1B5E-35B8-40F2-A489-FBC4D08EE0BC}"/>
              </a:ext>
            </a:extLst>
          </p:cNvPr>
          <p:cNvSpPr>
            <a:spLocks noGrp="1"/>
          </p:cNvSpPr>
          <p:nvPr>
            <p:ph type="title"/>
          </p:nvPr>
        </p:nvSpPr>
        <p:spPr>
          <a:xfrm>
            <a:off x="4679003" y="468017"/>
            <a:ext cx="5789579" cy="1325563"/>
          </a:xfrm>
        </p:spPr>
        <p:txBody>
          <a:bodyPr>
            <a:normAutofit fontScale="90000"/>
          </a:bodyPr>
          <a:lstStyle/>
          <a:p>
            <a:r>
              <a:rPr lang="en-US" sz="5400" dirty="0"/>
              <a:t>DeepTarget - Key Contacts</a:t>
            </a:r>
          </a:p>
        </p:txBody>
      </p:sp>
      <p:sp>
        <p:nvSpPr>
          <p:cNvPr id="4" name="Rectangle 1">
            <a:extLst>
              <a:ext uri="{FF2B5EF4-FFF2-40B4-BE49-F238E27FC236}">
                <a16:creationId xmlns:a16="http://schemas.microsoft.com/office/drawing/2014/main" id="{F1D84501-4074-4125-8ABB-C29435172212}"/>
              </a:ext>
            </a:extLst>
          </p:cNvPr>
          <p:cNvSpPr>
            <a:spLocks noChangeArrowheads="1"/>
          </p:cNvSpPr>
          <p:nvPr/>
        </p:nvSpPr>
        <p:spPr bwMode="auto">
          <a:xfrm>
            <a:off x="0" y="-415498"/>
            <a:ext cx="65"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p:cNvSpPr txBox="1"/>
          <p:nvPr/>
        </p:nvSpPr>
        <p:spPr>
          <a:xfrm>
            <a:off x="9942387" y="3740843"/>
            <a:ext cx="1870877" cy="615553"/>
          </a:xfrm>
          <a:prstGeom prst="rect">
            <a:avLst/>
          </a:prstGeom>
          <a:noFill/>
        </p:spPr>
        <p:txBody>
          <a:bodyPr wrap="square" rtlCol="0">
            <a:spAutoFit/>
          </a:bodyPr>
          <a:lstStyle/>
          <a:p>
            <a:r>
              <a:rPr lang="en-US" sz="1400" dirty="0">
                <a:latin typeface="Century Gothic" panose="020B0502020202020204" pitchFamily="34" charset="0"/>
              </a:rPr>
              <a:t>Sara Alavi	 </a:t>
            </a:r>
          </a:p>
          <a:p>
            <a:r>
              <a:rPr lang="en-US" sz="1000" dirty="0">
                <a:latin typeface="Century Gothic" panose="020B0502020202020204" pitchFamily="34" charset="0"/>
              </a:rPr>
              <a:t>Marketing Specialist</a:t>
            </a:r>
          </a:p>
          <a:p>
            <a:r>
              <a:rPr lang="en-US" sz="1000" dirty="0">
                <a:latin typeface="Century Gothic" panose="020B0502020202020204" pitchFamily="34" charset="0"/>
              </a:rPr>
              <a:t>saraa@deeptarget.com</a:t>
            </a:r>
          </a:p>
        </p:txBody>
      </p:sp>
      <p:sp>
        <p:nvSpPr>
          <p:cNvPr id="12" name="TextBox 11"/>
          <p:cNvSpPr txBox="1"/>
          <p:nvPr/>
        </p:nvSpPr>
        <p:spPr>
          <a:xfrm>
            <a:off x="1128986" y="3884571"/>
            <a:ext cx="1664838" cy="615553"/>
          </a:xfrm>
          <a:prstGeom prst="rect">
            <a:avLst/>
          </a:prstGeom>
          <a:noFill/>
        </p:spPr>
        <p:txBody>
          <a:bodyPr wrap="square" rtlCol="0">
            <a:spAutoFit/>
          </a:bodyPr>
          <a:lstStyle/>
          <a:p>
            <a:r>
              <a:rPr lang="en-US" sz="1400" dirty="0">
                <a:latin typeface="Century Gothic" panose="020B0502020202020204" pitchFamily="34" charset="0"/>
              </a:rPr>
              <a:t>Jill Homan	 </a:t>
            </a:r>
          </a:p>
          <a:p>
            <a:r>
              <a:rPr lang="en-US" sz="1000" dirty="0">
                <a:latin typeface="Century Gothic" panose="020B0502020202020204" pitchFamily="34" charset="0"/>
              </a:rPr>
              <a:t>President</a:t>
            </a:r>
          </a:p>
          <a:p>
            <a:r>
              <a:rPr lang="en-US" sz="1000" dirty="0">
                <a:latin typeface="Century Gothic" panose="020B0502020202020204" pitchFamily="34" charset="0"/>
              </a:rPr>
              <a:t>jill@deeptarget.com</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5" y="263547"/>
            <a:ext cx="3200400" cy="1224153"/>
          </a:xfrm>
          <a:prstGeom prst="rect">
            <a:avLst/>
          </a:prstGeom>
        </p:spPr>
      </p:pic>
      <p:pic>
        <p:nvPicPr>
          <p:cNvPr id="3" name="Picture 2"/>
          <p:cNvPicPr>
            <a:picLocks noChangeAspect="1"/>
          </p:cNvPicPr>
          <p:nvPr/>
        </p:nvPicPr>
        <p:blipFill>
          <a:blip r:embed="rId4"/>
          <a:stretch>
            <a:fillRect/>
          </a:stretch>
        </p:blipFill>
        <p:spPr>
          <a:xfrm>
            <a:off x="1078769" y="2309995"/>
            <a:ext cx="1430852" cy="143085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5553199" y="2252420"/>
            <a:ext cx="1430851" cy="143085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553198" y="3807626"/>
            <a:ext cx="1796638" cy="769441"/>
          </a:xfrm>
          <a:prstGeom prst="rect">
            <a:avLst/>
          </a:prstGeom>
          <a:noFill/>
        </p:spPr>
        <p:txBody>
          <a:bodyPr wrap="square" rtlCol="0">
            <a:spAutoFit/>
          </a:bodyPr>
          <a:lstStyle/>
          <a:p>
            <a:r>
              <a:rPr lang="en-US" sz="1400" dirty="0">
                <a:latin typeface="Century Gothic" panose="020B0502020202020204" pitchFamily="34" charset="0"/>
              </a:rPr>
              <a:t>Helen Triplett </a:t>
            </a:r>
          </a:p>
          <a:p>
            <a:r>
              <a:rPr lang="en-US" sz="1000" dirty="0">
                <a:latin typeface="Century Gothic" panose="020B0502020202020204" pitchFamily="34" charset="0"/>
              </a:rPr>
              <a:t>Director – Implementation &amp; Customer Support</a:t>
            </a:r>
          </a:p>
          <a:p>
            <a:r>
              <a:rPr lang="en-US" sz="1000" dirty="0">
                <a:latin typeface="Century Gothic" panose="020B0502020202020204" pitchFamily="34" charset="0"/>
              </a:rPr>
              <a:t>helen@deeptarget.com</a:t>
            </a:r>
          </a:p>
        </p:txBody>
      </p:sp>
      <p:pic>
        <p:nvPicPr>
          <p:cNvPr id="7" name="Picture 6"/>
          <p:cNvPicPr>
            <a:picLocks noChangeAspect="1"/>
          </p:cNvPicPr>
          <p:nvPr/>
        </p:nvPicPr>
        <p:blipFill>
          <a:blip r:embed="rId6"/>
          <a:stretch>
            <a:fillRect/>
          </a:stretch>
        </p:blipFill>
        <p:spPr>
          <a:xfrm>
            <a:off x="9847475" y="2309994"/>
            <a:ext cx="1430849" cy="1430849"/>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CEE25C70-E7C0-4610-A919-4E4B944ACA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416" y="2309995"/>
            <a:ext cx="1430852" cy="14308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46B5FF7-32D9-4935-9346-EAE56B1D45F8}"/>
              </a:ext>
            </a:extLst>
          </p:cNvPr>
          <p:cNvSpPr txBox="1"/>
          <p:nvPr/>
        </p:nvSpPr>
        <p:spPr>
          <a:xfrm>
            <a:off x="3153826" y="3868645"/>
            <a:ext cx="2180174" cy="769441"/>
          </a:xfrm>
          <a:prstGeom prst="rect">
            <a:avLst/>
          </a:prstGeom>
          <a:noFill/>
        </p:spPr>
        <p:txBody>
          <a:bodyPr wrap="square" rtlCol="0">
            <a:spAutoFit/>
          </a:bodyPr>
          <a:lstStyle/>
          <a:p>
            <a:r>
              <a:rPr lang="en-US" sz="1400" dirty="0">
                <a:latin typeface="Century Gothic" panose="020B0502020202020204" pitchFamily="34" charset="0"/>
              </a:rPr>
              <a:t>Ignacio Guerrero</a:t>
            </a:r>
          </a:p>
          <a:p>
            <a:r>
              <a:rPr lang="en-US" sz="1000" dirty="0">
                <a:latin typeface="Century Gothic" panose="020B0502020202020204" pitchFamily="34" charset="0"/>
              </a:rPr>
              <a:t>Executive Vice President, Products</a:t>
            </a:r>
          </a:p>
          <a:p>
            <a:r>
              <a:rPr lang="en-US" sz="1000" dirty="0">
                <a:latin typeface="Century Gothic" panose="020B0502020202020204" pitchFamily="34" charset="0"/>
              </a:rPr>
              <a:t>Ignacio@deeptarget.com</a:t>
            </a:r>
          </a:p>
        </p:txBody>
      </p:sp>
      <p:pic>
        <p:nvPicPr>
          <p:cNvPr id="1028" name="Picture 4">
            <a:extLst>
              <a:ext uri="{FF2B5EF4-FFF2-40B4-BE49-F238E27FC236}">
                <a16:creationId xmlns:a16="http://schemas.microsoft.com/office/drawing/2014/main" id="{339CDBFB-CB53-4F7C-AA73-CABE947522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5740" y="2252420"/>
            <a:ext cx="1430850" cy="14308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C8ABF94-D491-44ED-9FB3-611A70A0287E}"/>
              </a:ext>
            </a:extLst>
          </p:cNvPr>
          <p:cNvSpPr txBox="1"/>
          <p:nvPr/>
        </p:nvSpPr>
        <p:spPr>
          <a:xfrm>
            <a:off x="7785740" y="3721684"/>
            <a:ext cx="1870877" cy="923330"/>
          </a:xfrm>
          <a:prstGeom prst="rect">
            <a:avLst/>
          </a:prstGeom>
          <a:noFill/>
        </p:spPr>
        <p:txBody>
          <a:bodyPr wrap="square" rtlCol="0">
            <a:spAutoFit/>
          </a:bodyPr>
          <a:lstStyle/>
          <a:p>
            <a:r>
              <a:rPr lang="en-US" sz="1400" dirty="0">
                <a:latin typeface="Century Gothic" panose="020B0502020202020204" pitchFamily="34" charset="0"/>
              </a:rPr>
              <a:t>Sagar Khashu </a:t>
            </a:r>
          </a:p>
          <a:p>
            <a:r>
              <a:rPr lang="en-US" sz="1000" dirty="0">
                <a:latin typeface="Century Gothic" panose="020B0502020202020204" pitchFamily="34" charset="0"/>
              </a:rPr>
              <a:t>Data Scientist and  Implementation/ Customer Success</a:t>
            </a:r>
          </a:p>
          <a:p>
            <a:r>
              <a:rPr lang="en-US" sz="1000" dirty="0">
                <a:latin typeface="Century Gothic" panose="020B0502020202020204" pitchFamily="34" charset="0"/>
              </a:rPr>
              <a:t>sagar@deeptarget.com</a:t>
            </a:r>
          </a:p>
        </p:txBody>
      </p:sp>
    </p:spTree>
    <p:extLst>
      <p:ext uri="{BB962C8B-B14F-4D97-AF65-F5344CB8AC3E}">
        <p14:creationId xmlns:p14="http://schemas.microsoft.com/office/powerpoint/2010/main" val="112256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DBDE-A7EB-4282-8436-F708D5BA2A4D}"/>
              </a:ext>
            </a:extLst>
          </p:cNvPr>
          <p:cNvSpPr>
            <a:spLocks noGrp="1"/>
          </p:cNvSpPr>
          <p:nvPr>
            <p:ph type="title"/>
          </p:nvPr>
        </p:nvSpPr>
        <p:spPr/>
        <p:txBody>
          <a:bodyPr/>
          <a:lstStyle/>
          <a:p>
            <a:r>
              <a:rPr lang="en-US" dirty="0"/>
              <a:t>Across All Channels</a:t>
            </a:r>
          </a:p>
        </p:txBody>
      </p:sp>
      <p:sp>
        <p:nvSpPr>
          <p:cNvPr id="3" name="Content Placeholder 2">
            <a:extLst>
              <a:ext uri="{FF2B5EF4-FFF2-40B4-BE49-F238E27FC236}">
                <a16:creationId xmlns:a16="http://schemas.microsoft.com/office/drawing/2014/main" id="{754CF121-4A78-486D-A287-4A8FD04F4991}"/>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2158A2DE-103A-462A-90E7-6BC208EDA3B3}"/>
              </a:ext>
            </a:extLst>
          </p:cNvPr>
          <p:cNvPicPr>
            <a:picLocks noChangeAspect="1"/>
          </p:cNvPicPr>
          <p:nvPr/>
        </p:nvPicPr>
        <p:blipFill>
          <a:blip r:embed="rId3"/>
          <a:stretch>
            <a:fillRect/>
          </a:stretch>
        </p:blipFill>
        <p:spPr>
          <a:xfrm>
            <a:off x="838695" y="1387185"/>
            <a:ext cx="5800344" cy="2667538"/>
          </a:xfrm>
          <a:prstGeom prst="rect">
            <a:avLst/>
          </a:prstGeom>
        </p:spPr>
      </p:pic>
      <p:pic>
        <p:nvPicPr>
          <p:cNvPr id="7" name="Picture 6">
            <a:extLst>
              <a:ext uri="{FF2B5EF4-FFF2-40B4-BE49-F238E27FC236}">
                <a16:creationId xmlns:a16="http://schemas.microsoft.com/office/drawing/2014/main" id="{DCC38A05-9E5E-44DC-A1C5-EC6489915247}"/>
              </a:ext>
            </a:extLst>
          </p:cNvPr>
          <p:cNvPicPr>
            <a:picLocks noChangeAspect="1"/>
          </p:cNvPicPr>
          <p:nvPr/>
        </p:nvPicPr>
        <p:blipFill>
          <a:blip r:embed="rId4"/>
          <a:stretch>
            <a:fillRect/>
          </a:stretch>
        </p:blipFill>
        <p:spPr>
          <a:xfrm>
            <a:off x="3924287" y="3699657"/>
            <a:ext cx="3527302" cy="3204380"/>
          </a:xfrm>
          <a:prstGeom prst="rect">
            <a:avLst/>
          </a:prstGeom>
        </p:spPr>
      </p:pic>
      <p:pic>
        <p:nvPicPr>
          <p:cNvPr id="6" name="Picture 5">
            <a:extLst>
              <a:ext uri="{FF2B5EF4-FFF2-40B4-BE49-F238E27FC236}">
                <a16:creationId xmlns:a16="http://schemas.microsoft.com/office/drawing/2014/main" id="{9DBFC4E3-446A-4956-BD8E-00F34F92EAFE}"/>
              </a:ext>
            </a:extLst>
          </p:cNvPr>
          <p:cNvPicPr>
            <a:picLocks noChangeAspect="1"/>
          </p:cNvPicPr>
          <p:nvPr/>
        </p:nvPicPr>
        <p:blipFill>
          <a:blip r:embed="rId5"/>
          <a:stretch>
            <a:fillRect/>
          </a:stretch>
        </p:blipFill>
        <p:spPr>
          <a:xfrm>
            <a:off x="6942053" y="234803"/>
            <a:ext cx="4368878" cy="3204379"/>
          </a:xfrm>
          <a:prstGeom prst="rect">
            <a:avLst/>
          </a:prstGeom>
        </p:spPr>
      </p:pic>
      <p:pic>
        <p:nvPicPr>
          <p:cNvPr id="8" name="Picture 7">
            <a:extLst>
              <a:ext uri="{FF2B5EF4-FFF2-40B4-BE49-F238E27FC236}">
                <a16:creationId xmlns:a16="http://schemas.microsoft.com/office/drawing/2014/main" id="{C73C8329-F1A3-4895-A57B-BDA52262996E}"/>
              </a:ext>
            </a:extLst>
          </p:cNvPr>
          <p:cNvPicPr>
            <a:picLocks noChangeAspect="1"/>
          </p:cNvPicPr>
          <p:nvPr/>
        </p:nvPicPr>
        <p:blipFill>
          <a:blip r:embed="rId6"/>
          <a:stretch>
            <a:fillRect/>
          </a:stretch>
        </p:blipFill>
        <p:spPr>
          <a:xfrm>
            <a:off x="8689002" y="4179585"/>
            <a:ext cx="1849053" cy="3051693"/>
          </a:xfrm>
          <a:prstGeom prst="rect">
            <a:avLst/>
          </a:prstGeom>
        </p:spPr>
      </p:pic>
      <p:pic>
        <p:nvPicPr>
          <p:cNvPr id="10" name="Picture 9">
            <a:extLst>
              <a:ext uri="{FF2B5EF4-FFF2-40B4-BE49-F238E27FC236}">
                <a16:creationId xmlns:a16="http://schemas.microsoft.com/office/drawing/2014/main" id="{47566E46-FC5B-45B9-87DA-EC1BD41BB998}"/>
              </a:ext>
            </a:extLst>
          </p:cNvPr>
          <p:cNvPicPr>
            <a:picLocks noChangeAspect="1"/>
          </p:cNvPicPr>
          <p:nvPr/>
        </p:nvPicPr>
        <p:blipFill>
          <a:blip r:embed="rId7"/>
          <a:stretch>
            <a:fillRect/>
          </a:stretch>
        </p:blipFill>
        <p:spPr>
          <a:xfrm>
            <a:off x="7557175" y="3499798"/>
            <a:ext cx="4112708" cy="679787"/>
          </a:xfrm>
          <a:prstGeom prst="rect">
            <a:avLst/>
          </a:prstGeom>
        </p:spPr>
      </p:pic>
    </p:spTree>
    <p:extLst>
      <p:ext uri="{BB962C8B-B14F-4D97-AF65-F5344CB8AC3E}">
        <p14:creationId xmlns:p14="http://schemas.microsoft.com/office/powerpoint/2010/main" val="334732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A300AD-D24F-47B3-A30E-9EE2B365117F}"/>
              </a:ext>
            </a:extLst>
          </p:cNvPr>
          <p:cNvPicPr>
            <a:picLocks noChangeAspect="1"/>
          </p:cNvPicPr>
          <p:nvPr/>
        </p:nvPicPr>
        <p:blipFill>
          <a:blip r:embed="rId3"/>
          <a:stretch>
            <a:fillRect/>
          </a:stretch>
        </p:blipFill>
        <p:spPr>
          <a:xfrm>
            <a:off x="216596" y="1467290"/>
            <a:ext cx="6779627" cy="3969129"/>
          </a:xfrm>
          <a:prstGeom prst="rect">
            <a:avLst/>
          </a:prstGeom>
          <a:ln>
            <a:solidFill>
              <a:schemeClr val="accent1"/>
            </a:solidFill>
          </a:ln>
        </p:spPr>
      </p:pic>
      <p:pic>
        <p:nvPicPr>
          <p:cNvPr id="5" name="Picture 4">
            <a:extLst>
              <a:ext uri="{FF2B5EF4-FFF2-40B4-BE49-F238E27FC236}">
                <a16:creationId xmlns:a16="http://schemas.microsoft.com/office/drawing/2014/main" id="{D62891E8-11D9-4E19-B5A7-19F885D73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874" y="1201479"/>
            <a:ext cx="3794121" cy="471724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11">
            <a:extLst>
              <a:ext uri="{FF2B5EF4-FFF2-40B4-BE49-F238E27FC236}">
                <a16:creationId xmlns:a16="http://schemas.microsoft.com/office/drawing/2014/main" id="{4F0A2B00-C308-4564-A72B-AFBCD3DB2AC0}"/>
              </a:ext>
            </a:extLst>
          </p:cNvPr>
          <p:cNvPicPr>
            <a:picLocks noChangeAspect="1"/>
          </p:cNvPicPr>
          <p:nvPr/>
        </p:nvPicPr>
        <p:blipFill>
          <a:blip r:embed="rId5"/>
          <a:stretch>
            <a:fillRect/>
          </a:stretch>
        </p:blipFill>
        <p:spPr>
          <a:xfrm>
            <a:off x="1738760" y="1764121"/>
            <a:ext cx="5147293" cy="2010437"/>
          </a:xfrm>
          <a:prstGeom prst="rect">
            <a:avLst/>
          </a:prstGeom>
        </p:spPr>
      </p:pic>
      <p:pic>
        <p:nvPicPr>
          <p:cNvPr id="13" name="Picture 12">
            <a:extLst>
              <a:ext uri="{FF2B5EF4-FFF2-40B4-BE49-F238E27FC236}">
                <a16:creationId xmlns:a16="http://schemas.microsoft.com/office/drawing/2014/main" id="{88F65C68-2B70-4054-A58B-67CDE530202F}"/>
              </a:ext>
            </a:extLst>
          </p:cNvPr>
          <p:cNvPicPr>
            <a:picLocks noChangeAspect="1"/>
          </p:cNvPicPr>
          <p:nvPr/>
        </p:nvPicPr>
        <p:blipFill rotWithShape="1">
          <a:blip r:embed="rId6"/>
          <a:srcRect l="28551"/>
          <a:stretch/>
        </p:blipFill>
        <p:spPr>
          <a:xfrm rot="555562">
            <a:off x="5672960" y="3976411"/>
            <a:ext cx="2341126" cy="2403284"/>
          </a:xfrm>
          <a:prstGeom prst="rect">
            <a:avLst/>
          </a:prstGeom>
          <a:ln w="38100">
            <a:solidFill>
              <a:srgbClr val="C00000"/>
            </a:solidFill>
          </a:ln>
        </p:spPr>
      </p:pic>
      <p:pic>
        <p:nvPicPr>
          <p:cNvPr id="15" name="Picture 14">
            <a:extLst>
              <a:ext uri="{FF2B5EF4-FFF2-40B4-BE49-F238E27FC236}">
                <a16:creationId xmlns:a16="http://schemas.microsoft.com/office/drawing/2014/main" id="{4EB3324D-AF29-418C-B00F-3E1EAEEF6728}"/>
              </a:ext>
            </a:extLst>
          </p:cNvPr>
          <p:cNvPicPr>
            <a:picLocks noChangeAspect="1"/>
          </p:cNvPicPr>
          <p:nvPr/>
        </p:nvPicPr>
        <p:blipFill rotWithShape="1">
          <a:blip r:embed="rId7"/>
          <a:srcRect t="19647" b="40536"/>
          <a:stretch/>
        </p:blipFill>
        <p:spPr>
          <a:xfrm>
            <a:off x="8156874" y="2668932"/>
            <a:ext cx="2645477" cy="956931"/>
          </a:xfrm>
          <a:prstGeom prst="rect">
            <a:avLst/>
          </a:prstGeom>
        </p:spPr>
      </p:pic>
      <p:pic>
        <p:nvPicPr>
          <p:cNvPr id="16" name="Picture 15">
            <a:extLst>
              <a:ext uri="{FF2B5EF4-FFF2-40B4-BE49-F238E27FC236}">
                <a16:creationId xmlns:a16="http://schemas.microsoft.com/office/drawing/2014/main" id="{D06689EF-82B4-4666-A068-BEE1944F0259}"/>
              </a:ext>
            </a:extLst>
          </p:cNvPr>
          <p:cNvPicPr>
            <a:picLocks noChangeAspect="1"/>
          </p:cNvPicPr>
          <p:nvPr/>
        </p:nvPicPr>
        <p:blipFill rotWithShape="1">
          <a:blip r:embed="rId6"/>
          <a:srcRect l="2591" t="3275" r="73721" b="67525"/>
          <a:stretch/>
        </p:blipFill>
        <p:spPr>
          <a:xfrm>
            <a:off x="8601738" y="1233374"/>
            <a:ext cx="1020725" cy="922848"/>
          </a:xfrm>
          <a:prstGeom prst="rect">
            <a:avLst/>
          </a:prstGeom>
        </p:spPr>
      </p:pic>
      <p:sp>
        <p:nvSpPr>
          <p:cNvPr id="8" name="Title 1">
            <a:extLst>
              <a:ext uri="{FF2B5EF4-FFF2-40B4-BE49-F238E27FC236}">
                <a16:creationId xmlns:a16="http://schemas.microsoft.com/office/drawing/2014/main" id="{015BB7B4-84C4-4D41-BAF1-3AEF3E42EFE2}"/>
              </a:ext>
            </a:extLst>
          </p:cNvPr>
          <p:cNvSpPr>
            <a:spLocks noGrp="1"/>
          </p:cNvSpPr>
          <p:nvPr>
            <p:ph type="title"/>
          </p:nvPr>
        </p:nvSpPr>
        <p:spPr>
          <a:xfrm>
            <a:off x="3523129" y="89434"/>
            <a:ext cx="8148918" cy="1143000"/>
          </a:xfrm>
        </p:spPr>
        <p:txBody>
          <a:bodyPr>
            <a:normAutofit/>
          </a:bodyPr>
          <a:lstStyle/>
          <a:p>
            <a:r>
              <a:rPr lang="en-US" sz="3600" dirty="0"/>
              <a:t>Seamless Channel Experience</a:t>
            </a:r>
          </a:p>
        </p:txBody>
      </p:sp>
    </p:spTree>
    <p:extLst>
      <p:ext uri="{BB962C8B-B14F-4D97-AF65-F5344CB8AC3E}">
        <p14:creationId xmlns:p14="http://schemas.microsoft.com/office/powerpoint/2010/main" val="1096754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8F49-D13A-4DF6-AC54-77B90284FB45}"/>
              </a:ext>
            </a:extLst>
          </p:cNvPr>
          <p:cNvSpPr>
            <a:spLocks noGrp="1"/>
          </p:cNvSpPr>
          <p:nvPr>
            <p:ph type="title"/>
          </p:nvPr>
        </p:nvSpPr>
        <p:spPr>
          <a:xfrm>
            <a:off x="4066308" y="0"/>
            <a:ext cx="8125691" cy="1325563"/>
          </a:xfrm>
        </p:spPr>
        <p:txBody>
          <a:bodyPr>
            <a:normAutofit fontScale="90000"/>
          </a:bodyPr>
          <a:lstStyle/>
          <a:p>
            <a:pPr algn="ctr"/>
            <a:r>
              <a:rPr lang="en-US" sz="3200" dirty="0"/>
              <a:t>Cross Channel Relevance Boosts Results: 965 credit cards opened – with 311 in October!   </a:t>
            </a:r>
          </a:p>
        </p:txBody>
      </p:sp>
      <p:pic>
        <p:nvPicPr>
          <p:cNvPr id="4" name="Content Placeholder 3">
            <a:extLst>
              <a:ext uri="{FF2B5EF4-FFF2-40B4-BE49-F238E27FC236}">
                <a16:creationId xmlns:a16="http://schemas.microsoft.com/office/drawing/2014/main" id="{0FFAC2A4-1156-479B-A5EF-48D0746657A7}"/>
              </a:ext>
            </a:extLst>
          </p:cNvPr>
          <p:cNvPicPr>
            <a:picLocks noGrp="1" noChangeAspect="1"/>
          </p:cNvPicPr>
          <p:nvPr>
            <p:ph idx="1"/>
          </p:nvPr>
        </p:nvPicPr>
        <p:blipFill>
          <a:blip r:embed="rId3"/>
          <a:stretch>
            <a:fillRect/>
          </a:stretch>
        </p:blipFill>
        <p:spPr>
          <a:xfrm>
            <a:off x="854600" y="1518499"/>
            <a:ext cx="10482800" cy="4518764"/>
          </a:xfrm>
          <a:prstGeom prst="rect">
            <a:avLst/>
          </a:prstGeom>
        </p:spPr>
      </p:pic>
    </p:spTree>
    <p:extLst>
      <p:ext uri="{BB962C8B-B14F-4D97-AF65-F5344CB8AC3E}">
        <p14:creationId xmlns:p14="http://schemas.microsoft.com/office/powerpoint/2010/main" val="3457159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36BDBF-2636-4476-BC26-4E8A2ADFAA35}"/>
              </a:ext>
            </a:extLst>
          </p:cNvPr>
          <p:cNvPicPr>
            <a:picLocks noChangeAspect="1"/>
          </p:cNvPicPr>
          <p:nvPr/>
        </p:nvPicPr>
        <p:blipFill>
          <a:blip r:embed="rId3"/>
          <a:stretch>
            <a:fillRect/>
          </a:stretch>
        </p:blipFill>
        <p:spPr>
          <a:xfrm>
            <a:off x="1268297" y="1310180"/>
            <a:ext cx="9288868" cy="4658270"/>
          </a:xfrm>
          <a:prstGeom prst="rect">
            <a:avLst/>
          </a:prstGeom>
          <a:ln w="25400">
            <a:solidFill>
              <a:schemeClr val="accent1"/>
            </a:solidFill>
          </a:ln>
          <a:effectLst>
            <a:softEdge rad="0"/>
          </a:effectLst>
        </p:spPr>
      </p:pic>
      <p:sp>
        <p:nvSpPr>
          <p:cNvPr id="4" name="Title 1">
            <a:extLst>
              <a:ext uri="{FF2B5EF4-FFF2-40B4-BE49-F238E27FC236}">
                <a16:creationId xmlns:a16="http://schemas.microsoft.com/office/drawing/2014/main" id="{98A97786-2B89-4EFE-B1CB-01841448A688}"/>
              </a:ext>
            </a:extLst>
          </p:cNvPr>
          <p:cNvSpPr txBox="1">
            <a:spLocks/>
          </p:cNvSpPr>
          <p:nvPr/>
        </p:nvSpPr>
        <p:spPr>
          <a:xfrm>
            <a:off x="2967877" y="162303"/>
            <a:ext cx="9224123" cy="1325563"/>
          </a:xfrm>
          <a:prstGeom prst="rect">
            <a:avLst/>
          </a:prstGeom>
        </p:spPr>
        <p:txBody>
          <a:bodyPr/>
          <a:lstStyle>
            <a:lvl1pPr algn="r" defTabSz="914400" rtl="0" eaLnBrk="1" latinLnBrk="0" hangingPunct="1">
              <a:lnSpc>
                <a:spcPct val="90000"/>
              </a:lnSpc>
              <a:spcBef>
                <a:spcPct val="0"/>
              </a:spcBef>
              <a:buNone/>
              <a:defRPr lang="en-US" sz="4400" b="1" kern="1200" spc="300" dirty="0">
                <a:solidFill>
                  <a:srgbClr val="CCD163"/>
                </a:solidFill>
                <a:latin typeface="Century Gothic" panose="020B0502020202020204" pitchFamily="34" charset="0"/>
                <a:ea typeface="+mj-ea"/>
                <a:cs typeface="+mj-cs"/>
              </a:defRPr>
            </a:lvl1pPr>
          </a:lstStyle>
          <a:p>
            <a:r>
              <a:rPr lang="en-US" sz="2800" dirty="0"/>
              <a:t>DeepTarget Administration:  Campaign Management and Performance Analytics</a:t>
            </a:r>
          </a:p>
        </p:txBody>
      </p:sp>
    </p:spTree>
    <p:extLst>
      <p:ext uri="{BB962C8B-B14F-4D97-AF65-F5344CB8AC3E}">
        <p14:creationId xmlns:p14="http://schemas.microsoft.com/office/powerpoint/2010/main" val="1939840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preview">
            <a:extLst>
              <a:ext uri="{FF2B5EF4-FFF2-40B4-BE49-F238E27FC236}">
                <a16:creationId xmlns:a16="http://schemas.microsoft.com/office/drawing/2014/main" id="{848E5711-2D7F-4143-A4B3-43B317E0F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660" y="1662979"/>
            <a:ext cx="8629650" cy="3933825"/>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606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preview">
            <a:extLst>
              <a:ext uri="{FF2B5EF4-FFF2-40B4-BE49-F238E27FC236}">
                <a16:creationId xmlns:a16="http://schemas.microsoft.com/office/drawing/2014/main" id="{9C81DDDF-61C0-4F91-90E4-CF073C186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127" y="1517038"/>
            <a:ext cx="8877300" cy="447675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676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preview">
            <a:extLst>
              <a:ext uri="{FF2B5EF4-FFF2-40B4-BE49-F238E27FC236}">
                <a16:creationId xmlns:a16="http://schemas.microsoft.com/office/drawing/2014/main" id="{4F12DC05-9BD8-43F1-99A9-8F4C44E7F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9" y="1510822"/>
            <a:ext cx="8766030" cy="4437541"/>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755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9E6AAA-3B53-4651-B974-46891D852F30}"/>
              </a:ext>
            </a:extLst>
          </p:cNvPr>
          <p:cNvPicPr>
            <a:picLocks noChangeAspect="1"/>
          </p:cNvPicPr>
          <p:nvPr/>
        </p:nvPicPr>
        <p:blipFill>
          <a:blip r:embed="rId3"/>
          <a:stretch>
            <a:fillRect/>
          </a:stretch>
        </p:blipFill>
        <p:spPr>
          <a:xfrm>
            <a:off x="1390650" y="1382201"/>
            <a:ext cx="8944841" cy="4318511"/>
          </a:xfrm>
          <a:prstGeom prst="rect">
            <a:avLst/>
          </a:prstGeom>
          <a:ln w="25400">
            <a:solidFill>
              <a:schemeClr val="accent1"/>
            </a:solidFill>
          </a:ln>
        </p:spPr>
      </p:pic>
    </p:spTree>
    <p:extLst>
      <p:ext uri="{BB962C8B-B14F-4D97-AF65-F5344CB8AC3E}">
        <p14:creationId xmlns:p14="http://schemas.microsoft.com/office/powerpoint/2010/main" val="1714647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a:extLst>
              <a:ext uri="{FF2B5EF4-FFF2-40B4-BE49-F238E27FC236}">
                <a16:creationId xmlns:a16="http://schemas.microsoft.com/office/drawing/2014/main" id="{189E1824-5F88-40CB-B827-1E3D78999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081088"/>
            <a:ext cx="9277350" cy="4695825"/>
          </a:xfrm>
          <a:prstGeom prst="rect">
            <a:avLst/>
          </a:prstGeom>
          <a:solidFill>
            <a:schemeClr val="bg1"/>
          </a:solidFill>
          <a:ln w="25400">
            <a:solidFill>
              <a:schemeClr val="accent1"/>
            </a:solidFill>
          </a:ln>
        </p:spPr>
      </p:pic>
    </p:spTree>
    <p:extLst>
      <p:ext uri="{BB962C8B-B14F-4D97-AF65-F5344CB8AC3E}">
        <p14:creationId xmlns:p14="http://schemas.microsoft.com/office/powerpoint/2010/main" val="3265329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93EE5-425F-4265-90B4-C49700DE18EE}"/>
              </a:ext>
            </a:extLst>
          </p:cNvPr>
          <p:cNvSpPr>
            <a:spLocks noGrp="1"/>
          </p:cNvSpPr>
          <p:nvPr>
            <p:ph type="title"/>
          </p:nvPr>
        </p:nvSpPr>
        <p:spPr>
          <a:xfrm>
            <a:off x="7055013" y="447473"/>
            <a:ext cx="4813900" cy="2542615"/>
          </a:xfrm>
        </p:spPr>
        <p:txBody>
          <a:bodyPr>
            <a:normAutofit/>
          </a:bodyPr>
          <a:lstStyle/>
          <a:p>
            <a:r>
              <a:rPr lang="en-US" dirty="0"/>
              <a:t>Product Demo – DeepTarget Administrative Environment</a:t>
            </a:r>
            <a:endParaRPr lang="en-US" sz="2200" dirty="0"/>
          </a:p>
        </p:txBody>
      </p:sp>
      <p:pic>
        <p:nvPicPr>
          <p:cNvPr id="4" name="Picture 3">
            <a:extLst>
              <a:ext uri="{FF2B5EF4-FFF2-40B4-BE49-F238E27FC236}">
                <a16:creationId xmlns:a16="http://schemas.microsoft.com/office/drawing/2014/main" id="{1F7C1807-40DF-4E44-8D55-E9541827702D}"/>
              </a:ext>
            </a:extLst>
          </p:cNvPr>
          <p:cNvPicPr>
            <a:picLocks noChangeAspect="1"/>
          </p:cNvPicPr>
          <p:nvPr/>
        </p:nvPicPr>
        <p:blipFill>
          <a:blip r:embed="rId3"/>
          <a:stretch>
            <a:fillRect/>
          </a:stretch>
        </p:blipFill>
        <p:spPr>
          <a:xfrm rot="20339239">
            <a:off x="788925" y="1183476"/>
            <a:ext cx="6164256" cy="3091310"/>
          </a:xfrm>
          <a:prstGeom prst="rect">
            <a:avLst/>
          </a:prstGeom>
          <a:ln w="25400">
            <a:solidFill>
              <a:schemeClr val="accent1"/>
            </a:solidFill>
          </a:ln>
          <a:effectLst>
            <a:softEdge rad="0"/>
          </a:effectLst>
          <a:scene3d>
            <a:camera prst="orthographicFront"/>
            <a:lightRig rig="threePt" dir="t"/>
          </a:scene3d>
          <a:sp3d>
            <a:bevelT prst="relaxedInset"/>
          </a:sp3d>
        </p:spPr>
      </p:pic>
      <p:sp>
        <p:nvSpPr>
          <p:cNvPr id="7" name="Title 1">
            <a:extLst>
              <a:ext uri="{FF2B5EF4-FFF2-40B4-BE49-F238E27FC236}">
                <a16:creationId xmlns:a16="http://schemas.microsoft.com/office/drawing/2014/main" id="{1783B107-1AFC-463E-85B9-5B658BF9F46C}"/>
              </a:ext>
            </a:extLst>
          </p:cNvPr>
          <p:cNvSpPr txBox="1">
            <a:spLocks/>
          </p:cNvSpPr>
          <p:nvPr/>
        </p:nvSpPr>
        <p:spPr>
          <a:xfrm>
            <a:off x="2726299" y="4618162"/>
            <a:ext cx="8657428" cy="13180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n-US" dirty="0"/>
              <a:t>Campaign Management and Performance Analytics</a:t>
            </a:r>
            <a:endParaRPr lang="en-US" sz="2200" dirty="0"/>
          </a:p>
        </p:txBody>
      </p:sp>
    </p:spTree>
    <p:extLst>
      <p:ext uri="{BB962C8B-B14F-4D97-AF65-F5344CB8AC3E}">
        <p14:creationId xmlns:p14="http://schemas.microsoft.com/office/powerpoint/2010/main" val="369120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196691-E148-4297-B8E0-02CD8FD3B94C}"/>
              </a:ext>
            </a:extLst>
          </p:cNvPr>
          <p:cNvSpPr>
            <a:spLocks noGrp="1"/>
          </p:cNvSpPr>
          <p:nvPr>
            <p:ph type="title"/>
          </p:nvPr>
        </p:nvSpPr>
        <p:spPr>
          <a:xfrm>
            <a:off x="4448710" y="365125"/>
            <a:ext cx="6905090" cy="1325563"/>
          </a:xfrm>
        </p:spPr>
        <p:txBody>
          <a:bodyPr>
            <a:normAutofit/>
          </a:bodyPr>
          <a:lstStyle/>
          <a:p>
            <a:r>
              <a:rPr lang="en-US" dirty="0"/>
              <a:t>Welcome &amp; Introductions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496" y="2524124"/>
            <a:ext cx="3657600" cy="1399033"/>
          </a:xfrm>
          <a:prstGeom prst="rect">
            <a:avLst/>
          </a:prstGeom>
        </p:spPr>
      </p:pic>
      <p:sp>
        <p:nvSpPr>
          <p:cNvPr id="11" name="TextBox 10"/>
          <p:cNvSpPr txBox="1"/>
          <p:nvPr/>
        </p:nvSpPr>
        <p:spPr>
          <a:xfrm>
            <a:off x="5741904" y="2715808"/>
            <a:ext cx="745098" cy="1015663"/>
          </a:xfrm>
          <a:prstGeom prst="rect">
            <a:avLst/>
          </a:prstGeom>
          <a:noFill/>
        </p:spPr>
        <p:txBody>
          <a:bodyPr wrap="square" rtlCol="0">
            <a:spAutoFit/>
          </a:bodyPr>
          <a:lstStyle/>
          <a:p>
            <a:r>
              <a:rPr lang="en-US" sz="6000" dirty="0">
                <a:solidFill>
                  <a:schemeClr val="bg2">
                    <a:lumMod val="75000"/>
                  </a:schemeClr>
                </a:solidFill>
                <a:latin typeface="Century Gothic" panose="020B0502020202020204" pitchFamily="34" charset="0"/>
              </a:rPr>
              <a:t>&amp;</a:t>
            </a:r>
          </a:p>
        </p:txBody>
      </p:sp>
      <p:pic>
        <p:nvPicPr>
          <p:cNvPr id="12" name="Picture 11">
            <a:extLst>
              <a:ext uri="{FF2B5EF4-FFF2-40B4-BE49-F238E27FC236}">
                <a16:creationId xmlns:a16="http://schemas.microsoft.com/office/drawing/2014/main" id="{1CB81544-3945-495F-971A-7940E4B7E2BD}"/>
              </a:ext>
            </a:extLst>
          </p:cNvPr>
          <p:cNvPicPr>
            <a:picLocks noChangeAspect="1"/>
          </p:cNvPicPr>
          <p:nvPr/>
        </p:nvPicPr>
        <p:blipFill>
          <a:blip r:embed="rId3"/>
          <a:stretch>
            <a:fillRect/>
          </a:stretch>
        </p:blipFill>
        <p:spPr>
          <a:xfrm>
            <a:off x="1492811" y="2816307"/>
            <a:ext cx="3657600" cy="1019104"/>
          </a:xfrm>
          <a:prstGeom prst="rect">
            <a:avLst/>
          </a:prstGeom>
        </p:spPr>
      </p:pic>
    </p:spTree>
    <p:extLst>
      <p:ext uri="{BB962C8B-B14F-4D97-AF65-F5344CB8AC3E}">
        <p14:creationId xmlns:p14="http://schemas.microsoft.com/office/powerpoint/2010/main" val="930644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45E5-BBD0-6841-ADB0-C9D133C5291B}"/>
              </a:ext>
            </a:extLst>
          </p:cNvPr>
          <p:cNvSpPr>
            <a:spLocks noGrp="1"/>
          </p:cNvSpPr>
          <p:nvPr>
            <p:ph type="title"/>
          </p:nvPr>
        </p:nvSpPr>
        <p:spPr>
          <a:xfrm>
            <a:off x="3356043" y="137557"/>
            <a:ext cx="8835956" cy="1325563"/>
          </a:xfrm>
        </p:spPr>
        <p:txBody>
          <a:bodyPr>
            <a:normAutofit/>
          </a:bodyPr>
          <a:lstStyle/>
          <a:p>
            <a:r>
              <a:rPr lang="en-US" sz="4000" dirty="0">
                <a:effectLst>
                  <a:outerShdw blurRad="38100" dist="38100" dir="2700000" algn="tl">
                    <a:srgbClr val="000000">
                      <a:alpha val="43137"/>
                    </a:srgbClr>
                  </a:outerShdw>
                </a:effectLst>
              </a:rPr>
              <a:t>We Do All The Heavy Lifting </a:t>
            </a:r>
          </a:p>
        </p:txBody>
      </p:sp>
      <p:sp>
        <p:nvSpPr>
          <p:cNvPr id="11" name="Content Placeholder 10">
            <a:extLst>
              <a:ext uri="{FF2B5EF4-FFF2-40B4-BE49-F238E27FC236}">
                <a16:creationId xmlns:a16="http://schemas.microsoft.com/office/drawing/2014/main" id="{ADD1C72B-AF68-AC4E-A748-F95BF6490843}"/>
              </a:ext>
            </a:extLst>
          </p:cNvPr>
          <p:cNvSpPr>
            <a:spLocks noGrp="1"/>
          </p:cNvSpPr>
          <p:nvPr>
            <p:ph idx="1"/>
          </p:nvPr>
        </p:nvSpPr>
        <p:spPr>
          <a:xfrm>
            <a:off x="2713434" y="1556469"/>
            <a:ext cx="9059370" cy="4315640"/>
          </a:xfrm>
          <a:gradFill>
            <a:gsLst>
              <a:gs pos="0">
                <a:schemeClr val="accent5">
                  <a:lumMod val="40000"/>
                  <a:lumOff val="60000"/>
                </a:schemeClr>
              </a:gs>
              <a:gs pos="50000">
                <a:schemeClr val="accent1">
                  <a:lumMod val="20000"/>
                  <a:lumOff val="80000"/>
                </a:schemeClr>
              </a:gs>
              <a:gs pos="100000">
                <a:schemeClr val="accent1">
                  <a:tint val="23500"/>
                  <a:satMod val="160000"/>
                </a:schemeClr>
              </a:gs>
            </a:gsLst>
            <a:lin ang="16200000" scaled="1"/>
          </a:gradFill>
          <a:ln>
            <a:noFill/>
          </a:ln>
          <a:effectLst/>
        </p:spPr>
        <p:txBody>
          <a:bodyPr>
            <a:normAutofit fontScale="92500" lnSpcReduction="10000"/>
          </a:bodyPr>
          <a:lstStyle/>
          <a:p>
            <a:pPr marL="0" indent="0" algn="ctr">
              <a:lnSpc>
                <a:spcPct val="150000"/>
              </a:lnSpc>
              <a:spcBef>
                <a:spcPts val="1200"/>
              </a:spcBef>
              <a:spcAft>
                <a:spcPts val="1200"/>
              </a:spcAft>
              <a:buNone/>
            </a:pPr>
            <a:r>
              <a:rPr lang="en-US" sz="2600" b="1" spc="300" dirty="0">
                <a:solidFill>
                  <a:srgbClr val="667DBE"/>
                </a:solidFill>
              </a:rPr>
              <a:t>It’s easy to get started. And keep it going.</a:t>
            </a:r>
          </a:p>
          <a:p>
            <a:pPr lvl="1">
              <a:lnSpc>
                <a:spcPct val="130000"/>
              </a:lnSpc>
              <a:buClr>
                <a:srgbClr val="536695"/>
              </a:buClr>
              <a:buFont typeface="Wingdings" panose="05000000000000000000" pitchFamily="2" charset="2"/>
              <a:buChar char="ü"/>
            </a:pPr>
            <a:r>
              <a:rPr lang="en-US" sz="1900" b="1" spc="300" dirty="0">
                <a:solidFill>
                  <a:srgbClr val="667DBE"/>
                </a:solidFill>
              </a:rPr>
              <a:t>We set the system up for our customers</a:t>
            </a:r>
          </a:p>
          <a:p>
            <a:pPr lvl="1">
              <a:lnSpc>
                <a:spcPct val="130000"/>
              </a:lnSpc>
              <a:buClr>
                <a:srgbClr val="536695"/>
              </a:buClr>
              <a:buFont typeface="Wingdings" panose="05000000000000000000" pitchFamily="2" charset="2"/>
              <a:buChar char="ü"/>
            </a:pPr>
            <a:r>
              <a:rPr lang="en-US" sz="1900" b="1" spc="300" dirty="0">
                <a:solidFill>
                  <a:srgbClr val="667DBE"/>
                </a:solidFill>
              </a:rPr>
              <a:t>We host it.</a:t>
            </a:r>
          </a:p>
          <a:p>
            <a:pPr lvl="1">
              <a:lnSpc>
                <a:spcPct val="130000"/>
              </a:lnSpc>
              <a:buClr>
                <a:srgbClr val="536695"/>
              </a:buClr>
              <a:buFont typeface="Wingdings" panose="05000000000000000000" pitchFamily="2" charset="2"/>
              <a:buChar char="ü"/>
            </a:pPr>
            <a:r>
              <a:rPr lang="en-US" sz="1900" b="1" spc="300" dirty="0">
                <a:solidFill>
                  <a:srgbClr val="667DBE"/>
                </a:solidFill>
              </a:rPr>
              <a:t>We process the data.</a:t>
            </a:r>
          </a:p>
          <a:p>
            <a:pPr lvl="1">
              <a:lnSpc>
                <a:spcPct val="130000"/>
              </a:lnSpc>
              <a:buClr>
                <a:srgbClr val="536695"/>
              </a:buClr>
              <a:buFont typeface="Wingdings" panose="05000000000000000000" pitchFamily="2" charset="2"/>
              <a:buChar char="ü"/>
            </a:pPr>
            <a:r>
              <a:rPr lang="en-US" sz="1900" b="1" spc="300" dirty="0">
                <a:solidFill>
                  <a:srgbClr val="667DBE"/>
                </a:solidFill>
              </a:rPr>
              <a:t>We provide a library of proven, successful ad banners.</a:t>
            </a:r>
          </a:p>
          <a:p>
            <a:pPr lvl="1">
              <a:lnSpc>
                <a:spcPct val="130000"/>
              </a:lnSpc>
              <a:buClr>
                <a:srgbClr val="536695"/>
              </a:buClr>
              <a:buFont typeface="Wingdings" panose="05000000000000000000" pitchFamily="2" charset="2"/>
              <a:buChar char="ü"/>
            </a:pPr>
            <a:r>
              <a:rPr lang="en-US" sz="1900" b="1" spc="300" dirty="0">
                <a:solidFill>
                  <a:srgbClr val="667DBE"/>
                </a:solidFill>
              </a:rPr>
              <a:t>We provide initial messaging.</a:t>
            </a:r>
          </a:p>
          <a:p>
            <a:pPr lvl="1">
              <a:lnSpc>
                <a:spcPct val="130000"/>
              </a:lnSpc>
              <a:buClr>
                <a:srgbClr val="536695"/>
              </a:buClr>
              <a:buFont typeface="Wingdings" panose="05000000000000000000" pitchFamily="2" charset="2"/>
              <a:buChar char="ü"/>
            </a:pPr>
            <a:r>
              <a:rPr lang="en-US" sz="1900" b="1" spc="300" dirty="0">
                <a:solidFill>
                  <a:srgbClr val="667DBE"/>
                </a:solidFill>
              </a:rPr>
              <a:t>We provide initial data rules to target customers.</a:t>
            </a:r>
          </a:p>
          <a:p>
            <a:pPr lvl="1">
              <a:lnSpc>
                <a:spcPct val="130000"/>
              </a:lnSpc>
              <a:buClr>
                <a:srgbClr val="536695"/>
              </a:buClr>
              <a:buFont typeface="Wingdings" panose="05000000000000000000" pitchFamily="2" charset="2"/>
              <a:buChar char="ü"/>
            </a:pPr>
            <a:r>
              <a:rPr lang="en-US" sz="1900" b="1" spc="300" dirty="0">
                <a:solidFill>
                  <a:srgbClr val="667DBE"/>
                </a:solidFill>
              </a:rPr>
              <a:t>We provide the stats and reports to prove that their marketing is working.</a:t>
            </a:r>
          </a:p>
          <a:p>
            <a:pPr lvl="1">
              <a:lnSpc>
                <a:spcPct val="130000"/>
              </a:lnSpc>
              <a:buClr>
                <a:srgbClr val="536695"/>
              </a:buClr>
              <a:buFont typeface="Wingdings" panose="05000000000000000000" pitchFamily="2" charset="2"/>
              <a:buChar char="ü"/>
            </a:pPr>
            <a:r>
              <a:rPr lang="en-US" sz="1900" b="1" spc="300" dirty="0">
                <a:solidFill>
                  <a:srgbClr val="667DBE"/>
                </a:solidFill>
              </a:rPr>
              <a:t>We show how they perform versus the competition.</a:t>
            </a:r>
          </a:p>
        </p:txBody>
      </p:sp>
      <p:grpSp>
        <p:nvGrpSpPr>
          <p:cNvPr id="4" name="Group 3"/>
          <p:cNvGrpSpPr/>
          <p:nvPr/>
        </p:nvGrpSpPr>
        <p:grpSpPr>
          <a:xfrm rot="20691889">
            <a:off x="-75979" y="2361311"/>
            <a:ext cx="2638030" cy="2736546"/>
            <a:chOff x="90084" y="2410680"/>
            <a:chExt cx="2638030" cy="2736546"/>
          </a:xfrm>
        </p:grpSpPr>
        <p:sp>
          <p:nvSpPr>
            <p:cNvPr id="3" name="TextBox 2"/>
            <p:cNvSpPr txBox="1"/>
            <p:nvPr/>
          </p:nvSpPr>
          <p:spPr>
            <a:xfrm>
              <a:off x="662402" y="2410680"/>
              <a:ext cx="1356462" cy="830997"/>
            </a:xfrm>
            <a:prstGeom prst="rect">
              <a:avLst/>
            </a:prstGeom>
            <a:noFill/>
          </p:spPr>
          <p:txBody>
            <a:bodyPr wrap="none" rtlCol="0">
              <a:spAutoFit/>
            </a:bodyPr>
            <a:lstStyle/>
            <a:p>
              <a:r>
                <a:rPr lang="en-US" sz="4800">
                  <a:solidFill>
                    <a:srgbClr val="CCD163"/>
                  </a:solidFill>
                  <a:effectLst>
                    <a:outerShdw blurRad="38100" dist="38100" dir="2700000" algn="tl">
                      <a:srgbClr val="000000">
                        <a:alpha val="43137"/>
                      </a:srgbClr>
                    </a:outerShdw>
                  </a:effectLst>
                  <a:latin typeface="Bradley Hand ITC" panose="03070402050302030203" pitchFamily="66" charset="0"/>
                </a:rPr>
                <a:t>Over</a:t>
              </a:r>
            </a:p>
          </p:txBody>
        </p:sp>
        <p:sp>
          <p:nvSpPr>
            <p:cNvPr id="9" name="TextBox 8"/>
            <p:cNvSpPr txBox="1"/>
            <p:nvPr/>
          </p:nvSpPr>
          <p:spPr>
            <a:xfrm>
              <a:off x="90084" y="4439340"/>
              <a:ext cx="2638030" cy="707886"/>
            </a:xfrm>
            <a:prstGeom prst="rect">
              <a:avLst/>
            </a:prstGeom>
            <a:noFill/>
          </p:spPr>
          <p:txBody>
            <a:bodyPr wrap="none" rtlCol="0">
              <a:spAutoFit/>
            </a:bodyPr>
            <a:lstStyle/>
            <a:p>
              <a:r>
                <a:rPr lang="en-US" sz="4000">
                  <a:solidFill>
                    <a:srgbClr val="CCD163"/>
                  </a:solidFill>
                  <a:effectLst>
                    <a:outerShdw blurRad="38100" dist="38100" dir="2700000" algn="tl">
                      <a:srgbClr val="000000">
                        <a:alpha val="43137"/>
                      </a:srgbClr>
                    </a:outerShdw>
                  </a:effectLst>
                  <a:latin typeface="Bradley Hand ITC" panose="03070402050302030203" pitchFamily="66" charset="0"/>
                </a:rPr>
                <a:t>Automated</a:t>
              </a:r>
            </a:p>
          </p:txBody>
        </p:sp>
        <p:sp>
          <p:nvSpPr>
            <p:cNvPr id="10" name="TextBox 9"/>
            <p:cNvSpPr txBox="1"/>
            <p:nvPr/>
          </p:nvSpPr>
          <p:spPr>
            <a:xfrm>
              <a:off x="470579" y="3119870"/>
              <a:ext cx="2013693" cy="1323439"/>
            </a:xfrm>
            <a:prstGeom prst="rect">
              <a:avLst/>
            </a:prstGeom>
            <a:noFill/>
          </p:spPr>
          <p:txBody>
            <a:bodyPr wrap="none" rtlCol="0">
              <a:spAutoFit/>
            </a:bodyPr>
            <a:lstStyle/>
            <a:p>
              <a:r>
                <a:rPr lang="en-US" sz="8000">
                  <a:solidFill>
                    <a:srgbClr val="CCD163"/>
                  </a:solidFill>
                  <a:effectLst>
                    <a:outerShdw blurRad="38100" dist="38100" dir="2700000" algn="tl">
                      <a:srgbClr val="000000">
                        <a:alpha val="43137"/>
                      </a:srgbClr>
                    </a:outerShdw>
                  </a:effectLst>
                  <a:latin typeface="Bradley Hand ITC" panose="03070402050302030203" pitchFamily="66" charset="0"/>
                </a:rPr>
                <a:t>95%</a:t>
              </a:r>
            </a:p>
          </p:txBody>
        </p:sp>
      </p:grpSp>
      <p:grpSp>
        <p:nvGrpSpPr>
          <p:cNvPr id="5" name="Group 4">
            <a:extLst>
              <a:ext uri="{FF2B5EF4-FFF2-40B4-BE49-F238E27FC236}">
                <a16:creationId xmlns:a16="http://schemas.microsoft.com/office/drawing/2014/main" id="{BDBBE50E-61EF-45E1-84AC-4FFA18D429CC}"/>
              </a:ext>
            </a:extLst>
          </p:cNvPr>
          <p:cNvGrpSpPr/>
          <p:nvPr/>
        </p:nvGrpSpPr>
        <p:grpSpPr>
          <a:xfrm>
            <a:off x="3254858" y="2151665"/>
            <a:ext cx="4042476" cy="3581206"/>
            <a:chOff x="3254858" y="2151665"/>
            <a:chExt cx="4042476" cy="3581206"/>
          </a:xfrm>
        </p:grpSpPr>
        <p:pic>
          <p:nvPicPr>
            <p:cNvPr id="8" name="Picture 7">
              <a:extLst>
                <a:ext uri="{FF2B5EF4-FFF2-40B4-BE49-F238E27FC236}">
                  <a16:creationId xmlns:a16="http://schemas.microsoft.com/office/drawing/2014/main" id="{057C2F80-C31E-4FB6-B411-6D3D5BAED05D}"/>
                </a:ext>
              </a:extLst>
            </p:cNvPr>
            <p:cNvPicPr>
              <a:picLocks noChangeAspect="1"/>
            </p:cNvPicPr>
            <p:nvPr/>
          </p:nvPicPr>
          <p:blipFill rotWithShape="1">
            <a:blip r:embed="rId3">
              <a:extLst>
                <a:ext uri="{28A0092B-C50C-407E-A947-70E740481C1C}">
                  <a14:useLocalDpi xmlns:a14="http://schemas.microsoft.com/office/drawing/2010/main" val="0"/>
                </a:ext>
              </a:extLst>
            </a:blip>
            <a:srcRect r="7055" b="7023"/>
            <a:stretch/>
          </p:blipFill>
          <p:spPr>
            <a:xfrm rot="21355261">
              <a:off x="3254858" y="2151665"/>
              <a:ext cx="4042476" cy="3581206"/>
            </a:xfrm>
            <a:prstGeom prst="rect">
              <a:avLst/>
            </a:prstGeom>
          </p:spPr>
        </p:pic>
        <p:sp>
          <p:nvSpPr>
            <p:cNvPr id="12" name="TextBox 11">
              <a:extLst>
                <a:ext uri="{FF2B5EF4-FFF2-40B4-BE49-F238E27FC236}">
                  <a16:creationId xmlns:a16="http://schemas.microsoft.com/office/drawing/2014/main" id="{758140C0-7CFC-45CE-ADE4-B0B8332BD39D}"/>
                </a:ext>
              </a:extLst>
            </p:cNvPr>
            <p:cNvSpPr txBox="1"/>
            <p:nvPr/>
          </p:nvSpPr>
          <p:spPr>
            <a:xfrm rot="21355261">
              <a:off x="3370364" y="3032127"/>
              <a:ext cx="3521092" cy="2308324"/>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a:solidFill>
                    <a:schemeClr val="accent2">
                      <a:lumMod val="75000"/>
                    </a:schemeClr>
                  </a:solidFill>
                  <a:latin typeface="Segoe Script" panose="020B0504020000000003" pitchFamily="34" charset="0"/>
                </a:rPr>
                <a:t>Implementation Facts:</a:t>
              </a:r>
            </a:p>
            <a:p>
              <a:pPr algn="ctr"/>
              <a:endParaRPr lang="en-US" b="1" dirty="0">
                <a:solidFill>
                  <a:schemeClr val="accent2">
                    <a:lumMod val="75000"/>
                  </a:schemeClr>
                </a:solidFill>
                <a:latin typeface="Segoe Script" panose="020B0504020000000003" pitchFamily="34" charset="0"/>
              </a:endParaRPr>
            </a:p>
            <a:p>
              <a:pPr algn="ctr"/>
              <a:r>
                <a:rPr lang="en-US" b="1" dirty="0">
                  <a:solidFill>
                    <a:schemeClr val="accent2">
                      <a:lumMod val="75000"/>
                    </a:schemeClr>
                  </a:solidFill>
                  <a:latin typeface="Segoe Script" panose="020B0504020000000003" pitchFamily="34" charset="0"/>
                </a:rPr>
                <a:t>Average time required to setup:  10 business hours</a:t>
              </a:r>
            </a:p>
            <a:p>
              <a:pPr algn="ctr"/>
              <a:endParaRPr lang="en-US" b="1" dirty="0">
                <a:solidFill>
                  <a:schemeClr val="accent2">
                    <a:lumMod val="75000"/>
                  </a:schemeClr>
                </a:solidFill>
                <a:latin typeface="Segoe Script" panose="020B0504020000000003" pitchFamily="34" charset="0"/>
              </a:endParaRPr>
            </a:p>
            <a:p>
              <a:pPr algn="ctr"/>
              <a:r>
                <a:rPr lang="en-US" b="1" dirty="0">
                  <a:solidFill>
                    <a:schemeClr val="accent2">
                      <a:lumMod val="75000"/>
                    </a:schemeClr>
                  </a:solidFill>
                  <a:latin typeface="Segoe Script" panose="020B0504020000000003" pitchFamily="34" charset="0"/>
                </a:rPr>
                <a:t>Typical FI Time Required:</a:t>
              </a:r>
            </a:p>
            <a:p>
              <a:pPr algn="ctr"/>
              <a:r>
                <a:rPr lang="en-US" b="1" dirty="0">
                  <a:solidFill>
                    <a:schemeClr val="accent2">
                      <a:lumMod val="75000"/>
                    </a:schemeClr>
                  </a:solidFill>
                  <a:latin typeface="Segoe Script" panose="020B0504020000000003" pitchFamily="34" charset="0"/>
                </a:rPr>
                <a:t>2-4 weeks</a:t>
              </a:r>
            </a:p>
            <a:p>
              <a:pPr marL="214313" indent="-214313" algn="ctr">
                <a:buFont typeface="Arial" panose="020B0604020202020204" pitchFamily="34" charset="0"/>
                <a:buChar char="•"/>
              </a:pPr>
              <a:endParaRPr lang="en-US" b="1" dirty="0">
                <a:solidFill>
                  <a:schemeClr val="accent2">
                    <a:lumMod val="75000"/>
                  </a:schemeClr>
                </a:solidFill>
                <a:latin typeface="Segoe Script" panose="020B0504020000000003" pitchFamily="34" charset="0"/>
              </a:endParaRPr>
            </a:p>
          </p:txBody>
        </p:sp>
      </p:grpSp>
    </p:spTree>
    <p:extLst>
      <p:ext uri="{BB962C8B-B14F-4D97-AF65-F5344CB8AC3E}">
        <p14:creationId xmlns:p14="http://schemas.microsoft.com/office/powerpoint/2010/main" val="15546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EE80-3128-4D98-9583-3E987F127351}"/>
              </a:ext>
            </a:extLst>
          </p:cNvPr>
          <p:cNvSpPr>
            <a:spLocks noGrp="1"/>
          </p:cNvSpPr>
          <p:nvPr>
            <p:ph type="title"/>
          </p:nvPr>
        </p:nvSpPr>
        <p:spPr>
          <a:xfrm>
            <a:off x="3764605" y="162137"/>
            <a:ext cx="8125838" cy="1325563"/>
          </a:xfrm>
        </p:spPr>
        <p:txBody>
          <a:bodyPr>
            <a:normAutofit/>
          </a:bodyPr>
          <a:lstStyle/>
          <a:p>
            <a:pPr>
              <a:lnSpc>
                <a:spcPct val="100000"/>
              </a:lnSpc>
            </a:pPr>
            <a:r>
              <a:rPr lang="en-US" sz="3600" dirty="0"/>
              <a:t>12 Reasons You Need DeepTarget*</a:t>
            </a:r>
          </a:p>
        </p:txBody>
      </p:sp>
      <p:graphicFrame>
        <p:nvGraphicFramePr>
          <p:cNvPr id="4" name="Table 3"/>
          <p:cNvGraphicFramePr>
            <a:graphicFrameLocks noGrp="1"/>
          </p:cNvGraphicFramePr>
          <p:nvPr>
            <p:extLst>
              <p:ext uri="{D42A27DB-BD31-4B8C-83A1-F6EECF244321}">
                <p14:modId xmlns:p14="http://schemas.microsoft.com/office/powerpoint/2010/main" val="3682776469"/>
              </p:ext>
            </p:extLst>
          </p:nvPr>
        </p:nvGraphicFramePr>
        <p:xfrm>
          <a:off x="292100" y="1730514"/>
          <a:ext cx="11525250" cy="3539986"/>
        </p:xfrm>
        <a:graphic>
          <a:graphicData uri="http://schemas.openxmlformats.org/drawingml/2006/table">
            <a:tbl>
              <a:tblPr firstRow="1" bandRow="1">
                <a:tableStyleId>{16D9F66E-5EB9-4882-86FB-DCBF35E3C3E4}</a:tableStyleId>
              </a:tblPr>
              <a:tblGrid>
                <a:gridCol w="5762625">
                  <a:extLst>
                    <a:ext uri="{9D8B030D-6E8A-4147-A177-3AD203B41FA5}">
                      <a16:colId xmlns:a16="http://schemas.microsoft.com/office/drawing/2014/main" val="20000"/>
                    </a:ext>
                  </a:extLst>
                </a:gridCol>
                <a:gridCol w="5762625">
                  <a:extLst>
                    <a:ext uri="{9D8B030D-6E8A-4147-A177-3AD203B41FA5}">
                      <a16:colId xmlns:a16="http://schemas.microsoft.com/office/drawing/2014/main" val="20001"/>
                    </a:ext>
                  </a:extLst>
                </a:gridCol>
              </a:tblGrid>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1.Design Once, Engage Everywhere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2.Targeted and Personalized Offers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0"/>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3.Track Everything!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4.Highly Secure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1"/>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5.Open, Enabling API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6.Multiple campaigns,</a:t>
                      </a:r>
                      <a:r>
                        <a:rPr lang="en-US" sz="1800" b="1" kern="1200" spc="300" baseline="0">
                          <a:solidFill>
                            <a:srgbClr val="667DBE"/>
                          </a:solidFill>
                          <a:effectLst/>
                          <a:latin typeface="Century Gothic" panose="020B0502020202020204" pitchFamily="34" charset="0"/>
                          <a:ea typeface="+mn-ea"/>
                          <a:cs typeface="+mn-cs"/>
                        </a:rPr>
                        <a:t> many channels</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2"/>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7.Real-time Metrics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8.Proven Success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3"/>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9.Above</a:t>
                      </a:r>
                      <a:r>
                        <a:rPr lang="en-US" sz="1800" b="1" kern="1200" spc="300" baseline="0">
                          <a:solidFill>
                            <a:srgbClr val="667DBE"/>
                          </a:solidFill>
                          <a:effectLst/>
                          <a:latin typeface="Century Gothic" panose="020B0502020202020204" pitchFamily="34" charset="0"/>
                          <a:ea typeface="+mn-ea"/>
                          <a:cs typeface="+mn-cs"/>
                        </a:rPr>
                        <a:t> Industry Averages</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10.Delighted Customers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4"/>
                  </a:ext>
                </a:extLst>
              </a:tr>
              <a:tr h="689086">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11.~ 95% Automated</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dirty="0">
                          <a:solidFill>
                            <a:srgbClr val="667DBE"/>
                          </a:solidFill>
                          <a:effectLst/>
                          <a:latin typeface="Century Gothic" panose="020B0502020202020204" pitchFamily="34" charset="0"/>
                          <a:ea typeface="+mn-ea"/>
                          <a:cs typeface="+mn-cs"/>
                        </a:rPr>
                        <a:t>12.Integrated with Cathedral!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370813" y="5445854"/>
            <a:ext cx="3073277" cy="338554"/>
          </a:xfrm>
          <a:prstGeom prst="rect">
            <a:avLst/>
          </a:prstGeom>
          <a:noFill/>
        </p:spPr>
        <p:txBody>
          <a:bodyPr wrap="none" rtlCol="0">
            <a:spAutoFit/>
          </a:bodyPr>
          <a:lstStyle/>
          <a:p>
            <a:r>
              <a:rPr lang="en-US" sz="1600" b="1" i="1">
                <a:latin typeface="Bradley Hand ITC"/>
              </a:rPr>
              <a:t>* We have more if you need them!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5" y="263547"/>
            <a:ext cx="3200400" cy="1224153"/>
          </a:xfrm>
          <a:prstGeom prst="rect">
            <a:avLst/>
          </a:prstGeom>
        </p:spPr>
      </p:pic>
    </p:spTree>
    <p:extLst>
      <p:ext uri="{BB962C8B-B14F-4D97-AF65-F5344CB8AC3E}">
        <p14:creationId xmlns:p14="http://schemas.microsoft.com/office/powerpoint/2010/main" val="2445074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7CF4-3672-4F10-BB42-AE07319DCD45}"/>
              </a:ext>
            </a:extLst>
          </p:cNvPr>
          <p:cNvSpPr>
            <a:spLocks noGrp="1"/>
          </p:cNvSpPr>
          <p:nvPr>
            <p:ph type="title"/>
          </p:nvPr>
        </p:nvSpPr>
        <p:spPr>
          <a:xfrm>
            <a:off x="4153710" y="292554"/>
            <a:ext cx="8038289" cy="1337658"/>
          </a:xfrm>
        </p:spPr>
        <p:txBody>
          <a:bodyPr>
            <a:normAutofit/>
          </a:bodyPr>
          <a:lstStyle/>
          <a:p>
            <a:pPr algn="ctr"/>
            <a:r>
              <a:rPr lang="en-US" sz="4000" dirty="0">
                <a:latin typeface="Century Gothic"/>
              </a:rPr>
              <a:t>Innovation on the Horizon </a:t>
            </a:r>
            <a:endParaRPr lang="en-US" sz="4000" dirty="0"/>
          </a:p>
        </p:txBody>
      </p:sp>
      <p:graphicFrame>
        <p:nvGraphicFramePr>
          <p:cNvPr id="5" name="Table 4"/>
          <p:cNvGraphicFramePr>
            <a:graphicFrameLocks noGrp="1"/>
          </p:cNvGraphicFramePr>
          <p:nvPr/>
        </p:nvGraphicFramePr>
        <p:xfrm>
          <a:off x="1330325" y="1719022"/>
          <a:ext cx="9531350" cy="3216660"/>
        </p:xfrm>
        <a:graphic>
          <a:graphicData uri="http://schemas.openxmlformats.org/drawingml/2006/table">
            <a:tbl>
              <a:tblPr firstRow="1" bandRow="1">
                <a:tableStyleId>{16D9F66E-5EB9-4882-86FB-DCBF35E3C3E4}</a:tableStyleId>
              </a:tblPr>
              <a:tblGrid>
                <a:gridCol w="9531350">
                  <a:extLst>
                    <a:ext uri="{9D8B030D-6E8A-4147-A177-3AD203B41FA5}">
                      <a16:colId xmlns:a16="http://schemas.microsoft.com/office/drawing/2014/main" val="20000"/>
                    </a:ext>
                  </a:extLst>
                </a:gridCol>
              </a:tblGrid>
              <a:tr h="570180">
                <a:tc>
                  <a:txBody>
                    <a:bodyPr/>
                    <a:lstStyle/>
                    <a:p>
                      <a:pPr marL="285750" indent="-285750" algn="ctr">
                        <a:buFont typeface="Wingdings" panose="05000000000000000000" pitchFamily="2" charset="2"/>
                        <a:buChar char="ü"/>
                      </a:pPr>
                      <a:r>
                        <a:rPr lang="en-US" sz="1800" b="1" kern="1200" spc="300">
                          <a:solidFill>
                            <a:srgbClr val="667DBE"/>
                          </a:solidFill>
                          <a:effectLst/>
                          <a:latin typeface="Century Gothic"/>
                          <a:ea typeface="+mn-ea"/>
                          <a:cs typeface="+mn-cs"/>
                        </a:rPr>
                        <a:t>New user experience for developing and managing leads</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0"/>
                  </a:ext>
                </a:extLst>
              </a:tr>
              <a:tr h="570180">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kern="1200" spc="300">
                          <a:solidFill>
                            <a:srgbClr val="667DBE"/>
                          </a:solidFill>
                          <a:effectLst/>
                          <a:latin typeface="Century Gothic" panose="020B0502020202020204" pitchFamily="34" charset="0"/>
                          <a:ea typeface="+mn-ea"/>
                          <a:cs typeface="+mn-cs"/>
                        </a:rPr>
                        <a:t>Machine</a:t>
                      </a:r>
                      <a:r>
                        <a:rPr lang="en-US" sz="1800" b="1" kern="1200" spc="300" baseline="0">
                          <a:solidFill>
                            <a:srgbClr val="667DBE"/>
                          </a:solidFill>
                          <a:effectLst/>
                          <a:latin typeface="Century Gothic" panose="020B0502020202020204" pitchFamily="34" charset="0"/>
                          <a:ea typeface="+mn-ea"/>
                          <a:cs typeface="+mn-cs"/>
                        </a:rPr>
                        <a:t> Learning for Predictive Rules-based Campaigns</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1"/>
                  </a:ext>
                </a:extLst>
              </a:tr>
              <a:tr h="570180">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kern="1200" spc="300">
                          <a:solidFill>
                            <a:srgbClr val="667DBE"/>
                          </a:solidFill>
                          <a:effectLst/>
                          <a:latin typeface="Century Gothic" panose="020B0502020202020204" pitchFamily="34" charset="0"/>
                          <a:ea typeface="+mn-ea"/>
                          <a:cs typeface="+mn-cs"/>
                        </a:rPr>
                        <a:t>Geolocation based targeting and analytics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2"/>
                  </a:ext>
                </a:extLst>
              </a:tr>
              <a:tr h="570180">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kern="1200" spc="300">
                          <a:solidFill>
                            <a:srgbClr val="667DBE"/>
                          </a:solidFill>
                          <a:effectLst/>
                          <a:latin typeface="Century Gothic" panose="020B0502020202020204" pitchFamily="34" charset="0"/>
                          <a:ea typeface="+mn-ea"/>
                          <a:cs typeface="+mn-cs"/>
                        </a:rPr>
                        <a:t>Easy</a:t>
                      </a:r>
                      <a:r>
                        <a:rPr lang="en-US" sz="1800" b="1" kern="1200" spc="300" baseline="0">
                          <a:solidFill>
                            <a:srgbClr val="667DBE"/>
                          </a:solidFill>
                          <a:effectLst/>
                          <a:latin typeface="Century Gothic" panose="020B0502020202020204" pitchFamily="34" charset="0"/>
                          <a:ea typeface="+mn-ea"/>
                          <a:cs typeface="+mn-cs"/>
                        </a:rPr>
                        <a:t> integration into new channels</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3"/>
                  </a:ext>
                </a:extLst>
              </a:tr>
              <a:tr h="570180">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kern="1200" spc="300">
                          <a:solidFill>
                            <a:srgbClr val="667DBE"/>
                          </a:solidFill>
                          <a:effectLst/>
                          <a:latin typeface="Century Gothic" panose="020B0502020202020204" pitchFamily="34" charset="0"/>
                          <a:ea typeface="+mn-ea"/>
                          <a:cs typeface="+mn-cs"/>
                        </a:rPr>
                        <a:t>Innovative new engagement medium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4"/>
                  </a:ext>
                </a:extLst>
              </a:tr>
              <a:tr h="310252">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kern="1200" spc="300">
                          <a:solidFill>
                            <a:srgbClr val="667DBE"/>
                          </a:solidFill>
                          <a:effectLst/>
                          <a:latin typeface="Century Gothic" panose="020B0502020202020204" pitchFamily="34" charset="0"/>
                          <a:ea typeface="+mn-ea"/>
                          <a:cs typeface="+mn-cs"/>
                        </a:rPr>
                        <a:t>&amp;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5" y="263547"/>
            <a:ext cx="3200400" cy="1224153"/>
          </a:xfrm>
          <a:prstGeom prst="rect">
            <a:avLst/>
          </a:prstGeom>
        </p:spPr>
      </p:pic>
    </p:spTree>
    <p:extLst>
      <p:ext uri="{BB962C8B-B14F-4D97-AF65-F5344CB8AC3E}">
        <p14:creationId xmlns:p14="http://schemas.microsoft.com/office/powerpoint/2010/main" val="812988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898" y="1709738"/>
            <a:ext cx="4457552" cy="2852737"/>
          </a:xfrm>
        </p:spPr>
        <p:txBody>
          <a:bodyPr/>
          <a:lstStyle/>
          <a:p>
            <a:r>
              <a:rPr lang="en-US" dirty="0"/>
              <a:t>Marketing &amp; Sales Resources</a:t>
            </a:r>
          </a:p>
        </p:txBody>
      </p:sp>
      <p:pic>
        <p:nvPicPr>
          <p:cNvPr id="4" name="Picture 3"/>
          <p:cNvPicPr>
            <a:picLocks noChangeAspect="1"/>
          </p:cNvPicPr>
          <p:nvPr/>
        </p:nvPicPr>
        <p:blipFill>
          <a:blip r:embed="rId2"/>
          <a:stretch>
            <a:fillRect/>
          </a:stretch>
        </p:blipFill>
        <p:spPr>
          <a:xfrm rot="20898026">
            <a:off x="714892" y="1682929"/>
            <a:ext cx="5486400" cy="3656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3673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49B3-ACE2-42FB-AEA9-1271DB187B25}"/>
              </a:ext>
            </a:extLst>
          </p:cNvPr>
          <p:cNvSpPr>
            <a:spLocks noGrp="1"/>
          </p:cNvSpPr>
          <p:nvPr>
            <p:ph type="title"/>
          </p:nvPr>
        </p:nvSpPr>
        <p:spPr/>
        <p:txBody>
          <a:bodyPr/>
          <a:lstStyle/>
          <a:p>
            <a:r>
              <a:rPr lang="en-US" dirty="0"/>
              <a:t>Cathedral Resources</a:t>
            </a:r>
          </a:p>
        </p:txBody>
      </p:sp>
      <p:sp>
        <p:nvSpPr>
          <p:cNvPr id="3" name="TextBox 2">
            <a:extLst>
              <a:ext uri="{FF2B5EF4-FFF2-40B4-BE49-F238E27FC236}">
                <a16:creationId xmlns:a16="http://schemas.microsoft.com/office/drawing/2014/main" id="{994C7A7A-EC6F-4786-9F10-531313C2CDCB}"/>
              </a:ext>
            </a:extLst>
          </p:cNvPr>
          <p:cNvSpPr txBox="1"/>
          <p:nvPr/>
        </p:nvSpPr>
        <p:spPr>
          <a:xfrm>
            <a:off x="808073" y="1483663"/>
            <a:ext cx="10951536" cy="1815882"/>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A dedicated FTP folder will be created for Cathedral team</a:t>
            </a:r>
          </a:p>
          <a:p>
            <a:pPr marL="285750" indent="-285750">
              <a:buFont typeface="Wingdings" panose="05000000000000000000" pitchFamily="2" charset="2"/>
              <a:buChar char="Ø"/>
            </a:pPr>
            <a:r>
              <a:rPr lang="en-US" sz="2800" dirty="0"/>
              <a:t>Accessible through an FTP client (such as </a:t>
            </a:r>
            <a:r>
              <a:rPr lang="en-US" sz="2800" dirty="0" err="1"/>
              <a:t>Filezilla</a:t>
            </a:r>
            <a:r>
              <a:rPr lang="en-US" sz="2800" dirty="0"/>
              <a:t>)</a:t>
            </a:r>
          </a:p>
          <a:p>
            <a:pPr marL="285750" indent="-285750">
              <a:buFont typeface="Wingdings" panose="05000000000000000000" pitchFamily="2" charset="2"/>
              <a:buChar char="Ø"/>
            </a:pPr>
            <a:r>
              <a:rPr lang="en-US" sz="2800" dirty="0"/>
              <a:t>Details to log into FTP folder using any FTP client:</a:t>
            </a:r>
          </a:p>
          <a:p>
            <a:pPr marL="285750" indent="-285750">
              <a:buFont typeface="Wingdings" panose="05000000000000000000" pitchFamily="2" charset="2"/>
              <a:buChar char="Ø"/>
            </a:pPr>
            <a:endParaRPr lang="en-US" sz="2800" dirty="0"/>
          </a:p>
        </p:txBody>
      </p:sp>
      <p:pic>
        <p:nvPicPr>
          <p:cNvPr id="1026" name="Picture 2" descr="image001">
            <a:extLst>
              <a:ext uri="{FF2B5EF4-FFF2-40B4-BE49-F238E27FC236}">
                <a16:creationId xmlns:a16="http://schemas.microsoft.com/office/drawing/2014/main" id="{DEAA88EA-ABB8-40F2-BEE8-509D3ED07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573" y="2890494"/>
            <a:ext cx="9641302" cy="215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D5FA257-8FB0-4A76-A3FB-34D81F5634C7}"/>
              </a:ext>
            </a:extLst>
          </p:cNvPr>
          <p:cNvSpPr txBox="1"/>
          <p:nvPr/>
        </p:nvSpPr>
        <p:spPr>
          <a:xfrm>
            <a:off x="808073" y="5092991"/>
            <a:ext cx="9879995" cy="954107"/>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Username and password will be provided separately by DeepTarget team over phone</a:t>
            </a:r>
          </a:p>
        </p:txBody>
      </p:sp>
    </p:spTree>
    <p:extLst>
      <p:ext uri="{BB962C8B-B14F-4D97-AF65-F5344CB8AC3E}">
        <p14:creationId xmlns:p14="http://schemas.microsoft.com/office/powerpoint/2010/main" val="2050836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Demos</a:t>
            </a:r>
          </a:p>
        </p:txBody>
      </p:sp>
      <p:sp>
        <p:nvSpPr>
          <p:cNvPr id="3" name="Content Placeholder 2"/>
          <p:cNvSpPr>
            <a:spLocks noGrp="1"/>
          </p:cNvSpPr>
          <p:nvPr>
            <p:ph idx="1"/>
          </p:nvPr>
        </p:nvSpPr>
        <p:spPr/>
        <p:txBody>
          <a:bodyPr/>
          <a:lstStyle/>
          <a:p>
            <a:r>
              <a:rPr lang="en-US" dirty="0"/>
              <a:t>eStatement Portal Demo</a:t>
            </a:r>
          </a:p>
          <a:p>
            <a:r>
              <a:rPr lang="en-US" dirty="0"/>
              <a:t>Printed Statement Examples</a:t>
            </a:r>
          </a:p>
          <a:p>
            <a:r>
              <a:rPr lang="en-US" dirty="0"/>
              <a:t>Spotlight Demo highlighting Mobile</a:t>
            </a:r>
          </a:p>
          <a:p>
            <a:r>
              <a:rPr lang="en-US" dirty="0"/>
              <a:t>DeepTarget Administrative Demo</a:t>
            </a:r>
          </a:p>
        </p:txBody>
      </p:sp>
    </p:spTree>
    <p:extLst>
      <p:ext uri="{BB962C8B-B14F-4D97-AF65-F5344CB8AC3E}">
        <p14:creationId xmlns:p14="http://schemas.microsoft.com/office/powerpoint/2010/main" val="4085518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DeepTarget Website</a:t>
            </a:r>
          </a:p>
        </p:txBody>
      </p:sp>
      <p:sp>
        <p:nvSpPr>
          <p:cNvPr id="3" name="Content Placeholder 2"/>
          <p:cNvSpPr>
            <a:spLocks noGrp="1"/>
          </p:cNvSpPr>
          <p:nvPr>
            <p:ph idx="1"/>
          </p:nvPr>
        </p:nvSpPr>
        <p:spPr>
          <a:xfrm>
            <a:off x="786809" y="1821194"/>
            <a:ext cx="4708451" cy="4101141"/>
          </a:xfrm>
        </p:spPr>
        <p:txBody>
          <a:bodyPr>
            <a:normAutofit fontScale="70000" lnSpcReduction="20000"/>
          </a:bodyPr>
          <a:lstStyle/>
          <a:p>
            <a:pPr>
              <a:lnSpc>
                <a:spcPct val="120000"/>
              </a:lnSpc>
            </a:pPr>
            <a:r>
              <a:rPr lang="en-US" dirty="0"/>
              <a:t>Rich content with access to marketing resources can be downloaded:</a:t>
            </a:r>
          </a:p>
          <a:p>
            <a:pPr lvl="1">
              <a:lnSpc>
                <a:spcPct val="120000"/>
              </a:lnSpc>
            </a:pPr>
            <a:r>
              <a:rPr lang="en-US" dirty="0">
                <a:hlinkClick r:id="rId3"/>
              </a:rPr>
              <a:t>Solution Brochures</a:t>
            </a:r>
            <a:endParaRPr lang="en-US" dirty="0"/>
          </a:p>
          <a:p>
            <a:pPr lvl="1">
              <a:lnSpc>
                <a:spcPct val="120000"/>
              </a:lnSpc>
            </a:pPr>
            <a:r>
              <a:rPr lang="en-US" dirty="0">
                <a:hlinkClick r:id="rId4"/>
              </a:rPr>
              <a:t>Case Studies</a:t>
            </a:r>
            <a:endParaRPr lang="en-US" dirty="0"/>
          </a:p>
          <a:p>
            <a:pPr lvl="1">
              <a:lnSpc>
                <a:spcPct val="120000"/>
              </a:lnSpc>
            </a:pPr>
            <a:r>
              <a:rPr lang="en-US" dirty="0">
                <a:hlinkClick r:id="rId4"/>
              </a:rPr>
              <a:t>Testimonials</a:t>
            </a:r>
            <a:endParaRPr lang="en-US" dirty="0"/>
          </a:p>
          <a:p>
            <a:pPr lvl="1">
              <a:lnSpc>
                <a:spcPct val="120000"/>
              </a:lnSpc>
            </a:pPr>
            <a:r>
              <a:rPr lang="en-US" dirty="0">
                <a:hlinkClick r:id="rId4"/>
              </a:rPr>
              <a:t>Video Testimonials</a:t>
            </a:r>
            <a:endParaRPr lang="en-US" dirty="0"/>
          </a:p>
          <a:p>
            <a:pPr lvl="1">
              <a:lnSpc>
                <a:spcPct val="120000"/>
              </a:lnSpc>
            </a:pPr>
            <a:r>
              <a:rPr lang="en-US" dirty="0">
                <a:hlinkClick r:id="rId3"/>
              </a:rPr>
              <a:t>eBooks and Infographics</a:t>
            </a:r>
            <a:endParaRPr lang="en-US" dirty="0"/>
          </a:p>
          <a:p>
            <a:pPr>
              <a:lnSpc>
                <a:spcPct val="120000"/>
              </a:lnSpc>
            </a:pPr>
            <a:r>
              <a:rPr lang="en-US" dirty="0">
                <a:hlinkClick r:id="rId5"/>
              </a:rPr>
              <a:t>Blog</a:t>
            </a:r>
            <a:endParaRPr lang="en-US" dirty="0"/>
          </a:p>
          <a:p>
            <a:pPr>
              <a:lnSpc>
                <a:spcPct val="120000"/>
              </a:lnSpc>
            </a:pPr>
            <a:r>
              <a:rPr lang="en-US" dirty="0"/>
              <a:t>Please follow us on Social Media!</a:t>
            </a:r>
          </a:p>
          <a:p>
            <a:pPr lvl="1">
              <a:lnSpc>
                <a:spcPct val="120000"/>
              </a:lnSpc>
            </a:pPr>
            <a:r>
              <a:rPr lang="en-US" dirty="0"/>
              <a:t> </a:t>
            </a:r>
            <a:r>
              <a:rPr lang="en-US" dirty="0">
                <a:hlinkClick r:id="rId6"/>
              </a:rPr>
              <a:t>FB</a:t>
            </a:r>
            <a:r>
              <a:rPr lang="en-US" dirty="0"/>
              <a:t>, </a:t>
            </a:r>
            <a:r>
              <a:rPr lang="en-US" dirty="0">
                <a:hlinkClick r:id="rId7"/>
              </a:rPr>
              <a:t>LinkedIn</a:t>
            </a:r>
            <a:r>
              <a:rPr lang="en-US" dirty="0"/>
              <a:t>, </a:t>
            </a:r>
            <a:r>
              <a:rPr lang="en-US" dirty="0">
                <a:hlinkClick r:id="rId8"/>
              </a:rPr>
              <a:t>Twitter</a:t>
            </a:r>
            <a:endParaRPr lang="en-US" dirty="0"/>
          </a:p>
          <a:p>
            <a:pPr lvl="1">
              <a:lnSpc>
                <a:spcPct val="120000"/>
              </a:lnSpc>
            </a:pPr>
            <a:endParaRPr lang="en-US" dirty="0"/>
          </a:p>
        </p:txBody>
      </p:sp>
      <p:pic>
        <p:nvPicPr>
          <p:cNvPr id="4" name="Picture 3"/>
          <p:cNvPicPr>
            <a:picLocks noChangeAspect="1"/>
          </p:cNvPicPr>
          <p:nvPr/>
        </p:nvPicPr>
        <p:blipFill rotWithShape="1">
          <a:blip r:embed="rId9"/>
          <a:srcRect l="-3611" t="14941" r="3611" b="9006"/>
          <a:stretch/>
        </p:blipFill>
        <p:spPr>
          <a:xfrm>
            <a:off x="5700712" y="1672986"/>
            <a:ext cx="3533775" cy="378864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6404EDD-4170-4B87-A7DD-6261BF8A517B}"/>
              </a:ext>
            </a:extLst>
          </p:cNvPr>
          <p:cNvPicPr>
            <a:picLocks noChangeAspect="1"/>
          </p:cNvPicPr>
          <p:nvPr/>
        </p:nvPicPr>
        <p:blipFill>
          <a:blip r:embed="rId10"/>
          <a:stretch>
            <a:fillRect/>
          </a:stretch>
        </p:blipFill>
        <p:spPr>
          <a:xfrm>
            <a:off x="9439939" y="2406431"/>
            <a:ext cx="2512579" cy="3411206"/>
          </a:xfrm>
          <a:prstGeom prst="rect">
            <a:avLst/>
          </a:prstGeom>
        </p:spPr>
      </p:pic>
    </p:spTree>
    <p:extLst>
      <p:ext uri="{BB962C8B-B14F-4D97-AF65-F5344CB8AC3E}">
        <p14:creationId xmlns:p14="http://schemas.microsoft.com/office/powerpoint/2010/main" val="855109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5" t="7597" r="505" b="10930"/>
          <a:stretch/>
        </p:blipFill>
        <p:spPr>
          <a:xfrm>
            <a:off x="-518303" y="-12339"/>
            <a:ext cx="12710303" cy="6858000"/>
          </a:xfrm>
          <a:prstGeom prst="rect">
            <a:avLst/>
          </a:prstGeom>
        </p:spPr>
      </p:pic>
      <p:sp>
        <p:nvSpPr>
          <p:cNvPr id="2" name="Title 1"/>
          <p:cNvSpPr>
            <a:spLocks noGrp="1"/>
          </p:cNvSpPr>
          <p:nvPr>
            <p:ph type="title"/>
          </p:nvPr>
        </p:nvSpPr>
        <p:spPr>
          <a:xfrm>
            <a:off x="831850" y="1709738"/>
            <a:ext cx="5610514" cy="2852737"/>
          </a:xfrm>
        </p:spPr>
        <p:txBody>
          <a:bodyPr>
            <a:normAutofit/>
          </a:bodyPr>
          <a:lstStyle/>
          <a:p>
            <a:r>
              <a:rPr lang="en-US" sz="4800" dirty="0"/>
              <a:t>Sample Case Studies</a:t>
            </a:r>
            <a:br>
              <a:rPr lang="en-US" sz="4000" dirty="0"/>
            </a:br>
            <a:r>
              <a:rPr lang="en-US" sz="3200" b="0" dirty="0">
                <a:solidFill>
                  <a:srgbClr val="667DBE"/>
                </a:solidFill>
              </a:rPr>
              <a:t>r</a:t>
            </a:r>
          </a:p>
        </p:txBody>
      </p:sp>
    </p:spTree>
    <p:extLst>
      <p:ext uri="{BB962C8B-B14F-4D97-AF65-F5344CB8AC3E}">
        <p14:creationId xmlns:p14="http://schemas.microsoft.com/office/powerpoint/2010/main" val="487958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04B523-E15A-434D-9C0C-A2CF6D5F3F44}"/>
              </a:ext>
            </a:extLst>
          </p:cNvPr>
          <p:cNvSpPr txBox="1"/>
          <p:nvPr/>
        </p:nvSpPr>
        <p:spPr>
          <a:xfrm>
            <a:off x="3730338" y="1549628"/>
            <a:ext cx="8052954" cy="3936462"/>
          </a:xfrm>
          <a:prstGeom prst="rect">
            <a:avLst/>
          </a:prstGeom>
          <a:noFill/>
          <a:ln>
            <a:noFill/>
          </a:ln>
          <a:effectLst>
            <a:innerShdw blurRad="1143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pPr>
            <a:endParaRPr lang="en-US">
              <a:latin typeface="Century Gothic" panose="020B0502020202020204" pitchFamily="34" charset="0"/>
            </a:endParaRPr>
          </a:p>
          <a:p>
            <a:pPr algn="just">
              <a:lnSpc>
                <a:spcPct val="110000"/>
              </a:lnSpc>
            </a:pPr>
            <a:r>
              <a:rPr lang="en-US" i="1">
                <a:latin typeface="Century Gothic" panose="020B0502020202020204" pitchFamily="34" charset="0"/>
              </a:rPr>
              <a:t>“Integrating DeepTarget’s tools for targeted digital campaigns has </a:t>
            </a:r>
            <a:r>
              <a:rPr lang="en-US" b="1" i="1">
                <a:solidFill>
                  <a:srgbClr val="3399FF"/>
                </a:solidFill>
                <a:latin typeface="Century Gothic" panose="020B0502020202020204" pitchFamily="34" charset="0"/>
              </a:rPr>
              <a:t>tripled traffic to our Auto Loan Center</a:t>
            </a:r>
            <a:r>
              <a:rPr lang="en-US" i="1">
                <a:latin typeface="Century Gothic" panose="020B0502020202020204" pitchFamily="34" charset="0"/>
              </a:rPr>
              <a:t>, which allows customers to shop online for their next vehicle, giving our lending team valuable, qualified leads.</a:t>
            </a:r>
          </a:p>
          <a:p>
            <a:pPr algn="just">
              <a:lnSpc>
                <a:spcPct val="110000"/>
              </a:lnSpc>
            </a:pPr>
            <a:r>
              <a:rPr lang="en-US" i="1">
                <a:latin typeface="Century Gothic" panose="020B0502020202020204" pitchFamily="34" charset="0"/>
              </a:rPr>
              <a:t> </a:t>
            </a:r>
          </a:p>
          <a:p>
            <a:pPr algn="just">
              <a:lnSpc>
                <a:spcPct val="110000"/>
              </a:lnSpc>
            </a:pPr>
            <a:r>
              <a:rPr lang="en-US" sz="1400" i="1">
                <a:latin typeface="Century Gothic" panose="020B0502020202020204" pitchFamily="34" charset="0"/>
              </a:rPr>
              <a:t>DeepTarget gives us the reporting necessary to easily see, analyze and act on customer behaviors with our different ad campaigns.  In my experience, Deep Target representatives are always happy to help and go over and above to communicate regularly with their customers. Not all technology companies do that. I have to say it’s very nice to know that I’m always “in the loop” with Deep Target.”</a:t>
            </a:r>
          </a:p>
          <a:p>
            <a:pPr algn="r"/>
            <a:r>
              <a:rPr lang="en-US" sz="1600">
                <a:solidFill>
                  <a:srgbClr val="201F1E"/>
                </a:solidFill>
                <a:latin typeface="Century Gothic"/>
              </a:rPr>
              <a:t>Bryna Butler</a:t>
            </a:r>
          </a:p>
          <a:p>
            <a:pPr algn="r"/>
            <a:r>
              <a:rPr lang="en-US" sz="1100">
                <a:solidFill>
                  <a:srgbClr val="201F1E"/>
                </a:solidFill>
                <a:latin typeface="Century Gothic"/>
              </a:rPr>
              <a:t>Vice President, Corporate Communications</a:t>
            </a:r>
            <a:endParaRPr lang="en-US" sz="1050">
              <a:solidFill>
                <a:srgbClr val="201F1E"/>
              </a:solidFill>
              <a:latin typeface="Century Gothic"/>
            </a:endParaRPr>
          </a:p>
          <a:p>
            <a:pPr algn="r"/>
            <a:r>
              <a:rPr lang="en-US" sz="2000" b="1">
                <a:solidFill>
                  <a:srgbClr val="201F1E"/>
                </a:solidFill>
                <a:latin typeface="Times New Roman"/>
                <a:cs typeface="Times New Roman"/>
              </a:rPr>
              <a:t>OHIO VALLEY BANK</a:t>
            </a:r>
          </a:p>
        </p:txBody>
      </p:sp>
      <p:sp>
        <p:nvSpPr>
          <p:cNvPr id="4" name="Title 1">
            <a:extLst>
              <a:ext uri="{FF2B5EF4-FFF2-40B4-BE49-F238E27FC236}">
                <a16:creationId xmlns:a16="http://schemas.microsoft.com/office/drawing/2014/main" id="{595503A5-16BE-419E-8ED3-7BF3E8247401}"/>
              </a:ext>
            </a:extLst>
          </p:cNvPr>
          <p:cNvSpPr txBox="1">
            <a:spLocks/>
          </p:cNvSpPr>
          <p:nvPr/>
        </p:nvSpPr>
        <p:spPr>
          <a:xfrm>
            <a:off x="3664526" y="312511"/>
            <a:ext cx="8527473" cy="779689"/>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lang="en-US" sz="60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ctr"/>
            <a:r>
              <a:rPr lang="en-US" sz="3200" dirty="0">
                <a:latin typeface="Century Gothic"/>
              </a:rPr>
              <a:t>Targeted Loan Products and Tripled Traffic!</a:t>
            </a:r>
            <a:endParaRPr lang="en-US" sz="3200" dirty="0"/>
          </a:p>
        </p:txBody>
      </p:sp>
      <p:pic>
        <p:nvPicPr>
          <p:cNvPr id="3" name="Picture 2"/>
          <p:cNvPicPr>
            <a:picLocks noChangeAspect="1"/>
          </p:cNvPicPr>
          <p:nvPr/>
        </p:nvPicPr>
        <p:blipFill>
          <a:blip r:embed="rId3"/>
          <a:stretch>
            <a:fillRect/>
          </a:stretch>
        </p:blipFill>
        <p:spPr>
          <a:xfrm>
            <a:off x="464126" y="1231859"/>
            <a:ext cx="3048000"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7204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148" y="200299"/>
            <a:ext cx="8446851" cy="1325563"/>
          </a:xfrm>
        </p:spPr>
        <p:txBody>
          <a:bodyPr>
            <a:normAutofit/>
          </a:bodyPr>
          <a:lstStyle/>
          <a:p>
            <a:r>
              <a:rPr lang="en-US" sz="3200" dirty="0"/>
              <a:t>Case Study: Not Just for Millennials Anymore!</a:t>
            </a:r>
          </a:p>
        </p:txBody>
      </p:sp>
      <p:pic>
        <p:nvPicPr>
          <p:cNvPr id="3" name="Picture 2">
            <a:extLst>
              <a:ext uri="{FF2B5EF4-FFF2-40B4-BE49-F238E27FC236}">
                <a16:creationId xmlns:a16="http://schemas.microsoft.com/office/drawing/2014/main" id="{9036727C-357F-473C-A06F-898000934F05}"/>
              </a:ext>
            </a:extLst>
          </p:cNvPr>
          <p:cNvPicPr>
            <a:picLocks noChangeAspect="1"/>
          </p:cNvPicPr>
          <p:nvPr/>
        </p:nvPicPr>
        <p:blipFill>
          <a:blip r:embed="rId3"/>
          <a:stretch>
            <a:fillRect/>
          </a:stretch>
        </p:blipFill>
        <p:spPr>
          <a:xfrm>
            <a:off x="9617832" y="1745630"/>
            <a:ext cx="1943398" cy="3215003"/>
          </a:xfrm>
          <a:prstGeom prst="rect">
            <a:avLst/>
          </a:prstGeom>
          <a:ln w="6350">
            <a:solidFill>
              <a:schemeClr val="tx1"/>
            </a:solidFill>
          </a:ln>
        </p:spPr>
      </p:pic>
      <p:pic>
        <p:nvPicPr>
          <p:cNvPr id="7" name="Picture 6" descr="5.jpg">
            <a:extLst>
              <a:ext uri="{FF2B5EF4-FFF2-40B4-BE49-F238E27FC236}">
                <a16:creationId xmlns:a16="http://schemas.microsoft.com/office/drawing/2014/main" id="{EF222B0F-589A-4C0D-84F1-AC45F555E565}"/>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t="38109" b="16874"/>
          <a:stretch/>
        </p:blipFill>
        <p:spPr>
          <a:xfrm>
            <a:off x="315214" y="3606169"/>
            <a:ext cx="6913426" cy="233417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2130F29-E35E-4371-9E29-F12C1DD070BC}"/>
              </a:ext>
            </a:extLst>
          </p:cNvPr>
          <p:cNvPicPr>
            <a:picLocks noChangeAspect="1"/>
          </p:cNvPicPr>
          <p:nvPr/>
        </p:nvPicPr>
        <p:blipFill>
          <a:blip r:embed="rId6"/>
          <a:stretch>
            <a:fillRect/>
          </a:stretch>
        </p:blipFill>
        <p:spPr>
          <a:xfrm>
            <a:off x="6833390" y="5070517"/>
            <a:ext cx="4727840" cy="766286"/>
          </a:xfrm>
          <a:prstGeom prst="rect">
            <a:avLst/>
          </a:prstGeom>
          <a:noFill/>
          <a:ln>
            <a:noFill/>
          </a:ln>
        </p:spPr>
      </p:pic>
      <p:sp>
        <p:nvSpPr>
          <p:cNvPr id="6" name="TextBox 5">
            <a:extLst>
              <a:ext uri="{FF2B5EF4-FFF2-40B4-BE49-F238E27FC236}">
                <a16:creationId xmlns:a16="http://schemas.microsoft.com/office/drawing/2014/main" id="{4D22D16C-FE3E-423D-A068-83575C46F7D1}"/>
              </a:ext>
            </a:extLst>
          </p:cNvPr>
          <p:cNvSpPr txBox="1"/>
          <p:nvPr/>
        </p:nvSpPr>
        <p:spPr>
          <a:xfrm>
            <a:off x="160256" y="1593742"/>
            <a:ext cx="9785021" cy="1683859"/>
          </a:xfrm>
          <a:prstGeom prst="rect">
            <a:avLst/>
          </a:prstGeom>
          <a:noFill/>
        </p:spPr>
        <p:txBody>
          <a:bodyPr wrap="square" rtlCol="0">
            <a:spAutoFit/>
          </a:bodyPr>
          <a:lstStyle/>
          <a:p>
            <a:pPr>
              <a:lnSpc>
                <a:spcPct val="150000"/>
              </a:lnSpc>
            </a:pPr>
            <a:r>
              <a:rPr lang="en-US" sz="2400" b="1" dirty="0">
                <a:solidFill>
                  <a:srgbClr val="6177B8"/>
                </a:solidFill>
                <a:latin typeface="Century Gothic" panose="020B0502020202020204" pitchFamily="34" charset="0"/>
              </a:rPr>
              <a:t>Objective:</a:t>
            </a:r>
            <a:r>
              <a:rPr lang="en-US" sz="2400" dirty="0">
                <a:solidFill>
                  <a:srgbClr val="6177B8"/>
                </a:solidFill>
                <a:latin typeface="Century Gothic" panose="020B0502020202020204" pitchFamily="34" charset="0"/>
              </a:rPr>
              <a:t> I</a:t>
            </a:r>
            <a:r>
              <a:rPr lang="en-US" sz="2400" dirty="0">
                <a:latin typeface="Century Gothic" panose="020B0502020202020204" pitchFamily="34" charset="0"/>
              </a:rPr>
              <a:t>ncrease awareness of investment products for the </a:t>
            </a:r>
            <a:r>
              <a:rPr lang="en-US" sz="2400" b="1" dirty="0">
                <a:latin typeface="Century Gothic" panose="020B0502020202020204" pitchFamily="34" charset="0"/>
              </a:rPr>
              <a:t>Traditionalist Generation </a:t>
            </a:r>
            <a:r>
              <a:rPr lang="en-US" sz="2400" b="1" dirty="0">
                <a:solidFill>
                  <a:srgbClr val="6177B8"/>
                </a:solidFill>
                <a:latin typeface="Century Gothic" panose="020B0502020202020204" pitchFamily="34" charset="0"/>
              </a:rPr>
              <a:t>Results:  </a:t>
            </a:r>
            <a:r>
              <a:rPr lang="en-US" sz="2400" dirty="0">
                <a:latin typeface="Century Gothic" panose="020B0502020202020204" pitchFamily="34" charset="0"/>
              </a:rPr>
              <a:t>Outstanding Response!</a:t>
            </a:r>
          </a:p>
          <a:p>
            <a:pPr>
              <a:lnSpc>
                <a:spcPct val="150000"/>
              </a:lnSpc>
            </a:pPr>
            <a:r>
              <a:rPr lang="en-US" sz="2400" b="1" dirty="0">
                <a:solidFill>
                  <a:srgbClr val="6177B8"/>
                </a:solidFill>
                <a:latin typeface="Century Gothic" panose="020B0502020202020204" pitchFamily="34" charset="0"/>
              </a:rPr>
              <a:t>Total Accounts Opened:  </a:t>
            </a:r>
            <a:r>
              <a:rPr lang="en-US" sz="2400" dirty="0">
                <a:latin typeface="Century Gothic" panose="020B0502020202020204" pitchFamily="34" charset="0"/>
              </a:rPr>
              <a:t>175 Investment Accounts in 3 months</a:t>
            </a:r>
          </a:p>
        </p:txBody>
      </p:sp>
      <p:sp>
        <p:nvSpPr>
          <p:cNvPr id="8" name="TextBox 7"/>
          <p:cNvSpPr txBox="1"/>
          <p:nvPr/>
        </p:nvSpPr>
        <p:spPr>
          <a:xfrm>
            <a:off x="7576038" y="4588590"/>
            <a:ext cx="2037737" cy="369332"/>
          </a:xfrm>
          <a:prstGeom prst="rect">
            <a:avLst/>
          </a:prstGeom>
          <a:noFill/>
        </p:spPr>
        <p:txBody>
          <a:bodyPr wrap="none" rtlCol="0">
            <a:spAutoFit/>
          </a:bodyPr>
          <a:lstStyle/>
          <a:p>
            <a:r>
              <a:rPr lang="en-US" dirty="0">
                <a:latin typeface="Century Gothic" panose="020B0502020202020204" pitchFamily="34" charset="0"/>
              </a:rPr>
              <a:t>Asset Size: $1.5 b</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205" y="263547"/>
            <a:ext cx="3200400" cy="1224153"/>
          </a:xfrm>
          <a:prstGeom prst="rect">
            <a:avLst/>
          </a:prstGeom>
        </p:spPr>
      </p:pic>
    </p:spTree>
    <p:extLst>
      <p:ext uri="{BB962C8B-B14F-4D97-AF65-F5344CB8AC3E}">
        <p14:creationId xmlns:p14="http://schemas.microsoft.com/office/powerpoint/2010/main" val="3078426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9ACD-804C-46EA-B255-540DED3B70EE}"/>
              </a:ext>
            </a:extLst>
          </p:cNvPr>
          <p:cNvSpPr>
            <a:spLocks noGrp="1"/>
          </p:cNvSpPr>
          <p:nvPr>
            <p:ph type="title"/>
          </p:nvPr>
        </p:nvSpPr>
        <p:spPr>
          <a:xfrm>
            <a:off x="3462631" y="0"/>
            <a:ext cx="8431658" cy="1325563"/>
          </a:xfrm>
        </p:spPr>
        <p:txBody>
          <a:bodyPr/>
          <a:lstStyle/>
          <a:p>
            <a:r>
              <a:rPr lang="en-US" dirty="0"/>
              <a:t>Solutions - What We Will Cover</a:t>
            </a:r>
          </a:p>
        </p:txBody>
      </p:sp>
      <p:sp>
        <p:nvSpPr>
          <p:cNvPr id="3" name="Content Placeholder 2">
            <a:extLst>
              <a:ext uri="{FF2B5EF4-FFF2-40B4-BE49-F238E27FC236}">
                <a16:creationId xmlns:a16="http://schemas.microsoft.com/office/drawing/2014/main" id="{331532A3-043E-47E8-9A6D-F69B7724063B}"/>
              </a:ext>
            </a:extLst>
          </p:cNvPr>
          <p:cNvSpPr>
            <a:spLocks noGrp="1"/>
          </p:cNvSpPr>
          <p:nvPr>
            <p:ph idx="1"/>
          </p:nvPr>
        </p:nvSpPr>
        <p:spPr>
          <a:xfrm>
            <a:off x="965200" y="1500188"/>
            <a:ext cx="10515600" cy="4351338"/>
          </a:xfrm>
        </p:spPr>
        <p:txBody>
          <a:bodyPr vert="horz" lIns="91440" tIns="45720" rIns="91440" bIns="45720" rtlCol="0" anchor="t">
            <a:noAutofit/>
          </a:bodyPr>
          <a:lstStyle/>
          <a:p>
            <a:pPr>
              <a:lnSpc>
                <a:spcPct val="100000"/>
              </a:lnSpc>
              <a:buClr>
                <a:srgbClr val="6982C9"/>
              </a:buClr>
              <a:buFont typeface="Wingdings" panose="05000000000000000000" pitchFamily="2" charset="2"/>
              <a:buChar char="ü"/>
            </a:pPr>
            <a:r>
              <a:rPr lang="en-US" dirty="0">
                <a:latin typeface="Century Gothic"/>
              </a:rPr>
              <a:t>About DeepTarget – Executive Summary</a:t>
            </a:r>
          </a:p>
          <a:p>
            <a:pPr>
              <a:lnSpc>
                <a:spcPct val="100000"/>
              </a:lnSpc>
              <a:buClr>
                <a:srgbClr val="6982C9"/>
              </a:buClr>
              <a:buFont typeface="Wingdings" panose="05000000000000000000" pitchFamily="2" charset="2"/>
              <a:buChar char="ü"/>
            </a:pPr>
            <a:r>
              <a:rPr lang="en-US" dirty="0">
                <a:latin typeface="Century Gothic"/>
              </a:rPr>
              <a:t> Marketing &amp; Sales; Messaging and Positioning</a:t>
            </a:r>
          </a:p>
          <a:p>
            <a:pPr lvl="1">
              <a:lnSpc>
                <a:spcPct val="100000"/>
              </a:lnSpc>
              <a:buClr>
                <a:srgbClr val="6982C9"/>
              </a:buClr>
              <a:buFont typeface="Wingdings" panose="05000000000000000000" pitchFamily="2" charset="2"/>
              <a:buChar char="ü"/>
            </a:pPr>
            <a:r>
              <a:rPr lang="en-US" dirty="0">
                <a:latin typeface="Century Gothic"/>
              </a:rPr>
              <a:t>Industry Dynamics </a:t>
            </a:r>
          </a:p>
          <a:p>
            <a:pPr lvl="1">
              <a:lnSpc>
                <a:spcPct val="100000"/>
              </a:lnSpc>
              <a:buClr>
                <a:srgbClr val="6982C9"/>
              </a:buClr>
              <a:buFont typeface="Wingdings" panose="05000000000000000000" pitchFamily="2" charset="2"/>
              <a:buChar char="ü"/>
            </a:pPr>
            <a:r>
              <a:rPr lang="en-US" dirty="0">
                <a:latin typeface="Century Gothic"/>
              </a:rPr>
              <a:t>How DeepTarget works</a:t>
            </a:r>
          </a:p>
          <a:p>
            <a:pPr lvl="1">
              <a:lnSpc>
                <a:spcPct val="100000"/>
              </a:lnSpc>
              <a:buClr>
                <a:srgbClr val="6982C9"/>
              </a:buClr>
              <a:buFont typeface="Wingdings" panose="05000000000000000000" pitchFamily="2" charset="2"/>
              <a:buChar char="ü"/>
            </a:pPr>
            <a:r>
              <a:rPr lang="en-US" dirty="0">
                <a:latin typeface="Century Gothic"/>
              </a:rPr>
              <a:t>Key differentiators</a:t>
            </a:r>
          </a:p>
          <a:p>
            <a:pPr>
              <a:lnSpc>
                <a:spcPct val="100000"/>
              </a:lnSpc>
              <a:buClr>
                <a:srgbClr val="6982C9"/>
              </a:buClr>
              <a:buFont typeface="Wingdings" panose="05000000000000000000" pitchFamily="2" charset="2"/>
              <a:buChar char="ü"/>
            </a:pPr>
            <a:r>
              <a:rPr lang="en-US" dirty="0">
                <a:latin typeface="Century Gothic"/>
              </a:rPr>
              <a:t>  DeepTarget sales pitch highlights [Discussion]</a:t>
            </a:r>
            <a:endParaRPr lang="en-US" i="1" dirty="0">
              <a:solidFill>
                <a:srgbClr val="6982C9"/>
              </a:solidFill>
            </a:endParaRPr>
          </a:p>
        </p:txBody>
      </p:sp>
    </p:spTree>
    <p:extLst>
      <p:ext uri="{BB962C8B-B14F-4D97-AF65-F5344CB8AC3E}">
        <p14:creationId xmlns:p14="http://schemas.microsoft.com/office/powerpoint/2010/main" val="3757610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1387"/>
          <a:stretch/>
        </p:blipFill>
        <p:spPr>
          <a:xfrm>
            <a:off x="161446" y="1254868"/>
            <a:ext cx="6367284" cy="3618689"/>
          </a:xfrm>
          <a:prstGeom prst="rect">
            <a:avLst/>
          </a:prstGeom>
        </p:spPr>
      </p:pic>
      <p:pic>
        <p:nvPicPr>
          <p:cNvPr id="7" name="Picture 6"/>
          <p:cNvPicPr>
            <a:picLocks noChangeAspect="1"/>
          </p:cNvPicPr>
          <p:nvPr/>
        </p:nvPicPr>
        <p:blipFill>
          <a:blip r:embed="rId3"/>
          <a:stretch>
            <a:fillRect/>
          </a:stretch>
        </p:blipFill>
        <p:spPr>
          <a:xfrm>
            <a:off x="7827854" y="3632386"/>
            <a:ext cx="2843604" cy="21616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itle 1"/>
          <p:cNvSpPr>
            <a:spLocks noGrp="1"/>
          </p:cNvSpPr>
          <p:nvPr>
            <p:ph type="title"/>
          </p:nvPr>
        </p:nvSpPr>
        <p:spPr>
          <a:xfrm>
            <a:off x="3414409" y="205303"/>
            <a:ext cx="8556174" cy="1325563"/>
          </a:xfrm>
        </p:spPr>
        <p:txBody>
          <a:bodyPr>
            <a:noAutofit/>
          </a:bodyPr>
          <a:lstStyle/>
          <a:p>
            <a:r>
              <a:rPr lang="en-US" sz="3200" dirty="0"/>
              <a:t>Case Study: Driving Auto Loans by Driving Dreams!</a:t>
            </a:r>
          </a:p>
        </p:txBody>
      </p:sp>
      <p:sp>
        <p:nvSpPr>
          <p:cNvPr id="2" name="TextBox 1"/>
          <p:cNvSpPr txBox="1"/>
          <p:nvPr/>
        </p:nvSpPr>
        <p:spPr>
          <a:xfrm>
            <a:off x="3345088" y="5077406"/>
            <a:ext cx="2390398" cy="369332"/>
          </a:xfrm>
          <a:prstGeom prst="rect">
            <a:avLst/>
          </a:prstGeom>
          <a:noFill/>
        </p:spPr>
        <p:txBody>
          <a:bodyPr wrap="none" rtlCol="0" anchor="t">
            <a:spAutoFit/>
          </a:bodyPr>
          <a:lstStyle/>
          <a:p>
            <a:r>
              <a:rPr lang="en-US" dirty="0">
                <a:latin typeface="Century Gothic"/>
              </a:rPr>
              <a:t>FI Asset Size: $207 m</a:t>
            </a:r>
          </a:p>
        </p:txBody>
      </p:sp>
      <p:sp>
        <p:nvSpPr>
          <p:cNvPr id="10" name="TextBox 9">
            <a:extLst>
              <a:ext uri="{FF2B5EF4-FFF2-40B4-BE49-F238E27FC236}">
                <a16:creationId xmlns:a16="http://schemas.microsoft.com/office/drawing/2014/main" id="{C57937D1-3AAE-471F-A7A3-8A14BA33AFE5}"/>
              </a:ext>
            </a:extLst>
          </p:cNvPr>
          <p:cNvSpPr txBox="1"/>
          <p:nvPr/>
        </p:nvSpPr>
        <p:spPr>
          <a:xfrm>
            <a:off x="6690176" y="1598556"/>
            <a:ext cx="5129404" cy="1200329"/>
          </a:xfrm>
          <a:prstGeom prst="rect">
            <a:avLst/>
          </a:prstGeom>
          <a:noFill/>
        </p:spPr>
        <p:txBody>
          <a:bodyPr wrap="square" rtlCol="0" anchor="t">
            <a:spAutoFit/>
          </a:bodyPr>
          <a:lstStyle/>
          <a:p>
            <a:pPr algn="just"/>
            <a:r>
              <a:rPr lang="en-US" b="1" dirty="0">
                <a:latin typeface="Century Gothic"/>
              </a:rPr>
              <a:t>Target: </a:t>
            </a:r>
            <a:r>
              <a:rPr lang="en-US" dirty="0">
                <a:latin typeface="Century Gothic"/>
              </a:rPr>
              <a:t> To reach 16K account holders to spread the word about their "Drive Your Dream" campaign.</a:t>
            </a:r>
          </a:p>
          <a:p>
            <a:pPr algn="just"/>
            <a:endParaRPr lang="en-US" dirty="0">
              <a:latin typeface="Century Gothic"/>
            </a:endParaRPr>
          </a:p>
        </p:txBody>
      </p:sp>
      <p:sp>
        <p:nvSpPr>
          <p:cNvPr id="11" name="TextBox 10">
            <a:extLst>
              <a:ext uri="{FF2B5EF4-FFF2-40B4-BE49-F238E27FC236}">
                <a16:creationId xmlns:a16="http://schemas.microsoft.com/office/drawing/2014/main" id="{F2FCFB97-BE5D-42C3-A9DB-7BFE01913AFD}"/>
              </a:ext>
            </a:extLst>
          </p:cNvPr>
          <p:cNvSpPr txBox="1"/>
          <p:nvPr/>
        </p:nvSpPr>
        <p:spPr>
          <a:xfrm>
            <a:off x="6690176" y="2672426"/>
            <a:ext cx="5129404" cy="646331"/>
          </a:xfrm>
          <a:prstGeom prst="rect">
            <a:avLst/>
          </a:prstGeom>
          <a:noFill/>
        </p:spPr>
        <p:txBody>
          <a:bodyPr wrap="square" rtlCol="0" anchor="t">
            <a:spAutoFit/>
          </a:bodyPr>
          <a:lstStyle/>
          <a:p>
            <a:pPr algn="just"/>
            <a:r>
              <a:rPr lang="en-US" b="1" dirty="0">
                <a:latin typeface="Century Gothic"/>
              </a:rPr>
              <a:t>Delivery: </a:t>
            </a:r>
            <a:r>
              <a:rPr lang="en-US" dirty="0">
                <a:latin typeface="Century Gothic"/>
              </a:rPr>
              <a:t> Powered by DeepTarget OLB and DeepTarget Mobile</a:t>
            </a:r>
            <a:endParaRPr lang="en-US" sz="2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05" y="263547"/>
            <a:ext cx="3200400" cy="1224153"/>
          </a:xfrm>
          <a:prstGeom prst="rect">
            <a:avLst/>
          </a:prstGeom>
        </p:spPr>
      </p:pic>
    </p:spTree>
    <p:extLst>
      <p:ext uri="{BB962C8B-B14F-4D97-AF65-F5344CB8AC3E}">
        <p14:creationId xmlns:p14="http://schemas.microsoft.com/office/powerpoint/2010/main" val="3501430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320" y="15393"/>
            <a:ext cx="7987623" cy="1325563"/>
          </a:xfrm>
        </p:spPr>
        <p:txBody>
          <a:bodyPr>
            <a:noAutofit/>
          </a:bodyPr>
          <a:lstStyle/>
          <a:p>
            <a:r>
              <a:rPr lang="en-US" sz="3200" dirty="0"/>
              <a:t>Case Study: Give Me a Good, Timely Offer - And I </a:t>
            </a:r>
            <a:r>
              <a:rPr lang="en-US" sz="3200" i="1" u="sng" dirty="0"/>
              <a:t>Will</a:t>
            </a:r>
            <a:r>
              <a:rPr lang="en-US" sz="3200" dirty="0"/>
              <a:t> Respond!</a:t>
            </a:r>
          </a:p>
        </p:txBody>
      </p:sp>
      <p:sp>
        <p:nvSpPr>
          <p:cNvPr id="6" name="TextBox 5">
            <a:extLst>
              <a:ext uri="{FF2B5EF4-FFF2-40B4-BE49-F238E27FC236}">
                <a16:creationId xmlns:a16="http://schemas.microsoft.com/office/drawing/2014/main" id="{4D22D16C-FE3E-423D-A068-83575C46F7D1}"/>
              </a:ext>
            </a:extLst>
          </p:cNvPr>
          <p:cNvSpPr txBox="1"/>
          <p:nvPr/>
        </p:nvSpPr>
        <p:spPr>
          <a:xfrm>
            <a:off x="206672" y="1413281"/>
            <a:ext cx="9083243" cy="2015936"/>
          </a:xfrm>
          <a:prstGeom prst="rect">
            <a:avLst/>
          </a:prstGeom>
          <a:noFill/>
        </p:spPr>
        <p:txBody>
          <a:bodyPr wrap="square" rtlCol="0" anchor="t">
            <a:spAutoFit/>
          </a:bodyPr>
          <a:lstStyle/>
          <a:p>
            <a:pPr>
              <a:lnSpc>
                <a:spcPct val="125000"/>
              </a:lnSpc>
            </a:pPr>
            <a:r>
              <a:rPr lang="en-US" sz="2000" b="1" dirty="0">
                <a:solidFill>
                  <a:srgbClr val="6177B8"/>
                </a:solidFill>
                <a:latin typeface="Century Gothic"/>
              </a:rPr>
              <a:t>Objective:</a:t>
            </a:r>
            <a:r>
              <a:rPr lang="en-US" sz="2000" dirty="0">
                <a:solidFill>
                  <a:srgbClr val="6177B8"/>
                </a:solidFill>
                <a:latin typeface="Century Gothic"/>
              </a:rPr>
              <a:t> </a:t>
            </a:r>
            <a:r>
              <a:rPr lang="en-US" sz="2000" dirty="0">
                <a:latin typeface="Century Gothic"/>
              </a:rPr>
              <a:t>A one-week only CD campaign - “</a:t>
            </a:r>
            <a:r>
              <a:rPr lang="en-US" sz="2000" dirty="0">
                <a:effectLst>
                  <a:outerShdw blurRad="38100" dist="38100" dir="2700000" algn="tl">
                    <a:srgbClr val="000000">
                      <a:alpha val="43137"/>
                    </a:srgbClr>
                  </a:outerShdw>
                </a:effectLst>
                <a:latin typeface="Century Gothic"/>
              </a:rPr>
              <a:t>Military Savings Week</a:t>
            </a:r>
            <a:r>
              <a:rPr lang="en-US" sz="2000" dirty="0">
                <a:latin typeface="Century Gothic"/>
              </a:rPr>
              <a:t>” for military and non-military account holders - to increase deposits. ; run in </a:t>
            </a:r>
            <a:r>
              <a:rPr lang="en-US" sz="2000" b="1" dirty="0">
                <a:solidFill>
                  <a:srgbClr val="6177B8"/>
                </a:solidFill>
                <a:latin typeface="Century Gothic"/>
              </a:rPr>
              <a:t>Delivery: </a:t>
            </a:r>
            <a:r>
              <a:rPr lang="en-US" sz="2000" dirty="0">
                <a:latin typeface="Century Gothic"/>
              </a:rPr>
              <a:t>Online and mobile banking, web and email</a:t>
            </a:r>
          </a:p>
          <a:p>
            <a:pPr>
              <a:lnSpc>
                <a:spcPct val="125000"/>
              </a:lnSpc>
            </a:pPr>
            <a:r>
              <a:rPr lang="en-US" sz="2000" b="1" dirty="0">
                <a:solidFill>
                  <a:srgbClr val="6177B8"/>
                </a:solidFill>
                <a:latin typeface="Century Gothic"/>
              </a:rPr>
              <a:t>Results:  </a:t>
            </a:r>
            <a:r>
              <a:rPr lang="en-US" sz="2000" dirty="0">
                <a:latin typeface="Century Gothic"/>
              </a:rPr>
              <a:t>Awesome!</a:t>
            </a:r>
          </a:p>
          <a:p>
            <a:pPr>
              <a:lnSpc>
                <a:spcPct val="125000"/>
              </a:lnSpc>
            </a:pPr>
            <a:r>
              <a:rPr lang="en-US" sz="2000" b="1" dirty="0">
                <a:solidFill>
                  <a:srgbClr val="6177B8"/>
                </a:solidFill>
                <a:latin typeface="Century Gothic"/>
              </a:rPr>
              <a:t>Total Accounts Opened: </a:t>
            </a:r>
            <a:r>
              <a:rPr lang="en-US" sz="2000" dirty="0">
                <a:latin typeface="Century Gothic"/>
              </a:rPr>
              <a:t>$69 million+ in deposits (1270 new certificates) </a:t>
            </a:r>
            <a:endParaRPr lang="en-US" sz="2000" dirty="0">
              <a:latin typeface="Century Gothic" panose="020B0502020202020204" pitchFamily="34" charset="0"/>
            </a:endParaRPr>
          </a:p>
        </p:txBody>
      </p:sp>
      <p:pic>
        <p:nvPicPr>
          <p:cNvPr id="5" name="Picture 4"/>
          <p:cNvPicPr>
            <a:picLocks noChangeAspect="1"/>
          </p:cNvPicPr>
          <p:nvPr/>
        </p:nvPicPr>
        <p:blipFill>
          <a:blip r:embed="rId3"/>
          <a:stretch>
            <a:fillRect/>
          </a:stretch>
        </p:blipFill>
        <p:spPr>
          <a:xfrm>
            <a:off x="9144001" y="1209663"/>
            <a:ext cx="2744414" cy="498385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206672" y="3573867"/>
            <a:ext cx="6713285" cy="230536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106264" y="5509903"/>
            <a:ext cx="2037737" cy="369332"/>
          </a:xfrm>
          <a:prstGeom prst="rect">
            <a:avLst/>
          </a:prstGeom>
          <a:noFill/>
        </p:spPr>
        <p:txBody>
          <a:bodyPr wrap="none" rtlCol="0">
            <a:spAutoFit/>
          </a:bodyPr>
          <a:lstStyle/>
          <a:p>
            <a:r>
              <a:rPr lang="en-US" dirty="0">
                <a:latin typeface="Century Gothic" panose="020B0502020202020204" pitchFamily="34" charset="0"/>
              </a:rPr>
              <a:t>Asset Size: $1.5 b</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205" y="263547"/>
            <a:ext cx="3200400" cy="1224153"/>
          </a:xfrm>
          <a:prstGeom prst="rect">
            <a:avLst/>
          </a:prstGeom>
        </p:spPr>
      </p:pic>
    </p:spTree>
    <p:extLst>
      <p:ext uri="{BB962C8B-B14F-4D97-AF65-F5344CB8AC3E}">
        <p14:creationId xmlns:p14="http://schemas.microsoft.com/office/powerpoint/2010/main" val="2812168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38F9-515C-4816-A879-C97EE5B88F1F}"/>
              </a:ext>
            </a:extLst>
          </p:cNvPr>
          <p:cNvSpPr>
            <a:spLocks noGrp="1"/>
          </p:cNvSpPr>
          <p:nvPr>
            <p:ph type="title"/>
          </p:nvPr>
        </p:nvSpPr>
        <p:spPr/>
        <p:txBody>
          <a:bodyPr/>
          <a:lstStyle/>
          <a:p>
            <a:r>
              <a:rPr lang="en-US" dirty="0"/>
              <a:t>Presentations &amp; Demos</a:t>
            </a:r>
          </a:p>
        </p:txBody>
      </p:sp>
      <p:sp>
        <p:nvSpPr>
          <p:cNvPr id="5" name="Rectangle 4">
            <a:extLst>
              <a:ext uri="{FF2B5EF4-FFF2-40B4-BE49-F238E27FC236}">
                <a16:creationId xmlns:a16="http://schemas.microsoft.com/office/drawing/2014/main" id="{76A0E69B-FFF8-4B4D-8E46-E42F97BE9B96}"/>
              </a:ext>
            </a:extLst>
          </p:cNvPr>
          <p:cNvSpPr/>
          <p:nvPr/>
        </p:nvSpPr>
        <p:spPr>
          <a:xfrm>
            <a:off x="5307130" y="1589737"/>
            <a:ext cx="6263547" cy="4176528"/>
          </a:xfrm>
          <a:prstGeom prst="rect">
            <a:avLst/>
          </a:prstGeom>
        </p:spPr>
        <p:txBody>
          <a:bodyPr wrap="square">
            <a:spAutoFit/>
          </a:bodyPr>
          <a:lstStyle/>
          <a:p>
            <a:pPr marL="228600" lvl="0" indent="-228600">
              <a:lnSpc>
                <a:spcPct val="120000"/>
              </a:lnSpc>
              <a:spcBef>
                <a:spcPts val="300"/>
              </a:spcBef>
              <a:spcAft>
                <a:spcPts val="300"/>
              </a:spcAft>
              <a:buFont typeface="Arial" panose="020B0604020202020204" pitchFamily="34" charset="0"/>
              <a:buChar char="•"/>
            </a:pPr>
            <a:r>
              <a:rPr lang="en-US" sz="2400" dirty="0">
                <a:solidFill>
                  <a:prstClr val="black"/>
                </a:solidFill>
                <a:latin typeface="Century Gothic" panose="020B0502020202020204" pitchFamily="34" charset="0"/>
              </a:rPr>
              <a:t>Sales slide decks</a:t>
            </a:r>
          </a:p>
          <a:p>
            <a:pPr marL="228600" lvl="0" indent="-228600">
              <a:lnSpc>
                <a:spcPct val="120000"/>
              </a:lnSpc>
              <a:spcBef>
                <a:spcPts val="300"/>
              </a:spcBef>
              <a:spcAft>
                <a:spcPts val="300"/>
              </a:spcAft>
              <a:buFont typeface="Arial" panose="020B0604020202020204" pitchFamily="34" charset="0"/>
              <a:buChar char="•"/>
            </a:pPr>
            <a:r>
              <a:rPr lang="en-US" sz="2400" dirty="0">
                <a:solidFill>
                  <a:prstClr val="black"/>
                </a:solidFill>
                <a:latin typeface="Century Gothic" panose="020B0502020202020204" pitchFamily="34" charset="0"/>
              </a:rPr>
              <a:t>Demos – </a:t>
            </a:r>
          </a:p>
          <a:p>
            <a:pPr marL="685800" lvl="1" indent="-228600">
              <a:lnSpc>
                <a:spcPct val="120000"/>
              </a:lnSpc>
              <a:spcBef>
                <a:spcPts val="300"/>
              </a:spcBef>
              <a:spcAft>
                <a:spcPts val="300"/>
              </a:spcAft>
              <a:buFont typeface="Arial" panose="020B0604020202020204" pitchFamily="34" charset="0"/>
              <a:buChar char="•"/>
            </a:pPr>
            <a:r>
              <a:rPr lang="en-US" sz="2400" dirty="0">
                <a:solidFill>
                  <a:prstClr val="black"/>
                </a:solidFill>
                <a:latin typeface="Century Gothic" panose="020B0502020202020204" pitchFamily="34" charset="0"/>
              </a:rPr>
              <a:t>Pre-recorded</a:t>
            </a:r>
          </a:p>
          <a:p>
            <a:pPr marL="685800" lvl="1" indent="-228600">
              <a:lnSpc>
                <a:spcPct val="120000"/>
              </a:lnSpc>
              <a:spcBef>
                <a:spcPts val="300"/>
              </a:spcBef>
              <a:spcAft>
                <a:spcPts val="300"/>
              </a:spcAft>
              <a:buFont typeface="Arial" panose="020B0604020202020204" pitchFamily="34" charset="0"/>
              <a:buChar char="•"/>
            </a:pPr>
            <a:r>
              <a:rPr lang="en-US" sz="2400" dirty="0">
                <a:solidFill>
                  <a:prstClr val="black"/>
                </a:solidFill>
                <a:latin typeface="Century Gothic" panose="020B0502020202020204" pitchFamily="34" charset="0"/>
              </a:rPr>
              <a:t>Scripted</a:t>
            </a:r>
          </a:p>
          <a:p>
            <a:pPr marL="685800" lvl="1" indent="-228600">
              <a:lnSpc>
                <a:spcPct val="120000"/>
              </a:lnSpc>
              <a:spcBef>
                <a:spcPts val="300"/>
              </a:spcBef>
              <a:spcAft>
                <a:spcPts val="300"/>
              </a:spcAft>
              <a:buFont typeface="Arial" panose="020B0604020202020204" pitchFamily="34" charset="0"/>
              <a:buChar char="•"/>
            </a:pPr>
            <a:r>
              <a:rPr lang="en-US" sz="2400" dirty="0">
                <a:solidFill>
                  <a:prstClr val="black"/>
                </a:solidFill>
                <a:latin typeface="Century Gothic" panose="020B0502020202020204" pitchFamily="34" charset="0"/>
              </a:rPr>
              <a:t>Instructions for use</a:t>
            </a:r>
          </a:p>
          <a:p>
            <a:pPr marL="228600" indent="-228600">
              <a:lnSpc>
                <a:spcPct val="120000"/>
              </a:lnSpc>
              <a:spcBef>
                <a:spcPts val="300"/>
              </a:spcBef>
              <a:spcAft>
                <a:spcPts val="300"/>
              </a:spcAft>
              <a:buFont typeface="Arial" panose="020B0604020202020204" pitchFamily="34" charset="0"/>
              <a:buChar char="•"/>
            </a:pPr>
            <a:r>
              <a:rPr lang="en-US" sz="2400" dirty="0">
                <a:solidFill>
                  <a:prstClr val="black"/>
                </a:solidFill>
                <a:latin typeface="Century Gothic" panose="020B0502020202020204" pitchFamily="34" charset="0"/>
              </a:rPr>
              <a:t>ROI Calculator</a:t>
            </a:r>
          </a:p>
          <a:p>
            <a:pPr marL="685800" lvl="1" indent="-228600">
              <a:lnSpc>
                <a:spcPct val="120000"/>
              </a:lnSpc>
              <a:spcBef>
                <a:spcPts val="300"/>
              </a:spcBef>
              <a:spcAft>
                <a:spcPts val="300"/>
              </a:spcAft>
              <a:buFont typeface="Arial" panose="020B0604020202020204" pitchFamily="34" charset="0"/>
              <a:buChar char="•"/>
            </a:pPr>
            <a:r>
              <a:rPr lang="en-US" sz="2400" dirty="0">
                <a:solidFill>
                  <a:prstClr val="black"/>
                </a:solidFill>
                <a:latin typeface="Century Gothic" panose="020B0502020202020204" pitchFamily="34" charset="0"/>
              </a:rPr>
              <a:t>For use with prospects</a:t>
            </a:r>
          </a:p>
          <a:p>
            <a:pPr marL="685800" lvl="1" indent="-228600">
              <a:lnSpc>
                <a:spcPct val="120000"/>
              </a:lnSpc>
              <a:spcBef>
                <a:spcPts val="300"/>
              </a:spcBef>
              <a:spcAft>
                <a:spcPts val="300"/>
              </a:spcAft>
              <a:buFont typeface="Arial" panose="020B0604020202020204" pitchFamily="34" charset="0"/>
              <a:buChar char="•"/>
            </a:pPr>
            <a:r>
              <a:rPr lang="en-US" sz="2400" dirty="0">
                <a:solidFill>
                  <a:prstClr val="black"/>
                </a:solidFill>
                <a:latin typeface="Century Gothic" panose="020B0502020202020204" pitchFamily="34" charset="0"/>
              </a:rPr>
              <a:t>Estimates ROI if DeepTarget is used</a:t>
            </a:r>
          </a:p>
        </p:txBody>
      </p:sp>
      <p:pic>
        <p:nvPicPr>
          <p:cNvPr id="3" name="Picture 2"/>
          <p:cNvPicPr>
            <a:picLocks noChangeAspect="1"/>
          </p:cNvPicPr>
          <p:nvPr/>
        </p:nvPicPr>
        <p:blipFill>
          <a:blip r:embed="rId2"/>
          <a:stretch>
            <a:fillRect/>
          </a:stretch>
        </p:blipFill>
        <p:spPr>
          <a:xfrm rot="20670870">
            <a:off x="432536" y="2204882"/>
            <a:ext cx="4572000" cy="3047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9E7E2F93-08DB-450E-B03E-C12498013FA9}"/>
              </a:ext>
            </a:extLst>
          </p:cNvPr>
          <p:cNvPicPr>
            <a:picLocks noChangeAspect="1"/>
          </p:cNvPicPr>
          <p:nvPr/>
        </p:nvPicPr>
        <p:blipFill>
          <a:blip r:embed="rId3"/>
          <a:stretch>
            <a:fillRect/>
          </a:stretch>
        </p:blipFill>
        <p:spPr>
          <a:xfrm>
            <a:off x="9055897" y="1935237"/>
            <a:ext cx="2926080" cy="2621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2123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189F-2AE0-447F-9DC3-181AFB85C823}"/>
              </a:ext>
            </a:extLst>
          </p:cNvPr>
          <p:cNvSpPr>
            <a:spLocks noGrp="1"/>
          </p:cNvSpPr>
          <p:nvPr>
            <p:ph type="title"/>
          </p:nvPr>
        </p:nvSpPr>
        <p:spPr>
          <a:xfrm>
            <a:off x="4816549" y="243827"/>
            <a:ext cx="6120065" cy="1325563"/>
          </a:xfrm>
        </p:spPr>
        <p:txBody>
          <a:bodyPr/>
          <a:lstStyle/>
          <a:p>
            <a:r>
              <a:rPr lang="en-US" dirty="0"/>
              <a:t>Cathedral Partner Portal</a:t>
            </a:r>
          </a:p>
        </p:txBody>
      </p:sp>
      <p:sp>
        <p:nvSpPr>
          <p:cNvPr id="5" name="Rectangle 4">
            <a:extLst>
              <a:ext uri="{FF2B5EF4-FFF2-40B4-BE49-F238E27FC236}">
                <a16:creationId xmlns:a16="http://schemas.microsoft.com/office/drawing/2014/main" id="{B95CD4B5-2C0B-430E-83CA-F92C5361BB02}"/>
              </a:ext>
            </a:extLst>
          </p:cNvPr>
          <p:cNvSpPr/>
          <p:nvPr/>
        </p:nvSpPr>
        <p:spPr>
          <a:xfrm>
            <a:off x="6624735" y="2126654"/>
            <a:ext cx="4943670" cy="3794885"/>
          </a:xfrm>
          <a:prstGeom prst="rect">
            <a:avLst/>
          </a:prstGeom>
        </p:spPr>
        <p:txBody>
          <a:bodyPr wrap="square">
            <a:spAutoFit/>
          </a:bodyPr>
          <a:lstStyle/>
          <a:p>
            <a:pPr marL="228600" lvl="0" indent="-228600">
              <a:lnSpc>
                <a:spcPct val="120000"/>
              </a:lnSpc>
              <a:spcBef>
                <a:spcPts val="300"/>
              </a:spcBef>
              <a:spcAft>
                <a:spcPts val="300"/>
              </a:spcAft>
              <a:buFont typeface="Arial" panose="020B0604020202020204" pitchFamily="34" charset="0"/>
              <a:buChar char="•"/>
            </a:pPr>
            <a:r>
              <a:rPr lang="en-US" sz="2400" dirty="0">
                <a:solidFill>
                  <a:prstClr val="black"/>
                </a:solidFill>
                <a:latin typeface="Century Gothic" panose="020B0502020202020204" pitchFamily="34" charset="0"/>
              </a:rPr>
              <a:t>A focused place to house all your marketing and sales collateral included co-branded content</a:t>
            </a:r>
          </a:p>
          <a:p>
            <a:pPr marL="228600" lvl="0" indent="-228600">
              <a:lnSpc>
                <a:spcPct val="120000"/>
              </a:lnSpc>
              <a:spcBef>
                <a:spcPts val="300"/>
              </a:spcBef>
              <a:spcAft>
                <a:spcPts val="300"/>
              </a:spcAft>
              <a:buFont typeface="Arial" panose="020B0604020202020204" pitchFamily="34" charset="0"/>
              <a:buChar char="•"/>
            </a:pPr>
            <a:r>
              <a:rPr lang="en-US" sz="2400" dirty="0">
                <a:solidFill>
                  <a:prstClr val="black"/>
                </a:solidFill>
                <a:latin typeface="Century Gothic" panose="020B0502020202020204" pitchFamily="34" charset="0"/>
              </a:rPr>
              <a:t>Password protected site</a:t>
            </a:r>
          </a:p>
          <a:p>
            <a:pPr marL="228600" lvl="0" indent="-228600">
              <a:lnSpc>
                <a:spcPct val="120000"/>
              </a:lnSpc>
              <a:spcBef>
                <a:spcPts val="300"/>
              </a:spcBef>
              <a:spcAft>
                <a:spcPts val="300"/>
              </a:spcAft>
              <a:buFont typeface="Arial" panose="020B0604020202020204" pitchFamily="34" charset="0"/>
              <a:buChar char="•"/>
            </a:pPr>
            <a:r>
              <a:rPr lang="en-US" sz="2400" dirty="0">
                <a:solidFill>
                  <a:prstClr val="black"/>
                </a:solidFill>
                <a:latin typeface="Century Gothic" panose="020B0502020202020204" pitchFamily="34" charset="0"/>
              </a:rPr>
              <a:t>Availability planned for Q1 2020</a:t>
            </a:r>
          </a:p>
          <a:p>
            <a:pPr marL="228600" lvl="0" indent="-228600">
              <a:lnSpc>
                <a:spcPct val="120000"/>
              </a:lnSpc>
              <a:spcBef>
                <a:spcPts val="300"/>
              </a:spcBef>
              <a:spcAft>
                <a:spcPts val="300"/>
              </a:spcAft>
              <a:buFont typeface="Arial" panose="020B0604020202020204" pitchFamily="34" charset="0"/>
              <a:buChar char="•"/>
            </a:pPr>
            <a:endParaRPr lang="en-US" sz="2000" dirty="0">
              <a:solidFill>
                <a:prstClr val="black"/>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rot="20815516">
            <a:off x="1092165" y="2278902"/>
            <a:ext cx="4572000" cy="3047189"/>
          </a:xfrm>
          <a:prstGeom prst="rect">
            <a:avLst/>
          </a:prstGeom>
          <a:ln>
            <a:noFill/>
          </a:ln>
          <a:effectLst>
            <a:softEdge rad="112500"/>
          </a:effectLst>
        </p:spPr>
      </p:pic>
    </p:spTree>
    <p:extLst>
      <p:ext uri="{BB962C8B-B14F-4D97-AF65-F5344CB8AC3E}">
        <p14:creationId xmlns:p14="http://schemas.microsoft.com/office/powerpoint/2010/main" val="1993723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455" y="110836"/>
            <a:ext cx="5306290" cy="1101437"/>
          </a:xfrm>
        </p:spPr>
        <p:txBody>
          <a:bodyPr>
            <a:normAutofit fontScale="90000"/>
          </a:bodyPr>
          <a:lstStyle/>
          <a:p>
            <a:br>
              <a:rPr lang="en-US" dirty="0"/>
            </a:br>
            <a:br>
              <a:rPr lang="en-US" dirty="0"/>
            </a:br>
            <a:br>
              <a:rPr lang="en-US" dirty="0"/>
            </a:br>
            <a:br>
              <a:rPr lang="en-US" dirty="0"/>
            </a:br>
            <a:endParaRPr lang="en-US" dirty="0"/>
          </a:p>
        </p:txBody>
      </p:sp>
      <p:sp>
        <p:nvSpPr>
          <p:cNvPr id="6" name="Title 1">
            <a:extLst>
              <a:ext uri="{FF2B5EF4-FFF2-40B4-BE49-F238E27FC236}">
                <a16:creationId xmlns:a16="http://schemas.microsoft.com/office/drawing/2014/main" id="{2BE77606-0E45-4D3E-928D-403A38A2D279}"/>
              </a:ext>
            </a:extLst>
          </p:cNvPr>
          <p:cNvSpPr txBox="1">
            <a:spLocks/>
          </p:cNvSpPr>
          <p:nvPr/>
        </p:nvSpPr>
        <p:spPr>
          <a:xfrm>
            <a:off x="3414409" y="205303"/>
            <a:ext cx="8556174" cy="13255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lang="en-US" sz="60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n-US" sz="4400" dirty="0"/>
              <a:t>Sales Support</a:t>
            </a:r>
          </a:p>
        </p:txBody>
      </p:sp>
      <p:sp>
        <p:nvSpPr>
          <p:cNvPr id="7" name="TextBox 6">
            <a:extLst>
              <a:ext uri="{FF2B5EF4-FFF2-40B4-BE49-F238E27FC236}">
                <a16:creationId xmlns:a16="http://schemas.microsoft.com/office/drawing/2014/main" id="{0BF80F0A-79DE-4011-ADDE-936CDB097CE2}"/>
              </a:ext>
            </a:extLst>
          </p:cNvPr>
          <p:cNvSpPr txBox="1"/>
          <p:nvPr/>
        </p:nvSpPr>
        <p:spPr>
          <a:xfrm>
            <a:off x="810491" y="1625333"/>
            <a:ext cx="10266218" cy="5016758"/>
          </a:xfrm>
          <a:prstGeom prst="rect">
            <a:avLst/>
          </a:prstGeom>
          <a:noFill/>
        </p:spPr>
        <p:txBody>
          <a:bodyPr wrap="square" rtlCol="0">
            <a:spAutoFit/>
          </a:bodyPr>
          <a:lstStyle/>
          <a:p>
            <a:r>
              <a:rPr lang="en-US" sz="3200" dirty="0"/>
              <a:t>Cathedral Demonstration Support:</a:t>
            </a:r>
          </a:p>
          <a:p>
            <a:pPr marL="971550" lvl="1" indent="-514350">
              <a:buAutoNum type="alphaUcPeriod"/>
            </a:pPr>
            <a:r>
              <a:rPr lang="en-US" sz="3200" dirty="0"/>
              <a:t>DeepTarget Mobile Opportunity</a:t>
            </a:r>
          </a:p>
          <a:p>
            <a:pPr marL="971550" lvl="1" indent="-514350">
              <a:buAutoNum type="alphaUcPeriod"/>
            </a:pPr>
            <a:r>
              <a:rPr lang="en-US" sz="3200" dirty="0"/>
              <a:t>Architectural/API/Integration Session</a:t>
            </a:r>
          </a:p>
          <a:p>
            <a:pPr marL="971550" lvl="1" indent="-514350">
              <a:buAutoNum type="alphaUcPeriod"/>
            </a:pPr>
            <a:r>
              <a:rPr lang="en-US" sz="3200" dirty="0"/>
              <a:t>Strategic Initiative/Digital Banking Provider</a:t>
            </a:r>
          </a:p>
          <a:p>
            <a:pPr marL="971550" lvl="1" indent="-514350">
              <a:buAutoNum type="alphaUcPeriod"/>
            </a:pPr>
            <a:r>
              <a:rPr lang="en-US" sz="3200" dirty="0"/>
              <a:t>DeepTarget – Cathedral Marketing Initiatives </a:t>
            </a:r>
          </a:p>
          <a:p>
            <a:pPr lvl="1"/>
            <a:endParaRPr lang="en-US" sz="3200" dirty="0"/>
          </a:p>
          <a:p>
            <a:pPr lvl="1"/>
            <a:endParaRPr lang="en-US" sz="3200" dirty="0"/>
          </a:p>
          <a:p>
            <a:pPr marL="457200" indent="-457200">
              <a:buFontTx/>
              <a:buChar char="-"/>
            </a:pPr>
            <a:endParaRPr lang="en-US" sz="3200" dirty="0"/>
          </a:p>
          <a:p>
            <a:pPr marL="457200" indent="-457200">
              <a:buFontTx/>
              <a:buChar char="-"/>
            </a:pPr>
            <a:endParaRPr lang="en-US" sz="3200" dirty="0"/>
          </a:p>
          <a:p>
            <a:pPr marL="457200" indent="-457200">
              <a:buFontTx/>
              <a:buChar char="-"/>
            </a:pPr>
            <a:endParaRPr lang="en-US" sz="3200" dirty="0"/>
          </a:p>
        </p:txBody>
      </p:sp>
      <p:sp>
        <p:nvSpPr>
          <p:cNvPr id="8" name="TextBox 7">
            <a:extLst>
              <a:ext uri="{FF2B5EF4-FFF2-40B4-BE49-F238E27FC236}">
                <a16:creationId xmlns:a16="http://schemas.microsoft.com/office/drawing/2014/main" id="{5337D0E6-F032-4273-AEA9-B20098E0AB4E}"/>
              </a:ext>
            </a:extLst>
          </p:cNvPr>
          <p:cNvSpPr txBox="1"/>
          <p:nvPr/>
        </p:nvSpPr>
        <p:spPr>
          <a:xfrm>
            <a:off x="9699933" y="3893243"/>
            <a:ext cx="1870877" cy="615553"/>
          </a:xfrm>
          <a:prstGeom prst="rect">
            <a:avLst/>
          </a:prstGeom>
          <a:noFill/>
        </p:spPr>
        <p:txBody>
          <a:bodyPr wrap="square" rtlCol="0">
            <a:spAutoFit/>
          </a:bodyPr>
          <a:lstStyle/>
          <a:p>
            <a:r>
              <a:rPr lang="en-US" sz="1400" dirty="0">
                <a:latin typeface="Century Gothic" panose="020B0502020202020204" pitchFamily="34" charset="0"/>
              </a:rPr>
              <a:t>Sara Alavi	 </a:t>
            </a:r>
          </a:p>
          <a:p>
            <a:r>
              <a:rPr lang="en-US" sz="1000" dirty="0">
                <a:latin typeface="Century Gothic" panose="020B0502020202020204" pitchFamily="34" charset="0"/>
              </a:rPr>
              <a:t>Marketing Specialist</a:t>
            </a:r>
          </a:p>
          <a:p>
            <a:r>
              <a:rPr lang="en-US" sz="1000" dirty="0">
                <a:latin typeface="Century Gothic" panose="020B0502020202020204" pitchFamily="34" charset="0"/>
              </a:rPr>
              <a:t>saraa@deeptarget.com</a:t>
            </a:r>
          </a:p>
        </p:txBody>
      </p:sp>
      <p:pic>
        <p:nvPicPr>
          <p:cNvPr id="9" name="Picture 8">
            <a:extLst>
              <a:ext uri="{FF2B5EF4-FFF2-40B4-BE49-F238E27FC236}">
                <a16:creationId xmlns:a16="http://schemas.microsoft.com/office/drawing/2014/main" id="{4183188B-60A5-4A25-99FA-2AF4B68D6C8C}"/>
              </a:ext>
            </a:extLst>
          </p:cNvPr>
          <p:cNvPicPr>
            <a:picLocks noChangeAspect="1"/>
          </p:cNvPicPr>
          <p:nvPr/>
        </p:nvPicPr>
        <p:blipFill>
          <a:blip r:embed="rId2"/>
          <a:stretch>
            <a:fillRect/>
          </a:stretch>
        </p:blipFill>
        <p:spPr>
          <a:xfrm>
            <a:off x="9757421" y="2262760"/>
            <a:ext cx="1430849" cy="14308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9527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12" y="1180214"/>
            <a:ext cx="5011678" cy="1673822"/>
          </a:xfrm>
        </p:spPr>
        <p:txBody>
          <a:bodyPr>
            <a:noAutofit/>
          </a:bodyPr>
          <a:lstStyle/>
          <a:p>
            <a:r>
              <a:rPr lang="en-US" sz="4400" dirty="0"/>
              <a:t>Purchase Process &amp; Handoff to Implementation</a:t>
            </a:r>
          </a:p>
        </p:txBody>
      </p:sp>
      <p:pic>
        <p:nvPicPr>
          <p:cNvPr id="5" name="Picture 4"/>
          <p:cNvPicPr>
            <a:picLocks noChangeAspect="1"/>
          </p:cNvPicPr>
          <p:nvPr/>
        </p:nvPicPr>
        <p:blipFill>
          <a:blip r:embed="rId2"/>
          <a:stretch>
            <a:fillRect/>
          </a:stretch>
        </p:blipFill>
        <p:spPr>
          <a:xfrm rot="20490771">
            <a:off x="1304161" y="1924493"/>
            <a:ext cx="4572000" cy="3047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E6350FB6-90FB-4F4A-932B-D27301F9C1FA}"/>
              </a:ext>
            </a:extLst>
          </p:cNvPr>
          <p:cNvPicPr>
            <a:picLocks noChangeAspect="1"/>
          </p:cNvPicPr>
          <p:nvPr/>
        </p:nvPicPr>
        <p:blipFill>
          <a:blip r:embed="rId3"/>
          <a:stretch>
            <a:fillRect/>
          </a:stretch>
        </p:blipFill>
        <p:spPr>
          <a:xfrm>
            <a:off x="8747151" y="3288539"/>
            <a:ext cx="1430851" cy="143085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00F97E7-233D-44FD-8B0F-FB6405DE5A08}"/>
              </a:ext>
            </a:extLst>
          </p:cNvPr>
          <p:cNvSpPr txBox="1"/>
          <p:nvPr/>
        </p:nvSpPr>
        <p:spPr>
          <a:xfrm>
            <a:off x="8666250" y="4908345"/>
            <a:ext cx="1796638" cy="769441"/>
          </a:xfrm>
          <a:prstGeom prst="rect">
            <a:avLst/>
          </a:prstGeom>
          <a:noFill/>
        </p:spPr>
        <p:txBody>
          <a:bodyPr wrap="square" rtlCol="0">
            <a:spAutoFit/>
          </a:bodyPr>
          <a:lstStyle/>
          <a:p>
            <a:r>
              <a:rPr lang="en-US" sz="1400" dirty="0">
                <a:latin typeface="Century Gothic" panose="020B0502020202020204" pitchFamily="34" charset="0"/>
              </a:rPr>
              <a:t>Helen Triplett </a:t>
            </a:r>
          </a:p>
          <a:p>
            <a:r>
              <a:rPr lang="en-US" sz="1000" dirty="0">
                <a:latin typeface="Century Gothic" panose="020B0502020202020204" pitchFamily="34" charset="0"/>
              </a:rPr>
              <a:t>Director – Implementation &amp; Customer Support</a:t>
            </a:r>
          </a:p>
          <a:p>
            <a:r>
              <a:rPr lang="en-US" sz="1000" dirty="0">
                <a:latin typeface="Century Gothic" panose="020B0502020202020204" pitchFamily="34" charset="0"/>
              </a:rPr>
              <a:t>helen@deeptarget.com</a:t>
            </a:r>
          </a:p>
        </p:txBody>
      </p:sp>
      <p:sp>
        <p:nvSpPr>
          <p:cNvPr id="7" name="Title 1">
            <a:extLst>
              <a:ext uri="{FF2B5EF4-FFF2-40B4-BE49-F238E27FC236}">
                <a16:creationId xmlns:a16="http://schemas.microsoft.com/office/drawing/2014/main" id="{BFF7ABEC-6E3D-426D-9E3B-309546DB21E8}"/>
              </a:ext>
            </a:extLst>
          </p:cNvPr>
          <p:cNvSpPr txBox="1">
            <a:spLocks/>
          </p:cNvSpPr>
          <p:nvPr/>
        </p:nvSpPr>
        <p:spPr>
          <a:xfrm>
            <a:off x="-485141" y="5320146"/>
            <a:ext cx="7190741" cy="720435"/>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lang="en-US" sz="60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n-US" sz="3200" dirty="0"/>
              <a:t>support@deeptarget.com</a:t>
            </a:r>
          </a:p>
        </p:txBody>
      </p:sp>
    </p:spTree>
    <p:extLst>
      <p:ext uri="{BB962C8B-B14F-4D97-AF65-F5344CB8AC3E}">
        <p14:creationId xmlns:p14="http://schemas.microsoft.com/office/powerpoint/2010/main" val="2399558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760" y="280795"/>
            <a:ext cx="5613996" cy="3718549"/>
          </a:xfrm>
        </p:spPr>
        <p:txBody>
          <a:bodyPr anchor="ctr">
            <a:noAutofit/>
          </a:bodyPr>
          <a:lstStyle/>
          <a:p>
            <a:pPr>
              <a:lnSpc>
                <a:spcPct val="114000"/>
              </a:lnSpc>
            </a:pPr>
            <a:br>
              <a:rPr lang="en-US" sz="3200" dirty="0"/>
            </a:br>
            <a:br>
              <a:rPr lang="en-US" sz="3200" dirty="0"/>
            </a:br>
            <a:r>
              <a:rPr lang="en-US" sz="3200" dirty="0"/>
              <a:t>Cathedral Marketing and Sales Onboarding</a:t>
            </a:r>
            <a:br>
              <a:rPr lang="en-US" sz="3200" dirty="0"/>
            </a:br>
            <a:br>
              <a:rPr lang="en-US" sz="3200" dirty="0"/>
            </a:br>
            <a:r>
              <a:rPr lang="en-US" sz="3200" dirty="0"/>
              <a:t>THANK YOU</a:t>
            </a:r>
            <a:br>
              <a:rPr lang="en-US" sz="3200" dirty="0"/>
            </a:br>
            <a:endParaRPr lang="en-US" sz="2000" i="1" dirty="0">
              <a:solidFill>
                <a:srgbClr val="536695"/>
              </a:solidFill>
              <a:ea typeface="+mn-ea"/>
              <a:cs typeface="+mn-cs"/>
            </a:endParaRPr>
          </a:p>
        </p:txBody>
      </p:sp>
      <p:pic>
        <p:nvPicPr>
          <p:cNvPr id="7" name="Picture 6">
            <a:extLst>
              <a:ext uri="{FF2B5EF4-FFF2-40B4-BE49-F238E27FC236}">
                <a16:creationId xmlns:a16="http://schemas.microsoft.com/office/drawing/2014/main" id="{2B194860-3026-42EA-B89A-B5788BFFFBD9}"/>
              </a:ext>
            </a:extLst>
          </p:cNvPr>
          <p:cNvPicPr>
            <a:picLocks noChangeAspect="1"/>
          </p:cNvPicPr>
          <p:nvPr/>
        </p:nvPicPr>
        <p:blipFill>
          <a:blip r:embed="rId3"/>
          <a:stretch>
            <a:fillRect/>
          </a:stretch>
        </p:blipFill>
        <p:spPr>
          <a:xfrm>
            <a:off x="6363245" y="280795"/>
            <a:ext cx="4943322" cy="435155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6146" y="5029199"/>
            <a:ext cx="3017520" cy="1154201"/>
          </a:xfrm>
          <a:prstGeom prst="rect">
            <a:avLst/>
          </a:prstGeom>
        </p:spPr>
      </p:pic>
      <p:sp>
        <p:nvSpPr>
          <p:cNvPr id="15" name="TextBox 14"/>
          <p:cNvSpPr txBox="1"/>
          <p:nvPr/>
        </p:nvSpPr>
        <p:spPr>
          <a:xfrm>
            <a:off x="5563339" y="5173319"/>
            <a:ext cx="745098" cy="707886"/>
          </a:xfrm>
          <a:prstGeom prst="rect">
            <a:avLst/>
          </a:prstGeom>
          <a:noFill/>
        </p:spPr>
        <p:txBody>
          <a:bodyPr wrap="square" rtlCol="0">
            <a:spAutoFit/>
          </a:bodyPr>
          <a:lstStyle/>
          <a:p>
            <a:r>
              <a:rPr lang="en-US" sz="4000" dirty="0">
                <a:solidFill>
                  <a:schemeClr val="bg2">
                    <a:lumMod val="75000"/>
                  </a:schemeClr>
                </a:solidFill>
                <a:latin typeface="Century Gothic" panose="020B0502020202020204" pitchFamily="34" charset="0"/>
              </a:rPr>
              <a:t>&amp;</a:t>
            </a:r>
          </a:p>
        </p:txBody>
      </p:sp>
      <p:sp>
        <p:nvSpPr>
          <p:cNvPr id="18" name="Rectangle 17"/>
          <p:cNvSpPr/>
          <p:nvPr/>
        </p:nvSpPr>
        <p:spPr>
          <a:xfrm>
            <a:off x="0" y="4915915"/>
            <a:ext cx="12192000" cy="113284"/>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B81544-3945-495F-971A-7940E4B7E2BD}"/>
              </a:ext>
            </a:extLst>
          </p:cNvPr>
          <p:cNvPicPr>
            <a:picLocks noChangeAspect="1"/>
          </p:cNvPicPr>
          <p:nvPr/>
        </p:nvPicPr>
        <p:blipFill>
          <a:blip r:embed="rId5"/>
          <a:stretch>
            <a:fillRect/>
          </a:stretch>
        </p:blipFill>
        <p:spPr>
          <a:xfrm>
            <a:off x="1492812" y="5197558"/>
            <a:ext cx="3057891" cy="852007"/>
          </a:xfrm>
          <a:prstGeom prst="rect">
            <a:avLst/>
          </a:prstGeom>
        </p:spPr>
      </p:pic>
    </p:spTree>
    <p:extLst>
      <p:ext uri="{BB962C8B-B14F-4D97-AF65-F5344CB8AC3E}">
        <p14:creationId xmlns:p14="http://schemas.microsoft.com/office/powerpoint/2010/main" val="3465867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huntsville al">
            <a:extLst>
              <a:ext uri="{FF2B5EF4-FFF2-40B4-BE49-F238E27FC236}">
                <a16:creationId xmlns:a16="http://schemas.microsoft.com/office/drawing/2014/main" id="{928413D6-9E39-4D45-B8DC-6E5AA6EB9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8" y="1406386"/>
            <a:ext cx="12164291" cy="4351835"/>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5D539AA-B27C-2D44-B8F3-766727D5AAFC}" type="datetimeFigureOut">
              <a:rPr lang="en-US" smtClean="0"/>
              <a:pPr/>
              <a:t>12/18/2019</a:t>
            </a:fld>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CD14EF-DF42-114D-85A0-AC13035D2E6D}" type="slidenum">
              <a:rPr lang="en-US" smtClean="0"/>
              <a:pPr/>
              <a:t>6</a:t>
            </a:fld>
            <a:endParaRPr lang="en-US" dirty="0"/>
          </a:p>
        </p:txBody>
      </p:sp>
      <p:sp>
        <p:nvSpPr>
          <p:cNvPr id="6" name="Footer Placeholder 5"/>
          <p:cNvSpPr>
            <a:spLocks noGrp="1"/>
          </p:cNvSpPr>
          <p:nvPr>
            <p:ph type="ftr" sz="quarter" idx="3"/>
          </p:nvPr>
        </p:nvSpPr>
        <p:spPr>
          <a:xfrm>
            <a:off x="5689601" y="6379799"/>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2">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2018 DeepTarget Inc., All Rights Reserved</a:t>
            </a:r>
          </a:p>
        </p:txBody>
      </p:sp>
      <p:sp>
        <p:nvSpPr>
          <p:cNvPr id="7" name="Content Placeholder 6">
            <a:extLst>
              <a:ext uri="{FF2B5EF4-FFF2-40B4-BE49-F238E27FC236}">
                <a16:creationId xmlns:a16="http://schemas.microsoft.com/office/drawing/2014/main" id="{CBAF4257-44F7-4E84-9A82-F71017736E79}"/>
              </a:ext>
            </a:extLst>
          </p:cNvPr>
          <p:cNvSpPr>
            <a:spLocks noGrp="1"/>
          </p:cNvSpPr>
          <p:nvPr>
            <p:ph idx="1"/>
          </p:nvPr>
        </p:nvSpPr>
        <p:spPr/>
        <p:txBody>
          <a:bodyPr/>
          <a:lstStyle/>
          <a:p>
            <a:endParaRPr lang="en-US" dirty="0"/>
          </a:p>
        </p:txBody>
      </p:sp>
      <p:sp>
        <p:nvSpPr>
          <p:cNvPr id="11" name="Title 1">
            <a:extLst>
              <a:ext uri="{FF2B5EF4-FFF2-40B4-BE49-F238E27FC236}">
                <a16:creationId xmlns:a16="http://schemas.microsoft.com/office/drawing/2014/main" id="{CCFF7CBA-48BE-4D34-87F9-3119F924882D}"/>
              </a:ext>
            </a:extLst>
          </p:cNvPr>
          <p:cNvSpPr txBox="1">
            <a:spLocks/>
          </p:cNvSpPr>
          <p:nvPr/>
        </p:nvSpPr>
        <p:spPr>
          <a:xfrm>
            <a:off x="6429830" y="105031"/>
            <a:ext cx="3905249" cy="112196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dirty="0">
                <a:solidFill>
                  <a:srgbClr val="526597"/>
                </a:solidFill>
                <a:latin typeface="+mn-lt"/>
                <a:ea typeface="+mn-ea"/>
                <a:cs typeface="+mn-cs"/>
              </a:rPr>
              <a:t>       </a:t>
            </a:r>
          </a:p>
        </p:txBody>
      </p:sp>
      <p:pic>
        <p:nvPicPr>
          <p:cNvPr id="13" name="Picture 12">
            <a:extLst>
              <a:ext uri="{FF2B5EF4-FFF2-40B4-BE49-F238E27FC236}">
                <a16:creationId xmlns:a16="http://schemas.microsoft.com/office/drawing/2014/main" id="{99F8A3B6-F067-4C22-8589-198B97587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4369" y="1406386"/>
            <a:ext cx="8548413" cy="5658023"/>
          </a:xfrm>
          <a:prstGeom prst="rect">
            <a:avLst/>
          </a:prstGeom>
          <a:effectLst>
            <a:outerShdw blurRad="50800" dist="38100" dir="2700000" algn="tl" rotWithShape="0">
              <a:prstClr val="black">
                <a:alpha val="40000"/>
              </a:prstClr>
            </a:outerShdw>
          </a:effectLst>
        </p:spPr>
      </p:pic>
      <p:sp>
        <p:nvSpPr>
          <p:cNvPr id="14" name="Title 1">
            <a:extLst>
              <a:ext uri="{FF2B5EF4-FFF2-40B4-BE49-F238E27FC236}">
                <a16:creationId xmlns:a16="http://schemas.microsoft.com/office/drawing/2014/main" id="{507A6B93-A3E0-4FE4-B2AF-E6371AA3251F}"/>
              </a:ext>
            </a:extLst>
          </p:cNvPr>
          <p:cNvSpPr txBox="1">
            <a:spLocks/>
          </p:cNvSpPr>
          <p:nvPr/>
        </p:nvSpPr>
        <p:spPr>
          <a:xfrm>
            <a:off x="4823352" y="304065"/>
            <a:ext cx="6451106" cy="112196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endParaRPr lang="en-US" dirty="0">
              <a:solidFill>
                <a:srgbClr val="CCD163"/>
              </a:solidFill>
              <a:effectLst>
                <a:outerShdw blurRad="38100" dist="38100" dir="2700000" algn="tl">
                  <a:srgbClr val="000000">
                    <a:alpha val="43137"/>
                  </a:srgbClr>
                </a:outerShdw>
              </a:effectLst>
              <a:latin typeface="Century Gothic" panose="020B0502020202020204" pitchFamily="34" charset="0"/>
            </a:endParaRPr>
          </a:p>
        </p:txBody>
      </p:sp>
      <p:sp>
        <p:nvSpPr>
          <p:cNvPr id="15" name="Title 1">
            <a:extLst>
              <a:ext uri="{FF2B5EF4-FFF2-40B4-BE49-F238E27FC236}">
                <a16:creationId xmlns:a16="http://schemas.microsoft.com/office/drawing/2014/main" id="{3875740F-ABD1-4EBA-AAA1-7B2A0D7DB7E9}"/>
              </a:ext>
            </a:extLst>
          </p:cNvPr>
          <p:cNvSpPr>
            <a:spLocks noGrp="1"/>
          </p:cNvSpPr>
          <p:nvPr>
            <p:ph type="title"/>
          </p:nvPr>
        </p:nvSpPr>
        <p:spPr>
          <a:xfrm>
            <a:off x="2663858" y="145475"/>
            <a:ext cx="8610600" cy="1325563"/>
          </a:xfrm>
        </p:spPr>
        <p:txBody>
          <a:bodyPr>
            <a:noAutofit/>
          </a:bodyPr>
          <a:lstStyle/>
          <a:p>
            <a:r>
              <a:rPr lang="en-US" dirty="0"/>
              <a:t>Introduction</a:t>
            </a:r>
            <a:br>
              <a:rPr lang="en-US" sz="2800" dirty="0"/>
            </a:br>
            <a:endParaRPr lang="en-US" sz="2800" dirty="0"/>
          </a:p>
        </p:txBody>
      </p:sp>
    </p:spTree>
    <p:extLst>
      <p:ext uri="{BB962C8B-B14F-4D97-AF65-F5344CB8AC3E}">
        <p14:creationId xmlns:p14="http://schemas.microsoft.com/office/powerpoint/2010/main" val="283100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970" y="202350"/>
            <a:ext cx="8610600" cy="1325563"/>
          </a:xfrm>
        </p:spPr>
        <p:txBody>
          <a:bodyPr>
            <a:noAutofit/>
          </a:bodyPr>
          <a:lstStyle/>
          <a:p>
            <a:br>
              <a:rPr lang="en-US" sz="2800" dirty="0"/>
            </a:br>
            <a:endParaRPr lang="en-US" sz="2800" dirty="0"/>
          </a:p>
        </p:txBody>
      </p:sp>
      <p:pic>
        <p:nvPicPr>
          <p:cNvPr id="4" name="Picture 3">
            <a:extLst>
              <a:ext uri="{FF2B5EF4-FFF2-40B4-BE49-F238E27FC236}">
                <a16:creationId xmlns:a16="http://schemas.microsoft.com/office/drawing/2014/main" id="{471004B5-0559-4DF0-A977-632B857E8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948" y="1325295"/>
            <a:ext cx="2103120" cy="581067"/>
          </a:xfrm>
          <a:prstGeom prst="rect">
            <a:avLst/>
          </a:prstGeom>
          <a:ln>
            <a:solidFill>
              <a:srgbClr val="DCEC6F"/>
            </a:solidFill>
          </a:ln>
          <a:effectLst>
            <a:outerShdw blurRad="292100" dist="139700" dir="2700000" algn="tl" rotWithShape="0">
              <a:srgbClr val="333333">
                <a:alpha val="65000"/>
              </a:srgbClr>
            </a:outerShdw>
          </a:effectLst>
        </p:spPr>
      </p:pic>
      <p:pic>
        <p:nvPicPr>
          <p:cNvPr id="5" name="Picture 4" descr="A close up of a logo&#10;&#10;Description generated with very high confidence">
            <a:extLst>
              <a:ext uri="{FF2B5EF4-FFF2-40B4-BE49-F238E27FC236}">
                <a16:creationId xmlns:a16="http://schemas.microsoft.com/office/drawing/2014/main" id="{3AC93406-F29E-4961-86F1-3681E5217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8628" y="2183140"/>
            <a:ext cx="2377440" cy="506443"/>
          </a:xfrm>
          <a:prstGeom prst="rect">
            <a:avLst/>
          </a:prstGeom>
          <a:ln>
            <a:solidFill>
              <a:srgbClr val="DCEC6F"/>
            </a:solidFill>
          </a:ln>
          <a:effectLst>
            <a:outerShdw blurRad="292100" dist="139700" dir="2700000" algn="tl" rotWithShape="0">
              <a:srgbClr val="333333">
                <a:alpha val="65000"/>
              </a:srgbClr>
            </a:outerShdw>
          </a:effectLst>
        </p:spPr>
      </p:pic>
      <p:pic>
        <p:nvPicPr>
          <p:cNvPr id="8" name="Picture 7" descr="A close up of a logo&#10;&#10;Description generated with very high confidence">
            <a:extLst>
              <a:ext uri="{FF2B5EF4-FFF2-40B4-BE49-F238E27FC236}">
                <a16:creationId xmlns:a16="http://schemas.microsoft.com/office/drawing/2014/main" id="{18FCFA75-5DFF-4C43-9732-A15F00E79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3339" y="2329114"/>
            <a:ext cx="1554480" cy="738620"/>
          </a:xfrm>
          <a:prstGeom prst="rect">
            <a:avLst/>
          </a:prstGeom>
          <a:ln>
            <a:noFill/>
          </a:ln>
          <a:effectLst>
            <a:outerShdw blurRad="292100" dist="139700" dir="2700000" algn="tl" rotWithShape="0">
              <a:srgbClr val="333333">
                <a:alpha val="65000"/>
              </a:srgbClr>
            </a:outerShdw>
          </a:effectLst>
        </p:spPr>
      </p:pic>
      <p:pic>
        <p:nvPicPr>
          <p:cNvPr id="9" name="Picture 8" descr="A close up of a sign&#10;&#10;Description generated with very high confidence">
            <a:extLst>
              <a:ext uri="{FF2B5EF4-FFF2-40B4-BE49-F238E27FC236}">
                <a16:creationId xmlns:a16="http://schemas.microsoft.com/office/drawing/2014/main" id="{179BCD78-CF03-4050-8212-B5D093D6DE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4308" y="5179861"/>
            <a:ext cx="2651760" cy="485942"/>
          </a:xfrm>
          <a:prstGeom prst="rect">
            <a:avLst/>
          </a:prstGeom>
          <a:ln>
            <a:solidFill>
              <a:srgbClr val="DCEC6F"/>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F490BCC-52C5-4238-AB3A-B603AB5DA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8745" y="2353477"/>
            <a:ext cx="1828800" cy="827939"/>
          </a:xfrm>
          <a:prstGeom prst="rect">
            <a:avLst/>
          </a:prstGeom>
          <a:ln>
            <a:solidFill>
              <a:srgbClr val="DCEC6F"/>
            </a:solidFill>
          </a:ln>
          <a:effectLst>
            <a:outerShdw blurRad="292100" dist="139700" dir="2700000" algn="tl" rotWithShape="0">
              <a:srgbClr val="333333">
                <a:alpha val="65000"/>
              </a:srgbClr>
            </a:outerShdw>
          </a:effectLst>
        </p:spPr>
      </p:pic>
      <p:pic>
        <p:nvPicPr>
          <p:cNvPr id="14" name="Picture 13" descr="A close up of a sign&#10;&#10;Description generated with very high confidence">
            <a:extLst>
              <a:ext uri="{FF2B5EF4-FFF2-40B4-BE49-F238E27FC236}">
                <a16:creationId xmlns:a16="http://schemas.microsoft.com/office/drawing/2014/main" id="{1BEEE847-A55C-4775-A9FA-49B6201DBF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6984" y="3068032"/>
            <a:ext cx="2279084" cy="601915"/>
          </a:xfrm>
          <a:prstGeom prst="rect">
            <a:avLst/>
          </a:prstGeom>
          <a:ln>
            <a:solidFill>
              <a:srgbClr val="DCEC6F"/>
            </a:solid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39F94781-EC5C-449B-855E-641EA2226A30}"/>
              </a:ext>
            </a:extLst>
          </p:cNvPr>
          <p:cNvPicPr>
            <a:picLocks noChangeAspect="1"/>
          </p:cNvPicPr>
          <p:nvPr/>
        </p:nvPicPr>
        <p:blipFill>
          <a:blip r:embed="rId9"/>
          <a:stretch>
            <a:fillRect/>
          </a:stretch>
        </p:blipFill>
        <p:spPr>
          <a:xfrm>
            <a:off x="4463339" y="3503719"/>
            <a:ext cx="1929944" cy="871155"/>
          </a:xfrm>
          <a:prstGeom prst="rect">
            <a:avLst/>
          </a:prstGeom>
          <a:ln>
            <a:noFill/>
          </a:ln>
          <a:effectLst>
            <a:outerShdw blurRad="292100" dist="139700" dir="2700000" algn="tl" rotWithShape="0">
              <a:srgbClr val="333333">
                <a:alpha val="65000"/>
              </a:srgbClr>
            </a:outerShdw>
          </a:effectLst>
        </p:spPr>
      </p:pic>
      <p:pic>
        <p:nvPicPr>
          <p:cNvPr id="20" name="Picture 2" descr="Image result for bank of elk river">
            <a:extLst>
              <a:ext uri="{FF2B5EF4-FFF2-40B4-BE49-F238E27FC236}">
                <a16:creationId xmlns:a16="http://schemas.microsoft.com/office/drawing/2014/main" id="{EE7C015C-7C79-404B-9A44-15816C02CB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3339" y="4592037"/>
            <a:ext cx="1175647" cy="1175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4" descr="Image result for united bank and zebulon, georgia">
            <a:extLst>
              <a:ext uri="{FF2B5EF4-FFF2-40B4-BE49-F238E27FC236}">
                <a16:creationId xmlns:a16="http://schemas.microsoft.com/office/drawing/2014/main" id="{674AB948-ACB2-449E-9DF5-EF934C913FE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6089" b="15586"/>
          <a:stretch/>
        </p:blipFill>
        <p:spPr bwMode="auto">
          <a:xfrm>
            <a:off x="7188745" y="1278504"/>
            <a:ext cx="2063969" cy="789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388BBBA6-04B6-4964-B52A-A2857842B40B}"/>
              </a:ext>
            </a:extLst>
          </p:cNvPr>
          <p:cNvPicPr>
            <a:picLocks noChangeAspect="1"/>
          </p:cNvPicPr>
          <p:nvPr/>
        </p:nvPicPr>
        <p:blipFill>
          <a:blip r:embed="rId12"/>
          <a:stretch>
            <a:fillRect/>
          </a:stretch>
        </p:blipFill>
        <p:spPr>
          <a:xfrm>
            <a:off x="4278889" y="1193268"/>
            <a:ext cx="2560320" cy="552637"/>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445580D3-0221-4F02-9482-FBCC6B89B674}"/>
              </a:ext>
            </a:extLst>
          </p:cNvPr>
          <p:cNvPicPr>
            <a:picLocks noChangeAspect="1"/>
          </p:cNvPicPr>
          <p:nvPr/>
        </p:nvPicPr>
        <p:blipFill rotWithShape="1">
          <a:blip r:embed="rId13"/>
          <a:srcRect l="5940" r="6181"/>
          <a:stretch/>
        </p:blipFill>
        <p:spPr>
          <a:xfrm>
            <a:off x="9637652" y="3939297"/>
            <a:ext cx="2268416" cy="771525"/>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rotWithShape="1">
          <a:blip r:embed="rId14"/>
          <a:srcRect t="7234"/>
          <a:stretch/>
        </p:blipFill>
        <p:spPr>
          <a:xfrm>
            <a:off x="7188745" y="4902463"/>
            <a:ext cx="1554480" cy="865221"/>
          </a:xfrm>
          <a:prstGeom prst="rect">
            <a:avLst/>
          </a:prstGeom>
          <a:ln>
            <a:noFill/>
          </a:ln>
          <a:effectLst>
            <a:outerShdw blurRad="292100" dist="139700" dir="2700000" algn="tl" rotWithShape="0">
              <a:srgbClr val="333333">
                <a:alpha val="65000"/>
              </a:srgbClr>
            </a:outerShdw>
          </a:effectLst>
        </p:spPr>
      </p:pic>
      <p:pic>
        <p:nvPicPr>
          <p:cNvPr id="1026" name="Picture 2" descr="Image result for ohio valley bank logo">
            <a:extLst>
              <a:ext uri="{FF2B5EF4-FFF2-40B4-BE49-F238E27FC236}">
                <a16:creationId xmlns:a16="http://schemas.microsoft.com/office/drawing/2014/main" id="{DCCB67BB-FE28-48B0-A9DE-6D38E3D5E0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8745" y="3430662"/>
            <a:ext cx="1280160" cy="128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E3C551F-E2A9-45C5-860A-77FB7BE456D0}"/>
              </a:ext>
            </a:extLst>
          </p:cNvPr>
          <p:cNvPicPr>
            <a:picLocks noChangeAspect="1"/>
          </p:cNvPicPr>
          <p:nvPr/>
        </p:nvPicPr>
        <p:blipFill>
          <a:blip r:embed="rId16"/>
          <a:stretch>
            <a:fillRect/>
          </a:stretch>
        </p:blipFill>
        <p:spPr>
          <a:xfrm>
            <a:off x="602909" y="2518831"/>
            <a:ext cx="3357228" cy="23836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6" name="Title 1">
            <a:extLst>
              <a:ext uri="{FF2B5EF4-FFF2-40B4-BE49-F238E27FC236}">
                <a16:creationId xmlns:a16="http://schemas.microsoft.com/office/drawing/2014/main" id="{0F84FD7F-140A-4B2F-9351-E96B244EC307}"/>
              </a:ext>
            </a:extLst>
          </p:cNvPr>
          <p:cNvSpPr txBox="1">
            <a:spLocks/>
          </p:cNvSpPr>
          <p:nvPr/>
        </p:nvSpPr>
        <p:spPr>
          <a:xfrm>
            <a:off x="2064326" y="204492"/>
            <a:ext cx="9933709" cy="13255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r>
              <a:rPr lang="en-US" sz="3200" dirty="0"/>
              <a:t>Serving Banks and Credit Unions</a:t>
            </a:r>
            <a:br>
              <a:rPr lang="en-US" sz="2800" dirty="0"/>
            </a:br>
            <a:endParaRPr lang="en-US" sz="2800" dirty="0"/>
          </a:p>
        </p:txBody>
      </p:sp>
    </p:spTree>
    <p:extLst>
      <p:ext uri="{BB962C8B-B14F-4D97-AF65-F5344CB8AC3E}">
        <p14:creationId xmlns:p14="http://schemas.microsoft.com/office/powerpoint/2010/main" val="168953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415" y="333148"/>
            <a:ext cx="3905249" cy="1121968"/>
          </a:xfrm>
        </p:spPr>
        <p:txBody>
          <a:bodyPr>
            <a:normAutofit/>
          </a:bodyPr>
          <a:lstStyle/>
          <a:p>
            <a:r>
              <a:rPr lang="en-US" sz="1400" dirty="0">
                <a:solidFill>
                  <a:srgbClr val="526597"/>
                </a:solidFill>
                <a:latin typeface="+mn-lt"/>
                <a:ea typeface="+mn-ea"/>
                <a:cs typeface="+mn-cs"/>
              </a:rPr>
              <a:t>       </a:t>
            </a:r>
          </a:p>
        </p:txBody>
      </p:sp>
      <p:sp>
        <p:nvSpPr>
          <p:cNvPr id="3" name="Content Placeholder 2"/>
          <p:cNvSpPr>
            <a:spLocks noGrp="1"/>
          </p:cNvSpPr>
          <p:nvPr>
            <p:ph idx="1"/>
          </p:nvPr>
        </p:nvSpPr>
        <p:spPr>
          <a:xfrm>
            <a:off x="557370" y="1516783"/>
            <a:ext cx="11304395" cy="4525470"/>
          </a:xfrm>
        </p:spPr>
        <p:txBody>
          <a:bodyPr>
            <a:noAutofit/>
          </a:bodyPr>
          <a:lstStyle/>
          <a:p>
            <a:pPr fontAlgn="base">
              <a:lnSpc>
                <a:spcPct val="100000"/>
              </a:lnSpc>
            </a:pPr>
            <a:r>
              <a:rPr lang="en-US" sz="2400" dirty="0"/>
              <a:t>DeepTarget is a leading provider of intelligent marketing and sales automation solutions to financial institutions​</a:t>
            </a:r>
          </a:p>
          <a:p>
            <a:pPr fontAlgn="base">
              <a:lnSpc>
                <a:spcPct val="100000"/>
              </a:lnSpc>
            </a:pPr>
            <a:r>
              <a:rPr lang="en-US" sz="2400" dirty="0"/>
              <a:t>Through DeepTarget’s open, enabling engagement platform, community banks have improved the customer experience with:​</a:t>
            </a:r>
          </a:p>
          <a:p>
            <a:pPr lvl="1">
              <a:lnSpc>
                <a:spcPct val="100000"/>
              </a:lnSpc>
              <a:spcBef>
                <a:spcPts val="300"/>
              </a:spcBef>
              <a:spcAft>
                <a:spcPts val="300"/>
              </a:spcAft>
              <a:buFont typeface="Wingdings" panose="05000000000000000000" pitchFamily="2" charset="2"/>
              <a:buChar char="ü"/>
            </a:pPr>
            <a:r>
              <a:rPr lang="en-US" dirty="0"/>
              <a:t>increased loan demand and grown deposits </a:t>
            </a:r>
          </a:p>
          <a:p>
            <a:pPr lvl="1">
              <a:lnSpc>
                <a:spcPct val="100000"/>
              </a:lnSpc>
              <a:spcBef>
                <a:spcPts val="300"/>
              </a:spcBef>
              <a:spcAft>
                <a:spcPts val="300"/>
              </a:spcAft>
              <a:buFont typeface="Wingdings" panose="05000000000000000000" pitchFamily="2" charset="2"/>
              <a:buChar char="ü"/>
            </a:pPr>
            <a:r>
              <a:rPr lang="en-US" dirty="0"/>
              <a:t>engaged customers seamlessly using customer intelligence</a:t>
            </a:r>
          </a:p>
          <a:p>
            <a:pPr lvl="1">
              <a:lnSpc>
                <a:spcPct val="100000"/>
              </a:lnSpc>
              <a:spcBef>
                <a:spcPts val="300"/>
              </a:spcBef>
              <a:spcAft>
                <a:spcPts val="300"/>
              </a:spcAft>
              <a:buFont typeface="Wingdings" panose="05000000000000000000" pitchFamily="2" charset="2"/>
              <a:buChar char="ü"/>
            </a:pPr>
            <a:r>
              <a:rPr lang="en-US" dirty="0"/>
              <a:t>targeted and personalized product offers in multiple apps</a:t>
            </a:r>
          </a:p>
          <a:p>
            <a:pPr lvl="1">
              <a:lnSpc>
                <a:spcPct val="100000"/>
              </a:lnSpc>
              <a:spcBef>
                <a:spcPts val="300"/>
              </a:spcBef>
              <a:spcAft>
                <a:spcPts val="300"/>
              </a:spcAft>
              <a:buFont typeface="Wingdings" panose="05000000000000000000" pitchFamily="2" charset="2"/>
              <a:buChar char="ü"/>
            </a:pPr>
            <a:r>
              <a:rPr lang="en-US" dirty="0"/>
              <a:t>deployed 1000s of concurrent one-to-one conversations and</a:t>
            </a:r>
          </a:p>
          <a:p>
            <a:pPr lvl="1">
              <a:lnSpc>
                <a:spcPct val="100000"/>
              </a:lnSpc>
              <a:spcBef>
                <a:spcPts val="300"/>
              </a:spcBef>
              <a:spcAft>
                <a:spcPts val="300"/>
              </a:spcAft>
              <a:buFont typeface="Wingdings" panose="05000000000000000000" pitchFamily="2" charset="2"/>
              <a:buChar char="ü"/>
            </a:pPr>
            <a:r>
              <a:rPr lang="en-US" dirty="0"/>
              <a:t>Increased their customer loyalty and income</a:t>
            </a:r>
            <a:endParaRPr lang="en-US" sz="1100" dirty="0"/>
          </a:p>
          <a:p>
            <a:pPr>
              <a:lnSpc>
                <a:spcPct val="100000"/>
              </a:lnSpc>
            </a:pPr>
            <a:endParaRPr lang="en-US" sz="1400" dirty="0"/>
          </a:p>
          <a:p>
            <a:pPr>
              <a:lnSpc>
                <a:spcPct val="100000"/>
              </a:lnSpc>
            </a:pPr>
            <a:endParaRPr lang="en-US" sz="1400" dirty="0"/>
          </a:p>
        </p:txBody>
      </p:sp>
      <p:sp>
        <p:nvSpPr>
          <p:cNvPr id="5" name="Title 1">
            <a:extLst>
              <a:ext uri="{FF2B5EF4-FFF2-40B4-BE49-F238E27FC236}">
                <a16:creationId xmlns:a16="http://schemas.microsoft.com/office/drawing/2014/main" id="{37D4E3AF-3F23-F74F-A93A-6FA939FB401C}"/>
              </a:ext>
            </a:extLst>
          </p:cNvPr>
          <p:cNvSpPr txBox="1">
            <a:spLocks/>
          </p:cNvSpPr>
          <p:nvPr/>
        </p:nvSpPr>
        <p:spPr>
          <a:xfrm>
            <a:off x="4823352" y="304065"/>
            <a:ext cx="6451106" cy="112196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r>
              <a:rPr lang="en-US" dirty="0">
                <a:solidFill>
                  <a:srgbClr val="CCD163"/>
                </a:solidFill>
                <a:effectLst>
                  <a:outerShdw blurRad="38100" dist="38100" dir="2700000" algn="tl">
                    <a:srgbClr val="000000">
                      <a:alpha val="43137"/>
                    </a:srgbClr>
                  </a:outerShdw>
                </a:effectLst>
                <a:latin typeface="Century Gothic" panose="020B0502020202020204" pitchFamily="34" charset="0"/>
              </a:rPr>
              <a:t>About DeepTarget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5" y="263547"/>
            <a:ext cx="3200400" cy="1224153"/>
          </a:xfrm>
          <a:prstGeom prst="rect">
            <a:avLst/>
          </a:prstGeom>
        </p:spPr>
      </p:pic>
    </p:spTree>
    <p:extLst>
      <p:ext uri="{BB962C8B-B14F-4D97-AF65-F5344CB8AC3E}">
        <p14:creationId xmlns:p14="http://schemas.microsoft.com/office/powerpoint/2010/main" val="970601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415" y="333148"/>
            <a:ext cx="3905249" cy="1121968"/>
          </a:xfrm>
        </p:spPr>
        <p:txBody>
          <a:bodyPr>
            <a:normAutofit/>
          </a:bodyPr>
          <a:lstStyle/>
          <a:p>
            <a:r>
              <a:rPr lang="en-US" sz="1400" dirty="0">
                <a:solidFill>
                  <a:srgbClr val="526597"/>
                </a:solidFill>
                <a:latin typeface="+mn-lt"/>
                <a:ea typeface="+mn-ea"/>
                <a:cs typeface="+mn-cs"/>
              </a:rPr>
              <a:t>       </a:t>
            </a:r>
          </a:p>
        </p:txBody>
      </p:sp>
      <p:sp>
        <p:nvSpPr>
          <p:cNvPr id="3" name="Content Placeholder 2"/>
          <p:cNvSpPr>
            <a:spLocks noGrp="1"/>
          </p:cNvSpPr>
          <p:nvPr>
            <p:ph idx="1"/>
          </p:nvPr>
        </p:nvSpPr>
        <p:spPr>
          <a:xfrm>
            <a:off x="507106" y="1420733"/>
            <a:ext cx="11359546" cy="4103768"/>
          </a:xfrm>
        </p:spPr>
        <p:txBody>
          <a:bodyPr>
            <a:noAutofit/>
          </a:bodyPr>
          <a:lstStyle/>
          <a:p>
            <a:pPr>
              <a:lnSpc>
                <a:spcPct val="120000"/>
              </a:lnSpc>
              <a:spcBef>
                <a:spcPts val="300"/>
              </a:spcBef>
              <a:spcAft>
                <a:spcPts val="300"/>
              </a:spcAft>
            </a:pPr>
            <a:r>
              <a:rPr lang="en-US" sz="2400" dirty="0"/>
              <a:t>325+ community banks and credit union customer contracts currently</a:t>
            </a:r>
            <a:endParaRPr lang="en-US" sz="2000" dirty="0"/>
          </a:p>
          <a:p>
            <a:pPr>
              <a:lnSpc>
                <a:spcPct val="120000"/>
              </a:lnSpc>
              <a:spcBef>
                <a:spcPts val="300"/>
              </a:spcBef>
              <a:spcAft>
                <a:spcPts val="300"/>
              </a:spcAft>
            </a:pPr>
            <a:r>
              <a:rPr lang="en-US" sz="2400" dirty="0"/>
              <a:t>As of </a:t>
            </a:r>
            <a:r>
              <a:rPr lang="en-US" sz="2400" b="1" dirty="0"/>
              <a:t>September 2019, </a:t>
            </a:r>
            <a:r>
              <a:rPr lang="en-US" sz="2400" u="sng" dirty="0"/>
              <a:t>monthly</a:t>
            </a:r>
            <a:r>
              <a:rPr lang="en-US" sz="2400" dirty="0"/>
              <a:t>:</a:t>
            </a:r>
          </a:p>
          <a:p>
            <a:pPr lvl="1">
              <a:lnSpc>
                <a:spcPct val="120000"/>
              </a:lnSpc>
              <a:spcBef>
                <a:spcPts val="300"/>
              </a:spcBef>
              <a:spcAft>
                <a:spcPts val="300"/>
              </a:spcAft>
            </a:pPr>
            <a:r>
              <a:rPr lang="en-US" sz="2000" dirty="0"/>
              <a:t>Delivering </a:t>
            </a:r>
            <a:r>
              <a:rPr lang="en-US" sz="2000" b="1" dirty="0"/>
              <a:t>230 million+ </a:t>
            </a:r>
            <a:r>
              <a:rPr lang="en-US" sz="2000" dirty="0"/>
              <a:t>data-driven, relevant messages for customers </a:t>
            </a:r>
          </a:p>
          <a:p>
            <a:pPr lvl="1">
              <a:lnSpc>
                <a:spcPct val="120000"/>
              </a:lnSpc>
              <a:spcBef>
                <a:spcPts val="300"/>
              </a:spcBef>
              <a:spcAft>
                <a:spcPts val="300"/>
              </a:spcAft>
            </a:pPr>
            <a:r>
              <a:rPr lang="en-US" sz="2000" dirty="0"/>
              <a:t>Generating over </a:t>
            </a:r>
            <a:r>
              <a:rPr lang="en-US" sz="2000" b="1" dirty="0"/>
              <a:t>12,200 </a:t>
            </a:r>
            <a:r>
              <a:rPr lang="en-US" sz="2000" dirty="0"/>
              <a:t>new loans/deposits</a:t>
            </a:r>
            <a:endParaRPr lang="en-US" sz="2000" b="1" dirty="0"/>
          </a:p>
          <a:p>
            <a:pPr lvl="1">
              <a:lnSpc>
                <a:spcPct val="120000"/>
              </a:lnSpc>
              <a:spcBef>
                <a:spcPts val="300"/>
              </a:spcBef>
              <a:spcAft>
                <a:spcPts val="300"/>
              </a:spcAft>
            </a:pPr>
            <a:r>
              <a:rPr lang="en-US" sz="2000" dirty="0"/>
              <a:t>Response rates </a:t>
            </a:r>
            <a:r>
              <a:rPr lang="en-US" sz="2000" b="1" dirty="0"/>
              <a:t>40x </a:t>
            </a:r>
            <a:r>
              <a:rPr lang="en-US" sz="2000" dirty="0"/>
              <a:t>the industry standard</a:t>
            </a:r>
          </a:p>
          <a:p>
            <a:pPr lvl="1">
              <a:lnSpc>
                <a:spcPct val="120000"/>
              </a:lnSpc>
              <a:spcBef>
                <a:spcPts val="300"/>
              </a:spcBef>
              <a:spcAft>
                <a:spcPts val="300"/>
              </a:spcAft>
            </a:pPr>
            <a:r>
              <a:rPr lang="en-US" sz="2000" dirty="0"/>
              <a:t>Increasing cross-sell revenues by at least </a:t>
            </a:r>
            <a:r>
              <a:rPr lang="en-US" sz="2000" b="1" dirty="0"/>
              <a:t>25% </a:t>
            </a:r>
          </a:p>
          <a:p>
            <a:pPr>
              <a:lnSpc>
                <a:spcPct val="120000"/>
              </a:lnSpc>
              <a:spcBef>
                <a:spcPts val="300"/>
              </a:spcBef>
              <a:spcAft>
                <a:spcPts val="300"/>
              </a:spcAft>
            </a:pPr>
            <a:r>
              <a:rPr lang="en-US" sz="2400" dirty="0"/>
              <a:t>Strong growth and market acceptance with proven ROI</a:t>
            </a:r>
          </a:p>
          <a:p>
            <a:pPr lvl="1">
              <a:lnSpc>
                <a:spcPct val="120000"/>
              </a:lnSpc>
              <a:spcBef>
                <a:spcPts val="300"/>
              </a:spcBef>
              <a:spcAft>
                <a:spcPts val="300"/>
              </a:spcAft>
            </a:pPr>
            <a:r>
              <a:rPr lang="en-US" sz="2000" dirty="0"/>
              <a:t>~95%+ customer retention rate</a:t>
            </a:r>
          </a:p>
        </p:txBody>
      </p:sp>
      <p:sp>
        <p:nvSpPr>
          <p:cNvPr id="5" name="Title 1">
            <a:extLst>
              <a:ext uri="{FF2B5EF4-FFF2-40B4-BE49-F238E27FC236}">
                <a16:creationId xmlns:a16="http://schemas.microsoft.com/office/drawing/2014/main" id="{37D4E3AF-3F23-F74F-A93A-6FA939FB401C}"/>
              </a:ext>
            </a:extLst>
          </p:cNvPr>
          <p:cNvSpPr txBox="1">
            <a:spLocks/>
          </p:cNvSpPr>
          <p:nvPr/>
        </p:nvSpPr>
        <p:spPr>
          <a:xfrm>
            <a:off x="4823352" y="304065"/>
            <a:ext cx="6451106" cy="112196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r>
              <a:rPr lang="en-US" dirty="0">
                <a:solidFill>
                  <a:srgbClr val="CCD163"/>
                </a:solidFill>
                <a:effectLst>
                  <a:outerShdw blurRad="38100" dist="38100" dir="2700000" algn="tl">
                    <a:srgbClr val="000000">
                      <a:alpha val="43137"/>
                    </a:srgbClr>
                  </a:outerShdw>
                </a:effectLst>
                <a:latin typeface="Century Gothic" panose="020B0502020202020204" pitchFamily="34" charset="0"/>
              </a:rPr>
              <a:t>About DeepTarget </a:t>
            </a:r>
          </a:p>
        </p:txBody>
      </p:sp>
    </p:spTree>
    <p:extLst>
      <p:ext uri="{BB962C8B-B14F-4D97-AF65-F5344CB8AC3E}">
        <p14:creationId xmlns:p14="http://schemas.microsoft.com/office/powerpoint/2010/main" val="3541416109"/>
      </p:ext>
    </p:extLst>
  </p:cSld>
  <p:clrMapOvr>
    <a:masterClrMapping/>
  </p:clrMapOvr>
</p:sld>
</file>

<file path=ppt/theme/theme1.xml><?xml version="1.0" encoding="utf-8"?>
<a:theme xmlns:a="http://schemas.openxmlformats.org/drawingml/2006/main" name="DeepTarget Defaul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FBD5F999936C468F2EF6D5932D9D4E" ma:contentTypeVersion="12" ma:contentTypeDescription="Create a new document." ma:contentTypeScope="" ma:versionID="c6861b2a4623ceed81dfbc71ddc48924">
  <xsd:schema xmlns:xsd="http://www.w3.org/2001/XMLSchema" xmlns:xs="http://www.w3.org/2001/XMLSchema" xmlns:p="http://schemas.microsoft.com/office/2006/metadata/properties" xmlns:ns2="278e90c4-4506-4c80-b1d9-4a3321d93818" xmlns:ns3="e7812fc2-6425-41fc-9959-01ee1f38b9a8" targetNamespace="http://schemas.microsoft.com/office/2006/metadata/properties" ma:root="true" ma:fieldsID="4b6aecb533f15382a8c3e71e46e7ff96" ns2:_="" ns3:_="">
    <xsd:import namespace="278e90c4-4506-4c80-b1d9-4a3321d93818"/>
    <xsd:import namespace="e7812fc2-6425-41fc-9959-01ee1f38b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e90c4-4506-4c80-b1d9-4a3321d938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12fc2-6425-41fc-9959-01ee1f38b9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787D4A-34F3-4F6C-ACB6-8301B32B1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e90c4-4506-4c80-b1d9-4a3321d93818"/>
    <ds:schemaRef ds:uri="e7812fc2-6425-41fc-9959-01ee1f38b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AFEB68-342D-4FC4-B0C2-F59541A5F40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0CBEC1A-7FF3-4208-BCE3-FABB8E7AC5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6103</TotalTime>
  <Words>2799</Words>
  <Application>Microsoft Office PowerPoint</Application>
  <PresentationFormat>Widescreen</PresentationFormat>
  <Paragraphs>397</Paragraphs>
  <Slides>56</Slides>
  <Notes>43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56</vt:i4>
      </vt:variant>
    </vt:vector>
  </HeadingPairs>
  <TitlesOfParts>
    <vt:vector size="70" baseType="lpstr">
      <vt:lpstr>-apple-system</vt:lpstr>
      <vt:lpstr>Arial</vt:lpstr>
      <vt:lpstr>Arial Narrow</vt:lpstr>
      <vt:lpstr>Bradley Hand ITC</vt:lpstr>
      <vt:lpstr>Calibri</vt:lpstr>
      <vt:lpstr>Century Gothic</vt:lpstr>
      <vt:lpstr>Corbel</vt:lpstr>
      <vt:lpstr>Gisha</vt:lpstr>
      <vt:lpstr>Lucida Handwriting</vt:lpstr>
      <vt:lpstr>Noto Sans Symbols</vt:lpstr>
      <vt:lpstr>Segoe Script</vt:lpstr>
      <vt:lpstr>Times New Roman</vt:lpstr>
      <vt:lpstr>Wingdings</vt:lpstr>
      <vt:lpstr>DeepTarget Default Theme</vt:lpstr>
      <vt:lpstr>  DeepTarget and Cathedral:  Partners for Innovation  Onboarding Session December 17, 2019</vt:lpstr>
      <vt:lpstr>What We Will Cover</vt:lpstr>
      <vt:lpstr>DeepTarget - Key Contacts</vt:lpstr>
      <vt:lpstr>Welcome &amp; Introductions</vt:lpstr>
      <vt:lpstr>Solutions - What We Will Cover</vt:lpstr>
      <vt:lpstr>Introduction </vt:lpstr>
      <vt:lpstr> </vt:lpstr>
      <vt:lpstr>       </vt:lpstr>
      <vt:lpstr>       </vt:lpstr>
      <vt:lpstr>Marketing &amp; Sales: Messaging  &amp;Positioning</vt:lpstr>
      <vt:lpstr>PowerPoint Presentation</vt:lpstr>
      <vt:lpstr>PowerPoint Presentation</vt:lpstr>
      <vt:lpstr>Not Even A Birthday Wish!</vt:lpstr>
      <vt:lpstr>Banking Industry Transformation &amp; Top Trends  Source: The Financial Brand</vt:lpstr>
      <vt:lpstr>PowerPoint Presentation</vt:lpstr>
      <vt:lpstr>How DeepTarget Works</vt:lpstr>
      <vt:lpstr>How DeepTarget Works</vt:lpstr>
      <vt:lpstr>How DeepTarget Works</vt:lpstr>
      <vt:lpstr>Relevant Communication: What Happens…</vt:lpstr>
      <vt:lpstr>Success You Can Measure</vt:lpstr>
      <vt:lpstr>The Cathedral Solutions</vt:lpstr>
      <vt:lpstr>Cathedral ePortal</vt:lpstr>
      <vt:lpstr>Product Demo – DeepTarget for Cathedral eStatements</vt:lpstr>
      <vt:lpstr>Product Example – DeepTarget for Cathedral Printed Statement</vt:lpstr>
      <vt:lpstr>Cathedral Printed Statements</vt:lpstr>
      <vt:lpstr>Mobile</vt:lpstr>
      <vt:lpstr>Product Demo – DeepTarget Mobile</vt:lpstr>
      <vt:lpstr>Case Study: Increase Your Presence &amp; Meet Me Where I Am!</vt:lpstr>
      <vt:lpstr>Case Study: First Financial FCU of Maryland Campaign Apr-Nov 2018 – 4 Campaign Ads</vt:lpstr>
      <vt:lpstr>Across All Channels</vt:lpstr>
      <vt:lpstr>Seamless Channel Experience</vt:lpstr>
      <vt:lpstr>Cross Channel Relevance Boosts Results: 965 credit cards opened – with 311 in October!   </vt:lpstr>
      <vt:lpstr>PowerPoint Presentation</vt:lpstr>
      <vt:lpstr>PowerPoint Presentation</vt:lpstr>
      <vt:lpstr>PowerPoint Presentation</vt:lpstr>
      <vt:lpstr>PowerPoint Presentation</vt:lpstr>
      <vt:lpstr>PowerPoint Presentation</vt:lpstr>
      <vt:lpstr>PowerPoint Presentation</vt:lpstr>
      <vt:lpstr>Product Demo – DeepTarget Administrative Environment</vt:lpstr>
      <vt:lpstr>We Do All The Heavy Lifting </vt:lpstr>
      <vt:lpstr>12 Reasons You Need DeepTarget*</vt:lpstr>
      <vt:lpstr>Innovation on the Horizon </vt:lpstr>
      <vt:lpstr>Marketing &amp; Sales Resources</vt:lpstr>
      <vt:lpstr>Cathedral Resources</vt:lpstr>
      <vt:lpstr>Summary of Demos</vt:lpstr>
      <vt:lpstr>DeepTarget Website</vt:lpstr>
      <vt:lpstr>Sample Case Studies r</vt:lpstr>
      <vt:lpstr>PowerPoint Presentation</vt:lpstr>
      <vt:lpstr>Case Study: Not Just for Millennials Anymore!</vt:lpstr>
      <vt:lpstr>Case Study: Driving Auto Loans by Driving Dreams!</vt:lpstr>
      <vt:lpstr>Case Study: Give Me a Good, Timely Offer - And I Will Respond!</vt:lpstr>
      <vt:lpstr>Presentations &amp; Demos</vt:lpstr>
      <vt:lpstr>Cathedral Partner Portal</vt:lpstr>
      <vt:lpstr>    </vt:lpstr>
      <vt:lpstr>Purchase Process &amp; Handoff to Implementation</vt:lpstr>
      <vt:lpstr>  Cathedral Marketing and Sales Onboarding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Woods</dc:creator>
  <cp:lastModifiedBy>Sagar Khashu</cp:lastModifiedBy>
  <cp:revision>83</cp:revision>
  <dcterms:created xsi:type="dcterms:W3CDTF">2018-12-02T05:12:16Z</dcterms:created>
  <dcterms:modified xsi:type="dcterms:W3CDTF">2019-12-18T12:34:02Z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0x01010077FBD5F999936C468F2EF6D5932D9D4E</vt:lpwstr>
  </property>
  <property fmtid="{D5CDD505-2E9C-101B-9397-08002B2CF9AE}" name="NXPowerLiteLastOptimized" pid="3">
    <vt:lpwstr>5038879</vt:lpwstr>
  </property>
  <property fmtid="{D5CDD505-2E9C-101B-9397-08002B2CF9AE}" name="NXPowerLiteSettings" pid="4">
    <vt:lpwstr>C7000400038000</vt:lpwstr>
  </property>
  <property fmtid="{D5CDD505-2E9C-101B-9397-08002B2CF9AE}" name="NXPowerLiteVersion" pid="5">
    <vt:lpwstr>S8.2.3</vt:lpwstr>
  </property>
</Properties>
</file>