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2"/>
  </p:notesMasterIdLst>
  <p:handoutMasterIdLst>
    <p:handoutMasterId r:id="rId23"/>
  </p:handoutMasterIdLst>
  <p:sldIdLst>
    <p:sldId id="996" r:id="rId5"/>
    <p:sldId id="997" r:id="rId6"/>
    <p:sldId id="994" r:id="rId7"/>
    <p:sldId id="998" r:id="rId8"/>
    <p:sldId id="999" r:id="rId9"/>
    <p:sldId id="967" r:id="rId10"/>
    <p:sldId id="1000" r:id="rId11"/>
    <p:sldId id="1001" r:id="rId12"/>
    <p:sldId id="1002" r:id="rId13"/>
    <p:sldId id="1003" r:id="rId14"/>
    <p:sldId id="1006" r:id="rId15"/>
    <p:sldId id="977" r:id="rId16"/>
    <p:sldId id="981" r:id="rId17"/>
    <p:sldId id="1004" r:id="rId18"/>
    <p:sldId id="1005" r:id="rId19"/>
    <p:sldId id="991" r:id="rId20"/>
    <p:sldId id="995"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A85"/>
    <a:srgbClr val="3399FF"/>
    <a:srgbClr val="667DBE"/>
    <a:srgbClr val="6982C9"/>
    <a:srgbClr val="33CC33"/>
    <a:srgbClr val="FEFEFE"/>
    <a:srgbClr val="536695"/>
    <a:srgbClr val="843C0C"/>
    <a:srgbClr val="647BBB"/>
    <a:srgbClr val="CCD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3E1A9-2894-F474-97A6-C5685E74A452}" v="16" dt="2019-10-14T16:49:47.580"/>
    <p1510:client id="{2A99FAD2-FE8A-D442-75A3-2AB728951E70}" v="1" dt="2019-10-10T18:28:20.213"/>
    <p1510:client id="{48E7317A-39CC-4FD2-86FD-3EE4EE6CCB2D}" v="75" dt="2019-10-09T19:12:09.256"/>
    <p1510:client id="{B78B8756-4632-0178-D003-2FD1B0F1BA0C}" v="2" dt="2019-10-09T14:45:56.006"/>
    <p1510:client id="{BD95D08C-E713-8152-DCD9-BC7F5E50E679}" v="10" dt="2019-10-11T12:17:54.534"/>
    <p1510:client id="{EE8A4DE8-85A7-58A0-6FBC-EE839BBE03C6}" v="28" dt="2019-10-14T15:04:40.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99" autoAdjust="0"/>
  </p:normalViewPr>
  <p:slideViewPr>
    <p:cSldViewPr snapToGrid="0">
      <p:cViewPr varScale="1">
        <p:scale>
          <a:sx n="87" d="100"/>
          <a:sy n="87" d="100"/>
        </p:scale>
        <p:origin x="1428" y="8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E4D0931-2FCA-4180-937C-15FBCAB3188A}" type="datetimeFigureOut">
              <a:rPr lang="en-US" smtClean="0"/>
              <a:t>11/15/2019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B02AD6C-81CC-4F84-AAAA-687E78054FF5}" type="slidenum">
              <a:rPr lang="en-US" smtClean="0"/>
              <a:t>‹#›</a:t>
            </a:fld>
            <a:endParaRPr lang="en-US"/>
          </a:p>
        </p:txBody>
      </p:sp>
    </p:spTree>
    <p:extLst>
      <p:ext uri="{BB962C8B-B14F-4D97-AF65-F5344CB8AC3E}">
        <p14:creationId xmlns:p14="http://schemas.microsoft.com/office/powerpoint/2010/main" val="295124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07F6167-8BFE-454A-8C11-1F80439B15D4}" type="datetimeFigureOut">
              <a:rPr lang="en-US" smtClean="0"/>
              <a:t>11/15/2019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634443-F488-1445-BE4A-FE2FE04D6DE3}" type="slidenum">
              <a:rPr lang="en-US" smtClean="0"/>
              <a:t>‹#›</a:t>
            </a:fld>
            <a:endParaRPr lang="en-US"/>
          </a:p>
        </p:txBody>
      </p:sp>
    </p:spTree>
    <p:extLst>
      <p:ext uri="{BB962C8B-B14F-4D97-AF65-F5344CB8AC3E}">
        <p14:creationId xmlns:p14="http://schemas.microsoft.com/office/powerpoint/2010/main" val="3292714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When</a:t>
            </a:r>
            <a:r>
              <a:rPr lang="en-US" baseline="0" dirty="0"/>
              <a:t> it comes to marketing,</a:t>
            </a:r>
            <a:r>
              <a:rPr lang="en-US" sz="1200" kern="1200" dirty="0">
                <a:solidFill>
                  <a:schemeClr val="tx1"/>
                </a:solidFill>
                <a:effectLst/>
                <a:latin typeface="+mn-lt"/>
                <a:ea typeface="+mn-ea"/>
                <a:cs typeface="+mn-cs"/>
              </a:rPr>
              <a:t> data and digital services have changed everything.  We would like to introduce you now to DeepTarget</a:t>
            </a:r>
            <a:r>
              <a:rPr lang="en-US" sz="1200" kern="1200" baseline="0" dirty="0">
                <a:solidFill>
                  <a:schemeClr val="tx1"/>
                </a:solidFill>
                <a:effectLst/>
                <a:latin typeface="+mn-lt"/>
                <a:ea typeface="+mn-ea"/>
                <a:cs typeface="+mn-cs"/>
              </a:rPr>
              <a:t> and show you how these capabilities integrated closely with MFM and Orpheus can help you drive growth through customer engagement and cross-selling.  These get real, measurable results – and will transform your marketing cost center into a profit hub. </a:t>
            </a:r>
            <a:r>
              <a:rPr lang="en-US" sz="1200" kern="1200" baseline="0" dirty="0" smtClean="0">
                <a:solidFill>
                  <a:schemeClr val="tx1"/>
                </a:solidFill>
                <a:effectLst/>
                <a:latin typeface="+mn-lt"/>
                <a:ea typeface="+mn-ea"/>
                <a:cs typeface="+mn-cs"/>
              </a:rPr>
              <a:t> In fact, already a growing base of over 75 Orpheus/MFM customers are getting great results with DeepTarget!</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E2634443-F488-1445-BE4A-FE2FE04D6DE3}" type="slidenum">
              <a:rPr lang="en-US" smtClean="0"/>
              <a:t>1</a:t>
            </a:fld>
            <a:endParaRPr lang="en-US"/>
          </a:p>
        </p:txBody>
      </p:sp>
    </p:spTree>
    <p:extLst>
      <p:ext uri="{BB962C8B-B14F-4D97-AF65-F5344CB8AC3E}">
        <p14:creationId xmlns:p14="http://schemas.microsoft.com/office/powerpoint/2010/main" val="38350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Behind the scenes, as you can see, there is a lot that can go on when someone clicks on a DeepTarget banner:</a:t>
            </a:r>
          </a:p>
          <a:p>
            <a:pPr lvl="0"/>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One click can send the user to a URL, it can send a notification to a lending officer, it can deep link to a credit card application page, and more! Even further, we track impressions and clicks within DeepTarget, so back-end analysis is easy!</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10</a:t>
            </a:fld>
            <a:endParaRPr lang="en-US"/>
          </a:p>
        </p:txBody>
      </p:sp>
    </p:spTree>
    <p:extLst>
      <p:ext uri="{BB962C8B-B14F-4D97-AF65-F5344CB8AC3E}">
        <p14:creationId xmlns:p14="http://schemas.microsoft.com/office/powerpoint/2010/main" val="55660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As data plays a bigger and bigger role, marketing is becoming less of an art form and more of a science. This is why analysis is so important - understanding why a campaign works or doesn’t work is just as valuable as the result itself. Gaining insight from a successful campaign allows for replication! </a:t>
            </a:r>
          </a:p>
          <a:p>
            <a:r>
              <a:rPr lang="en-US" sz="1300" dirty="0"/>
              <a:t> </a:t>
            </a:r>
          </a:p>
          <a:p>
            <a:r>
              <a:rPr lang="en-US" sz="1300" dirty="0"/>
              <a:t>DeepTarget allows for the analysis of campaign performance from the macro to the micro level. I’ll run through a few of the reports you can use to assess your campaigns.</a:t>
            </a:r>
          </a:p>
          <a:p>
            <a:r>
              <a:rPr lang="en-US" sz="1300" dirty="0"/>
              <a:t> </a:t>
            </a:r>
          </a:p>
          <a:p>
            <a:r>
              <a:rPr lang="en-US" sz="1300" dirty="0"/>
              <a:t>This is the main dashboard a DeepTarget user will see after logging in. You can see:</a:t>
            </a:r>
          </a:p>
          <a:p>
            <a:r>
              <a:rPr lang="en-US" sz="1300" dirty="0"/>
              <a:t> </a:t>
            </a:r>
          </a:p>
          <a:p>
            <a:pPr marL="181240" indent="-181240">
              <a:buFont typeface="Arial" panose="020B0604020202020204" pitchFamily="34" charset="0"/>
              <a:buChar char="•"/>
            </a:pPr>
            <a:r>
              <a:rPr lang="en-US" sz="1300" dirty="0"/>
              <a:t>your recently modified campaigns, </a:t>
            </a:r>
          </a:p>
          <a:p>
            <a:r>
              <a:rPr lang="en-US" sz="1300" dirty="0"/>
              <a:t> </a:t>
            </a:r>
          </a:p>
          <a:p>
            <a:pPr marL="181240" indent="-181240">
              <a:buFont typeface="Arial" panose="020B0604020202020204" pitchFamily="34" charset="0"/>
              <a:buChar char="•"/>
            </a:pPr>
            <a:r>
              <a:rPr lang="en-US" sz="1300" dirty="0"/>
              <a:t>various macro-level performance metrics (Data freshness and campaign freshness - this is important to get good results. We point out to you whether these are still fresh or not - these will turn orange or red)</a:t>
            </a:r>
          </a:p>
          <a:p>
            <a:r>
              <a:rPr lang="en-US" sz="1300" dirty="0"/>
              <a:t> </a:t>
            </a:r>
          </a:p>
          <a:p>
            <a:pPr marL="181240" indent="-181240">
              <a:buFont typeface="Arial" panose="020B0604020202020204" pitchFamily="34" charset="0"/>
              <a:buChar char="•"/>
            </a:pPr>
            <a:r>
              <a:rPr lang="en-US" sz="1300" dirty="0"/>
              <a:t>campaigns needing attention, </a:t>
            </a:r>
          </a:p>
          <a:p>
            <a:pPr marL="181240" indent="-181240">
              <a:buFont typeface="Arial" panose="020B0604020202020204" pitchFamily="34" charset="0"/>
              <a:buChar char="•"/>
            </a:pPr>
            <a:r>
              <a:rPr lang="en-US" sz="1300" dirty="0"/>
              <a:t>a pie chart showing the total published campaigns by category, </a:t>
            </a:r>
          </a:p>
          <a:p>
            <a:pPr marL="181240" indent="-181240">
              <a:buFont typeface="Arial" panose="020B0604020202020204" pitchFamily="34" charset="0"/>
              <a:buChar char="•"/>
            </a:pPr>
            <a:r>
              <a:rPr lang="en-US" sz="1300" dirty="0"/>
              <a:t>the most viewed campaigns in the previous week, </a:t>
            </a:r>
          </a:p>
          <a:p>
            <a:pPr marL="181240" indent="-181240">
              <a:buFont typeface="Arial" panose="020B0604020202020204" pitchFamily="34" charset="0"/>
              <a:buChar char="•"/>
            </a:pPr>
            <a:r>
              <a:rPr lang="en-US" sz="1300" dirty="0"/>
              <a:t>and a real-time impressions gauge. </a:t>
            </a:r>
          </a:p>
          <a:p>
            <a:r>
              <a:rPr lang="en-US" sz="1300" dirty="0"/>
              <a:t> </a:t>
            </a:r>
          </a:p>
          <a:p>
            <a:r>
              <a:rPr lang="en-US" sz="1300" dirty="0"/>
              <a:t>DeepTarget allows for the analysis of campaign performance from the macro to the micro level. I’ll run through a few of the reports you can use to assess your campaigns.</a:t>
            </a:r>
          </a:p>
        </p:txBody>
      </p:sp>
      <p:sp>
        <p:nvSpPr>
          <p:cNvPr id="4" name="Slide Number Placeholder 3"/>
          <p:cNvSpPr>
            <a:spLocks noGrp="1"/>
          </p:cNvSpPr>
          <p:nvPr>
            <p:ph type="sldNum" sz="quarter" idx="10"/>
          </p:nvPr>
        </p:nvSpPr>
        <p:spPr/>
        <p:txBody>
          <a:bodyPr/>
          <a:lstStyle/>
          <a:p>
            <a:fld id="{E2634443-F488-1445-BE4A-FE2FE04D6DE3}" type="slidenum">
              <a:rPr lang="en-US" smtClean="0"/>
              <a:t>11</a:t>
            </a:fld>
            <a:endParaRPr lang="en-US"/>
          </a:p>
        </p:txBody>
      </p:sp>
    </p:spTree>
    <p:extLst>
      <p:ext uri="{BB962C8B-B14F-4D97-AF65-F5344CB8AC3E}">
        <p14:creationId xmlns:p14="http://schemas.microsoft.com/office/powerpoint/2010/main" val="337780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some of the</a:t>
            </a:r>
            <a:r>
              <a:rPr lang="en-US" baseline="0" dirty="0" smtClean="0"/>
              <a:t> other performance analytics that you have complete access to – tracking campaigns by product category…</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12</a:t>
            </a:fld>
            <a:endParaRPr lang="en-US"/>
          </a:p>
        </p:txBody>
      </p:sp>
    </p:spTree>
    <p:extLst>
      <p:ext uri="{BB962C8B-B14F-4D97-AF65-F5344CB8AC3E}">
        <p14:creationId xmlns:p14="http://schemas.microsoft.com/office/powerpoint/2010/main" val="3175264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Perhaps the most </a:t>
            </a:r>
            <a:r>
              <a:rPr lang="en-US" sz="1300" b="1" dirty="0"/>
              <a:t>relevant function</a:t>
            </a:r>
            <a:r>
              <a:rPr lang="en-US" sz="1300" dirty="0"/>
              <a:t> of the back-end campaign analysis tools is this </a:t>
            </a:r>
            <a:r>
              <a:rPr lang="en-US" sz="1300" b="1" dirty="0"/>
              <a:t>influenced conversions graph</a:t>
            </a:r>
            <a:r>
              <a:rPr lang="en-US" sz="1300" dirty="0"/>
              <a:t> - users can track the </a:t>
            </a:r>
            <a:r>
              <a:rPr lang="en-US" sz="1300" b="1" dirty="0"/>
              <a:t>actual number</a:t>
            </a:r>
            <a:r>
              <a:rPr lang="en-US" sz="1300" dirty="0"/>
              <a:t> of account openings influenced by DeepTarget. It truly shows the </a:t>
            </a:r>
            <a:r>
              <a:rPr lang="en-US" sz="1300" b="1" dirty="0"/>
              <a:t>bottom-line results</a:t>
            </a:r>
            <a:r>
              <a:rPr lang="en-US" sz="1300" dirty="0"/>
              <a:t> of using DeepTarget. </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13</a:t>
            </a:fld>
            <a:endParaRPr lang="en-US"/>
          </a:p>
        </p:txBody>
      </p:sp>
    </p:spTree>
    <p:extLst>
      <p:ext uri="{BB962C8B-B14F-4D97-AF65-F5344CB8AC3E}">
        <p14:creationId xmlns:p14="http://schemas.microsoft.com/office/powerpoint/2010/main" val="316406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Though DeepTarget technology is sophisticated</a:t>
            </a:r>
            <a:r>
              <a:rPr lang="en-US" sz="1200" u="none" strike="noStrike" kern="1200" baseline="0" dirty="0">
                <a:solidFill>
                  <a:schemeClr val="tx1"/>
                </a:solidFill>
                <a:effectLst/>
                <a:latin typeface="+mn-lt"/>
                <a:ea typeface="+mn-ea"/>
                <a:cs typeface="+mn-cs"/>
              </a:rPr>
              <a:t> and complex under the hood,</a:t>
            </a:r>
            <a:r>
              <a:rPr lang="en-US" sz="1200" u="none" strike="noStrike" kern="1200" dirty="0">
                <a:solidFill>
                  <a:schemeClr val="tx1"/>
                </a:solidFill>
                <a:effectLst/>
                <a:latin typeface="+mn-lt"/>
                <a:ea typeface="+mn-ea"/>
                <a:cs typeface="+mn-cs"/>
              </a:rPr>
              <a:t>, we make it super-easy for our clients to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We will set it up, we host, we process the data, we provide a library of banners, initial messaging, and data rules. We will prove your marketing is working.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Our clients range from less than $100 m in asset size to larger than a few billion.</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14</a:t>
            </a:fld>
            <a:endParaRPr lang="en-US"/>
          </a:p>
        </p:txBody>
      </p:sp>
    </p:spTree>
    <p:extLst>
      <p:ext uri="{BB962C8B-B14F-4D97-AF65-F5344CB8AC3E}">
        <p14:creationId xmlns:p14="http://schemas.microsoft.com/office/powerpoint/2010/main" val="17786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rPr>
              <a:t>DeepTarget integrated into MFM</a:t>
            </a:r>
            <a:r>
              <a:rPr lang="en-US" sz="1200" baseline="0" dirty="0">
                <a:latin typeface="Century Gothic" panose="020B0502020202020204" pitchFamily="34" charset="0"/>
              </a:rPr>
              <a:t> and Orpheus</a:t>
            </a:r>
            <a:r>
              <a:rPr lang="en-US" sz="1200" dirty="0">
                <a:latin typeface="Century Gothic" panose="020B0502020202020204" pitchFamily="34" charset="0"/>
              </a:rPr>
              <a:t> allows you to send the right offer to the right person</a:t>
            </a:r>
            <a:r>
              <a:rPr lang="en-US" sz="1200" baseline="0" dirty="0">
                <a:latin typeface="Century Gothic" panose="020B0502020202020204" pitchFamily="34" charset="0"/>
              </a:rPr>
              <a:t> at the right time.  Your campaigns are designed just once and you can deploy them in multiple apps including these.  </a:t>
            </a:r>
          </a:p>
          <a:p>
            <a:endParaRPr lang="en-US" sz="1200" dirty="0">
              <a:latin typeface="Century Gothic" panose="020B0502020202020204" pitchFamily="34" charset="0"/>
            </a:endParaRPr>
          </a:p>
          <a:p>
            <a:r>
              <a:rPr lang="en-US" sz="1200" baseline="0" dirty="0">
                <a:latin typeface="Century Gothic" panose="020B0502020202020204" pitchFamily="34" charset="0"/>
              </a:rPr>
              <a:t>You can easily and effectively cross-sell products to your customers and ultimately provide the path to better customer acquisition and retention. All the heavy lifting is done by DeepTarget. You just get to enjoy the benefits.</a:t>
            </a:r>
          </a:p>
          <a:p>
            <a:endParaRPr lang="en-US" sz="1200" dirty="0">
              <a:latin typeface="Century Gothic" panose="020B0502020202020204" pitchFamily="34" charset="0"/>
            </a:endParaRPr>
          </a:p>
          <a:p>
            <a:r>
              <a:rPr lang="en-US" sz="1200" dirty="0">
                <a:latin typeface="Century Gothic" panose="020B0502020202020204" pitchFamily="34" charset="0"/>
              </a:rPr>
              <a:t>One of the best parts is how easy it is to get going.  It is super simple!  DeepTarget can have you up and running campaigns in 30 days  or less - technically just a few hours spread over that period allowing you to get us that first cut of customer intelligence data.</a:t>
            </a:r>
          </a:p>
          <a:p>
            <a:endParaRPr lang="en-US" sz="1200" dirty="0">
              <a:latin typeface="Century Gothic" panose="020B0502020202020204" pitchFamily="34" charset="0"/>
            </a:endParaRPr>
          </a:p>
          <a:p>
            <a:r>
              <a:rPr lang="en-US" sz="1200" dirty="0">
                <a:latin typeface="Century Gothic" panose="020B0502020202020204" pitchFamily="34" charset="0"/>
              </a:rPr>
              <a:t>DeepTarget is the only platform that allows for multiple campaigns running simultaneously 24/7 over all digital platforms.  It’s open enabling API allows us to integrate into any authenticated app.  So, your campaigns are designed once and delivered everywhere. </a:t>
            </a:r>
          </a:p>
          <a:p>
            <a:endParaRPr lang="en-US" sz="1200" dirty="0">
              <a:latin typeface="Century Gothic" panose="020B0502020202020204" pitchFamily="34" charset="0"/>
            </a:endParaRPr>
          </a:p>
          <a:p>
            <a:r>
              <a:rPr lang="en-US" sz="1200" dirty="0">
                <a:latin typeface="Century Gothic" panose="020B0502020202020204" pitchFamily="34" charset="0"/>
              </a:rPr>
              <a:t>DeepTarget helps financial institutions unlock their data. we can start with the simplest of fields and move to the most complex data from your CRM, core ,credit scores, and other data.</a:t>
            </a:r>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15</a:t>
            </a:fld>
            <a:endParaRPr lang="en-US"/>
          </a:p>
        </p:txBody>
      </p:sp>
    </p:spTree>
    <p:extLst>
      <p:ext uri="{BB962C8B-B14F-4D97-AF65-F5344CB8AC3E}">
        <p14:creationId xmlns:p14="http://schemas.microsoft.com/office/powerpoint/2010/main" val="392702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innovation never stops…we have some exciting projects in the works right now.</a:t>
            </a:r>
          </a:p>
        </p:txBody>
      </p:sp>
      <p:sp>
        <p:nvSpPr>
          <p:cNvPr id="4" name="Slide Number Placeholder 3"/>
          <p:cNvSpPr>
            <a:spLocks noGrp="1"/>
          </p:cNvSpPr>
          <p:nvPr>
            <p:ph type="sldNum" sz="quarter" idx="10"/>
          </p:nvPr>
        </p:nvSpPr>
        <p:spPr/>
        <p:txBody>
          <a:bodyPr/>
          <a:lstStyle/>
          <a:p>
            <a:fld id="{E2634443-F488-1445-BE4A-FE2FE04D6DE3}" type="slidenum">
              <a:rPr lang="en-US" smtClean="0"/>
              <a:t>16</a:t>
            </a:fld>
            <a:endParaRPr lang="en-US"/>
          </a:p>
        </p:txBody>
      </p:sp>
    </p:spTree>
    <p:extLst>
      <p:ext uri="{BB962C8B-B14F-4D97-AF65-F5344CB8AC3E}">
        <p14:creationId xmlns:p14="http://schemas.microsoft.com/office/powerpoint/2010/main" val="14354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This</a:t>
            </a:r>
            <a:r>
              <a:rPr lang="en-US" baseline="0" dirty="0" smtClean="0"/>
              <a:t> is a good time for us to pause for any questions you may have about DeepTarget.</a:t>
            </a:r>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17</a:t>
            </a:fld>
            <a:endParaRPr lang="en-US"/>
          </a:p>
        </p:txBody>
      </p:sp>
    </p:spTree>
    <p:extLst>
      <p:ext uri="{BB962C8B-B14F-4D97-AF65-F5344CB8AC3E}">
        <p14:creationId xmlns:p14="http://schemas.microsoft.com/office/powerpoint/2010/main" val="356338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show</a:t>
            </a:r>
            <a:r>
              <a:rPr lang="en-US" baseline="0" dirty="0"/>
              <a:t> the capabilities, let’s talk about some of those real results from real clients.  With assets around $1.2 billion, Tennessee based Y-12 FCU prides itself on being an innovative financial partner to its members.  They used DeepTarget during the last holiday season to promote some of their products.  In just one month, they had influenced over 300 sales transactions!  </a:t>
            </a:r>
          </a:p>
          <a:p>
            <a:endParaRPr lang="en-US" baseline="0" dirty="0"/>
          </a:p>
          <a:p>
            <a:r>
              <a:rPr lang="en-US" baseline="0" dirty="0"/>
              <a:t>Yes, you can measure everything!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2</a:t>
            </a:fld>
            <a:endParaRPr lang="en-US"/>
          </a:p>
        </p:txBody>
      </p:sp>
    </p:spTree>
    <p:extLst>
      <p:ext uri="{BB962C8B-B14F-4D97-AF65-F5344CB8AC3E}">
        <p14:creationId xmlns:p14="http://schemas.microsoft.com/office/powerpoint/2010/main" val="1655618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what</a:t>
            </a:r>
            <a:r>
              <a:rPr lang="en-US" baseline="0" dirty="0" smtClean="0"/>
              <a:t> some of the Access Softek customers using DeepTarget are saying.  These are just three out of many such testimonials for this technology.</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3</a:t>
            </a:fld>
            <a:endParaRPr lang="en-US"/>
          </a:p>
        </p:txBody>
      </p:sp>
    </p:spTree>
    <p:extLst>
      <p:ext uri="{BB962C8B-B14F-4D97-AF65-F5344CB8AC3E}">
        <p14:creationId xmlns:p14="http://schemas.microsoft.com/office/powerpoint/2010/main" val="331121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DeepTarget offers</a:t>
            </a:r>
            <a:r>
              <a:rPr lang="en-US" baseline="0" dirty="0" smtClean="0"/>
              <a:t> and messages would display in MFM</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4</a:t>
            </a:fld>
            <a:endParaRPr lang="en-US"/>
          </a:p>
        </p:txBody>
      </p:sp>
    </p:spTree>
    <p:extLst>
      <p:ext uri="{BB962C8B-B14F-4D97-AF65-F5344CB8AC3E}">
        <p14:creationId xmlns:p14="http://schemas.microsoft.com/office/powerpoint/2010/main" val="374994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Orpheus</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5</a:t>
            </a:fld>
            <a:endParaRPr lang="en-US"/>
          </a:p>
        </p:txBody>
      </p:sp>
    </p:spTree>
    <p:extLst>
      <p:ext uri="{BB962C8B-B14F-4D97-AF65-F5344CB8AC3E}">
        <p14:creationId xmlns:p14="http://schemas.microsoft.com/office/powerpoint/2010/main" val="390088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digital age, the</a:t>
            </a:r>
            <a:r>
              <a:rPr lang="en-US" baseline="0" dirty="0" smtClean="0"/>
              <a:t> </a:t>
            </a:r>
            <a:r>
              <a:rPr lang="en-US" baseline="0" dirty="0"/>
              <a:t>ideal solution </a:t>
            </a:r>
            <a:r>
              <a:rPr lang="en-US" baseline="0" dirty="0" smtClean="0"/>
              <a:t>for marketing must be data driven using customer intelligence to personalize and target your communications and offers.</a:t>
            </a:r>
            <a:endParaRPr lang="en-US" baseline="0" dirty="0"/>
          </a:p>
          <a:p>
            <a:endParaRPr lang="en-US" baseline="0" dirty="0"/>
          </a:p>
          <a:p>
            <a:r>
              <a:rPr lang="en-US" baseline="0" dirty="0" smtClean="0"/>
              <a:t>This is a short demo to show what DeepTarget working within MFM will look like.</a:t>
            </a:r>
            <a:endParaRPr lang="en-US" dirty="0"/>
          </a:p>
        </p:txBody>
      </p:sp>
      <p:sp>
        <p:nvSpPr>
          <p:cNvPr id="4" name="Slide Number Placeholder 3"/>
          <p:cNvSpPr>
            <a:spLocks noGrp="1"/>
          </p:cNvSpPr>
          <p:nvPr>
            <p:ph type="sldNum" sz="quarter" idx="10"/>
          </p:nvPr>
        </p:nvSpPr>
        <p:spPr/>
        <p:txBody>
          <a:bodyPr/>
          <a:lstStyle/>
          <a:p>
            <a:fld id="{E2634443-F488-1445-BE4A-FE2FE04D6DE3}" type="slidenum">
              <a:rPr lang="en-US" smtClean="0"/>
              <a:t>6</a:t>
            </a:fld>
            <a:endParaRPr lang="en-US"/>
          </a:p>
        </p:txBody>
      </p:sp>
    </p:spTree>
    <p:extLst>
      <p:ext uri="{BB962C8B-B14F-4D97-AF65-F5344CB8AC3E}">
        <p14:creationId xmlns:p14="http://schemas.microsoft.com/office/powerpoint/2010/main" val="43877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ideal</a:t>
            </a:r>
            <a:r>
              <a:rPr lang="en-US" baseline="0" dirty="0"/>
              <a:t> solution </a:t>
            </a:r>
            <a:r>
              <a:rPr lang="en-US" sz="1200" u="none" strike="noStrike" kern="1200" dirty="0">
                <a:solidFill>
                  <a:schemeClr val="tx1"/>
                </a:solidFill>
                <a:effectLst/>
                <a:latin typeface="+mn-lt"/>
                <a:ea typeface="+mn-ea"/>
                <a:cs typeface="+mn-cs"/>
              </a:rPr>
              <a:t>would allow the financial institution to treat its account holders as unique individuals with unique characteristics.  It would allow them to deliver the right message, to the right person, at the right time - relevance. By being relevant, the communication is meaningful and has a greater propensity for the recipient to act and react.</a:t>
            </a:r>
            <a:endParaRPr lang="en-US" sz="1100" u="none" strike="noStrike" kern="1200" dirty="0">
              <a:solidFill>
                <a:schemeClr val="tx1"/>
              </a:solidFill>
              <a:effectLst/>
              <a:latin typeface="+mn-lt"/>
              <a:ea typeface="+mn-ea"/>
              <a:cs typeface="+mn-cs"/>
            </a:endParaRPr>
          </a:p>
          <a:p>
            <a:pPr lvl="1"/>
            <a:r>
              <a:rPr lang="en-US" sz="1200" b="1" u="none" strike="noStrike" kern="1200" dirty="0">
                <a:solidFill>
                  <a:schemeClr val="tx1"/>
                </a:solidFill>
                <a:effectLst/>
                <a:latin typeface="+mn-lt"/>
                <a:ea typeface="+mn-ea"/>
                <a:cs typeface="+mn-cs"/>
              </a:rPr>
              <a:t>***the only way to do this is through data***</a:t>
            </a:r>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634443-F488-1445-BE4A-FE2FE04D6DE3}" type="slidenum">
              <a:rPr lang="en-US" smtClean="0"/>
              <a:t>7</a:t>
            </a:fld>
            <a:endParaRPr lang="en-US"/>
          </a:p>
        </p:txBody>
      </p:sp>
    </p:spTree>
    <p:extLst>
      <p:ext uri="{BB962C8B-B14F-4D97-AF65-F5344CB8AC3E}">
        <p14:creationId xmlns:p14="http://schemas.microsoft.com/office/powerpoint/2010/main" val="350887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effectLst/>
            </a:endParaRPr>
          </a:p>
          <a:p>
            <a:pPr marL="228600" lvl="0" indent="-228600">
              <a:buFont typeface="+mj-lt"/>
              <a:buAutoNum type="arabicPeriod"/>
            </a:pPr>
            <a:r>
              <a:rPr lang="en-US" sz="1200" u="none" strike="noStrike" kern="1200" dirty="0">
                <a:solidFill>
                  <a:schemeClr val="tx1"/>
                </a:solidFill>
                <a:effectLst/>
                <a:latin typeface="+mn-lt"/>
                <a:ea typeface="+mn-ea"/>
                <a:cs typeface="+mn-cs"/>
              </a:rPr>
              <a:t>Meet Jon. Jon’s credit union or bank knows </a:t>
            </a:r>
            <a:r>
              <a:rPr lang="en-US" sz="1200" u="sng" strike="noStrike" kern="1200" dirty="0">
                <a:solidFill>
                  <a:schemeClr val="tx1"/>
                </a:solidFill>
                <a:effectLst/>
                <a:latin typeface="+mn-lt"/>
                <a:ea typeface="+mn-ea"/>
                <a:cs typeface="+mn-cs"/>
              </a:rPr>
              <a:t>a lot</a:t>
            </a:r>
            <a:r>
              <a:rPr lang="en-US" sz="1200" u="none" strike="noStrike" kern="1200" dirty="0">
                <a:solidFill>
                  <a:schemeClr val="tx1"/>
                </a:solidFill>
                <a:effectLst/>
                <a:latin typeface="+mn-lt"/>
                <a:ea typeface="+mn-ea"/>
                <a:cs typeface="+mn-cs"/>
              </a:rPr>
              <a:t> about him.</a:t>
            </a:r>
          </a:p>
          <a:p>
            <a:pPr marL="228600" lvl="0" indent="-228600">
              <a:buFont typeface="+mj-lt"/>
              <a:buAutoNum type="arabicPeriod"/>
            </a:pPr>
            <a:endParaRPr lang="en-US" sz="1100" u="none" strike="noStrike" kern="1200" dirty="0">
              <a:solidFill>
                <a:schemeClr val="tx1"/>
              </a:solidFill>
              <a:effectLst/>
              <a:latin typeface="+mn-lt"/>
              <a:ea typeface="+mn-ea"/>
              <a:cs typeface="+mn-cs"/>
            </a:endParaRPr>
          </a:p>
          <a:p>
            <a:pPr marL="228600" lvl="0" indent="-228600">
              <a:buFont typeface="+mj-lt"/>
              <a:buAutoNum type="arabicPeriod"/>
            </a:pPr>
            <a:r>
              <a:rPr lang="en-US" sz="1200" u="none" strike="noStrike" kern="1200" dirty="0">
                <a:solidFill>
                  <a:schemeClr val="tx1"/>
                </a:solidFill>
                <a:effectLst/>
                <a:latin typeface="+mn-lt"/>
                <a:ea typeface="+mn-ea"/>
                <a:cs typeface="+mn-cs"/>
              </a:rPr>
              <a:t>For example, they know that he is recently married, he has an auto loan, it matures in the next six months, and that he has a credit rating of 720. </a:t>
            </a:r>
          </a:p>
          <a:p>
            <a:pPr marL="228600" lvl="0" indent="-228600">
              <a:buFont typeface="+mj-lt"/>
              <a:buAutoNum type="arabicPeriod"/>
            </a:pPr>
            <a:endParaRPr lang="en-US" sz="1100" u="none" strike="noStrike" kern="1200" dirty="0">
              <a:solidFill>
                <a:schemeClr val="tx1"/>
              </a:solidFill>
              <a:effectLst/>
              <a:latin typeface="+mn-lt"/>
              <a:ea typeface="+mn-ea"/>
              <a:cs typeface="+mn-cs"/>
            </a:endParaRPr>
          </a:p>
          <a:p>
            <a:pPr marL="228600" lvl="0" indent="-228600">
              <a:buFont typeface="+mj-lt"/>
              <a:buAutoNum type="arabicPeriod"/>
            </a:pPr>
            <a:r>
              <a:rPr lang="en-US" sz="1200" b="1" u="none" strike="noStrike" kern="1200" dirty="0">
                <a:solidFill>
                  <a:schemeClr val="tx1"/>
                </a:solidFill>
                <a:effectLst/>
                <a:latin typeface="+mn-lt"/>
                <a:ea typeface="+mn-ea"/>
                <a:cs typeface="+mn-cs"/>
              </a:rPr>
              <a:t>Jon trusts his financial institution.  So – if they use this information about Jon in a way that lets him know that they are looking out for his best interests, he is more likely to respond.  In fact, Jon expects this: He actually views it as a service!</a:t>
            </a:r>
          </a:p>
          <a:p>
            <a:pPr marL="228600" lvl="0" indent="-228600">
              <a:buFont typeface="+mj-lt"/>
              <a:buAutoNum type="arabicPeriod"/>
            </a:pPr>
            <a:endParaRPr lang="en-US" sz="1100" u="none" strike="noStrike" kern="1200" dirty="0">
              <a:solidFill>
                <a:schemeClr val="tx1"/>
              </a:solidFill>
              <a:effectLst/>
              <a:latin typeface="+mn-lt"/>
              <a:ea typeface="+mn-ea"/>
              <a:cs typeface="+mn-cs"/>
            </a:endParaRPr>
          </a:p>
          <a:p>
            <a:pPr marL="228600" lvl="0" indent="-228600">
              <a:buFont typeface="+mj-lt"/>
              <a:buAutoNum type="arabicPeriod"/>
            </a:pPr>
            <a:r>
              <a:rPr lang="en-US" sz="1200" u="none" strike="noStrike" kern="1200" dirty="0">
                <a:solidFill>
                  <a:schemeClr val="tx1"/>
                </a:solidFill>
                <a:effectLst/>
                <a:latin typeface="+mn-lt"/>
                <a:ea typeface="+mn-ea"/>
                <a:cs typeface="+mn-cs"/>
              </a:rPr>
              <a:t>Wouldn’t this type of communication be likely to get Jon’s attention? [flash ad]</a:t>
            </a:r>
          </a:p>
          <a:p>
            <a:pPr marL="228600" lvl="0" indent="-228600">
              <a:buFont typeface="+mj-lt"/>
              <a:buAutoNum type="arabicPeriod"/>
            </a:pPr>
            <a:endParaRPr lang="en-US" sz="1100" u="none" strike="noStrike" kern="1200" dirty="0">
              <a:solidFill>
                <a:schemeClr val="tx1"/>
              </a:solidFill>
              <a:effectLst/>
              <a:latin typeface="+mn-lt"/>
              <a:ea typeface="+mn-ea"/>
              <a:cs typeface="+mn-cs"/>
            </a:endParaRPr>
          </a:p>
          <a:p>
            <a:pPr marL="228600" lvl="0" indent="-228600">
              <a:buFont typeface="+mj-lt"/>
              <a:buAutoNum type="arabicPeriod"/>
            </a:pPr>
            <a:r>
              <a:rPr lang="en-US" sz="1200" u="none" strike="noStrike" kern="1200" dirty="0">
                <a:solidFill>
                  <a:schemeClr val="tx1"/>
                </a:solidFill>
                <a:effectLst/>
                <a:latin typeface="+mn-lt"/>
                <a:ea typeface="+mn-ea"/>
                <a:cs typeface="+mn-cs"/>
              </a:rPr>
              <a:t>Customer intelligence used effectively has the potential to enable 100s of 1000s of simultaneous, relevant conversations like this one. </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2634443-F488-1445-BE4A-FE2FE04D6DE3}" type="slidenum">
              <a:rPr lang="en-US" smtClean="0"/>
              <a:t>8</a:t>
            </a:fld>
            <a:endParaRPr lang="en-US"/>
          </a:p>
        </p:txBody>
      </p:sp>
    </p:spTree>
    <p:extLst>
      <p:ext uri="{BB962C8B-B14F-4D97-AF65-F5344CB8AC3E}">
        <p14:creationId xmlns:p14="http://schemas.microsoft.com/office/powerpoint/2010/main" val="11588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u="none" strike="noStrike" kern="1200" dirty="0">
                <a:solidFill>
                  <a:schemeClr val="tx1"/>
                </a:solidFill>
                <a:effectLst/>
                <a:latin typeface="+mn-lt"/>
                <a:ea typeface="+mn-ea"/>
                <a:cs typeface="+mn-cs"/>
              </a:rPr>
              <a:t>Since a financial institution will have numerous campaigns running at one time, each customer will have a “stack” of ads that apply to him or her. This stack is generated through rules - It is like a living, breathing organism - it’s unique to the individual customer, and it changes as the campaigns do. And, as John banks with the app, the banners will rotate, showing one-by-one, the advertisements that apply directly to him.</a:t>
            </a:r>
            <a:endParaRPr lang="en-US" sz="1100" u="none" strike="noStrike" kern="1200" dirty="0">
              <a:solidFill>
                <a:schemeClr val="tx1"/>
              </a:solidFill>
              <a:effectLst/>
              <a:latin typeface="+mn-lt"/>
              <a:ea typeface="+mn-ea"/>
              <a:cs typeface="+mn-cs"/>
            </a:endParaRPr>
          </a:p>
          <a:p>
            <a:pPr marL="228600" lvl="0" indent="-228600">
              <a:buFont typeface="+mj-lt"/>
              <a:buAutoNum type="arabicPeriod"/>
            </a:pPr>
            <a:endParaRPr lang="en-US" sz="1100" u="none" strike="noStrike" kern="1200" dirty="0">
              <a:solidFill>
                <a:schemeClr val="tx1"/>
              </a:solidFill>
              <a:effectLst/>
              <a:latin typeface="+mn-lt"/>
              <a:ea typeface="+mn-ea"/>
              <a:cs typeface="+mn-cs"/>
            </a:endParaRPr>
          </a:p>
          <a:p>
            <a:pPr marL="228600" lvl="0" indent="-228600">
              <a:buFont typeface="+mj-lt"/>
              <a:buAutoNum type="arabicPeriod"/>
            </a:pPr>
            <a:r>
              <a:rPr lang="en-US" sz="1200" u="none" strike="noStrike" kern="1200" dirty="0">
                <a:solidFill>
                  <a:schemeClr val="tx1"/>
                </a:solidFill>
                <a:effectLst/>
                <a:latin typeface="+mn-lt"/>
                <a:ea typeface="+mn-ea"/>
                <a:cs typeface="+mn-cs"/>
              </a:rPr>
              <a:t>So, imagine a certain bank has 20,000 customers. What we do is create 20,000 unique offer stacks based on each customer’s characteristics.</a:t>
            </a:r>
            <a:endParaRPr lang="en-US" sz="1100" u="none" strike="noStrike" kern="1200" dirty="0">
              <a:solidFill>
                <a:schemeClr val="tx1"/>
              </a:solidFill>
              <a:effectLst/>
              <a:latin typeface="+mn-lt"/>
              <a:ea typeface="+mn-ea"/>
              <a:cs typeface="+mn-cs"/>
            </a:endParaRPr>
          </a:p>
          <a:p>
            <a:endParaRPr lang="en-US" sz="10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9</a:t>
            </a:fld>
            <a:endParaRPr lang="en-US"/>
          </a:p>
        </p:txBody>
      </p:sp>
    </p:spTree>
    <p:extLst>
      <p:ext uri="{BB962C8B-B14F-4D97-AF65-F5344CB8AC3E}">
        <p14:creationId xmlns:p14="http://schemas.microsoft.com/office/powerpoint/2010/main" val="12379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2792" y="1368542"/>
            <a:ext cx="9144000" cy="2387600"/>
          </a:xfrm>
          <a:prstGeom prst="rect">
            <a:avLst/>
          </a:prstGeom>
        </p:spPr>
        <p:txBody>
          <a:bodyPr anchor="b"/>
          <a:lstStyle>
            <a:lvl1pPr algn="ctr">
              <a:defRPr sz="6000">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524000" y="38570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1325563"/>
          </a:xfrm>
          <a:prstGeom prst="rect">
            <a:avLst/>
          </a:prstGeom>
        </p:spPr>
        <p:txBody>
          <a:bodyPr/>
          <a:lstStyle>
            <a:lvl1pPr>
              <a:defRPr>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35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86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993" y="365125"/>
            <a:ext cx="745880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838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0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1400" y="356333"/>
            <a:ext cx="777398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3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989277"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73169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4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0" y="50738"/>
            <a:ext cx="3932235"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306779" y="1493353"/>
            <a:ext cx="6172200" cy="43359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8999" y="1927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630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665" y="200088"/>
            <a:ext cx="3932236"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a:t>Click to edit Master title style</a:t>
            </a:r>
          </a:p>
        </p:txBody>
      </p:sp>
      <p:sp>
        <p:nvSpPr>
          <p:cNvPr id="3" name="Picture Placeholder 2"/>
          <p:cNvSpPr>
            <a:spLocks noGrp="1" noChangeAspect="1"/>
          </p:cNvSpPr>
          <p:nvPr>
            <p:ph type="pic" idx="1"/>
          </p:nvPr>
        </p:nvSpPr>
        <p:spPr>
          <a:xfrm>
            <a:off x="773723" y="1473082"/>
            <a:ext cx="6368977" cy="42067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477664" y="186824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680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mailto:success@deeptarget.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deeptarget.com/" TargetMode="Externa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844A42E-B8FE-A54A-A5EE-2BC0E5EC6468}"/>
              </a:ext>
            </a:extLst>
          </p:cNvPr>
          <p:cNvSpPr/>
          <p:nvPr userDrawn="1"/>
        </p:nvSpPr>
        <p:spPr>
          <a:xfrm>
            <a:off x="0" y="6176964"/>
            <a:ext cx="12192000" cy="681037"/>
          </a:xfrm>
          <a:prstGeom prst="rect">
            <a:avLst/>
          </a:prstGeom>
          <a:solidFill>
            <a:srgbClr val="CCD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3"/>
          <p:cNvSpPr txBox="1">
            <a:spLocks/>
          </p:cNvSpPr>
          <p:nvPr userDrawn="1"/>
        </p:nvSpPr>
        <p:spPr>
          <a:xfrm>
            <a:off x="694100" y="5996970"/>
            <a:ext cx="10972800" cy="1825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latin typeface="Century Gothic" panose="020B0502020202020204" pitchFamily="34" charset="0"/>
              </a:rPr>
              <a:t>Copyright © 2019 DeepTarget Inc., All Rights Reserved</a:t>
            </a:r>
          </a:p>
        </p:txBody>
      </p:sp>
      <p:sp>
        <p:nvSpPr>
          <p:cNvPr id="14" name="Date Placeholder 3"/>
          <p:cNvSpPr txBox="1">
            <a:spLocks/>
          </p:cNvSpPr>
          <p:nvPr userDrawn="1"/>
        </p:nvSpPr>
        <p:spPr>
          <a:xfrm>
            <a:off x="1052478" y="6331376"/>
            <a:ext cx="24003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a:latin typeface="Century Gothic" panose="020B0502020202020204" pitchFamily="34" charset="0"/>
                <a:hlinkClick r:id="rId11"/>
              </a:rPr>
              <a:t>www.deeptarget.com</a:t>
            </a:r>
            <a:r>
              <a:rPr lang="en-US" sz="1050">
                <a:latin typeface="Century Gothic" panose="020B0502020202020204" pitchFamily="34" charset="0"/>
              </a:rPr>
              <a:t>  </a:t>
            </a:r>
            <a:r>
              <a:rPr lang="en-US" sz="1400">
                <a:latin typeface="Century Gothic" panose="020B0502020202020204" pitchFamily="34" charset="0"/>
              </a:rPr>
              <a:t> </a:t>
            </a:r>
          </a:p>
        </p:txBody>
      </p:sp>
      <p:sp>
        <p:nvSpPr>
          <p:cNvPr id="15" name="Footer Placeholder 4"/>
          <p:cNvSpPr txBox="1">
            <a:spLocks/>
          </p:cNvSpPr>
          <p:nvPr userDrawn="1"/>
        </p:nvSpPr>
        <p:spPr>
          <a:xfrm>
            <a:off x="4655525"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Century Gothic" panose="020B0502020202020204" pitchFamily="34" charset="0"/>
              </a:rPr>
              <a:t> (256) 217-4055  </a:t>
            </a:r>
          </a:p>
        </p:txBody>
      </p:sp>
      <p:sp>
        <p:nvSpPr>
          <p:cNvPr id="16" name="Slide Number Placeholder 5"/>
          <p:cNvSpPr txBox="1">
            <a:spLocks/>
          </p:cNvSpPr>
          <p:nvPr userDrawn="1"/>
        </p:nvSpPr>
        <p:spPr>
          <a:xfrm>
            <a:off x="8998923" y="6333201"/>
            <a:ext cx="24003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Century Gothic" panose="020B0502020202020204" pitchFamily="34" charset="0"/>
                <a:hlinkClick r:id="rId12"/>
              </a:rPr>
              <a:t>success@deeptarget.com</a:t>
            </a:r>
            <a:r>
              <a:rPr lang="en-US" sz="1050">
                <a:latin typeface="Century Gothic" panose="020B0502020202020204" pitchFamily="34" charset="0"/>
              </a:rPr>
              <a:t>  </a:t>
            </a:r>
          </a:p>
        </p:txBody>
      </p:sp>
      <p:pic>
        <p:nvPicPr>
          <p:cNvPr id="20" name="Picture 19">
            <a:extLst>
              <a:ext uri="{FF2B5EF4-FFF2-40B4-BE49-F238E27FC236}">
                <a16:creationId xmlns="" xmlns:a16="http://schemas.microsoft.com/office/drawing/2014/main" id="{E95E081E-9945-5041-9CDE-8CA9E1F98FCA}"/>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85847" y="6356350"/>
            <a:ext cx="365125" cy="365125"/>
          </a:xfrm>
          <a:prstGeom prst="rect">
            <a:avLst/>
          </a:prstGeom>
        </p:spPr>
      </p:pic>
      <p:pic>
        <p:nvPicPr>
          <p:cNvPr id="21" name="Picture 20">
            <a:extLst>
              <a:ext uri="{FF2B5EF4-FFF2-40B4-BE49-F238E27FC236}">
                <a16:creationId xmlns="" xmlns:a16="http://schemas.microsoft.com/office/drawing/2014/main" id="{19E6D22F-A72A-5045-8DCF-C84DF0E444AC}"/>
              </a:ext>
            </a:extLst>
          </p:cNvPr>
          <p:cNvPicPr>
            <a:picLocks noChangeAspect="1"/>
          </p:cNvPicPr>
          <p:nvPr userDrawn="1"/>
        </p:nvPicPr>
        <p:blipFill>
          <a:blip r:embed="rId14"/>
          <a:stretch>
            <a:fillRect/>
          </a:stretch>
        </p:blipFill>
        <p:spPr>
          <a:xfrm>
            <a:off x="5274718" y="6388036"/>
            <a:ext cx="301137" cy="301752"/>
          </a:xfrm>
          <a:prstGeom prst="rect">
            <a:avLst/>
          </a:prstGeom>
        </p:spPr>
      </p:pic>
      <p:pic>
        <p:nvPicPr>
          <p:cNvPr id="22" name="Picture 21">
            <a:extLst>
              <a:ext uri="{FF2B5EF4-FFF2-40B4-BE49-F238E27FC236}">
                <a16:creationId xmlns="" xmlns:a16="http://schemas.microsoft.com/office/drawing/2014/main" id="{C07C96F0-C8FD-214A-A424-D29C63F6231A}"/>
              </a:ext>
            </a:extLst>
          </p:cNvPr>
          <p:cNvPicPr>
            <a:picLocks noChangeAspect="1"/>
          </p:cNvPicPr>
          <p:nvPr userDrawn="1"/>
        </p:nvPicPr>
        <p:blipFill>
          <a:blip r:embed="rId15"/>
          <a:stretch>
            <a:fillRect/>
          </a:stretch>
        </p:blipFill>
        <p:spPr>
          <a:xfrm>
            <a:off x="9174182" y="6376460"/>
            <a:ext cx="320040" cy="321865"/>
          </a:xfrm>
          <a:prstGeom prst="rect">
            <a:avLst/>
          </a:prstGeom>
        </p:spPr>
      </p:pic>
      <p:sp>
        <p:nvSpPr>
          <p:cNvPr id="23" name="Title Placeholder 1"/>
          <p:cNvSpPr>
            <a:spLocks noGrp="1"/>
          </p:cNvSpPr>
          <p:nvPr>
            <p:ph type="title"/>
          </p:nvPr>
        </p:nvSpPr>
        <p:spPr>
          <a:xfrm>
            <a:off x="3756746" y="444698"/>
            <a:ext cx="7597053" cy="1121968"/>
          </a:xfrm>
          <a:prstGeom prst="rect">
            <a:avLst/>
          </a:prstGeom>
        </p:spPr>
        <p:txBody>
          <a:bodyPr vert="horz" lIns="91440" tIns="45720" rIns="91440" bIns="45720" rtlCol="0" anchor="ctr">
            <a:normAutofit/>
          </a:bodyPr>
          <a:lstStyle/>
          <a:p>
            <a:r>
              <a:rPr lang="en-US"/>
              <a:t>Master Title</a:t>
            </a:r>
          </a:p>
        </p:txBody>
      </p:sp>
    </p:spTree>
    <p:extLst>
      <p:ext uri="{BB962C8B-B14F-4D97-AF65-F5344CB8AC3E}">
        <p14:creationId xmlns:p14="http://schemas.microsoft.com/office/powerpoint/2010/main" val="3759364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wmf"/><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760" y="280796"/>
            <a:ext cx="5386211" cy="3066712"/>
          </a:xfrm>
        </p:spPr>
        <p:txBody>
          <a:bodyPr>
            <a:noAutofit/>
          </a:bodyPr>
          <a:lstStyle/>
          <a:p>
            <a:pPr>
              <a:lnSpc>
                <a:spcPct val="114000"/>
              </a:lnSpc>
            </a:pPr>
            <a:r>
              <a:rPr lang="en-US" sz="3200" dirty="0"/>
              <a:t>Driving Growth Through Customer Engagement And Cross-selling</a:t>
            </a:r>
            <a:endParaRPr lang="en-US" sz="2000" i="1" dirty="0">
              <a:solidFill>
                <a:srgbClr val="536695"/>
              </a:solidFill>
              <a:ea typeface="+mn-ea"/>
              <a:cs typeface="+mn-cs"/>
            </a:endParaRPr>
          </a:p>
        </p:txBody>
      </p:sp>
      <p:sp>
        <p:nvSpPr>
          <p:cNvPr id="6" name="Subtitle 5"/>
          <p:cNvSpPr>
            <a:spLocks noGrp="1"/>
          </p:cNvSpPr>
          <p:nvPr>
            <p:ph type="subTitle" idx="1"/>
          </p:nvPr>
        </p:nvSpPr>
        <p:spPr>
          <a:xfrm>
            <a:off x="304800" y="3585044"/>
            <a:ext cx="5524500" cy="1047308"/>
          </a:xfrm>
        </p:spPr>
        <p:txBody>
          <a:bodyPr>
            <a:noAutofit/>
          </a:bodyPr>
          <a:lstStyle/>
          <a:p>
            <a:pPr>
              <a:lnSpc>
                <a:spcPct val="120000"/>
              </a:lnSpc>
            </a:pPr>
            <a:r>
              <a:rPr lang="en-US" sz="2800" b="1" i="1">
                <a:solidFill>
                  <a:srgbClr val="536695"/>
                </a:solidFill>
                <a:latin typeface="Bradley Hand ITC" panose="03070402050302030203" pitchFamily="66" charset="0"/>
              </a:rPr>
              <a:t>How to transform a marketing cost center into a profit hub</a:t>
            </a:r>
            <a:endParaRPr lang="en-US" sz="2800" b="1" spc="300">
              <a:solidFill>
                <a:srgbClr val="CCD163"/>
              </a:solidFill>
              <a:latin typeface="Bradley Hand ITC" panose="03070402050302030203" pitchFamily="66" charset="0"/>
              <a:ea typeface="+mj-ea"/>
              <a:cs typeface="+mj-cs"/>
            </a:endParaRPr>
          </a:p>
        </p:txBody>
      </p:sp>
      <p:pic>
        <p:nvPicPr>
          <p:cNvPr id="7" name="Picture 6">
            <a:extLst>
              <a:ext uri="{FF2B5EF4-FFF2-40B4-BE49-F238E27FC236}">
                <a16:creationId xmlns="" xmlns:a16="http://schemas.microsoft.com/office/drawing/2014/main" id="{2B194860-3026-42EA-B89A-B5788BFFFBD9}"/>
              </a:ext>
            </a:extLst>
          </p:cNvPr>
          <p:cNvPicPr>
            <a:picLocks noChangeAspect="1"/>
          </p:cNvPicPr>
          <p:nvPr/>
        </p:nvPicPr>
        <p:blipFill>
          <a:blip r:embed="rId3"/>
          <a:stretch>
            <a:fillRect/>
          </a:stretch>
        </p:blipFill>
        <p:spPr>
          <a:xfrm>
            <a:off x="6363245" y="280796"/>
            <a:ext cx="4943322" cy="435155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245" y="5106877"/>
            <a:ext cx="3017520" cy="1154201"/>
          </a:xfrm>
          <a:prstGeom prst="rect">
            <a:avLst/>
          </a:prstGeom>
        </p:spPr>
      </p:pic>
      <p:sp>
        <p:nvSpPr>
          <p:cNvPr id="15" name="TextBox 14"/>
          <p:cNvSpPr txBox="1"/>
          <p:nvPr/>
        </p:nvSpPr>
        <p:spPr>
          <a:xfrm>
            <a:off x="5456751" y="5173321"/>
            <a:ext cx="745098" cy="707886"/>
          </a:xfrm>
          <a:prstGeom prst="rect">
            <a:avLst/>
          </a:prstGeom>
          <a:noFill/>
        </p:spPr>
        <p:txBody>
          <a:bodyPr wrap="square" rtlCol="0">
            <a:spAutoFit/>
          </a:bodyPr>
          <a:lstStyle/>
          <a:p>
            <a:r>
              <a:rPr lang="en-US" sz="4000">
                <a:solidFill>
                  <a:schemeClr val="bg1">
                    <a:lumMod val="50000"/>
                  </a:schemeClr>
                </a:solidFill>
                <a:latin typeface="Century Gothic" panose="020B0502020202020204" pitchFamily="34" charset="0"/>
              </a:rPr>
              <a:t>&amp;</a:t>
            </a:r>
          </a:p>
        </p:txBody>
      </p:sp>
      <p:sp>
        <p:nvSpPr>
          <p:cNvPr id="18" name="Rectangle 17"/>
          <p:cNvSpPr/>
          <p:nvPr/>
        </p:nvSpPr>
        <p:spPr>
          <a:xfrm>
            <a:off x="0" y="4915915"/>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8031" t="23326" r="11124" b="24889"/>
          <a:stretch/>
        </p:blipFill>
        <p:spPr>
          <a:xfrm>
            <a:off x="2013859" y="5046558"/>
            <a:ext cx="2956975" cy="984591"/>
          </a:xfrm>
          <a:prstGeom prst="rect">
            <a:avLst/>
          </a:prstGeom>
        </p:spPr>
      </p:pic>
    </p:spTree>
    <p:extLst>
      <p:ext uri="{BB962C8B-B14F-4D97-AF65-F5344CB8AC3E}">
        <p14:creationId xmlns:p14="http://schemas.microsoft.com/office/powerpoint/2010/main" val="2181004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83"/>
            <a:ext cx="12192000" cy="1325563"/>
          </a:xfrm>
        </p:spPr>
        <p:txBody>
          <a:bodyPr>
            <a:normAutofit/>
          </a:bodyPr>
          <a:lstStyle/>
          <a:p>
            <a:pPr algn="ctr"/>
            <a:r>
              <a:rPr lang="en-US" sz="4000"/>
              <a:t>Relevant Communication: What Happens</a:t>
            </a:r>
          </a:p>
        </p:txBody>
      </p:sp>
      <p:sp>
        <p:nvSpPr>
          <p:cNvPr id="6" name="Rectangle 5"/>
          <p:cNvSpPr/>
          <p:nvPr/>
        </p:nvSpPr>
        <p:spPr>
          <a:xfrm>
            <a:off x="4756899" y="779513"/>
            <a:ext cx="251703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a:ln/>
                <a:solidFill>
                  <a:srgbClr val="3399FF"/>
                </a:solidFill>
                <a:latin typeface="Century Gothic" panose="020B0502020202020204" pitchFamily="34" charset="0"/>
              </a:rPr>
              <a:t>w</a:t>
            </a:r>
            <a:r>
              <a:rPr lang="en-US" sz="3200" b="1" cap="none" spc="0" dirty="0">
                <a:ln/>
                <a:solidFill>
                  <a:srgbClr val="3399FF"/>
                </a:solidFill>
                <a:effectLst/>
                <a:latin typeface="Century Gothic" panose="020B0502020202020204" pitchFamily="34" charset="0"/>
              </a:rPr>
              <a:t>ith </a:t>
            </a:r>
            <a:r>
              <a:rPr lang="en-US" sz="4800" b="1" cap="none" spc="0" dirty="0">
                <a:ln/>
                <a:solidFill>
                  <a:srgbClr val="3399FF"/>
                </a:solidFill>
                <a:effectLst/>
                <a:latin typeface="Century Gothic" panose="020B0502020202020204" pitchFamily="34" charset="0"/>
              </a:rPr>
              <a:t>1</a:t>
            </a:r>
            <a:r>
              <a:rPr lang="en-US" sz="3200" b="1" cap="none" spc="0" dirty="0">
                <a:ln/>
                <a:solidFill>
                  <a:srgbClr val="3399FF"/>
                </a:solidFill>
                <a:effectLst/>
                <a:latin typeface="Century Gothic" panose="020B0502020202020204" pitchFamily="34" charset="0"/>
              </a:rPr>
              <a:t> click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6879" flipV="1">
            <a:off x="7513411" y="1719054"/>
            <a:ext cx="1371600" cy="9527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88075">
            <a:off x="7513411" y="3684777"/>
            <a:ext cx="1371600" cy="9527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3121" flipH="1" flipV="1">
            <a:off x="3198546" y="1719054"/>
            <a:ext cx="1371600" cy="952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1925" flipH="1">
            <a:off x="3255846" y="3684777"/>
            <a:ext cx="1371600" cy="952750"/>
          </a:xfrm>
          <a:prstGeom prst="rect">
            <a:avLst/>
          </a:prstGeom>
        </p:spPr>
      </p:pic>
      <p:sp>
        <p:nvSpPr>
          <p:cNvPr id="13" name="TextBox 12"/>
          <p:cNvSpPr txBox="1"/>
          <p:nvPr/>
        </p:nvSpPr>
        <p:spPr>
          <a:xfrm>
            <a:off x="1132997" y="1393527"/>
            <a:ext cx="1996881" cy="131112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Lead capture notification email sent to lending officer </a:t>
            </a:r>
          </a:p>
        </p:txBody>
      </p:sp>
      <p:sp>
        <p:nvSpPr>
          <p:cNvPr id="15" name="TextBox 14"/>
          <p:cNvSpPr txBox="1"/>
          <p:nvPr/>
        </p:nvSpPr>
        <p:spPr>
          <a:xfrm>
            <a:off x="9029544" y="3683992"/>
            <a:ext cx="2220605" cy="131112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Send Click-to-Email™  triggered follow-up email to account-holder</a:t>
            </a:r>
          </a:p>
        </p:txBody>
      </p:sp>
      <p:sp>
        <p:nvSpPr>
          <p:cNvPr id="16" name="TextBox 15"/>
          <p:cNvSpPr txBox="1"/>
          <p:nvPr/>
        </p:nvSpPr>
        <p:spPr>
          <a:xfrm>
            <a:off x="9003007" y="1367578"/>
            <a:ext cx="2235775" cy="1285288"/>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Redirect to URL, such as product or loan application page on website</a:t>
            </a:r>
          </a:p>
        </p:txBody>
      </p:sp>
      <p:sp>
        <p:nvSpPr>
          <p:cNvPr id="17" name="TextBox 16"/>
          <p:cNvSpPr txBox="1"/>
          <p:nvPr/>
        </p:nvSpPr>
        <p:spPr>
          <a:xfrm>
            <a:off x="1159534" y="3531643"/>
            <a:ext cx="1996881" cy="1615827"/>
          </a:xfrm>
          <a:prstGeom prst="rect">
            <a:avLst/>
          </a:prstGeom>
          <a:noFill/>
        </p:spPr>
        <p:txBody>
          <a:bodyPr wrap="square" rtlCol="0">
            <a:spAutoFit/>
          </a:bodyPr>
          <a:lstStyle/>
          <a:p>
            <a:pPr algn="ctr">
              <a:lnSpc>
                <a:spcPct val="110000"/>
              </a:lnSpc>
            </a:pPr>
            <a:r>
              <a:rPr lang="en-US" b="1" dirty="0">
                <a:solidFill>
                  <a:srgbClr val="667DBE"/>
                </a:solidFill>
                <a:latin typeface="Century Gothic" panose="020B0502020202020204" pitchFamily="34" charset="0"/>
              </a:rPr>
              <a:t>DeepTarget Performance Analytics track impressions and clicks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431" y="1621779"/>
            <a:ext cx="2194560" cy="3657600"/>
          </a:xfrm>
          <a:prstGeom prst="rect">
            <a:avLst/>
          </a:prstGeom>
        </p:spPr>
      </p:pic>
      <p:pic>
        <p:nvPicPr>
          <p:cNvPr id="5" name="Picture 4"/>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610000" y="5026955"/>
            <a:ext cx="1097280" cy="1097280"/>
          </a:xfrm>
          <a:prstGeom prst="rect">
            <a:avLst/>
          </a:prstGeom>
        </p:spPr>
      </p:pic>
    </p:spTree>
    <p:extLst>
      <p:ext uri="{BB962C8B-B14F-4D97-AF65-F5344CB8AC3E}">
        <p14:creationId xmlns:p14="http://schemas.microsoft.com/office/powerpoint/2010/main" val="18217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07"/>
            <a:ext cx="11949953" cy="1325563"/>
          </a:xfrm>
        </p:spPr>
        <p:txBody>
          <a:bodyPr>
            <a:normAutofit/>
          </a:bodyPr>
          <a:lstStyle/>
          <a:p>
            <a:pPr algn="ctr"/>
            <a:r>
              <a:rPr lang="en-US" sz="3600"/>
              <a:t>Performance Analytics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76" y="1013727"/>
            <a:ext cx="10058400" cy="4549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761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4000"/>
              <a:t>Campaign Results By Category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1078068"/>
            <a:ext cx="10058400" cy="44733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2460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a:t>Actual Accounts Opened!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81" y="1163178"/>
            <a:ext cx="10058400" cy="4494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612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4945E5-BBD0-6841-ADB0-C9D133C5291B}"/>
              </a:ext>
            </a:extLst>
          </p:cNvPr>
          <p:cNvSpPr>
            <a:spLocks noGrp="1"/>
          </p:cNvSpPr>
          <p:nvPr>
            <p:ph type="title"/>
          </p:nvPr>
        </p:nvSpPr>
        <p:spPr>
          <a:xfrm>
            <a:off x="0" y="137557"/>
            <a:ext cx="12191999" cy="1325563"/>
          </a:xfrm>
        </p:spPr>
        <p:txBody>
          <a:bodyPr>
            <a:normAutofit/>
          </a:bodyPr>
          <a:lstStyle/>
          <a:p>
            <a:pPr algn="ctr"/>
            <a:r>
              <a:rPr lang="en-US" sz="4000">
                <a:effectLst>
                  <a:outerShdw blurRad="38100" dist="38100" dir="2700000" algn="tl">
                    <a:srgbClr val="000000">
                      <a:alpha val="43137"/>
                    </a:srgbClr>
                  </a:outerShdw>
                </a:effectLst>
              </a:rPr>
              <a:t>Let DeepTarget Do All The Heavy Lifting </a:t>
            </a:r>
          </a:p>
        </p:txBody>
      </p:sp>
      <p:sp>
        <p:nvSpPr>
          <p:cNvPr id="11" name="Content Placeholder 10">
            <a:extLst>
              <a:ext uri="{FF2B5EF4-FFF2-40B4-BE49-F238E27FC236}">
                <a16:creationId xmlns="" xmlns:a16="http://schemas.microsoft.com/office/drawing/2014/main" id="{ADD1C72B-AF68-AC4E-A748-F95BF6490843}"/>
              </a:ext>
            </a:extLst>
          </p:cNvPr>
          <p:cNvSpPr>
            <a:spLocks noGrp="1"/>
          </p:cNvSpPr>
          <p:nvPr>
            <p:ph idx="1"/>
          </p:nvPr>
        </p:nvSpPr>
        <p:spPr>
          <a:xfrm>
            <a:off x="2739938" y="1248686"/>
            <a:ext cx="9059370" cy="4719170"/>
          </a:xfrm>
          <a:gradFill>
            <a:gsLst>
              <a:gs pos="0">
                <a:schemeClr val="accent5">
                  <a:lumMod val="40000"/>
                  <a:lumOff val="60000"/>
                </a:schemeClr>
              </a:gs>
              <a:gs pos="50000">
                <a:schemeClr val="accent1">
                  <a:lumMod val="20000"/>
                  <a:lumOff val="80000"/>
                </a:schemeClr>
              </a:gs>
              <a:gs pos="100000">
                <a:schemeClr val="accent1">
                  <a:tint val="23500"/>
                  <a:satMod val="160000"/>
                </a:schemeClr>
              </a:gs>
            </a:gsLst>
            <a:lin ang="16200000" scaled="1"/>
          </a:gradFill>
          <a:ln>
            <a:noFill/>
          </a:ln>
          <a:effectLst/>
        </p:spPr>
        <p:txBody>
          <a:bodyPr>
            <a:normAutofit fontScale="92500" lnSpcReduction="10000"/>
          </a:bodyPr>
          <a:lstStyle/>
          <a:p>
            <a:pPr marL="0" indent="0" algn="ctr">
              <a:lnSpc>
                <a:spcPct val="110000"/>
              </a:lnSpc>
              <a:spcBef>
                <a:spcPts val="600"/>
              </a:spcBef>
              <a:spcAft>
                <a:spcPts val="600"/>
              </a:spcAft>
              <a:buNone/>
            </a:pPr>
            <a:r>
              <a:rPr lang="en-US" sz="2600" b="1" spc="300" dirty="0">
                <a:solidFill>
                  <a:srgbClr val="667DBE"/>
                </a:solidFill>
              </a:rPr>
              <a:t>It’s easy to get started. And keep it going</a:t>
            </a:r>
            <a:r>
              <a:rPr lang="en-US" sz="2600" b="1" spc="300" dirty="0" smtClean="0">
                <a:solidFill>
                  <a:srgbClr val="667DBE"/>
                </a:solidFill>
              </a:rPr>
              <a:t>.</a:t>
            </a:r>
          </a:p>
          <a:p>
            <a:pPr marL="0" indent="0" algn="ctr">
              <a:lnSpc>
                <a:spcPct val="110000"/>
              </a:lnSpc>
              <a:spcBef>
                <a:spcPts val="600"/>
              </a:spcBef>
              <a:spcAft>
                <a:spcPts val="600"/>
              </a:spcAft>
              <a:buNone/>
            </a:pPr>
            <a:r>
              <a:rPr lang="en-US" sz="2600" b="1" spc="300" dirty="0" smtClean="0">
                <a:solidFill>
                  <a:srgbClr val="667DBE"/>
                </a:solidFill>
              </a:rPr>
              <a:t>DeepTarget will:</a:t>
            </a:r>
            <a:endParaRPr lang="en-US" sz="2600" b="1" spc="300" dirty="0">
              <a:solidFill>
                <a:srgbClr val="667DBE"/>
              </a:solidFill>
            </a:endParaRPr>
          </a:p>
          <a:p>
            <a:pPr lvl="1">
              <a:lnSpc>
                <a:spcPct val="130000"/>
              </a:lnSpc>
              <a:buClr>
                <a:srgbClr val="536695"/>
              </a:buClr>
              <a:buFont typeface="Wingdings" panose="05000000000000000000" pitchFamily="2" charset="2"/>
              <a:buChar char="ü"/>
            </a:pPr>
            <a:r>
              <a:rPr lang="en-US" sz="1900" b="1" spc="300" dirty="0" smtClean="0">
                <a:solidFill>
                  <a:srgbClr val="667DBE"/>
                </a:solidFill>
              </a:rPr>
              <a:t>Set </a:t>
            </a:r>
            <a:r>
              <a:rPr lang="en-US" sz="1900" b="1" spc="300" dirty="0">
                <a:solidFill>
                  <a:srgbClr val="667DBE"/>
                </a:solidFill>
              </a:rPr>
              <a:t>the system up for our customers</a:t>
            </a:r>
          </a:p>
          <a:p>
            <a:pPr lvl="1">
              <a:lnSpc>
                <a:spcPct val="130000"/>
              </a:lnSpc>
              <a:buClr>
                <a:srgbClr val="536695"/>
              </a:buClr>
              <a:buFont typeface="Wingdings" panose="05000000000000000000" pitchFamily="2" charset="2"/>
              <a:buChar char="ü"/>
            </a:pPr>
            <a:r>
              <a:rPr lang="en-US" sz="1900" b="1" spc="300" dirty="0" smtClean="0">
                <a:solidFill>
                  <a:srgbClr val="667DBE"/>
                </a:solidFill>
              </a:rPr>
              <a:t>Host </a:t>
            </a:r>
            <a:r>
              <a:rPr lang="en-US" sz="1900" b="1" spc="300" dirty="0">
                <a:solidFill>
                  <a:srgbClr val="667DBE"/>
                </a:solidFill>
              </a:rPr>
              <a:t>it.</a:t>
            </a:r>
          </a:p>
          <a:p>
            <a:pPr lvl="1">
              <a:lnSpc>
                <a:spcPct val="130000"/>
              </a:lnSpc>
              <a:buClr>
                <a:srgbClr val="536695"/>
              </a:buClr>
              <a:buFont typeface="Wingdings" panose="05000000000000000000" pitchFamily="2" charset="2"/>
              <a:buChar char="ü"/>
            </a:pPr>
            <a:r>
              <a:rPr lang="en-US" sz="1900" b="1" spc="300" dirty="0" smtClean="0">
                <a:solidFill>
                  <a:srgbClr val="667DBE"/>
                </a:solidFill>
              </a:rPr>
              <a:t>Process </a:t>
            </a:r>
            <a:r>
              <a:rPr lang="en-US" sz="1900" b="1" spc="300" dirty="0">
                <a:solidFill>
                  <a:srgbClr val="667DBE"/>
                </a:solidFill>
              </a:rPr>
              <a:t>the data.</a:t>
            </a:r>
          </a:p>
          <a:p>
            <a:pPr lvl="1">
              <a:lnSpc>
                <a:spcPct val="130000"/>
              </a:lnSpc>
              <a:buClr>
                <a:srgbClr val="536695"/>
              </a:buClr>
              <a:buFont typeface="Wingdings" panose="05000000000000000000" pitchFamily="2" charset="2"/>
              <a:buChar char="ü"/>
            </a:pPr>
            <a:r>
              <a:rPr lang="en-US" sz="1900" b="1" spc="300" dirty="0" smtClean="0">
                <a:solidFill>
                  <a:srgbClr val="667DBE"/>
                </a:solidFill>
              </a:rPr>
              <a:t>Provide </a:t>
            </a:r>
            <a:r>
              <a:rPr lang="en-US" sz="1900" b="1" spc="300" dirty="0">
                <a:solidFill>
                  <a:srgbClr val="667DBE"/>
                </a:solidFill>
              </a:rPr>
              <a:t>a library of proven, successful ad banners.</a:t>
            </a:r>
          </a:p>
          <a:p>
            <a:pPr lvl="1">
              <a:lnSpc>
                <a:spcPct val="130000"/>
              </a:lnSpc>
              <a:buClr>
                <a:srgbClr val="536695"/>
              </a:buClr>
              <a:buFont typeface="Wingdings" panose="05000000000000000000" pitchFamily="2" charset="2"/>
              <a:buChar char="ü"/>
            </a:pPr>
            <a:r>
              <a:rPr lang="en-US" sz="1900" b="1" spc="300" dirty="0" smtClean="0">
                <a:solidFill>
                  <a:srgbClr val="667DBE"/>
                </a:solidFill>
              </a:rPr>
              <a:t>…and initial </a:t>
            </a:r>
            <a:r>
              <a:rPr lang="en-US" sz="1900" b="1" spc="300" dirty="0">
                <a:solidFill>
                  <a:srgbClr val="667DBE"/>
                </a:solidFill>
              </a:rPr>
              <a:t>messaging.</a:t>
            </a:r>
          </a:p>
          <a:p>
            <a:pPr lvl="1">
              <a:lnSpc>
                <a:spcPct val="130000"/>
              </a:lnSpc>
              <a:buClr>
                <a:srgbClr val="536695"/>
              </a:buClr>
              <a:buFont typeface="Wingdings" panose="05000000000000000000" pitchFamily="2" charset="2"/>
              <a:buChar char="ü"/>
            </a:pPr>
            <a:r>
              <a:rPr lang="en-US" sz="1900" b="1" spc="300" dirty="0" smtClean="0">
                <a:solidFill>
                  <a:srgbClr val="667DBE"/>
                </a:solidFill>
              </a:rPr>
              <a:t>Provide </a:t>
            </a:r>
            <a:r>
              <a:rPr lang="en-US" sz="1900" b="1" spc="300" dirty="0">
                <a:solidFill>
                  <a:srgbClr val="667DBE"/>
                </a:solidFill>
              </a:rPr>
              <a:t>initial data rules to target </a:t>
            </a:r>
            <a:r>
              <a:rPr lang="en-US" sz="1900" b="1" spc="300" dirty="0" smtClean="0">
                <a:solidFill>
                  <a:srgbClr val="667DBE"/>
                </a:solidFill>
              </a:rPr>
              <a:t>account-holders</a:t>
            </a:r>
            <a:endParaRPr lang="en-US" sz="1900" b="1" spc="300" dirty="0">
              <a:solidFill>
                <a:srgbClr val="667DBE"/>
              </a:solidFill>
            </a:endParaRPr>
          </a:p>
          <a:p>
            <a:pPr lvl="1">
              <a:lnSpc>
                <a:spcPct val="130000"/>
              </a:lnSpc>
              <a:buClr>
                <a:srgbClr val="536695"/>
              </a:buClr>
              <a:buFont typeface="Wingdings" panose="05000000000000000000" pitchFamily="2" charset="2"/>
              <a:buChar char="ü"/>
            </a:pPr>
            <a:r>
              <a:rPr lang="en-US" sz="1900" b="1" spc="300" dirty="0" smtClean="0">
                <a:solidFill>
                  <a:srgbClr val="667DBE"/>
                </a:solidFill>
              </a:rPr>
              <a:t>Provide stats </a:t>
            </a:r>
            <a:r>
              <a:rPr lang="en-US" sz="1900" b="1" spc="300" dirty="0">
                <a:solidFill>
                  <a:srgbClr val="667DBE"/>
                </a:solidFill>
              </a:rPr>
              <a:t>and reports to prove that their </a:t>
            </a:r>
            <a:r>
              <a:rPr lang="en-US" sz="1900" b="1" spc="300" dirty="0" smtClean="0">
                <a:solidFill>
                  <a:srgbClr val="667DBE"/>
                </a:solidFill>
              </a:rPr>
              <a:t>campaigns are </a:t>
            </a:r>
            <a:r>
              <a:rPr lang="en-US" sz="1900" b="1" spc="300" dirty="0">
                <a:solidFill>
                  <a:srgbClr val="667DBE"/>
                </a:solidFill>
              </a:rPr>
              <a:t>working.</a:t>
            </a:r>
          </a:p>
          <a:p>
            <a:pPr lvl="1">
              <a:lnSpc>
                <a:spcPct val="130000"/>
              </a:lnSpc>
              <a:buClr>
                <a:srgbClr val="536695"/>
              </a:buClr>
              <a:buFont typeface="Wingdings" panose="05000000000000000000" pitchFamily="2" charset="2"/>
              <a:buChar char="ü"/>
            </a:pPr>
            <a:r>
              <a:rPr lang="en-US" sz="1900" b="1" spc="300" dirty="0" smtClean="0">
                <a:solidFill>
                  <a:srgbClr val="667DBE"/>
                </a:solidFill>
              </a:rPr>
              <a:t>Show </a:t>
            </a:r>
            <a:r>
              <a:rPr lang="en-US" sz="1900" b="1" spc="300" dirty="0">
                <a:solidFill>
                  <a:srgbClr val="667DBE"/>
                </a:solidFill>
              </a:rPr>
              <a:t>how they perform versus the competition.</a:t>
            </a:r>
          </a:p>
        </p:txBody>
      </p:sp>
      <p:grpSp>
        <p:nvGrpSpPr>
          <p:cNvPr id="4" name="Group 3"/>
          <p:cNvGrpSpPr/>
          <p:nvPr/>
        </p:nvGrpSpPr>
        <p:grpSpPr>
          <a:xfrm rot="20691889">
            <a:off x="-75979" y="2361311"/>
            <a:ext cx="2638030" cy="2736546"/>
            <a:chOff x="90084" y="2410680"/>
            <a:chExt cx="2638030" cy="2736546"/>
          </a:xfrm>
        </p:grpSpPr>
        <p:sp>
          <p:nvSpPr>
            <p:cNvPr id="3" name="TextBox 2"/>
            <p:cNvSpPr txBox="1"/>
            <p:nvPr/>
          </p:nvSpPr>
          <p:spPr>
            <a:xfrm>
              <a:off x="662402" y="2410680"/>
              <a:ext cx="1356462" cy="830997"/>
            </a:xfrm>
            <a:prstGeom prst="rect">
              <a:avLst/>
            </a:prstGeom>
            <a:noFill/>
          </p:spPr>
          <p:txBody>
            <a:bodyPr wrap="none" rtlCol="0">
              <a:spAutoFit/>
            </a:bodyPr>
            <a:lstStyle/>
            <a:p>
              <a:r>
                <a:rPr lang="en-US" sz="4800">
                  <a:solidFill>
                    <a:srgbClr val="CCD163"/>
                  </a:solidFill>
                  <a:effectLst>
                    <a:outerShdw blurRad="38100" dist="38100" dir="2700000" algn="tl">
                      <a:srgbClr val="000000">
                        <a:alpha val="43137"/>
                      </a:srgbClr>
                    </a:outerShdw>
                  </a:effectLst>
                  <a:latin typeface="Bradley Hand ITC" panose="03070402050302030203" pitchFamily="66" charset="0"/>
                </a:rPr>
                <a:t>Over</a:t>
              </a:r>
            </a:p>
          </p:txBody>
        </p:sp>
        <p:sp>
          <p:nvSpPr>
            <p:cNvPr id="9" name="TextBox 8"/>
            <p:cNvSpPr txBox="1"/>
            <p:nvPr/>
          </p:nvSpPr>
          <p:spPr>
            <a:xfrm>
              <a:off x="90084" y="4439340"/>
              <a:ext cx="2638030" cy="707886"/>
            </a:xfrm>
            <a:prstGeom prst="rect">
              <a:avLst/>
            </a:prstGeom>
            <a:noFill/>
          </p:spPr>
          <p:txBody>
            <a:bodyPr wrap="none" rtlCol="0">
              <a:spAutoFit/>
            </a:bodyPr>
            <a:lstStyle/>
            <a:p>
              <a:r>
                <a:rPr lang="en-US" sz="4000">
                  <a:solidFill>
                    <a:srgbClr val="CCD163"/>
                  </a:solidFill>
                  <a:effectLst>
                    <a:outerShdw blurRad="38100" dist="38100" dir="2700000" algn="tl">
                      <a:srgbClr val="000000">
                        <a:alpha val="43137"/>
                      </a:srgbClr>
                    </a:outerShdw>
                  </a:effectLst>
                  <a:latin typeface="Bradley Hand ITC" panose="03070402050302030203" pitchFamily="66" charset="0"/>
                </a:rPr>
                <a:t>Automated</a:t>
              </a:r>
            </a:p>
          </p:txBody>
        </p:sp>
        <p:sp>
          <p:nvSpPr>
            <p:cNvPr id="10" name="TextBox 9"/>
            <p:cNvSpPr txBox="1"/>
            <p:nvPr/>
          </p:nvSpPr>
          <p:spPr>
            <a:xfrm>
              <a:off x="470579" y="3119870"/>
              <a:ext cx="2013693" cy="1323439"/>
            </a:xfrm>
            <a:prstGeom prst="rect">
              <a:avLst/>
            </a:prstGeom>
            <a:noFill/>
          </p:spPr>
          <p:txBody>
            <a:bodyPr wrap="none" rtlCol="0">
              <a:spAutoFit/>
            </a:bodyPr>
            <a:lstStyle/>
            <a:p>
              <a:r>
                <a:rPr lang="en-US" sz="8000">
                  <a:solidFill>
                    <a:srgbClr val="CCD163"/>
                  </a:solidFill>
                  <a:effectLst>
                    <a:outerShdw blurRad="38100" dist="38100" dir="2700000" algn="tl">
                      <a:srgbClr val="000000">
                        <a:alpha val="43137"/>
                      </a:srgbClr>
                    </a:outerShdw>
                  </a:effectLst>
                  <a:latin typeface="Bradley Hand ITC" panose="03070402050302030203" pitchFamily="66" charset="0"/>
                </a:rPr>
                <a:t>95%</a:t>
              </a:r>
            </a:p>
          </p:txBody>
        </p:sp>
      </p:grpSp>
    </p:spTree>
    <p:extLst>
      <p:ext uri="{BB962C8B-B14F-4D97-AF65-F5344CB8AC3E}">
        <p14:creationId xmlns:p14="http://schemas.microsoft.com/office/powerpoint/2010/main" val="100754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7EE80-3128-4D98-9583-3E987F127351}"/>
              </a:ext>
            </a:extLst>
          </p:cNvPr>
          <p:cNvSpPr>
            <a:spLocks noGrp="1"/>
          </p:cNvSpPr>
          <p:nvPr>
            <p:ph type="title"/>
          </p:nvPr>
        </p:nvSpPr>
        <p:spPr>
          <a:xfrm>
            <a:off x="0" y="238125"/>
            <a:ext cx="12192000" cy="1325563"/>
          </a:xfrm>
        </p:spPr>
        <p:txBody>
          <a:bodyPr>
            <a:normAutofit/>
          </a:bodyPr>
          <a:lstStyle/>
          <a:p>
            <a:pPr algn="ctr"/>
            <a:r>
              <a:rPr lang="en-US" sz="3600"/>
              <a:t>12 Reasons You Need DeepTarget*</a:t>
            </a:r>
          </a:p>
        </p:txBody>
      </p:sp>
      <p:graphicFrame>
        <p:nvGraphicFramePr>
          <p:cNvPr id="4" name="Table 3"/>
          <p:cNvGraphicFramePr>
            <a:graphicFrameLocks noGrp="1"/>
          </p:cNvGraphicFramePr>
          <p:nvPr>
            <p:extLst/>
          </p:nvPr>
        </p:nvGraphicFramePr>
        <p:xfrm>
          <a:off x="292100" y="1730514"/>
          <a:ext cx="11525250" cy="3571002"/>
        </p:xfrm>
        <a:graphic>
          <a:graphicData uri="http://schemas.openxmlformats.org/drawingml/2006/table">
            <a:tbl>
              <a:tblPr firstRow="1" bandRow="1">
                <a:tableStyleId>{16D9F66E-5EB9-4882-86FB-DCBF35E3C3E4}</a:tableStyleId>
              </a:tblPr>
              <a:tblGrid>
                <a:gridCol w="5762625">
                  <a:extLst>
                    <a:ext uri="{9D8B030D-6E8A-4147-A177-3AD203B41FA5}">
                      <a16:colId xmlns="" xmlns:a16="http://schemas.microsoft.com/office/drawing/2014/main" val="20000"/>
                    </a:ext>
                  </a:extLst>
                </a:gridCol>
                <a:gridCol w="5762625">
                  <a:extLst>
                    <a:ext uri="{9D8B030D-6E8A-4147-A177-3AD203B41FA5}">
                      <a16:colId xmlns="" xmlns:a16="http://schemas.microsoft.com/office/drawing/2014/main" val="20001"/>
                    </a:ext>
                  </a:extLst>
                </a:gridCol>
              </a:tblGrid>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1.Design Once, Engage Everywhere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2.Targeted and Personalized Offers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0"/>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3.Track Everything!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4.Highly 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1"/>
                  </a:ext>
                </a:extLst>
              </a:tr>
              <a:tr h="60119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5.Open, Enabling 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6.Multiple campaigns, many channels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2"/>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7.Real-time Metrics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8.Proven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3"/>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9.Above</a:t>
                      </a:r>
                      <a:r>
                        <a:rPr lang="en-US" sz="1800" b="1" kern="1200" spc="300" baseline="0">
                          <a:solidFill>
                            <a:srgbClr val="667DBE"/>
                          </a:solidFill>
                          <a:effectLst/>
                          <a:latin typeface="Century Gothic" panose="020B0502020202020204" pitchFamily="34" charset="0"/>
                          <a:ea typeface="+mn-ea"/>
                          <a:cs typeface="+mn-cs"/>
                        </a:rPr>
                        <a:t> Industry Averages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10.Delighted Customers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4"/>
                  </a:ext>
                </a:extLst>
              </a:tr>
              <a:tr h="68908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a:ea typeface="+mn-ea"/>
                          <a:cs typeface="+mn-cs"/>
                        </a:rPr>
                        <a:t>11.~ 95% Automated</a:t>
                      </a:r>
                      <a:endParaRPr lang="en-US" sz="1800" b="1" kern="1200" spc="300" dirty="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dirty="0">
                          <a:solidFill>
                            <a:srgbClr val="667DBE"/>
                          </a:solidFill>
                          <a:effectLst/>
                          <a:latin typeface="Century Gothic" panose="020B0502020202020204" pitchFamily="34" charset="0"/>
                          <a:ea typeface="+mn-ea"/>
                          <a:cs typeface="+mn-cs"/>
                        </a:rPr>
                        <a:t>12.Already integrated </a:t>
                      </a:r>
                      <a:r>
                        <a:rPr lang="en-US" sz="1800" b="1" kern="1200" spc="300" dirty="0" smtClean="0">
                          <a:solidFill>
                            <a:srgbClr val="667DBE"/>
                          </a:solidFill>
                          <a:effectLst/>
                          <a:latin typeface="Century Gothic" panose="020B0502020202020204" pitchFamily="34" charset="0"/>
                          <a:ea typeface="+mn-ea"/>
                          <a:cs typeface="+mn-cs"/>
                        </a:rPr>
                        <a:t>in</a:t>
                      </a:r>
                      <a:r>
                        <a:rPr lang="en-US" sz="1800" b="1" kern="1200" spc="300" baseline="0" dirty="0" smtClean="0">
                          <a:solidFill>
                            <a:srgbClr val="667DBE"/>
                          </a:solidFill>
                          <a:effectLst/>
                          <a:latin typeface="Century Gothic" panose="020B0502020202020204" pitchFamily="34" charset="0"/>
                          <a:ea typeface="+mn-ea"/>
                          <a:cs typeface="+mn-cs"/>
                        </a:rPr>
                        <a:t> MFM &amp; Orpheus</a:t>
                      </a:r>
                      <a:r>
                        <a:rPr lang="en-US" sz="1800" b="1" kern="1200" spc="300" dirty="0" smtClean="0">
                          <a:solidFill>
                            <a:srgbClr val="667DBE"/>
                          </a:solidFill>
                          <a:effectLst/>
                          <a:latin typeface="Century Gothic" panose="020B0502020202020204" pitchFamily="34" charset="0"/>
                          <a:ea typeface="+mn-ea"/>
                          <a:cs typeface="+mn-cs"/>
                        </a:rPr>
                        <a:t>!</a:t>
                      </a:r>
                      <a:endParaRPr lang="en-US" sz="1800" b="1" kern="1200" spc="300" dirty="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5"/>
                  </a:ext>
                </a:extLst>
              </a:tr>
            </a:tbl>
          </a:graphicData>
        </a:graphic>
      </p:graphicFrame>
      <p:sp>
        <p:nvSpPr>
          <p:cNvPr id="3" name="TextBox 2"/>
          <p:cNvSpPr txBox="1"/>
          <p:nvPr/>
        </p:nvSpPr>
        <p:spPr>
          <a:xfrm>
            <a:off x="409724" y="5437326"/>
            <a:ext cx="3501280" cy="369332"/>
          </a:xfrm>
          <a:prstGeom prst="rect">
            <a:avLst/>
          </a:prstGeom>
          <a:noFill/>
        </p:spPr>
        <p:txBody>
          <a:bodyPr wrap="none" rtlCol="0">
            <a:spAutoFit/>
          </a:bodyPr>
          <a:lstStyle/>
          <a:p>
            <a:r>
              <a:rPr lang="en-US" b="1" i="1" dirty="0">
                <a:latin typeface="Bradley Hand ITC"/>
              </a:rPr>
              <a:t>* </a:t>
            </a:r>
            <a:r>
              <a:rPr lang="en-US" b="1" i="1" dirty="0" smtClean="0">
                <a:latin typeface="Bradley Hand ITC"/>
              </a:rPr>
              <a:t>There are more </a:t>
            </a:r>
            <a:r>
              <a:rPr lang="en-US" b="1" i="1" dirty="0">
                <a:latin typeface="Bradley Hand ITC"/>
              </a:rPr>
              <a:t>if you need them!</a:t>
            </a:r>
          </a:p>
        </p:txBody>
      </p:sp>
    </p:spTree>
    <p:extLst>
      <p:ext uri="{BB962C8B-B14F-4D97-AF65-F5344CB8AC3E}">
        <p14:creationId xmlns:p14="http://schemas.microsoft.com/office/powerpoint/2010/main" val="3343006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8A7CF4-3672-4F10-BB42-AE07319DCD45}"/>
              </a:ext>
            </a:extLst>
          </p:cNvPr>
          <p:cNvSpPr>
            <a:spLocks noGrp="1"/>
          </p:cNvSpPr>
          <p:nvPr>
            <p:ph type="title"/>
          </p:nvPr>
        </p:nvSpPr>
        <p:spPr>
          <a:xfrm>
            <a:off x="0" y="292554"/>
            <a:ext cx="12192000" cy="1337658"/>
          </a:xfrm>
        </p:spPr>
        <p:txBody>
          <a:bodyPr>
            <a:normAutofit/>
          </a:bodyPr>
          <a:lstStyle/>
          <a:p>
            <a:pPr algn="ctr"/>
            <a:r>
              <a:rPr lang="en-US" sz="4000">
                <a:latin typeface="Century Gothic"/>
              </a:rPr>
              <a:t>Innovation on the Horizon </a:t>
            </a:r>
            <a:endParaRPr lang="en-US" sz="4000"/>
          </a:p>
        </p:txBody>
      </p:sp>
      <p:graphicFrame>
        <p:nvGraphicFramePr>
          <p:cNvPr id="5" name="Table 4"/>
          <p:cNvGraphicFramePr>
            <a:graphicFrameLocks noGrp="1"/>
          </p:cNvGraphicFramePr>
          <p:nvPr>
            <p:extLst/>
          </p:nvPr>
        </p:nvGraphicFramePr>
        <p:xfrm>
          <a:off x="1330325" y="1719022"/>
          <a:ext cx="9531350" cy="3216660"/>
        </p:xfrm>
        <a:graphic>
          <a:graphicData uri="http://schemas.openxmlformats.org/drawingml/2006/table">
            <a:tbl>
              <a:tblPr firstRow="1" bandRow="1">
                <a:tableStyleId>{16D9F66E-5EB9-4882-86FB-DCBF35E3C3E4}</a:tableStyleId>
              </a:tblPr>
              <a:tblGrid>
                <a:gridCol w="9531350">
                  <a:extLst>
                    <a:ext uri="{9D8B030D-6E8A-4147-A177-3AD203B41FA5}">
                      <a16:colId xmlns="" xmlns:a16="http://schemas.microsoft.com/office/drawing/2014/main" val="20000"/>
                    </a:ext>
                  </a:extLst>
                </a:gridCol>
              </a:tblGrid>
              <a:tr h="570180">
                <a:tc>
                  <a:txBody>
                    <a:bodyPr/>
                    <a:lstStyle/>
                    <a:p>
                      <a:pPr marL="285750" indent="-285750" algn="ctr">
                        <a:buFont typeface="Wingdings" panose="05000000000000000000" pitchFamily="2" charset="2"/>
                        <a:buChar char="ü"/>
                      </a:pPr>
                      <a:r>
                        <a:rPr lang="en-US" sz="1800" b="1" kern="1200" spc="300">
                          <a:solidFill>
                            <a:srgbClr val="667DBE"/>
                          </a:solidFill>
                          <a:effectLst/>
                          <a:latin typeface="Century Gothic"/>
                          <a:ea typeface="+mn-ea"/>
                          <a:cs typeface="+mn-cs"/>
                        </a:rPr>
                        <a:t>New user experience for developing and managing leads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0"/>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Machine</a:t>
                      </a:r>
                      <a:r>
                        <a:rPr lang="en-US" sz="1800" b="1" kern="1200" spc="300" baseline="0">
                          <a:solidFill>
                            <a:srgbClr val="667DBE"/>
                          </a:solidFill>
                          <a:effectLst/>
                          <a:latin typeface="Century Gothic" panose="020B0502020202020204" pitchFamily="34" charset="0"/>
                          <a:ea typeface="+mn-ea"/>
                          <a:cs typeface="+mn-cs"/>
                        </a:rPr>
                        <a:t> Learning for Predictive Rules-based Campaigns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1"/>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Geolocation based targeting and analytics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2"/>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Easy</a:t>
                      </a:r>
                      <a:r>
                        <a:rPr lang="en-US" sz="1800" b="1" kern="1200" spc="300" baseline="0">
                          <a:solidFill>
                            <a:srgbClr val="667DBE"/>
                          </a:solidFill>
                          <a:effectLst/>
                          <a:latin typeface="Century Gothic" panose="020B0502020202020204" pitchFamily="34" charset="0"/>
                          <a:ea typeface="+mn-ea"/>
                          <a:cs typeface="+mn-cs"/>
                        </a:rPr>
                        <a:t> integration into new channels</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3"/>
                  </a:ext>
                </a:extLst>
              </a:tr>
              <a:tr h="570180">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1" kern="1200" spc="300">
                          <a:solidFill>
                            <a:srgbClr val="667DBE"/>
                          </a:solidFill>
                          <a:effectLst/>
                          <a:latin typeface="Century Gothic" panose="020B0502020202020204" pitchFamily="34" charset="0"/>
                          <a:ea typeface="+mn-ea"/>
                          <a:cs typeface="+mn-cs"/>
                        </a:rPr>
                        <a:t>Innovative new engagement medium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4"/>
                  </a:ext>
                </a:extLst>
              </a:tr>
              <a:tr h="310252">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kern="1200" spc="300">
                          <a:solidFill>
                            <a:srgbClr val="667DBE"/>
                          </a:solidFill>
                          <a:effectLst/>
                          <a:latin typeface="Century Gothic" panose="020B0502020202020204" pitchFamily="34" charset="0"/>
                          <a:ea typeface="+mn-ea"/>
                          <a:cs typeface="+mn-cs"/>
                        </a:rPr>
                        <a:t>&amp;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7763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760" y="280796"/>
            <a:ext cx="5386211" cy="3066712"/>
          </a:xfrm>
        </p:spPr>
        <p:txBody>
          <a:bodyPr>
            <a:noAutofit/>
          </a:bodyPr>
          <a:lstStyle/>
          <a:p>
            <a:pPr>
              <a:lnSpc>
                <a:spcPct val="114000"/>
              </a:lnSpc>
            </a:pPr>
            <a:r>
              <a:rPr lang="en-US" sz="3200" dirty="0" smtClean="0">
                <a:solidFill>
                  <a:schemeClr val="tx1"/>
                </a:solidFill>
              </a:rPr>
              <a:t>Q &amp; A</a:t>
            </a:r>
            <a:r>
              <a:rPr lang="en-US" sz="3200" dirty="0" smtClean="0"/>
              <a:t/>
            </a:r>
            <a:br>
              <a:rPr lang="en-US" sz="3200" dirty="0" smtClean="0"/>
            </a:br>
            <a:r>
              <a:rPr lang="en-US" sz="3200" dirty="0" smtClean="0"/>
              <a:t>Driving </a:t>
            </a:r>
            <a:r>
              <a:rPr lang="en-US" sz="3200" dirty="0"/>
              <a:t>Growth Through Customer Engagement And Cross-selling</a:t>
            </a:r>
            <a:endParaRPr lang="en-US" sz="2000" i="1" dirty="0">
              <a:solidFill>
                <a:srgbClr val="536695"/>
              </a:solidFill>
              <a:ea typeface="+mn-ea"/>
              <a:cs typeface="+mn-cs"/>
            </a:endParaRPr>
          </a:p>
        </p:txBody>
      </p:sp>
      <p:sp>
        <p:nvSpPr>
          <p:cNvPr id="6" name="Subtitle 5"/>
          <p:cNvSpPr>
            <a:spLocks noGrp="1"/>
          </p:cNvSpPr>
          <p:nvPr>
            <p:ph type="subTitle" idx="1"/>
          </p:nvPr>
        </p:nvSpPr>
        <p:spPr>
          <a:xfrm>
            <a:off x="304800" y="3585044"/>
            <a:ext cx="5524500" cy="1047308"/>
          </a:xfrm>
        </p:spPr>
        <p:txBody>
          <a:bodyPr>
            <a:noAutofit/>
          </a:bodyPr>
          <a:lstStyle/>
          <a:p>
            <a:pPr>
              <a:lnSpc>
                <a:spcPct val="120000"/>
              </a:lnSpc>
            </a:pPr>
            <a:r>
              <a:rPr lang="en-US" sz="2800" i="1">
                <a:solidFill>
                  <a:srgbClr val="536695"/>
                </a:solidFill>
                <a:effectLst>
                  <a:outerShdw blurRad="38100" dist="38100" dir="2700000" algn="tl">
                    <a:srgbClr val="000000">
                      <a:alpha val="43137"/>
                    </a:srgbClr>
                  </a:outerShdw>
                </a:effectLst>
                <a:latin typeface="Bradley Hand ITC" panose="03070402050302030203" pitchFamily="66" charset="0"/>
              </a:rPr>
              <a:t>How to transform a marketing cost center into a profit hub</a:t>
            </a:r>
            <a:endParaRPr lang="en-US" sz="2800" b="1" spc="300">
              <a:solidFill>
                <a:srgbClr val="CCD163"/>
              </a:solidFill>
              <a:effectLst>
                <a:outerShdw blurRad="38100" dist="38100" dir="2700000" algn="tl">
                  <a:srgbClr val="000000">
                    <a:alpha val="43137"/>
                  </a:srgbClr>
                </a:outerShdw>
              </a:effectLst>
              <a:latin typeface="Bradley Hand ITC" panose="03070402050302030203" pitchFamily="66" charset="0"/>
              <a:ea typeface="+mj-ea"/>
              <a:cs typeface="+mj-cs"/>
            </a:endParaRPr>
          </a:p>
        </p:txBody>
      </p:sp>
      <p:pic>
        <p:nvPicPr>
          <p:cNvPr id="7" name="Picture 6">
            <a:extLst>
              <a:ext uri="{FF2B5EF4-FFF2-40B4-BE49-F238E27FC236}">
                <a16:creationId xmlns="" xmlns:a16="http://schemas.microsoft.com/office/drawing/2014/main" id="{2B194860-3026-42EA-B89A-B5788BFFFBD9}"/>
              </a:ext>
            </a:extLst>
          </p:cNvPr>
          <p:cNvPicPr>
            <a:picLocks noChangeAspect="1"/>
          </p:cNvPicPr>
          <p:nvPr/>
        </p:nvPicPr>
        <p:blipFill>
          <a:blip r:embed="rId3"/>
          <a:stretch>
            <a:fillRect/>
          </a:stretch>
        </p:blipFill>
        <p:spPr>
          <a:xfrm>
            <a:off x="6363245" y="280796"/>
            <a:ext cx="4943322" cy="435155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245" y="5106877"/>
            <a:ext cx="3017520" cy="1154201"/>
          </a:xfrm>
          <a:prstGeom prst="rect">
            <a:avLst/>
          </a:prstGeom>
        </p:spPr>
      </p:pic>
      <p:sp>
        <p:nvSpPr>
          <p:cNvPr id="15" name="TextBox 14"/>
          <p:cNvSpPr txBox="1"/>
          <p:nvPr/>
        </p:nvSpPr>
        <p:spPr>
          <a:xfrm>
            <a:off x="5456751" y="5173321"/>
            <a:ext cx="745098" cy="707886"/>
          </a:xfrm>
          <a:prstGeom prst="rect">
            <a:avLst/>
          </a:prstGeom>
          <a:noFill/>
        </p:spPr>
        <p:txBody>
          <a:bodyPr wrap="square" rtlCol="0">
            <a:spAutoFit/>
          </a:bodyPr>
          <a:lstStyle/>
          <a:p>
            <a:r>
              <a:rPr lang="en-US" sz="4000">
                <a:solidFill>
                  <a:schemeClr val="bg1">
                    <a:lumMod val="50000"/>
                  </a:schemeClr>
                </a:solidFill>
                <a:latin typeface="Century Gothic" panose="020B0502020202020204" pitchFamily="34" charset="0"/>
              </a:rPr>
              <a:t>&amp;</a:t>
            </a:r>
          </a:p>
        </p:txBody>
      </p:sp>
      <p:sp>
        <p:nvSpPr>
          <p:cNvPr id="18" name="Rectangle 17"/>
          <p:cNvSpPr/>
          <p:nvPr/>
        </p:nvSpPr>
        <p:spPr>
          <a:xfrm>
            <a:off x="0" y="4915915"/>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8031" t="23326" r="11124" b="24889"/>
          <a:stretch/>
        </p:blipFill>
        <p:spPr>
          <a:xfrm>
            <a:off x="2013859" y="5046558"/>
            <a:ext cx="2956975" cy="984591"/>
          </a:xfrm>
          <a:prstGeom prst="rect">
            <a:avLst/>
          </a:prstGeom>
        </p:spPr>
      </p:pic>
    </p:spTree>
    <p:extLst>
      <p:ext uri="{BB962C8B-B14F-4D97-AF65-F5344CB8AC3E}">
        <p14:creationId xmlns:p14="http://schemas.microsoft.com/office/powerpoint/2010/main" val="123787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860" y="190027"/>
            <a:ext cx="7772400" cy="1325563"/>
          </a:xfrm>
        </p:spPr>
        <p:txBody>
          <a:bodyPr/>
          <a:lstStyle/>
          <a:p>
            <a:r>
              <a:rPr lang="en-US" dirty="0"/>
              <a:t>When Time is Paramount</a:t>
            </a:r>
          </a:p>
        </p:txBody>
      </p:sp>
      <p:sp>
        <p:nvSpPr>
          <p:cNvPr id="3" name="Content Placeholder 2"/>
          <p:cNvSpPr>
            <a:spLocks noGrp="1"/>
          </p:cNvSpPr>
          <p:nvPr>
            <p:ph idx="1"/>
          </p:nvPr>
        </p:nvSpPr>
        <p:spPr>
          <a:xfrm>
            <a:off x="3784060" y="1441797"/>
            <a:ext cx="8142052" cy="1145760"/>
          </a:xfrm>
        </p:spPr>
        <p:txBody>
          <a:bodyPr>
            <a:normAutofit/>
          </a:bodyPr>
          <a:lstStyle/>
          <a:p>
            <a:pPr marL="0" indent="0">
              <a:lnSpc>
                <a:spcPct val="150000"/>
              </a:lnSpc>
              <a:buNone/>
            </a:pPr>
            <a:r>
              <a:rPr lang="en-US" sz="2000" b="1" dirty="0"/>
              <a:t>Objective: </a:t>
            </a:r>
            <a:r>
              <a:rPr lang="en-US" sz="2000" dirty="0" smtClean="0"/>
              <a:t>Reach all 116,000</a:t>
            </a:r>
            <a:r>
              <a:rPr lang="en-US" sz="2000" dirty="0"/>
              <a:t>+ members during and after the holidays to communicate time-sensitive promotions.</a:t>
            </a:r>
          </a:p>
        </p:txBody>
      </p:sp>
      <p:pic>
        <p:nvPicPr>
          <p:cNvPr id="1026" name="Picture 2" descr="https://assets.website-files.com/5c89a8db54de7384fd5d636b/5cad44be51e5f870e2f5d8aa_y-12-case-stud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008" y="2869558"/>
            <a:ext cx="6191250"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63838" y="3414408"/>
            <a:ext cx="4116422" cy="2031325"/>
          </a:xfrm>
          <a:prstGeom prst="rect">
            <a:avLst/>
          </a:prstGeom>
          <a:noFill/>
        </p:spPr>
        <p:txBody>
          <a:bodyPr wrap="square" rtlCol="0">
            <a:spAutoFit/>
          </a:bodyPr>
          <a:lstStyle/>
          <a:p>
            <a:pPr algn="ctr">
              <a:lnSpc>
                <a:spcPct val="150000"/>
              </a:lnSpc>
            </a:pPr>
            <a:r>
              <a:rPr lang="en-US" sz="2800" dirty="0">
                <a:latin typeface="Century Gothic" panose="020B0502020202020204" pitchFamily="34" charset="0"/>
              </a:rPr>
              <a:t>Influenced Sales In Just One Month:</a:t>
            </a:r>
          </a:p>
          <a:p>
            <a:pPr algn="ctr">
              <a:lnSpc>
                <a:spcPct val="150000"/>
              </a:lnSpc>
            </a:pPr>
            <a:r>
              <a:rPr lang="en-US" sz="2800" b="1" dirty="0">
                <a:latin typeface="Century Gothic" panose="020B0502020202020204" pitchFamily="34" charset="0"/>
              </a:rPr>
              <a:t>314</a:t>
            </a:r>
          </a:p>
        </p:txBody>
      </p:sp>
      <p:pic>
        <p:nvPicPr>
          <p:cNvPr id="1028" name="Picture 4" descr="https://assets.website-files.com/5c89a8db54de7384fd5d636b/5c9f9fa34ccfebf772bcef2e_y-12.jpg"/>
          <p:cNvPicPr>
            <a:picLocks noChangeAspect="1" noChangeArrowheads="1"/>
          </p:cNvPicPr>
          <p:nvPr/>
        </p:nvPicPr>
        <p:blipFill rotWithShape="1">
          <a:blip r:embed="rId4">
            <a:extLst>
              <a:ext uri="{28A0092B-C50C-407E-A947-70E740481C1C}">
                <a14:useLocalDpi xmlns:a14="http://schemas.microsoft.com/office/drawing/2010/main" val="0"/>
              </a:ext>
            </a:extLst>
          </a:blip>
          <a:srcRect l="21448" t="24755" r="21564" b="24017"/>
          <a:stretch/>
        </p:blipFill>
        <p:spPr bwMode="auto">
          <a:xfrm>
            <a:off x="1383760" y="673598"/>
            <a:ext cx="2286000" cy="205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2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156" y="6317"/>
            <a:ext cx="7989277" cy="1325563"/>
          </a:xfrm>
        </p:spPr>
        <p:txBody>
          <a:bodyPr/>
          <a:lstStyle/>
          <a:p>
            <a:r>
              <a:rPr lang="en-US" dirty="0" smtClean="0"/>
              <a:t>What Our Customers Say</a:t>
            </a:r>
            <a:endParaRPr lang="en-US" dirty="0"/>
          </a:p>
        </p:txBody>
      </p:sp>
      <p:pic>
        <p:nvPicPr>
          <p:cNvPr id="3" name="Picture 2"/>
          <p:cNvPicPr>
            <a:picLocks noChangeAspect="1"/>
          </p:cNvPicPr>
          <p:nvPr/>
        </p:nvPicPr>
        <p:blipFill rotWithShape="1">
          <a:blip r:embed="rId3"/>
          <a:srcRect l="10662" t="24355" r="11721" b="21177"/>
          <a:stretch/>
        </p:blipFill>
        <p:spPr>
          <a:xfrm>
            <a:off x="794836" y="444138"/>
            <a:ext cx="2560320" cy="1796716"/>
          </a:xfrm>
          <a:prstGeom prst="rect">
            <a:avLst/>
          </a:prstGeom>
        </p:spPr>
      </p:pic>
      <p:pic>
        <p:nvPicPr>
          <p:cNvPr id="9" name="Picture 8"/>
          <p:cNvPicPr>
            <a:picLocks noChangeAspect="1"/>
          </p:cNvPicPr>
          <p:nvPr/>
        </p:nvPicPr>
        <p:blipFill>
          <a:blip r:embed="rId4"/>
          <a:stretch>
            <a:fillRect/>
          </a:stretch>
        </p:blipFill>
        <p:spPr>
          <a:xfrm>
            <a:off x="9750456" y="2554251"/>
            <a:ext cx="2143125" cy="2143125"/>
          </a:xfrm>
          <a:prstGeom prst="rect">
            <a:avLst/>
          </a:prstGeom>
        </p:spPr>
      </p:pic>
      <p:sp>
        <p:nvSpPr>
          <p:cNvPr id="11" name="TextBox 10"/>
          <p:cNvSpPr txBox="1"/>
          <p:nvPr/>
        </p:nvSpPr>
        <p:spPr>
          <a:xfrm>
            <a:off x="1009137" y="2243180"/>
            <a:ext cx="5354373" cy="1581972"/>
          </a:xfrm>
          <a:prstGeom prst="rect">
            <a:avLst/>
          </a:prstGeom>
          <a:solidFill>
            <a:srgbClr val="E5EA85"/>
          </a:solidFill>
        </p:spPr>
        <p:txBody>
          <a:bodyPr wrap="square" rtlCol="0">
            <a:spAutoFit/>
          </a:bodyPr>
          <a:lstStyle/>
          <a:p>
            <a:pPr algn="ctr">
              <a:lnSpc>
                <a:spcPct val="120000"/>
              </a:lnSpc>
            </a:pPr>
            <a:r>
              <a:rPr lang="en-US" dirty="0" smtClean="0">
                <a:latin typeface="Century Gothic" panose="020B0502020202020204" pitchFamily="34" charset="0"/>
              </a:rPr>
              <a:t>“We had 45 auto loans come through in August and 34 of those were influenced by DeepTarget…” </a:t>
            </a:r>
          </a:p>
          <a:p>
            <a:pPr algn="ctr"/>
            <a:r>
              <a:rPr lang="en-US" sz="1600" b="1" dirty="0" smtClean="0">
                <a:latin typeface="Century Gothic" panose="020B0502020202020204" pitchFamily="34" charset="0"/>
              </a:rPr>
              <a:t>Krista Armstrong, AVP of IT</a:t>
            </a:r>
          </a:p>
          <a:p>
            <a:pPr algn="ctr"/>
            <a:r>
              <a:rPr lang="en-US" sz="1600" dirty="0" smtClean="0">
                <a:latin typeface="Century Gothic" panose="020B0502020202020204" pitchFamily="34" charset="0"/>
              </a:rPr>
              <a:t>Florida - $150+ million in assets</a:t>
            </a:r>
            <a:endParaRPr lang="en-US" sz="1600" dirty="0">
              <a:latin typeface="Century Gothic" panose="020B0502020202020204" pitchFamily="34" charset="0"/>
            </a:endParaRPr>
          </a:p>
        </p:txBody>
      </p:sp>
      <p:sp>
        <p:nvSpPr>
          <p:cNvPr id="12" name="TextBox 11"/>
          <p:cNvSpPr txBox="1"/>
          <p:nvPr/>
        </p:nvSpPr>
        <p:spPr>
          <a:xfrm>
            <a:off x="1009137" y="4040730"/>
            <a:ext cx="5354373" cy="1914370"/>
          </a:xfrm>
          <a:prstGeom prst="rect">
            <a:avLst/>
          </a:prstGeom>
          <a:solidFill>
            <a:srgbClr val="E5EA85"/>
          </a:solidFill>
        </p:spPr>
        <p:txBody>
          <a:bodyPr wrap="square" rtlCol="0">
            <a:spAutoFit/>
          </a:bodyPr>
          <a:lstStyle/>
          <a:p>
            <a:pPr algn="ctr">
              <a:lnSpc>
                <a:spcPct val="120000"/>
              </a:lnSpc>
            </a:pPr>
            <a:r>
              <a:rPr lang="en-US" smtClean="0">
                <a:latin typeface="Century Gothic" panose="020B0502020202020204" pitchFamily="34" charset="0"/>
              </a:rPr>
              <a:t>“In December, we received 1084 clicks and 314 related sales transactions! These numbers prove an excellent return on our investment with DeepTarget.” </a:t>
            </a:r>
            <a:endParaRPr lang="en-US" dirty="0" smtClean="0">
              <a:latin typeface="Century Gothic" panose="020B0502020202020204" pitchFamily="34" charset="0"/>
            </a:endParaRPr>
          </a:p>
          <a:p>
            <a:pPr algn="ctr"/>
            <a:r>
              <a:rPr lang="en-US" sz="1600" b="1" smtClean="0">
                <a:latin typeface="Century Gothic" panose="020B0502020202020204" pitchFamily="34" charset="0"/>
              </a:rPr>
              <a:t>Amber Price, VP of Marketing</a:t>
            </a:r>
            <a:endParaRPr lang="en-US" sz="1400" b="1" dirty="0">
              <a:latin typeface="Century Gothic" panose="020B0502020202020204" pitchFamily="34" charset="0"/>
            </a:endParaRPr>
          </a:p>
          <a:p>
            <a:pPr algn="ctr"/>
            <a:r>
              <a:rPr lang="en-US" sz="1600" smtClean="0">
                <a:latin typeface="Century Gothic" panose="020B0502020202020204" pitchFamily="34" charset="0"/>
              </a:rPr>
              <a:t>Tennessee </a:t>
            </a:r>
            <a:r>
              <a:rPr lang="en-US" sz="1600">
                <a:latin typeface="Century Gothic" panose="020B0502020202020204" pitchFamily="34" charset="0"/>
              </a:rPr>
              <a:t>- </a:t>
            </a:r>
            <a:r>
              <a:rPr lang="en-US" sz="1600" smtClean="0">
                <a:latin typeface="Century Gothic" panose="020B0502020202020204" pitchFamily="34" charset="0"/>
              </a:rPr>
              <a:t>$1.1 billion </a:t>
            </a:r>
            <a:r>
              <a:rPr lang="en-US" sz="1600" dirty="0">
                <a:latin typeface="Century Gothic" panose="020B0502020202020204" pitchFamily="34" charset="0"/>
              </a:rPr>
              <a:t>in </a:t>
            </a:r>
            <a:r>
              <a:rPr lang="en-US" sz="1600" dirty="0" smtClean="0">
                <a:latin typeface="Century Gothic" panose="020B0502020202020204" pitchFamily="34" charset="0"/>
              </a:rPr>
              <a:t>assets</a:t>
            </a:r>
            <a:endParaRPr lang="en-US" dirty="0">
              <a:latin typeface="Century Gothic" panose="020B0502020202020204" pitchFamily="34" charset="0"/>
            </a:endParaRPr>
          </a:p>
        </p:txBody>
      </p:sp>
      <p:sp>
        <p:nvSpPr>
          <p:cNvPr id="13" name="TextBox 12"/>
          <p:cNvSpPr txBox="1"/>
          <p:nvPr/>
        </p:nvSpPr>
        <p:spPr>
          <a:xfrm>
            <a:off x="6577813" y="1209108"/>
            <a:ext cx="5358696" cy="1581972"/>
          </a:xfrm>
          <a:prstGeom prst="rect">
            <a:avLst/>
          </a:prstGeom>
          <a:solidFill>
            <a:srgbClr val="E5EA85"/>
          </a:solidFill>
        </p:spPr>
        <p:txBody>
          <a:bodyPr wrap="square" rtlCol="0">
            <a:spAutoFit/>
          </a:bodyPr>
          <a:lstStyle/>
          <a:p>
            <a:pPr algn="ctr">
              <a:lnSpc>
                <a:spcPct val="120000"/>
              </a:lnSpc>
            </a:pPr>
            <a:r>
              <a:rPr lang="en-US" dirty="0">
                <a:latin typeface="Century Gothic" panose="020B0502020202020204" pitchFamily="34" charset="0"/>
              </a:rPr>
              <a:t>“The Summer Vehicle Promotion results speak for themselves with over 285 new vehicle loans related to this campaign alone!” </a:t>
            </a:r>
          </a:p>
          <a:p>
            <a:pPr algn="ctr"/>
            <a:r>
              <a:rPr lang="en-US" sz="1600" b="1" dirty="0">
                <a:latin typeface="Century Gothic" panose="020B0502020202020204" pitchFamily="34" charset="0"/>
              </a:rPr>
              <a:t>Becky Timmons, VP of IT</a:t>
            </a:r>
          </a:p>
          <a:p>
            <a:pPr algn="ctr"/>
            <a:r>
              <a:rPr lang="en-US" sz="1600" dirty="0" smtClean="0">
                <a:latin typeface="Century Gothic" panose="020B0502020202020204" pitchFamily="34" charset="0"/>
              </a:rPr>
              <a:t>Montana </a:t>
            </a:r>
            <a:r>
              <a:rPr lang="en-US" sz="1600" dirty="0">
                <a:latin typeface="Century Gothic" panose="020B0502020202020204" pitchFamily="34" charset="0"/>
              </a:rPr>
              <a:t>- </a:t>
            </a:r>
            <a:r>
              <a:rPr lang="en-US" sz="1600" dirty="0" smtClean="0">
                <a:latin typeface="Century Gothic" panose="020B0502020202020204" pitchFamily="34" charset="0"/>
              </a:rPr>
              <a:t>$5+ billion </a:t>
            </a:r>
            <a:r>
              <a:rPr lang="en-US" sz="1600" dirty="0">
                <a:latin typeface="Century Gothic" panose="020B0502020202020204" pitchFamily="34" charset="0"/>
              </a:rPr>
              <a:t>in </a:t>
            </a:r>
            <a:r>
              <a:rPr lang="en-US" sz="1600" dirty="0" smtClean="0">
                <a:latin typeface="Century Gothic" panose="020B0502020202020204" pitchFamily="34" charset="0"/>
              </a:rPr>
              <a:t>assets</a:t>
            </a:r>
            <a:endParaRPr lang="en-US" dirty="0">
              <a:latin typeface="Century Gothic" panose="020B0502020202020204" pitchFamily="34" charset="0"/>
            </a:endParaRPr>
          </a:p>
        </p:txBody>
      </p:sp>
      <p:pic>
        <p:nvPicPr>
          <p:cNvPr id="10" name="Picture 4" descr="https://assets.website-files.com/5c89a8db54de7384fd5d636b/5c9f9fa34ccfebf772bcef2e_y-12.jpg"/>
          <p:cNvPicPr>
            <a:picLocks noChangeAspect="1" noChangeArrowheads="1"/>
          </p:cNvPicPr>
          <p:nvPr/>
        </p:nvPicPr>
        <p:blipFill rotWithShape="1">
          <a:blip r:embed="rId5">
            <a:extLst>
              <a:ext uri="{28A0092B-C50C-407E-A947-70E740481C1C}">
                <a14:useLocalDpi xmlns:a14="http://schemas.microsoft.com/office/drawing/2010/main" val="0"/>
              </a:ext>
            </a:extLst>
          </a:blip>
          <a:srcRect l="21448" t="24755" r="21564" b="24017"/>
          <a:stretch/>
        </p:blipFill>
        <p:spPr bwMode="auto">
          <a:xfrm>
            <a:off x="6577813" y="4011532"/>
            <a:ext cx="2194560" cy="197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5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652" y="387641"/>
            <a:ext cx="6800556" cy="2126959"/>
          </a:xfrm>
        </p:spPr>
        <p:txBody>
          <a:bodyPr>
            <a:normAutofit/>
          </a:bodyPr>
          <a:lstStyle/>
          <a:p>
            <a:pPr algn="ctr"/>
            <a:r>
              <a:rPr lang="en-US" smtClean="0"/>
              <a:t>What Mobile Banking Customers See –</a:t>
            </a:r>
            <a:br>
              <a:rPr lang="en-US" smtClean="0"/>
            </a:br>
            <a:r>
              <a:rPr lang="en-US" smtClean="0"/>
              <a:t>MFM </a:t>
            </a:r>
            <a:r>
              <a:rPr lang="en-US" dirty="0" smtClean="0"/>
              <a:t>+ DeepTarget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102" y="387641"/>
            <a:ext cx="2743200" cy="5486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102" y="419854"/>
            <a:ext cx="2743200" cy="54864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5102" y="403748"/>
            <a:ext cx="2743200" cy="54864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5102" y="387641"/>
            <a:ext cx="2743200" cy="5486400"/>
          </a:xfrm>
          <a:prstGeom prst="rect">
            <a:avLst/>
          </a:prstGeom>
          <a:ln>
            <a:noFill/>
          </a:ln>
        </p:spPr>
      </p:pic>
      <p:sp>
        <p:nvSpPr>
          <p:cNvPr id="7" name="TextBox 6">
            <a:extLst>
              <a:ext uri="{FF2B5EF4-FFF2-40B4-BE49-F238E27FC236}">
                <a16:creationId xmlns="" xmlns:a16="http://schemas.microsoft.com/office/drawing/2014/main" id="{EF2C82F6-1846-0345-9D2E-82900CE7ECEC}"/>
              </a:ext>
            </a:extLst>
          </p:cNvPr>
          <p:cNvSpPr txBox="1"/>
          <p:nvPr/>
        </p:nvSpPr>
        <p:spPr>
          <a:xfrm>
            <a:off x="5444603" y="4555491"/>
            <a:ext cx="5791397" cy="1200329"/>
          </a:xfrm>
          <a:prstGeom prst="rect">
            <a:avLst/>
          </a:prstGeom>
          <a:noFill/>
        </p:spPr>
        <p:txBody>
          <a:bodyPr wrap="square" rtlCol="0">
            <a:spAutoFit/>
          </a:bodyPr>
          <a:lstStyle/>
          <a:p>
            <a:pPr algn="ctr"/>
            <a:r>
              <a:rPr lang="en-US" sz="3600">
                <a:solidFill>
                  <a:srgbClr val="CCD163"/>
                </a:solidFill>
                <a:effectLst>
                  <a:outerShdw blurRad="38100" dist="38100" dir="2700000" algn="tl">
                    <a:srgbClr val="000000">
                      <a:alpha val="43137"/>
                    </a:srgbClr>
                  </a:outerShdw>
                </a:effectLst>
                <a:latin typeface="Bradley Hand ITC" panose="03070402050302030203" pitchFamily="66" charset="0"/>
              </a:rPr>
              <a:t>Design Once, </a:t>
            </a:r>
          </a:p>
          <a:p>
            <a:pPr algn="ctr"/>
            <a:r>
              <a:rPr lang="en-US" sz="3600">
                <a:solidFill>
                  <a:srgbClr val="CCD163"/>
                </a:solidFill>
                <a:effectLst>
                  <a:outerShdw blurRad="38100" dist="38100" dir="2700000" algn="tl">
                    <a:srgbClr val="000000">
                      <a:alpha val="43137"/>
                    </a:srgbClr>
                  </a:outerShdw>
                </a:effectLst>
                <a:latin typeface="Bradley Hand ITC" panose="03070402050302030203" pitchFamily="66" charset="0"/>
              </a:rPr>
              <a:t>Engage Everywhere </a:t>
            </a:r>
            <a:r>
              <a:rPr lang="en-US" sz="2400" smtClean="0">
                <a:latin typeface="Century Gothic" panose="020B0502020202020204" pitchFamily="34" charset="0"/>
              </a:rPr>
              <a:t>™</a:t>
            </a:r>
            <a:endParaRPr lang="en-US" sz="2400">
              <a:latin typeface="Century Gothic" panose="020B0502020202020204" pitchFamily="34" charset="0"/>
            </a:endParaRPr>
          </a:p>
        </p:txBody>
      </p:sp>
    </p:spTree>
    <p:extLst>
      <p:ext uri="{BB962C8B-B14F-4D97-AF65-F5344CB8AC3E}">
        <p14:creationId xmlns:p14="http://schemas.microsoft.com/office/powerpoint/2010/main" val="8469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dirty="0" smtClean="0"/>
              <a:t>Orpheus + DeepTarget</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61" y="1065094"/>
            <a:ext cx="10058400" cy="5109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3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C93EE5-425F-4265-90B4-C49700DE18EE}"/>
              </a:ext>
            </a:extLst>
          </p:cNvPr>
          <p:cNvSpPr>
            <a:spLocks noGrp="1"/>
          </p:cNvSpPr>
          <p:nvPr>
            <p:ph type="title"/>
          </p:nvPr>
        </p:nvSpPr>
        <p:spPr>
          <a:xfrm>
            <a:off x="8382001" y="2028825"/>
            <a:ext cx="2642577" cy="1325563"/>
          </a:xfrm>
        </p:spPr>
        <p:txBody>
          <a:bodyPr/>
          <a:lstStyle/>
          <a:p>
            <a:r>
              <a:rPr lang="en-US"/>
              <a:t>Product Demo</a:t>
            </a:r>
          </a:p>
        </p:txBody>
      </p:sp>
      <p:pic>
        <p:nvPicPr>
          <p:cNvPr id="3" name="Picture 2"/>
          <p:cNvPicPr>
            <a:picLocks noChangeAspect="1"/>
          </p:cNvPicPr>
          <p:nvPr/>
        </p:nvPicPr>
        <p:blipFill>
          <a:blip r:embed="rId3"/>
          <a:stretch>
            <a:fillRect/>
          </a:stretch>
        </p:blipFill>
        <p:spPr>
          <a:xfrm rot="21108179">
            <a:off x="756121" y="669596"/>
            <a:ext cx="7315200" cy="4882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686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37D4E3AF-3F23-F74F-A93A-6FA939FB401C}"/>
              </a:ext>
            </a:extLst>
          </p:cNvPr>
          <p:cNvSpPr>
            <a:spLocks noGrp="1"/>
          </p:cNvSpPr>
          <p:nvPr>
            <p:ph type="title"/>
          </p:nvPr>
        </p:nvSpPr>
        <p:spPr>
          <a:xfrm>
            <a:off x="2209799" y="25426"/>
            <a:ext cx="7772400" cy="1325563"/>
          </a:xfrm>
        </p:spPr>
        <p:txBody>
          <a:bodyPr/>
          <a:lstStyle/>
          <a:p>
            <a:pPr algn="ctr"/>
            <a:r>
              <a:rPr lang="en-US"/>
              <a:t>The Ideal Solution</a:t>
            </a:r>
          </a:p>
        </p:txBody>
      </p:sp>
      <p:graphicFrame>
        <p:nvGraphicFramePr>
          <p:cNvPr id="5" name="Content Placeholder 4">
            <a:extLst>
              <a:ext uri="{FF2B5EF4-FFF2-40B4-BE49-F238E27FC236}">
                <a16:creationId xmlns="" xmlns:a16="http://schemas.microsoft.com/office/drawing/2014/main" id="{95738A3D-FFAA-644F-90D3-196F0776FB9F}"/>
              </a:ext>
            </a:extLst>
          </p:cNvPr>
          <p:cNvGraphicFramePr>
            <a:graphicFrameLocks noGrp="1"/>
          </p:cNvGraphicFramePr>
          <p:nvPr>
            <p:ph idx="1"/>
            <p:extLst/>
          </p:nvPr>
        </p:nvGraphicFramePr>
        <p:xfrm>
          <a:off x="-1" y="1347596"/>
          <a:ext cx="12192000" cy="54610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3492319037"/>
                    </a:ext>
                  </a:extLst>
                </a:gridCol>
                <a:gridCol w="4064000">
                  <a:extLst>
                    <a:ext uri="{9D8B030D-6E8A-4147-A177-3AD203B41FA5}">
                      <a16:colId xmlns="" xmlns:a16="http://schemas.microsoft.com/office/drawing/2014/main" val="376884599"/>
                    </a:ext>
                  </a:extLst>
                </a:gridCol>
                <a:gridCol w="4064000">
                  <a:extLst>
                    <a:ext uri="{9D8B030D-6E8A-4147-A177-3AD203B41FA5}">
                      <a16:colId xmlns="" xmlns:a16="http://schemas.microsoft.com/office/drawing/2014/main" val="3222409541"/>
                    </a:ext>
                  </a:extLst>
                </a:gridCol>
              </a:tblGrid>
              <a:tr h="546100">
                <a:tc>
                  <a:txBody>
                    <a:bodyPr/>
                    <a:lstStyle/>
                    <a:p>
                      <a:pPr algn="ctr"/>
                      <a:r>
                        <a:rPr lang="en-US" sz="2000">
                          <a:solidFill>
                            <a:schemeClr val="tx1">
                              <a:lumMod val="95000"/>
                              <a:lumOff val="5000"/>
                            </a:schemeClr>
                          </a:solidFill>
                          <a:latin typeface="Century Gothic" panose="020B0502020202020204" pitchFamily="34" charset="0"/>
                        </a:rPr>
                        <a:t>the right offer</a:t>
                      </a:r>
                    </a:p>
                  </a:txBody>
                  <a:tcPr anchor="ctr">
                    <a:solidFill>
                      <a:srgbClr val="E5EA85"/>
                    </a:solidFill>
                  </a:tcPr>
                </a:tc>
                <a:tc>
                  <a:txBody>
                    <a:bodyPr/>
                    <a:lstStyle/>
                    <a:p>
                      <a:pPr algn="ctr"/>
                      <a:r>
                        <a:rPr lang="en-US" sz="2000">
                          <a:solidFill>
                            <a:srgbClr val="E5EA85"/>
                          </a:solidFill>
                          <a:latin typeface="Century Gothic" panose="020B0502020202020204" pitchFamily="34" charset="0"/>
                        </a:rPr>
                        <a:t>to the right person</a:t>
                      </a:r>
                    </a:p>
                  </a:txBody>
                  <a:tcPr anchor="ctr">
                    <a:solidFill>
                      <a:srgbClr val="667DBE"/>
                    </a:solidFill>
                  </a:tcPr>
                </a:tc>
                <a:tc>
                  <a:txBody>
                    <a:bodyPr/>
                    <a:lstStyle/>
                    <a:p>
                      <a:pPr algn="ctr"/>
                      <a:r>
                        <a:rPr lang="en-US" sz="2000">
                          <a:solidFill>
                            <a:schemeClr val="bg1"/>
                          </a:solidFill>
                          <a:latin typeface="Century Gothic" panose="020B0502020202020204" pitchFamily="34" charset="0"/>
                        </a:rPr>
                        <a:t>at the right time</a:t>
                      </a:r>
                    </a:p>
                  </a:txBody>
                  <a:tcPr anchor="ctr">
                    <a:solidFill>
                      <a:srgbClr val="44547F"/>
                    </a:solidFill>
                  </a:tcPr>
                </a:tc>
                <a:extLst>
                  <a:ext uri="{0D108BD9-81ED-4DB2-BD59-A6C34878D82A}">
                    <a16:rowId xmlns="" xmlns:a16="http://schemas.microsoft.com/office/drawing/2014/main" val="1859383780"/>
                  </a:ext>
                </a:extLst>
              </a:tr>
            </a:tbl>
          </a:graphicData>
        </a:graphic>
      </p:graphicFrame>
      <p:sp>
        <p:nvSpPr>
          <p:cNvPr id="4" name="TextBox 3">
            <a:extLst>
              <a:ext uri="{FF2B5EF4-FFF2-40B4-BE49-F238E27FC236}">
                <a16:creationId xmlns="" xmlns:a16="http://schemas.microsoft.com/office/drawing/2014/main" id="{EF2C82F6-1846-0345-9D2E-82900CE7ECEC}"/>
              </a:ext>
            </a:extLst>
          </p:cNvPr>
          <p:cNvSpPr txBox="1"/>
          <p:nvPr/>
        </p:nvSpPr>
        <p:spPr>
          <a:xfrm>
            <a:off x="5439266" y="2436404"/>
            <a:ext cx="5791397" cy="3139321"/>
          </a:xfrm>
          <a:prstGeom prst="rect">
            <a:avLst/>
          </a:prstGeom>
          <a:noFill/>
        </p:spPr>
        <p:txBody>
          <a:bodyPr wrap="square" rtlCol="0">
            <a:spAutoFit/>
          </a:bodyPr>
          <a:lstStyle/>
          <a:p>
            <a:pPr algn="ctr">
              <a:lnSpc>
                <a:spcPct val="150000"/>
              </a:lnSpc>
            </a:pPr>
            <a:r>
              <a:rPr lang="en-US" sz="2400">
                <a:latin typeface="Century Gothic" panose="020B0502020202020204" pitchFamily="34" charset="0"/>
              </a:rPr>
              <a:t>Effective digital engagement means digging deep</a:t>
            </a:r>
          </a:p>
          <a:p>
            <a:pPr algn="ctr">
              <a:lnSpc>
                <a:spcPct val="150000"/>
              </a:lnSpc>
            </a:pPr>
            <a:r>
              <a:rPr lang="en-US" sz="2800">
                <a:latin typeface="Century Gothic" panose="020B0502020202020204" pitchFamily="34" charset="0"/>
              </a:rPr>
              <a:t>to become </a:t>
            </a:r>
            <a:r>
              <a:rPr lang="en-US" sz="3600" b="1">
                <a:solidFill>
                  <a:srgbClr val="6177B8"/>
                </a:solidFill>
                <a:effectLst>
                  <a:outerShdw blurRad="38100" dist="38100" dir="2700000" algn="tl">
                    <a:srgbClr val="000000">
                      <a:alpha val="43137"/>
                    </a:srgbClr>
                  </a:outerShdw>
                </a:effectLst>
                <a:latin typeface="Century Gothic" panose="020B0502020202020204" pitchFamily="34" charset="0"/>
              </a:rPr>
              <a:t>DATA DRIVEN</a:t>
            </a:r>
            <a:r>
              <a:rPr lang="en-US" sz="3600" b="1">
                <a:effectLst>
                  <a:outerShdw blurRad="38100" dist="38100" dir="2700000" algn="tl">
                    <a:srgbClr val="000000">
                      <a:alpha val="43137"/>
                    </a:srgbClr>
                  </a:outerShdw>
                </a:effectLst>
                <a:latin typeface="Century Gothic" panose="020B0502020202020204" pitchFamily="34" charset="0"/>
              </a:rPr>
              <a:t> </a:t>
            </a:r>
            <a:r>
              <a:rPr lang="en-US" sz="3600">
                <a:latin typeface="Century Gothic" panose="020B0502020202020204" pitchFamily="34" charset="0"/>
              </a:rPr>
              <a:t>-</a:t>
            </a:r>
          </a:p>
          <a:p>
            <a:pPr algn="ctr">
              <a:lnSpc>
                <a:spcPct val="150000"/>
              </a:lnSpc>
            </a:pPr>
            <a:r>
              <a:rPr lang="en-US" sz="2400">
                <a:latin typeface="Century Gothic" panose="020B0502020202020204" pitchFamily="34" charset="0"/>
              </a:rPr>
              <a:t>to acquire leads and sales and to engage and retain customers. </a:t>
            </a:r>
          </a:p>
        </p:txBody>
      </p:sp>
      <p:pic>
        <p:nvPicPr>
          <p:cNvPr id="7" name="Picture 6">
            <a:extLst>
              <a:ext uri="{FF2B5EF4-FFF2-40B4-BE49-F238E27FC236}">
                <a16:creationId xmlns="" xmlns:a16="http://schemas.microsoft.com/office/drawing/2014/main" id="{C4A0461A-4034-FD4D-AD2F-E9EF434CD6C8}"/>
              </a:ext>
            </a:extLst>
          </p:cNvPr>
          <p:cNvPicPr>
            <a:picLocks noChangeAspect="1"/>
          </p:cNvPicPr>
          <p:nvPr/>
        </p:nvPicPr>
        <p:blipFill>
          <a:blip r:embed="rId3"/>
          <a:stretch>
            <a:fillRect/>
          </a:stretch>
        </p:blipFill>
        <p:spPr>
          <a:xfrm>
            <a:off x="1750768" y="2187524"/>
            <a:ext cx="3618122" cy="4023360"/>
          </a:xfrm>
          <a:prstGeom prst="rect">
            <a:avLst/>
          </a:prstGeom>
        </p:spPr>
      </p:pic>
    </p:spTree>
    <p:extLst>
      <p:ext uri="{BB962C8B-B14F-4D97-AF65-F5344CB8AC3E}">
        <p14:creationId xmlns:p14="http://schemas.microsoft.com/office/powerpoint/2010/main" val="314735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F2C82F6-1846-0345-9D2E-82900CE7ECEC}"/>
              </a:ext>
            </a:extLst>
          </p:cNvPr>
          <p:cNvSpPr txBox="1"/>
          <p:nvPr/>
        </p:nvSpPr>
        <p:spPr>
          <a:xfrm>
            <a:off x="3129196" y="1971481"/>
            <a:ext cx="5226442" cy="3681136"/>
          </a:xfrm>
          <a:prstGeom prst="rect">
            <a:avLst/>
          </a:prstGeom>
          <a:noFill/>
        </p:spPr>
        <p:txBody>
          <a:bodyPr wrap="square" rtlCol="0">
            <a:spAutoFit/>
          </a:bodyPr>
          <a:lstStyle/>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Jon is recently married</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Has an auto loan that matures in six months and </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Has a credit rating of 720</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Jon </a:t>
            </a:r>
            <a:r>
              <a:rPr lang="en-US" b="1" i="1">
                <a:solidFill>
                  <a:srgbClr val="6982C9"/>
                </a:solidFill>
                <a:latin typeface="Century Gothic" panose="020B0502020202020204" pitchFamily="34" charset="0"/>
              </a:rPr>
              <a:t>trusts</a:t>
            </a:r>
            <a:r>
              <a:rPr lang="en-US">
                <a:latin typeface="Century Gothic" panose="020B0502020202020204" pitchFamily="34" charset="0"/>
              </a:rPr>
              <a:t> his bank and will </a:t>
            </a:r>
            <a:r>
              <a:rPr lang="en-US" b="1" i="1">
                <a:solidFill>
                  <a:srgbClr val="6982C9"/>
                </a:solidFill>
                <a:latin typeface="Century Gothic" panose="020B0502020202020204" pitchFamily="34" charset="0"/>
              </a:rPr>
              <a:t>respond</a:t>
            </a:r>
            <a:r>
              <a:rPr lang="en-US">
                <a:latin typeface="Century Gothic" panose="020B0502020202020204" pitchFamily="34" charset="0"/>
              </a:rPr>
              <a:t> if the bank can </a:t>
            </a:r>
            <a:r>
              <a:rPr lang="en-US" b="1" i="1">
                <a:solidFill>
                  <a:srgbClr val="6982C9"/>
                </a:solidFill>
                <a:latin typeface="Century Gothic" panose="020B0502020202020204" pitchFamily="34" charset="0"/>
              </a:rPr>
              <a:t>use his information</a:t>
            </a:r>
            <a:r>
              <a:rPr lang="en-US">
                <a:solidFill>
                  <a:srgbClr val="6982C9"/>
                </a:solidFill>
                <a:latin typeface="Century Gothic" panose="020B0502020202020204" pitchFamily="34" charset="0"/>
              </a:rPr>
              <a:t> </a:t>
            </a:r>
            <a:r>
              <a:rPr lang="en-US">
                <a:latin typeface="Century Gothic" panose="020B0502020202020204" pitchFamily="34" charset="0"/>
              </a:rPr>
              <a:t>for </a:t>
            </a:r>
            <a:r>
              <a:rPr lang="en-US" b="1" i="1">
                <a:solidFill>
                  <a:srgbClr val="6982C9"/>
                </a:solidFill>
                <a:latin typeface="Century Gothic" panose="020B0502020202020204" pitchFamily="34" charset="0"/>
              </a:rPr>
              <a:t>his best interests</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In fact, Jon </a:t>
            </a:r>
            <a:r>
              <a:rPr lang="en-US" b="1" i="1">
                <a:solidFill>
                  <a:srgbClr val="6982C9"/>
                </a:solidFill>
                <a:latin typeface="Century Gothic" panose="020B0502020202020204" pitchFamily="34" charset="0"/>
              </a:rPr>
              <a:t>expects</a:t>
            </a:r>
            <a:r>
              <a:rPr lang="en-US">
                <a:solidFill>
                  <a:srgbClr val="6982C9"/>
                </a:solidFill>
                <a:latin typeface="Century Gothic" panose="020B0502020202020204" pitchFamily="34" charset="0"/>
              </a:rPr>
              <a:t> </a:t>
            </a:r>
            <a:r>
              <a:rPr lang="en-US">
                <a:latin typeface="Century Gothic" panose="020B0502020202020204" pitchFamily="34" charset="0"/>
              </a:rPr>
              <a:t>to be communicated with in this way and actually </a:t>
            </a:r>
            <a:r>
              <a:rPr lang="en-US" b="1" i="1">
                <a:solidFill>
                  <a:srgbClr val="6982C9"/>
                </a:solidFill>
                <a:latin typeface="Century Gothic" panose="020B0502020202020204" pitchFamily="34" charset="0"/>
              </a:rPr>
              <a:t>views it as a service</a:t>
            </a:r>
            <a:endParaRPr lang="en-US" b="1">
              <a:solidFill>
                <a:srgbClr val="6982C9"/>
              </a:solidFill>
              <a:latin typeface="Century Gothic" panose="020B0502020202020204" pitchFamily="34" charset="0"/>
            </a:endParaRPr>
          </a:p>
          <a:p>
            <a:pPr algn="ctr"/>
            <a:endParaRPr lang="en-US" sz="800" b="1">
              <a:latin typeface="Century Gothic" panose="020B0502020202020204" pitchFamily="34" charset="0"/>
            </a:endParaRPr>
          </a:p>
        </p:txBody>
      </p:sp>
      <p:sp>
        <p:nvSpPr>
          <p:cNvPr id="3" name="TextBox 2">
            <a:extLst>
              <a:ext uri="{FF2B5EF4-FFF2-40B4-BE49-F238E27FC236}">
                <a16:creationId xmlns="" xmlns:a16="http://schemas.microsoft.com/office/drawing/2014/main" id="{C89A7155-EDE7-214E-83B2-6B6D4719F3C0}"/>
              </a:ext>
            </a:extLst>
          </p:cNvPr>
          <p:cNvSpPr txBox="1"/>
          <p:nvPr/>
        </p:nvSpPr>
        <p:spPr>
          <a:xfrm>
            <a:off x="8413917" y="1606505"/>
            <a:ext cx="3478229" cy="3900107"/>
          </a:xfrm>
          <a:prstGeom prst="rect">
            <a:avLst/>
          </a:prstGeom>
          <a:noFill/>
        </p:spPr>
        <p:txBody>
          <a:bodyPr wrap="square" rtlCol="0">
            <a:spAutoFit/>
          </a:bodyPr>
          <a:lstStyle/>
          <a:p>
            <a:pPr algn="ctr">
              <a:lnSpc>
                <a:spcPct val="150000"/>
              </a:lnSpc>
            </a:pPr>
            <a:r>
              <a:rPr lang="en-US" sz="2400">
                <a:solidFill>
                  <a:srgbClr val="6982C9"/>
                </a:solidFill>
                <a:effectLst>
                  <a:outerShdw blurRad="38100" dist="38100" dir="2700000" algn="tl">
                    <a:srgbClr val="000000">
                      <a:alpha val="43137"/>
                    </a:srgbClr>
                  </a:outerShdw>
                </a:effectLst>
                <a:latin typeface="Century Gothic" panose="020B0502020202020204" pitchFamily="34" charset="0"/>
              </a:rPr>
              <a:t>Customer Intelligence is key and can enable financial institutions to have hundreds of thousands of such concurrent, relevant conversations</a:t>
            </a:r>
          </a:p>
        </p:txBody>
      </p:sp>
      <p:sp>
        <p:nvSpPr>
          <p:cNvPr id="9" name="Title 1">
            <a:extLst>
              <a:ext uri="{FF2B5EF4-FFF2-40B4-BE49-F238E27FC236}">
                <a16:creationId xmlns="" xmlns:a16="http://schemas.microsoft.com/office/drawing/2014/main" id="{37D4E3AF-3F23-F74F-A93A-6FA939FB401C}"/>
              </a:ext>
            </a:extLst>
          </p:cNvPr>
          <p:cNvSpPr>
            <a:spLocks noGrp="1"/>
          </p:cNvSpPr>
          <p:nvPr>
            <p:ph type="title"/>
          </p:nvPr>
        </p:nvSpPr>
        <p:spPr>
          <a:xfrm>
            <a:off x="0" y="122916"/>
            <a:ext cx="12192000" cy="1121968"/>
          </a:xfrm>
        </p:spPr>
        <p:txBody>
          <a:bodyPr>
            <a:normAutofit/>
          </a:bodyPr>
          <a:lstStyle/>
          <a:p>
            <a:pPr algn="ctr"/>
            <a:r>
              <a:rPr lang="en-US" sz="4000"/>
              <a:t>Relevant One-to-One Communication</a:t>
            </a:r>
          </a:p>
        </p:txBody>
      </p:sp>
      <p:cxnSp>
        <p:nvCxnSpPr>
          <p:cNvPr id="10" name="Straight Connector 9">
            <a:extLst>
              <a:ext uri="{FF2B5EF4-FFF2-40B4-BE49-F238E27FC236}">
                <a16:creationId xmlns="" xmlns:a16="http://schemas.microsoft.com/office/drawing/2014/main" id="{6F8E1A15-6904-544D-9A6C-7C4AD6490199}"/>
              </a:ext>
            </a:extLst>
          </p:cNvPr>
          <p:cNvCxnSpPr/>
          <p:nvPr/>
        </p:nvCxnSpPr>
        <p:spPr>
          <a:xfrm>
            <a:off x="8355638" y="1460500"/>
            <a:ext cx="0" cy="4192118"/>
          </a:xfrm>
          <a:prstGeom prst="line">
            <a:avLst/>
          </a:prstGeom>
          <a:ln w="57150">
            <a:solidFill>
              <a:schemeClr val="bg1">
                <a:lumMod val="65000"/>
              </a:schemeClr>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913" t="9074" r="20310"/>
          <a:stretch/>
        </p:blipFill>
        <p:spPr>
          <a:xfrm>
            <a:off x="429317" y="1792499"/>
            <a:ext cx="2641600" cy="4039101"/>
          </a:xfrm>
          <a:prstGeom prst="rect">
            <a:avLst/>
          </a:prstGeom>
        </p:spPr>
      </p:pic>
      <p:sp>
        <p:nvSpPr>
          <p:cNvPr id="8" name="TextBox 7"/>
          <p:cNvSpPr txBox="1"/>
          <p:nvPr/>
        </p:nvSpPr>
        <p:spPr>
          <a:xfrm>
            <a:off x="1033414" y="1244885"/>
            <a:ext cx="1433406" cy="523220"/>
          </a:xfrm>
          <a:prstGeom prst="rect">
            <a:avLst/>
          </a:prstGeom>
          <a:noFill/>
        </p:spPr>
        <p:txBody>
          <a:bodyPr wrap="none" rtlCol="0">
            <a:spAutoFit/>
          </a:bodyPr>
          <a:lstStyle/>
          <a:p>
            <a:r>
              <a:rPr lang="en-US" sz="2800" b="1">
                <a:solidFill>
                  <a:srgbClr val="6982C9"/>
                </a:solidFill>
                <a:latin typeface="Bradley Hand ITC" panose="03070402050302030203" pitchFamily="66" charset="0"/>
              </a:rPr>
              <a:t>Meet Jon</a:t>
            </a:r>
          </a:p>
        </p:txBody>
      </p:sp>
      <p:pic>
        <p:nvPicPr>
          <p:cNvPr id="11" name="Picture 10">
            <a:extLst>
              <a:ext uri="{FF2B5EF4-FFF2-40B4-BE49-F238E27FC236}">
                <a16:creationId xmlns="" xmlns:a16="http://schemas.microsoft.com/office/drawing/2014/main" id="{C4A0461A-4034-FD4D-AD2F-E9EF434CD6C8}"/>
              </a:ext>
            </a:extLst>
          </p:cNvPr>
          <p:cNvPicPr>
            <a:picLocks noChangeAspect="1"/>
          </p:cNvPicPr>
          <p:nvPr/>
        </p:nvPicPr>
        <p:blipFill>
          <a:blip r:embed="rId4"/>
          <a:stretch>
            <a:fillRect/>
          </a:stretch>
        </p:blipFill>
        <p:spPr>
          <a:xfrm>
            <a:off x="4206265" y="1244884"/>
            <a:ext cx="3618122" cy="4023360"/>
          </a:xfrm>
          <a:prstGeom prst="rect">
            <a:avLst/>
          </a:prstGeom>
        </p:spPr>
      </p:pic>
    </p:spTree>
    <p:extLst>
      <p:ext uri="{BB962C8B-B14F-4D97-AF65-F5344CB8AC3E}">
        <p14:creationId xmlns:p14="http://schemas.microsoft.com/office/powerpoint/2010/main" val="399865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11"/>
            <a:ext cx="11570677" cy="1325563"/>
          </a:xfrm>
        </p:spPr>
        <p:txBody>
          <a:bodyPr>
            <a:normAutofit/>
          </a:bodyPr>
          <a:lstStyle/>
          <a:p>
            <a:pPr algn="ctr"/>
            <a:r>
              <a:rPr lang="en-US" sz="3200" dirty="0"/>
              <a:t>Rules and Campaign Stack at Work for a Personal Experience</a:t>
            </a:r>
          </a:p>
        </p:txBody>
      </p:sp>
      <p:sp>
        <p:nvSpPr>
          <p:cNvPr id="3" name="Rectangle 2">
            <a:extLst>
              <a:ext uri="{FF2B5EF4-FFF2-40B4-BE49-F238E27FC236}">
                <a16:creationId xmlns="" xmlns:a16="http://schemas.microsoft.com/office/drawing/2014/main" id="{11BDD522-8544-4A37-8CFD-AB23D084DF0C}"/>
              </a:ext>
            </a:extLst>
          </p:cNvPr>
          <p:cNvSpPr/>
          <p:nvPr/>
        </p:nvSpPr>
        <p:spPr>
          <a:xfrm>
            <a:off x="875325" y="3517629"/>
            <a:ext cx="5029199" cy="1126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a:extLst>
              <a:ext uri="{FF2B5EF4-FFF2-40B4-BE49-F238E27FC236}">
                <a16:creationId xmlns="" xmlns:a16="http://schemas.microsoft.com/office/drawing/2014/main" id="{77977A54-E60E-4CBD-B1B2-98A9A024FB3A}"/>
              </a:ext>
            </a:extLst>
          </p:cNvPr>
          <p:cNvSpPr txBox="1"/>
          <p:nvPr/>
        </p:nvSpPr>
        <p:spPr bwMode="auto">
          <a:xfrm>
            <a:off x="140118" y="4049249"/>
            <a:ext cx="1904504" cy="1569660"/>
          </a:xfrm>
          <a:prstGeom prst="rect">
            <a:avLst/>
          </a:prstGeom>
          <a:gradFill flip="none" rotWithShape="1">
            <a:gsLst>
              <a:gs pos="58000">
                <a:srgbClr val="D8E0D8"/>
              </a:gs>
              <a:gs pos="0">
                <a:srgbClr val="FFFFCC"/>
              </a:gs>
              <a:gs pos="100000">
                <a:schemeClr val="accent1">
                  <a:lumMod val="30000"/>
                  <a:lumOff val="70000"/>
                </a:schemeClr>
              </a:gs>
            </a:gsLst>
            <a:path path="circle">
              <a:fillToRect l="100000" t="100000"/>
            </a:path>
            <a:tileRect r="-100000" b="-100000"/>
          </a:gradFill>
          <a:ln>
            <a:gradFill>
              <a:gsLst>
                <a:gs pos="0">
                  <a:srgbClr val="FFFFCC"/>
                </a:gs>
                <a:gs pos="45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1600" b="1">
                <a:solidFill>
                  <a:schemeClr val="tx1"/>
                </a:solidFill>
                <a:latin typeface="Century Gothic" panose="020B0502020202020204" pitchFamily="34" charset="0"/>
              </a:rPr>
              <a:t>Banners Rotate As Account-holder Navigates within Online Banking and Mobile Banking</a:t>
            </a:r>
          </a:p>
        </p:txBody>
      </p:sp>
      <p:pic>
        <p:nvPicPr>
          <p:cNvPr id="6" name="Picture 4" descr="C:\Documents and Settings\ppulusani.DEEPTARGET\Local Settings\Temporary Internet Files\Content.IE5\C1PO9NDR\MCj04419780000[1].wmf">
            <a:extLst>
              <a:ext uri="{FF2B5EF4-FFF2-40B4-BE49-F238E27FC236}">
                <a16:creationId xmlns="" xmlns:a16="http://schemas.microsoft.com/office/drawing/2014/main" id="{3037BA09-93AC-44BB-A9B6-C2B81DF10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2" y="1993882"/>
            <a:ext cx="1806105" cy="1835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3D9BC60E-DFB9-4406-9393-223726A61BD7}"/>
              </a:ext>
            </a:extLst>
          </p:cNvPr>
          <p:cNvSpPr txBox="1"/>
          <p:nvPr/>
        </p:nvSpPr>
        <p:spPr bwMode="auto">
          <a:xfrm>
            <a:off x="2324999" y="2429013"/>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Auto Loan Campaign</a:t>
            </a:r>
          </a:p>
          <a:p>
            <a:pPr algn="ctr" defTabSz="914400">
              <a:defRPr/>
            </a:pPr>
            <a:r>
              <a:rPr lang="en-US" sz="1100" kern="0">
                <a:latin typeface="Century Gothic" panose="020B0502020202020204" pitchFamily="34" charset="0"/>
              </a:rPr>
              <a:t>All User</a:t>
            </a:r>
          </a:p>
        </p:txBody>
      </p:sp>
      <p:sp>
        <p:nvSpPr>
          <p:cNvPr id="13" name="TextBox 12">
            <a:extLst>
              <a:ext uri="{FF2B5EF4-FFF2-40B4-BE49-F238E27FC236}">
                <a16:creationId xmlns="" xmlns:a16="http://schemas.microsoft.com/office/drawing/2014/main" id="{1CECD723-E29A-42F7-9539-ED8249EB5DF9}"/>
              </a:ext>
            </a:extLst>
          </p:cNvPr>
          <p:cNvSpPr txBox="1"/>
          <p:nvPr/>
        </p:nvSpPr>
        <p:spPr bwMode="auto">
          <a:xfrm>
            <a:off x="2324999" y="3144061"/>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Credit Card Campaign</a:t>
            </a:r>
          </a:p>
          <a:p>
            <a:pPr algn="ctr" defTabSz="914400">
              <a:defRPr/>
            </a:pPr>
            <a:r>
              <a:rPr lang="en-US" sz="1100" kern="0">
                <a:latin typeface="Century Gothic" panose="020B0502020202020204" pitchFamily="34" charset="0"/>
              </a:rPr>
              <a:t>Targeted By Rule</a:t>
            </a:r>
          </a:p>
        </p:txBody>
      </p:sp>
      <p:grpSp>
        <p:nvGrpSpPr>
          <p:cNvPr id="5" name="Group 4">
            <a:extLst>
              <a:ext uri="{FF2B5EF4-FFF2-40B4-BE49-F238E27FC236}">
                <a16:creationId xmlns="" xmlns:a16="http://schemas.microsoft.com/office/drawing/2014/main" id="{68B49890-03B0-45D6-B7EA-AF4AF9524383}"/>
              </a:ext>
            </a:extLst>
          </p:cNvPr>
          <p:cNvGrpSpPr/>
          <p:nvPr/>
        </p:nvGrpSpPr>
        <p:grpSpPr>
          <a:xfrm>
            <a:off x="2324999" y="3914165"/>
            <a:ext cx="6541000" cy="1369386"/>
            <a:chOff x="4012282" y="4049249"/>
            <a:chExt cx="6541000" cy="1369386"/>
          </a:xfrm>
        </p:grpSpPr>
        <p:sp>
          <p:nvSpPr>
            <p:cNvPr id="16" name="TextBox 15">
              <a:extLst>
                <a:ext uri="{FF2B5EF4-FFF2-40B4-BE49-F238E27FC236}">
                  <a16:creationId xmlns="" xmlns:a16="http://schemas.microsoft.com/office/drawing/2014/main" id="{E1EB52B3-FF3A-4B37-99E9-EFEF3569C786}"/>
                </a:ext>
              </a:extLst>
            </p:cNvPr>
            <p:cNvSpPr txBox="1"/>
            <p:nvPr/>
          </p:nvSpPr>
          <p:spPr bwMode="auto">
            <a:xfrm>
              <a:off x="4047452" y="4879832"/>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Consumer Loan Camp2</a:t>
              </a:r>
            </a:p>
            <a:p>
              <a:pPr algn="ctr" defTabSz="914400">
                <a:defRPr/>
              </a:pPr>
              <a:r>
                <a:rPr lang="en-US" sz="1100" kern="0">
                  <a:latin typeface="Century Gothic" panose="020B0502020202020204" pitchFamily="34" charset="0"/>
                </a:rPr>
                <a:t>All User</a:t>
              </a:r>
            </a:p>
          </p:txBody>
        </p:sp>
        <p:pic>
          <p:nvPicPr>
            <p:cNvPr id="17" name="Picture 16">
              <a:extLst>
                <a:ext uri="{FF2B5EF4-FFF2-40B4-BE49-F238E27FC236}">
                  <a16:creationId xmlns="" xmlns:a16="http://schemas.microsoft.com/office/drawing/2014/main" id="{1C070463-4BF4-4CF9-AD61-68AE164AFED8}"/>
                </a:ext>
              </a:extLst>
            </p:cNvPr>
            <p:cNvPicPr>
              <a:picLocks noChangeAspect="1"/>
            </p:cNvPicPr>
            <p:nvPr/>
          </p:nvPicPr>
          <p:blipFill>
            <a:blip r:embed="rId4"/>
            <a:stretch>
              <a:fillRect/>
            </a:stretch>
          </p:blipFill>
          <p:spPr>
            <a:xfrm>
              <a:off x="6271269" y="4807636"/>
              <a:ext cx="4282013" cy="610999"/>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 xmlns:a16="http://schemas.microsoft.com/office/drawing/2014/main" id="{E70C1D69-D1F7-4C4C-AF7C-F5DFF6FB6462}"/>
                </a:ext>
              </a:extLst>
            </p:cNvPr>
            <p:cNvSpPr txBox="1"/>
            <p:nvPr/>
          </p:nvSpPr>
          <p:spPr bwMode="auto">
            <a:xfrm>
              <a:off x="4012282" y="4049249"/>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HELOC Campaign</a:t>
              </a:r>
            </a:p>
            <a:p>
              <a:pPr algn="ctr" defTabSz="914400">
                <a:defRPr/>
              </a:pPr>
              <a:r>
                <a:rPr lang="en-US" sz="1100" kern="0">
                  <a:latin typeface="Century Gothic" panose="020B0502020202020204" pitchFamily="34" charset="0"/>
                </a:rPr>
                <a:t>Targeted By List</a:t>
              </a:r>
            </a:p>
          </p:txBody>
        </p:sp>
      </p:grpSp>
      <p:pic>
        <p:nvPicPr>
          <p:cNvPr id="9" name="Picture 8">
            <a:extLst>
              <a:ext uri="{FF2B5EF4-FFF2-40B4-BE49-F238E27FC236}">
                <a16:creationId xmlns="" xmlns:a16="http://schemas.microsoft.com/office/drawing/2014/main" id="{8E243B17-03E8-4F21-AEFB-6FABE0EFD397}"/>
              </a:ext>
            </a:extLst>
          </p:cNvPr>
          <p:cNvPicPr>
            <a:picLocks noChangeAspect="1"/>
          </p:cNvPicPr>
          <p:nvPr/>
        </p:nvPicPr>
        <p:blipFill>
          <a:blip r:embed="rId5"/>
          <a:stretch>
            <a:fillRect/>
          </a:stretch>
        </p:blipFill>
        <p:spPr>
          <a:xfrm>
            <a:off x="4587624" y="2348417"/>
            <a:ext cx="4282011" cy="529370"/>
          </a:xfrm>
          <a:prstGeom prst="rect">
            <a:avLst/>
          </a:prstGeom>
        </p:spPr>
      </p:pic>
      <p:pic>
        <p:nvPicPr>
          <p:cNvPr id="21" name="Picture 20">
            <a:extLst>
              <a:ext uri="{FF2B5EF4-FFF2-40B4-BE49-F238E27FC236}">
                <a16:creationId xmlns="" xmlns:a16="http://schemas.microsoft.com/office/drawing/2014/main" id="{F2995C0F-06B2-4A5D-8D78-73B588918D21}"/>
              </a:ext>
            </a:extLst>
          </p:cNvPr>
          <p:cNvPicPr>
            <a:picLocks noChangeAspect="1"/>
          </p:cNvPicPr>
          <p:nvPr/>
        </p:nvPicPr>
        <p:blipFill>
          <a:blip r:embed="rId6"/>
          <a:stretch>
            <a:fillRect/>
          </a:stretch>
        </p:blipFill>
        <p:spPr>
          <a:xfrm>
            <a:off x="4587623" y="3024973"/>
            <a:ext cx="4282010" cy="669064"/>
          </a:xfrm>
          <a:prstGeom prst="rect">
            <a:avLst/>
          </a:prstGeom>
        </p:spPr>
      </p:pic>
      <p:pic>
        <p:nvPicPr>
          <p:cNvPr id="23" name="Picture 22">
            <a:extLst>
              <a:ext uri="{FF2B5EF4-FFF2-40B4-BE49-F238E27FC236}">
                <a16:creationId xmlns="" xmlns:a16="http://schemas.microsoft.com/office/drawing/2014/main" id="{A20B3986-FB11-4132-BA61-316A5A212251}"/>
              </a:ext>
            </a:extLst>
          </p:cNvPr>
          <p:cNvPicPr>
            <a:picLocks noChangeAspect="1"/>
          </p:cNvPicPr>
          <p:nvPr/>
        </p:nvPicPr>
        <p:blipFill>
          <a:blip r:embed="rId7"/>
          <a:stretch>
            <a:fillRect/>
          </a:stretch>
        </p:blipFill>
        <p:spPr>
          <a:xfrm>
            <a:off x="4583987" y="3886430"/>
            <a:ext cx="4282012" cy="65128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709787">
            <a:off x="7424660" y="500182"/>
            <a:ext cx="950375" cy="2161044"/>
          </a:xfrm>
          <a:prstGeom prst="rect">
            <a:avLst/>
          </a:prstGeom>
        </p:spPr>
      </p:pic>
      <p:sp>
        <p:nvSpPr>
          <p:cNvPr id="7" name="TextBox 6"/>
          <p:cNvSpPr txBox="1"/>
          <p:nvPr/>
        </p:nvSpPr>
        <p:spPr>
          <a:xfrm>
            <a:off x="5802667" y="3054874"/>
            <a:ext cx="463588" cy="307777"/>
          </a:xfrm>
          <a:prstGeom prst="rect">
            <a:avLst/>
          </a:prstGeom>
          <a:noFill/>
        </p:spPr>
        <p:txBody>
          <a:bodyPr wrap="none" rtlCol="0">
            <a:spAutoFit/>
          </a:bodyPr>
          <a:lstStyle/>
          <a:p>
            <a:r>
              <a:rPr lang="en-US" sz="1400" dirty="0" smtClean="0">
                <a:latin typeface="Arial Narrow" panose="020B0606020202030204" pitchFamily="34" charset="0"/>
              </a:rPr>
              <a:t>Jon,</a:t>
            </a:r>
            <a:endParaRPr lang="en-US" sz="1400" dirty="0">
              <a:latin typeface="Arial Narrow" panose="020B0606020202030204" pitchFamily="34" charset="0"/>
            </a:endParaRPr>
          </a:p>
        </p:txBody>
      </p:sp>
      <p:sp>
        <p:nvSpPr>
          <p:cNvPr id="24" name="TextBox 23"/>
          <p:cNvSpPr txBox="1"/>
          <p:nvPr/>
        </p:nvSpPr>
        <p:spPr>
          <a:xfrm>
            <a:off x="5765662" y="3856329"/>
            <a:ext cx="582211" cy="400110"/>
          </a:xfrm>
          <a:prstGeom prst="rect">
            <a:avLst/>
          </a:prstGeom>
          <a:noFill/>
        </p:spPr>
        <p:txBody>
          <a:bodyPr wrap="none" rtlCol="0">
            <a:spAutoFit/>
          </a:bodyPr>
          <a:lstStyle/>
          <a:p>
            <a:r>
              <a:rPr lang="en-US" sz="2000" dirty="0" smtClean="0">
                <a:solidFill>
                  <a:srgbClr val="FEFEFE"/>
                </a:solidFill>
                <a:latin typeface="Arial Narrow" panose="020B0606020202030204" pitchFamily="34" charset="0"/>
              </a:rPr>
              <a:t>Jon,</a:t>
            </a:r>
            <a:endParaRPr lang="en-US" sz="2000" dirty="0">
              <a:solidFill>
                <a:srgbClr val="FEFEFE"/>
              </a:solidFill>
              <a:latin typeface="Arial Narrow" panose="020B0606020202030204" pitchFamily="34" charset="0"/>
            </a:endParaRPr>
          </a:p>
        </p:txBody>
      </p:sp>
      <p:pic>
        <p:nvPicPr>
          <p:cNvPr id="11" name="Picture 10"/>
          <p:cNvPicPr>
            <a:picLocks noChangeAspect="1"/>
          </p:cNvPicPr>
          <p:nvPr/>
        </p:nvPicPr>
        <p:blipFill>
          <a:blip r:embed="rId9"/>
          <a:stretch>
            <a:fillRect/>
          </a:stretch>
        </p:blipFill>
        <p:spPr>
          <a:xfrm>
            <a:off x="9181504" y="1526606"/>
            <a:ext cx="2743200" cy="4036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0"/>
          <a:stretch>
            <a:fillRect/>
          </a:stretch>
        </p:blipFill>
        <p:spPr>
          <a:xfrm>
            <a:off x="536614" y="2381473"/>
            <a:ext cx="1005840" cy="1005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7733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epTarget 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AFEB68-342D-4FC4-B0C2-F59541A5F407}">
  <ds:schemaRefs>
    <ds:schemaRef ds:uri="278e90c4-4506-4c80-b1d9-4a3321d93818"/>
    <ds:schemaRef ds:uri="e7812fc2-6425-41fc-9959-01ee1f38b9a8"/>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0CBEC1A-7FF3-4208-BCE3-FABB8E7AC596}">
  <ds:schemaRefs>
    <ds:schemaRef ds:uri="http://schemas.microsoft.com/sharepoint/v3/contenttype/forms"/>
  </ds:schemaRefs>
</ds:datastoreItem>
</file>

<file path=customXml/itemProps3.xml><?xml version="1.0" encoding="utf-8"?>
<ds:datastoreItem xmlns:ds="http://schemas.openxmlformats.org/officeDocument/2006/customXml" ds:itemID="{AA787D4A-34F3-4F6C-ACB6-8301B32B1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e90c4-4506-4c80-b1d9-4a3321d93818"/>
    <ds:schemaRef ds:uri="e7812fc2-6425-41fc-9959-01ee1f38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7863</TotalTime>
  <Words>1688</Words>
  <Application>Microsoft Office PowerPoint</Application>
  <PresentationFormat>Widescreen</PresentationFormat>
  <Paragraphs>175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Bradley Hand ITC</vt:lpstr>
      <vt:lpstr>Calibri</vt:lpstr>
      <vt:lpstr>Century Gothic</vt:lpstr>
      <vt:lpstr>Wingdings</vt:lpstr>
      <vt:lpstr>DeepTarget Default Theme</vt:lpstr>
      <vt:lpstr>Driving Growth Through Customer Engagement And Cross-selling</vt:lpstr>
      <vt:lpstr>When Time is Paramount</vt:lpstr>
      <vt:lpstr>What Our Customers Say</vt:lpstr>
      <vt:lpstr>What Mobile Banking Customers See – MFM + DeepTarget</vt:lpstr>
      <vt:lpstr>Orpheus + DeepTarget</vt:lpstr>
      <vt:lpstr>Product Demo</vt:lpstr>
      <vt:lpstr>The Ideal Solution</vt:lpstr>
      <vt:lpstr>Relevant One-to-One Communication</vt:lpstr>
      <vt:lpstr>Rules and Campaign Stack at Work for a Personal Experience</vt:lpstr>
      <vt:lpstr>Relevant Communication: What Happens</vt:lpstr>
      <vt:lpstr>Performance Analytics</vt:lpstr>
      <vt:lpstr>Campaign Results By Category</vt:lpstr>
      <vt:lpstr>Actual Accounts Opened!</vt:lpstr>
      <vt:lpstr>Let DeepTarget Do All The Heavy Lifting </vt:lpstr>
      <vt:lpstr>12 Reasons You Need DeepTarget*</vt:lpstr>
      <vt:lpstr>Innovation on the Horizon </vt:lpstr>
      <vt:lpstr>Q &amp; A Driving Growth Through Customer Engagement And Cross-selling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Woods</dc:creator>
  <cp:lastModifiedBy>Preetha Pulusani</cp:lastModifiedBy>
  <cp:revision>48</cp:revision>
  <cp:lastPrinted>2019-10-28T15:51:43Z</cp:lastPrinted>
  <dcterms:created xsi:type="dcterms:W3CDTF">2018-12-02T05:12:16Z</dcterms:created>
  <dcterms:modified xsi:type="dcterms:W3CDTF">2019-11-15T21:20:54Z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0x01010077FBD5F999936C468F2EF6D5932D9D4E</vt:lpwstr>
  </property>
</Properties>
</file>